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1"/>
  </p:notesMasterIdLst>
  <p:sldIdLst>
    <p:sldId id="257" r:id="rId5"/>
    <p:sldId id="272" r:id="rId6"/>
    <p:sldId id="260" r:id="rId7"/>
    <p:sldId id="256" r:id="rId8"/>
    <p:sldId id="258" r:id="rId9"/>
    <p:sldId id="259" r:id="rId10"/>
    <p:sldId id="276" r:id="rId11"/>
    <p:sldId id="278" r:id="rId12"/>
    <p:sldId id="279" r:id="rId13"/>
    <p:sldId id="280" r:id="rId14"/>
    <p:sldId id="270" r:id="rId15"/>
    <p:sldId id="275" r:id="rId16"/>
    <p:sldId id="281" r:id="rId17"/>
    <p:sldId id="274" r:id="rId18"/>
    <p:sldId id="282" r:id="rId19"/>
    <p:sldId id="277" r:id="rId20"/>
    <p:sldId id="303" r:id="rId21"/>
    <p:sldId id="304" r:id="rId22"/>
    <p:sldId id="271" r:id="rId23"/>
    <p:sldId id="305" r:id="rId24"/>
    <p:sldId id="306" r:id="rId25"/>
    <p:sldId id="307" r:id="rId26"/>
    <p:sldId id="308" r:id="rId27"/>
    <p:sldId id="273" r:id="rId28"/>
    <p:sldId id="309" r:id="rId29"/>
    <p:sldId id="310" r:id="rId30"/>
    <p:sldId id="324" r:id="rId31"/>
    <p:sldId id="264" r:id="rId32"/>
    <p:sldId id="322" r:id="rId33"/>
    <p:sldId id="397" r:id="rId34"/>
    <p:sldId id="398" r:id="rId35"/>
    <p:sldId id="327" r:id="rId36"/>
    <p:sldId id="323" r:id="rId37"/>
    <p:sldId id="268" r:id="rId38"/>
    <p:sldId id="314" r:id="rId39"/>
    <p:sldId id="294" r:id="rId40"/>
    <p:sldId id="31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96" r:id="rId54"/>
    <p:sldId id="383" r:id="rId55"/>
    <p:sldId id="384" r:id="rId56"/>
    <p:sldId id="269" r:id="rId57"/>
    <p:sldId id="385" r:id="rId58"/>
    <p:sldId id="386" r:id="rId59"/>
    <p:sldId id="387" r:id="rId60"/>
    <p:sldId id="388" r:id="rId61"/>
    <p:sldId id="389" r:id="rId62"/>
    <p:sldId id="286" r:id="rId63"/>
    <p:sldId id="390" r:id="rId64"/>
    <p:sldId id="391" r:id="rId65"/>
    <p:sldId id="392" r:id="rId66"/>
    <p:sldId id="287" r:id="rId67"/>
    <p:sldId id="393" r:id="rId68"/>
    <p:sldId id="394" r:id="rId69"/>
    <p:sldId id="395" r:id="rId70"/>
    <p:sldId id="283" r:id="rId71"/>
    <p:sldId id="284" r:id="rId72"/>
    <p:sldId id="285" r:id="rId73"/>
    <p:sldId id="369" r:id="rId74"/>
    <p:sldId id="371" r:id="rId75"/>
    <p:sldId id="372" r:id="rId76"/>
    <p:sldId id="373" r:id="rId77"/>
    <p:sldId id="374" r:id="rId78"/>
    <p:sldId id="375" r:id="rId79"/>
    <p:sldId id="376" r:id="rId80"/>
    <p:sldId id="377" r:id="rId81"/>
    <p:sldId id="378" r:id="rId82"/>
    <p:sldId id="379" r:id="rId83"/>
    <p:sldId id="380" r:id="rId84"/>
    <p:sldId id="381" r:id="rId85"/>
    <p:sldId id="267" r:id="rId86"/>
    <p:sldId id="382" r:id="rId87"/>
    <p:sldId id="266" r:id="rId88"/>
    <p:sldId id="263" r:id="rId89"/>
    <p:sldId id="262"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2ED3C7-9576-9720-AF70-E98F5B4B7380}" v="636" dt="2025-06-03T15:58:51.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lsea Martinez" userId="S::cmartinez@midlandtexas.gov::33c8fd09-4595-4ac3-bda7-e8cbf522dd21" providerId="AD" clId="Web-{3CD4C256-B7C6-F3C5-6EA0-FAD1AD00140F}"/>
    <pc:docChg chg="modSld">
      <pc:chgData name="Chelsea Martinez" userId="S::cmartinez@midlandtexas.gov::33c8fd09-4595-4ac3-bda7-e8cbf522dd21" providerId="AD" clId="Web-{3CD4C256-B7C6-F3C5-6EA0-FAD1AD00140F}" dt="2025-05-27T14:18:30.984" v="0" actId="1076"/>
      <pc:docMkLst>
        <pc:docMk/>
      </pc:docMkLst>
      <pc:sldChg chg="modSp">
        <pc:chgData name="Chelsea Martinez" userId="S::cmartinez@midlandtexas.gov::33c8fd09-4595-4ac3-bda7-e8cbf522dd21" providerId="AD" clId="Web-{3CD4C256-B7C6-F3C5-6EA0-FAD1AD00140F}" dt="2025-05-27T14:18:30.984" v="0" actId="1076"/>
        <pc:sldMkLst>
          <pc:docMk/>
          <pc:sldMk cId="1452458197" sldId="325"/>
        </pc:sldMkLst>
        <pc:spChg chg="mod">
          <ac:chgData name="Chelsea Martinez" userId="S::cmartinez@midlandtexas.gov::33c8fd09-4595-4ac3-bda7-e8cbf522dd21" providerId="AD" clId="Web-{3CD4C256-B7C6-F3C5-6EA0-FAD1AD00140F}" dt="2025-05-27T14:18:30.984" v="0" actId="1076"/>
          <ac:spMkLst>
            <pc:docMk/>
            <pc:sldMk cId="1452458197" sldId="325"/>
            <ac:spMk id="8" creationId="{F71E3E7F-AC61-D36D-7395-1DDF293FFE1F}"/>
          </ac:spMkLst>
        </pc:spChg>
      </pc:sldChg>
    </pc:docChg>
  </pc:docChgLst>
  <pc:docChgLst>
    <pc:chgData name="Taylor Novak" userId="S::tnovak@midlandtexas.gov::1bf35eaf-d94c-4f2d-bb10-da09de5f8ee8" providerId="AD" clId="Web-{A72ED3C7-9576-9720-AF70-E98F5B4B7380}"/>
    <pc:docChg chg="addSld delSld modSld sldOrd">
      <pc:chgData name="Taylor Novak" userId="S::tnovak@midlandtexas.gov::1bf35eaf-d94c-4f2d-bb10-da09de5f8ee8" providerId="AD" clId="Web-{A72ED3C7-9576-9720-AF70-E98F5B4B7380}" dt="2025-06-03T15:58:51.943" v="514" actId="1076"/>
      <pc:docMkLst>
        <pc:docMk/>
      </pc:docMkLst>
      <pc:sldChg chg="modSp">
        <pc:chgData name="Taylor Novak" userId="S::tnovak@midlandtexas.gov::1bf35eaf-d94c-4f2d-bb10-da09de5f8ee8" providerId="AD" clId="Web-{A72ED3C7-9576-9720-AF70-E98F5B4B7380}" dt="2025-06-03T14:45:51.069" v="32" actId="1076"/>
        <pc:sldMkLst>
          <pc:docMk/>
          <pc:sldMk cId="3659715712" sldId="256"/>
        </pc:sldMkLst>
        <pc:spChg chg="mod">
          <ac:chgData name="Taylor Novak" userId="S::tnovak@midlandtexas.gov::1bf35eaf-d94c-4f2d-bb10-da09de5f8ee8" providerId="AD" clId="Web-{A72ED3C7-9576-9720-AF70-E98F5B4B7380}" dt="2025-06-03T14:45:51.069" v="32" actId="1076"/>
          <ac:spMkLst>
            <pc:docMk/>
            <pc:sldMk cId="3659715712" sldId="256"/>
            <ac:spMk id="3" creationId="{ADFDD6E9-B1D6-BF55-3830-A0B52000F9F8}"/>
          </ac:spMkLst>
        </pc:spChg>
      </pc:sldChg>
      <pc:sldChg chg="modSp">
        <pc:chgData name="Taylor Novak" userId="S::tnovak@midlandtexas.gov::1bf35eaf-d94c-4f2d-bb10-da09de5f8ee8" providerId="AD" clId="Web-{A72ED3C7-9576-9720-AF70-E98F5B4B7380}" dt="2025-06-03T15:58:51.943" v="514" actId="1076"/>
        <pc:sldMkLst>
          <pc:docMk/>
          <pc:sldMk cId="3659715712" sldId="257"/>
        </pc:sldMkLst>
        <pc:spChg chg="mod">
          <ac:chgData name="Taylor Novak" userId="S::tnovak@midlandtexas.gov::1bf35eaf-d94c-4f2d-bb10-da09de5f8ee8" providerId="AD" clId="Web-{A72ED3C7-9576-9720-AF70-E98F5B4B7380}" dt="2025-06-03T15:58:51.943" v="514" actId="1076"/>
          <ac:spMkLst>
            <pc:docMk/>
            <pc:sldMk cId="3659715712" sldId="257"/>
            <ac:spMk id="3" creationId="{ADFDD6E9-B1D6-BF55-3830-A0B52000F9F8}"/>
          </ac:spMkLst>
        </pc:spChg>
      </pc:sldChg>
      <pc:sldChg chg="modSp">
        <pc:chgData name="Taylor Novak" userId="S::tnovak@midlandtexas.gov::1bf35eaf-d94c-4f2d-bb10-da09de5f8ee8" providerId="AD" clId="Web-{A72ED3C7-9576-9720-AF70-E98F5B4B7380}" dt="2025-06-03T14:45:59.038" v="34"/>
        <pc:sldMkLst>
          <pc:docMk/>
          <pc:sldMk cId="2406785957" sldId="258"/>
        </pc:sldMkLst>
        <pc:spChg chg="mod">
          <ac:chgData name="Taylor Novak" userId="S::tnovak@midlandtexas.gov::1bf35eaf-d94c-4f2d-bb10-da09de5f8ee8" providerId="AD" clId="Web-{A72ED3C7-9576-9720-AF70-E98F5B4B7380}" dt="2025-06-03T14:45:59.038" v="34"/>
          <ac:spMkLst>
            <pc:docMk/>
            <pc:sldMk cId="2406785957" sldId="258"/>
            <ac:spMk id="2" creationId="{4DDDAC12-E4EE-2DE3-782B-29F666D59B97}"/>
          </ac:spMkLst>
        </pc:spChg>
        <pc:spChg chg="mod">
          <ac:chgData name="Taylor Novak" userId="S::tnovak@midlandtexas.gov::1bf35eaf-d94c-4f2d-bb10-da09de5f8ee8" providerId="AD" clId="Web-{A72ED3C7-9576-9720-AF70-E98F5B4B7380}" dt="2025-06-03T14:45:59.023" v="33"/>
          <ac:spMkLst>
            <pc:docMk/>
            <pc:sldMk cId="2406785957" sldId="258"/>
            <ac:spMk id="12" creationId="{6E0EE14E-8F1D-F9C2-628E-6AE94BBDA5EA}"/>
          </ac:spMkLst>
        </pc:spChg>
      </pc:sldChg>
      <pc:sldChg chg="modSp">
        <pc:chgData name="Taylor Novak" userId="S::tnovak@midlandtexas.gov::1bf35eaf-d94c-4f2d-bb10-da09de5f8ee8" providerId="AD" clId="Web-{A72ED3C7-9576-9720-AF70-E98F5B4B7380}" dt="2025-06-03T14:46:38.117" v="58"/>
        <pc:sldMkLst>
          <pc:docMk/>
          <pc:sldMk cId="498843460" sldId="259"/>
        </pc:sldMkLst>
        <pc:spChg chg="mod">
          <ac:chgData name="Taylor Novak" userId="S::tnovak@midlandtexas.gov::1bf35eaf-d94c-4f2d-bb10-da09de5f8ee8" providerId="AD" clId="Web-{A72ED3C7-9576-9720-AF70-E98F5B4B7380}" dt="2025-06-03T14:46:24.648" v="43"/>
          <ac:spMkLst>
            <pc:docMk/>
            <pc:sldMk cId="498843460" sldId="259"/>
            <ac:spMk id="2" creationId="{4DDDAC12-E4EE-2DE3-782B-29F666D59B97}"/>
          </ac:spMkLst>
        </pc:spChg>
        <pc:spChg chg="mod">
          <ac:chgData name="Taylor Novak" userId="S::tnovak@midlandtexas.gov::1bf35eaf-d94c-4f2d-bb10-da09de5f8ee8" providerId="AD" clId="Web-{A72ED3C7-9576-9720-AF70-E98F5B4B7380}" dt="2025-06-03T14:46:17.929" v="42"/>
          <ac:spMkLst>
            <pc:docMk/>
            <pc:sldMk cId="498843460" sldId="259"/>
            <ac:spMk id="12" creationId="{6E0EE14E-8F1D-F9C2-628E-6AE94BBDA5EA}"/>
          </ac:spMkLst>
        </pc:spChg>
        <pc:graphicFrameChg chg="mod modGraphic">
          <ac:chgData name="Taylor Novak" userId="S::tnovak@midlandtexas.gov::1bf35eaf-d94c-4f2d-bb10-da09de5f8ee8" providerId="AD" clId="Web-{A72ED3C7-9576-9720-AF70-E98F5B4B7380}" dt="2025-06-03T14:46:38.117" v="58"/>
          <ac:graphicFrameMkLst>
            <pc:docMk/>
            <pc:sldMk cId="498843460" sldId="259"/>
            <ac:graphicFrameMk id="3" creationId="{EDA0E529-CE72-D37B-2B2F-FA72F3068D4E}"/>
          </ac:graphicFrameMkLst>
        </pc:graphicFrameChg>
      </pc:sldChg>
      <pc:sldChg chg="modSp">
        <pc:chgData name="Taylor Novak" userId="S::tnovak@midlandtexas.gov::1bf35eaf-d94c-4f2d-bb10-da09de5f8ee8" providerId="AD" clId="Web-{A72ED3C7-9576-9720-AF70-E98F5B4B7380}" dt="2025-06-03T14:45:31.272" v="28" actId="20577"/>
        <pc:sldMkLst>
          <pc:docMk/>
          <pc:sldMk cId="2383642658" sldId="260"/>
        </pc:sldMkLst>
        <pc:spChg chg="mod">
          <ac:chgData name="Taylor Novak" userId="S::tnovak@midlandtexas.gov::1bf35eaf-d94c-4f2d-bb10-da09de5f8ee8" providerId="AD" clId="Web-{A72ED3C7-9576-9720-AF70-E98F5B4B7380}" dt="2025-06-03T14:45:31.272" v="28" actId="20577"/>
          <ac:spMkLst>
            <pc:docMk/>
            <pc:sldMk cId="2383642658" sldId="260"/>
            <ac:spMk id="2" creationId="{4DDDAC12-E4EE-2DE3-782B-29F666D59B97}"/>
          </ac:spMkLst>
        </pc:spChg>
        <pc:spChg chg="mod">
          <ac:chgData name="Taylor Novak" userId="S::tnovak@midlandtexas.gov::1bf35eaf-d94c-4f2d-bb10-da09de5f8ee8" providerId="AD" clId="Web-{A72ED3C7-9576-9720-AF70-E98F5B4B7380}" dt="2025-06-03T14:45:27.319" v="27" actId="20577"/>
          <ac:spMkLst>
            <pc:docMk/>
            <pc:sldMk cId="2383642658" sldId="260"/>
            <ac:spMk id="12" creationId="{6E0EE14E-8F1D-F9C2-628E-6AE94BBDA5EA}"/>
          </ac:spMkLst>
        </pc:spChg>
      </pc:sldChg>
      <pc:sldChg chg="modSp">
        <pc:chgData name="Taylor Novak" userId="S::tnovak@midlandtexas.gov::1bf35eaf-d94c-4f2d-bb10-da09de5f8ee8" providerId="AD" clId="Web-{A72ED3C7-9576-9720-AF70-E98F5B4B7380}" dt="2025-06-03T15:58:36.802" v="508" actId="20577"/>
        <pc:sldMkLst>
          <pc:docMk/>
          <pc:sldMk cId="2936666075" sldId="262"/>
        </pc:sldMkLst>
        <pc:spChg chg="mod">
          <ac:chgData name="Taylor Novak" userId="S::tnovak@midlandtexas.gov::1bf35eaf-d94c-4f2d-bb10-da09de5f8ee8" providerId="AD" clId="Web-{A72ED3C7-9576-9720-AF70-E98F5B4B7380}" dt="2025-06-03T15:58:25.505" v="506" actId="20577"/>
          <ac:spMkLst>
            <pc:docMk/>
            <pc:sldMk cId="2936666075" sldId="262"/>
            <ac:spMk id="6" creationId="{CE222140-EA12-0351-4677-EAA8A83E0408}"/>
          </ac:spMkLst>
        </pc:spChg>
        <pc:spChg chg="mod">
          <ac:chgData name="Taylor Novak" userId="S::tnovak@midlandtexas.gov::1bf35eaf-d94c-4f2d-bb10-da09de5f8ee8" providerId="AD" clId="Web-{A72ED3C7-9576-9720-AF70-E98F5B4B7380}" dt="2025-06-03T15:58:36.802" v="508" actId="20577"/>
          <ac:spMkLst>
            <pc:docMk/>
            <pc:sldMk cId="2936666075" sldId="262"/>
            <ac:spMk id="7" creationId="{54F0E07A-49CB-3DAE-9F49-5C2E0682245F}"/>
          </ac:spMkLst>
        </pc:spChg>
      </pc:sldChg>
      <pc:sldChg chg="modSp">
        <pc:chgData name="Taylor Novak" userId="S::tnovak@midlandtexas.gov::1bf35eaf-d94c-4f2d-bb10-da09de5f8ee8" providerId="AD" clId="Web-{A72ED3C7-9576-9720-AF70-E98F5B4B7380}" dt="2025-06-03T15:58:14.411" v="505" actId="1076"/>
        <pc:sldMkLst>
          <pc:docMk/>
          <pc:sldMk cId="2712619646" sldId="263"/>
        </pc:sldMkLst>
        <pc:spChg chg="mod">
          <ac:chgData name="Taylor Novak" userId="S::tnovak@midlandtexas.gov::1bf35eaf-d94c-4f2d-bb10-da09de5f8ee8" providerId="AD" clId="Web-{A72ED3C7-9576-9720-AF70-E98F5B4B7380}" dt="2025-06-03T15:57:49.911" v="496"/>
          <ac:spMkLst>
            <pc:docMk/>
            <pc:sldMk cId="2712619646" sldId="263"/>
            <ac:spMk id="2" creationId="{4DDDAC12-E4EE-2DE3-782B-29F666D59B97}"/>
          </ac:spMkLst>
        </pc:spChg>
        <pc:spChg chg="mod">
          <ac:chgData name="Taylor Novak" userId="S::tnovak@midlandtexas.gov::1bf35eaf-d94c-4f2d-bb10-da09de5f8ee8" providerId="AD" clId="Web-{A72ED3C7-9576-9720-AF70-E98F5B4B7380}" dt="2025-06-03T15:58:04.677" v="502" actId="20577"/>
          <ac:spMkLst>
            <pc:docMk/>
            <pc:sldMk cId="2712619646" sldId="263"/>
            <ac:spMk id="12" creationId="{6E0EE14E-8F1D-F9C2-628E-6AE94BBDA5EA}"/>
          </ac:spMkLst>
        </pc:spChg>
        <pc:picChg chg="mod">
          <ac:chgData name="Taylor Novak" userId="S::tnovak@midlandtexas.gov::1bf35eaf-d94c-4f2d-bb10-da09de5f8ee8" providerId="AD" clId="Web-{A72ED3C7-9576-9720-AF70-E98F5B4B7380}" dt="2025-06-03T15:58:14.411" v="505" actId="1076"/>
          <ac:picMkLst>
            <pc:docMk/>
            <pc:sldMk cId="2712619646" sldId="263"/>
            <ac:picMk id="5" creationId="{2184FEDF-A60B-D2AE-83F1-763697A9F45D}"/>
          </ac:picMkLst>
        </pc:picChg>
        <pc:picChg chg="mod ord">
          <ac:chgData name="Taylor Novak" userId="S::tnovak@midlandtexas.gov::1bf35eaf-d94c-4f2d-bb10-da09de5f8ee8" providerId="AD" clId="Web-{A72ED3C7-9576-9720-AF70-E98F5B4B7380}" dt="2025-06-03T15:58:12.630" v="504" actId="14100"/>
          <ac:picMkLst>
            <pc:docMk/>
            <pc:sldMk cId="2712619646" sldId="263"/>
            <ac:picMk id="7" creationId="{0C2BF595-18D4-13F8-24E1-6BD0A554A799}"/>
          </ac:picMkLst>
        </pc:picChg>
      </pc:sldChg>
      <pc:sldChg chg="modSp">
        <pc:chgData name="Taylor Novak" userId="S::tnovak@midlandtexas.gov::1bf35eaf-d94c-4f2d-bb10-da09de5f8ee8" providerId="AD" clId="Web-{A72ED3C7-9576-9720-AF70-E98F5B4B7380}" dt="2025-06-03T15:30:23.968" v="175" actId="1076"/>
        <pc:sldMkLst>
          <pc:docMk/>
          <pc:sldMk cId="269746865" sldId="264"/>
        </pc:sldMkLst>
        <pc:spChg chg="mod">
          <ac:chgData name="Taylor Novak" userId="S::tnovak@midlandtexas.gov::1bf35eaf-d94c-4f2d-bb10-da09de5f8ee8" providerId="AD" clId="Web-{A72ED3C7-9576-9720-AF70-E98F5B4B7380}" dt="2025-06-03T15:29:52.624" v="169" actId="20577"/>
          <ac:spMkLst>
            <pc:docMk/>
            <pc:sldMk cId="269746865" sldId="264"/>
            <ac:spMk id="2" creationId="{4DDDAC12-E4EE-2DE3-782B-29F666D59B97}"/>
          </ac:spMkLst>
        </pc:spChg>
        <pc:spChg chg="mod">
          <ac:chgData name="Taylor Novak" userId="S::tnovak@midlandtexas.gov::1bf35eaf-d94c-4f2d-bb10-da09de5f8ee8" providerId="AD" clId="Web-{A72ED3C7-9576-9720-AF70-E98F5B4B7380}" dt="2025-06-03T15:30:23.968" v="175" actId="1076"/>
          <ac:spMkLst>
            <pc:docMk/>
            <pc:sldMk cId="269746865" sldId="264"/>
            <ac:spMk id="6" creationId="{A7BB2C21-EA22-AE82-4C72-19C236FA6FC9}"/>
          </ac:spMkLst>
        </pc:spChg>
        <pc:spChg chg="mod">
          <ac:chgData name="Taylor Novak" userId="S::tnovak@midlandtexas.gov::1bf35eaf-d94c-4f2d-bb10-da09de5f8ee8" providerId="AD" clId="Web-{A72ED3C7-9576-9720-AF70-E98F5B4B7380}" dt="2025-06-03T15:29:49.061" v="168" actId="20577"/>
          <ac:spMkLst>
            <pc:docMk/>
            <pc:sldMk cId="269746865" sldId="264"/>
            <ac:spMk id="12" creationId="{6E0EE14E-8F1D-F9C2-628E-6AE94BBDA5EA}"/>
          </ac:spMkLst>
        </pc:spChg>
        <pc:picChg chg="mod">
          <ac:chgData name="Taylor Novak" userId="S::tnovak@midlandtexas.gov::1bf35eaf-d94c-4f2d-bb10-da09de5f8ee8" providerId="AD" clId="Web-{A72ED3C7-9576-9720-AF70-E98F5B4B7380}" dt="2025-06-03T15:29:58.577" v="170" actId="1076"/>
          <ac:picMkLst>
            <pc:docMk/>
            <pc:sldMk cId="269746865" sldId="264"/>
            <ac:picMk id="5" creationId="{E930D78B-72CB-A779-7355-165B5AFC0862}"/>
          </ac:picMkLst>
        </pc:picChg>
      </pc:sldChg>
      <pc:sldChg chg="modSp">
        <pc:chgData name="Taylor Novak" userId="S::tnovak@midlandtexas.gov::1bf35eaf-d94c-4f2d-bb10-da09de5f8ee8" providerId="AD" clId="Web-{A72ED3C7-9576-9720-AF70-E98F5B4B7380}" dt="2025-06-03T15:57:37.958" v="492" actId="1076"/>
        <pc:sldMkLst>
          <pc:docMk/>
          <pc:sldMk cId="1507023777" sldId="266"/>
        </pc:sldMkLst>
        <pc:spChg chg="mod">
          <ac:chgData name="Taylor Novak" userId="S::tnovak@midlandtexas.gov::1bf35eaf-d94c-4f2d-bb10-da09de5f8ee8" providerId="AD" clId="Web-{A72ED3C7-9576-9720-AF70-E98F5B4B7380}" dt="2025-06-03T15:57:37.958" v="492" actId="1076"/>
          <ac:spMkLst>
            <pc:docMk/>
            <pc:sldMk cId="1507023777" sldId="266"/>
            <ac:spMk id="2" creationId="{739443A8-8DF5-6F77-40FC-61BA67A82149}"/>
          </ac:spMkLst>
        </pc:spChg>
        <pc:picChg chg="mod">
          <ac:chgData name="Taylor Novak" userId="S::tnovak@midlandtexas.gov::1bf35eaf-d94c-4f2d-bb10-da09de5f8ee8" providerId="AD" clId="Web-{A72ED3C7-9576-9720-AF70-E98F5B4B7380}" dt="2025-06-03T15:57:27.114" v="490" actId="1076"/>
          <ac:picMkLst>
            <pc:docMk/>
            <pc:sldMk cId="1507023777" sldId="266"/>
            <ac:picMk id="9" creationId="{10177CF1-DB62-6534-6CB5-E8FECDE6F3D4}"/>
          </ac:picMkLst>
        </pc:picChg>
      </pc:sldChg>
      <pc:sldChg chg="delSp modSp">
        <pc:chgData name="Taylor Novak" userId="S::tnovak@midlandtexas.gov::1bf35eaf-d94c-4f2d-bb10-da09de5f8ee8" providerId="AD" clId="Web-{A72ED3C7-9576-9720-AF70-E98F5B4B7380}" dt="2025-06-03T15:57:01.285" v="485" actId="1076"/>
        <pc:sldMkLst>
          <pc:docMk/>
          <pc:sldMk cId="412534869" sldId="267"/>
        </pc:sldMkLst>
        <pc:spChg chg="mod">
          <ac:chgData name="Taylor Novak" userId="S::tnovak@midlandtexas.gov::1bf35eaf-d94c-4f2d-bb10-da09de5f8ee8" providerId="AD" clId="Web-{A72ED3C7-9576-9720-AF70-E98F5B4B7380}" dt="2025-06-03T15:56:51.176" v="482" actId="1076"/>
          <ac:spMkLst>
            <pc:docMk/>
            <pc:sldMk cId="412534869" sldId="267"/>
            <ac:spMk id="2" creationId="{3E858563-00AA-DDCE-7F18-74C9569B4667}"/>
          </ac:spMkLst>
        </pc:spChg>
        <pc:spChg chg="del">
          <ac:chgData name="Taylor Novak" userId="S::tnovak@midlandtexas.gov::1bf35eaf-d94c-4f2d-bb10-da09de5f8ee8" providerId="AD" clId="Web-{A72ED3C7-9576-9720-AF70-E98F5B4B7380}" dt="2025-06-03T15:56:43.223" v="481"/>
          <ac:spMkLst>
            <pc:docMk/>
            <pc:sldMk cId="412534869" sldId="267"/>
            <ac:spMk id="4" creationId="{1B1B738E-647E-78E8-C53E-0E59608519AD}"/>
          </ac:spMkLst>
        </pc:spChg>
        <pc:spChg chg="mod">
          <ac:chgData name="Taylor Novak" userId="S::tnovak@midlandtexas.gov::1bf35eaf-d94c-4f2d-bb10-da09de5f8ee8" providerId="AD" clId="Web-{A72ED3C7-9576-9720-AF70-E98F5B4B7380}" dt="2025-06-03T15:57:01.285" v="485" actId="1076"/>
          <ac:spMkLst>
            <pc:docMk/>
            <pc:sldMk cId="412534869" sldId="267"/>
            <ac:spMk id="5" creationId="{B224EFF1-76FF-FDBC-F2E7-63EEE98C8F16}"/>
          </ac:spMkLst>
        </pc:spChg>
        <pc:picChg chg="mod">
          <ac:chgData name="Taylor Novak" userId="S::tnovak@midlandtexas.gov::1bf35eaf-d94c-4f2d-bb10-da09de5f8ee8" providerId="AD" clId="Web-{A72ED3C7-9576-9720-AF70-E98F5B4B7380}" dt="2025-06-03T15:56:55.801" v="484" actId="1076"/>
          <ac:picMkLst>
            <pc:docMk/>
            <pc:sldMk cId="412534869" sldId="267"/>
            <ac:picMk id="6" creationId="{D46D88B1-8341-5066-3658-A3825F35559E}"/>
          </ac:picMkLst>
        </pc:picChg>
        <pc:picChg chg="mod">
          <ac:chgData name="Taylor Novak" userId="S::tnovak@midlandtexas.gov::1bf35eaf-d94c-4f2d-bb10-da09de5f8ee8" providerId="AD" clId="Web-{A72ED3C7-9576-9720-AF70-E98F5B4B7380}" dt="2025-06-03T15:56:29.801" v="479" actId="1076"/>
          <ac:picMkLst>
            <pc:docMk/>
            <pc:sldMk cId="412534869" sldId="267"/>
            <ac:picMk id="7" creationId="{F68181A6-D6E2-EB7B-C598-37254E14FB35}"/>
          </ac:picMkLst>
        </pc:picChg>
      </pc:sldChg>
      <pc:sldChg chg="modSp">
        <pc:chgData name="Taylor Novak" userId="S::tnovak@midlandtexas.gov::1bf35eaf-d94c-4f2d-bb10-da09de5f8ee8" providerId="AD" clId="Web-{A72ED3C7-9576-9720-AF70-E98F5B4B7380}" dt="2025-06-03T15:35:14.096" v="224"/>
        <pc:sldMkLst>
          <pc:docMk/>
          <pc:sldMk cId="3494674180" sldId="268"/>
        </pc:sldMkLst>
        <pc:spChg chg="mod">
          <ac:chgData name="Taylor Novak" userId="S::tnovak@midlandtexas.gov::1bf35eaf-d94c-4f2d-bb10-da09de5f8ee8" providerId="AD" clId="Web-{A72ED3C7-9576-9720-AF70-E98F5B4B7380}" dt="2025-06-03T15:35:09.456" v="223" actId="20577"/>
          <ac:spMkLst>
            <pc:docMk/>
            <pc:sldMk cId="3494674180" sldId="268"/>
            <ac:spMk id="2" creationId="{512493CC-0C92-AF46-2685-2C5D3942C1D4}"/>
          </ac:spMkLst>
        </pc:spChg>
        <pc:spChg chg="mod">
          <ac:chgData name="Taylor Novak" userId="S::tnovak@midlandtexas.gov::1bf35eaf-d94c-4f2d-bb10-da09de5f8ee8" providerId="AD" clId="Web-{A72ED3C7-9576-9720-AF70-E98F5B4B7380}" dt="2025-06-03T15:35:14.096" v="224"/>
          <ac:spMkLst>
            <pc:docMk/>
            <pc:sldMk cId="3494674180" sldId="268"/>
            <ac:spMk id="12" creationId="{065AB83D-54F4-08D8-A139-BC635DCD045C}"/>
          </ac:spMkLst>
        </pc:spChg>
      </pc:sldChg>
      <pc:sldChg chg="modSp">
        <pc:chgData name="Taylor Novak" userId="S::tnovak@midlandtexas.gov::1bf35eaf-d94c-4f2d-bb10-da09de5f8ee8" providerId="AD" clId="Web-{A72ED3C7-9576-9720-AF70-E98F5B4B7380}" dt="2025-06-03T15:51:27.781" v="376" actId="20577"/>
        <pc:sldMkLst>
          <pc:docMk/>
          <pc:sldMk cId="1241569488" sldId="269"/>
        </pc:sldMkLst>
        <pc:spChg chg="mod">
          <ac:chgData name="Taylor Novak" userId="S::tnovak@midlandtexas.gov::1bf35eaf-d94c-4f2d-bb10-da09de5f8ee8" providerId="AD" clId="Web-{A72ED3C7-9576-9720-AF70-E98F5B4B7380}" dt="2025-06-03T15:51:19.484" v="373"/>
          <ac:spMkLst>
            <pc:docMk/>
            <pc:sldMk cId="1241569488" sldId="269"/>
            <ac:spMk id="2" creationId="{3FC242C7-B4F9-CC0C-B432-A30786E64103}"/>
          </ac:spMkLst>
        </pc:spChg>
        <pc:spChg chg="mod">
          <ac:chgData name="Taylor Novak" userId="S::tnovak@midlandtexas.gov::1bf35eaf-d94c-4f2d-bb10-da09de5f8ee8" providerId="AD" clId="Web-{A72ED3C7-9576-9720-AF70-E98F5B4B7380}" dt="2025-06-03T15:51:19.468" v="372"/>
          <ac:spMkLst>
            <pc:docMk/>
            <pc:sldMk cId="1241569488" sldId="269"/>
            <ac:spMk id="12" creationId="{CF3A9823-9961-23D0-8284-D47BFBF2379F}"/>
          </ac:spMkLst>
        </pc:spChg>
        <pc:spChg chg="mod">
          <ac:chgData name="Taylor Novak" userId="S::tnovak@midlandtexas.gov::1bf35eaf-d94c-4f2d-bb10-da09de5f8ee8" providerId="AD" clId="Web-{A72ED3C7-9576-9720-AF70-E98F5B4B7380}" dt="2025-06-03T15:51:27.781" v="376" actId="20577"/>
          <ac:spMkLst>
            <pc:docMk/>
            <pc:sldMk cId="1241569488" sldId="269"/>
            <ac:spMk id="13" creationId="{63EAEE84-A2F9-E6FA-5ED3-70A8C2E67F36}"/>
          </ac:spMkLst>
        </pc:spChg>
      </pc:sldChg>
      <pc:sldChg chg="modSp">
        <pc:chgData name="Taylor Novak" userId="S::tnovak@midlandtexas.gov::1bf35eaf-d94c-4f2d-bb10-da09de5f8ee8" providerId="AD" clId="Web-{A72ED3C7-9576-9720-AF70-E98F5B4B7380}" dt="2025-06-03T14:47:50.617" v="68"/>
        <pc:sldMkLst>
          <pc:docMk/>
          <pc:sldMk cId="828780040" sldId="270"/>
        </pc:sldMkLst>
        <pc:spChg chg="mod">
          <ac:chgData name="Taylor Novak" userId="S::tnovak@midlandtexas.gov::1bf35eaf-d94c-4f2d-bb10-da09de5f8ee8" providerId="AD" clId="Web-{A72ED3C7-9576-9720-AF70-E98F5B4B7380}" dt="2025-06-03T14:47:50.617" v="68"/>
          <ac:spMkLst>
            <pc:docMk/>
            <pc:sldMk cId="828780040" sldId="270"/>
            <ac:spMk id="2" creationId="{949BD32A-E8D5-0720-0799-FEC35C1AD48E}"/>
          </ac:spMkLst>
        </pc:spChg>
        <pc:spChg chg="mod">
          <ac:chgData name="Taylor Novak" userId="S::tnovak@midlandtexas.gov::1bf35eaf-d94c-4f2d-bb10-da09de5f8ee8" providerId="AD" clId="Web-{A72ED3C7-9576-9720-AF70-E98F5B4B7380}" dt="2025-06-03T14:47:50.586" v="67"/>
          <ac:spMkLst>
            <pc:docMk/>
            <pc:sldMk cId="828780040" sldId="270"/>
            <ac:spMk id="12" creationId="{0EB16D25-1431-6FB7-E208-69B519E70C98}"/>
          </ac:spMkLst>
        </pc:spChg>
      </pc:sldChg>
      <pc:sldChg chg="delSp modSp">
        <pc:chgData name="Taylor Novak" userId="S::tnovak@midlandtexas.gov::1bf35eaf-d94c-4f2d-bb10-da09de5f8ee8" providerId="AD" clId="Web-{A72ED3C7-9576-9720-AF70-E98F5B4B7380}" dt="2025-06-03T14:49:43.009" v="110" actId="20577"/>
        <pc:sldMkLst>
          <pc:docMk/>
          <pc:sldMk cId="726272436" sldId="271"/>
        </pc:sldMkLst>
        <pc:spChg chg="mod">
          <ac:chgData name="Taylor Novak" userId="S::tnovak@midlandtexas.gov::1bf35eaf-d94c-4f2d-bb10-da09de5f8ee8" providerId="AD" clId="Web-{A72ED3C7-9576-9720-AF70-E98F5B4B7380}" dt="2025-06-03T14:49:43.009" v="110" actId="20577"/>
          <ac:spMkLst>
            <pc:docMk/>
            <pc:sldMk cId="726272436" sldId="271"/>
            <ac:spMk id="2" creationId="{739443A8-8DF5-6F77-40FC-61BA67A82149}"/>
          </ac:spMkLst>
        </pc:spChg>
        <pc:spChg chg="del">
          <ac:chgData name="Taylor Novak" userId="S::tnovak@midlandtexas.gov::1bf35eaf-d94c-4f2d-bb10-da09de5f8ee8" providerId="AD" clId="Web-{A72ED3C7-9576-9720-AF70-E98F5B4B7380}" dt="2025-06-03T14:49:32.071" v="107"/>
          <ac:spMkLst>
            <pc:docMk/>
            <pc:sldMk cId="726272436" sldId="271"/>
            <ac:spMk id="4" creationId="{49C7E3A0-0750-FE01-D8B2-54918C0AEE28}"/>
          </ac:spMkLst>
        </pc:spChg>
        <pc:picChg chg="mod">
          <ac:chgData name="Taylor Novak" userId="S::tnovak@midlandtexas.gov::1bf35eaf-d94c-4f2d-bb10-da09de5f8ee8" providerId="AD" clId="Web-{A72ED3C7-9576-9720-AF70-E98F5B4B7380}" dt="2025-06-03T14:49:37.852" v="109" actId="1076"/>
          <ac:picMkLst>
            <pc:docMk/>
            <pc:sldMk cId="726272436" sldId="271"/>
            <ac:picMk id="3" creationId="{CC33C668-778D-190A-459C-3CB6ECAFC036}"/>
          </ac:picMkLst>
        </pc:picChg>
      </pc:sldChg>
      <pc:sldChg chg="modSp">
        <pc:chgData name="Taylor Novak" userId="S::tnovak@midlandtexas.gov::1bf35eaf-d94c-4f2d-bb10-da09de5f8ee8" providerId="AD" clId="Web-{A72ED3C7-9576-9720-AF70-E98F5B4B7380}" dt="2025-06-03T14:45:22.522" v="26" actId="20577"/>
        <pc:sldMkLst>
          <pc:docMk/>
          <pc:sldMk cId="3686497427" sldId="272"/>
        </pc:sldMkLst>
        <pc:spChg chg="mod">
          <ac:chgData name="Taylor Novak" userId="S::tnovak@midlandtexas.gov::1bf35eaf-d94c-4f2d-bb10-da09de5f8ee8" providerId="AD" clId="Web-{A72ED3C7-9576-9720-AF70-E98F5B4B7380}" dt="2025-06-03T14:45:22.522" v="26" actId="20577"/>
          <ac:spMkLst>
            <pc:docMk/>
            <pc:sldMk cId="3686497427" sldId="272"/>
            <ac:spMk id="2" creationId="{35D836F4-BF4F-29A8-9B3F-09546A0AEA4E}"/>
          </ac:spMkLst>
        </pc:spChg>
        <pc:spChg chg="mod">
          <ac:chgData name="Taylor Novak" userId="S::tnovak@midlandtexas.gov::1bf35eaf-d94c-4f2d-bb10-da09de5f8ee8" providerId="AD" clId="Web-{A72ED3C7-9576-9720-AF70-E98F5B4B7380}" dt="2025-06-03T14:45:18.600" v="25" actId="20577"/>
          <ac:spMkLst>
            <pc:docMk/>
            <pc:sldMk cId="3686497427" sldId="272"/>
            <ac:spMk id="12" creationId="{4DC8A720-9BBC-B650-D96E-E2F1D298C087}"/>
          </ac:spMkLst>
        </pc:spChg>
      </pc:sldChg>
      <pc:sldChg chg="modSp">
        <pc:chgData name="Taylor Novak" userId="S::tnovak@midlandtexas.gov::1bf35eaf-d94c-4f2d-bb10-da09de5f8ee8" providerId="AD" clId="Web-{A72ED3C7-9576-9720-AF70-E98F5B4B7380}" dt="2025-06-03T14:51:07.462" v="141" actId="20577"/>
        <pc:sldMkLst>
          <pc:docMk/>
          <pc:sldMk cId="62891875" sldId="273"/>
        </pc:sldMkLst>
        <pc:spChg chg="mod">
          <ac:chgData name="Taylor Novak" userId="S::tnovak@midlandtexas.gov::1bf35eaf-d94c-4f2d-bb10-da09de5f8ee8" providerId="AD" clId="Web-{A72ED3C7-9576-9720-AF70-E98F5B4B7380}" dt="2025-06-03T14:51:07.462" v="141" actId="20577"/>
          <ac:spMkLst>
            <pc:docMk/>
            <pc:sldMk cId="62891875" sldId="273"/>
            <ac:spMk id="2" creationId="{3E858563-00AA-DDCE-7F18-74C9569B4667}"/>
          </ac:spMkLst>
        </pc:spChg>
      </pc:sldChg>
      <pc:sldChg chg="modSp">
        <pc:chgData name="Taylor Novak" userId="S::tnovak@midlandtexas.gov::1bf35eaf-d94c-4f2d-bb10-da09de5f8ee8" providerId="AD" clId="Web-{A72ED3C7-9576-9720-AF70-E98F5B4B7380}" dt="2025-06-03T14:48:17.774" v="77"/>
        <pc:sldMkLst>
          <pc:docMk/>
          <pc:sldMk cId="919223957" sldId="274"/>
        </pc:sldMkLst>
        <pc:spChg chg="mod">
          <ac:chgData name="Taylor Novak" userId="S::tnovak@midlandtexas.gov::1bf35eaf-d94c-4f2d-bb10-da09de5f8ee8" providerId="AD" clId="Web-{A72ED3C7-9576-9720-AF70-E98F5B4B7380}" dt="2025-06-03T14:48:17.774" v="77"/>
          <ac:spMkLst>
            <pc:docMk/>
            <pc:sldMk cId="919223957" sldId="274"/>
            <ac:spMk id="2" creationId="{7D6D861D-57CB-3F66-2D19-4CBEF6CF61FF}"/>
          </ac:spMkLst>
        </pc:spChg>
        <pc:spChg chg="mod">
          <ac:chgData name="Taylor Novak" userId="S::tnovak@midlandtexas.gov::1bf35eaf-d94c-4f2d-bb10-da09de5f8ee8" providerId="AD" clId="Web-{A72ED3C7-9576-9720-AF70-E98F5B4B7380}" dt="2025-06-03T14:48:17.742" v="76"/>
          <ac:spMkLst>
            <pc:docMk/>
            <pc:sldMk cId="919223957" sldId="274"/>
            <ac:spMk id="12" creationId="{8AE72639-284E-B9D4-6B10-E54E1EE474BD}"/>
          </ac:spMkLst>
        </pc:spChg>
      </pc:sldChg>
      <pc:sldChg chg="modSp">
        <pc:chgData name="Taylor Novak" userId="S::tnovak@midlandtexas.gov::1bf35eaf-d94c-4f2d-bb10-da09de5f8ee8" providerId="AD" clId="Web-{A72ED3C7-9576-9720-AF70-E98F5B4B7380}" dt="2025-06-03T14:47:58.461" v="70"/>
        <pc:sldMkLst>
          <pc:docMk/>
          <pc:sldMk cId="3966175088" sldId="275"/>
        </pc:sldMkLst>
        <pc:spChg chg="mod">
          <ac:chgData name="Taylor Novak" userId="S::tnovak@midlandtexas.gov::1bf35eaf-d94c-4f2d-bb10-da09de5f8ee8" providerId="AD" clId="Web-{A72ED3C7-9576-9720-AF70-E98F5B4B7380}" dt="2025-06-03T14:47:58.461" v="70"/>
          <ac:spMkLst>
            <pc:docMk/>
            <pc:sldMk cId="3966175088" sldId="275"/>
            <ac:spMk id="2" creationId="{D3A24C7B-8198-EF1C-AC0C-BED7B8DF5962}"/>
          </ac:spMkLst>
        </pc:spChg>
        <pc:spChg chg="mod">
          <ac:chgData name="Taylor Novak" userId="S::tnovak@midlandtexas.gov::1bf35eaf-d94c-4f2d-bb10-da09de5f8ee8" providerId="AD" clId="Web-{A72ED3C7-9576-9720-AF70-E98F5B4B7380}" dt="2025-06-03T14:47:58.445" v="69"/>
          <ac:spMkLst>
            <pc:docMk/>
            <pc:sldMk cId="3966175088" sldId="275"/>
            <ac:spMk id="12" creationId="{4438E2AF-30AA-D944-987A-BE6F24AB749C}"/>
          </ac:spMkLst>
        </pc:spChg>
      </pc:sldChg>
      <pc:sldChg chg="modSp">
        <pc:chgData name="Taylor Novak" userId="S::tnovak@midlandtexas.gov::1bf35eaf-d94c-4f2d-bb10-da09de5f8ee8" providerId="AD" clId="Web-{A72ED3C7-9576-9720-AF70-E98F5B4B7380}" dt="2025-06-03T14:46:57.554" v="60" actId="20577"/>
        <pc:sldMkLst>
          <pc:docMk/>
          <pc:sldMk cId="1349080631" sldId="276"/>
        </pc:sldMkLst>
        <pc:spChg chg="mod">
          <ac:chgData name="Taylor Novak" userId="S::tnovak@midlandtexas.gov::1bf35eaf-d94c-4f2d-bb10-da09de5f8ee8" providerId="AD" clId="Web-{A72ED3C7-9576-9720-AF70-E98F5B4B7380}" dt="2025-06-03T14:46:57.554" v="60" actId="20577"/>
          <ac:spMkLst>
            <pc:docMk/>
            <pc:sldMk cId="1349080631" sldId="276"/>
            <ac:spMk id="2" creationId="{70C815D4-23B5-D6A3-1A55-501F49D655E9}"/>
          </ac:spMkLst>
        </pc:spChg>
        <pc:spChg chg="mod">
          <ac:chgData name="Taylor Novak" userId="S::tnovak@midlandtexas.gov::1bf35eaf-d94c-4f2d-bb10-da09de5f8ee8" providerId="AD" clId="Web-{A72ED3C7-9576-9720-AF70-E98F5B4B7380}" dt="2025-06-03T14:46:53.085" v="59" actId="20577"/>
          <ac:spMkLst>
            <pc:docMk/>
            <pc:sldMk cId="1349080631" sldId="276"/>
            <ac:spMk id="12" creationId="{DE0D1F41-3F16-F75C-00D2-24B9072C2239}"/>
          </ac:spMkLst>
        </pc:spChg>
      </pc:sldChg>
      <pc:sldChg chg="modSp">
        <pc:chgData name="Taylor Novak" userId="S::tnovak@midlandtexas.gov::1bf35eaf-d94c-4f2d-bb10-da09de5f8ee8" providerId="AD" clId="Web-{A72ED3C7-9576-9720-AF70-E98F5B4B7380}" dt="2025-06-03T14:48:36.180" v="101"/>
        <pc:sldMkLst>
          <pc:docMk/>
          <pc:sldMk cId="2146670646" sldId="277"/>
        </pc:sldMkLst>
        <pc:spChg chg="mod">
          <ac:chgData name="Taylor Novak" userId="S::tnovak@midlandtexas.gov::1bf35eaf-d94c-4f2d-bb10-da09de5f8ee8" providerId="AD" clId="Web-{A72ED3C7-9576-9720-AF70-E98F5B4B7380}" dt="2025-06-03T14:48:30.711" v="80"/>
          <ac:spMkLst>
            <pc:docMk/>
            <pc:sldMk cId="2146670646" sldId="277"/>
            <ac:spMk id="2" creationId="{4DDDAC12-E4EE-2DE3-782B-29F666D59B97}"/>
          </ac:spMkLst>
        </pc:spChg>
        <pc:spChg chg="mod">
          <ac:chgData name="Taylor Novak" userId="S::tnovak@midlandtexas.gov::1bf35eaf-d94c-4f2d-bb10-da09de5f8ee8" providerId="AD" clId="Web-{A72ED3C7-9576-9720-AF70-E98F5B4B7380}" dt="2025-06-03T14:48:30.664" v="79"/>
          <ac:spMkLst>
            <pc:docMk/>
            <pc:sldMk cId="2146670646" sldId="277"/>
            <ac:spMk id="12" creationId="{6E0EE14E-8F1D-F9C2-628E-6AE94BBDA5EA}"/>
          </ac:spMkLst>
        </pc:spChg>
        <pc:graphicFrameChg chg="mod modGraphic">
          <ac:chgData name="Taylor Novak" userId="S::tnovak@midlandtexas.gov::1bf35eaf-d94c-4f2d-bb10-da09de5f8ee8" providerId="AD" clId="Web-{A72ED3C7-9576-9720-AF70-E98F5B4B7380}" dt="2025-06-03T14:48:36.180" v="101"/>
          <ac:graphicFrameMkLst>
            <pc:docMk/>
            <pc:sldMk cId="2146670646" sldId="277"/>
            <ac:graphicFrameMk id="3" creationId="{2C4A1A87-807A-904A-AF8C-526F0AFC0CC7}"/>
          </ac:graphicFrameMkLst>
        </pc:graphicFrameChg>
      </pc:sldChg>
      <pc:sldChg chg="modSp">
        <pc:chgData name="Taylor Novak" userId="S::tnovak@midlandtexas.gov::1bf35eaf-d94c-4f2d-bb10-da09de5f8ee8" providerId="AD" clId="Web-{A72ED3C7-9576-9720-AF70-E98F5B4B7380}" dt="2025-06-03T14:47:08.882" v="62"/>
        <pc:sldMkLst>
          <pc:docMk/>
          <pc:sldMk cId="3871525295" sldId="278"/>
        </pc:sldMkLst>
        <pc:spChg chg="mod">
          <ac:chgData name="Taylor Novak" userId="S::tnovak@midlandtexas.gov::1bf35eaf-d94c-4f2d-bb10-da09de5f8ee8" providerId="AD" clId="Web-{A72ED3C7-9576-9720-AF70-E98F5B4B7380}" dt="2025-06-03T14:47:08.882" v="62"/>
          <ac:spMkLst>
            <pc:docMk/>
            <pc:sldMk cId="3871525295" sldId="278"/>
            <ac:spMk id="2" creationId="{75C02A24-FE3C-80FA-3D81-AD24400C0D6B}"/>
          </ac:spMkLst>
        </pc:spChg>
        <pc:spChg chg="mod">
          <ac:chgData name="Taylor Novak" userId="S::tnovak@midlandtexas.gov::1bf35eaf-d94c-4f2d-bb10-da09de5f8ee8" providerId="AD" clId="Web-{A72ED3C7-9576-9720-AF70-E98F5B4B7380}" dt="2025-06-03T14:47:08.867" v="61"/>
          <ac:spMkLst>
            <pc:docMk/>
            <pc:sldMk cId="3871525295" sldId="278"/>
            <ac:spMk id="12" creationId="{794D40D7-737D-6B10-4693-57827463EA50}"/>
          </ac:spMkLst>
        </pc:spChg>
      </pc:sldChg>
      <pc:sldChg chg="modSp">
        <pc:chgData name="Taylor Novak" userId="S::tnovak@midlandtexas.gov::1bf35eaf-d94c-4f2d-bb10-da09de5f8ee8" providerId="AD" clId="Web-{A72ED3C7-9576-9720-AF70-E98F5B4B7380}" dt="2025-06-03T14:47:33.758" v="64"/>
        <pc:sldMkLst>
          <pc:docMk/>
          <pc:sldMk cId="2374738109" sldId="279"/>
        </pc:sldMkLst>
        <pc:spChg chg="mod">
          <ac:chgData name="Taylor Novak" userId="S::tnovak@midlandtexas.gov::1bf35eaf-d94c-4f2d-bb10-da09de5f8ee8" providerId="AD" clId="Web-{A72ED3C7-9576-9720-AF70-E98F5B4B7380}" dt="2025-06-03T14:47:33.758" v="64"/>
          <ac:spMkLst>
            <pc:docMk/>
            <pc:sldMk cId="2374738109" sldId="279"/>
            <ac:spMk id="2" creationId="{3FC242C7-B4F9-CC0C-B432-A30786E64103}"/>
          </ac:spMkLst>
        </pc:spChg>
        <pc:spChg chg="mod">
          <ac:chgData name="Taylor Novak" userId="S::tnovak@midlandtexas.gov::1bf35eaf-d94c-4f2d-bb10-da09de5f8ee8" providerId="AD" clId="Web-{A72ED3C7-9576-9720-AF70-E98F5B4B7380}" dt="2025-06-03T14:47:33.726" v="63"/>
          <ac:spMkLst>
            <pc:docMk/>
            <pc:sldMk cId="2374738109" sldId="279"/>
            <ac:spMk id="12" creationId="{CF3A9823-9961-23D0-8284-D47BFBF2379F}"/>
          </ac:spMkLst>
        </pc:spChg>
      </pc:sldChg>
      <pc:sldChg chg="modSp">
        <pc:chgData name="Taylor Novak" userId="S::tnovak@midlandtexas.gov::1bf35eaf-d94c-4f2d-bb10-da09de5f8ee8" providerId="AD" clId="Web-{A72ED3C7-9576-9720-AF70-E98F5B4B7380}" dt="2025-06-03T14:47:41.586" v="66"/>
        <pc:sldMkLst>
          <pc:docMk/>
          <pc:sldMk cId="4170808414" sldId="280"/>
        </pc:sldMkLst>
        <pc:spChg chg="mod">
          <ac:chgData name="Taylor Novak" userId="S::tnovak@midlandtexas.gov::1bf35eaf-d94c-4f2d-bb10-da09de5f8ee8" providerId="AD" clId="Web-{A72ED3C7-9576-9720-AF70-E98F5B4B7380}" dt="2025-06-03T14:47:41.586" v="66"/>
          <ac:spMkLst>
            <pc:docMk/>
            <pc:sldMk cId="4170808414" sldId="280"/>
            <ac:spMk id="2" creationId="{4DDDAC12-E4EE-2DE3-782B-29F666D59B97}"/>
          </ac:spMkLst>
        </pc:spChg>
        <pc:spChg chg="mod">
          <ac:chgData name="Taylor Novak" userId="S::tnovak@midlandtexas.gov::1bf35eaf-d94c-4f2d-bb10-da09de5f8ee8" providerId="AD" clId="Web-{A72ED3C7-9576-9720-AF70-E98F5B4B7380}" dt="2025-06-03T14:47:41.539" v="65"/>
          <ac:spMkLst>
            <pc:docMk/>
            <pc:sldMk cId="4170808414" sldId="280"/>
            <ac:spMk id="12" creationId="{6E0EE14E-8F1D-F9C2-628E-6AE94BBDA5EA}"/>
          </ac:spMkLst>
        </pc:spChg>
      </pc:sldChg>
      <pc:sldChg chg="modSp">
        <pc:chgData name="Taylor Novak" userId="S::tnovak@midlandtexas.gov::1bf35eaf-d94c-4f2d-bb10-da09de5f8ee8" providerId="AD" clId="Web-{A72ED3C7-9576-9720-AF70-E98F5B4B7380}" dt="2025-06-03T14:48:10.305" v="75"/>
        <pc:sldMkLst>
          <pc:docMk/>
          <pc:sldMk cId="3446522271" sldId="281"/>
        </pc:sldMkLst>
        <pc:spChg chg="mod">
          <ac:chgData name="Taylor Novak" userId="S::tnovak@midlandtexas.gov::1bf35eaf-d94c-4f2d-bb10-da09de5f8ee8" providerId="AD" clId="Web-{A72ED3C7-9576-9720-AF70-E98F5B4B7380}" dt="2025-06-03T14:48:04.039" v="72"/>
          <ac:spMkLst>
            <pc:docMk/>
            <pc:sldMk cId="3446522271" sldId="281"/>
            <ac:spMk id="2" creationId="{4DDDAC12-E4EE-2DE3-782B-29F666D59B97}"/>
          </ac:spMkLst>
        </pc:spChg>
        <pc:spChg chg="mod">
          <ac:chgData name="Taylor Novak" userId="S::tnovak@midlandtexas.gov::1bf35eaf-d94c-4f2d-bb10-da09de5f8ee8" providerId="AD" clId="Web-{A72ED3C7-9576-9720-AF70-E98F5B4B7380}" dt="2025-06-03T14:48:03.992" v="71"/>
          <ac:spMkLst>
            <pc:docMk/>
            <pc:sldMk cId="3446522271" sldId="281"/>
            <ac:spMk id="12" creationId="{6E0EE14E-8F1D-F9C2-628E-6AE94BBDA5EA}"/>
          </ac:spMkLst>
        </pc:spChg>
        <pc:graphicFrameChg chg="mod modGraphic">
          <ac:chgData name="Taylor Novak" userId="S::tnovak@midlandtexas.gov::1bf35eaf-d94c-4f2d-bb10-da09de5f8ee8" providerId="AD" clId="Web-{A72ED3C7-9576-9720-AF70-E98F5B4B7380}" dt="2025-06-03T14:48:10.305" v="75"/>
          <ac:graphicFrameMkLst>
            <pc:docMk/>
            <pc:sldMk cId="3446522271" sldId="281"/>
            <ac:graphicFrameMk id="3" creationId="{CD44794B-B9E0-E1B2-7F1B-753D825EE727}"/>
          </ac:graphicFrameMkLst>
        </pc:graphicFrameChg>
      </pc:sldChg>
      <pc:sldChg chg="modSp">
        <pc:chgData name="Taylor Novak" userId="S::tnovak@midlandtexas.gov::1bf35eaf-d94c-4f2d-bb10-da09de5f8ee8" providerId="AD" clId="Web-{A72ED3C7-9576-9720-AF70-E98F5B4B7380}" dt="2025-06-03T14:48:24.274" v="78" actId="20577"/>
        <pc:sldMkLst>
          <pc:docMk/>
          <pc:sldMk cId="2970607358" sldId="282"/>
        </pc:sldMkLst>
        <pc:spChg chg="mod">
          <ac:chgData name="Taylor Novak" userId="S::tnovak@midlandtexas.gov::1bf35eaf-d94c-4f2d-bb10-da09de5f8ee8" providerId="AD" clId="Web-{A72ED3C7-9576-9720-AF70-E98F5B4B7380}" dt="2025-06-03T14:48:24.274" v="78" actId="20577"/>
          <ac:spMkLst>
            <pc:docMk/>
            <pc:sldMk cId="2970607358" sldId="282"/>
            <ac:spMk id="3" creationId="{ADFDD6E9-B1D6-BF55-3830-A0B52000F9F8}"/>
          </ac:spMkLst>
        </pc:spChg>
      </pc:sldChg>
      <pc:sldChg chg="modSp">
        <pc:chgData name="Taylor Novak" userId="S::tnovak@midlandtexas.gov::1bf35eaf-d94c-4f2d-bb10-da09de5f8ee8" providerId="AD" clId="Web-{A72ED3C7-9576-9720-AF70-E98F5B4B7380}" dt="2025-06-03T15:53:13.314" v="410"/>
        <pc:sldMkLst>
          <pc:docMk/>
          <pc:sldMk cId="3168513150" sldId="283"/>
        </pc:sldMkLst>
        <pc:spChg chg="mod">
          <ac:chgData name="Taylor Novak" userId="S::tnovak@midlandtexas.gov::1bf35eaf-d94c-4f2d-bb10-da09de5f8ee8" providerId="AD" clId="Web-{A72ED3C7-9576-9720-AF70-E98F5B4B7380}" dt="2025-06-03T15:53:13.314" v="410"/>
          <ac:spMkLst>
            <pc:docMk/>
            <pc:sldMk cId="3168513150" sldId="283"/>
            <ac:spMk id="2" creationId="{CB051199-7180-E2A9-4EE6-9D088197AE78}"/>
          </ac:spMkLst>
        </pc:spChg>
        <pc:spChg chg="mod">
          <ac:chgData name="Taylor Novak" userId="S::tnovak@midlandtexas.gov::1bf35eaf-d94c-4f2d-bb10-da09de5f8ee8" providerId="AD" clId="Web-{A72ED3C7-9576-9720-AF70-E98F5B4B7380}" dt="2025-06-03T15:53:13.298" v="409"/>
          <ac:spMkLst>
            <pc:docMk/>
            <pc:sldMk cId="3168513150" sldId="283"/>
            <ac:spMk id="12" creationId="{E4DD7659-C36E-B864-E619-D38F26353DDF}"/>
          </ac:spMkLst>
        </pc:spChg>
      </pc:sldChg>
      <pc:sldChg chg="modSp">
        <pc:chgData name="Taylor Novak" userId="S::tnovak@midlandtexas.gov::1bf35eaf-d94c-4f2d-bb10-da09de5f8ee8" providerId="AD" clId="Web-{A72ED3C7-9576-9720-AF70-E98F5B4B7380}" dt="2025-06-03T15:53:19.298" v="412"/>
        <pc:sldMkLst>
          <pc:docMk/>
          <pc:sldMk cId="218185906" sldId="284"/>
        </pc:sldMkLst>
        <pc:spChg chg="mod">
          <ac:chgData name="Taylor Novak" userId="S::tnovak@midlandtexas.gov::1bf35eaf-d94c-4f2d-bb10-da09de5f8ee8" providerId="AD" clId="Web-{A72ED3C7-9576-9720-AF70-E98F5B4B7380}" dt="2025-06-03T15:53:19.298" v="412"/>
          <ac:spMkLst>
            <pc:docMk/>
            <pc:sldMk cId="218185906" sldId="284"/>
            <ac:spMk id="2" creationId="{4DDDAC12-E4EE-2DE3-782B-29F666D59B97}"/>
          </ac:spMkLst>
        </pc:spChg>
        <pc:spChg chg="mod">
          <ac:chgData name="Taylor Novak" userId="S::tnovak@midlandtexas.gov::1bf35eaf-d94c-4f2d-bb10-da09de5f8ee8" providerId="AD" clId="Web-{A72ED3C7-9576-9720-AF70-E98F5B4B7380}" dt="2025-06-03T15:53:19.283" v="411"/>
          <ac:spMkLst>
            <pc:docMk/>
            <pc:sldMk cId="218185906" sldId="284"/>
            <ac:spMk id="12" creationId="{6E0EE14E-8F1D-F9C2-628E-6AE94BBDA5EA}"/>
          </ac:spMkLst>
        </pc:spChg>
      </pc:sldChg>
      <pc:sldChg chg="modSp">
        <pc:chgData name="Taylor Novak" userId="S::tnovak@midlandtexas.gov::1bf35eaf-d94c-4f2d-bb10-da09de5f8ee8" providerId="AD" clId="Web-{A72ED3C7-9576-9720-AF70-E98F5B4B7380}" dt="2025-06-03T15:53:27.767" v="414"/>
        <pc:sldMkLst>
          <pc:docMk/>
          <pc:sldMk cId="2535057283" sldId="285"/>
        </pc:sldMkLst>
        <pc:spChg chg="mod">
          <ac:chgData name="Taylor Novak" userId="S::tnovak@midlandtexas.gov::1bf35eaf-d94c-4f2d-bb10-da09de5f8ee8" providerId="AD" clId="Web-{A72ED3C7-9576-9720-AF70-E98F5B4B7380}" dt="2025-06-03T15:53:27.767" v="414"/>
          <ac:spMkLst>
            <pc:docMk/>
            <pc:sldMk cId="2535057283" sldId="285"/>
            <ac:spMk id="2" creationId="{4DDDAC12-E4EE-2DE3-782B-29F666D59B97}"/>
          </ac:spMkLst>
        </pc:spChg>
        <pc:spChg chg="mod">
          <ac:chgData name="Taylor Novak" userId="S::tnovak@midlandtexas.gov::1bf35eaf-d94c-4f2d-bb10-da09de5f8ee8" providerId="AD" clId="Web-{A72ED3C7-9576-9720-AF70-E98F5B4B7380}" dt="2025-06-03T15:53:27.736" v="413"/>
          <ac:spMkLst>
            <pc:docMk/>
            <pc:sldMk cId="2535057283" sldId="285"/>
            <ac:spMk id="12" creationId="{6E0EE14E-8F1D-F9C2-628E-6AE94BBDA5EA}"/>
          </ac:spMkLst>
        </pc:spChg>
      </pc:sldChg>
      <pc:sldChg chg="modSp">
        <pc:chgData name="Taylor Novak" userId="S::tnovak@midlandtexas.gov::1bf35eaf-d94c-4f2d-bb10-da09de5f8ee8" providerId="AD" clId="Web-{A72ED3C7-9576-9720-AF70-E98F5B4B7380}" dt="2025-06-03T15:52:07.328" v="387"/>
        <pc:sldMkLst>
          <pc:docMk/>
          <pc:sldMk cId="721456911" sldId="286"/>
        </pc:sldMkLst>
        <pc:spChg chg="mod">
          <ac:chgData name="Taylor Novak" userId="S::tnovak@midlandtexas.gov::1bf35eaf-d94c-4f2d-bb10-da09de5f8ee8" providerId="AD" clId="Web-{A72ED3C7-9576-9720-AF70-E98F5B4B7380}" dt="2025-06-03T15:52:07.328" v="387"/>
          <ac:spMkLst>
            <pc:docMk/>
            <pc:sldMk cId="721456911" sldId="286"/>
            <ac:spMk id="2" creationId="{FF254F2B-1807-9262-3C75-CB02EEE36085}"/>
          </ac:spMkLst>
        </pc:spChg>
        <pc:spChg chg="mod">
          <ac:chgData name="Taylor Novak" userId="S::tnovak@midlandtexas.gov::1bf35eaf-d94c-4f2d-bb10-da09de5f8ee8" providerId="AD" clId="Web-{A72ED3C7-9576-9720-AF70-E98F5B4B7380}" dt="2025-06-03T15:52:07.313" v="386"/>
          <ac:spMkLst>
            <pc:docMk/>
            <pc:sldMk cId="721456911" sldId="286"/>
            <ac:spMk id="12" creationId="{666B754F-2728-085B-63CD-22FC466A3B66}"/>
          </ac:spMkLst>
        </pc:spChg>
      </pc:sldChg>
      <pc:sldChg chg="modSp">
        <pc:chgData name="Taylor Novak" userId="S::tnovak@midlandtexas.gov::1bf35eaf-d94c-4f2d-bb10-da09de5f8ee8" providerId="AD" clId="Web-{A72ED3C7-9576-9720-AF70-E98F5B4B7380}" dt="2025-06-03T15:52:46.266" v="401"/>
        <pc:sldMkLst>
          <pc:docMk/>
          <pc:sldMk cId="3703080296" sldId="287"/>
        </pc:sldMkLst>
        <pc:spChg chg="mod">
          <ac:chgData name="Taylor Novak" userId="S::tnovak@midlandtexas.gov::1bf35eaf-d94c-4f2d-bb10-da09de5f8ee8" providerId="AD" clId="Web-{A72ED3C7-9576-9720-AF70-E98F5B4B7380}" dt="2025-06-03T15:52:46.220" v="400"/>
          <ac:spMkLst>
            <pc:docMk/>
            <pc:sldMk cId="3703080296" sldId="287"/>
            <ac:spMk id="2" creationId="{B1AFD01E-19E0-7652-D8C9-F6DF6B9D1702}"/>
          </ac:spMkLst>
        </pc:spChg>
        <pc:spChg chg="mod">
          <ac:chgData name="Taylor Novak" userId="S::tnovak@midlandtexas.gov::1bf35eaf-d94c-4f2d-bb10-da09de5f8ee8" providerId="AD" clId="Web-{A72ED3C7-9576-9720-AF70-E98F5B4B7380}" dt="2025-06-03T15:52:46.266" v="401"/>
          <ac:spMkLst>
            <pc:docMk/>
            <pc:sldMk cId="3703080296" sldId="287"/>
            <ac:spMk id="5" creationId="{5197F1D2-4FA1-5923-E789-A8A3F9654EF2}"/>
          </ac:spMkLst>
        </pc:spChg>
      </pc:sldChg>
      <pc:sldChg chg="modSp">
        <pc:chgData name="Taylor Novak" userId="S::tnovak@midlandtexas.gov::1bf35eaf-d94c-4f2d-bb10-da09de5f8ee8" providerId="AD" clId="Web-{A72ED3C7-9576-9720-AF70-E98F5B4B7380}" dt="2025-06-03T15:36:55.098" v="248" actId="1076"/>
        <pc:sldMkLst>
          <pc:docMk/>
          <pc:sldMk cId="0" sldId="294"/>
        </pc:sldMkLst>
        <pc:spChg chg="mod">
          <ac:chgData name="Taylor Novak" userId="S::tnovak@midlandtexas.gov::1bf35eaf-d94c-4f2d-bb10-da09de5f8ee8" providerId="AD" clId="Web-{A72ED3C7-9576-9720-AF70-E98F5B4B7380}" dt="2025-06-03T15:36:39.254" v="240" actId="14100"/>
          <ac:spMkLst>
            <pc:docMk/>
            <pc:sldMk cId="0" sldId="294"/>
            <ac:spMk id="2" creationId="{00000000-0000-0000-0000-000000000000}"/>
          </ac:spMkLst>
        </pc:spChg>
        <pc:graphicFrameChg chg="mod modGraphic">
          <ac:chgData name="Taylor Novak" userId="S::tnovak@midlandtexas.gov::1bf35eaf-d94c-4f2d-bb10-da09de5f8ee8" providerId="AD" clId="Web-{A72ED3C7-9576-9720-AF70-E98F5B4B7380}" dt="2025-06-03T15:36:46.973" v="247"/>
          <ac:graphicFrameMkLst>
            <pc:docMk/>
            <pc:sldMk cId="0" sldId="294"/>
            <ac:graphicFrameMk id="5" creationId="{00000000-0000-0000-0000-000000000000}"/>
          </ac:graphicFrameMkLst>
        </pc:graphicFrameChg>
        <pc:picChg chg="mod">
          <ac:chgData name="Taylor Novak" userId="S::tnovak@midlandtexas.gov::1bf35eaf-d94c-4f2d-bb10-da09de5f8ee8" providerId="AD" clId="Web-{A72ED3C7-9576-9720-AF70-E98F5B4B7380}" dt="2025-06-03T15:36:55.098" v="248" actId="1076"/>
          <ac:picMkLst>
            <pc:docMk/>
            <pc:sldMk cId="0" sldId="294"/>
            <ac:picMk id="6" creationId="{00000000-0000-0000-0000-000000000000}"/>
          </ac:picMkLst>
        </pc:picChg>
      </pc:sldChg>
      <pc:sldChg chg="modSp">
        <pc:chgData name="Taylor Novak" userId="S::tnovak@midlandtexas.gov::1bf35eaf-d94c-4f2d-bb10-da09de5f8ee8" providerId="AD" clId="Web-{A72ED3C7-9576-9720-AF70-E98F5B4B7380}" dt="2025-06-03T14:49:04.040" v="104" actId="20577"/>
        <pc:sldMkLst>
          <pc:docMk/>
          <pc:sldMk cId="0" sldId="303"/>
        </pc:sldMkLst>
        <pc:spChg chg="mod">
          <ac:chgData name="Taylor Novak" userId="S::tnovak@midlandtexas.gov::1bf35eaf-d94c-4f2d-bb10-da09de5f8ee8" providerId="AD" clId="Web-{A72ED3C7-9576-9720-AF70-E98F5B4B7380}" dt="2025-06-03T14:48:49.133" v="102"/>
          <ac:spMkLst>
            <pc:docMk/>
            <pc:sldMk cId="0" sldId="303"/>
            <ac:spMk id="4" creationId="{00000000-0000-0000-0000-000000000000}"/>
          </ac:spMkLst>
        </pc:spChg>
        <pc:spChg chg="mod">
          <ac:chgData name="Taylor Novak" userId="S::tnovak@midlandtexas.gov::1bf35eaf-d94c-4f2d-bb10-da09de5f8ee8" providerId="AD" clId="Web-{A72ED3C7-9576-9720-AF70-E98F5B4B7380}" dt="2025-06-03T14:49:04.040" v="104" actId="20577"/>
          <ac:spMkLst>
            <pc:docMk/>
            <pc:sldMk cId="0" sldId="303"/>
            <ac:spMk id="6" creationId="{00000000-0000-0000-0000-000000000000}"/>
          </ac:spMkLst>
        </pc:spChg>
      </pc:sldChg>
      <pc:sldChg chg="modSp">
        <pc:chgData name="Taylor Novak" userId="S::tnovak@midlandtexas.gov::1bf35eaf-d94c-4f2d-bb10-da09de5f8ee8" providerId="AD" clId="Web-{A72ED3C7-9576-9720-AF70-E98F5B4B7380}" dt="2025-06-03T14:49:22.805" v="106" actId="20577"/>
        <pc:sldMkLst>
          <pc:docMk/>
          <pc:sldMk cId="328168067" sldId="304"/>
        </pc:sldMkLst>
        <pc:spChg chg="mod">
          <ac:chgData name="Taylor Novak" userId="S::tnovak@midlandtexas.gov::1bf35eaf-d94c-4f2d-bb10-da09de5f8ee8" providerId="AD" clId="Web-{A72ED3C7-9576-9720-AF70-E98F5B4B7380}" dt="2025-06-03T14:49:22.805" v="106" actId="20577"/>
          <ac:spMkLst>
            <pc:docMk/>
            <pc:sldMk cId="328168067" sldId="304"/>
            <ac:spMk id="2" creationId="{739443A8-8DF5-6F77-40FC-61BA67A82149}"/>
          </ac:spMkLst>
        </pc:spChg>
      </pc:sldChg>
      <pc:sldChg chg="modSp">
        <pc:chgData name="Taylor Novak" userId="S::tnovak@midlandtexas.gov::1bf35eaf-d94c-4f2d-bb10-da09de5f8ee8" providerId="AD" clId="Web-{A72ED3C7-9576-9720-AF70-E98F5B4B7380}" dt="2025-06-03T14:50:26.087" v="135" actId="20577"/>
        <pc:sldMkLst>
          <pc:docMk/>
          <pc:sldMk cId="3800124826" sldId="305"/>
        </pc:sldMkLst>
        <pc:spChg chg="mod">
          <ac:chgData name="Taylor Novak" userId="S::tnovak@midlandtexas.gov::1bf35eaf-d94c-4f2d-bb10-da09de5f8ee8" providerId="AD" clId="Web-{A72ED3C7-9576-9720-AF70-E98F5B4B7380}" dt="2025-06-03T14:50:26.087" v="135" actId="20577"/>
          <ac:spMkLst>
            <pc:docMk/>
            <pc:sldMk cId="3800124826" sldId="305"/>
            <ac:spMk id="2" creationId="{4DDDAC12-E4EE-2DE3-782B-29F666D59B97}"/>
          </ac:spMkLst>
        </pc:spChg>
        <pc:graphicFrameChg chg="mod modGraphic">
          <ac:chgData name="Taylor Novak" userId="S::tnovak@midlandtexas.gov::1bf35eaf-d94c-4f2d-bb10-da09de5f8ee8" providerId="AD" clId="Web-{A72ED3C7-9576-9720-AF70-E98F5B4B7380}" dt="2025-06-03T14:49:59.477" v="132"/>
          <ac:graphicFrameMkLst>
            <pc:docMk/>
            <pc:sldMk cId="3800124826" sldId="305"/>
            <ac:graphicFrameMk id="3" creationId="{02115ADC-78C2-9B31-A403-D0D2A0E7D0B2}"/>
          </ac:graphicFrameMkLst>
        </pc:graphicFrameChg>
        <pc:graphicFrameChg chg="modGraphic">
          <ac:chgData name="Taylor Novak" userId="S::tnovak@midlandtexas.gov::1bf35eaf-d94c-4f2d-bb10-da09de5f8ee8" providerId="AD" clId="Web-{A72ED3C7-9576-9720-AF70-E98F5B4B7380}" dt="2025-06-03T14:50:14.165" v="134" actId="20577"/>
          <ac:graphicFrameMkLst>
            <pc:docMk/>
            <pc:sldMk cId="3800124826" sldId="305"/>
            <ac:graphicFrameMk id="5" creationId="{A0C9FE70-0A71-7E4C-A7AD-C83BAB95E826}"/>
          </ac:graphicFrameMkLst>
        </pc:graphicFrameChg>
      </pc:sldChg>
      <pc:sldChg chg="modSp">
        <pc:chgData name="Taylor Novak" userId="S::tnovak@midlandtexas.gov::1bf35eaf-d94c-4f2d-bb10-da09de5f8ee8" providerId="AD" clId="Web-{A72ED3C7-9576-9720-AF70-E98F5B4B7380}" dt="2025-06-03T14:50:31.259" v="136" actId="20577"/>
        <pc:sldMkLst>
          <pc:docMk/>
          <pc:sldMk cId="756045374" sldId="306"/>
        </pc:sldMkLst>
        <pc:spChg chg="mod">
          <ac:chgData name="Taylor Novak" userId="S::tnovak@midlandtexas.gov::1bf35eaf-d94c-4f2d-bb10-da09de5f8ee8" providerId="AD" clId="Web-{A72ED3C7-9576-9720-AF70-E98F5B4B7380}" dt="2025-06-03T14:50:31.259" v="136" actId="20577"/>
          <ac:spMkLst>
            <pc:docMk/>
            <pc:sldMk cId="756045374" sldId="306"/>
            <ac:spMk id="3" creationId="{575AA234-FB2F-613E-2B7B-4CCFAB309FD8}"/>
          </ac:spMkLst>
        </pc:spChg>
      </pc:sldChg>
      <pc:sldChg chg="modSp">
        <pc:chgData name="Taylor Novak" userId="S::tnovak@midlandtexas.gov::1bf35eaf-d94c-4f2d-bb10-da09de5f8ee8" providerId="AD" clId="Web-{A72ED3C7-9576-9720-AF70-E98F5B4B7380}" dt="2025-06-03T14:50:42.462" v="137" actId="20577"/>
        <pc:sldMkLst>
          <pc:docMk/>
          <pc:sldMk cId="1630071421" sldId="307"/>
        </pc:sldMkLst>
        <pc:spChg chg="mod">
          <ac:chgData name="Taylor Novak" userId="S::tnovak@midlandtexas.gov::1bf35eaf-d94c-4f2d-bb10-da09de5f8ee8" providerId="AD" clId="Web-{A72ED3C7-9576-9720-AF70-E98F5B4B7380}" dt="2025-06-03T14:50:42.462" v="137" actId="20577"/>
          <ac:spMkLst>
            <pc:docMk/>
            <pc:sldMk cId="1630071421" sldId="307"/>
            <ac:spMk id="3" creationId="{575AA234-FB2F-613E-2B7B-4CCFAB309FD8}"/>
          </ac:spMkLst>
        </pc:spChg>
      </pc:sldChg>
      <pc:sldChg chg="modSp">
        <pc:chgData name="Taylor Novak" userId="S::tnovak@midlandtexas.gov::1bf35eaf-d94c-4f2d-bb10-da09de5f8ee8" providerId="AD" clId="Web-{A72ED3C7-9576-9720-AF70-E98F5B4B7380}" dt="2025-06-03T14:50:57.603" v="139"/>
        <pc:sldMkLst>
          <pc:docMk/>
          <pc:sldMk cId="1014892426" sldId="308"/>
        </pc:sldMkLst>
        <pc:spChg chg="mod">
          <ac:chgData name="Taylor Novak" userId="S::tnovak@midlandtexas.gov::1bf35eaf-d94c-4f2d-bb10-da09de5f8ee8" providerId="AD" clId="Web-{A72ED3C7-9576-9720-AF70-E98F5B4B7380}" dt="2025-06-03T14:50:57.603" v="139"/>
          <ac:spMkLst>
            <pc:docMk/>
            <pc:sldMk cId="1014892426" sldId="308"/>
            <ac:spMk id="2" creationId="{4DDDAC12-E4EE-2DE3-782B-29F666D59B97}"/>
          </ac:spMkLst>
        </pc:spChg>
        <pc:spChg chg="mod">
          <ac:chgData name="Taylor Novak" userId="S::tnovak@midlandtexas.gov::1bf35eaf-d94c-4f2d-bb10-da09de5f8ee8" providerId="AD" clId="Web-{A72ED3C7-9576-9720-AF70-E98F5B4B7380}" dt="2025-06-03T14:50:57.587" v="138"/>
          <ac:spMkLst>
            <pc:docMk/>
            <pc:sldMk cId="1014892426" sldId="308"/>
            <ac:spMk id="12" creationId="{6E0EE14E-8F1D-F9C2-628E-6AE94BBDA5EA}"/>
          </ac:spMkLst>
        </pc:spChg>
      </pc:sldChg>
      <pc:sldChg chg="modSp">
        <pc:chgData name="Taylor Novak" userId="S::tnovak@midlandtexas.gov::1bf35eaf-d94c-4f2d-bb10-da09de5f8ee8" providerId="AD" clId="Web-{A72ED3C7-9576-9720-AF70-E98F5B4B7380}" dt="2025-06-03T14:51:17.400" v="143" actId="20577"/>
        <pc:sldMkLst>
          <pc:docMk/>
          <pc:sldMk cId="2890471615" sldId="309"/>
        </pc:sldMkLst>
        <pc:spChg chg="mod">
          <ac:chgData name="Taylor Novak" userId="S::tnovak@midlandtexas.gov::1bf35eaf-d94c-4f2d-bb10-da09de5f8ee8" providerId="AD" clId="Web-{A72ED3C7-9576-9720-AF70-E98F5B4B7380}" dt="2025-06-03T14:51:17.400" v="143" actId="20577"/>
          <ac:spMkLst>
            <pc:docMk/>
            <pc:sldMk cId="2890471615" sldId="309"/>
            <ac:spMk id="2" creationId="{3E858563-00AA-DDCE-7F18-74C9569B4667}"/>
          </ac:spMkLst>
        </pc:spChg>
      </pc:sldChg>
      <pc:sldChg chg="addSp delSp modSp">
        <pc:chgData name="Taylor Novak" userId="S::tnovak@midlandtexas.gov::1bf35eaf-d94c-4f2d-bb10-da09de5f8ee8" providerId="AD" clId="Web-{A72ED3C7-9576-9720-AF70-E98F5B4B7380}" dt="2025-06-03T14:53:02.182" v="156" actId="1076"/>
        <pc:sldMkLst>
          <pc:docMk/>
          <pc:sldMk cId="3042429932" sldId="310"/>
        </pc:sldMkLst>
        <pc:spChg chg="mod">
          <ac:chgData name="Taylor Novak" userId="S::tnovak@midlandtexas.gov::1bf35eaf-d94c-4f2d-bb10-da09de5f8ee8" providerId="AD" clId="Web-{A72ED3C7-9576-9720-AF70-E98F5B4B7380}" dt="2025-06-03T14:51:22.541" v="144" actId="20577"/>
          <ac:spMkLst>
            <pc:docMk/>
            <pc:sldMk cId="3042429932" sldId="310"/>
            <ac:spMk id="2" creationId="{3E858563-00AA-DDCE-7F18-74C9569B4667}"/>
          </ac:spMkLst>
        </pc:spChg>
        <pc:picChg chg="mod">
          <ac:chgData name="Taylor Novak" userId="S::tnovak@midlandtexas.gov::1bf35eaf-d94c-4f2d-bb10-da09de5f8ee8" providerId="AD" clId="Web-{A72ED3C7-9576-9720-AF70-E98F5B4B7380}" dt="2025-06-03T14:51:31.463" v="146" actId="1076"/>
          <ac:picMkLst>
            <pc:docMk/>
            <pc:sldMk cId="3042429932" sldId="310"/>
            <ac:picMk id="3" creationId="{B5262EF7-6342-18E2-08DA-36031D7D490B}"/>
          </ac:picMkLst>
        </pc:picChg>
        <pc:picChg chg="del">
          <ac:chgData name="Taylor Novak" userId="S::tnovak@midlandtexas.gov::1bf35eaf-d94c-4f2d-bb10-da09de5f8ee8" providerId="AD" clId="Web-{A72ED3C7-9576-9720-AF70-E98F5B4B7380}" dt="2025-06-03T14:51:37.728" v="147"/>
          <ac:picMkLst>
            <pc:docMk/>
            <pc:sldMk cId="3042429932" sldId="310"/>
            <ac:picMk id="7" creationId="{F2692C95-3B3D-3655-4FBC-79AB431A75D1}"/>
          </ac:picMkLst>
        </pc:picChg>
        <pc:picChg chg="add mod">
          <ac:chgData name="Taylor Novak" userId="S::tnovak@midlandtexas.gov::1bf35eaf-d94c-4f2d-bb10-da09de5f8ee8" providerId="AD" clId="Web-{A72ED3C7-9576-9720-AF70-E98F5B4B7380}" dt="2025-06-03T14:53:02.182" v="156" actId="1076"/>
          <ac:picMkLst>
            <pc:docMk/>
            <pc:sldMk cId="3042429932" sldId="310"/>
            <ac:picMk id="8" creationId="{D5DC3391-8768-96C3-CD9B-F837C05DFE65}"/>
          </ac:picMkLst>
        </pc:picChg>
      </pc:sldChg>
      <pc:sldChg chg="modSp">
        <pc:chgData name="Taylor Novak" userId="S::tnovak@midlandtexas.gov::1bf35eaf-d94c-4f2d-bb10-da09de5f8ee8" providerId="AD" clId="Web-{A72ED3C7-9576-9720-AF70-E98F5B4B7380}" dt="2025-06-03T15:36:15.879" v="238" actId="20577"/>
        <pc:sldMkLst>
          <pc:docMk/>
          <pc:sldMk cId="0" sldId="314"/>
        </pc:sldMkLst>
        <pc:spChg chg="mod">
          <ac:chgData name="Taylor Novak" userId="S::tnovak@midlandtexas.gov::1bf35eaf-d94c-4f2d-bb10-da09de5f8ee8" providerId="AD" clId="Web-{A72ED3C7-9576-9720-AF70-E98F5B4B7380}" dt="2025-06-03T15:35:47.159" v="226" actId="1076"/>
          <ac:spMkLst>
            <pc:docMk/>
            <pc:sldMk cId="0" sldId="314"/>
            <ac:spMk id="4" creationId="{00000000-0000-0000-0000-000000000000}"/>
          </ac:spMkLst>
        </pc:spChg>
        <pc:spChg chg="mod">
          <ac:chgData name="Taylor Novak" userId="S::tnovak@midlandtexas.gov::1bf35eaf-d94c-4f2d-bb10-da09de5f8ee8" providerId="AD" clId="Web-{A72ED3C7-9576-9720-AF70-E98F5B4B7380}" dt="2025-06-03T15:35:57.988" v="227"/>
          <ac:spMkLst>
            <pc:docMk/>
            <pc:sldMk cId="0" sldId="314"/>
            <ac:spMk id="15" creationId="{00000000-0000-0000-0000-000000000000}"/>
          </ac:spMkLst>
        </pc:spChg>
        <pc:spChg chg="mod">
          <ac:chgData name="Taylor Novak" userId="S::tnovak@midlandtexas.gov::1bf35eaf-d94c-4f2d-bb10-da09de5f8ee8" providerId="AD" clId="Web-{A72ED3C7-9576-9720-AF70-E98F5B4B7380}" dt="2025-06-03T15:36:15.879" v="238" actId="20577"/>
          <ac:spMkLst>
            <pc:docMk/>
            <pc:sldMk cId="0" sldId="314"/>
            <ac:spMk id="19" creationId="{00000000-0000-0000-0000-000000000000}"/>
          </ac:spMkLst>
        </pc:spChg>
        <pc:spChg chg="mod">
          <ac:chgData name="Taylor Novak" userId="S::tnovak@midlandtexas.gov::1bf35eaf-d94c-4f2d-bb10-da09de5f8ee8" providerId="AD" clId="Web-{A72ED3C7-9576-9720-AF70-E98F5B4B7380}" dt="2025-06-03T15:35:58.050" v="229"/>
          <ac:spMkLst>
            <pc:docMk/>
            <pc:sldMk cId="0" sldId="314"/>
            <ac:spMk id="23" creationId="{00000000-0000-0000-0000-000000000000}"/>
          </ac:spMkLst>
        </pc:spChg>
      </pc:sldChg>
      <pc:sldChg chg="modSp">
        <pc:chgData name="Taylor Novak" userId="S::tnovak@midlandtexas.gov::1bf35eaf-d94c-4f2d-bb10-da09de5f8ee8" providerId="AD" clId="Web-{A72ED3C7-9576-9720-AF70-E98F5B4B7380}" dt="2025-06-03T15:30:27.186" v="177"/>
        <pc:sldMkLst>
          <pc:docMk/>
          <pc:sldMk cId="4186214069" sldId="322"/>
        </pc:sldMkLst>
        <pc:spChg chg="mod">
          <ac:chgData name="Taylor Novak" userId="S::tnovak@midlandtexas.gov::1bf35eaf-d94c-4f2d-bb10-da09de5f8ee8" providerId="AD" clId="Web-{A72ED3C7-9576-9720-AF70-E98F5B4B7380}" dt="2025-06-03T15:30:27.186" v="177"/>
          <ac:spMkLst>
            <pc:docMk/>
            <pc:sldMk cId="4186214069" sldId="322"/>
            <ac:spMk id="2" creationId="{4DDDAC12-E4EE-2DE3-782B-29F666D59B97}"/>
          </ac:spMkLst>
        </pc:spChg>
        <pc:spChg chg="mod">
          <ac:chgData name="Taylor Novak" userId="S::tnovak@midlandtexas.gov::1bf35eaf-d94c-4f2d-bb10-da09de5f8ee8" providerId="AD" clId="Web-{A72ED3C7-9576-9720-AF70-E98F5B4B7380}" dt="2025-06-03T15:30:27.171" v="176"/>
          <ac:spMkLst>
            <pc:docMk/>
            <pc:sldMk cId="4186214069" sldId="322"/>
            <ac:spMk id="12" creationId="{6E0EE14E-8F1D-F9C2-628E-6AE94BBDA5EA}"/>
          </ac:spMkLst>
        </pc:spChg>
      </pc:sldChg>
      <pc:sldChg chg="modSp">
        <pc:chgData name="Taylor Novak" userId="S::tnovak@midlandtexas.gov::1bf35eaf-d94c-4f2d-bb10-da09de5f8ee8" providerId="AD" clId="Web-{A72ED3C7-9576-9720-AF70-E98F5B4B7380}" dt="2025-06-03T15:33:06.329" v="200"/>
        <pc:sldMkLst>
          <pc:docMk/>
          <pc:sldMk cId="586673493" sldId="323"/>
        </pc:sldMkLst>
        <pc:spChg chg="mod">
          <ac:chgData name="Taylor Novak" userId="S::tnovak@midlandtexas.gov::1bf35eaf-d94c-4f2d-bb10-da09de5f8ee8" providerId="AD" clId="Web-{A72ED3C7-9576-9720-AF70-E98F5B4B7380}" dt="2025-06-03T15:33:06.329" v="200"/>
          <ac:spMkLst>
            <pc:docMk/>
            <pc:sldMk cId="586673493" sldId="323"/>
            <ac:spMk id="3" creationId="{0968ACF6-ED6D-DA28-2964-80B2990ADCB0}"/>
          </ac:spMkLst>
        </pc:spChg>
      </pc:sldChg>
      <pc:sldChg chg="addSp delSp modSp">
        <pc:chgData name="Taylor Novak" userId="S::tnovak@midlandtexas.gov::1bf35eaf-d94c-4f2d-bb10-da09de5f8ee8" providerId="AD" clId="Web-{A72ED3C7-9576-9720-AF70-E98F5B4B7380}" dt="2025-06-03T15:29:45.811" v="166" actId="20577"/>
        <pc:sldMkLst>
          <pc:docMk/>
          <pc:sldMk cId="3654514634" sldId="324"/>
        </pc:sldMkLst>
        <pc:spChg chg="mod">
          <ac:chgData name="Taylor Novak" userId="S::tnovak@midlandtexas.gov::1bf35eaf-d94c-4f2d-bb10-da09de5f8ee8" providerId="AD" clId="Web-{A72ED3C7-9576-9720-AF70-E98F5B4B7380}" dt="2025-06-03T15:29:45.811" v="166" actId="20577"/>
          <ac:spMkLst>
            <pc:docMk/>
            <pc:sldMk cId="3654514634" sldId="324"/>
            <ac:spMk id="3" creationId="{510C7422-551A-60A8-F509-6954A2751DCF}"/>
          </ac:spMkLst>
        </pc:spChg>
        <pc:picChg chg="add mod">
          <ac:chgData name="Taylor Novak" userId="S::tnovak@midlandtexas.gov::1bf35eaf-d94c-4f2d-bb10-da09de5f8ee8" providerId="AD" clId="Web-{A72ED3C7-9576-9720-AF70-E98F5B4B7380}" dt="2025-06-03T15:29:34.498" v="164" actId="1076"/>
          <ac:picMkLst>
            <pc:docMk/>
            <pc:sldMk cId="3654514634" sldId="324"/>
            <ac:picMk id="6" creationId="{C1684B6E-898B-7481-546F-AEF8881FDE67}"/>
          </ac:picMkLst>
        </pc:picChg>
        <pc:picChg chg="del">
          <ac:chgData name="Taylor Novak" userId="S::tnovak@midlandtexas.gov::1bf35eaf-d94c-4f2d-bb10-da09de5f8ee8" providerId="AD" clId="Web-{A72ED3C7-9576-9720-AF70-E98F5B4B7380}" dt="2025-06-03T14:53:18.541" v="159"/>
          <ac:picMkLst>
            <pc:docMk/>
            <pc:sldMk cId="3654514634" sldId="324"/>
            <ac:picMk id="13" creationId="{6D58E730-43E2-EB0D-DF34-33434F13C8DA}"/>
          </ac:picMkLst>
        </pc:picChg>
      </pc:sldChg>
      <pc:sldChg chg="delSp modSp del">
        <pc:chgData name="Taylor Novak" userId="S::tnovak@midlandtexas.gov::1bf35eaf-d94c-4f2d-bb10-da09de5f8ee8" providerId="AD" clId="Web-{A72ED3C7-9576-9720-AF70-E98F5B4B7380}" dt="2025-06-03T15:32:46.173" v="198"/>
        <pc:sldMkLst>
          <pc:docMk/>
          <pc:sldMk cId="1452458197" sldId="325"/>
        </pc:sldMkLst>
        <pc:spChg chg="mod">
          <ac:chgData name="Taylor Novak" userId="S::tnovak@midlandtexas.gov::1bf35eaf-d94c-4f2d-bb10-da09de5f8ee8" providerId="AD" clId="Web-{A72ED3C7-9576-9720-AF70-E98F5B4B7380}" dt="2025-06-03T15:30:44.437" v="179" actId="1076"/>
          <ac:spMkLst>
            <pc:docMk/>
            <pc:sldMk cId="1452458197" sldId="325"/>
            <ac:spMk id="3" creationId="{00000000-0000-0000-0000-000000000000}"/>
          </ac:spMkLst>
        </pc:spChg>
        <pc:spChg chg="del">
          <ac:chgData name="Taylor Novak" userId="S::tnovak@midlandtexas.gov::1bf35eaf-d94c-4f2d-bb10-da09de5f8ee8" providerId="AD" clId="Web-{A72ED3C7-9576-9720-AF70-E98F5B4B7380}" dt="2025-06-03T15:32:24.485" v="191"/>
          <ac:spMkLst>
            <pc:docMk/>
            <pc:sldMk cId="1452458197" sldId="325"/>
            <ac:spMk id="4" creationId="{00000000-0000-0000-0000-000000000000}"/>
          </ac:spMkLst>
        </pc:spChg>
        <pc:spChg chg="del">
          <ac:chgData name="Taylor Novak" userId="S::tnovak@midlandtexas.gov::1bf35eaf-d94c-4f2d-bb10-da09de5f8ee8" providerId="AD" clId="Web-{A72ED3C7-9576-9720-AF70-E98F5B4B7380}" dt="2025-06-03T15:30:37.437" v="178"/>
          <ac:spMkLst>
            <pc:docMk/>
            <pc:sldMk cId="1452458197" sldId="325"/>
            <ac:spMk id="8" creationId="{F71E3E7F-AC61-D36D-7395-1DDF293FFE1F}"/>
          </ac:spMkLst>
        </pc:spChg>
        <pc:picChg chg="mod">
          <ac:chgData name="Taylor Novak" userId="S::tnovak@midlandtexas.gov::1bf35eaf-d94c-4f2d-bb10-da09de5f8ee8" providerId="AD" clId="Web-{A72ED3C7-9576-9720-AF70-E98F5B4B7380}" dt="2025-06-03T15:31:17.953" v="180" actId="1076"/>
          <ac:picMkLst>
            <pc:docMk/>
            <pc:sldMk cId="1452458197" sldId="325"/>
            <ac:picMk id="2" creationId="{00000000-0000-0000-0000-000000000000}"/>
          </ac:picMkLst>
        </pc:picChg>
      </pc:sldChg>
      <pc:sldChg chg="delSp del">
        <pc:chgData name="Taylor Novak" userId="S::tnovak@midlandtexas.gov::1bf35eaf-d94c-4f2d-bb10-da09de5f8ee8" providerId="AD" clId="Web-{A72ED3C7-9576-9720-AF70-E98F5B4B7380}" dt="2025-06-03T15:34:46.377" v="220"/>
        <pc:sldMkLst>
          <pc:docMk/>
          <pc:sldMk cId="447029205" sldId="326"/>
        </pc:sldMkLst>
        <pc:spChg chg="del">
          <ac:chgData name="Taylor Novak" userId="S::tnovak@midlandtexas.gov::1bf35eaf-d94c-4f2d-bb10-da09de5f8ee8" providerId="AD" clId="Web-{A72ED3C7-9576-9720-AF70-E98F5B4B7380}" dt="2025-06-03T15:34:19.174" v="208"/>
          <ac:spMkLst>
            <pc:docMk/>
            <pc:sldMk cId="447029205" sldId="326"/>
            <ac:spMk id="4" creationId="{00000000-0000-0000-0000-000000000000}"/>
          </ac:spMkLst>
        </pc:spChg>
        <pc:spChg chg="del">
          <ac:chgData name="Taylor Novak" userId="S::tnovak@midlandtexas.gov::1bf35eaf-d94c-4f2d-bb10-da09de5f8ee8" providerId="AD" clId="Web-{A72ED3C7-9576-9720-AF70-E98F5B4B7380}" dt="2025-06-03T15:31:24.562" v="181"/>
          <ac:spMkLst>
            <pc:docMk/>
            <pc:sldMk cId="447029205" sldId="326"/>
            <ac:spMk id="9" creationId="{264F8AC3-DC23-4294-3C16-8E3F71AEA506}"/>
          </ac:spMkLst>
        </pc:spChg>
        <pc:picChg chg="del">
          <ac:chgData name="Taylor Novak" userId="S::tnovak@midlandtexas.gov::1bf35eaf-d94c-4f2d-bb10-da09de5f8ee8" providerId="AD" clId="Web-{A72ED3C7-9576-9720-AF70-E98F5B4B7380}" dt="2025-06-03T15:34:35.112" v="215"/>
          <ac:picMkLst>
            <pc:docMk/>
            <pc:sldMk cId="447029205" sldId="326"/>
            <ac:picMk id="5" creationId="{00000000-0000-0000-0000-000000000000}"/>
          </ac:picMkLst>
        </pc:picChg>
      </pc:sldChg>
      <pc:sldChg chg="modSp">
        <pc:chgData name="Taylor Novak" userId="S::tnovak@midlandtexas.gov::1bf35eaf-d94c-4f2d-bb10-da09de5f8ee8" providerId="AD" clId="Web-{A72ED3C7-9576-9720-AF70-E98F5B4B7380}" dt="2025-06-03T15:35:01.128" v="222" actId="1076"/>
        <pc:sldMkLst>
          <pc:docMk/>
          <pc:sldMk cId="3420434909" sldId="327"/>
        </pc:sldMkLst>
        <pc:spChg chg="mod">
          <ac:chgData name="Taylor Novak" userId="S::tnovak@midlandtexas.gov::1bf35eaf-d94c-4f2d-bb10-da09de5f8ee8" providerId="AD" clId="Web-{A72ED3C7-9576-9720-AF70-E98F5B4B7380}" dt="2025-06-03T15:32:57.751" v="199"/>
          <ac:spMkLst>
            <pc:docMk/>
            <pc:sldMk cId="3420434909" sldId="327"/>
            <ac:spMk id="3" creationId="{00000000-0000-0000-0000-000000000000}"/>
          </ac:spMkLst>
        </pc:spChg>
        <pc:spChg chg="mod">
          <ac:chgData name="Taylor Novak" userId="S::tnovak@midlandtexas.gov::1bf35eaf-d94c-4f2d-bb10-da09de5f8ee8" providerId="AD" clId="Web-{A72ED3C7-9576-9720-AF70-E98F5B4B7380}" dt="2025-06-03T15:35:01.128" v="222" actId="1076"/>
          <ac:spMkLst>
            <pc:docMk/>
            <pc:sldMk cId="3420434909" sldId="327"/>
            <ac:spMk id="5" creationId="{00000000-0000-0000-0000-000000000000}"/>
          </ac:spMkLst>
        </pc:spChg>
      </pc:sldChg>
      <pc:sldChg chg="modSp">
        <pc:chgData name="Taylor Novak" userId="S::tnovak@midlandtexas.gov::1bf35eaf-d94c-4f2d-bb10-da09de5f8ee8" providerId="AD" clId="Web-{A72ED3C7-9576-9720-AF70-E98F5B4B7380}" dt="2025-06-03T15:37:27.067" v="251" actId="1076"/>
        <pc:sldMkLst>
          <pc:docMk/>
          <pc:sldMk cId="2085041695" sldId="338"/>
        </pc:sldMkLst>
        <pc:spChg chg="mod">
          <ac:chgData name="Taylor Novak" userId="S::tnovak@midlandtexas.gov::1bf35eaf-d94c-4f2d-bb10-da09de5f8ee8" providerId="AD" clId="Web-{A72ED3C7-9576-9720-AF70-E98F5B4B7380}" dt="2025-06-03T15:37:27.067" v="251" actId="1076"/>
          <ac:spMkLst>
            <pc:docMk/>
            <pc:sldMk cId="2085041695" sldId="338"/>
            <ac:spMk id="3" creationId="{ADFDD6E9-B1D6-BF55-3830-A0B52000F9F8}"/>
          </ac:spMkLst>
        </pc:spChg>
      </pc:sldChg>
      <pc:sldChg chg="modSp">
        <pc:chgData name="Taylor Novak" userId="S::tnovak@midlandtexas.gov::1bf35eaf-d94c-4f2d-bb10-da09de5f8ee8" providerId="AD" clId="Web-{A72ED3C7-9576-9720-AF70-E98F5B4B7380}" dt="2025-06-03T15:38:12.318" v="268" actId="1076"/>
        <pc:sldMkLst>
          <pc:docMk/>
          <pc:sldMk cId="367240111" sldId="339"/>
        </pc:sldMkLst>
        <pc:spChg chg="mod">
          <ac:chgData name="Taylor Novak" userId="S::tnovak@midlandtexas.gov::1bf35eaf-d94c-4f2d-bb10-da09de5f8ee8" providerId="AD" clId="Web-{A72ED3C7-9576-9720-AF70-E98F5B4B7380}" dt="2025-06-03T15:38:08.427" v="266" actId="14100"/>
          <ac:spMkLst>
            <pc:docMk/>
            <pc:sldMk cId="367240111" sldId="339"/>
            <ac:spMk id="7" creationId="{15D2F851-A418-45CD-F626-EF276E30F05A}"/>
          </ac:spMkLst>
        </pc:spChg>
        <pc:spChg chg="mod">
          <ac:chgData name="Taylor Novak" userId="S::tnovak@midlandtexas.gov::1bf35eaf-d94c-4f2d-bb10-da09de5f8ee8" providerId="AD" clId="Web-{A72ED3C7-9576-9720-AF70-E98F5B4B7380}" dt="2025-06-03T15:37:35.786" v="253" actId="20577"/>
          <ac:spMkLst>
            <pc:docMk/>
            <pc:sldMk cId="367240111" sldId="339"/>
            <ac:spMk id="12" creationId="{6E0EE14E-8F1D-F9C2-628E-6AE94BBDA5EA}"/>
          </ac:spMkLst>
        </pc:spChg>
        <pc:picChg chg="mod">
          <ac:chgData name="Taylor Novak" userId="S::tnovak@midlandtexas.gov::1bf35eaf-d94c-4f2d-bb10-da09de5f8ee8" providerId="AD" clId="Web-{A72ED3C7-9576-9720-AF70-E98F5B4B7380}" dt="2025-06-03T15:37:59.333" v="263" actId="1076"/>
          <ac:picMkLst>
            <pc:docMk/>
            <pc:sldMk cId="367240111" sldId="339"/>
            <ac:picMk id="2" creationId="{2E6DBC92-B688-06B0-8A8A-20F301C66230}"/>
          </ac:picMkLst>
        </pc:picChg>
        <pc:picChg chg="mod">
          <ac:chgData name="Taylor Novak" userId="S::tnovak@midlandtexas.gov::1bf35eaf-d94c-4f2d-bb10-da09de5f8ee8" providerId="AD" clId="Web-{A72ED3C7-9576-9720-AF70-E98F5B4B7380}" dt="2025-06-03T15:38:12.318" v="268" actId="1076"/>
          <ac:picMkLst>
            <pc:docMk/>
            <pc:sldMk cId="367240111" sldId="339"/>
            <ac:picMk id="3" creationId="{8AC2BFFB-9B8C-2070-B6B1-9788B6605E5A}"/>
          </ac:picMkLst>
        </pc:picChg>
      </pc:sldChg>
      <pc:sldChg chg="modSp">
        <pc:chgData name="Taylor Novak" userId="S::tnovak@midlandtexas.gov::1bf35eaf-d94c-4f2d-bb10-da09de5f8ee8" providerId="AD" clId="Web-{A72ED3C7-9576-9720-AF70-E98F5B4B7380}" dt="2025-06-03T15:46:19.355" v="285" actId="1076"/>
        <pc:sldMkLst>
          <pc:docMk/>
          <pc:sldMk cId="2031236524" sldId="340"/>
        </pc:sldMkLst>
        <pc:spChg chg="mod">
          <ac:chgData name="Taylor Novak" userId="S::tnovak@midlandtexas.gov::1bf35eaf-d94c-4f2d-bb10-da09de5f8ee8" providerId="AD" clId="Web-{A72ED3C7-9576-9720-AF70-E98F5B4B7380}" dt="2025-06-03T15:45:33.667" v="272" actId="14100"/>
          <ac:spMkLst>
            <pc:docMk/>
            <pc:sldMk cId="2031236524" sldId="340"/>
            <ac:spMk id="3" creationId="{00000000-0000-0000-0000-000000000000}"/>
          </ac:spMkLst>
        </pc:spChg>
        <pc:spChg chg="mod">
          <ac:chgData name="Taylor Novak" userId="S::tnovak@midlandtexas.gov::1bf35eaf-d94c-4f2d-bb10-da09de5f8ee8" providerId="AD" clId="Web-{A72ED3C7-9576-9720-AF70-E98F5B4B7380}" dt="2025-06-03T15:46:13.871" v="284" actId="14100"/>
          <ac:spMkLst>
            <pc:docMk/>
            <pc:sldMk cId="2031236524" sldId="340"/>
            <ac:spMk id="4" creationId="{00000000-0000-0000-0000-000000000000}"/>
          </ac:spMkLst>
        </pc:spChg>
        <pc:picChg chg="mod">
          <ac:chgData name="Taylor Novak" userId="S::tnovak@midlandtexas.gov::1bf35eaf-d94c-4f2d-bb10-da09de5f8ee8" providerId="AD" clId="Web-{A72ED3C7-9576-9720-AF70-E98F5B4B7380}" dt="2025-06-03T15:46:19.355" v="285" actId="1076"/>
          <ac:picMkLst>
            <pc:docMk/>
            <pc:sldMk cId="2031236524" sldId="340"/>
            <ac:picMk id="5" creationId="{91E15068-A9C9-F770-8FF9-9FEAA2789692}"/>
          </ac:picMkLst>
        </pc:picChg>
      </pc:sldChg>
      <pc:sldChg chg="modSp">
        <pc:chgData name="Taylor Novak" userId="S::tnovak@midlandtexas.gov::1bf35eaf-d94c-4f2d-bb10-da09de5f8ee8" providerId="AD" clId="Web-{A72ED3C7-9576-9720-AF70-E98F5B4B7380}" dt="2025-06-03T15:46:33.902" v="296" actId="1076"/>
        <pc:sldMkLst>
          <pc:docMk/>
          <pc:sldMk cId="1167943786" sldId="341"/>
        </pc:sldMkLst>
        <pc:spChg chg="mod">
          <ac:chgData name="Taylor Novak" userId="S::tnovak@midlandtexas.gov::1bf35eaf-d94c-4f2d-bb10-da09de5f8ee8" providerId="AD" clId="Web-{A72ED3C7-9576-9720-AF70-E98F5B4B7380}" dt="2025-06-03T15:46:33.902" v="296" actId="1076"/>
          <ac:spMkLst>
            <pc:docMk/>
            <pc:sldMk cId="1167943786" sldId="341"/>
            <ac:spMk id="3" creationId="{2042FE5C-DDD3-FC94-5928-2E8481A5F26C}"/>
          </ac:spMkLst>
        </pc:spChg>
        <pc:spChg chg="mod">
          <ac:chgData name="Taylor Novak" userId="S::tnovak@midlandtexas.gov::1bf35eaf-d94c-4f2d-bb10-da09de5f8ee8" providerId="AD" clId="Web-{A72ED3C7-9576-9720-AF70-E98F5B4B7380}" dt="2025-06-03T15:46:26.511" v="288" actId="20577"/>
          <ac:spMkLst>
            <pc:docMk/>
            <pc:sldMk cId="1167943786" sldId="341"/>
            <ac:spMk id="12" creationId="{14BB4783-BB59-25D5-4394-B8408E97EA55}"/>
          </ac:spMkLst>
        </pc:spChg>
      </pc:sldChg>
      <pc:sldChg chg="modSp">
        <pc:chgData name="Taylor Novak" userId="S::tnovak@midlandtexas.gov::1bf35eaf-d94c-4f2d-bb10-da09de5f8ee8" providerId="AD" clId="Web-{A72ED3C7-9576-9720-AF70-E98F5B4B7380}" dt="2025-06-03T15:47:04.762" v="307" actId="14100"/>
        <pc:sldMkLst>
          <pc:docMk/>
          <pc:sldMk cId="42572526" sldId="342"/>
        </pc:sldMkLst>
        <pc:spChg chg="mod">
          <ac:chgData name="Taylor Novak" userId="S::tnovak@midlandtexas.gov::1bf35eaf-d94c-4f2d-bb10-da09de5f8ee8" providerId="AD" clId="Web-{A72ED3C7-9576-9720-AF70-E98F5B4B7380}" dt="2025-06-03T15:46:49.512" v="303" actId="1076"/>
          <ac:spMkLst>
            <pc:docMk/>
            <pc:sldMk cId="42572526" sldId="342"/>
            <ac:spMk id="7" creationId="{5B05B5E1-285E-F408-9F0E-14BD6142D1CA}"/>
          </ac:spMkLst>
        </pc:spChg>
        <pc:spChg chg="mod">
          <ac:chgData name="Taylor Novak" userId="S::tnovak@midlandtexas.gov::1bf35eaf-d94c-4f2d-bb10-da09de5f8ee8" providerId="AD" clId="Web-{A72ED3C7-9576-9720-AF70-E98F5B4B7380}" dt="2025-06-03T15:46:42.387" v="299" actId="20577"/>
          <ac:spMkLst>
            <pc:docMk/>
            <pc:sldMk cId="42572526" sldId="342"/>
            <ac:spMk id="12" creationId="{5386D82E-4E89-4D91-39D6-14B7154503B0}"/>
          </ac:spMkLst>
        </pc:spChg>
        <pc:picChg chg="mod">
          <ac:chgData name="Taylor Novak" userId="S::tnovak@midlandtexas.gov::1bf35eaf-d94c-4f2d-bb10-da09de5f8ee8" providerId="AD" clId="Web-{A72ED3C7-9576-9720-AF70-E98F5B4B7380}" dt="2025-06-03T15:47:04.762" v="307" actId="14100"/>
          <ac:picMkLst>
            <pc:docMk/>
            <pc:sldMk cId="42572526" sldId="342"/>
            <ac:picMk id="3" creationId="{31143040-15BB-C9F0-724D-80A920027F70}"/>
          </ac:picMkLst>
        </pc:picChg>
      </pc:sldChg>
      <pc:sldChg chg="modSp">
        <pc:chgData name="Taylor Novak" userId="S::tnovak@midlandtexas.gov::1bf35eaf-d94c-4f2d-bb10-da09de5f8ee8" providerId="AD" clId="Web-{A72ED3C7-9576-9720-AF70-E98F5B4B7380}" dt="2025-06-03T15:47:53.325" v="315" actId="1076"/>
        <pc:sldMkLst>
          <pc:docMk/>
          <pc:sldMk cId="335883315" sldId="343"/>
        </pc:sldMkLst>
        <pc:spChg chg="mod">
          <ac:chgData name="Taylor Novak" userId="S::tnovak@midlandtexas.gov::1bf35eaf-d94c-4f2d-bb10-da09de5f8ee8" providerId="AD" clId="Web-{A72ED3C7-9576-9720-AF70-E98F5B4B7380}" dt="2025-06-03T15:47:35.591" v="312" actId="1076"/>
          <ac:spMkLst>
            <pc:docMk/>
            <pc:sldMk cId="335883315" sldId="343"/>
            <ac:spMk id="3" creationId="{2F4954FB-809F-59D7-5944-FDB873A909B6}"/>
          </ac:spMkLst>
        </pc:spChg>
        <pc:spChg chg="mod">
          <ac:chgData name="Taylor Novak" userId="S::tnovak@midlandtexas.gov::1bf35eaf-d94c-4f2d-bb10-da09de5f8ee8" providerId="AD" clId="Web-{A72ED3C7-9576-9720-AF70-E98F5B4B7380}" dt="2025-06-03T15:47:20.356" v="309" actId="20577"/>
          <ac:spMkLst>
            <pc:docMk/>
            <pc:sldMk cId="335883315" sldId="343"/>
            <ac:spMk id="12" creationId="{6E0EE14E-8F1D-F9C2-628E-6AE94BBDA5EA}"/>
          </ac:spMkLst>
        </pc:spChg>
        <pc:spChg chg="mod">
          <ac:chgData name="Taylor Novak" userId="S::tnovak@midlandtexas.gov::1bf35eaf-d94c-4f2d-bb10-da09de5f8ee8" providerId="AD" clId="Web-{A72ED3C7-9576-9720-AF70-E98F5B4B7380}" dt="2025-06-03T15:47:53.325" v="315" actId="1076"/>
          <ac:spMkLst>
            <pc:docMk/>
            <pc:sldMk cId="335883315" sldId="343"/>
            <ac:spMk id="13" creationId="{EFC6CB36-A2A7-BFA2-2C7E-933079282984}"/>
          </ac:spMkLst>
        </pc:spChg>
      </pc:sldChg>
      <pc:sldChg chg="modSp">
        <pc:chgData name="Taylor Novak" userId="S::tnovak@midlandtexas.gov::1bf35eaf-d94c-4f2d-bb10-da09de5f8ee8" providerId="AD" clId="Web-{A72ED3C7-9576-9720-AF70-E98F5B4B7380}" dt="2025-06-03T15:48:23.576" v="326" actId="1076"/>
        <pc:sldMkLst>
          <pc:docMk/>
          <pc:sldMk cId="2859368705" sldId="344"/>
        </pc:sldMkLst>
        <pc:spChg chg="mod">
          <ac:chgData name="Taylor Novak" userId="S::tnovak@midlandtexas.gov::1bf35eaf-d94c-4f2d-bb10-da09de5f8ee8" providerId="AD" clId="Web-{A72ED3C7-9576-9720-AF70-E98F5B4B7380}" dt="2025-06-03T15:48:23.576" v="326" actId="1076"/>
          <ac:spMkLst>
            <pc:docMk/>
            <pc:sldMk cId="2859368705" sldId="344"/>
            <ac:spMk id="3" creationId="{046DBF07-DF33-AC51-6C24-3F902865BCCB}"/>
          </ac:spMkLst>
        </pc:spChg>
        <pc:spChg chg="mod">
          <ac:chgData name="Taylor Novak" userId="S::tnovak@midlandtexas.gov::1bf35eaf-d94c-4f2d-bb10-da09de5f8ee8" providerId="AD" clId="Web-{A72ED3C7-9576-9720-AF70-E98F5B4B7380}" dt="2025-06-03T15:48:19.029" v="325" actId="20577"/>
          <ac:spMkLst>
            <pc:docMk/>
            <pc:sldMk cId="2859368705" sldId="344"/>
            <ac:spMk id="4" creationId="{9BD1F79C-F598-C2DF-43BD-D55324C8FCC6}"/>
          </ac:spMkLst>
        </pc:spChg>
        <pc:spChg chg="mod">
          <ac:chgData name="Taylor Novak" userId="S::tnovak@midlandtexas.gov::1bf35eaf-d94c-4f2d-bb10-da09de5f8ee8" providerId="AD" clId="Web-{A72ED3C7-9576-9720-AF70-E98F5B4B7380}" dt="2025-06-03T15:48:08.247" v="320" actId="1076"/>
          <ac:spMkLst>
            <pc:docMk/>
            <pc:sldMk cId="2859368705" sldId="344"/>
            <ac:spMk id="12" creationId="{6E0EE14E-8F1D-F9C2-628E-6AE94BBDA5EA}"/>
          </ac:spMkLst>
        </pc:spChg>
      </pc:sldChg>
      <pc:sldChg chg="modSp">
        <pc:chgData name="Taylor Novak" userId="S::tnovak@midlandtexas.gov::1bf35eaf-d94c-4f2d-bb10-da09de5f8ee8" providerId="AD" clId="Web-{A72ED3C7-9576-9720-AF70-E98F5B4B7380}" dt="2025-06-03T15:48:54.435" v="328" actId="20577"/>
        <pc:sldMkLst>
          <pc:docMk/>
          <pc:sldMk cId="2410284794" sldId="345"/>
        </pc:sldMkLst>
        <pc:spChg chg="mod">
          <ac:chgData name="Taylor Novak" userId="S::tnovak@midlandtexas.gov::1bf35eaf-d94c-4f2d-bb10-da09de5f8ee8" providerId="AD" clId="Web-{A72ED3C7-9576-9720-AF70-E98F5B4B7380}" dt="2025-06-03T15:48:54.435" v="328" actId="20577"/>
          <ac:spMkLst>
            <pc:docMk/>
            <pc:sldMk cId="2410284794" sldId="345"/>
            <ac:spMk id="12" creationId="{6E0EE14E-8F1D-F9C2-628E-6AE94BBDA5EA}"/>
          </ac:spMkLst>
        </pc:spChg>
      </pc:sldChg>
      <pc:sldChg chg="modSp">
        <pc:chgData name="Taylor Novak" userId="S::tnovak@midlandtexas.gov::1bf35eaf-d94c-4f2d-bb10-da09de5f8ee8" providerId="AD" clId="Web-{A72ED3C7-9576-9720-AF70-E98F5B4B7380}" dt="2025-06-03T15:49:09.748" v="332" actId="14100"/>
        <pc:sldMkLst>
          <pc:docMk/>
          <pc:sldMk cId="3935309771" sldId="346"/>
        </pc:sldMkLst>
        <pc:spChg chg="mod">
          <ac:chgData name="Taylor Novak" userId="S::tnovak@midlandtexas.gov::1bf35eaf-d94c-4f2d-bb10-da09de5f8ee8" providerId="AD" clId="Web-{A72ED3C7-9576-9720-AF70-E98F5B4B7380}" dt="2025-06-03T15:49:09.748" v="332" actId="14100"/>
          <ac:spMkLst>
            <pc:docMk/>
            <pc:sldMk cId="3935309771" sldId="346"/>
            <ac:spMk id="12" creationId="{0EB16D25-1431-6FB7-E208-69B519E70C98}"/>
          </ac:spMkLst>
        </pc:spChg>
      </pc:sldChg>
      <pc:sldChg chg="modSp">
        <pc:chgData name="Taylor Novak" userId="S::tnovak@midlandtexas.gov::1bf35eaf-d94c-4f2d-bb10-da09de5f8ee8" providerId="AD" clId="Web-{A72ED3C7-9576-9720-AF70-E98F5B4B7380}" dt="2025-06-03T15:49:41.311" v="342" actId="20577"/>
        <pc:sldMkLst>
          <pc:docMk/>
          <pc:sldMk cId="890311017" sldId="347"/>
        </pc:sldMkLst>
        <pc:spChg chg="mod">
          <ac:chgData name="Taylor Novak" userId="S::tnovak@midlandtexas.gov::1bf35eaf-d94c-4f2d-bb10-da09de5f8ee8" providerId="AD" clId="Web-{A72ED3C7-9576-9720-AF70-E98F5B4B7380}" dt="2025-06-03T15:49:41.311" v="342" actId="20577"/>
          <ac:spMkLst>
            <pc:docMk/>
            <pc:sldMk cId="890311017" sldId="347"/>
            <ac:spMk id="7" creationId="{8ACB5006-41FA-92C7-8797-3884799FE4BF}"/>
          </ac:spMkLst>
        </pc:spChg>
        <pc:spChg chg="mod">
          <ac:chgData name="Taylor Novak" userId="S::tnovak@midlandtexas.gov::1bf35eaf-d94c-4f2d-bb10-da09de5f8ee8" providerId="AD" clId="Web-{A72ED3C7-9576-9720-AF70-E98F5B4B7380}" dt="2025-06-03T15:49:21.076" v="336" actId="14100"/>
          <ac:spMkLst>
            <pc:docMk/>
            <pc:sldMk cId="890311017" sldId="347"/>
            <ac:spMk id="12" creationId="{6E0EE14E-8F1D-F9C2-628E-6AE94BBDA5EA}"/>
          </ac:spMkLst>
        </pc:spChg>
      </pc:sldChg>
      <pc:sldChg chg="modSp">
        <pc:chgData name="Taylor Novak" userId="S::tnovak@midlandtexas.gov::1bf35eaf-d94c-4f2d-bb10-da09de5f8ee8" providerId="AD" clId="Web-{A72ED3C7-9576-9720-AF70-E98F5B4B7380}" dt="2025-06-03T15:50:05.936" v="350" actId="20577"/>
        <pc:sldMkLst>
          <pc:docMk/>
          <pc:sldMk cId="2836233757" sldId="348"/>
        </pc:sldMkLst>
        <pc:spChg chg="mod">
          <ac:chgData name="Taylor Novak" userId="S::tnovak@midlandtexas.gov::1bf35eaf-d94c-4f2d-bb10-da09de5f8ee8" providerId="AD" clId="Web-{A72ED3C7-9576-9720-AF70-E98F5B4B7380}" dt="2025-06-03T15:50:05.936" v="350" actId="20577"/>
          <ac:spMkLst>
            <pc:docMk/>
            <pc:sldMk cId="2836233757" sldId="348"/>
            <ac:spMk id="5" creationId="{4F890D37-E740-6283-E846-DCD2D997E42B}"/>
          </ac:spMkLst>
        </pc:spChg>
        <pc:spChg chg="mod">
          <ac:chgData name="Taylor Novak" userId="S::tnovak@midlandtexas.gov::1bf35eaf-d94c-4f2d-bb10-da09de5f8ee8" providerId="AD" clId="Web-{A72ED3C7-9576-9720-AF70-E98F5B4B7380}" dt="2025-06-03T15:50:00.577" v="347" actId="20577"/>
          <ac:spMkLst>
            <pc:docMk/>
            <pc:sldMk cId="2836233757" sldId="348"/>
            <ac:spMk id="12" creationId="{6E0EE14E-8F1D-F9C2-628E-6AE94BBDA5EA}"/>
          </ac:spMkLst>
        </pc:spChg>
        <pc:picChg chg="mod">
          <ac:chgData name="Taylor Novak" userId="S::tnovak@midlandtexas.gov::1bf35eaf-d94c-4f2d-bb10-da09de5f8ee8" providerId="AD" clId="Web-{A72ED3C7-9576-9720-AF70-E98F5B4B7380}" dt="2025-06-03T15:49:57.389" v="346" actId="1076"/>
          <ac:picMkLst>
            <pc:docMk/>
            <pc:sldMk cId="2836233757" sldId="348"/>
            <ac:picMk id="4" creationId="{3E70F81E-420B-23FC-44B7-71592A2B5ED4}"/>
          </ac:picMkLst>
        </pc:picChg>
      </pc:sldChg>
      <pc:sldChg chg="modSp">
        <pc:chgData name="Taylor Novak" userId="S::tnovak@midlandtexas.gov::1bf35eaf-d94c-4f2d-bb10-da09de5f8ee8" providerId="AD" clId="Web-{A72ED3C7-9576-9720-AF70-E98F5B4B7380}" dt="2025-06-03T15:50:25.936" v="361" actId="1076"/>
        <pc:sldMkLst>
          <pc:docMk/>
          <pc:sldMk cId="4116134254" sldId="349"/>
        </pc:sldMkLst>
        <pc:spChg chg="mod">
          <ac:chgData name="Taylor Novak" userId="S::tnovak@midlandtexas.gov::1bf35eaf-d94c-4f2d-bb10-da09de5f8ee8" providerId="AD" clId="Web-{A72ED3C7-9576-9720-AF70-E98F5B4B7380}" dt="2025-06-03T15:50:25.936" v="361" actId="1076"/>
          <ac:spMkLst>
            <pc:docMk/>
            <pc:sldMk cId="4116134254" sldId="349"/>
            <ac:spMk id="6" creationId="{0B9F04D9-C44D-C738-2F1D-72B5B95E4CF5}"/>
          </ac:spMkLst>
        </pc:spChg>
        <pc:spChg chg="mod">
          <ac:chgData name="Taylor Novak" userId="S::tnovak@midlandtexas.gov::1bf35eaf-d94c-4f2d-bb10-da09de5f8ee8" providerId="AD" clId="Web-{A72ED3C7-9576-9720-AF70-E98F5B4B7380}" dt="2025-06-03T15:50:12.952" v="352" actId="20577"/>
          <ac:spMkLst>
            <pc:docMk/>
            <pc:sldMk cId="4116134254" sldId="349"/>
            <ac:spMk id="12" creationId="{17639BA0-2B8C-1850-8D6C-06C16EFBE831}"/>
          </ac:spMkLst>
        </pc:spChg>
      </pc:sldChg>
      <pc:sldChg chg="modSp">
        <pc:chgData name="Taylor Novak" userId="S::tnovak@midlandtexas.gov::1bf35eaf-d94c-4f2d-bb10-da09de5f8ee8" providerId="AD" clId="Web-{A72ED3C7-9576-9720-AF70-E98F5B4B7380}" dt="2025-06-03T15:53:44.814" v="419" actId="1076"/>
        <pc:sldMkLst>
          <pc:docMk/>
          <pc:sldMk cId="1556629338" sldId="369"/>
        </pc:sldMkLst>
        <pc:spChg chg="mod">
          <ac:chgData name="Taylor Novak" userId="S::tnovak@midlandtexas.gov::1bf35eaf-d94c-4f2d-bb10-da09de5f8ee8" providerId="AD" clId="Web-{A72ED3C7-9576-9720-AF70-E98F5B4B7380}" dt="2025-06-03T15:53:44.814" v="419" actId="1076"/>
          <ac:spMkLst>
            <pc:docMk/>
            <pc:sldMk cId="1556629338" sldId="369"/>
            <ac:spMk id="3" creationId="{ADFDD6E9-B1D6-BF55-3830-A0B52000F9F8}"/>
          </ac:spMkLst>
        </pc:spChg>
      </pc:sldChg>
      <pc:sldChg chg="modSp">
        <pc:chgData name="Taylor Novak" userId="S::tnovak@midlandtexas.gov::1bf35eaf-d94c-4f2d-bb10-da09de5f8ee8" providerId="AD" clId="Web-{A72ED3C7-9576-9720-AF70-E98F5B4B7380}" dt="2025-06-03T15:53:49.345" v="421"/>
        <pc:sldMkLst>
          <pc:docMk/>
          <pc:sldMk cId="2238660168" sldId="371"/>
        </pc:sldMkLst>
        <pc:spChg chg="mod">
          <ac:chgData name="Taylor Novak" userId="S::tnovak@midlandtexas.gov::1bf35eaf-d94c-4f2d-bb10-da09de5f8ee8" providerId="AD" clId="Web-{A72ED3C7-9576-9720-AF70-E98F5B4B7380}" dt="2025-06-03T15:53:49.345" v="421"/>
          <ac:spMkLst>
            <pc:docMk/>
            <pc:sldMk cId="2238660168" sldId="371"/>
            <ac:spMk id="2" creationId="{FE600ED0-9132-BD00-7C64-8CEA29B7F0A3}"/>
          </ac:spMkLst>
        </pc:spChg>
        <pc:spChg chg="mod">
          <ac:chgData name="Taylor Novak" userId="S::tnovak@midlandtexas.gov::1bf35eaf-d94c-4f2d-bb10-da09de5f8ee8" providerId="AD" clId="Web-{A72ED3C7-9576-9720-AF70-E98F5B4B7380}" dt="2025-06-03T15:53:49.314" v="420"/>
          <ac:spMkLst>
            <pc:docMk/>
            <pc:sldMk cId="2238660168" sldId="371"/>
            <ac:spMk id="12" creationId="{5B36027C-8875-463F-0244-64252D895CBA}"/>
          </ac:spMkLst>
        </pc:spChg>
      </pc:sldChg>
      <pc:sldChg chg="modSp">
        <pc:chgData name="Taylor Novak" userId="S::tnovak@midlandtexas.gov::1bf35eaf-d94c-4f2d-bb10-da09de5f8ee8" providerId="AD" clId="Web-{A72ED3C7-9576-9720-AF70-E98F5B4B7380}" dt="2025-06-03T15:53:53.861" v="423"/>
        <pc:sldMkLst>
          <pc:docMk/>
          <pc:sldMk cId="3741457781" sldId="372"/>
        </pc:sldMkLst>
        <pc:spChg chg="mod">
          <ac:chgData name="Taylor Novak" userId="S::tnovak@midlandtexas.gov::1bf35eaf-d94c-4f2d-bb10-da09de5f8ee8" providerId="AD" clId="Web-{A72ED3C7-9576-9720-AF70-E98F5B4B7380}" dt="2025-06-03T15:53:53.861" v="423"/>
          <ac:spMkLst>
            <pc:docMk/>
            <pc:sldMk cId="3741457781" sldId="372"/>
            <ac:spMk id="2" creationId="{4DDDAC12-E4EE-2DE3-782B-29F666D59B97}"/>
          </ac:spMkLst>
        </pc:spChg>
        <pc:spChg chg="mod">
          <ac:chgData name="Taylor Novak" userId="S::tnovak@midlandtexas.gov::1bf35eaf-d94c-4f2d-bb10-da09de5f8ee8" providerId="AD" clId="Web-{A72ED3C7-9576-9720-AF70-E98F5B4B7380}" dt="2025-06-03T15:53:53.845" v="422"/>
          <ac:spMkLst>
            <pc:docMk/>
            <pc:sldMk cId="3741457781" sldId="372"/>
            <ac:spMk id="12" creationId="{6E0EE14E-8F1D-F9C2-628E-6AE94BBDA5EA}"/>
          </ac:spMkLst>
        </pc:spChg>
      </pc:sldChg>
      <pc:sldChg chg="modSp">
        <pc:chgData name="Taylor Novak" userId="S::tnovak@midlandtexas.gov::1bf35eaf-d94c-4f2d-bb10-da09de5f8ee8" providerId="AD" clId="Web-{A72ED3C7-9576-9720-AF70-E98F5B4B7380}" dt="2025-06-03T15:54:04.096" v="427" actId="1076"/>
        <pc:sldMkLst>
          <pc:docMk/>
          <pc:sldMk cId="374924431" sldId="373"/>
        </pc:sldMkLst>
        <pc:spChg chg="mod">
          <ac:chgData name="Taylor Novak" userId="S::tnovak@midlandtexas.gov::1bf35eaf-d94c-4f2d-bb10-da09de5f8ee8" providerId="AD" clId="Web-{A72ED3C7-9576-9720-AF70-E98F5B4B7380}" dt="2025-06-03T15:54:04.096" v="427" actId="1076"/>
          <ac:spMkLst>
            <pc:docMk/>
            <pc:sldMk cId="374924431" sldId="373"/>
            <ac:spMk id="3" creationId="{ADFDD6E9-B1D6-BF55-3830-A0B52000F9F8}"/>
          </ac:spMkLst>
        </pc:spChg>
      </pc:sldChg>
      <pc:sldChg chg="modSp">
        <pc:chgData name="Taylor Novak" userId="S::tnovak@midlandtexas.gov::1bf35eaf-d94c-4f2d-bb10-da09de5f8ee8" providerId="AD" clId="Web-{A72ED3C7-9576-9720-AF70-E98F5B4B7380}" dt="2025-06-03T15:54:13.814" v="430" actId="1076"/>
        <pc:sldMkLst>
          <pc:docMk/>
          <pc:sldMk cId="1161243218" sldId="374"/>
        </pc:sldMkLst>
        <pc:spChg chg="mod">
          <ac:chgData name="Taylor Novak" userId="S::tnovak@midlandtexas.gov::1bf35eaf-d94c-4f2d-bb10-da09de5f8ee8" providerId="AD" clId="Web-{A72ED3C7-9576-9720-AF70-E98F5B4B7380}" dt="2025-06-03T15:54:10.096" v="429"/>
          <ac:spMkLst>
            <pc:docMk/>
            <pc:sldMk cId="1161243218" sldId="374"/>
            <ac:spMk id="2" creationId="{4DDDAC12-E4EE-2DE3-782B-29F666D59B97}"/>
          </ac:spMkLst>
        </pc:spChg>
        <pc:spChg chg="mod">
          <ac:chgData name="Taylor Novak" userId="S::tnovak@midlandtexas.gov::1bf35eaf-d94c-4f2d-bb10-da09de5f8ee8" providerId="AD" clId="Web-{A72ED3C7-9576-9720-AF70-E98F5B4B7380}" dt="2025-06-03T15:54:10.080" v="428"/>
          <ac:spMkLst>
            <pc:docMk/>
            <pc:sldMk cId="1161243218" sldId="374"/>
            <ac:spMk id="12" creationId="{6E0EE14E-8F1D-F9C2-628E-6AE94BBDA5EA}"/>
          </ac:spMkLst>
        </pc:spChg>
        <pc:spChg chg="mod">
          <ac:chgData name="Taylor Novak" userId="S::tnovak@midlandtexas.gov::1bf35eaf-d94c-4f2d-bb10-da09de5f8ee8" providerId="AD" clId="Web-{A72ED3C7-9576-9720-AF70-E98F5B4B7380}" dt="2025-06-03T15:54:13.814" v="430" actId="1076"/>
          <ac:spMkLst>
            <pc:docMk/>
            <pc:sldMk cId="1161243218" sldId="374"/>
            <ac:spMk id="13" creationId="{EFC6CB36-A2A7-BFA2-2C7E-933079282984}"/>
          </ac:spMkLst>
        </pc:spChg>
      </pc:sldChg>
      <pc:sldChg chg="modSp">
        <pc:chgData name="Taylor Novak" userId="S::tnovak@midlandtexas.gov::1bf35eaf-d94c-4f2d-bb10-da09de5f8ee8" providerId="AD" clId="Web-{A72ED3C7-9576-9720-AF70-E98F5B4B7380}" dt="2025-06-03T15:55:34.159" v="452" actId="1076"/>
        <pc:sldMkLst>
          <pc:docMk/>
          <pc:sldMk cId="4200153447" sldId="375"/>
        </pc:sldMkLst>
        <pc:spChg chg="mod">
          <ac:chgData name="Taylor Novak" userId="S::tnovak@midlandtexas.gov::1bf35eaf-d94c-4f2d-bb10-da09de5f8ee8" providerId="AD" clId="Web-{A72ED3C7-9576-9720-AF70-E98F5B4B7380}" dt="2025-06-03T15:54:20.361" v="432"/>
          <ac:spMkLst>
            <pc:docMk/>
            <pc:sldMk cId="4200153447" sldId="375"/>
            <ac:spMk id="2" creationId="{3FC242C7-B4F9-CC0C-B432-A30786E64103}"/>
          </ac:spMkLst>
        </pc:spChg>
        <pc:spChg chg="mod">
          <ac:chgData name="Taylor Novak" userId="S::tnovak@midlandtexas.gov::1bf35eaf-d94c-4f2d-bb10-da09de5f8ee8" providerId="AD" clId="Web-{A72ED3C7-9576-9720-AF70-E98F5B4B7380}" dt="2025-06-03T15:54:20.346" v="431"/>
          <ac:spMkLst>
            <pc:docMk/>
            <pc:sldMk cId="4200153447" sldId="375"/>
            <ac:spMk id="12" creationId="{CF3A9823-9961-23D0-8284-D47BFBF2379F}"/>
          </ac:spMkLst>
        </pc:spChg>
        <pc:picChg chg="mod">
          <ac:chgData name="Taylor Novak" userId="S::tnovak@midlandtexas.gov::1bf35eaf-d94c-4f2d-bb10-da09de5f8ee8" providerId="AD" clId="Web-{A72ED3C7-9576-9720-AF70-E98F5B4B7380}" dt="2025-06-03T15:55:34.159" v="452" actId="1076"/>
          <ac:picMkLst>
            <pc:docMk/>
            <pc:sldMk cId="4200153447" sldId="375"/>
            <ac:picMk id="6" creationId="{C3F76768-C014-80CF-AFC2-5E14031D33FF}"/>
          </ac:picMkLst>
        </pc:picChg>
      </pc:sldChg>
      <pc:sldChg chg="modSp">
        <pc:chgData name="Taylor Novak" userId="S::tnovak@midlandtexas.gov::1bf35eaf-d94c-4f2d-bb10-da09de5f8ee8" providerId="AD" clId="Web-{A72ED3C7-9576-9720-AF70-E98F5B4B7380}" dt="2025-06-03T15:55:37.769" v="453" actId="1076"/>
        <pc:sldMkLst>
          <pc:docMk/>
          <pc:sldMk cId="3558835129" sldId="376"/>
        </pc:sldMkLst>
        <pc:spChg chg="mod">
          <ac:chgData name="Taylor Novak" userId="S::tnovak@midlandtexas.gov::1bf35eaf-d94c-4f2d-bb10-da09de5f8ee8" providerId="AD" clId="Web-{A72ED3C7-9576-9720-AF70-E98F5B4B7380}" dt="2025-06-03T15:54:26.174" v="434"/>
          <ac:spMkLst>
            <pc:docMk/>
            <pc:sldMk cId="3558835129" sldId="376"/>
            <ac:spMk id="2" creationId="{4DDDAC12-E4EE-2DE3-782B-29F666D59B97}"/>
          </ac:spMkLst>
        </pc:spChg>
        <pc:spChg chg="mod">
          <ac:chgData name="Taylor Novak" userId="S::tnovak@midlandtexas.gov::1bf35eaf-d94c-4f2d-bb10-da09de5f8ee8" providerId="AD" clId="Web-{A72ED3C7-9576-9720-AF70-E98F5B4B7380}" dt="2025-06-03T15:54:26.174" v="433"/>
          <ac:spMkLst>
            <pc:docMk/>
            <pc:sldMk cId="3558835129" sldId="376"/>
            <ac:spMk id="12" creationId="{6E0EE14E-8F1D-F9C2-628E-6AE94BBDA5EA}"/>
          </ac:spMkLst>
        </pc:spChg>
        <pc:picChg chg="mod">
          <ac:chgData name="Taylor Novak" userId="S::tnovak@midlandtexas.gov::1bf35eaf-d94c-4f2d-bb10-da09de5f8ee8" providerId="AD" clId="Web-{A72ED3C7-9576-9720-AF70-E98F5B4B7380}" dt="2025-06-03T15:55:37.769" v="453" actId="1076"/>
          <ac:picMkLst>
            <pc:docMk/>
            <pc:sldMk cId="3558835129" sldId="376"/>
            <ac:picMk id="7" creationId="{FBDD2C3A-9B43-C02D-A76D-D8E5390D12F8}"/>
          </ac:picMkLst>
        </pc:picChg>
      </pc:sldChg>
      <pc:sldChg chg="modSp">
        <pc:chgData name="Taylor Novak" userId="S::tnovak@midlandtexas.gov::1bf35eaf-d94c-4f2d-bb10-da09de5f8ee8" providerId="AD" clId="Web-{A72ED3C7-9576-9720-AF70-E98F5B4B7380}" dt="2025-06-03T15:55:27.144" v="451"/>
        <pc:sldMkLst>
          <pc:docMk/>
          <pc:sldMk cId="1826515282" sldId="377"/>
        </pc:sldMkLst>
        <pc:spChg chg="mod">
          <ac:chgData name="Taylor Novak" userId="S::tnovak@midlandtexas.gov::1bf35eaf-d94c-4f2d-bb10-da09de5f8ee8" providerId="AD" clId="Web-{A72ED3C7-9576-9720-AF70-E98F5B4B7380}" dt="2025-06-03T15:54:33.565" v="436"/>
          <ac:spMkLst>
            <pc:docMk/>
            <pc:sldMk cId="1826515282" sldId="377"/>
            <ac:spMk id="2" creationId="{4DDDAC12-E4EE-2DE3-782B-29F666D59B97}"/>
          </ac:spMkLst>
        </pc:spChg>
        <pc:spChg chg="mod">
          <ac:chgData name="Taylor Novak" userId="S::tnovak@midlandtexas.gov::1bf35eaf-d94c-4f2d-bb10-da09de5f8ee8" providerId="AD" clId="Web-{A72ED3C7-9576-9720-AF70-E98F5B4B7380}" dt="2025-06-03T15:54:33.549" v="435"/>
          <ac:spMkLst>
            <pc:docMk/>
            <pc:sldMk cId="1826515282" sldId="377"/>
            <ac:spMk id="12" creationId="{6E0EE14E-8F1D-F9C2-628E-6AE94BBDA5EA}"/>
          </ac:spMkLst>
        </pc:spChg>
        <pc:picChg chg="mod">
          <ac:chgData name="Taylor Novak" userId="S::tnovak@midlandtexas.gov::1bf35eaf-d94c-4f2d-bb10-da09de5f8ee8" providerId="AD" clId="Web-{A72ED3C7-9576-9720-AF70-E98F5B4B7380}" dt="2025-06-03T15:55:16.565" v="450" actId="1076"/>
          <ac:picMkLst>
            <pc:docMk/>
            <pc:sldMk cId="1826515282" sldId="377"/>
            <ac:picMk id="4" creationId="{5657A98E-77DA-4A05-AB99-8274A854A9A1}"/>
          </ac:picMkLst>
        </pc:picChg>
        <pc:picChg chg="mod ord">
          <ac:chgData name="Taylor Novak" userId="S::tnovak@midlandtexas.gov::1bf35eaf-d94c-4f2d-bb10-da09de5f8ee8" providerId="AD" clId="Web-{A72ED3C7-9576-9720-AF70-E98F5B4B7380}" dt="2025-06-03T15:55:27.144" v="451"/>
          <ac:picMkLst>
            <pc:docMk/>
            <pc:sldMk cId="1826515282" sldId="377"/>
            <ac:picMk id="7" creationId="{6F0A129E-1CCB-4D89-A868-B81DDE2F82D0}"/>
          </ac:picMkLst>
        </pc:picChg>
      </pc:sldChg>
      <pc:sldChg chg="modSp">
        <pc:chgData name="Taylor Novak" userId="S::tnovak@midlandtexas.gov::1bf35eaf-d94c-4f2d-bb10-da09de5f8ee8" providerId="AD" clId="Web-{A72ED3C7-9576-9720-AF70-E98F5B4B7380}" dt="2025-06-03T15:55:11.987" v="449" actId="1076"/>
        <pc:sldMkLst>
          <pc:docMk/>
          <pc:sldMk cId="2776381545" sldId="378"/>
        </pc:sldMkLst>
        <pc:spChg chg="mod">
          <ac:chgData name="Taylor Novak" userId="S::tnovak@midlandtexas.gov::1bf35eaf-d94c-4f2d-bb10-da09de5f8ee8" providerId="AD" clId="Web-{A72ED3C7-9576-9720-AF70-E98F5B4B7380}" dt="2025-06-03T15:54:51.690" v="440"/>
          <ac:spMkLst>
            <pc:docMk/>
            <pc:sldMk cId="2776381545" sldId="378"/>
            <ac:spMk id="2" creationId="{4DDDAC12-E4EE-2DE3-782B-29F666D59B97}"/>
          </ac:spMkLst>
        </pc:spChg>
        <pc:spChg chg="mod">
          <ac:chgData name="Taylor Novak" userId="S::tnovak@midlandtexas.gov::1bf35eaf-d94c-4f2d-bb10-da09de5f8ee8" providerId="AD" clId="Web-{A72ED3C7-9576-9720-AF70-E98F5B4B7380}" dt="2025-06-03T15:54:51.674" v="439"/>
          <ac:spMkLst>
            <pc:docMk/>
            <pc:sldMk cId="2776381545" sldId="378"/>
            <ac:spMk id="12" creationId="{6E0EE14E-8F1D-F9C2-628E-6AE94BBDA5EA}"/>
          </ac:spMkLst>
        </pc:spChg>
        <pc:picChg chg="mod">
          <ac:chgData name="Taylor Novak" userId="S::tnovak@midlandtexas.gov::1bf35eaf-d94c-4f2d-bb10-da09de5f8ee8" providerId="AD" clId="Web-{A72ED3C7-9576-9720-AF70-E98F5B4B7380}" dt="2025-06-03T15:55:11.987" v="449" actId="1076"/>
          <ac:picMkLst>
            <pc:docMk/>
            <pc:sldMk cId="2776381545" sldId="378"/>
            <ac:picMk id="7" creationId="{C9CB89C3-C98B-6FBC-52D0-E927B64A9BCF}"/>
          </ac:picMkLst>
        </pc:picChg>
      </pc:sldChg>
      <pc:sldChg chg="modSp">
        <pc:chgData name="Taylor Novak" userId="S::tnovak@midlandtexas.gov::1bf35eaf-d94c-4f2d-bb10-da09de5f8ee8" providerId="AD" clId="Web-{A72ED3C7-9576-9720-AF70-E98F5B4B7380}" dt="2025-06-03T15:55:42.894" v="454" actId="1076"/>
        <pc:sldMkLst>
          <pc:docMk/>
          <pc:sldMk cId="432088220" sldId="379"/>
        </pc:sldMkLst>
        <pc:spChg chg="mod">
          <ac:chgData name="Taylor Novak" userId="S::tnovak@midlandtexas.gov::1bf35eaf-d94c-4f2d-bb10-da09de5f8ee8" providerId="AD" clId="Web-{A72ED3C7-9576-9720-AF70-E98F5B4B7380}" dt="2025-06-03T15:54:56.987" v="442"/>
          <ac:spMkLst>
            <pc:docMk/>
            <pc:sldMk cId="432088220" sldId="379"/>
            <ac:spMk id="2" creationId="{4DDDAC12-E4EE-2DE3-782B-29F666D59B97}"/>
          </ac:spMkLst>
        </pc:spChg>
        <pc:spChg chg="mod">
          <ac:chgData name="Taylor Novak" userId="S::tnovak@midlandtexas.gov::1bf35eaf-d94c-4f2d-bb10-da09de5f8ee8" providerId="AD" clId="Web-{A72ED3C7-9576-9720-AF70-E98F5B4B7380}" dt="2025-06-03T15:54:56.987" v="441"/>
          <ac:spMkLst>
            <pc:docMk/>
            <pc:sldMk cId="432088220" sldId="379"/>
            <ac:spMk id="12" creationId="{6E0EE14E-8F1D-F9C2-628E-6AE94BBDA5EA}"/>
          </ac:spMkLst>
        </pc:spChg>
        <pc:picChg chg="mod">
          <ac:chgData name="Taylor Novak" userId="S::tnovak@midlandtexas.gov::1bf35eaf-d94c-4f2d-bb10-da09de5f8ee8" providerId="AD" clId="Web-{A72ED3C7-9576-9720-AF70-E98F5B4B7380}" dt="2025-06-03T15:55:42.894" v="454" actId="1076"/>
          <ac:picMkLst>
            <pc:docMk/>
            <pc:sldMk cId="432088220" sldId="379"/>
            <ac:picMk id="7" creationId="{1F48AE13-0919-F396-F238-3042790154F0}"/>
          </ac:picMkLst>
        </pc:picChg>
      </pc:sldChg>
      <pc:sldChg chg="modSp">
        <pc:chgData name="Taylor Novak" userId="S::tnovak@midlandtexas.gov::1bf35eaf-d94c-4f2d-bb10-da09de5f8ee8" providerId="AD" clId="Web-{A72ED3C7-9576-9720-AF70-E98F5B4B7380}" dt="2025-06-03T15:56:11.457" v="475" actId="1076"/>
        <pc:sldMkLst>
          <pc:docMk/>
          <pc:sldMk cId="999754661" sldId="380"/>
        </pc:sldMkLst>
        <pc:spChg chg="mod">
          <ac:chgData name="Taylor Novak" userId="S::tnovak@midlandtexas.gov::1bf35eaf-d94c-4f2d-bb10-da09de5f8ee8" providerId="AD" clId="Web-{A72ED3C7-9576-9720-AF70-E98F5B4B7380}" dt="2025-06-03T15:55:06.425" v="447" actId="1076"/>
          <ac:spMkLst>
            <pc:docMk/>
            <pc:sldMk cId="999754661" sldId="380"/>
            <ac:spMk id="2" creationId="{512493CC-0C92-AF46-2685-2C5D3942C1D4}"/>
          </ac:spMkLst>
        </pc:spChg>
        <pc:spChg chg="mod">
          <ac:chgData name="Taylor Novak" userId="S::tnovak@midlandtexas.gov::1bf35eaf-d94c-4f2d-bb10-da09de5f8ee8" providerId="AD" clId="Web-{A72ED3C7-9576-9720-AF70-E98F5B4B7380}" dt="2025-06-03T15:56:11.457" v="475" actId="1076"/>
          <ac:spMkLst>
            <pc:docMk/>
            <pc:sldMk cId="999754661" sldId="380"/>
            <ac:spMk id="12" creationId="{065AB83D-54F4-08D8-A139-BC635DCD045C}"/>
          </ac:spMkLst>
        </pc:spChg>
        <pc:picChg chg="mod">
          <ac:chgData name="Taylor Novak" userId="S::tnovak@midlandtexas.gov::1bf35eaf-d94c-4f2d-bb10-da09de5f8ee8" providerId="AD" clId="Web-{A72ED3C7-9576-9720-AF70-E98F5B4B7380}" dt="2025-06-03T15:55:46.472" v="455" actId="1076"/>
          <ac:picMkLst>
            <pc:docMk/>
            <pc:sldMk cId="999754661" sldId="380"/>
            <ac:picMk id="7" creationId="{5607596E-C7EB-1B53-88FF-40825B31D3C6}"/>
          </ac:picMkLst>
        </pc:picChg>
      </pc:sldChg>
      <pc:sldChg chg="modSp">
        <pc:chgData name="Taylor Novak" userId="S::tnovak@midlandtexas.gov::1bf35eaf-d94c-4f2d-bb10-da09de5f8ee8" providerId="AD" clId="Web-{A72ED3C7-9576-9720-AF70-E98F5B4B7380}" dt="2025-06-03T15:56:24.301" v="478"/>
        <pc:sldMkLst>
          <pc:docMk/>
          <pc:sldMk cId="1133240306" sldId="381"/>
        </pc:sldMkLst>
        <pc:spChg chg="mod">
          <ac:chgData name="Taylor Novak" userId="S::tnovak@midlandtexas.gov::1bf35eaf-d94c-4f2d-bb10-da09de5f8ee8" providerId="AD" clId="Web-{A72ED3C7-9576-9720-AF70-E98F5B4B7380}" dt="2025-06-03T15:56:24.301" v="478"/>
          <ac:spMkLst>
            <pc:docMk/>
            <pc:sldMk cId="1133240306" sldId="381"/>
            <ac:spMk id="2" creationId="{949BD32A-E8D5-0720-0799-FEC35C1AD48E}"/>
          </ac:spMkLst>
        </pc:spChg>
        <pc:spChg chg="mod">
          <ac:chgData name="Taylor Novak" userId="S::tnovak@midlandtexas.gov::1bf35eaf-d94c-4f2d-bb10-da09de5f8ee8" providerId="AD" clId="Web-{A72ED3C7-9576-9720-AF70-E98F5B4B7380}" dt="2025-06-03T15:56:24.285" v="477"/>
          <ac:spMkLst>
            <pc:docMk/>
            <pc:sldMk cId="1133240306" sldId="381"/>
            <ac:spMk id="12" creationId="{0EB16D25-1431-6FB7-E208-69B519E70C98}"/>
          </ac:spMkLst>
        </pc:spChg>
        <pc:picChg chg="mod">
          <ac:chgData name="Taylor Novak" userId="S::tnovak@midlandtexas.gov::1bf35eaf-d94c-4f2d-bb10-da09de5f8ee8" providerId="AD" clId="Web-{A72ED3C7-9576-9720-AF70-E98F5B4B7380}" dt="2025-06-03T15:56:19.472" v="476" actId="1076"/>
          <ac:picMkLst>
            <pc:docMk/>
            <pc:sldMk cId="1133240306" sldId="381"/>
            <ac:picMk id="13" creationId="{C610A186-0205-CA10-3A13-AAE87B272E3A}"/>
          </ac:picMkLst>
        </pc:picChg>
      </pc:sldChg>
      <pc:sldChg chg="modSp">
        <pc:chgData name="Taylor Novak" userId="S::tnovak@midlandtexas.gov::1bf35eaf-d94c-4f2d-bb10-da09de5f8ee8" providerId="AD" clId="Web-{A72ED3C7-9576-9720-AF70-E98F5B4B7380}" dt="2025-06-03T15:57:21.629" v="489" actId="1076"/>
        <pc:sldMkLst>
          <pc:docMk/>
          <pc:sldMk cId="3281835862" sldId="382"/>
        </pc:sldMkLst>
        <pc:spChg chg="mod">
          <ac:chgData name="Taylor Novak" userId="S::tnovak@midlandtexas.gov::1bf35eaf-d94c-4f2d-bb10-da09de5f8ee8" providerId="AD" clId="Web-{A72ED3C7-9576-9720-AF70-E98F5B4B7380}" dt="2025-06-03T15:57:16.379" v="487" actId="1076"/>
          <ac:spMkLst>
            <pc:docMk/>
            <pc:sldMk cId="3281835862" sldId="382"/>
            <ac:spMk id="2" creationId="{A72870A9-624E-3F27-EB21-4FC075FB05D7}"/>
          </ac:spMkLst>
        </pc:spChg>
        <pc:spChg chg="mod">
          <ac:chgData name="Taylor Novak" userId="S::tnovak@midlandtexas.gov::1bf35eaf-d94c-4f2d-bb10-da09de5f8ee8" providerId="AD" clId="Web-{A72ED3C7-9576-9720-AF70-E98F5B4B7380}" dt="2025-06-03T15:57:18.598" v="488" actId="1076"/>
          <ac:spMkLst>
            <pc:docMk/>
            <pc:sldMk cId="3281835862" sldId="382"/>
            <ac:spMk id="7" creationId="{CBCE9D0D-EC98-03E8-48C8-5C549E360411}"/>
          </ac:spMkLst>
        </pc:spChg>
        <pc:picChg chg="mod">
          <ac:chgData name="Taylor Novak" userId="S::tnovak@midlandtexas.gov::1bf35eaf-d94c-4f2d-bb10-da09de5f8ee8" providerId="AD" clId="Web-{A72ED3C7-9576-9720-AF70-E98F5B4B7380}" dt="2025-06-03T15:57:21.629" v="489" actId="1076"/>
          <ac:picMkLst>
            <pc:docMk/>
            <pc:sldMk cId="3281835862" sldId="382"/>
            <ac:picMk id="9" creationId="{398EF40C-26A6-4FF1-0908-805FE26F8F0E}"/>
          </ac:picMkLst>
        </pc:picChg>
      </pc:sldChg>
      <pc:sldChg chg="modSp">
        <pc:chgData name="Taylor Novak" userId="S::tnovak@midlandtexas.gov::1bf35eaf-d94c-4f2d-bb10-da09de5f8ee8" providerId="AD" clId="Web-{A72ED3C7-9576-9720-AF70-E98F5B4B7380}" dt="2025-06-03T15:51:05.359" v="369"/>
        <pc:sldMkLst>
          <pc:docMk/>
          <pc:sldMk cId="4233109167" sldId="383"/>
        </pc:sldMkLst>
        <pc:spChg chg="mod">
          <ac:chgData name="Taylor Novak" userId="S::tnovak@midlandtexas.gov::1bf35eaf-d94c-4f2d-bb10-da09de5f8ee8" providerId="AD" clId="Web-{A72ED3C7-9576-9720-AF70-E98F5B4B7380}" dt="2025-06-03T15:51:05.359" v="369"/>
          <ac:spMkLst>
            <pc:docMk/>
            <pc:sldMk cId="4233109167" sldId="383"/>
            <ac:spMk id="2" creationId="{4DDDAC12-E4EE-2DE3-782B-29F666D59B97}"/>
          </ac:spMkLst>
        </pc:spChg>
        <pc:spChg chg="mod">
          <ac:chgData name="Taylor Novak" userId="S::tnovak@midlandtexas.gov::1bf35eaf-d94c-4f2d-bb10-da09de5f8ee8" providerId="AD" clId="Web-{A72ED3C7-9576-9720-AF70-E98F5B4B7380}" dt="2025-06-03T15:51:05.343" v="368"/>
          <ac:spMkLst>
            <pc:docMk/>
            <pc:sldMk cId="4233109167" sldId="383"/>
            <ac:spMk id="12" creationId="{6E0EE14E-8F1D-F9C2-628E-6AE94BBDA5EA}"/>
          </ac:spMkLst>
        </pc:spChg>
      </pc:sldChg>
      <pc:sldChg chg="modSp">
        <pc:chgData name="Taylor Novak" userId="S::tnovak@midlandtexas.gov::1bf35eaf-d94c-4f2d-bb10-da09de5f8ee8" providerId="AD" clId="Web-{A72ED3C7-9576-9720-AF70-E98F5B4B7380}" dt="2025-06-03T15:51:13.875" v="371"/>
        <pc:sldMkLst>
          <pc:docMk/>
          <pc:sldMk cId="2119148133" sldId="384"/>
        </pc:sldMkLst>
        <pc:spChg chg="mod">
          <ac:chgData name="Taylor Novak" userId="S::tnovak@midlandtexas.gov::1bf35eaf-d94c-4f2d-bb10-da09de5f8ee8" providerId="AD" clId="Web-{A72ED3C7-9576-9720-AF70-E98F5B4B7380}" dt="2025-06-03T15:51:13.875" v="371"/>
          <ac:spMkLst>
            <pc:docMk/>
            <pc:sldMk cId="2119148133" sldId="384"/>
            <ac:spMk id="2" creationId="{4DDDAC12-E4EE-2DE3-782B-29F666D59B97}"/>
          </ac:spMkLst>
        </pc:spChg>
        <pc:spChg chg="mod">
          <ac:chgData name="Taylor Novak" userId="S::tnovak@midlandtexas.gov::1bf35eaf-d94c-4f2d-bb10-da09de5f8ee8" providerId="AD" clId="Web-{A72ED3C7-9576-9720-AF70-E98F5B4B7380}" dt="2025-06-03T15:51:13.859" v="370"/>
          <ac:spMkLst>
            <pc:docMk/>
            <pc:sldMk cId="2119148133" sldId="384"/>
            <ac:spMk id="12" creationId="{6E0EE14E-8F1D-F9C2-628E-6AE94BBDA5EA}"/>
          </ac:spMkLst>
        </pc:spChg>
      </pc:sldChg>
      <pc:sldChg chg="modSp">
        <pc:chgData name="Taylor Novak" userId="S::tnovak@midlandtexas.gov::1bf35eaf-d94c-4f2d-bb10-da09de5f8ee8" providerId="AD" clId="Web-{A72ED3C7-9576-9720-AF70-E98F5B4B7380}" dt="2025-06-03T15:51:33.328" v="378"/>
        <pc:sldMkLst>
          <pc:docMk/>
          <pc:sldMk cId="675047707" sldId="385"/>
        </pc:sldMkLst>
        <pc:spChg chg="mod">
          <ac:chgData name="Taylor Novak" userId="S::tnovak@midlandtexas.gov::1bf35eaf-d94c-4f2d-bb10-da09de5f8ee8" providerId="AD" clId="Web-{A72ED3C7-9576-9720-AF70-E98F5B4B7380}" dt="2025-06-03T15:51:33.312" v="377"/>
          <ac:spMkLst>
            <pc:docMk/>
            <pc:sldMk cId="675047707" sldId="385"/>
            <ac:spMk id="2" creationId="{949BD32A-E8D5-0720-0799-FEC35C1AD48E}"/>
          </ac:spMkLst>
        </pc:spChg>
        <pc:spChg chg="mod">
          <ac:chgData name="Taylor Novak" userId="S::tnovak@midlandtexas.gov::1bf35eaf-d94c-4f2d-bb10-da09de5f8ee8" providerId="AD" clId="Web-{A72ED3C7-9576-9720-AF70-E98F5B4B7380}" dt="2025-06-03T15:51:33.328" v="378"/>
          <ac:spMkLst>
            <pc:docMk/>
            <pc:sldMk cId="675047707" sldId="385"/>
            <ac:spMk id="5" creationId="{8C28832A-280E-9947-2304-DCEE18788774}"/>
          </ac:spMkLst>
        </pc:spChg>
      </pc:sldChg>
      <pc:sldChg chg="modSp">
        <pc:chgData name="Taylor Novak" userId="S::tnovak@midlandtexas.gov::1bf35eaf-d94c-4f2d-bb10-da09de5f8ee8" providerId="AD" clId="Web-{A72ED3C7-9576-9720-AF70-E98F5B4B7380}" dt="2025-06-03T15:51:40.016" v="380"/>
        <pc:sldMkLst>
          <pc:docMk/>
          <pc:sldMk cId="1315758371" sldId="386"/>
        </pc:sldMkLst>
        <pc:spChg chg="mod">
          <ac:chgData name="Taylor Novak" userId="S::tnovak@midlandtexas.gov::1bf35eaf-d94c-4f2d-bb10-da09de5f8ee8" providerId="AD" clId="Web-{A72ED3C7-9576-9720-AF70-E98F5B4B7380}" dt="2025-06-03T15:51:40.016" v="379"/>
          <ac:spMkLst>
            <pc:docMk/>
            <pc:sldMk cId="1315758371" sldId="386"/>
            <ac:spMk id="2" creationId="{C8E11E04-9931-8334-1983-A76E614D9955}"/>
          </ac:spMkLst>
        </pc:spChg>
        <pc:spChg chg="mod">
          <ac:chgData name="Taylor Novak" userId="S::tnovak@midlandtexas.gov::1bf35eaf-d94c-4f2d-bb10-da09de5f8ee8" providerId="AD" clId="Web-{A72ED3C7-9576-9720-AF70-E98F5B4B7380}" dt="2025-06-03T15:51:40.016" v="380"/>
          <ac:spMkLst>
            <pc:docMk/>
            <pc:sldMk cId="1315758371" sldId="386"/>
            <ac:spMk id="5" creationId="{C2BDECEA-3109-0957-2209-7A577EB6231F}"/>
          </ac:spMkLst>
        </pc:spChg>
      </pc:sldChg>
      <pc:sldChg chg="modSp">
        <pc:chgData name="Taylor Novak" userId="S::tnovak@midlandtexas.gov::1bf35eaf-d94c-4f2d-bb10-da09de5f8ee8" providerId="AD" clId="Web-{A72ED3C7-9576-9720-AF70-E98F5B4B7380}" dt="2025-06-03T15:51:46.563" v="382"/>
        <pc:sldMkLst>
          <pc:docMk/>
          <pc:sldMk cId="3212278670" sldId="387"/>
        </pc:sldMkLst>
        <pc:spChg chg="mod">
          <ac:chgData name="Taylor Novak" userId="S::tnovak@midlandtexas.gov::1bf35eaf-d94c-4f2d-bb10-da09de5f8ee8" providerId="AD" clId="Web-{A72ED3C7-9576-9720-AF70-E98F5B4B7380}" dt="2025-06-03T15:51:46.563" v="382"/>
          <ac:spMkLst>
            <pc:docMk/>
            <pc:sldMk cId="3212278670" sldId="387"/>
            <ac:spMk id="2" creationId="{4DDDAC12-E4EE-2DE3-782B-29F666D59B97}"/>
          </ac:spMkLst>
        </pc:spChg>
        <pc:spChg chg="mod">
          <ac:chgData name="Taylor Novak" userId="S::tnovak@midlandtexas.gov::1bf35eaf-d94c-4f2d-bb10-da09de5f8ee8" providerId="AD" clId="Web-{A72ED3C7-9576-9720-AF70-E98F5B4B7380}" dt="2025-06-03T15:51:46.547" v="381"/>
          <ac:spMkLst>
            <pc:docMk/>
            <pc:sldMk cId="3212278670" sldId="387"/>
            <ac:spMk id="12" creationId="{6E0EE14E-8F1D-F9C2-628E-6AE94BBDA5EA}"/>
          </ac:spMkLst>
        </pc:spChg>
      </pc:sldChg>
      <pc:sldChg chg="modSp">
        <pc:chgData name="Taylor Novak" userId="S::tnovak@midlandtexas.gov::1bf35eaf-d94c-4f2d-bb10-da09de5f8ee8" providerId="AD" clId="Web-{A72ED3C7-9576-9720-AF70-E98F5B4B7380}" dt="2025-06-03T15:51:53" v="383"/>
        <pc:sldMkLst>
          <pc:docMk/>
          <pc:sldMk cId="4253364194" sldId="388"/>
        </pc:sldMkLst>
        <pc:spChg chg="mod">
          <ac:chgData name="Taylor Novak" userId="S::tnovak@midlandtexas.gov::1bf35eaf-d94c-4f2d-bb10-da09de5f8ee8" providerId="AD" clId="Web-{A72ED3C7-9576-9720-AF70-E98F5B4B7380}" dt="2025-06-03T15:51:53" v="383"/>
          <ac:spMkLst>
            <pc:docMk/>
            <pc:sldMk cId="4253364194" sldId="388"/>
            <ac:spMk id="2" creationId="{8B223CB9-BA2F-C30E-1BD5-120D50A2CB78}"/>
          </ac:spMkLst>
        </pc:spChg>
      </pc:sldChg>
      <pc:sldChg chg="modSp">
        <pc:chgData name="Taylor Novak" userId="S::tnovak@midlandtexas.gov::1bf35eaf-d94c-4f2d-bb10-da09de5f8ee8" providerId="AD" clId="Web-{A72ED3C7-9576-9720-AF70-E98F5B4B7380}" dt="2025-06-03T15:52:01.516" v="385"/>
        <pc:sldMkLst>
          <pc:docMk/>
          <pc:sldMk cId="2479210977" sldId="389"/>
        </pc:sldMkLst>
        <pc:spChg chg="mod">
          <ac:chgData name="Taylor Novak" userId="S::tnovak@midlandtexas.gov::1bf35eaf-d94c-4f2d-bb10-da09de5f8ee8" providerId="AD" clId="Web-{A72ED3C7-9576-9720-AF70-E98F5B4B7380}" dt="2025-06-03T15:52:01.516" v="385"/>
          <ac:spMkLst>
            <pc:docMk/>
            <pc:sldMk cId="2479210977" sldId="389"/>
            <ac:spMk id="2" creationId="{4DDDAC12-E4EE-2DE3-782B-29F666D59B97}"/>
          </ac:spMkLst>
        </pc:spChg>
        <pc:spChg chg="mod">
          <ac:chgData name="Taylor Novak" userId="S::tnovak@midlandtexas.gov::1bf35eaf-d94c-4f2d-bb10-da09de5f8ee8" providerId="AD" clId="Web-{A72ED3C7-9576-9720-AF70-E98F5B4B7380}" dt="2025-06-03T15:52:01.500" v="384"/>
          <ac:spMkLst>
            <pc:docMk/>
            <pc:sldMk cId="2479210977" sldId="389"/>
            <ac:spMk id="12" creationId="{6E0EE14E-8F1D-F9C2-628E-6AE94BBDA5EA}"/>
          </ac:spMkLst>
        </pc:spChg>
      </pc:sldChg>
      <pc:sldChg chg="modSp">
        <pc:chgData name="Taylor Novak" userId="S::tnovak@midlandtexas.gov::1bf35eaf-d94c-4f2d-bb10-da09de5f8ee8" providerId="AD" clId="Web-{A72ED3C7-9576-9720-AF70-E98F5B4B7380}" dt="2025-06-03T15:52:15.532" v="389"/>
        <pc:sldMkLst>
          <pc:docMk/>
          <pc:sldMk cId="385759156" sldId="390"/>
        </pc:sldMkLst>
        <pc:spChg chg="mod">
          <ac:chgData name="Taylor Novak" userId="S::tnovak@midlandtexas.gov::1bf35eaf-d94c-4f2d-bb10-da09de5f8ee8" providerId="AD" clId="Web-{A72ED3C7-9576-9720-AF70-E98F5B4B7380}" dt="2025-06-03T15:52:15.532" v="389"/>
          <ac:spMkLst>
            <pc:docMk/>
            <pc:sldMk cId="385759156" sldId="390"/>
            <ac:spMk id="2" creationId="{2D4E1516-6435-8A8A-4B15-DE461466503E}"/>
          </ac:spMkLst>
        </pc:spChg>
        <pc:spChg chg="mod">
          <ac:chgData name="Taylor Novak" userId="S::tnovak@midlandtexas.gov::1bf35eaf-d94c-4f2d-bb10-da09de5f8ee8" providerId="AD" clId="Web-{A72ED3C7-9576-9720-AF70-E98F5B4B7380}" dt="2025-06-03T15:52:15.516" v="388"/>
          <ac:spMkLst>
            <pc:docMk/>
            <pc:sldMk cId="385759156" sldId="390"/>
            <ac:spMk id="12" creationId="{6EACD982-6379-DAED-050D-A5C6F9032CE8}"/>
          </ac:spMkLst>
        </pc:spChg>
      </pc:sldChg>
      <pc:sldChg chg="modSp">
        <pc:chgData name="Taylor Novak" userId="S::tnovak@midlandtexas.gov::1bf35eaf-d94c-4f2d-bb10-da09de5f8ee8" providerId="AD" clId="Web-{A72ED3C7-9576-9720-AF70-E98F5B4B7380}" dt="2025-06-03T15:52:30.719" v="396" actId="1076"/>
        <pc:sldMkLst>
          <pc:docMk/>
          <pc:sldMk cId="1007930596" sldId="391"/>
        </pc:sldMkLst>
        <pc:spChg chg="mod">
          <ac:chgData name="Taylor Novak" userId="S::tnovak@midlandtexas.gov::1bf35eaf-d94c-4f2d-bb10-da09de5f8ee8" providerId="AD" clId="Web-{A72ED3C7-9576-9720-AF70-E98F5B4B7380}" dt="2025-06-03T15:52:27.251" v="394" actId="1076"/>
          <ac:spMkLst>
            <pc:docMk/>
            <pc:sldMk cId="1007930596" sldId="391"/>
            <ac:spMk id="2" creationId="{C605740F-B7D1-0BE5-1CF7-6484068B60DD}"/>
          </ac:spMkLst>
        </pc:spChg>
        <pc:spChg chg="mod">
          <ac:chgData name="Taylor Novak" userId="S::tnovak@midlandtexas.gov::1bf35eaf-d94c-4f2d-bb10-da09de5f8ee8" providerId="AD" clId="Web-{A72ED3C7-9576-9720-AF70-E98F5B4B7380}" dt="2025-06-03T15:52:30.719" v="396" actId="1076"/>
          <ac:spMkLst>
            <pc:docMk/>
            <pc:sldMk cId="1007930596" sldId="391"/>
            <ac:spMk id="12" creationId="{2B75D0B0-36C1-5BE8-52E3-690104CA2D17}"/>
          </ac:spMkLst>
        </pc:spChg>
      </pc:sldChg>
      <pc:sldChg chg="modSp">
        <pc:chgData name="Taylor Novak" userId="S::tnovak@midlandtexas.gov::1bf35eaf-d94c-4f2d-bb10-da09de5f8ee8" providerId="AD" clId="Web-{A72ED3C7-9576-9720-AF70-E98F5B4B7380}" dt="2025-06-03T15:52:40.126" v="399" actId="1076"/>
        <pc:sldMkLst>
          <pc:docMk/>
          <pc:sldMk cId="1358192134" sldId="392"/>
        </pc:sldMkLst>
        <pc:spChg chg="mod">
          <ac:chgData name="Taylor Novak" userId="S::tnovak@midlandtexas.gov::1bf35eaf-d94c-4f2d-bb10-da09de5f8ee8" providerId="AD" clId="Web-{A72ED3C7-9576-9720-AF70-E98F5B4B7380}" dt="2025-06-03T15:52:35.501" v="398"/>
          <ac:spMkLst>
            <pc:docMk/>
            <pc:sldMk cId="1358192134" sldId="392"/>
            <ac:spMk id="2" creationId="{196E3ADB-9455-0945-6A22-C9CB18A59B22}"/>
          </ac:spMkLst>
        </pc:spChg>
        <pc:spChg chg="mod">
          <ac:chgData name="Taylor Novak" userId="S::tnovak@midlandtexas.gov::1bf35eaf-d94c-4f2d-bb10-da09de5f8ee8" providerId="AD" clId="Web-{A72ED3C7-9576-9720-AF70-E98F5B4B7380}" dt="2025-06-03T15:52:40.126" v="399" actId="1076"/>
          <ac:spMkLst>
            <pc:docMk/>
            <pc:sldMk cId="1358192134" sldId="392"/>
            <ac:spMk id="12" creationId="{013BD8A5-32E3-8D5B-4A45-4E1FE94FD372}"/>
          </ac:spMkLst>
        </pc:spChg>
      </pc:sldChg>
      <pc:sldChg chg="modSp">
        <pc:chgData name="Taylor Novak" userId="S::tnovak@midlandtexas.gov::1bf35eaf-d94c-4f2d-bb10-da09de5f8ee8" providerId="AD" clId="Web-{A72ED3C7-9576-9720-AF70-E98F5B4B7380}" dt="2025-06-03T15:52:56.173" v="404" actId="1076"/>
        <pc:sldMkLst>
          <pc:docMk/>
          <pc:sldMk cId="3107100142" sldId="393"/>
        </pc:sldMkLst>
        <pc:spChg chg="mod">
          <ac:chgData name="Taylor Novak" userId="S::tnovak@midlandtexas.gov::1bf35eaf-d94c-4f2d-bb10-da09de5f8ee8" providerId="AD" clId="Web-{A72ED3C7-9576-9720-AF70-E98F5B4B7380}" dt="2025-06-03T15:52:52.501" v="403"/>
          <ac:spMkLst>
            <pc:docMk/>
            <pc:sldMk cId="3107100142" sldId="393"/>
            <ac:spMk id="2" creationId="{512493CC-0C92-AF46-2685-2C5D3942C1D4}"/>
          </ac:spMkLst>
        </pc:spChg>
        <pc:spChg chg="mod">
          <ac:chgData name="Taylor Novak" userId="S::tnovak@midlandtexas.gov::1bf35eaf-d94c-4f2d-bb10-da09de5f8ee8" providerId="AD" clId="Web-{A72ED3C7-9576-9720-AF70-E98F5B4B7380}" dt="2025-06-03T15:52:56.173" v="404" actId="1076"/>
          <ac:spMkLst>
            <pc:docMk/>
            <pc:sldMk cId="3107100142" sldId="393"/>
            <ac:spMk id="12" creationId="{065AB83D-54F4-08D8-A139-BC635DCD045C}"/>
          </ac:spMkLst>
        </pc:spChg>
      </pc:sldChg>
      <pc:sldChg chg="modSp">
        <pc:chgData name="Taylor Novak" userId="S::tnovak@midlandtexas.gov::1bf35eaf-d94c-4f2d-bb10-da09de5f8ee8" providerId="AD" clId="Web-{A72ED3C7-9576-9720-AF70-E98F5B4B7380}" dt="2025-06-03T15:53:00.767" v="406"/>
        <pc:sldMkLst>
          <pc:docMk/>
          <pc:sldMk cId="635911411" sldId="394"/>
        </pc:sldMkLst>
        <pc:spChg chg="mod">
          <ac:chgData name="Taylor Novak" userId="S::tnovak@midlandtexas.gov::1bf35eaf-d94c-4f2d-bb10-da09de5f8ee8" providerId="AD" clId="Web-{A72ED3C7-9576-9720-AF70-E98F5B4B7380}" dt="2025-06-03T15:53:00.767" v="406"/>
          <ac:spMkLst>
            <pc:docMk/>
            <pc:sldMk cId="635911411" sldId="394"/>
            <ac:spMk id="2" creationId="{4DDDAC12-E4EE-2DE3-782B-29F666D59B97}"/>
          </ac:spMkLst>
        </pc:spChg>
        <pc:spChg chg="mod">
          <ac:chgData name="Taylor Novak" userId="S::tnovak@midlandtexas.gov::1bf35eaf-d94c-4f2d-bb10-da09de5f8ee8" providerId="AD" clId="Web-{A72ED3C7-9576-9720-AF70-E98F5B4B7380}" dt="2025-06-03T15:53:00.751" v="405"/>
          <ac:spMkLst>
            <pc:docMk/>
            <pc:sldMk cId="635911411" sldId="394"/>
            <ac:spMk id="12" creationId="{6E0EE14E-8F1D-F9C2-628E-6AE94BBDA5EA}"/>
          </ac:spMkLst>
        </pc:spChg>
      </pc:sldChg>
      <pc:sldChg chg="modSp">
        <pc:chgData name="Taylor Novak" userId="S::tnovak@midlandtexas.gov::1bf35eaf-d94c-4f2d-bb10-da09de5f8ee8" providerId="AD" clId="Web-{A72ED3C7-9576-9720-AF70-E98F5B4B7380}" dt="2025-06-03T15:53:07.798" v="408"/>
        <pc:sldMkLst>
          <pc:docMk/>
          <pc:sldMk cId="2767829463" sldId="395"/>
        </pc:sldMkLst>
        <pc:spChg chg="mod">
          <ac:chgData name="Taylor Novak" userId="S::tnovak@midlandtexas.gov::1bf35eaf-d94c-4f2d-bb10-da09de5f8ee8" providerId="AD" clId="Web-{A72ED3C7-9576-9720-AF70-E98F5B4B7380}" dt="2025-06-03T15:53:07.798" v="408"/>
          <ac:spMkLst>
            <pc:docMk/>
            <pc:sldMk cId="2767829463" sldId="395"/>
            <ac:spMk id="2" creationId="{4DDDAC12-E4EE-2DE3-782B-29F666D59B97}"/>
          </ac:spMkLst>
        </pc:spChg>
        <pc:spChg chg="mod">
          <ac:chgData name="Taylor Novak" userId="S::tnovak@midlandtexas.gov::1bf35eaf-d94c-4f2d-bb10-da09de5f8ee8" providerId="AD" clId="Web-{A72ED3C7-9576-9720-AF70-E98F5B4B7380}" dt="2025-06-03T15:53:07.782" v="407"/>
          <ac:spMkLst>
            <pc:docMk/>
            <pc:sldMk cId="2767829463" sldId="395"/>
            <ac:spMk id="12" creationId="{6E0EE14E-8F1D-F9C2-628E-6AE94BBDA5EA}"/>
          </ac:spMkLst>
        </pc:spChg>
      </pc:sldChg>
      <pc:sldChg chg="modSp">
        <pc:chgData name="Taylor Novak" userId="S::tnovak@midlandtexas.gov::1bf35eaf-d94c-4f2d-bb10-da09de5f8ee8" providerId="AD" clId="Web-{A72ED3C7-9576-9720-AF70-E98F5B4B7380}" dt="2025-06-03T15:50:59.531" v="367" actId="1076"/>
        <pc:sldMkLst>
          <pc:docMk/>
          <pc:sldMk cId="1539048084" sldId="396"/>
        </pc:sldMkLst>
        <pc:spChg chg="mod">
          <ac:chgData name="Taylor Novak" userId="S::tnovak@midlandtexas.gov::1bf35eaf-d94c-4f2d-bb10-da09de5f8ee8" providerId="AD" clId="Web-{A72ED3C7-9576-9720-AF70-E98F5B4B7380}" dt="2025-06-03T15:50:59.531" v="367" actId="1076"/>
          <ac:spMkLst>
            <pc:docMk/>
            <pc:sldMk cId="1539048084" sldId="396"/>
            <ac:spMk id="3" creationId="{ADFDD6E9-B1D6-BF55-3830-A0B52000F9F8}"/>
          </ac:spMkLst>
        </pc:spChg>
      </pc:sldChg>
      <pc:sldChg chg="addSp delSp modSp add ord replId">
        <pc:chgData name="Taylor Novak" userId="S::tnovak@midlandtexas.gov::1bf35eaf-d94c-4f2d-bb10-da09de5f8ee8" providerId="AD" clId="Web-{A72ED3C7-9576-9720-AF70-E98F5B4B7380}" dt="2025-06-03T15:32:42.032" v="197" actId="1076"/>
        <pc:sldMkLst>
          <pc:docMk/>
          <pc:sldMk cId="2756205867" sldId="397"/>
        </pc:sldMkLst>
        <pc:spChg chg="add mod">
          <ac:chgData name="Taylor Novak" userId="S::tnovak@midlandtexas.gov::1bf35eaf-d94c-4f2d-bb10-da09de5f8ee8" providerId="AD" clId="Web-{A72ED3C7-9576-9720-AF70-E98F5B4B7380}" dt="2025-06-03T15:32:37.501" v="195" actId="1076"/>
          <ac:spMkLst>
            <pc:docMk/>
            <pc:sldMk cId="2756205867" sldId="397"/>
            <ac:spMk id="3" creationId="{C643E0D0-ED12-4C33-C6A3-42CD4C992EAD}"/>
          </ac:spMkLst>
        </pc:spChg>
        <pc:spChg chg="mod">
          <ac:chgData name="Taylor Novak" userId="S::tnovak@midlandtexas.gov::1bf35eaf-d94c-4f2d-bb10-da09de5f8ee8" providerId="AD" clId="Web-{A72ED3C7-9576-9720-AF70-E98F5B4B7380}" dt="2025-06-03T15:32:42.032" v="197" actId="1076"/>
          <ac:spMkLst>
            <pc:docMk/>
            <pc:sldMk cId="2756205867" sldId="397"/>
            <ac:spMk id="12" creationId="{B5339B30-70EC-E89A-9379-75960E07883D}"/>
          </ac:spMkLst>
        </pc:spChg>
        <pc:spChg chg="del mod">
          <ac:chgData name="Taylor Novak" userId="S::tnovak@midlandtexas.gov::1bf35eaf-d94c-4f2d-bb10-da09de5f8ee8" providerId="AD" clId="Web-{A72ED3C7-9576-9720-AF70-E98F5B4B7380}" dt="2025-06-03T15:32:38.579" v="196"/>
          <ac:spMkLst>
            <pc:docMk/>
            <pc:sldMk cId="2756205867" sldId="397"/>
            <ac:spMk id="13" creationId="{C66E3A9A-254A-AEE8-513B-3A2E3FC3BB3B}"/>
          </ac:spMkLst>
        </pc:spChg>
      </pc:sldChg>
      <pc:sldChg chg="addSp delSp modSp add ord replId">
        <pc:chgData name="Taylor Novak" userId="S::tnovak@midlandtexas.gov::1bf35eaf-d94c-4f2d-bb10-da09de5f8ee8" providerId="AD" clId="Web-{A72ED3C7-9576-9720-AF70-E98F5B4B7380}" dt="2025-06-03T15:34:43.940" v="219" actId="1076"/>
        <pc:sldMkLst>
          <pc:docMk/>
          <pc:sldMk cId="2874244684" sldId="398"/>
        </pc:sldMkLst>
        <pc:spChg chg="mod">
          <ac:chgData name="Taylor Novak" userId="S::tnovak@midlandtexas.gov::1bf35eaf-d94c-4f2d-bb10-da09de5f8ee8" providerId="AD" clId="Web-{A72ED3C7-9576-9720-AF70-E98F5B4B7380}" dt="2025-06-03T15:34:32.174" v="214" actId="20577"/>
          <ac:spMkLst>
            <pc:docMk/>
            <pc:sldMk cId="2874244684" sldId="398"/>
            <ac:spMk id="2" creationId="{ECD106B1-ECA6-8ED3-C478-D037C2B8FC10}"/>
          </ac:spMkLst>
        </pc:spChg>
        <pc:spChg chg="add mod">
          <ac:chgData name="Taylor Novak" userId="S::tnovak@midlandtexas.gov::1bf35eaf-d94c-4f2d-bb10-da09de5f8ee8" providerId="AD" clId="Web-{A72ED3C7-9576-9720-AF70-E98F5B4B7380}" dt="2025-06-03T15:34:28.705" v="213" actId="1076"/>
          <ac:spMkLst>
            <pc:docMk/>
            <pc:sldMk cId="2874244684" sldId="398"/>
            <ac:spMk id="3" creationId="{FE200522-9E59-C6BF-4E1E-F74D09F8A68D}"/>
          </ac:spMkLst>
        </pc:spChg>
        <pc:spChg chg="mod">
          <ac:chgData name="Taylor Novak" userId="S::tnovak@midlandtexas.gov::1bf35eaf-d94c-4f2d-bb10-da09de5f8ee8" providerId="AD" clId="Web-{A72ED3C7-9576-9720-AF70-E98F5B4B7380}" dt="2025-06-03T15:34:07.064" v="206" actId="14100"/>
          <ac:spMkLst>
            <pc:docMk/>
            <pc:sldMk cId="2874244684" sldId="398"/>
            <ac:spMk id="12" creationId="{4E26680B-57F7-978B-9302-A5E727D651B9}"/>
          </ac:spMkLst>
        </pc:spChg>
        <pc:spChg chg="del mod">
          <ac:chgData name="Taylor Novak" userId="S::tnovak@midlandtexas.gov::1bf35eaf-d94c-4f2d-bb10-da09de5f8ee8" providerId="AD" clId="Web-{A72ED3C7-9576-9720-AF70-E98F5B4B7380}" dt="2025-06-03T15:34:24.408" v="211"/>
          <ac:spMkLst>
            <pc:docMk/>
            <pc:sldMk cId="2874244684" sldId="398"/>
            <ac:spMk id="13" creationId="{30AAFBAB-6AA1-9507-610C-908BAB05116B}"/>
          </ac:spMkLst>
        </pc:spChg>
        <pc:picChg chg="del">
          <ac:chgData name="Taylor Novak" userId="S::tnovak@midlandtexas.gov::1bf35eaf-d94c-4f2d-bb10-da09de5f8ee8" providerId="AD" clId="Web-{A72ED3C7-9576-9720-AF70-E98F5B4B7380}" dt="2025-06-03T15:34:12.846" v="207"/>
          <ac:picMkLst>
            <pc:docMk/>
            <pc:sldMk cId="2874244684" sldId="398"/>
            <ac:picMk id="4" creationId="{E91783E3-7C43-63ED-3463-1CFBBA4D2098}"/>
          </ac:picMkLst>
        </pc:picChg>
        <pc:picChg chg="add mod">
          <ac:chgData name="Taylor Novak" userId="S::tnovak@midlandtexas.gov::1bf35eaf-d94c-4f2d-bb10-da09de5f8ee8" providerId="AD" clId="Web-{A72ED3C7-9576-9720-AF70-E98F5B4B7380}" dt="2025-06-03T15:34:43.940" v="219" actId="1076"/>
          <ac:picMkLst>
            <pc:docMk/>
            <pc:sldMk cId="2874244684" sldId="398"/>
            <ac:picMk id="6" creationId="{E056B2D7-27A5-B17E-692F-B3AE503B9AD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c\Finance$\BUDGET\Budget\City%20Budget\FY26\Council%20Presentations\DEBT\Copy%20of%20Copy%20of%20Debt%20Comparisons%20-%20Midland%208.14.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c\Finance$\BUDGET\Budget\City%20Budget\FY26\Council%20Presentations\DEBT\Copy%20of%20Copy%20of%20Debt%20Comparisons%20-%20Midland%208.14.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c\Finance$\BUDGET\Budget\City%20Budget\FY26\Council%20Presentations\DEBT\Copy%20of%20Copy%20of%20Debt%20Comparisons%20-%20Midland%208.14.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c\Finance$\BUDGET\Budget\City%20Budget\FY26\Council%20Presentations\DEBT\Copy%20of%20Copy%20of%20Debt%20Comparisons%20-%20Midland%208.14.202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90618712713715"/>
          <c:y val="7.7805813978713195E-2"/>
          <c:w val="0.53633626372209586"/>
          <c:h val="0.8188785983845684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1BA-423B-B9CE-C52DDF838FAD}"/>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81BA-423B-B9CE-C52DDF838FAD}"/>
              </c:ext>
            </c:extLst>
          </c:dPt>
          <c:dLbls>
            <c:dLbl>
              <c:idx val="0"/>
              <c:layout>
                <c:manualLayout>
                  <c:x val="-3.0592734225621414E-2"/>
                  <c:y val="3.50877192982456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1BA-423B-B9CE-C52DDF838FAD}"/>
                </c:ext>
              </c:extLst>
            </c:dLbl>
            <c:spPr>
              <a:noFill/>
              <a:ln>
                <a:noFill/>
              </a:ln>
              <a:effectLst/>
            </c:spPr>
            <c:txPr>
              <a:bodyPr rot="0" spcFirstLastPara="1" vertOverflow="ellipsis" vert="horz" wrap="square" anchor="ctr" anchorCtr="1"/>
              <a:lstStyle/>
              <a:p>
                <a:pPr>
                  <a:defRPr sz="1400" b="1" i="0" u="none" strike="noStrike"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Sheet1!$A$3:$B$3</c:f>
              <c:strCache>
                <c:ptCount val="2"/>
                <c:pt idx="0">
                  <c:v>Community</c:v>
                </c:pt>
                <c:pt idx="1">
                  <c:v>City</c:v>
                </c:pt>
              </c:strCache>
            </c:strRef>
          </c:cat>
          <c:val>
            <c:numRef>
              <c:f>Sheet1!$A$4:$B$4</c:f>
              <c:numCache>
                <c:formatCode>_(* #,##0_);_(* \(#,##0\);_(* "-"??_);_(@_)</c:formatCode>
                <c:ptCount val="2"/>
                <c:pt idx="0">
                  <c:v>1823315000</c:v>
                </c:pt>
                <c:pt idx="1">
                  <c:v>597680000</c:v>
                </c:pt>
              </c:numCache>
            </c:numRef>
          </c:val>
          <c:extLst>
            <c:ext xmlns:c16="http://schemas.microsoft.com/office/drawing/2014/chart" uri="{C3380CC4-5D6E-409C-BE32-E72D297353CC}">
              <c16:uniqueId val="{00000004-81BA-423B-B9CE-C52DDF838FA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Sheet1!$B$23</c:f>
              <c:strCache>
                <c:ptCount val="1"/>
                <c:pt idx="0">
                  <c:v>amount</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9567-4607-B298-8A3E7A985123}"/>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9567-4607-B298-8A3E7A985123}"/>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9567-4607-B298-8A3E7A985123}"/>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9567-4607-B298-8A3E7A985123}"/>
              </c:ext>
            </c:extLst>
          </c:dPt>
          <c:dPt>
            <c:idx val="4"/>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9-9567-4607-B298-8A3E7A985123}"/>
              </c:ext>
            </c:extLst>
          </c:dPt>
          <c:dLbls>
            <c:dLbl>
              <c:idx val="0"/>
              <c:layout>
                <c:manualLayout>
                  <c:x val="0.106962528772863"/>
                  <c:y val="0"/>
                </c:manualLayout>
              </c:layout>
              <c:tx>
                <c:rich>
                  <a:bodyPr/>
                  <a:lstStyle/>
                  <a:p>
                    <a:r>
                      <a:rPr lang="en-US"/>
                      <a:t>SANITATION</a:t>
                    </a:r>
                    <a:fld id="{90E1A1FD-88B8-431A-B579-43CBD92DB3B5}"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67-4607-B298-8A3E7A985123}"/>
                </c:ext>
              </c:extLst>
            </c:dLbl>
            <c:dLbl>
              <c:idx val="1"/>
              <c:layout>
                <c:manualLayout>
                  <c:x val="0.14518420811292296"/>
                  <c:y val="6.6295845214708743E-2"/>
                </c:manualLayout>
              </c:layout>
              <c:tx>
                <c:rich>
                  <a:bodyPr/>
                  <a:lstStyle/>
                  <a:p>
                    <a:r>
                      <a:rPr lang="en-US"/>
                      <a:t>BUSH CONVENTION </a:t>
                    </a:r>
                    <a:r>
                      <a:rPr lang="en-US" baseline="0"/>
                      <a:t> CENTER</a:t>
                    </a:r>
                    <a:fld id="{7D6714F2-5863-4906-90D9-0FE240040DC5}" type="VALUE">
                      <a:rPr lang="en-US"/>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567-4607-B298-8A3E7A985123}"/>
                </c:ext>
              </c:extLst>
            </c:dLbl>
            <c:dLbl>
              <c:idx val="2"/>
              <c:layout>
                <c:manualLayout>
                  <c:x val="3.7003373362762791E-2"/>
                  <c:y val="-9.9799998313336538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en-US" sz="1600">
                        <a:solidFill>
                          <a:schemeClr val="tx1"/>
                        </a:solidFill>
                        <a:latin typeface="Arial" panose="020B0604020202020204" pitchFamily="34" charset="0"/>
                        <a:cs typeface="Arial" panose="020B0604020202020204" pitchFamily="34" charset="0"/>
                      </a:rPr>
                      <a:t>WATER</a:t>
                    </a:r>
                    <a:fld id="{D784AFFC-1D91-4964-A2D2-B47607599814}" type="VALUE">
                      <a:rPr lang="en-US" sz="1600">
                        <a:solidFill>
                          <a:schemeClr val="tx1"/>
                        </a:solidFill>
                        <a:latin typeface="Arial" panose="020B0604020202020204" pitchFamily="34" charset="0"/>
                        <a:cs typeface="Arial" panose="020B0604020202020204" pitchFamily="34" charset="0"/>
                      </a:rPr>
                      <a:pPr>
                        <a:defRPr sz="1600" b="1">
                          <a:solidFill>
                            <a:schemeClr val="tx1"/>
                          </a:solidFill>
                          <a:latin typeface="Arial" panose="020B0604020202020204" pitchFamily="34" charset="0"/>
                          <a:cs typeface="Arial" panose="020B0604020202020204" pitchFamily="34" charset="0"/>
                        </a:defRPr>
                      </a:pPr>
                      <a:t>[VALUE]</a:t>
                    </a:fld>
                    <a:endParaRPr lang="en-US" sz="1600">
                      <a:solidFill>
                        <a:schemeClr val="tx1"/>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8484171122693174"/>
                      <c:h val="0.19097210105178886"/>
                    </c:manualLayout>
                  </c15:layout>
                  <c15:dlblFieldTable/>
                  <c15:showDataLabelsRange val="0"/>
                </c:ext>
                <c:ext xmlns:c16="http://schemas.microsoft.com/office/drawing/2014/chart" uri="{C3380CC4-5D6E-409C-BE32-E72D297353CC}">
                  <c16:uniqueId val="{00000005-9567-4607-B298-8A3E7A985123}"/>
                </c:ext>
              </c:extLst>
            </c:dLbl>
            <c:dLbl>
              <c:idx val="3"/>
              <c:layout>
                <c:manualLayout>
                  <c:x val="1.5378207557211568E-2"/>
                  <c:y val="1.0136794261347734E-2"/>
                </c:manualLayout>
              </c:layout>
              <c:tx>
                <c:rich>
                  <a:bodyPr/>
                  <a:lstStyle/>
                  <a:p>
                    <a:r>
                      <a:rPr lang="en-US"/>
                      <a:t>STREETS</a:t>
                    </a:r>
                    <a:fld id="{0E96393F-8F77-41D5-878C-E7D12B6CF071}"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567-4607-B298-8A3E7A985123}"/>
                </c:ext>
              </c:extLst>
            </c:dLbl>
            <c:dLbl>
              <c:idx val="4"/>
              <c:layout>
                <c:manualLayout>
                  <c:x val="-6.9425674467128856E-2"/>
                  <c:y val="2.0878664555517824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en-US" sz="1600">
                        <a:solidFill>
                          <a:schemeClr val="tx1"/>
                        </a:solidFill>
                        <a:latin typeface="Arial" panose="020B0604020202020204" pitchFamily="34" charset="0"/>
                        <a:cs typeface="Arial" panose="020B0604020202020204" pitchFamily="34" charset="0"/>
                      </a:rPr>
                      <a:t>PARKS</a:t>
                    </a:r>
                    <a:r>
                      <a:rPr lang="en-US" sz="1600" baseline="0">
                        <a:solidFill>
                          <a:schemeClr val="tx1"/>
                        </a:solidFill>
                        <a:latin typeface="Arial" panose="020B0604020202020204" pitchFamily="34" charset="0"/>
                        <a:cs typeface="Arial" panose="020B0604020202020204" pitchFamily="34" charset="0"/>
                      </a:rPr>
                      <a:t> &amp; GOLF</a:t>
                    </a:r>
                  </a:p>
                  <a:p>
                    <a:pPr>
                      <a:defRPr sz="1600" b="1">
                        <a:solidFill>
                          <a:schemeClr val="tx1"/>
                        </a:solidFill>
                        <a:latin typeface="Arial" panose="020B0604020202020204" pitchFamily="34" charset="0"/>
                        <a:cs typeface="Arial" panose="020B0604020202020204" pitchFamily="34" charset="0"/>
                      </a:defRPr>
                    </a:pPr>
                    <a:fld id="{5C2D981B-FCC7-4069-9AEF-5FBBA663C71D}" type="VALUE">
                      <a:rPr lang="en-US" sz="1600" smtClean="0">
                        <a:solidFill>
                          <a:schemeClr val="tx1"/>
                        </a:solidFill>
                        <a:latin typeface="Arial" panose="020B0604020202020204" pitchFamily="34" charset="0"/>
                        <a:cs typeface="Arial" panose="020B0604020202020204" pitchFamily="34" charset="0"/>
                      </a:rPr>
                      <a:pPr>
                        <a:defRPr sz="1600" b="1">
                          <a:solidFill>
                            <a:schemeClr val="tx1"/>
                          </a:solidFill>
                          <a:latin typeface="Arial" panose="020B0604020202020204" pitchFamily="34" charset="0"/>
                          <a:cs typeface="Arial"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1441625079546733"/>
                      <c:h val="0.17820184797397001"/>
                    </c:manualLayout>
                  </c15:layout>
                  <c15:dlblFieldTable/>
                  <c15:showDataLabelsRange val="0"/>
                </c:ext>
                <c:ext xmlns:c16="http://schemas.microsoft.com/office/drawing/2014/chart" uri="{C3380CC4-5D6E-409C-BE32-E72D297353CC}">
                  <c16:uniqueId val="{00000009-9567-4607-B298-8A3E7A98512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Sheet1!$A$24:$A$28</c:f>
              <c:strCache>
                <c:ptCount val="5"/>
                <c:pt idx="0">
                  <c:v>Sanitation</c:v>
                </c:pt>
                <c:pt idx="1">
                  <c:v>Convention Center</c:v>
                </c:pt>
                <c:pt idx="2">
                  <c:v>Water Solid Waste</c:v>
                </c:pt>
                <c:pt idx="3">
                  <c:v>Streets</c:v>
                </c:pt>
                <c:pt idx="4">
                  <c:v>Parks</c:v>
                </c:pt>
              </c:strCache>
            </c:strRef>
          </c:cat>
          <c:val>
            <c:numRef>
              <c:f>Sheet1!$B$24:$B$28</c:f>
              <c:numCache>
                <c:formatCode>_("$"* #,##0_);_("$"* \(#,##0\);_("$"* "-"??_);_(@_)</c:formatCode>
                <c:ptCount val="5"/>
                <c:pt idx="0">
                  <c:v>18355000</c:v>
                </c:pt>
                <c:pt idx="1">
                  <c:v>16710000</c:v>
                </c:pt>
                <c:pt idx="2">
                  <c:v>353465000</c:v>
                </c:pt>
                <c:pt idx="3">
                  <c:v>151360000</c:v>
                </c:pt>
                <c:pt idx="4">
                  <c:v>57790000</c:v>
                </c:pt>
              </c:numCache>
            </c:numRef>
          </c:val>
          <c:extLst>
            <c:ext xmlns:c16="http://schemas.microsoft.com/office/drawing/2014/chart" uri="{C3380CC4-5D6E-409C-BE32-E72D297353CC}">
              <c16:uniqueId val="{0000000A-9567-4607-B298-8A3E7A98512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2381132131140266E-2"/>
          <c:y val="3.8633841376672466E-2"/>
          <c:w val="0.91331714498422245"/>
          <c:h val="0.79181842333846464"/>
        </c:manualLayout>
      </c:layout>
      <c:barChart>
        <c:barDir val="col"/>
        <c:grouping val="clustered"/>
        <c:varyColors val="0"/>
        <c:ser>
          <c:idx val="1"/>
          <c:order val="1"/>
          <c:tx>
            <c:strRef>
              <c:f>'Financial Data'!$E$2</c:f>
              <c:strCache>
                <c:ptCount val="1"/>
                <c:pt idx="0">
                  <c:v>Population 2000 Census</c:v>
                </c:pt>
              </c:strCache>
            </c:strRef>
          </c:tx>
          <c:spPr>
            <a:solidFill>
              <a:schemeClr val="accent4">
                <a:tint val="70000"/>
              </a:schemeClr>
            </a:solidFill>
            <a:ln>
              <a:noFill/>
            </a:ln>
            <a:effectLst/>
          </c:spPr>
          <c:invertIfNegative val="0"/>
          <c:cat>
            <c:strRef>
              <c:f>'Financial Data'!$B$3:$B$21</c:f>
              <c:strCache>
                <c:ptCount val="18"/>
                <c:pt idx="0">
                  <c:v>Amarillo</c:v>
                </c:pt>
                <c:pt idx="1">
                  <c:v>Lubbock</c:v>
                </c:pt>
                <c:pt idx="2">
                  <c:v>Midland</c:v>
                </c:pt>
                <c:pt idx="3">
                  <c:v>Abilene</c:v>
                </c:pt>
                <c:pt idx="4">
                  <c:v>Houston</c:v>
                </c:pt>
                <c:pt idx="5">
                  <c:v>Mesquite</c:v>
                </c:pt>
                <c:pt idx="6">
                  <c:v>Corpus Christi</c:v>
                </c:pt>
                <c:pt idx="7">
                  <c:v>San Antonio</c:v>
                </c:pt>
                <c:pt idx="8">
                  <c:v>Carrollton</c:v>
                </c:pt>
                <c:pt idx="9">
                  <c:v>Austin</c:v>
                </c:pt>
                <c:pt idx="10">
                  <c:v>Waco</c:v>
                </c:pt>
                <c:pt idx="11">
                  <c:v>Beaumont</c:v>
                </c:pt>
                <c:pt idx="12">
                  <c:v>Arlington</c:v>
                </c:pt>
                <c:pt idx="13">
                  <c:v>Dallas</c:v>
                </c:pt>
                <c:pt idx="14">
                  <c:v>Plano</c:v>
                </c:pt>
                <c:pt idx="15">
                  <c:v>McKinney</c:v>
                </c:pt>
                <c:pt idx="16">
                  <c:v>Irving</c:v>
                </c:pt>
                <c:pt idx="17">
                  <c:v>Frisco</c:v>
                </c:pt>
              </c:strCache>
            </c:strRef>
          </c:cat>
          <c:val>
            <c:numRef>
              <c:f>'Financial Data'!$E$3:$E$21</c:f>
            </c:numRef>
          </c:val>
          <c:extLst>
            <c:ext xmlns:c16="http://schemas.microsoft.com/office/drawing/2014/chart" uri="{C3380CC4-5D6E-409C-BE32-E72D297353CC}">
              <c16:uniqueId val="{00000000-5EA6-46E6-AC24-FB6F6992AA84}"/>
            </c:ext>
          </c:extLst>
        </c:ser>
        <c:ser>
          <c:idx val="5"/>
          <c:order val="5"/>
          <c:tx>
            <c:strRef>
              <c:f>'Financial Data'!$I$2</c:f>
              <c:strCache>
                <c:ptCount val="1"/>
                <c:pt idx="0">
                  <c:v> Tax Supported Debt Per Capita </c:v>
                </c:pt>
              </c:strCache>
            </c:strRef>
          </c:tx>
          <c:spPr>
            <a:solidFill>
              <a:schemeClr val="accent4">
                <a:shade val="50000"/>
              </a:schemeClr>
            </a:solidFill>
            <a:ln>
              <a:noFill/>
            </a:ln>
            <a:effectLst/>
          </c:spPr>
          <c:invertIfNegative val="0"/>
          <c:dPt>
            <c:idx val="2"/>
            <c:invertIfNegative val="0"/>
            <c:bubble3D val="0"/>
            <c:spPr>
              <a:solidFill>
                <a:srgbClr val="FF3300"/>
              </a:solidFill>
              <a:ln>
                <a:noFill/>
              </a:ln>
              <a:effectLst/>
            </c:spPr>
            <c:extLst>
              <c:ext xmlns:c16="http://schemas.microsoft.com/office/drawing/2014/chart" uri="{C3380CC4-5D6E-409C-BE32-E72D297353CC}">
                <c16:uniqueId val="{00000002-5EA6-46E6-AC24-FB6F6992AA84}"/>
              </c:ext>
            </c:extLst>
          </c:dPt>
          <c:cat>
            <c:strRef>
              <c:f>'Financial Data'!$B$3:$B$21</c:f>
              <c:strCache>
                <c:ptCount val="18"/>
                <c:pt idx="0">
                  <c:v>Amarillo</c:v>
                </c:pt>
                <c:pt idx="1">
                  <c:v>Lubbock</c:v>
                </c:pt>
                <c:pt idx="2">
                  <c:v>Midland</c:v>
                </c:pt>
                <c:pt idx="3">
                  <c:v>Abilene</c:v>
                </c:pt>
                <c:pt idx="4">
                  <c:v>Houston</c:v>
                </c:pt>
                <c:pt idx="5">
                  <c:v>Mesquite</c:v>
                </c:pt>
                <c:pt idx="6">
                  <c:v>Corpus Christi</c:v>
                </c:pt>
                <c:pt idx="7">
                  <c:v>San Antonio</c:v>
                </c:pt>
                <c:pt idx="8">
                  <c:v>Carrollton</c:v>
                </c:pt>
                <c:pt idx="9">
                  <c:v>Austin</c:v>
                </c:pt>
                <c:pt idx="10">
                  <c:v>Waco</c:v>
                </c:pt>
                <c:pt idx="11">
                  <c:v>Beaumont</c:v>
                </c:pt>
                <c:pt idx="12">
                  <c:v>Arlington</c:v>
                </c:pt>
                <c:pt idx="13">
                  <c:v>Dallas</c:v>
                </c:pt>
                <c:pt idx="14">
                  <c:v>Plano</c:v>
                </c:pt>
                <c:pt idx="15">
                  <c:v>McKinney</c:v>
                </c:pt>
                <c:pt idx="16">
                  <c:v>Irving</c:v>
                </c:pt>
                <c:pt idx="17">
                  <c:v>Frisco</c:v>
                </c:pt>
              </c:strCache>
            </c:strRef>
          </c:cat>
          <c:val>
            <c:numRef>
              <c:f>'Financial Data'!$I$3:$I$21</c:f>
              <c:numCache>
                <c:formatCode>_(* #,##0_);_(* \(#,##0\);_(* "-"_);_(@_)</c:formatCode>
                <c:ptCount val="19"/>
                <c:pt idx="0">
                  <c:v>599.24401051932955</c:v>
                </c:pt>
                <c:pt idx="1">
                  <c:v>1029.8246487335741</c:v>
                </c:pt>
                <c:pt idx="2" formatCode="_(&quot;$&quot;* #,##0_);_(&quot;$&quot;* \(#,##0\);_(&quot;$&quot;* &quot;-&quot;_);_(@_)">
                  <c:v>1126.2060570160877</c:v>
                </c:pt>
                <c:pt idx="3">
                  <c:v>1241.1159391925357</c:v>
                </c:pt>
                <c:pt idx="4">
                  <c:v>1275.5345390483299</c:v>
                </c:pt>
                <c:pt idx="5">
                  <c:v>1407.4389339675433</c:v>
                </c:pt>
                <c:pt idx="6">
                  <c:v>1415.051531634698</c:v>
                </c:pt>
                <c:pt idx="7">
                  <c:v>1499.4044778252157</c:v>
                </c:pt>
                <c:pt idx="8">
                  <c:v>1554.534968598708</c:v>
                </c:pt>
                <c:pt idx="9">
                  <c:v>1563.8385952144554</c:v>
                </c:pt>
                <c:pt idx="10">
                  <c:v>1611.8250436867265</c:v>
                </c:pt>
                <c:pt idx="11">
                  <c:v>1630.1328568206659</c:v>
                </c:pt>
                <c:pt idx="12">
                  <c:v>1690.5160475415075</c:v>
                </c:pt>
                <c:pt idx="13">
                  <c:v>2068.5616804625033</c:v>
                </c:pt>
                <c:pt idx="14">
                  <c:v>2154.7841600874276</c:v>
                </c:pt>
                <c:pt idx="15">
                  <c:v>2263.0200350216069</c:v>
                </c:pt>
                <c:pt idx="16">
                  <c:v>2301.2604369575042</c:v>
                </c:pt>
                <c:pt idx="17">
                  <c:v>2844.6888468846787</c:v>
                </c:pt>
              </c:numCache>
            </c:numRef>
          </c:val>
          <c:extLst>
            <c:ext xmlns:c16="http://schemas.microsoft.com/office/drawing/2014/chart" uri="{C3380CC4-5D6E-409C-BE32-E72D297353CC}">
              <c16:uniqueId val="{00000003-5EA6-46E6-AC24-FB6F6992AA84}"/>
            </c:ext>
          </c:extLst>
        </c:ser>
        <c:dLbls>
          <c:showLegendKey val="0"/>
          <c:showVal val="0"/>
          <c:showCatName val="0"/>
          <c:showSerName val="0"/>
          <c:showPercent val="0"/>
          <c:showBubbleSize val="0"/>
        </c:dLbls>
        <c:gapWidth val="19"/>
        <c:axId val="1037644607"/>
        <c:axId val="1037642207"/>
        <c:extLst>
          <c:ext xmlns:c15="http://schemas.microsoft.com/office/drawing/2012/chart" uri="{02D57815-91ED-43cb-92C2-25804820EDAC}">
            <c15:filteredBarSeries>
              <c15:ser>
                <c:idx val="0"/>
                <c:order val="0"/>
                <c:tx>
                  <c:strRef>
                    <c:extLst>
                      <c:ext uri="{02D57815-91ED-43cb-92C2-25804820EDAC}">
                        <c15:formulaRef>
                          <c15:sqref>'Financial Data'!$D$2</c15:sqref>
                        </c15:formulaRef>
                      </c:ext>
                    </c:extLst>
                    <c:strCache>
                      <c:ptCount val="1"/>
                      <c:pt idx="0">
                        <c:v>Population 2020 Census</c:v>
                      </c:pt>
                    </c:strCache>
                  </c:strRef>
                </c:tx>
                <c:spPr>
                  <a:solidFill>
                    <a:schemeClr val="accent4">
                      <a:tint val="50000"/>
                    </a:schemeClr>
                  </a:solidFill>
                  <a:ln>
                    <a:noFill/>
                  </a:ln>
                  <a:effectLst/>
                </c:spPr>
                <c:invertIfNegative val="0"/>
                <c:cat>
                  <c:strRef>
                    <c:extLst>
                      <c:ext uri="{02D57815-91ED-43cb-92C2-25804820EDAC}">
                        <c15:formulaRef>
                          <c15:sqref>'Financial Data'!$B$3:$B$21</c15:sqref>
                        </c15:formulaRef>
                      </c:ext>
                    </c:extLst>
                    <c:strCache>
                      <c:ptCount val="18"/>
                      <c:pt idx="0">
                        <c:v>Amarillo</c:v>
                      </c:pt>
                      <c:pt idx="1">
                        <c:v>Lubbock</c:v>
                      </c:pt>
                      <c:pt idx="2">
                        <c:v>Midland</c:v>
                      </c:pt>
                      <c:pt idx="3">
                        <c:v>Abilene</c:v>
                      </c:pt>
                      <c:pt idx="4">
                        <c:v>Houston</c:v>
                      </c:pt>
                      <c:pt idx="5">
                        <c:v>Mesquite</c:v>
                      </c:pt>
                      <c:pt idx="6">
                        <c:v>Corpus Christi</c:v>
                      </c:pt>
                      <c:pt idx="7">
                        <c:v>San Antonio</c:v>
                      </c:pt>
                      <c:pt idx="8">
                        <c:v>Carrollton</c:v>
                      </c:pt>
                      <c:pt idx="9">
                        <c:v>Austin</c:v>
                      </c:pt>
                      <c:pt idx="10">
                        <c:v>Waco</c:v>
                      </c:pt>
                      <c:pt idx="11">
                        <c:v>Beaumont</c:v>
                      </c:pt>
                      <c:pt idx="12">
                        <c:v>Arlington</c:v>
                      </c:pt>
                      <c:pt idx="13">
                        <c:v>Dallas</c:v>
                      </c:pt>
                      <c:pt idx="14">
                        <c:v>Plano</c:v>
                      </c:pt>
                      <c:pt idx="15">
                        <c:v>McKinney</c:v>
                      </c:pt>
                      <c:pt idx="16">
                        <c:v>Irving</c:v>
                      </c:pt>
                      <c:pt idx="17">
                        <c:v>Frisco</c:v>
                      </c:pt>
                    </c:strCache>
                  </c:strRef>
                </c:cat>
                <c:val>
                  <c:numRef>
                    <c:extLst>
                      <c:ext uri="{02D57815-91ED-43cb-92C2-25804820EDAC}">
                        <c15:formulaRef>
                          <c15:sqref>'Financial Data'!$D$3:$D$21</c15:sqref>
                        </c15:formulaRef>
                      </c:ext>
                    </c:extLst>
                    <c:numCache>
                      <c:formatCode>_(* #,##0_);_(* \(#,##0\);_(* "-"_);_(@_)</c:formatCode>
                      <c:ptCount val="19"/>
                      <c:pt idx="0">
                        <c:v>200393</c:v>
                      </c:pt>
                      <c:pt idx="1">
                        <c:v>257141</c:v>
                      </c:pt>
                      <c:pt idx="2">
                        <c:v>132524</c:v>
                      </c:pt>
                      <c:pt idx="3">
                        <c:v>125182</c:v>
                      </c:pt>
                      <c:pt idx="4">
                        <c:v>2304580</c:v>
                      </c:pt>
                      <c:pt idx="5">
                        <c:v>150108</c:v>
                      </c:pt>
                      <c:pt idx="6">
                        <c:v>317863</c:v>
                      </c:pt>
                      <c:pt idx="7">
                        <c:v>1434625</c:v>
                      </c:pt>
                      <c:pt idx="8">
                        <c:v>133434</c:v>
                      </c:pt>
                      <c:pt idx="9">
                        <c:v>961855</c:v>
                      </c:pt>
                      <c:pt idx="10">
                        <c:v>138486</c:v>
                      </c:pt>
                      <c:pt idx="11">
                        <c:v>115282</c:v>
                      </c:pt>
                      <c:pt idx="12">
                        <c:v>394266</c:v>
                      </c:pt>
                      <c:pt idx="13">
                        <c:v>1304379</c:v>
                      </c:pt>
                      <c:pt idx="14">
                        <c:v>285494</c:v>
                      </c:pt>
                      <c:pt idx="15">
                        <c:v>195308</c:v>
                      </c:pt>
                      <c:pt idx="16">
                        <c:v>256684</c:v>
                      </c:pt>
                      <c:pt idx="17">
                        <c:v>200509</c:v>
                      </c:pt>
                    </c:numCache>
                  </c:numRef>
                </c:val>
                <c:extLst>
                  <c:ext xmlns:c16="http://schemas.microsoft.com/office/drawing/2014/chart" uri="{C3380CC4-5D6E-409C-BE32-E72D297353CC}">
                    <c16:uniqueId val="{00000004-5EA6-46E6-AC24-FB6F6992AA8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'Financial Data'!$F$2</c15:sqref>
                        </c15:formulaRef>
                      </c:ext>
                    </c:extLst>
                    <c:strCache>
                      <c:ptCount val="1"/>
                      <c:pt idx="0">
                        <c:v> Total Debt </c:v>
                      </c:pt>
                    </c:strCache>
                  </c:strRef>
                </c:tx>
                <c:spPr>
                  <a:solidFill>
                    <a:schemeClr val="accent4">
                      <a:tint val="90000"/>
                    </a:schemeClr>
                  </a:solidFill>
                  <a:ln>
                    <a:noFill/>
                  </a:ln>
                  <a:effectLst/>
                </c:spPr>
                <c:invertIfNegative val="0"/>
                <c:cat>
                  <c:strRef>
                    <c:extLst xmlns:c15="http://schemas.microsoft.com/office/drawing/2012/chart">
                      <c:ext xmlns:c15="http://schemas.microsoft.com/office/drawing/2012/chart" uri="{02D57815-91ED-43cb-92C2-25804820EDAC}">
                        <c15:formulaRef>
                          <c15:sqref>'Financial Data'!$B$3:$B$21</c15:sqref>
                        </c15:formulaRef>
                      </c:ext>
                    </c:extLst>
                    <c:strCache>
                      <c:ptCount val="18"/>
                      <c:pt idx="0">
                        <c:v>Amarillo</c:v>
                      </c:pt>
                      <c:pt idx="1">
                        <c:v>Lubbock</c:v>
                      </c:pt>
                      <c:pt idx="2">
                        <c:v>Midland</c:v>
                      </c:pt>
                      <c:pt idx="3">
                        <c:v>Abilene</c:v>
                      </c:pt>
                      <c:pt idx="4">
                        <c:v>Houston</c:v>
                      </c:pt>
                      <c:pt idx="5">
                        <c:v>Mesquite</c:v>
                      </c:pt>
                      <c:pt idx="6">
                        <c:v>Corpus Christi</c:v>
                      </c:pt>
                      <c:pt idx="7">
                        <c:v>San Antonio</c:v>
                      </c:pt>
                      <c:pt idx="8">
                        <c:v>Carrollton</c:v>
                      </c:pt>
                      <c:pt idx="9">
                        <c:v>Austin</c:v>
                      </c:pt>
                      <c:pt idx="10">
                        <c:v>Waco</c:v>
                      </c:pt>
                      <c:pt idx="11">
                        <c:v>Beaumont</c:v>
                      </c:pt>
                      <c:pt idx="12">
                        <c:v>Arlington</c:v>
                      </c:pt>
                      <c:pt idx="13">
                        <c:v>Dallas</c:v>
                      </c:pt>
                      <c:pt idx="14">
                        <c:v>Plano</c:v>
                      </c:pt>
                      <c:pt idx="15">
                        <c:v>McKinney</c:v>
                      </c:pt>
                      <c:pt idx="16">
                        <c:v>Irving</c:v>
                      </c:pt>
                      <c:pt idx="17">
                        <c:v>Frisco</c:v>
                      </c:pt>
                    </c:strCache>
                  </c:strRef>
                </c:cat>
                <c:val>
                  <c:numRef>
                    <c:extLst xmlns:c15="http://schemas.microsoft.com/office/drawing/2012/chart">
                      <c:ext xmlns:c15="http://schemas.microsoft.com/office/drawing/2012/chart" uri="{02D57815-91ED-43cb-92C2-25804820EDAC}">
                        <c15:formulaRef>
                          <c15:sqref>'Financial Data'!$F$3:$F$21</c15:sqref>
                        </c15:formulaRef>
                      </c:ext>
                    </c:extLst>
                    <c:numCache>
                      <c:formatCode>_(* #,##0_);_(* \(#,##0\);_(* "-"_);_(@_)</c:formatCode>
                      <c:ptCount val="19"/>
                      <c:pt idx="0">
                        <c:v>536773000</c:v>
                      </c:pt>
                      <c:pt idx="1">
                        <c:v>1341996764</c:v>
                      </c:pt>
                      <c:pt idx="2" formatCode="_(&quot;$&quot;* #,##0_);_(&quot;$&quot;* \(#,##0\);_(&quot;$&quot;* &quot;-&quot;_);_(@_)">
                        <c:v>496445000</c:v>
                      </c:pt>
                      <c:pt idx="3">
                        <c:v>378845000</c:v>
                      </c:pt>
                      <c:pt idx="4">
                        <c:v>13791520992.35</c:v>
                      </c:pt>
                      <c:pt idx="5">
                        <c:v>477680000</c:v>
                      </c:pt>
                      <c:pt idx="6">
                        <c:v>1655702000</c:v>
                      </c:pt>
                      <c:pt idx="7">
                        <c:v>2860625000</c:v>
                      </c:pt>
                      <c:pt idx="8">
                        <c:v>231310000</c:v>
                      </c:pt>
                      <c:pt idx="9">
                        <c:v>7340437000</c:v>
                      </c:pt>
                      <c:pt idx="10">
                        <c:v>958590000</c:v>
                      </c:pt>
                      <c:pt idx="11">
                        <c:v>330470000</c:v>
                      </c:pt>
                      <c:pt idx="12">
                        <c:v>1994325000</c:v>
                      </c:pt>
                      <c:pt idx="13">
                        <c:v>5503265416.1999998</c:v>
                      </c:pt>
                      <c:pt idx="14">
                        <c:v>808100000</c:v>
                      </c:pt>
                      <c:pt idx="15">
                        <c:v>779985000</c:v>
                      </c:pt>
                      <c:pt idx="16">
                        <c:v>1031405000</c:v>
                      </c:pt>
                      <c:pt idx="17">
                        <c:v>1131065000</c:v>
                      </c:pt>
                    </c:numCache>
                  </c:numRef>
                </c:val>
                <c:extLst xmlns:c15="http://schemas.microsoft.com/office/drawing/2012/chart">
                  <c:ext xmlns:c16="http://schemas.microsoft.com/office/drawing/2014/chart" uri="{C3380CC4-5D6E-409C-BE32-E72D297353CC}">
                    <c16:uniqueId val="{00000005-5EA6-46E6-AC24-FB6F6992AA8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'Financial Data'!$G$2</c15:sqref>
                        </c15:formulaRef>
                      </c:ext>
                    </c:extLst>
                    <c:strCache>
                      <c:ptCount val="1"/>
                      <c:pt idx="0">
                        <c:v> Net Tax Supported Debt </c:v>
                      </c:pt>
                    </c:strCache>
                  </c:strRef>
                </c:tx>
                <c:spPr>
                  <a:solidFill>
                    <a:schemeClr val="accent4">
                      <a:shade val="90000"/>
                    </a:schemeClr>
                  </a:solidFill>
                  <a:ln>
                    <a:noFill/>
                  </a:ln>
                  <a:effectLst/>
                </c:spPr>
                <c:invertIfNegative val="0"/>
                <c:cat>
                  <c:strRef>
                    <c:extLst xmlns:c15="http://schemas.microsoft.com/office/drawing/2012/chart">
                      <c:ext xmlns:c15="http://schemas.microsoft.com/office/drawing/2012/chart" uri="{02D57815-91ED-43cb-92C2-25804820EDAC}">
                        <c15:formulaRef>
                          <c15:sqref>'Financial Data'!$B$3:$B$21</c15:sqref>
                        </c15:formulaRef>
                      </c:ext>
                    </c:extLst>
                    <c:strCache>
                      <c:ptCount val="18"/>
                      <c:pt idx="0">
                        <c:v>Amarillo</c:v>
                      </c:pt>
                      <c:pt idx="1">
                        <c:v>Lubbock</c:v>
                      </c:pt>
                      <c:pt idx="2">
                        <c:v>Midland</c:v>
                      </c:pt>
                      <c:pt idx="3">
                        <c:v>Abilene</c:v>
                      </c:pt>
                      <c:pt idx="4">
                        <c:v>Houston</c:v>
                      </c:pt>
                      <c:pt idx="5">
                        <c:v>Mesquite</c:v>
                      </c:pt>
                      <c:pt idx="6">
                        <c:v>Corpus Christi</c:v>
                      </c:pt>
                      <c:pt idx="7">
                        <c:v>San Antonio</c:v>
                      </c:pt>
                      <c:pt idx="8">
                        <c:v>Carrollton</c:v>
                      </c:pt>
                      <c:pt idx="9">
                        <c:v>Austin</c:v>
                      </c:pt>
                      <c:pt idx="10">
                        <c:v>Waco</c:v>
                      </c:pt>
                      <c:pt idx="11">
                        <c:v>Beaumont</c:v>
                      </c:pt>
                      <c:pt idx="12">
                        <c:v>Arlington</c:v>
                      </c:pt>
                      <c:pt idx="13">
                        <c:v>Dallas</c:v>
                      </c:pt>
                      <c:pt idx="14">
                        <c:v>Plano</c:v>
                      </c:pt>
                      <c:pt idx="15">
                        <c:v>McKinney</c:v>
                      </c:pt>
                      <c:pt idx="16">
                        <c:v>Irving</c:v>
                      </c:pt>
                      <c:pt idx="17">
                        <c:v>Frisco</c:v>
                      </c:pt>
                    </c:strCache>
                  </c:strRef>
                </c:cat>
                <c:val>
                  <c:numRef>
                    <c:extLst xmlns:c15="http://schemas.microsoft.com/office/drawing/2012/chart">
                      <c:ext xmlns:c15="http://schemas.microsoft.com/office/drawing/2012/chart" uri="{02D57815-91ED-43cb-92C2-25804820EDAC}">
                        <c15:formulaRef>
                          <c15:sqref>'Financial Data'!$G$3:$G$21</c15:sqref>
                        </c15:formulaRef>
                      </c:ext>
                    </c:extLst>
                    <c:numCache>
                      <c:formatCode>_(* #,##0_);_(* \(#,##0\);_(* "-"_);_(@_)</c:formatCode>
                      <c:ptCount val="19"/>
                      <c:pt idx="0">
                        <c:v>120084305</c:v>
                      </c:pt>
                      <c:pt idx="1">
                        <c:v>264810140</c:v>
                      </c:pt>
                      <c:pt idx="2" formatCode="_(&quot;$&quot;* #,##0_);_(&quot;$&quot;* \(#,##0\);_(&quot;$&quot;* &quot;-&quot;_);_(@_)">
                        <c:v>149249331.5</c:v>
                      </c:pt>
                      <c:pt idx="3">
                        <c:v>155365375.5</c:v>
                      </c:pt>
                      <c:pt idx="4">
                        <c:v>2939571388</c:v>
                      </c:pt>
                      <c:pt idx="5">
                        <c:v>211267843.5</c:v>
                      </c:pt>
                      <c:pt idx="6">
                        <c:v>449792525</c:v>
                      </c:pt>
                      <c:pt idx="7">
                        <c:v>2151083149</c:v>
                      </c:pt>
                      <c:pt idx="8">
                        <c:v>207427819</c:v>
                      </c:pt>
                      <c:pt idx="9">
                        <c:v>1504185972</c:v>
                      </c:pt>
                      <c:pt idx="10">
                        <c:v>223215203</c:v>
                      </c:pt>
                      <c:pt idx="11">
                        <c:v>187924976</c:v>
                      </c:pt>
                      <c:pt idx="12">
                        <c:v>666513000</c:v>
                      </c:pt>
                      <c:pt idx="13">
                        <c:v>2698188416.1999998</c:v>
                      </c:pt>
                      <c:pt idx="14">
                        <c:v>615177949</c:v>
                      </c:pt>
                      <c:pt idx="15">
                        <c:v>441985917</c:v>
                      </c:pt>
                      <c:pt idx="16">
                        <c:v>590696734</c:v>
                      </c:pt>
                      <c:pt idx="17">
                        <c:v>570385716</c:v>
                      </c:pt>
                    </c:numCache>
                  </c:numRef>
                </c:val>
                <c:extLst xmlns:c15="http://schemas.microsoft.com/office/drawing/2012/chart">
                  <c:ext xmlns:c16="http://schemas.microsoft.com/office/drawing/2014/chart" uri="{C3380CC4-5D6E-409C-BE32-E72D297353CC}">
                    <c16:uniqueId val="{00000006-5EA6-46E6-AC24-FB6F6992AA8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'Financial Data'!$H$2</c15:sqref>
                        </c15:formulaRef>
                      </c:ext>
                    </c:extLst>
                    <c:strCache>
                      <c:ptCount val="1"/>
                      <c:pt idx="0">
                        <c:v> Taxable Assessed Value (TAV) </c:v>
                      </c:pt>
                    </c:strCache>
                  </c:strRef>
                </c:tx>
                <c:spPr>
                  <a:solidFill>
                    <a:schemeClr val="accent4">
                      <a:shade val="70000"/>
                    </a:schemeClr>
                  </a:solidFill>
                  <a:ln>
                    <a:noFill/>
                  </a:ln>
                  <a:effectLst/>
                </c:spPr>
                <c:invertIfNegative val="0"/>
                <c:cat>
                  <c:strRef>
                    <c:extLst xmlns:c15="http://schemas.microsoft.com/office/drawing/2012/chart">
                      <c:ext xmlns:c15="http://schemas.microsoft.com/office/drawing/2012/chart" uri="{02D57815-91ED-43cb-92C2-25804820EDAC}">
                        <c15:formulaRef>
                          <c15:sqref>'Financial Data'!$B$3:$B$21</c15:sqref>
                        </c15:formulaRef>
                      </c:ext>
                    </c:extLst>
                    <c:strCache>
                      <c:ptCount val="18"/>
                      <c:pt idx="0">
                        <c:v>Amarillo</c:v>
                      </c:pt>
                      <c:pt idx="1">
                        <c:v>Lubbock</c:v>
                      </c:pt>
                      <c:pt idx="2">
                        <c:v>Midland</c:v>
                      </c:pt>
                      <c:pt idx="3">
                        <c:v>Abilene</c:v>
                      </c:pt>
                      <c:pt idx="4">
                        <c:v>Houston</c:v>
                      </c:pt>
                      <c:pt idx="5">
                        <c:v>Mesquite</c:v>
                      </c:pt>
                      <c:pt idx="6">
                        <c:v>Corpus Christi</c:v>
                      </c:pt>
                      <c:pt idx="7">
                        <c:v>San Antonio</c:v>
                      </c:pt>
                      <c:pt idx="8">
                        <c:v>Carrollton</c:v>
                      </c:pt>
                      <c:pt idx="9">
                        <c:v>Austin</c:v>
                      </c:pt>
                      <c:pt idx="10">
                        <c:v>Waco</c:v>
                      </c:pt>
                      <c:pt idx="11">
                        <c:v>Beaumont</c:v>
                      </c:pt>
                      <c:pt idx="12">
                        <c:v>Arlington</c:v>
                      </c:pt>
                      <c:pt idx="13">
                        <c:v>Dallas</c:v>
                      </c:pt>
                      <c:pt idx="14">
                        <c:v>Plano</c:v>
                      </c:pt>
                      <c:pt idx="15">
                        <c:v>McKinney</c:v>
                      </c:pt>
                      <c:pt idx="16">
                        <c:v>Irving</c:v>
                      </c:pt>
                      <c:pt idx="17">
                        <c:v>Frisco</c:v>
                      </c:pt>
                    </c:strCache>
                  </c:strRef>
                </c:cat>
                <c:val>
                  <c:numRef>
                    <c:extLst xmlns:c15="http://schemas.microsoft.com/office/drawing/2012/chart">
                      <c:ext xmlns:c15="http://schemas.microsoft.com/office/drawing/2012/chart" uri="{02D57815-91ED-43cb-92C2-25804820EDAC}">
                        <c15:formulaRef>
                          <c15:sqref>'Financial Data'!$H$3:$H$21</c15:sqref>
                        </c15:formulaRef>
                      </c:ext>
                    </c:extLst>
                    <c:numCache>
                      <c:formatCode>_(* #,##0_);_(* \(#,##0\);_(* "-"_);_(@_)</c:formatCode>
                      <c:ptCount val="19"/>
                      <c:pt idx="0">
                        <c:v>18410096102</c:v>
                      </c:pt>
                      <c:pt idx="1">
                        <c:v>26742704219</c:v>
                      </c:pt>
                      <c:pt idx="2" formatCode="_(&quot;$&quot;* #,##0_);_(&quot;$&quot;* \(#,##0\);_(&quot;$&quot;* &quot;-&quot;_);_(@_)">
                        <c:v>21905225289</c:v>
                      </c:pt>
                      <c:pt idx="3">
                        <c:v>9277540177</c:v>
                      </c:pt>
                      <c:pt idx="4">
                        <c:v>325462398809</c:v>
                      </c:pt>
                      <c:pt idx="5">
                        <c:v>13755640890</c:v>
                      </c:pt>
                      <c:pt idx="6">
                        <c:v>31017580789</c:v>
                      </c:pt>
                      <c:pt idx="7">
                        <c:v>154962885941</c:v>
                      </c:pt>
                      <c:pt idx="8">
                        <c:v>21320848649</c:v>
                      </c:pt>
                      <c:pt idx="9">
                        <c:v>242754569944</c:v>
                      </c:pt>
                      <c:pt idx="10">
                        <c:v>16282627361</c:v>
                      </c:pt>
                      <c:pt idx="11">
                        <c:v>10517778004</c:v>
                      </c:pt>
                      <c:pt idx="12">
                        <c:v>41022804076</c:v>
                      </c:pt>
                      <c:pt idx="13">
                        <c:v>198272090573</c:v>
                      </c:pt>
                      <c:pt idx="14">
                        <c:v>58068948455</c:v>
                      </c:pt>
                      <c:pt idx="15">
                        <c:v>36963951054</c:v>
                      </c:pt>
                      <c:pt idx="16">
                        <c:v>38408922133</c:v>
                      </c:pt>
                      <c:pt idx="17">
                        <c:v>47845474569</c:v>
                      </c:pt>
                    </c:numCache>
                  </c:numRef>
                </c:val>
                <c:extLst xmlns:c15="http://schemas.microsoft.com/office/drawing/2012/chart">
                  <c:ext xmlns:c16="http://schemas.microsoft.com/office/drawing/2014/chart" uri="{C3380CC4-5D6E-409C-BE32-E72D297353CC}">
                    <c16:uniqueId val="{00000007-5EA6-46E6-AC24-FB6F6992AA84}"/>
                  </c:ext>
                </c:extLst>
              </c15:ser>
            </c15:filteredBarSeries>
          </c:ext>
        </c:extLst>
      </c:barChart>
      <c:catAx>
        <c:axId val="1037644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37642207"/>
        <c:crosses val="autoZero"/>
        <c:auto val="1"/>
        <c:lblAlgn val="ctr"/>
        <c:lblOffset val="100"/>
        <c:noMultiLvlLbl val="0"/>
      </c:catAx>
      <c:valAx>
        <c:axId val="1037642207"/>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376446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90618712713715"/>
          <c:y val="7.7805813978713195E-2"/>
          <c:w val="0.53633626372209586"/>
          <c:h val="0.8188785983845684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1BA-423B-B9CE-C52DDF838FAD}"/>
              </c:ext>
            </c:extLst>
          </c:dPt>
          <c:dPt>
            <c:idx val="1"/>
            <c:bubble3D val="0"/>
            <c:spPr>
              <a:solidFill>
                <a:schemeClr val="tx2">
                  <a:lumMod val="25000"/>
                  <a:lumOff val="75000"/>
                </a:schemeClr>
              </a:solidFill>
              <a:ln w="19050">
                <a:solidFill>
                  <a:schemeClr val="lt1"/>
                </a:solidFill>
              </a:ln>
              <a:effectLst/>
            </c:spPr>
            <c:extLst>
              <c:ext xmlns:c16="http://schemas.microsoft.com/office/drawing/2014/chart" uri="{C3380CC4-5D6E-409C-BE32-E72D297353CC}">
                <c16:uniqueId val="{00000003-81BA-423B-B9CE-C52DDF838FAD}"/>
              </c:ext>
            </c:extLst>
          </c:dPt>
          <c:dLbls>
            <c:dLbl>
              <c:idx val="0"/>
              <c:layout>
                <c:manualLayout>
                  <c:x val="-1.3366393230079661E-2"/>
                  <c:y val="-6.3774434145013777E-3"/>
                </c:manualLayout>
              </c:layout>
              <c:tx>
                <c:rich>
                  <a:bodyPr rot="0" spcFirstLastPara="1" vertOverflow="ellipsis" vert="horz" wrap="square" lIns="38100" tIns="19050" rIns="38100" bIns="19050" anchor="ctr" anchorCtr="1">
                    <a:noAutofit/>
                  </a:bodyPr>
                  <a:lstStyle/>
                  <a:p>
                    <a:pPr>
                      <a:defRPr sz="1200" b="1" i="0" u="none" strike="noStrike" baseline="0">
                        <a:solidFill>
                          <a:schemeClr val="lt1"/>
                        </a:solidFill>
                        <a:latin typeface="Arial" panose="020B0604020202020204" pitchFamily="34" charset="0"/>
                        <a:ea typeface="+mn-ea"/>
                        <a:cs typeface="Arial" panose="020B0604020202020204" pitchFamily="34" charset="0"/>
                      </a:defRPr>
                    </a:pPr>
                    <a:r>
                      <a:rPr lang="en-US"/>
                      <a:t>COMMUNITY  90%</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6153286218551313"/>
                      <c:h val="0.10154175447786916"/>
                    </c:manualLayout>
                  </c15:layout>
                  <c15:showDataLabelsRange val="0"/>
                </c:ext>
                <c:ext xmlns:c16="http://schemas.microsoft.com/office/drawing/2014/chart" uri="{C3380CC4-5D6E-409C-BE32-E72D297353CC}">
                  <c16:uniqueId val="{00000001-81BA-423B-B9CE-C52DDF838FAD}"/>
                </c:ext>
              </c:extLst>
            </c:dLbl>
            <c:dLbl>
              <c:idx val="1"/>
              <c:tx>
                <c:rich>
                  <a:bodyPr rot="0" spcFirstLastPara="1" vertOverflow="ellipsis" vert="horz" wrap="square" lIns="38100" tIns="19050" rIns="38100" bIns="19050" anchor="ctr" anchorCtr="1">
                    <a:noAutofit/>
                  </a:bodyPr>
                  <a:lstStyle/>
                  <a:p>
                    <a:pPr>
                      <a:defRPr sz="1200" b="1" i="0" u="none" strike="noStrike" baseline="0">
                        <a:solidFill>
                          <a:schemeClr val="lt1"/>
                        </a:solidFill>
                        <a:latin typeface="Arial" panose="020B0604020202020204" pitchFamily="34" charset="0"/>
                        <a:ea typeface="+mn-ea"/>
                        <a:cs typeface="Arial" panose="020B0604020202020204" pitchFamily="34" charset="0"/>
                      </a:defRPr>
                    </a:pPr>
                    <a:r>
                      <a:rPr lang="en-US"/>
                      <a:t>CITY 10%</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0916470172354116E-2"/>
                      <c:h val="9.1337845014667116E-2"/>
                    </c:manualLayout>
                  </c15:layout>
                  <c15:showDataLabelsRange val="0"/>
                </c:ext>
                <c:ext xmlns:c16="http://schemas.microsoft.com/office/drawing/2014/chart" uri="{C3380CC4-5D6E-409C-BE32-E72D297353CC}">
                  <c16:uniqueId val="{00000003-81BA-423B-B9CE-C52DDF838FA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Sheet1!$A$3:$B$3</c:f>
              <c:strCache>
                <c:ptCount val="2"/>
                <c:pt idx="0">
                  <c:v>Community</c:v>
                </c:pt>
                <c:pt idx="1">
                  <c:v>City</c:v>
                </c:pt>
              </c:strCache>
            </c:strRef>
          </c:cat>
          <c:val>
            <c:numRef>
              <c:f>Sheet1!$A$47:$B$47</c:f>
              <c:numCache>
                <c:formatCode>_(* #,##0_);_(* \(#,##0\);_(* "-"??_);_(@_)</c:formatCode>
                <c:ptCount val="2"/>
                <c:pt idx="0">
                  <c:v>1734640000</c:v>
                </c:pt>
                <c:pt idx="1">
                  <c:v>199060000</c:v>
                </c:pt>
              </c:numCache>
            </c:numRef>
          </c:val>
          <c:extLst>
            <c:ext xmlns:c16="http://schemas.microsoft.com/office/drawing/2014/chart" uri="{C3380CC4-5D6E-409C-BE32-E72D297353CC}">
              <c16:uniqueId val="{00000004-81BA-423B-B9CE-C52DDF838FA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09737C-F970-43D1-BBEE-039A0412E4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DCA490-CDE4-4400-8DFA-67B13D82AF82}">
      <dgm:prSet custT="1"/>
      <dgm:spPr/>
      <dgm:t>
        <a:bodyPr/>
        <a:lstStyle/>
        <a:p>
          <a:pPr algn="ctr"/>
          <a:r>
            <a:rPr lang="en-US" sz="3600" b="1" dirty="0">
              <a:latin typeface="Arial"/>
              <a:cs typeface="Arial"/>
            </a:rPr>
            <a:t>644 </a:t>
          </a:r>
          <a:r>
            <a:rPr lang="en-US" sz="3200" b="0" dirty="0">
              <a:latin typeface="Arial"/>
              <a:cs typeface="Arial"/>
            </a:rPr>
            <a:t>Service Requests </a:t>
          </a:r>
          <a:r>
            <a:rPr lang="en-US" sz="3200" b="1" dirty="0">
              <a:latin typeface="Arial"/>
              <a:cs typeface="Arial"/>
            </a:rPr>
            <a:t>COMPLETED</a:t>
          </a:r>
          <a:br>
            <a:rPr lang="en-US" sz="3200" b="1" dirty="0">
              <a:latin typeface="Arial"/>
              <a:cs typeface="Arial"/>
            </a:rPr>
          </a:br>
          <a:r>
            <a:rPr lang="en-US" sz="3200" b="0" dirty="0">
              <a:latin typeface="Arial"/>
              <a:cs typeface="Arial"/>
            </a:rPr>
            <a:t>Maintaining I</a:t>
          </a:r>
          <a:r>
            <a:rPr lang="en-US" sz="3200" dirty="0">
              <a:latin typeface="Arial"/>
              <a:cs typeface="Arial"/>
            </a:rPr>
            <a:t>ntegrity of Most Visible Roads</a:t>
          </a:r>
        </a:p>
      </dgm:t>
    </dgm:pt>
    <dgm:pt modelId="{36A28B60-3D85-4598-AFC6-B6F759ED6A85}" type="parTrans" cxnId="{141A7680-75F8-4D7F-BB6C-E49A37CC2C65}">
      <dgm:prSet/>
      <dgm:spPr/>
      <dgm:t>
        <a:bodyPr/>
        <a:lstStyle/>
        <a:p>
          <a:endParaRPr lang="en-US"/>
        </a:p>
      </dgm:t>
    </dgm:pt>
    <dgm:pt modelId="{23C35EB6-A2F7-4891-A1DB-2005DF7FDB56}" type="sibTrans" cxnId="{141A7680-75F8-4D7F-BB6C-E49A37CC2C65}">
      <dgm:prSet/>
      <dgm:spPr/>
      <dgm:t>
        <a:bodyPr/>
        <a:lstStyle/>
        <a:p>
          <a:endParaRPr lang="en-US"/>
        </a:p>
      </dgm:t>
    </dgm:pt>
    <dgm:pt modelId="{4A48C62B-2555-4AD8-8860-89A70701F1F5}">
      <dgm:prSet custT="1"/>
      <dgm:spPr/>
      <dgm:t>
        <a:bodyPr/>
        <a:lstStyle/>
        <a:p>
          <a:pPr>
            <a:buFontTx/>
            <a:buNone/>
          </a:pPr>
          <a:r>
            <a:rPr lang="en-US" sz="1400" dirty="0">
              <a:latin typeface="Arial"/>
              <a:cs typeface="Arial"/>
            </a:rPr>
            <a:t>				</a:t>
          </a:r>
        </a:p>
      </dgm:t>
    </dgm:pt>
    <dgm:pt modelId="{CFED87F0-1269-4ED2-A99C-7BC04684DCE8}" type="parTrans" cxnId="{FDB304C2-C016-48AE-AC1C-9D9EC8567F7A}">
      <dgm:prSet/>
      <dgm:spPr/>
      <dgm:t>
        <a:bodyPr/>
        <a:lstStyle/>
        <a:p>
          <a:endParaRPr lang="en-US"/>
        </a:p>
      </dgm:t>
    </dgm:pt>
    <dgm:pt modelId="{5F44AAC8-08D3-41E8-AC1F-1598687E982B}" type="sibTrans" cxnId="{FDB304C2-C016-48AE-AC1C-9D9EC8567F7A}">
      <dgm:prSet/>
      <dgm:spPr/>
      <dgm:t>
        <a:bodyPr/>
        <a:lstStyle/>
        <a:p>
          <a:endParaRPr lang="en-US"/>
        </a:p>
      </dgm:t>
    </dgm:pt>
    <dgm:pt modelId="{224B78A3-37FF-4597-B81D-FEDFDBD1180A}" type="pres">
      <dgm:prSet presAssocID="{4809737C-F970-43D1-BBEE-039A0412E474}" presName="linear" presStyleCnt="0">
        <dgm:presLayoutVars>
          <dgm:animLvl val="lvl"/>
          <dgm:resizeHandles val="exact"/>
        </dgm:presLayoutVars>
      </dgm:prSet>
      <dgm:spPr/>
    </dgm:pt>
    <dgm:pt modelId="{E9709AB6-5354-4D92-A091-26002E447BB3}" type="pres">
      <dgm:prSet presAssocID="{FEDCA490-CDE4-4400-8DFA-67B13D82AF82}" presName="parentText" presStyleLbl="node1" presStyleIdx="0" presStyleCnt="1" custScaleY="373645" custLinFactNeighborY="96009">
        <dgm:presLayoutVars>
          <dgm:chMax val="0"/>
          <dgm:bulletEnabled val="1"/>
        </dgm:presLayoutVars>
      </dgm:prSet>
      <dgm:spPr/>
    </dgm:pt>
    <dgm:pt modelId="{3823E4ED-59FA-4B11-847D-F22E3FFFC20D}" type="pres">
      <dgm:prSet presAssocID="{FEDCA490-CDE4-4400-8DFA-67B13D82AF82}" presName="childText" presStyleLbl="revTx" presStyleIdx="0" presStyleCnt="1">
        <dgm:presLayoutVars>
          <dgm:bulletEnabled val="1"/>
        </dgm:presLayoutVars>
      </dgm:prSet>
      <dgm:spPr/>
    </dgm:pt>
  </dgm:ptLst>
  <dgm:cxnLst>
    <dgm:cxn modelId="{037DD64C-4274-4508-9743-FF06C7884701}" type="presOf" srcId="{4A48C62B-2555-4AD8-8860-89A70701F1F5}" destId="{3823E4ED-59FA-4B11-847D-F22E3FFFC20D}" srcOrd="0" destOrd="0" presId="urn:microsoft.com/office/officeart/2005/8/layout/vList2"/>
    <dgm:cxn modelId="{141A7680-75F8-4D7F-BB6C-E49A37CC2C65}" srcId="{4809737C-F970-43D1-BBEE-039A0412E474}" destId="{FEDCA490-CDE4-4400-8DFA-67B13D82AF82}" srcOrd="0" destOrd="0" parTransId="{36A28B60-3D85-4598-AFC6-B6F759ED6A85}" sibTransId="{23C35EB6-A2F7-4891-A1DB-2005DF7FDB56}"/>
    <dgm:cxn modelId="{EC461F9D-857F-4C65-8A02-7637B073EB98}" type="presOf" srcId="{FEDCA490-CDE4-4400-8DFA-67B13D82AF82}" destId="{E9709AB6-5354-4D92-A091-26002E447BB3}" srcOrd="0" destOrd="0" presId="urn:microsoft.com/office/officeart/2005/8/layout/vList2"/>
    <dgm:cxn modelId="{01C05FA9-9861-4CCA-96A4-F0BB9A903C25}" type="presOf" srcId="{4809737C-F970-43D1-BBEE-039A0412E474}" destId="{224B78A3-37FF-4597-B81D-FEDFDBD1180A}" srcOrd="0" destOrd="0" presId="urn:microsoft.com/office/officeart/2005/8/layout/vList2"/>
    <dgm:cxn modelId="{FDB304C2-C016-48AE-AC1C-9D9EC8567F7A}" srcId="{FEDCA490-CDE4-4400-8DFA-67B13D82AF82}" destId="{4A48C62B-2555-4AD8-8860-89A70701F1F5}" srcOrd="0" destOrd="0" parTransId="{CFED87F0-1269-4ED2-A99C-7BC04684DCE8}" sibTransId="{5F44AAC8-08D3-41E8-AC1F-1598687E982B}"/>
    <dgm:cxn modelId="{2FAAE4D5-034C-442B-A5AD-780B1B79E25E}" type="presParOf" srcId="{224B78A3-37FF-4597-B81D-FEDFDBD1180A}" destId="{E9709AB6-5354-4D92-A091-26002E447BB3}" srcOrd="0" destOrd="0" presId="urn:microsoft.com/office/officeart/2005/8/layout/vList2"/>
    <dgm:cxn modelId="{AAD8AA4E-C2DD-42FC-AF85-DEFA43B15033}" type="presParOf" srcId="{224B78A3-37FF-4597-B81D-FEDFDBD1180A}" destId="{3823E4ED-59FA-4B11-847D-F22E3FFFC20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41678E-3AEB-4F78-A40E-5F832017BA8D}"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en-US"/>
        </a:p>
      </dgm:t>
    </dgm:pt>
    <dgm:pt modelId="{253A851D-D996-4F21-B508-6A5C043405C0}">
      <dgm:prSet phldrT="[Text]" custT="1"/>
      <dgm:spPr>
        <a:solidFill>
          <a:srgbClr val="215F9A"/>
        </a:solidFill>
      </dgm:spPr>
      <dgm:t>
        <a:bodyPr/>
        <a:lstStyle/>
        <a:p>
          <a:r>
            <a:rPr lang="en-US" sz="2200">
              <a:latin typeface="Arial" panose="020B0604020202020204" pitchFamily="34" charset="0"/>
              <a:cs typeface="Arial" panose="020B0604020202020204" pitchFamily="34" charset="0"/>
            </a:rPr>
            <a:t>Board &amp; Secure Ordinance Approved </a:t>
          </a:r>
        </a:p>
        <a:p>
          <a:r>
            <a:rPr lang="en-US" sz="2200">
              <a:latin typeface="Arial" panose="020B0604020202020204" pitchFamily="34" charset="0"/>
              <a:cs typeface="Arial" panose="020B0604020202020204" pitchFamily="34" charset="0"/>
            </a:rPr>
            <a:t>(March 2024)</a:t>
          </a:r>
        </a:p>
      </dgm:t>
    </dgm:pt>
    <dgm:pt modelId="{98F715BC-64E2-4F96-8ADC-CC811AA1D88C}" type="parTrans" cxnId="{3788CB58-0F04-49FC-A982-625E87E5CB1C}">
      <dgm:prSet/>
      <dgm:spPr/>
      <dgm:t>
        <a:bodyPr/>
        <a:lstStyle/>
        <a:p>
          <a:endParaRPr lang="en-US"/>
        </a:p>
      </dgm:t>
    </dgm:pt>
    <dgm:pt modelId="{812867D1-1883-4AE5-9F79-C0D7073DF318}" type="sibTrans" cxnId="{3788CB58-0F04-49FC-A982-625E87E5CB1C}">
      <dgm:prSet/>
      <dgm:spPr/>
      <dgm:t>
        <a:bodyPr/>
        <a:lstStyle/>
        <a:p>
          <a:endParaRPr lang="en-US"/>
        </a:p>
      </dgm:t>
    </dgm:pt>
    <dgm:pt modelId="{D52AE7DF-7C30-4C6E-A892-573885D7ABE8}">
      <dgm:prSet phldrT="[Text]" custT="1"/>
      <dgm:spPr>
        <a:solidFill>
          <a:srgbClr val="215F9A"/>
        </a:solidFill>
      </dgm:spPr>
      <dgm:t>
        <a:bodyPr/>
        <a:lstStyle/>
        <a:p>
          <a:r>
            <a:rPr lang="en-US" sz="2200">
              <a:latin typeface="Arial" panose="020B0604020202020204" pitchFamily="34" charset="0"/>
              <a:cs typeface="Arial" panose="020B0604020202020204" pitchFamily="34" charset="0"/>
            </a:rPr>
            <a:t>1</a:t>
          </a:r>
          <a:r>
            <a:rPr lang="en-US" sz="2200" baseline="30000">
              <a:latin typeface="Arial" panose="020B0604020202020204" pitchFamily="34" charset="0"/>
              <a:cs typeface="Arial" panose="020B0604020202020204" pitchFamily="34" charset="0"/>
            </a:rPr>
            <a:t>st</a:t>
          </a:r>
          <a:r>
            <a:rPr lang="en-US" sz="2200">
              <a:latin typeface="Arial" panose="020B0604020202020204" pitchFamily="34" charset="0"/>
              <a:cs typeface="Arial" panose="020B0604020202020204" pitchFamily="34" charset="0"/>
            </a:rPr>
            <a:t> Floor of Vaughn Building Secured </a:t>
          </a:r>
        </a:p>
        <a:p>
          <a:r>
            <a:rPr lang="en-US" sz="2200">
              <a:latin typeface="Arial" panose="020B0604020202020204" pitchFamily="34" charset="0"/>
              <a:cs typeface="Arial" panose="020B0604020202020204" pitchFamily="34" charset="0"/>
            </a:rPr>
            <a:t>(April 2024)</a:t>
          </a:r>
        </a:p>
      </dgm:t>
    </dgm:pt>
    <dgm:pt modelId="{7FDC24DD-4E2D-46F1-81E5-A553AA972D33}" type="parTrans" cxnId="{672B3A47-3784-4499-BF2D-A6BA113BCE2B}">
      <dgm:prSet/>
      <dgm:spPr/>
      <dgm:t>
        <a:bodyPr/>
        <a:lstStyle/>
        <a:p>
          <a:endParaRPr lang="en-US"/>
        </a:p>
      </dgm:t>
    </dgm:pt>
    <dgm:pt modelId="{05327EBB-810E-429A-BBA3-E1A5F7A4BED4}" type="sibTrans" cxnId="{672B3A47-3784-4499-BF2D-A6BA113BCE2B}">
      <dgm:prSet/>
      <dgm:spPr/>
      <dgm:t>
        <a:bodyPr/>
        <a:lstStyle/>
        <a:p>
          <a:endParaRPr lang="en-US"/>
        </a:p>
      </dgm:t>
    </dgm:pt>
    <dgm:pt modelId="{7A244738-5AFB-4EAE-B807-D4544FD78C5F}">
      <dgm:prSet phldrT="[Text]" custT="1"/>
      <dgm:spPr>
        <a:solidFill>
          <a:srgbClr val="215F9A"/>
        </a:solidFill>
      </dgm:spPr>
      <dgm:t>
        <a:bodyPr/>
        <a:lstStyle/>
        <a:p>
          <a:r>
            <a:rPr lang="en-US" sz="2200">
              <a:latin typeface="Arial" panose="020B0604020202020204" pitchFamily="34" charset="0"/>
              <a:cs typeface="Arial" panose="020B0604020202020204" pitchFamily="34" charset="0"/>
            </a:rPr>
            <a:t>2</a:t>
          </a:r>
          <a:r>
            <a:rPr lang="en-US" sz="2200" baseline="30000">
              <a:latin typeface="Arial" panose="020B0604020202020204" pitchFamily="34" charset="0"/>
              <a:cs typeface="Arial" panose="020B0604020202020204" pitchFamily="34" charset="0"/>
            </a:rPr>
            <a:t>nd</a:t>
          </a:r>
          <a:r>
            <a:rPr lang="en-US" sz="2200">
              <a:latin typeface="Arial" panose="020B0604020202020204" pitchFamily="34" charset="0"/>
              <a:cs typeface="Arial" panose="020B0604020202020204" pitchFamily="34" charset="0"/>
            </a:rPr>
            <a:t> Floor of Vaughn Building Secured</a:t>
          </a:r>
        </a:p>
        <a:p>
          <a:r>
            <a:rPr lang="en-US" sz="2200">
              <a:latin typeface="Arial" panose="020B0604020202020204" pitchFamily="34" charset="0"/>
              <a:cs typeface="Arial" panose="020B0604020202020204" pitchFamily="34" charset="0"/>
            </a:rPr>
            <a:t>(April 2025) </a:t>
          </a:r>
        </a:p>
      </dgm:t>
    </dgm:pt>
    <dgm:pt modelId="{B32F16B4-9889-4900-BC4F-85BCF34756A9}" type="parTrans" cxnId="{882A19BA-01F6-4597-B5E7-2E41B2C5DB61}">
      <dgm:prSet/>
      <dgm:spPr/>
      <dgm:t>
        <a:bodyPr/>
        <a:lstStyle/>
        <a:p>
          <a:endParaRPr lang="en-US"/>
        </a:p>
      </dgm:t>
    </dgm:pt>
    <dgm:pt modelId="{2B24F58F-A7CF-408C-94B7-9708C748AA8F}" type="sibTrans" cxnId="{882A19BA-01F6-4597-B5E7-2E41B2C5DB61}">
      <dgm:prSet/>
      <dgm:spPr/>
      <dgm:t>
        <a:bodyPr/>
        <a:lstStyle/>
        <a:p>
          <a:endParaRPr lang="en-US"/>
        </a:p>
      </dgm:t>
    </dgm:pt>
    <dgm:pt modelId="{310CADE4-02B1-420F-AFA2-5EA6231AB1C9}" type="pres">
      <dgm:prSet presAssocID="{8141678E-3AEB-4F78-A40E-5F832017BA8D}" presName="Name0" presStyleCnt="0">
        <dgm:presLayoutVars>
          <dgm:dir/>
          <dgm:resizeHandles val="exact"/>
        </dgm:presLayoutVars>
      </dgm:prSet>
      <dgm:spPr/>
    </dgm:pt>
    <dgm:pt modelId="{B1AA77B3-1650-4842-9DC4-358EC26B9E95}" type="pres">
      <dgm:prSet presAssocID="{253A851D-D996-4F21-B508-6A5C043405C0}" presName="composite" presStyleCnt="0"/>
      <dgm:spPr/>
    </dgm:pt>
    <dgm:pt modelId="{9862ECD1-BDF5-4C9A-966B-5F6F5DD3A5BE}" type="pres">
      <dgm:prSet presAssocID="{253A851D-D996-4F21-B508-6A5C043405C0}" presName="imagSh" presStyleLbl="bgImgPlace1" presStyleIdx="0" presStyleCnt="3" custLinFactNeighborX="-212" custLinFactNeighborY="-24651"/>
      <dgm:spPr>
        <a:blipFill rotWithShape="1">
          <a:blip xmlns:r="http://schemas.openxmlformats.org/officeDocument/2006/relationships" r:embed="rId1"/>
          <a:srcRect/>
          <a:stretch>
            <a:fillRect l="-19000" r="-19000"/>
          </a:stretch>
        </a:blipFill>
      </dgm:spPr>
    </dgm:pt>
    <dgm:pt modelId="{7455E0AC-5277-468E-9DC1-F088E6BDBFBD}" type="pres">
      <dgm:prSet presAssocID="{253A851D-D996-4F21-B508-6A5C043405C0}" presName="txNode" presStyleLbl="node1" presStyleIdx="0" presStyleCnt="3">
        <dgm:presLayoutVars>
          <dgm:bulletEnabled val="1"/>
        </dgm:presLayoutVars>
      </dgm:prSet>
      <dgm:spPr/>
    </dgm:pt>
    <dgm:pt modelId="{D50C1F45-219F-4C06-BCB9-93FA08B48C1B}" type="pres">
      <dgm:prSet presAssocID="{812867D1-1883-4AE5-9F79-C0D7073DF318}" presName="sibTrans" presStyleLbl="sibTrans2D1" presStyleIdx="0" presStyleCnt="2"/>
      <dgm:spPr/>
    </dgm:pt>
    <dgm:pt modelId="{FE406216-02FE-4E1D-8369-4E5F1EE9389C}" type="pres">
      <dgm:prSet presAssocID="{812867D1-1883-4AE5-9F79-C0D7073DF318}" presName="connTx" presStyleLbl="sibTrans2D1" presStyleIdx="0" presStyleCnt="2"/>
      <dgm:spPr/>
    </dgm:pt>
    <dgm:pt modelId="{CA80ECF4-3201-4298-A49C-9D9E8431EB65}" type="pres">
      <dgm:prSet presAssocID="{D52AE7DF-7C30-4C6E-A892-573885D7ABE8}" presName="composite" presStyleCnt="0"/>
      <dgm:spPr/>
    </dgm:pt>
    <dgm:pt modelId="{66CA7BE8-330D-4719-9541-ACDC67D1BAEC}" type="pres">
      <dgm:prSet presAssocID="{D52AE7DF-7C30-4C6E-A892-573885D7ABE8}" presName="imagSh" presStyleLbl="bgImgPlace1" presStyleIdx="1" presStyleCnt="3" custLinFactNeighborY="-23110"/>
      <dgm:spPr>
        <a:blipFill>
          <a:blip xmlns:r="http://schemas.openxmlformats.org/officeDocument/2006/relationships" r:embed="rId2"/>
          <a:srcRect/>
          <a:stretch>
            <a:fillRect/>
          </a:stretch>
        </a:blipFill>
      </dgm:spPr>
    </dgm:pt>
    <dgm:pt modelId="{74F8CF1C-4761-4C3A-93D3-8FB5264F3686}" type="pres">
      <dgm:prSet presAssocID="{D52AE7DF-7C30-4C6E-A892-573885D7ABE8}" presName="txNode" presStyleLbl="node1" presStyleIdx="1" presStyleCnt="3">
        <dgm:presLayoutVars>
          <dgm:bulletEnabled val="1"/>
        </dgm:presLayoutVars>
      </dgm:prSet>
      <dgm:spPr/>
    </dgm:pt>
    <dgm:pt modelId="{0F6170D6-7402-46D5-8572-84C6AF96A88B}" type="pres">
      <dgm:prSet presAssocID="{05327EBB-810E-429A-BBA3-E1A5F7A4BED4}" presName="sibTrans" presStyleLbl="sibTrans2D1" presStyleIdx="1" presStyleCnt="2"/>
      <dgm:spPr/>
    </dgm:pt>
    <dgm:pt modelId="{02C68BCB-3550-482B-A1A1-A6B806773BBA}" type="pres">
      <dgm:prSet presAssocID="{05327EBB-810E-429A-BBA3-E1A5F7A4BED4}" presName="connTx" presStyleLbl="sibTrans2D1" presStyleIdx="1" presStyleCnt="2"/>
      <dgm:spPr/>
    </dgm:pt>
    <dgm:pt modelId="{01595CE6-894A-48F3-84B8-A55F2C2B81E7}" type="pres">
      <dgm:prSet presAssocID="{7A244738-5AFB-4EAE-B807-D4544FD78C5F}" presName="composite" presStyleCnt="0"/>
      <dgm:spPr/>
    </dgm:pt>
    <dgm:pt modelId="{32E16B94-A6A5-4F5C-BC1B-1B149E648D6C}" type="pres">
      <dgm:prSet presAssocID="{7A244738-5AFB-4EAE-B807-D4544FD78C5F}" presName="imagSh" presStyleLbl="bgImgPlace1" presStyleIdx="2" presStyleCnt="3" custLinFactNeighborY="-24138"/>
      <dgm:spPr>
        <a:blipFill>
          <a:blip xmlns:r="http://schemas.openxmlformats.org/officeDocument/2006/relationships" r:embed="rId3"/>
          <a:srcRect/>
          <a:stretch>
            <a:fillRect l="-39000" r="-39000"/>
          </a:stretch>
        </a:blipFill>
      </dgm:spPr>
    </dgm:pt>
    <dgm:pt modelId="{45B5AF40-0117-423B-9B40-B994B041B022}" type="pres">
      <dgm:prSet presAssocID="{7A244738-5AFB-4EAE-B807-D4544FD78C5F}" presName="txNode" presStyleLbl="node1" presStyleIdx="2" presStyleCnt="3">
        <dgm:presLayoutVars>
          <dgm:bulletEnabled val="1"/>
        </dgm:presLayoutVars>
      </dgm:prSet>
      <dgm:spPr/>
    </dgm:pt>
  </dgm:ptLst>
  <dgm:cxnLst>
    <dgm:cxn modelId="{F574ED1F-A3FC-4D09-84E1-520D871AA135}" type="presOf" srcId="{D52AE7DF-7C30-4C6E-A892-573885D7ABE8}" destId="{74F8CF1C-4761-4C3A-93D3-8FB5264F3686}" srcOrd="0" destOrd="0" presId="urn:microsoft.com/office/officeart/2005/8/layout/hProcess10"/>
    <dgm:cxn modelId="{37698039-C60F-4A5D-9757-E69BCC9FA2E8}" type="presOf" srcId="{253A851D-D996-4F21-B508-6A5C043405C0}" destId="{7455E0AC-5277-468E-9DC1-F088E6BDBFBD}" srcOrd="0" destOrd="0" presId="urn:microsoft.com/office/officeart/2005/8/layout/hProcess10"/>
    <dgm:cxn modelId="{672B3A47-3784-4499-BF2D-A6BA113BCE2B}" srcId="{8141678E-3AEB-4F78-A40E-5F832017BA8D}" destId="{D52AE7DF-7C30-4C6E-A892-573885D7ABE8}" srcOrd="1" destOrd="0" parTransId="{7FDC24DD-4E2D-46F1-81E5-A553AA972D33}" sibTransId="{05327EBB-810E-429A-BBA3-E1A5F7A4BED4}"/>
    <dgm:cxn modelId="{9B2CA54B-057B-4154-AA66-4EF5ED61743E}" type="presOf" srcId="{05327EBB-810E-429A-BBA3-E1A5F7A4BED4}" destId="{02C68BCB-3550-482B-A1A1-A6B806773BBA}" srcOrd="1" destOrd="0" presId="urn:microsoft.com/office/officeart/2005/8/layout/hProcess10"/>
    <dgm:cxn modelId="{3922B675-DB02-4C15-9054-2118B01CDA7C}" type="presOf" srcId="{812867D1-1883-4AE5-9F79-C0D7073DF318}" destId="{D50C1F45-219F-4C06-BCB9-93FA08B48C1B}" srcOrd="0" destOrd="0" presId="urn:microsoft.com/office/officeart/2005/8/layout/hProcess10"/>
    <dgm:cxn modelId="{3788CB58-0F04-49FC-A982-625E87E5CB1C}" srcId="{8141678E-3AEB-4F78-A40E-5F832017BA8D}" destId="{253A851D-D996-4F21-B508-6A5C043405C0}" srcOrd="0" destOrd="0" parTransId="{98F715BC-64E2-4F96-8ADC-CC811AA1D88C}" sibTransId="{812867D1-1883-4AE5-9F79-C0D7073DF318}"/>
    <dgm:cxn modelId="{001E7AAD-1DC9-4DEB-ABED-4D7F78F99092}" type="presOf" srcId="{8141678E-3AEB-4F78-A40E-5F832017BA8D}" destId="{310CADE4-02B1-420F-AFA2-5EA6231AB1C9}" srcOrd="0" destOrd="0" presId="urn:microsoft.com/office/officeart/2005/8/layout/hProcess10"/>
    <dgm:cxn modelId="{EF7ECCAD-30F1-412F-8F84-F237585A1AA0}" type="presOf" srcId="{7A244738-5AFB-4EAE-B807-D4544FD78C5F}" destId="{45B5AF40-0117-423B-9B40-B994B041B022}" srcOrd="0" destOrd="0" presId="urn:microsoft.com/office/officeart/2005/8/layout/hProcess10"/>
    <dgm:cxn modelId="{882A19BA-01F6-4597-B5E7-2E41B2C5DB61}" srcId="{8141678E-3AEB-4F78-A40E-5F832017BA8D}" destId="{7A244738-5AFB-4EAE-B807-D4544FD78C5F}" srcOrd="2" destOrd="0" parTransId="{B32F16B4-9889-4900-BC4F-85BCF34756A9}" sibTransId="{2B24F58F-A7CF-408C-94B7-9708C748AA8F}"/>
    <dgm:cxn modelId="{CE5F9CBA-DC58-4B4B-81EC-7B3147C228EE}" type="presOf" srcId="{812867D1-1883-4AE5-9F79-C0D7073DF318}" destId="{FE406216-02FE-4E1D-8369-4E5F1EE9389C}" srcOrd="1" destOrd="0" presId="urn:microsoft.com/office/officeart/2005/8/layout/hProcess10"/>
    <dgm:cxn modelId="{45AE3EEC-9054-4658-B75C-075EB921361E}" type="presOf" srcId="{05327EBB-810E-429A-BBA3-E1A5F7A4BED4}" destId="{0F6170D6-7402-46D5-8572-84C6AF96A88B}" srcOrd="0" destOrd="0" presId="urn:microsoft.com/office/officeart/2005/8/layout/hProcess10"/>
    <dgm:cxn modelId="{66A49FDF-E402-4E3C-BB6E-4D695DC85D1C}" type="presParOf" srcId="{310CADE4-02B1-420F-AFA2-5EA6231AB1C9}" destId="{B1AA77B3-1650-4842-9DC4-358EC26B9E95}" srcOrd="0" destOrd="0" presId="urn:microsoft.com/office/officeart/2005/8/layout/hProcess10"/>
    <dgm:cxn modelId="{A1F706C9-BB4D-4B5F-8DE5-680DEA2F47FA}" type="presParOf" srcId="{B1AA77B3-1650-4842-9DC4-358EC26B9E95}" destId="{9862ECD1-BDF5-4C9A-966B-5F6F5DD3A5BE}" srcOrd="0" destOrd="0" presId="urn:microsoft.com/office/officeart/2005/8/layout/hProcess10"/>
    <dgm:cxn modelId="{DE99BAF9-0362-42B9-A97B-6B40816560CA}" type="presParOf" srcId="{B1AA77B3-1650-4842-9DC4-358EC26B9E95}" destId="{7455E0AC-5277-468E-9DC1-F088E6BDBFBD}" srcOrd="1" destOrd="0" presId="urn:microsoft.com/office/officeart/2005/8/layout/hProcess10"/>
    <dgm:cxn modelId="{21DF6D12-3B5B-4D94-9924-71CFA4D0ABE2}" type="presParOf" srcId="{310CADE4-02B1-420F-AFA2-5EA6231AB1C9}" destId="{D50C1F45-219F-4C06-BCB9-93FA08B48C1B}" srcOrd="1" destOrd="0" presId="urn:microsoft.com/office/officeart/2005/8/layout/hProcess10"/>
    <dgm:cxn modelId="{8575EAA1-B827-424C-9C55-0B40120C021C}" type="presParOf" srcId="{D50C1F45-219F-4C06-BCB9-93FA08B48C1B}" destId="{FE406216-02FE-4E1D-8369-4E5F1EE9389C}" srcOrd="0" destOrd="0" presId="urn:microsoft.com/office/officeart/2005/8/layout/hProcess10"/>
    <dgm:cxn modelId="{3D83707D-8783-4E26-B4CB-2BB23574781A}" type="presParOf" srcId="{310CADE4-02B1-420F-AFA2-5EA6231AB1C9}" destId="{CA80ECF4-3201-4298-A49C-9D9E8431EB65}" srcOrd="2" destOrd="0" presId="urn:microsoft.com/office/officeart/2005/8/layout/hProcess10"/>
    <dgm:cxn modelId="{5D6A928A-98F7-49BC-9063-FF40C3F2EDB6}" type="presParOf" srcId="{CA80ECF4-3201-4298-A49C-9D9E8431EB65}" destId="{66CA7BE8-330D-4719-9541-ACDC67D1BAEC}" srcOrd="0" destOrd="0" presId="urn:microsoft.com/office/officeart/2005/8/layout/hProcess10"/>
    <dgm:cxn modelId="{C26EF3E9-5E28-4E8F-8697-F97F759E6D74}" type="presParOf" srcId="{CA80ECF4-3201-4298-A49C-9D9E8431EB65}" destId="{74F8CF1C-4761-4C3A-93D3-8FB5264F3686}" srcOrd="1" destOrd="0" presId="urn:microsoft.com/office/officeart/2005/8/layout/hProcess10"/>
    <dgm:cxn modelId="{60E5C784-B299-4BB1-B172-E21214A87258}" type="presParOf" srcId="{310CADE4-02B1-420F-AFA2-5EA6231AB1C9}" destId="{0F6170D6-7402-46D5-8572-84C6AF96A88B}" srcOrd="3" destOrd="0" presId="urn:microsoft.com/office/officeart/2005/8/layout/hProcess10"/>
    <dgm:cxn modelId="{7A1D7418-6E93-408C-8610-2FEBE6FF9F17}" type="presParOf" srcId="{0F6170D6-7402-46D5-8572-84C6AF96A88B}" destId="{02C68BCB-3550-482B-A1A1-A6B806773BBA}" srcOrd="0" destOrd="0" presId="urn:microsoft.com/office/officeart/2005/8/layout/hProcess10"/>
    <dgm:cxn modelId="{99CDE548-BBD7-424C-A9C4-39F10ED69206}" type="presParOf" srcId="{310CADE4-02B1-420F-AFA2-5EA6231AB1C9}" destId="{01595CE6-894A-48F3-84B8-A55F2C2B81E7}" srcOrd="4" destOrd="0" presId="urn:microsoft.com/office/officeart/2005/8/layout/hProcess10"/>
    <dgm:cxn modelId="{1651808E-E5BA-48A4-AAEC-CC59906D1A4B}" type="presParOf" srcId="{01595CE6-894A-48F3-84B8-A55F2C2B81E7}" destId="{32E16B94-A6A5-4F5C-BC1B-1B149E648D6C}" srcOrd="0" destOrd="0" presId="urn:microsoft.com/office/officeart/2005/8/layout/hProcess10"/>
    <dgm:cxn modelId="{C289095B-D85D-4BF3-AD23-CBD3D7808EA9}" type="presParOf" srcId="{01595CE6-894A-48F3-84B8-A55F2C2B81E7}" destId="{45B5AF40-0117-423B-9B40-B994B041B022}"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09AB6-5354-4D92-A091-26002E447BB3}">
      <dsp:nvSpPr>
        <dsp:cNvPr id="0" name=""/>
        <dsp:cNvSpPr/>
      </dsp:nvSpPr>
      <dsp:spPr>
        <a:xfrm>
          <a:off x="0" y="179052"/>
          <a:ext cx="9441950" cy="17366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a:cs typeface="Arial"/>
            </a:rPr>
            <a:t>644 </a:t>
          </a:r>
          <a:r>
            <a:rPr lang="en-US" sz="3200" b="0" kern="1200" dirty="0">
              <a:latin typeface="Arial"/>
              <a:cs typeface="Arial"/>
            </a:rPr>
            <a:t>Service Requests </a:t>
          </a:r>
          <a:r>
            <a:rPr lang="en-US" sz="3200" b="1" kern="1200" dirty="0">
              <a:latin typeface="Arial"/>
              <a:cs typeface="Arial"/>
            </a:rPr>
            <a:t>COMPLETED</a:t>
          </a:r>
          <a:br>
            <a:rPr lang="en-US" sz="3200" b="1" kern="1200" dirty="0">
              <a:latin typeface="Arial"/>
              <a:cs typeface="Arial"/>
            </a:rPr>
          </a:br>
          <a:r>
            <a:rPr lang="en-US" sz="3200" b="0" kern="1200" dirty="0">
              <a:latin typeface="Arial"/>
              <a:cs typeface="Arial"/>
            </a:rPr>
            <a:t>Maintaining I</a:t>
          </a:r>
          <a:r>
            <a:rPr lang="en-US" sz="3200" kern="1200" dirty="0">
              <a:latin typeface="Arial"/>
              <a:cs typeface="Arial"/>
            </a:rPr>
            <a:t>ntegrity of Most Visible Roads</a:t>
          </a:r>
        </a:p>
      </dsp:txBody>
      <dsp:txXfrm>
        <a:off x="84775" y="263827"/>
        <a:ext cx="9272400" cy="1567069"/>
      </dsp:txXfrm>
    </dsp:sp>
    <dsp:sp modelId="{3823E4ED-59FA-4B11-847D-F22E3FFFC20D}">
      <dsp:nvSpPr>
        <dsp:cNvPr id="0" name=""/>
        <dsp:cNvSpPr/>
      </dsp:nvSpPr>
      <dsp:spPr>
        <a:xfrm>
          <a:off x="0" y="1736661"/>
          <a:ext cx="9441950" cy="186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782" tIns="17780" rIns="99568" bIns="17780" numCol="1" spcCol="1270" anchor="t" anchorCtr="0">
          <a:noAutofit/>
        </a:bodyPr>
        <a:lstStyle/>
        <a:p>
          <a:pPr marL="114300" lvl="1" indent="-114300" algn="l" defTabSz="622300">
            <a:lnSpc>
              <a:spcPct val="90000"/>
            </a:lnSpc>
            <a:spcBef>
              <a:spcPct val="0"/>
            </a:spcBef>
            <a:spcAft>
              <a:spcPct val="20000"/>
            </a:spcAft>
            <a:buFontTx/>
            <a:buNone/>
          </a:pPr>
          <a:r>
            <a:rPr lang="en-US" sz="1400" kern="1200" dirty="0">
              <a:latin typeface="Arial"/>
              <a:cs typeface="Arial"/>
            </a:rPr>
            <a:t>				</a:t>
          </a:r>
        </a:p>
      </dsp:txBody>
      <dsp:txXfrm>
        <a:off x="0" y="1736661"/>
        <a:ext cx="9441950" cy="186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2ECD1-BDF5-4C9A-966B-5F6F5DD3A5BE}">
      <dsp:nvSpPr>
        <dsp:cNvPr id="0" name=""/>
        <dsp:cNvSpPr/>
      </dsp:nvSpPr>
      <dsp:spPr>
        <a:xfrm>
          <a:off x="5" y="0"/>
          <a:ext cx="2119633" cy="2119633"/>
        </a:xfrm>
        <a:prstGeom prst="roundRect">
          <a:avLst>
            <a:gd name="adj" fmla="val 10000"/>
          </a:avLst>
        </a:prstGeom>
        <a:blipFill rotWithShape="1">
          <a:blip xmlns:r="http://schemas.openxmlformats.org/officeDocument/2006/relationships" r:embed="rId1"/>
          <a:srcRect/>
          <a:stretch>
            <a:fillRect l="-19000" r="-1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5E0AC-5277-468E-9DC1-F088E6BDBFBD}">
      <dsp:nvSpPr>
        <dsp:cNvPr id="0" name=""/>
        <dsp:cNvSpPr/>
      </dsp:nvSpPr>
      <dsp:spPr>
        <a:xfrm>
          <a:off x="349555" y="1779825"/>
          <a:ext cx="2119633" cy="2119633"/>
        </a:xfrm>
        <a:prstGeom prst="roundRect">
          <a:avLst>
            <a:gd name="adj" fmla="val 10000"/>
          </a:avLst>
        </a:prstGeom>
        <a:solidFill>
          <a:srgbClr val="215F9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Board &amp; Secure Ordinance Approved </a:t>
          </a:r>
        </a:p>
        <a:p>
          <a:pPr marL="0" lvl="0" indent="0" algn="ctr"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(March 2024)</a:t>
          </a:r>
        </a:p>
      </dsp:txBody>
      <dsp:txXfrm>
        <a:off x="411637" y="1841907"/>
        <a:ext cx="1995469" cy="1995469"/>
      </dsp:txXfrm>
    </dsp:sp>
    <dsp:sp modelId="{D50C1F45-219F-4C06-BCB9-93FA08B48C1B}">
      <dsp:nvSpPr>
        <dsp:cNvPr id="0" name=""/>
        <dsp:cNvSpPr/>
      </dsp:nvSpPr>
      <dsp:spPr>
        <a:xfrm rot="19012">
          <a:off x="2529496" y="814418"/>
          <a:ext cx="409867" cy="5093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529497" y="915942"/>
        <a:ext cx="286907" cy="305590"/>
      </dsp:txXfrm>
    </dsp:sp>
    <dsp:sp modelId="{66CA7BE8-330D-4719-9541-ACDC67D1BAEC}">
      <dsp:nvSpPr>
        <dsp:cNvPr id="0" name=""/>
        <dsp:cNvSpPr/>
      </dsp:nvSpPr>
      <dsp:spPr>
        <a:xfrm>
          <a:off x="3290669" y="18198"/>
          <a:ext cx="2119633" cy="2119633"/>
        </a:xfrm>
        <a:prstGeom prst="roundRect">
          <a:avLst>
            <a:gd name="adj" fmla="val 10000"/>
          </a:avLst>
        </a:prstGeom>
        <a:blipFill>
          <a:blip xmlns:r="http://schemas.openxmlformats.org/officeDocument/2006/relationships" r:embed="rId2"/>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8CF1C-4761-4C3A-93D3-8FB5264F3686}">
      <dsp:nvSpPr>
        <dsp:cNvPr id="0" name=""/>
        <dsp:cNvSpPr/>
      </dsp:nvSpPr>
      <dsp:spPr>
        <a:xfrm>
          <a:off x="3635726" y="1779825"/>
          <a:ext cx="2119633" cy="2119633"/>
        </a:xfrm>
        <a:prstGeom prst="roundRect">
          <a:avLst>
            <a:gd name="adj" fmla="val 10000"/>
          </a:avLst>
        </a:prstGeom>
        <a:solidFill>
          <a:srgbClr val="215F9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1</a:t>
          </a:r>
          <a:r>
            <a:rPr lang="en-US" sz="2200" kern="1200" baseline="30000">
              <a:latin typeface="Arial" panose="020B0604020202020204" pitchFamily="34" charset="0"/>
              <a:cs typeface="Arial" panose="020B0604020202020204" pitchFamily="34" charset="0"/>
            </a:rPr>
            <a:t>st</a:t>
          </a:r>
          <a:r>
            <a:rPr lang="en-US" sz="2200" kern="1200">
              <a:latin typeface="Arial" panose="020B0604020202020204" pitchFamily="34" charset="0"/>
              <a:cs typeface="Arial" panose="020B0604020202020204" pitchFamily="34" charset="0"/>
            </a:rPr>
            <a:t> Floor of Vaughn Building Secured </a:t>
          </a:r>
        </a:p>
        <a:p>
          <a:pPr marL="0" lvl="0" indent="0" algn="ctr"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(April 2024)</a:t>
          </a:r>
        </a:p>
      </dsp:txBody>
      <dsp:txXfrm>
        <a:off x="3697808" y="1841907"/>
        <a:ext cx="1995469" cy="1995469"/>
      </dsp:txXfrm>
    </dsp:sp>
    <dsp:sp modelId="{0F6170D6-7402-46D5-8572-84C6AF96A88B}">
      <dsp:nvSpPr>
        <dsp:cNvPr id="0" name=""/>
        <dsp:cNvSpPr/>
      </dsp:nvSpPr>
      <dsp:spPr>
        <a:xfrm rot="21580962">
          <a:off x="5818587" y="814095"/>
          <a:ext cx="408294" cy="5093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818588" y="916298"/>
        <a:ext cx="285806" cy="305590"/>
      </dsp:txXfrm>
    </dsp:sp>
    <dsp:sp modelId="{32E16B94-A6A5-4F5C-BC1B-1B149E648D6C}">
      <dsp:nvSpPr>
        <dsp:cNvPr id="0" name=""/>
        <dsp:cNvSpPr/>
      </dsp:nvSpPr>
      <dsp:spPr>
        <a:xfrm>
          <a:off x="6576840" y="0"/>
          <a:ext cx="2119633" cy="2119633"/>
        </a:xfrm>
        <a:prstGeom prst="roundRect">
          <a:avLst>
            <a:gd name="adj" fmla="val 10000"/>
          </a:avLst>
        </a:prstGeom>
        <a:blipFill>
          <a:blip xmlns:r="http://schemas.openxmlformats.org/officeDocument/2006/relationships" r:embed="rId3"/>
          <a:srcRect/>
          <a:stretch>
            <a:fillRect l="-39000" r="-3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5AF40-0117-423B-9B40-B994B041B022}">
      <dsp:nvSpPr>
        <dsp:cNvPr id="0" name=""/>
        <dsp:cNvSpPr/>
      </dsp:nvSpPr>
      <dsp:spPr>
        <a:xfrm>
          <a:off x="6921896" y="1779825"/>
          <a:ext cx="2119633" cy="2119633"/>
        </a:xfrm>
        <a:prstGeom prst="roundRect">
          <a:avLst>
            <a:gd name="adj" fmla="val 10000"/>
          </a:avLst>
        </a:prstGeom>
        <a:solidFill>
          <a:srgbClr val="215F9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2</a:t>
          </a:r>
          <a:r>
            <a:rPr lang="en-US" sz="2200" kern="1200" baseline="30000">
              <a:latin typeface="Arial" panose="020B0604020202020204" pitchFamily="34" charset="0"/>
              <a:cs typeface="Arial" panose="020B0604020202020204" pitchFamily="34" charset="0"/>
            </a:rPr>
            <a:t>nd</a:t>
          </a:r>
          <a:r>
            <a:rPr lang="en-US" sz="2200" kern="1200">
              <a:latin typeface="Arial" panose="020B0604020202020204" pitchFamily="34" charset="0"/>
              <a:cs typeface="Arial" panose="020B0604020202020204" pitchFamily="34" charset="0"/>
            </a:rPr>
            <a:t> Floor of Vaughn Building Secured</a:t>
          </a:r>
        </a:p>
        <a:p>
          <a:pPr marL="0" lvl="0" indent="0" algn="ctr"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(April 2025) </a:t>
          </a:r>
        </a:p>
      </dsp:txBody>
      <dsp:txXfrm>
        <a:off x="6983978" y="1841907"/>
        <a:ext cx="1995469" cy="19954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50C68-E654-44D4-8392-0DB45D676BB5}" type="datetimeFigureOut">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8F185-49DB-4ADD-B0F3-28FFC1B97A74}" type="slidenum">
              <a:t>‹#›</a:t>
            </a:fld>
            <a:endParaRPr lang="en-US"/>
          </a:p>
        </p:txBody>
      </p:sp>
    </p:spTree>
    <p:extLst>
      <p:ext uri="{BB962C8B-B14F-4D97-AF65-F5344CB8AC3E}">
        <p14:creationId xmlns:p14="http://schemas.microsoft.com/office/powerpoint/2010/main" val="647286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We had some questions raised at the last council meeting.  And this presentation speaks to the facts regarding those questions but in particular, city operations. </a:t>
            </a:r>
            <a:endParaRPr lang="en-US">
              <a:ea typeface="Calibri" panose="020F0502020204030204"/>
              <a:cs typeface="Calibri" panose="020F0502020204030204"/>
            </a:endParaRPr>
          </a:p>
          <a:p>
            <a:endParaRPr lang="en-US"/>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a:t>
            </a:fld>
            <a:endParaRPr lang="en-US"/>
          </a:p>
        </p:txBody>
      </p:sp>
    </p:spTree>
    <p:extLst>
      <p:ext uri="{BB962C8B-B14F-4D97-AF65-F5344CB8AC3E}">
        <p14:creationId xmlns:p14="http://schemas.microsoft.com/office/powerpoint/2010/main" val="2291141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24 of the 26 selected roadways are complete</a:t>
            </a:r>
          </a:p>
        </p:txBody>
      </p:sp>
      <p:sp>
        <p:nvSpPr>
          <p:cNvPr id="4" name="Slide Number Placeholder 3"/>
          <p:cNvSpPr>
            <a:spLocks noGrp="1"/>
          </p:cNvSpPr>
          <p:nvPr>
            <p:ph type="sldNum" sz="quarter" idx="5"/>
          </p:nvPr>
        </p:nvSpPr>
        <p:spPr/>
        <p:txBody>
          <a:bodyPr/>
          <a:lstStyle/>
          <a:p>
            <a:fld id="{BEDAF213-026E-4EFD-B7C0-AE74235EC3F1}" type="slidenum">
              <a:rPr lang="en-US" smtClean="0"/>
              <a:t>21</a:t>
            </a:fld>
            <a:endParaRPr lang="en-US"/>
          </a:p>
        </p:txBody>
      </p:sp>
    </p:spTree>
    <p:extLst>
      <p:ext uri="{BB962C8B-B14F-4D97-AF65-F5344CB8AC3E}">
        <p14:creationId xmlns:p14="http://schemas.microsoft.com/office/powerpoint/2010/main" val="107724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on track to complete project this summer.</a:t>
            </a:r>
          </a:p>
          <a:p>
            <a:r>
              <a:rPr lang="en-US"/>
              <a:t>Phasing of project added to overall length of construction but led to Cost savings of $10 million or more</a:t>
            </a:r>
          </a:p>
          <a:p>
            <a:r>
              <a:rPr lang="en-US"/>
              <a:t>Includes continuous sidewalk and curb and new curb and gutter, not part of the original bid</a:t>
            </a:r>
          </a:p>
          <a:p>
            <a:r>
              <a:rPr lang="en-US"/>
              <a:t>Utility contractor completed their portion in 23 months</a:t>
            </a:r>
          </a:p>
          <a:p>
            <a:r>
              <a:rPr lang="en-US"/>
              <a:t>In-house concrete paving crews completed their portion in 12 months</a:t>
            </a:r>
          </a:p>
          <a:p>
            <a:r>
              <a:rPr lang="en-US"/>
              <a:t>Paving contractor currently working at the project for an estimated duration of 10 months</a:t>
            </a:r>
          </a:p>
          <a:p>
            <a:r>
              <a:rPr lang="en-US"/>
              <a:t>Total estimated duration is 27 months</a:t>
            </a:r>
          </a:p>
        </p:txBody>
      </p:sp>
      <p:sp>
        <p:nvSpPr>
          <p:cNvPr id="4" name="Slide Number Placeholder 3"/>
          <p:cNvSpPr>
            <a:spLocks noGrp="1"/>
          </p:cNvSpPr>
          <p:nvPr>
            <p:ph type="sldNum" sz="quarter" idx="5"/>
          </p:nvPr>
        </p:nvSpPr>
        <p:spPr/>
        <p:txBody>
          <a:bodyPr/>
          <a:lstStyle/>
          <a:p>
            <a:fld id="{BEDAF213-026E-4EFD-B7C0-AE74235EC3F1}" type="slidenum">
              <a:rPr lang="en-US" smtClean="0"/>
              <a:t>22</a:t>
            </a:fld>
            <a:endParaRPr lang="en-US"/>
          </a:p>
        </p:txBody>
      </p:sp>
    </p:spTree>
    <p:extLst>
      <p:ext uri="{BB962C8B-B14F-4D97-AF65-F5344CB8AC3E}">
        <p14:creationId xmlns:p14="http://schemas.microsoft.com/office/powerpoint/2010/main" val="230927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kern="100">
                <a:effectLst/>
                <a:latin typeface="Calibri" panose="020F0502020204030204" pitchFamily="34" charset="0"/>
                <a:ea typeface="Calibri" panose="020F0502020204030204" pitchFamily="34" charset="0"/>
                <a:cs typeface="Times New Roman" panose="02020603050405020304" pitchFamily="18" charset="0"/>
              </a:rPr>
              <a:t>Not many years ago, there was not much funding for roadways. This includes funding for O &amp; M and new roadways. Between 2010 and 2017, addressing the poor condition of our streets was a Council priority. This emphasis led to increased funding for maintenance and eventually led to the $100 million Road Bond. </a:t>
            </a:r>
          </a:p>
          <a:p>
            <a:pPr marL="0" marR="0">
              <a:lnSpc>
                <a:spcPct val="107000"/>
              </a:lnSpc>
              <a:spcBef>
                <a:spcPts val="0"/>
              </a:spcBef>
              <a:spcAft>
                <a:spcPts val="800"/>
              </a:spcAft>
            </a:pPr>
            <a:r>
              <a:rPr lang="en-US" sz="1200" b="0" kern="100">
                <a:effectLst/>
                <a:latin typeface="Calibri" panose="020F0502020204030204" pitchFamily="34" charset="0"/>
                <a:ea typeface="Calibri" panose="020F0502020204030204" pitchFamily="34" charset="0"/>
                <a:cs typeface="Times New Roman" panose="02020603050405020304" pitchFamily="18" charset="0"/>
              </a:rPr>
              <a:t>During this time, Tx. D.O.T. also did not have much funding for projects. The State was focused on other areas, especially the I-35 corridor between Austin and the Dallas-area. Things have changed, and the state has allocated funds to Tx. D.O.T.’s Odessa District for many much-needed projects. </a:t>
            </a:r>
          </a:p>
          <a:p>
            <a:pPr marL="0" marR="0">
              <a:lnSpc>
                <a:spcPct val="107000"/>
              </a:lnSpc>
              <a:spcBef>
                <a:spcPts val="0"/>
              </a:spcBef>
              <a:spcAft>
                <a:spcPts val="800"/>
              </a:spcAft>
            </a:pPr>
            <a:r>
              <a:rPr lang="en-US" sz="1200" b="0" kern="100">
                <a:effectLst/>
                <a:latin typeface="Calibri" panose="020F0502020204030204" pitchFamily="34" charset="0"/>
                <a:ea typeface="Calibri" panose="020F0502020204030204" pitchFamily="34" charset="0"/>
                <a:cs typeface="Times New Roman" panose="02020603050405020304" pitchFamily="18" charset="0"/>
              </a:rPr>
              <a:t>In recent years Midland County added a Public Works Department. Throughout the years, the County’s Road and Bridge Department completed primarily maintenance projects, but not much was done to expand or grow the County’s infrastructure.</a:t>
            </a:r>
          </a:p>
          <a:p>
            <a:pPr marL="0" marR="0">
              <a:lnSpc>
                <a:spcPct val="107000"/>
              </a:lnSpc>
              <a:spcBef>
                <a:spcPts val="0"/>
              </a:spcBef>
              <a:spcAft>
                <a:spcPts val="800"/>
              </a:spcAft>
            </a:pPr>
            <a:r>
              <a:rPr lang="en-US" sz="1200" b="0" kern="100">
                <a:effectLst/>
                <a:latin typeface="Calibri" panose="020F0502020204030204" pitchFamily="34" charset="0"/>
                <a:ea typeface="Calibri" panose="020F0502020204030204" pitchFamily="34" charset="0"/>
                <a:cs typeface="Times New Roman" panose="02020603050405020304" pitchFamily="18" charset="0"/>
              </a:rPr>
              <a:t>We can’t do it alone</a:t>
            </a:r>
          </a:p>
          <a:p>
            <a:pPr marL="0" marR="0">
              <a:lnSpc>
                <a:spcPct val="107000"/>
              </a:lnSpc>
              <a:spcBef>
                <a:spcPts val="0"/>
              </a:spcBef>
              <a:spcAft>
                <a:spcPts val="800"/>
              </a:spcAft>
            </a:pPr>
            <a:r>
              <a:rPr lang="en-US" sz="1200" b="0" kern="100">
                <a:effectLst/>
                <a:latin typeface="Calibri" panose="020F0502020204030204" pitchFamily="34" charset="0"/>
                <a:ea typeface="Calibri" panose="020F0502020204030204" pitchFamily="34" charset="0"/>
                <a:cs typeface="Times New Roman" panose="02020603050405020304" pitchFamily="18" charset="0"/>
              </a:rPr>
              <a:t>Need to be resourceful to keep up with growth</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Times New Roman" panose="02020603050405020304" pitchFamily="18" charset="0"/>
              </a:rPr>
              <a:t>$100 million bond program addresses deferred maintenance or neglect on existing roadways, does not help us keep up with growth.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Times New Roman" panose="02020603050405020304" pitchFamily="18" charset="0"/>
              </a:rPr>
              <a:t>Mutual benefit and mutual interest</a:t>
            </a:r>
          </a:p>
          <a:p>
            <a:pPr marL="342900" marR="0" lvl="0" indent="-342900">
              <a:lnSpc>
                <a:spcPct val="107000"/>
              </a:lnSpc>
              <a:spcBef>
                <a:spcPts val="0"/>
              </a:spcBef>
              <a:spcAft>
                <a:spcPts val="80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Times New Roman" panose="02020603050405020304" pitchFamily="18" charset="0"/>
              </a:rPr>
              <a:t>Combine our resources to keep up with growth</a:t>
            </a:r>
          </a:p>
          <a:p>
            <a:r>
              <a:rPr lang="en-US" sz="1200">
                <a:effectLst/>
                <a:latin typeface="Calibri" panose="020F0502020204030204" pitchFamily="34" charset="0"/>
                <a:ea typeface="Calibri" panose="020F0502020204030204" pitchFamily="34" charset="0"/>
                <a:cs typeface="Times New Roman" panose="02020603050405020304" pitchFamily="18" charset="0"/>
              </a:rPr>
              <a:t>Eventual goal is to stay ahead of growth</a:t>
            </a:r>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23</a:t>
            </a:fld>
            <a:endParaRPr lang="en-US"/>
          </a:p>
        </p:txBody>
      </p:sp>
    </p:spTree>
    <p:extLst>
      <p:ext uri="{BB962C8B-B14F-4D97-AF65-F5344CB8AC3E}">
        <p14:creationId xmlns:p14="http://schemas.microsoft.com/office/powerpoint/2010/main" val="1798962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$4,000,000.00 in design for $40 million</a:t>
            </a:r>
          </a:p>
        </p:txBody>
      </p:sp>
      <p:sp>
        <p:nvSpPr>
          <p:cNvPr id="4" name="Slide Number Placeholder 3"/>
          <p:cNvSpPr>
            <a:spLocks noGrp="1"/>
          </p:cNvSpPr>
          <p:nvPr>
            <p:ph type="sldNum" sz="quarter" idx="5"/>
          </p:nvPr>
        </p:nvSpPr>
        <p:spPr/>
        <p:txBody>
          <a:bodyPr/>
          <a:lstStyle/>
          <a:p>
            <a:fld id="{BEDAF213-026E-4EFD-B7C0-AE74235EC3F1}" type="slidenum">
              <a:rPr lang="en-US" smtClean="0"/>
              <a:t>25</a:t>
            </a:fld>
            <a:endParaRPr lang="en-US"/>
          </a:p>
        </p:txBody>
      </p:sp>
    </p:spTree>
    <p:extLst>
      <p:ext uri="{BB962C8B-B14F-4D97-AF65-F5344CB8AC3E}">
        <p14:creationId xmlns:p14="http://schemas.microsoft.com/office/powerpoint/2010/main" val="2181026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MDC decided to contribute 30% of revenue with City Council support </a:t>
            </a:r>
          </a:p>
          <a:p>
            <a:r>
              <a:rPr lang="en-US"/>
              <a:t>$62 million total contribution since 2010</a:t>
            </a:r>
          </a:p>
          <a:p>
            <a:r>
              <a:rPr lang="en-US"/>
              <a:t>About $9.8 million for design</a:t>
            </a:r>
          </a:p>
        </p:txBody>
      </p:sp>
      <p:sp>
        <p:nvSpPr>
          <p:cNvPr id="4" name="Slide Number Placeholder 3"/>
          <p:cNvSpPr>
            <a:spLocks noGrp="1"/>
          </p:cNvSpPr>
          <p:nvPr>
            <p:ph type="sldNum" sz="quarter" idx="5"/>
          </p:nvPr>
        </p:nvSpPr>
        <p:spPr/>
        <p:txBody>
          <a:bodyPr/>
          <a:lstStyle/>
          <a:p>
            <a:fld id="{BEDAF213-026E-4EFD-B7C0-AE74235EC3F1}" type="slidenum">
              <a:rPr lang="en-US" smtClean="0"/>
              <a:t>26</a:t>
            </a:fld>
            <a:endParaRPr lang="en-US"/>
          </a:p>
        </p:txBody>
      </p:sp>
    </p:spTree>
    <p:extLst>
      <p:ext uri="{BB962C8B-B14F-4D97-AF65-F5344CB8AC3E}">
        <p14:creationId xmlns:p14="http://schemas.microsoft.com/office/powerpoint/2010/main" val="2350728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06921-8846-E5A9-4D19-5DD899EEE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5D52E-ED44-FC5A-DB13-A4C76309D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18D1D-C6E4-E415-1D6E-60F1B1060C8A}"/>
              </a:ext>
            </a:extLst>
          </p:cNvPr>
          <p:cNvSpPr>
            <a:spLocks noGrp="1"/>
          </p:cNvSpPr>
          <p:nvPr>
            <p:ph type="body" idx="1"/>
          </p:nvPr>
        </p:nvSpPr>
        <p:spPr/>
        <p:txBody>
          <a:bodyPr/>
          <a:lstStyle/>
          <a:p>
            <a:r>
              <a:rPr lang="en-US"/>
              <a:t>Gabe</a:t>
            </a:r>
          </a:p>
        </p:txBody>
      </p:sp>
      <p:sp>
        <p:nvSpPr>
          <p:cNvPr id="4" name="Slide Number Placeholder 3">
            <a:extLst>
              <a:ext uri="{FF2B5EF4-FFF2-40B4-BE49-F238E27FC236}">
                <a16:creationId xmlns:a16="http://schemas.microsoft.com/office/drawing/2014/main" id="{D7233C4B-19AA-1202-BA8B-25F8D4B56265}"/>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8E8522-C787-4A07-BA91-2E173264CBB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47742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F654F-6C00-2C3D-4ED0-DEDF70833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8AF1A-BB45-9B46-886B-878B7D59BC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40DFF-9424-7B25-21EF-A61AF60B19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3739F7-795E-3A72-2F48-7587AE021E8D}"/>
              </a:ext>
            </a:extLst>
          </p:cNvPr>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3219317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Gabe</a:t>
            </a: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8E8522-C787-4A07-BA91-2E173264CBB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60501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D1A59-DEBE-9E6E-070A-6863B5570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8222A-3B6F-D4A1-910B-F7C4D984C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E79C60-39C7-3FB1-9A7F-2D3B36429A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Gabe</a:t>
            </a:r>
          </a:p>
          <a:p>
            <a:endParaRPr lang="en-US"/>
          </a:p>
        </p:txBody>
      </p:sp>
      <p:sp>
        <p:nvSpPr>
          <p:cNvPr id="4" name="Slide Number Placeholder 3">
            <a:extLst>
              <a:ext uri="{FF2B5EF4-FFF2-40B4-BE49-F238E27FC236}">
                <a16:creationId xmlns:a16="http://schemas.microsoft.com/office/drawing/2014/main" id="{029B4CA5-1451-451E-45DD-E35D0387AC55}"/>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8E8522-C787-4A07-BA91-2E173264CBB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0639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defTabSz="914400" eaLnBrk="1" fontAlgn="auto" latinLnBrk="0" hangingPunct="1">
              <a:lnSpc>
                <a:spcPts val="2140"/>
              </a:lnSpc>
              <a:spcBef>
                <a:spcPts val="5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Movement aiming to eliminate all traffic fatalities and serious injuries by 2050. </a:t>
            </a:r>
          </a:p>
          <a:p>
            <a:pPr marL="12700" marR="0" lvl="0" indent="0" defTabSz="914400" eaLnBrk="1" fontAlgn="auto" latinLnBrk="0" hangingPunct="1">
              <a:lnSpc>
                <a:spcPts val="2140"/>
              </a:lnSpc>
              <a:spcBef>
                <a:spcPts val="5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Eliminating</a:t>
            </a:r>
            <a:r>
              <a:rPr kumimoji="0" lang="en-US" sz="1200" b="0" i="0" u="none" strike="noStrike" kern="0" cap="none" spc="-7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deaths</a:t>
            </a:r>
            <a:r>
              <a:rPr kumimoji="0" lang="en-US" sz="1200" b="0" i="0" u="none" strike="noStrike" kern="0" cap="none" spc="-3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on</a:t>
            </a:r>
            <a:r>
              <a:rPr kumimoji="0" lang="en-US" sz="1200" b="0" i="0" u="none" strike="noStrike" kern="0" cap="none" spc="-4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Midland’s</a:t>
            </a:r>
            <a:r>
              <a:rPr kumimoji="0" lang="en-US" sz="1200" b="0" i="0" u="none" strike="noStrike" kern="0" cap="none" spc="-4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roads</a:t>
            </a:r>
            <a:r>
              <a:rPr kumimoji="0" lang="en-US" sz="1200" b="0" i="0" u="none" strike="noStrike" kern="0" cap="none" spc="-35" normalizeH="0" baseline="0" noProof="0">
                <a:ln>
                  <a:noFill/>
                </a:ln>
                <a:solidFill>
                  <a:sysClr val="windowText" lastClr="000000"/>
                </a:solidFill>
                <a:effectLst/>
                <a:uLnTx/>
                <a:uFillTx/>
                <a:latin typeface="Arial"/>
                <a:cs typeface="Arial"/>
              </a:rPr>
              <a:t> </a:t>
            </a:r>
            <a:r>
              <a:rPr kumimoji="0" lang="en-US" sz="1200" b="0" i="0" u="none" strike="noStrike" kern="0" cap="none" spc="-25" normalizeH="0" baseline="0" noProof="0">
                <a:ln>
                  <a:noFill/>
                </a:ln>
                <a:solidFill>
                  <a:sysClr val="windowText" lastClr="000000"/>
                </a:solidFill>
                <a:effectLst/>
                <a:uLnTx/>
                <a:uFillTx/>
                <a:latin typeface="Arial"/>
                <a:cs typeface="Arial"/>
              </a:rPr>
              <a:t>by</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1764"/>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BUILDING</a:t>
            </a:r>
            <a:r>
              <a:rPr kumimoji="0" lang="en-US" sz="1200" b="0" i="0" u="none" strike="noStrike" kern="0" cap="none" spc="-2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complete</a:t>
            </a:r>
            <a:r>
              <a:rPr kumimoji="0" lang="en-US" sz="1200" b="0" i="0" u="none" strike="noStrike" kern="0" cap="none" spc="-4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streets,</a:t>
            </a:r>
            <a:r>
              <a:rPr kumimoji="0" lang="en-US" sz="1200" b="0" i="0" u="none" strike="noStrike" kern="0" cap="none" spc="-2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ENGAGING</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248920" lvl="0" indent="0" defTabSz="914400" eaLnBrk="1" fontAlgn="auto" latinLnBrk="0" hangingPunct="1">
              <a:lnSpc>
                <a:spcPct val="70000"/>
              </a:lnSpc>
              <a:spcBef>
                <a:spcPts val="375"/>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the</a:t>
            </a:r>
            <a:r>
              <a:rPr kumimoji="0" lang="en-US" sz="1200" b="0" i="0" u="none" strike="noStrike" kern="0" cap="none" spc="-6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community,</a:t>
            </a:r>
            <a:r>
              <a:rPr kumimoji="0" lang="en-US" sz="1200" b="0" i="0" u="none" strike="noStrike" kern="0" cap="none" spc="-7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and</a:t>
            </a:r>
            <a:r>
              <a:rPr kumimoji="0" lang="en-US" sz="1200" b="0" i="0" u="none" strike="noStrike" kern="0" cap="none" spc="-60" normalizeH="0" baseline="0" noProof="0">
                <a:ln>
                  <a:noFill/>
                </a:ln>
                <a:solidFill>
                  <a:sysClr val="windowText" lastClr="000000"/>
                </a:solidFill>
                <a:effectLst/>
                <a:uLnTx/>
                <a:uFillTx/>
                <a:latin typeface="Arial"/>
                <a:cs typeface="Arial"/>
              </a:rPr>
              <a:t> </a:t>
            </a:r>
            <a:r>
              <a:rPr kumimoji="0" lang="en-US" sz="1200" b="0" i="0" u="none" strike="noStrike" kern="0" cap="none" spc="-25" normalizeH="0" baseline="0" noProof="0">
                <a:ln>
                  <a:noFill/>
                </a:ln>
                <a:solidFill>
                  <a:sysClr val="windowText" lastClr="000000"/>
                </a:solidFill>
                <a:effectLst/>
                <a:uLnTx/>
                <a:uFillTx/>
                <a:latin typeface="Arial"/>
                <a:cs typeface="Arial"/>
              </a:rPr>
              <a:t>INNOVATING</a:t>
            </a:r>
            <a:r>
              <a:rPr kumimoji="0" lang="en-US" sz="1200" b="0" i="0" u="none" strike="noStrike" kern="0" cap="none" spc="-4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safer </a:t>
            </a:r>
            <a:r>
              <a:rPr kumimoji="0" lang="en-US" sz="1200" b="0" i="0" u="none" strike="noStrike" kern="0" cap="none" spc="0" normalizeH="0" baseline="0" noProof="0">
                <a:ln>
                  <a:noFill/>
                </a:ln>
                <a:solidFill>
                  <a:sysClr val="windowText" lastClr="000000"/>
                </a:solidFill>
                <a:effectLst/>
                <a:uLnTx/>
                <a:uFillTx/>
                <a:latin typeface="Arial"/>
                <a:cs typeface="Arial"/>
              </a:rPr>
              <a:t>solutions</a:t>
            </a:r>
            <a:r>
              <a:rPr kumimoji="0" lang="en-US" sz="1200" b="0" i="0" u="none" strike="noStrike" kern="0" cap="none" spc="-4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to</a:t>
            </a:r>
            <a:r>
              <a:rPr kumimoji="0" lang="en-US" sz="1200" b="0" i="0" u="none" strike="noStrike" kern="0" cap="none" spc="-1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protect</a:t>
            </a:r>
            <a:r>
              <a:rPr kumimoji="0" lang="en-US" sz="1200" b="0" i="0" u="none" strike="noStrike" kern="0" cap="none" spc="-1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all</a:t>
            </a:r>
            <a:r>
              <a:rPr kumimoji="0" lang="en-US" sz="1200" b="0" i="0" u="none" strike="noStrike" kern="0" cap="none" spc="-2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users.”</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595"/>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214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City</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Council</a:t>
            </a:r>
            <a:r>
              <a:rPr kumimoji="0" lang="en-US" sz="1200" b="0" i="0" u="none" strike="noStrike" kern="0" cap="none" spc="-4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officially</a:t>
            </a:r>
            <a:r>
              <a:rPr kumimoji="0" lang="en-US" sz="1200" b="0" i="0" u="none" strike="noStrike" kern="0" cap="none" spc="-4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adopted</a:t>
            </a:r>
            <a:r>
              <a:rPr kumimoji="0" lang="en-US" sz="1200" b="0" i="0" u="none" strike="noStrike" kern="0" cap="none" spc="-3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the</a:t>
            </a:r>
            <a:r>
              <a:rPr kumimoji="0" lang="en-US" sz="1200" b="0" i="0" u="none" strike="noStrike" kern="0" cap="none" spc="-2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goal</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25" normalizeH="0" baseline="0" noProof="0">
                <a:ln>
                  <a:noFill/>
                </a:ln>
                <a:solidFill>
                  <a:sysClr val="windowText" lastClr="000000"/>
                </a:solidFill>
                <a:effectLst/>
                <a:uLnTx/>
                <a:uFillTx/>
                <a:latin typeface="Arial"/>
                <a:cs typeface="Arial"/>
              </a:rPr>
              <a:t>of</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1764"/>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Vision</a:t>
            </a:r>
            <a:r>
              <a:rPr kumimoji="0" lang="en-US" sz="1200" b="0" i="0" u="none" strike="noStrike" kern="0" cap="none" spc="-5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Zero,</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meaning</a:t>
            </a:r>
            <a:r>
              <a:rPr kumimoji="0" lang="en-US" sz="1200" b="0" i="0" u="none" strike="noStrike" kern="0" cap="none" spc="-4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Zero</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roadway</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1764"/>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fatalities</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by</a:t>
            </a:r>
            <a:r>
              <a:rPr kumimoji="0" lang="en-US" sz="1200" b="0" i="0" u="none" strike="noStrike" kern="0" cap="none" spc="-1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2050</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in</a:t>
            </a:r>
            <a:r>
              <a:rPr kumimoji="0" lang="en-US" sz="1200" b="0" i="0" u="none" strike="noStrike" kern="0" cap="none" spc="-13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April</a:t>
            </a:r>
            <a:r>
              <a:rPr kumimoji="0" lang="en-US" sz="1200" b="0" i="0" u="none" strike="noStrike" kern="0" cap="none" spc="-2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of</a:t>
            </a:r>
            <a:r>
              <a:rPr kumimoji="0" lang="en-US" sz="1200" b="0" i="0" u="none" strike="noStrike" kern="0" cap="none" spc="-1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2024.</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25" normalizeH="0" baseline="0" noProof="0">
                <a:ln>
                  <a:noFill/>
                </a:ln>
                <a:solidFill>
                  <a:sysClr val="windowText" lastClr="000000"/>
                </a:solidFill>
                <a:effectLst/>
                <a:uLnTx/>
                <a:uFillTx/>
                <a:latin typeface="Arial"/>
                <a:cs typeface="Arial"/>
              </a:rPr>
              <a:t>The</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1764"/>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Comprehensive</a:t>
            </a:r>
            <a:r>
              <a:rPr kumimoji="0" lang="en-US" sz="1200" b="0" i="0" u="none" strike="noStrike" kern="0" cap="none" spc="-3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Safety</a:t>
            </a:r>
            <a:r>
              <a:rPr kumimoji="0" lang="en-US" sz="1200" b="0" i="0" u="none" strike="noStrike" kern="0" cap="none" spc="-14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Action</a:t>
            </a:r>
            <a:r>
              <a:rPr kumimoji="0" lang="en-US" sz="1200" b="0" i="0" u="none" strike="noStrike" kern="0" cap="none" spc="-4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Plan</a:t>
            </a:r>
            <a:r>
              <a:rPr kumimoji="0" lang="en-US" sz="1200" b="0" i="0" u="none" strike="noStrike" kern="0" cap="none" spc="-35" normalizeH="0" baseline="0" noProof="0">
                <a:ln>
                  <a:noFill/>
                </a:ln>
                <a:solidFill>
                  <a:sysClr val="windowText" lastClr="000000"/>
                </a:solidFill>
                <a:effectLst/>
                <a:uLnTx/>
                <a:uFillTx/>
                <a:latin typeface="Arial"/>
                <a:cs typeface="Arial"/>
              </a:rPr>
              <a:t> </a:t>
            </a:r>
            <a:r>
              <a:rPr kumimoji="0" lang="en-US" sz="1200" b="0" i="0" u="none" strike="noStrike" kern="0" cap="none" spc="-25" normalizeH="0" baseline="0" noProof="0">
                <a:ln>
                  <a:noFill/>
                </a:ln>
                <a:solidFill>
                  <a:sysClr val="windowText" lastClr="000000"/>
                </a:solidFill>
                <a:effectLst/>
                <a:uLnTx/>
                <a:uFillTx/>
                <a:latin typeface="Arial"/>
                <a:cs typeface="Arial"/>
              </a:rPr>
              <a:t>was</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1764"/>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adopted</a:t>
            </a:r>
            <a:r>
              <a:rPr kumimoji="0" lang="en-US" sz="1200" b="0" i="0" u="none" strike="noStrike" kern="0" cap="none" spc="-4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in</a:t>
            </a:r>
            <a:r>
              <a:rPr kumimoji="0" lang="en-US" sz="1200" b="0" i="0" u="none" strike="noStrike" kern="0" cap="none" spc="-1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June</a:t>
            </a:r>
            <a:r>
              <a:rPr kumimoji="0" lang="en-US" sz="1200" b="0" i="0" u="none" strike="noStrike" kern="0" cap="none" spc="-2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of</a:t>
            </a:r>
            <a:r>
              <a:rPr kumimoji="0" lang="en-US" sz="1200" b="0" i="0" u="none" strike="noStrike" kern="0" cap="none" spc="-1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2024,</a:t>
            </a:r>
            <a:r>
              <a:rPr kumimoji="0" lang="en-US" sz="1200" b="0" i="0" u="none" strike="noStrike" kern="0" cap="none" spc="-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and</a:t>
            </a:r>
            <a:r>
              <a:rPr kumimoji="0" lang="en-US" sz="1200" b="0" i="0" u="none" strike="noStrike" kern="0" cap="none" spc="-2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allows</a:t>
            </a:r>
            <a:r>
              <a:rPr kumimoji="0" lang="en-US" sz="1200" b="0" i="0" u="none" strike="noStrike" kern="0" cap="none" spc="-1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us</a:t>
            </a:r>
            <a:r>
              <a:rPr kumimoji="0" lang="en-US" sz="1200" b="0" i="0" u="none" strike="noStrike" kern="0" cap="none" spc="-15" normalizeH="0" baseline="0" noProof="0">
                <a:ln>
                  <a:noFill/>
                </a:ln>
                <a:solidFill>
                  <a:sysClr val="windowText" lastClr="000000"/>
                </a:solidFill>
                <a:effectLst/>
                <a:uLnTx/>
                <a:uFillTx/>
                <a:latin typeface="Arial"/>
                <a:cs typeface="Arial"/>
              </a:rPr>
              <a:t> </a:t>
            </a:r>
            <a:r>
              <a:rPr kumimoji="0" lang="en-US" sz="1200" b="0" i="0" u="none" strike="noStrike" kern="0" cap="none" spc="-25" normalizeH="0" baseline="0" noProof="0">
                <a:ln>
                  <a:noFill/>
                </a:ln>
                <a:solidFill>
                  <a:sysClr val="windowText" lastClr="000000"/>
                </a:solidFill>
                <a:effectLst/>
                <a:uLnTx/>
                <a:uFillTx/>
                <a:latin typeface="Arial"/>
                <a:cs typeface="Arial"/>
              </a:rPr>
              <a:t>to</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241300" lvl="0" indent="0" defTabSz="914400" eaLnBrk="1" fontAlgn="auto" latinLnBrk="0" hangingPunct="1">
              <a:lnSpc>
                <a:spcPct val="70000"/>
              </a:lnSpc>
              <a:spcBef>
                <a:spcPts val="38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compete</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nationwide</a:t>
            </a:r>
            <a:r>
              <a:rPr kumimoji="0" lang="en-US" sz="1200" b="0" i="0" u="none" strike="noStrike" kern="0" cap="none" spc="-4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for</a:t>
            </a:r>
            <a:r>
              <a:rPr kumimoji="0" lang="en-US" sz="1200" b="0" i="0" u="none" strike="noStrike" kern="0" cap="none" spc="-1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the</a:t>
            </a:r>
            <a:r>
              <a:rPr kumimoji="0" lang="en-US" sz="1200" b="0" i="0" u="none" strike="noStrike" kern="0" cap="none" spc="-1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SS4A</a:t>
            </a:r>
            <a:r>
              <a:rPr kumimoji="0" lang="en-US" sz="1200" b="0" i="0" u="none" strike="noStrike" kern="0" cap="none" spc="-135"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Grant program.</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8E8522-C787-4A07-BA91-2E173264CBB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83426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a:ea typeface="Calibri"/>
              <a:cs typeface="Calibri"/>
            </a:endParaRPr>
          </a:p>
          <a:p>
            <a:r>
              <a:rPr lang="en-US"/>
              <a:t>We lacked a cohesive plan that reflected the priorities of both the Council and our residents—yet everyone expected disciplined execution. To meet that expectation we had to break down silos, embed a culture of continuous improvement, and deploy technology that drives efficiency while freeing resources for stronger training programs.</a:t>
            </a:r>
            <a:endParaRPr lang="en-US">
              <a:ea typeface="Calibri"/>
              <a:cs typeface="Calibri"/>
            </a:endParaRPr>
          </a:p>
          <a:p>
            <a:endParaRPr lang="en-US"/>
          </a:p>
          <a:p>
            <a:r>
              <a:rPr lang="en-US"/>
              <a:t>Sound finances are CRITICAL in working toward changing a culture. By recovering the true cost of services instead of subsidizing them with property-tax dollars—and by fully funding the firefighter retirement plan, saving taxpayers roughly $60 million in avoided interest—we create the fiscal headroom to invest in what matters.</a:t>
            </a:r>
            <a:endParaRPr lang="en-US">
              <a:ea typeface="Calibri" panose="020F0502020204030204"/>
              <a:cs typeface="Calibri" panose="020F0502020204030204"/>
            </a:endParaRPr>
          </a:p>
          <a:p>
            <a:endParaRPr lang="en-US"/>
          </a:p>
          <a:p>
            <a:r>
              <a:rPr lang="en-US"/>
              <a:t>Standard operating procedures were missing or outdated in several critical areas, and even where procedures existed, training lagged behind industry best practice. The consequences are visible in our water operations and, more recently, in code compliance: Special Use Designations had not been updated since 2017, and Certificates of Occupancy were out-of-date for nearly every illicit massage parlor—conditions that likely allowed those businesses to slip through the cracks.</a:t>
            </a:r>
            <a:endParaRPr lang="en-US">
              <a:ea typeface="Calibri"/>
              <a:cs typeface="Calibri"/>
            </a:endParaRPr>
          </a:p>
          <a:p>
            <a:r>
              <a:rPr lang="en-US"/>
              <a:t>In short, aligning strategy, cost recovery, SOPs, and training is not a option; it is the foundation for delivering the efficient, accountable city government our community expects.</a:t>
            </a:r>
            <a:endParaRPr lang="en-US">
              <a:ea typeface="Calibri"/>
              <a:cs typeface="Calibri"/>
            </a:endParaRPr>
          </a:p>
          <a:p>
            <a:endParaRPr lang="en-US" sz="2000">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a:p>
        </p:txBody>
      </p:sp>
    </p:spTree>
    <p:extLst>
      <p:ext uri="{BB962C8B-B14F-4D97-AF65-F5344CB8AC3E}">
        <p14:creationId xmlns:p14="http://schemas.microsoft.com/office/powerpoint/2010/main" val="413019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Lindsey </a:t>
            </a:r>
          </a:p>
          <a:p>
            <a:endParaRPr lang="en-US"/>
          </a:p>
        </p:txBody>
      </p:sp>
      <p:sp>
        <p:nvSpPr>
          <p:cNvPr id="4" name="Slide Number Placeholder 3"/>
          <p:cNvSpPr>
            <a:spLocks noGrp="1"/>
          </p:cNvSpPr>
          <p:nvPr>
            <p:ph type="sldNum" sz="quarter" idx="5"/>
          </p:nvPr>
        </p:nvSpPr>
        <p:spPr/>
        <p:txBody>
          <a:bodyPr/>
          <a:lstStyle/>
          <a:p>
            <a:fld id="{918E8522-C787-4A07-BA91-2E173264CBB4}" type="slidenum">
              <a:rPr lang="en-US" smtClean="0"/>
              <a:t>36</a:t>
            </a:fld>
            <a:endParaRPr lang="en-US"/>
          </a:p>
        </p:txBody>
      </p:sp>
    </p:spTree>
    <p:extLst>
      <p:ext uri="{BB962C8B-B14F-4D97-AF65-F5344CB8AC3E}">
        <p14:creationId xmlns:p14="http://schemas.microsoft.com/office/powerpoint/2010/main" val="4186754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241300" lvl="0" indent="0" defTabSz="914400" eaLnBrk="1" fontAlgn="auto" latinLnBrk="0" hangingPunct="1">
              <a:lnSpc>
                <a:spcPts val="2590"/>
              </a:lnSpc>
              <a:spcBef>
                <a:spcPts val="425"/>
              </a:spcBef>
              <a:spcAft>
                <a:spcPts val="0"/>
              </a:spcAft>
              <a:buClrTx/>
              <a:buSzTx/>
              <a:buFontTx/>
              <a:buNone/>
              <a:tabLst/>
              <a:defRPr/>
            </a:pPr>
            <a:r>
              <a:rPr kumimoji="0" lang="en-US" sz="1200" b="1" i="1" u="none" strike="noStrike" kern="0" cap="none" spc="0" normalizeH="0" baseline="0" noProof="0">
                <a:ln>
                  <a:noFill/>
                </a:ln>
                <a:solidFill>
                  <a:srgbClr val="104761"/>
                </a:solidFill>
                <a:effectLst/>
                <a:uLnTx/>
                <a:uFillTx/>
                <a:latin typeface="Arial"/>
                <a:cs typeface="Arial"/>
              </a:rPr>
              <a:t>Who:</a:t>
            </a:r>
            <a:r>
              <a:rPr kumimoji="0" lang="en-US" sz="1200" b="1" i="1" u="none" strike="noStrike" kern="0" cap="none" spc="-70" normalizeH="0" baseline="0" noProof="0">
                <a:ln>
                  <a:noFill/>
                </a:ln>
                <a:solidFill>
                  <a:srgbClr val="104761"/>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Permian</a:t>
            </a:r>
            <a:r>
              <a:rPr kumimoji="0" lang="en-US" sz="1200" b="0" i="0" u="none" strike="noStrike" kern="0" cap="none" spc="-4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Basin</a:t>
            </a:r>
            <a:r>
              <a:rPr kumimoji="0" lang="en-US" sz="1200" b="0" i="0" u="none" strike="noStrike" kern="0" cap="none" spc="-4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MPO,</a:t>
            </a:r>
            <a:r>
              <a:rPr kumimoji="0" lang="en-US" sz="1200" b="0" i="0" u="none" strike="noStrike" kern="0" cap="none" spc="-6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City</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of</a:t>
            </a:r>
            <a:r>
              <a:rPr kumimoji="0" lang="en-US" sz="1200" b="0" i="0" u="none" strike="noStrike" kern="0" cap="none" spc="-5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Midland,</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City</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of</a:t>
            </a:r>
            <a:r>
              <a:rPr kumimoji="0" lang="en-US" sz="1200" b="0" i="0" u="none" strike="noStrike" kern="0" cap="none" spc="-5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Odessa,</a:t>
            </a:r>
            <a:r>
              <a:rPr kumimoji="0" lang="en-US" sz="1200" b="0" i="0" u="none" strike="noStrike" kern="0" cap="none" spc="-5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Midland</a:t>
            </a:r>
            <a:r>
              <a:rPr kumimoji="0" lang="en-US" sz="1200" b="0" i="0" u="none" strike="noStrike" kern="0" cap="none" spc="-2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County, </a:t>
            </a:r>
            <a:r>
              <a:rPr kumimoji="0" lang="en-US" sz="1200" b="0" i="0" u="none" strike="noStrike" kern="0" cap="none" spc="0" normalizeH="0" baseline="0" noProof="0">
                <a:ln>
                  <a:noFill/>
                </a:ln>
                <a:solidFill>
                  <a:sysClr val="windowText" lastClr="000000"/>
                </a:solidFill>
                <a:effectLst/>
                <a:uLnTx/>
                <a:uFillTx/>
                <a:latin typeface="Arial"/>
                <a:cs typeface="Arial"/>
              </a:rPr>
              <a:t>Ector</a:t>
            </a:r>
            <a:r>
              <a:rPr kumimoji="0" lang="en-US" sz="1200" b="0" i="0" u="none" strike="noStrike" kern="0" cap="none" spc="-75" normalizeH="0" baseline="0" noProof="0">
                <a:ln>
                  <a:noFill/>
                </a:ln>
                <a:solidFill>
                  <a:sysClr val="windowText" lastClr="000000"/>
                </a:solidFill>
                <a:effectLst/>
                <a:uLnTx/>
                <a:uFillTx/>
                <a:latin typeface="Arial"/>
                <a:cs typeface="Arial"/>
              </a:rPr>
              <a:t> </a:t>
            </a:r>
            <a:r>
              <a:rPr kumimoji="0" lang="en-US" sz="1200" b="0" i="0" u="none" strike="noStrike" kern="0" cap="none" spc="-20" normalizeH="0" baseline="0" noProof="0">
                <a:ln>
                  <a:noFill/>
                </a:ln>
                <a:solidFill>
                  <a:sysClr val="windowText" lastClr="000000"/>
                </a:solidFill>
                <a:effectLst/>
                <a:uLnTx/>
                <a:uFillTx/>
                <a:latin typeface="Arial"/>
                <a:cs typeface="Arial"/>
              </a:rPr>
              <a:t>County,</a:t>
            </a:r>
            <a:r>
              <a:rPr kumimoji="0" lang="en-US" sz="1200" b="0" i="0" u="none" strike="noStrike" kern="0" cap="none" spc="-6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and</a:t>
            </a:r>
            <a:r>
              <a:rPr kumimoji="0" lang="en-US" sz="1200" b="0" i="0" u="none" strike="noStrike" kern="0" cap="none" spc="-6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Martin</a:t>
            </a:r>
            <a:r>
              <a:rPr kumimoji="0" lang="en-US" sz="1200" b="0" i="0" u="none" strike="noStrike" kern="0" cap="none" spc="-7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County</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ts val="2590"/>
              </a:lnSpc>
              <a:spcBef>
                <a:spcPts val="1000"/>
              </a:spcBef>
              <a:spcAft>
                <a:spcPts val="0"/>
              </a:spcAft>
              <a:buClrTx/>
              <a:buSzTx/>
              <a:buFontTx/>
              <a:buNone/>
              <a:tabLst/>
              <a:defRPr/>
            </a:pPr>
            <a:r>
              <a:rPr kumimoji="0" lang="en-US" sz="1200" b="1" i="1" u="none" strike="noStrike" kern="0" cap="none" spc="0" normalizeH="0" baseline="0" noProof="0">
                <a:ln>
                  <a:noFill/>
                </a:ln>
                <a:solidFill>
                  <a:srgbClr val="104761"/>
                </a:solidFill>
                <a:effectLst/>
                <a:uLnTx/>
                <a:uFillTx/>
                <a:latin typeface="Arial"/>
                <a:cs typeface="Arial"/>
              </a:rPr>
              <a:t>What:</a:t>
            </a:r>
            <a:r>
              <a:rPr kumimoji="0" lang="en-US" sz="1200" b="1" i="1" u="none" strike="noStrike" kern="0" cap="none" spc="-70" normalizeH="0" baseline="0" noProof="0">
                <a:ln>
                  <a:noFill/>
                </a:ln>
                <a:solidFill>
                  <a:srgbClr val="104761"/>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Identification</a:t>
            </a:r>
            <a:r>
              <a:rPr kumimoji="0" lang="en-US" sz="1200" b="0" i="0" u="none" strike="noStrike" kern="0" cap="none" spc="-3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of</a:t>
            </a:r>
            <a:r>
              <a:rPr kumimoji="0" lang="en-US" sz="1200" b="0" i="0" u="none" strike="noStrike" kern="0" cap="none" spc="-7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need</a:t>
            </a:r>
            <a:r>
              <a:rPr kumimoji="0" lang="en-US" sz="1200" b="0" i="0" u="none" strike="noStrike" kern="0" cap="none" spc="-3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for</a:t>
            </a:r>
            <a:r>
              <a:rPr kumimoji="0" lang="en-US" sz="1200" b="0" i="0" u="none" strike="noStrike" kern="0" cap="none" spc="-7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“Outer</a:t>
            </a:r>
            <a:r>
              <a:rPr kumimoji="0" lang="en-US" sz="1200" b="0" i="0" u="none" strike="noStrike" kern="0" cap="none" spc="-7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Loop”</a:t>
            </a:r>
            <a:r>
              <a:rPr kumimoji="0" lang="en-US" sz="1200" b="0" i="0" u="none" strike="noStrike" kern="0" cap="none" spc="-3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or</a:t>
            </a:r>
            <a:r>
              <a:rPr kumimoji="0" lang="en-US" sz="1200" b="0" i="0" u="none" strike="noStrike" kern="0" cap="none" spc="-6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connectivity</a:t>
            </a:r>
            <a:r>
              <a:rPr kumimoji="0" lang="en-US" sz="1200" b="0" i="0" u="none" strike="noStrike" kern="0" cap="none" spc="-4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corridor</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encircling </a:t>
            </a:r>
            <a:r>
              <a:rPr kumimoji="0" lang="en-US" sz="1200" b="0" i="0" u="none" strike="noStrike" kern="0" cap="none" spc="0" normalizeH="0" baseline="0" noProof="0">
                <a:ln>
                  <a:noFill/>
                </a:ln>
                <a:solidFill>
                  <a:sysClr val="windowText" lastClr="000000"/>
                </a:solidFill>
                <a:effectLst/>
                <a:uLnTx/>
                <a:uFillTx/>
                <a:latin typeface="Arial"/>
                <a:cs typeface="Arial"/>
              </a:rPr>
              <a:t>Midland</a:t>
            </a:r>
            <a:r>
              <a:rPr kumimoji="0" lang="en-US" sz="1200" b="0" i="0" u="none" strike="noStrike" kern="0" cap="none" spc="-6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&amp;</a:t>
            </a:r>
            <a:r>
              <a:rPr kumimoji="0" lang="en-US" sz="1200" b="0" i="0" u="none" strike="noStrike" kern="0" cap="none" spc="-8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Odessa</a:t>
            </a:r>
            <a:r>
              <a:rPr kumimoji="0" lang="en-US" sz="1200" b="0" i="0" u="none" strike="noStrike" kern="0" cap="none" spc="-9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through</a:t>
            </a:r>
            <a:r>
              <a:rPr kumimoji="0" lang="en-US" sz="1200" b="0" i="0" u="none" strike="noStrike" kern="0" cap="none" spc="-8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Planning</a:t>
            </a:r>
            <a:r>
              <a:rPr kumimoji="0" lang="en-US" sz="1200" b="0" i="0" u="none" strike="noStrike" kern="0" cap="none" spc="-5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and</a:t>
            </a:r>
            <a:r>
              <a:rPr kumimoji="0" lang="en-US" sz="1200" b="0" i="0" u="none" strike="noStrike" kern="0" cap="none" spc="-7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Environmental</a:t>
            </a:r>
            <a:r>
              <a:rPr kumimoji="0" lang="en-US" sz="1200" b="0" i="0" u="none" strike="noStrike" kern="0" cap="none" spc="-7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Linkages</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(PEL)</a:t>
            </a:r>
            <a:r>
              <a:rPr kumimoji="0" lang="en-US" sz="1200" b="0" i="0" u="none" strike="noStrike" kern="0" cap="none" spc="-9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Study</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12700" marR="293370" lvl="0" indent="0" defTabSz="914400" eaLnBrk="1" fontAlgn="auto" latinLnBrk="0" hangingPunct="1">
              <a:lnSpc>
                <a:spcPts val="2590"/>
              </a:lnSpc>
              <a:spcBef>
                <a:spcPts val="1000"/>
              </a:spcBef>
              <a:spcAft>
                <a:spcPts val="0"/>
              </a:spcAft>
              <a:buClrTx/>
              <a:buSzTx/>
              <a:buFontTx/>
              <a:buNone/>
              <a:tabLst/>
              <a:defRPr/>
            </a:pPr>
            <a:r>
              <a:rPr kumimoji="0" lang="en-US" sz="1200" b="1" i="1" u="none" strike="noStrike" kern="0" cap="none" spc="0" normalizeH="0" baseline="0" noProof="0">
                <a:ln>
                  <a:noFill/>
                </a:ln>
                <a:solidFill>
                  <a:srgbClr val="104761"/>
                </a:solidFill>
                <a:effectLst/>
                <a:uLnTx/>
                <a:uFillTx/>
                <a:latin typeface="Arial"/>
                <a:cs typeface="Arial"/>
              </a:rPr>
              <a:t>Goals:</a:t>
            </a:r>
            <a:r>
              <a:rPr kumimoji="0" lang="en-US" sz="1200" b="1" i="1" u="none" strike="noStrike" kern="0" cap="none" spc="-114" normalizeH="0" baseline="0" noProof="0">
                <a:ln>
                  <a:noFill/>
                </a:ln>
                <a:solidFill>
                  <a:srgbClr val="104761"/>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Enhance</a:t>
            </a:r>
            <a:r>
              <a:rPr kumimoji="0" lang="en-US" sz="1200" b="0" i="0" u="none" strike="noStrike" kern="0" cap="none" spc="-75"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Safety,</a:t>
            </a:r>
            <a:r>
              <a:rPr kumimoji="0" lang="en-US" sz="1200" b="0" i="0" u="none" strike="noStrike" kern="0" cap="none" spc="-10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redirect</a:t>
            </a:r>
            <a:r>
              <a:rPr kumimoji="0" lang="en-US" sz="1200" b="0" i="0" u="none" strike="noStrike" kern="0" cap="none" spc="-9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freight</a:t>
            </a:r>
            <a:r>
              <a:rPr kumimoji="0" lang="en-US" sz="1200" b="0" i="0" u="none" strike="noStrike" kern="0" cap="none" spc="-8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traffic,</a:t>
            </a:r>
            <a:r>
              <a:rPr kumimoji="0" lang="en-US" sz="1200" b="0" i="0" u="none" strike="noStrike" kern="0" cap="none" spc="-12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provide</a:t>
            </a:r>
            <a:r>
              <a:rPr kumimoji="0" lang="en-US" sz="1200" b="0" i="0" u="none" strike="noStrike" kern="0" cap="none" spc="-8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comprehensive</a:t>
            </a:r>
            <a:r>
              <a:rPr kumimoji="0" lang="en-US" sz="1200" b="0" i="0" u="none" strike="noStrike" kern="0" cap="none" spc="-70" normalizeH="0" baseline="0" noProof="0">
                <a:ln>
                  <a:noFill/>
                </a:ln>
                <a:solidFill>
                  <a:sysClr val="windowText" lastClr="000000"/>
                </a:solidFill>
                <a:effectLst/>
                <a:uLnTx/>
                <a:uFillTx/>
                <a:latin typeface="Arial"/>
                <a:cs typeface="Arial"/>
              </a:rPr>
              <a:t> </a:t>
            </a:r>
            <a:r>
              <a:rPr kumimoji="0" lang="en-US" sz="1200" b="0" i="0" u="none" strike="noStrike" kern="0" cap="none" spc="-10" normalizeH="0" baseline="0" noProof="0">
                <a:ln>
                  <a:noFill/>
                </a:ln>
                <a:solidFill>
                  <a:sysClr val="windowText" lastClr="000000"/>
                </a:solidFill>
                <a:effectLst/>
                <a:uLnTx/>
                <a:uFillTx/>
                <a:latin typeface="Arial"/>
                <a:cs typeface="Arial"/>
              </a:rPr>
              <a:t>travel corridors</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240029" marR="0" lvl="0" indent="-227329" defTabSz="914400" eaLnBrk="1" fontAlgn="auto" latinLnBrk="0" hangingPunct="1">
              <a:lnSpc>
                <a:spcPct val="100000"/>
              </a:lnSpc>
              <a:spcBef>
                <a:spcPts val="685"/>
              </a:spcBef>
              <a:spcAft>
                <a:spcPts val="0"/>
              </a:spcAft>
              <a:buClrTx/>
              <a:buSzTx/>
              <a:buFontTx/>
              <a:buChar char="•"/>
              <a:tabLst>
                <a:tab pos="240029" algn="l"/>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PBMPO</a:t>
            </a:r>
            <a:r>
              <a:rPr kumimoji="0" lang="en-US" sz="1200" b="0" i="0" u="none" strike="noStrike" kern="0" cap="none" spc="-6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adopted</a:t>
            </a:r>
            <a:r>
              <a:rPr kumimoji="0" lang="en-US" sz="1200" b="0" i="0" u="none" strike="noStrike" kern="0" cap="none" spc="-4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the</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results</a:t>
            </a:r>
            <a:r>
              <a:rPr kumimoji="0" lang="en-US" sz="1200" b="0" i="0" u="none" strike="noStrike" kern="0" cap="none" spc="-6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of</a:t>
            </a:r>
            <a:r>
              <a:rPr kumimoji="0" lang="en-US" sz="1200" b="0" i="0" u="none" strike="noStrike" kern="0" cap="none" spc="-6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the</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study</a:t>
            </a:r>
            <a:r>
              <a:rPr kumimoji="0" lang="en-US" sz="1200" b="0" i="0" u="none" strike="noStrike" kern="0" cap="none" spc="-6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in</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November</a:t>
            </a:r>
            <a:r>
              <a:rPr kumimoji="0" lang="en-US" sz="1200" b="0" i="0" u="none" strike="noStrike" kern="0" cap="none" spc="-25" normalizeH="0" baseline="0" noProof="0">
                <a:ln>
                  <a:noFill/>
                </a:ln>
                <a:solidFill>
                  <a:sysClr val="windowText" lastClr="000000"/>
                </a:solidFill>
                <a:effectLst/>
                <a:uLnTx/>
                <a:uFillTx/>
                <a:latin typeface="Arial"/>
                <a:cs typeface="Arial"/>
              </a:rPr>
              <a:t> </a:t>
            </a:r>
            <a:r>
              <a:rPr kumimoji="0" lang="en-US" sz="1200" b="0" i="0" u="none" strike="noStrike" kern="0" cap="none" spc="-20" normalizeH="0" baseline="0" noProof="0">
                <a:ln>
                  <a:noFill/>
                </a:ln>
                <a:solidFill>
                  <a:sysClr val="windowText" lastClr="000000"/>
                </a:solidFill>
                <a:effectLst/>
                <a:uLnTx/>
                <a:uFillTx/>
                <a:latin typeface="Arial"/>
                <a:cs typeface="Arial"/>
              </a:rPr>
              <a:t>2024</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pPr marL="240029" marR="0" lvl="0" indent="-227329" defTabSz="914400" eaLnBrk="1" fontAlgn="auto" latinLnBrk="0" hangingPunct="1">
              <a:lnSpc>
                <a:spcPct val="100000"/>
              </a:lnSpc>
              <a:spcBef>
                <a:spcPts val="710"/>
              </a:spcBef>
              <a:spcAft>
                <a:spcPts val="0"/>
              </a:spcAft>
              <a:buClrTx/>
              <a:buSzTx/>
              <a:buFontTx/>
              <a:buChar char="•"/>
              <a:tabLst>
                <a:tab pos="240029" algn="l"/>
              </a:tabLst>
              <a:defRPr/>
            </a:pPr>
            <a:r>
              <a:rPr kumimoji="0" lang="en-US" sz="1200" b="0" i="0" u="none" strike="noStrike" kern="0" cap="none" spc="0" normalizeH="0" baseline="0" noProof="0">
                <a:ln>
                  <a:noFill/>
                </a:ln>
                <a:solidFill>
                  <a:sysClr val="windowText" lastClr="000000"/>
                </a:solidFill>
                <a:effectLst/>
                <a:uLnTx/>
                <a:uFillTx/>
                <a:latin typeface="Arial"/>
                <a:cs typeface="Arial"/>
              </a:rPr>
              <a:t>Illustrative</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map</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added</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to</a:t>
            </a:r>
            <a:r>
              <a:rPr kumimoji="0" lang="en-US" sz="1200" b="0" i="0" u="none" strike="noStrike" kern="0" cap="none" spc="-10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TXDOT</a:t>
            </a:r>
            <a:r>
              <a:rPr kumimoji="0" lang="en-US" sz="1200" b="0" i="0" u="none" strike="noStrike" kern="0" cap="none" spc="-10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MTP</a:t>
            </a:r>
            <a:r>
              <a:rPr kumimoji="0" lang="en-US" sz="1200" b="0" i="0" u="none" strike="noStrike" kern="0" cap="none" spc="-95"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in</a:t>
            </a:r>
            <a:r>
              <a:rPr kumimoji="0" lang="en-US" sz="1200" b="0" i="0" u="none" strike="noStrike" kern="0" cap="none" spc="-50" normalizeH="0" baseline="0" noProof="0">
                <a:ln>
                  <a:noFill/>
                </a:ln>
                <a:solidFill>
                  <a:sysClr val="windowText" lastClr="000000"/>
                </a:solidFill>
                <a:effectLst/>
                <a:uLnTx/>
                <a:uFillTx/>
                <a:latin typeface="Arial"/>
                <a:cs typeface="Arial"/>
              </a:rPr>
              <a:t> </a:t>
            </a:r>
            <a:r>
              <a:rPr kumimoji="0" lang="en-US" sz="1200" b="0" i="0" u="none" strike="noStrike" kern="0" cap="none" spc="0" normalizeH="0" baseline="0" noProof="0">
                <a:ln>
                  <a:noFill/>
                </a:ln>
                <a:solidFill>
                  <a:sysClr val="windowText" lastClr="000000"/>
                </a:solidFill>
                <a:effectLst/>
                <a:uLnTx/>
                <a:uFillTx/>
                <a:latin typeface="Arial"/>
                <a:cs typeface="Arial"/>
              </a:rPr>
              <a:t>Fall</a:t>
            </a:r>
            <a:r>
              <a:rPr kumimoji="0" lang="en-US" sz="1200" b="0" i="0" u="none" strike="noStrike" kern="0" cap="none" spc="-30" normalizeH="0" baseline="0" noProof="0">
                <a:ln>
                  <a:noFill/>
                </a:ln>
                <a:solidFill>
                  <a:sysClr val="windowText" lastClr="000000"/>
                </a:solidFill>
                <a:effectLst/>
                <a:uLnTx/>
                <a:uFillTx/>
                <a:latin typeface="Arial"/>
                <a:cs typeface="Arial"/>
              </a:rPr>
              <a:t> </a:t>
            </a:r>
            <a:r>
              <a:rPr kumimoji="0" lang="en-US" sz="1200" b="0" i="0" u="none" strike="noStrike" kern="0" cap="none" spc="-20" normalizeH="0" baseline="0" noProof="0">
                <a:ln>
                  <a:noFill/>
                </a:ln>
                <a:solidFill>
                  <a:sysClr val="windowText" lastClr="000000"/>
                </a:solidFill>
                <a:effectLst/>
                <a:uLnTx/>
                <a:uFillTx/>
                <a:latin typeface="Arial"/>
                <a:cs typeface="Arial"/>
              </a:rPr>
              <a:t>2024</a:t>
            </a:r>
            <a:endParaRPr kumimoji="0" lang="en-US" sz="1200" b="0" i="0" u="none" strike="noStrike" kern="0" cap="none" spc="0" normalizeH="0" baseline="0" noProof="0">
              <a:ln>
                <a:noFill/>
              </a:ln>
              <a:solidFill>
                <a:sysClr val="windowText" lastClr="000000"/>
              </a:solidFill>
              <a:effectLst/>
              <a:uLnTx/>
              <a:uFillTx/>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8E8522-C787-4A07-BA91-2E173264CBB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42777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SCF</a:t>
            </a:r>
          </a:p>
        </p:txBody>
      </p:sp>
      <p:sp>
        <p:nvSpPr>
          <p:cNvPr id="4" name="Slide Number Placeholder 3"/>
          <p:cNvSpPr>
            <a:spLocks noGrp="1"/>
          </p:cNvSpPr>
          <p:nvPr>
            <p:ph type="sldNum" sz="quarter" idx="5"/>
          </p:nvPr>
        </p:nvSpPr>
        <p:spPr/>
        <p:txBody>
          <a:bodyPr/>
          <a:lstStyle/>
          <a:p>
            <a:fld id="{BEDAF213-026E-4EFD-B7C0-AE74235EC3F1}" type="slidenum">
              <a:rPr lang="en-US" smtClean="0"/>
              <a:t>39</a:t>
            </a:fld>
            <a:endParaRPr lang="en-US"/>
          </a:p>
        </p:txBody>
      </p:sp>
    </p:spTree>
    <p:extLst>
      <p:ext uri="{BB962C8B-B14F-4D97-AF65-F5344CB8AC3E}">
        <p14:creationId xmlns:p14="http://schemas.microsoft.com/office/powerpoint/2010/main" val="3703949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Gabe</a:t>
            </a: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8E8522-C787-4A07-BA91-2E173264CBB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44375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rtl="0" fontAlgn="base">
              <a:lnSpc>
                <a:spcPts val="3225"/>
              </a:lnSpc>
              <a:spcAft>
                <a:spcPts val="1200"/>
              </a:spcAft>
              <a:buFont typeface="Arial" panose="020B0604020202020204" pitchFamily="34" charset="0"/>
              <a:buChar char="•"/>
            </a:pPr>
            <a:r>
              <a:rPr lang="en-US" sz="1200" b="1" i="0" u="none" strike="noStrike">
                <a:solidFill>
                  <a:srgbClr val="000000"/>
                </a:solidFill>
                <a:effectLst/>
                <a:latin typeface="Arial" panose="020B0604020202020204" pitchFamily="34" charset="0"/>
              </a:rPr>
              <a:t>Proactivity + Responsiveness</a:t>
            </a:r>
            <a:r>
              <a:rPr lang="en-US" sz="1200" b="0" i="0" u="none" strike="noStrike">
                <a:solidFill>
                  <a:srgbClr val="000000"/>
                </a:solidFill>
                <a:effectLst/>
                <a:latin typeface="Arial" panose="020B0604020202020204" pitchFamily="34" charset="0"/>
              </a:rPr>
              <a:t> (volume, SCF closure rate, average response time to new violations)</a:t>
            </a:r>
            <a:r>
              <a:rPr lang="en-US" sz="1200" b="0" i="0">
                <a:solidFill>
                  <a:srgbClr val="000000"/>
                </a:solidFill>
                <a:effectLst/>
                <a:latin typeface="Arial" panose="020B0604020202020204" pitchFamily="34" charset="0"/>
              </a:rPr>
              <a:t>​</a:t>
            </a:r>
          </a:p>
          <a:p>
            <a:pPr marL="457200" indent="-457200" algn="l" rtl="0" fontAlgn="base">
              <a:lnSpc>
                <a:spcPts val="3225"/>
              </a:lnSpc>
              <a:spcAft>
                <a:spcPts val="1200"/>
              </a:spcAft>
              <a:buFont typeface="Arial" panose="020B0604020202020204" pitchFamily="34" charset="0"/>
              <a:buChar char="•"/>
            </a:pPr>
            <a:r>
              <a:rPr lang="en-US" sz="1200" b="1" i="0" u="none" strike="noStrike">
                <a:solidFill>
                  <a:srgbClr val="000000"/>
                </a:solidFill>
                <a:effectLst/>
                <a:latin typeface="Arial" panose="020B0604020202020204" pitchFamily="34" charset="0"/>
              </a:rPr>
              <a:t>Efficiency</a:t>
            </a:r>
            <a:r>
              <a:rPr lang="en-US" sz="1200" b="0" i="0" u="none" strike="noStrike">
                <a:solidFill>
                  <a:srgbClr val="000000"/>
                </a:solidFill>
                <a:effectLst/>
                <a:latin typeface="Arial" panose="020B0604020202020204" pitchFamily="34" charset="0"/>
              </a:rPr>
              <a:t> (closure rate, average time to close, percent closed within 30 days)</a:t>
            </a:r>
            <a:r>
              <a:rPr lang="en-US" sz="1200" b="0" i="0">
                <a:solidFill>
                  <a:srgbClr val="000000"/>
                </a:solidFill>
                <a:effectLst/>
                <a:latin typeface="Arial" panose="020B0604020202020204" pitchFamily="34" charset="0"/>
              </a:rPr>
              <a:t>​</a:t>
            </a:r>
          </a:p>
          <a:p>
            <a:pPr marL="457200" indent="-457200" algn="l" rtl="0" fontAlgn="base">
              <a:lnSpc>
                <a:spcPts val="3225"/>
              </a:lnSpc>
              <a:spcAft>
                <a:spcPts val="1200"/>
              </a:spcAft>
              <a:buFont typeface="Arial" panose="020B0604020202020204" pitchFamily="34" charset="0"/>
              <a:buChar char="•"/>
            </a:pPr>
            <a:r>
              <a:rPr lang="en-US" sz="1200" b="1" i="0" u="none" strike="noStrike">
                <a:solidFill>
                  <a:srgbClr val="000000"/>
                </a:solidFill>
                <a:effectLst/>
                <a:latin typeface="Arial" panose="020B0604020202020204" pitchFamily="34" charset="0"/>
              </a:rPr>
              <a:t>Effectiveness </a:t>
            </a:r>
            <a:r>
              <a:rPr lang="en-US" sz="1200" b="0" i="0" u="none" strike="noStrike">
                <a:solidFill>
                  <a:srgbClr val="000000"/>
                </a:solidFill>
                <a:effectLst/>
                <a:latin typeface="Arial" panose="020B0604020202020204" pitchFamily="34" charset="0"/>
              </a:rPr>
              <a:t>(voluntary compliance rate, repeat violation rate, abatement cost recovery rate)</a:t>
            </a:r>
            <a:r>
              <a:rPr lang="en-US" sz="1200" b="0" i="0">
                <a:solidFill>
                  <a:srgbClr val="000000"/>
                </a:solidFill>
                <a:effectLst/>
                <a:latin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56</a:t>
            </a:fld>
            <a:endParaRPr lang="en-US"/>
          </a:p>
        </p:txBody>
      </p:sp>
    </p:spTree>
    <p:extLst>
      <p:ext uri="{BB962C8B-B14F-4D97-AF65-F5344CB8AC3E}">
        <p14:creationId xmlns:p14="http://schemas.microsoft.com/office/powerpoint/2010/main" val="1221527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59</a:t>
            </a:fld>
            <a:endParaRPr lang="en-US"/>
          </a:p>
        </p:txBody>
      </p:sp>
    </p:spTree>
    <p:extLst>
      <p:ext uri="{BB962C8B-B14F-4D97-AF65-F5344CB8AC3E}">
        <p14:creationId xmlns:p14="http://schemas.microsoft.com/office/powerpoint/2010/main" val="322760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60</a:t>
            </a:fld>
            <a:endParaRPr lang="en-US"/>
          </a:p>
        </p:txBody>
      </p:sp>
    </p:spTree>
    <p:extLst>
      <p:ext uri="{BB962C8B-B14F-4D97-AF65-F5344CB8AC3E}">
        <p14:creationId xmlns:p14="http://schemas.microsoft.com/office/powerpoint/2010/main" val="3281679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SCF</a:t>
            </a:r>
          </a:p>
          <a:p>
            <a:pPr marL="171450" indent="-171450">
              <a:buFont typeface="Arial" panose="020B0604020202020204" pitchFamily="34" charset="0"/>
              <a:buChar char="•"/>
            </a:pPr>
            <a:r>
              <a:rPr lang="en-US"/>
              <a:t>596 COMPLAINTS YTD</a:t>
            </a:r>
          </a:p>
          <a:p>
            <a:pPr marL="171450" indent="-171450">
              <a:buFont typeface="Arial" panose="020B0604020202020204" pitchFamily="34" charset="0"/>
              <a:buChar char="•"/>
            </a:pPr>
            <a:r>
              <a:rPr lang="en-US"/>
              <a:t>98.7% CLOSURE RATE</a:t>
            </a:r>
          </a:p>
          <a:p>
            <a:pPr marL="171450" indent="-171450">
              <a:buFont typeface="Arial" panose="020B0604020202020204" pitchFamily="34" charset="0"/>
              <a:buChar char="•"/>
            </a:pPr>
            <a:r>
              <a:rPr lang="en-US"/>
              <a:t>93% SLA COMPLIANCE RATE</a:t>
            </a:r>
          </a:p>
        </p:txBody>
      </p:sp>
      <p:sp>
        <p:nvSpPr>
          <p:cNvPr id="4" name="Slide Number Placeholder 3"/>
          <p:cNvSpPr>
            <a:spLocks noGrp="1"/>
          </p:cNvSpPr>
          <p:nvPr>
            <p:ph type="sldNum" sz="quarter" idx="5"/>
          </p:nvPr>
        </p:nvSpPr>
        <p:spPr/>
        <p:txBody>
          <a:bodyPr/>
          <a:lstStyle/>
          <a:p>
            <a:fld id="{BEDAF213-026E-4EFD-B7C0-AE74235EC3F1}" type="slidenum">
              <a:rPr lang="en-US" smtClean="0"/>
              <a:t>63</a:t>
            </a:fld>
            <a:endParaRPr lang="en-US"/>
          </a:p>
        </p:txBody>
      </p:sp>
    </p:spTree>
    <p:extLst>
      <p:ext uri="{BB962C8B-B14F-4D97-AF65-F5344CB8AC3E}">
        <p14:creationId xmlns:p14="http://schemas.microsoft.com/office/powerpoint/2010/main" val="933447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t>What Happened:</a:t>
            </a:r>
            <a:endParaRPr lang="en-US"/>
          </a:p>
          <a:p>
            <a:pPr>
              <a:buFont typeface="Arial" panose="020B0604020202020204" pitchFamily="34" charset="0"/>
              <a:buChar char="•"/>
            </a:pPr>
            <a:r>
              <a:rPr lang="en-US"/>
              <a:t>Code Enforcement was directed to remove all signs in the public right-of-way (ROW) along 12 high-traffic corridors, Loop 250 Service Road, and CJ Kelly Park, as part of the City’s corridor clean-up program.</a:t>
            </a:r>
          </a:p>
          <a:p>
            <a:pPr>
              <a:buFont typeface="Arial" panose="020B0604020202020204" pitchFamily="34" charset="0"/>
              <a:buChar char="•"/>
            </a:pPr>
            <a:r>
              <a:rPr lang="en-US"/>
              <a:t>Signs—including political signs—are prohibited in ROW under City Code §§ 11-7a-3(G) and 11-7a-10.</a:t>
            </a:r>
          </a:p>
          <a:p>
            <a:pPr>
              <a:buFont typeface="Arial" panose="020B0604020202020204" pitchFamily="34" charset="0"/>
              <a:buChar char="•"/>
            </a:pPr>
            <a:r>
              <a:rPr lang="en-US"/>
              <a:t>Four political signs were mistakenly removed from private property due to a misunderstanding of ROW boundaries.</a:t>
            </a:r>
          </a:p>
          <a:p>
            <a:pPr>
              <a:buNone/>
            </a:pPr>
            <a:r>
              <a:rPr lang="en-US" b="1"/>
              <a:t>Immediate Response:</a:t>
            </a:r>
            <a:endParaRPr lang="en-US"/>
          </a:p>
          <a:p>
            <a:pPr>
              <a:buFont typeface="Arial" panose="020B0604020202020204" pitchFamily="34" charset="0"/>
              <a:buChar char="•"/>
            </a:pPr>
            <a:r>
              <a:rPr lang="en-US"/>
              <a:t>All signs were returned to their original locations by April 23.</a:t>
            </a:r>
          </a:p>
          <a:p>
            <a:pPr>
              <a:buFont typeface="Arial" panose="020B0604020202020204" pitchFamily="34" charset="0"/>
              <a:buChar char="•"/>
            </a:pPr>
            <a:r>
              <a:rPr lang="en-US"/>
              <a:t>Affected residents were contacted and apologized to.</a:t>
            </a:r>
          </a:p>
          <a:p>
            <a:pPr>
              <a:buFont typeface="Arial" panose="020B0604020202020204" pitchFamily="34" charset="0"/>
              <a:buChar char="•"/>
            </a:pPr>
            <a:r>
              <a:rPr lang="en-US"/>
              <a:t>Operations were paused and internal corrective actions initiated.</a:t>
            </a:r>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65</a:t>
            </a:fld>
            <a:endParaRPr lang="en-US"/>
          </a:p>
        </p:txBody>
      </p:sp>
    </p:spTree>
    <p:extLst>
      <p:ext uri="{BB962C8B-B14F-4D97-AF65-F5344CB8AC3E}">
        <p14:creationId xmlns:p14="http://schemas.microsoft.com/office/powerpoint/2010/main" val="821656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71</a:t>
            </a:fld>
            <a:endParaRPr lang="en-US"/>
          </a:p>
        </p:txBody>
      </p:sp>
    </p:spTree>
    <p:extLst>
      <p:ext uri="{BB962C8B-B14F-4D97-AF65-F5344CB8AC3E}">
        <p14:creationId xmlns:p14="http://schemas.microsoft.com/office/powerpoint/2010/main" val="2964529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ea typeface="Calibri"/>
                <a:cs typeface="Calibri"/>
              </a:rPr>
              <a:t>Today we have examples of cost recovery at our airport and in our water department that help those departments pay for their operations and capital improvements.  </a:t>
            </a:r>
          </a:p>
          <a:p>
            <a:endParaRPr lang="en-US">
              <a:ea typeface="Calibri"/>
              <a:cs typeface="Calibri"/>
            </a:endParaRPr>
          </a:p>
          <a:p>
            <a:r>
              <a:rPr lang="en-US">
                <a:ea typeface="Calibri"/>
                <a:cs typeface="Calibri"/>
              </a:rPr>
              <a:t>In particular, the airport where the city was subsidizing $1M dollars annually with taxpayer dollars.  We also no longer subsidize the golf course annually at $700K.  in 10 years that saves taxpayers $17M.  These kind of savings helps us pay for priorities in the plan – like the Firefighter retirement fund.</a:t>
            </a:r>
          </a:p>
          <a:p>
            <a:endParaRPr lang="en-US">
              <a:ea typeface="Calibri"/>
              <a:cs typeface="Calibri"/>
            </a:endParaRPr>
          </a:p>
          <a:p>
            <a:r>
              <a:rPr lang="en-US">
                <a:ea typeface="Calibri"/>
                <a:cs typeface="Calibri"/>
              </a:rPr>
              <a:t>We now also conduct hotel tax audits.  Our audit this year, recovered $500K.  Enough to cover the first year of Midland Merry Lights.  </a:t>
            </a:r>
          </a:p>
          <a:p>
            <a:endParaRPr lang="en-US">
              <a:ea typeface="Calibri"/>
              <a:cs typeface="Calibri"/>
            </a:endParaRPr>
          </a:p>
          <a:p>
            <a:r>
              <a:rPr lang="en-US">
                <a:ea typeface="Calibri"/>
                <a:cs typeface="Calibri"/>
              </a:rPr>
              <a:t>All important examples of why a plan is important – why training is critical – and where execution is vital.  MORE importantly, we are sharing with you how it takes a great deal of maneuvering to turn an organization in a direction of adherence to a plan – a plan that can yield these kind of positive changes.</a:t>
            </a:r>
          </a:p>
          <a:p>
            <a:endParaRPr lang="en-US"/>
          </a:p>
          <a:p>
            <a:r>
              <a:rPr lang="en-US"/>
              <a:t>These examples do not include </a:t>
            </a:r>
            <a:r>
              <a:rPr lang="en-US" b="1"/>
              <a:t>Todd Road being moved up by 6 years thanks to a </a:t>
            </a:r>
            <a:r>
              <a:rPr lang="en-US"/>
              <a:t>$1 million MDC funded design study that got us $26 million in state funding or the other project on the West side - </a:t>
            </a:r>
            <a:r>
              <a:rPr lang="en-US" b="1"/>
              <a:t>158 &amp; 2 intersections – one of which is the Wadley intersection</a:t>
            </a:r>
            <a:r>
              <a:rPr lang="en-US"/>
              <a:t> – $1 million of MDC funding toward a study got us $7 million in TxDOT funds, and it moved up the projects 4 years from 2029 to 2025—moving up these improvements works perfectly as the new Costco traffic is literally a month away.</a:t>
            </a:r>
            <a:endParaRPr lang="en-US">
              <a:ea typeface="Calibri"/>
              <a:cs typeface="Calibri"/>
            </a:endParaRPr>
          </a:p>
          <a:p>
            <a:endParaRPr lang="en-US">
              <a:ea typeface="Calibri"/>
              <a:cs typeface="Calibri"/>
            </a:endParaRPr>
          </a:p>
          <a:p>
            <a:r>
              <a:rPr lang="en-US">
                <a:ea typeface="Calibri"/>
                <a:cs typeface="Calibri"/>
              </a:rPr>
              <a:t>Our track record NOW demonstrates outcomes associated with a strategic vision – alignment to fiscal responsibility, staff training, standardizing our processes (SOP's), and innovation through technology and first of its kind actions for our city.  </a:t>
            </a:r>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a:p>
        </p:txBody>
      </p:sp>
    </p:spTree>
    <p:extLst>
      <p:ext uri="{BB962C8B-B14F-4D97-AF65-F5344CB8AC3E}">
        <p14:creationId xmlns:p14="http://schemas.microsoft.com/office/powerpoint/2010/main" val="2487733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72</a:t>
            </a:fld>
            <a:endParaRPr lang="en-US"/>
          </a:p>
        </p:txBody>
      </p:sp>
    </p:spTree>
    <p:extLst>
      <p:ext uri="{BB962C8B-B14F-4D97-AF65-F5344CB8AC3E}">
        <p14:creationId xmlns:p14="http://schemas.microsoft.com/office/powerpoint/2010/main" val="82165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7</a:t>
            </a:fld>
            <a:endParaRPr lang="en-US"/>
          </a:p>
        </p:txBody>
      </p:sp>
    </p:spTree>
    <p:extLst>
      <p:ext uri="{BB962C8B-B14F-4D97-AF65-F5344CB8AC3E}">
        <p14:creationId xmlns:p14="http://schemas.microsoft.com/office/powerpoint/2010/main" val="352496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11</a:t>
            </a:fld>
            <a:endParaRPr lang="en-US"/>
          </a:p>
        </p:txBody>
      </p:sp>
    </p:spTree>
    <p:extLst>
      <p:ext uri="{BB962C8B-B14F-4D97-AF65-F5344CB8AC3E}">
        <p14:creationId xmlns:p14="http://schemas.microsoft.com/office/powerpoint/2010/main" val="350249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38566-45AA-CAAA-EB66-616BC2104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848AD-E87D-ADDB-093C-3E6094B10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3301B-90CC-84D5-A9E2-84F0F42B31FD}"/>
              </a:ext>
            </a:extLst>
          </p:cNvPr>
          <p:cNvSpPr>
            <a:spLocks noGrp="1"/>
          </p:cNvSpPr>
          <p:nvPr>
            <p:ph type="body" idx="1"/>
          </p:nvPr>
        </p:nvSpPr>
        <p:spPr/>
        <p:txBody>
          <a:bodyPr/>
          <a:lstStyle/>
          <a:p>
            <a:pPr marL="291179" indent="-291179">
              <a:buFont typeface="Arial" panose="020B0604020202020204" pitchFamily="34" charset="0"/>
              <a:buChar char="•"/>
            </a:pPr>
            <a:r>
              <a:rPr lang="en-US" sz="2900">
                <a:latin typeface="Arial" panose="020B0604020202020204" pitchFamily="34" charset="0"/>
                <a:cs typeface="Arial" panose="020B0604020202020204" pitchFamily="34" charset="0"/>
              </a:rPr>
              <a:t>Increase in Net Position 	</a:t>
            </a:r>
          </a:p>
          <a:p>
            <a:pPr marL="757066" lvl="1" indent="-291179">
              <a:buFont typeface="Arial" panose="020B0604020202020204" pitchFamily="34" charset="0"/>
              <a:buChar char="•"/>
            </a:pPr>
            <a:r>
              <a:rPr lang="en-US" sz="2900">
                <a:latin typeface="Arial" panose="020B0604020202020204" pitchFamily="34" charset="0"/>
                <a:cs typeface="Arial" panose="020B0604020202020204" pitchFamily="34" charset="0"/>
              </a:rPr>
              <a:t>Governmental Funds $65.5 million</a:t>
            </a:r>
          </a:p>
          <a:p>
            <a:pPr marL="757066" lvl="1" indent="-291179">
              <a:buFont typeface="Arial" panose="020B0604020202020204" pitchFamily="34" charset="0"/>
              <a:buChar char="•"/>
            </a:pPr>
            <a:r>
              <a:rPr lang="en-US" sz="2900">
                <a:latin typeface="Arial" panose="020B0604020202020204" pitchFamily="34" charset="0"/>
                <a:cs typeface="Arial" panose="020B0604020202020204" pitchFamily="34" charset="0"/>
              </a:rPr>
              <a:t>Business-type Funds $51.2 million</a:t>
            </a:r>
          </a:p>
          <a:p>
            <a:endParaRPr lang="en-US"/>
          </a:p>
        </p:txBody>
      </p:sp>
      <p:sp>
        <p:nvSpPr>
          <p:cNvPr id="4" name="Slide Number Placeholder 3">
            <a:extLst>
              <a:ext uri="{FF2B5EF4-FFF2-40B4-BE49-F238E27FC236}">
                <a16:creationId xmlns:a16="http://schemas.microsoft.com/office/drawing/2014/main" id="{828726B9-B8A3-8366-1588-EF68F52C707A}"/>
              </a:ext>
            </a:extLst>
          </p:cNvPr>
          <p:cNvSpPr>
            <a:spLocks noGrp="1"/>
          </p:cNvSpPr>
          <p:nvPr>
            <p:ph type="sldNum" sz="quarter" idx="5"/>
          </p:nvPr>
        </p:nvSpPr>
        <p:spPr/>
        <p:txBody>
          <a:bodyPr/>
          <a:lstStyle/>
          <a:p>
            <a:fld id="{BEDAF213-026E-4EFD-B7C0-AE74235EC3F1}" type="slidenum">
              <a:rPr lang="en-US" smtClean="0"/>
              <a:t>12</a:t>
            </a:fld>
            <a:endParaRPr lang="en-US"/>
          </a:p>
        </p:txBody>
      </p:sp>
    </p:spTree>
    <p:extLst>
      <p:ext uri="{BB962C8B-B14F-4D97-AF65-F5344CB8AC3E}">
        <p14:creationId xmlns:p14="http://schemas.microsoft.com/office/powerpoint/2010/main" val="3939515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SCF</a:t>
            </a:r>
          </a:p>
        </p:txBody>
      </p:sp>
      <p:sp>
        <p:nvSpPr>
          <p:cNvPr id="4" name="Slide Number Placeholder 3"/>
          <p:cNvSpPr>
            <a:spLocks noGrp="1"/>
          </p:cNvSpPr>
          <p:nvPr>
            <p:ph type="sldNum" sz="quarter" idx="5"/>
          </p:nvPr>
        </p:nvSpPr>
        <p:spPr/>
        <p:txBody>
          <a:bodyPr/>
          <a:lstStyle/>
          <a:p>
            <a:fld id="{BEDAF213-026E-4EFD-B7C0-AE74235EC3F1}" type="slidenum">
              <a:rPr lang="en-US" smtClean="0"/>
              <a:t>16</a:t>
            </a:fld>
            <a:endParaRPr lang="en-US"/>
          </a:p>
        </p:txBody>
      </p:sp>
    </p:spTree>
    <p:extLst>
      <p:ext uri="{BB962C8B-B14F-4D97-AF65-F5344CB8AC3E}">
        <p14:creationId xmlns:p14="http://schemas.microsoft.com/office/powerpoint/2010/main" val="370394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Mention SCF</a:t>
            </a: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8E8522-C787-4A07-BA91-2E173264CBB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33387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a:t>Cross-functional effort</a:t>
            </a:r>
          </a:p>
        </p:txBody>
      </p:sp>
      <p:sp>
        <p:nvSpPr>
          <p:cNvPr id="4" name="Slide Number Placeholder 3"/>
          <p:cNvSpPr>
            <a:spLocks noGrp="1"/>
          </p:cNvSpPr>
          <p:nvPr>
            <p:ph type="sldNum" sz="quarter" idx="5"/>
          </p:nvPr>
        </p:nvSpPr>
        <p:spPr/>
        <p:txBody>
          <a:bodyPr/>
          <a:lstStyle/>
          <a:p>
            <a:fld id="{BEDAF213-026E-4EFD-B7C0-AE74235EC3F1}" type="slidenum">
              <a:rPr lang="en-US" smtClean="0"/>
              <a:t>18</a:t>
            </a:fld>
            <a:endParaRPr lang="en-US"/>
          </a:p>
        </p:txBody>
      </p:sp>
    </p:spTree>
    <p:extLst>
      <p:ext uri="{BB962C8B-B14F-4D97-AF65-F5344CB8AC3E}">
        <p14:creationId xmlns:p14="http://schemas.microsoft.com/office/powerpoint/2010/main" val="2611313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205F9A"/>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6/3/2025</a:t>
            </a:fld>
            <a:endParaRPr lang="en-US"/>
          </a:p>
        </p:txBody>
      </p:sp>
      <p:sp>
        <p:nvSpPr>
          <p:cNvPr id="7" name="Holder 7"/>
          <p:cNvSpPr>
            <a:spLocks noGrp="1"/>
          </p:cNvSpPr>
          <p:nvPr>
            <p:ph type="sldNum" sz="quarter" idx="7"/>
          </p:nvPr>
        </p:nvSpPr>
        <p:spPr/>
        <p:txBody>
          <a:bodyPr lIns="0" tIns="0" rIns="0" bIns="0"/>
          <a:lstStyle>
            <a:lvl1pPr>
              <a:defRPr sz="4000" b="0" i="0">
                <a:solidFill>
                  <a:srgbClr val="2E5496"/>
                </a:solidFill>
                <a:latin typeface="Tahoma"/>
                <a:cs typeface="Tahoma"/>
              </a:defRPr>
            </a:lvl1pPr>
          </a:lstStyle>
          <a:p>
            <a:pPr marL="277495">
              <a:lnSpc>
                <a:spcPct val="100000"/>
              </a:lnSpc>
              <a:spcBef>
                <a:spcPts val="125"/>
              </a:spcBef>
            </a:pPr>
            <a:fld id="{81D60167-4931-47E6-BA6A-407CBD079E47}" type="slidenum">
              <a:rPr sz="4800" b="1" spc="-50" dirty="0">
                <a:solidFill>
                  <a:srgbClr val="205F9A"/>
                </a:solidFill>
                <a:latin typeface="Century Gothic"/>
                <a:cs typeface="Century Gothic"/>
              </a:rPr>
              <a:t>‹#›</a:t>
            </a:fld>
            <a:endParaRPr sz="4800">
              <a:latin typeface="Century Gothic"/>
              <a:cs typeface="Century Gothic"/>
            </a:endParaRPr>
          </a:p>
        </p:txBody>
      </p:sp>
    </p:spTree>
    <p:extLst>
      <p:ext uri="{BB962C8B-B14F-4D97-AF65-F5344CB8AC3E}">
        <p14:creationId xmlns:p14="http://schemas.microsoft.com/office/powerpoint/2010/main" val="44184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91"/>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500115" y="2333935"/>
            <a:ext cx="10470670" cy="3170099"/>
          </a:xfrm>
          <a:prstGeom prst="rect">
            <a:avLst/>
          </a:prstGeom>
          <a:noFill/>
        </p:spPr>
        <p:txBody>
          <a:bodyPr wrap="square" lIns="91440" tIns="45720" rIns="91440" bIns="45720" rtlCol="0" anchor="t">
            <a:spAutoFit/>
          </a:bodyPr>
          <a:lstStyle/>
          <a:p>
            <a:r>
              <a:rPr lang="en-US" sz="8000" b="1" dirty="0">
                <a:solidFill>
                  <a:schemeClr val="bg1"/>
                </a:solidFill>
                <a:latin typeface="Century Gothic"/>
              </a:rPr>
              <a:t>OPERATIONAL OVERVIEW</a:t>
            </a:r>
          </a:p>
          <a:p>
            <a:r>
              <a:rPr lang="en-US" sz="4000" b="1" dirty="0">
                <a:solidFill>
                  <a:schemeClr val="bg1"/>
                </a:solidFill>
                <a:latin typeface="Century Gothic"/>
              </a:rPr>
              <a:t>MAY 27, 2025</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752C20C7-84C7-76C8-DEE3-A977F7470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426820"/>
            <a:ext cx="8802624"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WHAT THE BONDS PAY FOR</a:t>
            </a:r>
            <a:endParaRPr lang="en-US" sz="4400">
              <a:solidFill>
                <a:schemeClr val="tx2">
                  <a:lumMod val="75000"/>
                  <a:lumOff val="25000"/>
                </a:schemeClr>
              </a:solidFill>
              <a:latin typeface="Century Gothic"/>
              <a:ea typeface="Roboto Slab"/>
              <a:cs typeface="BrowalliaUPC"/>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10</a:t>
            </a:fld>
            <a:endParaRPr lang="en-US" b="1">
              <a:latin typeface="Century Gothic"/>
            </a:endParaRPr>
          </a:p>
        </p:txBody>
      </p:sp>
      <p:graphicFrame>
        <p:nvGraphicFramePr>
          <p:cNvPr id="4" name="Chart 3">
            <a:extLst>
              <a:ext uri="{FF2B5EF4-FFF2-40B4-BE49-F238E27FC236}">
                <a16:creationId xmlns:a16="http://schemas.microsoft.com/office/drawing/2014/main" id="{E021092D-8F11-E6B9-B421-003A4D19336C}"/>
              </a:ext>
            </a:extLst>
          </p:cNvPr>
          <p:cNvGraphicFramePr>
            <a:graphicFrameLocks/>
          </p:cNvGraphicFramePr>
          <p:nvPr/>
        </p:nvGraphicFramePr>
        <p:xfrm>
          <a:off x="1228037" y="1582689"/>
          <a:ext cx="7687365" cy="459718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4D1C7FD-F047-AEDD-18A2-0BC1C8E1FFF6}"/>
              </a:ext>
            </a:extLst>
          </p:cNvPr>
          <p:cNvSpPr txBox="1"/>
          <p:nvPr/>
        </p:nvSpPr>
        <p:spPr>
          <a:xfrm>
            <a:off x="2621469" y="5910029"/>
            <a:ext cx="4895251" cy="400110"/>
          </a:xfrm>
          <a:prstGeom prst="rect">
            <a:avLst/>
          </a:prstGeom>
          <a:noFill/>
        </p:spPr>
        <p:txBody>
          <a:bodyPr wrap="none" rtlCol="0">
            <a:spAutoFit/>
          </a:bodyPr>
          <a:lstStyle/>
          <a:p>
            <a:r>
              <a:rPr lang="en-US" sz="2000" b="1">
                <a:latin typeface="Arial" panose="020B0604020202020204" pitchFamily="34" charset="0"/>
                <a:cs typeface="Arial" panose="020B0604020202020204" pitchFamily="34" charset="0"/>
              </a:rPr>
              <a:t>TOTAL MUNICIPAL DEBT $597,680,000</a:t>
            </a:r>
          </a:p>
        </p:txBody>
      </p:sp>
    </p:spTree>
    <p:extLst>
      <p:ext uri="{BB962C8B-B14F-4D97-AF65-F5344CB8AC3E}">
        <p14:creationId xmlns:p14="http://schemas.microsoft.com/office/powerpoint/2010/main" val="4170808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A1CD-3F28-B050-5426-06E9678B107A}"/>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11A185DA-90E6-0ADA-36B0-3FE305A6D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EB16D25-1431-6FB7-E208-69B519E70C98}"/>
              </a:ext>
            </a:extLst>
          </p:cNvPr>
          <p:cNvSpPr txBox="1"/>
          <p:nvPr/>
        </p:nvSpPr>
        <p:spPr>
          <a:xfrm>
            <a:off x="103695" y="340754"/>
            <a:ext cx="9615340"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TAX SUPPORTED DEBT – PER CAPITA</a:t>
            </a:r>
          </a:p>
        </p:txBody>
      </p:sp>
      <p:sp>
        <p:nvSpPr>
          <p:cNvPr id="2" name="Slide Number Placeholder 2">
            <a:extLst>
              <a:ext uri="{FF2B5EF4-FFF2-40B4-BE49-F238E27FC236}">
                <a16:creationId xmlns:a16="http://schemas.microsoft.com/office/drawing/2014/main" id="{949BD32A-E8D5-0720-0799-FEC35C1AD48E}"/>
              </a:ext>
            </a:extLst>
          </p:cNvPr>
          <p:cNvSpPr txBox="1">
            <a:spLocks/>
          </p:cNvSpPr>
          <p:nvPr/>
        </p:nvSpPr>
        <p:spPr>
          <a:xfrm>
            <a:off x="230688" y="628563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11</a:t>
            </a:fld>
            <a:endParaRPr lang="en-US" b="1">
              <a:latin typeface="Century Gothic"/>
            </a:endParaRPr>
          </a:p>
        </p:txBody>
      </p:sp>
      <p:graphicFrame>
        <p:nvGraphicFramePr>
          <p:cNvPr id="3" name="Chart 2">
            <a:extLst>
              <a:ext uri="{FF2B5EF4-FFF2-40B4-BE49-F238E27FC236}">
                <a16:creationId xmlns:a16="http://schemas.microsoft.com/office/drawing/2014/main" id="{78554FFE-589C-2A0F-A7BA-C7D7BE05BBEE}"/>
              </a:ext>
            </a:extLst>
          </p:cNvPr>
          <p:cNvGraphicFramePr>
            <a:graphicFrameLocks/>
          </p:cNvGraphicFramePr>
          <p:nvPr/>
        </p:nvGraphicFramePr>
        <p:xfrm>
          <a:off x="690906" y="1450948"/>
          <a:ext cx="8880049" cy="53072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28780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C01EA-7EC1-E302-FC23-FCC2B9F09252}"/>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843563CE-B5B3-9F0B-D0E8-5F1B8C2F6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438E2AF-30AA-D944-987A-BE6F24AB749C}"/>
              </a:ext>
            </a:extLst>
          </p:cNvPr>
          <p:cNvSpPr txBox="1"/>
          <p:nvPr/>
        </p:nvSpPr>
        <p:spPr>
          <a:xfrm>
            <a:off x="533400" y="395873"/>
            <a:ext cx="7950724"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TAX VS. FEE SUPPORTED DEBT</a:t>
            </a:r>
          </a:p>
        </p:txBody>
      </p:sp>
      <p:sp>
        <p:nvSpPr>
          <p:cNvPr id="2" name="Slide Number Placeholder 2">
            <a:extLst>
              <a:ext uri="{FF2B5EF4-FFF2-40B4-BE49-F238E27FC236}">
                <a16:creationId xmlns:a16="http://schemas.microsoft.com/office/drawing/2014/main" id="{D3A24C7B-8198-EF1C-AC0C-BED7B8DF596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12</a:t>
            </a:fld>
            <a:endParaRPr lang="en-US" b="1">
              <a:latin typeface="Century Gothic"/>
            </a:endParaRPr>
          </a:p>
        </p:txBody>
      </p:sp>
      <p:sp>
        <p:nvSpPr>
          <p:cNvPr id="6" name="TextBox 5">
            <a:extLst>
              <a:ext uri="{FF2B5EF4-FFF2-40B4-BE49-F238E27FC236}">
                <a16:creationId xmlns:a16="http://schemas.microsoft.com/office/drawing/2014/main" id="{3F21B379-4F4E-49CD-59F6-0B0B815A293C}"/>
              </a:ext>
            </a:extLst>
          </p:cNvPr>
          <p:cNvSpPr txBox="1"/>
          <p:nvPr/>
        </p:nvSpPr>
        <p:spPr>
          <a:xfrm>
            <a:off x="5965705" y="5749580"/>
            <a:ext cx="2047188" cy="707886"/>
          </a:xfrm>
          <a:prstGeom prst="rect">
            <a:avLst/>
          </a:prstGeom>
          <a:solidFill>
            <a:srgbClr val="FF7C80"/>
          </a:solidFill>
        </p:spPr>
        <p:txBody>
          <a:bodyPr wrap="square" rtlCol="0">
            <a:spAutoFit/>
          </a:bodyPr>
          <a:lstStyle/>
          <a:p>
            <a:pPr algn="ctr"/>
            <a:r>
              <a:rPr lang="en-US" sz="2000" b="1">
                <a:latin typeface="Arial" panose="020B0604020202020204" pitchFamily="34" charset="0"/>
                <a:cs typeface="Arial" panose="020B0604020202020204" pitchFamily="34" charset="0"/>
              </a:rPr>
              <a:t>Tax Supported</a:t>
            </a:r>
          </a:p>
          <a:p>
            <a:pPr algn="ctr"/>
            <a:r>
              <a:rPr lang="en-US" sz="2000" b="1">
                <a:latin typeface="Arial" panose="020B0604020202020204" pitchFamily="34" charset="0"/>
                <a:cs typeface="Arial" panose="020B0604020202020204" pitchFamily="34" charset="0"/>
              </a:rPr>
              <a:t>$199,060,000</a:t>
            </a:r>
          </a:p>
        </p:txBody>
      </p:sp>
      <p:sp>
        <p:nvSpPr>
          <p:cNvPr id="7" name="TextBox 6">
            <a:extLst>
              <a:ext uri="{FF2B5EF4-FFF2-40B4-BE49-F238E27FC236}">
                <a16:creationId xmlns:a16="http://schemas.microsoft.com/office/drawing/2014/main" id="{F87589C2-1078-6807-3C07-F3D00C301723}"/>
              </a:ext>
            </a:extLst>
          </p:cNvPr>
          <p:cNvSpPr txBox="1"/>
          <p:nvPr/>
        </p:nvSpPr>
        <p:spPr>
          <a:xfrm>
            <a:off x="1845440" y="5754241"/>
            <a:ext cx="3418252" cy="707886"/>
          </a:xfrm>
          <a:prstGeom prst="rect">
            <a:avLst/>
          </a:prstGeom>
          <a:solidFill>
            <a:schemeClr val="tx2">
              <a:lumMod val="25000"/>
              <a:lumOff val="75000"/>
            </a:schemeClr>
          </a:solidFill>
        </p:spPr>
        <p:txBody>
          <a:bodyPr wrap="square" rtlCol="0">
            <a:spAutoFit/>
          </a:bodyPr>
          <a:lstStyle/>
          <a:p>
            <a:pPr algn="ctr"/>
            <a:r>
              <a:rPr lang="en-US" sz="2000" b="1">
                <a:latin typeface="Arial" panose="020B0604020202020204" pitchFamily="34" charset="0"/>
                <a:cs typeface="Arial" panose="020B0604020202020204" pitchFamily="34" charset="0"/>
              </a:rPr>
              <a:t>Revenue (Fee) Supported</a:t>
            </a:r>
          </a:p>
          <a:p>
            <a:pPr algn="ctr"/>
            <a:r>
              <a:rPr lang="en-US" sz="2000" b="1">
                <a:latin typeface="Arial" panose="020B0604020202020204" pitchFamily="34" charset="0"/>
                <a:cs typeface="Arial" panose="020B0604020202020204" pitchFamily="34" charset="0"/>
              </a:rPr>
              <a:t>$398,620,000</a:t>
            </a:r>
          </a:p>
        </p:txBody>
      </p:sp>
      <p:pic>
        <p:nvPicPr>
          <p:cNvPr id="3" name="Picture 2">
            <a:extLst>
              <a:ext uri="{FF2B5EF4-FFF2-40B4-BE49-F238E27FC236}">
                <a16:creationId xmlns:a16="http://schemas.microsoft.com/office/drawing/2014/main" id="{C846D1FB-0A90-4D37-F6AF-84BBB29E3BA3}"/>
              </a:ext>
            </a:extLst>
          </p:cNvPr>
          <p:cNvPicPr>
            <a:picLocks noChangeAspect="1"/>
          </p:cNvPicPr>
          <p:nvPr/>
        </p:nvPicPr>
        <p:blipFill>
          <a:blip r:embed="rId4"/>
          <a:stretch>
            <a:fillRect/>
          </a:stretch>
        </p:blipFill>
        <p:spPr>
          <a:xfrm>
            <a:off x="1186042" y="1334014"/>
            <a:ext cx="7681626" cy="4773582"/>
          </a:xfrm>
          <a:prstGeom prst="rect">
            <a:avLst/>
          </a:prstGeom>
        </p:spPr>
      </p:pic>
    </p:spTree>
    <p:extLst>
      <p:ext uri="{BB962C8B-B14F-4D97-AF65-F5344CB8AC3E}">
        <p14:creationId xmlns:p14="http://schemas.microsoft.com/office/powerpoint/2010/main" val="3966175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FD192ADE-02B3-9756-F7A1-3BB7F4672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384691"/>
            <a:ext cx="8208433" cy="1384995"/>
          </a:xfrm>
          <a:prstGeom prst="rect">
            <a:avLst/>
          </a:prstGeom>
          <a:noFill/>
        </p:spPr>
        <p:txBody>
          <a:bodyPr wrap="square" lIns="91440" tIns="45720" rIns="91440" bIns="45720" rtlCol="0" anchor="t">
            <a:spAutoFit/>
          </a:bodyPr>
          <a:lstStyle/>
          <a:p>
            <a:r>
              <a:rPr lang="en-US" sz="4000" b="1">
                <a:solidFill>
                  <a:schemeClr val="tx2">
                    <a:lumMod val="75000"/>
                    <a:lumOff val="25000"/>
                  </a:schemeClr>
                </a:solidFill>
                <a:latin typeface="Century Gothic"/>
                <a:ea typeface="Roboto Slab" pitchFamily="2" charset="0"/>
                <a:cs typeface="BrowalliaUPC" panose="020B0502040204020203" pitchFamily="34" charset="-34"/>
              </a:rPr>
              <a:t>TAX VS. FEE SUPPORTED DEBT</a:t>
            </a:r>
            <a:endParaRPr lang="en-US" sz="4000">
              <a:solidFill>
                <a:srgbClr val="000000"/>
              </a:solidFill>
              <a:latin typeface="Century Gothic"/>
              <a:ea typeface="Roboto Slab" pitchFamily="2" charset="0"/>
              <a:cs typeface="BrowalliaUPC" panose="020B0502040204020203" pitchFamily="34" charset="-34"/>
            </a:endParaRPr>
          </a:p>
          <a:p>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13</a:t>
            </a:fld>
            <a:endParaRPr lang="en-US" b="1">
              <a:latin typeface="Century Gothic"/>
            </a:endParaRPr>
          </a:p>
        </p:txBody>
      </p:sp>
      <p:graphicFrame>
        <p:nvGraphicFramePr>
          <p:cNvPr id="3" name="Table 2">
            <a:extLst>
              <a:ext uri="{FF2B5EF4-FFF2-40B4-BE49-F238E27FC236}">
                <a16:creationId xmlns:a16="http://schemas.microsoft.com/office/drawing/2014/main" id="{CD44794B-B9E0-E1B2-7F1B-753D825EE727}"/>
              </a:ext>
            </a:extLst>
          </p:cNvPr>
          <p:cNvGraphicFramePr>
            <a:graphicFrameLocks noGrp="1"/>
          </p:cNvGraphicFramePr>
          <p:nvPr>
            <p:extLst>
              <p:ext uri="{D42A27DB-BD31-4B8C-83A1-F6EECF244321}">
                <p14:modId xmlns:p14="http://schemas.microsoft.com/office/powerpoint/2010/main" val="1580802257"/>
              </p:ext>
            </p:extLst>
          </p:nvPr>
        </p:nvGraphicFramePr>
        <p:xfrm>
          <a:off x="533400" y="1279515"/>
          <a:ext cx="8740878" cy="4663440"/>
        </p:xfrm>
        <a:graphic>
          <a:graphicData uri="http://schemas.openxmlformats.org/drawingml/2006/table">
            <a:tbl>
              <a:tblPr firstRow="1" bandRow="1">
                <a:tableStyleId>{5C22544A-7EE6-4342-B048-85BDC9FD1C3A}</a:tableStyleId>
              </a:tblPr>
              <a:tblGrid>
                <a:gridCol w="4370439">
                  <a:extLst>
                    <a:ext uri="{9D8B030D-6E8A-4147-A177-3AD203B41FA5}">
                      <a16:colId xmlns:a16="http://schemas.microsoft.com/office/drawing/2014/main" val="2263495432"/>
                    </a:ext>
                  </a:extLst>
                </a:gridCol>
                <a:gridCol w="4370439">
                  <a:extLst>
                    <a:ext uri="{9D8B030D-6E8A-4147-A177-3AD203B41FA5}">
                      <a16:colId xmlns:a16="http://schemas.microsoft.com/office/drawing/2014/main" val="3245576437"/>
                    </a:ext>
                  </a:extLst>
                </a:gridCol>
              </a:tblGrid>
              <a:tr h="3724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a:rPr>
                        <a:t>REVENUE (FEE) SUPPORTED MUNICIPAL DEBT</a:t>
                      </a:r>
                    </a:p>
                  </a:txBody>
                  <a:tcPr/>
                </a:tc>
                <a:tc>
                  <a:txBody>
                    <a:bodyPr/>
                    <a:lstStyle/>
                    <a:p>
                      <a:r>
                        <a:rPr lang="en-US" sz="2400" dirty="0">
                          <a:latin typeface="Century Gothic"/>
                        </a:rPr>
                        <a:t>TAX SUPPORTED MUNICIPAL DEBT</a:t>
                      </a:r>
                    </a:p>
                  </a:txBody>
                  <a:tcPr>
                    <a:solidFill>
                      <a:srgbClr val="C00000"/>
                    </a:solidFill>
                  </a:tcPr>
                </a:tc>
                <a:extLst>
                  <a:ext uri="{0D108BD9-81ED-4DB2-BD59-A6C34878D82A}">
                    <a16:rowId xmlns:a16="http://schemas.microsoft.com/office/drawing/2014/main" val="41938162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a:cs typeface="Arial"/>
                        </a:rPr>
                        <a:t>Debt </a:t>
                      </a:r>
                      <a:r>
                        <a:rPr lang="en-US" sz="2400" b="1" u="sng" dirty="0">
                          <a:latin typeface="Arial"/>
                          <a:cs typeface="Arial"/>
                        </a:rPr>
                        <a:t>repaid using income generated </a:t>
                      </a:r>
                      <a:r>
                        <a:rPr lang="en-US" sz="2400" u="sng" dirty="0">
                          <a:latin typeface="Arial"/>
                          <a:cs typeface="Arial"/>
                        </a:rPr>
                        <a:t>by a specific project or service</a:t>
                      </a:r>
                      <a:r>
                        <a:rPr lang="en-US" sz="2400" dirty="0">
                          <a:latin typeface="Arial"/>
                          <a:cs typeface="Arial"/>
                        </a:rPr>
                        <a:t>, </a:t>
                      </a:r>
                      <a:r>
                        <a:rPr lang="en-US" sz="2400" b="1" dirty="0">
                          <a:latin typeface="Arial"/>
                          <a:cs typeface="Arial"/>
                        </a:rPr>
                        <a:t>NOT general taxes</a:t>
                      </a:r>
                      <a:r>
                        <a:rPr lang="en-US" sz="2400" dirty="0">
                          <a:latin typeface="Arial"/>
                          <a:cs typeface="Arial"/>
                        </a:rPr>
                        <a:t>. </a:t>
                      </a:r>
                      <a:endParaRPr lang="en-US" sz="2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a:cs typeface="Arial"/>
                        </a:rPr>
                        <a:t>A debt that a city (or other local government) repays using general tax revenues such as </a:t>
                      </a:r>
                      <a:r>
                        <a:rPr lang="en-US" sz="2400" b="1" dirty="0">
                          <a:latin typeface="Arial"/>
                          <a:cs typeface="Arial"/>
                        </a:rPr>
                        <a:t>property or sales tax</a:t>
                      </a:r>
                      <a:r>
                        <a:rPr lang="en-US" sz="2400" dirty="0">
                          <a:latin typeface="Arial"/>
                          <a:cs typeface="Arial"/>
                        </a:rPr>
                        <a:t>.</a:t>
                      </a:r>
                      <a:endParaRPr lang="en-US" sz="2400" dirty="0">
                        <a:latin typeface="Arial" panose="020B0604020202020204" pitchFamily="34" charset="0"/>
                        <a:cs typeface="Arial" panose="020B0604020202020204" pitchFamily="34" charset="0"/>
                      </a:endParaRPr>
                    </a:p>
                  </a:txBody>
                  <a:tcPr>
                    <a:solidFill>
                      <a:srgbClr val="FF7C80"/>
                    </a:solidFill>
                  </a:tcPr>
                </a:tc>
                <a:extLst>
                  <a:ext uri="{0D108BD9-81ED-4DB2-BD59-A6C34878D82A}">
                    <a16:rowId xmlns:a16="http://schemas.microsoft.com/office/drawing/2014/main" val="17616205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a:cs typeface="Arial"/>
                        </a:rPr>
                        <a:t>Does NOT rely on tax revenue. </a:t>
                      </a:r>
                      <a:r>
                        <a:rPr lang="en-US" sz="2400" dirty="0">
                          <a:latin typeface="Arial"/>
                          <a:cs typeface="Arial"/>
                        </a:rPr>
                        <a:t>Commonly used for things like water, sewer, or airport projects. </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a:cs typeface="Arial"/>
                        </a:rPr>
                        <a:t>Example: A bond issued to build a new park or a road bond. </a:t>
                      </a:r>
                      <a:endParaRPr lang="en-US" sz="2400" dirty="0">
                        <a:latin typeface="Arial" panose="020B0604020202020204" pitchFamily="34" charset="0"/>
                        <a:cs typeface="Arial" panose="020B0604020202020204" pitchFamily="34" charset="0"/>
                      </a:endParaRPr>
                    </a:p>
                  </a:txBody>
                  <a:tcPr>
                    <a:solidFill>
                      <a:srgbClr val="FF7C80"/>
                    </a:solidFill>
                  </a:tcPr>
                </a:tc>
                <a:extLst>
                  <a:ext uri="{0D108BD9-81ED-4DB2-BD59-A6C34878D82A}">
                    <a16:rowId xmlns:a16="http://schemas.microsoft.com/office/drawing/2014/main" val="3950691192"/>
                  </a:ext>
                </a:extLst>
              </a:tr>
            </a:tbl>
          </a:graphicData>
        </a:graphic>
      </p:graphicFrame>
    </p:spTree>
    <p:extLst>
      <p:ext uri="{BB962C8B-B14F-4D97-AF65-F5344CB8AC3E}">
        <p14:creationId xmlns:p14="http://schemas.microsoft.com/office/powerpoint/2010/main" val="3446522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90DEC-FACA-517E-B607-B25C1CFD611C}"/>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57E76B9B-6C93-D6EF-2F72-0B08200ED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AE72639-284E-B9D4-6B10-E54E1EE474BD}"/>
              </a:ext>
            </a:extLst>
          </p:cNvPr>
          <p:cNvSpPr txBox="1"/>
          <p:nvPr/>
        </p:nvSpPr>
        <p:spPr>
          <a:xfrm>
            <a:off x="533400" y="387022"/>
            <a:ext cx="8158316"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TAX SUPPORTED DEBT</a:t>
            </a:r>
          </a:p>
        </p:txBody>
      </p:sp>
      <p:sp>
        <p:nvSpPr>
          <p:cNvPr id="2" name="Slide Number Placeholder 2">
            <a:extLst>
              <a:ext uri="{FF2B5EF4-FFF2-40B4-BE49-F238E27FC236}">
                <a16:creationId xmlns:a16="http://schemas.microsoft.com/office/drawing/2014/main" id="{7D6D861D-57CB-3F66-2D19-4CBEF6CF61F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14</a:t>
            </a:fld>
            <a:endParaRPr lang="en-US" b="1">
              <a:latin typeface="Century Gothic"/>
            </a:endParaRPr>
          </a:p>
        </p:txBody>
      </p:sp>
      <p:sp>
        <p:nvSpPr>
          <p:cNvPr id="7" name="TextBox 6">
            <a:extLst>
              <a:ext uri="{FF2B5EF4-FFF2-40B4-BE49-F238E27FC236}">
                <a16:creationId xmlns:a16="http://schemas.microsoft.com/office/drawing/2014/main" id="{1E737D60-6805-E6F8-1A65-2CC729A04334}"/>
              </a:ext>
            </a:extLst>
          </p:cNvPr>
          <p:cNvSpPr txBox="1"/>
          <p:nvPr/>
        </p:nvSpPr>
        <p:spPr>
          <a:xfrm>
            <a:off x="6532919" y="5016440"/>
            <a:ext cx="1402948"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$1.7 Billion</a:t>
            </a:r>
          </a:p>
        </p:txBody>
      </p:sp>
      <p:sp>
        <p:nvSpPr>
          <p:cNvPr id="8" name="TextBox 7">
            <a:extLst>
              <a:ext uri="{FF2B5EF4-FFF2-40B4-BE49-F238E27FC236}">
                <a16:creationId xmlns:a16="http://schemas.microsoft.com/office/drawing/2014/main" id="{2370195E-34C1-2F80-52ED-8CF9E4887B5B}"/>
              </a:ext>
            </a:extLst>
          </p:cNvPr>
          <p:cNvSpPr txBox="1"/>
          <p:nvPr/>
        </p:nvSpPr>
        <p:spPr>
          <a:xfrm>
            <a:off x="1331799" y="1898587"/>
            <a:ext cx="1685077"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$199.1 Million</a:t>
            </a:r>
          </a:p>
        </p:txBody>
      </p:sp>
      <p:graphicFrame>
        <p:nvGraphicFramePr>
          <p:cNvPr id="9" name="Chart 8">
            <a:extLst>
              <a:ext uri="{FF2B5EF4-FFF2-40B4-BE49-F238E27FC236}">
                <a16:creationId xmlns:a16="http://schemas.microsoft.com/office/drawing/2014/main" id="{B05F527A-5864-B000-1B80-9A1F6AD6DF7C}"/>
              </a:ext>
            </a:extLst>
          </p:cNvPr>
          <p:cNvGraphicFramePr>
            <a:graphicFrameLocks/>
          </p:cNvGraphicFramePr>
          <p:nvPr/>
        </p:nvGraphicFramePr>
        <p:xfrm>
          <a:off x="645449" y="1494825"/>
          <a:ext cx="7601153" cy="497848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FF94CF1-5B1A-9D21-A284-2A1441393138}"/>
              </a:ext>
            </a:extLst>
          </p:cNvPr>
          <p:cNvSpPr txBox="1"/>
          <p:nvPr/>
        </p:nvSpPr>
        <p:spPr>
          <a:xfrm>
            <a:off x="6532919" y="5289438"/>
            <a:ext cx="2694039" cy="1477328"/>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Community Includes: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School District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County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Hospital District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College</a:t>
            </a:r>
          </a:p>
        </p:txBody>
      </p:sp>
      <p:sp>
        <p:nvSpPr>
          <p:cNvPr id="4" name="TextBox 3">
            <a:extLst>
              <a:ext uri="{FF2B5EF4-FFF2-40B4-BE49-F238E27FC236}">
                <a16:creationId xmlns:a16="http://schemas.microsoft.com/office/drawing/2014/main" id="{B20C3103-A99A-04A1-D35C-BDD650C32906}"/>
              </a:ext>
            </a:extLst>
          </p:cNvPr>
          <p:cNvSpPr txBox="1"/>
          <p:nvPr/>
        </p:nvSpPr>
        <p:spPr>
          <a:xfrm>
            <a:off x="6336793" y="1336586"/>
            <a:ext cx="3127248" cy="1200329"/>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Total Tax-Supported Community Debt: $1,933,700,000</a:t>
            </a:r>
          </a:p>
        </p:txBody>
      </p:sp>
    </p:spTree>
    <p:extLst>
      <p:ext uri="{BB962C8B-B14F-4D97-AF65-F5344CB8AC3E}">
        <p14:creationId xmlns:p14="http://schemas.microsoft.com/office/powerpoint/2010/main" val="919223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98021" y="2810173"/>
            <a:ext cx="9730708" cy="2554545"/>
          </a:xfrm>
          <a:prstGeom prst="rect">
            <a:avLst/>
          </a:prstGeom>
          <a:noFill/>
        </p:spPr>
        <p:txBody>
          <a:bodyPr wrap="square" lIns="91440" tIns="45720" rIns="91440" bIns="45720" rtlCol="0" anchor="t">
            <a:spAutoFit/>
          </a:bodyPr>
          <a:lstStyle/>
          <a:p>
            <a:r>
              <a:rPr lang="en-US" sz="8000" b="1" dirty="0">
                <a:solidFill>
                  <a:schemeClr val="bg1"/>
                </a:solidFill>
                <a:latin typeface="Century Gothic"/>
              </a:rPr>
              <a:t>INVESTING IN MIDLAND’S ROADS</a:t>
            </a:r>
          </a:p>
        </p:txBody>
      </p:sp>
    </p:spTree>
    <p:extLst>
      <p:ext uri="{BB962C8B-B14F-4D97-AF65-F5344CB8AC3E}">
        <p14:creationId xmlns:p14="http://schemas.microsoft.com/office/powerpoint/2010/main" val="2970607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truck with a white background&#10;&#10;AI-generated content may be incorrect.">
            <a:extLst>
              <a:ext uri="{FF2B5EF4-FFF2-40B4-BE49-F238E27FC236}">
                <a16:creationId xmlns:a16="http://schemas.microsoft.com/office/drawing/2014/main" id="{0B73D74B-E27A-0DA7-FFDA-445C36796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461681" y="241844"/>
            <a:ext cx="8365795"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CITY OF MIDLAND - POTHOLES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57988" y="610048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16</a:t>
            </a:fld>
            <a:endParaRPr lang="en-US" b="1">
              <a:latin typeface="Century Gothic"/>
            </a:endParaRPr>
          </a:p>
        </p:txBody>
      </p:sp>
      <p:sp>
        <p:nvSpPr>
          <p:cNvPr id="6" name="TextBox 5">
            <a:extLst>
              <a:ext uri="{FF2B5EF4-FFF2-40B4-BE49-F238E27FC236}">
                <a16:creationId xmlns:a16="http://schemas.microsoft.com/office/drawing/2014/main" id="{A7BB2C21-EA22-AE82-4C72-19C236FA6FC9}"/>
              </a:ext>
            </a:extLst>
          </p:cNvPr>
          <p:cNvSpPr txBox="1"/>
          <p:nvPr/>
        </p:nvSpPr>
        <p:spPr>
          <a:xfrm>
            <a:off x="2425012" y="5920946"/>
            <a:ext cx="4762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SH158- widening and repaving project </a:t>
            </a:r>
          </a:p>
        </p:txBody>
      </p:sp>
      <p:graphicFrame>
        <p:nvGraphicFramePr>
          <p:cNvPr id="3" name="Table 2">
            <a:extLst>
              <a:ext uri="{FF2B5EF4-FFF2-40B4-BE49-F238E27FC236}">
                <a16:creationId xmlns:a16="http://schemas.microsoft.com/office/drawing/2014/main" id="{2C4A1A87-807A-904A-AF8C-526F0AFC0CC7}"/>
              </a:ext>
            </a:extLst>
          </p:cNvPr>
          <p:cNvGraphicFramePr>
            <a:graphicFrameLocks noGrp="1"/>
          </p:cNvGraphicFramePr>
          <p:nvPr>
            <p:extLst>
              <p:ext uri="{D42A27DB-BD31-4B8C-83A1-F6EECF244321}">
                <p14:modId xmlns:p14="http://schemas.microsoft.com/office/powerpoint/2010/main" val="12848596"/>
              </p:ext>
            </p:extLst>
          </p:nvPr>
        </p:nvGraphicFramePr>
        <p:xfrm>
          <a:off x="674852" y="1111534"/>
          <a:ext cx="7505588" cy="4752345"/>
        </p:xfrm>
        <a:graphic>
          <a:graphicData uri="http://schemas.openxmlformats.org/drawingml/2006/table">
            <a:tbl>
              <a:tblPr firstRow="1" bandRow="1">
                <a:tableStyleId>{6E25E649-3F16-4E02-A733-19D2CDBF48F0}</a:tableStyleId>
              </a:tblPr>
              <a:tblGrid>
                <a:gridCol w="3698894">
                  <a:extLst>
                    <a:ext uri="{9D8B030D-6E8A-4147-A177-3AD203B41FA5}">
                      <a16:colId xmlns:a16="http://schemas.microsoft.com/office/drawing/2014/main" val="2740810160"/>
                    </a:ext>
                  </a:extLst>
                </a:gridCol>
                <a:gridCol w="3806694">
                  <a:extLst>
                    <a:ext uri="{9D8B030D-6E8A-4147-A177-3AD203B41FA5}">
                      <a16:colId xmlns:a16="http://schemas.microsoft.com/office/drawing/2014/main" val="467829000"/>
                    </a:ext>
                  </a:extLst>
                </a:gridCol>
              </a:tblGrid>
              <a:tr h="517894">
                <a:tc>
                  <a:txBody>
                    <a:bodyPr/>
                    <a:lstStyle/>
                    <a:p>
                      <a:pPr algn="ctr"/>
                      <a:r>
                        <a:rPr lang="en-US" sz="2100" dirty="0">
                          <a:latin typeface="Arial"/>
                        </a:rPr>
                        <a:t>Year</a:t>
                      </a:r>
                    </a:p>
                  </a:txBody>
                  <a:tcPr marL="107341" marR="107341" marT="53671" marB="53671"/>
                </a:tc>
                <a:tc>
                  <a:txBody>
                    <a:bodyPr/>
                    <a:lstStyle/>
                    <a:p>
                      <a:pPr algn="ctr"/>
                      <a:r>
                        <a:rPr lang="en-US" sz="2100" dirty="0">
                          <a:latin typeface="Arial"/>
                        </a:rPr>
                        <a:t>Number of potholes filled                  </a:t>
                      </a:r>
                    </a:p>
                  </a:txBody>
                  <a:tcPr marL="107341" marR="107341" marT="53671" marB="53671"/>
                </a:tc>
                <a:extLst>
                  <a:ext uri="{0D108BD9-81ED-4DB2-BD59-A6C34878D82A}">
                    <a16:rowId xmlns:a16="http://schemas.microsoft.com/office/drawing/2014/main" val="1986967817"/>
                  </a:ext>
                </a:extLst>
              </a:tr>
              <a:tr h="421627">
                <a:tc>
                  <a:txBody>
                    <a:bodyPr/>
                    <a:lstStyle/>
                    <a:p>
                      <a:pPr algn="ctr"/>
                      <a:r>
                        <a:rPr lang="en-US" sz="2000" dirty="0">
                          <a:solidFill>
                            <a:schemeClr val="tx1"/>
                          </a:solidFill>
                          <a:latin typeface="Arial"/>
                        </a:rPr>
                        <a:t>2017</a:t>
                      </a:r>
                    </a:p>
                  </a:txBody>
                  <a:tcPr marL="80314" marR="80314" marT="40157" marB="40157"/>
                </a:tc>
                <a:tc>
                  <a:txBody>
                    <a:bodyPr/>
                    <a:lstStyle/>
                    <a:p>
                      <a:pPr algn="ctr"/>
                      <a:r>
                        <a:rPr lang="en-US" sz="2000" dirty="0">
                          <a:solidFill>
                            <a:schemeClr val="tx1"/>
                          </a:solidFill>
                          <a:latin typeface="Arial"/>
                        </a:rPr>
                        <a:t>17,048</a:t>
                      </a:r>
                    </a:p>
                  </a:txBody>
                  <a:tcPr marL="80314" marR="80314" marT="40157" marB="40157"/>
                </a:tc>
                <a:extLst>
                  <a:ext uri="{0D108BD9-81ED-4DB2-BD59-A6C34878D82A}">
                    <a16:rowId xmlns:a16="http://schemas.microsoft.com/office/drawing/2014/main" val="3518178715"/>
                  </a:ext>
                </a:extLst>
              </a:tr>
              <a:tr h="476603">
                <a:tc>
                  <a:txBody>
                    <a:bodyPr/>
                    <a:lstStyle/>
                    <a:p>
                      <a:pPr algn="ctr"/>
                      <a:r>
                        <a:rPr lang="en-US" sz="2000" dirty="0">
                          <a:solidFill>
                            <a:schemeClr val="tx1"/>
                          </a:solidFill>
                          <a:latin typeface="Arial"/>
                        </a:rPr>
                        <a:t>2018</a:t>
                      </a:r>
                    </a:p>
                  </a:txBody>
                  <a:tcPr marL="80314" marR="80314" marT="40157" marB="40157"/>
                </a:tc>
                <a:tc>
                  <a:txBody>
                    <a:bodyPr/>
                    <a:lstStyle/>
                    <a:p>
                      <a:pPr algn="ctr"/>
                      <a:r>
                        <a:rPr lang="en-US" sz="2000" dirty="0">
                          <a:solidFill>
                            <a:schemeClr val="tx1"/>
                          </a:solidFill>
                          <a:latin typeface="Arial"/>
                        </a:rPr>
                        <a:t>12,944</a:t>
                      </a:r>
                    </a:p>
                  </a:txBody>
                  <a:tcPr marL="80314" marR="80314" marT="40157" marB="40157"/>
                </a:tc>
                <a:extLst>
                  <a:ext uri="{0D108BD9-81ED-4DB2-BD59-A6C34878D82A}">
                    <a16:rowId xmlns:a16="http://schemas.microsoft.com/office/drawing/2014/main" val="85290772"/>
                  </a:ext>
                </a:extLst>
              </a:tr>
              <a:tr h="476603">
                <a:tc>
                  <a:txBody>
                    <a:bodyPr/>
                    <a:lstStyle/>
                    <a:p>
                      <a:pPr algn="ctr"/>
                      <a:r>
                        <a:rPr lang="en-US" sz="2000" dirty="0">
                          <a:solidFill>
                            <a:schemeClr val="tx1"/>
                          </a:solidFill>
                          <a:latin typeface="Arial"/>
                        </a:rPr>
                        <a:t>2019</a:t>
                      </a:r>
                    </a:p>
                  </a:txBody>
                  <a:tcPr marL="80314" marR="80314" marT="40157" marB="40157"/>
                </a:tc>
                <a:tc>
                  <a:txBody>
                    <a:bodyPr/>
                    <a:lstStyle/>
                    <a:p>
                      <a:pPr algn="ctr"/>
                      <a:r>
                        <a:rPr lang="en-US" sz="2000" dirty="0">
                          <a:solidFill>
                            <a:schemeClr val="tx1"/>
                          </a:solidFill>
                          <a:latin typeface="Arial"/>
                        </a:rPr>
                        <a:t>12,226</a:t>
                      </a:r>
                    </a:p>
                  </a:txBody>
                  <a:tcPr marL="80314" marR="80314" marT="40157" marB="40157"/>
                </a:tc>
                <a:extLst>
                  <a:ext uri="{0D108BD9-81ED-4DB2-BD59-A6C34878D82A}">
                    <a16:rowId xmlns:a16="http://schemas.microsoft.com/office/drawing/2014/main" val="87150560"/>
                  </a:ext>
                </a:extLst>
              </a:tr>
              <a:tr h="476603">
                <a:tc>
                  <a:txBody>
                    <a:bodyPr/>
                    <a:lstStyle/>
                    <a:p>
                      <a:pPr algn="ctr"/>
                      <a:r>
                        <a:rPr lang="en-US" sz="2000" dirty="0">
                          <a:solidFill>
                            <a:schemeClr val="tx1"/>
                          </a:solidFill>
                          <a:latin typeface="Arial"/>
                        </a:rPr>
                        <a:t>2020</a:t>
                      </a:r>
                    </a:p>
                  </a:txBody>
                  <a:tcPr marL="80314" marR="80314" marT="40157" marB="40157"/>
                </a:tc>
                <a:tc>
                  <a:txBody>
                    <a:bodyPr/>
                    <a:lstStyle/>
                    <a:p>
                      <a:pPr algn="ctr"/>
                      <a:r>
                        <a:rPr lang="en-US" sz="2000" dirty="0">
                          <a:solidFill>
                            <a:schemeClr val="tx1"/>
                          </a:solidFill>
                          <a:latin typeface="Arial"/>
                        </a:rPr>
                        <a:t>13,389</a:t>
                      </a:r>
                    </a:p>
                  </a:txBody>
                  <a:tcPr marL="80314" marR="80314" marT="40157" marB="40157"/>
                </a:tc>
                <a:extLst>
                  <a:ext uri="{0D108BD9-81ED-4DB2-BD59-A6C34878D82A}">
                    <a16:rowId xmlns:a16="http://schemas.microsoft.com/office/drawing/2014/main" val="3301617126"/>
                  </a:ext>
                </a:extLst>
              </a:tr>
              <a:tr h="476603">
                <a:tc>
                  <a:txBody>
                    <a:bodyPr/>
                    <a:lstStyle/>
                    <a:p>
                      <a:pPr algn="ctr"/>
                      <a:r>
                        <a:rPr lang="en-US" sz="2000" dirty="0">
                          <a:solidFill>
                            <a:schemeClr val="tx1"/>
                          </a:solidFill>
                          <a:latin typeface="Arial"/>
                        </a:rPr>
                        <a:t>2021</a:t>
                      </a:r>
                    </a:p>
                  </a:txBody>
                  <a:tcPr marL="80314" marR="80314" marT="40157" marB="40157"/>
                </a:tc>
                <a:tc>
                  <a:txBody>
                    <a:bodyPr/>
                    <a:lstStyle/>
                    <a:p>
                      <a:pPr algn="ctr"/>
                      <a:r>
                        <a:rPr lang="en-US" sz="2000" dirty="0">
                          <a:solidFill>
                            <a:schemeClr val="tx1"/>
                          </a:solidFill>
                          <a:latin typeface="Arial"/>
                        </a:rPr>
                        <a:t>16,273</a:t>
                      </a:r>
                    </a:p>
                  </a:txBody>
                  <a:tcPr marL="80314" marR="80314" marT="40157" marB="40157"/>
                </a:tc>
                <a:extLst>
                  <a:ext uri="{0D108BD9-81ED-4DB2-BD59-A6C34878D82A}">
                    <a16:rowId xmlns:a16="http://schemas.microsoft.com/office/drawing/2014/main" val="560399338"/>
                  </a:ext>
                </a:extLst>
              </a:tr>
              <a:tr h="476603">
                <a:tc>
                  <a:txBody>
                    <a:bodyPr/>
                    <a:lstStyle/>
                    <a:p>
                      <a:pPr algn="ctr"/>
                      <a:r>
                        <a:rPr lang="en-US" sz="2000" dirty="0">
                          <a:solidFill>
                            <a:schemeClr val="tx1"/>
                          </a:solidFill>
                          <a:latin typeface="Arial"/>
                        </a:rPr>
                        <a:t>2022</a:t>
                      </a:r>
                    </a:p>
                  </a:txBody>
                  <a:tcPr marL="80314" marR="80314" marT="40157" marB="40157"/>
                </a:tc>
                <a:tc>
                  <a:txBody>
                    <a:bodyPr/>
                    <a:lstStyle/>
                    <a:p>
                      <a:pPr algn="ctr"/>
                      <a:r>
                        <a:rPr lang="en-US" sz="2000" dirty="0">
                          <a:solidFill>
                            <a:schemeClr val="tx1"/>
                          </a:solidFill>
                          <a:latin typeface="Arial"/>
                        </a:rPr>
                        <a:t>13,146</a:t>
                      </a:r>
                    </a:p>
                  </a:txBody>
                  <a:tcPr marL="80314" marR="80314" marT="40157" marB="40157"/>
                </a:tc>
                <a:extLst>
                  <a:ext uri="{0D108BD9-81ED-4DB2-BD59-A6C34878D82A}">
                    <a16:rowId xmlns:a16="http://schemas.microsoft.com/office/drawing/2014/main" val="2849507483"/>
                  </a:ext>
                </a:extLst>
              </a:tr>
              <a:tr h="476603">
                <a:tc>
                  <a:txBody>
                    <a:bodyPr/>
                    <a:lstStyle/>
                    <a:p>
                      <a:pPr algn="ctr"/>
                      <a:r>
                        <a:rPr lang="en-US" sz="2000" dirty="0">
                          <a:solidFill>
                            <a:schemeClr val="tx1"/>
                          </a:solidFill>
                          <a:latin typeface="Arial"/>
                        </a:rPr>
                        <a:t>2023</a:t>
                      </a:r>
                    </a:p>
                  </a:txBody>
                  <a:tcPr marL="80314" marR="80314" marT="40157" marB="40157"/>
                </a:tc>
                <a:tc>
                  <a:txBody>
                    <a:bodyPr/>
                    <a:lstStyle/>
                    <a:p>
                      <a:pPr algn="ctr"/>
                      <a:r>
                        <a:rPr lang="en-US" sz="2000" dirty="0">
                          <a:solidFill>
                            <a:schemeClr val="tx1"/>
                          </a:solidFill>
                          <a:latin typeface="Arial"/>
                        </a:rPr>
                        <a:t>13,790</a:t>
                      </a:r>
                    </a:p>
                  </a:txBody>
                  <a:tcPr marL="80314" marR="80314" marT="40157" marB="40157"/>
                </a:tc>
                <a:extLst>
                  <a:ext uri="{0D108BD9-81ED-4DB2-BD59-A6C34878D82A}">
                    <a16:rowId xmlns:a16="http://schemas.microsoft.com/office/drawing/2014/main" val="87590867"/>
                  </a:ext>
                </a:extLst>
              </a:tr>
              <a:tr h="476603">
                <a:tc>
                  <a:txBody>
                    <a:bodyPr/>
                    <a:lstStyle/>
                    <a:p>
                      <a:pPr algn="ctr"/>
                      <a:r>
                        <a:rPr lang="en-US" sz="2000" dirty="0">
                          <a:solidFill>
                            <a:schemeClr val="tx1"/>
                          </a:solidFill>
                          <a:latin typeface="Arial"/>
                        </a:rPr>
                        <a:t>2024</a:t>
                      </a:r>
                    </a:p>
                  </a:txBody>
                  <a:tcPr marL="80314" marR="80314" marT="40157" marB="40157"/>
                </a:tc>
                <a:tc>
                  <a:txBody>
                    <a:bodyPr/>
                    <a:lstStyle/>
                    <a:p>
                      <a:pPr algn="ctr"/>
                      <a:r>
                        <a:rPr lang="en-US" sz="2000" dirty="0">
                          <a:solidFill>
                            <a:schemeClr val="tx1"/>
                          </a:solidFill>
                          <a:latin typeface="Arial"/>
                        </a:rPr>
                        <a:t>25,637</a:t>
                      </a:r>
                    </a:p>
                  </a:txBody>
                  <a:tcPr marL="80314" marR="80314" marT="40157" marB="40157"/>
                </a:tc>
                <a:extLst>
                  <a:ext uri="{0D108BD9-81ED-4DB2-BD59-A6C34878D82A}">
                    <a16:rowId xmlns:a16="http://schemas.microsoft.com/office/drawing/2014/main" val="1025542668"/>
                  </a:ext>
                </a:extLst>
              </a:tr>
              <a:tr h="476603">
                <a:tc>
                  <a:txBody>
                    <a:bodyPr/>
                    <a:lstStyle/>
                    <a:p>
                      <a:pPr algn="ctr"/>
                      <a:r>
                        <a:rPr lang="en-US" sz="2000" dirty="0">
                          <a:solidFill>
                            <a:schemeClr val="tx1"/>
                          </a:solidFill>
                          <a:latin typeface="Arial"/>
                        </a:rPr>
                        <a:t>2025 (as of May 1)</a:t>
                      </a:r>
                    </a:p>
                  </a:txBody>
                  <a:tcPr marL="80314" marR="80314" marT="40157" marB="40157"/>
                </a:tc>
                <a:tc>
                  <a:txBody>
                    <a:bodyPr/>
                    <a:lstStyle/>
                    <a:p>
                      <a:pPr algn="ctr"/>
                      <a:r>
                        <a:rPr lang="en-US" sz="2000" dirty="0">
                          <a:solidFill>
                            <a:schemeClr val="tx1"/>
                          </a:solidFill>
                          <a:latin typeface="Arial"/>
                        </a:rPr>
                        <a:t>11,164</a:t>
                      </a:r>
                    </a:p>
                  </a:txBody>
                  <a:tcPr marL="80314" marR="80314" marT="40157" marB="40157"/>
                </a:tc>
                <a:extLst>
                  <a:ext uri="{0D108BD9-81ED-4DB2-BD59-A6C34878D82A}">
                    <a16:rowId xmlns:a16="http://schemas.microsoft.com/office/drawing/2014/main" val="1503681057"/>
                  </a:ext>
                </a:extLst>
              </a:tr>
            </a:tbl>
          </a:graphicData>
        </a:graphic>
      </p:graphicFrame>
    </p:spTree>
    <p:extLst>
      <p:ext uri="{BB962C8B-B14F-4D97-AF65-F5344CB8AC3E}">
        <p14:creationId xmlns:p14="http://schemas.microsoft.com/office/powerpoint/2010/main" val="214667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9700707" y="5665108"/>
            <a:ext cx="2331640" cy="1095863"/>
          </a:xfrm>
          <a:prstGeom prst="rect">
            <a:avLst/>
          </a:prstGeom>
        </p:spPr>
      </p:pic>
      <p:sp>
        <p:nvSpPr>
          <p:cNvPr id="4" name="object 4"/>
          <p:cNvSpPr txBox="1">
            <a:spLocks noGrp="1"/>
          </p:cNvSpPr>
          <p:nvPr>
            <p:ph type="title"/>
          </p:nvPr>
        </p:nvSpPr>
        <p:spPr>
          <a:xfrm>
            <a:off x="283933" y="326743"/>
            <a:ext cx="8258175" cy="696595"/>
          </a:xfrm>
          <a:prstGeom prst="rect">
            <a:avLst/>
          </a:prstGeom>
        </p:spPr>
        <p:txBody>
          <a:bodyPr vert="horz" wrap="square" lIns="0" tIns="13335" rIns="0" bIns="0" rtlCol="0" anchor="t">
            <a:spAutoFit/>
          </a:bodyPr>
          <a:lstStyle/>
          <a:p>
            <a:pPr marL="12700">
              <a:lnSpc>
                <a:spcPct val="100000"/>
              </a:lnSpc>
              <a:spcBef>
                <a:spcPts val="105"/>
              </a:spcBef>
            </a:pPr>
            <a:r>
              <a:rPr lang="en-US" b="1">
                <a:solidFill>
                  <a:schemeClr val="tx2">
                    <a:lumMod val="75000"/>
                    <a:lumOff val="25000"/>
                  </a:schemeClr>
                </a:solidFill>
                <a:latin typeface="Century Gothic"/>
              </a:rPr>
              <a:t>POTHOLE</a:t>
            </a:r>
            <a:r>
              <a:rPr b="1" spc="-80">
                <a:solidFill>
                  <a:schemeClr val="tx2">
                    <a:lumMod val="75000"/>
                    <a:lumOff val="25000"/>
                  </a:schemeClr>
                </a:solidFill>
                <a:latin typeface="Century Gothic"/>
              </a:rPr>
              <a:t> </a:t>
            </a:r>
            <a:r>
              <a:rPr lang="en-US" b="1">
                <a:solidFill>
                  <a:schemeClr val="tx2">
                    <a:lumMod val="75000"/>
                    <a:lumOff val="25000"/>
                  </a:schemeClr>
                </a:solidFill>
                <a:latin typeface="Century Gothic"/>
              </a:rPr>
              <a:t>REPAIR</a:t>
            </a:r>
            <a:r>
              <a:rPr lang="en-US" b="1" spc="-40">
                <a:solidFill>
                  <a:schemeClr val="tx2">
                    <a:lumMod val="75000"/>
                    <a:lumOff val="25000"/>
                  </a:schemeClr>
                </a:solidFill>
                <a:latin typeface="Century Gothic"/>
              </a:rPr>
              <a:t> </a:t>
            </a:r>
            <a:r>
              <a:rPr lang="en-US" b="1">
                <a:solidFill>
                  <a:schemeClr val="tx2">
                    <a:lumMod val="75000"/>
                    <a:lumOff val="25000"/>
                  </a:schemeClr>
                </a:solidFill>
                <a:latin typeface="Century Gothic"/>
              </a:rPr>
              <a:t>&amp;</a:t>
            </a:r>
            <a:r>
              <a:rPr lang="en-US" b="1" spc="-65">
                <a:solidFill>
                  <a:schemeClr val="tx2">
                    <a:lumMod val="75000"/>
                    <a:lumOff val="25000"/>
                  </a:schemeClr>
                </a:solidFill>
                <a:latin typeface="Century Gothic"/>
              </a:rPr>
              <a:t> </a:t>
            </a:r>
            <a:r>
              <a:rPr lang="en-US" b="1" spc="-10">
                <a:solidFill>
                  <a:schemeClr val="tx2">
                    <a:lumMod val="75000"/>
                    <a:lumOff val="25000"/>
                  </a:schemeClr>
                </a:solidFill>
                <a:latin typeface="Century Gothic"/>
              </a:rPr>
              <a:t>SERVICE</a:t>
            </a:r>
          </a:p>
        </p:txBody>
      </p:sp>
      <p:sp>
        <p:nvSpPr>
          <p:cNvPr id="5" name="object 5"/>
          <p:cNvSpPr txBox="1"/>
          <p:nvPr/>
        </p:nvSpPr>
        <p:spPr>
          <a:xfrm>
            <a:off x="362667" y="1069647"/>
            <a:ext cx="3015615" cy="6965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4400" b="1" i="0" u="none" strike="noStrike" kern="0" cap="none" spc="-10" normalizeH="0" baseline="0" noProof="0">
                <a:ln>
                  <a:noFill/>
                </a:ln>
                <a:solidFill>
                  <a:srgbClr val="205F9A"/>
                </a:solidFill>
                <a:effectLst/>
                <a:uLnTx/>
                <a:uFillTx/>
                <a:latin typeface="Tahoma"/>
                <a:cs typeface="Tahoma"/>
              </a:rPr>
              <a:t>REQUESTS</a:t>
            </a:r>
            <a:endParaRPr kumimoji="0" sz="4400" b="0" i="0" u="none" strike="noStrike" kern="0" cap="none" spc="0" normalizeH="0" baseline="0" noProof="0">
              <a:ln>
                <a:noFill/>
              </a:ln>
              <a:solidFill>
                <a:sysClr val="windowText" lastClr="000000"/>
              </a:solidFill>
              <a:effectLst/>
              <a:uLnTx/>
              <a:uFillTx/>
              <a:latin typeface="Tahoma"/>
              <a:cs typeface="Tahoma"/>
            </a:endParaRPr>
          </a:p>
        </p:txBody>
      </p:sp>
      <p:sp>
        <p:nvSpPr>
          <p:cNvPr id="6" name="object 6"/>
          <p:cNvSpPr txBox="1"/>
          <p:nvPr/>
        </p:nvSpPr>
        <p:spPr>
          <a:xfrm>
            <a:off x="362667" y="5227655"/>
            <a:ext cx="5466715" cy="299720"/>
          </a:xfrm>
          <a:prstGeom prst="rect">
            <a:avLst/>
          </a:prstGeom>
        </p:spPr>
        <p:txBody>
          <a:bodyPr vert="horz" wrap="square" lIns="0" tIns="12700" rIns="0" bIns="0" rtlCol="0" anchor="t">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Tahoma"/>
              </a:rPr>
              <a:t>Heat</a:t>
            </a:r>
            <a:r>
              <a:rPr kumimoji="0" sz="1800" b="0" i="0" u="none" strike="noStrike" kern="0" cap="none" spc="-55" normalizeH="0" baseline="0" noProof="0" dirty="0">
                <a:ln>
                  <a:noFill/>
                </a:ln>
                <a:solidFill>
                  <a:sysClr val="windowText" lastClr="000000"/>
                </a:solidFill>
                <a:effectLst/>
                <a:uLnTx/>
                <a:uFillTx/>
                <a:latin typeface="Arial"/>
                <a:cs typeface="Tahoma"/>
              </a:rPr>
              <a:t> </a:t>
            </a:r>
            <a:r>
              <a:rPr kumimoji="0" sz="1800" b="0" i="0" u="none" strike="noStrike" kern="0" cap="none" spc="0" normalizeH="0" baseline="0" noProof="0" dirty="0">
                <a:ln>
                  <a:noFill/>
                </a:ln>
                <a:solidFill>
                  <a:sysClr val="windowText" lastClr="000000"/>
                </a:solidFill>
                <a:effectLst/>
                <a:uLnTx/>
                <a:uFillTx/>
                <a:latin typeface="Arial"/>
                <a:cs typeface="Tahoma"/>
              </a:rPr>
              <a:t>map</a:t>
            </a:r>
            <a:r>
              <a:rPr kumimoji="0" sz="1800" b="0" i="0" u="none" strike="noStrike" kern="0" cap="none" spc="-35" normalizeH="0" baseline="0" noProof="0" dirty="0">
                <a:ln>
                  <a:noFill/>
                </a:ln>
                <a:solidFill>
                  <a:sysClr val="windowText" lastClr="000000"/>
                </a:solidFill>
                <a:effectLst/>
                <a:uLnTx/>
                <a:uFillTx/>
                <a:latin typeface="Arial"/>
                <a:cs typeface="Tahoma"/>
              </a:rPr>
              <a:t> </a:t>
            </a:r>
            <a:r>
              <a:rPr kumimoji="0" sz="1800" b="0" i="0" u="none" strike="noStrike" kern="0" cap="none" spc="0" normalizeH="0" baseline="0" noProof="0" dirty="0">
                <a:ln>
                  <a:noFill/>
                </a:ln>
                <a:solidFill>
                  <a:sysClr val="windowText" lastClr="000000"/>
                </a:solidFill>
                <a:effectLst/>
                <a:uLnTx/>
                <a:uFillTx/>
                <a:latin typeface="Arial"/>
                <a:cs typeface="Tahoma"/>
              </a:rPr>
              <a:t>showing</a:t>
            </a:r>
            <a:r>
              <a:rPr kumimoji="0" sz="1800" b="0" i="0" u="none" strike="noStrike" kern="0" cap="none" spc="-55" normalizeH="0" baseline="0" noProof="0" dirty="0">
                <a:ln>
                  <a:noFill/>
                </a:ln>
                <a:solidFill>
                  <a:sysClr val="windowText" lastClr="000000"/>
                </a:solidFill>
                <a:effectLst/>
                <a:uLnTx/>
                <a:uFillTx/>
                <a:latin typeface="Arial"/>
                <a:cs typeface="Tahoma"/>
              </a:rPr>
              <a:t> </a:t>
            </a:r>
            <a:r>
              <a:rPr kumimoji="0" sz="1800" b="0" i="0" u="none" strike="noStrike" kern="0" cap="none" spc="0" normalizeH="0" baseline="0" noProof="0" dirty="0">
                <a:ln>
                  <a:noFill/>
                </a:ln>
                <a:solidFill>
                  <a:sysClr val="windowText" lastClr="000000"/>
                </a:solidFill>
                <a:effectLst/>
                <a:uLnTx/>
                <a:uFillTx/>
                <a:latin typeface="Arial"/>
                <a:cs typeface="Tahoma"/>
              </a:rPr>
              <a:t>service</a:t>
            </a:r>
            <a:r>
              <a:rPr kumimoji="0" sz="1800" b="0" i="0" u="none" strike="noStrike" kern="0" cap="none" spc="-45" normalizeH="0" baseline="0" noProof="0" dirty="0">
                <a:ln>
                  <a:noFill/>
                </a:ln>
                <a:solidFill>
                  <a:sysClr val="windowText" lastClr="000000"/>
                </a:solidFill>
                <a:effectLst/>
                <a:uLnTx/>
                <a:uFillTx/>
                <a:latin typeface="Arial"/>
                <a:cs typeface="Tahoma"/>
              </a:rPr>
              <a:t> </a:t>
            </a:r>
            <a:r>
              <a:rPr kumimoji="0" sz="1800" b="0" i="0" u="none" strike="noStrike" kern="0" cap="none" spc="0" normalizeH="0" baseline="0" noProof="0" dirty="0">
                <a:ln>
                  <a:noFill/>
                </a:ln>
                <a:solidFill>
                  <a:sysClr val="windowText" lastClr="000000"/>
                </a:solidFill>
                <a:effectLst/>
                <a:uLnTx/>
                <a:uFillTx/>
                <a:latin typeface="Arial"/>
                <a:cs typeface="Tahoma"/>
              </a:rPr>
              <a:t>requests</a:t>
            </a:r>
            <a:r>
              <a:rPr kumimoji="0" sz="1800" b="0" i="0" u="none" strike="noStrike" kern="0" cap="none" spc="-45" normalizeH="0" baseline="0" noProof="0" dirty="0">
                <a:ln>
                  <a:noFill/>
                </a:ln>
                <a:solidFill>
                  <a:sysClr val="windowText" lastClr="000000"/>
                </a:solidFill>
                <a:effectLst/>
                <a:uLnTx/>
                <a:uFillTx/>
                <a:latin typeface="Arial"/>
                <a:cs typeface="Tahoma"/>
              </a:rPr>
              <a:t> </a:t>
            </a:r>
            <a:r>
              <a:rPr kumimoji="0" sz="1800" b="0" i="0" u="none" strike="noStrike" kern="0" cap="none" spc="0" normalizeH="0" baseline="0" noProof="0" dirty="0">
                <a:ln>
                  <a:noFill/>
                </a:ln>
                <a:solidFill>
                  <a:sysClr val="windowText" lastClr="000000"/>
                </a:solidFill>
                <a:effectLst/>
                <a:uLnTx/>
                <a:uFillTx/>
                <a:latin typeface="Arial"/>
                <a:cs typeface="Tahoma"/>
              </a:rPr>
              <a:t>for</a:t>
            </a:r>
            <a:r>
              <a:rPr kumimoji="0" sz="1800" b="0" i="0" u="none" strike="noStrike" kern="0" cap="none" spc="-45" normalizeH="0" baseline="0" noProof="0" dirty="0">
                <a:ln>
                  <a:noFill/>
                </a:ln>
                <a:solidFill>
                  <a:sysClr val="windowText" lastClr="000000"/>
                </a:solidFill>
                <a:effectLst/>
                <a:uLnTx/>
                <a:uFillTx/>
                <a:latin typeface="Arial"/>
                <a:cs typeface="Tahoma"/>
              </a:rPr>
              <a:t> </a:t>
            </a:r>
            <a:r>
              <a:rPr kumimoji="0" sz="1800" b="0" i="0" u="none" strike="noStrike" kern="0" cap="none" spc="0" normalizeH="0" baseline="0" noProof="0" dirty="0">
                <a:ln>
                  <a:noFill/>
                </a:ln>
                <a:solidFill>
                  <a:sysClr val="windowText" lastClr="000000"/>
                </a:solidFill>
                <a:effectLst/>
                <a:uLnTx/>
                <a:uFillTx/>
                <a:latin typeface="Arial"/>
                <a:cs typeface="Tahoma"/>
              </a:rPr>
              <a:t>pothole</a:t>
            </a:r>
            <a:r>
              <a:rPr kumimoji="0" sz="1800" b="0" i="0" u="none" strike="noStrike" kern="0" cap="none" spc="-50" normalizeH="0" baseline="0" noProof="0" dirty="0">
                <a:ln>
                  <a:noFill/>
                </a:ln>
                <a:solidFill>
                  <a:sysClr val="windowText" lastClr="000000"/>
                </a:solidFill>
                <a:effectLst/>
                <a:uLnTx/>
                <a:uFillTx/>
                <a:latin typeface="Arial"/>
                <a:cs typeface="Tahoma"/>
              </a:rPr>
              <a:t> </a:t>
            </a:r>
            <a:r>
              <a:rPr kumimoji="0" sz="1800" b="0" i="0" u="none" strike="noStrike" kern="0" cap="none" spc="-10" normalizeH="0" baseline="0" noProof="0" dirty="0">
                <a:ln>
                  <a:noFill/>
                </a:ln>
                <a:solidFill>
                  <a:sysClr val="windowText" lastClr="000000"/>
                </a:solidFill>
                <a:effectLst/>
                <a:uLnTx/>
                <a:uFillTx/>
                <a:latin typeface="Arial"/>
                <a:cs typeface="Tahoma"/>
              </a:rPr>
              <a:t>repair.</a:t>
            </a:r>
            <a:endParaRPr lang="en-US" sz="1800" b="0" i="0" u="none" strike="noStrike" kern="0" cap="none" spc="0" normalizeH="0" baseline="0" noProof="0">
              <a:ln>
                <a:noFill/>
              </a:ln>
              <a:solidFill>
                <a:sysClr val="windowText" lastClr="000000"/>
              </a:solidFill>
              <a:effectLst/>
              <a:uLnTx/>
              <a:uFillTx/>
              <a:latin typeface="Arial"/>
              <a:cs typeface="Tahoma"/>
            </a:endParaRPr>
          </a:p>
        </p:txBody>
      </p:sp>
      <p:sp>
        <p:nvSpPr>
          <p:cNvPr id="7" name="object 7"/>
          <p:cNvSpPr txBox="1"/>
          <p:nvPr/>
        </p:nvSpPr>
        <p:spPr>
          <a:xfrm>
            <a:off x="6676142" y="1568226"/>
            <a:ext cx="5332730" cy="57404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a:ln>
                  <a:noFill/>
                </a:ln>
                <a:solidFill>
                  <a:srgbClr val="0D0D0D"/>
                </a:solidFill>
                <a:effectLst/>
                <a:uLnTx/>
                <a:uFillTx/>
                <a:latin typeface="Arial"/>
                <a:cs typeface="Arial"/>
              </a:rPr>
              <a:t>The</a:t>
            </a:r>
            <a:r>
              <a:rPr kumimoji="0" sz="1800" b="0" i="0" u="none" strike="noStrike" kern="0" cap="none" spc="-4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average</a:t>
            </a:r>
            <a:r>
              <a:rPr kumimoji="0" sz="1800" b="0" i="0" u="none" strike="noStrike" kern="0" cap="none" spc="-2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number</a:t>
            </a:r>
            <a:r>
              <a:rPr kumimoji="0" sz="1800" b="0" i="0" u="none" strike="noStrike" kern="0" cap="none" spc="-1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of</a:t>
            </a:r>
            <a:r>
              <a:rPr kumimoji="0" sz="1800" b="0" i="0" u="none" strike="noStrike" kern="0" cap="none" spc="-2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Service</a:t>
            </a:r>
            <a:r>
              <a:rPr kumimoji="0" sz="1800" b="0" i="0" u="none" strike="noStrike" kern="0" cap="none" spc="-2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requests</a:t>
            </a:r>
            <a:r>
              <a:rPr kumimoji="0" sz="1800" b="0" i="0" u="none" strike="noStrike" kern="0" cap="none" spc="-3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entered</a:t>
            </a:r>
            <a:r>
              <a:rPr kumimoji="0" sz="1800" b="0" i="0" u="none" strike="noStrike" kern="0" cap="none" spc="-20" normalizeH="0" baseline="0" noProof="0">
                <a:ln>
                  <a:noFill/>
                </a:ln>
                <a:solidFill>
                  <a:srgbClr val="0D0D0D"/>
                </a:solidFill>
                <a:effectLst/>
                <a:uLnTx/>
                <a:uFillTx/>
                <a:latin typeface="Arial"/>
                <a:cs typeface="Arial"/>
              </a:rPr>
              <a:t> </a:t>
            </a:r>
            <a:r>
              <a:rPr kumimoji="0" sz="1800" b="0" i="0" u="none" strike="noStrike" kern="0" cap="none" spc="-25" normalizeH="0" baseline="0" noProof="0">
                <a:ln>
                  <a:noFill/>
                </a:ln>
                <a:solidFill>
                  <a:srgbClr val="0D0D0D"/>
                </a:solidFill>
                <a:effectLst/>
                <a:uLnTx/>
                <a:uFillTx/>
                <a:latin typeface="Arial"/>
                <a:cs typeface="Arial"/>
              </a:rPr>
              <a:t>for </a:t>
            </a:r>
            <a:r>
              <a:rPr kumimoji="0" sz="1800" b="0" i="0" u="none" strike="noStrike" kern="0" cap="none" spc="0" normalizeH="0" baseline="0" noProof="0">
                <a:ln>
                  <a:noFill/>
                </a:ln>
                <a:solidFill>
                  <a:srgbClr val="0D0D0D"/>
                </a:solidFill>
                <a:effectLst/>
                <a:uLnTx/>
                <a:uFillTx/>
                <a:latin typeface="Arial"/>
                <a:cs typeface="Arial"/>
              </a:rPr>
              <a:t>Pothole</a:t>
            </a:r>
            <a:r>
              <a:rPr kumimoji="0" sz="1800" b="0" i="0" u="none" strike="noStrike" kern="0" cap="none" spc="-3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for</a:t>
            </a:r>
            <a:r>
              <a:rPr kumimoji="0" sz="1800" b="0" i="0" u="none" strike="noStrike" kern="0" cap="none" spc="-4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pothole</a:t>
            </a:r>
            <a:r>
              <a:rPr kumimoji="0" sz="1800" b="0" i="0" u="none" strike="noStrike" kern="0" cap="none" spc="-2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repair</a:t>
            </a:r>
            <a:r>
              <a:rPr kumimoji="0" sz="1800" b="0" i="0" u="none" strike="noStrike" kern="0" cap="none" spc="-2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weekly:</a:t>
            </a:r>
            <a:r>
              <a:rPr kumimoji="0" sz="1800" b="0" i="0" u="none" strike="noStrike" kern="0" cap="none" spc="30" normalizeH="0" baseline="0" noProof="0">
                <a:ln>
                  <a:noFill/>
                </a:ln>
                <a:solidFill>
                  <a:srgbClr val="0D0D0D"/>
                </a:solidFill>
                <a:effectLst/>
                <a:uLnTx/>
                <a:uFillTx/>
                <a:latin typeface="Arial"/>
                <a:cs typeface="Arial"/>
              </a:rPr>
              <a:t> </a:t>
            </a:r>
            <a:r>
              <a:rPr kumimoji="0" sz="1800" b="1" i="0" u="sng" strike="noStrike" kern="0" cap="none" spc="-10" normalizeH="0" baseline="0" noProof="0">
                <a:ln>
                  <a:noFill/>
                </a:ln>
                <a:solidFill>
                  <a:srgbClr val="0D0D0D"/>
                </a:solidFill>
                <a:effectLst/>
                <a:uLnTx/>
                <a:uFill>
                  <a:solidFill>
                    <a:srgbClr val="0D0D0D"/>
                  </a:solidFill>
                </a:uFill>
                <a:latin typeface="Arial"/>
                <a:cs typeface="Arial"/>
              </a:rPr>
              <a:t>20-</a:t>
            </a:r>
            <a:r>
              <a:rPr kumimoji="0" sz="1800" b="1" i="0" u="sng" strike="noStrike" kern="0" cap="none" spc="0" normalizeH="0" baseline="0" noProof="0">
                <a:ln>
                  <a:noFill/>
                </a:ln>
                <a:solidFill>
                  <a:srgbClr val="0D0D0D"/>
                </a:solidFill>
                <a:effectLst/>
                <a:uLnTx/>
                <a:uFill>
                  <a:solidFill>
                    <a:srgbClr val="0D0D0D"/>
                  </a:solidFill>
                </a:uFill>
                <a:latin typeface="Arial"/>
                <a:cs typeface="Arial"/>
              </a:rPr>
              <a:t>25</a:t>
            </a:r>
            <a:r>
              <a:rPr kumimoji="0" sz="1800" b="1" i="0" u="sng" strike="noStrike" kern="0" cap="none" spc="-30" normalizeH="0" baseline="0" noProof="0">
                <a:ln>
                  <a:noFill/>
                </a:ln>
                <a:solidFill>
                  <a:srgbClr val="0D0D0D"/>
                </a:solidFill>
                <a:effectLst/>
                <a:uLnTx/>
                <a:uFill>
                  <a:solidFill>
                    <a:srgbClr val="0D0D0D"/>
                  </a:solidFill>
                </a:uFill>
                <a:latin typeface="Arial"/>
                <a:cs typeface="Arial"/>
              </a:rPr>
              <a:t> </a:t>
            </a:r>
            <a:r>
              <a:rPr kumimoji="0" sz="1800" b="1" i="0" u="sng" strike="noStrike" kern="0" cap="none" spc="-10" normalizeH="0" baseline="0" noProof="0">
                <a:ln>
                  <a:noFill/>
                </a:ln>
                <a:solidFill>
                  <a:srgbClr val="0D0D0D"/>
                </a:solidFill>
                <a:effectLst/>
                <a:uLnTx/>
                <a:uFill>
                  <a:solidFill>
                    <a:srgbClr val="0D0D0D"/>
                  </a:solidFill>
                </a:uFill>
                <a:latin typeface="Arial"/>
                <a:cs typeface="Arial"/>
              </a:rPr>
              <a:t>requests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6676106" y="2391216"/>
            <a:ext cx="5256530" cy="57404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a:ln>
                  <a:noFill/>
                </a:ln>
                <a:solidFill>
                  <a:srgbClr val="0D0D0D"/>
                </a:solidFill>
                <a:effectLst/>
                <a:uLnTx/>
                <a:uFillTx/>
                <a:latin typeface="Arial"/>
                <a:cs typeface="Arial"/>
              </a:rPr>
              <a:t>These</a:t>
            </a:r>
            <a:r>
              <a:rPr kumimoji="0" sz="1800" b="0" i="0" u="none" strike="noStrike" kern="0" cap="none" spc="-4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requests</a:t>
            </a:r>
            <a:r>
              <a:rPr kumimoji="0" sz="1800" b="0" i="0" u="none" strike="noStrike" kern="0" cap="none" spc="-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come</a:t>
            </a:r>
            <a:r>
              <a:rPr kumimoji="0" sz="1800" b="0" i="0" u="none" strike="noStrike" kern="0" cap="none" spc="-3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to</a:t>
            </a:r>
            <a:r>
              <a:rPr kumimoji="0" sz="1800" b="0" i="0" u="none" strike="noStrike" kern="0" cap="none" spc="-2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our</a:t>
            </a:r>
            <a:r>
              <a:rPr kumimoji="0" sz="1800" b="0" i="0" u="none" strike="noStrike" kern="0" cap="none" spc="-2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department</a:t>
            </a:r>
            <a:r>
              <a:rPr kumimoji="0" sz="1800" b="0" i="0" u="none" strike="noStrike" kern="0" cap="none" spc="-1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in</a:t>
            </a:r>
            <a:r>
              <a:rPr kumimoji="0" sz="1800" b="0" i="0" u="none" strike="noStrike" kern="0" cap="none" spc="-1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a</a:t>
            </a:r>
            <a:r>
              <a:rPr kumimoji="0" sz="1800" b="0" i="0" u="none" strike="noStrike" kern="0" cap="none" spc="-30" normalizeH="0" baseline="0" noProof="0">
                <a:ln>
                  <a:noFill/>
                </a:ln>
                <a:solidFill>
                  <a:srgbClr val="0D0D0D"/>
                </a:solidFill>
                <a:effectLst/>
                <a:uLnTx/>
                <a:uFillTx/>
                <a:latin typeface="Arial"/>
                <a:cs typeface="Arial"/>
              </a:rPr>
              <a:t> </a:t>
            </a:r>
            <a:r>
              <a:rPr kumimoji="0" sz="1800" b="0" i="0" u="none" strike="noStrike" kern="0" cap="none" spc="-10" normalizeH="0" baseline="0" noProof="0">
                <a:ln>
                  <a:noFill/>
                </a:ln>
                <a:solidFill>
                  <a:srgbClr val="0D0D0D"/>
                </a:solidFill>
                <a:effectLst/>
                <a:uLnTx/>
                <a:uFillTx/>
                <a:latin typeface="Arial"/>
                <a:cs typeface="Arial"/>
              </a:rPr>
              <a:t>variety </a:t>
            </a:r>
            <a:r>
              <a:rPr kumimoji="0" sz="1800" b="0" i="0" u="none" strike="noStrike" kern="0" cap="none" spc="0" normalizeH="0" baseline="0" noProof="0">
                <a:ln>
                  <a:noFill/>
                </a:ln>
                <a:solidFill>
                  <a:srgbClr val="0D0D0D"/>
                </a:solidFill>
                <a:effectLst/>
                <a:uLnTx/>
                <a:uFillTx/>
                <a:latin typeface="Arial"/>
                <a:cs typeface="Arial"/>
              </a:rPr>
              <a:t>of</a:t>
            </a:r>
            <a:r>
              <a:rPr kumimoji="0" sz="1800" b="0" i="0" u="none" strike="noStrike" kern="0" cap="none" spc="-4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ways</a:t>
            </a:r>
            <a:r>
              <a:rPr kumimoji="0" sz="1800" b="0" i="0" u="none" strike="noStrike" kern="0" cap="none" spc="20" normalizeH="0" baseline="0" noProof="0">
                <a:ln>
                  <a:noFill/>
                </a:ln>
                <a:solidFill>
                  <a:srgbClr val="0D0D0D"/>
                </a:solidFill>
                <a:effectLst/>
                <a:uLnTx/>
                <a:uFillTx/>
                <a:latin typeface="Arial"/>
                <a:cs typeface="Arial"/>
              </a:rPr>
              <a:t> </a:t>
            </a:r>
            <a:r>
              <a:rPr kumimoji="0" sz="1800" b="0" i="0" u="none" strike="noStrike" kern="0" cap="none" spc="-10" normalizeH="0" baseline="0" noProof="0">
                <a:ln>
                  <a:noFill/>
                </a:ln>
                <a:solidFill>
                  <a:srgbClr val="0D0D0D"/>
                </a:solidFill>
                <a:effectLst/>
                <a:uLnTx/>
                <a:uFillTx/>
                <a:latin typeface="Arial"/>
                <a:cs typeface="Arial"/>
              </a:rPr>
              <a:t>including:</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10036450" y="3240084"/>
            <a:ext cx="128714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a:ln>
                  <a:noFill/>
                </a:ln>
                <a:solidFill>
                  <a:srgbClr val="0D0D0D"/>
                </a:solidFill>
                <a:effectLst/>
                <a:uLnTx/>
                <a:uFillTx/>
                <a:latin typeface="Arial"/>
                <a:cs typeface="Arial"/>
              </a:rPr>
              <a:t>432-685-</a:t>
            </a:r>
            <a:r>
              <a:rPr kumimoji="0" sz="1600" b="0" i="0" u="none" strike="noStrike" kern="0" cap="none" spc="-20" normalizeH="0" baseline="0" noProof="0">
                <a:ln>
                  <a:noFill/>
                </a:ln>
                <a:solidFill>
                  <a:srgbClr val="0D0D0D"/>
                </a:solidFill>
                <a:effectLst/>
                <a:uLnTx/>
                <a:uFillTx/>
                <a:latin typeface="Arial"/>
                <a:cs typeface="Arial"/>
              </a:rPr>
              <a:t>7293</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6676032" y="3214177"/>
            <a:ext cx="4665345" cy="112268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Tx/>
              <a:buChar char="•"/>
              <a:tabLst>
                <a:tab pos="299085" algn="l"/>
              </a:tabLst>
              <a:defRPr/>
            </a:pPr>
            <a:r>
              <a:rPr kumimoji="0" sz="1800" b="0" i="0" u="none" strike="noStrike" kern="0" cap="none" spc="0" normalizeH="0" baseline="0" noProof="0">
                <a:ln>
                  <a:noFill/>
                </a:ln>
                <a:solidFill>
                  <a:srgbClr val="0D0D0D"/>
                </a:solidFill>
                <a:effectLst/>
                <a:uLnTx/>
                <a:uFillTx/>
                <a:latin typeface="Arial"/>
                <a:cs typeface="Arial"/>
              </a:rPr>
              <a:t>Calls</a:t>
            </a:r>
            <a:r>
              <a:rPr kumimoji="0" sz="1800" b="0" i="0" u="none" strike="noStrike" kern="0" cap="none" spc="-1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to</a:t>
            </a:r>
            <a:r>
              <a:rPr kumimoji="0" sz="1800" b="0" i="0" u="none" strike="noStrike" kern="0" cap="none" spc="-2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the</a:t>
            </a:r>
            <a:r>
              <a:rPr kumimoji="0" sz="1800" b="0" i="0" u="none" strike="noStrike" kern="0" cap="none" spc="-2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Pothole</a:t>
            </a:r>
            <a:r>
              <a:rPr kumimoji="0" sz="1800" b="0" i="0" u="none" strike="noStrike" kern="0" cap="none" spc="-10" normalizeH="0" baseline="0" noProof="0">
                <a:ln>
                  <a:noFill/>
                </a:ln>
                <a:solidFill>
                  <a:srgbClr val="0D0D0D"/>
                </a:solidFill>
                <a:effectLst/>
                <a:uLnTx/>
                <a:uFillTx/>
                <a:latin typeface="Arial"/>
                <a:cs typeface="Arial"/>
              </a:rPr>
              <a:t> Hotline: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0" normalizeH="0" baseline="0" noProof="0">
                <a:ln>
                  <a:noFill/>
                </a:ln>
                <a:solidFill>
                  <a:srgbClr val="0D0D0D"/>
                </a:solidFill>
                <a:effectLst/>
                <a:uLnTx/>
                <a:uFillTx/>
                <a:latin typeface="Arial"/>
                <a:cs typeface="Arial"/>
              </a:rPr>
              <a:t>Contact</a:t>
            </a:r>
            <a:r>
              <a:rPr kumimoji="0" sz="1800" b="0" i="0" u="none" strike="noStrike" kern="0" cap="none" spc="-3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from</a:t>
            </a:r>
            <a:r>
              <a:rPr kumimoji="0" sz="1800" b="0" i="0" u="none" strike="noStrike" kern="0" cap="none" spc="-3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Council</a:t>
            </a:r>
            <a:r>
              <a:rPr kumimoji="0" sz="1800" b="0" i="0" u="none" strike="noStrike" kern="0" cap="none" spc="-1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district</a:t>
            </a:r>
            <a:r>
              <a:rPr kumimoji="0" sz="1800" b="0" i="0" u="none" strike="noStrike" kern="0" cap="none" spc="-25" normalizeH="0" baseline="0" noProof="0">
                <a:ln>
                  <a:noFill/>
                </a:ln>
                <a:solidFill>
                  <a:srgbClr val="0D0D0D"/>
                </a:solidFill>
                <a:effectLst/>
                <a:uLnTx/>
                <a:uFillTx/>
                <a:latin typeface="Arial"/>
                <a:cs typeface="Arial"/>
              </a:rPr>
              <a:t> </a:t>
            </a:r>
            <a:r>
              <a:rPr kumimoji="0" sz="1800" b="0" i="0" u="none" strike="noStrike" kern="0" cap="none" spc="-10" normalizeH="0" baseline="0" noProof="0">
                <a:ln>
                  <a:noFill/>
                </a:ln>
                <a:solidFill>
                  <a:srgbClr val="0D0D0D"/>
                </a:solidFill>
                <a:effectLst/>
                <a:uLnTx/>
                <a:uFillTx/>
                <a:latin typeface="Arial"/>
                <a:cs typeface="Arial"/>
              </a:rPr>
              <a:t>members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0" normalizeH="0" baseline="0" noProof="0">
                <a:ln>
                  <a:noFill/>
                </a:ln>
                <a:solidFill>
                  <a:srgbClr val="0D0D0D"/>
                </a:solidFill>
                <a:effectLst/>
                <a:uLnTx/>
                <a:uFillTx/>
                <a:latin typeface="Arial"/>
                <a:cs typeface="Arial"/>
              </a:rPr>
              <a:t>Info</a:t>
            </a:r>
            <a:r>
              <a:rPr kumimoji="0" sz="1800" b="0" i="0" u="none" strike="noStrike" kern="0" cap="none" spc="-3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provided</a:t>
            </a:r>
            <a:r>
              <a:rPr kumimoji="0" sz="1800" b="0" i="0" u="none" strike="noStrike" kern="0" cap="none" spc="-1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by</a:t>
            </a:r>
            <a:r>
              <a:rPr kumimoji="0" sz="1800" b="0" i="0" u="none" strike="noStrike" kern="0" cap="none" spc="-2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City</a:t>
            </a:r>
            <a:r>
              <a:rPr kumimoji="0" sz="1800" b="0" i="0" u="none" strike="noStrike" kern="0" cap="none" spc="-25"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employees</a:t>
            </a:r>
            <a:r>
              <a:rPr kumimoji="0" sz="1800" b="0" i="0" u="none" strike="noStrike" kern="0" cap="none" spc="2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in</a:t>
            </a:r>
            <a:r>
              <a:rPr kumimoji="0" sz="1800" b="0" i="0" u="none" strike="noStrike" kern="0" cap="none" spc="-3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the</a:t>
            </a:r>
            <a:r>
              <a:rPr kumimoji="0" sz="1800" b="0" i="0" u="none" strike="noStrike" kern="0" cap="none" spc="-30" normalizeH="0" baseline="0" noProof="0">
                <a:ln>
                  <a:noFill/>
                </a:ln>
                <a:solidFill>
                  <a:srgbClr val="0D0D0D"/>
                </a:solidFill>
                <a:effectLst/>
                <a:uLnTx/>
                <a:uFillTx/>
                <a:latin typeface="Arial"/>
                <a:cs typeface="Arial"/>
              </a:rPr>
              <a:t> </a:t>
            </a:r>
            <a:r>
              <a:rPr kumimoji="0" sz="1800" b="0" i="0" u="none" strike="noStrike" kern="0" cap="none" spc="-10" normalizeH="0" baseline="0" noProof="0">
                <a:ln>
                  <a:noFill/>
                </a:ln>
                <a:solidFill>
                  <a:srgbClr val="0D0D0D"/>
                </a:solidFill>
                <a:effectLst/>
                <a:uLnTx/>
                <a:uFillTx/>
                <a:latin typeface="Arial"/>
                <a:cs typeface="Arial"/>
              </a:rPr>
              <a:t>field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0" normalizeH="0" baseline="0" noProof="0">
                <a:ln>
                  <a:noFill/>
                </a:ln>
                <a:solidFill>
                  <a:srgbClr val="0D0D0D"/>
                </a:solidFill>
                <a:effectLst/>
                <a:uLnTx/>
                <a:uFillTx/>
                <a:latin typeface="Arial"/>
                <a:cs typeface="Arial"/>
              </a:rPr>
              <a:t>Input</a:t>
            </a:r>
            <a:r>
              <a:rPr kumimoji="0" sz="1800" b="0" i="0" u="none" strike="noStrike" kern="0" cap="none" spc="-20" normalizeH="0" baseline="0" noProof="0">
                <a:ln>
                  <a:noFill/>
                </a:ln>
                <a:solidFill>
                  <a:srgbClr val="0D0D0D"/>
                </a:solidFill>
                <a:effectLst/>
                <a:uLnTx/>
                <a:uFillTx/>
                <a:latin typeface="Arial"/>
                <a:cs typeface="Arial"/>
              </a:rPr>
              <a:t> </a:t>
            </a:r>
            <a:r>
              <a:rPr kumimoji="0" sz="1800" b="0" i="0" u="none" strike="noStrike" kern="0" cap="none" spc="0" normalizeH="0" baseline="0" noProof="0">
                <a:ln>
                  <a:noFill/>
                </a:ln>
                <a:solidFill>
                  <a:srgbClr val="0D0D0D"/>
                </a:solidFill>
                <a:effectLst/>
                <a:uLnTx/>
                <a:uFillTx/>
                <a:latin typeface="Arial"/>
                <a:cs typeface="Arial"/>
              </a:rPr>
              <a:t>from</a:t>
            </a:r>
            <a:r>
              <a:rPr kumimoji="0" sz="1800" b="0" i="0" u="none" strike="noStrike" kern="0" cap="none" spc="-25" normalizeH="0" baseline="0" noProof="0">
                <a:ln>
                  <a:noFill/>
                </a:ln>
                <a:solidFill>
                  <a:srgbClr val="0D0D0D"/>
                </a:solidFill>
                <a:effectLst/>
                <a:uLnTx/>
                <a:uFillTx/>
                <a:latin typeface="Arial"/>
                <a:cs typeface="Arial"/>
              </a:rPr>
              <a:t> </a:t>
            </a:r>
            <a:r>
              <a:rPr kumimoji="0" sz="1800" b="0" i="0" u="none" strike="noStrike" kern="0" cap="none" spc="-10" normalizeH="0" baseline="0" noProof="0">
                <a:ln>
                  <a:noFill/>
                </a:ln>
                <a:solidFill>
                  <a:srgbClr val="0D0D0D"/>
                </a:solidFill>
                <a:effectLst/>
                <a:uLnTx/>
                <a:uFillTx/>
                <a:latin typeface="Arial"/>
                <a:cs typeface="Arial"/>
              </a:rPr>
              <a:t>SeeClickFix</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11" name="object 11"/>
          <p:cNvPicPr/>
          <p:nvPr/>
        </p:nvPicPr>
        <p:blipFill>
          <a:blip r:embed="rId4" cstate="print"/>
          <a:stretch>
            <a:fillRect/>
          </a:stretch>
        </p:blipFill>
        <p:spPr>
          <a:xfrm>
            <a:off x="283933" y="1162265"/>
            <a:ext cx="6364515" cy="4047037"/>
          </a:xfrm>
          <a:prstGeom prst="rect">
            <a:avLst/>
          </a:prstGeom>
        </p:spPr>
      </p:pic>
      <p:sp>
        <p:nvSpPr>
          <p:cNvPr id="12" name="object 12"/>
          <p:cNvSpPr txBox="1">
            <a:spLocks noGrp="1"/>
          </p:cNvSpPr>
          <p:nvPr>
            <p:ph type="sldNum" sz="quarter" idx="7"/>
          </p:nvPr>
        </p:nvSpPr>
        <p:spPr>
          <a:xfrm>
            <a:off x="347177" y="5408992"/>
            <a:ext cx="4738537" cy="1340713"/>
          </a:xfrm>
          <a:prstGeom prst="rect">
            <a:avLst/>
          </a:prstGeom>
        </p:spPr>
        <p:txBody>
          <a:bodyPr vert="horz" wrap="square" lIns="0" tIns="596227" rIns="0" bIns="0" rtlCol="0">
            <a:spAutoFit/>
          </a:bodyPr>
          <a:lstStyle/>
          <a:p>
            <a:pPr marL="38100" marR="0" lvl="0" indent="0" defTabSz="914400" eaLnBrk="1" fontAlgn="auto" latinLnBrk="0" hangingPunct="1">
              <a:lnSpc>
                <a:spcPct val="100000"/>
              </a:lnSpc>
              <a:spcBef>
                <a:spcPts val="95"/>
              </a:spcBef>
              <a:spcAft>
                <a:spcPts val="0"/>
              </a:spcAft>
              <a:buClrTx/>
              <a:buSzTx/>
              <a:buFontTx/>
              <a:buNone/>
              <a:tabLst/>
              <a:defRPr/>
            </a:pPr>
            <a:fld id="{81D60167-4931-47E6-BA6A-407CBD079E47}" type="slidenum">
              <a:rPr kumimoji="0" sz="4800" b="1" i="0" u="none" strike="noStrike" kern="0" cap="none" spc="-25" normalizeH="0" baseline="0" noProof="0" dirty="0">
                <a:ln>
                  <a:noFill/>
                </a:ln>
                <a:solidFill>
                  <a:srgbClr val="2E5496"/>
                </a:solidFill>
                <a:effectLst/>
                <a:uLnTx/>
                <a:uFillTx/>
                <a:latin typeface="Century Gothic" panose="020B0502020202020204" pitchFamily="34" charset="0"/>
                <a:cs typeface="Tahoma"/>
              </a:rPr>
              <a:pPr marL="38100" marR="0" lvl="0" indent="0" defTabSz="914400" eaLnBrk="1" fontAlgn="auto" latinLnBrk="0" hangingPunct="1">
                <a:lnSpc>
                  <a:spcPct val="100000"/>
                </a:lnSpc>
                <a:spcBef>
                  <a:spcPts val="95"/>
                </a:spcBef>
                <a:spcAft>
                  <a:spcPts val="0"/>
                </a:spcAft>
                <a:buClrTx/>
                <a:buSzTx/>
                <a:buFontTx/>
                <a:buNone/>
                <a:tabLst/>
                <a:defRPr/>
              </a:pPr>
              <a:t>17</a:t>
            </a:fld>
            <a:endParaRPr kumimoji="0" sz="4000" b="1" i="0" u="none" strike="noStrike" kern="0" cap="none" spc="-25" normalizeH="0" baseline="0" noProof="0">
              <a:ln>
                <a:noFill/>
              </a:ln>
              <a:solidFill>
                <a:srgbClr val="2E5496"/>
              </a:solidFill>
              <a:effectLst/>
              <a:uLnTx/>
              <a:uFillTx/>
              <a:latin typeface="Century Gothic" panose="020B0502020202020204" pitchFamily="34" charset="0"/>
              <a:cs typeface="Tahom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DA2A7666-2E46-B1F0-1582-B82B89E1A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9443A8-8DF5-6F77-40FC-61BA67A82149}"/>
              </a:ext>
            </a:extLst>
          </p:cNvPr>
          <p:cNvSpPr>
            <a:spLocks noGrp="1"/>
          </p:cNvSpPr>
          <p:nvPr>
            <p:ph type="title"/>
          </p:nvPr>
        </p:nvSpPr>
        <p:spPr>
          <a:xfrm>
            <a:off x="460022" y="-87813"/>
            <a:ext cx="10515600" cy="1325563"/>
          </a:xfrm>
        </p:spPr>
        <p:txBody>
          <a:bodyPr/>
          <a:lstStyle/>
          <a:p>
            <a:r>
              <a:rPr lang="en-US" b="1" dirty="0">
                <a:solidFill>
                  <a:schemeClr val="tx2">
                    <a:lumMod val="75000"/>
                    <a:lumOff val="25000"/>
                  </a:schemeClr>
                </a:solidFill>
                <a:latin typeface="Century Gothic"/>
                <a:cs typeface="Arial"/>
              </a:rPr>
              <a:t>POTHOLES AT PARKS</a:t>
            </a:r>
          </a:p>
        </p:txBody>
      </p:sp>
      <p:sp>
        <p:nvSpPr>
          <p:cNvPr id="4" name="Slide Number Placeholder 3">
            <a:extLst>
              <a:ext uri="{FF2B5EF4-FFF2-40B4-BE49-F238E27FC236}">
                <a16:creationId xmlns:a16="http://schemas.microsoft.com/office/drawing/2014/main" id="{49C7E3A0-0750-FE01-D8B2-54918C0AEE28}"/>
              </a:ext>
            </a:extLst>
          </p:cNvPr>
          <p:cNvSpPr>
            <a:spLocks noGrp="1"/>
          </p:cNvSpPr>
          <p:nvPr>
            <p:ph type="sldNum" sz="quarter" idx="12"/>
          </p:nvPr>
        </p:nvSpPr>
        <p:spPr/>
        <p:txBody>
          <a:bodyPr/>
          <a:lstStyle/>
          <a:p>
            <a:fld id="{C909ABD2-4574-433D-8B11-1782A1457D95}" type="slidenum">
              <a:rPr lang="en-US" smtClean="0">
                <a:latin typeface="+mn-lt"/>
              </a:rPr>
              <a:pPr/>
              <a:t>18</a:t>
            </a:fld>
            <a:endParaRPr lang="en-US">
              <a:latin typeface="+mn-lt"/>
            </a:endParaRPr>
          </a:p>
        </p:txBody>
      </p:sp>
      <p:pic>
        <p:nvPicPr>
          <p:cNvPr id="5" name="Picture 4">
            <a:extLst>
              <a:ext uri="{FF2B5EF4-FFF2-40B4-BE49-F238E27FC236}">
                <a16:creationId xmlns:a16="http://schemas.microsoft.com/office/drawing/2014/main" id="{32A97F90-7576-1A46-31B0-24A085A6A816}"/>
              </a:ext>
            </a:extLst>
          </p:cNvPr>
          <p:cNvPicPr>
            <a:picLocks noChangeAspect="1"/>
          </p:cNvPicPr>
          <p:nvPr/>
        </p:nvPicPr>
        <p:blipFill>
          <a:blip r:embed="rId4"/>
          <a:stretch>
            <a:fillRect/>
          </a:stretch>
        </p:blipFill>
        <p:spPr>
          <a:xfrm>
            <a:off x="631544" y="4077981"/>
            <a:ext cx="3005703" cy="1690708"/>
          </a:xfrm>
          <a:prstGeom prst="rect">
            <a:avLst/>
          </a:prstGeom>
        </p:spPr>
      </p:pic>
      <p:pic>
        <p:nvPicPr>
          <p:cNvPr id="6" name="Picture 5">
            <a:extLst>
              <a:ext uri="{FF2B5EF4-FFF2-40B4-BE49-F238E27FC236}">
                <a16:creationId xmlns:a16="http://schemas.microsoft.com/office/drawing/2014/main" id="{E62A1BA8-FBC8-5132-1A3B-CC27E58B2018}"/>
              </a:ext>
            </a:extLst>
          </p:cNvPr>
          <p:cNvPicPr>
            <a:picLocks noChangeAspect="1"/>
          </p:cNvPicPr>
          <p:nvPr/>
        </p:nvPicPr>
        <p:blipFill>
          <a:blip r:embed="rId5"/>
          <a:stretch>
            <a:fillRect/>
          </a:stretch>
        </p:blipFill>
        <p:spPr>
          <a:xfrm>
            <a:off x="4069697" y="4077981"/>
            <a:ext cx="3018565" cy="1697943"/>
          </a:xfrm>
          <a:prstGeom prst="rect">
            <a:avLst/>
          </a:prstGeom>
        </p:spPr>
      </p:pic>
      <p:pic>
        <p:nvPicPr>
          <p:cNvPr id="8" name="Picture 7">
            <a:extLst>
              <a:ext uri="{FF2B5EF4-FFF2-40B4-BE49-F238E27FC236}">
                <a16:creationId xmlns:a16="http://schemas.microsoft.com/office/drawing/2014/main" id="{C71A7F6B-DE7D-1188-6C35-5E7A10995A5E}"/>
              </a:ext>
            </a:extLst>
          </p:cNvPr>
          <p:cNvPicPr>
            <a:picLocks noChangeAspect="1"/>
          </p:cNvPicPr>
          <p:nvPr/>
        </p:nvPicPr>
        <p:blipFill>
          <a:blip r:embed="rId6"/>
          <a:stretch>
            <a:fillRect/>
          </a:stretch>
        </p:blipFill>
        <p:spPr>
          <a:xfrm>
            <a:off x="7705099" y="4092452"/>
            <a:ext cx="2992839" cy="1683472"/>
          </a:xfrm>
          <a:prstGeom prst="rect">
            <a:avLst/>
          </a:prstGeom>
        </p:spPr>
      </p:pic>
      <p:sp>
        <p:nvSpPr>
          <p:cNvPr id="10" name="TextBox 9">
            <a:extLst>
              <a:ext uri="{FF2B5EF4-FFF2-40B4-BE49-F238E27FC236}">
                <a16:creationId xmlns:a16="http://schemas.microsoft.com/office/drawing/2014/main" id="{1BC4F456-F7F0-2B2C-89EA-9DAAAA4EA136}"/>
              </a:ext>
            </a:extLst>
          </p:cNvPr>
          <p:cNvSpPr txBox="1"/>
          <p:nvPr/>
        </p:nvSpPr>
        <p:spPr>
          <a:xfrm>
            <a:off x="460022" y="804851"/>
            <a:ext cx="10237916" cy="3046988"/>
          </a:xfrm>
          <a:prstGeom prst="rect">
            <a:avLst/>
          </a:prstGeom>
          <a:noFill/>
        </p:spPr>
        <p:txBody>
          <a:bodyPr wrap="square">
            <a:spAutoFit/>
          </a:bodyPr>
          <a:lstStyle/>
          <a:p>
            <a:r>
              <a:rPr lang="en-US" sz="2400"/>
              <a:t>Strategy:</a:t>
            </a:r>
          </a:p>
          <a:p>
            <a:r>
              <a:rPr lang="en-US" sz="2400" b="1"/>
              <a:t>6.2 Enhance infrastructure for economic growth</a:t>
            </a:r>
            <a:r>
              <a:rPr lang="en-US" sz="2400"/>
              <a:t>: Boost competitiveness through infrastructure investments that encourage collaboration with neighboring jurisdictions and high-performing peer agencies.</a:t>
            </a:r>
          </a:p>
          <a:p>
            <a:endParaRPr lang="en-US" sz="2400"/>
          </a:p>
          <a:p>
            <a:r>
              <a:rPr lang="en-US" sz="2400"/>
              <a:t>Action:</a:t>
            </a:r>
          </a:p>
          <a:p>
            <a:r>
              <a:rPr lang="en-US" sz="2400"/>
              <a:t>The Engineering and Parks Department collaborated on the “Potholes in Parks” Project to in-house fill 2,386 potholes in park parking lots.</a:t>
            </a:r>
          </a:p>
        </p:txBody>
      </p:sp>
      <p:sp>
        <p:nvSpPr>
          <p:cNvPr id="9" name="object 12">
            <a:extLst>
              <a:ext uri="{FF2B5EF4-FFF2-40B4-BE49-F238E27FC236}">
                <a16:creationId xmlns:a16="http://schemas.microsoft.com/office/drawing/2014/main" id="{A27CB850-88EA-D6CD-C625-6CAEC843A13D}"/>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18</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328168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DA2A7666-2E46-B1F0-1582-B82B89E1A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9443A8-8DF5-6F77-40FC-61BA67A82149}"/>
              </a:ext>
            </a:extLst>
          </p:cNvPr>
          <p:cNvSpPr>
            <a:spLocks noGrp="1"/>
          </p:cNvSpPr>
          <p:nvPr>
            <p:ph type="title"/>
          </p:nvPr>
        </p:nvSpPr>
        <p:spPr>
          <a:xfrm>
            <a:off x="460022" y="-87813"/>
            <a:ext cx="10515600" cy="1325563"/>
          </a:xfrm>
        </p:spPr>
        <p:txBody>
          <a:bodyPr/>
          <a:lstStyle/>
          <a:p>
            <a:r>
              <a:rPr lang="en-US" b="1" dirty="0">
                <a:solidFill>
                  <a:schemeClr val="tx2">
                    <a:lumMod val="75000"/>
                    <a:lumOff val="25000"/>
                  </a:schemeClr>
                </a:solidFill>
                <a:latin typeface="Century Gothic"/>
              </a:rPr>
              <a:t>MOST VISIBLE ROADS</a:t>
            </a:r>
          </a:p>
        </p:txBody>
      </p:sp>
      <p:pic>
        <p:nvPicPr>
          <p:cNvPr id="3" name="Picture 2">
            <a:extLst>
              <a:ext uri="{FF2B5EF4-FFF2-40B4-BE49-F238E27FC236}">
                <a16:creationId xmlns:a16="http://schemas.microsoft.com/office/drawing/2014/main" id="{CC33C668-778D-190A-459C-3CB6ECAFC036}"/>
              </a:ext>
            </a:extLst>
          </p:cNvPr>
          <p:cNvPicPr>
            <a:picLocks noChangeAspect="1"/>
          </p:cNvPicPr>
          <p:nvPr/>
        </p:nvPicPr>
        <p:blipFill>
          <a:blip r:embed="rId3"/>
          <a:stretch>
            <a:fillRect/>
          </a:stretch>
        </p:blipFill>
        <p:spPr>
          <a:xfrm>
            <a:off x="1858596" y="1004600"/>
            <a:ext cx="8482026" cy="4848529"/>
          </a:xfrm>
          <a:prstGeom prst="rect">
            <a:avLst/>
          </a:prstGeom>
        </p:spPr>
      </p:pic>
      <p:sp>
        <p:nvSpPr>
          <p:cNvPr id="6" name="object 12">
            <a:extLst>
              <a:ext uri="{FF2B5EF4-FFF2-40B4-BE49-F238E27FC236}">
                <a16:creationId xmlns:a16="http://schemas.microsoft.com/office/drawing/2014/main" id="{F1E3CFD8-9AE9-ADD8-0057-0DDE0C505311}"/>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19</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726272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C1A3B-3908-3F07-C206-D8A44D261F2C}"/>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D1959619-8422-589B-760B-99C9EBC63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 y="-2986"/>
            <a:ext cx="12192000" cy="6858000"/>
          </a:xfrm>
          <a:prstGeom prst="rect">
            <a:avLst/>
          </a:prstGeom>
        </p:spPr>
      </p:pic>
      <p:sp>
        <p:nvSpPr>
          <p:cNvPr id="12" name="TextBox 11">
            <a:extLst>
              <a:ext uri="{FF2B5EF4-FFF2-40B4-BE49-F238E27FC236}">
                <a16:creationId xmlns:a16="http://schemas.microsoft.com/office/drawing/2014/main" id="{4DC8A720-9BBC-B650-D96E-E2F1D298C087}"/>
              </a:ext>
            </a:extLst>
          </p:cNvPr>
          <p:cNvSpPr txBox="1"/>
          <p:nvPr/>
        </p:nvSpPr>
        <p:spPr>
          <a:xfrm>
            <a:off x="533400" y="374073"/>
            <a:ext cx="6419850"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WHERE WE WERE</a:t>
            </a:r>
          </a:p>
        </p:txBody>
      </p:sp>
      <p:sp>
        <p:nvSpPr>
          <p:cNvPr id="2" name="Slide Number Placeholder 2">
            <a:extLst>
              <a:ext uri="{FF2B5EF4-FFF2-40B4-BE49-F238E27FC236}">
                <a16:creationId xmlns:a16="http://schemas.microsoft.com/office/drawing/2014/main" id="{35D836F4-BF4F-29A8-9B3F-09546A0AEA4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Century Gothic"/>
              </a:rPr>
              <a:t>2</a:t>
            </a:r>
          </a:p>
        </p:txBody>
      </p:sp>
      <p:sp>
        <p:nvSpPr>
          <p:cNvPr id="5" name="TextBox 4">
            <a:extLst>
              <a:ext uri="{FF2B5EF4-FFF2-40B4-BE49-F238E27FC236}">
                <a16:creationId xmlns:a16="http://schemas.microsoft.com/office/drawing/2014/main" id="{733EBF7C-AE27-88D1-193F-29E41506D13F}"/>
              </a:ext>
            </a:extLst>
          </p:cNvPr>
          <p:cNvSpPr txBox="1"/>
          <p:nvPr/>
        </p:nvSpPr>
        <p:spPr>
          <a:xfrm>
            <a:off x="539262" y="1240580"/>
            <a:ext cx="8939841"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b="1">
                <a:latin typeface="Arial"/>
                <a:cs typeface="Arial"/>
              </a:rPr>
              <a:t>Lack of:</a:t>
            </a:r>
          </a:p>
          <a:p>
            <a:pPr marL="285750" indent="-285750" algn="just">
              <a:buFont typeface="Arial,Sans-Serif"/>
              <a:buChar char="•"/>
            </a:pPr>
            <a:r>
              <a:rPr lang="en-US" sz="2400">
                <a:latin typeface="Arial"/>
                <a:cs typeface="Arial"/>
              </a:rPr>
              <a:t>Strategic Plan/Execution</a:t>
            </a:r>
          </a:p>
          <a:p>
            <a:pPr marL="285750" indent="-285750" algn="just">
              <a:buFont typeface="Arial,Sans-Serif"/>
              <a:buChar char="•"/>
            </a:pPr>
            <a:r>
              <a:rPr lang="en-US" sz="2400">
                <a:latin typeface="Arial"/>
                <a:cs typeface="Arial"/>
              </a:rPr>
              <a:t>Alignment with Council and Citizen Centric Priorities</a:t>
            </a:r>
          </a:p>
          <a:p>
            <a:pPr marL="285750" indent="-285750" algn="just">
              <a:buFont typeface="Arial,Sans-Serif"/>
              <a:buChar char="•"/>
            </a:pPr>
            <a:r>
              <a:rPr lang="en-US" sz="2400">
                <a:latin typeface="Arial"/>
                <a:cs typeface="Arial"/>
              </a:rPr>
              <a:t>Continuous Process &amp; Organization Improvement Culture</a:t>
            </a:r>
          </a:p>
          <a:p>
            <a:pPr marL="285750" indent="-285750" algn="just">
              <a:buFont typeface="Arial,Sans-Serif"/>
              <a:buChar char="•"/>
            </a:pPr>
            <a:r>
              <a:rPr lang="en-US" sz="2400">
                <a:latin typeface="Arial"/>
                <a:cs typeface="Arial"/>
              </a:rPr>
              <a:t>Purpose Driven Technological Enhancements</a:t>
            </a:r>
          </a:p>
          <a:p>
            <a:pPr marL="285750" indent="-285750" algn="just">
              <a:buFont typeface="Arial,Sans-Serif"/>
              <a:buChar char="•"/>
            </a:pPr>
            <a:r>
              <a:rPr lang="en-US" sz="2400">
                <a:latin typeface="Arial"/>
                <a:cs typeface="Arial"/>
              </a:rPr>
              <a:t>Institutional-Wide Training Programs </a:t>
            </a:r>
          </a:p>
          <a:p>
            <a:pPr marL="285750" indent="-285750" algn="just">
              <a:buFont typeface="Arial,Sans-Serif"/>
              <a:buChar char="•"/>
            </a:pPr>
            <a:r>
              <a:rPr lang="en-US" sz="2400">
                <a:latin typeface="Arial"/>
                <a:cs typeface="Arial"/>
              </a:rPr>
              <a:t>Effective Standard Operational Procedures and Policies</a:t>
            </a:r>
          </a:p>
          <a:p>
            <a:pPr marL="285750" indent="-285750" algn="just">
              <a:buFont typeface="Arial,Sans-Serif"/>
              <a:buChar char="•"/>
            </a:pPr>
            <a:r>
              <a:rPr lang="en-US" sz="2400">
                <a:latin typeface="Arial"/>
                <a:cs typeface="Arial"/>
              </a:rPr>
              <a:t>Financial Alignments/Cost Recovery/Efficiencies/Innovation</a:t>
            </a:r>
          </a:p>
          <a:p>
            <a:pPr marL="285750" indent="-285750" algn="just">
              <a:buFont typeface="Arial,Sans-Serif"/>
              <a:buChar char="•"/>
            </a:pPr>
            <a:r>
              <a:rPr lang="en-US" sz="2400">
                <a:latin typeface="Arial"/>
                <a:cs typeface="Arial"/>
              </a:rPr>
              <a:t>Sustainable Firefighter Pension Fund </a:t>
            </a:r>
          </a:p>
          <a:p>
            <a:pPr marL="285750" indent="-285750" algn="just">
              <a:buFont typeface="Arial,Sans-Serif"/>
              <a:buChar char="•"/>
            </a:pPr>
            <a:r>
              <a:rPr lang="en-US" sz="2400">
                <a:latin typeface="Arial"/>
                <a:cs typeface="Arial"/>
              </a:rPr>
              <a:t>Effective Inter and Intra Departmental Communication</a:t>
            </a:r>
          </a:p>
          <a:p>
            <a:pPr marL="285750" indent="-285750">
              <a:buFont typeface="Arial,Sans-Serif" panose="020B0604020202020204" pitchFamily="34" charset="0"/>
              <a:buChar char="•"/>
            </a:pPr>
            <a:r>
              <a:rPr lang="en-US" sz="2400">
                <a:latin typeface="Arial"/>
                <a:cs typeface="Arial"/>
              </a:rPr>
              <a:t>Consistent Code Enforcement and Effective Ordinances</a:t>
            </a:r>
          </a:p>
          <a:p>
            <a:pPr marL="285750" indent="-285750">
              <a:buFont typeface="Arial,Sans-Serif" panose="020B0604020202020204" pitchFamily="34" charset="0"/>
              <a:buChar char="•"/>
            </a:pPr>
            <a:endParaRPr lang="en-US" sz="2200">
              <a:latin typeface="Arial"/>
              <a:cs typeface="Arial"/>
            </a:endParaRPr>
          </a:p>
          <a:p>
            <a:pPr marL="285750" indent="-285750" algn="just">
              <a:buFont typeface="Arial,Sans-Serif"/>
              <a:buChar char="•"/>
            </a:pPr>
            <a:endParaRPr lang="en-US">
              <a:latin typeface="Arial"/>
              <a:cs typeface="Arial"/>
            </a:endParaRPr>
          </a:p>
        </p:txBody>
      </p:sp>
    </p:spTree>
    <p:extLst>
      <p:ext uri="{BB962C8B-B14F-4D97-AF65-F5344CB8AC3E}">
        <p14:creationId xmlns:p14="http://schemas.microsoft.com/office/powerpoint/2010/main" val="3686497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D85AF706-8831-02D5-29E9-5547A7FF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Century Gothic"/>
              </a:rPr>
              <a:pPr/>
              <a:t>20</a:t>
            </a:fld>
            <a:endParaRPr lang="en-US" b="1" dirty="0">
              <a:latin typeface="Century Gothic"/>
            </a:endParaRPr>
          </a:p>
        </p:txBody>
      </p:sp>
      <p:graphicFrame>
        <p:nvGraphicFramePr>
          <p:cNvPr id="3" name="Table 2">
            <a:extLst>
              <a:ext uri="{FF2B5EF4-FFF2-40B4-BE49-F238E27FC236}">
                <a16:creationId xmlns:a16="http://schemas.microsoft.com/office/drawing/2014/main" id="{02115ADC-78C2-9B31-A403-D0D2A0E7D0B2}"/>
              </a:ext>
            </a:extLst>
          </p:cNvPr>
          <p:cNvGraphicFramePr>
            <a:graphicFrameLocks noGrp="1"/>
          </p:cNvGraphicFramePr>
          <p:nvPr>
            <p:extLst>
              <p:ext uri="{D42A27DB-BD31-4B8C-83A1-F6EECF244321}">
                <p14:modId xmlns:p14="http://schemas.microsoft.com/office/powerpoint/2010/main" val="2414812869"/>
              </p:ext>
            </p:extLst>
          </p:nvPr>
        </p:nvGraphicFramePr>
        <p:xfrm>
          <a:off x="533400" y="2191069"/>
          <a:ext cx="8838060" cy="3532424"/>
        </p:xfrm>
        <a:graphic>
          <a:graphicData uri="http://schemas.openxmlformats.org/drawingml/2006/table">
            <a:tbl>
              <a:tblPr firstRow="1" bandRow="1">
                <a:tableStyleId>{5C22544A-7EE6-4342-B048-85BDC9FD1C3A}</a:tableStyleId>
              </a:tblPr>
              <a:tblGrid>
                <a:gridCol w="3494522">
                  <a:extLst>
                    <a:ext uri="{9D8B030D-6E8A-4147-A177-3AD203B41FA5}">
                      <a16:colId xmlns:a16="http://schemas.microsoft.com/office/drawing/2014/main" val="3504677498"/>
                    </a:ext>
                  </a:extLst>
                </a:gridCol>
                <a:gridCol w="1244763">
                  <a:extLst>
                    <a:ext uri="{9D8B030D-6E8A-4147-A177-3AD203B41FA5}">
                      <a16:colId xmlns:a16="http://schemas.microsoft.com/office/drawing/2014/main" val="3513541202"/>
                    </a:ext>
                  </a:extLst>
                </a:gridCol>
                <a:gridCol w="2379574">
                  <a:extLst>
                    <a:ext uri="{9D8B030D-6E8A-4147-A177-3AD203B41FA5}">
                      <a16:colId xmlns:a16="http://schemas.microsoft.com/office/drawing/2014/main" val="1423114225"/>
                    </a:ext>
                  </a:extLst>
                </a:gridCol>
                <a:gridCol w="1719201">
                  <a:extLst>
                    <a:ext uri="{9D8B030D-6E8A-4147-A177-3AD203B41FA5}">
                      <a16:colId xmlns:a16="http://schemas.microsoft.com/office/drawing/2014/main" val="2774180040"/>
                    </a:ext>
                  </a:extLst>
                </a:gridCol>
              </a:tblGrid>
              <a:tr h="474020">
                <a:tc gridSpan="4">
                  <a:txBody>
                    <a:bodyPr/>
                    <a:lstStyle/>
                    <a:p>
                      <a:pPr algn="ctr"/>
                      <a:r>
                        <a:rPr lang="en-US" dirty="0">
                          <a:latin typeface="Arial"/>
                        </a:rPr>
                        <a:t>Service Request Distribution</a:t>
                      </a:r>
                    </a:p>
                  </a:txBody>
                  <a:tcPr/>
                </a:tc>
                <a:tc hMerge="1">
                  <a:txBody>
                    <a:bodyPr/>
                    <a:lstStyle/>
                    <a:p>
                      <a:endParaRPr lang="en-US" b="1"/>
                    </a:p>
                  </a:txBody>
                  <a:tcPr/>
                </a:tc>
                <a:tc hMerge="1">
                  <a:txBody>
                    <a:bodyPr/>
                    <a:lstStyle/>
                    <a:p>
                      <a:endParaRPr lang="en-US"/>
                    </a:p>
                  </a:txBody>
                  <a:tcPr/>
                </a:tc>
                <a:tc hMerge="1">
                  <a:txBody>
                    <a:bodyPr/>
                    <a:lstStyle/>
                    <a:p>
                      <a:endParaRPr lang="en-US" b="1"/>
                    </a:p>
                  </a:txBody>
                  <a:tcPr/>
                </a:tc>
                <a:extLst>
                  <a:ext uri="{0D108BD9-81ED-4DB2-BD59-A6C34878D82A}">
                    <a16:rowId xmlns:a16="http://schemas.microsoft.com/office/drawing/2014/main" val="3758849009"/>
                  </a:ext>
                </a:extLst>
              </a:tr>
              <a:tr h="818172">
                <a:tc>
                  <a:txBody>
                    <a:bodyPr/>
                    <a:lstStyle/>
                    <a:p>
                      <a:r>
                        <a:rPr lang="en-US" dirty="0">
                          <a:latin typeface="Arial"/>
                        </a:rPr>
                        <a:t>Litter Abatement</a:t>
                      </a:r>
                    </a:p>
                  </a:txBody>
                  <a:tcPr/>
                </a:tc>
                <a:tc>
                  <a:txBody>
                    <a:bodyPr/>
                    <a:lstStyle/>
                    <a:p>
                      <a:r>
                        <a:rPr lang="en-US" b="1" dirty="0">
                          <a:latin typeface="Arial"/>
                        </a:rPr>
                        <a:t>486.5 CY</a:t>
                      </a:r>
                    </a:p>
                  </a:txBody>
                  <a:tcPr/>
                </a:tc>
                <a:tc>
                  <a:txBody>
                    <a:bodyPr/>
                    <a:lstStyle/>
                    <a:p>
                      <a:r>
                        <a:rPr lang="en-US" dirty="0">
                          <a:latin typeface="Arial"/>
                        </a:rPr>
                        <a:t>Pedestrian Enhancement</a:t>
                      </a:r>
                    </a:p>
                  </a:txBody>
                  <a:tcPr/>
                </a:tc>
                <a:tc>
                  <a:txBody>
                    <a:bodyPr/>
                    <a:lstStyle/>
                    <a:p>
                      <a:r>
                        <a:rPr lang="en-US" b="1" dirty="0">
                          <a:latin typeface="Arial"/>
                        </a:rPr>
                        <a:t>13</a:t>
                      </a:r>
                    </a:p>
                  </a:txBody>
                  <a:tcPr/>
                </a:tc>
                <a:extLst>
                  <a:ext uri="{0D108BD9-81ED-4DB2-BD59-A6C34878D82A}">
                    <a16:rowId xmlns:a16="http://schemas.microsoft.com/office/drawing/2014/main" val="3626104735"/>
                  </a:ext>
                </a:extLst>
              </a:tr>
              <a:tr h="474020">
                <a:tc>
                  <a:txBody>
                    <a:bodyPr/>
                    <a:lstStyle/>
                    <a:p>
                      <a:r>
                        <a:rPr lang="en-US" dirty="0">
                          <a:latin typeface="Arial"/>
                        </a:rPr>
                        <a:t>Pothole Repair</a:t>
                      </a:r>
                    </a:p>
                  </a:txBody>
                  <a:tcPr/>
                </a:tc>
                <a:tc>
                  <a:txBody>
                    <a:bodyPr/>
                    <a:lstStyle/>
                    <a:p>
                      <a:r>
                        <a:rPr lang="en-US" b="1" dirty="0">
                          <a:latin typeface="Arial"/>
                        </a:rPr>
                        <a:t>97</a:t>
                      </a:r>
                    </a:p>
                  </a:txBody>
                  <a:tcPr/>
                </a:tc>
                <a:tc>
                  <a:txBody>
                    <a:bodyPr/>
                    <a:lstStyle/>
                    <a:p>
                      <a:r>
                        <a:rPr lang="en-US" dirty="0">
                          <a:latin typeface="Arial"/>
                        </a:rPr>
                        <a:t>Signage/Striping</a:t>
                      </a:r>
                    </a:p>
                  </a:txBody>
                  <a:tcPr/>
                </a:tc>
                <a:tc>
                  <a:txBody>
                    <a:bodyPr/>
                    <a:lstStyle/>
                    <a:p>
                      <a:r>
                        <a:rPr lang="en-US" b="1" dirty="0">
                          <a:latin typeface="Arial"/>
                        </a:rPr>
                        <a:t>43</a:t>
                      </a:r>
                    </a:p>
                  </a:txBody>
                  <a:tcPr/>
                </a:tc>
                <a:extLst>
                  <a:ext uri="{0D108BD9-81ED-4DB2-BD59-A6C34878D82A}">
                    <a16:rowId xmlns:a16="http://schemas.microsoft.com/office/drawing/2014/main" val="2958364122"/>
                  </a:ext>
                </a:extLst>
              </a:tr>
              <a:tr h="474020">
                <a:tc>
                  <a:txBody>
                    <a:bodyPr/>
                    <a:lstStyle/>
                    <a:p>
                      <a:r>
                        <a:rPr lang="en-US" dirty="0">
                          <a:latin typeface="Arial"/>
                        </a:rPr>
                        <a:t>Landscape/Vegetation</a:t>
                      </a:r>
                    </a:p>
                  </a:txBody>
                  <a:tcPr/>
                </a:tc>
                <a:tc>
                  <a:txBody>
                    <a:bodyPr/>
                    <a:lstStyle/>
                    <a:p>
                      <a:r>
                        <a:rPr lang="en-US" b="1" dirty="0">
                          <a:latin typeface="Arial"/>
                        </a:rPr>
                        <a:t>183</a:t>
                      </a:r>
                    </a:p>
                  </a:txBody>
                  <a:tcPr/>
                </a:tc>
                <a:tc>
                  <a:txBody>
                    <a:bodyPr/>
                    <a:lstStyle/>
                    <a:p>
                      <a:r>
                        <a:rPr lang="en-US" dirty="0">
                          <a:latin typeface="Arial"/>
                        </a:rPr>
                        <a:t>ADA Compliance</a:t>
                      </a:r>
                    </a:p>
                  </a:txBody>
                  <a:tcPr/>
                </a:tc>
                <a:tc>
                  <a:txBody>
                    <a:bodyPr/>
                    <a:lstStyle/>
                    <a:p>
                      <a:r>
                        <a:rPr lang="en-US" b="1" dirty="0">
                          <a:latin typeface="Arial"/>
                        </a:rPr>
                        <a:t>16</a:t>
                      </a:r>
                    </a:p>
                  </a:txBody>
                  <a:tcPr/>
                </a:tc>
                <a:extLst>
                  <a:ext uri="{0D108BD9-81ED-4DB2-BD59-A6C34878D82A}">
                    <a16:rowId xmlns:a16="http://schemas.microsoft.com/office/drawing/2014/main" val="2590073979"/>
                  </a:ext>
                </a:extLst>
              </a:tr>
              <a:tr h="818172">
                <a:tc>
                  <a:txBody>
                    <a:bodyPr/>
                    <a:lstStyle/>
                    <a:p>
                      <a:r>
                        <a:rPr lang="en-US" dirty="0">
                          <a:latin typeface="Arial"/>
                        </a:rPr>
                        <a:t>Road Improvements</a:t>
                      </a:r>
                    </a:p>
                  </a:txBody>
                  <a:tcPr/>
                </a:tc>
                <a:tc>
                  <a:txBody>
                    <a:bodyPr/>
                    <a:lstStyle/>
                    <a:p>
                      <a:r>
                        <a:rPr lang="en-US" b="1" dirty="0">
                          <a:latin typeface="Arial"/>
                        </a:rPr>
                        <a:t>29</a:t>
                      </a:r>
                    </a:p>
                  </a:txBody>
                  <a:tcPr/>
                </a:tc>
                <a:tc>
                  <a:txBody>
                    <a:bodyPr/>
                    <a:lstStyle/>
                    <a:p>
                      <a:r>
                        <a:rPr lang="en-US" dirty="0">
                          <a:latin typeface="Arial"/>
                        </a:rPr>
                        <a:t>Buckled Curb/Sidewalks</a:t>
                      </a:r>
                    </a:p>
                  </a:txBody>
                  <a:tcPr/>
                </a:tc>
                <a:tc>
                  <a:txBody>
                    <a:bodyPr/>
                    <a:lstStyle/>
                    <a:p>
                      <a:r>
                        <a:rPr lang="en-US" b="1" dirty="0">
                          <a:latin typeface="Arial"/>
                        </a:rPr>
                        <a:t>118</a:t>
                      </a:r>
                    </a:p>
                  </a:txBody>
                  <a:tcPr/>
                </a:tc>
                <a:extLst>
                  <a:ext uri="{0D108BD9-81ED-4DB2-BD59-A6C34878D82A}">
                    <a16:rowId xmlns:a16="http://schemas.microsoft.com/office/drawing/2014/main" val="2844138724"/>
                  </a:ext>
                </a:extLst>
              </a:tr>
              <a:tr h="474020">
                <a:tc>
                  <a:txBody>
                    <a:bodyPr/>
                    <a:lstStyle/>
                    <a:p>
                      <a:r>
                        <a:rPr lang="en-US" dirty="0">
                          <a:latin typeface="Arial"/>
                        </a:rPr>
                        <a:t>Drainage Repair/Cleaning</a:t>
                      </a:r>
                    </a:p>
                  </a:txBody>
                  <a:tcPr/>
                </a:tc>
                <a:tc>
                  <a:txBody>
                    <a:bodyPr/>
                    <a:lstStyle/>
                    <a:p>
                      <a:r>
                        <a:rPr lang="en-US" b="1" dirty="0">
                          <a:latin typeface="Arial"/>
                        </a:rPr>
                        <a:t>25</a:t>
                      </a:r>
                    </a:p>
                  </a:txBody>
                  <a:tcPr/>
                </a:tc>
                <a:tc>
                  <a:txBody>
                    <a:bodyPr/>
                    <a:lstStyle/>
                    <a:p>
                      <a:r>
                        <a:rPr lang="en-US" dirty="0">
                          <a:latin typeface="Arial"/>
                        </a:rPr>
                        <a:t>Street Sweeping </a:t>
                      </a:r>
                    </a:p>
                  </a:txBody>
                  <a:tcPr/>
                </a:tc>
                <a:tc>
                  <a:txBody>
                    <a:bodyPr/>
                    <a:lstStyle/>
                    <a:p>
                      <a:r>
                        <a:rPr lang="en-US" b="1" dirty="0">
                          <a:latin typeface="Arial"/>
                        </a:rPr>
                        <a:t>64</a:t>
                      </a:r>
                    </a:p>
                  </a:txBody>
                  <a:tcPr/>
                </a:tc>
                <a:extLst>
                  <a:ext uri="{0D108BD9-81ED-4DB2-BD59-A6C34878D82A}">
                    <a16:rowId xmlns:a16="http://schemas.microsoft.com/office/drawing/2014/main" val="933622196"/>
                  </a:ext>
                </a:extLst>
              </a:tr>
            </a:tbl>
          </a:graphicData>
        </a:graphic>
      </p:graphicFrame>
      <p:graphicFrame>
        <p:nvGraphicFramePr>
          <p:cNvPr id="5" name="TextBox 1">
            <a:extLst>
              <a:ext uri="{FF2B5EF4-FFF2-40B4-BE49-F238E27FC236}">
                <a16:creationId xmlns:a16="http://schemas.microsoft.com/office/drawing/2014/main" id="{A0C9FE70-0A71-7E4C-A7AD-C83BAB95E826}"/>
              </a:ext>
            </a:extLst>
          </p:cNvPr>
          <p:cNvGraphicFramePr/>
          <p:nvPr>
            <p:extLst>
              <p:ext uri="{D42A27DB-BD31-4B8C-83A1-F6EECF244321}">
                <p14:modId xmlns:p14="http://schemas.microsoft.com/office/powerpoint/2010/main" val="1009022543"/>
              </p:ext>
            </p:extLst>
          </p:nvPr>
        </p:nvGraphicFramePr>
        <p:xfrm>
          <a:off x="174661" y="0"/>
          <a:ext cx="9441950" cy="1923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0124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b="1" dirty="0" smtClean="0">
                <a:solidFill>
                  <a:srgbClr val="2F5597"/>
                </a:solidFill>
                <a:latin typeface="Century Gothic"/>
              </a:rPr>
              <a:pPr/>
              <a:t>21</a:t>
            </a:fld>
            <a:endParaRPr lang="en-US" sz="4000" b="1">
              <a:solidFill>
                <a:srgbClr val="2F5597"/>
              </a:solidFill>
              <a:latin typeface="Century Gothic"/>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11000221"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4400" b="1" dirty="0">
                <a:solidFill>
                  <a:schemeClr val="tx2">
                    <a:lumMod val="75000"/>
                    <a:lumOff val="25000"/>
                  </a:schemeClr>
                </a:solidFill>
                <a:latin typeface="Century Gothic"/>
                <a:ea typeface="Roboto Slab"/>
                <a:cs typeface="BrowalliaUPC"/>
              </a:rPr>
              <a:t>ROAD BOND UPDATE</a:t>
            </a:r>
          </a:p>
          <a:p>
            <a:pPr marL="0" indent="0">
              <a:buNone/>
            </a:pPr>
            <a:endParaRPr lang="en-US" sz="4400" b="1">
              <a:solidFill>
                <a:schemeClr val="accent1">
                  <a:lumMod val="75000"/>
                </a:schemeClr>
              </a:solidFill>
              <a:latin typeface="Proxima Nova Extrabold"/>
              <a:cs typeface="Arial"/>
            </a:endParaRPr>
          </a:p>
        </p:txBody>
      </p:sp>
      <p:sp>
        <p:nvSpPr>
          <p:cNvPr id="2" name="TextBox 1">
            <a:extLst>
              <a:ext uri="{FF2B5EF4-FFF2-40B4-BE49-F238E27FC236}">
                <a16:creationId xmlns:a16="http://schemas.microsoft.com/office/drawing/2014/main" id="{809AE6F1-22DB-337A-4246-DD938D87D7F5}"/>
              </a:ext>
            </a:extLst>
          </p:cNvPr>
          <p:cNvSpPr txBox="1"/>
          <p:nvPr/>
        </p:nvSpPr>
        <p:spPr>
          <a:xfrm>
            <a:off x="576261" y="1368629"/>
            <a:ext cx="5228343" cy="4040337"/>
          </a:xfrm>
          <a:prstGeom prst="rect">
            <a:avLst/>
          </a:prstGeom>
          <a:noFill/>
        </p:spPr>
        <p:txBody>
          <a:bodyPr wrap="square" lIns="91440" tIns="45720" rIns="91440" bIns="45720" anchor="t">
            <a:spAutoFit/>
          </a:bodyPr>
          <a:lstStyle/>
          <a:p>
            <a:r>
              <a:rPr lang="en-US" sz="2400" b="1">
                <a:latin typeface="Arial" panose="020B0604020202020204" pitchFamily="34" charset="0"/>
                <a:cs typeface="Arial" panose="020B0604020202020204" pitchFamily="34" charset="0"/>
              </a:rPr>
              <a:t>Bond Program</a:t>
            </a:r>
            <a:endParaRPr lang="en-US" sz="2400">
              <a:latin typeface="Arial" panose="020B0604020202020204" pitchFamily="34" charset="0"/>
              <a:cs typeface="Arial" panose="020B0604020202020204" pitchFamily="34" charset="0"/>
            </a:endParaRPr>
          </a:p>
          <a:p>
            <a:br>
              <a:rPr lang="en-US" sz="24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Main Street</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Utilities Completed</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Paving Project Ongoing</a:t>
            </a:r>
          </a:p>
          <a:p>
            <a:endParaRPr lang="en-US" sz="2400" b="1">
              <a:latin typeface="Arial"/>
              <a:cs typeface="Arial"/>
            </a:endParaRPr>
          </a:p>
          <a:p>
            <a:r>
              <a:rPr lang="en-US" sz="2400" b="1">
                <a:latin typeface="Arial"/>
                <a:cs typeface="Arial"/>
              </a:rPr>
              <a:t>Garfield Street</a:t>
            </a:r>
            <a:endParaRPr lang="en-US" sz="2400">
              <a:latin typeface="Arial"/>
              <a:cs typeface="Arial"/>
            </a:endParaRP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Utilities Completed</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Paving and Roundabout Ongoing</a:t>
            </a:r>
          </a:p>
          <a:p>
            <a:pPr marL="342900" indent="-342900">
              <a:lnSpc>
                <a:spcPct val="200000"/>
              </a:lnSpc>
              <a:buFont typeface="Arial" panose="020B0604020202020204" pitchFamily="34" charset="0"/>
              <a:buChar char="•"/>
            </a:pPr>
            <a:endParaRPr lang="en-US" sz="2400" b="1">
              <a:latin typeface="Arial" panose="020B0604020202020204" pitchFamily="34" charset="0"/>
              <a:cs typeface="Arial" panose="020B0604020202020204" pitchFamily="34" charset="0"/>
            </a:endParaRPr>
          </a:p>
        </p:txBody>
      </p:sp>
      <p:pic>
        <p:nvPicPr>
          <p:cNvPr id="9" name="Picture 8" descr="A group of men standing next to a concrete slab&#10;&#10;Description automatically generated">
            <a:extLst>
              <a:ext uri="{FF2B5EF4-FFF2-40B4-BE49-F238E27FC236}">
                <a16:creationId xmlns:a16="http://schemas.microsoft.com/office/drawing/2014/main" id="{2E2032C6-AD7C-CDE7-6E4D-B8861ECE9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126" y="1260475"/>
            <a:ext cx="4758834" cy="4216147"/>
          </a:xfrm>
          <a:prstGeom prst="rect">
            <a:avLst/>
          </a:prstGeom>
        </p:spPr>
      </p:pic>
    </p:spTree>
    <p:extLst>
      <p:ext uri="{BB962C8B-B14F-4D97-AF65-F5344CB8AC3E}">
        <p14:creationId xmlns:p14="http://schemas.microsoft.com/office/powerpoint/2010/main" val="756045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b="1" dirty="0" smtClean="0">
                <a:solidFill>
                  <a:srgbClr val="2F5597"/>
                </a:solidFill>
                <a:latin typeface="Century Gothic"/>
              </a:rPr>
              <a:pPr/>
              <a:t>22</a:t>
            </a:fld>
            <a:endParaRPr lang="en-US" sz="4000" b="1">
              <a:solidFill>
                <a:srgbClr val="2F5597"/>
              </a:solidFill>
              <a:latin typeface="Century Gothic"/>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479605" y="308709"/>
            <a:ext cx="4839647"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4400" b="1" dirty="0">
                <a:solidFill>
                  <a:schemeClr val="tx2">
                    <a:lumMod val="75000"/>
                    <a:lumOff val="25000"/>
                  </a:schemeClr>
                </a:solidFill>
                <a:latin typeface="Century Gothic"/>
                <a:ea typeface="Roboto Slab"/>
                <a:cs typeface="BrowalliaUPC"/>
              </a:rPr>
              <a:t>GARFIELD</a:t>
            </a:r>
            <a:r>
              <a:rPr lang="en-US" sz="4400" b="1" dirty="0">
                <a:solidFill>
                  <a:schemeClr val="accent1">
                    <a:lumMod val="75000"/>
                  </a:schemeClr>
                </a:solidFill>
                <a:latin typeface="Century Gothic"/>
                <a:cs typeface="Arial"/>
              </a:rPr>
              <a:t> </a:t>
            </a:r>
            <a:r>
              <a:rPr lang="en-US" sz="4400" b="1" dirty="0">
                <a:solidFill>
                  <a:schemeClr val="tx2">
                    <a:lumMod val="75000"/>
                    <a:lumOff val="25000"/>
                  </a:schemeClr>
                </a:solidFill>
                <a:latin typeface="Century Gothic"/>
                <a:ea typeface="Roboto Slab"/>
                <a:cs typeface="BrowalliaUPC"/>
              </a:rPr>
              <a:t>STREET</a:t>
            </a:r>
          </a:p>
          <a:p>
            <a:pPr marL="0" indent="0">
              <a:buNone/>
            </a:pPr>
            <a:endParaRPr lang="en-US" sz="4400" b="1">
              <a:solidFill>
                <a:schemeClr val="accent1">
                  <a:lumMod val="75000"/>
                </a:schemeClr>
              </a:solidFill>
              <a:latin typeface="Proxima Nova Extrabold"/>
              <a:cs typeface="Arial"/>
            </a:endParaRPr>
          </a:p>
        </p:txBody>
      </p:sp>
      <p:sp>
        <p:nvSpPr>
          <p:cNvPr id="2" name="TextBox 1">
            <a:extLst>
              <a:ext uri="{FF2B5EF4-FFF2-40B4-BE49-F238E27FC236}">
                <a16:creationId xmlns:a16="http://schemas.microsoft.com/office/drawing/2014/main" id="{809AE6F1-22DB-337A-4246-DD938D87D7F5}"/>
              </a:ext>
            </a:extLst>
          </p:cNvPr>
          <p:cNvSpPr txBox="1"/>
          <p:nvPr/>
        </p:nvSpPr>
        <p:spPr>
          <a:xfrm>
            <a:off x="479605" y="1064713"/>
            <a:ext cx="5373781" cy="5148332"/>
          </a:xfrm>
          <a:prstGeom prst="rect">
            <a:avLst/>
          </a:prstGeom>
          <a:noFill/>
        </p:spPr>
        <p:txBody>
          <a:bodyPr wrap="square" lIns="91440" tIns="45720" rIns="91440" bIns="45720" anchor="t">
            <a:spAutoFit/>
          </a:bodyPr>
          <a:lstStyle/>
          <a:p>
            <a:r>
              <a:rPr lang="en-US" sz="2400" b="1">
                <a:latin typeface="Arial" panose="020B0604020202020204" pitchFamily="34" charset="0"/>
                <a:cs typeface="Arial" panose="020B0604020202020204" pitchFamily="34" charset="0"/>
              </a:rPr>
              <a:t>Timeline</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Comprehensive bid package in 2022 resulted in sole bid of $25 million</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With Council approval, sole bid was rejected</a:t>
            </a:r>
          </a:p>
          <a:p>
            <a:pPr marL="342900" indent="-342900">
              <a:buFont typeface="Arial" panose="020B0604020202020204" pitchFamily="34" charset="0"/>
              <a:buChar char="•"/>
            </a:pPr>
            <a:r>
              <a:rPr lang="en-US" sz="2400" b="1">
                <a:latin typeface="Arial" panose="020B0604020202020204" pitchFamily="34" charset="0"/>
                <a:cs typeface="Arial" panose="020B0604020202020204" pitchFamily="34" charset="0"/>
              </a:rPr>
              <a:t>Phase I:  </a:t>
            </a:r>
            <a:r>
              <a:rPr lang="en-US" sz="2400">
                <a:latin typeface="Arial" panose="020B0604020202020204" pitchFamily="34" charset="0"/>
                <a:cs typeface="Arial" panose="020B0604020202020204" pitchFamily="34" charset="0"/>
              </a:rPr>
              <a:t>Michigan to Louisiana</a:t>
            </a:r>
          </a:p>
          <a:p>
            <a:pPr marL="342900" indent="-342900">
              <a:buFont typeface="Arial" panose="020B0604020202020204" pitchFamily="34" charset="0"/>
              <a:buChar char="•"/>
            </a:pPr>
            <a:r>
              <a:rPr lang="en-US" sz="2400" b="1">
                <a:latin typeface="Arial" panose="020B0604020202020204" pitchFamily="34" charset="0"/>
                <a:cs typeface="Arial" panose="020B0604020202020204" pitchFamily="34" charset="0"/>
              </a:rPr>
              <a:t>Phase II:  </a:t>
            </a:r>
            <a:r>
              <a:rPr lang="en-US" sz="2400">
                <a:latin typeface="Arial" panose="020B0604020202020204" pitchFamily="34" charset="0"/>
                <a:cs typeface="Arial" panose="020B0604020202020204" pitchFamily="34" charset="0"/>
              </a:rPr>
              <a:t>Utilities from Golf Course to Louisiana</a:t>
            </a:r>
          </a:p>
          <a:p>
            <a:pPr marL="342900" indent="-342900">
              <a:buFont typeface="Arial" panose="020B0604020202020204" pitchFamily="34" charset="0"/>
              <a:buChar char="•"/>
            </a:pPr>
            <a:r>
              <a:rPr lang="en-US" sz="2400" b="1">
                <a:latin typeface="Arial" panose="020B0604020202020204" pitchFamily="34" charset="0"/>
                <a:cs typeface="Arial" panose="020B0604020202020204" pitchFamily="34" charset="0"/>
              </a:rPr>
              <a:t>Phase III:  </a:t>
            </a:r>
            <a:r>
              <a:rPr lang="en-US" sz="2400">
                <a:latin typeface="Arial" panose="020B0604020202020204" pitchFamily="34" charset="0"/>
                <a:cs typeface="Arial" panose="020B0604020202020204" pitchFamily="34" charset="0"/>
              </a:rPr>
              <a:t>Paving from Golf Course to Louisiana (City crews and Contractor)</a:t>
            </a:r>
            <a:endParaRPr lang="en-US" sz="2400" b="1">
              <a:latin typeface="Arial" panose="020B0604020202020204" pitchFamily="34" charset="0"/>
              <a:cs typeface="Arial" panose="020B0604020202020204" pitchFamily="34" charset="0"/>
            </a:endParaRPr>
          </a:p>
          <a:p>
            <a:pPr marL="342900" indent="-342900">
              <a:lnSpc>
                <a:spcPct val="200000"/>
              </a:lnSpc>
              <a:buFont typeface="Arial" panose="020B0604020202020204" pitchFamily="34" charset="0"/>
              <a:buChar char="•"/>
            </a:pPr>
            <a:endParaRPr lang="en-US" sz="2400" b="1">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E2032C6-AD7C-CDE7-6E4D-B8861ECE9B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6793" y="1179870"/>
            <a:ext cx="5865562" cy="4182019"/>
          </a:xfrm>
          <a:prstGeom prst="rect">
            <a:avLst/>
          </a:prstGeom>
        </p:spPr>
      </p:pic>
    </p:spTree>
    <p:extLst>
      <p:ext uri="{BB962C8B-B14F-4D97-AF65-F5344CB8AC3E}">
        <p14:creationId xmlns:p14="http://schemas.microsoft.com/office/powerpoint/2010/main" val="1630071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752C20C7-84C7-76C8-DEE3-A977F7470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410782"/>
            <a:ext cx="6419850"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PARTNERSHIPS</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180223"/>
            <a:ext cx="7920318" cy="2308324"/>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Enhance Resource Sharing</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Improve Infrastructure Through Joint Efforts</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Promote Synergistic Development</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Fast-track Project Timelines</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Shared Goals (Vision Zero)</a:t>
            </a:r>
          </a:p>
          <a:p>
            <a:pPr marL="285750" indent="-285750">
              <a:buFont typeface="Arial" panose="020B0604020202020204" pitchFamily="34" charset="0"/>
              <a:buChar char="•"/>
            </a:pPr>
            <a:r>
              <a:rPr lang="en-US" sz="2400" b="1">
                <a:latin typeface="Arial" panose="020B0604020202020204" pitchFamily="34" charset="0"/>
                <a:cs typeface="Arial" panose="020B0604020202020204" pitchFamily="34" charset="0"/>
              </a:rPr>
              <a:t>Keeping Up With Growth</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07181" y="609627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23</a:t>
            </a:fld>
            <a:endParaRPr lang="en-US" b="1">
              <a:latin typeface="Century Gothic"/>
            </a:endParaRPr>
          </a:p>
        </p:txBody>
      </p:sp>
      <p:pic>
        <p:nvPicPr>
          <p:cNvPr id="3" name="Picture 2" descr="Image result for county of midland tx">
            <a:extLst>
              <a:ext uri="{FF2B5EF4-FFF2-40B4-BE49-F238E27FC236}">
                <a16:creationId xmlns:a16="http://schemas.microsoft.com/office/drawing/2014/main" id="{A7AF3860-4FC2-9903-4E91-4F27135D4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298" y="4754106"/>
            <a:ext cx="185737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0CE3D638-EFD3-53C1-8AA5-99F4DEF57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3707" y="4832060"/>
            <a:ext cx="2917371" cy="1458686"/>
          </a:xfrm>
          <a:prstGeom prst="rect">
            <a:avLst/>
          </a:prstGeom>
        </p:spPr>
      </p:pic>
      <p:pic>
        <p:nvPicPr>
          <p:cNvPr id="7" name="Picture 6" descr="A logo with a star and text&#10;&#10;Description automatically generated">
            <a:extLst>
              <a:ext uri="{FF2B5EF4-FFF2-40B4-BE49-F238E27FC236}">
                <a16:creationId xmlns:a16="http://schemas.microsoft.com/office/drawing/2014/main" id="{5439D21F-CBAE-6EA3-ADEA-186D20DCF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400" y="4451520"/>
            <a:ext cx="2158730" cy="2158730"/>
          </a:xfrm>
          <a:prstGeom prst="rect">
            <a:avLst/>
          </a:prstGeom>
        </p:spPr>
      </p:pic>
    </p:spTree>
    <p:extLst>
      <p:ext uri="{BB962C8B-B14F-4D97-AF65-F5344CB8AC3E}">
        <p14:creationId xmlns:p14="http://schemas.microsoft.com/office/powerpoint/2010/main" val="1014892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a:xfrm>
            <a:off x="184582" y="-87606"/>
            <a:ext cx="10515600" cy="1325563"/>
          </a:xfrm>
        </p:spPr>
        <p:txBody>
          <a:bodyPr/>
          <a:lstStyle/>
          <a:p>
            <a:r>
              <a:rPr lang="en-US" b="1" dirty="0">
                <a:solidFill>
                  <a:schemeClr val="tx2">
                    <a:lumMod val="75000"/>
                    <a:lumOff val="25000"/>
                  </a:schemeClr>
                </a:solidFill>
                <a:latin typeface="Century Gothic"/>
              </a:rPr>
              <a:t>PARTNERSHIPS</a:t>
            </a:r>
            <a:r>
              <a:rPr lang="en-US" b="1" dirty="0">
                <a:solidFill>
                  <a:schemeClr val="tx2">
                    <a:lumMod val="75000"/>
                    <a:lumOff val="25000"/>
                  </a:schemeClr>
                </a:solidFill>
              </a:rPr>
              <a:t> </a:t>
            </a:r>
            <a:r>
              <a:rPr lang="en-US" b="1" dirty="0">
                <a:solidFill>
                  <a:schemeClr val="tx2">
                    <a:lumMod val="75000"/>
                    <a:lumOff val="25000"/>
                  </a:schemeClr>
                </a:solidFill>
                <a:latin typeface="Century Gothic"/>
              </a:rPr>
              <a:t>– MIDLAND COUNTY</a:t>
            </a:r>
          </a:p>
        </p:txBody>
      </p:sp>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p:txBody>
          <a:bodyPr/>
          <a:lstStyle/>
          <a:p>
            <a:fld id="{C909ABD2-4574-433D-8B11-1782A1457D95}" type="slidenum">
              <a:rPr lang="en-US" smtClean="0">
                <a:latin typeface="+mn-lt"/>
              </a:rPr>
              <a:pPr/>
              <a:t>24</a:t>
            </a:fld>
            <a:endParaRPr lang="en-US">
              <a:latin typeface="+mn-lt"/>
            </a:endParaRPr>
          </a:p>
        </p:txBody>
      </p:sp>
      <p:sp>
        <p:nvSpPr>
          <p:cNvPr id="5" name="TextBox 4">
            <a:extLst>
              <a:ext uri="{FF2B5EF4-FFF2-40B4-BE49-F238E27FC236}">
                <a16:creationId xmlns:a16="http://schemas.microsoft.com/office/drawing/2014/main" id="{40C07E58-5388-3452-93F6-B3CE960AE8B8}"/>
              </a:ext>
            </a:extLst>
          </p:cNvPr>
          <p:cNvSpPr txBox="1"/>
          <p:nvPr/>
        </p:nvSpPr>
        <p:spPr>
          <a:xfrm>
            <a:off x="6905172" y="2474893"/>
            <a:ext cx="5790996" cy="954107"/>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a:latin typeface="Arial"/>
                <a:cs typeface="Arial"/>
              </a:rPr>
              <a:t>16 Projects since 2018</a:t>
            </a:r>
            <a:endParaRPr lang="en-US"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Total Value:  $19 Million</a:t>
            </a:r>
          </a:p>
        </p:txBody>
      </p:sp>
      <p:pic>
        <p:nvPicPr>
          <p:cNvPr id="3" name="Picture 2">
            <a:extLst>
              <a:ext uri="{FF2B5EF4-FFF2-40B4-BE49-F238E27FC236}">
                <a16:creationId xmlns:a16="http://schemas.microsoft.com/office/drawing/2014/main" id="{ABC2BE52-E430-6424-141B-BDF3B8C46733}"/>
              </a:ext>
            </a:extLst>
          </p:cNvPr>
          <p:cNvPicPr>
            <a:picLocks noChangeAspect="1"/>
          </p:cNvPicPr>
          <p:nvPr/>
        </p:nvPicPr>
        <p:blipFill>
          <a:blip r:embed="rId3">
            <a:extLst>
              <a:ext uri="{28A0092B-C50C-407E-A947-70E740481C1C}">
                <a14:useLocalDpi xmlns:a14="http://schemas.microsoft.com/office/drawing/2010/main" val="0"/>
              </a:ext>
            </a:extLst>
          </a:blip>
          <a:srcRect t="1129" b="1129"/>
          <a:stretch/>
        </p:blipFill>
        <p:spPr>
          <a:xfrm>
            <a:off x="208155" y="970558"/>
            <a:ext cx="6695987" cy="4911071"/>
          </a:xfrm>
          <a:prstGeom prst="rect">
            <a:avLst/>
          </a:prstGeom>
          <a:ln>
            <a:noFill/>
          </a:ln>
          <a:effectLst>
            <a:outerShdw blurRad="292100" dist="139700" dir="2700000" algn="tl" rotWithShape="0">
              <a:srgbClr val="333333">
                <a:alpha val="65000"/>
              </a:srgbClr>
            </a:outerShdw>
          </a:effectLst>
        </p:spPr>
      </p:pic>
      <p:sp>
        <p:nvSpPr>
          <p:cNvPr id="8" name="object 12">
            <a:extLst>
              <a:ext uri="{FF2B5EF4-FFF2-40B4-BE49-F238E27FC236}">
                <a16:creationId xmlns:a16="http://schemas.microsoft.com/office/drawing/2014/main" id="{BF52CAFA-18C1-C642-7EBD-1FCEFD313A73}"/>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24</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6289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a:xfrm>
            <a:off x="139249" y="-263998"/>
            <a:ext cx="11887991" cy="1620850"/>
          </a:xfrm>
        </p:spPr>
        <p:txBody>
          <a:bodyPr/>
          <a:lstStyle/>
          <a:p>
            <a:r>
              <a:rPr lang="en-US" b="1" dirty="0">
                <a:solidFill>
                  <a:schemeClr val="tx2">
                    <a:lumMod val="75000"/>
                    <a:lumOff val="25000"/>
                  </a:schemeClr>
                </a:solidFill>
                <a:latin typeface="Century Gothic"/>
              </a:rPr>
              <a:t>PARTNERSHIPS – TXDOT  </a:t>
            </a:r>
          </a:p>
        </p:txBody>
      </p:sp>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a:xfrm>
            <a:off x="287900" y="6273656"/>
            <a:ext cx="2743200" cy="365125"/>
          </a:xfrm>
        </p:spPr>
        <p:txBody>
          <a:bodyPr/>
          <a:lstStyle/>
          <a:p>
            <a:fld id="{C909ABD2-4574-433D-8B11-1782A1457D95}" type="slidenum">
              <a:rPr lang="en-US" smtClean="0">
                <a:latin typeface="+mn-lt"/>
              </a:rPr>
              <a:pPr/>
              <a:t>25</a:t>
            </a:fld>
            <a:endParaRPr lang="en-US">
              <a:latin typeface="+mn-lt"/>
            </a:endParaRPr>
          </a:p>
        </p:txBody>
      </p:sp>
      <p:pic>
        <p:nvPicPr>
          <p:cNvPr id="8" name="Picture 7">
            <a:extLst>
              <a:ext uri="{FF2B5EF4-FFF2-40B4-BE49-F238E27FC236}">
                <a16:creationId xmlns:a16="http://schemas.microsoft.com/office/drawing/2014/main" id="{AD682505-B451-A501-63AD-F0D6E6F091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7341" y="806818"/>
            <a:ext cx="6418919" cy="4960074"/>
          </a:xfrm>
          <a:prstGeom prst="rect">
            <a:avLst/>
          </a:prstGeom>
        </p:spPr>
      </p:pic>
      <p:sp>
        <p:nvSpPr>
          <p:cNvPr id="11" name="TextBox 10">
            <a:extLst>
              <a:ext uri="{FF2B5EF4-FFF2-40B4-BE49-F238E27FC236}">
                <a16:creationId xmlns:a16="http://schemas.microsoft.com/office/drawing/2014/main" id="{ACF947E6-8EBE-D0B9-91A6-009D64FD3FC4}"/>
              </a:ext>
            </a:extLst>
          </p:cNvPr>
          <p:cNvSpPr txBox="1"/>
          <p:nvPr/>
        </p:nvSpPr>
        <p:spPr>
          <a:xfrm>
            <a:off x="398190" y="1207382"/>
            <a:ext cx="5028171" cy="470898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latin typeface="Arial"/>
                <a:cs typeface="Arial"/>
              </a:rPr>
              <a:t>$40 million</a:t>
            </a:r>
            <a:r>
              <a:rPr lang="en-US" sz="2400">
                <a:latin typeface="Arial"/>
                <a:cs typeface="Arial"/>
              </a:rPr>
              <a:t> in projects </a:t>
            </a:r>
            <a:r>
              <a:rPr lang="en-US" sz="2400" b="1">
                <a:latin typeface="Arial"/>
                <a:cs typeface="Arial"/>
              </a:rPr>
              <a:t>designed</a:t>
            </a:r>
            <a:r>
              <a:rPr lang="en-US" sz="2400">
                <a:latin typeface="Arial"/>
                <a:cs typeface="Arial"/>
              </a:rPr>
              <a:t> by the City and </a:t>
            </a:r>
            <a:r>
              <a:rPr lang="en-US" sz="2400" b="1">
                <a:latin typeface="Arial"/>
                <a:cs typeface="Arial"/>
              </a:rPr>
              <a:t>constructed</a:t>
            </a:r>
            <a:r>
              <a:rPr lang="en-US" sz="2400">
                <a:latin typeface="Arial"/>
                <a:cs typeface="Arial"/>
              </a:rPr>
              <a:t> by TXDOT</a:t>
            </a:r>
          </a:p>
          <a:p>
            <a:pPr marL="742950" lvl="1" indent="-285750">
              <a:buFont typeface="Arial" panose="020B0604020202020204" pitchFamily="34" charset="0"/>
              <a:buChar char="•"/>
            </a:pPr>
            <a:r>
              <a:rPr lang="en-US" sz="2400">
                <a:latin typeface="Arial"/>
                <a:cs typeface="Arial"/>
              </a:rPr>
              <a:t>Assisted with moving timelines forward for critical projects  </a:t>
            </a:r>
          </a:p>
          <a:p>
            <a:pPr marL="285750" indent="-285750">
              <a:buFont typeface="Arial" panose="020B0604020202020204" pitchFamily="34" charset="0"/>
              <a:buChar char="•"/>
            </a:pPr>
            <a:r>
              <a:rPr lang="en-US" sz="2400">
                <a:latin typeface="Arial"/>
                <a:cs typeface="Arial"/>
              </a:rPr>
              <a:t>All projects are in the PBMPO Boundary </a:t>
            </a:r>
          </a:p>
          <a:p>
            <a:pPr marL="285750" indent="-285750">
              <a:buFont typeface="Arial" panose="020B0604020202020204" pitchFamily="34" charset="0"/>
              <a:buChar char="•"/>
            </a:pPr>
            <a:r>
              <a:rPr lang="en-US" sz="2400">
                <a:latin typeface="Arial"/>
                <a:cs typeface="Arial"/>
              </a:rPr>
              <a:t>TXDOT total project value is $698,076,777, including maintenance </a:t>
            </a:r>
          </a:p>
          <a:p>
            <a:pPr marL="285750" indent="-285750">
              <a:buFont typeface="Arial" panose="020B0604020202020204" pitchFamily="34" charset="0"/>
              <a:buChar char="•"/>
            </a:pPr>
            <a:endParaRPr lang="en-US">
              <a:latin typeface="Arial"/>
              <a:cs typeface="Arial"/>
            </a:endParaRPr>
          </a:p>
          <a:p>
            <a:pPr marL="285750" indent="-285750">
              <a:buFont typeface="Arial" panose="020B0604020202020204" pitchFamily="34" charset="0"/>
              <a:buChar char="•"/>
            </a:pPr>
            <a:endParaRPr lang="en-US">
              <a:latin typeface="Arial"/>
              <a:cs typeface="Arial"/>
            </a:endParaRPr>
          </a:p>
        </p:txBody>
      </p:sp>
      <p:sp>
        <p:nvSpPr>
          <p:cNvPr id="5" name="object 12">
            <a:extLst>
              <a:ext uri="{FF2B5EF4-FFF2-40B4-BE49-F238E27FC236}">
                <a16:creationId xmlns:a16="http://schemas.microsoft.com/office/drawing/2014/main" id="{16551253-7CD7-CCEC-E08F-67B4FCA909B7}"/>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25</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2890471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8" y="9832"/>
            <a:ext cx="12304476" cy="6921268"/>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a:xfrm>
            <a:off x="184582" y="-87606"/>
            <a:ext cx="10515600" cy="1325563"/>
          </a:xfrm>
        </p:spPr>
        <p:txBody>
          <a:bodyPr/>
          <a:lstStyle/>
          <a:p>
            <a:r>
              <a:rPr lang="en-US" b="1" dirty="0">
                <a:solidFill>
                  <a:schemeClr val="tx2">
                    <a:lumMod val="75000"/>
                    <a:lumOff val="25000"/>
                  </a:schemeClr>
                </a:solidFill>
                <a:latin typeface="Century Gothic"/>
              </a:rPr>
              <a:t>PARTNERSHIPS - MDC</a:t>
            </a:r>
          </a:p>
        </p:txBody>
      </p:sp>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a:xfrm>
            <a:off x="182116" y="6210150"/>
            <a:ext cx="2743200" cy="365125"/>
          </a:xfrm>
        </p:spPr>
        <p:txBody>
          <a:bodyPr/>
          <a:lstStyle/>
          <a:p>
            <a:fld id="{C909ABD2-4574-433D-8B11-1782A1457D95}" type="slidenum">
              <a:rPr lang="en-US" smtClean="0">
                <a:latin typeface="+mn-lt"/>
              </a:rPr>
              <a:pPr/>
              <a:t>26</a:t>
            </a:fld>
            <a:endParaRPr lang="en-US">
              <a:latin typeface="+mn-lt"/>
            </a:endParaRPr>
          </a:p>
        </p:txBody>
      </p:sp>
      <p:sp>
        <p:nvSpPr>
          <p:cNvPr id="5" name="TextBox 4">
            <a:extLst>
              <a:ext uri="{FF2B5EF4-FFF2-40B4-BE49-F238E27FC236}">
                <a16:creationId xmlns:a16="http://schemas.microsoft.com/office/drawing/2014/main" id="{40C07E58-5388-3452-93F6-B3CE960AE8B8}"/>
              </a:ext>
            </a:extLst>
          </p:cNvPr>
          <p:cNvSpPr txBox="1"/>
          <p:nvPr/>
        </p:nvSpPr>
        <p:spPr>
          <a:xfrm>
            <a:off x="838200" y="1538404"/>
            <a:ext cx="6086475" cy="523220"/>
          </a:xfrm>
          <a:prstGeom prst="rect">
            <a:avLst/>
          </a:prstGeom>
          <a:noFill/>
        </p:spPr>
        <p:txBody>
          <a:bodyPr wrap="square" rtlCol="0">
            <a:spAutoFit/>
          </a:bodyPr>
          <a:lstStyle/>
          <a:p>
            <a:endParaRPr lang="en-US" sz="28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5262EF7-6342-18E2-08DA-36031D7D4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51023" y="911391"/>
            <a:ext cx="7993954" cy="5949317"/>
          </a:xfrm>
          <a:prstGeom prst="rect">
            <a:avLst/>
          </a:prstGeom>
        </p:spPr>
      </p:pic>
      <p:sp>
        <p:nvSpPr>
          <p:cNvPr id="9" name="object 12">
            <a:extLst>
              <a:ext uri="{FF2B5EF4-FFF2-40B4-BE49-F238E27FC236}">
                <a16:creationId xmlns:a16="http://schemas.microsoft.com/office/drawing/2014/main" id="{B9B98326-E392-E376-BFB0-4BBB46C64C73}"/>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26</a:t>
            </a:fld>
            <a:endParaRPr lang="en-US" sz="4000" b="1" kern="0" spc="-25">
              <a:solidFill>
                <a:srgbClr val="2E5496"/>
              </a:solidFill>
              <a:latin typeface="Century Gothic" panose="020B0502020202020204" pitchFamily="34" charset="0"/>
              <a:cs typeface="Tahoma"/>
            </a:endParaRPr>
          </a:p>
        </p:txBody>
      </p:sp>
      <p:pic>
        <p:nvPicPr>
          <p:cNvPr id="8" name="Graphic 7" descr="Midland home">
            <a:extLst>
              <a:ext uri="{FF2B5EF4-FFF2-40B4-BE49-F238E27FC236}">
                <a16:creationId xmlns:a16="http://schemas.microsoft.com/office/drawing/2014/main" id="{D5DC3391-8768-96C3-CD9B-F837C05DFE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0171" y="5157786"/>
            <a:ext cx="2579158" cy="500592"/>
          </a:xfrm>
          <a:prstGeom prst="rect">
            <a:avLst/>
          </a:prstGeom>
        </p:spPr>
      </p:pic>
    </p:spTree>
    <p:extLst>
      <p:ext uri="{BB962C8B-B14F-4D97-AF65-F5344CB8AC3E}">
        <p14:creationId xmlns:p14="http://schemas.microsoft.com/office/powerpoint/2010/main" val="3042429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FB1531-45E2-64FC-EC24-6F411E1C45C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10C7422-551A-60A8-F509-6954A2751DCF}"/>
              </a:ext>
            </a:extLst>
          </p:cNvPr>
          <p:cNvSpPr txBox="1">
            <a:spLocks noGrp="1"/>
          </p:cNvSpPr>
          <p:nvPr>
            <p:ph type="title"/>
          </p:nvPr>
        </p:nvSpPr>
        <p:spPr>
          <a:xfrm>
            <a:off x="667735" y="205897"/>
            <a:ext cx="11251845" cy="834299"/>
          </a:xfrm>
          <a:prstGeom prst="rect">
            <a:avLst/>
          </a:prstGeom>
        </p:spPr>
        <p:txBody>
          <a:bodyPr vert="horz" wrap="square" lIns="0" tIns="222726" rIns="0" bIns="0" rtlCol="0" anchor="t">
            <a:spAutoFit/>
          </a:bodyPr>
          <a:lstStyle/>
          <a:p>
            <a:pPr>
              <a:spcBef>
                <a:spcPts val="105"/>
              </a:spcBef>
            </a:pPr>
            <a:r>
              <a:rPr lang="en-US" b="1" spc="-10" dirty="0">
                <a:solidFill>
                  <a:schemeClr val="tx2">
                    <a:lumMod val="76000"/>
                    <a:lumOff val="24000"/>
                  </a:schemeClr>
                </a:solidFill>
                <a:latin typeface="Century Gothic"/>
                <a:cs typeface="Century Gothic"/>
              </a:rPr>
              <a:t>LOOP 250 AT TODD DRIVE</a:t>
            </a:r>
          </a:p>
        </p:txBody>
      </p:sp>
      <p:sp>
        <p:nvSpPr>
          <p:cNvPr id="8" name="object 8">
            <a:extLst>
              <a:ext uri="{FF2B5EF4-FFF2-40B4-BE49-F238E27FC236}">
                <a16:creationId xmlns:a16="http://schemas.microsoft.com/office/drawing/2014/main" id="{95190DBC-C68F-BA37-53A9-92777540466B}"/>
              </a:ext>
            </a:extLst>
          </p:cNvPr>
          <p:cNvSpPr txBox="1">
            <a:spLocks noGrp="1"/>
          </p:cNvSpPr>
          <p:nvPr>
            <p:ph type="sldNum" sz="quarter" idx="7"/>
          </p:nvPr>
        </p:nvSpPr>
        <p:spPr>
          <a:prstGeom prst="rect">
            <a:avLst/>
          </a:prstGeom>
        </p:spPr>
        <p:txBody>
          <a:bodyPr vert="horz" wrap="square" lIns="0" tIns="504929" rIns="0" bIns="0" rtlCol="0">
            <a:spAutoFit/>
          </a:bodyPr>
          <a:lstStyle/>
          <a:p>
            <a:pPr marL="277495" marR="0" lvl="0" indent="0" defTabSz="914400" eaLnBrk="1" fontAlgn="auto" latinLnBrk="0" hangingPunct="1">
              <a:lnSpc>
                <a:spcPct val="100000"/>
              </a:lnSpc>
              <a:spcBef>
                <a:spcPts val="125"/>
              </a:spcBef>
              <a:spcAft>
                <a:spcPts val="0"/>
              </a:spcAft>
              <a:buClrTx/>
              <a:buSzTx/>
              <a:buFontTx/>
              <a:buNone/>
              <a:tabLst/>
              <a:defRPr/>
            </a:pPr>
            <a:fld id="{81D60167-4931-47E6-BA6A-407CBD079E47}" type="slidenum">
              <a:rPr kumimoji="0" sz="4800" b="1" i="0" u="none" strike="noStrike" kern="0" cap="none" spc="-25" normalizeH="0" baseline="0" noProof="0" dirty="0">
                <a:ln>
                  <a:noFill/>
                </a:ln>
                <a:solidFill>
                  <a:srgbClr val="205F9A"/>
                </a:solidFill>
                <a:effectLst/>
                <a:uLnTx/>
                <a:uFillTx/>
                <a:latin typeface="Century Gothic"/>
                <a:cs typeface="Century Gothic"/>
              </a:rPr>
              <a:pPr marL="277495" marR="0" lvl="0" indent="0" defTabSz="914400" eaLnBrk="1" fontAlgn="auto" latinLnBrk="0" hangingPunct="1">
                <a:lnSpc>
                  <a:spcPct val="100000"/>
                </a:lnSpc>
                <a:spcBef>
                  <a:spcPts val="125"/>
                </a:spcBef>
                <a:spcAft>
                  <a:spcPts val="0"/>
                </a:spcAft>
                <a:buClrTx/>
                <a:buSzTx/>
                <a:buFontTx/>
                <a:buNone/>
                <a:tabLst/>
                <a:defRPr/>
              </a:pPr>
              <a:t>27</a:t>
            </a:fld>
            <a:endParaRPr kumimoji="0" sz="4800" b="0" i="0" u="none" strike="noStrike" kern="0" cap="none" spc="0" normalizeH="0" baseline="0" noProof="0">
              <a:ln>
                <a:noFill/>
              </a:ln>
              <a:solidFill>
                <a:srgbClr val="2E5496"/>
              </a:solidFill>
              <a:effectLst/>
              <a:uLnTx/>
              <a:uFillTx/>
              <a:latin typeface="Century Gothic"/>
              <a:cs typeface="Century Gothic"/>
            </a:endParaRPr>
          </a:p>
        </p:txBody>
      </p:sp>
      <p:sp>
        <p:nvSpPr>
          <p:cNvPr id="9" name="object 4">
            <a:extLst>
              <a:ext uri="{FF2B5EF4-FFF2-40B4-BE49-F238E27FC236}">
                <a16:creationId xmlns:a16="http://schemas.microsoft.com/office/drawing/2014/main" id="{1A243403-B990-FA9A-7204-43C0E5DD3275}"/>
              </a:ext>
            </a:extLst>
          </p:cNvPr>
          <p:cNvSpPr txBox="1"/>
          <p:nvPr/>
        </p:nvSpPr>
        <p:spPr>
          <a:xfrm>
            <a:off x="786730" y="1275049"/>
            <a:ext cx="10028754" cy="1164421"/>
          </a:xfrm>
          <a:prstGeom prst="rect">
            <a:avLst/>
          </a:prstGeom>
        </p:spPr>
        <p:txBody>
          <a:bodyPr vert="horz" wrap="square" lIns="0" tIns="12700" rIns="0" bIns="0" rtlCol="0" anchor="t">
            <a:spAutoFit/>
          </a:bodyPr>
          <a:lstStyle/>
          <a:p>
            <a:pPr marL="12700">
              <a:spcBef>
                <a:spcPts val="100"/>
              </a:spcBef>
              <a:tabLst>
                <a:tab pos="299085" algn="l"/>
              </a:tabLst>
              <a:defRPr/>
            </a:pPr>
            <a:r>
              <a:rPr lang="en-US" sz="2800" b="1" kern="0">
                <a:solidFill>
                  <a:sysClr val="windowText" lastClr="000000"/>
                </a:solidFill>
                <a:latin typeface="Arial"/>
                <a:cs typeface="Arial"/>
              </a:rPr>
              <a:t>$974,060.99 </a:t>
            </a:r>
            <a:r>
              <a:rPr lang="en-US" sz="2800" kern="0">
                <a:solidFill>
                  <a:sysClr val="windowText" lastClr="000000"/>
                </a:solidFill>
                <a:latin typeface="Arial"/>
                <a:cs typeface="Arial"/>
              </a:rPr>
              <a:t>for Design Produces </a:t>
            </a:r>
            <a:r>
              <a:rPr lang="en-US" sz="2800" b="1" kern="0">
                <a:solidFill>
                  <a:sysClr val="windowText" lastClr="000000"/>
                </a:solidFill>
                <a:latin typeface="Arial"/>
                <a:cs typeface="Arial"/>
              </a:rPr>
              <a:t>$25,969,208.00 </a:t>
            </a:r>
            <a:br>
              <a:rPr lang="en-US" sz="2800" kern="0">
                <a:solidFill>
                  <a:sysClr val="windowText" lastClr="000000"/>
                </a:solidFill>
                <a:latin typeface="Arial"/>
                <a:cs typeface="Arial"/>
              </a:rPr>
            </a:br>
            <a:r>
              <a:rPr lang="en-US" sz="2800" kern="0">
                <a:solidFill>
                  <a:sysClr val="windowText" lastClr="000000"/>
                </a:solidFill>
                <a:latin typeface="Arial"/>
                <a:cs typeface="Arial"/>
              </a:rPr>
              <a:t>Project </a:t>
            </a:r>
            <a:r>
              <a:rPr lang="en-US" sz="2800" b="1" kern="0">
                <a:solidFill>
                  <a:sysClr val="windowText" lastClr="000000"/>
                </a:solidFill>
                <a:latin typeface="Arial"/>
                <a:cs typeface="Arial"/>
              </a:rPr>
              <a:t>MOVED UP BY 6 YEARS </a:t>
            </a:r>
            <a:r>
              <a:rPr lang="en-US" sz="2800" kern="0">
                <a:solidFill>
                  <a:sysClr val="windowText" lastClr="000000"/>
                </a:solidFill>
                <a:latin typeface="Arial"/>
                <a:cs typeface="Arial"/>
              </a:rPr>
              <a:t>from 2031 to 2025</a:t>
            </a:r>
            <a:endParaRPr lang="en-US" sz="2800" b="0" i="0" u="none" strike="noStrike" kern="0" cap="none" spc="0" normalizeH="0" baseline="0" noProof="0">
              <a:ln>
                <a:noFill/>
              </a:ln>
              <a:solidFill>
                <a:sysClr val="windowText" lastClr="000000"/>
              </a:solidFill>
              <a:effectLst/>
              <a:uLnTx/>
              <a:uFillTx/>
              <a:latin typeface="Arial"/>
              <a:cs typeface="Arial"/>
            </a:endParaRPr>
          </a:p>
          <a:p>
            <a:pPr marL="12700">
              <a:spcBef>
                <a:spcPts val="100"/>
              </a:spcBef>
              <a:tabLst>
                <a:tab pos="299085" algn="l"/>
              </a:tabLst>
              <a:defRPr/>
            </a:pPr>
            <a:endParaRPr lang="en-US" kern="0">
              <a:solidFill>
                <a:sysClr val="windowText" lastClr="000000"/>
              </a:solidFill>
              <a:latin typeface="Arial"/>
              <a:cs typeface="Arial"/>
            </a:endParaRPr>
          </a:p>
        </p:txBody>
      </p:sp>
      <p:pic>
        <p:nvPicPr>
          <p:cNvPr id="4" name="Picture 3">
            <a:extLst>
              <a:ext uri="{FF2B5EF4-FFF2-40B4-BE49-F238E27FC236}">
                <a16:creationId xmlns:a16="http://schemas.microsoft.com/office/drawing/2014/main" id="{6A53AA0F-99E6-7A87-AEE1-C94AC1C41B76}"/>
              </a:ext>
            </a:extLst>
          </p:cNvPr>
          <p:cNvPicPr>
            <a:picLocks noChangeAspect="1"/>
          </p:cNvPicPr>
          <p:nvPr/>
        </p:nvPicPr>
        <p:blipFill>
          <a:blip r:embed="rId3"/>
          <a:stretch>
            <a:fillRect/>
          </a:stretch>
        </p:blipFill>
        <p:spPr>
          <a:xfrm>
            <a:off x="667735" y="2555437"/>
            <a:ext cx="10865287" cy="3262367"/>
          </a:xfrm>
          <a:prstGeom prst="rect">
            <a:avLst/>
          </a:prstGeom>
        </p:spPr>
      </p:pic>
      <p:sp>
        <p:nvSpPr>
          <p:cNvPr id="5" name="object 12">
            <a:extLst>
              <a:ext uri="{FF2B5EF4-FFF2-40B4-BE49-F238E27FC236}">
                <a16:creationId xmlns:a16="http://schemas.microsoft.com/office/drawing/2014/main" id="{97C49CEE-05AE-AD16-7976-0E9954FC7C85}"/>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27</a:t>
            </a:fld>
            <a:endParaRPr lang="en-US" sz="4000" b="1" kern="0" spc="-25">
              <a:solidFill>
                <a:srgbClr val="2E5496"/>
              </a:solidFill>
              <a:latin typeface="Century Gothic" panose="020B0502020202020204" pitchFamily="34" charset="0"/>
              <a:cs typeface="Tahoma"/>
            </a:endParaRPr>
          </a:p>
        </p:txBody>
      </p:sp>
      <p:sp>
        <p:nvSpPr>
          <p:cNvPr id="2" name="Rectangle 1">
            <a:extLst>
              <a:ext uri="{FF2B5EF4-FFF2-40B4-BE49-F238E27FC236}">
                <a16:creationId xmlns:a16="http://schemas.microsoft.com/office/drawing/2014/main" id="{92BDE0DC-C2ED-016E-9239-6470789BC43C}"/>
              </a:ext>
            </a:extLst>
          </p:cNvPr>
          <p:cNvSpPr/>
          <p:nvPr/>
        </p:nvSpPr>
        <p:spPr>
          <a:xfrm>
            <a:off x="236838" y="350108"/>
            <a:ext cx="370702" cy="1307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idland home">
            <a:extLst>
              <a:ext uri="{FF2B5EF4-FFF2-40B4-BE49-F238E27FC236}">
                <a16:creationId xmlns:a16="http://schemas.microsoft.com/office/drawing/2014/main" id="{C1684B6E-898B-7481-546F-AEF8881FD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0920" y="469370"/>
            <a:ext cx="2473325" cy="458258"/>
          </a:xfrm>
          <a:prstGeom prst="rect">
            <a:avLst/>
          </a:prstGeom>
        </p:spPr>
      </p:pic>
    </p:spTree>
    <p:extLst>
      <p:ext uri="{BB962C8B-B14F-4D97-AF65-F5344CB8AC3E}">
        <p14:creationId xmlns:p14="http://schemas.microsoft.com/office/powerpoint/2010/main" val="3654514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truck with a white background&#10;&#10;AI-generated content may be incorrect.">
            <a:extLst>
              <a:ext uri="{FF2B5EF4-FFF2-40B4-BE49-F238E27FC236}">
                <a16:creationId xmlns:a16="http://schemas.microsoft.com/office/drawing/2014/main" id="{0B73D74B-E27A-0DA7-FFDA-445C36796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37515"/>
            <a:ext cx="6419850" cy="707886"/>
          </a:xfrm>
          <a:prstGeom prst="rect">
            <a:avLst/>
          </a:prstGeom>
          <a:noFill/>
        </p:spPr>
        <p:txBody>
          <a:bodyPr wrap="square" lIns="91440" tIns="45720" rIns="91440" bIns="45720" rtlCol="0" anchor="t">
            <a:spAutoFit/>
          </a:bodyPr>
          <a:lstStyle/>
          <a:p>
            <a:r>
              <a:rPr lang="en-US" sz="4000" b="1" dirty="0">
                <a:solidFill>
                  <a:schemeClr val="tx2">
                    <a:lumMod val="75000"/>
                    <a:lumOff val="25000"/>
                  </a:schemeClr>
                </a:solidFill>
                <a:latin typeface="Century Gothic"/>
                <a:ea typeface="Roboto Slab"/>
                <a:cs typeface="BrowalliaUPC"/>
              </a:rPr>
              <a:t>CITY OF MIDLAND</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066764"/>
            <a:ext cx="8588718"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atin typeface="Arial"/>
                <a:cs typeface="Arial"/>
              </a:rPr>
              <a:t>FY 2022 to 2024 Awarded Average of </a:t>
            </a:r>
            <a:r>
              <a:rPr lang="en-US" sz="2400" b="1">
                <a:latin typeface="Arial"/>
                <a:cs typeface="Arial"/>
              </a:rPr>
              <a:t>$25 million</a:t>
            </a:r>
            <a:r>
              <a:rPr lang="en-US" sz="2400">
                <a:latin typeface="Arial"/>
                <a:cs typeface="Arial"/>
              </a:rPr>
              <a:t> in Construction Projects Annually</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Century Gothic"/>
              </a:rPr>
              <a:pPr/>
              <a:t>28</a:t>
            </a:fld>
            <a:endParaRPr lang="en-US" b="1" dirty="0">
              <a:latin typeface="Century Gothic"/>
            </a:endParaRPr>
          </a:p>
        </p:txBody>
      </p:sp>
      <p:pic>
        <p:nvPicPr>
          <p:cNvPr id="5" name="Picture 4" descr="A car driving on a road&#10;&#10;Description automatically generated">
            <a:extLst>
              <a:ext uri="{FF2B5EF4-FFF2-40B4-BE49-F238E27FC236}">
                <a16:creationId xmlns:a16="http://schemas.microsoft.com/office/drawing/2014/main" id="{E930D78B-72CB-A779-7355-165B5AFC0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986" y="1894499"/>
            <a:ext cx="7599083" cy="4277352"/>
          </a:xfrm>
          <a:prstGeom prst="rect">
            <a:avLst/>
          </a:prstGeom>
        </p:spPr>
      </p:pic>
      <p:sp>
        <p:nvSpPr>
          <p:cNvPr id="6" name="TextBox 5">
            <a:extLst>
              <a:ext uri="{FF2B5EF4-FFF2-40B4-BE49-F238E27FC236}">
                <a16:creationId xmlns:a16="http://schemas.microsoft.com/office/drawing/2014/main" id="{A7BB2C21-EA22-AE82-4C72-19C236FA6FC9}"/>
              </a:ext>
            </a:extLst>
          </p:cNvPr>
          <p:cNvSpPr txBox="1"/>
          <p:nvPr/>
        </p:nvSpPr>
        <p:spPr>
          <a:xfrm>
            <a:off x="2943596" y="5741029"/>
            <a:ext cx="4762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SH158- widening and repaving project </a:t>
            </a:r>
          </a:p>
        </p:txBody>
      </p:sp>
    </p:spTree>
    <p:extLst>
      <p:ext uri="{BB962C8B-B14F-4D97-AF65-F5344CB8AC3E}">
        <p14:creationId xmlns:p14="http://schemas.microsoft.com/office/powerpoint/2010/main" val="269746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truck with a white background&#10;&#10;AI-generated content may be incorrect.">
            <a:extLst>
              <a:ext uri="{FF2B5EF4-FFF2-40B4-BE49-F238E27FC236}">
                <a16:creationId xmlns:a16="http://schemas.microsoft.com/office/drawing/2014/main" id="{0B73D74B-E27A-0DA7-FFDA-445C36796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461682" y="241844"/>
            <a:ext cx="7374628"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CURRENT CIP PROJECTS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29</a:t>
            </a:fld>
            <a:endParaRPr lang="en-US" b="1">
              <a:latin typeface="Century Gothic"/>
            </a:endParaRPr>
          </a:p>
        </p:txBody>
      </p:sp>
      <p:sp>
        <p:nvSpPr>
          <p:cNvPr id="6" name="TextBox 5">
            <a:extLst>
              <a:ext uri="{FF2B5EF4-FFF2-40B4-BE49-F238E27FC236}">
                <a16:creationId xmlns:a16="http://schemas.microsoft.com/office/drawing/2014/main" id="{A7BB2C21-EA22-AE82-4C72-19C236FA6FC9}"/>
              </a:ext>
            </a:extLst>
          </p:cNvPr>
          <p:cNvSpPr txBox="1"/>
          <p:nvPr/>
        </p:nvSpPr>
        <p:spPr>
          <a:xfrm>
            <a:off x="2425012" y="5920946"/>
            <a:ext cx="4762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SH158- widening and repaving project </a:t>
            </a:r>
          </a:p>
        </p:txBody>
      </p:sp>
      <p:sp>
        <p:nvSpPr>
          <p:cNvPr id="3" name="object 4">
            <a:extLst>
              <a:ext uri="{FF2B5EF4-FFF2-40B4-BE49-F238E27FC236}">
                <a16:creationId xmlns:a16="http://schemas.microsoft.com/office/drawing/2014/main" id="{F26F4259-1154-3DB4-EA48-501EDFD1F580}"/>
              </a:ext>
            </a:extLst>
          </p:cNvPr>
          <p:cNvSpPr txBox="1"/>
          <p:nvPr/>
        </p:nvSpPr>
        <p:spPr>
          <a:xfrm>
            <a:off x="621748" y="1052313"/>
            <a:ext cx="6457477" cy="4827604"/>
          </a:xfrm>
          <a:prstGeom prst="rect">
            <a:avLst/>
          </a:prstGeom>
        </p:spPr>
        <p:txBody>
          <a:bodyPr vert="horz" wrap="square" lIns="0" tIns="13335" rIns="0" bIns="0" rtlCol="0" anchor="t">
            <a:spAutoFit/>
          </a:bodyPr>
          <a:lstStyle/>
          <a:p>
            <a:pPr marL="299085" marR="0" lvl="0" indent="-286385" defTabSz="914400" eaLnBrk="1" fontAlgn="auto" latinLnBrk="0" hangingPunct="1">
              <a:lnSpc>
                <a:spcPct val="100000"/>
              </a:lnSpc>
              <a:spcBef>
                <a:spcPts val="105"/>
              </a:spcBef>
              <a:spcAft>
                <a:spcPts val="0"/>
              </a:spcAft>
              <a:buClrTx/>
              <a:buSzTx/>
              <a:buFontTx/>
              <a:buChar char="•"/>
              <a:tabLst>
                <a:tab pos="299085" algn="l"/>
              </a:tabLst>
              <a:defRPr/>
            </a:pPr>
            <a:r>
              <a:rPr kumimoji="0" sz="2400" b="0" i="0" u="none" strike="noStrike" kern="0" cap="none" spc="0" normalizeH="0" baseline="0" noProof="0">
                <a:ln>
                  <a:noFill/>
                </a:ln>
                <a:solidFill>
                  <a:sysClr val="windowText" lastClr="000000"/>
                </a:solidFill>
                <a:effectLst/>
                <a:uLnTx/>
                <a:uFillTx/>
                <a:latin typeface="Arial"/>
                <a:cs typeface="Arial"/>
              </a:rPr>
              <a:t>Wadley</a:t>
            </a:r>
            <a:r>
              <a:rPr kumimoji="0" sz="2400" b="0" i="0" u="none" strike="noStrike" kern="0" cap="none" spc="-13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Extension</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105"/>
              </a:spcBef>
              <a:spcAft>
                <a:spcPts val="0"/>
              </a:spcAft>
              <a:buClrTx/>
              <a:buSzTx/>
              <a:buFontTx/>
              <a:buChar char="•"/>
              <a:tabLst>
                <a:tab pos="299085" algn="l"/>
              </a:tabLst>
              <a:defRPr/>
            </a:pPr>
            <a:r>
              <a:rPr kumimoji="0" lang="en-US" sz="2400" b="0" i="0" u="none" strike="noStrike" kern="0" cap="none" spc="-10" normalizeH="0" baseline="0" noProof="0">
                <a:ln>
                  <a:noFill/>
                </a:ln>
                <a:solidFill>
                  <a:sysClr val="windowText" lastClr="000000"/>
                </a:solidFill>
                <a:effectLst/>
                <a:uLnTx/>
                <a:uFillTx/>
                <a:latin typeface="Arial"/>
                <a:cs typeface="Arial"/>
              </a:rPr>
              <a:t>Fairgrounds Extension</a:t>
            </a: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0" normalizeH="0" baseline="0" noProof="0">
                <a:ln>
                  <a:noFill/>
                </a:ln>
                <a:solidFill>
                  <a:sysClr val="windowText" lastClr="000000"/>
                </a:solidFill>
                <a:effectLst/>
                <a:uLnTx/>
                <a:uFillTx/>
                <a:latin typeface="Arial"/>
                <a:cs typeface="Arial"/>
              </a:rPr>
              <a:t>SH</a:t>
            </a:r>
            <a:r>
              <a:rPr kumimoji="0" sz="2400" b="0" i="0" u="none" strike="noStrike" kern="0" cap="none" spc="-1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158</a:t>
            </a:r>
            <a:r>
              <a:rPr kumimoji="0" sz="2400" b="0" i="0" u="none" strike="noStrike" kern="0" cap="none" spc="-2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and</a:t>
            </a:r>
            <a:r>
              <a:rPr kumimoji="0" sz="2400" b="0" i="0" u="none" strike="noStrike" kern="0" cap="none" spc="-2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Sinclair</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lang="en-US" sz="2400" b="0" i="0" u="none" strike="noStrike" kern="0" cap="none" spc="-10" normalizeH="0" baseline="0" noProof="0">
                <a:ln>
                  <a:noFill/>
                </a:ln>
                <a:solidFill>
                  <a:sysClr val="windowText" lastClr="000000"/>
                </a:solidFill>
                <a:effectLst/>
                <a:uLnTx/>
                <a:uFillTx/>
                <a:latin typeface="Arial"/>
                <a:cs typeface="Arial"/>
              </a:rPr>
              <a:t>Sinclair west of SH 158</a:t>
            </a: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0" normalizeH="0" baseline="0" noProof="0">
                <a:ln>
                  <a:noFill/>
                </a:ln>
                <a:solidFill>
                  <a:sysClr val="windowText" lastClr="000000"/>
                </a:solidFill>
                <a:effectLst/>
                <a:uLnTx/>
                <a:uFillTx/>
                <a:latin typeface="Arial"/>
                <a:cs typeface="Arial"/>
              </a:rPr>
              <a:t>Briarwood</a:t>
            </a:r>
            <a:r>
              <a:rPr kumimoji="0" sz="2400" b="0" i="0" u="none" strike="noStrike" kern="0" cap="none" spc="-6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Utility</a:t>
            </a:r>
            <a:r>
              <a:rPr kumimoji="0" sz="2400" b="0" i="0" u="none" strike="noStrike" kern="0" cap="none" spc="-35" normalizeH="0" baseline="0" noProof="0">
                <a:ln>
                  <a:noFill/>
                </a:ln>
                <a:solidFill>
                  <a:sysClr val="windowText" lastClr="000000"/>
                </a:solidFill>
                <a:effectLst/>
                <a:uLnTx/>
                <a:uFillTx/>
                <a:latin typeface="Arial"/>
                <a:cs typeface="Arial"/>
              </a:rPr>
              <a:t> </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20" normalizeH="0" baseline="0" noProof="0">
                <a:ln>
                  <a:noFill/>
                </a:ln>
                <a:solidFill>
                  <a:sysClr val="windowText" lastClr="000000"/>
                </a:solidFill>
                <a:effectLst/>
                <a:uLnTx/>
                <a:uFillTx/>
                <a:latin typeface="Arial"/>
                <a:cs typeface="Arial"/>
              </a:rPr>
              <a:t>Various</a:t>
            </a:r>
            <a:r>
              <a:rPr kumimoji="0" sz="2400" b="0" i="0" u="none" strike="noStrike" kern="0" cap="none" spc="-11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Traffic</a:t>
            </a:r>
            <a:r>
              <a:rPr kumimoji="0" sz="2400" b="0" i="0" u="none" strike="noStrike" kern="0" cap="none" spc="-7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Signal</a:t>
            </a:r>
            <a:r>
              <a:rPr kumimoji="0" sz="2400" b="0" i="0" u="none" strike="noStrike" kern="0" cap="none" spc="-5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Projects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0" normalizeH="0" baseline="0" noProof="0">
                <a:ln>
                  <a:noFill/>
                </a:ln>
                <a:solidFill>
                  <a:sysClr val="windowText" lastClr="000000"/>
                </a:solidFill>
                <a:effectLst/>
                <a:uLnTx/>
                <a:uFillTx/>
                <a:latin typeface="Arial"/>
                <a:cs typeface="Arial"/>
              </a:rPr>
              <a:t>NE</a:t>
            </a:r>
            <a:r>
              <a:rPr kumimoji="0" sz="2400" b="0" i="0" u="none" strike="noStrike" kern="0" cap="none" spc="-4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Sewer</a:t>
            </a:r>
            <a:r>
              <a:rPr kumimoji="0" sz="2400" b="0" i="0" u="none" strike="noStrike" kern="0" cap="none" spc="-5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Main</a:t>
            </a:r>
            <a:r>
              <a:rPr kumimoji="0" sz="2400" b="0" i="0" u="none" strike="noStrike" kern="0" cap="none" spc="-4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Extension</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0" normalizeH="0" baseline="0" noProof="0">
                <a:ln>
                  <a:noFill/>
                </a:ln>
                <a:solidFill>
                  <a:sysClr val="windowText" lastClr="000000"/>
                </a:solidFill>
                <a:effectLst/>
                <a:uLnTx/>
                <a:uFillTx/>
                <a:latin typeface="Arial"/>
                <a:cs typeface="Arial"/>
              </a:rPr>
              <a:t>Garfield</a:t>
            </a:r>
            <a:r>
              <a:rPr kumimoji="0" sz="2400" b="0" i="0" u="none" strike="noStrike" kern="0" cap="none" spc="-5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and</a:t>
            </a:r>
            <a:r>
              <a:rPr kumimoji="0" sz="2400" b="0" i="0" u="none" strike="noStrike" kern="0" cap="none" spc="-3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Main</a:t>
            </a:r>
            <a:r>
              <a:rPr kumimoji="0" sz="2400" b="0" i="0" u="none" strike="noStrike" kern="0" cap="none" spc="-3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St</a:t>
            </a:r>
            <a:r>
              <a:rPr kumimoji="0" sz="2400" b="0" i="0" u="none" strike="noStrike" kern="0" cap="none" spc="-2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Bond</a:t>
            </a:r>
            <a:r>
              <a:rPr kumimoji="0" sz="2400" b="0" i="0" u="none" strike="noStrike" kern="0" cap="none" spc="-3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Projects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10" normalizeH="0" baseline="0" noProof="0">
                <a:ln>
                  <a:noFill/>
                </a:ln>
                <a:solidFill>
                  <a:sysClr val="windowText" lastClr="000000"/>
                </a:solidFill>
                <a:effectLst/>
                <a:uLnTx/>
                <a:uFillTx/>
                <a:latin typeface="Arial"/>
                <a:cs typeface="Arial"/>
              </a:rPr>
              <a:t>COMPASS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0" normalizeH="0" baseline="0" noProof="0">
                <a:ln>
                  <a:noFill/>
                </a:ln>
                <a:solidFill>
                  <a:sysClr val="windowText" lastClr="000000"/>
                </a:solidFill>
                <a:effectLst/>
                <a:uLnTx/>
                <a:uFillTx/>
                <a:latin typeface="Arial"/>
                <a:cs typeface="Arial"/>
              </a:rPr>
              <a:t>Utility</a:t>
            </a:r>
            <a:r>
              <a:rPr kumimoji="0" sz="2400" b="0" i="0" u="none" strike="noStrike" kern="0" cap="none" spc="-4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Extension</a:t>
            </a:r>
            <a:r>
              <a:rPr kumimoji="0" sz="2400" b="0" i="0" u="none" strike="noStrike" kern="0" cap="none" spc="-5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Projects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0" normalizeH="0" baseline="0" noProof="0">
                <a:ln>
                  <a:noFill/>
                </a:ln>
                <a:solidFill>
                  <a:sysClr val="windowText" lastClr="000000"/>
                </a:solidFill>
                <a:effectLst/>
                <a:uLnTx/>
                <a:uFillTx/>
                <a:latin typeface="Arial"/>
                <a:cs typeface="Arial"/>
              </a:rPr>
              <a:t>Waste</a:t>
            </a:r>
            <a:r>
              <a:rPr kumimoji="0" sz="2400" b="0" i="0" u="none" strike="noStrike" kern="0" cap="none" spc="-8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Water</a:t>
            </a:r>
            <a:r>
              <a:rPr kumimoji="0" sz="2400" b="0" i="0" u="none" strike="noStrike" kern="0" cap="none" spc="-8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Rehab</a:t>
            </a:r>
            <a:r>
              <a:rPr kumimoji="0" sz="2400" b="0" i="0" u="none" strike="noStrike" kern="0" cap="none" spc="-8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Projects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0" normalizeH="0" baseline="0" noProof="0">
                <a:ln>
                  <a:noFill/>
                </a:ln>
                <a:solidFill>
                  <a:sysClr val="windowText" lastClr="000000"/>
                </a:solidFill>
                <a:effectLst/>
                <a:uLnTx/>
                <a:uFillTx/>
                <a:latin typeface="Arial"/>
                <a:cs typeface="Arial"/>
              </a:rPr>
              <a:t>County</a:t>
            </a:r>
            <a:r>
              <a:rPr kumimoji="0" sz="2400" b="0" i="0" u="none" strike="noStrike" kern="0" cap="none" spc="-5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Project</a:t>
            </a:r>
            <a:r>
              <a:rPr kumimoji="0" sz="2400" b="0" i="0" u="none" strike="noStrike" kern="0" cap="none" spc="-5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Partnerships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2400" b="0" i="0" u="none" strike="noStrike" kern="0" cap="none" spc="0" normalizeH="0" baseline="0" noProof="0">
                <a:ln>
                  <a:noFill/>
                </a:ln>
                <a:solidFill>
                  <a:sysClr val="windowText" lastClr="000000"/>
                </a:solidFill>
                <a:effectLst/>
                <a:uLnTx/>
                <a:uFillTx/>
                <a:latin typeface="Arial"/>
                <a:cs typeface="Arial"/>
              </a:rPr>
              <a:t>TxDOT</a:t>
            </a:r>
            <a:r>
              <a:rPr kumimoji="0" sz="2400" b="0" i="0" u="none" strike="noStrike" kern="0" cap="none" spc="-9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Project</a:t>
            </a:r>
            <a:r>
              <a:rPr kumimoji="0" sz="2400" b="0" i="0" u="none" strike="noStrike" kern="0" cap="none" spc="-7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Partnerships</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4186214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FD192ADE-02B3-9756-F7A1-3BB7F4672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759542" y="395044"/>
            <a:ext cx="6419850"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WHERE WE ARE </a:t>
            </a:r>
            <a:endParaRPr lang="en-US" sz="4400" b="1" dirty="0">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261532"/>
            <a:ext cx="8904437" cy="520142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b="1">
                <a:latin typeface="Arial"/>
                <a:ea typeface="+mn-lt"/>
                <a:cs typeface="+mn-lt"/>
              </a:rPr>
              <a:t>New recurring revenue delivering approximately $11 million in revenue each year. </a:t>
            </a:r>
            <a:r>
              <a:rPr lang="en-US" sz="2400">
                <a:latin typeface="Arial"/>
                <a:ea typeface="+mn-lt"/>
                <a:cs typeface="+mn-lt"/>
              </a:rPr>
              <a:t>(Utility dept. overhauls &amp; Airport enplanement fee reform)</a:t>
            </a:r>
          </a:p>
          <a:p>
            <a:pPr marL="342900" indent="-342900">
              <a:buFont typeface="Arial" panose="020B0604020202020204" pitchFamily="34" charset="0"/>
              <a:buChar char="•"/>
            </a:pPr>
            <a:endParaRPr lang="en-US" sz="2400">
              <a:latin typeface="Arial"/>
              <a:ea typeface="+mn-lt"/>
              <a:cs typeface="+mn-lt"/>
            </a:endParaRPr>
          </a:p>
          <a:p>
            <a:pPr marL="342900" indent="-342900">
              <a:buFont typeface="Arial" panose="020B0604020202020204" pitchFamily="34" charset="0"/>
              <a:buChar char="•"/>
            </a:pPr>
            <a:r>
              <a:rPr lang="en-US" sz="2400" b="1">
                <a:latin typeface="Arial"/>
                <a:ea typeface="+mn-lt"/>
                <a:cs typeface="+mn-lt"/>
              </a:rPr>
              <a:t>Permanent budget savings of $2.4 million per year. </a:t>
            </a:r>
            <a:r>
              <a:rPr lang="en-US" sz="2400">
                <a:latin typeface="Arial"/>
                <a:ea typeface="+mn-lt"/>
                <a:cs typeface="+mn-lt"/>
              </a:rPr>
              <a:t>(Pre-employment medical testing overhaul, Enterprise IT optimization, Hogan golf course and Airport subsidy elimination)</a:t>
            </a:r>
          </a:p>
          <a:p>
            <a:pPr marL="342900" indent="-342900">
              <a:buFont typeface="Arial" panose="020B0604020202020204" pitchFamily="34" charset="0"/>
              <a:buChar char="•"/>
            </a:pPr>
            <a:endParaRPr lang="en-US" sz="2400">
              <a:latin typeface="Arial"/>
              <a:ea typeface="+mn-lt"/>
              <a:cs typeface="+mn-lt"/>
            </a:endParaRPr>
          </a:p>
          <a:p>
            <a:pPr marL="342900" indent="-342900">
              <a:buFont typeface="Arial" panose="020B0604020202020204" pitchFamily="34" charset="0"/>
              <a:buChar char="•"/>
            </a:pPr>
            <a:r>
              <a:rPr lang="en-US" sz="2400" b="1">
                <a:latin typeface="Arial"/>
                <a:ea typeface="+mn-lt"/>
                <a:cs typeface="+mn-lt"/>
              </a:rPr>
              <a:t>One-time grants, cash, and cost avoidance of $26.31 million in external funds and capital cost offsets. </a:t>
            </a:r>
            <a:r>
              <a:rPr lang="en-US" sz="2400">
                <a:latin typeface="Arial"/>
                <a:ea typeface="+mn-lt"/>
                <a:cs typeface="+mn-lt"/>
              </a:rPr>
              <a:t>(Airport Enterprise fund reconciliation, Hotel occupancy tax, Garfield St. Bid savings, and Vision Zero)</a:t>
            </a:r>
            <a:endParaRPr lang="en-US" sz="2400">
              <a:latin typeface="Arial"/>
              <a:cs typeface="Arial"/>
            </a:endParaRPr>
          </a:p>
          <a:p>
            <a:pPr marL="285750" indent="-285750">
              <a:buFont typeface="Arial,Sans-Serif"/>
              <a:buChar char="•"/>
            </a:pPr>
            <a:endParaRPr lang="en-US" sz="2000">
              <a:latin typeface="Arial"/>
              <a:cs typeface="Arial"/>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Century Gothic"/>
              </a:rPr>
              <a:t>3</a:t>
            </a:r>
          </a:p>
        </p:txBody>
      </p:sp>
    </p:spTree>
    <p:extLst>
      <p:ext uri="{BB962C8B-B14F-4D97-AF65-F5344CB8AC3E}">
        <p14:creationId xmlns:p14="http://schemas.microsoft.com/office/powerpoint/2010/main" val="2383642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8330-F51A-455D-263B-2AE4C1A639D3}"/>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48D14476-901B-31B6-DD55-D43AFEC00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5339B30-70EC-E89A-9379-75960E07883D}"/>
              </a:ext>
            </a:extLst>
          </p:cNvPr>
          <p:cNvSpPr txBox="1"/>
          <p:nvPr/>
        </p:nvSpPr>
        <p:spPr>
          <a:xfrm>
            <a:off x="535263" y="242247"/>
            <a:ext cx="8589603" cy="1323439"/>
          </a:xfrm>
          <a:prstGeom prst="rect">
            <a:avLst/>
          </a:prstGeom>
          <a:noFill/>
        </p:spPr>
        <p:txBody>
          <a:bodyPr wrap="square" lIns="91440" tIns="45720" rIns="91440" bIns="45720" rtlCol="0" anchor="t">
            <a:spAutoFit/>
          </a:bodyPr>
          <a:lstStyle/>
          <a:p>
            <a:r>
              <a:rPr lang="en-US" sz="4000" b="1" dirty="0">
                <a:solidFill>
                  <a:schemeClr val="tx2">
                    <a:lumMod val="75000"/>
                    <a:lumOff val="25000"/>
                  </a:schemeClr>
                </a:solidFill>
                <a:latin typeface="Century Gothic"/>
                <a:ea typeface="Roboto Slab"/>
                <a:cs typeface="BrowalliaUPC"/>
              </a:rPr>
              <a:t>PROJECTS IN DESIGN FOR FUTURE GROWTH</a:t>
            </a:r>
            <a:endParaRPr lang="en-US" dirty="0">
              <a:solidFill>
                <a:schemeClr val="tx2">
                  <a:lumMod val="75000"/>
                  <a:lumOff val="25000"/>
                </a:schemeClr>
              </a:solidFill>
              <a:latin typeface="Century Gothic"/>
            </a:endParaRPr>
          </a:p>
        </p:txBody>
      </p:sp>
      <p:sp>
        <p:nvSpPr>
          <p:cNvPr id="2" name="Slide Number Placeholder 2">
            <a:extLst>
              <a:ext uri="{FF2B5EF4-FFF2-40B4-BE49-F238E27FC236}">
                <a16:creationId xmlns:a16="http://schemas.microsoft.com/office/drawing/2014/main" id="{08851D33-F729-5783-9205-C5BC2B0C9E7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Century Gothic"/>
              </a:rPr>
              <a:pPr/>
              <a:t>30</a:t>
            </a:fld>
            <a:endParaRPr lang="en-US" b="1" dirty="0">
              <a:latin typeface="Century Gothic"/>
            </a:endParaRPr>
          </a:p>
        </p:txBody>
      </p:sp>
      <p:sp>
        <p:nvSpPr>
          <p:cNvPr id="3" name="object 4">
            <a:extLst>
              <a:ext uri="{FF2B5EF4-FFF2-40B4-BE49-F238E27FC236}">
                <a16:creationId xmlns:a16="http://schemas.microsoft.com/office/drawing/2014/main" id="{C643E0D0-ED12-4C33-C6A3-42CD4C992EAD}"/>
              </a:ext>
            </a:extLst>
          </p:cNvPr>
          <p:cNvSpPr txBox="1"/>
          <p:nvPr/>
        </p:nvSpPr>
        <p:spPr>
          <a:xfrm>
            <a:off x="694620" y="1717342"/>
            <a:ext cx="7578131" cy="3706784"/>
          </a:xfrm>
          <a:prstGeom prst="rect">
            <a:avLst/>
          </a:prstGeom>
        </p:spPr>
        <p:txBody>
          <a:bodyPr vert="horz" wrap="square" lIns="0" tIns="1333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9265" marR="0" lvl="0" indent="-456565" defTabSz="914400" eaLnBrk="1" fontAlgn="auto" latinLnBrk="0" hangingPunct="1">
              <a:lnSpc>
                <a:spcPct val="100000"/>
              </a:lnSpc>
              <a:spcBef>
                <a:spcPts val="105"/>
              </a:spcBef>
              <a:spcAft>
                <a:spcPts val="0"/>
              </a:spcAft>
              <a:buClrTx/>
              <a:buSzTx/>
              <a:buFontTx/>
              <a:buChar char="•"/>
              <a:tabLst>
                <a:tab pos="469265" algn="l"/>
              </a:tabLst>
              <a:defRPr/>
            </a:pPr>
            <a:r>
              <a:rPr kumimoji="0" sz="2400" b="0" i="0" u="none" strike="noStrike" kern="0" cap="none" spc="0" normalizeH="0" baseline="0" noProof="0">
                <a:ln>
                  <a:noFill/>
                </a:ln>
                <a:solidFill>
                  <a:sysClr val="windowText" lastClr="000000"/>
                </a:solidFill>
                <a:effectLst/>
                <a:uLnTx/>
                <a:uFillTx/>
                <a:latin typeface="Arial"/>
                <a:cs typeface="Arial"/>
              </a:rPr>
              <a:t>Avalon</a:t>
            </a:r>
            <a:r>
              <a:rPr kumimoji="0" sz="2400" b="0" i="0" u="none" strike="noStrike" kern="0" cap="none" spc="-9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Projects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9265" marR="0" lvl="0" indent="-456565" defTabSz="914400" eaLnBrk="1" fontAlgn="auto" latinLnBrk="0" hangingPunct="1">
              <a:lnSpc>
                <a:spcPct val="100000"/>
              </a:lnSpc>
              <a:spcBef>
                <a:spcPts val="0"/>
              </a:spcBef>
              <a:spcAft>
                <a:spcPts val="0"/>
              </a:spcAft>
              <a:buClrTx/>
              <a:buSzTx/>
              <a:buFontTx/>
              <a:buChar char="•"/>
              <a:tabLst>
                <a:tab pos="469265" algn="l"/>
              </a:tabLst>
              <a:defRPr/>
            </a:pPr>
            <a:r>
              <a:rPr kumimoji="0" sz="2400" b="0" i="0" u="none" strike="noStrike" kern="0" cap="none" spc="0" normalizeH="0" baseline="0" noProof="0">
                <a:ln>
                  <a:noFill/>
                </a:ln>
                <a:solidFill>
                  <a:sysClr val="windowText" lastClr="000000"/>
                </a:solidFill>
                <a:effectLst/>
                <a:uLnTx/>
                <a:uFillTx/>
                <a:latin typeface="Arial"/>
                <a:cs typeface="Arial"/>
              </a:rPr>
              <a:t>Garfield</a:t>
            </a:r>
            <a:r>
              <a:rPr kumimoji="0" sz="2400" b="0" i="0" u="none" strike="noStrike" kern="0" cap="none" spc="-6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Extension</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9265" marR="0" lvl="0" indent="-456565" defTabSz="914400" eaLnBrk="1" fontAlgn="auto" latinLnBrk="0" hangingPunct="1">
              <a:lnSpc>
                <a:spcPct val="100000"/>
              </a:lnSpc>
              <a:spcBef>
                <a:spcPts val="0"/>
              </a:spcBef>
              <a:spcAft>
                <a:spcPts val="0"/>
              </a:spcAft>
              <a:buClrTx/>
              <a:buSzTx/>
              <a:buFontTx/>
              <a:buChar char="•"/>
              <a:tabLst>
                <a:tab pos="469265" algn="l"/>
              </a:tabLst>
              <a:defRPr/>
            </a:pPr>
            <a:r>
              <a:rPr kumimoji="0" sz="2400" b="0" i="0" u="none" strike="noStrike" kern="0" cap="none" spc="0" normalizeH="0" baseline="0" noProof="0">
                <a:ln>
                  <a:noFill/>
                </a:ln>
                <a:solidFill>
                  <a:sysClr val="windowText" lastClr="000000"/>
                </a:solidFill>
                <a:effectLst/>
                <a:uLnTx/>
                <a:uFillTx/>
                <a:latin typeface="Arial"/>
                <a:cs typeface="Arial"/>
              </a:rPr>
              <a:t>Mockingbird</a:t>
            </a:r>
            <a:r>
              <a:rPr kumimoji="0" sz="2400" b="0" i="0" u="none" strike="noStrike" kern="0" cap="none" spc="-5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Projects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9265" marR="0" lvl="0" indent="-456565" defTabSz="914400" eaLnBrk="1" fontAlgn="auto" latinLnBrk="0" hangingPunct="1">
              <a:lnSpc>
                <a:spcPct val="100000"/>
              </a:lnSpc>
              <a:spcBef>
                <a:spcPts val="0"/>
              </a:spcBef>
              <a:spcAft>
                <a:spcPts val="0"/>
              </a:spcAft>
              <a:buClrTx/>
              <a:buSzTx/>
              <a:buFontTx/>
              <a:buChar char="•"/>
              <a:tabLst>
                <a:tab pos="469265" algn="l"/>
              </a:tabLst>
              <a:defRPr/>
            </a:pPr>
            <a:r>
              <a:rPr kumimoji="0" sz="2400" b="0" i="0" u="none" strike="noStrike" kern="0" cap="none" spc="-10" normalizeH="0" baseline="0" noProof="0">
                <a:ln>
                  <a:noFill/>
                </a:ln>
                <a:solidFill>
                  <a:sysClr val="windowText" lastClr="000000"/>
                </a:solidFill>
                <a:effectLst/>
                <a:uLnTx/>
                <a:uFillTx/>
                <a:latin typeface="Arial"/>
                <a:cs typeface="Arial"/>
              </a:rPr>
              <a:t>I-</a:t>
            </a:r>
            <a:r>
              <a:rPr kumimoji="0" sz="2400" b="0" i="0" u="none" strike="noStrike" kern="0" cap="none" spc="0" normalizeH="0" baseline="0" noProof="0">
                <a:ln>
                  <a:noFill/>
                </a:ln>
                <a:solidFill>
                  <a:sysClr val="windowText" lastClr="000000"/>
                </a:solidFill>
                <a:effectLst/>
                <a:uLnTx/>
                <a:uFillTx/>
                <a:latin typeface="Arial"/>
                <a:cs typeface="Arial"/>
              </a:rPr>
              <a:t>20</a:t>
            </a:r>
            <a:r>
              <a:rPr kumimoji="0" sz="2400" b="0" i="0" u="none" strike="noStrike" kern="0" cap="none" spc="-3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Backage</a:t>
            </a:r>
            <a:r>
              <a:rPr kumimoji="0" sz="2400" b="0" i="0" u="none" strike="noStrike" kern="0" cap="none" spc="-25" normalizeH="0" baseline="0" noProof="0">
                <a:ln>
                  <a:noFill/>
                </a:ln>
                <a:solidFill>
                  <a:sysClr val="windowText" lastClr="000000"/>
                </a:solidFill>
                <a:effectLst/>
                <a:uLnTx/>
                <a:uFillTx/>
                <a:latin typeface="Arial"/>
                <a:cs typeface="Arial"/>
              </a:rPr>
              <a:t> </a:t>
            </a:r>
            <a:r>
              <a:rPr kumimoji="0" sz="2400" b="0" i="0" u="none" strike="noStrike" kern="0" cap="none" spc="-20" normalizeH="0" baseline="0" noProof="0">
                <a:ln>
                  <a:noFill/>
                </a:ln>
                <a:solidFill>
                  <a:sysClr val="windowText" lastClr="000000"/>
                </a:solidFill>
                <a:effectLst/>
                <a:uLnTx/>
                <a:uFillTx/>
                <a:latin typeface="Arial"/>
                <a:cs typeface="Arial"/>
              </a:rPr>
              <a:t>Road</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9265" marR="0" lvl="0" indent="-456565" defTabSz="914400" eaLnBrk="1" fontAlgn="auto" latinLnBrk="0" hangingPunct="1">
              <a:lnSpc>
                <a:spcPct val="100000"/>
              </a:lnSpc>
              <a:spcBef>
                <a:spcPts val="0"/>
              </a:spcBef>
              <a:spcAft>
                <a:spcPts val="0"/>
              </a:spcAft>
              <a:buClrTx/>
              <a:buSzTx/>
              <a:buFontTx/>
              <a:buChar char="•"/>
              <a:tabLst>
                <a:tab pos="469265" algn="l"/>
              </a:tabLst>
              <a:defRPr/>
            </a:pPr>
            <a:r>
              <a:rPr kumimoji="0" sz="2400" b="0" i="0" u="none" strike="noStrike" kern="0" cap="none" spc="-25" normalizeH="0" baseline="0" noProof="0">
                <a:ln>
                  <a:noFill/>
                </a:ln>
                <a:solidFill>
                  <a:sysClr val="windowText" lastClr="000000"/>
                </a:solidFill>
                <a:effectLst/>
                <a:uLnTx/>
                <a:uFillTx/>
                <a:latin typeface="Arial"/>
                <a:cs typeface="Arial"/>
              </a:rPr>
              <a:t>COMPASS</a:t>
            </a:r>
            <a:r>
              <a:rPr kumimoji="0" sz="2400" b="0" i="0" u="none" strike="noStrike" kern="0" cap="none" spc="-7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Projects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6090" marR="0" lvl="0" indent="-453390" algn="just" defTabSz="914400" eaLnBrk="1" fontAlgn="auto" latinLnBrk="0" hangingPunct="1">
              <a:lnSpc>
                <a:spcPct val="100000"/>
              </a:lnSpc>
              <a:spcBef>
                <a:spcPts val="0"/>
              </a:spcBef>
              <a:spcAft>
                <a:spcPts val="0"/>
              </a:spcAft>
              <a:buClrTx/>
              <a:buSzTx/>
              <a:buFontTx/>
              <a:buChar char="•"/>
              <a:tabLst>
                <a:tab pos="466090" algn="l"/>
              </a:tabLst>
              <a:defRPr/>
            </a:pPr>
            <a:r>
              <a:rPr kumimoji="0" sz="2400" b="0" i="0" u="none" strike="noStrike" kern="0" cap="none" spc="0" normalizeH="0" baseline="0" noProof="0">
                <a:ln>
                  <a:noFill/>
                </a:ln>
                <a:solidFill>
                  <a:sysClr val="windowText" lastClr="000000"/>
                </a:solidFill>
                <a:effectLst/>
                <a:uLnTx/>
                <a:uFillTx/>
                <a:latin typeface="Arial"/>
                <a:cs typeface="Arial"/>
              </a:rPr>
              <a:t>Thomason</a:t>
            </a:r>
            <a:r>
              <a:rPr kumimoji="0" sz="2400" b="0" i="0" u="none" strike="noStrike" kern="0" cap="none" spc="-6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Extension</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6090" marR="92075" lvl="0" indent="-453390" algn="just" defTabSz="914400" eaLnBrk="1" fontAlgn="auto" latinLnBrk="0" hangingPunct="1">
              <a:lnSpc>
                <a:spcPct val="100000"/>
              </a:lnSpc>
              <a:spcBef>
                <a:spcPts val="0"/>
              </a:spcBef>
              <a:spcAft>
                <a:spcPts val="0"/>
              </a:spcAft>
              <a:buClrTx/>
              <a:buSzTx/>
              <a:buFont typeface="Arial"/>
              <a:buChar char="•"/>
              <a:tabLst>
                <a:tab pos="469900" algn="l"/>
              </a:tabLst>
              <a:defRPr/>
            </a:pPr>
            <a:r>
              <a:rPr kumimoji="0" sz="2400" b="1" i="0" u="none" strike="noStrike" kern="0" cap="none" spc="0" normalizeH="0" baseline="0" noProof="0">
                <a:ln>
                  <a:noFill/>
                </a:ln>
                <a:solidFill>
                  <a:sysClr val="windowText" lastClr="000000"/>
                </a:solidFill>
                <a:effectLst/>
                <a:uLnTx/>
                <a:uFillTx/>
                <a:latin typeface="Arial"/>
                <a:cs typeface="Arial"/>
              </a:rPr>
              <a:t>TxDOT</a:t>
            </a:r>
            <a:r>
              <a:rPr kumimoji="0" sz="2400" b="1" i="0" u="none" strike="noStrike" kern="0" cap="none" spc="-40" normalizeH="0" baseline="0" noProof="0">
                <a:ln>
                  <a:noFill/>
                </a:ln>
                <a:solidFill>
                  <a:sysClr val="windowText" lastClr="000000"/>
                </a:solidFill>
                <a:effectLst/>
                <a:uLnTx/>
                <a:uFillTx/>
                <a:latin typeface="Arial"/>
                <a:cs typeface="Arial"/>
              </a:rPr>
              <a:t> </a:t>
            </a:r>
            <a:r>
              <a:rPr kumimoji="0" sz="2400" b="1" i="0" u="none" strike="noStrike" kern="0" cap="none" spc="0" normalizeH="0" baseline="0" noProof="0">
                <a:ln>
                  <a:noFill/>
                </a:ln>
                <a:solidFill>
                  <a:sysClr val="windowText" lastClr="000000"/>
                </a:solidFill>
                <a:effectLst/>
                <a:uLnTx/>
                <a:uFillTx/>
                <a:latin typeface="Arial"/>
                <a:cs typeface="Arial"/>
              </a:rPr>
              <a:t>Projects</a:t>
            </a:r>
            <a:r>
              <a:rPr kumimoji="0" sz="2400" b="1" i="0" u="none" strike="noStrike" kern="0" cap="none" spc="-5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(Overpass</a:t>
            </a:r>
            <a:r>
              <a:rPr kumimoji="0" sz="2400" b="0" i="0" u="none" strike="noStrike" kern="0" cap="none" spc="-6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at</a:t>
            </a:r>
            <a:r>
              <a:rPr kumimoji="0" sz="2400" b="0" i="0" u="none" strike="noStrike" kern="0" cap="none" spc="-3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Loop</a:t>
            </a:r>
            <a:r>
              <a:rPr kumimoji="0" sz="2400" b="0" i="0" u="none" strike="noStrike" kern="0" cap="none" spc="-5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250</a:t>
            </a:r>
            <a:r>
              <a:rPr kumimoji="0" sz="2400" b="0" i="0" u="none" strike="noStrike" kern="0" cap="none" spc="-35" normalizeH="0" baseline="0" noProof="0">
                <a:ln>
                  <a:noFill/>
                </a:ln>
                <a:solidFill>
                  <a:sysClr val="windowText" lastClr="000000"/>
                </a:solidFill>
                <a:effectLst/>
                <a:uLnTx/>
                <a:uFillTx/>
                <a:latin typeface="Arial"/>
                <a:cs typeface="Arial"/>
              </a:rPr>
              <a:t> </a:t>
            </a:r>
            <a:r>
              <a:rPr kumimoji="0" sz="2400" b="0" i="0" u="none" strike="noStrike" kern="0" cap="none" spc="-25" normalizeH="0" baseline="0" noProof="0">
                <a:ln>
                  <a:noFill/>
                </a:ln>
                <a:solidFill>
                  <a:sysClr val="windowText" lastClr="000000"/>
                </a:solidFill>
                <a:effectLst/>
                <a:uLnTx/>
                <a:uFillTx/>
                <a:latin typeface="Arial"/>
                <a:cs typeface="Arial"/>
              </a:rPr>
              <a:t>and</a:t>
            </a:r>
            <a:r>
              <a:rPr kumimoji="0" lang="en-US" sz="2400" b="0" i="0" u="none" strike="noStrike" kern="0" cap="none" spc="-25" normalizeH="0" baseline="0" noProof="0">
                <a:ln>
                  <a:noFill/>
                </a:ln>
                <a:solidFill>
                  <a:sysClr val="windowText" lastClr="000000"/>
                </a:solidFill>
                <a:effectLst/>
                <a:uLnTx/>
                <a:uFillTx/>
                <a:latin typeface="Arial"/>
                <a:cs typeface="Arial"/>
              </a:rPr>
              <a:t> </a:t>
            </a:r>
            <a:r>
              <a:rPr kumimoji="0" sz="2400" b="0" i="0" u="none" strike="noStrike" kern="0" cap="none" spc="-35" normalizeH="0" baseline="0" noProof="0">
                <a:ln>
                  <a:noFill/>
                </a:ln>
                <a:solidFill>
                  <a:sysClr val="windowText" lastClr="000000"/>
                </a:solidFill>
                <a:effectLst/>
                <a:uLnTx/>
                <a:uFillTx/>
                <a:latin typeface="Arial"/>
                <a:cs typeface="Arial"/>
              </a:rPr>
              <a:t>Todd,</a:t>
            </a:r>
            <a:r>
              <a:rPr kumimoji="0" sz="2400" b="0" i="0" u="none" strike="noStrike" kern="0" cap="none" spc="-7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SH158</a:t>
            </a:r>
            <a:r>
              <a:rPr kumimoji="0" sz="2400" b="0" i="0" u="none" strike="noStrike" kern="0" cap="none" spc="-4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Widening,</a:t>
            </a:r>
            <a:r>
              <a:rPr kumimoji="0" sz="2400" b="0" i="0" u="none" strike="noStrike" kern="0" cap="none" spc="-7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Wildcatter</a:t>
            </a:r>
            <a:r>
              <a:rPr kumimoji="0" sz="2400" b="0" i="0" u="none" strike="noStrike" kern="0" cap="none" spc="-9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Trail,</a:t>
            </a:r>
            <a:r>
              <a:rPr kumimoji="0" sz="2400" b="0" i="0" u="none" strike="noStrike" kern="0" cap="none" spc="-65" normalizeH="0" baseline="0" noProof="0">
                <a:ln>
                  <a:noFill/>
                </a:ln>
                <a:solidFill>
                  <a:sysClr val="windowText" lastClr="000000"/>
                </a:solidFill>
                <a:effectLst/>
                <a:uLnTx/>
                <a:uFillTx/>
                <a:latin typeface="Arial"/>
                <a:cs typeface="Arial"/>
              </a:rPr>
              <a:t> </a:t>
            </a:r>
            <a:r>
              <a:rPr kumimoji="0" sz="2400" b="0" i="0" u="none" strike="noStrike" kern="0" cap="none" spc="-25" normalizeH="0" baseline="0" noProof="0">
                <a:ln>
                  <a:noFill/>
                </a:ln>
                <a:solidFill>
                  <a:sysClr val="windowText" lastClr="000000"/>
                </a:solidFill>
                <a:effectLst/>
                <a:uLnTx/>
                <a:uFillTx/>
                <a:latin typeface="Arial"/>
                <a:cs typeface="Arial"/>
              </a:rPr>
              <a:t>and </a:t>
            </a:r>
            <a:r>
              <a:rPr kumimoji="0" sz="2400" b="0" i="0" u="none" strike="noStrike" kern="0" cap="none" spc="0" normalizeH="0" baseline="0" noProof="0">
                <a:ln>
                  <a:noFill/>
                </a:ln>
                <a:solidFill>
                  <a:sysClr val="windowText" lastClr="000000"/>
                </a:solidFill>
                <a:effectLst/>
                <a:uLnTx/>
                <a:uFillTx/>
                <a:latin typeface="Arial"/>
                <a:cs typeface="Arial"/>
              </a:rPr>
              <a:t>Overpass</a:t>
            </a:r>
            <a:r>
              <a:rPr kumimoji="0" sz="2400" b="0" i="0" u="none" strike="noStrike" kern="0" cap="none" spc="-6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at</a:t>
            </a:r>
            <a:r>
              <a:rPr kumimoji="0" sz="2400" b="0" i="0" u="none" strike="noStrike" kern="0" cap="none" spc="-1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191</a:t>
            </a:r>
            <a:r>
              <a:rPr kumimoji="0" sz="2400" b="0" i="0" u="none" strike="noStrike" kern="0" cap="none" spc="-1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and</a:t>
            </a:r>
            <a:r>
              <a:rPr kumimoji="0" sz="2400" b="0" i="0" u="none" strike="noStrike" kern="0" cap="none" spc="-1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1250)</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6090" marR="0" lvl="0" indent="-453390" algn="just" defTabSz="914400" eaLnBrk="1" fontAlgn="auto" latinLnBrk="0" hangingPunct="1">
              <a:lnSpc>
                <a:spcPct val="100000"/>
              </a:lnSpc>
              <a:spcBef>
                <a:spcPts val="0"/>
              </a:spcBef>
              <a:spcAft>
                <a:spcPts val="0"/>
              </a:spcAft>
              <a:buClrTx/>
              <a:buSzTx/>
              <a:buFontTx/>
              <a:buChar char="•"/>
              <a:tabLst>
                <a:tab pos="466090" algn="l"/>
              </a:tabLst>
              <a:defRPr/>
            </a:pPr>
            <a:r>
              <a:rPr kumimoji="0" sz="2400" b="0" i="0" u="none" strike="noStrike" kern="0" cap="none" spc="0" normalizeH="0" baseline="0" noProof="0">
                <a:ln>
                  <a:noFill/>
                </a:ln>
                <a:solidFill>
                  <a:sysClr val="windowText" lastClr="000000"/>
                </a:solidFill>
                <a:effectLst/>
                <a:uLnTx/>
                <a:uFillTx/>
                <a:latin typeface="Arial"/>
                <a:cs typeface="Arial"/>
              </a:rPr>
              <a:t>County</a:t>
            </a:r>
            <a:r>
              <a:rPr kumimoji="0" sz="2400" b="0" i="0" u="none" strike="noStrike" kern="0" cap="none" spc="-3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Projects</a:t>
            </a:r>
            <a:r>
              <a:rPr kumimoji="0" sz="2400" b="0" i="0" u="none" strike="noStrike" kern="0" cap="none" spc="-2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(CR1250,</a:t>
            </a:r>
            <a:r>
              <a:rPr kumimoji="0" sz="2400" b="0" i="0" u="none" strike="noStrike" kern="0" cap="none" spc="-16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Anetta</a:t>
            </a:r>
            <a:r>
              <a:rPr kumimoji="0" lang="en-US" sz="2400" b="0" i="0" u="none" strike="noStrike" kern="0" cap="none" spc="-10" normalizeH="0" baseline="0" noProof="0">
                <a:ln>
                  <a:noFill/>
                </a:ln>
                <a:solidFill>
                  <a:sysClr val="windowText" lastClr="000000"/>
                </a:solidFill>
                <a:effectLst/>
                <a:uLnTx/>
                <a:uFillTx/>
                <a:latin typeface="Arial"/>
                <a:cs typeface="Arial"/>
              </a:rPr>
              <a:t>)</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2756205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928E8-81C6-F45E-20EE-DB0813E4A8F3}"/>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A4EA8E46-9457-8D88-169C-FD98490DF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E26680B-57F7-978B-9302-A5E727D651B9}"/>
              </a:ext>
            </a:extLst>
          </p:cNvPr>
          <p:cNvSpPr txBox="1"/>
          <p:nvPr/>
        </p:nvSpPr>
        <p:spPr>
          <a:xfrm>
            <a:off x="458500" y="258259"/>
            <a:ext cx="6758019" cy="2000548"/>
          </a:xfrm>
          <a:prstGeom prst="rect">
            <a:avLst/>
          </a:prstGeom>
          <a:noFill/>
        </p:spPr>
        <p:txBody>
          <a:bodyPr wrap="square" lIns="91440" tIns="45720" rIns="91440" bIns="45720" rtlCol="0" anchor="t">
            <a:spAutoFit/>
          </a:bodyPr>
          <a:lstStyle/>
          <a:p>
            <a:r>
              <a:rPr lang="en-US" sz="4000" b="1">
                <a:solidFill>
                  <a:schemeClr val="tx2">
                    <a:lumMod val="75000"/>
                    <a:lumOff val="25000"/>
                  </a:schemeClr>
                </a:solidFill>
                <a:latin typeface="Century Gothic"/>
                <a:ea typeface="Roboto Slab"/>
                <a:cs typeface="BrowalliaUPC"/>
              </a:rPr>
              <a:t>PROJECTS IN DESIGN FOR DRAINAGE IMPROVEMENTS</a:t>
            </a:r>
            <a:endParaRPr lang="en-US" sz="4000">
              <a:solidFill>
                <a:schemeClr val="tx2">
                  <a:lumMod val="75000"/>
                  <a:lumOff val="25000"/>
                </a:schemeClr>
              </a:solidFill>
              <a:latin typeface="Century Gothic"/>
              <a:ea typeface="Roboto Slab"/>
              <a:cs typeface="BrowalliaUPC"/>
            </a:endParaRPr>
          </a:p>
          <a:p>
            <a:endParaRPr lang="en-US" sz="4400" b="1" dirty="0">
              <a:solidFill>
                <a:schemeClr val="tx2">
                  <a:lumMod val="75000"/>
                  <a:lumOff val="25000"/>
                </a:schemeClr>
              </a:solidFill>
              <a:latin typeface="+mj-lt"/>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ECD106B1-ECA6-8ED3-C478-D037C2B8FC10}"/>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Century Gothic"/>
              </a:rPr>
              <a:pPr/>
              <a:t>31</a:t>
            </a:fld>
            <a:endParaRPr lang="en-US" b="1" dirty="0">
              <a:latin typeface="Century Gothic"/>
            </a:endParaRPr>
          </a:p>
        </p:txBody>
      </p:sp>
      <p:sp>
        <p:nvSpPr>
          <p:cNvPr id="3" name="object 4">
            <a:extLst>
              <a:ext uri="{FF2B5EF4-FFF2-40B4-BE49-F238E27FC236}">
                <a16:creationId xmlns:a16="http://schemas.microsoft.com/office/drawing/2014/main" id="{FE200522-9E59-C6BF-4E1E-F74D09F8A68D}"/>
              </a:ext>
            </a:extLst>
          </p:cNvPr>
          <p:cNvSpPr txBox="1"/>
          <p:nvPr/>
        </p:nvSpPr>
        <p:spPr>
          <a:xfrm>
            <a:off x="534417" y="1714985"/>
            <a:ext cx="8626475" cy="2229456"/>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9265" marR="0" lvl="0" indent="-456565" defTabSz="914400" eaLnBrk="1" fontAlgn="auto" latinLnBrk="0" hangingPunct="1">
              <a:lnSpc>
                <a:spcPct val="100000"/>
              </a:lnSpc>
              <a:spcBef>
                <a:spcPts val="105"/>
              </a:spcBef>
              <a:spcAft>
                <a:spcPts val="0"/>
              </a:spcAft>
              <a:buClrTx/>
              <a:buSzTx/>
              <a:buFontTx/>
              <a:buChar char="•"/>
              <a:tabLst>
                <a:tab pos="469265" algn="l"/>
              </a:tabLst>
              <a:defRPr/>
            </a:pPr>
            <a:r>
              <a:rPr kumimoji="0" sz="2400" b="0" i="0" u="none" strike="noStrike" kern="0" cap="none" spc="-25" normalizeH="0" baseline="0" noProof="0">
                <a:ln>
                  <a:noFill/>
                </a:ln>
                <a:solidFill>
                  <a:sysClr val="windowText" lastClr="000000"/>
                </a:solidFill>
                <a:effectLst/>
                <a:uLnTx/>
                <a:uFillTx/>
                <a:latin typeface="Arial"/>
                <a:cs typeface="Arial"/>
              </a:rPr>
              <a:t>Wadley</a:t>
            </a:r>
            <a:r>
              <a:rPr kumimoji="0" sz="2400" b="0" i="0" u="none" strike="noStrike" kern="0" cap="none" spc="-13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Ave</a:t>
            </a:r>
            <a:r>
              <a:rPr kumimoji="0" sz="2400" b="0" i="0" u="none" strike="noStrike" kern="0" cap="none" spc="-3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Reconstruction</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9265" marR="0" lvl="0" indent="-456565" defTabSz="914400" eaLnBrk="1" fontAlgn="auto" latinLnBrk="0" hangingPunct="1">
              <a:lnSpc>
                <a:spcPct val="100000"/>
              </a:lnSpc>
              <a:spcBef>
                <a:spcPts val="0"/>
              </a:spcBef>
              <a:spcAft>
                <a:spcPts val="0"/>
              </a:spcAft>
              <a:buClrTx/>
              <a:buSzTx/>
              <a:buFontTx/>
              <a:buChar char="•"/>
              <a:tabLst>
                <a:tab pos="469265" algn="l"/>
              </a:tabLst>
              <a:defRPr/>
            </a:pPr>
            <a:r>
              <a:rPr kumimoji="0" sz="2400" b="0" i="0" u="none" strike="noStrike" kern="0" cap="none" spc="0" normalizeH="0" baseline="0" noProof="0">
                <a:ln>
                  <a:noFill/>
                </a:ln>
                <a:solidFill>
                  <a:sysClr val="windowText" lastClr="000000"/>
                </a:solidFill>
                <a:effectLst/>
                <a:uLnTx/>
                <a:uFillTx/>
                <a:latin typeface="Arial"/>
                <a:cs typeface="Arial"/>
              </a:rPr>
              <a:t>Golf</a:t>
            </a:r>
            <a:r>
              <a:rPr kumimoji="0" sz="2400" b="0" i="0" u="none" strike="noStrike" kern="0" cap="none" spc="-4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Course</a:t>
            </a:r>
            <a:r>
              <a:rPr kumimoji="0" sz="2400" b="0" i="0" u="none" strike="noStrike" kern="0" cap="none" spc="-50" normalizeH="0" baseline="0" noProof="0">
                <a:ln>
                  <a:noFill/>
                </a:ln>
                <a:solidFill>
                  <a:sysClr val="windowText" lastClr="000000"/>
                </a:solidFill>
                <a:effectLst/>
                <a:uLnTx/>
                <a:uFillTx/>
                <a:latin typeface="Arial"/>
                <a:cs typeface="Arial"/>
              </a:rPr>
              <a:t> </a:t>
            </a:r>
            <a:r>
              <a:rPr kumimoji="0" sz="2400" b="0" i="0" u="none" strike="noStrike" kern="0" cap="none" spc="-25" normalizeH="0" baseline="0" noProof="0">
                <a:ln>
                  <a:noFill/>
                </a:ln>
                <a:solidFill>
                  <a:sysClr val="windowText" lastClr="000000"/>
                </a:solidFill>
                <a:effectLst/>
                <a:uLnTx/>
                <a:uFillTx/>
                <a:latin typeface="Arial"/>
                <a:cs typeface="Arial"/>
              </a:rPr>
              <a:t>Rd</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9265" marR="0" lvl="0" indent="-456565" defTabSz="914400" eaLnBrk="1" fontAlgn="auto" latinLnBrk="0" hangingPunct="1">
              <a:lnSpc>
                <a:spcPct val="100000"/>
              </a:lnSpc>
              <a:spcBef>
                <a:spcPts val="0"/>
              </a:spcBef>
              <a:spcAft>
                <a:spcPts val="0"/>
              </a:spcAft>
              <a:buClrTx/>
              <a:buSzTx/>
              <a:buFontTx/>
              <a:buChar char="•"/>
              <a:tabLst>
                <a:tab pos="469265" algn="l"/>
              </a:tabLst>
              <a:defRPr/>
            </a:pPr>
            <a:r>
              <a:rPr kumimoji="0" sz="2400" b="0" i="0" u="none" strike="noStrike" kern="0" cap="none" spc="-25" normalizeH="0" baseline="0" noProof="0">
                <a:ln>
                  <a:noFill/>
                </a:ln>
                <a:solidFill>
                  <a:sysClr val="windowText" lastClr="000000"/>
                </a:solidFill>
                <a:effectLst/>
                <a:uLnTx/>
                <a:uFillTx/>
                <a:latin typeface="Arial"/>
                <a:cs typeface="Arial"/>
              </a:rPr>
              <a:t>Ventura</a:t>
            </a:r>
            <a:r>
              <a:rPr kumimoji="0" sz="2400" b="0" i="0" u="none" strike="noStrike" kern="0" cap="none" spc="-95" normalizeH="0" baseline="0" noProof="0">
                <a:ln>
                  <a:noFill/>
                </a:ln>
                <a:solidFill>
                  <a:sysClr val="windowText" lastClr="000000"/>
                </a:solidFill>
                <a:effectLst/>
                <a:uLnTx/>
                <a:uFillTx/>
                <a:latin typeface="Arial"/>
                <a:cs typeface="Arial"/>
              </a:rPr>
              <a:t> </a:t>
            </a:r>
            <a:r>
              <a:rPr kumimoji="0" sz="2400" b="0" i="0" u="none" strike="noStrike" kern="0" cap="none" spc="-25" normalizeH="0" baseline="0" noProof="0">
                <a:ln>
                  <a:noFill/>
                </a:ln>
                <a:solidFill>
                  <a:sysClr val="windowText" lastClr="000000"/>
                </a:solidFill>
                <a:effectLst/>
                <a:uLnTx/>
                <a:uFillTx/>
                <a:latin typeface="Arial"/>
                <a:cs typeface="Arial"/>
              </a:rPr>
              <a:t>Ave</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9900" marR="5080" lvl="0" indent="-457200" defTabSz="914400" eaLnBrk="1" fontAlgn="auto" latinLnBrk="0" hangingPunct="1">
              <a:lnSpc>
                <a:spcPct val="100000"/>
              </a:lnSpc>
              <a:spcBef>
                <a:spcPts val="0"/>
              </a:spcBef>
              <a:spcAft>
                <a:spcPts val="0"/>
              </a:spcAft>
              <a:buClrTx/>
              <a:buSzTx/>
              <a:buFontTx/>
              <a:buChar char="•"/>
              <a:tabLst>
                <a:tab pos="469900" algn="l"/>
              </a:tabLst>
              <a:defRPr/>
            </a:pPr>
            <a:r>
              <a:rPr kumimoji="0" sz="2400" b="0" i="0" u="none" strike="noStrike" kern="0" cap="none" spc="0" normalizeH="0" baseline="0" noProof="0">
                <a:ln>
                  <a:noFill/>
                </a:ln>
                <a:solidFill>
                  <a:sysClr val="windowText" lastClr="000000"/>
                </a:solidFill>
                <a:effectLst/>
                <a:uLnTx/>
                <a:uFillTx/>
                <a:latin typeface="Arial"/>
                <a:cs typeface="Arial"/>
              </a:rPr>
              <a:t>Channel</a:t>
            </a:r>
            <a:r>
              <a:rPr kumimoji="0" sz="2400" b="0" i="0" u="none" strike="noStrike" kern="0" cap="none" spc="-6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Improvements</a:t>
            </a:r>
            <a:r>
              <a:rPr kumimoji="0" sz="2400" b="0" i="0" u="none" strike="noStrike" kern="0" cap="none" spc="-8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(Jal</a:t>
            </a:r>
            <a:r>
              <a:rPr kumimoji="0" sz="2400" b="0" i="0" u="none" strike="noStrike" kern="0" cap="none" spc="-6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Draw,</a:t>
            </a:r>
            <a:r>
              <a:rPr kumimoji="0" sz="2400" b="0" i="0" u="none" strike="noStrike" kern="0" cap="none" spc="-7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Midland</a:t>
            </a:r>
            <a:r>
              <a:rPr kumimoji="0" sz="2400" b="0" i="0" u="none" strike="noStrike" kern="0" cap="none" spc="-40"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Draw,</a:t>
            </a:r>
            <a:r>
              <a:rPr kumimoji="0" sz="2400" b="0" i="0" u="none" strike="noStrike" kern="0" cap="none" spc="-75"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Mulberry</a:t>
            </a:r>
            <a:r>
              <a:rPr kumimoji="0" sz="2400" b="0" i="0" u="none" strike="noStrike" kern="0" cap="none" spc="-80" normalizeH="0" baseline="0" noProof="0">
                <a:ln>
                  <a:noFill/>
                </a:ln>
                <a:solidFill>
                  <a:sysClr val="windowText" lastClr="000000"/>
                </a:solidFill>
                <a:effectLst/>
                <a:uLnTx/>
                <a:uFillTx/>
                <a:latin typeface="Arial"/>
                <a:cs typeface="Arial"/>
              </a:rPr>
              <a:t> </a:t>
            </a:r>
            <a:r>
              <a:rPr kumimoji="0" sz="2400" b="0" i="0" u="none" strike="noStrike" kern="0" cap="none" spc="0" normalizeH="0" baseline="0" noProof="0">
                <a:ln>
                  <a:noFill/>
                </a:ln>
                <a:solidFill>
                  <a:sysClr val="windowText" lastClr="000000"/>
                </a:solidFill>
                <a:effectLst/>
                <a:uLnTx/>
                <a:uFillTx/>
                <a:latin typeface="Arial"/>
                <a:cs typeface="Arial"/>
              </a:rPr>
              <a:t>Channel,</a:t>
            </a:r>
            <a:r>
              <a:rPr kumimoji="0" sz="2400" b="0" i="0" u="none" strike="noStrike" kern="0" cap="none" spc="-65" normalizeH="0" baseline="0" noProof="0">
                <a:ln>
                  <a:noFill/>
                </a:ln>
                <a:solidFill>
                  <a:sysClr val="windowText" lastClr="000000"/>
                </a:solidFill>
                <a:effectLst/>
                <a:uLnTx/>
                <a:uFillTx/>
                <a:latin typeface="Arial"/>
                <a:cs typeface="Arial"/>
              </a:rPr>
              <a:t> </a:t>
            </a:r>
            <a:r>
              <a:rPr kumimoji="0" sz="2400" b="0" i="0" u="none" strike="noStrike" kern="0" cap="none" spc="-25" normalizeH="0" baseline="0" noProof="0">
                <a:ln>
                  <a:noFill/>
                </a:ln>
                <a:solidFill>
                  <a:sysClr val="windowText" lastClr="000000"/>
                </a:solidFill>
                <a:effectLst/>
                <a:uLnTx/>
                <a:uFillTx/>
                <a:latin typeface="Arial"/>
                <a:cs typeface="Arial"/>
              </a:rPr>
              <a:t>and </a:t>
            </a:r>
            <a:r>
              <a:rPr kumimoji="0" sz="2400" b="0" i="0" u="none" strike="noStrike" kern="0" cap="none" spc="0" normalizeH="0" baseline="0" noProof="0">
                <a:ln>
                  <a:noFill/>
                </a:ln>
                <a:solidFill>
                  <a:sysClr val="windowText" lastClr="000000"/>
                </a:solidFill>
                <a:effectLst/>
                <a:uLnTx/>
                <a:uFillTx/>
                <a:latin typeface="Arial"/>
                <a:cs typeface="Arial"/>
              </a:rPr>
              <a:t>Industrial</a:t>
            </a:r>
            <a:r>
              <a:rPr kumimoji="0" sz="2400" b="0" i="0" u="none" strike="noStrike" kern="0" cap="none" spc="-55" normalizeH="0" baseline="0" noProof="0">
                <a:ln>
                  <a:noFill/>
                </a:ln>
                <a:solidFill>
                  <a:sysClr val="windowText" lastClr="000000"/>
                </a:solidFill>
                <a:effectLst/>
                <a:uLnTx/>
                <a:uFillTx/>
                <a:latin typeface="Arial"/>
                <a:cs typeface="Arial"/>
              </a:rPr>
              <a:t> </a:t>
            </a:r>
            <a:r>
              <a:rPr kumimoji="0" sz="2400" b="0" i="0" u="none" strike="noStrike" kern="0" cap="none" spc="-10" normalizeH="0" baseline="0" noProof="0">
                <a:ln>
                  <a:noFill/>
                </a:ln>
                <a:solidFill>
                  <a:sysClr val="windowText" lastClr="000000"/>
                </a:solidFill>
                <a:effectLst/>
                <a:uLnTx/>
                <a:uFillTx/>
                <a:latin typeface="Arial"/>
                <a:cs typeface="Arial"/>
              </a:rPr>
              <a:t>Channel)</a:t>
            </a:r>
            <a:endParaRPr kumimoji="0" sz="2400" b="0" i="0" u="none" strike="noStrike" kern="0" cap="none" spc="0" normalizeH="0" baseline="0" noProof="0">
              <a:ln>
                <a:noFill/>
              </a:ln>
              <a:solidFill>
                <a:sysClr val="windowText" lastClr="000000"/>
              </a:solidFill>
              <a:effectLst/>
              <a:uLnTx/>
              <a:uFillTx/>
              <a:latin typeface="Arial"/>
              <a:cs typeface="Arial"/>
            </a:endParaRPr>
          </a:p>
          <a:p>
            <a:pPr marL="469265" marR="0" lvl="0" indent="-456565" defTabSz="914400" eaLnBrk="1" fontAlgn="auto" latinLnBrk="0" hangingPunct="1">
              <a:lnSpc>
                <a:spcPct val="100000"/>
              </a:lnSpc>
              <a:spcBef>
                <a:spcPts val="0"/>
              </a:spcBef>
              <a:spcAft>
                <a:spcPts val="0"/>
              </a:spcAft>
              <a:buClrTx/>
              <a:buSzTx/>
              <a:buFontTx/>
              <a:buChar char="•"/>
              <a:tabLst>
                <a:tab pos="469265" algn="l"/>
              </a:tabLst>
              <a:defRPr/>
            </a:pPr>
            <a:r>
              <a:rPr kumimoji="0" sz="2400" b="0" i="0" u="none" strike="noStrike" kern="0" cap="none" spc="-10" normalizeH="0" baseline="0" noProof="0">
                <a:ln>
                  <a:noFill/>
                </a:ln>
                <a:solidFill>
                  <a:sysClr val="windowText" lastClr="000000"/>
                </a:solidFill>
                <a:effectLst/>
                <a:uLnTx/>
                <a:uFillTx/>
                <a:latin typeface="Arial"/>
                <a:cs typeface="Arial"/>
              </a:rPr>
              <a:t>California</a:t>
            </a:r>
            <a:r>
              <a:rPr kumimoji="0" sz="2400" b="0" i="0" u="none" strike="noStrike" kern="0" cap="none" spc="-95" normalizeH="0" baseline="0" noProof="0">
                <a:ln>
                  <a:noFill/>
                </a:ln>
                <a:solidFill>
                  <a:sysClr val="windowText" lastClr="000000"/>
                </a:solidFill>
                <a:effectLst/>
                <a:uLnTx/>
                <a:uFillTx/>
                <a:latin typeface="Arial"/>
                <a:cs typeface="Arial"/>
              </a:rPr>
              <a:t> </a:t>
            </a:r>
            <a:r>
              <a:rPr kumimoji="0" sz="2400" b="0" i="0" u="none" strike="noStrike" kern="0" cap="none" spc="-25" normalizeH="0" baseline="0" noProof="0">
                <a:ln>
                  <a:noFill/>
                </a:ln>
                <a:solidFill>
                  <a:sysClr val="windowText" lastClr="000000"/>
                </a:solidFill>
                <a:effectLst/>
                <a:uLnTx/>
                <a:uFillTx/>
                <a:latin typeface="Arial"/>
                <a:cs typeface="Arial"/>
              </a:rPr>
              <a:t>Ave</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pic>
        <p:nvPicPr>
          <p:cNvPr id="6" name="Picture 5">
            <a:extLst>
              <a:ext uri="{FF2B5EF4-FFF2-40B4-BE49-F238E27FC236}">
                <a16:creationId xmlns:a16="http://schemas.microsoft.com/office/drawing/2014/main" id="{E056B2D7-27A5-B17E-692F-B3AE503B9AD8}"/>
              </a:ext>
            </a:extLst>
          </p:cNvPr>
          <p:cNvPicPr>
            <a:picLocks noChangeAspect="1"/>
          </p:cNvPicPr>
          <p:nvPr/>
        </p:nvPicPr>
        <p:blipFill>
          <a:blip r:embed="rId3"/>
          <a:stretch>
            <a:fillRect/>
          </a:stretch>
        </p:blipFill>
        <p:spPr>
          <a:xfrm>
            <a:off x="3453872" y="3635374"/>
            <a:ext cx="5273675" cy="2836334"/>
          </a:xfrm>
          <a:prstGeom prst="rect">
            <a:avLst/>
          </a:prstGeom>
        </p:spPr>
      </p:pic>
    </p:spTree>
    <p:extLst>
      <p:ext uri="{BB962C8B-B14F-4D97-AF65-F5344CB8AC3E}">
        <p14:creationId xmlns:p14="http://schemas.microsoft.com/office/powerpoint/2010/main" val="2874244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747249" y="0"/>
            <a:ext cx="2444749" cy="6857999"/>
          </a:xfrm>
          <a:prstGeom prst="rect">
            <a:avLst/>
          </a:prstGeom>
        </p:spPr>
      </p:pic>
      <p:sp>
        <p:nvSpPr>
          <p:cNvPr id="3" name="object 3"/>
          <p:cNvSpPr txBox="1">
            <a:spLocks noGrp="1"/>
          </p:cNvSpPr>
          <p:nvPr>
            <p:ph type="title"/>
          </p:nvPr>
        </p:nvSpPr>
        <p:spPr>
          <a:xfrm>
            <a:off x="701089" y="282393"/>
            <a:ext cx="7051675" cy="696595"/>
          </a:xfrm>
          <a:prstGeom prst="rect">
            <a:avLst/>
          </a:prstGeom>
        </p:spPr>
        <p:txBody>
          <a:bodyPr vert="horz" wrap="square" lIns="0" tIns="12700" rIns="0" bIns="0" rtlCol="0">
            <a:spAutoFit/>
          </a:bodyPr>
          <a:lstStyle/>
          <a:p>
            <a:pPr marL="12700">
              <a:lnSpc>
                <a:spcPct val="100000"/>
              </a:lnSpc>
              <a:spcBef>
                <a:spcPts val="100"/>
              </a:spcBef>
            </a:pPr>
            <a:r>
              <a:rPr b="1">
                <a:solidFill>
                  <a:schemeClr val="tx2">
                    <a:lumMod val="75000"/>
                    <a:lumOff val="25000"/>
                  </a:schemeClr>
                </a:solidFill>
                <a:latin typeface="Century Gothic"/>
                <a:cs typeface="Century Gothic"/>
              </a:rPr>
              <a:t>TRAFFIC</a:t>
            </a:r>
            <a:r>
              <a:rPr b="1" spc="-75">
                <a:solidFill>
                  <a:schemeClr val="tx2">
                    <a:lumMod val="75000"/>
                    <a:lumOff val="25000"/>
                  </a:schemeClr>
                </a:solidFill>
                <a:latin typeface="Century Gothic"/>
                <a:cs typeface="Century Gothic"/>
              </a:rPr>
              <a:t> </a:t>
            </a:r>
            <a:r>
              <a:rPr b="1">
                <a:solidFill>
                  <a:schemeClr val="tx2">
                    <a:lumMod val="75000"/>
                    <a:lumOff val="25000"/>
                  </a:schemeClr>
                </a:solidFill>
                <a:latin typeface="Century Gothic"/>
                <a:cs typeface="Century Gothic"/>
              </a:rPr>
              <a:t>SIGNAL</a:t>
            </a:r>
            <a:r>
              <a:rPr b="1" spc="-60">
                <a:solidFill>
                  <a:schemeClr val="tx2">
                    <a:lumMod val="75000"/>
                    <a:lumOff val="25000"/>
                  </a:schemeClr>
                </a:solidFill>
                <a:latin typeface="Century Gothic"/>
                <a:cs typeface="Century Gothic"/>
              </a:rPr>
              <a:t> </a:t>
            </a:r>
            <a:r>
              <a:rPr b="1" spc="-10">
                <a:solidFill>
                  <a:schemeClr val="tx2">
                    <a:lumMod val="75000"/>
                    <a:lumOff val="25000"/>
                  </a:schemeClr>
                </a:solidFill>
                <a:latin typeface="Century Gothic"/>
                <a:cs typeface="Century Gothic"/>
              </a:rPr>
              <a:t>PROJECTS</a:t>
            </a:r>
          </a:p>
        </p:txBody>
      </p:sp>
      <p:pic>
        <p:nvPicPr>
          <p:cNvPr id="4" name="object 4"/>
          <p:cNvPicPr/>
          <p:nvPr/>
        </p:nvPicPr>
        <p:blipFill>
          <a:blip r:embed="rId4">
            <a:extLst>
              <a:ext uri="{28A0092B-C50C-407E-A947-70E740481C1C}">
                <a14:useLocalDpi xmlns:a14="http://schemas.microsoft.com/office/drawing/2010/main" val="0"/>
              </a:ext>
            </a:extLst>
          </a:blip>
          <a:srcRect/>
          <a:stretch/>
        </p:blipFill>
        <p:spPr>
          <a:xfrm>
            <a:off x="701089" y="978988"/>
            <a:ext cx="7990627" cy="5077683"/>
          </a:xfrm>
          <a:prstGeom prst="rect">
            <a:avLst/>
          </a:prstGeom>
        </p:spPr>
      </p:pic>
      <p:sp>
        <p:nvSpPr>
          <p:cNvPr id="5" name="object 5"/>
          <p:cNvSpPr txBox="1">
            <a:spLocks noGrp="1"/>
          </p:cNvSpPr>
          <p:nvPr>
            <p:ph type="sldNum" sz="quarter" idx="7"/>
          </p:nvPr>
        </p:nvSpPr>
        <p:spPr>
          <a:xfrm>
            <a:off x="256117" y="5511370"/>
            <a:ext cx="3158023" cy="1273146"/>
          </a:xfrm>
          <a:prstGeom prst="rect">
            <a:avLst/>
          </a:prstGeom>
        </p:spPr>
        <p:txBody>
          <a:bodyPr vert="horz" wrap="square" lIns="0" tIns="504929" rIns="0" bIns="0" rtlCol="0">
            <a:spAutoFit/>
          </a:bodyPr>
          <a:lstStyle/>
          <a:p>
            <a:pPr marL="277495" marR="0" lvl="0" indent="0" defTabSz="914400" eaLnBrk="1" fontAlgn="auto" latinLnBrk="0" hangingPunct="1">
              <a:lnSpc>
                <a:spcPct val="100000"/>
              </a:lnSpc>
              <a:spcBef>
                <a:spcPts val="125"/>
              </a:spcBef>
              <a:spcAft>
                <a:spcPts val="0"/>
              </a:spcAft>
              <a:buClrTx/>
              <a:buSzTx/>
              <a:buFontTx/>
              <a:buNone/>
              <a:tabLst/>
              <a:defRPr/>
            </a:pPr>
            <a:fld id="{81D60167-4931-47E6-BA6A-407CBD079E47}" type="slidenum">
              <a:rPr kumimoji="0" sz="4800" b="1" i="0" u="none" strike="noStrike" kern="0" cap="none" spc="-25" normalizeH="0" baseline="0" noProof="0" dirty="0">
                <a:ln>
                  <a:noFill/>
                </a:ln>
                <a:solidFill>
                  <a:srgbClr val="205F9A"/>
                </a:solidFill>
                <a:effectLst/>
                <a:uLnTx/>
                <a:uFillTx/>
                <a:latin typeface="Century Gothic"/>
                <a:cs typeface="Century Gothic"/>
              </a:rPr>
              <a:pPr marL="277495" marR="0" lvl="0" indent="0" defTabSz="914400" eaLnBrk="1" fontAlgn="auto" latinLnBrk="0" hangingPunct="1">
                <a:lnSpc>
                  <a:spcPct val="100000"/>
                </a:lnSpc>
                <a:spcBef>
                  <a:spcPts val="125"/>
                </a:spcBef>
                <a:spcAft>
                  <a:spcPts val="0"/>
                </a:spcAft>
                <a:buClrTx/>
                <a:buSzTx/>
                <a:buFontTx/>
                <a:buNone/>
                <a:tabLst/>
                <a:defRPr/>
              </a:pPr>
              <a:t>32</a:t>
            </a:fld>
            <a:endParaRPr kumimoji="0" sz="4800" b="0" i="0" u="none" strike="noStrike" kern="0" cap="none" spc="0" normalizeH="0" baseline="0" noProof="0">
              <a:ln>
                <a:noFill/>
              </a:ln>
              <a:solidFill>
                <a:srgbClr val="2E5496"/>
              </a:solidFill>
              <a:effectLst/>
              <a:uLnTx/>
              <a:uFillTx/>
              <a:latin typeface="Century Gothic"/>
              <a:cs typeface="Century Gothic"/>
            </a:endParaRPr>
          </a:p>
        </p:txBody>
      </p:sp>
    </p:spTree>
    <p:extLst>
      <p:ext uri="{BB962C8B-B14F-4D97-AF65-F5344CB8AC3E}">
        <p14:creationId xmlns:p14="http://schemas.microsoft.com/office/powerpoint/2010/main" val="3420434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31D20F-6E99-53BA-5C4F-C9F80CFC3F40}"/>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279150D-5BE0-624B-E49D-148E659D5717}"/>
              </a:ext>
            </a:extLst>
          </p:cNvPr>
          <p:cNvPicPr/>
          <p:nvPr/>
        </p:nvPicPr>
        <p:blipFill>
          <a:blip r:embed="rId3" cstate="print"/>
          <a:stretch>
            <a:fillRect/>
          </a:stretch>
        </p:blipFill>
        <p:spPr>
          <a:xfrm>
            <a:off x="9747249" y="0"/>
            <a:ext cx="2444749" cy="6857999"/>
          </a:xfrm>
          <a:prstGeom prst="rect">
            <a:avLst/>
          </a:prstGeom>
        </p:spPr>
      </p:pic>
      <p:sp>
        <p:nvSpPr>
          <p:cNvPr id="3" name="object 3">
            <a:extLst>
              <a:ext uri="{FF2B5EF4-FFF2-40B4-BE49-F238E27FC236}">
                <a16:creationId xmlns:a16="http://schemas.microsoft.com/office/drawing/2014/main" id="{0968ACF6-ED6D-DA28-2964-80B2990ADCB0}"/>
              </a:ext>
            </a:extLst>
          </p:cNvPr>
          <p:cNvSpPr txBox="1">
            <a:spLocks noGrp="1"/>
          </p:cNvSpPr>
          <p:nvPr>
            <p:ph type="title"/>
          </p:nvPr>
        </p:nvSpPr>
        <p:spPr>
          <a:xfrm>
            <a:off x="450272" y="208305"/>
            <a:ext cx="8647112" cy="626133"/>
          </a:xfrm>
          <a:prstGeom prst="rect">
            <a:avLst/>
          </a:prstGeom>
        </p:spPr>
        <p:txBody>
          <a:bodyPr vert="horz" wrap="square" lIns="0" tIns="12700" rIns="0" bIns="0" rtlCol="0" anchor="t">
            <a:spAutoFit/>
          </a:bodyPr>
          <a:lstStyle/>
          <a:p>
            <a:pPr algn="l"/>
            <a:r>
              <a:rPr lang="en-US" b="1" spc="-10">
                <a:solidFill>
                  <a:schemeClr val="tx2">
                    <a:lumMod val="75000"/>
                    <a:lumOff val="25000"/>
                  </a:schemeClr>
                </a:solidFill>
                <a:latin typeface="Century Gothic"/>
                <a:cs typeface="Century Gothic"/>
              </a:rPr>
              <a:t>CITY OF MIDLAND LOOK AHEAD</a:t>
            </a:r>
          </a:p>
        </p:txBody>
      </p:sp>
      <p:sp>
        <p:nvSpPr>
          <p:cNvPr id="5" name="object 5">
            <a:extLst>
              <a:ext uri="{FF2B5EF4-FFF2-40B4-BE49-F238E27FC236}">
                <a16:creationId xmlns:a16="http://schemas.microsoft.com/office/drawing/2014/main" id="{DE622D16-1B03-1259-239D-AD8D676CEA31}"/>
              </a:ext>
            </a:extLst>
          </p:cNvPr>
          <p:cNvSpPr txBox="1">
            <a:spLocks noGrp="1"/>
          </p:cNvSpPr>
          <p:nvPr>
            <p:ph type="sldNum" sz="quarter" idx="7"/>
          </p:nvPr>
        </p:nvSpPr>
        <p:spPr>
          <a:xfrm>
            <a:off x="4763" y="5482266"/>
            <a:ext cx="3158023" cy="1273146"/>
          </a:xfrm>
          <a:prstGeom prst="rect">
            <a:avLst/>
          </a:prstGeom>
        </p:spPr>
        <p:txBody>
          <a:bodyPr vert="horz" wrap="square" lIns="0" tIns="504929" rIns="0" bIns="0" rtlCol="0">
            <a:spAutoFit/>
          </a:bodyPr>
          <a:lstStyle/>
          <a:p>
            <a:pPr marL="277495" marR="0" lvl="0" indent="0" defTabSz="914400" eaLnBrk="1" fontAlgn="auto" latinLnBrk="0" hangingPunct="1">
              <a:lnSpc>
                <a:spcPct val="100000"/>
              </a:lnSpc>
              <a:spcBef>
                <a:spcPts val="125"/>
              </a:spcBef>
              <a:spcAft>
                <a:spcPts val="0"/>
              </a:spcAft>
              <a:buClrTx/>
              <a:buSzTx/>
              <a:buFontTx/>
              <a:buNone/>
              <a:tabLst/>
              <a:defRPr/>
            </a:pPr>
            <a:fld id="{81D60167-4931-47E6-BA6A-407CBD079E47}" type="slidenum">
              <a:rPr kumimoji="0" sz="4800" b="1" i="0" u="none" strike="noStrike" kern="0" cap="none" spc="-25" normalizeH="0" baseline="0" noProof="0" dirty="0">
                <a:ln>
                  <a:noFill/>
                </a:ln>
                <a:solidFill>
                  <a:srgbClr val="205F9A"/>
                </a:solidFill>
                <a:effectLst/>
                <a:uLnTx/>
                <a:uFillTx/>
                <a:latin typeface="Century Gothic"/>
                <a:cs typeface="Century Gothic"/>
              </a:rPr>
              <a:pPr marL="277495" marR="0" lvl="0" indent="0" defTabSz="914400" eaLnBrk="1" fontAlgn="auto" latinLnBrk="0" hangingPunct="1">
                <a:lnSpc>
                  <a:spcPct val="100000"/>
                </a:lnSpc>
                <a:spcBef>
                  <a:spcPts val="125"/>
                </a:spcBef>
                <a:spcAft>
                  <a:spcPts val="0"/>
                </a:spcAft>
                <a:buClrTx/>
                <a:buSzTx/>
                <a:buFontTx/>
                <a:buNone/>
                <a:tabLst/>
                <a:defRPr/>
              </a:pPr>
              <a:t>33</a:t>
            </a:fld>
            <a:endParaRPr kumimoji="0" sz="4800" b="0" i="0" u="none" strike="noStrike" kern="0" cap="none" spc="0" normalizeH="0" baseline="0" noProof="0">
              <a:ln>
                <a:noFill/>
              </a:ln>
              <a:solidFill>
                <a:srgbClr val="2E5496"/>
              </a:solidFill>
              <a:effectLst/>
              <a:uLnTx/>
              <a:uFillTx/>
              <a:latin typeface="Century Gothic"/>
              <a:cs typeface="Century Gothic"/>
            </a:endParaRPr>
          </a:p>
        </p:txBody>
      </p:sp>
      <p:sp>
        <p:nvSpPr>
          <p:cNvPr id="7" name="TextBox 6">
            <a:extLst>
              <a:ext uri="{FF2B5EF4-FFF2-40B4-BE49-F238E27FC236}">
                <a16:creationId xmlns:a16="http://schemas.microsoft.com/office/drawing/2014/main" id="{7DA7D744-24D2-F98D-66CF-FF9F0DD0F7CF}"/>
              </a:ext>
            </a:extLst>
          </p:cNvPr>
          <p:cNvSpPr txBox="1"/>
          <p:nvPr/>
        </p:nvSpPr>
        <p:spPr>
          <a:xfrm>
            <a:off x="354107" y="855626"/>
            <a:ext cx="8839442" cy="1815882"/>
          </a:xfrm>
          <a:prstGeom prst="rect">
            <a:avLst/>
          </a:prstGeom>
          <a:noFill/>
        </p:spPr>
        <p:txBody>
          <a:bodyPr wrap="square" lIns="91440" tIns="45720" rIns="91440" bIns="45720" rtlCol="0" anchor="t">
            <a:spAutoFit/>
          </a:bodyPr>
          <a:lstStyle/>
          <a:p>
            <a:r>
              <a:rPr lang="en-US" sz="2800">
                <a:latin typeface="Arial"/>
                <a:cs typeface="Arial"/>
              </a:rPr>
              <a:t>The City of Midland is investing </a:t>
            </a:r>
            <a:r>
              <a:rPr lang="en-US" sz="2800" b="1">
                <a:latin typeface="Arial"/>
                <a:cs typeface="Arial"/>
              </a:rPr>
              <a:t>$52 million</a:t>
            </a:r>
            <a:r>
              <a:rPr lang="en-US" sz="2800">
                <a:latin typeface="Arial"/>
                <a:cs typeface="Arial"/>
              </a:rPr>
              <a:t> to improve roads across Midland over next </a:t>
            </a:r>
            <a:r>
              <a:rPr lang="en-US" sz="2800" b="1">
                <a:latin typeface="Arial"/>
                <a:cs typeface="Arial"/>
              </a:rPr>
              <a:t>2 years.</a:t>
            </a:r>
            <a:r>
              <a:rPr lang="en-US" sz="2800">
                <a:latin typeface="Arial"/>
                <a:cs typeface="Arial"/>
              </a:rPr>
              <a:t> </a:t>
            </a:r>
            <a:endParaRPr lang="en-US"/>
          </a:p>
          <a:p>
            <a:pPr marL="457200" indent="-457200">
              <a:buFont typeface="Arial"/>
              <a:buChar char="•"/>
            </a:pPr>
            <a:r>
              <a:rPr lang="en-US" sz="2800">
                <a:latin typeface="Arial"/>
                <a:cs typeface="Arial"/>
              </a:rPr>
              <a:t>Includes Operations dollars and Bonds. </a:t>
            </a:r>
            <a:endParaRPr lang="en-US">
              <a:latin typeface="Century Gothic"/>
              <a:cs typeface="Arial"/>
            </a:endParaRPr>
          </a:p>
          <a:p>
            <a:pPr marL="457200" indent="-457200">
              <a:buFont typeface="Arial"/>
              <a:buChar char="•"/>
            </a:pPr>
            <a:r>
              <a:rPr lang="en-US" sz="2800">
                <a:latin typeface="Arial"/>
                <a:cs typeface="Arial"/>
              </a:rPr>
              <a:t>Does not include MDC pledges.</a:t>
            </a:r>
            <a:endParaRPr lang="en-US"/>
          </a:p>
        </p:txBody>
      </p:sp>
      <p:pic>
        <p:nvPicPr>
          <p:cNvPr id="9" name="Picture 8">
            <a:extLst>
              <a:ext uri="{FF2B5EF4-FFF2-40B4-BE49-F238E27FC236}">
                <a16:creationId xmlns:a16="http://schemas.microsoft.com/office/drawing/2014/main" id="{72ADEC50-05AB-9877-B233-C3CDC5ACD7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91529" y="2671508"/>
            <a:ext cx="5633503" cy="3732119"/>
          </a:xfrm>
          <a:prstGeom prst="rect">
            <a:avLst/>
          </a:prstGeom>
        </p:spPr>
      </p:pic>
    </p:spTree>
    <p:extLst>
      <p:ext uri="{BB962C8B-B14F-4D97-AF65-F5344CB8AC3E}">
        <p14:creationId xmlns:p14="http://schemas.microsoft.com/office/powerpoint/2010/main" val="586673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DABDC-D1F2-141F-ACBA-B4156D41BD68}"/>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E9BC29C1-99DE-4807-6E20-CECAD52A5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65AB83D-54F4-08D8-A139-BC635DCD045C}"/>
              </a:ext>
            </a:extLst>
          </p:cNvPr>
          <p:cNvSpPr txBox="1"/>
          <p:nvPr/>
        </p:nvSpPr>
        <p:spPr>
          <a:xfrm>
            <a:off x="458500" y="258259"/>
            <a:ext cx="89064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MIDLAND COUNTY INVESTMENT</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D682AA19-7507-BBF7-DA40-489EEC3D764E}"/>
              </a:ext>
            </a:extLst>
          </p:cNvPr>
          <p:cNvSpPr txBox="1"/>
          <p:nvPr/>
        </p:nvSpPr>
        <p:spPr>
          <a:xfrm>
            <a:off x="458500" y="1285958"/>
            <a:ext cx="3789035" cy="2677656"/>
          </a:xfrm>
          <a:prstGeom prst="rect">
            <a:avLst/>
          </a:prstGeom>
          <a:noFill/>
        </p:spPr>
        <p:txBody>
          <a:bodyPr wrap="square" lIns="91440" tIns="45720" rIns="91440" bIns="45720" rtlCol="0" anchor="t">
            <a:spAutoFit/>
          </a:bodyPr>
          <a:lstStyle/>
          <a:p>
            <a:r>
              <a:rPr lang="en-US" sz="2400">
                <a:latin typeface="Arial"/>
                <a:cs typeface="Arial"/>
              </a:rPr>
              <a:t>Midland County invests approximately </a:t>
            </a:r>
            <a:r>
              <a:rPr lang="en-US" sz="2400" b="1">
                <a:latin typeface="Arial"/>
                <a:cs typeface="Arial"/>
              </a:rPr>
              <a:t>$34–$40 million annually </a:t>
            </a:r>
            <a:r>
              <a:rPr lang="en-US" sz="2400">
                <a:latin typeface="Arial"/>
                <a:cs typeface="Arial"/>
              </a:rPr>
              <a:t>in construction and design on their ROW, a consistent trend since 2020.</a:t>
            </a:r>
          </a:p>
        </p:txBody>
      </p:sp>
      <p:sp>
        <p:nvSpPr>
          <p:cNvPr id="2" name="Slide Number Placeholder 2">
            <a:extLst>
              <a:ext uri="{FF2B5EF4-FFF2-40B4-BE49-F238E27FC236}">
                <a16:creationId xmlns:a16="http://schemas.microsoft.com/office/drawing/2014/main" id="{512493CC-0C92-AF46-2685-2C5D3942C1D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Century Gothic"/>
              </a:rPr>
              <a:pPr/>
              <a:t>34</a:t>
            </a:fld>
            <a:endParaRPr lang="en-US" b="1" dirty="0">
              <a:latin typeface="Century Gothic"/>
            </a:endParaRPr>
          </a:p>
        </p:txBody>
      </p:sp>
      <p:pic>
        <p:nvPicPr>
          <p:cNvPr id="4" name="Picture 3">
            <a:extLst>
              <a:ext uri="{FF2B5EF4-FFF2-40B4-BE49-F238E27FC236}">
                <a16:creationId xmlns:a16="http://schemas.microsoft.com/office/drawing/2014/main" id="{E442F7E2-AFEE-866F-FE5C-D7A1FF0D1F4C}"/>
              </a:ext>
            </a:extLst>
          </p:cNvPr>
          <p:cNvPicPr>
            <a:picLocks noChangeAspect="1"/>
          </p:cNvPicPr>
          <p:nvPr/>
        </p:nvPicPr>
        <p:blipFill>
          <a:blip r:embed="rId3"/>
          <a:stretch>
            <a:fillRect/>
          </a:stretch>
        </p:blipFill>
        <p:spPr>
          <a:xfrm>
            <a:off x="4409386" y="1285958"/>
            <a:ext cx="4894607" cy="3545794"/>
          </a:xfrm>
          <a:prstGeom prst="rect">
            <a:avLst/>
          </a:prstGeom>
        </p:spPr>
      </p:pic>
    </p:spTree>
    <p:extLst>
      <p:ext uri="{BB962C8B-B14F-4D97-AF65-F5344CB8AC3E}">
        <p14:creationId xmlns:p14="http://schemas.microsoft.com/office/powerpoint/2010/main" val="3494674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9700707" y="5665108"/>
            <a:ext cx="2331640" cy="1095863"/>
          </a:xfrm>
          <a:prstGeom prst="rect">
            <a:avLst/>
          </a:prstGeom>
        </p:spPr>
      </p:pic>
      <p:sp>
        <p:nvSpPr>
          <p:cNvPr id="4" name="object 4"/>
          <p:cNvSpPr txBox="1">
            <a:spLocks noGrp="1"/>
          </p:cNvSpPr>
          <p:nvPr>
            <p:ph type="title"/>
          </p:nvPr>
        </p:nvSpPr>
        <p:spPr>
          <a:xfrm>
            <a:off x="488500" y="147312"/>
            <a:ext cx="10515600" cy="954004"/>
          </a:xfrm>
          <a:prstGeom prst="rect">
            <a:avLst/>
          </a:prstGeom>
        </p:spPr>
        <p:txBody>
          <a:bodyPr vert="horz" wrap="square" lIns="0" tIns="274218" rIns="0" bIns="0" rtlCol="0">
            <a:spAutoFit/>
          </a:bodyPr>
          <a:lstStyle/>
          <a:p>
            <a:pPr marL="199390">
              <a:lnSpc>
                <a:spcPct val="100000"/>
              </a:lnSpc>
              <a:spcBef>
                <a:spcPts val="105"/>
              </a:spcBef>
            </a:pPr>
            <a:r>
              <a:rPr>
                <a:latin typeface="Century Gothic"/>
                <a:cs typeface="Century Gothic"/>
              </a:rPr>
              <a:t>VISION</a:t>
            </a:r>
            <a:r>
              <a:rPr spc="-70">
                <a:latin typeface="Century Gothic"/>
                <a:cs typeface="Century Gothic"/>
              </a:rPr>
              <a:t> </a:t>
            </a:r>
            <a:r>
              <a:rPr>
                <a:latin typeface="Century Gothic"/>
                <a:cs typeface="Century Gothic"/>
              </a:rPr>
              <a:t>ZERO</a:t>
            </a:r>
            <a:r>
              <a:rPr spc="-45">
                <a:latin typeface="Century Gothic"/>
                <a:cs typeface="Century Gothic"/>
              </a:rPr>
              <a:t> </a:t>
            </a:r>
            <a:r>
              <a:rPr spc="-10">
                <a:latin typeface="Century Gothic"/>
                <a:cs typeface="Century Gothic"/>
              </a:rPr>
              <a:t>RESOLUTION</a:t>
            </a:r>
          </a:p>
        </p:txBody>
      </p:sp>
      <p:sp>
        <p:nvSpPr>
          <p:cNvPr id="5" name="object 5"/>
          <p:cNvSpPr txBox="1"/>
          <p:nvPr/>
        </p:nvSpPr>
        <p:spPr>
          <a:xfrm>
            <a:off x="956014" y="1545182"/>
            <a:ext cx="4509770" cy="827405"/>
          </a:xfrm>
          <a:prstGeom prst="rect">
            <a:avLst/>
          </a:prstGeom>
        </p:spPr>
        <p:txBody>
          <a:bodyPr vert="horz" wrap="square" lIns="0" tIns="12700" rIns="0" bIns="0" rtlCol="0">
            <a:spAutoFit/>
          </a:bodyPr>
          <a:lstStyle/>
          <a:p>
            <a:pPr marL="12700" marR="5080" lvl="0" indent="0" defTabSz="914400" eaLnBrk="1" fontAlgn="auto" latinLnBrk="0" hangingPunct="1">
              <a:lnSpc>
                <a:spcPct val="131500"/>
              </a:lnSpc>
              <a:spcBef>
                <a:spcPts val="100"/>
              </a:spcBef>
              <a:spcAft>
                <a:spcPts val="0"/>
              </a:spcAft>
              <a:buClrTx/>
              <a:buSzTx/>
              <a:buFontTx/>
              <a:buNone/>
              <a:tabLst/>
              <a:defRPr/>
            </a:pPr>
            <a:r>
              <a:rPr kumimoji="0" sz="2000" b="1" i="0" u="none" strike="noStrike" kern="0" cap="none" spc="0" normalizeH="0" baseline="0" noProof="0">
                <a:ln>
                  <a:noFill/>
                </a:ln>
                <a:solidFill>
                  <a:sysClr val="windowText" lastClr="000000"/>
                </a:solidFill>
                <a:effectLst/>
                <a:uLnTx/>
                <a:uFillTx/>
                <a:latin typeface="Arial"/>
                <a:cs typeface="Arial"/>
              </a:rPr>
              <a:t>ZERO</a:t>
            </a:r>
            <a:r>
              <a:rPr kumimoji="0" sz="2000" b="1" i="0" u="none" strike="noStrike" kern="0" cap="none" spc="-45" normalizeH="0" baseline="0" noProof="0">
                <a:ln>
                  <a:noFill/>
                </a:ln>
                <a:solidFill>
                  <a:sysClr val="windowText" lastClr="000000"/>
                </a:solidFill>
                <a:effectLst/>
                <a:uLnTx/>
                <a:uFillTx/>
                <a:latin typeface="Arial"/>
                <a:cs typeface="Arial"/>
              </a:rPr>
              <a:t> </a:t>
            </a:r>
            <a:r>
              <a:rPr kumimoji="0" sz="2000" b="0" i="0" u="none" strike="noStrike" kern="0" cap="none" spc="0" normalizeH="0" baseline="0" noProof="0">
                <a:ln>
                  <a:noFill/>
                </a:ln>
                <a:solidFill>
                  <a:sysClr val="windowText" lastClr="000000"/>
                </a:solidFill>
                <a:effectLst/>
                <a:uLnTx/>
                <a:uFillTx/>
                <a:latin typeface="Arial"/>
                <a:cs typeface="Arial"/>
              </a:rPr>
              <a:t>traffic</a:t>
            </a:r>
            <a:r>
              <a:rPr kumimoji="0" sz="2000" b="0" i="0" u="none" strike="noStrike" kern="0" cap="none" spc="-50" normalizeH="0" baseline="0" noProof="0">
                <a:ln>
                  <a:noFill/>
                </a:ln>
                <a:solidFill>
                  <a:sysClr val="windowText" lastClr="000000"/>
                </a:solidFill>
                <a:effectLst/>
                <a:uLnTx/>
                <a:uFillTx/>
                <a:latin typeface="Arial"/>
                <a:cs typeface="Arial"/>
              </a:rPr>
              <a:t> </a:t>
            </a:r>
            <a:r>
              <a:rPr kumimoji="0" sz="2000" b="0" i="0" u="none" strike="noStrike" kern="0" cap="none" spc="0" normalizeH="0" baseline="0" noProof="0">
                <a:ln>
                  <a:noFill/>
                </a:ln>
                <a:solidFill>
                  <a:sysClr val="windowText" lastClr="000000"/>
                </a:solidFill>
                <a:effectLst/>
                <a:uLnTx/>
                <a:uFillTx/>
                <a:latin typeface="Arial"/>
                <a:cs typeface="Arial"/>
              </a:rPr>
              <a:t>deaths</a:t>
            </a:r>
            <a:r>
              <a:rPr kumimoji="0" sz="2000" b="0" i="0" u="none" strike="noStrike" kern="0" cap="none" spc="-50" normalizeH="0" baseline="0" noProof="0">
                <a:ln>
                  <a:noFill/>
                </a:ln>
                <a:solidFill>
                  <a:sysClr val="windowText" lastClr="000000"/>
                </a:solidFill>
                <a:effectLst/>
                <a:uLnTx/>
                <a:uFillTx/>
                <a:latin typeface="Arial"/>
                <a:cs typeface="Arial"/>
              </a:rPr>
              <a:t> </a:t>
            </a:r>
            <a:r>
              <a:rPr kumimoji="0" sz="2000" b="0" i="0" u="none" strike="noStrike" kern="0" cap="none" spc="0" normalizeH="0" baseline="0" noProof="0">
                <a:ln>
                  <a:noFill/>
                </a:ln>
                <a:solidFill>
                  <a:sysClr val="windowText" lastClr="000000"/>
                </a:solidFill>
                <a:effectLst/>
                <a:uLnTx/>
                <a:uFillTx/>
                <a:latin typeface="Arial"/>
                <a:cs typeface="Arial"/>
              </a:rPr>
              <a:t>and</a:t>
            </a:r>
            <a:r>
              <a:rPr kumimoji="0" sz="2000" b="0" i="0" u="none" strike="noStrike" kern="0" cap="none" spc="-40" normalizeH="0" baseline="0" noProof="0">
                <a:ln>
                  <a:noFill/>
                </a:ln>
                <a:solidFill>
                  <a:sysClr val="windowText" lastClr="000000"/>
                </a:solidFill>
                <a:effectLst/>
                <a:uLnTx/>
                <a:uFillTx/>
                <a:latin typeface="Arial"/>
                <a:cs typeface="Arial"/>
              </a:rPr>
              <a:t> </a:t>
            </a:r>
            <a:r>
              <a:rPr kumimoji="0" sz="2000" b="0" i="0" u="none" strike="noStrike" kern="0" cap="none" spc="0" normalizeH="0" baseline="0" noProof="0">
                <a:ln>
                  <a:noFill/>
                </a:ln>
                <a:solidFill>
                  <a:sysClr val="windowText" lastClr="000000"/>
                </a:solidFill>
                <a:effectLst/>
                <a:uLnTx/>
                <a:uFillTx/>
                <a:latin typeface="Arial"/>
                <a:cs typeface="Arial"/>
              </a:rPr>
              <a:t>serious</a:t>
            </a:r>
            <a:r>
              <a:rPr kumimoji="0" sz="2000" b="0" i="0" u="none" strike="noStrike" kern="0" cap="none" spc="-50" normalizeH="0" baseline="0" noProof="0">
                <a:ln>
                  <a:noFill/>
                </a:ln>
                <a:solidFill>
                  <a:sysClr val="windowText" lastClr="000000"/>
                </a:solidFill>
                <a:effectLst/>
                <a:uLnTx/>
                <a:uFillTx/>
                <a:latin typeface="Arial"/>
                <a:cs typeface="Arial"/>
              </a:rPr>
              <a:t> </a:t>
            </a:r>
            <a:r>
              <a:rPr kumimoji="0" sz="2000" b="0" i="0" u="none" strike="noStrike" kern="0" cap="none" spc="-10" normalizeH="0" baseline="0" noProof="0">
                <a:ln>
                  <a:noFill/>
                </a:ln>
                <a:solidFill>
                  <a:sysClr val="windowText" lastClr="000000"/>
                </a:solidFill>
                <a:effectLst/>
                <a:uLnTx/>
                <a:uFillTx/>
                <a:latin typeface="Arial"/>
                <a:cs typeface="Arial"/>
              </a:rPr>
              <a:t>injuries </a:t>
            </a:r>
            <a:r>
              <a:rPr kumimoji="0" sz="2000" b="0" i="0" u="none" strike="noStrike" kern="0" cap="none" spc="0" normalizeH="0" baseline="0" noProof="0">
                <a:ln>
                  <a:noFill/>
                </a:ln>
                <a:solidFill>
                  <a:sysClr val="windowText" lastClr="000000"/>
                </a:solidFill>
                <a:effectLst/>
                <a:uLnTx/>
                <a:uFillTx/>
                <a:latin typeface="Arial"/>
                <a:cs typeface="Arial"/>
              </a:rPr>
              <a:t>by</a:t>
            </a:r>
            <a:r>
              <a:rPr kumimoji="0" sz="2000" b="0" i="0" u="none" strike="noStrike" kern="0" cap="none" spc="-15" normalizeH="0" baseline="0" noProof="0">
                <a:ln>
                  <a:noFill/>
                </a:ln>
                <a:solidFill>
                  <a:sysClr val="windowText" lastClr="000000"/>
                </a:solidFill>
                <a:effectLst/>
                <a:uLnTx/>
                <a:uFillTx/>
                <a:latin typeface="Arial"/>
                <a:cs typeface="Arial"/>
              </a:rPr>
              <a:t> </a:t>
            </a:r>
            <a:r>
              <a:rPr kumimoji="0" sz="2000" b="1" i="0" u="none" strike="noStrike" kern="0" cap="none" spc="-10" normalizeH="0" baseline="0" noProof="0">
                <a:ln>
                  <a:noFill/>
                </a:ln>
                <a:solidFill>
                  <a:sysClr val="windowText" lastClr="000000"/>
                </a:solidFill>
                <a:effectLst/>
                <a:uLnTx/>
                <a:uFillTx/>
                <a:latin typeface="Arial"/>
                <a:cs typeface="Arial"/>
              </a:rPr>
              <a:t>2050.</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1413469" y="2350197"/>
            <a:ext cx="4568825" cy="589280"/>
          </a:xfrm>
          <a:prstGeom prst="rect">
            <a:avLst/>
          </a:prstGeom>
        </p:spPr>
        <p:txBody>
          <a:bodyPr vert="horz" wrap="square" lIns="0" tIns="50800" rIns="0" bIns="0" rtlCol="0">
            <a:spAutoFit/>
          </a:bodyPr>
          <a:lstStyle/>
          <a:p>
            <a:pPr marL="240665" marR="0" lvl="0" indent="-227965" defTabSz="914400" eaLnBrk="1" fontAlgn="auto" latinLnBrk="0" hangingPunct="1">
              <a:lnSpc>
                <a:spcPct val="100000"/>
              </a:lnSpc>
              <a:spcBef>
                <a:spcPts val="400"/>
              </a:spcBef>
              <a:spcAft>
                <a:spcPts val="0"/>
              </a:spcAft>
              <a:buClrTx/>
              <a:buSzTx/>
              <a:buFontTx/>
              <a:buChar char="•"/>
              <a:tabLst>
                <a:tab pos="240665" algn="l"/>
              </a:tabLst>
              <a:defRPr/>
            </a:pPr>
            <a:r>
              <a:rPr kumimoji="0" sz="1600" b="0" i="0" u="none" strike="noStrike" kern="0" cap="none" spc="0" normalizeH="0" baseline="0" noProof="0">
                <a:ln>
                  <a:noFill/>
                </a:ln>
                <a:solidFill>
                  <a:sysClr val="windowText" lastClr="000000"/>
                </a:solidFill>
                <a:effectLst/>
                <a:uLnTx/>
                <a:uFillTx/>
                <a:latin typeface="Arial"/>
                <a:cs typeface="Arial"/>
              </a:rPr>
              <a:t>Required</a:t>
            </a:r>
            <a:r>
              <a:rPr kumimoji="0" sz="1600" b="0" i="0" u="none" strike="noStrike" kern="0" cap="none" spc="-4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for</a:t>
            </a:r>
            <a:r>
              <a:rPr kumimoji="0" sz="1600" b="0" i="0" u="none" strike="noStrike" kern="0" cap="none" spc="-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the</a:t>
            </a:r>
            <a:r>
              <a:rPr kumimoji="0" sz="1600" b="0" i="0" u="none" strike="noStrike" kern="0" cap="none" spc="-1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SS4A</a:t>
            </a:r>
            <a:r>
              <a:rPr kumimoji="0" sz="1600" b="0" i="0" u="none" strike="noStrike" kern="0" cap="none" spc="-114" normalizeH="0" baseline="0" noProof="0">
                <a:ln>
                  <a:noFill/>
                </a:ln>
                <a:solidFill>
                  <a:sysClr val="windowText" lastClr="000000"/>
                </a:solidFill>
                <a:effectLst/>
                <a:uLnTx/>
                <a:uFillTx/>
                <a:latin typeface="Arial"/>
                <a:cs typeface="Arial"/>
              </a:rPr>
              <a:t> </a:t>
            </a:r>
            <a:r>
              <a:rPr kumimoji="0" sz="1600" b="0" i="0" u="none" strike="noStrike" kern="0" cap="none" spc="-10" normalizeH="0" baseline="0" noProof="0">
                <a:ln>
                  <a:noFill/>
                </a:ln>
                <a:solidFill>
                  <a:sysClr val="windowText" lastClr="000000"/>
                </a:solidFill>
                <a:effectLst/>
                <a:uLnTx/>
                <a:uFillTx/>
                <a:latin typeface="Arial"/>
                <a:cs typeface="Arial"/>
              </a:rPr>
              <a:t>grant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ct val="100000"/>
              </a:lnSpc>
              <a:spcBef>
                <a:spcPts val="300"/>
              </a:spcBef>
              <a:spcAft>
                <a:spcPts val="0"/>
              </a:spcAft>
              <a:buClrTx/>
              <a:buSzTx/>
              <a:buFontTx/>
              <a:buChar char="•"/>
              <a:tabLst>
                <a:tab pos="240665" algn="l"/>
              </a:tabLst>
              <a:defRPr/>
            </a:pPr>
            <a:r>
              <a:rPr kumimoji="0" sz="1600" b="0" i="0" u="none" strike="noStrike" kern="0" cap="none" spc="0" normalizeH="0" baseline="0" noProof="0">
                <a:ln>
                  <a:noFill/>
                </a:ln>
                <a:solidFill>
                  <a:sysClr val="windowText" lastClr="000000"/>
                </a:solidFill>
                <a:effectLst/>
                <a:uLnTx/>
                <a:uFillTx/>
                <a:latin typeface="Arial"/>
                <a:cs typeface="Arial"/>
              </a:rPr>
              <a:t>Same</a:t>
            </a:r>
            <a:r>
              <a:rPr kumimoji="0" sz="1600" b="0" i="0" u="none" strike="noStrike" kern="0" cap="none" spc="-4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goal</a:t>
            </a:r>
            <a:r>
              <a:rPr kumimoji="0" sz="1600" b="0" i="0" u="none" strike="noStrike" kern="0" cap="none" spc="-3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as</a:t>
            </a:r>
            <a:r>
              <a:rPr kumimoji="0" sz="1600" b="0" i="0" u="none" strike="noStrike" kern="0" cap="none" spc="-5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TxDOT’s</a:t>
            </a:r>
            <a:r>
              <a:rPr kumimoji="0" sz="1600" b="0" i="0" u="none" strike="noStrike" kern="0" cap="none" spc="-1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Road</a:t>
            </a:r>
            <a:r>
              <a:rPr kumimoji="0" sz="1600" b="0" i="0" u="none" strike="noStrike" kern="0" cap="none" spc="-4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to</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Zero</a:t>
            </a:r>
            <a:r>
              <a:rPr kumimoji="0" sz="1600" b="0" i="0" u="none" strike="noStrike" kern="0" cap="none" spc="-25" normalizeH="0" baseline="0" noProof="0">
                <a:ln>
                  <a:noFill/>
                </a:ln>
                <a:solidFill>
                  <a:sysClr val="windowText" lastClr="000000"/>
                </a:solidFill>
                <a:effectLst/>
                <a:uLnTx/>
                <a:uFillTx/>
                <a:latin typeface="Arial"/>
                <a:cs typeface="Arial"/>
              </a:rPr>
              <a:t> </a:t>
            </a:r>
            <a:r>
              <a:rPr kumimoji="0" sz="1600" b="0" i="0" u="none" strike="noStrike" kern="0" cap="none" spc="-10" normalizeH="0" baseline="0" noProof="0">
                <a:ln>
                  <a:noFill/>
                </a:ln>
                <a:solidFill>
                  <a:sysClr val="windowText" lastClr="000000"/>
                </a:solidFill>
                <a:effectLst/>
                <a:uLnTx/>
                <a:uFillTx/>
                <a:latin typeface="Arial"/>
                <a:cs typeface="Arial"/>
              </a:rPr>
              <a:t>Campaign</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p:nvPr/>
        </p:nvSpPr>
        <p:spPr>
          <a:xfrm>
            <a:off x="344129" y="1618189"/>
            <a:ext cx="533400" cy="533400"/>
          </a:xfrm>
          <a:custGeom>
            <a:avLst/>
            <a:gdLst/>
            <a:ahLst/>
            <a:cxnLst/>
            <a:rect l="l" t="t" r="r" b="b"/>
            <a:pathLst>
              <a:path w="533400" h="533400">
                <a:moveTo>
                  <a:pt x="266700" y="0"/>
                </a:moveTo>
                <a:lnTo>
                  <a:pt x="218760" y="4296"/>
                </a:lnTo>
                <a:lnTo>
                  <a:pt x="173639" y="16685"/>
                </a:lnTo>
                <a:lnTo>
                  <a:pt x="132091" y="36412"/>
                </a:lnTo>
                <a:lnTo>
                  <a:pt x="94868" y="62724"/>
                </a:lnTo>
                <a:lnTo>
                  <a:pt x="62724" y="94868"/>
                </a:lnTo>
                <a:lnTo>
                  <a:pt x="36412" y="132091"/>
                </a:lnTo>
                <a:lnTo>
                  <a:pt x="16685" y="173639"/>
                </a:lnTo>
                <a:lnTo>
                  <a:pt x="4296" y="218760"/>
                </a:lnTo>
                <a:lnTo>
                  <a:pt x="0" y="266700"/>
                </a:lnTo>
                <a:lnTo>
                  <a:pt x="4296" y="314639"/>
                </a:lnTo>
                <a:lnTo>
                  <a:pt x="16685" y="359760"/>
                </a:lnTo>
                <a:lnTo>
                  <a:pt x="36412" y="401308"/>
                </a:lnTo>
                <a:lnTo>
                  <a:pt x="62724" y="438531"/>
                </a:lnTo>
                <a:lnTo>
                  <a:pt x="94868" y="470675"/>
                </a:lnTo>
                <a:lnTo>
                  <a:pt x="132091" y="496987"/>
                </a:lnTo>
                <a:lnTo>
                  <a:pt x="173639" y="516714"/>
                </a:lnTo>
                <a:lnTo>
                  <a:pt x="218760" y="529103"/>
                </a:lnTo>
                <a:lnTo>
                  <a:pt x="266700" y="533400"/>
                </a:lnTo>
                <a:lnTo>
                  <a:pt x="314639" y="529103"/>
                </a:lnTo>
                <a:lnTo>
                  <a:pt x="359760" y="516714"/>
                </a:lnTo>
                <a:lnTo>
                  <a:pt x="401308" y="496987"/>
                </a:lnTo>
                <a:lnTo>
                  <a:pt x="438531" y="470675"/>
                </a:lnTo>
                <a:lnTo>
                  <a:pt x="470675" y="438531"/>
                </a:lnTo>
                <a:lnTo>
                  <a:pt x="496987" y="401308"/>
                </a:lnTo>
                <a:lnTo>
                  <a:pt x="516714" y="359760"/>
                </a:lnTo>
                <a:lnTo>
                  <a:pt x="529103" y="314639"/>
                </a:lnTo>
                <a:lnTo>
                  <a:pt x="533400" y="266700"/>
                </a:lnTo>
                <a:lnTo>
                  <a:pt x="529103" y="218760"/>
                </a:lnTo>
                <a:lnTo>
                  <a:pt x="516714" y="173639"/>
                </a:lnTo>
                <a:lnTo>
                  <a:pt x="496987" y="132091"/>
                </a:lnTo>
                <a:lnTo>
                  <a:pt x="470675" y="94868"/>
                </a:lnTo>
                <a:lnTo>
                  <a:pt x="438531" y="62724"/>
                </a:lnTo>
                <a:lnTo>
                  <a:pt x="401308" y="36412"/>
                </a:lnTo>
                <a:lnTo>
                  <a:pt x="359760" y="16685"/>
                </a:lnTo>
                <a:lnTo>
                  <a:pt x="314639" y="4296"/>
                </a:lnTo>
                <a:lnTo>
                  <a:pt x="266700" y="0"/>
                </a:lnTo>
                <a:close/>
              </a:path>
            </a:pathLst>
          </a:custGeom>
          <a:solidFill>
            <a:srgbClr val="EE4B4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452873" y="1594821"/>
            <a:ext cx="316865" cy="5740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50" normalizeH="0" baseline="0" noProof="0">
                <a:ln>
                  <a:noFill/>
                </a:ln>
                <a:solidFill>
                  <a:srgbClr val="FFFFFF"/>
                </a:solidFill>
                <a:effectLst/>
                <a:uLnTx/>
                <a:uFillTx/>
                <a:latin typeface="Tahoma"/>
                <a:cs typeface="Tahoma"/>
              </a:rPr>
              <a:t>1</a:t>
            </a:r>
            <a:endParaRPr kumimoji="0" sz="3600" b="0" i="0" u="none" strike="noStrike" kern="0" cap="none" spc="0" normalizeH="0" baseline="0" noProof="0">
              <a:ln>
                <a:noFill/>
              </a:ln>
              <a:solidFill>
                <a:sysClr val="windowText" lastClr="000000"/>
              </a:solidFill>
              <a:effectLst/>
              <a:uLnTx/>
              <a:uFillTx/>
              <a:latin typeface="Tahoma"/>
              <a:cs typeface="Tahoma"/>
            </a:endParaRPr>
          </a:p>
        </p:txBody>
      </p:sp>
      <p:sp>
        <p:nvSpPr>
          <p:cNvPr id="9" name="object 9"/>
          <p:cNvSpPr/>
          <p:nvPr/>
        </p:nvSpPr>
        <p:spPr>
          <a:xfrm>
            <a:off x="6037606" y="1618189"/>
            <a:ext cx="533400" cy="533400"/>
          </a:xfrm>
          <a:custGeom>
            <a:avLst/>
            <a:gdLst/>
            <a:ahLst/>
            <a:cxnLst/>
            <a:rect l="l" t="t" r="r" b="b"/>
            <a:pathLst>
              <a:path w="533400" h="533400">
                <a:moveTo>
                  <a:pt x="266700" y="0"/>
                </a:moveTo>
                <a:lnTo>
                  <a:pt x="218760" y="4296"/>
                </a:lnTo>
                <a:lnTo>
                  <a:pt x="173639" y="16685"/>
                </a:lnTo>
                <a:lnTo>
                  <a:pt x="132091" y="36412"/>
                </a:lnTo>
                <a:lnTo>
                  <a:pt x="94868" y="62724"/>
                </a:lnTo>
                <a:lnTo>
                  <a:pt x="62724" y="94868"/>
                </a:lnTo>
                <a:lnTo>
                  <a:pt x="36412" y="132091"/>
                </a:lnTo>
                <a:lnTo>
                  <a:pt x="16685" y="173639"/>
                </a:lnTo>
                <a:lnTo>
                  <a:pt x="4296" y="218760"/>
                </a:lnTo>
                <a:lnTo>
                  <a:pt x="0" y="266700"/>
                </a:lnTo>
                <a:lnTo>
                  <a:pt x="4296" y="314639"/>
                </a:lnTo>
                <a:lnTo>
                  <a:pt x="16685" y="359760"/>
                </a:lnTo>
                <a:lnTo>
                  <a:pt x="36412" y="401308"/>
                </a:lnTo>
                <a:lnTo>
                  <a:pt x="62724" y="438531"/>
                </a:lnTo>
                <a:lnTo>
                  <a:pt x="94868" y="470675"/>
                </a:lnTo>
                <a:lnTo>
                  <a:pt x="132091" y="496987"/>
                </a:lnTo>
                <a:lnTo>
                  <a:pt x="173639" y="516714"/>
                </a:lnTo>
                <a:lnTo>
                  <a:pt x="218760" y="529103"/>
                </a:lnTo>
                <a:lnTo>
                  <a:pt x="266700" y="533400"/>
                </a:lnTo>
                <a:lnTo>
                  <a:pt x="314639" y="529103"/>
                </a:lnTo>
                <a:lnTo>
                  <a:pt x="359760" y="516714"/>
                </a:lnTo>
                <a:lnTo>
                  <a:pt x="401308" y="496987"/>
                </a:lnTo>
                <a:lnTo>
                  <a:pt x="438531" y="470675"/>
                </a:lnTo>
                <a:lnTo>
                  <a:pt x="470675" y="438531"/>
                </a:lnTo>
                <a:lnTo>
                  <a:pt x="496987" y="401308"/>
                </a:lnTo>
                <a:lnTo>
                  <a:pt x="516714" y="359760"/>
                </a:lnTo>
                <a:lnTo>
                  <a:pt x="529103" y="314639"/>
                </a:lnTo>
                <a:lnTo>
                  <a:pt x="533400" y="266700"/>
                </a:lnTo>
                <a:lnTo>
                  <a:pt x="529103" y="218760"/>
                </a:lnTo>
                <a:lnTo>
                  <a:pt x="516714" y="173639"/>
                </a:lnTo>
                <a:lnTo>
                  <a:pt x="496987" y="132091"/>
                </a:lnTo>
                <a:lnTo>
                  <a:pt x="470675" y="94868"/>
                </a:lnTo>
                <a:lnTo>
                  <a:pt x="438531" y="62724"/>
                </a:lnTo>
                <a:lnTo>
                  <a:pt x="401308" y="36412"/>
                </a:lnTo>
                <a:lnTo>
                  <a:pt x="359760" y="16685"/>
                </a:lnTo>
                <a:lnTo>
                  <a:pt x="314639" y="4296"/>
                </a:lnTo>
                <a:lnTo>
                  <a:pt x="266700" y="0"/>
                </a:lnTo>
                <a:close/>
              </a:path>
            </a:pathLst>
          </a:custGeom>
          <a:solidFill>
            <a:srgbClr val="EE4B4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6726218" y="1545182"/>
            <a:ext cx="4913601" cy="2267544"/>
          </a:xfrm>
          <a:prstGeom prst="rect">
            <a:avLst/>
          </a:prstGeom>
        </p:spPr>
        <p:txBody>
          <a:bodyPr vert="horz" wrap="square" lIns="0" tIns="125730" rIns="0" bIns="0" rtlCol="0">
            <a:spAutoFit/>
          </a:bodyPr>
          <a:lstStyle/>
          <a:p>
            <a:pPr marL="62866" marR="594360" lvl="0" defTabSz="914400" eaLnBrk="1" fontAlgn="auto" latinLnBrk="0" hangingPunct="1">
              <a:lnSpc>
                <a:spcPct val="79400"/>
              </a:lnSpc>
              <a:spcBef>
                <a:spcPts val="990"/>
              </a:spcBef>
              <a:spcAft>
                <a:spcPts val="0"/>
              </a:spcAft>
              <a:buClrTx/>
              <a:buSzTx/>
              <a:tabLst>
                <a:tab pos="574040" algn="l"/>
              </a:tabLst>
              <a:defRPr/>
            </a:pPr>
            <a:r>
              <a:rPr kumimoji="0" sz="2000" b="0" i="0" u="none" strike="noStrike" kern="0" cap="none" spc="0" normalizeH="0" baseline="0" noProof="0">
                <a:ln>
                  <a:noFill/>
                </a:ln>
                <a:solidFill>
                  <a:sysClr val="windowText" lastClr="000000"/>
                </a:solidFill>
                <a:effectLst/>
                <a:uLnTx/>
                <a:uFillTx/>
                <a:latin typeface="Arial"/>
                <a:cs typeface="Arial"/>
              </a:rPr>
              <a:t>Memorializes</a:t>
            </a:r>
            <a:r>
              <a:rPr kumimoji="0" sz="2000" b="0" i="0" u="none" strike="noStrike" kern="0" cap="none" spc="-55" normalizeH="0" baseline="0" noProof="0">
                <a:ln>
                  <a:noFill/>
                </a:ln>
                <a:solidFill>
                  <a:sysClr val="windowText" lastClr="000000"/>
                </a:solidFill>
                <a:effectLst/>
                <a:uLnTx/>
                <a:uFillTx/>
                <a:latin typeface="Arial"/>
                <a:cs typeface="Arial"/>
              </a:rPr>
              <a:t> </a:t>
            </a:r>
            <a:r>
              <a:rPr kumimoji="0" sz="2000" b="0" i="0" u="none" strike="noStrike" kern="0" cap="none" spc="0" normalizeH="0" baseline="0" noProof="0">
                <a:ln>
                  <a:noFill/>
                </a:ln>
                <a:solidFill>
                  <a:sysClr val="windowText" lastClr="000000"/>
                </a:solidFill>
                <a:effectLst/>
                <a:uLnTx/>
                <a:uFillTx/>
                <a:latin typeface="Arial"/>
                <a:cs typeface="Arial"/>
              </a:rPr>
              <a:t>the</a:t>
            </a:r>
            <a:r>
              <a:rPr kumimoji="0" sz="2000" b="0" i="0" u="none" strike="noStrike" kern="0" cap="none" spc="-70" normalizeH="0" baseline="0" noProof="0">
                <a:ln>
                  <a:noFill/>
                </a:ln>
                <a:solidFill>
                  <a:sysClr val="windowText" lastClr="000000"/>
                </a:solidFill>
                <a:effectLst/>
                <a:uLnTx/>
                <a:uFillTx/>
                <a:latin typeface="Arial"/>
                <a:cs typeface="Arial"/>
              </a:rPr>
              <a:t> </a:t>
            </a:r>
            <a:r>
              <a:rPr kumimoji="0" sz="2000" b="0" i="0" u="none" strike="noStrike" kern="0" cap="none" spc="-45" normalizeH="0" baseline="0" noProof="0">
                <a:ln>
                  <a:noFill/>
                </a:ln>
                <a:solidFill>
                  <a:sysClr val="windowText" lastClr="000000"/>
                </a:solidFill>
                <a:effectLst/>
                <a:uLnTx/>
                <a:uFillTx/>
                <a:latin typeface="Arial"/>
                <a:cs typeface="Arial"/>
              </a:rPr>
              <a:t>Task</a:t>
            </a:r>
            <a:r>
              <a:rPr kumimoji="0" sz="2000" b="0" i="0" u="none" strike="noStrike" kern="0" cap="none" spc="-40" normalizeH="0" baseline="0" noProof="0">
                <a:ln>
                  <a:noFill/>
                </a:ln>
                <a:solidFill>
                  <a:sysClr val="windowText" lastClr="000000"/>
                </a:solidFill>
                <a:effectLst/>
                <a:uLnTx/>
                <a:uFillTx/>
                <a:latin typeface="Arial"/>
                <a:cs typeface="Arial"/>
              </a:rPr>
              <a:t> </a:t>
            </a:r>
            <a:r>
              <a:rPr kumimoji="0" sz="2000" b="0" i="0" u="none" strike="noStrike" kern="0" cap="none" spc="0" normalizeH="0" baseline="0" noProof="0">
                <a:ln>
                  <a:noFill/>
                </a:ln>
                <a:solidFill>
                  <a:sysClr val="windowText" lastClr="000000"/>
                </a:solidFill>
                <a:effectLst/>
                <a:uLnTx/>
                <a:uFillTx/>
                <a:latin typeface="Arial"/>
                <a:cs typeface="Arial"/>
              </a:rPr>
              <a:t>Force</a:t>
            </a:r>
            <a:r>
              <a:rPr kumimoji="0" sz="2000" b="0" i="0" u="none" strike="noStrike" kern="0" cap="none" spc="-50" normalizeH="0" baseline="0" noProof="0">
                <a:ln>
                  <a:noFill/>
                </a:ln>
                <a:solidFill>
                  <a:sysClr val="windowText" lastClr="000000"/>
                </a:solidFill>
                <a:effectLst/>
                <a:uLnTx/>
                <a:uFillTx/>
                <a:latin typeface="Arial"/>
                <a:cs typeface="Arial"/>
              </a:rPr>
              <a:t> </a:t>
            </a:r>
            <a:r>
              <a:rPr kumimoji="0" sz="2000" b="0" i="0" u="none" strike="noStrike" kern="0" cap="none" spc="0" normalizeH="0" baseline="0" noProof="0">
                <a:ln>
                  <a:noFill/>
                </a:ln>
                <a:solidFill>
                  <a:sysClr val="windowText" lastClr="000000"/>
                </a:solidFill>
                <a:effectLst/>
                <a:uLnTx/>
                <a:uFillTx/>
                <a:latin typeface="Arial"/>
                <a:cs typeface="Arial"/>
              </a:rPr>
              <a:t>&amp;</a:t>
            </a:r>
            <a:r>
              <a:rPr kumimoji="0" sz="2000" b="0" i="0" u="none" strike="noStrike" kern="0" cap="none" spc="-25" normalizeH="0" baseline="0" noProof="0">
                <a:ln>
                  <a:noFill/>
                </a:ln>
                <a:solidFill>
                  <a:sysClr val="windowText" lastClr="000000"/>
                </a:solidFill>
                <a:effectLst/>
                <a:uLnTx/>
                <a:uFillTx/>
                <a:latin typeface="Arial"/>
                <a:cs typeface="Arial"/>
              </a:rPr>
              <a:t> </a:t>
            </a:r>
            <a:r>
              <a:rPr kumimoji="0" sz="2000" b="0" i="0" u="none" strike="noStrike" kern="0" cap="none" spc="-10" normalizeH="0" baseline="0" noProof="0">
                <a:ln>
                  <a:noFill/>
                </a:ln>
                <a:solidFill>
                  <a:sysClr val="windowText" lastClr="000000"/>
                </a:solidFill>
                <a:effectLst/>
                <a:uLnTx/>
                <a:uFillTx/>
                <a:latin typeface="Arial"/>
                <a:cs typeface="Arial"/>
              </a:rPr>
              <a:t>long-</a:t>
            </a:r>
            <a:r>
              <a:rPr kumimoji="0" sz="2000" b="0" i="0" u="none" strike="noStrike" kern="0" cap="none" spc="-20" normalizeH="0" baseline="0" noProof="0">
                <a:ln>
                  <a:noFill/>
                </a:ln>
                <a:solidFill>
                  <a:sysClr val="windowText" lastClr="000000"/>
                </a:solidFill>
                <a:effectLst/>
                <a:uLnTx/>
                <a:uFillTx/>
                <a:latin typeface="Arial"/>
                <a:cs typeface="Arial"/>
              </a:rPr>
              <a:t>term </a:t>
            </a:r>
            <a:r>
              <a:rPr kumimoji="0" sz="2000" b="0" i="0" u="none" strike="noStrike" kern="0" cap="none" spc="-10" normalizeH="0" baseline="0" noProof="0">
                <a:ln>
                  <a:noFill/>
                </a:ln>
                <a:solidFill>
                  <a:sysClr val="windowText" lastClr="000000"/>
                </a:solidFill>
                <a:effectLst/>
                <a:uLnTx/>
                <a:uFillTx/>
                <a:latin typeface="Arial"/>
                <a:cs typeface="Arial"/>
              </a:rPr>
              <a:t>responsibilities.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1031875" marR="576580" lvl="0" indent="-228600" defTabSz="914400" eaLnBrk="1" fontAlgn="auto" latinLnBrk="0" hangingPunct="1">
              <a:lnSpc>
                <a:spcPts val="1730"/>
              </a:lnSpc>
              <a:spcBef>
                <a:spcPts val="530"/>
              </a:spcBef>
              <a:spcAft>
                <a:spcPts val="0"/>
              </a:spcAft>
              <a:buClrTx/>
              <a:buSzTx/>
              <a:buFontTx/>
              <a:buChar char="•"/>
              <a:tabLst>
                <a:tab pos="1031875" algn="l"/>
              </a:tabLst>
              <a:defRPr/>
            </a:pPr>
            <a:r>
              <a:rPr kumimoji="0" sz="1600" b="0" i="0" u="none" strike="noStrike" kern="0" cap="none" spc="0" normalizeH="0" baseline="0" noProof="0">
                <a:ln>
                  <a:noFill/>
                </a:ln>
                <a:solidFill>
                  <a:sysClr val="windowText" lastClr="000000"/>
                </a:solidFill>
                <a:effectLst/>
                <a:uLnTx/>
                <a:uFillTx/>
                <a:latin typeface="Arial"/>
                <a:cs typeface="Arial"/>
              </a:rPr>
              <a:t>Oversee</a:t>
            </a:r>
            <a:r>
              <a:rPr kumimoji="0" sz="1600" b="0" i="0" u="none" strike="noStrike" kern="0" cap="none" spc="-1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the</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completion</a:t>
            </a:r>
            <a:r>
              <a:rPr kumimoji="0" sz="1600" b="0" i="0" u="none" strike="noStrike" kern="0" cap="none" spc="-4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of</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the</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CSAP</a:t>
            </a:r>
            <a:r>
              <a:rPr kumimoji="0" sz="1600" b="0" i="0" u="none" strike="noStrike" kern="0" cap="none" spc="-7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within</a:t>
            </a:r>
            <a:r>
              <a:rPr kumimoji="0" sz="1600" b="0" i="0" u="none" strike="noStrike" kern="0" cap="none" spc="-35" normalizeH="0" baseline="0" noProof="0">
                <a:ln>
                  <a:noFill/>
                </a:ln>
                <a:solidFill>
                  <a:sysClr val="windowText" lastClr="000000"/>
                </a:solidFill>
                <a:effectLst/>
                <a:uLnTx/>
                <a:uFillTx/>
                <a:latin typeface="Arial"/>
                <a:cs typeface="Arial"/>
              </a:rPr>
              <a:t> </a:t>
            </a:r>
            <a:r>
              <a:rPr kumimoji="0" sz="1600" b="0" i="0" u="none" strike="noStrike" kern="0" cap="none" spc="-25" normalizeH="0" baseline="0" noProof="0">
                <a:ln>
                  <a:noFill/>
                </a:ln>
                <a:solidFill>
                  <a:sysClr val="windowText" lastClr="000000"/>
                </a:solidFill>
                <a:effectLst/>
                <a:uLnTx/>
                <a:uFillTx/>
                <a:latin typeface="Arial"/>
                <a:cs typeface="Arial"/>
              </a:rPr>
              <a:t>12 </a:t>
            </a:r>
            <a:r>
              <a:rPr kumimoji="0" sz="1600" b="0" i="0" u="none" strike="noStrike" kern="0" cap="none" spc="0" normalizeH="0" baseline="0" noProof="0">
                <a:ln>
                  <a:noFill/>
                </a:ln>
                <a:solidFill>
                  <a:sysClr val="windowText" lastClr="000000"/>
                </a:solidFill>
                <a:effectLst/>
                <a:uLnTx/>
                <a:uFillTx/>
                <a:latin typeface="Arial"/>
                <a:cs typeface="Arial"/>
              </a:rPr>
              <a:t>months</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of</a:t>
            </a:r>
            <a:r>
              <a:rPr kumimoji="0" sz="1600" b="0" i="0" u="none" strike="noStrike" kern="0" cap="none" spc="-2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the</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10" normalizeH="0" baseline="0" noProof="0">
                <a:ln>
                  <a:noFill/>
                </a:ln>
                <a:solidFill>
                  <a:sysClr val="windowText" lastClr="000000"/>
                </a:solidFill>
                <a:effectLst/>
                <a:uLnTx/>
                <a:uFillTx/>
                <a:latin typeface="Arial"/>
                <a:cs typeface="Arial"/>
              </a:rPr>
              <a:t>resolution</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031875" marR="17780" lvl="0" indent="-228600" defTabSz="914400" eaLnBrk="1" fontAlgn="auto" latinLnBrk="0" hangingPunct="1">
              <a:lnSpc>
                <a:spcPts val="1730"/>
              </a:lnSpc>
              <a:spcBef>
                <a:spcPts val="500"/>
              </a:spcBef>
              <a:spcAft>
                <a:spcPts val="0"/>
              </a:spcAft>
              <a:buClrTx/>
              <a:buSzTx/>
              <a:buFontTx/>
              <a:buChar char="•"/>
              <a:tabLst>
                <a:tab pos="1031875" algn="l"/>
              </a:tabLst>
              <a:defRPr/>
            </a:pPr>
            <a:r>
              <a:rPr kumimoji="0" sz="1600" b="0" i="0" u="none" strike="noStrike" kern="0" cap="none" spc="0" normalizeH="0" baseline="0" noProof="0">
                <a:ln>
                  <a:noFill/>
                </a:ln>
                <a:solidFill>
                  <a:sysClr val="windowText" lastClr="000000"/>
                </a:solidFill>
                <a:effectLst/>
                <a:uLnTx/>
                <a:uFillTx/>
                <a:latin typeface="Arial"/>
                <a:cs typeface="Arial"/>
              </a:rPr>
              <a:t>Report</a:t>
            </a:r>
            <a:r>
              <a:rPr kumimoji="0" sz="1600" b="0" i="0" u="none" strike="noStrike" kern="0" cap="none" spc="-2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progress</a:t>
            </a:r>
            <a:r>
              <a:rPr kumimoji="0" sz="1600" b="0" i="0" u="none" strike="noStrike" kern="0" cap="none" spc="-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on</a:t>
            </a:r>
            <a:r>
              <a:rPr kumimoji="0" sz="1600" b="0" i="0" u="none" strike="noStrike" kern="0" cap="none" spc="-3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Vision</a:t>
            </a:r>
            <a:r>
              <a:rPr kumimoji="0" sz="1600" b="0" i="0" u="none" strike="noStrike" kern="0" cap="none" spc="-55"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Zero</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goals</a:t>
            </a:r>
            <a:r>
              <a:rPr kumimoji="0" sz="1600" b="0" i="0" u="none" strike="noStrike" kern="0" cap="none" spc="-4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and</a:t>
            </a:r>
            <a:r>
              <a:rPr kumimoji="0" sz="1600" b="0" i="0" u="none" strike="noStrike" kern="0" cap="none" spc="-110" normalizeH="0" baseline="0" noProof="0">
                <a:ln>
                  <a:noFill/>
                </a:ln>
                <a:solidFill>
                  <a:sysClr val="windowText" lastClr="000000"/>
                </a:solidFill>
                <a:effectLst/>
                <a:uLnTx/>
                <a:uFillTx/>
                <a:latin typeface="Arial"/>
                <a:cs typeface="Arial"/>
              </a:rPr>
              <a:t> </a:t>
            </a:r>
            <a:r>
              <a:rPr kumimoji="0" sz="1600" b="0" i="0" u="none" strike="noStrike" kern="0" cap="none" spc="-10" normalizeH="0" baseline="0" noProof="0">
                <a:ln>
                  <a:noFill/>
                </a:ln>
                <a:solidFill>
                  <a:sysClr val="windowText" lastClr="000000"/>
                </a:solidFill>
                <a:effectLst/>
                <a:uLnTx/>
                <a:uFillTx/>
                <a:latin typeface="Arial"/>
                <a:cs typeface="Arial"/>
              </a:rPr>
              <a:t>Action </a:t>
            </a:r>
            <a:r>
              <a:rPr kumimoji="0" sz="1600" b="0" i="0" u="none" strike="noStrike" kern="0" cap="none" spc="0" normalizeH="0" baseline="0" noProof="0">
                <a:ln>
                  <a:noFill/>
                </a:ln>
                <a:solidFill>
                  <a:sysClr val="windowText" lastClr="000000"/>
                </a:solidFill>
                <a:effectLst/>
                <a:uLnTx/>
                <a:uFillTx/>
                <a:latin typeface="Arial"/>
                <a:cs typeface="Arial"/>
              </a:rPr>
              <a:t>Plan</a:t>
            </a:r>
            <a:r>
              <a:rPr kumimoji="0" sz="1600" b="0" i="0" u="none" strike="noStrike" kern="0" cap="none" spc="-35" normalizeH="0" baseline="0" noProof="0">
                <a:ln>
                  <a:noFill/>
                </a:ln>
                <a:solidFill>
                  <a:sysClr val="windowText" lastClr="000000"/>
                </a:solidFill>
                <a:effectLst/>
                <a:uLnTx/>
                <a:uFillTx/>
                <a:latin typeface="Arial"/>
                <a:cs typeface="Arial"/>
              </a:rPr>
              <a:t> </a:t>
            </a:r>
            <a:r>
              <a:rPr kumimoji="0" sz="1600" b="0" i="0" u="none" strike="noStrike" kern="0" cap="none" spc="-10" normalizeH="0" baseline="0" noProof="0">
                <a:ln>
                  <a:noFill/>
                </a:ln>
                <a:solidFill>
                  <a:sysClr val="windowText" lastClr="000000"/>
                </a:solidFill>
                <a:effectLst/>
                <a:uLnTx/>
                <a:uFillTx/>
                <a:latin typeface="Arial"/>
                <a:cs typeface="Arial"/>
              </a:rPr>
              <a:t>recommendations</a:t>
            </a:r>
            <a:r>
              <a:rPr kumimoji="0" sz="1600" b="0" i="0" u="none" strike="noStrike" kern="0" cap="none" spc="0" normalizeH="0" baseline="0" noProof="0">
                <a:ln>
                  <a:noFill/>
                </a:ln>
                <a:solidFill>
                  <a:sysClr val="windowText" lastClr="000000"/>
                </a:solidFill>
                <a:effectLst/>
                <a:uLnTx/>
                <a:uFillTx/>
                <a:latin typeface="Arial"/>
                <a:cs typeface="Arial"/>
              </a:rPr>
              <a:t> within</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12</a:t>
            </a:r>
            <a:r>
              <a:rPr kumimoji="0" sz="1600" b="0" i="0" u="none" strike="noStrike" kern="0" cap="none" spc="-1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months of</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10" normalizeH="0" baseline="0" noProof="0">
                <a:ln>
                  <a:noFill/>
                </a:ln>
                <a:solidFill>
                  <a:sysClr val="windowText" lastClr="000000"/>
                </a:solidFill>
                <a:effectLst/>
                <a:uLnTx/>
                <a:uFillTx/>
                <a:latin typeface="Arial"/>
                <a:cs typeface="Arial"/>
              </a:rPr>
              <a:t>finalizing </a:t>
            </a:r>
            <a:r>
              <a:rPr kumimoji="0" sz="1600" b="0" i="0" u="none" strike="noStrike" kern="0" cap="none" spc="0" normalizeH="0" baseline="0" noProof="0">
                <a:ln>
                  <a:noFill/>
                </a:ln>
                <a:solidFill>
                  <a:sysClr val="windowText" lastClr="000000"/>
                </a:solidFill>
                <a:effectLst/>
                <a:uLnTx/>
                <a:uFillTx/>
                <a:latin typeface="Arial"/>
                <a:cs typeface="Arial"/>
              </a:rPr>
              <a:t>Action</a:t>
            </a:r>
            <a:r>
              <a:rPr kumimoji="0" sz="1600" b="0" i="0" u="none" strike="noStrike" kern="0" cap="none" spc="-3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Plan,</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and</a:t>
            </a:r>
            <a:r>
              <a:rPr kumimoji="0" sz="1600" b="0" i="0" u="none" strike="noStrike" kern="0" cap="none" spc="-20" normalizeH="0" baseline="0" noProof="0">
                <a:ln>
                  <a:noFill/>
                </a:ln>
                <a:solidFill>
                  <a:sysClr val="windowText" lastClr="000000"/>
                </a:solidFill>
                <a:effectLst/>
                <a:uLnTx/>
                <a:uFillTx/>
                <a:latin typeface="Arial"/>
                <a:cs typeface="Arial"/>
              </a:rPr>
              <a:t> </a:t>
            </a:r>
            <a:r>
              <a:rPr kumimoji="0" sz="1600" b="0" i="0" u="none" strike="noStrike" kern="0" cap="none" spc="0" normalizeH="0" baseline="0" noProof="0">
                <a:ln>
                  <a:noFill/>
                </a:ln>
                <a:solidFill>
                  <a:sysClr val="windowText" lastClr="000000"/>
                </a:solidFill>
                <a:effectLst/>
                <a:uLnTx/>
                <a:uFillTx/>
                <a:latin typeface="Arial"/>
                <a:cs typeface="Arial"/>
              </a:rPr>
              <a:t>annually</a:t>
            </a:r>
            <a:r>
              <a:rPr kumimoji="0" sz="1600" b="0" i="0" u="none" strike="noStrike" kern="0" cap="none" spc="-25" normalizeH="0" baseline="0" noProof="0">
                <a:ln>
                  <a:noFill/>
                </a:ln>
                <a:solidFill>
                  <a:sysClr val="windowText" lastClr="000000"/>
                </a:solidFill>
                <a:effectLst/>
                <a:uLnTx/>
                <a:uFillTx/>
                <a:latin typeface="Arial"/>
                <a:cs typeface="Arial"/>
              </a:rPr>
              <a:t> </a:t>
            </a:r>
            <a:r>
              <a:rPr kumimoji="0" sz="1600" b="0" i="0" u="none" strike="noStrike" kern="0" cap="none" spc="-10" normalizeH="0" baseline="0" noProof="0">
                <a:ln>
                  <a:noFill/>
                </a:ln>
                <a:solidFill>
                  <a:sysClr val="windowText" lastClr="000000"/>
                </a:solidFill>
                <a:effectLst/>
                <a:uLnTx/>
                <a:uFillTx/>
                <a:latin typeface="Arial"/>
                <a:cs typeface="Arial"/>
              </a:rPr>
              <a:t>thereafter</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11" name="object 11"/>
          <p:cNvGrpSpPr/>
          <p:nvPr/>
        </p:nvGrpSpPr>
        <p:grpSpPr>
          <a:xfrm>
            <a:off x="1139233" y="3010429"/>
            <a:ext cx="7142480" cy="3302000"/>
            <a:chOff x="1139233" y="3010429"/>
            <a:chExt cx="7142480" cy="3302000"/>
          </a:xfrm>
        </p:grpSpPr>
        <p:sp>
          <p:nvSpPr>
            <p:cNvPr id="12" name="object 12"/>
            <p:cNvSpPr/>
            <p:nvPr/>
          </p:nvSpPr>
          <p:spPr>
            <a:xfrm>
              <a:off x="1477829" y="3010429"/>
              <a:ext cx="6804025" cy="3302000"/>
            </a:xfrm>
            <a:custGeom>
              <a:avLst/>
              <a:gdLst/>
              <a:ahLst/>
              <a:cxnLst/>
              <a:rect l="l" t="t" r="r" b="b"/>
              <a:pathLst>
                <a:path w="6804025" h="3302000">
                  <a:moveTo>
                    <a:pt x="5152415" y="0"/>
                  </a:moveTo>
                  <a:lnTo>
                    <a:pt x="5152415" y="825500"/>
                  </a:lnTo>
                  <a:lnTo>
                    <a:pt x="0" y="825500"/>
                  </a:lnTo>
                  <a:lnTo>
                    <a:pt x="0" y="2476500"/>
                  </a:lnTo>
                  <a:lnTo>
                    <a:pt x="5152415" y="2476500"/>
                  </a:lnTo>
                  <a:lnTo>
                    <a:pt x="5152415" y="3302000"/>
                  </a:lnTo>
                  <a:lnTo>
                    <a:pt x="6803402" y="1651000"/>
                  </a:lnTo>
                  <a:lnTo>
                    <a:pt x="5152415" y="0"/>
                  </a:lnTo>
                  <a:close/>
                </a:path>
              </a:pathLst>
            </a:custGeom>
            <a:solidFill>
              <a:srgbClr val="B4BD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1148758" y="4001024"/>
              <a:ext cx="2401570" cy="1320800"/>
            </a:xfrm>
            <a:custGeom>
              <a:avLst/>
              <a:gdLst/>
              <a:ahLst/>
              <a:cxnLst/>
              <a:rect l="l" t="t" r="r" b="b"/>
              <a:pathLst>
                <a:path w="2401570" h="1320800">
                  <a:moveTo>
                    <a:pt x="2181059" y="0"/>
                  </a:moveTo>
                  <a:lnTo>
                    <a:pt x="220141" y="0"/>
                  </a:lnTo>
                  <a:lnTo>
                    <a:pt x="175776" y="4472"/>
                  </a:lnTo>
                  <a:lnTo>
                    <a:pt x="134454" y="17300"/>
                  </a:lnTo>
                  <a:lnTo>
                    <a:pt x="97060" y="37597"/>
                  </a:lnTo>
                  <a:lnTo>
                    <a:pt x="64479" y="64479"/>
                  </a:lnTo>
                  <a:lnTo>
                    <a:pt x="37597" y="97060"/>
                  </a:lnTo>
                  <a:lnTo>
                    <a:pt x="17300" y="134454"/>
                  </a:lnTo>
                  <a:lnTo>
                    <a:pt x="4472" y="175776"/>
                  </a:lnTo>
                  <a:lnTo>
                    <a:pt x="0" y="220141"/>
                  </a:lnTo>
                  <a:lnTo>
                    <a:pt x="0" y="1100658"/>
                  </a:lnTo>
                  <a:lnTo>
                    <a:pt x="4472" y="1145026"/>
                  </a:lnTo>
                  <a:lnTo>
                    <a:pt x="17300" y="1186351"/>
                  </a:lnTo>
                  <a:lnTo>
                    <a:pt x="37597" y="1223745"/>
                  </a:lnTo>
                  <a:lnTo>
                    <a:pt x="64479" y="1256325"/>
                  </a:lnTo>
                  <a:lnTo>
                    <a:pt x="97060" y="1283205"/>
                  </a:lnTo>
                  <a:lnTo>
                    <a:pt x="134454" y="1303501"/>
                  </a:lnTo>
                  <a:lnTo>
                    <a:pt x="175776" y="1316327"/>
                  </a:lnTo>
                  <a:lnTo>
                    <a:pt x="220141" y="1320800"/>
                  </a:lnTo>
                  <a:lnTo>
                    <a:pt x="2181059" y="1320800"/>
                  </a:lnTo>
                  <a:lnTo>
                    <a:pt x="2225425" y="1316327"/>
                  </a:lnTo>
                  <a:lnTo>
                    <a:pt x="2266747" y="1303501"/>
                  </a:lnTo>
                  <a:lnTo>
                    <a:pt x="2304141" y="1283205"/>
                  </a:lnTo>
                  <a:lnTo>
                    <a:pt x="2336722" y="1256325"/>
                  </a:lnTo>
                  <a:lnTo>
                    <a:pt x="2363603" y="1223745"/>
                  </a:lnTo>
                  <a:lnTo>
                    <a:pt x="2383901" y="1186351"/>
                  </a:lnTo>
                  <a:lnTo>
                    <a:pt x="2396729" y="1145026"/>
                  </a:lnTo>
                  <a:lnTo>
                    <a:pt x="2401201" y="1100658"/>
                  </a:lnTo>
                  <a:lnTo>
                    <a:pt x="2401201" y="220141"/>
                  </a:lnTo>
                  <a:lnTo>
                    <a:pt x="2396729" y="175776"/>
                  </a:lnTo>
                  <a:lnTo>
                    <a:pt x="2383901" y="134454"/>
                  </a:lnTo>
                  <a:lnTo>
                    <a:pt x="2363603" y="97060"/>
                  </a:lnTo>
                  <a:lnTo>
                    <a:pt x="2336722" y="64479"/>
                  </a:lnTo>
                  <a:lnTo>
                    <a:pt x="2304141" y="37597"/>
                  </a:lnTo>
                  <a:lnTo>
                    <a:pt x="2266747" y="17300"/>
                  </a:lnTo>
                  <a:lnTo>
                    <a:pt x="2225425" y="4472"/>
                  </a:lnTo>
                  <a:lnTo>
                    <a:pt x="2181059" y="0"/>
                  </a:lnTo>
                  <a:close/>
                </a:path>
              </a:pathLst>
            </a:custGeom>
            <a:solidFill>
              <a:srgbClr val="0B445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148758" y="4001024"/>
              <a:ext cx="2401570" cy="1320800"/>
            </a:xfrm>
            <a:custGeom>
              <a:avLst/>
              <a:gdLst/>
              <a:ahLst/>
              <a:cxnLst/>
              <a:rect l="l" t="t" r="r" b="b"/>
              <a:pathLst>
                <a:path w="2401570" h="1320800">
                  <a:moveTo>
                    <a:pt x="0" y="220141"/>
                  </a:moveTo>
                  <a:lnTo>
                    <a:pt x="4472" y="175776"/>
                  </a:lnTo>
                  <a:lnTo>
                    <a:pt x="17300" y="134454"/>
                  </a:lnTo>
                  <a:lnTo>
                    <a:pt x="37597" y="97060"/>
                  </a:lnTo>
                  <a:lnTo>
                    <a:pt x="64479" y="64479"/>
                  </a:lnTo>
                  <a:lnTo>
                    <a:pt x="97060" y="37597"/>
                  </a:lnTo>
                  <a:lnTo>
                    <a:pt x="134454" y="17300"/>
                  </a:lnTo>
                  <a:lnTo>
                    <a:pt x="175776" y="4472"/>
                  </a:lnTo>
                  <a:lnTo>
                    <a:pt x="220141" y="0"/>
                  </a:lnTo>
                  <a:lnTo>
                    <a:pt x="2181059" y="0"/>
                  </a:lnTo>
                  <a:lnTo>
                    <a:pt x="2225425" y="4472"/>
                  </a:lnTo>
                  <a:lnTo>
                    <a:pt x="2266747" y="17300"/>
                  </a:lnTo>
                  <a:lnTo>
                    <a:pt x="2304141" y="37597"/>
                  </a:lnTo>
                  <a:lnTo>
                    <a:pt x="2336722" y="64479"/>
                  </a:lnTo>
                  <a:lnTo>
                    <a:pt x="2363603" y="97060"/>
                  </a:lnTo>
                  <a:lnTo>
                    <a:pt x="2383901" y="134454"/>
                  </a:lnTo>
                  <a:lnTo>
                    <a:pt x="2396729" y="175776"/>
                  </a:lnTo>
                  <a:lnTo>
                    <a:pt x="2401201" y="220141"/>
                  </a:lnTo>
                  <a:lnTo>
                    <a:pt x="2401201" y="1100658"/>
                  </a:lnTo>
                  <a:lnTo>
                    <a:pt x="2396729" y="1145026"/>
                  </a:lnTo>
                  <a:lnTo>
                    <a:pt x="2383901" y="1186351"/>
                  </a:lnTo>
                  <a:lnTo>
                    <a:pt x="2363603" y="1223745"/>
                  </a:lnTo>
                  <a:lnTo>
                    <a:pt x="2336722" y="1256325"/>
                  </a:lnTo>
                  <a:lnTo>
                    <a:pt x="2304141" y="1283205"/>
                  </a:lnTo>
                  <a:lnTo>
                    <a:pt x="2266747" y="1303501"/>
                  </a:lnTo>
                  <a:lnTo>
                    <a:pt x="2225425" y="1316327"/>
                  </a:lnTo>
                  <a:lnTo>
                    <a:pt x="2181059" y="1320800"/>
                  </a:lnTo>
                  <a:lnTo>
                    <a:pt x="220141" y="1320800"/>
                  </a:lnTo>
                  <a:lnTo>
                    <a:pt x="175776" y="1316327"/>
                  </a:lnTo>
                  <a:lnTo>
                    <a:pt x="134454" y="1303501"/>
                  </a:lnTo>
                  <a:lnTo>
                    <a:pt x="97060" y="1283205"/>
                  </a:lnTo>
                  <a:lnTo>
                    <a:pt x="64479" y="1256325"/>
                  </a:lnTo>
                  <a:lnTo>
                    <a:pt x="37597" y="1223745"/>
                  </a:lnTo>
                  <a:lnTo>
                    <a:pt x="17300" y="1186351"/>
                  </a:lnTo>
                  <a:lnTo>
                    <a:pt x="4472" y="1145026"/>
                  </a:lnTo>
                  <a:lnTo>
                    <a:pt x="0" y="1100658"/>
                  </a:lnTo>
                  <a:lnTo>
                    <a:pt x="0" y="220141"/>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p:nvPr/>
        </p:nvSpPr>
        <p:spPr>
          <a:xfrm>
            <a:off x="1420765" y="4182192"/>
            <a:ext cx="1856105" cy="925194"/>
          </a:xfrm>
          <a:prstGeom prst="rect">
            <a:avLst/>
          </a:prstGeom>
        </p:spPr>
        <p:txBody>
          <a:bodyPr vert="horz" wrap="square" lIns="0" tIns="47625" rIns="0" bIns="0" rtlCol="0">
            <a:spAutoFit/>
          </a:bodyPr>
          <a:lstStyle/>
          <a:p>
            <a:pPr marL="12700" marR="5080" lvl="0" indent="-635" algn="ctr" defTabSz="914400" eaLnBrk="1" fontAlgn="auto" latinLnBrk="0" hangingPunct="1">
              <a:lnSpc>
                <a:spcPts val="2280"/>
              </a:lnSpc>
              <a:spcBef>
                <a:spcPts val="375"/>
              </a:spcBef>
              <a:spcAft>
                <a:spcPts val="0"/>
              </a:spcAft>
              <a:buClrTx/>
              <a:buSzTx/>
              <a:buFontTx/>
              <a:buNone/>
              <a:tabLst/>
              <a:defRPr/>
            </a:pPr>
            <a:r>
              <a:rPr kumimoji="0" sz="2100" b="0" i="0" u="none" strike="noStrike" kern="0" cap="none" spc="0" normalizeH="0" baseline="0" noProof="0">
                <a:ln>
                  <a:noFill/>
                </a:ln>
                <a:solidFill>
                  <a:srgbClr val="FFFFFF"/>
                </a:solidFill>
                <a:effectLst/>
                <a:uLnTx/>
                <a:uFillTx/>
                <a:latin typeface="Arial"/>
                <a:cs typeface="Arial"/>
              </a:rPr>
              <a:t>Council</a:t>
            </a:r>
            <a:r>
              <a:rPr kumimoji="0" sz="2100" b="0" i="0" u="none" strike="noStrike" kern="0" cap="none" spc="-85" normalizeH="0" baseline="0" noProof="0">
                <a:ln>
                  <a:noFill/>
                </a:ln>
                <a:solidFill>
                  <a:srgbClr val="FFFFFF"/>
                </a:solidFill>
                <a:effectLst/>
                <a:uLnTx/>
                <a:uFillTx/>
                <a:latin typeface="Arial"/>
                <a:cs typeface="Arial"/>
              </a:rPr>
              <a:t> </a:t>
            </a:r>
            <a:r>
              <a:rPr kumimoji="0" sz="2100" b="0" i="0" u="none" strike="noStrike" kern="0" cap="none" spc="0" normalizeH="0" baseline="0" noProof="0">
                <a:ln>
                  <a:noFill/>
                </a:ln>
                <a:solidFill>
                  <a:srgbClr val="FFFFFF"/>
                </a:solidFill>
                <a:effectLst/>
                <a:uLnTx/>
                <a:uFillTx/>
                <a:latin typeface="Arial"/>
                <a:cs typeface="Arial"/>
              </a:rPr>
              <a:t>Vote</a:t>
            </a:r>
            <a:r>
              <a:rPr kumimoji="0" sz="2100" b="0" i="0" u="none" strike="noStrike" kern="0" cap="none" spc="-75" normalizeH="0" baseline="0" noProof="0">
                <a:ln>
                  <a:noFill/>
                </a:ln>
                <a:solidFill>
                  <a:srgbClr val="FFFFFF"/>
                </a:solidFill>
                <a:effectLst/>
                <a:uLnTx/>
                <a:uFillTx/>
                <a:latin typeface="Arial"/>
                <a:cs typeface="Arial"/>
              </a:rPr>
              <a:t> </a:t>
            </a:r>
            <a:r>
              <a:rPr kumimoji="0" sz="2100" b="0" i="0" u="none" strike="noStrike" kern="0" cap="none" spc="-25" normalizeH="0" baseline="0" noProof="0">
                <a:ln>
                  <a:noFill/>
                </a:ln>
                <a:solidFill>
                  <a:srgbClr val="FFFFFF"/>
                </a:solidFill>
                <a:effectLst/>
                <a:uLnTx/>
                <a:uFillTx/>
                <a:latin typeface="Arial"/>
                <a:cs typeface="Arial"/>
              </a:rPr>
              <a:t>on </a:t>
            </a:r>
            <a:r>
              <a:rPr kumimoji="0" sz="2100" b="0" i="0" u="none" strike="noStrike" kern="0" cap="none" spc="0" normalizeH="0" baseline="0" noProof="0">
                <a:ln>
                  <a:noFill/>
                </a:ln>
                <a:solidFill>
                  <a:srgbClr val="FFFFFF"/>
                </a:solidFill>
                <a:effectLst/>
                <a:uLnTx/>
                <a:uFillTx/>
                <a:latin typeface="Arial"/>
                <a:cs typeface="Arial"/>
              </a:rPr>
              <a:t>Resolution</a:t>
            </a:r>
            <a:r>
              <a:rPr kumimoji="0" sz="2100" b="0" i="0" u="none" strike="noStrike" kern="0" cap="none" spc="-45" normalizeH="0" baseline="0" noProof="0">
                <a:ln>
                  <a:noFill/>
                </a:ln>
                <a:solidFill>
                  <a:srgbClr val="FFFFFF"/>
                </a:solidFill>
                <a:effectLst/>
                <a:uLnTx/>
                <a:uFillTx/>
                <a:latin typeface="Arial"/>
                <a:cs typeface="Arial"/>
              </a:rPr>
              <a:t> </a:t>
            </a:r>
            <a:r>
              <a:rPr kumimoji="0" sz="2100" b="0" i="0" u="none" strike="noStrike" kern="0" cap="none" spc="-20" normalizeH="0" baseline="0" noProof="0">
                <a:ln>
                  <a:noFill/>
                </a:ln>
                <a:solidFill>
                  <a:srgbClr val="FFFFFF"/>
                </a:solidFill>
                <a:effectLst/>
                <a:uLnTx/>
                <a:uFillTx/>
                <a:latin typeface="Arial"/>
                <a:cs typeface="Arial"/>
              </a:rPr>
              <a:t>April </a:t>
            </a:r>
            <a:r>
              <a:rPr kumimoji="0" sz="2100" b="0" i="0" u="none" strike="noStrike" kern="0" cap="none" spc="0" normalizeH="0" baseline="0" noProof="0">
                <a:ln>
                  <a:noFill/>
                </a:ln>
                <a:solidFill>
                  <a:srgbClr val="FFFFFF"/>
                </a:solidFill>
                <a:effectLst/>
                <a:uLnTx/>
                <a:uFillTx/>
                <a:latin typeface="Arial"/>
                <a:cs typeface="Arial"/>
              </a:rPr>
              <a:t>9,</a:t>
            </a:r>
            <a:r>
              <a:rPr kumimoji="0" sz="2100" b="0" i="0" u="none" strike="noStrike" kern="0" cap="none" spc="-25" normalizeH="0" baseline="0" noProof="0">
                <a:ln>
                  <a:noFill/>
                </a:ln>
                <a:solidFill>
                  <a:srgbClr val="FFFFFF"/>
                </a:solidFill>
                <a:effectLst/>
                <a:uLnTx/>
                <a:uFillTx/>
                <a:latin typeface="Arial"/>
                <a:cs typeface="Arial"/>
              </a:rPr>
              <a:t> </a:t>
            </a:r>
            <a:r>
              <a:rPr kumimoji="0" sz="2100" b="0" i="0" u="none" strike="noStrike" kern="0" cap="none" spc="-20" normalizeH="0" baseline="0" noProof="0">
                <a:ln>
                  <a:noFill/>
                </a:ln>
                <a:solidFill>
                  <a:srgbClr val="FFFFFF"/>
                </a:solidFill>
                <a:effectLst/>
                <a:uLnTx/>
                <a:uFillTx/>
                <a:latin typeface="Arial"/>
                <a:cs typeface="Arial"/>
              </a:rPr>
              <a:t>2024</a:t>
            </a:r>
            <a:endParaRPr kumimoji="0" sz="2100" b="0" i="0" u="none" strike="noStrike" kern="0" cap="none" spc="0" normalizeH="0" baseline="0" noProof="0">
              <a:ln>
                <a:noFill/>
              </a:ln>
              <a:solidFill>
                <a:sysClr val="windowText" lastClr="000000"/>
              </a:solidFill>
              <a:effectLst/>
              <a:uLnTx/>
              <a:uFillTx/>
              <a:latin typeface="Arial"/>
              <a:cs typeface="Arial"/>
            </a:endParaRPr>
          </a:p>
        </p:txBody>
      </p:sp>
      <p:grpSp>
        <p:nvGrpSpPr>
          <p:cNvPr id="16" name="object 16"/>
          <p:cNvGrpSpPr/>
          <p:nvPr/>
        </p:nvGrpSpPr>
        <p:grpSpPr>
          <a:xfrm>
            <a:off x="3669405" y="3991499"/>
            <a:ext cx="2420620" cy="1339850"/>
            <a:chOff x="3669405" y="3991499"/>
            <a:chExt cx="2420620" cy="1339850"/>
          </a:xfrm>
        </p:grpSpPr>
        <p:sp>
          <p:nvSpPr>
            <p:cNvPr id="17" name="object 17"/>
            <p:cNvSpPr/>
            <p:nvPr/>
          </p:nvSpPr>
          <p:spPr>
            <a:xfrm>
              <a:off x="3678930" y="4001024"/>
              <a:ext cx="2401570" cy="1320800"/>
            </a:xfrm>
            <a:custGeom>
              <a:avLst/>
              <a:gdLst/>
              <a:ahLst/>
              <a:cxnLst/>
              <a:rect l="l" t="t" r="r" b="b"/>
              <a:pathLst>
                <a:path w="2401570" h="1320800">
                  <a:moveTo>
                    <a:pt x="2181059" y="0"/>
                  </a:moveTo>
                  <a:lnTo>
                    <a:pt x="220141" y="0"/>
                  </a:lnTo>
                  <a:lnTo>
                    <a:pt x="175776" y="4472"/>
                  </a:lnTo>
                  <a:lnTo>
                    <a:pt x="134454" y="17300"/>
                  </a:lnTo>
                  <a:lnTo>
                    <a:pt x="97060" y="37597"/>
                  </a:lnTo>
                  <a:lnTo>
                    <a:pt x="64479" y="64479"/>
                  </a:lnTo>
                  <a:lnTo>
                    <a:pt x="37597" y="97060"/>
                  </a:lnTo>
                  <a:lnTo>
                    <a:pt x="17300" y="134454"/>
                  </a:lnTo>
                  <a:lnTo>
                    <a:pt x="4472" y="175776"/>
                  </a:lnTo>
                  <a:lnTo>
                    <a:pt x="0" y="220141"/>
                  </a:lnTo>
                  <a:lnTo>
                    <a:pt x="0" y="1100658"/>
                  </a:lnTo>
                  <a:lnTo>
                    <a:pt x="4472" y="1145026"/>
                  </a:lnTo>
                  <a:lnTo>
                    <a:pt x="17300" y="1186351"/>
                  </a:lnTo>
                  <a:lnTo>
                    <a:pt x="37597" y="1223745"/>
                  </a:lnTo>
                  <a:lnTo>
                    <a:pt x="64479" y="1256325"/>
                  </a:lnTo>
                  <a:lnTo>
                    <a:pt x="97060" y="1283205"/>
                  </a:lnTo>
                  <a:lnTo>
                    <a:pt x="134454" y="1303501"/>
                  </a:lnTo>
                  <a:lnTo>
                    <a:pt x="175776" y="1316327"/>
                  </a:lnTo>
                  <a:lnTo>
                    <a:pt x="220141" y="1320800"/>
                  </a:lnTo>
                  <a:lnTo>
                    <a:pt x="2181059" y="1320800"/>
                  </a:lnTo>
                  <a:lnTo>
                    <a:pt x="2225425" y="1316327"/>
                  </a:lnTo>
                  <a:lnTo>
                    <a:pt x="2266747" y="1303501"/>
                  </a:lnTo>
                  <a:lnTo>
                    <a:pt x="2304141" y="1283205"/>
                  </a:lnTo>
                  <a:lnTo>
                    <a:pt x="2336722" y="1256325"/>
                  </a:lnTo>
                  <a:lnTo>
                    <a:pt x="2363603" y="1223745"/>
                  </a:lnTo>
                  <a:lnTo>
                    <a:pt x="2383901" y="1186351"/>
                  </a:lnTo>
                  <a:lnTo>
                    <a:pt x="2396729" y="1145026"/>
                  </a:lnTo>
                  <a:lnTo>
                    <a:pt x="2401201" y="1100658"/>
                  </a:lnTo>
                  <a:lnTo>
                    <a:pt x="2401201" y="220141"/>
                  </a:lnTo>
                  <a:lnTo>
                    <a:pt x="2396729" y="175776"/>
                  </a:lnTo>
                  <a:lnTo>
                    <a:pt x="2383901" y="134454"/>
                  </a:lnTo>
                  <a:lnTo>
                    <a:pt x="2363603" y="97060"/>
                  </a:lnTo>
                  <a:lnTo>
                    <a:pt x="2336722" y="64479"/>
                  </a:lnTo>
                  <a:lnTo>
                    <a:pt x="2304141" y="37597"/>
                  </a:lnTo>
                  <a:lnTo>
                    <a:pt x="2266747" y="17300"/>
                  </a:lnTo>
                  <a:lnTo>
                    <a:pt x="2225425" y="4472"/>
                  </a:lnTo>
                  <a:lnTo>
                    <a:pt x="2181059" y="0"/>
                  </a:lnTo>
                  <a:close/>
                </a:path>
              </a:pathLst>
            </a:custGeom>
            <a:solidFill>
              <a:srgbClr val="689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3678930" y="4001024"/>
              <a:ext cx="2401570" cy="1320800"/>
            </a:xfrm>
            <a:custGeom>
              <a:avLst/>
              <a:gdLst/>
              <a:ahLst/>
              <a:cxnLst/>
              <a:rect l="l" t="t" r="r" b="b"/>
              <a:pathLst>
                <a:path w="2401570" h="1320800">
                  <a:moveTo>
                    <a:pt x="0" y="220141"/>
                  </a:moveTo>
                  <a:lnTo>
                    <a:pt x="4472" y="175776"/>
                  </a:lnTo>
                  <a:lnTo>
                    <a:pt x="17300" y="134454"/>
                  </a:lnTo>
                  <a:lnTo>
                    <a:pt x="37597" y="97060"/>
                  </a:lnTo>
                  <a:lnTo>
                    <a:pt x="64479" y="64479"/>
                  </a:lnTo>
                  <a:lnTo>
                    <a:pt x="97060" y="37597"/>
                  </a:lnTo>
                  <a:lnTo>
                    <a:pt x="134454" y="17300"/>
                  </a:lnTo>
                  <a:lnTo>
                    <a:pt x="175776" y="4472"/>
                  </a:lnTo>
                  <a:lnTo>
                    <a:pt x="220141" y="0"/>
                  </a:lnTo>
                  <a:lnTo>
                    <a:pt x="2181059" y="0"/>
                  </a:lnTo>
                  <a:lnTo>
                    <a:pt x="2225425" y="4472"/>
                  </a:lnTo>
                  <a:lnTo>
                    <a:pt x="2266747" y="17300"/>
                  </a:lnTo>
                  <a:lnTo>
                    <a:pt x="2304141" y="37597"/>
                  </a:lnTo>
                  <a:lnTo>
                    <a:pt x="2336722" y="64479"/>
                  </a:lnTo>
                  <a:lnTo>
                    <a:pt x="2363603" y="97060"/>
                  </a:lnTo>
                  <a:lnTo>
                    <a:pt x="2383901" y="134454"/>
                  </a:lnTo>
                  <a:lnTo>
                    <a:pt x="2396729" y="175776"/>
                  </a:lnTo>
                  <a:lnTo>
                    <a:pt x="2401201" y="220141"/>
                  </a:lnTo>
                  <a:lnTo>
                    <a:pt x="2401201" y="1100658"/>
                  </a:lnTo>
                  <a:lnTo>
                    <a:pt x="2396729" y="1145026"/>
                  </a:lnTo>
                  <a:lnTo>
                    <a:pt x="2383901" y="1186351"/>
                  </a:lnTo>
                  <a:lnTo>
                    <a:pt x="2363603" y="1223745"/>
                  </a:lnTo>
                  <a:lnTo>
                    <a:pt x="2336722" y="1256325"/>
                  </a:lnTo>
                  <a:lnTo>
                    <a:pt x="2304141" y="1283205"/>
                  </a:lnTo>
                  <a:lnTo>
                    <a:pt x="2266747" y="1303501"/>
                  </a:lnTo>
                  <a:lnTo>
                    <a:pt x="2225425" y="1316327"/>
                  </a:lnTo>
                  <a:lnTo>
                    <a:pt x="2181059" y="1320800"/>
                  </a:lnTo>
                  <a:lnTo>
                    <a:pt x="220141" y="1320800"/>
                  </a:lnTo>
                  <a:lnTo>
                    <a:pt x="175776" y="1316327"/>
                  </a:lnTo>
                  <a:lnTo>
                    <a:pt x="134454" y="1303501"/>
                  </a:lnTo>
                  <a:lnTo>
                    <a:pt x="97060" y="1283205"/>
                  </a:lnTo>
                  <a:lnTo>
                    <a:pt x="64479" y="1256325"/>
                  </a:lnTo>
                  <a:lnTo>
                    <a:pt x="37597" y="1223745"/>
                  </a:lnTo>
                  <a:lnTo>
                    <a:pt x="17300" y="1186351"/>
                  </a:lnTo>
                  <a:lnTo>
                    <a:pt x="4472" y="1145026"/>
                  </a:lnTo>
                  <a:lnTo>
                    <a:pt x="0" y="1100658"/>
                  </a:lnTo>
                  <a:lnTo>
                    <a:pt x="0" y="220141"/>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object 19"/>
          <p:cNvSpPr txBox="1"/>
          <p:nvPr/>
        </p:nvSpPr>
        <p:spPr>
          <a:xfrm>
            <a:off x="3865665" y="4125868"/>
            <a:ext cx="2028189" cy="1227900"/>
          </a:xfrm>
          <a:prstGeom prst="rect">
            <a:avLst/>
          </a:prstGeom>
        </p:spPr>
        <p:txBody>
          <a:bodyPr vert="horz" wrap="square" lIns="0" tIns="47625" rIns="0" bIns="0" rtlCol="0" anchor="t">
            <a:spAutoFit/>
          </a:bodyPr>
          <a:lstStyle/>
          <a:p>
            <a:pPr marL="12700" marR="5080" indent="260350" algn="ctr">
              <a:lnSpc>
                <a:spcPts val="2280"/>
              </a:lnSpc>
              <a:spcBef>
                <a:spcPts val="375"/>
              </a:spcBef>
              <a:defRPr/>
            </a:pPr>
            <a:r>
              <a:rPr kumimoji="0" sz="2100" b="0" i="0" u="none" strike="noStrike" kern="0" cap="none" spc="0" normalizeH="0" baseline="0" noProof="0" dirty="0">
                <a:ln>
                  <a:noFill/>
                </a:ln>
                <a:solidFill>
                  <a:srgbClr val="FFFFFF"/>
                </a:solidFill>
                <a:effectLst/>
                <a:uLnTx/>
                <a:uFillTx/>
                <a:latin typeface="Arial"/>
                <a:cs typeface="Arial"/>
              </a:rPr>
              <a:t>Draft</a:t>
            </a:r>
            <a:r>
              <a:rPr kumimoji="0" sz="2100" b="0" i="0" u="none" strike="noStrike" kern="0" cap="none" spc="-40" normalizeH="0" baseline="0" noProof="0" dirty="0">
                <a:ln>
                  <a:noFill/>
                </a:ln>
                <a:solidFill>
                  <a:srgbClr val="FFFFFF"/>
                </a:solidFill>
                <a:effectLst/>
                <a:uLnTx/>
                <a:uFillTx/>
                <a:latin typeface="Arial"/>
                <a:cs typeface="Arial"/>
              </a:rPr>
              <a:t> </a:t>
            </a:r>
            <a:r>
              <a:rPr kumimoji="0" sz="2100" b="0" i="0" u="none" strike="noStrike" kern="0" cap="none" spc="0" normalizeH="0" baseline="0" noProof="0" dirty="0">
                <a:ln>
                  <a:noFill/>
                </a:ln>
                <a:solidFill>
                  <a:srgbClr val="FFFFFF"/>
                </a:solidFill>
                <a:effectLst/>
                <a:uLnTx/>
                <a:uFillTx/>
                <a:latin typeface="Arial"/>
                <a:cs typeface="Arial"/>
              </a:rPr>
              <a:t>of</a:t>
            </a:r>
            <a:r>
              <a:rPr kumimoji="0" sz="2100" b="0" i="0" u="none" strike="noStrike" kern="0" cap="none" spc="-40" normalizeH="0" baseline="0" noProof="0" dirty="0">
                <a:ln>
                  <a:noFill/>
                </a:ln>
                <a:solidFill>
                  <a:srgbClr val="FFFFFF"/>
                </a:solidFill>
                <a:effectLst/>
                <a:uLnTx/>
                <a:uFillTx/>
                <a:latin typeface="Arial"/>
                <a:cs typeface="Arial"/>
              </a:rPr>
              <a:t> </a:t>
            </a:r>
            <a:r>
              <a:rPr kumimoji="0" sz="2100" b="0" i="0" u="none" strike="noStrike" kern="0" cap="none" spc="-20" normalizeH="0" baseline="0" noProof="0" dirty="0">
                <a:ln>
                  <a:noFill/>
                </a:ln>
                <a:solidFill>
                  <a:srgbClr val="FFFFFF"/>
                </a:solidFill>
                <a:effectLst/>
                <a:uLnTx/>
                <a:uFillTx/>
                <a:latin typeface="Arial"/>
                <a:cs typeface="Arial"/>
              </a:rPr>
              <a:t>Plan </a:t>
            </a:r>
            <a:r>
              <a:rPr kumimoji="0" sz="2100" b="0" i="0" u="none" strike="noStrike" kern="0" cap="none" spc="0" normalizeH="0" baseline="0" noProof="0" dirty="0">
                <a:ln>
                  <a:noFill/>
                </a:ln>
                <a:solidFill>
                  <a:srgbClr val="FFFFFF"/>
                </a:solidFill>
                <a:effectLst/>
                <a:uLnTx/>
                <a:uFillTx/>
                <a:latin typeface="Arial"/>
                <a:cs typeface="Arial"/>
              </a:rPr>
              <a:t>Publicly</a:t>
            </a:r>
            <a:r>
              <a:rPr kumimoji="0" sz="2100" b="0" i="0" u="none" strike="noStrike" kern="0" cap="none" spc="-60" normalizeH="0" baseline="0" noProof="0" dirty="0">
                <a:ln>
                  <a:noFill/>
                </a:ln>
                <a:solidFill>
                  <a:srgbClr val="FFFFFF"/>
                </a:solidFill>
                <a:effectLst/>
                <a:uLnTx/>
                <a:uFillTx/>
                <a:latin typeface="Arial"/>
                <a:cs typeface="Arial"/>
              </a:rPr>
              <a:t> </a:t>
            </a:r>
            <a:r>
              <a:rPr lang="en-US" sz="2100" kern="0" spc="-10">
                <a:solidFill>
                  <a:srgbClr val="FFFFFF"/>
                </a:solidFill>
                <a:latin typeface="Arial"/>
                <a:cs typeface="Arial"/>
              </a:rPr>
              <a:t>Available </a:t>
            </a:r>
            <a:r>
              <a:rPr lang="en-US" sz="2100" kern="0">
                <a:solidFill>
                  <a:srgbClr val="FFFFFF"/>
                </a:solidFill>
                <a:latin typeface="Arial"/>
                <a:cs typeface="Arial"/>
              </a:rPr>
              <a:t>April</a:t>
            </a:r>
            <a:r>
              <a:rPr kumimoji="0" sz="2100" b="0" i="0" u="none" strike="noStrike" kern="0" cap="none" spc="-25" normalizeH="0" baseline="0" noProof="0" dirty="0">
                <a:ln>
                  <a:noFill/>
                </a:ln>
                <a:solidFill>
                  <a:srgbClr val="FFFFFF"/>
                </a:solidFill>
                <a:effectLst/>
                <a:uLnTx/>
                <a:uFillTx/>
                <a:latin typeface="Arial"/>
                <a:cs typeface="Arial"/>
              </a:rPr>
              <a:t> </a:t>
            </a:r>
            <a:r>
              <a:rPr kumimoji="0" sz="2100" b="0" i="0" u="none" strike="noStrike" kern="0" cap="none" spc="-20" normalizeH="0" baseline="0" noProof="0" dirty="0">
                <a:ln>
                  <a:noFill/>
                </a:ln>
                <a:solidFill>
                  <a:srgbClr val="FFFFFF"/>
                </a:solidFill>
                <a:effectLst/>
                <a:uLnTx/>
                <a:uFillTx/>
                <a:latin typeface="Arial"/>
                <a:cs typeface="Arial"/>
              </a:rPr>
              <a:t>2024</a:t>
            </a:r>
            <a:endParaRPr lang="en-US" sz="2100" b="0" i="0" u="none" strike="noStrike" kern="0" cap="none" spc="0" normalizeH="0" baseline="0" noProof="0">
              <a:ln>
                <a:noFill/>
              </a:ln>
              <a:solidFill>
                <a:sysClr val="windowText" lastClr="000000"/>
              </a:solidFill>
              <a:effectLst/>
              <a:uLnTx/>
              <a:uFillTx/>
              <a:latin typeface="Arial"/>
              <a:cs typeface="Arial"/>
            </a:endParaRPr>
          </a:p>
        </p:txBody>
      </p:sp>
      <p:grpSp>
        <p:nvGrpSpPr>
          <p:cNvPr id="20" name="object 20"/>
          <p:cNvGrpSpPr/>
          <p:nvPr/>
        </p:nvGrpSpPr>
        <p:grpSpPr>
          <a:xfrm>
            <a:off x="6199576" y="3991499"/>
            <a:ext cx="2420620" cy="1339850"/>
            <a:chOff x="6199576" y="3991499"/>
            <a:chExt cx="2420620" cy="1339850"/>
          </a:xfrm>
        </p:grpSpPr>
        <p:sp>
          <p:nvSpPr>
            <p:cNvPr id="21" name="object 21"/>
            <p:cNvSpPr/>
            <p:nvPr/>
          </p:nvSpPr>
          <p:spPr>
            <a:xfrm>
              <a:off x="6209101" y="4001024"/>
              <a:ext cx="2401570" cy="1320800"/>
            </a:xfrm>
            <a:custGeom>
              <a:avLst/>
              <a:gdLst/>
              <a:ahLst/>
              <a:cxnLst/>
              <a:rect l="l" t="t" r="r" b="b"/>
              <a:pathLst>
                <a:path w="2401570" h="1320800">
                  <a:moveTo>
                    <a:pt x="2181059" y="0"/>
                  </a:moveTo>
                  <a:lnTo>
                    <a:pt x="220141" y="0"/>
                  </a:lnTo>
                  <a:lnTo>
                    <a:pt x="175776" y="4472"/>
                  </a:lnTo>
                  <a:lnTo>
                    <a:pt x="134454" y="17300"/>
                  </a:lnTo>
                  <a:lnTo>
                    <a:pt x="97060" y="37597"/>
                  </a:lnTo>
                  <a:lnTo>
                    <a:pt x="64479" y="64479"/>
                  </a:lnTo>
                  <a:lnTo>
                    <a:pt x="37597" y="97060"/>
                  </a:lnTo>
                  <a:lnTo>
                    <a:pt x="17300" y="134454"/>
                  </a:lnTo>
                  <a:lnTo>
                    <a:pt x="4472" y="175776"/>
                  </a:lnTo>
                  <a:lnTo>
                    <a:pt x="0" y="220141"/>
                  </a:lnTo>
                  <a:lnTo>
                    <a:pt x="0" y="1100658"/>
                  </a:lnTo>
                  <a:lnTo>
                    <a:pt x="4472" y="1145026"/>
                  </a:lnTo>
                  <a:lnTo>
                    <a:pt x="17300" y="1186351"/>
                  </a:lnTo>
                  <a:lnTo>
                    <a:pt x="37597" y="1223745"/>
                  </a:lnTo>
                  <a:lnTo>
                    <a:pt x="64479" y="1256325"/>
                  </a:lnTo>
                  <a:lnTo>
                    <a:pt x="97060" y="1283205"/>
                  </a:lnTo>
                  <a:lnTo>
                    <a:pt x="134454" y="1303501"/>
                  </a:lnTo>
                  <a:lnTo>
                    <a:pt x="175776" y="1316327"/>
                  </a:lnTo>
                  <a:lnTo>
                    <a:pt x="220141" y="1320800"/>
                  </a:lnTo>
                  <a:lnTo>
                    <a:pt x="2181059" y="1320800"/>
                  </a:lnTo>
                  <a:lnTo>
                    <a:pt x="2225425" y="1316327"/>
                  </a:lnTo>
                  <a:lnTo>
                    <a:pt x="2266747" y="1303501"/>
                  </a:lnTo>
                  <a:lnTo>
                    <a:pt x="2304141" y="1283205"/>
                  </a:lnTo>
                  <a:lnTo>
                    <a:pt x="2336722" y="1256325"/>
                  </a:lnTo>
                  <a:lnTo>
                    <a:pt x="2363603" y="1223745"/>
                  </a:lnTo>
                  <a:lnTo>
                    <a:pt x="2383901" y="1186351"/>
                  </a:lnTo>
                  <a:lnTo>
                    <a:pt x="2396729" y="1145026"/>
                  </a:lnTo>
                  <a:lnTo>
                    <a:pt x="2401201" y="1100658"/>
                  </a:lnTo>
                  <a:lnTo>
                    <a:pt x="2401201" y="220141"/>
                  </a:lnTo>
                  <a:lnTo>
                    <a:pt x="2396729" y="175776"/>
                  </a:lnTo>
                  <a:lnTo>
                    <a:pt x="2383901" y="134454"/>
                  </a:lnTo>
                  <a:lnTo>
                    <a:pt x="2363603" y="97060"/>
                  </a:lnTo>
                  <a:lnTo>
                    <a:pt x="2336722" y="64479"/>
                  </a:lnTo>
                  <a:lnTo>
                    <a:pt x="2304141" y="37597"/>
                  </a:lnTo>
                  <a:lnTo>
                    <a:pt x="2266747" y="17300"/>
                  </a:lnTo>
                  <a:lnTo>
                    <a:pt x="2225425" y="4472"/>
                  </a:lnTo>
                  <a:lnTo>
                    <a:pt x="2181059" y="0"/>
                  </a:lnTo>
                  <a:close/>
                </a:path>
              </a:pathLst>
            </a:custGeom>
            <a:solidFill>
              <a:srgbClr val="689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6209101" y="4001024"/>
              <a:ext cx="2401570" cy="1320800"/>
            </a:xfrm>
            <a:custGeom>
              <a:avLst/>
              <a:gdLst/>
              <a:ahLst/>
              <a:cxnLst/>
              <a:rect l="l" t="t" r="r" b="b"/>
              <a:pathLst>
                <a:path w="2401570" h="1320800">
                  <a:moveTo>
                    <a:pt x="0" y="220141"/>
                  </a:moveTo>
                  <a:lnTo>
                    <a:pt x="4472" y="175776"/>
                  </a:lnTo>
                  <a:lnTo>
                    <a:pt x="17300" y="134454"/>
                  </a:lnTo>
                  <a:lnTo>
                    <a:pt x="37597" y="97060"/>
                  </a:lnTo>
                  <a:lnTo>
                    <a:pt x="64479" y="64479"/>
                  </a:lnTo>
                  <a:lnTo>
                    <a:pt x="97060" y="37597"/>
                  </a:lnTo>
                  <a:lnTo>
                    <a:pt x="134454" y="17300"/>
                  </a:lnTo>
                  <a:lnTo>
                    <a:pt x="175776" y="4472"/>
                  </a:lnTo>
                  <a:lnTo>
                    <a:pt x="220141" y="0"/>
                  </a:lnTo>
                  <a:lnTo>
                    <a:pt x="2181059" y="0"/>
                  </a:lnTo>
                  <a:lnTo>
                    <a:pt x="2225425" y="4472"/>
                  </a:lnTo>
                  <a:lnTo>
                    <a:pt x="2266747" y="17300"/>
                  </a:lnTo>
                  <a:lnTo>
                    <a:pt x="2304141" y="37597"/>
                  </a:lnTo>
                  <a:lnTo>
                    <a:pt x="2336722" y="64479"/>
                  </a:lnTo>
                  <a:lnTo>
                    <a:pt x="2363603" y="97060"/>
                  </a:lnTo>
                  <a:lnTo>
                    <a:pt x="2383901" y="134454"/>
                  </a:lnTo>
                  <a:lnTo>
                    <a:pt x="2396729" y="175776"/>
                  </a:lnTo>
                  <a:lnTo>
                    <a:pt x="2401201" y="220141"/>
                  </a:lnTo>
                  <a:lnTo>
                    <a:pt x="2401201" y="1100658"/>
                  </a:lnTo>
                  <a:lnTo>
                    <a:pt x="2396729" y="1145026"/>
                  </a:lnTo>
                  <a:lnTo>
                    <a:pt x="2383901" y="1186351"/>
                  </a:lnTo>
                  <a:lnTo>
                    <a:pt x="2363603" y="1223745"/>
                  </a:lnTo>
                  <a:lnTo>
                    <a:pt x="2336722" y="1256325"/>
                  </a:lnTo>
                  <a:lnTo>
                    <a:pt x="2304141" y="1283205"/>
                  </a:lnTo>
                  <a:lnTo>
                    <a:pt x="2266747" y="1303501"/>
                  </a:lnTo>
                  <a:lnTo>
                    <a:pt x="2225425" y="1316327"/>
                  </a:lnTo>
                  <a:lnTo>
                    <a:pt x="2181059" y="1320800"/>
                  </a:lnTo>
                  <a:lnTo>
                    <a:pt x="220141" y="1320800"/>
                  </a:lnTo>
                  <a:lnTo>
                    <a:pt x="175776" y="1316327"/>
                  </a:lnTo>
                  <a:lnTo>
                    <a:pt x="134454" y="1303501"/>
                  </a:lnTo>
                  <a:lnTo>
                    <a:pt x="97060" y="1283205"/>
                  </a:lnTo>
                  <a:lnTo>
                    <a:pt x="64479" y="1256325"/>
                  </a:lnTo>
                  <a:lnTo>
                    <a:pt x="37597" y="1223745"/>
                  </a:lnTo>
                  <a:lnTo>
                    <a:pt x="17300" y="1186351"/>
                  </a:lnTo>
                  <a:lnTo>
                    <a:pt x="4472" y="1145026"/>
                  </a:lnTo>
                  <a:lnTo>
                    <a:pt x="0" y="1100658"/>
                  </a:lnTo>
                  <a:lnTo>
                    <a:pt x="0" y="220141"/>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3" name="object 23"/>
          <p:cNvSpPr txBox="1"/>
          <p:nvPr/>
        </p:nvSpPr>
        <p:spPr>
          <a:xfrm>
            <a:off x="6446057" y="4125868"/>
            <a:ext cx="1926589" cy="1037590"/>
          </a:xfrm>
          <a:prstGeom prst="rect">
            <a:avLst/>
          </a:prstGeom>
        </p:spPr>
        <p:txBody>
          <a:bodyPr vert="horz" wrap="square" lIns="0" tIns="47625" rIns="0" bIns="0" rtlCol="0">
            <a:spAutoFit/>
          </a:bodyPr>
          <a:lstStyle/>
          <a:p>
            <a:pPr marL="537845" marR="5080" lvl="0" indent="-525780" defTabSz="914400" eaLnBrk="1" fontAlgn="auto" latinLnBrk="0" hangingPunct="1">
              <a:lnSpc>
                <a:spcPts val="2280"/>
              </a:lnSpc>
              <a:spcBef>
                <a:spcPts val="375"/>
              </a:spcBef>
              <a:spcAft>
                <a:spcPts val="0"/>
              </a:spcAft>
              <a:buClrTx/>
              <a:buSzTx/>
              <a:buFontTx/>
              <a:buNone/>
              <a:tabLst/>
              <a:defRPr/>
            </a:pPr>
            <a:r>
              <a:rPr kumimoji="0" sz="2100" b="0" i="0" u="none" strike="noStrike" kern="0" cap="none" spc="0" normalizeH="0" baseline="0" noProof="0">
                <a:ln>
                  <a:noFill/>
                </a:ln>
                <a:solidFill>
                  <a:srgbClr val="FFFFFF"/>
                </a:solidFill>
                <a:effectLst/>
                <a:uLnTx/>
                <a:uFillTx/>
                <a:latin typeface="Arial"/>
                <a:cs typeface="Arial"/>
              </a:rPr>
              <a:t>Plan</a:t>
            </a:r>
            <a:r>
              <a:rPr kumimoji="0" sz="2100" b="0" i="0" u="none" strike="noStrike" kern="0" cap="none" spc="-30" normalizeH="0" baseline="0" noProof="0">
                <a:ln>
                  <a:noFill/>
                </a:ln>
                <a:solidFill>
                  <a:srgbClr val="FFFFFF"/>
                </a:solidFill>
                <a:effectLst/>
                <a:uLnTx/>
                <a:uFillTx/>
                <a:latin typeface="Arial"/>
                <a:cs typeface="Arial"/>
              </a:rPr>
              <a:t> </a:t>
            </a:r>
            <a:r>
              <a:rPr kumimoji="0" sz="2100" b="0" i="0" u="none" strike="noStrike" kern="0" cap="none" spc="0" normalizeH="0" baseline="0" noProof="0">
                <a:ln>
                  <a:noFill/>
                </a:ln>
                <a:solidFill>
                  <a:srgbClr val="FFFFFF"/>
                </a:solidFill>
                <a:effectLst/>
                <a:uLnTx/>
                <a:uFillTx/>
                <a:latin typeface="Arial"/>
                <a:cs typeface="Arial"/>
              </a:rPr>
              <a:t>adopted</a:t>
            </a:r>
            <a:r>
              <a:rPr kumimoji="0" sz="2100" b="0" i="0" u="none" strike="noStrike" kern="0" cap="none" spc="-55" normalizeH="0" baseline="0" noProof="0">
                <a:ln>
                  <a:noFill/>
                </a:ln>
                <a:solidFill>
                  <a:srgbClr val="FFFFFF"/>
                </a:solidFill>
                <a:effectLst/>
                <a:uLnTx/>
                <a:uFillTx/>
                <a:latin typeface="Arial"/>
                <a:cs typeface="Arial"/>
              </a:rPr>
              <a:t> </a:t>
            </a:r>
            <a:r>
              <a:rPr kumimoji="0" sz="2100" b="0" i="0" u="none" strike="noStrike" kern="0" cap="none" spc="-25" normalizeH="0" baseline="0" noProof="0">
                <a:ln>
                  <a:noFill/>
                </a:ln>
                <a:solidFill>
                  <a:srgbClr val="FFFFFF"/>
                </a:solidFill>
                <a:effectLst/>
                <a:uLnTx/>
                <a:uFillTx/>
                <a:latin typeface="Arial"/>
                <a:cs typeface="Arial"/>
              </a:rPr>
              <a:t>by </a:t>
            </a:r>
            <a:r>
              <a:rPr kumimoji="0" sz="2100" b="0" i="0" u="none" strike="noStrike" kern="0" cap="none" spc="-10" normalizeH="0" baseline="0" noProof="0">
                <a:ln>
                  <a:noFill/>
                </a:ln>
                <a:solidFill>
                  <a:srgbClr val="FFFFFF"/>
                </a:solidFill>
                <a:effectLst/>
                <a:uLnTx/>
                <a:uFillTx/>
                <a:latin typeface="Arial"/>
                <a:cs typeface="Arial"/>
              </a:rPr>
              <a:t>Council</a:t>
            </a:r>
            <a:endParaRPr kumimoji="0" sz="2100" b="0" i="0" u="none" strike="noStrike" kern="0" cap="none" spc="0" normalizeH="0" baseline="0" noProof="0">
              <a:ln>
                <a:noFill/>
              </a:ln>
              <a:solidFill>
                <a:sysClr val="windowText" lastClr="000000"/>
              </a:solidFill>
              <a:effectLst/>
              <a:uLnTx/>
              <a:uFillTx/>
              <a:latin typeface="Arial"/>
              <a:cs typeface="Arial"/>
            </a:endParaRPr>
          </a:p>
          <a:p>
            <a:pPr marL="139065" marR="0" lvl="0" indent="0" defTabSz="914400" eaLnBrk="1" fontAlgn="auto" latinLnBrk="0" hangingPunct="1">
              <a:lnSpc>
                <a:spcPct val="100000"/>
              </a:lnSpc>
              <a:spcBef>
                <a:spcPts val="615"/>
              </a:spcBef>
              <a:spcAft>
                <a:spcPts val="0"/>
              </a:spcAft>
              <a:buClrTx/>
              <a:buSzTx/>
              <a:buFontTx/>
              <a:buNone/>
              <a:tabLst/>
              <a:defRPr/>
            </a:pPr>
            <a:r>
              <a:rPr kumimoji="0" sz="2100" b="0" i="0" u="none" strike="noStrike" kern="0" cap="none" spc="0" normalizeH="0" baseline="0" noProof="0">
                <a:ln>
                  <a:noFill/>
                </a:ln>
                <a:solidFill>
                  <a:srgbClr val="FFFFFF"/>
                </a:solidFill>
                <a:effectLst/>
                <a:uLnTx/>
                <a:uFillTx/>
                <a:latin typeface="Arial"/>
                <a:cs typeface="Arial"/>
              </a:rPr>
              <a:t>April</a:t>
            </a:r>
            <a:r>
              <a:rPr kumimoji="0" sz="2100" b="0" i="0" u="none" strike="noStrike" kern="0" cap="none" spc="-25" normalizeH="0" baseline="0" noProof="0">
                <a:ln>
                  <a:noFill/>
                </a:ln>
                <a:solidFill>
                  <a:srgbClr val="FFFFFF"/>
                </a:solidFill>
                <a:effectLst/>
                <a:uLnTx/>
                <a:uFillTx/>
                <a:latin typeface="Arial"/>
                <a:cs typeface="Arial"/>
              </a:rPr>
              <a:t> </a:t>
            </a:r>
            <a:r>
              <a:rPr kumimoji="0" sz="2100" b="0" i="0" u="none" strike="noStrike" kern="0" cap="none" spc="0" normalizeH="0" baseline="0" noProof="0">
                <a:ln>
                  <a:noFill/>
                </a:ln>
                <a:solidFill>
                  <a:srgbClr val="FFFFFF"/>
                </a:solidFill>
                <a:effectLst/>
                <a:uLnTx/>
                <a:uFillTx/>
                <a:latin typeface="Arial"/>
                <a:cs typeface="Arial"/>
              </a:rPr>
              <a:t>23,</a:t>
            </a:r>
            <a:r>
              <a:rPr kumimoji="0" sz="2100" b="0" i="0" u="none" strike="noStrike" kern="0" cap="none" spc="-45" normalizeH="0" baseline="0" noProof="0">
                <a:ln>
                  <a:noFill/>
                </a:ln>
                <a:solidFill>
                  <a:srgbClr val="FFFFFF"/>
                </a:solidFill>
                <a:effectLst/>
                <a:uLnTx/>
                <a:uFillTx/>
                <a:latin typeface="Arial"/>
                <a:cs typeface="Arial"/>
              </a:rPr>
              <a:t> </a:t>
            </a:r>
            <a:r>
              <a:rPr kumimoji="0" sz="2100" b="0" i="0" u="none" strike="noStrike" kern="0" cap="none" spc="-20" normalizeH="0" baseline="0" noProof="0">
                <a:ln>
                  <a:noFill/>
                </a:ln>
                <a:solidFill>
                  <a:srgbClr val="FFFFFF"/>
                </a:solidFill>
                <a:effectLst/>
                <a:uLnTx/>
                <a:uFillTx/>
                <a:latin typeface="Arial"/>
                <a:cs typeface="Arial"/>
              </a:rPr>
              <a:t>2024</a:t>
            </a:r>
            <a:endParaRPr kumimoji="0" sz="21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a:spLocks noGrp="1"/>
          </p:cNvSpPr>
          <p:nvPr>
            <p:ph type="sldNum" sz="quarter" idx="7"/>
          </p:nvPr>
        </p:nvSpPr>
        <p:spPr>
          <a:xfrm>
            <a:off x="-164303" y="5419430"/>
            <a:ext cx="1304318" cy="1340713"/>
          </a:xfrm>
          <a:prstGeom prst="rect">
            <a:avLst/>
          </a:prstGeom>
        </p:spPr>
        <p:txBody>
          <a:bodyPr vert="horz" wrap="square" lIns="0" tIns="596227" rIns="0" bIns="0" rtlCol="0">
            <a:spAutoFit/>
          </a:bodyPr>
          <a:lstStyle/>
          <a:p>
            <a:pPr marL="38100" marR="0" lvl="0" indent="0" defTabSz="914400" eaLnBrk="1" fontAlgn="auto" latinLnBrk="0" hangingPunct="1">
              <a:lnSpc>
                <a:spcPct val="100000"/>
              </a:lnSpc>
              <a:spcBef>
                <a:spcPts val="95"/>
              </a:spcBef>
              <a:spcAft>
                <a:spcPts val="0"/>
              </a:spcAft>
              <a:buClrTx/>
              <a:buSzTx/>
              <a:buFontTx/>
              <a:buNone/>
              <a:tabLst/>
              <a:defRPr/>
            </a:pPr>
            <a:fld id="{81D60167-4931-47E6-BA6A-407CBD079E47}" type="slidenum">
              <a:rPr kumimoji="0" sz="4800" b="1" i="0" u="none" strike="noStrike" kern="0" cap="none" spc="-25" normalizeH="0" baseline="0" noProof="0" dirty="0">
                <a:ln>
                  <a:noFill/>
                </a:ln>
                <a:solidFill>
                  <a:srgbClr val="2E5496"/>
                </a:solidFill>
                <a:effectLst/>
                <a:uLnTx/>
                <a:uFillTx/>
                <a:latin typeface="Century Gothic" panose="020B0502020202020204" pitchFamily="34" charset="0"/>
                <a:cs typeface="Tahoma"/>
              </a:rPr>
              <a:pPr marL="38100" marR="0" lvl="0" indent="0" defTabSz="914400" eaLnBrk="1" fontAlgn="auto" latinLnBrk="0" hangingPunct="1">
                <a:lnSpc>
                  <a:spcPct val="100000"/>
                </a:lnSpc>
                <a:spcBef>
                  <a:spcPts val="95"/>
                </a:spcBef>
                <a:spcAft>
                  <a:spcPts val="0"/>
                </a:spcAft>
                <a:buClrTx/>
                <a:buSzTx/>
                <a:buFontTx/>
                <a:buNone/>
                <a:tabLst/>
                <a:defRPr/>
              </a:pPr>
              <a:t>35</a:t>
            </a:fld>
            <a:endParaRPr kumimoji="0" sz="4000" b="1" i="0" u="none" strike="noStrike" kern="0" cap="none" spc="-25" normalizeH="0" baseline="0" noProof="0">
              <a:ln>
                <a:noFill/>
              </a:ln>
              <a:solidFill>
                <a:srgbClr val="2E5496"/>
              </a:solidFill>
              <a:effectLst/>
              <a:uLnTx/>
              <a:uFillTx/>
              <a:latin typeface="Century Gothic" panose="020B0502020202020204" pitchFamily="34" charset="0"/>
              <a:cs typeface="Tahom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205" y="197651"/>
            <a:ext cx="11312525" cy="1165013"/>
          </a:xfrm>
          <a:prstGeom prst="rect">
            <a:avLst/>
          </a:prstGeom>
        </p:spPr>
        <p:txBody>
          <a:bodyPr vert="horz" wrap="square" lIns="0" tIns="12700" rIns="0" bIns="0" rtlCol="0">
            <a:spAutoFit/>
          </a:bodyPr>
          <a:lstStyle/>
          <a:p>
            <a:pPr marL="12700" marR="5080">
              <a:lnSpc>
                <a:spcPct val="100000"/>
              </a:lnSpc>
              <a:spcBef>
                <a:spcPts val="100"/>
              </a:spcBef>
            </a:pPr>
            <a:r>
              <a:rPr sz="3600" b="1">
                <a:solidFill>
                  <a:schemeClr val="tx2">
                    <a:lumMod val="75000"/>
                    <a:lumOff val="25000"/>
                  </a:schemeClr>
                </a:solidFill>
                <a:latin typeface="Century Gothic"/>
                <a:cs typeface="Century Gothic"/>
              </a:rPr>
              <a:t>LAMESA</a:t>
            </a:r>
            <a:r>
              <a:rPr sz="3600" b="1" spc="-180">
                <a:solidFill>
                  <a:schemeClr val="tx2">
                    <a:lumMod val="75000"/>
                    <a:lumOff val="25000"/>
                  </a:schemeClr>
                </a:solidFill>
                <a:latin typeface="Century Gothic"/>
                <a:cs typeface="Century Gothic"/>
              </a:rPr>
              <a:t> </a:t>
            </a:r>
            <a:r>
              <a:rPr sz="3600" b="1">
                <a:solidFill>
                  <a:schemeClr val="tx2">
                    <a:lumMod val="75000"/>
                    <a:lumOff val="25000"/>
                  </a:schemeClr>
                </a:solidFill>
                <a:latin typeface="Century Gothic"/>
                <a:cs typeface="Century Gothic"/>
              </a:rPr>
              <a:t>CORRIDOR</a:t>
            </a:r>
            <a:r>
              <a:rPr sz="3600" b="1" spc="-180">
                <a:solidFill>
                  <a:schemeClr val="tx2">
                    <a:lumMod val="75000"/>
                    <a:lumOff val="25000"/>
                  </a:schemeClr>
                </a:solidFill>
                <a:latin typeface="Century Gothic"/>
                <a:cs typeface="Century Gothic"/>
              </a:rPr>
              <a:t> </a:t>
            </a:r>
            <a:r>
              <a:rPr sz="3600" b="1" spc="-10">
                <a:solidFill>
                  <a:schemeClr val="tx2">
                    <a:lumMod val="75000"/>
                    <a:lumOff val="25000"/>
                  </a:schemeClr>
                </a:solidFill>
                <a:latin typeface="Century Gothic"/>
                <a:cs typeface="Century Gothic"/>
              </a:rPr>
              <a:t>IMPROVEMENTS</a:t>
            </a:r>
            <a:r>
              <a:rPr sz="3600" b="1" spc="-175">
                <a:solidFill>
                  <a:schemeClr val="tx2">
                    <a:lumMod val="75000"/>
                    <a:lumOff val="25000"/>
                  </a:schemeClr>
                </a:solidFill>
                <a:latin typeface="Century Gothic"/>
                <a:cs typeface="Century Gothic"/>
              </a:rPr>
              <a:t> </a:t>
            </a:r>
            <a:r>
              <a:rPr sz="3600" b="1" spc="-25">
                <a:solidFill>
                  <a:schemeClr val="tx2">
                    <a:lumMod val="75000"/>
                    <a:lumOff val="25000"/>
                  </a:schemeClr>
                </a:solidFill>
                <a:latin typeface="Century Gothic"/>
                <a:cs typeface="Century Gothic"/>
              </a:rPr>
              <a:t>AND </a:t>
            </a:r>
            <a:r>
              <a:rPr sz="3600" b="1">
                <a:solidFill>
                  <a:schemeClr val="tx2">
                    <a:lumMod val="75000"/>
                    <a:lumOff val="25000"/>
                  </a:schemeClr>
                </a:solidFill>
                <a:latin typeface="Century Gothic"/>
                <a:cs typeface="Century Gothic"/>
              </a:rPr>
              <a:t>CITYWIDE</a:t>
            </a:r>
            <a:r>
              <a:rPr sz="3600" b="1" spc="-140">
                <a:solidFill>
                  <a:schemeClr val="tx2">
                    <a:lumMod val="75000"/>
                    <a:lumOff val="25000"/>
                  </a:schemeClr>
                </a:solidFill>
                <a:latin typeface="Century Gothic"/>
                <a:cs typeface="Century Gothic"/>
              </a:rPr>
              <a:t> </a:t>
            </a:r>
            <a:r>
              <a:rPr sz="3600" b="1">
                <a:solidFill>
                  <a:schemeClr val="tx2">
                    <a:lumMod val="75000"/>
                    <a:lumOff val="25000"/>
                  </a:schemeClr>
                </a:solidFill>
                <a:latin typeface="Century Gothic"/>
                <a:cs typeface="Century Gothic"/>
              </a:rPr>
              <a:t>SIGNAL</a:t>
            </a:r>
            <a:r>
              <a:rPr sz="3600" b="1" spc="-140">
                <a:solidFill>
                  <a:schemeClr val="tx2">
                    <a:lumMod val="75000"/>
                    <a:lumOff val="25000"/>
                  </a:schemeClr>
                </a:solidFill>
                <a:latin typeface="Century Gothic"/>
                <a:cs typeface="Century Gothic"/>
              </a:rPr>
              <a:t> </a:t>
            </a:r>
            <a:r>
              <a:rPr sz="3600" b="1" spc="-10">
                <a:solidFill>
                  <a:schemeClr val="tx2">
                    <a:lumMod val="75000"/>
                    <a:lumOff val="25000"/>
                  </a:schemeClr>
                </a:solidFill>
                <a:latin typeface="Century Gothic"/>
                <a:cs typeface="Century Gothic"/>
              </a:rPr>
              <a:t>RETIMING</a:t>
            </a:r>
            <a:endParaRPr sz="3600" b="1">
              <a:solidFill>
                <a:schemeClr val="tx2">
                  <a:lumMod val="75000"/>
                  <a:lumOff val="25000"/>
                </a:schemeClr>
              </a:solidFill>
              <a:latin typeface="Century Gothic"/>
              <a:cs typeface="Century Gothic"/>
            </a:endParaRPr>
          </a:p>
        </p:txBody>
      </p:sp>
      <p:sp>
        <p:nvSpPr>
          <p:cNvPr id="3" name="object 3"/>
          <p:cNvSpPr txBox="1"/>
          <p:nvPr/>
        </p:nvSpPr>
        <p:spPr>
          <a:xfrm>
            <a:off x="468205" y="1570860"/>
            <a:ext cx="3225165" cy="3317240"/>
          </a:xfrm>
          <a:prstGeom prst="rect">
            <a:avLst/>
          </a:prstGeom>
        </p:spPr>
        <p:txBody>
          <a:bodyPr vert="horz" wrap="square" lIns="0" tIns="12700" rIns="0" bIns="0" rtlCol="0">
            <a:spAutoFit/>
          </a:bodyPr>
          <a:lstStyle/>
          <a:p>
            <a:pPr marL="12700" marR="5080">
              <a:lnSpc>
                <a:spcPct val="100000"/>
              </a:lnSpc>
              <a:spcBef>
                <a:spcPts val="100"/>
              </a:spcBef>
            </a:pPr>
            <a:r>
              <a:rPr sz="1800">
                <a:latin typeface="Arial"/>
                <a:cs typeface="Arial"/>
              </a:rPr>
              <a:t>Utilizing</a:t>
            </a:r>
            <a:r>
              <a:rPr sz="1800" spc="-70">
                <a:latin typeface="Arial"/>
                <a:cs typeface="Arial"/>
              </a:rPr>
              <a:t> </a:t>
            </a:r>
            <a:r>
              <a:rPr sz="1800">
                <a:latin typeface="Arial"/>
                <a:cs typeface="Arial"/>
              </a:rPr>
              <a:t>recommendations</a:t>
            </a:r>
            <a:r>
              <a:rPr sz="1800" spc="-60">
                <a:latin typeface="Arial"/>
                <a:cs typeface="Arial"/>
              </a:rPr>
              <a:t> </a:t>
            </a:r>
            <a:r>
              <a:rPr sz="1800" spc="-20">
                <a:latin typeface="Arial"/>
                <a:cs typeface="Arial"/>
              </a:rPr>
              <a:t>from </a:t>
            </a:r>
            <a:r>
              <a:rPr sz="1800">
                <a:latin typeface="Arial"/>
                <a:cs typeface="Arial"/>
              </a:rPr>
              <a:t>Midland’s</a:t>
            </a:r>
            <a:r>
              <a:rPr sz="1800" spc="-65">
                <a:latin typeface="Arial"/>
                <a:cs typeface="Arial"/>
              </a:rPr>
              <a:t> </a:t>
            </a:r>
            <a:r>
              <a:rPr sz="1800">
                <a:latin typeface="Arial"/>
                <a:cs typeface="Arial"/>
              </a:rPr>
              <a:t>Vision</a:t>
            </a:r>
            <a:r>
              <a:rPr sz="1800" spc="-70">
                <a:latin typeface="Arial"/>
                <a:cs typeface="Arial"/>
              </a:rPr>
              <a:t> </a:t>
            </a:r>
            <a:r>
              <a:rPr sz="1800" spc="-20">
                <a:latin typeface="Arial"/>
                <a:cs typeface="Arial"/>
              </a:rPr>
              <a:t>Zero- </a:t>
            </a:r>
            <a:r>
              <a:rPr sz="1800">
                <a:latin typeface="Arial"/>
                <a:cs typeface="Arial"/>
              </a:rPr>
              <a:t>Comprehensive</a:t>
            </a:r>
            <a:r>
              <a:rPr sz="1800" spc="-15">
                <a:latin typeface="Arial"/>
                <a:cs typeface="Arial"/>
              </a:rPr>
              <a:t> </a:t>
            </a:r>
            <a:r>
              <a:rPr sz="1800" spc="-10">
                <a:latin typeface="Arial"/>
                <a:cs typeface="Arial"/>
              </a:rPr>
              <a:t>Safety</a:t>
            </a:r>
            <a:r>
              <a:rPr sz="1800" spc="-114">
                <a:latin typeface="Arial"/>
                <a:cs typeface="Arial"/>
              </a:rPr>
              <a:t> </a:t>
            </a:r>
            <a:r>
              <a:rPr sz="1800" spc="-10">
                <a:latin typeface="Arial"/>
                <a:cs typeface="Arial"/>
              </a:rPr>
              <a:t>Action </a:t>
            </a:r>
            <a:r>
              <a:rPr sz="1800">
                <a:latin typeface="Arial"/>
                <a:cs typeface="Arial"/>
              </a:rPr>
              <a:t>Plan,</a:t>
            </a:r>
            <a:r>
              <a:rPr sz="1800" spc="-25">
                <a:latin typeface="Arial"/>
                <a:cs typeface="Arial"/>
              </a:rPr>
              <a:t> </a:t>
            </a:r>
            <a:r>
              <a:rPr sz="1800">
                <a:latin typeface="Arial"/>
                <a:cs typeface="Arial"/>
              </a:rPr>
              <a:t>the</a:t>
            </a:r>
            <a:r>
              <a:rPr sz="1800" spc="-30">
                <a:latin typeface="Arial"/>
                <a:cs typeface="Arial"/>
              </a:rPr>
              <a:t> </a:t>
            </a:r>
            <a:r>
              <a:rPr sz="1800">
                <a:latin typeface="Arial"/>
                <a:cs typeface="Arial"/>
              </a:rPr>
              <a:t>City</a:t>
            </a:r>
            <a:r>
              <a:rPr sz="1800" spc="-25">
                <a:latin typeface="Arial"/>
                <a:cs typeface="Arial"/>
              </a:rPr>
              <a:t> </a:t>
            </a:r>
            <a:r>
              <a:rPr sz="1800">
                <a:latin typeface="Arial"/>
                <a:cs typeface="Arial"/>
              </a:rPr>
              <a:t>was</a:t>
            </a:r>
            <a:r>
              <a:rPr sz="1800" spc="20">
                <a:latin typeface="Arial"/>
                <a:cs typeface="Arial"/>
              </a:rPr>
              <a:t> </a:t>
            </a:r>
            <a:r>
              <a:rPr sz="1800" spc="-10">
                <a:latin typeface="Arial"/>
                <a:cs typeface="Arial"/>
              </a:rPr>
              <a:t>awarded </a:t>
            </a:r>
            <a:r>
              <a:rPr sz="1800">
                <a:latin typeface="Arial"/>
                <a:cs typeface="Arial"/>
              </a:rPr>
              <a:t>funding</a:t>
            </a:r>
            <a:r>
              <a:rPr sz="1800" spc="-30">
                <a:latin typeface="Arial"/>
                <a:cs typeface="Arial"/>
              </a:rPr>
              <a:t> </a:t>
            </a:r>
            <a:r>
              <a:rPr sz="1800">
                <a:latin typeface="Arial"/>
                <a:cs typeface="Arial"/>
              </a:rPr>
              <a:t>from</a:t>
            </a:r>
            <a:r>
              <a:rPr sz="1800" spc="-20">
                <a:latin typeface="Arial"/>
                <a:cs typeface="Arial"/>
              </a:rPr>
              <a:t> </a:t>
            </a:r>
            <a:r>
              <a:rPr sz="1800" spc="-30">
                <a:latin typeface="Arial"/>
                <a:cs typeface="Arial"/>
              </a:rPr>
              <a:t>FHWA</a:t>
            </a:r>
            <a:r>
              <a:rPr sz="1800" spc="-105">
                <a:latin typeface="Arial"/>
                <a:cs typeface="Arial"/>
              </a:rPr>
              <a:t> </a:t>
            </a:r>
            <a:r>
              <a:rPr sz="1800" b="1" spc="-20">
                <a:latin typeface="Arial"/>
                <a:cs typeface="Arial"/>
              </a:rPr>
              <a:t>Safe </a:t>
            </a:r>
            <a:r>
              <a:rPr sz="1800" b="1">
                <a:latin typeface="Arial"/>
                <a:cs typeface="Arial"/>
              </a:rPr>
              <a:t>Streets</a:t>
            </a:r>
            <a:r>
              <a:rPr sz="1800" b="1" spc="-20">
                <a:latin typeface="Arial"/>
                <a:cs typeface="Arial"/>
              </a:rPr>
              <a:t> </a:t>
            </a:r>
            <a:r>
              <a:rPr sz="1800" b="1">
                <a:latin typeface="Arial"/>
                <a:cs typeface="Arial"/>
              </a:rPr>
              <a:t>and</a:t>
            </a:r>
            <a:r>
              <a:rPr sz="1800" b="1" spc="-30">
                <a:latin typeface="Arial"/>
                <a:cs typeface="Arial"/>
              </a:rPr>
              <a:t> </a:t>
            </a:r>
            <a:r>
              <a:rPr sz="1800" b="1">
                <a:latin typeface="Arial"/>
                <a:cs typeface="Arial"/>
              </a:rPr>
              <a:t>Roads</a:t>
            </a:r>
            <a:r>
              <a:rPr sz="1800" b="1" spc="-30">
                <a:latin typeface="Arial"/>
                <a:cs typeface="Arial"/>
              </a:rPr>
              <a:t> </a:t>
            </a:r>
            <a:r>
              <a:rPr sz="1800" b="1">
                <a:latin typeface="Arial"/>
                <a:cs typeface="Arial"/>
              </a:rPr>
              <a:t>for</a:t>
            </a:r>
            <a:r>
              <a:rPr sz="1800" b="1" spc="-95">
                <a:latin typeface="Arial"/>
                <a:cs typeface="Arial"/>
              </a:rPr>
              <a:t> </a:t>
            </a:r>
            <a:r>
              <a:rPr sz="1800" b="1" spc="-25">
                <a:latin typeface="Arial"/>
                <a:cs typeface="Arial"/>
              </a:rPr>
              <a:t>All </a:t>
            </a:r>
            <a:r>
              <a:rPr sz="1800" b="1">
                <a:latin typeface="Arial"/>
                <a:cs typeface="Arial"/>
              </a:rPr>
              <a:t>(SS4A)</a:t>
            </a:r>
            <a:r>
              <a:rPr sz="1800" b="1" spc="-10">
                <a:latin typeface="Arial"/>
                <a:cs typeface="Arial"/>
              </a:rPr>
              <a:t> </a:t>
            </a:r>
            <a:r>
              <a:rPr sz="1800" b="1">
                <a:latin typeface="Arial"/>
                <a:cs typeface="Arial"/>
              </a:rPr>
              <a:t>program</a:t>
            </a:r>
            <a:r>
              <a:rPr sz="1800">
                <a:latin typeface="Arial"/>
                <a:cs typeface="Arial"/>
              </a:rPr>
              <a:t>,</a:t>
            </a:r>
            <a:r>
              <a:rPr sz="1800" spc="-45">
                <a:latin typeface="Arial"/>
                <a:cs typeface="Arial"/>
              </a:rPr>
              <a:t> </a:t>
            </a:r>
            <a:r>
              <a:rPr sz="1800">
                <a:latin typeface="Arial"/>
                <a:cs typeface="Arial"/>
              </a:rPr>
              <a:t>to</a:t>
            </a:r>
            <a:r>
              <a:rPr sz="1800" spc="-55">
                <a:latin typeface="Arial"/>
                <a:cs typeface="Arial"/>
              </a:rPr>
              <a:t> </a:t>
            </a:r>
            <a:r>
              <a:rPr sz="1800" spc="-10">
                <a:latin typeface="Arial"/>
                <a:cs typeface="Arial"/>
              </a:rPr>
              <a:t>complete </a:t>
            </a:r>
            <a:r>
              <a:rPr sz="1800">
                <a:latin typeface="Arial"/>
                <a:cs typeface="Arial"/>
              </a:rPr>
              <a:t>systematic</a:t>
            </a:r>
            <a:r>
              <a:rPr sz="1800" spc="-30">
                <a:latin typeface="Arial"/>
                <a:cs typeface="Arial"/>
              </a:rPr>
              <a:t> </a:t>
            </a:r>
            <a:r>
              <a:rPr sz="1800" spc="-10">
                <a:latin typeface="Arial"/>
                <a:cs typeface="Arial"/>
              </a:rPr>
              <a:t>infrastructure </a:t>
            </a:r>
            <a:r>
              <a:rPr sz="1800">
                <a:latin typeface="Arial"/>
                <a:cs typeface="Arial"/>
              </a:rPr>
              <a:t>improvements</a:t>
            </a:r>
            <a:r>
              <a:rPr sz="1800" spc="-40">
                <a:latin typeface="Arial"/>
                <a:cs typeface="Arial"/>
              </a:rPr>
              <a:t> </a:t>
            </a:r>
            <a:r>
              <a:rPr sz="1800">
                <a:latin typeface="Arial"/>
                <a:cs typeface="Arial"/>
              </a:rPr>
              <a:t>along</a:t>
            </a:r>
            <a:r>
              <a:rPr sz="1800" spc="-35">
                <a:latin typeface="Arial"/>
                <a:cs typeface="Arial"/>
              </a:rPr>
              <a:t> </a:t>
            </a:r>
            <a:r>
              <a:rPr sz="1800" spc="-10">
                <a:latin typeface="Arial"/>
                <a:cs typeface="Arial"/>
              </a:rPr>
              <a:t>Lamesa </a:t>
            </a:r>
            <a:r>
              <a:rPr sz="1800">
                <a:latin typeface="Arial"/>
                <a:cs typeface="Arial"/>
              </a:rPr>
              <a:t>Road</a:t>
            </a:r>
            <a:r>
              <a:rPr sz="1800" spc="-40">
                <a:latin typeface="Arial"/>
                <a:cs typeface="Arial"/>
              </a:rPr>
              <a:t> </a:t>
            </a:r>
            <a:r>
              <a:rPr sz="1800">
                <a:latin typeface="Arial"/>
                <a:cs typeface="Arial"/>
              </a:rPr>
              <a:t>and</a:t>
            </a:r>
            <a:r>
              <a:rPr sz="1800" spc="-35">
                <a:latin typeface="Arial"/>
                <a:cs typeface="Arial"/>
              </a:rPr>
              <a:t> </a:t>
            </a:r>
            <a:r>
              <a:rPr sz="1800">
                <a:latin typeface="Arial"/>
                <a:cs typeface="Arial"/>
              </a:rPr>
              <a:t>citywide</a:t>
            </a:r>
            <a:r>
              <a:rPr sz="1800" spc="5">
                <a:latin typeface="Arial"/>
                <a:cs typeface="Arial"/>
              </a:rPr>
              <a:t> </a:t>
            </a:r>
            <a:r>
              <a:rPr sz="1800" spc="-10">
                <a:latin typeface="Arial"/>
                <a:cs typeface="Arial"/>
              </a:rPr>
              <a:t>signal </a:t>
            </a:r>
            <a:r>
              <a:rPr sz="1800">
                <a:latin typeface="Arial"/>
                <a:cs typeface="Arial"/>
              </a:rPr>
              <a:t>retiming</a:t>
            </a:r>
            <a:r>
              <a:rPr sz="1800" spc="-25">
                <a:latin typeface="Arial"/>
                <a:cs typeface="Arial"/>
              </a:rPr>
              <a:t> </a:t>
            </a:r>
            <a:r>
              <a:rPr sz="1800">
                <a:latin typeface="Arial"/>
                <a:cs typeface="Arial"/>
              </a:rPr>
              <a:t>to</a:t>
            </a:r>
            <a:r>
              <a:rPr sz="1800" spc="-40">
                <a:latin typeface="Arial"/>
                <a:cs typeface="Arial"/>
              </a:rPr>
              <a:t> </a:t>
            </a:r>
            <a:r>
              <a:rPr sz="1800">
                <a:latin typeface="Arial"/>
                <a:cs typeface="Arial"/>
              </a:rPr>
              <a:t>increase</a:t>
            </a:r>
            <a:r>
              <a:rPr sz="1800" spc="-25">
                <a:latin typeface="Arial"/>
                <a:cs typeface="Arial"/>
              </a:rPr>
              <a:t> </a:t>
            </a:r>
            <a:r>
              <a:rPr sz="1800" spc="-10">
                <a:latin typeface="Arial"/>
                <a:cs typeface="Arial"/>
              </a:rPr>
              <a:t>roadway safety.</a:t>
            </a:r>
            <a:endParaRPr sz="1800">
              <a:latin typeface="Arial"/>
              <a:cs typeface="Arial"/>
            </a:endParaRPr>
          </a:p>
        </p:txBody>
      </p:sp>
      <p:pic>
        <p:nvPicPr>
          <p:cNvPr id="4" name="object 4"/>
          <p:cNvPicPr/>
          <p:nvPr/>
        </p:nvPicPr>
        <p:blipFill>
          <a:blip r:embed="rId3" cstate="print"/>
          <a:stretch>
            <a:fillRect/>
          </a:stretch>
        </p:blipFill>
        <p:spPr>
          <a:xfrm>
            <a:off x="3928532" y="1456266"/>
            <a:ext cx="8013696" cy="5174797"/>
          </a:xfrm>
          <a:prstGeom prst="rect">
            <a:avLst/>
          </a:prstGeom>
        </p:spPr>
      </p:pic>
      <p:graphicFrame>
        <p:nvGraphicFramePr>
          <p:cNvPr id="5" name="object 5"/>
          <p:cNvGraphicFramePr>
            <a:graphicFrameLocks noGrp="1"/>
          </p:cNvGraphicFramePr>
          <p:nvPr>
            <p:extLst>
              <p:ext uri="{D42A27DB-BD31-4B8C-83A1-F6EECF244321}">
                <p14:modId xmlns:p14="http://schemas.microsoft.com/office/powerpoint/2010/main" val="3766342285"/>
              </p:ext>
            </p:extLst>
          </p:nvPr>
        </p:nvGraphicFramePr>
        <p:xfrm>
          <a:off x="3922183" y="1366230"/>
          <a:ext cx="5172710" cy="1070610"/>
        </p:xfrm>
        <a:graphic>
          <a:graphicData uri="http://schemas.openxmlformats.org/drawingml/2006/table">
            <a:tbl>
              <a:tblPr firstRow="1" bandRow="1">
                <a:tableStyleId>{2D5ABB26-0587-4C30-8999-92F81FD0307C}</a:tableStyleId>
              </a:tblPr>
              <a:tblGrid>
                <a:gridCol w="1684655">
                  <a:extLst>
                    <a:ext uri="{9D8B030D-6E8A-4147-A177-3AD203B41FA5}">
                      <a16:colId xmlns:a16="http://schemas.microsoft.com/office/drawing/2014/main" val="20000"/>
                    </a:ext>
                  </a:extLst>
                </a:gridCol>
                <a:gridCol w="1964055">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535305">
                <a:tc>
                  <a:txBody>
                    <a:bodyPr/>
                    <a:lstStyle/>
                    <a:p>
                      <a:pPr marL="90805">
                        <a:lnSpc>
                          <a:spcPct val="100000"/>
                        </a:lnSpc>
                        <a:spcBef>
                          <a:spcPts val="335"/>
                        </a:spcBef>
                      </a:pPr>
                      <a:r>
                        <a:rPr sz="1200" b="1" dirty="0">
                          <a:solidFill>
                            <a:srgbClr val="FFFFFF"/>
                          </a:solidFill>
                          <a:latin typeface="Arial"/>
                          <a:cs typeface="Century Gothic"/>
                        </a:rPr>
                        <a:t>Awarded</a:t>
                      </a:r>
                      <a:r>
                        <a:rPr sz="1200" b="1" spc="-45" dirty="0">
                          <a:solidFill>
                            <a:srgbClr val="FFFFFF"/>
                          </a:solidFill>
                          <a:latin typeface="Arial"/>
                          <a:cs typeface="Century Gothic"/>
                        </a:rPr>
                        <a:t> </a:t>
                      </a:r>
                      <a:r>
                        <a:rPr sz="1200" b="1" spc="-10" dirty="0">
                          <a:solidFill>
                            <a:srgbClr val="FFFFFF"/>
                          </a:solidFill>
                          <a:latin typeface="Arial"/>
                          <a:cs typeface="Century Gothic"/>
                        </a:rPr>
                        <a:t>Funding</a:t>
                      </a:r>
                      <a:endParaRPr sz="1200" dirty="0">
                        <a:latin typeface="Arial"/>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L="91440">
                        <a:lnSpc>
                          <a:spcPct val="100000"/>
                        </a:lnSpc>
                        <a:spcBef>
                          <a:spcPts val="335"/>
                        </a:spcBef>
                      </a:pPr>
                      <a:r>
                        <a:rPr sz="1200" b="1" dirty="0">
                          <a:solidFill>
                            <a:srgbClr val="FFFFFF"/>
                          </a:solidFill>
                          <a:latin typeface="Arial"/>
                          <a:cs typeface="Century Gothic"/>
                        </a:rPr>
                        <a:t>Required</a:t>
                      </a:r>
                      <a:r>
                        <a:rPr sz="1200" b="1" spc="-50" dirty="0">
                          <a:solidFill>
                            <a:srgbClr val="FFFFFF"/>
                          </a:solidFill>
                          <a:latin typeface="Arial"/>
                          <a:cs typeface="Century Gothic"/>
                        </a:rPr>
                        <a:t> </a:t>
                      </a:r>
                      <a:r>
                        <a:rPr sz="1200" b="1" spc="-10" dirty="0">
                          <a:solidFill>
                            <a:srgbClr val="FFFFFF"/>
                          </a:solidFill>
                          <a:latin typeface="Arial"/>
                          <a:cs typeface="Century Gothic"/>
                        </a:rPr>
                        <a:t>Match</a:t>
                      </a:r>
                      <a:endParaRPr sz="1200" dirty="0">
                        <a:latin typeface="Arial"/>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tc>
                  <a:txBody>
                    <a:bodyPr/>
                    <a:lstStyle/>
                    <a:p>
                      <a:pPr marR="63500" algn="ctr">
                        <a:lnSpc>
                          <a:spcPct val="100000"/>
                        </a:lnSpc>
                        <a:spcBef>
                          <a:spcPts val="335"/>
                        </a:spcBef>
                      </a:pPr>
                      <a:r>
                        <a:rPr sz="1200" b="1" dirty="0">
                          <a:solidFill>
                            <a:srgbClr val="FFFFFF"/>
                          </a:solidFill>
                          <a:latin typeface="Arial"/>
                          <a:cs typeface="Century Gothic"/>
                        </a:rPr>
                        <a:t>Total</a:t>
                      </a:r>
                      <a:r>
                        <a:rPr sz="1200" b="1" spc="-15" dirty="0">
                          <a:solidFill>
                            <a:srgbClr val="FFFFFF"/>
                          </a:solidFill>
                          <a:latin typeface="Arial"/>
                          <a:cs typeface="Century Gothic"/>
                        </a:rPr>
                        <a:t> </a:t>
                      </a:r>
                      <a:r>
                        <a:rPr sz="1200" b="1" dirty="0">
                          <a:solidFill>
                            <a:srgbClr val="FFFFFF"/>
                          </a:solidFill>
                          <a:latin typeface="Arial"/>
                          <a:cs typeface="Century Gothic"/>
                        </a:rPr>
                        <a:t>Project </a:t>
                      </a:r>
                      <a:r>
                        <a:rPr sz="1200" b="1" spc="-20" dirty="0">
                          <a:solidFill>
                            <a:srgbClr val="FFFFFF"/>
                          </a:solidFill>
                          <a:latin typeface="Arial"/>
                          <a:cs typeface="Century Gothic"/>
                        </a:rPr>
                        <a:t>Cost</a:t>
                      </a:r>
                      <a:endParaRPr sz="1200" dirty="0">
                        <a:latin typeface="Arial"/>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45F82"/>
                    </a:solidFill>
                  </a:tcPr>
                </a:tc>
                <a:extLst>
                  <a:ext uri="{0D108BD9-81ED-4DB2-BD59-A6C34878D82A}">
                    <a16:rowId xmlns:a16="http://schemas.microsoft.com/office/drawing/2014/main" val="10000"/>
                  </a:ext>
                </a:extLst>
              </a:tr>
              <a:tr h="535305">
                <a:tc>
                  <a:txBody>
                    <a:bodyPr/>
                    <a:lstStyle/>
                    <a:p>
                      <a:pPr marL="90805">
                        <a:lnSpc>
                          <a:spcPct val="100000"/>
                        </a:lnSpc>
                        <a:spcBef>
                          <a:spcPts val="320"/>
                        </a:spcBef>
                      </a:pPr>
                      <a:r>
                        <a:rPr sz="1800" spc="-10" dirty="0">
                          <a:latin typeface="Arial"/>
                          <a:cs typeface="Century Gothic"/>
                        </a:rPr>
                        <a:t>$8,664,368</a:t>
                      </a:r>
                      <a:endParaRPr sz="1800" dirty="0">
                        <a:latin typeface="Arial"/>
                        <a:cs typeface="Century Gothic"/>
                      </a:endParaRPr>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marL="90805">
                        <a:lnSpc>
                          <a:spcPct val="100000"/>
                        </a:lnSpc>
                        <a:spcBef>
                          <a:spcPts val="330"/>
                        </a:spcBef>
                      </a:pPr>
                      <a:r>
                        <a:rPr sz="1600" b="1" dirty="0">
                          <a:latin typeface="Arial"/>
                          <a:cs typeface="Century Gothic"/>
                        </a:rPr>
                        <a:t>$2,166,092</a:t>
                      </a:r>
                      <a:r>
                        <a:rPr sz="1600" b="1" spc="-60" dirty="0">
                          <a:latin typeface="Arial"/>
                          <a:cs typeface="Century Gothic"/>
                        </a:rPr>
                        <a:t> </a:t>
                      </a:r>
                      <a:r>
                        <a:rPr sz="1600" b="1" spc="-10" dirty="0">
                          <a:latin typeface="Arial"/>
                          <a:cs typeface="Century Gothic"/>
                        </a:rPr>
                        <a:t>(20%)</a:t>
                      </a:r>
                      <a:endParaRPr sz="1600" dirty="0">
                        <a:latin typeface="Arial"/>
                        <a:cs typeface="Century Gothic"/>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tc>
                  <a:txBody>
                    <a:bodyPr/>
                    <a:lstStyle/>
                    <a:p>
                      <a:pPr marR="71755" algn="ctr">
                        <a:lnSpc>
                          <a:spcPct val="100000"/>
                        </a:lnSpc>
                        <a:spcBef>
                          <a:spcPts val="320"/>
                        </a:spcBef>
                      </a:pPr>
                      <a:r>
                        <a:rPr sz="1800" spc="-10" dirty="0">
                          <a:latin typeface="Arial"/>
                          <a:cs typeface="Century Gothic"/>
                        </a:rPr>
                        <a:t>$10,830,460</a:t>
                      </a:r>
                      <a:endParaRPr sz="1800" dirty="0">
                        <a:latin typeface="Arial"/>
                        <a:cs typeface="Century Gothic"/>
                      </a:endParaRPr>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2D7"/>
                    </a:solidFill>
                  </a:tcPr>
                </a:tc>
                <a:extLst>
                  <a:ext uri="{0D108BD9-81ED-4DB2-BD59-A6C34878D82A}">
                    <a16:rowId xmlns:a16="http://schemas.microsoft.com/office/drawing/2014/main" val="10001"/>
                  </a:ext>
                </a:extLst>
              </a:tr>
            </a:tbl>
          </a:graphicData>
        </a:graphic>
      </p:graphicFrame>
      <p:pic>
        <p:nvPicPr>
          <p:cNvPr id="6" name="object 6"/>
          <p:cNvPicPr/>
          <p:nvPr/>
        </p:nvPicPr>
        <p:blipFill>
          <a:blip r:embed="rId4" cstate="print"/>
          <a:stretch>
            <a:fillRect/>
          </a:stretch>
        </p:blipFill>
        <p:spPr>
          <a:xfrm>
            <a:off x="1164170" y="4894962"/>
            <a:ext cx="1828788" cy="990598"/>
          </a:xfrm>
          <a:prstGeom prst="rect">
            <a:avLst/>
          </a:prstGeom>
        </p:spPr>
      </p:pic>
      <p:sp>
        <p:nvSpPr>
          <p:cNvPr id="7" name="object 7"/>
          <p:cNvSpPr txBox="1"/>
          <p:nvPr/>
        </p:nvSpPr>
        <p:spPr>
          <a:xfrm>
            <a:off x="249772" y="5898046"/>
            <a:ext cx="1071028" cy="754694"/>
          </a:xfrm>
          <a:prstGeom prst="rect">
            <a:avLst/>
          </a:prstGeom>
        </p:spPr>
        <p:txBody>
          <a:bodyPr vert="horz" wrap="square" lIns="0" tIns="15875" rIns="0" bIns="0" rtlCol="0" anchor="t">
            <a:spAutoFit/>
          </a:bodyPr>
          <a:lstStyle/>
          <a:p>
            <a:pPr marL="12700">
              <a:lnSpc>
                <a:spcPct val="100000"/>
              </a:lnSpc>
              <a:spcBef>
                <a:spcPts val="125"/>
              </a:spcBef>
            </a:pPr>
            <a:r>
              <a:rPr lang="en-US" sz="4800" b="1" spc="-25">
                <a:solidFill>
                  <a:srgbClr val="205F9A"/>
                </a:solidFill>
                <a:latin typeface="Century Gothic"/>
                <a:cs typeface="Century Gothic"/>
              </a:rPr>
              <a:t>36</a:t>
            </a:r>
            <a:endParaRPr sz="4800">
              <a:latin typeface="Century Gothic"/>
              <a:cs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9700707" y="5665108"/>
            <a:ext cx="2331640" cy="1095863"/>
          </a:xfrm>
          <a:prstGeom prst="rect">
            <a:avLst/>
          </a:prstGeom>
        </p:spPr>
      </p:pic>
      <p:sp>
        <p:nvSpPr>
          <p:cNvPr id="7" name="object 7"/>
          <p:cNvSpPr txBox="1">
            <a:spLocks noGrp="1"/>
          </p:cNvSpPr>
          <p:nvPr>
            <p:ph type="sldNum" sz="quarter" idx="7"/>
          </p:nvPr>
        </p:nvSpPr>
        <p:spPr>
          <a:xfrm>
            <a:off x="347177" y="5408992"/>
            <a:ext cx="4738537" cy="1340713"/>
          </a:xfrm>
          <a:prstGeom prst="rect">
            <a:avLst/>
          </a:prstGeom>
        </p:spPr>
        <p:txBody>
          <a:bodyPr vert="horz" wrap="square" lIns="0" tIns="596227" rIns="0" bIns="0" rtlCol="0">
            <a:spAutoFit/>
          </a:bodyPr>
          <a:lstStyle/>
          <a:p>
            <a:pPr marL="38100" marR="0" lvl="0" indent="0" defTabSz="914400" eaLnBrk="1" fontAlgn="auto" latinLnBrk="0" hangingPunct="1">
              <a:lnSpc>
                <a:spcPct val="100000"/>
              </a:lnSpc>
              <a:spcBef>
                <a:spcPts val="95"/>
              </a:spcBef>
              <a:spcAft>
                <a:spcPts val="0"/>
              </a:spcAft>
              <a:buClrTx/>
              <a:buSzTx/>
              <a:buFontTx/>
              <a:buNone/>
              <a:tabLst/>
              <a:defRPr/>
            </a:pPr>
            <a:fld id="{81D60167-4931-47E6-BA6A-407CBD079E47}" type="slidenum">
              <a:rPr kumimoji="0" sz="4800" b="1" i="0" u="none" strike="noStrike" kern="0" cap="none" spc="-25" normalizeH="0" baseline="0" noProof="0" dirty="0">
                <a:ln>
                  <a:noFill/>
                </a:ln>
                <a:solidFill>
                  <a:srgbClr val="2E5496"/>
                </a:solidFill>
                <a:effectLst/>
                <a:uLnTx/>
                <a:uFillTx/>
                <a:latin typeface="Century Gothic" panose="020B0502020202020204" pitchFamily="34" charset="0"/>
                <a:cs typeface="Tahoma"/>
              </a:rPr>
              <a:pPr marL="38100" marR="0" lvl="0" indent="0" defTabSz="914400" eaLnBrk="1" fontAlgn="auto" latinLnBrk="0" hangingPunct="1">
                <a:lnSpc>
                  <a:spcPct val="100000"/>
                </a:lnSpc>
                <a:spcBef>
                  <a:spcPts val="95"/>
                </a:spcBef>
                <a:spcAft>
                  <a:spcPts val="0"/>
                </a:spcAft>
                <a:buClrTx/>
                <a:buSzTx/>
                <a:buFontTx/>
                <a:buNone/>
                <a:tabLst/>
                <a:defRPr/>
              </a:pPr>
              <a:t>37</a:t>
            </a:fld>
            <a:endParaRPr kumimoji="0" sz="4000" b="1" i="0" u="none" strike="noStrike" kern="0" cap="none" spc="-25" normalizeH="0" baseline="0" noProof="0">
              <a:ln>
                <a:noFill/>
              </a:ln>
              <a:solidFill>
                <a:srgbClr val="2E5496"/>
              </a:solidFill>
              <a:effectLst/>
              <a:uLnTx/>
              <a:uFillTx/>
              <a:latin typeface="Century Gothic" panose="020B0502020202020204" pitchFamily="34" charset="0"/>
              <a:cs typeface="Tahoma"/>
            </a:endParaRPr>
          </a:p>
        </p:txBody>
      </p:sp>
      <p:pic>
        <p:nvPicPr>
          <p:cNvPr id="8" name="Picture 7" descr="Graphical user interface, application&#10;&#10;AI-generated content may be incorrect.">
            <a:extLst>
              <a:ext uri="{FF2B5EF4-FFF2-40B4-BE49-F238E27FC236}">
                <a16:creationId xmlns:a16="http://schemas.microsoft.com/office/drawing/2014/main" id="{9066C624-00CA-CFAC-8F18-04B9D0968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08" y="245696"/>
            <a:ext cx="9226699" cy="559738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98021" y="2233386"/>
            <a:ext cx="9070522" cy="3139321"/>
          </a:xfrm>
          <a:prstGeom prst="rect">
            <a:avLst/>
          </a:prstGeom>
          <a:noFill/>
        </p:spPr>
        <p:txBody>
          <a:bodyPr wrap="square" lIns="91440" tIns="45720" rIns="91440" bIns="45720" rtlCol="0" anchor="t">
            <a:spAutoFit/>
          </a:bodyPr>
          <a:lstStyle/>
          <a:p>
            <a:r>
              <a:rPr lang="en-US" sz="6600" b="1" dirty="0">
                <a:solidFill>
                  <a:schemeClr val="bg1"/>
                </a:solidFill>
                <a:latin typeface="Century Gothic"/>
              </a:rPr>
              <a:t>UTILITIES: BUILDING A PREPARED UTILITY FOR MIDLAND'S FUTURE</a:t>
            </a:r>
          </a:p>
        </p:txBody>
      </p:sp>
      <p:sp>
        <p:nvSpPr>
          <p:cNvPr id="6" name="Slide Number Placeholder 5">
            <a:extLst>
              <a:ext uri="{FF2B5EF4-FFF2-40B4-BE49-F238E27FC236}">
                <a16:creationId xmlns:a16="http://schemas.microsoft.com/office/drawing/2014/main" id="{3474B6D5-8145-D48B-ADB0-077CB75CF650}"/>
              </a:ext>
            </a:extLst>
          </p:cNvPr>
          <p:cNvSpPr>
            <a:spLocks noGrp="1"/>
          </p:cNvSpPr>
          <p:nvPr>
            <p:ph type="sldNum" sz="quarter" idx="12"/>
          </p:nvPr>
        </p:nvSpPr>
        <p:spPr/>
        <p:txBody>
          <a:bodyPr/>
          <a:lstStyle/>
          <a:p>
            <a:fld id="{C909ABD2-4574-433D-8B11-1782A1457D95}" type="slidenum">
              <a:rPr lang="en-US" smtClean="0"/>
              <a:pPr/>
              <a:t>38</a:t>
            </a:fld>
            <a:endParaRPr lang="en-US"/>
          </a:p>
        </p:txBody>
      </p:sp>
    </p:spTree>
    <p:extLst>
      <p:ext uri="{BB962C8B-B14F-4D97-AF65-F5344CB8AC3E}">
        <p14:creationId xmlns:p14="http://schemas.microsoft.com/office/powerpoint/2010/main" val="2085041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truck with a white background&#10;&#10;AI-generated content may be incorrect.">
            <a:extLst>
              <a:ext uri="{FF2B5EF4-FFF2-40B4-BE49-F238E27FC236}">
                <a16:creationId xmlns:a16="http://schemas.microsoft.com/office/drawing/2014/main" id="{0B73D74B-E27A-0DA7-FFDA-445C36796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461681" y="241844"/>
            <a:ext cx="8365795"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STAYING READY FOR GROWTH AND RISK</a:t>
            </a:r>
            <a:endParaRPr lang="en-US" sz="4400" b="1">
              <a:solidFill>
                <a:schemeClr val="tx2">
                  <a:lumMod val="75000"/>
                  <a:lumOff val="25000"/>
                </a:schemeClr>
              </a:solidFill>
              <a:latin typeface="Century Gothic"/>
            </a:endParaRPr>
          </a:p>
        </p:txBody>
      </p:sp>
      <p:sp>
        <p:nvSpPr>
          <p:cNvPr id="6" name="TextBox 5">
            <a:extLst>
              <a:ext uri="{FF2B5EF4-FFF2-40B4-BE49-F238E27FC236}">
                <a16:creationId xmlns:a16="http://schemas.microsoft.com/office/drawing/2014/main" id="{A7BB2C21-EA22-AE82-4C72-19C236FA6FC9}"/>
              </a:ext>
            </a:extLst>
          </p:cNvPr>
          <p:cNvSpPr txBox="1"/>
          <p:nvPr/>
        </p:nvSpPr>
        <p:spPr>
          <a:xfrm>
            <a:off x="2425012" y="5920946"/>
            <a:ext cx="4762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SH158- widening and repaving project </a:t>
            </a:r>
          </a:p>
        </p:txBody>
      </p:sp>
      <p:sp>
        <p:nvSpPr>
          <p:cNvPr id="7" name="TextBox 6">
            <a:extLst>
              <a:ext uri="{FF2B5EF4-FFF2-40B4-BE49-F238E27FC236}">
                <a16:creationId xmlns:a16="http://schemas.microsoft.com/office/drawing/2014/main" id="{15D2F851-A418-45CD-F626-EF276E30F05A}"/>
              </a:ext>
            </a:extLst>
          </p:cNvPr>
          <p:cNvSpPr txBox="1"/>
          <p:nvPr/>
        </p:nvSpPr>
        <p:spPr>
          <a:xfrm>
            <a:off x="465666" y="1619250"/>
            <a:ext cx="8966200"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400"/>
              </a:spcAft>
              <a:buFont typeface="Arial"/>
              <a:buChar char="•"/>
            </a:pPr>
            <a:r>
              <a:rPr lang="en-US" sz="2000" dirty="0">
                <a:latin typeface="Arial"/>
                <a:ea typeface="+mn-lt"/>
                <a:cs typeface="+mn-lt"/>
              </a:rPr>
              <a:t>Aging infrastructure, drought, and population growth create operational risks.</a:t>
            </a:r>
            <a:endParaRPr lang="en-US" sz="2000"/>
          </a:p>
          <a:p>
            <a:pPr>
              <a:spcAft>
                <a:spcPts val="400"/>
              </a:spcAft>
              <a:buFont typeface="Arial"/>
              <a:buChar char="•"/>
            </a:pPr>
            <a:r>
              <a:rPr lang="en-US" sz="2000" dirty="0">
                <a:latin typeface="Arial"/>
                <a:ea typeface="+mn-lt"/>
                <a:cs typeface="+mn-lt"/>
              </a:rPr>
              <a:t>Goal: Ensure long-term, sustainable, and reliable water and sewer services.</a:t>
            </a:r>
          </a:p>
          <a:p>
            <a:pPr>
              <a:spcAft>
                <a:spcPts val="400"/>
              </a:spcAft>
              <a:buFont typeface="Arial"/>
              <a:buChar char="•"/>
            </a:pPr>
            <a:r>
              <a:rPr lang="en-US" sz="2000" dirty="0">
                <a:latin typeface="Arial"/>
                <a:ea typeface="+mn-lt"/>
                <a:cs typeface="+mn-lt"/>
              </a:rPr>
              <a:t>Alignment with Strategic Plan: Reinforced Infrastructure and Resource Stewardship.</a:t>
            </a:r>
            <a:endParaRPr lang="en-US" sz="2000">
              <a:latin typeface="Arial"/>
              <a:cs typeface="Arial"/>
            </a:endParaRPr>
          </a:p>
        </p:txBody>
      </p:sp>
      <p:sp>
        <p:nvSpPr>
          <p:cNvPr id="5" name="Slide Number Placeholder 4">
            <a:extLst>
              <a:ext uri="{FF2B5EF4-FFF2-40B4-BE49-F238E27FC236}">
                <a16:creationId xmlns:a16="http://schemas.microsoft.com/office/drawing/2014/main" id="{0A189F29-9077-724B-1D50-F3EE5F92E343}"/>
              </a:ext>
            </a:extLst>
          </p:cNvPr>
          <p:cNvSpPr>
            <a:spLocks noGrp="1"/>
          </p:cNvSpPr>
          <p:nvPr>
            <p:ph type="sldNum" sz="quarter" idx="12"/>
          </p:nvPr>
        </p:nvSpPr>
        <p:spPr/>
        <p:txBody>
          <a:bodyPr/>
          <a:lstStyle/>
          <a:p>
            <a:fld id="{C909ABD2-4574-433D-8B11-1782A1457D95}" type="slidenum">
              <a:rPr lang="en-US" smtClean="0"/>
              <a:pPr/>
              <a:t>39</a:t>
            </a:fld>
            <a:endParaRPr lang="en-US"/>
          </a:p>
        </p:txBody>
      </p:sp>
      <p:pic>
        <p:nvPicPr>
          <p:cNvPr id="2" name="Picture 1">
            <a:extLst>
              <a:ext uri="{FF2B5EF4-FFF2-40B4-BE49-F238E27FC236}">
                <a16:creationId xmlns:a16="http://schemas.microsoft.com/office/drawing/2014/main" id="{2E6DBC92-B688-06B0-8A8A-20F301C66230}"/>
              </a:ext>
            </a:extLst>
          </p:cNvPr>
          <p:cNvPicPr>
            <a:picLocks noChangeAspect="1"/>
          </p:cNvPicPr>
          <p:nvPr/>
        </p:nvPicPr>
        <p:blipFill>
          <a:blip r:embed="rId4"/>
          <a:stretch>
            <a:fillRect/>
          </a:stretch>
        </p:blipFill>
        <p:spPr>
          <a:xfrm>
            <a:off x="1089732" y="2955640"/>
            <a:ext cx="3561206" cy="3282806"/>
          </a:xfrm>
          <a:prstGeom prst="rect">
            <a:avLst/>
          </a:prstGeom>
        </p:spPr>
      </p:pic>
      <p:pic>
        <p:nvPicPr>
          <p:cNvPr id="3" name="Picture 2">
            <a:extLst>
              <a:ext uri="{FF2B5EF4-FFF2-40B4-BE49-F238E27FC236}">
                <a16:creationId xmlns:a16="http://schemas.microsoft.com/office/drawing/2014/main" id="{8AC2BFFB-9B8C-2070-B6B1-9788B6605E5A}"/>
              </a:ext>
            </a:extLst>
          </p:cNvPr>
          <p:cNvPicPr>
            <a:picLocks noChangeAspect="1"/>
          </p:cNvPicPr>
          <p:nvPr/>
        </p:nvPicPr>
        <p:blipFill>
          <a:blip r:embed="rId5"/>
          <a:stretch>
            <a:fillRect/>
          </a:stretch>
        </p:blipFill>
        <p:spPr>
          <a:xfrm>
            <a:off x="5485087" y="2870972"/>
            <a:ext cx="2534501" cy="3484067"/>
          </a:xfrm>
          <a:prstGeom prst="rect">
            <a:avLst/>
          </a:prstGeom>
        </p:spPr>
      </p:pic>
      <p:sp>
        <p:nvSpPr>
          <p:cNvPr id="9" name="object 12">
            <a:extLst>
              <a:ext uri="{FF2B5EF4-FFF2-40B4-BE49-F238E27FC236}">
                <a16:creationId xmlns:a16="http://schemas.microsoft.com/office/drawing/2014/main" id="{3D273260-1A0C-0CB7-4C2F-5671017C477C}"/>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39</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36724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23938" y="3190832"/>
            <a:ext cx="11982777" cy="2062103"/>
          </a:xfrm>
          <a:prstGeom prst="rect">
            <a:avLst/>
          </a:prstGeom>
          <a:noFill/>
        </p:spPr>
        <p:txBody>
          <a:bodyPr wrap="square" lIns="91440" tIns="45720" rIns="91440" bIns="45720" rtlCol="0" anchor="t">
            <a:spAutoFit/>
          </a:bodyPr>
          <a:lstStyle/>
          <a:p>
            <a:r>
              <a:rPr lang="en-US" sz="8800" b="1" dirty="0">
                <a:solidFill>
                  <a:schemeClr val="bg1"/>
                </a:solidFill>
                <a:latin typeface="Century Gothic"/>
              </a:rPr>
              <a:t>FISCAL RESPONSIBLITY</a:t>
            </a:r>
          </a:p>
          <a:p>
            <a:r>
              <a:rPr lang="en-US" sz="4000" b="1" dirty="0">
                <a:solidFill>
                  <a:schemeClr val="bg1"/>
                </a:solidFill>
                <a:latin typeface="Century Gothic"/>
              </a:rPr>
              <a:t>MAY 27, 2025</a:t>
            </a:r>
          </a:p>
        </p:txBody>
      </p:sp>
    </p:spTree>
    <p:extLst>
      <p:ext uri="{BB962C8B-B14F-4D97-AF65-F5344CB8AC3E}">
        <p14:creationId xmlns:p14="http://schemas.microsoft.com/office/powerpoint/2010/main" val="3659715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442449" y="0"/>
            <a:ext cx="2749549" cy="6857999"/>
          </a:xfrm>
          <a:prstGeom prst="rect">
            <a:avLst/>
          </a:prstGeom>
        </p:spPr>
      </p:pic>
      <p:sp>
        <p:nvSpPr>
          <p:cNvPr id="3" name="object 3"/>
          <p:cNvSpPr txBox="1">
            <a:spLocks noGrp="1"/>
          </p:cNvSpPr>
          <p:nvPr>
            <p:ph type="title"/>
          </p:nvPr>
        </p:nvSpPr>
        <p:spPr>
          <a:xfrm>
            <a:off x="262890" y="315016"/>
            <a:ext cx="8123554" cy="1922193"/>
          </a:xfrm>
          <a:prstGeom prst="rect">
            <a:avLst/>
          </a:prstGeom>
        </p:spPr>
        <p:txBody>
          <a:bodyPr vert="horz" wrap="square" lIns="0" tIns="13335" rIns="0" bIns="0" rtlCol="0">
            <a:spAutoFit/>
          </a:bodyPr>
          <a:lstStyle/>
          <a:p>
            <a:r>
              <a:rPr lang="en-US" b="1" dirty="0">
                <a:solidFill>
                  <a:schemeClr val="tx2">
                    <a:lumMod val="75000"/>
                    <a:lumOff val="25000"/>
                  </a:schemeClr>
                </a:solidFill>
                <a:latin typeface="Century Gothic"/>
              </a:rPr>
              <a:t>WATER SUPPLY REDUNDANCY</a:t>
            </a:r>
          </a:p>
          <a:p>
            <a:pPr marL="285750" indent="-285750">
              <a:buFont typeface="Arial"/>
              <a:buChar char="•"/>
            </a:pPr>
            <a:endParaRPr lang="en-US"/>
          </a:p>
          <a:p>
            <a:pPr marL="12700" marR="5080">
              <a:lnSpc>
                <a:spcPct val="100000"/>
              </a:lnSpc>
              <a:spcBef>
                <a:spcPts val="105"/>
              </a:spcBef>
            </a:pPr>
            <a:endParaRPr lang="en-US" spc="-10">
              <a:solidFill>
                <a:schemeClr val="tx2">
                  <a:lumMod val="49000"/>
                  <a:lumOff val="51000"/>
                </a:schemeClr>
              </a:solidFill>
              <a:latin typeface="Century Gothic"/>
              <a:cs typeface="Century Gothic"/>
            </a:endParaRPr>
          </a:p>
        </p:txBody>
      </p:sp>
      <p:sp>
        <p:nvSpPr>
          <p:cNvPr id="4" name="object 4"/>
          <p:cNvSpPr txBox="1"/>
          <p:nvPr/>
        </p:nvSpPr>
        <p:spPr>
          <a:xfrm>
            <a:off x="262890" y="1007372"/>
            <a:ext cx="9058091" cy="4396716"/>
          </a:xfrm>
          <a:prstGeom prst="rect">
            <a:avLst/>
          </a:prstGeom>
        </p:spPr>
        <p:txBody>
          <a:bodyPr vert="horz" wrap="square" lIns="0" tIns="13335" rIns="0" bIns="0" rtlCol="0" anchor="t">
            <a:spAutoFit/>
          </a:bodyPr>
          <a:lstStyle/>
          <a:p>
            <a:pPr>
              <a:spcAft>
                <a:spcPts val="500"/>
              </a:spcAft>
              <a:buFont typeface="Arial"/>
              <a:buChar char="•"/>
              <a:tabLst>
                <a:tab pos="469265" algn="l"/>
              </a:tabLst>
              <a:defRPr/>
            </a:pPr>
            <a:r>
              <a:rPr lang="en-US" sz="2400" b="1" kern="0" spc="-10" dirty="0">
                <a:solidFill>
                  <a:sysClr val="windowText" lastClr="000000"/>
                </a:solidFill>
                <a:latin typeface="Arial"/>
                <a:ea typeface="+mn-lt"/>
                <a:cs typeface="+mn-lt"/>
              </a:rPr>
              <a:t>Bed &amp; Banks Permit:</a:t>
            </a:r>
            <a:r>
              <a:rPr lang="en-US" sz="2400" kern="0" spc="-10" dirty="0">
                <a:solidFill>
                  <a:sysClr val="windowText" lastClr="000000"/>
                </a:solidFill>
                <a:latin typeface="Arial"/>
                <a:ea typeface="+mn-lt"/>
                <a:cs typeface="+mn-lt"/>
              </a:rPr>
              <a:t> Retains ownership of treated effluent for reuse or recharge.</a:t>
            </a:r>
            <a:endParaRPr lang="en-US" sz="2400" kern="0" dirty="0">
              <a:solidFill>
                <a:sysClr val="windowText" lastClr="000000"/>
              </a:solidFill>
              <a:latin typeface="Arial"/>
              <a:ea typeface="+mn-lt"/>
              <a:cs typeface="+mn-lt"/>
            </a:endParaRPr>
          </a:p>
          <a:p>
            <a:pPr>
              <a:spcAft>
                <a:spcPts val="500"/>
              </a:spcAft>
              <a:buFont typeface="Arial"/>
              <a:buChar char="•"/>
              <a:tabLst>
                <a:tab pos="466090" algn="l"/>
              </a:tabLst>
              <a:defRPr/>
            </a:pPr>
            <a:r>
              <a:rPr lang="en-US" sz="2400" b="1" kern="0" spc="-10" dirty="0">
                <a:solidFill>
                  <a:sysClr val="windowText" lastClr="000000"/>
                </a:solidFill>
                <a:latin typeface="Arial"/>
                <a:ea typeface="+mn-lt"/>
                <a:cs typeface="+mn-lt"/>
              </a:rPr>
              <a:t>Advanced Groundwater Treatment:</a:t>
            </a:r>
            <a:r>
              <a:rPr lang="en-US" sz="2400" kern="0" spc="-10" dirty="0">
                <a:solidFill>
                  <a:sysClr val="windowText" lastClr="000000"/>
                </a:solidFill>
                <a:latin typeface="Arial"/>
                <a:ea typeface="+mn-lt"/>
                <a:cs typeface="+mn-lt"/>
              </a:rPr>
              <a:t> Implementing scalable solutions.</a:t>
            </a:r>
            <a:endParaRPr lang="en-US" sz="2400" dirty="0">
              <a:solidFill>
                <a:sysClr val="windowText" lastClr="000000"/>
              </a:solidFill>
              <a:latin typeface="Arial"/>
              <a:cs typeface="Arial"/>
            </a:endParaRPr>
          </a:p>
          <a:p>
            <a:pPr>
              <a:spcAft>
                <a:spcPts val="500"/>
              </a:spcAft>
              <a:buFont typeface="Arial"/>
              <a:buChar char="•"/>
              <a:tabLst>
                <a:tab pos="469900" algn="l"/>
              </a:tabLst>
              <a:defRPr/>
            </a:pPr>
            <a:r>
              <a:rPr lang="en-US" sz="2400" b="1" kern="0" spc="-10" dirty="0">
                <a:solidFill>
                  <a:sysClr val="windowText" lastClr="000000"/>
                </a:solidFill>
                <a:latin typeface="Arial"/>
                <a:ea typeface="+mn-lt"/>
                <a:cs typeface="+mn-lt"/>
              </a:rPr>
              <a:t>Fort Stockton Partnership:</a:t>
            </a:r>
            <a:r>
              <a:rPr lang="en-US" sz="2400" kern="0" spc="-10" dirty="0">
                <a:solidFill>
                  <a:sysClr val="windowText" lastClr="000000"/>
                </a:solidFill>
                <a:latin typeface="Arial"/>
                <a:ea typeface="+mn-lt"/>
                <a:cs typeface="+mn-lt"/>
              </a:rPr>
              <a:t> Securing future water through long-term groundwater supply.</a:t>
            </a:r>
            <a:endParaRPr lang="en-US" sz="2400" dirty="0">
              <a:solidFill>
                <a:sysClr val="windowText" lastClr="000000"/>
              </a:solidFill>
              <a:latin typeface="Arial"/>
              <a:ea typeface="+mn-lt"/>
              <a:cs typeface="+mn-lt"/>
            </a:endParaRPr>
          </a:p>
          <a:p>
            <a:pPr>
              <a:spcAft>
                <a:spcPts val="500"/>
              </a:spcAft>
              <a:buFont typeface="Arial"/>
              <a:buChar char="•"/>
              <a:tabLst>
                <a:tab pos="469900" algn="l"/>
              </a:tabLst>
              <a:defRPr/>
            </a:pPr>
            <a:r>
              <a:rPr lang="en-US" sz="2400" b="1" kern="0" spc="-10" dirty="0">
                <a:solidFill>
                  <a:sysClr val="windowText" lastClr="000000"/>
                </a:solidFill>
                <a:latin typeface="Arial"/>
                <a:ea typeface="+mn-lt"/>
                <a:cs typeface="+mn-lt"/>
              </a:rPr>
              <a:t>Reservoir Monitoring:</a:t>
            </a:r>
            <a:r>
              <a:rPr lang="en-US" sz="2400" kern="0" spc="-10" dirty="0">
                <a:solidFill>
                  <a:sysClr val="windowText" lastClr="000000"/>
                </a:solidFill>
                <a:latin typeface="Arial"/>
                <a:ea typeface="+mn-lt"/>
                <a:cs typeface="+mn-lt"/>
              </a:rPr>
              <a:t> Tracking rainfall and lake inflows for supply forecasting.</a:t>
            </a:r>
            <a:endParaRPr lang="en-US" sz="2400" dirty="0">
              <a:solidFill>
                <a:sysClr val="windowText" lastClr="000000"/>
              </a:solidFill>
              <a:latin typeface="Arial"/>
              <a:cs typeface="Arial"/>
            </a:endParaRPr>
          </a:p>
          <a:p>
            <a:pPr>
              <a:spcAft>
                <a:spcPts val="500"/>
              </a:spcAft>
              <a:buFont typeface="Arial"/>
              <a:buChar char="•"/>
              <a:tabLst>
                <a:tab pos="469900" algn="l"/>
              </a:tabLst>
              <a:defRPr/>
            </a:pPr>
            <a:r>
              <a:rPr lang="en-US" sz="2400" b="1" kern="0" spc="-10" dirty="0">
                <a:solidFill>
                  <a:sysClr val="windowText" lastClr="000000"/>
                </a:solidFill>
                <a:latin typeface="Arial"/>
                <a:ea typeface="+mn-lt"/>
                <a:cs typeface="+mn-lt"/>
              </a:rPr>
              <a:t>Paul Davis Well Field Upgrades:</a:t>
            </a:r>
            <a:r>
              <a:rPr lang="en-US" sz="2400" kern="0" spc="-10" dirty="0">
                <a:solidFill>
                  <a:sysClr val="windowText" lastClr="000000"/>
                </a:solidFill>
                <a:latin typeface="Arial"/>
                <a:ea typeface="+mn-lt"/>
                <a:cs typeface="+mn-lt"/>
              </a:rPr>
              <a:t> Improving performance of existing groundwater assets.</a:t>
            </a:r>
            <a:endParaRPr sz="2400" dirty="0">
              <a:solidFill>
                <a:sysClr val="windowText" lastClr="000000"/>
              </a:solidFill>
              <a:latin typeface="Arial"/>
              <a:ea typeface="+mn-lt"/>
              <a:cs typeface="+mn-lt"/>
            </a:endParaRPr>
          </a:p>
          <a:p>
            <a:pPr marL="342900" marR="0" lvl="0" defTabSz="914400">
              <a:lnSpc>
                <a:spcPct val="100000"/>
              </a:lnSpc>
              <a:spcAft>
                <a:spcPts val="500"/>
              </a:spcAft>
              <a:buClrTx/>
              <a:buSzTx/>
              <a:buFont typeface="Arial"/>
              <a:buChar char="•"/>
              <a:tabLst>
                <a:tab pos="466090" algn="l"/>
              </a:tabLst>
              <a:defRPr/>
            </a:pPr>
            <a:endParaRPr lang="en-US" sz="2400" b="1" i="0" u="none" strike="noStrike" kern="0" cap="none" spc="-10" normalizeH="0" baseline="0" noProof="0">
              <a:ln>
                <a:noFill/>
              </a:ln>
              <a:solidFill>
                <a:sysClr val="windowText" lastClr="000000"/>
              </a:solidFill>
              <a:effectLst/>
              <a:uLnTx/>
              <a:uFillTx/>
              <a:latin typeface="Arial"/>
              <a:cs typeface="Arial"/>
            </a:endParaRPr>
          </a:p>
        </p:txBody>
      </p:sp>
      <p:sp>
        <p:nvSpPr>
          <p:cNvPr id="6" name="Slide Number Placeholder 5">
            <a:extLst>
              <a:ext uri="{FF2B5EF4-FFF2-40B4-BE49-F238E27FC236}">
                <a16:creationId xmlns:a16="http://schemas.microsoft.com/office/drawing/2014/main" id="{62BF5350-CD12-2AF7-6D7E-43F42257740F}"/>
              </a:ext>
            </a:extLst>
          </p:cNvPr>
          <p:cNvSpPr>
            <a:spLocks noGrp="1"/>
          </p:cNvSpPr>
          <p:nvPr>
            <p:ph type="sldNum" sz="quarter" idx="12"/>
          </p:nvPr>
        </p:nvSpPr>
        <p:spPr/>
        <p:txBody>
          <a:bodyPr/>
          <a:lstStyle/>
          <a:p>
            <a:fld id="{C909ABD2-4574-433D-8B11-1782A1457D95}" type="slidenum">
              <a:rPr lang="en-US" smtClean="0"/>
              <a:pPr/>
              <a:t>40</a:t>
            </a:fld>
            <a:endParaRPr lang="en-US"/>
          </a:p>
        </p:txBody>
      </p:sp>
      <p:pic>
        <p:nvPicPr>
          <p:cNvPr id="5" name="Picture 4">
            <a:extLst>
              <a:ext uri="{FF2B5EF4-FFF2-40B4-BE49-F238E27FC236}">
                <a16:creationId xmlns:a16="http://schemas.microsoft.com/office/drawing/2014/main" id="{91E15068-A9C9-F770-8FF9-9FEAA2789692}"/>
              </a:ext>
            </a:extLst>
          </p:cNvPr>
          <p:cNvPicPr>
            <a:picLocks noChangeAspect="1"/>
          </p:cNvPicPr>
          <p:nvPr/>
        </p:nvPicPr>
        <p:blipFill>
          <a:blip r:embed="rId4"/>
          <a:stretch>
            <a:fillRect/>
          </a:stretch>
        </p:blipFill>
        <p:spPr>
          <a:xfrm>
            <a:off x="4317659" y="4573168"/>
            <a:ext cx="3554874" cy="2183258"/>
          </a:xfrm>
          <a:prstGeom prst="rect">
            <a:avLst/>
          </a:prstGeom>
        </p:spPr>
      </p:pic>
      <p:sp>
        <p:nvSpPr>
          <p:cNvPr id="8" name="object 12">
            <a:extLst>
              <a:ext uri="{FF2B5EF4-FFF2-40B4-BE49-F238E27FC236}">
                <a16:creationId xmlns:a16="http://schemas.microsoft.com/office/drawing/2014/main" id="{48BD41E3-D0D0-1962-CD8D-1D8C0535D8D4}"/>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40</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2031236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8F73E-181C-F338-3CB0-2E580A5DE977}"/>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74347D8A-9D89-9BB8-3B43-E0BF86E31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4BB4783-BB59-25D5-4394-B8408E97EA55}"/>
              </a:ext>
            </a:extLst>
          </p:cNvPr>
          <p:cNvSpPr txBox="1"/>
          <p:nvPr/>
        </p:nvSpPr>
        <p:spPr>
          <a:xfrm>
            <a:off x="533400" y="268240"/>
            <a:ext cx="9726422" cy="1446550"/>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EMERGENCY &amp; OPERATIONAL READINESS</a:t>
            </a:r>
            <a:endParaRPr lang="en-US" b="1" dirty="0">
              <a:solidFill>
                <a:schemeClr val="tx2">
                  <a:lumMod val="75000"/>
                  <a:lumOff val="25000"/>
                </a:schemeClr>
              </a:solidFill>
              <a:latin typeface="Century Gothic"/>
            </a:endParaRPr>
          </a:p>
        </p:txBody>
      </p:sp>
      <p:sp>
        <p:nvSpPr>
          <p:cNvPr id="3" name="TextBox 2">
            <a:extLst>
              <a:ext uri="{FF2B5EF4-FFF2-40B4-BE49-F238E27FC236}">
                <a16:creationId xmlns:a16="http://schemas.microsoft.com/office/drawing/2014/main" id="{2042FE5C-DDD3-FC94-5928-2E8481A5F26C}"/>
              </a:ext>
            </a:extLst>
          </p:cNvPr>
          <p:cNvSpPr txBox="1"/>
          <p:nvPr/>
        </p:nvSpPr>
        <p:spPr>
          <a:xfrm>
            <a:off x="533400" y="1719552"/>
            <a:ext cx="77597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latin typeface="Arial"/>
                <a:ea typeface="+mn-lt"/>
                <a:cs typeface="+mn-lt"/>
              </a:rPr>
              <a:t>Valve Isolation Testing and Repair:</a:t>
            </a:r>
            <a:r>
              <a:rPr lang="en-US" sz="2400" dirty="0">
                <a:latin typeface="Arial"/>
                <a:ea typeface="+mn-lt"/>
                <a:cs typeface="+mn-lt"/>
              </a:rPr>
              <a:t> Ensures operability for planned and emergency shutoffs.</a:t>
            </a:r>
            <a:endParaRPr lang="en-US" sz="2400" dirty="0">
              <a:latin typeface="Arial"/>
              <a:cs typeface="Arial"/>
            </a:endParaRPr>
          </a:p>
          <a:p>
            <a:pPr marL="285750" indent="-285750">
              <a:buFont typeface="Arial"/>
              <a:buChar char="•"/>
            </a:pPr>
            <a:r>
              <a:rPr lang="en-US" sz="2400" b="1" dirty="0">
                <a:latin typeface="Arial"/>
                <a:ea typeface="+mn-lt"/>
                <a:cs typeface="+mn-lt"/>
              </a:rPr>
              <a:t>Sewer Overflow Response:</a:t>
            </a:r>
            <a:r>
              <a:rPr lang="en-US" sz="2400" dirty="0">
                <a:latin typeface="Arial"/>
                <a:ea typeface="+mn-lt"/>
                <a:cs typeface="+mn-lt"/>
              </a:rPr>
              <a:t> Rapid response protocols, avg. &lt; 1 hour resolution.</a:t>
            </a:r>
            <a:endParaRPr lang="en-US" sz="2400" dirty="0">
              <a:latin typeface="Arial"/>
              <a:cs typeface="Arial"/>
            </a:endParaRPr>
          </a:p>
          <a:p>
            <a:pPr marL="285750" indent="-285750">
              <a:buFont typeface="Arial"/>
              <a:buChar char="•"/>
            </a:pPr>
            <a:r>
              <a:rPr lang="en-US" sz="2400" b="1" dirty="0">
                <a:latin typeface="Arial"/>
                <a:ea typeface="+mn-lt"/>
                <a:cs typeface="+mn-lt"/>
              </a:rPr>
              <a:t>Drought Mitigation (HMAP):</a:t>
            </a:r>
            <a:r>
              <a:rPr lang="en-US" sz="2400" dirty="0">
                <a:latin typeface="Arial"/>
                <a:ea typeface="+mn-lt"/>
                <a:cs typeface="+mn-lt"/>
              </a:rPr>
              <a:t> Groundwater development and targeted conservation.</a:t>
            </a:r>
            <a:endParaRPr lang="en-US" sz="2400" dirty="0">
              <a:latin typeface="Arial"/>
              <a:cs typeface="Arial"/>
            </a:endParaRPr>
          </a:p>
          <a:p>
            <a:pPr marL="285750" indent="-285750">
              <a:buFont typeface="Arial"/>
              <a:buChar char="•"/>
            </a:pPr>
            <a:r>
              <a:rPr lang="en-US" sz="2400" b="1" dirty="0">
                <a:latin typeface="Arial"/>
                <a:ea typeface="+mn-lt"/>
                <a:cs typeface="+mn-lt"/>
              </a:rPr>
              <a:t>Pipeline Failure Preparedness:</a:t>
            </a:r>
            <a:r>
              <a:rPr lang="en-US" sz="2400" dirty="0">
                <a:latin typeface="Arial"/>
                <a:ea typeface="+mn-lt"/>
                <a:cs typeface="+mn-lt"/>
              </a:rPr>
              <a:t> System mapping, SCADA upgrades, alternate routing.</a:t>
            </a:r>
            <a:endParaRPr lang="en-US" sz="2400" dirty="0">
              <a:latin typeface="Arial"/>
              <a:cs typeface="Arial"/>
            </a:endParaRPr>
          </a:p>
          <a:p>
            <a:pPr marL="285750" indent="-285750">
              <a:buFont typeface="Arial"/>
              <a:buChar char="•"/>
            </a:pPr>
            <a:r>
              <a:rPr lang="en-US" sz="2400" b="1" dirty="0">
                <a:latin typeface="Arial"/>
                <a:ea typeface="+mn-lt"/>
                <a:cs typeface="+mn-lt"/>
              </a:rPr>
              <a:t>T-Bar System Redundancy:</a:t>
            </a:r>
            <a:r>
              <a:rPr lang="en-US" sz="2400" dirty="0">
                <a:latin typeface="Arial"/>
                <a:ea typeface="+mn-lt"/>
                <a:cs typeface="+mn-lt"/>
              </a:rPr>
              <a:t> Planning for rare events near key infrastructure.</a:t>
            </a:r>
            <a:endParaRPr lang="en-US" sz="2400" dirty="0">
              <a:latin typeface="Arial"/>
              <a:cs typeface="Arial"/>
            </a:endParaRPr>
          </a:p>
        </p:txBody>
      </p:sp>
      <p:sp>
        <p:nvSpPr>
          <p:cNvPr id="6" name="Slide Number Placeholder 5">
            <a:extLst>
              <a:ext uri="{FF2B5EF4-FFF2-40B4-BE49-F238E27FC236}">
                <a16:creationId xmlns:a16="http://schemas.microsoft.com/office/drawing/2014/main" id="{0459CBCF-AF91-D091-F8EC-9669791A5D3F}"/>
              </a:ext>
            </a:extLst>
          </p:cNvPr>
          <p:cNvSpPr>
            <a:spLocks noGrp="1"/>
          </p:cNvSpPr>
          <p:nvPr>
            <p:ph type="sldNum" sz="quarter" idx="12"/>
          </p:nvPr>
        </p:nvSpPr>
        <p:spPr/>
        <p:txBody>
          <a:bodyPr/>
          <a:lstStyle/>
          <a:p>
            <a:fld id="{C909ABD2-4574-433D-8B11-1782A1457D95}" type="slidenum">
              <a:rPr lang="en-US" smtClean="0"/>
              <a:pPr/>
              <a:t>41</a:t>
            </a:fld>
            <a:endParaRPr lang="en-US"/>
          </a:p>
        </p:txBody>
      </p:sp>
      <p:sp>
        <p:nvSpPr>
          <p:cNvPr id="5" name="object 12">
            <a:extLst>
              <a:ext uri="{FF2B5EF4-FFF2-40B4-BE49-F238E27FC236}">
                <a16:creationId xmlns:a16="http://schemas.microsoft.com/office/drawing/2014/main" id="{397C49E4-5C53-6177-9731-EC6623A35BCA}"/>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41</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1167943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34B34-87BF-8F88-764B-EC66187AC627}"/>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91552C43-F3FE-3796-61BF-F94D1CC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5386D82E-4E89-4D91-39D6-14B7154503B0}"/>
              </a:ext>
            </a:extLst>
          </p:cNvPr>
          <p:cNvSpPr txBox="1"/>
          <p:nvPr/>
        </p:nvSpPr>
        <p:spPr>
          <a:xfrm>
            <a:off x="438902" y="314117"/>
            <a:ext cx="8695266" cy="1446550"/>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FINANCIAL &amp; STRATEGIC EFFICIENCY</a:t>
            </a:r>
            <a:endParaRPr lang="en-US" b="1" dirty="0">
              <a:solidFill>
                <a:schemeClr val="tx2">
                  <a:lumMod val="75000"/>
                  <a:lumOff val="25000"/>
                </a:schemeClr>
              </a:solidFill>
              <a:latin typeface="Century Gothic"/>
            </a:endParaRPr>
          </a:p>
        </p:txBody>
      </p:sp>
      <p:sp>
        <p:nvSpPr>
          <p:cNvPr id="7" name="TextBox 6">
            <a:extLst>
              <a:ext uri="{FF2B5EF4-FFF2-40B4-BE49-F238E27FC236}">
                <a16:creationId xmlns:a16="http://schemas.microsoft.com/office/drawing/2014/main" id="{5B05B5E1-285E-F408-9F0E-14BD6142D1CA}"/>
              </a:ext>
            </a:extLst>
          </p:cNvPr>
          <p:cNvSpPr txBox="1"/>
          <p:nvPr/>
        </p:nvSpPr>
        <p:spPr>
          <a:xfrm>
            <a:off x="443818" y="1633891"/>
            <a:ext cx="8600768" cy="2308324"/>
          </a:xfrm>
          <a:prstGeom prst="rect">
            <a:avLst/>
          </a:prstGeom>
          <a:noFill/>
        </p:spPr>
        <p:txBody>
          <a:bodyPr wrap="square" lIns="91440" tIns="45720" rIns="91440" bIns="45720" rtlCol="0" anchor="t">
            <a:spAutoFit/>
          </a:bodyPr>
          <a:lstStyle/>
          <a:p>
            <a:pPr>
              <a:buFont typeface="Arial" panose="020B0604020202020204" pitchFamily="34" charset="0"/>
              <a:buChar char="•"/>
            </a:pPr>
            <a:r>
              <a:rPr lang="en-US" sz="2400" b="1" dirty="0">
                <a:latin typeface="Arial"/>
                <a:ea typeface="+mn-lt"/>
                <a:cs typeface="+mn-lt"/>
              </a:rPr>
              <a:t>Revenue Process Improvements:</a:t>
            </a:r>
            <a:r>
              <a:rPr lang="en-US" sz="2400" dirty="0">
                <a:latin typeface="Arial"/>
                <a:ea typeface="+mn-lt"/>
                <a:cs typeface="+mn-lt"/>
              </a:rPr>
              <a:t> $8.2M increase in billing through process strategies.</a:t>
            </a:r>
            <a:endParaRPr lang="en-US" sz="2400" dirty="0">
              <a:latin typeface="Arial"/>
              <a:cs typeface="Arial"/>
            </a:endParaRPr>
          </a:p>
          <a:p>
            <a:pPr>
              <a:buFont typeface="Arial" panose="020B0604020202020204" pitchFamily="34" charset="0"/>
              <a:buChar char="•"/>
            </a:pPr>
            <a:r>
              <a:rPr lang="en-US" sz="2400" b="1" dirty="0">
                <a:latin typeface="Arial"/>
                <a:ea typeface="+mn-lt"/>
                <a:cs typeface="+mn-lt"/>
              </a:rPr>
              <a:t>Funding Tech Upgrades Internally:</a:t>
            </a:r>
            <a:r>
              <a:rPr lang="en-US" sz="2400" dirty="0">
                <a:latin typeface="Arial"/>
                <a:ea typeface="+mn-lt"/>
                <a:cs typeface="+mn-lt"/>
              </a:rPr>
              <a:t> Pressure monitors and smart meters from savings.</a:t>
            </a:r>
            <a:endParaRPr lang="en-US" sz="2400" dirty="0">
              <a:latin typeface="Arial"/>
              <a:cs typeface="Arial"/>
            </a:endParaRPr>
          </a:p>
          <a:p>
            <a:pPr>
              <a:buFont typeface="Arial" panose="020B0604020202020204" pitchFamily="34" charset="0"/>
              <a:buChar char="•"/>
            </a:pPr>
            <a:r>
              <a:rPr lang="en-US" sz="2400" b="1" dirty="0">
                <a:latin typeface="Arial"/>
                <a:ea typeface="+mn-lt"/>
                <a:cs typeface="+mn-lt"/>
              </a:rPr>
              <a:t>Strategic Use of Unallocated Funds:</a:t>
            </a:r>
            <a:r>
              <a:rPr lang="en-US" sz="2400" dirty="0">
                <a:latin typeface="Arial"/>
                <a:ea typeface="+mn-lt"/>
                <a:cs typeface="+mn-lt"/>
              </a:rPr>
              <a:t> Proactive, self-funded system investments.</a:t>
            </a:r>
          </a:p>
        </p:txBody>
      </p:sp>
      <p:sp>
        <p:nvSpPr>
          <p:cNvPr id="4" name="Slide Number Placeholder 3">
            <a:extLst>
              <a:ext uri="{FF2B5EF4-FFF2-40B4-BE49-F238E27FC236}">
                <a16:creationId xmlns:a16="http://schemas.microsoft.com/office/drawing/2014/main" id="{540E9D06-E830-D055-9257-A10432B8039B}"/>
              </a:ext>
            </a:extLst>
          </p:cNvPr>
          <p:cNvSpPr>
            <a:spLocks noGrp="1"/>
          </p:cNvSpPr>
          <p:nvPr>
            <p:ph type="sldNum" sz="quarter" idx="12"/>
          </p:nvPr>
        </p:nvSpPr>
        <p:spPr/>
        <p:txBody>
          <a:bodyPr/>
          <a:lstStyle/>
          <a:p>
            <a:fld id="{C909ABD2-4574-433D-8B11-1782A1457D95}" type="slidenum">
              <a:rPr lang="en-US" smtClean="0"/>
              <a:pPr/>
              <a:t>42</a:t>
            </a:fld>
            <a:endParaRPr lang="en-US"/>
          </a:p>
        </p:txBody>
      </p:sp>
      <p:pic>
        <p:nvPicPr>
          <p:cNvPr id="3" name="Picture 2">
            <a:extLst>
              <a:ext uri="{FF2B5EF4-FFF2-40B4-BE49-F238E27FC236}">
                <a16:creationId xmlns:a16="http://schemas.microsoft.com/office/drawing/2014/main" id="{31143040-15BB-C9F0-724D-80A920027F70}"/>
              </a:ext>
            </a:extLst>
          </p:cNvPr>
          <p:cNvPicPr>
            <a:picLocks noChangeAspect="1"/>
          </p:cNvPicPr>
          <p:nvPr/>
        </p:nvPicPr>
        <p:blipFill>
          <a:blip r:embed="rId3"/>
          <a:stretch>
            <a:fillRect/>
          </a:stretch>
        </p:blipFill>
        <p:spPr>
          <a:xfrm>
            <a:off x="2820219" y="3829918"/>
            <a:ext cx="4413336" cy="2888910"/>
          </a:xfrm>
          <a:prstGeom prst="rect">
            <a:avLst/>
          </a:prstGeom>
        </p:spPr>
      </p:pic>
      <p:sp>
        <p:nvSpPr>
          <p:cNvPr id="6" name="object 12">
            <a:extLst>
              <a:ext uri="{FF2B5EF4-FFF2-40B4-BE49-F238E27FC236}">
                <a16:creationId xmlns:a16="http://schemas.microsoft.com/office/drawing/2014/main" id="{5FB62876-8657-6499-F38F-E1B29D7128A7}"/>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42</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42572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A28249E-0F28-0E2B-EE44-B8F910D10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136525"/>
            <a:ext cx="9534832" cy="1446550"/>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INFRASTRUCTURE &amp; DISTRIBUTION MODERNIZATION</a:t>
            </a:r>
            <a:endParaRPr lang="en-US" b="1" dirty="0">
              <a:solidFill>
                <a:schemeClr val="tx2">
                  <a:lumMod val="75000"/>
                  <a:lumOff val="25000"/>
                </a:schemeClr>
              </a:solidFill>
              <a:latin typeface="Century Gothic"/>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289984" y="1504964"/>
            <a:ext cx="9545756" cy="4708981"/>
          </a:xfrm>
          <a:prstGeom prst="rect">
            <a:avLst/>
          </a:prstGeom>
          <a:noFill/>
        </p:spPr>
        <p:txBody>
          <a:bodyPr wrap="square" lIns="91440" tIns="45720" rIns="91440" bIns="45720" rtlCol="0" anchor="t">
            <a:spAutoFit/>
          </a:bodyPr>
          <a:lstStyle/>
          <a:p>
            <a:pPr>
              <a:buFont typeface="Arial" panose="020B0604020202020204" pitchFamily="34" charset="0"/>
              <a:buChar char="•"/>
            </a:pPr>
            <a:r>
              <a:rPr lang="en-US" sz="2000" b="1">
                <a:latin typeface="Arial"/>
                <a:ea typeface="+mn-lt"/>
                <a:cs typeface="+mn-lt"/>
              </a:rPr>
              <a:t>Water Main Replacement Program:</a:t>
            </a:r>
            <a:r>
              <a:rPr lang="en-US" sz="2000">
                <a:latin typeface="Arial"/>
                <a:ea typeface="+mn-lt"/>
                <a:cs typeface="+mn-lt"/>
              </a:rPr>
              <a:t> Prioritizing deteriorated and undersized lines.</a:t>
            </a:r>
            <a:endParaRPr lang="en-US" sz="2000">
              <a:latin typeface="Arial"/>
              <a:cs typeface="Arial"/>
            </a:endParaRPr>
          </a:p>
          <a:p>
            <a:pPr>
              <a:buFont typeface="Arial" panose="020B0604020202020204" pitchFamily="34" charset="0"/>
              <a:buChar char="•"/>
            </a:pPr>
            <a:r>
              <a:rPr lang="en-US" sz="2000" b="1">
                <a:latin typeface="Arial"/>
                <a:ea typeface="+mn-lt"/>
                <a:cs typeface="+mn-lt"/>
              </a:rPr>
              <a:t>Satellite Leak Detection – Key Highlight:</a:t>
            </a:r>
            <a:endParaRPr lang="en-US" sz="2000">
              <a:latin typeface="Arial"/>
              <a:cs typeface="Arial"/>
            </a:endParaRPr>
          </a:p>
          <a:p>
            <a:pPr lvl="1">
              <a:buFont typeface="Arial" panose="020B0604020202020204" pitchFamily="34" charset="0"/>
              <a:buChar char="•"/>
            </a:pPr>
            <a:r>
              <a:rPr lang="en-US" sz="2000">
                <a:latin typeface="Arial"/>
                <a:ea typeface="+mn-lt"/>
                <a:cs typeface="+mn-lt"/>
              </a:rPr>
              <a:t>Semi-annual aerial surveys identify leaks before they surface.</a:t>
            </a:r>
            <a:endParaRPr lang="en-US" sz="2000">
              <a:latin typeface="Arial"/>
              <a:cs typeface="Arial"/>
            </a:endParaRPr>
          </a:p>
          <a:p>
            <a:pPr lvl="1">
              <a:buFont typeface="Arial" panose="020B0604020202020204" pitchFamily="34" charset="0"/>
              <a:buChar char="•"/>
            </a:pPr>
            <a:r>
              <a:rPr lang="en-US" sz="2000">
                <a:latin typeface="Arial"/>
                <a:ea typeface="+mn-lt"/>
                <a:cs typeface="+mn-lt"/>
              </a:rPr>
              <a:t>Allows for proactive repairs, significantly reducing water loss.</a:t>
            </a:r>
            <a:endParaRPr lang="en-US" sz="2000">
              <a:latin typeface="Arial"/>
              <a:cs typeface="Arial"/>
            </a:endParaRPr>
          </a:p>
          <a:p>
            <a:pPr lvl="1">
              <a:buFont typeface="Arial" panose="020B0604020202020204" pitchFamily="34" charset="0"/>
              <a:buChar char="•"/>
            </a:pPr>
            <a:r>
              <a:rPr lang="en-US" sz="2000">
                <a:latin typeface="Arial"/>
                <a:ea typeface="+mn-lt"/>
                <a:cs typeface="+mn-lt"/>
              </a:rPr>
              <a:t>Supports strategic pipe replacement planning based on real-world data.</a:t>
            </a:r>
            <a:endParaRPr lang="en-US" sz="2000">
              <a:latin typeface="Arial"/>
              <a:cs typeface="Arial"/>
            </a:endParaRPr>
          </a:p>
          <a:p>
            <a:pPr lvl="1">
              <a:buFont typeface="Arial" panose="020B0604020202020204" pitchFamily="34" charset="0"/>
              <a:buChar char="•"/>
            </a:pPr>
            <a:r>
              <a:rPr lang="en-US" sz="2000">
                <a:latin typeface="Arial"/>
                <a:ea typeface="+mn-lt"/>
                <a:cs typeface="+mn-lt"/>
              </a:rPr>
              <a:t>Reduces unaccounted-for water, improving overall system efficiency.</a:t>
            </a:r>
            <a:endParaRPr lang="en-US" sz="2000">
              <a:latin typeface="Arial"/>
              <a:cs typeface="Arial"/>
            </a:endParaRPr>
          </a:p>
          <a:p>
            <a:pPr>
              <a:buFont typeface="Arial" panose="020B0604020202020204" pitchFamily="34" charset="0"/>
              <a:buChar char="•"/>
            </a:pPr>
            <a:r>
              <a:rPr lang="en-US" sz="2000" b="1">
                <a:latin typeface="Arial"/>
                <a:ea typeface="+mn-lt"/>
                <a:cs typeface="+mn-lt"/>
              </a:rPr>
              <a:t>Real-Time Pressure Monitoring – Key Highlight:</a:t>
            </a:r>
            <a:endParaRPr lang="en-US" sz="2000">
              <a:latin typeface="Arial"/>
              <a:cs typeface="Arial"/>
            </a:endParaRPr>
          </a:p>
          <a:p>
            <a:pPr lvl="1">
              <a:buFont typeface="Arial" panose="020B0604020202020204" pitchFamily="34" charset="0"/>
              <a:buChar char="•"/>
            </a:pPr>
            <a:r>
              <a:rPr lang="en-US" sz="2000">
                <a:latin typeface="Arial"/>
                <a:ea typeface="+mn-lt"/>
                <a:cs typeface="+mn-lt"/>
              </a:rPr>
              <a:t>Sensors deployed citywide detect sudden drops indicating breaks or major leaks.</a:t>
            </a:r>
            <a:endParaRPr lang="en-US" sz="2000">
              <a:latin typeface="Arial"/>
              <a:cs typeface="Arial"/>
            </a:endParaRPr>
          </a:p>
          <a:p>
            <a:pPr lvl="1">
              <a:buFont typeface="Arial" panose="020B0604020202020204" pitchFamily="34" charset="0"/>
              <a:buChar char="•"/>
            </a:pPr>
            <a:r>
              <a:rPr lang="en-US" sz="2000">
                <a:latin typeface="Arial"/>
                <a:ea typeface="+mn-lt"/>
                <a:cs typeface="+mn-lt"/>
              </a:rPr>
              <a:t>Enables near-instant alerts to operators, reducing response time.</a:t>
            </a:r>
            <a:endParaRPr lang="en-US" sz="2000">
              <a:latin typeface="Arial"/>
              <a:cs typeface="Arial"/>
            </a:endParaRPr>
          </a:p>
          <a:p>
            <a:pPr lvl="1">
              <a:buFont typeface="Arial" panose="020B0604020202020204" pitchFamily="34" charset="0"/>
              <a:buChar char="•"/>
            </a:pPr>
            <a:r>
              <a:rPr lang="en-US" sz="2000">
                <a:latin typeface="Arial"/>
                <a:ea typeface="+mn-lt"/>
                <a:cs typeface="+mn-lt"/>
              </a:rPr>
              <a:t>Decreases customer downtime and service disruptions.</a:t>
            </a:r>
            <a:endParaRPr lang="en-US" sz="2000">
              <a:latin typeface="Arial"/>
              <a:cs typeface="Arial"/>
            </a:endParaRPr>
          </a:p>
          <a:p>
            <a:pPr lvl="1">
              <a:buFont typeface="Arial" panose="020B0604020202020204" pitchFamily="34" charset="0"/>
              <a:buChar char="•"/>
            </a:pPr>
            <a:r>
              <a:rPr lang="en-US" sz="2000">
                <a:latin typeface="Arial"/>
                <a:ea typeface="+mn-lt"/>
                <a:cs typeface="+mn-lt"/>
              </a:rPr>
              <a:t>Minimizes loss volume by isolating and correcting failures faster.</a:t>
            </a:r>
            <a:endParaRPr lang="en-US" sz="2000">
              <a:latin typeface="Arial"/>
              <a:cs typeface="Arial"/>
            </a:endParaRPr>
          </a:p>
          <a:p>
            <a:pPr>
              <a:buFont typeface="Arial" panose="020B0604020202020204" pitchFamily="34" charset="0"/>
              <a:buChar char="•"/>
            </a:pPr>
            <a:r>
              <a:rPr lang="en-US" sz="2000" b="1">
                <a:latin typeface="Arial"/>
                <a:ea typeface="+mn-lt"/>
                <a:cs typeface="+mn-lt"/>
              </a:rPr>
              <a:t>Design-Build Water Main Expansion:</a:t>
            </a:r>
            <a:r>
              <a:rPr lang="en-US" sz="2000">
                <a:latin typeface="Arial"/>
                <a:ea typeface="+mn-lt"/>
                <a:cs typeface="+mn-lt"/>
              </a:rPr>
              <a:t> 5.5-mile project to enhance transmission capacity.</a:t>
            </a:r>
            <a:endParaRPr lang="en-US" sz="2000">
              <a:latin typeface="Arial"/>
              <a:cs typeface="Arial"/>
            </a:endParaRPr>
          </a:p>
        </p:txBody>
      </p:sp>
      <p:sp>
        <p:nvSpPr>
          <p:cNvPr id="5" name="Slide Number Placeholder 4">
            <a:extLst>
              <a:ext uri="{FF2B5EF4-FFF2-40B4-BE49-F238E27FC236}">
                <a16:creationId xmlns:a16="http://schemas.microsoft.com/office/drawing/2014/main" id="{FB0AF6BA-851A-CC93-A409-EE268FEBF7DC}"/>
              </a:ext>
            </a:extLst>
          </p:cNvPr>
          <p:cNvSpPr>
            <a:spLocks noGrp="1"/>
          </p:cNvSpPr>
          <p:nvPr>
            <p:ph type="sldNum" sz="quarter" idx="12"/>
          </p:nvPr>
        </p:nvSpPr>
        <p:spPr/>
        <p:txBody>
          <a:bodyPr/>
          <a:lstStyle/>
          <a:p>
            <a:fld id="{C909ABD2-4574-433D-8B11-1782A1457D95}" type="slidenum">
              <a:rPr lang="en-US" smtClean="0"/>
              <a:pPr/>
              <a:t>43</a:t>
            </a:fld>
            <a:endParaRPr lang="en-US"/>
          </a:p>
        </p:txBody>
      </p:sp>
      <p:sp>
        <p:nvSpPr>
          <p:cNvPr id="3" name="object 12">
            <a:extLst>
              <a:ext uri="{FF2B5EF4-FFF2-40B4-BE49-F238E27FC236}">
                <a16:creationId xmlns:a16="http://schemas.microsoft.com/office/drawing/2014/main" id="{2F4954FB-809F-59D7-5944-FDB873A909B6}"/>
              </a:ext>
            </a:extLst>
          </p:cNvPr>
          <p:cNvSpPr txBox="1">
            <a:spLocks/>
          </p:cNvSpPr>
          <p:nvPr/>
        </p:nvSpPr>
        <p:spPr>
          <a:xfrm>
            <a:off x="381681" y="5375792"/>
            <a:ext cx="907371"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43</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335883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FD192ADE-02B3-9756-F7A1-3BB7F4672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36490"/>
            <a:ext cx="9129182"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SATELLITE PROGRAM OVERVIEW</a:t>
            </a:r>
            <a:endParaRPr lang="en-US" sz="4400" b="1" dirty="0">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21" name="object 11">
            <a:extLst>
              <a:ext uri="{FF2B5EF4-FFF2-40B4-BE49-F238E27FC236}">
                <a16:creationId xmlns:a16="http://schemas.microsoft.com/office/drawing/2014/main" id="{7DD2C75A-ABD2-30A7-419B-074E4E6BC61A}"/>
              </a:ext>
            </a:extLst>
          </p:cNvPr>
          <p:cNvSpPr/>
          <p:nvPr/>
        </p:nvSpPr>
        <p:spPr>
          <a:xfrm flipH="1">
            <a:off x="7152288" y="3035113"/>
            <a:ext cx="45786" cy="1951468"/>
          </a:xfrm>
          <a:custGeom>
            <a:avLst/>
            <a:gdLst/>
            <a:ahLst/>
            <a:cxnLst/>
            <a:rect l="l" t="t" r="r" b="b"/>
            <a:pathLst>
              <a:path h="1500504">
                <a:moveTo>
                  <a:pt x="0" y="0"/>
                </a:moveTo>
                <a:lnTo>
                  <a:pt x="0" y="1500212"/>
                </a:lnTo>
              </a:path>
            </a:pathLst>
          </a:custGeom>
          <a:ln w="38100">
            <a:solidFill>
              <a:srgbClr val="FFFFFF"/>
            </a:solidFill>
          </a:ln>
        </p:spPr>
        <p:txBody>
          <a:bodyPr wrap="square" lIns="0" tIns="0" rIns="0" bIns="0" rtlCol="0"/>
          <a:lstStyle/>
          <a:p>
            <a:endParaRPr/>
          </a:p>
        </p:txBody>
      </p:sp>
      <p:sp>
        <p:nvSpPr>
          <p:cNvPr id="22" name="object 11">
            <a:extLst>
              <a:ext uri="{FF2B5EF4-FFF2-40B4-BE49-F238E27FC236}">
                <a16:creationId xmlns:a16="http://schemas.microsoft.com/office/drawing/2014/main" id="{34AF42D4-96E5-34D6-2F2D-DBFF8EC0100F}"/>
              </a:ext>
            </a:extLst>
          </p:cNvPr>
          <p:cNvSpPr/>
          <p:nvPr/>
        </p:nvSpPr>
        <p:spPr>
          <a:xfrm>
            <a:off x="6571393" y="3035112"/>
            <a:ext cx="45719" cy="1925469"/>
          </a:xfrm>
          <a:custGeom>
            <a:avLst/>
            <a:gdLst/>
            <a:ahLst/>
            <a:cxnLst/>
            <a:rect l="l" t="t" r="r" b="b"/>
            <a:pathLst>
              <a:path h="1500504">
                <a:moveTo>
                  <a:pt x="0" y="0"/>
                </a:moveTo>
                <a:lnTo>
                  <a:pt x="0" y="1500212"/>
                </a:lnTo>
              </a:path>
            </a:pathLst>
          </a:custGeom>
          <a:ln w="38100">
            <a:solidFill>
              <a:srgbClr val="FFFFFF"/>
            </a:solidFill>
          </a:ln>
        </p:spPr>
        <p:txBody>
          <a:bodyPr wrap="square" lIns="0" tIns="0" rIns="0" bIns="0" rtlCol="0"/>
          <a:lstStyle/>
          <a:p>
            <a:endParaRPr/>
          </a:p>
        </p:txBody>
      </p:sp>
      <p:sp>
        <p:nvSpPr>
          <p:cNvPr id="23" name="object 11">
            <a:extLst>
              <a:ext uri="{FF2B5EF4-FFF2-40B4-BE49-F238E27FC236}">
                <a16:creationId xmlns:a16="http://schemas.microsoft.com/office/drawing/2014/main" id="{2CA55BB9-0C61-F0A0-7DEF-DE6425E41895}"/>
              </a:ext>
            </a:extLst>
          </p:cNvPr>
          <p:cNvSpPr/>
          <p:nvPr/>
        </p:nvSpPr>
        <p:spPr>
          <a:xfrm>
            <a:off x="6013259" y="3035113"/>
            <a:ext cx="45786" cy="1939297"/>
          </a:xfrm>
          <a:custGeom>
            <a:avLst/>
            <a:gdLst/>
            <a:ahLst/>
            <a:cxnLst/>
            <a:rect l="l" t="t" r="r" b="b"/>
            <a:pathLst>
              <a:path h="1500504">
                <a:moveTo>
                  <a:pt x="0" y="0"/>
                </a:moveTo>
                <a:lnTo>
                  <a:pt x="0" y="1500212"/>
                </a:lnTo>
              </a:path>
            </a:pathLst>
          </a:custGeom>
          <a:ln w="38100">
            <a:solidFill>
              <a:srgbClr val="FFFFFF"/>
            </a:solidFill>
          </a:ln>
        </p:spPr>
        <p:txBody>
          <a:bodyPr wrap="square" lIns="0" tIns="0" rIns="0" bIns="0" rtlCol="0"/>
          <a:lstStyle/>
          <a:p>
            <a:endParaRPr/>
          </a:p>
        </p:txBody>
      </p:sp>
      <p:sp>
        <p:nvSpPr>
          <p:cNvPr id="24" name="object 11">
            <a:extLst>
              <a:ext uri="{FF2B5EF4-FFF2-40B4-BE49-F238E27FC236}">
                <a16:creationId xmlns:a16="http://schemas.microsoft.com/office/drawing/2014/main" id="{266380B9-3B69-69E4-3196-CA9FEAE10DCE}"/>
              </a:ext>
            </a:extLst>
          </p:cNvPr>
          <p:cNvSpPr/>
          <p:nvPr/>
        </p:nvSpPr>
        <p:spPr>
          <a:xfrm flipH="1">
            <a:off x="2648931" y="3035113"/>
            <a:ext cx="45787" cy="1951467"/>
          </a:xfrm>
          <a:custGeom>
            <a:avLst/>
            <a:gdLst/>
            <a:ahLst/>
            <a:cxnLst/>
            <a:rect l="l" t="t" r="r" b="b"/>
            <a:pathLst>
              <a:path h="1500504">
                <a:moveTo>
                  <a:pt x="0" y="0"/>
                </a:moveTo>
                <a:lnTo>
                  <a:pt x="0" y="1500212"/>
                </a:lnTo>
              </a:path>
            </a:pathLst>
          </a:custGeom>
          <a:ln w="38100">
            <a:solidFill>
              <a:srgbClr val="FFFFFF"/>
            </a:solidFill>
          </a:ln>
        </p:spPr>
        <p:txBody>
          <a:bodyPr wrap="square" lIns="0" tIns="0" rIns="0" bIns="0" rtlCol="0"/>
          <a:lstStyle/>
          <a:p>
            <a:endParaRPr lang="en-US"/>
          </a:p>
        </p:txBody>
      </p:sp>
      <p:sp>
        <p:nvSpPr>
          <p:cNvPr id="27" name="object 27">
            <a:extLst>
              <a:ext uri="{FF2B5EF4-FFF2-40B4-BE49-F238E27FC236}">
                <a16:creationId xmlns:a16="http://schemas.microsoft.com/office/drawing/2014/main" id="{6A611F62-1450-9517-0213-0DBE3F95DE0F}"/>
              </a:ext>
            </a:extLst>
          </p:cNvPr>
          <p:cNvSpPr txBox="1"/>
          <p:nvPr/>
        </p:nvSpPr>
        <p:spPr>
          <a:xfrm>
            <a:off x="1884161" y="3483159"/>
            <a:ext cx="659765" cy="735965"/>
          </a:xfrm>
          <a:prstGeom prst="rect">
            <a:avLst/>
          </a:prstGeom>
        </p:spPr>
        <p:txBody>
          <a:bodyPr vert="horz" wrap="square" lIns="0" tIns="12700" rIns="0" bIns="0" rtlCol="0">
            <a:spAutoFit/>
          </a:bodyPr>
          <a:lstStyle/>
          <a:p>
            <a:pPr marL="12700">
              <a:lnSpc>
                <a:spcPct val="100000"/>
              </a:lnSpc>
              <a:spcBef>
                <a:spcPts val="100"/>
              </a:spcBef>
            </a:pPr>
            <a:r>
              <a:rPr sz="2400" b="1" spc="-25">
                <a:solidFill>
                  <a:srgbClr val="FFFFFF"/>
                </a:solidFill>
                <a:latin typeface="Arial"/>
                <a:cs typeface="Arial"/>
              </a:rPr>
              <a:t>23%</a:t>
            </a:r>
            <a:endParaRPr sz="2400">
              <a:latin typeface="Arial"/>
              <a:cs typeface="Arial"/>
            </a:endParaRPr>
          </a:p>
          <a:p>
            <a:pPr marL="20320" marR="114300" indent="46355">
              <a:lnSpc>
                <a:spcPct val="100000"/>
              </a:lnSpc>
              <a:spcBef>
                <a:spcPts val="790"/>
              </a:spcBef>
            </a:pPr>
            <a:r>
              <a:rPr sz="800" b="1">
                <a:solidFill>
                  <a:srgbClr val="FFFFFF"/>
                </a:solidFill>
                <a:latin typeface="Arial"/>
                <a:cs typeface="Arial"/>
              </a:rPr>
              <a:t>CITY</a:t>
            </a:r>
            <a:r>
              <a:rPr sz="800" b="1" spc="85">
                <a:solidFill>
                  <a:srgbClr val="FFFFFF"/>
                </a:solidFill>
                <a:latin typeface="Arial"/>
                <a:cs typeface="Arial"/>
              </a:rPr>
              <a:t> </a:t>
            </a:r>
            <a:r>
              <a:rPr sz="800" b="1" spc="-25">
                <a:solidFill>
                  <a:srgbClr val="FFFFFF"/>
                </a:solidFill>
                <a:latin typeface="Arial"/>
                <a:cs typeface="Arial"/>
              </a:rPr>
              <a:t>OF</a:t>
            </a:r>
            <a:r>
              <a:rPr sz="800" b="1" spc="40">
                <a:solidFill>
                  <a:srgbClr val="FFFFFF"/>
                </a:solidFill>
                <a:latin typeface="Arial"/>
                <a:cs typeface="Arial"/>
              </a:rPr>
              <a:t> MIDLAND</a:t>
            </a:r>
            <a:endParaRPr sz="800">
              <a:latin typeface="Arial"/>
              <a:cs typeface="Arial"/>
            </a:endParaRPr>
          </a:p>
        </p:txBody>
      </p:sp>
      <p:sp>
        <p:nvSpPr>
          <p:cNvPr id="28" name="object 28">
            <a:extLst>
              <a:ext uri="{FF2B5EF4-FFF2-40B4-BE49-F238E27FC236}">
                <a16:creationId xmlns:a16="http://schemas.microsoft.com/office/drawing/2014/main" id="{1A680E18-D709-3D0A-531D-1B4666718441}"/>
              </a:ext>
            </a:extLst>
          </p:cNvPr>
          <p:cNvSpPr txBox="1"/>
          <p:nvPr/>
        </p:nvSpPr>
        <p:spPr>
          <a:xfrm>
            <a:off x="3557731" y="3285041"/>
            <a:ext cx="673100" cy="855344"/>
          </a:xfrm>
          <a:prstGeom prst="rect">
            <a:avLst/>
          </a:prstGeom>
        </p:spPr>
        <p:txBody>
          <a:bodyPr vert="horz" wrap="square" lIns="0" tIns="199390" rIns="0" bIns="0" rtlCol="0">
            <a:spAutoFit/>
          </a:bodyPr>
          <a:lstStyle/>
          <a:p>
            <a:pPr marL="12700">
              <a:lnSpc>
                <a:spcPct val="100000"/>
              </a:lnSpc>
              <a:spcBef>
                <a:spcPts val="1570"/>
              </a:spcBef>
            </a:pPr>
            <a:r>
              <a:rPr sz="2400" spc="60">
                <a:solidFill>
                  <a:srgbClr val="FFFFFF"/>
                </a:solidFill>
                <a:latin typeface="Arial"/>
                <a:cs typeface="Arial"/>
              </a:rPr>
              <a:t>59%</a:t>
            </a:r>
            <a:endParaRPr sz="2400">
              <a:latin typeface="Arial"/>
              <a:cs typeface="Arial"/>
            </a:endParaRPr>
          </a:p>
          <a:p>
            <a:pPr marL="48895">
              <a:lnSpc>
                <a:spcPct val="100000"/>
              </a:lnSpc>
              <a:spcBef>
                <a:spcPts val="740"/>
              </a:spcBef>
            </a:pPr>
            <a:r>
              <a:rPr sz="1200" spc="55">
                <a:solidFill>
                  <a:srgbClr val="FFFFFF"/>
                </a:solidFill>
                <a:latin typeface="Arial"/>
                <a:cs typeface="Arial"/>
              </a:rPr>
              <a:t>MISD</a:t>
            </a:r>
            <a:endParaRPr sz="1200">
              <a:latin typeface="Arial"/>
              <a:cs typeface="Arial"/>
            </a:endParaRPr>
          </a:p>
        </p:txBody>
      </p:sp>
      <p:sp>
        <p:nvSpPr>
          <p:cNvPr id="29" name="object 26">
            <a:extLst>
              <a:ext uri="{FF2B5EF4-FFF2-40B4-BE49-F238E27FC236}">
                <a16:creationId xmlns:a16="http://schemas.microsoft.com/office/drawing/2014/main" id="{71A6F627-C428-7734-C6C0-2BFA9443AD8F}"/>
              </a:ext>
            </a:extLst>
          </p:cNvPr>
          <p:cNvSpPr txBox="1"/>
          <p:nvPr/>
        </p:nvSpPr>
        <p:spPr>
          <a:xfrm>
            <a:off x="6103944" y="3518315"/>
            <a:ext cx="1460060" cy="228268"/>
          </a:xfrm>
          <a:prstGeom prst="rect">
            <a:avLst/>
          </a:prstGeom>
        </p:spPr>
        <p:txBody>
          <a:bodyPr vert="horz" wrap="square" lIns="0" tIns="12700" rIns="0" bIns="0" rtlCol="0">
            <a:spAutoFit/>
          </a:bodyPr>
          <a:lstStyle/>
          <a:p>
            <a:pPr marL="38100">
              <a:lnSpc>
                <a:spcPct val="100000"/>
              </a:lnSpc>
              <a:spcBef>
                <a:spcPts val="100"/>
              </a:spcBef>
              <a:tabLst>
                <a:tab pos="834390" algn="l"/>
              </a:tabLst>
            </a:pPr>
            <a:r>
              <a:rPr sz="1400" b="1">
                <a:solidFill>
                  <a:srgbClr val="FFFFFF"/>
                </a:solidFill>
                <a:latin typeface="Arial"/>
                <a:cs typeface="Arial"/>
              </a:rPr>
              <a:t>5%</a:t>
            </a:r>
            <a:r>
              <a:rPr sz="1400" b="1" spc="65">
                <a:solidFill>
                  <a:srgbClr val="FFFFFF"/>
                </a:solidFill>
                <a:latin typeface="Arial"/>
                <a:cs typeface="Arial"/>
              </a:rPr>
              <a:t>  </a:t>
            </a:r>
            <a:r>
              <a:rPr lang="en-US" sz="1400" b="1" spc="65">
                <a:solidFill>
                  <a:srgbClr val="FFFFFF"/>
                </a:solidFill>
                <a:latin typeface="Arial"/>
                <a:cs typeface="Arial"/>
              </a:rPr>
              <a:t>   </a:t>
            </a:r>
            <a:r>
              <a:rPr sz="1400" b="1" spc="-25">
                <a:solidFill>
                  <a:srgbClr val="FFFFFF"/>
                </a:solidFill>
                <a:latin typeface="Arial"/>
                <a:cs typeface="Arial"/>
              </a:rPr>
              <a:t>5%</a:t>
            </a:r>
            <a:r>
              <a:rPr sz="1400" b="1">
                <a:solidFill>
                  <a:srgbClr val="FFFFFF"/>
                </a:solidFill>
                <a:latin typeface="Arial"/>
                <a:cs typeface="Arial"/>
              </a:rPr>
              <a:t>	</a:t>
            </a:r>
            <a:r>
              <a:rPr lang="en-US" sz="1400" b="1">
                <a:solidFill>
                  <a:srgbClr val="FFFFFF"/>
                </a:solidFill>
                <a:latin typeface="Arial"/>
                <a:cs typeface="Arial"/>
              </a:rPr>
              <a:t>       </a:t>
            </a:r>
            <a:r>
              <a:rPr sz="2100" b="1" spc="-52" baseline="-5952">
                <a:solidFill>
                  <a:srgbClr val="FFFFFF"/>
                </a:solidFill>
                <a:latin typeface="Arial"/>
                <a:cs typeface="Arial"/>
              </a:rPr>
              <a:t>8%</a:t>
            </a:r>
            <a:endParaRPr sz="2100" baseline="-5952">
              <a:latin typeface="Arial"/>
              <a:cs typeface="Arial"/>
            </a:endParaRPr>
          </a:p>
        </p:txBody>
      </p:sp>
      <p:sp>
        <p:nvSpPr>
          <p:cNvPr id="4" name="TextBox 3">
            <a:extLst>
              <a:ext uri="{FF2B5EF4-FFF2-40B4-BE49-F238E27FC236}">
                <a16:creationId xmlns:a16="http://schemas.microsoft.com/office/drawing/2014/main" id="{9BD1F79C-F598-C2DF-43BD-D55324C8FCC6}"/>
              </a:ext>
            </a:extLst>
          </p:cNvPr>
          <p:cNvSpPr txBox="1"/>
          <p:nvPr/>
        </p:nvSpPr>
        <p:spPr>
          <a:xfrm>
            <a:off x="533400" y="999537"/>
            <a:ext cx="9009669" cy="5078313"/>
          </a:xfrm>
          <a:prstGeom prst="rect">
            <a:avLst/>
          </a:prstGeom>
          <a:noFill/>
        </p:spPr>
        <p:txBody>
          <a:bodyPr wrap="square" lIns="91440" tIns="45720" rIns="91440" bIns="45720" anchor="t">
            <a:spAutoFit/>
          </a:bodyPr>
          <a:lstStyle/>
          <a:p>
            <a:pPr marL="0" marR="0">
              <a:buNone/>
            </a:pPr>
            <a:r>
              <a:rPr lang="en-US" b="1" err="1">
                <a:effectLst/>
                <a:latin typeface="Arial" panose="020B0604020202020204" pitchFamily="34" charset="0"/>
                <a:ea typeface="Aptos" panose="020B0004020202020204" pitchFamily="34" charset="0"/>
              </a:rPr>
              <a:t>Asterra</a:t>
            </a:r>
            <a:endParaRPr lang="en-US" b="1">
              <a:effectLst/>
              <a:latin typeface="Arial" panose="020B0604020202020204" pitchFamily="34" charset="0"/>
              <a:ea typeface="Aptos" panose="020B0004020202020204" pitchFamily="34" charset="0"/>
            </a:endParaRPr>
          </a:p>
          <a:p>
            <a:pPr marL="0" marR="0">
              <a:buNone/>
            </a:pPr>
            <a:endParaRPr lang="en-US" b="1">
              <a:effectLst/>
              <a:latin typeface="Times New Roman" panose="02020603050405020304" pitchFamily="18" charset="0"/>
              <a:ea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dirty="0">
                <a:effectLst/>
                <a:latin typeface="Arial"/>
                <a:ea typeface="Times New Roman" panose="02020603050405020304" pitchFamily="18" charset="0"/>
                <a:cs typeface="Arial"/>
              </a:rPr>
              <a:t>The </a:t>
            </a:r>
            <a:r>
              <a:rPr lang="en-US" dirty="0" err="1">
                <a:effectLst/>
                <a:latin typeface="Arial"/>
                <a:ea typeface="Times New Roman" panose="02020603050405020304" pitchFamily="18" charset="0"/>
                <a:cs typeface="Arial"/>
              </a:rPr>
              <a:t>Asterra</a:t>
            </a:r>
            <a:r>
              <a:rPr lang="en-US" dirty="0">
                <a:effectLst/>
                <a:latin typeface="Arial"/>
                <a:ea typeface="Times New Roman" panose="02020603050405020304" pitchFamily="18" charset="0"/>
                <a:cs typeface="Arial"/>
              </a:rPr>
              <a:t> satellite leak detection program provides biannual flyovers of the City’s water infrastructure. It identifies potential underground leaks based on moisture anomalies in the soil. It is not a real-time monitoring system and does not provide alerts during or immediately before events.</a:t>
            </a:r>
            <a:endParaRPr lang="en-US" dirty="0">
              <a:effectLst/>
              <a:latin typeface="Arial"/>
              <a:ea typeface="Aptos" panose="020B0004020202020204" pitchFamily="34" charset="0"/>
              <a:cs typeface="Arial"/>
            </a:endParaRPr>
          </a:p>
          <a:p>
            <a:pPr marL="342900" marR="0" lvl="0" indent="-342900">
              <a:buSzPts val="1000"/>
              <a:buFont typeface="Symbol" panose="05050102010706020507" pitchFamily="18" charset="2"/>
              <a:buChar char=""/>
              <a:tabLst>
                <a:tab pos="457200" algn="l"/>
              </a:tabLst>
            </a:pPr>
            <a:r>
              <a:rPr lang="en-US" dirty="0" err="1">
                <a:effectLst/>
                <a:latin typeface="Arial"/>
                <a:ea typeface="Times New Roman" panose="02020603050405020304" pitchFamily="18" charset="0"/>
                <a:cs typeface="Arial"/>
              </a:rPr>
              <a:t>Asterra's</a:t>
            </a:r>
            <a:r>
              <a:rPr lang="en-US" dirty="0">
                <a:effectLst/>
                <a:latin typeface="Arial"/>
                <a:ea typeface="Times New Roman" panose="02020603050405020304" pitchFamily="18" charset="0"/>
                <a:cs typeface="Arial"/>
              </a:rPr>
              <a:t> lower detection limit is generally estimated to detect leaks with a flow as low as </a:t>
            </a:r>
            <a:r>
              <a:rPr lang="en-US" b="1" dirty="0">
                <a:effectLst/>
                <a:latin typeface="Arial"/>
                <a:ea typeface="Times New Roman" panose="02020603050405020304" pitchFamily="18" charset="0"/>
                <a:cs typeface="Arial"/>
              </a:rPr>
              <a:t>1 gallon per minute</a:t>
            </a:r>
            <a:r>
              <a:rPr lang="en-US" dirty="0">
                <a:effectLst/>
                <a:latin typeface="Arial"/>
                <a:ea typeface="Times New Roman" panose="02020603050405020304" pitchFamily="18" charset="0"/>
                <a:cs typeface="Arial"/>
              </a:rPr>
              <a:t>, though actual performance varies based on soil type, depth of pipe, and surface cover.</a:t>
            </a:r>
          </a:p>
          <a:p>
            <a:pPr marR="0" lvl="0">
              <a:buSzPts val="1000"/>
              <a:tabLst>
                <a:tab pos="457200" algn="l"/>
              </a:tabLst>
            </a:pPr>
            <a:endParaRPr lang="en-US">
              <a:effectLst/>
              <a:latin typeface="Arial"/>
              <a:ea typeface="Times New Roman" panose="02020603050405020304" pitchFamily="18" charset="0"/>
              <a:cs typeface="Arial"/>
            </a:endParaRPr>
          </a:p>
          <a:p>
            <a:pPr>
              <a:buSzPts val="1000"/>
              <a:tabLst>
                <a:tab pos="457200" algn="l"/>
              </a:tabLst>
            </a:pPr>
            <a:r>
              <a:rPr lang="en-US" b="1" dirty="0" err="1">
                <a:latin typeface="Arial"/>
                <a:ea typeface="Aptos" panose="020B0004020202020204" pitchFamily="34" charset="0"/>
                <a:cs typeface="Arial"/>
              </a:rPr>
              <a:t>Asterra</a:t>
            </a:r>
            <a:r>
              <a:rPr lang="en-US" b="1" dirty="0">
                <a:latin typeface="Arial"/>
                <a:ea typeface="Aptos" panose="020B0004020202020204" pitchFamily="34" charset="0"/>
                <a:cs typeface="Arial"/>
              </a:rPr>
              <a:t> Contract Details</a:t>
            </a:r>
          </a:p>
          <a:p>
            <a:pPr>
              <a:buSzPts val="1000"/>
              <a:tabLst>
                <a:tab pos="457200" algn="l"/>
              </a:tabLst>
            </a:pPr>
            <a:endParaRPr lang="en-US">
              <a:latin typeface="Arial"/>
              <a:ea typeface="Aptos" panose="020B0004020202020204" pitchFamily="34" charset="0"/>
              <a:cs typeface="Arial"/>
            </a:endParaRPr>
          </a:p>
          <a:p>
            <a:pPr marL="342900" indent="-342900">
              <a:buSzPts val="1000"/>
              <a:buFont typeface="Symbol,Sans-Serif" panose="05050102010706020507" pitchFamily="18" charset="2"/>
              <a:buChar char=""/>
              <a:tabLst>
                <a:tab pos="457200" algn="l"/>
              </a:tabLst>
            </a:pPr>
            <a:r>
              <a:rPr lang="en-US" dirty="0">
                <a:latin typeface="Arial"/>
                <a:ea typeface="Aptos" panose="020B0004020202020204" pitchFamily="34" charset="0"/>
                <a:cs typeface="Arial"/>
              </a:rPr>
              <a:t>The </a:t>
            </a:r>
            <a:r>
              <a:rPr lang="en-US" dirty="0" err="1">
                <a:latin typeface="Arial"/>
                <a:ea typeface="Aptos" panose="020B0004020202020204" pitchFamily="34" charset="0"/>
                <a:cs typeface="Arial"/>
              </a:rPr>
              <a:t>Asterra</a:t>
            </a:r>
            <a:r>
              <a:rPr lang="en-US" dirty="0">
                <a:latin typeface="Arial"/>
                <a:ea typeface="Aptos" panose="020B0004020202020204" pitchFamily="34" charset="0"/>
                <a:cs typeface="Arial"/>
              </a:rPr>
              <a:t> contract began in May 2025 with annual contract renewals every may and includes two flyovers per year and related data analysis. The $930,000 figure represents the entire contract value, yearly cost $232,500,  with the annual renewal determined by the City</a:t>
            </a:r>
          </a:p>
          <a:p>
            <a:pPr marL="342900" indent="-342900">
              <a:buSzPts val="1000"/>
              <a:buFont typeface="Symbol,Sans-Serif" panose="05050102010706020507" pitchFamily="18" charset="2"/>
              <a:buChar char=""/>
              <a:tabLst>
                <a:tab pos="457200" algn="l"/>
              </a:tabLst>
            </a:pPr>
            <a:r>
              <a:rPr lang="en-US" dirty="0">
                <a:latin typeface="Arial"/>
                <a:ea typeface="Aptos" panose="020B0004020202020204" pitchFamily="34" charset="0"/>
                <a:cs typeface="Arial"/>
              </a:rPr>
              <a:t>We are aligning its use with internal benchmarks to reduce 10 % reduction in water loss over the 4 years and a 10% reduction in water main breaks. </a:t>
            </a:r>
          </a:p>
        </p:txBody>
      </p:sp>
      <p:sp>
        <p:nvSpPr>
          <p:cNvPr id="6" name="Slide Number Placeholder 5">
            <a:extLst>
              <a:ext uri="{FF2B5EF4-FFF2-40B4-BE49-F238E27FC236}">
                <a16:creationId xmlns:a16="http://schemas.microsoft.com/office/drawing/2014/main" id="{90AED221-9F35-D136-5187-0C5CB5A00722}"/>
              </a:ext>
            </a:extLst>
          </p:cNvPr>
          <p:cNvSpPr>
            <a:spLocks noGrp="1"/>
          </p:cNvSpPr>
          <p:nvPr>
            <p:ph type="sldNum" sz="quarter" idx="12"/>
          </p:nvPr>
        </p:nvSpPr>
        <p:spPr/>
        <p:txBody>
          <a:bodyPr/>
          <a:lstStyle/>
          <a:p>
            <a:fld id="{C909ABD2-4574-433D-8B11-1782A1457D95}" type="slidenum">
              <a:rPr lang="en-US" smtClean="0"/>
              <a:pPr/>
              <a:t>44</a:t>
            </a:fld>
            <a:endParaRPr lang="en-US"/>
          </a:p>
        </p:txBody>
      </p:sp>
      <p:sp>
        <p:nvSpPr>
          <p:cNvPr id="3" name="object 12">
            <a:extLst>
              <a:ext uri="{FF2B5EF4-FFF2-40B4-BE49-F238E27FC236}">
                <a16:creationId xmlns:a16="http://schemas.microsoft.com/office/drawing/2014/main" id="{046DBF07-DF33-AC51-6C24-3F902865BCCB}"/>
              </a:ext>
            </a:extLst>
          </p:cNvPr>
          <p:cNvSpPr txBox="1">
            <a:spLocks/>
          </p:cNvSpPr>
          <p:nvPr/>
        </p:nvSpPr>
        <p:spPr>
          <a:xfrm>
            <a:off x="296725" y="5291126"/>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44</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2859368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72B512CA-CD9A-18DC-90BB-630BCAD56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LEAK DETECTION</a:t>
            </a:r>
            <a:endParaRPr lang="en-US" sz="4400" b="1" dirty="0">
              <a:solidFill>
                <a:schemeClr val="tx2">
                  <a:lumMod val="75000"/>
                  <a:lumOff val="25000"/>
                </a:schemeClr>
              </a:solidFill>
              <a:latin typeface="Century Gothic"/>
              <a:ea typeface="Roboto Slab" pitchFamily="2" charset="0"/>
              <a:cs typeface="BrowalliaUPC" panose="020B0502040204020203" pitchFamily="34" charset="-34"/>
            </a:endParaRPr>
          </a:p>
        </p:txBody>
      </p:sp>
      <p:pic>
        <p:nvPicPr>
          <p:cNvPr id="5" name="Picture 4">
            <a:extLst>
              <a:ext uri="{FF2B5EF4-FFF2-40B4-BE49-F238E27FC236}">
                <a16:creationId xmlns:a16="http://schemas.microsoft.com/office/drawing/2014/main" id="{FD7F95E1-4B0F-3085-47F6-0042D3F5E5D8}"/>
              </a:ext>
            </a:extLst>
          </p:cNvPr>
          <p:cNvPicPr>
            <a:picLocks noChangeAspect="1"/>
          </p:cNvPicPr>
          <p:nvPr/>
        </p:nvPicPr>
        <p:blipFill>
          <a:blip r:embed="rId3"/>
          <a:stretch>
            <a:fillRect/>
          </a:stretch>
        </p:blipFill>
        <p:spPr>
          <a:xfrm>
            <a:off x="658762" y="1589852"/>
            <a:ext cx="8455742" cy="3678296"/>
          </a:xfrm>
          <a:prstGeom prst="rect">
            <a:avLst/>
          </a:prstGeom>
        </p:spPr>
      </p:pic>
      <p:sp>
        <p:nvSpPr>
          <p:cNvPr id="6" name="Slide Number Placeholder 5">
            <a:extLst>
              <a:ext uri="{FF2B5EF4-FFF2-40B4-BE49-F238E27FC236}">
                <a16:creationId xmlns:a16="http://schemas.microsoft.com/office/drawing/2014/main" id="{6DB9086B-F51D-A3E3-5B32-75BE8518294B}"/>
              </a:ext>
            </a:extLst>
          </p:cNvPr>
          <p:cNvSpPr>
            <a:spLocks noGrp="1"/>
          </p:cNvSpPr>
          <p:nvPr>
            <p:ph type="sldNum" sz="quarter" idx="12"/>
          </p:nvPr>
        </p:nvSpPr>
        <p:spPr/>
        <p:txBody>
          <a:bodyPr/>
          <a:lstStyle/>
          <a:p>
            <a:fld id="{C909ABD2-4574-433D-8B11-1782A1457D95}" type="slidenum">
              <a:rPr lang="en-US" smtClean="0"/>
              <a:pPr/>
              <a:t>45</a:t>
            </a:fld>
            <a:endParaRPr lang="en-US"/>
          </a:p>
        </p:txBody>
      </p:sp>
      <p:sp>
        <p:nvSpPr>
          <p:cNvPr id="3" name="object 12">
            <a:extLst>
              <a:ext uri="{FF2B5EF4-FFF2-40B4-BE49-F238E27FC236}">
                <a16:creationId xmlns:a16="http://schemas.microsoft.com/office/drawing/2014/main" id="{BF8A6AED-10CD-C429-94DE-D70FEF441B3D}"/>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45</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2410284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A1CD-3F28-B050-5426-06E9678B107A}"/>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11A185DA-90E6-0ADA-36B0-3FE305A6D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EB16D25-1431-6FB7-E208-69B519E70C98}"/>
              </a:ext>
            </a:extLst>
          </p:cNvPr>
          <p:cNvSpPr txBox="1"/>
          <p:nvPr/>
        </p:nvSpPr>
        <p:spPr>
          <a:xfrm>
            <a:off x="533400" y="564573"/>
            <a:ext cx="8445838"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FIRST PROGRAMS OUTCOMES:</a:t>
            </a:r>
            <a:endParaRPr lang="en-US" sz="4400" b="1" dirty="0">
              <a:solidFill>
                <a:schemeClr val="tx2">
                  <a:lumMod val="75000"/>
                  <a:lumOff val="25000"/>
                </a:schemeClr>
              </a:solidFill>
              <a:latin typeface="Century Gothic"/>
              <a:ea typeface="Roboto Slab" pitchFamily="2" charset="0"/>
              <a:cs typeface="BrowalliaUPC" panose="020B0502040204020203" pitchFamily="34" charset="-34"/>
            </a:endParaRPr>
          </a:p>
        </p:txBody>
      </p:sp>
      <p:pic>
        <p:nvPicPr>
          <p:cNvPr id="5" name="Picture 4">
            <a:extLst>
              <a:ext uri="{FF2B5EF4-FFF2-40B4-BE49-F238E27FC236}">
                <a16:creationId xmlns:a16="http://schemas.microsoft.com/office/drawing/2014/main" id="{B2D6E855-1CEE-365E-D36F-EDA90E6AE048}"/>
              </a:ext>
            </a:extLst>
          </p:cNvPr>
          <p:cNvPicPr>
            <a:picLocks noChangeAspect="1"/>
          </p:cNvPicPr>
          <p:nvPr/>
        </p:nvPicPr>
        <p:blipFill>
          <a:blip r:embed="rId3"/>
          <a:stretch>
            <a:fillRect/>
          </a:stretch>
        </p:blipFill>
        <p:spPr>
          <a:xfrm>
            <a:off x="533400" y="1737092"/>
            <a:ext cx="8534400" cy="4151244"/>
          </a:xfrm>
          <a:prstGeom prst="rect">
            <a:avLst/>
          </a:prstGeom>
        </p:spPr>
      </p:pic>
      <p:sp>
        <p:nvSpPr>
          <p:cNvPr id="6" name="Slide Number Placeholder 5">
            <a:extLst>
              <a:ext uri="{FF2B5EF4-FFF2-40B4-BE49-F238E27FC236}">
                <a16:creationId xmlns:a16="http://schemas.microsoft.com/office/drawing/2014/main" id="{2CD26861-BD80-4B74-0BE0-32BA0953B838}"/>
              </a:ext>
            </a:extLst>
          </p:cNvPr>
          <p:cNvSpPr>
            <a:spLocks noGrp="1"/>
          </p:cNvSpPr>
          <p:nvPr>
            <p:ph type="sldNum" sz="quarter" idx="12"/>
          </p:nvPr>
        </p:nvSpPr>
        <p:spPr/>
        <p:txBody>
          <a:bodyPr/>
          <a:lstStyle/>
          <a:p>
            <a:fld id="{C909ABD2-4574-433D-8B11-1782A1457D95}" type="slidenum">
              <a:rPr lang="en-US" smtClean="0"/>
              <a:pPr/>
              <a:t>46</a:t>
            </a:fld>
            <a:endParaRPr lang="en-US"/>
          </a:p>
        </p:txBody>
      </p:sp>
      <p:sp>
        <p:nvSpPr>
          <p:cNvPr id="3" name="object 12">
            <a:extLst>
              <a:ext uri="{FF2B5EF4-FFF2-40B4-BE49-F238E27FC236}">
                <a16:creationId xmlns:a16="http://schemas.microsoft.com/office/drawing/2014/main" id="{0CC2D72E-53D4-4D4D-BCBE-25815A9146A3}"/>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46</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3935309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752C20C7-84C7-76C8-DEE3-A977F7470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476083"/>
            <a:ext cx="8758766"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MONITOR PROGRAM OVERVIEW</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7" name="TextBox 6">
            <a:extLst>
              <a:ext uri="{FF2B5EF4-FFF2-40B4-BE49-F238E27FC236}">
                <a16:creationId xmlns:a16="http://schemas.microsoft.com/office/drawing/2014/main" id="{8ACB5006-41FA-92C7-8797-3884799FE4BF}"/>
              </a:ext>
            </a:extLst>
          </p:cNvPr>
          <p:cNvSpPr txBox="1"/>
          <p:nvPr/>
        </p:nvSpPr>
        <p:spPr>
          <a:xfrm>
            <a:off x="533400" y="1397514"/>
            <a:ext cx="7062281" cy="369331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latin typeface="Arial"/>
                <a:cs typeface="Arial"/>
              </a:rPr>
              <a:t>30 Pressure Monitors (Pressure Rangers) being installed throughout the City </a:t>
            </a:r>
          </a:p>
          <a:p>
            <a:pPr marL="285750" indent="-285750">
              <a:buFont typeface="Arial" panose="020B0604020202020204" pitchFamily="34" charset="0"/>
              <a:buChar char="•"/>
            </a:pPr>
            <a:r>
              <a:rPr lang="en-US" sz="2400" dirty="0">
                <a:latin typeface="Arial"/>
                <a:cs typeface="Arial"/>
              </a:rPr>
              <a:t>The monitors are being installed at the City’s sampling stations</a:t>
            </a:r>
          </a:p>
          <a:p>
            <a:pPr marL="285750" indent="-285750">
              <a:buFont typeface="Arial" panose="020B0604020202020204" pitchFamily="34" charset="0"/>
              <a:buChar char="•"/>
            </a:pPr>
            <a:r>
              <a:rPr lang="en-US" sz="2400" dirty="0">
                <a:latin typeface="Arial"/>
                <a:cs typeface="Arial"/>
              </a:rPr>
              <a:t>Project will be expanded to 64 locations after initial testing phase</a:t>
            </a:r>
          </a:p>
          <a:p>
            <a:pPr marL="285750" indent="-285750">
              <a:buFont typeface="Arial" panose="020B0604020202020204" pitchFamily="34" charset="0"/>
              <a:buChar char="•"/>
            </a:pPr>
            <a:r>
              <a:rPr lang="en-US" sz="2400" dirty="0">
                <a:latin typeface="Arial"/>
                <a:cs typeface="Arial"/>
              </a:rPr>
              <a:t>The monitors are actively tracked in signal-fire cloud and sends multiple City personnel texts if the station gets out of set ranges.</a:t>
            </a:r>
          </a:p>
          <a:p>
            <a:pPr marL="285750" indent="-285750">
              <a:buFont typeface="Arial" panose="020B0604020202020204" pitchFamily="34" charset="0"/>
              <a:buChar char="•"/>
            </a:pPr>
            <a:endParaRPr lang="en-US">
              <a:latin typeface="Arial"/>
              <a:cs typeface="Arial"/>
            </a:endParaRPr>
          </a:p>
        </p:txBody>
      </p:sp>
      <p:sp>
        <p:nvSpPr>
          <p:cNvPr id="4" name="Slide Number Placeholder 3">
            <a:extLst>
              <a:ext uri="{FF2B5EF4-FFF2-40B4-BE49-F238E27FC236}">
                <a16:creationId xmlns:a16="http://schemas.microsoft.com/office/drawing/2014/main" id="{EBC8B3F8-DEC7-2849-F01B-CD0C5E61C37E}"/>
              </a:ext>
            </a:extLst>
          </p:cNvPr>
          <p:cNvSpPr>
            <a:spLocks noGrp="1"/>
          </p:cNvSpPr>
          <p:nvPr>
            <p:ph type="sldNum" sz="quarter" idx="12"/>
          </p:nvPr>
        </p:nvSpPr>
        <p:spPr/>
        <p:txBody>
          <a:bodyPr/>
          <a:lstStyle/>
          <a:p>
            <a:fld id="{C909ABD2-4574-433D-8B11-1782A1457D95}" type="slidenum">
              <a:rPr lang="en-US" smtClean="0"/>
              <a:pPr/>
              <a:t>47</a:t>
            </a:fld>
            <a:endParaRPr lang="en-US"/>
          </a:p>
        </p:txBody>
      </p:sp>
      <p:sp>
        <p:nvSpPr>
          <p:cNvPr id="3" name="object 12">
            <a:extLst>
              <a:ext uri="{FF2B5EF4-FFF2-40B4-BE49-F238E27FC236}">
                <a16:creationId xmlns:a16="http://schemas.microsoft.com/office/drawing/2014/main" id="{C4ADD77A-A7E6-4950-3B5D-D59EAB0701E5}"/>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47</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890311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AI-generated content may be incorrect.">
            <a:extLst>
              <a:ext uri="{FF2B5EF4-FFF2-40B4-BE49-F238E27FC236}">
                <a16:creationId xmlns:a16="http://schemas.microsoft.com/office/drawing/2014/main" id="{770CE3FC-01E1-983E-126B-68CDEA4E8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22817" y="466756"/>
            <a:ext cx="8824609" cy="769441"/>
          </a:xfrm>
          <a:prstGeom prst="rect">
            <a:avLst/>
          </a:prstGeom>
          <a:noFill/>
        </p:spPr>
        <p:txBody>
          <a:bodyPr wrap="square" lIns="91440" tIns="45720" rIns="91440" bIns="45720" rtlCol="0" anchor="t">
            <a:spAutoFit/>
          </a:bodyPr>
          <a:lstStyle/>
          <a:p>
            <a:r>
              <a:rPr lang="en-US" sz="4400" b="1" dirty="0">
                <a:solidFill>
                  <a:schemeClr val="tx2">
                    <a:lumMod val="76000"/>
                    <a:lumOff val="24000"/>
                  </a:schemeClr>
                </a:solidFill>
                <a:latin typeface="Century Gothic"/>
                <a:ea typeface="Roboto Slab"/>
                <a:cs typeface="BrowalliaUPC"/>
              </a:rPr>
              <a:t>ACTIVE PRESSURE MONITORING</a:t>
            </a:r>
            <a:endParaRPr lang="en-US" sz="4400" b="1">
              <a:solidFill>
                <a:schemeClr val="tx2">
                  <a:lumMod val="76000"/>
                  <a:lumOff val="24000"/>
                </a:schemeClr>
              </a:solidFill>
              <a:latin typeface="Century Gothic"/>
              <a:ea typeface="Roboto Slab" pitchFamily="2" charset="0"/>
              <a:cs typeface="BrowalliaUPC" panose="020B0502040204020203" pitchFamily="34" charset="-34"/>
            </a:endParaRPr>
          </a:p>
        </p:txBody>
      </p:sp>
      <p:pic>
        <p:nvPicPr>
          <p:cNvPr id="4" name="Picture 3">
            <a:extLst>
              <a:ext uri="{FF2B5EF4-FFF2-40B4-BE49-F238E27FC236}">
                <a16:creationId xmlns:a16="http://schemas.microsoft.com/office/drawing/2014/main" id="{3E70F81E-420B-23FC-44B7-71592A2B5ED4}"/>
              </a:ext>
            </a:extLst>
          </p:cNvPr>
          <p:cNvPicPr>
            <a:picLocks noChangeAspect="1"/>
          </p:cNvPicPr>
          <p:nvPr/>
        </p:nvPicPr>
        <p:blipFill>
          <a:blip r:embed="rId3"/>
          <a:stretch>
            <a:fillRect/>
          </a:stretch>
        </p:blipFill>
        <p:spPr>
          <a:xfrm>
            <a:off x="645583" y="1245042"/>
            <a:ext cx="8075083" cy="4378499"/>
          </a:xfrm>
          <a:prstGeom prst="rect">
            <a:avLst/>
          </a:prstGeom>
        </p:spPr>
      </p:pic>
      <p:sp>
        <p:nvSpPr>
          <p:cNvPr id="6" name="Slide Number Placeholder 5">
            <a:extLst>
              <a:ext uri="{FF2B5EF4-FFF2-40B4-BE49-F238E27FC236}">
                <a16:creationId xmlns:a16="http://schemas.microsoft.com/office/drawing/2014/main" id="{8274C4A9-0C61-ABA0-027E-882B6D705A08}"/>
              </a:ext>
            </a:extLst>
          </p:cNvPr>
          <p:cNvSpPr>
            <a:spLocks noGrp="1"/>
          </p:cNvSpPr>
          <p:nvPr>
            <p:ph type="sldNum" sz="quarter" idx="12"/>
          </p:nvPr>
        </p:nvSpPr>
        <p:spPr/>
        <p:txBody>
          <a:bodyPr/>
          <a:lstStyle/>
          <a:p>
            <a:fld id="{C909ABD2-4574-433D-8B11-1782A1457D95}" type="slidenum">
              <a:rPr lang="en-US" smtClean="0"/>
              <a:pPr/>
              <a:t>48</a:t>
            </a:fld>
            <a:endParaRPr lang="en-US"/>
          </a:p>
        </p:txBody>
      </p:sp>
      <p:sp>
        <p:nvSpPr>
          <p:cNvPr id="5" name="object 12">
            <a:extLst>
              <a:ext uri="{FF2B5EF4-FFF2-40B4-BE49-F238E27FC236}">
                <a16:creationId xmlns:a16="http://schemas.microsoft.com/office/drawing/2014/main" id="{4F890D37-E740-6283-E846-DCD2D997E42B}"/>
              </a:ext>
            </a:extLst>
          </p:cNvPr>
          <p:cNvSpPr txBox="1">
            <a:spLocks/>
          </p:cNvSpPr>
          <p:nvPr/>
        </p:nvSpPr>
        <p:spPr>
          <a:xfrm>
            <a:off x="347177" y="5408992"/>
            <a:ext cx="4738537" cy="1340713"/>
          </a:xfrm>
          <a:prstGeom prst="rect">
            <a:avLst/>
          </a:prstGeom>
        </p:spPr>
        <p:txBody>
          <a:bodyPr vert="horz" wrap="square" lIns="0" tIns="596227"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chemeClr val="tx2">
                    <a:lumMod val="76000"/>
                    <a:lumOff val="24000"/>
                  </a:schemeClr>
                </a:solidFill>
                <a:latin typeface="Century Gothic"/>
                <a:cs typeface="Tahoma"/>
              </a:rPr>
              <a:pPr marL="38100">
                <a:spcBef>
                  <a:spcPts val="95"/>
                </a:spcBef>
                <a:defRPr/>
              </a:pPr>
              <a:t>48</a:t>
            </a:fld>
            <a:endParaRPr lang="en-US" sz="4000" b="1" kern="0" spc="-25">
              <a:solidFill>
                <a:schemeClr val="tx2">
                  <a:lumMod val="76000"/>
                  <a:lumOff val="24000"/>
                </a:schemeClr>
              </a:solidFill>
              <a:latin typeface="Century Gothic"/>
              <a:cs typeface="Tahoma"/>
            </a:endParaRPr>
          </a:p>
        </p:txBody>
      </p:sp>
    </p:spTree>
    <p:extLst>
      <p:ext uri="{BB962C8B-B14F-4D97-AF65-F5344CB8AC3E}">
        <p14:creationId xmlns:p14="http://schemas.microsoft.com/office/powerpoint/2010/main" val="2836233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1AA87-F3F6-DDD1-FB89-6241747CCC43}"/>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EA5289EA-6D92-0DDE-9078-6425328DA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7639BA0-2B8C-1850-8D6C-06C16EFBE831}"/>
              </a:ext>
            </a:extLst>
          </p:cNvPr>
          <p:cNvSpPr txBox="1"/>
          <p:nvPr/>
        </p:nvSpPr>
        <p:spPr>
          <a:xfrm>
            <a:off x="533400" y="282287"/>
            <a:ext cx="6811433"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NEXT STEPS</a:t>
            </a:r>
            <a:endParaRPr lang="en-US" b="1" dirty="0">
              <a:solidFill>
                <a:schemeClr val="tx2">
                  <a:lumMod val="75000"/>
                  <a:lumOff val="25000"/>
                </a:schemeClr>
              </a:solidFill>
              <a:latin typeface="Century Gothic"/>
            </a:endParaRPr>
          </a:p>
        </p:txBody>
      </p:sp>
      <p:sp>
        <p:nvSpPr>
          <p:cNvPr id="6" name="TextBox 5">
            <a:extLst>
              <a:ext uri="{FF2B5EF4-FFF2-40B4-BE49-F238E27FC236}">
                <a16:creationId xmlns:a16="http://schemas.microsoft.com/office/drawing/2014/main" id="{0B9F04D9-C44D-C738-2F1D-72B5B95E4CF5}"/>
              </a:ext>
            </a:extLst>
          </p:cNvPr>
          <p:cNvSpPr txBox="1"/>
          <p:nvPr/>
        </p:nvSpPr>
        <p:spPr>
          <a:xfrm>
            <a:off x="533399" y="1390395"/>
            <a:ext cx="8325465" cy="2677656"/>
          </a:xfrm>
          <a:prstGeom prst="rect">
            <a:avLst/>
          </a:prstGeom>
          <a:noFill/>
        </p:spPr>
        <p:txBody>
          <a:bodyPr wrap="square" lIns="91440" tIns="45720" rIns="91440" bIns="45720" anchor="t">
            <a:spAutoFit/>
          </a:bodyPr>
          <a:lstStyle/>
          <a:p>
            <a:pPr marL="285750" indent="-285750">
              <a:buFont typeface="Arial"/>
              <a:buChar char="•"/>
            </a:pPr>
            <a:r>
              <a:rPr lang="en-US" sz="2400" dirty="0">
                <a:latin typeface="Arial"/>
                <a:ea typeface="+mn-lt"/>
                <a:cs typeface="Arial"/>
              </a:rPr>
              <a:t>Finalize deployment </a:t>
            </a:r>
            <a:r>
              <a:rPr lang="en-US" sz="2400" dirty="0">
                <a:effectLst/>
                <a:latin typeface="Arial"/>
                <a:ea typeface="+mn-lt"/>
                <a:cs typeface="Arial"/>
              </a:rPr>
              <a:t>of </a:t>
            </a:r>
            <a:r>
              <a:rPr lang="en-US" sz="2400" dirty="0">
                <a:latin typeface="Arial"/>
                <a:ea typeface="+mn-lt"/>
                <a:cs typeface="Arial"/>
              </a:rPr>
              <a:t>pressure </a:t>
            </a:r>
            <a:r>
              <a:rPr lang="en-US" sz="2400" dirty="0">
                <a:effectLst/>
                <a:latin typeface="Arial"/>
                <a:ea typeface="+mn-lt"/>
                <a:cs typeface="Arial"/>
              </a:rPr>
              <a:t>monitoring</a:t>
            </a:r>
            <a:r>
              <a:rPr lang="en-US" sz="2400" dirty="0">
                <a:latin typeface="Arial"/>
                <a:ea typeface="+mn-lt"/>
                <a:cs typeface="Arial"/>
              </a:rPr>
              <a:t> across the city.</a:t>
            </a:r>
            <a:endParaRPr lang="en-US" sz="2400" dirty="0">
              <a:latin typeface="Arial"/>
              <a:cs typeface="Arial"/>
            </a:endParaRPr>
          </a:p>
          <a:p>
            <a:pPr marL="285750" indent="-285750">
              <a:buFont typeface="Arial"/>
              <a:buChar char="•"/>
              <a:tabLst>
                <a:tab pos="457200" algn="l"/>
              </a:tabLst>
            </a:pPr>
            <a:r>
              <a:rPr lang="en-US" sz="2400" dirty="0">
                <a:latin typeface="Arial"/>
                <a:ea typeface="+mn-lt"/>
                <a:cs typeface="Arial"/>
              </a:rPr>
              <a:t>Piloting groundwater treatment systems</a:t>
            </a:r>
            <a:r>
              <a:rPr lang="en-US" sz="2400" dirty="0">
                <a:effectLst/>
                <a:latin typeface="Arial"/>
                <a:ea typeface="+mn-lt"/>
                <a:cs typeface="Arial"/>
              </a:rPr>
              <a:t>.</a:t>
            </a:r>
            <a:endParaRPr lang="en-US" sz="2400" dirty="0">
              <a:latin typeface="Arial"/>
              <a:ea typeface="+mn-lt"/>
              <a:cs typeface="Arial"/>
            </a:endParaRPr>
          </a:p>
          <a:p>
            <a:pPr marL="285750" indent="-285750">
              <a:buFont typeface="Arial"/>
              <a:buChar char="•"/>
              <a:tabLst>
                <a:tab pos="457200" algn="l"/>
              </a:tabLst>
            </a:pPr>
            <a:r>
              <a:rPr lang="en-US" sz="2400" dirty="0">
                <a:latin typeface="Arial"/>
                <a:ea typeface="+mn-lt"/>
                <a:cs typeface="Arial"/>
              </a:rPr>
              <a:t>Develop effluent reuse roadmap tied </a:t>
            </a:r>
            <a:r>
              <a:rPr lang="en-US" sz="2400" dirty="0">
                <a:effectLst/>
                <a:latin typeface="Arial"/>
                <a:ea typeface="+mn-lt"/>
                <a:cs typeface="Arial"/>
              </a:rPr>
              <a:t>to </a:t>
            </a:r>
            <a:r>
              <a:rPr lang="en-US" sz="2400" dirty="0">
                <a:latin typeface="Arial"/>
                <a:ea typeface="+mn-lt"/>
                <a:cs typeface="Arial"/>
              </a:rPr>
              <a:t>Bed &amp; Banks permit.</a:t>
            </a:r>
            <a:endParaRPr lang="en-US" sz="2400" dirty="0">
              <a:latin typeface="Arial"/>
              <a:cs typeface="Arial"/>
            </a:endParaRPr>
          </a:p>
          <a:p>
            <a:pPr marL="285750" indent="-285750">
              <a:buFont typeface="Arial"/>
              <a:buChar char="•"/>
              <a:tabLst>
                <a:tab pos="457200" algn="l"/>
              </a:tabLst>
            </a:pPr>
            <a:r>
              <a:rPr lang="en-US" sz="2400" dirty="0">
                <a:latin typeface="Arial"/>
                <a:ea typeface="+mn-lt"/>
                <a:cs typeface="Arial"/>
              </a:rPr>
              <a:t>Continue </a:t>
            </a:r>
            <a:r>
              <a:rPr lang="en-US" sz="2400" dirty="0">
                <a:effectLst/>
                <a:latin typeface="Arial"/>
                <a:ea typeface="+mn-lt"/>
                <a:cs typeface="Arial"/>
              </a:rPr>
              <a:t>water main </a:t>
            </a:r>
            <a:r>
              <a:rPr lang="en-US" sz="2400" dirty="0">
                <a:latin typeface="Arial"/>
                <a:ea typeface="+mn-lt"/>
                <a:cs typeface="Arial"/>
              </a:rPr>
              <a:t>replacements and pursue funding options</a:t>
            </a:r>
            <a:r>
              <a:rPr lang="en-US" sz="2400" dirty="0">
                <a:effectLst/>
                <a:latin typeface="Arial"/>
                <a:ea typeface="+mn-lt"/>
                <a:cs typeface="Arial"/>
              </a:rPr>
              <a:t>.</a:t>
            </a:r>
            <a:endParaRPr lang="en-US" sz="2400" dirty="0">
              <a:latin typeface="Arial"/>
              <a:ea typeface="+mn-lt"/>
              <a:cs typeface="Arial"/>
            </a:endParaRPr>
          </a:p>
        </p:txBody>
      </p:sp>
      <p:sp>
        <p:nvSpPr>
          <p:cNvPr id="7" name="Slide Number Placeholder 6">
            <a:extLst>
              <a:ext uri="{FF2B5EF4-FFF2-40B4-BE49-F238E27FC236}">
                <a16:creationId xmlns:a16="http://schemas.microsoft.com/office/drawing/2014/main" id="{0D7D3028-FFF2-33F3-D336-E28492BC4675}"/>
              </a:ext>
            </a:extLst>
          </p:cNvPr>
          <p:cNvSpPr>
            <a:spLocks noGrp="1"/>
          </p:cNvSpPr>
          <p:nvPr>
            <p:ph type="sldNum" sz="quarter" idx="12"/>
          </p:nvPr>
        </p:nvSpPr>
        <p:spPr/>
        <p:txBody>
          <a:bodyPr/>
          <a:lstStyle/>
          <a:p>
            <a:fld id="{C909ABD2-4574-433D-8B11-1782A1457D95}" type="slidenum">
              <a:rPr lang="en-US" smtClean="0"/>
              <a:pPr/>
              <a:t>49</a:t>
            </a:fld>
            <a:endParaRPr lang="en-US"/>
          </a:p>
        </p:txBody>
      </p:sp>
      <p:sp>
        <p:nvSpPr>
          <p:cNvPr id="3" name="object 12">
            <a:extLst>
              <a:ext uri="{FF2B5EF4-FFF2-40B4-BE49-F238E27FC236}">
                <a16:creationId xmlns:a16="http://schemas.microsoft.com/office/drawing/2014/main" id="{FDE7E13C-66B2-ED85-75F9-51F5E50932B5}"/>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49</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411613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72B512CA-CD9A-18DC-90BB-630BCAD56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438912" y="384691"/>
            <a:ext cx="9079992"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RESULTS</a:t>
            </a:r>
          </a:p>
        </p:txBody>
      </p:sp>
      <p:sp>
        <p:nvSpPr>
          <p:cNvPr id="13" name="TextBox 12">
            <a:extLst>
              <a:ext uri="{FF2B5EF4-FFF2-40B4-BE49-F238E27FC236}">
                <a16:creationId xmlns:a16="http://schemas.microsoft.com/office/drawing/2014/main" id="{EFC6CB36-A2A7-BFA2-2C7E-933079282984}"/>
              </a:ext>
            </a:extLst>
          </p:cNvPr>
          <p:cNvSpPr txBox="1"/>
          <p:nvPr/>
        </p:nvSpPr>
        <p:spPr>
          <a:xfrm>
            <a:off x="438912" y="1334014"/>
            <a:ext cx="8345424" cy="304698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atin typeface="Arial"/>
                <a:cs typeface="Arial"/>
              </a:rPr>
              <a:t>Eliminated Subsidies (Airport / Golf) – Cost Recovery From Airport of $5.5M; Golf $700K</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Optimization of State and Federal Funding - $8.6M Grant for Road Safety Improvements</a:t>
            </a:r>
          </a:p>
          <a:p>
            <a:pPr marL="285750" indent="-285750">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Process Improvement Leads to $10M in Additional Revenue</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5</a:t>
            </a:fld>
            <a:endParaRPr lang="en-US" b="1">
              <a:latin typeface="Century Gothic"/>
            </a:endParaRPr>
          </a:p>
        </p:txBody>
      </p:sp>
    </p:spTree>
    <p:extLst>
      <p:ext uri="{BB962C8B-B14F-4D97-AF65-F5344CB8AC3E}">
        <p14:creationId xmlns:p14="http://schemas.microsoft.com/office/powerpoint/2010/main" val="2406785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98021" y="3131927"/>
            <a:ext cx="11195958" cy="2123658"/>
          </a:xfrm>
          <a:prstGeom prst="rect">
            <a:avLst/>
          </a:prstGeom>
          <a:noFill/>
        </p:spPr>
        <p:txBody>
          <a:bodyPr wrap="square" lIns="91440" tIns="45720" rIns="91440" bIns="45720" rtlCol="0" anchor="t">
            <a:spAutoFit/>
          </a:bodyPr>
          <a:lstStyle/>
          <a:p>
            <a:r>
              <a:rPr lang="en-US" sz="6600" b="1" dirty="0">
                <a:solidFill>
                  <a:schemeClr val="bg1"/>
                </a:solidFill>
                <a:latin typeface="Century Gothic"/>
              </a:rPr>
              <a:t>CODE ENFORCEMENT UPDATE</a:t>
            </a:r>
          </a:p>
        </p:txBody>
      </p:sp>
    </p:spTree>
    <p:extLst>
      <p:ext uri="{BB962C8B-B14F-4D97-AF65-F5344CB8AC3E}">
        <p14:creationId xmlns:p14="http://schemas.microsoft.com/office/powerpoint/2010/main" val="1539048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72B512CA-CD9A-18DC-90BB-630BCAD56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MISSION &amp; PURPOSE</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334014"/>
            <a:ext cx="8923922" cy="2985433"/>
          </a:xfrm>
          <a:prstGeom prst="rect">
            <a:avLst/>
          </a:prstGeom>
          <a:noFill/>
        </p:spPr>
        <p:txBody>
          <a:bodyPr wrap="square" lIns="91440" tIns="45720" rIns="91440" bIns="45720" rtlCol="0" anchor="t">
            <a:spAutoFit/>
          </a:bodyPr>
          <a:lstStyle/>
          <a:p>
            <a:pPr>
              <a:spcAft>
                <a:spcPts val="1200"/>
              </a:spcAft>
            </a:pPr>
            <a:r>
              <a:rPr lang="en-US" sz="2400">
                <a:latin typeface="Arial"/>
                <a:cs typeface="Arial"/>
              </a:rPr>
              <a:t>The purpose of Code Enforcement is to be </a:t>
            </a:r>
            <a:r>
              <a:rPr lang="en-US" sz="2400" b="1">
                <a:latin typeface="Arial"/>
                <a:cs typeface="Arial"/>
              </a:rPr>
              <a:t>proactive and responsive</a:t>
            </a:r>
            <a:r>
              <a:rPr lang="en-US" sz="2400">
                <a:latin typeface="Arial"/>
                <a:cs typeface="Arial"/>
              </a:rPr>
              <a:t> to the needs of the citizens of Midland while obtaining compliance with the City’s codes and ordinances.</a:t>
            </a:r>
          </a:p>
          <a:p>
            <a:pPr marL="342900" indent="-342900">
              <a:spcAft>
                <a:spcPts val="1200"/>
              </a:spcAft>
              <a:buFont typeface="Arial" panose="020B0604020202020204" pitchFamily="34" charset="0"/>
              <a:buChar char="•"/>
            </a:pPr>
            <a:r>
              <a:rPr lang="en-US" sz="2400">
                <a:latin typeface="Arial"/>
                <a:cs typeface="Arial"/>
              </a:rPr>
              <a:t>Ordinances are intended to </a:t>
            </a:r>
            <a:r>
              <a:rPr lang="en-US" sz="2400" b="1">
                <a:latin typeface="Arial"/>
                <a:cs typeface="Arial"/>
              </a:rPr>
              <a:t>improve quality of life </a:t>
            </a:r>
            <a:r>
              <a:rPr lang="en-US" sz="2400">
                <a:latin typeface="Arial"/>
                <a:cs typeface="Arial"/>
              </a:rPr>
              <a:t>by ensuring a cleaner, safer, and more attractive community.</a:t>
            </a:r>
          </a:p>
          <a:p>
            <a:pPr marL="342900" indent="-342900">
              <a:spcAft>
                <a:spcPts val="1200"/>
              </a:spcAft>
              <a:buFont typeface="Arial" panose="020B0604020202020204" pitchFamily="34" charset="0"/>
              <a:buChar char="•"/>
            </a:pPr>
            <a:r>
              <a:rPr lang="en-US" sz="2400">
                <a:latin typeface="Arial"/>
                <a:cs typeface="Arial"/>
              </a:rPr>
              <a:t>Compliance with ordinances </a:t>
            </a:r>
            <a:r>
              <a:rPr lang="en-US" sz="2400" b="1">
                <a:latin typeface="Arial"/>
                <a:cs typeface="Arial"/>
              </a:rPr>
              <a:t>reduces vandalism</a:t>
            </a:r>
            <a:r>
              <a:rPr lang="en-US" sz="2400">
                <a:latin typeface="Arial"/>
                <a:cs typeface="Arial"/>
              </a:rPr>
              <a:t>, </a:t>
            </a:r>
            <a:r>
              <a:rPr lang="en-US" sz="2400" b="1">
                <a:latin typeface="Arial"/>
                <a:cs typeface="Arial"/>
              </a:rPr>
              <a:t>deters crime</a:t>
            </a:r>
            <a:r>
              <a:rPr lang="en-US" sz="2400">
                <a:latin typeface="Arial"/>
                <a:cs typeface="Arial"/>
              </a:rPr>
              <a:t>, and </a:t>
            </a:r>
            <a:r>
              <a:rPr lang="en-US" sz="2400" b="1">
                <a:latin typeface="Arial"/>
                <a:cs typeface="Arial"/>
              </a:rPr>
              <a:t>maintains property values</a:t>
            </a:r>
            <a:r>
              <a:rPr lang="en-US" sz="2400">
                <a:latin typeface="Arial"/>
                <a:cs typeface="Arial"/>
              </a:rPr>
              <a:t>.</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51</a:t>
            </a:fld>
            <a:endParaRPr lang="en-US" b="1">
              <a:latin typeface="Century Gothic"/>
            </a:endParaRPr>
          </a:p>
        </p:txBody>
      </p:sp>
    </p:spTree>
    <p:extLst>
      <p:ext uri="{BB962C8B-B14F-4D97-AF65-F5344CB8AC3E}">
        <p14:creationId xmlns:p14="http://schemas.microsoft.com/office/powerpoint/2010/main" val="4233109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FD192ADE-02B3-9756-F7A1-3BB7F4672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655328"/>
            <a:ext cx="9417718"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KEY RESPONSIBILITIES</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52</a:t>
            </a:fld>
            <a:endParaRPr lang="en-US" b="1">
              <a:latin typeface="Century Gothic"/>
            </a:endParaRPr>
          </a:p>
        </p:txBody>
      </p:sp>
      <p:sp>
        <p:nvSpPr>
          <p:cNvPr id="4" name="TextBox 3">
            <a:extLst>
              <a:ext uri="{FF2B5EF4-FFF2-40B4-BE49-F238E27FC236}">
                <a16:creationId xmlns:a16="http://schemas.microsoft.com/office/drawing/2014/main" id="{F8A0F8E4-FC87-A4F4-C09A-8B2D1A057B9B}"/>
              </a:ext>
            </a:extLst>
          </p:cNvPr>
          <p:cNvSpPr txBox="1"/>
          <p:nvPr/>
        </p:nvSpPr>
        <p:spPr>
          <a:xfrm>
            <a:off x="533400" y="1575569"/>
            <a:ext cx="8923922" cy="3508653"/>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pPr>
            <a:r>
              <a:rPr lang="en-US" sz="2400" b="1">
                <a:latin typeface="Arial"/>
                <a:cs typeface="Arial"/>
              </a:rPr>
              <a:t>Respond</a:t>
            </a:r>
            <a:r>
              <a:rPr lang="en-US" sz="2400">
                <a:latin typeface="Arial"/>
                <a:cs typeface="Arial"/>
              </a:rPr>
              <a:t> to citizen reports and </a:t>
            </a:r>
            <a:r>
              <a:rPr lang="en-US" sz="2400" b="1">
                <a:latin typeface="Arial"/>
                <a:cs typeface="Arial"/>
              </a:rPr>
              <a:t>proactively patrol </a:t>
            </a:r>
            <a:r>
              <a:rPr lang="en-US" sz="2400">
                <a:latin typeface="Arial"/>
                <a:cs typeface="Arial"/>
              </a:rPr>
              <a:t>for health, safety, and aesthetic compliance</a:t>
            </a:r>
          </a:p>
          <a:p>
            <a:pPr marL="457200" indent="-457200">
              <a:spcAft>
                <a:spcPts val="1200"/>
              </a:spcAft>
              <a:buFont typeface="Arial" panose="020B0604020202020204" pitchFamily="34" charset="0"/>
              <a:buChar char="•"/>
            </a:pPr>
            <a:r>
              <a:rPr lang="en-US" sz="2400" b="1">
                <a:latin typeface="Arial"/>
                <a:cs typeface="Arial"/>
              </a:rPr>
              <a:t>Investigate </a:t>
            </a:r>
            <a:r>
              <a:rPr lang="en-US" sz="2400">
                <a:latin typeface="Arial"/>
                <a:cs typeface="Arial"/>
              </a:rPr>
              <a:t>and address land use &amp; zoning, building code, property maintenance, and nuisance violations</a:t>
            </a:r>
          </a:p>
          <a:p>
            <a:pPr marL="457200" indent="-457200">
              <a:spcAft>
                <a:spcPts val="1200"/>
              </a:spcAft>
              <a:buFont typeface="Arial" panose="020B0604020202020204" pitchFamily="34" charset="0"/>
              <a:buChar char="•"/>
            </a:pPr>
            <a:r>
              <a:rPr lang="en-US" sz="2400" b="1">
                <a:latin typeface="Arial"/>
                <a:cs typeface="Arial"/>
              </a:rPr>
              <a:t>Work with property owners </a:t>
            </a:r>
            <a:r>
              <a:rPr lang="en-US" sz="2400">
                <a:latin typeface="Arial"/>
                <a:cs typeface="Arial"/>
              </a:rPr>
              <a:t>to achieve compliance</a:t>
            </a:r>
          </a:p>
          <a:p>
            <a:pPr marL="457200" indent="-457200">
              <a:spcAft>
                <a:spcPts val="1200"/>
              </a:spcAft>
              <a:buFont typeface="Arial" panose="020B0604020202020204" pitchFamily="34" charset="0"/>
              <a:buChar char="•"/>
            </a:pPr>
            <a:r>
              <a:rPr lang="en-US" sz="2400" b="1">
                <a:latin typeface="Arial"/>
                <a:cs typeface="Arial"/>
              </a:rPr>
              <a:t>Team: </a:t>
            </a:r>
            <a:r>
              <a:rPr lang="en-US" sz="2400">
                <a:latin typeface="Arial"/>
                <a:cs typeface="Arial"/>
              </a:rPr>
              <a:t>11 Code Officers (7 licensed, including 2 Supervisors), 2 Admin Assistants, 4 Maintenance Specialists (1 licensed), 1 Assistant Director</a:t>
            </a:r>
          </a:p>
        </p:txBody>
      </p:sp>
    </p:spTree>
    <p:extLst>
      <p:ext uri="{BB962C8B-B14F-4D97-AF65-F5344CB8AC3E}">
        <p14:creationId xmlns:p14="http://schemas.microsoft.com/office/powerpoint/2010/main" val="2119148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DF3C0-D57D-4C94-1FE5-BBEAC7F1CC2E}"/>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3466DC50-E6FE-AE59-5D2A-22EF1BB97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F3A9823-9961-23D0-8284-D47BFBF2379F}"/>
              </a:ext>
            </a:extLst>
          </p:cNvPr>
          <p:cNvSpPr txBox="1"/>
          <p:nvPr/>
        </p:nvSpPr>
        <p:spPr>
          <a:xfrm>
            <a:off x="533399" y="563999"/>
            <a:ext cx="8846269"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CHALLENGES (2024 BASELINE)</a:t>
            </a:r>
          </a:p>
        </p:txBody>
      </p:sp>
      <p:sp>
        <p:nvSpPr>
          <p:cNvPr id="13" name="TextBox 12">
            <a:extLst>
              <a:ext uri="{FF2B5EF4-FFF2-40B4-BE49-F238E27FC236}">
                <a16:creationId xmlns:a16="http://schemas.microsoft.com/office/drawing/2014/main" id="{63EAEE84-A2F9-E6FA-5ED3-70A8C2E67F36}"/>
              </a:ext>
            </a:extLst>
          </p:cNvPr>
          <p:cNvSpPr txBox="1"/>
          <p:nvPr/>
        </p:nvSpPr>
        <p:spPr>
          <a:xfrm>
            <a:off x="533400" y="1350004"/>
            <a:ext cx="8846270" cy="4462760"/>
          </a:xfrm>
          <a:prstGeom prst="rect">
            <a:avLst/>
          </a:prstGeom>
          <a:noFill/>
        </p:spPr>
        <p:txBody>
          <a:bodyPr wrap="square" lIns="91440" tIns="45720" rIns="91440" bIns="45720" rtlCol="0" anchor="t">
            <a:spAutoFit/>
          </a:bodyPr>
          <a:lstStyle/>
          <a:p>
            <a:pPr marL="514350" indent="-514350">
              <a:buFont typeface="+mj-lt"/>
              <a:buAutoNum type="arabicPeriod"/>
            </a:pPr>
            <a:r>
              <a:rPr lang="en-US" sz="2400" b="1" dirty="0">
                <a:latin typeface="Arial"/>
                <a:cs typeface="Arial"/>
              </a:rPr>
              <a:t>Severely Understaffed</a:t>
            </a:r>
            <a:endParaRPr lang="en-US" sz="2400" b="1" dirty="0">
              <a:latin typeface="Arial" panose="020B0604020202020204" pitchFamily="34" charset="0"/>
              <a:cs typeface="Arial" panose="020B0604020202020204" pitchFamily="34" charset="0"/>
            </a:endParaRPr>
          </a:p>
          <a:p>
            <a:pPr marL="1196975" lvl="1" indent="-514350">
              <a:buFont typeface="Arial" panose="020B0604020202020204" pitchFamily="34" charset="0"/>
              <a:buChar char="•"/>
            </a:pPr>
            <a:r>
              <a:rPr lang="en-US" sz="2400" dirty="0">
                <a:latin typeface="Arial"/>
                <a:cs typeface="Arial"/>
              </a:rPr>
              <a:t>6 officers for a population of 138k (1 per 23k)</a:t>
            </a:r>
          </a:p>
          <a:p>
            <a:pPr marL="1196975" lvl="1" indent="-514350">
              <a:spcAft>
                <a:spcPts val="1200"/>
              </a:spcAft>
              <a:buFont typeface="Arial" panose="020B0604020202020204" pitchFamily="34" charset="0"/>
              <a:buChar char="•"/>
            </a:pPr>
            <a:r>
              <a:rPr lang="en-US" sz="2400" dirty="0">
                <a:latin typeface="Arial"/>
                <a:cs typeface="Arial"/>
              </a:rPr>
              <a:t>Industry standard: 1 officer per 10k</a:t>
            </a:r>
          </a:p>
          <a:p>
            <a:pPr marL="518795" lvl="1" indent="-514350">
              <a:buFont typeface="+mj-lt"/>
              <a:buAutoNum type="arabicPeriod" startAt="2"/>
            </a:pPr>
            <a:r>
              <a:rPr lang="en-US" sz="2400" b="1" dirty="0">
                <a:latin typeface="Arial"/>
                <a:cs typeface="Arial"/>
              </a:rPr>
              <a:t>No Formal Training or Strategic Direction</a:t>
            </a:r>
          </a:p>
          <a:p>
            <a:pPr marL="1196975" lvl="2" indent="-514350">
              <a:buFont typeface="Arial" panose="020B0604020202020204" pitchFamily="34" charset="0"/>
              <a:buChar char="•"/>
            </a:pPr>
            <a:r>
              <a:rPr lang="en-US" sz="2400" dirty="0">
                <a:latin typeface="Arial"/>
                <a:cs typeface="Arial"/>
              </a:rPr>
              <a:t>No required training or certification program</a:t>
            </a:r>
          </a:p>
          <a:p>
            <a:pPr marL="1196975" lvl="2" indent="-514350">
              <a:buFont typeface="Arial" panose="020B0604020202020204" pitchFamily="34" charset="0"/>
              <a:buChar char="•"/>
            </a:pPr>
            <a:r>
              <a:rPr lang="en-US" sz="2400" dirty="0">
                <a:latin typeface="Arial"/>
                <a:cs typeface="Arial"/>
              </a:rPr>
              <a:t>No clear priorities – everything is urgent</a:t>
            </a:r>
          </a:p>
          <a:p>
            <a:pPr marL="1196975" lvl="2" indent="-514350">
              <a:spcAft>
                <a:spcPts val="1200"/>
              </a:spcAft>
              <a:buFont typeface="Arial" panose="020B0604020202020204" pitchFamily="34" charset="0"/>
              <a:buChar char="•"/>
            </a:pPr>
            <a:r>
              <a:rPr lang="en-US" sz="2400" dirty="0">
                <a:latin typeface="Arial"/>
                <a:cs typeface="Arial"/>
              </a:rPr>
              <a:t>Lack of internal policies and procedures</a:t>
            </a:r>
          </a:p>
          <a:p>
            <a:pPr marL="518795" lvl="1" indent="-514350">
              <a:buFont typeface="+mj-lt"/>
              <a:buAutoNum type="arabicPeriod" startAt="2"/>
            </a:pPr>
            <a:r>
              <a:rPr lang="en-US" sz="2400" b="1" dirty="0">
                <a:latin typeface="Arial"/>
                <a:cs typeface="Arial"/>
              </a:rPr>
              <a:t>Inefficient Processes</a:t>
            </a:r>
          </a:p>
          <a:p>
            <a:pPr marL="1141095" lvl="2" indent="-514350">
              <a:buFont typeface="Arial" panose="020B0604020202020204" pitchFamily="34" charset="0"/>
              <a:buChar char="•"/>
            </a:pPr>
            <a:r>
              <a:rPr lang="en-US" sz="2400" dirty="0">
                <a:latin typeface="Arial"/>
                <a:cs typeface="Arial"/>
              </a:rPr>
              <a:t>No streamlined abatement procedures</a:t>
            </a:r>
          </a:p>
          <a:p>
            <a:pPr marL="1141095" lvl="2" indent="-514350">
              <a:buFont typeface="Arial" panose="020B0604020202020204" pitchFamily="34" charset="0"/>
              <a:buChar char="•"/>
            </a:pPr>
            <a:r>
              <a:rPr lang="en-US" sz="2400" dirty="0">
                <a:latin typeface="Arial"/>
                <a:cs typeface="Arial"/>
              </a:rPr>
              <a:t>Affidavit process required even for minor issues like weeds or trash</a:t>
            </a:r>
          </a:p>
        </p:txBody>
      </p:sp>
      <p:sp>
        <p:nvSpPr>
          <p:cNvPr id="2" name="Slide Number Placeholder 2">
            <a:extLst>
              <a:ext uri="{FF2B5EF4-FFF2-40B4-BE49-F238E27FC236}">
                <a16:creationId xmlns:a16="http://schemas.microsoft.com/office/drawing/2014/main" id="{3FC242C7-B4F9-CC0C-B432-A30786E6410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53</a:t>
            </a:fld>
            <a:endParaRPr lang="en-US" b="1">
              <a:latin typeface="Century Gothic"/>
            </a:endParaRPr>
          </a:p>
        </p:txBody>
      </p:sp>
    </p:spTree>
    <p:extLst>
      <p:ext uri="{BB962C8B-B14F-4D97-AF65-F5344CB8AC3E}">
        <p14:creationId xmlns:p14="http://schemas.microsoft.com/office/powerpoint/2010/main" val="1241569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A1CD-3F28-B050-5426-06E9678B107A}"/>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11A185DA-90E6-0ADA-36B0-3FE305A6D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949BD32A-E8D5-0720-0799-FEC35C1AD48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54</a:t>
            </a:fld>
            <a:endParaRPr lang="en-US" b="1">
              <a:latin typeface="Century Gothic"/>
            </a:endParaRPr>
          </a:p>
        </p:txBody>
      </p:sp>
      <p:sp>
        <p:nvSpPr>
          <p:cNvPr id="3" name="TextBox 2">
            <a:extLst>
              <a:ext uri="{FF2B5EF4-FFF2-40B4-BE49-F238E27FC236}">
                <a16:creationId xmlns:a16="http://schemas.microsoft.com/office/drawing/2014/main" id="{CF226C73-A189-0F2A-FBD6-CB9496CFADC1}"/>
              </a:ext>
            </a:extLst>
          </p:cNvPr>
          <p:cNvSpPr txBox="1"/>
          <p:nvPr/>
        </p:nvSpPr>
        <p:spPr>
          <a:xfrm>
            <a:off x="533400" y="1350004"/>
            <a:ext cx="8846270" cy="3939540"/>
          </a:xfrm>
          <a:prstGeom prst="rect">
            <a:avLst/>
          </a:prstGeom>
          <a:noFill/>
        </p:spPr>
        <p:txBody>
          <a:bodyPr wrap="square" rtlCol="0">
            <a:spAutoFit/>
          </a:bodyPr>
          <a:lstStyle/>
          <a:p>
            <a:pPr marL="514350" indent="-514350">
              <a:buFont typeface="+mj-lt"/>
              <a:buAutoNum type="arabicPeriod" startAt="4"/>
            </a:pPr>
            <a:r>
              <a:rPr lang="en-US" sz="2400" b="1">
                <a:latin typeface="Arial" panose="020B0604020202020204" pitchFamily="34" charset="0"/>
                <a:cs typeface="Arial" panose="020B0604020202020204" pitchFamily="34" charset="0"/>
              </a:rPr>
              <a:t>Outdated and Incomplete Codes</a:t>
            </a:r>
          </a:p>
          <a:p>
            <a:pPr marL="1196975" lvl="1" indent="-514350">
              <a:buFont typeface="Arial" panose="020B0604020202020204" pitchFamily="34" charset="0"/>
              <a:buChar char="•"/>
            </a:pPr>
            <a:r>
              <a:rPr lang="en-US" sz="2400">
                <a:latin typeface="Arial" panose="020B0604020202020204" pitchFamily="34" charset="0"/>
                <a:cs typeface="Arial" panose="020B0604020202020204" pitchFamily="34" charset="0"/>
              </a:rPr>
              <a:t>No property maintenance code</a:t>
            </a:r>
          </a:p>
          <a:p>
            <a:pPr marL="1196975" lvl="1" indent="-514350">
              <a:buFont typeface="Arial" panose="020B0604020202020204" pitchFamily="34" charset="0"/>
              <a:buChar char="•"/>
            </a:pPr>
            <a:r>
              <a:rPr lang="en-US" sz="2400">
                <a:latin typeface="Arial" panose="020B0604020202020204" pitchFamily="34" charset="0"/>
                <a:cs typeface="Arial" panose="020B0604020202020204" pitchFamily="34" charset="0"/>
              </a:rPr>
              <a:t>Reliance on construction codes makes it difficult to address substandard buildings</a:t>
            </a:r>
          </a:p>
          <a:p>
            <a:pPr marL="1196975" lvl="1" indent="-514350">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Codes are complex and difficult to enforce</a:t>
            </a:r>
          </a:p>
          <a:p>
            <a:pPr marL="519113" lvl="1" indent="-514350">
              <a:buFont typeface="+mj-lt"/>
              <a:buAutoNum type="arabicPeriod" startAt="5"/>
            </a:pPr>
            <a:r>
              <a:rPr lang="en-US" sz="2400" b="1">
                <a:latin typeface="Arial" panose="020B0604020202020204" pitchFamily="34" charset="0"/>
                <a:cs typeface="Arial" panose="020B0604020202020204" pitchFamily="34" charset="0"/>
              </a:rPr>
              <a:t>Limited Enforcement Tools</a:t>
            </a:r>
          </a:p>
          <a:p>
            <a:pPr marL="1196975" lvl="2" indent="-514350">
              <a:buFont typeface="Arial" panose="020B0604020202020204" pitchFamily="34" charset="0"/>
              <a:buChar char="•"/>
            </a:pPr>
            <a:r>
              <a:rPr lang="en-US" sz="2400">
                <a:latin typeface="Arial" panose="020B0604020202020204" pitchFamily="34" charset="0"/>
                <a:cs typeface="Arial" panose="020B0604020202020204" pitchFamily="34" charset="0"/>
              </a:rPr>
              <a:t>No authority to issue citations</a:t>
            </a:r>
          </a:p>
          <a:p>
            <a:pPr marL="1196975" lvl="2" indent="-514350">
              <a:buFont typeface="Arial" panose="020B0604020202020204" pitchFamily="34" charset="0"/>
              <a:buChar char="•"/>
            </a:pPr>
            <a:r>
              <a:rPr lang="en-US" sz="2400">
                <a:latin typeface="Arial" panose="020B0604020202020204" pitchFamily="34" charset="0"/>
                <a:cs typeface="Arial" panose="020B0604020202020204" pitchFamily="34" charset="0"/>
              </a:rPr>
              <a:t>No fast-track board and secure process for dangerous and vacant buildings</a:t>
            </a:r>
          </a:p>
          <a:p>
            <a:pPr marL="1196975" lvl="2" indent="-514350">
              <a:buFont typeface="Arial" panose="020B0604020202020204" pitchFamily="34" charset="0"/>
              <a:buChar char="•"/>
            </a:pPr>
            <a:r>
              <a:rPr lang="en-US" sz="2400">
                <a:latin typeface="Arial" panose="020B0604020202020204" pitchFamily="34" charset="0"/>
                <a:cs typeface="Arial" panose="020B0604020202020204" pitchFamily="34" charset="0"/>
              </a:rPr>
              <a:t>Lack of Building Standards Commission</a:t>
            </a:r>
          </a:p>
        </p:txBody>
      </p:sp>
      <p:sp>
        <p:nvSpPr>
          <p:cNvPr id="5" name="TextBox 4">
            <a:extLst>
              <a:ext uri="{FF2B5EF4-FFF2-40B4-BE49-F238E27FC236}">
                <a16:creationId xmlns:a16="http://schemas.microsoft.com/office/drawing/2014/main" id="{8C28832A-280E-9947-2304-DCEE18788774}"/>
              </a:ext>
            </a:extLst>
          </p:cNvPr>
          <p:cNvSpPr txBox="1"/>
          <p:nvPr/>
        </p:nvSpPr>
        <p:spPr>
          <a:xfrm>
            <a:off x="533399" y="563999"/>
            <a:ext cx="8846269"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CHALLENGES (2024 BASELINE)</a:t>
            </a:r>
          </a:p>
        </p:txBody>
      </p:sp>
    </p:spTree>
    <p:extLst>
      <p:ext uri="{BB962C8B-B14F-4D97-AF65-F5344CB8AC3E}">
        <p14:creationId xmlns:p14="http://schemas.microsoft.com/office/powerpoint/2010/main" val="675047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82CEC-EBB5-A458-DD7E-F6DDBB73F996}"/>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B466D1BC-72F2-483B-CC4D-1320D3015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C8E11E04-9931-8334-1983-A76E614D995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55</a:t>
            </a:fld>
            <a:endParaRPr lang="en-US" b="1">
              <a:latin typeface="Century Gothic"/>
            </a:endParaRPr>
          </a:p>
        </p:txBody>
      </p:sp>
      <p:sp>
        <p:nvSpPr>
          <p:cNvPr id="3" name="TextBox 2">
            <a:extLst>
              <a:ext uri="{FF2B5EF4-FFF2-40B4-BE49-F238E27FC236}">
                <a16:creationId xmlns:a16="http://schemas.microsoft.com/office/drawing/2014/main" id="{9BEF3F63-DBA8-3E4F-8A7B-DF22D5E3977A}"/>
              </a:ext>
            </a:extLst>
          </p:cNvPr>
          <p:cNvSpPr txBox="1"/>
          <p:nvPr/>
        </p:nvSpPr>
        <p:spPr>
          <a:xfrm>
            <a:off x="533399" y="1443265"/>
            <a:ext cx="8686014" cy="3939540"/>
          </a:xfrm>
          <a:prstGeom prst="rect">
            <a:avLst/>
          </a:prstGeom>
          <a:noFill/>
        </p:spPr>
        <p:txBody>
          <a:bodyPr wrap="square" rtlCol="0">
            <a:spAutoFit/>
          </a:bodyPr>
          <a:lstStyle/>
          <a:p>
            <a:pPr marL="514350" indent="-514350">
              <a:spcAft>
                <a:spcPts val="600"/>
              </a:spcAft>
              <a:buFont typeface="+mj-lt"/>
              <a:buAutoNum type="arabicPeriod" startAt="6"/>
            </a:pPr>
            <a:r>
              <a:rPr lang="en-US" sz="2400" b="1">
                <a:latin typeface="Arial" panose="020B0604020202020204" pitchFamily="34" charset="0"/>
                <a:cs typeface="Arial" panose="020B0604020202020204" pitchFamily="34" charset="0"/>
              </a:rPr>
              <a:t>Impact of Past Decisions</a:t>
            </a:r>
          </a:p>
          <a:p>
            <a:pPr marL="971550" lvl="1" indent="-396875">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Certificates of Occupancy and Specific Use Designation (SUD) renewals have not been consistently enforced</a:t>
            </a:r>
          </a:p>
          <a:p>
            <a:pPr marL="971550" lvl="1" indent="-396875">
              <a:buFont typeface="Arial" panose="020B0604020202020204" pitchFamily="34" charset="0"/>
              <a:buChar char="•"/>
            </a:pPr>
            <a:r>
              <a:rPr lang="en-US" sz="2400">
                <a:latin typeface="Arial" panose="020B0604020202020204" pitchFamily="34" charset="0"/>
                <a:cs typeface="Arial" panose="020B0604020202020204" pitchFamily="34" charset="0"/>
              </a:rPr>
              <a:t>Legacy (past) subdivision approvals allowed development with inadequate infrastructure</a:t>
            </a:r>
          </a:p>
          <a:p>
            <a:pPr marL="1428750" lvl="2" indent="-396875">
              <a:buFont typeface="Arial" panose="020B0604020202020204" pitchFamily="34" charset="0"/>
              <a:buChar char="•"/>
            </a:pPr>
            <a:r>
              <a:rPr lang="en-US" sz="2400">
                <a:latin typeface="Arial" panose="020B0604020202020204" pitchFamily="34" charset="0"/>
                <a:cs typeface="Arial" panose="020B0604020202020204" pitchFamily="34" charset="0"/>
              </a:rPr>
              <a:t>Example: In 2016, a waiver allowing for development in Vista del Pueblo was approved without requiring the developer to connect to City water/wastewater</a:t>
            </a:r>
          </a:p>
        </p:txBody>
      </p:sp>
      <p:sp>
        <p:nvSpPr>
          <p:cNvPr id="5" name="TextBox 4">
            <a:extLst>
              <a:ext uri="{FF2B5EF4-FFF2-40B4-BE49-F238E27FC236}">
                <a16:creationId xmlns:a16="http://schemas.microsoft.com/office/drawing/2014/main" id="{C2BDECEA-3109-0957-2209-7A577EB6231F}"/>
              </a:ext>
            </a:extLst>
          </p:cNvPr>
          <p:cNvSpPr txBox="1"/>
          <p:nvPr/>
        </p:nvSpPr>
        <p:spPr>
          <a:xfrm>
            <a:off x="533399" y="563999"/>
            <a:ext cx="8846269"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CHALLENGES (2024 BASELINE)</a:t>
            </a:r>
          </a:p>
        </p:txBody>
      </p:sp>
    </p:spTree>
    <p:extLst>
      <p:ext uri="{BB962C8B-B14F-4D97-AF65-F5344CB8AC3E}">
        <p14:creationId xmlns:p14="http://schemas.microsoft.com/office/powerpoint/2010/main" val="1315758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752C20C7-84C7-76C8-DEE3-A977F7470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564573"/>
            <a:ext cx="862002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IDENTIFYING PRIORITIES</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56</a:t>
            </a:fld>
            <a:endParaRPr lang="en-US" b="1">
              <a:latin typeface="Century Gothic"/>
            </a:endParaRPr>
          </a:p>
        </p:txBody>
      </p:sp>
      <p:sp>
        <p:nvSpPr>
          <p:cNvPr id="3" name="TextBox 2">
            <a:extLst>
              <a:ext uri="{FF2B5EF4-FFF2-40B4-BE49-F238E27FC236}">
                <a16:creationId xmlns:a16="http://schemas.microsoft.com/office/drawing/2014/main" id="{41AD132D-0627-2B30-EBF3-639C5BC6A2FF}"/>
              </a:ext>
            </a:extLst>
          </p:cNvPr>
          <p:cNvSpPr txBox="1"/>
          <p:nvPr/>
        </p:nvSpPr>
        <p:spPr>
          <a:xfrm>
            <a:off x="533400" y="1519009"/>
            <a:ext cx="8620027" cy="3662541"/>
          </a:xfrm>
          <a:prstGeom prst="rect">
            <a:avLst/>
          </a:prstGeom>
          <a:noFill/>
        </p:spPr>
        <p:txBody>
          <a:bodyPr wrap="square" lIns="91440" tIns="45720" rIns="91440" bIns="45720" rtlCol="0" anchor="t">
            <a:spAutoFit/>
          </a:bodyPr>
          <a:lstStyle/>
          <a:p>
            <a:pPr>
              <a:spcAft>
                <a:spcPts val="600"/>
              </a:spcAft>
            </a:pPr>
            <a:r>
              <a:rPr lang="en-US" sz="2400" b="1">
                <a:latin typeface="Arial"/>
                <a:cs typeface="Arial"/>
              </a:rPr>
              <a:t>Aligning</a:t>
            </a:r>
            <a:r>
              <a:rPr lang="en-US" sz="2400">
                <a:latin typeface="Arial"/>
                <a:cs typeface="Arial"/>
              </a:rPr>
              <a:t> Code Enforcement with the </a:t>
            </a:r>
            <a:r>
              <a:rPr lang="en-US" sz="2400" b="1">
                <a:latin typeface="Arial"/>
                <a:cs typeface="Arial"/>
              </a:rPr>
              <a:t>Strategic Plan</a:t>
            </a:r>
            <a:r>
              <a:rPr lang="en-US" sz="2400">
                <a:latin typeface="Arial"/>
                <a:cs typeface="Arial"/>
              </a:rPr>
              <a:t>:</a:t>
            </a:r>
          </a:p>
          <a:p>
            <a:pPr marL="457200" indent="-457200">
              <a:spcAft>
                <a:spcPts val="600"/>
              </a:spcAft>
              <a:buFont typeface="Arial" panose="020B0604020202020204" pitchFamily="34" charset="0"/>
              <a:buChar char="•"/>
            </a:pPr>
            <a:r>
              <a:rPr lang="en-US" sz="2400">
                <a:latin typeface="Arial"/>
                <a:cs typeface="Arial"/>
              </a:rPr>
              <a:t>Most Visible Streets Program</a:t>
            </a:r>
          </a:p>
          <a:p>
            <a:pPr marL="457200" indent="-457200">
              <a:spcAft>
                <a:spcPts val="600"/>
              </a:spcAft>
              <a:buFont typeface="Arial" panose="020B0604020202020204" pitchFamily="34" charset="0"/>
              <a:buChar char="•"/>
            </a:pPr>
            <a:r>
              <a:rPr lang="en-US" sz="2400">
                <a:latin typeface="Arial"/>
                <a:cs typeface="Arial"/>
              </a:rPr>
              <a:t>See, Click, Fix</a:t>
            </a:r>
          </a:p>
          <a:p>
            <a:pPr marL="457200" indent="-457200">
              <a:spcAft>
                <a:spcPts val="600"/>
              </a:spcAft>
              <a:buFont typeface="Arial" panose="020B0604020202020204" pitchFamily="34" charset="0"/>
              <a:buChar char="•"/>
            </a:pPr>
            <a:r>
              <a:rPr lang="en-US" sz="2400">
                <a:latin typeface="Arial"/>
                <a:cs typeface="Arial"/>
              </a:rPr>
              <a:t>Substandard Buildings</a:t>
            </a:r>
          </a:p>
          <a:p>
            <a:pPr marL="457200" indent="-457200">
              <a:spcAft>
                <a:spcPts val="1200"/>
              </a:spcAft>
              <a:buFont typeface="Arial" panose="020B0604020202020204" pitchFamily="34" charset="0"/>
              <a:buChar char="•"/>
            </a:pPr>
            <a:r>
              <a:rPr lang="en-US" sz="2400">
                <a:latin typeface="Arial"/>
                <a:cs typeface="Arial"/>
              </a:rPr>
              <a:t>Special Projects (e.g., Illicit Massage Businesses)</a:t>
            </a:r>
          </a:p>
          <a:p>
            <a:pPr>
              <a:spcAft>
                <a:spcPts val="600"/>
              </a:spcAft>
            </a:pPr>
            <a:r>
              <a:rPr lang="en-US" sz="2400" b="1">
                <a:latin typeface="Arial"/>
                <a:cs typeface="Arial"/>
              </a:rPr>
              <a:t>Focus on:</a:t>
            </a:r>
          </a:p>
          <a:p>
            <a:pPr marL="457200" indent="-457200">
              <a:spcAft>
                <a:spcPts val="600"/>
              </a:spcAft>
              <a:buFont typeface="Arial" panose="020B0604020202020204" pitchFamily="34" charset="0"/>
              <a:buChar char="•"/>
            </a:pPr>
            <a:r>
              <a:rPr lang="en-US" sz="2400">
                <a:latin typeface="Arial"/>
                <a:cs typeface="Arial"/>
              </a:rPr>
              <a:t>Proactivity + Responsiveness</a:t>
            </a:r>
          </a:p>
          <a:p>
            <a:pPr marL="457200" indent="-457200">
              <a:spcAft>
                <a:spcPts val="1200"/>
              </a:spcAft>
              <a:buFont typeface="Arial" panose="020B0604020202020204" pitchFamily="34" charset="0"/>
              <a:buChar char="•"/>
            </a:pPr>
            <a:r>
              <a:rPr lang="en-US" sz="2400">
                <a:latin typeface="Arial"/>
                <a:cs typeface="Arial"/>
              </a:rPr>
              <a:t>Efficiency + Effectiveness</a:t>
            </a:r>
          </a:p>
        </p:txBody>
      </p:sp>
    </p:spTree>
    <p:extLst>
      <p:ext uri="{BB962C8B-B14F-4D97-AF65-F5344CB8AC3E}">
        <p14:creationId xmlns:p14="http://schemas.microsoft.com/office/powerpoint/2010/main" val="3212278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D417A-D01A-C2B8-FB8B-93E567A4D99F}"/>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C695B7BD-4CA9-2DC2-9411-070411765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3CB9-BA2F-C30E-1BD5-120D50A2CB78}"/>
              </a:ext>
            </a:extLst>
          </p:cNvPr>
          <p:cNvSpPr>
            <a:spLocks noGrp="1"/>
          </p:cNvSpPr>
          <p:nvPr>
            <p:ph type="title"/>
          </p:nvPr>
        </p:nvSpPr>
        <p:spPr>
          <a:xfrm>
            <a:off x="478951" y="-126538"/>
            <a:ext cx="11511941" cy="1774760"/>
          </a:xfrm>
        </p:spPr>
        <p:txBody>
          <a:bodyPr>
            <a:normAutofit/>
          </a:bodyPr>
          <a:lstStyle/>
          <a:p>
            <a:r>
              <a:rPr lang="en-US" b="1">
                <a:solidFill>
                  <a:schemeClr val="tx2">
                    <a:lumMod val="75000"/>
                    <a:lumOff val="25000"/>
                  </a:schemeClr>
                </a:solidFill>
                <a:latin typeface="Century Gothic"/>
              </a:rPr>
              <a:t>RESULTS: MOST VISIBLE STREETS</a:t>
            </a:r>
          </a:p>
        </p:txBody>
      </p:sp>
      <p:sp>
        <p:nvSpPr>
          <p:cNvPr id="4" name="Slide Number Placeholder 3">
            <a:extLst>
              <a:ext uri="{FF2B5EF4-FFF2-40B4-BE49-F238E27FC236}">
                <a16:creationId xmlns:a16="http://schemas.microsoft.com/office/drawing/2014/main" id="{3EF9B0B6-ABEC-EF99-F338-5A8C4DD99E74}"/>
              </a:ext>
            </a:extLst>
          </p:cNvPr>
          <p:cNvSpPr>
            <a:spLocks noGrp="1"/>
          </p:cNvSpPr>
          <p:nvPr>
            <p:ph type="sldNum" sz="quarter" idx="12"/>
          </p:nvPr>
        </p:nvSpPr>
        <p:spPr/>
        <p:txBody>
          <a:bodyPr/>
          <a:lstStyle/>
          <a:p>
            <a:fld id="{C909ABD2-4574-433D-8B11-1782A1457D95}" type="slidenum">
              <a:rPr lang="en-US" smtClean="0">
                <a:latin typeface="+mn-lt"/>
              </a:rPr>
              <a:pPr/>
              <a:t>57</a:t>
            </a:fld>
            <a:endParaRPr lang="en-US">
              <a:latin typeface="+mn-lt"/>
            </a:endParaRPr>
          </a:p>
        </p:txBody>
      </p:sp>
      <p:sp>
        <p:nvSpPr>
          <p:cNvPr id="9" name="TextBox 8">
            <a:extLst>
              <a:ext uri="{FF2B5EF4-FFF2-40B4-BE49-F238E27FC236}">
                <a16:creationId xmlns:a16="http://schemas.microsoft.com/office/drawing/2014/main" id="{442F37E8-B31E-4B9E-13B4-B140C13E95F6}"/>
              </a:ext>
            </a:extLst>
          </p:cNvPr>
          <p:cNvSpPr txBox="1"/>
          <p:nvPr/>
        </p:nvSpPr>
        <p:spPr>
          <a:xfrm>
            <a:off x="5891752" y="1202635"/>
            <a:ext cx="5821297" cy="3647152"/>
          </a:xfrm>
          <a:prstGeom prst="rect">
            <a:avLst/>
          </a:prstGeom>
          <a:noFill/>
        </p:spPr>
        <p:txBody>
          <a:bodyPr wrap="square" lIns="91440" tIns="45720" rIns="91440" bIns="45720" rtlCol="0" anchor="t">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2400" b="1" i="0" u="none" strike="noStrike" cap="none" normalizeH="0" baseline="0">
                <a:ln>
                  <a:noFill/>
                </a:ln>
                <a:effectLst/>
                <a:latin typeface="Arial"/>
                <a:cs typeface="Arial"/>
              </a:rPr>
              <a:t>FY25 YTD: </a:t>
            </a:r>
            <a:r>
              <a:rPr kumimoji="0" lang="en-US" altLang="en-US" sz="2400" b="0" i="0" u="none" strike="noStrike" cap="none" normalizeH="0" baseline="0">
                <a:ln>
                  <a:noFill/>
                </a:ln>
                <a:effectLst/>
                <a:latin typeface="Arial"/>
                <a:cs typeface="Arial"/>
              </a:rPr>
              <a:t>1,276 cases opened along corridors – 23% of all cases citywide (up from 15% in FY24)</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sz="2400" b="1">
                <a:latin typeface="Arial"/>
                <a:cs typeface="Arial"/>
              </a:rPr>
              <a:t>April 2025: </a:t>
            </a:r>
            <a:r>
              <a:rPr lang="en-US" altLang="en-US" sz="2400">
                <a:latin typeface="Arial"/>
                <a:cs typeface="Arial"/>
              </a:rPr>
              <a:t>48% of all citywide cases were on the corridors</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sz="2400" b="1" i="0" u="none" strike="noStrike" cap="none" normalizeH="0" baseline="0">
                <a:ln>
                  <a:noFill/>
                </a:ln>
                <a:effectLst/>
                <a:latin typeface="Arial"/>
                <a:cs typeface="Arial"/>
              </a:rPr>
              <a:t>Case Resolution: </a:t>
            </a:r>
            <a:r>
              <a:rPr lang="en-US" altLang="en-US" sz="2400" b="0" i="0" u="none" strike="noStrike" cap="none" normalizeH="0" baseline="0">
                <a:ln>
                  <a:noFill/>
                </a:ln>
                <a:effectLst/>
                <a:latin typeface="Arial"/>
                <a:cs typeface="Arial"/>
              </a:rPr>
              <a:t>85% of corridor cases have been closed</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sz="2400" b="1">
                <a:latin typeface="Arial"/>
                <a:cs typeface="Arial"/>
              </a:rPr>
              <a:t>Top Violations: </a:t>
            </a:r>
            <a:r>
              <a:rPr lang="en-US" altLang="en-US" sz="2400">
                <a:latin typeface="Arial"/>
                <a:cs typeface="Arial"/>
              </a:rPr>
              <a:t>weeds or debris (46%); temporary signs (10%)</a:t>
            </a:r>
            <a:endParaRPr lang="en-US" altLang="en-US" sz="2400" b="0" i="0" u="none" strike="noStrike" cap="none" normalizeH="0" baseline="0">
              <a:ln>
                <a:noFill/>
              </a:ln>
              <a:effectLst/>
              <a:latin typeface="Arial"/>
              <a:cs typeface="Arial"/>
            </a:endParaRPr>
          </a:p>
        </p:txBody>
      </p:sp>
      <p:pic>
        <p:nvPicPr>
          <p:cNvPr id="5" name="Picture 4">
            <a:extLst>
              <a:ext uri="{FF2B5EF4-FFF2-40B4-BE49-F238E27FC236}">
                <a16:creationId xmlns:a16="http://schemas.microsoft.com/office/drawing/2014/main" id="{9DE64CB9-DFE4-D2DC-60CC-0601E353F93F}"/>
              </a:ext>
            </a:extLst>
          </p:cNvPr>
          <p:cNvPicPr>
            <a:picLocks noChangeAspect="1"/>
          </p:cNvPicPr>
          <p:nvPr/>
        </p:nvPicPr>
        <p:blipFill>
          <a:blip r:embed="rId3"/>
          <a:srcRect l="23937" t="4820" r="8076" b="3652"/>
          <a:stretch/>
        </p:blipFill>
        <p:spPr>
          <a:xfrm>
            <a:off x="478951" y="1202634"/>
            <a:ext cx="5412801" cy="4802239"/>
          </a:xfrm>
          <a:prstGeom prst="rect">
            <a:avLst/>
          </a:prstGeom>
        </p:spPr>
      </p:pic>
      <p:sp>
        <p:nvSpPr>
          <p:cNvPr id="7" name="object 12">
            <a:extLst>
              <a:ext uri="{FF2B5EF4-FFF2-40B4-BE49-F238E27FC236}">
                <a16:creationId xmlns:a16="http://schemas.microsoft.com/office/drawing/2014/main" id="{442D326D-017B-9008-FC36-89A2AE664DFC}"/>
              </a:ext>
            </a:extLst>
          </p:cNvPr>
          <p:cNvSpPr txBox="1">
            <a:spLocks/>
          </p:cNvSpPr>
          <p:nvPr/>
        </p:nvSpPr>
        <p:spPr>
          <a:xfrm>
            <a:off x="347177" y="5419430"/>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57</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4253364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234E909-5E46-B408-5044-2A65223D0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564573"/>
            <a:ext cx="8808563"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RESULTS: MOST VISIBLE STREETS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58</a:t>
            </a:fld>
            <a:endParaRPr lang="en-US" b="1">
              <a:latin typeface="Century Gothic"/>
            </a:endParaRPr>
          </a:p>
        </p:txBody>
      </p:sp>
      <p:pic>
        <p:nvPicPr>
          <p:cNvPr id="5" name="Picture 4">
            <a:extLst>
              <a:ext uri="{FF2B5EF4-FFF2-40B4-BE49-F238E27FC236}">
                <a16:creationId xmlns:a16="http://schemas.microsoft.com/office/drawing/2014/main" id="{EDB05101-931D-C497-3F7E-037C8523E881}"/>
              </a:ext>
            </a:extLst>
          </p:cNvPr>
          <p:cNvPicPr>
            <a:picLocks noChangeAspect="1"/>
          </p:cNvPicPr>
          <p:nvPr/>
        </p:nvPicPr>
        <p:blipFill>
          <a:blip r:embed="rId3"/>
          <a:srcRect l="15465" r="24222"/>
          <a:stretch/>
        </p:blipFill>
        <p:spPr>
          <a:xfrm>
            <a:off x="533399" y="2386121"/>
            <a:ext cx="4283250" cy="3554546"/>
          </a:xfrm>
          <a:prstGeom prst="rect">
            <a:avLst/>
          </a:prstGeom>
        </p:spPr>
      </p:pic>
      <p:pic>
        <p:nvPicPr>
          <p:cNvPr id="7" name="Picture 6">
            <a:extLst>
              <a:ext uri="{FF2B5EF4-FFF2-40B4-BE49-F238E27FC236}">
                <a16:creationId xmlns:a16="http://schemas.microsoft.com/office/drawing/2014/main" id="{1BE871ED-8D23-7F05-BB76-D08C98AF325F}"/>
              </a:ext>
            </a:extLst>
          </p:cNvPr>
          <p:cNvPicPr>
            <a:picLocks noChangeAspect="1"/>
          </p:cNvPicPr>
          <p:nvPr/>
        </p:nvPicPr>
        <p:blipFill>
          <a:blip r:embed="rId4"/>
          <a:srcRect r="31746"/>
          <a:stretch/>
        </p:blipFill>
        <p:spPr>
          <a:xfrm>
            <a:off x="5058712" y="2386121"/>
            <a:ext cx="4283250" cy="3554546"/>
          </a:xfrm>
          <a:prstGeom prst="rect">
            <a:avLst/>
          </a:prstGeom>
        </p:spPr>
      </p:pic>
      <p:sp>
        <p:nvSpPr>
          <p:cNvPr id="8" name="TextBox 7">
            <a:extLst>
              <a:ext uri="{FF2B5EF4-FFF2-40B4-BE49-F238E27FC236}">
                <a16:creationId xmlns:a16="http://schemas.microsoft.com/office/drawing/2014/main" id="{78ECEF75-3848-336F-E9C0-98ECD9415D99}"/>
              </a:ext>
            </a:extLst>
          </p:cNvPr>
          <p:cNvSpPr txBox="1"/>
          <p:nvPr/>
        </p:nvSpPr>
        <p:spPr>
          <a:xfrm>
            <a:off x="916981" y="5381001"/>
            <a:ext cx="3516086"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Before: April 15, 2024</a:t>
            </a:r>
          </a:p>
        </p:txBody>
      </p:sp>
      <p:sp>
        <p:nvSpPr>
          <p:cNvPr id="9" name="TextBox 8">
            <a:extLst>
              <a:ext uri="{FF2B5EF4-FFF2-40B4-BE49-F238E27FC236}">
                <a16:creationId xmlns:a16="http://schemas.microsoft.com/office/drawing/2014/main" id="{0993C7AA-6408-2C8A-7BC5-8F865CE77CDA}"/>
              </a:ext>
            </a:extLst>
          </p:cNvPr>
          <p:cNvSpPr txBox="1"/>
          <p:nvPr/>
        </p:nvSpPr>
        <p:spPr>
          <a:xfrm>
            <a:off x="5442294" y="5381002"/>
            <a:ext cx="3516086"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After: April 24, 2024</a:t>
            </a:r>
          </a:p>
        </p:txBody>
      </p:sp>
      <p:sp>
        <p:nvSpPr>
          <p:cNvPr id="10" name="TextBox 9">
            <a:extLst>
              <a:ext uri="{FF2B5EF4-FFF2-40B4-BE49-F238E27FC236}">
                <a16:creationId xmlns:a16="http://schemas.microsoft.com/office/drawing/2014/main" id="{CAE6EC28-1D99-0373-2D97-2F210BC51D0E}"/>
              </a:ext>
            </a:extLst>
          </p:cNvPr>
          <p:cNvSpPr txBox="1"/>
          <p:nvPr/>
        </p:nvSpPr>
        <p:spPr>
          <a:xfrm>
            <a:off x="533399" y="1334014"/>
            <a:ext cx="8808563" cy="830997"/>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Broken sign on Big Spring was voluntarily removed by the property owner after Code Enforcement contact</a:t>
            </a:r>
          </a:p>
        </p:txBody>
      </p:sp>
    </p:spTree>
    <p:extLst>
      <p:ext uri="{BB962C8B-B14F-4D97-AF65-F5344CB8AC3E}">
        <p14:creationId xmlns:p14="http://schemas.microsoft.com/office/powerpoint/2010/main" val="2479210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DF689-D37C-658D-BBED-C85E959DBA5F}"/>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AF4BDBBF-8C69-BA42-C456-10444A43B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66B754F-2728-085B-63CD-22FC466A3B66}"/>
              </a:ext>
            </a:extLst>
          </p:cNvPr>
          <p:cNvSpPr txBox="1"/>
          <p:nvPr/>
        </p:nvSpPr>
        <p:spPr>
          <a:xfrm>
            <a:off x="352887" y="564573"/>
            <a:ext cx="9405258"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RESULTS: SUBSTANDARD BUILDINGS</a:t>
            </a:r>
          </a:p>
        </p:txBody>
      </p:sp>
      <p:sp>
        <p:nvSpPr>
          <p:cNvPr id="2" name="Slide Number Placeholder 2">
            <a:extLst>
              <a:ext uri="{FF2B5EF4-FFF2-40B4-BE49-F238E27FC236}">
                <a16:creationId xmlns:a16="http://schemas.microsoft.com/office/drawing/2014/main" id="{FF254F2B-1807-9262-3C75-CB02EEE3608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59</a:t>
            </a:fld>
            <a:endParaRPr lang="en-US" b="1">
              <a:latin typeface="Century Gothic"/>
            </a:endParaRPr>
          </a:p>
        </p:txBody>
      </p:sp>
      <p:graphicFrame>
        <p:nvGraphicFramePr>
          <p:cNvPr id="3" name="Diagram 2">
            <a:extLst>
              <a:ext uri="{FF2B5EF4-FFF2-40B4-BE49-F238E27FC236}">
                <a16:creationId xmlns:a16="http://schemas.microsoft.com/office/drawing/2014/main" id="{D3C800D8-A276-795B-03BD-B2936DDFF30C}"/>
              </a:ext>
            </a:extLst>
          </p:cNvPr>
          <p:cNvGraphicFramePr/>
          <p:nvPr/>
        </p:nvGraphicFramePr>
        <p:xfrm>
          <a:off x="533400" y="1700680"/>
          <a:ext cx="9046029" cy="4407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AEADFB8F-7B2D-7C6C-0784-183DB586F7EF}"/>
              </a:ext>
            </a:extLst>
          </p:cNvPr>
          <p:cNvSpPr txBox="1"/>
          <p:nvPr/>
        </p:nvSpPr>
        <p:spPr>
          <a:xfrm>
            <a:off x="7478486" y="5600352"/>
            <a:ext cx="21009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*Boarded within two weeks of report</a:t>
            </a:r>
          </a:p>
        </p:txBody>
      </p:sp>
    </p:spTree>
    <p:extLst>
      <p:ext uri="{BB962C8B-B14F-4D97-AF65-F5344CB8AC3E}">
        <p14:creationId xmlns:p14="http://schemas.microsoft.com/office/powerpoint/2010/main" val="721456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A28249E-0F28-0E2B-EE44-B8F910D10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387096" y="527997"/>
            <a:ext cx="9012936"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DEBT ADDED LAST 22 MONTHS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a:t>
            </a:fld>
            <a:endParaRPr lang="en-US" b="1">
              <a:latin typeface="Century Gothic"/>
            </a:endParaRPr>
          </a:p>
        </p:txBody>
      </p:sp>
      <p:graphicFrame>
        <p:nvGraphicFramePr>
          <p:cNvPr id="3" name="Table 2">
            <a:extLst>
              <a:ext uri="{FF2B5EF4-FFF2-40B4-BE49-F238E27FC236}">
                <a16:creationId xmlns:a16="http://schemas.microsoft.com/office/drawing/2014/main" id="{EDA0E529-CE72-D37B-2B2F-FA72F3068D4E}"/>
              </a:ext>
            </a:extLst>
          </p:cNvPr>
          <p:cNvGraphicFramePr>
            <a:graphicFrameLocks noGrp="1"/>
          </p:cNvGraphicFramePr>
          <p:nvPr>
            <p:extLst>
              <p:ext uri="{D42A27DB-BD31-4B8C-83A1-F6EECF244321}">
                <p14:modId xmlns:p14="http://schemas.microsoft.com/office/powerpoint/2010/main" val="880360352"/>
              </p:ext>
            </p:extLst>
          </p:nvPr>
        </p:nvGraphicFramePr>
        <p:xfrm>
          <a:off x="533400" y="1429007"/>
          <a:ext cx="8128000" cy="2648712"/>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39499037"/>
                    </a:ext>
                  </a:extLst>
                </a:gridCol>
                <a:gridCol w="4064000">
                  <a:extLst>
                    <a:ext uri="{9D8B030D-6E8A-4147-A177-3AD203B41FA5}">
                      <a16:colId xmlns:a16="http://schemas.microsoft.com/office/drawing/2014/main" val="91022311"/>
                    </a:ext>
                  </a:extLst>
                </a:gridCol>
              </a:tblGrid>
              <a:tr h="882904">
                <a:tc>
                  <a:txBody>
                    <a:bodyPr/>
                    <a:lstStyle/>
                    <a:p>
                      <a:pPr algn="ctr"/>
                      <a:endParaRPr lang="en-US" dirty="0">
                        <a:latin typeface="Arial"/>
                      </a:endParaRPr>
                    </a:p>
                    <a:p>
                      <a:pPr algn="ctr"/>
                      <a:r>
                        <a:rPr lang="en-US" sz="2400" dirty="0">
                          <a:latin typeface="Arial"/>
                          <a:cs typeface="Arial"/>
                        </a:rPr>
                        <a:t>2024</a:t>
                      </a:r>
                    </a:p>
                  </a:txBody>
                  <a:tcPr/>
                </a:tc>
                <a:tc>
                  <a:txBody>
                    <a:bodyPr/>
                    <a:lstStyle/>
                    <a:p>
                      <a:pPr algn="ctr"/>
                      <a:endParaRPr lang="en-US" dirty="0">
                        <a:latin typeface="Arial"/>
                      </a:endParaRPr>
                    </a:p>
                    <a:p>
                      <a:pPr algn="ctr"/>
                      <a:r>
                        <a:rPr lang="en-US" sz="2400" dirty="0">
                          <a:latin typeface="Arial"/>
                          <a:cs typeface="Arial"/>
                        </a:rPr>
                        <a:t>2025</a:t>
                      </a:r>
                    </a:p>
                  </a:txBody>
                  <a:tcPr/>
                </a:tc>
                <a:extLst>
                  <a:ext uri="{0D108BD9-81ED-4DB2-BD59-A6C34878D82A}">
                    <a16:rowId xmlns:a16="http://schemas.microsoft.com/office/drawing/2014/main" val="4184359257"/>
                  </a:ext>
                </a:extLst>
              </a:tr>
              <a:tr h="882904">
                <a:tc>
                  <a:txBody>
                    <a:bodyPr/>
                    <a:lstStyle/>
                    <a:p>
                      <a:pPr algn="ctr"/>
                      <a:r>
                        <a:rPr lang="en-US" sz="2400" b="1" dirty="0">
                          <a:latin typeface="Arial"/>
                          <a:cs typeface="Arial"/>
                        </a:rPr>
                        <a:t>$56,000,000</a:t>
                      </a:r>
                    </a:p>
                  </a:txBody>
                  <a:tcPr anchor="ctr"/>
                </a:tc>
                <a:tc>
                  <a:txBody>
                    <a:bodyPr/>
                    <a:lstStyle/>
                    <a:p>
                      <a:pPr marL="0" algn="ctr" defTabSz="914400" rtl="0" eaLnBrk="1" latinLnBrk="0" hangingPunct="1"/>
                      <a:r>
                        <a:rPr lang="en-US" sz="2400" b="1" kern="1200" dirty="0">
                          <a:solidFill>
                            <a:schemeClr val="dk1"/>
                          </a:solidFill>
                          <a:latin typeface="Arial"/>
                          <a:ea typeface="+mn-ea"/>
                          <a:cs typeface="Arial"/>
                        </a:rPr>
                        <a:t>$56,800,000</a:t>
                      </a:r>
                    </a:p>
                  </a:txBody>
                  <a:tcPr anchor="ctr"/>
                </a:tc>
                <a:extLst>
                  <a:ext uri="{0D108BD9-81ED-4DB2-BD59-A6C34878D82A}">
                    <a16:rowId xmlns:a16="http://schemas.microsoft.com/office/drawing/2014/main" val="1765239935"/>
                  </a:ext>
                </a:extLst>
              </a:tr>
              <a:tr h="882904">
                <a:tc>
                  <a:txBody>
                    <a:bodyPr/>
                    <a:lstStyle/>
                    <a:p>
                      <a:pPr algn="ctr"/>
                      <a:r>
                        <a:rPr lang="en-US" sz="2400" b="1" dirty="0">
                          <a:latin typeface="Arial"/>
                          <a:cs typeface="Arial"/>
                        </a:rPr>
                        <a:t>WATER, SOLID WASTE and GOLF COURSE</a:t>
                      </a:r>
                    </a:p>
                  </a:txBody>
                  <a:tcPr/>
                </a:tc>
                <a:tc>
                  <a:txBody>
                    <a:bodyPr/>
                    <a:lstStyle/>
                    <a:p>
                      <a:pPr marL="0" algn="ctr" defTabSz="914400" rtl="0" eaLnBrk="1" latinLnBrk="0" hangingPunct="1"/>
                      <a:r>
                        <a:rPr lang="en-US" sz="2400" b="1" kern="1200" dirty="0">
                          <a:solidFill>
                            <a:schemeClr val="dk1"/>
                          </a:solidFill>
                          <a:latin typeface="Arial"/>
                          <a:ea typeface="+mn-ea"/>
                          <a:cs typeface="Arial"/>
                        </a:rPr>
                        <a:t>ROADS AND PARKS</a:t>
                      </a:r>
                    </a:p>
                  </a:txBody>
                  <a:tcPr anchor="ctr"/>
                </a:tc>
                <a:extLst>
                  <a:ext uri="{0D108BD9-81ED-4DB2-BD59-A6C34878D82A}">
                    <a16:rowId xmlns:a16="http://schemas.microsoft.com/office/drawing/2014/main" val="3890913485"/>
                  </a:ext>
                </a:extLst>
              </a:tr>
            </a:tbl>
          </a:graphicData>
        </a:graphic>
      </p:graphicFrame>
      <p:sp>
        <p:nvSpPr>
          <p:cNvPr id="5" name="TextBox 4">
            <a:extLst>
              <a:ext uri="{FF2B5EF4-FFF2-40B4-BE49-F238E27FC236}">
                <a16:creationId xmlns:a16="http://schemas.microsoft.com/office/drawing/2014/main" id="{A78BDF29-84AA-EDEB-6ACA-FC853EB454AC}"/>
              </a:ext>
            </a:extLst>
          </p:cNvPr>
          <p:cNvSpPr txBox="1"/>
          <p:nvPr/>
        </p:nvSpPr>
        <p:spPr>
          <a:xfrm flipH="1">
            <a:off x="2598235" y="4209288"/>
            <a:ext cx="39983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TOTAL DEBT ADDED $112.8M</a:t>
            </a:r>
          </a:p>
        </p:txBody>
      </p:sp>
    </p:spTree>
    <p:extLst>
      <p:ext uri="{BB962C8B-B14F-4D97-AF65-F5344CB8AC3E}">
        <p14:creationId xmlns:p14="http://schemas.microsoft.com/office/powerpoint/2010/main" val="498843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F68DB-39CE-9076-B171-EFBAC3FA71BD}"/>
            </a:ext>
          </a:extLst>
        </p:cNvPr>
        <p:cNvGrpSpPr/>
        <p:nvPr/>
      </p:nvGrpSpPr>
      <p:grpSpPr>
        <a:xfrm>
          <a:off x="0" y="0"/>
          <a:ext cx="0" cy="0"/>
          <a:chOff x="0" y="0"/>
          <a:chExt cx="0" cy="0"/>
        </a:xfrm>
      </p:grpSpPr>
      <p:pic>
        <p:nvPicPr>
          <p:cNvPr id="14" name="Picture 13" descr="Graphical user interface, application&#10;&#10;AI-generated content may be incorrect.">
            <a:extLst>
              <a:ext uri="{FF2B5EF4-FFF2-40B4-BE49-F238E27FC236}">
                <a16:creationId xmlns:a16="http://schemas.microsoft.com/office/drawing/2014/main" id="{A19F50C5-2393-D8F2-CC0A-4BB17080B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ACD982-6379-DAED-050D-A5C6F9032CE8}"/>
              </a:ext>
            </a:extLst>
          </p:cNvPr>
          <p:cNvSpPr txBox="1"/>
          <p:nvPr/>
        </p:nvSpPr>
        <p:spPr>
          <a:xfrm>
            <a:off x="374373" y="443368"/>
            <a:ext cx="11136985"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RESULTS: SUBSTANDARD BUILDINGS</a:t>
            </a:r>
          </a:p>
        </p:txBody>
      </p:sp>
      <p:sp>
        <p:nvSpPr>
          <p:cNvPr id="2" name="Slide Number Placeholder 2">
            <a:extLst>
              <a:ext uri="{FF2B5EF4-FFF2-40B4-BE49-F238E27FC236}">
                <a16:creationId xmlns:a16="http://schemas.microsoft.com/office/drawing/2014/main" id="{2D4E1516-6435-8A8A-4B15-DE461466503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60</a:t>
            </a:fld>
            <a:endParaRPr lang="en-US" b="1">
              <a:latin typeface="Century Gothic"/>
            </a:endParaRPr>
          </a:p>
        </p:txBody>
      </p:sp>
      <p:pic>
        <p:nvPicPr>
          <p:cNvPr id="5" name="Picture 4">
            <a:extLst>
              <a:ext uri="{FF2B5EF4-FFF2-40B4-BE49-F238E27FC236}">
                <a16:creationId xmlns:a16="http://schemas.microsoft.com/office/drawing/2014/main" id="{6614BDA7-3024-62A0-FACD-0F4B48580853}"/>
              </a:ext>
            </a:extLst>
          </p:cNvPr>
          <p:cNvPicPr>
            <a:picLocks noChangeAspect="1"/>
          </p:cNvPicPr>
          <p:nvPr/>
        </p:nvPicPr>
        <p:blipFill>
          <a:blip r:embed="rId4"/>
          <a:stretch>
            <a:fillRect/>
          </a:stretch>
        </p:blipFill>
        <p:spPr>
          <a:xfrm>
            <a:off x="3733800" y="1212809"/>
            <a:ext cx="2743200" cy="2056705"/>
          </a:xfrm>
          <a:prstGeom prst="rect">
            <a:avLst/>
          </a:prstGeom>
        </p:spPr>
      </p:pic>
      <p:pic>
        <p:nvPicPr>
          <p:cNvPr id="7" name="Picture 6">
            <a:extLst>
              <a:ext uri="{FF2B5EF4-FFF2-40B4-BE49-F238E27FC236}">
                <a16:creationId xmlns:a16="http://schemas.microsoft.com/office/drawing/2014/main" id="{5A68BD55-870D-B828-6BD4-E2F2C1204AA6}"/>
              </a:ext>
            </a:extLst>
          </p:cNvPr>
          <p:cNvPicPr>
            <a:picLocks noChangeAspect="1"/>
          </p:cNvPicPr>
          <p:nvPr/>
        </p:nvPicPr>
        <p:blipFill>
          <a:blip r:embed="rId5"/>
          <a:srcRect l="11479" r="11247" b="17686"/>
          <a:stretch/>
        </p:blipFill>
        <p:spPr>
          <a:xfrm>
            <a:off x="6798365" y="1212809"/>
            <a:ext cx="2743200" cy="2050863"/>
          </a:xfrm>
          <a:prstGeom prst="rect">
            <a:avLst/>
          </a:prstGeom>
        </p:spPr>
      </p:pic>
      <p:pic>
        <p:nvPicPr>
          <p:cNvPr id="9" name="Picture 8">
            <a:extLst>
              <a:ext uri="{FF2B5EF4-FFF2-40B4-BE49-F238E27FC236}">
                <a16:creationId xmlns:a16="http://schemas.microsoft.com/office/drawing/2014/main" id="{65BDCF9F-7F0B-5B56-7EB5-003C3AF6C163}"/>
              </a:ext>
            </a:extLst>
          </p:cNvPr>
          <p:cNvPicPr>
            <a:picLocks noChangeAspect="1"/>
          </p:cNvPicPr>
          <p:nvPr/>
        </p:nvPicPr>
        <p:blipFill>
          <a:blip r:embed="rId6"/>
          <a:srcRect l="11149" t="-284" b="284"/>
          <a:stretch/>
        </p:blipFill>
        <p:spPr>
          <a:xfrm>
            <a:off x="3733800" y="3895777"/>
            <a:ext cx="2743200" cy="2055115"/>
          </a:xfrm>
          <a:prstGeom prst="rect">
            <a:avLst/>
          </a:prstGeom>
        </p:spPr>
      </p:pic>
      <p:pic>
        <p:nvPicPr>
          <p:cNvPr id="11" name="Picture 10">
            <a:extLst>
              <a:ext uri="{FF2B5EF4-FFF2-40B4-BE49-F238E27FC236}">
                <a16:creationId xmlns:a16="http://schemas.microsoft.com/office/drawing/2014/main" id="{9A34671C-DAB1-F316-8A84-B88F90B8ED20}"/>
              </a:ext>
            </a:extLst>
          </p:cNvPr>
          <p:cNvPicPr>
            <a:picLocks noChangeAspect="1"/>
          </p:cNvPicPr>
          <p:nvPr/>
        </p:nvPicPr>
        <p:blipFill>
          <a:blip r:embed="rId7"/>
          <a:srcRect r="6619"/>
          <a:stretch/>
        </p:blipFill>
        <p:spPr>
          <a:xfrm>
            <a:off x="6798366" y="3895777"/>
            <a:ext cx="2743200" cy="2055116"/>
          </a:xfrm>
          <a:prstGeom prst="rect">
            <a:avLst/>
          </a:prstGeom>
        </p:spPr>
      </p:pic>
      <p:sp>
        <p:nvSpPr>
          <p:cNvPr id="15" name="TextBox 14">
            <a:extLst>
              <a:ext uri="{FF2B5EF4-FFF2-40B4-BE49-F238E27FC236}">
                <a16:creationId xmlns:a16="http://schemas.microsoft.com/office/drawing/2014/main" id="{1F0827C8-8454-12E5-6E5D-A10A41BE35C2}"/>
              </a:ext>
            </a:extLst>
          </p:cNvPr>
          <p:cNvSpPr txBox="1"/>
          <p:nvPr/>
        </p:nvSpPr>
        <p:spPr>
          <a:xfrm>
            <a:off x="374374" y="1212809"/>
            <a:ext cx="3323928" cy="4718984"/>
          </a:xfrm>
          <a:prstGeom prst="rect">
            <a:avLst/>
          </a:prstGeom>
          <a:noFill/>
        </p:spPr>
        <p:txBody>
          <a:bodyPr wrap="square" rtlCol="0">
            <a:spAutoFit/>
          </a:bodyPr>
          <a:lstStyle/>
          <a:p>
            <a:pPr>
              <a:lnSpc>
                <a:spcPct val="105000"/>
              </a:lnSpc>
            </a:pPr>
            <a:r>
              <a:rPr lang="en-US" sz="2400">
                <a:latin typeface="Arial" panose="020B0604020202020204" pitchFamily="34" charset="0"/>
                <a:cs typeface="Arial" panose="020B0604020202020204" pitchFamily="34" charset="0"/>
              </a:rPr>
              <a:t>Two substandard homes </a:t>
            </a:r>
            <a:r>
              <a:rPr lang="en-US" sz="2400" b="1">
                <a:latin typeface="Arial" panose="020B0604020202020204" pitchFamily="34" charset="0"/>
                <a:cs typeface="Arial" panose="020B0604020202020204" pitchFamily="34" charset="0"/>
              </a:rPr>
              <a:t>voluntarily </a:t>
            </a:r>
            <a:r>
              <a:rPr lang="en-US" sz="2400">
                <a:latin typeface="Arial" panose="020B0604020202020204" pitchFamily="34" charset="0"/>
                <a:cs typeface="Arial" panose="020B0604020202020204" pitchFamily="34" charset="0"/>
              </a:rPr>
              <a:t>demolished after Code Enforcement initiated contact, </a:t>
            </a:r>
            <a:r>
              <a:rPr lang="en-US" sz="2400" b="1">
                <a:latin typeface="Arial" panose="020B0604020202020204" pitchFamily="34" charset="0"/>
                <a:cs typeface="Arial" panose="020B0604020202020204" pitchFamily="34" charset="0"/>
              </a:rPr>
              <a:t>saving the City $45,000 each</a:t>
            </a:r>
            <a:r>
              <a:rPr lang="en-US" sz="2400">
                <a:latin typeface="Arial" panose="020B0604020202020204" pitchFamily="34" charset="0"/>
                <a:cs typeface="Arial" panose="020B0604020202020204" pitchFamily="34" charset="0"/>
              </a:rPr>
              <a:t>, removing neighborhood blight, improving public safety, and </a:t>
            </a:r>
            <a:r>
              <a:rPr lang="en-US" sz="2400" b="1">
                <a:latin typeface="Arial" panose="020B0604020202020204" pitchFamily="34" charset="0"/>
                <a:cs typeface="Arial" panose="020B0604020202020204" pitchFamily="34" charset="0"/>
              </a:rPr>
              <a:t>increasing chances of redevelopment</a:t>
            </a:r>
            <a:r>
              <a:rPr lang="en-US" sz="2400">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025AAE63-1526-D92B-4A47-891C8924B4F9}"/>
              </a:ext>
            </a:extLst>
          </p:cNvPr>
          <p:cNvSpPr txBox="1"/>
          <p:nvPr/>
        </p:nvSpPr>
        <p:spPr>
          <a:xfrm>
            <a:off x="3698303" y="3269514"/>
            <a:ext cx="2743200"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Before: Dec 9, 2024</a:t>
            </a:r>
          </a:p>
        </p:txBody>
      </p:sp>
      <p:sp>
        <p:nvSpPr>
          <p:cNvPr id="18" name="TextBox 17">
            <a:extLst>
              <a:ext uri="{FF2B5EF4-FFF2-40B4-BE49-F238E27FC236}">
                <a16:creationId xmlns:a16="http://schemas.microsoft.com/office/drawing/2014/main" id="{840CC8D6-7EB5-350F-3138-4D0F41357A15}"/>
              </a:ext>
            </a:extLst>
          </p:cNvPr>
          <p:cNvSpPr txBox="1"/>
          <p:nvPr/>
        </p:nvSpPr>
        <p:spPr>
          <a:xfrm>
            <a:off x="6798364" y="3263672"/>
            <a:ext cx="2743200"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After: Apr 28, 2025</a:t>
            </a:r>
          </a:p>
        </p:txBody>
      </p:sp>
      <p:sp>
        <p:nvSpPr>
          <p:cNvPr id="23" name="TextBox 22">
            <a:extLst>
              <a:ext uri="{FF2B5EF4-FFF2-40B4-BE49-F238E27FC236}">
                <a16:creationId xmlns:a16="http://schemas.microsoft.com/office/drawing/2014/main" id="{8E1C4853-2EEE-AF6D-FC6F-2A0978E280C6}"/>
              </a:ext>
            </a:extLst>
          </p:cNvPr>
          <p:cNvSpPr txBox="1"/>
          <p:nvPr/>
        </p:nvSpPr>
        <p:spPr>
          <a:xfrm>
            <a:off x="3716053" y="5946640"/>
            <a:ext cx="2743200"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Before: Jan 9, 2025</a:t>
            </a:r>
          </a:p>
        </p:txBody>
      </p:sp>
      <p:sp>
        <p:nvSpPr>
          <p:cNvPr id="25" name="TextBox 24">
            <a:extLst>
              <a:ext uri="{FF2B5EF4-FFF2-40B4-BE49-F238E27FC236}">
                <a16:creationId xmlns:a16="http://schemas.microsoft.com/office/drawing/2014/main" id="{02B78337-1CC6-8F1F-FAFF-29B89E195D4E}"/>
              </a:ext>
            </a:extLst>
          </p:cNvPr>
          <p:cNvSpPr txBox="1"/>
          <p:nvPr/>
        </p:nvSpPr>
        <p:spPr>
          <a:xfrm>
            <a:off x="6816114" y="5940798"/>
            <a:ext cx="2743200"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After: May 20, 2025</a:t>
            </a:r>
          </a:p>
        </p:txBody>
      </p:sp>
      <p:sp>
        <p:nvSpPr>
          <p:cNvPr id="27" name="TextBox 26">
            <a:extLst>
              <a:ext uri="{FF2B5EF4-FFF2-40B4-BE49-F238E27FC236}">
                <a16:creationId xmlns:a16="http://schemas.microsoft.com/office/drawing/2014/main" id="{74EDDD90-73E2-8232-B690-4F1241843730}"/>
              </a:ext>
            </a:extLst>
          </p:cNvPr>
          <p:cNvSpPr txBox="1"/>
          <p:nvPr/>
        </p:nvSpPr>
        <p:spPr>
          <a:xfrm>
            <a:off x="3733800" y="1210683"/>
            <a:ext cx="27432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602 N Lee St</a:t>
            </a:r>
          </a:p>
        </p:txBody>
      </p:sp>
      <p:sp>
        <p:nvSpPr>
          <p:cNvPr id="29" name="TextBox 28">
            <a:extLst>
              <a:ext uri="{FF2B5EF4-FFF2-40B4-BE49-F238E27FC236}">
                <a16:creationId xmlns:a16="http://schemas.microsoft.com/office/drawing/2014/main" id="{D40AD453-7DC9-B913-3B30-73A9B5BECCAC}"/>
              </a:ext>
            </a:extLst>
          </p:cNvPr>
          <p:cNvSpPr txBox="1"/>
          <p:nvPr/>
        </p:nvSpPr>
        <p:spPr>
          <a:xfrm>
            <a:off x="6816114" y="3917280"/>
            <a:ext cx="27432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702 S Tilden St</a:t>
            </a:r>
          </a:p>
        </p:txBody>
      </p:sp>
    </p:spTree>
    <p:extLst>
      <p:ext uri="{BB962C8B-B14F-4D97-AF65-F5344CB8AC3E}">
        <p14:creationId xmlns:p14="http://schemas.microsoft.com/office/powerpoint/2010/main" val="385759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E84B8-D4DC-2A35-968A-8102596B8E61}"/>
            </a:ext>
          </a:extLst>
        </p:cNvPr>
        <p:cNvGrpSpPr/>
        <p:nvPr/>
      </p:nvGrpSpPr>
      <p:grpSpPr>
        <a:xfrm>
          <a:off x="0" y="0"/>
          <a:ext cx="0" cy="0"/>
          <a:chOff x="0" y="0"/>
          <a:chExt cx="0" cy="0"/>
        </a:xfrm>
      </p:grpSpPr>
      <p:pic>
        <p:nvPicPr>
          <p:cNvPr id="4" name="Picture 3" descr="A red truck with a white background&#10;&#10;AI-generated content may be incorrect.">
            <a:extLst>
              <a:ext uri="{FF2B5EF4-FFF2-40B4-BE49-F238E27FC236}">
                <a16:creationId xmlns:a16="http://schemas.microsoft.com/office/drawing/2014/main" id="{BEE18F4E-F3BB-A4A5-632E-4059D20E2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2B75D0B0-36C1-5BE8-52E3-690104CA2D17}"/>
              </a:ext>
            </a:extLst>
          </p:cNvPr>
          <p:cNvSpPr txBox="1"/>
          <p:nvPr/>
        </p:nvSpPr>
        <p:spPr>
          <a:xfrm>
            <a:off x="533399" y="342323"/>
            <a:ext cx="8742575" cy="1446550"/>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RESULTS: ILLICIT MASSAGE BUSINESSES</a:t>
            </a:r>
          </a:p>
        </p:txBody>
      </p:sp>
      <p:sp>
        <p:nvSpPr>
          <p:cNvPr id="13" name="TextBox 12">
            <a:extLst>
              <a:ext uri="{FF2B5EF4-FFF2-40B4-BE49-F238E27FC236}">
                <a16:creationId xmlns:a16="http://schemas.microsoft.com/office/drawing/2014/main" id="{2CF5F255-35B2-1296-753C-F4A31D90206C}"/>
              </a:ext>
            </a:extLst>
          </p:cNvPr>
          <p:cNvSpPr txBox="1"/>
          <p:nvPr/>
        </p:nvSpPr>
        <p:spPr>
          <a:xfrm>
            <a:off x="533399" y="2011123"/>
            <a:ext cx="9024258" cy="3370153"/>
          </a:xfrm>
          <a:prstGeom prst="rect">
            <a:avLst/>
          </a:prstGeom>
          <a:noFill/>
        </p:spPr>
        <p:txBody>
          <a:bodyPr wrap="square" rtlCol="0">
            <a:spAutoFit/>
          </a:bodyPr>
          <a:lstStyle/>
          <a:p>
            <a:pPr>
              <a:spcAft>
                <a:spcPts val="1200"/>
              </a:spcAft>
              <a:buNone/>
            </a:pPr>
            <a:r>
              <a:rPr lang="en-US" sz="2400" b="1">
                <a:latin typeface="Arial" panose="020B0604020202020204" pitchFamily="34" charset="0"/>
                <a:cs typeface="Arial" panose="020B0604020202020204" pitchFamily="34" charset="0"/>
              </a:rPr>
              <a:t>Stricter Ordinance Adopted: April 8, 2025</a:t>
            </a:r>
          </a:p>
          <a:p>
            <a:pPr marL="457200" indent="-457200">
              <a:spcAft>
                <a:spcPts val="1800"/>
              </a:spcAft>
              <a:buFont typeface="Arial" panose="020B0604020202020204" pitchFamily="34" charset="0"/>
              <a:buChar char="•"/>
            </a:pPr>
            <a:r>
              <a:rPr lang="en-US" sz="2400">
                <a:latin typeface="Arial" panose="020B0604020202020204" pitchFamily="34" charset="0"/>
                <a:cs typeface="Arial" panose="020B0604020202020204" pitchFamily="34" charset="0"/>
              </a:rPr>
              <a:t>New licensing and operations standards for massage businesses with prior illicit activity approved</a:t>
            </a:r>
          </a:p>
          <a:p>
            <a:pPr>
              <a:spcAft>
                <a:spcPts val="1200"/>
              </a:spcAft>
              <a:buNone/>
            </a:pPr>
            <a:r>
              <a:rPr lang="en-US" sz="2400" b="1">
                <a:latin typeface="Arial" panose="020B0604020202020204" pitchFamily="34" charset="0"/>
                <a:cs typeface="Arial" panose="020B0604020202020204" pitchFamily="34" charset="0"/>
              </a:rPr>
              <a:t>Joint Task Force: April 29 – May 1, 2025</a:t>
            </a:r>
            <a:endParaRPr lang="en-US" sz="2400">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Agencies: TDLR, Homeland Security Investigations, MPD, Code Enforcement</a:t>
            </a:r>
          </a:p>
          <a:p>
            <a:pPr marL="457200" indent="-457200">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25 inspections conducted</a:t>
            </a:r>
          </a:p>
        </p:txBody>
      </p:sp>
      <p:sp>
        <p:nvSpPr>
          <p:cNvPr id="2" name="Slide Number Placeholder 2">
            <a:extLst>
              <a:ext uri="{FF2B5EF4-FFF2-40B4-BE49-F238E27FC236}">
                <a16:creationId xmlns:a16="http://schemas.microsoft.com/office/drawing/2014/main" id="{C605740F-B7D1-0BE5-1CF7-6484068B60D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61</a:t>
            </a:fld>
            <a:endParaRPr lang="en-US" b="1">
              <a:latin typeface="Century Gothic"/>
            </a:endParaRPr>
          </a:p>
        </p:txBody>
      </p:sp>
    </p:spTree>
    <p:extLst>
      <p:ext uri="{BB962C8B-B14F-4D97-AF65-F5344CB8AC3E}">
        <p14:creationId xmlns:p14="http://schemas.microsoft.com/office/powerpoint/2010/main" val="1007930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F3F12-E9E6-86A0-F6C9-6D2E514F2FE3}"/>
            </a:ext>
          </a:extLst>
        </p:cNvPr>
        <p:cNvGrpSpPr/>
        <p:nvPr/>
      </p:nvGrpSpPr>
      <p:grpSpPr>
        <a:xfrm>
          <a:off x="0" y="0"/>
          <a:ext cx="0" cy="0"/>
          <a:chOff x="0" y="0"/>
          <a:chExt cx="0" cy="0"/>
        </a:xfrm>
      </p:grpSpPr>
      <p:pic>
        <p:nvPicPr>
          <p:cNvPr id="3" name="Picture 2" descr="A picture containing text, transport&#10;&#10;AI-generated content may be incorrect.">
            <a:extLst>
              <a:ext uri="{FF2B5EF4-FFF2-40B4-BE49-F238E27FC236}">
                <a16:creationId xmlns:a16="http://schemas.microsoft.com/office/drawing/2014/main" id="{4C37D51D-B5EE-CB1C-2826-5CE6A23E4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13BD8A5-32E3-8D5B-4A45-4E1FE94FD372}"/>
              </a:ext>
            </a:extLst>
          </p:cNvPr>
          <p:cNvSpPr txBox="1"/>
          <p:nvPr/>
        </p:nvSpPr>
        <p:spPr>
          <a:xfrm>
            <a:off x="533399" y="426990"/>
            <a:ext cx="8808563" cy="1446550"/>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RESULTS: ILLICIT MASSAGE BUSINESSES</a:t>
            </a:r>
          </a:p>
        </p:txBody>
      </p:sp>
      <p:sp>
        <p:nvSpPr>
          <p:cNvPr id="13" name="TextBox 12">
            <a:extLst>
              <a:ext uri="{FF2B5EF4-FFF2-40B4-BE49-F238E27FC236}">
                <a16:creationId xmlns:a16="http://schemas.microsoft.com/office/drawing/2014/main" id="{AAE2F4F7-E26D-CDE9-4794-99475E2B80F3}"/>
              </a:ext>
            </a:extLst>
          </p:cNvPr>
          <p:cNvSpPr txBox="1"/>
          <p:nvPr/>
        </p:nvSpPr>
        <p:spPr>
          <a:xfrm>
            <a:off x="533399" y="2011123"/>
            <a:ext cx="8893630" cy="3139321"/>
          </a:xfrm>
          <a:prstGeom prst="rect">
            <a:avLst/>
          </a:prstGeom>
          <a:noFill/>
        </p:spPr>
        <p:txBody>
          <a:bodyPr wrap="square" rtlCol="0">
            <a:spAutoFit/>
          </a:bodyPr>
          <a:lstStyle/>
          <a:p>
            <a:pPr>
              <a:spcAft>
                <a:spcPts val="600"/>
              </a:spcAft>
              <a:buNone/>
            </a:pPr>
            <a:r>
              <a:rPr lang="en-US" sz="2400" b="1">
                <a:latin typeface="Arial" panose="020B0604020202020204" pitchFamily="34" charset="0"/>
                <a:cs typeface="Arial" panose="020B0604020202020204" pitchFamily="34" charset="0"/>
              </a:rPr>
              <a:t>Inspection Outcomes</a:t>
            </a:r>
            <a:endParaRPr lang="en-US" sz="240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b="1">
                <a:latin typeface="Arial" panose="020B0604020202020204" pitchFamily="34" charset="0"/>
                <a:cs typeface="Arial" panose="020B0604020202020204" pitchFamily="34" charset="0"/>
              </a:rPr>
              <a:t>1 emergency shutdown: </a:t>
            </a:r>
            <a:r>
              <a:rPr lang="en-US" sz="2400">
                <a:latin typeface="Arial" panose="020B0604020202020204" pitchFamily="34" charset="0"/>
                <a:cs typeface="Arial" panose="020B0604020202020204" pitchFamily="34" charset="0"/>
              </a:rPr>
              <a:t>Sunny Spa, 2814 W Wall</a:t>
            </a:r>
          </a:p>
          <a:p>
            <a:pPr marL="457200" indent="-45720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24 non-compliant businesses began CO process</a:t>
            </a:r>
          </a:p>
          <a:p>
            <a:pPr marL="914400" lvl="1" indent="-45720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5 obtained COs</a:t>
            </a:r>
          </a:p>
          <a:p>
            <a:pPr marL="914400" lvl="1" indent="-45720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19 pending further review (Permitting, Inspections, Fire)</a:t>
            </a:r>
          </a:p>
          <a:p>
            <a:pPr marL="457200" indent="-45720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13 had additional violations</a:t>
            </a:r>
          </a:p>
          <a:p>
            <a:pPr marL="914400" lvl="1" indent="-45720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3 have resolved them</a:t>
            </a:r>
          </a:p>
        </p:txBody>
      </p:sp>
      <p:sp>
        <p:nvSpPr>
          <p:cNvPr id="2" name="Slide Number Placeholder 2">
            <a:extLst>
              <a:ext uri="{FF2B5EF4-FFF2-40B4-BE49-F238E27FC236}">
                <a16:creationId xmlns:a16="http://schemas.microsoft.com/office/drawing/2014/main" id="{196E3ADB-9455-0945-6A22-C9CB18A59B2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62</a:t>
            </a:fld>
            <a:endParaRPr lang="en-US" b="1">
              <a:latin typeface="Century Gothic"/>
            </a:endParaRPr>
          </a:p>
        </p:txBody>
      </p:sp>
    </p:spTree>
    <p:extLst>
      <p:ext uri="{BB962C8B-B14F-4D97-AF65-F5344CB8AC3E}">
        <p14:creationId xmlns:p14="http://schemas.microsoft.com/office/powerpoint/2010/main" val="1358192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3A73-C1BA-F96D-4647-8215EFE2AC19}"/>
            </a:ext>
          </a:extLst>
        </p:cNvPr>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6A9F3A75-211F-1D1D-AE0A-AC360E3E9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B1AFD01E-19E0-7652-D8C9-F6DF6B9D170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63</a:t>
            </a:fld>
            <a:endParaRPr lang="en-US" b="1">
              <a:latin typeface="Century Gothic"/>
            </a:endParaRPr>
          </a:p>
        </p:txBody>
      </p:sp>
      <p:sp>
        <p:nvSpPr>
          <p:cNvPr id="5" name="TextBox 4">
            <a:extLst>
              <a:ext uri="{FF2B5EF4-FFF2-40B4-BE49-F238E27FC236}">
                <a16:creationId xmlns:a16="http://schemas.microsoft.com/office/drawing/2014/main" id="{5197F1D2-4FA1-5923-E789-A8A3F9654EF2}"/>
              </a:ext>
            </a:extLst>
          </p:cNvPr>
          <p:cNvSpPr txBox="1"/>
          <p:nvPr/>
        </p:nvSpPr>
        <p:spPr>
          <a:xfrm>
            <a:off x="533399" y="302745"/>
            <a:ext cx="11044519"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RESULTS: KEY PERFORMANCE METRICS</a:t>
            </a:r>
          </a:p>
        </p:txBody>
      </p:sp>
      <p:graphicFrame>
        <p:nvGraphicFramePr>
          <p:cNvPr id="9" name="Table 8">
            <a:extLst>
              <a:ext uri="{FF2B5EF4-FFF2-40B4-BE49-F238E27FC236}">
                <a16:creationId xmlns:a16="http://schemas.microsoft.com/office/drawing/2014/main" id="{6B4ACC5B-FDBF-9F4C-3ADE-DDEF967F9474}"/>
              </a:ext>
            </a:extLst>
          </p:cNvPr>
          <p:cNvGraphicFramePr>
            <a:graphicFrameLocks noGrp="1"/>
          </p:cNvGraphicFramePr>
          <p:nvPr>
            <p:extLst>
              <p:ext uri="{D42A27DB-BD31-4B8C-83A1-F6EECF244321}">
                <p14:modId xmlns:p14="http://schemas.microsoft.com/office/powerpoint/2010/main" val="2230002499"/>
              </p:ext>
            </p:extLst>
          </p:nvPr>
        </p:nvGraphicFramePr>
        <p:xfrm>
          <a:off x="614082" y="1019888"/>
          <a:ext cx="10963838" cy="4703607"/>
        </p:xfrm>
        <a:graphic>
          <a:graphicData uri="http://schemas.openxmlformats.org/drawingml/2006/table">
            <a:tbl>
              <a:tblPr firstRow="1" firstCol="1" bandRow="1">
                <a:tableStyleId>{5C22544A-7EE6-4342-B048-85BDC9FD1C3A}</a:tableStyleId>
              </a:tblPr>
              <a:tblGrid>
                <a:gridCol w="747539">
                  <a:extLst>
                    <a:ext uri="{9D8B030D-6E8A-4147-A177-3AD203B41FA5}">
                      <a16:colId xmlns:a16="http://schemas.microsoft.com/office/drawing/2014/main" val="1673318317"/>
                    </a:ext>
                  </a:extLst>
                </a:gridCol>
                <a:gridCol w="4347267">
                  <a:extLst>
                    <a:ext uri="{9D8B030D-6E8A-4147-A177-3AD203B41FA5}">
                      <a16:colId xmlns:a16="http://schemas.microsoft.com/office/drawing/2014/main" val="2909934757"/>
                    </a:ext>
                  </a:extLst>
                </a:gridCol>
                <a:gridCol w="1956344">
                  <a:extLst>
                    <a:ext uri="{9D8B030D-6E8A-4147-A177-3AD203B41FA5}">
                      <a16:colId xmlns:a16="http://schemas.microsoft.com/office/drawing/2014/main" val="100510092"/>
                    </a:ext>
                  </a:extLst>
                </a:gridCol>
                <a:gridCol w="1956344">
                  <a:extLst>
                    <a:ext uri="{9D8B030D-6E8A-4147-A177-3AD203B41FA5}">
                      <a16:colId xmlns:a16="http://schemas.microsoft.com/office/drawing/2014/main" val="1173533970"/>
                    </a:ext>
                  </a:extLst>
                </a:gridCol>
                <a:gridCol w="1956344">
                  <a:extLst>
                    <a:ext uri="{9D8B030D-6E8A-4147-A177-3AD203B41FA5}">
                      <a16:colId xmlns:a16="http://schemas.microsoft.com/office/drawing/2014/main" val="134749362"/>
                    </a:ext>
                  </a:extLst>
                </a:gridCol>
              </a:tblGrid>
              <a:tr h="520248">
                <a:tc>
                  <a:txBody>
                    <a:bodyPr/>
                    <a:lstStyle/>
                    <a:p>
                      <a:pPr algn="ctr"/>
                      <a:endParaRPr lang="en-US" sz="1800">
                        <a:latin typeface="Arial" panose="020B0604020202020204" pitchFamily="34" charset="0"/>
                        <a:cs typeface="Arial" panose="020B0604020202020204" pitchFamily="34" charset="0"/>
                      </a:endParaRPr>
                    </a:p>
                  </a:txBody>
                  <a:tcPr anchor="ctr">
                    <a:solidFill>
                      <a:srgbClr val="215F9A"/>
                    </a:solidFill>
                  </a:tcPr>
                </a:tc>
                <a:tc>
                  <a:txBody>
                    <a:bodyPr/>
                    <a:lstStyle/>
                    <a:p>
                      <a:r>
                        <a:rPr lang="en-US" sz="1800">
                          <a:latin typeface="Arial" panose="020B0604020202020204" pitchFamily="34" charset="0"/>
                          <a:cs typeface="Arial" panose="020B0604020202020204" pitchFamily="34" charset="0"/>
                        </a:rPr>
                        <a:t>Indicator</a:t>
                      </a:r>
                    </a:p>
                  </a:txBody>
                  <a:tcPr anchor="ctr">
                    <a:solidFill>
                      <a:srgbClr val="215F9A"/>
                    </a:solidFill>
                  </a:tcPr>
                </a:tc>
                <a:tc>
                  <a:txBody>
                    <a:bodyPr/>
                    <a:lstStyle/>
                    <a:p>
                      <a:pPr algn="ctr"/>
                      <a:r>
                        <a:rPr lang="en-US" sz="1800">
                          <a:latin typeface="Arial" panose="020B0604020202020204" pitchFamily="34" charset="0"/>
                          <a:cs typeface="Arial" panose="020B0604020202020204" pitchFamily="34" charset="0"/>
                        </a:rPr>
                        <a:t>Annual Goal</a:t>
                      </a:r>
                    </a:p>
                  </a:txBody>
                  <a:tcPr anchor="ctr">
                    <a:solidFill>
                      <a:srgbClr val="215F9A"/>
                    </a:solidFill>
                  </a:tcPr>
                </a:tc>
                <a:tc>
                  <a:txBody>
                    <a:bodyPr/>
                    <a:lstStyle/>
                    <a:p>
                      <a:pPr algn="ctr"/>
                      <a:r>
                        <a:rPr lang="en-US" sz="1800">
                          <a:latin typeface="Arial" panose="020B0604020202020204" pitchFamily="34" charset="0"/>
                          <a:cs typeface="Arial" panose="020B0604020202020204" pitchFamily="34" charset="0"/>
                        </a:rPr>
                        <a:t>FY24</a:t>
                      </a:r>
                    </a:p>
                  </a:txBody>
                  <a:tcPr anchor="ctr">
                    <a:solidFill>
                      <a:srgbClr val="215F9A"/>
                    </a:solidFill>
                  </a:tcPr>
                </a:tc>
                <a:tc>
                  <a:txBody>
                    <a:bodyPr/>
                    <a:lstStyle/>
                    <a:p>
                      <a:pPr algn="ctr"/>
                      <a:r>
                        <a:rPr lang="en-US" sz="1800" b="1">
                          <a:latin typeface="Arial" panose="020B0604020202020204" pitchFamily="34" charset="0"/>
                          <a:cs typeface="Arial" panose="020B0604020202020204" pitchFamily="34" charset="0"/>
                        </a:rPr>
                        <a:t>FY25 YTD</a:t>
                      </a:r>
                    </a:p>
                  </a:txBody>
                  <a:tcPr anchor="ctr">
                    <a:solidFill>
                      <a:srgbClr val="215F9A"/>
                    </a:solidFill>
                  </a:tcPr>
                </a:tc>
                <a:extLst>
                  <a:ext uri="{0D108BD9-81ED-4DB2-BD59-A6C34878D82A}">
                    <a16:rowId xmlns:a16="http://schemas.microsoft.com/office/drawing/2014/main" val="4131804495"/>
                  </a:ext>
                </a:extLst>
              </a:tr>
              <a:tr h="612894">
                <a:tc rowSpan="2">
                  <a:txBody>
                    <a:bodyPr/>
                    <a:lstStyle/>
                    <a:p>
                      <a:pPr algn="ctr"/>
                      <a:r>
                        <a:rPr lang="en-US" sz="1600">
                          <a:latin typeface="Arial"/>
                          <a:cs typeface="Arial"/>
                        </a:rPr>
                        <a:t>Proactive + Responsive</a:t>
                      </a:r>
                    </a:p>
                  </a:txBody>
                  <a:tcPr vert="vert270" anchor="ctr">
                    <a:solidFill>
                      <a:srgbClr val="215F9A"/>
                    </a:solidFill>
                  </a:tcPr>
                </a:tc>
                <a:tc>
                  <a:txBody>
                    <a:bodyPr/>
                    <a:lstStyle/>
                    <a:p>
                      <a:r>
                        <a:rPr lang="en-US" sz="1800" b="1">
                          <a:latin typeface="Arial" panose="020B0604020202020204" pitchFamily="34" charset="0"/>
                          <a:cs typeface="Arial" panose="020B0604020202020204" pitchFamily="34" charset="0"/>
                        </a:rPr>
                        <a:t>Case Volume</a:t>
                      </a:r>
                    </a:p>
                    <a:p>
                      <a:r>
                        <a:rPr lang="en-US" sz="1600">
                          <a:latin typeface="Arial" panose="020B0604020202020204" pitchFamily="34" charset="0"/>
                          <a:cs typeface="Arial" panose="020B0604020202020204" pitchFamily="34" charset="0"/>
                        </a:rPr>
                        <a:t>(# of cases initiated)</a:t>
                      </a:r>
                    </a:p>
                  </a:txBody>
                  <a:tcPr anchor="ctr">
                    <a:lnB w="38100" cap="flat" cmpd="sng" algn="ctr">
                      <a:solidFill>
                        <a:srgbClr val="00B050"/>
                      </a:solidFill>
                      <a:prstDash val="solid"/>
                      <a:round/>
                      <a:headEnd type="none" w="med" len="med"/>
                      <a:tailEnd type="none" w="med" len="med"/>
                    </a:lnB>
                  </a:tcPr>
                </a:tc>
                <a:tc>
                  <a:txBody>
                    <a:bodyPr/>
                    <a:lstStyle/>
                    <a:p>
                      <a:pPr algn="ctr"/>
                      <a:r>
                        <a:rPr lang="en-US" sz="1800" b="1">
                          <a:latin typeface="Arial" panose="020B0604020202020204" pitchFamily="34" charset="0"/>
                          <a:cs typeface="Arial" panose="020B0604020202020204" pitchFamily="34" charset="0"/>
                        </a:rPr>
                        <a:t>8,000</a:t>
                      </a:r>
                    </a:p>
                  </a:txBody>
                  <a:tcPr anchor="ctr">
                    <a:lnB w="38100" cap="flat" cmpd="sng" algn="ctr">
                      <a:solidFill>
                        <a:srgbClr val="00B050"/>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7,901</a:t>
                      </a:r>
                    </a:p>
                  </a:txBody>
                  <a:tcPr anchor="ctr">
                    <a:lnB w="38100" cap="flat" cmpd="sng" algn="ctr">
                      <a:solidFill>
                        <a:srgbClr val="00B050"/>
                      </a:solidFill>
                      <a:prstDash val="solid"/>
                      <a:round/>
                      <a:headEnd type="none" w="med" len="med"/>
                      <a:tailEnd type="none" w="med" len="med"/>
                    </a:lnB>
                  </a:tcPr>
                </a:tc>
                <a:tc>
                  <a:txBody>
                    <a:bodyPr/>
                    <a:lstStyle/>
                    <a:p>
                      <a:pPr algn="ctr"/>
                      <a:r>
                        <a:rPr lang="en-US" sz="1800" b="1">
                          <a:solidFill>
                            <a:schemeClr val="tx1"/>
                          </a:solidFill>
                          <a:latin typeface="Arial" panose="020B0604020202020204" pitchFamily="34" charset="0"/>
                          <a:cs typeface="Arial" panose="020B0604020202020204" pitchFamily="34" charset="0"/>
                        </a:rPr>
                        <a:t>5,518</a:t>
                      </a:r>
                    </a:p>
                  </a:txBody>
                  <a:tcPr anchor="ctr">
                    <a:lnB w="38100" cap="flat" cmpd="sng" algn="ctr">
                      <a:solidFill>
                        <a:srgbClr val="00B050"/>
                      </a:solidFill>
                      <a:prstDash val="solid"/>
                      <a:round/>
                      <a:headEnd type="none" w="med" len="med"/>
                      <a:tailEnd type="none" w="med" len="med"/>
                    </a:lnB>
                  </a:tcPr>
                </a:tc>
                <a:extLst>
                  <a:ext uri="{0D108BD9-81ED-4DB2-BD59-A6C34878D82A}">
                    <a16:rowId xmlns:a16="http://schemas.microsoft.com/office/drawing/2014/main" val="660297024"/>
                  </a:ext>
                </a:extLst>
              </a:tr>
              <a:tr h="691287">
                <a:tc vMerge="1">
                  <a:txBody>
                    <a:bodyPr/>
                    <a:lstStyle/>
                    <a:p>
                      <a:endParaRPr lang="en-US"/>
                    </a:p>
                  </a:txBody>
                  <a:tcPr/>
                </a:tc>
                <a:tc>
                  <a:txBody>
                    <a:bodyPr/>
                    <a:lstStyle/>
                    <a:p>
                      <a:r>
                        <a:rPr lang="en-US" sz="1800" b="1">
                          <a:latin typeface="Arial"/>
                          <a:cs typeface="Arial"/>
                        </a:rPr>
                        <a:t>See Click Fix Closure Rate</a:t>
                      </a:r>
                    </a:p>
                    <a:p>
                      <a:r>
                        <a:rPr lang="en-US" sz="1600">
                          <a:latin typeface="Arial"/>
                          <a:cs typeface="Arial"/>
                        </a:rPr>
                        <a:t>(% of SCF cases closed)</a:t>
                      </a:r>
                    </a:p>
                  </a:txBody>
                  <a:tcPr anchor="ctr">
                    <a:lnL w="38100" cap="flat" cmpd="sng" algn="ctr">
                      <a:solidFill>
                        <a:srgbClr val="00B050"/>
                      </a:solidFill>
                      <a:prstDash val="solid"/>
                      <a:round/>
                      <a:headEnd type="none" w="med" len="med"/>
                      <a:tailEnd type="none" w="med" len="med"/>
                    </a:lnL>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algn="ctr"/>
                      <a:r>
                        <a:rPr lang="en-US" sz="1800" b="1">
                          <a:latin typeface="Arial" panose="020B0604020202020204" pitchFamily="34" charset="0"/>
                          <a:cs typeface="Arial" panose="020B0604020202020204" pitchFamily="34" charset="0"/>
                        </a:rPr>
                        <a:t>95%</a:t>
                      </a:r>
                    </a:p>
                  </a:txBody>
                  <a:tcPr anchor="ct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98.4%</a:t>
                      </a:r>
                    </a:p>
                  </a:txBody>
                  <a:tcPr anchor="ct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algn="ctr"/>
                      <a:r>
                        <a:rPr lang="en-US" sz="1800" b="1">
                          <a:latin typeface="Arial" panose="020B0604020202020204" pitchFamily="34" charset="0"/>
                          <a:cs typeface="Arial" panose="020B0604020202020204" pitchFamily="34" charset="0"/>
                        </a:rPr>
                        <a:t>98.7%</a:t>
                      </a:r>
                    </a:p>
                  </a:txBody>
                  <a:tcPr anchor="ctr">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extLst>
                  <a:ext uri="{0D108BD9-81ED-4DB2-BD59-A6C34878D82A}">
                    <a16:rowId xmlns:a16="http://schemas.microsoft.com/office/drawing/2014/main" val="1411178711"/>
                  </a:ext>
                </a:extLst>
              </a:tr>
              <a:tr h="612894">
                <a:tc rowSpan="3">
                  <a:txBody>
                    <a:bodyPr/>
                    <a:lstStyle/>
                    <a:p>
                      <a:pPr algn="ctr"/>
                      <a:r>
                        <a:rPr lang="en-US" sz="1800">
                          <a:latin typeface="Arial" panose="020B0604020202020204" pitchFamily="34" charset="0"/>
                          <a:cs typeface="Arial" panose="020B0604020202020204" pitchFamily="34" charset="0"/>
                        </a:rPr>
                        <a:t>Efficient</a:t>
                      </a:r>
                    </a:p>
                  </a:txBody>
                  <a:tcPr vert="vert270" anchor="ctr">
                    <a:solidFill>
                      <a:srgbClr val="215F9A"/>
                    </a:solidFill>
                  </a:tcPr>
                </a:tc>
                <a:tc>
                  <a:txBody>
                    <a:bodyPr/>
                    <a:lstStyle/>
                    <a:p>
                      <a:r>
                        <a:rPr lang="en-US" sz="1800" b="1">
                          <a:latin typeface="Arial" panose="020B0604020202020204" pitchFamily="34" charset="0"/>
                          <a:cs typeface="Arial" panose="020B0604020202020204" pitchFamily="34" charset="0"/>
                        </a:rPr>
                        <a:t>Closure Rate</a:t>
                      </a:r>
                    </a:p>
                    <a:p>
                      <a:r>
                        <a:rPr lang="en-US" sz="1600">
                          <a:latin typeface="Arial" panose="020B0604020202020204" pitchFamily="34" charset="0"/>
                          <a:cs typeface="Arial" panose="020B0604020202020204" pitchFamily="34" charset="0"/>
                        </a:rPr>
                        <a:t>(% of initiated cases closed)</a:t>
                      </a:r>
                    </a:p>
                  </a:txBody>
                  <a:tcPr anchor="ctr">
                    <a:lnT w="38100" cap="flat" cmpd="sng" algn="ctr">
                      <a:solidFill>
                        <a:srgbClr val="00B050"/>
                      </a:solidFill>
                      <a:prstDash val="solid"/>
                      <a:round/>
                      <a:headEnd type="none" w="med" len="med"/>
                      <a:tailEnd type="none" w="med" len="med"/>
                    </a:lnT>
                  </a:tcPr>
                </a:tc>
                <a:tc>
                  <a:txBody>
                    <a:bodyPr/>
                    <a:lstStyle/>
                    <a:p>
                      <a:pPr algn="ctr"/>
                      <a:r>
                        <a:rPr lang="en-US" sz="1800" b="1">
                          <a:latin typeface="Arial" panose="020B0604020202020204" pitchFamily="34" charset="0"/>
                          <a:cs typeface="Arial" panose="020B0604020202020204" pitchFamily="34" charset="0"/>
                        </a:rPr>
                        <a:t>95%</a:t>
                      </a:r>
                    </a:p>
                  </a:txBody>
                  <a:tcPr anchor="ctr">
                    <a:lnT w="38100" cap="flat" cmpd="sng" algn="ctr">
                      <a:solidFill>
                        <a:srgbClr val="00B05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Arial" panose="020B0604020202020204" pitchFamily="34" charset="0"/>
                          <a:cs typeface="Arial" panose="020B0604020202020204" pitchFamily="34" charset="0"/>
                        </a:rPr>
                        <a:t>95.7%</a:t>
                      </a:r>
                    </a:p>
                  </a:txBody>
                  <a:tcPr anchor="ctr">
                    <a:lnT w="38100" cap="flat" cmpd="sng" algn="ctr">
                      <a:solidFill>
                        <a:srgbClr val="00B050"/>
                      </a:solidFill>
                      <a:prstDash val="solid"/>
                      <a:round/>
                      <a:headEnd type="none" w="med" len="med"/>
                      <a:tailEnd type="none" w="med" len="med"/>
                    </a:lnT>
                  </a:tcPr>
                </a:tc>
                <a:tc>
                  <a:txBody>
                    <a:bodyPr/>
                    <a:lstStyle/>
                    <a:p>
                      <a:pPr algn="ctr"/>
                      <a:r>
                        <a:rPr lang="en-US" sz="1800" b="0">
                          <a:latin typeface="Arial" panose="020B0604020202020204" pitchFamily="34" charset="0"/>
                          <a:cs typeface="Arial" panose="020B0604020202020204" pitchFamily="34" charset="0"/>
                        </a:rPr>
                        <a:t>89.6%</a:t>
                      </a:r>
                    </a:p>
                  </a:txBody>
                  <a:tcPr anchor="ctr">
                    <a:lnT w="38100" cap="flat" cmpd="sng" algn="ctr">
                      <a:solidFill>
                        <a:srgbClr val="00B050"/>
                      </a:solidFill>
                      <a:prstDash val="solid"/>
                      <a:round/>
                      <a:headEnd type="none" w="med" len="med"/>
                      <a:tailEnd type="none" w="med" len="med"/>
                    </a:lnT>
                  </a:tcPr>
                </a:tc>
                <a:extLst>
                  <a:ext uri="{0D108BD9-81ED-4DB2-BD59-A6C34878D82A}">
                    <a16:rowId xmlns:a16="http://schemas.microsoft.com/office/drawing/2014/main" val="881874586"/>
                  </a:ext>
                </a:extLst>
              </a:tr>
              <a:tr h="612894">
                <a:tc vMerge="1">
                  <a:txBody>
                    <a:bodyPr/>
                    <a:lstStyle/>
                    <a:p>
                      <a:endParaRPr lang="en-US" sz="2000">
                        <a:latin typeface="Arial" panose="020B0604020202020204" pitchFamily="34" charset="0"/>
                        <a:cs typeface="Arial" panose="020B0604020202020204" pitchFamily="34" charset="0"/>
                      </a:endParaRPr>
                    </a:p>
                  </a:txBody>
                  <a:tcPr/>
                </a:tc>
                <a:tc>
                  <a:txBody>
                    <a:bodyPr/>
                    <a:lstStyle/>
                    <a:p>
                      <a:r>
                        <a:rPr lang="en-US" sz="1800" b="1">
                          <a:latin typeface="Arial" panose="020B0604020202020204" pitchFamily="34" charset="0"/>
                          <a:cs typeface="Arial" panose="020B0604020202020204" pitchFamily="34" charset="0"/>
                        </a:rPr>
                        <a:t>Average Time to Close</a:t>
                      </a:r>
                    </a:p>
                    <a:p>
                      <a:r>
                        <a:rPr lang="en-US" sz="1600">
                          <a:latin typeface="Arial" panose="020B0604020202020204" pitchFamily="34" charset="0"/>
                          <a:cs typeface="Arial" panose="020B0604020202020204" pitchFamily="34" charset="0"/>
                        </a:rPr>
                        <a:t>(average days to close a case)</a:t>
                      </a:r>
                    </a:p>
                  </a:txBody>
                  <a:tcPr anchor="ctr"/>
                </a:tc>
                <a:tc>
                  <a:txBody>
                    <a:bodyPr/>
                    <a:lstStyle/>
                    <a:p>
                      <a:pPr algn="ctr"/>
                      <a:r>
                        <a:rPr lang="en-US" sz="1800" b="1">
                          <a:latin typeface="Arial" panose="020B0604020202020204" pitchFamily="34" charset="0"/>
                          <a:cs typeface="Arial" panose="020B0604020202020204" pitchFamily="34" charset="0"/>
                        </a:rPr>
                        <a:t>30</a:t>
                      </a:r>
                    </a:p>
                  </a:txBody>
                  <a:tcPr anchor="ctr"/>
                </a:tc>
                <a:tc>
                  <a:txBody>
                    <a:bodyPr/>
                    <a:lstStyle/>
                    <a:p>
                      <a:pPr algn="ctr"/>
                      <a:r>
                        <a:rPr lang="en-US" sz="1800">
                          <a:latin typeface="Arial" panose="020B0604020202020204" pitchFamily="34" charset="0"/>
                          <a:cs typeface="Arial" panose="020B0604020202020204" pitchFamily="34" charset="0"/>
                        </a:rPr>
                        <a:t>31.3</a:t>
                      </a:r>
                    </a:p>
                  </a:txBody>
                  <a:tcPr anchor="ctr"/>
                </a:tc>
                <a:tc>
                  <a:txBody>
                    <a:bodyPr/>
                    <a:lstStyle/>
                    <a:p>
                      <a:pPr algn="ctr"/>
                      <a:r>
                        <a:rPr lang="en-US" sz="1800" b="1">
                          <a:latin typeface="Arial" panose="020B0604020202020204" pitchFamily="34" charset="0"/>
                          <a:cs typeface="Arial" panose="020B0604020202020204" pitchFamily="34" charset="0"/>
                        </a:rPr>
                        <a:t>23.6</a:t>
                      </a:r>
                    </a:p>
                  </a:txBody>
                  <a:tcPr anchor="ctr"/>
                </a:tc>
                <a:extLst>
                  <a:ext uri="{0D108BD9-81ED-4DB2-BD59-A6C34878D82A}">
                    <a16:rowId xmlns:a16="http://schemas.microsoft.com/office/drawing/2014/main" val="959620412"/>
                  </a:ext>
                </a:extLst>
              </a:tr>
              <a:tr h="612894">
                <a:tc vMerge="1">
                  <a:txBody>
                    <a:bodyPr/>
                    <a:lstStyle/>
                    <a:p>
                      <a:endParaRPr lang="en-US" sz="2000">
                        <a:latin typeface="Arial" panose="020B0604020202020204" pitchFamily="34" charset="0"/>
                        <a:cs typeface="Arial" panose="020B0604020202020204" pitchFamily="34" charset="0"/>
                      </a:endParaRPr>
                    </a:p>
                  </a:txBody>
                  <a:tcPr/>
                </a:tc>
                <a:tc>
                  <a:txBody>
                    <a:bodyPr/>
                    <a:lstStyle/>
                    <a:p>
                      <a:r>
                        <a:rPr lang="en-US" sz="1800" b="1">
                          <a:latin typeface="Arial" panose="020B0604020202020204" pitchFamily="34" charset="0"/>
                          <a:cs typeface="Arial" panose="020B0604020202020204" pitchFamily="34" charset="0"/>
                        </a:rPr>
                        <a:t>% Closed within 30 days</a:t>
                      </a:r>
                    </a:p>
                    <a:p>
                      <a:r>
                        <a:rPr lang="en-US" sz="1600">
                          <a:latin typeface="Arial" panose="020B0604020202020204" pitchFamily="34" charset="0"/>
                          <a:cs typeface="Arial" panose="020B0604020202020204" pitchFamily="34" charset="0"/>
                        </a:rPr>
                        <a:t>(% of closed cases closed within 30 days)</a:t>
                      </a:r>
                    </a:p>
                  </a:txBody>
                  <a:tcPr anchor="ctr"/>
                </a:tc>
                <a:tc>
                  <a:txBody>
                    <a:bodyPr/>
                    <a:lstStyle/>
                    <a:p>
                      <a:pPr algn="ctr"/>
                      <a:r>
                        <a:rPr lang="en-US" sz="1800" b="1">
                          <a:latin typeface="Arial" panose="020B0604020202020204" pitchFamily="34" charset="0"/>
                          <a:cs typeface="Arial" panose="020B0604020202020204" pitchFamily="34" charset="0"/>
                        </a:rPr>
                        <a:t>75%</a:t>
                      </a:r>
                    </a:p>
                  </a:txBody>
                  <a:tcPr anchor="ctr"/>
                </a:tc>
                <a:tc>
                  <a:txBody>
                    <a:bodyPr/>
                    <a:lstStyle/>
                    <a:p>
                      <a:pPr algn="ctr"/>
                      <a:r>
                        <a:rPr lang="en-US" sz="1800">
                          <a:latin typeface="Arial" panose="020B0604020202020204" pitchFamily="34" charset="0"/>
                          <a:cs typeface="Arial" panose="020B0604020202020204" pitchFamily="34" charset="0"/>
                        </a:rPr>
                        <a:t>74.3%</a:t>
                      </a:r>
                    </a:p>
                  </a:txBody>
                  <a:tcPr anchor="ctr"/>
                </a:tc>
                <a:tc>
                  <a:txBody>
                    <a:bodyPr/>
                    <a:lstStyle/>
                    <a:p>
                      <a:pPr algn="ctr"/>
                      <a:r>
                        <a:rPr lang="en-US" sz="1800" b="1">
                          <a:latin typeface="Arial" panose="020B0604020202020204" pitchFamily="34" charset="0"/>
                          <a:cs typeface="Arial" panose="020B0604020202020204" pitchFamily="34" charset="0"/>
                        </a:rPr>
                        <a:t>71.3%</a:t>
                      </a:r>
                    </a:p>
                  </a:txBody>
                  <a:tcPr anchor="ctr"/>
                </a:tc>
                <a:extLst>
                  <a:ext uri="{0D108BD9-81ED-4DB2-BD59-A6C34878D82A}">
                    <a16:rowId xmlns:a16="http://schemas.microsoft.com/office/drawing/2014/main" val="2388510624"/>
                  </a:ext>
                </a:extLst>
              </a:tr>
              <a:tr h="520248">
                <a:tc rowSpan="2">
                  <a:txBody>
                    <a:bodyPr/>
                    <a:lstStyle/>
                    <a:p>
                      <a:pPr algn="ctr"/>
                      <a:r>
                        <a:rPr lang="en-US" sz="1800">
                          <a:latin typeface="Arial" panose="020B0604020202020204" pitchFamily="34" charset="0"/>
                          <a:cs typeface="Arial" panose="020B0604020202020204" pitchFamily="34" charset="0"/>
                        </a:rPr>
                        <a:t>VAD Program</a:t>
                      </a:r>
                    </a:p>
                  </a:txBody>
                  <a:tcPr vert="vert270" anchor="ctr">
                    <a:solidFill>
                      <a:srgbClr val="215F9A"/>
                    </a:solidFill>
                  </a:tcPr>
                </a:tc>
                <a:tc>
                  <a:txBody>
                    <a:bodyPr/>
                    <a:lstStyle/>
                    <a:p>
                      <a:r>
                        <a:rPr lang="en-US" sz="1800" b="1">
                          <a:latin typeface="Arial" panose="020B0604020202020204" pitchFamily="34" charset="0"/>
                          <a:cs typeface="Arial" panose="020B0604020202020204" pitchFamily="34" charset="0"/>
                        </a:rPr>
                        <a:t>Buildings Demolished</a:t>
                      </a:r>
                    </a:p>
                  </a:txBody>
                  <a:tcPr anchor="ctr"/>
                </a:tc>
                <a:tc>
                  <a:txBody>
                    <a:bodyPr/>
                    <a:lstStyle/>
                    <a:p>
                      <a:pPr algn="ctr"/>
                      <a:r>
                        <a:rPr lang="en-US" sz="1800" b="1">
                          <a:latin typeface="Arial" panose="020B0604020202020204" pitchFamily="34" charset="0"/>
                          <a:cs typeface="Arial" panose="020B0604020202020204" pitchFamily="34" charset="0"/>
                        </a:rPr>
                        <a:t>5</a:t>
                      </a:r>
                    </a:p>
                  </a:txBody>
                  <a:tcPr anchor="ctr"/>
                </a:tc>
                <a:tc>
                  <a:txBody>
                    <a:bodyPr/>
                    <a:lstStyle/>
                    <a:p>
                      <a:pPr algn="ctr"/>
                      <a:r>
                        <a:rPr lang="en-US" sz="1800">
                          <a:latin typeface="Arial" panose="020B0604020202020204" pitchFamily="34" charset="0"/>
                          <a:cs typeface="Arial" panose="020B0604020202020204" pitchFamily="34" charset="0"/>
                        </a:rPr>
                        <a:t>2</a:t>
                      </a:r>
                    </a:p>
                  </a:txBody>
                  <a:tcPr anchor="ctr"/>
                </a:tc>
                <a:tc>
                  <a:txBody>
                    <a:bodyPr/>
                    <a:lstStyle/>
                    <a:p>
                      <a:pPr algn="ctr"/>
                      <a:r>
                        <a:rPr lang="en-US" sz="1800" b="1">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731852610"/>
                  </a:ext>
                </a:extLst>
              </a:tr>
              <a:tr h="520248">
                <a:tc vMerge="1">
                  <a:txBody>
                    <a:bodyPr/>
                    <a:lstStyle/>
                    <a:p>
                      <a:endParaRPr lang="en-US" sz="1800">
                        <a:latin typeface="Arial" panose="020B0604020202020204" pitchFamily="34" charset="0"/>
                        <a:cs typeface="Arial" panose="020B0604020202020204" pitchFamily="34" charset="0"/>
                      </a:endParaRPr>
                    </a:p>
                  </a:txBody>
                  <a:tcPr vert="vert270"/>
                </a:tc>
                <a:tc>
                  <a:txBody>
                    <a:bodyPr/>
                    <a:lstStyle/>
                    <a:p>
                      <a:r>
                        <a:rPr lang="en-US" sz="1800" b="1">
                          <a:latin typeface="Arial" panose="020B0604020202020204" pitchFamily="34" charset="0"/>
                          <a:cs typeface="Arial" panose="020B0604020202020204" pitchFamily="34" charset="0"/>
                        </a:rPr>
                        <a:t>Buildings Boarded &amp; Secured</a:t>
                      </a:r>
                    </a:p>
                  </a:txBody>
                  <a:tcPr anchor="ctr"/>
                </a:tc>
                <a:tc>
                  <a:txBody>
                    <a:bodyPr/>
                    <a:lstStyle/>
                    <a:p>
                      <a:pPr algn="ctr"/>
                      <a:r>
                        <a:rPr lang="en-US" sz="1800" b="1">
                          <a:latin typeface="Arial" panose="020B0604020202020204" pitchFamily="34" charset="0"/>
                          <a:cs typeface="Arial" panose="020B0604020202020204" pitchFamily="34" charset="0"/>
                        </a:rPr>
                        <a:t>5</a:t>
                      </a:r>
                    </a:p>
                  </a:txBody>
                  <a:tcPr anchor="ctr"/>
                </a:tc>
                <a:tc>
                  <a:txBody>
                    <a:bodyPr/>
                    <a:lstStyle/>
                    <a:p>
                      <a:pPr algn="ctr"/>
                      <a:r>
                        <a:rPr lang="en-US" sz="1800">
                          <a:latin typeface="Arial" panose="020B0604020202020204" pitchFamily="34" charset="0"/>
                          <a:cs typeface="Arial" panose="020B0604020202020204" pitchFamily="34" charset="0"/>
                        </a:rPr>
                        <a:t>1</a:t>
                      </a:r>
                    </a:p>
                  </a:txBody>
                  <a:tcPr anchor="ctr"/>
                </a:tc>
                <a:tc>
                  <a:txBody>
                    <a:bodyPr/>
                    <a:lstStyle/>
                    <a:p>
                      <a:pPr algn="ctr"/>
                      <a:r>
                        <a:rPr lang="en-US" sz="1800" b="1">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295267682"/>
                  </a:ext>
                </a:extLst>
              </a:tr>
            </a:tbl>
          </a:graphicData>
        </a:graphic>
      </p:graphicFrame>
    </p:spTree>
    <p:extLst>
      <p:ext uri="{BB962C8B-B14F-4D97-AF65-F5344CB8AC3E}">
        <p14:creationId xmlns:p14="http://schemas.microsoft.com/office/powerpoint/2010/main" val="3703080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DABDC-D1F2-141F-ACBA-B4156D41BD68}"/>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E9BC29C1-99DE-4807-6E20-CECAD52A5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65AB83D-54F4-08D8-A139-BC635DCD045C}"/>
              </a:ext>
            </a:extLst>
          </p:cNvPr>
          <p:cNvSpPr txBox="1"/>
          <p:nvPr/>
        </p:nvSpPr>
        <p:spPr>
          <a:xfrm>
            <a:off x="533399" y="395240"/>
            <a:ext cx="9044233"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CONTINUOUS IMPROVEMENT</a:t>
            </a:r>
          </a:p>
        </p:txBody>
      </p:sp>
      <p:sp>
        <p:nvSpPr>
          <p:cNvPr id="13" name="TextBox 12">
            <a:extLst>
              <a:ext uri="{FF2B5EF4-FFF2-40B4-BE49-F238E27FC236}">
                <a16:creationId xmlns:a16="http://schemas.microsoft.com/office/drawing/2014/main" id="{D682AA19-7507-BBF7-DA40-489EEC3D764E}"/>
              </a:ext>
            </a:extLst>
          </p:cNvPr>
          <p:cNvSpPr txBox="1"/>
          <p:nvPr/>
        </p:nvSpPr>
        <p:spPr>
          <a:xfrm>
            <a:off x="533399" y="1417865"/>
            <a:ext cx="9044233" cy="4431983"/>
          </a:xfrm>
          <a:prstGeom prst="rect">
            <a:avLst/>
          </a:prstGeom>
          <a:noFill/>
        </p:spPr>
        <p:txBody>
          <a:bodyPr wrap="square" rtlCol="0">
            <a:spAutoFit/>
          </a:bodyPr>
          <a:lstStyle/>
          <a:p>
            <a:pPr>
              <a:spcAft>
                <a:spcPts val="600"/>
              </a:spcAft>
              <a:buNone/>
            </a:pPr>
            <a:r>
              <a:rPr lang="en-US" sz="2800" b="1">
                <a:latin typeface="Arial" panose="020B0604020202020204" pitchFamily="34" charset="0"/>
                <a:cs typeface="Arial" panose="020B0604020202020204" pitchFamily="34" charset="0"/>
              </a:rPr>
              <a:t>Encouraging Compliance Through Citations</a:t>
            </a:r>
            <a:br>
              <a:rPr lang="en-US" sz="2800">
                <a:latin typeface="Arial" panose="020B0604020202020204" pitchFamily="34" charset="0"/>
                <a:cs typeface="Arial" panose="020B0604020202020204" pitchFamily="34" charset="0"/>
              </a:rPr>
            </a:br>
            <a:r>
              <a:rPr lang="en-US" sz="2800" i="1">
                <a:latin typeface="Arial" panose="020B0604020202020204" pitchFamily="34" charset="0"/>
                <a:cs typeface="Arial" panose="020B0604020202020204" pitchFamily="34" charset="0"/>
              </a:rPr>
              <a:t>Tailgate Case Study</a:t>
            </a:r>
            <a:endParaRPr lang="en-US" sz="280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2+ years without enforcement</a:t>
            </a:r>
          </a:p>
          <a:p>
            <a:pPr marL="457200" indent="-457200">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47 citations since 2024; $90K+ in fines</a:t>
            </a:r>
          </a:p>
          <a:p>
            <a:pPr marL="457200" indent="-457200">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Now in compliance</a:t>
            </a:r>
          </a:p>
          <a:p>
            <a:pPr>
              <a:spcAft>
                <a:spcPts val="600"/>
              </a:spcAft>
              <a:buNone/>
            </a:pPr>
            <a:r>
              <a:rPr lang="en-US" sz="2800" b="1">
                <a:latin typeface="Arial" panose="020B0604020202020204" pitchFamily="34" charset="0"/>
                <a:cs typeface="Arial" panose="020B0604020202020204" pitchFamily="34" charset="0"/>
              </a:rPr>
              <a:t>Optimizing Resources</a:t>
            </a:r>
            <a:endParaRPr lang="en-US" sz="280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MPD handled initial citations despite limited capacity</a:t>
            </a:r>
          </a:p>
          <a:p>
            <a:pPr marL="457200" indent="-457200">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As of May 14, 2025, </a:t>
            </a:r>
            <a:r>
              <a:rPr lang="en-US" sz="2800" b="1">
                <a:latin typeface="Arial" panose="020B0604020202020204" pitchFamily="34" charset="0"/>
                <a:cs typeface="Arial" panose="020B0604020202020204" pitchFamily="34" charset="0"/>
              </a:rPr>
              <a:t>licensed</a:t>
            </a:r>
            <a:r>
              <a:rPr lang="en-US" sz="2800">
                <a:latin typeface="Arial" panose="020B0604020202020204" pitchFamily="34" charset="0"/>
                <a:cs typeface="Arial" panose="020B0604020202020204" pitchFamily="34" charset="0"/>
              </a:rPr>
              <a:t> Code Enforcement Officers are trained and authorized to issue citations</a:t>
            </a:r>
          </a:p>
        </p:txBody>
      </p:sp>
      <p:sp>
        <p:nvSpPr>
          <p:cNvPr id="2" name="Slide Number Placeholder 2">
            <a:extLst>
              <a:ext uri="{FF2B5EF4-FFF2-40B4-BE49-F238E27FC236}">
                <a16:creationId xmlns:a16="http://schemas.microsoft.com/office/drawing/2014/main" id="{512493CC-0C92-AF46-2685-2C5D3942C1D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64</a:t>
            </a:fld>
            <a:endParaRPr lang="en-US" b="1">
              <a:latin typeface="Century Gothic"/>
            </a:endParaRPr>
          </a:p>
        </p:txBody>
      </p:sp>
    </p:spTree>
    <p:extLst>
      <p:ext uri="{BB962C8B-B14F-4D97-AF65-F5344CB8AC3E}">
        <p14:creationId xmlns:p14="http://schemas.microsoft.com/office/powerpoint/2010/main" val="31071001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AI-generated content may be incorrect.">
            <a:extLst>
              <a:ext uri="{FF2B5EF4-FFF2-40B4-BE49-F238E27FC236}">
                <a16:creationId xmlns:a16="http://schemas.microsoft.com/office/drawing/2014/main" id="{D7E55F73-AD9A-4A3D-CA1B-3BA68B37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384691"/>
            <a:ext cx="8915399"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CONTINUOUS IMPROVEMENT: SIGN ENFORCEMENT AAR</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65</a:t>
            </a:fld>
            <a:endParaRPr lang="en-US" b="1">
              <a:latin typeface="Century Gothic"/>
            </a:endParaRPr>
          </a:p>
        </p:txBody>
      </p:sp>
      <p:sp>
        <p:nvSpPr>
          <p:cNvPr id="3" name="TextBox 2">
            <a:extLst>
              <a:ext uri="{FF2B5EF4-FFF2-40B4-BE49-F238E27FC236}">
                <a16:creationId xmlns:a16="http://schemas.microsoft.com/office/drawing/2014/main" id="{88DC42A7-2C2A-1612-CEC5-9260F8AF9B58}"/>
              </a:ext>
            </a:extLst>
          </p:cNvPr>
          <p:cNvSpPr txBox="1"/>
          <p:nvPr/>
        </p:nvSpPr>
        <p:spPr>
          <a:xfrm>
            <a:off x="533399" y="1969165"/>
            <a:ext cx="8763001" cy="3508653"/>
          </a:xfrm>
          <a:prstGeom prst="rect">
            <a:avLst/>
          </a:prstGeom>
          <a:noFill/>
        </p:spPr>
        <p:txBody>
          <a:bodyPr wrap="square" lIns="91440" tIns="45720" rIns="91440" bIns="45720" rtlCol="0" anchor="t">
            <a:spAutoFit/>
          </a:bodyPr>
          <a:lstStyle/>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a:latin typeface="Arial" panose="020B0604020202020204" pitchFamily="34" charset="0"/>
                <a:cs typeface="Arial" panose="020B0604020202020204" pitchFamily="34" charset="0"/>
              </a:rPr>
              <a:t>On </a:t>
            </a:r>
            <a:r>
              <a:rPr lang="en-US" sz="2400" b="1">
                <a:latin typeface="Arial" panose="020B0604020202020204" pitchFamily="34" charset="0"/>
                <a:cs typeface="Arial" panose="020B0604020202020204" pitchFamily="34" charset="0"/>
              </a:rPr>
              <a:t>April 22</a:t>
            </a:r>
            <a:r>
              <a:rPr lang="en-US" sz="2400" b="1" baseline="30000">
                <a:latin typeface="Arial" panose="020B0604020202020204" pitchFamily="34" charset="0"/>
                <a:cs typeface="Arial" panose="020B0604020202020204" pitchFamily="34" charset="0"/>
              </a:rPr>
              <a:t>nd</a:t>
            </a:r>
            <a:r>
              <a:rPr lang="en-US" sz="2400">
                <a:latin typeface="Arial" panose="020B0604020202020204" pitchFamily="34" charset="0"/>
                <a:cs typeface="Arial" panose="020B0604020202020204" pitchFamily="34" charset="0"/>
              </a:rPr>
              <a:t>, staff directed to remove </a:t>
            </a:r>
            <a:r>
              <a:rPr lang="en-US" sz="2400" b="1">
                <a:latin typeface="Arial" panose="020B0604020202020204" pitchFamily="34" charset="0"/>
                <a:cs typeface="Arial" panose="020B0604020202020204" pitchFamily="34" charset="0"/>
              </a:rPr>
              <a:t>all illegal signs </a:t>
            </a:r>
            <a:r>
              <a:rPr lang="en-US" sz="2400">
                <a:latin typeface="Arial" panose="020B0604020202020204" pitchFamily="34" charset="0"/>
                <a:cs typeface="Arial" panose="020B0604020202020204" pitchFamily="34" charset="0"/>
              </a:rPr>
              <a:t>from ROW along: 12 Most Traveled Corridors, Loop 250 Service Road, CJ Kelly Park </a:t>
            </a:r>
          </a:p>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a:latin typeface="Arial" panose="020B0604020202020204" pitchFamily="34" charset="0"/>
                <a:cs typeface="Arial" panose="020B0604020202020204" pitchFamily="34" charset="0"/>
              </a:rPr>
              <a:t>Aligned with Most Visible Streets Program goals</a:t>
            </a:r>
          </a:p>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b="1">
                <a:latin typeface="Arial" panose="020B0604020202020204" pitchFamily="34" charset="0"/>
                <a:cs typeface="Arial" panose="020B0604020202020204" pitchFamily="34" charset="0"/>
              </a:rPr>
              <a:t>Applied uniformly </a:t>
            </a:r>
            <a:r>
              <a:rPr lang="en-US" sz="2400">
                <a:latin typeface="Arial" panose="020B0604020202020204" pitchFamily="34" charset="0"/>
                <a:cs typeface="Arial" panose="020B0604020202020204" pitchFamily="34" charset="0"/>
              </a:rPr>
              <a:t>– political signs in ROW are prohibited by City Code</a:t>
            </a:r>
          </a:p>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a:latin typeface="Arial" panose="020B0604020202020204" pitchFamily="34" charset="0"/>
                <a:cs typeface="Arial" panose="020B0604020202020204" pitchFamily="34" charset="0"/>
              </a:rPr>
              <a:t>Several political signs mistakenly removed from private property</a:t>
            </a:r>
          </a:p>
        </p:txBody>
      </p:sp>
    </p:spTree>
    <p:extLst>
      <p:ext uri="{BB962C8B-B14F-4D97-AF65-F5344CB8AC3E}">
        <p14:creationId xmlns:p14="http://schemas.microsoft.com/office/powerpoint/2010/main" val="635911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72B512CA-CD9A-18DC-90BB-630BCAD56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564573"/>
            <a:ext cx="8923921"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RESPONSE</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424740"/>
            <a:ext cx="8923922" cy="1877437"/>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400">
                <a:latin typeface="Arial"/>
                <a:cs typeface="Arial"/>
              </a:rPr>
              <a:t>Operation suspended </a:t>
            </a:r>
            <a:r>
              <a:rPr lang="en-US" sz="2400" b="1">
                <a:latin typeface="Arial"/>
                <a:cs typeface="Arial"/>
              </a:rPr>
              <a:t>same day </a:t>
            </a:r>
            <a:r>
              <a:rPr lang="en-US" sz="2400">
                <a:latin typeface="Arial"/>
                <a:cs typeface="Arial"/>
              </a:rPr>
              <a:t>(April 22</a:t>
            </a:r>
            <a:r>
              <a:rPr lang="en-US" sz="2400" baseline="30000">
                <a:latin typeface="Arial"/>
                <a:cs typeface="Arial"/>
              </a:rPr>
              <a:t>nd</a:t>
            </a:r>
            <a:r>
              <a:rPr lang="en-US" sz="2400">
                <a:latin typeface="Arial"/>
                <a:cs typeface="Arial"/>
              </a:rPr>
              <a:t>, PM)</a:t>
            </a:r>
          </a:p>
          <a:p>
            <a:pPr marL="285750" indent="-285750">
              <a:spcAft>
                <a:spcPts val="1200"/>
              </a:spcAft>
              <a:buFont typeface="Arial" panose="020B0604020202020204" pitchFamily="34" charset="0"/>
              <a:buChar char="•"/>
            </a:pPr>
            <a:r>
              <a:rPr lang="en-US" sz="2400">
                <a:latin typeface="Arial"/>
                <a:cs typeface="Arial"/>
              </a:rPr>
              <a:t>All signs, including those unlawfully placed, were returned the following day (April 23</a:t>
            </a:r>
            <a:r>
              <a:rPr lang="en-US" sz="2400" baseline="30000">
                <a:latin typeface="Arial"/>
                <a:cs typeface="Arial"/>
              </a:rPr>
              <a:t>rd</a:t>
            </a:r>
            <a:r>
              <a:rPr lang="en-US" sz="2400">
                <a:latin typeface="Arial"/>
                <a:cs typeface="Arial"/>
              </a:rPr>
              <a:t> by end of day)</a:t>
            </a:r>
          </a:p>
          <a:p>
            <a:pPr marL="285750" indent="-285750">
              <a:spcAft>
                <a:spcPts val="1200"/>
              </a:spcAft>
              <a:buFont typeface="Arial" panose="020B0604020202020204" pitchFamily="34" charset="0"/>
              <a:buChar char="•"/>
            </a:pPr>
            <a:r>
              <a:rPr lang="en-US" sz="2400">
                <a:latin typeface="Arial"/>
                <a:cs typeface="Arial"/>
              </a:rPr>
              <a:t>Internal review and corrective actions initiated</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66</a:t>
            </a:fld>
            <a:endParaRPr lang="en-US" b="1">
              <a:latin typeface="Century Gothic"/>
            </a:endParaRPr>
          </a:p>
        </p:txBody>
      </p:sp>
    </p:spTree>
    <p:extLst>
      <p:ext uri="{BB962C8B-B14F-4D97-AF65-F5344CB8AC3E}">
        <p14:creationId xmlns:p14="http://schemas.microsoft.com/office/powerpoint/2010/main" val="2767829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C6C09-6190-4F09-EDAD-CD7667DC91C4}"/>
            </a:ext>
          </a:extLst>
        </p:cNvPr>
        <p:cNvGrpSpPr/>
        <p:nvPr/>
      </p:nvGrpSpPr>
      <p:grpSpPr>
        <a:xfrm>
          <a:off x="0" y="0"/>
          <a:ext cx="0" cy="0"/>
          <a:chOff x="0" y="0"/>
          <a:chExt cx="0" cy="0"/>
        </a:xfrm>
      </p:grpSpPr>
      <p:pic>
        <p:nvPicPr>
          <p:cNvPr id="3" name="Picture 2" descr="Graphical user interface, application&#10;&#10;AI-generated content may be incorrect.">
            <a:extLst>
              <a:ext uri="{FF2B5EF4-FFF2-40B4-BE49-F238E27FC236}">
                <a16:creationId xmlns:a16="http://schemas.microsoft.com/office/drawing/2014/main" id="{C8CCA807-AF8A-FCEF-AB4B-1FE067EEB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4DD7659-C36E-B864-E619-D38F26353DDF}"/>
              </a:ext>
            </a:extLst>
          </p:cNvPr>
          <p:cNvSpPr txBox="1"/>
          <p:nvPr/>
        </p:nvSpPr>
        <p:spPr>
          <a:xfrm>
            <a:off x="533400" y="564573"/>
            <a:ext cx="9129074"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RESULTS OF INTERNAL REVIEW</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CB051199-7180-E2A9-4EE6-9D088197AE7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67</a:t>
            </a:fld>
            <a:endParaRPr lang="en-US" b="1">
              <a:latin typeface="Century Gothic"/>
            </a:endParaRPr>
          </a:p>
        </p:txBody>
      </p:sp>
      <p:sp>
        <p:nvSpPr>
          <p:cNvPr id="4" name="TextBox 3">
            <a:extLst>
              <a:ext uri="{FF2B5EF4-FFF2-40B4-BE49-F238E27FC236}">
                <a16:creationId xmlns:a16="http://schemas.microsoft.com/office/drawing/2014/main" id="{10F31CA4-FA0D-7982-162C-4627303F3EEF}"/>
              </a:ext>
            </a:extLst>
          </p:cNvPr>
          <p:cNvSpPr txBox="1"/>
          <p:nvPr/>
        </p:nvSpPr>
        <p:spPr>
          <a:xfrm>
            <a:off x="533400" y="1424740"/>
            <a:ext cx="8923922" cy="3662541"/>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400" b="1">
                <a:latin typeface="Arial"/>
                <a:cs typeface="Arial"/>
              </a:rPr>
              <a:t>Inexperienced Workforce: </a:t>
            </a:r>
            <a:r>
              <a:rPr lang="en-US" sz="2400">
                <a:latin typeface="Arial"/>
                <a:cs typeface="Arial"/>
              </a:rPr>
              <a:t>Nearly half of the Code Enforcement team has less than two years of experience</a:t>
            </a:r>
          </a:p>
          <a:p>
            <a:pPr marL="285750" indent="-285750">
              <a:spcAft>
                <a:spcPts val="1200"/>
              </a:spcAft>
              <a:buFont typeface="Arial" panose="020B0604020202020204" pitchFamily="34" charset="0"/>
              <a:buChar char="•"/>
            </a:pPr>
            <a:r>
              <a:rPr lang="en-US" sz="2400" b="1">
                <a:latin typeface="Arial"/>
                <a:cs typeface="Arial"/>
              </a:rPr>
              <a:t>Lack of Structured Training: </a:t>
            </a:r>
            <a:r>
              <a:rPr lang="en-US" sz="2400">
                <a:latin typeface="Arial"/>
                <a:cs typeface="Arial"/>
              </a:rPr>
              <a:t>Absence of formal training programs led to misunderstandings regarding ROW boundaries</a:t>
            </a:r>
          </a:p>
          <a:p>
            <a:pPr marL="285750" indent="-285750">
              <a:spcAft>
                <a:spcPts val="1200"/>
              </a:spcAft>
              <a:buFont typeface="Arial" panose="020B0604020202020204" pitchFamily="34" charset="0"/>
              <a:buChar char="•"/>
            </a:pPr>
            <a:r>
              <a:rPr lang="en-US" sz="2400" b="1">
                <a:latin typeface="Arial"/>
                <a:cs typeface="Arial"/>
              </a:rPr>
              <a:t>Corrective Actions:</a:t>
            </a:r>
          </a:p>
          <a:p>
            <a:pPr marL="742950" lvl="1" indent="-285750">
              <a:spcAft>
                <a:spcPts val="1200"/>
              </a:spcAft>
              <a:buFont typeface="Arial" panose="020B0604020202020204" pitchFamily="34" charset="0"/>
              <a:buChar char="•"/>
            </a:pPr>
            <a:r>
              <a:rPr lang="en-US" sz="2400">
                <a:latin typeface="Arial"/>
                <a:cs typeface="Arial"/>
              </a:rPr>
              <a:t>Verbal and written counseling for involved staff</a:t>
            </a:r>
          </a:p>
          <a:p>
            <a:pPr marL="742950" lvl="1" indent="-285750">
              <a:spcAft>
                <a:spcPts val="1200"/>
              </a:spcAft>
              <a:buFont typeface="Arial" panose="020B0604020202020204" pitchFamily="34" charset="0"/>
              <a:buChar char="•"/>
            </a:pPr>
            <a:r>
              <a:rPr lang="en-US" sz="2400">
                <a:latin typeface="Arial"/>
                <a:cs typeface="Arial"/>
              </a:rPr>
              <a:t>Scheduled mandatory division-wide training</a:t>
            </a:r>
          </a:p>
        </p:txBody>
      </p:sp>
    </p:spTree>
    <p:extLst>
      <p:ext uri="{BB962C8B-B14F-4D97-AF65-F5344CB8AC3E}">
        <p14:creationId xmlns:p14="http://schemas.microsoft.com/office/powerpoint/2010/main" val="3168513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234E909-5E46-B408-5044-2A65223D0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564573"/>
            <a:ext cx="8774723"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TRAINING &amp; POLICY UPDATES</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334014"/>
            <a:ext cx="8774722" cy="40318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b="1">
                <a:latin typeface="Arial" panose="020B0604020202020204" pitchFamily="34" charset="0"/>
                <a:cs typeface="Arial" panose="020B0604020202020204" pitchFamily="34" charset="0"/>
              </a:rPr>
              <a:t>Quarterly</a:t>
            </a:r>
            <a:r>
              <a:rPr lang="en-US" sz="2400">
                <a:latin typeface="Arial" panose="020B0604020202020204" pitchFamily="34" charset="0"/>
                <a:cs typeface="Arial" panose="020B0604020202020204" pitchFamily="34" charset="0"/>
              </a:rPr>
              <a:t> </a:t>
            </a:r>
            <a:r>
              <a:rPr lang="en-US" sz="2400" b="1">
                <a:latin typeface="Arial" panose="020B0604020202020204" pitchFamily="34" charset="0"/>
                <a:cs typeface="Arial" panose="020B0604020202020204" pitchFamily="34" charset="0"/>
              </a:rPr>
              <a:t>training</a:t>
            </a:r>
            <a:r>
              <a:rPr lang="en-US" sz="2400">
                <a:latin typeface="Arial" panose="020B0604020202020204" pitchFamily="34" charset="0"/>
                <a:cs typeface="Arial" panose="020B0604020202020204" pitchFamily="34" charset="0"/>
              </a:rPr>
              <a:t> implemented to include:</a:t>
            </a:r>
          </a:p>
          <a:p>
            <a:pPr marL="742950" lvl="1" indent="-28575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Right-of-Way Boundaries</a:t>
            </a:r>
          </a:p>
          <a:p>
            <a:pPr marL="742950" lvl="1" indent="-28575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Proper Sign Retrieval Procedures</a:t>
            </a:r>
          </a:p>
          <a:p>
            <a:pPr marL="742950" lvl="1" indent="-28575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Code Enforcement Priorities</a:t>
            </a:r>
          </a:p>
          <a:p>
            <a:pPr marL="1200150" lvl="2" indent="-28575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Commercial Maintenance Along Corridors</a:t>
            </a:r>
          </a:p>
          <a:p>
            <a:pPr marL="1200150" lvl="2" indent="-285750">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See, Click, Fix Response Protocols</a:t>
            </a:r>
          </a:p>
          <a:p>
            <a:pPr marL="1200150" lvl="2" indent="-285750">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Dilapidated and Dangerous Structures</a:t>
            </a:r>
          </a:p>
          <a:p>
            <a:pPr marL="285750" indent="-285750">
              <a:spcAft>
                <a:spcPts val="1200"/>
              </a:spcAft>
              <a:buFont typeface="Arial" panose="020B0604020202020204" pitchFamily="34" charset="0"/>
              <a:buChar char="•"/>
            </a:pPr>
            <a:r>
              <a:rPr lang="en-US" sz="2400" b="1">
                <a:latin typeface="Arial" panose="020B0604020202020204" pitchFamily="34" charset="0"/>
                <a:cs typeface="Arial" panose="020B0604020202020204" pitchFamily="34" charset="0"/>
              </a:rPr>
              <a:t>New Policy: </a:t>
            </a:r>
            <a:r>
              <a:rPr lang="en-US" sz="2400">
                <a:latin typeface="Arial" panose="020B0604020202020204" pitchFamily="34" charset="0"/>
                <a:cs typeface="Arial" panose="020B0604020202020204" pitchFamily="34" charset="0"/>
              </a:rPr>
              <a:t>TDLR licensure required within 18 months of hire</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68</a:t>
            </a:fld>
            <a:endParaRPr lang="en-US" b="1">
              <a:latin typeface="Century Gothic"/>
            </a:endParaRPr>
          </a:p>
        </p:txBody>
      </p:sp>
    </p:spTree>
    <p:extLst>
      <p:ext uri="{BB962C8B-B14F-4D97-AF65-F5344CB8AC3E}">
        <p14:creationId xmlns:p14="http://schemas.microsoft.com/office/powerpoint/2010/main" val="2181859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truck with a white background&#10;&#10;AI-generated content may be incorrect.">
            <a:extLst>
              <a:ext uri="{FF2B5EF4-FFF2-40B4-BE49-F238E27FC236}">
                <a16:creationId xmlns:a16="http://schemas.microsoft.com/office/drawing/2014/main" id="{0B73D74B-E27A-0DA7-FFDA-445C36796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564573"/>
            <a:ext cx="8798169" cy="1446550"/>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SIGN ENFORCEMENT AAR: CONCLUSION</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398" y="2155400"/>
            <a:ext cx="8798169" cy="298543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Incident was an </a:t>
            </a:r>
            <a:r>
              <a:rPr lang="en-US" sz="2400" b="1">
                <a:latin typeface="Arial" panose="020B0604020202020204" pitchFamily="34" charset="0"/>
                <a:cs typeface="Arial" panose="020B0604020202020204" pitchFamily="34" charset="0"/>
              </a:rPr>
              <a:t>unintentional enforcement error </a:t>
            </a:r>
            <a:r>
              <a:rPr lang="en-US" sz="2400">
                <a:latin typeface="Arial" panose="020B0604020202020204" pitchFamily="34" charset="0"/>
                <a:cs typeface="Arial" panose="020B0604020202020204" pitchFamily="34" charset="0"/>
              </a:rPr>
              <a:t>by a relatively new team</a:t>
            </a:r>
          </a:p>
          <a:p>
            <a:pPr marL="285750" indent="-285750">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Staff involved received </a:t>
            </a:r>
            <a:r>
              <a:rPr lang="en-US" sz="2400" b="1">
                <a:latin typeface="Arial" panose="020B0604020202020204" pitchFamily="34" charset="0"/>
                <a:cs typeface="Arial" panose="020B0604020202020204" pitchFamily="34" charset="0"/>
              </a:rPr>
              <a:t>verbal + written counseling </a:t>
            </a:r>
            <a:r>
              <a:rPr lang="en-US" sz="2400">
                <a:latin typeface="Arial" panose="020B0604020202020204" pitchFamily="34" charset="0"/>
                <a:cs typeface="Arial" panose="020B0604020202020204" pitchFamily="34" charset="0"/>
              </a:rPr>
              <a:t>per City policy </a:t>
            </a:r>
          </a:p>
          <a:p>
            <a:pPr marL="285750" indent="-285750">
              <a:spcAft>
                <a:spcPts val="1200"/>
              </a:spcAft>
              <a:buFont typeface="Arial" panose="020B0604020202020204" pitchFamily="34" charset="0"/>
              <a:buChar char="•"/>
            </a:pPr>
            <a:r>
              <a:rPr lang="en-US" sz="2400">
                <a:latin typeface="Arial" panose="020B0604020202020204" pitchFamily="34" charset="0"/>
                <a:cs typeface="Arial" panose="020B0604020202020204" pitchFamily="34" charset="0"/>
              </a:rPr>
              <a:t>Prompted meaningful </a:t>
            </a:r>
            <a:r>
              <a:rPr lang="en-US" sz="2400" b="1">
                <a:latin typeface="Arial" panose="020B0604020202020204" pitchFamily="34" charset="0"/>
                <a:cs typeface="Arial" panose="020B0604020202020204" pitchFamily="34" charset="0"/>
              </a:rPr>
              <a:t>policy, training + staffing improvements</a:t>
            </a:r>
            <a:r>
              <a:rPr lang="en-US" sz="2400">
                <a:latin typeface="Arial" panose="020B0604020202020204" pitchFamily="34" charset="0"/>
                <a:cs typeface="Arial" panose="020B0604020202020204" pitchFamily="34" charset="0"/>
              </a:rPr>
              <a:t> to ensure consistent, fair enforcement going forward</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69</a:t>
            </a:fld>
            <a:endParaRPr lang="en-US" b="1">
              <a:latin typeface="Century Gothic"/>
            </a:endParaRPr>
          </a:p>
        </p:txBody>
      </p:sp>
    </p:spTree>
    <p:extLst>
      <p:ext uri="{BB962C8B-B14F-4D97-AF65-F5344CB8AC3E}">
        <p14:creationId xmlns:p14="http://schemas.microsoft.com/office/powerpoint/2010/main" val="2535057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7732D-1FA4-1AE0-9FA2-9BAD99925DB0}"/>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5CFC5F45-F039-5505-3CF5-EEED3C90E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E0D1F41-3F16-F75C-00D2-24B9072C2239}"/>
              </a:ext>
            </a:extLst>
          </p:cNvPr>
          <p:cNvSpPr txBox="1"/>
          <p:nvPr/>
        </p:nvSpPr>
        <p:spPr>
          <a:xfrm>
            <a:off x="387096" y="527997"/>
            <a:ext cx="9012936"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DEBT ADDED SINCE AUGUST 2023</a:t>
            </a:r>
          </a:p>
        </p:txBody>
      </p:sp>
      <p:sp>
        <p:nvSpPr>
          <p:cNvPr id="13" name="TextBox 12">
            <a:extLst>
              <a:ext uri="{FF2B5EF4-FFF2-40B4-BE49-F238E27FC236}">
                <a16:creationId xmlns:a16="http://schemas.microsoft.com/office/drawing/2014/main" id="{CAB294C4-227A-0DAE-081A-7F325908805D}"/>
              </a:ext>
            </a:extLst>
          </p:cNvPr>
          <p:cNvSpPr txBox="1"/>
          <p:nvPr/>
        </p:nvSpPr>
        <p:spPr>
          <a:xfrm>
            <a:off x="533400" y="1423827"/>
            <a:ext cx="8667556" cy="415498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b="1">
                <a:latin typeface="Arial" panose="020B0604020202020204" pitchFamily="34" charset="0"/>
                <a:ea typeface="+mn-lt"/>
                <a:cs typeface="Arial" panose="020B0604020202020204" pitchFamily="34" charset="0"/>
              </a:rPr>
              <a:t>$56M</a:t>
            </a:r>
            <a:r>
              <a:rPr lang="en-US" sz="2400">
                <a:latin typeface="Arial" panose="020B0604020202020204" pitchFamily="34" charset="0"/>
                <a:ea typeface="+mn-lt"/>
                <a:cs typeface="Arial" panose="020B0604020202020204" pitchFamily="34" charset="0"/>
              </a:rPr>
              <a:t>  </a:t>
            </a:r>
            <a:r>
              <a:rPr lang="en-US" sz="2400" b="1">
                <a:latin typeface="Arial" panose="020B0604020202020204" pitchFamily="34" charset="0"/>
                <a:ea typeface="+mn-lt"/>
                <a:cs typeface="Arial" panose="020B0604020202020204" pitchFamily="34" charset="0"/>
              </a:rPr>
              <a:t>Water, Sanitation and Golf Course</a:t>
            </a:r>
          </a:p>
          <a:p>
            <a:pPr marL="800100" lvl="1" indent="-342900">
              <a:buFont typeface="Arial" panose="020B0604020202020204" pitchFamily="34" charset="0"/>
              <a:buChar char="•"/>
            </a:pPr>
            <a:r>
              <a:rPr lang="en-US" sz="2400" b="1" u="sng">
                <a:solidFill>
                  <a:schemeClr val="tx2">
                    <a:lumMod val="75000"/>
                    <a:lumOff val="25000"/>
                  </a:schemeClr>
                </a:solidFill>
                <a:latin typeface="Arial" panose="020B0604020202020204" pitchFamily="34" charset="0"/>
                <a:ea typeface="+mn-lt"/>
                <a:cs typeface="Arial" panose="020B0604020202020204" pitchFamily="34" charset="0"/>
              </a:rPr>
              <a:t>Fee Supported</a:t>
            </a:r>
          </a:p>
          <a:p>
            <a:pPr marL="800100" lvl="1" indent="-342900">
              <a:buFont typeface="Arial" panose="020B0604020202020204" pitchFamily="34" charset="0"/>
              <a:buChar char="•"/>
            </a:pPr>
            <a:r>
              <a:rPr lang="en-US" sz="2400" b="1">
                <a:solidFill>
                  <a:schemeClr val="tx2">
                    <a:lumMod val="75000"/>
                    <a:lumOff val="25000"/>
                  </a:schemeClr>
                </a:solidFill>
                <a:latin typeface="Arial" panose="020B0604020202020204" pitchFamily="34" charset="0"/>
                <a:ea typeface="+mn-lt"/>
                <a:cs typeface="Arial" panose="020B0604020202020204" pitchFamily="34" charset="0"/>
              </a:rPr>
              <a:t>Does not affect the Tax Rate</a:t>
            </a:r>
          </a:p>
          <a:p>
            <a:pPr marL="800100" lvl="1" indent="-342900">
              <a:buFont typeface="Arial" panose="020B0604020202020204" pitchFamily="34" charset="0"/>
              <a:buChar char="•"/>
            </a:pPr>
            <a:r>
              <a:rPr lang="en-US" sz="2400" b="1">
                <a:solidFill>
                  <a:schemeClr val="tx2">
                    <a:lumMod val="75000"/>
                    <a:lumOff val="25000"/>
                  </a:schemeClr>
                </a:solidFill>
                <a:latin typeface="Arial"/>
                <a:ea typeface="+mn-lt"/>
                <a:cs typeface="Arial"/>
              </a:rPr>
              <a:t>Needed Infrastructure (NE Utility Expansion)</a:t>
            </a:r>
            <a:endParaRPr lang="en-US" sz="2400">
              <a:solidFill>
                <a:schemeClr val="tx2">
                  <a:lumMod val="75000"/>
                  <a:lumOff val="25000"/>
                </a:schemeClr>
              </a:solidFill>
              <a:latin typeface="Arial"/>
              <a:ea typeface="+mn-lt"/>
              <a:cs typeface="Arial"/>
            </a:endParaRPr>
          </a:p>
          <a:p>
            <a:pPr marL="457200" indent="-457200">
              <a:buFont typeface="Arial" panose="020B0604020202020204" pitchFamily="34" charset="0"/>
              <a:buChar char="•"/>
            </a:pPr>
            <a:r>
              <a:rPr lang="en-US" sz="2400" b="1">
                <a:latin typeface="Arial" panose="020B0604020202020204" pitchFamily="34" charset="0"/>
                <a:cs typeface="Arial" panose="020B0604020202020204" pitchFamily="34" charset="0"/>
              </a:rPr>
              <a:t>$56.8M  Roads and Parks</a:t>
            </a:r>
          </a:p>
          <a:p>
            <a:pPr marL="800100" lvl="1" indent="-342900">
              <a:buFont typeface="Arial" panose="020B0604020202020204" pitchFamily="34" charset="0"/>
              <a:buChar char="•"/>
            </a:pPr>
            <a:r>
              <a:rPr lang="en-US" sz="2400" b="1">
                <a:solidFill>
                  <a:schemeClr val="tx2">
                    <a:lumMod val="75000"/>
                    <a:lumOff val="25000"/>
                  </a:schemeClr>
                </a:solidFill>
                <a:latin typeface="Arial" panose="020B0604020202020204" pitchFamily="34" charset="0"/>
                <a:ea typeface="+mn-lt"/>
                <a:cs typeface="Arial" panose="020B0604020202020204" pitchFamily="34" charset="0"/>
              </a:rPr>
              <a:t>In lieu of Pension Obligation Bond – Saving the City $60M in Taxes, Fees, Interest</a:t>
            </a:r>
          </a:p>
          <a:p>
            <a:pPr marL="800100" lvl="1" indent="-342900">
              <a:buFont typeface="Arial" panose="020B0604020202020204" pitchFamily="34" charset="0"/>
              <a:buChar char="•"/>
            </a:pPr>
            <a:r>
              <a:rPr lang="en-US" sz="2400" b="1">
                <a:solidFill>
                  <a:schemeClr val="tx2">
                    <a:lumMod val="75000"/>
                    <a:lumOff val="25000"/>
                  </a:schemeClr>
                </a:solidFill>
                <a:latin typeface="Arial"/>
                <a:ea typeface="+mn-lt"/>
                <a:cs typeface="Arial"/>
              </a:rPr>
              <a:t>Needed Infrastructure – Keep Up with Growth</a:t>
            </a:r>
            <a:endParaRPr lang="en-US" sz="2400" b="1">
              <a:solidFill>
                <a:schemeClr val="tx2">
                  <a:lumMod val="75000"/>
                  <a:lumOff val="25000"/>
                </a:schemeClr>
              </a:solidFill>
              <a:latin typeface="Arial" panose="020B0604020202020204" pitchFamily="34" charset="0"/>
              <a:ea typeface="+mn-lt"/>
              <a:cs typeface="Arial" panose="020B0604020202020204" pitchFamily="34" charset="0"/>
            </a:endParaRPr>
          </a:p>
          <a:p>
            <a:pPr marL="800100" lvl="1" indent="-342900">
              <a:buFont typeface="Arial" panose="020B0604020202020204" pitchFamily="34" charset="0"/>
              <a:buChar char="•"/>
            </a:pPr>
            <a:r>
              <a:rPr lang="en-US" sz="2400" b="1">
                <a:solidFill>
                  <a:schemeClr val="tx2">
                    <a:lumMod val="75000"/>
                    <a:lumOff val="25000"/>
                  </a:schemeClr>
                </a:solidFill>
                <a:latin typeface="Arial"/>
                <a:ea typeface="+mn-lt"/>
                <a:cs typeface="Arial"/>
              </a:rPr>
              <a:t>62 Soccer Fields Added</a:t>
            </a:r>
          </a:p>
          <a:p>
            <a:pPr marL="800100" lvl="1" indent="-342900">
              <a:buFont typeface="Arial" panose="020B0604020202020204" pitchFamily="34" charset="0"/>
              <a:buChar char="•"/>
            </a:pPr>
            <a:r>
              <a:rPr lang="en-US" sz="2400" b="1" u="sng">
                <a:solidFill>
                  <a:schemeClr val="tx2">
                    <a:lumMod val="75000"/>
                    <a:lumOff val="25000"/>
                  </a:schemeClr>
                </a:solidFill>
                <a:latin typeface="Arial"/>
                <a:ea typeface="+mn-lt"/>
                <a:cs typeface="Arial"/>
              </a:rPr>
              <a:t>Private Funds </a:t>
            </a:r>
            <a:r>
              <a:rPr lang="en-US" sz="2400" b="1">
                <a:solidFill>
                  <a:schemeClr val="tx2">
                    <a:lumMod val="75000"/>
                    <a:lumOff val="25000"/>
                  </a:schemeClr>
                </a:solidFill>
                <a:latin typeface="Arial"/>
                <a:ea typeface="+mn-lt"/>
                <a:cs typeface="Arial"/>
              </a:rPr>
              <a:t>Activated – Over $18 Million</a:t>
            </a:r>
          </a:p>
          <a:p>
            <a:pPr marL="342900" indent="-342900">
              <a:buFont typeface="Arial" panose="020B0604020202020204" pitchFamily="34" charset="0"/>
              <a:buChar char="•"/>
            </a:pPr>
            <a:endParaRPr lang="en-US" sz="2400">
              <a:solidFill>
                <a:schemeClr val="tx2">
                  <a:lumMod val="75000"/>
                  <a:lumOff val="25000"/>
                </a:schemeClr>
              </a:solidFill>
              <a:latin typeface="Arial" panose="020B0604020202020204" pitchFamily="34" charset="0"/>
              <a:ea typeface="+mn-lt"/>
              <a:cs typeface="Arial" panose="020B0604020202020204" pitchFamily="34" charset="0"/>
            </a:endParaRPr>
          </a:p>
        </p:txBody>
      </p:sp>
      <p:sp>
        <p:nvSpPr>
          <p:cNvPr id="2" name="Slide Number Placeholder 2">
            <a:extLst>
              <a:ext uri="{FF2B5EF4-FFF2-40B4-BE49-F238E27FC236}">
                <a16:creationId xmlns:a16="http://schemas.microsoft.com/office/drawing/2014/main" id="{70C815D4-23B5-D6A3-1A55-501F49D655E9}"/>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Century Gothic"/>
              </a:rPr>
              <a:pPr/>
              <a:t>7</a:t>
            </a:fld>
            <a:endParaRPr lang="en-US" b="1" dirty="0">
              <a:latin typeface="Century Gothic"/>
            </a:endParaRPr>
          </a:p>
        </p:txBody>
      </p:sp>
    </p:spTree>
    <p:extLst>
      <p:ext uri="{BB962C8B-B14F-4D97-AF65-F5344CB8AC3E}">
        <p14:creationId xmlns:p14="http://schemas.microsoft.com/office/powerpoint/2010/main" val="1349080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98021" y="4058962"/>
            <a:ext cx="8986586" cy="1200329"/>
          </a:xfrm>
          <a:prstGeom prst="rect">
            <a:avLst/>
          </a:prstGeom>
          <a:noFill/>
        </p:spPr>
        <p:txBody>
          <a:bodyPr wrap="square" lIns="91440" tIns="45720" rIns="91440" bIns="45720" rtlCol="0" anchor="t">
            <a:spAutoFit/>
          </a:bodyPr>
          <a:lstStyle/>
          <a:p>
            <a:r>
              <a:rPr lang="en-US" sz="7200" b="1" dirty="0">
                <a:solidFill>
                  <a:schemeClr val="bg1"/>
                </a:solidFill>
                <a:latin typeface="Century Gothic"/>
              </a:rPr>
              <a:t>EMPLOYEE</a:t>
            </a:r>
            <a:r>
              <a:rPr lang="en-US" sz="7200" b="1" dirty="0">
                <a:solidFill>
                  <a:schemeClr val="bg1"/>
                </a:solidFill>
              </a:rPr>
              <a:t> </a:t>
            </a:r>
            <a:r>
              <a:rPr lang="en-US" sz="7200" b="1" dirty="0">
                <a:solidFill>
                  <a:schemeClr val="bg1"/>
                </a:solidFill>
                <a:latin typeface="Century Gothic"/>
              </a:rPr>
              <a:t>ACTION</a:t>
            </a:r>
          </a:p>
        </p:txBody>
      </p:sp>
    </p:spTree>
    <p:extLst>
      <p:ext uri="{BB962C8B-B14F-4D97-AF65-F5344CB8AC3E}">
        <p14:creationId xmlns:p14="http://schemas.microsoft.com/office/powerpoint/2010/main" val="1556629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397F8-EA90-5511-233E-8235873F0BC1}"/>
            </a:ext>
          </a:extLst>
        </p:cNvPr>
        <p:cNvGrpSpPr/>
        <p:nvPr/>
      </p:nvGrpSpPr>
      <p:grpSpPr>
        <a:xfrm>
          <a:off x="0" y="0"/>
          <a:ext cx="0" cy="0"/>
          <a:chOff x="0" y="0"/>
          <a:chExt cx="0" cy="0"/>
        </a:xfrm>
      </p:grpSpPr>
      <p:pic>
        <p:nvPicPr>
          <p:cNvPr id="3" name="Picture 2" descr="Graphical user interface, application&#10;&#10;AI-generated content may be incorrect.">
            <a:extLst>
              <a:ext uri="{FF2B5EF4-FFF2-40B4-BE49-F238E27FC236}">
                <a16:creationId xmlns:a16="http://schemas.microsoft.com/office/drawing/2014/main" id="{047ADBBB-744F-CA3E-5462-17FA02B0A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5B36027C-8875-463F-0244-64252D895CBA}"/>
              </a:ext>
            </a:extLst>
          </p:cNvPr>
          <p:cNvSpPr txBox="1"/>
          <p:nvPr/>
        </p:nvSpPr>
        <p:spPr>
          <a:xfrm>
            <a:off x="533400" y="564573"/>
            <a:ext cx="9129074"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INTERNAL RESPONSE</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9EA72E98-272A-1FAE-D612-8DF67431FEE6}"/>
              </a:ext>
            </a:extLst>
          </p:cNvPr>
          <p:cNvSpPr txBox="1"/>
          <p:nvPr/>
        </p:nvSpPr>
        <p:spPr>
          <a:xfrm>
            <a:off x="533400" y="1541175"/>
            <a:ext cx="9129074" cy="2985433"/>
          </a:xfrm>
          <a:prstGeom prst="rect">
            <a:avLst/>
          </a:prstGeom>
          <a:noFill/>
        </p:spPr>
        <p:txBody>
          <a:bodyPr wrap="square" lIns="91440" tIns="45720" rIns="91440" bIns="45720" rtlCol="0" anchor="t">
            <a:spAutoFit/>
          </a:bodyPr>
          <a:lstStyle/>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a:latin typeface="Arial" panose="020B0604020202020204" pitchFamily="34" charset="0"/>
                <a:cs typeface="Arial" panose="020B0604020202020204" pitchFamily="34" charset="0"/>
              </a:rPr>
              <a:t>A thorough review of the situation was conducted, including an </a:t>
            </a:r>
            <a:r>
              <a:rPr lang="en-US" sz="2400" b="1">
                <a:latin typeface="Arial" panose="020B0604020202020204" pitchFamily="34" charset="0"/>
                <a:cs typeface="Arial" panose="020B0604020202020204" pitchFamily="34" charset="0"/>
              </a:rPr>
              <a:t>internal investigation </a:t>
            </a:r>
            <a:r>
              <a:rPr lang="en-US" sz="2400">
                <a:latin typeface="Arial" panose="020B0604020202020204" pitchFamily="34" charset="0"/>
                <a:cs typeface="Arial" panose="020B0604020202020204" pitchFamily="34" charset="0"/>
              </a:rPr>
              <a:t>into the employees' actions.</a:t>
            </a:r>
          </a:p>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b="1">
                <a:latin typeface="Arial" panose="020B0604020202020204" pitchFamily="34" charset="0"/>
                <a:cs typeface="Arial" panose="020B0604020202020204" pitchFamily="34" charset="0"/>
              </a:rPr>
              <a:t>Appropriate disciplinary actions</a:t>
            </a:r>
            <a:r>
              <a:rPr lang="en-US" sz="2400">
                <a:latin typeface="Arial" panose="020B0604020202020204" pitchFamily="34" charset="0"/>
                <a:cs typeface="Arial" panose="020B0604020202020204" pitchFamily="34" charset="0"/>
              </a:rPr>
              <a:t>, both verbal and written, were taken in accordance with the City of Midland’s </a:t>
            </a:r>
            <a:r>
              <a:rPr lang="en-US" sz="2400" b="1">
                <a:latin typeface="Arial" panose="020B0604020202020204" pitchFamily="34" charset="0"/>
                <a:cs typeface="Arial" panose="020B0604020202020204" pitchFamily="34" charset="0"/>
              </a:rPr>
              <a:t>personnel policies</a:t>
            </a:r>
            <a:r>
              <a:rPr lang="en-US" sz="2400">
                <a:latin typeface="Arial" panose="020B0604020202020204" pitchFamily="34" charset="0"/>
                <a:cs typeface="Arial" panose="020B0604020202020204" pitchFamily="34" charset="0"/>
              </a:rPr>
              <a:t>.</a:t>
            </a:r>
          </a:p>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a:latin typeface="Arial" panose="020B0604020202020204" pitchFamily="34" charset="0"/>
                <a:cs typeface="Arial" panose="020B0604020202020204" pitchFamily="34" charset="0"/>
              </a:rPr>
              <a:t>Additional </a:t>
            </a:r>
            <a:r>
              <a:rPr lang="en-US" sz="2400" b="1">
                <a:latin typeface="Arial" panose="020B0604020202020204" pitchFamily="34" charset="0"/>
                <a:cs typeface="Arial" panose="020B0604020202020204" pitchFamily="34" charset="0"/>
              </a:rPr>
              <a:t>training</a:t>
            </a:r>
            <a:r>
              <a:rPr lang="en-US" sz="2400">
                <a:latin typeface="Arial" panose="020B0604020202020204" pitchFamily="34" charset="0"/>
                <a:cs typeface="Arial" panose="020B0604020202020204" pitchFamily="34" charset="0"/>
              </a:rPr>
              <a:t> needs were identified, assigned, and successfully completed by all Code Enforcement Officers.</a:t>
            </a:r>
          </a:p>
        </p:txBody>
      </p:sp>
      <p:sp>
        <p:nvSpPr>
          <p:cNvPr id="2" name="Slide Number Placeholder 2">
            <a:extLst>
              <a:ext uri="{FF2B5EF4-FFF2-40B4-BE49-F238E27FC236}">
                <a16:creationId xmlns:a16="http://schemas.microsoft.com/office/drawing/2014/main" id="{FE600ED0-9132-BD00-7C64-8CEA29B7F0A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71</a:t>
            </a:fld>
            <a:endParaRPr lang="en-US" b="1">
              <a:latin typeface="Century Gothic"/>
            </a:endParaRPr>
          </a:p>
        </p:txBody>
      </p:sp>
    </p:spTree>
    <p:extLst>
      <p:ext uri="{BB962C8B-B14F-4D97-AF65-F5344CB8AC3E}">
        <p14:creationId xmlns:p14="http://schemas.microsoft.com/office/powerpoint/2010/main" val="2238660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AI-generated content may be incorrect.">
            <a:extLst>
              <a:ext uri="{FF2B5EF4-FFF2-40B4-BE49-F238E27FC236}">
                <a16:creationId xmlns:a16="http://schemas.microsoft.com/office/drawing/2014/main" id="{D7E55F73-AD9A-4A3D-CA1B-3BA68B37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564573"/>
            <a:ext cx="8915399"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CRIMINAL CONCERN</a:t>
            </a:r>
            <a:endParaRPr lang="en-US" sz="4400"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72</a:t>
            </a:fld>
            <a:endParaRPr lang="en-US" b="1">
              <a:latin typeface="Century Gothic"/>
            </a:endParaRPr>
          </a:p>
        </p:txBody>
      </p:sp>
      <p:sp>
        <p:nvSpPr>
          <p:cNvPr id="3" name="TextBox 2">
            <a:extLst>
              <a:ext uri="{FF2B5EF4-FFF2-40B4-BE49-F238E27FC236}">
                <a16:creationId xmlns:a16="http://schemas.microsoft.com/office/drawing/2014/main" id="{88DC42A7-2C2A-1612-CEC5-9260F8AF9B58}"/>
              </a:ext>
            </a:extLst>
          </p:cNvPr>
          <p:cNvSpPr txBox="1"/>
          <p:nvPr/>
        </p:nvSpPr>
        <p:spPr>
          <a:xfrm>
            <a:off x="533399" y="1505107"/>
            <a:ext cx="8763001" cy="2616101"/>
          </a:xfrm>
          <a:prstGeom prst="rect">
            <a:avLst/>
          </a:prstGeom>
          <a:noFill/>
        </p:spPr>
        <p:txBody>
          <a:bodyPr wrap="square" lIns="91440" tIns="45720" rIns="91440" bIns="45720" rtlCol="0" anchor="t">
            <a:spAutoFit/>
          </a:bodyPr>
          <a:lstStyle/>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a:latin typeface="Arial" panose="020B0604020202020204" pitchFamily="34" charset="0"/>
                <a:cs typeface="Arial" panose="020B0604020202020204" pitchFamily="34" charset="0"/>
              </a:rPr>
              <a:t>Under the Texas Penal Code, Chapter 6, a crime is only committed when there is </a:t>
            </a:r>
            <a:r>
              <a:rPr lang="en-US" sz="2400" b="1">
                <a:latin typeface="Arial" panose="020B0604020202020204" pitchFamily="34" charset="0"/>
                <a:cs typeface="Arial" panose="020B0604020202020204" pitchFamily="34" charset="0"/>
              </a:rPr>
              <a:t>intent to commit a criminal act</a:t>
            </a:r>
            <a:r>
              <a:rPr lang="en-US" sz="2400">
                <a:latin typeface="Arial" panose="020B0604020202020204" pitchFamily="34" charset="0"/>
                <a:cs typeface="Arial" panose="020B0604020202020204" pitchFamily="34" charset="0"/>
              </a:rPr>
              <a:t>.</a:t>
            </a:r>
          </a:p>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a:latin typeface="Arial" panose="020B0604020202020204" pitchFamily="34" charset="0"/>
                <a:cs typeface="Arial" panose="020B0604020202020204" pitchFamily="34" charset="0"/>
              </a:rPr>
              <a:t>While a mistake was made, the employees were </a:t>
            </a:r>
            <a:r>
              <a:rPr lang="en-US" sz="2400" b="1">
                <a:latin typeface="Arial" panose="020B0604020202020204" pitchFamily="34" charset="0"/>
                <a:cs typeface="Arial" panose="020B0604020202020204" pitchFamily="34" charset="0"/>
              </a:rPr>
              <a:t>acting in the course of their duties </a:t>
            </a:r>
            <a:r>
              <a:rPr lang="en-US" sz="2400">
                <a:latin typeface="Arial" panose="020B0604020202020204" pitchFamily="34" charset="0"/>
                <a:cs typeface="Arial" panose="020B0604020202020204" pitchFamily="34" charset="0"/>
              </a:rPr>
              <a:t>and had no criminal intent.</a:t>
            </a:r>
          </a:p>
          <a:p>
            <a:pPr marL="342900" marR="0" lvl="0" indent="-342900" algn="l" defTabSz="914400" rtl="0" eaLnBrk="0" fontAlgn="base" latinLnBrk="0" hangingPunct="0">
              <a:lnSpc>
                <a:spcPct val="100000"/>
              </a:lnSpc>
              <a:spcAft>
                <a:spcPts val="1200"/>
              </a:spcAft>
              <a:buClrTx/>
              <a:buSzTx/>
              <a:buFont typeface="Arial" panose="020B0604020202020204" pitchFamily="34" charset="0"/>
              <a:buChar char="•"/>
              <a:tabLst/>
            </a:pPr>
            <a:r>
              <a:rPr lang="en-US" sz="2400">
                <a:latin typeface="Arial" panose="020B0604020202020204" pitchFamily="34" charset="0"/>
                <a:cs typeface="Arial" panose="020B0604020202020204" pitchFamily="34" charset="0"/>
              </a:rPr>
              <a:t>Therefore, </a:t>
            </a:r>
            <a:r>
              <a:rPr lang="en-US" sz="2400" b="1">
                <a:latin typeface="Arial" panose="020B0604020202020204" pitchFamily="34" charset="0"/>
                <a:cs typeface="Arial" panose="020B0604020202020204" pitchFamily="34" charset="0"/>
              </a:rPr>
              <a:t>no further action</a:t>
            </a:r>
            <a:r>
              <a:rPr lang="en-US" sz="2400">
                <a:latin typeface="Arial" panose="020B0604020202020204" pitchFamily="34" charset="0"/>
                <a:cs typeface="Arial" panose="020B0604020202020204" pitchFamily="34" charset="0"/>
              </a:rPr>
              <a:t>, including criminal charges or termination, is required or mandated.</a:t>
            </a:r>
          </a:p>
        </p:txBody>
      </p:sp>
    </p:spTree>
    <p:extLst>
      <p:ext uri="{BB962C8B-B14F-4D97-AF65-F5344CB8AC3E}">
        <p14:creationId xmlns:p14="http://schemas.microsoft.com/office/powerpoint/2010/main" val="3741457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98021" y="2950630"/>
            <a:ext cx="11772901" cy="2308324"/>
          </a:xfrm>
          <a:prstGeom prst="rect">
            <a:avLst/>
          </a:prstGeom>
          <a:noFill/>
        </p:spPr>
        <p:txBody>
          <a:bodyPr wrap="square" rtlCol="0">
            <a:spAutoFit/>
          </a:bodyPr>
          <a:lstStyle/>
          <a:p>
            <a:r>
              <a:rPr lang="en-US" sz="7200" b="1">
                <a:solidFill>
                  <a:schemeClr val="bg1"/>
                </a:solidFill>
                <a:latin typeface="Century Gothic"/>
              </a:rPr>
              <a:t>TRANSPARENCY IN ACTION</a:t>
            </a:r>
          </a:p>
        </p:txBody>
      </p:sp>
    </p:spTree>
    <p:extLst>
      <p:ext uri="{BB962C8B-B14F-4D97-AF65-F5344CB8AC3E}">
        <p14:creationId xmlns:p14="http://schemas.microsoft.com/office/powerpoint/2010/main" val="374924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A28249E-0F28-0E2B-EE44-B8F910D10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564573"/>
            <a:ext cx="8128907"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TRANSPARENCY IN ACTION</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335617"/>
            <a:ext cx="6086475"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Strategic Plan Brochure</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2024 Annual Report</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Vision Midland</a:t>
            </a:r>
          </a:p>
          <a:p>
            <a:pPr marL="742950" lvl="1" indent="-285750">
              <a:buFont typeface="Arial" panose="020B0604020202020204" pitchFamily="34" charset="0"/>
              <a:buChar char="•"/>
            </a:pPr>
            <a:r>
              <a:rPr lang="en-US" sz="2400">
                <a:latin typeface="Arial" panose="020B0604020202020204" pitchFamily="34" charset="0"/>
                <a:cs typeface="Arial" panose="020B0604020202020204" pitchFamily="34" charset="0"/>
              </a:rPr>
              <a:t>Parks</a:t>
            </a:r>
          </a:p>
          <a:p>
            <a:pPr marL="742950" lvl="1" indent="-285750">
              <a:buFont typeface="Arial" panose="020B0604020202020204" pitchFamily="34" charset="0"/>
              <a:buChar char="•"/>
            </a:pPr>
            <a:r>
              <a:rPr lang="en-US" sz="2400">
                <a:latin typeface="Arial" panose="020B0604020202020204" pitchFamily="34" charset="0"/>
                <a:cs typeface="Arial" panose="020B0604020202020204" pitchFamily="34" charset="0"/>
              </a:rPr>
              <a:t>CIP</a:t>
            </a:r>
          </a:p>
          <a:p>
            <a:pPr marL="742950" lvl="1" indent="-285750">
              <a:buFont typeface="Arial" panose="020B0604020202020204" pitchFamily="34" charset="0"/>
              <a:buChar char="•"/>
            </a:pPr>
            <a:r>
              <a:rPr lang="en-US" sz="2400">
                <a:latin typeface="Arial" panose="020B0604020202020204" pitchFamily="34" charset="0"/>
                <a:cs typeface="Arial" panose="020B0604020202020204" pitchFamily="34" charset="0"/>
              </a:rPr>
              <a:t>Transportation</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Popular Annual Financial Report</a:t>
            </a:r>
          </a:p>
          <a:p>
            <a:pPr marL="285750" indent="-285750">
              <a:buFont typeface="Arial" panose="020B0604020202020204" pitchFamily="34" charset="0"/>
              <a:buChar char="•"/>
            </a:pPr>
            <a:r>
              <a:rPr lang="en-US" sz="2400" err="1">
                <a:latin typeface="Arial" panose="020B0604020202020204" pitchFamily="34" charset="0"/>
                <a:cs typeface="Arial" panose="020B0604020202020204" pitchFamily="34" charset="0"/>
              </a:rPr>
              <a:t>SeeClickFix</a:t>
            </a:r>
            <a:r>
              <a:rPr lang="en-US" sz="2400">
                <a:latin typeface="Arial" panose="020B0604020202020204" pitchFamily="34" charset="0"/>
                <a:cs typeface="Arial" panose="020B0604020202020204" pitchFamily="34" charset="0"/>
              </a:rPr>
              <a:t> - </a:t>
            </a:r>
            <a:r>
              <a:rPr lang="en-US" sz="2400" err="1">
                <a:latin typeface="Arial" panose="020B0604020202020204" pitchFamily="34" charset="0"/>
                <a:cs typeface="Arial" panose="020B0604020202020204" pitchFamily="34" charset="0"/>
              </a:rPr>
              <a:t>AskJacky</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Operational Dashboard</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Meetings and Agendas</a:t>
            </a:r>
          </a:p>
          <a:p>
            <a:pPr marL="285750" indent="-285750">
              <a:buFont typeface="Arial" panose="020B0604020202020204" pitchFamily="34" charset="0"/>
              <a:buChar char="•"/>
            </a:pPr>
            <a:r>
              <a:rPr lang="en-US" sz="2400">
                <a:latin typeface="Arial"/>
                <a:cs typeface="Arial"/>
              </a:rPr>
              <a:t>Live Council Meetings</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Council Meetings Presentations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74</a:t>
            </a:fld>
            <a:endParaRPr lang="en-US" b="1">
              <a:latin typeface="Century Gothic"/>
            </a:endParaRPr>
          </a:p>
        </p:txBody>
      </p:sp>
    </p:spTree>
    <p:extLst>
      <p:ext uri="{BB962C8B-B14F-4D97-AF65-F5344CB8AC3E}">
        <p14:creationId xmlns:p14="http://schemas.microsoft.com/office/powerpoint/2010/main" val="1161243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DF3C0-D57D-4C94-1FE5-BBEAC7F1CC2E}"/>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3466DC50-E6FE-AE59-5D2A-22EF1BB97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F3A9823-9961-23D0-8284-D47BFBF2379F}"/>
              </a:ext>
            </a:extLst>
          </p:cNvPr>
          <p:cNvSpPr txBox="1"/>
          <p:nvPr/>
        </p:nvSpPr>
        <p:spPr>
          <a:xfrm>
            <a:off x="533400" y="258523"/>
            <a:ext cx="7973786"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WWW.MIDLANDTEXAS.GOV</a:t>
            </a:r>
            <a:endParaRPr lang="en-US" sz="4400" b="1">
              <a:solidFill>
                <a:schemeClr val="tx2">
                  <a:lumMod val="75000"/>
                  <a:lumOff val="25000"/>
                </a:schemeClr>
              </a:solidFill>
              <a:latin typeface="Century Gothic"/>
            </a:endParaRPr>
          </a:p>
        </p:txBody>
      </p:sp>
      <p:sp>
        <p:nvSpPr>
          <p:cNvPr id="2" name="Slide Number Placeholder 2">
            <a:extLst>
              <a:ext uri="{FF2B5EF4-FFF2-40B4-BE49-F238E27FC236}">
                <a16:creationId xmlns:a16="http://schemas.microsoft.com/office/drawing/2014/main" id="{3FC242C7-B4F9-CC0C-B432-A30786E6410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75</a:t>
            </a:fld>
            <a:endParaRPr lang="en-US" b="1">
              <a:latin typeface="Century Gothic"/>
            </a:endParaRPr>
          </a:p>
        </p:txBody>
      </p:sp>
      <p:pic>
        <p:nvPicPr>
          <p:cNvPr id="3" name="Picture 2">
            <a:extLst>
              <a:ext uri="{FF2B5EF4-FFF2-40B4-BE49-F238E27FC236}">
                <a16:creationId xmlns:a16="http://schemas.microsoft.com/office/drawing/2014/main" id="{54E90AD1-7587-96DA-BCBD-52F85B69CF2D}"/>
              </a:ext>
            </a:extLst>
          </p:cNvPr>
          <p:cNvPicPr>
            <a:picLocks noChangeAspect="1"/>
          </p:cNvPicPr>
          <p:nvPr/>
        </p:nvPicPr>
        <p:blipFill>
          <a:blip r:embed="rId3"/>
          <a:stretch>
            <a:fillRect/>
          </a:stretch>
        </p:blipFill>
        <p:spPr>
          <a:xfrm>
            <a:off x="591687" y="1304237"/>
            <a:ext cx="8453990" cy="4557456"/>
          </a:xfrm>
          <a:prstGeom prst="rect">
            <a:avLst/>
          </a:prstGeom>
        </p:spPr>
      </p:pic>
      <p:pic>
        <p:nvPicPr>
          <p:cNvPr id="6" name="Picture 5" descr="Qr code&#10;&#10;AI-generated content may be incorrect.">
            <a:extLst>
              <a:ext uri="{FF2B5EF4-FFF2-40B4-BE49-F238E27FC236}">
                <a16:creationId xmlns:a16="http://schemas.microsoft.com/office/drawing/2014/main" id="{C3F76768-C014-80CF-AFC2-5E14031D3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4283" y="4576523"/>
            <a:ext cx="1904762" cy="1904762"/>
          </a:xfrm>
          <a:prstGeom prst="rect">
            <a:avLst/>
          </a:prstGeom>
        </p:spPr>
      </p:pic>
    </p:spTree>
    <p:extLst>
      <p:ext uri="{BB962C8B-B14F-4D97-AF65-F5344CB8AC3E}">
        <p14:creationId xmlns:p14="http://schemas.microsoft.com/office/powerpoint/2010/main" val="42001534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72B512CA-CD9A-18DC-90BB-630BCAD56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384691"/>
            <a:ext cx="7908471" cy="646331"/>
          </a:xfrm>
          <a:prstGeom prst="rect">
            <a:avLst/>
          </a:prstGeom>
          <a:noFill/>
        </p:spPr>
        <p:txBody>
          <a:bodyPr wrap="square" rtlCol="0">
            <a:spAutoFit/>
          </a:bodyPr>
          <a:lstStyle/>
          <a:p>
            <a:r>
              <a:rPr lang="en-US" sz="3600" b="1">
                <a:solidFill>
                  <a:schemeClr val="tx2">
                    <a:lumMod val="75000"/>
                    <a:lumOff val="25000"/>
                  </a:schemeClr>
                </a:solidFill>
                <a:latin typeface="Century Gothic"/>
                <a:ea typeface="Roboto Slab" pitchFamily="2" charset="0"/>
                <a:cs typeface="BrowalliaUPC" panose="020B0502040204020203" pitchFamily="34" charset="-34"/>
              </a:rPr>
              <a:t>STRATEGIC PLAN BROCHURE</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76</a:t>
            </a:fld>
            <a:endParaRPr lang="en-US" b="1">
              <a:latin typeface="Century Gothic"/>
            </a:endParaRPr>
          </a:p>
        </p:txBody>
      </p:sp>
      <p:pic>
        <p:nvPicPr>
          <p:cNvPr id="5" name="Picture 4" descr="Graphical user interface, text, application&#10;&#10;AI-generated content may be incorrect.">
            <a:extLst>
              <a:ext uri="{FF2B5EF4-FFF2-40B4-BE49-F238E27FC236}">
                <a16:creationId xmlns:a16="http://schemas.microsoft.com/office/drawing/2014/main" id="{AFBEC253-8D4F-EA58-8FC1-23C25A32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45367"/>
            <a:ext cx="8001713" cy="4848471"/>
          </a:xfrm>
          <a:prstGeom prst="rect">
            <a:avLst/>
          </a:prstGeom>
        </p:spPr>
      </p:pic>
      <p:pic>
        <p:nvPicPr>
          <p:cNvPr id="7" name="Picture 6" descr="Qr code&#10;&#10;AI-generated content may be incorrect.">
            <a:extLst>
              <a:ext uri="{FF2B5EF4-FFF2-40B4-BE49-F238E27FC236}">
                <a16:creationId xmlns:a16="http://schemas.microsoft.com/office/drawing/2014/main" id="{FBDD2C3A-9B43-C02D-A76D-D8E5390D1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369" y="4744394"/>
            <a:ext cx="1904762" cy="1904762"/>
          </a:xfrm>
          <a:prstGeom prst="rect">
            <a:avLst/>
          </a:prstGeom>
        </p:spPr>
      </p:pic>
    </p:spTree>
    <p:extLst>
      <p:ext uri="{BB962C8B-B14F-4D97-AF65-F5344CB8AC3E}">
        <p14:creationId xmlns:p14="http://schemas.microsoft.com/office/powerpoint/2010/main" val="35588351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FD192ADE-02B3-9756-F7A1-3BB7F4672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95394"/>
            <a:ext cx="6419850"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2024 ANNUAL REPORT</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77</a:t>
            </a:fld>
            <a:endParaRPr lang="en-US" b="1">
              <a:latin typeface="Century Gothic"/>
            </a:endParaRPr>
          </a:p>
        </p:txBody>
      </p:sp>
      <p:pic>
        <p:nvPicPr>
          <p:cNvPr id="7" name="Picture 6" descr="A picture containing text, outdoor, city, sign&#10;&#10;AI-generated content may be incorrect.">
            <a:extLst>
              <a:ext uri="{FF2B5EF4-FFF2-40B4-BE49-F238E27FC236}">
                <a16:creationId xmlns:a16="http://schemas.microsoft.com/office/drawing/2014/main" id="{6F0A129E-1CCB-4D89-A868-B81DDE2F8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567" y="927253"/>
            <a:ext cx="7745361" cy="4997790"/>
          </a:xfrm>
          <a:prstGeom prst="rect">
            <a:avLst/>
          </a:prstGeom>
        </p:spPr>
      </p:pic>
      <p:pic>
        <p:nvPicPr>
          <p:cNvPr id="4" name="Picture 3" descr="Qr code&#10;&#10;AI-generated content may be incorrect.">
            <a:extLst>
              <a:ext uri="{FF2B5EF4-FFF2-40B4-BE49-F238E27FC236}">
                <a16:creationId xmlns:a16="http://schemas.microsoft.com/office/drawing/2014/main" id="{5657A98E-77DA-4A05-AB99-8274A854A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1194" y="4848344"/>
            <a:ext cx="1904762" cy="1904762"/>
          </a:xfrm>
          <a:prstGeom prst="rect">
            <a:avLst/>
          </a:prstGeom>
        </p:spPr>
      </p:pic>
    </p:spTree>
    <p:extLst>
      <p:ext uri="{BB962C8B-B14F-4D97-AF65-F5344CB8AC3E}">
        <p14:creationId xmlns:p14="http://schemas.microsoft.com/office/powerpoint/2010/main" val="18265152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752C20C7-84C7-76C8-DEE3-A977F7470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86629"/>
            <a:ext cx="6419850"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VISION MIDLAND</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78</a:t>
            </a:fld>
            <a:endParaRPr lang="en-US" b="1">
              <a:latin typeface="Century Gothic"/>
            </a:endParaRPr>
          </a:p>
        </p:txBody>
      </p:sp>
      <p:pic>
        <p:nvPicPr>
          <p:cNvPr id="4" name="Picture 3" descr="Graphical user interface, text, website&#10;&#10;AI-generated content may be incorrect.">
            <a:extLst>
              <a:ext uri="{FF2B5EF4-FFF2-40B4-BE49-F238E27FC236}">
                <a16:creationId xmlns:a16="http://schemas.microsoft.com/office/drawing/2014/main" id="{CCA16C3E-385B-5C92-6893-5AEEA7BA4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1065488"/>
            <a:ext cx="7224252" cy="4915584"/>
          </a:xfrm>
          <a:prstGeom prst="rect">
            <a:avLst/>
          </a:prstGeom>
        </p:spPr>
      </p:pic>
      <p:pic>
        <p:nvPicPr>
          <p:cNvPr id="7" name="Picture 6" descr="Qr code&#10;&#10;AI-generated content may be incorrect.">
            <a:extLst>
              <a:ext uri="{FF2B5EF4-FFF2-40B4-BE49-F238E27FC236}">
                <a16:creationId xmlns:a16="http://schemas.microsoft.com/office/drawing/2014/main" id="{C9CB89C3-C98B-6FBC-52D0-E927B64A9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664" y="4727297"/>
            <a:ext cx="1904762" cy="1904762"/>
          </a:xfrm>
          <a:prstGeom prst="rect">
            <a:avLst/>
          </a:prstGeom>
        </p:spPr>
      </p:pic>
    </p:spTree>
    <p:extLst>
      <p:ext uri="{BB962C8B-B14F-4D97-AF65-F5344CB8AC3E}">
        <p14:creationId xmlns:p14="http://schemas.microsoft.com/office/powerpoint/2010/main" val="27763815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truck with a white background&#10;&#10;AI-generated content may be incorrect.">
            <a:extLst>
              <a:ext uri="{FF2B5EF4-FFF2-40B4-BE49-F238E27FC236}">
                <a16:creationId xmlns:a16="http://schemas.microsoft.com/office/drawing/2014/main" id="{0B73D74B-E27A-0DA7-FFDA-445C36796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621891" y="214092"/>
            <a:ext cx="9092380" cy="1446550"/>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CAPITAL IMPROVEMENT PROJECTS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07181"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79</a:t>
            </a:fld>
            <a:endParaRPr lang="en-US" b="1">
              <a:latin typeface="Century Gothic"/>
            </a:endParaRPr>
          </a:p>
        </p:txBody>
      </p:sp>
      <p:pic>
        <p:nvPicPr>
          <p:cNvPr id="5" name="Picture 4" descr="A screenshot of a video game&#10;&#10;AI-generated content may be incorrect.">
            <a:extLst>
              <a:ext uri="{FF2B5EF4-FFF2-40B4-BE49-F238E27FC236}">
                <a16:creationId xmlns:a16="http://schemas.microsoft.com/office/drawing/2014/main" id="{BEEC170D-AA89-BD40-A109-7CB7FBD85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46" y="983533"/>
            <a:ext cx="7729494" cy="4960637"/>
          </a:xfrm>
          <a:prstGeom prst="rect">
            <a:avLst/>
          </a:prstGeom>
        </p:spPr>
      </p:pic>
      <p:pic>
        <p:nvPicPr>
          <p:cNvPr id="7" name="Picture 6" descr="Qr code&#10;&#10;AI-generated content may be incorrect.">
            <a:extLst>
              <a:ext uri="{FF2B5EF4-FFF2-40B4-BE49-F238E27FC236}">
                <a16:creationId xmlns:a16="http://schemas.microsoft.com/office/drawing/2014/main" id="{1F48AE13-0919-F396-F238-304279015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569" y="4803894"/>
            <a:ext cx="1904762" cy="1904762"/>
          </a:xfrm>
          <a:prstGeom prst="rect">
            <a:avLst/>
          </a:prstGeom>
        </p:spPr>
      </p:pic>
    </p:spTree>
    <p:extLst>
      <p:ext uri="{BB962C8B-B14F-4D97-AF65-F5344CB8AC3E}">
        <p14:creationId xmlns:p14="http://schemas.microsoft.com/office/powerpoint/2010/main" val="432088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80EAF-505E-08F2-C737-B878C391B8A7}"/>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96316E62-673A-B66D-A5EC-46EBF1857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94D40D7-737D-6B10-4693-57827463EA50}"/>
              </a:ext>
            </a:extLst>
          </p:cNvPr>
          <p:cNvSpPr txBox="1"/>
          <p:nvPr/>
        </p:nvSpPr>
        <p:spPr>
          <a:xfrm>
            <a:off x="597408" y="305720"/>
            <a:ext cx="8158316"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TAX VS REVENUE SUPPORTED</a:t>
            </a:r>
          </a:p>
        </p:txBody>
      </p:sp>
      <p:sp>
        <p:nvSpPr>
          <p:cNvPr id="2" name="Slide Number Placeholder 2">
            <a:extLst>
              <a:ext uri="{FF2B5EF4-FFF2-40B4-BE49-F238E27FC236}">
                <a16:creationId xmlns:a16="http://schemas.microsoft.com/office/drawing/2014/main" id="{75C02A24-FE3C-80FA-3D81-AD24400C0D6B}"/>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8</a:t>
            </a:fld>
            <a:endParaRPr lang="en-US" b="1">
              <a:latin typeface="Century Gothic"/>
            </a:endParaRPr>
          </a:p>
        </p:txBody>
      </p:sp>
      <p:pic>
        <p:nvPicPr>
          <p:cNvPr id="6" name="Picture 5">
            <a:extLst>
              <a:ext uri="{FF2B5EF4-FFF2-40B4-BE49-F238E27FC236}">
                <a16:creationId xmlns:a16="http://schemas.microsoft.com/office/drawing/2014/main" id="{D79E5CE2-3A85-FD39-BA8B-2A24A1BB5A53}"/>
              </a:ext>
            </a:extLst>
          </p:cNvPr>
          <p:cNvPicPr>
            <a:picLocks noChangeAspect="1"/>
          </p:cNvPicPr>
          <p:nvPr/>
        </p:nvPicPr>
        <p:blipFill>
          <a:blip r:embed="rId3"/>
          <a:stretch>
            <a:fillRect/>
          </a:stretch>
        </p:blipFill>
        <p:spPr>
          <a:xfrm>
            <a:off x="978408" y="1492057"/>
            <a:ext cx="7246328" cy="4355507"/>
          </a:xfrm>
          <a:prstGeom prst="rect">
            <a:avLst/>
          </a:prstGeom>
        </p:spPr>
      </p:pic>
      <p:sp>
        <p:nvSpPr>
          <p:cNvPr id="10" name="TextBox 9">
            <a:extLst>
              <a:ext uri="{FF2B5EF4-FFF2-40B4-BE49-F238E27FC236}">
                <a16:creationId xmlns:a16="http://schemas.microsoft.com/office/drawing/2014/main" id="{FC6F345C-633B-C8D4-F819-0F6CAD917297}"/>
              </a:ext>
            </a:extLst>
          </p:cNvPr>
          <p:cNvSpPr txBox="1"/>
          <p:nvPr/>
        </p:nvSpPr>
        <p:spPr>
          <a:xfrm>
            <a:off x="6853136" y="1199670"/>
            <a:ext cx="2743200" cy="584775"/>
          </a:xfrm>
          <a:prstGeom prst="rect">
            <a:avLst/>
          </a:prstGeom>
          <a:solidFill>
            <a:schemeClr val="bg1"/>
          </a:solidFill>
        </p:spPr>
        <p:txBody>
          <a:bodyPr wrap="square" rtlCol="0">
            <a:spAutoFit/>
          </a:bodyPr>
          <a:lstStyle/>
          <a:p>
            <a:r>
              <a:rPr lang="en-US" sz="1600" b="1">
                <a:latin typeface="Arial" panose="020B0604020202020204" pitchFamily="34" charset="0"/>
                <a:cs typeface="Arial" panose="020B0604020202020204" pitchFamily="34" charset="0"/>
              </a:rPr>
              <a:t>TBAR INFRASTRUCTURE PURCHASE 2022</a:t>
            </a:r>
          </a:p>
        </p:txBody>
      </p:sp>
      <p:sp>
        <p:nvSpPr>
          <p:cNvPr id="11" name="Arrow: Right 10">
            <a:extLst>
              <a:ext uri="{FF2B5EF4-FFF2-40B4-BE49-F238E27FC236}">
                <a16:creationId xmlns:a16="http://schemas.microsoft.com/office/drawing/2014/main" id="{FDA6829C-DFE9-BA59-1DC1-88035F78D180}"/>
              </a:ext>
            </a:extLst>
          </p:cNvPr>
          <p:cNvSpPr/>
          <p:nvPr/>
        </p:nvSpPr>
        <p:spPr>
          <a:xfrm rot="8865289">
            <a:off x="5492745" y="2436204"/>
            <a:ext cx="2901647" cy="35052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525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DABDC-D1F2-141F-ACBA-B4156D41BD68}"/>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E9BC29C1-99DE-4807-6E20-CECAD52A5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65AB83D-54F4-08D8-A139-BC635DCD045C}"/>
              </a:ext>
            </a:extLst>
          </p:cNvPr>
          <p:cNvSpPr txBox="1"/>
          <p:nvPr/>
        </p:nvSpPr>
        <p:spPr>
          <a:xfrm>
            <a:off x="533399" y="151823"/>
            <a:ext cx="8920843" cy="1323439"/>
          </a:xfrm>
          <a:prstGeom prst="rect">
            <a:avLst/>
          </a:prstGeom>
          <a:noFill/>
        </p:spPr>
        <p:txBody>
          <a:bodyPr wrap="square" rtlCol="0">
            <a:spAutoFit/>
          </a:bodyPr>
          <a:lstStyle/>
          <a:p>
            <a:r>
              <a:rPr lang="en-US" sz="4000" b="1" dirty="0">
                <a:solidFill>
                  <a:schemeClr val="tx2">
                    <a:lumMod val="75000"/>
                    <a:lumOff val="25000"/>
                  </a:schemeClr>
                </a:solidFill>
                <a:latin typeface="Century Gothic"/>
                <a:ea typeface="Roboto Slab" pitchFamily="2" charset="0"/>
                <a:cs typeface="BrowalliaUPC" panose="020B0502040204020203" pitchFamily="34" charset="-34"/>
              </a:rPr>
              <a:t>POPULAR ANNUAL FINANCIAL REPORT</a:t>
            </a:r>
          </a:p>
        </p:txBody>
      </p:sp>
      <p:sp>
        <p:nvSpPr>
          <p:cNvPr id="2" name="Slide Number Placeholder 2">
            <a:extLst>
              <a:ext uri="{FF2B5EF4-FFF2-40B4-BE49-F238E27FC236}">
                <a16:creationId xmlns:a16="http://schemas.microsoft.com/office/drawing/2014/main" id="{512493CC-0C92-AF46-2685-2C5D3942C1D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80</a:t>
            </a:fld>
            <a:endParaRPr lang="en-US" b="1">
              <a:latin typeface="Century Gothic"/>
            </a:endParaRPr>
          </a:p>
        </p:txBody>
      </p:sp>
      <p:pic>
        <p:nvPicPr>
          <p:cNvPr id="4" name="Picture 3" descr="A picture containing text&#10;&#10;AI-generated content may be incorrect.">
            <a:extLst>
              <a:ext uri="{FF2B5EF4-FFF2-40B4-BE49-F238E27FC236}">
                <a16:creationId xmlns:a16="http://schemas.microsoft.com/office/drawing/2014/main" id="{FEFE7A76-3930-6B91-4B8E-93BEB52B5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27" y="1310621"/>
            <a:ext cx="7553505" cy="4569070"/>
          </a:xfrm>
          <a:prstGeom prst="rect">
            <a:avLst/>
          </a:prstGeom>
        </p:spPr>
      </p:pic>
      <p:pic>
        <p:nvPicPr>
          <p:cNvPr id="7" name="Picture 6" descr="Qr code&#10;&#10;AI-generated content may be incorrect.">
            <a:extLst>
              <a:ext uri="{FF2B5EF4-FFF2-40B4-BE49-F238E27FC236}">
                <a16:creationId xmlns:a16="http://schemas.microsoft.com/office/drawing/2014/main" id="{5607596E-C7EB-1B53-88FF-40825B31D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4891" y="4819148"/>
            <a:ext cx="1904762" cy="1904762"/>
          </a:xfrm>
          <a:prstGeom prst="rect">
            <a:avLst/>
          </a:prstGeom>
        </p:spPr>
      </p:pic>
    </p:spTree>
    <p:extLst>
      <p:ext uri="{BB962C8B-B14F-4D97-AF65-F5344CB8AC3E}">
        <p14:creationId xmlns:p14="http://schemas.microsoft.com/office/powerpoint/2010/main" val="999754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A1CD-3F28-B050-5426-06E9678B107A}"/>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11A185DA-90E6-0ADA-36B0-3FE305A6D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EB16D25-1431-6FB7-E208-69B519E70C98}"/>
              </a:ext>
            </a:extLst>
          </p:cNvPr>
          <p:cNvSpPr txBox="1"/>
          <p:nvPr/>
        </p:nvSpPr>
        <p:spPr>
          <a:xfrm>
            <a:off x="533400" y="282286"/>
            <a:ext cx="7924800"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SEECLICKFIX &amp; ASKJACKY</a:t>
            </a:r>
          </a:p>
        </p:txBody>
      </p:sp>
      <p:sp>
        <p:nvSpPr>
          <p:cNvPr id="2" name="Slide Number Placeholder 2">
            <a:extLst>
              <a:ext uri="{FF2B5EF4-FFF2-40B4-BE49-F238E27FC236}">
                <a16:creationId xmlns:a16="http://schemas.microsoft.com/office/drawing/2014/main" id="{949BD32A-E8D5-0720-0799-FEC35C1AD48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81</a:t>
            </a:fld>
            <a:endParaRPr lang="en-US" b="1">
              <a:latin typeface="Century Gothic"/>
            </a:endParaRPr>
          </a:p>
        </p:txBody>
      </p:sp>
      <p:pic>
        <p:nvPicPr>
          <p:cNvPr id="10" name="Picture 9" descr="Graphical user interface, text, application, email&#10;&#10;AI-generated content may be incorrect.">
            <a:extLst>
              <a:ext uri="{FF2B5EF4-FFF2-40B4-BE49-F238E27FC236}">
                <a16:creationId xmlns:a16="http://schemas.microsoft.com/office/drawing/2014/main" id="{BE7B526A-E469-038B-E7B3-16F6AB311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91306"/>
            <a:ext cx="8155461" cy="4939223"/>
          </a:xfrm>
          <a:prstGeom prst="rect">
            <a:avLst/>
          </a:prstGeom>
        </p:spPr>
      </p:pic>
      <p:pic>
        <p:nvPicPr>
          <p:cNvPr id="13" name="Picture 12" descr="Qr code&#10;&#10;AI-generated content may be incorrect.">
            <a:extLst>
              <a:ext uri="{FF2B5EF4-FFF2-40B4-BE49-F238E27FC236}">
                <a16:creationId xmlns:a16="http://schemas.microsoft.com/office/drawing/2014/main" id="{C610A186-0205-CA10-3A13-AAE87B272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51" y="2480156"/>
            <a:ext cx="1904762" cy="1904762"/>
          </a:xfrm>
          <a:prstGeom prst="rect">
            <a:avLst/>
          </a:prstGeom>
        </p:spPr>
      </p:pic>
    </p:spTree>
    <p:extLst>
      <p:ext uri="{BB962C8B-B14F-4D97-AF65-F5344CB8AC3E}">
        <p14:creationId xmlns:p14="http://schemas.microsoft.com/office/powerpoint/2010/main" val="1133240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a:xfrm>
            <a:off x="340783" y="521"/>
            <a:ext cx="10515600" cy="1325563"/>
          </a:xfrm>
        </p:spPr>
        <p:txBody>
          <a:bodyPr>
            <a:normAutofit/>
          </a:bodyPr>
          <a:lstStyle/>
          <a:p>
            <a:r>
              <a:rPr lang="en-US" b="1">
                <a:solidFill>
                  <a:schemeClr val="tx2">
                    <a:lumMod val="75000"/>
                    <a:lumOff val="25000"/>
                  </a:schemeClr>
                </a:solidFill>
                <a:latin typeface="Century Gothic"/>
                <a:ea typeface="Roboto Slab" pitchFamily="2" charset="0"/>
                <a:cs typeface="BrowalliaUPC" panose="020B0502040204020203" pitchFamily="34" charset="-34"/>
              </a:rPr>
              <a:t>OPERATIONAL DASHBOARD</a:t>
            </a:r>
          </a:p>
        </p:txBody>
      </p:sp>
      <p:pic>
        <p:nvPicPr>
          <p:cNvPr id="7" name="Picture 6" descr="Graphical user interface, application&#10;&#10;AI-generated content may be incorrect.">
            <a:extLst>
              <a:ext uri="{FF2B5EF4-FFF2-40B4-BE49-F238E27FC236}">
                <a16:creationId xmlns:a16="http://schemas.microsoft.com/office/drawing/2014/main" id="{F68181A6-D6E2-EB7B-C598-37254E14F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333" y="897018"/>
            <a:ext cx="7505169" cy="5459332"/>
          </a:xfrm>
          <a:prstGeom prst="rect">
            <a:avLst/>
          </a:prstGeom>
        </p:spPr>
      </p:pic>
      <p:sp>
        <p:nvSpPr>
          <p:cNvPr id="5" name="object 12">
            <a:extLst>
              <a:ext uri="{FF2B5EF4-FFF2-40B4-BE49-F238E27FC236}">
                <a16:creationId xmlns:a16="http://schemas.microsoft.com/office/drawing/2014/main" id="{B224EFF1-76FF-FDBC-F2E7-63EEE98C8F16}"/>
              </a:ext>
            </a:extLst>
          </p:cNvPr>
          <p:cNvSpPr txBox="1">
            <a:spLocks/>
          </p:cNvSpPr>
          <p:nvPr/>
        </p:nvSpPr>
        <p:spPr>
          <a:xfrm>
            <a:off x="339348" y="5322876"/>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82</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4125348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ED629-B916-05E3-8426-CF9813339933}"/>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DC1C421C-DEEB-D75B-5C54-F18ED41AD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72870A9-624E-3F27-EB21-4FC075FB05D7}"/>
              </a:ext>
            </a:extLst>
          </p:cNvPr>
          <p:cNvSpPr>
            <a:spLocks noGrp="1"/>
          </p:cNvSpPr>
          <p:nvPr>
            <p:ph type="title"/>
          </p:nvPr>
        </p:nvSpPr>
        <p:spPr>
          <a:xfrm>
            <a:off x="351367" y="521"/>
            <a:ext cx="10515600" cy="1325563"/>
          </a:xfrm>
        </p:spPr>
        <p:txBody>
          <a:bodyPr>
            <a:normAutofit/>
          </a:bodyPr>
          <a:lstStyle/>
          <a:p>
            <a:r>
              <a:rPr lang="en-US" b="1">
                <a:solidFill>
                  <a:schemeClr val="tx2">
                    <a:lumMod val="75000"/>
                    <a:lumOff val="25000"/>
                  </a:schemeClr>
                </a:solidFill>
                <a:latin typeface="Century Gothic"/>
              </a:rPr>
              <a:t>MEETINGS AND AGENDAS</a:t>
            </a:r>
            <a:endParaRPr lang="en-US" b="1">
              <a:solidFill>
                <a:schemeClr val="tx2">
                  <a:lumMod val="75000"/>
                  <a:lumOff val="25000"/>
                </a:schemeClr>
              </a:solidFill>
              <a:latin typeface="Century Gothic"/>
              <a:ea typeface="Roboto Slab" pitchFamily="2" charset="0"/>
              <a:cs typeface="BrowalliaUPC" panose="020B0502040204020203" pitchFamily="34" charset="-34"/>
            </a:endParaRPr>
          </a:p>
        </p:txBody>
      </p:sp>
      <p:sp>
        <p:nvSpPr>
          <p:cNvPr id="4" name="Slide Number Placeholder 3">
            <a:extLst>
              <a:ext uri="{FF2B5EF4-FFF2-40B4-BE49-F238E27FC236}">
                <a16:creationId xmlns:a16="http://schemas.microsoft.com/office/drawing/2014/main" id="{7060AF83-299F-A6F9-2E96-0EC28A1DCD44}"/>
              </a:ext>
            </a:extLst>
          </p:cNvPr>
          <p:cNvSpPr>
            <a:spLocks noGrp="1"/>
          </p:cNvSpPr>
          <p:nvPr>
            <p:ph type="sldNum" sz="quarter" idx="12"/>
          </p:nvPr>
        </p:nvSpPr>
        <p:spPr/>
        <p:txBody>
          <a:bodyPr/>
          <a:lstStyle/>
          <a:p>
            <a:fld id="{C909ABD2-4574-433D-8B11-1782A1457D95}" type="slidenum">
              <a:rPr lang="en-US" smtClean="0">
                <a:latin typeface="+mn-lt"/>
              </a:rPr>
              <a:pPr/>
              <a:t>83</a:t>
            </a:fld>
            <a:endParaRPr lang="en-US">
              <a:latin typeface="+mn-lt"/>
            </a:endParaRPr>
          </a:p>
        </p:txBody>
      </p:sp>
      <p:pic>
        <p:nvPicPr>
          <p:cNvPr id="5" name="Picture 4" descr="Graphical user interface, text, application, email&#10;&#10;AI-generated content may be incorrect.">
            <a:extLst>
              <a:ext uri="{FF2B5EF4-FFF2-40B4-BE49-F238E27FC236}">
                <a16:creationId xmlns:a16="http://schemas.microsoft.com/office/drawing/2014/main" id="{4277FA60-189B-C75B-4080-280C7EE31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96" y="940416"/>
            <a:ext cx="8808172" cy="4977167"/>
          </a:xfrm>
          <a:prstGeom prst="rect">
            <a:avLst/>
          </a:prstGeom>
        </p:spPr>
      </p:pic>
      <p:pic>
        <p:nvPicPr>
          <p:cNvPr id="9" name="Picture 8">
            <a:extLst>
              <a:ext uri="{FF2B5EF4-FFF2-40B4-BE49-F238E27FC236}">
                <a16:creationId xmlns:a16="http://schemas.microsoft.com/office/drawing/2014/main" id="{398EF40C-26A6-4FF1-0908-805FE26F8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647" y="665249"/>
            <a:ext cx="1904762" cy="1904762"/>
          </a:xfrm>
          <a:prstGeom prst="rect">
            <a:avLst/>
          </a:prstGeom>
        </p:spPr>
      </p:pic>
      <p:sp>
        <p:nvSpPr>
          <p:cNvPr id="7" name="object 12">
            <a:extLst>
              <a:ext uri="{FF2B5EF4-FFF2-40B4-BE49-F238E27FC236}">
                <a16:creationId xmlns:a16="http://schemas.microsoft.com/office/drawing/2014/main" id="{CBCE9D0D-EC98-03E8-48C8-5C549E360411}"/>
              </a:ext>
            </a:extLst>
          </p:cNvPr>
          <p:cNvSpPr txBox="1">
            <a:spLocks/>
          </p:cNvSpPr>
          <p:nvPr/>
        </p:nvSpPr>
        <p:spPr>
          <a:xfrm>
            <a:off x="349352" y="5367094"/>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83</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32818358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DA2A7666-2E46-B1F0-1582-B82B89E1A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2" name="Title 1">
            <a:extLst>
              <a:ext uri="{FF2B5EF4-FFF2-40B4-BE49-F238E27FC236}">
                <a16:creationId xmlns:a16="http://schemas.microsoft.com/office/drawing/2014/main" id="{739443A8-8DF5-6F77-40FC-61BA67A82149}"/>
              </a:ext>
            </a:extLst>
          </p:cNvPr>
          <p:cNvSpPr>
            <a:spLocks noGrp="1"/>
          </p:cNvSpPr>
          <p:nvPr>
            <p:ph type="title"/>
          </p:nvPr>
        </p:nvSpPr>
        <p:spPr>
          <a:xfrm>
            <a:off x="350478" y="131821"/>
            <a:ext cx="10515600" cy="1325563"/>
          </a:xfrm>
        </p:spPr>
        <p:txBody>
          <a:bodyPr>
            <a:normAutofit/>
          </a:bodyPr>
          <a:lstStyle/>
          <a:p>
            <a:r>
              <a:rPr lang="en-US" b="1">
                <a:solidFill>
                  <a:schemeClr val="tx2">
                    <a:lumMod val="75000"/>
                    <a:lumOff val="25000"/>
                  </a:schemeClr>
                </a:solidFill>
                <a:latin typeface="Century Gothic"/>
              </a:rPr>
              <a:t>LIVE COUNCIL MEETINGS</a:t>
            </a:r>
          </a:p>
        </p:txBody>
      </p:sp>
      <p:sp>
        <p:nvSpPr>
          <p:cNvPr id="4" name="Slide Number Placeholder 3">
            <a:extLst>
              <a:ext uri="{FF2B5EF4-FFF2-40B4-BE49-F238E27FC236}">
                <a16:creationId xmlns:a16="http://schemas.microsoft.com/office/drawing/2014/main" id="{49C7E3A0-0750-FE01-D8B2-54918C0AEE28}"/>
              </a:ext>
            </a:extLst>
          </p:cNvPr>
          <p:cNvSpPr>
            <a:spLocks noGrp="1"/>
          </p:cNvSpPr>
          <p:nvPr>
            <p:ph type="sldNum" sz="quarter" idx="12"/>
          </p:nvPr>
        </p:nvSpPr>
        <p:spPr/>
        <p:txBody>
          <a:bodyPr/>
          <a:lstStyle/>
          <a:p>
            <a:fld id="{C909ABD2-4574-433D-8B11-1782A1457D95}" type="slidenum">
              <a:rPr lang="en-US" smtClean="0">
                <a:latin typeface="+mn-lt"/>
              </a:rPr>
              <a:pPr/>
              <a:t>84</a:t>
            </a:fld>
            <a:endParaRPr lang="en-US">
              <a:latin typeface="+mn-lt"/>
            </a:endParaRPr>
          </a:p>
        </p:txBody>
      </p:sp>
      <p:pic>
        <p:nvPicPr>
          <p:cNvPr id="9" name="Picture 8" descr="Qr code&#10;&#10;AI-generated content may be incorrect.">
            <a:extLst>
              <a:ext uri="{FF2B5EF4-FFF2-40B4-BE49-F238E27FC236}">
                <a16:creationId xmlns:a16="http://schemas.microsoft.com/office/drawing/2014/main" id="{10177CF1-DB62-6534-6CB5-E8FECDE6F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2609625"/>
            <a:ext cx="1904762" cy="1904762"/>
          </a:xfrm>
          <a:prstGeom prst="rect">
            <a:avLst/>
          </a:prstGeom>
        </p:spPr>
      </p:pic>
      <p:pic>
        <p:nvPicPr>
          <p:cNvPr id="11" name="Picture 10" descr="Graphical user interface, application&#10;&#10;AI-generated content may be incorrect.">
            <a:extLst>
              <a:ext uri="{FF2B5EF4-FFF2-40B4-BE49-F238E27FC236}">
                <a16:creationId xmlns:a16="http://schemas.microsoft.com/office/drawing/2014/main" id="{C1A126F4-D0FF-35F6-0123-89615216D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07" y="1191458"/>
            <a:ext cx="5106754" cy="4488475"/>
          </a:xfrm>
          <a:prstGeom prst="rect">
            <a:avLst/>
          </a:prstGeom>
        </p:spPr>
      </p:pic>
      <p:sp>
        <p:nvSpPr>
          <p:cNvPr id="5" name="object 12">
            <a:extLst>
              <a:ext uri="{FF2B5EF4-FFF2-40B4-BE49-F238E27FC236}">
                <a16:creationId xmlns:a16="http://schemas.microsoft.com/office/drawing/2014/main" id="{AF066D79-64B1-6600-07BC-EDD8EF620BE6}"/>
              </a:ext>
            </a:extLst>
          </p:cNvPr>
          <p:cNvSpPr txBox="1">
            <a:spLocks/>
          </p:cNvSpPr>
          <p:nvPr/>
        </p:nvSpPr>
        <p:spPr>
          <a:xfrm>
            <a:off x="347177" y="5408992"/>
            <a:ext cx="4738537" cy="1340713"/>
          </a:xfrm>
          <a:prstGeom prst="rect">
            <a:avLst/>
          </a:prstGeom>
        </p:spPr>
        <p:txBody>
          <a:bodyPr vert="horz" wrap="square" lIns="0" tIns="59622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defRPr/>
            </a:pPr>
            <a:fld id="{81D60167-4931-47E6-BA6A-407CBD079E47}" type="slidenum">
              <a:rPr lang="en-US" sz="4800" b="1" kern="0" spc="-25" dirty="0">
                <a:solidFill>
                  <a:srgbClr val="2E5496"/>
                </a:solidFill>
                <a:latin typeface="Century Gothic" panose="020B0502020202020204" pitchFamily="34" charset="0"/>
                <a:cs typeface="Tahoma"/>
              </a:rPr>
              <a:pPr marL="38100">
                <a:spcBef>
                  <a:spcPts val="95"/>
                </a:spcBef>
                <a:defRPr/>
              </a:pPr>
              <a:t>84</a:t>
            </a:fld>
            <a:endParaRPr lang="en-US" sz="4000" b="1" kern="0" spc="-25">
              <a:solidFill>
                <a:srgbClr val="2E5496"/>
              </a:solidFill>
              <a:latin typeface="Century Gothic" panose="020B0502020202020204" pitchFamily="34" charset="0"/>
              <a:cs typeface="Tahoma"/>
            </a:endParaRPr>
          </a:p>
        </p:txBody>
      </p:sp>
    </p:spTree>
    <p:extLst>
      <p:ext uri="{BB962C8B-B14F-4D97-AF65-F5344CB8AC3E}">
        <p14:creationId xmlns:p14="http://schemas.microsoft.com/office/powerpoint/2010/main" val="15070237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234E909-5E46-B408-5044-2A65223D0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116568" y="240256"/>
            <a:ext cx="9369393" cy="1569660"/>
          </a:xfrm>
          <a:prstGeom prst="rect">
            <a:avLst/>
          </a:prstGeom>
          <a:noFill/>
        </p:spPr>
        <p:txBody>
          <a:bodyPr wrap="square" lIns="91440" tIns="45720" rIns="91440" bIns="45720" rtlCol="0" anchor="t">
            <a:spAutoFit/>
          </a:bodyPr>
          <a:lstStyle/>
          <a:p>
            <a:r>
              <a:rPr lang="en-US" sz="4800" b="1" dirty="0">
                <a:solidFill>
                  <a:schemeClr val="tx2">
                    <a:lumMod val="75000"/>
                    <a:lumOff val="25000"/>
                  </a:schemeClr>
                </a:solidFill>
                <a:latin typeface="Century Gothic"/>
                <a:ea typeface="Roboto Slab"/>
                <a:cs typeface="BrowalliaUPC"/>
              </a:rPr>
              <a:t>COUNCIL MEETING PRESENTATIONS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116681"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85</a:t>
            </a:fld>
            <a:endParaRPr lang="en-US" b="1">
              <a:latin typeface="Century Gothic"/>
            </a:endParaRPr>
          </a:p>
        </p:txBody>
      </p:sp>
      <p:pic>
        <p:nvPicPr>
          <p:cNvPr id="7" name="Picture 6" descr="Graphical user interface, website&#10;&#10;AI-generated content may be incorrect.">
            <a:extLst>
              <a:ext uri="{FF2B5EF4-FFF2-40B4-BE49-F238E27FC236}">
                <a16:creationId xmlns:a16="http://schemas.microsoft.com/office/drawing/2014/main" id="{0C2BF595-18D4-13F8-24E1-6BD0A554A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18" y="1715619"/>
            <a:ext cx="7506383" cy="4584643"/>
          </a:xfrm>
          <a:prstGeom prst="rect">
            <a:avLst/>
          </a:prstGeom>
        </p:spPr>
      </p:pic>
      <p:pic>
        <p:nvPicPr>
          <p:cNvPr id="5" name="Picture 4" descr="Qr code&#10;&#10;AI-generated content may be incorrect.">
            <a:extLst>
              <a:ext uri="{FF2B5EF4-FFF2-40B4-BE49-F238E27FC236}">
                <a16:creationId xmlns:a16="http://schemas.microsoft.com/office/drawing/2014/main" id="{2184FEDF-A60B-D2AE-83F1-763697A9F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544" y="4828897"/>
            <a:ext cx="1904762" cy="1904762"/>
          </a:xfrm>
          <a:prstGeom prst="rect">
            <a:avLst/>
          </a:prstGeom>
        </p:spPr>
      </p:pic>
    </p:spTree>
    <p:extLst>
      <p:ext uri="{BB962C8B-B14F-4D97-AF65-F5344CB8AC3E}">
        <p14:creationId xmlns:p14="http://schemas.microsoft.com/office/powerpoint/2010/main" val="2712619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lIns="91440" tIns="45720" rIns="91440" bIns="45720" rtlCol="0" anchor="t">
            <a:spAutoFit/>
          </a:bodyPr>
          <a:lstStyle/>
          <a:p>
            <a:r>
              <a:rPr lang="en-US" sz="9600" b="1" dirty="0">
                <a:solidFill>
                  <a:schemeClr val="bg1"/>
                </a:solidFill>
                <a:effectLst>
                  <a:outerShdw blurRad="50800" dist="38100" dir="2700000" algn="tl" rotWithShape="0">
                    <a:prstClr val="black">
                      <a:alpha val="40000"/>
                    </a:prstClr>
                  </a:outerShdw>
                </a:effectLst>
                <a:latin typeface="Century Gothic"/>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lIns="91440" tIns="45720" rIns="91440" bIns="45720" rtlCol="0" anchor="t">
            <a:spAutoFit/>
          </a:bodyPr>
          <a:lstStyle/>
          <a:p>
            <a:pPr algn="ctr"/>
            <a:r>
              <a:rPr lang="en-US" sz="3600" b="1" dirty="0">
                <a:solidFill>
                  <a:schemeClr val="bg1"/>
                </a:solidFill>
                <a:effectLst>
                  <a:outerShdw blurRad="50800" dist="38100" dir="2700000" algn="tl" rotWithShape="0">
                    <a:prstClr val="black">
                      <a:alpha val="40000"/>
                    </a:prstClr>
                  </a:outerShdw>
                </a:effectLst>
                <a:latin typeface="Arial"/>
                <a:cs typeface="Arial"/>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DF3C0-D57D-4C94-1FE5-BBEAC7F1CC2E}"/>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3466DC50-E6FE-AE59-5D2A-22EF1BB97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F3A9823-9961-23D0-8284-D47BFBF2379F}"/>
              </a:ext>
            </a:extLst>
          </p:cNvPr>
          <p:cNvSpPr txBox="1"/>
          <p:nvPr/>
        </p:nvSpPr>
        <p:spPr>
          <a:xfrm>
            <a:off x="533400" y="309907"/>
            <a:ext cx="8158316" cy="769441"/>
          </a:xfrm>
          <a:prstGeom prst="rect">
            <a:avLst/>
          </a:prstGeom>
          <a:noFill/>
        </p:spPr>
        <p:txBody>
          <a:bodyPr wrap="square" rtlCol="0">
            <a:spAutoFit/>
          </a:bodyPr>
          <a:lstStyle/>
          <a:p>
            <a:r>
              <a:rPr lang="en-US" sz="4400" b="1">
                <a:solidFill>
                  <a:schemeClr val="tx2">
                    <a:lumMod val="75000"/>
                    <a:lumOff val="25000"/>
                  </a:schemeClr>
                </a:solidFill>
                <a:latin typeface="Century Gothic"/>
                <a:ea typeface="Roboto Slab" pitchFamily="2" charset="0"/>
                <a:cs typeface="BrowalliaUPC" panose="020B0502040204020203" pitchFamily="34" charset="-34"/>
              </a:rPr>
              <a:t>MIDLAND DEBT OVERVIEW</a:t>
            </a:r>
          </a:p>
        </p:txBody>
      </p:sp>
      <p:sp>
        <p:nvSpPr>
          <p:cNvPr id="2" name="Slide Number Placeholder 2">
            <a:extLst>
              <a:ext uri="{FF2B5EF4-FFF2-40B4-BE49-F238E27FC236}">
                <a16:creationId xmlns:a16="http://schemas.microsoft.com/office/drawing/2014/main" id="{3FC242C7-B4F9-CC0C-B432-A30786E6410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Century Gothic"/>
              </a:rPr>
              <a:pPr/>
              <a:t>9</a:t>
            </a:fld>
            <a:endParaRPr lang="en-US" b="1">
              <a:latin typeface="Century Gothic"/>
            </a:endParaRPr>
          </a:p>
        </p:txBody>
      </p:sp>
      <p:sp>
        <p:nvSpPr>
          <p:cNvPr id="7" name="TextBox 6">
            <a:extLst>
              <a:ext uri="{FF2B5EF4-FFF2-40B4-BE49-F238E27FC236}">
                <a16:creationId xmlns:a16="http://schemas.microsoft.com/office/drawing/2014/main" id="{9585102B-251E-C32C-A6AD-3B3E8B23825B}"/>
              </a:ext>
            </a:extLst>
          </p:cNvPr>
          <p:cNvSpPr txBox="1"/>
          <p:nvPr/>
        </p:nvSpPr>
        <p:spPr>
          <a:xfrm>
            <a:off x="6532919" y="4839594"/>
            <a:ext cx="2686954" cy="523220"/>
          </a:xfrm>
          <a:prstGeom prst="rect">
            <a:avLst/>
          </a:prstGeom>
          <a:noFill/>
        </p:spPr>
        <p:txBody>
          <a:bodyPr wrap="none" lIns="91440" tIns="45720" rIns="91440" bIns="45720" rtlCol="0" anchor="t">
            <a:spAutoFit/>
          </a:bodyPr>
          <a:lstStyle/>
          <a:p>
            <a:r>
              <a:rPr lang="en-US" sz="2800" b="1">
                <a:latin typeface="Arial"/>
                <a:cs typeface="Arial"/>
              </a:rPr>
              <a:t>$1,823,315,000</a:t>
            </a:r>
          </a:p>
        </p:txBody>
      </p:sp>
      <p:sp>
        <p:nvSpPr>
          <p:cNvPr id="8" name="TextBox 7">
            <a:extLst>
              <a:ext uri="{FF2B5EF4-FFF2-40B4-BE49-F238E27FC236}">
                <a16:creationId xmlns:a16="http://schemas.microsoft.com/office/drawing/2014/main" id="{DDEA7B5A-787E-E3C4-736E-05AF45C8C57C}"/>
              </a:ext>
            </a:extLst>
          </p:cNvPr>
          <p:cNvSpPr txBox="1"/>
          <p:nvPr/>
        </p:nvSpPr>
        <p:spPr>
          <a:xfrm>
            <a:off x="1331799" y="1898587"/>
            <a:ext cx="2678938" cy="523220"/>
          </a:xfrm>
          <a:prstGeom prst="rect">
            <a:avLst/>
          </a:prstGeom>
          <a:noFill/>
        </p:spPr>
        <p:txBody>
          <a:bodyPr wrap="none" rtlCol="0">
            <a:spAutoFit/>
          </a:bodyPr>
          <a:lstStyle/>
          <a:p>
            <a:r>
              <a:rPr lang="en-US" sz="2400" b="1">
                <a:latin typeface="Arial" panose="020B0604020202020204" pitchFamily="34" charset="0"/>
                <a:cs typeface="Arial" panose="020B0604020202020204" pitchFamily="34" charset="0"/>
              </a:rPr>
              <a:t>$</a:t>
            </a:r>
            <a:r>
              <a:rPr lang="en-US" sz="2800" b="1">
                <a:latin typeface="Arial" panose="020B0604020202020204" pitchFamily="34" charset="0"/>
                <a:cs typeface="Arial" panose="020B0604020202020204" pitchFamily="34" charset="0"/>
              </a:rPr>
              <a:t>597.68</a:t>
            </a:r>
            <a:r>
              <a:rPr lang="en-US" sz="2400" b="1">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Million</a:t>
            </a:r>
            <a:endParaRPr lang="en-US" sz="2400" b="1">
              <a:latin typeface="Arial" panose="020B0604020202020204" pitchFamily="34" charset="0"/>
              <a:cs typeface="Arial" panose="020B0604020202020204" pitchFamily="34" charset="0"/>
            </a:endParaRPr>
          </a:p>
        </p:txBody>
      </p:sp>
      <p:graphicFrame>
        <p:nvGraphicFramePr>
          <p:cNvPr id="9" name="Chart 8">
            <a:extLst>
              <a:ext uri="{FF2B5EF4-FFF2-40B4-BE49-F238E27FC236}">
                <a16:creationId xmlns:a16="http://schemas.microsoft.com/office/drawing/2014/main" id="{4D18FCD3-4F8F-E8C5-019A-DB7468F29CAD}"/>
              </a:ext>
            </a:extLst>
          </p:cNvPr>
          <p:cNvGraphicFramePr>
            <a:graphicFrameLocks/>
          </p:cNvGraphicFramePr>
          <p:nvPr/>
        </p:nvGraphicFramePr>
        <p:xfrm>
          <a:off x="713317" y="1713859"/>
          <a:ext cx="7601153" cy="497848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8C8AF2E-DA45-D9F3-5EE8-2FB70DEB82BB}"/>
              </a:ext>
            </a:extLst>
          </p:cNvPr>
          <p:cNvSpPr txBox="1"/>
          <p:nvPr/>
        </p:nvSpPr>
        <p:spPr>
          <a:xfrm>
            <a:off x="6532919" y="5289438"/>
            <a:ext cx="2694039" cy="1477328"/>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Community Includes: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School District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County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Hospital District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College</a:t>
            </a:r>
          </a:p>
        </p:txBody>
      </p:sp>
      <p:sp>
        <p:nvSpPr>
          <p:cNvPr id="4" name="TextBox 3">
            <a:extLst>
              <a:ext uri="{FF2B5EF4-FFF2-40B4-BE49-F238E27FC236}">
                <a16:creationId xmlns:a16="http://schemas.microsoft.com/office/drawing/2014/main" id="{06502ED0-8994-B53A-2632-A451D542CEC2}"/>
              </a:ext>
            </a:extLst>
          </p:cNvPr>
          <p:cNvSpPr txBox="1"/>
          <p:nvPr/>
        </p:nvSpPr>
        <p:spPr>
          <a:xfrm>
            <a:off x="6437669" y="1336586"/>
            <a:ext cx="2694039" cy="1200329"/>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Total Community Debt: $2,420,995,000</a:t>
            </a:r>
          </a:p>
        </p:txBody>
      </p:sp>
    </p:spTree>
    <p:extLst>
      <p:ext uri="{BB962C8B-B14F-4D97-AF65-F5344CB8AC3E}">
        <p14:creationId xmlns:p14="http://schemas.microsoft.com/office/powerpoint/2010/main" val="2374738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243ea73e7b80d71f45ae3e99e2d41a61">
  <xsd:schema xmlns:xsd="http://www.w3.org/2001/XMLSchema" xmlns:xs="http://www.w3.org/2001/XMLSchema" xmlns:p="http://schemas.microsoft.com/office/2006/metadata/properties" xmlns:ns2="dac4e956-f0e3-4f68-a80d-7cb1a90f51eb" targetNamespace="http://schemas.microsoft.com/office/2006/metadata/properties" ma:root="true" ma:fieldsID="49e955bfbee89a260be959c2b4eca440"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CF23BE-AF78-47DF-8948-9590D5304921}">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344CBB-B0B4-490D-86B4-068FF4043C2D}">
  <ds:schemaRefs>
    <ds:schemaRef ds:uri="http://schemas.microsoft.com/sharepoint/v3/contenttype/forms"/>
  </ds:schemaRefs>
</ds:datastoreItem>
</file>

<file path=customXml/itemProps3.xml><?xml version="1.0" encoding="utf-8"?>
<ds:datastoreItem xmlns:ds="http://schemas.openxmlformats.org/officeDocument/2006/customXml" ds:itemID="{5F2F8E76-129C-4FC3-ADEA-F483CD090FEA}">
  <ds:schemaRefs>
    <ds:schemaRef ds:uri="dac4e956-f0e3-4f68-a80d-7cb1a90f51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86</Slides>
  <Notes>30</Notes>
  <HiddenSlides>0</HiddenSlide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POTHOLE REPAIR &amp; SERVICE</vt:lpstr>
      <vt:lpstr>POTHOLES AT PARKS</vt:lpstr>
      <vt:lpstr>MOST VISIBLE ROADS</vt:lpstr>
      <vt:lpstr>PowerPoint Presentation</vt:lpstr>
      <vt:lpstr>PowerPoint Presentation</vt:lpstr>
      <vt:lpstr>PowerPoint Presentation</vt:lpstr>
      <vt:lpstr>PowerPoint Presentation</vt:lpstr>
      <vt:lpstr>PARTNERSHIPS – MIDLAND COUNTY</vt:lpstr>
      <vt:lpstr>PARTNERSHIPS – TXDOT  </vt:lpstr>
      <vt:lpstr>PARTNERSHIPS - MDC</vt:lpstr>
      <vt:lpstr>LOOP 250 AT TODD DRIVE</vt:lpstr>
      <vt:lpstr>PowerPoint Presentation</vt:lpstr>
      <vt:lpstr>PowerPoint Presentation</vt:lpstr>
      <vt:lpstr>PowerPoint Presentation</vt:lpstr>
      <vt:lpstr>PowerPoint Presentation</vt:lpstr>
      <vt:lpstr>TRAFFIC SIGNAL PROJECTS</vt:lpstr>
      <vt:lpstr>CITY OF MIDLAND LOOK AHEAD</vt:lpstr>
      <vt:lpstr>PowerPoint Presentation</vt:lpstr>
      <vt:lpstr>VISION ZERO RESOLUTION</vt:lpstr>
      <vt:lpstr>LAMESA CORRIDOR IMPROVEMENTS AND CITYWIDE SIGNAL RETIMING</vt:lpstr>
      <vt:lpstr>PowerPoint Presentation</vt:lpstr>
      <vt:lpstr>PowerPoint Presentation</vt:lpstr>
      <vt:lpstr>PowerPoint Presentation</vt:lpstr>
      <vt:lpstr>WATER SUPPLY REDUNDANCY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MOST VISIBLE STREETS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OPERATIONAL DASHBOARD</vt:lpstr>
      <vt:lpstr>MEETINGS AND AGENDAS</vt:lpstr>
      <vt:lpstr>LIVE COUNCIL MEETINGS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227</cp:revision>
  <dcterms:created xsi:type="dcterms:W3CDTF">2025-05-23T19:12:28Z</dcterms:created>
  <dcterms:modified xsi:type="dcterms:W3CDTF">2025-06-03T15:58:53Z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