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drawings/drawing1.xml" ContentType="application/vnd.openxmlformats-officedocument.drawingml.chartshapes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harts/style3.xml" ContentType="application/vnd.ms-office.chartstyl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style6.xml" ContentType="application/vnd.ms-office.chartstyle+xml"/>
  <Override PartName="/ppt/charts/colors6.xml" ContentType="application/vnd.ms-office.chartcolor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hart4.xml" ContentType="application/vnd.openxmlformats-officedocument.drawingml.chart+xml"/>
  <Override PartName="/ppt/charts/colors5.xml" ContentType="application/vnd.ms-office.chartcolorstyle+xml"/>
  <Override PartName="/ppt/charts/chart7.xml" ContentType="application/vnd.openxmlformats-officedocument.drawingml.chart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86" r:id="rId3"/>
    <p:sldId id="287" r:id="rId4"/>
    <p:sldId id="422" r:id="rId5"/>
    <p:sldId id="420" r:id="rId6"/>
    <p:sldId id="419" r:id="rId7"/>
    <p:sldId id="273" r:id="rId8"/>
    <p:sldId id="271" r:id="rId9"/>
    <p:sldId id="288" r:id="rId10"/>
    <p:sldId id="277" r:id="rId11"/>
    <p:sldId id="278" r:id="rId12"/>
    <p:sldId id="281" r:id="rId13"/>
    <p:sldId id="282" r:id="rId14"/>
    <p:sldId id="289" r:id="rId15"/>
    <p:sldId id="290" r:id="rId16"/>
    <p:sldId id="283" r:id="rId17"/>
    <p:sldId id="284" r:id="rId18"/>
    <p:sldId id="274" r:id="rId19"/>
    <p:sldId id="262" r:id="rId20"/>
    <p:sldId id="417" r:id="rId21"/>
    <p:sldId id="27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4DBCAF8-E613-4592-86FA-90C88C2C964F}">
          <p14:sldIdLst>
            <p14:sldId id="256"/>
            <p14:sldId id="286"/>
            <p14:sldId id="287"/>
            <p14:sldId id="422"/>
            <p14:sldId id="420"/>
            <p14:sldId id="419"/>
            <p14:sldId id="273"/>
            <p14:sldId id="271"/>
            <p14:sldId id="288"/>
            <p14:sldId id="277"/>
            <p14:sldId id="278"/>
            <p14:sldId id="281"/>
            <p14:sldId id="282"/>
            <p14:sldId id="289"/>
            <p14:sldId id="290"/>
            <p14:sldId id="283"/>
            <p14:sldId id="284"/>
            <p14:sldId id="274"/>
            <p14:sldId id="262"/>
            <p14:sldId id="417"/>
            <p14:sldId id="27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3007" autoAdjust="0"/>
  </p:normalViewPr>
  <p:slideViewPr>
    <p:cSldViewPr snapToGrid="0">
      <p:cViewPr varScale="1">
        <p:scale>
          <a:sx n="92" d="100"/>
          <a:sy n="92" d="100"/>
        </p:scale>
        <p:origin x="588" y="-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dc\Finance$\BUDGET\Budget\City%20Budget\FY24\PROPOSED%20BUDGET%20FY24\Introduction\Work%20Pages\Tax%20Valuations%20History%202024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dc\Finance$\BUDGET\Budget\City%20Budget\FY24\Property%20AdValorem%20Tax%20TNT\2023%20AdValorem%20data%20and%20Multi%20City%20graph\2022-2023%20AdValorem%20Tax%20comparison%20Multi%20City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557717249954399"/>
          <c:y val="1.9268502008347645E-2"/>
          <c:w val="0.82553944918497202"/>
          <c:h val="0.864037002524978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'Graph Data'!$B$1:$B$2</c:f>
              <c:strCache>
                <c:ptCount val="2"/>
                <c:pt idx="0">
                  <c:v>2024-2025</c:v>
                </c:pt>
                <c:pt idx="1">
                  <c:v>LEVY Rate</c:v>
                </c:pt>
              </c:strCache>
            </c:strRef>
          </c:tx>
          <c:spPr>
            <a:solidFill>
              <a:srgbClr val="4EA72E">
                <a:lumMod val="75000"/>
              </a:srgbClr>
            </a:solidFill>
          </c:spPr>
          <c:invertIfNegative val="0"/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6D5D-4CD9-8A9E-691451679F4B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6D5D-4CD9-8A9E-691451679F4B}"/>
              </c:ext>
            </c:extLst>
          </c:dPt>
          <c:dPt>
            <c:idx val="7"/>
            <c:invertIfNegative val="0"/>
            <c:bubble3D val="0"/>
            <c:spPr>
              <a:solidFill>
                <a:srgbClr val="0070C0"/>
              </a:solidFill>
            </c:spPr>
            <c:extLst>
              <c:ext xmlns:c16="http://schemas.microsoft.com/office/drawing/2014/chart" uri="{C3380CC4-5D6E-409C-BE32-E72D297353CC}">
                <c16:uniqueId val="{00000003-6D5D-4CD9-8A9E-691451679F4B}"/>
              </c:ext>
            </c:extLst>
          </c:dPt>
          <c:cat>
            <c:strRef>
              <c:f>'Graph Data'!$A$3:$A$10</c:f>
              <c:strCache>
                <c:ptCount val="8"/>
                <c:pt idx="0">
                  <c:v>Abilene </c:v>
                </c:pt>
                <c:pt idx="1">
                  <c:v>Waco</c:v>
                </c:pt>
                <c:pt idx="2">
                  <c:v>San Angelo</c:v>
                </c:pt>
                <c:pt idx="3">
                  <c:v>Wichita Falls</c:v>
                </c:pt>
                <c:pt idx="4">
                  <c:v>Lubbock </c:v>
                </c:pt>
                <c:pt idx="5">
                  <c:v>Odessa</c:v>
                </c:pt>
                <c:pt idx="6">
                  <c:v>Plano</c:v>
                </c:pt>
                <c:pt idx="7">
                  <c:v>Midland</c:v>
                </c:pt>
              </c:strCache>
            </c:strRef>
          </c:cat>
          <c:val>
            <c:numRef>
              <c:f>'Graph Data'!$B$3:$B$10</c:f>
              <c:numCache>
                <c:formatCode>General</c:formatCode>
                <c:ptCount val="8"/>
                <c:pt idx="0">
                  <c:v>0.76070000000000004</c:v>
                </c:pt>
                <c:pt idx="1">
                  <c:v>0.755</c:v>
                </c:pt>
                <c:pt idx="2">
                  <c:v>0.75439999999999996</c:v>
                </c:pt>
                <c:pt idx="3">
                  <c:v>0.69432099999999997</c:v>
                </c:pt>
                <c:pt idx="4">
                  <c:v>0.48020000000000002</c:v>
                </c:pt>
                <c:pt idx="5">
                  <c:v>0.466275</c:v>
                </c:pt>
                <c:pt idx="6">
                  <c:v>0.41760000000000003</c:v>
                </c:pt>
                <c:pt idx="7">
                  <c:v>0.34866200000000003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D5D-4CD9-8A9E-691451679F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8320640"/>
        <c:axId val="75567616"/>
      </c:barChart>
      <c:lineChart>
        <c:grouping val="standard"/>
        <c:varyColors val="0"/>
        <c:ser>
          <c:idx val="1"/>
          <c:order val="1"/>
          <c:tx>
            <c:strRef>
              <c:f>'Graph Data'!$C$1:$C$2</c:f>
              <c:strCache>
                <c:ptCount val="2"/>
                <c:pt idx="0">
                  <c:v>2024-2025</c:v>
                </c:pt>
                <c:pt idx="1">
                  <c:v>Tax on 300k Home</c:v>
                </c:pt>
              </c:strCache>
            </c:strRef>
          </c:tx>
          <c:spPr>
            <a:ln>
              <a:noFill/>
            </a:ln>
          </c:spPr>
          <c:marker>
            <c:symbol val="none"/>
          </c:marker>
          <c:dLbls>
            <c:dLbl>
              <c:idx val="4"/>
              <c:layout>
                <c:manualLayout>
                  <c:x val="-3.02910263405172E-2"/>
                  <c:y val="-9.0276658863224935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D5D-4CD9-8A9E-691451679F4B}"/>
                </c:ext>
              </c:extLst>
            </c:dLbl>
            <c:dLbl>
              <c:idx val="5"/>
              <c:layout>
                <c:manualLayout>
                  <c:x val="-3.0291026340517023E-2"/>
                  <c:y val="-6.0184439242149963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D5D-4CD9-8A9E-691451679F4B}"/>
                </c:ext>
              </c:extLst>
            </c:dLbl>
            <c:dLbl>
              <c:idx val="6"/>
              <c:layout>
                <c:manualLayout>
                  <c:x val="-3.02910263405172E-2"/>
                  <c:y val="-9.0276658863224935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D5D-4CD9-8A9E-691451679F4B}"/>
                </c:ext>
              </c:extLst>
            </c:dLbl>
            <c:dLbl>
              <c:idx val="7"/>
              <c:layout>
                <c:manualLayout>
                  <c:x val="-3.029102634051711E-2"/>
                  <c:y val="-2.106455373475248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D5D-4CD9-8A9E-691451679F4B}"/>
                </c:ext>
              </c:extLst>
            </c:dLbl>
            <c:spPr>
              <a:solidFill>
                <a:srgbClr val="4EA72E">
                  <a:lumMod val="60000"/>
                  <a:lumOff val="40000"/>
                </a:srgbClr>
              </a:solidFill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highlight>
                      <a:srgbClr val="FFFF00"/>
                    </a:highlight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'Graph Data'!$A$3:$A$10</c:f>
              <c:strCache>
                <c:ptCount val="8"/>
                <c:pt idx="0">
                  <c:v>Abilene </c:v>
                </c:pt>
                <c:pt idx="1">
                  <c:v>Waco</c:v>
                </c:pt>
                <c:pt idx="2">
                  <c:v>San Angelo</c:v>
                </c:pt>
                <c:pt idx="3">
                  <c:v>Wichita Falls</c:v>
                </c:pt>
                <c:pt idx="4">
                  <c:v>Lubbock </c:v>
                </c:pt>
                <c:pt idx="5">
                  <c:v>Odessa</c:v>
                </c:pt>
                <c:pt idx="6">
                  <c:v>Plano</c:v>
                </c:pt>
                <c:pt idx="7">
                  <c:v>Midland</c:v>
                </c:pt>
              </c:strCache>
            </c:strRef>
          </c:cat>
          <c:val>
            <c:numRef>
              <c:f>'Graph Data'!$C$3:$C$10</c:f>
              <c:numCache>
                <c:formatCode>_("$"* #,##0_);_("$"* \(#,##0\);_("$"* "-"??_);_(@_)</c:formatCode>
                <c:ptCount val="8"/>
                <c:pt idx="0">
                  <c:v>2282.1</c:v>
                </c:pt>
                <c:pt idx="1">
                  <c:v>2265</c:v>
                </c:pt>
                <c:pt idx="2">
                  <c:v>2263.1999999999998</c:v>
                </c:pt>
                <c:pt idx="3">
                  <c:v>2082.9629999999997</c:v>
                </c:pt>
                <c:pt idx="4">
                  <c:v>1440.6</c:v>
                </c:pt>
                <c:pt idx="5">
                  <c:v>1398.825</c:v>
                </c:pt>
                <c:pt idx="6">
                  <c:v>1252.8000000000002</c:v>
                </c:pt>
                <c:pt idx="7">
                  <c:v>1045.9860000000001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6D5D-4CD9-8A9E-691451679F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97725456"/>
        <c:axId val="1397716816"/>
      </c:lineChart>
      <c:catAx>
        <c:axId val="78320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75567616"/>
        <c:crosses val="autoZero"/>
        <c:auto val="1"/>
        <c:lblAlgn val="ctr"/>
        <c:lblOffset val="100"/>
        <c:noMultiLvlLbl val="0"/>
      </c:catAx>
      <c:valAx>
        <c:axId val="75567616"/>
        <c:scaling>
          <c:orientation val="minMax"/>
          <c:max val="0.85000000000000009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Cents </a:t>
                </a:r>
              </a:p>
              <a:p>
                <a:pPr>
                  <a:defRPr/>
                </a:pPr>
                <a:r>
                  <a:rPr lang="en-US" dirty="0"/>
                  <a:t>(Per $100 Valuation)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78320640"/>
        <c:crosses val="autoZero"/>
        <c:crossBetween val="between"/>
      </c:valAx>
      <c:valAx>
        <c:axId val="1397716816"/>
        <c:scaling>
          <c:orientation val="minMax"/>
          <c:max val="2400"/>
          <c:min val="0"/>
        </c:scaling>
        <c:delete val="0"/>
        <c:axPos val="r"/>
        <c:numFmt formatCode="_(&quot;$&quot;* #,##0_);_(&quot;$&quot;* \(#,##0\);_(&quot;$&quot;* &quot;-&quot;??_);_(@_)" sourceLinked="1"/>
        <c:majorTickMark val="out"/>
        <c:minorTickMark val="none"/>
        <c:tickLblPos val="nextTo"/>
        <c:crossAx val="1397725456"/>
        <c:crosses val="max"/>
        <c:crossBetween val="between"/>
      </c:valAx>
      <c:catAx>
        <c:axId val="13977254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97716816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388726746545174E-2"/>
          <c:y val="5.6319676629384856E-2"/>
          <c:w val="0.64129927868727821"/>
          <c:h val="0.86326446236501264"/>
        </c:manualLayout>
      </c:layout>
      <c:barChart>
        <c:barDir val="col"/>
        <c:grouping val="stacked"/>
        <c:varyColors val="0"/>
        <c:ser>
          <c:idx val="0"/>
          <c:order val="0"/>
          <c:tx>
            <c:v>Years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'FD AND PD TABLES'!$B$12:$K$12</c:f>
              <c:numCache>
                <c:formatCode>General</c:formatCode>
                <c:ptCount val="10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</c:numCache>
            </c:numRef>
          </c:cat>
          <c:val>
            <c:numRef>
              <c:f>'FD AND PD TABLES'!$B$2:$K$2</c:f>
              <c:numCache>
                <c:formatCode>General</c:formatCode>
                <c:ptCount val="10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73-41E8-9753-1A3CEDEA17F2}"/>
            </c:ext>
          </c:extLst>
        </c:ser>
        <c:ser>
          <c:idx val="1"/>
          <c:order val="1"/>
          <c:tx>
            <c:v>Police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'FD AND PD TABLES'!$B$12:$K$12</c:f>
              <c:numCache>
                <c:formatCode>General</c:formatCode>
                <c:ptCount val="10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</c:numCache>
            </c:numRef>
          </c:cat>
          <c:val>
            <c:numRef>
              <c:f>'FD AND PD TABLES'!$B$3:$K$3</c:f>
              <c:numCache>
                <c:formatCode>_("$"* #,##0_);_("$"* \(#,##0\);_("$"* "-"??_);_(@_)</c:formatCode>
                <c:ptCount val="10"/>
                <c:pt idx="0">
                  <c:v>26085837</c:v>
                </c:pt>
                <c:pt idx="1">
                  <c:v>26833261</c:v>
                </c:pt>
                <c:pt idx="2">
                  <c:v>27077158</c:v>
                </c:pt>
                <c:pt idx="3">
                  <c:v>28944818</c:v>
                </c:pt>
                <c:pt idx="4">
                  <c:v>34249413.619999997</c:v>
                </c:pt>
                <c:pt idx="5">
                  <c:v>35107421.82</c:v>
                </c:pt>
                <c:pt idx="6">
                  <c:v>34330981.020000003</c:v>
                </c:pt>
                <c:pt idx="7">
                  <c:v>41245077.82</c:v>
                </c:pt>
                <c:pt idx="8">
                  <c:v>45413378</c:v>
                </c:pt>
                <c:pt idx="9">
                  <c:v>46056323.380000003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B73-41E8-9753-1A3CEDEA17F2}"/>
            </c:ext>
          </c:extLst>
        </c:ser>
        <c:ser>
          <c:idx val="3"/>
          <c:order val="3"/>
          <c:tx>
            <c:v>Fire</c:v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'FD AND PD TABLES'!$B$12:$K$12</c:f>
              <c:numCache>
                <c:formatCode>General</c:formatCode>
                <c:ptCount val="10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</c:numCache>
            </c:numRef>
          </c:cat>
          <c:val>
            <c:numRef>
              <c:f>'FD AND PD TABLES'!$B$7:$K$7</c:f>
              <c:numCache>
                <c:formatCode>_("$"* #,##0_);_("$"* \(#,##0\);_("$"* "-"??_);_(@_)</c:formatCode>
                <c:ptCount val="10"/>
                <c:pt idx="0">
                  <c:v>25529324</c:v>
                </c:pt>
                <c:pt idx="1">
                  <c:v>25842095</c:v>
                </c:pt>
                <c:pt idx="2">
                  <c:v>26816277</c:v>
                </c:pt>
                <c:pt idx="3">
                  <c:v>28647571.600000001</c:v>
                </c:pt>
                <c:pt idx="4">
                  <c:v>31715710.600000001</c:v>
                </c:pt>
                <c:pt idx="5">
                  <c:v>33076829.600000001</c:v>
                </c:pt>
                <c:pt idx="6">
                  <c:v>36656077.909999996</c:v>
                </c:pt>
                <c:pt idx="7">
                  <c:v>40694875.82</c:v>
                </c:pt>
                <c:pt idx="8">
                  <c:v>43720554</c:v>
                </c:pt>
                <c:pt idx="9">
                  <c:v>47431349.289999999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B73-41E8-9753-1A3CEDEA17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842395680"/>
        <c:axId val="842395264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'FD AND PD TABLES'!$B$12:$K$12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2016</c:v>
                      </c:pt>
                      <c:pt idx="1">
                        <c:v>2017</c:v>
                      </c:pt>
                      <c:pt idx="2">
                        <c:v>2018</c:v>
                      </c:pt>
                      <c:pt idx="3">
                        <c:v>2019</c:v>
                      </c:pt>
                      <c:pt idx="4">
                        <c:v>2020</c:v>
                      </c:pt>
                      <c:pt idx="5">
                        <c:v>2021</c:v>
                      </c:pt>
                      <c:pt idx="6">
                        <c:v>2022</c:v>
                      </c:pt>
                      <c:pt idx="7">
                        <c:v>2023</c:v>
                      </c:pt>
                      <c:pt idx="8">
                        <c:v>2024</c:v>
                      </c:pt>
                      <c:pt idx="9">
                        <c:v>2025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'FD AND PD TABLES'!$B$6:$J$6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2016</c:v>
                      </c:pt>
                      <c:pt idx="1">
                        <c:v>2017</c:v>
                      </c:pt>
                      <c:pt idx="2">
                        <c:v>2018</c:v>
                      </c:pt>
                      <c:pt idx="3">
                        <c:v>2019</c:v>
                      </c:pt>
                      <c:pt idx="4">
                        <c:v>2020</c:v>
                      </c:pt>
                      <c:pt idx="5">
                        <c:v>2021</c:v>
                      </c:pt>
                      <c:pt idx="6">
                        <c:v>2022</c:v>
                      </c:pt>
                      <c:pt idx="7">
                        <c:v>2023</c:v>
                      </c:pt>
                      <c:pt idx="8">
                        <c:v>2024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5-6B73-41E8-9753-1A3CEDEA17F2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5"/>
          <c:order val="5"/>
          <c:tx>
            <c:v>Property Tax</c:v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'FD AND PD TABLES'!$B$12:$J$12</c:f>
              <c:numCache>
                <c:formatCode>General</c:formatCode>
                <c:ptCount val="9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</c:numCache>
            </c:numRef>
          </c:cat>
          <c:val>
            <c:numRef>
              <c:f>'FD AND PD TABLES'!$B$13:$K$13</c:f>
              <c:numCache>
                <c:formatCode>_("$"* #,##0_);_("$"* \(#,##0\);_("$"* "-"??_);_(@_)</c:formatCode>
                <c:ptCount val="10"/>
                <c:pt idx="0">
                  <c:v>36259047</c:v>
                </c:pt>
                <c:pt idx="1">
                  <c:v>41714000</c:v>
                </c:pt>
                <c:pt idx="2">
                  <c:v>44238553</c:v>
                </c:pt>
                <c:pt idx="3">
                  <c:v>46633038</c:v>
                </c:pt>
                <c:pt idx="4">
                  <c:v>48269249</c:v>
                </c:pt>
                <c:pt idx="5">
                  <c:v>50124561</c:v>
                </c:pt>
                <c:pt idx="6">
                  <c:v>53495114</c:v>
                </c:pt>
                <c:pt idx="7">
                  <c:v>55227298</c:v>
                </c:pt>
                <c:pt idx="8">
                  <c:v>59822137</c:v>
                </c:pt>
                <c:pt idx="9">
                  <c:v>63130200.450000003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B73-41E8-9753-1A3CEDEA17F2}"/>
            </c:ext>
          </c:extLst>
        </c:ser>
        <c:ser>
          <c:idx val="6"/>
          <c:order val="6"/>
          <c:tx>
            <c:v>PD and FD Combined</c:v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6453376764620564E-2"/>
                  <c:y val="-2.12621560218444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B73-41E8-9753-1A3CEDEA17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'FD AND PD TABLES'!$B$10:$K$10</c:f>
              <c:numCache>
                <c:formatCode>_("$"* #,##0_);_("$"* \(#,##0\);_("$"* "-"??_);_(@_)</c:formatCode>
                <c:ptCount val="10"/>
                <c:pt idx="0">
                  <c:v>51615161</c:v>
                </c:pt>
                <c:pt idx="1">
                  <c:v>52675356</c:v>
                </c:pt>
                <c:pt idx="2">
                  <c:v>53893435</c:v>
                </c:pt>
                <c:pt idx="3">
                  <c:v>57592389.600000001</c:v>
                </c:pt>
                <c:pt idx="4">
                  <c:v>65965124.219999999</c:v>
                </c:pt>
                <c:pt idx="5">
                  <c:v>68184251.420000002</c:v>
                </c:pt>
                <c:pt idx="6">
                  <c:v>70987058.930000007</c:v>
                </c:pt>
                <c:pt idx="7">
                  <c:v>81939953.640000001</c:v>
                </c:pt>
                <c:pt idx="8">
                  <c:v>89133932</c:v>
                </c:pt>
                <c:pt idx="9">
                  <c:v>93487672.670000002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6B73-41E8-9753-1A3CEDEA17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42395680"/>
        <c:axId val="842395264"/>
        <c:extLst>
          <c:ext xmlns:c15="http://schemas.microsoft.com/office/drawing/2012/chart" uri="{02D57815-91ED-43cb-92C2-25804820EDAC}">
            <c15:filteredLineSeries>
              <c15:ser>
                <c:idx val="4"/>
                <c:order val="4"/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'FD AND PD TABLES'!$B$12:$J$12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2016</c:v>
                      </c:pt>
                      <c:pt idx="1">
                        <c:v>2017</c:v>
                      </c:pt>
                      <c:pt idx="2">
                        <c:v>2018</c:v>
                      </c:pt>
                      <c:pt idx="3">
                        <c:v>2019</c:v>
                      </c:pt>
                      <c:pt idx="4">
                        <c:v>2020</c:v>
                      </c:pt>
                      <c:pt idx="5">
                        <c:v>2021</c:v>
                      </c:pt>
                      <c:pt idx="6">
                        <c:v>2022</c:v>
                      </c:pt>
                      <c:pt idx="7">
                        <c:v>2023</c:v>
                      </c:pt>
                      <c:pt idx="8">
                        <c:v>2024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'FD AND PD TABLES'!$B$12:$J$12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2016</c:v>
                      </c:pt>
                      <c:pt idx="1">
                        <c:v>2017</c:v>
                      </c:pt>
                      <c:pt idx="2">
                        <c:v>2018</c:v>
                      </c:pt>
                      <c:pt idx="3">
                        <c:v>2019</c:v>
                      </c:pt>
                      <c:pt idx="4">
                        <c:v>2020</c:v>
                      </c:pt>
                      <c:pt idx="5">
                        <c:v>2021</c:v>
                      </c:pt>
                      <c:pt idx="6">
                        <c:v>2022</c:v>
                      </c:pt>
                      <c:pt idx="7">
                        <c:v>2023</c:v>
                      </c:pt>
                      <c:pt idx="8">
                        <c:v>2024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6-6B73-41E8-9753-1A3CEDEA17F2}"/>
                  </c:ext>
                </c:extLst>
              </c15:ser>
            </c15:filteredLineSeries>
          </c:ext>
        </c:extLst>
      </c:lineChart>
      <c:catAx>
        <c:axId val="842395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42395264"/>
        <c:crosses val="autoZero"/>
        <c:auto val="1"/>
        <c:lblAlgn val="ctr"/>
        <c:lblOffset val="100"/>
        <c:noMultiLvlLbl val="0"/>
      </c:catAx>
      <c:valAx>
        <c:axId val="842395264"/>
        <c:scaling>
          <c:orientation val="minMax"/>
          <c:max val="9500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42395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legendEntry>
        <c:idx val="4"/>
        <c:delete val="1"/>
      </c:legendEntry>
      <c:layout>
        <c:manualLayout>
          <c:xMode val="edge"/>
          <c:yMode val="edge"/>
          <c:x val="0.78797667917643754"/>
          <c:y val="0.42902672848362355"/>
          <c:w val="0.17341238968910758"/>
          <c:h val="0.364800963408073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874334259278598"/>
          <c:y val="4.8681623575705324E-2"/>
          <c:w val="0.58850800977464024"/>
          <c:h val="0.78551789650781656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 Tax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4B2-4A1C-8DE6-2D8D07532507}"/>
              </c:ext>
            </c:extLst>
          </c:dPt>
          <c:dPt>
            <c:idx val="1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4B2-4A1C-8DE6-2D8D07532507}"/>
              </c:ext>
            </c:extLst>
          </c:dPt>
          <c:dPt>
            <c:idx val="2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4B2-4A1C-8DE6-2D8D0753250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4B2-4A1C-8DE6-2D8D07532507}"/>
              </c:ext>
            </c:extLst>
          </c:dPt>
          <c:cat>
            <c:strRef>
              <c:f>Sheet1!$A$2:$A$5</c:f>
              <c:strCache>
                <c:ptCount val="3"/>
                <c:pt idx="0">
                  <c:v>County</c:v>
                </c:pt>
                <c:pt idx="1">
                  <c:v>Hospital</c:v>
                </c:pt>
                <c:pt idx="2">
                  <c:v>City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0.5</c:v>
                </c:pt>
                <c:pt idx="1">
                  <c:v>0.25</c:v>
                </c:pt>
                <c:pt idx="2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4B2-4A1C-8DE6-2D8D075325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City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Sheet1!$A$2:$A$14</c:f>
              <c:strCache>
                <c:ptCount val="13"/>
                <c:pt idx="0">
                  <c:v> Abilene </c:v>
                </c:pt>
                <c:pt idx="1">
                  <c:v> Wichita Falls </c:v>
                </c:pt>
                <c:pt idx="2">
                  <c:v> Amarillo </c:v>
                </c:pt>
                <c:pt idx="3">
                  <c:v> McAllen </c:v>
                </c:pt>
                <c:pt idx="4">
                  <c:v> Mesquite </c:v>
                </c:pt>
                <c:pt idx="5">
                  <c:v> Lewisville </c:v>
                </c:pt>
                <c:pt idx="6">
                  <c:v> Denton </c:v>
                </c:pt>
                <c:pt idx="7">
                  <c:v> San Angelo </c:v>
                </c:pt>
                <c:pt idx="8">
                  <c:v> Lubbock </c:v>
                </c:pt>
                <c:pt idx="9">
                  <c:v> Tyler </c:v>
                </c:pt>
                <c:pt idx="10">
                  <c:v> Waco </c:v>
                </c:pt>
                <c:pt idx="11">
                  <c:v> Odessa </c:v>
                </c:pt>
                <c:pt idx="12">
                  <c:v> Midland  </c:v>
                </c:pt>
              </c:strCache>
            </c:strRef>
          </c:cat>
          <c:val>
            <c:numRef>
              <c:f>Sheet1!$B$2:$B$14</c:f>
              <c:numCache>
                <c:formatCode>0.00%</c:formatCode>
                <c:ptCount val="13"/>
                <c:pt idx="0">
                  <c:v>0.02</c:v>
                </c:pt>
                <c:pt idx="1">
                  <c:v>0.02</c:v>
                </c:pt>
                <c:pt idx="2">
                  <c:v>0.02</c:v>
                </c:pt>
                <c:pt idx="3">
                  <c:v>0.02</c:v>
                </c:pt>
                <c:pt idx="4">
                  <c:v>0.02</c:v>
                </c:pt>
                <c:pt idx="5">
                  <c:v>1.4999999999999999E-2</c:v>
                </c:pt>
                <c:pt idx="6">
                  <c:v>1.4999999999999999E-2</c:v>
                </c:pt>
                <c:pt idx="7">
                  <c:v>1.4999999999999999E-2</c:v>
                </c:pt>
                <c:pt idx="8">
                  <c:v>1.4999999999999999E-2</c:v>
                </c:pt>
                <c:pt idx="9">
                  <c:v>1.4999999999999999E-2</c:v>
                </c:pt>
                <c:pt idx="10">
                  <c:v>1.4999999999999999E-2</c:v>
                </c:pt>
                <c:pt idx="11">
                  <c:v>1.2500000000000001E-2</c:v>
                </c:pt>
                <c:pt idx="12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FF-46DD-BAD7-3ED18F7FFCF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Other </c:v>
                </c:pt>
              </c:strCache>
            </c:strRef>
          </c:tx>
          <c:spPr>
            <a:solidFill>
              <a:schemeClr val="tx2">
                <a:lumMod val="25000"/>
                <a:lumOff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Sheet1!$A$2:$A$14</c:f>
              <c:strCache>
                <c:ptCount val="13"/>
                <c:pt idx="0">
                  <c:v> Abilene </c:v>
                </c:pt>
                <c:pt idx="1">
                  <c:v> Wichita Falls </c:v>
                </c:pt>
                <c:pt idx="2">
                  <c:v> Amarillo </c:v>
                </c:pt>
                <c:pt idx="3">
                  <c:v> McAllen </c:v>
                </c:pt>
                <c:pt idx="4">
                  <c:v> Mesquite </c:v>
                </c:pt>
                <c:pt idx="5">
                  <c:v> Lewisville </c:v>
                </c:pt>
                <c:pt idx="6">
                  <c:v> Denton </c:v>
                </c:pt>
                <c:pt idx="7">
                  <c:v> San Angelo </c:v>
                </c:pt>
                <c:pt idx="8">
                  <c:v> Lubbock </c:v>
                </c:pt>
                <c:pt idx="9">
                  <c:v> Tyler </c:v>
                </c:pt>
                <c:pt idx="10">
                  <c:v> Waco </c:v>
                </c:pt>
                <c:pt idx="11">
                  <c:v> Odessa </c:v>
                </c:pt>
                <c:pt idx="12">
                  <c:v> Midland  </c:v>
                </c:pt>
              </c:strCache>
            </c:strRef>
          </c:cat>
          <c:val>
            <c:numRef>
              <c:f>Sheet1!$C$2:$C$14</c:f>
              <c:numCache>
                <c:formatCode>0.00%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5.0000000000000001E-3</c:v>
                </c:pt>
                <c:pt idx="6">
                  <c:v>5.0000000000000001E-3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2.5000000000000001E-3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CFF-46DD-BAD7-3ED18F7FFCF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County </c:v>
                </c:pt>
              </c:strCache>
            </c:strRef>
          </c:tx>
          <c:spPr>
            <a:solidFill>
              <a:schemeClr val="tx2">
                <a:lumMod val="75000"/>
                <a:lumOff val="2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Sheet1!$A$2:$A$14</c:f>
              <c:strCache>
                <c:ptCount val="13"/>
                <c:pt idx="0">
                  <c:v> Abilene </c:v>
                </c:pt>
                <c:pt idx="1">
                  <c:v> Wichita Falls </c:v>
                </c:pt>
                <c:pt idx="2">
                  <c:v> Amarillo </c:v>
                </c:pt>
                <c:pt idx="3">
                  <c:v> McAllen </c:v>
                </c:pt>
                <c:pt idx="4">
                  <c:v> Mesquite </c:v>
                </c:pt>
                <c:pt idx="5">
                  <c:v> Lewisville </c:v>
                </c:pt>
                <c:pt idx="6">
                  <c:v> Denton </c:v>
                </c:pt>
                <c:pt idx="7">
                  <c:v> San Angelo </c:v>
                </c:pt>
                <c:pt idx="8">
                  <c:v> Lubbock </c:v>
                </c:pt>
                <c:pt idx="9">
                  <c:v> Tyler </c:v>
                </c:pt>
                <c:pt idx="10">
                  <c:v> Waco </c:v>
                </c:pt>
                <c:pt idx="11">
                  <c:v> Odessa </c:v>
                </c:pt>
                <c:pt idx="12">
                  <c:v> Midland  </c:v>
                </c:pt>
              </c:strCache>
            </c:strRef>
          </c:cat>
          <c:val>
            <c:numRef>
              <c:f>Sheet1!$D$2:$D$14</c:f>
              <c:numCache>
                <c:formatCode>0.00%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5.0000000000000001E-3</c:v>
                </c:pt>
                <c:pt idx="8">
                  <c:v>5.0000000000000001E-3</c:v>
                </c:pt>
                <c:pt idx="9">
                  <c:v>5.0000000000000001E-3</c:v>
                </c:pt>
                <c:pt idx="10">
                  <c:v>5.0000000000000001E-3</c:v>
                </c:pt>
                <c:pt idx="11">
                  <c:v>0</c:v>
                </c:pt>
                <c:pt idx="12">
                  <c:v>5.0000000000000001E-3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CFF-46DD-BAD7-3ED18F7FFCF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 Hospital 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Sheet1!$A$2:$A$14</c:f>
              <c:strCache>
                <c:ptCount val="13"/>
                <c:pt idx="0">
                  <c:v> Abilene </c:v>
                </c:pt>
                <c:pt idx="1">
                  <c:v> Wichita Falls </c:v>
                </c:pt>
                <c:pt idx="2">
                  <c:v> Amarillo </c:v>
                </c:pt>
                <c:pt idx="3">
                  <c:v> McAllen </c:v>
                </c:pt>
                <c:pt idx="4">
                  <c:v> Mesquite </c:v>
                </c:pt>
                <c:pt idx="5">
                  <c:v> Lewisville </c:v>
                </c:pt>
                <c:pt idx="6">
                  <c:v> Denton </c:v>
                </c:pt>
                <c:pt idx="7">
                  <c:v> San Angelo </c:v>
                </c:pt>
                <c:pt idx="8">
                  <c:v> Lubbock </c:v>
                </c:pt>
                <c:pt idx="9">
                  <c:v> Tyler </c:v>
                </c:pt>
                <c:pt idx="10">
                  <c:v> Waco </c:v>
                </c:pt>
                <c:pt idx="11">
                  <c:v> Odessa </c:v>
                </c:pt>
                <c:pt idx="12">
                  <c:v> Midland  </c:v>
                </c:pt>
              </c:strCache>
            </c:strRef>
          </c:cat>
          <c:val>
            <c:numRef>
              <c:f>Sheet1!$E$2:$E$14</c:f>
              <c:numCache>
                <c:formatCode>0.00%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7.4999999999999997E-3</c:v>
                </c:pt>
                <c:pt idx="12">
                  <c:v>2.5000000000000001E-3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CFF-46DD-BAD7-3ED18F7FFC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22544880"/>
        <c:axId val="2109336848"/>
      </c:barChart>
      <c:catAx>
        <c:axId val="422544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109336848"/>
        <c:crosses val="autoZero"/>
        <c:auto val="1"/>
        <c:lblAlgn val="ctr"/>
        <c:lblOffset val="100"/>
        <c:noMultiLvlLbl val="0"/>
      </c:catAx>
      <c:valAx>
        <c:axId val="2109336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22544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164703050160481E-2"/>
          <c:y val="9.9435088565492241E-2"/>
          <c:w val="0.91471803197513057"/>
          <c:h val="0.79682332243164522"/>
        </c:manualLayout>
      </c:layout>
      <c:lineChart>
        <c:grouping val="standard"/>
        <c:varyColors val="0"/>
        <c:ser>
          <c:idx val="0"/>
          <c:order val="0"/>
          <c:tx>
            <c:strRef>
              <c:f>'Graph Data'!$B$29</c:f>
              <c:strCache>
                <c:ptCount val="1"/>
                <c:pt idx="0">
                  <c:v> Debt Levy </c:v>
                </c:pt>
              </c:strCache>
            </c:strRef>
          </c:tx>
          <c:spPr>
            <a:ln w="19050" cap="rnd" cmpd="sng" algn="ctr">
              <a:solidFill>
                <a:schemeClr val="accent1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dLbl>
              <c:idx val="20"/>
              <c:tx>
                <c:rich>
                  <a:bodyPr/>
                  <a:lstStyle/>
                  <a:p>
                    <a:fld id="{5463A1F3-A732-4370-84C5-23EBBCC58D41}" type="VALUE">
                      <a:rPr lang="en-US"/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A88-429C-B52E-F3636D7422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accen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'Graph Data'!$A$31:$A$51</c:f>
              <c:numCache>
                <c:formatCode>0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'Graph Data'!$B$31:$B$51</c:f>
              <c:numCache>
                <c:formatCode>#,##0.00_);\(#,##0.00\)</c:formatCode>
                <c:ptCount val="21"/>
                <c:pt idx="0">
                  <c:v>8.1999999999999993</c:v>
                </c:pt>
                <c:pt idx="1">
                  <c:v>8.75</c:v>
                </c:pt>
                <c:pt idx="2">
                  <c:v>7.68</c:v>
                </c:pt>
                <c:pt idx="3">
                  <c:v>7.53</c:v>
                </c:pt>
                <c:pt idx="4">
                  <c:v>5.07</c:v>
                </c:pt>
                <c:pt idx="5">
                  <c:v>5.93</c:v>
                </c:pt>
                <c:pt idx="6">
                  <c:v>5.5659999999999998</c:v>
                </c:pt>
                <c:pt idx="7">
                  <c:v>5.2089999999999996</c:v>
                </c:pt>
                <c:pt idx="8">
                  <c:v>5.7039</c:v>
                </c:pt>
                <c:pt idx="9">
                  <c:v>4.6208</c:v>
                </c:pt>
                <c:pt idx="10">
                  <c:v>5.64</c:v>
                </c:pt>
                <c:pt idx="11">
                  <c:v>4.67</c:v>
                </c:pt>
                <c:pt idx="12">
                  <c:v>3.94</c:v>
                </c:pt>
                <c:pt idx="13">
                  <c:v>4.1155999999999997</c:v>
                </c:pt>
                <c:pt idx="14">
                  <c:v>4.4793000000000003</c:v>
                </c:pt>
                <c:pt idx="15">
                  <c:v>5.1814</c:v>
                </c:pt>
                <c:pt idx="16" formatCode="0.00">
                  <c:v>5.8250999999999999</c:v>
                </c:pt>
                <c:pt idx="17" formatCode="0.00">
                  <c:v>5.6348000000000003</c:v>
                </c:pt>
                <c:pt idx="18">
                  <c:v>5.0194999999999999</c:v>
                </c:pt>
                <c:pt idx="19">
                  <c:v>6.0852000000000004</c:v>
                </c:pt>
                <c:pt idx="20" formatCode="General">
                  <c:v>5.84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A88-429C-B52E-F3636D7422A4}"/>
            </c:ext>
          </c:extLst>
        </c:ser>
        <c:ser>
          <c:idx val="1"/>
          <c:order val="1"/>
          <c:tx>
            <c:strRef>
              <c:f>'Graph Data'!$C$29</c:f>
              <c:strCache>
                <c:ptCount val="1"/>
                <c:pt idx="0">
                  <c:v>M&amp;O Levy</c:v>
                </c:pt>
              </c:strCache>
            </c:strRef>
          </c:tx>
          <c:spPr>
            <a:ln w="19050" cap="rnd" cmpd="sng" algn="ctr">
              <a:solidFill>
                <a:schemeClr val="accent2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dLbl>
              <c:idx val="20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000" b="1" i="0" u="none" strike="noStrike" kern="1200" baseline="0">
                        <a:solidFill>
                          <a:schemeClr val="accen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dirty="0"/>
                      <a:t>29.23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EA88-429C-B52E-F3636D7422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accent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'Graph Data'!$A$31:$A$51</c:f>
              <c:numCache>
                <c:formatCode>0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'Graph Data'!$C$31:$C$51</c:f>
              <c:numCache>
                <c:formatCode>#,##0.00_);\(#,##0.00\)</c:formatCode>
                <c:ptCount val="21"/>
                <c:pt idx="0">
                  <c:v>56.04</c:v>
                </c:pt>
                <c:pt idx="1">
                  <c:v>55.45</c:v>
                </c:pt>
                <c:pt idx="2">
                  <c:v>51.02</c:v>
                </c:pt>
                <c:pt idx="3">
                  <c:v>46.33</c:v>
                </c:pt>
                <c:pt idx="4">
                  <c:v>43.52</c:v>
                </c:pt>
                <c:pt idx="5">
                  <c:v>39.75</c:v>
                </c:pt>
                <c:pt idx="6">
                  <c:v>41.719000000000001</c:v>
                </c:pt>
                <c:pt idx="7">
                  <c:v>41.844999999999999</c:v>
                </c:pt>
                <c:pt idx="8">
                  <c:v>40.404899999999998</c:v>
                </c:pt>
                <c:pt idx="9">
                  <c:v>38.571899999999999</c:v>
                </c:pt>
                <c:pt idx="10">
                  <c:v>33.747999999999998</c:v>
                </c:pt>
                <c:pt idx="11">
                  <c:v>32.549999999999997</c:v>
                </c:pt>
                <c:pt idx="12">
                  <c:v>36.03</c:v>
                </c:pt>
                <c:pt idx="13">
                  <c:v>36.988999999999997</c:v>
                </c:pt>
                <c:pt idx="14">
                  <c:v>34.74</c:v>
                </c:pt>
                <c:pt idx="15">
                  <c:v>31.290099999999999</c:v>
                </c:pt>
                <c:pt idx="16" formatCode="0.00">
                  <c:v>29.9389</c:v>
                </c:pt>
                <c:pt idx="17" formatCode="0.00">
                  <c:v>31.084199999999999</c:v>
                </c:pt>
                <c:pt idx="18">
                  <c:v>30.484400000000001</c:v>
                </c:pt>
                <c:pt idx="19">
                  <c:v>28.981000000000002</c:v>
                </c:pt>
                <c:pt idx="20">
                  <c:v>29.026199999999999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A88-429C-B52E-F3636D7422A4}"/>
            </c:ext>
          </c:extLst>
        </c:ser>
        <c:ser>
          <c:idx val="2"/>
          <c:order val="2"/>
          <c:tx>
            <c:strRef>
              <c:f>'Graph Data'!$D$29</c:f>
              <c:strCache>
                <c:ptCount val="1"/>
                <c:pt idx="0">
                  <c:v>Total Levy</c:v>
                </c:pt>
              </c:strCache>
            </c:strRef>
          </c:tx>
          <c:spPr>
            <a:ln w="19050" cap="rnd" cmpd="sng" algn="ctr">
              <a:solidFill>
                <a:schemeClr val="accent3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dLbl>
              <c:idx val="20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000" b="1" i="0" u="none" strike="noStrike" kern="1200" baseline="0">
                        <a:solidFill>
                          <a:schemeClr val="accen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64DEC2F7-BAA2-44D8-BBFE-C98412819A0D}" type="VALUE">
                      <a:rPr lang="en-US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EA88-429C-B52E-F3636D7422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accent3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'Graph Data'!$A$31:$A$51</c:f>
              <c:numCache>
                <c:formatCode>0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'Graph Data'!$D$31:$D$51</c:f>
              <c:numCache>
                <c:formatCode>#,##0.00_);\(#,##0.00\)</c:formatCode>
                <c:ptCount val="21"/>
                <c:pt idx="0">
                  <c:v>64.239999999999995</c:v>
                </c:pt>
                <c:pt idx="1">
                  <c:v>64.2</c:v>
                </c:pt>
                <c:pt idx="2">
                  <c:v>58.7</c:v>
                </c:pt>
                <c:pt idx="3">
                  <c:v>53.86</c:v>
                </c:pt>
                <c:pt idx="4">
                  <c:v>48.59</c:v>
                </c:pt>
                <c:pt idx="5">
                  <c:v>45.68</c:v>
                </c:pt>
                <c:pt idx="6">
                  <c:v>47.285000000000004</c:v>
                </c:pt>
                <c:pt idx="7">
                  <c:v>47.054000000000002</c:v>
                </c:pt>
                <c:pt idx="8">
                  <c:v>46.108799999999995</c:v>
                </c:pt>
                <c:pt idx="9">
                  <c:v>43.192700000000002</c:v>
                </c:pt>
                <c:pt idx="10">
                  <c:v>39.39</c:v>
                </c:pt>
                <c:pt idx="11">
                  <c:v>37.22</c:v>
                </c:pt>
                <c:pt idx="12">
                  <c:v>39.97</c:v>
                </c:pt>
                <c:pt idx="13">
                  <c:v>41.104599999999998</c:v>
                </c:pt>
                <c:pt idx="14">
                  <c:v>39.219300000000004</c:v>
                </c:pt>
                <c:pt idx="15">
                  <c:v>36.471499999999999</c:v>
                </c:pt>
                <c:pt idx="16" formatCode="0.00">
                  <c:v>35.892800000000001</c:v>
                </c:pt>
                <c:pt idx="17" formatCode="0.00">
                  <c:v>36.718000000000004</c:v>
                </c:pt>
                <c:pt idx="18">
                  <c:v>35.503900000000002</c:v>
                </c:pt>
                <c:pt idx="19">
                  <c:v>35.066200000000002</c:v>
                </c:pt>
                <c:pt idx="20">
                  <c:v>34.866199999999999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EA88-429C-B52E-F3636D7422A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629479664"/>
        <c:axId val="1"/>
      </c:lineChart>
      <c:catAx>
        <c:axId val="629479664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600" b="1" dirty="0"/>
                  <a:t>Tax Levy Percent per $100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#,##0.00_);\(#,##0.00\)" sourceLinked="1"/>
        <c:majorTickMark val="none"/>
        <c:minorTickMark val="none"/>
        <c:tickLblPos val="nextTo"/>
        <c:crossAx val="629479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 sz="10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tx2">
                <a:lumMod val="75000"/>
                <a:lumOff val="25000"/>
              </a:schemeClr>
            </a:solidFill>
            <a:ln>
              <a:noFill/>
            </a:ln>
            <a:effectLst/>
          </c:spPr>
          <c:cat>
            <c:strRef>
              <c:f>Sheet1!$A$2:$A$4</c:f>
              <c:strCache>
                <c:ptCount val="3"/>
                <c:pt idx="0">
                  <c:v>FY2023</c:v>
                </c:pt>
                <c:pt idx="1">
                  <c:v>FY2024</c:v>
                </c:pt>
                <c:pt idx="2">
                  <c:v>FY2025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0.35503899999999999</c:v>
                </c:pt>
                <c:pt idx="1">
                  <c:v>0.35066199999999997</c:v>
                </c:pt>
                <c:pt idx="2">
                  <c:v>0.34866200000000003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38-49CB-A5FD-715B3C49D7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3010016"/>
        <c:axId val="86870720"/>
      </c:areaChart>
      <c:catAx>
        <c:axId val="473010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6870720"/>
        <c:crosses val="autoZero"/>
        <c:auto val="1"/>
        <c:lblAlgn val="ctr"/>
        <c:lblOffset val="100"/>
        <c:noMultiLvlLbl val="0"/>
      </c:catAx>
      <c:valAx>
        <c:axId val="86870720"/>
        <c:scaling>
          <c:orientation val="minMax"/>
          <c:min val="0.3440000000000000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dirty="0"/>
                  <a:t>Tax Rate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73010016"/>
        <c:crosses val="autoZero"/>
        <c:crossBetween val="midCat"/>
        <c:majorUnit val="2.0000000000000005E-3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'Graph Data'!$C$51</c:f>
              <c:strCache>
                <c:ptCount val="1"/>
                <c:pt idx="0">
                  <c:v>City</c:v>
                </c:pt>
              </c:strCache>
            </c:strRef>
          </c:tx>
          <c:spPr>
            <a:solidFill>
              <a:schemeClr val="accent4">
                <a:tint val="46000"/>
              </a:schemeClr>
            </a:solidFill>
            <a:ln>
              <a:noFill/>
            </a:ln>
            <a:effectLst/>
          </c:spPr>
          <c:invertIfNegative val="0"/>
          <c:cat>
            <c:strRef>
              <c:f>'Graph Data'!$A$52:$A$57</c:f>
              <c:strCache>
                <c:ptCount val="6"/>
                <c:pt idx="0">
                  <c:v>Wichita Falls</c:v>
                </c:pt>
                <c:pt idx="1">
                  <c:v>Abilene</c:v>
                </c:pt>
                <c:pt idx="2">
                  <c:v>Odessa</c:v>
                </c:pt>
                <c:pt idx="3">
                  <c:v>San Angelo</c:v>
                </c:pt>
                <c:pt idx="4">
                  <c:v>Lubbock</c:v>
                </c:pt>
                <c:pt idx="5">
                  <c:v>Midland</c:v>
                </c:pt>
              </c:strCache>
            </c:strRef>
          </c:cat>
          <c:val>
            <c:numRef>
              <c:f>'Graph Data'!$C$52:$C$57</c:f>
              <c:numCache>
                <c:formatCode>General</c:formatCode>
                <c:ptCount val="6"/>
                <c:pt idx="0">
                  <c:v>0.68479999999999996</c:v>
                </c:pt>
                <c:pt idx="1">
                  <c:v>0.76070000000000004</c:v>
                </c:pt>
                <c:pt idx="2">
                  <c:v>0.466275</c:v>
                </c:pt>
                <c:pt idx="3">
                  <c:v>0.75439999999999996</c:v>
                </c:pt>
                <c:pt idx="4" formatCode="_(* #,##0.000000_);_(* \(#,##0.000000\);_(* &quot;-&quot;??_);_(@_)">
                  <c:v>0.47011999999999998</c:v>
                </c:pt>
                <c:pt idx="5" formatCode="_(* #,##0.000000_);_(* \(#,##0.000000\);_(* &quot;-&quot;??_);_(@_)">
                  <c:v>0.35066199999999997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A8E-4A43-A47B-4B3289AB7D78}"/>
            </c:ext>
          </c:extLst>
        </c:ser>
        <c:ser>
          <c:idx val="1"/>
          <c:order val="1"/>
          <c:tx>
            <c:strRef>
              <c:f>'Graph Data'!$D$51</c:f>
              <c:strCache>
                <c:ptCount val="1"/>
                <c:pt idx="0">
                  <c:v>ISD</c:v>
                </c:pt>
              </c:strCache>
            </c:strRef>
          </c:tx>
          <c:spPr>
            <a:solidFill>
              <a:schemeClr val="accent4">
                <a:tint val="62000"/>
              </a:schemeClr>
            </a:solidFill>
            <a:ln>
              <a:noFill/>
            </a:ln>
            <a:effectLst/>
          </c:spPr>
          <c:invertIfNegative val="0"/>
          <c:cat>
            <c:strRef>
              <c:f>'Graph Data'!$A$52:$A$57</c:f>
              <c:strCache>
                <c:ptCount val="6"/>
                <c:pt idx="0">
                  <c:v>Wichita Falls</c:v>
                </c:pt>
                <c:pt idx="1">
                  <c:v>Abilene</c:v>
                </c:pt>
                <c:pt idx="2">
                  <c:v>Odessa</c:v>
                </c:pt>
                <c:pt idx="3">
                  <c:v>San Angelo</c:v>
                </c:pt>
                <c:pt idx="4">
                  <c:v>Lubbock</c:v>
                </c:pt>
                <c:pt idx="5">
                  <c:v>Midland</c:v>
                </c:pt>
              </c:strCache>
            </c:strRef>
          </c:cat>
          <c:val>
            <c:numRef>
              <c:f>'Graph Data'!$D$52:$D$57</c:f>
              <c:numCache>
                <c:formatCode>General</c:formatCode>
                <c:ptCount val="6"/>
                <c:pt idx="0">
                  <c:v>1.1134930000000001</c:v>
                </c:pt>
                <c:pt idx="1">
                  <c:v>0.99239999999999995</c:v>
                </c:pt>
                <c:pt idx="2">
                  <c:v>1.014</c:v>
                </c:pt>
                <c:pt idx="3">
                  <c:v>0.81230999999999998</c:v>
                </c:pt>
                <c:pt idx="4" formatCode="_(* #,##0.000000_);_(* \(#,##0.000000\);_(* &quot;-&quot;??_);_(@_)">
                  <c:v>0.9083</c:v>
                </c:pt>
                <c:pt idx="5" formatCode="_(* #,##0.000000_);_(* \(#,##0.000000\);_(* &quot;-&quot;??_);_(@_)">
                  <c:v>0.877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EA-4CA2-92B6-6394AC0A4CDE}"/>
            </c:ext>
          </c:extLst>
        </c:ser>
        <c:ser>
          <c:idx val="2"/>
          <c:order val="2"/>
          <c:tx>
            <c:strRef>
              <c:f>'Graph Data'!$E$51</c:f>
              <c:strCache>
                <c:ptCount val="1"/>
                <c:pt idx="0">
                  <c:v>College</c:v>
                </c:pt>
              </c:strCache>
            </c:strRef>
          </c:tx>
          <c:spPr>
            <a:solidFill>
              <a:schemeClr val="accent4">
                <a:tint val="77000"/>
              </a:schemeClr>
            </a:solidFill>
            <a:ln>
              <a:noFill/>
            </a:ln>
            <a:effectLst/>
          </c:spPr>
          <c:invertIfNegative val="0"/>
          <c:cat>
            <c:strRef>
              <c:f>'Graph Data'!$A$52:$A$57</c:f>
              <c:strCache>
                <c:ptCount val="6"/>
                <c:pt idx="0">
                  <c:v>Wichita Falls</c:v>
                </c:pt>
                <c:pt idx="1">
                  <c:v>Abilene</c:v>
                </c:pt>
                <c:pt idx="2">
                  <c:v>Odessa</c:v>
                </c:pt>
                <c:pt idx="3">
                  <c:v>San Angelo</c:v>
                </c:pt>
                <c:pt idx="4">
                  <c:v>Lubbock</c:v>
                </c:pt>
                <c:pt idx="5">
                  <c:v>Midland</c:v>
                </c:pt>
              </c:strCache>
            </c:strRef>
          </c:cat>
          <c:val>
            <c:numRef>
              <c:f>'Graph Data'!$E$52:$E$57</c:f>
              <c:numCache>
                <c:formatCode>General</c:formatCode>
                <c:ptCount val="6"/>
                <c:pt idx="2">
                  <c:v>0.17688699999999999</c:v>
                </c:pt>
                <c:pt idx="5" formatCode="_(* #,##0.000000_);_(* \(#,##0.000000\);_(* &quot;-&quot;??_);_(@_)">
                  <c:v>8.2979999999999998E-2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AEA-4CA2-92B6-6394AC0A4CDE}"/>
            </c:ext>
          </c:extLst>
        </c:ser>
        <c:ser>
          <c:idx val="3"/>
          <c:order val="3"/>
          <c:tx>
            <c:strRef>
              <c:f>'Graph Data'!$F$51</c:f>
              <c:strCache>
                <c:ptCount val="1"/>
                <c:pt idx="0">
                  <c:v>County</c:v>
                </c:pt>
              </c:strCache>
            </c:strRef>
          </c:tx>
          <c:spPr>
            <a:solidFill>
              <a:schemeClr val="accent4">
                <a:tint val="93000"/>
              </a:schemeClr>
            </a:solidFill>
            <a:ln>
              <a:noFill/>
            </a:ln>
            <a:effectLst/>
          </c:spPr>
          <c:invertIfNegative val="0"/>
          <c:cat>
            <c:strRef>
              <c:f>'Graph Data'!$A$52:$A$57</c:f>
              <c:strCache>
                <c:ptCount val="6"/>
                <c:pt idx="0">
                  <c:v>Wichita Falls</c:v>
                </c:pt>
                <c:pt idx="1">
                  <c:v>Abilene</c:v>
                </c:pt>
                <c:pt idx="2">
                  <c:v>Odessa</c:v>
                </c:pt>
                <c:pt idx="3">
                  <c:v>San Angelo</c:v>
                </c:pt>
                <c:pt idx="4">
                  <c:v>Lubbock</c:v>
                </c:pt>
                <c:pt idx="5">
                  <c:v>Midland</c:v>
                </c:pt>
              </c:strCache>
            </c:strRef>
          </c:cat>
          <c:val>
            <c:numRef>
              <c:f>'Graph Data'!$F$52:$F$57</c:f>
              <c:numCache>
                <c:formatCode>General</c:formatCode>
                <c:ptCount val="6"/>
                <c:pt idx="0">
                  <c:v>0.52389399999999997</c:v>
                </c:pt>
                <c:pt idx="1">
                  <c:v>0.54859999999999998</c:v>
                </c:pt>
                <c:pt idx="2">
                  <c:v>0.35</c:v>
                </c:pt>
                <c:pt idx="3">
                  <c:v>0.47289999999999999</c:v>
                </c:pt>
                <c:pt idx="4" formatCode="_(* #,##0.000000_);_(* \(#,##0.000000\);_(* &quot;-&quot;??_);_(@_)">
                  <c:v>0.334702</c:v>
                </c:pt>
                <c:pt idx="5" formatCode="_(* #,##0.000000_);_(* \(#,##0.000000\);_(* &quot;-&quot;??_);_(@_)">
                  <c:v>0.131579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AEA-4CA2-92B6-6394AC0A4CDE}"/>
            </c:ext>
          </c:extLst>
        </c:ser>
        <c:ser>
          <c:idx val="5"/>
          <c:order val="5"/>
          <c:tx>
            <c:strRef>
              <c:f>'Graph Data'!$H$51</c:f>
              <c:strCache>
                <c:ptCount val="1"/>
                <c:pt idx="0">
                  <c:v>Hospital/Other</c:v>
                </c:pt>
              </c:strCache>
            </c:strRef>
          </c:tx>
          <c:spPr>
            <a:solidFill>
              <a:schemeClr val="accent4">
                <a:shade val="76000"/>
              </a:schemeClr>
            </a:solidFill>
            <a:ln>
              <a:noFill/>
            </a:ln>
            <a:effectLst/>
          </c:spPr>
          <c:invertIfNegative val="0"/>
          <c:cat>
            <c:strRef>
              <c:f>'Graph Data'!$A$52:$A$57</c:f>
              <c:strCache>
                <c:ptCount val="6"/>
                <c:pt idx="0">
                  <c:v>Wichita Falls</c:v>
                </c:pt>
                <c:pt idx="1">
                  <c:v>Abilene</c:v>
                </c:pt>
                <c:pt idx="2">
                  <c:v>Odessa</c:v>
                </c:pt>
                <c:pt idx="3">
                  <c:v>San Angelo</c:v>
                </c:pt>
                <c:pt idx="4">
                  <c:v>Lubbock</c:v>
                </c:pt>
                <c:pt idx="5">
                  <c:v>Midland</c:v>
                </c:pt>
              </c:strCache>
            </c:strRef>
          </c:cat>
          <c:val>
            <c:numRef>
              <c:f>'Graph Data'!$H$52:$H$57</c:f>
              <c:numCache>
                <c:formatCode>General</c:formatCode>
                <c:ptCount val="6"/>
                <c:pt idx="2">
                  <c:v>0.100373</c:v>
                </c:pt>
                <c:pt idx="4" formatCode="_(* #,##0.000000_);_(* \(#,##0.000000\);_(* &quot;-&quot;??_);_(@_)">
                  <c:v>9.9679000000000004E-2</c:v>
                </c:pt>
                <c:pt idx="5" formatCode="_(* #,##0.000000_);_(* \(#,##0.000000\);_(* &quot;-&quot;??_);_(@_)">
                  <c:v>7.6304999999999998E-2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AEA-4CA2-92B6-6394AC0A4C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78320640"/>
        <c:axId val="75567616"/>
        <c:extLst>
          <c:ext xmlns:c15="http://schemas.microsoft.com/office/drawing/2012/chart" uri="{02D57815-91ED-43cb-92C2-25804820EDAC}">
            <c15:filteredBarSeries>
              <c15:ser>
                <c:idx val="4"/>
                <c:order val="4"/>
                <c:tx>
                  <c:strRef>
                    <c:extLst>
                      <c:ext uri="{02D57815-91ED-43cb-92C2-25804820EDAC}">
                        <c15:formulaRef>
                          <c15:sqref>'Graph Data'!$G$51</c15:sqref>
                        </c15:formulaRef>
                      </c:ext>
                    </c:extLst>
                    <c:strCache>
                      <c:ptCount val="1"/>
                      <c:pt idx="0">
                        <c:v>Emer Serv Dist</c:v>
                      </c:pt>
                    </c:strCache>
                  </c:strRef>
                </c:tx>
                <c:spPr>
                  <a:solidFill>
                    <a:schemeClr val="accent4">
                      <a:shade val="92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'Graph Data'!$A$52:$A$57</c15:sqref>
                        </c15:formulaRef>
                      </c:ext>
                    </c:extLst>
                    <c:strCache>
                      <c:ptCount val="6"/>
                      <c:pt idx="0">
                        <c:v>Wichita Falls</c:v>
                      </c:pt>
                      <c:pt idx="1">
                        <c:v>Abilene</c:v>
                      </c:pt>
                      <c:pt idx="2">
                        <c:v>Odessa</c:v>
                      </c:pt>
                      <c:pt idx="3">
                        <c:v>San Angelo</c:v>
                      </c:pt>
                      <c:pt idx="4">
                        <c:v>Lubbock</c:v>
                      </c:pt>
                      <c:pt idx="5">
                        <c:v>Midland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'Graph Data'!$G$52:$G$57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4" formatCode="_(* #,##0.000000_);_(* \(#,##0.000000\);_(* &quot;-&quot;??_);_(@_)">
                        <c:v>0</c:v>
                      </c:pt>
                      <c:pt idx="5" formatCode="_(* #,##0.000000_);_(* \(#,##0.000000\);_(* &quot;-&quot;??_);_(@_)">
                        <c:v>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CAEA-4CA2-92B6-6394AC0A4CDE}"/>
                  </c:ext>
                </c:extLst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'Graph Data'!$I$51</c15:sqref>
                        </c15:formulaRef>
                      </c:ext>
                    </c:extLst>
                    <c:strCache>
                      <c:ptCount val="1"/>
                      <c:pt idx="0">
                        <c:v>total</c:v>
                      </c:pt>
                    </c:strCache>
                  </c:strRef>
                </c:tx>
                <c:spPr>
                  <a:solidFill>
                    <a:schemeClr val="accent4">
                      <a:shade val="61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'Graph Data'!$A$52:$A$57</c15:sqref>
                        </c15:formulaRef>
                      </c:ext>
                    </c:extLst>
                    <c:strCache>
                      <c:ptCount val="6"/>
                      <c:pt idx="0">
                        <c:v>Wichita Falls</c:v>
                      </c:pt>
                      <c:pt idx="1">
                        <c:v>Abilene</c:v>
                      </c:pt>
                      <c:pt idx="2">
                        <c:v>Odessa</c:v>
                      </c:pt>
                      <c:pt idx="3">
                        <c:v>San Angelo</c:v>
                      </c:pt>
                      <c:pt idx="4">
                        <c:v>Lubbock</c:v>
                      </c:pt>
                      <c:pt idx="5">
                        <c:v>Midland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'Graph Data'!$I$52:$I$57</c15:sqref>
                        </c15:formulaRef>
                      </c:ext>
                    </c:extLst>
                    <c:numCache>
                      <c:formatCode>_(* #,##0.000000_);_(* \(#,##0.000000\);_(* "-"??_);_(@_)</c:formatCode>
                      <c:ptCount val="6"/>
                      <c:pt idx="0">
                        <c:v>2.322187</c:v>
                      </c:pt>
                      <c:pt idx="1">
                        <c:v>2.3016999999999999</c:v>
                      </c:pt>
                      <c:pt idx="2">
                        <c:v>2.1075349999999999</c:v>
                      </c:pt>
                      <c:pt idx="3">
                        <c:v>2.0396100000000001</c:v>
                      </c:pt>
                      <c:pt idx="4">
                        <c:v>1.8128010000000001</c:v>
                      </c:pt>
                      <c:pt idx="5">
                        <c:v>1.518526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CAEA-4CA2-92B6-6394AC0A4CDE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7"/>
          <c:order val="7"/>
          <c:tx>
            <c:strRef>
              <c:f>'Graph Data'!$J$51</c:f>
              <c:strCache>
                <c:ptCount val="1"/>
                <c:pt idx="0">
                  <c:v>Tax on a 300k Home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none"/>
          </c:marker>
          <c:cat>
            <c:strRef>
              <c:f>'Graph Data'!$A$52:$A$57</c:f>
              <c:strCache>
                <c:ptCount val="6"/>
                <c:pt idx="0">
                  <c:v>Wichita Falls</c:v>
                </c:pt>
                <c:pt idx="1">
                  <c:v>Abilene</c:v>
                </c:pt>
                <c:pt idx="2">
                  <c:v>Odessa</c:v>
                </c:pt>
                <c:pt idx="3">
                  <c:v>San Angelo</c:v>
                </c:pt>
                <c:pt idx="4">
                  <c:v>Lubbock</c:v>
                </c:pt>
                <c:pt idx="5">
                  <c:v>Midland</c:v>
                </c:pt>
              </c:strCache>
            </c:strRef>
          </c:cat>
          <c:val>
            <c:numRef>
              <c:f>'Graph Data'!$J$52:$J$57</c:f>
              <c:numCache>
                <c:formatCode>_("$"* #,##0_);_("$"* \(#,##0\);_("$"* "-"??_);_(@_)</c:formatCode>
                <c:ptCount val="6"/>
                <c:pt idx="0">
                  <c:v>6966.5609999999997</c:v>
                </c:pt>
                <c:pt idx="1">
                  <c:v>6905.1</c:v>
                </c:pt>
                <c:pt idx="2">
                  <c:v>6322.6049999999996</c:v>
                </c:pt>
                <c:pt idx="3">
                  <c:v>6118.83</c:v>
                </c:pt>
                <c:pt idx="4">
                  <c:v>5438.4030000000002</c:v>
                </c:pt>
                <c:pt idx="5">
                  <c:v>4555.5779999999995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CAEA-4CA2-92B6-6394AC0A4C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84896656"/>
        <c:axId val="1384895696"/>
      </c:lineChart>
      <c:catAx>
        <c:axId val="78320640"/>
        <c:scaling>
          <c:orientation val="minMax"/>
        </c:scaling>
        <c:delete val="0"/>
        <c:axPos val="t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567616"/>
        <c:crosses val="max"/>
        <c:auto val="1"/>
        <c:lblAlgn val="ctr"/>
        <c:lblOffset val="100"/>
        <c:noMultiLvlLbl val="0"/>
      </c:catAx>
      <c:valAx>
        <c:axId val="75567616"/>
        <c:scaling>
          <c:orientation val="minMax"/>
          <c:max val="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320640"/>
        <c:crosses val="autoZero"/>
        <c:crossBetween val="between"/>
      </c:valAx>
      <c:valAx>
        <c:axId val="1384895696"/>
        <c:scaling>
          <c:orientation val="minMax"/>
        </c:scaling>
        <c:delete val="0"/>
        <c:axPos val="r"/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84896656"/>
        <c:crosses val="max"/>
        <c:crossBetween val="between"/>
      </c:valAx>
      <c:catAx>
        <c:axId val="13848966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8489569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5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3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cs:styleClr val="auto"/>
    </cs:fontRef>
    <cs:spPr/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 w="9575">
        <a:solidFill>
          <a:schemeClr val="lt1">
            <a:lumMod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19050" cap="rnd" cmpd="sng" algn="ctr">
        <a:solidFill>
          <a:schemeClr val="phClr">
            <a:shade val="95000"/>
            <a:satMod val="105000"/>
          </a:schemeClr>
        </a:solidFill>
        <a:round/>
      </a:ln>
    </cs:spPr>
  </cs:dataPointLine>
  <cs:dataPointMarker>
    <cs:lnRef idx="0"/>
    <cs:fillRef idx="0"/>
    <cs:effectRef idx="0"/>
    <cs:fontRef idx="minor">
      <a:schemeClr val="dk1"/>
    </cs:fontRef>
    <cs:spPr>
      <a:solidFill>
        <a:schemeClr val="lt1"/>
      </a:solidFill>
    </cs:spPr>
  </cs:dataPointMarker>
  <cs:dataPointMarkerLayout symbol="circle" size="17"/>
  <cs:dataPointWireframe>
    <cs:lnRef idx="0">
      <cs:styleClr val="auto"/>
    </cs:lnRef>
    <cs:fillRef idx="1"/>
    <cs:effectRef idx="0"/>
    <cs:fontRef idx="minor">
      <a:schemeClr val="dk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/>
    </cs:fontRef>
    <cs:defRPr sz="1440" b="0" kern="1200" cap="all" spc="0" baseline="0">
      <a:gradFill>
        <a:gsLst>
          <a:gs pos="0">
            <a:schemeClr val="dk1">
              <a:lumMod val="50000"/>
              <a:lumOff val="50000"/>
            </a:schemeClr>
          </a:gs>
          <a:gs pos="100000">
            <a:schemeClr val="dk1">
              <a:lumMod val="85000"/>
              <a:lumOff val="15000"/>
            </a:schemeClr>
          </a:gs>
        </a:gsLst>
        <a:lin ang="5400000" scaled="0"/>
      </a:gradFill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0.69667</cdr:x>
      <cdr:y>0.07093</cdr:y>
    </cdr:from>
    <cdr:to>
      <cdr:x>0.85835</cdr:x>
      <cdr:y>0.07093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07816086-BBF8-E857-5A55-438FEEE53D8E}"/>
            </a:ext>
          </a:extLst>
        </cdr:cNvPr>
        <cdr:cNvCxnSpPr/>
      </cdr:nvCxnSpPr>
      <cdr:spPr>
        <a:xfrm xmlns:a="http://schemas.openxmlformats.org/drawingml/2006/main">
          <a:off x="8063739" y="339255"/>
          <a:ext cx="1871402" cy="0"/>
        </a:xfrm>
        <a:prstGeom xmlns:a="http://schemas.openxmlformats.org/drawingml/2006/main" prst="line">
          <a:avLst/>
        </a:prstGeom>
        <a:ln xmlns:a="http://schemas.openxmlformats.org/drawingml/2006/main"/>
      </cdr:spPr>
      <cdr:style>
        <a:lnRef xmlns:a="http://schemas.openxmlformats.org/drawingml/2006/main" idx="2">
          <a:schemeClr val="dk1">
            <a:shade val="15000"/>
          </a:schemeClr>
        </a:lnRef>
        <a:fillRef xmlns:a="http://schemas.openxmlformats.org/drawingml/2006/main" idx="1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lt1"/>
        </a:fontRef>
      </cdr:style>
    </cdr:cxnSp>
  </cdr:relSizeAnchor>
  <cdr:relSizeAnchor xmlns:cdr="http://schemas.openxmlformats.org/drawingml/2006/chartDrawing">
    <cdr:from>
      <cdr:x>0.69424</cdr:x>
      <cdr:y>0.34117</cdr:y>
    </cdr:from>
    <cdr:to>
      <cdr:x>0.85855</cdr:x>
      <cdr:y>0.34117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C56A8C83-5983-6ED0-3940-52AD580660E0}"/>
            </a:ext>
          </a:extLst>
        </cdr:cNvPr>
        <cdr:cNvCxnSpPr/>
      </cdr:nvCxnSpPr>
      <cdr:spPr>
        <a:xfrm xmlns:a="http://schemas.openxmlformats.org/drawingml/2006/main">
          <a:off x="8035660" y="1631847"/>
          <a:ext cx="1901843" cy="0"/>
        </a:xfrm>
        <a:prstGeom xmlns:a="http://schemas.openxmlformats.org/drawingml/2006/main" prst="line">
          <a:avLst/>
        </a:prstGeom>
        <a:ln xmlns:a="http://schemas.openxmlformats.org/drawingml/2006/main"/>
      </cdr:spPr>
      <cdr:style>
        <a:lnRef xmlns:a="http://schemas.openxmlformats.org/drawingml/2006/main" idx="2">
          <a:schemeClr val="dk1">
            <a:shade val="15000"/>
          </a:schemeClr>
        </a:lnRef>
        <a:fillRef xmlns:a="http://schemas.openxmlformats.org/drawingml/2006/main" idx="1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lt1"/>
        </a:fontRef>
      </cdr:style>
    </cdr:cxnSp>
  </cdr:relSizeAnchor>
  <cdr:relSizeAnchor xmlns:cdr="http://schemas.openxmlformats.org/drawingml/2006/chartDrawing">
    <cdr:from>
      <cdr:x>0.75556</cdr:x>
      <cdr:y>0.07088</cdr:y>
    </cdr:from>
    <cdr:to>
      <cdr:x>0.94691</cdr:x>
      <cdr:y>0.34044</cdr:y>
    </cdr:to>
    <cdr:sp macro="" textlink="">
      <cdr:nvSpPr>
        <cdr:cNvPr id="10" name="Rectangle 9">
          <a:extLst xmlns:a="http://schemas.openxmlformats.org/drawingml/2006/main">
            <a:ext uri="{FF2B5EF4-FFF2-40B4-BE49-F238E27FC236}">
              <a16:creationId xmlns:a16="http://schemas.microsoft.com/office/drawing/2014/main" id="{001C9718-328B-814E-FEC8-E4FCD189D263}"/>
            </a:ext>
          </a:extLst>
        </cdr:cNvPr>
        <cdr:cNvSpPr/>
      </cdr:nvSpPr>
      <cdr:spPr>
        <a:xfrm xmlns:a="http://schemas.openxmlformats.org/drawingml/2006/main">
          <a:off x="8745403" y="339018"/>
          <a:ext cx="2214825" cy="1289304"/>
        </a:xfrm>
        <a:prstGeom xmlns:a="http://schemas.openxmlformats.org/drawingml/2006/main" prst="rect">
          <a:avLst/>
        </a:prstGeom>
        <a:solidFill xmlns:a="http://schemas.openxmlformats.org/drawingml/2006/main">
          <a:schemeClr val="tx2">
            <a:lumMod val="75000"/>
            <a:lumOff val="25000"/>
          </a:schemeClr>
        </a:solidFill>
        <a:ln xmlns:a="http://schemas.openxmlformats.org/drawingml/2006/main"/>
      </cdr:spPr>
      <cdr:style>
        <a:lnRef xmlns:a="http://schemas.openxmlformats.org/drawingml/2006/main" idx="2">
          <a:schemeClr val="dk1">
            <a:shade val="15000"/>
          </a:schemeClr>
        </a:lnRef>
        <a:fillRef xmlns:a="http://schemas.openxmlformats.org/drawingml/2006/main" idx="1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ctr"/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$30 Million Deficit between Public Safety Expenses and Property Tax Revenue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51FBA74-22EC-6DCD-26D8-E2DCFF9477C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A06B13-BEAA-FB8E-A8BE-3E17A95486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B9E66F-379A-4C42-BCDC-C999E74328E6}" type="datetimeFigureOut">
              <a:rPr lang="en-US" smtClean="0"/>
              <a:t>6/9/2025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FD8AA8-4DAA-48D4-809E-1F3ED75720C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BD5B84-F228-1FF8-6900-9ECEE93BE8D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348BB0-3B74-4133-B5AE-AC6344A2CA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6103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52203-5447-4CEC-A724-E4F8541868F1}" type="datetimeFigureOut">
              <a:rPr lang="en-US" smtClean="0"/>
              <a:t>6/9/2025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DAF213-026E-4EFD-B7C0-AE74235EC3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7413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worked hard to be very transparent and will continue to demonstrate that with our upcoming budget presentations.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347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will go over our projected 5 year FORECAST.  As well as going over some of the practices we have implemented over the last two years, streamlining our processes, and doing more with limited resources.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385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095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A3E5C6-3CFB-A950-65D0-11E9AE0DF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AEF5AC-0936-AD05-D9DD-379B237F81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630F17-B795-C05C-C219-B4E638641A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worked hard to be very transparent and will continue to demonstrate that with our upcoming budget presentations.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19BA99-A256-D838-FD0C-2BAF063CF8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980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“Zero findings don’t happen by accident. They’re the result of intentional effort, consistent policy, and a culture of accountability. It’s not just a finance win—it’s a win for the entire city organization and our residents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220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1579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39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demonstrated SOUND GOVERNANCE by Implementing our Plan, Activating our People, Improving our Processes, and Driving Excellence in Performance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1997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CBC3EE-4C8F-74C3-02A3-B835987DB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54681E-AF2F-389A-8681-74307033B2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BB9968-679E-F810-9923-4A6296A16B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AEB12F-38B6-A36A-59CB-A39030C8D5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BE258-DF5A-47FB-938F-B817B0E49AFD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033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50C15-29A4-7EAF-6911-11B91BAF78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4A75A0-5D6E-3192-E37C-5C94C2A082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4A6DA-C0D3-C628-E5AD-8739825B9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6778" y="6028972"/>
            <a:ext cx="2743200" cy="365125"/>
          </a:xfrm>
        </p:spPr>
        <p:txBody>
          <a:bodyPr/>
          <a:lstStyle>
            <a:lvl1pPr algn="l">
              <a:defRPr sz="48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909ABD2-4574-433D-8B11-1782A1457D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806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75242-9FD0-BA3A-0069-C7A2EF6B9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D7D0F9-2F43-6CA8-73F1-88D41C1B3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11A36-BF50-B0CE-5F40-F26AC51B76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335B19-3239-4821-BA41-4A85223FA6A7}" type="datetime1">
              <a:rPr lang="en-US" smtClean="0"/>
              <a:t>6/9/2025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279C58-723F-BD9A-D495-60997E0B9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5E6367-B94B-F6ED-EA45-75CED3629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765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0E3492-9793-0DF9-D474-A3BF623359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F53FAE-D8EF-B522-9A8B-1BBCF587DC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476413-696F-A66A-647E-3B167A7B93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F1ED7F-2FB4-489E-8A68-0FB9066B2799}" type="datetime1">
              <a:rPr lang="en-US" smtClean="0"/>
              <a:t>6/9/2025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356A2-E831-7A73-D263-11ECD6B2E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FAE871-6629-800D-B944-AD029FFD4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064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D9040-6E81-C4FC-D2A5-0F91B6DAB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B2678-D324-959E-5B8C-4103B88E9A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085382-7AD5-CB97-DE83-F0BE945C3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0022" y="6192221"/>
            <a:ext cx="2743200" cy="365125"/>
          </a:xfrm>
        </p:spPr>
        <p:txBody>
          <a:bodyPr/>
          <a:lstStyle>
            <a:lvl1pPr algn="l">
              <a:defRPr sz="48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909ABD2-4574-433D-8B11-1782A1457D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553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7F51F-FF6A-A1D2-CDA3-9CDFD2867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AA80C8-3DA8-4480-F376-FEBC78BBCF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850A1-D443-8532-4A96-1CAAC8D37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3A7AB1-B72A-49B7-BA47-299C44DC17BA}" type="datetime1">
              <a:rPr lang="en-US" smtClean="0"/>
              <a:t>6/9/2025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7E27A6-98EF-0932-A3BD-47974F960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3BD46D-139E-540C-B901-D8B60DD61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748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48ECC-D652-E8F9-17F9-E6796CEBD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78BE9-9FF8-5D09-9B25-8BEB1EE4B9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D11461-53D5-4896-1AB9-B5CCBBD97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0E29BE-AC45-0D3D-7E04-F8B0F0FCB9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EC45C-7EB0-4884-BA3E-4EE65C849B37}" type="datetime1">
              <a:rPr lang="en-US" smtClean="0"/>
              <a:t>6/9/2025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05E286-D48A-875F-9B59-1277CFF12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30B342-0DA4-715D-0069-120AFA7E5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680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336B6-5ED9-8C0B-03B1-401DE3C30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CFA0B-6684-0759-7B0C-94582A3920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FDABFA-ABC0-54E5-A661-A92E47EBD9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787813-E04D-4481-4B26-8FEF7BEE98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91B4EE-DA92-5D26-0682-7221ECBE04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7994E5-E271-7756-F0D6-7435F891B0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F54632-1816-4F7C-BEB7-2EABAF5FCB99}" type="datetime1">
              <a:rPr lang="en-US" smtClean="0"/>
              <a:t>6/9/2025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42767C-152E-93FE-E3A9-F820D6649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1277B0-726F-2733-D962-FE8DF9676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228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93553-5AD0-6DE8-CD30-90FDD357F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F2AE5D-7C45-1031-578E-A226060D95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3ADF1D-66A8-406A-9DCA-618044B1CE95}" type="datetime1">
              <a:rPr lang="en-US" smtClean="0"/>
              <a:t>6/9/2025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6F5924-A68B-36F4-B4DC-88292E909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DA005A-81A1-271D-BA18-B3B83ABA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301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53D3E8-B213-9822-46F0-A62C6446EF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1316A-7EBD-4780-B79D-D1E8EFB6A87D}" type="datetime1">
              <a:rPr lang="en-US" smtClean="0"/>
              <a:t>6/9/2025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5EC94B-CD63-1125-81FB-758776823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8F176D-0D8E-480C-B4B3-DDAB59BA5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073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02363-E97C-518A-1180-D0F087208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89E4B-06B7-B88D-2DFE-62D44421D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6DD495-058C-6170-970D-739AE49A02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0F3943-7386-DFA1-D1D0-31DCF62587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0D4B-6D34-4F4F-9156-93D7C788CA48}" type="datetime1">
              <a:rPr lang="en-US" smtClean="0"/>
              <a:t>6/9/2025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041829-0397-2189-8262-E5D209D36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33119-363C-ED54-F2ED-F7E674B8E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159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EB2AA-F562-55C3-166C-7804C9043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19756-664C-522B-EC03-046C76BDCD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94C97C-B726-88B3-12D0-18A8830A7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8CBFC9-AA51-AB4D-BA4A-7EC4503B1B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1EDFF7-7AA3-4703-9A0B-A824C63FEF71}" type="datetime1">
              <a:rPr lang="en-US" smtClean="0"/>
              <a:t>6/9/2025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64E35-D856-7ECF-E8C8-B5D5B7087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FCF93-0CA7-D137-FDB2-4DFF0F1DB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184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77BBF0-748E-A6ED-CA5E-97F3292C8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F02EAF-2D6B-F2F1-25A6-FE6CD15DD3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C3C452-C450-4D39-0F5D-3A6348C208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9045" y="620024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800" b="1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C909ABD2-4574-433D-8B11-1782A1457D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890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3DACC85-833D-7267-0A49-26FAFBAE36CD}"/>
              </a:ext>
            </a:extLst>
          </p:cNvPr>
          <p:cNvSpPr txBox="1"/>
          <p:nvPr/>
        </p:nvSpPr>
        <p:spPr>
          <a:xfrm>
            <a:off x="498021" y="3931104"/>
            <a:ext cx="50577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pc="300" dirty="0">
                <a:solidFill>
                  <a:schemeClr val="bg1"/>
                </a:solidFill>
                <a:latin typeface="Vancouver V.20" panose="00000506000000000000" pitchFamily="2" charset="0"/>
                <a:cs typeface="Arial" panose="020B0604020202020204" pitchFamily="34" charset="0"/>
              </a:rPr>
              <a:t>TITLE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C83CB3-686D-9D7B-8369-F242735BB692}"/>
              </a:ext>
            </a:extLst>
          </p:cNvPr>
          <p:cNvSpPr txBox="1"/>
          <p:nvPr/>
        </p:nvSpPr>
        <p:spPr>
          <a:xfrm>
            <a:off x="498021" y="3931103"/>
            <a:ext cx="64198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pc="300" dirty="0">
                <a:solidFill>
                  <a:schemeClr val="bg1"/>
                </a:solidFill>
                <a:latin typeface="Vancouver V.20" panose="00000506000000000000" pitchFamily="2" charset="0"/>
                <a:cs typeface="Arial" panose="020B0604020202020204" pitchFamily="34" charset="0"/>
              </a:rPr>
              <a:t>TITLE HERE</a:t>
            </a:r>
          </a:p>
        </p:txBody>
      </p:sp>
      <p:pic>
        <p:nvPicPr>
          <p:cNvPr id="5" name="Picture 4" descr="A city with tall buildings&#10;&#10;Description automatically generated">
            <a:extLst>
              <a:ext uri="{FF2B5EF4-FFF2-40B4-BE49-F238E27FC236}">
                <a16:creationId xmlns:a16="http://schemas.microsoft.com/office/drawing/2014/main" id="{D9684E57-D90E-844E-0F19-95E7F40C16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FDD6E9-B1D6-BF55-3830-A0B52000F9F8}"/>
              </a:ext>
            </a:extLst>
          </p:cNvPr>
          <p:cNvSpPr txBox="1"/>
          <p:nvPr/>
        </p:nvSpPr>
        <p:spPr>
          <a:xfrm>
            <a:off x="282868" y="2643011"/>
            <a:ext cx="1133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</a:rPr>
              <a:t>BUDGET UPDATE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A84E9A-30FA-1C00-ED6A-9D186BA40BBC}"/>
              </a:ext>
            </a:extLst>
          </p:cNvPr>
          <p:cNvSpPr txBox="1"/>
          <p:nvPr/>
        </p:nvSpPr>
        <p:spPr>
          <a:xfrm>
            <a:off x="371085" y="4121848"/>
            <a:ext cx="6419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 10, 2025</a:t>
            </a:r>
          </a:p>
        </p:txBody>
      </p:sp>
    </p:spTree>
    <p:extLst>
      <p:ext uri="{BB962C8B-B14F-4D97-AF65-F5344CB8AC3E}">
        <p14:creationId xmlns:p14="http://schemas.microsoft.com/office/powerpoint/2010/main" val="3659715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125008CD-7C03-D86A-ABCC-6853F4E3C7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6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0EE14E-8F1D-F9C2-628E-6AE94BBDA5EA}"/>
              </a:ext>
            </a:extLst>
          </p:cNvPr>
          <p:cNvSpPr txBox="1"/>
          <p:nvPr/>
        </p:nvSpPr>
        <p:spPr>
          <a:xfrm>
            <a:off x="325692" y="535890"/>
            <a:ext cx="8896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NEW COSTS ABSORBED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10</a:t>
            </a:fld>
            <a:endParaRPr lang="en-US" b="1" dirty="0"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1B4119-E352-05DC-27B6-09151C22875D}"/>
              </a:ext>
            </a:extLst>
          </p:cNvPr>
          <p:cNvSpPr txBox="1"/>
          <p:nvPr/>
        </p:nvSpPr>
        <p:spPr>
          <a:xfrm>
            <a:off x="143436" y="1585977"/>
            <a:ext cx="938502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Street CO $2.1M Debt Service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$2.2M Cost Increases for Health Insurance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$500,000 per Year for Fire Fighter Retirement Fund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666202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7BE29E3A-F633-3957-4142-17865DC362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0EE14E-8F1D-F9C2-628E-6AE94BBDA5EA}"/>
              </a:ext>
            </a:extLst>
          </p:cNvPr>
          <p:cNvSpPr txBox="1"/>
          <p:nvPr/>
        </p:nvSpPr>
        <p:spPr>
          <a:xfrm>
            <a:off x="533400" y="394025"/>
            <a:ext cx="8953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EXAMPLES OF FUTURE NEEDS</a:t>
            </a:r>
            <a:endParaRPr lang="en-US" sz="4400" b="1" dirty="0">
              <a:solidFill>
                <a:srgbClr val="FF0000"/>
              </a:solidFill>
              <a:highlight>
                <a:srgbClr val="FFFF00"/>
              </a:highlight>
              <a:latin typeface="Century Gothic" panose="020B0502020202020204" pitchFamily="34" charset="0"/>
              <a:ea typeface="Roboto Slab" pitchFamily="2" charset="0"/>
              <a:cs typeface="BrowalliaUPC" panose="020B0502040204020203" pitchFamily="34" charset="-34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11</a:t>
            </a:fld>
            <a:endParaRPr lang="en-US" b="1" dirty="0"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1A2810-B4C6-1659-1698-BAD39EB2BAD4}"/>
              </a:ext>
            </a:extLst>
          </p:cNvPr>
          <p:cNvSpPr txBox="1"/>
          <p:nvPr/>
        </p:nvSpPr>
        <p:spPr>
          <a:xfrm>
            <a:off x="457201" y="1399203"/>
            <a:ext cx="870758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MISD Infrastrucure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True Cost of Road Maintenance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Park Maintenance Increases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Dwindling Sports Complex Fund</a:t>
            </a:r>
          </a:p>
          <a:p>
            <a:endParaRPr lang="en-US" sz="3600" dirty="0">
              <a:highlight>
                <a:srgbClr val="FFFF00"/>
              </a:highligh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306345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C93B99-3D63-C02F-6EEB-DFFF88F2E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0EE14E-8F1D-F9C2-628E-6AE94BBDA5EA}"/>
              </a:ext>
            </a:extLst>
          </p:cNvPr>
          <p:cNvSpPr txBox="1"/>
          <p:nvPr/>
        </p:nvSpPr>
        <p:spPr>
          <a:xfrm>
            <a:off x="198904" y="224850"/>
            <a:ext cx="928575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FY2025 TAX RATES – PEER CITIES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12</a:t>
            </a:fld>
            <a:endParaRPr lang="en-US" b="1" dirty="0">
              <a:latin typeface="+mn-lt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102ED900-9D49-56AC-5062-593B31478D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0784832"/>
              </p:ext>
            </p:extLst>
          </p:nvPr>
        </p:nvGraphicFramePr>
        <p:xfrm>
          <a:off x="67768" y="1461247"/>
          <a:ext cx="9285755" cy="44375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EF4DBBA-FB3C-C107-B0B2-DC9FA040C4AC}"/>
              </a:ext>
            </a:extLst>
          </p:cNvPr>
          <p:cNvSpPr txBox="1"/>
          <p:nvPr/>
        </p:nvSpPr>
        <p:spPr>
          <a:xfrm>
            <a:off x="6332800" y="1741802"/>
            <a:ext cx="2121650" cy="830997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Municipal Tax Bill on a $300,000 Valuation Property</a:t>
            </a:r>
          </a:p>
        </p:txBody>
      </p:sp>
    </p:spTree>
    <p:extLst>
      <p:ext uri="{BB962C8B-B14F-4D97-AF65-F5344CB8AC3E}">
        <p14:creationId xmlns:p14="http://schemas.microsoft.com/office/powerpoint/2010/main" val="35030178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truck with a white background&#10;&#10;AI-generated content may be incorrect.">
            <a:extLst>
              <a:ext uri="{FF2B5EF4-FFF2-40B4-BE49-F238E27FC236}">
                <a16:creationId xmlns:a16="http://schemas.microsoft.com/office/drawing/2014/main" id="{DEF1E4AB-B712-296F-B75B-7B9E079DC8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3"/>
          <a:stretch/>
        </p:blipFill>
        <p:spPr>
          <a:xfrm>
            <a:off x="277913" y="0"/>
            <a:ext cx="11905125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0EE14E-8F1D-F9C2-628E-6AE94BBDA5EA}"/>
              </a:ext>
            </a:extLst>
          </p:cNvPr>
          <p:cNvSpPr txBox="1"/>
          <p:nvPr/>
        </p:nvSpPr>
        <p:spPr>
          <a:xfrm>
            <a:off x="233922" y="206951"/>
            <a:ext cx="11724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PUBLIC SAFETY VS PROPERTY TAX REVENUE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13</a:t>
            </a:fld>
            <a:endParaRPr lang="en-US" b="1" dirty="0">
              <a:latin typeface="+mn-lt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CAA7E1C-9D6A-230C-0608-E0935E886A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1342547"/>
              </p:ext>
            </p:extLst>
          </p:nvPr>
        </p:nvGraphicFramePr>
        <p:xfrm>
          <a:off x="-121025" y="881762"/>
          <a:ext cx="12434047" cy="5226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020447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752C20C7-84C7-76C8-DEE3-A977F74702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14</a:t>
            </a:fld>
            <a:endParaRPr lang="en-US" b="1" dirty="0"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95AB7BD-08C1-EFEE-CD29-4A6C586CFC27}"/>
              </a:ext>
            </a:extLst>
          </p:cNvPr>
          <p:cNvSpPr txBox="1">
            <a:spLocks/>
          </p:cNvSpPr>
          <p:nvPr/>
        </p:nvSpPr>
        <p:spPr>
          <a:xfrm>
            <a:off x="469127" y="484849"/>
            <a:ext cx="916561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cs typeface="Arial"/>
              </a:rPr>
              <a:t>SALES TAXES BY ENTITY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5317F3-F8F7-11A8-731A-523A2DF272E8}"/>
              </a:ext>
            </a:extLst>
          </p:cNvPr>
          <p:cNvSpPr/>
          <p:nvPr/>
        </p:nvSpPr>
        <p:spPr>
          <a:xfrm>
            <a:off x="469127" y="1566470"/>
            <a:ext cx="8176848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City of Midland Revenue Streams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Property Taxes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Sales Tax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Fines and Fees for Services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City of Midland Sales Tax Rate is 1.00% - 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Many Texas Cities Enjoy the Full 2.0%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Midland County, .50%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Midland Memorial Hospital, .25%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Midland Development Corporation, .25%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loss amounts to $66.5M Annually</a:t>
            </a:r>
            <a:endParaRPr lang="en-US" sz="2400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606B041-0C1E-83E8-48E0-3B1E989A3074}"/>
              </a:ext>
            </a:extLst>
          </p:cNvPr>
          <p:cNvGrpSpPr/>
          <p:nvPr/>
        </p:nvGrpSpPr>
        <p:grpSpPr>
          <a:xfrm>
            <a:off x="5292054" y="1191910"/>
            <a:ext cx="4497405" cy="2591365"/>
            <a:chOff x="7025981" y="800728"/>
            <a:chExt cx="5210989" cy="286966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DE77665-A421-6F09-95A2-38EC3B1C23EF}"/>
                </a:ext>
              </a:extLst>
            </p:cNvPr>
            <p:cNvSpPr/>
            <p:nvPr/>
          </p:nvSpPr>
          <p:spPr>
            <a:xfrm>
              <a:off x="7047526" y="930472"/>
              <a:ext cx="2303636" cy="230363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94A5379-234E-5BF7-C28C-4BE17BF3F223}"/>
                </a:ext>
              </a:extLst>
            </p:cNvPr>
            <p:cNvSpPr/>
            <p:nvPr/>
          </p:nvSpPr>
          <p:spPr>
            <a:xfrm>
              <a:off x="10635565" y="2004377"/>
              <a:ext cx="950482" cy="16586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FA622B0-C06F-E65B-856A-9DA84728E932}"/>
                </a:ext>
              </a:extLst>
            </p:cNvPr>
            <p:cNvSpPr/>
            <p:nvPr/>
          </p:nvSpPr>
          <p:spPr>
            <a:xfrm>
              <a:off x="10860722" y="1935530"/>
              <a:ext cx="934602" cy="7921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aphicFrame>
          <p:nvGraphicFramePr>
            <p:cNvPr id="11" name="Chart 10">
              <a:extLst>
                <a:ext uri="{FF2B5EF4-FFF2-40B4-BE49-F238E27FC236}">
                  <a16:creationId xmlns:a16="http://schemas.microsoft.com/office/drawing/2014/main" id="{8F0CE696-1BB1-1A14-964F-898F4EA6FE85}"/>
                </a:ext>
              </a:extLst>
            </p:cNvPr>
            <p:cNvGraphicFramePr/>
            <p:nvPr/>
          </p:nvGraphicFramePr>
          <p:xfrm>
            <a:off x="8406650" y="800728"/>
            <a:ext cx="3830320" cy="286966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D443CD2-2D09-452B-1494-5861F30ABB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04723" y="921325"/>
              <a:ext cx="2303636" cy="23036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EC2AE93-B3ED-4951-A295-17BEA62AD5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5981" y="903334"/>
              <a:ext cx="2346726" cy="2346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582369C-4962-5009-5AA3-2D800EEC9772}"/>
                </a:ext>
              </a:extLst>
            </p:cNvPr>
            <p:cNvSpPr txBox="1"/>
            <p:nvPr/>
          </p:nvSpPr>
          <p:spPr>
            <a:xfrm>
              <a:off x="7380656" y="1616731"/>
              <a:ext cx="1734625" cy="1056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spc="50" dirty="0">
                  <a:ln w="9525" cmpd="sng">
                    <a:noFill/>
                    <a:prstDash val="solid"/>
                  </a:ln>
                  <a:solidFill>
                    <a:schemeClr val="bg1"/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City</a:t>
              </a:r>
            </a:p>
            <a:p>
              <a:pPr algn="ctr"/>
              <a:r>
                <a:rPr lang="en-US" sz="2800" b="1" spc="50" dirty="0">
                  <a:ln w="9525" cmpd="sng">
                    <a:noFill/>
                    <a:prstDash val="solid"/>
                  </a:ln>
                  <a:solidFill>
                    <a:schemeClr val="bg1"/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1.00%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FF41EB1-4896-BB8E-069B-DFA546C17A90}"/>
                </a:ext>
              </a:extLst>
            </p:cNvPr>
            <p:cNvSpPr txBox="1"/>
            <p:nvPr/>
          </p:nvSpPr>
          <p:spPr>
            <a:xfrm>
              <a:off x="9280084" y="2109964"/>
              <a:ext cx="1473292" cy="783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pc="50" dirty="0">
                  <a:ln w="9525" cmpd="sng">
                    <a:noFill/>
                    <a:prstDash val="solid"/>
                  </a:ln>
                  <a:solidFill>
                    <a:schemeClr val="bg1"/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Hospital</a:t>
              </a:r>
            </a:p>
            <a:p>
              <a:pPr algn="ctr"/>
              <a:r>
                <a:rPr lang="en-US" sz="2000" b="1" spc="50" dirty="0">
                  <a:ln w="9525" cmpd="sng">
                    <a:noFill/>
                    <a:prstDash val="solid"/>
                  </a:ln>
                  <a:solidFill>
                    <a:schemeClr val="bg1"/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.25%</a:t>
              </a:r>
              <a:endParaRPr lang="en-US" sz="2400" b="1" spc="5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F12F9D5-CD5F-D8FC-92FD-9A052070CDF6}"/>
                </a:ext>
              </a:extLst>
            </p:cNvPr>
            <p:cNvSpPr txBox="1"/>
            <p:nvPr/>
          </p:nvSpPr>
          <p:spPr>
            <a:xfrm>
              <a:off x="10490532" y="1690332"/>
              <a:ext cx="1447518" cy="783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pc="50" dirty="0">
                  <a:ln w="9525" cmpd="sng">
                    <a:noFill/>
                    <a:prstDash val="solid"/>
                  </a:ln>
                  <a:solidFill>
                    <a:schemeClr val="bg1"/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County</a:t>
              </a:r>
            </a:p>
            <a:p>
              <a:pPr algn="ctr"/>
              <a:r>
                <a:rPr lang="en-US" sz="2000" b="1" spc="50" dirty="0">
                  <a:ln w="9525" cmpd="sng">
                    <a:noFill/>
                    <a:prstDash val="solid"/>
                  </a:ln>
                  <a:solidFill>
                    <a:schemeClr val="bg1"/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.50%</a:t>
              </a:r>
              <a:endParaRPr lang="en-US" sz="2400" b="1" spc="5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8E340C53-11B1-173B-9550-174EADE159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0924" y="1527930"/>
            <a:ext cx="1383912" cy="8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2781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CDABDC-D1F2-141F-ACBA-B4156D41B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E9BC29C1-99DE-4807-6E20-CECAD52A53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512493CC-0C92-AF46-2685-2C5D3942C1D4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15</a:t>
            </a:fld>
            <a:endParaRPr lang="en-US" b="1" dirty="0">
              <a:latin typeface="+mn-lt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4158BA5-5721-97BC-A149-B65939A05129}"/>
              </a:ext>
            </a:extLst>
          </p:cNvPr>
          <p:cNvSpPr txBox="1">
            <a:spLocks/>
          </p:cNvSpPr>
          <p:nvPr/>
        </p:nvSpPr>
        <p:spPr>
          <a:xfrm>
            <a:off x="533400" y="359702"/>
            <a:ext cx="916561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cs typeface="Arial"/>
              </a:rPr>
              <a:t>SALES TAX RATES BY CITY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17697B58-2F45-6174-A000-7866D5461AB5}"/>
              </a:ext>
            </a:extLst>
          </p:cNvPr>
          <p:cNvGraphicFramePr/>
          <p:nvPr/>
        </p:nvGraphicFramePr>
        <p:xfrm>
          <a:off x="243448" y="1476641"/>
          <a:ext cx="8918481" cy="48380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Arrow: Down 3">
            <a:extLst>
              <a:ext uri="{FF2B5EF4-FFF2-40B4-BE49-F238E27FC236}">
                <a16:creationId xmlns:a16="http://schemas.microsoft.com/office/drawing/2014/main" id="{F6B01660-A5CB-8CE9-A28A-9E10FE0DD886}"/>
              </a:ext>
            </a:extLst>
          </p:cNvPr>
          <p:cNvSpPr/>
          <p:nvPr/>
        </p:nvSpPr>
        <p:spPr>
          <a:xfrm rot="5400000">
            <a:off x="9043589" y="3166269"/>
            <a:ext cx="613131" cy="1039973"/>
          </a:xfrm>
          <a:prstGeom prst="downArrow">
            <a:avLst/>
          </a:prstGeom>
          <a:solidFill>
            <a:schemeClr val="tx2">
              <a:lumMod val="75000"/>
              <a:lumOff val="2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 anchorCtr="0"/>
          <a:lstStyle/>
          <a:p>
            <a:pPr algn="ctr"/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1.00%</a:t>
            </a:r>
          </a:p>
        </p:txBody>
      </p:sp>
    </p:spTree>
    <p:extLst>
      <p:ext uri="{BB962C8B-B14F-4D97-AF65-F5344CB8AC3E}">
        <p14:creationId xmlns:p14="http://schemas.microsoft.com/office/powerpoint/2010/main" val="34946741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ACAC2A2D-1479-E424-E43C-9072EDCAC9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6"/>
          <a:stretch/>
        </p:blipFill>
        <p:spPr>
          <a:xfrm>
            <a:off x="143435" y="0"/>
            <a:ext cx="12048565" cy="6858000"/>
          </a:xfrm>
          <a:prstGeom prst="rect">
            <a:avLst/>
          </a:prstGeom>
        </p:spPr>
      </p:pic>
      <p:graphicFrame>
        <p:nvGraphicFramePr>
          <p:cNvPr id="3" name="Chart Placeholder 3">
            <a:extLst>
              <a:ext uri="{FF2B5EF4-FFF2-40B4-BE49-F238E27FC236}">
                <a16:creationId xmlns:a16="http://schemas.microsoft.com/office/drawing/2014/main" id="{95EC3D52-9C99-A0B1-5400-A0BAF8D756F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3159082"/>
              </p:ext>
            </p:extLst>
          </p:nvPr>
        </p:nvGraphicFramePr>
        <p:xfrm>
          <a:off x="0" y="959223"/>
          <a:ext cx="9738342" cy="54001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16</a:t>
            </a:fld>
            <a:endParaRPr lang="en-US" b="1" dirty="0">
              <a:latin typeface="+mn-lt"/>
            </a:endParaRP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DE41DFBB-68E1-9197-E2CD-D62597BB7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435" y="274775"/>
            <a:ext cx="8982635" cy="1240260"/>
          </a:xfrm>
        </p:spPr>
        <p:txBody>
          <a:bodyPr>
            <a:normAutofit fontScale="90000"/>
          </a:bodyPr>
          <a:lstStyle/>
          <a:p>
            <a:pPr>
              <a:defRPr sz="1440" b="0" i="0" u="none" strike="noStrike" kern="1200" cap="all" spc="0" baseline="0">
                <a:gradFill>
                  <a:gsLst>
                    <a:gs pos="0">
                      <a:prstClr val="black">
                        <a:lumMod val="50000"/>
                        <a:lumOff val="50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pPr>
            <a:r>
              <a:rPr lang="en-US" sz="4900" b="1" dirty="0">
                <a:solidFill>
                  <a:schemeClr val="tx2">
                    <a:lumMod val="75000"/>
                    <a:lumOff val="25000"/>
                  </a:schemeClr>
                </a:solidFill>
                <a:ea typeface="+mn-ea"/>
                <a:cs typeface="Arial"/>
              </a:rPr>
              <a:t>Historical Tax Levy </a:t>
            </a:r>
            <a:br>
              <a:rPr lang="en-US" sz="3600" b="1" cap="all" spc="0" dirty="0">
                <a:solidFill>
                  <a:schemeClr val="tx2"/>
                </a:solidFill>
              </a:rPr>
            </a:br>
            <a:r>
              <a:rPr lang="en-US" sz="3300" b="1" cap="all" spc="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fy2005 to fy2025</a:t>
            </a:r>
            <a:br>
              <a:rPr lang="en-US" sz="3600" b="1" cap="all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0" i="1" cap="all" spc="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800" b="0" i="1" spc="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Represented In Cents PER $100 VALUATION</a:t>
            </a:r>
            <a:r>
              <a:rPr lang="en-US" sz="1800" b="0" i="1" cap="all" spc="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en-US" sz="1800" b="1" cap="all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45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CBBDD02A-2E15-C8C7-8261-DE63F3942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0EE14E-8F1D-F9C2-628E-6AE94BBDA5EA}"/>
              </a:ext>
            </a:extLst>
          </p:cNvPr>
          <p:cNvSpPr txBox="1"/>
          <p:nvPr/>
        </p:nvSpPr>
        <p:spPr>
          <a:xfrm>
            <a:off x="138953" y="334137"/>
            <a:ext cx="11183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PROPERTY TAX RATES: FY2023 – FY2025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17</a:t>
            </a:fld>
            <a:endParaRPr lang="en-US" b="1" dirty="0">
              <a:latin typeface="+mn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EE6C8CC-83C2-21BF-D6C5-EF755125AA3F}"/>
              </a:ext>
            </a:extLst>
          </p:cNvPr>
          <p:cNvGrpSpPr/>
          <p:nvPr/>
        </p:nvGrpSpPr>
        <p:grpSpPr>
          <a:xfrm>
            <a:off x="219635" y="1334015"/>
            <a:ext cx="9058836" cy="4578307"/>
            <a:chOff x="533400" y="1196690"/>
            <a:chExt cx="8739632" cy="4464620"/>
          </a:xfrm>
        </p:grpSpPr>
        <p:graphicFrame>
          <p:nvGraphicFramePr>
            <p:cNvPr id="4" name="Chart 3">
              <a:extLst>
                <a:ext uri="{FF2B5EF4-FFF2-40B4-BE49-F238E27FC236}">
                  <a16:creationId xmlns:a16="http://schemas.microsoft.com/office/drawing/2014/main" id="{A4C3372E-E918-0FA5-F458-4BE4AA9766E1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368228387"/>
                </p:ext>
              </p:extLst>
            </p:nvPr>
          </p:nvGraphicFramePr>
          <p:xfrm>
            <a:off x="533400" y="1196690"/>
            <a:ext cx="8739632" cy="44646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930552E-EC92-4937-FAA7-A3257989C103}"/>
                </a:ext>
              </a:extLst>
            </p:cNvPr>
            <p:cNvSpPr txBox="1"/>
            <p:nvPr/>
          </p:nvSpPr>
          <p:spPr>
            <a:xfrm rot="890630">
              <a:off x="2588650" y="2099791"/>
              <a:ext cx="58807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Reduction of 64 Tax Basis Points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681EFAB7-9803-7203-66CB-192C4AFCAD72}"/>
                </a:ext>
              </a:extLst>
            </p:cNvPr>
            <p:cNvCxnSpPr>
              <a:cxnSpLocks/>
            </p:cNvCxnSpPr>
            <p:nvPr/>
          </p:nvCxnSpPr>
          <p:spPr>
            <a:xfrm>
              <a:off x="1615071" y="1603328"/>
              <a:ext cx="7104241" cy="1995609"/>
            </a:xfrm>
            <a:prstGeom prst="straightConnector1">
              <a:avLst/>
            </a:prstGeom>
            <a:ln w="5715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527258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240F20-F7C0-95F9-9C95-1C295218C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0EE14E-8F1D-F9C2-628E-6AE94BBDA5EA}"/>
              </a:ext>
            </a:extLst>
          </p:cNvPr>
          <p:cNvSpPr txBox="1"/>
          <p:nvPr/>
        </p:nvSpPr>
        <p:spPr>
          <a:xfrm>
            <a:off x="533400" y="282287"/>
            <a:ext cx="76676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SOUND GOVERNANCE 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18</a:t>
            </a:fld>
            <a:endParaRPr lang="en-US" b="1" dirty="0">
              <a:latin typeface="+mn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392FCCA-6EFC-E695-E566-F2E37C169BA8}"/>
              </a:ext>
            </a:extLst>
          </p:cNvPr>
          <p:cNvGrpSpPr/>
          <p:nvPr/>
        </p:nvGrpSpPr>
        <p:grpSpPr>
          <a:xfrm>
            <a:off x="385830" y="1401815"/>
            <a:ext cx="8677488" cy="4321679"/>
            <a:chOff x="1013359" y="1287339"/>
            <a:chExt cx="9982672" cy="458523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71FEEA7-C8F5-5B08-916D-FCA86DCA8E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95" t="112" r="1708" b="1805"/>
            <a:stretch/>
          </p:blipFill>
          <p:spPr>
            <a:xfrm>
              <a:off x="6096000" y="2148950"/>
              <a:ext cx="2358712" cy="372362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C09B8C2-F1A0-9CAE-8F8B-485EA109CC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7657" r="4586" b="1279"/>
            <a:stretch/>
          </p:blipFill>
          <p:spPr>
            <a:xfrm>
              <a:off x="1013359" y="2148682"/>
              <a:ext cx="2358712" cy="3722743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73B3F05-0003-AA3B-C55C-9E4A6F3EC604}"/>
                </a:ext>
              </a:extLst>
            </p:cNvPr>
            <p:cNvSpPr/>
            <p:nvPr/>
          </p:nvSpPr>
          <p:spPr>
            <a:xfrm>
              <a:off x="8637320" y="1292250"/>
              <a:ext cx="2358711" cy="613756"/>
            </a:xfrm>
            <a:prstGeom prst="rect">
              <a:avLst/>
            </a:prstGeom>
            <a:solidFill>
              <a:srgbClr val="4472C4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Performance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1F7A563-9EEC-B61A-29F4-46A1C3D2C12B}"/>
                </a:ext>
              </a:extLst>
            </p:cNvPr>
            <p:cNvSpPr/>
            <p:nvPr/>
          </p:nvSpPr>
          <p:spPr>
            <a:xfrm>
              <a:off x="6096000" y="1293878"/>
              <a:ext cx="2358711" cy="613756"/>
            </a:xfrm>
            <a:prstGeom prst="rect">
              <a:avLst/>
            </a:prstGeom>
            <a:solidFill>
              <a:srgbClr val="4472C4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Process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03C6047-F320-8BEB-D607-F130C6C93C97}"/>
                </a:ext>
              </a:extLst>
            </p:cNvPr>
            <p:cNvSpPr/>
            <p:nvPr/>
          </p:nvSpPr>
          <p:spPr>
            <a:xfrm>
              <a:off x="1013359" y="1287339"/>
              <a:ext cx="2358709" cy="613756"/>
            </a:xfrm>
            <a:prstGeom prst="rect">
              <a:avLst/>
            </a:prstGeom>
            <a:solidFill>
              <a:srgbClr val="4472C4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Plan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ACF229C-8010-4509-0273-30FE1AEDA2E3}"/>
                </a:ext>
              </a:extLst>
            </p:cNvPr>
            <p:cNvSpPr/>
            <p:nvPr/>
          </p:nvSpPr>
          <p:spPr>
            <a:xfrm>
              <a:off x="3554682" y="1292250"/>
              <a:ext cx="2358709" cy="613756"/>
            </a:xfrm>
            <a:prstGeom prst="rect">
              <a:avLst/>
            </a:prstGeom>
            <a:solidFill>
              <a:srgbClr val="4472C4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People</a:t>
              </a:r>
            </a:p>
          </p:txBody>
        </p:sp>
        <p:pic>
          <p:nvPicPr>
            <p:cNvPr id="20" name="Picture 19" descr="A person using a rake to level asphalt&#10;&#10;Description automatically generated">
              <a:extLst>
                <a:ext uri="{FF2B5EF4-FFF2-40B4-BE49-F238E27FC236}">
                  <a16:creationId xmlns:a16="http://schemas.microsoft.com/office/drawing/2014/main" id="{9ED1E7D2-B77A-642B-D3E1-198EEBF334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67"/>
            <a:stretch/>
          </p:blipFill>
          <p:spPr>
            <a:xfrm>
              <a:off x="8637318" y="2147811"/>
              <a:ext cx="2358713" cy="3723614"/>
            </a:xfrm>
            <a:prstGeom prst="rect">
              <a:avLst/>
            </a:prstGeom>
          </p:spPr>
        </p:pic>
        <p:pic>
          <p:nvPicPr>
            <p:cNvPr id="21" name="Picture 20" descr="A person on a ladder reaching out to a window&#10;&#10;Description automatically generated">
              <a:extLst>
                <a:ext uri="{FF2B5EF4-FFF2-40B4-BE49-F238E27FC236}">
                  <a16:creationId xmlns:a16="http://schemas.microsoft.com/office/drawing/2014/main" id="{8EA950C0-D6B8-EABF-9B3D-95718103FB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22" b="16275"/>
            <a:stretch/>
          </p:blipFill>
          <p:spPr>
            <a:xfrm>
              <a:off x="3554679" y="2147810"/>
              <a:ext cx="2358713" cy="37236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71475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ity with many tall buildings&#10;&#10;Description automatically generated">
            <a:extLst>
              <a:ext uri="{FF2B5EF4-FFF2-40B4-BE49-F238E27FC236}">
                <a16:creationId xmlns:a16="http://schemas.microsoft.com/office/drawing/2014/main" id="{51589F11-EA88-C9AE-2B60-4AC70244FC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222140-EA12-0351-4677-EAA8A83E0408}"/>
              </a:ext>
            </a:extLst>
          </p:cNvPr>
          <p:cNvSpPr txBox="1"/>
          <p:nvPr/>
        </p:nvSpPr>
        <p:spPr>
          <a:xfrm>
            <a:off x="3468103" y="81573"/>
            <a:ext cx="74201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MISSION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F0E07A-49CB-3DAE-9F49-5C2E0682245F}"/>
              </a:ext>
            </a:extLst>
          </p:cNvPr>
          <p:cNvSpPr txBox="1"/>
          <p:nvPr/>
        </p:nvSpPr>
        <p:spPr>
          <a:xfrm>
            <a:off x="371006" y="1732806"/>
            <a:ext cx="114499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Deliver exceptional services and promote a high quality of life and place for ALL our citizens.</a:t>
            </a:r>
          </a:p>
        </p:txBody>
      </p:sp>
    </p:spTree>
    <p:extLst>
      <p:ext uri="{BB962C8B-B14F-4D97-AF65-F5344CB8AC3E}">
        <p14:creationId xmlns:p14="http://schemas.microsoft.com/office/powerpoint/2010/main" val="2936666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in a lake&#10;&#10;Description automatically generated">
            <a:extLst>
              <a:ext uri="{FF2B5EF4-FFF2-40B4-BE49-F238E27FC236}">
                <a16:creationId xmlns:a16="http://schemas.microsoft.com/office/drawing/2014/main" id="{CBF9986C-1AE9-E7A1-6DB2-A75E46D107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0EE14E-8F1D-F9C2-628E-6AE94BBDA5EA}"/>
              </a:ext>
            </a:extLst>
          </p:cNvPr>
          <p:cNvSpPr txBox="1"/>
          <p:nvPr/>
        </p:nvSpPr>
        <p:spPr>
          <a:xfrm>
            <a:off x="533400" y="564573"/>
            <a:ext cx="88574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ALIGNMENT WITH STRATEGIC PLAN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C6CB36-A2A7-BFA2-2C7E-933079282984}"/>
              </a:ext>
            </a:extLst>
          </p:cNvPr>
          <p:cNvSpPr txBox="1"/>
          <p:nvPr/>
        </p:nvSpPr>
        <p:spPr>
          <a:xfrm>
            <a:off x="533400" y="2305615"/>
            <a:ext cx="73395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Goal 5: Provide Sound Governance &amp; Fiscal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5.7</a:t>
            </a:r>
            <a:r>
              <a:rPr lang="en-US" sz="28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 </a:t>
            </a:r>
            <a:r>
              <a:rPr lang="en-US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Ensure Continued Financial Stability and Accountability</a:t>
            </a:r>
            <a:r>
              <a:rPr lang="en-US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: Maintain Financial Transparency.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2</a:t>
            </a:fld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279685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11D973F-119C-02BF-C35E-D6BAB959F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D7C920B1-FE94-3124-617C-8FD3942166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BF016ADF-4C54-C0AC-EB28-4FB210127DE0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808396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b="1" smtClean="0">
                <a:solidFill>
                  <a:srgbClr val="2F5597"/>
                </a:solidFill>
                <a:latin typeface="Century Gothic" panose="020B0502020202020204" pitchFamily="34" charset="0"/>
              </a:rPr>
              <a:pPr/>
              <a:t>20</a:t>
            </a:fld>
            <a:endParaRPr lang="en-US" sz="4000" b="1" dirty="0">
              <a:solidFill>
                <a:srgbClr val="2F5597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841590-FFAA-CA6E-F0B7-7DAA18E626E7}"/>
              </a:ext>
            </a:extLst>
          </p:cNvPr>
          <p:cNvSpPr txBox="1">
            <a:spLocks/>
          </p:cNvSpPr>
          <p:nvPr/>
        </p:nvSpPr>
        <p:spPr>
          <a:xfrm>
            <a:off x="344129" y="210866"/>
            <a:ext cx="10067445" cy="757237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/>
              </a:rPr>
              <a:t>FY2025 TAX – PEER CITIES</a:t>
            </a:r>
          </a:p>
          <a:p>
            <a:pPr marL="0" indent="0">
              <a:buNone/>
            </a:pPr>
            <a:r>
              <a:rPr lang="en-US" sz="24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*PER $100 VALUATION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E39773BC-E0E7-D6B4-D4BD-C75838C74758}"/>
              </a:ext>
            </a:extLst>
          </p:cNvPr>
          <p:cNvGraphicFramePr>
            <a:graphicFrameLocks noGrp="1"/>
          </p:cNvGraphicFramePr>
          <p:nvPr/>
        </p:nvGraphicFramePr>
        <p:xfrm>
          <a:off x="94120" y="1885950"/>
          <a:ext cx="9678530" cy="46644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AA931DC9-C057-D717-D883-1C17F61E38A3}"/>
              </a:ext>
            </a:extLst>
          </p:cNvPr>
          <p:cNvSpPr/>
          <p:nvPr/>
        </p:nvSpPr>
        <p:spPr>
          <a:xfrm>
            <a:off x="7909100" y="5419725"/>
            <a:ext cx="863425" cy="41910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45143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C6FBEEB3-D9AE-1EFA-BF16-679D56F1FF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0EE14E-8F1D-F9C2-628E-6AE94BBDA5EA}"/>
              </a:ext>
            </a:extLst>
          </p:cNvPr>
          <p:cNvSpPr txBox="1"/>
          <p:nvPr/>
        </p:nvSpPr>
        <p:spPr>
          <a:xfrm>
            <a:off x="533400" y="212610"/>
            <a:ext cx="87505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FY2025 PROPERTY TAX BY ENTITY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21</a:t>
            </a:fld>
            <a:endParaRPr lang="en-US" b="1" dirty="0">
              <a:latin typeface="+mn-lt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4D51AEAD-0980-F627-9051-3860C2C9C0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5" t="14075" r="11390" b="25155"/>
          <a:stretch/>
        </p:blipFill>
        <p:spPr bwMode="auto">
          <a:xfrm>
            <a:off x="277038" y="1376174"/>
            <a:ext cx="8858864" cy="386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8F222D3-ACD0-2AE4-53FC-802BAF596A96}"/>
              </a:ext>
            </a:extLst>
          </p:cNvPr>
          <p:cNvSpPr/>
          <p:nvPr/>
        </p:nvSpPr>
        <p:spPr>
          <a:xfrm>
            <a:off x="277038" y="1363127"/>
            <a:ext cx="2092632" cy="3860800"/>
          </a:xfrm>
          <a:prstGeom prst="rect">
            <a:avLst/>
          </a:prstGeom>
          <a:solidFill>
            <a:srgbClr val="4EA72E">
              <a:alpha val="65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B503F30-BC7E-97CB-49DF-4BD9F63647C2}"/>
              </a:ext>
            </a:extLst>
          </p:cNvPr>
          <p:cNvSpPr/>
          <p:nvPr/>
        </p:nvSpPr>
        <p:spPr>
          <a:xfrm>
            <a:off x="2396128" y="1363127"/>
            <a:ext cx="4371374" cy="3860800"/>
          </a:xfrm>
          <a:prstGeom prst="rect">
            <a:avLst/>
          </a:prstGeom>
          <a:solidFill>
            <a:srgbClr val="156082">
              <a:alpha val="65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DE15D5B-1114-EE07-7085-CF76DF5E9D92}"/>
              </a:ext>
            </a:extLst>
          </p:cNvPr>
          <p:cNvSpPr/>
          <p:nvPr/>
        </p:nvSpPr>
        <p:spPr>
          <a:xfrm>
            <a:off x="6796530" y="1363127"/>
            <a:ext cx="711198" cy="3860800"/>
          </a:xfrm>
          <a:prstGeom prst="rect">
            <a:avLst/>
          </a:prstGeom>
          <a:solidFill>
            <a:srgbClr val="A02B93">
              <a:alpha val="65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2E5D209-6EFE-B1E1-DB51-27F7380B7E17}"/>
              </a:ext>
            </a:extLst>
          </p:cNvPr>
          <p:cNvSpPr/>
          <p:nvPr/>
        </p:nvSpPr>
        <p:spPr>
          <a:xfrm>
            <a:off x="7525326" y="1363127"/>
            <a:ext cx="711198" cy="3860800"/>
          </a:xfrm>
          <a:prstGeom prst="rect">
            <a:avLst/>
          </a:prstGeom>
          <a:solidFill>
            <a:srgbClr val="E97132">
              <a:alpha val="65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FFE7CD7-1123-986E-83A1-8A006448F08F}"/>
              </a:ext>
            </a:extLst>
          </p:cNvPr>
          <p:cNvSpPr/>
          <p:nvPr/>
        </p:nvSpPr>
        <p:spPr>
          <a:xfrm>
            <a:off x="8254122" y="1363127"/>
            <a:ext cx="881780" cy="3860800"/>
          </a:xfrm>
          <a:prstGeom prst="rect">
            <a:avLst/>
          </a:prstGeom>
          <a:solidFill>
            <a:srgbClr val="0F9ED5">
              <a:alpha val="65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6F2E398-0192-DFA9-5426-116D678472A3}"/>
              </a:ext>
            </a:extLst>
          </p:cNvPr>
          <p:cNvSpPr txBox="1"/>
          <p:nvPr/>
        </p:nvSpPr>
        <p:spPr>
          <a:xfrm>
            <a:off x="330410" y="2975315"/>
            <a:ext cx="198588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$.23</a:t>
            </a:r>
          </a:p>
          <a:p>
            <a:pPr algn="ctr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 of Midland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2CA7C4-336A-238A-FD74-85110C3DBC14}"/>
              </a:ext>
            </a:extLst>
          </p:cNvPr>
          <p:cNvSpPr txBox="1"/>
          <p:nvPr/>
        </p:nvSpPr>
        <p:spPr>
          <a:xfrm>
            <a:off x="3713526" y="3563005"/>
            <a:ext cx="1985887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$.58</a:t>
            </a:r>
          </a:p>
          <a:p>
            <a:pPr algn="ctr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F9BDC16-4F53-4049-7882-3B0A83DCC103}"/>
              </a:ext>
            </a:extLst>
          </p:cNvPr>
          <p:cNvSpPr txBox="1"/>
          <p:nvPr/>
        </p:nvSpPr>
        <p:spPr>
          <a:xfrm>
            <a:off x="6630342" y="1606209"/>
            <a:ext cx="19858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Hospital</a:t>
            </a:r>
          </a:p>
          <a:p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$.05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C8B976B-C8A1-F72E-89B4-5E5E5C39AB84}"/>
              </a:ext>
            </a:extLst>
          </p:cNvPr>
          <p:cNvSpPr txBox="1"/>
          <p:nvPr/>
        </p:nvSpPr>
        <p:spPr>
          <a:xfrm>
            <a:off x="7298105" y="2891849"/>
            <a:ext cx="19858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College</a:t>
            </a:r>
          </a:p>
          <a:p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$.05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50EB28B-F8DB-510C-9C56-FCEB23032EC7}"/>
              </a:ext>
            </a:extLst>
          </p:cNvPr>
          <p:cNvSpPr txBox="1"/>
          <p:nvPr/>
        </p:nvSpPr>
        <p:spPr>
          <a:xfrm>
            <a:off x="7261178" y="4236129"/>
            <a:ext cx="19858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County</a:t>
            </a:r>
          </a:p>
          <a:p>
            <a:pPr algn="r"/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$.09</a:t>
            </a:r>
          </a:p>
        </p:txBody>
      </p:sp>
    </p:spTree>
    <p:extLst>
      <p:ext uri="{BB962C8B-B14F-4D97-AF65-F5344CB8AC3E}">
        <p14:creationId xmlns:p14="http://schemas.microsoft.com/office/powerpoint/2010/main" val="2832692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6A28249E-0F28-0E2B-EE44-B8F910D102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0EE14E-8F1D-F9C2-628E-6AE94BBDA5EA}"/>
              </a:ext>
            </a:extLst>
          </p:cNvPr>
          <p:cNvSpPr txBox="1"/>
          <p:nvPr/>
        </p:nvSpPr>
        <p:spPr>
          <a:xfrm>
            <a:off x="533400" y="564573"/>
            <a:ext cx="6419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WHAT WE WILL COVER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C6CB36-A2A7-BFA2-2C7E-933079282984}"/>
              </a:ext>
            </a:extLst>
          </p:cNvPr>
          <p:cNvSpPr txBox="1"/>
          <p:nvPr/>
        </p:nvSpPr>
        <p:spPr>
          <a:xfrm>
            <a:off x="533400" y="1504950"/>
            <a:ext cx="65897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5-Year Forecast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Best Practices Implemented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Funding Our Priorities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3</a:t>
            </a:fld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15281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19CE5F-A954-60DC-FFD9-D9131C0FB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B1685E-C5DD-4186-726B-46C723DD6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22547620-995D-75C8-A6D6-4D8A0EA11B5E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4</a:t>
            </a:fld>
            <a:endParaRPr lang="en-US" b="1" dirty="0"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3DB062-931D-12B6-8A2D-9717FE96FA29}"/>
              </a:ext>
            </a:extLst>
          </p:cNvPr>
          <p:cNvSpPr txBox="1"/>
          <p:nvPr/>
        </p:nvSpPr>
        <p:spPr>
          <a:xfrm>
            <a:off x="284531" y="243876"/>
            <a:ext cx="60596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5-YEAR FORECAST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  <a:ea typeface="Roboto Slab" pitchFamily="2" charset="0"/>
              <a:cs typeface="BrowalliaUPC" panose="020B0502040204020203" pitchFamily="34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E03187-FC8A-575B-DC6F-426F68FC8DD5}"/>
              </a:ext>
            </a:extLst>
          </p:cNvPr>
          <p:cNvSpPr txBox="1"/>
          <p:nvPr/>
        </p:nvSpPr>
        <p:spPr>
          <a:xfrm>
            <a:off x="1844129" y="5832984"/>
            <a:ext cx="8503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Forecast for expenditures </a:t>
            </a:r>
            <a:r>
              <a:rPr lang="en-US" sz="2400" b="1" i="1" dirty="0"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outpace</a:t>
            </a:r>
            <a:r>
              <a:rPr lang="en-US" sz="2400" i="1" dirty="0"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 revenue by 3.9%.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3D4276-E282-5FCA-4A21-3FB2AE02B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625" y="876753"/>
            <a:ext cx="9864183" cy="48467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3897851-9D36-32B7-42A9-7985E8E900B8}"/>
              </a:ext>
            </a:extLst>
          </p:cNvPr>
          <p:cNvSpPr txBox="1"/>
          <p:nvPr/>
        </p:nvSpPr>
        <p:spPr>
          <a:xfrm>
            <a:off x="7068919" y="3834131"/>
            <a:ext cx="270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Average Annual Revenue Increase, +4.2%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8084E2-F752-3D06-B926-527D3F80AEF3}"/>
              </a:ext>
            </a:extLst>
          </p:cNvPr>
          <p:cNvSpPr txBox="1"/>
          <p:nvPr/>
        </p:nvSpPr>
        <p:spPr>
          <a:xfrm>
            <a:off x="4824120" y="2063055"/>
            <a:ext cx="270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Average Annual Expense Increase, +8.1%</a:t>
            </a:r>
          </a:p>
        </p:txBody>
      </p:sp>
    </p:spTree>
    <p:extLst>
      <p:ext uri="{BB962C8B-B14F-4D97-AF65-F5344CB8AC3E}">
        <p14:creationId xmlns:p14="http://schemas.microsoft.com/office/powerpoint/2010/main" val="2565070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5C7FAF-05BB-5C30-E916-16231CADB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0EE14E-8F1D-F9C2-628E-6AE94BBDA5EA}"/>
              </a:ext>
            </a:extLst>
          </p:cNvPr>
          <p:cNvSpPr txBox="1"/>
          <p:nvPr/>
        </p:nvSpPr>
        <p:spPr>
          <a:xfrm>
            <a:off x="441835" y="242874"/>
            <a:ext cx="891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FIXED COST VS CAPITAL COSTS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  <a:ea typeface="Roboto Slab" pitchFamily="2" charset="0"/>
              <a:cs typeface="BrowalliaUPC" panose="020B0502040204020203" pitchFamily="34" charset="-34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03247" y="61586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5</a:t>
            </a:fld>
            <a:endParaRPr lang="en-US" b="1" dirty="0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F3F320-8A87-569B-D123-56E993B067A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54" t="2602" r="1259" b="2918"/>
          <a:stretch>
            <a:fillRect/>
          </a:stretch>
        </p:blipFill>
        <p:spPr>
          <a:xfrm>
            <a:off x="1475509" y="992117"/>
            <a:ext cx="8188036" cy="516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872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91AF7-5728-172C-3E4B-C3E7965B1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in a lake&#10;&#10;Description automatically generated">
            <a:extLst>
              <a:ext uri="{FF2B5EF4-FFF2-40B4-BE49-F238E27FC236}">
                <a16:creationId xmlns:a16="http://schemas.microsoft.com/office/drawing/2014/main" id="{5745292D-C27C-538D-8004-70DA5A68AE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734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9961D75-74D5-209A-3160-99449324388F}"/>
              </a:ext>
            </a:extLst>
          </p:cNvPr>
          <p:cNvSpPr txBox="1"/>
          <p:nvPr/>
        </p:nvSpPr>
        <p:spPr>
          <a:xfrm>
            <a:off x="533400" y="227901"/>
            <a:ext cx="88574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FIXED COSTS INCREASES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7C820F57-07A2-1A4A-CA1A-CC8BBD71FE1B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6</a:t>
            </a:fld>
            <a:endParaRPr lang="en-US" b="1" dirty="0">
              <a:latin typeface="+mn-lt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3417FF3-8030-7FBD-FE2C-97DA55C821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8316906"/>
              </p:ext>
            </p:extLst>
          </p:nvPr>
        </p:nvGraphicFramePr>
        <p:xfrm>
          <a:off x="533400" y="1416818"/>
          <a:ext cx="8054622" cy="42201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7111">
                  <a:extLst>
                    <a:ext uri="{9D8B030D-6E8A-4147-A177-3AD203B41FA5}">
                      <a16:colId xmlns:a16="http://schemas.microsoft.com/office/drawing/2014/main" val="3394397131"/>
                    </a:ext>
                  </a:extLst>
                </a:gridCol>
                <a:gridCol w="3087511">
                  <a:extLst>
                    <a:ext uri="{9D8B030D-6E8A-4147-A177-3AD203B41FA5}">
                      <a16:colId xmlns:a16="http://schemas.microsoft.com/office/drawing/2014/main" val="270159916"/>
                    </a:ext>
                  </a:extLst>
                </a:gridCol>
              </a:tblGrid>
              <a:tr h="58375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EXPENSE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INCREASE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2370432"/>
                  </a:ext>
                </a:extLst>
              </a:tr>
              <a:tr h="79009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b="1" kern="12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lt"/>
                          <a:cs typeface="Arial" panose="020B0604020202020204" pitchFamily="34" charset="0"/>
                        </a:rPr>
                        <a:t>Chemicals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lt"/>
                          <a:cs typeface="Arial" panose="020B0604020202020204" pitchFamily="34" charset="0"/>
                        </a:rPr>
                        <a:t>30% - 100% and higher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6865807"/>
                  </a:ext>
                </a:extLst>
              </a:tr>
              <a:tr h="583755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b="1" kern="12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lt"/>
                          <a:cs typeface="Arial" panose="020B0604020202020204" pitchFamily="34" charset="0"/>
                        </a:rPr>
                        <a:t>Software renewals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lt"/>
                          <a:cs typeface="Arial" panose="020B0604020202020204" pitchFamily="34" charset="0"/>
                        </a:rPr>
                        <a:t>35% and higher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0030924"/>
                  </a:ext>
                </a:extLst>
              </a:tr>
              <a:tr h="583755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b="1" kern="12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lt"/>
                          <a:cs typeface="Arial" panose="020B0604020202020204" pitchFamily="34" charset="0"/>
                        </a:rPr>
                        <a:t>Heavy trucks and equipment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lt"/>
                          <a:cs typeface="Arial" panose="020B0604020202020204" pitchFamily="34" charset="0"/>
                        </a:rPr>
                        <a:t>35%-50%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0538498"/>
                  </a:ext>
                </a:extLst>
              </a:tr>
              <a:tr h="79009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b="1" kern="12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lt"/>
                          <a:cs typeface="Arial" panose="020B0604020202020204" pitchFamily="34" charset="0"/>
                        </a:rPr>
                        <a:t>Construction Materials and Labor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lt"/>
                          <a:cs typeface="Arial" panose="020B0604020202020204" pitchFamily="34" charset="0"/>
                        </a:rPr>
                        <a:t>35% - 100% and higher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7391129"/>
                  </a:ext>
                </a:extLst>
              </a:tr>
              <a:tr h="79009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b="1" kern="12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lt"/>
                          <a:cs typeface="Arial" panose="020B0604020202020204" pitchFamily="34" charset="0"/>
                        </a:rPr>
                        <a:t>Health Insurance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lt"/>
                          <a:cs typeface="Arial" panose="020B0604020202020204" pitchFamily="34" charset="0"/>
                        </a:rPr>
                        <a:t>21%</a:t>
                      </a:r>
                    </a:p>
                    <a:p>
                      <a:pPr algn="ctr"/>
                      <a:endParaRPr lang="en-US" sz="2400" b="1" kern="12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98996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29924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F761FA-0DA6-86DC-4AEB-DA0BFFE82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0EE14E-8F1D-F9C2-628E-6AE94BBDA5EA}"/>
              </a:ext>
            </a:extLst>
          </p:cNvPr>
          <p:cNvSpPr txBox="1"/>
          <p:nvPr/>
        </p:nvSpPr>
        <p:spPr>
          <a:xfrm>
            <a:off x="533400" y="215980"/>
            <a:ext cx="863803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SOUND GOVERNANCE: </a:t>
            </a:r>
          </a:p>
          <a:p>
            <a:r>
              <a:rPr lang="en-US" sz="40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BEST PRACTICES IMPLEMENTED</a:t>
            </a:r>
            <a:endParaRPr lang="en-US" sz="4000" i="1" dirty="0">
              <a:solidFill>
                <a:schemeClr val="tx2">
                  <a:lumMod val="75000"/>
                  <a:lumOff val="25000"/>
                </a:schemeClr>
              </a:solidFill>
              <a:highlight>
                <a:srgbClr val="FFFF00"/>
              </a:highlight>
              <a:latin typeface="Century Gothic" panose="020B0502020202020204" pitchFamily="34" charset="0"/>
              <a:ea typeface="Roboto Slab" pitchFamily="2" charset="0"/>
              <a:cs typeface="BrowalliaUPC" panose="020B0502040204020203" pitchFamily="34" charset="-34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7</a:t>
            </a:fld>
            <a:endParaRPr lang="en-US" b="1" dirty="0"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8D3832-F2CE-7E85-F2C2-F1984BCB4086}"/>
              </a:ext>
            </a:extLst>
          </p:cNvPr>
          <p:cNvSpPr txBox="1"/>
          <p:nvPr/>
        </p:nvSpPr>
        <p:spPr>
          <a:xfrm>
            <a:off x="533400" y="1908751"/>
            <a:ext cx="9820079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Audits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Hotels and Motels = </a:t>
            </a:r>
            <a:r>
              <a:rPr lang="en-US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$500K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Sales Taxes – in process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Franchise Fees – in process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Internal Process Improvements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Water $10M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Collections $300K</a:t>
            </a:r>
          </a:p>
          <a:p>
            <a:pPr lvl="1"/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Results: Cost Savings and Revenue Increases</a:t>
            </a:r>
          </a:p>
          <a:p>
            <a:pPr lvl="2"/>
            <a:endParaRPr lang="en-US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EMS Item on Council – Best Practice</a:t>
            </a:r>
          </a:p>
        </p:txBody>
      </p:sp>
    </p:spTree>
    <p:extLst>
      <p:ext uri="{BB962C8B-B14F-4D97-AF65-F5344CB8AC3E}">
        <p14:creationId xmlns:p14="http://schemas.microsoft.com/office/powerpoint/2010/main" val="4076507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8BBFACA6-0471-A791-F3AB-967F03FAD8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0EE14E-8F1D-F9C2-628E-6AE94BBDA5EA}"/>
              </a:ext>
            </a:extLst>
          </p:cNvPr>
          <p:cNvSpPr txBox="1"/>
          <p:nvPr/>
        </p:nvSpPr>
        <p:spPr>
          <a:xfrm>
            <a:off x="176212" y="295041"/>
            <a:ext cx="95678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FINANCIAL DISCIPLINE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8</a:t>
            </a:fld>
            <a:endParaRPr lang="en-US" b="1" dirty="0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E94D23-CC6E-2235-29A7-69C07ECEC661}"/>
              </a:ext>
            </a:extLst>
          </p:cNvPr>
          <p:cNvSpPr txBox="1"/>
          <p:nvPr/>
        </p:nvSpPr>
        <p:spPr>
          <a:xfrm>
            <a:off x="326934" y="1170287"/>
            <a:ext cx="9820079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Eliminated Subsidies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Airport ~$1M a Year Benefit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Golf Course ~$700K a Year Benefit</a:t>
            </a:r>
          </a:p>
          <a:p>
            <a:pPr lvl="1"/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Health Insurance Fund</a:t>
            </a:r>
          </a:p>
          <a:p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700" i="1" dirty="0">
                <a:latin typeface="Arial" panose="020B0604020202020204" pitchFamily="34" charset="0"/>
                <a:cs typeface="Arial" panose="020B0604020202020204" pitchFamily="34" charset="0"/>
              </a:rPr>
              <a:t>Reviewed with Consultant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Build Rate Stabilization Fund (3 Years)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Protects Against Downturns in Tax Revenue</a:t>
            </a:r>
          </a:p>
          <a:p>
            <a:pPr lvl="2"/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Self Supporting Funds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Enterprise Funds Can Pay for Themselves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Internal Service Funds are Structured to Replace Equipment when Needed</a:t>
            </a:r>
          </a:p>
        </p:txBody>
      </p:sp>
    </p:spTree>
    <p:extLst>
      <p:ext uri="{BB962C8B-B14F-4D97-AF65-F5344CB8AC3E}">
        <p14:creationId xmlns:p14="http://schemas.microsoft.com/office/powerpoint/2010/main" val="1522174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2AA8E-A1D6-9E46-01AA-23C4CCB53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BCA59C18-0A06-DF4D-11B7-4B62FCCDF4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6A48500-E76E-ADA8-C168-2B3B49057038}"/>
              </a:ext>
            </a:extLst>
          </p:cNvPr>
          <p:cNvSpPr txBox="1"/>
          <p:nvPr/>
        </p:nvSpPr>
        <p:spPr>
          <a:xfrm>
            <a:off x="142079" y="225923"/>
            <a:ext cx="97678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FINANCIAL ACCOUNTABILITY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5D10FBAC-2AD3-9F1F-1574-C5A74CE11049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9</a:t>
            </a:fld>
            <a:endParaRPr lang="en-US" b="1" dirty="0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118F50-10E4-D6B1-529A-F69454F71C82}"/>
              </a:ext>
            </a:extLst>
          </p:cNvPr>
          <p:cNvSpPr txBox="1"/>
          <p:nvPr/>
        </p:nvSpPr>
        <p:spPr>
          <a:xfrm>
            <a:off x="402996" y="1106987"/>
            <a:ext cx="884449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Zero Audit Findings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Highlights Strong Internal Controls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Extends to Critical Cybersecurity Controls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Sets Tone for Excellence and Continuous Improvement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Reinforces Credibility with the Public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Demonstrates Financial Stewardship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Not an Accident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–  Result of Intentional Effort, Consistent Policy and Culture of Accountability</a:t>
            </a:r>
          </a:p>
        </p:txBody>
      </p:sp>
    </p:spTree>
    <p:extLst>
      <p:ext uri="{BB962C8B-B14F-4D97-AF65-F5344CB8AC3E}">
        <p14:creationId xmlns:p14="http://schemas.microsoft.com/office/powerpoint/2010/main" val="25095664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ustom 1">
      <a:majorFont>
        <a:latin typeface="Vancouver V.20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2">
              <a:lumMod val="75000"/>
              <a:lumOff val="25000"/>
            </a:schemeClr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C20A154B48CF45BD0DF5410B20A8AC" ma:contentTypeVersion="13" ma:contentTypeDescription="Create a new document." ma:contentTypeScope="" ma:versionID="243ea73e7b80d71f45ae3e99e2d41a61">
  <xsd:schema xmlns:xsd="http://www.w3.org/2001/XMLSchema" xmlns:xs="http://www.w3.org/2001/XMLSchema" xmlns:p="http://schemas.microsoft.com/office/2006/metadata/properties" xmlns:ns2="dac4e956-f0e3-4f68-a80d-7cb1a90f51eb" targetNamespace="http://schemas.microsoft.com/office/2006/metadata/properties" ma:root="true" ma:fieldsID="49e955bfbee89a260be959c2b4eca440" ns2:_="">
    <xsd:import namespace="dac4e956-f0e3-4f68-a80d-7cb1a90f51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Billing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c4e956-f0e3-4f68-a80d-7cb1a90f51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12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DCF29ED-3E74-49F8-A8B2-56FE1F50C40C}"/>
</file>

<file path=customXml/itemProps2.xml><?xml version="1.0" encoding="utf-8"?>
<ds:datastoreItem xmlns:ds="http://schemas.openxmlformats.org/officeDocument/2006/customXml" ds:itemID="{068B58D1-ECFE-4753-AE5D-0FEFC46F593B}"/>
</file>

<file path=customXml/itemProps3.xml><?xml version="1.0" encoding="utf-8"?>
<ds:datastoreItem xmlns:ds="http://schemas.openxmlformats.org/officeDocument/2006/customXml" ds:itemID="{B0D8AF58-C188-47EB-94E8-00F310BB3B33}"/>
</file>

<file path=docProps/app.xml><?xml version="1.0" encoding="utf-8"?>
<Properties xmlns="http://schemas.openxmlformats.org/officeDocument/2006/extended-properties" xmlns:vt="http://schemas.openxmlformats.org/officeDocument/2006/docPropsVTypes">
  <TotalTime>7399</TotalTime>
  <Words>706</Words>
  <Application>Microsoft Office PowerPoint</Application>
  <PresentationFormat>Widescreen</PresentationFormat>
  <Paragraphs>173</Paragraphs>
  <Slides>21</Slides>
  <Notes>9</Notes>
  <HiddenSlides>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Aptos</vt:lpstr>
      <vt:lpstr>Arial</vt:lpstr>
      <vt:lpstr>Calibri</vt:lpstr>
      <vt:lpstr>Century Gothic</vt:lpstr>
      <vt:lpstr>Vancouver V.20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Historical Tax Levy  fy2005 to fy2025 (Represented In Cents PER $100 VALUATION)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Jaycee Shepherd</dc:creator>
  <cp:lastModifiedBy>Christy Weakland</cp:lastModifiedBy>
  <cp:revision>34</cp:revision>
  <dcterms:created xsi:type="dcterms:W3CDTF">2024-07-01T17:26:48Z</dcterms:created>
  <dcterms:modified xsi:type="dcterms:W3CDTF">2025-06-09T23:12:23Z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0x01010025C20A154B48CF45BD0DF5410B20A8AC</vt:lpwstr>
  </property>
</Properties>
</file>