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66" r:id="rId5"/>
    <p:sldId id="267" r:id="rId6"/>
    <p:sldId id="268" r:id="rId7"/>
    <p:sldId id="261" r:id="rId8"/>
    <p:sldId id="262" r:id="rId9"/>
    <p:sldId id="260" r:id="rId10"/>
    <p:sldId id="263" r:id="rId11"/>
    <p:sldId id="265" r:id="rId12"/>
    <p:sldId id="264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801B5-9360-4205-ABE6-17AEA01853B9}" v="4" dt="2025-06-09T18:03:26.1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88D9D-EF18-412D-B0BC-D9F627D90F0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A95E-3B25-449C-A3D1-BFCD8E1A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08A26-54E7-1B78-751A-90FE4B82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22B6A-2D08-CD9E-C4DF-A1A514F24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9886A-7905-0873-2BA3-C0DB8E325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EB3E6-E6F3-60B9-F0A3-A2701D876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A95E-3B25-449C-A3D1-BFCD8E1AE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A95E-3B25-449C-A3D1-BFCD8E1AE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F100D-B064-4EA8-721A-4AB08FF6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04E83-6F6F-BD9B-C332-6B973910C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03AB78-50CF-44F5-F3D9-86404228E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23A96-7B78-C9DD-CF5E-ED5FDA0E2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A95E-3B25-449C-A3D1-BFCD8E1AE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9CFFE-98A1-5E90-1AD3-89D14131A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7148A-0CE1-669B-2B3A-E3F9F7717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C74D4-53BE-E88E-6701-16D48D27A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24C62-B6E0-9825-B864-82FD3D421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A95E-3B25-449C-A3D1-BFCD8E1AE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2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F49B-3654-6791-E951-5917A768D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81C18-4EEF-AD1E-65E7-1CB707C58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372133-E371-C804-26A6-35878A0D9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F9538-522E-2D0D-14B2-EE483E497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A95E-3B25-449C-A3D1-BFCD8E1AE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1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9849" y="5829299"/>
            <a:ext cx="1892299" cy="8508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00227"/>
            <a:ext cx="9410699" cy="52943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597" y="227817"/>
            <a:ext cx="8963660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466" y="1731991"/>
            <a:ext cx="9478645" cy="307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3361" y="5906381"/>
            <a:ext cx="503908" cy="8485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15F9A"/>
                </a:solidFill>
                <a:latin typeface="Century Gothic"/>
                <a:cs typeface="Century Gothic"/>
              </a:defRPr>
            </a:lvl1pPr>
          </a:lstStyle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399" y="3200400"/>
            <a:ext cx="111252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7200" spc="-10" dirty="0">
                <a:solidFill>
                  <a:srgbClr val="FFFFFF"/>
                </a:solidFill>
              </a:rPr>
              <a:t>Weeds</a:t>
            </a:r>
            <a:r>
              <a:rPr lang="en-US" sz="7200" spc="-10" dirty="0">
                <a:solidFill>
                  <a:srgbClr val="FFFFFF"/>
                </a:solidFill>
              </a:rPr>
              <a:t> &amp; </a:t>
            </a:r>
            <a:r>
              <a:rPr sz="7200" spc="-10" dirty="0">
                <a:solidFill>
                  <a:srgbClr val="FFFFFF"/>
                </a:solidFill>
              </a:rPr>
              <a:t>Grass Ordinance</a:t>
            </a:r>
            <a:r>
              <a:rPr lang="en-US" sz="7200" spc="-10" dirty="0">
                <a:solidFill>
                  <a:srgbClr val="FFFFFF"/>
                </a:solidFill>
              </a:rPr>
              <a:t> Amendment</a:t>
            </a:r>
            <a:endParaRPr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75AF8E10-736F-CC40-A362-E9E905DE6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C420629-EB4F-318F-D662-2BC0465FC73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10</a:t>
            </a:fld>
            <a:endParaRPr lang="en-US" spc="-5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DD6E938-ABD0-650F-DB08-AAF2AAE9DA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597" y="227817"/>
            <a:ext cx="8963660" cy="871549"/>
          </a:xfrm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Benefits</a:t>
            </a:r>
            <a:r>
              <a:rPr lang="en-US" spc="-60" dirty="0"/>
              <a:t> </a:t>
            </a:r>
            <a:r>
              <a:rPr lang="en-US" dirty="0"/>
              <a:t>of</a:t>
            </a:r>
            <a:r>
              <a:rPr lang="en-US" spc="-45" dirty="0"/>
              <a:t> </a:t>
            </a:r>
            <a:r>
              <a:rPr lang="en-US" dirty="0"/>
              <a:t>Lowering</a:t>
            </a:r>
            <a:r>
              <a:rPr lang="en-US" spc="-40" dirty="0"/>
              <a:t> W</a:t>
            </a:r>
            <a:r>
              <a:rPr lang="en-US" dirty="0"/>
              <a:t>eed</a:t>
            </a:r>
            <a:r>
              <a:rPr lang="en-US" spc="-55" dirty="0"/>
              <a:t> </a:t>
            </a:r>
            <a:r>
              <a:rPr lang="en-US" spc="-10" dirty="0"/>
              <a:t>Height</a:t>
            </a:r>
          </a:p>
        </p:txBody>
      </p:sp>
      <p:pic>
        <p:nvPicPr>
          <p:cNvPr id="8" name="Picture 7" descr="Chart, histogram&#10;&#10;AI-generated content may be incorrect.">
            <a:extLst>
              <a:ext uri="{FF2B5EF4-FFF2-40B4-BE49-F238E27FC236}">
                <a16:creationId xmlns:a16="http://schemas.microsoft.com/office/drawing/2014/main" id="{3850AA82-F1C1-9948-D699-97862EAF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6" y="1256506"/>
            <a:ext cx="10800403" cy="46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44DA97-BD91-5899-EB25-78813F94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514EDB1-2F5F-EB1B-881A-6A49D268D47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t>11</a:t>
            </a:fld>
            <a:endParaRPr lang="en-US" spc="-5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8CB9773-9CAB-3108-2A6E-036ED3C49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597" y="227817"/>
            <a:ext cx="8963660" cy="871549"/>
          </a:xfrm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Benefits</a:t>
            </a:r>
            <a:r>
              <a:rPr lang="en-US" spc="-60" dirty="0"/>
              <a:t> </a:t>
            </a:r>
            <a:r>
              <a:rPr lang="en-US" dirty="0"/>
              <a:t>of</a:t>
            </a:r>
            <a:r>
              <a:rPr lang="en-US" spc="-45" dirty="0"/>
              <a:t> </a:t>
            </a:r>
            <a:r>
              <a:rPr lang="en-US" dirty="0"/>
              <a:t>Lowering</a:t>
            </a:r>
            <a:r>
              <a:rPr lang="en-US" spc="-40" dirty="0"/>
              <a:t> W</a:t>
            </a:r>
            <a:r>
              <a:rPr lang="en-US" dirty="0"/>
              <a:t>eed</a:t>
            </a:r>
            <a:r>
              <a:rPr lang="en-US" spc="-55" dirty="0"/>
              <a:t> </a:t>
            </a:r>
            <a:r>
              <a:rPr lang="en-US" spc="-10" dirty="0"/>
              <a:t>Height</a:t>
            </a:r>
          </a:p>
        </p:txBody>
      </p:sp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23B48BB3-F493-3763-F33A-63EAE98A9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7" y="1295399"/>
            <a:ext cx="10724203" cy="4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7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70BE9F-7EAD-A1F8-D8A2-C06FA1FF2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E04F0D6-1F6E-713A-4261-834D4926310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12</a:t>
            </a:fld>
            <a:endParaRPr spc="-50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53F498B-0E58-0BF6-82D8-700033068D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Benefits</a:t>
            </a:r>
            <a:r>
              <a:rPr spc="-6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Lowering</a:t>
            </a:r>
            <a:r>
              <a:rPr spc="-40" dirty="0"/>
              <a:t> </a:t>
            </a:r>
            <a:r>
              <a:rPr dirty="0"/>
              <a:t>weed</a:t>
            </a:r>
            <a:r>
              <a:rPr spc="-55" dirty="0"/>
              <a:t> </a:t>
            </a:r>
            <a:r>
              <a:rPr spc="-10" dirty="0"/>
              <a:t>Height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9D2EAE2-DE20-AFCD-39C5-C9BB64A8CA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2466" y="1731991"/>
            <a:ext cx="9478645" cy="4409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9525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r>
              <a:rPr b="1" dirty="0">
                <a:latin typeface="Arial"/>
                <a:cs typeface="Arial"/>
              </a:rPr>
              <a:t>	</a:t>
            </a:r>
            <a:r>
              <a:rPr lang="en-US" b="1" dirty="0">
                <a:latin typeface="Arial"/>
                <a:cs typeface="Arial"/>
              </a:rPr>
              <a:t>Rainfall Effects</a:t>
            </a: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r>
              <a:rPr lang="en-US" spc="-10" dirty="0">
                <a:latin typeface="Arial"/>
                <a:cs typeface="Arial"/>
              </a:rPr>
              <a:t>Because rainfall is sporadic growth occurs more in a spurt pattern</a:t>
            </a: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endParaRPr lang="en-US" spc="-10" dirty="0">
              <a:latin typeface="Arial"/>
              <a:cs typeface="Arial"/>
            </a:endParaRP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r>
              <a:rPr lang="en-US" spc="-10" dirty="0">
                <a:latin typeface="Arial"/>
                <a:cs typeface="Arial"/>
              </a:rPr>
              <a:t>Takes longer to get to 18 inches meaning yards sit longer unkempt</a:t>
            </a: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endParaRPr lang="en-US" spc="-10" dirty="0">
              <a:latin typeface="Arial"/>
              <a:cs typeface="Arial"/>
            </a:endParaRP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r>
              <a:rPr lang="en-US" spc="-10" dirty="0">
                <a:latin typeface="Arial"/>
                <a:cs typeface="Arial"/>
              </a:rPr>
              <a:t>Weed height change means yards don’t sit as long unkempt before being actionable</a:t>
            </a: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endParaRPr lang="en-US" b="1" spc="-10" dirty="0">
              <a:latin typeface="Arial"/>
              <a:cs typeface="Arial"/>
            </a:endParaRPr>
          </a:p>
          <a:p>
            <a:pPr marL="12700" marR="5080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r>
              <a:rPr lang="en-US" b="1" spc="-10" dirty="0"/>
              <a:t>Temperature Effects</a:t>
            </a: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r>
              <a:rPr lang="en-US" spc="-10" dirty="0">
                <a:latin typeface="Arial"/>
                <a:cs typeface="Arial"/>
              </a:rPr>
              <a:t>Weeds become dormant in temperatures above or below optimal growth</a:t>
            </a: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endParaRPr lang="en-US" spc="-10" dirty="0">
              <a:latin typeface="Arial"/>
              <a:cs typeface="Arial"/>
            </a:endParaRP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r>
              <a:rPr lang="en-US" spc="-10" dirty="0">
                <a:latin typeface="Arial"/>
                <a:cs typeface="Arial"/>
              </a:rPr>
              <a:t>If they are less than maximum height Code Enforcement can’t abate</a:t>
            </a: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endParaRPr lang="en-US" spc="-10" dirty="0">
              <a:latin typeface="Arial"/>
              <a:cs typeface="Arial"/>
            </a:endParaRP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r>
              <a:rPr lang="en-US" spc="-10" dirty="0">
                <a:latin typeface="Arial"/>
                <a:cs typeface="Arial"/>
              </a:rPr>
              <a:t>Adds to prolonging the problem</a:t>
            </a: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endParaRPr lang="en-US" b="1" spc="-10" dirty="0">
              <a:latin typeface="Arial"/>
              <a:cs typeface="Arial"/>
            </a:endParaRPr>
          </a:p>
          <a:p>
            <a:pPr marL="469900" marR="5080" lvl="1" indent="-9525">
              <a:spcBef>
                <a:spcPts val="105"/>
              </a:spcBef>
              <a:buSzPct val="95000"/>
              <a:buFont typeface="Arial"/>
              <a:buChar char="•"/>
              <a:tabLst>
                <a:tab pos="100330" algn="l"/>
              </a:tabLst>
            </a:pP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88163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0EC5-5C00-EB27-EAAC-19F0E5CD1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6A015AF-FBD3-8380-1DB3-910A6AD9EA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0399" y="0"/>
            <a:ext cx="2641599" cy="68579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6BC8BB0-F0EC-1CAE-10D1-F83BF9F99D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574" y="91556"/>
            <a:ext cx="8963660" cy="871549"/>
          </a:xfrm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5"/>
              </a:spcBef>
            </a:pPr>
            <a:r>
              <a:rPr lang="en-US" spc="-20" dirty="0"/>
              <a:t>STRATEGIC PLAN ALIGNMENT</a:t>
            </a:r>
            <a:endParaRPr spc="-2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09B9F4F-E85B-AE17-85F5-004DA9E195C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95FD3E5-2CCE-856D-F01F-3606339753A6}"/>
              </a:ext>
            </a:extLst>
          </p:cNvPr>
          <p:cNvSpPr txBox="1"/>
          <p:nvPr/>
        </p:nvSpPr>
        <p:spPr>
          <a:xfrm>
            <a:off x="529574" y="1115780"/>
            <a:ext cx="8766826" cy="52148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0" lvl="0" algn="l" defTabSz="914400" rtl="0" eaLnBrk="0" fontAlgn="base" latinLnBrk="0" hangingPunct="0">
              <a:spcAft>
                <a:spcPts val="60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Goal 2. Set the Standard for a Safe and Secure City</a:t>
            </a:r>
          </a:p>
          <a:p>
            <a:pPr marL="4572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2.3 Implement Effective Code Enforcement Strategies</a:t>
            </a:r>
          </a:p>
          <a:p>
            <a:pPr marL="4572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2.4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Revitalize Neighborhoods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spcAft>
                <a:spcPts val="600"/>
              </a:spcAft>
              <a:buClrTx/>
              <a:buSzTx/>
              <a:tabLst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Goal 3. Quality of Life and Place for Recruitment and Retention</a:t>
            </a:r>
          </a:p>
          <a:p>
            <a:pPr marL="4572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3.3 Create an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ttractive and Inclusive Living Environment</a:t>
            </a:r>
          </a:p>
          <a:p>
            <a:pPr marL="4572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3.4 Establish Beautification Programs</a:t>
            </a:r>
          </a:p>
          <a:p>
            <a:pPr marL="914400" lvl="1" indent="-457200" algn="l" rtl="0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3.4.1 Elevate the visual experience of high visibility areas</a:t>
            </a:r>
          </a:p>
        </p:txBody>
      </p:sp>
    </p:spTree>
    <p:extLst>
      <p:ext uri="{BB962C8B-B14F-4D97-AF65-F5344CB8AC3E}">
        <p14:creationId xmlns:p14="http://schemas.microsoft.com/office/powerpoint/2010/main" val="277596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0399" y="0"/>
            <a:ext cx="26415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574" y="304800"/>
            <a:ext cx="8963660" cy="871549"/>
          </a:xfrm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5"/>
              </a:spcBef>
            </a:pPr>
            <a:r>
              <a:rPr lang="en-US" spc="-20" dirty="0"/>
              <a:t>PROPOSED CHANGE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529574" y="1371600"/>
            <a:ext cx="8766826" cy="47070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 code allows: </a:t>
            </a:r>
          </a:p>
          <a:p>
            <a:pPr marL="914400" lvl="4" indent="-457200" algn="l" rtl="0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Weeds or tall grass less than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 inches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Brush less than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feet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Proposed revision:</a:t>
            </a:r>
          </a:p>
          <a:p>
            <a:pPr marL="9144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maximum height for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weeds and grass to less than 12 inches</a:t>
            </a:r>
          </a:p>
          <a:p>
            <a:pPr marL="914400" marR="0" lvl="0" indent="-457200" algn="l" defTabSz="914400" rtl="0" eaLnBrk="0" fontAlgn="base" latinLnBrk="0" hangingPunct="0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No other changes, including to maximum brush regulations or exceptions for weeds and grass 18 inches or greater on certain types of properties, including agricultural properties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70770-9DD9-303C-4F03-18866EA4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CF1900E-4F7A-769D-BA5A-C6190D7037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0399" y="0"/>
            <a:ext cx="2641599" cy="68579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B46D00A-4A02-5DCB-0206-A94D203F3B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1195" y="383919"/>
            <a:ext cx="8963660" cy="871549"/>
          </a:xfrm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5"/>
              </a:spcBef>
            </a:pPr>
            <a:r>
              <a:rPr lang="en-US" spc="-20" dirty="0"/>
              <a:t>PROPOSED CHANGE</a:t>
            </a:r>
            <a:endParaRPr spc="-2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5FA0F3B-DCD4-ABCA-2868-53CAF137728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4BD662D-3A39-C734-AD9A-1079D9EB9B37}"/>
              </a:ext>
            </a:extLst>
          </p:cNvPr>
          <p:cNvSpPr txBox="1"/>
          <p:nvPr/>
        </p:nvSpPr>
        <p:spPr>
          <a:xfrm>
            <a:off x="531195" y="1408192"/>
            <a:ext cx="8766826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Aft>
                <a:spcPts val="1200"/>
              </a:spcAft>
            </a:pPr>
            <a:r>
              <a:rPr lang="en-US" sz="2800" b="1" dirty="0">
                <a:latin typeface="Arial"/>
                <a:cs typeface="Arial"/>
              </a:rPr>
              <a:t>§8-6-18 </a:t>
            </a:r>
            <a:r>
              <a:rPr lang="en-US" sz="2800" dirty="0">
                <a:latin typeface="Arial"/>
                <a:cs typeface="Arial"/>
              </a:rPr>
              <a:t>Accumulation of stagnant water, filth, weeds, brush, and debris on lots.</a:t>
            </a:r>
          </a:p>
          <a:p>
            <a:pPr marL="527050" indent="-514350">
              <a:spcAft>
                <a:spcPts val="1200"/>
              </a:spcAft>
              <a:buAutoNum type="alphaUcParenBoth"/>
            </a:pPr>
            <a:r>
              <a:rPr lang="en-US" sz="2800" dirty="0">
                <a:latin typeface="Arial"/>
                <a:cs typeface="Arial"/>
              </a:rPr>
              <a:t>Prohibited accumulations:</a:t>
            </a:r>
          </a:p>
          <a:p>
            <a:pPr marL="574675" lvl="2">
              <a:spcAft>
                <a:spcPts val="1200"/>
              </a:spcAft>
            </a:pPr>
            <a:r>
              <a:rPr lang="en-US" sz="2800" dirty="0">
                <a:latin typeface="Arial"/>
                <a:cs typeface="Arial"/>
              </a:rPr>
              <a:t>4. It shall be unlawful for any person or entity who shall own, occupy, or possess any lot, lots, or premises in the City to allow </a:t>
            </a:r>
            <a:r>
              <a:rPr lang="en-US" sz="2800" b="1" dirty="0">
                <a:latin typeface="Arial"/>
                <a:cs typeface="Arial"/>
              </a:rPr>
              <a:t>weeds, tall grass, </a:t>
            </a:r>
            <a:r>
              <a:rPr lang="en-US" sz="2800" dirty="0">
                <a:latin typeface="Arial"/>
                <a:cs typeface="Arial"/>
              </a:rPr>
              <a:t>rubbish, brush, animal refuse, industrial or commercial waste, spoiled foodstuffs, construction or remodeling wastes, or unsanitary matter to accumulate or grow on that property.</a:t>
            </a:r>
          </a:p>
        </p:txBody>
      </p:sp>
    </p:spTree>
    <p:extLst>
      <p:ext uri="{BB962C8B-B14F-4D97-AF65-F5344CB8AC3E}">
        <p14:creationId xmlns:p14="http://schemas.microsoft.com/office/powerpoint/2010/main" val="342547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484A2-6FB8-1D57-DD8E-9FFF11106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9BBDA7F-6837-83A6-348E-8ED9149D923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0399" y="0"/>
            <a:ext cx="2641599" cy="68579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771BAFE-9F27-5B71-8BDA-BE0DAF04F3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1195" y="383919"/>
            <a:ext cx="8963660" cy="871549"/>
          </a:xfrm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5"/>
              </a:spcBef>
            </a:pPr>
            <a:r>
              <a:rPr lang="en-US" spc="-20" dirty="0"/>
              <a:t>PROPOSED CHANGE</a:t>
            </a:r>
            <a:endParaRPr spc="-2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55DA1F0-4A66-84BE-47FF-E92D3744969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DD31DE4-C619-B2E2-5C1E-FD64AF310623}"/>
              </a:ext>
            </a:extLst>
          </p:cNvPr>
          <p:cNvSpPr txBox="1"/>
          <p:nvPr/>
        </p:nvSpPr>
        <p:spPr>
          <a:xfrm>
            <a:off x="531195" y="1408192"/>
            <a:ext cx="8766826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Aft>
                <a:spcPts val="1200"/>
              </a:spcAft>
            </a:pPr>
            <a:r>
              <a:rPr lang="en-US" sz="2800" b="1" dirty="0">
                <a:latin typeface="Arial"/>
                <a:cs typeface="Arial"/>
              </a:rPr>
              <a:t>§8-6-18 </a:t>
            </a:r>
            <a:r>
              <a:rPr lang="en-US" sz="2800" dirty="0">
                <a:latin typeface="Arial"/>
                <a:cs typeface="Arial"/>
              </a:rPr>
              <a:t>Accumulation of stagnant water, filth, weeds, brush, and debris on lots.</a:t>
            </a:r>
          </a:p>
          <a:p>
            <a:pPr marL="12700">
              <a:spcAft>
                <a:spcPts val="1200"/>
              </a:spcAft>
            </a:pPr>
            <a:r>
              <a:rPr lang="en-US" sz="2800" dirty="0">
                <a:latin typeface="Arial"/>
                <a:cs typeface="Arial"/>
              </a:rPr>
              <a:t>(B) Affirmative defense: It is an affirmative defense to prosecution if any of the following apply:</a:t>
            </a:r>
          </a:p>
          <a:p>
            <a:pPr marL="574675" lvl="2">
              <a:spcAft>
                <a:spcPts val="1200"/>
              </a:spcAft>
            </a:pPr>
            <a:r>
              <a:rPr lang="en-US" sz="2800" dirty="0">
                <a:latin typeface="Arial"/>
                <a:cs typeface="Arial"/>
              </a:rPr>
              <a:t>1. The weeds or tall grass are less than </a:t>
            </a:r>
            <a:r>
              <a:rPr lang="en-US" sz="2800" strike="sngStrike" dirty="0">
                <a:solidFill>
                  <a:srgbClr val="FF0000"/>
                </a:solidFill>
                <a:latin typeface="Arial"/>
                <a:cs typeface="Arial"/>
              </a:rPr>
              <a:t>eighteen inches (18”)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Arial"/>
                <a:cs typeface="Arial"/>
              </a:rPr>
              <a:t>twelve inches (12”) </a:t>
            </a:r>
            <a:r>
              <a:rPr lang="en-US" sz="2800" dirty="0">
                <a:latin typeface="Arial"/>
                <a:cs typeface="Arial"/>
              </a:rPr>
              <a:t>tall, and the brush is less than two feet tall.</a:t>
            </a:r>
          </a:p>
        </p:txBody>
      </p:sp>
    </p:spTree>
    <p:extLst>
      <p:ext uri="{BB962C8B-B14F-4D97-AF65-F5344CB8AC3E}">
        <p14:creationId xmlns:p14="http://schemas.microsoft.com/office/powerpoint/2010/main" val="240240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26C1-F435-071E-20A0-5D979542E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7F4492C-2E80-7F91-2663-93F9EC76EA6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0399" y="0"/>
            <a:ext cx="2641599" cy="68579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714AD63-4537-9681-D999-C4FA29C832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1195" y="213912"/>
            <a:ext cx="8963660" cy="871549"/>
          </a:xfrm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5"/>
              </a:spcBef>
            </a:pPr>
            <a:r>
              <a:rPr lang="en-US" spc="-20" dirty="0"/>
              <a:t>BEST PRACTICES</a:t>
            </a:r>
            <a:endParaRPr spc="-2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63A5D21-B10B-E7B5-B989-CF2574E9DF9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685EE6-90E0-7F1A-319F-105F3E6E0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04305"/>
              </p:ext>
            </p:extLst>
          </p:nvPr>
        </p:nvGraphicFramePr>
        <p:xfrm>
          <a:off x="531195" y="1095189"/>
          <a:ext cx="411700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05">
                  <a:extLst>
                    <a:ext uri="{9D8B030D-6E8A-4147-A177-3AD203B41FA5}">
                      <a16:colId xmlns:a16="http://schemas.microsoft.com/office/drawing/2014/main" val="199172957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097055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Weed Height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&lt; 18”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7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Odessa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34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Lubbock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00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Amarillo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00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Abilene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San Angelo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9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 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2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Fort Worth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8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408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47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San Antonio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12”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360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029475-8C0C-C8B7-717A-D9F3BFC91D53}"/>
              </a:ext>
            </a:extLst>
          </p:cNvPr>
          <p:cNvSpPr txBox="1"/>
          <p:nvPr/>
        </p:nvSpPr>
        <p:spPr>
          <a:xfrm>
            <a:off x="4927599" y="1095189"/>
            <a:ext cx="4343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5"/>
              </a:spcBef>
            </a:pPr>
            <a:r>
              <a:rPr lang="en-US" sz="2800" dirty="0">
                <a:latin typeface="Arial"/>
                <a:cs typeface="Arial"/>
              </a:rPr>
              <a:t>These maximums apply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to </a:t>
            </a:r>
            <a:r>
              <a:rPr lang="en-US" sz="2800" spc="-10" dirty="0">
                <a:latin typeface="Arial"/>
                <a:cs typeface="Arial"/>
              </a:rPr>
              <a:t>residential properties—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3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often </a:t>
            </a:r>
            <a:r>
              <a:rPr lang="en-US" sz="2800" spc="-10" dirty="0">
                <a:latin typeface="Arial"/>
                <a:cs typeface="Arial"/>
              </a:rPr>
              <a:t>all </a:t>
            </a:r>
            <a:r>
              <a:rPr lang="en-US" sz="2800" dirty="0">
                <a:latin typeface="Arial"/>
                <a:cs typeface="Arial"/>
              </a:rPr>
              <a:t>properties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to </a:t>
            </a:r>
            <a:r>
              <a:rPr lang="en-US" sz="2800" dirty="0">
                <a:latin typeface="Arial"/>
                <a:cs typeface="Arial"/>
              </a:rPr>
              <a:t>support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public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health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neighborhood appearance.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12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227817"/>
            <a:ext cx="8602657" cy="871549"/>
          </a:xfrm>
          <a:prstGeom prst="rect">
            <a:avLst/>
          </a:prstGeom>
        </p:spPr>
        <p:txBody>
          <a:bodyPr vert="horz" wrap="square" lIns="0" tIns="192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BENEFITS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1" y="1164506"/>
            <a:ext cx="8602656" cy="4876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0375" marR="5080" indent="-457200">
              <a:lnSpc>
                <a:spcPct val="100000"/>
              </a:lnSpc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  <a:tabLst>
                <a:tab pos="100330" algn="l"/>
              </a:tabLst>
            </a:pPr>
            <a:r>
              <a:rPr sz="2600" b="1" dirty="0">
                <a:latin typeface="Arial"/>
                <a:cs typeface="Arial"/>
              </a:rPr>
              <a:t>Public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Safety</a:t>
            </a:r>
            <a:r>
              <a:rPr sz="2600" dirty="0"/>
              <a:t>:</a:t>
            </a:r>
            <a:r>
              <a:rPr sz="2600" spc="-20" dirty="0"/>
              <a:t> </a:t>
            </a:r>
            <a:r>
              <a:rPr sz="2600" dirty="0"/>
              <a:t>Reduces</a:t>
            </a:r>
            <a:r>
              <a:rPr sz="2600" spc="-60" dirty="0"/>
              <a:t> </a:t>
            </a:r>
            <a:r>
              <a:rPr sz="2600" dirty="0"/>
              <a:t>fire</a:t>
            </a:r>
            <a:r>
              <a:rPr sz="2600" spc="-35" dirty="0"/>
              <a:t> </a:t>
            </a:r>
            <a:r>
              <a:rPr sz="2600" dirty="0"/>
              <a:t>hazards,</a:t>
            </a:r>
            <a:r>
              <a:rPr sz="2600" spc="-65" dirty="0"/>
              <a:t> </a:t>
            </a:r>
            <a:r>
              <a:rPr sz="2600" dirty="0"/>
              <a:t>deters</a:t>
            </a:r>
            <a:r>
              <a:rPr sz="2600" spc="-55" dirty="0"/>
              <a:t> </a:t>
            </a:r>
            <a:r>
              <a:rPr sz="2600" dirty="0"/>
              <a:t>pests</a:t>
            </a:r>
            <a:r>
              <a:rPr sz="2600" spc="-45" dirty="0"/>
              <a:t> </a:t>
            </a:r>
            <a:r>
              <a:rPr sz="2600" dirty="0"/>
              <a:t>and</a:t>
            </a:r>
            <a:r>
              <a:rPr sz="2600" spc="-35" dirty="0"/>
              <a:t> </a:t>
            </a:r>
            <a:r>
              <a:rPr sz="2600" spc="-10" dirty="0"/>
              <a:t>improves </a:t>
            </a:r>
            <a:r>
              <a:rPr sz="2600" dirty="0"/>
              <a:t>visibility</a:t>
            </a:r>
            <a:r>
              <a:rPr sz="2600" spc="-20" dirty="0"/>
              <a:t> </a:t>
            </a:r>
            <a:r>
              <a:rPr sz="2600" dirty="0"/>
              <a:t>along</a:t>
            </a:r>
            <a:r>
              <a:rPr sz="2600" spc="-40" dirty="0"/>
              <a:t> </a:t>
            </a:r>
            <a:r>
              <a:rPr sz="2600" dirty="0"/>
              <a:t>roads</a:t>
            </a:r>
            <a:r>
              <a:rPr sz="2600" spc="-50" dirty="0"/>
              <a:t> </a:t>
            </a:r>
            <a:r>
              <a:rPr sz="2600" dirty="0"/>
              <a:t>and</a:t>
            </a:r>
            <a:r>
              <a:rPr sz="2600" spc="-40" dirty="0"/>
              <a:t> </a:t>
            </a:r>
            <a:r>
              <a:rPr sz="2600" spc="-10" dirty="0"/>
              <a:t>sidewalks.</a:t>
            </a:r>
          </a:p>
          <a:p>
            <a:pPr marL="459740" marR="662305" indent="-457200">
              <a:lnSpc>
                <a:spcPct val="100000"/>
              </a:lnSpc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  <a:tabLst>
                <a:tab pos="12700" algn="l"/>
                <a:tab pos="99695" algn="l"/>
              </a:tabLst>
            </a:pPr>
            <a:r>
              <a:rPr sz="2600" b="1" dirty="0">
                <a:latin typeface="Arial"/>
                <a:cs typeface="Arial"/>
              </a:rPr>
              <a:t>Aesthetics</a:t>
            </a:r>
            <a:r>
              <a:rPr sz="2600" dirty="0"/>
              <a:t>:</a:t>
            </a:r>
            <a:r>
              <a:rPr sz="2600" spc="-85" dirty="0"/>
              <a:t> </a:t>
            </a:r>
            <a:r>
              <a:rPr sz="2600" dirty="0"/>
              <a:t>Keeps</a:t>
            </a:r>
            <a:r>
              <a:rPr sz="2600" spc="-30" dirty="0"/>
              <a:t> </a:t>
            </a:r>
            <a:r>
              <a:rPr sz="2600" dirty="0"/>
              <a:t>neighborhoods</a:t>
            </a:r>
            <a:r>
              <a:rPr sz="2600" spc="-70" dirty="0"/>
              <a:t> </a:t>
            </a:r>
            <a:r>
              <a:rPr sz="2600" dirty="0"/>
              <a:t>looking</a:t>
            </a:r>
            <a:r>
              <a:rPr sz="2600" spc="-40" dirty="0"/>
              <a:t> </a:t>
            </a:r>
            <a:r>
              <a:rPr sz="2600" dirty="0"/>
              <a:t>neat</a:t>
            </a:r>
            <a:r>
              <a:rPr sz="2600" spc="-45" dirty="0"/>
              <a:t> </a:t>
            </a:r>
            <a:r>
              <a:rPr sz="2600" dirty="0"/>
              <a:t>and</a:t>
            </a:r>
            <a:r>
              <a:rPr sz="2600" spc="-40" dirty="0"/>
              <a:t> </a:t>
            </a:r>
            <a:r>
              <a:rPr sz="2600" dirty="0"/>
              <a:t>cared</a:t>
            </a:r>
            <a:r>
              <a:rPr sz="2600" spc="-60" dirty="0"/>
              <a:t> </a:t>
            </a:r>
            <a:r>
              <a:rPr sz="2600" dirty="0"/>
              <a:t>for,</a:t>
            </a:r>
            <a:r>
              <a:rPr sz="2600" spc="-45" dirty="0"/>
              <a:t> </a:t>
            </a:r>
            <a:r>
              <a:rPr sz="2600" dirty="0"/>
              <a:t>which</a:t>
            </a:r>
            <a:r>
              <a:rPr sz="2600" spc="-55" dirty="0"/>
              <a:t> </a:t>
            </a:r>
            <a:r>
              <a:rPr sz="2600" dirty="0"/>
              <a:t>makes</a:t>
            </a:r>
            <a:r>
              <a:rPr sz="2600" spc="-45" dirty="0"/>
              <a:t> </a:t>
            </a:r>
            <a:r>
              <a:rPr sz="2600" spc="-50" dirty="0"/>
              <a:t>a </a:t>
            </a:r>
            <a:r>
              <a:rPr sz="2600" dirty="0"/>
              <a:t>better</a:t>
            </a:r>
            <a:r>
              <a:rPr sz="2600" spc="-35" dirty="0"/>
              <a:t> </a:t>
            </a:r>
            <a:r>
              <a:rPr sz="2600" dirty="0"/>
              <a:t>impression</a:t>
            </a:r>
            <a:r>
              <a:rPr sz="2600" spc="-50" dirty="0"/>
              <a:t> </a:t>
            </a:r>
            <a:r>
              <a:rPr sz="2600" dirty="0"/>
              <a:t>on</a:t>
            </a:r>
            <a:r>
              <a:rPr sz="2600" spc="-20" dirty="0"/>
              <a:t> </a:t>
            </a:r>
            <a:r>
              <a:rPr sz="2600" dirty="0"/>
              <a:t>residents</a:t>
            </a:r>
            <a:r>
              <a:rPr sz="2600" spc="-45" dirty="0"/>
              <a:t> </a:t>
            </a:r>
            <a:r>
              <a:rPr sz="2600" dirty="0"/>
              <a:t>and</a:t>
            </a:r>
            <a:r>
              <a:rPr sz="2600" spc="-25" dirty="0"/>
              <a:t> </a:t>
            </a:r>
            <a:r>
              <a:rPr sz="2600" spc="-10" dirty="0"/>
              <a:t>visitors.</a:t>
            </a:r>
          </a:p>
          <a:p>
            <a:pPr marL="459740" marR="281940" indent="-457200">
              <a:lnSpc>
                <a:spcPct val="100000"/>
              </a:lnSpc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  <a:tabLst>
                <a:tab pos="12700" algn="l"/>
                <a:tab pos="99695" algn="l"/>
              </a:tabLst>
            </a:pPr>
            <a:r>
              <a:rPr sz="2600" b="1" dirty="0">
                <a:latin typeface="Arial"/>
                <a:cs typeface="Arial"/>
              </a:rPr>
              <a:t>Property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Values</a:t>
            </a:r>
            <a:r>
              <a:rPr sz="2600" spc="-10" dirty="0"/>
              <a:t>:</a:t>
            </a:r>
            <a:r>
              <a:rPr sz="2600" spc="-50" dirty="0"/>
              <a:t> </a:t>
            </a:r>
            <a:r>
              <a:rPr sz="2600" dirty="0"/>
              <a:t>Maintained</a:t>
            </a:r>
            <a:r>
              <a:rPr sz="2600" spc="-35" dirty="0"/>
              <a:t> </a:t>
            </a:r>
            <a:r>
              <a:rPr sz="2600" dirty="0"/>
              <a:t>lots</a:t>
            </a:r>
            <a:r>
              <a:rPr sz="2600" spc="-35" dirty="0"/>
              <a:t> </a:t>
            </a:r>
            <a:r>
              <a:rPr sz="2600" dirty="0"/>
              <a:t>contribute</a:t>
            </a:r>
            <a:r>
              <a:rPr sz="2600" spc="-60" dirty="0"/>
              <a:t> </a:t>
            </a:r>
            <a:r>
              <a:rPr sz="2600" dirty="0"/>
              <a:t>to</a:t>
            </a:r>
            <a:r>
              <a:rPr sz="2600" spc="-40" dirty="0"/>
              <a:t> </a:t>
            </a:r>
            <a:r>
              <a:rPr sz="2600" dirty="0"/>
              <a:t>higher</a:t>
            </a:r>
            <a:r>
              <a:rPr sz="2600" spc="-40" dirty="0"/>
              <a:t> </a:t>
            </a:r>
            <a:r>
              <a:rPr sz="2600" dirty="0"/>
              <a:t>property</a:t>
            </a:r>
            <a:r>
              <a:rPr sz="2600" spc="-70" dirty="0"/>
              <a:t> </a:t>
            </a:r>
            <a:r>
              <a:rPr sz="2600" dirty="0"/>
              <a:t>values</a:t>
            </a:r>
            <a:r>
              <a:rPr sz="2600" spc="-35" dirty="0"/>
              <a:t> </a:t>
            </a:r>
            <a:r>
              <a:rPr sz="2600" dirty="0"/>
              <a:t>and</a:t>
            </a:r>
            <a:r>
              <a:rPr sz="2600" spc="-40" dirty="0"/>
              <a:t> </a:t>
            </a:r>
            <a:r>
              <a:rPr sz="2600" spc="-10" dirty="0"/>
              <a:t>attract </a:t>
            </a:r>
            <a:r>
              <a:rPr sz="2600" dirty="0"/>
              <a:t>potential</a:t>
            </a:r>
            <a:r>
              <a:rPr sz="2600" spc="-40" dirty="0"/>
              <a:t> </a:t>
            </a:r>
            <a:r>
              <a:rPr sz="2600" dirty="0"/>
              <a:t>buyers</a:t>
            </a:r>
            <a:r>
              <a:rPr sz="2600" spc="-40" dirty="0"/>
              <a:t> </a:t>
            </a:r>
            <a:r>
              <a:rPr sz="2600" dirty="0"/>
              <a:t>or</a:t>
            </a:r>
            <a:r>
              <a:rPr sz="2600" spc="-30" dirty="0"/>
              <a:t> </a:t>
            </a:r>
            <a:r>
              <a:rPr sz="2600" spc="-10" dirty="0"/>
              <a:t>investors.</a:t>
            </a:r>
          </a:p>
          <a:p>
            <a:pPr marL="459740" marR="103505" indent="-457200">
              <a:lnSpc>
                <a:spcPct val="100000"/>
              </a:lnSpc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  <a:tabLst>
                <a:tab pos="12700" algn="l"/>
                <a:tab pos="99695" algn="l"/>
              </a:tabLst>
            </a:pPr>
            <a:r>
              <a:rPr sz="2600" b="1" dirty="0">
                <a:latin typeface="Arial"/>
                <a:cs typeface="Arial"/>
              </a:rPr>
              <a:t>Staff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Time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&amp;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Resources</a:t>
            </a:r>
            <a:r>
              <a:rPr sz="2600" dirty="0"/>
              <a:t>:</a:t>
            </a:r>
            <a:r>
              <a:rPr sz="2600" spc="-55" dirty="0"/>
              <a:t> </a:t>
            </a:r>
            <a:r>
              <a:rPr sz="2600" dirty="0"/>
              <a:t>Lowers</a:t>
            </a:r>
            <a:r>
              <a:rPr sz="2600" spc="-40" dirty="0"/>
              <a:t> </a:t>
            </a:r>
            <a:r>
              <a:rPr sz="2600" dirty="0"/>
              <a:t>the</a:t>
            </a:r>
            <a:r>
              <a:rPr sz="2600" spc="-25" dirty="0"/>
              <a:t> </a:t>
            </a:r>
            <a:r>
              <a:rPr sz="2600" dirty="0"/>
              <a:t>need</a:t>
            </a:r>
            <a:r>
              <a:rPr sz="2600" spc="-30" dirty="0"/>
              <a:t> </a:t>
            </a:r>
            <a:r>
              <a:rPr sz="2600" dirty="0"/>
              <a:t>for</a:t>
            </a:r>
            <a:r>
              <a:rPr sz="2600" spc="-40" dirty="0"/>
              <a:t> </a:t>
            </a:r>
            <a:r>
              <a:rPr sz="2600" dirty="0"/>
              <a:t>repeated</a:t>
            </a:r>
            <a:r>
              <a:rPr sz="2600" spc="-50" dirty="0"/>
              <a:t> </a:t>
            </a:r>
            <a:r>
              <a:rPr sz="2600" dirty="0"/>
              <a:t>inspections,</a:t>
            </a:r>
            <a:r>
              <a:rPr sz="2600" spc="-60" dirty="0"/>
              <a:t> </a:t>
            </a:r>
            <a:r>
              <a:rPr sz="2600" spc="-10" dirty="0"/>
              <a:t>enforcement, </a:t>
            </a:r>
            <a:r>
              <a:rPr sz="2600" dirty="0"/>
              <a:t>and</a:t>
            </a:r>
            <a:r>
              <a:rPr sz="2600" spc="-25" dirty="0"/>
              <a:t> </a:t>
            </a:r>
            <a:r>
              <a:rPr sz="2600" spc="-10" dirty="0"/>
              <a:t>abatements—</a:t>
            </a:r>
            <a:r>
              <a:rPr sz="2600" dirty="0"/>
              <a:t>allowing</a:t>
            </a:r>
            <a:r>
              <a:rPr sz="2600" spc="-50" dirty="0"/>
              <a:t> </a:t>
            </a:r>
            <a:r>
              <a:rPr sz="2600" dirty="0"/>
              <a:t>staff</a:t>
            </a:r>
            <a:r>
              <a:rPr sz="2600" spc="-30" dirty="0"/>
              <a:t> </a:t>
            </a:r>
            <a:r>
              <a:rPr sz="2600" dirty="0"/>
              <a:t>to</a:t>
            </a:r>
            <a:r>
              <a:rPr sz="2600" spc="-25" dirty="0"/>
              <a:t> </a:t>
            </a:r>
            <a:r>
              <a:rPr sz="2600" dirty="0"/>
              <a:t>focus</a:t>
            </a:r>
            <a:r>
              <a:rPr sz="2600" spc="-30" dirty="0"/>
              <a:t> </a:t>
            </a:r>
            <a:r>
              <a:rPr sz="2600" dirty="0"/>
              <a:t>on</a:t>
            </a:r>
            <a:r>
              <a:rPr sz="2600" spc="-25" dirty="0"/>
              <a:t> </a:t>
            </a:r>
            <a:r>
              <a:rPr sz="2600" dirty="0"/>
              <a:t>other</a:t>
            </a:r>
            <a:r>
              <a:rPr sz="2600" spc="-35" dirty="0"/>
              <a:t> </a:t>
            </a:r>
            <a:r>
              <a:rPr sz="2600" dirty="0"/>
              <a:t>community</a:t>
            </a:r>
            <a:r>
              <a:rPr sz="2600" spc="-40" dirty="0"/>
              <a:t> </a:t>
            </a:r>
            <a:r>
              <a:rPr sz="2600" spc="-10" dirty="0"/>
              <a:t>priorities.</a:t>
            </a:r>
            <a:endParaRPr lang="en-US" sz="2600" spc="-10" dirty="0"/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3D41F4C1-89A6-E8E1-AAA7-3F51B5EA8F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0399" y="0"/>
            <a:ext cx="26415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6539" y="0"/>
              <a:ext cx="6565391" cy="2418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576" y="1409700"/>
              <a:ext cx="11519915" cy="10271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19" y="1958339"/>
              <a:ext cx="10154411" cy="10271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5451" y="93257"/>
            <a:ext cx="10802620" cy="257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3345" algn="ctr">
              <a:lnSpc>
                <a:spcPts val="11470"/>
              </a:lnSpc>
              <a:spcBef>
                <a:spcPts val="100"/>
              </a:spcBef>
            </a:pPr>
            <a:r>
              <a:rPr sz="9600" spc="-10" dirty="0">
                <a:solidFill>
                  <a:srgbClr val="FFFFFF"/>
                </a:solidFill>
              </a:rPr>
              <a:t>MISSION</a:t>
            </a:r>
            <a:endParaRPr sz="9600"/>
          </a:p>
          <a:p>
            <a:pPr marL="12065" marR="5080" algn="ctr">
              <a:lnSpc>
                <a:spcPts val="4320"/>
              </a:lnSpc>
              <a:spcBef>
                <a:spcPts val="50"/>
              </a:spcBef>
            </a:pPr>
            <a:r>
              <a:rPr sz="3600" dirty="0">
                <a:solidFill>
                  <a:srgbClr val="FFFFFF"/>
                </a:solidFill>
              </a:rPr>
              <a:t>Deliver</a:t>
            </a:r>
            <a:r>
              <a:rPr sz="3600" spc="-2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exceptional</a:t>
            </a:r>
            <a:r>
              <a:rPr sz="3600" spc="-1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services</a:t>
            </a:r>
            <a:r>
              <a:rPr sz="3600" spc="-1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and promote</a:t>
            </a:r>
            <a:r>
              <a:rPr sz="3600" spc="-1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a</a:t>
            </a:r>
            <a:r>
              <a:rPr sz="3600" spc="10" dirty="0">
                <a:solidFill>
                  <a:srgbClr val="FFFFFF"/>
                </a:solidFill>
              </a:rPr>
              <a:t> </a:t>
            </a:r>
            <a:r>
              <a:rPr sz="3600" spc="-20" dirty="0">
                <a:solidFill>
                  <a:srgbClr val="FFFFFF"/>
                </a:solidFill>
              </a:rPr>
              <a:t>high </a:t>
            </a:r>
            <a:r>
              <a:rPr sz="3600" dirty="0">
                <a:solidFill>
                  <a:srgbClr val="FFFFFF"/>
                </a:solidFill>
              </a:rPr>
              <a:t>quality</a:t>
            </a:r>
            <a:r>
              <a:rPr sz="3600" spc="-1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of</a:t>
            </a:r>
            <a:r>
              <a:rPr sz="3600" spc="-1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life</a:t>
            </a:r>
            <a:r>
              <a:rPr sz="3600" spc="-1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and</a:t>
            </a:r>
            <a:r>
              <a:rPr sz="3600" spc="-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place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for</a:t>
            </a:r>
            <a:r>
              <a:rPr sz="3600" spc="-1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ALL</a:t>
            </a:r>
            <a:r>
              <a:rPr sz="3600" spc="-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our</a:t>
            </a:r>
            <a:r>
              <a:rPr sz="3600" spc="-10" dirty="0">
                <a:solidFill>
                  <a:srgbClr val="FFFFFF"/>
                </a:solidFill>
              </a:rPr>
              <a:t> citizens.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7199" y="0"/>
            <a:ext cx="28447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978" y="574823"/>
            <a:ext cx="8796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Weeds/Tall/Grass/Rubbish/Brush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024" y="2078748"/>
            <a:ext cx="8718803" cy="15544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64882" y="4286159"/>
            <a:ext cx="558165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chart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above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shows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weed- </a:t>
            </a:r>
            <a:r>
              <a:rPr sz="2000" dirty="0">
                <a:latin typeface="Arial"/>
                <a:cs typeface="Arial"/>
              </a:rPr>
              <a:t>related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tracked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October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2024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June</a:t>
            </a:r>
            <a:r>
              <a:rPr sz="2000" spc="-10" dirty="0">
                <a:latin typeface="Arial"/>
                <a:cs typeface="Arial"/>
              </a:rPr>
              <a:t> 2025.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243ea73e7b80d71f45ae3e99e2d41a61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49e955bfbee89a260be959c2b4eca440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6A473A-43DF-4D2A-8505-C5D631ADC859}"/>
</file>

<file path=customXml/itemProps2.xml><?xml version="1.0" encoding="utf-8"?>
<ds:datastoreItem xmlns:ds="http://schemas.openxmlformats.org/officeDocument/2006/customXml" ds:itemID="{D0DD5A81-ACB1-41A2-978F-6DBBE51E9339}"/>
</file>

<file path=customXml/itemProps3.xml><?xml version="1.0" encoding="utf-8"?>
<ds:datastoreItem xmlns:ds="http://schemas.openxmlformats.org/officeDocument/2006/customXml" ds:itemID="{2B2B6453-D872-4D97-A7EB-C1F10EA789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587</Words>
  <Application>Microsoft Office PowerPoint</Application>
  <PresentationFormat>Widescreen</PresentationFormat>
  <Paragraphs>92</Paragraphs>
  <Slides>12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Century Gothic</vt:lpstr>
      <vt:lpstr>Office Theme</vt:lpstr>
      <vt:lpstr>Weeds &amp; Grass Ordinance Amendment</vt:lpstr>
      <vt:lpstr>STRATEGIC PLAN ALIGNMENT</vt:lpstr>
      <vt:lpstr>PROPOSED CHANGE</vt:lpstr>
      <vt:lpstr>PROPOSED CHANGE</vt:lpstr>
      <vt:lpstr>PROPOSED CHANGE</vt:lpstr>
      <vt:lpstr>BEST PRACTICES</vt:lpstr>
      <vt:lpstr>BENEFITS</vt:lpstr>
      <vt:lpstr>MISSION Deliver exceptional services and promote a high quality of life and place for ALL our citizens.</vt:lpstr>
      <vt:lpstr>Weeds/Tall/Grass/Rubbish/Brush</vt:lpstr>
      <vt:lpstr>Benefits of Lowering Weed Height</vt:lpstr>
      <vt:lpstr>Benefits of Lowering Weed Height</vt:lpstr>
      <vt:lpstr>Benefits of Lowering weed Height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Jaycee Shepherd</dc:creator>
  <cp:lastModifiedBy>Elizabeth Triggs</cp:lastModifiedBy>
  <cp:revision>4</cp:revision>
  <dcterms:created xsi:type="dcterms:W3CDTF">2025-06-09T15:37:44Z</dcterms:created>
  <dcterms:modified xsi:type="dcterms:W3CDTF">2025-06-10T14:55:20Z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  <property fmtid="{D5CDD505-2E9C-101B-9397-08002B2CF9AE}" pid="3" name="Created">
    <vt:filetime>2025-06-06T00:00:00Z</vt:filetime>
  </property>
  <property fmtid="{D5CDD505-2E9C-101B-9397-08002B2CF9AE}" pid="4" name="Creator">
    <vt:lpwstr>Acrobat PDFMaker 11 for PowerPoint</vt:lpwstr>
  </property>
  <property fmtid="{D5CDD505-2E9C-101B-9397-08002B2CF9AE}" pid="5" name="LastSaved">
    <vt:filetime>2025-06-09T00:00:00Z</vt:filetime>
  </property>
  <property fmtid="{D5CDD505-2E9C-101B-9397-08002B2CF9AE}" pid="6" name="Producer">
    <vt:lpwstr>Adobe PDF Library 11.0</vt:lpwstr>
  </property>
</Properties>
</file>