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56" r:id="rId5"/>
    <p:sldId id="259" r:id="rId6"/>
    <p:sldId id="258" r:id="rId7"/>
    <p:sldId id="271" r:id="rId8"/>
    <p:sldId id="267" r:id="rId9"/>
    <p:sldId id="260" r:id="rId10"/>
    <p:sldId id="257" r:id="rId11"/>
    <p:sldId id="266" r:id="rId12"/>
    <p:sldId id="268" r:id="rId13"/>
    <p:sldId id="262"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48839-2C56-0325-C267-40E56A03F22A}" v="27" dt="2025-06-23T20:59:39.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5" autoAdjust="0"/>
    <p:restoredTop sz="86077" autoAdjust="0"/>
  </p:normalViewPr>
  <p:slideViewPr>
    <p:cSldViewPr snapToGrid="0">
      <p:cViewPr varScale="1">
        <p:scale>
          <a:sx n="95" d="100"/>
          <a:sy n="95" d="100"/>
        </p:scale>
        <p:origin x="3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Novak" userId="1bf35eaf-d94c-4f2d-bb10-da09de5f8ee8" providerId="ADAL" clId="{F8F3CC9E-9644-4EB7-98B6-B7450A8AE96B}"/>
    <pc:docChg chg="undo redo custSel delSld modSld sldOrd modNotesMaster modHandout">
      <pc:chgData name="Taylor Novak" userId="1bf35eaf-d94c-4f2d-bb10-da09de5f8ee8" providerId="ADAL" clId="{F8F3CC9E-9644-4EB7-98B6-B7450A8AE96B}" dt="2025-06-20T22:44:59.527" v="1339" actId="20577"/>
      <pc:docMkLst>
        <pc:docMk/>
      </pc:docMkLst>
      <pc:sldChg chg="modNotesTx">
        <pc:chgData name="Taylor Novak" userId="1bf35eaf-d94c-4f2d-bb10-da09de5f8ee8" providerId="ADAL" clId="{F8F3CC9E-9644-4EB7-98B6-B7450A8AE96B}" dt="2025-06-20T15:37:18.102" v="327" actId="20577"/>
        <pc:sldMkLst>
          <pc:docMk/>
          <pc:sldMk cId="3659715712" sldId="256"/>
        </pc:sldMkLst>
      </pc:sldChg>
      <pc:sldChg chg="modSp mod modNotesTx">
        <pc:chgData name="Taylor Novak" userId="1bf35eaf-d94c-4f2d-bb10-da09de5f8ee8" providerId="ADAL" clId="{F8F3CC9E-9644-4EB7-98B6-B7450A8AE96B}" dt="2025-06-20T22:44:59.527" v="1339" actId="20577"/>
        <pc:sldMkLst>
          <pc:docMk/>
          <pc:sldMk cId="4170808414" sldId="257"/>
        </pc:sldMkLst>
        <pc:spChg chg="mod">
          <ac:chgData name="Taylor Novak" userId="1bf35eaf-d94c-4f2d-bb10-da09de5f8ee8" providerId="ADAL" clId="{F8F3CC9E-9644-4EB7-98B6-B7450A8AE96B}" dt="2025-06-20T22:09:21.714" v="1153" actId="1076"/>
          <ac:spMkLst>
            <pc:docMk/>
            <pc:sldMk cId="4170808414" sldId="257"/>
            <ac:spMk id="12" creationId="{6E0EE14E-8F1D-F9C2-628E-6AE94BBDA5EA}"/>
          </ac:spMkLst>
        </pc:spChg>
        <pc:graphicFrameChg chg="mod modGraphic">
          <ac:chgData name="Taylor Novak" userId="1bf35eaf-d94c-4f2d-bb10-da09de5f8ee8" providerId="ADAL" clId="{F8F3CC9E-9644-4EB7-98B6-B7450A8AE96B}" dt="2025-06-20T22:44:59.527" v="1339" actId="20577"/>
          <ac:graphicFrameMkLst>
            <pc:docMk/>
            <pc:sldMk cId="4170808414" sldId="257"/>
            <ac:graphicFrameMk id="3" creationId="{A8C802C0-7CFA-2992-1DD4-B77107601A12}"/>
          </ac:graphicFrameMkLst>
        </pc:graphicFrameChg>
      </pc:sldChg>
      <pc:sldChg chg="modNotesTx">
        <pc:chgData name="Taylor Novak" userId="1bf35eaf-d94c-4f2d-bb10-da09de5f8ee8" providerId="ADAL" clId="{F8F3CC9E-9644-4EB7-98B6-B7450A8AE96B}" dt="2025-06-20T19:52:41.844" v="522" actId="20577"/>
        <pc:sldMkLst>
          <pc:docMk/>
          <pc:sldMk cId="2406785957" sldId="258"/>
        </pc:sldMkLst>
      </pc:sldChg>
      <pc:sldChg chg="modNotesTx">
        <pc:chgData name="Taylor Novak" userId="1bf35eaf-d94c-4f2d-bb10-da09de5f8ee8" providerId="ADAL" clId="{F8F3CC9E-9644-4EB7-98B6-B7450A8AE96B}" dt="2025-06-20T22:34:16.734" v="1315" actId="404"/>
        <pc:sldMkLst>
          <pc:docMk/>
          <pc:sldMk cId="498843460" sldId="259"/>
        </pc:sldMkLst>
      </pc:sldChg>
      <pc:sldChg chg="modSp mod modNotesTx">
        <pc:chgData name="Taylor Novak" userId="1bf35eaf-d94c-4f2d-bb10-da09de5f8ee8" providerId="ADAL" clId="{F8F3CC9E-9644-4EB7-98B6-B7450A8AE96B}" dt="2025-06-20T19:56:19.645" v="550" actId="20577"/>
        <pc:sldMkLst>
          <pc:docMk/>
          <pc:sldMk cId="2383642658" sldId="260"/>
        </pc:sldMkLst>
        <pc:graphicFrameChg chg="mod modGraphic">
          <ac:chgData name="Taylor Novak" userId="1bf35eaf-d94c-4f2d-bb10-da09de5f8ee8" providerId="ADAL" clId="{F8F3CC9E-9644-4EB7-98B6-B7450A8AE96B}" dt="2025-06-17T23:18:47.601" v="136" actId="207"/>
          <ac:graphicFrameMkLst>
            <pc:docMk/>
            <pc:sldMk cId="2383642658" sldId="260"/>
            <ac:graphicFrameMk id="3" creationId="{287A528E-984F-70F1-B006-7E77AD0459B5}"/>
          </ac:graphicFrameMkLst>
        </pc:graphicFrameChg>
      </pc:sldChg>
      <pc:sldChg chg="addSp delSp modSp del mod">
        <pc:chgData name="Taylor Novak" userId="1bf35eaf-d94c-4f2d-bb10-da09de5f8ee8" providerId="ADAL" clId="{F8F3CC9E-9644-4EB7-98B6-B7450A8AE96B}" dt="2025-06-20T21:45:05.146" v="1138" actId="2696"/>
        <pc:sldMkLst>
          <pc:docMk/>
          <pc:sldMk cId="2712619646" sldId="263"/>
        </pc:sldMkLst>
      </pc:sldChg>
      <pc:sldChg chg="del">
        <pc:chgData name="Taylor Novak" userId="1bf35eaf-d94c-4f2d-bb10-da09de5f8ee8" providerId="ADAL" clId="{F8F3CC9E-9644-4EB7-98B6-B7450A8AE96B}" dt="2025-06-20T21:45:07.167" v="1139" actId="2696"/>
        <pc:sldMkLst>
          <pc:docMk/>
          <pc:sldMk cId="269746865" sldId="264"/>
        </pc:sldMkLst>
      </pc:sldChg>
      <pc:sldChg chg="addSp delSp modSp mod ord modNotesTx">
        <pc:chgData name="Taylor Novak" userId="1bf35eaf-d94c-4f2d-bb10-da09de5f8ee8" providerId="ADAL" clId="{F8F3CC9E-9644-4EB7-98B6-B7450A8AE96B}" dt="2025-06-20T22:33:24.971" v="1299" actId="1076"/>
        <pc:sldMkLst>
          <pc:docMk/>
          <pc:sldMk cId="1507023777" sldId="266"/>
        </pc:sldMkLst>
        <pc:spChg chg="mod">
          <ac:chgData name="Taylor Novak" userId="1bf35eaf-d94c-4f2d-bb10-da09de5f8ee8" providerId="ADAL" clId="{F8F3CC9E-9644-4EB7-98B6-B7450A8AE96B}" dt="2025-06-20T22:09:17.553" v="1152" actId="1076"/>
          <ac:spMkLst>
            <pc:docMk/>
            <pc:sldMk cId="1507023777" sldId="266"/>
            <ac:spMk id="2" creationId="{739443A8-8DF5-6F77-40FC-61BA67A82149}"/>
          </ac:spMkLst>
        </pc:spChg>
        <pc:graphicFrameChg chg="add mod modGraphic">
          <ac:chgData name="Taylor Novak" userId="1bf35eaf-d94c-4f2d-bb10-da09de5f8ee8" providerId="ADAL" clId="{F8F3CC9E-9644-4EB7-98B6-B7450A8AE96B}" dt="2025-06-20T22:33:11.624" v="1297" actId="20577"/>
          <ac:graphicFrameMkLst>
            <pc:docMk/>
            <pc:sldMk cId="1507023777" sldId="266"/>
            <ac:graphicFrameMk id="3" creationId="{CB707C87-BB72-DF2F-6E09-8DD6C88BE681}"/>
          </ac:graphicFrameMkLst>
        </pc:graphicFrameChg>
        <pc:picChg chg="mod">
          <ac:chgData name="Taylor Novak" userId="1bf35eaf-d94c-4f2d-bb10-da09de5f8ee8" providerId="ADAL" clId="{F8F3CC9E-9644-4EB7-98B6-B7450A8AE96B}" dt="2025-06-20T22:33:24.971" v="1299" actId="1076"/>
          <ac:picMkLst>
            <pc:docMk/>
            <pc:sldMk cId="1507023777" sldId="266"/>
            <ac:picMk id="7" creationId="{DA2A7666-2E46-B1F0-1582-B82B89E1A398}"/>
          </ac:picMkLst>
        </pc:picChg>
      </pc:sldChg>
      <pc:sldChg chg="addSp delSp modSp mod ord modShow">
        <pc:chgData name="Taylor Novak" userId="1bf35eaf-d94c-4f2d-bb10-da09de5f8ee8" providerId="ADAL" clId="{F8F3CC9E-9644-4EB7-98B6-B7450A8AE96B}" dt="2025-06-20T22:32:15.700" v="1283" actId="1076"/>
        <pc:sldMkLst>
          <pc:docMk/>
          <pc:sldMk cId="412534869" sldId="267"/>
        </pc:sldMkLst>
        <pc:spChg chg="add mod">
          <ac:chgData name="Taylor Novak" userId="1bf35eaf-d94c-4f2d-bb10-da09de5f8ee8" providerId="ADAL" clId="{F8F3CC9E-9644-4EB7-98B6-B7450A8AE96B}" dt="2025-06-20T22:32:15.700" v="1283" actId="1076"/>
          <ac:spMkLst>
            <pc:docMk/>
            <pc:sldMk cId="412534869" sldId="267"/>
            <ac:spMk id="7" creationId="{0FA836A4-2507-3744-0371-9E5C8E4B1DAA}"/>
          </ac:spMkLst>
        </pc:spChg>
        <pc:spChg chg="add mod">
          <ac:chgData name="Taylor Novak" userId="1bf35eaf-d94c-4f2d-bb10-da09de5f8ee8" providerId="ADAL" clId="{F8F3CC9E-9644-4EB7-98B6-B7450A8AE96B}" dt="2025-06-20T22:31:48.508" v="1279"/>
          <ac:spMkLst>
            <pc:docMk/>
            <pc:sldMk cId="412534869" sldId="267"/>
            <ac:spMk id="11" creationId="{8BA0BF67-D9C2-540D-3E30-71344281C76B}"/>
          </ac:spMkLst>
        </pc:spChg>
        <pc:graphicFrameChg chg="add mod">
          <ac:chgData name="Taylor Novak" userId="1bf35eaf-d94c-4f2d-bb10-da09de5f8ee8" providerId="ADAL" clId="{F8F3CC9E-9644-4EB7-98B6-B7450A8AE96B}" dt="2025-06-20T22:32:09.723" v="1282" actId="1076"/>
          <ac:graphicFrameMkLst>
            <pc:docMk/>
            <pc:sldMk cId="412534869" sldId="267"/>
            <ac:graphicFrameMk id="3" creationId="{E20ADA81-AFEA-46FF-9394-4A4525D4AD81}"/>
          </ac:graphicFrameMkLst>
        </pc:graphicFrameChg>
      </pc:sldChg>
      <pc:sldChg chg="addSp modSp mod ord modNotesTx">
        <pc:chgData name="Taylor Novak" userId="1bf35eaf-d94c-4f2d-bb10-da09de5f8ee8" providerId="ADAL" clId="{F8F3CC9E-9644-4EB7-98B6-B7450A8AE96B}" dt="2025-06-20T21:48:27.872" v="1150" actId="20577"/>
        <pc:sldMkLst>
          <pc:docMk/>
          <pc:sldMk cId="3494674180" sldId="268"/>
        </pc:sldMkLst>
        <pc:spChg chg="mod">
          <ac:chgData name="Taylor Novak" userId="1bf35eaf-d94c-4f2d-bb10-da09de5f8ee8" providerId="ADAL" clId="{F8F3CC9E-9644-4EB7-98B6-B7450A8AE96B}" dt="2025-06-20T21:41:27.376" v="1023" actId="14100"/>
          <ac:spMkLst>
            <pc:docMk/>
            <pc:sldMk cId="3494674180" sldId="268"/>
            <ac:spMk id="12" creationId="{065AB83D-54F4-08D8-A139-BC635DCD045C}"/>
          </ac:spMkLst>
        </pc:spChg>
        <pc:spChg chg="mod">
          <ac:chgData name="Taylor Novak" userId="1bf35eaf-d94c-4f2d-bb10-da09de5f8ee8" providerId="ADAL" clId="{F8F3CC9E-9644-4EB7-98B6-B7450A8AE96B}" dt="2025-06-20T21:44:11.333" v="1135" actId="5793"/>
          <ac:spMkLst>
            <pc:docMk/>
            <pc:sldMk cId="3494674180" sldId="268"/>
            <ac:spMk id="13" creationId="{D682AA19-7507-BBF7-DA40-489EEC3D764E}"/>
          </ac:spMkLst>
        </pc:spChg>
        <pc:picChg chg="add mod">
          <ac:chgData name="Taylor Novak" userId="1bf35eaf-d94c-4f2d-bb10-da09de5f8ee8" providerId="ADAL" clId="{F8F3CC9E-9644-4EB7-98B6-B7450A8AE96B}" dt="2025-06-20T21:43:01.518" v="1133" actId="1076"/>
          <ac:picMkLst>
            <pc:docMk/>
            <pc:sldMk cId="3494674180" sldId="268"/>
            <ac:picMk id="4" creationId="{CC636FBE-9D45-04A6-1AF8-B617080ECADF}"/>
          </ac:picMkLst>
        </pc:picChg>
      </pc:sldChg>
      <pc:sldChg chg="del">
        <pc:chgData name="Taylor Novak" userId="1bf35eaf-d94c-4f2d-bb10-da09de5f8ee8" providerId="ADAL" clId="{F8F3CC9E-9644-4EB7-98B6-B7450A8AE96B}" dt="2025-06-20T21:45:09.200" v="1140" actId="2696"/>
        <pc:sldMkLst>
          <pc:docMk/>
          <pc:sldMk cId="1241569488" sldId="269"/>
        </pc:sldMkLst>
      </pc:sldChg>
      <pc:sldChg chg="del">
        <pc:chgData name="Taylor Novak" userId="1bf35eaf-d94c-4f2d-bb10-da09de5f8ee8" providerId="ADAL" clId="{F8F3CC9E-9644-4EB7-98B6-B7450A8AE96B}" dt="2025-06-20T21:45:11.202" v="1141" actId="2696"/>
        <pc:sldMkLst>
          <pc:docMk/>
          <pc:sldMk cId="828780040" sldId="270"/>
        </pc:sldMkLst>
      </pc:sldChg>
      <pc:sldChg chg="modNotesTx">
        <pc:chgData name="Taylor Novak" userId="1bf35eaf-d94c-4f2d-bb10-da09de5f8ee8" providerId="ADAL" clId="{F8F3CC9E-9644-4EB7-98B6-B7450A8AE96B}" dt="2025-06-20T22:30:27.426" v="1275" actId="20577"/>
        <pc:sldMkLst>
          <pc:docMk/>
          <pc:sldMk cId="1831709151" sldId="271"/>
        </pc:sldMkLst>
      </pc:sldChg>
    </pc:docChg>
  </pc:docChgLst>
  <pc:docChgLst>
    <pc:chgData name="Taylor Novak" userId="1bf35eaf-d94c-4f2d-bb10-da09de5f8ee8" providerId="ADAL" clId="{31262766-64AD-1F4E-9F27-D895756A035F}"/>
    <pc:docChg chg="custSel modSld">
      <pc:chgData name="Taylor Novak" userId="1bf35eaf-d94c-4f2d-bb10-da09de5f8ee8" providerId="ADAL" clId="{31262766-64AD-1F4E-9F27-D895756A035F}" dt="2025-06-24T16:05:38.743" v="321" actId="20577"/>
      <pc:docMkLst>
        <pc:docMk/>
      </pc:docMkLst>
      <pc:sldChg chg="modNotesTx">
        <pc:chgData name="Taylor Novak" userId="1bf35eaf-d94c-4f2d-bb10-da09de5f8ee8" providerId="ADAL" clId="{31262766-64AD-1F4E-9F27-D895756A035F}" dt="2025-06-24T14:40:39.454" v="0" actId="113"/>
        <pc:sldMkLst>
          <pc:docMk/>
          <pc:sldMk cId="3659715712" sldId="256"/>
        </pc:sldMkLst>
      </pc:sldChg>
      <pc:sldChg chg="modNotesTx">
        <pc:chgData name="Taylor Novak" userId="1bf35eaf-d94c-4f2d-bb10-da09de5f8ee8" providerId="ADAL" clId="{31262766-64AD-1F4E-9F27-D895756A035F}" dt="2025-06-24T16:04:31.972" v="271" actId="22"/>
        <pc:sldMkLst>
          <pc:docMk/>
          <pc:sldMk cId="4170808414" sldId="257"/>
        </pc:sldMkLst>
      </pc:sldChg>
      <pc:sldChg chg="modNotesTx">
        <pc:chgData name="Taylor Novak" userId="1bf35eaf-d94c-4f2d-bb10-da09de5f8ee8" providerId="ADAL" clId="{31262766-64AD-1F4E-9F27-D895756A035F}" dt="2025-06-24T15:58:11.655" v="224" actId="20577"/>
        <pc:sldMkLst>
          <pc:docMk/>
          <pc:sldMk cId="2406785957" sldId="258"/>
        </pc:sldMkLst>
      </pc:sldChg>
      <pc:sldChg chg="modNotesTx">
        <pc:chgData name="Taylor Novak" userId="1bf35eaf-d94c-4f2d-bb10-da09de5f8ee8" providerId="ADAL" clId="{31262766-64AD-1F4E-9F27-D895756A035F}" dt="2025-06-24T14:41:21.667" v="10" actId="20577"/>
        <pc:sldMkLst>
          <pc:docMk/>
          <pc:sldMk cId="498843460" sldId="259"/>
        </pc:sldMkLst>
      </pc:sldChg>
      <pc:sldChg chg="modNotesTx">
        <pc:chgData name="Taylor Novak" userId="1bf35eaf-d94c-4f2d-bb10-da09de5f8ee8" providerId="ADAL" clId="{31262766-64AD-1F4E-9F27-D895756A035F}" dt="2025-06-24T16:03:02.365" v="266" actId="20577"/>
        <pc:sldMkLst>
          <pc:docMk/>
          <pc:sldMk cId="2383642658" sldId="260"/>
        </pc:sldMkLst>
      </pc:sldChg>
      <pc:sldChg chg="modNotesTx">
        <pc:chgData name="Taylor Novak" userId="1bf35eaf-d94c-4f2d-bb10-da09de5f8ee8" providerId="ADAL" clId="{31262766-64AD-1F4E-9F27-D895756A035F}" dt="2025-06-24T16:05:38.743" v="321" actId="20577"/>
        <pc:sldMkLst>
          <pc:docMk/>
          <pc:sldMk cId="2936666075" sldId="262"/>
        </pc:sldMkLst>
      </pc:sldChg>
      <pc:sldChg chg="modNotesTx">
        <pc:chgData name="Taylor Novak" userId="1bf35eaf-d94c-4f2d-bb10-da09de5f8ee8" providerId="ADAL" clId="{31262766-64AD-1F4E-9F27-D895756A035F}" dt="2025-06-24T16:04:56.253" v="272" actId="20577"/>
        <pc:sldMkLst>
          <pc:docMk/>
          <pc:sldMk cId="1507023777" sldId="266"/>
        </pc:sldMkLst>
      </pc:sldChg>
      <pc:sldChg chg="modNotesTx">
        <pc:chgData name="Taylor Novak" userId="1bf35eaf-d94c-4f2d-bb10-da09de5f8ee8" providerId="ADAL" clId="{31262766-64AD-1F4E-9F27-D895756A035F}" dt="2025-06-24T16:00:29.508" v="225" actId="20577"/>
        <pc:sldMkLst>
          <pc:docMk/>
          <pc:sldMk cId="412534869" sldId="267"/>
        </pc:sldMkLst>
      </pc:sldChg>
    </pc:docChg>
  </pc:docChgLst>
  <pc:docChgLst>
    <pc:chgData name="Taylor Novak" userId="1bf35eaf-d94c-4f2d-bb10-da09de5f8ee8" providerId="ADAL" clId="{AB8D1BB4-742B-F848-93DB-89E602F022BD}"/>
    <pc:docChg chg="custSel modSld">
      <pc:chgData name="Taylor Novak" userId="1bf35eaf-d94c-4f2d-bb10-da09de5f8ee8" providerId="ADAL" clId="{AB8D1BB4-742B-F848-93DB-89E602F022BD}" dt="2025-06-20T19:23:00.556" v="106" actId="20577"/>
      <pc:docMkLst>
        <pc:docMk/>
      </pc:docMkLst>
      <pc:sldChg chg="modNotesTx">
        <pc:chgData name="Taylor Novak" userId="1bf35eaf-d94c-4f2d-bb10-da09de5f8ee8" providerId="ADAL" clId="{AB8D1BB4-742B-F848-93DB-89E602F022BD}" dt="2025-06-20T19:22:22.943" v="98" actId="20577"/>
        <pc:sldMkLst>
          <pc:docMk/>
          <pc:sldMk cId="2406785957" sldId="258"/>
        </pc:sldMkLst>
      </pc:sldChg>
      <pc:sldChg chg="modNotesTx">
        <pc:chgData name="Taylor Novak" userId="1bf35eaf-d94c-4f2d-bb10-da09de5f8ee8" providerId="ADAL" clId="{AB8D1BB4-742B-F848-93DB-89E602F022BD}" dt="2025-06-20T19:19:44.776" v="42" actId="20577"/>
        <pc:sldMkLst>
          <pc:docMk/>
          <pc:sldMk cId="498843460" sldId="259"/>
        </pc:sldMkLst>
      </pc:sldChg>
      <pc:sldChg chg="modNotesTx">
        <pc:chgData name="Taylor Novak" userId="1bf35eaf-d94c-4f2d-bb10-da09de5f8ee8" providerId="ADAL" clId="{AB8D1BB4-742B-F848-93DB-89E602F022BD}" dt="2025-06-20T19:23:00.556" v="106" actId="20577"/>
        <pc:sldMkLst>
          <pc:docMk/>
          <pc:sldMk cId="1831709151" sldId="271"/>
        </pc:sldMkLst>
      </pc:sldChg>
    </pc:docChg>
  </pc:docChgLst>
  <pc:docChgLst>
    <pc:chgData name="Taylor Novak" userId="S::tnovak@midlandtexas.gov::1bf35eaf-d94c-4f2d-bb10-da09de5f8ee8" providerId="AD" clId="Web-{40A48839-2C56-0325-C267-40E56A03F22A}"/>
    <pc:docChg chg="modSld">
      <pc:chgData name="Taylor Novak" userId="S::tnovak@midlandtexas.gov::1bf35eaf-d94c-4f2d-bb10-da09de5f8ee8" providerId="AD" clId="Web-{40A48839-2C56-0325-C267-40E56A03F22A}" dt="2025-06-23T20:59:39.037" v="82" actId="1076"/>
      <pc:docMkLst>
        <pc:docMk/>
      </pc:docMkLst>
      <pc:sldChg chg="modSp modNotes">
        <pc:chgData name="Taylor Novak" userId="S::tnovak@midlandtexas.gov::1bf35eaf-d94c-4f2d-bb10-da09de5f8ee8" providerId="AD" clId="Web-{40A48839-2C56-0325-C267-40E56A03F22A}" dt="2025-06-23T20:57:20.988" v="3"/>
        <pc:sldMkLst>
          <pc:docMk/>
          <pc:sldMk cId="3659715712" sldId="256"/>
        </pc:sldMkLst>
        <pc:spChg chg="mod">
          <ac:chgData name="Taylor Novak" userId="S::tnovak@midlandtexas.gov::1bf35eaf-d94c-4f2d-bb10-da09de5f8ee8" providerId="AD" clId="Web-{40A48839-2C56-0325-C267-40E56A03F22A}" dt="2025-06-23T20:56:36.956" v="0" actId="20577"/>
          <ac:spMkLst>
            <pc:docMk/>
            <pc:sldMk cId="3659715712" sldId="256"/>
            <ac:spMk id="3" creationId="{ADFDD6E9-B1D6-BF55-3830-A0B52000F9F8}"/>
          </ac:spMkLst>
        </pc:spChg>
      </pc:sldChg>
      <pc:sldChg chg="modSp modNotes">
        <pc:chgData name="Taylor Novak" userId="S::tnovak@midlandtexas.gov::1bf35eaf-d94c-4f2d-bb10-da09de5f8ee8" providerId="AD" clId="Web-{40A48839-2C56-0325-C267-40E56A03F22A}" dt="2025-06-23T20:59:39.037" v="82" actId="1076"/>
        <pc:sldMkLst>
          <pc:docMk/>
          <pc:sldMk cId="4170808414" sldId="257"/>
        </pc:sldMkLst>
        <pc:graphicFrameChg chg="mod modGraphic">
          <ac:chgData name="Taylor Novak" userId="S::tnovak@midlandtexas.gov::1bf35eaf-d94c-4f2d-bb10-da09de5f8ee8" providerId="AD" clId="Web-{40A48839-2C56-0325-C267-40E56A03F22A}" dt="2025-06-23T20:59:39.037" v="82" actId="1076"/>
          <ac:graphicFrameMkLst>
            <pc:docMk/>
            <pc:sldMk cId="4170808414" sldId="257"/>
            <ac:graphicFrameMk id="3" creationId="{A8C802C0-7CFA-2992-1DD4-B77107601A12}"/>
          </ac:graphicFrameMkLst>
        </pc:graphicFrameChg>
      </pc:sldChg>
      <pc:sldChg chg="modSp">
        <pc:chgData name="Taylor Novak" userId="S::tnovak@midlandtexas.gov::1bf35eaf-d94c-4f2d-bb10-da09de5f8ee8" providerId="AD" clId="Web-{40A48839-2C56-0325-C267-40E56A03F22A}" dt="2025-06-23T20:58:19.942" v="25" actId="1076"/>
        <pc:sldMkLst>
          <pc:docMk/>
          <pc:sldMk cId="412534869" sldId="267"/>
        </pc:sldMkLst>
        <pc:picChg chg="mod">
          <ac:chgData name="Taylor Novak" userId="S::tnovak@midlandtexas.gov::1bf35eaf-d94c-4f2d-bb10-da09de5f8ee8" providerId="AD" clId="Web-{40A48839-2C56-0325-C267-40E56A03F22A}" dt="2025-06-23T20:58:19.942" v="25" actId="1076"/>
          <ac:picMkLst>
            <pc:docMk/>
            <pc:sldMk cId="412534869" sldId="267"/>
            <ac:picMk id="6" creationId="{D46D88B1-8341-5066-3658-A3825F35559E}"/>
          </ac:picMkLst>
        </pc:picChg>
      </pc:sldChg>
      <pc:sldChg chg="modSp modNotes">
        <pc:chgData name="Taylor Novak" userId="S::tnovak@midlandtexas.gov::1bf35eaf-d94c-4f2d-bb10-da09de5f8ee8" providerId="AD" clId="Web-{40A48839-2C56-0325-C267-40E56A03F22A}" dt="2025-06-23T20:58:05.504" v="23"/>
        <pc:sldMkLst>
          <pc:docMk/>
          <pc:sldMk cId="1831709151" sldId="271"/>
        </pc:sldMkLst>
        <pc:picChg chg="mod">
          <ac:chgData name="Taylor Novak" userId="S::tnovak@midlandtexas.gov::1bf35eaf-d94c-4f2d-bb10-da09de5f8ee8" providerId="AD" clId="Web-{40A48839-2C56-0325-C267-40E56A03F22A}" dt="2025-06-23T20:58:05.504" v="23"/>
          <ac:picMkLst>
            <pc:docMk/>
            <pc:sldMk cId="1831709151" sldId="271"/>
            <ac:picMk id="1026" creationId="{20731612-3E34-FA22-C069-47F0FEEDCA1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tnovak\AppData\Local\Microsoft\Windows\INetCache\Content.Outlook\CPN5LU19\Forcast%20General%20Fund%20Revenue%20(version%2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13512018577914E-2"/>
          <c:y val="1.5399628156873265E-2"/>
          <c:w val="0.90141920708140721"/>
          <c:h val="0.81815808317437322"/>
        </c:manualLayout>
      </c:layout>
      <c:lineChart>
        <c:grouping val="standard"/>
        <c:varyColors val="0"/>
        <c:ser>
          <c:idx val="1"/>
          <c:order val="1"/>
          <c:tx>
            <c:strRef>
              <c:f>'CW update for Taylor pres'!$A$4</c:f>
              <c:strCache>
                <c:ptCount val="1"/>
                <c:pt idx="0">
                  <c:v>Expense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'CW update for Taylor pres'!$H$1:$M$1</c:f>
              <c:strCache>
                <c:ptCount val="6"/>
                <c:pt idx="0">
                  <c:v>2025 BUDGET</c:v>
                </c:pt>
                <c:pt idx="1">
                  <c:v>2026 FORECAST</c:v>
                </c:pt>
                <c:pt idx="2">
                  <c:v>2027 FORECAST</c:v>
                </c:pt>
                <c:pt idx="3">
                  <c:v>2028 FORECAST</c:v>
                </c:pt>
                <c:pt idx="4">
                  <c:v>2029 FORECAST</c:v>
                </c:pt>
                <c:pt idx="5">
                  <c:v>2030 FORECAST</c:v>
                </c:pt>
              </c:strCache>
              <c:extLst/>
            </c:strRef>
          </c:cat>
          <c:val>
            <c:numRef>
              <c:f>'CW update for Taylor pres'!$H$4:$M$4</c:f>
              <c:numCache>
                <c:formatCode>_(* #,##0.00_);_(* \(#,##0.00\);_(* "-"??_);_(@_)</c:formatCode>
                <c:ptCount val="6"/>
                <c:pt idx="0">
                  <c:v>176339701.97999999</c:v>
                </c:pt>
                <c:pt idx="1">
                  <c:v>187333039</c:v>
                </c:pt>
                <c:pt idx="2">
                  <c:v>210249548.5512</c:v>
                </c:pt>
                <c:pt idx="3">
                  <c:v>227375088.07413697</c:v>
                </c:pt>
                <c:pt idx="4">
                  <c:v>245936378.39052725</c:v>
                </c:pt>
                <c:pt idx="5">
                  <c:v>266057446.04448184</c:v>
                </c:pt>
              </c:numCache>
              <c:extLst/>
            </c:numRef>
          </c:val>
          <c:smooth val="0"/>
          <c:extLst>
            <c:ext xmlns:c16="http://schemas.microsoft.com/office/drawing/2014/chart" uri="{C3380CC4-5D6E-409C-BE32-E72D297353CC}">
              <c16:uniqueId val="{00000000-76B4-4636-B1F9-8BB83E3862AB}"/>
            </c:ext>
          </c:extLst>
        </c:ser>
        <c:ser>
          <c:idx val="2"/>
          <c:order val="2"/>
          <c:tx>
            <c:strRef>
              <c:f>'CW update for Taylor pres'!$A$5</c:f>
              <c:strCache>
                <c:ptCount val="1"/>
                <c:pt idx="0">
                  <c:v>Revenue</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'CW update for Taylor pres'!$H$1:$M$1</c:f>
              <c:strCache>
                <c:ptCount val="6"/>
                <c:pt idx="0">
                  <c:v>2025 BUDGET</c:v>
                </c:pt>
                <c:pt idx="1">
                  <c:v>2026 FORECAST</c:v>
                </c:pt>
                <c:pt idx="2">
                  <c:v>2027 FORECAST</c:v>
                </c:pt>
                <c:pt idx="3">
                  <c:v>2028 FORECAST</c:v>
                </c:pt>
                <c:pt idx="4">
                  <c:v>2029 FORECAST</c:v>
                </c:pt>
                <c:pt idx="5">
                  <c:v>2030 FORECAST</c:v>
                </c:pt>
              </c:strCache>
              <c:extLst/>
            </c:strRef>
          </c:cat>
          <c:val>
            <c:numRef>
              <c:f>'CW update for Taylor pres'!$H$5:$M$5</c:f>
              <c:numCache>
                <c:formatCode>_(* #,##0.00_);_(* \(#,##0.00\);_(* "-"??_);_(@_)</c:formatCode>
                <c:ptCount val="6"/>
                <c:pt idx="0">
                  <c:v>177157461</c:v>
                </c:pt>
                <c:pt idx="1">
                  <c:v>187333039</c:v>
                </c:pt>
                <c:pt idx="2">
                  <c:v>195163560.0302</c:v>
                </c:pt>
                <c:pt idx="3">
                  <c:v>203321396.83946237</c:v>
                </c:pt>
                <c:pt idx="4">
                  <c:v>212796173.9321813</c:v>
                </c:pt>
                <c:pt idx="5">
                  <c:v>222712475.63742095</c:v>
                </c:pt>
              </c:numCache>
              <c:extLst/>
            </c:numRef>
          </c:val>
          <c:smooth val="0"/>
          <c:extLst>
            <c:ext xmlns:c16="http://schemas.microsoft.com/office/drawing/2014/chart" uri="{C3380CC4-5D6E-409C-BE32-E72D297353CC}">
              <c16:uniqueId val="{00000001-76B4-4636-B1F9-8BB83E3862AB}"/>
            </c:ext>
          </c:extLst>
        </c:ser>
        <c:dLbls>
          <c:showLegendKey val="0"/>
          <c:showVal val="0"/>
          <c:showCatName val="0"/>
          <c:showSerName val="0"/>
          <c:showPercent val="0"/>
          <c:showBubbleSize val="0"/>
        </c:dLbls>
        <c:smooth val="0"/>
        <c:axId val="1109563152"/>
        <c:axId val="1109563984"/>
        <c:extLst>
          <c:ext xmlns:c15="http://schemas.microsoft.com/office/drawing/2012/chart" uri="{02D57815-91ED-43cb-92C2-25804820EDAC}">
            <c15:filteredLineSeries>
              <c15:ser>
                <c:idx val="0"/>
                <c:order val="0"/>
                <c:tx>
                  <c:strRef>
                    <c:extLst>
                      <c:ext uri="{02D57815-91ED-43cb-92C2-25804820EDAC}">
                        <c15:formulaRef>
                          <c15:sqref>'CW update for Taylor pres'!$A$3</c15:sqref>
                        </c15:formulaRef>
                      </c:ext>
                    </c:extLst>
                    <c:strCache>
                      <c:ptCount val="1"/>
                      <c:pt idx="0">
                        <c:v>Expense projection</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uri="{CE6537A1-D6FC-4f65-9D91-7224C49458BB}">
                      <c15:spPr xmlns:c15="http://schemas.microsoft.com/office/drawing/2012/chart">
                        <a:prstGeom prst="wedgeRectCallout">
                          <a:avLst/>
                        </a:prstGeom>
                        <a:noFill/>
                        <a:ln>
                          <a:noFill/>
                        </a:ln>
                      </c15:spPr>
                      <c15:showLeaderLines val="0"/>
                    </c:ext>
                  </c:extLst>
                </c:dLbls>
                <c:cat>
                  <c:strRef>
                    <c:extLst>
                      <c:ext uri="{02D57815-91ED-43cb-92C2-25804820EDAC}">
                        <c15:formulaRef>
                          <c15:sqref>'CW update for Taylor pres'!$H$1:$M$1</c15:sqref>
                        </c15:formulaRef>
                      </c:ext>
                    </c:extLst>
                    <c:strCache>
                      <c:ptCount val="6"/>
                      <c:pt idx="0">
                        <c:v>2025 BUDGET</c:v>
                      </c:pt>
                      <c:pt idx="1">
                        <c:v>2026 FORECAST</c:v>
                      </c:pt>
                      <c:pt idx="2">
                        <c:v>2027 FORECAST</c:v>
                      </c:pt>
                      <c:pt idx="3">
                        <c:v>2028 FORECAST</c:v>
                      </c:pt>
                      <c:pt idx="4">
                        <c:v>2029 FORECAST</c:v>
                      </c:pt>
                      <c:pt idx="5">
                        <c:v>2030 FORECAST</c:v>
                      </c:pt>
                    </c:strCache>
                  </c:strRef>
                </c:cat>
                <c:val>
                  <c:numRef>
                    <c:extLst>
                      <c:ext uri="{02D57815-91ED-43cb-92C2-25804820EDAC}">
                        <c15:formulaRef>
                          <c15:sqref>'CW update for Taylor pres'!$H$3:$M$3</c15:sqref>
                        </c15:formulaRef>
                      </c:ext>
                    </c:extLst>
                    <c:numCache>
                      <c:formatCode>_(* #,##0.00_);_(* \(#,##0.00\);_(* "-"??_);_(@_)</c:formatCode>
                      <c:ptCount val="6"/>
                      <c:pt idx="0">
                        <c:v>176339701.97999999</c:v>
                      </c:pt>
                      <c:pt idx="1">
                        <c:v>187333039</c:v>
                      </c:pt>
                      <c:pt idx="2">
                        <c:v>202469548.5512</c:v>
                      </c:pt>
                      <c:pt idx="3">
                        <c:v>218829088.07413697</c:v>
                      </c:pt>
                      <c:pt idx="4">
                        <c:v>236510478.39052725</c:v>
                      </c:pt>
                      <c:pt idx="5">
                        <c:v>255620525.04448184</c:v>
                      </c:pt>
                    </c:numCache>
                  </c:numRef>
                </c:val>
                <c:smooth val="1"/>
                <c:extLst>
                  <c:ext xmlns:c16="http://schemas.microsoft.com/office/drawing/2014/chart" uri="{C3380CC4-5D6E-409C-BE32-E72D297353CC}">
                    <c16:uniqueId val="{00000002-76B4-4636-B1F9-8BB83E3862AB}"/>
                  </c:ext>
                </c:extLst>
              </c15:ser>
            </c15:filteredLineSeries>
          </c:ext>
        </c:extLst>
      </c:lineChart>
      <c:catAx>
        <c:axId val="1109563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09563984"/>
        <c:crosses val="autoZero"/>
        <c:auto val="1"/>
        <c:lblAlgn val="ctr"/>
        <c:lblOffset val="100"/>
        <c:noMultiLvlLbl val="0"/>
      </c:catAx>
      <c:valAx>
        <c:axId val="1109563984"/>
        <c:scaling>
          <c:orientation val="minMax"/>
          <c:max val="280000000"/>
          <c:min val="170000000.00000003"/>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09563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0.19528</cdr:x>
      <cdr:y>0.43561</cdr:y>
    </cdr:from>
    <cdr:to>
      <cdr:x>0.4696</cdr:x>
      <cdr:y>0.50564</cdr:y>
    </cdr:to>
    <cdr:sp macro="" textlink="">
      <cdr:nvSpPr>
        <cdr:cNvPr id="2" name="TextBox 15">
          <a:extLst xmlns:a="http://schemas.openxmlformats.org/drawingml/2006/main">
            <a:ext uri="{FF2B5EF4-FFF2-40B4-BE49-F238E27FC236}">
              <a16:creationId xmlns:a16="http://schemas.microsoft.com/office/drawing/2014/main" id="{93897851-9D36-32B7-42A9-7985E8E900B8}"/>
            </a:ext>
          </a:extLst>
        </cdr:cNvPr>
        <cdr:cNvSpPr txBox="1"/>
      </cdr:nvSpPr>
      <cdr:spPr>
        <a:xfrm xmlns:a="http://schemas.openxmlformats.org/drawingml/2006/main">
          <a:off x="1853879" y="2021125"/>
          <a:ext cx="2604163" cy="324935"/>
        </a:xfrm>
        <a:prstGeom xmlns:a="http://schemas.openxmlformats.org/drawingml/2006/main" prst="rect">
          <a:avLst/>
        </a:prstGeom>
        <a:solidFill xmlns:a="http://schemas.openxmlformats.org/drawingml/2006/main">
          <a:schemeClr val="tx2">
            <a:lumMod val="10000"/>
            <a:lumOff val="90000"/>
          </a:schemeClr>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a:solidFill>
                <a:schemeClr val="tx2">
                  <a:lumMod val="75000"/>
                  <a:lumOff val="25000"/>
                </a:schemeClr>
              </a:solidFill>
              <a:latin typeface="Arial" panose="020B0604020202020204" pitchFamily="34" charset="0"/>
              <a:ea typeface="Roboto Slab" pitchFamily="2" charset="0"/>
              <a:cs typeface="Arial" panose="020B0604020202020204" pitchFamily="34" charset="0"/>
            </a:rPr>
            <a:t>CLOSING THE GAP</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FBA74-22EC-6DCD-26D8-E2DCFF9477C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68A06B13-BEAA-FB8E-A8BE-3E17A954869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7B9E66F-379A-4C42-BCDC-C999E74328E6}" type="datetimeFigureOut">
              <a:rPr lang="en-US" smtClean="0"/>
              <a:t>6/24/25</a:t>
            </a:fld>
            <a:endParaRPr lang="en-US" dirty="0"/>
          </a:p>
        </p:txBody>
      </p:sp>
      <p:sp>
        <p:nvSpPr>
          <p:cNvPr id="4" name="Footer Placeholder 3">
            <a:extLst>
              <a:ext uri="{FF2B5EF4-FFF2-40B4-BE49-F238E27FC236}">
                <a16:creationId xmlns:a16="http://schemas.microsoft.com/office/drawing/2014/main" id="{62FD8AA8-4DAA-48D4-809E-1F3ED75720C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BD5B84-F228-1FF8-6900-9ECEE93BE8D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D348BB0-3B74-4133-B5AE-AC6344A2CAA0}" type="slidenum">
              <a:rPr lang="en-US" smtClean="0"/>
              <a:t>‹#›</a:t>
            </a:fld>
            <a:endParaRPr lang="en-US" dirty="0"/>
          </a:p>
        </p:txBody>
      </p:sp>
    </p:spTree>
    <p:extLst>
      <p:ext uri="{BB962C8B-B14F-4D97-AF65-F5344CB8AC3E}">
        <p14:creationId xmlns:p14="http://schemas.microsoft.com/office/powerpoint/2010/main" val="1426610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552203-5447-4CEC-A724-E4F8541868F1}" type="datetimeFigureOut">
              <a:rPr lang="en-US" smtClean="0"/>
              <a:t>6/24/25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DAF213-026E-4EFD-B7C0-AE74235EC3F1}" type="slidenum">
              <a:rPr lang="en-US" smtClean="0"/>
              <a:t>‹#›</a:t>
            </a:fld>
            <a:endParaRPr lang="en-US" dirty="0"/>
          </a:p>
        </p:txBody>
      </p:sp>
    </p:spTree>
    <p:extLst>
      <p:ext uri="{BB962C8B-B14F-4D97-AF65-F5344CB8AC3E}">
        <p14:creationId xmlns:p14="http://schemas.microsoft.com/office/powerpoint/2010/main" val="2010741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Good Morning/Afternoon Mayor and Council. Taylor Novak, Chief Of Staff</a:t>
            </a:r>
          </a:p>
          <a:p>
            <a:endParaRPr lang="en-US" b="1" dirty="0"/>
          </a:p>
          <a:p>
            <a:r>
              <a:rPr lang="en-US" b="1" dirty="0"/>
              <a:t>Thank you for the opportunity to share an update on the progress we’re making across our organization. This presentation isn’t just about financial numbers or savings — it’s about the intentional, strategic shift we’ve made as a city government to become more efficient, more innovative, and more accountable. </a:t>
            </a:r>
          </a:p>
          <a:p>
            <a:endParaRPr lang="en-US" b="1" dirty="0"/>
          </a:p>
          <a:p>
            <a:r>
              <a:rPr lang="en-US" b="1" dirty="0"/>
              <a:t>What you’ll see today reflects how far we’ve come. We’re:</a:t>
            </a:r>
          </a:p>
          <a:p>
            <a:pPr marL="174708" indent="-174708">
              <a:buFont typeface="Arial" panose="020B0604020202020204" pitchFamily="34" charset="0"/>
              <a:buChar char="•"/>
            </a:pPr>
            <a:r>
              <a:rPr lang="en-US" b="1" dirty="0"/>
              <a:t>Closing financial gaps without raising taxes. In fact, under your leadership we’ve lowered the tax rate two years in a row-with plans for a third in the upcoming budget. </a:t>
            </a:r>
          </a:p>
          <a:p>
            <a:pPr marL="174708" indent="-174708">
              <a:buFont typeface="Arial" panose="020B0604020202020204" pitchFamily="34" charset="0"/>
              <a:buChar char="•"/>
            </a:pPr>
            <a:r>
              <a:rPr lang="en-US" b="1" dirty="0"/>
              <a:t>Recovering millions that would’ve been left on the table</a:t>
            </a:r>
          </a:p>
          <a:p>
            <a:pPr marL="174708" indent="-174708">
              <a:buFont typeface="Arial" panose="020B0604020202020204" pitchFamily="34" charset="0"/>
              <a:buChar char="•"/>
            </a:pPr>
            <a:r>
              <a:rPr lang="en-US" b="1" dirty="0"/>
              <a:t>Eliminating inefficiencies that cost time and money</a:t>
            </a:r>
          </a:p>
          <a:p>
            <a:pPr marL="174708" indent="-174708">
              <a:buFont typeface="Arial" panose="020B0604020202020204" pitchFamily="34" charset="0"/>
              <a:buChar char="•"/>
            </a:pPr>
            <a:r>
              <a:rPr lang="en-US" b="1" dirty="0"/>
              <a:t>And ensuring enterprise funds, like the Airport and Golf Course, are operating like businesses — standing on their own</a:t>
            </a:r>
          </a:p>
          <a:p>
            <a:endParaRPr lang="en-US" b="1" dirty="0"/>
          </a:p>
          <a:p>
            <a:r>
              <a:rPr lang="en-US" b="1" dirty="0"/>
              <a:t>None of this means we’re perfect. But what it does mean is that we are a learning organization. We’re committed to improving every single day — across every department. That includes owning our mistakes, correcting them, and using them as fuel to get better. That’s the culture we’re building. That’s the Midland we’re delivering.</a:t>
            </a:r>
          </a:p>
          <a:p>
            <a:endParaRPr lang="en-US" b="1" dirty="0"/>
          </a:p>
          <a:p>
            <a:endParaRPr lang="en-US" b="1" dirty="0"/>
          </a:p>
        </p:txBody>
      </p:sp>
      <p:sp>
        <p:nvSpPr>
          <p:cNvPr id="4" name="Slide Number Placeholder 3"/>
          <p:cNvSpPr>
            <a:spLocks noGrp="1"/>
          </p:cNvSpPr>
          <p:nvPr>
            <p:ph type="sldNum" sz="quarter" idx="5"/>
          </p:nvPr>
        </p:nvSpPr>
        <p:spPr/>
        <p:txBody>
          <a:bodyPr/>
          <a:lstStyle/>
          <a:p>
            <a:fld id="{BEDAF213-026E-4EFD-B7C0-AE74235EC3F1}" type="slidenum">
              <a:rPr lang="en-US" smtClean="0"/>
              <a:t>1</a:t>
            </a:fld>
            <a:endParaRPr lang="en-US" dirty="0"/>
          </a:p>
        </p:txBody>
      </p:sp>
    </p:spTree>
    <p:extLst>
      <p:ext uri="{BB962C8B-B14F-4D97-AF65-F5344CB8AC3E}">
        <p14:creationId xmlns:p14="http://schemas.microsoft.com/office/powerpoint/2010/main" val="1639909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As a reminder all of our presentations are made available online after the council meetings, I’m happy to take any questions or feedback. </a:t>
            </a:r>
          </a:p>
        </p:txBody>
      </p:sp>
      <p:sp>
        <p:nvSpPr>
          <p:cNvPr id="4" name="Slide Number Placeholder 3"/>
          <p:cNvSpPr>
            <a:spLocks noGrp="1"/>
          </p:cNvSpPr>
          <p:nvPr>
            <p:ph type="sldNum" sz="quarter" idx="5"/>
          </p:nvPr>
        </p:nvSpPr>
        <p:spPr/>
        <p:txBody>
          <a:bodyPr/>
          <a:lstStyle/>
          <a:p>
            <a:fld id="{BEDAF213-026E-4EFD-B7C0-AE74235EC3F1}" type="slidenum">
              <a:rPr lang="en-US" smtClean="0"/>
              <a:t>10</a:t>
            </a:fld>
            <a:endParaRPr lang="en-US" dirty="0"/>
          </a:p>
        </p:txBody>
      </p:sp>
    </p:spTree>
    <p:extLst>
      <p:ext uri="{BB962C8B-B14F-4D97-AF65-F5344CB8AC3E}">
        <p14:creationId xmlns:p14="http://schemas.microsoft.com/office/powerpoint/2010/main" val="414867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Your leadership as a Council has been clear: build a stronger, smarter city. This began with your support for a strategic plan that doesn’t just meet today’s needs — but establishes a solid, forward-looking foundation for the future.</a:t>
            </a:r>
          </a:p>
          <a:p>
            <a:endParaRPr lang="en-US" b="1" dirty="0"/>
          </a:p>
          <a:p>
            <a:r>
              <a:rPr lang="en-US" b="1" dirty="0"/>
              <a:t>That means:</a:t>
            </a:r>
          </a:p>
          <a:p>
            <a:pPr marL="582359" indent="-582359">
              <a:buFont typeface="Arial" panose="020B0604020202020204" pitchFamily="34" charset="0"/>
              <a:buChar char="•"/>
            </a:pPr>
            <a:r>
              <a:rPr lang="en-US" b="1" dirty="0"/>
              <a:t>Clear priorities</a:t>
            </a:r>
          </a:p>
          <a:p>
            <a:pPr marL="582359" indent="-582359">
              <a:buFont typeface="Arial" panose="020B0604020202020204" pitchFamily="34" charset="0"/>
              <a:buChar char="•"/>
            </a:pPr>
            <a:r>
              <a:rPr lang="en-US" b="1" dirty="0"/>
              <a:t>Long-term forecasting</a:t>
            </a:r>
          </a:p>
          <a:p>
            <a:pPr marL="582359" indent="-582359">
              <a:buFont typeface="Arial" panose="020B0604020202020204" pitchFamily="34" charset="0"/>
              <a:buChar char="•"/>
            </a:pPr>
            <a:r>
              <a:rPr lang="en-US" b="1" dirty="0"/>
              <a:t>Responsible budgeting</a:t>
            </a:r>
          </a:p>
          <a:p>
            <a:pPr marL="582359" indent="-582359">
              <a:buFont typeface="Arial" panose="020B0604020202020204" pitchFamily="34" charset="0"/>
              <a:buChar char="•"/>
            </a:pPr>
            <a:r>
              <a:rPr lang="en-US" b="1" dirty="0"/>
              <a:t>And an expectation that we operate like a high-performing organization.</a:t>
            </a:r>
          </a:p>
          <a:p>
            <a:br>
              <a:rPr lang="en-US" dirty="0"/>
            </a:br>
            <a:r>
              <a:rPr lang="en-US" dirty="0"/>
              <a:t>The success we’re reporting today began with your vision. This Council made it clear: Midland needed a </a:t>
            </a:r>
            <a:r>
              <a:rPr lang="en-US" b="1" dirty="0"/>
              <a:t>strategic plan</a:t>
            </a:r>
            <a:r>
              <a:rPr lang="en-US" dirty="0"/>
              <a:t> — not just for today’s needs, but to build a </a:t>
            </a:r>
            <a:r>
              <a:rPr lang="en-US" b="1" dirty="0"/>
              <a:t>stronger foundation for the future</a:t>
            </a:r>
            <a:r>
              <a:rPr lang="en-US" dirty="0"/>
              <a:t>.</a:t>
            </a:r>
          </a:p>
          <a:p>
            <a:r>
              <a:rPr lang="en-US" dirty="0"/>
              <a:t>You asked for forward-looking planning, data-driven decision-making, and sound fiscal discipline. And as a team, we are delivering  that together.</a:t>
            </a:r>
          </a:p>
          <a:p>
            <a:endParaRPr lang="en-US" b="1" dirty="0"/>
          </a:p>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2</a:t>
            </a:fld>
            <a:endParaRPr lang="en-US" dirty="0"/>
          </a:p>
        </p:txBody>
      </p:sp>
    </p:spTree>
    <p:extLst>
      <p:ext uri="{BB962C8B-B14F-4D97-AF65-F5344CB8AC3E}">
        <p14:creationId xmlns:p14="http://schemas.microsoft.com/office/powerpoint/2010/main" val="43851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 part of our strategic approach — and a hallmark of high-performing organizations — is </a:t>
            </a:r>
            <a:r>
              <a:rPr lang="en-US" b="1" dirty="0"/>
              <a:t>planning ahead, not just managing year to year</a:t>
            </a:r>
            <a:r>
              <a:rPr lang="en-US" dirty="0"/>
              <a:t>. This Council made it clear from the beginning: you wanted a forward-looking financial forecast to help guide decisions.</a:t>
            </a:r>
          </a:p>
          <a:p>
            <a:r>
              <a:rPr lang="en-US" dirty="0"/>
              <a:t>You asked for a clear picture of where we’re headed — and we delivered that through the </a:t>
            </a:r>
            <a:r>
              <a:rPr lang="en-US" b="1" dirty="0"/>
              <a:t>5-Year Financial Forecast</a:t>
            </a:r>
            <a:r>
              <a:rPr lang="en-US" dirty="0"/>
              <a:t>.</a:t>
            </a:r>
          </a:p>
          <a:p>
            <a:endParaRPr lang="en-US" dirty="0"/>
          </a:p>
          <a:p>
            <a:r>
              <a:rPr lang="en-US" dirty="0"/>
              <a:t>This forecast isn’t just an internal tool — it’s a shared accountability mechanism. And we’ve been honest about what it tells us:</a:t>
            </a:r>
          </a:p>
          <a:p>
            <a:r>
              <a:rPr lang="en-US" b="1" dirty="0"/>
              <a:t>We have a structural financial gap.</a:t>
            </a:r>
            <a:endParaRPr lang="en-US" dirty="0"/>
          </a:p>
          <a:p>
            <a:endParaRPr lang="en-US" dirty="0"/>
          </a:p>
          <a:p>
            <a:r>
              <a:rPr lang="en-US" dirty="0"/>
              <a:t>This is because the </a:t>
            </a:r>
            <a:r>
              <a:rPr lang="en-US" b="1" dirty="0"/>
              <a:t>cost of doing business keeps rising</a:t>
            </a:r>
            <a:r>
              <a:rPr lang="en-US" dirty="0"/>
              <a:t>, while our </a:t>
            </a:r>
            <a:r>
              <a:rPr lang="en-US" b="1" dirty="0"/>
              <a:t>core revenues — property and sales taxes — are limited.</a:t>
            </a:r>
            <a:endParaRPr lang="en-US" dirty="0"/>
          </a:p>
          <a:p>
            <a:endParaRPr lang="en-US" dirty="0"/>
          </a:p>
          <a:p>
            <a:r>
              <a:rPr lang="en-US" dirty="0"/>
              <a:t>Everything from salaries to asphalt,  costs more than it did just a few years ago. Meanwhile, our community’s expectations continue to rise — and rightly so. Midland is growing. But our resources are not keeping pace at the same rate.</a:t>
            </a:r>
          </a:p>
          <a:p>
            <a:endParaRPr lang="en-US" dirty="0"/>
          </a:p>
          <a:p>
            <a:r>
              <a:rPr lang="en-US" dirty="0"/>
              <a:t>Here’s the key: </a:t>
            </a:r>
            <a:r>
              <a:rPr lang="en-US" b="1" dirty="0"/>
              <a:t>we’re not waiting for that gap to force tough decisions.</a:t>
            </a:r>
            <a:r>
              <a:rPr lang="en-US" dirty="0"/>
              <a:t> We’re acting now — because that’s what you as a Council asked us to do.</a:t>
            </a:r>
          </a:p>
          <a:p>
            <a:endParaRPr lang="en-US" dirty="0"/>
          </a:p>
          <a:p>
            <a:r>
              <a:rPr lang="en-US" dirty="0"/>
              <a:t>We’re closing that gap through:</a:t>
            </a:r>
          </a:p>
          <a:p>
            <a:pPr marL="174708" indent="-174708">
              <a:buFont typeface="Arial" panose="020B0604020202020204" pitchFamily="34" charset="0"/>
              <a:buChar char="•"/>
            </a:pPr>
            <a:r>
              <a:rPr lang="en-US" b="1" dirty="0"/>
              <a:t>Efficiencies</a:t>
            </a:r>
            <a:endParaRPr lang="en-US" dirty="0"/>
          </a:p>
          <a:p>
            <a:pPr marL="174708" indent="-174708">
              <a:buFont typeface="Arial" panose="020B0604020202020204" pitchFamily="34" charset="0"/>
              <a:buChar char="•"/>
            </a:pPr>
            <a:r>
              <a:rPr lang="en-US" b="1" dirty="0"/>
              <a:t>Revenue recovery, both recurring and one time</a:t>
            </a:r>
            <a:endParaRPr lang="en-US" dirty="0"/>
          </a:p>
          <a:p>
            <a:pPr marL="174708" indent="-174708">
              <a:buFont typeface="Arial" panose="020B0604020202020204" pitchFamily="34" charset="0"/>
              <a:buChar char="•"/>
            </a:pPr>
            <a:r>
              <a:rPr lang="en-US" b="1" dirty="0"/>
              <a:t>Better processes</a:t>
            </a:r>
            <a:endParaRPr lang="en-US" dirty="0"/>
          </a:p>
          <a:p>
            <a:endParaRPr lang="en-US" dirty="0"/>
          </a:p>
          <a:p>
            <a:r>
              <a:rPr lang="en-US" dirty="0"/>
              <a:t>And a more disciplined, accountable culture across departments</a:t>
            </a:r>
          </a:p>
          <a:p>
            <a:endParaRPr lang="en-US" dirty="0"/>
          </a:p>
          <a:p>
            <a:r>
              <a:rPr lang="en-US" dirty="0"/>
              <a:t>The 5-Year Forecast you asked for is doing its job — it’s showing us where we need to go, and today’s presentation shows how far we’ve already come in moving toward that goal.</a:t>
            </a:r>
          </a:p>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3</a:t>
            </a:fld>
            <a:endParaRPr lang="en-US" dirty="0"/>
          </a:p>
        </p:txBody>
      </p:sp>
    </p:spTree>
    <p:extLst>
      <p:ext uri="{BB962C8B-B14F-4D97-AF65-F5344CB8AC3E}">
        <p14:creationId xmlns:p14="http://schemas.microsoft.com/office/powerpoint/2010/main" val="252879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seen this slide before (and you will see it again), and I know it may feel repetitive — but it’s critical that we keep bringing it back.</a:t>
            </a:r>
          </a:p>
          <a:p>
            <a:endParaRPr lang="en-US" dirty="0"/>
          </a:p>
          <a:p>
            <a:r>
              <a:rPr lang="en-US" dirty="0"/>
              <a:t>This is the </a:t>
            </a:r>
            <a:r>
              <a:rPr lang="en-US" b="1" dirty="0"/>
              <a:t>reality we’re preparing for</a:t>
            </a:r>
            <a:r>
              <a:rPr lang="en-US" dirty="0"/>
              <a:t>. The gap shown here is not a theoretical "what if" — it's the projected result of rising costs, limited revenue growth, and the increasing service demands of a growing community.</a:t>
            </a:r>
          </a:p>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4</a:t>
            </a:fld>
            <a:endParaRPr lang="en-US" dirty="0"/>
          </a:p>
        </p:txBody>
      </p:sp>
    </p:spTree>
    <p:extLst>
      <p:ext uri="{BB962C8B-B14F-4D97-AF65-F5344CB8AC3E}">
        <p14:creationId xmlns:p14="http://schemas.microsoft.com/office/powerpoint/2010/main" val="373993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this gap like an </a:t>
            </a:r>
            <a:r>
              <a:rPr lang="en-US" b="1" dirty="0"/>
              <a:t>accordion</a:t>
            </a:r>
            <a:r>
              <a:rPr lang="en-US" dirty="0"/>
              <a:t> — it expands and contracts depending on what’s happening with inflation, capital needs, debt obligations, and economic cycles. But no matter how it shifts, </a:t>
            </a:r>
            <a:r>
              <a:rPr lang="en-US" b="1" u="sng" dirty="0"/>
              <a:t>we must have a plan to address it</a:t>
            </a:r>
            <a:r>
              <a:rPr lang="en-US" dirty="0"/>
              <a:t>.</a:t>
            </a:r>
          </a:p>
          <a:p>
            <a:endParaRPr lang="en-US" dirty="0"/>
          </a:p>
          <a:p>
            <a:r>
              <a:rPr lang="en-US" dirty="0"/>
              <a:t>We continue to highlight it because it’s the </a:t>
            </a:r>
            <a:r>
              <a:rPr lang="en-US" b="1" dirty="0"/>
              <a:t>driving force behind everything we’re doing</a:t>
            </a:r>
            <a:r>
              <a:rPr lang="en-US" dirty="0"/>
              <a:t>: our innovation, our efficiency strategies, and the financial discipline we're embedding across the organization.</a:t>
            </a:r>
          </a:p>
          <a:p>
            <a:endParaRPr lang="en-US" b="1" dirty="0"/>
          </a:p>
          <a:p>
            <a:r>
              <a:rPr lang="en-US" b="1" dirty="0"/>
              <a:t>Closing this gap will require ongoing creativity, strong financial planning, and a willingness to challenge the status quo — year after year.</a:t>
            </a:r>
            <a:endParaRPr lang="en-US" dirty="0"/>
          </a:p>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5</a:t>
            </a:fld>
            <a:endParaRPr lang="en-US" dirty="0"/>
          </a:p>
        </p:txBody>
      </p:sp>
    </p:spTree>
    <p:extLst>
      <p:ext uri="{BB962C8B-B14F-4D97-AF65-F5344CB8AC3E}">
        <p14:creationId xmlns:p14="http://schemas.microsoft.com/office/powerpoint/2010/main" val="717894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take a moment to step back and explain </a:t>
            </a:r>
            <a:r>
              <a:rPr lang="en-US" b="1" dirty="0"/>
              <a:t>why this shift matters</a:t>
            </a:r>
            <a:r>
              <a:rPr lang="en-US" dirty="0"/>
              <a:t>.</a:t>
            </a:r>
          </a:p>
          <a:p>
            <a:endParaRPr lang="en-US" dirty="0"/>
          </a:p>
          <a:p>
            <a:r>
              <a:rPr lang="en-US" dirty="0"/>
              <a:t>When you think of a traditional government, it often operated with a reactive mindset: budgets were heavy, systems were slow, and too often, the approach was to just do things “the way they’ve always been done.” Revenue came mostly from property or sales taxes, and customer service was more of an afterthought than a goal.</a:t>
            </a:r>
          </a:p>
          <a:p>
            <a:endParaRPr lang="en-US" dirty="0"/>
          </a:p>
          <a:p>
            <a:r>
              <a:rPr lang="en-US" dirty="0"/>
              <a:t>But this Council set a different expectation — and we are hearing you.</a:t>
            </a:r>
          </a:p>
          <a:p>
            <a:endParaRPr lang="en-US" dirty="0"/>
          </a:p>
          <a:p>
            <a:r>
              <a:rPr lang="en-US" dirty="0"/>
              <a:t>We’re embracing the mindset that </a:t>
            </a:r>
            <a:r>
              <a:rPr lang="en-US" b="1" dirty="0"/>
              <a:t>a city government should operate more like a high-performing business</a:t>
            </a:r>
            <a:r>
              <a:rPr lang="en-US" dirty="0"/>
              <a:t>:</a:t>
            </a:r>
          </a:p>
          <a:p>
            <a:pPr marL="174708" indent="-174708">
              <a:buFont typeface="Arial" panose="020B0604020202020204" pitchFamily="34" charset="0"/>
              <a:buChar char="•"/>
            </a:pPr>
            <a:r>
              <a:rPr lang="en-US" dirty="0"/>
              <a:t>We’re </a:t>
            </a:r>
            <a:r>
              <a:rPr lang="en-US" b="1" dirty="0"/>
              <a:t>cost-conscious</a:t>
            </a:r>
            <a:r>
              <a:rPr lang="en-US" dirty="0"/>
              <a:t> in every department.</a:t>
            </a:r>
          </a:p>
          <a:p>
            <a:pPr marL="174708" indent="-174708">
              <a:buFont typeface="Arial" panose="020B0604020202020204" pitchFamily="34" charset="0"/>
              <a:buChar char="•"/>
            </a:pPr>
            <a:r>
              <a:rPr lang="en-US" dirty="0"/>
              <a:t>We’re </a:t>
            </a:r>
            <a:r>
              <a:rPr lang="en-US" b="1" dirty="0"/>
              <a:t>revenue-smart</a:t>
            </a:r>
            <a:r>
              <a:rPr lang="en-US" dirty="0"/>
              <a:t>, identifying creative and new streams beyond property and sales tax.</a:t>
            </a:r>
          </a:p>
          <a:p>
            <a:pPr marL="174708" indent="-174708">
              <a:buFont typeface="Arial" panose="020B0604020202020204" pitchFamily="34" charset="0"/>
              <a:buChar char="•"/>
            </a:pPr>
            <a:r>
              <a:rPr lang="en-US" dirty="0"/>
              <a:t>We’re </a:t>
            </a:r>
            <a:r>
              <a:rPr lang="en-US" b="1" dirty="0"/>
              <a:t>customer-focused</a:t>
            </a:r>
            <a:r>
              <a:rPr lang="en-US" dirty="0"/>
              <a:t>, treating residents not just as users of services, but as people whose experience matters.</a:t>
            </a:r>
          </a:p>
          <a:p>
            <a:endParaRPr lang="en-US" dirty="0"/>
          </a:p>
          <a:p>
            <a:r>
              <a:rPr lang="en-US" dirty="0"/>
              <a:t>And we’re </a:t>
            </a:r>
            <a:r>
              <a:rPr lang="en-US" b="1" dirty="0"/>
              <a:t>accountability-driven</a:t>
            </a:r>
            <a:r>
              <a:rPr lang="en-US" dirty="0"/>
              <a:t>, measuring outcomes, not just effort.</a:t>
            </a:r>
          </a:p>
          <a:p>
            <a:endParaRPr lang="en-US" dirty="0"/>
          </a:p>
          <a:p>
            <a:r>
              <a:rPr lang="en-US" dirty="0"/>
              <a:t>This isn’t about buzzwords. It’s about making decisions rooted in </a:t>
            </a:r>
            <a:r>
              <a:rPr lang="en-US" b="1" dirty="0"/>
              <a:t>data, strategy, and value</a:t>
            </a:r>
            <a:r>
              <a:rPr lang="en-US" dirty="0"/>
              <a:t>.</a:t>
            </a:r>
          </a:p>
          <a:p>
            <a:r>
              <a:rPr lang="en-US" dirty="0"/>
              <a:t>We’ve moved beyond managing line items. Now we manage </a:t>
            </a:r>
            <a:r>
              <a:rPr lang="en-US" b="1" dirty="0"/>
              <a:t>results</a:t>
            </a:r>
            <a:r>
              <a:rPr lang="en-US" dirty="0"/>
              <a:t>:</a:t>
            </a:r>
          </a:p>
          <a:p>
            <a:pPr marL="174708" indent="-174708">
              <a:buFont typeface="Arial" panose="020B0604020202020204" pitchFamily="34" charset="0"/>
              <a:buChar char="•"/>
            </a:pPr>
            <a:r>
              <a:rPr lang="en-US" dirty="0"/>
              <a:t>We renegotiate contracts instead of renewing them automatically.</a:t>
            </a:r>
          </a:p>
          <a:p>
            <a:pPr marL="174708" indent="-174708">
              <a:buFont typeface="Arial" panose="020B0604020202020204" pitchFamily="34" charset="0"/>
              <a:buChar char="•"/>
            </a:pPr>
            <a:r>
              <a:rPr lang="en-US" dirty="0"/>
              <a:t>We optimize software licenses instead of overpaying for what we don’t use.</a:t>
            </a:r>
          </a:p>
          <a:p>
            <a:pPr marL="174708" indent="-174708">
              <a:buFont typeface="Arial" panose="020B0604020202020204" pitchFamily="34" charset="0"/>
              <a:buChar char="•"/>
            </a:pPr>
            <a:r>
              <a:rPr lang="en-US" dirty="0"/>
              <a:t>We recover dollars that would’ve previously gone uncollected — like the $500K from hotel audits.</a:t>
            </a:r>
          </a:p>
          <a:p>
            <a:pPr marL="174708" indent="-174708">
              <a:buFont typeface="Arial" panose="020B0604020202020204" pitchFamily="34" charset="0"/>
              <a:buChar char="•"/>
            </a:pPr>
            <a:r>
              <a:rPr lang="en-US" dirty="0"/>
              <a:t>And we’re realigning enterprise funds like the Airport and Golf Course so they stand on their own — just like private-sector entities would.</a:t>
            </a:r>
          </a:p>
          <a:p>
            <a:endParaRPr lang="en-US" dirty="0"/>
          </a:p>
          <a:p>
            <a:r>
              <a:rPr lang="en-US" dirty="0"/>
              <a:t>So when we say we’re acting like a business, it’s not a slogan — it’s a shift. And it’s one that’s helping us serve more people, more effectively, with the same limited dollars.</a:t>
            </a:r>
          </a:p>
          <a:p>
            <a:endParaRPr lang="en-US" dirty="0"/>
          </a:p>
          <a:p>
            <a:r>
              <a:rPr lang="en-US" dirty="0"/>
              <a:t>But how do we know it’s working?</a:t>
            </a:r>
          </a:p>
          <a:p>
            <a:endParaRPr lang="en-US" dirty="0"/>
          </a:p>
          <a:p>
            <a:r>
              <a:rPr lang="en-US" dirty="0"/>
              <a:t>We’re measuring outcomes through two key methods:</a:t>
            </a:r>
          </a:p>
          <a:p>
            <a:r>
              <a:rPr lang="en-US" b="1" dirty="0"/>
              <a:t>1. Key Performance Indicators (KPIs):</a:t>
            </a:r>
            <a:br>
              <a:rPr lang="en-US" dirty="0"/>
            </a:br>
            <a:r>
              <a:rPr lang="en-US" dirty="0"/>
              <a:t>Every department is tracking what matters — from service turnaround times to maintenance response rates to permit processing, as you just heard. These aren’t vanity metrics. They’re practical, operational signals that help us identify gaps, spot inefficiencies, and make better decisions — faster.</a:t>
            </a:r>
          </a:p>
          <a:p>
            <a:r>
              <a:rPr lang="en-US" b="1" dirty="0"/>
              <a:t>2. Survey Data:</a:t>
            </a:r>
            <a:br>
              <a:rPr lang="en-US" dirty="0"/>
            </a:br>
            <a:r>
              <a:rPr lang="en-US" dirty="0"/>
              <a:t>We’re listening. Whether it’s internal staff surveys or resident feedback from SeeClickFix and citywide outreach, we’re using that input to adjust and improve — in real time. These insights shape hiring, budgeting, and customer experience — not just process improvement on paper.</a:t>
            </a:r>
          </a:p>
          <a:p>
            <a:r>
              <a:rPr lang="en-US" dirty="0"/>
              <a:t>Together, these tools are building a feedback loop. One that helps every department learn, adapt, and grow stronger every quarter.</a:t>
            </a:r>
          </a:p>
          <a:p>
            <a:endParaRPr lang="en-US" dirty="0"/>
          </a:p>
          <a:p>
            <a:r>
              <a:rPr lang="en-US" dirty="0"/>
              <a:t>So yes — we’re acting like a business. But more importantly, we’re acting like a </a:t>
            </a:r>
            <a:r>
              <a:rPr lang="en-US" b="1" dirty="0"/>
              <a:t>learning</a:t>
            </a:r>
            <a:r>
              <a:rPr lang="en-US" dirty="0"/>
              <a:t> organization. One that values progress over perfection and performance over paperwork. And that shift is starting to take root — across teams, service lines, and interactions.</a:t>
            </a:r>
          </a:p>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6</a:t>
            </a:fld>
            <a:endParaRPr lang="en-US" dirty="0"/>
          </a:p>
        </p:txBody>
      </p:sp>
    </p:spTree>
    <p:extLst>
      <p:ext uri="{BB962C8B-B14F-4D97-AF65-F5344CB8AC3E}">
        <p14:creationId xmlns:p14="http://schemas.microsoft.com/office/powerpoint/2010/main" val="1701004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zoom in on what this really looks like in action — </a:t>
            </a:r>
            <a:r>
              <a:rPr lang="en-US" b="1" dirty="0"/>
              <a:t>because strategy without execution is just a plan on paper.</a:t>
            </a:r>
          </a:p>
          <a:p>
            <a:endParaRPr lang="en-US" dirty="0"/>
          </a:p>
          <a:p>
            <a:r>
              <a:rPr lang="en-US" dirty="0"/>
              <a:t>This slide is the proof point of what happens when strategy turns into action.</a:t>
            </a:r>
          </a:p>
          <a:p>
            <a:r>
              <a:rPr lang="en-US" dirty="0"/>
              <a:t>Across departments — from Utilities to Human Resources to IT — we’ve challenged ourselves to rethink how we operate. Not just to do things more cheaply, but to do them </a:t>
            </a:r>
            <a:r>
              <a:rPr lang="en-US" b="1" dirty="0"/>
              <a:t>smarter</a:t>
            </a:r>
            <a:r>
              <a:rPr lang="en-US" dirty="0"/>
              <a:t>, with more intention, more measurement, and more accountability.</a:t>
            </a:r>
          </a:p>
          <a:p>
            <a:endParaRPr lang="en-US" dirty="0"/>
          </a:p>
          <a:p>
            <a:r>
              <a:rPr lang="en-US" dirty="0"/>
              <a:t>And the result? </a:t>
            </a:r>
            <a:r>
              <a:rPr lang="en-US" b="1" dirty="0"/>
              <a:t>$15.2 million in recurring, annual efficiencies</a:t>
            </a:r>
            <a:r>
              <a:rPr lang="en-US" dirty="0"/>
              <a:t> — dollars that strengthen our base budget every single year going forward. That includes </a:t>
            </a:r>
            <a:r>
              <a:rPr lang="en-US" b="1" dirty="0"/>
              <a:t>$10 million (and growing)</a:t>
            </a:r>
            <a:r>
              <a:rPr lang="en-US" dirty="0"/>
              <a:t> just from billing reforms and policy changes in Utilities — getting our house in order and making sure we bill fairly and accurately.</a:t>
            </a:r>
          </a:p>
          <a:p>
            <a:endParaRPr lang="en-US" dirty="0"/>
          </a:p>
          <a:p>
            <a:r>
              <a:rPr lang="en-US" dirty="0"/>
              <a:t>It includes nearly </a:t>
            </a:r>
            <a:r>
              <a:rPr lang="en-US" b="1" dirty="0"/>
              <a:t>$900,000</a:t>
            </a:r>
            <a:r>
              <a:rPr lang="en-US" dirty="0"/>
              <a:t> in IT savings — simply by eliminating software we don’t need or no longer use, calling vendors, renegotiating licenses, and tightening what we pay for.</a:t>
            </a:r>
          </a:p>
          <a:p>
            <a:endParaRPr lang="en-US" dirty="0"/>
          </a:p>
          <a:p>
            <a:r>
              <a:rPr lang="en-US" dirty="0"/>
              <a:t>We’ve reduced pre-employment medical testing costs, eliminated unnecessary subsidies, and even saved more than </a:t>
            </a:r>
            <a:r>
              <a:rPr lang="en-US" b="1" dirty="0"/>
              <a:t>$2 million</a:t>
            </a:r>
            <a:r>
              <a:rPr lang="en-US" dirty="0"/>
              <a:t> just by finding and fixing leaks in the water system, and saving water.</a:t>
            </a:r>
          </a:p>
          <a:p>
            <a:endParaRPr lang="en-US" dirty="0"/>
          </a:p>
          <a:p>
            <a:r>
              <a:rPr lang="en-US" dirty="0"/>
              <a:t>These aren’t one-time wins — they’re </a:t>
            </a:r>
            <a:r>
              <a:rPr lang="en-US" b="1" dirty="0"/>
              <a:t>structural improvements</a:t>
            </a:r>
            <a:r>
              <a:rPr lang="en-US" dirty="0"/>
              <a:t>. That means they benefit us year after year. They help to close the gap in the general fund outlook, reduce future budget pressure, and give us breathing room to invest in what matters. In five years time, that is $76 Million, just from these savings and revenue increases alone. </a:t>
            </a:r>
          </a:p>
          <a:p>
            <a:endParaRPr lang="en-US" dirty="0"/>
          </a:p>
          <a:p>
            <a:r>
              <a:rPr lang="en-US" dirty="0"/>
              <a:t>And again, </a:t>
            </a:r>
            <a:r>
              <a:rPr lang="en-US" b="1" dirty="0"/>
              <a:t>this is just the beginning.</a:t>
            </a:r>
            <a:endParaRPr lang="en-US" dirty="0"/>
          </a:p>
          <a:p>
            <a:endParaRPr lang="en-US" dirty="0"/>
          </a:p>
          <a:p>
            <a:r>
              <a:rPr lang="en-US" dirty="0"/>
              <a:t>Last Council Meeting, you approved an EMS billing and collections contract to better collect on EMS and Ambulance services, largely from insurance companies— and that’s just one of several initiatives already underway that will grow these savings even further. There are additional efforts in motion — some early-stage, some pending validation — and while we’re not ready to report all of them just yet, </a:t>
            </a:r>
            <a:r>
              <a:rPr lang="en-US" b="1" dirty="0"/>
              <a:t>we’re confident they’ll push these numbers even higher</a:t>
            </a:r>
            <a:r>
              <a:rPr lang="en-US" dirty="0"/>
              <a:t>.</a:t>
            </a:r>
          </a:p>
          <a:p>
            <a:endParaRPr lang="en-US" dirty="0"/>
          </a:p>
          <a:p>
            <a:r>
              <a:rPr lang="en-US" dirty="0"/>
              <a:t>So when we say this is working, it’s not just anecdotal. It’s measurable. It’s repeatable. </a:t>
            </a:r>
          </a:p>
        </p:txBody>
      </p:sp>
      <p:sp>
        <p:nvSpPr>
          <p:cNvPr id="4" name="Slide Number Placeholder 3"/>
          <p:cNvSpPr>
            <a:spLocks noGrp="1"/>
          </p:cNvSpPr>
          <p:nvPr>
            <p:ph type="sldNum" sz="quarter" idx="5"/>
          </p:nvPr>
        </p:nvSpPr>
        <p:spPr/>
        <p:txBody>
          <a:bodyPr/>
          <a:lstStyle/>
          <a:p>
            <a:fld id="{BEDAF213-026E-4EFD-B7C0-AE74235EC3F1}" type="slidenum">
              <a:rPr lang="en-US" smtClean="0"/>
              <a:t>7</a:t>
            </a:fld>
            <a:endParaRPr lang="en-US" dirty="0"/>
          </a:p>
        </p:txBody>
      </p:sp>
    </p:spTree>
    <p:extLst>
      <p:ext uri="{BB962C8B-B14F-4D97-AF65-F5344CB8AC3E}">
        <p14:creationId xmlns:p14="http://schemas.microsoft.com/office/powerpoint/2010/main" val="407788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recurring efficiencies, this slide tells the rest of the story — the one-time wins. These aren’t about trimming fat; they’re about being bold, strategic, and proactive.</a:t>
            </a:r>
          </a:p>
          <a:p>
            <a:endParaRPr lang="en-US" dirty="0"/>
          </a:p>
          <a:p>
            <a:r>
              <a:rPr lang="en-US" dirty="0"/>
              <a:t>This is </a:t>
            </a:r>
            <a:r>
              <a:rPr lang="en-US" b="1" dirty="0"/>
              <a:t>$101 million in financial impact</a:t>
            </a:r>
            <a:r>
              <a:rPr lang="en-US" dirty="0"/>
              <a:t> — made possible through intentional efforts across departments and through Council direction.</a:t>
            </a:r>
          </a:p>
          <a:p>
            <a:endParaRPr lang="en-US" dirty="0"/>
          </a:p>
          <a:p>
            <a:r>
              <a:rPr lang="en-US" dirty="0"/>
              <a:t>Starting at the top:</a:t>
            </a:r>
          </a:p>
          <a:p>
            <a:r>
              <a:rPr lang="en-US" dirty="0"/>
              <a:t>The </a:t>
            </a:r>
            <a:r>
              <a:rPr lang="en-US" b="1" dirty="0"/>
              <a:t>$60 million in pension obligation bond interest avoidance</a:t>
            </a:r>
            <a:r>
              <a:rPr lang="en-US" dirty="0"/>
              <a:t> was a </a:t>
            </a:r>
            <a:r>
              <a:rPr lang="en-US" b="1" dirty="0"/>
              <a:t>joint effort between City Council and the Midland Fire Department</a:t>
            </a:r>
            <a:r>
              <a:rPr lang="en-US" dirty="0"/>
              <a:t>. It avoided locking taxpayers into decades of interest payments that would’ve gone straight to Wall Street.</a:t>
            </a:r>
          </a:p>
          <a:p>
            <a:r>
              <a:rPr lang="en-US" dirty="0"/>
              <a:t>This decision kept </a:t>
            </a:r>
            <a:r>
              <a:rPr lang="en-US" b="1" dirty="0"/>
              <a:t>$60 million off the backs of residents</a:t>
            </a:r>
            <a:r>
              <a:rPr lang="en-US" dirty="0"/>
              <a:t> — and kept those dollars local. That’s meaningful, long-term impact.</a:t>
            </a:r>
          </a:p>
          <a:p>
            <a:endParaRPr lang="en-US" dirty="0"/>
          </a:p>
          <a:p>
            <a:r>
              <a:rPr lang="en-US" dirty="0"/>
              <a:t>Looking at the </a:t>
            </a:r>
            <a:r>
              <a:rPr lang="en-US" b="1" dirty="0"/>
              <a:t>Airport Payback</a:t>
            </a:r>
            <a:r>
              <a:rPr lang="en-US" dirty="0"/>
              <a:t>:</a:t>
            </a:r>
          </a:p>
          <a:p>
            <a:r>
              <a:rPr lang="en-US" dirty="0"/>
              <a:t>This wasn’t new revenue — it was the </a:t>
            </a:r>
            <a:r>
              <a:rPr lang="en-US" b="1" dirty="0"/>
              <a:t>Airport refunding the General Fund</a:t>
            </a:r>
            <a:r>
              <a:rPr lang="en-US" dirty="0"/>
              <a:t> for a prior subsidy.</a:t>
            </a:r>
          </a:p>
          <a:p>
            <a:r>
              <a:rPr lang="en-US" dirty="0"/>
              <a:t>But what made that possible is even more important: we </a:t>
            </a:r>
            <a:r>
              <a:rPr lang="en-US" b="1" dirty="0"/>
              <a:t>corrected our enplanement fee structure</a:t>
            </a:r>
            <a:r>
              <a:rPr lang="en-US" dirty="0"/>
              <a:t> for the airlines, which means that going forward, the Airport can sustain itself — and we don’t have to keep backfilling with general fund dollars.</a:t>
            </a:r>
          </a:p>
          <a:p>
            <a:endParaRPr lang="en-US" dirty="0"/>
          </a:p>
          <a:p>
            <a:r>
              <a:rPr lang="en-US" dirty="0"/>
              <a:t>Across the board, we’ve taken steps to make one-time dollars do more:</a:t>
            </a:r>
          </a:p>
          <a:p>
            <a:pPr marL="174708" indent="-174708">
              <a:buFont typeface="Arial" panose="020B0604020202020204" pitchFamily="34" charset="0"/>
              <a:buChar char="•"/>
            </a:pPr>
            <a:r>
              <a:rPr lang="en-US" b="1" dirty="0"/>
              <a:t>$15 million in infrastructure and mobility grants</a:t>
            </a:r>
            <a:r>
              <a:rPr lang="en-US" dirty="0"/>
              <a:t> to reduce local burden.</a:t>
            </a:r>
          </a:p>
          <a:p>
            <a:pPr marL="174708" indent="-174708">
              <a:buFont typeface="Arial" panose="020B0604020202020204" pitchFamily="34" charset="0"/>
              <a:buChar char="•"/>
            </a:pPr>
            <a:r>
              <a:rPr lang="en-US" b="1" dirty="0"/>
              <a:t>$530,000 recovered from hotel and motel audits</a:t>
            </a:r>
            <a:r>
              <a:rPr lang="en-US" dirty="0"/>
              <a:t> — dollars that belonged to taxpayers, now back in the City’s hands. And enough, may I remind you, to pay for Midland’s Merry Lights in the first year. </a:t>
            </a:r>
          </a:p>
          <a:p>
            <a:pPr marL="174708" indent="-174708">
              <a:buFont typeface="Arial" panose="020B0604020202020204" pitchFamily="34" charset="0"/>
              <a:buChar char="•"/>
            </a:pPr>
            <a:r>
              <a:rPr lang="en-US" b="1" dirty="0"/>
              <a:t>$16.8 million in public-private leverage at Beal Park</a:t>
            </a:r>
            <a:r>
              <a:rPr lang="en-US" dirty="0"/>
              <a:t>, which would’ve never been possible without the strategy in place.</a:t>
            </a:r>
          </a:p>
          <a:p>
            <a:pPr marL="174708" indent="-174708">
              <a:buFont typeface="Arial" panose="020B0604020202020204" pitchFamily="34" charset="0"/>
              <a:buChar char="•"/>
            </a:pPr>
            <a:r>
              <a:rPr lang="en-US" dirty="0"/>
              <a:t>And even more, with trail and park grants, utility collections, and capital reimbursements — all adding up. Little by little. </a:t>
            </a:r>
          </a:p>
          <a:p>
            <a:endParaRPr lang="en-US" dirty="0"/>
          </a:p>
          <a:p>
            <a:r>
              <a:rPr lang="en-US" dirty="0"/>
              <a:t>Altogether, these one-time wins total more than $101 million. But even more importantly, </a:t>
            </a:r>
            <a:r>
              <a:rPr lang="en-US" i="1" dirty="0"/>
              <a:t>these types of wins weren’t happening before</a:t>
            </a:r>
            <a:r>
              <a:rPr lang="en-US" dirty="0"/>
              <a:t> — not at this scale, and not with this level of coordination.</a:t>
            </a:r>
          </a:p>
          <a:p>
            <a:endParaRPr lang="en-US" dirty="0"/>
          </a:p>
          <a:p>
            <a:r>
              <a:rPr lang="en-US" dirty="0"/>
              <a:t>These outcomes are the direct result of a plan. A financial forecast. A strategy. All of which have only been in place for the last 18 months. That’s the difference leadership makes.</a:t>
            </a:r>
          </a:p>
          <a:p>
            <a:r>
              <a:rPr lang="en-US" dirty="0"/>
              <a:t>This is what happens when you stop waiting for opportunities — and start building systems to </a:t>
            </a:r>
            <a:r>
              <a:rPr lang="en-US" i="1" dirty="0"/>
              <a:t>find them</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8</a:t>
            </a:fld>
            <a:endParaRPr lang="en-US" dirty="0"/>
          </a:p>
        </p:txBody>
      </p:sp>
    </p:spTree>
    <p:extLst>
      <p:ext uri="{BB962C8B-B14F-4D97-AF65-F5344CB8AC3E}">
        <p14:creationId xmlns:p14="http://schemas.microsoft.com/office/powerpoint/2010/main" val="323781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just a snapshot — a high-level look at the work underway across the City of Midland to deliver more with what we have. We’ve tried to capture as much as possible without overwhelming anyone, but this is far from the full story.</a:t>
            </a:r>
          </a:p>
          <a:p>
            <a:endParaRPr lang="en-US" dirty="0"/>
          </a:p>
          <a:p>
            <a:r>
              <a:rPr lang="en-US" dirty="0"/>
              <a:t>We’ll continue to report on efficiencies and savings — both recurring gains that build our base budget and one-time wins that create capacity to reinvest.</a:t>
            </a:r>
          </a:p>
          <a:p>
            <a:endParaRPr lang="en-US" dirty="0"/>
          </a:p>
          <a:p>
            <a:r>
              <a:rPr lang="en-US" dirty="0"/>
              <a:t>And it’s worth saying clearly: much of what you’ve seen today would not have happened without this Council’s vision. These wins — whether through grants, cost recovery, or smarter management — have been made possible because we now have a strategic plan and five-year financial forecast in place. Most of these results have come in just the last 18 months.</a:t>
            </a:r>
          </a:p>
          <a:p>
            <a:endParaRPr lang="en-US" dirty="0"/>
          </a:p>
          <a:p>
            <a:r>
              <a:rPr lang="en-US" dirty="0"/>
              <a:t>At this stage, we’ve gathered much of the low-hanging fruit. The obvious fixes. The foundational changes. Now, like an orchard that’s been well-tended, the next fruit is higher up — still there, still valuable, but harder to reach. That means grabbing the ladder.</a:t>
            </a:r>
          </a:p>
          <a:p>
            <a:endParaRPr lang="en-US" dirty="0"/>
          </a:p>
          <a:p>
            <a:r>
              <a:rPr lang="en-US" dirty="0"/>
              <a:t>It will take more creativity, more coordination, and yes — more risk. But with that risk comes greater reward. The most forward-thinking governments — like the most successful companies — push past routine. They think differently, act decisively, and stay committed to improvement.</a:t>
            </a:r>
          </a:p>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9</a:t>
            </a:fld>
            <a:endParaRPr lang="en-US" dirty="0"/>
          </a:p>
        </p:txBody>
      </p:sp>
    </p:spTree>
    <p:extLst>
      <p:ext uri="{BB962C8B-B14F-4D97-AF65-F5344CB8AC3E}">
        <p14:creationId xmlns:p14="http://schemas.microsoft.com/office/powerpoint/2010/main" val="95787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0C15-29A4-7EAF-6911-11B91BAF78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A75A0-5D6E-3192-E37C-5C94C2A0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8">
            <a:extLst>
              <a:ext uri="{FF2B5EF4-FFF2-40B4-BE49-F238E27FC236}">
                <a16:creationId xmlns:a16="http://schemas.microsoft.com/office/drawing/2014/main" id="{3F14A6DA-C0D3-C628-E5AD-8739825B9E00}"/>
              </a:ext>
            </a:extLst>
          </p:cNvPr>
          <p:cNvSpPr>
            <a:spLocks noGrp="1"/>
          </p:cNvSpPr>
          <p:nvPr>
            <p:ph type="sldNum" sz="quarter" idx="12"/>
          </p:nvPr>
        </p:nvSpPr>
        <p:spPr>
          <a:xfrm>
            <a:off x="606778" y="6028972"/>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dirty="0"/>
          </a:p>
        </p:txBody>
      </p:sp>
    </p:spTree>
    <p:extLst>
      <p:ext uri="{BB962C8B-B14F-4D97-AF65-F5344CB8AC3E}">
        <p14:creationId xmlns:p14="http://schemas.microsoft.com/office/powerpoint/2010/main" val="423480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5242-9FD0-BA3A-0069-C7A2EF6B9D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D7D0F9-2F43-6CA8-73F1-88D41C1B3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11A36-BF50-B0CE-5F40-F26AC51B76BB}"/>
              </a:ext>
            </a:extLst>
          </p:cNvPr>
          <p:cNvSpPr>
            <a:spLocks noGrp="1"/>
          </p:cNvSpPr>
          <p:nvPr>
            <p:ph type="dt" sz="half" idx="10"/>
          </p:nvPr>
        </p:nvSpPr>
        <p:spPr>
          <a:xfrm>
            <a:off x="838200" y="6356350"/>
            <a:ext cx="2743200" cy="365125"/>
          </a:xfrm>
          <a:prstGeom prst="rect">
            <a:avLst/>
          </a:prstGeom>
        </p:spPr>
        <p:txBody>
          <a:bodyPr/>
          <a:lstStyle/>
          <a:p>
            <a:fld id="{0D335B19-3239-4821-BA41-4A85223FA6A7}" type="datetime1">
              <a:rPr lang="en-US" smtClean="0"/>
              <a:t>6/24/25</a:t>
            </a:fld>
            <a:endParaRPr lang="en-US" dirty="0"/>
          </a:p>
        </p:txBody>
      </p:sp>
      <p:sp>
        <p:nvSpPr>
          <p:cNvPr id="5" name="Footer Placeholder 4">
            <a:extLst>
              <a:ext uri="{FF2B5EF4-FFF2-40B4-BE49-F238E27FC236}">
                <a16:creationId xmlns:a16="http://schemas.microsoft.com/office/drawing/2014/main" id="{39279C58-723F-BD9A-D495-60997E0B9C5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15E6367-B94B-F6ED-EA45-75CED3629D8A}"/>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30217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E3492-9793-0DF9-D474-A3BF623359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53FAE-D8EF-B522-9A8B-1BBCF587D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76413-696F-A66A-647E-3B167A7B937B}"/>
              </a:ext>
            </a:extLst>
          </p:cNvPr>
          <p:cNvSpPr>
            <a:spLocks noGrp="1"/>
          </p:cNvSpPr>
          <p:nvPr>
            <p:ph type="dt" sz="half" idx="10"/>
          </p:nvPr>
        </p:nvSpPr>
        <p:spPr>
          <a:xfrm>
            <a:off x="838200" y="6356350"/>
            <a:ext cx="2743200" cy="365125"/>
          </a:xfrm>
          <a:prstGeom prst="rect">
            <a:avLst/>
          </a:prstGeom>
        </p:spPr>
        <p:txBody>
          <a:bodyPr/>
          <a:lstStyle/>
          <a:p>
            <a:fld id="{7BF1ED7F-2FB4-489E-8A68-0FB9066B2799}" type="datetime1">
              <a:rPr lang="en-US" smtClean="0"/>
              <a:t>6/24/25</a:t>
            </a:fld>
            <a:endParaRPr lang="en-US" dirty="0"/>
          </a:p>
        </p:txBody>
      </p:sp>
      <p:sp>
        <p:nvSpPr>
          <p:cNvPr id="5" name="Footer Placeholder 4">
            <a:extLst>
              <a:ext uri="{FF2B5EF4-FFF2-40B4-BE49-F238E27FC236}">
                <a16:creationId xmlns:a16="http://schemas.microsoft.com/office/drawing/2014/main" id="{D26356A2-E831-7A73-D263-11ECD6B2E24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DFAE871-6629-800D-B944-AD029FFD40D9}"/>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414506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9040-6E81-C4FC-D2A5-0F91B6DAB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B2678-D324-959E-5B8C-4103B88E9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085382-7AD5-CB97-DE83-F0BE945C37BA}"/>
              </a:ext>
            </a:extLst>
          </p:cNvPr>
          <p:cNvSpPr>
            <a:spLocks noGrp="1"/>
          </p:cNvSpPr>
          <p:nvPr>
            <p:ph type="sldNum" sz="quarter" idx="12"/>
          </p:nvPr>
        </p:nvSpPr>
        <p:spPr>
          <a:xfrm>
            <a:off x="460022" y="6192221"/>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dirty="0"/>
          </a:p>
        </p:txBody>
      </p:sp>
    </p:spTree>
    <p:extLst>
      <p:ext uri="{BB962C8B-B14F-4D97-AF65-F5344CB8AC3E}">
        <p14:creationId xmlns:p14="http://schemas.microsoft.com/office/powerpoint/2010/main" val="19175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F51F-FF6A-A1D2-CDA3-9CDFD2867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A80C8-3DA8-4480-F376-FEBC78BBCF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850A1-D443-8532-4A96-1CAAC8D373AC}"/>
              </a:ext>
            </a:extLst>
          </p:cNvPr>
          <p:cNvSpPr>
            <a:spLocks noGrp="1"/>
          </p:cNvSpPr>
          <p:nvPr>
            <p:ph type="dt" sz="half" idx="10"/>
          </p:nvPr>
        </p:nvSpPr>
        <p:spPr>
          <a:xfrm>
            <a:off x="838200" y="6356350"/>
            <a:ext cx="2743200" cy="365125"/>
          </a:xfrm>
          <a:prstGeom prst="rect">
            <a:avLst/>
          </a:prstGeom>
        </p:spPr>
        <p:txBody>
          <a:bodyPr/>
          <a:lstStyle/>
          <a:p>
            <a:fld id="{C63A7AB1-B72A-49B7-BA47-299C44DC17BA}" type="datetime1">
              <a:rPr lang="en-US" smtClean="0"/>
              <a:t>6/24/25</a:t>
            </a:fld>
            <a:endParaRPr lang="en-US" dirty="0"/>
          </a:p>
        </p:txBody>
      </p:sp>
      <p:sp>
        <p:nvSpPr>
          <p:cNvPr id="5" name="Footer Placeholder 4">
            <a:extLst>
              <a:ext uri="{FF2B5EF4-FFF2-40B4-BE49-F238E27FC236}">
                <a16:creationId xmlns:a16="http://schemas.microsoft.com/office/drawing/2014/main" id="{617E27A6-98EF-0932-A3BD-47974F960B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C3BD46D-139E-540C-B901-D8B60DD610DD}"/>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2005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8ECC-D652-E8F9-17F9-E6796CEBD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78BE9-9FF8-5D09-9B25-8BEB1EE4B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11461-53D5-4896-1AB9-B5CCBBD97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E29BE-AC45-0D3D-7E04-F8B0F0FCB97C}"/>
              </a:ext>
            </a:extLst>
          </p:cNvPr>
          <p:cNvSpPr>
            <a:spLocks noGrp="1"/>
          </p:cNvSpPr>
          <p:nvPr>
            <p:ph type="dt" sz="half" idx="10"/>
          </p:nvPr>
        </p:nvSpPr>
        <p:spPr>
          <a:xfrm>
            <a:off x="838200" y="6356350"/>
            <a:ext cx="2743200" cy="365125"/>
          </a:xfrm>
          <a:prstGeom prst="rect">
            <a:avLst/>
          </a:prstGeom>
        </p:spPr>
        <p:txBody>
          <a:bodyPr/>
          <a:lstStyle/>
          <a:p>
            <a:fld id="{790EC45C-7EB0-4884-BA3E-4EE65C849B37}" type="datetime1">
              <a:rPr lang="en-US" smtClean="0"/>
              <a:t>6/24/25</a:t>
            </a:fld>
            <a:endParaRPr lang="en-US" dirty="0"/>
          </a:p>
        </p:txBody>
      </p:sp>
      <p:sp>
        <p:nvSpPr>
          <p:cNvPr id="6" name="Footer Placeholder 5">
            <a:extLst>
              <a:ext uri="{FF2B5EF4-FFF2-40B4-BE49-F238E27FC236}">
                <a16:creationId xmlns:a16="http://schemas.microsoft.com/office/drawing/2014/main" id="{BA05E286-D48A-875F-9B59-1277CFF128E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A30B342-0DA4-715D-0069-120AFA7E582B}"/>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17816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36B6-5ED9-8C0B-03B1-401DE3C30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FA0B-6684-0759-7B0C-94582A392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DABFA-ABC0-54E5-A661-A92E47EBD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787813-E04D-4481-4B26-8FEF7BEE9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1B4EE-DA92-5D26-0682-7221ECBE0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994E5-E271-7756-F0D6-7435F891B0CA}"/>
              </a:ext>
            </a:extLst>
          </p:cNvPr>
          <p:cNvSpPr>
            <a:spLocks noGrp="1"/>
          </p:cNvSpPr>
          <p:nvPr>
            <p:ph type="dt" sz="half" idx="10"/>
          </p:nvPr>
        </p:nvSpPr>
        <p:spPr>
          <a:xfrm>
            <a:off x="838200" y="6356350"/>
            <a:ext cx="2743200" cy="365125"/>
          </a:xfrm>
          <a:prstGeom prst="rect">
            <a:avLst/>
          </a:prstGeom>
        </p:spPr>
        <p:txBody>
          <a:bodyPr/>
          <a:lstStyle/>
          <a:p>
            <a:fld id="{3FF54632-1816-4F7C-BEB7-2EABAF5FCB99}" type="datetime1">
              <a:rPr lang="en-US" smtClean="0"/>
              <a:t>6/24/25</a:t>
            </a:fld>
            <a:endParaRPr lang="en-US" dirty="0"/>
          </a:p>
        </p:txBody>
      </p:sp>
      <p:sp>
        <p:nvSpPr>
          <p:cNvPr id="8" name="Footer Placeholder 7">
            <a:extLst>
              <a:ext uri="{FF2B5EF4-FFF2-40B4-BE49-F238E27FC236}">
                <a16:creationId xmlns:a16="http://schemas.microsoft.com/office/drawing/2014/main" id="{A542767C-152E-93FE-E3A9-F820D66498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F1277B0-726F-2733-D962-FE8DF9676E18}"/>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365322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3553-5AD0-6DE8-CD30-90FDD357F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2AE5D-7C45-1031-578E-A226060D954B}"/>
              </a:ext>
            </a:extLst>
          </p:cNvPr>
          <p:cNvSpPr>
            <a:spLocks noGrp="1"/>
          </p:cNvSpPr>
          <p:nvPr>
            <p:ph type="dt" sz="half" idx="10"/>
          </p:nvPr>
        </p:nvSpPr>
        <p:spPr>
          <a:xfrm>
            <a:off x="838200" y="6356350"/>
            <a:ext cx="2743200" cy="365125"/>
          </a:xfrm>
          <a:prstGeom prst="rect">
            <a:avLst/>
          </a:prstGeom>
        </p:spPr>
        <p:txBody>
          <a:bodyPr/>
          <a:lstStyle/>
          <a:p>
            <a:fld id="{283ADF1D-66A8-406A-9DCA-618044B1CE95}" type="datetime1">
              <a:rPr lang="en-US" smtClean="0"/>
              <a:t>6/24/25</a:t>
            </a:fld>
            <a:endParaRPr lang="en-US" dirty="0"/>
          </a:p>
        </p:txBody>
      </p:sp>
      <p:sp>
        <p:nvSpPr>
          <p:cNvPr id="4" name="Footer Placeholder 3">
            <a:extLst>
              <a:ext uri="{FF2B5EF4-FFF2-40B4-BE49-F238E27FC236}">
                <a16:creationId xmlns:a16="http://schemas.microsoft.com/office/drawing/2014/main" id="{416F5924-A68B-36F4-B4DC-88292E9091D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91DA005A-81A1-271D-BA18-B3B83ABA05E1}"/>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261730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3D3E8-B213-9822-46F0-A62C6446EF8A}"/>
              </a:ext>
            </a:extLst>
          </p:cNvPr>
          <p:cNvSpPr>
            <a:spLocks noGrp="1"/>
          </p:cNvSpPr>
          <p:nvPr>
            <p:ph type="dt" sz="half" idx="10"/>
          </p:nvPr>
        </p:nvSpPr>
        <p:spPr>
          <a:xfrm>
            <a:off x="838200" y="6356350"/>
            <a:ext cx="2743200" cy="365125"/>
          </a:xfrm>
          <a:prstGeom prst="rect">
            <a:avLst/>
          </a:prstGeom>
        </p:spPr>
        <p:txBody>
          <a:bodyPr/>
          <a:lstStyle/>
          <a:p>
            <a:fld id="{9311316A-7EBD-4780-B79D-D1E8EFB6A87D}" type="datetime1">
              <a:rPr lang="en-US" smtClean="0"/>
              <a:t>6/24/25</a:t>
            </a:fld>
            <a:endParaRPr lang="en-US" dirty="0"/>
          </a:p>
        </p:txBody>
      </p:sp>
      <p:sp>
        <p:nvSpPr>
          <p:cNvPr id="3" name="Footer Placeholder 2">
            <a:extLst>
              <a:ext uri="{FF2B5EF4-FFF2-40B4-BE49-F238E27FC236}">
                <a16:creationId xmlns:a16="http://schemas.microsoft.com/office/drawing/2014/main" id="{0B5EC94B-CD63-1125-81FB-7587768235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D8F176D-0D8E-480C-B4B3-DDAB59BA5A24}"/>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10300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2363-E97C-518A-1180-D0F087208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389E4B-06B7-B88D-2DFE-62D44421D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DD495-058C-6170-970D-739AE49A0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F3943-7386-DFA1-D1D0-31DCF62587C3}"/>
              </a:ext>
            </a:extLst>
          </p:cNvPr>
          <p:cNvSpPr>
            <a:spLocks noGrp="1"/>
          </p:cNvSpPr>
          <p:nvPr>
            <p:ph type="dt" sz="half" idx="10"/>
          </p:nvPr>
        </p:nvSpPr>
        <p:spPr>
          <a:xfrm>
            <a:off x="838200" y="6356350"/>
            <a:ext cx="2743200" cy="365125"/>
          </a:xfrm>
          <a:prstGeom prst="rect">
            <a:avLst/>
          </a:prstGeom>
        </p:spPr>
        <p:txBody>
          <a:bodyPr/>
          <a:lstStyle/>
          <a:p>
            <a:fld id="{37760D4B-6D34-4F4F-9156-93D7C788CA48}" type="datetime1">
              <a:rPr lang="en-US" smtClean="0"/>
              <a:t>6/24/25</a:t>
            </a:fld>
            <a:endParaRPr lang="en-US" dirty="0"/>
          </a:p>
        </p:txBody>
      </p:sp>
      <p:sp>
        <p:nvSpPr>
          <p:cNvPr id="6" name="Footer Placeholder 5">
            <a:extLst>
              <a:ext uri="{FF2B5EF4-FFF2-40B4-BE49-F238E27FC236}">
                <a16:creationId xmlns:a16="http://schemas.microsoft.com/office/drawing/2014/main" id="{BA041829-0397-2189-8262-E5D209D36D5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D533119-363C-ED54-F2ED-F7E674B8EAB2}"/>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5351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B2AA-F562-55C3-166C-7804C9043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19756-664C-522B-EC03-046C76BDC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094C97C-B726-88B3-12D0-18A8830A7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CBFC9-AA51-AB4D-BA4A-7EC4503B1BD5}"/>
              </a:ext>
            </a:extLst>
          </p:cNvPr>
          <p:cNvSpPr>
            <a:spLocks noGrp="1"/>
          </p:cNvSpPr>
          <p:nvPr>
            <p:ph type="dt" sz="half" idx="10"/>
          </p:nvPr>
        </p:nvSpPr>
        <p:spPr>
          <a:xfrm>
            <a:off x="838200" y="6356350"/>
            <a:ext cx="2743200" cy="365125"/>
          </a:xfrm>
          <a:prstGeom prst="rect">
            <a:avLst/>
          </a:prstGeom>
        </p:spPr>
        <p:txBody>
          <a:bodyPr/>
          <a:lstStyle/>
          <a:p>
            <a:fld id="{EE1EDFF7-7AA3-4703-9A0B-A824C63FEF71}" type="datetime1">
              <a:rPr lang="en-US" smtClean="0"/>
              <a:t>6/24/25</a:t>
            </a:fld>
            <a:endParaRPr lang="en-US" dirty="0"/>
          </a:p>
        </p:txBody>
      </p:sp>
      <p:sp>
        <p:nvSpPr>
          <p:cNvPr id="6" name="Footer Placeholder 5">
            <a:extLst>
              <a:ext uri="{FF2B5EF4-FFF2-40B4-BE49-F238E27FC236}">
                <a16:creationId xmlns:a16="http://schemas.microsoft.com/office/drawing/2014/main" id="{82664E35-D856-7ECF-E8C8-B5D5B708719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8FCF93-0CA7-D137-FDB2-4DFF0F1DBDDF}"/>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355318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7BBF0-748E-A6ED-CA5E-97F3292C8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 HERE</a:t>
            </a:r>
          </a:p>
        </p:txBody>
      </p:sp>
      <p:sp>
        <p:nvSpPr>
          <p:cNvPr id="3" name="Text Placeholder 2">
            <a:extLst>
              <a:ext uri="{FF2B5EF4-FFF2-40B4-BE49-F238E27FC236}">
                <a16:creationId xmlns:a16="http://schemas.microsoft.com/office/drawing/2014/main" id="{4CF02EAF-2D6B-F2F1-25A6-FE6CD15DD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DC3C452-C450-4D39-0F5D-3A6348C208E4}"/>
              </a:ext>
            </a:extLst>
          </p:cNvPr>
          <p:cNvSpPr>
            <a:spLocks noGrp="1"/>
          </p:cNvSpPr>
          <p:nvPr>
            <p:ph type="sldNum" sz="quarter" idx="4"/>
          </p:nvPr>
        </p:nvSpPr>
        <p:spPr>
          <a:xfrm>
            <a:off x="539045" y="6200246"/>
            <a:ext cx="2743200" cy="365125"/>
          </a:xfrm>
          <a:prstGeom prst="rect">
            <a:avLst/>
          </a:prstGeom>
        </p:spPr>
        <p:txBody>
          <a:bodyPr vert="horz" lIns="91440" tIns="45720" rIns="91440" bIns="45720" rtlCol="0" anchor="ctr"/>
          <a:lstStyle>
            <a:lvl1pPr algn="l">
              <a:defRPr sz="4800" b="1">
                <a:solidFill>
                  <a:schemeClr val="tx2">
                    <a:lumMod val="75000"/>
                    <a:lumOff val="25000"/>
                  </a:schemeClr>
                </a:solidFill>
                <a:latin typeface="+mn-lt"/>
              </a:defRPr>
            </a:lvl1pPr>
          </a:lstStyle>
          <a:p>
            <a:fld id="{C909ABD2-4574-433D-8B11-1782A1457D95}" type="slidenum">
              <a:rPr lang="en-US" smtClean="0"/>
              <a:pPr/>
              <a:t>‹#›</a:t>
            </a:fld>
            <a:endParaRPr lang="en-US" dirty="0"/>
          </a:p>
        </p:txBody>
      </p:sp>
    </p:spTree>
    <p:extLst>
      <p:ext uri="{BB962C8B-B14F-4D97-AF65-F5344CB8AC3E}">
        <p14:creationId xmlns:p14="http://schemas.microsoft.com/office/powerpoint/2010/main" val="207189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DACC85-833D-7267-0A49-26FAFBAE36CD}"/>
              </a:ext>
            </a:extLst>
          </p:cNvPr>
          <p:cNvSpPr txBox="1"/>
          <p:nvPr/>
        </p:nvSpPr>
        <p:spPr>
          <a:xfrm>
            <a:off x="498021" y="3931104"/>
            <a:ext cx="5057775" cy="1323439"/>
          </a:xfrm>
          <a:prstGeom prst="rect">
            <a:avLst/>
          </a:prstGeom>
          <a:noFill/>
        </p:spPr>
        <p:txBody>
          <a:bodyPr wrap="square" rtlCol="0">
            <a:spAutoFit/>
          </a:bodyPr>
          <a:lstStyle/>
          <a:p>
            <a:r>
              <a:rPr lang="en-US" sz="8000" b="1" spc="300" dirty="0">
                <a:solidFill>
                  <a:schemeClr val="bg1"/>
                </a:solidFill>
                <a:latin typeface="Vancouver V.20" panose="00000506000000000000" pitchFamily="2" charset="0"/>
                <a:cs typeface="Arial" panose="020B0604020202020204" pitchFamily="34" charset="0"/>
              </a:rPr>
              <a:t>TITLE HERE</a:t>
            </a:r>
          </a:p>
        </p:txBody>
      </p:sp>
      <p:sp>
        <p:nvSpPr>
          <p:cNvPr id="2" name="TextBox 1">
            <a:extLst>
              <a:ext uri="{FF2B5EF4-FFF2-40B4-BE49-F238E27FC236}">
                <a16:creationId xmlns:a16="http://schemas.microsoft.com/office/drawing/2014/main" id="{4BC83CB3-686D-9D7B-8369-F242735BB692}"/>
              </a:ext>
            </a:extLst>
          </p:cNvPr>
          <p:cNvSpPr txBox="1"/>
          <p:nvPr/>
        </p:nvSpPr>
        <p:spPr>
          <a:xfrm>
            <a:off x="498021" y="3931103"/>
            <a:ext cx="6419850" cy="1323439"/>
          </a:xfrm>
          <a:prstGeom prst="rect">
            <a:avLst/>
          </a:prstGeom>
          <a:noFill/>
        </p:spPr>
        <p:txBody>
          <a:bodyPr wrap="square" rtlCol="0">
            <a:spAutoFit/>
          </a:bodyPr>
          <a:lstStyle/>
          <a:p>
            <a:r>
              <a:rPr lang="en-US" sz="8000" b="1" spc="300" dirty="0">
                <a:solidFill>
                  <a:schemeClr val="bg1"/>
                </a:solidFill>
                <a:latin typeface="Vancouver V.20" panose="00000506000000000000" pitchFamily="2" charset="0"/>
                <a:cs typeface="Arial" panose="020B0604020202020204" pitchFamily="34" charset="0"/>
              </a:rPr>
              <a:t>TITLE HERE</a:t>
            </a:r>
          </a:p>
        </p:txBody>
      </p:sp>
      <p:pic>
        <p:nvPicPr>
          <p:cNvPr id="5" name="Picture 4" descr="A city with tall buildings&#10;&#10;Description automatically generated">
            <a:extLst>
              <a:ext uri="{FF2B5EF4-FFF2-40B4-BE49-F238E27FC236}">
                <a16:creationId xmlns:a16="http://schemas.microsoft.com/office/drawing/2014/main" id="{D9684E57-D90E-844E-0F19-95E7F40C1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DFDD6E9-B1D6-BF55-3830-A0B52000F9F8}"/>
              </a:ext>
            </a:extLst>
          </p:cNvPr>
          <p:cNvSpPr txBox="1"/>
          <p:nvPr/>
        </p:nvSpPr>
        <p:spPr>
          <a:xfrm>
            <a:off x="498021" y="2251268"/>
            <a:ext cx="10995987" cy="3231654"/>
          </a:xfrm>
          <a:prstGeom prst="rect">
            <a:avLst/>
          </a:prstGeom>
          <a:noFill/>
        </p:spPr>
        <p:txBody>
          <a:bodyPr wrap="square" lIns="91440" tIns="45720" rIns="91440" bIns="45720" rtlCol="0" anchor="t">
            <a:spAutoFit/>
          </a:bodyPr>
          <a:lstStyle/>
          <a:p>
            <a:r>
              <a:rPr lang="en-US" sz="8000" b="1" dirty="0">
                <a:solidFill>
                  <a:schemeClr val="bg1"/>
                </a:solidFill>
              </a:rPr>
              <a:t>DELIVERING RESULTS THROUGH EFFICIENCY</a:t>
            </a:r>
          </a:p>
          <a:p>
            <a:r>
              <a:rPr lang="en-US" sz="4000" b="1" dirty="0">
                <a:solidFill>
                  <a:schemeClr val="bg1"/>
                </a:solidFill>
              </a:rPr>
              <a:t>JUNE 24, 2025</a:t>
            </a:r>
          </a:p>
        </p:txBody>
      </p:sp>
    </p:spTree>
    <p:extLst>
      <p:ext uri="{BB962C8B-B14F-4D97-AF65-F5344CB8AC3E}">
        <p14:creationId xmlns:p14="http://schemas.microsoft.com/office/powerpoint/2010/main" val="365971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 with many tall buildings&#10;&#10;Description automatically generated">
            <a:extLst>
              <a:ext uri="{FF2B5EF4-FFF2-40B4-BE49-F238E27FC236}">
                <a16:creationId xmlns:a16="http://schemas.microsoft.com/office/drawing/2014/main" id="{51589F11-EA88-C9AE-2B60-4AC70244F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222140-EA12-0351-4677-EAA8A83E0408}"/>
              </a:ext>
            </a:extLst>
          </p:cNvPr>
          <p:cNvSpPr txBox="1"/>
          <p:nvPr/>
        </p:nvSpPr>
        <p:spPr>
          <a:xfrm>
            <a:off x="3468103" y="81573"/>
            <a:ext cx="7420131" cy="1569660"/>
          </a:xfrm>
          <a:prstGeom prst="rect">
            <a:avLst/>
          </a:prstGeom>
          <a:noFill/>
        </p:spPr>
        <p:txBody>
          <a:bodyPr wrap="square" rtlCol="0">
            <a:spAutoFit/>
          </a:bodyPr>
          <a:lstStyle/>
          <a:p>
            <a:r>
              <a:rPr lang="en-US" sz="9600" b="1" dirty="0">
                <a:solidFill>
                  <a:schemeClr val="bg1"/>
                </a:solidFill>
                <a:effectLst>
                  <a:outerShdw blurRad="50800" dist="38100" dir="2700000" algn="tl" rotWithShape="0">
                    <a:prstClr val="black">
                      <a:alpha val="40000"/>
                    </a:prstClr>
                  </a:outerShdw>
                </a:effectLst>
              </a:rPr>
              <a:t>MISSION</a:t>
            </a:r>
          </a:p>
        </p:txBody>
      </p:sp>
      <p:sp>
        <p:nvSpPr>
          <p:cNvPr id="7" name="TextBox 6">
            <a:extLst>
              <a:ext uri="{FF2B5EF4-FFF2-40B4-BE49-F238E27FC236}">
                <a16:creationId xmlns:a16="http://schemas.microsoft.com/office/drawing/2014/main" id="{54F0E07A-49CB-3DAE-9F49-5C2E0682245F}"/>
              </a:ext>
            </a:extLst>
          </p:cNvPr>
          <p:cNvSpPr txBox="1"/>
          <p:nvPr/>
        </p:nvSpPr>
        <p:spPr>
          <a:xfrm>
            <a:off x="371006" y="1518196"/>
            <a:ext cx="11449987" cy="1200329"/>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rPr>
              <a:t>Deliver exceptional services and promote a high quality of life and place for ALL our citizens.</a:t>
            </a:r>
          </a:p>
        </p:txBody>
      </p:sp>
    </p:spTree>
    <p:extLst>
      <p:ext uri="{BB962C8B-B14F-4D97-AF65-F5344CB8AC3E}">
        <p14:creationId xmlns:p14="http://schemas.microsoft.com/office/powerpoint/2010/main" val="293666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6A28249E-0F28-0E2B-EE44-B8F910D10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384691"/>
            <a:ext cx="8743122" cy="1446550"/>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A STRATEGIC START: COUNCIL’S VISION</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1" y="1769110"/>
            <a:ext cx="557275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Council asked for a forward-looking strategic plan; a living document, not one that was just sitting on a shelf.</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We delivered with clear priorities, long-term forecasts, and strong fiscal planning.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result: Foundation set for a resilient, high-performing government.  </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a:t>
            </a:fld>
            <a:endParaRPr lang="en-US" b="1" dirty="0">
              <a:latin typeface="+mn-lt"/>
            </a:endParaRPr>
          </a:p>
        </p:txBody>
      </p:sp>
      <p:grpSp>
        <p:nvGrpSpPr>
          <p:cNvPr id="3" name="object 2">
            <a:extLst>
              <a:ext uri="{FF2B5EF4-FFF2-40B4-BE49-F238E27FC236}">
                <a16:creationId xmlns:a16="http://schemas.microsoft.com/office/drawing/2014/main" id="{3209E9E9-B227-6C20-F861-831F15D184A6}"/>
              </a:ext>
            </a:extLst>
          </p:cNvPr>
          <p:cNvGrpSpPr/>
          <p:nvPr/>
        </p:nvGrpSpPr>
        <p:grpSpPr>
          <a:xfrm>
            <a:off x="5812972" y="1701078"/>
            <a:ext cx="3629722" cy="4401205"/>
            <a:chOff x="949559" y="172199"/>
            <a:chExt cx="6346054" cy="6350325"/>
          </a:xfrm>
        </p:grpSpPr>
        <p:pic>
          <p:nvPicPr>
            <p:cNvPr id="5" name="object 3">
              <a:extLst>
                <a:ext uri="{FF2B5EF4-FFF2-40B4-BE49-F238E27FC236}">
                  <a16:creationId xmlns:a16="http://schemas.microsoft.com/office/drawing/2014/main" id="{1520E4B0-9D40-E85E-1A09-B59393C9F67D}"/>
                </a:ext>
              </a:extLst>
            </p:cNvPr>
            <p:cNvPicPr/>
            <p:nvPr/>
          </p:nvPicPr>
          <p:blipFill>
            <a:blip r:embed="rId4" cstate="print"/>
            <a:stretch>
              <a:fillRect/>
            </a:stretch>
          </p:blipFill>
          <p:spPr>
            <a:xfrm>
              <a:off x="949559" y="172199"/>
              <a:ext cx="5264421" cy="3206914"/>
            </a:xfrm>
            <a:prstGeom prst="rect">
              <a:avLst/>
            </a:prstGeom>
          </p:spPr>
        </p:pic>
        <p:pic>
          <p:nvPicPr>
            <p:cNvPr id="6" name="object 4">
              <a:extLst>
                <a:ext uri="{FF2B5EF4-FFF2-40B4-BE49-F238E27FC236}">
                  <a16:creationId xmlns:a16="http://schemas.microsoft.com/office/drawing/2014/main" id="{B92253AC-67C0-B7A2-B6DE-88E460051697}"/>
                </a:ext>
              </a:extLst>
            </p:cNvPr>
            <p:cNvPicPr/>
            <p:nvPr/>
          </p:nvPicPr>
          <p:blipFill>
            <a:blip r:embed="rId5" cstate="print"/>
            <a:stretch>
              <a:fillRect/>
            </a:stretch>
          </p:blipFill>
          <p:spPr>
            <a:xfrm>
              <a:off x="2050244" y="3379113"/>
              <a:ext cx="5245369" cy="3143411"/>
            </a:xfrm>
            <a:prstGeom prst="rect">
              <a:avLst/>
            </a:prstGeom>
          </p:spPr>
        </p:pic>
      </p:grpSp>
    </p:spTree>
    <p:extLst>
      <p:ext uri="{BB962C8B-B14F-4D97-AF65-F5344CB8AC3E}">
        <p14:creationId xmlns:p14="http://schemas.microsoft.com/office/powerpoint/2010/main" val="49884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AI-generated content may be incorrect.">
            <a:extLst>
              <a:ext uri="{FF2B5EF4-FFF2-40B4-BE49-F238E27FC236}">
                <a16:creationId xmlns:a16="http://schemas.microsoft.com/office/drawing/2014/main" id="{72B512CA-CD9A-18DC-90BB-630BCAD56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399" y="384691"/>
            <a:ext cx="8054009" cy="1446550"/>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FACING THE FUTURE: 5 YEAR FORECASTS</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399" y="1713131"/>
            <a:ext cx="9024258" cy="4616648"/>
          </a:xfrm>
          <a:prstGeom prst="rect">
            <a:avLst/>
          </a:prstGeom>
          <a:noFill/>
        </p:spPr>
        <p:txBody>
          <a:bodyPr wrap="square" rtlCol="0">
            <a:spAutoFit/>
          </a:bodyPr>
          <a:lstStyle/>
          <a:p>
            <a:pPr marL="285750" indent="-285750">
              <a:buFont typeface="Arial" panose="020B0604020202020204" pitchFamily="34" charset="0"/>
              <a:buChar char="•"/>
            </a:pPr>
            <a:r>
              <a:rPr lang="en-US" sz="2100" dirty="0"/>
              <a:t>🟦</a:t>
            </a:r>
            <a:r>
              <a:rPr lang="en-US" sz="2100" b="1" dirty="0">
                <a:latin typeface="Arial" panose="020B0604020202020204" pitchFamily="34" charset="0"/>
                <a:cs typeface="Arial" panose="020B0604020202020204" pitchFamily="34" charset="0"/>
              </a:rPr>
              <a:t>Why It Matters:</a:t>
            </a:r>
          </a:p>
          <a:p>
            <a:pPr marL="742950" lvl="1"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Forecasting is a Best Practice among high performing cities and organizations.</a:t>
            </a:r>
          </a:p>
          <a:p>
            <a:pPr marL="742950" lvl="1"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Helps us Plan ahead and anticipate future needs.</a:t>
            </a:r>
          </a:p>
          <a:p>
            <a:pPr marL="285750" indent="-285750">
              <a:buFont typeface="Arial" panose="020B0604020202020204" pitchFamily="34" charset="0"/>
              <a:buChar char="•"/>
            </a:pPr>
            <a:r>
              <a:rPr lang="en-US" sz="2100" dirty="0"/>
              <a:t>📊</a:t>
            </a:r>
            <a:r>
              <a:rPr lang="en-US" sz="2100" b="1" dirty="0">
                <a:latin typeface="Arial" panose="020B0604020202020204" pitchFamily="34" charset="0"/>
                <a:cs typeface="Arial" panose="020B0604020202020204" pitchFamily="34" charset="0"/>
              </a:rPr>
              <a:t>What it Tells Us:</a:t>
            </a:r>
          </a:p>
          <a:p>
            <a:pPr marL="742950" lvl="1" indent="-285750">
              <a:buFont typeface="Arial" panose="020B0604020202020204" pitchFamily="34" charset="0"/>
              <a:buChar char="•"/>
            </a:pPr>
            <a:r>
              <a:rPr lang="en-US" sz="2100" b="1" dirty="0">
                <a:latin typeface="Arial" panose="020B0604020202020204" pitchFamily="34" charset="0"/>
                <a:cs typeface="Arial" panose="020B0604020202020204" pitchFamily="34" charset="0"/>
              </a:rPr>
              <a:t>Our 5-Year forecast identifies a future financial gap.</a:t>
            </a:r>
          </a:p>
          <a:p>
            <a:pPr marL="742950" lvl="1"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This gap is </a:t>
            </a:r>
            <a:r>
              <a:rPr lang="en-US" sz="2100" b="1" dirty="0">
                <a:latin typeface="Arial" panose="020B0604020202020204" pitchFamily="34" charset="0"/>
                <a:cs typeface="Arial" panose="020B0604020202020204" pitchFamily="34" charset="0"/>
              </a:rPr>
              <a:t>not due to overspending </a:t>
            </a:r>
            <a:r>
              <a:rPr lang="en-US" sz="2100" dirty="0">
                <a:latin typeface="Arial" panose="020B0604020202020204" pitchFamily="34" charset="0"/>
                <a:cs typeface="Arial" panose="020B0604020202020204" pitchFamily="34" charset="0"/>
              </a:rPr>
              <a:t>but the Result of: </a:t>
            </a:r>
          </a:p>
          <a:p>
            <a:pPr marL="1200150" lvl="2"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Rising Costs</a:t>
            </a:r>
          </a:p>
          <a:p>
            <a:pPr marL="1200150" lvl="2"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A Growing Population</a:t>
            </a:r>
          </a:p>
          <a:p>
            <a:pPr marL="1200150" lvl="2"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A limited tax base</a:t>
            </a:r>
          </a:p>
          <a:p>
            <a:pPr marL="285750" indent="-285750">
              <a:buFont typeface="Arial" panose="020B0604020202020204" pitchFamily="34" charset="0"/>
              <a:buChar char="•"/>
            </a:pPr>
            <a:r>
              <a:rPr lang="en-US" sz="2100" dirty="0"/>
              <a:t>💡</a:t>
            </a:r>
            <a:r>
              <a:rPr lang="en-US" sz="2100" b="1" dirty="0">
                <a:latin typeface="Arial" panose="020B0604020202020204" pitchFamily="34" charset="0"/>
                <a:cs typeface="Arial" panose="020B0604020202020204" pitchFamily="34" charset="0"/>
              </a:rPr>
              <a:t>What it Reinforces:</a:t>
            </a:r>
          </a:p>
          <a:p>
            <a:pPr marL="742950" lvl="1"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the need for long-term discipline </a:t>
            </a:r>
          </a:p>
          <a:p>
            <a:pPr marL="742950" lvl="1"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Importance of innovative financial Strategies</a:t>
            </a:r>
          </a:p>
          <a:p>
            <a:pPr marL="742950" lvl="1"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That we must continue to find way to close the gap year by year  </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a:t>
            </a:fld>
            <a:endParaRPr lang="en-US" b="1" dirty="0">
              <a:latin typeface="+mn-lt"/>
            </a:endParaRPr>
          </a:p>
        </p:txBody>
      </p:sp>
    </p:spTree>
    <p:extLst>
      <p:ext uri="{BB962C8B-B14F-4D97-AF65-F5344CB8AC3E}">
        <p14:creationId xmlns:p14="http://schemas.microsoft.com/office/powerpoint/2010/main" val="240678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A6BE-E5D4-751D-C664-7388A9530AED}"/>
            </a:ext>
          </a:extLst>
        </p:cNvPr>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592A8BC7-7050-414D-B101-8750E1BC6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96066DEB-8F0D-D37C-3576-B55A6E94758B}"/>
              </a:ext>
            </a:extLst>
          </p:cNvPr>
          <p:cNvSpPr>
            <a:spLocks noGrp="1"/>
          </p:cNvSpPr>
          <p:nvPr>
            <p:ph type="sldNum" sz="quarter" idx="12"/>
          </p:nvPr>
        </p:nvSpPr>
        <p:spPr/>
        <p:txBody>
          <a:bodyPr/>
          <a:lstStyle/>
          <a:p>
            <a:fld id="{C909ABD2-4574-433D-8B11-1782A1457D95}" type="slidenum">
              <a:rPr lang="en-US" smtClean="0">
                <a:latin typeface="+mn-lt"/>
              </a:rPr>
              <a:pPr/>
              <a:t>4</a:t>
            </a:fld>
            <a:endParaRPr lang="en-US" dirty="0">
              <a:latin typeface="+mn-lt"/>
            </a:endParaRPr>
          </a:p>
        </p:txBody>
      </p:sp>
      <p:sp>
        <p:nvSpPr>
          <p:cNvPr id="8" name="TextBox 7">
            <a:extLst>
              <a:ext uri="{FF2B5EF4-FFF2-40B4-BE49-F238E27FC236}">
                <a16:creationId xmlns:a16="http://schemas.microsoft.com/office/drawing/2014/main" id="{DBF30D46-A174-E98F-4517-72F085BA7395}"/>
              </a:ext>
            </a:extLst>
          </p:cNvPr>
          <p:cNvSpPr txBox="1"/>
          <p:nvPr/>
        </p:nvSpPr>
        <p:spPr>
          <a:xfrm>
            <a:off x="533399" y="384691"/>
            <a:ext cx="10896601"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FACING THE FUTURE: 5 YEAR FORECASTS</a:t>
            </a:r>
          </a:p>
        </p:txBody>
      </p:sp>
      <p:pic>
        <p:nvPicPr>
          <p:cNvPr id="1026" name="Picture 2">
            <a:extLst>
              <a:ext uri="{FF2B5EF4-FFF2-40B4-BE49-F238E27FC236}">
                <a16:creationId xmlns:a16="http://schemas.microsoft.com/office/drawing/2014/main" id="{20731612-3E34-FA22-C069-47F0FEEDC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407" y="1351535"/>
            <a:ext cx="8877300" cy="4362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2">
            <a:extLst>
              <a:ext uri="{FF2B5EF4-FFF2-40B4-BE49-F238E27FC236}">
                <a16:creationId xmlns:a16="http://schemas.microsoft.com/office/drawing/2014/main" id="{E2E03187-FC8A-575B-DC6F-426F68FC8DD5}"/>
              </a:ext>
            </a:extLst>
          </p:cNvPr>
          <p:cNvSpPr txBox="1"/>
          <p:nvPr/>
        </p:nvSpPr>
        <p:spPr>
          <a:xfrm>
            <a:off x="2226851" y="5660734"/>
            <a:ext cx="850374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Arial" panose="020B0604020202020204" pitchFamily="34" charset="0"/>
                <a:ea typeface="Roboto Slab" pitchFamily="2" charset="0"/>
                <a:cs typeface="Arial" panose="020B0604020202020204" pitchFamily="34" charset="0"/>
              </a:rPr>
              <a:t>Forecast for expenditures </a:t>
            </a:r>
            <a:r>
              <a:rPr lang="en-US" sz="2400" b="1" i="1" dirty="0">
                <a:latin typeface="Arial" panose="020B0604020202020204" pitchFamily="34" charset="0"/>
                <a:ea typeface="Roboto Slab" pitchFamily="2" charset="0"/>
                <a:cs typeface="Arial" panose="020B0604020202020204" pitchFamily="34" charset="0"/>
              </a:rPr>
              <a:t>outpace</a:t>
            </a:r>
            <a:r>
              <a:rPr lang="en-US" sz="2400" i="1" dirty="0">
                <a:latin typeface="Arial" panose="020B0604020202020204" pitchFamily="34" charset="0"/>
                <a:ea typeface="Roboto Slab" pitchFamily="2" charset="0"/>
                <a:cs typeface="Arial" panose="020B0604020202020204" pitchFamily="34" charset="0"/>
              </a:rPr>
              <a:t> revenue by 3.9%.</a:t>
            </a:r>
          </a:p>
        </p:txBody>
      </p:sp>
      <p:sp>
        <p:nvSpPr>
          <p:cNvPr id="10" name="TextBox 15">
            <a:extLst>
              <a:ext uri="{FF2B5EF4-FFF2-40B4-BE49-F238E27FC236}">
                <a16:creationId xmlns:a16="http://schemas.microsoft.com/office/drawing/2014/main" id="{93897851-9D36-32B7-42A9-7985E8E900B8}"/>
              </a:ext>
            </a:extLst>
          </p:cNvPr>
          <p:cNvSpPr txBox="1"/>
          <p:nvPr/>
        </p:nvSpPr>
        <p:spPr>
          <a:xfrm>
            <a:off x="7549622" y="3960091"/>
            <a:ext cx="2701999" cy="584775"/>
          </a:xfrm>
          <a:prstGeom prst="rect">
            <a:avLst/>
          </a:prstGeom>
          <a:solidFill>
            <a:schemeClr val="tx2">
              <a:lumMod val="10000"/>
              <a:lumOff val="9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2">
                    <a:lumMod val="75000"/>
                    <a:lumOff val="25000"/>
                  </a:schemeClr>
                </a:solidFill>
                <a:latin typeface="Arial" panose="020B0604020202020204" pitchFamily="34" charset="0"/>
                <a:ea typeface="Roboto Slab" pitchFamily="2" charset="0"/>
                <a:cs typeface="Arial" panose="020B0604020202020204" pitchFamily="34" charset="0"/>
              </a:rPr>
              <a:t>Average Annual Revenue Increase, +4.2%</a:t>
            </a:r>
          </a:p>
        </p:txBody>
      </p:sp>
      <p:sp>
        <p:nvSpPr>
          <p:cNvPr id="11" name="TextBox 11">
            <a:extLst>
              <a:ext uri="{FF2B5EF4-FFF2-40B4-BE49-F238E27FC236}">
                <a16:creationId xmlns:a16="http://schemas.microsoft.com/office/drawing/2014/main" id="{028084E2-F752-3D06-B926-527D3F80AEF3}"/>
              </a:ext>
            </a:extLst>
          </p:cNvPr>
          <p:cNvSpPr txBox="1"/>
          <p:nvPr/>
        </p:nvSpPr>
        <p:spPr>
          <a:xfrm>
            <a:off x="5486400" y="1704369"/>
            <a:ext cx="2701999" cy="584775"/>
          </a:xfrm>
          <a:prstGeom prst="rect">
            <a:avLst/>
          </a:prstGeom>
          <a:solidFill>
            <a:srgbClr val="FF0000"/>
          </a:solidFill>
          <a:ln>
            <a:solidFill>
              <a:schemeClr val="tx2">
                <a:lumMod val="25000"/>
                <a:lumOff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Arial" panose="020B0604020202020204" pitchFamily="34" charset="0"/>
                <a:ea typeface="Roboto Slab" pitchFamily="2" charset="0"/>
                <a:cs typeface="Arial" panose="020B0604020202020204" pitchFamily="34" charset="0"/>
              </a:rPr>
              <a:t>Average Annual Expense Increase, +8.1%</a:t>
            </a:r>
          </a:p>
        </p:txBody>
      </p:sp>
      <p:sp>
        <p:nvSpPr>
          <p:cNvPr id="12" name="Arrow: Up-Down 11">
            <a:extLst>
              <a:ext uri="{FF2B5EF4-FFF2-40B4-BE49-F238E27FC236}">
                <a16:creationId xmlns:a16="http://schemas.microsoft.com/office/drawing/2014/main" id="{BDDEBA2E-017A-E981-A865-D862880817FE}"/>
              </a:ext>
            </a:extLst>
          </p:cNvPr>
          <p:cNvSpPr/>
          <p:nvPr/>
        </p:nvSpPr>
        <p:spPr>
          <a:xfrm>
            <a:off x="9142804" y="1966455"/>
            <a:ext cx="45719" cy="1462545"/>
          </a:xfrm>
          <a:prstGeom prst="up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1">
            <a:extLst>
              <a:ext uri="{FF2B5EF4-FFF2-40B4-BE49-F238E27FC236}">
                <a16:creationId xmlns:a16="http://schemas.microsoft.com/office/drawing/2014/main" id="{4C6EDCFE-DA17-6B62-4B0C-087065032953}"/>
              </a:ext>
            </a:extLst>
          </p:cNvPr>
          <p:cNvSpPr txBox="1"/>
          <p:nvPr/>
        </p:nvSpPr>
        <p:spPr>
          <a:xfrm>
            <a:off x="9302781" y="2215476"/>
            <a:ext cx="1680293" cy="830997"/>
          </a:xfrm>
          <a:prstGeom prst="rect">
            <a:avLst/>
          </a:prstGeom>
          <a:solidFill>
            <a:srgbClr val="FF0000"/>
          </a:solidFill>
          <a:ln>
            <a:solidFill>
              <a:schemeClr val="tx2">
                <a:lumMod val="25000"/>
                <a:lumOff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Arial" panose="020B0604020202020204" pitchFamily="34" charset="0"/>
                <a:ea typeface="Roboto Slab" pitchFamily="2" charset="0"/>
                <a:cs typeface="Arial" panose="020B0604020202020204" pitchFamily="34" charset="0"/>
              </a:rPr>
              <a:t>Projected Funding Gap We Must Close</a:t>
            </a:r>
          </a:p>
        </p:txBody>
      </p:sp>
    </p:spTree>
    <p:extLst>
      <p:ext uri="{BB962C8B-B14F-4D97-AF65-F5344CB8AC3E}">
        <p14:creationId xmlns:p14="http://schemas.microsoft.com/office/powerpoint/2010/main" val="183170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8E63-E816-37A8-4E2F-061E5921999E}"/>
            </a:ext>
          </a:extLst>
        </p:cNvPr>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D46D88B1-8341-5066-3658-A3825F355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1B1B738E-647E-78E8-C53E-0E59608519AD}"/>
              </a:ext>
            </a:extLst>
          </p:cNvPr>
          <p:cNvSpPr>
            <a:spLocks noGrp="1"/>
          </p:cNvSpPr>
          <p:nvPr>
            <p:ph type="sldNum" sz="quarter" idx="12"/>
          </p:nvPr>
        </p:nvSpPr>
        <p:spPr/>
        <p:txBody>
          <a:bodyPr/>
          <a:lstStyle/>
          <a:p>
            <a:fld id="{C909ABD2-4574-433D-8B11-1782A1457D95}" type="slidenum">
              <a:rPr lang="en-US" smtClean="0">
                <a:latin typeface="+mn-lt"/>
              </a:rPr>
              <a:pPr/>
              <a:t>5</a:t>
            </a:fld>
            <a:endParaRPr lang="en-US" dirty="0">
              <a:latin typeface="+mn-lt"/>
            </a:endParaRPr>
          </a:p>
        </p:txBody>
      </p:sp>
      <p:graphicFrame>
        <p:nvGraphicFramePr>
          <p:cNvPr id="3" name="Chart 2">
            <a:extLst>
              <a:ext uri="{FF2B5EF4-FFF2-40B4-BE49-F238E27FC236}">
                <a16:creationId xmlns:a16="http://schemas.microsoft.com/office/drawing/2014/main" id="{E20ADA81-AFEA-46FF-9394-4A4525D4AD81}"/>
              </a:ext>
            </a:extLst>
          </p:cNvPr>
          <p:cNvGraphicFramePr>
            <a:graphicFrameLocks/>
          </p:cNvGraphicFramePr>
          <p:nvPr>
            <p:extLst>
              <p:ext uri="{D42A27DB-BD31-4B8C-83A1-F6EECF244321}">
                <p14:modId xmlns:p14="http://schemas.microsoft.com/office/powerpoint/2010/main" val="3217822745"/>
              </p:ext>
            </p:extLst>
          </p:nvPr>
        </p:nvGraphicFramePr>
        <p:xfrm>
          <a:off x="1349343" y="1109119"/>
          <a:ext cx="9493313" cy="4639762"/>
        </p:xfrm>
        <a:graphic>
          <a:graphicData uri="http://schemas.openxmlformats.org/drawingml/2006/chart">
            <c:chart xmlns:c="http://schemas.openxmlformats.org/drawingml/2006/chart" xmlns:r="http://schemas.openxmlformats.org/officeDocument/2006/relationships" r:id="rId4"/>
          </a:graphicData>
        </a:graphic>
      </p:graphicFrame>
      <p:sp>
        <p:nvSpPr>
          <p:cNvPr id="7" name="Arrow: Down 6">
            <a:extLst>
              <a:ext uri="{FF2B5EF4-FFF2-40B4-BE49-F238E27FC236}">
                <a16:creationId xmlns:a16="http://schemas.microsoft.com/office/drawing/2014/main" id="{0FA836A4-2507-3744-0371-9E5C8E4B1DAA}"/>
              </a:ext>
            </a:extLst>
          </p:cNvPr>
          <p:cNvSpPr/>
          <p:nvPr/>
        </p:nvSpPr>
        <p:spPr>
          <a:xfrm>
            <a:off x="4417765" y="3514381"/>
            <a:ext cx="45719" cy="782197"/>
          </a:xfrm>
          <a:prstGeom prst="downArrow">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BA0BF67-D9C2-540D-3E30-71344281C76B}"/>
              </a:ext>
            </a:extLst>
          </p:cNvPr>
          <p:cNvSpPr txBox="1"/>
          <p:nvPr/>
        </p:nvSpPr>
        <p:spPr>
          <a:xfrm>
            <a:off x="533399" y="384691"/>
            <a:ext cx="10896601"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FACING THE FUTURE: 5 YEAR FORECASTS</a:t>
            </a:r>
          </a:p>
        </p:txBody>
      </p:sp>
    </p:spTree>
    <p:extLst>
      <p:ext uri="{BB962C8B-B14F-4D97-AF65-F5344CB8AC3E}">
        <p14:creationId xmlns:p14="http://schemas.microsoft.com/office/powerpoint/2010/main" val="41253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FD192ADE-02B3-9756-F7A1-3BB7F4672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240501"/>
            <a:ext cx="9180443" cy="1446550"/>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THE MANDATE: GOVERNMENT THAT WORKS LIKE A BUSINESS</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6</a:t>
            </a:fld>
            <a:endParaRPr lang="en-US" b="1" dirty="0">
              <a:latin typeface="+mn-lt"/>
            </a:endParaRPr>
          </a:p>
        </p:txBody>
      </p:sp>
      <p:graphicFrame>
        <p:nvGraphicFramePr>
          <p:cNvPr id="3" name="Table 2">
            <a:extLst>
              <a:ext uri="{FF2B5EF4-FFF2-40B4-BE49-F238E27FC236}">
                <a16:creationId xmlns:a16="http://schemas.microsoft.com/office/drawing/2014/main" id="{287A528E-984F-70F1-B006-7E77AD0459B5}"/>
              </a:ext>
            </a:extLst>
          </p:cNvPr>
          <p:cNvGraphicFramePr>
            <a:graphicFrameLocks noGrp="1"/>
          </p:cNvGraphicFramePr>
          <p:nvPr>
            <p:extLst>
              <p:ext uri="{D42A27DB-BD31-4B8C-83A1-F6EECF244321}">
                <p14:modId xmlns:p14="http://schemas.microsoft.com/office/powerpoint/2010/main" val="325018155"/>
              </p:ext>
            </p:extLst>
          </p:nvPr>
        </p:nvGraphicFramePr>
        <p:xfrm>
          <a:off x="250371" y="1927552"/>
          <a:ext cx="9321629" cy="4084320"/>
        </p:xfrm>
        <a:graphic>
          <a:graphicData uri="http://schemas.openxmlformats.org/drawingml/2006/table">
            <a:tbl>
              <a:tblPr firstRow="1" bandRow="1">
                <a:tableStyleId>{5C22544A-7EE6-4342-B048-85BDC9FD1C3A}</a:tableStyleId>
              </a:tblPr>
              <a:tblGrid>
                <a:gridCol w="4998549">
                  <a:extLst>
                    <a:ext uri="{9D8B030D-6E8A-4147-A177-3AD203B41FA5}">
                      <a16:colId xmlns:a16="http://schemas.microsoft.com/office/drawing/2014/main" val="4069616357"/>
                    </a:ext>
                  </a:extLst>
                </a:gridCol>
                <a:gridCol w="4323080">
                  <a:extLst>
                    <a:ext uri="{9D8B030D-6E8A-4147-A177-3AD203B41FA5}">
                      <a16:colId xmlns:a16="http://schemas.microsoft.com/office/drawing/2014/main" val="83402105"/>
                    </a:ext>
                  </a:extLst>
                </a:gridCol>
              </a:tblGrid>
              <a:tr h="378455">
                <a:tc>
                  <a:txBody>
                    <a:bodyPr/>
                    <a:lstStyle/>
                    <a:p>
                      <a:r>
                        <a:rPr lang="en-US" sz="2800" dirty="0">
                          <a:solidFill>
                            <a:schemeClr val="tx1"/>
                          </a:solidFill>
                        </a:rPr>
                        <a:t>TRADITIONAL GOVERNMENT</a:t>
                      </a:r>
                    </a:p>
                  </a:txBody>
                  <a:tcPr>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6200000" scaled="1"/>
                      <a:tileRect/>
                    </a:gradFill>
                  </a:tcPr>
                </a:tc>
                <a:tc>
                  <a:txBody>
                    <a:bodyPr/>
                    <a:lstStyle/>
                    <a:p>
                      <a:r>
                        <a:rPr lang="en-US" sz="2800" dirty="0">
                          <a:solidFill>
                            <a:schemeClr val="tx1"/>
                          </a:solidFill>
                        </a:rPr>
                        <a:t>MODERN GOVERNMENT</a:t>
                      </a:r>
                    </a:p>
                  </a:txBody>
                  <a:tcPr>
                    <a:solidFill>
                      <a:schemeClr val="accent6">
                        <a:lumMod val="60000"/>
                        <a:lumOff val="40000"/>
                      </a:schemeClr>
                    </a:solidFill>
                  </a:tcPr>
                </a:tc>
                <a:extLst>
                  <a:ext uri="{0D108BD9-81ED-4DB2-BD59-A6C34878D82A}">
                    <a16:rowId xmlns:a16="http://schemas.microsoft.com/office/drawing/2014/main" val="4169923600"/>
                  </a:ext>
                </a:extLst>
              </a:tr>
              <a:tr h="378455">
                <a:tc>
                  <a:txBody>
                    <a:bodyPr/>
                    <a:lstStyle/>
                    <a:p>
                      <a:r>
                        <a:rPr lang="en-US" sz="2000" dirty="0">
                          <a:latin typeface="Arial" panose="020B0604020202020204" pitchFamily="34" charset="0"/>
                          <a:cs typeface="Arial" panose="020B0604020202020204" pitchFamily="34" charset="0"/>
                        </a:rPr>
                        <a:t>Reactive</a:t>
                      </a:r>
                    </a:p>
                  </a:txBody>
                  <a:tcPr>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6200000" scaled="1"/>
                      <a:tileRect/>
                    </a:gradFill>
                  </a:tcPr>
                </a:tc>
                <a:tc>
                  <a:txBody>
                    <a:bodyPr/>
                    <a:lstStyle/>
                    <a:p>
                      <a:r>
                        <a:rPr lang="en-US" sz="2000" dirty="0">
                          <a:latin typeface="Arial" panose="020B0604020202020204" pitchFamily="34" charset="0"/>
                          <a:cs typeface="Arial" panose="020B0604020202020204" pitchFamily="34" charset="0"/>
                        </a:rPr>
                        <a:t>Proactive</a:t>
                      </a:r>
                    </a:p>
                  </a:txBody>
                  <a:tcPr>
                    <a:solidFill>
                      <a:schemeClr val="accent6">
                        <a:lumMod val="60000"/>
                        <a:lumOff val="40000"/>
                      </a:schemeClr>
                    </a:solidFill>
                  </a:tcPr>
                </a:tc>
                <a:extLst>
                  <a:ext uri="{0D108BD9-81ED-4DB2-BD59-A6C34878D82A}">
                    <a16:rowId xmlns:a16="http://schemas.microsoft.com/office/drawing/2014/main" val="3105988452"/>
                  </a:ext>
                </a:extLst>
              </a:tr>
              <a:tr h="378455">
                <a:tc>
                  <a:txBody>
                    <a:bodyPr/>
                    <a:lstStyle/>
                    <a:p>
                      <a:r>
                        <a:rPr lang="en-US" sz="2000" dirty="0">
                          <a:latin typeface="Arial" panose="020B0604020202020204" pitchFamily="34" charset="0"/>
                          <a:cs typeface="Arial" panose="020B0604020202020204" pitchFamily="34" charset="0"/>
                        </a:rPr>
                        <a:t>Budget-Heavy</a:t>
                      </a:r>
                    </a:p>
                  </a:txBody>
                  <a:tcPr>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6200000" scaled="1"/>
                      <a:tileRect/>
                    </a:gradFill>
                  </a:tcPr>
                </a:tc>
                <a:tc>
                  <a:txBody>
                    <a:bodyPr/>
                    <a:lstStyle/>
                    <a:p>
                      <a:r>
                        <a:rPr lang="en-US" sz="2000" dirty="0">
                          <a:latin typeface="Arial" panose="020B0604020202020204" pitchFamily="34" charset="0"/>
                          <a:cs typeface="Arial" panose="020B0604020202020204" pitchFamily="34" charset="0"/>
                        </a:rPr>
                        <a:t>Lean &amp; Strategic</a:t>
                      </a:r>
                    </a:p>
                  </a:txBody>
                  <a:tcPr>
                    <a:solidFill>
                      <a:schemeClr val="accent6">
                        <a:lumMod val="60000"/>
                        <a:lumOff val="40000"/>
                      </a:schemeClr>
                    </a:solidFill>
                  </a:tcPr>
                </a:tc>
                <a:extLst>
                  <a:ext uri="{0D108BD9-81ED-4DB2-BD59-A6C34878D82A}">
                    <a16:rowId xmlns:a16="http://schemas.microsoft.com/office/drawing/2014/main" val="395452704"/>
                  </a:ext>
                </a:extLst>
              </a:tr>
              <a:tr h="378455">
                <a:tc>
                  <a:txBody>
                    <a:bodyPr/>
                    <a:lstStyle/>
                    <a:p>
                      <a:r>
                        <a:rPr lang="en-US" sz="2000" dirty="0">
                          <a:latin typeface="Arial" panose="020B0604020202020204" pitchFamily="34" charset="0"/>
                          <a:cs typeface="Arial" panose="020B0604020202020204" pitchFamily="34" charset="0"/>
                        </a:rPr>
                        <a:t>Tax-Dependent</a:t>
                      </a:r>
                    </a:p>
                  </a:txBody>
                  <a:tcPr>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6200000" scaled="1"/>
                      <a:tileRect/>
                    </a:gradFill>
                  </a:tcPr>
                </a:tc>
                <a:tc>
                  <a:txBody>
                    <a:bodyPr/>
                    <a:lstStyle/>
                    <a:p>
                      <a:r>
                        <a:rPr lang="en-US" sz="2000" dirty="0">
                          <a:latin typeface="Arial" panose="020B0604020202020204" pitchFamily="34" charset="0"/>
                          <a:cs typeface="Arial" panose="020B0604020202020204" pitchFamily="34" charset="0"/>
                        </a:rPr>
                        <a:t>Diversified Revenue</a:t>
                      </a:r>
                    </a:p>
                  </a:txBody>
                  <a:tcPr>
                    <a:solidFill>
                      <a:schemeClr val="accent6">
                        <a:lumMod val="60000"/>
                        <a:lumOff val="40000"/>
                      </a:schemeClr>
                    </a:solidFill>
                  </a:tcPr>
                </a:tc>
                <a:extLst>
                  <a:ext uri="{0D108BD9-81ED-4DB2-BD59-A6C34878D82A}">
                    <a16:rowId xmlns:a16="http://schemas.microsoft.com/office/drawing/2014/main" val="616589194"/>
                  </a:ext>
                </a:extLst>
              </a:tr>
              <a:tr h="378455">
                <a:tc>
                  <a:txBody>
                    <a:bodyPr/>
                    <a:lstStyle/>
                    <a:p>
                      <a:r>
                        <a:rPr lang="en-US" sz="2000" dirty="0">
                          <a:latin typeface="Arial" panose="020B0604020202020204" pitchFamily="34" charset="0"/>
                          <a:cs typeface="Arial" panose="020B0604020202020204" pitchFamily="34" charset="0"/>
                        </a:rPr>
                        <a:t>Process-Driven</a:t>
                      </a:r>
                    </a:p>
                  </a:txBody>
                  <a:tcPr>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6200000" scaled="1"/>
                      <a:tileRect/>
                    </a:gradFill>
                  </a:tcPr>
                </a:tc>
                <a:tc>
                  <a:txBody>
                    <a:bodyPr/>
                    <a:lstStyle/>
                    <a:p>
                      <a:r>
                        <a:rPr lang="en-US" sz="2000" dirty="0">
                          <a:latin typeface="Arial" panose="020B0604020202020204" pitchFamily="34" charset="0"/>
                          <a:cs typeface="Arial" panose="020B0604020202020204" pitchFamily="34" charset="0"/>
                        </a:rPr>
                        <a:t>Outcome-Focused</a:t>
                      </a:r>
                    </a:p>
                  </a:txBody>
                  <a:tcPr>
                    <a:solidFill>
                      <a:schemeClr val="accent6">
                        <a:lumMod val="60000"/>
                        <a:lumOff val="40000"/>
                      </a:schemeClr>
                    </a:solidFill>
                  </a:tcPr>
                </a:tc>
                <a:extLst>
                  <a:ext uri="{0D108BD9-81ED-4DB2-BD59-A6C34878D82A}">
                    <a16:rowId xmlns:a16="http://schemas.microsoft.com/office/drawing/2014/main" val="2482600783"/>
                  </a:ext>
                </a:extLst>
              </a:tr>
              <a:tr h="378455">
                <a:tc>
                  <a:txBody>
                    <a:bodyPr/>
                    <a:lstStyle/>
                    <a:p>
                      <a:r>
                        <a:rPr lang="en-US" sz="2000" dirty="0">
                          <a:latin typeface="Arial" panose="020B0604020202020204" pitchFamily="34" charset="0"/>
                          <a:cs typeface="Arial" panose="020B0604020202020204" pitchFamily="34" charset="0"/>
                        </a:rPr>
                        <a:t>Manual Workflows</a:t>
                      </a:r>
                    </a:p>
                  </a:txBody>
                  <a:tcPr>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6200000" scaled="1"/>
                      <a:tileRect/>
                    </a:gradFill>
                  </a:tcPr>
                </a:tc>
                <a:tc>
                  <a:txBody>
                    <a:bodyPr/>
                    <a:lstStyle/>
                    <a:p>
                      <a:r>
                        <a:rPr lang="en-US" sz="2000" dirty="0">
                          <a:latin typeface="Arial" panose="020B0604020202020204" pitchFamily="34" charset="0"/>
                          <a:cs typeface="Arial" panose="020B0604020202020204" pitchFamily="34" charset="0"/>
                        </a:rPr>
                        <a:t>Automated &amp; Digital Solutions</a:t>
                      </a:r>
                    </a:p>
                  </a:txBody>
                  <a:tcPr>
                    <a:solidFill>
                      <a:schemeClr val="accent6">
                        <a:lumMod val="60000"/>
                        <a:lumOff val="40000"/>
                      </a:schemeClr>
                    </a:solidFill>
                  </a:tcPr>
                </a:tc>
                <a:extLst>
                  <a:ext uri="{0D108BD9-81ED-4DB2-BD59-A6C34878D82A}">
                    <a16:rowId xmlns:a16="http://schemas.microsoft.com/office/drawing/2014/main" val="2751471581"/>
                  </a:ext>
                </a:extLst>
              </a:tr>
              <a:tr h="378455">
                <a:tc>
                  <a:txBody>
                    <a:bodyPr/>
                    <a:lstStyle/>
                    <a:p>
                      <a:r>
                        <a:rPr lang="en-US" sz="2000" dirty="0">
                          <a:latin typeface="Arial" panose="020B0604020202020204" pitchFamily="34" charset="0"/>
                          <a:cs typeface="Arial" panose="020B0604020202020204" pitchFamily="34" charset="0"/>
                        </a:rPr>
                        <a:t>Short-Term Focus</a:t>
                      </a:r>
                    </a:p>
                  </a:txBody>
                  <a:tcPr>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6200000" scaled="1"/>
                      <a:tileRect/>
                    </a:gradFill>
                  </a:tcPr>
                </a:tc>
                <a:tc>
                  <a:txBody>
                    <a:bodyPr/>
                    <a:lstStyle/>
                    <a:p>
                      <a:r>
                        <a:rPr lang="en-US" sz="2000" dirty="0">
                          <a:latin typeface="Arial" panose="020B0604020202020204" pitchFamily="34" charset="0"/>
                          <a:cs typeface="Arial" panose="020B0604020202020204" pitchFamily="34" charset="0"/>
                        </a:rPr>
                        <a:t>Long-Term, Strategic Planning</a:t>
                      </a:r>
                    </a:p>
                  </a:txBody>
                  <a:tcPr>
                    <a:solidFill>
                      <a:schemeClr val="accent6">
                        <a:lumMod val="60000"/>
                        <a:lumOff val="40000"/>
                      </a:schemeClr>
                    </a:solidFill>
                  </a:tcPr>
                </a:tc>
                <a:extLst>
                  <a:ext uri="{0D108BD9-81ED-4DB2-BD59-A6C34878D82A}">
                    <a16:rowId xmlns:a16="http://schemas.microsoft.com/office/drawing/2014/main" val="3175296768"/>
                  </a:ext>
                </a:extLst>
              </a:tr>
              <a:tr h="378455">
                <a:tc>
                  <a:txBody>
                    <a:bodyPr/>
                    <a:lstStyle/>
                    <a:p>
                      <a:r>
                        <a:rPr lang="en-US" sz="2000" dirty="0">
                          <a:latin typeface="Arial" panose="020B0604020202020204" pitchFamily="34" charset="0"/>
                          <a:cs typeface="Arial" panose="020B0604020202020204" pitchFamily="34" charset="0"/>
                        </a:rPr>
                        <a:t>Minimal Transparency</a:t>
                      </a:r>
                    </a:p>
                  </a:txBody>
                  <a:tcPr>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6200000" scaled="1"/>
                      <a:tileRect/>
                    </a:gradFill>
                  </a:tcPr>
                </a:tc>
                <a:tc>
                  <a:txBody>
                    <a:bodyPr/>
                    <a:lstStyle/>
                    <a:p>
                      <a:r>
                        <a:rPr lang="en-US" sz="2000" dirty="0">
                          <a:latin typeface="Arial" panose="020B0604020202020204" pitchFamily="34" charset="0"/>
                          <a:cs typeface="Arial" panose="020B0604020202020204" pitchFamily="34" charset="0"/>
                        </a:rPr>
                        <a:t>Open Data &amp; Communication</a:t>
                      </a:r>
                    </a:p>
                  </a:txBody>
                  <a:tcPr>
                    <a:solidFill>
                      <a:schemeClr val="accent6">
                        <a:lumMod val="60000"/>
                        <a:lumOff val="40000"/>
                      </a:schemeClr>
                    </a:solidFill>
                  </a:tcPr>
                </a:tc>
                <a:extLst>
                  <a:ext uri="{0D108BD9-81ED-4DB2-BD59-A6C34878D82A}">
                    <a16:rowId xmlns:a16="http://schemas.microsoft.com/office/drawing/2014/main" val="2932792335"/>
                  </a:ext>
                </a:extLst>
              </a:tr>
              <a:tr h="378455">
                <a:tc>
                  <a:txBody>
                    <a:bodyPr/>
                    <a:lstStyle/>
                    <a:p>
                      <a:r>
                        <a:rPr lang="en-US" sz="2000" dirty="0">
                          <a:latin typeface="Arial" panose="020B0604020202020204" pitchFamily="34" charset="0"/>
                          <a:cs typeface="Arial" panose="020B0604020202020204" pitchFamily="34" charset="0"/>
                        </a:rPr>
                        <a:t>One-Size-Fits-All Services</a:t>
                      </a:r>
                    </a:p>
                  </a:txBody>
                  <a:tcPr>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6200000" scaled="1"/>
                      <a:tileRect/>
                    </a:gradFill>
                  </a:tcPr>
                </a:tc>
                <a:tc>
                  <a:txBody>
                    <a:bodyPr/>
                    <a:lstStyle/>
                    <a:p>
                      <a:r>
                        <a:rPr lang="en-US" sz="2000" dirty="0">
                          <a:latin typeface="Arial" panose="020B0604020202020204" pitchFamily="34" charset="0"/>
                          <a:cs typeface="Arial" panose="020B0604020202020204" pitchFamily="34" charset="0"/>
                        </a:rPr>
                        <a:t>Customer-Centered Service Design</a:t>
                      </a:r>
                    </a:p>
                  </a:txBody>
                  <a:tcPr>
                    <a:solidFill>
                      <a:schemeClr val="accent6">
                        <a:lumMod val="60000"/>
                        <a:lumOff val="40000"/>
                      </a:schemeClr>
                    </a:solidFill>
                  </a:tcPr>
                </a:tc>
                <a:extLst>
                  <a:ext uri="{0D108BD9-81ED-4DB2-BD59-A6C34878D82A}">
                    <a16:rowId xmlns:a16="http://schemas.microsoft.com/office/drawing/2014/main" val="2566527210"/>
                  </a:ext>
                </a:extLst>
              </a:tr>
              <a:tr h="378455">
                <a:tc>
                  <a:txBody>
                    <a:bodyPr/>
                    <a:lstStyle/>
                    <a:p>
                      <a:r>
                        <a:rPr lang="en-US" sz="2000" dirty="0">
                          <a:latin typeface="Arial" panose="020B0604020202020204" pitchFamily="34" charset="0"/>
                          <a:cs typeface="Arial" panose="020B0604020202020204" pitchFamily="34" charset="0"/>
                        </a:rPr>
                        <a:t>Static Budgets</a:t>
                      </a:r>
                    </a:p>
                  </a:txBody>
                  <a:tcPr>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6200000" scaled="1"/>
                      <a:tileRect/>
                    </a:gradFill>
                  </a:tcPr>
                </a:tc>
                <a:tc>
                  <a:txBody>
                    <a:bodyPr/>
                    <a:lstStyle/>
                    <a:p>
                      <a:r>
                        <a:rPr lang="en-US" sz="2000" dirty="0">
                          <a:latin typeface="Arial" panose="020B0604020202020204" pitchFamily="34" charset="0"/>
                          <a:cs typeface="Arial" panose="020B0604020202020204" pitchFamily="34" charset="0"/>
                        </a:rPr>
                        <a:t>Rolling Forecasts &amp; Adaptability</a:t>
                      </a:r>
                    </a:p>
                  </a:txBody>
                  <a:tcPr>
                    <a:solidFill>
                      <a:schemeClr val="accent6">
                        <a:lumMod val="60000"/>
                        <a:lumOff val="40000"/>
                      </a:schemeClr>
                    </a:solidFill>
                  </a:tcPr>
                </a:tc>
                <a:extLst>
                  <a:ext uri="{0D108BD9-81ED-4DB2-BD59-A6C34878D82A}">
                    <a16:rowId xmlns:a16="http://schemas.microsoft.com/office/drawing/2014/main" val="1321990119"/>
                  </a:ext>
                </a:extLst>
              </a:tr>
            </a:tbl>
          </a:graphicData>
        </a:graphic>
      </p:graphicFrame>
    </p:spTree>
    <p:extLst>
      <p:ext uri="{BB962C8B-B14F-4D97-AF65-F5344CB8AC3E}">
        <p14:creationId xmlns:p14="http://schemas.microsoft.com/office/powerpoint/2010/main" val="238364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752C20C7-84C7-76C8-DEE3-A977F7470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346971"/>
            <a:ext cx="8610600" cy="1446550"/>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REAL RESULTS FROM A STRATEGIC APPROACH</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7</a:t>
            </a:fld>
            <a:endParaRPr lang="en-US" b="1" dirty="0">
              <a:latin typeface="+mn-lt"/>
            </a:endParaRPr>
          </a:p>
        </p:txBody>
      </p:sp>
      <p:graphicFrame>
        <p:nvGraphicFramePr>
          <p:cNvPr id="3" name="Table 2">
            <a:extLst>
              <a:ext uri="{FF2B5EF4-FFF2-40B4-BE49-F238E27FC236}">
                <a16:creationId xmlns:a16="http://schemas.microsoft.com/office/drawing/2014/main" id="{A8C802C0-7CFA-2992-1DD4-B77107601A12}"/>
              </a:ext>
            </a:extLst>
          </p:cNvPr>
          <p:cNvGraphicFramePr>
            <a:graphicFrameLocks noGrp="1"/>
          </p:cNvGraphicFramePr>
          <p:nvPr>
            <p:extLst>
              <p:ext uri="{D42A27DB-BD31-4B8C-83A1-F6EECF244321}">
                <p14:modId xmlns:p14="http://schemas.microsoft.com/office/powerpoint/2010/main" val="2224401275"/>
              </p:ext>
            </p:extLst>
          </p:nvPr>
        </p:nvGraphicFramePr>
        <p:xfrm>
          <a:off x="533400" y="1720890"/>
          <a:ext cx="8610600" cy="4165559"/>
        </p:xfrm>
        <a:graphic>
          <a:graphicData uri="http://schemas.openxmlformats.org/drawingml/2006/table">
            <a:tbl>
              <a:tblPr firstRow="1" firstCol="1" bandRow="1">
                <a:tableStyleId>{5C22544A-7EE6-4342-B048-85BDC9FD1C3A}</a:tableStyleId>
              </a:tblPr>
              <a:tblGrid>
                <a:gridCol w="1911381">
                  <a:extLst>
                    <a:ext uri="{9D8B030D-6E8A-4147-A177-3AD203B41FA5}">
                      <a16:colId xmlns:a16="http://schemas.microsoft.com/office/drawing/2014/main" val="698119423"/>
                    </a:ext>
                  </a:extLst>
                </a:gridCol>
                <a:gridCol w="3148658">
                  <a:extLst>
                    <a:ext uri="{9D8B030D-6E8A-4147-A177-3AD203B41FA5}">
                      <a16:colId xmlns:a16="http://schemas.microsoft.com/office/drawing/2014/main" val="1821783220"/>
                    </a:ext>
                  </a:extLst>
                </a:gridCol>
                <a:gridCol w="1996711">
                  <a:extLst>
                    <a:ext uri="{9D8B030D-6E8A-4147-A177-3AD203B41FA5}">
                      <a16:colId xmlns:a16="http://schemas.microsoft.com/office/drawing/2014/main" val="3268389699"/>
                    </a:ext>
                  </a:extLst>
                </a:gridCol>
                <a:gridCol w="1553850">
                  <a:extLst>
                    <a:ext uri="{9D8B030D-6E8A-4147-A177-3AD203B41FA5}">
                      <a16:colId xmlns:a16="http://schemas.microsoft.com/office/drawing/2014/main" val="37760114"/>
                    </a:ext>
                  </a:extLst>
                </a:gridCol>
              </a:tblGrid>
              <a:tr h="296806">
                <a:tc gridSpan="4">
                  <a:txBody>
                    <a:bodyPr/>
                    <a:lstStyle/>
                    <a:p>
                      <a:pPr marL="0" marR="0" algn="ctr">
                        <a:lnSpc>
                          <a:spcPct val="115000"/>
                        </a:lnSpc>
                        <a:spcAft>
                          <a:spcPts val="800"/>
                        </a:spcAft>
                        <a:buNone/>
                      </a:pPr>
                      <a:r>
                        <a:rPr lang="en-US" sz="2400" kern="0" dirty="0">
                          <a:effectLst/>
                        </a:rPr>
                        <a:t>RECURRING EFFICIENCIES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4340728"/>
                  </a:ext>
                </a:extLst>
              </a:tr>
              <a:tr h="519559">
                <a:tc>
                  <a:txBody>
                    <a:bodyPr/>
                    <a:lstStyle/>
                    <a:p>
                      <a:pPr marL="0" marR="0">
                        <a:lnSpc>
                          <a:spcPct val="115000"/>
                        </a:lnSpc>
                        <a:spcAft>
                          <a:spcPts val="800"/>
                        </a:spcAft>
                        <a:buNone/>
                      </a:pPr>
                      <a:r>
                        <a:rPr lang="en-US" sz="1600" b="1" kern="0" dirty="0">
                          <a:effectLst/>
                          <a:latin typeface="Arial" panose="020B0604020202020204" pitchFamily="34" charset="0"/>
                          <a:cs typeface="Arial" panose="020B0604020202020204" pitchFamily="34" charset="0"/>
                        </a:rPr>
                        <a:t>Department/Area</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600" b="1" kern="0" dirty="0">
                          <a:effectLst/>
                          <a:latin typeface="Arial"/>
                          <a:cs typeface="Arial"/>
                        </a:rPr>
                        <a:t>Type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nSpc>
                          <a:spcPct val="115000"/>
                        </a:lnSpc>
                        <a:spcAft>
                          <a:spcPts val="800"/>
                        </a:spcAft>
                        <a:buNone/>
                      </a:pPr>
                      <a:r>
                        <a:rPr lang="en-US" sz="1600" b="1" kern="0" dirty="0">
                          <a:effectLst/>
                          <a:latin typeface="Arial"/>
                          <a:cs typeface="Arial"/>
                        </a:rPr>
                        <a:t>Amount</a:t>
                      </a:r>
                      <a:endParaRPr lang="en-US" sz="1400" b="1" kern="100" dirty="0">
                        <a:effectLst/>
                        <a:latin typeface="Arial"/>
                        <a:ea typeface="Aptos" panose="020B0004020202020204" pitchFamily="34" charset="0"/>
                        <a:cs typeface="Arial"/>
                      </a:endParaRPr>
                    </a:p>
                  </a:txBody>
                  <a:tcPr marL="68580" marR="68580" marT="9525" marB="9525" anchor="b"/>
                </a:tc>
                <a:extLst>
                  <a:ext uri="{0D108BD9-81ED-4DB2-BD59-A6C34878D82A}">
                    <a16:rowId xmlns:a16="http://schemas.microsoft.com/office/drawing/2014/main" val="873778374"/>
                  </a:ext>
                </a:extLst>
              </a:tr>
              <a:tr h="210368">
                <a:tc>
                  <a:txBody>
                    <a:bodyPr/>
                    <a:lstStyle/>
                    <a:p>
                      <a:pPr marL="0" marR="0">
                        <a:lnSpc>
                          <a:spcPct val="115000"/>
                        </a:lnSpc>
                        <a:spcAft>
                          <a:spcPts val="800"/>
                        </a:spcAft>
                        <a:buNone/>
                      </a:pPr>
                      <a:r>
                        <a:rPr lang="en-US" sz="1200" b="1" kern="100" dirty="0">
                          <a:effectLst/>
                          <a:latin typeface="Arial"/>
                          <a:cs typeface="Arial"/>
                        </a:rPr>
                        <a:t>Utilities</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Strategic Policy Changes &amp; Process Improvements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Revenue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$10,000,000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1480081139"/>
                  </a:ext>
                </a:extLst>
              </a:tr>
              <a:tr h="412545">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ITSD</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Enterprise IT Optimization</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Savings/Cost Avoidance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$870,000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3277795857"/>
                  </a:ext>
                </a:extLst>
              </a:tr>
              <a:tr h="443023">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Utilities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err="1">
                          <a:effectLst/>
                          <a:latin typeface="Arial" panose="020B0604020202020204" pitchFamily="34" charset="0"/>
                          <a:cs typeface="Arial" panose="020B0604020202020204" pitchFamily="34" charset="0"/>
                        </a:rPr>
                        <a:t>Asterra</a:t>
                      </a:r>
                      <a:r>
                        <a:rPr lang="en-US" sz="1200" b="1" kern="100" dirty="0">
                          <a:effectLst/>
                          <a:latin typeface="Arial" panose="020B0604020202020204" pitchFamily="34" charset="0"/>
                          <a:cs typeface="Arial" panose="020B0604020202020204" pitchFamily="34" charset="0"/>
                        </a:rPr>
                        <a:t> Annual Leak Detection - Water Savings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Savings/Cost Avoidance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$2,101,980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4286460194"/>
                  </a:ext>
                </a:extLst>
              </a:tr>
              <a:tr h="412545">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Human Relations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Pre-employment Medical Testing Overhaul</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Savings/Cost Avoidance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$500,000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1442088039"/>
                  </a:ext>
                </a:extLst>
              </a:tr>
              <a:tr h="412545">
                <a:tc>
                  <a:txBody>
                    <a:bodyPr/>
                    <a:lstStyle/>
                    <a:p>
                      <a:pPr marL="0" marR="0">
                        <a:lnSpc>
                          <a:spcPct val="115000"/>
                        </a:lnSpc>
                        <a:spcAft>
                          <a:spcPts val="800"/>
                        </a:spcAft>
                        <a:buNone/>
                      </a:pPr>
                      <a:r>
                        <a:rPr lang="en-US" sz="1200" b="1" kern="100" dirty="0">
                          <a:effectLst/>
                          <a:latin typeface="Arial"/>
                          <a:cs typeface="Arial"/>
                        </a:rPr>
                        <a:t>Parks &amp; Recreation</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Hogan Golf Course YEARLY Subsidy Elimination</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Savings/Cost Avoidance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$700,000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98061758"/>
                  </a:ext>
                </a:extLst>
              </a:tr>
              <a:tr h="412545">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Airport</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Airport YEARLY Subsidy Elimination</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Savings/Cost Avoidance</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$1,000,000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1362430781"/>
                  </a:ext>
                </a:extLst>
              </a:tr>
              <a:tr h="412545">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Utilities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err="1">
                          <a:effectLst/>
                          <a:latin typeface="Arial" panose="020B0604020202020204" pitchFamily="34" charset="0"/>
                          <a:cs typeface="Arial" panose="020B0604020202020204" pitchFamily="34" charset="0"/>
                        </a:rPr>
                        <a:t>Asterra</a:t>
                      </a:r>
                      <a:r>
                        <a:rPr lang="en-US" sz="1200" b="1" kern="100" dirty="0">
                          <a:effectLst/>
                          <a:latin typeface="Arial" panose="020B0604020202020204" pitchFamily="34" charset="0"/>
                          <a:cs typeface="Arial" panose="020B0604020202020204" pitchFamily="34" charset="0"/>
                        </a:rPr>
                        <a:t> Annual Leak Detection - Energy Savings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Savings/Cost Avoidance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$28,412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3315234632"/>
                  </a:ext>
                </a:extLst>
              </a:tr>
              <a:tr h="210368">
                <a:tc>
                  <a:txBody>
                    <a:bodyPr/>
                    <a:lstStyle/>
                    <a:p>
                      <a:pPr marL="0" marR="0">
                        <a:lnSpc>
                          <a:spcPct val="115000"/>
                        </a:lnSpc>
                        <a:spcAft>
                          <a:spcPts val="800"/>
                        </a:spcAft>
                        <a:buNone/>
                      </a:pPr>
                      <a:r>
                        <a:rPr lang="en-US" sz="1600" b="1" kern="100" dirty="0">
                          <a:effectLst/>
                          <a:latin typeface="Arial" panose="020B0604020202020204" pitchFamily="34" charset="0"/>
                          <a:cs typeface="Arial" panose="020B0604020202020204" pitchFamily="34" charset="0"/>
                        </a:rPr>
                        <a:t>Total</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nSpc>
                          <a:spcPct val="115000"/>
                        </a:lnSpc>
                        <a:spcAft>
                          <a:spcPts val="800"/>
                        </a:spcAft>
                        <a:buNone/>
                      </a:pP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600" b="1" kern="100" dirty="0">
                          <a:effectLst/>
                          <a:latin typeface="Arial" panose="020B0604020202020204" pitchFamily="34" charset="0"/>
                          <a:cs typeface="Arial" panose="020B0604020202020204" pitchFamily="34" charset="0"/>
                        </a:rPr>
                        <a:t>$15,200,392.00 </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3128324817"/>
                  </a:ext>
                </a:extLst>
              </a:tr>
            </a:tbl>
          </a:graphicData>
        </a:graphic>
      </p:graphicFrame>
    </p:spTree>
    <p:extLst>
      <p:ext uri="{BB962C8B-B14F-4D97-AF65-F5344CB8AC3E}">
        <p14:creationId xmlns:p14="http://schemas.microsoft.com/office/powerpoint/2010/main" val="417080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DA2A7666-2E46-B1F0-1582-B82B89E1A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9443A8-8DF5-6F77-40FC-61BA67A82149}"/>
              </a:ext>
            </a:extLst>
          </p:cNvPr>
          <p:cNvSpPr>
            <a:spLocks noGrp="1"/>
          </p:cNvSpPr>
          <p:nvPr>
            <p:ph type="title"/>
          </p:nvPr>
        </p:nvSpPr>
        <p:spPr>
          <a:xfrm>
            <a:off x="460022" y="283284"/>
            <a:ext cx="10515600" cy="1325563"/>
          </a:xfrm>
        </p:spPr>
        <p:txBody>
          <a:bodyPr/>
          <a:lstStyle/>
          <a:p>
            <a:r>
              <a:rPr lang="en-US" dirty="0">
                <a:solidFill>
                  <a:schemeClr val="tx2">
                    <a:lumMod val="75000"/>
                    <a:lumOff val="25000"/>
                  </a:schemeClr>
                </a:solidFill>
              </a:rPr>
              <a:t>STRATEGIC WINS THAT FUND THE FUTURE</a:t>
            </a:r>
          </a:p>
        </p:txBody>
      </p:sp>
      <p:sp>
        <p:nvSpPr>
          <p:cNvPr id="4" name="Slide Number Placeholder 3">
            <a:extLst>
              <a:ext uri="{FF2B5EF4-FFF2-40B4-BE49-F238E27FC236}">
                <a16:creationId xmlns:a16="http://schemas.microsoft.com/office/drawing/2014/main" id="{49C7E3A0-0750-FE01-D8B2-54918C0AEE28}"/>
              </a:ext>
            </a:extLst>
          </p:cNvPr>
          <p:cNvSpPr>
            <a:spLocks noGrp="1"/>
          </p:cNvSpPr>
          <p:nvPr>
            <p:ph type="sldNum" sz="quarter" idx="12"/>
          </p:nvPr>
        </p:nvSpPr>
        <p:spPr/>
        <p:txBody>
          <a:bodyPr/>
          <a:lstStyle/>
          <a:p>
            <a:fld id="{C909ABD2-4574-433D-8B11-1782A1457D95}" type="slidenum">
              <a:rPr lang="en-US" smtClean="0">
                <a:latin typeface="+mn-lt"/>
              </a:rPr>
              <a:pPr/>
              <a:t>8</a:t>
            </a:fld>
            <a:endParaRPr lang="en-US" dirty="0">
              <a:latin typeface="+mn-lt"/>
            </a:endParaRPr>
          </a:p>
        </p:txBody>
      </p:sp>
      <p:graphicFrame>
        <p:nvGraphicFramePr>
          <p:cNvPr id="3" name="Table 2">
            <a:extLst>
              <a:ext uri="{FF2B5EF4-FFF2-40B4-BE49-F238E27FC236}">
                <a16:creationId xmlns:a16="http://schemas.microsoft.com/office/drawing/2014/main" id="{CB707C87-BB72-DF2F-6E09-8DD6C88BE681}"/>
              </a:ext>
            </a:extLst>
          </p:cNvPr>
          <p:cNvGraphicFramePr>
            <a:graphicFrameLocks noGrp="1"/>
          </p:cNvGraphicFramePr>
          <p:nvPr>
            <p:extLst>
              <p:ext uri="{D42A27DB-BD31-4B8C-83A1-F6EECF244321}">
                <p14:modId xmlns:p14="http://schemas.microsoft.com/office/powerpoint/2010/main" val="2248896015"/>
              </p:ext>
            </p:extLst>
          </p:nvPr>
        </p:nvGraphicFramePr>
        <p:xfrm>
          <a:off x="538908" y="1608847"/>
          <a:ext cx="10515598" cy="3800437"/>
        </p:xfrm>
        <a:graphic>
          <a:graphicData uri="http://schemas.openxmlformats.org/drawingml/2006/table">
            <a:tbl>
              <a:tblPr firstRow="1" firstCol="1" bandRow="1">
                <a:tableStyleId>{5C22544A-7EE6-4342-B048-85BDC9FD1C3A}</a:tableStyleId>
              </a:tblPr>
              <a:tblGrid>
                <a:gridCol w="2334251">
                  <a:extLst>
                    <a:ext uri="{9D8B030D-6E8A-4147-A177-3AD203B41FA5}">
                      <a16:colId xmlns:a16="http://schemas.microsoft.com/office/drawing/2014/main" val="698119423"/>
                    </a:ext>
                  </a:extLst>
                </a:gridCol>
                <a:gridCol w="3845264">
                  <a:extLst>
                    <a:ext uri="{9D8B030D-6E8A-4147-A177-3AD203B41FA5}">
                      <a16:colId xmlns:a16="http://schemas.microsoft.com/office/drawing/2014/main" val="1821783220"/>
                    </a:ext>
                  </a:extLst>
                </a:gridCol>
                <a:gridCol w="2438461">
                  <a:extLst>
                    <a:ext uri="{9D8B030D-6E8A-4147-A177-3AD203B41FA5}">
                      <a16:colId xmlns:a16="http://schemas.microsoft.com/office/drawing/2014/main" val="3268389699"/>
                    </a:ext>
                  </a:extLst>
                </a:gridCol>
                <a:gridCol w="1897622">
                  <a:extLst>
                    <a:ext uri="{9D8B030D-6E8A-4147-A177-3AD203B41FA5}">
                      <a16:colId xmlns:a16="http://schemas.microsoft.com/office/drawing/2014/main" val="37760114"/>
                    </a:ext>
                  </a:extLst>
                </a:gridCol>
              </a:tblGrid>
              <a:tr h="500483">
                <a:tc gridSpan="4">
                  <a:txBody>
                    <a:bodyPr/>
                    <a:lstStyle/>
                    <a:p>
                      <a:pPr marL="0" marR="0" algn="ctr">
                        <a:lnSpc>
                          <a:spcPct val="115000"/>
                        </a:lnSpc>
                        <a:spcAft>
                          <a:spcPts val="800"/>
                        </a:spcAft>
                        <a:buNone/>
                      </a:pPr>
                      <a:r>
                        <a:rPr lang="en-US" sz="2400" kern="0" dirty="0">
                          <a:effectLst/>
                        </a:rPr>
                        <a:t>ONE-TIME EFFICIENCIES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4340728"/>
                  </a:ext>
                </a:extLst>
              </a:tr>
              <a:tr h="457081">
                <a:tc>
                  <a:txBody>
                    <a:bodyPr/>
                    <a:lstStyle/>
                    <a:p>
                      <a:pPr marL="0" marR="0">
                        <a:lnSpc>
                          <a:spcPct val="115000"/>
                        </a:lnSpc>
                        <a:spcAft>
                          <a:spcPts val="800"/>
                        </a:spcAft>
                        <a:buNone/>
                      </a:pPr>
                      <a:r>
                        <a:rPr lang="en-US" sz="1600" b="1" kern="0" dirty="0">
                          <a:effectLst/>
                          <a:latin typeface="Arial" panose="020B0604020202020204" pitchFamily="34" charset="0"/>
                          <a:cs typeface="Arial" panose="020B0604020202020204" pitchFamily="34" charset="0"/>
                        </a:rPr>
                        <a:t>Department/Area</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600" b="1" kern="0">
                          <a:effectLst/>
                          <a:latin typeface="Arial" panose="020B0604020202020204" pitchFamily="34" charset="0"/>
                          <a:cs typeface="Arial" panose="020B0604020202020204" pitchFamily="34" charset="0"/>
                        </a:rPr>
                        <a:t>Type</a:t>
                      </a:r>
                      <a:endParaRPr lang="en-US" sz="14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600" b="1" kern="0">
                          <a:effectLst/>
                          <a:latin typeface="Arial" panose="020B0604020202020204" pitchFamily="34" charset="0"/>
                          <a:cs typeface="Arial" panose="020B0604020202020204" pitchFamily="34" charset="0"/>
                        </a:rPr>
                        <a:t>Amount</a:t>
                      </a:r>
                      <a:endParaRPr lang="en-US" sz="14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873778374"/>
                  </a:ext>
                </a:extLst>
              </a:tr>
              <a:tr h="255105">
                <a:tc>
                  <a:txBody>
                    <a:bodyPr/>
                    <a:lstStyle/>
                    <a:p>
                      <a:pPr marL="0" marR="0">
                        <a:lnSpc>
                          <a:spcPct val="115000"/>
                        </a:lnSpc>
                        <a:spcAft>
                          <a:spcPts val="800"/>
                        </a:spcAft>
                        <a:buNone/>
                      </a:pPr>
                      <a:r>
                        <a:rPr lang="en-US" sz="12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Multiple</a:t>
                      </a:r>
                      <a:endParaRPr lang="en-US" sz="14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Fire Fighter Pension Obligation Bond Avoidance</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Savings/Cost Avoidance</a:t>
                      </a:r>
                      <a:endParaRPr lang="en-US" sz="14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$60,000,000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1625691532"/>
                  </a:ext>
                </a:extLst>
              </a:tr>
              <a:tr h="255105">
                <a:tc>
                  <a:txBody>
                    <a:bodyPr/>
                    <a:lstStyle/>
                    <a:p>
                      <a:pPr marL="0" marR="0">
                        <a:lnSpc>
                          <a:spcPct val="115000"/>
                        </a:lnSpc>
                        <a:spcAft>
                          <a:spcPts val="800"/>
                        </a:spcAft>
                        <a:buNone/>
                      </a:pPr>
                      <a:r>
                        <a:rPr lang="en-US" sz="12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Engineering</a:t>
                      </a:r>
                      <a:endParaRPr lang="en-US" sz="14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FHWA Safe Streets and Roads for All</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Grant</a:t>
                      </a:r>
                      <a:endParaRPr lang="en-US" sz="14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$8,664,368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1480081139"/>
                  </a:ext>
                </a:extLst>
              </a:tr>
              <a:tr h="293727">
                <a:tc>
                  <a:txBody>
                    <a:bodyPr/>
                    <a:lstStyle/>
                    <a:p>
                      <a:pPr marL="0" marR="0">
                        <a:lnSpc>
                          <a:spcPct val="115000"/>
                        </a:lnSpc>
                        <a:spcAft>
                          <a:spcPts val="800"/>
                        </a:spcAft>
                        <a:buNone/>
                      </a:pPr>
                      <a:r>
                        <a:rPr lang="en-US" sz="1200" b="1" kern="100">
                          <a:solidFill>
                            <a:schemeClr val="bg1"/>
                          </a:solidFill>
                          <a:effectLst/>
                          <a:latin typeface="Arial" panose="020B0604020202020204" pitchFamily="34" charset="0"/>
                          <a:ea typeface="Aptos" panose="020B0004020202020204" pitchFamily="34" charset="0"/>
                          <a:cs typeface="Arial" panose="020B0604020202020204" pitchFamily="34" charset="0"/>
                        </a:rPr>
                        <a:t>Airport</a:t>
                      </a:r>
                      <a:endParaRPr lang="en-US" sz="1400" b="1"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Airport Pay Back</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Cost Recovery</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$5,400,000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1442088039"/>
                  </a:ext>
                </a:extLst>
              </a:tr>
              <a:tr h="319268">
                <a:tc>
                  <a:txBody>
                    <a:bodyPr/>
                    <a:lstStyle/>
                    <a:p>
                      <a:pPr marL="0" marR="0">
                        <a:lnSpc>
                          <a:spcPct val="115000"/>
                        </a:lnSpc>
                        <a:spcAft>
                          <a:spcPts val="800"/>
                        </a:spcAft>
                        <a:buNone/>
                      </a:pPr>
                      <a:r>
                        <a:rPr lang="en-US" sz="1200" kern="100">
                          <a:solidFill>
                            <a:schemeClr val="bg1"/>
                          </a:solidFill>
                          <a:effectLst/>
                          <a:latin typeface="Arial" panose="020B0604020202020204" pitchFamily="34" charset="0"/>
                          <a:ea typeface="Aptos" panose="020B0004020202020204" pitchFamily="34" charset="0"/>
                          <a:cs typeface="Arial" panose="020B0604020202020204" pitchFamily="34" charset="0"/>
                        </a:rPr>
                        <a:t>Finance</a:t>
                      </a:r>
                      <a:endParaRPr lang="en-US" sz="14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Hotel Occupancy Tax Audit</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Cost Recovery</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$530,000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3315234632"/>
                  </a:ext>
                </a:extLst>
              </a:tr>
              <a:tr h="255105">
                <a:tc>
                  <a:txBody>
                    <a:bodyPr/>
                    <a:lstStyle/>
                    <a:p>
                      <a:pPr marL="0" marR="0">
                        <a:lnSpc>
                          <a:spcPct val="115000"/>
                        </a:lnSpc>
                        <a:spcAft>
                          <a:spcPts val="800"/>
                        </a:spcAft>
                        <a:buNone/>
                      </a:pP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Parks &amp; Recreation</a:t>
                      </a:r>
                      <a:endParaRPr lang="en-US" sz="1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Beal Park</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Private/Public Partnerships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ea typeface="Aptos" panose="020B0004020202020204" pitchFamily="34" charset="0"/>
                          <a:cs typeface="Arial" panose="020B0604020202020204" pitchFamily="34" charset="0"/>
                        </a:rPr>
                        <a:t>$16,800,000</a:t>
                      </a:r>
                    </a:p>
                  </a:txBody>
                  <a:tcPr marL="68580" marR="68580" marT="9525" marB="9525" anchor="b"/>
                </a:tc>
                <a:extLst>
                  <a:ext uri="{0D108BD9-81ED-4DB2-BD59-A6C34878D82A}">
                    <a16:rowId xmlns:a16="http://schemas.microsoft.com/office/drawing/2014/main" val="2173165259"/>
                  </a:ext>
                </a:extLst>
              </a:tr>
              <a:tr h="342538">
                <a:tc>
                  <a:txBody>
                    <a:bodyPr/>
                    <a:lstStyle/>
                    <a:p>
                      <a:pPr marL="0" marR="0">
                        <a:lnSpc>
                          <a:spcPct val="115000"/>
                        </a:lnSpc>
                        <a:spcAft>
                          <a:spcPts val="800"/>
                        </a:spcAft>
                        <a:buNone/>
                      </a:pP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Parks &amp; Recreation</a:t>
                      </a:r>
                      <a:endParaRPr lang="en-US" sz="1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Grasslands Park</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Grant</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$150,000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2716983084"/>
                  </a:ext>
                </a:extLst>
              </a:tr>
              <a:tr h="255105">
                <a:tc>
                  <a:txBody>
                    <a:bodyPr/>
                    <a:lstStyle/>
                    <a:p>
                      <a:pPr marL="0" marR="0">
                        <a:lnSpc>
                          <a:spcPct val="115000"/>
                        </a:lnSpc>
                        <a:spcAft>
                          <a:spcPts val="800"/>
                        </a:spcAft>
                        <a:buNone/>
                      </a:pP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Parks &amp; Recreation</a:t>
                      </a:r>
                      <a:endParaRPr lang="en-US" sz="1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Wildcatter Trail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Grants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$6,667,495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4069416683"/>
                  </a:ext>
                </a:extLst>
              </a:tr>
              <a:tr h="255105">
                <a:tc>
                  <a:txBody>
                    <a:bodyPr/>
                    <a:lstStyle/>
                    <a:p>
                      <a:pPr marL="0" marR="0">
                        <a:lnSpc>
                          <a:spcPct val="115000"/>
                        </a:lnSpc>
                        <a:spcAft>
                          <a:spcPts val="800"/>
                        </a:spcAft>
                        <a:buNone/>
                      </a:pP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Utilities</a:t>
                      </a:r>
                      <a:endParaRPr lang="en-US" sz="1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Collection of Delinquent Accounts Receivable</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Cost Recovery</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$298,043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742625754"/>
                  </a:ext>
                </a:extLst>
              </a:tr>
              <a:tr h="255105">
                <a:tc>
                  <a:txBody>
                    <a:bodyPr/>
                    <a:lstStyle/>
                    <a:p>
                      <a:pPr marL="0" marR="0">
                        <a:lnSpc>
                          <a:spcPct val="115000"/>
                        </a:lnSpc>
                        <a:spcAft>
                          <a:spcPts val="800"/>
                        </a:spcAft>
                        <a:buNone/>
                      </a:pP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Airport</a:t>
                      </a:r>
                      <a:endParaRPr lang="en-US" sz="1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Federal ATP Grant for terminal modernization</a:t>
                      </a:r>
                      <a:endParaRPr lang="en-US" sz="14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Grant</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$2,800,000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3356220523"/>
                  </a:ext>
                </a:extLst>
              </a:tr>
              <a:tr h="356710">
                <a:tc>
                  <a:txBody>
                    <a:bodyPr/>
                    <a:lstStyle/>
                    <a:p>
                      <a:pPr marL="0" marR="0">
                        <a:lnSpc>
                          <a:spcPct val="115000"/>
                        </a:lnSpc>
                        <a:spcAft>
                          <a:spcPts val="800"/>
                        </a:spcAft>
                        <a:buNone/>
                      </a:pPr>
                      <a:r>
                        <a:rPr lang="en-US" sz="1800" b="1" kern="100" dirty="0">
                          <a:effectLst/>
                          <a:latin typeface="Arial" panose="020B0604020202020204" pitchFamily="34" charset="0"/>
                          <a:cs typeface="Arial" panose="020B0604020202020204" pitchFamily="34" charset="0"/>
                        </a:rPr>
                        <a:t>Total</a:t>
                      </a:r>
                      <a:endParaRPr lang="en-US" sz="20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400" b="1" kern="100">
                          <a:effectLst/>
                          <a:latin typeface="Arial" panose="020B0604020202020204" pitchFamily="34" charset="0"/>
                          <a:cs typeface="Arial" panose="020B0604020202020204" pitchFamily="34" charset="0"/>
                        </a:rPr>
                        <a:t> </a:t>
                      </a:r>
                      <a:endParaRPr lang="en-US" sz="16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400" b="1" kern="100" dirty="0">
                          <a:effectLst/>
                          <a:latin typeface="Arial" panose="020B0604020202020204" pitchFamily="34" charset="0"/>
                          <a:cs typeface="Arial" panose="020B0604020202020204" pitchFamily="34" charset="0"/>
                        </a:rPr>
                        <a:t> </a:t>
                      </a:r>
                      <a:endParaRPr lang="en-US" sz="16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800" b="1" kern="100" dirty="0">
                          <a:effectLst/>
                          <a:latin typeface="Arial" panose="020B0604020202020204" pitchFamily="34" charset="0"/>
                          <a:ea typeface="Aptos" panose="020B0004020202020204" pitchFamily="34" charset="0"/>
                          <a:cs typeface="Arial" panose="020B0604020202020204" pitchFamily="34" charset="0"/>
                        </a:rPr>
                        <a:t>$101,309,906</a:t>
                      </a:r>
                    </a:p>
                  </a:txBody>
                  <a:tcPr marL="68580" marR="68580" marT="9525" marB="9525" anchor="b"/>
                </a:tc>
                <a:extLst>
                  <a:ext uri="{0D108BD9-81ED-4DB2-BD59-A6C34878D82A}">
                    <a16:rowId xmlns:a16="http://schemas.microsoft.com/office/drawing/2014/main" val="3128324817"/>
                  </a:ext>
                </a:extLst>
              </a:tr>
            </a:tbl>
          </a:graphicData>
        </a:graphic>
      </p:graphicFrame>
    </p:spTree>
    <p:extLst>
      <p:ext uri="{BB962C8B-B14F-4D97-AF65-F5344CB8AC3E}">
        <p14:creationId xmlns:p14="http://schemas.microsoft.com/office/powerpoint/2010/main" val="150702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DABDC-D1F2-141F-ACBA-B4156D41BD68}"/>
            </a:ext>
          </a:extLst>
        </p:cNvPr>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E9BC29C1-99DE-4807-6E20-CECAD52A5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065AB83D-54F4-08D8-A139-BC635DCD045C}"/>
              </a:ext>
            </a:extLst>
          </p:cNvPr>
          <p:cNvSpPr txBox="1"/>
          <p:nvPr/>
        </p:nvSpPr>
        <p:spPr>
          <a:xfrm>
            <a:off x="533399" y="564573"/>
            <a:ext cx="7916537"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WHERE WE GO FROM HERE</a:t>
            </a:r>
          </a:p>
        </p:txBody>
      </p:sp>
      <p:sp>
        <p:nvSpPr>
          <p:cNvPr id="13" name="TextBox 12">
            <a:extLst>
              <a:ext uri="{FF2B5EF4-FFF2-40B4-BE49-F238E27FC236}">
                <a16:creationId xmlns:a16="http://schemas.microsoft.com/office/drawing/2014/main" id="{D682AA19-7507-BBF7-DA40-489EEC3D764E}"/>
              </a:ext>
            </a:extLst>
          </p:cNvPr>
          <p:cNvSpPr txBox="1"/>
          <p:nvPr/>
        </p:nvSpPr>
        <p:spPr>
          <a:xfrm>
            <a:off x="533400" y="1504950"/>
            <a:ext cx="7112306"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Strategic Progress and the Climb Ahead</a:t>
            </a:r>
          </a:p>
        </p:txBody>
      </p:sp>
      <p:sp>
        <p:nvSpPr>
          <p:cNvPr id="2" name="Slide Number Placeholder 2">
            <a:extLst>
              <a:ext uri="{FF2B5EF4-FFF2-40B4-BE49-F238E27FC236}">
                <a16:creationId xmlns:a16="http://schemas.microsoft.com/office/drawing/2014/main" id="{512493CC-0C92-AF46-2685-2C5D3942C1D4}"/>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9</a:t>
            </a:fld>
            <a:endParaRPr lang="en-US" b="1" dirty="0">
              <a:latin typeface="+mn-lt"/>
            </a:endParaRPr>
          </a:p>
        </p:txBody>
      </p:sp>
      <p:pic>
        <p:nvPicPr>
          <p:cNvPr id="4" name="Picture 3" descr="Calendar&#10;&#10;AI-generated content may be incorrect.">
            <a:extLst>
              <a:ext uri="{FF2B5EF4-FFF2-40B4-BE49-F238E27FC236}">
                <a16:creationId xmlns:a16="http://schemas.microsoft.com/office/drawing/2014/main" id="{CC636FBE-9D45-04A6-1AF8-B617080ECADF}"/>
              </a:ext>
            </a:extLst>
          </p:cNvPr>
          <p:cNvPicPr>
            <a:picLocks noChangeAspect="1"/>
          </p:cNvPicPr>
          <p:nvPr/>
        </p:nvPicPr>
        <p:blipFill>
          <a:blip r:embed="rId4"/>
          <a:stretch>
            <a:fillRect/>
          </a:stretch>
        </p:blipFill>
        <p:spPr>
          <a:xfrm>
            <a:off x="1617183" y="2028170"/>
            <a:ext cx="6832753" cy="4555169"/>
          </a:xfrm>
          <a:prstGeom prst="rect">
            <a:avLst/>
          </a:prstGeom>
        </p:spPr>
      </p:pic>
    </p:spTree>
    <p:extLst>
      <p:ext uri="{BB962C8B-B14F-4D97-AF65-F5344CB8AC3E}">
        <p14:creationId xmlns:p14="http://schemas.microsoft.com/office/powerpoint/2010/main" val="3494674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Vancouver V.20"/>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2">
              <a:lumMod val="75000"/>
              <a:lumOff val="25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C20A154B48CF45BD0DF5410B20A8AC" ma:contentTypeVersion="13" ma:contentTypeDescription="Create a new document." ma:contentTypeScope="" ma:versionID="243ea73e7b80d71f45ae3e99e2d41a61">
  <xsd:schema xmlns:xsd="http://www.w3.org/2001/XMLSchema" xmlns:xs="http://www.w3.org/2001/XMLSchema" xmlns:p="http://schemas.microsoft.com/office/2006/metadata/properties" xmlns:ns2="dac4e956-f0e3-4f68-a80d-7cb1a90f51eb" targetNamespace="http://schemas.microsoft.com/office/2006/metadata/properties" ma:root="true" ma:fieldsID="49e955bfbee89a260be959c2b4eca440" ns2:_="">
    <xsd:import namespace="dac4e956-f0e3-4f68-a80d-7cb1a90f51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4e956-f0e3-4f68-a80d-7cb1a90f5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8C5B49-67F8-4349-B164-E5F504E52E3E}">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32C7C046-087D-4778-8D58-FF322808775C}">
  <ds:schemaRefs>
    <ds:schemaRef ds:uri="http://schemas.microsoft.com/sharepoint/v3/contenttype/forms"/>
  </ds:schemaRefs>
</ds:datastoreItem>
</file>

<file path=customXml/itemProps3.xml><?xml version="1.0" encoding="utf-8"?>
<ds:datastoreItem xmlns:ds="http://schemas.openxmlformats.org/officeDocument/2006/customXml" ds:itemID="{7B3EBE99-AE20-4855-9CF7-4586D40D39FE}">
  <ds:schemaRefs>
    <ds:schemaRef ds:uri="http://schemas.microsoft.com/office/2006/metadata/contentType"/>
    <ds:schemaRef ds:uri="http://schemas.microsoft.com/office/2006/metadata/properties/metaAttributes"/>
    <ds:schemaRef ds:uri="http://www.w3.org/2000/xmlns/"/>
    <ds:schemaRef ds:uri="http://www.w3.org/2001/XMLSchema"/>
    <ds:schemaRef ds:uri="dac4e956-f0e3-4f68-a80d-7cb1a90f51eb"/>
  </ds:schemaRefs>
</ds:datastoreItem>
</file>

<file path=docProps/app.xml><?xml version="1.0" encoding="utf-8"?>
<Properties xmlns="http://schemas.openxmlformats.org/officeDocument/2006/extended-properties" xmlns:vt="http://schemas.openxmlformats.org/officeDocument/2006/docPropsVTypes">
  <TotalTime>1011</TotalTime>
  <Words>2763</Words>
  <Application>Microsoft Office PowerPoint</Application>
  <PresentationFormat>Widescreen</PresentationFormat>
  <Paragraphs>280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WINS THAT FUND THE FUTURE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Jaycee Shepherd</dc:creator>
  <cp:lastModifiedBy>Taylor Novak</cp:lastModifiedBy>
  <cp:revision>31</cp:revision>
  <cp:lastPrinted>2025-06-20T22:34:48Z</cp:lastPrinted>
  <dcterms:created xsi:type="dcterms:W3CDTF">2024-07-01T17:26:48Z</dcterms:created>
  <dcterms:modified xsi:type="dcterms:W3CDTF">2025-06-24T16:05:45Z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0x01010025C20A154B48CF45BD0DF5410B20A8AC</vt:lpwstr>
  </property>
</Properties>
</file>