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6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86" r:id="rId6"/>
    <p:sldId id="287" r:id="rId7"/>
    <p:sldId id="273" r:id="rId8"/>
    <p:sldId id="422" r:id="rId9"/>
    <p:sldId id="420" r:id="rId10"/>
    <p:sldId id="419" r:id="rId11"/>
    <p:sldId id="425" r:id="rId12"/>
    <p:sldId id="426" r:id="rId13"/>
    <p:sldId id="423" r:id="rId14"/>
    <p:sldId id="274" r:id="rId15"/>
    <p:sldId id="424" r:id="rId16"/>
    <p:sldId id="277" r:id="rId17"/>
    <p:sldId id="281" r:id="rId18"/>
    <p:sldId id="288" r:id="rId19"/>
    <p:sldId id="463" r:id="rId20"/>
    <p:sldId id="464" r:id="rId21"/>
    <p:sldId id="465" r:id="rId22"/>
    <p:sldId id="271" r:id="rId23"/>
    <p:sldId id="468" r:id="rId24"/>
    <p:sldId id="466" r:id="rId25"/>
    <p:sldId id="289" r:id="rId26"/>
    <p:sldId id="469" r:id="rId27"/>
    <p:sldId id="26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4DBCAF8-E613-4592-86FA-90C88C2C964F}">
          <p14:sldIdLst>
            <p14:sldId id="256"/>
            <p14:sldId id="286"/>
            <p14:sldId id="287"/>
            <p14:sldId id="273"/>
            <p14:sldId id="422"/>
            <p14:sldId id="420"/>
            <p14:sldId id="419"/>
            <p14:sldId id="425"/>
            <p14:sldId id="426"/>
            <p14:sldId id="423"/>
            <p14:sldId id="274"/>
            <p14:sldId id="424"/>
            <p14:sldId id="277"/>
            <p14:sldId id="281"/>
            <p14:sldId id="288"/>
            <p14:sldId id="463"/>
            <p14:sldId id="464"/>
            <p14:sldId id="465"/>
            <p14:sldId id="271"/>
            <p14:sldId id="468"/>
            <p14:sldId id="466"/>
            <p14:sldId id="289"/>
            <p14:sldId id="469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27F2B-DCD1-FB02-9A57-52E47D4C9550}" v="94" dt="2025-06-24T13:36:52.009"/>
    <p1510:client id="{84092606-AADC-B6B8-9DE0-1A73177C9AC8}" v="93" dt="2025-06-24T13:48:21.0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007" autoAdjust="0"/>
  </p:normalViewPr>
  <p:slideViewPr>
    <p:cSldViewPr snapToGrid="0">
      <p:cViewPr varScale="1">
        <p:scale>
          <a:sx n="92" d="100"/>
          <a:sy n="92" d="100"/>
        </p:scale>
        <p:origin x="13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Novak" userId="S::tnovak@midlandtexas.gov::1bf35eaf-d94c-4f2d-bb10-da09de5f8ee8" providerId="AD" clId="Web-{2F427F2B-DCD1-FB02-9A57-52E47D4C9550}"/>
    <pc:docChg chg="modSld">
      <pc:chgData name="Taylor Novak" userId="S::tnovak@midlandtexas.gov::1bf35eaf-d94c-4f2d-bb10-da09de5f8ee8" providerId="AD" clId="Web-{2F427F2B-DCD1-FB02-9A57-52E47D4C9550}" dt="2025-06-24T13:37:04.791" v="86" actId="1076"/>
      <pc:docMkLst>
        <pc:docMk/>
      </pc:docMkLst>
      <pc:sldChg chg="modSp">
        <pc:chgData name="Taylor Novak" userId="S::tnovak@midlandtexas.gov::1bf35eaf-d94c-4f2d-bb10-da09de5f8ee8" providerId="AD" clId="Web-{2F427F2B-DCD1-FB02-9A57-52E47D4C9550}" dt="2025-06-24T13:35:06.023" v="2" actId="1076"/>
        <pc:sldMkLst>
          <pc:docMk/>
          <pc:sldMk cId="3659715712" sldId="256"/>
        </pc:sldMkLst>
        <pc:spChg chg="mod">
          <ac:chgData name="Taylor Novak" userId="S::tnovak@midlandtexas.gov::1bf35eaf-d94c-4f2d-bb10-da09de5f8ee8" providerId="AD" clId="Web-{2F427F2B-DCD1-FB02-9A57-52E47D4C9550}" dt="2025-06-24T13:35:06.023" v="2" actId="1076"/>
          <ac:spMkLst>
            <pc:docMk/>
            <pc:sldMk cId="3659715712" sldId="256"/>
            <ac:spMk id="3" creationId="{ADFDD6E9-B1D6-BF55-3830-A0B52000F9F8}"/>
          </ac:spMkLst>
        </pc:spChg>
        <pc:spChg chg="mod">
          <ac:chgData name="Taylor Novak" userId="S::tnovak@midlandtexas.gov::1bf35eaf-d94c-4f2d-bb10-da09de5f8ee8" providerId="AD" clId="Web-{2F427F2B-DCD1-FB02-9A57-52E47D4C9550}" dt="2025-06-24T13:34:59.241" v="1" actId="1076"/>
          <ac:spMkLst>
            <pc:docMk/>
            <pc:sldMk cId="3659715712" sldId="256"/>
            <ac:spMk id="4" creationId="{81A84E9A-30FA-1C00-ED6A-9D186BA40BBC}"/>
          </ac:spMkLst>
        </pc:spChg>
      </pc:sldChg>
      <pc:sldChg chg="modSp">
        <pc:chgData name="Taylor Novak" userId="S::tnovak@midlandtexas.gov::1bf35eaf-d94c-4f2d-bb10-da09de5f8ee8" providerId="AD" clId="Web-{2F427F2B-DCD1-FB02-9A57-52E47D4C9550}" dt="2025-06-24T13:36:09.852" v="28" actId="1076"/>
        <pc:sldMkLst>
          <pc:docMk/>
          <pc:sldMk cId="4076507411" sldId="273"/>
        </pc:sldMkLst>
        <pc:spChg chg="mod">
          <ac:chgData name="Taylor Novak" userId="S::tnovak@midlandtexas.gov::1bf35eaf-d94c-4f2d-bb10-da09de5f8ee8" providerId="AD" clId="Web-{2F427F2B-DCD1-FB02-9A57-52E47D4C9550}" dt="2025-06-24T13:36:09.852" v="28" actId="1076"/>
          <ac:spMkLst>
            <pc:docMk/>
            <pc:sldMk cId="4076507411" sldId="273"/>
            <ac:spMk id="5" creationId="{89E39C0A-55D5-6D73-174B-61869FD7EEF1}"/>
          </ac:spMkLst>
        </pc:spChg>
      </pc:sldChg>
      <pc:sldChg chg="modSp">
        <pc:chgData name="Taylor Novak" userId="S::tnovak@midlandtexas.gov::1bf35eaf-d94c-4f2d-bb10-da09de5f8ee8" providerId="AD" clId="Web-{2F427F2B-DCD1-FB02-9A57-52E47D4C9550}" dt="2025-06-24T13:35:20.586" v="4" actId="1076"/>
        <pc:sldMkLst>
          <pc:docMk/>
          <pc:sldMk cId="3027968557" sldId="286"/>
        </pc:sldMkLst>
        <pc:spChg chg="mod">
          <ac:chgData name="Taylor Novak" userId="S::tnovak@midlandtexas.gov::1bf35eaf-d94c-4f2d-bb10-da09de5f8ee8" providerId="AD" clId="Web-{2F427F2B-DCD1-FB02-9A57-52E47D4C9550}" dt="2025-06-24T13:35:20.586" v="4" actId="1076"/>
          <ac:spMkLst>
            <pc:docMk/>
            <pc:sldMk cId="3027968557" sldId="286"/>
            <ac:spMk id="12" creationId="{6E0EE14E-8F1D-F9C2-628E-6AE94BBDA5EA}"/>
          </ac:spMkLst>
        </pc:spChg>
        <pc:spChg chg="mod">
          <ac:chgData name="Taylor Novak" userId="S::tnovak@midlandtexas.gov::1bf35eaf-d94c-4f2d-bb10-da09de5f8ee8" providerId="AD" clId="Web-{2F427F2B-DCD1-FB02-9A57-52E47D4C9550}" dt="2025-06-24T13:35:12.148" v="3" actId="1076"/>
          <ac:spMkLst>
            <pc:docMk/>
            <pc:sldMk cId="3027968557" sldId="286"/>
            <ac:spMk id="13" creationId="{EFC6CB36-A2A7-BFA2-2C7E-933079282984}"/>
          </ac:spMkLst>
        </pc:spChg>
      </pc:sldChg>
      <pc:sldChg chg="modSp">
        <pc:chgData name="Taylor Novak" userId="S::tnovak@midlandtexas.gov::1bf35eaf-d94c-4f2d-bb10-da09de5f8ee8" providerId="AD" clId="Web-{2F427F2B-DCD1-FB02-9A57-52E47D4C9550}" dt="2025-06-24T13:36:52.009" v="85" actId="14100"/>
        <pc:sldMkLst>
          <pc:docMk/>
          <pc:sldMk cId="1072992420" sldId="419"/>
        </pc:sldMkLst>
        <pc:graphicFrameChg chg="mod modGraphic">
          <ac:chgData name="Taylor Novak" userId="S::tnovak@midlandtexas.gov::1bf35eaf-d94c-4f2d-bb10-da09de5f8ee8" providerId="AD" clId="Web-{2F427F2B-DCD1-FB02-9A57-52E47D4C9550}" dt="2025-06-24T13:36:38.290" v="82"/>
          <ac:graphicFrameMkLst>
            <pc:docMk/>
            <pc:sldMk cId="1072992420" sldId="419"/>
            <ac:graphicFrameMk id="3" creationId="{03417FF3-8030-7FBD-FE2C-97DA55C82180}"/>
          </ac:graphicFrameMkLst>
        </pc:graphicFrameChg>
        <pc:picChg chg="mod">
          <ac:chgData name="Taylor Novak" userId="S::tnovak@midlandtexas.gov::1bf35eaf-d94c-4f2d-bb10-da09de5f8ee8" providerId="AD" clId="Web-{2F427F2B-DCD1-FB02-9A57-52E47D4C9550}" dt="2025-06-24T13:36:52.009" v="85" actId="14100"/>
          <ac:picMkLst>
            <pc:docMk/>
            <pc:sldMk cId="1072992420" sldId="419"/>
            <ac:picMk id="4" creationId="{A0B53447-DFE5-39C6-A020-8BA89FF9B44A}"/>
          </ac:picMkLst>
        </pc:picChg>
      </pc:sldChg>
      <pc:sldChg chg="modSp">
        <pc:chgData name="Taylor Novak" userId="S::tnovak@midlandtexas.gov::1bf35eaf-d94c-4f2d-bb10-da09de5f8ee8" providerId="AD" clId="Web-{2F427F2B-DCD1-FB02-9A57-52E47D4C9550}" dt="2025-06-24T13:37:04.791" v="86" actId="1076"/>
        <pc:sldMkLst>
          <pc:docMk/>
          <pc:sldMk cId="2228316188" sldId="425"/>
        </pc:sldMkLst>
        <pc:graphicFrameChg chg="mod">
          <ac:chgData name="Taylor Novak" userId="S::tnovak@midlandtexas.gov::1bf35eaf-d94c-4f2d-bb10-da09de5f8ee8" providerId="AD" clId="Web-{2F427F2B-DCD1-FB02-9A57-52E47D4C9550}" dt="2025-06-24T13:37:04.791" v="86" actId="1076"/>
          <ac:graphicFrameMkLst>
            <pc:docMk/>
            <pc:sldMk cId="2228316188" sldId="425"/>
            <ac:graphicFrameMk id="5" creationId="{58C9C767-0779-44CD-8A96-54E21EC1A319}"/>
          </ac:graphicFrameMkLst>
        </pc:graphicFrameChg>
      </pc:sldChg>
    </pc:docChg>
  </pc:docChgLst>
  <pc:docChgLst>
    <pc:chgData name="Christy Weakland" userId="S::cweakland@midlandtexas.gov::33c34196-64dc-416f-828d-23e6fbfa4fe4" providerId="AD" clId="Web-{84092606-AADC-B6B8-9DE0-1A73177C9AC8}"/>
    <pc:docChg chg="addSld modSld sldOrd modSection">
      <pc:chgData name="Christy Weakland" userId="S::cweakland@midlandtexas.gov::33c34196-64dc-416f-828d-23e6fbfa4fe4" providerId="AD" clId="Web-{84092606-AADC-B6B8-9DE0-1A73177C9AC8}" dt="2025-06-24T13:48:18.020" v="49" actId="20577"/>
      <pc:docMkLst>
        <pc:docMk/>
      </pc:docMkLst>
      <pc:sldChg chg="modSp add ord replId">
        <pc:chgData name="Christy Weakland" userId="S::cweakland@midlandtexas.gov::33c34196-64dc-416f-828d-23e6fbfa4fe4" providerId="AD" clId="Web-{84092606-AADC-B6B8-9DE0-1A73177C9AC8}" dt="2025-06-24T13:48:18.020" v="49" actId="20577"/>
        <pc:sldMkLst>
          <pc:docMk/>
          <pc:sldMk cId="1201187195" sldId="469"/>
        </pc:sldMkLst>
        <pc:spChg chg="mod">
          <ac:chgData name="Christy Weakland" userId="S::cweakland@midlandtexas.gov::33c34196-64dc-416f-828d-23e6fbfa4fe4" providerId="AD" clId="Web-{84092606-AADC-B6B8-9DE0-1A73177C9AC8}" dt="2025-06-24T13:47:24.582" v="15" actId="20577"/>
          <ac:spMkLst>
            <pc:docMk/>
            <pc:sldMk cId="1201187195" sldId="469"/>
            <ac:spMk id="12" creationId="{8C2F1D77-0FB7-448E-5825-D16D01157B6A}"/>
          </ac:spMkLst>
        </pc:spChg>
        <pc:spChg chg="mod">
          <ac:chgData name="Christy Weakland" userId="S::cweakland@midlandtexas.gov::33c34196-64dc-416f-828d-23e6fbfa4fe4" providerId="AD" clId="Web-{84092606-AADC-B6B8-9DE0-1A73177C9AC8}" dt="2025-06-24T13:48:18.020" v="49" actId="20577"/>
          <ac:spMkLst>
            <pc:docMk/>
            <pc:sldMk cId="1201187195" sldId="469"/>
            <ac:spMk id="13" creationId="{201141E0-38EE-5801-FD89-A4CD2804ABF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\Finance$\BUDGET\Budget\City%20Budget\FY26\Council%20Presentations\2025.06.24%20All%20Funds%20Summary\All%20Funds%20Summary%20Report%20(10%20years)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\Finance$\BUDGET\Budget\City%20Budget\FY26\Council%20Presentations\2025.06.24%20All%20Funds%20Summary\All%20Funds%20Summary%20Report%20(10%20years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\Finance$\BUDGET\Budget\City%20Budget\FY26\Council%20Presentations\2025.06.24%20All%20Funds%20Summary\All%20Funds%20Summary%20Report%20(10%20years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\Finance$\BUDGET\Budget\City%20Budget\FY26\Council%20Presentations\FY2025%20&amp;%20Forecast\All%20Funds%20Summary%20Report%20(10%20years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\Finance$\BUDGET\Budget\City%20Budget\FY26\Council%20Presentations\FY2025%20&amp;%20Forecast\All%20Funds%20Summary%20Report%20(10%20years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\Finance$\BUDGET\Budget\City%20Budget\FY26\Council%20Presentations\FY2025%20&amp;%20Forecast\All%20Funds%20Summary%20Report%20(10%20years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\Finance$\BUDGET\Budget\City%20Budget\FY26\Council%20Presentations\2025.06.24%20All%20Funds%20Summary\All%20Funds%20Summary%20Report%20(10%20years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6288897737403"/>
          <c:y val="8.5185185185185183E-2"/>
          <c:w val="0.78897041463904516"/>
          <c:h val="0.7034873140857392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'[Chart in Microsoft PowerPoint]Sheet3'!$B$16</c:f>
              <c:strCache>
                <c:ptCount val="1"/>
                <c:pt idx="0">
                  <c:v>Fixed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'[Chart in Microsoft PowerPoint]Sheet3'!$C$15:$I$15</c:f>
              <c:strCach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  Budget</c:v>
                </c:pt>
                <c:pt idx="6">
                  <c:v>2026 Proposed</c:v>
                </c:pt>
              </c:strCache>
            </c:strRef>
          </c:cat>
          <c:val>
            <c:numRef>
              <c:f>'[Chart in Microsoft PowerPoint]Sheet3'!$C$16:$I$16</c:f>
              <c:numCache>
                <c:formatCode>_(* #,##0_);_(* \(#,##0\);_(* "-"??_);_(@_)</c:formatCode>
                <c:ptCount val="7"/>
                <c:pt idx="0">
                  <c:v>121231948.83000003</c:v>
                </c:pt>
                <c:pt idx="1">
                  <c:v>124005654.66999999</c:v>
                </c:pt>
                <c:pt idx="2">
                  <c:v>122993887.03</c:v>
                </c:pt>
                <c:pt idx="3">
                  <c:v>136143040.13</c:v>
                </c:pt>
                <c:pt idx="4">
                  <c:v>154283264</c:v>
                </c:pt>
                <c:pt idx="5">
                  <c:v>166424956</c:v>
                </c:pt>
                <c:pt idx="6">
                  <c:v>176274275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8E-42AB-B70B-15B2E844AF91}"/>
            </c:ext>
          </c:extLst>
        </c:ser>
        <c:ser>
          <c:idx val="2"/>
          <c:order val="1"/>
          <c:tx>
            <c:strRef>
              <c:f>'[Chart in Microsoft PowerPoint]Sheet3'!$B$17</c:f>
              <c:strCache>
                <c:ptCount val="1"/>
                <c:pt idx="0">
                  <c:v>Capital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'[Chart in Microsoft PowerPoint]Sheet3'!$C$15:$I$15</c:f>
              <c:strCach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  Budget</c:v>
                </c:pt>
                <c:pt idx="6">
                  <c:v>2026 Proposed</c:v>
                </c:pt>
              </c:strCache>
            </c:strRef>
          </c:cat>
          <c:val>
            <c:numRef>
              <c:f>'[Chart in Microsoft PowerPoint]Sheet3'!$C$17:$I$17</c:f>
              <c:numCache>
                <c:formatCode>_(* #,##0_);_(* \(#,##0\);_(* "-"??_);_(@_)</c:formatCode>
                <c:ptCount val="7"/>
                <c:pt idx="0">
                  <c:v>33236109.849999998</c:v>
                </c:pt>
                <c:pt idx="1">
                  <c:v>7142669.5099999998</c:v>
                </c:pt>
                <c:pt idx="2">
                  <c:v>11760644.52</c:v>
                </c:pt>
                <c:pt idx="3">
                  <c:v>33128905</c:v>
                </c:pt>
                <c:pt idx="4">
                  <c:v>13715624</c:v>
                </c:pt>
                <c:pt idx="5">
                  <c:v>8964364</c:v>
                </c:pt>
                <c:pt idx="6">
                  <c:v>6695000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8E-42AB-B70B-15B2E844AF91}"/>
            </c:ext>
          </c:extLst>
        </c:ser>
        <c:ser>
          <c:idx val="1"/>
          <c:order val="2"/>
          <c:tx>
            <c:strRef>
              <c:f>'[Chart in Microsoft PowerPoint]Sheet3'!$B$18</c:f>
              <c:strCache>
                <c:ptCount val="1"/>
                <c:pt idx="0">
                  <c:v>Oil and Gas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'[Chart in Microsoft PowerPoint]Sheet3'!$C$15:$I$15</c:f>
              <c:strCach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  Budget</c:v>
                </c:pt>
                <c:pt idx="6">
                  <c:v>2026 Proposed</c:v>
                </c:pt>
              </c:strCache>
            </c:strRef>
          </c:cat>
          <c:val>
            <c:numRef>
              <c:f>'[Chart in Microsoft PowerPoint]Sheet3'!$C$18:$I$18</c:f>
              <c:numCache>
                <c:formatCode>General</c:formatCode>
                <c:ptCount val="7"/>
                <c:pt idx="3" formatCode="_(* #,##0_);_(* \(#,##0\);_(* &quot;-&quot;??_);_(@_)">
                  <c:v>25388536.559999999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8E-42AB-B70B-15B2E844AF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81436664"/>
        <c:axId val="581436008"/>
      </c:barChart>
      <c:lineChart>
        <c:grouping val="standard"/>
        <c:varyColors val="0"/>
        <c:ser>
          <c:idx val="3"/>
          <c:order val="3"/>
          <c:tx>
            <c:strRef>
              <c:f>'[Chart in Microsoft PowerPoint]Sheet3'!$B$22</c:f>
              <c:strCache>
                <c:ptCount val="1"/>
                <c:pt idx="0">
                  <c:v>Unassigned Fund Balance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PowerPoint]Sheet3'!$C$15:$I$15</c:f>
              <c:strCach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  Budget</c:v>
                </c:pt>
                <c:pt idx="6">
                  <c:v>2026 Proposed</c:v>
                </c:pt>
              </c:strCache>
            </c:strRef>
          </c:cat>
          <c:val>
            <c:numRef>
              <c:f>'[Chart in Microsoft PowerPoint]Sheet3'!$C$22:$I$22</c:f>
              <c:numCache>
                <c:formatCode>_(* #,##0_);_(* \(#,##0\);_(* "-"??_);_(@_)</c:formatCode>
                <c:ptCount val="7"/>
                <c:pt idx="0">
                  <c:v>98000000</c:v>
                </c:pt>
                <c:pt idx="1">
                  <c:v>106000000</c:v>
                </c:pt>
                <c:pt idx="2">
                  <c:v>118000000</c:v>
                </c:pt>
                <c:pt idx="3">
                  <c:v>85000000</c:v>
                </c:pt>
                <c:pt idx="4">
                  <c:v>98000000</c:v>
                </c:pt>
                <c:pt idx="5">
                  <c:v>99000000</c:v>
                </c:pt>
                <c:pt idx="6">
                  <c:v>101000000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38E-42AB-B70B-15B2E844AF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1436664"/>
        <c:axId val="581436008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'[Chart in Microsoft PowerPoint]Sheet3'!$B$23</c15:sqref>
                        </c15:formulaRef>
                      </c:ext>
                    </c:extLst>
                    <c:strCache>
                      <c:ptCount val="1"/>
                      <c:pt idx="0">
                        <c:v>Reserve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'[Chart in Microsoft PowerPoint]Sheet3'!$C$23:$I$23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44850000</c:v>
                      </c:pt>
                      <c:pt idx="1">
                        <c:v>47390000</c:v>
                      </c:pt>
                      <c:pt idx="2">
                        <c:v>48180000</c:v>
                      </c:pt>
                      <c:pt idx="3">
                        <c:v>51990000</c:v>
                      </c:pt>
                      <c:pt idx="4">
                        <c:v>58620000</c:v>
                      </c:pt>
                      <c:pt idx="5">
                        <c:v>61600000</c:v>
                      </c:pt>
                      <c:pt idx="6">
                        <c:v>65400000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838E-42AB-B70B-15B2E844AF91}"/>
                  </c:ext>
                </c:extLst>
              </c15:ser>
            </c15:filteredLineSeries>
          </c:ext>
        </c:extLst>
      </c:lineChart>
      <c:catAx>
        <c:axId val="581436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436008"/>
        <c:crosses val="autoZero"/>
        <c:auto val="1"/>
        <c:lblAlgn val="ctr"/>
        <c:lblOffset val="100"/>
        <c:noMultiLvlLbl val="0"/>
      </c:catAx>
      <c:valAx>
        <c:axId val="581436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436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BENEFITS</a:t>
            </a:r>
          </a:p>
        </c:rich>
      </c:tx>
      <c:layout>
        <c:manualLayout>
          <c:xMode val="edge"/>
          <c:yMode val="edge"/>
          <c:x val="0.42164144438992607"/>
          <c:y val="6.13632547650137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'Interal Services'!$A$13</c:f>
              <c:strCache>
                <c:ptCount val="1"/>
                <c:pt idx="0">
                  <c:v>Benefits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cat>
            <c:numRef>
              <c:f>'Interal Services'!$B$10:$L$10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'Interal Services'!$B$13:$L$13</c:f>
              <c:numCache>
                <c:formatCode>_(* #,##0.00_);_(* \(#,##0.00\);_(* "-"??_);_(@_)</c:formatCode>
                <c:ptCount val="11"/>
                <c:pt idx="0">
                  <c:v>2371201</c:v>
                </c:pt>
                <c:pt idx="1">
                  <c:v>3961935</c:v>
                </c:pt>
                <c:pt idx="2">
                  <c:v>4162893</c:v>
                </c:pt>
                <c:pt idx="3">
                  <c:v>3335777</c:v>
                </c:pt>
                <c:pt idx="4">
                  <c:v>5467409</c:v>
                </c:pt>
                <c:pt idx="5">
                  <c:v>6953755</c:v>
                </c:pt>
                <c:pt idx="6">
                  <c:v>10116835</c:v>
                </c:pt>
                <c:pt idx="7">
                  <c:v>11933552</c:v>
                </c:pt>
                <c:pt idx="8">
                  <c:v>15432735</c:v>
                </c:pt>
                <c:pt idx="9">
                  <c:v>21164626</c:v>
                </c:pt>
                <c:pt idx="10">
                  <c:v>27689372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5D-4B74-8F99-BF000414D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8886943"/>
        <c:axId val="1928885983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'Interal Services'!$A$11</c15:sqref>
                        </c15:formulaRef>
                      </c:ext>
                    </c:extLst>
                    <c:strCache>
                      <c:ptCount val="1"/>
                      <c:pt idx="0">
                        <c:v>Garage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'Interal Services'!$B$10:$L$10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'Interal Services'!$B$11:$K$11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8103642</c:v>
                      </c:pt>
                      <c:pt idx="1">
                        <c:v>4378154</c:v>
                      </c:pt>
                      <c:pt idx="2">
                        <c:v>4841606</c:v>
                      </c:pt>
                      <c:pt idx="3">
                        <c:v>8438099</c:v>
                      </c:pt>
                      <c:pt idx="4">
                        <c:v>11535459</c:v>
                      </c:pt>
                      <c:pt idx="5">
                        <c:v>12367047</c:v>
                      </c:pt>
                      <c:pt idx="6">
                        <c:v>13419417</c:v>
                      </c:pt>
                      <c:pt idx="7">
                        <c:v>14147913</c:v>
                      </c:pt>
                      <c:pt idx="8">
                        <c:v>19645522</c:v>
                      </c:pt>
                      <c:pt idx="9">
                        <c:v>25312985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125D-4B74-8F99-BF000414D138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Services'!$A$12</c15:sqref>
                        </c15:formulaRef>
                      </c:ext>
                    </c:extLst>
                    <c:strCache>
                      <c:ptCount val="1"/>
                      <c:pt idx="0">
                        <c:v>Tech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Services'!$B$10:$L$10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Services'!$B$12:$K$12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5284601</c:v>
                      </c:pt>
                      <c:pt idx="1">
                        <c:v>5108589</c:v>
                      </c:pt>
                      <c:pt idx="2">
                        <c:v>5421359</c:v>
                      </c:pt>
                      <c:pt idx="3">
                        <c:v>5509914</c:v>
                      </c:pt>
                      <c:pt idx="4">
                        <c:v>4838855</c:v>
                      </c:pt>
                      <c:pt idx="5">
                        <c:v>5030914</c:v>
                      </c:pt>
                      <c:pt idx="6">
                        <c:v>3483089</c:v>
                      </c:pt>
                      <c:pt idx="7">
                        <c:v>2951610</c:v>
                      </c:pt>
                      <c:pt idx="8">
                        <c:v>1858994</c:v>
                      </c:pt>
                      <c:pt idx="9">
                        <c:v>2037046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125D-4B74-8F99-BF000414D138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Services'!$A$14</c15:sqref>
                        </c15:formulaRef>
                      </c:ext>
                    </c:extLst>
                    <c:strCache>
                      <c:ptCount val="1"/>
                      <c:pt idx="0">
                        <c:v>General Liability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Services'!$B$10:$L$10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Services'!$B$14:$K$14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-50196</c:v>
                      </c:pt>
                      <c:pt idx="1">
                        <c:v>-1201905</c:v>
                      </c:pt>
                      <c:pt idx="2">
                        <c:v>-755812</c:v>
                      </c:pt>
                      <c:pt idx="3">
                        <c:v>12566</c:v>
                      </c:pt>
                      <c:pt idx="4">
                        <c:v>1429135</c:v>
                      </c:pt>
                      <c:pt idx="5">
                        <c:v>2504396</c:v>
                      </c:pt>
                      <c:pt idx="6">
                        <c:v>3250789</c:v>
                      </c:pt>
                      <c:pt idx="7">
                        <c:v>3974754</c:v>
                      </c:pt>
                      <c:pt idx="8">
                        <c:v>6574992</c:v>
                      </c:pt>
                      <c:pt idx="9">
                        <c:v>6449380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25D-4B74-8F99-BF000414D138}"/>
                  </c:ext>
                </c:extLst>
              </c15:ser>
            </c15:filteredBarSeries>
          </c:ext>
        </c:extLst>
      </c:barChart>
      <c:catAx>
        <c:axId val="1928886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8885983"/>
        <c:crosses val="autoZero"/>
        <c:auto val="1"/>
        <c:lblAlgn val="ctr"/>
        <c:lblOffset val="100"/>
        <c:noMultiLvlLbl val="0"/>
      </c:catAx>
      <c:valAx>
        <c:axId val="1928885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8886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TECHNOLOGY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'Interal Services'!$A$12</c:f>
              <c:strCache>
                <c:ptCount val="1"/>
                <c:pt idx="0">
                  <c:v>Tech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'Interal Services'!$B$10:$L$10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'Interal Services'!$B$12:$L$12</c:f>
              <c:numCache>
                <c:formatCode>_(* #,##0.00_);_(* \(#,##0.00\);_(* "-"??_);_(@_)</c:formatCode>
                <c:ptCount val="11"/>
                <c:pt idx="0">
                  <c:v>5284601</c:v>
                </c:pt>
                <c:pt idx="1">
                  <c:v>5108589</c:v>
                </c:pt>
                <c:pt idx="2">
                  <c:v>5421359</c:v>
                </c:pt>
                <c:pt idx="3">
                  <c:v>5509914</c:v>
                </c:pt>
                <c:pt idx="4">
                  <c:v>4838855</c:v>
                </c:pt>
                <c:pt idx="5">
                  <c:v>5030914</c:v>
                </c:pt>
                <c:pt idx="6">
                  <c:v>3483089</c:v>
                </c:pt>
                <c:pt idx="7">
                  <c:v>2951610</c:v>
                </c:pt>
                <c:pt idx="8">
                  <c:v>1858994</c:v>
                </c:pt>
                <c:pt idx="9">
                  <c:v>2037046</c:v>
                </c:pt>
                <c:pt idx="10">
                  <c:v>1625642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87-482B-AF5A-4A849843C4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36219040"/>
        <c:axId val="23621952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'Interal Services'!$A$11</c15:sqref>
                        </c15:formulaRef>
                      </c:ext>
                    </c:extLst>
                    <c:strCache>
                      <c:ptCount val="1"/>
                      <c:pt idx="0">
                        <c:v>Garage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'Interal Services'!$B$10:$L$10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'Interal Services'!$B$11:$K$11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8103642</c:v>
                      </c:pt>
                      <c:pt idx="1">
                        <c:v>4378154</c:v>
                      </c:pt>
                      <c:pt idx="2">
                        <c:v>4841606</c:v>
                      </c:pt>
                      <c:pt idx="3">
                        <c:v>8438099</c:v>
                      </c:pt>
                      <c:pt idx="4">
                        <c:v>11535459</c:v>
                      </c:pt>
                      <c:pt idx="5">
                        <c:v>12367047</c:v>
                      </c:pt>
                      <c:pt idx="6">
                        <c:v>13419417</c:v>
                      </c:pt>
                      <c:pt idx="7">
                        <c:v>14147913</c:v>
                      </c:pt>
                      <c:pt idx="8">
                        <c:v>19645522</c:v>
                      </c:pt>
                      <c:pt idx="9">
                        <c:v>25312985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AF87-482B-AF5A-4A849843C497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Services'!$A$13</c15:sqref>
                        </c15:formulaRef>
                      </c:ext>
                    </c:extLst>
                    <c:strCache>
                      <c:ptCount val="1"/>
                      <c:pt idx="0">
                        <c:v>Benefits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Services'!$B$10:$L$10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Services'!$B$13:$K$13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2371201</c:v>
                      </c:pt>
                      <c:pt idx="1">
                        <c:v>3961935</c:v>
                      </c:pt>
                      <c:pt idx="2">
                        <c:v>4162893</c:v>
                      </c:pt>
                      <c:pt idx="3">
                        <c:v>3335777</c:v>
                      </c:pt>
                      <c:pt idx="4">
                        <c:v>5467409</c:v>
                      </c:pt>
                      <c:pt idx="5">
                        <c:v>6953755</c:v>
                      </c:pt>
                      <c:pt idx="6">
                        <c:v>10116835</c:v>
                      </c:pt>
                      <c:pt idx="7">
                        <c:v>11933552</c:v>
                      </c:pt>
                      <c:pt idx="8">
                        <c:v>15432735</c:v>
                      </c:pt>
                      <c:pt idx="9">
                        <c:v>21164626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AF87-482B-AF5A-4A849843C497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Services'!$A$14</c15:sqref>
                        </c15:formulaRef>
                      </c:ext>
                    </c:extLst>
                    <c:strCache>
                      <c:ptCount val="1"/>
                      <c:pt idx="0">
                        <c:v>General Liability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Services'!$B$10:$L$10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Services'!$B$14:$K$14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-50196</c:v>
                      </c:pt>
                      <c:pt idx="1">
                        <c:v>-1201905</c:v>
                      </c:pt>
                      <c:pt idx="2">
                        <c:v>-755812</c:v>
                      </c:pt>
                      <c:pt idx="3">
                        <c:v>12566</c:v>
                      </c:pt>
                      <c:pt idx="4">
                        <c:v>1429135</c:v>
                      </c:pt>
                      <c:pt idx="5">
                        <c:v>2504396</c:v>
                      </c:pt>
                      <c:pt idx="6">
                        <c:v>3250789</c:v>
                      </c:pt>
                      <c:pt idx="7">
                        <c:v>3974754</c:v>
                      </c:pt>
                      <c:pt idx="8">
                        <c:v>6574992</c:v>
                      </c:pt>
                      <c:pt idx="9">
                        <c:v>6449380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F87-482B-AF5A-4A849843C497}"/>
                  </c:ext>
                </c:extLst>
              </c15:ser>
            </c15:filteredBarSeries>
          </c:ext>
        </c:extLst>
      </c:barChart>
      <c:catAx>
        <c:axId val="23621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219520"/>
        <c:crosses val="autoZero"/>
        <c:auto val="1"/>
        <c:lblAlgn val="ctr"/>
        <c:lblOffset val="100"/>
        <c:noMultiLvlLbl val="0"/>
      </c:catAx>
      <c:valAx>
        <c:axId val="23621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21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GENERAL</a:t>
            </a:r>
            <a:r>
              <a:rPr lang="en-US" baseline="0" dirty="0">
                <a:solidFill>
                  <a:schemeClr val="tx1"/>
                </a:solidFill>
              </a:rPr>
              <a:t> LIABILITY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3"/>
          <c:tx>
            <c:strRef>
              <c:f>'Interal Services'!$A$14</c:f>
              <c:strCache>
                <c:ptCount val="1"/>
                <c:pt idx="0">
                  <c:v>General Liability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'Interal Services'!$B$10:$L$10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'Interal Services'!$B$14:$L$14</c:f>
              <c:numCache>
                <c:formatCode>_(* #,##0.00_);_(* \(#,##0.00\);_(* "-"??_);_(@_)</c:formatCode>
                <c:ptCount val="11"/>
                <c:pt idx="0">
                  <c:v>-50196</c:v>
                </c:pt>
                <c:pt idx="1">
                  <c:v>-1201905</c:v>
                </c:pt>
                <c:pt idx="2">
                  <c:v>-755812</c:v>
                </c:pt>
                <c:pt idx="3">
                  <c:v>12566</c:v>
                </c:pt>
                <c:pt idx="4">
                  <c:v>1429135</c:v>
                </c:pt>
                <c:pt idx="5">
                  <c:v>2504396</c:v>
                </c:pt>
                <c:pt idx="6">
                  <c:v>3250789</c:v>
                </c:pt>
                <c:pt idx="7">
                  <c:v>3974754</c:v>
                </c:pt>
                <c:pt idx="8">
                  <c:v>6574992</c:v>
                </c:pt>
                <c:pt idx="9">
                  <c:v>6449380</c:v>
                </c:pt>
                <c:pt idx="10">
                  <c:v>6192472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8E-403D-9F1F-5E900A233E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0417007"/>
        <c:axId val="178041892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'Interal Services'!$A$11</c15:sqref>
                        </c15:formulaRef>
                      </c:ext>
                    </c:extLst>
                    <c:strCache>
                      <c:ptCount val="1"/>
                      <c:pt idx="0">
                        <c:v>Garage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'Interal Services'!$B$10:$L$10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'Interal Services'!$B$11:$K$11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8103642</c:v>
                      </c:pt>
                      <c:pt idx="1">
                        <c:v>4378154</c:v>
                      </c:pt>
                      <c:pt idx="2">
                        <c:v>4841606</c:v>
                      </c:pt>
                      <c:pt idx="3">
                        <c:v>8438099</c:v>
                      </c:pt>
                      <c:pt idx="4">
                        <c:v>11535459</c:v>
                      </c:pt>
                      <c:pt idx="5">
                        <c:v>12367047</c:v>
                      </c:pt>
                      <c:pt idx="6">
                        <c:v>13419417</c:v>
                      </c:pt>
                      <c:pt idx="7">
                        <c:v>14147913</c:v>
                      </c:pt>
                      <c:pt idx="8">
                        <c:v>19645522</c:v>
                      </c:pt>
                      <c:pt idx="9">
                        <c:v>25312985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C18E-403D-9F1F-5E900A233E8E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Services'!$A$12</c15:sqref>
                        </c15:formulaRef>
                      </c:ext>
                    </c:extLst>
                    <c:strCache>
                      <c:ptCount val="1"/>
                      <c:pt idx="0">
                        <c:v>Tech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Services'!$B$10:$L$10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Services'!$B$12:$K$12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5284601</c:v>
                      </c:pt>
                      <c:pt idx="1">
                        <c:v>5108589</c:v>
                      </c:pt>
                      <c:pt idx="2">
                        <c:v>5421359</c:v>
                      </c:pt>
                      <c:pt idx="3">
                        <c:v>5509914</c:v>
                      </c:pt>
                      <c:pt idx="4">
                        <c:v>4838855</c:v>
                      </c:pt>
                      <c:pt idx="5">
                        <c:v>5030914</c:v>
                      </c:pt>
                      <c:pt idx="6">
                        <c:v>3483089</c:v>
                      </c:pt>
                      <c:pt idx="7">
                        <c:v>2951610</c:v>
                      </c:pt>
                      <c:pt idx="8">
                        <c:v>1858994</c:v>
                      </c:pt>
                      <c:pt idx="9">
                        <c:v>2037046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C18E-403D-9F1F-5E900A233E8E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Services'!$A$13</c15:sqref>
                        </c15:formulaRef>
                      </c:ext>
                    </c:extLst>
                    <c:strCache>
                      <c:ptCount val="1"/>
                      <c:pt idx="0">
                        <c:v>Benefits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Services'!$B$10:$L$10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'Interal Services'!$B$13:$K$13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2371201</c:v>
                      </c:pt>
                      <c:pt idx="1">
                        <c:v>3961935</c:v>
                      </c:pt>
                      <c:pt idx="2">
                        <c:v>4162893</c:v>
                      </c:pt>
                      <c:pt idx="3">
                        <c:v>3335777</c:v>
                      </c:pt>
                      <c:pt idx="4">
                        <c:v>5467409</c:v>
                      </c:pt>
                      <c:pt idx="5">
                        <c:v>6953755</c:v>
                      </c:pt>
                      <c:pt idx="6">
                        <c:v>10116835</c:v>
                      </c:pt>
                      <c:pt idx="7">
                        <c:v>11933552</c:v>
                      </c:pt>
                      <c:pt idx="8">
                        <c:v>15432735</c:v>
                      </c:pt>
                      <c:pt idx="9">
                        <c:v>21164626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C18E-403D-9F1F-5E900A233E8E}"/>
                  </c:ext>
                </c:extLst>
              </c15:ser>
            </c15:filteredBarSeries>
          </c:ext>
        </c:extLst>
      </c:barChart>
      <c:catAx>
        <c:axId val="1780417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0418927"/>
        <c:crosses val="autoZero"/>
        <c:auto val="1"/>
        <c:lblAlgn val="ctr"/>
        <c:lblOffset val="100"/>
        <c:noMultiLvlLbl val="0"/>
      </c:catAx>
      <c:valAx>
        <c:axId val="1780418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0417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66469816272966"/>
          <c:y val="0.17658785350023185"/>
          <c:w val="0.77144641294838145"/>
          <c:h val="0.61444883714987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'Hotel Tax'!$A$23</c:f>
              <c:strCache>
                <c:ptCount val="1"/>
                <c:pt idx="0">
                  <c:v>Operating Revenue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'Hotel Tax'!$B$21:$L$22</c:f>
              <c:strCach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strCache>
            </c:strRef>
          </c:cat>
          <c:val>
            <c:numRef>
              <c:f>'Hotel Tax'!$B$23:$L$23</c:f>
              <c:numCache>
                <c:formatCode>_(* #,##0.00_);_(* \(#,##0.00\);_(* "-"??_);_(@_)</c:formatCode>
                <c:ptCount val="11"/>
                <c:pt idx="0">
                  <c:v>6950431</c:v>
                </c:pt>
                <c:pt idx="1">
                  <c:v>8368939</c:v>
                </c:pt>
                <c:pt idx="2">
                  <c:v>5565394</c:v>
                </c:pt>
                <c:pt idx="3">
                  <c:v>5572409</c:v>
                </c:pt>
                <c:pt idx="4">
                  <c:v>12679712</c:v>
                </c:pt>
                <c:pt idx="5">
                  <c:v>10837886</c:v>
                </c:pt>
                <c:pt idx="6">
                  <c:v>5734725</c:v>
                </c:pt>
                <c:pt idx="7">
                  <c:v>4626130</c:v>
                </c:pt>
                <c:pt idx="8">
                  <c:v>4968823</c:v>
                </c:pt>
                <c:pt idx="9">
                  <c:v>8279661</c:v>
                </c:pt>
                <c:pt idx="10">
                  <c:v>9206677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B9-44F5-8E7D-97484B3D3B4C}"/>
            </c:ext>
          </c:extLst>
        </c:ser>
        <c:ser>
          <c:idx val="1"/>
          <c:order val="1"/>
          <c:tx>
            <c:strRef>
              <c:f>'Hotel Tax'!$A$24</c:f>
              <c:strCache>
                <c:ptCount val="1"/>
                <c:pt idx="0">
                  <c:v>Operating Expenses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'Hotel Tax'!$B$21:$L$22</c:f>
              <c:strCach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strCache>
            </c:strRef>
          </c:cat>
          <c:val>
            <c:numRef>
              <c:f>'Hotel Tax'!$B$24:$L$24</c:f>
              <c:numCache>
                <c:formatCode>_(* #,##0.00_);_(* \(#,##0.00\);_(* "-"??_);_(@_)</c:formatCode>
                <c:ptCount val="11"/>
                <c:pt idx="0">
                  <c:v>4779353</c:v>
                </c:pt>
                <c:pt idx="1">
                  <c:v>3849727</c:v>
                </c:pt>
                <c:pt idx="2">
                  <c:v>5666786</c:v>
                </c:pt>
                <c:pt idx="3">
                  <c:v>9557453</c:v>
                </c:pt>
                <c:pt idx="4">
                  <c:v>3785095</c:v>
                </c:pt>
                <c:pt idx="5">
                  <c:v>6047082</c:v>
                </c:pt>
                <c:pt idx="6">
                  <c:v>11703965</c:v>
                </c:pt>
                <c:pt idx="7">
                  <c:v>4120545</c:v>
                </c:pt>
                <c:pt idx="8">
                  <c:v>3529069</c:v>
                </c:pt>
                <c:pt idx="9">
                  <c:v>4170284</c:v>
                </c:pt>
                <c:pt idx="10">
                  <c:v>4903062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9-44F5-8E7D-97484B3D3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3436640"/>
        <c:axId val="433443856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'Hotel Tax'!$A$25</c15:sqref>
                        </c15:formulaRef>
                      </c:ext>
                    </c:extLst>
                    <c:strCache>
                      <c:ptCount val="1"/>
                      <c:pt idx="0">
                        <c:v>Nonoperating Revenue (Expenses)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'Hotel Tax'!$B$21:$L$22</c15:sqref>
                        </c15:formulaRef>
                      </c:ext>
                    </c:extLst>
                    <c:strCach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'Hotel Tax'!$B$25:$K$25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2171078</c:v>
                      </c:pt>
                      <c:pt idx="1">
                        <c:v>4519212</c:v>
                      </c:pt>
                      <c:pt idx="2">
                        <c:v>-101392</c:v>
                      </c:pt>
                      <c:pt idx="3">
                        <c:v>-3985044</c:v>
                      </c:pt>
                      <c:pt idx="4">
                        <c:v>8894617</c:v>
                      </c:pt>
                      <c:pt idx="5">
                        <c:v>4790804</c:v>
                      </c:pt>
                      <c:pt idx="6">
                        <c:v>-5969240</c:v>
                      </c:pt>
                      <c:pt idx="7">
                        <c:v>505585</c:v>
                      </c:pt>
                      <c:pt idx="8">
                        <c:v>1439754</c:v>
                      </c:pt>
                      <c:pt idx="9">
                        <c:v>4109377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7CB9-44F5-8E7D-97484B3D3B4C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Tax'!$A$26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Tax'!$B$21:$L$22</c15:sqref>
                        </c15:formulaRef>
                      </c:ext>
                    </c:extLst>
                    <c:strCach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Tax'!$B$26:$K$26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7CB9-44F5-8E7D-97484B3D3B4C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Tax'!$A$27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Tax'!$B$21:$L$22</c15:sqref>
                        </c15:formulaRef>
                      </c:ext>
                    </c:extLst>
                    <c:strCach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Tax'!$B$27:$K$27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CB9-44F5-8E7D-97484B3D3B4C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Tax'!$A$28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Tax'!$B$21:$L$22</c15:sqref>
                        </c15:formulaRef>
                      </c:ext>
                    </c:extLst>
                    <c:strCach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Tax'!$B$28:$K$28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CB9-44F5-8E7D-97484B3D3B4C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Tax'!$A$30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Tax'!$B$21:$L$22</c15:sqref>
                        </c15:formulaRef>
                      </c:ext>
                    </c:extLst>
                    <c:strCach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Tax'!$B$30:$K$30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7CB9-44F5-8E7D-97484B3D3B4C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Tax'!$A$31</c15:sqref>
                        </c15:formulaRef>
                      </c:ext>
                    </c:extLst>
                    <c:strCache>
                      <c:ptCount val="1"/>
                      <c:pt idx="0">
                        <c:v>Unrestricted Cash &amp; Investements 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Tax'!$B$21:$L$22</c15:sqref>
                        </c15:formulaRef>
                      </c:ext>
                    </c:extLst>
                    <c:strCach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'Hotel Tax'!$B$31:$K$31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12928723</c:v>
                      </c:pt>
                      <c:pt idx="1">
                        <c:v>17375457</c:v>
                      </c:pt>
                      <c:pt idx="2">
                        <c:v>17691989</c:v>
                      </c:pt>
                      <c:pt idx="3">
                        <c:v>13977527</c:v>
                      </c:pt>
                      <c:pt idx="4">
                        <c:v>17129605</c:v>
                      </c:pt>
                      <c:pt idx="5">
                        <c:v>21495161</c:v>
                      </c:pt>
                      <c:pt idx="6">
                        <c:v>13098182</c:v>
                      </c:pt>
                      <c:pt idx="7">
                        <c:v>12529896</c:v>
                      </c:pt>
                      <c:pt idx="8">
                        <c:v>12123964</c:v>
                      </c:pt>
                      <c:pt idx="9">
                        <c:v>14479963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7CB9-44F5-8E7D-97484B3D3B4C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6"/>
          <c:order val="6"/>
          <c:tx>
            <c:strRef>
              <c:f>'Hotel Tax'!$A$29</c:f>
              <c:strCache>
                <c:ptCount val="1"/>
                <c:pt idx="0">
                  <c:v>Unrestricted Net Position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'Hotel Tax'!$B$21:$K$22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strCache>
            </c:strRef>
          </c:cat>
          <c:val>
            <c:numRef>
              <c:f>'Hotel Tax'!$B$29:$L$29</c:f>
              <c:numCache>
                <c:formatCode>_(* #,##0.00_);_(* \(#,##0.00\);_(* "-"??_);_(@_)</c:formatCode>
                <c:ptCount val="11"/>
                <c:pt idx="0">
                  <c:v>12991557</c:v>
                </c:pt>
                <c:pt idx="1">
                  <c:v>17477769</c:v>
                </c:pt>
                <c:pt idx="2">
                  <c:v>17353429</c:v>
                </c:pt>
                <c:pt idx="3">
                  <c:v>12318761</c:v>
                </c:pt>
                <c:pt idx="4">
                  <c:v>19394641</c:v>
                </c:pt>
                <c:pt idx="5">
                  <c:v>22392045</c:v>
                </c:pt>
                <c:pt idx="6">
                  <c:v>14628605</c:v>
                </c:pt>
                <c:pt idx="7">
                  <c:v>14618479</c:v>
                </c:pt>
                <c:pt idx="8">
                  <c:v>14264958</c:v>
                </c:pt>
                <c:pt idx="9">
                  <c:v>16580510</c:v>
                </c:pt>
                <c:pt idx="10">
                  <c:v>19087325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CB9-44F5-8E7D-97484B3D3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3436640"/>
        <c:axId val="433443856"/>
      </c:lineChart>
      <c:catAx>
        <c:axId val="43343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3443856"/>
        <c:crosses val="autoZero"/>
        <c:auto val="1"/>
        <c:lblAlgn val="ctr"/>
        <c:lblOffset val="100"/>
        <c:noMultiLvlLbl val="0"/>
      </c:catAx>
      <c:valAx>
        <c:axId val="433443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343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773801477941381"/>
          <c:y val="0.92395742839837314"/>
          <c:w val="0.7470770163794862"/>
          <c:h val="5.84601540192091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52119052125935"/>
          <c:y val="0.17122274380187635"/>
          <c:w val="0.77144641294838145"/>
          <c:h val="0.61444883714987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'Oil and Gas'!$A$15</c:f>
              <c:strCache>
                <c:ptCount val="1"/>
                <c:pt idx="0">
                  <c:v>Operating Revenue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'Oil and Gas'!$B$14:$E$14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'Oil and Gas'!$B$15:$E$15</c:f>
              <c:numCache>
                <c:formatCode>_(* #,##0.00_);_(* \(#,##0.00\);_(* "-"??_);_(@_)</c:formatCode>
                <c:ptCount val="4"/>
                <c:pt idx="0">
                  <c:v>22004132.399999999</c:v>
                </c:pt>
                <c:pt idx="1">
                  <c:v>34917236.390000001</c:v>
                </c:pt>
                <c:pt idx="2">
                  <c:v>13639053.689999999</c:v>
                </c:pt>
                <c:pt idx="3" formatCode="#,##0.00">
                  <c:v>12312449.26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C3-4B59-9CC3-08875ABB70D0}"/>
            </c:ext>
          </c:extLst>
        </c:ser>
        <c:ser>
          <c:idx val="1"/>
          <c:order val="1"/>
          <c:tx>
            <c:strRef>
              <c:f>'Oil and Gas'!$A$16</c:f>
              <c:strCache>
                <c:ptCount val="1"/>
                <c:pt idx="0">
                  <c:v>Operating Expenses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'Oil and Gas'!$B$14:$E$14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'Oil and Gas'!$B$16:$E$16</c:f>
              <c:numCache>
                <c:formatCode>_(* #,##0.00_);_(* \(#,##0.00\);_(* "-"??_);_(@_)</c:formatCode>
                <c:ptCount val="4"/>
                <c:pt idx="0">
                  <c:v>332966.94</c:v>
                </c:pt>
                <c:pt idx="1">
                  <c:v>3976909.68</c:v>
                </c:pt>
                <c:pt idx="2" formatCode="#,##0.00">
                  <c:v>17870132.73</c:v>
                </c:pt>
                <c:pt idx="3" formatCode="#,##0.00">
                  <c:v>62292278.399999999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C3-4B59-9CC3-08875ABB70D0}"/>
            </c:ext>
          </c:extLst>
        </c:ser>
        <c:ser>
          <c:idx val="2"/>
          <c:order val="2"/>
          <c:tx>
            <c:strRef>
              <c:f>'Oil and Gas'!#REF!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'Oil and Gas'!$B$14:$E$14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'Oil and Gas'!#REF!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F1C3-4B59-9CC3-08875ABB70D0}"/>
            </c:ext>
          </c:extLst>
        </c:ser>
        <c:ser>
          <c:idx val="3"/>
          <c:order val="3"/>
          <c:tx>
            <c:strRef>
              <c:f>'Oil and Gas'!#REF!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'Oil and Gas'!$B$14:$E$14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'Oil and Gas'!#REF!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F1C3-4B59-9CC3-08875ABB70D0}"/>
            </c:ext>
          </c:extLst>
        </c:ser>
        <c:ser>
          <c:idx val="4"/>
          <c:order val="4"/>
          <c:tx>
            <c:strRef>
              <c:f>'Oil and Gas'!#REF!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'Oil and Gas'!$B$14:$E$14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'Oil and Gas'!#REF!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F1C3-4B59-9CC3-08875ABB70D0}"/>
            </c:ext>
          </c:extLst>
        </c:ser>
        <c:ser>
          <c:idx val="5"/>
          <c:order val="5"/>
          <c:tx>
            <c:strRef>
              <c:f>'Oil and Gas'!#REF!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'Oil and Gas'!$B$14:$E$14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'Oil and Gas'!#REF!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5-F1C3-4B59-9CC3-08875ABB70D0}"/>
            </c:ext>
          </c:extLst>
        </c:ser>
        <c:ser>
          <c:idx val="7"/>
          <c:order val="7"/>
          <c:tx>
            <c:strRef>
              <c:f>'Oil and Gas'!#REF!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'Oil and Gas'!$B$14:$E$14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'Oil and Gas'!#REF!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6-F1C3-4B59-9CC3-08875ABB70D0}"/>
            </c:ext>
          </c:extLst>
        </c:ser>
        <c:ser>
          <c:idx val="8"/>
          <c:order val="8"/>
          <c:tx>
            <c:strRef>
              <c:f>'Oil and Gas'!#REF!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'Oil and Gas'!$B$14:$E$14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'Oil and Gas'!#REF!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F1C3-4B59-9CC3-08875ABB7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3436640"/>
        <c:axId val="433443856"/>
        <c:extLst/>
      </c:barChart>
      <c:lineChart>
        <c:grouping val="standard"/>
        <c:varyColors val="0"/>
        <c:ser>
          <c:idx val="6"/>
          <c:order val="6"/>
          <c:tx>
            <c:strRef>
              <c:f>'Oil and Gas'!$A$17</c:f>
              <c:strCache>
                <c:ptCount val="1"/>
                <c:pt idx="0">
                  <c:v>Fund Balance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'Oil and Gas'!$B$14:$E$14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'Oil and Gas'!$B$17:$E$17</c:f>
              <c:numCache>
                <c:formatCode>_(* #,##0.00_);_(* \(#,##0.00\);_(* "-"??_);_(@_)</c:formatCode>
                <c:ptCount val="4"/>
                <c:pt idx="0">
                  <c:v>22407045.829999998</c:v>
                </c:pt>
                <c:pt idx="1">
                  <c:v>53348234.810000002</c:v>
                </c:pt>
                <c:pt idx="2">
                  <c:v>50476128.079999998</c:v>
                </c:pt>
                <c:pt idx="3">
                  <c:v>496638.34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1C3-4B59-9CC3-08875ABB7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3436640"/>
        <c:axId val="433443856"/>
      </c:lineChart>
      <c:catAx>
        <c:axId val="43343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3443856"/>
        <c:crosses val="autoZero"/>
        <c:auto val="1"/>
        <c:lblAlgn val="ctr"/>
        <c:lblOffset val="100"/>
        <c:noMultiLvlLbl val="0"/>
      </c:catAx>
      <c:valAx>
        <c:axId val="433443856"/>
        <c:scaling>
          <c:orientation val="minMax"/>
          <c:max val="70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343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25464901993633771"/>
          <c:y val="0.91968129770765705"/>
          <c:w val="0.51449804251792142"/>
          <c:h val="5.7693381173119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1"/>
          <c:tx>
            <c:strRef>
              <c:f>Graphs!$A$29</c:f>
              <c:strCache>
                <c:ptCount val="1"/>
                <c:pt idx="0">
                  <c:v>Revenue W/ COVID Grants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Graphs!$B$26:$H$26</c:f>
              <c:numCache>
                <c:formatCode>0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  <c:extLst/>
            </c:numRef>
          </c:cat>
          <c:val>
            <c:numRef>
              <c:f>Graphs!$B$29:$H$29</c:f>
              <c:numCache>
                <c:formatCode>_(* #,##0_);_(* \(#,##0\);_(* "-"??_);_(@_)</c:formatCode>
                <c:ptCount val="7"/>
                <c:pt idx="0">
                  <c:v>14429553</c:v>
                </c:pt>
                <c:pt idx="1">
                  <c:v>17892184</c:v>
                </c:pt>
                <c:pt idx="2">
                  <c:v>10545886</c:v>
                </c:pt>
                <c:pt idx="3">
                  <c:v>16793038.5</c:v>
                </c:pt>
                <c:pt idx="4">
                  <c:v>17713994.760000002</c:v>
                </c:pt>
                <c:pt idx="5">
                  <c:v>19562207.600000001</c:v>
                </c:pt>
                <c:pt idx="6">
                  <c:v>20684558.870249994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D4A8-4277-909D-603450D7A8F4}"/>
            </c:ext>
          </c:extLst>
        </c:ser>
        <c:ser>
          <c:idx val="3"/>
          <c:order val="2"/>
          <c:tx>
            <c:strRef>
              <c:f>Graphs!$A$30</c:f>
              <c:strCache>
                <c:ptCount val="1"/>
                <c:pt idx="0">
                  <c:v>Expenses W/ CIP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cat>
            <c:numRef>
              <c:f>Graphs!$B$26:$H$26</c:f>
              <c:numCache>
                <c:formatCode>0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  <c:extLst/>
            </c:numRef>
          </c:cat>
          <c:val>
            <c:numRef>
              <c:f>Graphs!$B$30:$H$30</c:f>
              <c:numCache>
                <c:formatCode>_(* #,##0_);_(* \(#,##0\);_(* "-"??_);_(@_)</c:formatCode>
                <c:ptCount val="7"/>
                <c:pt idx="0">
                  <c:v>11719278</c:v>
                </c:pt>
                <c:pt idx="1">
                  <c:v>16571631</c:v>
                </c:pt>
                <c:pt idx="2">
                  <c:v>18479703</c:v>
                </c:pt>
                <c:pt idx="3">
                  <c:v>10249877</c:v>
                </c:pt>
                <c:pt idx="4">
                  <c:v>12146342.923076924</c:v>
                </c:pt>
                <c:pt idx="5">
                  <c:v>15419692.06474359</c:v>
                </c:pt>
                <c:pt idx="6">
                  <c:v>16357046.908180725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D4A8-4277-909D-603450D7A8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3"/>
        <c:axId val="749745808"/>
        <c:axId val="749743840"/>
      </c:barChart>
      <c:lineChart>
        <c:grouping val="standard"/>
        <c:varyColors val="0"/>
        <c:ser>
          <c:idx val="1"/>
          <c:order val="0"/>
          <c:tx>
            <c:strRef>
              <c:f>Graphs!$A$28</c:f>
              <c:strCache>
                <c:ptCount val="1"/>
                <c:pt idx="0">
                  <c:v>Fund Balance</c:v>
                </c:pt>
              </c:strCache>
            </c:strRef>
          </c:tx>
          <c:spPr>
            <a:ln w="28575" cap="rnd">
              <a:solidFill>
                <a:srgbClr val="4EA72E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Graphs!$B$26:$H$26</c:f>
              <c:numCache>
                <c:formatCode>0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  <c:extLst/>
            </c:numRef>
          </c:cat>
          <c:val>
            <c:numRef>
              <c:f>Graphs!$B$28:$H$28</c:f>
              <c:numCache>
                <c:formatCode>_(* #,##0_);_(* \(#,##0\);_(* "-"??_);_(@_)</c:formatCode>
                <c:ptCount val="7"/>
                <c:pt idx="0">
                  <c:v>18642945</c:v>
                </c:pt>
                <c:pt idx="1">
                  <c:v>27917871</c:v>
                </c:pt>
                <c:pt idx="2">
                  <c:v>28936012</c:v>
                </c:pt>
                <c:pt idx="3">
                  <c:v>31725539</c:v>
                </c:pt>
                <c:pt idx="4">
                  <c:v>44865704</c:v>
                </c:pt>
                <c:pt idx="5">
                  <c:v>37210689</c:v>
                </c:pt>
                <c:pt idx="6">
                  <c:v>48635324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D4A8-4277-909D-603450D7A8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9745808"/>
        <c:axId val="749743840"/>
      </c:lineChart>
      <c:catAx>
        <c:axId val="74974580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9743840"/>
        <c:crosses val="autoZero"/>
        <c:auto val="1"/>
        <c:lblAlgn val="ctr"/>
        <c:lblOffset val="100"/>
        <c:noMultiLvlLbl val="0"/>
      </c:catAx>
      <c:valAx>
        <c:axId val="749743840"/>
        <c:scaling>
          <c:orientation val="minMax"/>
          <c:max val="5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9745808"/>
        <c:crosses val="autoZero"/>
        <c:crossBetween val="between"/>
        <c:majorUnit val="100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Revenue Sufficiency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2"/>
          <c:order val="1"/>
          <c:tx>
            <c:strRef>
              <c:f>Graphs!$A$12</c:f>
              <c:strCache>
                <c:ptCount val="1"/>
                <c:pt idx="0">
                  <c:v>O&amp;M Expense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Graphs!$F$10:$K$10</c:f>
              <c:numCache>
                <c:formatCode>0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Graphs!$F$12:$K$12</c:f>
              <c:numCache>
                <c:formatCode>_(* #,##0_);_(* \(#,##0\);_(* "-"??_);_(@_)</c:formatCode>
                <c:ptCount val="6"/>
                <c:pt idx="0">
                  <c:v>14122674.510213803</c:v>
                </c:pt>
                <c:pt idx="1">
                  <c:v>14641418.517528581</c:v>
                </c:pt>
                <c:pt idx="2">
                  <c:v>15180372.751834098</c:v>
                </c:pt>
                <c:pt idx="3">
                  <c:v>15740371.704005474</c:v>
                </c:pt>
                <c:pt idx="4">
                  <c:v>16322286.140396442</c:v>
                </c:pt>
                <c:pt idx="5">
                  <c:v>16927024.746403247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77-4A1A-87DE-A7B4FE8A98B9}"/>
            </c:ext>
          </c:extLst>
        </c:ser>
        <c:ser>
          <c:idx val="3"/>
          <c:order val="2"/>
          <c:tx>
            <c:strRef>
              <c:f>Graphs!$A$13</c:f>
              <c:strCache>
                <c:ptCount val="1"/>
                <c:pt idx="0">
                  <c:v>Debt Service</c:v>
                </c:pt>
              </c:strCache>
            </c:strRef>
          </c:tx>
          <c:spPr>
            <a:solidFill>
              <a:srgbClr val="4EA72E">
                <a:lumMod val="75000"/>
              </a:srgbClr>
            </a:solidFill>
            <a:ln>
              <a:noFill/>
            </a:ln>
            <a:effectLst/>
          </c:spPr>
          <c:invertIfNegative val="0"/>
          <c:val>
            <c:numRef>
              <c:f>Graphs!$F$13:$K$13</c:f>
              <c:numCache>
                <c:formatCode>_(* #,##0_);_(* \(#,##0\);_(* "-"??_);_(@_)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7866188.7052534316</c:v>
                </c:pt>
                <c:pt idx="5">
                  <c:v>7866188.7052534316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77-4A1A-87DE-A7B4FE8A98B9}"/>
            </c:ext>
          </c:extLst>
        </c:ser>
        <c:ser>
          <c:idx val="4"/>
          <c:order val="3"/>
          <c:tx>
            <c:strRef>
              <c:f>Graphs!$A$14</c:f>
              <c:strCache>
                <c:ptCount val="1"/>
                <c:pt idx="0">
                  <c:v>CIP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val>
            <c:numRef>
              <c:f>Graphs!$F$14:$K$14</c:f>
              <c:numCache>
                <c:formatCode>_(* #,##0_);_(* \(#,##0\);_(* "-"??_);_(@_)</c:formatCode>
                <c:ptCount val="6"/>
                <c:pt idx="0">
                  <c:v>2234372.3979669209</c:v>
                </c:pt>
                <c:pt idx="1">
                  <c:v>17904341.897966921</c:v>
                </c:pt>
                <c:pt idx="2">
                  <c:v>21192464.481410258</c:v>
                </c:pt>
                <c:pt idx="3">
                  <c:v>10603495.073076922</c:v>
                </c:pt>
                <c:pt idx="4">
                  <c:v>9882557.723076921</c:v>
                </c:pt>
                <c:pt idx="5">
                  <c:v>4000000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77-4A1A-87DE-A7B4FE8A9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78932576"/>
        <c:axId val="578927656"/>
      </c:barChart>
      <c:lineChart>
        <c:grouping val="standard"/>
        <c:varyColors val="0"/>
        <c:ser>
          <c:idx val="1"/>
          <c:order val="0"/>
          <c:tx>
            <c:strRef>
              <c:f>Graphs!$A$11</c:f>
              <c:strCache>
                <c:ptCount val="1"/>
                <c:pt idx="0">
                  <c:v>Revenue</c:v>
                </c:pt>
              </c:strCache>
            </c:strRef>
          </c:tx>
          <c:spPr>
            <a:ln w="28575" cap="rnd">
              <a:solidFill>
                <a:srgbClr val="0F9ED5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Graphs!$F$10:$K$10</c:f>
              <c:numCache>
                <c:formatCode>0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Graphs!$F$11:$K$11</c:f>
              <c:numCache>
                <c:formatCode>_(* #,##0_);_(* \(#,##0\);_(* "-"??_);_(@_)</c:formatCode>
                <c:ptCount val="6"/>
                <c:pt idx="0">
                  <c:v>17477740.730250001</c:v>
                </c:pt>
                <c:pt idx="1">
                  <c:v>21321990.554739889</c:v>
                </c:pt>
                <c:pt idx="2">
                  <c:v>22033687.794316288</c:v>
                </c:pt>
                <c:pt idx="3">
                  <c:v>24290476.990151253</c:v>
                </c:pt>
                <c:pt idx="4">
                  <c:v>28354657.478323177</c:v>
                </c:pt>
                <c:pt idx="5">
                  <c:v>30735979.473460488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A77-4A1A-87DE-A7B4FE8A9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8932576"/>
        <c:axId val="578927656"/>
        <c:extLst>
          <c:ext xmlns:c15="http://schemas.microsoft.com/office/drawing/2012/chart" uri="{02D57815-91ED-43cb-92C2-25804820EDAC}">
            <c15:filteredLineSeries>
              <c15:ser>
                <c:idx val="5"/>
                <c:order val="4"/>
                <c:tx>
                  <c:strRef>
                    <c:extLst>
                      <c:ext uri="{02D57815-91ED-43cb-92C2-25804820EDAC}">
                        <c15:formulaRef>
                          <c15:sqref>Graphs!$A$15</c15:sqref>
                        </c15:formulaRef>
                      </c:ext>
                    </c:extLst>
                    <c:strCache>
                      <c:ptCount val="1"/>
                      <c:pt idx="0">
                        <c:v>Fund Balance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Graphs!$F$15:$P$15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1"/>
                      <c:pt idx="0">
                        <c:v>48635324</c:v>
                      </c:pt>
                      <c:pt idx="1">
                        <c:v>33075507.1374157</c:v>
                      </c:pt>
                      <c:pt idx="2">
                        <c:v>18501619.139911249</c:v>
                      </c:pt>
                      <c:pt idx="3">
                        <c:v>16208229.61493725</c:v>
                      </c:pt>
                      <c:pt idx="4">
                        <c:v>10246375.91543589</c:v>
                      </c:pt>
                      <c:pt idx="5">
                        <c:v>11937957.285737999</c:v>
                      </c:pt>
                      <c:pt idx="6">
                        <c:v>16280729.580303863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7A77-4A1A-87DE-A7B4FE8A98B9}"/>
                  </c:ext>
                </c:extLst>
              </c15:ser>
            </c15:filteredLineSeries>
          </c:ext>
        </c:extLst>
      </c:lineChart>
      <c:catAx>
        <c:axId val="578932576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927656"/>
        <c:crosses val="autoZero"/>
        <c:auto val="1"/>
        <c:lblAlgn val="ctr"/>
        <c:lblOffset val="100"/>
        <c:noMultiLvlLbl val="0"/>
      </c:catAx>
      <c:valAx>
        <c:axId val="578927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93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59632399250827"/>
          <c:y val="8.5997382688352969E-2"/>
          <c:w val="0.79778951836399425"/>
          <c:h val="0.71879209153819312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Water!$A$23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cat>
            <c:numRef>
              <c:f>Water!$B$21:$L$21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Water!$B$23:$L$23</c:f>
              <c:numCache>
                <c:formatCode>_(* #,##0.00_);_(* \(#,##0.00\);_(* "-"??_);_(@_)</c:formatCode>
                <c:ptCount val="11"/>
                <c:pt idx="0">
                  <c:v>52561697</c:v>
                </c:pt>
                <c:pt idx="1">
                  <c:v>56880378</c:v>
                </c:pt>
                <c:pt idx="2">
                  <c:v>60141514</c:v>
                </c:pt>
                <c:pt idx="3">
                  <c:v>65963501</c:v>
                </c:pt>
                <c:pt idx="4">
                  <c:v>76030411</c:v>
                </c:pt>
                <c:pt idx="5">
                  <c:v>79605969</c:v>
                </c:pt>
                <c:pt idx="6">
                  <c:v>85986682</c:v>
                </c:pt>
                <c:pt idx="7">
                  <c:v>76018939</c:v>
                </c:pt>
                <c:pt idx="8">
                  <c:v>82434543</c:v>
                </c:pt>
                <c:pt idx="9">
                  <c:v>84074171</c:v>
                </c:pt>
                <c:pt idx="10">
                  <c:v>91126554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0C-4F57-B563-28AC50277EF6}"/>
            </c:ext>
          </c:extLst>
        </c:ser>
        <c:ser>
          <c:idx val="4"/>
          <c:order val="4"/>
          <c:tx>
            <c:strRef>
              <c:f>Water!$A$26</c:f>
              <c:strCache>
                <c:ptCount val="1"/>
                <c:pt idx="0">
                  <c:v>Expenses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Water!$B$21:$L$21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Water!$B$26:$L$26</c:f>
              <c:numCache>
                <c:formatCode>_(* #,##0.00_);_(* \(#,##0.00\);_(* "-"??_);_(@_)</c:formatCode>
                <c:ptCount val="11"/>
                <c:pt idx="0">
                  <c:v>59829873</c:v>
                </c:pt>
                <c:pt idx="1">
                  <c:v>62084440</c:v>
                </c:pt>
                <c:pt idx="2">
                  <c:v>53533640</c:v>
                </c:pt>
                <c:pt idx="3">
                  <c:v>55876165</c:v>
                </c:pt>
                <c:pt idx="4">
                  <c:v>59669456</c:v>
                </c:pt>
                <c:pt idx="5">
                  <c:v>67299754</c:v>
                </c:pt>
                <c:pt idx="6">
                  <c:v>75740145</c:v>
                </c:pt>
                <c:pt idx="7">
                  <c:v>79850348</c:v>
                </c:pt>
                <c:pt idx="8">
                  <c:v>84079683</c:v>
                </c:pt>
                <c:pt idx="9">
                  <c:v>74699879</c:v>
                </c:pt>
                <c:pt idx="10">
                  <c:v>81828735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0C-4F57-B563-28AC50277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34804312"/>
        <c:axId val="9347970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Water!$A$22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Water!$B$21:$L$21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Water!$B$22:$L$22</c15:sqref>
                        </c15:formulaRef>
                      </c:ext>
                    </c:extLst>
                    <c:numCache>
                      <c:formatCode>General</c:formatCode>
                      <c:ptCount val="11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C20C-4F57-B563-28AC50277EF6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Water!$A$24</c15:sqref>
                        </c15:formulaRef>
                      </c:ext>
                    </c:extLst>
                    <c:strCache>
                      <c:ptCount val="1"/>
                      <c:pt idx="0">
                        <c:v>Operating Expenses</c:v>
                      </c:pt>
                    </c:strCache>
                  </c:strRef>
                </c:tx>
                <c:spPr>
                  <a:solidFill>
                    <a:schemeClr val="tx2">
                      <a:lumMod val="75000"/>
                      <a:lumOff val="2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Water!$B$24:$L$24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1"/>
                      <c:pt idx="0">
                        <c:v>49803532</c:v>
                      </c:pt>
                      <c:pt idx="1">
                        <c:v>50631703</c:v>
                      </c:pt>
                      <c:pt idx="2">
                        <c:v>42183654</c:v>
                      </c:pt>
                      <c:pt idx="3">
                        <c:v>40874555</c:v>
                      </c:pt>
                      <c:pt idx="4">
                        <c:v>46922896</c:v>
                      </c:pt>
                      <c:pt idx="5">
                        <c:v>53925255</c:v>
                      </c:pt>
                      <c:pt idx="6">
                        <c:v>60484458</c:v>
                      </c:pt>
                      <c:pt idx="7">
                        <c:v>63415862</c:v>
                      </c:pt>
                      <c:pt idx="8">
                        <c:v>68603642</c:v>
                      </c:pt>
                      <c:pt idx="9">
                        <c:v>73202867</c:v>
                      </c:pt>
                      <c:pt idx="10">
                        <c:v>77866470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C20C-4F57-B563-28AC50277EF6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Water!$A$25</c15:sqref>
                        </c15:formulaRef>
                      </c:ext>
                    </c:extLst>
                    <c:strCache>
                      <c:ptCount val="1"/>
                      <c:pt idx="0">
                        <c:v>Nonoperating Revenue (Expenses)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Water!$B$25:$L$25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1"/>
                      <c:pt idx="0">
                        <c:v>-10026341</c:v>
                      </c:pt>
                      <c:pt idx="1">
                        <c:v>-11452737</c:v>
                      </c:pt>
                      <c:pt idx="2">
                        <c:v>-11349986</c:v>
                      </c:pt>
                      <c:pt idx="3">
                        <c:v>-15001610</c:v>
                      </c:pt>
                      <c:pt idx="4">
                        <c:v>-12746560</c:v>
                      </c:pt>
                      <c:pt idx="5">
                        <c:v>-13374499</c:v>
                      </c:pt>
                      <c:pt idx="6">
                        <c:v>-15255687</c:v>
                      </c:pt>
                      <c:pt idx="7">
                        <c:v>-16434486</c:v>
                      </c:pt>
                      <c:pt idx="8">
                        <c:v>-15476041</c:v>
                      </c:pt>
                      <c:pt idx="9">
                        <c:v>-1497012</c:v>
                      </c:pt>
                      <c:pt idx="10">
                        <c:v>-3962265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20C-4F57-B563-28AC50277EF6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Water!$A$27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Water!$B$27:$L$27</c15:sqref>
                        </c15:formulaRef>
                      </c:ext>
                    </c:extLst>
                    <c:numCache>
                      <c:formatCode>General</c:formatCode>
                      <c:ptCount val="1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20C-4F57-B563-28AC50277EF6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Water!$A$28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Water!$B$28:$L$28</c15:sqref>
                        </c15:formulaRef>
                      </c:ext>
                    </c:extLst>
                    <c:numCache>
                      <c:formatCode>General</c:formatCode>
                      <c:ptCount val="1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C20C-4F57-B563-28AC50277EF6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Water!$A$30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Water!$B$30:$L$30</c15:sqref>
                        </c15:formulaRef>
                      </c:ext>
                    </c:extLst>
                    <c:numCache>
                      <c:formatCode>General</c:formatCode>
                      <c:ptCount val="1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C20C-4F57-B563-28AC50277EF6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7"/>
          <c:order val="7"/>
          <c:tx>
            <c:strRef>
              <c:f>Water!$A$29</c:f>
              <c:strCache>
                <c:ptCount val="1"/>
                <c:pt idx="0">
                  <c:v>Unrestricted Net Position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Water!$B$21:$L$21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  <c:extLst xmlns:c15="http://schemas.microsoft.com/office/drawing/2012/chart"/>
            </c:numRef>
          </c:cat>
          <c:val>
            <c:numRef>
              <c:f>Water!$B$29:$L$29</c:f>
              <c:numCache>
                <c:formatCode>_(* #,##0.00_);_(* \(#,##0.00\);_(* "-"??_);_(@_)</c:formatCode>
                <c:ptCount val="11"/>
                <c:pt idx="0">
                  <c:v>41063023</c:v>
                </c:pt>
                <c:pt idx="1">
                  <c:v>43266263</c:v>
                </c:pt>
                <c:pt idx="2">
                  <c:v>44593724</c:v>
                </c:pt>
                <c:pt idx="3">
                  <c:v>48468453</c:v>
                </c:pt>
                <c:pt idx="4">
                  <c:v>55098324</c:v>
                </c:pt>
                <c:pt idx="5">
                  <c:v>58576275</c:v>
                </c:pt>
                <c:pt idx="6">
                  <c:v>61056134</c:v>
                </c:pt>
                <c:pt idx="7">
                  <c:v>57642916</c:v>
                </c:pt>
                <c:pt idx="8">
                  <c:v>59248705</c:v>
                </c:pt>
                <c:pt idx="9">
                  <c:v>73439600</c:v>
                </c:pt>
                <c:pt idx="10">
                  <c:v>64647515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C20C-4F57-B563-28AC50277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4804312"/>
        <c:axId val="934797096"/>
        <c:extLst>
          <c:ext xmlns:c15="http://schemas.microsoft.com/office/drawing/2012/chart" uri="{02D57815-91ED-43cb-92C2-25804820EDAC}">
            <c15:filteredLineSeries>
              <c15:ser>
                <c:idx val="9"/>
                <c:order val="9"/>
                <c:tx>
                  <c:strRef>
                    <c:extLst>
                      <c:ext uri="{02D57815-91ED-43cb-92C2-25804820EDAC}">
                        <c15:formulaRef>
                          <c15:sqref>Water!$A$31</c15:sqref>
                        </c15:formulaRef>
                      </c:ext>
                    </c:extLst>
                    <c:strCache>
                      <c:ptCount val="1"/>
                      <c:pt idx="0">
                        <c:v>Unrestricted Cash &amp; Investements </c:v>
                      </c:pt>
                    </c:strCache>
                  </c:strRef>
                </c:tx>
                <c:spPr>
                  <a:ln w="28575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Water!$B$21:$L$21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Water!$B$31:$L$31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1"/>
                      <c:pt idx="0">
                        <c:v>41035208</c:v>
                      </c:pt>
                      <c:pt idx="1">
                        <c:v>47771014</c:v>
                      </c:pt>
                      <c:pt idx="2">
                        <c:v>44909513</c:v>
                      </c:pt>
                      <c:pt idx="3">
                        <c:v>48977909</c:v>
                      </c:pt>
                      <c:pt idx="4">
                        <c:v>54565752</c:v>
                      </c:pt>
                      <c:pt idx="5">
                        <c:v>57322249</c:v>
                      </c:pt>
                      <c:pt idx="6">
                        <c:v>56624495</c:v>
                      </c:pt>
                      <c:pt idx="7">
                        <c:v>60072936</c:v>
                      </c:pt>
                      <c:pt idx="8">
                        <c:v>61822205</c:v>
                      </c:pt>
                      <c:pt idx="9">
                        <c:v>83344478</c:v>
                      </c:pt>
                      <c:pt idx="10">
                        <c:v>75623046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9-C20C-4F57-B563-28AC50277EF6}"/>
                  </c:ext>
                </c:extLst>
              </c15:ser>
            </c15:filteredLineSeries>
          </c:ext>
        </c:extLst>
      </c:lineChart>
      <c:catAx>
        <c:axId val="934804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4797096"/>
        <c:crosses val="autoZero"/>
        <c:auto val="1"/>
        <c:lblAlgn val="ctr"/>
        <c:lblOffset val="100"/>
        <c:noMultiLvlLbl val="0"/>
      </c:catAx>
      <c:valAx>
        <c:axId val="934797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4804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Revenue Sufficiency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Dashboard!$C$124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[0]!chart_range</c:f>
              <c:numCache>
                <c:formatCode>General</c:formatCode>
                <c:ptCount val="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[0]!O_M</c:f>
              <c:numCache>
                <c:formatCode>"$"#,##0_);[Red]\("$"#,##0\)</c:formatCode>
                <c:ptCount val="8"/>
                <c:pt idx="0">
                  <c:v>63268554.139934175</c:v>
                </c:pt>
                <c:pt idx="1">
                  <c:v>66307589.0830248</c:v>
                </c:pt>
                <c:pt idx="2">
                  <c:v>69503996.16668652</c:v>
                </c:pt>
                <c:pt idx="3">
                  <c:v>72866402.900185525</c:v>
                </c:pt>
                <c:pt idx="4">
                  <c:v>75893494.322663531</c:v>
                </c:pt>
                <c:pt idx="5">
                  <c:v>79054311.594541252</c:v>
                </c:pt>
                <c:pt idx="6">
                  <c:v>82355025.585678846</c:v>
                </c:pt>
                <c:pt idx="7">
                  <c:v>85802100.408354729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57-4650-B09E-F87143EE9965}"/>
            </c:ext>
          </c:extLst>
        </c:ser>
        <c:ser>
          <c:idx val="17"/>
          <c:order val="17"/>
          <c:tx>
            <c:strRef>
              <c:f>Dashboard!$C$131</c:f>
              <c:strCache>
                <c:ptCount val="1"/>
                <c:pt idx="0">
                  <c:v>Debt Service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val>
            <c:numRef>
              <c:f>[0]!Debt</c:f>
              <c:numCache>
                <c:formatCode>"$"#,##0_);[Red]\("$"#,##0\)</c:formatCode>
                <c:ptCount val="8"/>
                <c:pt idx="0">
                  <c:v>31582039.238319151</c:v>
                </c:pt>
                <c:pt idx="1">
                  <c:v>27269859.968319155</c:v>
                </c:pt>
                <c:pt idx="2">
                  <c:v>31193646.748319153</c:v>
                </c:pt>
                <c:pt idx="3">
                  <c:v>29193642.998319153</c:v>
                </c:pt>
                <c:pt idx="4">
                  <c:v>29202354.248319153</c:v>
                </c:pt>
                <c:pt idx="5">
                  <c:v>32094535.748319153</c:v>
                </c:pt>
                <c:pt idx="6">
                  <c:v>32092924.748319153</c:v>
                </c:pt>
                <c:pt idx="7">
                  <c:v>36711395.288319148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57-4650-B09E-F87143EE9965}"/>
            </c:ext>
          </c:extLst>
        </c:ser>
        <c:ser>
          <c:idx val="18"/>
          <c:order val="18"/>
          <c:tx>
            <c:strRef>
              <c:f>Dashboard!$C$132</c:f>
              <c:strCache>
                <c:ptCount val="1"/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val>
            <c:numRef>
              <c:f>[0]!Cash_Funded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2-2957-4650-B09E-F87143EE9965}"/>
            </c:ext>
          </c:extLst>
        </c:ser>
        <c:ser>
          <c:idx val="19"/>
          <c:order val="19"/>
          <c:tx>
            <c:strRef>
              <c:f>Dashboard!$C$135</c:f>
              <c:strCache>
                <c:ptCount val="1"/>
                <c:pt idx="0">
                  <c:v>Transfers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val>
            <c:numRef>
              <c:f>[0]!Transfers</c:f>
              <c:numCache>
                <c:formatCode>"$"#,##0_);[Red]\("$"#,##0\)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57-4650-B09E-F87143EE9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079091391"/>
        <c:axId val="1345539807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Dashboard!$C$111</c15:sqref>
                        </c15:formulaRef>
                      </c:ext>
                    </c:extLst>
                    <c:strCache>
                      <c:ptCount val="1"/>
                      <c:pt idx="0">
                        <c:v>Water  &amp; Sewer Admin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[0]!Admin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2579925.1901000002</c:v>
                      </c:pt>
                      <c:pt idx="1">
                        <c:v>2723364.6958190007</c:v>
                      </c:pt>
                      <c:pt idx="2">
                        <c:v>2874999.9618620663</c:v>
                      </c:pt>
                      <c:pt idx="3">
                        <c:v>3035312.8032388464</c:v>
                      </c:pt>
                      <c:pt idx="4">
                        <c:v>3168669.9150689929</c:v>
                      </c:pt>
                      <c:pt idx="5">
                        <c:v>3308143.0464674514</c:v>
                      </c:pt>
                      <c:pt idx="6">
                        <c:v>3454021.45088882</c:v>
                      </c:pt>
                      <c:pt idx="7">
                        <c:v>3606608.3481707415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2957-4650-B09E-F87143EE9965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Dashboard!$C$112</c15:sqref>
                        </c15:formulaRef>
                      </c:ext>
                    </c:extLst>
                    <c:strCache>
                      <c:ptCount val="1"/>
                      <c:pt idx="0">
                        <c:v>Environmental Compliance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[0]!E_Comp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1488323.9317460002</c:v>
                      </c:pt>
                      <c:pt idx="1">
                        <c:v>1571375.4312262</c:v>
                      </c:pt>
                      <c:pt idx="2">
                        <c:v>1659422.445450227</c:v>
                      </c:pt>
                      <c:pt idx="3">
                        <c:v>1752780.4886802314</c:v>
                      </c:pt>
                      <c:pt idx="4">
                        <c:v>1816517.9787996905</c:v>
                      </c:pt>
                      <c:pt idx="5">
                        <c:v>1882733.8450684613</c:v>
                      </c:pt>
                      <c:pt idx="6">
                        <c:v>1951530.9052014188</c:v>
                      </c:pt>
                      <c:pt idx="7">
                        <c:v>2023016.4875358529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957-4650-B09E-F87143EE9965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Dashboard!$C$113</c15:sqref>
                        </c15:formulaRef>
                      </c:ext>
                    </c:extLst>
                    <c:strCache>
                      <c:ptCount val="1"/>
                      <c:pt idx="0">
                        <c:v>Paul Davis Well Field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[0]!Paul_d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179819.07337</c:v>
                      </c:pt>
                      <c:pt idx="1">
                        <c:v>185339.40138709999</c:v>
                      </c:pt>
                      <c:pt idx="2">
                        <c:v>191034.14215183299</c:v>
                      </c:pt>
                      <c:pt idx="3">
                        <c:v>196909.14425012638</c:v>
                      </c:pt>
                      <c:pt idx="4">
                        <c:v>202816.41857763016</c:v>
                      </c:pt>
                      <c:pt idx="5">
                        <c:v>208900.91113495908</c:v>
                      </c:pt>
                      <c:pt idx="6">
                        <c:v>215167.93846900784</c:v>
                      </c:pt>
                      <c:pt idx="7">
                        <c:v>221622.97662307808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957-4650-B09E-F87143EE9965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Dashboard!$C$114</c15:sqref>
                        </c15:formulaRef>
                      </c:ext>
                    </c:extLst>
                    <c:strCache>
                      <c:ptCount val="1"/>
                      <c:pt idx="0">
                        <c:v>Airport Well Fields -Tower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[0]!Airport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 formatCode="General">
                        <c:v>0</c:v>
                      </c:pt>
                      <c:pt idx="1">
                        <c:v>1488323.9317460002</c:v>
                      </c:pt>
                      <c:pt idx="2">
                        <c:v>1571375.4312262</c:v>
                      </c:pt>
                      <c:pt idx="3">
                        <c:v>1659422.445450227</c:v>
                      </c:pt>
                      <c:pt idx="4">
                        <c:v>1752780.4886802314</c:v>
                      </c:pt>
                      <c:pt idx="5">
                        <c:v>1816517.9787996905</c:v>
                      </c:pt>
                      <c:pt idx="6">
                        <c:v>1882733.8450684613</c:v>
                      </c:pt>
                      <c:pt idx="7">
                        <c:v>1951530.9052014188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2957-4650-B09E-F87143EE9965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Dashboard!$C$115</c15:sqref>
                        </c15:formulaRef>
                      </c:ext>
                    </c:extLst>
                    <c:strCache>
                      <c:ptCount val="1"/>
                      <c:pt idx="0">
                        <c:v>Water Pollution Control Plant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[0]!Water_Poll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2904496.7611181606</c:v>
                      </c:pt>
                      <c:pt idx="1">
                        <c:v>3073074.5226435787</c:v>
                      </c:pt>
                      <c:pt idx="2">
                        <c:v>3252033.2380009736</c:v>
                      </c:pt>
                      <c:pt idx="3">
                        <c:v>3442038.0855619409</c:v>
                      </c:pt>
                      <c:pt idx="4">
                        <c:v>3567183.2347169775</c:v>
                      </c:pt>
                      <c:pt idx="5">
                        <c:v>3697177.6438128958</c:v>
                      </c:pt>
                      <c:pt idx="6">
                        <c:v>3832221.548613701</c:v>
                      </c:pt>
                      <c:pt idx="7">
                        <c:v>3972523.930083063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2957-4650-B09E-F87143EE9965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Dashboard!$C$116</c15:sqref>
                        </c15:formulaRef>
                      </c:ext>
                    </c:extLst>
                    <c:strCache>
                      <c:ptCount val="1"/>
                      <c:pt idx="0">
                        <c:v>Sprayberry Farms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[0]!Sprayberry_Farm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4242360.2968929997</c:v>
                      </c:pt>
                      <c:pt idx="1">
                        <c:v>4439879.7849217895</c:v>
                      </c:pt>
                      <c:pt idx="2">
                        <c:v>4647077.5117177842</c:v>
                      </c:pt>
                      <c:pt idx="3">
                        <c:v>4864448.2725622319</c:v>
                      </c:pt>
                      <c:pt idx="4">
                        <c:v>5077799.1041789996</c:v>
                      </c:pt>
                      <c:pt idx="5">
                        <c:v>5300921.3299162658</c:v>
                      </c:pt>
                      <c:pt idx="6">
                        <c:v>5534276.6350562461</c:v>
                      </c:pt>
                      <c:pt idx="7">
                        <c:v>5778348.9826125484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2957-4650-B09E-F87143EE9965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Dashboard!$C$117</c15:sqref>
                        </c15:formulaRef>
                      </c:ext>
                    </c:extLst>
                    <c:strCache>
                      <c:ptCount val="1"/>
                      <c:pt idx="0">
                        <c:v>Water Purification Plant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[0]!Water_Plant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25159730.548997004</c:v>
                      </c:pt>
                      <c:pt idx="1">
                        <c:v>26385315.816175912</c:v>
                      </c:pt>
                      <c:pt idx="2">
                        <c:v>27672595.364414837</c:v>
                      </c:pt>
                      <c:pt idx="3">
                        <c:v>29024763.452183455</c:v>
                      </c:pt>
                      <c:pt idx="4">
                        <c:v>30360224.001671586</c:v>
                      </c:pt>
                      <c:pt idx="5">
                        <c:v>31758984.249940485</c:v>
                      </c:pt>
                      <c:pt idx="6">
                        <c:v>33224104.982068408</c:v>
                      </c:pt>
                      <c:pt idx="7">
                        <c:v>34758796.89639163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2957-4650-B09E-F87143EE9965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Dashboard!$C$118</c15:sqref>
                        </c15:formulaRef>
                      </c:ext>
                    </c:extLst>
                    <c:strCache>
                      <c:ptCount val="1"/>
                      <c:pt idx="0">
                        <c:v>MBR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[0]!MBR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59077.787174000005</c:v>
                      </c:pt>
                      <c:pt idx="1">
                        <c:v>61476.340789220005</c:v>
                      </c:pt>
                      <c:pt idx="2">
                        <c:v>63978.162012896602</c:v>
                      </c:pt>
                      <c:pt idx="3">
                        <c:v>66587.91442328351</c:v>
                      </c:pt>
                      <c:pt idx="4">
                        <c:v>69310.479783482006</c:v>
                      </c:pt>
                      <c:pt idx="5">
                        <c:v>72150.968500861476</c:v>
                      </c:pt>
                      <c:pt idx="6">
                        <c:v>75114.730595956076</c:v>
                      </c:pt>
                      <c:pt idx="7">
                        <c:v>78207.36720590695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2957-4650-B09E-F87143EE9965}"/>
                  </c:ext>
                </c:extLst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Dashboard!$C$119</c15:sqref>
                        </c15:formulaRef>
                      </c:ext>
                    </c:extLst>
                    <c:strCache>
                      <c:ptCount val="1"/>
                      <c:pt idx="0">
                        <c:v>W&amp;S Maintenance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[0]!WS_Maint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9567307.165705001</c:v>
                      </c:pt>
                      <c:pt idx="1">
                        <c:v>9990002.7057816517</c:v>
                      </c:pt>
                      <c:pt idx="2">
                        <c:v>10434491.418482117</c:v>
                      </c:pt>
                      <c:pt idx="3">
                        <c:v>10902040.535288412</c:v>
                      </c:pt>
                      <c:pt idx="4">
                        <c:v>11257465.700872235</c:v>
                      </c:pt>
                      <c:pt idx="5">
                        <c:v>11625076.775589116</c:v>
                      </c:pt>
                      <c:pt idx="6">
                        <c:v>12005317.383641742</c:v>
                      </c:pt>
                      <c:pt idx="7">
                        <c:v>12398648.394311257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2957-4650-B09E-F87143EE9965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Dashboard!$C$120</c15:sqref>
                        </c15:formulaRef>
                      </c:ext>
                    </c:extLst>
                    <c:strCache>
                      <c:ptCount val="1"/>
                      <c:pt idx="0">
                        <c:v>Meter Shop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[0]!Meter_Shop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1914625.1052080002</c:v>
                      </c:pt>
                      <c:pt idx="1">
                        <c:v>1991064.0690152401</c:v>
                      </c:pt>
                      <c:pt idx="2">
                        <c:v>2071112.2422947679</c:v>
                      </c:pt>
                      <c:pt idx="3">
                        <c:v>2154969.3254604405</c:v>
                      </c:pt>
                      <c:pt idx="4">
                        <c:v>2220427.2486644881</c:v>
                      </c:pt>
                      <c:pt idx="5">
                        <c:v>2287889.351736669</c:v>
                      </c:pt>
                      <c:pt idx="6">
                        <c:v>2357417.7821816271</c:v>
                      </c:pt>
                      <c:pt idx="7">
                        <c:v>2429076.6530345776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2957-4650-B09E-F87143EE9965}"/>
                  </c:ext>
                </c:extLst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Dashboard!$C$121</c15:sqref>
                        </c15:formulaRef>
                      </c:ext>
                    </c:extLst>
                    <c:strCache>
                      <c:ptCount val="1"/>
                      <c:pt idx="0">
                        <c:v>Cashiering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[0]!Cashiering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903380.96539999999</c:v>
                      </c:pt>
                      <c:pt idx="1">
                        <c:v>952532.51829000004</c:v>
                      </c:pt>
                      <c:pt idx="2">
                        <c:v>1004428.9113479002</c:v>
                      </c:pt>
                      <c:pt idx="3">
                        <c:v>1059227.7495747332</c:v>
                      </c:pt>
                      <c:pt idx="4">
                        <c:v>1106818.6132076713</c:v>
                      </c:pt>
                      <c:pt idx="5">
                        <c:v>1156627.9043068823</c:v>
                      </c:pt>
                      <c:pt idx="6">
                        <c:v>1208761.7107742184</c:v>
                      </c:pt>
                      <c:pt idx="7">
                        <c:v>1263331.2799024815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2957-4650-B09E-F87143EE9965}"/>
                  </c:ext>
                </c:extLst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Dashboard!$C$122</c15:sqref>
                        </c15:formulaRef>
                      </c:ext>
                    </c:extLst>
                    <c:strCache>
                      <c:ptCount val="1"/>
                      <c:pt idx="0">
                        <c:v>W&amp;S Customer Service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[0]!WS_Service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2867303.3704440002</c:v>
                      </c:pt>
                      <c:pt idx="1">
                        <c:v>3038667.4756223205</c:v>
                      </c:pt>
                      <c:pt idx="2">
                        <c:v>3220962.7175417193</c:v>
                      </c:pt>
                      <c:pt idx="3">
                        <c:v>3414913.1484204922</c:v>
                      </c:pt>
                      <c:pt idx="4">
                        <c:v>3528007.0289216815</c:v>
                      </c:pt>
                      <c:pt idx="5">
                        <c:v>3645026.0501403352</c:v>
                      </c:pt>
                      <c:pt idx="6">
                        <c:v>3766114.5825131005</c:v>
                      </c:pt>
                      <c:pt idx="7">
                        <c:v>3891422.658400475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2957-4650-B09E-F87143EE9965}"/>
                  </c:ext>
                </c:extLst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Dashboard!$C$123</c15:sqref>
                        </c15:formulaRef>
                      </c:ext>
                    </c:extLst>
                    <c:strCache>
                      <c:ptCount val="1"/>
                      <c:pt idx="0">
                        <c:v>W&amp;S Non-Dept.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[0]!WS_Dept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11259507.088632002</c:v>
                      </c:pt>
                      <c:pt idx="1">
                        <c:v>11748432.280787375</c:v>
                      </c:pt>
                      <c:pt idx="2">
                        <c:v>12260292.36562955</c:v>
                      </c:pt>
                      <c:pt idx="3">
                        <c:v>12796199.744628282</c:v>
                      </c:pt>
                      <c:pt idx="4">
                        <c:v>13357321.535607463</c:v>
                      </c:pt>
                      <c:pt idx="5">
                        <c:v>13944882.280874167</c:v>
                      </c:pt>
                      <c:pt idx="6">
                        <c:v>14560166.789798904</c:v>
                      </c:pt>
                      <c:pt idx="7">
                        <c:v>15204523.122534167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2957-4650-B09E-F87143EE9965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3"/>
          <c:order val="3"/>
          <c:tx>
            <c:strRef>
              <c:f>Dashboard!$C$108</c:f>
              <c:strCache>
                <c:ptCount val="1"/>
                <c:pt idx="0">
                  <c:v>Total Revenue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val>
            <c:numRef>
              <c:f>[0]!Tot_rev</c:f>
              <c:numCache>
                <c:formatCode>"$"#,##0_);[Red]\("$"#,##0\)</c:formatCode>
                <c:ptCount val="8"/>
                <c:pt idx="0">
                  <c:v>93246874.129785269</c:v>
                </c:pt>
                <c:pt idx="1">
                  <c:v>95282350.235900342</c:v>
                </c:pt>
                <c:pt idx="2">
                  <c:v>101912535.17554519</c:v>
                </c:pt>
                <c:pt idx="3">
                  <c:v>106595804.87871626</c:v>
                </c:pt>
                <c:pt idx="4">
                  <c:v>111519175.46080813</c:v>
                </c:pt>
                <c:pt idx="5">
                  <c:v>116716746.58684474</c:v>
                </c:pt>
                <c:pt idx="6">
                  <c:v>120645314.79065761</c:v>
                </c:pt>
                <c:pt idx="7">
                  <c:v>121865847.45009328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957-4650-B09E-F87143EE9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9091391"/>
        <c:axId val="1345539807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Dashboard!$C$106</c15:sqref>
                        </c15:formulaRef>
                      </c:ext>
                    </c:extLst>
                    <c:strCache>
                      <c:ptCount val="1"/>
                      <c:pt idx="0">
                        <c:v>Water Revenue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[0]!Water_Reve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74687331.275510564</c:v>
                      </c:pt>
                      <c:pt idx="1">
                        <c:v>76249108.656724572</c:v>
                      </c:pt>
                      <c:pt idx="2">
                        <c:v>81432145.879778817</c:v>
                      </c:pt>
                      <c:pt idx="3">
                        <c:v>85063317.265745819</c:v>
                      </c:pt>
                      <c:pt idx="4">
                        <c:v>88872229.266530365</c:v>
                      </c:pt>
                      <c:pt idx="5">
                        <c:v>92889059.360440239</c:v>
                      </c:pt>
                      <c:pt idx="6">
                        <c:v>96232698.215543002</c:v>
                      </c:pt>
                      <c:pt idx="7">
                        <c:v>97453230.874978676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2957-4650-B09E-F87143EE996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Dashboard!$C$107</c15:sqref>
                        </c15:formulaRef>
                      </c:ext>
                    </c:extLst>
                    <c:strCache>
                      <c:ptCount val="1"/>
                      <c:pt idx="0">
                        <c:v>Sewer Revenue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[0]!Sewer_rev</c15:sqref>
                        </c15:formulaRef>
                      </c:ext>
                    </c:extLst>
                    <c:numCache>
                      <c:formatCode>"$"#,##0_);[Red]\("$"#,##0\)</c:formatCode>
                      <c:ptCount val="8"/>
                      <c:pt idx="0">
                        <c:v>18559542.854274709</c:v>
                      </c:pt>
                      <c:pt idx="1">
                        <c:v>19033241.579175767</c:v>
                      </c:pt>
                      <c:pt idx="2">
                        <c:v>20480389.295766365</c:v>
                      </c:pt>
                      <c:pt idx="3">
                        <c:v>21532487.612970442</c:v>
                      </c:pt>
                      <c:pt idx="4">
                        <c:v>22646946.194277756</c:v>
                      </c:pt>
                      <c:pt idx="5">
                        <c:v>23827687.226404499</c:v>
                      </c:pt>
                      <c:pt idx="6">
                        <c:v>24412616.575114612</c:v>
                      </c:pt>
                      <c:pt idx="7">
                        <c:v>24412616.575114612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957-4650-B09E-F87143EE9965}"/>
                  </c:ext>
                </c:extLst>
              </c15:ser>
            </c15:filteredLineSeries>
          </c:ext>
        </c:extLst>
      </c:lineChart>
      <c:catAx>
        <c:axId val="1079091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5539807"/>
        <c:crosses val="autoZero"/>
        <c:auto val="1"/>
        <c:lblAlgn val="ctr"/>
        <c:lblOffset val="100"/>
        <c:noMultiLvlLbl val="0"/>
      </c:catAx>
      <c:valAx>
        <c:axId val="13455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091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Sanitation!$A$8</c:f>
              <c:strCache>
                <c:ptCount val="1"/>
                <c:pt idx="0">
                  <c:v>Operating Revenue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Sanitation!$B$7:$L$7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Sanitation!$B$8:$L$8</c:f>
              <c:numCache>
                <c:formatCode>_(* #,##0.00_);_(* \(#,##0.00\);_(* "-"??_);_(@_)</c:formatCode>
                <c:ptCount val="11"/>
                <c:pt idx="0">
                  <c:v>15195079</c:v>
                </c:pt>
                <c:pt idx="1">
                  <c:v>16040561</c:v>
                </c:pt>
                <c:pt idx="2">
                  <c:v>14919434</c:v>
                </c:pt>
                <c:pt idx="3">
                  <c:v>15552899</c:v>
                </c:pt>
                <c:pt idx="4">
                  <c:v>18540622</c:v>
                </c:pt>
                <c:pt idx="5">
                  <c:v>21409769</c:v>
                </c:pt>
                <c:pt idx="6">
                  <c:v>20433270</c:v>
                </c:pt>
                <c:pt idx="7">
                  <c:v>19299179</c:v>
                </c:pt>
                <c:pt idx="8">
                  <c:v>24885922</c:v>
                </c:pt>
                <c:pt idx="9">
                  <c:v>25327858</c:v>
                </c:pt>
                <c:pt idx="10" formatCode="#,##0">
                  <c:v>32440717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E104-4402-BB92-AEE176C65742}"/>
            </c:ext>
          </c:extLst>
        </c:ser>
        <c:ser>
          <c:idx val="1"/>
          <c:order val="1"/>
          <c:tx>
            <c:strRef>
              <c:f>Sanitation!$A$9</c:f>
              <c:strCache>
                <c:ptCount val="1"/>
                <c:pt idx="0">
                  <c:v>Operating Expenses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Sanitation!$B$7:$L$7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Sanitation!$B$9:$L$9</c:f>
              <c:numCache>
                <c:formatCode>_(* #,##0.00_);_(* \(#,##0.00\);_(* "-"??_);_(@_)</c:formatCode>
                <c:ptCount val="11"/>
                <c:pt idx="0">
                  <c:v>11103479</c:v>
                </c:pt>
                <c:pt idx="1">
                  <c:v>10854094</c:v>
                </c:pt>
                <c:pt idx="2">
                  <c:v>12264649</c:v>
                </c:pt>
                <c:pt idx="3">
                  <c:v>13412314</c:v>
                </c:pt>
                <c:pt idx="4">
                  <c:v>15040827</c:v>
                </c:pt>
                <c:pt idx="5">
                  <c:v>16449068</c:v>
                </c:pt>
                <c:pt idx="6">
                  <c:v>17363189</c:v>
                </c:pt>
                <c:pt idx="7">
                  <c:v>18502063</c:v>
                </c:pt>
                <c:pt idx="8">
                  <c:v>20142677</c:v>
                </c:pt>
                <c:pt idx="9">
                  <c:v>25010693</c:v>
                </c:pt>
                <c:pt idx="10" formatCode="#,##0">
                  <c:v>26893618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04-4402-BB92-AEE176C65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5469664"/>
        <c:axId val="92546704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Sanitation!$A$10</c15:sqref>
                        </c15:formulaRef>
                      </c:ext>
                    </c:extLst>
                    <c:strCache>
                      <c:ptCount val="1"/>
                      <c:pt idx="0">
                        <c:v>Nonoperating Revenue (Expenses)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Sanitation!$B$7:$L$7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Sanitation!$B$10:$L$10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1"/>
                      <c:pt idx="0">
                        <c:v>221331</c:v>
                      </c:pt>
                      <c:pt idx="1">
                        <c:v>448463</c:v>
                      </c:pt>
                      <c:pt idx="2">
                        <c:v>147969</c:v>
                      </c:pt>
                      <c:pt idx="3">
                        <c:v>54442</c:v>
                      </c:pt>
                      <c:pt idx="4">
                        <c:v>302226</c:v>
                      </c:pt>
                      <c:pt idx="5">
                        <c:v>893710</c:v>
                      </c:pt>
                      <c:pt idx="6">
                        <c:v>603129</c:v>
                      </c:pt>
                      <c:pt idx="7">
                        <c:v>85749</c:v>
                      </c:pt>
                      <c:pt idx="8">
                        <c:v>-1911020</c:v>
                      </c:pt>
                      <c:pt idx="9">
                        <c:v>1081629</c:v>
                      </c:pt>
                      <c:pt idx="10" formatCode="#,##0">
                        <c:v>2321515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E104-4402-BB92-AEE176C65742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Sanitation!$A$12</c15:sqref>
                        </c15:formulaRef>
                      </c:ext>
                    </c:extLst>
                    <c:strCache>
                      <c:ptCount val="1"/>
                      <c:pt idx="0">
                        <c:v>Unrestricted Cash &amp; Investements 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Sanitation!$B$7:$L$7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Sanitation!$B$12:$L$12</c15:sqref>
                        </c15:formulaRef>
                      </c:ext>
                    </c:extLst>
                    <c:numCache>
                      <c:formatCode>#,##0.00</c:formatCode>
                      <c:ptCount val="11"/>
                      <c:pt idx="0">
                        <c:v>15631947</c:v>
                      </c:pt>
                      <c:pt idx="1">
                        <c:v>19316221</c:v>
                      </c:pt>
                      <c:pt idx="2">
                        <c:v>16465028</c:v>
                      </c:pt>
                      <c:pt idx="3">
                        <c:v>19660258</c:v>
                      </c:pt>
                      <c:pt idx="4">
                        <c:v>24505051</c:v>
                      </c:pt>
                      <c:pt idx="5">
                        <c:v>32398350</c:v>
                      </c:pt>
                      <c:pt idx="6">
                        <c:v>33803485</c:v>
                      </c:pt>
                      <c:pt idx="7">
                        <c:v>31925377</c:v>
                      </c:pt>
                      <c:pt idx="8">
                        <c:v>29799041</c:v>
                      </c:pt>
                      <c:pt idx="9">
                        <c:v>30933722</c:v>
                      </c:pt>
                      <c:pt idx="10" formatCode="_(* #,##0_);_(* \(#,##0\);_(* &quot;-&quot;??_);_(@_)">
                        <c:v>39118510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104-4402-BB92-AEE176C65742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3"/>
          <c:order val="3"/>
          <c:tx>
            <c:strRef>
              <c:f>Sanitation!$A$11</c:f>
              <c:strCache>
                <c:ptCount val="1"/>
                <c:pt idx="0">
                  <c:v>Unrestricted Net Position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Sanitation!$B$7:$L$7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Sanitation!$B$11:$L$11</c:f>
              <c:numCache>
                <c:formatCode>_(* #,##0.00_);_(* \(#,##0.00\);_(* "-"??_);_(@_)</c:formatCode>
                <c:ptCount val="11"/>
                <c:pt idx="0">
                  <c:v>878679</c:v>
                </c:pt>
                <c:pt idx="1">
                  <c:v>2069839</c:v>
                </c:pt>
                <c:pt idx="2">
                  <c:v>-1316198</c:v>
                </c:pt>
                <c:pt idx="3">
                  <c:v>490423</c:v>
                </c:pt>
                <c:pt idx="4">
                  <c:v>3475456</c:v>
                </c:pt>
                <c:pt idx="5">
                  <c:v>9659127</c:v>
                </c:pt>
                <c:pt idx="6">
                  <c:v>11523045</c:v>
                </c:pt>
                <c:pt idx="7">
                  <c:v>7814166</c:v>
                </c:pt>
                <c:pt idx="8">
                  <c:v>9451651</c:v>
                </c:pt>
                <c:pt idx="9">
                  <c:v>6761009</c:v>
                </c:pt>
                <c:pt idx="10" formatCode="#,##0">
                  <c:v>13447014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104-4402-BB92-AEE176C65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5469664"/>
        <c:axId val="925467040"/>
      </c:lineChart>
      <c:catAx>
        <c:axId val="92546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2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5467040"/>
        <c:crosses val="autoZero"/>
        <c:auto val="1"/>
        <c:lblAlgn val="ctr"/>
        <c:lblOffset val="100"/>
        <c:noMultiLvlLbl val="0"/>
      </c:catAx>
      <c:valAx>
        <c:axId val="92546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546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1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OPERATING</a:t>
            </a:r>
            <a:r>
              <a:rPr lang="en-US" baseline="0" dirty="0"/>
              <a:t> REVENUE vs OPERATING EXPENSES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Golf!$A$23</c:f>
              <c:strCache>
                <c:ptCount val="1"/>
                <c:pt idx="0">
                  <c:v>Operating Revenue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Golf!$B$21:$L$21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Golf!$B$23:$L$23</c:f>
              <c:numCache>
                <c:formatCode>_(* #,##0.00_);_(* \(#,##0.00\);_(* "-"??_);_(@_)</c:formatCode>
                <c:ptCount val="11"/>
                <c:pt idx="0">
                  <c:v>2117407</c:v>
                </c:pt>
                <c:pt idx="1">
                  <c:v>1950320</c:v>
                </c:pt>
                <c:pt idx="2">
                  <c:v>1987133</c:v>
                </c:pt>
                <c:pt idx="3">
                  <c:v>2073816</c:v>
                </c:pt>
                <c:pt idx="4">
                  <c:v>2435694</c:v>
                </c:pt>
                <c:pt idx="5">
                  <c:v>2589314</c:v>
                </c:pt>
                <c:pt idx="6">
                  <c:v>2122816</c:v>
                </c:pt>
                <c:pt idx="7">
                  <c:v>2549631</c:v>
                </c:pt>
                <c:pt idx="8">
                  <c:v>2715285.54</c:v>
                </c:pt>
                <c:pt idx="9">
                  <c:v>3274223.96</c:v>
                </c:pt>
                <c:pt idx="10">
                  <c:v>3854872.23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F8-4210-A45E-C7059D8627D9}"/>
            </c:ext>
          </c:extLst>
        </c:ser>
        <c:ser>
          <c:idx val="2"/>
          <c:order val="2"/>
          <c:tx>
            <c:strRef>
              <c:f>Golf!$A$24</c:f>
              <c:strCache>
                <c:ptCount val="1"/>
                <c:pt idx="0">
                  <c:v>Operating Expenses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Golf!$B$21:$L$21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Golf!$B$24:$L$24</c:f>
              <c:numCache>
                <c:formatCode>_(* #,##0.00_);_(* \(#,##0.00\);_(* "-"??_);_(@_)</c:formatCode>
                <c:ptCount val="11"/>
                <c:pt idx="0">
                  <c:v>2319775</c:v>
                </c:pt>
                <c:pt idx="1">
                  <c:v>2463739</c:v>
                </c:pt>
                <c:pt idx="2">
                  <c:v>2337068</c:v>
                </c:pt>
                <c:pt idx="3">
                  <c:v>2394926</c:v>
                </c:pt>
                <c:pt idx="4">
                  <c:v>2424544</c:v>
                </c:pt>
                <c:pt idx="5">
                  <c:v>2742100</c:v>
                </c:pt>
                <c:pt idx="6">
                  <c:v>2614571</c:v>
                </c:pt>
                <c:pt idx="7">
                  <c:v>2891632</c:v>
                </c:pt>
                <c:pt idx="8">
                  <c:v>2997385.53</c:v>
                </c:pt>
                <c:pt idx="9">
                  <c:v>3085727.98</c:v>
                </c:pt>
                <c:pt idx="10" formatCode="#,##0.00">
                  <c:v>3373031.58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F8-4210-A45E-C7059D8627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2974864"/>
        <c:axId val="6629804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Golf!$A$22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Golf!$B$21:$L$21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Golf!$B$22:$K$22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44F8-4210-A45E-C7059D8627D9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Golf!$A$25</c15:sqref>
                        </c15:formulaRef>
                      </c:ext>
                    </c:extLst>
                    <c:strCache>
                      <c:ptCount val="1"/>
                      <c:pt idx="0">
                        <c:v>Nonoperating Revenue (Expenses)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Golf!$B$25:$K$25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181434</c:v>
                      </c:pt>
                      <c:pt idx="1">
                        <c:v>127096</c:v>
                      </c:pt>
                      <c:pt idx="2">
                        <c:v>129673</c:v>
                      </c:pt>
                      <c:pt idx="3">
                        <c:v>127298</c:v>
                      </c:pt>
                      <c:pt idx="4">
                        <c:v>141630</c:v>
                      </c:pt>
                      <c:pt idx="5">
                        <c:v>230853</c:v>
                      </c:pt>
                      <c:pt idx="6">
                        <c:v>197341</c:v>
                      </c:pt>
                      <c:pt idx="7">
                        <c:v>196647</c:v>
                      </c:pt>
                      <c:pt idx="8">
                        <c:v>256771.67</c:v>
                      </c:pt>
                      <c:pt idx="9">
                        <c:v>-32533.1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4F8-4210-A45E-C7059D8627D9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Golf!$A$26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Golf!$B$26:$K$26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4F8-4210-A45E-C7059D8627D9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Golf!$A$27</c15:sqref>
                        </c15:formulaRef>
                      </c:ext>
                    </c:extLst>
                    <c:strCache>
                      <c:ptCount val="1"/>
                      <c:pt idx="0">
                        <c:v> NET REVENUE 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Golf!$B$27:$K$27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-20934</c:v>
                      </c:pt>
                      <c:pt idx="1">
                        <c:v>-386323</c:v>
                      </c:pt>
                      <c:pt idx="2">
                        <c:v>-220262</c:v>
                      </c:pt>
                      <c:pt idx="3">
                        <c:v>-193812</c:v>
                      </c:pt>
                      <c:pt idx="4">
                        <c:v>152780</c:v>
                      </c:pt>
                      <c:pt idx="5">
                        <c:v>78067</c:v>
                      </c:pt>
                      <c:pt idx="6">
                        <c:v>-294414</c:v>
                      </c:pt>
                      <c:pt idx="7">
                        <c:v>-145354</c:v>
                      </c:pt>
                      <c:pt idx="8">
                        <c:v>-25328.319999999745</c:v>
                      </c:pt>
                      <c:pt idx="9">
                        <c:v>155962.87999999998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4F8-4210-A45E-C7059D8627D9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Golf!$A$28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Golf!$B$28:$K$28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4F8-4210-A45E-C7059D8627D9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Golf!$A$29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Golf!$B$29:$K$29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4F8-4210-A45E-C7059D8627D9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Golf!$A$30</c15:sqref>
                        </c15:formulaRef>
                      </c:ext>
                    </c:extLst>
                    <c:strCache>
                      <c:ptCount val="1"/>
                      <c:pt idx="0">
                        <c:v>Unrestricted Net Position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Golf!$B$30:$K$30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-73582</c:v>
                      </c:pt>
                      <c:pt idx="1">
                        <c:v>-585750</c:v>
                      </c:pt>
                      <c:pt idx="2">
                        <c:v>-1379112</c:v>
                      </c:pt>
                      <c:pt idx="3">
                        <c:v>-1695052</c:v>
                      </c:pt>
                      <c:pt idx="4">
                        <c:v>-169381</c:v>
                      </c:pt>
                      <c:pt idx="5">
                        <c:v>-19290</c:v>
                      </c:pt>
                      <c:pt idx="6">
                        <c:v>-428771</c:v>
                      </c:pt>
                      <c:pt idx="7">
                        <c:v>-411430</c:v>
                      </c:pt>
                      <c:pt idx="8">
                        <c:v>-290144.65999999997</c:v>
                      </c:pt>
                      <c:pt idx="9">
                        <c:v>284274.44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4F8-4210-A45E-C7059D8627D9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Golf!$A$31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Golf!$B$31:$K$31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4F8-4210-A45E-C7059D8627D9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Golf!$A$32</c15:sqref>
                        </c15:formulaRef>
                      </c:ext>
                    </c:extLst>
                    <c:strCache>
                      <c:ptCount val="1"/>
                      <c:pt idx="0">
                        <c:v>Unrestricted Cash &amp; Investements 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Golf!$B$21:$L$21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Golf!$B$32:$K$32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10"/>
                      <c:pt idx="0">
                        <c:v>2312356</c:v>
                      </c:pt>
                      <c:pt idx="1">
                        <c:v>1905511</c:v>
                      </c:pt>
                      <c:pt idx="2">
                        <c:v>1074004</c:v>
                      </c:pt>
                      <c:pt idx="3">
                        <c:v>824632</c:v>
                      </c:pt>
                      <c:pt idx="4">
                        <c:v>706716</c:v>
                      </c:pt>
                      <c:pt idx="5">
                        <c:v>742110</c:v>
                      </c:pt>
                      <c:pt idx="6">
                        <c:v>331555</c:v>
                      </c:pt>
                      <c:pt idx="7">
                        <c:v>287175</c:v>
                      </c:pt>
                      <c:pt idx="8">
                        <c:v>358753.86</c:v>
                      </c:pt>
                      <c:pt idx="9">
                        <c:v>-257244.39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4F8-4210-A45E-C7059D8627D9}"/>
                  </c:ext>
                </c:extLst>
              </c15:ser>
            </c15:filteredLineSeries>
          </c:ext>
        </c:extLst>
      </c:lineChart>
      <c:catAx>
        <c:axId val="6629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980440"/>
        <c:crosses val="autoZero"/>
        <c:auto val="1"/>
        <c:lblAlgn val="ctr"/>
        <c:lblOffset val="100"/>
        <c:noMultiLvlLbl val="0"/>
      </c:catAx>
      <c:valAx>
        <c:axId val="66298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974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718827952312049"/>
          <c:y val="0.94503808876552009"/>
          <c:w val="0.40844181927935447"/>
          <c:h val="5.49619112344799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'Sports Complex'!$A$22</c:f>
              <c:strCache>
                <c:ptCount val="1"/>
                <c:pt idx="0">
                  <c:v>Operating Revenue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'Sports Complex'!$E$20:$M$20</c:f>
              <c:strCache>
                <c:ptCount val="9"/>
                <c:pt idx="0">
                  <c:v>2017*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 2025 Budget </c:v>
                </c:pt>
              </c:strCache>
            </c:strRef>
          </c:cat>
          <c:val>
            <c:numRef>
              <c:f>'Sports Complex'!$E$22:$M$22</c:f>
              <c:numCache>
                <c:formatCode>_(* #,##0.00_);_(* \(#,##0.00\);_(* "-"??_);_(@_)</c:formatCode>
                <c:ptCount val="9"/>
                <c:pt idx="0">
                  <c:v>967236</c:v>
                </c:pt>
                <c:pt idx="1">
                  <c:v>973226</c:v>
                </c:pt>
                <c:pt idx="2">
                  <c:v>1106202</c:v>
                </c:pt>
                <c:pt idx="3">
                  <c:v>766869</c:v>
                </c:pt>
                <c:pt idx="4">
                  <c:v>1036611</c:v>
                </c:pt>
                <c:pt idx="5">
                  <c:v>1288355.07</c:v>
                </c:pt>
                <c:pt idx="6">
                  <c:v>1374415.62</c:v>
                </c:pt>
                <c:pt idx="7" formatCode="#,##0.00">
                  <c:v>1622811.55</c:v>
                </c:pt>
                <c:pt idx="8">
                  <c:v>1430328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C4-42A2-8A87-C7D69832F748}"/>
            </c:ext>
          </c:extLst>
        </c:ser>
        <c:ser>
          <c:idx val="2"/>
          <c:order val="2"/>
          <c:tx>
            <c:strRef>
              <c:f>'Sports Complex'!$A$23</c:f>
              <c:strCache>
                <c:ptCount val="1"/>
                <c:pt idx="0">
                  <c:v>Operating Expenses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'Sports Complex'!$E$20:$M$20</c:f>
              <c:strCache>
                <c:ptCount val="9"/>
                <c:pt idx="0">
                  <c:v>2017*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 2025 Budget </c:v>
                </c:pt>
              </c:strCache>
            </c:strRef>
          </c:cat>
          <c:val>
            <c:numRef>
              <c:f>'Sports Complex'!$E$23:$M$23</c:f>
              <c:numCache>
                <c:formatCode>_(* #,##0.00_);_(* \(#,##0.00\);_(* "-"??_);_(@_)</c:formatCode>
                <c:ptCount val="9"/>
                <c:pt idx="0">
                  <c:v>1591074</c:v>
                </c:pt>
                <c:pt idx="1">
                  <c:v>1717778</c:v>
                </c:pt>
                <c:pt idx="2">
                  <c:v>2775170</c:v>
                </c:pt>
                <c:pt idx="3">
                  <c:v>2924124</c:v>
                </c:pt>
                <c:pt idx="4">
                  <c:v>4921372</c:v>
                </c:pt>
                <c:pt idx="5">
                  <c:v>8057862.9000000004</c:v>
                </c:pt>
                <c:pt idx="6">
                  <c:v>5289263.0500000007</c:v>
                </c:pt>
                <c:pt idx="7" formatCode="#,##0.00">
                  <c:v>2864609.14</c:v>
                </c:pt>
                <c:pt idx="8">
                  <c:v>3474108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C4-42A2-8A87-C7D69832F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7280671"/>
        <c:axId val="29728211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'Sports Complex'!$A$21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'Sports Complex'!$E$20:$M$20</c15:sqref>
                        </c15:formulaRef>
                      </c:ext>
                    </c:extLst>
                    <c:strCache>
                      <c:ptCount val="9"/>
                      <c:pt idx="0">
                        <c:v>2017*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  <c:pt idx="8">
                        <c:v> 2025 Budget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'Sports Complex'!$E$21:$M$21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92C4-42A2-8A87-C7D69832F74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Complex'!$A$24</c15:sqref>
                        </c15:formulaRef>
                      </c:ext>
                    </c:extLst>
                    <c:strCache>
                      <c:ptCount val="1"/>
                      <c:pt idx="0">
                        <c:v>Nonoperating Revenue (Expenses)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Complex'!$E$20:$M$20</c15:sqref>
                        </c15:formulaRef>
                      </c:ext>
                    </c:extLst>
                    <c:strCache>
                      <c:ptCount val="9"/>
                      <c:pt idx="0">
                        <c:v>2017*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  <c:pt idx="8">
                        <c:v> 2025 Budget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Complex'!$E$24:$M$24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9"/>
                      <c:pt idx="0">
                        <c:v>6175720</c:v>
                      </c:pt>
                      <c:pt idx="1">
                        <c:v>622096</c:v>
                      </c:pt>
                      <c:pt idx="2">
                        <c:v>900354</c:v>
                      </c:pt>
                      <c:pt idx="3">
                        <c:v>599336</c:v>
                      </c:pt>
                      <c:pt idx="4">
                        <c:v>41156</c:v>
                      </c:pt>
                      <c:pt idx="5">
                        <c:v>-3432.41</c:v>
                      </c:pt>
                      <c:pt idx="6">
                        <c:v>906079.1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92C4-42A2-8A87-C7D69832F748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Complex'!$A$25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Complex'!$E$20:$M$20</c15:sqref>
                        </c15:formulaRef>
                      </c:ext>
                    </c:extLst>
                    <c:strCache>
                      <c:ptCount val="9"/>
                      <c:pt idx="0">
                        <c:v>2017*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  <c:pt idx="8">
                        <c:v> 2025 Budget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Complex'!$E$25:$M$25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2C4-42A2-8A87-C7D69832F748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Complex'!$A$26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Complex'!$E$20:$M$20</c15:sqref>
                        </c15:formulaRef>
                      </c:ext>
                    </c:extLst>
                    <c:strCache>
                      <c:ptCount val="9"/>
                      <c:pt idx="0">
                        <c:v>2017*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  <c:pt idx="8">
                        <c:v> 2025 Budget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Complex'!$E$26:$M$26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2C4-42A2-8A87-C7D69832F748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Complex'!$A$27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Complex'!$E$20:$M$20</c15:sqref>
                        </c15:formulaRef>
                      </c:ext>
                    </c:extLst>
                    <c:strCache>
                      <c:ptCount val="9"/>
                      <c:pt idx="0">
                        <c:v>2017*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  <c:pt idx="8">
                        <c:v> 2025 Budget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Complex'!$E$27:$M$27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92C4-42A2-8A87-C7D69832F748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Complex'!$A$28</c15:sqref>
                        </c15:formulaRef>
                      </c:ext>
                    </c:extLst>
                    <c:strCache>
                      <c:ptCount val="1"/>
                      <c:pt idx="0">
                        <c:v>Unrestricted Net Position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Complex'!$E$20:$M$20</c15:sqref>
                        </c15:formulaRef>
                      </c:ext>
                    </c:extLst>
                    <c:strCache>
                      <c:ptCount val="9"/>
                      <c:pt idx="0">
                        <c:v>2017*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  <c:pt idx="8">
                        <c:v> 2025 Budget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Complex'!$E$28:$M$28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9"/>
                      <c:pt idx="0">
                        <c:v>37716626</c:v>
                      </c:pt>
                      <c:pt idx="1">
                        <c:v>32795496</c:v>
                      </c:pt>
                      <c:pt idx="2">
                        <c:v>31360506</c:v>
                      </c:pt>
                      <c:pt idx="3">
                        <c:v>29255060</c:v>
                      </c:pt>
                      <c:pt idx="4">
                        <c:v>26783297</c:v>
                      </c:pt>
                      <c:pt idx="5">
                        <c:v>15401338</c:v>
                      </c:pt>
                      <c:pt idx="6">
                        <c:v>12392569</c:v>
                      </c:pt>
                      <c:pt idx="7">
                        <c:v>11134417</c:v>
                      </c:pt>
                      <c:pt idx="8">
                        <c:v>9090637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2C4-42A2-8A87-C7D69832F748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Complex'!$A$29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Complex'!$E$20:$M$20</c15:sqref>
                        </c15:formulaRef>
                      </c:ext>
                    </c:extLst>
                    <c:strCache>
                      <c:ptCount val="9"/>
                      <c:pt idx="0">
                        <c:v>2017*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  <c:pt idx="8">
                        <c:v> 2025 Budget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Complex'!$E$29:$M$29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2C4-42A2-8A87-C7D69832F748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Complex'!$A$30</c15:sqref>
                        </c15:formulaRef>
                      </c:ext>
                    </c:extLst>
                    <c:strCache>
                      <c:ptCount val="1"/>
                      <c:pt idx="0">
                        <c:v>Unrestricted Cash &amp; Investements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Complex'!$E$20:$M$20</c15:sqref>
                        </c15:formulaRef>
                      </c:ext>
                    </c:extLst>
                    <c:strCache>
                      <c:ptCount val="9"/>
                      <c:pt idx="0">
                        <c:v>2017*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  <c:pt idx="8">
                        <c:v> 2025 Budget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'Sports Complex'!$E$30:$M$30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9"/>
                      <c:pt idx="0">
                        <c:v>2411051</c:v>
                      </c:pt>
                      <c:pt idx="1">
                        <c:v>32755793</c:v>
                      </c:pt>
                      <c:pt idx="2">
                        <c:v>31281051</c:v>
                      </c:pt>
                      <c:pt idx="3">
                        <c:v>29596096</c:v>
                      </c:pt>
                      <c:pt idx="4">
                        <c:v>26713481</c:v>
                      </c:pt>
                      <c:pt idx="5">
                        <c:v>15347157.57</c:v>
                      </c:pt>
                      <c:pt idx="6">
                        <c:v>12293335</c:v>
                      </c:pt>
                      <c:pt idx="7">
                        <c:v>10899580.550000001</c:v>
                      </c:pt>
                      <c:pt idx="8">
                        <c:v>8855800.5500000007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2C4-42A2-8A87-C7D69832F748}"/>
                  </c:ext>
                </c:extLst>
              </c15:ser>
            </c15:filteredLineSeries>
          </c:ext>
        </c:extLst>
      </c:lineChart>
      <c:catAx>
        <c:axId val="297280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7282111"/>
        <c:crosses val="autoZero"/>
        <c:auto val="1"/>
        <c:lblAlgn val="ctr"/>
        <c:lblOffset val="100"/>
        <c:noMultiLvlLbl val="0"/>
      </c:catAx>
      <c:valAx>
        <c:axId val="297282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7280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GARAGE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'Interal Services'!$A$11</c:f>
              <c:strCache>
                <c:ptCount val="1"/>
                <c:pt idx="0">
                  <c:v>Garage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'Interal Services'!$B$10:$L$10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'Interal Services'!$B$11:$L$11</c:f>
              <c:numCache>
                <c:formatCode>_(* #,##0.00_);_(* \(#,##0.00\);_(* "-"??_);_(@_)</c:formatCode>
                <c:ptCount val="11"/>
                <c:pt idx="0">
                  <c:v>8103642</c:v>
                </c:pt>
                <c:pt idx="1">
                  <c:v>4378154</c:v>
                </c:pt>
                <c:pt idx="2">
                  <c:v>4841606</c:v>
                </c:pt>
                <c:pt idx="3">
                  <c:v>8438099</c:v>
                </c:pt>
                <c:pt idx="4">
                  <c:v>11535459</c:v>
                </c:pt>
                <c:pt idx="5">
                  <c:v>12367047</c:v>
                </c:pt>
                <c:pt idx="6">
                  <c:v>13419417</c:v>
                </c:pt>
                <c:pt idx="7">
                  <c:v>14147913</c:v>
                </c:pt>
                <c:pt idx="8">
                  <c:v>19645522</c:v>
                </c:pt>
                <c:pt idx="9">
                  <c:v>25312985</c:v>
                </c:pt>
                <c:pt idx="10">
                  <c:v>24516730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12-4FCC-A373-233BA5B04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8880703"/>
        <c:axId val="1928880223"/>
      </c:barChart>
      <c:catAx>
        <c:axId val="1928880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8880223"/>
        <c:crosses val="autoZero"/>
        <c:auto val="1"/>
        <c:lblAlgn val="ctr"/>
        <c:lblOffset val="100"/>
        <c:noMultiLvlLbl val="0"/>
      </c:catAx>
      <c:valAx>
        <c:axId val="1928880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8880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1FBA74-22EC-6DCD-26D8-E2DCFF947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6B13-BEAA-FB8E-A8BE-3E17A9548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9E66F-379A-4C42-BCDC-C999E74328E6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D8AA8-4DAA-48D4-809E-1F3ED75720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D5B84-F228-1FF8-6900-9ECEE93BE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8BB0-3B74-4133-B5AE-AC6344A2CA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1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52203-5447-4CEC-A724-E4F8541868F1}" type="datetimeFigureOut">
              <a:rPr lang="en-US" smtClean="0"/>
              <a:t>6/24/2025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AF213-026E-4EFD-B7C0-AE74235EC3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41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worked hard to be very transparent and will continue to demonstrate that with our upcoming budget presentations.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47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06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39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“Zero findings don’t happen by accident. They’re the result of intentional effort, consistent policy, and a culture of accountability. It’s not just a finance win—it’s a win for the entire city organization and our residents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220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2FC67-BFF9-EF7E-1DEA-8B8965EF4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69424B-0355-9668-FACF-158CE5B4A5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167D03-0010-C2CC-F6BF-AEB18472D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772">
              <a:defRPr/>
            </a:pPr>
            <a:r>
              <a:rPr lang="en-US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Total Capital Needs Solid Waste </a:t>
            </a:r>
            <a:r>
              <a:rPr lang="en-US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40,000,00</a:t>
            </a:r>
          </a:p>
          <a:p>
            <a:pPr defTabSz="915772">
              <a:defRPr/>
            </a:pPr>
            <a:r>
              <a:rPr lang="en-US" sz="1200" b="1" i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18 Million 2024 Certificates of Obligation will fund Needs = $40 Million </a:t>
            </a:r>
          </a:p>
          <a:p>
            <a:pPr defTabSz="915772">
              <a:defRPr/>
            </a:pPr>
            <a:endParaRPr lang="en-US" sz="1200" b="1" i="1" dirty="0">
              <a:solidFill>
                <a:schemeClr val="accent1">
                  <a:lumMod val="75000"/>
                </a:schemeClr>
              </a:solidFill>
              <a:highlight>
                <a:srgbClr val="C0C0C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5772">
              <a:defRPr/>
            </a:pPr>
            <a:r>
              <a:rPr lang="en-US" sz="1200" b="1" i="1" dirty="0">
                <a:solidFill>
                  <a:schemeClr val="tx2">
                    <a:lumMod val="75000"/>
                    <a:lumOff val="25000"/>
                  </a:schemeClr>
                </a:solidFill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Includes state mandates</a:t>
            </a:r>
          </a:p>
          <a:p>
            <a:pPr defTabSz="915772">
              <a:defRPr/>
            </a:pPr>
            <a:endParaRPr lang="en-US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915772">
              <a:defRPr/>
            </a:pPr>
            <a:r>
              <a:rPr lang="en-US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2024 CO ISSUANCE OF $18 Million</a:t>
            </a:r>
          </a:p>
          <a:p>
            <a:pPr defTabSz="915772">
              <a:lnSpc>
                <a:spcPct val="107000"/>
              </a:lnSpc>
              <a:spcAft>
                <a:spcPts val="801"/>
              </a:spcAft>
              <a:defRPr/>
            </a:pPr>
            <a:r>
              <a:rPr lang="en-US" sz="12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Landfill Gas Flare System:</a:t>
            </a:r>
          </a:p>
          <a:p>
            <a:pPr marL="343414" indent="-343414" defTabSz="915772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Federal emission guidelines require existing landfills to calculate the annual non-methane organic compounds (NMOC) emission rate.  The NMOC emission rate is required until emissions surpass 34 Mg/Yr.  Once the emission rate surpasses 34 Mg/Yr. The landfill must construct a gas control system to manage the landfill gas.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City of Midland Landfill is expected to exceed 34 Mg/yr. in 2025. Unfunded Mandate</a:t>
            </a:r>
          </a:p>
          <a:p>
            <a:pPr marL="744064" lvl="1" indent="-286179" defTabSz="915772">
              <a:lnSpc>
                <a:spcPct val="107000"/>
              </a:lnSpc>
              <a:buFont typeface="Courier New" panose="02070309020205020404" pitchFamily="49" charset="0"/>
              <a:buChar char="o"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Estimated Engineering and Gas Flare System Construction Costs: $5,500,000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6437F-87D3-85BE-7296-3D46799F9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067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7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Charge Backs</a:t>
            </a:r>
          </a:p>
          <a:p>
            <a:r>
              <a:rPr lang="en-US" dirty="0"/>
              <a:t>Revenue Sources Come from the external serving departments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8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62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3E0A7-DAFC-2E1C-05BC-A288ABF39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CE0CCE-3551-A6A3-9A54-396F068FD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03F141-4CF8-E79E-6FDC-417EF8B9E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go over our projected 5 year FORECAST.  As well as going over some of the practices we have implemented over the last two years, streamlining our processes, and doing more with limited resources.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8DF65-9447-62A2-C41F-9D3B97D83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2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go over our projected 5 year FORECAST.  As well as going over some of the practices we have implemented over the last two years, streamlining our processes, and doing more with limited resources.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85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95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3E5C6-3CFB-A950-65D0-11E9AE0DF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AEF5AC-0936-AD05-D9DD-379B237F81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630F17-B795-C05C-C219-B4E638641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worked hard to be very transparent and will continue to demonstrate that with our upcoming budget presentations.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BA99-A256-D838-FD0C-2BAF063CF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98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27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57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A2FA4-FC15-A828-8E9F-23214F47F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8E13EC-F68E-747C-F88E-07A6E3EE49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98AB48-7CCA-246D-68D8-26C90E3A4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A6CA9-B0EE-2BEE-17AD-6DF7476FBB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319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demonstrated SOUND GOVERNANCE by Implementing our Plan, Activating our People, Improving our Processes, and Driving Excellence in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99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E804E-991D-D6FF-88C9-59CD6C0D9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24847F-4F5D-3BF4-6438-2BB4F56BB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61409D-443C-3B82-F150-821AFE429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worked hard to be very transparent and will continue to demonstrate that with our upcoming budget presentations.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F59E0-765F-E964-42B5-265090BC76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97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C15-29A4-7EAF-6911-11B91BAF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75A0-5D6E-3192-E37C-5C94C2A0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A6DA-C0D3-C628-E5AD-8739825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778" y="6028972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5242-9FD0-BA3A-0069-C7A2EF6B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7D0F9-2F43-6CA8-73F1-88D41C1B3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1A36-BF50-B0CE-5F40-F26AC51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335B19-3239-4821-BA41-4A85223FA6A7}" type="datetime1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9C58-723F-BD9A-D495-60997E0B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6367-B94B-F6ED-EA45-75CED362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3492-9793-0DF9-D474-A3BF6233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3FAE-D8EF-B522-9A8B-1BBCF587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6413-696F-A66A-647E-3B167A7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F1ED7F-2FB4-489E-8A68-0FB9066B2799}" type="datetime1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56A2-E831-7A73-D263-11ECD6B2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E871-6629-800D-B944-AD029F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40-6E81-C4FC-D2A5-0F91B6D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2678-D324-959E-5B8C-4103B88E9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5382-7AD5-CB97-DE83-F0BE945C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0022" y="6192221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5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51F-FF6A-A1D2-CDA3-9CDFD286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A80C8-3DA8-4480-F376-FEBC78BBC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50A1-D443-8532-4A96-1CAAC8D3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A7AB1-B72A-49B7-BA47-299C44DC17BA}" type="datetime1">
              <a:rPr lang="en-US" smtClean="0"/>
              <a:t>6/24/2025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27A6-98EF-0932-A3BD-47974F9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D46D-139E-540C-B901-D8B60DD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ECC-D652-E8F9-17F9-E6796CE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BE9-9FF8-5D09-9B25-8BEB1EE4B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461-53D5-4896-1AB9-B5CCBBD9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29BE-AC45-0D3D-7E04-F8B0F0F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EC45C-7EB0-4884-BA3E-4EE65C849B37}" type="datetime1">
              <a:rPr lang="en-US" smtClean="0"/>
              <a:t>6/24/2025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5E286-D48A-875F-9B59-1277CFF1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0B342-0DA4-715D-0069-120AFA7E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6B6-5ED9-8C0B-03B1-401DE3C3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FA0B-6684-0759-7B0C-94582A39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DABFA-ABC0-54E5-A661-A92E47EB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7813-E04D-4481-4B26-8FEF7BEE9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1B4EE-DA92-5D26-0682-7221ECBE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994E5-E271-7756-F0D6-7435F891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54632-1816-4F7C-BEB7-2EABAF5FCB99}" type="datetime1">
              <a:rPr lang="en-US" smtClean="0"/>
              <a:t>6/24/2025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767C-152E-93FE-E3A9-F820D66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277B0-726F-2733-D962-FE8DF967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22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3553-5AD0-6DE8-CD30-90FDD357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5D-7C45-1031-578E-A226060D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3ADF1D-66A8-406A-9DCA-618044B1CE95}" type="datetime1">
              <a:rPr lang="en-US" smtClean="0"/>
              <a:t>6/24/2025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5924-A68B-36F4-B4DC-88292E9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005A-81A1-271D-BA18-B3B83ABA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3D3E8-B213-9822-46F0-A62C644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1316A-7EBD-4780-B79D-D1E8EFB6A87D}" type="datetime1">
              <a:rPr lang="en-US" smtClean="0"/>
              <a:t>6/24/2025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C94B-CD63-1125-81FB-7587768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176D-0D8E-480C-B4B3-DDAB59BA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363-E97C-518A-1180-D0F08720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9E4B-06B7-B88D-2DFE-62D44421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D495-058C-6170-970D-739AE49A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3943-7386-DFA1-D1D0-31DCF62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0D4B-6D34-4F4F-9156-93D7C788CA48}" type="datetime1">
              <a:rPr lang="en-US" smtClean="0"/>
              <a:t>6/24/2025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41829-0397-2189-8262-E5D209D3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3119-363C-ED54-F2ED-F7E674B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B2AA-F562-55C3-166C-7804C904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9756-664C-522B-EC03-046C76BD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C97C-B726-88B3-12D0-18A8830A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CBFC9-AA51-AB4D-BA4A-7EC4503B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DFF7-7AA3-4703-9A0B-A824C63FEF71}" type="datetime1">
              <a:rPr lang="en-US" smtClean="0"/>
              <a:t>6/24/2025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4E35-D856-7ECF-E8C8-B5D5B708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CF93-0CA7-D137-FDB2-4DFF0F1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7BBF0-748E-A6ED-CA5E-97F3292C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2EAF-2D6B-F2F1-25A6-FE6CD15D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3C452-C450-4D39-0F5D-3A6348C2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045" y="6200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9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ACC85-833D-7267-0A49-26FAFBAE36CD}"/>
              </a:ext>
            </a:extLst>
          </p:cNvPr>
          <p:cNvSpPr txBox="1"/>
          <p:nvPr/>
        </p:nvSpPr>
        <p:spPr>
          <a:xfrm>
            <a:off x="498021" y="3931104"/>
            <a:ext cx="505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83CB3-686D-9D7B-8369-F242735BB692}"/>
              </a:ext>
            </a:extLst>
          </p:cNvPr>
          <p:cNvSpPr txBox="1"/>
          <p:nvPr/>
        </p:nvSpPr>
        <p:spPr>
          <a:xfrm>
            <a:off x="498021" y="3931103"/>
            <a:ext cx="6419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 dirty="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pic>
        <p:nvPicPr>
          <p:cNvPr id="5" name="Picture 4" descr="A city with tall buildings&#10;&#10;Description automatically generated">
            <a:extLst>
              <a:ext uri="{FF2B5EF4-FFF2-40B4-BE49-F238E27FC236}">
                <a16:creationId xmlns:a16="http://schemas.microsoft.com/office/drawing/2014/main" id="{D9684E57-D90E-844E-0F19-95E7F40C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DD6E9-B1D6-BF55-3830-A0B52000F9F8}"/>
              </a:ext>
            </a:extLst>
          </p:cNvPr>
          <p:cNvSpPr txBox="1"/>
          <p:nvPr/>
        </p:nvSpPr>
        <p:spPr>
          <a:xfrm>
            <a:off x="330151" y="3699645"/>
            <a:ext cx="11827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ENTERPRISE FUNDS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A84E9A-30FA-1C00-ED6A-9D186BA40BBC}"/>
              </a:ext>
            </a:extLst>
          </p:cNvPr>
          <p:cNvSpPr txBox="1"/>
          <p:nvPr/>
        </p:nvSpPr>
        <p:spPr>
          <a:xfrm>
            <a:off x="328752" y="4894431"/>
            <a:ext cx="641985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June 24, 2025</a:t>
            </a:r>
          </a:p>
        </p:txBody>
      </p:sp>
    </p:spTree>
    <p:extLst>
      <p:ext uri="{BB962C8B-B14F-4D97-AF65-F5344CB8AC3E}">
        <p14:creationId xmlns:p14="http://schemas.microsoft.com/office/powerpoint/2010/main" val="36597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A1DA9-3D99-16D4-90A1-95FAAF2BF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78D33B48-067C-3FB5-6FDD-374A9F61E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96BB69-43C7-8D2A-DE9E-68920A79E1AE}"/>
              </a:ext>
            </a:extLst>
          </p:cNvPr>
          <p:cNvSpPr txBox="1"/>
          <p:nvPr/>
        </p:nvSpPr>
        <p:spPr>
          <a:xfrm>
            <a:off x="533399" y="287058"/>
            <a:ext cx="8953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WATER AND SEWER FUND</a:t>
            </a:r>
            <a:endParaRPr lang="en-US" sz="4400" b="1" dirty="0">
              <a:solidFill>
                <a:srgbClr val="FF0000"/>
              </a:solidFill>
              <a:highlight>
                <a:srgbClr val="FFFF00"/>
              </a:highlight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479A7CA-11D4-3B6E-B3F2-4917401FE86F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10</a:t>
            </a:fld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4350CE-3037-3C7D-6FB9-95F1B39037DB}"/>
              </a:ext>
            </a:extLst>
          </p:cNvPr>
          <p:cNvSpPr txBox="1"/>
          <p:nvPr/>
        </p:nvSpPr>
        <p:spPr>
          <a:xfrm>
            <a:off x="283903" y="1343557"/>
            <a:ext cx="913187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Responsible for 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Safe and Efficient Water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Sourcing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Historically Sound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2021-2022 shifted to 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Expenses Outpacing Revenue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Inflation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has affected the costs of Labor, Materials and 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Revenue Restructured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2024 to provide for growth </a:t>
            </a:r>
          </a:p>
          <a:p>
            <a:endParaRPr lang="en-US" sz="3600" dirty="0"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4844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40F20-F7C0-95F9-9C95-1C295218C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282287"/>
            <a:ext cx="7667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WATER AND SEWER FUND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11</a:t>
            </a:fld>
            <a:endParaRPr lang="en-US" b="1" dirty="0">
              <a:latin typeface="+mn-l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9B72C92-7113-431A-BCB5-02D334D54A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1815003"/>
              </p:ext>
            </p:extLst>
          </p:nvPr>
        </p:nvGraphicFramePr>
        <p:xfrm>
          <a:off x="-294640" y="1244025"/>
          <a:ext cx="9682480" cy="5229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87147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5A6FD-8DC3-175B-7D9A-083FA5FE4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C7493951-06BF-4345-50FC-D0387E756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00D26F-6457-3B8E-B26E-596FB4F503B6}"/>
              </a:ext>
            </a:extLst>
          </p:cNvPr>
          <p:cNvSpPr txBox="1"/>
          <p:nvPr/>
        </p:nvSpPr>
        <p:spPr>
          <a:xfrm>
            <a:off x="533400" y="227901"/>
            <a:ext cx="8857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WATER AND SEWER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A858A5A-FF24-8D44-A91A-DDAB2E335C1A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12</a:t>
            </a:fld>
            <a:endParaRPr lang="en-US" b="1" dirty="0">
              <a:latin typeface="+mn-lt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9E43536-F321-4CAB-92E1-B89D190DB3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1994434"/>
              </p:ext>
            </p:extLst>
          </p:nvPr>
        </p:nvGraphicFramePr>
        <p:xfrm>
          <a:off x="533400" y="1042680"/>
          <a:ext cx="8382002" cy="5248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4315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125008CD-7C03-D86A-ABCC-6853F4E3C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325692" y="535890"/>
            <a:ext cx="8896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SANITATION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13</a:t>
            </a:fld>
            <a:endParaRPr lang="en-US" b="1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9CBAE-87C1-3509-ED4D-AC6C12191A49}"/>
              </a:ext>
            </a:extLst>
          </p:cNvPr>
          <p:cNvSpPr txBox="1"/>
          <p:nvPr/>
        </p:nvSpPr>
        <p:spPr>
          <a:xfrm>
            <a:off x="325692" y="1841221"/>
            <a:ext cx="913187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Responsible for 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Clean and Efficient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Waste Collection and Disposal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Historically Sound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Raised rates July 1, 2024 with 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Revenue Restructure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2.5% increases needed in future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6620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C93B99-3D63-C02F-6EEB-DFFF88F2E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695197" y="224850"/>
            <a:ext cx="516280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SANITATION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14</a:t>
            </a:fld>
            <a:endParaRPr lang="en-US" b="1" dirty="0">
              <a:latin typeface="+mn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F25ED8B-50BB-47F2-BA7F-36A8EEE704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4126696"/>
              </p:ext>
            </p:extLst>
          </p:nvPr>
        </p:nvGraphicFramePr>
        <p:xfrm>
          <a:off x="294641" y="1249919"/>
          <a:ext cx="9011920" cy="5040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03017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2AA8E-A1D6-9E46-01AA-23C4CCB53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BCA59C18-0A06-DF4D-11B7-4B62FCCDF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A48500-E76E-ADA8-C168-2B3B49057038}"/>
              </a:ext>
            </a:extLst>
          </p:cNvPr>
          <p:cNvSpPr txBox="1"/>
          <p:nvPr/>
        </p:nvSpPr>
        <p:spPr>
          <a:xfrm>
            <a:off x="142079" y="225923"/>
            <a:ext cx="9767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GOLF COURSE HISTORICAL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D10FBAC-2AD3-9F1F-1574-C5A74CE11049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15</a:t>
            </a:fld>
            <a:endParaRPr lang="en-US" b="1" dirty="0">
              <a:latin typeface="+mn-l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AFDF33B-874F-474B-9616-481874B10B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312102"/>
              </p:ext>
            </p:extLst>
          </p:nvPr>
        </p:nvGraphicFramePr>
        <p:xfrm>
          <a:off x="223520" y="1221287"/>
          <a:ext cx="9011920" cy="5118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09566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9012D-221C-1306-661A-256192B21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32345DB-2BE7-1AC6-D9A6-F49EAB89D8AA}"/>
              </a:ext>
            </a:extLst>
          </p:cNvPr>
          <p:cNvSpPr txBox="1">
            <a:spLocks/>
          </p:cNvSpPr>
          <p:nvPr/>
        </p:nvSpPr>
        <p:spPr>
          <a:xfrm>
            <a:off x="576261" y="370997"/>
            <a:ext cx="1096161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6859131-1173-2C85-D591-B58AFC758826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7135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DDDB3E-115E-4943-8B14-16CC2353D5A5}" type="slidenum"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0B44CC-83C0-760A-CA58-6493A3F8D481}"/>
              </a:ext>
            </a:extLst>
          </p:cNvPr>
          <p:cNvSpPr txBox="1">
            <a:spLocks/>
          </p:cNvSpPr>
          <p:nvPr/>
        </p:nvSpPr>
        <p:spPr>
          <a:xfrm>
            <a:off x="325768" y="420825"/>
            <a:ext cx="11195636" cy="7572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GOLF COURSE RESTRUCTURED</a:t>
            </a:r>
            <a:endParaRPr lang="en-US" sz="32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D07D61-7597-E30A-AD51-A79EA08659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4" t="1061" r="1298" b="3661"/>
          <a:stretch/>
        </p:blipFill>
        <p:spPr>
          <a:xfrm>
            <a:off x="994556" y="1270336"/>
            <a:ext cx="9532939" cy="5084425"/>
          </a:xfrm>
          <a:prstGeom prst="rect">
            <a:avLst/>
          </a:prstGeom>
        </p:spPr>
      </p:pic>
      <p:pic>
        <p:nvPicPr>
          <p:cNvPr id="2" name="Picture 1" descr="A black and blue city skyline&#10;&#10;Description automatically generated">
            <a:extLst>
              <a:ext uri="{FF2B5EF4-FFF2-40B4-BE49-F238E27FC236}">
                <a16:creationId xmlns:a16="http://schemas.microsoft.com/office/drawing/2014/main" id="{1D0A51C3-7984-BB27-70BB-CAECDF7C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26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10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851DF-ADF5-39B8-6BA3-8AAB833E8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D78632B1-28E2-46CF-5E3B-A55B6ECD54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F83DE3-D0C4-1E05-5127-96A99CD26CF4}"/>
              </a:ext>
            </a:extLst>
          </p:cNvPr>
          <p:cNvSpPr txBox="1"/>
          <p:nvPr/>
        </p:nvSpPr>
        <p:spPr>
          <a:xfrm>
            <a:off x="325692" y="535890"/>
            <a:ext cx="8896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SPORTS COMPLEX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9C88492-4998-E627-3452-40905DAC23D8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17</a:t>
            </a:fld>
            <a:endParaRPr lang="en-US" b="1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42987-07C1-B0C0-6A8D-79034EB7D5FE}"/>
              </a:ext>
            </a:extLst>
          </p:cNvPr>
          <p:cNvSpPr txBox="1"/>
          <p:nvPr/>
        </p:nvSpPr>
        <p:spPr>
          <a:xfrm>
            <a:off x="163756" y="2134617"/>
            <a:ext cx="95512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Citizens Voted to 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cease 4B Sales Tax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Fund Balance is decreasing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25-yr old facility – maintenance costs heavy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554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2889C-7593-D04B-BDE9-43E77B78F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9C733D12-DEFE-B28B-0581-B53FEC51F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85E289-7E40-4C3B-81F4-018B96777072}"/>
              </a:ext>
            </a:extLst>
          </p:cNvPr>
          <p:cNvSpPr txBox="1"/>
          <p:nvPr/>
        </p:nvSpPr>
        <p:spPr>
          <a:xfrm>
            <a:off x="176212" y="295041"/>
            <a:ext cx="9567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SPORTS COMPLEX – REV vs EXP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CB90CD7-398F-1C20-6773-5DECFF67111B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18</a:t>
            </a:fld>
            <a:endParaRPr lang="en-US" b="1" dirty="0">
              <a:latin typeface="+mn-l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D2DB941-758D-F937-7BAC-E47A56F439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99867"/>
              </p:ext>
            </p:extLst>
          </p:nvPr>
        </p:nvGraphicFramePr>
        <p:xfrm>
          <a:off x="613063" y="1465117"/>
          <a:ext cx="8364681" cy="4468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5291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D4B297-1A78-E583-92F7-9D560DE18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38277" y="295041"/>
            <a:ext cx="9799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SPORTS COMPLEX – FUND BALANCE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6309F-B241-C437-DBCD-0CD7A2A16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" t="2139" r="1359" b="3570"/>
          <a:stretch/>
        </p:blipFill>
        <p:spPr>
          <a:xfrm>
            <a:off x="690882" y="1483360"/>
            <a:ext cx="8224520" cy="4807386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19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2174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8AE49DB-1B0B-B42D-81C2-6B7C8564E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231987" y="363524"/>
            <a:ext cx="9585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ALIGNMENT WITH STRATEGIC PLAN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9325"/>
            <a:ext cx="73395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Goal 5: Provide Sound Governance &amp; Fiscal Management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5.7</a:t>
            </a:r>
            <a:r>
              <a:rPr lang="en-US" sz="28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Ensure Continued Financial Stability and Accountability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 Maintain Financial Transparency.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7968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-21631" y="6003924"/>
            <a:ext cx="1027471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b="1" smtClean="0">
                <a:solidFill>
                  <a:srgbClr val="2F5597"/>
                </a:solidFill>
              </a:rPr>
              <a:pPr/>
              <a:t>20</a:t>
            </a:fld>
            <a:endParaRPr lang="en-US" sz="4000" b="1" dirty="0">
              <a:solidFill>
                <a:srgbClr val="2F5597"/>
              </a:solidFill>
            </a:endParaRPr>
          </a:p>
        </p:txBody>
      </p: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26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311732"/>
            <a:ext cx="11333646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INTERNAL SERVICE FUNDS </a:t>
            </a:r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  <a:p>
            <a:pPr marL="0" indent="0">
              <a:buNone/>
            </a:pPr>
            <a:endParaRPr lang="en-US" sz="4400" b="1" dirty="0">
              <a:solidFill>
                <a:schemeClr val="accent1">
                  <a:lumMod val="75000"/>
                </a:schemeClr>
              </a:solidFill>
              <a:latin typeface="Proxima Nova Extrabold"/>
              <a:cs typeface="Arial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05572E6-0A5A-1C18-219A-E43B83AE53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1968109"/>
              </p:ext>
            </p:extLst>
          </p:nvPr>
        </p:nvGraphicFramePr>
        <p:xfrm>
          <a:off x="567648" y="1161278"/>
          <a:ext cx="5324475" cy="2342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026F8A9-E080-64BD-0FC6-3FC1D0B7AD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5728711"/>
              </p:ext>
            </p:extLst>
          </p:nvPr>
        </p:nvGraphicFramePr>
        <p:xfrm>
          <a:off x="6701633" y="3256664"/>
          <a:ext cx="5048249" cy="2483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8D7EC35-12F3-EA25-BA01-1CD5D30457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5212516"/>
              </p:ext>
            </p:extLst>
          </p:nvPr>
        </p:nvGraphicFramePr>
        <p:xfrm>
          <a:off x="6701633" y="1161278"/>
          <a:ext cx="5048250" cy="2149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370A7A8-19AA-AD94-B861-495BB11859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218318"/>
              </p:ext>
            </p:extLst>
          </p:nvPr>
        </p:nvGraphicFramePr>
        <p:xfrm>
          <a:off x="567648" y="3546465"/>
          <a:ext cx="5376929" cy="2342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358241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44591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b="1" smtClean="0">
                <a:solidFill>
                  <a:srgbClr val="2F5597"/>
                </a:solidFill>
              </a:rPr>
              <a:pPr/>
              <a:t>21</a:t>
            </a:fld>
            <a:endParaRPr lang="en-US" sz="4000" b="1" dirty="0">
              <a:solidFill>
                <a:srgbClr val="2F5597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2F50A8-1A2E-4403-95BB-7290449011BD}"/>
              </a:ext>
            </a:extLst>
          </p:cNvPr>
          <p:cNvSpPr/>
          <p:nvPr/>
        </p:nvSpPr>
        <p:spPr>
          <a:xfrm>
            <a:off x="6954363" y="1443841"/>
            <a:ext cx="50779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Promotes Tourism and the Convention and Hotel Industry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Revenue tied to economy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Maintains a Healthy Fund Balance - $19M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6AC9173-E868-DF13-D4A9-9F411D07F7B1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11333646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HOTEL MOTEL FUND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Proxima Nova Extrabold"/>
              <a:cs typeface="Arial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205C4AF-7839-4468-AFF7-C4B387063B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9953290"/>
              </p:ext>
            </p:extLst>
          </p:nvPr>
        </p:nvGraphicFramePr>
        <p:xfrm>
          <a:off x="-309881" y="1415410"/>
          <a:ext cx="7162801" cy="4333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5374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752C20C7-84C7-76C8-DEE3-A977F7470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22</a:t>
            </a:fld>
            <a:endParaRPr lang="en-US" b="1" dirty="0"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5AB7BD-08C1-EFEE-CD29-4A6C586CFC27}"/>
              </a:ext>
            </a:extLst>
          </p:cNvPr>
          <p:cNvSpPr txBox="1">
            <a:spLocks/>
          </p:cNvSpPr>
          <p:nvPr/>
        </p:nvSpPr>
        <p:spPr>
          <a:xfrm>
            <a:off x="469127" y="484849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OIL AND GAS FUND</a:t>
            </a:r>
          </a:p>
          <a:p>
            <a:pPr marL="0" indent="0">
              <a:buNone/>
            </a:pPr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cs typeface="Arial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1FBBE58-0FFD-5D95-5D78-078ECFF9F4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94883"/>
              </p:ext>
            </p:extLst>
          </p:nvPr>
        </p:nvGraphicFramePr>
        <p:xfrm>
          <a:off x="270164" y="863467"/>
          <a:ext cx="8853054" cy="3666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5C3856F-C20A-FD17-D138-35CF51BB663D}"/>
              </a:ext>
            </a:extLst>
          </p:cNvPr>
          <p:cNvSpPr txBox="1"/>
          <p:nvPr/>
        </p:nvSpPr>
        <p:spPr>
          <a:xfrm>
            <a:off x="1485899" y="4718983"/>
            <a:ext cx="80657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Revenue is volatile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$54.5M toward Fire Retirement Fund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$2M set aside for Park Maintenance each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278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7113C-8CDC-2164-9DB8-0B2E824DA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0B85D1E4-B023-AB26-89D6-07994F227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2F1D77-0FB7-448E-5825-D16D01157B6A}"/>
              </a:ext>
            </a:extLst>
          </p:cNvPr>
          <p:cNvSpPr txBox="1"/>
          <p:nvPr/>
        </p:nvSpPr>
        <p:spPr>
          <a:xfrm>
            <a:off x="751609" y="491867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CONCLUSION</a:t>
            </a:r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1141E0-38EE-5801-FD89-A4CD2804ABF1}"/>
              </a:ext>
            </a:extLst>
          </p:cNvPr>
          <p:cNvSpPr txBox="1"/>
          <p:nvPr/>
        </p:nvSpPr>
        <p:spPr>
          <a:xfrm>
            <a:off x="751609" y="1753175"/>
            <a:ext cx="7426036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General Fund – Parent Fund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Enterprise Funds – Self Supportive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Sustainable Rate Structures and Financial Discipline are essential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29AE24F-FA2E-971C-3F50-1A78836ABE51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23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1187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51589F11-EA88-C9AE-2B60-4AC70244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22140-EA12-0351-4677-EAA8A83E0408}"/>
              </a:ext>
            </a:extLst>
          </p:cNvPr>
          <p:cNvSpPr txBox="1"/>
          <p:nvPr/>
        </p:nvSpPr>
        <p:spPr>
          <a:xfrm>
            <a:off x="3468103" y="81573"/>
            <a:ext cx="74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E07A-49CB-3DAE-9F49-5C2E0682245F}"/>
              </a:ext>
            </a:extLst>
          </p:cNvPr>
          <p:cNvSpPr txBox="1"/>
          <p:nvPr/>
        </p:nvSpPr>
        <p:spPr>
          <a:xfrm>
            <a:off x="371006" y="1732806"/>
            <a:ext cx="114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Deliver exceptional services and promote a high quality of life and place for ALL our citizens.</a:t>
            </a:r>
          </a:p>
        </p:txBody>
      </p:sp>
    </p:spTree>
    <p:extLst>
      <p:ext uri="{BB962C8B-B14F-4D97-AF65-F5344CB8AC3E}">
        <p14:creationId xmlns:p14="http://schemas.microsoft.com/office/powerpoint/2010/main" val="2936666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A28249E-0F28-0E2B-EE44-B8F910D10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751609" y="491867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TYPES OF FUNDS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751609" y="1753175"/>
            <a:ext cx="74260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General Fund – Parent Fund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Enterprise Funds – Self Supportive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Internal Service Funds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Special Revenue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</a:t>
            </a:fld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5281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761FA-0DA6-86DC-4AEB-DA0BFFE82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215980"/>
            <a:ext cx="8638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GENERAL FUND 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</a:t>
            </a:fld>
            <a:endParaRPr lang="en-US" b="1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E39C0A-55D5-6D73-174B-61869FD7EEF1}"/>
              </a:ext>
            </a:extLst>
          </p:cNvPr>
          <p:cNvSpPr txBox="1"/>
          <p:nvPr/>
        </p:nvSpPr>
        <p:spPr>
          <a:xfrm>
            <a:off x="533400" y="988367"/>
            <a:ext cx="9512530" cy="52937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/>
                <a:cs typeface="Arial"/>
              </a:rPr>
              <a:t>Limited Revenue Raising Ability – Property Tax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/>
                <a:cs typeface="Arial"/>
              </a:rPr>
              <a:t>Sales Tax – Volatile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latin typeface="Arial"/>
                <a:cs typeface="Arial"/>
              </a:rPr>
              <a:t>Fees for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/>
                <a:cs typeface="Arial"/>
              </a:rPr>
              <a:t>Police, Fire, Streets, Parks and Recreation, and Animal </a:t>
            </a:r>
            <a:r>
              <a:rPr lang="en-US" sz="2600">
                <a:latin typeface="Arial"/>
                <a:cs typeface="Arial"/>
              </a:rPr>
              <a:t>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/>
                <a:cs typeface="Arial"/>
              </a:rPr>
              <a:t>Parent Fund – subsidizes funds if necessary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Maintains strategic reserves to </a:t>
            </a:r>
            <a:r>
              <a:rPr lang="en-US" sz="2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shield against economic uncertainty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– 120 days</a:t>
            </a:r>
          </a:p>
        </p:txBody>
      </p:sp>
    </p:spTree>
    <p:extLst>
      <p:ext uri="{BB962C8B-B14F-4D97-AF65-F5344CB8AC3E}">
        <p14:creationId xmlns:p14="http://schemas.microsoft.com/office/powerpoint/2010/main" val="4076507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9CE5F-A954-60DC-FFD9-D9131C0FB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B1685E-C5DD-4186-726B-46C723DD6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2547620-995D-75C8-A6D6-4D8A0EA11B5E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5</a:t>
            </a:fld>
            <a:endParaRPr lang="en-US" b="1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DB062-931D-12B6-8A2D-9717FE96FA29}"/>
              </a:ext>
            </a:extLst>
          </p:cNvPr>
          <p:cNvSpPr txBox="1"/>
          <p:nvPr/>
        </p:nvSpPr>
        <p:spPr>
          <a:xfrm>
            <a:off x="284531" y="243876"/>
            <a:ext cx="11101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5-YEAR FORECAST – GENERAL FUND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E03187-FC8A-575B-DC6F-426F68FC8DD5}"/>
              </a:ext>
            </a:extLst>
          </p:cNvPr>
          <p:cNvSpPr txBox="1"/>
          <p:nvPr/>
        </p:nvSpPr>
        <p:spPr>
          <a:xfrm>
            <a:off x="1844129" y="5832984"/>
            <a:ext cx="850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Forecast for expenditures </a:t>
            </a:r>
            <a:r>
              <a:rPr lang="en-US" sz="2400" b="1" i="1" dirty="0"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outpace</a:t>
            </a:r>
            <a:r>
              <a:rPr lang="en-US" sz="2400" i="1" dirty="0"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revenue by 3.9%.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D4276-E282-5FCA-4A21-3FB2AE02B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" t="567" r="842" b="1747"/>
          <a:stretch/>
        </p:blipFill>
        <p:spPr>
          <a:xfrm>
            <a:off x="984053" y="935003"/>
            <a:ext cx="9702800" cy="47345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897851-9D36-32B7-42A9-7985E8E900B8}"/>
              </a:ext>
            </a:extLst>
          </p:cNvPr>
          <p:cNvSpPr txBox="1"/>
          <p:nvPr/>
        </p:nvSpPr>
        <p:spPr>
          <a:xfrm>
            <a:off x="7984854" y="3658940"/>
            <a:ext cx="270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Average Annual Revenue Increase, +4.2%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084E2-F752-3D06-B926-527D3F80AEF3}"/>
              </a:ext>
            </a:extLst>
          </p:cNvPr>
          <p:cNvSpPr txBox="1"/>
          <p:nvPr/>
        </p:nvSpPr>
        <p:spPr>
          <a:xfrm>
            <a:off x="4824120" y="2063055"/>
            <a:ext cx="270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Average Annual Expense Increase, +8.1%</a:t>
            </a:r>
          </a:p>
        </p:txBody>
      </p:sp>
    </p:spTree>
    <p:extLst>
      <p:ext uri="{BB962C8B-B14F-4D97-AF65-F5344CB8AC3E}">
        <p14:creationId xmlns:p14="http://schemas.microsoft.com/office/powerpoint/2010/main" val="2565070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5C7FAF-05BB-5C30-E916-16231CADB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441835" y="242874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FIXED COST VS CAPITAL COSTS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03247" y="61586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6</a:t>
            </a:fld>
            <a:endParaRPr lang="en-US" b="1" dirty="0">
              <a:latin typeface="+mn-l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C5CB3C5-861A-4692-8477-B099247869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4751735"/>
              </p:ext>
            </p:extLst>
          </p:nvPr>
        </p:nvGraphicFramePr>
        <p:xfrm>
          <a:off x="757247" y="1087120"/>
          <a:ext cx="9422948" cy="525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78872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91AF7-5728-172C-3E4B-C3E7965B1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truck with a white background&#10;&#10;AI-generated content may be incorrect.">
            <a:extLst>
              <a:ext uri="{FF2B5EF4-FFF2-40B4-BE49-F238E27FC236}">
                <a16:creationId xmlns:a16="http://schemas.microsoft.com/office/drawing/2014/main" id="{A0B53447-DFE5-39C6-A020-8BA89FF9B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3"/>
          <a:stretch/>
        </p:blipFill>
        <p:spPr>
          <a:xfrm>
            <a:off x="1125" y="0"/>
            <a:ext cx="12190875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961D75-74D5-209A-3160-99449324388F}"/>
              </a:ext>
            </a:extLst>
          </p:cNvPr>
          <p:cNvSpPr txBox="1"/>
          <p:nvPr/>
        </p:nvSpPr>
        <p:spPr>
          <a:xfrm>
            <a:off x="533400" y="384691"/>
            <a:ext cx="8857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FIXED COSTS INCREASES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7C820F57-07A2-1A4A-CA1A-CC8BBD71FE1B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7</a:t>
            </a:fld>
            <a:endParaRPr lang="en-US" b="1" dirty="0"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417FF3-8030-7FBD-FE2C-97DA55C82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69322"/>
              </p:ext>
            </p:extLst>
          </p:nvPr>
        </p:nvGraphicFramePr>
        <p:xfrm>
          <a:off x="448564" y="1808480"/>
          <a:ext cx="9027160" cy="3477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5240">
                  <a:extLst>
                    <a:ext uri="{9D8B030D-6E8A-4147-A177-3AD203B41FA5}">
                      <a16:colId xmlns:a16="http://schemas.microsoft.com/office/drawing/2014/main" val="3394397131"/>
                    </a:ext>
                  </a:extLst>
                </a:gridCol>
                <a:gridCol w="3931920">
                  <a:extLst>
                    <a:ext uri="{9D8B030D-6E8A-4147-A177-3AD203B41FA5}">
                      <a16:colId xmlns:a16="http://schemas.microsoft.com/office/drawing/2014/main" val="270159916"/>
                    </a:ext>
                  </a:extLst>
                </a:gridCol>
              </a:tblGrid>
              <a:tr h="5229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370432"/>
                  </a:ext>
                </a:extLst>
              </a:tr>
              <a:tr h="5539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Chemicals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+mn-lt"/>
                          <a:cs typeface="Arial"/>
                        </a:rPr>
                        <a:t>30% - 100% and 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865807"/>
                  </a:ext>
                </a:extLst>
              </a:tr>
              <a:tr h="52299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Software Renewals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+mn-lt"/>
                          <a:cs typeface="Arial"/>
                        </a:rPr>
                        <a:t>35% and 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030924"/>
                  </a:ext>
                </a:extLst>
              </a:tr>
              <a:tr h="52299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Heavy Trucks and Equipment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35%-50%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538498"/>
                  </a:ext>
                </a:extLst>
              </a:tr>
              <a:tr h="5317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Construction Materials and Labor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+mn-lt"/>
                          <a:cs typeface="Arial"/>
                        </a:rPr>
                        <a:t>35% - 100% and higher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391129"/>
                  </a:ext>
                </a:extLst>
              </a:tr>
              <a:tr h="73729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Health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+mn-lt"/>
                          <a:cs typeface="Arial" panose="020B0604020202020204" pitchFamily="34" charset="0"/>
                        </a:rPr>
                        <a:t>21%</a:t>
                      </a:r>
                    </a:p>
                    <a:p>
                      <a:pPr lvl="0" algn="r"/>
                      <a:endParaRPr lang="en-US" sz="2400" b="1" kern="1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899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2992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14E93-D5FC-9454-6E05-357ED2FAD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08AD15-84EC-CEA2-2ABC-654ACE9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BA308B-36C4-F360-E2EF-F42700443647}"/>
              </a:ext>
            </a:extLst>
          </p:cNvPr>
          <p:cNvSpPr txBox="1"/>
          <p:nvPr/>
        </p:nvSpPr>
        <p:spPr>
          <a:xfrm>
            <a:off x="468567" y="278188"/>
            <a:ext cx="8896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AIRPORT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CB7E3C6-AE9F-42DC-7CB1-7748142CCBD6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8</a:t>
            </a:fld>
            <a:endParaRPr lang="en-US" b="1" dirty="0">
              <a:latin typeface="+mn-l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8C9C767-0779-44CD-8A96-54E21EC1A319}"/>
              </a:ext>
              <a:ext uri="{147F2762-F138-4A5C-976F-8EAC2B608ADB}">
                <a16:predDERef xmlns:a16="http://schemas.microsoft.com/office/drawing/2014/main" pred="{01D444F9-1A27-4778-B663-0F437BFE52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5978162"/>
              </p:ext>
            </p:extLst>
          </p:nvPr>
        </p:nvGraphicFramePr>
        <p:xfrm>
          <a:off x="533400" y="1209400"/>
          <a:ext cx="8382002" cy="5073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28316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0FB45-F9C2-DF01-C3A7-6CE066AE1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83A19-2065-24DB-D0F6-E23C1BE12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0207CC-FB03-8BB0-3A4F-4DDC0F0CA2F2}"/>
              </a:ext>
            </a:extLst>
          </p:cNvPr>
          <p:cNvSpPr txBox="1"/>
          <p:nvPr/>
        </p:nvSpPr>
        <p:spPr>
          <a:xfrm>
            <a:off x="468567" y="278188"/>
            <a:ext cx="8896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AIRPORT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A30BE25-D2E3-C29F-DEF6-666A2C2A19A0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9</a:t>
            </a:fld>
            <a:endParaRPr lang="en-US" b="1" dirty="0">
              <a:latin typeface="+mn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1D444F9-1A27-4778-B663-0F437BFE52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1659144"/>
              </p:ext>
            </p:extLst>
          </p:nvPr>
        </p:nvGraphicFramePr>
        <p:xfrm>
          <a:off x="430530" y="1047629"/>
          <a:ext cx="8745157" cy="542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57231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Vancouver V.20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2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RICONDO NEW COLORS">
    <a:dk1>
      <a:srgbClr val="50544E"/>
    </a:dk1>
    <a:lt1>
      <a:sysClr val="window" lastClr="FFFFFF"/>
    </a:lt1>
    <a:dk2>
      <a:srgbClr val="144B6A"/>
    </a:dk2>
    <a:lt2>
      <a:srgbClr val="70A095"/>
    </a:lt2>
    <a:accent1>
      <a:srgbClr val="144B6A"/>
    </a:accent1>
    <a:accent2>
      <a:srgbClr val="70A095"/>
    </a:accent2>
    <a:accent3>
      <a:srgbClr val="3A84B6"/>
    </a:accent3>
    <a:accent4>
      <a:srgbClr val="FDB913"/>
    </a:accent4>
    <a:accent5>
      <a:srgbClr val="0F392C"/>
    </a:accent5>
    <a:accent6>
      <a:srgbClr val="49133C"/>
    </a:accent6>
    <a:hlink>
      <a:srgbClr val="0000FF"/>
    </a:hlink>
    <a:folHlink>
      <a:srgbClr val="800080"/>
    </a:folHlink>
  </a:clrScheme>
  <a:fontScheme name="Custom 2">
    <a:majorFont>
      <a:latin typeface="Segoe U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RICONDO NEW COLORS">
    <a:dk1>
      <a:srgbClr val="50544E"/>
    </a:dk1>
    <a:lt1>
      <a:sysClr val="window" lastClr="FFFFFF"/>
    </a:lt1>
    <a:dk2>
      <a:srgbClr val="144B6A"/>
    </a:dk2>
    <a:lt2>
      <a:srgbClr val="70A095"/>
    </a:lt2>
    <a:accent1>
      <a:srgbClr val="144B6A"/>
    </a:accent1>
    <a:accent2>
      <a:srgbClr val="70A095"/>
    </a:accent2>
    <a:accent3>
      <a:srgbClr val="3A84B6"/>
    </a:accent3>
    <a:accent4>
      <a:srgbClr val="FDB913"/>
    </a:accent4>
    <a:accent5>
      <a:srgbClr val="0F392C"/>
    </a:accent5>
    <a:accent6>
      <a:srgbClr val="49133C"/>
    </a:accent6>
    <a:hlink>
      <a:srgbClr val="0000FF"/>
    </a:hlink>
    <a:folHlink>
      <a:srgbClr val="800080"/>
    </a:folHlink>
  </a:clrScheme>
  <a:fontScheme name="Custom 2">
    <a:majorFont>
      <a:latin typeface="Segoe U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13" ma:contentTypeDescription="Create a new document." ma:contentTypeScope="" ma:versionID="243ea73e7b80d71f45ae3e99e2d41a61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49e955bfbee89a260be959c2b4eca440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A4CFBC-8CCD-4689-9EC9-F69F914981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3E5F2C-1F2E-456F-AB19-5484CCDF0D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8338B0-33C2-42CB-A66B-87AC074901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c4e956-f0e3-4f68-a80d-7cb1a90f51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11374</TotalTime>
  <Words>708</Words>
  <Application>Microsoft Office PowerPoint</Application>
  <PresentationFormat>Widescreen</PresentationFormat>
  <Paragraphs>154</Paragraphs>
  <Slides>24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Jaycee Shepherd</dc:creator>
  <cp:lastModifiedBy>Christy Weakland</cp:lastModifiedBy>
  <cp:revision>90</cp:revision>
  <dcterms:created xsi:type="dcterms:W3CDTF">2024-07-01T17:26:48Z</dcterms:created>
  <dcterms:modified xsi:type="dcterms:W3CDTF">2025-06-24T13:48:22Z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