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1"/>
  </p:notesMasterIdLst>
  <p:handoutMasterIdLst>
    <p:handoutMasterId r:id="rId22"/>
  </p:handoutMasterIdLst>
  <p:sldIdLst>
    <p:sldId id="256" r:id="rId5"/>
    <p:sldId id="259" r:id="rId6"/>
    <p:sldId id="258" r:id="rId7"/>
    <p:sldId id="273" r:id="rId8"/>
    <p:sldId id="271" r:id="rId9"/>
    <p:sldId id="274" r:id="rId10"/>
    <p:sldId id="272" r:id="rId11"/>
    <p:sldId id="276" r:id="rId12"/>
    <p:sldId id="263" r:id="rId13"/>
    <p:sldId id="269" r:id="rId14"/>
    <p:sldId id="281" r:id="rId15"/>
    <p:sldId id="275" r:id="rId16"/>
    <p:sldId id="270" r:id="rId17"/>
    <p:sldId id="277" r:id="rId18"/>
    <p:sldId id="280"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F9A"/>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44C56-F590-4CFA-AD14-6BFCE16C526D}" v="46" dt="2025-06-24T01:55:54.738"/>
    <p1510:client id="{30F81899-4031-0B2E-1767-37E87760D189}" v="74" dt="2025-06-24T02:27:19.518"/>
    <p1510:client id="{494B3CBF-D44F-5C07-5998-E27BB5EDBCDC}" v="14" dt="2025-06-24T03:25:13.918"/>
    <p1510:client id="{59BD5267-2A6A-02DB-5A5B-E1DBAA5491EA}" v="4" dt="2025-06-24T13:43:38.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5" autoAdjust="0"/>
    <p:restoredTop sz="80096" autoAdjust="0"/>
  </p:normalViewPr>
  <p:slideViewPr>
    <p:cSldViewPr snapToGrid="0">
      <p:cViewPr varScale="1">
        <p:scale>
          <a:sx n="78" d="100"/>
          <a:sy n="78" d="100"/>
        </p:scale>
        <p:origin x="72" y="1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Triggs" userId="7122ba1b-b824-41ab-83a1-9dc8cfe9d11c" providerId="ADAL" clId="{17044C56-F590-4CFA-AD14-6BFCE16C526D}"/>
    <pc:docChg chg="undo custSel addSld delSld modSld sldOrd">
      <pc:chgData name="Elizabeth Triggs" userId="7122ba1b-b824-41ab-83a1-9dc8cfe9d11c" providerId="ADAL" clId="{17044C56-F590-4CFA-AD14-6BFCE16C526D}" dt="2025-06-24T01:56:08.050" v="4129" actId="47"/>
      <pc:docMkLst>
        <pc:docMk/>
      </pc:docMkLst>
      <pc:sldChg chg="modSp mod">
        <pc:chgData name="Elizabeth Triggs" userId="7122ba1b-b824-41ab-83a1-9dc8cfe9d11c" providerId="ADAL" clId="{17044C56-F590-4CFA-AD14-6BFCE16C526D}" dt="2025-06-23T23:57:23.338" v="289" actId="1076"/>
        <pc:sldMkLst>
          <pc:docMk/>
          <pc:sldMk cId="3659715712" sldId="256"/>
        </pc:sldMkLst>
        <pc:spChg chg="mod">
          <ac:chgData name="Elizabeth Triggs" userId="7122ba1b-b824-41ab-83a1-9dc8cfe9d11c" providerId="ADAL" clId="{17044C56-F590-4CFA-AD14-6BFCE16C526D}" dt="2025-06-23T23:57:23.338" v="289" actId="1076"/>
          <ac:spMkLst>
            <pc:docMk/>
            <pc:sldMk cId="3659715712" sldId="256"/>
            <ac:spMk id="3" creationId="{ADFDD6E9-B1D6-BF55-3830-A0B52000F9F8}"/>
          </ac:spMkLst>
        </pc:spChg>
      </pc:sldChg>
      <pc:sldChg chg="del">
        <pc:chgData name="Elizabeth Triggs" userId="7122ba1b-b824-41ab-83a1-9dc8cfe9d11c" providerId="ADAL" clId="{17044C56-F590-4CFA-AD14-6BFCE16C526D}" dt="2025-06-24T00:51:25.897" v="1891" actId="47"/>
        <pc:sldMkLst>
          <pc:docMk/>
          <pc:sldMk cId="4170808414" sldId="257"/>
        </pc:sldMkLst>
      </pc:sldChg>
      <pc:sldChg chg="del">
        <pc:chgData name="Elizabeth Triggs" userId="7122ba1b-b824-41ab-83a1-9dc8cfe9d11c" providerId="ADAL" clId="{17044C56-F590-4CFA-AD14-6BFCE16C526D}" dt="2025-06-24T00:51:24.657" v="1890" actId="47"/>
        <pc:sldMkLst>
          <pc:docMk/>
          <pc:sldMk cId="2383642658" sldId="260"/>
        </pc:sldMkLst>
      </pc:sldChg>
      <pc:sldChg chg="delSp modSp mod ord modNotesTx">
        <pc:chgData name="Elizabeth Triggs" userId="7122ba1b-b824-41ab-83a1-9dc8cfe9d11c" providerId="ADAL" clId="{17044C56-F590-4CFA-AD14-6BFCE16C526D}" dt="2025-06-24T01:43:00.017" v="4097" actId="113"/>
        <pc:sldMkLst>
          <pc:docMk/>
          <pc:sldMk cId="2712619646" sldId="263"/>
        </pc:sldMkLst>
        <pc:spChg chg="mod">
          <ac:chgData name="Elizabeth Triggs" userId="7122ba1b-b824-41ab-83a1-9dc8cfe9d11c" providerId="ADAL" clId="{17044C56-F590-4CFA-AD14-6BFCE16C526D}" dt="2025-06-24T00:52:35.721" v="1962" actId="20577"/>
          <ac:spMkLst>
            <pc:docMk/>
            <pc:sldMk cId="2712619646" sldId="263"/>
            <ac:spMk id="12" creationId="{6E0EE14E-8F1D-F9C2-628E-6AE94BBDA5EA}"/>
          </ac:spMkLst>
        </pc:spChg>
        <pc:spChg chg="mod">
          <ac:chgData name="Elizabeth Triggs" userId="7122ba1b-b824-41ab-83a1-9dc8cfe9d11c" providerId="ADAL" clId="{17044C56-F590-4CFA-AD14-6BFCE16C526D}" dt="2025-06-24T01:43:00.017" v="4097" actId="113"/>
          <ac:spMkLst>
            <pc:docMk/>
            <pc:sldMk cId="2712619646" sldId="263"/>
            <ac:spMk id="13" creationId="{EFC6CB36-A2A7-BFA2-2C7E-933079282984}"/>
          </ac:spMkLst>
        </pc:spChg>
        <pc:graphicFrameChg chg="del">
          <ac:chgData name="Elizabeth Triggs" userId="7122ba1b-b824-41ab-83a1-9dc8cfe9d11c" providerId="ADAL" clId="{17044C56-F590-4CFA-AD14-6BFCE16C526D}" dt="2025-06-24T00:52:20.944" v="1919" actId="478"/>
          <ac:graphicFrameMkLst>
            <pc:docMk/>
            <pc:sldMk cId="2712619646" sldId="263"/>
            <ac:graphicFrameMk id="3" creationId="{C54202B4-F6D9-6FCB-4849-D4BEC21A65B5}"/>
          </ac:graphicFrameMkLst>
        </pc:graphicFrameChg>
        <pc:picChg chg="mod">
          <ac:chgData name="Elizabeth Triggs" userId="7122ba1b-b824-41ab-83a1-9dc8cfe9d11c" providerId="ADAL" clId="{17044C56-F590-4CFA-AD14-6BFCE16C526D}" dt="2025-06-24T00:55:58.120" v="2429" actId="1076"/>
          <ac:picMkLst>
            <pc:docMk/>
            <pc:sldMk cId="2712619646" sldId="263"/>
            <ac:picMk id="4" creationId="{6234E909-5E46-B408-5044-2A65223D0B01}"/>
          </ac:picMkLst>
        </pc:picChg>
        <pc:picChg chg="del">
          <ac:chgData name="Elizabeth Triggs" userId="7122ba1b-b824-41ab-83a1-9dc8cfe9d11c" providerId="ADAL" clId="{17044C56-F590-4CFA-AD14-6BFCE16C526D}" dt="2025-06-24T00:52:16.864" v="1918" actId="478"/>
          <ac:picMkLst>
            <pc:docMk/>
            <pc:sldMk cId="2712619646" sldId="263"/>
            <ac:picMk id="3076" creationId="{15F6EA3F-EA43-6371-B6F5-B48CC0C05564}"/>
          </ac:picMkLst>
        </pc:picChg>
      </pc:sldChg>
      <pc:sldChg chg="delSp modSp del mod">
        <pc:chgData name="Elizabeth Triggs" userId="7122ba1b-b824-41ab-83a1-9dc8cfe9d11c" providerId="ADAL" clId="{17044C56-F590-4CFA-AD14-6BFCE16C526D}" dt="2025-06-24T01:56:08.050" v="4129" actId="47"/>
        <pc:sldMkLst>
          <pc:docMk/>
          <pc:sldMk cId="269746865" sldId="264"/>
        </pc:sldMkLst>
        <pc:spChg chg="mod">
          <ac:chgData name="Elizabeth Triggs" userId="7122ba1b-b824-41ab-83a1-9dc8cfe9d11c" providerId="ADAL" clId="{17044C56-F590-4CFA-AD14-6BFCE16C526D}" dt="2025-06-24T00:33:24.783" v="1152" actId="20577"/>
          <ac:spMkLst>
            <pc:docMk/>
            <pc:sldMk cId="269746865" sldId="264"/>
            <ac:spMk id="12" creationId="{6E0EE14E-8F1D-F9C2-628E-6AE94BBDA5EA}"/>
          </ac:spMkLst>
        </pc:spChg>
        <pc:graphicFrameChg chg="del">
          <ac:chgData name="Elizabeth Triggs" userId="7122ba1b-b824-41ab-83a1-9dc8cfe9d11c" providerId="ADAL" clId="{17044C56-F590-4CFA-AD14-6BFCE16C526D}" dt="2025-06-24T00:01:46.026" v="325" actId="478"/>
          <ac:graphicFrameMkLst>
            <pc:docMk/>
            <pc:sldMk cId="269746865" sldId="264"/>
            <ac:graphicFrameMk id="3" creationId="{A74CF7EE-AF8E-EA1C-D2E8-0514CC220F45}"/>
          </ac:graphicFrameMkLst>
        </pc:graphicFrameChg>
      </pc:sldChg>
      <pc:sldChg chg="del">
        <pc:chgData name="Elizabeth Triggs" userId="7122ba1b-b824-41ab-83a1-9dc8cfe9d11c" providerId="ADAL" clId="{17044C56-F590-4CFA-AD14-6BFCE16C526D}" dt="2025-06-24T01:32:39.930" v="3895" actId="47"/>
        <pc:sldMkLst>
          <pc:docMk/>
          <pc:sldMk cId="1507023777" sldId="266"/>
        </pc:sldMkLst>
      </pc:sldChg>
      <pc:sldChg chg="addSp delSp modSp del mod">
        <pc:chgData name="Elizabeth Triggs" userId="7122ba1b-b824-41ab-83a1-9dc8cfe9d11c" providerId="ADAL" clId="{17044C56-F590-4CFA-AD14-6BFCE16C526D}" dt="2025-06-24T01:32:37.880" v="3894" actId="47"/>
        <pc:sldMkLst>
          <pc:docMk/>
          <pc:sldMk cId="412534869" sldId="267"/>
        </pc:sldMkLst>
        <pc:spChg chg="mod">
          <ac:chgData name="Elizabeth Triggs" userId="7122ba1b-b824-41ab-83a1-9dc8cfe9d11c" providerId="ADAL" clId="{17044C56-F590-4CFA-AD14-6BFCE16C526D}" dt="2025-06-24T01:27:21.565" v="3829" actId="20577"/>
          <ac:spMkLst>
            <pc:docMk/>
            <pc:sldMk cId="412534869" sldId="267"/>
            <ac:spMk id="2" creationId="{3E858563-00AA-DDCE-7F18-74C9569B4667}"/>
          </ac:spMkLst>
        </pc:spChg>
        <pc:spChg chg="del">
          <ac:chgData name="Elizabeth Triggs" userId="7122ba1b-b824-41ab-83a1-9dc8cfe9d11c" providerId="ADAL" clId="{17044C56-F590-4CFA-AD14-6BFCE16C526D}" dt="2025-06-24T01:27:25.415" v="3830" actId="478"/>
          <ac:spMkLst>
            <pc:docMk/>
            <pc:sldMk cId="412534869" sldId="267"/>
            <ac:spMk id="5" creationId="{40C07E58-5388-3452-93F6-B3CE960AE8B8}"/>
          </ac:spMkLst>
        </pc:spChg>
        <pc:picChg chg="add mod modCrop">
          <ac:chgData name="Elizabeth Triggs" userId="7122ba1b-b824-41ab-83a1-9dc8cfe9d11c" providerId="ADAL" clId="{17044C56-F590-4CFA-AD14-6BFCE16C526D}" dt="2025-06-24T01:31:18.057" v="3836" actId="1076"/>
          <ac:picMkLst>
            <pc:docMk/>
            <pc:sldMk cId="412534869" sldId="267"/>
            <ac:picMk id="7" creationId="{8DE74507-1003-E0D1-ACBB-0A83E252E23F}"/>
          </ac:picMkLst>
        </pc:picChg>
      </pc:sldChg>
      <pc:sldChg chg="del">
        <pc:chgData name="Elizabeth Triggs" userId="7122ba1b-b824-41ab-83a1-9dc8cfe9d11c" providerId="ADAL" clId="{17044C56-F590-4CFA-AD14-6BFCE16C526D}" dt="2025-06-24T01:33:27.131" v="3897" actId="47"/>
        <pc:sldMkLst>
          <pc:docMk/>
          <pc:sldMk cId="3494674180" sldId="268"/>
        </pc:sldMkLst>
      </pc:sldChg>
      <pc:sldChg chg="modSp mod ord modNotesTx">
        <pc:chgData name="Elizabeth Triggs" userId="7122ba1b-b824-41ab-83a1-9dc8cfe9d11c" providerId="ADAL" clId="{17044C56-F590-4CFA-AD14-6BFCE16C526D}" dt="2025-06-24T01:43:49.656" v="4121" actId="948"/>
        <pc:sldMkLst>
          <pc:docMk/>
          <pc:sldMk cId="1241569488" sldId="269"/>
        </pc:sldMkLst>
        <pc:spChg chg="mod">
          <ac:chgData name="Elizabeth Triggs" userId="7122ba1b-b824-41ab-83a1-9dc8cfe9d11c" providerId="ADAL" clId="{17044C56-F590-4CFA-AD14-6BFCE16C526D}" dt="2025-06-24T01:00:01.229" v="2509" actId="20577"/>
          <ac:spMkLst>
            <pc:docMk/>
            <pc:sldMk cId="1241569488" sldId="269"/>
            <ac:spMk id="12" creationId="{CF3A9823-9961-23D0-8284-D47BFBF2379F}"/>
          </ac:spMkLst>
        </pc:spChg>
        <pc:spChg chg="mod">
          <ac:chgData name="Elizabeth Triggs" userId="7122ba1b-b824-41ab-83a1-9dc8cfe9d11c" providerId="ADAL" clId="{17044C56-F590-4CFA-AD14-6BFCE16C526D}" dt="2025-06-24T01:43:49.656" v="4121" actId="948"/>
          <ac:spMkLst>
            <pc:docMk/>
            <pc:sldMk cId="1241569488" sldId="269"/>
            <ac:spMk id="13" creationId="{63EAEE84-A2F9-E6FA-5ED3-70A8C2E67F36}"/>
          </ac:spMkLst>
        </pc:spChg>
      </pc:sldChg>
      <pc:sldChg chg="addSp modSp mod">
        <pc:chgData name="Elizabeth Triggs" userId="7122ba1b-b824-41ab-83a1-9dc8cfe9d11c" providerId="ADAL" clId="{17044C56-F590-4CFA-AD14-6BFCE16C526D}" dt="2025-06-24T01:35:53.657" v="4055" actId="113"/>
        <pc:sldMkLst>
          <pc:docMk/>
          <pc:sldMk cId="828780040" sldId="270"/>
        </pc:sldMkLst>
        <pc:spChg chg="mod">
          <ac:chgData name="Elizabeth Triggs" userId="7122ba1b-b824-41ab-83a1-9dc8cfe9d11c" providerId="ADAL" clId="{17044C56-F590-4CFA-AD14-6BFCE16C526D}" dt="2025-06-24T01:06:10.799" v="3109" actId="14100"/>
          <ac:spMkLst>
            <pc:docMk/>
            <pc:sldMk cId="828780040" sldId="270"/>
            <ac:spMk id="12" creationId="{0EB16D25-1431-6FB7-E208-69B519E70C98}"/>
          </ac:spMkLst>
        </pc:spChg>
        <pc:spChg chg="mod">
          <ac:chgData name="Elizabeth Triggs" userId="7122ba1b-b824-41ab-83a1-9dc8cfe9d11c" providerId="ADAL" clId="{17044C56-F590-4CFA-AD14-6BFCE16C526D}" dt="2025-06-24T01:35:53.657" v="4055" actId="113"/>
          <ac:spMkLst>
            <pc:docMk/>
            <pc:sldMk cId="828780040" sldId="270"/>
            <ac:spMk id="13" creationId="{2559A525-74ED-1460-4DCD-908112DF4AA8}"/>
          </ac:spMkLst>
        </pc:spChg>
        <pc:picChg chg="add mod">
          <ac:chgData name="Elizabeth Triggs" userId="7122ba1b-b824-41ab-83a1-9dc8cfe9d11c" providerId="ADAL" clId="{17044C56-F590-4CFA-AD14-6BFCE16C526D}" dt="2025-06-24T01:35:36.331" v="4048" actId="1076"/>
          <ac:picMkLst>
            <pc:docMk/>
            <pc:sldMk cId="828780040" sldId="270"/>
            <ac:picMk id="3" creationId="{AE47FF9B-6729-0846-78A6-1702E1CFEE2B}"/>
          </ac:picMkLst>
        </pc:picChg>
      </pc:sldChg>
      <pc:sldChg chg="modSp mod">
        <pc:chgData name="Elizabeth Triggs" userId="7122ba1b-b824-41ab-83a1-9dc8cfe9d11c" providerId="ADAL" clId="{17044C56-F590-4CFA-AD14-6BFCE16C526D}" dt="2025-06-23T23:49:56.286" v="265" actId="27918"/>
        <pc:sldMkLst>
          <pc:docMk/>
          <pc:sldMk cId="3949696496" sldId="272"/>
        </pc:sldMkLst>
        <pc:spChg chg="mod">
          <ac:chgData name="Elizabeth Triggs" userId="7122ba1b-b824-41ab-83a1-9dc8cfe9d11c" providerId="ADAL" clId="{17044C56-F590-4CFA-AD14-6BFCE16C526D}" dt="2025-06-23T23:36:10.665" v="19" actId="20577"/>
          <ac:spMkLst>
            <pc:docMk/>
            <pc:sldMk cId="3949696496" sldId="272"/>
            <ac:spMk id="2" creationId="{AB3202BF-8D18-61F0-A85A-CED489CF194C}"/>
          </ac:spMkLst>
        </pc:spChg>
        <pc:spChg chg="mod">
          <ac:chgData name="Elizabeth Triggs" userId="7122ba1b-b824-41ab-83a1-9dc8cfe9d11c" providerId="ADAL" clId="{17044C56-F590-4CFA-AD14-6BFCE16C526D}" dt="2025-06-23T23:48:02.740" v="264" actId="113"/>
          <ac:spMkLst>
            <pc:docMk/>
            <pc:sldMk cId="3949696496" sldId="272"/>
            <ac:spMk id="5" creationId="{00B39DC6-765F-3CAD-5AAF-09658EB786EB}"/>
          </ac:spMkLst>
        </pc:spChg>
        <pc:graphicFrameChg chg="mod">
          <ac:chgData name="Elizabeth Triggs" userId="7122ba1b-b824-41ab-83a1-9dc8cfe9d11c" providerId="ADAL" clId="{17044C56-F590-4CFA-AD14-6BFCE16C526D}" dt="2025-06-23T23:35:52.899" v="10" actId="20577"/>
          <ac:graphicFrameMkLst>
            <pc:docMk/>
            <pc:sldMk cId="3949696496" sldId="272"/>
            <ac:graphicFrameMk id="12" creationId="{B711D750-61C3-86B4-5D17-CCB58AB40B26}"/>
          </ac:graphicFrameMkLst>
        </pc:graphicFrameChg>
      </pc:sldChg>
      <pc:sldChg chg="addSp delSp modSp add mod ord modNotesTx">
        <pc:chgData name="Elizabeth Triggs" userId="7122ba1b-b824-41ab-83a1-9dc8cfe9d11c" providerId="ADAL" clId="{17044C56-F590-4CFA-AD14-6BFCE16C526D}" dt="2025-06-24T00:32:29.692" v="1088" actId="12"/>
        <pc:sldMkLst>
          <pc:docMk/>
          <pc:sldMk cId="2537326463" sldId="275"/>
        </pc:sldMkLst>
        <pc:spChg chg="mod">
          <ac:chgData name="Elizabeth Triggs" userId="7122ba1b-b824-41ab-83a1-9dc8cfe9d11c" providerId="ADAL" clId="{17044C56-F590-4CFA-AD14-6BFCE16C526D}" dt="2025-06-24T00:11:49.764" v="403" actId="20577"/>
          <ac:spMkLst>
            <pc:docMk/>
            <pc:sldMk cId="2537326463" sldId="275"/>
            <ac:spMk id="12" creationId="{AFE37146-8E16-030D-99DE-A9EAFB338BFE}"/>
          </ac:spMkLst>
        </pc:spChg>
        <pc:spChg chg="mod">
          <ac:chgData name="Elizabeth Triggs" userId="7122ba1b-b824-41ab-83a1-9dc8cfe9d11c" providerId="ADAL" clId="{17044C56-F590-4CFA-AD14-6BFCE16C526D}" dt="2025-06-24T00:22:43.111" v="789" actId="20577"/>
          <ac:spMkLst>
            <pc:docMk/>
            <pc:sldMk cId="2537326463" sldId="275"/>
            <ac:spMk id="13" creationId="{9107F5A6-3A8D-A86A-A69E-2EA0FB36C1FB}"/>
          </ac:spMkLst>
        </pc:spChg>
        <pc:graphicFrameChg chg="del">
          <ac:chgData name="Elizabeth Triggs" userId="7122ba1b-b824-41ab-83a1-9dc8cfe9d11c" providerId="ADAL" clId="{17044C56-F590-4CFA-AD14-6BFCE16C526D}" dt="2025-06-24T00:11:54.994" v="404" actId="478"/>
          <ac:graphicFrameMkLst>
            <pc:docMk/>
            <pc:sldMk cId="2537326463" sldId="275"/>
            <ac:graphicFrameMk id="3" creationId="{26FA099F-21A5-C77D-5AE2-75A5B85CFDCC}"/>
          </ac:graphicFrameMkLst>
        </pc:graphicFrameChg>
        <pc:picChg chg="add mod">
          <ac:chgData name="Elizabeth Triggs" userId="7122ba1b-b824-41ab-83a1-9dc8cfe9d11c" providerId="ADAL" clId="{17044C56-F590-4CFA-AD14-6BFCE16C526D}" dt="2025-06-24T00:22:21.169" v="777" actId="1076"/>
          <ac:picMkLst>
            <pc:docMk/>
            <pc:sldMk cId="2537326463" sldId="275"/>
            <ac:picMk id="4" creationId="{953071CB-FF19-E3EC-F4E2-4F65B8597B93}"/>
          </ac:picMkLst>
        </pc:picChg>
        <pc:picChg chg="add mod">
          <ac:chgData name="Elizabeth Triggs" userId="7122ba1b-b824-41ab-83a1-9dc8cfe9d11c" providerId="ADAL" clId="{17044C56-F590-4CFA-AD14-6BFCE16C526D}" dt="2025-06-24T00:22:10.250" v="776" actId="1076"/>
          <ac:picMkLst>
            <pc:docMk/>
            <pc:sldMk cId="2537326463" sldId="275"/>
            <ac:picMk id="6" creationId="{5B44D972-48E2-CFC1-A52D-248F3F9BACC7}"/>
          </ac:picMkLst>
        </pc:picChg>
        <pc:picChg chg="mod">
          <ac:chgData name="Elizabeth Triggs" userId="7122ba1b-b824-41ab-83a1-9dc8cfe9d11c" providerId="ADAL" clId="{17044C56-F590-4CFA-AD14-6BFCE16C526D}" dt="2025-06-24T00:22:27.737" v="778" actId="1076"/>
          <ac:picMkLst>
            <pc:docMk/>
            <pc:sldMk cId="2537326463" sldId="275"/>
            <ac:picMk id="1026" creationId="{6E409FEB-AB5B-339F-92EF-69AAAA806DFE}"/>
          </ac:picMkLst>
        </pc:picChg>
      </pc:sldChg>
      <pc:sldChg chg="addSp delSp modSp add mod ord modNotesTx">
        <pc:chgData name="Elizabeth Triggs" userId="7122ba1b-b824-41ab-83a1-9dc8cfe9d11c" providerId="ADAL" clId="{17044C56-F590-4CFA-AD14-6BFCE16C526D}" dt="2025-06-24T01:41:42.589" v="4092" actId="115"/>
        <pc:sldMkLst>
          <pc:docMk/>
          <pc:sldMk cId="3591944933" sldId="276"/>
        </pc:sldMkLst>
        <pc:spChg chg="add">
          <ac:chgData name="Elizabeth Triggs" userId="7122ba1b-b824-41ab-83a1-9dc8cfe9d11c" providerId="ADAL" clId="{17044C56-F590-4CFA-AD14-6BFCE16C526D}" dt="2025-06-24T00:50:54.825" v="1873"/>
          <ac:spMkLst>
            <pc:docMk/>
            <pc:sldMk cId="3591944933" sldId="276"/>
            <ac:spMk id="4" creationId="{9E39600B-2820-FACF-DA8D-9C889B70CEBE}"/>
          </ac:spMkLst>
        </pc:spChg>
        <pc:spChg chg="mod">
          <ac:chgData name="Elizabeth Triggs" userId="7122ba1b-b824-41ab-83a1-9dc8cfe9d11c" providerId="ADAL" clId="{17044C56-F590-4CFA-AD14-6BFCE16C526D}" dt="2025-06-24T00:52:11.909" v="1917" actId="20577"/>
          <ac:spMkLst>
            <pc:docMk/>
            <pc:sldMk cId="3591944933" sldId="276"/>
            <ac:spMk id="12" creationId="{1610E51A-5705-85C6-B9A4-8922B41B8292}"/>
          </ac:spMkLst>
        </pc:spChg>
        <pc:spChg chg="mod">
          <ac:chgData name="Elizabeth Triggs" userId="7122ba1b-b824-41ab-83a1-9dc8cfe9d11c" providerId="ADAL" clId="{17044C56-F590-4CFA-AD14-6BFCE16C526D}" dt="2025-06-24T01:41:42.589" v="4092" actId="115"/>
          <ac:spMkLst>
            <pc:docMk/>
            <pc:sldMk cId="3591944933" sldId="276"/>
            <ac:spMk id="13" creationId="{1EF922F6-E9EF-72D5-26EF-C42FA80BABA4}"/>
          </ac:spMkLst>
        </pc:spChg>
        <pc:graphicFrameChg chg="del mod">
          <ac:chgData name="Elizabeth Triggs" userId="7122ba1b-b824-41ab-83a1-9dc8cfe9d11c" providerId="ADAL" clId="{17044C56-F590-4CFA-AD14-6BFCE16C526D}" dt="2025-06-24T00:36:00.368" v="1283" actId="478"/>
          <ac:graphicFrameMkLst>
            <pc:docMk/>
            <pc:sldMk cId="3591944933" sldId="276"/>
            <ac:graphicFrameMk id="3" creationId="{1A968448-630B-4F1B-6475-9A9D75CD21FF}"/>
          </ac:graphicFrameMkLst>
        </pc:graphicFrameChg>
        <pc:picChg chg="del">
          <ac:chgData name="Elizabeth Triggs" userId="7122ba1b-b824-41ab-83a1-9dc8cfe9d11c" providerId="ADAL" clId="{17044C56-F590-4CFA-AD14-6BFCE16C526D}" dt="2025-06-24T00:35:56.738" v="1281" actId="478"/>
          <ac:picMkLst>
            <pc:docMk/>
            <pc:sldMk cId="3591944933" sldId="276"/>
            <ac:picMk id="2050" creationId="{D22B9A91-3412-1DE1-75EA-70AAA9682B84}"/>
          </ac:picMkLst>
        </pc:picChg>
      </pc:sldChg>
      <pc:sldChg chg="addSp delSp modSp add mod">
        <pc:chgData name="Elizabeth Triggs" userId="7122ba1b-b824-41ab-83a1-9dc8cfe9d11c" providerId="ADAL" clId="{17044C56-F590-4CFA-AD14-6BFCE16C526D}" dt="2025-06-24T01:55:57.327" v="4128" actId="167"/>
        <pc:sldMkLst>
          <pc:docMk/>
          <pc:sldMk cId="1217083755" sldId="277"/>
        </pc:sldMkLst>
        <pc:spChg chg="mod">
          <ac:chgData name="Elizabeth Triggs" userId="7122ba1b-b824-41ab-83a1-9dc8cfe9d11c" providerId="ADAL" clId="{17044C56-F590-4CFA-AD14-6BFCE16C526D}" dt="2025-06-24T01:16:51.547" v="3284" actId="14100"/>
          <ac:spMkLst>
            <pc:docMk/>
            <pc:sldMk cId="1217083755" sldId="277"/>
            <ac:spMk id="12" creationId="{D5DCA833-5F7E-4212-B670-863E3C855CB2}"/>
          </ac:spMkLst>
        </pc:spChg>
        <pc:spChg chg="mod">
          <ac:chgData name="Elizabeth Triggs" userId="7122ba1b-b824-41ab-83a1-9dc8cfe9d11c" providerId="ADAL" clId="{17044C56-F590-4CFA-AD14-6BFCE16C526D}" dt="2025-06-24T01:44:54.542" v="4124" actId="179"/>
          <ac:spMkLst>
            <pc:docMk/>
            <pc:sldMk cId="1217083755" sldId="277"/>
            <ac:spMk id="13" creationId="{883D29D7-910E-F414-C413-CABF1EFCCDC3}"/>
          </ac:spMkLst>
        </pc:spChg>
        <pc:picChg chg="add mod ord">
          <ac:chgData name="Elizabeth Triggs" userId="7122ba1b-b824-41ab-83a1-9dc8cfe9d11c" providerId="ADAL" clId="{17044C56-F590-4CFA-AD14-6BFCE16C526D}" dt="2025-06-24T01:55:57.327" v="4128" actId="167"/>
          <ac:picMkLst>
            <pc:docMk/>
            <pc:sldMk cId="1217083755" sldId="277"/>
            <ac:picMk id="3" creationId="{6448BAF2-1A5E-A0DA-B15F-F612C4500454}"/>
          </ac:picMkLst>
        </pc:picChg>
        <pc:picChg chg="del">
          <ac:chgData name="Elizabeth Triggs" userId="7122ba1b-b824-41ab-83a1-9dc8cfe9d11c" providerId="ADAL" clId="{17044C56-F590-4CFA-AD14-6BFCE16C526D}" dt="2025-06-24T01:55:48.825" v="4126" actId="478"/>
          <ac:picMkLst>
            <pc:docMk/>
            <pc:sldMk cId="1217083755" sldId="277"/>
            <ac:picMk id="4" creationId="{B979E6D1-67B6-7771-C76F-56FA65C70F50}"/>
          </ac:picMkLst>
        </pc:picChg>
      </pc:sldChg>
      <pc:sldChg chg="addSp delSp modSp add del mod">
        <pc:chgData name="Elizabeth Triggs" userId="7122ba1b-b824-41ab-83a1-9dc8cfe9d11c" providerId="ADAL" clId="{17044C56-F590-4CFA-AD14-6BFCE16C526D}" dt="2025-06-24T01:32:34.229" v="3893" actId="47"/>
        <pc:sldMkLst>
          <pc:docMk/>
          <pc:sldMk cId="1523577754" sldId="278"/>
        </pc:sldMkLst>
        <pc:spChg chg="mod">
          <ac:chgData name="Elizabeth Triggs" userId="7122ba1b-b824-41ab-83a1-9dc8cfe9d11c" providerId="ADAL" clId="{17044C56-F590-4CFA-AD14-6BFCE16C526D}" dt="2025-06-24T01:31:37.192" v="3861" actId="20577"/>
          <ac:spMkLst>
            <pc:docMk/>
            <pc:sldMk cId="1523577754" sldId="278"/>
            <ac:spMk id="12" creationId="{3B5B60DD-1554-D5BE-EC3C-37D5D3AC7A10}"/>
          </ac:spMkLst>
        </pc:spChg>
        <pc:spChg chg="del">
          <ac:chgData name="Elizabeth Triggs" userId="7122ba1b-b824-41ab-83a1-9dc8cfe9d11c" providerId="ADAL" clId="{17044C56-F590-4CFA-AD14-6BFCE16C526D}" dt="2025-06-24T01:31:44.792" v="3862" actId="478"/>
          <ac:spMkLst>
            <pc:docMk/>
            <pc:sldMk cId="1523577754" sldId="278"/>
            <ac:spMk id="13" creationId="{66F1EA05-B36B-51D4-CDF6-EAE3C4D8382C}"/>
          </ac:spMkLst>
        </pc:spChg>
        <pc:picChg chg="add mod">
          <ac:chgData name="Elizabeth Triggs" userId="7122ba1b-b824-41ab-83a1-9dc8cfe9d11c" providerId="ADAL" clId="{17044C56-F590-4CFA-AD14-6BFCE16C526D}" dt="2025-06-24T01:31:45.025" v="3863"/>
          <ac:picMkLst>
            <pc:docMk/>
            <pc:sldMk cId="1523577754" sldId="278"/>
            <ac:picMk id="3" creationId="{0BCF8DD1-ACF8-4341-27B3-3C494A76D48C}"/>
          </ac:picMkLst>
        </pc:picChg>
      </pc:sldChg>
      <pc:sldChg chg="add del">
        <pc:chgData name="Elizabeth Triggs" userId="7122ba1b-b824-41ab-83a1-9dc8cfe9d11c" providerId="ADAL" clId="{17044C56-F590-4CFA-AD14-6BFCE16C526D}" dt="2025-06-24T01:45:14.926" v="4125" actId="47"/>
        <pc:sldMkLst>
          <pc:docMk/>
          <pc:sldMk cId="1017261260" sldId="279"/>
        </pc:sldMkLst>
      </pc:sldChg>
      <pc:sldChg chg="addSp delSp modSp add mod">
        <pc:chgData name="Elizabeth Triggs" userId="7122ba1b-b824-41ab-83a1-9dc8cfe9d11c" providerId="ADAL" clId="{17044C56-F590-4CFA-AD14-6BFCE16C526D}" dt="2025-06-24T01:33:49.398" v="3899" actId="1076"/>
        <pc:sldMkLst>
          <pc:docMk/>
          <pc:sldMk cId="4208977082" sldId="280"/>
        </pc:sldMkLst>
        <pc:spChg chg="del">
          <ac:chgData name="Elizabeth Triggs" userId="7122ba1b-b824-41ab-83a1-9dc8cfe9d11c" providerId="ADAL" clId="{17044C56-F590-4CFA-AD14-6BFCE16C526D}" dt="2025-06-24T01:32:17.487" v="3867" actId="478"/>
          <ac:spMkLst>
            <pc:docMk/>
            <pc:sldMk cId="4208977082" sldId="280"/>
            <ac:spMk id="4" creationId="{1D02CE75-6E02-CB86-6F9E-61E05F495792}"/>
          </ac:spMkLst>
        </pc:spChg>
        <pc:spChg chg="mod">
          <ac:chgData name="Elizabeth Triggs" userId="7122ba1b-b824-41ab-83a1-9dc8cfe9d11c" providerId="ADAL" clId="{17044C56-F590-4CFA-AD14-6BFCE16C526D}" dt="2025-06-24T01:32:29.580" v="3892" actId="5793"/>
          <ac:spMkLst>
            <pc:docMk/>
            <pc:sldMk cId="4208977082" sldId="280"/>
            <ac:spMk id="12" creationId="{EC91EF6E-08C7-003F-E340-0B023630F913}"/>
          </ac:spMkLst>
        </pc:spChg>
        <pc:graphicFrameChg chg="del">
          <ac:chgData name="Elizabeth Triggs" userId="7122ba1b-b824-41ab-83a1-9dc8cfe9d11c" providerId="ADAL" clId="{17044C56-F590-4CFA-AD14-6BFCE16C526D}" dt="2025-06-24T01:32:12.211" v="3866" actId="478"/>
          <ac:graphicFrameMkLst>
            <pc:docMk/>
            <pc:sldMk cId="4208977082" sldId="280"/>
            <ac:graphicFrameMk id="3" creationId="{2D42F267-9615-76F3-DAFF-B09ED54D21A7}"/>
          </ac:graphicFrameMkLst>
        </pc:graphicFrameChg>
        <pc:picChg chg="add mod">
          <ac:chgData name="Elizabeth Triggs" userId="7122ba1b-b824-41ab-83a1-9dc8cfe9d11c" providerId="ADAL" clId="{17044C56-F590-4CFA-AD14-6BFCE16C526D}" dt="2025-06-24T01:33:16.635" v="3896"/>
          <ac:picMkLst>
            <pc:docMk/>
            <pc:sldMk cId="4208977082" sldId="280"/>
            <ac:picMk id="6" creationId="{E4EE27E2-DCD1-1D67-9471-8FE0DF22FB28}"/>
          </ac:picMkLst>
        </pc:picChg>
        <pc:picChg chg="add mod">
          <ac:chgData name="Elizabeth Triggs" userId="7122ba1b-b824-41ab-83a1-9dc8cfe9d11c" providerId="ADAL" clId="{17044C56-F590-4CFA-AD14-6BFCE16C526D}" dt="2025-06-24T01:33:49.398" v="3899" actId="1076"/>
          <ac:picMkLst>
            <pc:docMk/>
            <pc:sldMk cId="4208977082" sldId="280"/>
            <ac:picMk id="7" creationId="{EA53D09C-2150-4F50-7753-419ECE11AB81}"/>
          </ac:picMkLst>
        </pc:picChg>
      </pc:sldChg>
    </pc:docChg>
  </pc:docChgLst>
  <pc:docChgLst>
    <pc:chgData name="Elizabeth Triggs" userId="S::etriggs@midlandtexas.gov::7122ba1b-b824-41ab-83a1-9dc8cfe9d11c" providerId="AD" clId="Web-{30F81899-4031-0B2E-1767-37E87760D189}"/>
    <pc:docChg chg="addSld modSld">
      <pc:chgData name="Elizabeth Triggs" userId="S::etriggs@midlandtexas.gov::7122ba1b-b824-41ab-83a1-9dc8cfe9d11c" providerId="AD" clId="Web-{30F81899-4031-0B2E-1767-37E87760D189}" dt="2025-06-24T02:27:18.065" v="305" actId="20577"/>
      <pc:docMkLst>
        <pc:docMk/>
      </pc:docMkLst>
      <pc:sldChg chg="modNotes">
        <pc:chgData name="Elizabeth Triggs" userId="S::etriggs@midlandtexas.gov::7122ba1b-b824-41ab-83a1-9dc8cfe9d11c" providerId="AD" clId="Web-{30F81899-4031-0B2E-1767-37E87760D189}" dt="2025-06-24T02:06:07.251" v="1"/>
        <pc:sldMkLst>
          <pc:docMk/>
          <pc:sldMk cId="3659715712" sldId="256"/>
        </pc:sldMkLst>
      </pc:sldChg>
      <pc:sldChg chg="modNotes">
        <pc:chgData name="Elizabeth Triggs" userId="S::etriggs@midlandtexas.gov::7122ba1b-b824-41ab-83a1-9dc8cfe9d11c" providerId="AD" clId="Web-{30F81899-4031-0B2E-1767-37E87760D189}" dt="2025-06-24T02:06:33.923" v="5"/>
        <pc:sldMkLst>
          <pc:docMk/>
          <pc:sldMk cId="2406785957" sldId="258"/>
        </pc:sldMkLst>
      </pc:sldChg>
      <pc:sldChg chg="modNotes">
        <pc:chgData name="Elizabeth Triggs" userId="S::etriggs@midlandtexas.gov::7122ba1b-b824-41ab-83a1-9dc8cfe9d11c" providerId="AD" clId="Web-{30F81899-4031-0B2E-1767-37E87760D189}" dt="2025-06-24T02:06:27.001" v="3"/>
        <pc:sldMkLst>
          <pc:docMk/>
          <pc:sldMk cId="498843460" sldId="259"/>
        </pc:sldMkLst>
      </pc:sldChg>
      <pc:sldChg chg="modNotes">
        <pc:chgData name="Elizabeth Triggs" userId="S::etriggs@midlandtexas.gov::7122ba1b-b824-41ab-83a1-9dc8cfe9d11c" providerId="AD" clId="Web-{30F81899-4031-0B2E-1767-37E87760D189}" dt="2025-06-24T02:08:39.565" v="32"/>
        <pc:sldMkLst>
          <pc:docMk/>
          <pc:sldMk cId="2712619646" sldId="263"/>
        </pc:sldMkLst>
      </pc:sldChg>
      <pc:sldChg chg="modNotes">
        <pc:chgData name="Elizabeth Triggs" userId="S::etriggs@midlandtexas.gov::7122ba1b-b824-41ab-83a1-9dc8cfe9d11c" providerId="AD" clId="Web-{30F81899-4031-0B2E-1767-37E87760D189}" dt="2025-06-24T02:08:52.269" v="34"/>
        <pc:sldMkLst>
          <pc:docMk/>
          <pc:sldMk cId="1241569488" sldId="269"/>
        </pc:sldMkLst>
      </pc:sldChg>
      <pc:sldChg chg="modNotes">
        <pc:chgData name="Elizabeth Triggs" userId="S::etriggs@midlandtexas.gov::7122ba1b-b824-41ab-83a1-9dc8cfe9d11c" providerId="AD" clId="Web-{30F81899-4031-0B2E-1767-37E87760D189}" dt="2025-06-24T02:09:25.332" v="38"/>
        <pc:sldMkLst>
          <pc:docMk/>
          <pc:sldMk cId="828780040" sldId="270"/>
        </pc:sldMkLst>
      </pc:sldChg>
      <pc:sldChg chg="modNotes">
        <pc:chgData name="Elizabeth Triggs" userId="S::etriggs@midlandtexas.gov::7122ba1b-b824-41ab-83a1-9dc8cfe9d11c" providerId="AD" clId="Web-{30F81899-4031-0B2E-1767-37E87760D189}" dt="2025-06-24T02:07:28.783" v="17"/>
        <pc:sldMkLst>
          <pc:docMk/>
          <pc:sldMk cId="962485132" sldId="271"/>
        </pc:sldMkLst>
      </pc:sldChg>
      <pc:sldChg chg="modNotes">
        <pc:chgData name="Elizabeth Triggs" userId="S::etriggs@midlandtexas.gov::7122ba1b-b824-41ab-83a1-9dc8cfe9d11c" providerId="AD" clId="Web-{30F81899-4031-0B2E-1767-37E87760D189}" dt="2025-06-24T02:08:18.909" v="28"/>
        <pc:sldMkLst>
          <pc:docMk/>
          <pc:sldMk cId="3949696496" sldId="272"/>
        </pc:sldMkLst>
      </pc:sldChg>
      <pc:sldChg chg="modNotes">
        <pc:chgData name="Elizabeth Triggs" userId="S::etriggs@midlandtexas.gov::7122ba1b-b824-41ab-83a1-9dc8cfe9d11c" providerId="AD" clId="Web-{30F81899-4031-0B2E-1767-37E87760D189}" dt="2025-06-24T02:07:00.017" v="9"/>
        <pc:sldMkLst>
          <pc:docMk/>
          <pc:sldMk cId="2120262117" sldId="273"/>
        </pc:sldMkLst>
      </pc:sldChg>
      <pc:sldChg chg="modSp modNotes">
        <pc:chgData name="Elizabeth Triggs" userId="S::etriggs@midlandtexas.gov::7122ba1b-b824-41ab-83a1-9dc8cfe9d11c" providerId="AD" clId="Web-{30F81899-4031-0B2E-1767-37E87760D189}" dt="2025-06-24T02:27:18.065" v="305" actId="20577"/>
        <pc:sldMkLst>
          <pc:docMk/>
          <pc:sldMk cId="2992838458" sldId="274"/>
        </pc:sldMkLst>
        <pc:spChg chg="mod">
          <ac:chgData name="Elizabeth Triggs" userId="S::etriggs@midlandtexas.gov::7122ba1b-b824-41ab-83a1-9dc8cfe9d11c" providerId="AD" clId="Web-{30F81899-4031-0B2E-1767-37E87760D189}" dt="2025-06-24T02:27:18.065" v="305" actId="20577"/>
          <ac:spMkLst>
            <pc:docMk/>
            <pc:sldMk cId="2992838458" sldId="274"/>
            <ac:spMk id="2" creationId="{37E8CA7E-2769-3668-1A63-D63FE5261DD1}"/>
          </ac:spMkLst>
        </pc:spChg>
      </pc:sldChg>
      <pc:sldChg chg="modNotes">
        <pc:chgData name="Elizabeth Triggs" userId="S::etriggs@midlandtexas.gov::7122ba1b-b824-41ab-83a1-9dc8cfe9d11c" providerId="AD" clId="Web-{30F81899-4031-0B2E-1767-37E87760D189}" dt="2025-06-24T02:09:10.753" v="36"/>
        <pc:sldMkLst>
          <pc:docMk/>
          <pc:sldMk cId="2537326463" sldId="275"/>
        </pc:sldMkLst>
      </pc:sldChg>
      <pc:sldChg chg="modNotes">
        <pc:chgData name="Elizabeth Triggs" userId="S::etriggs@midlandtexas.gov::7122ba1b-b824-41ab-83a1-9dc8cfe9d11c" providerId="AD" clId="Web-{30F81899-4031-0B2E-1767-37E87760D189}" dt="2025-06-24T02:08:30.268" v="30"/>
        <pc:sldMkLst>
          <pc:docMk/>
          <pc:sldMk cId="3591944933" sldId="276"/>
        </pc:sldMkLst>
      </pc:sldChg>
      <pc:sldChg chg="modNotes">
        <pc:chgData name="Elizabeth Triggs" userId="S::etriggs@midlandtexas.gov::7122ba1b-b824-41ab-83a1-9dc8cfe9d11c" providerId="AD" clId="Web-{30F81899-4031-0B2E-1767-37E87760D189}" dt="2025-06-24T02:10:19.582" v="73"/>
        <pc:sldMkLst>
          <pc:docMk/>
          <pc:sldMk cId="1217083755" sldId="277"/>
        </pc:sldMkLst>
      </pc:sldChg>
      <pc:sldChg chg="modNotes">
        <pc:chgData name="Elizabeth Triggs" userId="S::etriggs@midlandtexas.gov::7122ba1b-b824-41ab-83a1-9dc8cfe9d11c" providerId="AD" clId="Web-{30F81899-4031-0B2E-1767-37E87760D189}" dt="2025-06-24T02:10:29.958" v="76"/>
        <pc:sldMkLst>
          <pc:docMk/>
          <pc:sldMk cId="4208977082" sldId="280"/>
        </pc:sldMkLst>
      </pc:sldChg>
      <pc:sldChg chg="addSp delSp modSp add replId modNotes">
        <pc:chgData name="Elizabeth Triggs" userId="S::etriggs@midlandtexas.gov::7122ba1b-b824-41ab-83a1-9dc8cfe9d11c" providerId="AD" clId="Web-{30F81899-4031-0B2E-1767-37E87760D189}" dt="2025-06-24T02:15:06.446" v="299"/>
        <pc:sldMkLst>
          <pc:docMk/>
          <pc:sldMk cId="1448465665" sldId="281"/>
        </pc:sldMkLst>
        <pc:spChg chg="add mod">
          <ac:chgData name="Elizabeth Triggs" userId="S::etriggs@midlandtexas.gov::7122ba1b-b824-41ab-83a1-9dc8cfe9d11c" providerId="AD" clId="Web-{30F81899-4031-0B2E-1767-37E87760D189}" dt="2025-06-24T02:14:39.195" v="294"/>
          <ac:spMkLst>
            <pc:docMk/>
            <pc:sldMk cId="1448465665" sldId="281"/>
            <ac:spMk id="6" creationId="{B92318CF-1141-A860-251C-F38781C3BB00}"/>
          </ac:spMkLst>
        </pc:spChg>
        <pc:spChg chg="add mod">
          <ac:chgData name="Elizabeth Triggs" userId="S::etriggs@midlandtexas.gov::7122ba1b-b824-41ab-83a1-9dc8cfe9d11c" providerId="AD" clId="Web-{30F81899-4031-0B2E-1767-37E87760D189}" dt="2025-06-24T02:15:06.446" v="299"/>
          <ac:spMkLst>
            <pc:docMk/>
            <pc:sldMk cId="1448465665" sldId="281"/>
            <ac:spMk id="7" creationId="{0AD4B44B-C7A4-4002-4D7C-D459B171BC7C}"/>
          </ac:spMkLst>
        </pc:spChg>
        <pc:spChg chg="mod">
          <ac:chgData name="Elizabeth Triggs" userId="S::etriggs@midlandtexas.gov::7122ba1b-b824-41ab-83a1-9dc8cfe9d11c" providerId="AD" clId="Web-{30F81899-4031-0B2E-1767-37E87760D189}" dt="2025-06-24T02:11:16.036" v="98" actId="20577"/>
          <ac:spMkLst>
            <pc:docMk/>
            <pc:sldMk cId="1448465665" sldId="281"/>
            <ac:spMk id="12" creationId="{B88C2673-CB38-8748-ED67-A6753BDF3C1A}"/>
          </ac:spMkLst>
        </pc:spChg>
        <pc:spChg chg="del">
          <ac:chgData name="Elizabeth Triggs" userId="S::etriggs@midlandtexas.gov::7122ba1b-b824-41ab-83a1-9dc8cfe9d11c" providerId="AD" clId="Web-{30F81899-4031-0B2E-1767-37E87760D189}" dt="2025-06-24T02:10:57.489" v="78"/>
          <ac:spMkLst>
            <pc:docMk/>
            <pc:sldMk cId="1448465665" sldId="281"/>
            <ac:spMk id="13" creationId="{490BA1B1-D29F-7A92-839B-E7B1AF25928A}"/>
          </ac:spMkLst>
        </pc:spChg>
        <pc:picChg chg="add mod">
          <ac:chgData name="Elizabeth Triggs" userId="S::etriggs@midlandtexas.gov::7122ba1b-b824-41ab-83a1-9dc8cfe9d11c" providerId="AD" clId="Web-{30F81899-4031-0B2E-1767-37E87760D189}" dt="2025-06-24T02:14:15.039" v="291" actId="1076"/>
          <ac:picMkLst>
            <pc:docMk/>
            <pc:sldMk cId="1448465665" sldId="281"/>
            <ac:picMk id="3" creationId="{142EEC5C-9B95-7156-BD50-A3271D3478FA}"/>
          </ac:picMkLst>
        </pc:picChg>
        <pc:picChg chg="add mod">
          <ac:chgData name="Elizabeth Triggs" userId="S::etriggs@midlandtexas.gov::7122ba1b-b824-41ab-83a1-9dc8cfe9d11c" providerId="AD" clId="Web-{30F81899-4031-0B2E-1767-37E87760D189}" dt="2025-06-24T02:14:01.414" v="287" actId="1076"/>
          <ac:picMkLst>
            <pc:docMk/>
            <pc:sldMk cId="1448465665" sldId="281"/>
            <ac:picMk id="5" creationId="{BB9038FE-8E67-FA15-BD3A-15395624F8E6}"/>
          </ac:picMkLst>
        </pc:picChg>
      </pc:sldChg>
    </pc:docChg>
  </pc:docChgLst>
  <pc:docChgLst>
    <pc:chgData name="Taylor Novak" userId="S::tnovak@midlandtexas.gov::1bf35eaf-d94c-4f2d-bb10-da09de5f8ee8" providerId="AD" clId="Web-{59BD5267-2A6A-02DB-5A5B-E1DBAA5491EA}"/>
    <pc:docChg chg="modSld">
      <pc:chgData name="Taylor Novak" userId="S::tnovak@midlandtexas.gov::1bf35eaf-d94c-4f2d-bb10-da09de5f8ee8" providerId="AD" clId="Web-{59BD5267-2A6A-02DB-5A5B-E1DBAA5491EA}" dt="2025-06-24T13:43:34.912" v="0" actId="20577"/>
      <pc:docMkLst>
        <pc:docMk/>
      </pc:docMkLst>
      <pc:sldChg chg="modSp">
        <pc:chgData name="Taylor Novak" userId="S::tnovak@midlandtexas.gov::1bf35eaf-d94c-4f2d-bb10-da09de5f8ee8" providerId="AD" clId="Web-{59BD5267-2A6A-02DB-5A5B-E1DBAA5491EA}" dt="2025-06-24T13:43:34.912" v="0" actId="20577"/>
        <pc:sldMkLst>
          <pc:docMk/>
          <pc:sldMk cId="2537326463" sldId="275"/>
        </pc:sldMkLst>
        <pc:spChg chg="mod">
          <ac:chgData name="Taylor Novak" userId="S::tnovak@midlandtexas.gov::1bf35eaf-d94c-4f2d-bb10-da09de5f8ee8" providerId="AD" clId="Web-{59BD5267-2A6A-02DB-5A5B-E1DBAA5491EA}" dt="2025-06-24T13:43:34.912" v="0" actId="20577"/>
          <ac:spMkLst>
            <pc:docMk/>
            <pc:sldMk cId="2537326463" sldId="275"/>
            <ac:spMk id="13" creationId="{9107F5A6-3A8D-A86A-A69E-2EA0FB36C1FB}"/>
          </ac:spMkLst>
        </pc:spChg>
      </pc:sldChg>
    </pc:docChg>
  </pc:docChgLst>
  <pc:docChgLst>
    <pc:chgData name="Elizabeth Triggs" userId="S::etriggs@midlandtexas.gov::7122ba1b-b824-41ab-83a1-9dc8cfe9d11c" providerId="AD" clId="Web-{494B3CBF-D44F-5C07-5998-E27BB5EDBCDC}"/>
    <pc:docChg chg="modSld">
      <pc:chgData name="Elizabeth Triggs" userId="S::etriggs@midlandtexas.gov::7122ba1b-b824-41ab-83a1-9dc8cfe9d11c" providerId="AD" clId="Web-{494B3CBF-D44F-5C07-5998-E27BB5EDBCDC}" dt="2025-06-24T03:25:13.918" v="6" actId="20577"/>
      <pc:docMkLst>
        <pc:docMk/>
      </pc:docMkLst>
      <pc:sldChg chg="modSp">
        <pc:chgData name="Elizabeth Triggs" userId="S::etriggs@midlandtexas.gov::7122ba1b-b824-41ab-83a1-9dc8cfe9d11c" providerId="AD" clId="Web-{494B3CBF-D44F-5C07-5998-E27BB5EDBCDC}" dt="2025-06-24T03:25:04.355" v="4" actId="20577"/>
        <pc:sldMkLst>
          <pc:docMk/>
          <pc:sldMk cId="2712619646" sldId="263"/>
        </pc:sldMkLst>
        <pc:spChg chg="mod">
          <ac:chgData name="Elizabeth Triggs" userId="S::etriggs@midlandtexas.gov::7122ba1b-b824-41ab-83a1-9dc8cfe9d11c" providerId="AD" clId="Web-{494B3CBF-D44F-5C07-5998-E27BB5EDBCDC}" dt="2025-06-24T03:25:04.355" v="4" actId="20577"/>
          <ac:spMkLst>
            <pc:docMk/>
            <pc:sldMk cId="2712619646" sldId="263"/>
            <ac:spMk id="13" creationId="{EFC6CB36-A2A7-BFA2-2C7E-933079282984}"/>
          </ac:spMkLst>
        </pc:spChg>
      </pc:sldChg>
      <pc:sldChg chg="modSp">
        <pc:chgData name="Elizabeth Triggs" userId="S::etriggs@midlandtexas.gov::7122ba1b-b824-41ab-83a1-9dc8cfe9d11c" providerId="AD" clId="Web-{494B3CBF-D44F-5C07-5998-E27BB5EDBCDC}" dt="2025-06-24T03:25:13.918" v="6" actId="20577"/>
        <pc:sldMkLst>
          <pc:docMk/>
          <pc:sldMk cId="1241569488" sldId="269"/>
        </pc:sldMkLst>
        <pc:spChg chg="mod">
          <ac:chgData name="Elizabeth Triggs" userId="S::etriggs@midlandtexas.gov::7122ba1b-b824-41ab-83a1-9dc8cfe9d11c" providerId="AD" clId="Web-{494B3CBF-D44F-5C07-5998-E27BB5EDBCDC}" dt="2025-06-24T03:25:13.918" v="6" actId="20577"/>
          <ac:spMkLst>
            <pc:docMk/>
            <pc:sldMk cId="1241569488" sldId="269"/>
            <ac:spMk id="13" creationId="{63EAEE84-A2F9-E6FA-5ED3-70A8C2E67F3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triggs\Downloads\Council%20May%202025%20Residential%20Layered%20Report%20(1).xlsx" TargetMode="External"/><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triggs\Downloads\Council%20May%202025%20Commercial%20Layered%20Report%20(1).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triggs\Downloads\May%202025%20Inspections%20Layered%20Report.xlsx" TargetMode="External"/><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etriggs\Downloads\FY%202025%20Permit%20Volumes%20June%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'Master Chart'!$B$1</c:f>
              <c:strCache>
                <c:ptCount val="1"/>
                <c:pt idx="0">
                  <c:v>Application Volume</c:v>
                </c:pt>
              </c:strCache>
            </c:strRef>
          </c:tx>
          <c:spPr>
            <a:solidFill>
              <a:srgbClr val="215F9A"/>
            </a:solidFill>
            <a:ln>
              <a:solidFill>
                <a:srgbClr val="215F9A"/>
              </a:solidFill>
            </a:ln>
            <a:effectLst/>
          </c:spPr>
          <c:invertIfNegative val="0"/>
          <c:dLbls>
            <c:spPr>
              <a:noFill/>
              <a:ln>
                <a:noFill/>
              </a:ln>
              <a:effectLst/>
            </c:spPr>
            <c:txPr>
              <a:bodyPr rot="-5400000" spcFirstLastPara="1" vertOverflow="ellipsis"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Chart'!$B$2:$B$33</c:f>
              <c:numCache>
                <c:formatCode>General</c:formatCode>
                <c:ptCount val="32"/>
                <c:pt idx="0">
                  <c:v>60</c:v>
                </c:pt>
                <c:pt idx="1">
                  <c:v>38</c:v>
                </c:pt>
                <c:pt idx="2">
                  <c:v>37</c:v>
                </c:pt>
                <c:pt idx="3">
                  <c:v>45</c:v>
                </c:pt>
                <c:pt idx="4">
                  <c:v>66</c:v>
                </c:pt>
                <c:pt idx="5">
                  <c:v>80</c:v>
                </c:pt>
                <c:pt idx="6">
                  <c:v>70</c:v>
                </c:pt>
                <c:pt idx="7">
                  <c:v>86</c:v>
                </c:pt>
                <c:pt idx="8">
                  <c:v>56</c:v>
                </c:pt>
                <c:pt idx="9">
                  <c:v>94</c:v>
                </c:pt>
                <c:pt idx="10">
                  <c:v>115</c:v>
                </c:pt>
                <c:pt idx="11">
                  <c:v>79</c:v>
                </c:pt>
                <c:pt idx="12">
                  <c:v>54</c:v>
                </c:pt>
                <c:pt idx="13">
                  <c:v>64</c:v>
                </c:pt>
                <c:pt idx="14">
                  <c:v>58</c:v>
                </c:pt>
                <c:pt idx="15">
                  <c:v>67</c:v>
                </c:pt>
                <c:pt idx="16">
                  <c:v>89</c:v>
                </c:pt>
                <c:pt idx="17">
                  <c:v>87</c:v>
                </c:pt>
                <c:pt idx="18">
                  <c:v>144</c:v>
                </c:pt>
                <c:pt idx="19">
                  <c:v>63</c:v>
                </c:pt>
                <c:pt idx="20">
                  <c:v>57</c:v>
                </c:pt>
                <c:pt idx="21">
                  <c:v>86</c:v>
                </c:pt>
                <c:pt idx="22">
                  <c:v>86</c:v>
                </c:pt>
                <c:pt idx="23">
                  <c:v>60</c:v>
                </c:pt>
                <c:pt idx="24">
                  <c:v>88</c:v>
                </c:pt>
                <c:pt idx="25">
                  <c:v>122</c:v>
                </c:pt>
                <c:pt idx="26">
                  <c:v>124</c:v>
                </c:pt>
                <c:pt idx="27">
                  <c:v>98</c:v>
                </c:pt>
                <c:pt idx="28">
                  <c:v>34</c:v>
                </c:pt>
                <c:pt idx="29">
                  <c:v>74</c:v>
                </c:pt>
                <c:pt idx="30">
                  <c:v>156</c:v>
                </c:pt>
                <c:pt idx="31">
                  <c:v>80</c:v>
                </c:pt>
              </c:numCache>
            </c:numRef>
          </c:val>
          <c:extLst>
            <c:ext xmlns:c16="http://schemas.microsoft.com/office/drawing/2014/chart" uri="{C3380CC4-5D6E-409C-BE32-E72D297353CC}">
              <c16:uniqueId val="{00000000-A7CB-4253-AE9E-647EDBBEE16D}"/>
            </c:ext>
          </c:extLst>
        </c:ser>
        <c:dLbls>
          <c:showLegendKey val="0"/>
          <c:showVal val="0"/>
          <c:showCatName val="0"/>
          <c:showSerName val="0"/>
          <c:showPercent val="0"/>
          <c:showBubbleSize val="0"/>
        </c:dLbls>
        <c:gapWidth val="35"/>
        <c:axId val="1304297151"/>
        <c:axId val="1304293791"/>
      </c:barChart>
      <c:lineChart>
        <c:grouping val="standard"/>
        <c:varyColors val="0"/>
        <c:ser>
          <c:idx val="1"/>
          <c:order val="1"/>
          <c:tx>
            <c:strRef>
              <c:f>'Master Chart'!$C$1</c:f>
              <c:strCache>
                <c:ptCount val="1"/>
                <c:pt idx="0">
                  <c:v>Avg. Days to Review</c:v>
                </c:pt>
              </c:strCache>
            </c:strRef>
          </c:tx>
          <c:spPr>
            <a:ln w="38100" cap="rnd">
              <a:solidFill>
                <a:srgbClr val="FFC000"/>
              </a:solidFill>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Chart'!$C$2:$C$33</c:f>
              <c:numCache>
                <c:formatCode>General</c:formatCode>
                <c:ptCount val="32"/>
                <c:pt idx="0">
                  <c:v>5.1077844311377243</c:v>
                </c:pt>
                <c:pt idx="1">
                  <c:v>7.7474747474747474</c:v>
                </c:pt>
                <c:pt idx="2">
                  <c:v>8.8516746411483247</c:v>
                </c:pt>
                <c:pt idx="3">
                  <c:v>11.666666666666666</c:v>
                </c:pt>
                <c:pt idx="4">
                  <c:v>7.024096385542169</c:v>
                </c:pt>
                <c:pt idx="5">
                  <c:v>4.25</c:v>
                </c:pt>
                <c:pt idx="6">
                  <c:v>6.5180722891566267</c:v>
                </c:pt>
                <c:pt idx="7">
                  <c:v>7.4727272727272727</c:v>
                </c:pt>
                <c:pt idx="8">
                  <c:v>9.5887096774193541</c:v>
                </c:pt>
                <c:pt idx="9">
                  <c:v>9.1494845360824737</c:v>
                </c:pt>
                <c:pt idx="10">
                  <c:v>6.3288590604026842</c:v>
                </c:pt>
                <c:pt idx="11">
                  <c:v>6.0421686746987948</c:v>
                </c:pt>
                <c:pt idx="12">
                  <c:v>6.4046242774566471</c:v>
                </c:pt>
                <c:pt idx="13">
                  <c:v>4.6593406593406597</c:v>
                </c:pt>
                <c:pt idx="14">
                  <c:v>7.9117647058823533</c:v>
                </c:pt>
                <c:pt idx="15">
                  <c:v>5.166666666666667</c:v>
                </c:pt>
                <c:pt idx="16">
                  <c:v>4.1455696202531644</c:v>
                </c:pt>
                <c:pt idx="17">
                  <c:v>3.390625</c:v>
                </c:pt>
                <c:pt idx="18">
                  <c:v>7.2198581560283692</c:v>
                </c:pt>
                <c:pt idx="19">
                  <c:v>2.8071428571428569</c:v>
                </c:pt>
                <c:pt idx="20">
                  <c:v>0.72</c:v>
                </c:pt>
                <c:pt idx="21">
                  <c:v>1.5412371134020619</c:v>
                </c:pt>
                <c:pt idx="22">
                  <c:v>1.509090909090909</c:v>
                </c:pt>
                <c:pt idx="23">
                  <c:v>1.8105263157894738</c:v>
                </c:pt>
                <c:pt idx="24">
                  <c:v>1.2133333333333334</c:v>
                </c:pt>
                <c:pt idx="25">
                  <c:v>1.41</c:v>
                </c:pt>
                <c:pt idx="26">
                  <c:v>2.58</c:v>
                </c:pt>
                <c:pt idx="27">
                  <c:v>1.1499999999999999</c:v>
                </c:pt>
                <c:pt idx="28">
                  <c:v>1.88</c:v>
                </c:pt>
                <c:pt idx="29">
                  <c:v>1.77</c:v>
                </c:pt>
                <c:pt idx="30">
                  <c:v>1.45</c:v>
                </c:pt>
                <c:pt idx="31">
                  <c:v>1.1851851851851851</c:v>
                </c:pt>
              </c:numCache>
            </c:numRef>
          </c:val>
          <c:smooth val="0"/>
          <c:extLst>
            <c:ext xmlns:c16="http://schemas.microsoft.com/office/drawing/2014/chart" uri="{C3380CC4-5D6E-409C-BE32-E72D297353CC}">
              <c16:uniqueId val="{00000001-A7CB-4253-AE9E-647EDBBEE16D}"/>
            </c:ext>
          </c:extLst>
        </c:ser>
        <c:ser>
          <c:idx val="2"/>
          <c:order val="2"/>
          <c:tx>
            <c:strRef>
              <c:f>'Master Chart'!$D$1</c:f>
              <c:strCache>
                <c:ptCount val="1"/>
                <c:pt idx="0">
                  <c:v>Avg. Days to Issue</c:v>
                </c:pt>
              </c:strCache>
            </c:strRef>
          </c:tx>
          <c:spPr>
            <a:ln w="38100" cap="rnd">
              <a:solidFill>
                <a:srgbClr val="92D050"/>
              </a:solidFill>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Chart'!$D$2:$D$33</c:f>
              <c:numCache>
                <c:formatCode>General</c:formatCode>
                <c:ptCount val="32"/>
                <c:pt idx="0">
                  <c:v>4.046153846153846</c:v>
                </c:pt>
                <c:pt idx="1">
                  <c:v>10.328947368421053</c:v>
                </c:pt>
                <c:pt idx="2">
                  <c:v>10.902173913043478</c:v>
                </c:pt>
                <c:pt idx="3">
                  <c:v>14.260869565217391</c:v>
                </c:pt>
                <c:pt idx="4">
                  <c:v>10.180555555555555</c:v>
                </c:pt>
                <c:pt idx="5">
                  <c:v>9.5188679245283012</c:v>
                </c:pt>
                <c:pt idx="6">
                  <c:v>11.556701030927835</c:v>
                </c:pt>
                <c:pt idx="7">
                  <c:v>11.418032786885245</c:v>
                </c:pt>
                <c:pt idx="8">
                  <c:v>11.976744186046512</c:v>
                </c:pt>
                <c:pt idx="9">
                  <c:v>14.468468468468469</c:v>
                </c:pt>
                <c:pt idx="10">
                  <c:v>8.8590604026845643</c:v>
                </c:pt>
                <c:pt idx="11">
                  <c:v>23.892156862745097</c:v>
                </c:pt>
                <c:pt idx="12">
                  <c:v>6.4576271186440675</c:v>
                </c:pt>
                <c:pt idx="13">
                  <c:v>6.8297872340425529</c:v>
                </c:pt>
                <c:pt idx="14">
                  <c:v>7.5975609756097562</c:v>
                </c:pt>
                <c:pt idx="15">
                  <c:v>8.212765957446809</c:v>
                </c:pt>
                <c:pt idx="16">
                  <c:v>9.3571428571428577</c:v>
                </c:pt>
                <c:pt idx="17">
                  <c:v>8.4065040650406502</c:v>
                </c:pt>
                <c:pt idx="18">
                  <c:v>8.9578947368421051</c:v>
                </c:pt>
                <c:pt idx="19">
                  <c:v>5.5438596491228074</c:v>
                </c:pt>
                <c:pt idx="20">
                  <c:v>4.0808080808080804</c:v>
                </c:pt>
                <c:pt idx="21">
                  <c:v>7.1230769230769226</c:v>
                </c:pt>
                <c:pt idx="22">
                  <c:v>10.628787878787879</c:v>
                </c:pt>
                <c:pt idx="23">
                  <c:v>12.134615384615385</c:v>
                </c:pt>
                <c:pt idx="24">
                  <c:v>3.47</c:v>
                </c:pt>
                <c:pt idx="25">
                  <c:v>4.92</c:v>
                </c:pt>
                <c:pt idx="26">
                  <c:v>5.87</c:v>
                </c:pt>
                <c:pt idx="27">
                  <c:v>5.58</c:v>
                </c:pt>
                <c:pt idx="28">
                  <c:v>12.94</c:v>
                </c:pt>
                <c:pt idx="29">
                  <c:v>6.5</c:v>
                </c:pt>
                <c:pt idx="30">
                  <c:v>6.1</c:v>
                </c:pt>
                <c:pt idx="31">
                  <c:v>10.942028985507246</c:v>
                </c:pt>
              </c:numCache>
            </c:numRef>
          </c:val>
          <c:smooth val="0"/>
          <c:extLst>
            <c:ext xmlns:c16="http://schemas.microsoft.com/office/drawing/2014/chart" uri="{C3380CC4-5D6E-409C-BE32-E72D297353CC}">
              <c16:uniqueId val="{00000002-A7CB-4253-AE9E-647EDBBEE16D}"/>
            </c:ext>
          </c:extLst>
        </c:ser>
        <c:ser>
          <c:idx val="3"/>
          <c:order val="3"/>
          <c:tx>
            <c:strRef>
              <c:f>'Master Chart'!$E$1</c:f>
              <c:strCache>
                <c:ptCount val="1"/>
                <c:pt idx="0">
                  <c:v>Review Goal</c:v>
                </c:pt>
              </c:strCache>
            </c:strRef>
          </c:tx>
          <c:spPr>
            <a:ln w="38100" cap="rnd">
              <a:solidFill>
                <a:srgbClr val="FF0000"/>
              </a:solidFill>
              <a:prstDash val="sysDash"/>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Chart'!$E$2:$E$33</c:f>
              <c:numCache>
                <c:formatCode>General</c:formatCode>
                <c:ptCount val="32"/>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numCache>
            </c:numRef>
          </c:val>
          <c:smooth val="0"/>
          <c:extLst>
            <c:ext xmlns:c16="http://schemas.microsoft.com/office/drawing/2014/chart" uri="{C3380CC4-5D6E-409C-BE32-E72D297353CC}">
              <c16:uniqueId val="{00000003-A7CB-4253-AE9E-647EDBBEE16D}"/>
            </c:ext>
          </c:extLst>
        </c:ser>
        <c:dLbls>
          <c:showLegendKey val="0"/>
          <c:showVal val="0"/>
          <c:showCatName val="0"/>
          <c:showSerName val="0"/>
          <c:showPercent val="0"/>
          <c:showBubbleSize val="0"/>
        </c:dLbls>
        <c:marker val="1"/>
        <c:smooth val="0"/>
        <c:axId val="1738394143"/>
        <c:axId val="1738393663"/>
      </c:lineChart>
      <c:dateAx>
        <c:axId val="1304297151"/>
        <c:scaling>
          <c:orientation val="minMax"/>
        </c:scaling>
        <c:delete val="1"/>
        <c:axPos val="b"/>
        <c:majorGridlines>
          <c:spPr>
            <a:ln w="9525" cap="flat" cmpd="sng" algn="ctr">
              <a:solidFill>
                <a:schemeClr val="tx1">
                  <a:lumMod val="15000"/>
                  <a:lumOff val="85000"/>
                </a:schemeClr>
              </a:solidFill>
              <a:round/>
            </a:ln>
            <a:effectLst/>
          </c:spPr>
        </c:majorGridlines>
        <c:numFmt formatCode="[$-409]mmm\-yy;@" sourceLinked="0"/>
        <c:majorTickMark val="none"/>
        <c:minorTickMark val="none"/>
        <c:tickLblPos val="nextTo"/>
        <c:crossAx val="1304293791"/>
        <c:crosses val="autoZero"/>
        <c:auto val="1"/>
        <c:lblOffset val="100"/>
        <c:baseTimeUnit val="months"/>
        <c:majorUnit val="1"/>
        <c:majorTimeUnit val="years"/>
        <c:minorUnit val="4"/>
        <c:minorTimeUnit val="months"/>
      </c:dateAx>
      <c:valAx>
        <c:axId val="1304293791"/>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aseline="0" dirty="0"/>
                  <a:t>Permit Application Volume</a:t>
                </a:r>
                <a:endParaRPr lang="en-US"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04297151"/>
        <c:crosses val="autoZero"/>
        <c:crossBetween val="between"/>
      </c:valAx>
      <c:valAx>
        <c:axId val="1738393663"/>
        <c:scaling>
          <c:orientation val="minMax"/>
          <c:max val="24"/>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aseline="0" dirty="0"/>
                  <a:t>Time (Business Days)</a:t>
                </a:r>
                <a:endParaRPr lang="en-US"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38394143"/>
        <c:crosses val="max"/>
        <c:crossBetween val="between"/>
        <c:majorUnit val="3"/>
      </c:valAx>
      <c:dateAx>
        <c:axId val="1738394143"/>
        <c:scaling>
          <c:orientation val="minMax"/>
        </c:scaling>
        <c:delete val="0"/>
        <c:axPos val="t"/>
        <c:numFmt formatCode="[$-409]mmm\-yy;@" sourceLinked="1"/>
        <c:majorTickMark val="none"/>
        <c:minorTickMark val="none"/>
        <c:tickLblPos val="low"/>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738393663"/>
        <c:crosses val="max"/>
        <c:auto val="1"/>
        <c:lblOffset val="100"/>
        <c:baseTimeUnit val="months"/>
        <c:majorUnit val="3"/>
        <c:majorTimeUnit val="months"/>
      </c:dateAx>
      <c:spPr>
        <a:noFill/>
        <a:ln>
          <a:noFill/>
        </a:ln>
        <a:effectLst/>
      </c:spPr>
    </c:plotArea>
    <c:legend>
      <c:legendPos val="b"/>
      <c:layout>
        <c:manualLayout>
          <c:xMode val="edge"/>
          <c:yMode val="edge"/>
          <c:x val="0"/>
          <c:y val="0.87197037899770014"/>
          <c:w val="1"/>
          <c:h val="0.1118462983622774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'Master Chart'!$B$1</c:f>
              <c:strCache>
                <c:ptCount val="1"/>
                <c:pt idx="0">
                  <c:v>Application Volume</c:v>
                </c:pt>
              </c:strCache>
            </c:strRef>
          </c:tx>
          <c:spPr>
            <a:solidFill>
              <a:srgbClr val="215F9A"/>
            </a:solidFill>
            <a:ln>
              <a:solidFill>
                <a:srgbClr val="215F9A"/>
              </a:solidFill>
            </a:ln>
            <a:effectLst/>
          </c:spPr>
          <c:invertIfNegative val="0"/>
          <c:dLbls>
            <c:spPr>
              <a:noFill/>
              <a:ln>
                <a:noFill/>
              </a:ln>
              <a:effectLst/>
            </c:spPr>
            <c:txPr>
              <a:bodyPr rot="-5400000" spcFirstLastPara="1" vertOverflow="ellipsis"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Chart'!$B$2:$B$33</c:f>
              <c:numCache>
                <c:formatCode>General</c:formatCode>
                <c:ptCount val="32"/>
                <c:pt idx="0">
                  <c:v>4</c:v>
                </c:pt>
                <c:pt idx="1">
                  <c:v>3</c:v>
                </c:pt>
                <c:pt idx="2">
                  <c:v>2</c:v>
                </c:pt>
                <c:pt idx="3">
                  <c:v>7</c:v>
                </c:pt>
                <c:pt idx="4">
                  <c:v>9</c:v>
                </c:pt>
                <c:pt idx="5">
                  <c:v>4</c:v>
                </c:pt>
                <c:pt idx="6">
                  <c:v>5</c:v>
                </c:pt>
                <c:pt idx="7">
                  <c:v>7</c:v>
                </c:pt>
                <c:pt idx="8">
                  <c:v>11</c:v>
                </c:pt>
                <c:pt idx="9">
                  <c:v>6</c:v>
                </c:pt>
                <c:pt idx="10">
                  <c:v>1</c:v>
                </c:pt>
                <c:pt idx="11">
                  <c:v>17</c:v>
                </c:pt>
                <c:pt idx="12">
                  <c:v>5</c:v>
                </c:pt>
                <c:pt idx="13">
                  <c:v>5</c:v>
                </c:pt>
                <c:pt idx="14">
                  <c:v>8</c:v>
                </c:pt>
                <c:pt idx="15">
                  <c:v>7</c:v>
                </c:pt>
                <c:pt idx="16">
                  <c:v>7</c:v>
                </c:pt>
                <c:pt idx="17">
                  <c:v>4</c:v>
                </c:pt>
                <c:pt idx="18">
                  <c:v>3</c:v>
                </c:pt>
                <c:pt idx="19">
                  <c:v>8</c:v>
                </c:pt>
                <c:pt idx="20">
                  <c:v>8</c:v>
                </c:pt>
                <c:pt idx="21">
                  <c:v>5</c:v>
                </c:pt>
                <c:pt idx="22">
                  <c:v>7</c:v>
                </c:pt>
                <c:pt idx="23">
                  <c:v>18</c:v>
                </c:pt>
                <c:pt idx="24">
                  <c:v>7</c:v>
                </c:pt>
                <c:pt idx="25">
                  <c:v>1</c:v>
                </c:pt>
                <c:pt idx="26">
                  <c:v>2</c:v>
                </c:pt>
                <c:pt idx="27">
                  <c:v>2</c:v>
                </c:pt>
                <c:pt idx="28">
                  <c:v>3</c:v>
                </c:pt>
                <c:pt idx="29">
                  <c:v>4</c:v>
                </c:pt>
                <c:pt idx="30">
                  <c:v>5</c:v>
                </c:pt>
                <c:pt idx="31">
                  <c:v>9</c:v>
                </c:pt>
              </c:numCache>
            </c:numRef>
          </c:val>
          <c:extLst>
            <c:ext xmlns:c16="http://schemas.microsoft.com/office/drawing/2014/chart" uri="{C3380CC4-5D6E-409C-BE32-E72D297353CC}">
              <c16:uniqueId val="{00000000-EA06-4A2E-B3FB-3DBC63F20618}"/>
            </c:ext>
          </c:extLst>
        </c:ser>
        <c:dLbls>
          <c:showLegendKey val="0"/>
          <c:showVal val="0"/>
          <c:showCatName val="0"/>
          <c:showSerName val="0"/>
          <c:showPercent val="0"/>
          <c:showBubbleSize val="0"/>
        </c:dLbls>
        <c:gapWidth val="35"/>
        <c:axId val="946947903"/>
        <c:axId val="946921503"/>
      </c:barChart>
      <c:lineChart>
        <c:grouping val="standard"/>
        <c:varyColors val="0"/>
        <c:ser>
          <c:idx val="1"/>
          <c:order val="1"/>
          <c:tx>
            <c:strRef>
              <c:f>'Master Chart'!$C$1</c:f>
              <c:strCache>
                <c:ptCount val="1"/>
                <c:pt idx="0">
                  <c:v>Avg. Days to Review</c:v>
                </c:pt>
              </c:strCache>
            </c:strRef>
          </c:tx>
          <c:spPr>
            <a:ln w="38100" cap="rnd">
              <a:solidFill>
                <a:srgbClr val="FFC000"/>
              </a:solidFill>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Chart'!$C$2:$C$33</c:f>
              <c:numCache>
                <c:formatCode>General</c:formatCode>
                <c:ptCount val="32"/>
                <c:pt idx="0">
                  <c:v>9.6624999999999996</c:v>
                </c:pt>
                <c:pt idx="1">
                  <c:v>14.09</c:v>
                </c:pt>
                <c:pt idx="2">
                  <c:v>14.907514450867051</c:v>
                </c:pt>
                <c:pt idx="3">
                  <c:v>9.4574468085106389</c:v>
                </c:pt>
                <c:pt idx="4">
                  <c:v>10.574468085106384</c:v>
                </c:pt>
                <c:pt idx="5">
                  <c:v>13.720430107526882</c:v>
                </c:pt>
                <c:pt idx="6">
                  <c:v>13.324675324675324</c:v>
                </c:pt>
                <c:pt idx="7">
                  <c:v>9.5833333333333339</c:v>
                </c:pt>
                <c:pt idx="8">
                  <c:v>41.152777777777779</c:v>
                </c:pt>
                <c:pt idx="9">
                  <c:v>17.275862068965516</c:v>
                </c:pt>
                <c:pt idx="10">
                  <c:v>9.1568627450980387</c:v>
                </c:pt>
                <c:pt idx="11">
                  <c:v>14.245614035087719</c:v>
                </c:pt>
                <c:pt idx="12">
                  <c:v>5.33</c:v>
                </c:pt>
                <c:pt idx="13">
                  <c:v>16.72</c:v>
                </c:pt>
                <c:pt idx="14">
                  <c:v>27.12</c:v>
                </c:pt>
                <c:pt idx="15">
                  <c:v>13.38</c:v>
                </c:pt>
                <c:pt idx="16">
                  <c:v>13.66</c:v>
                </c:pt>
                <c:pt idx="17">
                  <c:v>21</c:v>
                </c:pt>
                <c:pt idx="18">
                  <c:v>15</c:v>
                </c:pt>
                <c:pt idx="19">
                  <c:v>29.94</c:v>
                </c:pt>
                <c:pt idx="20">
                  <c:v>29</c:v>
                </c:pt>
                <c:pt idx="21">
                  <c:v>24</c:v>
                </c:pt>
                <c:pt idx="22">
                  <c:v>9</c:v>
                </c:pt>
                <c:pt idx="23">
                  <c:v>4</c:v>
                </c:pt>
                <c:pt idx="24">
                  <c:v>3.0307692307692307</c:v>
                </c:pt>
                <c:pt idx="25">
                  <c:v>3.3673469387755102</c:v>
                </c:pt>
                <c:pt idx="26">
                  <c:v>4.7</c:v>
                </c:pt>
                <c:pt idx="27">
                  <c:v>7.03</c:v>
                </c:pt>
                <c:pt idx="28">
                  <c:v>2.4300000000000002</c:v>
                </c:pt>
                <c:pt idx="29">
                  <c:v>2.81</c:v>
                </c:pt>
                <c:pt idx="30">
                  <c:v>3.25</c:v>
                </c:pt>
                <c:pt idx="31">
                  <c:v>3.6333333333333333</c:v>
                </c:pt>
              </c:numCache>
            </c:numRef>
          </c:val>
          <c:smooth val="0"/>
          <c:extLst>
            <c:ext xmlns:c16="http://schemas.microsoft.com/office/drawing/2014/chart" uri="{C3380CC4-5D6E-409C-BE32-E72D297353CC}">
              <c16:uniqueId val="{00000001-EA06-4A2E-B3FB-3DBC63F20618}"/>
            </c:ext>
          </c:extLst>
        </c:ser>
        <c:ser>
          <c:idx val="3"/>
          <c:order val="2"/>
          <c:tx>
            <c:strRef>
              <c:f>'Master Chart'!$D$1</c:f>
              <c:strCache>
                <c:ptCount val="1"/>
                <c:pt idx="0">
                  <c:v>Avg. Days to Issue</c:v>
                </c:pt>
              </c:strCache>
            </c:strRef>
          </c:tx>
          <c:spPr>
            <a:ln w="38100" cap="rnd">
              <a:solidFill>
                <a:srgbClr val="92D050"/>
              </a:solidFill>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Chart'!$D$2:$D$33</c:f>
              <c:numCache>
                <c:formatCode>General</c:formatCode>
                <c:ptCount val="32"/>
                <c:pt idx="0">
                  <c:v>27.545454545454547</c:v>
                </c:pt>
                <c:pt idx="1">
                  <c:v>61.941176470588232</c:v>
                </c:pt>
                <c:pt idx="2">
                  <c:v>42.68</c:v>
                </c:pt>
                <c:pt idx="3">
                  <c:v>56.4</c:v>
                </c:pt>
                <c:pt idx="4">
                  <c:v>29</c:v>
                </c:pt>
                <c:pt idx="5">
                  <c:v>36.347826086956523</c:v>
                </c:pt>
                <c:pt idx="6">
                  <c:v>49.75</c:v>
                </c:pt>
                <c:pt idx="7">
                  <c:v>30.105263157894736</c:v>
                </c:pt>
                <c:pt idx="8">
                  <c:v>112.21428571428571</c:v>
                </c:pt>
                <c:pt idx="9">
                  <c:v>97.3125</c:v>
                </c:pt>
                <c:pt idx="10">
                  <c:v>42.666666666666664</c:v>
                </c:pt>
                <c:pt idx="11">
                  <c:v>66.615384615384613</c:v>
                </c:pt>
                <c:pt idx="12">
                  <c:v>39.29</c:v>
                </c:pt>
                <c:pt idx="13">
                  <c:v>71.290000000000006</c:v>
                </c:pt>
                <c:pt idx="14">
                  <c:v>123.1</c:v>
                </c:pt>
                <c:pt idx="15">
                  <c:v>36.64</c:v>
                </c:pt>
                <c:pt idx="16">
                  <c:v>39.840000000000003</c:v>
                </c:pt>
                <c:pt idx="17">
                  <c:v>44.18</c:v>
                </c:pt>
                <c:pt idx="18">
                  <c:v>40.28</c:v>
                </c:pt>
                <c:pt idx="19">
                  <c:v>45.5</c:v>
                </c:pt>
                <c:pt idx="20">
                  <c:v>45.34</c:v>
                </c:pt>
                <c:pt idx="21">
                  <c:v>31.59</c:v>
                </c:pt>
                <c:pt idx="22">
                  <c:v>34.799999999999997</c:v>
                </c:pt>
                <c:pt idx="23">
                  <c:v>18</c:v>
                </c:pt>
                <c:pt idx="24">
                  <c:v>45.304347826086953</c:v>
                </c:pt>
                <c:pt idx="25">
                  <c:v>21.0625</c:v>
                </c:pt>
                <c:pt idx="26">
                  <c:v>28.714285714285715</c:v>
                </c:pt>
                <c:pt idx="27">
                  <c:v>41.2</c:v>
                </c:pt>
                <c:pt idx="28">
                  <c:v>14.63</c:v>
                </c:pt>
                <c:pt idx="29">
                  <c:v>13</c:v>
                </c:pt>
                <c:pt idx="30">
                  <c:v>34</c:v>
                </c:pt>
                <c:pt idx="31">
                  <c:v>21.717948717948719</c:v>
                </c:pt>
              </c:numCache>
            </c:numRef>
          </c:val>
          <c:smooth val="0"/>
          <c:extLst>
            <c:ext xmlns:c16="http://schemas.microsoft.com/office/drawing/2014/chart" uri="{C3380CC4-5D6E-409C-BE32-E72D297353CC}">
              <c16:uniqueId val="{00000003-EA06-4A2E-B3FB-3DBC63F20618}"/>
            </c:ext>
          </c:extLst>
        </c:ser>
        <c:ser>
          <c:idx val="4"/>
          <c:order val="3"/>
          <c:tx>
            <c:strRef>
              <c:f>'Master Chart'!$E$1</c:f>
              <c:strCache>
                <c:ptCount val="1"/>
                <c:pt idx="0">
                  <c:v>Review Goal</c:v>
                </c:pt>
              </c:strCache>
            </c:strRef>
          </c:tx>
          <c:spPr>
            <a:ln w="38100" cap="rnd">
              <a:solidFill>
                <a:srgbClr val="FF0000"/>
              </a:solidFill>
              <a:prstDash val="sysDash"/>
              <a:round/>
            </a:ln>
            <a:effectLst>
              <a:outerShdw blurRad="50800" dist="38100" dir="2700000" algn="tl" rotWithShape="0">
                <a:prstClr val="black">
                  <a:alpha val="40000"/>
                </a:prstClr>
              </a:outerShdw>
            </a:effectLst>
          </c:spPr>
          <c:marker>
            <c:symbol val="none"/>
          </c:marker>
          <c:cat>
            <c:numRef>
              <c:f>'Master Chart'!$A$2:$A$33</c:f>
              <c:numCache>
                <c:formatCode>[$-409]mmm\-yy;@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'Master Chart'!$E$2:$E$33</c:f>
              <c:numCache>
                <c:formatCode>General</c:formatCode>
                <c:ptCount val="32"/>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numCache>
            </c:numRef>
          </c:val>
          <c:smooth val="0"/>
          <c:extLst>
            <c:ext xmlns:c16="http://schemas.microsoft.com/office/drawing/2014/chart" uri="{C3380CC4-5D6E-409C-BE32-E72D297353CC}">
              <c16:uniqueId val="{00000004-EA06-4A2E-B3FB-3DBC63F20618}"/>
            </c:ext>
          </c:extLst>
        </c:ser>
        <c:dLbls>
          <c:showLegendKey val="0"/>
          <c:showVal val="0"/>
          <c:showCatName val="0"/>
          <c:showSerName val="0"/>
          <c:showPercent val="0"/>
          <c:showBubbleSize val="0"/>
        </c:dLbls>
        <c:marker val="1"/>
        <c:smooth val="0"/>
        <c:axId val="946949823"/>
        <c:axId val="946931103"/>
      </c:lineChart>
      <c:dateAx>
        <c:axId val="946947903"/>
        <c:scaling>
          <c:orientation val="minMax"/>
        </c:scaling>
        <c:delete val="1"/>
        <c:axPos val="b"/>
        <c:majorGridlines>
          <c:spPr>
            <a:ln w="9525" cap="flat" cmpd="sng" algn="ctr">
              <a:solidFill>
                <a:schemeClr val="tx1">
                  <a:lumMod val="15000"/>
                  <a:lumOff val="85000"/>
                </a:schemeClr>
              </a:solidFill>
              <a:round/>
            </a:ln>
            <a:effectLst/>
          </c:spPr>
        </c:majorGridlines>
        <c:numFmt formatCode="[$-409]mmm\-yy;@" sourceLinked="1"/>
        <c:majorTickMark val="out"/>
        <c:minorTickMark val="none"/>
        <c:tickLblPos val="nextTo"/>
        <c:crossAx val="946921503"/>
        <c:crosses val="autoZero"/>
        <c:auto val="1"/>
        <c:lblOffset val="100"/>
        <c:baseTimeUnit val="months"/>
        <c:majorUnit val="1"/>
        <c:majorTimeUnit val="years"/>
        <c:minorUnit val="3"/>
        <c:minorTimeUnit val="months"/>
      </c:dateAx>
      <c:valAx>
        <c:axId val="946921503"/>
        <c:scaling>
          <c:orientation val="minMax"/>
          <c:max val="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Permit Application Volume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46947903"/>
        <c:crosses val="autoZero"/>
        <c:crossBetween val="between"/>
      </c:valAx>
      <c:valAx>
        <c:axId val="946931103"/>
        <c:scaling>
          <c:orientation val="minMax"/>
          <c:max val="126"/>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Time (Business Days)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46949823"/>
        <c:crosses val="max"/>
        <c:crossBetween val="between"/>
        <c:majorUnit val="14"/>
      </c:valAx>
      <c:dateAx>
        <c:axId val="946949823"/>
        <c:scaling>
          <c:orientation val="minMax"/>
        </c:scaling>
        <c:delete val="0"/>
        <c:axPos val="t"/>
        <c:numFmt formatCode="[$-409]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46931103"/>
        <c:crosses val="max"/>
        <c:auto val="1"/>
        <c:lblOffset val="100"/>
        <c:baseTimeUnit val="months"/>
        <c:majorUnit val="3"/>
        <c:majorTimeUnit val="months"/>
      </c:dateAx>
      <c:spPr>
        <a:noFill/>
        <a:ln>
          <a:noFill/>
        </a:ln>
        <a:effectLst/>
      </c:spPr>
    </c:plotArea>
    <c:legend>
      <c:legendPos val="b"/>
      <c:layout>
        <c:manualLayout>
          <c:xMode val="edge"/>
          <c:yMode val="edge"/>
          <c:x val="5.0638481792646931E-4"/>
          <c:y val="0.87198693609900702"/>
          <c:w val="0.99898723036414727"/>
          <c:h val="0.1118318341275301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'P-Chart (2)'!$C$1</c:f>
              <c:strCache>
                <c:ptCount val="1"/>
                <c:pt idx="0">
                  <c:v>Inspection Requests</c:v>
                </c:pt>
              </c:strCache>
            </c:strRef>
          </c:tx>
          <c:spPr>
            <a:solidFill>
              <a:srgbClr val="215F9A"/>
            </a:solidFill>
            <a:ln>
              <a:solidFill>
                <a:srgbClr val="215F9A"/>
              </a:solid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5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'P-Chart (2)'!$A$2:$A$33</c:f>
              <c:numCache>
                <c:formatCode>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'P-Chart (2)'!$C$2:$C$33</c:f>
              <c:numCache>
                <c:formatCode>#,##0</c:formatCode>
                <c:ptCount val="32"/>
                <c:pt idx="0">
                  <c:v>1833</c:v>
                </c:pt>
                <c:pt idx="1">
                  <c:v>1530</c:v>
                </c:pt>
                <c:pt idx="2">
                  <c:v>1779</c:v>
                </c:pt>
                <c:pt idx="3">
                  <c:v>1625</c:v>
                </c:pt>
                <c:pt idx="4">
                  <c:v>1568</c:v>
                </c:pt>
                <c:pt idx="5">
                  <c:v>1959</c:v>
                </c:pt>
                <c:pt idx="6">
                  <c:v>1625</c:v>
                </c:pt>
                <c:pt idx="7">
                  <c:v>1985</c:v>
                </c:pt>
                <c:pt idx="8">
                  <c:v>2034</c:v>
                </c:pt>
                <c:pt idx="9">
                  <c:v>1800</c:v>
                </c:pt>
                <c:pt idx="10">
                  <c:v>2253</c:v>
                </c:pt>
                <c:pt idx="11">
                  <c:v>2058</c:v>
                </c:pt>
                <c:pt idx="12">
                  <c:v>2261</c:v>
                </c:pt>
                <c:pt idx="13">
                  <c:v>2089</c:v>
                </c:pt>
                <c:pt idx="14">
                  <c:v>1854</c:v>
                </c:pt>
                <c:pt idx="15">
                  <c:v>2103</c:v>
                </c:pt>
                <c:pt idx="16">
                  <c:v>2050</c:v>
                </c:pt>
                <c:pt idx="17">
                  <c:v>2007</c:v>
                </c:pt>
                <c:pt idx="18">
                  <c:v>2435</c:v>
                </c:pt>
                <c:pt idx="19">
                  <c:v>2320</c:v>
                </c:pt>
                <c:pt idx="20">
                  <c:v>2420</c:v>
                </c:pt>
                <c:pt idx="21">
                  <c:v>2446</c:v>
                </c:pt>
                <c:pt idx="22">
                  <c:v>2471</c:v>
                </c:pt>
                <c:pt idx="23">
                  <c:v>1988</c:v>
                </c:pt>
                <c:pt idx="24">
                  <c:v>2223</c:v>
                </c:pt>
                <c:pt idx="25">
                  <c:v>1689</c:v>
                </c:pt>
                <c:pt idx="26">
                  <c:v>1922</c:v>
                </c:pt>
                <c:pt idx="27">
                  <c:v>2403</c:v>
                </c:pt>
                <c:pt idx="28">
                  <c:v>2513</c:v>
                </c:pt>
                <c:pt idx="29">
                  <c:v>2798</c:v>
                </c:pt>
                <c:pt idx="30">
                  <c:v>2486</c:v>
                </c:pt>
                <c:pt idx="31">
                  <c:v>2612</c:v>
                </c:pt>
              </c:numCache>
            </c:numRef>
          </c:val>
          <c:extLst>
            <c:ext xmlns:c16="http://schemas.microsoft.com/office/drawing/2014/chart" uri="{C3380CC4-5D6E-409C-BE32-E72D297353CC}">
              <c16:uniqueId val="{00000000-C396-4743-83C7-E9BDBEF41AE0}"/>
            </c:ext>
          </c:extLst>
        </c:ser>
        <c:dLbls>
          <c:showLegendKey val="0"/>
          <c:showVal val="0"/>
          <c:showCatName val="0"/>
          <c:showSerName val="0"/>
          <c:showPercent val="0"/>
          <c:showBubbleSize val="0"/>
        </c:dLbls>
        <c:gapWidth val="60"/>
        <c:axId val="2092136416"/>
        <c:axId val="2092137376"/>
        <c:extLst>
          <c:ext xmlns:c15="http://schemas.microsoft.com/office/drawing/2012/chart" uri="{02D57815-91ED-43cb-92C2-25804820EDAC}">
            <c15:filteredBarSeries>
              <c15:ser>
                <c:idx val="0"/>
                <c:order val="0"/>
                <c:tx>
                  <c:strRef>
                    <c:extLst>
                      <c:ext uri="{02D57815-91ED-43cb-92C2-25804820EDAC}">
                        <c15:formulaRef>
                          <c15:sqref>'P-Chart (2)'!$B$1</c15:sqref>
                        </c15:formulaRef>
                      </c:ext>
                    </c:extLst>
                    <c:strCache>
                      <c:ptCount val="1"/>
                      <c:pt idx="0">
                        <c:v>Defect</c:v>
                      </c:pt>
                    </c:strCache>
                  </c:strRef>
                </c:tx>
                <c:spPr>
                  <a:solidFill>
                    <a:schemeClr val="accent1"/>
                  </a:solidFill>
                  <a:ln>
                    <a:noFill/>
                  </a:ln>
                  <a:effectLst/>
                </c:spPr>
                <c:invertIfNegative val="0"/>
                <c:cat>
                  <c:numRef>
                    <c:extLst>
                      <c:ext uri="{02D57815-91ED-43cb-92C2-25804820EDAC}">
                        <c15:formulaRef>
                          <c15:sqref>'P-Chart (2)'!$A$2:$A$33</c15:sqref>
                        </c15:formulaRef>
                      </c:ext>
                    </c:extLst>
                    <c:numCache>
                      <c:formatCode>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extLst>
                      <c:ext uri="{02D57815-91ED-43cb-92C2-25804820EDAC}">
                        <c15:formulaRef>
                          <c15:sqref>'P-Chart (2)'!$B$2:$B$33</c15:sqref>
                        </c15:formulaRef>
                      </c:ext>
                    </c:extLst>
                    <c:numCache>
                      <c:formatCode>General</c:formatCode>
                      <c:ptCount val="32"/>
                      <c:pt idx="0">
                        <c:v>110</c:v>
                      </c:pt>
                      <c:pt idx="1">
                        <c:v>143</c:v>
                      </c:pt>
                      <c:pt idx="2">
                        <c:v>117</c:v>
                      </c:pt>
                      <c:pt idx="3">
                        <c:v>127</c:v>
                      </c:pt>
                      <c:pt idx="4">
                        <c:v>89</c:v>
                      </c:pt>
                      <c:pt idx="5">
                        <c:v>89</c:v>
                      </c:pt>
                      <c:pt idx="6">
                        <c:v>59</c:v>
                      </c:pt>
                      <c:pt idx="7">
                        <c:v>116</c:v>
                      </c:pt>
                      <c:pt idx="8">
                        <c:v>74</c:v>
                      </c:pt>
                      <c:pt idx="9">
                        <c:v>92</c:v>
                      </c:pt>
                      <c:pt idx="10">
                        <c:v>50</c:v>
                      </c:pt>
                      <c:pt idx="11">
                        <c:v>64</c:v>
                      </c:pt>
                      <c:pt idx="12">
                        <c:v>86</c:v>
                      </c:pt>
                      <c:pt idx="13">
                        <c:v>153</c:v>
                      </c:pt>
                      <c:pt idx="14">
                        <c:v>78</c:v>
                      </c:pt>
                      <c:pt idx="15">
                        <c:v>105</c:v>
                      </c:pt>
                      <c:pt idx="16">
                        <c:v>109</c:v>
                      </c:pt>
                      <c:pt idx="17">
                        <c:v>103</c:v>
                      </c:pt>
                      <c:pt idx="18">
                        <c:v>83</c:v>
                      </c:pt>
                      <c:pt idx="19">
                        <c:v>87</c:v>
                      </c:pt>
                      <c:pt idx="20">
                        <c:v>128</c:v>
                      </c:pt>
                      <c:pt idx="21">
                        <c:v>136</c:v>
                      </c:pt>
                      <c:pt idx="22">
                        <c:v>84</c:v>
                      </c:pt>
                      <c:pt idx="23">
                        <c:v>48</c:v>
                      </c:pt>
                      <c:pt idx="24">
                        <c:v>65</c:v>
                      </c:pt>
                      <c:pt idx="25">
                        <c:v>39</c:v>
                      </c:pt>
                      <c:pt idx="26">
                        <c:v>49</c:v>
                      </c:pt>
                      <c:pt idx="27">
                        <c:v>135</c:v>
                      </c:pt>
                      <c:pt idx="28">
                        <c:v>96</c:v>
                      </c:pt>
                      <c:pt idx="29">
                        <c:v>65</c:v>
                      </c:pt>
                      <c:pt idx="30">
                        <c:v>245</c:v>
                      </c:pt>
                      <c:pt idx="31">
                        <c:v>144</c:v>
                      </c:pt>
                    </c:numCache>
                  </c:numRef>
                </c:val>
                <c:extLst>
                  <c:ext xmlns:c16="http://schemas.microsoft.com/office/drawing/2014/chart" uri="{C3380CC4-5D6E-409C-BE32-E72D297353CC}">
                    <c16:uniqueId val="{00000003-C396-4743-83C7-E9BDBEF41AE0}"/>
                  </c:ext>
                </c:extLst>
              </c15:ser>
            </c15:filteredBarSeries>
          </c:ext>
        </c:extLst>
      </c:barChart>
      <c:lineChart>
        <c:grouping val="standard"/>
        <c:varyColors val="0"/>
        <c:ser>
          <c:idx val="2"/>
          <c:order val="2"/>
          <c:tx>
            <c:strRef>
              <c:f>'P-Chart (2)'!$D$1</c:f>
              <c:strCache>
                <c:ptCount val="1"/>
                <c:pt idx="0">
                  <c:v>% Complete within 1 Day</c:v>
                </c:pt>
              </c:strCache>
            </c:strRef>
          </c:tx>
          <c:spPr>
            <a:ln w="38100" cap="rnd">
              <a:solidFill>
                <a:srgbClr val="92D050"/>
              </a:solidFill>
              <a:round/>
            </a:ln>
            <a:effectLst>
              <a:outerShdw blurRad="50800" dist="38100" dir="2700000" algn="tl" rotWithShape="0">
                <a:prstClr val="black">
                  <a:alpha val="40000"/>
                </a:prstClr>
              </a:outerShdw>
            </a:effectLst>
          </c:spPr>
          <c:marker>
            <c:symbol val="none"/>
          </c:marker>
          <c:cat>
            <c:numRef>
              <c:f>'P-Chart (2)'!$A$2:$A$33</c:f>
              <c:numCache>
                <c:formatCode>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'P-Chart (2)'!$D$2:$D$33</c:f>
              <c:numCache>
                <c:formatCode>0%</c:formatCode>
                <c:ptCount val="32"/>
                <c:pt idx="0">
                  <c:v>0.93998908892525912</c:v>
                </c:pt>
                <c:pt idx="1">
                  <c:v>0.9065359477124183</c:v>
                </c:pt>
                <c:pt idx="2">
                  <c:v>0.93423271500843175</c:v>
                </c:pt>
                <c:pt idx="3">
                  <c:v>0.92184615384615387</c:v>
                </c:pt>
                <c:pt idx="4">
                  <c:v>0.94323979591836737</c:v>
                </c:pt>
                <c:pt idx="5">
                  <c:v>0.95456865747830522</c:v>
                </c:pt>
                <c:pt idx="6">
                  <c:v>0.96369230769230774</c:v>
                </c:pt>
                <c:pt idx="7">
                  <c:v>0.9415617128463476</c:v>
                </c:pt>
                <c:pt idx="8">
                  <c:v>0.93735259627599732</c:v>
                </c:pt>
                <c:pt idx="9">
                  <c:v>0.94319022379831896</c:v>
                </c:pt>
                <c:pt idx="10">
                  <c:v>0.94371020400957983</c:v>
                </c:pt>
                <c:pt idx="11">
                  <c:v>0.94726754900160737</c:v>
                </c:pt>
                <c:pt idx="12">
                  <c:v>0.9473459503501428</c:v>
                </c:pt>
                <c:pt idx="13">
                  <c:v>0.92675921493537583</c:v>
                </c:pt>
                <c:pt idx="14">
                  <c:v>0.95792880258899671</c:v>
                </c:pt>
                <c:pt idx="15">
                  <c:v>0.95007132667617689</c:v>
                </c:pt>
                <c:pt idx="16">
                  <c:v>0.94682926829268288</c:v>
                </c:pt>
                <c:pt idx="17">
                  <c:v>0.94867962132536121</c:v>
                </c:pt>
                <c:pt idx="18">
                  <c:v>0.96591375770020538</c:v>
                </c:pt>
                <c:pt idx="19">
                  <c:v>0.96250000000000002</c:v>
                </c:pt>
                <c:pt idx="20">
                  <c:v>0.94710743801652897</c:v>
                </c:pt>
                <c:pt idx="21">
                  <c:v>0.94439901880621424</c:v>
                </c:pt>
                <c:pt idx="22">
                  <c:v>0.96600566572237956</c:v>
                </c:pt>
                <c:pt idx="23">
                  <c:v>0.9758551307847082</c:v>
                </c:pt>
                <c:pt idx="24">
                  <c:v>0.97076023391812871</c:v>
                </c:pt>
                <c:pt idx="25">
                  <c:v>0.9769094138543517</c:v>
                </c:pt>
                <c:pt idx="26">
                  <c:v>0.97450572320499484</c:v>
                </c:pt>
                <c:pt idx="27">
                  <c:v>0.9438202247191011</c:v>
                </c:pt>
                <c:pt idx="28">
                  <c:v>0.96179864703541584</c:v>
                </c:pt>
                <c:pt idx="29">
                  <c:v>0.97676912080057188</c:v>
                </c:pt>
                <c:pt idx="30">
                  <c:v>0.90144810941271114</c:v>
                </c:pt>
                <c:pt idx="31">
                  <c:v>0.94486983154670745</c:v>
                </c:pt>
              </c:numCache>
            </c:numRef>
          </c:val>
          <c:smooth val="0"/>
          <c:extLst>
            <c:ext xmlns:c16="http://schemas.microsoft.com/office/drawing/2014/chart" uri="{C3380CC4-5D6E-409C-BE32-E72D297353CC}">
              <c16:uniqueId val="{00000001-C396-4743-83C7-E9BDBEF41AE0}"/>
            </c:ext>
          </c:extLst>
        </c:ser>
        <c:ser>
          <c:idx val="3"/>
          <c:order val="3"/>
          <c:tx>
            <c:strRef>
              <c:f>'P-Chart (2)'!$E$1</c:f>
              <c:strCache>
                <c:ptCount val="1"/>
                <c:pt idx="0">
                  <c:v>Completion Goal</c:v>
                </c:pt>
              </c:strCache>
            </c:strRef>
          </c:tx>
          <c:spPr>
            <a:ln w="38100" cap="rnd">
              <a:solidFill>
                <a:srgbClr val="FF0000"/>
              </a:solidFill>
              <a:prstDash val="sysDash"/>
              <a:round/>
            </a:ln>
            <a:effectLst>
              <a:outerShdw blurRad="50800" dist="38100" dir="2700000" algn="tl" rotWithShape="0">
                <a:prstClr val="black">
                  <a:alpha val="40000"/>
                </a:prstClr>
              </a:outerShdw>
            </a:effectLst>
          </c:spPr>
          <c:marker>
            <c:symbol val="none"/>
          </c:marker>
          <c:cat>
            <c:numRef>
              <c:f>'P-Chart (2)'!$A$2:$A$33</c:f>
              <c:numCache>
                <c:formatCode>mmm\-yy</c:formatCode>
                <c:ptCount val="32"/>
                <c:pt idx="0">
                  <c:v>44835</c:v>
                </c:pt>
                <c:pt idx="1">
                  <c:v>44866</c:v>
                </c:pt>
                <c:pt idx="2">
                  <c:v>44896</c:v>
                </c:pt>
                <c:pt idx="3">
                  <c:v>44927</c:v>
                </c:pt>
                <c:pt idx="4">
                  <c:v>44958</c:v>
                </c:pt>
                <c:pt idx="5">
                  <c:v>44986</c:v>
                </c:pt>
                <c:pt idx="6">
                  <c:v>45017</c:v>
                </c:pt>
                <c:pt idx="7">
                  <c:v>45047</c:v>
                </c:pt>
                <c:pt idx="8">
                  <c:v>45078</c:v>
                </c:pt>
                <c:pt idx="9">
                  <c:v>45108</c:v>
                </c:pt>
                <c:pt idx="10">
                  <c:v>45139</c:v>
                </c:pt>
                <c:pt idx="11">
                  <c:v>45170</c:v>
                </c:pt>
                <c:pt idx="12">
                  <c:v>45200</c:v>
                </c:pt>
                <c:pt idx="13">
                  <c:v>45231</c:v>
                </c:pt>
                <c:pt idx="14">
                  <c:v>45261</c:v>
                </c:pt>
                <c:pt idx="15">
                  <c:v>45292</c:v>
                </c:pt>
                <c:pt idx="16">
                  <c:v>45323</c:v>
                </c:pt>
                <c:pt idx="17">
                  <c:v>45352</c:v>
                </c:pt>
                <c:pt idx="18">
                  <c:v>45383</c:v>
                </c:pt>
                <c:pt idx="19">
                  <c:v>45413</c:v>
                </c:pt>
                <c:pt idx="20">
                  <c:v>45444</c:v>
                </c:pt>
                <c:pt idx="21">
                  <c:v>45474</c:v>
                </c:pt>
                <c:pt idx="22">
                  <c:v>45505</c:v>
                </c:pt>
                <c:pt idx="23">
                  <c:v>45536</c:v>
                </c:pt>
                <c:pt idx="24">
                  <c:v>45566</c:v>
                </c:pt>
                <c:pt idx="25">
                  <c:v>45597</c:v>
                </c:pt>
                <c:pt idx="26">
                  <c:v>45627</c:v>
                </c:pt>
                <c:pt idx="27">
                  <c:v>45658</c:v>
                </c:pt>
                <c:pt idx="28">
                  <c:v>45689</c:v>
                </c:pt>
                <c:pt idx="29">
                  <c:v>45717</c:v>
                </c:pt>
                <c:pt idx="30">
                  <c:v>45748</c:v>
                </c:pt>
                <c:pt idx="31">
                  <c:v>45778</c:v>
                </c:pt>
              </c:numCache>
            </c:numRef>
          </c:cat>
          <c:val>
            <c:numRef>
              <c:f>'P-Chart (2)'!$E$2:$E$33</c:f>
              <c:numCache>
                <c:formatCode>0%</c:formatCode>
                <c:ptCount val="32"/>
                <c:pt idx="0">
                  <c:v>0.95</c:v>
                </c:pt>
                <c:pt idx="1">
                  <c:v>0.95</c:v>
                </c:pt>
                <c:pt idx="2">
                  <c:v>0.95</c:v>
                </c:pt>
                <c:pt idx="3">
                  <c:v>0.95</c:v>
                </c:pt>
                <c:pt idx="4">
                  <c:v>0.95</c:v>
                </c:pt>
                <c:pt idx="5">
                  <c:v>0.95</c:v>
                </c:pt>
                <c:pt idx="6">
                  <c:v>0.95</c:v>
                </c:pt>
                <c:pt idx="7">
                  <c:v>0.95</c:v>
                </c:pt>
                <c:pt idx="8">
                  <c:v>0.95</c:v>
                </c:pt>
                <c:pt idx="9">
                  <c:v>0.95</c:v>
                </c:pt>
                <c:pt idx="10">
                  <c:v>0.95</c:v>
                </c:pt>
                <c:pt idx="11">
                  <c:v>0.95</c:v>
                </c:pt>
                <c:pt idx="12">
                  <c:v>0.95</c:v>
                </c:pt>
                <c:pt idx="13">
                  <c:v>0.95</c:v>
                </c:pt>
                <c:pt idx="14">
                  <c:v>0.95</c:v>
                </c:pt>
                <c:pt idx="15">
                  <c:v>0.95</c:v>
                </c:pt>
                <c:pt idx="16">
                  <c:v>0.95</c:v>
                </c:pt>
                <c:pt idx="17">
                  <c:v>0.95</c:v>
                </c:pt>
                <c:pt idx="18">
                  <c:v>0.95</c:v>
                </c:pt>
                <c:pt idx="19">
                  <c:v>0.95</c:v>
                </c:pt>
                <c:pt idx="20">
                  <c:v>0.95</c:v>
                </c:pt>
                <c:pt idx="21">
                  <c:v>0.95</c:v>
                </c:pt>
                <c:pt idx="22">
                  <c:v>0.95</c:v>
                </c:pt>
                <c:pt idx="23">
                  <c:v>0.95</c:v>
                </c:pt>
                <c:pt idx="24">
                  <c:v>0.95</c:v>
                </c:pt>
                <c:pt idx="25">
                  <c:v>0.95</c:v>
                </c:pt>
                <c:pt idx="26">
                  <c:v>0.95</c:v>
                </c:pt>
                <c:pt idx="27">
                  <c:v>0.95</c:v>
                </c:pt>
                <c:pt idx="28">
                  <c:v>0.95</c:v>
                </c:pt>
                <c:pt idx="29">
                  <c:v>0.95</c:v>
                </c:pt>
                <c:pt idx="30">
                  <c:v>0.95</c:v>
                </c:pt>
                <c:pt idx="31">
                  <c:v>0.95</c:v>
                </c:pt>
              </c:numCache>
            </c:numRef>
          </c:val>
          <c:smooth val="0"/>
          <c:extLst>
            <c:ext xmlns:c16="http://schemas.microsoft.com/office/drawing/2014/chart" uri="{C3380CC4-5D6E-409C-BE32-E72D297353CC}">
              <c16:uniqueId val="{00000002-C396-4743-83C7-E9BDBEF41AE0}"/>
            </c:ext>
          </c:extLst>
        </c:ser>
        <c:dLbls>
          <c:showLegendKey val="0"/>
          <c:showVal val="0"/>
          <c:showCatName val="0"/>
          <c:showSerName val="0"/>
          <c:showPercent val="0"/>
          <c:showBubbleSize val="0"/>
        </c:dLbls>
        <c:marker val="1"/>
        <c:smooth val="0"/>
        <c:axId val="2136579504"/>
        <c:axId val="2136584784"/>
      </c:lineChart>
      <c:dateAx>
        <c:axId val="2092136416"/>
        <c:scaling>
          <c:orientation val="minMax"/>
        </c:scaling>
        <c:delete val="1"/>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crossAx val="2092137376"/>
        <c:crosses val="autoZero"/>
        <c:auto val="1"/>
        <c:lblOffset val="100"/>
        <c:baseTimeUnit val="months"/>
        <c:majorUnit val="1"/>
        <c:majorTimeUnit val="years"/>
      </c:dateAx>
      <c:valAx>
        <c:axId val="2092137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Inspection Volume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092136416"/>
        <c:crosses val="autoZero"/>
        <c:crossBetween val="between"/>
      </c:valAx>
      <c:valAx>
        <c:axId val="2136584784"/>
        <c:scaling>
          <c:orientation val="minMax"/>
          <c:max val="1"/>
          <c:min val="0.70000000000000007"/>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aseline="0" dirty="0"/>
                  <a:t>Inspections Complete within 1 Business Day of Request (%)</a:t>
                </a:r>
                <a:endParaRPr lang="en-US"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6579504"/>
        <c:crosses val="max"/>
        <c:crossBetween val="between"/>
      </c:valAx>
      <c:dateAx>
        <c:axId val="2136579504"/>
        <c:scaling>
          <c:orientation val="minMax"/>
        </c:scaling>
        <c:delete val="0"/>
        <c:axPos val="t"/>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36584784"/>
        <c:crosses val="max"/>
        <c:auto val="1"/>
        <c:lblOffset val="100"/>
        <c:baseTimeUnit val="months"/>
        <c:majorUnit val="3"/>
        <c:major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Sheet5!$A$2:$B$8</cx:f>
        <cx:lvl ptCount="7">
          <cx:pt idx="0">New
41, 1%</cx:pt>
          <cx:pt idx="1">Other
203, 6%</cx:pt>
          <cx:pt idx="2">New
809, 25%</cx:pt>
          <cx:pt idx="3">Other
348, 11%</cx:pt>
          <cx:pt idx="4">Mechanical
168, 5%</cx:pt>
          <cx:pt idx="5">Electrical
342, 11%</cx:pt>
          <cx:pt idx="6">Plumbing
1,346, 41%</cx:pt>
        </cx:lvl>
        <cx:lvl ptCount="7">
          <cx:pt idx="0">Commercial
 244, 17%</cx:pt>
          <cx:pt idx="2">Residential
1,157, 36%</cx:pt>
          <cx:pt idx="4">Trades
1,856, 57%</cx:pt>
        </cx:lvl>
      </cx:strDim>
      <cx:numDim type="size">
        <cx:f>Sheet5!$C$2:$C$8</cx:f>
        <cx:lvl ptCount="7" formatCode="General">
          <cx:pt idx="0">41</cx:pt>
          <cx:pt idx="1">203</cx:pt>
          <cx:pt idx="2">809</cx:pt>
          <cx:pt idx="3">348</cx:pt>
          <cx:pt idx="4">168</cx:pt>
          <cx:pt idx="5">342</cx:pt>
          <cx:pt idx="6">1346</cx:pt>
        </cx:lvl>
      </cx:numDim>
    </cx:data>
  </cx:chartData>
  <cx:chart>
    <cx:plotArea>
      <cx:plotAreaRegion>
        <cx:series layoutId="sunburst" uniqueId="{1239A342-57FA-40BF-BD07-D7939EEAC75E}">
          <cx:dataPt idx="0">
            <cx:spPr>
              <a:solidFill>
                <a:srgbClr val="0E2841">
                  <a:lumMod val="50000"/>
                  <a:lumOff val="50000"/>
                </a:srgbClr>
              </a:solidFill>
            </cx:spPr>
          </cx:dataPt>
          <cx:dataPt idx="3">
            <cx:spPr>
              <a:solidFill>
                <a:srgbClr val="215F9A"/>
              </a:solidFill>
            </cx:spPr>
          </cx:dataPt>
          <cx:dataPt idx="6">
            <cx:spPr>
              <a:solidFill>
                <a:prstClr val="white">
                  <a:lumMod val="65000"/>
                </a:prstClr>
              </a:solidFill>
            </cx:spPr>
          </cx:dataPt>
          <cx:dataLabels>
            <cx:txPr>
              <a:bodyPr spcFirstLastPara="1" vertOverflow="ellipsis" horzOverflow="overflow" wrap="square" lIns="0" tIns="0" rIns="0" bIns="0" anchor="ctr" anchorCtr="1"/>
              <a:lstStyle/>
              <a:p>
                <a:pPr algn="ctr" rtl="0">
                  <a:defRPr sz="1100" b="1">
                    <a:latin typeface="Arial" panose="020B0604020202020204" pitchFamily="34" charset="0"/>
                    <a:ea typeface="Arial" panose="020B0604020202020204" pitchFamily="34" charset="0"/>
                    <a:cs typeface="Arial" panose="020B0604020202020204" pitchFamily="34" charset="0"/>
                  </a:defRPr>
                </a:pPr>
                <a:endParaRPr lang="en-US" sz="1100" b="1" i="0" u="none" strike="noStrike" baseline="0">
                  <a:solidFill>
                    <a:prstClr val="white"/>
                  </a:solidFill>
                  <a:latin typeface="Arial" panose="020B0604020202020204" pitchFamily="34" charset="0"/>
                  <a:cs typeface="Arial" panose="020B0604020202020204" pitchFamily="34" charset="0"/>
                </a:endParaRPr>
              </a:p>
            </cx:txPr>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B9E66F-379A-4C42-BCDC-C999E74328E6}" type="datetimeFigureOut">
              <a:rPr lang="en-US" smtClean="0"/>
              <a:t>6/24/2025</a:t>
            </a:fld>
            <a:endParaRPr lang="en-US" dirty="0"/>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348BB0-3B74-4133-B5AE-AC6344A2CAA0}" type="slidenum">
              <a:rPr lang="en-US" smtClean="0"/>
              <a:t>‹#›</a:t>
            </a:fld>
            <a:endParaRPr lang="en-US" dirty="0"/>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52203-5447-4CEC-A724-E4F8541868F1}" type="datetimeFigureOut">
              <a:rPr lang="en-US" smtClean="0"/>
              <a:t>6/24/2025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AF213-026E-4EFD-B7C0-AE74235EC3F1}" type="slidenum">
              <a:rPr lang="en-US" smtClean="0"/>
              <a:t>‹#›</a:t>
            </a:fld>
            <a:endParaRPr lang="en-US" dirty="0"/>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Good afternoon. Today’s update focuses on the progress we’ve made in </a:t>
            </a:r>
            <a:r>
              <a:rPr lang="en-US" b="1" dirty="0"/>
              <a:t>permitting and inspections</a:t>
            </a:r>
            <a:r>
              <a:rPr lang="en-US" dirty="0"/>
              <a:t>, with a focus on </a:t>
            </a:r>
            <a:r>
              <a:rPr lang="en-US" b="1" dirty="0"/>
              <a:t>continuous improvement</a:t>
            </a:r>
            <a:r>
              <a:rPr lang="en-US" dirty="0"/>
              <a:t>.</a:t>
            </a:r>
          </a:p>
          <a:p>
            <a:pPr marL="285750" indent="-285750">
              <a:buFont typeface="Arial"/>
              <a:buChar char="•"/>
            </a:pPr>
            <a:r>
              <a:rPr lang="en-US" dirty="0"/>
              <a:t>We’ll highlight how we’ve responded to increasing volume, introduced new tools, and prioritized transparency, speed, and service.</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dirty="0"/>
          </a:p>
        </p:txBody>
      </p:sp>
    </p:spTree>
    <p:extLst>
      <p:ext uri="{BB962C8B-B14F-4D97-AF65-F5344CB8AC3E}">
        <p14:creationId xmlns:p14="http://schemas.microsoft.com/office/powerpoint/2010/main" val="3944566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The </a:t>
            </a:r>
            <a:r>
              <a:rPr lang="en-US" b="1" dirty="0"/>
              <a:t>Public-Facing Development Dashboard</a:t>
            </a:r>
            <a:r>
              <a:rPr lang="en-US" dirty="0"/>
              <a:t> shares current permits under review and active development across the city.</a:t>
            </a:r>
          </a:p>
          <a:p>
            <a:pPr>
              <a:buFont typeface="Arial" panose="020B0604020202020204" pitchFamily="34" charset="0"/>
              <a:buChar char="•"/>
            </a:pPr>
            <a:r>
              <a:rPr lang="en-US" dirty="0"/>
              <a:t>It offers a </a:t>
            </a:r>
            <a:r>
              <a:rPr lang="en-US" b="1" dirty="0"/>
              <a:t>real-time look at growth</a:t>
            </a:r>
            <a:r>
              <a:rPr lang="en-US" dirty="0"/>
              <a:t>, reinforcing our commitment to open communication.</a:t>
            </a:r>
          </a:p>
          <a:p>
            <a:pPr>
              <a:buFont typeface="Arial" panose="020B0604020202020204" pitchFamily="34" charset="0"/>
              <a:buChar char="•"/>
            </a:pPr>
            <a:r>
              <a:rPr lang="en-US" dirty="0"/>
              <a:t>Dashboards are </a:t>
            </a:r>
            <a:r>
              <a:rPr lang="en-US" b="1" dirty="0"/>
              <a:t>prominently displayed</a:t>
            </a:r>
            <a:r>
              <a:rPr lang="en-US" dirty="0"/>
              <a:t> at the One-Stop-Shop and 4th floor, and also available online for broader access.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10</a:t>
            </a:fld>
            <a:endParaRPr lang="en-US" dirty="0"/>
          </a:p>
        </p:txBody>
      </p:sp>
    </p:spTree>
    <p:extLst>
      <p:ext uri="{BB962C8B-B14F-4D97-AF65-F5344CB8AC3E}">
        <p14:creationId xmlns:p14="http://schemas.microsoft.com/office/powerpoint/2010/main" val="2525478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EF6E7-1625-141B-772D-A91E4DF57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EC874-989F-C9AC-E56B-F67435D34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A9DB6-9E9D-B255-5285-96A82C080068}"/>
              </a:ext>
            </a:extLst>
          </p:cNvPr>
          <p:cNvSpPr>
            <a:spLocks noGrp="1"/>
          </p:cNvSpPr>
          <p:nvPr>
            <p:ph type="body" idx="1"/>
          </p:nvPr>
        </p:nvSpPr>
        <p:spPr/>
        <p:txBody>
          <a:bodyPr/>
          <a:lstStyle/>
          <a:p>
            <a:r>
              <a:rPr lang="en-US" dirty="0"/>
              <a:t>The three public-facing permitting and inspections dashboards which show permitting and inspections performance over the last 30 days and provide an interactive look at recent and ongoing development across the city can be accessed via our website, by clicking on the Development Services Department webpage.</a:t>
            </a:r>
          </a:p>
        </p:txBody>
      </p:sp>
      <p:sp>
        <p:nvSpPr>
          <p:cNvPr id="4" name="Slide Number Placeholder 3">
            <a:extLst>
              <a:ext uri="{FF2B5EF4-FFF2-40B4-BE49-F238E27FC236}">
                <a16:creationId xmlns:a16="http://schemas.microsoft.com/office/drawing/2014/main" id="{D95FB43B-789B-55DD-DE0A-00B3C4A18A8B}"/>
              </a:ext>
            </a:extLst>
          </p:cNvPr>
          <p:cNvSpPr>
            <a:spLocks noGrp="1"/>
          </p:cNvSpPr>
          <p:nvPr>
            <p:ph type="sldNum" sz="quarter" idx="5"/>
          </p:nvPr>
        </p:nvSpPr>
        <p:spPr/>
        <p:txBody>
          <a:bodyPr/>
          <a:lstStyle/>
          <a:p>
            <a:fld id="{BEDAF213-026E-4EFD-B7C0-AE74235EC3F1}" type="slidenum">
              <a:rPr lang="en-US" smtClean="0"/>
              <a:t>11</a:t>
            </a:fld>
            <a:endParaRPr lang="en-US" dirty="0"/>
          </a:p>
        </p:txBody>
      </p:sp>
    </p:spTree>
    <p:extLst>
      <p:ext uri="{BB962C8B-B14F-4D97-AF65-F5344CB8AC3E}">
        <p14:creationId xmlns:p14="http://schemas.microsoft.com/office/powerpoint/2010/main" val="195961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a:t>These dashboards are part of a broader effort to </a:t>
            </a:r>
            <a:r>
              <a:rPr lang="en-US" b="1"/>
              <a:t>modernize City services</a:t>
            </a:r>
            <a:r>
              <a:rPr lang="en-US"/>
              <a:t> through technology.</a:t>
            </a:r>
          </a:p>
          <a:p>
            <a:pPr>
              <a:buFont typeface="Arial" panose="020B0604020202020204" pitchFamily="34" charset="0"/>
              <a:buChar char="•"/>
            </a:pPr>
            <a:r>
              <a:rPr lang="en-US"/>
              <a:t>We’ve implemented:</a:t>
            </a:r>
          </a:p>
          <a:p>
            <a:pPr>
              <a:buFont typeface="Arial" panose="020B0604020202020204" pitchFamily="34" charset="0"/>
              <a:buChar char="•"/>
            </a:pPr>
            <a:r>
              <a:rPr lang="en-US" b="1" err="1"/>
              <a:t>SeeClickFix</a:t>
            </a:r>
            <a:r>
              <a:rPr lang="en-US"/>
              <a:t> for citizen-reported issues and faster response</a:t>
            </a:r>
          </a:p>
          <a:p>
            <a:pPr>
              <a:buFont typeface="Arial" panose="020B0604020202020204" pitchFamily="34" charset="0"/>
              <a:buChar char="•"/>
            </a:pPr>
            <a:r>
              <a:rPr lang="en-US" b="1"/>
              <a:t>“Ask Jacky”</a:t>
            </a:r>
            <a:r>
              <a:rPr lang="en-US"/>
              <a:t>, our AI chatbot, for 24/7 access to common questions</a:t>
            </a:r>
          </a:p>
          <a:p>
            <a:pPr>
              <a:buFont typeface="Arial" panose="020B0604020202020204" pitchFamily="34" charset="0"/>
              <a:buChar char="•"/>
            </a:pPr>
            <a:r>
              <a:rPr lang="en-US" b="1"/>
              <a:t>RingCentral</a:t>
            </a:r>
            <a:r>
              <a:rPr lang="en-US"/>
              <a:t>, our internet-based phone system, improving reliability and saving </a:t>
            </a:r>
            <a:r>
              <a:rPr lang="en-US" b="1"/>
              <a:t>$100,000 annually</a:t>
            </a:r>
            <a:endParaRPr lang="en-US"/>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12</a:t>
            </a:fld>
            <a:endParaRPr lang="en-US" dirty="0"/>
          </a:p>
        </p:txBody>
      </p:sp>
    </p:spTree>
    <p:extLst>
      <p:ext uri="{BB962C8B-B14F-4D97-AF65-F5344CB8AC3E}">
        <p14:creationId xmlns:p14="http://schemas.microsoft.com/office/powerpoint/2010/main" val="4130040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Our biggest recent step: </a:t>
            </a:r>
            <a:r>
              <a:rPr lang="en-US" b="1" dirty="0"/>
              <a:t>Permit Midland</a:t>
            </a:r>
            <a:r>
              <a:rPr lang="en-US" dirty="0"/>
              <a:t>, which launched on </a:t>
            </a:r>
            <a:r>
              <a:rPr lang="en-US" b="1" dirty="0"/>
              <a:t>June 16, 2025</a:t>
            </a:r>
            <a:r>
              <a:rPr lang="en-US" dirty="0"/>
              <a:t>.</a:t>
            </a:r>
          </a:p>
          <a:p>
            <a:pPr marL="171450" indent="-171450">
              <a:buFont typeface="Arial"/>
              <a:buChar char="•"/>
            </a:pPr>
            <a:r>
              <a:rPr lang="en-US" dirty="0"/>
              <a:t>This online portal allows users to:</a:t>
            </a:r>
          </a:p>
          <a:p>
            <a:pPr marL="628650" lvl="1" indent="-171450">
              <a:buFont typeface="Arial"/>
              <a:buChar char="•"/>
            </a:pPr>
            <a:r>
              <a:rPr lang="en-US" b="1" dirty="0"/>
              <a:t>Submit applications</a:t>
            </a:r>
            <a:r>
              <a:rPr lang="en-US" dirty="0"/>
              <a:t> for building and trade permits</a:t>
            </a:r>
          </a:p>
          <a:p>
            <a:pPr marL="628650" lvl="1" indent="-171450">
              <a:buFont typeface="Arial"/>
              <a:buChar char="•"/>
            </a:pPr>
            <a:r>
              <a:rPr lang="en-US" b="1" dirty="0"/>
              <a:t>Schedule inspections</a:t>
            </a:r>
            <a:endParaRPr lang="en-US" dirty="0"/>
          </a:p>
          <a:p>
            <a:pPr marL="628650" lvl="1" indent="-171450">
              <a:buFont typeface="Arial"/>
              <a:buChar char="•"/>
            </a:pPr>
            <a:r>
              <a:rPr lang="en-US" b="1" dirty="0"/>
              <a:t>Track real-time permit status</a:t>
            </a:r>
            <a:endParaRPr lang="en-US" dirty="0"/>
          </a:p>
          <a:p>
            <a:pPr marL="628650" lvl="1" indent="-171450">
              <a:buFont typeface="Arial"/>
              <a:buChar char="•"/>
            </a:pPr>
            <a:r>
              <a:rPr lang="en-US" b="1" dirty="0"/>
              <a:t>Search property history</a:t>
            </a:r>
            <a:r>
              <a:rPr lang="en-US" dirty="0"/>
              <a:t> for past and current permits</a:t>
            </a:r>
          </a:p>
          <a:p>
            <a:pPr marL="171450" indent="-171450">
              <a:buFont typeface="Arial"/>
              <a:buChar char="•"/>
            </a:pPr>
            <a:r>
              <a:rPr lang="en-US" dirty="0"/>
              <a:t>This supports </a:t>
            </a:r>
            <a:r>
              <a:rPr lang="en-US" b="1" dirty="0"/>
              <a:t>greater transparency</a:t>
            </a:r>
            <a:r>
              <a:rPr lang="en-US" dirty="0"/>
              <a:t>, more convenience, and better tracking for both staff and applicants.</a:t>
            </a:r>
          </a:p>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13</a:t>
            </a:fld>
            <a:endParaRPr lang="en-US" dirty="0"/>
          </a:p>
        </p:txBody>
      </p:sp>
    </p:spTree>
    <p:extLst>
      <p:ext uri="{BB962C8B-B14F-4D97-AF65-F5344CB8AC3E}">
        <p14:creationId xmlns:p14="http://schemas.microsoft.com/office/powerpoint/2010/main" val="55873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Permit Midland currently supports:</a:t>
            </a:r>
          </a:p>
          <a:p>
            <a:pPr marL="571500" lvl="1" indent="-285750">
              <a:buFont typeface="Arial"/>
              <a:buChar char="•"/>
            </a:pPr>
            <a:r>
              <a:rPr lang="en-US" b="1"/>
              <a:t>Residential and commercial permits</a:t>
            </a:r>
            <a:r>
              <a:rPr lang="en-US"/>
              <a:t> for building, electrical, plumbing, mechanical, and solar</a:t>
            </a:r>
          </a:p>
          <a:p>
            <a:pPr marL="571500" lvl="1" indent="-285750">
              <a:buFont typeface="Arial"/>
              <a:buChar char="•"/>
            </a:pPr>
            <a:r>
              <a:rPr lang="en-US" b="1"/>
              <a:t>All building and trade inspection requests</a:t>
            </a:r>
            <a:endParaRPr lang="en-US"/>
          </a:p>
          <a:p>
            <a:pPr marL="285750" indent="-285750">
              <a:buFont typeface="Arial"/>
              <a:buChar char="•"/>
            </a:pPr>
            <a:r>
              <a:rPr lang="en-US" dirty="0"/>
              <a:t>Coming soon:</a:t>
            </a:r>
          </a:p>
          <a:p>
            <a:pPr marL="571500" lvl="1" indent="-285750">
              <a:buFont typeface="Arial"/>
              <a:buChar char="•"/>
            </a:pPr>
            <a:r>
              <a:rPr lang="en-US" b="1"/>
              <a:t>Engineering permits</a:t>
            </a:r>
            <a:r>
              <a:rPr lang="en-US"/>
              <a:t>, including ROW and taps</a:t>
            </a:r>
          </a:p>
          <a:p>
            <a:pPr marL="571500" lvl="1" indent="-285750">
              <a:buFont typeface="Arial"/>
              <a:buChar char="•"/>
            </a:pPr>
            <a:r>
              <a:rPr lang="en-US" b="1"/>
              <a:t>Planning applications</a:t>
            </a:r>
            <a:r>
              <a:rPr lang="en-US"/>
              <a:t> like plats and special exceptions</a:t>
            </a:r>
          </a:p>
          <a:p>
            <a:pPr marL="571500" lvl="1" indent="-285750">
              <a:buFont typeface="Arial"/>
              <a:buChar char="•"/>
            </a:pPr>
            <a:r>
              <a:rPr lang="en-US" b="1"/>
              <a:t>Fire Marshal permits</a:t>
            </a:r>
            <a:r>
              <a:rPr lang="en-US"/>
              <a:t> and </a:t>
            </a:r>
            <a:r>
              <a:rPr lang="en-US" b="1"/>
              <a:t>after-hours permits</a:t>
            </a:r>
            <a:endParaRPr lang="en-US"/>
          </a:p>
          <a:p>
            <a:pPr marL="571500" lvl="1" indent="-285750">
              <a:buFont typeface="Arial"/>
              <a:buChar char="•"/>
            </a:pPr>
            <a:r>
              <a:rPr lang="en-US" dirty="0"/>
              <a:t>A </a:t>
            </a:r>
            <a:r>
              <a:rPr lang="en-US" b="1" dirty="0"/>
              <a:t>mobile inspection app</a:t>
            </a:r>
            <a:r>
              <a:rPr lang="en-US" dirty="0"/>
              <a:t> to allow contractors to schedule inspections directly from their mobile devices in the field</a:t>
            </a:r>
            <a:endParaRPr lang="en-US" dirty="0">
              <a:latin typeface="Aptos"/>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14</a:t>
            </a:fld>
            <a:endParaRPr lang="en-US" dirty="0"/>
          </a:p>
        </p:txBody>
      </p:sp>
    </p:spTree>
    <p:extLst>
      <p:ext uri="{BB962C8B-B14F-4D97-AF65-F5344CB8AC3E}">
        <p14:creationId xmlns:p14="http://schemas.microsoft.com/office/powerpoint/2010/main" val="280237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happy to provide a quick look at the portal and highlight how it’s improving the user experience.</a:t>
            </a:r>
          </a:p>
        </p:txBody>
      </p:sp>
      <p:sp>
        <p:nvSpPr>
          <p:cNvPr id="4" name="Slide Number Placeholder 3"/>
          <p:cNvSpPr>
            <a:spLocks noGrp="1"/>
          </p:cNvSpPr>
          <p:nvPr>
            <p:ph type="sldNum" sz="quarter" idx="5"/>
          </p:nvPr>
        </p:nvSpPr>
        <p:spPr/>
        <p:txBody>
          <a:bodyPr/>
          <a:lstStyle/>
          <a:p>
            <a:fld id="{BEDAF213-026E-4EFD-B7C0-AE74235EC3F1}" type="slidenum">
              <a:rPr lang="en-US" smtClean="0"/>
              <a:t>15</a:t>
            </a:fld>
            <a:endParaRPr lang="en-US" dirty="0"/>
          </a:p>
        </p:txBody>
      </p:sp>
    </p:spTree>
    <p:extLst>
      <p:ext uri="{BB962C8B-B14F-4D97-AF65-F5344CB8AC3E}">
        <p14:creationId xmlns:p14="http://schemas.microsoft.com/office/powerpoint/2010/main" val="178245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Everything we’re doing in permitting and inspections connects back to the broader goals set by Council.</a:t>
            </a:r>
          </a:p>
          <a:p>
            <a:pPr marL="285750" indent="-285750">
              <a:buFont typeface="Arial"/>
              <a:buChar char="•"/>
            </a:pPr>
            <a:r>
              <a:rPr lang="en-US" dirty="0"/>
              <a:t>For example, when we talk about reducing review times and speeding up inspections, that’s directly tied to helping builders and developers get to market faster — which supports economic growth and job creation.</a:t>
            </a:r>
          </a:p>
          <a:p>
            <a:pPr marL="285750" indent="-285750">
              <a:buFont typeface="Arial"/>
              <a:buChar char="•"/>
            </a:pPr>
            <a:r>
              <a:rPr lang="en-US" dirty="0"/>
              <a:t>Likewise, inspections are not just about checking boxes — they play a critical role in ensuring the safety of our buildings and neighborhoods.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dirty="0"/>
          </a:p>
        </p:txBody>
      </p:sp>
    </p:spTree>
    <p:extLst>
      <p:ext uri="{BB962C8B-B14F-4D97-AF65-F5344CB8AC3E}">
        <p14:creationId xmlns:p14="http://schemas.microsoft.com/office/powerpoint/2010/main" val="370290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We're also placing a strong emphasis on </a:t>
            </a:r>
            <a:r>
              <a:rPr lang="en-US" b="1" dirty="0"/>
              <a:t>communication and transparency</a:t>
            </a:r>
            <a:r>
              <a:rPr lang="en-US" dirty="0"/>
              <a:t> — both with the public and internally.</a:t>
            </a:r>
          </a:p>
          <a:p>
            <a:pPr marL="285750" indent="-285750">
              <a:buFont typeface="Arial"/>
              <a:buChar char="•"/>
            </a:pPr>
            <a:r>
              <a:rPr lang="en-US" dirty="0"/>
              <a:t>By using dashboards and digital tools, we’re making it easier to share accurate, timely information and keep everyone aligned.</a:t>
            </a:r>
          </a:p>
          <a:p>
            <a:pPr marL="285750" indent="-285750">
              <a:buFont typeface="Arial"/>
              <a:buChar char="•"/>
            </a:pPr>
            <a:r>
              <a:rPr lang="en-US" dirty="0"/>
              <a:t>And finally, all of these improvements help us deliver services more efficiently and effectively, which supports sound governance and good stewardship of public resources.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dirty="0"/>
          </a:p>
        </p:txBody>
      </p:sp>
    </p:spTree>
    <p:extLst>
      <p:ext uri="{BB962C8B-B14F-4D97-AF65-F5344CB8AC3E}">
        <p14:creationId xmlns:p14="http://schemas.microsoft.com/office/powerpoint/2010/main" val="202784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1EF02-0B26-4232-784C-C961286EED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4DF04-32A5-DC13-4EC8-4B9DB5EEF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25B10-D060-8F08-0CAD-0A0E44D82DD1}"/>
              </a:ext>
            </a:extLst>
          </p:cNvPr>
          <p:cNvSpPr>
            <a:spLocks noGrp="1"/>
          </p:cNvSpPr>
          <p:nvPr>
            <p:ph type="body" idx="1"/>
          </p:nvPr>
        </p:nvSpPr>
        <p:spPr/>
        <p:txBody>
          <a:bodyPr/>
          <a:lstStyle/>
          <a:p>
            <a:pPr>
              <a:buFont typeface="Arial" panose="020B0604020202020204" pitchFamily="34" charset="0"/>
              <a:buChar char="•"/>
            </a:pPr>
            <a:r>
              <a:rPr lang="en-US" dirty="0"/>
              <a:t>To date, we’ve issued </a:t>
            </a:r>
            <a:r>
              <a:rPr lang="en-US" b="1" dirty="0"/>
              <a:t>3,257 permits</a:t>
            </a:r>
            <a:r>
              <a:rPr lang="en-US" dirty="0"/>
              <a:t> in FY25.</a:t>
            </a:r>
          </a:p>
          <a:p>
            <a:pPr>
              <a:buFont typeface="Arial" panose="020B0604020202020204" pitchFamily="34" charset="0"/>
              <a:buChar char="•"/>
            </a:pPr>
            <a:r>
              <a:rPr lang="en-US" b="1" dirty="0"/>
              <a:t>57% are trade permits</a:t>
            </a:r>
            <a:r>
              <a:rPr lang="en-US" dirty="0"/>
              <a:t>, most handled over the counter.</a:t>
            </a:r>
          </a:p>
          <a:p>
            <a:pPr>
              <a:buFont typeface="Arial" panose="020B0604020202020204" pitchFamily="34" charset="0"/>
              <a:buChar char="•"/>
            </a:pPr>
            <a:r>
              <a:rPr lang="en-US" dirty="0"/>
              <a:t>We focus our review timelines on </a:t>
            </a:r>
            <a:r>
              <a:rPr lang="en-US" b="1" dirty="0"/>
              <a:t>residential and commercial permits</a:t>
            </a:r>
            <a:r>
              <a:rPr lang="en-US" dirty="0"/>
              <a:t>, which require more detailed coordination and technical review.</a:t>
            </a:r>
          </a:p>
          <a:p>
            <a:pPr>
              <a:buFont typeface="Arial" panose="020B0604020202020204" pitchFamily="34" charset="0"/>
              <a:buChar char="•"/>
            </a:pPr>
            <a:r>
              <a:rPr lang="en-US" b="1" dirty="0"/>
              <a:t>Residential permits account for 36%</a:t>
            </a:r>
            <a:r>
              <a:rPr lang="en-US" dirty="0"/>
              <a:t>, including </a:t>
            </a:r>
            <a:r>
              <a:rPr lang="en-US" b="1" dirty="0"/>
              <a:t>25% for new single-family homes</a:t>
            </a:r>
            <a:r>
              <a:rPr lang="en-US" dirty="0"/>
              <a:t>.</a:t>
            </a:r>
          </a:p>
          <a:p>
            <a:pPr>
              <a:buFont typeface="Arial" panose="020B0604020202020204" pitchFamily="34" charset="0"/>
              <a:buChar char="•"/>
            </a:pPr>
            <a:r>
              <a:rPr lang="en-US" b="1" dirty="0"/>
              <a:t>Commercial permits make up 7%</a:t>
            </a:r>
            <a:r>
              <a:rPr lang="en-US" dirty="0"/>
              <a:t>, typically more complex projects.</a:t>
            </a:r>
          </a:p>
        </p:txBody>
      </p:sp>
      <p:sp>
        <p:nvSpPr>
          <p:cNvPr id="4" name="Slide Number Placeholder 3">
            <a:extLst>
              <a:ext uri="{FF2B5EF4-FFF2-40B4-BE49-F238E27FC236}">
                <a16:creationId xmlns:a16="http://schemas.microsoft.com/office/drawing/2014/main" id="{0D16EB16-1D10-A453-20EA-81ED08390E5C}"/>
              </a:ext>
            </a:extLst>
          </p:cNvPr>
          <p:cNvSpPr>
            <a:spLocks noGrp="1"/>
          </p:cNvSpPr>
          <p:nvPr>
            <p:ph type="sldNum" sz="quarter" idx="5"/>
          </p:nvPr>
        </p:nvSpPr>
        <p:spPr/>
        <p:txBody>
          <a:bodyPr/>
          <a:lstStyle/>
          <a:p>
            <a:fld id="{BEDAF213-026E-4EFD-B7C0-AE74235EC3F1}" type="slidenum">
              <a:rPr lang="en-US" smtClean="0"/>
              <a:t>4</a:t>
            </a:fld>
            <a:endParaRPr lang="en-US" dirty="0"/>
          </a:p>
        </p:txBody>
      </p:sp>
    </p:spTree>
    <p:extLst>
      <p:ext uri="{BB962C8B-B14F-4D97-AF65-F5344CB8AC3E}">
        <p14:creationId xmlns:p14="http://schemas.microsoft.com/office/powerpoint/2010/main" val="338635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Single-family demand is surging</a:t>
            </a:r>
            <a:r>
              <a:rPr lang="en-US"/>
              <a:t>: We’re on track for </a:t>
            </a:r>
            <a:r>
              <a:rPr lang="en-US" b="1"/>
              <a:t>1,164 permits this year</a:t>
            </a:r>
            <a:r>
              <a:rPr lang="en-US"/>
              <a:t>, a </a:t>
            </a:r>
            <a:r>
              <a:rPr lang="en-US" b="1"/>
              <a:t>27% increase</a:t>
            </a:r>
            <a:r>
              <a:rPr lang="en-US"/>
              <a:t> from last year’s 915.</a:t>
            </a:r>
          </a:p>
          <a:p>
            <a:pPr>
              <a:buFont typeface="Arial" panose="020B0604020202020204" pitchFamily="34" charset="0"/>
              <a:buChar char="•"/>
            </a:pPr>
            <a:r>
              <a:rPr lang="en-US"/>
              <a:t>That’s a </a:t>
            </a:r>
            <a:r>
              <a:rPr lang="en-US" b="1"/>
              <a:t>41% increase in total workload</a:t>
            </a:r>
            <a:r>
              <a:rPr lang="en-US"/>
              <a:t> over three years — from 826 in FY23 to 1,164 projected this year.</a:t>
            </a:r>
          </a:p>
          <a:p>
            <a:pPr>
              <a:buFont typeface="Arial" panose="020B0604020202020204" pitchFamily="34" charset="0"/>
              <a:buChar char="•"/>
            </a:pPr>
            <a:r>
              <a:rPr lang="en-US" dirty="0"/>
              <a:t>Despite the growth:</a:t>
            </a:r>
          </a:p>
          <a:p>
            <a:pPr lvl="1">
              <a:buFont typeface="Arial" panose="020B0604020202020204" pitchFamily="34" charset="0"/>
              <a:buChar char="•"/>
            </a:pPr>
            <a:r>
              <a:rPr lang="en-US" b="1"/>
              <a:t>Average review time</a:t>
            </a:r>
            <a:r>
              <a:rPr lang="en-US"/>
              <a:t> dropped from </a:t>
            </a:r>
            <a:r>
              <a:rPr lang="en-US" b="1"/>
              <a:t>7.2 to 1.6 days</a:t>
            </a:r>
            <a:endParaRPr lang="en-US"/>
          </a:p>
          <a:p>
            <a:pPr lvl="1">
              <a:buFont typeface="Arial" panose="020B0604020202020204" pitchFamily="34" charset="0"/>
              <a:buChar char="•"/>
            </a:pPr>
            <a:r>
              <a:rPr lang="en-US" b="1"/>
              <a:t>Average issue time</a:t>
            </a:r>
            <a:r>
              <a:rPr lang="en-US"/>
              <a:t> decreased from </a:t>
            </a:r>
            <a:r>
              <a:rPr lang="en-US" b="1"/>
              <a:t>11.9 to 7.3 days</a:t>
            </a:r>
            <a:endParaRPr lang="en-US"/>
          </a:p>
          <a:p>
            <a:pPr>
              <a:buFont typeface="Arial" panose="020B0604020202020204" pitchFamily="34" charset="0"/>
              <a:buChar char="•"/>
            </a:pPr>
            <a:r>
              <a:rPr lang="en-US" dirty="0"/>
              <a:t>Our internal goal is </a:t>
            </a:r>
            <a:r>
              <a:rPr lang="en-US" b="1" dirty="0"/>
              <a:t>≤ 3-day review time</a:t>
            </a:r>
            <a:r>
              <a:rPr lang="en-US" dirty="0"/>
              <a:t>, and we’re consistently meeting or approaching that, even with rising volume.</a:t>
            </a:r>
          </a:p>
          <a:p>
            <a:pPr>
              <a:buFont typeface="Arial" panose="020B0604020202020204" pitchFamily="34" charset="0"/>
              <a:buChar char="•"/>
            </a:pPr>
            <a:r>
              <a:rPr lang="en-US" dirty="0"/>
              <a:t>Occasional spikes are almost always due to </a:t>
            </a:r>
            <a:r>
              <a:rPr lang="en-US" b="1" dirty="0"/>
              <a:t>incomplete submittals or applicant delays</a:t>
            </a:r>
            <a:r>
              <a:rPr lang="en-US" dirty="0"/>
              <a:t>, not City performance.</a:t>
            </a:r>
          </a:p>
          <a:p>
            <a:pPr>
              <a:buFont typeface="Arial" panose="020B0604020202020204" pitchFamily="34" charset="0"/>
              <a:buChar char="•"/>
            </a:pPr>
            <a:r>
              <a:rPr lang="en-US" dirty="0"/>
              <a:t>Why this matters: </a:t>
            </a:r>
            <a:r>
              <a:rPr lang="en-US" b="1" dirty="0"/>
              <a:t>Fast, consistent reviews</a:t>
            </a:r>
            <a:r>
              <a:rPr lang="en-US" dirty="0"/>
              <a:t> reduce delays, support timely construction starts, and build trust with developers.</a:t>
            </a:r>
          </a:p>
        </p:txBody>
      </p:sp>
      <p:sp>
        <p:nvSpPr>
          <p:cNvPr id="4" name="Slide Number Placeholder 3"/>
          <p:cNvSpPr>
            <a:spLocks noGrp="1"/>
          </p:cNvSpPr>
          <p:nvPr>
            <p:ph type="sldNum" sz="quarter" idx="5"/>
          </p:nvPr>
        </p:nvSpPr>
        <p:spPr/>
        <p:txBody>
          <a:bodyPr/>
          <a:lstStyle/>
          <a:p>
            <a:fld id="{BEDAF213-026E-4EFD-B7C0-AE74235EC3F1}" type="slidenum">
              <a:rPr lang="en-US" smtClean="0"/>
              <a:t>5</a:t>
            </a:fld>
            <a:endParaRPr lang="en-US" dirty="0"/>
          </a:p>
        </p:txBody>
      </p:sp>
    </p:spTree>
    <p:extLst>
      <p:ext uri="{BB962C8B-B14F-4D97-AF65-F5344CB8AC3E}">
        <p14:creationId xmlns:p14="http://schemas.microsoft.com/office/powerpoint/2010/main" val="3173444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A1F30-F70A-6D0B-E1A9-7923CA4EF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80086-1245-EFCD-C4E3-0896DCB1B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BA9D2-5A0D-01D4-2634-D9ABFB2204AF}"/>
              </a:ext>
            </a:extLst>
          </p:cNvPr>
          <p:cNvSpPr>
            <a:spLocks noGrp="1"/>
          </p:cNvSpPr>
          <p:nvPr>
            <p:ph type="body" idx="1"/>
          </p:nvPr>
        </p:nvSpPr>
        <p:spPr/>
        <p:txBody>
          <a:bodyPr/>
          <a:lstStyle/>
          <a:p>
            <a:pPr>
              <a:buFont typeface="Arial" panose="020B0604020202020204" pitchFamily="34" charset="0"/>
              <a:buChar char="•"/>
            </a:pPr>
            <a:r>
              <a:rPr lang="en-US" b="1" dirty="0"/>
              <a:t>New commercial permit volume is down</a:t>
            </a:r>
            <a:r>
              <a:rPr lang="en-US" dirty="0"/>
              <a:t> from 85 in FY24 to a projected 49.5 in FY25.</a:t>
            </a:r>
          </a:p>
          <a:p>
            <a:pPr>
              <a:buFont typeface="Arial" panose="020B0604020202020204" pitchFamily="34" charset="0"/>
              <a:buChar char="•"/>
            </a:pPr>
            <a:r>
              <a:rPr lang="en-US" dirty="0"/>
              <a:t>Still, we’ve made major </a:t>
            </a:r>
            <a:r>
              <a:rPr lang="en-US" b="1" dirty="0"/>
              <a:t>efficiency gains</a:t>
            </a:r>
            <a:r>
              <a:rPr lang="en-US" dirty="0"/>
              <a:t>:</a:t>
            </a:r>
          </a:p>
          <a:p>
            <a:pPr lvl="1">
              <a:buFont typeface="Arial" panose="020B0604020202020204" pitchFamily="34" charset="0"/>
              <a:buChar char="•"/>
            </a:pPr>
            <a:r>
              <a:rPr lang="en-US" b="1"/>
              <a:t>Review time</a:t>
            </a:r>
            <a:r>
              <a:rPr lang="en-US"/>
              <a:t> dropped from </a:t>
            </a:r>
            <a:r>
              <a:rPr lang="en-US" b="1"/>
              <a:t>16.1 to 3.5 days</a:t>
            </a:r>
            <a:endParaRPr lang="en-US"/>
          </a:p>
          <a:p>
            <a:pPr lvl="1">
              <a:buFont typeface="Arial" panose="020B0604020202020204" pitchFamily="34" charset="0"/>
              <a:buChar char="•"/>
            </a:pPr>
            <a:r>
              <a:rPr lang="en-US" b="1"/>
              <a:t>Issue time</a:t>
            </a:r>
            <a:r>
              <a:rPr lang="en-US"/>
              <a:t> fell from </a:t>
            </a:r>
            <a:r>
              <a:rPr lang="en-US" b="1"/>
              <a:t>53 to 29 days</a:t>
            </a:r>
            <a:endParaRPr lang="en-US"/>
          </a:p>
          <a:p>
            <a:pPr>
              <a:buFont typeface="Arial" panose="020B0604020202020204" pitchFamily="34" charset="0"/>
              <a:buChar char="•"/>
            </a:pPr>
            <a:r>
              <a:rPr lang="en-US" dirty="0"/>
              <a:t>We’re consistently staying below our </a:t>
            </a:r>
            <a:r>
              <a:rPr lang="en-US" b="1" dirty="0"/>
              <a:t>3-day review goal</a:t>
            </a:r>
            <a:r>
              <a:rPr lang="en-US" dirty="0"/>
              <a:t>.</a:t>
            </a:r>
          </a:p>
          <a:p>
            <a:pPr>
              <a:buFont typeface="Arial" panose="020B0604020202020204" pitchFamily="34" charset="0"/>
              <a:buChar char="•"/>
              <a:defRPr/>
            </a:pPr>
            <a:r>
              <a:rPr lang="en-US" dirty="0"/>
              <a:t>Longer issue times often stem from </a:t>
            </a:r>
            <a:r>
              <a:rPr lang="en-US" b="1" dirty="0"/>
              <a:t>applicant delays or multiple rounds of revisions</a:t>
            </a:r>
            <a:r>
              <a:rPr lang="en-US" dirty="0"/>
              <a:t>, not internal bottlenecks.</a:t>
            </a:r>
          </a:p>
          <a:p>
            <a:pPr>
              <a:buFont typeface="Arial" panose="020B0604020202020204" pitchFamily="34" charset="0"/>
              <a:buChar char="•"/>
            </a:pPr>
            <a:r>
              <a:rPr lang="en-US" dirty="0"/>
              <a:t>Commercial projects often involve </a:t>
            </a:r>
            <a:r>
              <a:rPr lang="en-US" b="1" dirty="0"/>
              <a:t>extensive coordination</a:t>
            </a:r>
            <a:r>
              <a:rPr lang="en-US" dirty="0"/>
              <a:t>, so continued process refinement is key to reducing uncertainty and maintaining momentum.</a:t>
            </a:r>
          </a:p>
        </p:txBody>
      </p:sp>
      <p:sp>
        <p:nvSpPr>
          <p:cNvPr id="4" name="Slide Number Placeholder 3">
            <a:extLst>
              <a:ext uri="{FF2B5EF4-FFF2-40B4-BE49-F238E27FC236}">
                <a16:creationId xmlns:a16="http://schemas.microsoft.com/office/drawing/2014/main" id="{BDE548F4-7E23-DC0D-B4E3-ED45C3039977}"/>
              </a:ext>
            </a:extLst>
          </p:cNvPr>
          <p:cNvSpPr>
            <a:spLocks noGrp="1"/>
          </p:cNvSpPr>
          <p:nvPr>
            <p:ph type="sldNum" sz="quarter" idx="5"/>
          </p:nvPr>
        </p:nvSpPr>
        <p:spPr/>
        <p:txBody>
          <a:bodyPr/>
          <a:lstStyle/>
          <a:p>
            <a:fld id="{BEDAF213-026E-4EFD-B7C0-AE74235EC3F1}" type="slidenum">
              <a:rPr lang="en-US" smtClean="0"/>
              <a:t>6</a:t>
            </a:fld>
            <a:endParaRPr lang="en-US" dirty="0"/>
          </a:p>
        </p:txBody>
      </p:sp>
    </p:spTree>
    <p:extLst>
      <p:ext uri="{BB962C8B-B14F-4D97-AF65-F5344CB8AC3E}">
        <p14:creationId xmlns:p14="http://schemas.microsoft.com/office/powerpoint/2010/main" val="1190545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59A2B-1639-55A5-425C-01DBFF388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F915B-B908-21D2-7263-E443E047A2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B9A17-E096-34AF-0798-9D87CC1A29BC}"/>
              </a:ext>
            </a:extLst>
          </p:cNvPr>
          <p:cNvSpPr>
            <a:spLocks noGrp="1"/>
          </p:cNvSpPr>
          <p:nvPr>
            <p:ph type="body" idx="1"/>
          </p:nvPr>
        </p:nvSpPr>
        <p:spPr/>
        <p:txBody>
          <a:bodyPr/>
          <a:lstStyle/>
          <a:p>
            <a:pPr>
              <a:buFont typeface="Arial" panose="020B0604020202020204" pitchFamily="34" charset="0"/>
              <a:buChar char="•"/>
            </a:pPr>
            <a:r>
              <a:rPr lang="en-US" b="1"/>
              <a:t>Inspection volume has grown by 27%</a:t>
            </a:r>
            <a:r>
              <a:rPr lang="en-US"/>
              <a:t> since FY23 — from 22,049 to a projected 27,969 in FY25.</a:t>
            </a:r>
          </a:p>
          <a:p>
            <a:pPr marL="285750" lvl="1">
              <a:buFont typeface="Arial" panose="020B0604020202020204" pitchFamily="34" charset="0"/>
              <a:buChar char="•"/>
            </a:pPr>
            <a:r>
              <a:rPr lang="en-US"/>
              <a:t>That’s an increase from </a:t>
            </a:r>
            <a:r>
              <a:rPr lang="en-US" b="1"/>
              <a:t>1,837 to 2,331 average monthly inspections</a:t>
            </a:r>
            <a:r>
              <a:rPr lang="en-US"/>
              <a:t>.</a:t>
            </a:r>
          </a:p>
          <a:p>
            <a:pPr>
              <a:buFont typeface="Arial" panose="020B0604020202020204" pitchFamily="34" charset="0"/>
              <a:buChar char="•"/>
            </a:pPr>
            <a:r>
              <a:rPr lang="en-US" dirty="0"/>
              <a:t>Despite no increase in staffing, we’ve maintained </a:t>
            </a:r>
            <a:r>
              <a:rPr lang="en-US" b="1" dirty="0"/>
              <a:t>96% on-time completion</a:t>
            </a:r>
            <a:r>
              <a:rPr lang="en-US" dirty="0"/>
              <a:t>, up from 94% in FY23.</a:t>
            </a:r>
          </a:p>
          <a:p>
            <a:pPr>
              <a:buFont typeface="Arial" panose="020B0604020202020204" pitchFamily="34" charset="0"/>
              <a:buChar char="•"/>
            </a:pPr>
            <a:r>
              <a:rPr lang="en-US" dirty="0"/>
              <a:t>A </a:t>
            </a:r>
            <a:r>
              <a:rPr lang="en-US" b="1" dirty="0"/>
              <a:t>recent dip below the 95% goal</a:t>
            </a:r>
            <a:r>
              <a:rPr lang="en-US" dirty="0"/>
              <a:t> was temporary:</a:t>
            </a:r>
          </a:p>
          <a:p>
            <a:pPr marL="285750" lvl="1">
              <a:buFont typeface="Arial" panose="020B0604020202020204" pitchFamily="34" charset="0"/>
              <a:buChar char="•"/>
            </a:pPr>
            <a:r>
              <a:rPr lang="en-US"/>
              <a:t>No added staffing means one person out can ripple across performance.</a:t>
            </a:r>
          </a:p>
          <a:p>
            <a:pPr marL="285750" lvl="1">
              <a:buFont typeface="Arial" panose="020B0604020202020204" pitchFamily="34" charset="0"/>
              <a:buChar char="•"/>
            </a:pPr>
            <a:r>
              <a:rPr lang="en-US"/>
              <a:t>In April, technical issues with </a:t>
            </a:r>
            <a:r>
              <a:rPr lang="en-US" err="1"/>
              <a:t>Energov</a:t>
            </a:r>
            <a:r>
              <a:rPr lang="en-US"/>
              <a:t> delayed syncing, which affected how quickly inspections were logged.</a:t>
            </a:r>
          </a:p>
          <a:p>
            <a:pPr>
              <a:buFont typeface="Arial" panose="020B0604020202020204" pitchFamily="34" charset="0"/>
              <a:buChar char="•"/>
            </a:pPr>
            <a:r>
              <a:rPr lang="en-US" dirty="0"/>
              <a:t>Even with these challenges, our team is meeting high service expectations — and we’re actively monitoring and adjusting to keep pace with growth.</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4DB87B9-65DB-EB2B-C595-2C0F873F4634}"/>
              </a:ext>
            </a:extLst>
          </p:cNvPr>
          <p:cNvSpPr>
            <a:spLocks noGrp="1"/>
          </p:cNvSpPr>
          <p:nvPr>
            <p:ph type="sldNum" sz="quarter" idx="5"/>
          </p:nvPr>
        </p:nvSpPr>
        <p:spPr/>
        <p:txBody>
          <a:bodyPr/>
          <a:lstStyle/>
          <a:p>
            <a:fld id="{BEDAF213-026E-4EFD-B7C0-AE74235EC3F1}" type="slidenum">
              <a:rPr lang="en-US" smtClean="0"/>
              <a:t>7</a:t>
            </a:fld>
            <a:endParaRPr lang="en-US" dirty="0"/>
          </a:p>
        </p:txBody>
      </p:sp>
    </p:spTree>
    <p:extLst>
      <p:ext uri="{BB962C8B-B14F-4D97-AF65-F5344CB8AC3E}">
        <p14:creationId xmlns:p14="http://schemas.microsoft.com/office/powerpoint/2010/main" val="48894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To better manage operations and improve transparency, we’ve expanded the use of </a:t>
            </a:r>
            <a:r>
              <a:rPr lang="en-US" b="1" dirty="0"/>
              <a:t>dashboards</a:t>
            </a:r>
            <a:r>
              <a:rPr lang="en-US" dirty="0"/>
              <a:t>.</a:t>
            </a:r>
          </a:p>
          <a:p>
            <a:pPr>
              <a:buFont typeface="Arial" panose="020B0604020202020204" pitchFamily="34" charset="0"/>
              <a:buChar char="•"/>
            </a:pPr>
            <a:r>
              <a:rPr lang="en-US" dirty="0"/>
              <a:t>These dashboards </a:t>
            </a:r>
            <a:r>
              <a:rPr lang="en-US" b="1" dirty="0"/>
              <a:t>pull real-time data</a:t>
            </a:r>
            <a:r>
              <a:rPr lang="en-US" dirty="0"/>
              <a:t> from multiple City platforms, giving staff, Council, and the public </a:t>
            </a:r>
            <a:r>
              <a:rPr lang="en-US" b="1" dirty="0"/>
              <a:t>reliable, up-to-date information</a:t>
            </a:r>
            <a:r>
              <a:rPr lang="en-US" dirty="0"/>
              <a:t>.</a:t>
            </a:r>
          </a:p>
          <a:p>
            <a:pPr>
              <a:buFont typeface="Arial" panose="020B0604020202020204" pitchFamily="34" charset="0"/>
              <a:buChar char="•"/>
            </a:pPr>
            <a:r>
              <a:rPr lang="en-US" dirty="0"/>
              <a:t>The </a:t>
            </a:r>
            <a:r>
              <a:rPr lang="en-US" b="1" dirty="0"/>
              <a:t>Vision Midland Dashboard</a:t>
            </a:r>
            <a:r>
              <a:rPr lang="en-US" dirty="0"/>
              <a:t> shows progress on strategic goals and citywide initiatives.</a:t>
            </a:r>
          </a:p>
          <a:p>
            <a:pPr>
              <a:buFont typeface="Arial" panose="020B0604020202020204" pitchFamily="34" charset="0"/>
              <a:buChar char="•"/>
            </a:pPr>
            <a:r>
              <a:rPr lang="en-US" dirty="0"/>
              <a:t>The </a:t>
            </a:r>
            <a:r>
              <a:rPr lang="en-US" b="1" dirty="0"/>
              <a:t>Operational Dashboard for Council</a:t>
            </a:r>
            <a:r>
              <a:rPr lang="en-US" dirty="0"/>
              <a:t> supports real-time decision-making and visibility into department performance.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8</a:t>
            </a:fld>
            <a:endParaRPr lang="en-US" dirty="0"/>
          </a:p>
        </p:txBody>
      </p:sp>
    </p:spTree>
    <p:extLst>
      <p:ext uri="{BB962C8B-B14F-4D97-AF65-F5344CB8AC3E}">
        <p14:creationId xmlns:p14="http://schemas.microsoft.com/office/powerpoint/2010/main" val="1220526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Internally, dashboards help us </a:t>
            </a:r>
            <a:r>
              <a:rPr lang="en-US" b="1" dirty="0"/>
              <a:t>track timelines and coordinate across departments</a:t>
            </a:r>
            <a:r>
              <a:rPr lang="en-US" dirty="0"/>
              <a:t>.</a:t>
            </a:r>
          </a:p>
          <a:p>
            <a:pPr>
              <a:buFont typeface="Arial" panose="020B0604020202020204" pitchFamily="34" charset="0"/>
              <a:buChar char="•"/>
            </a:pPr>
            <a:r>
              <a:rPr lang="en-US" dirty="0"/>
              <a:t>They support </a:t>
            </a:r>
            <a:r>
              <a:rPr lang="en-US" b="1" dirty="0"/>
              <a:t>cross-disciplinary accountability</a:t>
            </a:r>
            <a:r>
              <a:rPr lang="en-US" dirty="0"/>
              <a:t>, ensuring departments stay aligned and responsive.</a:t>
            </a:r>
          </a:p>
          <a:p>
            <a:pPr>
              <a:buFont typeface="Arial" panose="020B0604020202020204" pitchFamily="34" charset="0"/>
              <a:buChar char="•"/>
            </a:pPr>
            <a:r>
              <a:rPr lang="en-US" dirty="0"/>
              <a:t>Externally, our </a:t>
            </a:r>
            <a:r>
              <a:rPr lang="en-US" b="1" dirty="0"/>
              <a:t>public-facing permitting and inspections dashboard</a:t>
            </a:r>
            <a:r>
              <a:rPr lang="en-US" dirty="0"/>
              <a:t> shows </a:t>
            </a:r>
            <a:r>
              <a:rPr lang="en-US" b="1" dirty="0"/>
              <a:t>30-day activity trends</a:t>
            </a:r>
            <a:r>
              <a:rPr lang="en-US" dirty="0"/>
              <a:t> to inform the public and City leadership.</a:t>
            </a:r>
          </a:p>
          <a:p>
            <a:pPr>
              <a:buFont typeface="Arial" panose="020B0604020202020204" pitchFamily="34" charset="0"/>
              <a:buChar char="•"/>
            </a:pPr>
            <a:r>
              <a:rPr lang="en-US" dirty="0"/>
              <a:t>These tools help monitor service levels and provide real-time insight into how we’re doing.</a:t>
            </a:r>
          </a:p>
          <a:p>
            <a:pPr marL="171450" indent="-171450">
              <a:buFont typeface="Arial" panose="020B0604020202020204" pitchFamily="34" charset="0"/>
              <a:buChar char="•"/>
            </a:pPr>
            <a:endParaRPr lang="en-US" dirty="0"/>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9</a:t>
            </a:fld>
            <a:endParaRPr lang="en-US" dirty="0"/>
          </a:p>
        </p:txBody>
      </p:sp>
    </p:spTree>
    <p:extLst>
      <p:ext uri="{BB962C8B-B14F-4D97-AF65-F5344CB8AC3E}">
        <p14:creationId xmlns:p14="http://schemas.microsoft.com/office/powerpoint/2010/main" val="167124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dirty="0"/>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6/24/2025</a:t>
            </a:fld>
            <a:endParaRPr lang="en-US" dirty="0"/>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6/24/2025</a:t>
            </a:fld>
            <a:endParaRPr lang="en-US" dirty="0"/>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dirty="0"/>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6/24/2025</a:t>
            </a:fld>
            <a:endParaRPr lang="en-US" dirty="0"/>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6/24/2025</a:t>
            </a:fld>
            <a:endParaRPr lang="en-US" dirty="0"/>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6/24/2025</a:t>
            </a:fld>
            <a:endParaRPr lang="en-US" dirty="0"/>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6/24/2025</a:t>
            </a:fld>
            <a:endParaRPr lang="en-US" dirty="0"/>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6/24/2025</a:t>
            </a:fld>
            <a:endParaRPr lang="en-US" dirty="0"/>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6/24/2025</a:t>
            </a:fld>
            <a:endParaRPr lang="en-US" dirty="0"/>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6/24/2025</a:t>
            </a:fld>
            <a:endParaRPr lang="en-US" dirty="0"/>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dirty="0"/>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dirty="0"/>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hyperlink" Target="https://www.midlandtexas.gov/1424/PermitMidlan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14/relationships/chartEx" Target="../charts/chartEx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dirty="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dirty="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2469164"/>
            <a:ext cx="11195958" cy="2923877"/>
          </a:xfrm>
          <a:prstGeom prst="rect">
            <a:avLst/>
          </a:prstGeom>
          <a:noFill/>
        </p:spPr>
        <p:txBody>
          <a:bodyPr wrap="square" rtlCol="0">
            <a:spAutoFit/>
          </a:bodyPr>
          <a:lstStyle/>
          <a:p>
            <a:r>
              <a:rPr lang="en-US" sz="7200" b="1" dirty="0">
                <a:solidFill>
                  <a:schemeClr val="bg1"/>
                </a:solidFill>
              </a:rPr>
              <a:t>PERMITTING &amp; INSPECTIONS UPDATE</a:t>
            </a:r>
          </a:p>
          <a:p>
            <a:r>
              <a:rPr lang="en-US" sz="4000" b="1" dirty="0">
                <a:solidFill>
                  <a:schemeClr val="bg1"/>
                </a:solidFill>
              </a:rPr>
              <a:t>JUNE 24, 2025</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DF3C0-D57D-4C94-1FE5-BBEAC7F1CC2E}"/>
            </a:ext>
          </a:extLst>
        </p:cNvPr>
        <p:cNvGrpSpPr/>
        <p:nvPr/>
      </p:nvGrpSpPr>
      <p:grpSpPr>
        <a:xfrm>
          <a:off x="0" y="0"/>
          <a:ext cx="0" cy="0"/>
          <a:chOff x="0" y="0"/>
          <a:chExt cx="0" cy="0"/>
        </a:xfrm>
      </p:grpSpPr>
      <p:pic>
        <p:nvPicPr>
          <p:cNvPr id="5" name="Picture 4" descr="A picture containing text, transport&#10;&#10;AI-generated content may be incorrect.">
            <a:extLst>
              <a:ext uri="{FF2B5EF4-FFF2-40B4-BE49-F238E27FC236}">
                <a16:creationId xmlns:a16="http://schemas.microsoft.com/office/drawing/2014/main" id="{3466DC50-E6FE-AE59-5D2A-22EF1BB97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F3A9823-9961-23D0-8284-D47BFBF2379F}"/>
              </a:ext>
            </a:extLst>
          </p:cNvPr>
          <p:cNvSpPr txBox="1"/>
          <p:nvPr/>
        </p:nvSpPr>
        <p:spPr>
          <a:xfrm>
            <a:off x="533399" y="564573"/>
            <a:ext cx="8929007" cy="1446550"/>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DASHBOARDS AS TOOLS FOR IMPROVED COMMUNICATION</a:t>
            </a:r>
          </a:p>
        </p:txBody>
      </p:sp>
      <p:sp>
        <p:nvSpPr>
          <p:cNvPr id="13" name="TextBox 12">
            <a:extLst>
              <a:ext uri="{FF2B5EF4-FFF2-40B4-BE49-F238E27FC236}">
                <a16:creationId xmlns:a16="http://schemas.microsoft.com/office/drawing/2014/main" id="{63EAEE84-A2F9-E6FA-5ED3-70A8C2E67F36}"/>
              </a:ext>
            </a:extLst>
          </p:cNvPr>
          <p:cNvSpPr txBox="1"/>
          <p:nvPr/>
        </p:nvSpPr>
        <p:spPr>
          <a:xfrm>
            <a:off x="533399" y="2011123"/>
            <a:ext cx="8822872" cy="3724096"/>
          </a:xfrm>
          <a:prstGeom prst="rect">
            <a:avLst/>
          </a:prstGeom>
          <a:noFill/>
        </p:spPr>
        <p:txBody>
          <a:bodyPr wrap="square" lIns="91440" tIns="45720" rIns="91440" bIns="45720" rtlCol="0" anchor="t">
            <a:spAutoFit/>
          </a:bodyPr>
          <a:lstStyle/>
          <a:p>
            <a:pPr marL="226695" indent="-226695">
              <a:spcAft>
                <a:spcPts val="1200"/>
              </a:spcAft>
              <a:buFont typeface="Arial" panose="020B0604020202020204" pitchFamily="34" charset="0"/>
              <a:buChar char="•"/>
            </a:pPr>
            <a:r>
              <a:rPr lang="en-US" sz="2800" b="1" u="sng" dirty="0">
                <a:latin typeface="Arial"/>
                <a:cs typeface="Arial"/>
              </a:rPr>
              <a:t>Public-Facing Development Dashboard</a:t>
            </a:r>
          </a:p>
          <a:p>
            <a:pPr lvl="1" indent="-22987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Highlights recent development activity across the city, including permits under review</a:t>
            </a:r>
          </a:p>
          <a:p>
            <a:pPr lvl="1" indent="-22987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Offers a real-time look at growth in Midland</a:t>
            </a:r>
          </a:p>
          <a:p>
            <a:pPr marL="226695" indent="-226695">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Dashboards are</a:t>
            </a:r>
            <a:r>
              <a:rPr lang="en-US" sz="2800" b="1" dirty="0">
                <a:latin typeface="Arial" panose="020B0604020202020204" pitchFamily="34" charset="0"/>
                <a:cs typeface="Arial" panose="020B0604020202020204" pitchFamily="34" charset="0"/>
              </a:rPr>
              <a:t> displayed </a:t>
            </a:r>
            <a:r>
              <a:rPr lang="en-US" sz="2800" dirty="0">
                <a:latin typeface="Arial" panose="020B0604020202020204" pitchFamily="34" charset="0"/>
                <a:cs typeface="Arial" panose="020B0604020202020204" pitchFamily="34" charset="0"/>
              </a:rPr>
              <a:t>in the One-Stop-Shop and 4</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floor to keep staff and the public informed</a:t>
            </a:r>
          </a:p>
          <a:p>
            <a:pPr marL="226695" indent="-226695">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Publicly-facing dashboards are also </a:t>
            </a:r>
            <a:r>
              <a:rPr lang="en-US" sz="2800" b="1" dirty="0">
                <a:latin typeface="Arial" panose="020B0604020202020204" pitchFamily="34" charset="0"/>
                <a:cs typeface="Arial" panose="020B0604020202020204" pitchFamily="34" charset="0"/>
              </a:rPr>
              <a:t>available online</a:t>
            </a:r>
          </a:p>
        </p:txBody>
      </p:sp>
      <p:sp>
        <p:nvSpPr>
          <p:cNvPr id="2" name="Slide Number Placeholder 2">
            <a:extLst>
              <a:ext uri="{FF2B5EF4-FFF2-40B4-BE49-F238E27FC236}">
                <a16:creationId xmlns:a16="http://schemas.microsoft.com/office/drawing/2014/main" id="{3FC242C7-B4F9-CC0C-B432-A30786E6410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10</a:t>
            </a:fld>
            <a:endParaRPr lang="en-US" b="1" dirty="0">
              <a:latin typeface="+mn-lt"/>
            </a:endParaRPr>
          </a:p>
        </p:txBody>
      </p:sp>
    </p:spTree>
    <p:extLst>
      <p:ext uri="{BB962C8B-B14F-4D97-AF65-F5344CB8AC3E}">
        <p14:creationId xmlns:p14="http://schemas.microsoft.com/office/powerpoint/2010/main" val="1241569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BA23B-F18E-51D2-35A6-46069DCC2CF4}"/>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0A62732C-1E16-08BF-23FA-9A745C582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B88C2673-CB38-8748-ED67-A6753BDF3C1A}"/>
              </a:ext>
            </a:extLst>
          </p:cNvPr>
          <p:cNvSpPr txBox="1"/>
          <p:nvPr/>
        </p:nvSpPr>
        <p:spPr>
          <a:xfrm>
            <a:off x="533400" y="564573"/>
            <a:ext cx="8638880" cy="1446550"/>
          </a:xfrm>
          <a:prstGeom prst="rect">
            <a:avLst/>
          </a:prstGeom>
          <a:noFill/>
        </p:spPr>
        <p:txBody>
          <a:bodyPr wrap="square" lIns="91440" tIns="45720" rIns="91440" bIns="45720" rtlCol="0" anchor="t">
            <a:spAutoFit/>
          </a:bodyPr>
          <a:lstStyle/>
          <a:p>
            <a:r>
              <a:rPr lang="en-US" sz="4400" b="1" dirty="0">
                <a:solidFill>
                  <a:schemeClr val="tx2">
                    <a:lumMod val="75000"/>
                    <a:lumOff val="25000"/>
                  </a:schemeClr>
                </a:solidFill>
                <a:ea typeface="Roboto Slab"/>
                <a:cs typeface="BrowalliaUPC"/>
              </a:rPr>
              <a:t>PUBLIC-FACING PERMITTING &amp; INSPECTIONS DASHBOARDS</a:t>
            </a:r>
          </a:p>
        </p:txBody>
      </p:sp>
      <p:sp>
        <p:nvSpPr>
          <p:cNvPr id="2" name="Slide Number Placeholder 2">
            <a:extLst>
              <a:ext uri="{FF2B5EF4-FFF2-40B4-BE49-F238E27FC236}">
                <a16:creationId xmlns:a16="http://schemas.microsoft.com/office/drawing/2014/main" id="{ECDBF019-66D3-84D0-D633-1EB9DE88F3D3}"/>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11</a:t>
            </a:fld>
            <a:endParaRPr lang="en-US" b="1" dirty="0">
              <a:latin typeface="+mn-lt"/>
            </a:endParaRPr>
          </a:p>
        </p:txBody>
      </p:sp>
      <p:pic>
        <p:nvPicPr>
          <p:cNvPr id="3" name="Picture 2">
            <a:extLst>
              <a:ext uri="{FF2B5EF4-FFF2-40B4-BE49-F238E27FC236}">
                <a16:creationId xmlns:a16="http://schemas.microsoft.com/office/drawing/2014/main" id="{142EEC5C-9B95-7156-BD50-A3271D3478FA}"/>
              </a:ext>
            </a:extLst>
          </p:cNvPr>
          <p:cNvPicPr>
            <a:picLocks noChangeAspect="1"/>
          </p:cNvPicPr>
          <p:nvPr/>
        </p:nvPicPr>
        <p:blipFill>
          <a:blip r:embed="rId4"/>
          <a:stretch>
            <a:fillRect/>
          </a:stretch>
        </p:blipFill>
        <p:spPr>
          <a:xfrm>
            <a:off x="5381526" y="2371617"/>
            <a:ext cx="3800564" cy="3013757"/>
          </a:xfrm>
          <a:prstGeom prst="rect">
            <a:avLst/>
          </a:prstGeom>
        </p:spPr>
      </p:pic>
      <p:pic>
        <p:nvPicPr>
          <p:cNvPr id="5" name="Picture 4">
            <a:extLst>
              <a:ext uri="{FF2B5EF4-FFF2-40B4-BE49-F238E27FC236}">
                <a16:creationId xmlns:a16="http://schemas.microsoft.com/office/drawing/2014/main" id="{BB9038FE-8E67-FA15-BD3A-15395624F8E6}"/>
              </a:ext>
            </a:extLst>
          </p:cNvPr>
          <p:cNvPicPr>
            <a:picLocks noChangeAspect="1"/>
          </p:cNvPicPr>
          <p:nvPr/>
        </p:nvPicPr>
        <p:blipFill>
          <a:blip r:embed="rId5"/>
          <a:stretch>
            <a:fillRect/>
          </a:stretch>
        </p:blipFill>
        <p:spPr>
          <a:xfrm>
            <a:off x="531624" y="2371617"/>
            <a:ext cx="3688549" cy="3013754"/>
          </a:xfrm>
          <a:prstGeom prst="rect">
            <a:avLst/>
          </a:prstGeom>
        </p:spPr>
      </p:pic>
      <p:sp>
        <p:nvSpPr>
          <p:cNvPr id="6" name="Arrow: Right 5">
            <a:extLst>
              <a:ext uri="{FF2B5EF4-FFF2-40B4-BE49-F238E27FC236}">
                <a16:creationId xmlns:a16="http://schemas.microsoft.com/office/drawing/2014/main" id="{B92318CF-1141-A860-251C-F38781C3BB00}"/>
              </a:ext>
            </a:extLst>
          </p:cNvPr>
          <p:cNvSpPr/>
          <p:nvPr/>
        </p:nvSpPr>
        <p:spPr>
          <a:xfrm>
            <a:off x="4270248" y="4690872"/>
            <a:ext cx="932688" cy="182880"/>
          </a:xfrm>
          <a:prstGeom prst="rightArrow">
            <a:avLst/>
          </a:prstGeom>
          <a:solidFill>
            <a:srgbClr val="215F9A"/>
          </a:solidFill>
          <a:ln>
            <a:solidFill>
              <a:srgbClr val="215F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AD4B44B-C7A4-4002-4D7C-D459B171BC7C}"/>
              </a:ext>
            </a:extLst>
          </p:cNvPr>
          <p:cNvSpPr/>
          <p:nvPr/>
        </p:nvSpPr>
        <p:spPr>
          <a:xfrm>
            <a:off x="2874264" y="4535424"/>
            <a:ext cx="1203960" cy="46634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465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668EF-A2C2-5B93-67D4-FB8FF59A7ACF}"/>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0D539D06-7816-4E0F-142E-6F130ED38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FE37146-8E16-030D-99DE-A9EAFB338BFE}"/>
              </a:ext>
            </a:extLst>
          </p:cNvPr>
          <p:cNvSpPr txBox="1"/>
          <p:nvPr/>
        </p:nvSpPr>
        <p:spPr>
          <a:xfrm>
            <a:off x="533399" y="564573"/>
            <a:ext cx="8902831" cy="1446550"/>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TECHNOLOGY ENHANCEMENTS DRIVING BETTER SERVICE</a:t>
            </a:r>
          </a:p>
        </p:txBody>
      </p:sp>
      <p:sp>
        <p:nvSpPr>
          <p:cNvPr id="13" name="TextBox 12">
            <a:extLst>
              <a:ext uri="{FF2B5EF4-FFF2-40B4-BE49-F238E27FC236}">
                <a16:creationId xmlns:a16="http://schemas.microsoft.com/office/drawing/2014/main" id="{9107F5A6-3A8D-A86A-A69E-2EA0FB36C1FB}"/>
              </a:ext>
            </a:extLst>
          </p:cNvPr>
          <p:cNvSpPr txBox="1"/>
          <p:nvPr/>
        </p:nvSpPr>
        <p:spPr>
          <a:xfrm>
            <a:off x="533399" y="2072089"/>
            <a:ext cx="8902830" cy="3693319"/>
          </a:xfrm>
          <a:prstGeom prst="rect">
            <a:avLst/>
          </a:prstGeom>
          <a:noFill/>
        </p:spPr>
        <p:txBody>
          <a:bodyPr wrap="square" lIns="91440" tIns="45720" rIns="91440" bIns="45720" rtlCol="0" anchor="t">
            <a:spAutoFit/>
          </a:bodyPr>
          <a:lstStyle/>
          <a:p>
            <a:pPr marL="457200" indent="-457200">
              <a:spcAft>
                <a:spcPts val="600"/>
              </a:spcAft>
              <a:buFont typeface="Arial" panose="020B0604020202020204" pitchFamily="34" charset="0"/>
              <a:buChar char="•"/>
            </a:pPr>
            <a:r>
              <a:rPr lang="en-US" sz="2800" b="1" dirty="0" err="1">
                <a:latin typeface="Arial" panose="020B0604020202020204" pitchFamily="34" charset="0"/>
                <a:cs typeface="Arial" panose="020B0604020202020204" pitchFamily="34" charset="0"/>
              </a:rPr>
              <a:t>SeeClickFix</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More engagement, faster response, and greater accountability through issue reporting</a:t>
            </a:r>
          </a:p>
          <a:p>
            <a:pPr marL="457200" indent="-457200">
              <a:spcAft>
                <a:spcPts val="600"/>
              </a:spcAft>
              <a:buFont typeface="Arial" panose="020B0604020202020204" pitchFamily="34" charset="0"/>
              <a:buChar char="•"/>
            </a:pPr>
            <a:r>
              <a:rPr lang="en-US" sz="2800" b="1" dirty="0">
                <a:latin typeface="Arial"/>
                <a:cs typeface="Arial"/>
              </a:rPr>
              <a:t>“Ask Jacky” AI Chatbot </a:t>
            </a:r>
            <a:r>
              <a:rPr lang="en-US" sz="2800" dirty="0">
                <a:latin typeface="Arial"/>
                <a:cs typeface="Arial"/>
              </a:rPr>
              <a:t>– 24/7 access, faster service, and consistent communication via automated responses</a:t>
            </a:r>
          </a:p>
          <a:p>
            <a:pPr marL="457200" indent="-457200">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RingCentral </a:t>
            </a:r>
            <a:r>
              <a:rPr lang="en-US" sz="2800" dirty="0">
                <a:latin typeface="Arial" panose="020B0604020202020204" pitchFamily="34" charset="0"/>
                <a:cs typeface="Arial" panose="020B0604020202020204" pitchFamily="34" charset="0"/>
              </a:rPr>
              <a:t>– Reliable, scalable phone system that lowered costs, saving $100k annually by consolidating vendors</a:t>
            </a:r>
          </a:p>
        </p:txBody>
      </p:sp>
      <p:sp>
        <p:nvSpPr>
          <p:cNvPr id="2" name="Slide Number Placeholder 2">
            <a:extLst>
              <a:ext uri="{FF2B5EF4-FFF2-40B4-BE49-F238E27FC236}">
                <a16:creationId xmlns:a16="http://schemas.microsoft.com/office/drawing/2014/main" id="{72371DFA-035E-497A-39FD-496EE1ED277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dirty="0">
              <a:latin typeface="+mn-lt"/>
            </a:endParaRPr>
          </a:p>
        </p:txBody>
      </p:sp>
      <p:pic>
        <p:nvPicPr>
          <p:cNvPr id="1026" name="Picture 2" descr="A picture containing logo&#10;&#10;Description automatically generated">
            <a:extLst>
              <a:ext uri="{FF2B5EF4-FFF2-40B4-BE49-F238E27FC236}">
                <a16:creationId xmlns:a16="http://schemas.microsoft.com/office/drawing/2014/main" id="{6E409FEB-AB5B-339F-92EF-69AAAA806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719" y="5641459"/>
            <a:ext cx="18764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picture containing clipart&#10;&#10;Description automatically generated">
            <a:extLst>
              <a:ext uri="{FF2B5EF4-FFF2-40B4-BE49-F238E27FC236}">
                <a16:creationId xmlns:a16="http://schemas.microsoft.com/office/drawing/2014/main" id="{953071CB-FF19-E3EC-F4E2-4F65B8597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6418" y="5186209"/>
            <a:ext cx="15906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con&#10;&#10;Description automatically generated">
            <a:extLst>
              <a:ext uri="{FF2B5EF4-FFF2-40B4-BE49-F238E27FC236}">
                <a16:creationId xmlns:a16="http://schemas.microsoft.com/office/drawing/2014/main" id="{5B44D972-48E2-CFC1-A52D-248F3F9BA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1367" y="5384435"/>
            <a:ext cx="1344989" cy="1344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32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9A1CD-3F28-B050-5426-06E9678B107A}"/>
            </a:ext>
          </a:extLst>
        </p:cNvPr>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11A185DA-90E6-0ADA-36B0-3FE305A6D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0EB16D25-1431-6FB7-E208-69B519E70C98}"/>
              </a:ext>
            </a:extLst>
          </p:cNvPr>
          <p:cNvSpPr txBox="1"/>
          <p:nvPr/>
        </p:nvSpPr>
        <p:spPr>
          <a:xfrm>
            <a:off x="533400" y="564573"/>
            <a:ext cx="8888186" cy="769441"/>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INTRODUCING PERMIT MIDLAND</a:t>
            </a:r>
          </a:p>
        </p:txBody>
      </p:sp>
      <p:sp>
        <p:nvSpPr>
          <p:cNvPr id="13" name="TextBox 12">
            <a:extLst>
              <a:ext uri="{FF2B5EF4-FFF2-40B4-BE49-F238E27FC236}">
                <a16:creationId xmlns:a16="http://schemas.microsoft.com/office/drawing/2014/main" id="{2559A525-74ED-1460-4DCD-908112DF4AA8}"/>
              </a:ext>
            </a:extLst>
          </p:cNvPr>
          <p:cNvSpPr txBox="1"/>
          <p:nvPr/>
        </p:nvSpPr>
        <p:spPr>
          <a:xfrm>
            <a:off x="533400" y="1504950"/>
            <a:ext cx="8733064" cy="443198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Midland’s new </a:t>
            </a:r>
            <a:r>
              <a:rPr lang="en-US" sz="2800" b="1" dirty="0">
                <a:latin typeface="Arial" panose="020B0604020202020204" pitchFamily="34" charset="0"/>
                <a:cs typeface="Arial" panose="020B0604020202020204" pitchFamily="34" charset="0"/>
              </a:rPr>
              <a:t>customer facing </a:t>
            </a:r>
            <a:r>
              <a:rPr lang="en-US" sz="2800" dirty="0">
                <a:latin typeface="Arial" panose="020B0604020202020204" pitchFamily="34" charset="0"/>
                <a:cs typeface="Arial" panose="020B0604020202020204" pitchFamily="34" charset="0"/>
              </a:rPr>
              <a:t>online permitting and inspection portal – launched </a:t>
            </a:r>
            <a:r>
              <a:rPr lang="en-US" sz="2800" b="1" dirty="0">
                <a:latin typeface="Arial" panose="020B0604020202020204" pitchFamily="34" charset="0"/>
                <a:cs typeface="Arial" panose="020B0604020202020204" pitchFamily="34" charset="0"/>
              </a:rPr>
              <a:t>June 16, 2025</a:t>
            </a:r>
            <a:endParaRPr lang="en-US" sz="2800" dirty="0">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Provides applicants </a:t>
            </a:r>
            <a:r>
              <a:rPr lang="en-US" sz="2800" b="1" dirty="0">
                <a:latin typeface="Arial" panose="020B0604020202020204" pitchFamily="34" charset="0"/>
                <a:cs typeface="Arial" panose="020B0604020202020204" pitchFamily="34" charset="0"/>
              </a:rPr>
              <a:t>online access to submit applications for building and trade permits</a:t>
            </a:r>
            <a:r>
              <a:rPr lang="en-US" sz="2800" dirty="0">
                <a:latin typeface="Arial" panose="020B0604020202020204" pitchFamily="34" charset="0"/>
                <a:cs typeface="Arial" panose="020B0604020202020204" pitchFamily="34" charset="0"/>
              </a:rPr>
              <a:t> and to schedule inspections</a:t>
            </a:r>
          </a:p>
          <a:p>
            <a:pPr marL="285750" indent="-28575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Designed for transparency — applicants can track </a:t>
            </a:r>
            <a:r>
              <a:rPr lang="en-US" sz="2800" b="1" dirty="0">
                <a:latin typeface="Arial" panose="020B0604020202020204" pitchFamily="34" charset="0"/>
                <a:cs typeface="Arial" panose="020B0604020202020204" pitchFamily="34" charset="0"/>
              </a:rPr>
              <a:t>permit and inspection status in real time</a:t>
            </a:r>
          </a:p>
          <a:p>
            <a:pPr marL="285750" indent="-28575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Residents can also search properties to view past and ongoing permit history</a:t>
            </a:r>
          </a:p>
        </p:txBody>
      </p:sp>
      <p:sp>
        <p:nvSpPr>
          <p:cNvPr id="2" name="Slide Number Placeholder 2">
            <a:extLst>
              <a:ext uri="{FF2B5EF4-FFF2-40B4-BE49-F238E27FC236}">
                <a16:creationId xmlns:a16="http://schemas.microsoft.com/office/drawing/2014/main" id="{949BD32A-E8D5-0720-0799-FEC35C1AD48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dirty="0">
              <a:latin typeface="+mn-lt"/>
            </a:endParaRPr>
          </a:p>
        </p:txBody>
      </p:sp>
      <p:pic>
        <p:nvPicPr>
          <p:cNvPr id="3" name="Picture 2">
            <a:extLst>
              <a:ext uri="{FF2B5EF4-FFF2-40B4-BE49-F238E27FC236}">
                <a16:creationId xmlns:a16="http://schemas.microsoft.com/office/drawing/2014/main" id="{AE47FF9B-6729-0846-78A6-1702E1CFEE2B}"/>
              </a:ext>
            </a:extLst>
          </p:cNvPr>
          <p:cNvPicPr>
            <a:picLocks noChangeAspect="1"/>
          </p:cNvPicPr>
          <p:nvPr/>
        </p:nvPicPr>
        <p:blipFill>
          <a:blip r:embed="rId4"/>
          <a:stretch>
            <a:fillRect/>
          </a:stretch>
        </p:blipFill>
        <p:spPr>
          <a:xfrm>
            <a:off x="7815297" y="5384179"/>
            <a:ext cx="1451167" cy="1447379"/>
          </a:xfrm>
          <a:prstGeom prst="rect">
            <a:avLst/>
          </a:prstGeom>
        </p:spPr>
      </p:pic>
    </p:spTree>
    <p:extLst>
      <p:ext uri="{BB962C8B-B14F-4D97-AF65-F5344CB8AC3E}">
        <p14:creationId xmlns:p14="http://schemas.microsoft.com/office/powerpoint/2010/main" val="82878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93409-45CA-B9EC-63D9-98914852C593}"/>
            </a:ext>
          </a:extLst>
        </p:cNvPr>
        <p:cNvGrpSpPr/>
        <p:nvPr/>
      </p:nvGrpSpPr>
      <p:grpSpPr>
        <a:xfrm>
          <a:off x="0" y="0"/>
          <a:ext cx="0" cy="0"/>
          <a:chOff x="0" y="0"/>
          <a:chExt cx="0" cy="0"/>
        </a:xfrm>
      </p:grpSpPr>
      <p:pic>
        <p:nvPicPr>
          <p:cNvPr id="3" name="Picture 2" descr="A red truck with a white background&#10;&#10;AI-generated content may be incorrect.">
            <a:extLst>
              <a:ext uri="{FF2B5EF4-FFF2-40B4-BE49-F238E27FC236}">
                <a16:creationId xmlns:a16="http://schemas.microsoft.com/office/drawing/2014/main" id="{6448BAF2-1A5E-A0DA-B15F-F612C450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5DCA833-5F7E-4212-B670-863E3C855CB2}"/>
              </a:ext>
            </a:extLst>
          </p:cNvPr>
          <p:cNvSpPr txBox="1"/>
          <p:nvPr/>
        </p:nvSpPr>
        <p:spPr>
          <a:xfrm>
            <a:off x="533400" y="564573"/>
            <a:ext cx="8716736" cy="1446550"/>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PERMIT MIDLAND – CAPABILITIES &amp; FUTURE EXPANSION</a:t>
            </a:r>
          </a:p>
        </p:txBody>
      </p:sp>
      <p:sp>
        <p:nvSpPr>
          <p:cNvPr id="13" name="TextBox 12">
            <a:extLst>
              <a:ext uri="{FF2B5EF4-FFF2-40B4-BE49-F238E27FC236}">
                <a16:creationId xmlns:a16="http://schemas.microsoft.com/office/drawing/2014/main" id="{883D29D7-910E-F414-C413-CABF1EFCCDC3}"/>
              </a:ext>
            </a:extLst>
          </p:cNvPr>
          <p:cNvSpPr txBox="1"/>
          <p:nvPr/>
        </p:nvSpPr>
        <p:spPr>
          <a:xfrm>
            <a:off x="533400" y="2011123"/>
            <a:ext cx="8638880" cy="4001095"/>
          </a:xfrm>
          <a:prstGeom prst="rect">
            <a:avLst/>
          </a:prstGeom>
          <a:noFill/>
        </p:spPr>
        <p:txBody>
          <a:bodyPr wrap="square" rtlCol="0">
            <a:spAutoFit/>
          </a:bodyPr>
          <a:lstStyle/>
          <a:p>
            <a:pPr>
              <a:spcAft>
                <a:spcPts val="600"/>
              </a:spcAft>
            </a:pPr>
            <a:r>
              <a:rPr lang="en-US" sz="2800" b="1" dirty="0">
                <a:latin typeface="Arial" panose="020B0604020202020204" pitchFamily="34" charset="0"/>
                <a:cs typeface="Arial" panose="020B0604020202020204" pitchFamily="34" charset="0"/>
              </a:rPr>
              <a:t>Now Available (as of June 2025)</a:t>
            </a:r>
          </a:p>
          <a:p>
            <a:pPr marL="228600" indent="-228600">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Commercial &amp; residential permitting </a:t>
            </a:r>
            <a:r>
              <a:rPr lang="en-US" sz="2800" dirty="0">
                <a:latin typeface="Arial" panose="020B0604020202020204" pitchFamily="34" charset="0"/>
                <a:cs typeface="Arial" panose="020B0604020202020204" pitchFamily="34" charset="0"/>
              </a:rPr>
              <a:t>for building, electrical, plumbing, mechanical, and solar needs</a:t>
            </a:r>
          </a:p>
          <a:p>
            <a:pPr marL="228600" indent="-2286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All building and trade </a:t>
            </a:r>
            <a:r>
              <a:rPr lang="en-US" sz="2800" b="1" dirty="0">
                <a:latin typeface="Arial" panose="020B0604020202020204" pitchFamily="34" charset="0"/>
                <a:cs typeface="Arial" panose="020B0604020202020204" pitchFamily="34" charset="0"/>
              </a:rPr>
              <a:t>inspection requests</a:t>
            </a:r>
          </a:p>
          <a:p>
            <a:pPr>
              <a:spcAft>
                <a:spcPts val="600"/>
              </a:spcAft>
            </a:pPr>
            <a:r>
              <a:rPr lang="en-US" sz="2800" b="1" dirty="0">
                <a:latin typeface="Arial" panose="020B0604020202020204" pitchFamily="34" charset="0"/>
                <a:cs typeface="Arial" panose="020B0604020202020204" pitchFamily="34" charset="0"/>
              </a:rPr>
              <a:t>Coming Soon:</a:t>
            </a:r>
          </a:p>
          <a:p>
            <a:pPr marL="227013" indent="-227013">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Special Event, Engineering, and Fire Permits</a:t>
            </a:r>
          </a:p>
          <a:p>
            <a:pPr marL="227013" indent="-227013">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Planning Applications</a:t>
            </a:r>
          </a:p>
          <a:p>
            <a:pPr marL="227013" indent="-227013">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Inspections App accessible from mobile devices</a:t>
            </a:r>
          </a:p>
        </p:txBody>
      </p:sp>
      <p:sp>
        <p:nvSpPr>
          <p:cNvPr id="2" name="Slide Number Placeholder 2">
            <a:extLst>
              <a:ext uri="{FF2B5EF4-FFF2-40B4-BE49-F238E27FC236}">
                <a16:creationId xmlns:a16="http://schemas.microsoft.com/office/drawing/2014/main" id="{92BC6788-2133-7B9F-4DFD-F17A7F028AD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14</a:t>
            </a:fld>
            <a:endParaRPr lang="en-US" b="1" dirty="0">
              <a:latin typeface="+mn-lt"/>
            </a:endParaRPr>
          </a:p>
        </p:txBody>
      </p:sp>
    </p:spTree>
    <p:extLst>
      <p:ext uri="{BB962C8B-B14F-4D97-AF65-F5344CB8AC3E}">
        <p14:creationId xmlns:p14="http://schemas.microsoft.com/office/powerpoint/2010/main" val="1217083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B4E7A-10CC-3F4D-26C5-35C938DF9DD6}"/>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D90613B0-3029-E7E8-848F-3D9A2E938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C91EF6E-08C7-003F-E340-0B023630F913}"/>
              </a:ext>
            </a:extLst>
          </p:cNvPr>
          <p:cNvSpPr txBox="1"/>
          <p:nvPr/>
        </p:nvSpPr>
        <p:spPr>
          <a:xfrm>
            <a:off x="533399" y="564573"/>
            <a:ext cx="9015845" cy="769441"/>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PERMIT MIDLAND – TOUR </a:t>
            </a:r>
          </a:p>
        </p:txBody>
      </p:sp>
      <p:sp>
        <p:nvSpPr>
          <p:cNvPr id="2" name="Slide Number Placeholder 2">
            <a:extLst>
              <a:ext uri="{FF2B5EF4-FFF2-40B4-BE49-F238E27FC236}">
                <a16:creationId xmlns:a16="http://schemas.microsoft.com/office/drawing/2014/main" id="{3971F2BC-849A-CB42-9D9A-CE0D126FBF1A}"/>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dirty="0">
              <a:latin typeface="+mn-lt"/>
            </a:endParaRPr>
          </a:p>
        </p:txBody>
      </p:sp>
      <p:pic>
        <p:nvPicPr>
          <p:cNvPr id="6" name="Picture 5">
            <a:hlinkClick r:id="rId4"/>
            <a:extLst>
              <a:ext uri="{FF2B5EF4-FFF2-40B4-BE49-F238E27FC236}">
                <a16:creationId xmlns:a16="http://schemas.microsoft.com/office/drawing/2014/main" id="{E4EE27E2-DCD1-1D67-9471-8FE0DF22FB28}"/>
              </a:ext>
            </a:extLst>
          </p:cNvPr>
          <p:cNvPicPr>
            <a:picLocks noChangeAspect="1"/>
          </p:cNvPicPr>
          <p:nvPr/>
        </p:nvPicPr>
        <p:blipFill>
          <a:blip r:embed="rId5"/>
          <a:srcRect l="21496" t="3269" r="20446" b="11115"/>
          <a:stretch>
            <a:fillRect/>
          </a:stretch>
        </p:blipFill>
        <p:spPr>
          <a:xfrm>
            <a:off x="533399" y="1467939"/>
            <a:ext cx="7078435" cy="4098471"/>
          </a:xfrm>
          <a:prstGeom prst="rect">
            <a:avLst/>
          </a:prstGeom>
        </p:spPr>
      </p:pic>
      <p:pic>
        <p:nvPicPr>
          <p:cNvPr id="7" name="Picture 6">
            <a:extLst>
              <a:ext uri="{FF2B5EF4-FFF2-40B4-BE49-F238E27FC236}">
                <a16:creationId xmlns:a16="http://schemas.microsoft.com/office/drawing/2014/main" id="{EA53D09C-2150-4F50-7753-419ECE11AB81}"/>
              </a:ext>
            </a:extLst>
          </p:cNvPr>
          <p:cNvPicPr>
            <a:picLocks noChangeAspect="1"/>
          </p:cNvPicPr>
          <p:nvPr/>
        </p:nvPicPr>
        <p:blipFill>
          <a:blip r:embed="rId6"/>
          <a:stretch>
            <a:fillRect/>
          </a:stretch>
        </p:blipFill>
        <p:spPr>
          <a:xfrm>
            <a:off x="7698290" y="188570"/>
            <a:ext cx="1910443" cy="1905456"/>
          </a:xfrm>
          <a:prstGeom prst="rect">
            <a:avLst/>
          </a:prstGeom>
        </p:spPr>
      </p:pic>
    </p:spTree>
    <p:extLst>
      <p:ext uri="{BB962C8B-B14F-4D97-AF65-F5344CB8AC3E}">
        <p14:creationId xmlns:p14="http://schemas.microsoft.com/office/powerpoint/2010/main" val="4208977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dirty="0">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dirty="0">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A28249E-0F28-0E2B-EE44-B8F910D10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638880" cy="769441"/>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GOAL ALIGNMENT</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8638880" cy="3847207"/>
          </a:xfrm>
          <a:prstGeom prst="rect">
            <a:avLst/>
          </a:prstGeom>
          <a:noFill/>
        </p:spPr>
        <p:txBody>
          <a:bodyPr wrap="square" rtlCol="0">
            <a:spAutoFit/>
          </a:bodyPr>
          <a:lstStyle/>
          <a:p>
            <a:pPr>
              <a:spcAft>
                <a:spcPts val="600"/>
              </a:spcAft>
            </a:pPr>
            <a:r>
              <a:rPr lang="en-US" sz="2800" b="1" dirty="0">
                <a:solidFill>
                  <a:srgbClr val="215F9A"/>
                </a:solidFill>
                <a:latin typeface="Arial" panose="020B0604020202020204" pitchFamily="34" charset="0"/>
                <a:cs typeface="Arial" panose="020B0604020202020204" pitchFamily="34" charset="0"/>
              </a:rPr>
              <a:t>Goal 1: Strong Economy with More Quality Jobs</a:t>
            </a:r>
          </a:p>
          <a:p>
            <a:pPr marL="457200"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1.8 Improve speed to market for citizens, builders, developers, and contractors: </a:t>
            </a:r>
            <a:r>
              <a:rPr lang="en-US" sz="2800" dirty="0">
                <a:latin typeface="Arial" panose="020B0604020202020204" pitchFamily="34" charset="0"/>
                <a:cs typeface="Arial" panose="020B0604020202020204" pitchFamily="34" charset="0"/>
              </a:rPr>
              <a:t>Reduce wait times for permit review/approval and inspection processes of permitted work</a:t>
            </a:r>
          </a:p>
          <a:p>
            <a:pPr>
              <a:spcAft>
                <a:spcPts val="600"/>
              </a:spcAft>
            </a:pPr>
            <a:r>
              <a:rPr lang="en-US" sz="2800" b="1" dirty="0">
                <a:solidFill>
                  <a:srgbClr val="215F9A"/>
                </a:solidFill>
                <a:latin typeface="Arial" panose="020B0604020202020204" pitchFamily="34" charset="0"/>
                <a:cs typeface="Arial" panose="020B0604020202020204" pitchFamily="34" charset="0"/>
              </a:rPr>
              <a:t>Goal 2. Set the Standard for a Safe &amp; Secure City</a:t>
            </a:r>
          </a:p>
          <a:p>
            <a:pPr marL="457200" indent="-457200">
              <a:spcAft>
                <a:spcPts val="6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2.1 Be the safest city in West Texas: </a:t>
            </a:r>
            <a:r>
              <a:rPr lang="en-US" sz="2800" dirty="0">
                <a:latin typeface="Arial" panose="020B0604020202020204" pitchFamily="34" charset="0"/>
                <a:cs typeface="Arial" panose="020B0604020202020204" pitchFamily="34" charset="0"/>
              </a:rPr>
              <a:t>Enhance public safety programs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dirty="0">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AI-generated content may be incorrect.">
            <a:extLst>
              <a:ext uri="{FF2B5EF4-FFF2-40B4-BE49-F238E27FC236}">
                <a16:creationId xmlns:a16="http://schemas.microsoft.com/office/drawing/2014/main" id="{72B512CA-CD9A-18DC-90BB-630BCAD56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752002" cy="769441"/>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GOAL ALIGNMENT</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8883977" cy="3847207"/>
          </a:xfrm>
          <a:prstGeom prst="rect">
            <a:avLst/>
          </a:prstGeom>
          <a:noFill/>
        </p:spPr>
        <p:txBody>
          <a:bodyPr wrap="square" rtlCol="0">
            <a:spAutoFit/>
          </a:bodyPr>
          <a:lstStyle/>
          <a:p>
            <a:pPr>
              <a:spcAft>
                <a:spcPts val="600"/>
              </a:spcAft>
            </a:pPr>
            <a:r>
              <a:rPr lang="en-US" sz="2800" b="1" dirty="0">
                <a:solidFill>
                  <a:srgbClr val="215F9A"/>
                </a:solidFill>
                <a:latin typeface="Arial" panose="020B0604020202020204" pitchFamily="34" charset="0"/>
                <a:cs typeface="Arial" panose="020B0604020202020204" pitchFamily="34" charset="0"/>
              </a:rPr>
              <a:t>Goal 4: Transparent &amp; Consistent Communication</a:t>
            </a:r>
          </a:p>
          <a:p>
            <a:pPr marL="457200"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4.2 Enhance Communication Efficiency and Effectiveness: </a:t>
            </a:r>
            <a:r>
              <a:rPr lang="en-US" sz="2800" dirty="0">
                <a:latin typeface="Arial" panose="020B0604020202020204" pitchFamily="34" charset="0"/>
                <a:cs typeface="Arial" panose="020B0604020202020204" pitchFamily="34" charset="0"/>
              </a:rPr>
              <a:t>Leverage and expand the use of technology to facilitate the exchange of information</a:t>
            </a:r>
          </a:p>
          <a:p>
            <a:pPr>
              <a:spcAft>
                <a:spcPts val="600"/>
              </a:spcAft>
            </a:pPr>
            <a:r>
              <a:rPr lang="en-US" sz="2800" b="1" dirty="0">
                <a:solidFill>
                  <a:srgbClr val="215F9A"/>
                </a:solidFill>
                <a:latin typeface="Arial" panose="020B0604020202020204" pitchFamily="34" charset="0"/>
                <a:cs typeface="Arial" panose="020B0604020202020204" pitchFamily="34" charset="0"/>
              </a:rPr>
              <a:t>Goal 5: Provide Sound Governance &amp; Fiscal Management</a:t>
            </a:r>
          </a:p>
          <a:p>
            <a:pPr marL="457200" indent="-457200">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5.6 Deliver services timely and efficiently: </a:t>
            </a:r>
            <a:r>
              <a:rPr lang="en-US" sz="2800" dirty="0">
                <a:latin typeface="Arial" panose="020B0604020202020204" pitchFamily="34" charset="0"/>
                <a:cs typeface="Arial" panose="020B0604020202020204" pitchFamily="34" charset="0"/>
              </a:rPr>
              <a:t>Prioritize continuous improvement</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dirty="0">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F20F3-D715-B956-979D-D97AAA958935}"/>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AF7FB927-D48A-F172-9418-A4587E9B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846E38-FEAE-E3CA-94A8-0CEA5F88DCB8}"/>
              </a:ext>
            </a:extLst>
          </p:cNvPr>
          <p:cNvSpPr>
            <a:spLocks noGrp="1"/>
          </p:cNvSpPr>
          <p:nvPr>
            <p:ph type="title"/>
          </p:nvPr>
        </p:nvSpPr>
        <p:spPr/>
        <p:txBody>
          <a:bodyPr/>
          <a:lstStyle/>
          <a:p>
            <a:r>
              <a:rPr lang="en-US" dirty="0">
                <a:solidFill>
                  <a:schemeClr val="tx2">
                    <a:lumMod val="75000"/>
                    <a:lumOff val="25000"/>
                  </a:schemeClr>
                </a:solidFill>
              </a:rPr>
              <a:t>ISSUED PERMIT SUMMARY – FY25 YTD</a:t>
            </a:r>
          </a:p>
        </p:txBody>
      </p:sp>
      <p:sp>
        <p:nvSpPr>
          <p:cNvPr id="4" name="Slide Number Placeholder 3">
            <a:extLst>
              <a:ext uri="{FF2B5EF4-FFF2-40B4-BE49-F238E27FC236}">
                <a16:creationId xmlns:a16="http://schemas.microsoft.com/office/drawing/2014/main" id="{6441CE24-54C7-E854-F948-64DF7681E2CC}"/>
              </a:ext>
            </a:extLst>
          </p:cNvPr>
          <p:cNvSpPr>
            <a:spLocks noGrp="1"/>
          </p:cNvSpPr>
          <p:nvPr>
            <p:ph type="sldNum" sz="quarter" idx="12"/>
          </p:nvPr>
        </p:nvSpPr>
        <p:spPr/>
        <p:txBody>
          <a:bodyPr/>
          <a:lstStyle/>
          <a:p>
            <a:fld id="{C909ABD2-4574-433D-8B11-1782A1457D95}" type="slidenum">
              <a:rPr lang="en-US" smtClean="0">
                <a:latin typeface="+mn-lt"/>
              </a:rPr>
              <a:pPr/>
              <a:t>4</a:t>
            </a:fld>
            <a:endParaRPr lang="en-US" dirty="0">
              <a:latin typeface="+mn-lt"/>
            </a:endParaRPr>
          </a:p>
        </p:txBody>
      </p:sp>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A6B17E48-98FA-E7FF-B0A5-CAD113D2FFCA}"/>
                  </a:ext>
                </a:extLst>
              </p:cNvPr>
              <p:cNvGraphicFramePr/>
              <p:nvPr>
                <p:extLst>
                  <p:ext uri="{D42A27DB-BD31-4B8C-83A1-F6EECF244321}">
                    <p14:modId xmlns:p14="http://schemas.microsoft.com/office/powerpoint/2010/main" val="526203104"/>
                  </p:ext>
                </p:extLst>
              </p:nvPr>
            </p:nvGraphicFramePr>
            <p:xfrm>
              <a:off x="838200" y="1388598"/>
              <a:ext cx="5757111" cy="5105714"/>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3" name="Chart 2">
                <a:extLst>
                  <a:ext uri="{FF2B5EF4-FFF2-40B4-BE49-F238E27FC236}">
                    <a16:creationId xmlns:a16="http://schemas.microsoft.com/office/drawing/2014/main" id="{A6B17E48-98FA-E7FF-B0A5-CAD113D2FFCA}"/>
                  </a:ext>
                </a:extLst>
              </p:cNvPr>
              <p:cNvPicPr>
                <a:picLocks noGrp="1" noRot="1" noChangeAspect="1" noMove="1" noResize="1" noEditPoints="1" noAdjustHandles="1" noChangeArrowheads="1" noChangeShapeType="1"/>
              </p:cNvPicPr>
              <p:nvPr/>
            </p:nvPicPr>
            <p:blipFill>
              <a:blip r:embed="rId5"/>
              <a:stretch>
                <a:fillRect/>
              </a:stretch>
            </p:blipFill>
            <p:spPr>
              <a:xfrm>
                <a:off x="838200" y="1388598"/>
                <a:ext cx="5757111" cy="5105714"/>
              </a:xfrm>
              <a:prstGeom prst="rect">
                <a:avLst/>
              </a:prstGeom>
            </p:spPr>
          </p:pic>
        </mc:Fallback>
      </mc:AlternateContent>
      <p:sp>
        <p:nvSpPr>
          <p:cNvPr id="11" name="TextBox 10">
            <a:extLst>
              <a:ext uri="{FF2B5EF4-FFF2-40B4-BE49-F238E27FC236}">
                <a16:creationId xmlns:a16="http://schemas.microsoft.com/office/drawing/2014/main" id="{5C537D52-841F-7FB9-755B-2D00ACEB9331}"/>
              </a:ext>
            </a:extLst>
          </p:cNvPr>
          <p:cNvSpPr txBox="1"/>
          <p:nvPr/>
        </p:nvSpPr>
        <p:spPr>
          <a:xfrm>
            <a:off x="6595311" y="1672892"/>
            <a:ext cx="5267826" cy="4278094"/>
          </a:xfrm>
          <a:prstGeom prst="rect">
            <a:avLst/>
          </a:prstGeom>
          <a:noFill/>
        </p:spPr>
        <p:txBody>
          <a:bodyPr wrap="square" rtlCol="0">
            <a:spAutoFit/>
          </a:bodyPr>
          <a:lstStyle/>
          <a:p>
            <a:pPr marL="228600" lvl="0" indent="-228600" eaLnBrk="0" fontAlgn="base" hangingPunct="0">
              <a:spcBef>
                <a:spcPct val="0"/>
              </a:spcBef>
              <a:spcAft>
                <a:spcPts val="600"/>
              </a:spcAft>
              <a:buFont typeface="Arial" panose="020B0604020202020204" pitchFamily="34" charset="0"/>
              <a:buChar char="•"/>
            </a:pPr>
            <a:r>
              <a:rPr lang="en-US" altLang="en-US" sz="2800" b="1" dirty="0">
                <a:latin typeface="Arial" panose="020B0604020202020204" pitchFamily="34" charset="0"/>
              </a:rPr>
              <a:t>3,257 permits </a:t>
            </a:r>
            <a:r>
              <a:rPr lang="en-US" altLang="en-US" sz="2800" dirty="0">
                <a:latin typeface="Arial" panose="020B0604020202020204" pitchFamily="34" charset="0"/>
              </a:rPr>
              <a:t>have been issued FY25 to date; </a:t>
            </a:r>
            <a:r>
              <a:rPr lang="en-US" altLang="en-US" sz="2800" b="1" dirty="0">
                <a:latin typeface="Arial" panose="020B0604020202020204" pitchFamily="34" charset="0"/>
              </a:rPr>
              <a:t>57% are trade permits</a:t>
            </a:r>
            <a:r>
              <a:rPr lang="en-US" altLang="en-US" sz="2800" dirty="0">
                <a:latin typeface="Arial" panose="020B0604020202020204" pitchFamily="34" charset="0"/>
              </a:rPr>
              <a:t>, mostly over-the-counter</a:t>
            </a:r>
          </a:p>
          <a:p>
            <a:pPr marL="228600" lvl="0" indent="-228600"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Residential permits make up 36%, including </a:t>
            </a:r>
            <a:r>
              <a:rPr lang="en-US" altLang="en-US" sz="2800" b="1" dirty="0">
                <a:latin typeface="Arial" panose="020B0604020202020204" pitchFamily="34" charset="0"/>
              </a:rPr>
              <a:t>25% for new single-family homes</a:t>
            </a:r>
            <a:endParaRPr lang="en-US" altLang="en-US" sz="2800" dirty="0">
              <a:latin typeface="Arial" panose="020B0604020202020204" pitchFamily="34" charset="0"/>
            </a:endParaRPr>
          </a:p>
          <a:p>
            <a:pPr marL="228600" lvl="0" indent="-228600"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Commercial permits make up 7% of all permits issued</a:t>
            </a:r>
          </a:p>
        </p:txBody>
      </p:sp>
      <p:sp>
        <p:nvSpPr>
          <p:cNvPr id="12" name="TextBox 11">
            <a:extLst>
              <a:ext uri="{FF2B5EF4-FFF2-40B4-BE49-F238E27FC236}">
                <a16:creationId xmlns:a16="http://schemas.microsoft.com/office/drawing/2014/main" id="{AE9C5257-03BE-8D4C-7272-6F3CCABABEDB}"/>
              </a:ext>
            </a:extLst>
          </p:cNvPr>
          <p:cNvSpPr txBox="1"/>
          <p:nvPr/>
        </p:nvSpPr>
        <p:spPr>
          <a:xfrm rot="5400000">
            <a:off x="3756161" y="1657089"/>
            <a:ext cx="753519" cy="430887"/>
          </a:xfrm>
          <a:prstGeom prst="rect">
            <a:avLst/>
          </a:prstGeom>
          <a:no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New</a:t>
            </a:r>
          </a:p>
          <a:p>
            <a:pPr algn="ctr"/>
            <a:r>
              <a:rPr lang="en-US" sz="1100" b="1" dirty="0">
                <a:solidFill>
                  <a:schemeClr val="bg1"/>
                </a:solidFill>
                <a:latin typeface="Arial" panose="020B0604020202020204" pitchFamily="34" charset="0"/>
                <a:cs typeface="Arial" panose="020B0604020202020204" pitchFamily="34" charset="0"/>
              </a:rPr>
              <a:t>41, 1%</a:t>
            </a:r>
          </a:p>
        </p:txBody>
      </p:sp>
      <p:cxnSp>
        <p:nvCxnSpPr>
          <p:cNvPr id="14" name="Straight Arrow Connector 13">
            <a:extLst>
              <a:ext uri="{FF2B5EF4-FFF2-40B4-BE49-F238E27FC236}">
                <a16:creationId xmlns:a16="http://schemas.microsoft.com/office/drawing/2014/main" id="{888DC9C8-1B3E-6D6C-EE1A-FD7B4CCC7720}"/>
              </a:ext>
            </a:extLst>
          </p:cNvPr>
          <p:cNvCxnSpPr>
            <a:cxnSpLocks/>
            <a:stCxn id="12" idx="2"/>
          </p:cNvCxnSpPr>
          <p:nvPr/>
        </p:nvCxnSpPr>
        <p:spPr>
          <a:xfrm flipH="1">
            <a:off x="3612995" y="1872533"/>
            <a:ext cx="304482"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0262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C68BD-1FA8-A638-E1A4-C85B80EF6BF2}"/>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6E37A977-F735-C1B7-E903-E8C856D7F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2C26BBA-59AF-55CA-5506-576D30A4A716}"/>
              </a:ext>
            </a:extLst>
          </p:cNvPr>
          <p:cNvSpPr>
            <a:spLocks noGrp="1"/>
          </p:cNvSpPr>
          <p:nvPr>
            <p:ph type="title"/>
          </p:nvPr>
        </p:nvSpPr>
        <p:spPr>
          <a:xfrm>
            <a:off x="460022" y="365125"/>
            <a:ext cx="11312878" cy="1325563"/>
          </a:xfrm>
        </p:spPr>
        <p:txBody>
          <a:bodyPr/>
          <a:lstStyle/>
          <a:p>
            <a:r>
              <a:rPr lang="en-US" dirty="0">
                <a:solidFill>
                  <a:schemeClr val="tx2">
                    <a:lumMod val="75000"/>
                    <a:lumOff val="25000"/>
                  </a:schemeClr>
                </a:solidFill>
              </a:rPr>
              <a:t>NEW SINGLE-FAMILY PERMITTING</a:t>
            </a:r>
          </a:p>
        </p:txBody>
      </p:sp>
      <p:sp>
        <p:nvSpPr>
          <p:cNvPr id="4" name="Slide Number Placeholder 3">
            <a:extLst>
              <a:ext uri="{FF2B5EF4-FFF2-40B4-BE49-F238E27FC236}">
                <a16:creationId xmlns:a16="http://schemas.microsoft.com/office/drawing/2014/main" id="{AED8D6B5-2E84-5324-CF5A-16DFB8A6BD8D}"/>
              </a:ext>
            </a:extLst>
          </p:cNvPr>
          <p:cNvSpPr>
            <a:spLocks noGrp="1"/>
          </p:cNvSpPr>
          <p:nvPr>
            <p:ph type="sldNum" sz="quarter" idx="12"/>
          </p:nvPr>
        </p:nvSpPr>
        <p:spPr/>
        <p:txBody>
          <a:bodyPr/>
          <a:lstStyle/>
          <a:p>
            <a:fld id="{C909ABD2-4574-433D-8B11-1782A1457D95}" type="slidenum">
              <a:rPr lang="en-US" smtClean="0">
                <a:latin typeface="+mn-lt"/>
              </a:rPr>
              <a:pPr/>
              <a:t>5</a:t>
            </a:fld>
            <a:endParaRPr lang="en-US" dirty="0">
              <a:latin typeface="+mn-lt"/>
            </a:endParaRPr>
          </a:p>
        </p:txBody>
      </p:sp>
      <p:sp>
        <p:nvSpPr>
          <p:cNvPr id="5" name="TextBox 4">
            <a:extLst>
              <a:ext uri="{FF2B5EF4-FFF2-40B4-BE49-F238E27FC236}">
                <a16:creationId xmlns:a16="http://schemas.microsoft.com/office/drawing/2014/main" id="{BD24840E-E584-C5FB-7D41-578AA0051822}"/>
              </a:ext>
            </a:extLst>
          </p:cNvPr>
          <p:cNvSpPr txBox="1"/>
          <p:nvPr/>
        </p:nvSpPr>
        <p:spPr>
          <a:xfrm>
            <a:off x="8036921" y="1343333"/>
            <a:ext cx="3735980" cy="4555093"/>
          </a:xfrm>
          <a:prstGeom prst="rect">
            <a:avLst/>
          </a:prstGeom>
          <a:noFill/>
        </p:spPr>
        <p:txBody>
          <a:bodyPr wrap="square" rtlCol="0">
            <a:spAutoFit/>
          </a:bodyPr>
          <a:lstStyle/>
          <a:p>
            <a:pPr marL="231775" lvl="0" indent="-231775"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Single-family volume </a:t>
            </a:r>
            <a:r>
              <a:rPr lang="en-US" altLang="en-US" sz="2800" b="1" dirty="0">
                <a:latin typeface="Arial" panose="020B0604020202020204" pitchFamily="34" charset="0"/>
              </a:rPr>
              <a:t>up 27% this year</a:t>
            </a:r>
            <a:r>
              <a:rPr lang="en-US" altLang="en-US" sz="2800" dirty="0">
                <a:latin typeface="Arial" panose="020B0604020202020204" pitchFamily="34" charset="0"/>
              </a:rPr>
              <a:t>, 41% over three years (projected)</a:t>
            </a:r>
          </a:p>
          <a:p>
            <a:pPr marL="231775" lvl="0" indent="-231775"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Average review time cut from </a:t>
            </a:r>
            <a:r>
              <a:rPr lang="en-US" altLang="en-US" sz="2800" b="1" dirty="0">
                <a:latin typeface="Arial" panose="020B0604020202020204" pitchFamily="34" charset="0"/>
              </a:rPr>
              <a:t>7.2 to 1.6 days</a:t>
            </a:r>
            <a:r>
              <a:rPr lang="en-US" altLang="en-US" sz="2800" dirty="0">
                <a:latin typeface="Arial" panose="020B0604020202020204" pitchFamily="34" charset="0"/>
              </a:rPr>
              <a:t> since FY23 </a:t>
            </a:r>
          </a:p>
          <a:p>
            <a:pPr marL="231775" lvl="0" indent="-231775"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Average issue time </a:t>
            </a:r>
            <a:r>
              <a:rPr lang="en-US" altLang="en-US" sz="2800" b="1" dirty="0">
                <a:latin typeface="Arial" panose="020B0604020202020204" pitchFamily="34" charset="0"/>
              </a:rPr>
              <a:t>down to 7.3 days </a:t>
            </a:r>
            <a:r>
              <a:rPr lang="en-US" altLang="en-US" sz="2800" dirty="0">
                <a:latin typeface="Arial" panose="020B0604020202020204" pitchFamily="34" charset="0"/>
              </a:rPr>
              <a:t>from 11.9 in FY23</a:t>
            </a:r>
          </a:p>
        </p:txBody>
      </p:sp>
      <p:graphicFrame>
        <p:nvGraphicFramePr>
          <p:cNvPr id="14" name="Chart 13">
            <a:extLst>
              <a:ext uri="{FF2B5EF4-FFF2-40B4-BE49-F238E27FC236}">
                <a16:creationId xmlns:a16="http://schemas.microsoft.com/office/drawing/2014/main" id="{A74CF7EE-AF8E-EA1C-D2E8-0514CC220F45}"/>
              </a:ext>
            </a:extLst>
          </p:cNvPr>
          <p:cNvGraphicFramePr>
            <a:graphicFrameLocks/>
          </p:cNvGraphicFramePr>
          <p:nvPr>
            <p:extLst>
              <p:ext uri="{D42A27DB-BD31-4B8C-83A1-F6EECF244321}">
                <p14:modId xmlns:p14="http://schemas.microsoft.com/office/powerpoint/2010/main" val="3332353108"/>
              </p:ext>
            </p:extLst>
          </p:nvPr>
        </p:nvGraphicFramePr>
        <p:xfrm>
          <a:off x="460022" y="1343333"/>
          <a:ext cx="7644887" cy="4708551"/>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ABD57878-D2FC-91F1-CE1F-B906A3C16ABF}"/>
              </a:ext>
            </a:extLst>
          </p:cNvPr>
          <p:cNvSpPr txBox="1"/>
          <p:nvPr/>
        </p:nvSpPr>
        <p:spPr>
          <a:xfrm>
            <a:off x="1374422" y="1493581"/>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FY23</a:t>
            </a:r>
          </a:p>
        </p:txBody>
      </p:sp>
      <p:sp>
        <p:nvSpPr>
          <p:cNvPr id="16" name="TextBox 15">
            <a:extLst>
              <a:ext uri="{FF2B5EF4-FFF2-40B4-BE49-F238E27FC236}">
                <a16:creationId xmlns:a16="http://schemas.microsoft.com/office/drawing/2014/main" id="{0128DA4A-BE58-7DDD-2E71-BD90E9D4C433}"/>
              </a:ext>
            </a:extLst>
          </p:cNvPr>
          <p:cNvSpPr txBox="1"/>
          <p:nvPr/>
        </p:nvSpPr>
        <p:spPr>
          <a:xfrm>
            <a:off x="3595255" y="1490633"/>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FY24</a:t>
            </a:r>
          </a:p>
        </p:txBody>
      </p:sp>
      <p:sp>
        <p:nvSpPr>
          <p:cNvPr id="17" name="TextBox 16">
            <a:extLst>
              <a:ext uri="{FF2B5EF4-FFF2-40B4-BE49-F238E27FC236}">
                <a16:creationId xmlns:a16="http://schemas.microsoft.com/office/drawing/2014/main" id="{9B23DEC3-4E8F-A4A5-A45B-1E445476E119}"/>
              </a:ext>
            </a:extLst>
          </p:cNvPr>
          <p:cNvSpPr txBox="1"/>
          <p:nvPr/>
        </p:nvSpPr>
        <p:spPr>
          <a:xfrm>
            <a:off x="5816088" y="1490633"/>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FY25</a:t>
            </a:r>
          </a:p>
        </p:txBody>
      </p:sp>
    </p:spTree>
    <p:extLst>
      <p:ext uri="{BB962C8B-B14F-4D97-AF65-F5344CB8AC3E}">
        <p14:creationId xmlns:p14="http://schemas.microsoft.com/office/powerpoint/2010/main" val="96248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14AE7-E7FF-CAF7-AA9C-76C00DAABCE6}"/>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81E2C67C-DBB2-B7DD-33BA-3BD4F19A6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E8CA7E-2769-3668-1A63-D63FE5261DD1}"/>
              </a:ext>
            </a:extLst>
          </p:cNvPr>
          <p:cNvSpPr>
            <a:spLocks noGrp="1"/>
          </p:cNvSpPr>
          <p:nvPr>
            <p:ph type="title"/>
          </p:nvPr>
        </p:nvSpPr>
        <p:spPr>
          <a:xfrm>
            <a:off x="460022" y="365125"/>
            <a:ext cx="10893778" cy="1325563"/>
          </a:xfrm>
        </p:spPr>
        <p:txBody>
          <a:bodyPr/>
          <a:lstStyle/>
          <a:p>
            <a:r>
              <a:rPr lang="en-US" dirty="0">
                <a:solidFill>
                  <a:schemeClr val="tx2">
                    <a:lumMod val="75000"/>
                    <a:lumOff val="25000"/>
                  </a:schemeClr>
                </a:solidFill>
              </a:rPr>
              <a:t>NEW COMMERCIAL PERMITTING</a:t>
            </a:r>
          </a:p>
        </p:txBody>
      </p:sp>
      <p:sp>
        <p:nvSpPr>
          <p:cNvPr id="4" name="Slide Number Placeholder 3">
            <a:extLst>
              <a:ext uri="{FF2B5EF4-FFF2-40B4-BE49-F238E27FC236}">
                <a16:creationId xmlns:a16="http://schemas.microsoft.com/office/drawing/2014/main" id="{93E062C2-3838-7F28-9C06-EC4746262F42}"/>
              </a:ext>
            </a:extLst>
          </p:cNvPr>
          <p:cNvSpPr>
            <a:spLocks noGrp="1"/>
          </p:cNvSpPr>
          <p:nvPr>
            <p:ph type="sldNum" sz="quarter" idx="12"/>
          </p:nvPr>
        </p:nvSpPr>
        <p:spPr/>
        <p:txBody>
          <a:bodyPr/>
          <a:lstStyle/>
          <a:p>
            <a:fld id="{C909ABD2-4574-433D-8B11-1782A1457D95}" type="slidenum">
              <a:rPr lang="en-US" smtClean="0">
                <a:latin typeface="+mn-lt"/>
              </a:rPr>
              <a:pPr/>
              <a:t>6</a:t>
            </a:fld>
            <a:endParaRPr lang="en-US" dirty="0">
              <a:latin typeface="+mn-lt"/>
            </a:endParaRPr>
          </a:p>
        </p:txBody>
      </p:sp>
      <p:sp>
        <p:nvSpPr>
          <p:cNvPr id="5" name="TextBox 4">
            <a:extLst>
              <a:ext uri="{FF2B5EF4-FFF2-40B4-BE49-F238E27FC236}">
                <a16:creationId xmlns:a16="http://schemas.microsoft.com/office/drawing/2014/main" id="{83428A03-E068-6241-502C-030FE05B8DD4}"/>
              </a:ext>
            </a:extLst>
          </p:cNvPr>
          <p:cNvSpPr txBox="1"/>
          <p:nvPr/>
        </p:nvSpPr>
        <p:spPr>
          <a:xfrm>
            <a:off x="8104909" y="1280319"/>
            <a:ext cx="3667991" cy="4555093"/>
          </a:xfrm>
          <a:prstGeom prst="rect">
            <a:avLst/>
          </a:prstGeom>
          <a:noFill/>
        </p:spPr>
        <p:txBody>
          <a:bodyPr wrap="square" rtlCol="0">
            <a:spAutoFit/>
          </a:bodyPr>
          <a:lstStyle/>
          <a:p>
            <a:pPr marL="234950" lvl="0" indent="-234950"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Average review time cut from </a:t>
            </a:r>
            <a:r>
              <a:rPr lang="en-US" altLang="en-US" sz="2800" b="1" dirty="0">
                <a:latin typeface="Arial" panose="020B0604020202020204" pitchFamily="34" charset="0"/>
              </a:rPr>
              <a:t>16.1 to 3.5 days</a:t>
            </a:r>
            <a:r>
              <a:rPr lang="en-US" altLang="en-US" sz="2800" dirty="0">
                <a:latin typeface="Arial" panose="020B0604020202020204" pitchFamily="34" charset="0"/>
              </a:rPr>
              <a:t> (FY24 – FY25)</a:t>
            </a:r>
          </a:p>
          <a:p>
            <a:pPr marL="234950" lvl="0" indent="-234950"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Average issue time down from </a:t>
            </a:r>
            <a:r>
              <a:rPr lang="en-US" altLang="en-US" sz="2800" b="1" dirty="0">
                <a:latin typeface="Arial" panose="020B0604020202020204" pitchFamily="34" charset="0"/>
              </a:rPr>
              <a:t>53 to 29 days</a:t>
            </a:r>
            <a:r>
              <a:rPr lang="en-US" altLang="en-US" sz="2800" dirty="0">
                <a:latin typeface="Arial" panose="020B0604020202020204" pitchFamily="34" charset="0"/>
              </a:rPr>
              <a:t> since FY23</a:t>
            </a:r>
          </a:p>
          <a:p>
            <a:pPr marL="234950" lvl="0" indent="-234950"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Lower volume ≠ less complexity; refining processes remains critical</a:t>
            </a:r>
          </a:p>
        </p:txBody>
      </p:sp>
      <p:graphicFrame>
        <p:nvGraphicFramePr>
          <p:cNvPr id="7" name="Chart 6">
            <a:extLst>
              <a:ext uri="{FF2B5EF4-FFF2-40B4-BE49-F238E27FC236}">
                <a16:creationId xmlns:a16="http://schemas.microsoft.com/office/drawing/2014/main" id="{7E2830D3-EE0A-9030-8661-C6C71083605D}"/>
              </a:ext>
            </a:extLst>
          </p:cNvPr>
          <p:cNvGraphicFramePr>
            <a:graphicFrameLocks/>
          </p:cNvGraphicFramePr>
          <p:nvPr>
            <p:extLst>
              <p:ext uri="{D42A27DB-BD31-4B8C-83A1-F6EECF244321}">
                <p14:modId xmlns:p14="http://schemas.microsoft.com/office/powerpoint/2010/main" val="3737659974"/>
              </p:ext>
            </p:extLst>
          </p:nvPr>
        </p:nvGraphicFramePr>
        <p:xfrm>
          <a:off x="460525" y="1355627"/>
          <a:ext cx="7644384" cy="470916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F51DFD6-0952-188E-72BA-85D322654EC6}"/>
              </a:ext>
            </a:extLst>
          </p:cNvPr>
          <p:cNvSpPr txBox="1"/>
          <p:nvPr/>
        </p:nvSpPr>
        <p:spPr>
          <a:xfrm>
            <a:off x="1184855" y="1493581"/>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FY23</a:t>
            </a:r>
          </a:p>
        </p:txBody>
      </p:sp>
      <p:sp>
        <p:nvSpPr>
          <p:cNvPr id="10" name="TextBox 9">
            <a:extLst>
              <a:ext uri="{FF2B5EF4-FFF2-40B4-BE49-F238E27FC236}">
                <a16:creationId xmlns:a16="http://schemas.microsoft.com/office/drawing/2014/main" id="{D8893F63-0BAF-7A82-7066-EE5F7DE832FC}"/>
              </a:ext>
            </a:extLst>
          </p:cNvPr>
          <p:cNvSpPr txBox="1"/>
          <p:nvPr/>
        </p:nvSpPr>
        <p:spPr>
          <a:xfrm>
            <a:off x="3405688" y="1490633"/>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FY24</a:t>
            </a:r>
          </a:p>
        </p:txBody>
      </p:sp>
      <p:sp>
        <p:nvSpPr>
          <p:cNvPr id="11" name="TextBox 10">
            <a:extLst>
              <a:ext uri="{FF2B5EF4-FFF2-40B4-BE49-F238E27FC236}">
                <a16:creationId xmlns:a16="http://schemas.microsoft.com/office/drawing/2014/main" id="{EA9D5CA9-71FF-112B-4561-ECB9C1A30AD6}"/>
              </a:ext>
            </a:extLst>
          </p:cNvPr>
          <p:cNvSpPr txBox="1"/>
          <p:nvPr/>
        </p:nvSpPr>
        <p:spPr>
          <a:xfrm>
            <a:off x="5696883" y="1490633"/>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FY25</a:t>
            </a:r>
          </a:p>
        </p:txBody>
      </p:sp>
    </p:spTree>
    <p:extLst>
      <p:ext uri="{BB962C8B-B14F-4D97-AF65-F5344CB8AC3E}">
        <p14:creationId xmlns:p14="http://schemas.microsoft.com/office/powerpoint/2010/main" val="2992838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8468A-E928-5BA4-05F7-A2D055F4EFC3}"/>
            </a:ext>
          </a:extLst>
        </p:cNvPr>
        <p:cNvGrpSpPr/>
        <p:nvPr/>
      </p:nvGrpSpPr>
      <p:grpSpPr>
        <a:xfrm>
          <a:off x="0" y="0"/>
          <a:ext cx="0" cy="0"/>
          <a:chOff x="0" y="0"/>
          <a:chExt cx="0" cy="0"/>
        </a:xfrm>
      </p:grpSpPr>
      <p:pic>
        <p:nvPicPr>
          <p:cNvPr id="6" name="Picture 5" descr="A picture containing background pattern&#10;&#10;Description automatically generated">
            <a:extLst>
              <a:ext uri="{FF2B5EF4-FFF2-40B4-BE49-F238E27FC236}">
                <a16:creationId xmlns:a16="http://schemas.microsoft.com/office/drawing/2014/main" id="{C5B6EBA4-75E1-ADBD-1A33-73195D003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3202BF-8D18-61F0-A85A-CED489CF194C}"/>
              </a:ext>
            </a:extLst>
          </p:cNvPr>
          <p:cNvSpPr>
            <a:spLocks noGrp="1"/>
          </p:cNvSpPr>
          <p:nvPr>
            <p:ph type="title"/>
          </p:nvPr>
        </p:nvSpPr>
        <p:spPr>
          <a:xfrm>
            <a:off x="460022" y="365125"/>
            <a:ext cx="10893778" cy="1325563"/>
          </a:xfrm>
        </p:spPr>
        <p:txBody>
          <a:bodyPr/>
          <a:lstStyle/>
          <a:p>
            <a:r>
              <a:rPr lang="en-US" dirty="0">
                <a:solidFill>
                  <a:schemeClr val="tx2">
                    <a:lumMod val="75000"/>
                    <a:lumOff val="25000"/>
                  </a:schemeClr>
                </a:solidFill>
              </a:rPr>
              <a:t>BUILDING INSPECTIONS</a:t>
            </a:r>
          </a:p>
        </p:txBody>
      </p:sp>
      <p:sp>
        <p:nvSpPr>
          <p:cNvPr id="4" name="Slide Number Placeholder 3">
            <a:extLst>
              <a:ext uri="{FF2B5EF4-FFF2-40B4-BE49-F238E27FC236}">
                <a16:creationId xmlns:a16="http://schemas.microsoft.com/office/drawing/2014/main" id="{951E9EFD-BE2C-0F7B-DDDF-4F3888CBACE5}"/>
              </a:ext>
            </a:extLst>
          </p:cNvPr>
          <p:cNvSpPr>
            <a:spLocks noGrp="1"/>
          </p:cNvSpPr>
          <p:nvPr>
            <p:ph type="sldNum" sz="quarter" idx="12"/>
          </p:nvPr>
        </p:nvSpPr>
        <p:spPr/>
        <p:txBody>
          <a:bodyPr/>
          <a:lstStyle/>
          <a:p>
            <a:fld id="{C909ABD2-4574-433D-8B11-1782A1457D95}" type="slidenum">
              <a:rPr lang="en-US" smtClean="0">
                <a:latin typeface="+mn-lt"/>
              </a:rPr>
              <a:pPr/>
              <a:t>7</a:t>
            </a:fld>
            <a:endParaRPr lang="en-US" dirty="0">
              <a:latin typeface="+mn-lt"/>
            </a:endParaRPr>
          </a:p>
        </p:txBody>
      </p:sp>
      <p:sp>
        <p:nvSpPr>
          <p:cNvPr id="5" name="TextBox 4">
            <a:extLst>
              <a:ext uri="{FF2B5EF4-FFF2-40B4-BE49-F238E27FC236}">
                <a16:creationId xmlns:a16="http://schemas.microsoft.com/office/drawing/2014/main" id="{00B39DC6-765F-3CAD-5AAF-09658EB786EB}"/>
              </a:ext>
            </a:extLst>
          </p:cNvPr>
          <p:cNvSpPr txBox="1"/>
          <p:nvPr/>
        </p:nvSpPr>
        <p:spPr>
          <a:xfrm>
            <a:off x="8063484" y="754424"/>
            <a:ext cx="3667991" cy="5339923"/>
          </a:xfrm>
          <a:prstGeom prst="rect">
            <a:avLst/>
          </a:prstGeom>
          <a:noFill/>
        </p:spPr>
        <p:txBody>
          <a:bodyPr wrap="square" rtlCol="0">
            <a:spAutoFit/>
          </a:bodyPr>
          <a:lstStyle/>
          <a:p>
            <a:pPr marL="234950" lvl="0" indent="-234950" eaLnBrk="0" fontAlgn="base" hangingPunct="0">
              <a:spcBef>
                <a:spcPct val="0"/>
              </a:spcBef>
              <a:spcAft>
                <a:spcPts val="600"/>
              </a:spcAft>
              <a:buFont typeface="Arial" panose="020B0604020202020204" pitchFamily="34" charset="0"/>
              <a:buChar char="•"/>
            </a:pPr>
            <a:r>
              <a:rPr lang="en-US" altLang="en-US" sz="2800" b="1" dirty="0">
                <a:latin typeface="Arial" panose="020B0604020202020204" pitchFamily="34" charset="0"/>
              </a:rPr>
              <a:t>Inspection volume up 27%</a:t>
            </a:r>
            <a:r>
              <a:rPr lang="en-US" altLang="en-US" sz="2800" dirty="0">
                <a:latin typeface="Arial" panose="020B0604020202020204" pitchFamily="34" charset="0"/>
              </a:rPr>
              <a:t> since FY23, with no increase in staffing</a:t>
            </a:r>
          </a:p>
          <a:p>
            <a:pPr marL="234950" lvl="0" indent="-234950" eaLnBrk="0" fontAlgn="base" hangingPunct="0">
              <a:spcBef>
                <a:spcPct val="0"/>
              </a:spcBef>
              <a:spcAft>
                <a:spcPts val="600"/>
              </a:spcAft>
              <a:buFont typeface="Arial" panose="020B0604020202020204" pitchFamily="34" charset="0"/>
              <a:buChar char="•"/>
            </a:pPr>
            <a:r>
              <a:rPr lang="en-US" altLang="en-US" sz="2800" dirty="0">
                <a:latin typeface="Arial" panose="020B0604020202020204" pitchFamily="34" charset="0"/>
              </a:rPr>
              <a:t>On-time completion within 1 business day of inspection request improved from </a:t>
            </a:r>
            <a:r>
              <a:rPr lang="en-US" altLang="en-US" sz="2800" b="1" dirty="0">
                <a:latin typeface="Arial" panose="020B0604020202020204" pitchFamily="34" charset="0"/>
              </a:rPr>
              <a:t>94% in FY23 to 96% in FY25</a:t>
            </a:r>
            <a:r>
              <a:rPr lang="en-US" altLang="en-US" sz="2800" dirty="0">
                <a:latin typeface="Arial" panose="020B0604020202020204" pitchFamily="34" charset="0"/>
              </a:rPr>
              <a:t>, despite higher demand</a:t>
            </a:r>
          </a:p>
        </p:txBody>
      </p:sp>
      <p:graphicFrame>
        <p:nvGraphicFramePr>
          <p:cNvPr id="12" name="Chart 11">
            <a:extLst>
              <a:ext uri="{FF2B5EF4-FFF2-40B4-BE49-F238E27FC236}">
                <a16:creationId xmlns:a16="http://schemas.microsoft.com/office/drawing/2014/main" id="{B711D750-61C3-86B4-5D17-CCB58AB40B26}"/>
              </a:ext>
            </a:extLst>
          </p:cNvPr>
          <p:cNvGraphicFramePr>
            <a:graphicFrameLocks/>
          </p:cNvGraphicFramePr>
          <p:nvPr>
            <p:extLst>
              <p:ext uri="{D42A27DB-BD31-4B8C-83A1-F6EECF244321}">
                <p14:modId xmlns:p14="http://schemas.microsoft.com/office/powerpoint/2010/main" val="1533508080"/>
              </p:ext>
            </p:extLst>
          </p:nvPr>
        </p:nvGraphicFramePr>
        <p:xfrm>
          <a:off x="419100" y="1451632"/>
          <a:ext cx="7644384" cy="4709160"/>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D9020530-F276-11C7-924D-B71277035504}"/>
              </a:ext>
            </a:extLst>
          </p:cNvPr>
          <p:cNvSpPr txBox="1"/>
          <p:nvPr/>
        </p:nvSpPr>
        <p:spPr>
          <a:xfrm>
            <a:off x="1389290" y="1615257"/>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FY23</a:t>
            </a:r>
          </a:p>
        </p:txBody>
      </p:sp>
      <p:sp>
        <p:nvSpPr>
          <p:cNvPr id="15" name="TextBox 14">
            <a:extLst>
              <a:ext uri="{FF2B5EF4-FFF2-40B4-BE49-F238E27FC236}">
                <a16:creationId xmlns:a16="http://schemas.microsoft.com/office/drawing/2014/main" id="{C10509C1-C7F5-F5E8-2618-AC6529BD523F}"/>
              </a:ext>
            </a:extLst>
          </p:cNvPr>
          <p:cNvSpPr txBox="1"/>
          <p:nvPr/>
        </p:nvSpPr>
        <p:spPr>
          <a:xfrm>
            <a:off x="3449835" y="1617220"/>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FY24</a:t>
            </a:r>
          </a:p>
        </p:txBody>
      </p:sp>
      <p:sp>
        <p:nvSpPr>
          <p:cNvPr id="16" name="TextBox 15">
            <a:extLst>
              <a:ext uri="{FF2B5EF4-FFF2-40B4-BE49-F238E27FC236}">
                <a16:creationId xmlns:a16="http://schemas.microsoft.com/office/drawing/2014/main" id="{BF70A80A-A688-965F-3119-0BDEB271F873}"/>
              </a:ext>
            </a:extLst>
          </p:cNvPr>
          <p:cNvSpPr txBox="1"/>
          <p:nvPr/>
        </p:nvSpPr>
        <p:spPr>
          <a:xfrm>
            <a:off x="5510380" y="1615257"/>
            <a:ext cx="914400" cy="307777"/>
          </a:xfrm>
          <a:prstGeom prst="rect">
            <a:avLst/>
          </a:prstGeom>
          <a:noFill/>
        </p:spPr>
        <p:txBody>
          <a:bodyPr wrap="square" rtlCol="0">
            <a:spAutoFit/>
          </a:bodyPr>
          <a:lstStyle/>
          <a:p>
            <a:r>
              <a:rPr lang="en-US" sz="1400" b="1" dirty="0">
                <a:solidFill>
                  <a:srgbClr val="595959"/>
                </a:solidFill>
                <a:latin typeface="Arial" panose="020B0604020202020204" pitchFamily="34" charset="0"/>
                <a:cs typeface="Arial" panose="020B0604020202020204" pitchFamily="34" charset="0"/>
              </a:rPr>
              <a:t>FY25</a:t>
            </a:r>
          </a:p>
        </p:txBody>
      </p:sp>
    </p:spTree>
    <p:extLst>
      <p:ext uri="{BB962C8B-B14F-4D97-AF65-F5344CB8AC3E}">
        <p14:creationId xmlns:p14="http://schemas.microsoft.com/office/powerpoint/2010/main" val="3949696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44E88-743A-BAA0-93DB-3758F3E991A1}"/>
            </a:ext>
          </a:extLst>
        </p:cNvPr>
        <p:cNvGrpSpPr/>
        <p:nvPr/>
      </p:nvGrpSpPr>
      <p:grpSpPr>
        <a:xfrm>
          <a:off x="0" y="0"/>
          <a:ext cx="0" cy="0"/>
          <a:chOff x="0" y="0"/>
          <a:chExt cx="0" cy="0"/>
        </a:xfrm>
      </p:grpSpPr>
      <p:pic>
        <p:nvPicPr>
          <p:cNvPr id="5" name="Picture 4" descr="Graphical user interface, application&#10;&#10;AI-generated content may be incorrect.">
            <a:extLst>
              <a:ext uri="{FF2B5EF4-FFF2-40B4-BE49-F238E27FC236}">
                <a16:creationId xmlns:a16="http://schemas.microsoft.com/office/drawing/2014/main" id="{5DC11064-4808-FD27-3FC5-E1FA0F620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610E51A-5705-85C6-B9A4-8922B41B8292}"/>
              </a:ext>
            </a:extLst>
          </p:cNvPr>
          <p:cNvSpPr txBox="1"/>
          <p:nvPr/>
        </p:nvSpPr>
        <p:spPr>
          <a:xfrm>
            <a:off x="533400" y="564573"/>
            <a:ext cx="8422064" cy="1446550"/>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DASHBOARDS FOR IMPROVED COMMUNICATION</a:t>
            </a:r>
          </a:p>
        </p:txBody>
      </p:sp>
      <p:sp>
        <p:nvSpPr>
          <p:cNvPr id="13" name="TextBox 12">
            <a:extLst>
              <a:ext uri="{FF2B5EF4-FFF2-40B4-BE49-F238E27FC236}">
                <a16:creationId xmlns:a16="http://schemas.microsoft.com/office/drawing/2014/main" id="{1EF922F6-E9EF-72D5-26EF-C42FA80BABA4}"/>
              </a:ext>
            </a:extLst>
          </p:cNvPr>
          <p:cNvSpPr txBox="1"/>
          <p:nvPr/>
        </p:nvSpPr>
        <p:spPr>
          <a:xfrm>
            <a:off x="533400" y="2072089"/>
            <a:ext cx="8422064" cy="4001095"/>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Dashboards pull automatically from multiple platforms to ensure </a:t>
            </a:r>
            <a:r>
              <a:rPr lang="en-US" sz="2800" b="1" dirty="0">
                <a:latin typeface="Arial" panose="020B0604020202020204" pitchFamily="34" charset="0"/>
                <a:cs typeface="Arial" panose="020B0604020202020204" pitchFamily="34" charset="0"/>
              </a:rPr>
              <a:t>current, reliable information</a:t>
            </a:r>
          </a:p>
          <a:p>
            <a:pPr marL="228600" indent="-228600">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Strengthen </a:t>
            </a:r>
            <a:r>
              <a:rPr lang="en-US" sz="2800" b="1" dirty="0">
                <a:latin typeface="Arial" panose="020B0604020202020204" pitchFamily="34" charset="0"/>
                <a:cs typeface="Arial" panose="020B0604020202020204" pitchFamily="34" charset="0"/>
              </a:rPr>
              <a:t>transparent and consistent communication </a:t>
            </a:r>
            <a:r>
              <a:rPr lang="en-US" sz="2800" dirty="0">
                <a:latin typeface="Arial" panose="020B0604020202020204" pitchFamily="34" charset="0"/>
                <a:cs typeface="Arial" panose="020B0604020202020204" pitchFamily="34" charset="0"/>
              </a:rPr>
              <a:t>with Council, staff, and the public</a:t>
            </a:r>
          </a:p>
          <a:p>
            <a:pPr marL="228600" indent="-228600">
              <a:spcAft>
                <a:spcPts val="1200"/>
              </a:spcAft>
              <a:buFont typeface="Arial" panose="020B0604020202020204" pitchFamily="34" charset="0"/>
              <a:buChar char="•"/>
            </a:pPr>
            <a:r>
              <a:rPr lang="en-US" sz="2800" b="1" u="sng" dirty="0">
                <a:latin typeface="Arial" panose="020B0604020202020204" pitchFamily="34" charset="0"/>
                <a:cs typeface="Arial" panose="020B0604020202020204" pitchFamily="34" charset="0"/>
              </a:rPr>
              <a:t>Vision Midland Dashboard</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Showcases key initiatives, projects, developments across the City</a:t>
            </a:r>
          </a:p>
          <a:p>
            <a:pPr marL="228600" indent="-228600">
              <a:spcAft>
                <a:spcPts val="1200"/>
              </a:spcAft>
              <a:buFont typeface="Arial" panose="020B0604020202020204" pitchFamily="34" charset="0"/>
              <a:buChar char="•"/>
            </a:pPr>
            <a:r>
              <a:rPr lang="en-US" sz="2800" b="1" u="sng" dirty="0">
                <a:latin typeface="Arial" panose="020B0604020202020204" pitchFamily="34" charset="0"/>
                <a:cs typeface="Arial" panose="020B0604020202020204" pitchFamily="34" charset="0"/>
              </a:rPr>
              <a:t>Operational Dashboard for Council</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Real-time data supports informed decision-making</a:t>
            </a:r>
          </a:p>
        </p:txBody>
      </p:sp>
      <p:sp>
        <p:nvSpPr>
          <p:cNvPr id="2" name="Slide Number Placeholder 2">
            <a:extLst>
              <a:ext uri="{FF2B5EF4-FFF2-40B4-BE49-F238E27FC236}">
                <a16:creationId xmlns:a16="http://schemas.microsoft.com/office/drawing/2014/main" id="{9B36A061-3CDC-18D1-12A0-23F63B175F69}"/>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8</a:t>
            </a:fld>
            <a:endParaRPr lang="en-US" b="1" dirty="0">
              <a:latin typeface="+mn-lt"/>
            </a:endParaRPr>
          </a:p>
        </p:txBody>
      </p:sp>
    </p:spTree>
    <p:extLst>
      <p:ext uri="{BB962C8B-B14F-4D97-AF65-F5344CB8AC3E}">
        <p14:creationId xmlns:p14="http://schemas.microsoft.com/office/powerpoint/2010/main" val="3591944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6234E909-5E46-B408-5044-2A65223D0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564573"/>
            <a:ext cx="8582320" cy="1446550"/>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DASHBOARDS AS TOOLS FOR PROCESS IMPROVEMENT</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2011123"/>
            <a:ext cx="8802573" cy="3924151"/>
          </a:xfrm>
          <a:prstGeom prst="rect">
            <a:avLst/>
          </a:prstGeom>
          <a:noFill/>
        </p:spPr>
        <p:txBody>
          <a:bodyPr wrap="square" lIns="91440" tIns="45720" rIns="91440" bIns="45720" rtlCol="0" anchor="t">
            <a:spAutoFit/>
          </a:bodyPr>
          <a:lstStyle/>
          <a:p>
            <a:pPr marL="228600" indent="-228600">
              <a:spcAft>
                <a:spcPts val="600"/>
              </a:spcAft>
              <a:buFont typeface="Arial" panose="020B0604020202020204" pitchFamily="34" charset="0"/>
              <a:buChar char="•"/>
            </a:pPr>
            <a:r>
              <a:rPr lang="en-US" sz="2800" b="1" u="sng" dirty="0">
                <a:latin typeface="Arial"/>
                <a:cs typeface="Arial"/>
              </a:rPr>
              <a:t>Internal Operational Permitting Dashboards</a:t>
            </a:r>
          </a:p>
          <a:p>
            <a:pPr lvl="1" indent="-2286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Shared across departments to track timelines and ensure coordination on permit reviews</a:t>
            </a:r>
          </a:p>
          <a:p>
            <a:pPr lvl="1" indent="-2286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Promotes cross-disciplinary accountability</a:t>
            </a:r>
          </a:p>
          <a:p>
            <a:pPr marL="228600" indent="-228600">
              <a:spcAft>
                <a:spcPts val="600"/>
              </a:spcAft>
              <a:buFont typeface="Arial" panose="020B0604020202020204" pitchFamily="34" charset="0"/>
              <a:buChar char="•"/>
            </a:pPr>
            <a:r>
              <a:rPr lang="en-US" sz="2800" b="1" u="sng" dirty="0">
                <a:latin typeface="Arial"/>
                <a:cs typeface="Arial"/>
              </a:rPr>
              <a:t>Public-Facing Permit &amp; Inspections Dashboards</a:t>
            </a:r>
          </a:p>
          <a:p>
            <a:pPr lvl="1" indent="-2286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Displays activity over the past 30 days</a:t>
            </a:r>
          </a:p>
          <a:p>
            <a:pPr lvl="1" indent="-2286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Demonstrates performance and responsiveness to both the public and City leadership</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9</a:t>
            </a:fld>
            <a:endParaRPr lang="en-US" b="1" dirty="0">
              <a:latin typeface="+mn-lt"/>
            </a:endParaRPr>
          </a:p>
        </p:txBody>
      </p:sp>
    </p:spTree>
    <p:extLst>
      <p:ext uri="{BB962C8B-B14F-4D97-AF65-F5344CB8AC3E}">
        <p14:creationId xmlns:p14="http://schemas.microsoft.com/office/powerpoint/2010/main" val="2712619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13" ma:contentTypeDescription="Create a new document." ma:contentTypeScope="" ma:versionID="243ea73e7b80d71f45ae3e99e2d41a61">
  <xsd:schema xmlns:xsd="http://www.w3.org/2001/XMLSchema" xmlns:xs="http://www.w3.org/2001/XMLSchema" xmlns:p="http://schemas.microsoft.com/office/2006/metadata/properties" xmlns:ns2="dac4e956-f0e3-4f68-a80d-7cb1a90f51eb" targetNamespace="http://schemas.microsoft.com/office/2006/metadata/properties" ma:root="true" ma:fieldsID="49e955bfbee89a260be959c2b4eca440"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4FAAA4-A7E1-4646-ACD6-61EF722B05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c4e956-f0e3-4f68-a80d-7cb1a90f5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8C5B49-67F8-4349-B164-E5F504E52E3E}">
  <ds:schemaRefs>
    <ds:schemaRef ds:uri="http://schemas.microsoft.com/office/2006/documentManagement/types"/>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http://schemas.microsoft.com/office/2006/metadata/properties"/>
    <ds:schemaRef ds:uri="http://purl.org/dc/dcmitype/"/>
    <ds:schemaRef ds:uri="3b88a4fc-a8e3-4216-950e-ba600e8e4b49"/>
    <ds:schemaRef ds:uri="9cac5a4d-6a9a-4e3c-a780-33ad49303de8"/>
  </ds:schemaRefs>
</ds:datastoreItem>
</file>

<file path=customXml/itemProps3.xml><?xml version="1.0" encoding="utf-8"?>
<ds:datastoreItem xmlns:ds="http://schemas.openxmlformats.org/officeDocument/2006/customXml" ds:itemID="{32C7C046-087D-4778-8D58-FF32280877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9917</TotalTime>
  <Words>1828</Words>
  <Application>Microsoft Office PowerPoint</Application>
  <PresentationFormat>Widescreen</PresentationFormat>
  <Paragraphs>162</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ISSUED PERMIT SUMMARY – FY25 YTD</vt:lpstr>
      <vt:lpstr>NEW SINGLE-FAMILY PERMITTING</vt:lpstr>
      <vt:lpstr>NEW COMMERCIAL PERMITTING</vt:lpstr>
      <vt:lpstr>BUILDING INSPECTIONS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Jaycee Shepherd</dc:creator>
  <cp:lastModifiedBy>Elizabeth Triggs</cp:lastModifiedBy>
  <cp:revision>82</cp:revision>
  <dcterms:created xsi:type="dcterms:W3CDTF">2024-07-01T17:26:48Z</dcterms:created>
  <dcterms:modified xsi:type="dcterms:W3CDTF">2025-06-24T13:43:45Z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