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7" r:id="rId15"/>
    <p:sldId id="266" r:id="rId16"/>
    <p:sldId id="268" r:id="rId17"/>
    <p:sldId id="269" r:id="rId18"/>
    <p:sldId id="270" r:id="rId19"/>
    <p:sldId id="271" r:id="rId20"/>
  </p:sldIdLst>
  <p:sldSz cx="18288000" cy="10287000"/>
  <p:notesSz cx="6858000" cy="9144000"/>
  <p:embeddedFontLst>
    <p:embeddedFont>
      <p:font typeface="Arial Bold" panose="020B0704020202020204" pitchFamily="34" charset="0"/>
      <p:regular r:id="rId22"/>
      <p:bold r:id="rId23"/>
    </p:embeddedFont>
    <p:embeddedFont>
      <p:font typeface="Tahoma Bold" panose="020B0804030504040204" pitchFamily="3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3B367-28C6-0EF9-5A0B-0040A0E8A8BB}" v="12" dt="2025-07-22T13:05:53.758"/>
    <p1510:client id="{751C7D27-D1F3-4E9D-640A-9EBDB8CE0604}" v="157" dt="2025-07-21T22:01:19.965"/>
    <p1510:client id="{D2FB8FA0-8669-5E57-0E96-A696BA56BAF2}" v="10" dt="2025-07-22T14:37:16.129"/>
    <p1510:client id="{DD0CFA41-E9E3-2793-B248-78EF6AE92FED}" v="51" dt="2025-07-21T22:47:28.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e Hagemann" userId="S::mhagemann@midlandtexas.gov::b77f87b0-ef30-4f12-a605-46ccb375fe89" providerId="AD" clId="Web-{F1DCD1FA-CA0A-643C-0C63-361974967FD1}"/>
    <pc:docChg chg="modSld">
      <pc:chgData name="Michele Hagemann" userId="S::mhagemann@midlandtexas.gov::b77f87b0-ef30-4f12-a605-46ccb375fe89" providerId="AD" clId="Web-{F1DCD1FA-CA0A-643C-0C63-361974967FD1}" dt="2025-07-18T19:39:28.572" v="54" actId="14100"/>
      <pc:docMkLst>
        <pc:docMk/>
      </pc:docMkLst>
      <pc:sldChg chg="modSp">
        <pc:chgData name="Michele Hagemann" userId="S::mhagemann@midlandtexas.gov::b77f87b0-ef30-4f12-a605-46ccb375fe89" providerId="AD" clId="Web-{F1DCD1FA-CA0A-643C-0C63-361974967FD1}" dt="2025-07-18T19:34:13.717" v="6" actId="1076"/>
        <pc:sldMkLst>
          <pc:docMk/>
          <pc:sldMk cId="0" sldId="262"/>
        </pc:sldMkLst>
        <pc:spChg chg="mod">
          <ac:chgData name="Michele Hagemann" userId="S::mhagemann@midlandtexas.gov::b77f87b0-ef30-4f12-a605-46ccb375fe89" providerId="AD" clId="Web-{F1DCD1FA-CA0A-643C-0C63-361974967FD1}" dt="2025-07-18T19:33:52.982" v="0" actId="20577"/>
          <ac:spMkLst>
            <pc:docMk/>
            <pc:sldMk cId="0" sldId="262"/>
            <ac:spMk id="13" creationId="{00000000-0000-0000-0000-000000000000}"/>
          </ac:spMkLst>
        </pc:spChg>
        <pc:spChg chg="mod">
          <ac:chgData name="Michele Hagemann" userId="S::mhagemann@midlandtexas.gov::b77f87b0-ef30-4f12-a605-46ccb375fe89" providerId="AD" clId="Web-{F1DCD1FA-CA0A-643C-0C63-361974967FD1}" dt="2025-07-18T19:34:13.702" v="5" actId="1076"/>
          <ac:spMkLst>
            <pc:docMk/>
            <pc:sldMk cId="0" sldId="262"/>
            <ac:spMk id="14" creationId="{00000000-0000-0000-0000-000000000000}"/>
          </ac:spMkLst>
        </pc:spChg>
        <pc:spChg chg="mod">
          <ac:chgData name="Michele Hagemann" userId="S::mhagemann@midlandtexas.gov::b77f87b0-ef30-4f12-a605-46ccb375fe89" providerId="AD" clId="Web-{F1DCD1FA-CA0A-643C-0C63-361974967FD1}" dt="2025-07-18T19:34:04.623" v="3" actId="1076"/>
          <ac:spMkLst>
            <pc:docMk/>
            <pc:sldMk cId="0" sldId="262"/>
            <ac:spMk id="17" creationId="{00000000-0000-0000-0000-000000000000}"/>
          </ac:spMkLst>
        </pc:spChg>
        <pc:grpChg chg="mod">
          <ac:chgData name="Michele Hagemann" userId="S::mhagemann@midlandtexas.gov::b77f87b0-ef30-4f12-a605-46ccb375fe89" providerId="AD" clId="Web-{F1DCD1FA-CA0A-643C-0C63-361974967FD1}" dt="2025-07-18T19:34:13.686" v="4" actId="1076"/>
          <ac:grpSpMkLst>
            <pc:docMk/>
            <pc:sldMk cId="0" sldId="262"/>
            <ac:grpSpMk id="11" creationId="{00000000-0000-0000-0000-000000000000}"/>
          </ac:grpSpMkLst>
        </pc:grpChg>
        <pc:grpChg chg="mod">
          <ac:chgData name="Michele Hagemann" userId="S::mhagemann@midlandtexas.gov::b77f87b0-ef30-4f12-a605-46ccb375fe89" providerId="AD" clId="Web-{F1DCD1FA-CA0A-643C-0C63-361974967FD1}" dt="2025-07-18T19:34:13.717" v="6" actId="1076"/>
          <ac:grpSpMkLst>
            <pc:docMk/>
            <pc:sldMk cId="0" sldId="262"/>
            <ac:grpSpMk id="15" creationId="{00000000-0000-0000-0000-000000000000}"/>
          </ac:grpSpMkLst>
        </pc:grpChg>
      </pc:sldChg>
      <pc:sldChg chg="modSp">
        <pc:chgData name="Michele Hagemann" userId="S::mhagemann@midlandtexas.gov::b77f87b0-ef30-4f12-a605-46ccb375fe89" providerId="AD" clId="Web-{F1DCD1FA-CA0A-643C-0C63-361974967FD1}" dt="2025-07-18T19:37:22.364" v="9" actId="1076"/>
        <pc:sldMkLst>
          <pc:docMk/>
          <pc:sldMk cId="0" sldId="264"/>
        </pc:sldMkLst>
        <pc:spChg chg="mod">
          <ac:chgData name="Michele Hagemann" userId="S::mhagemann@midlandtexas.gov::b77f87b0-ef30-4f12-a605-46ccb375fe89" providerId="AD" clId="Web-{F1DCD1FA-CA0A-643C-0C63-361974967FD1}" dt="2025-07-18T19:37:14.598" v="8" actId="1076"/>
          <ac:spMkLst>
            <pc:docMk/>
            <pc:sldMk cId="0" sldId="264"/>
            <ac:spMk id="3" creationId="{00000000-0000-0000-0000-000000000000}"/>
          </ac:spMkLst>
        </pc:spChg>
        <pc:grpChg chg="mod">
          <ac:chgData name="Michele Hagemann" userId="S::mhagemann@midlandtexas.gov::b77f87b0-ef30-4f12-a605-46ccb375fe89" providerId="AD" clId="Web-{F1DCD1FA-CA0A-643C-0C63-361974967FD1}" dt="2025-07-18T19:37:22.364" v="9" actId="1076"/>
          <ac:grpSpMkLst>
            <pc:docMk/>
            <pc:sldMk cId="0" sldId="264"/>
            <ac:grpSpMk id="8" creationId="{00000000-0000-0000-0000-000000000000}"/>
          </ac:grpSpMkLst>
        </pc:grpChg>
      </pc:sldChg>
      <pc:sldChg chg="modSp">
        <pc:chgData name="Michele Hagemann" userId="S::mhagemann@midlandtexas.gov::b77f87b0-ef30-4f12-a605-46ccb375fe89" providerId="AD" clId="Web-{F1DCD1FA-CA0A-643C-0C63-361974967FD1}" dt="2025-07-18T19:39:28.572" v="54" actId="14100"/>
        <pc:sldMkLst>
          <pc:docMk/>
          <pc:sldMk cId="0" sldId="265"/>
        </pc:sldMkLst>
        <pc:spChg chg="mod">
          <ac:chgData name="Michele Hagemann" userId="S::mhagemann@midlandtexas.gov::b77f87b0-ef30-4f12-a605-46ccb375fe89" providerId="AD" clId="Web-{F1DCD1FA-CA0A-643C-0C63-361974967FD1}" dt="2025-07-18T19:39:28.572" v="54" actId="14100"/>
          <ac:spMkLst>
            <pc:docMk/>
            <pc:sldMk cId="0" sldId="265"/>
            <ac:spMk id="8" creationId="{00000000-0000-0000-0000-000000000000}"/>
          </ac:spMkLst>
        </pc:spChg>
        <pc:grpChg chg="mod">
          <ac:chgData name="Michele Hagemann" userId="S::mhagemann@midlandtexas.gov::b77f87b0-ef30-4f12-a605-46ccb375fe89" providerId="AD" clId="Web-{F1DCD1FA-CA0A-643C-0C63-361974967FD1}" dt="2025-07-18T19:39:24.619" v="53" actId="14100"/>
          <ac:grpSpMkLst>
            <pc:docMk/>
            <pc:sldMk cId="0" sldId="265"/>
            <ac:grpSpMk id="6" creationId="{00000000-0000-0000-0000-000000000000}"/>
          </ac:grpSpMkLst>
        </pc:grpChg>
      </pc:sldChg>
    </pc:docChg>
  </pc:docChgLst>
  <pc:docChgLst>
    <pc:chgData name="Michele Hagemann" userId="S::mhagemann@midlandtexas.gov::b77f87b0-ef30-4f12-a605-46ccb375fe89" providerId="AD" clId="Web-{B639BD31-90D9-A4BE-F952-BE42DBDF0700}"/>
    <pc:docChg chg="modSld">
      <pc:chgData name="Michele Hagemann" userId="S::mhagemann@midlandtexas.gov::b77f87b0-ef30-4f12-a605-46ccb375fe89" providerId="AD" clId="Web-{B639BD31-90D9-A4BE-F952-BE42DBDF0700}" dt="2025-07-18T18:34:40.880" v="21" actId="20577"/>
      <pc:docMkLst>
        <pc:docMk/>
      </pc:docMkLst>
      <pc:sldChg chg="modSp">
        <pc:chgData name="Michele Hagemann" userId="S::mhagemann@midlandtexas.gov::b77f87b0-ef30-4f12-a605-46ccb375fe89" providerId="AD" clId="Web-{B639BD31-90D9-A4BE-F952-BE42DBDF0700}" dt="2025-07-18T18:34:40.880" v="21" actId="20577"/>
        <pc:sldMkLst>
          <pc:docMk/>
          <pc:sldMk cId="0" sldId="269"/>
        </pc:sldMkLst>
        <pc:spChg chg="mod">
          <ac:chgData name="Michele Hagemann" userId="S::mhagemann@midlandtexas.gov::b77f87b0-ef30-4f12-a605-46ccb375fe89" providerId="AD" clId="Web-{B639BD31-90D9-A4BE-F952-BE42DBDF0700}" dt="2025-07-18T18:34:40.880" v="21" actId="20577"/>
          <ac:spMkLst>
            <pc:docMk/>
            <pc:sldMk cId="0" sldId="269"/>
            <ac:spMk id="13" creationId="{00000000-0000-0000-0000-000000000000}"/>
          </ac:spMkLst>
        </pc:spChg>
      </pc:sldChg>
    </pc:docChg>
  </pc:docChgLst>
  <pc:docChgLst>
    <pc:chgData name="Michele Hagemann" userId="S::mhagemann@midlandtexas.gov::b77f87b0-ef30-4f12-a605-46ccb375fe89" providerId="AD" clId="Web-{DD0CFA41-E9E3-2793-B248-78EF6AE92FED}"/>
    <pc:docChg chg="modSld">
      <pc:chgData name="Michele Hagemann" userId="S::mhagemann@midlandtexas.gov::b77f87b0-ef30-4f12-a605-46ccb375fe89" providerId="AD" clId="Web-{DD0CFA41-E9E3-2793-B248-78EF6AE92FED}" dt="2025-07-21T22:49:06.853" v="669"/>
      <pc:docMkLst>
        <pc:docMk/>
      </pc:docMkLst>
      <pc:sldChg chg="modSp modNotes">
        <pc:chgData name="Michele Hagemann" userId="S::mhagemann@midlandtexas.gov::b77f87b0-ef30-4f12-a605-46ccb375fe89" providerId="AD" clId="Web-{DD0CFA41-E9E3-2793-B248-78EF6AE92FED}" dt="2025-07-21T22:40:23.857" v="1"/>
        <pc:sldMkLst>
          <pc:docMk/>
          <pc:sldMk cId="0" sldId="256"/>
        </pc:sldMkLst>
        <pc:spChg chg="mod">
          <ac:chgData name="Michele Hagemann" userId="S::mhagemann@midlandtexas.gov::b77f87b0-ef30-4f12-a605-46ccb375fe89" providerId="AD" clId="Web-{DD0CFA41-E9E3-2793-B248-78EF6AE92FED}" dt="2025-07-21T22:40:14.544" v="0" actId="1076"/>
          <ac:spMkLst>
            <pc:docMk/>
            <pc:sldMk cId="0" sldId="256"/>
            <ac:spMk id="19" creationId="{00000000-0000-0000-0000-000000000000}"/>
          </ac:spMkLst>
        </pc:spChg>
      </pc:sldChg>
      <pc:sldChg chg="modSp modNotes">
        <pc:chgData name="Michele Hagemann" userId="S::mhagemann@midlandtexas.gov::b77f87b0-ef30-4f12-a605-46ccb375fe89" providerId="AD" clId="Web-{DD0CFA41-E9E3-2793-B248-78EF6AE92FED}" dt="2025-07-21T22:41:23.983" v="44" actId="20577"/>
        <pc:sldMkLst>
          <pc:docMk/>
          <pc:sldMk cId="0" sldId="257"/>
        </pc:sldMkLst>
        <pc:spChg chg="mod">
          <ac:chgData name="Michele Hagemann" userId="S::mhagemann@midlandtexas.gov::b77f87b0-ef30-4f12-a605-46ccb375fe89" providerId="AD" clId="Web-{DD0CFA41-E9E3-2793-B248-78EF6AE92FED}" dt="2025-07-21T22:41:23.983" v="44" actId="20577"/>
          <ac:spMkLst>
            <pc:docMk/>
            <pc:sldMk cId="0" sldId="257"/>
            <ac:spMk id="22" creationId="{00000000-0000-0000-0000-000000000000}"/>
          </ac:spMkLst>
        </pc:spChg>
      </pc:sldChg>
      <pc:sldChg chg="modNotes">
        <pc:chgData name="Michele Hagemann" userId="S::mhagemann@midlandtexas.gov::b77f87b0-ef30-4f12-a605-46ccb375fe89" providerId="AD" clId="Web-{DD0CFA41-E9E3-2793-B248-78EF6AE92FED}" dt="2025-07-21T22:41:35.812" v="47"/>
        <pc:sldMkLst>
          <pc:docMk/>
          <pc:sldMk cId="0" sldId="258"/>
        </pc:sldMkLst>
      </pc:sldChg>
      <pc:sldChg chg="modNotes">
        <pc:chgData name="Michele Hagemann" userId="S::mhagemann@midlandtexas.gov::b77f87b0-ef30-4f12-a605-46ccb375fe89" providerId="AD" clId="Web-{DD0CFA41-E9E3-2793-B248-78EF6AE92FED}" dt="2025-07-21T22:41:41.687" v="54"/>
        <pc:sldMkLst>
          <pc:docMk/>
          <pc:sldMk cId="0" sldId="259"/>
        </pc:sldMkLst>
      </pc:sldChg>
      <pc:sldChg chg="modNotes">
        <pc:chgData name="Michele Hagemann" userId="S::mhagemann@midlandtexas.gov::b77f87b0-ef30-4f12-a605-46ccb375fe89" providerId="AD" clId="Web-{DD0CFA41-E9E3-2793-B248-78EF6AE92FED}" dt="2025-07-21T22:48:32.743" v="667"/>
        <pc:sldMkLst>
          <pc:docMk/>
          <pc:sldMk cId="0" sldId="260"/>
        </pc:sldMkLst>
      </pc:sldChg>
      <pc:sldChg chg="modNotes">
        <pc:chgData name="Michele Hagemann" userId="S::mhagemann@midlandtexas.gov::b77f87b0-ef30-4f12-a605-46ccb375fe89" providerId="AD" clId="Web-{DD0CFA41-E9E3-2793-B248-78EF6AE92FED}" dt="2025-07-21T22:44:51.019" v="364"/>
        <pc:sldMkLst>
          <pc:docMk/>
          <pc:sldMk cId="0" sldId="261"/>
        </pc:sldMkLst>
      </pc:sldChg>
      <pc:sldChg chg="modNotes">
        <pc:chgData name="Michele Hagemann" userId="S::mhagemann@midlandtexas.gov::b77f87b0-ef30-4f12-a605-46ccb375fe89" providerId="AD" clId="Web-{DD0CFA41-E9E3-2793-B248-78EF6AE92FED}" dt="2025-07-21T22:48:48.383" v="668"/>
        <pc:sldMkLst>
          <pc:docMk/>
          <pc:sldMk cId="0" sldId="262"/>
        </pc:sldMkLst>
      </pc:sldChg>
      <pc:sldChg chg="modNotes">
        <pc:chgData name="Michele Hagemann" userId="S::mhagemann@midlandtexas.gov::b77f87b0-ef30-4f12-a605-46ccb375fe89" providerId="AD" clId="Web-{DD0CFA41-E9E3-2793-B248-78EF6AE92FED}" dt="2025-07-21T22:49:06.853" v="669"/>
        <pc:sldMkLst>
          <pc:docMk/>
          <pc:sldMk cId="0" sldId="263"/>
        </pc:sldMkLst>
      </pc:sldChg>
    </pc:docChg>
  </pc:docChgLst>
  <pc:docChgLst>
    <pc:chgData name="Gabriel McClelland" userId="S::gmcclelland@midlandtexas.gov::c62f9a63-368a-404d-8cf6-9ff3d91ed4d8" providerId="AD" clId="Web-{751C7D27-D1F3-4E9D-640A-9EBDB8CE0604}"/>
    <pc:docChg chg="modSld">
      <pc:chgData name="Gabriel McClelland" userId="S::gmcclelland@midlandtexas.gov::c62f9a63-368a-404d-8cf6-9ff3d91ed4d8" providerId="AD" clId="Web-{751C7D27-D1F3-4E9D-640A-9EBDB8CE0604}" dt="2025-07-21T22:01:19.965" v="155" actId="1076"/>
      <pc:docMkLst>
        <pc:docMk/>
      </pc:docMkLst>
      <pc:sldChg chg="modSp">
        <pc:chgData name="Gabriel McClelland" userId="S::gmcclelland@midlandtexas.gov::c62f9a63-368a-404d-8cf6-9ff3d91ed4d8" providerId="AD" clId="Web-{751C7D27-D1F3-4E9D-640A-9EBDB8CE0604}" dt="2025-07-21T21:59:24.448" v="154" actId="20577"/>
        <pc:sldMkLst>
          <pc:docMk/>
          <pc:sldMk cId="0" sldId="266"/>
        </pc:sldMkLst>
        <pc:spChg chg="mod">
          <ac:chgData name="Gabriel McClelland" userId="S::gmcclelland@midlandtexas.gov::c62f9a63-368a-404d-8cf6-9ff3d91ed4d8" providerId="AD" clId="Web-{751C7D27-D1F3-4E9D-640A-9EBDB8CE0604}" dt="2025-07-21T21:53:39.008" v="80" actId="20577"/>
          <ac:spMkLst>
            <pc:docMk/>
            <pc:sldMk cId="0" sldId="266"/>
            <ac:spMk id="20" creationId="{00000000-0000-0000-0000-000000000000}"/>
          </ac:spMkLst>
        </pc:spChg>
        <pc:spChg chg="mod">
          <ac:chgData name="Gabriel McClelland" userId="S::gmcclelland@midlandtexas.gov::c62f9a63-368a-404d-8cf6-9ff3d91ed4d8" providerId="AD" clId="Web-{751C7D27-D1F3-4E9D-640A-9EBDB8CE0604}" dt="2025-07-21T21:59:24.448" v="154" actId="20577"/>
          <ac:spMkLst>
            <pc:docMk/>
            <pc:sldMk cId="0" sldId="266"/>
            <ac:spMk id="29" creationId="{00000000-0000-0000-0000-000000000000}"/>
          </ac:spMkLst>
        </pc:spChg>
      </pc:sldChg>
      <pc:sldChg chg="modSp">
        <pc:chgData name="Gabriel McClelland" userId="S::gmcclelland@midlandtexas.gov::c62f9a63-368a-404d-8cf6-9ff3d91ed4d8" providerId="AD" clId="Web-{751C7D27-D1F3-4E9D-640A-9EBDB8CE0604}" dt="2025-07-21T21:52:22.617" v="74" actId="20577"/>
        <pc:sldMkLst>
          <pc:docMk/>
          <pc:sldMk cId="0" sldId="269"/>
        </pc:sldMkLst>
        <pc:spChg chg="mod">
          <ac:chgData name="Gabriel McClelland" userId="S::gmcclelland@midlandtexas.gov::c62f9a63-368a-404d-8cf6-9ff3d91ed4d8" providerId="AD" clId="Web-{751C7D27-D1F3-4E9D-640A-9EBDB8CE0604}" dt="2025-07-21T21:52:22.617" v="74" actId="20577"/>
          <ac:spMkLst>
            <pc:docMk/>
            <pc:sldMk cId="0" sldId="269"/>
            <ac:spMk id="13" creationId="{00000000-0000-0000-0000-000000000000}"/>
          </ac:spMkLst>
        </pc:spChg>
      </pc:sldChg>
      <pc:sldChg chg="modSp">
        <pc:chgData name="Gabriel McClelland" userId="S::gmcclelland@midlandtexas.gov::c62f9a63-368a-404d-8cf6-9ff3d91ed4d8" providerId="AD" clId="Web-{751C7D27-D1F3-4E9D-640A-9EBDB8CE0604}" dt="2025-07-21T22:01:19.965" v="155" actId="1076"/>
        <pc:sldMkLst>
          <pc:docMk/>
          <pc:sldMk cId="0" sldId="270"/>
        </pc:sldMkLst>
        <pc:spChg chg="mod">
          <ac:chgData name="Gabriel McClelland" userId="S::gmcclelland@midlandtexas.gov::c62f9a63-368a-404d-8cf6-9ff3d91ed4d8" providerId="AD" clId="Web-{751C7D27-D1F3-4E9D-640A-9EBDB8CE0604}" dt="2025-07-21T22:01:19.965" v="155" actId="1076"/>
          <ac:spMkLst>
            <pc:docMk/>
            <pc:sldMk cId="0" sldId="270"/>
            <ac:spMk id="21" creationId="{00000000-0000-0000-0000-000000000000}"/>
          </ac:spMkLst>
        </pc:spChg>
      </pc:sldChg>
    </pc:docChg>
  </pc:docChgLst>
  <pc:docChgLst>
    <pc:chgData name="Michele Hagemann" userId="S::mhagemann@midlandtexas.gov::b77f87b0-ef30-4f12-a605-46ccb375fe89" providerId="AD" clId="Web-{D2FB8FA0-8669-5E57-0E96-A696BA56BAF2}"/>
    <pc:docChg chg="modSld sldOrd">
      <pc:chgData name="Michele Hagemann" userId="S::mhagemann@midlandtexas.gov::b77f87b0-ef30-4f12-a605-46ccb375fe89" providerId="AD" clId="Web-{D2FB8FA0-8669-5E57-0E96-A696BA56BAF2}" dt="2025-07-22T14:37:16.004" v="8" actId="20577"/>
      <pc:docMkLst>
        <pc:docMk/>
      </pc:docMkLst>
      <pc:sldChg chg="modSp ord">
        <pc:chgData name="Michele Hagemann" userId="S::mhagemann@midlandtexas.gov::b77f87b0-ef30-4f12-a605-46ccb375fe89" providerId="AD" clId="Web-{D2FB8FA0-8669-5E57-0E96-A696BA56BAF2}" dt="2025-07-22T14:37:16.004" v="8" actId="20577"/>
        <pc:sldMkLst>
          <pc:docMk/>
          <pc:sldMk cId="0" sldId="267"/>
        </pc:sldMkLst>
        <pc:spChg chg="mod">
          <ac:chgData name="Michele Hagemann" userId="S::mhagemann@midlandtexas.gov::b77f87b0-ef30-4f12-a605-46ccb375fe89" providerId="AD" clId="Web-{D2FB8FA0-8669-5E57-0E96-A696BA56BAF2}" dt="2025-07-22T14:37:16.004" v="8" actId="20577"/>
          <ac:spMkLst>
            <pc:docMk/>
            <pc:sldMk cId="0" sldId="267"/>
            <ac:spMk id="13" creationId="{00000000-0000-0000-0000-000000000000}"/>
          </ac:spMkLst>
        </pc:spChg>
      </pc:sldChg>
    </pc:docChg>
  </pc:docChgLst>
  <pc:docChgLst>
    <pc:chgData name="Michele Hagemann" userId="S::mhagemann@midlandtexas.gov::b77f87b0-ef30-4f12-a605-46ccb375fe89" providerId="AD" clId="Web-{9AA90F34-410D-879B-A042-EB15F7F48D5C}"/>
    <pc:docChg chg="modSld">
      <pc:chgData name="Michele Hagemann" userId="S::mhagemann@midlandtexas.gov::b77f87b0-ef30-4f12-a605-46ccb375fe89" providerId="AD" clId="Web-{9AA90F34-410D-879B-A042-EB15F7F48D5C}" dt="2025-07-16T16:55:25.165" v="64"/>
      <pc:docMkLst>
        <pc:docMk/>
      </pc:docMkLst>
      <pc:sldChg chg="modNotes">
        <pc:chgData name="Michele Hagemann" userId="S::mhagemann@midlandtexas.gov::b77f87b0-ef30-4f12-a605-46ccb375fe89" providerId="AD" clId="Web-{9AA90F34-410D-879B-A042-EB15F7F48D5C}" dt="2025-07-16T16:55:25.165" v="64"/>
        <pc:sldMkLst>
          <pc:docMk/>
          <pc:sldMk cId="0" sldId="271"/>
        </pc:sldMkLst>
      </pc:sldChg>
    </pc:docChg>
  </pc:docChgLst>
  <pc:docChgLst>
    <pc:chgData name="Michele Hagemann" userId="S::mhagemann@midlandtexas.gov::b77f87b0-ef30-4f12-a605-46ccb375fe89" providerId="AD" clId="Web-{2C93B367-28C6-0EF9-5A0B-0040A0E8A8BB}"/>
    <pc:docChg chg="modSld">
      <pc:chgData name="Michele Hagemann" userId="S::mhagemann@midlandtexas.gov::b77f87b0-ef30-4f12-a605-46ccb375fe89" providerId="AD" clId="Web-{2C93B367-28C6-0EF9-5A0B-0040A0E8A8BB}" dt="2025-07-22T13:05:53.649" v="10" actId="20577"/>
      <pc:docMkLst>
        <pc:docMk/>
      </pc:docMkLst>
      <pc:sldChg chg="modSp">
        <pc:chgData name="Michele Hagemann" userId="S::mhagemann@midlandtexas.gov::b77f87b0-ef30-4f12-a605-46ccb375fe89" providerId="AD" clId="Web-{2C93B367-28C6-0EF9-5A0B-0040A0E8A8BB}" dt="2025-07-22T13:05:53.649" v="10" actId="20577"/>
        <pc:sldMkLst>
          <pc:docMk/>
          <pc:sldMk cId="0" sldId="261"/>
        </pc:sldMkLst>
        <pc:spChg chg="mod">
          <ac:chgData name="Michele Hagemann" userId="S::mhagemann@midlandtexas.gov::b77f87b0-ef30-4f12-a605-46ccb375fe89" providerId="AD" clId="Web-{2C93B367-28C6-0EF9-5A0B-0040A0E8A8BB}" dt="2025-07-22T13:05:53.649" v="10" actId="20577"/>
          <ac:spMkLst>
            <pc:docMk/>
            <pc:sldMk cId="0" sldId="261"/>
            <ac:spMk id="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Lindsey</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838097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**Timeline has shifted due to administration, waiting for the Federal green light. </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47386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Lindsey</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35513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Lindsey</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66440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Lindsey</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51914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196472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Michele </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92462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41605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466864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Reflective back plates: Wadley from Loop 250 to Fairgrounds</a:t>
            </a:r>
          </a:p>
          <a:p>
            <a:r>
              <a:rPr lang="en-US"/>
              <a:t>Next would be Midland Dr. </a:t>
            </a:r>
          </a:p>
          <a:p>
            <a:endParaRPr lang="en-US"/>
          </a:p>
          <a:p>
            <a:r>
              <a:rPr lang="en-US"/>
              <a:t>Tech: Similarly used in larger cities around stadiums and such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1.png"/><Relationship Id="rId7"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7.jpe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9.sv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7999" cy="10287001"/>
            <a:chOff x="0" y="0"/>
            <a:chExt cx="24383999" cy="1371600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blipFill>
              <a:blip r:embed="rId3"/>
              <a:stretch>
                <a:fillRect t="-16666" b="-16666"/>
              </a:stretch>
            </a:blip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24384000" y="13716000"/>
                  </a:moveTo>
                  <a:lnTo>
                    <a:pt x="24384000" y="0"/>
                  </a:lnTo>
                  <a:lnTo>
                    <a:pt x="0" y="0"/>
                  </a:lnTo>
                  <a:lnTo>
                    <a:pt x="0" y="13716000"/>
                  </a:lnTo>
                  <a:lnTo>
                    <a:pt x="24384000" y="13716000"/>
                  </a:lnTo>
                  <a:close/>
                </a:path>
              </a:pathLst>
            </a:custGeom>
            <a:solidFill>
              <a:srgbClr val="FFFFFF"/>
            </a:solidFill>
          </p:spPr>
        </p:sp>
      </p:grpSp>
      <p:grpSp>
        <p:nvGrpSpPr>
          <p:cNvPr id="6" name="Group 6"/>
          <p:cNvGrpSpPr/>
          <p:nvPr/>
        </p:nvGrpSpPr>
        <p:grpSpPr>
          <a:xfrm>
            <a:off x="0" y="0"/>
            <a:ext cx="18287999" cy="10287000"/>
            <a:chOff x="0" y="0"/>
            <a:chExt cx="24383999" cy="13716000"/>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blipFill>
              <a:blip r:embed="rId4"/>
              <a:stretch>
                <a:fillRect/>
              </a:stretch>
            </a:blipFill>
          </p:spPr>
        </p:sp>
      </p:grpSp>
      <p:sp>
        <p:nvSpPr>
          <p:cNvPr id="8" name="Freeform 8"/>
          <p:cNvSpPr/>
          <p:nvPr/>
        </p:nvSpPr>
        <p:spPr>
          <a:xfrm>
            <a:off x="1083564" y="2628900"/>
            <a:ext cx="16116300" cy="6743700"/>
          </a:xfrm>
          <a:custGeom>
            <a:avLst/>
            <a:gdLst/>
            <a:ahLst/>
            <a:cxnLst/>
            <a:rect l="l" t="t" r="r" b="b"/>
            <a:pathLst>
              <a:path w="16116300" h="6743700">
                <a:moveTo>
                  <a:pt x="0" y="0"/>
                </a:moveTo>
                <a:lnTo>
                  <a:pt x="16116300" y="0"/>
                </a:lnTo>
                <a:lnTo>
                  <a:pt x="16116300" y="6743700"/>
                </a:lnTo>
                <a:lnTo>
                  <a:pt x="0" y="6743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1083564" y="2775202"/>
            <a:ext cx="16116300" cy="1879092"/>
            <a:chOff x="0" y="0"/>
            <a:chExt cx="21488400" cy="2505457"/>
          </a:xfrm>
        </p:grpSpPr>
        <p:sp>
          <p:nvSpPr>
            <p:cNvPr id="10" name="Freeform 10"/>
            <p:cNvSpPr/>
            <p:nvPr/>
          </p:nvSpPr>
          <p:spPr>
            <a:xfrm>
              <a:off x="0" y="0"/>
              <a:ext cx="21488400" cy="2505456"/>
            </a:xfrm>
            <a:custGeom>
              <a:avLst/>
              <a:gdLst/>
              <a:ahLst/>
              <a:cxnLst/>
              <a:rect l="l" t="t" r="r" b="b"/>
              <a:pathLst>
                <a:path w="21488400" h="2505456">
                  <a:moveTo>
                    <a:pt x="0" y="2505456"/>
                  </a:moveTo>
                  <a:lnTo>
                    <a:pt x="21488400" y="2505456"/>
                  </a:lnTo>
                  <a:lnTo>
                    <a:pt x="21488400" y="0"/>
                  </a:lnTo>
                  <a:lnTo>
                    <a:pt x="0" y="0"/>
                  </a:lnTo>
                  <a:lnTo>
                    <a:pt x="0" y="2505456"/>
                  </a:lnTo>
                  <a:close/>
                </a:path>
              </a:pathLst>
            </a:custGeom>
            <a:solidFill>
              <a:srgbClr val="FFFFFF"/>
            </a:solidFill>
          </p:spPr>
        </p:sp>
      </p:grpSp>
      <p:grpSp>
        <p:nvGrpSpPr>
          <p:cNvPr id="11" name="Group 11"/>
          <p:cNvGrpSpPr/>
          <p:nvPr/>
        </p:nvGrpSpPr>
        <p:grpSpPr>
          <a:xfrm>
            <a:off x="1083564" y="2432304"/>
            <a:ext cx="16116300" cy="342900"/>
            <a:chOff x="0" y="0"/>
            <a:chExt cx="21488400" cy="457200"/>
          </a:xfrm>
        </p:grpSpPr>
        <p:sp>
          <p:nvSpPr>
            <p:cNvPr id="12" name="Freeform 12"/>
            <p:cNvSpPr/>
            <p:nvPr/>
          </p:nvSpPr>
          <p:spPr>
            <a:xfrm>
              <a:off x="0" y="0"/>
              <a:ext cx="21488400" cy="457200"/>
            </a:xfrm>
            <a:custGeom>
              <a:avLst/>
              <a:gdLst/>
              <a:ahLst/>
              <a:cxnLst/>
              <a:rect l="l" t="t" r="r" b="b"/>
              <a:pathLst>
                <a:path w="21488400" h="457200">
                  <a:moveTo>
                    <a:pt x="0" y="457200"/>
                  </a:moveTo>
                  <a:lnTo>
                    <a:pt x="21488400" y="457200"/>
                  </a:lnTo>
                  <a:lnTo>
                    <a:pt x="21488400" y="0"/>
                  </a:lnTo>
                  <a:lnTo>
                    <a:pt x="0" y="0"/>
                  </a:lnTo>
                  <a:lnTo>
                    <a:pt x="0" y="457200"/>
                  </a:lnTo>
                  <a:close/>
                </a:path>
              </a:pathLst>
            </a:custGeom>
            <a:solidFill>
              <a:srgbClr val="466991"/>
            </a:solidFill>
          </p:spPr>
        </p:sp>
      </p:grpSp>
      <p:grpSp>
        <p:nvGrpSpPr>
          <p:cNvPr id="13" name="Group 13"/>
          <p:cNvGrpSpPr/>
          <p:nvPr/>
        </p:nvGrpSpPr>
        <p:grpSpPr>
          <a:xfrm>
            <a:off x="5490970" y="457200"/>
            <a:ext cx="7420356" cy="2857500"/>
            <a:chOff x="0" y="0"/>
            <a:chExt cx="9893808" cy="3810000"/>
          </a:xfrm>
        </p:grpSpPr>
        <p:sp>
          <p:nvSpPr>
            <p:cNvPr id="14" name="Freeform 14"/>
            <p:cNvSpPr/>
            <p:nvPr/>
          </p:nvSpPr>
          <p:spPr>
            <a:xfrm>
              <a:off x="0" y="0"/>
              <a:ext cx="9893808" cy="3810000"/>
            </a:xfrm>
            <a:custGeom>
              <a:avLst/>
              <a:gdLst/>
              <a:ahLst/>
              <a:cxnLst/>
              <a:rect l="l" t="t" r="r" b="b"/>
              <a:pathLst>
                <a:path w="9893808" h="3810000">
                  <a:moveTo>
                    <a:pt x="0" y="0"/>
                  </a:moveTo>
                  <a:lnTo>
                    <a:pt x="9893808" y="0"/>
                  </a:lnTo>
                  <a:lnTo>
                    <a:pt x="9893808" y="3810000"/>
                  </a:lnTo>
                  <a:lnTo>
                    <a:pt x="0" y="3810000"/>
                  </a:lnTo>
                  <a:close/>
                </a:path>
              </a:pathLst>
            </a:custGeom>
            <a:blipFill>
              <a:blip r:embed="rId7"/>
              <a:stretch>
                <a:fillRect t="-85" b="-85"/>
              </a:stretch>
            </a:blipFill>
          </p:spPr>
        </p:sp>
      </p:grpSp>
      <p:grpSp>
        <p:nvGrpSpPr>
          <p:cNvPr id="15" name="Group 15"/>
          <p:cNvGrpSpPr/>
          <p:nvPr/>
        </p:nvGrpSpPr>
        <p:grpSpPr>
          <a:xfrm>
            <a:off x="5490970" y="3543300"/>
            <a:ext cx="7420356" cy="1467612"/>
            <a:chOff x="0" y="0"/>
            <a:chExt cx="9893808" cy="1956816"/>
          </a:xfrm>
        </p:grpSpPr>
        <p:sp>
          <p:nvSpPr>
            <p:cNvPr id="16" name="Freeform 16"/>
            <p:cNvSpPr/>
            <p:nvPr/>
          </p:nvSpPr>
          <p:spPr>
            <a:xfrm>
              <a:off x="0" y="0"/>
              <a:ext cx="9893808" cy="1956816"/>
            </a:xfrm>
            <a:custGeom>
              <a:avLst/>
              <a:gdLst/>
              <a:ahLst/>
              <a:cxnLst/>
              <a:rect l="l" t="t" r="r" b="b"/>
              <a:pathLst>
                <a:path w="9893808" h="1956816">
                  <a:moveTo>
                    <a:pt x="0" y="0"/>
                  </a:moveTo>
                  <a:lnTo>
                    <a:pt x="9893808" y="0"/>
                  </a:lnTo>
                  <a:lnTo>
                    <a:pt x="9893808" y="1956816"/>
                  </a:lnTo>
                  <a:lnTo>
                    <a:pt x="0" y="1956816"/>
                  </a:lnTo>
                  <a:close/>
                </a:path>
              </a:pathLst>
            </a:custGeom>
            <a:blipFill>
              <a:blip r:embed="rId8"/>
              <a:stretch>
                <a:fillRect t="-83" b="-83"/>
              </a:stretch>
            </a:blipFill>
          </p:spPr>
        </p:sp>
      </p:grpSp>
      <p:grpSp>
        <p:nvGrpSpPr>
          <p:cNvPr id="17" name="Group 17"/>
          <p:cNvGrpSpPr/>
          <p:nvPr/>
        </p:nvGrpSpPr>
        <p:grpSpPr>
          <a:xfrm>
            <a:off x="5716950" y="8388095"/>
            <a:ext cx="7410075" cy="994030"/>
            <a:chOff x="-358588" y="-57151"/>
            <a:chExt cx="9880100" cy="1325373"/>
          </a:xfrm>
        </p:grpSpPr>
        <p:sp>
          <p:nvSpPr>
            <p:cNvPr id="18" name="Freeform 18"/>
            <p:cNvSpPr/>
            <p:nvPr/>
          </p:nvSpPr>
          <p:spPr>
            <a:xfrm>
              <a:off x="0" y="0"/>
              <a:ext cx="9521512" cy="1268222"/>
            </a:xfrm>
            <a:custGeom>
              <a:avLst/>
              <a:gdLst/>
              <a:ahLst/>
              <a:cxnLst/>
              <a:rect l="l" t="t" r="r" b="b"/>
              <a:pathLst>
                <a:path w="9521512" h="1268222">
                  <a:moveTo>
                    <a:pt x="0" y="0"/>
                  </a:moveTo>
                  <a:lnTo>
                    <a:pt x="9521512" y="0"/>
                  </a:lnTo>
                  <a:lnTo>
                    <a:pt x="9521512" y="1268222"/>
                  </a:lnTo>
                  <a:lnTo>
                    <a:pt x="0" y="1268222"/>
                  </a:lnTo>
                  <a:close/>
                </a:path>
              </a:pathLst>
            </a:custGeom>
            <a:solidFill>
              <a:srgbClr val="000000">
                <a:alpha val="0"/>
              </a:srgbClr>
            </a:solidFill>
          </p:spPr>
        </p:sp>
        <p:sp>
          <p:nvSpPr>
            <p:cNvPr id="19" name="TextBox 19"/>
            <p:cNvSpPr txBox="1"/>
            <p:nvPr/>
          </p:nvSpPr>
          <p:spPr>
            <a:xfrm>
              <a:off x="-358588" y="-57151"/>
              <a:ext cx="9521512" cy="1325373"/>
            </a:xfrm>
            <a:prstGeom prst="rect">
              <a:avLst/>
            </a:prstGeom>
          </p:spPr>
          <p:txBody>
            <a:bodyPr lIns="0" tIns="0" rIns="0" bIns="0" rtlCol="0" anchor="t"/>
            <a:lstStyle/>
            <a:p>
              <a:pPr algn="ctr">
                <a:lnSpc>
                  <a:spcPts val="3240"/>
                </a:lnSpc>
              </a:pPr>
              <a:r>
                <a:rPr lang="en-US" sz="2700">
                  <a:solidFill>
                    <a:srgbClr val="524F4F"/>
                  </a:solidFill>
                  <a:latin typeface="Arial"/>
                  <a:ea typeface="Arial"/>
                  <a:cs typeface="Arial"/>
                  <a:sym typeface="Arial"/>
                </a:rPr>
                <a:t>July 22, 2025</a:t>
              </a:r>
            </a:p>
            <a:p>
              <a:pPr algn="ctr">
                <a:lnSpc>
                  <a:spcPts val="3240"/>
                </a:lnSpc>
              </a:pPr>
              <a:endParaRPr lang="en-US" sz="2700">
                <a:solidFill>
                  <a:srgbClr val="524F4F"/>
                </a:solidFill>
                <a:latin typeface="Arial"/>
                <a:ea typeface="Arial"/>
                <a:cs typeface="Arial"/>
                <a:sym typeface="Arial"/>
              </a:endParaRPr>
            </a:p>
          </p:txBody>
        </p:sp>
      </p:grpSp>
      <p:grpSp>
        <p:nvGrpSpPr>
          <p:cNvPr id="20" name="Group 20"/>
          <p:cNvGrpSpPr/>
          <p:nvPr/>
        </p:nvGrpSpPr>
        <p:grpSpPr>
          <a:xfrm>
            <a:off x="3086100" y="4968300"/>
            <a:ext cx="12230100" cy="3318319"/>
            <a:chOff x="0" y="0"/>
            <a:chExt cx="16306800" cy="4424426"/>
          </a:xfrm>
        </p:grpSpPr>
        <p:sp>
          <p:nvSpPr>
            <p:cNvPr id="21" name="Freeform 21"/>
            <p:cNvSpPr/>
            <p:nvPr/>
          </p:nvSpPr>
          <p:spPr>
            <a:xfrm>
              <a:off x="0" y="0"/>
              <a:ext cx="16306800" cy="4424426"/>
            </a:xfrm>
            <a:custGeom>
              <a:avLst/>
              <a:gdLst/>
              <a:ahLst/>
              <a:cxnLst/>
              <a:rect l="l" t="t" r="r" b="b"/>
              <a:pathLst>
                <a:path w="16306800" h="4424426">
                  <a:moveTo>
                    <a:pt x="0" y="0"/>
                  </a:moveTo>
                  <a:lnTo>
                    <a:pt x="16306800" y="0"/>
                  </a:lnTo>
                  <a:lnTo>
                    <a:pt x="16306800" y="4424426"/>
                  </a:lnTo>
                  <a:lnTo>
                    <a:pt x="0" y="4424426"/>
                  </a:lnTo>
                  <a:close/>
                </a:path>
              </a:pathLst>
            </a:custGeom>
            <a:solidFill>
              <a:srgbClr val="000000">
                <a:alpha val="0"/>
              </a:srgbClr>
            </a:solidFill>
          </p:spPr>
        </p:sp>
        <p:sp>
          <p:nvSpPr>
            <p:cNvPr id="22" name="TextBox 22"/>
            <p:cNvSpPr txBox="1"/>
            <p:nvPr/>
          </p:nvSpPr>
          <p:spPr>
            <a:xfrm>
              <a:off x="0" y="-133350"/>
              <a:ext cx="16306800" cy="4557776"/>
            </a:xfrm>
            <a:prstGeom prst="rect">
              <a:avLst/>
            </a:prstGeom>
          </p:spPr>
          <p:txBody>
            <a:bodyPr lIns="0" tIns="0" rIns="0" bIns="0" rtlCol="0" anchor="t"/>
            <a:lstStyle/>
            <a:p>
              <a:pPr algn="ctr">
                <a:lnSpc>
                  <a:spcPts val="7920"/>
                </a:lnSpc>
              </a:pPr>
              <a:r>
                <a:rPr lang="en-US" sz="6600" b="1">
                  <a:solidFill>
                    <a:srgbClr val="376092"/>
                  </a:solidFill>
                  <a:latin typeface="Arial Bold"/>
                  <a:ea typeface="Arial Bold"/>
                  <a:cs typeface="Arial Bold"/>
                  <a:sym typeface="Arial Bold"/>
                </a:rPr>
                <a:t>Annual Vision Zero Comprehensive Safety Action Plan Update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2"/>
              <a:stretch>
                <a:fillRect t="-31" b="-31"/>
              </a:stretch>
            </a:blipFill>
          </p:spPr>
        </p:sp>
      </p:grpSp>
      <p:grpSp>
        <p:nvGrpSpPr>
          <p:cNvPr id="4" name="Group 4"/>
          <p:cNvGrpSpPr/>
          <p:nvPr/>
        </p:nvGrpSpPr>
        <p:grpSpPr>
          <a:xfrm>
            <a:off x="0" y="2514600"/>
            <a:ext cx="18288000" cy="228600"/>
            <a:chOff x="0" y="0"/>
            <a:chExt cx="24384000" cy="304800"/>
          </a:xfrm>
        </p:grpSpPr>
        <p:sp>
          <p:nvSpPr>
            <p:cNvPr id="5" name="Freeform 5"/>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6" name="Group 6"/>
          <p:cNvGrpSpPr/>
          <p:nvPr/>
        </p:nvGrpSpPr>
        <p:grpSpPr>
          <a:xfrm>
            <a:off x="148590" y="761508"/>
            <a:ext cx="18138704" cy="1974072"/>
            <a:chOff x="-551336" y="0"/>
            <a:chExt cx="23435795" cy="2591456"/>
          </a:xfrm>
        </p:grpSpPr>
        <p:sp>
          <p:nvSpPr>
            <p:cNvPr id="7" name="Freeform 7"/>
            <p:cNvSpPr/>
            <p:nvPr/>
          </p:nvSpPr>
          <p:spPr>
            <a:xfrm>
              <a:off x="0" y="0"/>
              <a:ext cx="21746539" cy="2591456"/>
            </a:xfrm>
            <a:custGeom>
              <a:avLst/>
              <a:gdLst/>
              <a:ahLst/>
              <a:cxnLst/>
              <a:rect l="l" t="t" r="r" b="b"/>
              <a:pathLst>
                <a:path w="21746539" h="2591456">
                  <a:moveTo>
                    <a:pt x="0" y="0"/>
                  </a:moveTo>
                  <a:lnTo>
                    <a:pt x="21746539" y="0"/>
                  </a:lnTo>
                  <a:lnTo>
                    <a:pt x="21746539" y="2591456"/>
                  </a:lnTo>
                  <a:lnTo>
                    <a:pt x="0" y="2591456"/>
                  </a:lnTo>
                  <a:close/>
                </a:path>
              </a:pathLst>
            </a:custGeom>
            <a:solidFill>
              <a:srgbClr val="000000">
                <a:alpha val="0"/>
              </a:srgbClr>
            </a:solidFill>
          </p:spPr>
        </p:sp>
        <p:sp>
          <p:nvSpPr>
            <p:cNvPr id="8" name="TextBox 8"/>
            <p:cNvSpPr txBox="1"/>
            <p:nvPr/>
          </p:nvSpPr>
          <p:spPr>
            <a:xfrm>
              <a:off x="-551336" y="9525"/>
              <a:ext cx="23435795" cy="2581931"/>
            </a:xfrm>
            <a:prstGeom prst="rect">
              <a:avLst/>
            </a:prstGeom>
          </p:spPr>
          <p:txBody>
            <a:bodyPr lIns="0" tIns="0" rIns="0" bIns="0" rtlCol="0" anchor="t"/>
            <a:lstStyle/>
            <a:p>
              <a:pPr>
                <a:lnSpc>
                  <a:spcPts val="7873"/>
                </a:lnSpc>
              </a:pPr>
              <a:r>
                <a:rPr lang="en-US" sz="5400" b="1" spc="363" dirty="0">
                  <a:solidFill>
                    <a:srgbClr val="466991"/>
                  </a:solidFill>
                  <a:latin typeface="Tahoma Bold"/>
                  <a:ea typeface="Tahoma Bold"/>
                  <a:cs typeface="Tahoma Bold"/>
                  <a:sym typeface="Tahoma Bold"/>
                </a:rPr>
                <a:t>SEVERE AND FATAL (KA) CRASH COMPARISON</a:t>
              </a:r>
              <a:endParaRPr lang="en-US" sz="4400" dirty="0">
                <a:ea typeface="Calibri"/>
                <a:cs typeface="Calibri"/>
              </a:endParaRPr>
            </a:p>
            <a:p>
              <a:pPr algn="ctr">
                <a:lnSpc>
                  <a:spcPts val="4891"/>
                </a:lnSpc>
              </a:pPr>
              <a:r>
                <a:rPr lang="en-US" sz="3600" b="1" spc="225" dirty="0">
                  <a:solidFill>
                    <a:srgbClr val="466991"/>
                  </a:solidFill>
                  <a:latin typeface="Tahoma Bold"/>
                  <a:ea typeface="Tahoma Bold"/>
                  <a:cs typeface="Tahoma Bold"/>
                  <a:sym typeface="Tahoma Bold"/>
                </a:rPr>
                <a:t>BASED ON EMPHASIS AREA</a:t>
              </a:r>
              <a:endParaRPr lang="en-US" sz="3600" b="1" spc="225" dirty="0">
                <a:solidFill>
                  <a:srgbClr val="466991"/>
                </a:solidFill>
                <a:latin typeface="Tahoma Bold"/>
                <a:ea typeface="Tahoma Bold"/>
                <a:cs typeface="Tahoma Bold"/>
              </a:endParaRPr>
            </a:p>
          </p:txBody>
        </p:sp>
      </p:grpSp>
      <p:pic>
        <p:nvPicPr>
          <p:cNvPr id="9" name="Picture 9"/>
          <p:cNvPicPr>
            <a:picLocks noChangeAspect="1"/>
          </p:cNvPicPr>
          <p:nvPr/>
        </p:nvPicPr>
        <p:blipFill>
          <a:blip r:embed="rId3"/>
          <a:stretch>
            <a:fillRect/>
          </a:stretch>
        </p:blipFill>
        <p:spPr>
          <a:xfrm>
            <a:off x="-1963620" y="1350304"/>
            <a:ext cx="22196586" cy="10481612"/>
          </a:xfrm>
          <a:prstGeom prst="rect">
            <a:avLst/>
          </a:prstGeom>
        </p:spPr>
      </p:pic>
      <p:grpSp>
        <p:nvGrpSpPr>
          <p:cNvPr id="10" name="Group 10"/>
          <p:cNvGrpSpPr/>
          <p:nvPr/>
        </p:nvGrpSpPr>
        <p:grpSpPr>
          <a:xfrm>
            <a:off x="7274005" y="3820655"/>
            <a:ext cx="1066816" cy="1698062"/>
            <a:chOff x="0" y="0"/>
            <a:chExt cx="812800" cy="1293742"/>
          </a:xfrm>
        </p:grpSpPr>
        <p:sp>
          <p:nvSpPr>
            <p:cNvPr id="11" name="Freeform 11"/>
            <p:cNvSpPr/>
            <p:nvPr/>
          </p:nvSpPr>
          <p:spPr>
            <a:xfrm>
              <a:off x="0" y="0"/>
              <a:ext cx="812800" cy="1293742"/>
            </a:xfrm>
            <a:custGeom>
              <a:avLst/>
              <a:gdLst/>
              <a:ahLst/>
              <a:cxnLst/>
              <a:rect l="l" t="t" r="r" b="b"/>
              <a:pathLst>
                <a:path w="812800" h="1293742">
                  <a:moveTo>
                    <a:pt x="406400" y="1293742"/>
                  </a:moveTo>
                  <a:lnTo>
                    <a:pt x="0" y="887342"/>
                  </a:lnTo>
                  <a:lnTo>
                    <a:pt x="203200" y="887342"/>
                  </a:lnTo>
                  <a:lnTo>
                    <a:pt x="203200" y="0"/>
                  </a:lnTo>
                  <a:lnTo>
                    <a:pt x="609600" y="0"/>
                  </a:lnTo>
                  <a:lnTo>
                    <a:pt x="609600" y="887342"/>
                  </a:lnTo>
                  <a:lnTo>
                    <a:pt x="812800" y="887342"/>
                  </a:lnTo>
                  <a:lnTo>
                    <a:pt x="406400" y="1293742"/>
                  </a:lnTo>
                  <a:close/>
                </a:path>
              </a:pathLst>
            </a:custGeom>
            <a:solidFill>
              <a:srgbClr val="A1CECF"/>
            </a:solidFill>
            <a:ln w="38100" cap="sq">
              <a:solidFill>
                <a:srgbClr val="186080"/>
              </a:solidFill>
              <a:prstDash val="solid"/>
              <a:miter/>
            </a:ln>
          </p:spPr>
        </p:sp>
        <p:sp>
          <p:nvSpPr>
            <p:cNvPr id="12" name="TextBox 12"/>
            <p:cNvSpPr txBox="1"/>
            <p:nvPr/>
          </p:nvSpPr>
          <p:spPr>
            <a:xfrm>
              <a:off x="203200" y="-47625"/>
              <a:ext cx="406400" cy="1239767"/>
            </a:xfrm>
            <a:prstGeom prst="rect">
              <a:avLst/>
            </a:prstGeom>
          </p:spPr>
          <p:txBody>
            <a:bodyPr lIns="50800" tIns="50800" rIns="50800" bIns="50800" rtlCol="0" anchor="ctr"/>
            <a:lstStyle/>
            <a:p>
              <a:pPr algn="ctr">
                <a:lnSpc>
                  <a:spcPts val="2999"/>
                </a:lnSpc>
              </a:pPr>
              <a:endParaRPr/>
            </a:p>
          </p:txBody>
        </p:sp>
      </p:grpSp>
      <p:sp>
        <p:nvSpPr>
          <p:cNvPr id="13" name="TextBox 13"/>
          <p:cNvSpPr txBox="1"/>
          <p:nvPr/>
        </p:nvSpPr>
        <p:spPr>
          <a:xfrm>
            <a:off x="8340821" y="3983710"/>
            <a:ext cx="2220236" cy="1314802"/>
          </a:xfrm>
          <a:prstGeom prst="rect">
            <a:avLst/>
          </a:prstGeom>
        </p:spPr>
        <p:txBody>
          <a:bodyPr lIns="0" tIns="0" rIns="0" bIns="0" rtlCol="0" anchor="t">
            <a:spAutoFit/>
          </a:bodyPr>
          <a:lstStyle/>
          <a:p>
            <a:pPr algn="ctr">
              <a:lnSpc>
                <a:spcPts val="3327"/>
              </a:lnSpc>
              <a:spcBef>
                <a:spcPct val="0"/>
              </a:spcBef>
            </a:pPr>
            <a:r>
              <a:rPr lang="en-US" sz="2775" b="1" spc="5">
                <a:solidFill>
                  <a:srgbClr val="000000"/>
                </a:solidFill>
                <a:latin typeface="Arial Bold"/>
                <a:ea typeface="Arial Bold"/>
                <a:cs typeface="Arial Bold"/>
                <a:sym typeface="Arial Bold"/>
              </a:rPr>
              <a:t>19% Reduction in Total KAs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2"/>
              <a:stretch>
                <a:fillRect t="-31" b="-31"/>
              </a:stretch>
            </a:blipFill>
          </p:spPr>
        </p:sp>
      </p:grpSp>
      <p:grpSp>
        <p:nvGrpSpPr>
          <p:cNvPr id="4" name="Group 4"/>
          <p:cNvGrpSpPr/>
          <p:nvPr/>
        </p:nvGrpSpPr>
        <p:grpSpPr>
          <a:xfrm>
            <a:off x="16002000" y="8801100"/>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3"/>
              <a:stretch>
                <a:fillRect l="-190" r="-190"/>
              </a:stretch>
            </a:blipFill>
          </p:spPr>
        </p:sp>
      </p:grpSp>
      <p:grpSp>
        <p:nvGrpSpPr>
          <p:cNvPr id="6" name="Group 6"/>
          <p:cNvGrpSpPr/>
          <p:nvPr/>
        </p:nvGrpSpPr>
        <p:grpSpPr>
          <a:xfrm>
            <a:off x="0" y="2514600"/>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123950" y="855986"/>
            <a:ext cx="16309904" cy="1404224"/>
            <a:chOff x="0" y="0"/>
            <a:chExt cx="21746539" cy="1872299"/>
          </a:xfrm>
        </p:grpSpPr>
        <p:sp>
          <p:nvSpPr>
            <p:cNvPr id="9" name="Freeform 9"/>
            <p:cNvSpPr/>
            <p:nvPr/>
          </p:nvSpPr>
          <p:spPr>
            <a:xfrm>
              <a:off x="0" y="0"/>
              <a:ext cx="21746539" cy="1872299"/>
            </a:xfrm>
            <a:custGeom>
              <a:avLst/>
              <a:gdLst/>
              <a:ahLst/>
              <a:cxnLst/>
              <a:rect l="l" t="t" r="r" b="b"/>
              <a:pathLst>
                <a:path w="21746539" h="1872299">
                  <a:moveTo>
                    <a:pt x="0" y="0"/>
                  </a:moveTo>
                  <a:lnTo>
                    <a:pt x="21746539" y="0"/>
                  </a:lnTo>
                  <a:lnTo>
                    <a:pt x="21746539" y="1872299"/>
                  </a:lnTo>
                  <a:lnTo>
                    <a:pt x="0" y="1872299"/>
                  </a:lnTo>
                  <a:close/>
                </a:path>
              </a:pathLst>
            </a:custGeom>
            <a:solidFill>
              <a:srgbClr val="000000">
                <a:alpha val="0"/>
              </a:srgbClr>
            </a:solidFill>
          </p:spPr>
        </p:sp>
        <p:sp>
          <p:nvSpPr>
            <p:cNvPr id="10" name="TextBox 10"/>
            <p:cNvSpPr txBox="1"/>
            <p:nvPr/>
          </p:nvSpPr>
          <p:spPr>
            <a:xfrm>
              <a:off x="0" y="9525"/>
              <a:ext cx="21746539" cy="1862774"/>
            </a:xfrm>
            <a:prstGeom prst="rect">
              <a:avLst/>
            </a:prstGeom>
          </p:spPr>
          <p:txBody>
            <a:bodyPr lIns="0" tIns="0" rIns="0" bIns="0" rtlCol="0" anchor="t"/>
            <a:lstStyle/>
            <a:p>
              <a:pPr algn="l">
                <a:lnSpc>
                  <a:spcPts val="7878"/>
                </a:lnSpc>
              </a:pPr>
              <a:r>
                <a:rPr lang="en-US" sz="6600" b="1" spc="364">
                  <a:solidFill>
                    <a:srgbClr val="466991"/>
                  </a:solidFill>
                  <a:latin typeface="Tahoma Bold"/>
                  <a:ea typeface="Tahoma Bold"/>
                  <a:cs typeface="Tahoma Bold"/>
                  <a:sym typeface="Tahoma Bold"/>
                </a:rPr>
                <a:t>ENFORCEMENT EFFORTS</a:t>
              </a:r>
            </a:p>
          </p:txBody>
        </p:sp>
      </p:grpSp>
      <p:grpSp>
        <p:nvGrpSpPr>
          <p:cNvPr id="11" name="Group 11"/>
          <p:cNvGrpSpPr/>
          <p:nvPr/>
        </p:nvGrpSpPr>
        <p:grpSpPr>
          <a:xfrm>
            <a:off x="-225935" y="3303957"/>
            <a:ext cx="12693968" cy="6520434"/>
            <a:chOff x="0" y="0"/>
            <a:chExt cx="16925291" cy="8693912"/>
          </a:xfrm>
        </p:grpSpPr>
        <p:sp>
          <p:nvSpPr>
            <p:cNvPr id="12" name="Freeform 12"/>
            <p:cNvSpPr/>
            <p:nvPr/>
          </p:nvSpPr>
          <p:spPr>
            <a:xfrm>
              <a:off x="0" y="0"/>
              <a:ext cx="16925291" cy="8693912"/>
            </a:xfrm>
            <a:custGeom>
              <a:avLst/>
              <a:gdLst/>
              <a:ahLst/>
              <a:cxnLst/>
              <a:rect l="l" t="t" r="r" b="b"/>
              <a:pathLst>
                <a:path w="16925291" h="8693912">
                  <a:moveTo>
                    <a:pt x="0" y="0"/>
                  </a:moveTo>
                  <a:lnTo>
                    <a:pt x="16925291" y="0"/>
                  </a:lnTo>
                  <a:lnTo>
                    <a:pt x="16925291" y="8693912"/>
                  </a:lnTo>
                  <a:lnTo>
                    <a:pt x="0" y="8693912"/>
                  </a:lnTo>
                  <a:close/>
                </a:path>
              </a:pathLst>
            </a:custGeom>
            <a:solidFill>
              <a:srgbClr val="000000">
                <a:alpha val="0"/>
              </a:srgbClr>
            </a:solidFill>
          </p:spPr>
        </p:sp>
        <p:sp>
          <p:nvSpPr>
            <p:cNvPr id="13" name="TextBox 13"/>
            <p:cNvSpPr txBox="1"/>
            <p:nvPr/>
          </p:nvSpPr>
          <p:spPr>
            <a:xfrm>
              <a:off x="0" y="-85725"/>
              <a:ext cx="16925291" cy="8779637"/>
            </a:xfrm>
            <a:prstGeom prst="rect">
              <a:avLst/>
            </a:prstGeom>
          </p:spPr>
          <p:txBody>
            <a:bodyPr lIns="0" tIns="0" rIns="0" bIns="0" rtlCol="0" anchor="t"/>
            <a:lstStyle/>
            <a:p>
              <a:pPr marL="895985" lvl="2" indent="-298450">
                <a:lnSpc>
                  <a:spcPts val="5040"/>
                </a:lnSpc>
                <a:buFont typeface="Arial"/>
                <a:buChar char="⚬"/>
              </a:pPr>
              <a:r>
                <a:rPr lang="en-US" sz="4200" spc="-4" dirty="0">
                  <a:solidFill>
                    <a:srgbClr val="3D3D3D"/>
                  </a:solidFill>
                  <a:latin typeface="Arial"/>
                  <a:ea typeface="Arial"/>
                  <a:cs typeface="Arial"/>
                  <a:sym typeface="Arial"/>
                </a:rPr>
                <a:t>Traffic Enforcement- Lt. Pete Dehlinger</a:t>
              </a:r>
              <a:endParaRPr lang="en-US" dirty="0"/>
            </a:p>
            <a:p>
              <a:pPr marL="1813560" lvl="2" indent="-604520" algn="l">
                <a:lnSpc>
                  <a:spcPts val="5040"/>
                </a:lnSpc>
                <a:buFont typeface="Arial"/>
                <a:buChar char="⚬"/>
              </a:pPr>
              <a:r>
                <a:rPr lang="en-US" sz="4200" spc="-4" dirty="0">
                  <a:solidFill>
                    <a:srgbClr val="3D3D3D"/>
                  </a:solidFill>
                  <a:latin typeface="Arial"/>
                  <a:ea typeface="Arial"/>
                  <a:cs typeface="Arial"/>
                  <a:sym typeface="Arial"/>
                </a:rPr>
                <a:t>Intersection Intervention Program</a:t>
              </a:r>
              <a:endParaRPr lang="en-US" sz="4200" spc="-4" dirty="0">
                <a:solidFill>
                  <a:srgbClr val="3D3D3D"/>
                </a:solidFill>
                <a:latin typeface="Arial"/>
                <a:ea typeface="Arial"/>
                <a:cs typeface="Arial"/>
              </a:endParaRPr>
            </a:p>
            <a:p>
              <a:pPr marL="1813560" lvl="2" indent="-604520" algn="l">
                <a:lnSpc>
                  <a:spcPts val="5040"/>
                </a:lnSpc>
                <a:buFont typeface="Arial"/>
                <a:buChar char="⚬"/>
              </a:pPr>
              <a:r>
                <a:rPr lang="en-US" sz="4200" spc="-4" dirty="0">
                  <a:solidFill>
                    <a:srgbClr val="3D3D3D"/>
                  </a:solidFill>
                  <a:latin typeface="Arial"/>
                  <a:ea typeface="Arial"/>
                  <a:cs typeface="Arial"/>
                  <a:sym typeface="Arial"/>
                </a:rPr>
                <a:t>Operation Cruise Control</a:t>
              </a:r>
              <a:endParaRPr lang="en-US" sz="4200" spc="-4" dirty="0">
                <a:solidFill>
                  <a:srgbClr val="3D3D3D"/>
                </a:solidFill>
                <a:latin typeface="Arial"/>
                <a:ea typeface="Arial"/>
                <a:cs typeface="Arial"/>
              </a:endParaRPr>
            </a:p>
            <a:p>
              <a:pPr marL="895985" lvl="2" indent="-298450">
                <a:lnSpc>
                  <a:spcPts val="5040"/>
                </a:lnSpc>
                <a:buFont typeface="Arial"/>
                <a:buChar char="⚬"/>
              </a:pPr>
              <a:r>
                <a:rPr lang="en-US" sz="4200" spc="-4" dirty="0">
                  <a:solidFill>
                    <a:srgbClr val="3D3D3D"/>
                  </a:solidFill>
                  <a:latin typeface="Arial"/>
                  <a:ea typeface="Arial"/>
                  <a:cs typeface="Arial"/>
                  <a:sym typeface="Arial"/>
                </a:rPr>
                <a:t>Crime Prevention &amp; Community Relations- Sgt. Michael Wilson</a:t>
              </a:r>
              <a:endParaRPr lang="en-US" sz="4200" spc="-4" dirty="0">
                <a:solidFill>
                  <a:srgbClr val="3D3D3D"/>
                </a:solidFill>
                <a:latin typeface="Arial"/>
                <a:ea typeface="Arial"/>
                <a:cs typeface="Arial"/>
              </a:endParaRPr>
            </a:p>
            <a:p>
              <a:pPr marL="2720340" lvl="3" indent="-680085" algn="l">
                <a:lnSpc>
                  <a:spcPts val="5040"/>
                </a:lnSpc>
                <a:buFont typeface="Arial"/>
                <a:buChar char="￭"/>
              </a:pPr>
              <a:r>
                <a:rPr lang="en-US" sz="4200" spc="-4" dirty="0">
                  <a:solidFill>
                    <a:srgbClr val="3D3D3D"/>
                  </a:solidFill>
                  <a:latin typeface="Arial"/>
                  <a:ea typeface="Arial"/>
                  <a:cs typeface="Arial"/>
                  <a:sym typeface="Arial"/>
                </a:rPr>
                <a:t>Citizens on Patrol</a:t>
              </a:r>
              <a:endParaRPr lang="en-US" sz="4200" spc="-4" dirty="0">
                <a:solidFill>
                  <a:srgbClr val="3D3D3D"/>
                </a:solidFill>
                <a:latin typeface="Arial"/>
                <a:ea typeface="Arial"/>
                <a:cs typeface="Arial"/>
              </a:endParaRPr>
            </a:p>
            <a:p>
              <a:pPr marL="2720340" lvl="3" indent="-680085" algn="l">
                <a:lnSpc>
                  <a:spcPts val="5040"/>
                </a:lnSpc>
                <a:buFont typeface="Arial"/>
                <a:buChar char="￭"/>
              </a:pPr>
              <a:r>
                <a:rPr lang="en-US" sz="4200" spc="-4" dirty="0">
                  <a:solidFill>
                    <a:srgbClr val="3D3D3D"/>
                  </a:solidFill>
                  <a:latin typeface="Arial"/>
                  <a:ea typeface="Arial"/>
                  <a:cs typeface="Arial"/>
                  <a:sym typeface="Arial"/>
                </a:rPr>
                <a:t>Coffee with Cops </a:t>
              </a:r>
              <a:endParaRPr lang="en-US" sz="4200" spc="-4" dirty="0">
                <a:solidFill>
                  <a:srgbClr val="3D3D3D"/>
                </a:solidFill>
                <a:latin typeface="Arial"/>
                <a:ea typeface="Arial"/>
                <a:cs typeface="Arial"/>
              </a:endParaRPr>
            </a:p>
            <a:p>
              <a:pPr marL="2720340" lvl="3" indent="-680085" algn="l">
                <a:lnSpc>
                  <a:spcPts val="5040"/>
                </a:lnSpc>
                <a:buFont typeface="Arial"/>
                <a:buChar char="￭"/>
              </a:pPr>
              <a:r>
                <a:rPr lang="en-US" sz="4200" spc="-4" dirty="0">
                  <a:solidFill>
                    <a:srgbClr val="3D3D3D"/>
                  </a:solidFill>
                  <a:latin typeface="Arial"/>
                  <a:ea typeface="Arial"/>
                  <a:cs typeface="Arial"/>
                  <a:sym typeface="Arial"/>
                </a:rPr>
                <a:t>Youth Athlete Programs</a:t>
              </a:r>
              <a:endParaRPr lang="en-US" sz="4200" spc="-4" dirty="0">
                <a:solidFill>
                  <a:srgbClr val="3D3D3D"/>
                </a:solidFill>
                <a:latin typeface="Arial"/>
                <a:ea typeface="Arial"/>
                <a:cs typeface="Arial"/>
              </a:endParaRPr>
            </a:p>
            <a:p>
              <a:pPr marL="2720340" lvl="3" indent="-680085" algn="l">
                <a:lnSpc>
                  <a:spcPts val="5040"/>
                </a:lnSpc>
                <a:buFont typeface="Arial"/>
                <a:buChar char="￭"/>
              </a:pPr>
              <a:r>
                <a:rPr lang="en-US" sz="4200" spc="-4" dirty="0">
                  <a:solidFill>
                    <a:srgbClr val="3D3D3D"/>
                  </a:solidFill>
                  <a:latin typeface="Arial"/>
                  <a:ea typeface="Arial"/>
                  <a:cs typeface="Arial"/>
                  <a:sym typeface="Arial"/>
                </a:rPr>
                <a:t>Seeking to improve teen/young driver education and exposure program</a:t>
              </a:r>
              <a:endParaRPr lang="en-US" sz="4200" spc="-4" dirty="0">
                <a:solidFill>
                  <a:srgbClr val="3D3D3D"/>
                </a:solidFill>
                <a:latin typeface="Arial"/>
                <a:ea typeface="Arial"/>
                <a:cs typeface="Arial"/>
              </a:endParaRPr>
            </a:p>
          </p:txBody>
        </p:sp>
      </p:grpSp>
      <p:sp>
        <p:nvSpPr>
          <p:cNvPr id="14" name="Freeform 14"/>
          <p:cNvSpPr/>
          <p:nvPr/>
        </p:nvSpPr>
        <p:spPr>
          <a:xfrm>
            <a:off x="12942450" y="2539421"/>
            <a:ext cx="4688310" cy="2736999"/>
          </a:xfrm>
          <a:custGeom>
            <a:avLst/>
            <a:gdLst/>
            <a:ahLst/>
            <a:cxnLst/>
            <a:rect l="l" t="t" r="r" b="b"/>
            <a:pathLst>
              <a:path w="4688310" h="2736999">
                <a:moveTo>
                  <a:pt x="0" y="0"/>
                </a:moveTo>
                <a:lnTo>
                  <a:pt x="4688310" y="0"/>
                </a:lnTo>
                <a:lnTo>
                  <a:pt x="4688310" y="2736999"/>
                </a:lnTo>
                <a:lnTo>
                  <a:pt x="0" y="2736999"/>
                </a:lnTo>
                <a:lnTo>
                  <a:pt x="0" y="0"/>
                </a:lnTo>
                <a:close/>
              </a:path>
            </a:pathLst>
          </a:custGeom>
          <a:blipFill>
            <a:blip r:embed="rId4"/>
            <a:stretch>
              <a:fillRect r="-61849" b="-5350"/>
            </a:stretch>
          </a:blipFill>
        </p:spPr>
      </p:sp>
      <p:sp>
        <p:nvSpPr>
          <p:cNvPr id="15" name="Freeform 15"/>
          <p:cNvSpPr/>
          <p:nvPr/>
        </p:nvSpPr>
        <p:spPr>
          <a:xfrm>
            <a:off x="11536283" y="5555631"/>
            <a:ext cx="4465717" cy="4465717"/>
          </a:xfrm>
          <a:custGeom>
            <a:avLst/>
            <a:gdLst/>
            <a:ahLst/>
            <a:cxnLst/>
            <a:rect l="l" t="t" r="r" b="b"/>
            <a:pathLst>
              <a:path w="4465717" h="4465717">
                <a:moveTo>
                  <a:pt x="0" y="0"/>
                </a:moveTo>
                <a:lnTo>
                  <a:pt x="4465717" y="0"/>
                </a:lnTo>
                <a:lnTo>
                  <a:pt x="4465717" y="4465717"/>
                </a:lnTo>
                <a:lnTo>
                  <a:pt x="0" y="4465717"/>
                </a:lnTo>
                <a:lnTo>
                  <a:pt x="0" y="0"/>
                </a:lnTo>
                <a:close/>
              </a:path>
            </a:pathLst>
          </a:custGeom>
          <a:blipFill>
            <a:blip r:embed="rId5"/>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2"/>
              <a:stretch>
                <a:fillRect t="-31" b="-31"/>
              </a:stretch>
            </a:blipFill>
          </p:spPr>
        </p:sp>
      </p:grpSp>
      <p:grpSp>
        <p:nvGrpSpPr>
          <p:cNvPr id="4" name="Group 4"/>
          <p:cNvGrpSpPr/>
          <p:nvPr/>
        </p:nvGrpSpPr>
        <p:grpSpPr>
          <a:xfrm>
            <a:off x="16002000" y="8801100"/>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3"/>
              <a:stretch>
                <a:fillRect l="-190" r="-190"/>
              </a:stretch>
            </a:blipFill>
          </p:spPr>
        </p:sp>
      </p:grpSp>
      <p:grpSp>
        <p:nvGrpSpPr>
          <p:cNvPr id="6" name="Group 6"/>
          <p:cNvGrpSpPr/>
          <p:nvPr/>
        </p:nvGrpSpPr>
        <p:grpSpPr>
          <a:xfrm>
            <a:off x="0" y="2514600"/>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123950" y="865511"/>
            <a:ext cx="16309904" cy="1404224"/>
            <a:chOff x="0" y="0"/>
            <a:chExt cx="21746539" cy="1872299"/>
          </a:xfrm>
        </p:grpSpPr>
        <p:sp>
          <p:nvSpPr>
            <p:cNvPr id="9" name="Freeform 9"/>
            <p:cNvSpPr/>
            <p:nvPr/>
          </p:nvSpPr>
          <p:spPr>
            <a:xfrm>
              <a:off x="0" y="0"/>
              <a:ext cx="21746539" cy="1872299"/>
            </a:xfrm>
            <a:custGeom>
              <a:avLst/>
              <a:gdLst/>
              <a:ahLst/>
              <a:cxnLst/>
              <a:rect l="l" t="t" r="r" b="b"/>
              <a:pathLst>
                <a:path w="21746539" h="1872299">
                  <a:moveTo>
                    <a:pt x="0" y="0"/>
                  </a:moveTo>
                  <a:lnTo>
                    <a:pt x="21746539" y="0"/>
                  </a:lnTo>
                  <a:lnTo>
                    <a:pt x="21746539" y="1872299"/>
                  </a:lnTo>
                  <a:lnTo>
                    <a:pt x="0" y="1872299"/>
                  </a:lnTo>
                  <a:close/>
                </a:path>
              </a:pathLst>
            </a:custGeom>
            <a:solidFill>
              <a:srgbClr val="000000">
                <a:alpha val="0"/>
              </a:srgbClr>
            </a:solidFill>
          </p:spPr>
        </p:sp>
        <p:sp>
          <p:nvSpPr>
            <p:cNvPr id="10" name="TextBox 10"/>
            <p:cNvSpPr txBox="1"/>
            <p:nvPr/>
          </p:nvSpPr>
          <p:spPr>
            <a:xfrm>
              <a:off x="0" y="9525"/>
              <a:ext cx="21746539" cy="1862774"/>
            </a:xfrm>
            <a:prstGeom prst="rect">
              <a:avLst/>
            </a:prstGeom>
          </p:spPr>
          <p:txBody>
            <a:bodyPr lIns="0" tIns="0" rIns="0" bIns="0" rtlCol="0" anchor="t"/>
            <a:lstStyle/>
            <a:p>
              <a:pPr algn="l">
                <a:lnSpc>
                  <a:spcPts val="7878"/>
                </a:lnSpc>
              </a:pPr>
              <a:r>
                <a:rPr lang="en-US" sz="6600" b="1" spc="364">
                  <a:solidFill>
                    <a:srgbClr val="466991"/>
                  </a:solidFill>
                  <a:latin typeface="Tahoma Bold"/>
                  <a:ea typeface="Tahoma Bold"/>
                  <a:cs typeface="Tahoma Bold"/>
                  <a:sym typeface="Tahoma Bold"/>
                </a:rPr>
                <a:t>INFRASTRUCTURE IMPROVEMENTS </a:t>
              </a:r>
            </a:p>
          </p:txBody>
        </p:sp>
      </p:grpSp>
      <p:grpSp>
        <p:nvGrpSpPr>
          <p:cNvPr id="11" name="Group 11"/>
          <p:cNvGrpSpPr/>
          <p:nvPr/>
        </p:nvGrpSpPr>
        <p:grpSpPr>
          <a:xfrm>
            <a:off x="472867" y="2743200"/>
            <a:ext cx="17664258" cy="2174082"/>
            <a:chOff x="0" y="0"/>
            <a:chExt cx="23552344" cy="2898776"/>
          </a:xfrm>
        </p:grpSpPr>
        <p:sp>
          <p:nvSpPr>
            <p:cNvPr id="12" name="Freeform 12"/>
            <p:cNvSpPr/>
            <p:nvPr/>
          </p:nvSpPr>
          <p:spPr>
            <a:xfrm>
              <a:off x="0" y="0"/>
              <a:ext cx="23552344" cy="2898776"/>
            </a:xfrm>
            <a:custGeom>
              <a:avLst/>
              <a:gdLst/>
              <a:ahLst/>
              <a:cxnLst/>
              <a:rect l="l" t="t" r="r" b="b"/>
              <a:pathLst>
                <a:path w="23552344" h="2898776">
                  <a:moveTo>
                    <a:pt x="0" y="0"/>
                  </a:moveTo>
                  <a:lnTo>
                    <a:pt x="23552344" y="0"/>
                  </a:lnTo>
                  <a:lnTo>
                    <a:pt x="23552344" y="2898776"/>
                  </a:lnTo>
                  <a:lnTo>
                    <a:pt x="0" y="2898776"/>
                  </a:lnTo>
                  <a:close/>
                </a:path>
              </a:pathLst>
            </a:custGeom>
            <a:solidFill>
              <a:srgbClr val="000000">
                <a:alpha val="0"/>
              </a:srgbClr>
            </a:solidFill>
          </p:spPr>
        </p:sp>
        <p:sp>
          <p:nvSpPr>
            <p:cNvPr id="13" name="TextBox 13"/>
            <p:cNvSpPr txBox="1"/>
            <p:nvPr/>
          </p:nvSpPr>
          <p:spPr>
            <a:xfrm>
              <a:off x="0" y="-85725"/>
              <a:ext cx="23552344" cy="2984501"/>
            </a:xfrm>
            <a:prstGeom prst="rect">
              <a:avLst/>
            </a:prstGeom>
          </p:spPr>
          <p:txBody>
            <a:bodyPr lIns="0" tIns="0" rIns="0" bIns="0" rtlCol="0" anchor="t"/>
            <a:lstStyle/>
            <a:p>
              <a:pPr algn="l">
                <a:lnSpc>
                  <a:spcPts val="5040"/>
                </a:lnSpc>
              </a:pPr>
              <a:r>
                <a:rPr lang="en-US" sz="4200" spc="-7">
                  <a:solidFill>
                    <a:srgbClr val="3D3D3D"/>
                  </a:solidFill>
                  <a:latin typeface="Arial"/>
                  <a:ea typeface="Arial"/>
                  <a:cs typeface="Arial"/>
                  <a:sym typeface="Arial"/>
                </a:rPr>
                <a:t>The City of Midland has focused on intersection enhancements, improved visibility, and additional roadway studies to determine best practices that enhance safety. </a:t>
              </a:r>
            </a:p>
          </p:txBody>
        </p:sp>
      </p:grpSp>
      <p:sp>
        <p:nvSpPr>
          <p:cNvPr id="14" name="Freeform 14"/>
          <p:cNvSpPr/>
          <p:nvPr/>
        </p:nvSpPr>
        <p:spPr>
          <a:xfrm>
            <a:off x="472867" y="7272233"/>
            <a:ext cx="3011501" cy="3011501"/>
          </a:xfrm>
          <a:custGeom>
            <a:avLst/>
            <a:gdLst/>
            <a:ahLst/>
            <a:cxnLst/>
            <a:rect l="l" t="t" r="r" b="b"/>
            <a:pathLst>
              <a:path w="3011501" h="3011501">
                <a:moveTo>
                  <a:pt x="0" y="0"/>
                </a:moveTo>
                <a:lnTo>
                  <a:pt x="3011500" y="0"/>
                </a:lnTo>
                <a:lnTo>
                  <a:pt x="3011500" y="3011500"/>
                </a:lnTo>
                <a:lnTo>
                  <a:pt x="0" y="3011500"/>
                </a:lnTo>
                <a:lnTo>
                  <a:pt x="0" y="0"/>
                </a:lnTo>
                <a:close/>
              </a:path>
            </a:pathLst>
          </a:custGeom>
          <a:blipFill>
            <a:blip r:embed="rId4"/>
            <a:stretch>
              <a:fillRect/>
            </a:stretch>
          </a:blipFill>
        </p:spPr>
      </p:sp>
      <p:sp>
        <p:nvSpPr>
          <p:cNvPr id="15" name="Freeform 15"/>
          <p:cNvSpPr/>
          <p:nvPr/>
        </p:nvSpPr>
        <p:spPr>
          <a:xfrm>
            <a:off x="4744335" y="4512818"/>
            <a:ext cx="3097084" cy="2826090"/>
          </a:xfrm>
          <a:custGeom>
            <a:avLst/>
            <a:gdLst/>
            <a:ahLst/>
            <a:cxnLst/>
            <a:rect l="l" t="t" r="r" b="b"/>
            <a:pathLst>
              <a:path w="3097084" h="2826090">
                <a:moveTo>
                  <a:pt x="0" y="0"/>
                </a:moveTo>
                <a:lnTo>
                  <a:pt x="3097084" y="0"/>
                </a:lnTo>
                <a:lnTo>
                  <a:pt x="3097084" y="2826090"/>
                </a:lnTo>
                <a:lnTo>
                  <a:pt x="0" y="2826090"/>
                </a:lnTo>
                <a:lnTo>
                  <a:pt x="0" y="0"/>
                </a:lnTo>
                <a:close/>
              </a:path>
            </a:pathLst>
          </a:custGeom>
          <a:blipFill>
            <a:blip r:embed="rId5"/>
            <a:stretch>
              <a:fillRect/>
            </a:stretch>
          </a:blipFill>
        </p:spPr>
      </p:sp>
      <p:sp>
        <p:nvSpPr>
          <p:cNvPr id="16" name="Freeform 16"/>
          <p:cNvSpPr/>
          <p:nvPr/>
        </p:nvSpPr>
        <p:spPr>
          <a:xfrm>
            <a:off x="8718229" y="6949509"/>
            <a:ext cx="3490085" cy="3485099"/>
          </a:xfrm>
          <a:custGeom>
            <a:avLst/>
            <a:gdLst/>
            <a:ahLst/>
            <a:cxnLst/>
            <a:rect l="l" t="t" r="r" b="b"/>
            <a:pathLst>
              <a:path w="3490085" h="3485099">
                <a:moveTo>
                  <a:pt x="0" y="0"/>
                </a:moveTo>
                <a:lnTo>
                  <a:pt x="3490085" y="0"/>
                </a:lnTo>
                <a:lnTo>
                  <a:pt x="3490085" y="3485100"/>
                </a:lnTo>
                <a:lnTo>
                  <a:pt x="0" y="3485100"/>
                </a:lnTo>
                <a:lnTo>
                  <a:pt x="0" y="0"/>
                </a:lnTo>
                <a:close/>
              </a:path>
            </a:pathLst>
          </a:custGeom>
          <a:blipFill>
            <a:blip r:embed="rId6"/>
            <a:stretch>
              <a:fillRect/>
            </a:stretch>
          </a:blipFill>
        </p:spPr>
      </p:sp>
      <p:sp>
        <p:nvSpPr>
          <p:cNvPr id="17" name="Freeform 17"/>
          <p:cNvSpPr/>
          <p:nvPr/>
        </p:nvSpPr>
        <p:spPr>
          <a:xfrm>
            <a:off x="12729363" y="4161349"/>
            <a:ext cx="3559364" cy="3110884"/>
          </a:xfrm>
          <a:custGeom>
            <a:avLst/>
            <a:gdLst/>
            <a:ahLst/>
            <a:cxnLst/>
            <a:rect l="l" t="t" r="r" b="b"/>
            <a:pathLst>
              <a:path w="3559364" h="3110884">
                <a:moveTo>
                  <a:pt x="0" y="0"/>
                </a:moveTo>
                <a:lnTo>
                  <a:pt x="3559364" y="0"/>
                </a:lnTo>
                <a:lnTo>
                  <a:pt x="3559364" y="3110884"/>
                </a:lnTo>
                <a:lnTo>
                  <a:pt x="0" y="3110884"/>
                </a:lnTo>
                <a:lnTo>
                  <a:pt x="0" y="0"/>
                </a:lnTo>
                <a:close/>
              </a:path>
            </a:pathLst>
          </a:custGeom>
          <a:blipFill>
            <a:blip r:embed="rId7"/>
            <a:stretch>
              <a:fillRect/>
            </a:stretch>
          </a:blipFill>
        </p:spPr>
      </p:sp>
      <p:grpSp>
        <p:nvGrpSpPr>
          <p:cNvPr id="18" name="Group 18"/>
          <p:cNvGrpSpPr/>
          <p:nvPr/>
        </p:nvGrpSpPr>
        <p:grpSpPr>
          <a:xfrm>
            <a:off x="91349" y="6358732"/>
            <a:ext cx="3774537" cy="1502538"/>
            <a:chOff x="0" y="0"/>
            <a:chExt cx="5288915" cy="2105370"/>
          </a:xfrm>
        </p:grpSpPr>
        <p:sp>
          <p:nvSpPr>
            <p:cNvPr id="19" name="Freeform 19"/>
            <p:cNvSpPr/>
            <p:nvPr/>
          </p:nvSpPr>
          <p:spPr>
            <a:xfrm>
              <a:off x="0" y="0"/>
              <a:ext cx="5288915" cy="2105370"/>
            </a:xfrm>
            <a:custGeom>
              <a:avLst/>
              <a:gdLst/>
              <a:ahLst/>
              <a:cxnLst/>
              <a:rect l="l" t="t" r="r" b="b"/>
              <a:pathLst>
                <a:path w="5288915" h="2105370">
                  <a:moveTo>
                    <a:pt x="0" y="0"/>
                  </a:moveTo>
                  <a:lnTo>
                    <a:pt x="5288915" y="0"/>
                  </a:lnTo>
                  <a:lnTo>
                    <a:pt x="5288915" y="2105370"/>
                  </a:lnTo>
                  <a:lnTo>
                    <a:pt x="0" y="2105370"/>
                  </a:lnTo>
                  <a:close/>
                </a:path>
              </a:pathLst>
            </a:custGeom>
            <a:solidFill>
              <a:srgbClr val="000000">
                <a:alpha val="0"/>
              </a:srgbClr>
            </a:solidFill>
          </p:spPr>
        </p:sp>
        <p:sp>
          <p:nvSpPr>
            <p:cNvPr id="20" name="TextBox 20"/>
            <p:cNvSpPr txBox="1"/>
            <p:nvPr/>
          </p:nvSpPr>
          <p:spPr>
            <a:xfrm>
              <a:off x="0" y="-47625"/>
              <a:ext cx="5288915" cy="2152995"/>
            </a:xfrm>
            <a:prstGeom prst="rect">
              <a:avLst/>
            </a:prstGeom>
          </p:spPr>
          <p:txBody>
            <a:bodyPr lIns="0" tIns="0" rIns="0" bIns="0" rtlCol="0" anchor="t"/>
            <a:lstStyle/>
            <a:p>
              <a:pPr algn="ctr">
                <a:lnSpc>
                  <a:spcPts val="2999"/>
                </a:lnSpc>
              </a:pPr>
              <a:r>
                <a:rPr lang="en-US" sz="2450" spc="-4" dirty="0">
                  <a:solidFill>
                    <a:srgbClr val="3D3D3D"/>
                  </a:solidFill>
                  <a:latin typeface="Arial"/>
                  <a:ea typeface="Arial"/>
                  <a:cs typeface="Arial"/>
                  <a:sym typeface="Arial"/>
                </a:rPr>
                <a:t>Retrofitted </a:t>
              </a:r>
              <a:r>
                <a:rPr lang="en-US" sz="2450" b="1" spc="-4" dirty="0">
                  <a:solidFill>
                    <a:srgbClr val="3D3D3D"/>
                  </a:solidFill>
                  <a:latin typeface="Arial"/>
                  <a:ea typeface="Arial"/>
                  <a:cs typeface="Arial"/>
                  <a:sym typeface="Arial Bold"/>
                </a:rPr>
                <a:t>20</a:t>
              </a:r>
              <a:r>
                <a:rPr lang="en-US" sz="2450" b="1" spc="-4" dirty="0">
                  <a:solidFill>
                    <a:srgbClr val="3D3D3D"/>
                  </a:solidFill>
                  <a:latin typeface="Arial Bold"/>
                  <a:ea typeface="Arial"/>
                  <a:cs typeface="Arial Bold"/>
                  <a:sym typeface="Arial Bold"/>
                </a:rPr>
                <a:t> </a:t>
              </a:r>
              <a:r>
                <a:rPr lang="en-US" sz="2450" spc="-4" dirty="0">
                  <a:solidFill>
                    <a:srgbClr val="3D3D3D"/>
                  </a:solidFill>
                  <a:latin typeface="Arial"/>
                  <a:ea typeface="Arial"/>
                  <a:cs typeface="Arial"/>
                  <a:sym typeface="Arial"/>
                </a:rPr>
                <a:t>existing intersections with Reflective Backplates. </a:t>
              </a:r>
            </a:p>
          </p:txBody>
        </p:sp>
      </p:grpSp>
      <p:grpSp>
        <p:nvGrpSpPr>
          <p:cNvPr id="21" name="Group 21"/>
          <p:cNvGrpSpPr/>
          <p:nvPr/>
        </p:nvGrpSpPr>
        <p:grpSpPr>
          <a:xfrm>
            <a:off x="4405609" y="7338908"/>
            <a:ext cx="3774537" cy="1568450"/>
            <a:chOff x="0" y="0"/>
            <a:chExt cx="5288915" cy="2197726"/>
          </a:xfrm>
        </p:grpSpPr>
        <p:sp>
          <p:nvSpPr>
            <p:cNvPr id="22" name="Freeform 22"/>
            <p:cNvSpPr/>
            <p:nvPr/>
          </p:nvSpPr>
          <p:spPr>
            <a:xfrm>
              <a:off x="0" y="0"/>
              <a:ext cx="5288915" cy="2197726"/>
            </a:xfrm>
            <a:custGeom>
              <a:avLst/>
              <a:gdLst/>
              <a:ahLst/>
              <a:cxnLst/>
              <a:rect l="l" t="t" r="r" b="b"/>
              <a:pathLst>
                <a:path w="5288915" h="2197726">
                  <a:moveTo>
                    <a:pt x="0" y="0"/>
                  </a:moveTo>
                  <a:lnTo>
                    <a:pt x="5288915" y="0"/>
                  </a:lnTo>
                  <a:lnTo>
                    <a:pt x="5288915" y="2197726"/>
                  </a:lnTo>
                  <a:lnTo>
                    <a:pt x="0" y="2197726"/>
                  </a:lnTo>
                  <a:close/>
                </a:path>
              </a:pathLst>
            </a:custGeom>
            <a:solidFill>
              <a:srgbClr val="000000">
                <a:alpha val="0"/>
              </a:srgbClr>
            </a:solidFill>
          </p:spPr>
        </p:sp>
        <p:sp>
          <p:nvSpPr>
            <p:cNvPr id="23" name="TextBox 23"/>
            <p:cNvSpPr txBox="1"/>
            <p:nvPr/>
          </p:nvSpPr>
          <p:spPr>
            <a:xfrm>
              <a:off x="0" y="-47625"/>
              <a:ext cx="5288915" cy="2245351"/>
            </a:xfrm>
            <a:prstGeom prst="rect">
              <a:avLst/>
            </a:prstGeom>
          </p:spPr>
          <p:txBody>
            <a:bodyPr lIns="0" tIns="0" rIns="0" bIns="0" rtlCol="0" anchor="t"/>
            <a:lstStyle/>
            <a:p>
              <a:pPr algn="ctr">
                <a:lnSpc>
                  <a:spcPts val="2999"/>
                </a:lnSpc>
              </a:pPr>
              <a:r>
                <a:rPr lang="en-US" sz="2499" spc="-4">
                  <a:solidFill>
                    <a:srgbClr val="3D3D3D"/>
                  </a:solidFill>
                  <a:latin typeface="Arial"/>
                  <a:ea typeface="Arial"/>
                  <a:cs typeface="Arial"/>
                  <a:sym typeface="Arial"/>
                </a:rPr>
                <a:t>Bike lanes added along several roadways and around schools such as Legacy High. </a:t>
              </a:r>
            </a:p>
          </p:txBody>
        </p:sp>
      </p:grpSp>
      <p:grpSp>
        <p:nvGrpSpPr>
          <p:cNvPr id="24" name="Group 24"/>
          <p:cNvGrpSpPr/>
          <p:nvPr/>
        </p:nvGrpSpPr>
        <p:grpSpPr>
          <a:xfrm>
            <a:off x="8180146" y="4512818"/>
            <a:ext cx="4566252" cy="3130551"/>
            <a:chOff x="0" y="0"/>
            <a:chExt cx="6398274" cy="4386557"/>
          </a:xfrm>
        </p:grpSpPr>
        <p:sp>
          <p:nvSpPr>
            <p:cNvPr id="25" name="Freeform 25"/>
            <p:cNvSpPr/>
            <p:nvPr/>
          </p:nvSpPr>
          <p:spPr>
            <a:xfrm>
              <a:off x="0" y="0"/>
              <a:ext cx="6398274" cy="4386557"/>
            </a:xfrm>
            <a:custGeom>
              <a:avLst/>
              <a:gdLst/>
              <a:ahLst/>
              <a:cxnLst/>
              <a:rect l="l" t="t" r="r" b="b"/>
              <a:pathLst>
                <a:path w="6398274" h="4386557">
                  <a:moveTo>
                    <a:pt x="0" y="0"/>
                  </a:moveTo>
                  <a:lnTo>
                    <a:pt x="6398274" y="0"/>
                  </a:lnTo>
                  <a:lnTo>
                    <a:pt x="6398274" y="4386557"/>
                  </a:lnTo>
                  <a:lnTo>
                    <a:pt x="0" y="4386557"/>
                  </a:lnTo>
                  <a:close/>
                </a:path>
              </a:pathLst>
            </a:custGeom>
            <a:solidFill>
              <a:srgbClr val="000000">
                <a:alpha val="0"/>
              </a:srgbClr>
            </a:solidFill>
          </p:spPr>
        </p:sp>
        <p:sp>
          <p:nvSpPr>
            <p:cNvPr id="26" name="TextBox 26"/>
            <p:cNvSpPr txBox="1"/>
            <p:nvPr/>
          </p:nvSpPr>
          <p:spPr>
            <a:xfrm>
              <a:off x="0" y="-57150"/>
              <a:ext cx="6398274" cy="4443707"/>
            </a:xfrm>
            <a:prstGeom prst="rect">
              <a:avLst/>
            </a:prstGeom>
          </p:spPr>
          <p:txBody>
            <a:bodyPr lIns="0" tIns="0" rIns="0" bIns="0" rtlCol="0" anchor="t"/>
            <a:lstStyle/>
            <a:p>
              <a:pPr algn="ctr">
                <a:lnSpc>
                  <a:spcPts val="3000"/>
                </a:lnSpc>
              </a:pPr>
              <a:r>
                <a:rPr lang="en-US" sz="2500" spc="-2">
                  <a:solidFill>
                    <a:srgbClr val="3D3D3D"/>
                  </a:solidFill>
                  <a:latin typeface="Arial"/>
                  <a:ea typeface="Arial"/>
                  <a:cs typeface="Arial"/>
                  <a:sym typeface="Arial"/>
                </a:rPr>
                <a:t>Added the Longview &amp; Belmont roundabout (with more planned) to increase safety and reduce congestion. This new installation reduced crashes from 8 in 2023 (Jan- Apr), to </a:t>
              </a:r>
              <a:r>
                <a:rPr lang="en-US" sz="2500" u="sng" spc="-2">
                  <a:solidFill>
                    <a:srgbClr val="3D3D3D"/>
                  </a:solidFill>
                  <a:latin typeface="Arial"/>
                  <a:ea typeface="Arial"/>
                  <a:cs typeface="Arial"/>
                  <a:sym typeface="Arial"/>
                </a:rPr>
                <a:t>1 in 2025 </a:t>
              </a:r>
              <a:r>
                <a:rPr lang="en-US" sz="2500" spc="-2">
                  <a:solidFill>
                    <a:srgbClr val="3D3D3D"/>
                  </a:solidFill>
                  <a:latin typeface="Arial"/>
                  <a:ea typeface="Arial"/>
                  <a:cs typeface="Arial"/>
                  <a:sym typeface="Arial"/>
                </a:rPr>
                <a:t>- an </a:t>
              </a:r>
              <a:r>
                <a:rPr lang="en-US" sz="2500" b="1" spc="-2">
                  <a:solidFill>
                    <a:srgbClr val="3D3D3D"/>
                  </a:solidFill>
                  <a:latin typeface="Arial Bold"/>
                  <a:ea typeface="Arial Bold"/>
                  <a:cs typeface="Arial Bold"/>
                  <a:sym typeface="Arial Bold"/>
                </a:rPr>
                <a:t>87.5% reduction</a:t>
              </a:r>
              <a:r>
                <a:rPr lang="en-US" sz="2500" spc="-2">
                  <a:solidFill>
                    <a:srgbClr val="3D3D3D"/>
                  </a:solidFill>
                  <a:latin typeface="Arial"/>
                  <a:ea typeface="Arial"/>
                  <a:cs typeface="Arial"/>
                  <a:sym typeface="Arial"/>
                </a:rPr>
                <a:t>.</a:t>
              </a:r>
            </a:p>
            <a:p>
              <a:pPr algn="ctr">
                <a:lnSpc>
                  <a:spcPts val="3000"/>
                </a:lnSpc>
              </a:pPr>
              <a:endParaRPr lang="en-US" sz="2500" spc="-2">
                <a:solidFill>
                  <a:srgbClr val="3D3D3D"/>
                </a:solidFill>
                <a:latin typeface="Arial"/>
                <a:ea typeface="Arial"/>
                <a:cs typeface="Arial"/>
                <a:sym typeface="Arial"/>
              </a:endParaRPr>
            </a:p>
          </p:txBody>
        </p:sp>
      </p:grpSp>
      <p:grpSp>
        <p:nvGrpSpPr>
          <p:cNvPr id="27" name="Group 27"/>
          <p:cNvGrpSpPr/>
          <p:nvPr/>
        </p:nvGrpSpPr>
        <p:grpSpPr>
          <a:xfrm>
            <a:off x="12621776" y="7272233"/>
            <a:ext cx="3774537" cy="1939925"/>
            <a:chOff x="0" y="0"/>
            <a:chExt cx="5288915" cy="2718240"/>
          </a:xfrm>
        </p:grpSpPr>
        <p:sp>
          <p:nvSpPr>
            <p:cNvPr id="28" name="Freeform 28"/>
            <p:cNvSpPr/>
            <p:nvPr/>
          </p:nvSpPr>
          <p:spPr>
            <a:xfrm>
              <a:off x="0" y="0"/>
              <a:ext cx="5288915" cy="2718240"/>
            </a:xfrm>
            <a:custGeom>
              <a:avLst/>
              <a:gdLst/>
              <a:ahLst/>
              <a:cxnLst/>
              <a:rect l="l" t="t" r="r" b="b"/>
              <a:pathLst>
                <a:path w="5288915" h="2718240">
                  <a:moveTo>
                    <a:pt x="0" y="0"/>
                  </a:moveTo>
                  <a:lnTo>
                    <a:pt x="5288915" y="0"/>
                  </a:lnTo>
                  <a:lnTo>
                    <a:pt x="5288915" y="2718240"/>
                  </a:lnTo>
                  <a:lnTo>
                    <a:pt x="0" y="2718240"/>
                  </a:lnTo>
                  <a:close/>
                </a:path>
              </a:pathLst>
            </a:custGeom>
            <a:solidFill>
              <a:srgbClr val="000000">
                <a:alpha val="0"/>
              </a:srgbClr>
            </a:solidFill>
          </p:spPr>
        </p:sp>
        <p:sp>
          <p:nvSpPr>
            <p:cNvPr id="29" name="TextBox 29"/>
            <p:cNvSpPr txBox="1"/>
            <p:nvPr/>
          </p:nvSpPr>
          <p:spPr>
            <a:xfrm>
              <a:off x="0" y="-47625"/>
              <a:ext cx="5288915" cy="2765865"/>
            </a:xfrm>
            <a:prstGeom prst="rect">
              <a:avLst/>
            </a:prstGeom>
          </p:spPr>
          <p:txBody>
            <a:bodyPr lIns="0" tIns="0" rIns="0" bIns="0" rtlCol="0" anchor="t"/>
            <a:lstStyle/>
            <a:p>
              <a:pPr algn="ctr">
                <a:lnSpc>
                  <a:spcPts val="2999"/>
                </a:lnSpc>
              </a:pPr>
              <a:r>
                <a:rPr lang="en-US" sz="2450" spc="-4" dirty="0">
                  <a:solidFill>
                    <a:srgbClr val="3D3D3D"/>
                  </a:solidFill>
                  <a:latin typeface="Arial"/>
                  <a:ea typeface="Arial"/>
                  <a:cs typeface="Arial"/>
                </a:rPr>
                <a:t>Updated pedestrian facilities at various locations. </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2"/>
              <a:stretch>
                <a:fillRect t="-31" b="-31"/>
              </a:stretch>
            </a:blipFill>
          </p:spPr>
        </p:sp>
      </p:grpSp>
      <p:grpSp>
        <p:nvGrpSpPr>
          <p:cNvPr id="4" name="Group 4"/>
          <p:cNvGrpSpPr/>
          <p:nvPr/>
        </p:nvGrpSpPr>
        <p:grpSpPr>
          <a:xfrm>
            <a:off x="16002000" y="8801100"/>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3"/>
              <a:stretch>
                <a:fillRect l="-190" r="-190"/>
              </a:stretch>
            </a:blipFill>
          </p:spPr>
        </p:sp>
      </p:grpSp>
      <p:grpSp>
        <p:nvGrpSpPr>
          <p:cNvPr id="6" name="Group 6"/>
          <p:cNvGrpSpPr/>
          <p:nvPr/>
        </p:nvGrpSpPr>
        <p:grpSpPr>
          <a:xfrm>
            <a:off x="0" y="2514600"/>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123950" y="855986"/>
            <a:ext cx="16309904" cy="1411462"/>
            <a:chOff x="0" y="0"/>
            <a:chExt cx="21746539" cy="1881950"/>
          </a:xfrm>
        </p:grpSpPr>
        <p:sp>
          <p:nvSpPr>
            <p:cNvPr id="9" name="Freeform 9"/>
            <p:cNvSpPr/>
            <p:nvPr/>
          </p:nvSpPr>
          <p:spPr>
            <a:xfrm>
              <a:off x="0" y="0"/>
              <a:ext cx="21746539" cy="1881950"/>
            </a:xfrm>
            <a:custGeom>
              <a:avLst/>
              <a:gdLst/>
              <a:ahLst/>
              <a:cxnLst/>
              <a:rect l="l" t="t" r="r" b="b"/>
              <a:pathLst>
                <a:path w="21746539" h="1881950">
                  <a:moveTo>
                    <a:pt x="0" y="0"/>
                  </a:moveTo>
                  <a:lnTo>
                    <a:pt x="21746539" y="0"/>
                  </a:lnTo>
                  <a:lnTo>
                    <a:pt x="21746539" y="1881950"/>
                  </a:lnTo>
                  <a:lnTo>
                    <a:pt x="0" y="1881950"/>
                  </a:lnTo>
                  <a:close/>
                </a:path>
              </a:pathLst>
            </a:custGeom>
            <a:solidFill>
              <a:srgbClr val="000000">
                <a:alpha val="0"/>
              </a:srgbClr>
            </a:solidFill>
          </p:spPr>
        </p:sp>
        <p:sp>
          <p:nvSpPr>
            <p:cNvPr id="10" name="TextBox 10"/>
            <p:cNvSpPr txBox="1"/>
            <p:nvPr/>
          </p:nvSpPr>
          <p:spPr>
            <a:xfrm>
              <a:off x="0" y="9525"/>
              <a:ext cx="21746539" cy="1872425"/>
            </a:xfrm>
            <a:prstGeom prst="rect">
              <a:avLst/>
            </a:prstGeom>
          </p:spPr>
          <p:txBody>
            <a:bodyPr lIns="0" tIns="0" rIns="0" bIns="0" rtlCol="0" anchor="t"/>
            <a:lstStyle/>
            <a:p>
              <a:pPr algn="l">
                <a:lnSpc>
                  <a:spcPts val="7878"/>
                </a:lnSpc>
              </a:pPr>
              <a:r>
                <a:rPr lang="en-US" sz="6600" b="1" spc="364">
                  <a:solidFill>
                    <a:srgbClr val="466991"/>
                  </a:solidFill>
                  <a:latin typeface="Tahoma Bold"/>
                  <a:ea typeface="Tahoma Bold"/>
                  <a:cs typeface="Tahoma Bold"/>
                  <a:sym typeface="Tahoma Bold"/>
                </a:rPr>
                <a:t>NEW CSAP STRATEGY</a:t>
              </a:r>
            </a:p>
          </p:txBody>
        </p:sp>
      </p:grpSp>
      <p:grpSp>
        <p:nvGrpSpPr>
          <p:cNvPr id="11" name="Group 11"/>
          <p:cNvGrpSpPr/>
          <p:nvPr/>
        </p:nvGrpSpPr>
        <p:grpSpPr>
          <a:xfrm>
            <a:off x="472867" y="2781300"/>
            <a:ext cx="17664258" cy="4125976"/>
            <a:chOff x="0" y="0"/>
            <a:chExt cx="23552344" cy="5501302"/>
          </a:xfrm>
        </p:grpSpPr>
        <p:sp>
          <p:nvSpPr>
            <p:cNvPr id="12" name="Freeform 12"/>
            <p:cNvSpPr/>
            <p:nvPr/>
          </p:nvSpPr>
          <p:spPr>
            <a:xfrm>
              <a:off x="0" y="0"/>
              <a:ext cx="23552344" cy="5501302"/>
            </a:xfrm>
            <a:custGeom>
              <a:avLst/>
              <a:gdLst/>
              <a:ahLst/>
              <a:cxnLst/>
              <a:rect l="l" t="t" r="r" b="b"/>
              <a:pathLst>
                <a:path w="23552344" h="5501302">
                  <a:moveTo>
                    <a:pt x="0" y="0"/>
                  </a:moveTo>
                  <a:lnTo>
                    <a:pt x="23552344" y="0"/>
                  </a:lnTo>
                  <a:lnTo>
                    <a:pt x="23552344" y="5501302"/>
                  </a:lnTo>
                  <a:lnTo>
                    <a:pt x="0" y="5501302"/>
                  </a:lnTo>
                  <a:close/>
                </a:path>
              </a:pathLst>
            </a:custGeom>
            <a:solidFill>
              <a:srgbClr val="000000">
                <a:alpha val="0"/>
              </a:srgbClr>
            </a:solidFill>
          </p:spPr>
        </p:sp>
        <p:sp>
          <p:nvSpPr>
            <p:cNvPr id="13" name="TextBox 13"/>
            <p:cNvSpPr txBox="1"/>
            <p:nvPr/>
          </p:nvSpPr>
          <p:spPr>
            <a:xfrm>
              <a:off x="0" y="-76200"/>
              <a:ext cx="23552344" cy="5577502"/>
            </a:xfrm>
            <a:prstGeom prst="rect">
              <a:avLst/>
            </a:prstGeom>
          </p:spPr>
          <p:txBody>
            <a:bodyPr lIns="0" tIns="0" rIns="0" bIns="0" rtlCol="0" anchor="t"/>
            <a:lstStyle/>
            <a:p>
              <a:pPr algn="l">
                <a:lnSpc>
                  <a:spcPts val="4560"/>
                </a:lnSpc>
              </a:pPr>
              <a:r>
                <a:rPr lang="en-US" sz="3800" spc="-3">
                  <a:solidFill>
                    <a:srgbClr val="3D3D3D"/>
                  </a:solidFill>
                  <a:latin typeface="Arial"/>
                  <a:ea typeface="Arial"/>
                  <a:cs typeface="Arial"/>
                  <a:sym typeface="Arial"/>
                </a:rPr>
                <a:t>Vulnerable Road Users (bicyclists, pedestrians, etc.) </a:t>
              </a:r>
            </a:p>
            <a:p>
              <a:pPr marL="820422" lvl="1" indent="-410211" algn="l">
                <a:lnSpc>
                  <a:spcPts val="4560"/>
                </a:lnSpc>
                <a:buFont typeface="Arial"/>
                <a:buChar char="•"/>
              </a:pPr>
              <a:r>
                <a:rPr lang="en-US" sz="3800" spc="-3">
                  <a:solidFill>
                    <a:srgbClr val="3D3D3D"/>
                  </a:solidFill>
                  <a:latin typeface="Arial"/>
                  <a:ea typeface="Arial"/>
                  <a:cs typeface="Arial"/>
                  <a:sym typeface="Arial"/>
                </a:rPr>
                <a:t>Strategy VRU5: Create and implement policies and procedures to enhance enforcement and promote safety</a:t>
              </a:r>
            </a:p>
            <a:p>
              <a:pPr marL="1640844" lvl="2" indent="-546948" algn="l">
                <a:lnSpc>
                  <a:spcPts val="4560"/>
                </a:lnSpc>
                <a:buFont typeface="Arial"/>
                <a:buChar char="⚬"/>
              </a:pPr>
              <a:r>
                <a:rPr lang="en-US" sz="3800" spc="-3">
                  <a:solidFill>
                    <a:srgbClr val="3D3D3D"/>
                  </a:solidFill>
                  <a:latin typeface="Arial"/>
                  <a:ea typeface="Arial"/>
                  <a:cs typeface="Arial"/>
                  <a:sym typeface="Arial"/>
                </a:rPr>
                <a:t>Action VR5.1- Create and establish ordinances that encourage safe transportation practices and enforceable protective measures</a:t>
              </a:r>
            </a:p>
            <a:p>
              <a:pPr marL="1640844" lvl="2" indent="-546948" algn="l">
                <a:lnSpc>
                  <a:spcPts val="4560"/>
                </a:lnSpc>
                <a:buFont typeface="Arial"/>
                <a:buChar char="⚬"/>
              </a:pPr>
              <a:r>
                <a:rPr lang="en-US" sz="3800" spc="-6">
                  <a:solidFill>
                    <a:srgbClr val="3D3D3D"/>
                  </a:solidFill>
                  <a:latin typeface="Arial"/>
                  <a:ea typeface="Arial"/>
                  <a:cs typeface="Arial"/>
                  <a:sym typeface="Arial"/>
                </a:rPr>
                <a:t>Action VR5.2- Create policies and procedures that establish and enhance ADA features in public areas </a:t>
              </a:r>
            </a:p>
          </p:txBody>
        </p:sp>
      </p:grpSp>
      <p:sp>
        <p:nvSpPr>
          <p:cNvPr id="14" name="Freeform 14"/>
          <p:cNvSpPr/>
          <p:nvPr/>
        </p:nvSpPr>
        <p:spPr>
          <a:xfrm>
            <a:off x="11895396" y="7235576"/>
            <a:ext cx="2711953" cy="3051424"/>
          </a:xfrm>
          <a:custGeom>
            <a:avLst/>
            <a:gdLst/>
            <a:ahLst/>
            <a:cxnLst/>
            <a:rect l="l" t="t" r="r" b="b"/>
            <a:pathLst>
              <a:path w="2711953" h="3051424">
                <a:moveTo>
                  <a:pt x="0" y="0"/>
                </a:moveTo>
                <a:lnTo>
                  <a:pt x="2711953" y="0"/>
                </a:lnTo>
                <a:lnTo>
                  <a:pt x="2711953" y="3051424"/>
                </a:lnTo>
                <a:lnTo>
                  <a:pt x="0" y="30514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5789455" y="7235576"/>
            <a:ext cx="2586082" cy="3051424"/>
          </a:xfrm>
          <a:custGeom>
            <a:avLst/>
            <a:gdLst/>
            <a:ahLst/>
            <a:cxnLst/>
            <a:rect l="l" t="t" r="r" b="b"/>
            <a:pathLst>
              <a:path w="2586082" h="3051424">
                <a:moveTo>
                  <a:pt x="0" y="0"/>
                </a:moveTo>
                <a:lnTo>
                  <a:pt x="2586082" y="0"/>
                </a:lnTo>
                <a:lnTo>
                  <a:pt x="2586082" y="3051424"/>
                </a:lnTo>
                <a:lnTo>
                  <a:pt x="0" y="3051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8534313" y="7235576"/>
            <a:ext cx="3145798" cy="3051424"/>
          </a:xfrm>
          <a:custGeom>
            <a:avLst/>
            <a:gdLst/>
            <a:ahLst/>
            <a:cxnLst/>
            <a:rect l="l" t="t" r="r" b="b"/>
            <a:pathLst>
              <a:path w="3145798" h="3051424">
                <a:moveTo>
                  <a:pt x="0" y="0"/>
                </a:moveTo>
                <a:lnTo>
                  <a:pt x="3145798" y="0"/>
                </a:lnTo>
                <a:lnTo>
                  <a:pt x="3145798" y="3051424"/>
                </a:lnTo>
                <a:lnTo>
                  <a:pt x="0" y="3051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3234470" y="7235576"/>
            <a:ext cx="2364854" cy="3051424"/>
          </a:xfrm>
          <a:custGeom>
            <a:avLst/>
            <a:gdLst/>
            <a:ahLst/>
            <a:cxnLst/>
            <a:rect l="l" t="t" r="r" b="b"/>
            <a:pathLst>
              <a:path w="2364854" h="3051424">
                <a:moveTo>
                  <a:pt x="0" y="0"/>
                </a:moveTo>
                <a:lnTo>
                  <a:pt x="2364853" y="0"/>
                </a:lnTo>
                <a:lnTo>
                  <a:pt x="2364853" y="3051424"/>
                </a:lnTo>
                <a:lnTo>
                  <a:pt x="0" y="30514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3"/>
              <a:stretch>
                <a:fillRect t="-31" b="-31"/>
              </a:stretch>
            </a:blipFill>
          </p:spPr>
        </p:sp>
      </p:grpSp>
      <p:grpSp>
        <p:nvGrpSpPr>
          <p:cNvPr id="4" name="Group 4"/>
          <p:cNvGrpSpPr/>
          <p:nvPr/>
        </p:nvGrpSpPr>
        <p:grpSpPr>
          <a:xfrm>
            <a:off x="16002000" y="8801100"/>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4"/>
              <a:stretch>
                <a:fillRect l="-190" r="-190"/>
              </a:stretch>
            </a:blipFill>
          </p:spPr>
        </p:sp>
      </p:grpSp>
      <p:grpSp>
        <p:nvGrpSpPr>
          <p:cNvPr id="6" name="Group 6"/>
          <p:cNvGrpSpPr/>
          <p:nvPr/>
        </p:nvGrpSpPr>
        <p:grpSpPr>
          <a:xfrm>
            <a:off x="0" y="2514600"/>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123950" y="848843"/>
            <a:ext cx="16309904" cy="1212416"/>
            <a:chOff x="0" y="0"/>
            <a:chExt cx="21746539" cy="1616555"/>
          </a:xfrm>
        </p:grpSpPr>
        <p:sp>
          <p:nvSpPr>
            <p:cNvPr id="9" name="Freeform 9"/>
            <p:cNvSpPr/>
            <p:nvPr/>
          </p:nvSpPr>
          <p:spPr>
            <a:xfrm>
              <a:off x="0" y="0"/>
              <a:ext cx="21746539" cy="1616555"/>
            </a:xfrm>
            <a:custGeom>
              <a:avLst/>
              <a:gdLst/>
              <a:ahLst/>
              <a:cxnLst/>
              <a:rect l="l" t="t" r="r" b="b"/>
              <a:pathLst>
                <a:path w="21746539" h="1616555">
                  <a:moveTo>
                    <a:pt x="0" y="0"/>
                  </a:moveTo>
                  <a:lnTo>
                    <a:pt x="21746539" y="0"/>
                  </a:lnTo>
                  <a:lnTo>
                    <a:pt x="21746539" y="1616555"/>
                  </a:lnTo>
                  <a:lnTo>
                    <a:pt x="0" y="1616555"/>
                  </a:lnTo>
                  <a:close/>
                </a:path>
              </a:pathLst>
            </a:custGeom>
            <a:solidFill>
              <a:srgbClr val="000000">
                <a:alpha val="0"/>
              </a:srgbClr>
            </a:solidFill>
          </p:spPr>
        </p:sp>
        <p:sp>
          <p:nvSpPr>
            <p:cNvPr id="10" name="TextBox 10"/>
            <p:cNvSpPr txBox="1"/>
            <p:nvPr/>
          </p:nvSpPr>
          <p:spPr>
            <a:xfrm>
              <a:off x="0" y="0"/>
              <a:ext cx="21746539" cy="1616555"/>
            </a:xfrm>
            <a:prstGeom prst="rect">
              <a:avLst/>
            </a:prstGeom>
          </p:spPr>
          <p:txBody>
            <a:bodyPr lIns="0" tIns="0" rIns="0" bIns="0" rtlCol="0" anchor="t"/>
            <a:lstStyle/>
            <a:p>
              <a:pPr algn="l">
                <a:lnSpc>
                  <a:spcPts val="6804"/>
                </a:lnSpc>
              </a:pPr>
              <a:r>
                <a:rPr lang="en-US" sz="5700" b="1" spc="314">
                  <a:solidFill>
                    <a:srgbClr val="466991"/>
                  </a:solidFill>
                  <a:latin typeface="Tahoma Bold"/>
                  <a:ea typeface="Tahoma Bold"/>
                  <a:cs typeface="Tahoma Bold"/>
                  <a:sym typeface="Tahoma Bold"/>
                </a:rPr>
                <a:t>NEXT STEPS FOR THE CITY OF MIDLAND</a:t>
              </a:r>
            </a:p>
          </p:txBody>
        </p:sp>
      </p:grpSp>
      <p:grpSp>
        <p:nvGrpSpPr>
          <p:cNvPr id="11" name="Group 11"/>
          <p:cNvGrpSpPr/>
          <p:nvPr/>
        </p:nvGrpSpPr>
        <p:grpSpPr>
          <a:xfrm>
            <a:off x="0" y="2944845"/>
            <a:ext cx="17433854" cy="6228080"/>
            <a:chOff x="0" y="0"/>
            <a:chExt cx="23245139" cy="8304107"/>
          </a:xfrm>
        </p:grpSpPr>
        <p:sp>
          <p:nvSpPr>
            <p:cNvPr id="12" name="Freeform 12"/>
            <p:cNvSpPr/>
            <p:nvPr/>
          </p:nvSpPr>
          <p:spPr>
            <a:xfrm>
              <a:off x="0" y="0"/>
              <a:ext cx="23245139" cy="8304107"/>
            </a:xfrm>
            <a:custGeom>
              <a:avLst/>
              <a:gdLst/>
              <a:ahLst/>
              <a:cxnLst/>
              <a:rect l="l" t="t" r="r" b="b"/>
              <a:pathLst>
                <a:path w="23245139" h="8304107">
                  <a:moveTo>
                    <a:pt x="0" y="0"/>
                  </a:moveTo>
                  <a:lnTo>
                    <a:pt x="23245139" y="0"/>
                  </a:lnTo>
                  <a:lnTo>
                    <a:pt x="23245139" y="8304107"/>
                  </a:lnTo>
                  <a:lnTo>
                    <a:pt x="0" y="8304107"/>
                  </a:lnTo>
                  <a:close/>
                </a:path>
              </a:pathLst>
            </a:custGeom>
            <a:solidFill>
              <a:srgbClr val="000000">
                <a:alpha val="0"/>
              </a:srgbClr>
            </a:solidFill>
          </p:spPr>
        </p:sp>
        <p:sp>
          <p:nvSpPr>
            <p:cNvPr id="13" name="TextBox 13"/>
            <p:cNvSpPr txBox="1"/>
            <p:nvPr/>
          </p:nvSpPr>
          <p:spPr>
            <a:xfrm>
              <a:off x="0" y="-85725"/>
              <a:ext cx="23245139" cy="8389832"/>
            </a:xfrm>
            <a:prstGeom prst="rect">
              <a:avLst/>
            </a:prstGeom>
          </p:spPr>
          <p:txBody>
            <a:bodyPr lIns="0" tIns="0" rIns="0" bIns="0" rtlCol="0" anchor="t"/>
            <a:lstStyle/>
            <a:p>
              <a:pPr marL="863600" lvl="1" indent="-431800" algn="l">
                <a:lnSpc>
                  <a:spcPts val="4800"/>
                </a:lnSpc>
                <a:buFont typeface="Arial"/>
                <a:buChar char="•"/>
              </a:pPr>
              <a:r>
                <a:rPr lang="en-US" sz="4000" spc="-4" dirty="0">
                  <a:solidFill>
                    <a:srgbClr val="3D3D3D"/>
                  </a:solidFill>
                  <a:latin typeface="Arial"/>
                  <a:ea typeface="Arial"/>
                  <a:cs typeface="Arial"/>
                  <a:sym typeface="Arial"/>
                </a:rPr>
                <a:t>Continue retrofitting all intersections</a:t>
              </a:r>
              <a:endParaRPr lang="en-US" dirty="0"/>
            </a:p>
            <a:p>
              <a:pPr marL="1727200" lvl="2" indent="-575310" algn="l">
                <a:lnSpc>
                  <a:spcPts val="4800"/>
                </a:lnSpc>
                <a:buFont typeface="Arial"/>
                <a:buChar char="⚬"/>
              </a:pPr>
              <a:r>
                <a:rPr lang="en-US" sz="4000" spc="-4" dirty="0">
                  <a:solidFill>
                    <a:srgbClr val="3D3D3D"/>
                  </a:solidFill>
                  <a:latin typeface="Arial"/>
                  <a:ea typeface="Arial"/>
                  <a:cs typeface="Arial"/>
                  <a:sym typeface="Arial"/>
                </a:rPr>
                <a:t>ADA enhancements (MPO ADA transition plan)</a:t>
              </a:r>
              <a:endParaRPr lang="en-US" sz="4000" spc="-4" dirty="0">
                <a:solidFill>
                  <a:srgbClr val="3D3D3D"/>
                </a:solidFill>
                <a:latin typeface="Arial"/>
                <a:ea typeface="Arial"/>
                <a:cs typeface="Arial"/>
              </a:endParaRPr>
            </a:p>
            <a:p>
              <a:pPr marL="1727200" lvl="2" indent="-575310" algn="l">
                <a:lnSpc>
                  <a:spcPts val="4800"/>
                </a:lnSpc>
                <a:buFont typeface="Arial"/>
                <a:buChar char="⚬"/>
              </a:pPr>
              <a:r>
                <a:rPr lang="en-US" sz="4000" spc="-4" dirty="0">
                  <a:solidFill>
                    <a:srgbClr val="3D3D3D"/>
                  </a:solidFill>
                  <a:latin typeface="Arial"/>
                  <a:ea typeface="Arial"/>
                  <a:cs typeface="Arial"/>
                  <a:sym typeface="Arial"/>
                </a:rPr>
                <a:t>Reflective back plates on Midland’s most traveled roads </a:t>
              </a:r>
              <a:endParaRPr lang="en-US" sz="4000" spc="-4" dirty="0">
                <a:solidFill>
                  <a:srgbClr val="3D3D3D"/>
                </a:solidFill>
                <a:latin typeface="Arial"/>
                <a:ea typeface="Arial"/>
                <a:cs typeface="Arial"/>
              </a:endParaRPr>
            </a:p>
            <a:p>
              <a:pPr marL="1727200" lvl="2" indent="-575310" algn="l">
                <a:lnSpc>
                  <a:spcPts val="4800"/>
                </a:lnSpc>
                <a:buFont typeface="Arial"/>
                <a:buChar char="⚬"/>
              </a:pPr>
              <a:r>
                <a:rPr lang="en-US" sz="4000" spc="-4" dirty="0">
                  <a:solidFill>
                    <a:srgbClr val="3D3D3D"/>
                  </a:solidFill>
                  <a:latin typeface="Arial"/>
                  <a:ea typeface="Arial"/>
                  <a:cs typeface="Arial"/>
                  <a:sym typeface="Arial"/>
                </a:rPr>
                <a:t>“tattle-tale” lights</a:t>
              </a:r>
              <a:endParaRPr lang="en-US" sz="4000" spc="-4" dirty="0">
                <a:solidFill>
                  <a:srgbClr val="3D3D3D"/>
                </a:solidFill>
                <a:latin typeface="Arial"/>
                <a:ea typeface="Arial"/>
                <a:cs typeface="Arial"/>
              </a:endParaRPr>
            </a:p>
            <a:p>
              <a:pPr marL="863600" lvl="1" indent="-431800">
                <a:lnSpc>
                  <a:spcPts val="4800"/>
                </a:lnSpc>
                <a:buFont typeface="Arial"/>
                <a:buChar char="•"/>
              </a:pPr>
              <a:r>
                <a:rPr lang="en-US" sz="4000" spc="-4" dirty="0">
                  <a:solidFill>
                    <a:srgbClr val="3D3D3D"/>
                  </a:solidFill>
                  <a:latin typeface="Arial"/>
                  <a:ea typeface="Arial"/>
                  <a:cs typeface="Arial"/>
                  <a:sym typeface="Arial"/>
                </a:rPr>
                <a:t>Update pedestrian facilities</a:t>
              </a:r>
              <a:endParaRPr lang="en-US" sz="4000" spc="-4" dirty="0">
                <a:solidFill>
                  <a:srgbClr val="3D3D3D"/>
                </a:solidFill>
                <a:latin typeface="Arial"/>
                <a:ea typeface="Arial"/>
                <a:cs typeface="Arial"/>
              </a:endParaRPr>
            </a:p>
            <a:p>
              <a:pPr marL="863600" lvl="1" indent="-431800" algn="l">
                <a:lnSpc>
                  <a:spcPts val="4800"/>
                </a:lnSpc>
                <a:buFont typeface="Arial"/>
                <a:buChar char="•"/>
              </a:pPr>
              <a:r>
                <a:rPr lang="en-US" sz="4000" spc="-4" dirty="0">
                  <a:solidFill>
                    <a:srgbClr val="3D3D3D"/>
                  </a:solidFill>
                  <a:latin typeface="Arial"/>
                  <a:ea typeface="Arial"/>
                  <a:cs typeface="Arial"/>
                  <a:sym typeface="Arial"/>
                </a:rPr>
                <a:t>Increase enforcement and education efforts</a:t>
              </a:r>
              <a:endParaRPr lang="en-US" sz="4000" spc="-4" dirty="0">
                <a:solidFill>
                  <a:srgbClr val="3D3D3D"/>
                </a:solidFill>
                <a:latin typeface="Arial"/>
                <a:ea typeface="Arial"/>
                <a:cs typeface="Arial"/>
              </a:endParaRPr>
            </a:p>
            <a:p>
              <a:pPr marL="863600" lvl="1" indent="-431800">
                <a:lnSpc>
                  <a:spcPts val="4800"/>
                </a:lnSpc>
                <a:buFont typeface="Arial"/>
                <a:buChar char="•"/>
              </a:pPr>
              <a:r>
                <a:rPr lang="en-US" sz="4000" spc="-4" dirty="0">
                  <a:solidFill>
                    <a:srgbClr val="3D3D3D"/>
                  </a:solidFill>
                  <a:latin typeface="Arial"/>
                  <a:ea typeface="Arial"/>
                  <a:cs typeface="Arial"/>
                </a:rPr>
                <a:t>Strategic evaluation of roadways for possible speed reduction</a:t>
              </a:r>
              <a:endParaRPr lang="en-US" sz="4000" spc="-4" dirty="0">
                <a:solidFill>
                  <a:srgbClr val="3D3D3D"/>
                </a:solidFill>
                <a:latin typeface="Arial"/>
                <a:ea typeface="Arial"/>
                <a:cs typeface="Arial"/>
                <a:sym typeface="Arial"/>
              </a:endParaRPr>
            </a:p>
            <a:p>
              <a:pPr marL="863600" lvl="1" indent="-431800">
                <a:lnSpc>
                  <a:spcPts val="4800"/>
                </a:lnSpc>
                <a:buFont typeface="Arial"/>
                <a:buChar char="•"/>
              </a:pPr>
              <a:r>
                <a:rPr lang="en-US" sz="4000" spc="-4" dirty="0">
                  <a:solidFill>
                    <a:srgbClr val="3D3D3D"/>
                  </a:solidFill>
                  <a:latin typeface="Arial"/>
                  <a:ea typeface="Arial"/>
                  <a:cs typeface="Arial"/>
                  <a:sym typeface="Arial"/>
                </a:rPr>
                <a:t>Using advanced technology to address needs and collect data</a:t>
              </a:r>
              <a:endParaRPr lang="en-US" sz="4000" spc="-4" dirty="0">
                <a:solidFill>
                  <a:srgbClr val="3D3D3D"/>
                </a:solidFill>
                <a:latin typeface="Arial"/>
                <a:ea typeface="Arial"/>
                <a:cs typeface="Arial"/>
              </a:endParaRPr>
            </a:p>
            <a:p>
              <a:pPr marL="1727200" lvl="2" indent="-575310" algn="l">
                <a:lnSpc>
                  <a:spcPts val="4800"/>
                </a:lnSpc>
                <a:buFont typeface="Arial"/>
                <a:buChar char="⚬"/>
              </a:pPr>
              <a:r>
                <a:rPr lang="en-US" sz="4000" spc="-4" dirty="0" err="1">
                  <a:solidFill>
                    <a:srgbClr val="3D3D3D"/>
                  </a:solidFill>
                  <a:latin typeface="Arial"/>
                  <a:ea typeface="Arial"/>
                  <a:cs typeface="Arial"/>
                  <a:sym typeface="Arial"/>
                </a:rPr>
                <a:t>NoTraffic</a:t>
              </a:r>
              <a:r>
                <a:rPr lang="en-US" sz="4000" spc="-4" dirty="0">
                  <a:solidFill>
                    <a:srgbClr val="3D3D3D"/>
                  </a:solidFill>
                  <a:latin typeface="Arial"/>
                  <a:ea typeface="Arial"/>
                  <a:cs typeface="Arial"/>
                  <a:sym typeface="Arial"/>
                </a:rPr>
                <a:t> AI Autonomized Signal Timing</a:t>
              </a:r>
              <a:endParaRPr lang="en-US" sz="4000" spc="-4" dirty="0">
                <a:solidFill>
                  <a:srgbClr val="3D3D3D"/>
                </a:solidFill>
                <a:latin typeface="Arial"/>
                <a:ea typeface="Arial"/>
                <a:cs typeface="Arial"/>
              </a:endParaRPr>
            </a:p>
            <a:p>
              <a:pPr marL="1727200" lvl="2" indent="-575310" algn="l">
                <a:lnSpc>
                  <a:spcPts val="4800"/>
                </a:lnSpc>
                <a:buFont typeface="Arial"/>
                <a:buChar char="⚬"/>
              </a:pPr>
              <a:r>
                <a:rPr lang="en-US" sz="4000" spc="-4" dirty="0" err="1">
                  <a:solidFill>
                    <a:srgbClr val="3D3D3D"/>
                  </a:solidFill>
                  <a:latin typeface="Arial"/>
                  <a:ea typeface="Arial"/>
                  <a:cs typeface="Arial"/>
                  <a:sym typeface="Arial"/>
                </a:rPr>
                <a:t>MioVision</a:t>
              </a:r>
              <a:r>
                <a:rPr lang="en-US" sz="4000" spc="-4" dirty="0">
                  <a:solidFill>
                    <a:srgbClr val="3D3D3D"/>
                  </a:solidFill>
                  <a:latin typeface="Arial"/>
                  <a:ea typeface="Arial"/>
                  <a:cs typeface="Arial"/>
                  <a:sym typeface="Arial"/>
                </a:rPr>
                <a:t> AI traffic counters </a:t>
              </a:r>
              <a:endParaRPr lang="en-US" sz="4000" spc="-4" dirty="0">
                <a:solidFill>
                  <a:srgbClr val="3D3D3D"/>
                </a:solidFill>
                <a:latin typeface="Arial"/>
                <a:ea typeface="Arial"/>
                <a:cs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719" y="2667"/>
            <a:ext cx="18252281" cy="10287000"/>
            <a:chOff x="0" y="0"/>
            <a:chExt cx="24336375" cy="13716000"/>
          </a:xfrm>
        </p:grpSpPr>
        <p:sp>
          <p:nvSpPr>
            <p:cNvPr id="3" name="Freeform 3"/>
            <p:cNvSpPr/>
            <p:nvPr/>
          </p:nvSpPr>
          <p:spPr>
            <a:xfrm>
              <a:off x="0" y="0"/>
              <a:ext cx="24336375" cy="13716000"/>
            </a:xfrm>
            <a:custGeom>
              <a:avLst/>
              <a:gdLst/>
              <a:ahLst/>
              <a:cxnLst/>
              <a:rect l="l" t="t" r="r" b="b"/>
              <a:pathLst>
                <a:path w="24336375" h="13716000">
                  <a:moveTo>
                    <a:pt x="0" y="0"/>
                  </a:moveTo>
                  <a:lnTo>
                    <a:pt x="24336375" y="0"/>
                  </a:lnTo>
                  <a:lnTo>
                    <a:pt x="24336375" y="13716000"/>
                  </a:lnTo>
                  <a:lnTo>
                    <a:pt x="0" y="13716000"/>
                  </a:lnTo>
                  <a:lnTo>
                    <a:pt x="0" y="0"/>
                  </a:lnTo>
                  <a:close/>
                </a:path>
              </a:pathLst>
            </a:custGeom>
            <a:blipFill>
              <a:blip r:embed="rId2"/>
              <a:stretch>
                <a:fillRect/>
              </a:stretch>
            </a:blipFill>
          </p:spPr>
        </p:sp>
      </p:grpSp>
      <p:grpSp>
        <p:nvGrpSpPr>
          <p:cNvPr id="4" name="Group 4"/>
          <p:cNvGrpSpPr/>
          <p:nvPr/>
        </p:nvGrpSpPr>
        <p:grpSpPr>
          <a:xfrm>
            <a:off x="0" y="0"/>
            <a:ext cx="1257300" cy="10287000"/>
            <a:chOff x="0" y="0"/>
            <a:chExt cx="1676400" cy="13716000"/>
          </a:xfrm>
        </p:grpSpPr>
        <p:sp>
          <p:nvSpPr>
            <p:cNvPr id="5" name="Freeform 5"/>
            <p:cNvSpPr/>
            <p:nvPr/>
          </p:nvSpPr>
          <p:spPr>
            <a:xfrm>
              <a:off x="0" y="0"/>
              <a:ext cx="1676400" cy="13716000"/>
            </a:xfrm>
            <a:custGeom>
              <a:avLst/>
              <a:gdLst/>
              <a:ahLst/>
              <a:cxnLst/>
              <a:rect l="l" t="t" r="r" b="b"/>
              <a:pathLst>
                <a:path w="1676400" h="13716000">
                  <a:moveTo>
                    <a:pt x="0" y="13716000"/>
                  </a:moveTo>
                  <a:lnTo>
                    <a:pt x="1676400" y="13716000"/>
                  </a:lnTo>
                  <a:lnTo>
                    <a:pt x="1676400" y="0"/>
                  </a:lnTo>
                  <a:lnTo>
                    <a:pt x="0" y="0"/>
                  </a:lnTo>
                  <a:lnTo>
                    <a:pt x="0" y="13716000"/>
                  </a:lnTo>
                  <a:close/>
                </a:path>
              </a:pathLst>
            </a:custGeom>
            <a:solidFill>
              <a:srgbClr val="466991"/>
            </a:solidFill>
          </p:spPr>
        </p:sp>
      </p:grpSp>
      <p:grpSp>
        <p:nvGrpSpPr>
          <p:cNvPr id="6" name="Group 6"/>
          <p:cNvGrpSpPr/>
          <p:nvPr/>
        </p:nvGrpSpPr>
        <p:grpSpPr>
          <a:xfrm>
            <a:off x="1257300" y="2333780"/>
            <a:ext cx="10388634" cy="5428061"/>
            <a:chOff x="0" y="0"/>
            <a:chExt cx="18469435" cy="9650280"/>
          </a:xfrm>
        </p:grpSpPr>
        <p:sp>
          <p:nvSpPr>
            <p:cNvPr id="7" name="Freeform 7"/>
            <p:cNvSpPr/>
            <p:nvPr/>
          </p:nvSpPr>
          <p:spPr>
            <a:xfrm>
              <a:off x="0" y="0"/>
              <a:ext cx="18469483" cy="9650222"/>
            </a:xfrm>
            <a:custGeom>
              <a:avLst/>
              <a:gdLst/>
              <a:ahLst/>
              <a:cxnLst/>
              <a:rect l="l" t="t" r="r" b="b"/>
              <a:pathLst>
                <a:path w="18469483" h="9650222">
                  <a:moveTo>
                    <a:pt x="0" y="0"/>
                  </a:moveTo>
                  <a:lnTo>
                    <a:pt x="18469483" y="0"/>
                  </a:lnTo>
                  <a:lnTo>
                    <a:pt x="18469483" y="9650222"/>
                  </a:lnTo>
                  <a:lnTo>
                    <a:pt x="0" y="9650222"/>
                  </a:lnTo>
                  <a:lnTo>
                    <a:pt x="0" y="0"/>
                  </a:lnTo>
                  <a:close/>
                </a:path>
              </a:pathLst>
            </a:custGeom>
            <a:blipFill>
              <a:blip r:embed="rId3"/>
              <a:stretch>
                <a:fillRect t="-29" b="-29"/>
              </a:stretch>
            </a:blipFill>
          </p:spPr>
        </p:sp>
      </p:grpSp>
      <p:sp>
        <p:nvSpPr>
          <p:cNvPr id="8" name="Freeform 8"/>
          <p:cNvSpPr/>
          <p:nvPr/>
        </p:nvSpPr>
        <p:spPr>
          <a:xfrm>
            <a:off x="9968442" y="2936171"/>
            <a:ext cx="8043743" cy="6032807"/>
          </a:xfrm>
          <a:custGeom>
            <a:avLst/>
            <a:gdLst/>
            <a:ahLst/>
            <a:cxnLst/>
            <a:rect l="l" t="t" r="r" b="b"/>
            <a:pathLst>
              <a:path w="8043743" h="6032807">
                <a:moveTo>
                  <a:pt x="0" y="0"/>
                </a:moveTo>
                <a:lnTo>
                  <a:pt x="8043743" y="0"/>
                </a:lnTo>
                <a:lnTo>
                  <a:pt x="8043743" y="6032807"/>
                </a:lnTo>
                <a:lnTo>
                  <a:pt x="0" y="6032807"/>
                </a:lnTo>
                <a:lnTo>
                  <a:pt x="0" y="0"/>
                </a:lnTo>
                <a:close/>
              </a:path>
            </a:pathLst>
          </a:custGeom>
          <a:blipFill>
            <a:blip r:embed="rId4">
              <a:extLst>
                <a:ext uri="{96DAC541-7B7A-43D3-8B79-37D633B846F1}">
                  <asvg:svgBlip xmlns:asvg="http://schemas.microsoft.com/office/drawing/2016/SVG/main" r:embed="rId5"/>
                </a:ext>
              </a:extLst>
            </a:blip>
            <a:stretch>
              <a:fillRect t="-22" b="-22"/>
            </a:stretch>
          </a:blipFill>
        </p:spPr>
      </p:sp>
      <p:grpSp>
        <p:nvGrpSpPr>
          <p:cNvPr id="9" name="Group 9"/>
          <p:cNvGrpSpPr/>
          <p:nvPr/>
        </p:nvGrpSpPr>
        <p:grpSpPr>
          <a:xfrm>
            <a:off x="9968442" y="2936179"/>
            <a:ext cx="8043743" cy="2579743"/>
            <a:chOff x="0" y="0"/>
            <a:chExt cx="9511499" cy="3050473"/>
          </a:xfrm>
        </p:grpSpPr>
        <p:sp>
          <p:nvSpPr>
            <p:cNvPr id="10" name="Freeform 10"/>
            <p:cNvSpPr/>
            <p:nvPr/>
          </p:nvSpPr>
          <p:spPr>
            <a:xfrm>
              <a:off x="0" y="0"/>
              <a:ext cx="9511538" cy="3050413"/>
            </a:xfrm>
            <a:custGeom>
              <a:avLst/>
              <a:gdLst/>
              <a:ahLst/>
              <a:cxnLst/>
              <a:rect l="l" t="t" r="r" b="b"/>
              <a:pathLst>
                <a:path w="9511538" h="3050413">
                  <a:moveTo>
                    <a:pt x="0" y="0"/>
                  </a:moveTo>
                  <a:lnTo>
                    <a:pt x="9511538" y="0"/>
                  </a:lnTo>
                  <a:lnTo>
                    <a:pt x="9511538" y="3050413"/>
                  </a:lnTo>
                  <a:lnTo>
                    <a:pt x="0" y="3050413"/>
                  </a:lnTo>
                  <a:lnTo>
                    <a:pt x="0" y="0"/>
                  </a:lnTo>
                  <a:close/>
                </a:path>
              </a:pathLst>
            </a:custGeom>
            <a:solidFill>
              <a:srgbClr val="466991"/>
            </a:solidFill>
          </p:spPr>
        </p:sp>
      </p:grpSp>
      <p:sp>
        <p:nvSpPr>
          <p:cNvPr id="11" name="Freeform 11"/>
          <p:cNvSpPr/>
          <p:nvPr/>
        </p:nvSpPr>
        <p:spPr>
          <a:xfrm>
            <a:off x="9681166" y="2648904"/>
            <a:ext cx="8043743" cy="6032807"/>
          </a:xfrm>
          <a:custGeom>
            <a:avLst/>
            <a:gdLst/>
            <a:ahLst/>
            <a:cxnLst/>
            <a:rect l="l" t="t" r="r" b="b"/>
            <a:pathLst>
              <a:path w="8043743" h="6032807">
                <a:moveTo>
                  <a:pt x="0" y="0"/>
                </a:moveTo>
                <a:lnTo>
                  <a:pt x="8043743" y="0"/>
                </a:lnTo>
                <a:lnTo>
                  <a:pt x="8043743" y="6032807"/>
                </a:lnTo>
                <a:lnTo>
                  <a:pt x="0" y="6032807"/>
                </a:lnTo>
                <a:lnTo>
                  <a:pt x="0" y="0"/>
                </a:lnTo>
                <a:close/>
              </a:path>
            </a:pathLst>
          </a:custGeom>
          <a:blipFill>
            <a:blip r:embed="rId6">
              <a:extLst>
                <a:ext uri="{96DAC541-7B7A-43D3-8B79-37D633B846F1}">
                  <asvg:svgBlip xmlns:asvg="http://schemas.microsoft.com/office/drawing/2016/SVG/main" r:embed="rId7"/>
                </a:ext>
              </a:extLst>
            </a:blip>
            <a:stretch>
              <a:fillRect t="-22" b="-22"/>
            </a:stretch>
          </a:blipFill>
        </p:spPr>
      </p:sp>
      <p:grpSp>
        <p:nvGrpSpPr>
          <p:cNvPr id="12" name="Group 12"/>
          <p:cNvGrpSpPr/>
          <p:nvPr/>
        </p:nvGrpSpPr>
        <p:grpSpPr>
          <a:xfrm>
            <a:off x="9681166" y="2648903"/>
            <a:ext cx="8043743" cy="1717913"/>
            <a:chOff x="0" y="0"/>
            <a:chExt cx="9511499" cy="2031384"/>
          </a:xfrm>
        </p:grpSpPr>
        <p:sp>
          <p:nvSpPr>
            <p:cNvPr id="13" name="Freeform 13"/>
            <p:cNvSpPr/>
            <p:nvPr/>
          </p:nvSpPr>
          <p:spPr>
            <a:xfrm>
              <a:off x="0" y="0"/>
              <a:ext cx="9511538" cy="2031365"/>
            </a:xfrm>
            <a:custGeom>
              <a:avLst/>
              <a:gdLst/>
              <a:ahLst/>
              <a:cxnLst/>
              <a:rect l="l" t="t" r="r" b="b"/>
              <a:pathLst>
                <a:path w="9511538" h="2031365">
                  <a:moveTo>
                    <a:pt x="0" y="0"/>
                  </a:moveTo>
                  <a:lnTo>
                    <a:pt x="9511538" y="0"/>
                  </a:lnTo>
                  <a:lnTo>
                    <a:pt x="9511538" y="2031365"/>
                  </a:lnTo>
                  <a:lnTo>
                    <a:pt x="0" y="2031365"/>
                  </a:lnTo>
                  <a:lnTo>
                    <a:pt x="0" y="0"/>
                  </a:lnTo>
                  <a:close/>
                </a:path>
              </a:pathLst>
            </a:custGeom>
            <a:solidFill>
              <a:srgbClr val="FFFFFF"/>
            </a:solidFill>
          </p:spPr>
        </p:sp>
      </p:grpSp>
      <p:grpSp>
        <p:nvGrpSpPr>
          <p:cNvPr id="14" name="Group 14"/>
          <p:cNvGrpSpPr/>
          <p:nvPr/>
        </p:nvGrpSpPr>
        <p:grpSpPr>
          <a:xfrm>
            <a:off x="16152875" y="8968978"/>
            <a:ext cx="2135125" cy="1220248"/>
            <a:chOff x="0" y="0"/>
            <a:chExt cx="2846833" cy="1626998"/>
          </a:xfrm>
        </p:grpSpPr>
        <p:sp>
          <p:nvSpPr>
            <p:cNvPr id="15" name="Freeform 1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8"/>
              <a:stretch>
                <a:fillRect l="-190" r="-190"/>
              </a:stretch>
            </a:blipFill>
          </p:spPr>
        </p:sp>
      </p:grpSp>
      <p:grpSp>
        <p:nvGrpSpPr>
          <p:cNvPr id="16" name="Group 16"/>
          <p:cNvGrpSpPr/>
          <p:nvPr/>
        </p:nvGrpSpPr>
        <p:grpSpPr>
          <a:xfrm>
            <a:off x="1549750" y="7144"/>
            <a:ext cx="12472820" cy="2613184"/>
            <a:chOff x="0" y="0"/>
            <a:chExt cx="16630427" cy="3484246"/>
          </a:xfrm>
        </p:grpSpPr>
        <p:sp>
          <p:nvSpPr>
            <p:cNvPr id="17" name="Freeform 17"/>
            <p:cNvSpPr/>
            <p:nvPr/>
          </p:nvSpPr>
          <p:spPr>
            <a:xfrm>
              <a:off x="0" y="0"/>
              <a:ext cx="16630427" cy="3484246"/>
            </a:xfrm>
            <a:custGeom>
              <a:avLst/>
              <a:gdLst/>
              <a:ahLst/>
              <a:cxnLst/>
              <a:rect l="l" t="t" r="r" b="b"/>
              <a:pathLst>
                <a:path w="16630427" h="3484246">
                  <a:moveTo>
                    <a:pt x="0" y="0"/>
                  </a:moveTo>
                  <a:lnTo>
                    <a:pt x="16630427" y="0"/>
                  </a:lnTo>
                  <a:lnTo>
                    <a:pt x="16630427" y="3484246"/>
                  </a:lnTo>
                  <a:lnTo>
                    <a:pt x="0" y="3484246"/>
                  </a:lnTo>
                  <a:close/>
                </a:path>
              </a:pathLst>
            </a:custGeom>
            <a:solidFill>
              <a:srgbClr val="000000">
                <a:alpha val="0"/>
              </a:srgbClr>
            </a:solidFill>
          </p:spPr>
        </p:sp>
        <p:sp>
          <p:nvSpPr>
            <p:cNvPr id="18" name="TextBox 18"/>
            <p:cNvSpPr txBox="1"/>
            <p:nvPr/>
          </p:nvSpPr>
          <p:spPr>
            <a:xfrm>
              <a:off x="0" y="9525"/>
              <a:ext cx="16630427" cy="3474721"/>
            </a:xfrm>
            <a:prstGeom prst="rect">
              <a:avLst/>
            </a:prstGeom>
          </p:spPr>
          <p:txBody>
            <a:bodyPr lIns="0" tIns="0" rIns="0" bIns="0" rtlCol="0" anchor="t"/>
            <a:lstStyle/>
            <a:p>
              <a:pPr algn="l">
                <a:lnSpc>
                  <a:spcPts val="8595"/>
                </a:lnSpc>
              </a:pPr>
              <a:r>
                <a:rPr lang="en-US" sz="7200" b="1" spc="396">
                  <a:solidFill>
                    <a:srgbClr val="466991"/>
                  </a:solidFill>
                  <a:latin typeface="Tahoma Bold"/>
                  <a:ea typeface="Tahoma Bold"/>
                  <a:cs typeface="Tahoma Bold"/>
                  <a:sym typeface="Tahoma Bold"/>
                </a:rPr>
                <a:t>CONTINUED COLLABORATION </a:t>
              </a:r>
            </a:p>
          </p:txBody>
        </p:sp>
      </p:grpSp>
      <p:grpSp>
        <p:nvGrpSpPr>
          <p:cNvPr id="19" name="Group 19"/>
          <p:cNvGrpSpPr/>
          <p:nvPr/>
        </p:nvGrpSpPr>
        <p:grpSpPr>
          <a:xfrm>
            <a:off x="10227089" y="2648718"/>
            <a:ext cx="7293426" cy="5415713"/>
            <a:chOff x="0" y="-208979"/>
            <a:chExt cx="5302344" cy="3937240"/>
          </a:xfrm>
        </p:grpSpPr>
        <p:sp>
          <p:nvSpPr>
            <p:cNvPr id="20" name="Freeform 20"/>
            <p:cNvSpPr/>
            <p:nvPr/>
          </p:nvSpPr>
          <p:spPr>
            <a:xfrm>
              <a:off x="0" y="0"/>
              <a:ext cx="5302344" cy="3728261"/>
            </a:xfrm>
            <a:custGeom>
              <a:avLst/>
              <a:gdLst/>
              <a:ahLst/>
              <a:cxnLst/>
              <a:rect l="l" t="t" r="r" b="b"/>
              <a:pathLst>
                <a:path w="5302344" h="3728261">
                  <a:moveTo>
                    <a:pt x="0" y="0"/>
                  </a:moveTo>
                  <a:lnTo>
                    <a:pt x="5302344" y="0"/>
                  </a:lnTo>
                  <a:lnTo>
                    <a:pt x="5302344" y="3728261"/>
                  </a:lnTo>
                  <a:lnTo>
                    <a:pt x="0" y="3728261"/>
                  </a:lnTo>
                  <a:close/>
                </a:path>
              </a:pathLst>
            </a:custGeom>
            <a:solidFill>
              <a:srgbClr val="000000">
                <a:alpha val="0"/>
              </a:srgbClr>
            </a:solidFill>
          </p:spPr>
        </p:sp>
        <p:sp>
          <p:nvSpPr>
            <p:cNvPr id="21" name="TextBox 21"/>
            <p:cNvSpPr txBox="1"/>
            <p:nvPr/>
          </p:nvSpPr>
          <p:spPr>
            <a:xfrm>
              <a:off x="0" y="-208979"/>
              <a:ext cx="5302344" cy="3794936"/>
            </a:xfrm>
            <a:prstGeom prst="rect">
              <a:avLst/>
            </a:prstGeom>
          </p:spPr>
          <p:txBody>
            <a:bodyPr lIns="0" tIns="0" rIns="0" bIns="0" rtlCol="0" anchor="t"/>
            <a:lstStyle/>
            <a:p>
              <a:pPr algn="l">
                <a:lnSpc>
                  <a:spcPts val="3600"/>
                </a:lnSpc>
              </a:pPr>
              <a:r>
                <a:rPr lang="en-US" sz="3000" b="1" spc="-36">
                  <a:solidFill>
                    <a:srgbClr val="524F4F"/>
                  </a:solidFill>
                  <a:latin typeface="Arial Bold"/>
                  <a:ea typeface="Arial Bold"/>
                  <a:cs typeface="Arial Bold"/>
                  <a:sym typeface="Arial Bold"/>
                </a:rPr>
                <a:t>The City of Midland and Midland County are working together to manage and update a joint Vision Zero GIS interactive map. As progress is made in projects to help Midland reach Vision Zero by 2050, the GIS map will be updated quarterly for public viewing to increase transparency. </a:t>
              </a:r>
            </a:p>
            <a:p>
              <a:pPr algn="l">
                <a:lnSpc>
                  <a:spcPts val="3600"/>
                </a:lnSpc>
              </a:pPr>
              <a:r>
                <a:rPr lang="en-US" sz="3000" b="1" spc="-36">
                  <a:solidFill>
                    <a:srgbClr val="524F4F"/>
                  </a:solidFill>
                  <a:latin typeface="Arial Bold"/>
                  <a:ea typeface="Arial Bold"/>
                  <a:cs typeface="Arial Bold"/>
                  <a:sym typeface="Arial Bold"/>
                </a:rPr>
                <a:t>Both the City and the County also work together to address growth and congestion in coordination with the PBMPO and TXDOT Odessa District.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574" y="0"/>
            <a:ext cx="18251424" cy="10287000"/>
            <a:chOff x="0" y="0"/>
            <a:chExt cx="24335232" cy="13716000"/>
          </a:xfrm>
        </p:grpSpPr>
        <p:sp>
          <p:nvSpPr>
            <p:cNvPr id="3" name="Freeform 3"/>
            <p:cNvSpPr/>
            <p:nvPr/>
          </p:nvSpPr>
          <p:spPr>
            <a:xfrm>
              <a:off x="0" y="0"/>
              <a:ext cx="24335232" cy="13716000"/>
            </a:xfrm>
            <a:custGeom>
              <a:avLst/>
              <a:gdLst/>
              <a:ahLst/>
              <a:cxnLst/>
              <a:rect l="l" t="t" r="r" b="b"/>
              <a:pathLst>
                <a:path w="24335232" h="13716000">
                  <a:moveTo>
                    <a:pt x="0" y="0"/>
                  </a:moveTo>
                  <a:lnTo>
                    <a:pt x="24335232" y="0"/>
                  </a:lnTo>
                  <a:lnTo>
                    <a:pt x="24335232" y="13716000"/>
                  </a:lnTo>
                  <a:lnTo>
                    <a:pt x="0" y="13716000"/>
                  </a:lnTo>
                  <a:close/>
                </a:path>
              </a:pathLst>
            </a:custGeom>
            <a:blipFill>
              <a:blip r:embed="rId3"/>
              <a:stretch>
                <a:fillRect l="-118" r="-118"/>
              </a:stretch>
            </a:blipFill>
          </p:spPr>
        </p:sp>
      </p:grpSp>
      <p:grpSp>
        <p:nvGrpSpPr>
          <p:cNvPr id="4" name="Group 4"/>
          <p:cNvGrpSpPr/>
          <p:nvPr/>
        </p:nvGrpSpPr>
        <p:grpSpPr>
          <a:xfrm>
            <a:off x="0" y="0"/>
            <a:ext cx="1257300" cy="10287000"/>
            <a:chOff x="0" y="0"/>
            <a:chExt cx="1676400" cy="13716000"/>
          </a:xfrm>
        </p:grpSpPr>
        <p:sp>
          <p:nvSpPr>
            <p:cNvPr id="5" name="Freeform 5"/>
            <p:cNvSpPr/>
            <p:nvPr/>
          </p:nvSpPr>
          <p:spPr>
            <a:xfrm>
              <a:off x="0" y="0"/>
              <a:ext cx="1676400" cy="13716000"/>
            </a:xfrm>
            <a:custGeom>
              <a:avLst/>
              <a:gdLst/>
              <a:ahLst/>
              <a:cxnLst/>
              <a:rect l="l" t="t" r="r" b="b"/>
              <a:pathLst>
                <a:path w="1676400" h="13716000">
                  <a:moveTo>
                    <a:pt x="0" y="13716000"/>
                  </a:moveTo>
                  <a:lnTo>
                    <a:pt x="1676400" y="13716000"/>
                  </a:lnTo>
                  <a:lnTo>
                    <a:pt x="1676400" y="0"/>
                  </a:lnTo>
                  <a:lnTo>
                    <a:pt x="0" y="0"/>
                  </a:lnTo>
                  <a:lnTo>
                    <a:pt x="0" y="13716000"/>
                  </a:lnTo>
                  <a:close/>
                </a:path>
              </a:pathLst>
            </a:custGeom>
            <a:solidFill>
              <a:srgbClr val="54A2A4"/>
            </a:solidFill>
          </p:spPr>
        </p:sp>
      </p:grpSp>
      <p:sp>
        <p:nvSpPr>
          <p:cNvPr id="6" name="Freeform 6"/>
          <p:cNvSpPr/>
          <p:nvPr/>
        </p:nvSpPr>
        <p:spPr>
          <a:xfrm>
            <a:off x="2514600" y="4690866"/>
            <a:ext cx="6400800" cy="4800600"/>
          </a:xfrm>
          <a:custGeom>
            <a:avLst/>
            <a:gdLst/>
            <a:ahLst/>
            <a:cxnLst/>
            <a:rect l="l" t="t" r="r" b="b"/>
            <a:pathLst>
              <a:path w="6400800" h="4800600">
                <a:moveTo>
                  <a:pt x="0" y="0"/>
                </a:moveTo>
                <a:lnTo>
                  <a:pt x="6400800" y="0"/>
                </a:lnTo>
                <a:lnTo>
                  <a:pt x="6400800" y="4800600"/>
                </a:lnTo>
                <a:lnTo>
                  <a:pt x="0" y="4800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2514600" y="4690872"/>
            <a:ext cx="6400800" cy="2052828"/>
            <a:chOff x="0" y="0"/>
            <a:chExt cx="8534400" cy="2737104"/>
          </a:xfrm>
        </p:grpSpPr>
        <p:sp>
          <p:nvSpPr>
            <p:cNvPr id="8" name="Freeform 8"/>
            <p:cNvSpPr/>
            <p:nvPr/>
          </p:nvSpPr>
          <p:spPr>
            <a:xfrm>
              <a:off x="0" y="0"/>
              <a:ext cx="8534400" cy="2737104"/>
            </a:xfrm>
            <a:custGeom>
              <a:avLst/>
              <a:gdLst/>
              <a:ahLst/>
              <a:cxnLst/>
              <a:rect l="l" t="t" r="r" b="b"/>
              <a:pathLst>
                <a:path w="8534400" h="2737104">
                  <a:moveTo>
                    <a:pt x="0" y="0"/>
                  </a:moveTo>
                  <a:lnTo>
                    <a:pt x="8534400" y="0"/>
                  </a:lnTo>
                  <a:lnTo>
                    <a:pt x="8534400" y="2737104"/>
                  </a:lnTo>
                  <a:lnTo>
                    <a:pt x="0" y="2737104"/>
                  </a:lnTo>
                  <a:lnTo>
                    <a:pt x="0" y="0"/>
                  </a:lnTo>
                  <a:close/>
                </a:path>
              </a:pathLst>
            </a:custGeom>
            <a:solidFill>
              <a:srgbClr val="54A2A4"/>
            </a:solidFill>
          </p:spPr>
        </p:sp>
      </p:grpSp>
      <p:sp>
        <p:nvSpPr>
          <p:cNvPr id="9" name="Freeform 9"/>
          <p:cNvSpPr/>
          <p:nvPr/>
        </p:nvSpPr>
        <p:spPr>
          <a:xfrm>
            <a:off x="2286000" y="4462268"/>
            <a:ext cx="6400800" cy="4800600"/>
          </a:xfrm>
          <a:custGeom>
            <a:avLst/>
            <a:gdLst/>
            <a:ahLst/>
            <a:cxnLst/>
            <a:rect l="l" t="t" r="r" b="b"/>
            <a:pathLst>
              <a:path w="6400800" h="4800600">
                <a:moveTo>
                  <a:pt x="0" y="0"/>
                </a:moveTo>
                <a:lnTo>
                  <a:pt x="6400800" y="0"/>
                </a:lnTo>
                <a:lnTo>
                  <a:pt x="6400800" y="4800600"/>
                </a:lnTo>
                <a:lnTo>
                  <a:pt x="0" y="4800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2286000" y="4462272"/>
            <a:ext cx="6400800" cy="1367028"/>
            <a:chOff x="0" y="0"/>
            <a:chExt cx="8534400" cy="1822704"/>
          </a:xfrm>
        </p:grpSpPr>
        <p:sp>
          <p:nvSpPr>
            <p:cNvPr id="11" name="Freeform 11"/>
            <p:cNvSpPr/>
            <p:nvPr/>
          </p:nvSpPr>
          <p:spPr>
            <a:xfrm>
              <a:off x="0" y="0"/>
              <a:ext cx="8534400" cy="1822704"/>
            </a:xfrm>
            <a:custGeom>
              <a:avLst/>
              <a:gdLst/>
              <a:ahLst/>
              <a:cxnLst/>
              <a:rect l="l" t="t" r="r" b="b"/>
              <a:pathLst>
                <a:path w="8534400" h="1822704">
                  <a:moveTo>
                    <a:pt x="0" y="0"/>
                  </a:moveTo>
                  <a:lnTo>
                    <a:pt x="8534400" y="0"/>
                  </a:lnTo>
                  <a:lnTo>
                    <a:pt x="8534400" y="1822704"/>
                  </a:lnTo>
                  <a:lnTo>
                    <a:pt x="0" y="1822704"/>
                  </a:lnTo>
                  <a:lnTo>
                    <a:pt x="0" y="0"/>
                  </a:lnTo>
                  <a:close/>
                </a:path>
              </a:pathLst>
            </a:custGeom>
            <a:solidFill>
              <a:srgbClr val="FFFFFF"/>
            </a:solidFill>
          </p:spPr>
        </p:sp>
      </p:grpSp>
      <p:grpSp>
        <p:nvGrpSpPr>
          <p:cNvPr id="12" name="Group 12"/>
          <p:cNvGrpSpPr/>
          <p:nvPr/>
        </p:nvGrpSpPr>
        <p:grpSpPr>
          <a:xfrm>
            <a:off x="16002000" y="8801100"/>
            <a:ext cx="2135125" cy="1220248"/>
            <a:chOff x="0" y="0"/>
            <a:chExt cx="2846833" cy="1626998"/>
          </a:xfrm>
        </p:grpSpPr>
        <p:sp>
          <p:nvSpPr>
            <p:cNvPr id="13" name="Freeform 13"/>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8"/>
              <a:stretch>
                <a:fillRect l="-190" r="-190"/>
              </a:stretch>
            </a:blipFill>
          </p:spPr>
        </p:sp>
      </p:grpSp>
      <p:grpSp>
        <p:nvGrpSpPr>
          <p:cNvPr id="14" name="Group 14"/>
          <p:cNvGrpSpPr/>
          <p:nvPr/>
        </p:nvGrpSpPr>
        <p:grpSpPr>
          <a:xfrm>
            <a:off x="1971675" y="561778"/>
            <a:ext cx="15883890" cy="3729038"/>
            <a:chOff x="0" y="0"/>
            <a:chExt cx="15772435" cy="3702871"/>
          </a:xfrm>
        </p:grpSpPr>
        <p:sp>
          <p:nvSpPr>
            <p:cNvPr id="15" name="Freeform 15"/>
            <p:cNvSpPr/>
            <p:nvPr/>
          </p:nvSpPr>
          <p:spPr>
            <a:xfrm>
              <a:off x="0" y="0"/>
              <a:ext cx="15772436" cy="3702871"/>
            </a:xfrm>
            <a:custGeom>
              <a:avLst/>
              <a:gdLst/>
              <a:ahLst/>
              <a:cxnLst/>
              <a:rect l="l" t="t" r="r" b="b"/>
              <a:pathLst>
                <a:path w="15772436" h="3702871">
                  <a:moveTo>
                    <a:pt x="0" y="0"/>
                  </a:moveTo>
                  <a:lnTo>
                    <a:pt x="15772436" y="0"/>
                  </a:lnTo>
                  <a:lnTo>
                    <a:pt x="15772436" y="3702871"/>
                  </a:lnTo>
                  <a:lnTo>
                    <a:pt x="0" y="3702871"/>
                  </a:lnTo>
                  <a:close/>
                </a:path>
              </a:pathLst>
            </a:custGeom>
            <a:solidFill>
              <a:srgbClr val="000000">
                <a:alpha val="0"/>
              </a:srgbClr>
            </a:solidFill>
          </p:spPr>
        </p:sp>
        <p:sp>
          <p:nvSpPr>
            <p:cNvPr id="16" name="TextBox 16"/>
            <p:cNvSpPr txBox="1"/>
            <p:nvPr/>
          </p:nvSpPr>
          <p:spPr>
            <a:xfrm>
              <a:off x="0" y="0"/>
              <a:ext cx="15772435" cy="3702871"/>
            </a:xfrm>
            <a:prstGeom prst="rect">
              <a:avLst/>
            </a:prstGeom>
          </p:spPr>
          <p:txBody>
            <a:bodyPr lIns="0" tIns="0" rIns="0" bIns="0" rtlCol="0" anchor="t"/>
            <a:lstStyle/>
            <a:p>
              <a:pPr algn="l">
                <a:lnSpc>
                  <a:spcPts val="8640"/>
                </a:lnSpc>
              </a:pPr>
              <a:r>
                <a:rPr lang="en-US" sz="7200" b="1" spc="217">
                  <a:solidFill>
                    <a:srgbClr val="54A2A4"/>
                  </a:solidFill>
                  <a:latin typeface="Tahoma Bold"/>
                  <a:ea typeface="Tahoma Bold"/>
                  <a:cs typeface="Tahoma Bold"/>
                  <a:sym typeface="Tahoma Bold"/>
                </a:rPr>
                <a:t>THANK YOU FOR YOUR COMMITEMENT TO VISION ZERO MIDLAND </a:t>
              </a:r>
            </a:p>
          </p:txBody>
        </p:sp>
      </p:grpSp>
      <p:grpSp>
        <p:nvGrpSpPr>
          <p:cNvPr id="17" name="Group 17"/>
          <p:cNvGrpSpPr/>
          <p:nvPr/>
        </p:nvGrpSpPr>
        <p:grpSpPr>
          <a:xfrm>
            <a:off x="2756782" y="4863166"/>
            <a:ext cx="5930018" cy="4184904"/>
            <a:chOff x="0" y="0"/>
            <a:chExt cx="7906691" cy="5579872"/>
          </a:xfrm>
        </p:grpSpPr>
        <p:sp>
          <p:nvSpPr>
            <p:cNvPr id="18" name="Freeform 18"/>
            <p:cNvSpPr/>
            <p:nvPr/>
          </p:nvSpPr>
          <p:spPr>
            <a:xfrm>
              <a:off x="0" y="0"/>
              <a:ext cx="7906690" cy="5579872"/>
            </a:xfrm>
            <a:custGeom>
              <a:avLst/>
              <a:gdLst/>
              <a:ahLst/>
              <a:cxnLst/>
              <a:rect l="l" t="t" r="r" b="b"/>
              <a:pathLst>
                <a:path w="7906690" h="5579872">
                  <a:moveTo>
                    <a:pt x="0" y="0"/>
                  </a:moveTo>
                  <a:lnTo>
                    <a:pt x="7906690" y="0"/>
                  </a:lnTo>
                  <a:lnTo>
                    <a:pt x="7906690" y="5579872"/>
                  </a:lnTo>
                  <a:lnTo>
                    <a:pt x="0" y="5579872"/>
                  </a:lnTo>
                  <a:close/>
                </a:path>
              </a:pathLst>
            </a:custGeom>
            <a:solidFill>
              <a:srgbClr val="000000">
                <a:alpha val="0"/>
              </a:srgbClr>
            </a:solidFill>
          </p:spPr>
        </p:sp>
        <p:sp>
          <p:nvSpPr>
            <p:cNvPr id="19" name="TextBox 19"/>
            <p:cNvSpPr txBox="1"/>
            <p:nvPr/>
          </p:nvSpPr>
          <p:spPr>
            <a:xfrm>
              <a:off x="0" y="-57150"/>
              <a:ext cx="7906691" cy="5637022"/>
            </a:xfrm>
            <a:prstGeom prst="rect">
              <a:avLst/>
            </a:prstGeom>
          </p:spPr>
          <p:txBody>
            <a:bodyPr lIns="0" tIns="0" rIns="0" bIns="0" rtlCol="0" anchor="t"/>
            <a:lstStyle/>
            <a:p>
              <a:pPr algn="l">
                <a:lnSpc>
                  <a:spcPts val="3240"/>
                </a:lnSpc>
              </a:pPr>
              <a:r>
                <a:rPr lang="en-US" sz="2700" b="1" spc="-21">
                  <a:solidFill>
                    <a:srgbClr val="524F4F"/>
                  </a:solidFill>
                  <a:latin typeface="Arial Bold"/>
                  <a:ea typeface="Arial Bold"/>
                  <a:cs typeface="Arial Bold"/>
                  <a:sym typeface="Arial Bold"/>
                </a:rPr>
                <a:t>Questions or ideas? </a:t>
              </a:r>
            </a:p>
            <a:p>
              <a:pPr algn="l">
                <a:lnSpc>
                  <a:spcPts val="3240"/>
                </a:lnSpc>
              </a:pPr>
              <a:endParaRPr lang="en-US" sz="2700" b="1" spc="-21">
                <a:solidFill>
                  <a:srgbClr val="524F4F"/>
                </a:solidFill>
                <a:latin typeface="Arial Bold"/>
                <a:ea typeface="Arial Bold"/>
                <a:cs typeface="Arial Bold"/>
                <a:sym typeface="Arial Bold"/>
              </a:endParaRPr>
            </a:p>
            <a:p>
              <a:pPr algn="l">
                <a:lnSpc>
                  <a:spcPts val="3240"/>
                </a:lnSpc>
              </a:pPr>
              <a:r>
                <a:rPr lang="en-US" sz="2700" b="1" u="sng" spc="-21">
                  <a:solidFill>
                    <a:srgbClr val="524F4F"/>
                  </a:solidFill>
                  <a:latin typeface="Arial Bold"/>
                  <a:ea typeface="Arial Bold"/>
                  <a:cs typeface="Arial Bold"/>
                  <a:sym typeface="Arial Bold"/>
                </a:rPr>
                <a:t>Reach out to:</a:t>
              </a:r>
            </a:p>
            <a:p>
              <a:pPr algn="l">
                <a:lnSpc>
                  <a:spcPts val="3240"/>
                </a:lnSpc>
              </a:pPr>
              <a:r>
                <a:rPr lang="en-US" sz="2700" b="1" spc="-21">
                  <a:solidFill>
                    <a:srgbClr val="524F4F"/>
                  </a:solidFill>
                  <a:latin typeface="Arial Bold"/>
                  <a:ea typeface="Arial Bold"/>
                  <a:cs typeface="Arial Bold"/>
                  <a:sym typeface="Arial Bold"/>
                </a:rPr>
                <a:t>Lindsey Adams </a:t>
              </a:r>
            </a:p>
            <a:p>
              <a:pPr algn="l">
                <a:lnSpc>
                  <a:spcPts val="3240"/>
                </a:lnSpc>
              </a:pPr>
              <a:r>
                <a:rPr lang="en-US" sz="2700" b="1" spc="-21">
                  <a:solidFill>
                    <a:srgbClr val="524F4F"/>
                  </a:solidFill>
                  <a:latin typeface="Arial Bold"/>
                  <a:ea typeface="Arial Bold"/>
                  <a:cs typeface="Arial Bold"/>
                  <a:sym typeface="Arial Bold"/>
                </a:rPr>
                <a:t>ladams@midlandtexas.gov</a:t>
              </a:r>
            </a:p>
            <a:p>
              <a:pPr algn="l">
                <a:lnSpc>
                  <a:spcPts val="3240"/>
                </a:lnSpc>
              </a:pPr>
              <a:r>
                <a:rPr lang="en-US" sz="2700" b="1" spc="-21">
                  <a:solidFill>
                    <a:srgbClr val="524F4F"/>
                  </a:solidFill>
                  <a:latin typeface="Arial Bold"/>
                  <a:ea typeface="Arial Bold"/>
                  <a:cs typeface="Arial Bold"/>
                  <a:sym typeface="Arial Bold"/>
                </a:rPr>
                <a:t>or</a:t>
              </a:r>
            </a:p>
            <a:p>
              <a:pPr algn="l">
                <a:lnSpc>
                  <a:spcPts val="3240"/>
                </a:lnSpc>
              </a:pPr>
              <a:r>
                <a:rPr lang="en-US" sz="2700" b="1" spc="-21">
                  <a:solidFill>
                    <a:srgbClr val="524F4F"/>
                  </a:solidFill>
                  <a:latin typeface="Arial Bold"/>
                  <a:ea typeface="Arial Bold"/>
                  <a:cs typeface="Arial Bold"/>
                  <a:sym typeface="Arial Bold"/>
                </a:rPr>
                <a:t>Michele Hagemann </a:t>
              </a:r>
            </a:p>
            <a:p>
              <a:pPr algn="l">
                <a:lnSpc>
                  <a:spcPts val="3240"/>
                </a:lnSpc>
              </a:pPr>
              <a:r>
                <a:rPr lang="en-US" sz="2700" b="1" spc="-21">
                  <a:solidFill>
                    <a:srgbClr val="524F4F"/>
                  </a:solidFill>
                  <a:latin typeface="Arial Bold"/>
                  <a:ea typeface="Arial Bold"/>
                  <a:cs typeface="Arial Bold"/>
                  <a:sym typeface="Arial Bold"/>
                </a:rPr>
                <a:t>mhagemann@midlandtexas.gov</a:t>
              </a:r>
            </a:p>
            <a:p>
              <a:pPr algn="l">
                <a:lnSpc>
                  <a:spcPts val="3240"/>
                </a:lnSpc>
              </a:pPr>
              <a:endParaRPr lang="en-US" sz="2700" b="1" spc="-21">
                <a:solidFill>
                  <a:srgbClr val="524F4F"/>
                </a:solidFill>
                <a:latin typeface="Arial Bold"/>
                <a:ea typeface="Arial Bold"/>
                <a:cs typeface="Arial Bold"/>
                <a:sym typeface="Arial Bold"/>
              </a:endParaRPr>
            </a:p>
            <a:p>
              <a:pPr algn="l">
                <a:lnSpc>
                  <a:spcPts val="3240"/>
                </a:lnSpc>
              </a:pPr>
              <a:endParaRPr lang="en-US" sz="2700" b="1" spc="-21">
                <a:solidFill>
                  <a:srgbClr val="524F4F"/>
                </a:solidFill>
                <a:latin typeface="Arial Bold"/>
                <a:ea typeface="Arial Bold"/>
                <a:cs typeface="Arial Bold"/>
                <a:sym typeface="Arial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7999" cy="4631436"/>
            <a:chOff x="0" y="0"/>
            <a:chExt cx="24383999" cy="6175248"/>
          </a:xfrm>
        </p:grpSpPr>
        <p:sp>
          <p:nvSpPr>
            <p:cNvPr id="3" name="Freeform 3"/>
            <p:cNvSpPr/>
            <p:nvPr/>
          </p:nvSpPr>
          <p:spPr>
            <a:xfrm>
              <a:off x="0" y="0"/>
              <a:ext cx="24384000" cy="6175248"/>
            </a:xfrm>
            <a:custGeom>
              <a:avLst/>
              <a:gdLst/>
              <a:ahLst/>
              <a:cxnLst/>
              <a:rect l="l" t="t" r="r" b="b"/>
              <a:pathLst>
                <a:path w="24384000" h="6175248">
                  <a:moveTo>
                    <a:pt x="0" y="0"/>
                  </a:moveTo>
                  <a:lnTo>
                    <a:pt x="24384000" y="0"/>
                  </a:lnTo>
                  <a:lnTo>
                    <a:pt x="24384000" y="6175248"/>
                  </a:lnTo>
                  <a:lnTo>
                    <a:pt x="0" y="6175248"/>
                  </a:lnTo>
                  <a:close/>
                </a:path>
              </a:pathLst>
            </a:custGeom>
            <a:blipFill>
              <a:blip r:embed="rId3"/>
              <a:stretch>
                <a:fillRect t="-73" b="-73"/>
              </a:stretch>
            </a:blipFill>
          </p:spPr>
        </p:sp>
      </p:grpSp>
      <p:sp>
        <p:nvSpPr>
          <p:cNvPr id="4" name="Freeform 4"/>
          <p:cNvSpPr/>
          <p:nvPr/>
        </p:nvSpPr>
        <p:spPr>
          <a:xfrm>
            <a:off x="1312162" y="2857500"/>
            <a:ext cx="16116300" cy="6743700"/>
          </a:xfrm>
          <a:custGeom>
            <a:avLst/>
            <a:gdLst/>
            <a:ahLst/>
            <a:cxnLst/>
            <a:rect l="l" t="t" r="r" b="b"/>
            <a:pathLst>
              <a:path w="16116300" h="6743700">
                <a:moveTo>
                  <a:pt x="0" y="0"/>
                </a:moveTo>
                <a:lnTo>
                  <a:pt x="16116300" y="0"/>
                </a:lnTo>
                <a:lnTo>
                  <a:pt x="16116300" y="6743700"/>
                </a:lnTo>
                <a:lnTo>
                  <a:pt x="0" y="6743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1312162" y="2857500"/>
            <a:ext cx="16116300" cy="2025396"/>
            <a:chOff x="0" y="0"/>
            <a:chExt cx="21488400" cy="2700529"/>
          </a:xfrm>
        </p:grpSpPr>
        <p:sp>
          <p:nvSpPr>
            <p:cNvPr id="6" name="Freeform 6"/>
            <p:cNvSpPr/>
            <p:nvPr/>
          </p:nvSpPr>
          <p:spPr>
            <a:xfrm>
              <a:off x="0" y="0"/>
              <a:ext cx="21488400" cy="2700528"/>
            </a:xfrm>
            <a:custGeom>
              <a:avLst/>
              <a:gdLst/>
              <a:ahLst/>
              <a:cxnLst/>
              <a:rect l="l" t="t" r="r" b="b"/>
              <a:pathLst>
                <a:path w="21488400" h="2700528">
                  <a:moveTo>
                    <a:pt x="0" y="2700528"/>
                  </a:moveTo>
                  <a:lnTo>
                    <a:pt x="21488400" y="2700528"/>
                  </a:lnTo>
                  <a:lnTo>
                    <a:pt x="21488400" y="0"/>
                  </a:lnTo>
                  <a:lnTo>
                    <a:pt x="0" y="0"/>
                  </a:lnTo>
                  <a:lnTo>
                    <a:pt x="0" y="2700528"/>
                  </a:lnTo>
                  <a:close/>
                </a:path>
              </a:pathLst>
            </a:custGeom>
            <a:solidFill>
              <a:srgbClr val="466991"/>
            </a:solidFill>
          </p:spPr>
        </p:sp>
      </p:grpSp>
      <p:sp>
        <p:nvSpPr>
          <p:cNvPr id="7" name="Freeform 7"/>
          <p:cNvSpPr/>
          <p:nvPr/>
        </p:nvSpPr>
        <p:spPr>
          <a:xfrm>
            <a:off x="1085848" y="2553886"/>
            <a:ext cx="16116300" cy="6743700"/>
          </a:xfrm>
          <a:custGeom>
            <a:avLst/>
            <a:gdLst/>
            <a:ahLst/>
            <a:cxnLst/>
            <a:rect l="l" t="t" r="r" b="b"/>
            <a:pathLst>
              <a:path w="16116300" h="6743700">
                <a:moveTo>
                  <a:pt x="0" y="0"/>
                </a:moveTo>
                <a:lnTo>
                  <a:pt x="16116300" y="0"/>
                </a:lnTo>
                <a:lnTo>
                  <a:pt x="16116300" y="6743700"/>
                </a:lnTo>
                <a:lnTo>
                  <a:pt x="0" y="6743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354578" y="3273550"/>
            <a:ext cx="1038225" cy="1038225"/>
          </a:xfrm>
          <a:custGeom>
            <a:avLst/>
            <a:gdLst/>
            <a:ahLst/>
            <a:cxnLst/>
            <a:rect l="l" t="t" r="r" b="b"/>
            <a:pathLst>
              <a:path w="1038225" h="1038225">
                <a:moveTo>
                  <a:pt x="0" y="0"/>
                </a:moveTo>
                <a:lnTo>
                  <a:pt x="1038225" y="0"/>
                </a:lnTo>
                <a:lnTo>
                  <a:pt x="1038225" y="1038225"/>
                </a:lnTo>
                <a:lnTo>
                  <a:pt x="0" y="1038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363724" y="4800600"/>
            <a:ext cx="1038225" cy="1042988"/>
          </a:xfrm>
          <a:custGeom>
            <a:avLst/>
            <a:gdLst/>
            <a:ahLst/>
            <a:cxnLst/>
            <a:rect l="l" t="t" r="r" b="b"/>
            <a:pathLst>
              <a:path w="1038225" h="1042988">
                <a:moveTo>
                  <a:pt x="0" y="0"/>
                </a:moveTo>
                <a:lnTo>
                  <a:pt x="1038225" y="0"/>
                </a:lnTo>
                <a:lnTo>
                  <a:pt x="1038225" y="1042988"/>
                </a:lnTo>
                <a:lnTo>
                  <a:pt x="0" y="1042988"/>
                </a:lnTo>
                <a:lnTo>
                  <a:pt x="0" y="0"/>
                </a:lnTo>
                <a:close/>
              </a:path>
            </a:pathLst>
          </a:custGeom>
          <a:blipFill>
            <a:blip r:embed="rId10">
              <a:extLst>
                <a:ext uri="{96DAC541-7B7A-43D3-8B79-37D633B846F1}">
                  <asvg:svgBlip xmlns:asvg="http://schemas.microsoft.com/office/drawing/2016/SVG/main" r:embed="rId11"/>
                </a:ext>
              </a:extLst>
            </a:blip>
            <a:stretch>
              <a:fillRect t="-228" b="-228"/>
            </a:stretch>
          </a:blipFill>
        </p:spPr>
      </p:sp>
      <p:sp>
        <p:nvSpPr>
          <p:cNvPr id="10" name="Freeform 10"/>
          <p:cNvSpPr/>
          <p:nvPr/>
        </p:nvSpPr>
        <p:spPr>
          <a:xfrm>
            <a:off x="2363724" y="6350506"/>
            <a:ext cx="1038225" cy="1038225"/>
          </a:xfrm>
          <a:custGeom>
            <a:avLst/>
            <a:gdLst/>
            <a:ahLst/>
            <a:cxnLst/>
            <a:rect l="l" t="t" r="r" b="b"/>
            <a:pathLst>
              <a:path w="1038225" h="1038225">
                <a:moveTo>
                  <a:pt x="0" y="0"/>
                </a:moveTo>
                <a:lnTo>
                  <a:pt x="1038225" y="0"/>
                </a:lnTo>
                <a:lnTo>
                  <a:pt x="1038225" y="1038225"/>
                </a:lnTo>
                <a:lnTo>
                  <a:pt x="0" y="1038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1"/>
          <p:cNvGrpSpPr/>
          <p:nvPr/>
        </p:nvGrpSpPr>
        <p:grpSpPr>
          <a:xfrm>
            <a:off x="2626995" y="3273550"/>
            <a:ext cx="596265" cy="975359"/>
            <a:chOff x="0" y="0"/>
            <a:chExt cx="795020" cy="1300479"/>
          </a:xfrm>
        </p:grpSpPr>
        <p:sp>
          <p:nvSpPr>
            <p:cNvPr id="12" name="Freeform 12"/>
            <p:cNvSpPr/>
            <p:nvPr/>
          </p:nvSpPr>
          <p:spPr>
            <a:xfrm>
              <a:off x="0" y="0"/>
              <a:ext cx="795020" cy="1300479"/>
            </a:xfrm>
            <a:custGeom>
              <a:avLst/>
              <a:gdLst/>
              <a:ahLst/>
              <a:cxnLst/>
              <a:rect l="l" t="t" r="r" b="b"/>
              <a:pathLst>
                <a:path w="795020" h="1300479">
                  <a:moveTo>
                    <a:pt x="0" y="0"/>
                  </a:moveTo>
                  <a:lnTo>
                    <a:pt x="795020" y="0"/>
                  </a:lnTo>
                  <a:lnTo>
                    <a:pt x="795020" y="1300479"/>
                  </a:lnTo>
                  <a:lnTo>
                    <a:pt x="0" y="1300479"/>
                  </a:lnTo>
                  <a:close/>
                </a:path>
              </a:pathLst>
            </a:custGeom>
            <a:solidFill>
              <a:srgbClr val="000000">
                <a:alpha val="0"/>
              </a:srgbClr>
            </a:solidFill>
          </p:spPr>
        </p:sp>
        <p:sp>
          <p:nvSpPr>
            <p:cNvPr id="13" name="TextBox 13"/>
            <p:cNvSpPr txBox="1"/>
            <p:nvPr/>
          </p:nvSpPr>
          <p:spPr>
            <a:xfrm>
              <a:off x="0" y="-133350"/>
              <a:ext cx="795020" cy="1433829"/>
            </a:xfrm>
            <a:prstGeom prst="rect">
              <a:avLst/>
            </a:prstGeom>
          </p:spPr>
          <p:txBody>
            <a:bodyPr lIns="0" tIns="0" rIns="0" bIns="0" rtlCol="0" anchor="t"/>
            <a:lstStyle/>
            <a:p>
              <a:pPr algn="l">
                <a:lnSpc>
                  <a:spcPts val="7920"/>
                </a:lnSpc>
              </a:pPr>
              <a:r>
                <a:rPr lang="en-US" sz="6600" b="1" spc="-45">
                  <a:solidFill>
                    <a:srgbClr val="FFFFFF"/>
                  </a:solidFill>
                  <a:latin typeface="Arial Bold"/>
                  <a:ea typeface="Arial Bold"/>
                  <a:cs typeface="Arial Bold"/>
                  <a:sym typeface="Arial Bold"/>
                </a:rPr>
                <a:t>1</a:t>
              </a:r>
            </a:p>
          </p:txBody>
        </p:sp>
      </p:grpSp>
      <p:grpSp>
        <p:nvGrpSpPr>
          <p:cNvPr id="14" name="Group 14"/>
          <p:cNvGrpSpPr/>
          <p:nvPr/>
        </p:nvGrpSpPr>
        <p:grpSpPr>
          <a:xfrm>
            <a:off x="4025265" y="3446107"/>
            <a:ext cx="9288001" cy="1172290"/>
            <a:chOff x="0" y="0"/>
            <a:chExt cx="12384001" cy="1563053"/>
          </a:xfrm>
        </p:grpSpPr>
        <p:sp>
          <p:nvSpPr>
            <p:cNvPr id="15" name="Freeform 15"/>
            <p:cNvSpPr/>
            <p:nvPr/>
          </p:nvSpPr>
          <p:spPr>
            <a:xfrm>
              <a:off x="0" y="0"/>
              <a:ext cx="12384001" cy="1563053"/>
            </a:xfrm>
            <a:custGeom>
              <a:avLst/>
              <a:gdLst/>
              <a:ahLst/>
              <a:cxnLst/>
              <a:rect l="l" t="t" r="r" b="b"/>
              <a:pathLst>
                <a:path w="12384001" h="1563053">
                  <a:moveTo>
                    <a:pt x="0" y="0"/>
                  </a:moveTo>
                  <a:lnTo>
                    <a:pt x="12384001" y="0"/>
                  </a:lnTo>
                  <a:lnTo>
                    <a:pt x="12384001" y="1563053"/>
                  </a:lnTo>
                  <a:lnTo>
                    <a:pt x="0" y="1563053"/>
                  </a:lnTo>
                  <a:close/>
                </a:path>
              </a:pathLst>
            </a:custGeom>
            <a:solidFill>
              <a:srgbClr val="000000">
                <a:alpha val="0"/>
              </a:srgbClr>
            </a:solidFill>
          </p:spPr>
        </p:sp>
        <p:sp>
          <p:nvSpPr>
            <p:cNvPr id="16" name="TextBox 16"/>
            <p:cNvSpPr txBox="1"/>
            <p:nvPr/>
          </p:nvSpPr>
          <p:spPr>
            <a:xfrm>
              <a:off x="0" y="-85725"/>
              <a:ext cx="12384001" cy="1648778"/>
            </a:xfrm>
            <a:prstGeom prst="rect">
              <a:avLst/>
            </a:prstGeom>
          </p:spPr>
          <p:txBody>
            <a:bodyPr lIns="0" tIns="0" rIns="0" bIns="0" rtlCol="0" anchor="t"/>
            <a:lstStyle/>
            <a:p>
              <a:pPr algn="l">
                <a:lnSpc>
                  <a:spcPts val="4919"/>
                </a:lnSpc>
              </a:pPr>
              <a:r>
                <a:rPr lang="en-US" sz="4099">
                  <a:solidFill>
                    <a:srgbClr val="1E1E1E"/>
                  </a:solidFill>
                  <a:latin typeface="Arial"/>
                  <a:ea typeface="Arial"/>
                  <a:cs typeface="Arial"/>
                  <a:sym typeface="Arial"/>
                </a:rPr>
                <a:t>Vision Zero Midland Goals </a:t>
              </a:r>
            </a:p>
          </p:txBody>
        </p:sp>
      </p:grpSp>
      <p:grpSp>
        <p:nvGrpSpPr>
          <p:cNvPr id="17" name="Group 17"/>
          <p:cNvGrpSpPr/>
          <p:nvPr/>
        </p:nvGrpSpPr>
        <p:grpSpPr>
          <a:xfrm>
            <a:off x="4035362" y="4950665"/>
            <a:ext cx="8071796" cy="1172290"/>
            <a:chOff x="0" y="0"/>
            <a:chExt cx="10762395" cy="1563053"/>
          </a:xfrm>
        </p:grpSpPr>
        <p:sp>
          <p:nvSpPr>
            <p:cNvPr id="18" name="Freeform 18"/>
            <p:cNvSpPr/>
            <p:nvPr/>
          </p:nvSpPr>
          <p:spPr>
            <a:xfrm>
              <a:off x="0" y="0"/>
              <a:ext cx="10762395" cy="1563053"/>
            </a:xfrm>
            <a:custGeom>
              <a:avLst/>
              <a:gdLst/>
              <a:ahLst/>
              <a:cxnLst/>
              <a:rect l="l" t="t" r="r" b="b"/>
              <a:pathLst>
                <a:path w="10762395" h="1563053">
                  <a:moveTo>
                    <a:pt x="0" y="0"/>
                  </a:moveTo>
                  <a:lnTo>
                    <a:pt x="10762395" y="0"/>
                  </a:lnTo>
                  <a:lnTo>
                    <a:pt x="10762395" y="1563053"/>
                  </a:lnTo>
                  <a:lnTo>
                    <a:pt x="0" y="1563053"/>
                  </a:lnTo>
                  <a:close/>
                </a:path>
              </a:pathLst>
            </a:custGeom>
            <a:solidFill>
              <a:srgbClr val="000000">
                <a:alpha val="0"/>
              </a:srgbClr>
            </a:solidFill>
          </p:spPr>
        </p:sp>
        <p:sp>
          <p:nvSpPr>
            <p:cNvPr id="19" name="TextBox 19"/>
            <p:cNvSpPr txBox="1"/>
            <p:nvPr/>
          </p:nvSpPr>
          <p:spPr>
            <a:xfrm>
              <a:off x="0" y="-85725"/>
              <a:ext cx="10762395" cy="1648778"/>
            </a:xfrm>
            <a:prstGeom prst="rect">
              <a:avLst/>
            </a:prstGeom>
          </p:spPr>
          <p:txBody>
            <a:bodyPr lIns="0" tIns="0" rIns="0" bIns="0" rtlCol="0" anchor="t"/>
            <a:lstStyle/>
            <a:p>
              <a:pPr algn="l">
                <a:lnSpc>
                  <a:spcPts val="4919"/>
                </a:lnSpc>
              </a:pPr>
              <a:r>
                <a:rPr lang="en-US" sz="4099">
                  <a:solidFill>
                    <a:srgbClr val="1E1E1E"/>
                  </a:solidFill>
                  <a:latin typeface="Arial"/>
                  <a:ea typeface="Arial"/>
                  <a:cs typeface="Arial"/>
                  <a:sym typeface="Arial"/>
                </a:rPr>
                <a:t>City of Midland Updates </a:t>
              </a:r>
            </a:p>
          </p:txBody>
        </p:sp>
      </p:grpSp>
      <p:grpSp>
        <p:nvGrpSpPr>
          <p:cNvPr id="20" name="Group 20"/>
          <p:cNvGrpSpPr/>
          <p:nvPr/>
        </p:nvGrpSpPr>
        <p:grpSpPr>
          <a:xfrm>
            <a:off x="4025265" y="6460218"/>
            <a:ext cx="8081893" cy="818801"/>
            <a:chOff x="0" y="0"/>
            <a:chExt cx="10775857" cy="1091734"/>
          </a:xfrm>
        </p:grpSpPr>
        <p:sp>
          <p:nvSpPr>
            <p:cNvPr id="21" name="Freeform 21"/>
            <p:cNvSpPr/>
            <p:nvPr/>
          </p:nvSpPr>
          <p:spPr>
            <a:xfrm>
              <a:off x="0" y="0"/>
              <a:ext cx="10775857" cy="1091734"/>
            </a:xfrm>
            <a:custGeom>
              <a:avLst/>
              <a:gdLst/>
              <a:ahLst/>
              <a:cxnLst/>
              <a:rect l="l" t="t" r="r" b="b"/>
              <a:pathLst>
                <a:path w="10775857" h="1091734">
                  <a:moveTo>
                    <a:pt x="0" y="0"/>
                  </a:moveTo>
                  <a:lnTo>
                    <a:pt x="10775857" y="0"/>
                  </a:lnTo>
                  <a:lnTo>
                    <a:pt x="10775857" y="1091734"/>
                  </a:lnTo>
                  <a:lnTo>
                    <a:pt x="0" y="1091734"/>
                  </a:lnTo>
                  <a:close/>
                </a:path>
              </a:pathLst>
            </a:custGeom>
            <a:solidFill>
              <a:srgbClr val="000000">
                <a:alpha val="0"/>
              </a:srgbClr>
            </a:solidFill>
          </p:spPr>
        </p:sp>
        <p:sp>
          <p:nvSpPr>
            <p:cNvPr id="22" name="TextBox 22"/>
            <p:cNvSpPr txBox="1"/>
            <p:nvPr/>
          </p:nvSpPr>
          <p:spPr>
            <a:xfrm>
              <a:off x="0" y="-85725"/>
              <a:ext cx="10775857" cy="1177459"/>
            </a:xfrm>
            <a:prstGeom prst="rect">
              <a:avLst/>
            </a:prstGeom>
          </p:spPr>
          <p:txBody>
            <a:bodyPr lIns="0" tIns="0" rIns="0" bIns="0" rtlCol="0" anchor="t"/>
            <a:lstStyle/>
            <a:p>
              <a:pPr>
                <a:lnSpc>
                  <a:spcPts val="4919"/>
                </a:lnSpc>
              </a:pPr>
              <a:r>
                <a:rPr lang="en-US" sz="4050" dirty="0">
                  <a:solidFill>
                    <a:srgbClr val="1E1E1E"/>
                  </a:solidFill>
                  <a:latin typeface="Arial"/>
                  <a:ea typeface="Arial"/>
                  <a:cs typeface="Arial"/>
                </a:rPr>
                <a:t>CSAP Amendment &amp; Future Plans</a:t>
              </a:r>
            </a:p>
          </p:txBody>
        </p:sp>
      </p:grpSp>
      <p:grpSp>
        <p:nvGrpSpPr>
          <p:cNvPr id="23" name="Group 23"/>
          <p:cNvGrpSpPr/>
          <p:nvPr/>
        </p:nvGrpSpPr>
        <p:grpSpPr>
          <a:xfrm>
            <a:off x="1028700" y="891270"/>
            <a:ext cx="16512646" cy="1481642"/>
            <a:chOff x="0" y="0"/>
            <a:chExt cx="22016861" cy="1975522"/>
          </a:xfrm>
        </p:grpSpPr>
        <p:sp>
          <p:nvSpPr>
            <p:cNvPr id="24" name="Freeform 24"/>
            <p:cNvSpPr/>
            <p:nvPr/>
          </p:nvSpPr>
          <p:spPr>
            <a:xfrm>
              <a:off x="0" y="0"/>
              <a:ext cx="22016861" cy="1975522"/>
            </a:xfrm>
            <a:custGeom>
              <a:avLst/>
              <a:gdLst/>
              <a:ahLst/>
              <a:cxnLst/>
              <a:rect l="l" t="t" r="r" b="b"/>
              <a:pathLst>
                <a:path w="22016861" h="1975522">
                  <a:moveTo>
                    <a:pt x="0" y="0"/>
                  </a:moveTo>
                  <a:lnTo>
                    <a:pt x="22016861" y="0"/>
                  </a:lnTo>
                  <a:lnTo>
                    <a:pt x="22016861" y="1975522"/>
                  </a:lnTo>
                  <a:lnTo>
                    <a:pt x="0" y="1975522"/>
                  </a:lnTo>
                  <a:close/>
                </a:path>
              </a:pathLst>
            </a:custGeom>
            <a:solidFill>
              <a:srgbClr val="000000">
                <a:alpha val="0"/>
              </a:srgbClr>
            </a:solidFill>
          </p:spPr>
        </p:sp>
        <p:sp>
          <p:nvSpPr>
            <p:cNvPr id="25" name="TextBox 25"/>
            <p:cNvSpPr txBox="1"/>
            <p:nvPr/>
          </p:nvSpPr>
          <p:spPr>
            <a:xfrm>
              <a:off x="0" y="-142875"/>
              <a:ext cx="22016861" cy="2118397"/>
            </a:xfrm>
            <a:prstGeom prst="rect">
              <a:avLst/>
            </a:prstGeom>
          </p:spPr>
          <p:txBody>
            <a:bodyPr lIns="0" tIns="0" rIns="0" bIns="0" rtlCol="0" anchor="t"/>
            <a:lstStyle/>
            <a:p>
              <a:pPr algn="l">
                <a:lnSpc>
                  <a:spcPts val="8879"/>
                </a:lnSpc>
              </a:pPr>
              <a:r>
                <a:rPr lang="en-US" sz="7398" b="1">
                  <a:solidFill>
                    <a:srgbClr val="FFFFFF"/>
                  </a:solidFill>
                  <a:latin typeface="Arial Bold"/>
                  <a:ea typeface="Arial Bold"/>
                  <a:cs typeface="Arial Bold"/>
                  <a:sym typeface="Arial Bold"/>
                </a:rPr>
                <a:t>VISION ZERO MIDLAND </a:t>
              </a:r>
            </a:p>
          </p:txBody>
        </p:sp>
      </p:grpSp>
      <p:grpSp>
        <p:nvGrpSpPr>
          <p:cNvPr id="26" name="Group 26"/>
          <p:cNvGrpSpPr/>
          <p:nvPr/>
        </p:nvGrpSpPr>
        <p:grpSpPr>
          <a:xfrm>
            <a:off x="2674620" y="4838700"/>
            <a:ext cx="762000" cy="1205389"/>
            <a:chOff x="0" y="0"/>
            <a:chExt cx="1016000" cy="1607185"/>
          </a:xfrm>
        </p:grpSpPr>
        <p:sp>
          <p:nvSpPr>
            <p:cNvPr id="27" name="Freeform 27"/>
            <p:cNvSpPr/>
            <p:nvPr/>
          </p:nvSpPr>
          <p:spPr>
            <a:xfrm>
              <a:off x="0" y="0"/>
              <a:ext cx="1016000" cy="1607185"/>
            </a:xfrm>
            <a:custGeom>
              <a:avLst/>
              <a:gdLst/>
              <a:ahLst/>
              <a:cxnLst/>
              <a:rect l="l" t="t" r="r" b="b"/>
              <a:pathLst>
                <a:path w="1016000" h="1607185">
                  <a:moveTo>
                    <a:pt x="0" y="0"/>
                  </a:moveTo>
                  <a:lnTo>
                    <a:pt x="1016000" y="0"/>
                  </a:lnTo>
                  <a:lnTo>
                    <a:pt x="1016000" y="1607185"/>
                  </a:lnTo>
                  <a:lnTo>
                    <a:pt x="0" y="1607185"/>
                  </a:lnTo>
                  <a:close/>
                </a:path>
              </a:pathLst>
            </a:custGeom>
            <a:solidFill>
              <a:srgbClr val="000000">
                <a:alpha val="0"/>
              </a:srgbClr>
            </a:solidFill>
          </p:spPr>
        </p:sp>
        <p:sp>
          <p:nvSpPr>
            <p:cNvPr id="28" name="TextBox 28"/>
            <p:cNvSpPr txBox="1"/>
            <p:nvPr/>
          </p:nvSpPr>
          <p:spPr>
            <a:xfrm>
              <a:off x="0" y="-123825"/>
              <a:ext cx="1016000" cy="1731010"/>
            </a:xfrm>
            <a:prstGeom prst="rect">
              <a:avLst/>
            </a:prstGeom>
          </p:spPr>
          <p:txBody>
            <a:bodyPr lIns="0" tIns="0" rIns="0" bIns="0" rtlCol="0" anchor="t"/>
            <a:lstStyle/>
            <a:p>
              <a:pPr algn="l">
                <a:lnSpc>
                  <a:spcPts val="7200"/>
                </a:lnSpc>
              </a:pPr>
              <a:r>
                <a:rPr lang="en-US" sz="6000" b="1">
                  <a:solidFill>
                    <a:srgbClr val="FFFFFF"/>
                  </a:solidFill>
                  <a:latin typeface="Arial Bold"/>
                  <a:ea typeface="Arial Bold"/>
                  <a:cs typeface="Arial Bold"/>
                  <a:sym typeface="Arial Bold"/>
                </a:rPr>
                <a:t>2</a:t>
              </a:r>
            </a:p>
          </p:txBody>
        </p:sp>
      </p:grpSp>
      <p:grpSp>
        <p:nvGrpSpPr>
          <p:cNvPr id="29" name="Group 29"/>
          <p:cNvGrpSpPr/>
          <p:nvPr/>
        </p:nvGrpSpPr>
        <p:grpSpPr>
          <a:xfrm>
            <a:off x="2674628" y="6386822"/>
            <a:ext cx="761992" cy="1193721"/>
            <a:chOff x="0" y="0"/>
            <a:chExt cx="1015989" cy="1591628"/>
          </a:xfrm>
        </p:grpSpPr>
        <p:sp>
          <p:nvSpPr>
            <p:cNvPr id="30" name="Freeform 30"/>
            <p:cNvSpPr/>
            <p:nvPr/>
          </p:nvSpPr>
          <p:spPr>
            <a:xfrm>
              <a:off x="0" y="0"/>
              <a:ext cx="1015989" cy="1591628"/>
            </a:xfrm>
            <a:custGeom>
              <a:avLst/>
              <a:gdLst/>
              <a:ahLst/>
              <a:cxnLst/>
              <a:rect l="l" t="t" r="r" b="b"/>
              <a:pathLst>
                <a:path w="1015989" h="1591628">
                  <a:moveTo>
                    <a:pt x="0" y="0"/>
                  </a:moveTo>
                  <a:lnTo>
                    <a:pt x="1015989" y="0"/>
                  </a:lnTo>
                  <a:lnTo>
                    <a:pt x="1015989" y="1591628"/>
                  </a:lnTo>
                  <a:lnTo>
                    <a:pt x="0" y="1591628"/>
                  </a:lnTo>
                  <a:close/>
                </a:path>
              </a:pathLst>
            </a:custGeom>
            <a:solidFill>
              <a:srgbClr val="000000">
                <a:alpha val="0"/>
              </a:srgbClr>
            </a:solidFill>
          </p:spPr>
        </p:sp>
        <p:sp>
          <p:nvSpPr>
            <p:cNvPr id="31" name="TextBox 31"/>
            <p:cNvSpPr txBox="1"/>
            <p:nvPr/>
          </p:nvSpPr>
          <p:spPr>
            <a:xfrm>
              <a:off x="0" y="-114300"/>
              <a:ext cx="1015989" cy="1705928"/>
            </a:xfrm>
            <a:prstGeom prst="rect">
              <a:avLst/>
            </a:prstGeom>
          </p:spPr>
          <p:txBody>
            <a:bodyPr lIns="0" tIns="0" rIns="0" bIns="0" rtlCol="0" anchor="t"/>
            <a:lstStyle/>
            <a:p>
              <a:pPr algn="l">
                <a:lnSpc>
                  <a:spcPts val="7198"/>
                </a:lnSpc>
              </a:pPr>
              <a:r>
                <a:rPr lang="en-US" sz="5998" b="1">
                  <a:solidFill>
                    <a:srgbClr val="FFFFFF"/>
                  </a:solidFill>
                  <a:latin typeface="Arial Bold"/>
                  <a:ea typeface="Arial Bold"/>
                  <a:cs typeface="Arial Bold"/>
                  <a:sym typeface="Arial Bold"/>
                </a:rPr>
                <a:t>3</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32082" y="0"/>
            <a:ext cx="6655880" cy="10286999"/>
            <a:chOff x="0" y="0"/>
            <a:chExt cx="8874506" cy="13715999"/>
          </a:xfrm>
        </p:grpSpPr>
        <p:sp>
          <p:nvSpPr>
            <p:cNvPr id="3" name="Freeform 3"/>
            <p:cNvSpPr/>
            <p:nvPr/>
          </p:nvSpPr>
          <p:spPr>
            <a:xfrm>
              <a:off x="0" y="0"/>
              <a:ext cx="8874506" cy="13716000"/>
            </a:xfrm>
            <a:custGeom>
              <a:avLst/>
              <a:gdLst/>
              <a:ahLst/>
              <a:cxnLst/>
              <a:rect l="l" t="t" r="r" b="b"/>
              <a:pathLst>
                <a:path w="8874506" h="13716000">
                  <a:moveTo>
                    <a:pt x="0" y="0"/>
                  </a:moveTo>
                  <a:lnTo>
                    <a:pt x="8874506" y="0"/>
                  </a:lnTo>
                  <a:lnTo>
                    <a:pt x="8874506" y="13716000"/>
                  </a:lnTo>
                  <a:lnTo>
                    <a:pt x="0" y="13716000"/>
                  </a:lnTo>
                  <a:close/>
                </a:path>
              </a:pathLst>
            </a:custGeom>
            <a:blipFill>
              <a:blip r:embed="rId3"/>
              <a:stretch>
                <a:fillRect l="-9" r="-9"/>
              </a:stretch>
            </a:blipFill>
          </p:spPr>
        </p:sp>
      </p:grpSp>
      <p:sp>
        <p:nvSpPr>
          <p:cNvPr id="4" name="Freeform 4"/>
          <p:cNvSpPr/>
          <p:nvPr/>
        </p:nvSpPr>
        <p:spPr>
          <a:xfrm>
            <a:off x="1700782" y="1485899"/>
            <a:ext cx="14190560" cy="7568299"/>
          </a:xfrm>
          <a:custGeom>
            <a:avLst/>
            <a:gdLst/>
            <a:ahLst/>
            <a:cxnLst/>
            <a:rect l="l" t="t" r="r" b="b"/>
            <a:pathLst>
              <a:path w="14190560" h="7568299">
                <a:moveTo>
                  <a:pt x="0" y="0"/>
                </a:moveTo>
                <a:lnTo>
                  <a:pt x="14190560" y="0"/>
                </a:lnTo>
                <a:lnTo>
                  <a:pt x="14190560" y="7568299"/>
                </a:lnTo>
                <a:lnTo>
                  <a:pt x="0" y="7568299"/>
                </a:lnTo>
                <a:lnTo>
                  <a:pt x="0" y="0"/>
                </a:lnTo>
                <a:close/>
              </a:path>
            </a:pathLst>
          </a:custGeom>
          <a:blipFill>
            <a:blip r:embed="rId4">
              <a:extLst>
                <a:ext uri="{96DAC541-7B7A-43D3-8B79-37D633B846F1}">
                  <asvg:svgBlip xmlns:asvg="http://schemas.microsoft.com/office/drawing/2016/SVG/main" r:embed="rId5"/>
                </a:ext>
              </a:extLst>
            </a:blip>
            <a:stretch>
              <a:fillRect t="-20" b="-20"/>
            </a:stretch>
          </a:blipFill>
        </p:spPr>
      </p:sp>
      <p:sp>
        <p:nvSpPr>
          <p:cNvPr id="5" name="Freeform 5"/>
          <p:cNvSpPr/>
          <p:nvPr/>
        </p:nvSpPr>
        <p:spPr>
          <a:xfrm>
            <a:off x="1700782" y="1485899"/>
            <a:ext cx="13624560" cy="7315200"/>
          </a:xfrm>
          <a:custGeom>
            <a:avLst/>
            <a:gdLst/>
            <a:ahLst/>
            <a:cxnLst/>
            <a:rect l="l" t="t" r="r" b="b"/>
            <a:pathLst>
              <a:path w="13624560" h="7315200">
                <a:moveTo>
                  <a:pt x="0" y="0"/>
                </a:moveTo>
                <a:lnTo>
                  <a:pt x="13624560" y="0"/>
                </a:lnTo>
                <a:lnTo>
                  <a:pt x="13624560" y="7315200"/>
                </a:lnTo>
                <a:lnTo>
                  <a:pt x="0" y="7315200"/>
                </a:lnTo>
                <a:lnTo>
                  <a:pt x="0" y="0"/>
                </a:lnTo>
                <a:close/>
              </a:path>
            </a:pathLst>
          </a:custGeom>
          <a:blipFill>
            <a:blip r:embed="rId6">
              <a:extLst>
                <a:ext uri="{96DAC541-7B7A-43D3-8B79-37D633B846F1}">
                  <asvg:svgBlip xmlns:asvg="http://schemas.microsoft.com/office/drawing/2016/SVG/main" r:embed="rId7"/>
                </a:ext>
              </a:extLst>
            </a:blip>
            <a:stretch>
              <a:fillRect l="-20" r="-20"/>
            </a:stretch>
          </a:blipFill>
        </p:spPr>
      </p:sp>
      <p:grpSp>
        <p:nvGrpSpPr>
          <p:cNvPr id="6" name="Group 6"/>
          <p:cNvGrpSpPr/>
          <p:nvPr/>
        </p:nvGrpSpPr>
        <p:grpSpPr>
          <a:xfrm>
            <a:off x="16002000" y="8801100"/>
            <a:ext cx="2135125" cy="1220248"/>
            <a:chOff x="0" y="0"/>
            <a:chExt cx="2846833" cy="1626998"/>
          </a:xfrm>
        </p:grpSpPr>
        <p:sp>
          <p:nvSpPr>
            <p:cNvPr id="7" name="Freeform 7"/>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8"/>
              <a:stretch>
                <a:fillRect l="-190" r="-190"/>
              </a:stretch>
            </a:blipFill>
          </p:spPr>
        </p:sp>
      </p:grpSp>
      <p:grpSp>
        <p:nvGrpSpPr>
          <p:cNvPr id="8" name="Group 8"/>
          <p:cNvGrpSpPr/>
          <p:nvPr/>
        </p:nvGrpSpPr>
        <p:grpSpPr>
          <a:xfrm>
            <a:off x="3854262" y="4098022"/>
            <a:ext cx="11471080" cy="3682365"/>
            <a:chOff x="0" y="0"/>
            <a:chExt cx="15294773" cy="4909820"/>
          </a:xfrm>
        </p:grpSpPr>
        <p:sp>
          <p:nvSpPr>
            <p:cNvPr id="9" name="Freeform 9"/>
            <p:cNvSpPr/>
            <p:nvPr/>
          </p:nvSpPr>
          <p:spPr>
            <a:xfrm>
              <a:off x="0" y="0"/>
              <a:ext cx="15294773" cy="4909820"/>
            </a:xfrm>
            <a:custGeom>
              <a:avLst/>
              <a:gdLst/>
              <a:ahLst/>
              <a:cxnLst/>
              <a:rect l="l" t="t" r="r" b="b"/>
              <a:pathLst>
                <a:path w="15294773" h="4909820">
                  <a:moveTo>
                    <a:pt x="0" y="0"/>
                  </a:moveTo>
                  <a:lnTo>
                    <a:pt x="15294773" y="0"/>
                  </a:lnTo>
                  <a:lnTo>
                    <a:pt x="15294773" y="4909820"/>
                  </a:lnTo>
                  <a:lnTo>
                    <a:pt x="0" y="4909820"/>
                  </a:lnTo>
                  <a:close/>
                </a:path>
              </a:pathLst>
            </a:custGeom>
            <a:solidFill>
              <a:srgbClr val="000000">
                <a:alpha val="0"/>
              </a:srgbClr>
            </a:solidFill>
          </p:spPr>
        </p:sp>
        <p:sp>
          <p:nvSpPr>
            <p:cNvPr id="10" name="TextBox 10"/>
            <p:cNvSpPr txBox="1"/>
            <p:nvPr/>
          </p:nvSpPr>
          <p:spPr>
            <a:xfrm>
              <a:off x="0" y="-342900"/>
              <a:ext cx="15294773" cy="5252720"/>
            </a:xfrm>
            <a:prstGeom prst="rect">
              <a:avLst/>
            </a:prstGeom>
          </p:spPr>
          <p:txBody>
            <a:bodyPr lIns="0" tIns="0" rIns="0" bIns="0" rtlCol="0" anchor="t"/>
            <a:lstStyle/>
            <a:p>
              <a:pPr algn="l">
                <a:lnSpc>
                  <a:spcPts val="7488"/>
                </a:lnSpc>
              </a:pPr>
              <a:r>
                <a:rPr lang="en-US" sz="3900" spc="-30">
                  <a:solidFill>
                    <a:srgbClr val="524F4F"/>
                  </a:solidFill>
                  <a:latin typeface="Arial"/>
                  <a:ea typeface="Arial"/>
                  <a:cs typeface="Arial"/>
                  <a:sym typeface="Arial"/>
                </a:rPr>
                <a:t>“Eliminating deaths on Midland’s roads by BUILDING complete streets, ENGAGING the community, and</a:t>
              </a:r>
            </a:p>
            <a:p>
              <a:pPr algn="l">
                <a:lnSpc>
                  <a:spcPts val="4680"/>
                </a:lnSpc>
              </a:pPr>
              <a:r>
                <a:rPr lang="en-US" sz="3900" spc="-30">
                  <a:solidFill>
                    <a:srgbClr val="524F4F"/>
                  </a:solidFill>
                  <a:latin typeface="Arial"/>
                  <a:ea typeface="Arial"/>
                  <a:cs typeface="Arial"/>
                  <a:sym typeface="Arial"/>
                </a:rPr>
                <a:t>INNOVATING safer solutions to protect all users.”</a:t>
              </a:r>
            </a:p>
          </p:txBody>
        </p:sp>
      </p:grpSp>
      <p:grpSp>
        <p:nvGrpSpPr>
          <p:cNvPr id="11" name="Group 11"/>
          <p:cNvGrpSpPr/>
          <p:nvPr/>
        </p:nvGrpSpPr>
        <p:grpSpPr>
          <a:xfrm>
            <a:off x="3126562" y="4162790"/>
            <a:ext cx="157258" cy="155543"/>
            <a:chOff x="0" y="0"/>
            <a:chExt cx="209677" cy="207390"/>
          </a:xfrm>
        </p:grpSpPr>
        <p:sp>
          <p:nvSpPr>
            <p:cNvPr id="12" name="Freeform 12"/>
            <p:cNvSpPr/>
            <p:nvPr/>
          </p:nvSpPr>
          <p:spPr>
            <a:xfrm>
              <a:off x="0" y="0"/>
              <a:ext cx="209677" cy="207391"/>
            </a:xfrm>
            <a:custGeom>
              <a:avLst/>
              <a:gdLst/>
              <a:ahLst/>
              <a:cxnLst/>
              <a:rect l="l" t="t" r="r" b="b"/>
              <a:pathLst>
                <a:path w="209677" h="207391">
                  <a:moveTo>
                    <a:pt x="129413" y="207391"/>
                  </a:moveTo>
                  <a:lnTo>
                    <a:pt x="39878" y="184658"/>
                  </a:lnTo>
                  <a:lnTo>
                    <a:pt x="0" y="122682"/>
                  </a:lnTo>
                  <a:lnTo>
                    <a:pt x="2667" y="89281"/>
                  </a:lnTo>
                  <a:lnTo>
                    <a:pt x="44704" y="18669"/>
                  </a:lnTo>
                  <a:lnTo>
                    <a:pt x="92583" y="0"/>
                  </a:lnTo>
                  <a:lnTo>
                    <a:pt x="124333" y="3302"/>
                  </a:lnTo>
                  <a:lnTo>
                    <a:pt x="192659" y="48387"/>
                  </a:lnTo>
                  <a:lnTo>
                    <a:pt x="209677" y="104902"/>
                  </a:lnTo>
                  <a:lnTo>
                    <a:pt x="205740" y="133477"/>
                  </a:lnTo>
                  <a:lnTo>
                    <a:pt x="194691" y="159131"/>
                  </a:lnTo>
                  <a:lnTo>
                    <a:pt x="177546" y="180721"/>
                  </a:lnTo>
                  <a:lnTo>
                    <a:pt x="155448" y="197104"/>
                  </a:lnTo>
                  <a:lnTo>
                    <a:pt x="129413" y="207391"/>
                  </a:lnTo>
                  <a:close/>
                </a:path>
              </a:pathLst>
            </a:custGeom>
            <a:solidFill>
              <a:srgbClr val="EE4B4D"/>
            </a:solidFill>
          </p:spPr>
        </p:sp>
      </p:grpSp>
      <p:sp>
        <p:nvSpPr>
          <p:cNvPr id="13" name="Freeform 13"/>
          <p:cNvSpPr/>
          <p:nvPr/>
        </p:nvSpPr>
        <p:spPr>
          <a:xfrm>
            <a:off x="2680257" y="4627326"/>
            <a:ext cx="336231" cy="335280"/>
          </a:xfrm>
          <a:custGeom>
            <a:avLst/>
            <a:gdLst/>
            <a:ahLst/>
            <a:cxnLst/>
            <a:rect l="l" t="t" r="r" b="b"/>
            <a:pathLst>
              <a:path w="336231" h="335280">
                <a:moveTo>
                  <a:pt x="0" y="0"/>
                </a:moveTo>
                <a:lnTo>
                  <a:pt x="336231" y="0"/>
                </a:lnTo>
                <a:lnTo>
                  <a:pt x="336231" y="335280"/>
                </a:lnTo>
                <a:lnTo>
                  <a:pt x="0" y="335280"/>
                </a:lnTo>
                <a:lnTo>
                  <a:pt x="0" y="0"/>
                </a:lnTo>
                <a:close/>
              </a:path>
            </a:pathLst>
          </a:custGeom>
          <a:blipFill>
            <a:blip r:embed="rId9">
              <a:extLst>
                <a:ext uri="{96DAC541-7B7A-43D3-8B79-37D633B846F1}">
                  <asvg:svgBlip xmlns:asvg="http://schemas.microsoft.com/office/drawing/2016/SVG/main" r:embed="rId10"/>
                </a:ext>
              </a:extLst>
            </a:blip>
            <a:stretch>
              <a:fillRect t="-141" b="-141"/>
            </a:stretch>
          </a:blipFill>
        </p:spPr>
      </p:sp>
      <p:sp>
        <p:nvSpPr>
          <p:cNvPr id="14" name="Freeform 14"/>
          <p:cNvSpPr/>
          <p:nvPr/>
        </p:nvSpPr>
        <p:spPr>
          <a:xfrm>
            <a:off x="3175270" y="4627324"/>
            <a:ext cx="336231" cy="335280"/>
          </a:xfrm>
          <a:custGeom>
            <a:avLst/>
            <a:gdLst/>
            <a:ahLst/>
            <a:cxnLst/>
            <a:rect l="l" t="t" r="r" b="b"/>
            <a:pathLst>
              <a:path w="336231" h="335280">
                <a:moveTo>
                  <a:pt x="0" y="0"/>
                </a:moveTo>
                <a:lnTo>
                  <a:pt x="336231" y="0"/>
                </a:lnTo>
                <a:lnTo>
                  <a:pt x="336231" y="335280"/>
                </a:lnTo>
                <a:lnTo>
                  <a:pt x="0" y="335280"/>
                </a:lnTo>
                <a:lnTo>
                  <a:pt x="0" y="0"/>
                </a:lnTo>
                <a:close/>
              </a:path>
            </a:pathLst>
          </a:custGeom>
          <a:blipFill>
            <a:blip r:embed="rId9">
              <a:extLst>
                <a:ext uri="{96DAC541-7B7A-43D3-8B79-37D633B846F1}">
                  <asvg:svgBlip xmlns:asvg="http://schemas.microsoft.com/office/drawing/2016/SVG/main" r:embed="rId10"/>
                </a:ext>
              </a:extLst>
            </a:blip>
            <a:stretch>
              <a:fillRect t="-141" b="-141"/>
            </a:stretch>
          </a:blipFill>
        </p:spPr>
      </p:sp>
      <p:sp>
        <p:nvSpPr>
          <p:cNvPr id="15" name="Freeform 15"/>
          <p:cNvSpPr/>
          <p:nvPr/>
        </p:nvSpPr>
        <p:spPr>
          <a:xfrm>
            <a:off x="2895675" y="4355198"/>
            <a:ext cx="480060" cy="543877"/>
          </a:xfrm>
          <a:custGeom>
            <a:avLst/>
            <a:gdLst/>
            <a:ahLst/>
            <a:cxnLst/>
            <a:rect l="l" t="t" r="r" b="b"/>
            <a:pathLst>
              <a:path w="480060" h="543877">
                <a:moveTo>
                  <a:pt x="0" y="0"/>
                </a:moveTo>
                <a:lnTo>
                  <a:pt x="480060" y="0"/>
                </a:lnTo>
                <a:lnTo>
                  <a:pt x="480060" y="543877"/>
                </a:lnTo>
                <a:lnTo>
                  <a:pt x="0" y="543877"/>
                </a:lnTo>
                <a:lnTo>
                  <a:pt x="0" y="0"/>
                </a:lnTo>
                <a:close/>
              </a:path>
            </a:pathLst>
          </a:custGeom>
          <a:blipFill>
            <a:blip r:embed="rId11">
              <a:extLst>
                <a:ext uri="{96DAC541-7B7A-43D3-8B79-37D633B846F1}">
                  <asvg:svgBlip xmlns:asvg="http://schemas.microsoft.com/office/drawing/2016/SVG/main" r:embed="rId12"/>
                </a:ext>
              </a:extLst>
            </a:blip>
            <a:stretch>
              <a:fillRect t="-190" b="-190"/>
            </a:stretch>
          </a:blipFill>
        </p:spPr>
      </p:sp>
      <p:grpSp>
        <p:nvGrpSpPr>
          <p:cNvPr id="16" name="Group 16"/>
          <p:cNvGrpSpPr/>
          <p:nvPr/>
        </p:nvGrpSpPr>
        <p:grpSpPr>
          <a:xfrm>
            <a:off x="2643862" y="5426669"/>
            <a:ext cx="565690" cy="508826"/>
            <a:chOff x="0" y="0"/>
            <a:chExt cx="754253" cy="678435"/>
          </a:xfrm>
        </p:grpSpPr>
        <p:sp>
          <p:nvSpPr>
            <p:cNvPr id="17" name="Freeform 17"/>
            <p:cNvSpPr/>
            <p:nvPr/>
          </p:nvSpPr>
          <p:spPr>
            <a:xfrm>
              <a:off x="0" y="0"/>
              <a:ext cx="754253" cy="678434"/>
            </a:xfrm>
            <a:custGeom>
              <a:avLst/>
              <a:gdLst/>
              <a:ahLst/>
              <a:cxnLst/>
              <a:rect l="l" t="t" r="r" b="b"/>
              <a:pathLst>
                <a:path w="754253" h="678434">
                  <a:moveTo>
                    <a:pt x="150876" y="678434"/>
                  </a:moveTo>
                  <a:lnTo>
                    <a:pt x="150876" y="527685"/>
                  </a:lnTo>
                  <a:lnTo>
                    <a:pt x="49911" y="526796"/>
                  </a:lnTo>
                  <a:lnTo>
                    <a:pt x="24384" y="515747"/>
                  </a:lnTo>
                  <a:lnTo>
                    <a:pt x="6604" y="494792"/>
                  </a:lnTo>
                  <a:lnTo>
                    <a:pt x="0" y="467360"/>
                  </a:lnTo>
                  <a:lnTo>
                    <a:pt x="889" y="49911"/>
                  </a:lnTo>
                  <a:lnTo>
                    <a:pt x="11938" y="24384"/>
                  </a:lnTo>
                  <a:lnTo>
                    <a:pt x="32893" y="6604"/>
                  </a:lnTo>
                  <a:lnTo>
                    <a:pt x="60325" y="0"/>
                  </a:lnTo>
                  <a:lnTo>
                    <a:pt x="704342" y="889"/>
                  </a:lnTo>
                  <a:lnTo>
                    <a:pt x="729869" y="11938"/>
                  </a:lnTo>
                  <a:lnTo>
                    <a:pt x="747649" y="32893"/>
                  </a:lnTo>
                  <a:lnTo>
                    <a:pt x="754253" y="60325"/>
                  </a:lnTo>
                  <a:lnTo>
                    <a:pt x="754253" y="105537"/>
                  </a:lnTo>
                  <a:lnTo>
                    <a:pt x="512953" y="105537"/>
                  </a:lnTo>
                  <a:lnTo>
                    <a:pt x="492125" y="107315"/>
                  </a:lnTo>
                  <a:lnTo>
                    <a:pt x="421005" y="148209"/>
                  </a:lnTo>
                  <a:lnTo>
                    <a:pt x="392303" y="226060"/>
                  </a:lnTo>
                  <a:lnTo>
                    <a:pt x="392303" y="527685"/>
                  </a:lnTo>
                  <a:lnTo>
                    <a:pt x="301752" y="527685"/>
                  </a:lnTo>
                  <a:lnTo>
                    <a:pt x="150876" y="678434"/>
                  </a:lnTo>
                  <a:close/>
                </a:path>
              </a:pathLst>
            </a:custGeom>
            <a:solidFill>
              <a:srgbClr val="EE4B4D"/>
            </a:solidFill>
          </p:spPr>
        </p:sp>
      </p:grpSp>
      <p:grpSp>
        <p:nvGrpSpPr>
          <p:cNvPr id="18" name="Group 18"/>
          <p:cNvGrpSpPr/>
          <p:nvPr/>
        </p:nvGrpSpPr>
        <p:grpSpPr>
          <a:xfrm>
            <a:off x="2983300" y="5551047"/>
            <a:ext cx="565690" cy="508826"/>
            <a:chOff x="0" y="0"/>
            <a:chExt cx="754253" cy="678435"/>
          </a:xfrm>
        </p:grpSpPr>
        <p:sp>
          <p:nvSpPr>
            <p:cNvPr id="19" name="Freeform 19"/>
            <p:cNvSpPr/>
            <p:nvPr/>
          </p:nvSpPr>
          <p:spPr>
            <a:xfrm>
              <a:off x="0" y="0"/>
              <a:ext cx="754253" cy="678434"/>
            </a:xfrm>
            <a:custGeom>
              <a:avLst/>
              <a:gdLst/>
              <a:ahLst/>
              <a:cxnLst/>
              <a:rect l="l" t="t" r="r" b="b"/>
              <a:pathLst>
                <a:path w="754253" h="678434">
                  <a:moveTo>
                    <a:pt x="603504" y="678434"/>
                  </a:moveTo>
                  <a:lnTo>
                    <a:pt x="452628" y="527685"/>
                  </a:lnTo>
                  <a:lnTo>
                    <a:pt x="50038" y="526796"/>
                  </a:lnTo>
                  <a:lnTo>
                    <a:pt x="24511" y="515747"/>
                  </a:lnTo>
                  <a:lnTo>
                    <a:pt x="6731" y="494792"/>
                  </a:lnTo>
                  <a:lnTo>
                    <a:pt x="0" y="467360"/>
                  </a:lnTo>
                  <a:lnTo>
                    <a:pt x="889" y="49911"/>
                  </a:lnTo>
                  <a:lnTo>
                    <a:pt x="11938" y="24384"/>
                  </a:lnTo>
                  <a:lnTo>
                    <a:pt x="32893" y="6604"/>
                  </a:lnTo>
                  <a:lnTo>
                    <a:pt x="60325" y="0"/>
                  </a:lnTo>
                  <a:lnTo>
                    <a:pt x="693928" y="0"/>
                  </a:lnTo>
                  <a:lnTo>
                    <a:pt x="704342" y="889"/>
                  </a:lnTo>
                  <a:lnTo>
                    <a:pt x="729869" y="11938"/>
                  </a:lnTo>
                  <a:lnTo>
                    <a:pt x="747649" y="32893"/>
                  </a:lnTo>
                  <a:lnTo>
                    <a:pt x="754253" y="60325"/>
                  </a:lnTo>
                  <a:lnTo>
                    <a:pt x="753364" y="477774"/>
                  </a:lnTo>
                  <a:lnTo>
                    <a:pt x="742315" y="503301"/>
                  </a:lnTo>
                  <a:lnTo>
                    <a:pt x="721360" y="521081"/>
                  </a:lnTo>
                  <a:lnTo>
                    <a:pt x="693928" y="527685"/>
                  </a:lnTo>
                  <a:lnTo>
                    <a:pt x="603504" y="527685"/>
                  </a:lnTo>
                  <a:lnTo>
                    <a:pt x="603504" y="678434"/>
                  </a:lnTo>
                  <a:close/>
                </a:path>
              </a:pathLst>
            </a:custGeom>
            <a:solidFill>
              <a:srgbClr val="EE4B4D"/>
            </a:solidFill>
          </p:spPr>
        </p:sp>
      </p:grpSp>
      <p:sp>
        <p:nvSpPr>
          <p:cNvPr id="20" name="Freeform 20"/>
          <p:cNvSpPr/>
          <p:nvPr/>
        </p:nvSpPr>
        <p:spPr>
          <a:xfrm>
            <a:off x="3025178" y="6622783"/>
            <a:ext cx="260033" cy="258128"/>
          </a:xfrm>
          <a:custGeom>
            <a:avLst/>
            <a:gdLst/>
            <a:ahLst/>
            <a:cxnLst/>
            <a:rect l="l" t="t" r="r" b="b"/>
            <a:pathLst>
              <a:path w="260033" h="258128">
                <a:moveTo>
                  <a:pt x="0" y="0"/>
                </a:moveTo>
                <a:lnTo>
                  <a:pt x="260033" y="0"/>
                </a:lnTo>
                <a:lnTo>
                  <a:pt x="260033" y="258128"/>
                </a:lnTo>
                <a:lnTo>
                  <a:pt x="0" y="258128"/>
                </a:lnTo>
                <a:lnTo>
                  <a:pt x="0" y="0"/>
                </a:lnTo>
                <a:close/>
              </a:path>
            </a:pathLst>
          </a:custGeom>
          <a:blipFill>
            <a:blip r:embed="rId13">
              <a:extLst>
                <a:ext uri="{96DAC541-7B7A-43D3-8B79-37D633B846F1}">
                  <asvg:svgBlip xmlns:asvg="http://schemas.microsoft.com/office/drawing/2016/SVG/main" r:embed="rId14"/>
                </a:ext>
              </a:extLst>
            </a:blip>
            <a:stretch>
              <a:fillRect t="-369" b="-369"/>
            </a:stretch>
          </a:blipFill>
        </p:spPr>
      </p:sp>
      <p:grpSp>
        <p:nvGrpSpPr>
          <p:cNvPr id="21" name="Group 21"/>
          <p:cNvGrpSpPr/>
          <p:nvPr/>
        </p:nvGrpSpPr>
        <p:grpSpPr>
          <a:xfrm>
            <a:off x="3027996" y="7102319"/>
            <a:ext cx="254031" cy="65246"/>
            <a:chOff x="0" y="0"/>
            <a:chExt cx="338708" cy="86994"/>
          </a:xfrm>
        </p:grpSpPr>
        <p:sp>
          <p:nvSpPr>
            <p:cNvPr id="22" name="Freeform 22"/>
            <p:cNvSpPr/>
            <p:nvPr/>
          </p:nvSpPr>
          <p:spPr>
            <a:xfrm>
              <a:off x="0" y="0"/>
              <a:ext cx="338709" cy="86995"/>
            </a:xfrm>
            <a:custGeom>
              <a:avLst/>
              <a:gdLst/>
              <a:ahLst/>
              <a:cxnLst/>
              <a:rect l="l" t="t" r="r" b="b"/>
              <a:pathLst>
                <a:path w="338709" h="86995">
                  <a:moveTo>
                    <a:pt x="299212" y="86995"/>
                  </a:moveTo>
                  <a:lnTo>
                    <a:pt x="24003" y="82931"/>
                  </a:lnTo>
                  <a:lnTo>
                    <a:pt x="6604" y="64897"/>
                  </a:lnTo>
                  <a:lnTo>
                    <a:pt x="0" y="32131"/>
                  </a:lnTo>
                  <a:lnTo>
                    <a:pt x="14351" y="9906"/>
                  </a:lnTo>
                  <a:lnTo>
                    <a:pt x="39497" y="0"/>
                  </a:lnTo>
                  <a:lnTo>
                    <a:pt x="299212" y="0"/>
                  </a:lnTo>
                  <a:lnTo>
                    <a:pt x="314706" y="4064"/>
                  </a:lnTo>
                  <a:lnTo>
                    <a:pt x="332105" y="22098"/>
                  </a:lnTo>
                  <a:lnTo>
                    <a:pt x="338709" y="54864"/>
                  </a:lnTo>
                  <a:lnTo>
                    <a:pt x="324358" y="77089"/>
                  </a:lnTo>
                  <a:lnTo>
                    <a:pt x="299212" y="86995"/>
                  </a:lnTo>
                  <a:close/>
                </a:path>
              </a:pathLst>
            </a:custGeom>
            <a:solidFill>
              <a:srgbClr val="EE4B4D"/>
            </a:solidFill>
          </p:spPr>
        </p:sp>
      </p:grpSp>
      <p:grpSp>
        <p:nvGrpSpPr>
          <p:cNvPr id="23" name="Group 23"/>
          <p:cNvGrpSpPr/>
          <p:nvPr/>
        </p:nvGrpSpPr>
        <p:grpSpPr>
          <a:xfrm>
            <a:off x="3084352" y="7212790"/>
            <a:ext cx="141255" cy="65246"/>
            <a:chOff x="0" y="0"/>
            <a:chExt cx="188340" cy="86994"/>
          </a:xfrm>
        </p:grpSpPr>
        <p:sp>
          <p:nvSpPr>
            <p:cNvPr id="24" name="Freeform 24"/>
            <p:cNvSpPr/>
            <p:nvPr/>
          </p:nvSpPr>
          <p:spPr>
            <a:xfrm>
              <a:off x="0" y="0"/>
              <a:ext cx="188341" cy="86995"/>
            </a:xfrm>
            <a:custGeom>
              <a:avLst/>
              <a:gdLst/>
              <a:ahLst/>
              <a:cxnLst/>
              <a:rect l="l" t="t" r="r" b="b"/>
              <a:pathLst>
                <a:path w="188341" h="86995">
                  <a:moveTo>
                    <a:pt x="94234" y="86995"/>
                  </a:moveTo>
                  <a:lnTo>
                    <a:pt x="20320" y="51435"/>
                  </a:lnTo>
                  <a:lnTo>
                    <a:pt x="0" y="0"/>
                  </a:lnTo>
                  <a:lnTo>
                    <a:pt x="188341" y="1397"/>
                  </a:lnTo>
                  <a:lnTo>
                    <a:pt x="147193" y="70739"/>
                  </a:lnTo>
                  <a:lnTo>
                    <a:pt x="94234" y="86995"/>
                  </a:lnTo>
                  <a:close/>
                </a:path>
              </a:pathLst>
            </a:custGeom>
            <a:solidFill>
              <a:srgbClr val="EE4B4D"/>
            </a:solidFill>
          </p:spPr>
        </p:sp>
      </p:grpSp>
      <p:sp>
        <p:nvSpPr>
          <p:cNvPr id="25" name="Freeform 25"/>
          <p:cNvSpPr/>
          <p:nvPr/>
        </p:nvSpPr>
        <p:spPr>
          <a:xfrm>
            <a:off x="2871864" y="6470589"/>
            <a:ext cx="565785" cy="586740"/>
          </a:xfrm>
          <a:custGeom>
            <a:avLst/>
            <a:gdLst/>
            <a:ahLst/>
            <a:cxnLst/>
            <a:rect l="l" t="t" r="r" b="b"/>
            <a:pathLst>
              <a:path w="565785" h="586740">
                <a:moveTo>
                  <a:pt x="0" y="0"/>
                </a:moveTo>
                <a:lnTo>
                  <a:pt x="565785" y="0"/>
                </a:lnTo>
                <a:lnTo>
                  <a:pt x="565785" y="586740"/>
                </a:lnTo>
                <a:lnTo>
                  <a:pt x="0" y="586740"/>
                </a:lnTo>
                <a:lnTo>
                  <a:pt x="0" y="0"/>
                </a:lnTo>
                <a:close/>
              </a:path>
            </a:pathLst>
          </a:custGeom>
          <a:blipFill>
            <a:blip r:embed="rId15">
              <a:extLst>
                <a:ext uri="{96DAC541-7B7A-43D3-8B79-37D633B846F1}">
                  <asvg:svgBlip xmlns:asvg="http://schemas.microsoft.com/office/drawing/2016/SVG/main" r:embed="rId16"/>
                </a:ext>
              </a:extLst>
            </a:blip>
            <a:stretch>
              <a:fillRect l="-179" r="-179"/>
            </a:stretch>
          </a:blipFill>
        </p:spPr>
      </p:sp>
      <p:grpSp>
        <p:nvGrpSpPr>
          <p:cNvPr id="26" name="Group 26"/>
          <p:cNvGrpSpPr/>
          <p:nvPr/>
        </p:nvGrpSpPr>
        <p:grpSpPr>
          <a:xfrm>
            <a:off x="3134589" y="6301886"/>
            <a:ext cx="45244" cy="124397"/>
            <a:chOff x="0" y="0"/>
            <a:chExt cx="60325" cy="165863"/>
          </a:xfrm>
        </p:grpSpPr>
        <p:sp>
          <p:nvSpPr>
            <p:cNvPr id="27" name="Freeform 27"/>
            <p:cNvSpPr/>
            <p:nvPr/>
          </p:nvSpPr>
          <p:spPr>
            <a:xfrm>
              <a:off x="0" y="0"/>
              <a:ext cx="60325" cy="165862"/>
            </a:xfrm>
            <a:custGeom>
              <a:avLst/>
              <a:gdLst/>
              <a:ahLst/>
              <a:cxnLst/>
              <a:rect l="l" t="t" r="r" b="b"/>
              <a:pathLst>
                <a:path w="60325" h="165862">
                  <a:moveTo>
                    <a:pt x="46863" y="165862"/>
                  </a:moveTo>
                  <a:lnTo>
                    <a:pt x="13462" y="165862"/>
                  </a:lnTo>
                  <a:lnTo>
                    <a:pt x="0" y="152400"/>
                  </a:lnTo>
                  <a:lnTo>
                    <a:pt x="0" y="13462"/>
                  </a:lnTo>
                  <a:lnTo>
                    <a:pt x="13462" y="0"/>
                  </a:lnTo>
                  <a:lnTo>
                    <a:pt x="46863" y="0"/>
                  </a:lnTo>
                  <a:lnTo>
                    <a:pt x="60325" y="13462"/>
                  </a:lnTo>
                  <a:lnTo>
                    <a:pt x="60325" y="152400"/>
                  </a:lnTo>
                  <a:lnTo>
                    <a:pt x="46863" y="165862"/>
                  </a:lnTo>
                  <a:close/>
                </a:path>
              </a:pathLst>
            </a:custGeom>
            <a:solidFill>
              <a:srgbClr val="EE4B4D"/>
            </a:solidFill>
          </p:spPr>
        </p:sp>
      </p:grpSp>
      <p:grpSp>
        <p:nvGrpSpPr>
          <p:cNvPr id="28" name="Group 28"/>
          <p:cNvGrpSpPr/>
          <p:nvPr/>
        </p:nvGrpSpPr>
        <p:grpSpPr>
          <a:xfrm>
            <a:off x="2824864" y="6429204"/>
            <a:ext cx="104489" cy="105252"/>
            <a:chOff x="0" y="0"/>
            <a:chExt cx="139319" cy="140336"/>
          </a:xfrm>
        </p:grpSpPr>
        <p:sp>
          <p:nvSpPr>
            <p:cNvPr id="29" name="Freeform 29"/>
            <p:cNvSpPr/>
            <p:nvPr/>
          </p:nvSpPr>
          <p:spPr>
            <a:xfrm>
              <a:off x="0" y="0"/>
              <a:ext cx="139319" cy="140335"/>
            </a:xfrm>
            <a:custGeom>
              <a:avLst/>
              <a:gdLst/>
              <a:ahLst/>
              <a:cxnLst/>
              <a:rect l="l" t="t" r="r" b="b"/>
              <a:pathLst>
                <a:path w="139319" h="140335">
                  <a:moveTo>
                    <a:pt x="115951" y="140335"/>
                  </a:moveTo>
                  <a:lnTo>
                    <a:pt x="96901" y="140335"/>
                  </a:lnTo>
                  <a:lnTo>
                    <a:pt x="10414" y="53848"/>
                  </a:lnTo>
                  <a:lnTo>
                    <a:pt x="0" y="42291"/>
                  </a:lnTo>
                  <a:lnTo>
                    <a:pt x="0" y="24892"/>
                  </a:lnTo>
                  <a:lnTo>
                    <a:pt x="21590" y="1016"/>
                  </a:lnTo>
                  <a:lnTo>
                    <a:pt x="40640" y="0"/>
                  </a:lnTo>
                  <a:lnTo>
                    <a:pt x="52959" y="11176"/>
                  </a:lnTo>
                  <a:lnTo>
                    <a:pt x="139319" y="97917"/>
                  </a:lnTo>
                  <a:lnTo>
                    <a:pt x="139319" y="116840"/>
                  </a:lnTo>
                  <a:lnTo>
                    <a:pt x="127635" y="128651"/>
                  </a:lnTo>
                  <a:lnTo>
                    <a:pt x="115824" y="140335"/>
                  </a:lnTo>
                  <a:close/>
                </a:path>
              </a:pathLst>
            </a:custGeom>
            <a:solidFill>
              <a:srgbClr val="EE4B4D"/>
            </a:solidFill>
          </p:spPr>
        </p:sp>
      </p:grpSp>
      <p:grpSp>
        <p:nvGrpSpPr>
          <p:cNvPr id="30" name="Group 30"/>
          <p:cNvGrpSpPr/>
          <p:nvPr/>
        </p:nvGrpSpPr>
        <p:grpSpPr>
          <a:xfrm>
            <a:off x="3384812" y="6436113"/>
            <a:ext cx="104489" cy="100775"/>
            <a:chOff x="0" y="0"/>
            <a:chExt cx="139319" cy="134366"/>
          </a:xfrm>
        </p:grpSpPr>
        <p:sp>
          <p:nvSpPr>
            <p:cNvPr id="31" name="Freeform 31"/>
            <p:cNvSpPr/>
            <p:nvPr/>
          </p:nvSpPr>
          <p:spPr>
            <a:xfrm>
              <a:off x="0" y="0"/>
              <a:ext cx="139319" cy="134366"/>
            </a:xfrm>
            <a:custGeom>
              <a:avLst/>
              <a:gdLst/>
              <a:ahLst/>
              <a:cxnLst/>
              <a:rect l="l" t="t" r="r" b="b"/>
              <a:pathLst>
                <a:path w="139319" h="134366">
                  <a:moveTo>
                    <a:pt x="25527" y="134366"/>
                  </a:moveTo>
                  <a:lnTo>
                    <a:pt x="17653" y="131445"/>
                  </a:lnTo>
                  <a:lnTo>
                    <a:pt x="11684" y="125857"/>
                  </a:lnTo>
                  <a:lnTo>
                    <a:pt x="0" y="114173"/>
                  </a:lnTo>
                  <a:lnTo>
                    <a:pt x="0" y="95123"/>
                  </a:lnTo>
                  <a:lnTo>
                    <a:pt x="87122" y="8001"/>
                  </a:lnTo>
                  <a:lnTo>
                    <a:pt x="97663" y="127"/>
                  </a:lnTo>
                  <a:lnTo>
                    <a:pt x="112014" y="0"/>
                  </a:lnTo>
                  <a:lnTo>
                    <a:pt x="136271" y="17399"/>
                  </a:lnTo>
                  <a:lnTo>
                    <a:pt x="139319" y="36195"/>
                  </a:lnTo>
                  <a:lnTo>
                    <a:pt x="129540" y="49657"/>
                  </a:lnTo>
                  <a:lnTo>
                    <a:pt x="49403" y="130810"/>
                  </a:lnTo>
                  <a:lnTo>
                    <a:pt x="41656" y="133985"/>
                  </a:lnTo>
                  <a:lnTo>
                    <a:pt x="33655" y="133985"/>
                  </a:lnTo>
                  <a:lnTo>
                    <a:pt x="25527" y="134366"/>
                  </a:lnTo>
                  <a:close/>
                </a:path>
              </a:pathLst>
            </a:custGeom>
            <a:solidFill>
              <a:srgbClr val="EE4B4D"/>
            </a:solidFill>
          </p:spPr>
        </p:sp>
      </p:grpSp>
      <p:grpSp>
        <p:nvGrpSpPr>
          <p:cNvPr id="32" name="Group 32"/>
          <p:cNvGrpSpPr/>
          <p:nvPr/>
        </p:nvGrpSpPr>
        <p:grpSpPr>
          <a:xfrm>
            <a:off x="2703957" y="6725904"/>
            <a:ext cx="124397" cy="45244"/>
            <a:chOff x="0" y="0"/>
            <a:chExt cx="165863" cy="60325"/>
          </a:xfrm>
        </p:grpSpPr>
        <p:sp>
          <p:nvSpPr>
            <p:cNvPr id="33" name="Freeform 33"/>
            <p:cNvSpPr/>
            <p:nvPr/>
          </p:nvSpPr>
          <p:spPr>
            <a:xfrm>
              <a:off x="0" y="0"/>
              <a:ext cx="165862" cy="60325"/>
            </a:xfrm>
            <a:custGeom>
              <a:avLst/>
              <a:gdLst/>
              <a:ahLst/>
              <a:cxnLst/>
              <a:rect l="l" t="t" r="r" b="b"/>
              <a:pathLst>
                <a:path w="165862" h="60325">
                  <a:moveTo>
                    <a:pt x="152400" y="60325"/>
                  </a:moveTo>
                  <a:lnTo>
                    <a:pt x="13462" y="60325"/>
                  </a:lnTo>
                  <a:lnTo>
                    <a:pt x="0" y="46863"/>
                  </a:lnTo>
                  <a:lnTo>
                    <a:pt x="0" y="13462"/>
                  </a:lnTo>
                  <a:lnTo>
                    <a:pt x="13462" y="0"/>
                  </a:lnTo>
                  <a:lnTo>
                    <a:pt x="152400" y="0"/>
                  </a:lnTo>
                  <a:lnTo>
                    <a:pt x="165862" y="13462"/>
                  </a:lnTo>
                  <a:lnTo>
                    <a:pt x="165862" y="46863"/>
                  </a:lnTo>
                  <a:lnTo>
                    <a:pt x="152400" y="60325"/>
                  </a:lnTo>
                  <a:close/>
                </a:path>
              </a:pathLst>
            </a:custGeom>
            <a:solidFill>
              <a:srgbClr val="EE4B4D"/>
            </a:solidFill>
          </p:spPr>
        </p:sp>
      </p:grpSp>
      <p:grpSp>
        <p:nvGrpSpPr>
          <p:cNvPr id="34" name="Group 34"/>
          <p:cNvGrpSpPr/>
          <p:nvPr/>
        </p:nvGrpSpPr>
        <p:grpSpPr>
          <a:xfrm>
            <a:off x="2822115" y="6963344"/>
            <a:ext cx="106680" cy="106299"/>
            <a:chOff x="0" y="0"/>
            <a:chExt cx="142240" cy="141732"/>
          </a:xfrm>
        </p:grpSpPr>
        <p:sp>
          <p:nvSpPr>
            <p:cNvPr id="35" name="Freeform 35"/>
            <p:cNvSpPr/>
            <p:nvPr/>
          </p:nvSpPr>
          <p:spPr>
            <a:xfrm>
              <a:off x="0" y="0"/>
              <a:ext cx="142240" cy="141732"/>
            </a:xfrm>
            <a:custGeom>
              <a:avLst/>
              <a:gdLst/>
              <a:ahLst/>
              <a:cxnLst/>
              <a:rect l="l" t="t" r="r" b="b"/>
              <a:pathLst>
                <a:path w="142240" h="141732">
                  <a:moveTo>
                    <a:pt x="40767" y="141732"/>
                  </a:moveTo>
                  <a:lnTo>
                    <a:pt x="21717" y="140208"/>
                  </a:lnTo>
                  <a:lnTo>
                    <a:pt x="0" y="114935"/>
                  </a:lnTo>
                  <a:lnTo>
                    <a:pt x="1524" y="95885"/>
                  </a:lnTo>
                  <a:lnTo>
                    <a:pt x="14224" y="85090"/>
                  </a:lnTo>
                  <a:lnTo>
                    <a:pt x="88773" y="9652"/>
                  </a:lnTo>
                  <a:lnTo>
                    <a:pt x="100076" y="0"/>
                  </a:lnTo>
                  <a:lnTo>
                    <a:pt x="116713" y="0"/>
                  </a:lnTo>
                  <a:lnTo>
                    <a:pt x="140716" y="20447"/>
                  </a:lnTo>
                  <a:lnTo>
                    <a:pt x="142240" y="39497"/>
                  </a:lnTo>
                  <a:lnTo>
                    <a:pt x="131445" y="52197"/>
                  </a:lnTo>
                  <a:lnTo>
                    <a:pt x="56769" y="127635"/>
                  </a:lnTo>
                  <a:lnTo>
                    <a:pt x="55753" y="128778"/>
                  </a:lnTo>
                  <a:lnTo>
                    <a:pt x="54610" y="129921"/>
                  </a:lnTo>
                  <a:lnTo>
                    <a:pt x="40767" y="141732"/>
                  </a:lnTo>
                  <a:close/>
                </a:path>
              </a:pathLst>
            </a:custGeom>
            <a:solidFill>
              <a:srgbClr val="EE4B4D"/>
            </a:solidFill>
          </p:spPr>
        </p:sp>
      </p:grpSp>
      <p:grpSp>
        <p:nvGrpSpPr>
          <p:cNvPr id="36" name="Group 36"/>
          <p:cNvGrpSpPr/>
          <p:nvPr/>
        </p:nvGrpSpPr>
        <p:grpSpPr>
          <a:xfrm>
            <a:off x="3384201" y="6956299"/>
            <a:ext cx="109157" cy="109347"/>
            <a:chOff x="0" y="0"/>
            <a:chExt cx="145543" cy="145797"/>
          </a:xfrm>
        </p:grpSpPr>
        <p:sp>
          <p:nvSpPr>
            <p:cNvPr id="37" name="Freeform 37"/>
            <p:cNvSpPr/>
            <p:nvPr/>
          </p:nvSpPr>
          <p:spPr>
            <a:xfrm>
              <a:off x="0" y="0"/>
              <a:ext cx="145542" cy="145796"/>
            </a:xfrm>
            <a:custGeom>
              <a:avLst/>
              <a:gdLst/>
              <a:ahLst/>
              <a:cxnLst/>
              <a:rect l="l" t="t" r="r" b="b"/>
              <a:pathLst>
                <a:path w="145542" h="145796">
                  <a:moveTo>
                    <a:pt x="118364" y="145796"/>
                  </a:moveTo>
                  <a:lnTo>
                    <a:pt x="99314" y="144018"/>
                  </a:lnTo>
                  <a:lnTo>
                    <a:pt x="88646" y="131191"/>
                  </a:lnTo>
                  <a:lnTo>
                    <a:pt x="13208" y="55880"/>
                  </a:lnTo>
                  <a:lnTo>
                    <a:pt x="12573" y="55118"/>
                  </a:lnTo>
                  <a:lnTo>
                    <a:pt x="11811" y="54483"/>
                  </a:lnTo>
                  <a:lnTo>
                    <a:pt x="0" y="41402"/>
                  </a:lnTo>
                  <a:lnTo>
                    <a:pt x="1016" y="22352"/>
                  </a:lnTo>
                  <a:lnTo>
                    <a:pt x="25654" y="0"/>
                  </a:lnTo>
                  <a:lnTo>
                    <a:pt x="44704" y="1016"/>
                  </a:lnTo>
                  <a:lnTo>
                    <a:pt x="55880" y="13335"/>
                  </a:lnTo>
                  <a:lnTo>
                    <a:pt x="130048" y="88011"/>
                  </a:lnTo>
                  <a:lnTo>
                    <a:pt x="131826" y="89408"/>
                  </a:lnTo>
                  <a:lnTo>
                    <a:pt x="133477" y="90932"/>
                  </a:lnTo>
                  <a:lnTo>
                    <a:pt x="145542" y="105410"/>
                  </a:lnTo>
                  <a:lnTo>
                    <a:pt x="143764" y="124460"/>
                  </a:lnTo>
                  <a:lnTo>
                    <a:pt x="118110" y="145796"/>
                  </a:lnTo>
                  <a:close/>
                </a:path>
              </a:pathLst>
            </a:custGeom>
            <a:solidFill>
              <a:srgbClr val="EE4B4D"/>
            </a:solidFill>
          </p:spPr>
        </p:sp>
      </p:grpSp>
      <p:grpSp>
        <p:nvGrpSpPr>
          <p:cNvPr id="38" name="Group 38"/>
          <p:cNvGrpSpPr/>
          <p:nvPr/>
        </p:nvGrpSpPr>
        <p:grpSpPr>
          <a:xfrm>
            <a:off x="3481835" y="6725112"/>
            <a:ext cx="124397" cy="45244"/>
            <a:chOff x="0" y="0"/>
            <a:chExt cx="165863" cy="60325"/>
          </a:xfrm>
        </p:grpSpPr>
        <p:sp>
          <p:nvSpPr>
            <p:cNvPr id="39" name="Freeform 39"/>
            <p:cNvSpPr/>
            <p:nvPr/>
          </p:nvSpPr>
          <p:spPr>
            <a:xfrm>
              <a:off x="0" y="0"/>
              <a:ext cx="165862" cy="60325"/>
            </a:xfrm>
            <a:custGeom>
              <a:avLst/>
              <a:gdLst/>
              <a:ahLst/>
              <a:cxnLst/>
              <a:rect l="l" t="t" r="r" b="b"/>
              <a:pathLst>
                <a:path w="165862" h="60325">
                  <a:moveTo>
                    <a:pt x="152400" y="60325"/>
                  </a:moveTo>
                  <a:lnTo>
                    <a:pt x="13462" y="60325"/>
                  </a:lnTo>
                  <a:lnTo>
                    <a:pt x="0" y="46863"/>
                  </a:lnTo>
                  <a:lnTo>
                    <a:pt x="0" y="13462"/>
                  </a:lnTo>
                  <a:lnTo>
                    <a:pt x="13462" y="0"/>
                  </a:lnTo>
                  <a:lnTo>
                    <a:pt x="152400" y="0"/>
                  </a:lnTo>
                  <a:lnTo>
                    <a:pt x="165862" y="13462"/>
                  </a:lnTo>
                  <a:lnTo>
                    <a:pt x="165862" y="46863"/>
                  </a:lnTo>
                  <a:lnTo>
                    <a:pt x="152400" y="60325"/>
                  </a:lnTo>
                  <a:close/>
                </a:path>
              </a:pathLst>
            </a:custGeom>
            <a:solidFill>
              <a:srgbClr val="EE4B4D"/>
            </a:solidFill>
          </p:spPr>
        </p:sp>
      </p:grpSp>
      <p:grpSp>
        <p:nvGrpSpPr>
          <p:cNvPr id="40" name="Group 40"/>
          <p:cNvGrpSpPr/>
          <p:nvPr/>
        </p:nvGrpSpPr>
        <p:grpSpPr>
          <a:xfrm>
            <a:off x="2096868" y="1353749"/>
            <a:ext cx="9291648" cy="1646990"/>
            <a:chOff x="0" y="0"/>
            <a:chExt cx="12388864" cy="2195987"/>
          </a:xfrm>
        </p:grpSpPr>
        <p:sp>
          <p:nvSpPr>
            <p:cNvPr id="41" name="Freeform 41"/>
            <p:cNvSpPr/>
            <p:nvPr/>
          </p:nvSpPr>
          <p:spPr>
            <a:xfrm>
              <a:off x="0" y="0"/>
              <a:ext cx="12388864" cy="2195987"/>
            </a:xfrm>
            <a:custGeom>
              <a:avLst/>
              <a:gdLst/>
              <a:ahLst/>
              <a:cxnLst/>
              <a:rect l="l" t="t" r="r" b="b"/>
              <a:pathLst>
                <a:path w="12388864" h="2195987">
                  <a:moveTo>
                    <a:pt x="0" y="0"/>
                  </a:moveTo>
                  <a:lnTo>
                    <a:pt x="12388864" y="0"/>
                  </a:lnTo>
                  <a:lnTo>
                    <a:pt x="12388864" y="2195987"/>
                  </a:lnTo>
                  <a:lnTo>
                    <a:pt x="0" y="2195987"/>
                  </a:lnTo>
                  <a:close/>
                </a:path>
              </a:pathLst>
            </a:custGeom>
            <a:solidFill>
              <a:srgbClr val="000000">
                <a:alpha val="0"/>
              </a:srgbClr>
            </a:solidFill>
          </p:spPr>
        </p:sp>
        <p:sp>
          <p:nvSpPr>
            <p:cNvPr id="42" name="TextBox 42"/>
            <p:cNvSpPr txBox="1"/>
            <p:nvPr/>
          </p:nvSpPr>
          <p:spPr>
            <a:xfrm>
              <a:off x="0" y="-161925"/>
              <a:ext cx="12388864" cy="2357912"/>
            </a:xfrm>
            <a:prstGeom prst="rect">
              <a:avLst/>
            </a:prstGeom>
          </p:spPr>
          <p:txBody>
            <a:bodyPr lIns="0" tIns="0" rIns="0" bIns="0" rtlCol="0" anchor="t"/>
            <a:lstStyle/>
            <a:p>
              <a:pPr algn="l">
                <a:lnSpc>
                  <a:spcPts val="9838"/>
                </a:lnSpc>
              </a:pPr>
              <a:r>
                <a:rPr lang="en-US" sz="8199" b="1">
                  <a:solidFill>
                    <a:srgbClr val="FF0000"/>
                  </a:solidFill>
                  <a:latin typeface="Arial Bold"/>
                  <a:ea typeface="Arial Bold"/>
                  <a:cs typeface="Arial Bold"/>
                  <a:sym typeface="Arial Bold"/>
                </a:rPr>
                <a:t>Mission Statement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3"/>
              <a:stretch>
                <a:fillRect t="-31" b="-31"/>
              </a:stretch>
            </a:blipFill>
          </p:spPr>
        </p:sp>
      </p:grpSp>
      <p:grpSp>
        <p:nvGrpSpPr>
          <p:cNvPr id="4" name="Group 4"/>
          <p:cNvGrpSpPr/>
          <p:nvPr/>
        </p:nvGrpSpPr>
        <p:grpSpPr>
          <a:xfrm>
            <a:off x="16002000" y="8801100"/>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4"/>
              <a:stretch>
                <a:fillRect l="-190" r="-190"/>
              </a:stretch>
            </a:blipFill>
          </p:spPr>
        </p:sp>
      </p:grpSp>
      <p:grpSp>
        <p:nvGrpSpPr>
          <p:cNvPr id="6" name="Group 6"/>
          <p:cNvGrpSpPr/>
          <p:nvPr/>
        </p:nvGrpSpPr>
        <p:grpSpPr>
          <a:xfrm>
            <a:off x="0" y="2514600"/>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5544800" y="8572500"/>
            <a:ext cx="2514600" cy="1600200"/>
            <a:chOff x="0" y="0"/>
            <a:chExt cx="3352800" cy="2133600"/>
          </a:xfrm>
        </p:grpSpPr>
        <p:sp>
          <p:nvSpPr>
            <p:cNvPr id="9" name="Freeform 9"/>
            <p:cNvSpPr/>
            <p:nvPr/>
          </p:nvSpPr>
          <p:spPr>
            <a:xfrm>
              <a:off x="0" y="0"/>
              <a:ext cx="3352800" cy="2133600"/>
            </a:xfrm>
            <a:custGeom>
              <a:avLst/>
              <a:gdLst/>
              <a:ahLst/>
              <a:cxnLst/>
              <a:rect l="l" t="t" r="r" b="b"/>
              <a:pathLst>
                <a:path w="3352800" h="2133600">
                  <a:moveTo>
                    <a:pt x="0" y="0"/>
                  </a:moveTo>
                  <a:lnTo>
                    <a:pt x="3352800" y="0"/>
                  </a:lnTo>
                  <a:lnTo>
                    <a:pt x="3352800" y="2133600"/>
                  </a:lnTo>
                  <a:lnTo>
                    <a:pt x="0" y="2133600"/>
                  </a:lnTo>
                  <a:lnTo>
                    <a:pt x="0" y="0"/>
                  </a:lnTo>
                  <a:close/>
                </a:path>
              </a:pathLst>
            </a:custGeom>
            <a:solidFill>
              <a:srgbClr val="FFFFFF"/>
            </a:solidFill>
          </p:spPr>
        </p:sp>
      </p:grpSp>
      <p:grpSp>
        <p:nvGrpSpPr>
          <p:cNvPr id="10" name="Group 10"/>
          <p:cNvGrpSpPr/>
          <p:nvPr/>
        </p:nvGrpSpPr>
        <p:grpSpPr>
          <a:xfrm>
            <a:off x="1203957" y="932187"/>
            <a:ext cx="15880083" cy="1527333"/>
            <a:chOff x="0" y="0"/>
            <a:chExt cx="21173444" cy="2036444"/>
          </a:xfrm>
        </p:grpSpPr>
        <p:sp>
          <p:nvSpPr>
            <p:cNvPr id="11" name="Freeform 11"/>
            <p:cNvSpPr/>
            <p:nvPr/>
          </p:nvSpPr>
          <p:spPr>
            <a:xfrm>
              <a:off x="0" y="0"/>
              <a:ext cx="21173444" cy="2036444"/>
            </a:xfrm>
            <a:custGeom>
              <a:avLst/>
              <a:gdLst/>
              <a:ahLst/>
              <a:cxnLst/>
              <a:rect l="l" t="t" r="r" b="b"/>
              <a:pathLst>
                <a:path w="21173444" h="2036444">
                  <a:moveTo>
                    <a:pt x="0" y="0"/>
                  </a:moveTo>
                  <a:lnTo>
                    <a:pt x="21173444" y="0"/>
                  </a:lnTo>
                  <a:lnTo>
                    <a:pt x="21173444" y="2036444"/>
                  </a:lnTo>
                  <a:lnTo>
                    <a:pt x="0" y="2036444"/>
                  </a:lnTo>
                  <a:close/>
                </a:path>
              </a:pathLst>
            </a:custGeom>
            <a:solidFill>
              <a:srgbClr val="000000">
                <a:alpha val="0"/>
              </a:srgbClr>
            </a:solidFill>
          </p:spPr>
        </p:sp>
        <p:sp>
          <p:nvSpPr>
            <p:cNvPr id="12" name="TextBox 12"/>
            <p:cNvSpPr txBox="1"/>
            <p:nvPr/>
          </p:nvSpPr>
          <p:spPr>
            <a:xfrm>
              <a:off x="0" y="9525"/>
              <a:ext cx="21173444" cy="2026919"/>
            </a:xfrm>
            <a:prstGeom prst="rect">
              <a:avLst/>
            </a:prstGeom>
          </p:spPr>
          <p:txBody>
            <a:bodyPr lIns="0" tIns="0" rIns="0" bIns="0" rtlCol="0" anchor="t"/>
            <a:lstStyle/>
            <a:p>
              <a:pPr algn="l">
                <a:lnSpc>
                  <a:spcPts val="8595"/>
                </a:lnSpc>
              </a:pPr>
              <a:r>
                <a:rPr lang="en-US" sz="7200" b="1" spc="396">
                  <a:solidFill>
                    <a:srgbClr val="466991"/>
                  </a:solidFill>
                  <a:latin typeface="Tahoma Bold"/>
                  <a:ea typeface="Tahoma Bold"/>
                  <a:cs typeface="Tahoma Bold"/>
                  <a:sym typeface="Tahoma Bold"/>
                </a:rPr>
                <a:t>JOINT ADOPTION EVENT </a:t>
              </a:r>
            </a:p>
          </p:txBody>
        </p:sp>
      </p:grpSp>
      <p:grpSp>
        <p:nvGrpSpPr>
          <p:cNvPr id="13" name="Group 13"/>
          <p:cNvGrpSpPr/>
          <p:nvPr/>
        </p:nvGrpSpPr>
        <p:grpSpPr>
          <a:xfrm>
            <a:off x="8713852" y="3174271"/>
            <a:ext cx="8535925" cy="6583679"/>
            <a:chOff x="0" y="0"/>
            <a:chExt cx="11381233" cy="8778239"/>
          </a:xfrm>
        </p:grpSpPr>
        <p:sp>
          <p:nvSpPr>
            <p:cNvPr id="14" name="Freeform 14"/>
            <p:cNvSpPr/>
            <p:nvPr/>
          </p:nvSpPr>
          <p:spPr>
            <a:xfrm>
              <a:off x="0" y="0"/>
              <a:ext cx="11381232" cy="8778240"/>
            </a:xfrm>
            <a:custGeom>
              <a:avLst/>
              <a:gdLst/>
              <a:ahLst/>
              <a:cxnLst/>
              <a:rect l="l" t="t" r="r" b="b"/>
              <a:pathLst>
                <a:path w="11381232" h="8778240">
                  <a:moveTo>
                    <a:pt x="0" y="0"/>
                  </a:moveTo>
                  <a:lnTo>
                    <a:pt x="11381232" y="0"/>
                  </a:lnTo>
                  <a:lnTo>
                    <a:pt x="11381232" y="8778240"/>
                  </a:lnTo>
                  <a:lnTo>
                    <a:pt x="0" y="8778240"/>
                  </a:lnTo>
                  <a:close/>
                </a:path>
              </a:pathLst>
            </a:custGeom>
            <a:blipFill>
              <a:blip r:embed="rId5"/>
              <a:stretch>
                <a:fillRect l="-2323" r="-2323"/>
              </a:stretch>
            </a:blipFill>
          </p:spPr>
        </p:sp>
      </p:grpSp>
      <p:grpSp>
        <p:nvGrpSpPr>
          <p:cNvPr id="15" name="Group 15"/>
          <p:cNvGrpSpPr/>
          <p:nvPr/>
        </p:nvGrpSpPr>
        <p:grpSpPr>
          <a:xfrm>
            <a:off x="1028700" y="4420172"/>
            <a:ext cx="7270432" cy="4041870"/>
            <a:chOff x="0" y="0"/>
            <a:chExt cx="9693909" cy="5389160"/>
          </a:xfrm>
        </p:grpSpPr>
        <p:sp>
          <p:nvSpPr>
            <p:cNvPr id="16" name="Freeform 16"/>
            <p:cNvSpPr/>
            <p:nvPr/>
          </p:nvSpPr>
          <p:spPr>
            <a:xfrm>
              <a:off x="0" y="0"/>
              <a:ext cx="9693909" cy="5389160"/>
            </a:xfrm>
            <a:custGeom>
              <a:avLst/>
              <a:gdLst/>
              <a:ahLst/>
              <a:cxnLst/>
              <a:rect l="l" t="t" r="r" b="b"/>
              <a:pathLst>
                <a:path w="9693909" h="5389160">
                  <a:moveTo>
                    <a:pt x="0" y="0"/>
                  </a:moveTo>
                  <a:lnTo>
                    <a:pt x="9693909" y="0"/>
                  </a:lnTo>
                  <a:lnTo>
                    <a:pt x="9693909" y="5389160"/>
                  </a:lnTo>
                  <a:lnTo>
                    <a:pt x="0" y="5389160"/>
                  </a:lnTo>
                  <a:close/>
                </a:path>
              </a:pathLst>
            </a:custGeom>
            <a:solidFill>
              <a:srgbClr val="000000">
                <a:alpha val="0"/>
              </a:srgbClr>
            </a:solidFill>
          </p:spPr>
        </p:sp>
        <p:sp>
          <p:nvSpPr>
            <p:cNvPr id="17" name="TextBox 17"/>
            <p:cNvSpPr txBox="1"/>
            <p:nvPr/>
          </p:nvSpPr>
          <p:spPr>
            <a:xfrm>
              <a:off x="0" y="-66675"/>
              <a:ext cx="9693909" cy="5455835"/>
            </a:xfrm>
            <a:prstGeom prst="rect">
              <a:avLst/>
            </a:prstGeom>
          </p:spPr>
          <p:txBody>
            <a:bodyPr lIns="0" tIns="0" rIns="0" bIns="0" rtlCol="0" anchor="t"/>
            <a:lstStyle/>
            <a:p>
              <a:pPr algn="ctr">
                <a:lnSpc>
                  <a:spcPts val="3840"/>
                </a:lnSpc>
              </a:pPr>
              <a:r>
                <a:rPr lang="en-US" sz="3200">
                  <a:solidFill>
                    <a:srgbClr val="1E1E1E"/>
                  </a:solidFill>
                  <a:latin typeface="Arial"/>
                  <a:ea typeface="Arial"/>
                  <a:cs typeface="Arial"/>
                  <a:sym typeface="Arial"/>
                </a:rPr>
                <a:t>Midland City Council and Midland County officially adopted the goal of​</a:t>
              </a:r>
            </a:p>
            <a:p>
              <a:pPr algn="ctr">
                <a:lnSpc>
                  <a:spcPts val="3840"/>
                </a:lnSpc>
              </a:pPr>
              <a:r>
                <a:rPr lang="en-US" sz="3200">
                  <a:solidFill>
                    <a:srgbClr val="1E1E1E"/>
                  </a:solidFill>
                  <a:latin typeface="Arial"/>
                  <a:ea typeface="Arial"/>
                  <a:cs typeface="Arial"/>
                  <a:sym typeface="Arial"/>
                </a:rPr>
                <a:t>Vision Zero, meaning Zero roadway​</a:t>
              </a:r>
            </a:p>
            <a:p>
              <a:pPr algn="ctr">
                <a:lnSpc>
                  <a:spcPts val="3840"/>
                </a:lnSpc>
              </a:pPr>
              <a:r>
                <a:rPr lang="en-US" sz="3200">
                  <a:solidFill>
                    <a:srgbClr val="1E1E1E"/>
                  </a:solidFill>
                  <a:latin typeface="Arial"/>
                  <a:ea typeface="Arial"/>
                  <a:cs typeface="Arial"/>
                  <a:sym typeface="Arial"/>
                </a:rPr>
                <a:t>fatalities by 2050 in a dual Comprehensive Safety Action Plan adoption ceremony​ August of 2024.​</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22757"/>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3"/>
              <a:stretch>
                <a:fillRect t="-31" b="-31"/>
              </a:stretch>
            </a:blipFill>
          </p:spPr>
        </p:sp>
      </p:grpSp>
      <p:grpSp>
        <p:nvGrpSpPr>
          <p:cNvPr id="4" name="Group 4"/>
          <p:cNvGrpSpPr/>
          <p:nvPr/>
        </p:nvGrpSpPr>
        <p:grpSpPr>
          <a:xfrm>
            <a:off x="16011037" y="8895302"/>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4"/>
              <a:stretch>
                <a:fillRect l="-190" r="-190"/>
              </a:stretch>
            </a:blipFill>
          </p:spPr>
        </p:sp>
      </p:grpSp>
      <p:grpSp>
        <p:nvGrpSpPr>
          <p:cNvPr id="6" name="Group 6"/>
          <p:cNvGrpSpPr/>
          <p:nvPr/>
        </p:nvGrpSpPr>
        <p:grpSpPr>
          <a:xfrm>
            <a:off x="0" y="1991843"/>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130886" y="368815"/>
            <a:ext cx="16309904" cy="1319770"/>
            <a:chOff x="0" y="0"/>
            <a:chExt cx="21746539" cy="1759693"/>
          </a:xfrm>
        </p:grpSpPr>
        <p:sp>
          <p:nvSpPr>
            <p:cNvPr id="9" name="Freeform 9"/>
            <p:cNvSpPr/>
            <p:nvPr/>
          </p:nvSpPr>
          <p:spPr>
            <a:xfrm>
              <a:off x="0" y="0"/>
              <a:ext cx="21746539" cy="1759693"/>
            </a:xfrm>
            <a:custGeom>
              <a:avLst/>
              <a:gdLst/>
              <a:ahLst/>
              <a:cxnLst/>
              <a:rect l="l" t="t" r="r" b="b"/>
              <a:pathLst>
                <a:path w="21746539" h="1759693">
                  <a:moveTo>
                    <a:pt x="0" y="0"/>
                  </a:moveTo>
                  <a:lnTo>
                    <a:pt x="21746539" y="0"/>
                  </a:lnTo>
                  <a:lnTo>
                    <a:pt x="21746539" y="1759693"/>
                  </a:lnTo>
                  <a:lnTo>
                    <a:pt x="0" y="1759693"/>
                  </a:lnTo>
                  <a:close/>
                </a:path>
              </a:pathLst>
            </a:custGeom>
            <a:solidFill>
              <a:srgbClr val="000000">
                <a:alpha val="0"/>
              </a:srgbClr>
            </a:solidFill>
          </p:spPr>
        </p:sp>
        <p:sp>
          <p:nvSpPr>
            <p:cNvPr id="10" name="TextBox 10"/>
            <p:cNvSpPr txBox="1"/>
            <p:nvPr/>
          </p:nvSpPr>
          <p:spPr>
            <a:xfrm>
              <a:off x="0" y="0"/>
              <a:ext cx="21746539" cy="1759693"/>
            </a:xfrm>
            <a:prstGeom prst="rect">
              <a:avLst/>
            </a:prstGeom>
          </p:spPr>
          <p:txBody>
            <a:bodyPr lIns="0" tIns="0" rIns="0" bIns="0" rtlCol="0" anchor="t"/>
            <a:lstStyle/>
            <a:p>
              <a:pPr algn="l">
                <a:lnSpc>
                  <a:spcPts val="7401"/>
                </a:lnSpc>
              </a:pPr>
              <a:r>
                <a:rPr lang="en-US" sz="6199" b="1" spc="342">
                  <a:solidFill>
                    <a:srgbClr val="466991"/>
                  </a:solidFill>
                  <a:latin typeface="Tahoma Bold"/>
                  <a:ea typeface="Tahoma Bold"/>
                  <a:cs typeface="Tahoma Bold"/>
                  <a:sym typeface="Tahoma Bold"/>
                </a:rPr>
                <a:t>2025 CSAP UPDATE</a:t>
              </a:r>
            </a:p>
          </p:txBody>
        </p:sp>
      </p:grpSp>
      <p:grpSp>
        <p:nvGrpSpPr>
          <p:cNvPr id="11" name="Group 11"/>
          <p:cNvGrpSpPr/>
          <p:nvPr/>
        </p:nvGrpSpPr>
        <p:grpSpPr>
          <a:xfrm>
            <a:off x="353867" y="2525243"/>
            <a:ext cx="18004324" cy="2932049"/>
            <a:chOff x="0" y="0"/>
            <a:chExt cx="24005765" cy="3909399"/>
          </a:xfrm>
        </p:grpSpPr>
        <p:sp>
          <p:nvSpPr>
            <p:cNvPr id="12" name="Freeform 12"/>
            <p:cNvSpPr/>
            <p:nvPr/>
          </p:nvSpPr>
          <p:spPr>
            <a:xfrm>
              <a:off x="0" y="0"/>
              <a:ext cx="24005766" cy="3909399"/>
            </a:xfrm>
            <a:custGeom>
              <a:avLst/>
              <a:gdLst/>
              <a:ahLst/>
              <a:cxnLst/>
              <a:rect l="l" t="t" r="r" b="b"/>
              <a:pathLst>
                <a:path w="24005766" h="3909399">
                  <a:moveTo>
                    <a:pt x="0" y="0"/>
                  </a:moveTo>
                  <a:lnTo>
                    <a:pt x="24005766" y="0"/>
                  </a:lnTo>
                  <a:lnTo>
                    <a:pt x="24005766" y="3909399"/>
                  </a:lnTo>
                  <a:lnTo>
                    <a:pt x="0" y="3909399"/>
                  </a:lnTo>
                  <a:close/>
                </a:path>
              </a:pathLst>
            </a:custGeom>
            <a:solidFill>
              <a:srgbClr val="000000">
                <a:alpha val="0"/>
              </a:srgbClr>
            </a:solidFill>
          </p:spPr>
        </p:sp>
        <p:sp>
          <p:nvSpPr>
            <p:cNvPr id="13" name="TextBox 13"/>
            <p:cNvSpPr txBox="1"/>
            <p:nvPr/>
          </p:nvSpPr>
          <p:spPr>
            <a:xfrm>
              <a:off x="0" y="-76200"/>
              <a:ext cx="24005765" cy="3985599"/>
            </a:xfrm>
            <a:prstGeom prst="rect">
              <a:avLst/>
            </a:prstGeom>
          </p:spPr>
          <p:txBody>
            <a:bodyPr lIns="0" tIns="0" rIns="0" bIns="0" rtlCol="0" anchor="t"/>
            <a:lstStyle/>
            <a:p>
              <a:pPr algn="l">
                <a:lnSpc>
                  <a:spcPts val="4440"/>
                </a:lnSpc>
              </a:pPr>
              <a:r>
                <a:rPr lang="en-US" sz="3700" spc="-6">
                  <a:solidFill>
                    <a:srgbClr val="3D3D3D"/>
                  </a:solidFill>
                  <a:latin typeface="Arial"/>
                  <a:ea typeface="Arial"/>
                  <a:cs typeface="Arial"/>
                  <a:sym typeface="Arial"/>
                </a:rPr>
                <a:t>For this initial update, data from calendar year 2024 is compared to baseline data from the current CSAPs (2022 data). To gain more insight on community needs, this specific update includes data from 2023 as well. This allows entities to identify areas of success and areas needing improvement using data driven results in the seven emphasis areas. </a:t>
              </a:r>
            </a:p>
          </p:txBody>
        </p:sp>
      </p:grpSp>
      <p:sp>
        <p:nvSpPr>
          <p:cNvPr id="14" name="Freeform 14"/>
          <p:cNvSpPr/>
          <p:nvPr/>
        </p:nvSpPr>
        <p:spPr>
          <a:xfrm>
            <a:off x="4006494" y="5266792"/>
            <a:ext cx="10699069" cy="5143500"/>
          </a:xfrm>
          <a:custGeom>
            <a:avLst/>
            <a:gdLst/>
            <a:ahLst/>
            <a:cxnLst/>
            <a:rect l="l" t="t" r="r" b="b"/>
            <a:pathLst>
              <a:path w="10699069" h="5143500">
                <a:moveTo>
                  <a:pt x="0" y="0"/>
                </a:moveTo>
                <a:lnTo>
                  <a:pt x="10699069" y="0"/>
                </a:lnTo>
                <a:lnTo>
                  <a:pt x="10699069" y="5143500"/>
                </a:lnTo>
                <a:lnTo>
                  <a:pt x="0" y="5143500"/>
                </a:lnTo>
                <a:lnTo>
                  <a:pt x="0" y="0"/>
                </a:lnTo>
                <a:close/>
              </a:path>
            </a:pathLst>
          </a:custGeom>
          <a:blipFill>
            <a:blip r:embed="rId5"/>
            <a:stretch>
              <a:fillRect/>
            </a:stretch>
          </a:blipFill>
        </p:spPr>
      </p:sp>
      <p:sp>
        <p:nvSpPr>
          <p:cNvPr id="15" name="Freeform 15"/>
          <p:cNvSpPr/>
          <p:nvPr/>
        </p:nvSpPr>
        <p:spPr>
          <a:xfrm>
            <a:off x="3885163" y="8771992"/>
            <a:ext cx="3667125" cy="1638300"/>
          </a:xfrm>
          <a:custGeom>
            <a:avLst/>
            <a:gdLst/>
            <a:ahLst/>
            <a:cxnLst/>
            <a:rect l="l" t="t" r="r" b="b"/>
            <a:pathLst>
              <a:path w="3667125" h="1638300">
                <a:moveTo>
                  <a:pt x="0" y="0"/>
                </a:moveTo>
                <a:lnTo>
                  <a:pt x="3667125" y="0"/>
                </a:lnTo>
                <a:lnTo>
                  <a:pt x="3667125" y="1638300"/>
                </a:lnTo>
                <a:lnTo>
                  <a:pt x="0" y="1638300"/>
                </a:lnTo>
                <a:lnTo>
                  <a:pt x="0" y="0"/>
                </a:lnTo>
                <a:close/>
              </a:path>
            </a:pathLst>
          </a:custGeom>
          <a:blipFill>
            <a:blip r:embed="rId5"/>
            <a:stretch>
              <a:fillRect l="-191756" t="-213953"/>
            </a:stretch>
          </a:blipFill>
        </p:spPr>
      </p:sp>
      <p:sp>
        <p:nvSpPr>
          <p:cNvPr id="16" name="Freeform 16"/>
          <p:cNvSpPr/>
          <p:nvPr/>
        </p:nvSpPr>
        <p:spPr>
          <a:xfrm>
            <a:off x="7440467" y="8771992"/>
            <a:ext cx="3578921" cy="1666875"/>
          </a:xfrm>
          <a:custGeom>
            <a:avLst/>
            <a:gdLst/>
            <a:ahLst/>
            <a:cxnLst/>
            <a:rect l="l" t="t" r="r" b="b"/>
            <a:pathLst>
              <a:path w="3578921" h="1666875">
                <a:moveTo>
                  <a:pt x="0" y="0"/>
                </a:moveTo>
                <a:lnTo>
                  <a:pt x="3578921" y="0"/>
                </a:lnTo>
                <a:lnTo>
                  <a:pt x="3578921" y="1666875"/>
                </a:lnTo>
                <a:lnTo>
                  <a:pt x="0" y="1666875"/>
                </a:lnTo>
                <a:lnTo>
                  <a:pt x="0" y="0"/>
                </a:lnTo>
                <a:close/>
              </a:path>
            </a:pathLst>
          </a:custGeom>
          <a:blipFill>
            <a:blip r:embed="rId5"/>
            <a:stretch>
              <a:fillRect t="-208571" r="-198946"/>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004" y="0"/>
            <a:ext cx="18255995" cy="10287000"/>
            <a:chOff x="0" y="0"/>
            <a:chExt cx="24341327" cy="13716000"/>
          </a:xfrm>
        </p:grpSpPr>
        <p:sp>
          <p:nvSpPr>
            <p:cNvPr id="3" name="Freeform 3"/>
            <p:cNvSpPr/>
            <p:nvPr/>
          </p:nvSpPr>
          <p:spPr>
            <a:xfrm>
              <a:off x="0" y="0"/>
              <a:ext cx="24341328" cy="13716000"/>
            </a:xfrm>
            <a:custGeom>
              <a:avLst/>
              <a:gdLst/>
              <a:ahLst/>
              <a:cxnLst/>
              <a:rect l="l" t="t" r="r" b="b"/>
              <a:pathLst>
                <a:path w="24341328" h="13716000">
                  <a:moveTo>
                    <a:pt x="0" y="0"/>
                  </a:moveTo>
                  <a:lnTo>
                    <a:pt x="24341328" y="0"/>
                  </a:lnTo>
                  <a:lnTo>
                    <a:pt x="24341328" y="13716000"/>
                  </a:lnTo>
                  <a:lnTo>
                    <a:pt x="0" y="13716000"/>
                  </a:lnTo>
                  <a:close/>
                </a:path>
              </a:pathLst>
            </a:custGeom>
            <a:blipFill>
              <a:blip r:embed="rId3"/>
              <a:stretch>
                <a:fillRect t="-10" b="-10"/>
              </a:stretch>
            </a:blipFill>
          </p:spPr>
        </p:sp>
      </p:grpSp>
      <p:grpSp>
        <p:nvGrpSpPr>
          <p:cNvPr id="4" name="Group 4"/>
          <p:cNvGrpSpPr/>
          <p:nvPr/>
        </p:nvGrpSpPr>
        <p:grpSpPr>
          <a:xfrm>
            <a:off x="0" y="0"/>
            <a:ext cx="1257300" cy="10287000"/>
            <a:chOff x="0" y="0"/>
            <a:chExt cx="1676400" cy="13716000"/>
          </a:xfrm>
        </p:grpSpPr>
        <p:sp>
          <p:nvSpPr>
            <p:cNvPr id="5" name="Freeform 5"/>
            <p:cNvSpPr/>
            <p:nvPr/>
          </p:nvSpPr>
          <p:spPr>
            <a:xfrm>
              <a:off x="0" y="0"/>
              <a:ext cx="1676400" cy="13716000"/>
            </a:xfrm>
            <a:custGeom>
              <a:avLst/>
              <a:gdLst/>
              <a:ahLst/>
              <a:cxnLst/>
              <a:rect l="l" t="t" r="r" b="b"/>
              <a:pathLst>
                <a:path w="1676400" h="13716000">
                  <a:moveTo>
                    <a:pt x="0" y="13716000"/>
                  </a:moveTo>
                  <a:lnTo>
                    <a:pt x="1676400" y="13716000"/>
                  </a:lnTo>
                  <a:lnTo>
                    <a:pt x="1676400" y="0"/>
                  </a:lnTo>
                  <a:lnTo>
                    <a:pt x="0" y="0"/>
                  </a:lnTo>
                  <a:lnTo>
                    <a:pt x="0" y="13716000"/>
                  </a:lnTo>
                  <a:close/>
                </a:path>
              </a:pathLst>
            </a:custGeom>
            <a:solidFill>
              <a:srgbClr val="FF0000"/>
            </a:solidFill>
          </p:spPr>
        </p:sp>
      </p:grpSp>
      <p:sp>
        <p:nvSpPr>
          <p:cNvPr id="6" name="Freeform 6"/>
          <p:cNvSpPr/>
          <p:nvPr/>
        </p:nvSpPr>
        <p:spPr>
          <a:xfrm>
            <a:off x="2514600" y="4690866"/>
            <a:ext cx="6400800" cy="4800600"/>
          </a:xfrm>
          <a:custGeom>
            <a:avLst/>
            <a:gdLst/>
            <a:ahLst/>
            <a:cxnLst/>
            <a:rect l="l" t="t" r="r" b="b"/>
            <a:pathLst>
              <a:path w="6400800" h="4800600">
                <a:moveTo>
                  <a:pt x="0" y="0"/>
                </a:moveTo>
                <a:lnTo>
                  <a:pt x="6400800" y="0"/>
                </a:lnTo>
                <a:lnTo>
                  <a:pt x="6400800" y="4800600"/>
                </a:lnTo>
                <a:lnTo>
                  <a:pt x="0" y="4800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286000" y="4462274"/>
            <a:ext cx="6400800" cy="4800600"/>
          </a:xfrm>
          <a:custGeom>
            <a:avLst/>
            <a:gdLst/>
            <a:ahLst/>
            <a:cxnLst/>
            <a:rect l="l" t="t" r="r" b="b"/>
            <a:pathLst>
              <a:path w="6400800" h="4800600">
                <a:moveTo>
                  <a:pt x="0" y="0"/>
                </a:moveTo>
                <a:lnTo>
                  <a:pt x="6400800" y="0"/>
                </a:lnTo>
                <a:lnTo>
                  <a:pt x="6400800" y="4800600"/>
                </a:lnTo>
                <a:lnTo>
                  <a:pt x="0" y="4800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6002000" y="8801100"/>
            <a:ext cx="2135125" cy="1220248"/>
            <a:chOff x="0" y="0"/>
            <a:chExt cx="2846833" cy="1626998"/>
          </a:xfrm>
        </p:grpSpPr>
        <p:sp>
          <p:nvSpPr>
            <p:cNvPr id="9" name="Freeform 9"/>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8"/>
              <a:stretch>
                <a:fillRect l="-190" r="-190"/>
              </a:stretch>
            </a:blipFill>
          </p:spPr>
        </p:sp>
      </p:grpSp>
      <p:grpSp>
        <p:nvGrpSpPr>
          <p:cNvPr id="10" name="Group 10"/>
          <p:cNvGrpSpPr/>
          <p:nvPr/>
        </p:nvGrpSpPr>
        <p:grpSpPr>
          <a:xfrm>
            <a:off x="2404109" y="2129806"/>
            <a:ext cx="11108055" cy="1527333"/>
            <a:chOff x="0" y="0"/>
            <a:chExt cx="14810740" cy="2036444"/>
          </a:xfrm>
        </p:grpSpPr>
        <p:sp>
          <p:nvSpPr>
            <p:cNvPr id="11" name="Freeform 11"/>
            <p:cNvSpPr/>
            <p:nvPr/>
          </p:nvSpPr>
          <p:spPr>
            <a:xfrm>
              <a:off x="0" y="0"/>
              <a:ext cx="14810739" cy="2036444"/>
            </a:xfrm>
            <a:custGeom>
              <a:avLst/>
              <a:gdLst/>
              <a:ahLst/>
              <a:cxnLst/>
              <a:rect l="l" t="t" r="r" b="b"/>
              <a:pathLst>
                <a:path w="14810739" h="2036444">
                  <a:moveTo>
                    <a:pt x="0" y="0"/>
                  </a:moveTo>
                  <a:lnTo>
                    <a:pt x="14810739" y="0"/>
                  </a:lnTo>
                  <a:lnTo>
                    <a:pt x="14810739" y="2036444"/>
                  </a:lnTo>
                  <a:lnTo>
                    <a:pt x="0" y="2036444"/>
                  </a:lnTo>
                  <a:close/>
                </a:path>
              </a:pathLst>
            </a:custGeom>
            <a:solidFill>
              <a:srgbClr val="000000">
                <a:alpha val="0"/>
              </a:srgbClr>
            </a:solidFill>
          </p:spPr>
        </p:sp>
        <p:sp>
          <p:nvSpPr>
            <p:cNvPr id="12" name="TextBox 12"/>
            <p:cNvSpPr txBox="1"/>
            <p:nvPr/>
          </p:nvSpPr>
          <p:spPr>
            <a:xfrm>
              <a:off x="0" y="9525"/>
              <a:ext cx="14810740" cy="2026919"/>
            </a:xfrm>
            <a:prstGeom prst="rect">
              <a:avLst/>
            </a:prstGeom>
          </p:spPr>
          <p:txBody>
            <a:bodyPr lIns="0" tIns="0" rIns="0" bIns="0" rtlCol="0" anchor="t"/>
            <a:lstStyle/>
            <a:p>
              <a:pPr algn="l">
                <a:lnSpc>
                  <a:spcPts val="8595"/>
                </a:lnSpc>
              </a:pPr>
              <a:r>
                <a:rPr lang="en-US" sz="7200" b="1" spc="396">
                  <a:solidFill>
                    <a:srgbClr val="FF0000"/>
                  </a:solidFill>
                  <a:latin typeface="Tahoma Bold"/>
                  <a:ea typeface="Tahoma Bold"/>
                  <a:cs typeface="Tahoma Bold"/>
                  <a:sym typeface="Tahoma Bold"/>
                </a:rPr>
                <a:t>CITY OF MIDLAND </a:t>
              </a:r>
            </a:p>
          </p:txBody>
        </p:sp>
      </p:grpSp>
      <p:grpSp>
        <p:nvGrpSpPr>
          <p:cNvPr id="13" name="Group 13"/>
          <p:cNvGrpSpPr/>
          <p:nvPr/>
        </p:nvGrpSpPr>
        <p:grpSpPr>
          <a:xfrm>
            <a:off x="2847021" y="5040123"/>
            <a:ext cx="5414850" cy="2804666"/>
            <a:chOff x="0" y="0"/>
            <a:chExt cx="7219800" cy="3739555"/>
          </a:xfrm>
        </p:grpSpPr>
        <p:sp>
          <p:nvSpPr>
            <p:cNvPr id="14" name="Freeform 14"/>
            <p:cNvSpPr/>
            <p:nvPr/>
          </p:nvSpPr>
          <p:spPr>
            <a:xfrm>
              <a:off x="0" y="0"/>
              <a:ext cx="7219800" cy="3739555"/>
            </a:xfrm>
            <a:custGeom>
              <a:avLst/>
              <a:gdLst/>
              <a:ahLst/>
              <a:cxnLst/>
              <a:rect l="l" t="t" r="r" b="b"/>
              <a:pathLst>
                <a:path w="7219800" h="3739555">
                  <a:moveTo>
                    <a:pt x="0" y="0"/>
                  </a:moveTo>
                  <a:lnTo>
                    <a:pt x="7219800" y="0"/>
                  </a:lnTo>
                  <a:lnTo>
                    <a:pt x="7219800" y="3739555"/>
                  </a:lnTo>
                  <a:lnTo>
                    <a:pt x="0" y="3739555"/>
                  </a:lnTo>
                  <a:close/>
                </a:path>
              </a:pathLst>
            </a:custGeom>
            <a:solidFill>
              <a:srgbClr val="000000">
                <a:alpha val="0"/>
              </a:srgbClr>
            </a:solidFill>
          </p:spPr>
        </p:sp>
        <p:sp>
          <p:nvSpPr>
            <p:cNvPr id="15" name="TextBox 15"/>
            <p:cNvSpPr txBox="1"/>
            <p:nvPr/>
          </p:nvSpPr>
          <p:spPr>
            <a:xfrm>
              <a:off x="0" y="-66675"/>
              <a:ext cx="7219800" cy="3806230"/>
            </a:xfrm>
            <a:prstGeom prst="rect">
              <a:avLst/>
            </a:prstGeom>
          </p:spPr>
          <p:txBody>
            <a:bodyPr lIns="0" tIns="0" rIns="0" bIns="0" rtlCol="0" anchor="t"/>
            <a:lstStyle/>
            <a:p>
              <a:pPr marL="685800" lvl="2" indent="-228600">
                <a:lnSpc>
                  <a:spcPts val="3600"/>
                </a:lnSpc>
                <a:buFont typeface="Arial"/>
                <a:buChar char="⚬"/>
              </a:pPr>
              <a:r>
                <a:rPr lang="en-US" sz="3000" b="1" spc="-36" dirty="0">
                  <a:solidFill>
                    <a:srgbClr val="524F4F"/>
                  </a:solidFill>
                  <a:latin typeface="Arial Bold"/>
                  <a:cs typeface="Arial Bold"/>
                  <a:sym typeface="Arial Bold"/>
                </a:rPr>
                <a:t>DATA</a:t>
              </a:r>
              <a:endParaRPr lang="en-US" dirty="0">
                <a:sym typeface="Arial Bold"/>
              </a:endParaRPr>
            </a:p>
            <a:p>
              <a:pPr marL="685800" lvl="2" indent="-228600">
                <a:lnSpc>
                  <a:spcPts val="3600"/>
                </a:lnSpc>
                <a:buFont typeface="Arial"/>
                <a:buChar char="⚬"/>
              </a:pPr>
              <a:endParaRPr lang="en-US" sz="3000" b="1" spc="-36" dirty="0">
                <a:solidFill>
                  <a:srgbClr val="524F4F"/>
                </a:solidFill>
                <a:latin typeface="Arial Bold"/>
                <a:ea typeface="Arial Bold"/>
                <a:cs typeface="Arial Bold"/>
                <a:sym typeface="Arial Bold"/>
              </a:endParaRPr>
            </a:p>
            <a:p>
              <a:pPr marL="685800" lvl="2" indent="-228600" algn="l">
                <a:lnSpc>
                  <a:spcPts val="3600"/>
                </a:lnSpc>
                <a:buFont typeface="Arial"/>
                <a:buChar char="⚬"/>
              </a:pPr>
              <a:r>
                <a:rPr lang="en-US" sz="3000" b="1" spc="-36" dirty="0">
                  <a:solidFill>
                    <a:srgbClr val="524F4F"/>
                  </a:solidFill>
                  <a:latin typeface="Arial Bold"/>
                  <a:ea typeface="Arial Bold"/>
                  <a:cs typeface="Arial Bold"/>
                  <a:sym typeface="Arial Bold"/>
                </a:rPr>
                <a:t>SUCCESSFUL EFFORTS</a:t>
              </a:r>
              <a:endParaRPr lang="en-US" dirty="0">
                <a:ea typeface="Calibri"/>
                <a:cs typeface="Calibri"/>
              </a:endParaRPr>
            </a:p>
            <a:p>
              <a:pPr marL="685800" lvl="2" indent="-228600" algn="l">
                <a:lnSpc>
                  <a:spcPts val="3600"/>
                </a:lnSpc>
              </a:pPr>
              <a:endParaRPr lang="en-US" sz="3000" b="1" spc="-36">
                <a:solidFill>
                  <a:srgbClr val="524F4F"/>
                </a:solidFill>
                <a:latin typeface="Arial Bold"/>
                <a:ea typeface="Arial Bold"/>
                <a:cs typeface="Arial Bold"/>
                <a:sym typeface="Arial Bold"/>
              </a:endParaRPr>
            </a:p>
            <a:p>
              <a:pPr marL="685800" lvl="2" indent="-228600" algn="l">
                <a:lnSpc>
                  <a:spcPts val="3600"/>
                </a:lnSpc>
                <a:buFont typeface="Arial"/>
                <a:buChar char="⚬"/>
              </a:pPr>
              <a:r>
                <a:rPr lang="en-US" sz="3000" b="1" spc="-36" dirty="0">
                  <a:solidFill>
                    <a:srgbClr val="524F4F"/>
                  </a:solidFill>
                  <a:latin typeface="Arial Bold"/>
                  <a:ea typeface="Arial Bold"/>
                  <a:cs typeface="Arial Bold"/>
                  <a:sym typeface="Arial Bold"/>
                </a:rPr>
                <a:t>NEXT STEPS  </a:t>
              </a:r>
              <a:endParaRPr lang="en-US" sz="3000" b="1" spc="-36" dirty="0">
                <a:solidFill>
                  <a:srgbClr val="524F4F"/>
                </a:solidFill>
                <a:latin typeface="Arial Bold"/>
                <a:ea typeface="Arial Bold"/>
                <a:cs typeface="Arial Bold"/>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3"/>
              <a:stretch>
                <a:fillRect t="-31" b="-31"/>
              </a:stretch>
            </a:blipFill>
          </p:spPr>
        </p:sp>
      </p:grpSp>
      <p:grpSp>
        <p:nvGrpSpPr>
          <p:cNvPr id="4" name="Group 4"/>
          <p:cNvGrpSpPr/>
          <p:nvPr/>
        </p:nvGrpSpPr>
        <p:grpSpPr>
          <a:xfrm>
            <a:off x="16002000" y="8801100"/>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4"/>
              <a:stretch>
                <a:fillRect l="-190" r="-190"/>
              </a:stretch>
            </a:blipFill>
          </p:spPr>
        </p:sp>
      </p:grpSp>
      <p:grpSp>
        <p:nvGrpSpPr>
          <p:cNvPr id="6" name="Group 6"/>
          <p:cNvGrpSpPr/>
          <p:nvPr/>
        </p:nvGrpSpPr>
        <p:grpSpPr>
          <a:xfrm>
            <a:off x="0" y="2514600"/>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123950" y="855986"/>
            <a:ext cx="16309904" cy="1411462"/>
            <a:chOff x="0" y="0"/>
            <a:chExt cx="21746539" cy="1881950"/>
          </a:xfrm>
        </p:grpSpPr>
        <p:sp>
          <p:nvSpPr>
            <p:cNvPr id="9" name="Freeform 9"/>
            <p:cNvSpPr/>
            <p:nvPr/>
          </p:nvSpPr>
          <p:spPr>
            <a:xfrm>
              <a:off x="0" y="0"/>
              <a:ext cx="21746539" cy="1881950"/>
            </a:xfrm>
            <a:custGeom>
              <a:avLst/>
              <a:gdLst/>
              <a:ahLst/>
              <a:cxnLst/>
              <a:rect l="l" t="t" r="r" b="b"/>
              <a:pathLst>
                <a:path w="21746539" h="1881950">
                  <a:moveTo>
                    <a:pt x="0" y="0"/>
                  </a:moveTo>
                  <a:lnTo>
                    <a:pt x="21746539" y="0"/>
                  </a:lnTo>
                  <a:lnTo>
                    <a:pt x="21746539" y="1881950"/>
                  </a:lnTo>
                  <a:lnTo>
                    <a:pt x="0" y="1881950"/>
                  </a:lnTo>
                  <a:close/>
                </a:path>
              </a:pathLst>
            </a:custGeom>
            <a:solidFill>
              <a:srgbClr val="000000">
                <a:alpha val="0"/>
              </a:srgbClr>
            </a:solidFill>
          </p:spPr>
        </p:sp>
        <p:sp>
          <p:nvSpPr>
            <p:cNvPr id="10" name="TextBox 10"/>
            <p:cNvSpPr txBox="1"/>
            <p:nvPr/>
          </p:nvSpPr>
          <p:spPr>
            <a:xfrm>
              <a:off x="0" y="9525"/>
              <a:ext cx="21746539" cy="1872425"/>
            </a:xfrm>
            <a:prstGeom prst="rect">
              <a:avLst/>
            </a:prstGeom>
          </p:spPr>
          <p:txBody>
            <a:bodyPr lIns="0" tIns="0" rIns="0" bIns="0" rtlCol="0" anchor="t"/>
            <a:lstStyle/>
            <a:p>
              <a:pPr algn="l">
                <a:lnSpc>
                  <a:spcPts val="7878"/>
                </a:lnSpc>
              </a:pPr>
              <a:r>
                <a:rPr lang="en-US" sz="6600" b="1" spc="364">
                  <a:solidFill>
                    <a:srgbClr val="466991"/>
                  </a:solidFill>
                  <a:latin typeface="Tahoma Bold"/>
                  <a:ea typeface="Tahoma Bold"/>
                  <a:cs typeface="Tahoma Bold"/>
                  <a:sym typeface="Tahoma Bold"/>
                </a:rPr>
                <a:t>TRAFFIC VOLUME IN MIDLAND</a:t>
              </a:r>
            </a:p>
          </p:txBody>
        </p:sp>
      </p:grpSp>
      <p:grpSp>
        <p:nvGrpSpPr>
          <p:cNvPr id="11" name="Group 11"/>
          <p:cNvGrpSpPr/>
          <p:nvPr/>
        </p:nvGrpSpPr>
        <p:grpSpPr>
          <a:xfrm>
            <a:off x="472867" y="3025140"/>
            <a:ext cx="17664258" cy="2691384"/>
            <a:chOff x="0" y="0"/>
            <a:chExt cx="23552344" cy="3588512"/>
          </a:xfrm>
        </p:grpSpPr>
        <p:sp>
          <p:nvSpPr>
            <p:cNvPr id="12" name="Freeform 12"/>
            <p:cNvSpPr/>
            <p:nvPr/>
          </p:nvSpPr>
          <p:spPr>
            <a:xfrm>
              <a:off x="0" y="0"/>
              <a:ext cx="23552344" cy="3588512"/>
            </a:xfrm>
            <a:custGeom>
              <a:avLst/>
              <a:gdLst/>
              <a:ahLst/>
              <a:cxnLst/>
              <a:rect l="l" t="t" r="r" b="b"/>
              <a:pathLst>
                <a:path w="23552344" h="3588512">
                  <a:moveTo>
                    <a:pt x="0" y="0"/>
                  </a:moveTo>
                  <a:lnTo>
                    <a:pt x="23552344" y="0"/>
                  </a:lnTo>
                  <a:lnTo>
                    <a:pt x="23552344" y="3588512"/>
                  </a:lnTo>
                  <a:lnTo>
                    <a:pt x="0" y="3588512"/>
                  </a:lnTo>
                  <a:close/>
                </a:path>
              </a:pathLst>
            </a:custGeom>
            <a:solidFill>
              <a:srgbClr val="000000">
                <a:alpha val="0"/>
              </a:srgbClr>
            </a:solidFill>
          </p:spPr>
        </p:sp>
        <p:sp>
          <p:nvSpPr>
            <p:cNvPr id="13" name="TextBox 13"/>
            <p:cNvSpPr txBox="1"/>
            <p:nvPr/>
          </p:nvSpPr>
          <p:spPr>
            <a:xfrm>
              <a:off x="0" y="-85725"/>
              <a:ext cx="23552344" cy="3674237"/>
            </a:xfrm>
            <a:prstGeom prst="rect">
              <a:avLst/>
            </a:prstGeom>
          </p:spPr>
          <p:txBody>
            <a:bodyPr lIns="0" tIns="0" rIns="0" bIns="0" rtlCol="0" anchor="t"/>
            <a:lstStyle/>
            <a:p>
              <a:pPr algn="l">
                <a:lnSpc>
                  <a:spcPts val="5040"/>
                </a:lnSpc>
              </a:pPr>
              <a:r>
                <a:rPr lang="en-US" sz="4200" spc="-7" dirty="0">
                  <a:solidFill>
                    <a:srgbClr val="3D3D3D"/>
                  </a:solidFill>
                  <a:latin typeface="Arial"/>
                  <a:ea typeface="Arial"/>
                  <a:cs typeface="Arial"/>
                  <a:sym typeface="Arial"/>
                </a:rPr>
                <a:t>To best interpret CSAP data comparisons, we must take changes in general traffic volume into account. </a:t>
              </a:r>
              <a:endParaRPr lang="en-US" sz="4200" spc="-7" dirty="0">
                <a:solidFill>
                  <a:srgbClr val="3D3D3D"/>
                </a:solidFill>
                <a:latin typeface="Arial"/>
                <a:ea typeface="Arial"/>
                <a:cs typeface="Arial"/>
              </a:endParaRPr>
            </a:p>
          </p:txBody>
        </p:sp>
      </p:grpSp>
      <p:sp>
        <p:nvSpPr>
          <p:cNvPr id="14" name="Freeform 14"/>
          <p:cNvSpPr/>
          <p:nvPr/>
        </p:nvSpPr>
        <p:spPr>
          <a:xfrm>
            <a:off x="6491596" y="4374689"/>
            <a:ext cx="5731528" cy="3378687"/>
          </a:xfrm>
          <a:custGeom>
            <a:avLst/>
            <a:gdLst/>
            <a:ahLst/>
            <a:cxnLst/>
            <a:rect l="l" t="t" r="r" b="b"/>
            <a:pathLst>
              <a:path w="5304808" h="2738607">
                <a:moveTo>
                  <a:pt x="0" y="0"/>
                </a:moveTo>
                <a:lnTo>
                  <a:pt x="5304808" y="0"/>
                </a:lnTo>
                <a:lnTo>
                  <a:pt x="5304808" y="2738608"/>
                </a:lnTo>
                <a:lnTo>
                  <a:pt x="0" y="2738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5" name="Group 15"/>
          <p:cNvGrpSpPr/>
          <p:nvPr/>
        </p:nvGrpSpPr>
        <p:grpSpPr>
          <a:xfrm>
            <a:off x="1974317" y="7114467"/>
            <a:ext cx="14339366" cy="3340173"/>
            <a:chOff x="0" y="-2322306"/>
            <a:chExt cx="51326997" cy="11955972"/>
          </a:xfrm>
        </p:grpSpPr>
        <p:sp>
          <p:nvSpPr>
            <p:cNvPr id="16" name="Freeform 16"/>
            <p:cNvSpPr/>
            <p:nvPr/>
          </p:nvSpPr>
          <p:spPr>
            <a:xfrm>
              <a:off x="0" y="0"/>
              <a:ext cx="51326997" cy="9633666"/>
            </a:xfrm>
            <a:custGeom>
              <a:avLst/>
              <a:gdLst/>
              <a:ahLst/>
              <a:cxnLst/>
              <a:rect l="l" t="t" r="r" b="b"/>
              <a:pathLst>
                <a:path w="51326997" h="9633666">
                  <a:moveTo>
                    <a:pt x="0" y="0"/>
                  </a:moveTo>
                  <a:lnTo>
                    <a:pt x="51326997" y="0"/>
                  </a:lnTo>
                  <a:lnTo>
                    <a:pt x="51326997" y="9633666"/>
                  </a:lnTo>
                  <a:lnTo>
                    <a:pt x="0" y="9633666"/>
                  </a:lnTo>
                  <a:close/>
                </a:path>
              </a:pathLst>
            </a:custGeom>
            <a:solidFill>
              <a:srgbClr val="000000">
                <a:alpha val="0"/>
              </a:srgbClr>
            </a:solidFill>
          </p:spPr>
        </p:sp>
        <p:sp>
          <p:nvSpPr>
            <p:cNvPr id="17" name="TextBox 17"/>
            <p:cNvSpPr txBox="1"/>
            <p:nvPr/>
          </p:nvSpPr>
          <p:spPr>
            <a:xfrm>
              <a:off x="0" y="-2322306"/>
              <a:ext cx="51326997" cy="9719390"/>
            </a:xfrm>
            <a:prstGeom prst="rect">
              <a:avLst/>
            </a:prstGeom>
          </p:spPr>
          <p:txBody>
            <a:bodyPr lIns="0" tIns="0" rIns="0" bIns="0" rtlCol="0" anchor="t"/>
            <a:lstStyle/>
            <a:p>
              <a:pPr algn="ctr">
                <a:lnSpc>
                  <a:spcPts val="5040"/>
                </a:lnSpc>
              </a:pPr>
              <a:endParaRPr/>
            </a:p>
            <a:p>
              <a:pPr algn="ctr">
                <a:lnSpc>
                  <a:spcPts val="5040"/>
                </a:lnSpc>
              </a:pPr>
              <a:r>
                <a:rPr lang="en-US" sz="4200" spc="-4">
                  <a:solidFill>
                    <a:srgbClr val="3D3D3D"/>
                  </a:solidFill>
                  <a:latin typeface="Arial"/>
                  <a:ea typeface="Arial"/>
                  <a:cs typeface="Arial"/>
                  <a:sym typeface="Arial"/>
                </a:rPr>
                <a:t>Based on the available data, Midland has seen a </a:t>
              </a:r>
              <a:r>
                <a:rPr lang="en-US" sz="4200" b="1" spc="-4">
                  <a:solidFill>
                    <a:srgbClr val="3D3D3D"/>
                  </a:solidFill>
                  <a:latin typeface="Arial Bold"/>
                  <a:ea typeface="Arial Bold"/>
                  <a:cs typeface="Arial Bold"/>
                  <a:sym typeface="Arial Bold"/>
                </a:rPr>
                <a:t>3%</a:t>
              </a:r>
              <a:r>
                <a:rPr lang="en-US" sz="4200" spc="-4">
                  <a:solidFill>
                    <a:srgbClr val="3D3D3D"/>
                  </a:solidFill>
                  <a:latin typeface="Arial"/>
                  <a:ea typeface="Arial"/>
                  <a:cs typeface="Arial"/>
                  <a:sym typeface="Arial"/>
                </a:rPr>
                <a:t> annual increase since 2022</a:t>
              </a:r>
            </a:p>
            <a:p>
              <a:pPr algn="ctr">
                <a:lnSpc>
                  <a:spcPts val="5040"/>
                </a:lnSpc>
              </a:pPr>
              <a:endParaRPr lang="en-US" sz="4200" spc="-4">
                <a:solidFill>
                  <a:srgbClr val="3D3D3D"/>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21535" y="-66675"/>
            <a:ext cx="13687640" cy="10488058"/>
          </a:xfrm>
          <a:custGeom>
            <a:avLst/>
            <a:gdLst/>
            <a:ahLst/>
            <a:cxnLst/>
            <a:rect l="l" t="t" r="r" b="b"/>
            <a:pathLst>
              <a:path w="13687640" h="10488058">
                <a:moveTo>
                  <a:pt x="0" y="0"/>
                </a:moveTo>
                <a:lnTo>
                  <a:pt x="13687640" y="0"/>
                </a:lnTo>
                <a:lnTo>
                  <a:pt x="13687640" y="10488058"/>
                </a:lnTo>
                <a:lnTo>
                  <a:pt x="0" y="10488058"/>
                </a:lnTo>
                <a:lnTo>
                  <a:pt x="0" y="0"/>
                </a:lnTo>
                <a:close/>
              </a:path>
            </a:pathLst>
          </a:custGeom>
          <a:blipFill>
            <a:blip r:embed="rId3"/>
            <a:stretch>
              <a:fillRect t="-571" b="-571"/>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9104"/>
            <a:chOff x="0" y="0"/>
            <a:chExt cx="24384000" cy="3652139"/>
          </a:xfrm>
        </p:grpSpPr>
        <p:sp>
          <p:nvSpPr>
            <p:cNvPr id="3" name="Freeform 3"/>
            <p:cNvSpPr/>
            <p:nvPr/>
          </p:nvSpPr>
          <p:spPr>
            <a:xfrm>
              <a:off x="0" y="0"/>
              <a:ext cx="24384000" cy="3652139"/>
            </a:xfrm>
            <a:custGeom>
              <a:avLst/>
              <a:gdLst/>
              <a:ahLst/>
              <a:cxnLst/>
              <a:rect l="l" t="t" r="r" b="b"/>
              <a:pathLst>
                <a:path w="24384000" h="3652139">
                  <a:moveTo>
                    <a:pt x="0" y="0"/>
                  </a:moveTo>
                  <a:lnTo>
                    <a:pt x="24384000" y="0"/>
                  </a:lnTo>
                  <a:lnTo>
                    <a:pt x="24384000" y="3652139"/>
                  </a:lnTo>
                  <a:lnTo>
                    <a:pt x="0" y="3652139"/>
                  </a:lnTo>
                  <a:close/>
                </a:path>
              </a:pathLst>
            </a:custGeom>
            <a:blipFill>
              <a:blip r:embed="rId2"/>
              <a:stretch>
                <a:fillRect t="-31" b="-31"/>
              </a:stretch>
            </a:blipFill>
          </p:spPr>
        </p:sp>
      </p:grpSp>
      <p:grpSp>
        <p:nvGrpSpPr>
          <p:cNvPr id="4" name="Group 4"/>
          <p:cNvGrpSpPr/>
          <p:nvPr/>
        </p:nvGrpSpPr>
        <p:grpSpPr>
          <a:xfrm>
            <a:off x="16152875" y="9066752"/>
            <a:ext cx="2135125" cy="1220248"/>
            <a:chOff x="0" y="0"/>
            <a:chExt cx="2846833" cy="1626998"/>
          </a:xfrm>
        </p:grpSpPr>
        <p:sp>
          <p:nvSpPr>
            <p:cNvPr id="5" name="Freeform 5"/>
            <p:cNvSpPr/>
            <p:nvPr/>
          </p:nvSpPr>
          <p:spPr>
            <a:xfrm>
              <a:off x="0" y="0"/>
              <a:ext cx="2846832" cy="1626997"/>
            </a:xfrm>
            <a:custGeom>
              <a:avLst/>
              <a:gdLst/>
              <a:ahLst/>
              <a:cxnLst/>
              <a:rect l="l" t="t" r="r" b="b"/>
              <a:pathLst>
                <a:path w="2846832" h="1626997">
                  <a:moveTo>
                    <a:pt x="0" y="0"/>
                  </a:moveTo>
                  <a:lnTo>
                    <a:pt x="2846832" y="0"/>
                  </a:lnTo>
                  <a:lnTo>
                    <a:pt x="2846832" y="1626997"/>
                  </a:lnTo>
                  <a:lnTo>
                    <a:pt x="0" y="1626997"/>
                  </a:lnTo>
                  <a:close/>
                </a:path>
              </a:pathLst>
            </a:custGeom>
            <a:blipFill>
              <a:blip r:embed="rId3"/>
              <a:stretch>
                <a:fillRect l="-190" r="-190"/>
              </a:stretch>
            </a:blipFill>
          </p:spPr>
        </p:sp>
      </p:grpSp>
      <p:grpSp>
        <p:nvGrpSpPr>
          <p:cNvPr id="6" name="Group 6"/>
          <p:cNvGrpSpPr/>
          <p:nvPr/>
        </p:nvGrpSpPr>
        <p:grpSpPr>
          <a:xfrm>
            <a:off x="0" y="2514600"/>
            <a:ext cx="18288000" cy="228600"/>
            <a:chOff x="0" y="0"/>
            <a:chExt cx="24384000" cy="304800"/>
          </a:xfrm>
        </p:grpSpPr>
        <p:sp>
          <p:nvSpPr>
            <p:cNvPr id="7" name="Freeform 7"/>
            <p:cNvSpPr/>
            <p:nvPr/>
          </p:nvSpPr>
          <p:spPr>
            <a:xfrm>
              <a:off x="0" y="0"/>
              <a:ext cx="24384000" cy="304800"/>
            </a:xfrm>
            <a:custGeom>
              <a:avLst/>
              <a:gdLst/>
              <a:ahLst/>
              <a:cxnLst/>
              <a:rect l="l" t="t" r="r" b="b"/>
              <a:pathLst>
                <a:path w="24384000" h="304800">
                  <a:moveTo>
                    <a:pt x="0" y="304800"/>
                  </a:moveTo>
                  <a:lnTo>
                    <a:pt x="24384000" y="304800"/>
                  </a:lnTo>
                  <a:lnTo>
                    <a:pt x="24384000" y="0"/>
                  </a:lnTo>
                  <a:lnTo>
                    <a:pt x="0" y="0"/>
                  </a:lnTo>
                  <a:lnTo>
                    <a:pt x="0" y="304800"/>
                  </a:lnTo>
                  <a:close/>
                </a:path>
              </a:pathLst>
            </a:custGeom>
            <a:solidFill>
              <a:srgbClr val="466991"/>
            </a:solidFill>
          </p:spPr>
        </p:sp>
      </p:grpSp>
      <p:grpSp>
        <p:nvGrpSpPr>
          <p:cNvPr id="8" name="Group 8"/>
          <p:cNvGrpSpPr/>
          <p:nvPr/>
        </p:nvGrpSpPr>
        <p:grpSpPr>
          <a:xfrm>
            <a:off x="1123950" y="675011"/>
            <a:ext cx="16309904" cy="1851645"/>
            <a:chOff x="0" y="0"/>
            <a:chExt cx="21746539" cy="2468861"/>
          </a:xfrm>
        </p:grpSpPr>
        <p:sp>
          <p:nvSpPr>
            <p:cNvPr id="9" name="Freeform 9"/>
            <p:cNvSpPr/>
            <p:nvPr/>
          </p:nvSpPr>
          <p:spPr>
            <a:xfrm>
              <a:off x="0" y="0"/>
              <a:ext cx="21746539" cy="2468861"/>
            </a:xfrm>
            <a:custGeom>
              <a:avLst/>
              <a:gdLst/>
              <a:ahLst/>
              <a:cxnLst/>
              <a:rect l="l" t="t" r="r" b="b"/>
              <a:pathLst>
                <a:path w="21746539" h="2468861">
                  <a:moveTo>
                    <a:pt x="0" y="0"/>
                  </a:moveTo>
                  <a:lnTo>
                    <a:pt x="21746539" y="0"/>
                  </a:lnTo>
                  <a:lnTo>
                    <a:pt x="21746539" y="2468861"/>
                  </a:lnTo>
                  <a:lnTo>
                    <a:pt x="0" y="2468861"/>
                  </a:lnTo>
                  <a:close/>
                </a:path>
              </a:pathLst>
            </a:custGeom>
            <a:solidFill>
              <a:srgbClr val="000000">
                <a:alpha val="0"/>
              </a:srgbClr>
            </a:solidFill>
          </p:spPr>
        </p:sp>
        <p:sp>
          <p:nvSpPr>
            <p:cNvPr id="10" name="TextBox 10"/>
            <p:cNvSpPr txBox="1"/>
            <p:nvPr/>
          </p:nvSpPr>
          <p:spPr>
            <a:xfrm>
              <a:off x="0" y="9525"/>
              <a:ext cx="21746539" cy="2459336"/>
            </a:xfrm>
            <a:prstGeom prst="rect">
              <a:avLst/>
            </a:prstGeom>
          </p:spPr>
          <p:txBody>
            <a:bodyPr lIns="0" tIns="0" rIns="0" bIns="0" rtlCol="0" anchor="t"/>
            <a:lstStyle/>
            <a:p>
              <a:pPr algn="l">
                <a:lnSpc>
                  <a:spcPts val="7873"/>
                </a:lnSpc>
              </a:pPr>
              <a:r>
                <a:rPr lang="en-US" sz="6600" b="1" spc="363">
                  <a:solidFill>
                    <a:srgbClr val="466991"/>
                  </a:solidFill>
                  <a:latin typeface="Tahoma Bold"/>
                  <a:ea typeface="Tahoma Bold"/>
                  <a:cs typeface="Tahoma Bold"/>
                  <a:sym typeface="Tahoma Bold"/>
                </a:rPr>
                <a:t>TOTAL CRASH DATA COMPARISON </a:t>
              </a:r>
            </a:p>
            <a:p>
              <a:pPr algn="ctr">
                <a:lnSpc>
                  <a:spcPts val="4297"/>
                </a:lnSpc>
              </a:pPr>
              <a:r>
                <a:rPr lang="en-US" sz="3600" b="1" spc="198">
                  <a:solidFill>
                    <a:srgbClr val="466991"/>
                  </a:solidFill>
                  <a:latin typeface="Tahoma Bold"/>
                  <a:ea typeface="Tahoma Bold"/>
                  <a:cs typeface="Tahoma Bold"/>
                  <a:sym typeface="Tahoma Bold"/>
                </a:rPr>
                <a:t>BASED ON INJURY SEVERITY </a:t>
              </a:r>
            </a:p>
          </p:txBody>
        </p:sp>
      </p:grpSp>
      <p:pic>
        <p:nvPicPr>
          <p:cNvPr id="11" name="Picture 11"/>
          <p:cNvPicPr>
            <a:picLocks noChangeAspect="1"/>
          </p:cNvPicPr>
          <p:nvPr/>
        </p:nvPicPr>
        <p:blipFill>
          <a:blip r:embed="rId4"/>
          <a:stretch>
            <a:fillRect/>
          </a:stretch>
        </p:blipFill>
        <p:spPr>
          <a:xfrm>
            <a:off x="-1823819" y="914469"/>
            <a:ext cx="21940166" cy="1022610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8C6C21-C62D-4CB5-98C3-1DC42A71A9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c4e956-f0e3-4f68-a80d-7cb1a90f5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9DB295-E057-4925-92DC-EACFF0A9A8E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A87DBEA-24E2-4597-8541-02700A0DE6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16</Slides>
  <Notes>10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Midland VZ 2025 Update </dc:title>
  <cp:revision>145</cp:revision>
  <dcterms:created xsi:type="dcterms:W3CDTF">2006-08-16T00:00:00Z</dcterms:created>
  <dcterms:modified xsi:type="dcterms:W3CDTF">2025-07-22T14:37:27Z</dcterms:modified>
  <dc:identifier>DAGmzU_gp1U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