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65" r:id="rId4"/>
    <p:sldId id="263" r:id="rId5"/>
    <p:sldId id="259" r:id="rId6"/>
    <p:sldId id="258" r:id="rId7"/>
    <p:sldId id="267" r:id="rId8"/>
    <p:sldId id="260" r:id="rId9"/>
    <p:sldId id="257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10A1B5-690F-43E7-9BCC-914DF9EA7A80}" v="39" dt="2025-07-18T02:24:21.796"/>
    <p1510:client id="{4A34C260-DFC8-43EC-9FFB-CA705AC6F47F}" v="71" dt="2025-07-18T16:20:05.164"/>
    <p1510:client id="{C7F8E64E-7E15-4FC3-B7B1-889417E0E169}" v="2" dt="2025-07-18T16:30:35.655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3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gees Eskander" userId="b26e4ad5-d5d0-435e-8d60-3c647b125437" providerId="ADAL" clId="{C7F8E64E-7E15-4FC3-B7B1-889417E0E169}"/>
    <pc:docChg chg="undo custSel modSld">
      <pc:chgData name="Gorgees Eskander" userId="b26e4ad5-d5d0-435e-8d60-3c647b125437" providerId="ADAL" clId="{C7F8E64E-7E15-4FC3-B7B1-889417E0E169}" dt="2025-07-18T16:42:31.286" v="92" actId="2711"/>
      <pc:docMkLst>
        <pc:docMk/>
      </pc:docMkLst>
      <pc:sldChg chg="modSp mod">
        <pc:chgData name="Gorgees Eskander" userId="b26e4ad5-d5d0-435e-8d60-3c647b125437" providerId="ADAL" clId="{C7F8E64E-7E15-4FC3-B7B1-889417E0E169}" dt="2025-07-18T16:41:53.379" v="88" actId="14100"/>
        <pc:sldMkLst>
          <pc:docMk/>
          <pc:sldMk cId="2406785957" sldId="258"/>
        </pc:sldMkLst>
        <pc:spChg chg="mod">
          <ac:chgData name="Gorgees Eskander" userId="b26e4ad5-d5d0-435e-8d60-3c647b125437" providerId="ADAL" clId="{C7F8E64E-7E15-4FC3-B7B1-889417E0E169}" dt="2025-07-18T16:36:26.510" v="41" actId="1076"/>
          <ac:spMkLst>
            <pc:docMk/>
            <pc:sldMk cId="2406785957" sldId="258"/>
            <ac:spMk id="19" creationId="{6169A610-C802-2A6B-2F63-E5263176C333}"/>
          </ac:spMkLst>
        </pc:spChg>
        <pc:graphicFrameChg chg="mod modGraphic">
          <ac:chgData name="Gorgees Eskander" userId="b26e4ad5-d5d0-435e-8d60-3c647b125437" providerId="ADAL" clId="{C7F8E64E-7E15-4FC3-B7B1-889417E0E169}" dt="2025-07-18T16:34:56.403" v="30" actId="2711"/>
          <ac:graphicFrameMkLst>
            <pc:docMk/>
            <pc:sldMk cId="2406785957" sldId="258"/>
            <ac:graphicFrameMk id="8" creationId="{85776EAB-5D7F-EFDE-1BA3-8DC1B2C7711F}"/>
          </ac:graphicFrameMkLst>
        </pc:graphicFrameChg>
        <pc:graphicFrameChg chg="mod modGraphic">
          <ac:chgData name="Gorgees Eskander" userId="b26e4ad5-d5d0-435e-8d60-3c647b125437" providerId="ADAL" clId="{C7F8E64E-7E15-4FC3-B7B1-889417E0E169}" dt="2025-07-18T16:35:53.284" v="38" actId="2711"/>
          <ac:graphicFrameMkLst>
            <pc:docMk/>
            <pc:sldMk cId="2406785957" sldId="258"/>
            <ac:graphicFrameMk id="9" creationId="{FFFADF95-60EF-A23A-FDA1-9CB17D100988}"/>
          </ac:graphicFrameMkLst>
        </pc:graphicFrameChg>
        <pc:graphicFrameChg chg="mod modGraphic">
          <ac:chgData name="Gorgees Eskander" userId="b26e4ad5-d5d0-435e-8d60-3c647b125437" providerId="ADAL" clId="{C7F8E64E-7E15-4FC3-B7B1-889417E0E169}" dt="2025-07-18T16:36:07.186" v="40" actId="14100"/>
          <ac:graphicFrameMkLst>
            <pc:docMk/>
            <pc:sldMk cId="2406785957" sldId="258"/>
            <ac:graphicFrameMk id="10" creationId="{B21E9A9B-DF45-C584-DFBE-23F08AE3FCDD}"/>
          </ac:graphicFrameMkLst>
        </pc:graphicFrameChg>
        <pc:cxnChg chg="mod">
          <ac:chgData name="Gorgees Eskander" userId="b26e4ad5-d5d0-435e-8d60-3c647b125437" providerId="ADAL" clId="{C7F8E64E-7E15-4FC3-B7B1-889417E0E169}" dt="2025-07-18T16:41:44.204" v="86" actId="14100"/>
          <ac:cxnSpMkLst>
            <pc:docMk/>
            <pc:sldMk cId="2406785957" sldId="258"/>
            <ac:cxnSpMk id="11" creationId="{ECB70A0B-285E-AE64-9A29-0C927FA4658A}"/>
          </ac:cxnSpMkLst>
        </pc:cxnChg>
        <pc:cxnChg chg="mod">
          <ac:chgData name="Gorgees Eskander" userId="b26e4ad5-d5d0-435e-8d60-3c647b125437" providerId="ADAL" clId="{C7F8E64E-7E15-4FC3-B7B1-889417E0E169}" dt="2025-07-18T16:41:53.379" v="88" actId="14100"/>
          <ac:cxnSpMkLst>
            <pc:docMk/>
            <pc:sldMk cId="2406785957" sldId="258"/>
            <ac:cxnSpMk id="13" creationId="{532E10A3-5D31-5716-088E-DD7E808324B9}"/>
          </ac:cxnSpMkLst>
        </pc:cxnChg>
      </pc:sldChg>
      <pc:sldChg chg="modSp mod">
        <pc:chgData name="Gorgees Eskander" userId="b26e4ad5-d5d0-435e-8d60-3c647b125437" providerId="ADAL" clId="{C7F8E64E-7E15-4FC3-B7B1-889417E0E169}" dt="2025-07-18T16:41:23.832" v="84" actId="14100"/>
        <pc:sldMkLst>
          <pc:docMk/>
          <pc:sldMk cId="3813912203" sldId="265"/>
        </pc:sldMkLst>
        <pc:graphicFrameChg chg="mod modGraphic">
          <ac:chgData name="Gorgees Eskander" userId="b26e4ad5-d5d0-435e-8d60-3c647b125437" providerId="ADAL" clId="{C7F8E64E-7E15-4FC3-B7B1-889417E0E169}" dt="2025-07-18T16:40:56.490" v="82" actId="14100"/>
          <ac:graphicFrameMkLst>
            <pc:docMk/>
            <pc:sldMk cId="3813912203" sldId="265"/>
            <ac:graphicFrameMk id="10" creationId="{8054E5DF-4701-E977-B54A-71742203832F}"/>
          </ac:graphicFrameMkLst>
        </pc:graphicFrameChg>
        <pc:graphicFrameChg chg="mod modGraphic">
          <ac:chgData name="Gorgees Eskander" userId="b26e4ad5-d5d0-435e-8d60-3c647b125437" providerId="ADAL" clId="{C7F8E64E-7E15-4FC3-B7B1-889417E0E169}" dt="2025-07-18T16:40:31.540" v="79" actId="20577"/>
          <ac:graphicFrameMkLst>
            <pc:docMk/>
            <pc:sldMk cId="3813912203" sldId="265"/>
            <ac:graphicFrameMk id="11" creationId="{42DB418F-4A31-F118-5590-C2DBF9624CC5}"/>
          </ac:graphicFrameMkLst>
        </pc:graphicFrameChg>
        <pc:cxnChg chg="mod">
          <ac:chgData name="Gorgees Eskander" userId="b26e4ad5-d5d0-435e-8d60-3c647b125437" providerId="ADAL" clId="{C7F8E64E-7E15-4FC3-B7B1-889417E0E169}" dt="2025-07-18T16:41:19.649" v="83" actId="14100"/>
          <ac:cxnSpMkLst>
            <pc:docMk/>
            <pc:sldMk cId="3813912203" sldId="265"/>
            <ac:cxnSpMk id="15" creationId="{55F1638F-A49E-2300-1C77-7029D36FC4BE}"/>
          </ac:cxnSpMkLst>
        </pc:cxnChg>
        <pc:cxnChg chg="mod">
          <ac:chgData name="Gorgees Eskander" userId="b26e4ad5-d5d0-435e-8d60-3c647b125437" providerId="ADAL" clId="{C7F8E64E-7E15-4FC3-B7B1-889417E0E169}" dt="2025-07-18T16:41:23.832" v="84" actId="14100"/>
          <ac:cxnSpMkLst>
            <pc:docMk/>
            <pc:sldMk cId="3813912203" sldId="265"/>
            <ac:cxnSpMk id="16" creationId="{09C5B352-A2C7-64F5-644F-E926CC1934B5}"/>
          </ac:cxnSpMkLst>
        </pc:cxnChg>
      </pc:sldChg>
      <pc:sldChg chg="addSp modSp mod">
        <pc:chgData name="Gorgees Eskander" userId="b26e4ad5-d5d0-435e-8d60-3c647b125437" providerId="ADAL" clId="{C7F8E64E-7E15-4FC3-B7B1-889417E0E169}" dt="2025-07-18T16:42:31.286" v="92" actId="2711"/>
        <pc:sldMkLst>
          <pc:docMk/>
          <pc:sldMk cId="412534869" sldId="267"/>
        </pc:sldMkLst>
        <pc:spChg chg="mod">
          <ac:chgData name="Gorgees Eskander" userId="b26e4ad5-d5d0-435e-8d60-3c647b125437" providerId="ADAL" clId="{C7F8E64E-7E15-4FC3-B7B1-889417E0E169}" dt="2025-07-18T16:26:27.276" v="3" actId="1076"/>
          <ac:spMkLst>
            <pc:docMk/>
            <pc:sldMk cId="412534869" sldId="267"/>
            <ac:spMk id="2" creationId="{3E858563-00AA-DDCE-7F18-74C9569B4667}"/>
          </ac:spMkLst>
        </pc:spChg>
        <pc:graphicFrameChg chg="mod modGraphic">
          <ac:chgData name="Gorgees Eskander" userId="b26e4ad5-d5d0-435e-8d60-3c647b125437" providerId="ADAL" clId="{C7F8E64E-7E15-4FC3-B7B1-889417E0E169}" dt="2025-07-18T16:42:18.201" v="90" actId="2711"/>
          <ac:graphicFrameMkLst>
            <pc:docMk/>
            <pc:sldMk cId="412534869" sldId="267"/>
            <ac:graphicFrameMk id="3" creationId="{E7BD9B69-AEBC-B78E-B42F-056753504B2A}"/>
          </ac:graphicFrameMkLst>
        </pc:graphicFrameChg>
        <pc:graphicFrameChg chg="add mod modGraphic">
          <ac:chgData name="Gorgees Eskander" userId="b26e4ad5-d5d0-435e-8d60-3c647b125437" providerId="ADAL" clId="{C7F8E64E-7E15-4FC3-B7B1-889417E0E169}" dt="2025-07-18T16:42:31.286" v="92" actId="2711"/>
          <ac:graphicFrameMkLst>
            <pc:docMk/>
            <pc:sldMk cId="412534869" sldId="267"/>
            <ac:graphicFrameMk id="5" creationId="{B9D26CBF-B005-E68B-A9DA-F27C5A9DF3D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1FBA74-22EC-6DCD-26D8-E2DCFF947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06B13-BEAA-FB8E-A8BE-3E17A95486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9E66F-379A-4C42-BCDC-C999E74328E6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D8AA8-4DAA-48D4-809E-1F3ED75720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D5B84-F228-1FF8-6900-9ECEE93BE8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48BB0-3B74-4133-B5AE-AC6344A2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10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52203-5447-4CEC-A724-E4F8541868F1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AF213-026E-4EFD-B7C0-AE74235EC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1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0C15-29A4-7EAF-6911-11B91BAF7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A75A0-5D6E-3192-E37C-5C94C2A08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4A6DA-C0D3-C628-E5AD-8739825B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6778" y="6028972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0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5242-9FD0-BA3A-0069-C7A2EF6B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7D0F9-2F43-6CA8-73F1-88D41C1B3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1A36-BF50-B0CE-5F40-F26AC51B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35B19-3239-4821-BA41-4A85223FA6A7}" type="datetime1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79C58-723F-BD9A-D495-60997E0B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E6367-B94B-F6ED-EA45-75CED362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6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E3492-9793-0DF9-D474-A3BF62335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53FAE-D8EF-B522-9A8B-1BBCF587D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6413-696F-A66A-647E-3B167A7B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F1ED7F-2FB4-489E-8A68-0FB9066B2799}" type="datetime1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356A2-E831-7A73-D263-11ECD6B2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AE871-6629-800D-B944-AD029FFD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6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9040-6E81-C4FC-D2A5-0F91B6DA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B2678-D324-959E-5B8C-4103B88E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5382-7AD5-CB97-DE83-F0BE945C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022" y="6192221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F51F-FF6A-A1D2-CDA3-9CDFD286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A80C8-3DA8-4480-F376-FEBC78BB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850A1-D443-8532-4A96-1CAAC8D3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A7AB1-B72A-49B7-BA47-299C44DC17BA}" type="datetime1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27A6-98EF-0932-A3BD-47974F96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BD46D-139E-540C-B901-D8B60DD6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8ECC-D652-E8F9-17F9-E6796CEB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8BE9-9FF8-5D09-9B25-8BEB1EE4B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11461-53D5-4896-1AB9-B5CCBBD97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E29BE-AC45-0D3D-7E04-F8B0F0FC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EC45C-7EB0-4884-BA3E-4EE65C849B37}" type="datetime1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5E286-D48A-875F-9B59-1277CFF1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0B342-0DA4-715D-0069-120AFA7E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8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36B6-5ED9-8C0B-03B1-401DE3C3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FA0B-6684-0759-7B0C-94582A392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DABFA-ABC0-54E5-A661-A92E47EBD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87813-E04D-4481-4B26-8FEF7BEE9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1B4EE-DA92-5D26-0682-7221ECBE0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994E5-E271-7756-F0D6-7435F891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54632-1816-4F7C-BEB7-2EABAF5FCB99}" type="datetime1">
              <a:rPr lang="en-US" smtClean="0"/>
              <a:t>7/18/2025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2767C-152E-93FE-E3A9-F820D664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277B0-726F-2733-D962-FE8DF967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2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3553-5AD0-6DE8-CD30-90FDD357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2AE5D-7C45-1031-578E-A226060D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ADF1D-66A8-406A-9DCA-618044B1CE95}" type="datetime1">
              <a:rPr lang="en-US" smtClean="0"/>
              <a:t>7/18/2025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F5924-A68B-36F4-B4DC-88292E90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A005A-81A1-271D-BA18-B3B83ABA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0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3D3E8-B213-9822-46F0-A62C6446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1316A-7EBD-4780-B79D-D1E8EFB6A87D}" type="datetime1">
              <a:rPr lang="en-US" smtClean="0"/>
              <a:t>7/18/2025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EC94B-CD63-1125-81FB-75877682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F176D-0D8E-480C-B4B3-DDAB59BA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2363-E97C-518A-1180-D0F08720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9E4B-06B7-B88D-2DFE-62D44421D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DD495-058C-6170-970D-739AE49A0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F3943-7386-DFA1-D1D0-31DCF625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0D4B-6D34-4F4F-9156-93D7C788CA48}" type="datetime1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41829-0397-2189-8262-E5D209D3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33119-363C-ED54-F2ED-F7E674B8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5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B2AA-F562-55C3-166C-7804C904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19756-664C-522B-EC03-046C76BDC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4C97C-B726-88B3-12D0-18A8830A7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CBFC9-AA51-AB4D-BA4A-7EC4503B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EDFF7-7AA3-4703-9A0B-A824C63FEF71}" type="datetime1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64E35-D856-7ECF-E8C8-B5D5B708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FCF93-0CA7-D137-FDB2-4DFF0F1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8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7BBF0-748E-A6ED-CA5E-97F3292C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2EAF-2D6B-F2F1-25A6-FE6CD15DD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3C452-C450-4D39-0F5D-3A6348C20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9045" y="6200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DACC85-833D-7267-0A49-26FAFBAE36CD}"/>
              </a:ext>
            </a:extLst>
          </p:cNvPr>
          <p:cNvSpPr txBox="1"/>
          <p:nvPr/>
        </p:nvSpPr>
        <p:spPr>
          <a:xfrm>
            <a:off x="498021" y="3931104"/>
            <a:ext cx="5057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83CB3-686D-9D7B-8369-F242735BB692}"/>
              </a:ext>
            </a:extLst>
          </p:cNvPr>
          <p:cNvSpPr txBox="1"/>
          <p:nvPr/>
        </p:nvSpPr>
        <p:spPr>
          <a:xfrm>
            <a:off x="498021" y="3931103"/>
            <a:ext cx="6419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pic>
        <p:nvPicPr>
          <p:cNvPr id="5" name="Picture 4" descr="A city with tall buildings&#10;&#10;Description automatically generated">
            <a:extLst>
              <a:ext uri="{FF2B5EF4-FFF2-40B4-BE49-F238E27FC236}">
                <a16:creationId xmlns:a16="http://schemas.microsoft.com/office/drawing/2014/main" id="{D9684E57-D90E-844E-0F19-95E7F40C1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FDD6E9-B1D6-BF55-3830-A0B52000F9F8}"/>
              </a:ext>
            </a:extLst>
          </p:cNvPr>
          <p:cNvSpPr txBox="1"/>
          <p:nvPr/>
        </p:nvSpPr>
        <p:spPr>
          <a:xfrm>
            <a:off x="547235" y="3645139"/>
            <a:ext cx="11013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DOING MORE WITH LESS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1883AD-87A6-E014-DB3F-47F82E1C4EF8}"/>
              </a:ext>
            </a:extLst>
          </p:cNvPr>
          <p:cNvSpPr txBox="1"/>
          <p:nvPr/>
        </p:nvSpPr>
        <p:spPr>
          <a:xfrm>
            <a:off x="576936" y="4619118"/>
            <a:ext cx="8197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HOW ITSD SAVED $1 MILLION</a:t>
            </a:r>
          </a:p>
        </p:txBody>
      </p:sp>
    </p:spTree>
    <p:extLst>
      <p:ext uri="{BB962C8B-B14F-4D97-AF65-F5344CB8AC3E}">
        <p14:creationId xmlns:p14="http://schemas.microsoft.com/office/powerpoint/2010/main" val="3659715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ity with many tall buildings&#10;&#10;Description automatically generated">
            <a:extLst>
              <a:ext uri="{FF2B5EF4-FFF2-40B4-BE49-F238E27FC236}">
                <a16:creationId xmlns:a16="http://schemas.microsoft.com/office/drawing/2014/main" id="{51589F11-EA88-C9AE-2B60-4AC70244F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22140-EA12-0351-4677-EAA8A83E0408}"/>
              </a:ext>
            </a:extLst>
          </p:cNvPr>
          <p:cNvSpPr txBox="1"/>
          <p:nvPr/>
        </p:nvSpPr>
        <p:spPr>
          <a:xfrm>
            <a:off x="3468103" y="81573"/>
            <a:ext cx="7420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0E07A-49CB-3DAE-9F49-5C2E0682245F}"/>
              </a:ext>
            </a:extLst>
          </p:cNvPr>
          <p:cNvSpPr txBox="1"/>
          <p:nvPr/>
        </p:nvSpPr>
        <p:spPr>
          <a:xfrm>
            <a:off x="371006" y="1518196"/>
            <a:ext cx="11449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Deliver exceptional services and promote a high quality of life and place for ALL our citizens.</a:t>
            </a:r>
          </a:p>
        </p:txBody>
      </p:sp>
    </p:spTree>
    <p:extLst>
      <p:ext uri="{BB962C8B-B14F-4D97-AF65-F5344CB8AC3E}">
        <p14:creationId xmlns:p14="http://schemas.microsoft.com/office/powerpoint/2010/main" val="293666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D85AF706-8831-02D5-29E9-5547A7FF4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INTRODUCTION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2</a:t>
            </a:fld>
            <a:endParaRPr lang="en-US" b="1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505B82-2CD0-CFEB-217E-081FBE5F6649}"/>
              </a:ext>
            </a:extLst>
          </p:cNvPr>
          <p:cNvSpPr txBox="1"/>
          <p:nvPr/>
        </p:nvSpPr>
        <p:spPr>
          <a:xfrm>
            <a:off x="533400" y="2736502"/>
            <a:ext cx="60864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Gorgees Eskander</a:t>
            </a:r>
          </a:p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Chief Information Officer (CIO)</a:t>
            </a:r>
          </a:p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City of Midland</a:t>
            </a:r>
          </a:p>
        </p:txBody>
      </p:sp>
    </p:spTree>
    <p:extLst>
      <p:ext uri="{BB962C8B-B14F-4D97-AF65-F5344CB8AC3E}">
        <p14:creationId xmlns:p14="http://schemas.microsoft.com/office/powerpoint/2010/main" val="105040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63544E36-26DC-F110-0D65-FA239DC86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8926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MOTIVE CAMERAS AND GPS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3</a:t>
            </a:fld>
            <a:endParaRPr lang="en-US" b="1">
              <a:latin typeface="+mn-l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054E5DF-4701-E977-B54A-717422038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260535"/>
              </p:ext>
            </p:extLst>
          </p:nvPr>
        </p:nvGraphicFramePr>
        <p:xfrm>
          <a:off x="533401" y="1452228"/>
          <a:ext cx="8892926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2138">
                  <a:extLst>
                    <a:ext uri="{9D8B030D-6E8A-4147-A177-3AD203B41FA5}">
                      <a16:colId xmlns:a16="http://schemas.microsoft.com/office/drawing/2014/main" val="3246974115"/>
                    </a:ext>
                  </a:extLst>
                </a:gridCol>
                <a:gridCol w="4310788">
                  <a:extLst>
                    <a:ext uri="{9D8B030D-6E8A-4147-A177-3AD203B41FA5}">
                      <a16:colId xmlns:a16="http://schemas.microsoft.com/office/drawing/2014/main" val="31059556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We Would Have Paid (Individually)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Cost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117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 Waste Dash Cameras (Motive)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$55,000/year + $41,000 install fee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4332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Citywide GPS Tracking (Verizon)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$170,000/year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7003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Total (Old Way)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$225,000+/year + install fees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116517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2DB418F-4A31-F118-5590-C2DBF9624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787225"/>
              </p:ext>
            </p:extLst>
          </p:nvPr>
        </p:nvGraphicFramePr>
        <p:xfrm>
          <a:off x="533400" y="3115096"/>
          <a:ext cx="8892926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5347">
                  <a:extLst>
                    <a:ext uri="{9D8B030D-6E8A-4147-A177-3AD203B41FA5}">
                      <a16:colId xmlns:a16="http://schemas.microsoft.com/office/drawing/2014/main" val="1625278720"/>
                    </a:ext>
                  </a:extLst>
                </a:gridCol>
                <a:gridCol w="4367579">
                  <a:extLst>
                    <a:ext uri="{9D8B030D-6E8A-4147-A177-3AD203B41FA5}">
                      <a16:colId xmlns:a16="http://schemas.microsoft.com/office/drawing/2014/main" val="1818886118"/>
                    </a:ext>
                  </a:extLst>
                </a:gridCol>
              </a:tblGrid>
              <a:tr h="3587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 Citywide Solution (Motive)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 Cost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5151081"/>
                  </a:ext>
                </a:extLst>
              </a:tr>
              <a:tr h="3587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GPS + Cameras (Motive, all included)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$220,680/year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727451"/>
                  </a:ext>
                </a:extLst>
              </a:tr>
              <a:tr h="3587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Savings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$4,000/year AND added 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Utilities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7867366"/>
                  </a:ext>
                </a:extLst>
              </a:tr>
              <a:tr h="3587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Bonus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$41,000 install fee waived - Solid Waste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3822178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F1638F-A49E-2300-1C77-7029D36FC4BE}"/>
              </a:ext>
            </a:extLst>
          </p:cNvPr>
          <p:cNvCxnSpPr>
            <a:cxnSpLocks/>
          </p:cNvCxnSpPr>
          <p:nvPr/>
        </p:nvCxnSpPr>
        <p:spPr>
          <a:xfrm>
            <a:off x="533400" y="3033758"/>
            <a:ext cx="8892926" cy="0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C5B352-A2C7-64F5-644F-E926CC1934B5}"/>
              </a:ext>
            </a:extLst>
          </p:cNvPr>
          <p:cNvCxnSpPr>
            <a:cxnSpLocks/>
          </p:cNvCxnSpPr>
          <p:nvPr/>
        </p:nvCxnSpPr>
        <p:spPr>
          <a:xfrm>
            <a:off x="533400" y="4715855"/>
            <a:ext cx="8892926" cy="0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17830DD-344F-426D-EF62-48AF03633A73}"/>
              </a:ext>
            </a:extLst>
          </p:cNvPr>
          <p:cNvSpPr txBox="1"/>
          <p:nvPr/>
        </p:nvSpPr>
        <p:spPr>
          <a:xfrm>
            <a:off x="533400" y="4836916"/>
            <a:ext cx="6157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Total claims cost FY24-FY25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9EFEC3-F1CE-B47C-C1C2-84ECE44B693D}"/>
              </a:ext>
            </a:extLst>
          </p:cNvPr>
          <p:cNvSpPr txBox="1"/>
          <p:nvPr/>
        </p:nvSpPr>
        <p:spPr>
          <a:xfrm>
            <a:off x="533400" y="5206248"/>
            <a:ext cx="7313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Solid Waste: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$342,165.36,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Fire Dept: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$64,489,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Utilities: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$29,614.23</a:t>
            </a:r>
          </a:p>
        </p:txBody>
      </p:sp>
    </p:spTree>
    <p:extLst>
      <p:ext uri="{BB962C8B-B14F-4D97-AF65-F5344CB8AC3E}">
        <p14:creationId xmlns:p14="http://schemas.microsoft.com/office/powerpoint/2010/main" val="381391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ansport&#10;&#10;AI-generated content may be incorrect.">
            <a:extLst>
              <a:ext uri="{FF2B5EF4-FFF2-40B4-BE49-F238E27FC236}">
                <a16:creationId xmlns:a16="http://schemas.microsoft.com/office/drawing/2014/main" id="{9E947C5C-4DDC-2DF6-4BF4-5F9F0AE48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399" y="564573"/>
            <a:ext cx="8901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THE CITY’S DIGITAL BRAIN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399" y="1476176"/>
            <a:ext cx="91917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Our Data Center is the Brain of City Operations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Powers 911, utility billing, permitting, websites, traffic systems, and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Every department relies on it daily — it keeps the city running</a:t>
            </a:r>
          </a:p>
          <a:p>
            <a:pPr>
              <a:buNone/>
            </a:pP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Disaster Recovery Site = The Backup Brain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Steps in if the main data center fails (cyberattack, fire, flood,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Ensures emergency services and public systems never go offline</a:t>
            </a:r>
          </a:p>
          <a:p>
            <a:pPr>
              <a:buNone/>
            </a:pP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Why We’re Upgrading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Current equipment is over 5 years old — increasing risk of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Nutanix servers will modernize both our primary and backup “digital brains”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Saves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$10K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per year in maintenance while delivering brand-new, faster, safer, and more reliable hardware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We didn’t just buy — we negotiated smart and saved the city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$270K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through disciplined vendor competition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4</a:t>
            </a:fld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261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C211A5F9-5A13-401A-D406-3411F0986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399" y="564573"/>
            <a:ext cx="8909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DOING MORE WITH LESS</a:t>
            </a:r>
          </a:p>
          <a:p>
            <a:r>
              <a:rPr lang="en-US" sz="36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HOW IT SAVED $1 MILLION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399" y="2453284"/>
            <a:ext cx="8106398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✅ $1M+ in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Annual Recurring Savings</a:t>
            </a:r>
            <a:b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✅ Services improved, not reduced</a:t>
            </a:r>
            <a:b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✅ Aligned with Council’s strategic priorities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5</a:t>
            </a:fld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884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2F8685F2-B34B-96A8-136D-3C08C0865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399" y="564573"/>
            <a:ext cx="8349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IT SAVINGS BREAKDOWN - YTD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6</a:t>
            </a:fld>
            <a:endParaRPr lang="en-US" b="1">
              <a:latin typeface="+mn-l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5776EAB-5D7F-EFDE-1BA3-8DC1B2C77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66450"/>
              </p:ext>
            </p:extLst>
          </p:nvPr>
        </p:nvGraphicFramePr>
        <p:xfrm>
          <a:off x="624199" y="2026745"/>
          <a:ext cx="8646801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1801">
                  <a:extLst>
                    <a:ext uri="{9D8B030D-6E8A-4147-A177-3AD203B41FA5}">
                      <a16:colId xmlns:a16="http://schemas.microsoft.com/office/drawing/2014/main" val="4071822375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32753336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Savings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666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 Cancellations &amp; Consolidations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$785,000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2357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 / Rate Renegotiations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$215,000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653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Minor Renewal Adjustments (3% Cap)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$10,000+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43527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FFADF95-60EF-A23A-FDA1-9CB17D100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399011"/>
              </p:ext>
            </p:extLst>
          </p:nvPr>
        </p:nvGraphicFramePr>
        <p:xfrm>
          <a:off x="624199" y="4082691"/>
          <a:ext cx="8629868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1801">
                  <a:extLst>
                    <a:ext uri="{9D8B030D-6E8A-4147-A177-3AD203B41FA5}">
                      <a16:colId xmlns:a16="http://schemas.microsoft.com/office/drawing/2014/main" val="784423971"/>
                    </a:ext>
                  </a:extLst>
                </a:gridCol>
                <a:gridCol w="3158067">
                  <a:extLst>
                    <a:ext uri="{9D8B030D-6E8A-4147-A177-3AD203B41FA5}">
                      <a16:colId xmlns:a16="http://schemas.microsoft.com/office/drawing/2014/main" val="3750256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One-Time Savings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5123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Vendor Competition (DC/DR Refresh)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$270,000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882891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648CB41-A0E0-1BDC-85B1-B794C36C7DB8}"/>
              </a:ext>
            </a:extLst>
          </p:cNvPr>
          <p:cNvSpPr txBox="1"/>
          <p:nvPr/>
        </p:nvSpPr>
        <p:spPr>
          <a:xfrm>
            <a:off x="533399" y="1610799"/>
            <a:ext cx="6157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🟢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Recurring Annual Savings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$1,010,000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69A610-C802-2A6B-2F63-E5263176C333}"/>
              </a:ext>
            </a:extLst>
          </p:cNvPr>
          <p:cNvSpPr txBox="1"/>
          <p:nvPr/>
        </p:nvSpPr>
        <p:spPr>
          <a:xfrm>
            <a:off x="533399" y="3664116"/>
            <a:ext cx="6157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🔵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One-Time Savings (2025) – $416,656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E48FA-4F40-810A-5F56-C68E1F295B51}"/>
              </a:ext>
            </a:extLst>
          </p:cNvPr>
          <p:cNvSpPr txBox="1"/>
          <p:nvPr/>
        </p:nvSpPr>
        <p:spPr>
          <a:xfrm>
            <a:off x="533399" y="5436176"/>
            <a:ext cx="6157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Total Savings - YTD: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$1,426,656+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21E9A9B-DF45-C584-DFBE-23F08AE3F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516917"/>
              </p:ext>
            </p:extLst>
          </p:nvPr>
        </p:nvGraphicFramePr>
        <p:xfrm>
          <a:off x="624199" y="4810099"/>
          <a:ext cx="8629868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2559">
                  <a:extLst>
                    <a:ext uri="{9D8B030D-6E8A-4147-A177-3AD203B41FA5}">
                      <a16:colId xmlns:a16="http://schemas.microsoft.com/office/drawing/2014/main" val="1407027959"/>
                    </a:ext>
                  </a:extLst>
                </a:gridCol>
                <a:gridCol w="3147309">
                  <a:extLst>
                    <a:ext uri="{9D8B030D-6E8A-4147-A177-3AD203B41FA5}">
                      <a16:colId xmlns:a16="http://schemas.microsoft.com/office/drawing/2014/main" val="15289121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Refund for 5 years – After Rate Adjustment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$146,656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849377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B70A0B-285E-AE64-9A29-0C927FA4658A}"/>
              </a:ext>
            </a:extLst>
          </p:cNvPr>
          <p:cNvCxnSpPr>
            <a:cxnSpLocks/>
          </p:cNvCxnSpPr>
          <p:nvPr/>
        </p:nvCxnSpPr>
        <p:spPr>
          <a:xfrm>
            <a:off x="624199" y="3597938"/>
            <a:ext cx="8629868" cy="0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2E10A3-5D31-5716-088E-DD7E808324B9}"/>
              </a:ext>
            </a:extLst>
          </p:cNvPr>
          <p:cNvCxnSpPr>
            <a:cxnSpLocks/>
          </p:cNvCxnSpPr>
          <p:nvPr/>
        </p:nvCxnSpPr>
        <p:spPr>
          <a:xfrm>
            <a:off x="624199" y="5281301"/>
            <a:ext cx="8629868" cy="0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78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08E63-E816-37A8-4E2F-061E59219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D989FF97-688D-48BD-6BC6-B8CBD441C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46D88B1-8341-5066-3658-A3825F355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858563-00AA-DDCE-7F18-74C9569B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22" y="300654"/>
            <a:ext cx="10515600" cy="668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WHAT $1 MILLION IN SAVINGS MEANS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B738E-647E-78E8-C53E-0E596085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>
                <a:latin typeface="+mn-lt"/>
              </a:rPr>
              <a:pPr/>
              <a:t>7</a:t>
            </a:fld>
            <a:endParaRPr lang="en-US" dirty="0"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BD9B69-AEBC-B78E-B42F-056753504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748947"/>
              </p:ext>
            </p:extLst>
          </p:nvPr>
        </p:nvGraphicFramePr>
        <p:xfrm>
          <a:off x="553156" y="1058597"/>
          <a:ext cx="11401779" cy="46648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6178">
                  <a:extLst>
                    <a:ext uri="{9D8B030D-6E8A-4147-A177-3AD203B41FA5}">
                      <a16:colId xmlns:a16="http://schemas.microsoft.com/office/drawing/2014/main" val="3585009095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val="920314384"/>
                    </a:ext>
                  </a:extLst>
                </a:gridCol>
                <a:gridCol w="6739468">
                  <a:extLst>
                    <a:ext uri="{9D8B030D-6E8A-4147-A177-3AD203B41FA5}">
                      <a16:colId xmlns:a16="http://schemas.microsoft.com/office/drawing/2014/main" val="2784366735"/>
                    </a:ext>
                  </a:extLst>
                </a:gridCol>
              </a:tblGrid>
              <a:tr h="2609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Service or Tool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61" marR="35961" marT="17981" marB="1798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Cost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61" marR="35961" marT="17981" marB="1798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Impact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61" marR="35961" marT="17981" marB="17981" anchor="ctr"/>
                </a:tc>
                <a:extLst>
                  <a:ext uri="{0D108BD9-81ED-4DB2-BD59-A6C34878D82A}">
                    <a16:rowId xmlns:a16="http://schemas.microsoft.com/office/drawing/2014/main" val="513010741"/>
                  </a:ext>
                </a:extLst>
              </a:tr>
              <a:tr h="489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SeeClickFix 311 and AskJacky AI Chatbot</a:t>
                      </a:r>
                    </a:p>
                  </a:txBody>
                  <a:tcPr marL="35961" marR="35961" marT="17981" marB="1798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$70,000</a:t>
                      </a:r>
                    </a:p>
                  </a:txBody>
                  <a:tcPr marL="35961" marR="35961" marT="17981" marB="1798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Residents and staff can quickly report, ask, and resolve issues online without phone calls or visits.</a:t>
                      </a:r>
                    </a:p>
                  </a:txBody>
                  <a:tcPr marL="35961" marR="35961" marT="17981" marB="17981" anchor="ctr"/>
                </a:tc>
                <a:extLst>
                  <a:ext uri="{0D108BD9-81ED-4DB2-BD59-A6C34878D82A}">
                    <a16:rowId xmlns:a16="http://schemas.microsoft.com/office/drawing/2014/main" val="2810138960"/>
                  </a:ext>
                </a:extLst>
              </a:tr>
              <a:tr h="3764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Qualtrics - Customer Experience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Mgmt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61" marR="35961" marT="17981" marB="1798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$53,000</a:t>
                      </a:r>
                    </a:p>
                  </a:txBody>
                  <a:tcPr marL="35961" marR="35961" marT="17981" marB="1798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Helps departments gather feedback from the public to improve service delivery.</a:t>
                      </a:r>
                    </a:p>
                  </a:txBody>
                  <a:tcPr marL="35961" marR="35961" marT="17981" marB="17981" anchor="ctr"/>
                </a:tc>
                <a:extLst>
                  <a:ext uri="{0D108BD9-81ED-4DB2-BD59-A6C34878D82A}">
                    <a16:rowId xmlns:a16="http://schemas.microsoft.com/office/drawing/2014/main" val="1373609864"/>
                  </a:ext>
                </a:extLst>
              </a:tr>
              <a:tr h="489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Emergency Alert System</a:t>
                      </a:r>
                    </a:p>
                  </a:txBody>
                  <a:tcPr marL="35961" marR="35961" marT="17981" marB="1798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$40,000</a:t>
                      </a:r>
                    </a:p>
                  </a:txBody>
                  <a:tcPr marL="35961" marR="35961" marT="17981" marB="1798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Sends timely alerts during storms, outages, or emergencies to keep the public safe.</a:t>
                      </a:r>
                    </a:p>
                  </a:txBody>
                  <a:tcPr marL="35961" marR="35961" marT="17981" marB="17981" anchor="ctr"/>
                </a:tc>
                <a:extLst>
                  <a:ext uri="{0D108BD9-81ED-4DB2-BD59-A6C34878D82A}">
                    <a16:rowId xmlns:a16="http://schemas.microsoft.com/office/drawing/2014/main" val="2908395882"/>
                  </a:ext>
                </a:extLst>
              </a:tr>
              <a:tr h="489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Agenda &amp; Meeting Software</a:t>
                      </a:r>
                    </a:p>
                  </a:txBody>
                  <a:tcPr marL="35961" marR="35961" marT="17981" marB="1798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$22,000</a:t>
                      </a:r>
                    </a:p>
                  </a:txBody>
                  <a:tcPr marL="35961" marR="35961" marT="17981" marB="1798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Makes Council meetings more accessible and transparent for the public and staff.</a:t>
                      </a:r>
                    </a:p>
                  </a:txBody>
                  <a:tcPr marL="35961" marR="35961" marT="17981" marB="17981" anchor="ctr"/>
                </a:tc>
                <a:extLst>
                  <a:ext uri="{0D108BD9-81ED-4DB2-BD59-A6C34878D82A}">
                    <a16:rowId xmlns:a16="http://schemas.microsoft.com/office/drawing/2014/main" val="1799213294"/>
                  </a:ext>
                </a:extLst>
              </a:tr>
              <a:tr h="489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Permitting and Inspection Software</a:t>
                      </a:r>
                    </a:p>
                  </a:txBody>
                  <a:tcPr marL="35961" marR="35961" marT="17981" marB="1798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$110,000</a:t>
                      </a:r>
                    </a:p>
                  </a:txBody>
                  <a:tcPr marL="35961" marR="35961" marT="17981" marB="1798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Speeds up permit processing and lets contractors and residents track progress online.</a:t>
                      </a:r>
                    </a:p>
                  </a:txBody>
                  <a:tcPr marL="35961" marR="35961" marT="17981" marB="17981" anchor="ctr"/>
                </a:tc>
                <a:extLst>
                  <a:ext uri="{0D108BD9-81ED-4DB2-BD59-A6C34878D82A}">
                    <a16:rowId xmlns:a16="http://schemas.microsoft.com/office/drawing/2014/main" val="1384783857"/>
                  </a:ext>
                </a:extLst>
              </a:tr>
              <a:tr h="489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Health Inspection Software</a:t>
                      </a:r>
                    </a:p>
                  </a:txBody>
                  <a:tcPr marL="35961" marR="35961" marT="17981" marB="1798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$63,000</a:t>
                      </a:r>
                    </a:p>
                  </a:txBody>
                  <a:tcPr marL="35961" marR="35961" marT="17981" marB="1798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Restaurants and health providers can view and manage inspections online without paperwork delays.</a:t>
                      </a:r>
                    </a:p>
                  </a:txBody>
                  <a:tcPr marL="35961" marR="35961" marT="17981" marB="17981" anchor="ctr"/>
                </a:tc>
                <a:extLst>
                  <a:ext uri="{0D108BD9-81ED-4DB2-BD59-A6C34878D82A}">
                    <a16:rowId xmlns:a16="http://schemas.microsoft.com/office/drawing/2014/main" val="3642985421"/>
                  </a:ext>
                </a:extLst>
              </a:tr>
              <a:tr h="489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CityWorks Work Order Management</a:t>
                      </a:r>
                    </a:p>
                  </a:txBody>
                  <a:tcPr marL="35961" marR="35961" marT="17981" marB="1798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$140,000</a:t>
                      </a:r>
                    </a:p>
                  </a:txBody>
                  <a:tcPr marL="35961" marR="35961" marT="17981" marB="1798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staff can receive and complete work orders digitally, improving response time.</a:t>
                      </a:r>
                    </a:p>
                  </a:txBody>
                  <a:tcPr marL="35961" marR="35961" marT="17981" marB="17981" anchor="ctr"/>
                </a:tc>
                <a:extLst>
                  <a:ext uri="{0D108BD9-81ED-4DB2-BD59-A6C34878D82A}">
                    <a16:rowId xmlns:a16="http://schemas.microsoft.com/office/drawing/2014/main" val="3440238270"/>
                  </a:ext>
                </a:extLst>
              </a:tr>
              <a:tr h="489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ProCore Project Management Software</a:t>
                      </a:r>
                    </a:p>
                  </a:txBody>
                  <a:tcPr marL="35961" marR="35961" marT="17981" marB="1798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$130,000</a:t>
                      </a:r>
                    </a:p>
                  </a:txBody>
                  <a:tcPr marL="35961" marR="35961" marT="17981" marB="1798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Allows Engineering and Capital Projects teams to manage large construction projects more efficiently.</a:t>
                      </a:r>
                    </a:p>
                  </a:txBody>
                  <a:tcPr marL="35961" marR="35961" marT="17981" marB="17981" anchor="ctr"/>
                </a:tc>
                <a:extLst>
                  <a:ext uri="{0D108BD9-81ED-4DB2-BD59-A6C34878D82A}">
                    <a16:rowId xmlns:a16="http://schemas.microsoft.com/office/drawing/2014/main" val="2094726554"/>
                  </a:ext>
                </a:extLst>
              </a:tr>
              <a:tr h="6022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Microsoft 365 Licensing</a:t>
                      </a:r>
                    </a:p>
                  </a:txBody>
                  <a:tcPr marL="35961" marR="35961" marT="17981" marB="1798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$400,000</a:t>
                      </a:r>
                    </a:p>
                  </a:txBody>
                  <a:tcPr marL="35961" marR="35961" marT="17981" marB="1798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Gives all staff access to modern tools like Outlook, Word, and Teams to improve productivity and communication.</a:t>
                      </a:r>
                    </a:p>
                  </a:txBody>
                  <a:tcPr marL="35961" marR="35961" marT="17981" marB="17981" anchor="ctr"/>
                </a:tc>
                <a:extLst>
                  <a:ext uri="{0D108BD9-81ED-4DB2-BD59-A6C34878D82A}">
                    <a16:rowId xmlns:a16="http://schemas.microsoft.com/office/drawing/2014/main" val="359303685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9D26CBF-B005-E68B-A9DA-F27C5A9DF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3045"/>
              </p:ext>
            </p:extLst>
          </p:nvPr>
        </p:nvGraphicFramePr>
        <p:xfrm>
          <a:off x="553156" y="5723466"/>
          <a:ext cx="4662311" cy="2609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6178">
                  <a:extLst>
                    <a:ext uri="{9D8B030D-6E8A-4147-A177-3AD203B41FA5}">
                      <a16:colId xmlns:a16="http://schemas.microsoft.com/office/drawing/2014/main" val="3085557171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val="1700437539"/>
                    </a:ext>
                  </a:extLst>
                </a:gridCol>
              </a:tblGrid>
              <a:tr h="260961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61" marR="35961" marT="17981" marB="1798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$1,028,000</a:t>
                      </a:r>
                    </a:p>
                  </a:txBody>
                  <a:tcPr marL="35961" marR="35961" marT="17981" marB="17981" anchor="ctr"/>
                </a:tc>
                <a:extLst>
                  <a:ext uri="{0D108BD9-81ED-4DB2-BD59-A6C34878D82A}">
                    <a16:rowId xmlns:a16="http://schemas.microsoft.com/office/drawing/2014/main" val="2309003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34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94A12DCF-C41A-E994-6C63-BABE9A6C0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HOW WE DID 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2032111"/>
            <a:ext cx="8892611" cy="2793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🔍 Reviewed all software and tech contracts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♻️ Eliminated redundant and underused tools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🧩 Provided modern, often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better-performing replacements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💬 Renegotiated contract terms and capped increases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🛒 Created vendor competition for major purchases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8</a:t>
            </a:fld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3642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B5B10924-330B-571A-3522-491581A71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WHAT’S NEXT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493181"/>
            <a:ext cx="9148985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🔄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Regular reviews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of contracts and subscriptions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📉 Upcoming renegotiations: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Motorola Radio System: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$508K to $773K (by year 10)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Tyler Munis ERP: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$300K+/Year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err="1">
                <a:latin typeface="Arial" panose="020B0604020202020204" pitchFamily="34" charset="0"/>
                <a:cs typeface="Arial" panose="020B0604020202020204" pitchFamily="34" charset="0"/>
              </a:rPr>
              <a:t>NeoGov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HR/Payroll: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$350K+/Year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💬 Expanding vendor engagement to reduce renewal hikes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📈 Reinvesting savings into digital products that align with the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Council’s Strategic Plan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9</a:t>
            </a:fld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0808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Vancouver V.20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2">
              <a:lumMod val="75000"/>
              <a:lumOff val="25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20A154B48CF45BD0DF5410B20A8AC" ma:contentTypeVersion="13" ma:contentTypeDescription="Create a new document." ma:contentTypeScope="" ma:versionID="243ea73e7b80d71f45ae3e99e2d41a61">
  <xsd:schema xmlns:xsd="http://www.w3.org/2001/XMLSchema" xmlns:xs="http://www.w3.org/2001/XMLSchema" xmlns:p="http://schemas.microsoft.com/office/2006/metadata/properties" xmlns:ns2="dac4e956-f0e3-4f68-a80d-7cb1a90f51eb" targetNamespace="http://schemas.microsoft.com/office/2006/metadata/properties" ma:root="true" ma:fieldsID="49e955bfbee89a260be959c2b4eca440" ns2:_="">
    <xsd:import namespace="dac4e956-f0e3-4f68-a80d-7cb1a90f5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4e956-f0e3-4f68-a80d-7cb1a90f5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FA6DD1-E277-4217-9C46-DE93590DFDF9}"/>
</file>

<file path=customXml/itemProps2.xml><?xml version="1.0" encoding="utf-8"?>
<ds:datastoreItem xmlns:ds="http://schemas.openxmlformats.org/officeDocument/2006/customXml" ds:itemID="{7B35B942-9D7D-4021-A91E-F274F118B897}"/>
</file>

<file path=customXml/itemProps3.xml><?xml version="1.0" encoding="utf-8"?>
<ds:datastoreItem xmlns:ds="http://schemas.openxmlformats.org/officeDocument/2006/customXml" ds:itemID="{D88D6F88-A85E-4E98-89F9-92C581A9B945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734</Words>
  <Application>Microsoft Office PowerPoint</Application>
  <PresentationFormat>Widescreen</PresentationFormat>
  <Paragraphs>113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Century Gothic</vt:lpstr>
      <vt:lpstr>Vancouver V.20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$1 MILLION IN SAVINGS MEANS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Jaycee Shepherd</dc:creator>
  <cp:lastModifiedBy>Gorgees Eskander</cp:lastModifiedBy>
  <cp:revision>2</cp:revision>
  <dcterms:created xsi:type="dcterms:W3CDTF">2024-07-01T17:26:48Z</dcterms:created>
  <dcterms:modified xsi:type="dcterms:W3CDTF">2025-07-18T16:42:35Z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0x01010025C20A154B48CF45BD0DF5410B20A8AC</vt:lpwstr>
  </property>
</Properties>
</file>