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
  </p:notesMasterIdLst>
  <p:handoutMasterIdLst>
    <p:handoutMasterId r:id="rId32"/>
  </p:handoutMasterIdLst>
  <p:sldIdLst>
    <p:sldId id="256" r:id="rId5"/>
    <p:sldId id="259" r:id="rId6"/>
    <p:sldId id="258" r:id="rId7"/>
    <p:sldId id="260" r:id="rId8"/>
    <p:sldId id="274" r:id="rId9"/>
    <p:sldId id="257" r:id="rId10"/>
    <p:sldId id="267" r:id="rId11"/>
    <p:sldId id="284" r:id="rId12"/>
    <p:sldId id="285" r:id="rId13"/>
    <p:sldId id="286" r:id="rId14"/>
    <p:sldId id="287" r:id="rId15"/>
    <p:sldId id="266" r:id="rId16"/>
    <p:sldId id="268" r:id="rId17"/>
    <p:sldId id="269" r:id="rId18"/>
    <p:sldId id="270" r:id="rId19"/>
    <p:sldId id="275" r:id="rId20"/>
    <p:sldId id="271" r:id="rId21"/>
    <p:sldId id="278" r:id="rId22"/>
    <p:sldId id="279" r:id="rId23"/>
    <p:sldId id="280" r:id="rId24"/>
    <p:sldId id="272" r:id="rId25"/>
    <p:sldId id="273" r:id="rId26"/>
    <p:sldId id="281" r:id="rId27"/>
    <p:sldId id="282" r:id="rId28"/>
    <p:sldId id="283"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A9D"/>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99410-9F4B-F523-FE74-5A57FC02C9CD}" v="23" dt="2025-08-11T22:58:37.871"/>
    <p1510:client id="{6B7D2F6F-C4A3-4FF0-B6FF-7545894B4C60}" v="56" dt="2025-08-11T16:25:30.613"/>
    <p1510:client id="{78309BCE-0116-E061-34D7-C4BA7743E431}" v="37" dt="2025-08-11T15:21:58.507"/>
    <p1510:client id="{D5159740-FE47-69C0-316B-ED1FADF20A53}" v="9" dt="2025-08-13T14:32:09.323"/>
    <p1510:client id="{F6CDED6F-1C0C-ECBF-F494-2AAE95ABFF16}" v="3" dt="2025-08-11T16:08:33.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Triggs" userId="S::etriggs@midlandtexas.gov::7122ba1b-b824-41ab-83a1-9dc8cfe9d11c" providerId="AD" clId="Web-{D4AAF009-175F-5CAB-0641-B8D94949EEA8}"/>
    <pc:docChg chg="modSld">
      <pc:chgData name="Elizabeth Triggs" userId="S::etriggs@midlandtexas.gov::7122ba1b-b824-41ab-83a1-9dc8cfe9d11c" providerId="AD" clId="Web-{D4AAF009-175F-5CAB-0641-B8D94949EEA8}" dt="2025-07-28T14:46:45.062" v="223" actId="20577"/>
      <pc:docMkLst>
        <pc:docMk/>
      </pc:docMkLst>
      <pc:sldChg chg="modSp">
        <pc:chgData name="Elizabeth Triggs" userId="S::etriggs@midlandtexas.gov::7122ba1b-b824-41ab-83a1-9dc8cfe9d11c" providerId="AD" clId="Web-{D4AAF009-175F-5CAB-0641-B8D94949EEA8}" dt="2025-07-28T14:46:45.062" v="223" actId="20577"/>
        <pc:sldMkLst>
          <pc:docMk/>
          <pc:sldMk cId="5902072" sldId="269"/>
        </pc:sldMkLst>
        <pc:spChg chg="mod">
          <ac:chgData name="Elizabeth Triggs" userId="S::etriggs@midlandtexas.gov::7122ba1b-b824-41ab-83a1-9dc8cfe9d11c" providerId="AD" clId="Web-{D4AAF009-175F-5CAB-0641-B8D94949EEA8}" dt="2025-07-28T14:46:45.062" v="223" actId="20577"/>
          <ac:spMkLst>
            <pc:docMk/>
            <pc:sldMk cId="5902072" sldId="269"/>
            <ac:spMk id="8" creationId="{5CBA184A-B423-9A09-E6D8-CF5D95D0E848}"/>
          </ac:spMkLst>
        </pc:spChg>
      </pc:sldChg>
    </pc:docChg>
  </pc:docChgLst>
  <pc:docChgLst>
    <pc:chgData name="Taylor Novak" userId="S::tnovak@midlandtexas.gov::1bf35eaf-d94c-4f2d-bb10-da09de5f8ee8" providerId="AD" clId="Web-{AC13140A-BFE5-D9BD-71C3-E1E14DD9FDC1}"/>
    <pc:docChg chg="modSld">
      <pc:chgData name="Taylor Novak" userId="S::tnovak@midlandtexas.gov::1bf35eaf-d94c-4f2d-bb10-da09de5f8ee8" providerId="AD" clId="Web-{AC13140A-BFE5-D9BD-71C3-E1E14DD9FDC1}" dt="2025-08-04T23:02:26.124" v="33" actId="1076"/>
      <pc:docMkLst>
        <pc:docMk/>
      </pc:docMkLst>
      <pc:sldChg chg="modSp">
        <pc:chgData name="Taylor Novak" userId="S::tnovak@midlandtexas.gov::1bf35eaf-d94c-4f2d-bb10-da09de5f8ee8" providerId="AD" clId="Web-{AC13140A-BFE5-D9BD-71C3-E1E14DD9FDC1}" dt="2025-08-04T23:02:26.124" v="33" actId="1076"/>
        <pc:sldMkLst>
          <pc:docMk/>
          <pc:sldMk cId="439997779" sldId="273"/>
        </pc:sldMkLst>
        <pc:spChg chg="mod">
          <ac:chgData name="Taylor Novak" userId="S::tnovak@midlandtexas.gov::1bf35eaf-d94c-4f2d-bb10-da09de5f8ee8" providerId="AD" clId="Web-{AC13140A-BFE5-D9BD-71C3-E1E14DD9FDC1}" dt="2025-08-04T23:02:24.061" v="32" actId="1076"/>
          <ac:spMkLst>
            <pc:docMk/>
            <pc:sldMk cId="439997779" sldId="273"/>
            <ac:spMk id="13" creationId="{F629D3A0-7E04-02CA-E4E5-094DE070525D}"/>
          </ac:spMkLst>
        </pc:spChg>
      </pc:sldChg>
    </pc:docChg>
  </pc:docChgLst>
  <pc:docChgLst>
    <pc:chgData name="Elizabeth Triggs" userId="S::etriggs@midlandtexas.gov::7122ba1b-b824-41ab-83a1-9dc8cfe9d11c" providerId="AD" clId="Web-{F6CDED6F-1C0C-ECBF-F494-2AAE95ABFF16}"/>
    <pc:docChg chg="modSld">
      <pc:chgData name="Elizabeth Triggs" userId="S::etriggs@midlandtexas.gov::7122ba1b-b824-41ab-83a1-9dc8cfe9d11c" providerId="AD" clId="Web-{F6CDED6F-1C0C-ECBF-F494-2AAE95ABFF16}" dt="2025-08-11T16:08:33.503" v="2" actId="14100"/>
      <pc:docMkLst>
        <pc:docMk/>
      </pc:docMkLst>
      <pc:sldChg chg="modSp">
        <pc:chgData name="Elizabeth Triggs" userId="S::etriggs@midlandtexas.gov::7122ba1b-b824-41ab-83a1-9dc8cfe9d11c" providerId="AD" clId="Web-{F6CDED6F-1C0C-ECBF-F494-2AAE95ABFF16}" dt="2025-08-11T16:08:33.503" v="2" actId="14100"/>
        <pc:sldMkLst>
          <pc:docMk/>
          <pc:sldMk cId="3402355913" sldId="285"/>
        </pc:sldMkLst>
        <pc:picChg chg="mod">
          <ac:chgData name="Elizabeth Triggs" userId="S::etriggs@midlandtexas.gov::7122ba1b-b824-41ab-83a1-9dc8cfe9d11c" providerId="AD" clId="Web-{F6CDED6F-1C0C-ECBF-F494-2AAE95ABFF16}" dt="2025-08-11T16:08:33.503" v="2" actId="14100"/>
          <ac:picMkLst>
            <pc:docMk/>
            <pc:sldMk cId="3402355913" sldId="285"/>
            <ac:picMk id="8" creationId="{172F3C65-E873-6D00-305E-7A1EFE77BB11}"/>
          </ac:picMkLst>
        </pc:picChg>
      </pc:sldChg>
    </pc:docChg>
  </pc:docChgLst>
  <pc:docChgLst>
    <pc:chgData name="Justine Ruff" userId="S::jruff@midlandtexas.gov::90281fb1-305a-4af1-8c12-ffb548ee7243" providerId="AD" clId="Web-{B9BD95FE-78B9-5787-8A52-5690D0B1E598}"/>
    <pc:docChg chg="modSld">
      <pc:chgData name="Justine Ruff" userId="S::jruff@midlandtexas.gov::90281fb1-305a-4af1-8c12-ffb548ee7243" providerId="AD" clId="Web-{B9BD95FE-78B9-5787-8A52-5690D0B1E598}" dt="2025-07-28T21:30:55.989" v="48" actId="20577"/>
      <pc:docMkLst>
        <pc:docMk/>
      </pc:docMkLst>
      <pc:sldChg chg="modSp">
        <pc:chgData name="Justine Ruff" userId="S::jruff@midlandtexas.gov::90281fb1-305a-4af1-8c12-ffb548ee7243" providerId="AD" clId="Web-{B9BD95FE-78B9-5787-8A52-5690D0B1E598}" dt="2025-07-28T21:27:06.640" v="15" actId="20577"/>
        <pc:sldMkLst>
          <pc:docMk/>
          <pc:sldMk cId="3278954030" sldId="270"/>
        </pc:sldMkLst>
        <pc:spChg chg="mod">
          <ac:chgData name="Justine Ruff" userId="S::jruff@midlandtexas.gov::90281fb1-305a-4af1-8c12-ffb548ee7243" providerId="AD" clId="Web-{B9BD95FE-78B9-5787-8A52-5690D0B1E598}" dt="2025-07-28T21:27:06.640" v="15" actId="20577"/>
          <ac:spMkLst>
            <pc:docMk/>
            <pc:sldMk cId="3278954030" sldId="270"/>
            <ac:spMk id="13" creationId="{1D3C0F0F-39BF-E36D-FCBA-BCEFD2E84E14}"/>
          </ac:spMkLst>
        </pc:spChg>
      </pc:sldChg>
      <pc:sldChg chg="modSp">
        <pc:chgData name="Justine Ruff" userId="S::jruff@midlandtexas.gov::90281fb1-305a-4af1-8c12-ffb548ee7243" providerId="AD" clId="Web-{B9BD95FE-78B9-5787-8A52-5690D0B1E598}" dt="2025-07-28T21:30:55.989" v="48" actId="20577"/>
        <pc:sldMkLst>
          <pc:docMk/>
          <pc:sldMk cId="627751143" sldId="281"/>
        </pc:sldMkLst>
        <pc:spChg chg="mod">
          <ac:chgData name="Justine Ruff" userId="S::jruff@midlandtexas.gov::90281fb1-305a-4af1-8c12-ffb548ee7243" providerId="AD" clId="Web-{B9BD95FE-78B9-5787-8A52-5690D0B1E598}" dt="2025-07-28T21:30:55.989" v="48" actId="20577"/>
          <ac:spMkLst>
            <pc:docMk/>
            <pc:sldMk cId="627751143" sldId="281"/>
            <ac:spMk id="13" creationId="{61AE8F53-AD71-0942-393B-782700A3CE1B}"/>
          </ac:spMkLst>
        </pc:spChg>
      </pc:sldChg>
      <pc:sldChg chg="modSp">
        <pc:chgData name="Justine Ruff" userId="S::jruff@midlandtexas.gov::90281fb1-305a-4af1-8c12-ffb548ee7243" providerId="AD" clId="Web-{B9BD95FE-78B9-5787-8A52-5690D0B1E598}" dt="2025-07-28T21:23:18.557" v="12" actId="20577"/>
        <pc:sldMkLst>
          <pc:docMk/>
          <pc:sldMk cId="1592306513" sldId="284"/>
        </pc:sldMkLst>
        <pc:spChg chg="mod">
          <ac:chgData name="Justine Ruff" userId="S::jruff@midlandtexas.gov::90281fb1-305a-4af1-8c12-ffb548ee7243" providerId="AD" clId="Web-{B9BD95FE-78B9-5787-8A52-5690D0B1E598}" dt="2025-07-28T21:23:18.557" v="12" actId="20577"/>
          <ac:spMkLst>
            <pc:docMk/>
            <pc:sldMk cId="1592306513" sldId="284"/>
            <ac:spMk id="13" creationId="{F519A254-6ACB-FCB9-E5C0-FEFA3A18736E}"/>
          </ac:spMkLst>
        </pc:spChg>
      </pc:sldChg>
    </pc:docChg>
  </pc:docChgLst>
  <pc:docChgLst>
    <pc:chgData name="Elizabeth Triggs" userId="S::etriggs@midlandtexas.gov::7122ba1b-b824-41ab-83a1-9dc8cfe9d11c" providerId="AD" clId="Web-{78309BCE-0116-E061-34D7-C4BA7743E431}"/>
    <pc:docChg chg="modSld">
      <pc:chgData name="Elizabeth Triggs" userId="S::etriggs@midlandtexas.gov::7122ba1b-b824-41ab-83a1-9dc8cfe9d11c" providerId="AD" clId="Web-{78309BCE-0116-E061-34D7-C4BA7743E431}" dt="2025-08-11T15:21:58.507" v="25" actId="20577"/>
      <pc:docMkLst>
        <pc:docMk/>
      </pc:docMkLst>
      <pc:sldChg chg="modNotes">
        <pc:chgData name="Elizabeth Triggs" userId="S::etriggs@midlandtexas.gov::7122ba1b-b824-41ab-83a1-9dc8cfe9d11c" providerId="AD" clId="Web-{78309BCE-0116-E061-34D7-C4BA7743E431}" dt="2025-08-11T15:10:07.324" v="5"/>
        <pc:sldMkLst>
          <pc:docMk/>
          <pc:sldMk cId="3659715712" sldId="256"/>
        </pc:sldMkLst>
      </pc:sldChg>
      <pc:sldChg chg="modSp">
        <pc:chgData name="Elizabeth Triggs" userId="S::etriggs@midlandtexas.gov::7122ba1b-b824-41ab-83a1-9dc8cfe9d11c" providerId="AD" clId="Web-{78309BCE-0116-E061-34D7-C4BA7743E431}" dt="2025-08-11T15:21:58.507" v="25" actId="20577"/>
        <pc:sldMkLst>
          <pc:docMk/>
          <pc:sldMk cId="498843460" sldId="259"/>
        </pc:sldMkLst>
        <pc:spChg chg="mod">
          <ac:chgData name="Elizabeth Triggs" userId="S::etriggs@midlandtexas.gov::7122ba1b-b824-41ab-83a1-9dc8cfe9d11c" providerId="AD" clId="Web-{78309BCE-0116-E061-34D7-C4BA7743E431}" dt="2025-08-11T15:21:58.507" v="25" actId="20577"/>
          <ac:spMkLst>
            <pc:docMk/>
            <pc:sldMk cId="498843460" sldId="259"/>
            <ac:spMk id="13" creationId="{EFC6CB36-A2A7-BFA2-2C7E-933079282984}"/>
          </ac:spMkLst>
        </pc:spChg>
      </pc:sldChg>
    </pc:docChg>
  </pc:docChgLst>
  <pc:docChgLst>
    <pc:chgData name="Taylor Novak" userId="S::tnovak@midlandtexas.gov::1bf35eaf-d94c-4f2d-bb10-da09de5f8ee8" providerId="AD" clId="Web-{EBEFACAB-F363-C010-B0B2-4D672F95A094}"/>
    <pc:docChg chg="modSld">
      <pc:chgData name="Taylor Novak" userId="S::tnovak@midlandtexas.gov::1bf35eaf-d94c-4f2d-bb10-da09de5f8ee8" providerId="AD" clId="Web-{EBEFACAB-F363-C010-B0B2-4D672F95A094}" dt="2025-08-04T22:49:06.568" v="372" actId="1076"/>
      <pc:docMkLst>
        <pc:docMk/>
      </pc:docMkLst>
      <pc:sldChg chg="modSp">
        <pc:chgData name="Taylor Novak" userId="S::tnovak@midlandtexas.gov::1bf35eaf-d94c-4f2d-bb10-da09de5f8ee8" providerId="AD" clId="Web-{EBEFACAB-F363-C010-B0B2-4D672F95A094}" dt="2025-08-04T19:06:16.730" v="67" actId="14100"/>
        <pc:sldMkLst>
          <pc:docMk/>
          <pc:sldMk cId="4170808414" sldId="257"/>
        </pc:sldMkLst>
        <pc:spChg chg="mod">
          <ac:chgData name="Taylor Novak" userId="S::tnovak@midlandtexas.gov::1bf35eaf-d94c-4f2d-bb10-da09de5f8ee8" providerId="AD" clId="Web-{EBEFACAB-F363-C010-B0B2-4D672F95A094}" dt="2025-08-04T19:06:16.730" v="67" actId="14100"/>
          <ac:spMkLst>
            <pc:docMk/>
            <pc:sldMk cId="4170808414" sldId="257"/>
            <ac:spMk id="13" creationId="{EFC6CB36-A2A7-BFA2-2C7E-933079282984}"/>
          </ac:spMkLst>
        </pc:spChg>
      </pc:sldChg>
      <pc:sldChg chg="addSp delSp modSp">
        <pc:chgData name="Taylor Novak" userId="S::tnovak@midlandtexas.gov::1bf35eaf-d94c-4f2d-bb10-da09de5f8ee8" providerId="AD" clId="Web-{EBEFACAB-F363-C010-B0B2-4D672F95A094}" dt="2025-08-04T19:25:52.710" v="222"/>
        <pc:sldMkLst>
          <pc:docMk/>
          <pc:sldMk cId="3278954030" sldId="270"/>
        </pc:sldMkLst>
        <pc:spChg chg="mod">
          <ac:chgData name="Taylor Novak" userId="S::tnovak@midlandtexas.gov::1bf35eaf-d94c-4f2d-bb10-da09de5f8ee8" providerId="AD" clId="Web-{EBEFACAB-F363-C010-B0B2-4D672F95A094}" dt="2025-08-04T19:07:55.856" v="95" actId="20577"/>
          <ac:spMkLst>
            <pc:docMk/>
            <pc:sldMk cId="3278954030" sldId="270"/>
            <ac:spMk id="12" creationId="{8EF76C56-4DE4-2967-EE83-6257A2180197}"/>
          </ac:spMkLst>
        </pc:spChg>
        <pc:spChg chg="mod">
          <ac:chgData name="Taylor Novak" userId="S::tnovak@midlandtexas.gov::1bf35eaf-d94c-4f2d-bb10-da09de5f8ee8" providerId="AD" clId="Web-{EBEFACAB-F363-C010-B0B2-4D672F95A094}" dt="2025-08-04T19:20:28.411" v="216" actId="14100"/>
          <ac:spMkLst>
            <pc:docMk/>
            <pc:sldMk cId="3278954030" sldId="270"/>
            <ac:spMk id="13" creationId="{1D3C0F0F-39BF-E36D-FCBA-BCEFD2E84E14}"/>
          </ac:spMkLst>
        </pc:spChg>
        <pc:picChg chg="add mod ord">
          <ac:chgData name="Taylor Novak" userId="S::tnovak@midlandtexas.gov::1bf35eaf-d94c-4f2d-bb10-da09de5f8ee8" providerId="AD" clId="Web-{EBEFACAB-F363-C010-B0B2-4D672F95A094}" dt="2025-08-04T19:25:52.710" v="222"/>
          <ac:picMkLst>
            <pc:docMk/>
            <pc:sldMk cId="3278954030" sldId="270"/>
            <ac:picMk id="4" creationId="{031A7BAD-1CB0-A829-5E33-F8BA63D0DD25}"/>
          </ac:picMkLst>
        </pc:picChg>
      </pc:sldChg>
      <pc:sldChg chg="modSp">
        <pc:chgData name="Taylor Novak" userId="S::tnovak@midlandtexas.gov::1bf35eaf-d94c-4f2d-bb10-da09de5f8ee8" providerId="AD" clId="Web-{EBEFACAB-F363-C010-B0B2-4D672F95A094}" dt="2025-08-04T19:08:26.075" v="122" actId="20577"/>
        <pc:sldMkLst>
          <pc:docMk/>
          <pc:sldMk cId="1590297568" sldId="271"/>
        </pc:sldMkLst>
        <pc:spChg chg="mod">
          <ac:chgData name="Taylor Novak" userId="S::tnovak@midlandtexas.gov::1bf35eaf-d94c-4f2d-bb10-da09de5f8ee8" providerId="AD" clId="Web-{EBEFACAB-F363-C010-B0B2-4D672F95A094}" dt="2025-08-04T19:08:26.075" v="122" actId="20577"/>
          <ac:spMkLst>
            <pc:docMk/>
            <pc:sldMk cId="1590297568" sldId="271"/>
            <ac:spMk id="12" creationId="{42758F19-098D-3D6A-E326-1DCB4281A8C2}"/>
          </ac:spMkLst>
        </pc:spChg>
      </pc:sldChg>
      <pc:sldChg chg="modSp">
        <pc:chgData name="Taylor Novak" userId="S::tnovak@midlandtexas.gov::1bf35eaf-d94c-4f2d-bb10-da09de5f8ee8" providerId="AD" clId="Web-{EBEFACAB-F363-C010-B0B2-4D672F95A094}" dt="2025-08-04T19:34:10.649" v="300" actId="1076"/>
        <pc:sldMkLst>
          <pc:docMk/>
          <pc:sldMk cId="3429812196" sldId="272"/>
        </pc:sldMkLst>
        <pc:spChg chg="mod">
          <ac:chgData name="Taylor Novak" userId="S::tnovak@midlandtexas.gov::1bf35eaf-d94c-4f2d-bb10-da09de5f8ee8" providerId="AD" clId="Web-{EBEFACAB-F363-C010-B0B2-4D672F95A094}" dt="2025-08-04T19:08:57.763" v="145" actId="20577"/>
          <ac:spMkLst>
            <pc:docMk/>
            <pc:sldMk cId="3429812196" sldId="272"/>
            <ac:spMk id="12" creationId="{D1357ADD-E2F5-178D-47A0-603AF1E251F0}"/>
          </ac:spMkLst>
        </pc:spChg>
        <pc:picChg chg="mod">
          <ac:chgData name="Taylor Novak" userId="S::tnovak@midlandtexas.gov::1bf35eaf-d94c-4f2d-bb10-da09de5f8ee8" providerId="AD" clId="Web-{EBEFACAB-F363-C010-B0B2-4D672F95A094}" dt="2025-08-04T19:34:10.649" v="300" actId="1076"/>
          <ac:picMkLst>
            <pc:docMk/>
            <pc:sldMk cId="3429812196" sldId="272"/>
            <ac:picMk id="3" creationId="{1825CDF1-1A35-80EF-52B6-03FDE07EF6DB}"/>
          </ac:picMkLst>
        </pc:picChg>
        <pc:picChg chg="mod">
          <ac:chgData name="Taylor Novak" userId="S::tnovak@midlandtexas.gov::1bf35eaf-d94c-4f2d-bb10-da09de5f8ee8" providerId="AD" clId="Web-{EBEFACAB-F363-C010-B0B2-4D672F95A094}" dt="2025-08-04T19:34:09.243" v="299" actId="14100"/>
          <ac:picMkLst>
            <pc:docMk/>
            <pc:sldMk cId="3429812196" sldId="272"/>
            <ac:picMk id="6148" creationId="{13CFCDB4-F1C0-8287-B43E-BE1163A0DBB1}"/>
          </ac:picMkLst>
        </pc:picChg>
      </pc:sldChg>
      <pc:sldChg chg="addSp delSp modSp">
        <pc:chgData name="Taylor Novak" userId="S::tnovak@midlandtexas.gov::1bf35eaf-d94c-4f2d-bb10-da09de5f8ee8" providerId="AD" clId="Web-{EBEFACAB-F363-C010-B0B2-4D672F95A094}" dt="2025-08-04T22:49:00.318" v="371" actId="1076"/>
        <pc:sldMkLst>
          <pc:docMk/>
          <pc:sldMk cId="439997779" sldId="273"/>
        </pc:sldMkLst>
        <pc:spChg chg="mod">
          <ac:chgData name="Taylor Novak" userId="S::tnovak@midlandtexas.gov::1bf35eaf-d94c-4f2d-bb10-da09de5f8ee8" providerId="AD" clId="Web-{EBEFACAB-F363-C010-B0B2-4D672F95A094}" dt="2025-08-04T22:47:59.568" v="360" actId="14100"/>
          <ac:spMkLst>
            <pc:docMk/>
            <pc:sldMk cId="439997779" sldId="273"/>
            <ac:spMk id="13" creationId="{F629D3A0-7E04-02CA-E4E5-094DE070525D}"/>
          </ac:spMkLst>
        </pc:spChg>
        <pc:picChg chg="add mod">
          <ac:chgData name="Taylor Novak" userId="S::tnovak@midlandtexas.gov::1bf35eaf-d94c-4f2d-bb10-da09de5f8ee8" providerId="AD" clId="Web-{EBEFACAB-F363-C010-B0B2-4D672F95A094}" dt="2025-08-04T22:48:18.802" v="367" actId="1076"/>
          <ac:picMkLst>
            <pc:docMk/>
            <pc:sldMk cId="439997779" sldId="273"/>
            <ac:picMk id="3" creationId="{253487EB-8563-A8AE-9DA9-1E227B9B4FE4}"/>
          </ac:picMkLst>
        </pc:picChg>
        <pc:picChg chg="add ord">
          <ac:chgData name="Taylor Novak" userId="S::tnovak@midlandtexas.gov::1bf35eaf-d94c-4f2d-bb10-da09de5f8ee8" providerId="AD" clId="Web-{EBEFACAB-F363-C010-B0B2-4D672F95A094}" dt="2025-08-04T22:48:12.802" v="364"/>
          <ac:picMkLst>
            <pc:docMk/>
            <pc:sldMk cId="439997779" sldId="273"/>
            <ac:picMk id="5" creationId="{9CEEE1A3-D1F0-D035-9FAF-6E5F41AA3248}"/>
          </ac:picMkLst>
        </pc:picChg>
        <pc:picChg chg="add mod">
          <ac:chgData name="Taylor Novak" userId="S::tnovak@midlandtexas.gov::1bf35eaf-d94c-4f2d-bb10-da09de5f8ee8" providerId="AD" clId="Web-{EBEFACAB-F363-C010-B0B2-4D672F95A094}" dt="2025-08-04T22:49:00.318" v="371" actId="1076"/>
          <ac:picMkLst>
            <pc:docMk/>
            <pc:sldMk cId="439997779" sldId="273"/>
            <ac:picMk id="6" creationId="{6F7A44C9-3F76-FE84-E230-BEFD1C1DD948}"/>
          </ac:picMkLst>
        </pc:picChg>
      </pc:sldChg>
      <pc:sldChg chg="modSp">
        <pc:chgData name="Taylor Novak" userId="S::tnovak@midlandtexas.gov::1bf35eaf-d94c-4f2d-bb10-da09de5f8ee8" providerId="AD" clId="Web-{EBEFACAB-F363-C010-B0B2-4D672F95A094}" dt="2025-08-04T19:08:09.918" v="100" actId="20577"/>
        <pc:sldMkLst>
          <pc:docMk/>
          <pc:sldMk cId="2233320726" sldId="275"/>
        </pc:sldMkLst>
        <pc:spChg chg="mod">
          <ac:chgData name="Taylor Novak" userId="S::tnovak@midlandtexas.gov::1bf35eaf-d94c-4f2d-bb10-da09de5f8ee8" providerId="AD" clId="Web-{EBEFACAB-F363-C010-B0B2-4D672F95A094}" dt="2025-08-04T19:08:09.918" v="100" actId="20577"/>
          <ac:spMkLst>
            <pc:docMk/>
            <pc:sldMk cId="2233320726" sldId="275"/>
            <ac:spMk id="12" creationId="{E0852386-DDF4-3ABA-16E5-D6C47B18FF30}"/>
          </ac:spMkLst>
        </pc:spChg>
      </pc:sldChg>
      <pc:sldChg chg="modSp">
        <pc:chgData name="Taylor Novak" userId="S::tnovak@midlandtexas.gov::1bf35eaf-d94c-4f2d-bb10-da09de5f8ee8" providerId="AD" clId="Web-{EBEFACAB-F363-C010-B0B2-4D672F95A094}" dt="2025-08-04T19:08:33.278" v="136" actId="20577"/>
        <pc:sldMkLst>
          <pc:docMk/>
          <pc:sldMk cId="4216764560" sldId="278"/>
        </pc:sldMkLst>
        <pc:spChg chg="mod">
          <ac:chgData name="Taylor Novak" userId="S::tnovak@midlandtexas.gov::1bf35eaf-d94c-4f2d-bb10-da09de5f8ee8" providerId="AD" clId="Web-{EBEFACAB-F363-C010-B0B2-4D672F95A094}" dt="2025-08-04T19:08:33.278" v="136" actId="20577"/>
          <ac:spMkLst>
            <pc:docMk/>
            <pc:sldMk cId="4216764560" sldId="278"/>
            <ac:spMk id="12" creationId="{076B81B2-1581-DDBA-8C07-3E02C3FD8431}"/>
          </ac:spMkLst>
        </pc:spChg>
      </pc:sldChg>
      <pc:sldChg chg="addSp delSp modSp">
        <pc:chgData name="Taylor Novak" userId="S::tnovak@midlandtexas.gov::1bf35eaf-d94c-4f2d-bb10-da09de5f8ee8" providerId="AD" clId="Web-{EBEFACAB-F363-C010-B0B2-4D672F95A094}" dt="2025-08-04T19:33:47.851" v="296" actId="20577"/>
        <pc:sldMkLst>
          <pc:docMk/>
          <pc:sldMk cId="4007415396" sldId="279"/>
        </pc:sldMkLst>
        <pc:spChg chg="mod">
          <ac:chgData name="Taylor Novak" userId="S::tnovak@midlandtexas.gov::1bf35eaf-d94c-4f2d-bb10-da09de5f8ee8" providerId="AD" clId="Web-{EBEFACAB-F363-C010-B0B2-4D672F95A094}" dt="2025-08-04T19:26:46.804" v="230" actId="1076"/>
          <ac:spMkLst>
            <pc:docMk/>
            <pc:sldMk cId="4007415396" sldId="279"/>
            <ac:spMk id="12" creationId="{3CC7CDF3-6EBA-FF9A-9EC5-E5C27F5013B2}"/>
          </ac:spMkLst>
        </pc:spChg>
        <pc:spChg chg="mod">
          <ac:chgData name="Taylor Novak" userId="S::tnovak@midlandtexas.gov::1bf35eaf-d94c-4f2d-bb10-da09de5f8ee8" providerId="AD" clId="Web-{EBEFACAB-F363-C010-B0B2-4D672F95A094}" dt="2025-08-04T19:33:47.851" v="296" actId="20577"/>
          <ac:spMkLst>
            <pc:docMk/>
            <pc:sldMk cId="4007415396" sldId="279"/>
            <ac:spMk id="13" creationId="{BECE6430-9E18-6DCF-06DE-270DDF4C4179}"/>
          </ac:spMkLst>
        </pc:spChg>
        <pc:picChg chg="add ord">
          <ac:chgData name="Taylor Novak" userId="S::tnovak@midlandtexas.gov::1bf35eaf-d94c-4f2d-bb10-da09de5f8ee8" providerId="AD" clId="Web-{EBEFACAB-F363-C010-B0B2-4D672F95A094}" dt="2025-08-04T19:33:20.867" v="292"/>
          <ac:picMkLst>
            <pc:docMk/>
            <pc:sldMk cId="4007415396" sldId="279"/>
            <ac:picMk id="14" creationId="{E1C57C73-AF97-8B4F-1350-D6D237B09C41}"/>
          </ac:picMkLst>
        </pc:picChg>
      </pc:sldChg>
      <pc:sldChg chg="modSp">
        <pc:chgData name="Taylor Novak" userId="S::tnovak@midlandtexas.gov::1bf35eaf-d94c-4f2d-bb10-da09de5f8ee8" providerId="AD" clId="Web-{EBEFACAB-F363-C010-B0B2-4D672F95A094}" dt="2025-08-04T19:33:58.899" v="298" actId="1076"/>
        <pc:sldMkLst>
          <pc:docMk/>
          <pc:sldMk cId="3068725665" sldId="280"/>
        </pc:sldMkLst>
        <pc:spChg chg="mod">
          <ac:chgData name="Taylor Novak" userId="S::tnovak@midlandtexas.gov::1bf35eaf-d94c-4f2d-bb10-da09de5f8ee8" providerId="AD" clId="Web-{EBEFACAB-F363-C010-B0B2-4D672F95A094}" dt="2025-08-04T19:08:45.294" v="143" actId="20577"/>
          <ac:spMkLst>
            <pc:docMk/>
            <pc:sldMk cId="3068725665" sldId="280"/>
            <ac:spMk id="12" creationId="{132215B0-37EF-9C57-03F5-1A33842BA9B2}"/>
          </ac:spMkLst>
        </pc:spChg>
        <pc:picChg chg="mod">
          <ac:chgData name="Taylor Novak" userId="S::tnovak@midlandtexas.gov::1bf35eaf-d94c-4f2d-bb10-da09de5f8ee8" providerId="AD" clId="Web-{EBEFACAB-F363-C010-B0B2-4D672F95A094}" dt="2025-08-04T19:33:56.352" v="297" actId="14100"/>
          <ac:picMkLst>
            <pc:docMk/>
            <pc:sldMk cId="3068725665" sldId="280"/>
            <ac:picMk id="5" creationId="{7993B993-C522-515E-FC47-8349156AFBA6}"/>
          </ac:picMkLst>
        </pc:picChg>
        <pc:picChg chg="mod">
          <ac:chgData name="Taylor Novak" userId="S::tnovak@midlandtexas.gov::1bf35eaf-d94c-4f2d-bb10-da09de5f8ee8" providerId="AD" clId="Web-{EBEFACAB-F363-C010-B0B2-4D672F95A094}" dt="2025-08-04T19:33:58.899" v="298" actId="1076"/>
          <ac:picMkLst>
            <pc:docMk/>
            <pc:sldMk cId="3068725665" sldId="280"/>
            <ac:picMk id="6" creationId="{4F6D0C8D-EDBF-398C-61AA-5EF3D26AD620}"/>
          </ac:picMkLst>
        </pc:picChg>
      </pc:sldChg>
      <pc:sldChg chg="modSp">
        <pc:chgData name="Taylor Novak" userId="S::tnovak@midlandtexas.gov::1bf35eaf-d94c-4f2d-bb10-da09de5f8ee8" providerId="AD" clId="Web-{EBEFACAB-F363-C010-B0B2-4D672F95A094}" dt="2025-08-04T22:38:39.377" v="318" actId="1076"/>
        <pc:sldMkLst>
          <pc:docMk/>
          <pc:sldMk cId="627751143" sldId="281"/>
        </pc:sldMkLst>
        <pc:spChg chg="mod">
          <ac:chgData name="Taylor Novak" userId="S::tnovak@midlandtexas.gov::1bf35eaf-d94c-4f2d-bb10-da09de5f8ee8" providerId="AD" clId="Web-{EBEFACAB-F363-C010-B0B2-4D672F95A094}" dt="2025-08-04T19:09:04.435" v="147" actId="20577"/>
          <ac:spMkLst>
            <pc:docMk/>
            <pc:sldMk cId="627751143" sldId="281"/>
            <ac:spMk id="12" creationId="{EF9535CC-E293-3526-6A1C-12F14F52036A}"/>
          </ac:spMkLst>
        </pc:spChg>
        <pc:picChg chg="mod modCrop">
          <ac:chgData name="Taylor Novak" userId="S::tnovak@midlandtexas.gov::1bf35eaf-d94c-4f2d-bb10-da09de5f8ee8" providerId="AD" clId="Web-{EBEFACAB-F363-C010-B0B2-4D672F95A094}" dt="2025-08-04T22:38:35.659" v="317"/>
          <ac:picMkLst>
            <pc:docMk/>
            <pc:sldMk cId="627751143" sldId="281"/>
            <ac:picMk id="4" creationId="{AF044678-D4C3-B19A-675A-597C2F8B6B48}"/>
          </ac:picMkLst>
        </pc:picChg>
        <pc:picChg chg="mod">
          <ac:chgData name="Taylor Novak" userId="S::tnovak@midlandtexas.gov::1bf35eaf-d94c-4f2d-bb10-da09de5f8ee8" providerId="AD" clId="Web-{EBEFACAB-F363-C010-B0B2-4D672F95A094}" dt="2025-08-04T22:38:39.377" v="318" actId="1076"/>
          <ac:picMkLst>
            <pc:docMk/>
            <pc:sldMk cId="627751143" sldId="281"/>
            <ac:picMk id="6" creationId="{23E44C02-C9F9-D451-7E58-5C017D9791E0}"/>
          </ac:picMkLst>
        </pc:picChg>
      </pc:sldChg>
      <pc:sldChg chg="addSp delSp modSp">
        <pc:chgData name="Taylor Novak" userId="S::tnovak@midlandtexas.gov::1bf35eaf-d94c-4f2d-bb10-da09de5f8ee8" providerId="AD" clId="Web-{EBEFACAB-F363-C010-B0B2-4D672F95A094}" dt="2025-08-04T22:49:06.568" v="372" actId="1076"/>
        <pc:sldMkLst>
          <pc:docMk/>
          <pc:sldMk cId="4277798118" sldId="282"/>
        </pc:sldMkLst>
        <pc:spChg chg="mod">
          <ac:chgData name="Taylor Novak" userId="S::tnovak@midlandtexas.gov::1bf35eaf-d94c-4f2d-bb10-da09de5f8ee8" providerId="AD" clId="Web-{EBEFACAB-F363-C010-B0B2-4D672F95A094}" dt="2025-08-04T19:09:07.123" v="148" actId="20577"/>
          <ac:spMkLst>
            <pc:docMk/>
            <pc:sldMk cId="4277798118" sldId="282"/>
            <ac:spMk id="12" creationId="{5BF06719-1B01-7E8E-E389-E2F685FC5369}"/>
          </ac:spMkLst>
        </pc:spChg>
        <pc:picChg chg="add mod modCrop">
          <ac:chgData name="Taylor Novak" userId="S::tnovak@midlandtexas.gov::1bf35eaf-d94c-4f2d-bb10-da09de5f8ee8" providerId="AD" clId="Web-{EBEFACAB-F363-C010-B0B2-4D672F95A094}" dt="2025-08-04T22:49:06.568" v="372" actId="1076"/>
          <ac:picMkLst>
            <pc:docMk/>
            <pc:sldMk cId="4277798118" sldId="282"/>
            <ac:picMk id="5" creationId="{73B9DBC1-6B9F-0CC4-59C5-BAB37F8CB29E}"/>
          </ac:picMkLst>
        </pc:picChg>
        <pc:picChg chg="add mod">
          <ac:chgData name="Taylor Novak" userId="S::tnovak@midlandtexas.gov::1bf35eaf-d94c-4f2d-bb10-da09de5f8ee8" providerId="AD" clId="Web-{EBEFACAB-F363-C010-B0B2-4D672F95A094}" dt="2025-08-04T22:43:09.973" v="337" actId="1076"/>
          <ac:picMkLst>
            <pc:docMk/>
            <pc:sldMk cId="4277798118" sldId="282"/>
            <ac:picMk id="7" creationId="{0D4A0F1E-EE53-24F7-8F90-E8818ABBED68}"/>
          </ac:picMkLst>
        </pc:picChg>
      </pc:sldChg>
      <pc:sldChg chg="modSp">
        <pc:chgData name="Taylor Novak" userId="S::tnovak@midlandtexas.gov::1bf35eaf-d94c-4f2d-bb10-da09de5f8ee8" providerId="AD" clId="Web-{EBEFACAB-F363-C010-B0B2-4D672F95A094}" dt="2025-08-04T22:37:41.096" v="308" actId="1076"/>
        <pc:sldMkLst>
          <pc:docMk/>
          <pc:sldMk cId="415619603" sldId="283"/>
        </pc:sldMkLst>
        <pc:spChg chg="mod">
          <ac:chgData name="Taylor Novak" userId="S::tnovak@midlandtexas.gov::1bf35eaf-d94c-4f2d-bb10-da09de5f8ee8" providerId="AD" clId="Web-{EBEFACAB-F363-C010-B0B2-4D672F95A094}" dt="2025-08-04T19:09:13.170" v="150" actId="20577"/>
          <ac:spMkLst>
            <pc:docMk/>
            <pc:sldMk cId="415619603" sldId="283"/>
            <ac:spMk id="12" creationId="{92F800C1-3161-766C-88DE-E512A8A9D844}"/>
          </ac:spMkLst>
        </pc:spChg>
        <pc:picChg chg="mod">
          <ac:chgData name="Taylor Novak" userId="S::tnovak@midlandtexas.gov::1bf35eaf-d94c-4f2d-bb10-da09de5f8ee8" providerId="AD" clId="Web-{EBEFACAB-F363-C010-B0B2-4D672F95A094}" dt="2025-08-04T22:37:41.096" v="308" actId="1076"/>
          <ac:picMkLst>
            <pc:docMk/>
            <pc:sldMk cId="415619603" sldId="283"/>
            <ac:picMk id="6" creationId="{57966986-7C49-393D-2D01-1EC9266ED9EA}"/>
          </ac:picMkLst>
        </pc:picChg>
        <pc:picChg chg="mod modCrop">
          <ac:chgData name="Taylor Novak" userId="S::tnovak@midlandtexas.gov::1bf35eaf-d94c-4f2d-bb10-da09de5f8ee8" providerId="AD" clId="Web-{EBEFACAB-F363-C010-B0B2-4D672F95A094}" dt="2025-08-04T22:37:34.017" v="307"/>
          <ac:picMkLst>
            <pc:docMk/>
            <pc:sldMk cId="415619603" sldId="283"/>
            <ac:picMk id="11268" creationId="{823F8D4C-2B69-C892-1CB8-1F684744785E}"/>
          </ac:picMkLst>
        </pc:picChg>
      </pc:sldChg>
      <pc:sldChg chg="addSp delSp modSp">
        <pc:chgData name="Taylor Novak" userId="S::tnovak@midlandtexas.gov::1bf35eaf-d94c-4f2d-bb10-da09de5f8ee8" providerId="AD" clId="Web-{EBEFACAB-F363-C010-B0B2-4D672F95A094}" dt="2025-08-04T19:14:07.189" v="184" actId="1076"/>
        <pc:sldMkLst>
          <pc:docMk/>
          <pc:sldMk cId="1592306513" sldId="284"/>
        </pc:sldMkLst>
        <pc:spChg chg="mod">
          <ac:chgData name="Taylor Novak" userId="S::tnovak@midlandtexas.gov::1bf35eaf-d94c-4f2d-bb10-da09de5f8ee8" providerId="AD" clId="Web-{EBEFACAB-F363-C010-B0B2-4D672F95A094}" dt="2025-08-04T19:06:32.809" v="72" actId="14100"/>
          <ac:spMkLst>
            <pc:docMk/>
            <pc:sldMk cId="1592306513" sldId="284"/>
            <ac:spMk id="12" creationId="{319FD876-4D47-681B-A339-97EBFFC671C2}"/>
          </ac:spMkLst>
        </pc:spChg>
        <pc:spChg chg="mod">
          <ac:chgData name="Taylor Novak" userId="S::tnovak@midlandtexas.gov::1bf35eaf-d94c-4f2d-bb10-da09de5f8ee8" providerId="AD" clId="Web-{EBEFACAB-F363-C010-B0B2-4D672F95A094}" dt="2025-08-04T19:07:25.606" v="81" actId="14100"/>
          <ac:spMkLst>
            <pc:docMk/>
            <pc:sldMk cId="1592306513" sldId="284"/>
            <ac:spMk id="13" creationId="{F519A254-6ACB-FCB9-E5C0-FEFA3A18736E}"/>
          </ac:spMkLst>
        </pc:spChg>
        <pc:picChg chg="add ord">
          <ac:chgData name="Taylor Novak" userId="S::tnovak@midlandtexas.gov::1bf35eaf-d94c-4f2d-bb10-da09de5f8ee8" providerId="AD" clId="Web-{EBEFACAB-F363-C010-B0B2-4D672F95A094}" dt="2025-08-04T19:07:20.356" v="80"/>
          <ac:picMkLst>
            <pc:docMk/>
            <pc:sldMk cId="1592306513" sldId="284"/>
            <ac:picMk id="8" creationId="{EB80870B-5D30-57AD-C451-F75C79780F44}"/>
          </ac:picMkLst>
        </pc:picChg>
        <pc:picChg chg="add mod">
          <ac:chgData name="Taylor Novak" userId="S::tnovak@midlandtexas.gov::1bf35eaf-d94c-4f2d-bb10-da09de5f8ee8" providerId="AD" clId="Web-{EBEFACAB-F363-C010-B0B2-4D672F95A094}" dt="2025-08-04T19:14:05.110" v="183" actId="1076"/>
          <ac:picMkLst>
            <pc:docMk/>
            <pc:sldMk cId="1592306513" sldId="284"/>
            <ac:picMk id="9" creationId="{B1AF088C-E896-6055-57C6-A7AA8848F84F}"/>
          </ac:picMkLst>
        </pc:picChg>
        <pc:picChg chg="add mod">
          <ac:chgData name="Taylor Novak" userId="S::tnovak@midlandtexas.gov::1bf35eaf-d94c-4f2d-bb10-da09de5f8ee8" providerId="AD" clId="Web-{EBEFACAB-F363-C010-B0B2-4D672F95A094}" dt="2025-08-04T19:14:07.189" v="184" actId="1076"/>
          <ac:picMkLst>
            <pc:docMk/>
            <pc:sldMk cId="1592306513" sldId="284"/>
            <ac:picMk id="10" creationId="{D61E1D6F-19E5-150C-7789-21478E326D58}"/>
          </ac:picMkLst>
        </pc:picChg>
      </pc:sldChg>
      <pc:sldChg chg="addSp delSp modSp">
        <pc:chgData name="Taylor Novak" userId="S::tnovak@midlandtexas.gov::1bf35eaf-d94c-4f2d-bb10-da09de5f8ee8" providerId="AD" clId="Web-{EBEFACAB-F363-C010-B0B2-4D672F95A094}" dt="2025-08-04T19:16:22.627" v="201" actId="1076"/>
        <pc:sldMkLst>
          <pc:docMk/>
          <pc:sldMk cId="3402355913" sldId="285"/>
        </pc:sldMkLst>
        <pc:spChg chg="mod">
          <ac:chgData name="Taylor Novak" userId="S::tnovak@midlandtexas.gov::1bf35eaf-d94c-4f2d-bb10-da09de5f8ee8" providerId="AD" clId="Web-{EBEFACAB-F363-C010-B0B2-4D672F95A094}" dt="2025-08-04T19:14:49.845" v="187" actId="1076"/>
          <ac:spMkLst>
            <pc:docMk/>
            <pc:sldMk cId="3402355913" sldId="285"/>
            <ac:spMk id="13" creationId="{2DEDA4F0-4237-62CB-BB9E-83D806909638}"/>
          </ac:spMkLst>
        </pc:spChg>
        <pc:picChg chg="add ord">
          <ac:chgData name="Taylor Novak" userId="S::tnovak@midlandtexas.gov::1bf35eaf-d94c-4f2d-bb10-da09de5f8ee8" providerId="AD" clId="Web-{EBEFACAB-F363-C010-B0B2-4D672F95A094}" dt="2025-08-04T19:12:27.828" v="160"/>
          <ac:picMkLst>
            <pc:docMk/>
            <pc:sldMk cId="3402355913" sldId="285"/>
            <ac:picMk id="5" creationId="{98487542-BF35-091F-92D9-0E55FA6EE6BA}"/>
          </ac:picMkLst>
        </pc:picChg>
        <pc:picChg chg="add mod">
          <ac:chgData name="Taylor Novak" userId="S::tnovak@midlandtexas.gov::1bf35eaf-d94c-4f2d-bb10-da09de5f8ee8" providerId="AD" clId="Web-{EBEFACAB-F363-C010-B0B2-4D672F95A094}" dt="2025-08-04T19:16:08.580" v="196" actId="1076"/>
          <ac:picMkLst>
            <pc:docMk/>
            <pc:sldMk cId="3402355913" sldId="285"/>
            <ac:picMk id="7" creationId="{92034CD6-1571-4D1F-26C3-380EC25ED601}"/>
          </ac:picMkLst>
        </pc:picChg>
        <pc:picChg chg="add mod">
          <ac:chgData name="Taylor Novak" userId="S::tnovak@midlandtexas.gov::1bf35eaf-d94c-4f2d-bb10-da09de5f8ee8" providerId="AD" clId="Web-{EBEFACAB-F363-C010-B0B2-4D672F95A094}" dt="2025-08-04T19:16:22.627" v="201" actId="1076"/>
          <ac:picMkLst>
            <pc:docMk/>
            <pc:sldMk cId="3402355913" sldId="285"/>
            <ac:picMk id="8" creationId="{172F3C65-E873-6D00-305E-7A1EFE77BB11}"/>
          </ac:picMkLst>
        </pc:picChg>
      </pc:sldChg>
      <pc:sldChg chg="addSp delSp modSp">
        <pc:chgData name="Taylor Novak" userId="S::tnovak@midlandtexas.gov::1bf35eaf-d94c-4f2d-bb10-da09de5f8ee8" providerId="AD" clId="Web-{EBEFACAB-F363-C010-B0B2-4D672F95A094}" dt="2025-08-04T19:26:35.397" v="227" actId="1076"/>
        <pc:sldMkLst>
          <pc:docMk/>
          <pc:sldMk cId="1822825083" sldId="286"/>
        </pc:sldMkLst>
        <pc:spChg chg="mod">
          <ac:chgData name="Taylor Novak" userId="S::tnovak@midlandtexas.gov::1bf35eaf-d94c-4f2d-bb10-da09de5f8ee8" providerId="AD" clId="Web-{EBEFACAB-F363-C010-B0B2-4D672F95A094}" dt="2025-08-04T19:16:50.908" v="208" actId="14100"/>
          <ac:spMkLst>
            <pc:docMk/>
            <pc:sldMk cId="1822825083" sldId="286"/>
            <ac:spMk id="13" creationId="{6851804C-9F22-7FB2-E20B-8B18DAD4AC49}"/>
          </ac:spMkLst>
        </pc:spChg>
        <pc:picChg chg="add ord">
          <ac:chgData name="Taylor Novak" userId="S::tnovak@midlandtexas.gov::1bf35eaf-d94c-4f2d-bb10-da09de5f8ee8" providerId="AD" clId="Web-{EBEFACAB-F363-C010-B0B2-4D672F95A094}" dt="2025-08-04T19:16:38.814" v="204"/>
          <ac:picMkLst>
            <pc:docMk/>
            <pc:sldMk cId="1822825083" sldId="286"/>
            <ac:picMk id="6" creationId="{56D9CE13-0174-79D3-4EDC-E9B953D92FAB}"/>
          </ac:picMkLst>
        </pc:picChg>
        <pc:picChg chg="add mod">
          <ac:chgData name="Taylor Novak" userId="S::tnovak@midlandtexas.gov::1bf35eaf-d94c-4f2d-bb10-da09de5f8ee8" providerId="AD" clId="Web-{EBEFACAB-F363-C010-B0B2-4D672F95A094}" dt="2025-08-04T19:26:24.210" v="224" actId="1076"/>
          <ac:picMkLst>
            <pc:docMk/>
            <pc:sldMk cId="1822825083" sldId="286"/>
            <ac:picMk id="7" creationId="{5F19B934-1DF4-D874-1910-4DAA702D1EA5}"/>
          </ac:picMkLst>
        </pc:picChg>
        <pc:picChg chg="add mod">
          <ac:chgData name="Taylor Novak" userId="S::tnovak@midlandtexas.gov::1bf35eaf-d94c-4f2d-bb10-da09de5f8ee8" providerId="AD" clId="Web-{EBEFACAB-F363-C010-B0B2-4D672F95A094}" dt="2025-08-04T19:26:35.397" v="227" actId="1076"/>
          <ac:picMkLst>
            <pc:docMk/>
            <pc:sldMk cId="1822825083" sldId="286"/>
            <ac:picMk id="8" creationId="{89605B55-8847-8088-D53C-5B90C7AB6399}"/>
          </ac:picMkLst>
        </pc:picChg>
      </pc:sldChg>
    </pc:docChg>
  </pc:docChgLst>
  <pc:docChgLst>
    <pc:chgData name="Elizabeth Triggs" userId="S::etriggs@midlandtexas.gov::7122ba1b-b824-41ab-83a1-9dc8cfe9d11c" providerId="AD" clId="Web-{E3AFBC3A-9B8F-8666-84E5-8E72186E5802}"/>
    <pc:docChg chg="modSld">
      <pc:chgData name="Elizabeth Triggs" userId="S::etriggs@midlandtexas.gov::7122ba1b-b824-41ab-83a1-9dc8cfe9d11c" providerId="AD" clId="Web-{E3AFBC3A-9B8F-8666-84E5-8E72186E5802}" dt="2025-07-28T21:17:39.618" v="3" actId="20577"/>
      <pc:docMkLst>
        <pc:docMk/>
      </pc:docMkLst>
      <pc:sldChg chg="modSp">
        <pc:chgData name="Elizabeth Triggs" userId="S::etriggs@midlandtexas.gov::7122ba1b-b824-41ab-83a1-9dc8cfe9d11c" providerId="AD" clId="Web-{E3AFBC3A-9B8F-8666-84E5-8E72186E5802}" dt="2025-07-28T21:17:39.618" v="3" actId="20577"/>
        <pc:sldMkLst>
          <pc:docMk/>
          <pc:sldMk cId="3659715712" sldId="256"/>
        </pc:sldMkLst>
        <pc:spChg chg="mod">
          <ac:chgData name="Elizabeth Triggs" userId="S::etriggs@midlandtexas.gov::7122ba1b-b824-41ab-83a1-9dc8cfe9d11c" providerId="AD" clId="Web-{E3AFBC3A-9B8F-8666-84E5-8E72186E5802}" dt="2025-07-28T21:17:39.618" v="3" actId="20577"/>
          <ac:spMkLst>
            <pc:docMk/>
            <pc:sldMk cId="3659715712" sldId="256"/>
            <ac:spMk id="4" creationId="{141883AD-87A6-E014-DB3F-47F82E1C4EF8}"/>
          </ac:spMkLst>
        </pc:spChg>
      </pc:sldChg>
    </pc:docChg>
  </pc:docChgLst>
  <pc:docChgLst>
    <pc:chgData name="Elizabeth Triggs" userId="7122ba1b-b824-41ab-83a1-9dc8cfe9d11c" providerId="ADAL" clId="{6B7D2F6F-C4A3-4FF0-B6FF-7545894B4C60}"/>
    <pc:docChg chg="undo custSel addSld delSld modSld sldOrd">
      <pc:chgData name="Elizabeth Triggs" userId="7122ba1b-b824-41ab-83a1-9dc8cfe9d11c" providerId="ADAL" clId="{6B7D2F6F-C4A3-4FF0-B6FF-7545894B4C60}" dt="2025-08-11T16:25:30.613" v="6273" actId="14100"/>
      <pc:docMkLst>
        <pc:docMk/>
      </pc:docMkLst>
      <pc:sldChg chg="modSp mod">
        <pc:chgData name="Elizabeth Triggs" userId="7122ba1b-b824-41ab-83a1-9dc8cfe9d11c" providerId="ADAL" clId="{6B7D2F6F-C4A3-4FF0-B6FF-7545894B4C60}" dt="2025-07-25T15:39:45.083" v="790" actId="948"/>
        <pc:sldMkLst>
          <pc:docMk/>
          <pc:sldMk cId="4170808414" sldId="257"/>
        </pc:sldMkLst>
        <pc:spChg chg="mod">
          <ac:chgData name="Elizabeth Triggs" userId="7122ba1b-b824-41ab-83a1-9dc8cfe9d11c" providerId="ADAL" clId="{6B7D2F6F-C4A3-4FF0-B6FF-7545894B4C60}" dt="2025-07-25T15:39:45.083" v="790" actId="948"/>
          <ac:spMkLst>
            <pc:docMk/>
            <pc:sldMk cId="4170808414" sldId="257"/>
            <ac:spMk id="13" creationId="{EFC6CB36-A2A7-BFA2-2C7E-933079282984}"/>
          </ac:spMkLst>
        </pc:spChg>
      </pc:sldChg>
      <pc:sldChg chg="modSp mod">
        <pc:chgData name="Elizabeth Triggs" userId="7122ba1b-b824-41ab-83a1-9dc8cfe9d11c" providerId="ADAL" clId="{6B7D2F6F-C4A3-4FF0-B6FF-7545894B4C60}" dt="2025-07-25T15:35:48.666" v="752" actId="14100"/>
        <pc:sldMkLst>
          <pc:docMk/>
          <pc:sldMk cId="498843460" sldId="259"/>
        </pc:sldMkLst>
        <pc:spChg chg="mod">
          <ac:chgData name="Elizabeth Triggs" userId="7122ba1b-b824-41ab-83a1-9dc8cfe9d11c" providerId="ADAL" clId="{6B7D2F6F-C4A3-4FF0-B6FF-7545894B4C60}" dt="2025-07-25T15:35:48.666" v="752" actId="14100"/>
          <ac:spMkLst>
            <pc:docMk/>
            <pc:sldMk cId="498843460" sldId="259"/>
            <ac:spMk id="13" creationId="{EFC6CB36-A2A7-BFA2-2C7E-933079282984}"/>
          </ac:spMkLst>
        </pc:spChg>
      </pc:sldChg>
      <pc:sldChg chg="modSp mod">
        <pc:chgData name="Elizabeth Triggs" userId="7122ba1b-b824-41ab-83a1-9dc8cfe9d11c" providerId="ADAL" clId="{6B7D2F6F-C4A3-4FF0-B6FF-7545894B4C60}" dt="2025-07-25T15:38:11.492" v="779" actId="113"/>
        <pc:sldMkLst>
          <pc:docMk/>
          <pc:sldMk cId="2383642658" sldId="260"/>
        </pc:sldMkLst>
        <pc:spChg chg="mod">
          <ac:chgData name="Elizabeth Triggs" userId="7122ba1b-b824-41ab-83a1-9dc8cfe9d11c" providerId="ADAL" clId="{6B7D2F6F-C4A3-4FF0-B6FF-7545894B4C60}" dt="2025-07-25T15:38:11.492" v="779" actId="113"/>
          <ac:spMkLst>
            <pc:docMk/>
            <pc:sldMk cId="2383642658" sldId="260"/>
            <ac:spMk id="13" creationId="{EFC6CB36-A2A7-BFA2-2C7E-933079282984}"/>
          </ac:spMkLst>
        </pc:spChg>
      </pc:sldChg>
      <pc:sldChg chg="addSp delSp modSp del mod">
        <pc:chgData name="Elizabeth Triggs" userId="7122ba1b-b824-41ab-83a1-9dc8cfe9d11c" providerId="ADAL" clId="{6B7D2F6F-C4A3-4FF0-B6FF-7545894B4C60}" dt="2025-07-25T16:24:56.283" v="949" actId="47"/>
        <pc:sldMkLst>
          <pc:docMk/>
          <pc:sldMk cId="1050409218" sldId="261"/>
        </pc:sldMkLst>
      </pc:sldChg>
      <pc:sldChg chg="modSp del mod">
        <pc:chgData name="Elizabeth Triggs" userId="7122ba1b-b824-41ab-83a1-9dc8cfe9d11c" providerId="ADAL" clId="{6B7D2F6F-C4A3-4FF0-B6FF-7545894B4C60}" dt="2025-07-25T17:00:54.559" v="2022" actId="47"/>
        <pc:sldMkLst>
          <pc:docMk/>
          <pc:sldMk cId="2712619646" sldId="263"/>
        </pc:sldMkLst>
      </pc:sldChg>
      <pc:sldChg chg="modSp del mod">
        <pc:chgData name="Elizabeth Triggs" userId="7122ba1b-b824-41ab-83a1-9dc8cfe9d11c" providerId="ADAL" clId="{6B7D2F6F-C4A3-4FF0-B6FF-7545894B4C60}" dt="2025-07-25T17:02:23.157" v="2024" actId="47"/>
        <pc:sldMkLst>
          <pc:docMk/>
          <pc:sldMk cId="269746865" sldId="264"/>
        </pc:sldMkLst>
      </pc:sldChg>
      <pc:sldChg chg="del">
        <pc:chgData name="Elizabeth Triggs" userId="7122ba1b-b824-41ab-83a1-9dc8cfe9d11c" providerId="ADAL" clId="{6B7D2F6F-C4A3-4FF0-B6FF-7545894B4C60}" dt="2025-07-25T17:02:23.157" v="2024" actId="47"/>
        <pc:sldMkLst>
          <pc:docMk/>
          <pc:sldMk cId="3813912203" sldId="265"/>
        </pc:sldMkLst>
      </pc:sldChg>
      <pc:sldChg chg="modSp mod modNotesTx">
        <pc:chgData name="Elizabeth Triggs" userId="7122ba1b-b824-41ab-83a1-9dc8cfe9d11c" providerId="ADAL" clId="{6B7D2F6F-C4A3-4FF0-B6FF-7545894B4C60}" dt="2025-07-30T16:07:36.228" v="6219" actId="20577"/>
        <pc:sldMkLst>
          <pc:docMk/>
          <pc:sldMk cId="1507023777" sldId="266"/>
        </pc:sldMkLst>
        <pc:spChg chg="mod">
          <ac:chgData name="Elizabeth Triggs" userId="7122ba1b-b824-41ab-83a1-9dc8cfe9d11c" providerId="ADAL" clId="{6B7D2F6F-C4A3-4FF0-B6FF-7545894B4C60}" dt="2025-07-28T15:02:45.658" v="4588" actId="1076"/>
          <ac:spMkLst>
            <pc:docMk/>
            <pc:sldMk cId="1507023777" sldId="266"/>
            <ac:spMk id="6" creationId="{AE436FE2-BD16-1F1A-22E0-300535DC0CAC}"/>
          </ac:spMkLst>
        </pc:spChg>
      </pc:sldChg>
      <pc:sldChg chg="modSp mod">
        <pc:chgData name="Elizabeth Triggs" userId="7122ba1b-b824-41ab-83a1-9dc8cfe9d11c" providerId="ADAL" clId="{6B7D2F6F-C4A3-4FF0-B6FF-7545894B4C60}" dt="2025-07-28T19:10:10.726" v="6214" actId="20577"/>
        <pc:sldMkLst>
          <pc:docMk/>
          <pc:sldMk cId="412534869" sldId="267"/>
        </pc:sldMkLst>
        <pc:spChg chg="mod">
          <ac:chgData name="Elizabeth Triggs" userId="7122ba1b-b824-41ab-83a1-9dc8cfe9d11c" providerId="ADAL" clId="{6B7D2F6F-C4A3-4FF0-B6FF-7545894B4C60}" dt="2025-07-28T19:10:10.726" v="6214" actId="20577"/>
          <ac:spMkLst>
            <pc:docMk/>
            <pc:sldMk cId="412534869" sldId="267"/>
            <ac:spMk id="5" creationId="{40C07E58-5388-3452-93F6-B3CE960AE8B8}"/>
          </ac:spMkLst>
        </pc:spChg>
      </pc:sldChg>
      <pc:sldChg chg="addSp delSp modSp mod">
        <pc:chgData name="Elizabeth Triggs" userId="7122ba1b-b824-41ab-83a1-9dc8cfe9d11c" providerId="ADAL" clId="{6B7D2F6F-C4A3-4FF0-B6FF-7545894B4C60}" dt="2025-07-28T15:07:42.381" v="4926" actId="20577"/>
        <pc:sldMkLst>
          <pc:docMk/>
          <pc:sldMk cId="1868517554" sldId="268"/>
        </pc:sldMkLst>
        <pc:spChg chg="add mod">
          <ac:chgData name="Elizabeth Triggs" userId="7122ba1b-b824-41ab-83a1-9dc8cfe9d11c" providerId="ADAL" clId="{6B7D2F6F-C4A3-4FF0-B6FF-7545894B4C60}" dt="2025-07-28T15:07:42.381" v="4926" actId="20577"/>
          <ac:spMkLst>
            <pc:docMk/>
            <pc:sldMk cId="1868517554" sldId="268"/>
            <ac:spMk id="2" creationId="{B56EB767-0914-9B76-256C-37B010889BEA}"/>
          </ac:spMkLst>
        </pc:spChg>
        <pc:spChg chg="add mod">
          <ac:chgData name="Elizabeth Triggs" userId="7122ba1b-b824-41ab-83a1-9dc8cfe9d11c" providerId="ADAL" clId="{6B7D2F6F-C4A3-4FF0-B6FF-7545894B4C60}" dt="2025-07-25T17:22:42.982" v="3254" actId="20577"/>
          <ac:spMkLst>
            <pc:docMk/>
            <pc:sldMk cId="1868517554" sldId="268"/>
            <ac:spMk id="3" creationId="{2DBD7CE8-0D6C-2B12-BCA3-CBF0DB98A88E}"/>
          </ac:spMkLst>
        </pc:spChg>
        <pc:picChg chg="mod">
          <ac:chgData name="Elizabeth Triggs" userId="7122ba1b-b824-41ab-83a1-9dc8cfe9d11c" providerId="ADAL" clId="{6B7D2F6F-C4A3-4FF0-B6FF-7545894B4C60}" dt="2025-07-28T15:07:27.425" v="4924" actId="1076"/>
          <ac:picMkLst>
            <pc:docMk/>
            <pc:sldMk cId="1868517554" sldId="268"/>
            <ac:picMk id="5" creationId="{62FCAF84-CEEF-6C71-F7C8-9B5A8328F5CC}"/>
          </ac:picMkLst>
        </pc:picChg>
      </pc:sldChg>
      <pc:sldChg chg="addSp delSp modSp mod">
        <pc:chgData name="Elizabeth Triggs" userId="7122ba1b-b824-41ab-83a1-9dc8cfe9d11c" providerId="ADAL" clId="{6B7D2F6F-C4A3-4FF0-B6FF-7545894B4C60}" dt="2025-07-30T16:05:58.931" v="6218" actId="1076"/>
        <pc:sldMkLst>
          <pc:docMk/>
          <pc:sldMk cId="5902072" sldId="269"/>
        </pc:sldMkLst>
        <pc:spChg chg="mod">
          <ac:chgData name="Elizabeth Triggs" userId="7122ba1b-b824-41ab-83a1-9dc8cfe9d11c" providerId="ADAL" clId="{6B7D2F6F-C4A3-4FF0-B6FF-7545894B4C60}" dt="2025-07-28T15:09:37.646" v="4929" actId="14100"/>
          <ac:spMkLst>
            <pc:docMk/>
            <pc:sldMk cId="5902072" sldId="269"/>
            <ac:spMk id="8" creationId="{5CBA184A-B423-9A09-E6D8-CF5D95D0E848}"/>
          </ac:spMkLst>
        </pc:spChg>
        <pc:picChg chg="add mod">
          <ac:chgData name="Elizabeth Triggs" userId="7122ba1b-b824-41ab-83a1-9dc8cfe9d11c" providerId="ADAL" clId="{6B7D2F6F-C4A3-4FF0-B6FF-7545894B4C60}" dt="2025-07-30T16:05:58.931" v="6218" actId="1076"/>
          <ac:picMkLst>
            <pc:docMk/>
            <pc:sldMk cId="5902072" sldId="269"/>
            <ac:picMk id="1026" creationId="{32D1C127-851B-ECB2-3D59-84ACA7BF6F09}"/>
          </ac:picMkLst>
        </pc:picChg>
      </pc:sldChg>
      <pc:sldChg chg="addSp delSp modSp mod modNotesTx">
        <pc:chgData name="Elizabeth Triggs" userId="7122ba1b-b824-41ab-83a1-9dc8cfe9d11c" providerId="ADAL" clId="{6B7D2F6F-C4A3-4FF0-B6FF-7545894B4C60}" dt="2025-07-28T15:32:17.489" v="5141" actId="6549"/>
        <pc:sldMkLst>
          <pc:docMk/>
          <pc:sldMk cId="3278954030" sldId="270"/>
        </pc:sldMkLst>
        <pc:spChg chg="mod">
          <ac:chgData name="Elizabeth Triggs" userId="7122ba1b-b824-41ab-83a1-9dc8cfe9d11c" providerId="ADAL" clId="{6B7D2F6F-C4A3-4FF0-B6FF-7545894B4C60}" dt="2025-07-28T15:32:17.489" v="5141" actId="6549"/>
          <ac:spMkLst>
            <pc:docMk/>
            <pc:sldMk cId="3278954030" sldId="270"/>
            <ac:spMk id="13" creationId="{1D3C0F0F-39BF-E36D-FCBA-BCEFD2E84E14}"/>
          </ac:spMkLst>
        </pc:spChg>
      </pc:sldChg>
      <pc:sldChg chg="modSp mod">
        <pc:chgData name="Elizabeth Triggs" userId="7122ba1b-b824-41ab-83a1-9dc8cfe9d11c" providerId="ADAL" clId="{6B7D2F6F-C4A3-4FF0-B6FF-7545894B4C60}" dt="2025-07-28T15:37:30.434" v="5346" actId="255"/>
        <pc:sldMkLst>
          <pc:docMk/>
          <pc:sldMk cId="1590297568" sldId="271"/>
        </pc:sldMkLst>
        <pc:spChg chg="mod">
          <ac:chgData name="Elizabeth Triggs" userId="7122ba1b-b824-41ab-83a1-9dc8cfe9d11c" providerId="ADAL" clId="{6B7D2F6F-C4A3-4FF0-B6FF-7545894B4C60}" dt="2025-07-28T15:37:30.434" v="5346" actId="255"/>
          <ac:spMkLst>
            <pc:docMk/>
            <pc:sldMk cId="1590297568" sldId="271"/>
            <ac:spMk id="13" creationId="{E45AAC02-F4FE-6EC4-462A-09A9C4129AE5}"/>
          </ac:spMkLst>
        </pc:spChg>
      </pc:sldChg>
      <pc:sldChg chg="addSp delSp modSp mod">
        <pc:chgData name="Elizabeth Triggs" userId="7122ba1b-b824-41ab-83a1-9dc8cfe9d11c" providerId="ADAL" clId="{6B7D2F6F-C4A3-4FF0-B6FF-7545894B4C60}" dt="2025-08-11T16:23:44.989" v="6258"/>
        <pc:sldMkLst>
          <pc:docMk/>
          <pc:sldMk cId="3429812196" sldId="272"/>
        </pc:sldMkLst>
        <pc:spChg chg="add mod">
          <ac:chgData name="Elizabeth Triggs" userId="7122ba1b-b824-41ab-83a1-9dc8cfe9d11c" providerId="ADAL" clId="{6B7D2F6F-C4A3-4FF0-B6FF-7545894B4C60}" dt="2025-08-11T16:23:44.989" v="6258"/>
          <ac:spMkLst>
            <pc:docMk/>
            <pc:sldMk cId="3429812196" sldId="272"/>
            <ac:spMk id="4" creationId="{2F8A1DEC-A75A-2940-80E9-A60A8D5453F9}"/>
          </ac:spMkLst>
        </pc:spChg>
        <pc:spChg chg="add del mod">
          <ac:chgData name="Elizabeth Triggs" userId="7122ba1b-b824-41ab-83a1-9dc8cfe9d11c" providerId="ADAL" clId="{6B7D2F6F-C4A3-4FF0-B6FF-7545894B4C60}" dt="2025-07-28T18:08:58.951" v="5747" actId="255"/>
          <ac:spMkLst>
            <pc:docMk/>
            <pc:sldMk cId="3429812196" sldId="272"/>
            <ac:spMk id="13" creationId="{7F118F3E-417E-7AF2-E264-3EC691E09D02}"/>
          </ac:spMkLst>
        </pc:spChg>
        <pc:picChg chg="add mod">
          <ac:chgData name="Elizabeth Triggs" userId="7122ba1b-b824-41ab-83a1-9dc8cfe9d11c" providerId="ADAL" clId="{6B7D2F6F-C4A3-4FF0-B6FF-7545894B4C60}" dt="2025-07-28T18:07:52.752" v="5739" actId="1076"/>
          <ac:picMkLst>
            <pc:docMk/>
            <pc:sldMk cId="3429812196" sldId="272"/>
            <ac:picMk id="3" creationId="{1825CDF1-1A35-80EF-52B6-03FDE07EF6DB}"/>
          </ac:picMkLst>
        </pc:picChg>
        <pc:picChg chg="add mod">
          <ac:chgData name="Elizabeth Triggs" userId="7122ba1b-b824-41ab-83a1-9dc8cfe9d11c" providerId="ADAL" clId="{6B7D2F6F-C4A3-4FF0-B6FF-7545894B4C60}" dt="2025-07-28T18:07:48.018" v="5738" actId="732"/>
          <ac:picMkLst>
            <pc:docMk/>
            <pc:sldMk cId="3429812196" sldId="272"/>
            <ac:picMk id="6148" creationId="{13CFCDB4-F1C0-8287-B43E-BE1163A0DBB1}"/>
          </ac:picMkLst>
        </pc:picChg>
      </pc:sldChg>
      <pc:sldChg chg="addSp delSp modSp mod">
        <pc:chgData name="Elizabeth Triggs" userId="7122ba1b-b824-41ab-83a1-9dc8cfe9d11c" providerId="ADAL" clId="{6B7D2F6F-C4A3-4FF0-B6FF-7545894B4C60}" dt="2025-08-11T16:25:02.647" v="6270" actId="18131"/>
        <pc:sldMkLst>
          <pc:docMk/>
          <pc:sldMk cId="439997779" sldId="273"/>
        </pc:sldMkLst>
        <pc:spChg chg="add mod">
          <ac:chgData name="Elizabeth Triggs" userId="7122ba1b-b824-41ab-83a1-9dc8cfe9d11c" providerId="ADAL" clId="{6B7D2F6F-C4A3-4FF0-B6FF-7545894B4C60}" dt="2025-08-11T16:23:51.484" v="6259"/>
          <ac:spMkLst>
            <pc:docMk/>
            <pc:sldMk cId="439997779" sldId="273"/>
            <ac:spMk id="4" creationId="{07506C39-16FE-2F85-7FF7-78F03BDDAACB}"/>
          </ac:spMkLst>
        </pc:spChg>
        <pc:spChg chg="del">
          <ac:chgData name="Elizabeth Triggs" userId="7122ba1b-b824-41ab-83a1-9dc8cfe9d11c" providerId="ADAL" clId="{6B7D2F6F-C4A3-4FF0-B6FF-7545894B4C60}" dt="2025-08-11T16:23:55.791" v="6260" actId="478"/>
          <ac:spMkLst>
            <pc:docMk/>
            <pc:sldMk cId="439997779" sldId="273"/>
            <ac:spMk id="12" creationId="{4A3651B7-4CF9-296C-0CA2-72A6ED3CF66F}"/>
          </ac:spMkLst>
        </pc:spChg>
        <pc:spChg chg="mod">
          <ac:chgData name="Elizabeth Triggs" userId="7122ba1b-b824-41ab-83a1-9dc8cfe9d11c" providerId="ADAL" clId="{6B7D2F6F-C4A3-4FF0-B6FF-7545894B4C60}" dt="2025-08-11T16:24:09.748" v="6263" actId="14100"/>
          <ac:spMkLst>
            <pc:docMk/>
            <pc:sldMk cId="439997779" sldId="273"/>
            <ac:spMk id="13" creationId="{F629D3A0-7E04-02CA-E4E5-094DE070525D}"/>
          </ac:spMkLst>
        </pc:spChg>
        <pc:picChg chg="mod modCrop">
          <ac:chgData name="Elizabeth Triggs" userId="7122ba1b-b824-41ab-83a1-9dc8cfe9d11c" providerId="ADAL" clId="{6B7D2F6F-C4A3-4FF0-B6FF-7545894B4C60}" dt="2025-08-11T16:24:53.332" v="6268" actId="18131"/>
          <ac:picMkLst>
            <pc:docMk/>
            <pc:sldMk cId="439997779" sldId="273"/>
            <ac:picMk id="3" creationId="{253487EB-8563-A8AE-9DA9-1E227B9B4FE4}"/>
          </ac:picMkLst>
        </pc:picChg>
        <pc:picChg chg="mod modCrop">
          <ac:chgData name="Elizabeth Triggs" userId="7122ba1b-b824-41ab-83a1-9dc8cfe9d11c" providerId="ADAL" clId="{6B7D2F6F-C4A3-4FF0-B6FF-7545894B4C60}" dt="2025-08-11T16:25:02.647" v="6270" actId="18131"/>
          <ac:picMkLst>
            <pc:docMk/>
            <pc:sldMk cId="439997779" sldId="273"/>
            <ac:picMk id="6" creationId="{6F7A44C9-3F76-FE84-E230-BEFD1C1DD948}"/>
          </ac:picMkLst>
        </pc:picChg>
      </pc:sldChg>
      <pc:sldChg chg="addSp delSp modSp mod">
        <pc:chgData name="Elizabeth Triggs" userId="7122ba1b-b824-41ab-83a1-9dc8cfe9d11c" providerId="ADAL" clId="{6B7D2F6F-C4A3-4FF0-B6FF-7545894B4C60}" dt="2025-07-25T15:39:22.081" v="789" actId="113"/>
        <pc:sldMkLst>
          <pc:docMk/>
          <pc:sldMk cId="1409368719" sldId="274"/>
        </pc:sldMkLst>
        <pc:spChg chg="mod">
          <ac:chgData name="Elizabeth Triggs" userId="7122ba1b-b824-41ab-83a1-9dc8cfe9d11c" providerId="ADAL" clId="{6B7D2F6F-C4A3-4FF0-B6FF-7545894B4C60}" dt="2025-07-25T15:39:22.081" v="789" actId="113"/>
          <ac:spMkLst>
            <pc:docMk/>
            <pc:sldMk cId="1409368719" sldId="274"/>
            <ac:spMk id="13" creationId="{7A262CCB-13DE-C300-D2DA-F1332373E8CE}"/>
          </ac:spMkLst>
        </pc:spChg>
        <pc:picChg chg="add mod ord">
          <ac:chgData name="Elizabeth Triggs" userId="7122ba1b-b824-41ab-83a1-9dc8cfe9d11c" providerId="ADAL" clId="{6B7D2F6F-C4A3-4FF0-B6FF-7545894B4C60}" dt="2025-07-25T15:28:19.747" v="247" actId="167"/>
          <ac:picMkLst>
            <pc:docMk/>
            <pc:sldMk cId="1409368719" sldId="274"/>
            <ac:picMk id="3" creationId="{A6B0AFB8-714F-CF2C-301E-6E3A3332B811}"/>
          </ac:picMkLst>
        </pc:picChg>
      </pc:sldChg>
      <pc:sldChg chg="modSp mod">
        <pc:chgData name="Elizabeth Triggs" userId="7122ba1b-b824-41ab-83a1-9dc8cfe9d11c" providerId="ADAL" clId="{6B7D2F6F-C4A3-4FF0-B6FF-7545894B4C60}" dt="2025-07-28T15:32:44.696" v="5149" actId="6549"/>
        <pc:sldMkLst>
          <pc:docMk/>
          <pc:sldMk cId="2233320726" sldId="275"/>
        </pc:sldMkLst>
        <pc:spChg chg="mod">
          <ac:chgData name="Elizabeth Triggs" userId="7122ba1b-b824-41ab-83a1-9dc8cfe9d11c" providerId="ADAL" clId="{6B7D2F6F-C4A3-4FF0-B6FF-7545894B4C60}" dt="2025-07-28T15:32:44.696" v="5149" actId="6549"/>
          <ac:spMkLst>
            <pc:docMk/>
            <pc:sldMk cId="2233320726" sldId="275"/>
            <ac:spMk id="13" creationId="{64B59E4A-7A8F-C55F-E17D-CE376D21AB2A}"/>
          </ac:spMkLst>
        </pc:spChg>
      </pc:sldChg>
      <pc:sldChg chg="modSp mod">
        <pc:chgData name="Elizabeth Triggs" userId="7122ba1b-b824-41ab-83a1-9dc8cfe9d11c" providerId="ADAL" clId="{6B7D2F6F-C4A3-4FF0-B6FF-7545894B4C60}" dt="2025-07-28T15:37:10.333" v="5342" actId="255"/>
        <pc:sldMkLst>
          <pc:docMk/>
          <pc:sldMk cId="4216764560" sldId="278"/>
        </pc:sldMkLst>
        <pc:spChg chg="mod">
          <ac:chgData name="Elizabeth Triggs" userId="7122ba1b-b824-41ab-83a1-9dc8cfe9d11c" providerId="ADAL" clId="{6B7D2F6F-C4A3-4FF0-B6FF-7545894B4C60}" dt="2025-07-28T15:37:10.333" v="5342" actId="255"/>
          <ac:spMkLst>
            <pc:docMk/>
            <pc:sldMk cId="4216764560" sldId="278"/>
            <ac:spMk id="13" creationId="{0EFD2FDA-A276-50B2-6B4F-6B7F9107F944}"/>
          </ac:spMkLst>
        </pc:spChg>
        <pc:graphicFrameChg chg="mod">
          <ac:chgData name="Elizabeth Triggs" userId="7122ba1b-b824-41ab-83a1-9dc8cfe9d11c" providerId="ADAL" clId="{6B7D2F6F-C4A3-4FF0-B6FF-7545894B4C60}" dt="2025-07-28T15:35:39.456" v="5280" actId="14100"/>
          <ac:graphicFrameMkLst>
            <pc:docMk/>
            <pc:sldMk cId="4216764560" sldId="278"/>
            <ac:graphicFrameMk id="3" creationId="{B711D750-61C3-86B4-5D17-CCB58AB40B26}"/>
          </ac:graphicFrameMkLst>
        </pc:graphicFrameChg>
      </pc:sldChg>
      <pc:sldChg chg="addSp delSp modSp mod">
        <pc:chgData name="Elizabeth Triggs" userId="7122ba1b-b824-41ab-83a1-9dc8cfe9d11c" providerId="ADAL" clId="{6B7D2F6F-C4A3-4FF0-B6FF-7545894B4C60}" dt="2025-07-28T15:42:27.928" v="5363" actId="1076"/>
        <pc:sldMkLst>
          <pc:docMk/>
          <pc:sldMk cId="4007415396" sldId="279"/>
        </pc:sldMkLst>
        <pc:spChg chg="mod">
          <ac:chgData name="Elizabeth Triggs" userId="7122ba1b-b824-41ab-83a1-9dc8cfe9d11c" providerId="ADAL" clId="{6B7D2F6F-C4A3-4FF0-B6FF-7545894B4C60}" dt="2025-07-28T15:42:06.809" v="5361" actId="14100"/>
          <ac:spMkLst>
            <pc:docMk/>
            <pc:sldMk cId="4007415396" sldId="279"/>
            <ac:spMk id="13" creationId="{BECE6430-9E18-6DCF-06DE-270DDF4C4179}"/>
          </ac:spMkLst>
        </pc:spChg>
      </pc:sldChg>
      <pc:sldChg chg="addSp delSp modSp mod">
        <pc:chgData name="Elizabeth Triggs" userId="7122ba1b-b824-41ab-83a1-9dc8cfe9d11c" providerId="ADAL" clId="{6B7D2F6F-C4A3-4FF0-B6FF-7545894B4C60}" dt="2025-07-28T15:52:08.137" v="5474" actId="20577"/>
        <pc:sldMkLst>
          <pc:docMk/>
          <pc:sldMk cId="3068725665" sldId="280"/>
        </pc:sldMkLst>
        <pc:spChg chg="mod">
          <ac:chgData name="Elizabeth Triggs" userId="7122ba1b-b824-41ab-83a1-9dc8cfe9d11c" providerId="ADAL" clId="{6B7D2F6F-C4A3-4FF0-B6FF-7545894B4C60}" dt="2025-07-28T15:52:08.137" v="5474" actId="20577"/>
          <ac:spMkLst>
            <pc:docMk/>
            <pc:sldMk cId="3068725665" sldId="280"/>
            <ac:spMk id="13" creationId="{53B63813-2684-C46F-AA98-55A6054F2839}"/>
          </ac:spMkLst>
        </pc:spChg>
        <pc:picChg chg="add mod modCrop">
          <ac:chgData name="Elizabeth Triggs" userId="7122ba1b-b824-41ab-83a1-9dc8cfe9d11c" providerId="ADAL" clId="{6B7D2F6F-C4A3-4FF0-B6FF-7545894B4C60}" dt="2025-07-28T15:44:58.712" v="5404" actId="18131"/>
          <ac:picMkLst>
            <pc:docMk/>
            <pc:sldMk cId="3068725665" sldId="280"/>
            <ac:picMk id="5" creationId="{7993B993-C522-515E-FC47-8349156AFBA6}"/>
          </ac:picMkLst>
        </pc:picChg>
        <pc:picChg chg="add mod">
          <ac:chgData name="Elizabeth Triggs" userId="7122ba1b-b824-41ab-83a1-9dc8cfe9d11c" providerId="ADAL" clId="{6B7D2F6F-C4A3-4FF0-B6FF-7545894B4C60}" dt="2025-07-28T15:45:16.487" v="5406" actId="1076"/>
          <ac:picMkLst>
            <pc:docMk/>
            <pc:sldMk cId="3068725665" sldId="280"/>
            <ac:picMk id="6" creationId="{4F6D0C8D-EDBF-398C-61AA-5EF3D26AD620}"/>
          </ac:picMkLst>
        </pc:picChg>
      </pc:sldChg>
      <pc:sldChg chg="addSp delSp modSp mod">
        <pc:chgData name="Elizabeth Triggs" userId="7122ba1b-b824-41ab-83a1-9dc8cfe9d11c" providerId="ADAL" clId="{6B7D2F6F-C4A3-4FF0-B6FF-7545894B4C60}" dt="2025-08-11T16:25:14.376" v="6271" actId="14100"/>
        <pc:sldMkLst>
          <pc:docMk/>
          <pc:sldMk cId="627751143" sldId="281"/>
        </pc:sldMkLst>
        <pc:spChg chg="mod">
          <ac:chgData name="Elizabeth Triggs" userId="7122ba1b-b824-41ab-83a1-9dc8cfe9d11c" providerId="ADAL" clId="{6B7D2F6F-C4A3-4FF0-B6FF-7545894B4C60}" dt="2025-08-11T16:25:14.376" v="6271" actId="14100"/>
          <ac:spMkLst>
            <pc:docMk/>
            <pc:sldMk cId="627751143" sldId="281"/>
            <ac:spMk id="13" creationId="{61AE8F53-AD71-0942-393B-782700A3CE1B}"/>
          </ac:spMkLst>
        </pc:spChg>
        <pc:picChg chg="add mod modCrop">
          <ac:chgData name="Elizabeth Triggs" userId="7122ba1b-b824-41ab-83a1-9dc8cfe9d11c" providerId="ADAL" clId="{6B7D2F6F-C4A3-4FF0-B6FF-7545894B4C60}" dt="2025-07-28T18:17:30.703" v="5807" actId="18131"/>
          <ac:picMkLst>
            <pc:docMk/>
            <pc:sldMk cId="627751143" sldId="281"/>
            <ac:picMk id="4" creationId="{AF044678-D4C3-B19A-675A-597C2F8B6B48}"/>
          </ac:picMkLst>
        </pc:picChg>
        <pc:picChg chg="add mod">
          <ac:chgData name="Elizabeth Triggs" userId="7122ba1b-b824-41ab-83a1-9dc8cfe9d11c" providerId="ADAL" clId="{6B7D2F6F-C4A3-4FF0-B6FF-7545894B4C60}" dt="2025-07-28T18:17:34.572" v="5808" actId="1076"/>
          <ac:picMkLst>
            <pc:docMk/>
            <pc:sldMk cId="627751143" sldId="281"/>
            <ac:picMk id="6" creationId="{23E44C02-C9F9-D451-7E58-5C017D9791E0}"/>
          </ac:picMkLst>
        </pc:picChg>
      </pc:sldChg>
      <pc:sldChg chg="addSp delSp modSp mod">
        <pc:chgData name="Elizabeth Triggs" userId="7122ba1b-b824-41ab-83a1-9dc8cfe9d11c" providerId="ADAL" clId="{6B7D2F6F-C4A3-4FF0-B6FF-7545894B4C60}" dt="2025-08-11T16:25:25.914" v="6272" actId="14100"/>
        <pc:sldMkLst>
          <pc:docMk/>
          <pc:sldMk cId="4277798118" sldId="282"/>
        </pc:sldMkLst>
        <pc:spChg chg="mod">
          <ac:chgData name="Elizabeth Triggs" userId="7122ba1b-b824-41ab-83a1-9dc8cfe9d11c" providerId="ADAL" clId="{6B7D2F6F-C4A3-4FF0-B6FF-7545894B4C60}" dt="2025-08-11T16:25:25.914" v="6272" actId="14100"/>
          <ac:spMkLst>
            <pc:docMk/>
            <pc:sldMk cId="4277798118" sldId="282"/>
            <ac:spMk id="13" creationId="{A5B4C2B0-CEC8-5E65-1C1D-7F6C23E285B8}"/>
          </ac:spMkLst>
        </pc:spChg>
      </pc:sldChg>
      <pc:sldChg chg="addSp delSp modSp mod">
        <pc:chgData name="Elizabeth Triggs" userId="7122ba1b-b824-41ab-83a1-9dc8cfe9d11c" providerId="ADAL" clId="{6B7D2F6F-C4A3-4FF0-B6FF-7545894B4C60}" dt="2025-08-11T16:25:30.613" v="6273" actId="14100"/>
        <pc:sldMkLst>
          <pc:docMk/>
          <pc:sldMk cId="415619603" sldId="283"/>
        </pc:sldMkLst>
        <pc:spChg chg="mod">
          <ac:chgData name="Elizabeth Triggs" userId="7122ba1b-b824-41ab-83a1-9dc8cfe9d11c" providerId="ADAL" clId="{6B7D2F6F-C4A3-4FF0-B6FF-7545894B4C60}" dt="2025-08-11T16:25:30.613" v="6273" actId="14100"/>
          <ac:spMkLst>
            <pc:docMk/>
            <pc:sldMk cId="415619603" sldId="283"/>
            <ac:spMk id="13" creationId="{BC1C843F-EA86-3A06-FB27-BF1D58137B3F}"/>
          </ac:spMkLst>
        </pc:spChg>
        <pc:picChg chg="add mod">
          <ac:chgData name="Elizabeth Triggs" userId="7122ba1b-b824-41ab-83a1-9dc8cfe9d11c" providerId="ADAL" clId="{6B7D2F6F-C4A3-4FF0-B6FF-7545894B4C60}" dt="2025-07-28T18:46:33.471" v="6097" actId="1076"/>
          <ac:picMkLst>
            <pc:docMk/>
            <pc:sldMk cId="415619603" sldId="283"/>
            <ac:picMk id="6" creationId="{57966986-7C49-393D-2D01-1EC9266ED9EA}"/>
          </ac:picMkLst>
        </pc:picChg>
        <pc:picChg chg="add mod">
          <ac:chgData name="Elizabeth Triggs" userId="7122ba1b-b824-41ab-83a1-9dc8cfe9d11c" providerId="ADAL" clId="{6B7D2F6F-C4A3-4FF0-B6FF-7545894B4C60}" dt="2025-07-28T18:47:12.351" v="6098" actId="18131"/>
          <ac:picMkLst>
            <pc:docMk/>
            <pc:sldMk cId="415619603" sldId="283"/>
            <ac:picMk id="11268" creationId="{823F8D4C-2B69-C892-1CB8-1F684744785E}"/>
          </ac:picMkLst>
        </pc:picChg>
      </pc:sldChg>
      <pc:sldChg chg="addSp delSp modSp add mod ord">
        <pc:chgData name="Elizabeth Triggs" userId="7122ba1b-b824-41ab-83a1-9dc8cfe9d11c" providerId="ADAL" clId="{6B7D2F6F-C4A3-4FF0-B6FF-7545894B4C60}" dt="2025-08-11T16:21:07.417" v="6247" actId="18131"/>
        <pc:sldMkLst>
          <pc:docMk/>
          <pc:sldMk cId="1592306513" sldId="284"/>
        </pc:sldMkLst>
        <pc:spChg chg="mod">
          <ac:chgData name="Elizabeth Triggs" userId="7122ba1b-b824-41ab-83a1-9dc8cfe9d11c" providerId="ADAL" clId="{6B7D2F6F-C4A3-4FF0-B6FF-7545894B4C60}" dt="2025-08-11T16:18:56.705" v="6230" actId="1076"/>
          <ac:spMkLst>
            <pc:docMk/>
            <pc:sldMk cId="1592306513" sldId="284"/>
            <ac:spMk id="12" creationId="{319FD876-4D47-681B-A339-97EBFFC671C2}"/>
          </ac:spMkLst>
        </pc:spChg>
        <pc:spChg chg="mod">
          <ac:chgData name="Elizabeth Triggs" userId="7122ba1b-b824-41ab-83a1-9dc8cfe9d11c" providerId="ADAL" clId="{6B7D2F6F-C4A3-4FF0-B6FF-7545894B4C60}" dt="2025-08-11T16:20:47.508" v="6245" actId="14100"/>
          <ac:spMkLst>
            <pc:docMk/>
            <pc:sldMk cId="1592306513" sldId="284"/>
            <ac:spMk id="13" creationId="{F519A254-6ACB-FCB9-E5C0-FEFA3A18736E}"/>
          </ac:spMkLst>
        </pc:spChg>
        <pc:picChg chg="mod modCrop">
          <ac:chgData name="Elizabeth Triggs" userId="7122ba1b-b824-41ab-83a1-9dc8cfe9d11c" providerId="ADAL" clId="{6B7D2F6F-C4A3-4FF0-B6FF-7545894B4C60}" dt="2025-08-11T16:21:07.417" v="6247" actId="18131"/>
          <ac:picMkLst>
            <pc:docMk/>
            <pc:sldMk cId="1592306513" sldId="284"/>
            <ac:picMk id="9" creationId="{B1AF088C-E896-6055-57C6-A7AA8848F84F}"/>
          </ac:picMkLst>
        </pc:picChg>
        <pc:picChg chg="mod">
          <ac:chgData name="Elizabeth Triggs" userId="7122ba1b-b824-41ab-83a1-9dc8cfe9d11c" providerId="ADAL" clId="{6B7D2F6F-C4A3-4FF0-B6FF-7545894B4C60}" dt="2025-08-11T16:18:24.246" v="6225" actId="1076"/>
          <ac:picMkLst>
            <pc:docMk/>
            <pc:sldMk cId="1592306513" sldId="284"/>
            <ac:picMk id="10" creationId="{D61E1D6F-19E5-150C-7789-21478E326D58}"/>
          </ac:picMkLst>
        </pc:picChg>
      </pc:sldChg>
      <pc:sldChg chg="addSp delSp modSp add mod">
        <pc:chgData name="Elizabeth Triggs" userId="7122ba1b-b824-41ab-83a1-9dc8cfe9d11c" providerId="ADAL" clId="{6B7D2F6F-C4A3-4FF0-B6FF-7545894B4C60}" dt="2025-08-11T16:20:33.860" v="6244" actId="14100"/>
        <pc:sldMkLst>
          <pc:docMk/>
          <pc:sldMk cId="3402355913" sldId="285"/>
        </pc:sldMkLst>
        <pc:spChg chg="add mod">
          <ac:chgData name="Elizabeth Triggs" userId="7122ba1b-b824-41ab-83a1-9dc8cfe9d11c" providerId="ADAL" clId="{6B7D2F6F-C4A3-4FF0-B6FF-7545894B4C60}" dt="2025-08-11T16:19:35.184" v="6234"/>
          <ac:spMkLst>
            <pc:docMk/>
            <pc:sldMk cId="3402355913" sldId="285"/>
            <ac:spMk id="3" creationId="{188F9A9B-B777-B0F6-6E0B-AF269A5ECA8C}"/>
          </ac:spMkLst>
        </pc:spChg>
        <pc:spChg chg="del">
          <ac:chgData name="Elizabeth Triggs" userId="7122ba1b-b824-41ab-83a1-9dc8cfe9d11c" providerId="ADAL" clId="{6B7D2F6F-C4A3-4FF0-B6FF-7545894B4C60}" dt="2025-08-11T16:19:38.103" v="6235" actId="478"/>
          <ac:spMkLst>
            <pc:docMk/>
            <pc:sldMk cId="3402355913" sldId="285"/>
            <ac:spMk id="12" creationId="{339504AB-5287-388C-39D9-CAE3242FBF04}"/>
          </ac:spMkLst>
        </pc:spChg>
        <pc:spChg chg="mod">
          <ac:chgData name="Elizabeth Triggs" userId="7122ba1b-b824-41ab-83a1-9dc8cfe9d11c" providerId="ADAL" clId="{6B7D2F6F-C4A3-4FF0-B6FF-7545894B4C60}" dt="2025-08-11T16:20:09.309" v="6239" actId="14100"/>
          <ac:spMkLst>
            <pc:docMk/>
            <pc:sldMk cId="3402355913" sldId="285"/>
            <ac:spMk id="13" creationId="{2DEDA4F0-4237-62CB-BB9E-83D806909638}"/>
          </ac:spMkLst>
        </pc:spChg>
        <pc:picChg chg="mod modCrop">
          <ac:chgData name="Elizabeth Triggs" userId="7122ba1b-b824-41ab-83a1-9dc8cfe9d11c" providerId="ADAL" clId="{6B7D2F6F-C4A3-4FF0-B6FF-7545894B4C60}" dt="2025-08-11T16:20:23.102" v="6242" actId="18131"/>
          <ac:picMkLst>
            <pc:docMk/>
            <pc:sldMk cId="3402355913" sldId="285"/>
            <ac:picMk id="7" creationId="{92034CD6-1571-4D1F-26C3-380EC25ED601}"/>
          </ac:picMkLst>
        </pc:picChg>
        <pc:picChg chg="mod">
          <ac:chgData name="Elizabeth Triggs" userId="7122ba1b-b824-41ab-83a1-9dc8cfe9d11c" providerId="ADAL" clId="{6B7D2F6F-C4A3-4FF0-B6FF-7545894B4C60}" dt="2025-08-11T16:20:33.860" v="6244" actId="14100"/>
          <ac:picMkLst>
            <pc:docMk/>
            <pc:sldMk cId="3402355913" sldId="285"/>
            <ac:picMk id="8" creationId="{172F3C65-E873-6D00-305E-7A1EFE77BB11}"/>
          </ac:picMkLst>
        </pc:picChg>
      </pc:sldChg>
      <pc:sldChg chg="addSp delSp modSp add mod">
        <pc:chgData name="Elizabeth Triggs" userId="7122ba1b-b824-41ab-83a1-9dc8cfe9d11c" providerId="ADAL" clId="{6B7D2F6F-C4A3-4FF0-B6FF-7545894B4C60}" dt="2025-08-11T16:22:08.869" v="6256" actId="1076"/>
        <pc:sldMkLst>
          <pc:docMk/>
          <pc:sldMk cId="1822825083" sldId="286"/>
        </pc:sldMkLst>
        <pc:spChg chg="add mod">
          <ac:chgData name="Elizabeth Triggs" userId="7122ba1b-b824-41ab-83a1-9dc8cfe9d11c" providerId="ADAL" clId="{6B7D2F6F-C4A3-4FF0-B6FF-7545894B4C60}" dt="2025-08-11T16:21:19.694" v="6248"/>
          <ac:spMkLst>
            <pc:docMk/>
            <pc:sldMk cId="1822825083" sldId="286"/>
            <ac:spMk id="4" creationId="{7A3C286E-663A-AE9C-A146-C0086C3A71D3}"/>
          </ac:spMkLst>
        </pc:spChg>
        <pc:spChg chg="del">
          <ac:chgData name="Elizabeth Triggs" userId="7122ba1b-b824-41ab-83a1-9dc8cfe9d11c" providerId="ADAL" clId="{6B7D2F6F-C4A3-4FF0-B6FF-7545894B4C60}" dt="2025-08-11T16:21:22.661" v="6249" actId="478"/>
          <ac:spMkLst>
            <pc:docMk/>
            <pc:sldMk cId="1822825083" sldId="286"/>
            <ac:spMk id="12" creationId="{5339B5CF-94EE-75E1-AA3D-C061E5F60A9B}"/>
          </ac:spMkLst>
        </pc:spChg>
        <pc:spChg chg="mod">
          <ac:chgData name="Elizabeth Triggs" userId="7122ba1b-b824-41ab-83a1-9dc8cfe9d11c" providerId="ADAL" clId="{6B7D2F6F-C4A3-4FF0-B6FF-7545894B4C60}" dt="2025-08-11T16:21:42.365" v="6252" actId="14100"/>
          <ac:spMkLst>
            <pc:docMk/>
            <pc:sldMk cId="1822825083" sldId="286"/>
            <ac:spMk id="13" creationId="{6851804C-9F22-7FB2-E20B-8B18DAD4AC49}"/>
          </ac:spMkLst>
        </pc:spChg>
        <pc:picChg chg="add mod">
          <ac:chgData name="Elizabeth Triggs" userId="7122ba1b-b824-41ab-83a1-9dc8cfe9d11c" providerId="ADAL" clId="{6B7D2F6F-C4A3-4FF0-B6FF-7545894B4C60}" dt="2025-07-28T15:29:14.243" v="5051" actId="1076"/>
          <ac:picMkLst>
            <pc:docMk/>
            <pc:sldMk cId="1822825083" sldId="286"/>
            <ac:picMk id="3" creationId="{B94987DC-0454-E3D4-5B90-98193F09031D}"/>
          </ac:picMkLst>
        </pc:picChg>
        <pc:picChg chg="mod modCrop">
          <ac:chgData name="Elizabeth Triggs" userId="7122ba1b-b824-41ab-83a1-9dc8cfe9d11c" providerId="ADAL" clId="{6B7D2F6F-C4A3-4FF0-B6FF-7545894B4C60}" dt="2025-08-11T16:22:05.845" v="6255" actId="1076"/>
          <ac:picMkLst>
            <pc:docMk/>
            <pc:sldMk cId="1822825083" sldId="286"/>
            <ac:picMk id="7" creationId="{5F19B934-1DF4-D874-1910-4DAA702D1EA5}"/>
          </ac:picMkLst>
        </pc:picChg>
        <pc:picChg chg="mod">
          <ac:chgData name="Elizabeth Triggs" userId="7122ba1b-b824-41ab-83a1-9dc8cfe9d11c" providerId="ADAL" clId="{6B7D2F6F-C4A3-4FF0-B6FF-7545894B4C60}" dt="2025-08-11T16:22:08.869" v="6256" actId="1076"/>
          <ac:picMkLst>
            <pc:docMk/>
            <pc:sldMk cId="1822825083" sldId="286"/>
            <ac:picMk id="8" creationId="{89605B55-8847-8088-D53C-5B90C7AB6399}"/>
          </ac:picMkLst>
        </pc:picChg>
      </pc:sldChg>
      <pc:sldChg chg="addSp delSp modSp add mod modNotesTx">
        <pc:chgData name="Elizabeth Triggs" userId="7122ba1b-b824-41ab-83a1-9dc8cfe9d11c" providerId="ADAL" clId="{6B7D2F6F-C4A3-4FF0-B6FF-7545894B4C60}" dt="2025-08-11T16:23:11.998" v="6257"/>
        <pc:sldMkLst>
          <pc:docMk/>
          <pc:sldMk cId="3912696400" sldId="287"/>
        </pc:sldMkLst>
        <pc:spChg chg="add mod">
          <ac:chgData name="Elizabeth Triggs" userId="7122ba1b-b824-41ab-83a1-9dc8cfe9d11c" providerId="ADAL" clId="{6B7D2F6F-C4A3-4FF0-B6FF-7545894B4C60}" dt="2025-08-11T16:23:11.998" v="6257"/>
          <ac:spMkLst>
            <pc:docMk/>
            <pc:sldMk cId="3912696400" sldId="287"/>
            <ac:spMk id="4" creationId="{694B02D9-E49B-A750-8862-274317BEEC5B}"/>
          </ac:spMkLst>
        </pc:spChg>
        <pc:spChg chg="mod">
          <ac:chgData name="Elizabeth Triggs" userId="7122ba1b-b824-41ab-83a1-9dc8cfe9d11c" providerId="ADAL" clId="{6B7D2F6F-C4A3-4FF0-B6FF-7545894B4C60}" dt="2025-07-25T17:01:14.035" v="2023" actId="113"/>
          <ac:spMkLst>
            <pc:docMk/>
            <pc:sldMk cId="3912696400" sldId="287"/>
            <ac:spMk id="13" creationId="{CEA2C149-897B-8159-E612-71D952AE0531}"/>
          </ac:spMkLst>
        </pc:spChg>
        <pc:picChg chg="add mod ord">
          <ac:chgData name="Elizabeth Triggs" userId="7122ba1b-b824-41ab-83a1-9dc8cfe9d11c" providerId="ADAL" clId="{6B7D2F6F-C4A3-4FF0-B6FF-7545894B4C60}" dt="2025-07-25T16:51:20.949" v="1434" actId="167"/>
          <ac:picMkLst>
            <pc:docMk/>
            <pc:sldMk cId="3912696400" sldId="287"/>
            <ac:picMk id="3" creationId="{38EFDB52-3FD1-E6AE-BB46-4D56A2544EC2}"/>
          </ac:picMkLst>
        </pc:picChg>
      </pc:sldChg>
      <pc:sldChg chg="add del">
        <pc:chgData name="Elizabeth Triggs" userId="7122ba1b-b824-41ab-83a1-9dc8cfe9d11c" providerId="ADAL" clId="{6B7D2F6F-C4A3-4FF0-B6FF-7545894B4C60}" dt="2025-07-25T16:50:41.632" v="1426" actId="47"/>
        <pc:sldMkLst>
          <pc:docMk/>
          <pc:sldMk cId="2678673459" sldId="288"/>
        </pc:sldMkLst>
      </pc:sldChg>
    </pc:docChg>
  </pc:docChgLst>
  <pc:docChgLst>
    <pc:chgData name="Alyssa Coppens" userId="S::acoppens@midlandtexas.gov::a16e0114-9de4-41f4-a667-34f587b27e89" providerId="AD" clId="Web-{D5159740-FE47-69C0-316B-ED1FADF20A53}"/>
    <pc:docChg chg="modSld">
      <pc:chgData name="Alyssa Coppens" userId="S::acoppens@midlandtexas.gov::a16e0114-9de4-41f4-a667-34f587b27e89" providerId="AD" clId="Web-{D5159740-FE47-69C0-316B-ED1FADF20A53}" dt="2025-08-13T14:32:09.323" v="8" actId="14100"/>
      <pc:docMkLst>
        <pc:docMk/>
      </pc:docMkLst>
      <pc:sldChg chg="addSp delSp modSp">
        <pc:chgData name="Alyssa Coppens" userId="S::acoppens@midlandtexas.gov::a16e0114-9de4-41f4-a667-34f587b27e89" providerId="AD" clId="Web-{D5159740-FE47-69C0-316B-ED1FADF20A53}" dt="2025-08-13T14:32:09.323" v="8" actId="14100"/>
        <pc:sldMkLst>
          <pc:docMk/>
          <pc:sldMk cId="412534869" sldId="267"/>
        </pc:sldMkLst>
        <pc:picChg chg="add mod">
          <ac:chgData name="Alyssa Coppens" userId="S::acoppens@midlandtexas.gov::a16e0114-9de4-41f4-a667-34f587b27e89" providerId="AD" clId="Web-{D5159740-FE47-69C0-316B-ED1FADF20A53}" dt="2025-08-13T14:32:09.323" v="8" actId="14100"/>
          <ac:picMkLst>
            <pc:docMk/>
            <pc:sldMk cId="412534869" sldId="267"/>
            <ac:picMk id="3" creationId="{85F099E1-FDAF-43C0-BE8C-D776C372DD44}"/>
          </ac:picMkLst>
        </pc:picChg>
        <pc:picChg chg="del">
          <ac:chgData name="Alyssa Coppens" userId="S::acoppens@midlandtexas.gov::a16e0114-9de4-41f4-a667-34f587b27e89" providerId="AD" clId="Web-{D5159740-FE47-69C0-316B-ED1FADF20A53}" dt="2025-08-13T14:31:39.198" v="0"/>
          <ac:picMkLst>
            <pc:docMk/>
            <pc:sldMk cId="412534869" sldId="267"/>
            <ac:picMk id="1026" creationId="{5383ADE0-F28A-DE9B-BE0A-A752167A737A}"/>
          </ac:picMkLst>
        </pc:picChg>
      </pc:sldChg>
    </pc:docChg>
  </pc:docChgLst>
  <pc:docChgLst>
    <pc:chgData name="Taylor Novak" userId="S::tnovak@midlandtexas.gov::1bf35eaf-d94c-4f2d-bb10-da09de5f8ee8" providerId="AD" clId="Web-{43E99410-9F4B-F523-FE74-5A57FC02C9CD}"/>
    <pc:docChg chg="modSld">
      <pc:chgData name="Taylor Novak" userId="S::tnovak@midlandtexas.gov::1bf35eaf-d94c-4f2d-bb10-da09de5f8ee8" providerId="AD" clId="Web-{43E99410-9F4B-F523-FE74-5A57FC02C9CD}" dt="2025-08-11T22:58:37.871" v="18" actId="1076"/>
      <pc:docMkLst>
        <pc:docMk/>
      </pc:docMkLst>
      <pc:sldChg chg="addSp delSp modSp">
        <pc:chgData name="Taylor Novak" userId="S::tnovak@midlandtexas.gov::1bf35eaf-d94c-4f2d-bb10-da09de5f8ee8" providerId="AD" clId="Web-{43E99410-9F4B-F523-FE74-5A57FC02C9CD}" dt="2025-08-11T22:58:37.871" v="18" actId="1076"/>
        <pc:sldMkLst>
          <pc:docMk/>
          <pc:sldMk cId="627751143" sldId="281"/>
        </pc:sldMkLst>
        <pc:spChg chg="mod">
          <ac:chgData name="Taylor Novak" userId="S::tnovak@midlandtexas.gov::1bf35eaf-d94c-4f2d-bb10-da09de5f8ee8" providerId="AD" clId="Web-{43E99410-9F4B-F523-FE74-5A57FC02C9CD}" dt="2025-08-11T22:58:15.980" v="16" actId="20577"/>
          <ac:spMkLst>
            <pc:docMk/>
            <pc:sldMk cId="627751143" sldId="281"/>
            <ac:spMk id="13" creationId="{61AE8F53-AD71-0942-393B-782700A3CE1B}"/>
          </ac:spMkLst>
        </pc:spChg>
        <pc:picChg chg="add mod ord">
          <ac:chgData name="Taylor Novak" userId="S::tnovak@midlandtexas.gov::1bf35eaf-d94c-4f2d-bb10-da09de5f8ee8" providerId="AD" clId="Web-{43E99410-9F4B-F523-FE74-5A57FC02C9CD}" dt="2025-08-11T22:58:31.605" v="17" actId="14100"/>
          <ac:picMkLst>
            <pc:docMk/>
            <pc:sldMk cId="627751143" sldId="281"/>
            <ac:picMk id="3" creationId="{56A19464-24A4-8AEB-503D-DC7C225D1A2A}"/>
          </ac:picMkLst>
        </pc:picChg>
        <pc:picChg chg="del">
          <ac:chgData name="Taylor Novak" userId="S::tnovak@midlandtexas.gov::1bf35eaf-d94c-4f2d-bb10-da09de5f8ee8" providerId="AD" clId="Web-{43E99410-9F4B-F523-FE74-5A57FC02C9CD}" dt="2025-08-11T22:56:19.025" v="2"/>
          <ac:picMkLst>
            <pc:docMk/>
            <pc:sldMk cId="627751143" sldId="281"/>
            <ac:picMk id="4" creationId="{AF044678-D4C3-B19A-675A-597C2F8B6B48}"/>
          </ac:picMkLst>
        </pc:picChg>
        <pc:picChg chg="mod">
          <ac:chgData name="Taylor Novak" userId="S::tnovak@midlandtexas.gov::1bf35eaf-d94c-4f2d-bb10-da09de5f8ee8" providerId="AD" clId="Web-{43E99410-9F4B-F523-FE74-5A57FC02C9CD}" dt="2025-08-11T22:58:37.871" v="18" actId="1076"/>
          <ac:picMkLst>
            <pc:docMk/>
            <pc:sldMk cId="627751143" sldId="281"/>
            <ac:picMk id="6" creationId="{23E44C02-C9F9-D451-7E58-5C017D9791E0}"/>
          </ac:picMkLst>
        </pc:picChg>
      </pc:sldChg>
      <pc:sldChg chg="modSp">
        <pc:chgData name="Taylor Novak" userId="S::tnovak@midlandtexas.gov::1bf35eaf-d94c-4f2d-bb10-da09de5f8ee8" providerId="AD" clId="Web-{43E99410-9F4B-F523-FE74-5A57FC02C9CD}" dt="2025-08-11T22:56:07.275" v="1" actId="1076"/>
        <pc:sldMkLst>
          <pc:docMk/>
          <pc:sldMk cId="1822825083" sldId="286"/>
        </pc:sldMkLst>
        <pc:picChg chg="mod">
          <ac:chgData name="Taylor Novak" userId="S::tnovak@midlandtexas.gov::1bf35eaf-d94c-4f2d-bb10-da09de5f8ee8" providerId="AD" clId="Web-{43E99410-9F4B-F523-FE74-5A57FC02C9CD}" dt="2025-08-11T22:56:05.649" v="0" actId="1076"/>
          <ac:picMkLst>
            <pc:docMk/>
            <pc:sldMk cId="1822825083" sldId="286"/>
            <ac:picMk id="7" creationId="{5F19B934-1DF4-D874-1910-4DAA702D1EA5}"/>
          </ac:picMkLst>
        </pc:picChg>
        <pc:picChg chg="mod">
          <ac:chgData name="Taylor Novak" userId="S::tnovak@midlandtexas.gov::1bf35eaf-d94c-4f2d-bb10-da09de5f8ee8" providerId="AD" clId="Web-{43E99410-9F4B-F523-FE74-5A57FC02C9CD}" dt="2025-08-11T22:56:07.275" v="1" actId="1076"/>
          <ac:picMkLst>
            <pc:docMk/>
            <pc:sldMk cId="1822825083" sldId="286"/>
            <ac:picMk id="8" creationId="{89605B55-8847-8088-D53C-5B90C7AB6399}"/>
          </ac:picMkLst>
        </pc:picChg>
      </pc:sldChg>
    </pc:docChg>
  </pc:docChgLst>
  <pc:docChgLst>
    <pc:chgData name="Taylor Novak" userId="S::tnovak@midlandtexas.gov::1bf35eaf-d94c-4f2d-bb10-da09de5f8ee8" providerId="AD" clId="Web-{AC850AA3-F930-89E2-42C0-5B7163298092}"/>
    <pc:docChg chg="modSld">
      <pc:chgData name="Taylor Novak" userId="S::tnovak@midlandtexas.gov::1bf35eaf-d94c-4f2d-bb10-da09de5f8ee8" providerId="AD" clId="Web-{AC850AA3-F930-89E2-42C0-5B7163298092}" dt="2025-07-21T20:34:32.354" v="135" actId="20577"/>
      <pc:docMkLst>
        <pc:docMk/>
      </pc:docMkLst>
      <pc:sldChg chg="modSp">
        <pc:chgData name="Taylor Novak" userId="S::tnovak@midlandtexas.gov::1bf35eaf-d94c-4f2d-bb10-da09de5f8ee8" providerId="AD" clId="Web-{AC850AA3-F930-89E2-42C0-5B7163298092}" dt="2025-07-21T20:08:14.377" v="16" actId="20577"/>
        <pc:sldMkLst>
          <pc:docMk/>
          <pc:sldMk cId="1050409218" sldId="261"/>
        </pc:sldMkLst>
      </pc:sldChg>
      <pc:sldChg chg="addSp modSp">
        <pc:chgData name="Taylor Novak" userId="S::tnovak@midlandtexas.gov::1bf35eaf-d94c-4f2d-bb10-da09de5f8ee8" providerId="AD" clId="Web-{AC850AA3-F930-89E2-42C0-5B7163298092}" dt="2025-07-21T20:34:32.354" v="135" actId="20577"/>
        <pc:sldMkLst>
          <pc:docMk/>
          <pc:sldMk cId="1507023777" sldId="266"/>
        </pc:sldMkLst>
        <pc:spChg chg="add mod">
          <ac:chgData name="Taylor Novak" userId="S::tnovak@midlandtexas.gov::1bf35eaf-d94c-4f2d-bb10-da09de5f8ee8" providerId="AD" clId="Web-{AC850AA3-F930-89E2-42C0-5B7163298092}" dt="2025-07-21T20:34:32.354" v="135" actId="20577"/>
          <ac:spMkLst>
            <pc:docMk/>
            <pc:sldMk cId="1507023777" sldId="266"/>
            <ac:spMk id="6" creationId="{AE436FE2-BD16-1F1A-22E0-300535DC0CAC}"/>
          </ac:spMkLst>
        </pc:spChg>
        <pc:picChg chg="mod">
          <ac:chgData name="Taylor Novak" userId="S::tnovak@midlandtexas.gov::1bf35eaf-d94c-4f2d-bb10-da09de5f8ee8" providerId="AD" clId="Web-{AC850AA3-F930-89E2-42C0-5B7163298092}" dt="2025-07-21T20:34:21.088" v="131" actId="1076"/>
          <ac:picMkLst>
            <pc:docMk/>
            <pc:sldMk cId="1507023777" sldId="266"/>
            <ac:picMk id="3" creationId="{CB5FB0B6-9DB5-F7DC-C433-18680FB118E1}"/>
          </ac:picMkLst>
        </pc:picChg>
      </pc:sldChg>
      <pc:sldChg chg="modSp">
        <pc:chgData name="Taylor Novak" userId="S::tnovak@midlandtexas.gov::1bf35eaf-d94c-4f2d-bb10-da09de5f8ee8" providerId="AD" clId="Web-{AC850AA3-F930-89E2-42C0-5B7163298092}" dt="2025-07-21T20:06:20.877" v="3" actId="1076"/>
        <pc:sldMkLst>
          <pc:docMk/>
          <pc:sldMk cId="412534869" sldId="267"/>
        </pc:sldMkLst>
        <pc:spChg chg="mod">
          <ac:chgData name="Taylor Novak" userId="S::tnovak@midlandtexas.gov::1bf35eaf-d94c-4f2d-bb10-da09de5f8ee8" providerId="AD" clId="Web-{AC850AA3-F930-89E2-42C0-5B7163298092}" dt="2025-07-21T20:06:20.877" v="3" actId="1076"/>
          <ac:spMkLst>
            <pc:docMk/>
            <pc:sldMk cId="412534869" sldId="267"/>
            <ac:spMk id="5" creationId="{40C07E58-5388-3452-93F6-B3CE960AE8B8}"/>
          </ac:spMkLst>
        </pc:spChg>
      </pc:sldChg>
      <pc:sldChg chg="modSp">
        <pc:chgData name="Taylor Novak" userId="S::tnovak@midlandtexas.gov::1bf35eaf-d94c-4f2d-bb10-da09de5f8ee8" providerId="AD" clId="Web-{AC850AA3-F930-89E2-42C0-5B7163298092}" dt="2025-07-21T20:25:56.352" v="28" actId="20577"/>
        <pc:sldMkLst>
          <pc:docMk/>
          <pc:sldMk cId="3068725665" sldId="280"/>
        </pc:sldMkLst>
        <pc:spChg chg="mod">
          <ac:chgData name="Taylor Novak" userId="S::tnovak@midlandtexas.gov::1bf35eaf-d94c-4f2d-bb10-da09de5f8ee8" providerId="AD" clId="Web-{AC850AA3-F930-89E2-42C0-5B7163298092}" dt="2025-07-21T20:25:56.352" v="28" actId="20577"/>
          <ac:spMkLst>
            <pc:docMk/>
            <pc:sldMk cId="3068725665" sldId="280"/>
            <ac:spMk id="13" creationId="{53B63813-2684-C46F-AA98-55A6054F2839}"/>
          </ac:spMkLst>
        </pc:spChg>
      </pc:sldChg>
      <pc:sldChg chg="modSp">
        <pc:chgData name="Taylor Novak" userId="S::tnovak@midlandtexas.gov::1bf35eaf-d94c-4f2d-bb10-da09de5f8ee8" providerId="AD" clId="Web-{AC850AA3-F930-89E2-42C0-5B7163298092}" dt="2025-07-21T20:32:45.447" v="73" actId="20577"/>
        <pc:sldMkLst>
          <pc:docMk/>
          <pc:sldMk cId="627751143" sldId="281"/>
        </pc:sldMkLst>
        <pc:spChg chg="mod">
          <ac:chgData name="Taylor Novak" userId="S::tnovak@midlandtexas.gov::1bf35eaf-d94c-4f2d-bb10-da09de5f8ee8" providerId="AD" clId="Web-{AC850AA3-F930-89E2-42C0-5B7163298092}" dt="2025-07-21T20:32:45.447" v="73" actId="20577"/>
          <ac:spMkLst>
            <pc:docMk/>
            <pc:sldMk cId="627751143" sldId="281"/>
            <ac:spMk id="13" creationId="{61AE8F53-AD71-0942-393B-782700A3CE1B}"/>
          </ac:spMkLst>
        </pc:spChg>
      </pc:sldChg>
      <pc:sldChg chg="modSp">
        <pc:chgData name="Taylor Novak" userId="S::tnovak@midlandtexas.gov::1bf35eaf-d94c-4f2d-bb10-da09de5f8ee8" providerId="AD" clId="Web-{AC850AA3-F930-89E2-42C0-5B7163298092}" dt="2025-07-21T20:33:54.416" v="128" actId="20577"/>
        <pc:sldMkLst>
          <pc:docMk/>
          <pc:sldMk cId="4277798118" sldId="282"/>
        </pc:sldMkLst>
        <pc:spChg chg="mod">
          <ac:chgData name="Taylor Novak" userId="S::tnovak@midlandtexas.gov::1bf35eaf-d94c-4f2d-bb10-da09de5f8ee8" providerId="AD" clId="Web-{AC850AA3-F930-89E2-42C0-5B7163298092}" dt="2025-07-21T20:33:54.416" v="128" actId="20577"/>
          <ac:spMkLst>
            <pc:docMk/>
            <pc:sldMk cId="4277798118" sldId="282"/>
            <ac:spMk id="13" creationId="{A5B4C2B0-CEC8-5E65-1C1D-7F6C23E285B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3_851DC516.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triggs\Downloads\Council%20May%202025%20Commercial%20Layered%20Report%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triggs\Downloads\May%202025%20Inspections%20Layered%20Repor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Annual Enplanements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tx>
            <c:strRef>
              <c:f>Sheet1!$B$1</c:f>
              <c:strCache>
                <c:ptCount val="1"/>
                <c:pt idx="0">
                  <c:v>Passengers Leaving MAF</c:v>
                </c:pt>
              </c:strCache>
            </c:strRef>
          </c:tx>
          <c:spPr>
            <a:solidFill>
              <a:schemeClr val="bg2">
                <a:lumMod val="90000"/>
              </a:schemeClr>
            </a:solidFill>
            <a:ln>
              <a:solidFill>
                <a:schemeClr val="bg2">
                  <a:lumMod val="90000"/>
                </a:schemeClr>
              </a:solidFill>
            </a:ln>
            <a:effectLst>
              <a:outerShdw blurRad="50800" dist="38100" dir="2700000" algn="tl" rotWithShape="0">
                <a:prstClr val="black">
                  <a:alpha val="40000"/>
                </a:prstClr>
              </a:outerShdw>
            </a:effectLst>
          </c:spPr>
          <c:invertIfNegative val="0"/>
          <c:dPt>
            <c:idx val="14"/>
            <c:invertIfNegative val="0"/>
            <c:bubble3D val="0"/>
            <c:spPr>
              <a:solidFill>
                <a:srgbClr val="D1D1D1"/>
              </a:solidFill>
              <a:ln>
                <a:solidFill>
                  <a:srgbClr val="D1D1D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DBD3-4F68-9C46-8190EF57AAB2}"/>
              </c:ext>
            </c:extLst>
          </c:dPt>
          <c:dPt>
            <c:idx val="15"/>
            <c:invertIfNegative val="0"/>
            <c:bubble3D val="0"/>
            <c:spPr>
              <a:solidFill>
                <a:srgbClr val="0C5A9D"/>
              </a:solidFill>
              <a:ln>
                <a:solidFill>
                  <a:srgbClr val="0C5A9D"/>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DBD3-4F68-9C46-8190EF57AAB2}"/>
              </c:ext>
            </c:extLst>
          </c:dPt>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pt idx="14">
                  <c:v>FY24</c:v>
                </c:pt>
                <c:pt idx="15">
                  <c:v>FY25</c:v>
                </c:pt>
              </c:strCache>
            </c:strRef>
          </c:cat>
          <c:val>
            <c:numRef>
              <c:f>Sheet1!$B$2:$B$17</c:f>
              <c:numCache>
                <c:formatCode>General</c:formatCode>
                <c:ptCount val="16"/>
                <c:pt idx="0">
                  <c:v>426648</c:v>
                </c:pt>
                <c:pt idx="1">
                  <c:v>463874</c:v>
                </c:pt>
                <c:pt idx="2">
                  <c:v>488138</c:v>
                </c:pt>
                <c:pt idx="3">
                  <c:v>499170</c:v>
                </c:pt>
                <c:pt idx="4">
                  <c:v>529357</c:v>
                </c:pt>
                <c:pt idx="5">
                  <c:v>527315</c:v>
                </c:pt>
                <c:pt idx="6">
                  <c:v>470785</c:v>
                </c:pt>
                <c:pt idx="7">
                  <c:v>502886</c:v>
                </c:pt>
                <c:pt idx="8">
                  <c:v>581721</c:v>
                </c:pt>
                <c:pt idx="9">
                  <c:v>650056</c:v>
                </c:pt>
                <c:pt idx="10">
                  <c:v>400133</c:v>
                </c:pt>
                <c:pt idx="11">
                  <c:v>435895</c:v>
                </c:pt>
                <c:pt idx="12">
                  <c:v>605749</c:v>
                </c:pt>
                <c:pt idx="13">
                  <c:v>661842</c:v>
                </c:pt>
                <c:pt idx="14">
                  <c:v>740219</c:v>
                </c:pt>
                <c:pt idx="15">
                  <c:v>567067</c:v>
                </c:pt>
              </c:numCache>
            </c:numRef>
          </c:val>
          <c:extLst>
            <c:ext xmlns:c16="http://schemas.microsoft.com/office/drawing/2014/chart" uri="{C3380CC4-5D6E-409C-BE32-E72D297353CC}">
              <c16:uniqueId val="{00000002-DBD3-4F68-9C46-8190EF57AAB2}"/>
            </c:ext>
          </c:extLst>
        </c:ser>
        <c:ser>
          <c:idx val="1"/>
          <c:order val="1"/>
          <c:tx>
            <c:strRef>
              <c:f>Sheet1!$C$1</c:f>
              <c:strCache>
                <c:ptCount val="1"/>
                <c:pt idx="0">
                  <c:v>Column1</c:v>
                </c:pt>
              </c:strCache>
            </c:strRef>
          </c:tx>
          <c:spPr>
            <a:solidFill>
              <a:srgbClr val="0C5A9D"/>
            </a:solidFill>
            <a:ln>
              <a:solidFill>
                <a:srgbClr val="0C5A9D"/>
              </a:solidFill>
            </a:ln>
            <a:effectLst/>
          </c:spPr>
          <c:invertIfNegative val="0"/>
          <c:dPt>
            <c:idx val="15"/>
            <c:invertIfNegative val="0"/>
            <c:bubble3D val="0"/>
            <c:spPr>
              <a:pattFill prst="ltUpDiag">
                <a:fgClr>
                  <a:srgbClr val="0C5A9D"/>
                </a:fgClr>
                <a:bgClr>
                  <a:schemeClr val="bg1"/>
                </a:bgClr>
              </a:pattFill>
              <a:ln>
                <a:solidFill>
                  <a:srgbClr val="0C5A9D"/>
                </a:solidFill>
              </a:ln>
              <a:effectLst/>
            </c:spPr>
            <c:extLst>
              <c:ext xmlns:c16="http://schemas.microsoft.com/office/drawing/2014/chart" uri="{C3380CC4-5D6E-409C-BE32-E72D297353CC}">
                <c16:uniqueId val="{00000005-DBD3-4F68-9C46-8190EF57AAB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pt idx="14">
                  <c:v>FY24</c:v>
                </c:pt>
                <c:pt idx="15">
                  <c:v>FY25</c:v>
                </c:pt>
              </c:strCache>
            </c:strRef>
          </c:cat>
          <c:val>
            <c:numRef>
              <c:f>Sheet1!$C$2:$C$17</c:f>
              <c:numCache>
                <c:formatCode>General</c:formatCode>
                <c:ptCount val="16"/>
                <c:pt idx="15">
                  <c:v>189022.33333333337</c:v>
                </c:pt>
              </c:numCache>
            </c:numRef>
          </c:val>
          <c:extLst>
            <c:ext xmlns:c16="http://schemas.microsoft.com/office/drawing/2014/chart" uri="{C3380CC4-5D6E-409C-BE32-E72D297353CC}">
              <c16:uniqueId val="{00000003-DBD3-4F68-9C46-8190EF57AAB2}"/>
            </c:ext>
          </c:extLst>
        </c:ser>
        <c:dLbls>
          <c:showLegendKey val="0"/>
          <c:showVal val="0"/>
          <c:showCatName val="0"/>
          <c:showSerName val="0"/>
          <c:showPercent val="0"/>
          <c:showBubbleSize val="0"/>
        </c:dLbls>
        <c:gapWidth val="70"/>
        <c:overlap val="100"/>
        <c:axId val="326796704"/>
        <c:axId val="326794784"/>
      </c:barChart>
      <c:catAx>
        <c:axId val="32679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6794784"/>
        <c:crosses val="autoZero"/>
        <c:auto val="1"/>
        <c:lblAlgn val="ctr"/>
        <c:lblOffset val="100"/>
        <c:noMultiLvlLbl val="0"/>
      </c:catAx>
      <c:valAx>
        <c:axId val="326794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6796704"/>
        <c:crosses val="autoZero"/>
        <c:crossBetween val="between"/>
        <c:dispUnits>
          <c:builtInUnit val="thousands"/>
          <c:dispUnitsLbl>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D1D1D1"/>
      </a:solid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Commercial Permitting Volume</a:t>
            </a:r>
            <a:r>
              <a:rPr lang="en-US" baseline="0"/>
              <a:t> and Issue Time</a:t>
            </a:r>
            <a:endParaRPr lang="en-US"/>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'Master Chart'!$B$1</c:f>
              <c:strCache>
                <c:ptCount val="1"/>
                <c:pt idx="0">
                  <c:v>Application Volume</c:v>
                </c:pt>
              </c:strCache>
            </c:strRef>
          </c:tx>
          <c:spPr>
            <a:solidFill>
              <a:srgbClr val="215F9A"/>
            </a:solidFill>
            <a:ln>
              <a:solidFill>
                <a:srgbClr val="215F9A"/>
              </a:solidFill>
            </a:ln>
            <a:effectLst/>
          </c:spPr>
          <c:invertIfNegative val="0"/>
          <c:dLbls>
            <c:spPr>
              <a:noFill/>
              <a:ln>
                <a:noFill/>
              </a:ln>
              <a:effectLst/>
            </c:spPr>
            <c:txPr>
              <a:bodyPr rot="-5400000" spcFirstLastPara="1" vertOverflow="ellipsis"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'Master Chart'!$A$2:$A$33</c:f>
              <c:numCache>
                <c:formatCode>[$-409]mmm\-yy;@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'Master Chart'!$B$2:$B$33</c:f>
              <c:numCache>
                <c:formatCode>General</c:formatCode>
                <c:ptCount val="32"/>
                <c:pt idx="0">
                  <c:v>4</c:v>
                </c:pt>
                <c:pt idx="1">
                  <c:v>3</c:v>
                </c:pt>
                <c:pt idx="2">
                  <c:v>2</c:v>
                </c:pt>
                <c:pt idx="3">
                  <c:v>7</c:v>
                </c:pt>
                <c:pt idx="4">
                  <c:v>9</c:v>
                </c:pt>
                <c:pt idx="5">
                  <c:v>4</c:v>
                </c:pt>
                <c:pt idx="6">
                  <c:v>5</c:v>
                </c:pt>
                <c:pt idx="7">
                  <c:v>7</c:v>
                </c:pt>
                <c:pt idx="8">
                  <c:v>11</c:v>
                </c:pt>
                <c:pt idx="9">
                  <c:v>6</c:v>
                </c:pt>
                <c:pt idx="10">
                  <c:v>1</c:v>
                </c:pt>
                <c:pt idx="11">
                  <c:v>17</c:v>
                </c:pt>
                <c:pt idx="12">
                  <c:v>5</c:v>
                </c:pt>
                <c:pt idx="13">
                  <c:v>5</c:v>
                </c:pt>
                <c:pt idx="14">
                  <c:v>8</c:v>
                </c:pt>
                <c:pt idx="15">
                  <c:v>7</c:v>
                </c:pt>
                <c:pt idx="16">
                  <c:v>7</c:v>
                </c:pt>
                <c:pt idx="17">
                  <c:v>4</c:v>
                </c:pt>
                <c:pt idx="18">
                  <c:v>3</c:v>
                </c:pt>
                <c:pt idx="19">
                  <c:v>8</c:v>
                </c:pt>
                <c:pt idx="20">
                  <c:v>8</c:v>
                </c:pt>
                <c:pt idx="21">
                  <c:v>5</c:v>
                </c:pt>
                <c:pt idx="22">
                  <c:v>7</c:v>
                </c:pt>
                <c:pt idx="23">
                  <c:v>18</c:v>
                </c:pt>
                <c:pt idx="24">
                  <c:v>7</c:v>
                </c:pt>
                <c:pt idx="25">
                  <c:v>1</c:v>
                </c:pt>
                <c:pt idx="26">
                  <c:v>2</c:v>
                </c:pt>
                <c:pt idx="27">
                  <c:v>2</c:v>
                </c:pt>
                <c:pt idx="28">
                  <c:v>3</c:v>
                </c:pt>
                <c:pt idx="29">
                  <c:v>4</c:v>
                </c:pt>
                <c:pt idx="30">
                  <c:v>5</c:v>
                </c:pt>
                <c:pt idx="31">
                  <c:v>9</c:v>
                </c:pt>
              </c:numCache>
            </c:numRef>
          </c:val>
          <c:extLst>
            <c:ext xmlns:c16="http://schemas.microsoft.com/office/drawing/2014/chart" uri="{C3380CC4-5D6E-409C-BE32-E72D297353CC}">
              <c16:uniqueId val="{00000000-9BAB-4DAD-9F22-FA1E4A02588E}"/>
            </c:ext>
          </c:extLst>
        </c:ser>
        <c:dLbls>
          <c:showLegendKey val="0"/>
          <c:showVal val="0"/>
          <c:showCatName val="0"/>
          <c:showSerName val="0"/>
          <c:showPercent val="0"/>
          <c:showBubbleSize val="0"/>
        </c:dLbls>
        <c:gapWidth val="35"/>
        <c:axId val="946947903"/>
        <c:axId val="946921503"/>
      </c:barChart>
      <c:lineChart>
        <c:grouping val="standard"/>
        <c:varyColors val="0"/>
        <c:ser>
          <c:idx val="1"/>
          <c:order val="1"/>
          <c:tx>
            <c:strRef>
              <c:f>'Master Chart'!$C$1</c:f>
              <c:strCache>
                <c:ptCount val="1"/>
                <c:pt idx="0">
                  <c:v>Avg. Days to Review</c:v>
                </c:pt>
              </c:strCache>
            </c:strRef>
          </c:tx>
          <c:spPr>
            <a:ln w="38100" cap="rnd">
              <a:solidFill>
                <a:srgbClr val="FFC000"/>
              </a:solidFill>
              <a:round/>
            </a:ln>
            <a:effectLst>
              <a:outerShdw blurRad="50800" dist="38100" dir="2700000" algn="tl" rotWithShape="0">
                <a:prstClr val="black">
                  <a:alpha val="40000"/>
                </a:prstClr>
              </a:outerShdw>
            </a:effectLst>
          </c:spPr>
          <c:marker>
            <c:symbol val="none"/>
          </c:marker>
          <c:cat>
            <c:numRef>
              <c:f>'Master Chart'!$A$2:$A$33</c:f>
              <c:numCache>
                <c:formatCode>[$-409]mmm\-yy;@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'Master Chart'!$C$2:$C$33</c:f>
              <c:numCache>
                <c:formatCode>General</c:formatCode>
                <c:ptCount val="32"/>
                <c:pt idx="0">
                  <c:v>9.6624999999999996</c:v>
                </c:pt>
                <c:pt idx="1">
                  <c:v>14.09</c:v>
                </c:pt>
                <c:pt idx="2">
                  <c:v>14.907514450867051</c:v>
                </c:pt>
                <c:pt idx="3">
                  <c:v>9.4574468085106389</c:v>
                </c:pt>
                <c:pt idx="4">
                  <c:v>10.574468085106384</c:v>
                </c:pt>
                <c:pt idx="5">
                  <c:v>13.720430107526882</c:v>
                </c:pt>
                <c:pt idx="6">
                  <c:v>13.324675324675324</c:v>
                </c:pt>
                <c:pt idx="7">
                  <c:v>9.5833333333333339</c:v>
                </c:pt>
                <c:pt idx="8">
                  <c:v>41.152777777777779</c:v>
                </c:pt>
                <c:pt idx="9">
                  <c:v>17.275862068965516</c:v>
                </c:pt>
                <c:pt idx="10">
                  <c:v>9.1568627450980387</c:v>
                </c:pt>
                <c:pt idx="11">
                  <c:v>14.245614035087719</c:v>
                </c:pt>
                <c:pt idx="12">
                  <c:v>5.33</c:v>
                </c:pt>
                <c:pt idx="13">
                  <c:v>16.72</c:v>
                </c:pt>
                <c:pt idx="14">
                  <c:v>27.12</c:v>
                </c:pt>
                <c:pt idx="15">
                  <c:v>13.38</c:v>
                </c:pt>
                <c:pt idx="16">
                  <c:v>13.66</c:v>
                </c:pt>
                <c:pt idx="17">
                  <c:v>21</c:v>
                </c:pt>
                <c:pt idx="18">
                  <c:v>15</c:v>
                </c:pt>
                <c:pt idx="19">
                  <c:v>29.94</c:v>
                </c:pt>
                <c:pt idx="20">
                  <c:v>29</c:v>
                </c:pt>
                <c:pt idx="21">
                  <c:v>24</c:v>
                </c:pt>
                <c:pt idx="22">
                  <c:v>9</c:v>
                </c:pt>
                <c:pt idx="23">
                  <c:v>4</c:v>
                </c:pt>
                <c:pt idx="24">
                  <c:v>3.0307692307692307</c:v>
                </c:pt>
                <c:pt idx="25">
                  <c:v>3.3673469387755102</c:v>
                </c:pt>
                <c:pt idx="26">
                  <c:v>4.7</c:v>
                </c:pt>
                <c:pt idx="27">
                  <c:v>7.03</c:v>
                </c:pt>
                <c:pt idx="28">
                  <c:v>2.4300000000000002</c:v>
                </c:pt>
                <c:pt idx="29">
                  <c:v>2.81</c:v>
                </c:pt>
                <c:pt idx="30">
                  <c:v>3.25</c:v>
                </c:pt>
                <c:pt idx="31">
                  <c:v>3.6333333333333333</c:v>
                </c:pt>
              </c:numCache>
            </c:numRef>
          </c:val>
          <c:smooth val="0"/>
          <c:extLst>
            <c:ext xmlns:c16="http://schemas.microsoft.com/office/drawing/2014/chart" uri="{C3380CC4-5D6E-409C-BE32-E72D297353CC}">
              <c16:uniqueId val="{00000001-9BAB-4DAD-9F22-FA1E4A02588E}"/>
            </c:ext>
          </c:extLst>
        </c:ser>
        <c:ser>
          <c:idx val="3"/>
          <c:order val="2"/>
          <c:tx>
            <c:strRef>
              <c:f>'Master Chart'!$D$1</c:f>
              <c:strCache>
                <c:ptCount val="1"/>
                <c:pt idx="0">
                  <c:v>Avg. Days to Issue</c:v>
                </c:pt>
              </c:strCache>
            </c:strRef>
          </c:tx>
          <c:spPr>
            <a:ln w="38100" cap="rnd">
              <a:solidFill>
                <a:srgbClr val="92D050"/>
              </a:solidFill>
              <a:round/>
            </a:ln>
            <a:effectLst>
              <a:outerShdw blurRad="50800" dist="38100" dir="2700000" algn="tl" rotWithShape="0">
                <a:prstClr val="black">
                  <a:alpha val="40000"/>
                </a:prstClr>
              </a:outerShdw>
            </a:effectLst>
          </c:spPr>
          <c:marker>
            <c:symbol val="none"/>
          </c:marker>
          <c:cat>
            <c:numRef>
              <c:f>'Master Chart'!$A$2:$A$33</c:f>
              <c:numCache>
                <c:formatCode>[$-409]mmm\-yy;@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'Master Chart'!$D$2:$D$33</c:f>
              <c:numCache>
                <c:formatCode>General</c:formatCode>
                <c:ptCount val="32"/>
                <c:pt idx="0">
                  <c:v>27.545454545454547</c:v>
                </c:pt>
                <c:pt idx="1">
                  <c:v>61.941176470588232</c:v>
                </c:pt>
                <c:pt idx="2">
                  <c:v>42.68</c:v>
                </c:pt>
                <c:pt idx="3">
                  <c:v>56.4</c:v>
                </c:pt>
                <c:pt idx="4">
                  <c:v>29</c:v>
                </c:pt>
                <c:pt idx="5">
                  <c:v>36.347826086956523</c:v>
                </c:pt>
                <c:pt idx="6">
                  <c:v>49.75</c:v>
                </c:pt>
                <c:pt idx="7">
                  <c:v>30.105263157894736</c:v>
                </c:pt>
                <c:pt idx="8">
                  <c:v>112.21428571428571</c:v>
                </c:pt>
                <c:pt idx="9">
                  <c:v>97.3125</c:v>
                </c:pt>
                <c:pt idx="10">
                  <c:v>42.666666666666664</c:v>
                </c:pt>
                <c:pt idx="11">
                  <c:v>66.615384615384613</c:v>
                </c:pt>
                <c:pt idx="12">
                  <c:v>39.29</c:v>
                </c:pt>
                <c:pt idx="13">
                  <c:v>71.290000000000006</c:v>
                </c:pt>
                <c:pt idx="14">
                  <c:v>123.1</c:v>
                </c:pt>
                <c:pt idx="15">
                  <c:v>36.64</c:v>
                </c:pt>
                <c:pt idx="16">
                  <c:v>39.840000000000003</c:v>
                </c:pt>
                <c:pt idx="17">
                  <c:v>44.18</c:v>
                </c:pt>
                <c:pt idx="18">
                  <c:v>40.28</c:v>
                </c:pt>
                <c:pt idx="19">
                  <c:v>45.5</c:v>
                </c:pt>
                <c:pt idx="20">
                  <c:v>45.34</c:v>
                </c:pt>
                <c:pt idx="21">
                  <c:v>31.59</c:v>
                </c:pt>
                <c:pt idx="22">
                  <c:v>34.799999999999997</c:v>
                </c:pt>
                <c:pt idx="23">
                  <c:v>18</c:v>
                </c:pt>
                <c:pt idx="24">
                  <c:v>45.304347826086953</c:v>
                </c:pt>
                <c:pt idx="25">
                  <c:v>21.0625</c:v>
                </c:pt>
                <c:pt idx="26">
                  <c:v>28.714285714285715</c:v>
                </c:pt>
                <c:pt idx="27">
                  <c:v>41.2</c:v>
                </c:pt>
                <c:pt idx="28">
                  <c:v>14.63</c:v>
                </c:pt>
                <c:pt idx="29">
                  <c:v>13</c:v>
                </c:pt>
                <c:pt idx="30">
                  <c:v>34</c:v>
                </c:pt>
                <c:pt idx="31">
                  <c:v>21.717948717948719</c:v>
                </c:pt>
              </c:numCache>
            </c:numRef>
          </c:val>
          <c:smooth val="0"/>
          <c:extLst>
            <c:ext xmlns:c16="http://schemas.microsoft.com/office/drawing/2014/chart" uri="{C3380CC4-5D6E-409C-BE32-E72D297353CC}">
              <c16:uniqueId val="{00000002-9BAB-4DAD-9F22-FA1E4A02588E}"/>
            </c:ext>
          </c:extLst>
        </c:ser>
        <c:ser>
          <c:idx val="4"/>
          <c:order val="3"/>
          <c:tx>
            <c:strRef>
              <c:f>'Master Chart'!$E$1</c:f>
              <c:strCache>
                <c:ptCount val="1"/>
                <c:pt idx="0">
                  <c:v>Review Goal</c:v>
                </c:pt>
              </c:strCache>
            </c:strRef>
          </c:tx>
          <c:spPr>
            <a:ln w="38100" cap="rnd">
              <a:solidFill>
                <a:srgbClr val="FF0000"/>
              </a:solidFill>
              <a:prstDash val="sysDash"/>
              <a:round/>
            </a:ln>
            <a:effectLst>
              <a:outerShdw blurRad="50800" dist="38100" dir="2700000" algn="tl" rotWithShape="0">
                <a:prstClr val="black">
                  <a:alpha val="40000"/>
                </a:prstClr>
              </a:outerShdw>
            </a:effectLst>
          </c:spPr>
          <c:marker>
            <c:symbol val="none"/>
          </c:marker>
          <c:cat>
            <c:numRef>
              <c:f>'Master Chart'!$A$2:$A$33</c:f>
              <c:numCache>
                <c:formatCode>[$-409]mmm\-yy;@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'Master Chart'!$E$2:$E$33</c:f>
              <c:numCache>
                <c:formatCode>General</c:formatCode>
                <c:ptCount val="32"/>
                <c:pt idx="0">
                  <c:v>3</c:v>
                </c:pt>
                <c:pt idx="1">
                  <c:v>3</c:v>
                </c:pt>
                <c:pt idx="2">
                  <c:v>3</c:v>
                </c:pt>
                <c:pt idx="3">
                  <c:v>3</c:v>
                </c:pt>
                <c:pt idx="4">
                  <c:v>3</c:v>
                </c:pt>
                <c:pt idx="5">
                  <c:v>3</c:v>
                </c:pt>
                <c:pt idx="6">
                  <c:v>3</c:v>
                </c:pt>
                <c:pt idx="7">
                  <c:v>3</c:v>
                </c:pt>
                <c:pt idx="8">
                  <c:v>3</c:v>
                </c:pt>
                <c:pt idx="9">
                  <c:v>3</c:v>
                </c:pt>
                <c:pt idx="10">
                  <c:v>3</c:v>
                </c:pt>
                <c:pt idx="11">
                  <c:v>3</c:v>
                </c:pt>
                <c:pt idx="12">
                  <c:v>3</c:v>
                </c:pt>
                <c:pt idx="13">
                  <c:v>3</c:v>
                </c:pt>
                <c:pt idx="14">
                  <c:v>3</c:v>
                </c:pt>
                <c:pt idx="15">
                  <c:v>3</c:v>
                </c:pt>
                <c:pt idx="16">
                  <c:v>3</c:v>
                </c:pt>
                <c:pt idx="17">
                  <c:v>3</c:v>
                </c:pt>
                <c:pt idx="18">
                  <c:v>3</c:v>
                </c:pt>
                <c:pt idx="19">
                  <c:v>3</c:v>
                </c:pt>
                <c:pt idx="20">
                  <c:v>3</c:v>
                </c:pt>
                <c:pt idx="21">
                  <c:v>3</c:v>
                </c:pt>
                <c:pt idx="22">
                  <c:v>3</c:v>
                </c:pt>
                <c:pt idx="23">
                  <c:v>3</c:v>
                </c:pt>
                <c:pt idx="24">
                  <c:v>3</c:v>
                </c:pt>
                <c:pt idx="25">
                  <c:v>3</c:v>
                </c:pt>
                <c:pt idx="26">
                  <c:v>3</c:v>
                </c:pt>
                <c:pt idx="27">
                  <c:v>3</c:v>
                </c:pt>
                <c:pt idx="28">
                  <c:v>3</c:v>
                </c:pt>
                <c:pt idx="29">
                  <c:v>3</c:v>
                </c:pt>
                <c:pt idx="30">
                  <c:v>3</c:v>
                </c:pt>
                <c:pt idx="31">
                  <c:v>3</c:v>
                </c:pt>
              </c:numCache>
            </c:numRef>
          </c:val>
          <c:smooth val="0"/>
          <c:extLst>
            <c:ext xmlns:c16="http://schemas.microsoft.com/office/drawing/2014/chart" uri="{C3380CC4-5D6E-409C-BE32-E72D297353CC}">
              <c16:uniqueId val="{00000003-9BAB-4DAD-9F22-FA1E4A02588E}"/>
            </c:ext>
          </c:extLst>
        </c:ser>
        <c:dLbls>
          <c:showLegendKey val="0"/>
          <c:showVal val="0"/>
          <c:showCatName val="0"/>
          <c:showSerName val="0"/>
          <c:showPercent val="0"/>
          <c:showBubbleSize val="0"/>
        </c:dLbls>
        <c:marker val="1"/>
        <c:smooth val="0"/>
        <c:axId val="946949823"/>
        <c:axId val="946931103"/>
      </c:lineChart>
      <c:dateAx>
        <c:axId val="946947903"/>
        <c:scaling>
          <c:orientation val="minMax"/>
        </c:scaling>
        <c:delete val="1"/>
        <c:axPos val="b"/>
        <c:majorGridlines>
          <c:spPr>
            <a:ln w="9525" cap="flat" cmpd="sng" algn="ctr">
              <a:solidFill>
                <a:schemeClr val="tx1">
                  <a:lumMod val="15000"/>
                  <a:lumOff val="85000"/>
                </a:schemeClr>
              </a:solidFill>
              <a:round/>
            </a:ln>
            <a:effectLst/>
          </c:spPr>
        </c:majorGridlines>
        <c:numFmt formatCode="[$-409]mmm\-yy;@" sourceLinked="1"/>
        <c:majorTickMark val="out"/>
        <c:minorTickMark val="none"/>
        <c:tickLblPos val="nextTo"/>
        <c:crossAx val="946921503"/>
        <c:crosses val="autoZero"/>
        <c:auto val="1"/>
        <c:lblOffset val="100"/>
        <c:baseTimeUnit val="months"/>
        <c:majorUnit val="1"/>
        <c:majorTimeUnit val="years"/>
        <c:minorUnit val="3"/>
        <c:minorTimeUnit val="months"/>
      </c:dateAx>
      <c:valAx>
        <c:axId val="946921503"/>
        <c:scaling>
          <c:orientation val="minMax"/>
          <c:max val="1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Permit Application Volume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46947903"/>
        <c:crosses val="autoZero"/>
        <c:crossBetween val="between"/>
      </c:valAx>
      <c:valAx>
        <c:axId val="946931103"/>
        <c:scaling>
          <c:orientation val="minMax"/>
          <c:max val="126"/>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Time (Business Days)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46949823"/>
        <c:crosses val="max"/>
        <c:crossBetween val="between"/>
        <c:majorUnit val="14"/>
      </c:valAx>
      <c:dateAx>
        <c:axId val="946949823"/>
        <c:scaling>
          <c:orientation val="minMax"/>
        </c:scaling>
        <c:delete val="0"/>
        <c:axPos val="t"/>
        <c:numFmt formatCode="[$-409]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46931103"/>
        <c:crosses val="max"/>
        <c:auto val="1"/>
        <c:lblOffset val="100"/>
        <c:baseTimeUnit val="months"/>
        <c:majorUnit val="3"/>
        <c:majorTimeUnit val="months"/>
      </c:dateAx>
      <c:spPr>
        <a:noFill/>
        <a:ln>
          <a:noFill/>
        </a:ln>
        <a:effectLst/>
      </c:spPr>
    </c:plotArea>
    <c:legend>
      <c:legendPos val="b"/>
      <c:layout>
        <c:manualLayout>
          <c:xMode val="edge"/>
          <c:yMode val="edge"/>
          <c:x val="5.0638481792646931E-4"/>
          <c:y val="0.87198693609900702"/>
          <c:w val="0.99898723036414727"/>
          <c:h val="0.1118318341275301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Inspection Volume &amp; On-Time Completion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1"/>
          <c:tx>
            <c:strRef>
              <c:f>'P-Chart (2)'!$C$1</c:f>
              <c:strCache>
                <c:ptCount val="1"/>
                <c:pt idx="0">
                  <c:v>Inspection Requests</c:v>
                </c:pt>
              </c:strCache>
            </c:strRef>
          </c:tx>
          <c:spPr>
            <a:solidFill>
              <a:srgbClr val="215F9A"/>
            </a:solidFill>
            <a:ln>
              <a:solidFill>
                <a:srgbClr val="215F9A"/>
              </a:solidFill>
            </a:ln>
            <a:effectLst/>
          </c:spPr>
          <c:invertIfNegative val="0"/>
          <c:cat>
            <c:numRef>
              <c:f>'P-Chart (2)'!$A$2:$A$33</c:f>
              <c:numCache>
                <c:formatCode>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'P-Chart (2)'!$C$2:$C$33</c:f>
              <c:numCache>
                <c:formatCode>#,##0</c:formatCode>
                <c:ptCount val="32"/>
                <c:pt idx="0">
                  <c:v>1833</c:v>
                </c:pt>
                <c:pt idx="1">
                  <c:v>1530</c:v>
                </c:pt>
                <c:pt idx="2">
                  <c:v>1779</c:v>
                </c:pt>
                <c:pt idx="3">
                  <c:v>1625</c:v>
                </c:pt>
                <c:pt idx="4">
                  <c:v>1568</c:v>
                </c:pt>
                <c:pt idx="5">
                  <c:v>1959</c:v>
                </c:pt>
                <c:pt idx="6">
                  <c:v>1625</c:v>
                </c:pt>
                <c:pt idx="7">
                  <c:v>1985</c:v>
                </c:pt>
                <c:pt idx="8">
                  <c:v>2034</c:v>
                </c:pt>
                <c:pt idx="9">
                  <c:v>1800</c:v>
                </c:pt>
                <c:pt idx="10">
                  <c:v>2253</c:v>
                </c:pt>
                <c:pt idx="11">
                  <c:v>2058</c:v>
                </c:pt>
                <c:pt idx="12">
                  <c:v>2261</c:v>
                </c:pt>
                <c:pt idx="13">
                  <c:v>2089</c:v>
                </c:pt>
                <c:pt idx="14">
                  <c:v>1854</c:v>
                </c:pt>
                <c:pt idx="15">
                  <c:v>2103</c:v>
                </c:pt>
                <c:pt idx="16">
                  <c:v>2050</c:v>
                </c:pt>
                <c:pt idx="17">
                  <c:v>2007</c:v>
                </c:pt>
                <c:pt idx="18">
                  <c:v>2435</c:v>
                </c:pt>
                <c:pt idx="19">
                  <c:v>2320</c:v>
                </c:pt>
                <c:pt idx="20">
                  <c:v>2420</c:v>
                </c:pt>
                <c:pt idx="21">
                  <c:v>2446</c:v>
                </c:pt>
                <c:pt idx="22">
                  <c:v>2471</c:v>
                </c:pt>
                <c:pt idx="23">
                  <c:v>1988</c:v>
                </c:pt>
                <c:pt idx="24">
                  <c:v>2223</c:v>
                </c:pt>
                <c:pt idx="25">
                  <c:v>1689</c:v>
                </c:pt>
                <c:pt idx="26">
                  <c:v>1922</c:v>
                </c:pt>
                <c:pt idx="27">
                  <c:v>2403</c:v>
                </c:pt>
                <c:pt idx="28">
                  <c:v>2513</c:v>
                </c:pt>
                <c:pt idx="29">
                  <c:v>2798</c:v>
                </c:pt>
                <c:pt idx="30">
                  <c:v>2486</c:v>
                </c:pt>
                <c:pt idx="31">
                  <c:v>2612</c:v>
                </c:pt>
              </c:numCache>
            </c:numRef>
          </c:val>
          <c:extLst>
            <c:ext xmlns:c16="http://schemas.microsoft.com/office/drawing/2014/chart" uri="{C3380CC4-5D6E-409C-BE32-E72D297353CC}">
              <c16:uniqueId val="{00000000-8675-42AF-81F0-7506E21F3682}"/>
            </c:ext>
          </c:extLst>
        </c:ser>
        <c:dLbls>
          <c:showLegendKey val="0"/>
          <c:showVal val="0"/>
          <c:showCatName val="0"/>
          <c:showSerName val="0"/>
          <c:showPercent val="0"/>
          <c:showBubbleSize val="0"/>
        </c:dLbls>
        <c:gapWidth val="60"/>
        <c:axId val="2092136416"/>
        <c:axId val="2092137376"/>
        <c:extLst>
          <c:ext xmlns:c15="http://schemas.microsoft.com/office/drawing/2012/chart" uri="{02D57815-91ED-43cb-92C2-25804820EDAC}">
            <c15:filteredBarSeries>
              <c15:ser>
                <c:idx val="0"/>
                <c:order val="0"/>
                <c:tx>
                  <c:strRef>
                    <c:extLst>
                      <c:ext uri="{02D57815-91ED-43cb-92C2-25804820EDAC}">
                        <c15:formulaRef>
                          <c15:sqref>'P-Chart (2)'!$B$1</c15:sqref>
                        </c15:formulaRef>
                      </c:ext>
                    </c:extLst>
                    <c:strCache>
                      <c:ptCount val="1"/>
                      <c:pt idx="0">
                        <c:v>Defect</c:v>
                      </c:pt>
                    </c:strCache>
                  </c:strRef>
                </c:tx>
                <c:spPr>
                  <a:solidFill>
                    <a:schemeClr val="accent1"/>
                  </a:solidFill>
                  <a:ln>
                    <a:noFill/>
                  </a:ln>
                  <a:effectLst/>
                </c:spPr>
                <c:invertIfNegative val="0"/>
                <c:cat>
                  <c:numRef>
                    <c:extLst>
                      <c:ext uri="{02D57815-91ED-43cb-92C2-25804820EDAC}">
                        <c15:formulaRef>
                          <c15:sqref>'P-Chart (2)'!$A$2:$A$33</c15:sqref>
                        </c15:formulaRef>
                      </c:ext>
                    </c:extLst>
                    <c:numCache>
                      <c:formatCode>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extLst>
                      <c:ext uri="{02D57815-91ED-43cb-92C2-25804820EDAC}">
                        <c15:formulaRef>
                          <c15:sqref>'P-Chart (2)'!$B$2:$B$33</c15:sqref>
                        </c15:formulaRef>
                      </c:ext>
                    </c:extLst>
                    <c:numCache>
                      <c:formatCode>General</c:formatCode>
                      <c:ptCount val="32"/>
                      <c:pt idx="0">
                        <c:v>110</c:v>
                      </c:pt>
                      <c:pt idx="1">
                        <c:v>143</c:v>
                      </c:pt>
                      <c:pt idx="2">
                        <c:v>117</c:v>
                      </c:pt>
                      <c:pt idx="3">
                        <c:v>127</c:v>
                      </c:pt>
                      <c:pt idx="4">
                        <c:v>89</c:v>
                      </c:pt>
                      <c:pt idx="5">
                        <c:v>89</c:v>
                      </c:pt>
                      <c:pt idx="6">
                        <c:v>59</c:v>
                      </c:pt>
                      <c:pt idx="7">
                        <c:v>116</c:v>
                      </c:pt>
                      <c:pt idx="8">
                        <c:v>74</c:v>
                      </c:pt>
                      <c:pt idx="9">
                        <c:v>92</c:v>
                      </c:pt>
                      <c:pt idx="10">
                        <c:v>50</c:v>
                      </c:pt>
                      <c:pt idx="11">
                        <c:v>64</c:v>
                      </c:pt>
                      <c:pt idx="12">
                        <c:v>86</c:v>
                      </c:pt>
                      <c:pt idx="13">
                        <c:v>153</c:v>
                      </c:pt>
                      <c:pt idx="14">
                        <c:v>78</c:v>
                      </c:pt>
                      <c:pt idx="15">
                        <c:v>105</c:v>
                      </c:pt>
                      <c:pt idx="16">
                        <c:v>109</c:v>
                      </c:pt>
                      <c:pt idx="17">
                        <c:v>103</c:v>
                      </c:pt>
                      <c:pt idx="18">
                        <c:v>83</c:v>
                      </c:pt>
                      <c:pt idx="19">
                        <c:v>87</c:v>
                      </c:pt>
                      <c:pt idx="20">
                        <c:v>128</c:v>
                      </c:pt>
                      <c:pt idx="21">
                        <c:v>136</c:v>
                      </c:pt>
                      <c:pt idx="22">
                        <c:v>84</c:v>
                      </c:pt>
                      <c:pt idx="23">
                        <c:v>48</c:v>
                      </c:pt>
                      <c:pt idx="24">
                        <c:v>65</c:v>
                      </c:pt>
                      <c:pt idx="25">
                        <c:v>39</c:v>
                      </c:pt>
                      <c:pt idx="26">
                        <c:v>49</c:v>
                      </c:pt>
                      <c:pt idx="27">
                        <c:v>135</c:v>
                      </c:pt>
                      <c:pt idx="28">
                        <c:v>96</c:v>
                      </c:pt>
                      <c:pt idx="29">
                        <c:v>65</c:v>
                      </c:pt>
                      <c:pt idx="30">
                        <c:v>245</c:v>
                      </c:pt>
                      <c:pt idx="31">
                        <c:v>144</c:v>
                      </c:pt>
                    </c:numCache>
                  </c:numRef>
                </c:val>
                <c:extLst>
                  <c:ext xmlns:c16="http://schemas.microsoft.com/office/drawing/2014/chart" uri="{C3380CC4-5D6E-409C-BE32-E72D297353CC}">
                    <c16:uniqueId val="{00000003-8675-42AF-81F0-7506E21F3682}"/>
                  </c:ext>
                </c:extLst>
              </c15:ser>
            </c15:filteredBarSeries>
          </c:ext>
        </c:extLst>
      </c:barChart>
      <c:lineChart>
        <c:grouping val="standard"/>
        <c:varyColors val="0"/>
        <c:ser>
          <c:idx val="2"/>
          <c:order val="2"/>
          <c:tx>
            <c:strRef>
              <c:f>'P-Chart (2)'!$D$1</c:f>
              <c:strCache>
                <c:ptCount val="1"/>
                <c:pt idx="0">
                  <c:v>% Complete within 1 Day</c:v>
                </c:pt>
              </c:strCache>
            </c:strRef>
          </c:tx>
          <c:spPr>
            <a:ln w="38100" cap="rnd">
              <a:solidFill>
                <a:srgbClr val="92D050"/>
              </a:solidFill>
              <a:round/>
            </a:ln>
            <a:effectLst>
              <a:outerShdw blurRad="50800" dist="38100" dir="2700000" algn="tl" rotWithShape="0">
                <a:prstClr val="black">
                  <a:alpha val="40000"/>
                </a:prstClr>
              </a:outerShdw>
            </a:effectLst>
          </c:spPr>
          <c:marker>
            <c:symbol val="none"/>
          </c:marker>
          <c:cat>
            <c:numRef>
              <c:f>'P-Chart (2)'!$A$2:$A$33</c:f>
              <c:numCache>
                <c:formatCode>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'P-Chart (2)'!$D$2:$D$33</c:f>
              <c:numCache>
                <c:formatCode>0%</c:formatCode>
                <c:ptCount val="32"/>
                <c:pt idx="0">
                  <c:v>0.93998908892525912</c:v>
                </c:pt>
                <c:pt idx="1">
                  <c:v>0.9065359477124183</c:v>
                </c:pt>
                <c:pt idx="2">
                  <c:v>0.93423271500843175</c:v>
                </c:pt>
                <c:pt idx="3">
                  <c:v>0.92184615384615387</c:v>
                </c:pt>
                <c:pt idx="4">
                  <c:v>0.94323979591836737</c:v>
                </c:pt>
                <c:pt idx="5">
                  <c:v>0.95456865747830522</c:v>
                </c:pt>
                <c:pt idx="6">
                  <c:v>0.96369230769230774</c:v>
                </c:pt>
                <c:pt idx="7">
                  <c:v>0.9415617128463476</c:v>
                </c:pt>
                <c:pt idx="8">
                  <c:v>0.93735259627599732</c:v>
                </c:pt>
                <c:pt idx="9">
                  <c:v>0.94319022379831896</c:v>
                </c:pt>
                <c:pt idx="10">
                  <c:v>0.94371020400957983</c:v>
                </c:pt>
                <c:pt idx="11">
                  <c:v>0.94726754900160737</c:v>
                </c:pt>
                <c:pt idx="12">
                  <c:v>0.9473459503501428</c:v>
                </c:pt>
                <c:pt idx="13">
                  <c:v>0.92675921493537583</c:v>
                </c:pt>
                <c:pt idx="14">
                  <c:v>0.95792880258899671</c:v>
                </c:pt>
                <c:pt idx="15">
                  <c:v>0.95007132667617689</c:v>
                </c:pt>
                <c:pt idx="16">
                  <c:v>0.94682926829268288</c:v>
                </c:pt>
                <c:pt idx="17">
                  <c:v>0.94867962132536121</c:v>
                </c:pt>
                <c:pt idx="18">
                  <c:v>0.96591375770020538</c:v>
                </c:pt>
                <c:pt idx="19">
                  <c:v>0.96250000000000002</c:v>
                </c:pt>
                <c:pt idx="20">
                  <c:v>0.94710743801652897</c:v>
                </c:pt>
                <c:pt idx="21">
                  <c:v>0.94439901880621424</c:v>
                </c:pt>
                <c:pt idx="22">
                  <c:v>0.96600566572237956</c:v>
                </c:pt>
                <c:pt idx="23">
                  <c:v>0.9758551307847082</c:v>
                </c:pt>
                <c:pt idx="24">
                  <c:v>0.97076023391812871</c:v>
                </c:pt>
                <c:pt idx="25">
                  <c:v>0.9769094138543517</c:v>
                </c:pt>
                <c:pt idx="26">
                  <c:v>0.97450572320499484</c:v>
                </c:pt>
                <c:pt idx="27">
                  <c:v>0.9438202247191011</c:v>
                </c:pt>
                <c:pt idx="28">
                  <c:v>0.96179864703541584</c:v>
                </c:pt>
                <c:pt idx="29">
                  <c:v>0.97676912080057188</c:v>
                </c:pt>
                <c:pt idx="30">
                  <c:v>0.90144810941271114</c:v>
                </c:pt>
                <c:pt idx="31">
                  <c:v>0.94486983154670745</c:v>
                </c:pt>
              </c:numCache>
            </c:numRef>
          </c:val>
          <c:smooth val="0"/>
          <c:extLst>
            <c:ext xmlns:c16="http://schemas.microsoft.com/office/drawing/2014/chart" uri="{C3380CC4-5D6E-409C-BE32-E72D297353CC}">
              <c16:uniqueId val="{00000001-8675-42AF-81F0-7506E21F3682}"/>
            </c:ext>
          </c:extLst>
        </c:ser>
        <c:ser>
          <c:idx val="3"/>
          <c:order val="3"/>
          <c:tx>
            <c:strRef>
              <c:f>'P-Chart (2)'!$E$1</c:f>
              <c:strCache>
                <c:ptCount val="1"/>
                <c:pt idx="0">
                  <c:v>Completion Goal</c:v>
                </c:pt>
              </c:strCache>
            </c:strRef>
          </c:tx>
          <c:spPr>
            <a:ln w="38100" cap="rnd">
              <a:solidFill>
                <a:srgbClr val="FF0000"/>
              </a:solidFill>
              <a:prstDash val="sysDash"/>
              <a:round/>
            </a:ln>
            <a:effectLst>
              <a:outerShdw blurRad="50800" dist="38100" dir="2700000" algn="tl" rotWithShape="0">
                <a:prstClr val="black">
                  <a:alpha val="40000"/>
                </a:prstClr>
              </a:outerShdw>
            </a:effectLst>
          </c:spPr>
          <c:marker>
            <c:symbol val="none"/>
          </c:marker>
          <c:cat>
            <c:numRef>
              <c:f>'P-Chart (2)'!$A$2:$A$33</c:f>
              <c:numCache>
                <c:formatCode>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'P-Chart (2)'!$E$2:$E$33</c:f>
              <c:numCache>
                <c:formatCode>0%</c:formatCode>
                <c:ptCount val="32"/>
                <c:pt idx="0">
                  <c:v>0.95</c:v>
                </c:pt>
                <c:pt idx="1">
                  <c:v>0.95</c:v>
                </c:pt>
                <c:pt idx="2">
                  <c:v>0.95</c:v>
                </c:pt>
                <c:pt idx="3">
                  <c:v>0.95</c:v>
                </c:pt>
                <c:pt idx="4">
                  <c:v>0.95</c:v>
                </c:pt>
                <c:pt idx="5">
                  <c:v>0.95</c:v>
                </c:pt>
                <c:pt idx="6">
                  <c:v>0.95</c:v>
                </c:pt>
                <c:pt idx="7">
                  <c:v>0.95</c:v>
                </c:pt>
                <c:pt idx="8">
                  <c:v>0.95</c:v>
                </c:pt>
                <c:pt idx="9">
                  <c:v>0.95</c:v>
                </c:pt>
                <c:pt idx="10">
                  <c:v>0.95</c:v>
                </c:pt>
                <c:pt idx="11">
                  <c:v>0.95</c:v>
                </c:pt>
                <c:pt idx="12">
                  <c:v>0.95</c:v>
                </c:pt>
                <c:pt idx="13">
                  <c:v>0.95</c:v>
                </c:pt>
                <c:pt idx="14">
                  <c:v>0.95</c:v>
                </c:pt>
                <c:pt idx="15">
                  <c:v>0.95</c:v>
                </c:pt>
                <c:pt idx="16">
                  <c:v>0.95</c:v>
                </c:pt>
                <c:pt idx="17">
                  <c:v>0.95</c:v>
                </c:pt>
                <c:pt idx="18">
                  <c:v>0.95</c:v>
                </c:pt>
                <c:pt idx="19">
                  <c:v>0.95</c:v>
                </c:pt>
                <c:pt idx="20">
                  <c:v>0.95</c:v>
                </c:pt>
                <c:pt idx="21">
                  <c:v>0.95</c:v>
                </c:pt>
                <c:pt idx="22">
                  <c:v>0.95</c:v>
                </c:pt>
                <c:pt idx="23">
                  <c:v>0.95</c:v>
                </c:pt>
                <c:pt idx="24">
                  <c:v>0.95</c:v>
                </c:pt>
                <c:pt idx="25">
                  <c:v>0.95</c:v>
                </c:pt>
                <c:pt idx="26">
                  <c:v>0.95</c:v>
                </c:pt>
                <c:pt idx="27">
                  <c:v>0.95</c:v>
                </c:pt>
                <c:pt idx="28">
                  <c:v>0.95</c:v>
                </c:pt>
                <c:pt idx="29">
                  <c:v>0.95</c:v>
                </c:pt>
                <c:pt idx="30">
                  <c:v>0.95</c:v>
                </c:pt>
                <c:pt idx="31">
                  <c:v>0.95</c:v>
                </c:pt>
              </c:numCache>
            </c:numRef>
          </c:val>
          <c:smooth val="0"/>
          <c:extLst>
            <c:ext xmlns:c16="http://schemas.microsoft.com/office/drawing/2014/chart" uri="{C3380CC4-5D6E-409C-BE32-E72D297353CC}">
              <c16:uniqueId val="{00000002-8675-42AF-81F0-7506E21F3682}"/>
            </c:ext>
          </c:extLst>
        </c:ser>
        <c:dLbls>
          <c:showLegendKey val="0"/>
          <c:showVal val="0"/>
          <c:showCatName val="0"/>
          <c:showSerName val="0"/>
          <c:showPercent val="0"/>
          <c:showBubbleSize val="0"/>
        </c:dLbls>
        <c:marker val="1"/>
        <c:smooth val="0"/>
        <c:axId val="2136579504"/>
        <c:axId val="2136584784"/>
      </c:lineChart>
      <c:dateAx>
        <c:axId val="2092136416"/>
        <c:scaling>
          <c:orientation val="minMax"/>
        </c:scaling>
        <c:delete val="1"/>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crossAx val="2092137376"/>
        <c:crosses val="autoZero"/>
        <c:auto val="1"/>
        <c:lblOffset val="100"/>
        <c:baseTimeUnit val="months"/>
        <c:majorUnit val="1"/>
        <c:majorTimeUnit val="years"/>
      </c:dateAx>
      <c:valAx>
        <c:axId val="2092137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Inspection Volume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92136416"/>
        <c:crosses val="autoZero"/>
        <c:crossBetween val="between"/>
      </c:valAx>
      <c:valAx>
        <c:axId val="2136584784"/>
        <c:scaling>
          <c:orientation val="minMax"/>
          <c:max val="1"/>
          <c:min val="0.70000000000000007"/>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aseline="0"/>
                  <a:t>Inspections Complete within 1 Business Day of Request (%)</a:t>
                </a:r>
                <a:endParaRPr lang="en-US"/>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6579504"/>
        <c:crosses val="max"/>
        <c:crossBetween val="between"/>
      </c:valAx>
      <c:dateAx>
        <c:axId val="2136579504"/>
        <c:scaling>
          <c:orientation val="minMax"/>
        </c:scaling>
        <c:delete val="0"/>
        <c:axPos val="t"/>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6584784"/>
        <c:crosses val="max"/>
        <c:auto val="1"/>
        <c:lblOffset val="100"/>
        <c:baseTimeUnit val="months"/>
        <c:majorUnit val="3"/>
        <c:major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B9E66F-379A-4C42-BCDC-C999E74328E6}" type="datetimeFigureOut">
              <a:rPr lang="en-US" smtClean="0"/>
              <a:t>8/13/2025</a:t>
            </a:fld>
            <a:endParaRPr lang="en-US"/>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348BB0-3B74-4133-B5AE-AC6344A2CAA0}" type="slidenum">
              <a:rPr lang="en-US" smtClean="0"/>
              <a:t>‹#›</a:t>
            </a:fld>
            <a:endParaRPr lang="en-US"/>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52203-5447-4CEC-A724-E4F8541868F1}"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AF213-026E-4EFD-B7C0-AE74235EC3F1}" type="slidenum">
              <a:rPr lang="en-US" smtClean="0"/>
              <a:t>‹#›</a:t>
            </a:fld>
            <a:endParaRPr lang="en-US"/>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rt.com/news/article/midland-airport-passenger-growth-20775619.php?utm_source=chatgpt.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This presentation covers </a:t>
            </a:r>
            <a:r>
              <a:rPr lang="en-US" b="1"/>
              <a:t>Goal 1 </a:t>
            </a:r>
            <a:r>
              <a:rPr lang="en-US"/>
              <a:t>of the</a:t>
            </a:r>
            <a:r>
              <a:rPr lang="en-US" b="1"/>
              <a:t> FY 2026 budget</a:t>
            </a:r>
            <a:r>
              <a:rPr lang="en-US"/>
              <a:t> — </a:t>
            </a:r>
            <a:r>
              <a:rPr lang="en-US" b="1" i="1"/>
              <a:t>Strong Economy with More Quality Jobs</a:t>
            </a:r>
            <a:r>
              <a:rPr lang="en-US"/>
              <a:t>.</a:t>
            </a:r>
          </a:p>
          <a:p>
            <a:pPr marL="171450" indent="-171450">
              <a:buFont typeface="Arial"/>
              <a:buChar char="•"/>
            </a:pPr>
            <a:r>
              <a:rPr lang="en-US"/>
              <a:t>These initiatives </a:t>
            </a:r>
            <a:r>
              <a:rPr lang="en-US" b="1"/>
              <a:t>directly impact our long-term ability to grow the sales tax base and diversify revenue sources</a:t>
            </a:r>
            <a:r>
              <a:rPr lang="en-US"/>
              <a:t>, which is essential in supporting our tax rate and funding core services.</a:t>
            </a:r>
          </a:p>
        </p:txBody>
      </p:sp>
      <p:sp>
        <p:nvSpPr>
          <p:cNvPr id="4" name="Slide Number Placeholder 3"/>
          <p:cNvSpPr>
            <a:spLocks noGrp="1"/>
          </p:cNvSpPr>
          <p:nvPr>
            <p:ph type="sldNum" sz="quarter" idx="5"/>
          </p:nvPr>
        </p:nvSpPr>
        <p:spPr/>
        <p:txBody>
          <a:bodyPr/>
          <a:lstStyle/>
          <a:p>
            <a:fld id="{BEDAF213-026E-4EFD-B7C0-AE74235EC3F1}" type="slidenum">
              <a:rPr lang="en-US" smtClean="0"/>
              <a:t>1</a:t>
            </a:fld>
            <a:endParaRPr lang="en-US"/>
          </a:p>
        </p:txBody>
      </p:sp>
    </p:spTree>
    <p:extLst>
      <p:ext uri="{BB962C8B-B14F-4D97-AF65-F5344CB8AC3E}">
        <p14:creationId xmlns:p14="http://schemas.microsoft.com/office/powerpoint/2010/main" val="389220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A501D-CFA5-8151-C6E3-7E15B7842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880A6-0624-E504-0F3B-598B53E171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8BF2B-97CD-0811-ABC6-5A128CB670C2}"/>
              </a:ext>
            </a:extLst>
          </p:cNvPr>
          <p:cNvSpPr>
            <a:spLocks noGrp="1"/>
          </p:cNvSpPr>
          <p:nvPr>
            <p:ph type="body" idx="1"/>
          </p:nvPr>
        </p:nvSpPr>
        <p:spPr/>
        <p:txBody>
          <a:bodyPr/>
          <a:lstStyle/>
          <a:p>
            <a:r>
              <a:rPr lang="en-US">
                <a:latin typeface="Calibri"/>
                <a:ea typeface="Calibri"/>
                <a:cs typeface="Calibri"/>
              </a:rPr>
              <a:t>THIS IS THE PRIORITIES SLIDE. LIST YOUR DEPARTMENTS FY2026 PRIORITIES. THESE ARE THINGS THAT YOU SHOULD BE WORKING TOWARDS BASED ON THE STRATEGIC PLAN. </a:t>
            </a:r>
          </a:p>
        </p:txBody>
      </p:sp>
      <p:sp>
        <p:nvSpPr>
          <p:cNvPr id="4" name="Slide Number Placeholder 3">
            <a:extLst>
              <a:ext uri="{FF2B5EF4-FFF2-40B4-BE49-F238E27FC236}">
                <a16:creationId xmlns:a16="http://schemas.microsoft.com/office/drawing/2014/main" id="{5D3ACBBB-AED2-C159-D699-D7D133C476FD}"/>
              </a:ext>
            </a:extLst>
          </p:cNvPr>
          <p:cNvSpPr>
            <a:spLocks noGrp="1"/>
          </p:cNvSpPr>
          <p:nvPr>
            <p:ph type="sldNum" sz="quarter" idx="5"/>
          </p:nvPr>
        </p:nvSpPr>
        <p:spPr/>
        <p:txBody>
          <a:bodyPr/>
          <a:lstStyle/>
          <a:p>
            <a:fld id="{BEDAF213-026E-4EFD-B7C0-AE74235EC3F1}" type="slidenum">
              <a:rPr lang="en-US" smtClean="0"/>
              <a:t>10</a:t>
            </a:fld>
            <a:endParaRPr lang="en-US"/>
          </a:p>
        </p:txBody>
      </p:sp>
    </p:spTree>
    <p:extLst>
      <p:ext uri="{BB962C8B-B14F-4D97-AF65-F5344CB8AC3E}">
        <p14:creationId xmlns:p14="http://schemas.microsoft.com/office/powerpoint/2010/main" val="3856433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77EF7-C02B-789E-2FF4-1E639053E9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93183-6FDF-83F9-C655-3629F866E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51792-FF6A-5DD7-B8DB-BC3CF0FBBD3A}"/>
              </a:ext>
            </a:extLst>
          </p:cNvPr>
          <p:cNvSpPr>
            <a:spLocks noGrp="1"/>
          </p:cNvSpPr>
          <p:nvPr>
            <p:ph type="body" idx="1"/>
          </p:nvPr>
        </p:nvSpPr>
        <p:spPr/>
        <p:txBody>
          <a:bodyPr/>
          <a:lstStyle/>
          <a:p>
            <a:r>
              <a:rPr lang="en-US">
                <a:latin typeface="Calibri"/>
                <a:ea typeface="Calibri"/>
                <a:cs typeface="Calibri"/>
              </a:rPr>
              <a:t>Targeted industries should leverage existing strengths – especially the technical, logistical, and engineering expertise cultivated through oil and gas. Key industries should meet the following criteria:</a:t>
            </a:r>
          </a:p>
          <a:p>
            <a:pPr marL="171450" indent="-171450">
              <a:buFontTx/>
              <a:buChar char="-"/>
            </a:pPr>
            <a:r>
              <a:rPr lang="en-US">
                <a:latin typeface="Calibri"/>
                <a:ea typeface="Calibri"/>
                <a:cs typeface="Calibri"/>
              </a:rPr>
              <a:t>Align with local and regional workforce skillsets</a:t>
            </a:r>
          </a:p>
          <a:p>
            <a:pPr marL="171450" indent="-171450">
              <a:buFontTx/>
              <a:buChar char="-"/>
            </a:pPr>
            <a:r>
              <a:rPr lang="en-US">
                <a:latin typeface="Calibri"/>
                <a:ea typeface="Calibri"/>
                <a:cs typeface="Calibri"/>
              </a:rPr>
              <a:t>Build economic resilience beyond the oil cycle</a:t>
            </a:r>
          </a:p>
          <a:p>
            <a:pPr marL="171450" indent="-171450">
              <a:buFontTx/>
              <a:buChar char="-"/>
            </a:pPr>
            <a:r>
              <a:rPr lang="en-US">
                <a:latin typeface="Calibri"/>
                <a:ea typeface="Calibri"/>
                <a:cs typeface="Calibri"/>
              </a:rPr>
              <a:t>Offer high wage, high-growth job opportunities</a:t>
            </a:r>
          </a:p>
          <a:p>
            <a:pPr marL="171450" indent="-171450">
              <a:buFontTx/>
              <a:buChar char="-"/>
            </a:pPr>
            <a:r>
              <a:rPr lang="en-US">
                <a:latin typeface="Calibri"/>
                <a:ea typeface="Calibri"/>
                <a:cs typeface="Calibri"/>
              </a:rPr>
              <a:t>Take advantage of Midland’s energy infrastructure, land availability, and logistics position</a:t>
            </a:r>
          </a:p>
          <a:p>
            <a:pPr marL="0" indent="0">
              <a:buFontTx/>
              <a:buNone/>
            </a:pPr>
            <a:endParaRPr lang="en-US">
              <a:latin typeface="Calibri"/>
              <a:ea typeface="Calibri"/>
              <a:cs typeface="Calibri"/>
            </a:endParaRPr>
          </a:p>
          <a:p>
            <a:r>
              <a:rPr lang="en-US" b="1"/>
              <a:t>🔋 1. Energy Tech &amp; Advanced Energy Services</a:t>
            </a:r>
          </a:p>
          <a:p>
            <a:r>
              <a:rPr lang="en-US" b="1"/>
              <a:t>Why:</a:t>
            </a:r>
            <a:r>
              <a:rPr lang="en-US"/>
              <a:t> Midland already leads in energy. There's an opportunity to expand from traditional oil and gas into </a:t>
            </a:r>
            <a:r>
              <a:rPr lang="en-US" b="1"/>
              <a:t>next-gen energy applications</a:t>
            </a:r>
            <a:r>
              <a:rPr lang="en-US"/>
              <a:t> and services.</a:t>
            </a:r>
          </a:p>
          <a:p>
            <a:r>
              <a:rPr lang="en-US" b="1"/>
              <a:t>Subsectors:</a:t>
            </a:r>
            <a:endParaRPr lang="en-US"/>
          </a:p>
          <a:p>
            <a:r>
              <a:rPr lang="en-US"/>
              <a:t>Carbon capture, utilization, and storage (CCUS)</a:t>
            </a:r>
          </a:p>
          <a:p>
            <a:r>
              <a:rPr lang="en-US"/>
              <a:t>Hydrogen production and distribution</a:t>
            </a:r>
          </a:p>
          <a:p>
            <a:r>
              <a:rPr lang="en-US"/>
              <a:t>Grid-scale battery storage</a:t>
            </a:r>
          </a:p>
          <a:p>
            <a:r>
              <a:rPr lang="en-US"/>
              <a:t>Enhanced geothermal systems</a:t>
            </a:r>
          </a:p>
          <a:p>
            <a:r>
              <a:rPr lang="en-US"/>
              <a:t>Artificial lift and downhole tech innovation</a:t>
            </a:r>
          </a:p>
          <a:p>
            <a:r>
              <a:rPr lang="en-US" b="1"/>
              <a:t>Workforce fit:</a:t>
            </a:r>
            <a:r>
              <a:rPr lang="en-US"/>
              <a:t> Petroleum engineers, field techs, electricians, fluid dynamics experts, welders, machinists</a:t>
            </a:r>
          </a:p>
          <a:p>
            <a:r>
              <a:rPr lang="en-US" b="1"/>
              <a:t>💻 2. Data Centers &amp; Digital Infrastructure</a:t>
            </a:r>
          </a:p>
          <a:p>
            <a:r>
              <a:rPr lang="en-US" b="1"/>
              <a:t>Why:</a:t>
            </a:r>
            <a:r>
              <a:rPr lang="en-US"/>
              <a:t> Energy-intensive facilities like data centers pair well with local abundant power and land. The reliability and security concerns in the tech sector align with Midland's isolated but stable infrastructure.</a:t>
            </a:r>
          </a:p>
          <a:p>
            <a:r>
              <a:rPr lang="en-US" b="1"/>
              <a:t>Workforce fit:</a:t>
            </a:r>
            <a:r>
              <a:rPr lang="en-US"/>
              <a:t> Electricians, mechanical/HVAC technicians, IT systems support, engineers with SCADA experience</a:t>
            </a:r>
          </a:p>
          <a:p>
            <a:r>
              <a:rPr lang="en-US" b="1"/>
              <a:t>🚚 3. Advanced Logistics &amp; Regional Distribution</a:t>
            </a:r>
          </a:p>
          <a:p>
            <a:r>
              <a:rPr lang="en-US" b="1"/>
              <a:t>Why:</a:t>
            </a:r>
            <a:r>
              <a:rPr lang="en-US"/>
              <a:t> Midland’s location and highway/rail access make it a hub for oilfield logistics—this base can support broader regional distribution, especially for industrial and energy-related goods.</a:t>
            </a:r>
          </a:p>
          <a:p>
            <a:r>
              <a:rPr lang="en-US" b="1"/>
              <a:t>Subsectors:</a:t>
            </a:r>
            <a:endParaRPr lang="en-US"/>
          </a:p>
          <a:p>
            <a:r>
              <a:rPr lang="en-US"/>
              <a:t>Warehousing and automated fulfillment</a:t>
            </a:r>
          </a:p>
          <a:p>
            <a:r>
              <a:rPr lang="en-US"/>
              <a:t>Cold chain distribution</a:t>
            </a:r>
          </a:p>
          <a:p>
            <a:r>
              <a:rPr lang="en-US"/>
              <a:t>Specialized energy-related logistics</a:t>
            </a:r>
          </a:p>
          <a:p>
            <a:r>
              <a:rPr lang="en-US" b="1"/>
              <a:t>Workforce fit:</a:t>
            </a:r>
            <a:r>
              <a:rPr lang="en-US"/>
              <a:t> CDL drivers, operations managers, dispatchers, warehouse techs</a:t>
            </a:r>
          </a:p>
          <a:p>
            <a:r>
              <a:rPr lang="en-US" b="1"/>
              <a:t>🏭 4. Advanced Manufacturing</a:t>
            </a:r>
          </a:p>
          <a:p>
            <a:r>
              <a:rPr lang="en-US" b="1"/>
              <a:t>Why:</a:t>
            </a:r>
            <a:r>
              <a:rPr lang="en-US"/>
              <a:t> Precision manufacturing for energy, aerospace, defense, or industrial equipment can grow here by tapping Midland’s mechanical and fabrication skills.</a:t>
            </a:r>
          </a:p>
          <a:p>
            <a:r>
              <a:rPr lang="en-US" b="1"/>
              <a:t>Subsectors:</a:t>
            </a:r>
            <a:endParaRPr lang="en-US"/>
          </a:p>
          <a:p>
            <a:r>
              <a:rPr lang="en-US"/>
              <a:t>Industrial automation and sensors</a:t>
            </a:r>
          </a:p>
          <a:p>
            <a:r>
              <a:rPr lang="en-US"/>
              <a:t>Turbines and power systems</a:t>
            </a:r>
          </a:p>
          <a:p>
            <a:r>
              <a:rPr lang="en-US"/>
              <a:t>Aerospace components</a:t>
            </a:r>
          </a:p>
          <a:p>
            <a:r>
              <a:rPr lang="en-US"/>
              <a:t>Modular housing/building systems</a:t>
            </a:r>
          </a:p>
          <a:p>
            <a:r>
              <a:rPr lang="en-US" b="1"/>
              <a:t>Workforce fit:</a:t>
            </a:r>
            <a:r>
              <a:rPr lang="en-US"/>
              <a:t> Machinists, welders, fabricators, quality control, industrial engineers</a:t>
            </a:r>
          </a:p>
          <a:p>
            <a:r>
              <a:rPr lang="en-US" b="1"/>
              <a:t>🧪 5. Applied Research, Testing &amp; Engineering Services</a:t>
            </a:r>
          </a:p>
          <a:p>
            <a:r>
              <a:rPr lang="en-US" b="1"/>
              <a:t>Why:</a:t>
            </a:r>
            <a:r>
              <a:rPr lang="en-US"/>
              <a:t> Midland has technical talent capable of supporting prototyping and field testing for energy and industrial systems in real-world conditions.</a:t>
            </a:r>
          </a:p>
          <a:p>
            <a:r>
              <a:rPr lang="en-US" b="1"/>
              <a:t>Subsectors:</a:t>
            </a:r>
            <a:endParaRPr lang="en-US"/>
          </a:p>
          <a:p>
            <a:r>
              <a:rPr lang="en-US"/>
              <a:t>Materials testing and inspection</a:t>
            </a:r>
          </a:p>
          <a:p>
            <a:r>
              <a:rPr lang="en-US"/>
              <a:t>Field R&amp;D for energy technologies</a:t>
            </a:r>
          </a:p>
          <a:p>
            <a:r>
              <a:rPr lang="en-US"/>
              <a:t>Remote monitoring &amp; automation</a:t>
            </a:r>
          </a:p>
          <a:p>
            <a:r>
              <a:rPr lang="en-US" b="1"/>
              <a:t>Workforce fit:</a:t>
            </a:r>
            <a:r>
              <a:rPr lang="en-US"/>
              <a:t> Engineers, techs, instrumentation specialists, chemists</a:t>
            </a:r>
          </a:p>
          <a:p>
            <a:r>
              <a:rPr lang="en-US" b="1"/>
              <a:t>🏥 6. Specialized Healthcare &amp; Life Sciences (Energy-Adjacent)</a:t>
            </a:r>
          </a:p>
          <a:p>
            <a:r>
              <a:rPr lang="en-US" b="1"/>
              <a:t>Why:</a:t>
            </a:r>
            <a:r>
              <a:rPr lang="en-US"/>
              <a:t> Occupational health, injury recovery, and telemedicine are vital for energy workforce support—and can be expanded into broader specialties.</a:t>
            </a:r>
          </a:p>
          <a:p>
            <a:r>
              <a:rPr lang="en-US" b="1"/>
              <a:t>Subsectors:</a:t>
            </a:r>
            <a:endParaRPr lang="en-US"/>
          </a:p>
          <a:p>
            <a:r>
              <a:rPr lang="en-US"/>
              <a:t>Occupational medicine</a:t>
            </a:r>
          </a:p>
          <a:p>
            <a:r>
              <a:rPr lang="en-US"/>
              <a:t>Behavioral health (especially telehealth)</a:t>
            </a:r>
          </a:p>
          <a:p>
            <a:r>
              <a:rPr lang="en-US"/>
              <a:t>Medical device testing and logistics</a:t>
            </a:r>
          </a:p>
          <a:p>
            <a:r>
              <a:rPr lang="en-US" b="1"/>
              <a:t>Workforce fit:</a:t>
            </a:r>
            <a:r>
              <a:rPr lang="en-US"/>
              <a:t> Nurses, PTs, radiology techs, clinical admin, EMTs</a:t>
            </a:r>
          </a:p>
          <a:p>
            <a:r>
              <a:rPr lang="en-US" b="1"/>
              <a:t>🎯 Summary of Recommended Target Industries</a:t>
            </a:r>
          </a:p>
          <a:p>
            <a:r>
              <a:rPr lang="en-US" err="1"/>
              <a:t>IndustryWhy</a:t>
            </a:r>
            <a:r>
              <a:rPr lang="en-US"/>
              <a:t> It Fits </a:t>
            </a:r>
            <a:r>
              <a:rPr lang="en-US" err="1"/>
              <a:t>MidlandLeverages</a:t>
            </a:r>
            <a:r>
              <a:rPr lang="en-US"/>
              <a:t> Oil &amp; Gas </a:t>
            </a:r>
            <a:r>
              <a:rPr lang="en-US" err="1"/>
              <a:t>Skills?Energy</a:t>
            </a:r>
            <a:r>
              <a:rPr lang="en-US"/>
              <a:t> Tech &amp; Carbon </a:t>
            </a:r>
            <a:r>
              <a:rPr lang="en-US" err="1"/>
              <a:t>SolutionsBuilds</a:t>
            </a:r>
            <a:r>
              <a:rPr lang="en-US"/>
              <a:t> on leadership in energy✅ </a:t>
            </a:r>
            <a:r>
              <a:rPr lang="en-US" err="1"/>
              <a:t>YesData</a:t>
            </a:r>
            <a:r>
              <a:rPr lang="en-US"/>
              <a:t> </a:t>
            </a:r>
            <a:r>
              <a:rPr lang="en-US" err="1"/>
              <a:t>CentersNeeds</a:t>
            </a:r>
            <a:r>
              <a:rPr lang="en-US"/>
              <a:t> power, land, stability✅ </a:t>
            </a:r>
            <a:r>
              <a:rPr lang="en-US" err="1"/>
              <a:t>YesAdvanced</a:t>
            </a:r>
            <a:r>
              <a:rPr lang="en-US"/>
              <a:t> </a:t>
            </a:r>
            <a:r>
              <a:rPr lang="en-US" err="1"/>
              <a:t>LogisticsExpands</a:t>
            </a:r>
            <a:r>
              <a:rPr lang="en-US"/>
              <a:t> oilfield supply chain capacity✅ </a:t>
            </a:r>
            <a:r>
              <a:rPr lang="en-US" err="1"/>
              <a:t>YesAdvanced</a:t>
            </a:r>
            <a:r>
              <a:rPr lang="en-US"/>
              <a:t> </a:t>
            </a:r>
            <a:r>
              <a:rPr lang="en-US" err="1"/>
              <a:t>ManufacturingTaps</a:t>
            </a:r>
            <a:r>
              <a:rPr lang="en-US"/>
              <a:t> local mechanical/fabrication talent✅ </a:t>
            </a:r>
            <a:r>
              <a:rPr lang="en-US" err="1"/>
              <a:t>YesField</a:t>
            </a:r>
            <a:r>
              <a:rPr lang="en-US"/>
              <a:t> Testing &amp; Engineering </a:t>
            </a:r>
            <a:r>
              <a:rPr lang="en-US" err="1"/>
              <a:t>R&amp;DUses</a:t>
            </a:r>
            <a:r>
              <a:rPr lang="en-US"/>
              <a:t> real-world energy conditions✅ </a:t>
            </a:r>
            <a:r>
              <a:rPr lang="en-US" err="1"/>
              <a:t>YesOccupational</a:t>
            </a:r>
            <a:r>
              <a:rPr lang="en-US"/>
              <a:t> &amp; Telehealth </a:t>
            </a:r>
            <a:r>
              <a:rPr lang="en-US" err="1"/>
              <a:t>CareSupports</a:t>
            </a:r>
            <a:r>
              <a:rPr lang="en-US"/>
              <a:t> workforce and regional demand⚠️ Partial</a:t>
            </a:r>
          </a:p>
          <a:p>
            <a:pPr marL="0" indent="0">
              <a:buFontTx/>
              <a:buNone/>
            </a:pP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0B4BA631-8B78-3484-060B-70AAF38C66A6}"/>
              </a:ext>
            </a:extLst>
          </p:cNvPr>
          <p:cNvSpPr>
            <a:spLocks noGrp="1"/>
          </p:cNvSpPr>
          <p:nvPr>
            <p:ph type="sldNum" sz="quarter" idx="5"/>
          </p:nvPr>
        </p:nvSpPr>
        <p:spPr/>
        <p:txBody>
          <a:bodyPr/>
          <a:lstStyle/>
          <a:p>
            <a:fld id="{BEDAF213-026E-4EFD-B7C0-AE74235EC3F1}" type="slidenum">
              <a:rPr lang="en-US" smtClean="0"/>
              <a:t>11</a:t>
            </a:fld>
            <a:endParaRPr lang="en-US"/>
          </a:p>
        </p:txBody>
      </p:sp>
    </p:spTree>
    <p:extLst>
      <p:ext uri="{BB962C8B-B14F-4D97-AF65-F5344CB8AC3E}">
        <p14:creationId xmlns:p14="http://schemas.microsoft.com/office/powerpoint/2010/main" val="2287304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kern="1200">
                <a:solidFill>
                  <a:schemeClr val="tx1"/>
                </a:solidFill>
                <a:effectLst/>
                <a:latin typeface="+mn-lt"/>
                <a:ea typeface="+mn-ea"/>
                <a:cs typeface="+mn-cs"/>
              </a:rPr>
              <a:t>Airport</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Renegotiated Contracts with Airlines and the restructured all rates/fees to bring rates into a comparative range of other similar entities. </a:t>
            </a:r>
          </a:p>
          <a:p>
            <a:pPr rtl="0" fontAlgn="base"/>
            <a:r>
              <a:rPr lang="en-US" sz="1200" b="0" i="0" kern="1200">
                <a:solidFill>
                  <a:schemeClr val="tx1"/>
                </a:solidFill>
                <a:effectLst/>
                <a:latin typeface="+mn-lt"/>
                <a:ea typeface="+mn-ea"/>
                <a:cs typeface="+mn-cs"/>
              </a:rPr>
              <a:t>Rates for the terminal building, parking lot, landing fees, and oil and gas all increase, some by 50%.  </a:t>
            </a:r>
          </a:p>
          <a:p>
            <a:pPr rtl="0" fontAlgn="base"/>
            <a:r>
              <a:rPr lang="en-US" sz="1200" b="0" i="0" kern="1200">
                <a:solidFill>
                  <a:schemeClr val="tx1"/>
                </a:solidFill>
                <a:effectLst/>
                <a:latin typeface="+mn-lt"/>
                <a:ea typeface="+mn-ea"/>
                <a:cs typeface="+mn-cs"/>
              </a:rPr>
              <a:t>Landing fees renegotiated from $500,000 per year to $3.1 million </a:t>
            </a:r>
          </a:p>
          <a:p>
            <a:pPr rtl="0" fontAlgn="base"/>
            <a:r>
              <a:rPr lang="en-US" sz="1200" b="0" i="0" kern="1200">
                <a:solidFill>
                  <a:schemeClr val="tx1"/>
                </a:solidFill>
                <a:effectLst/>
                <a:latin typeface="+mn-lt"/>
                <a:ea typeface="+mn-ea"/>
                <a:cs typeface="+mn-cs"/>
              </a:rPr>
              <a:t>Expenditures must balance the budget, and includes $8.3 million for capital improvements to expand the facility and services to provided to the growing population </a:t>
            </a:r>
          </a:p>
          <a:p>
            <a:pPr rtl="0" fontAlgn="base"/>
            <a:r>
              <a:rPr lang="en-US" sz="1200" b="0" i="0" kern="1200">
                <a:solidFill>
                  <a:schemeClr val="tx1"/>
                </a:solidFill>
                <a:effectLst/>
                <a:latin typeface="+mn-lt"/>
                <a:ea typeface="+mn-ea"/>
                <a:cs typeface="+mn-cs"/>
              </a:rPr>
              <a:t>2 New FTE’s from FY2025: Account Clerk and Equipment Operator  </a:t>
            </a:r>
          </a:p>
          <a:p>
            <a:pPr rtl="0" fontAlgn="base"/>
            <a:r>
              <a:rPr lang="en-US" sz="1200" b="1" i="0" kern="1200">
                <a:solidFill>
                  <a:schemeClr val="tx1"/>
                </a:solidFill>
                <a:effectLst/>
                <a:latin typeface="+mn-lt"/>
                <a:ea typeface="+mn-ea"/>
                <a:cs typeface="+mn-cs"/>
              </a:rPr>
              <a:t>Development Services</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FY2025 vacancies from the previous year are now shown to be fully staffed, increasing the salary and FTE’s projection for FY2026.  8-10 vacancies were shown last year during the budget development, compared to present day at 0 vacancies.  </a:t>
            </a:r>
          </a:p>
          <a:p>
            <a:pPr rtl="0" fontAlgn="base"/>
            <a:r>
              <a:rPr lang="en-US" sz="1200" b="0" i="0" kern="1200">
                <a:solidFill>
                  <a:schemeClr val="tx1"/>
                </a:solidFill>
                <a:effectLst/>
                <a:latin typeface="+mn-lt"/>
                <a:ea typeface="+mn-ea"/>
                <a:cs typeface="+mn-cs"/>
              </a:rPr>
              <a:t>Assistant Director of Code Enforcement added </a:t>
            </a:r>
          </a:p>
          <a:p>
            <a:pPr rtl="0" fontAlgn="base"/>
            <a:r>
              <a:rPr lang="en-US" sz="1200" b="0" i="0" kern="1200">
                <a:solidFill>
                  <a:schemeClr val="tx1"/>
                </a:solidFill>
                <a:effectLst/>
                <a:latin typeface="+mn-lt"/>
                <a:ea typeface="+mn-ea"/>
                <a:cs typeface="+mn-cs"/>
              </a:rPr>
              <a:t>Code Enforcement Officer added </a:t>
            </a:r>
          </a:p>
          <a:p>
            <a:pPr rtl="0" fontAlgn="base"/>
            <a:r>
              <a:rPr lang="en-US" sz="1200" b="0" i="0" kern="1200">
                <a:solidFill>
                  <a:schemeClr val="tx1"/>
                </a:solidFill>
                <a:effectLst/>
                <a:latin typeface="+mn-lt"/>
                <a:ea typeface="+mn-ea"/>
                <a:cs typeface="+mn-cs"/>
              </a:rPr>
              <a:t>Added $105k for special postage and shipping </a:t>
            </a:r>
          </a:p>
          <a:p>
            <a:pPr rtl="0" fontAlgn="base"/>
            <a:r>
              <a:rPr lang="en-US" sz="1200" b="1" i="0" kern="1200">
                <a:solidFill>
                  <a:schemeClr val="tx1"/>
                </a:solidFill>
                <a:effectLst/>
                <a:latin typeface="+mn-lt"/>
                <a:ea typeface="+mn-ea"/>
                <a:cs typeface="+mn-cs"/>
              </a:rPr>
              <a:t>Hotel/Motel</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Midland Convention Center CO 2016 refunded at a lower rate, reducing the annual debt service payment </a:t>
            </a:r>
          </a:p>
          <a:p>
            <a:pPr rtl="0" fontAlgn="base"/>
            <a:r>
              <a:rPr lang="en-US" sz="1200" b="0" i="0" kern="1200">
                <a:solidFill>
                  <a:schemeClr val="tx1"/>
                </a:solidFill>
                <a:effectLst/>
                <a:latin typeface="+mn-lt"/>
                <a:ea typeface="+mn-ea"/>
                <a:cs typeface="+mn-cs"/>
              </a:rPr>
              <a:t>Increase funding to subgrantees. </a:t>
            </a:r>
          </a:p>
          <a:p>
            <a:pPr rtl="0" fontAlgn="base"/>
            <a:r>
              <a:rPr lang="en-US" sz="1200" b="0" i="0" kern="1200">
                <a:solidFill>
                  <a:schemeClr val="tx1"/>
                </a:solidFill>
                <a:effectLst/>
                <a:latin typeface="+mn-lt"/>
                <a:ea typeface="+mn-ea"/>
                <a:cs typeface="+mn-cs"/>
              </a:rPr>
              <a:t>Chamber contract decreased, transferring funding to increase Visit Midland Sports and Entertainment budget </a:t>
            </a:r>
          </a:p>
          <a:p>
            <a:pPr rtl="0" fontAlgn="base"/>
            <a:r>
              <a:rPr lang="en-US" sz="1200" b="0" i="0" kern="1200">
                <a:solidFill>
                  <a:schemeClr val="tx1"/>
                </a:solidFill>
                <a:effectLst/>
                <a:latin typeface="+mn-lt"/>
                <a:ea typeface="+mn-ea"/>
                <a:cs typeface="+mn-cs"/>
              </a:rPr>
              <a:t>Revenue accumulated to $8,657,119 in FY24, which is 33% above budgeted revenue. </a:t>
            </a:r>
          </a:p>
          <a:p>
            <a:pPr rtl="0" fontAlgn="base"/>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12</a:t>
            </a:fld>
            <a:endParaRPr lang="en-US"/>
          </a:p>
        </p:txBody>
      </p:sp>
    </p:spTree>
    <p:extLst>
      <p:ext uri="{BB962C8B-B14F-4D97-AF65-F5344CB8AC3E}">
        <p14:creationId xmlns:p14="http://schemas.microsoft.com/office/powerpoint/2010/main" val="3236129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PLEASE INCLUDE TABLE THAT IS EXPENSES BY TYPE THAT WILL BE PROVDIED BY FINANCE FOR YOUR GOAL. </a:t>
            </a:r>
          </a:p>
        </p:txBody>
      </p:sp>
      <p:sp>
        <p:nvSpPr>
          <p:cNvPr id="4" name="Slide Number Placeholder 3"/>
          <p:cNvSpPr>
            <a:spLocks noGrp="1"/>
          </p:cNvSpPr>
          <p:nvPr>
            <p:ph type="sldNum" sz="quarter" idx="5"/>
          </p:nvPr>
        </p:nvSpPr>
        <p:spPr/>
        <p:txBody>
          <a:bodyPr/>
          <a:lstStyle/>
          <a:p>
            <a:fld id="{BEDAF213-026E-4EFD-B7C0-AE74235EC3F1}" type="slidenum">
              <a:rPr lang="en-US" smtClean="0"/>
              <a:t>13</a:t>
            </a:fld>
            <a:endParaRPr lang="en-US"/>
          </a:p>
        </p:txBody>
      </p:sp>
    </p:spTree>
    <p:extLst>
      <p:ext uri="{BB962C8B-B14F-4D97-AF65-F5344CB8AC3E}">
        <p14:creationId xmlns:p14="http://schemas.microsoft.com/office/powerpoint/2010/main" val="3480741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IS THE TABLE THAT WILL BE PROVIDED BY FINANCE THAT WILL SHOW YOUR VARIANCES IN STAFFING LEVELS FOR EACH DEPARTMENT IN YOUR GOAL. PLEASE INCLUDE HIGHLGHTS FOR VARIANCES AS SHOWN AS AN EXAMPLE ABOVE. </a:t>
            </a:r>
          </a:p>
        </p:txBody>
      </p:sp>
      <p:sp>
        <p:nvSpPr>
          <p:cNvPr id="4" name="Slide Number Placeholder 3"/>
          <p:cNvSpPr>
            <a:spLocks noGrp="1"/>
          </p:cNvSpPr>
          <p:nvPr>
            <p:ph type="sldNum" sz="quarter" idx="5"/>
          </p:nvPr>
        </p:nvSpPr>
        <p:spPr/>
        <p:txBody>
          <a:bodyPr/>
          <a:lstStyle/>
          <a:p>
            <a:fld id="{BEDAF213-026E-4EFD-B7C0-AE74235EC3F1}" type="slidenum">
              <a:rPr lang="en-US" smtClean="0"/>
              <a:t>14</a:t>
            </a:fld>
            <a:endParaRPr lang="en-US"/>
          </a:p>
        </p:txBody>
      </p:sp>
    </p:spTree>
    <p:extLst>
      <p:ext uri="{BB962C8B-B14F-4D97-AF65-F5344CB8AC3E}">
        <p14:creationId xmlns:p14="http://schemas.microsoft.com/office/powerpoint/2010/main" val="2217134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E54DF-62D2-E59E-35CE-7342835AD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0CC72-74F4-A90E-A374-A38BF7195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8B573-7792-53C1-1911-DAFFDEB72BC7}"/>
              </a:ext>
            </a:extLst>
          </p:cNvPr>
          <p:cNvSpPr>
            <a:spLocks noGrp="1"/>
          </p:cNvSpPr>
          <p:nvPr>
            <p:ph type="body" idx="1"/>
          </p:nvPr>
        </p:nvSpPr>
        <p:spPr/>
        <p:txBody>
          <a:bodyPr/>
          <a:lstStyle/>
          <a:p>
            <a:pPr marL="171450" indent="-171450">
              <a:buFont typeface="Arial" panose="020B0604020202020204" pitchFamily="34" charset="0"/>
              <a:buChar char="•"/>
            </a:pPr>
            <a:r>
              <a:rPr lang="en-US"/>
              <a:t>Completed $6.3 million in airfield upgrades at MAF, including a $2.7 million drainage and wildlife mitigation project and a $3.6 million reconstruction of Taxiway E to improve safety and reliability.</a:t>
            </a:r>
          </a:p>
          <a:p>
            <a:pPr marL="171450" indent="-171450">
              <a:buFont typeface="Arial" panose="020B0604020202020204" pitchFamily="34" charset="0"/>
              <a:buChar char="•"/>
            </a:pPr>
            <a:r>
              <a:rPr lang="en-US"/>
              <a:t>Secured $10.7 million in funding for the design of a Terminal Expansion and Modernization project to enhance the passenger experience and operational resilience.</a:t>
            </a:r>
          </a:p>
          <a:p>
            <a:pPr marL="171450" indent="-171450">
              <a:buFont typeface="Arial" panose="020B0604020202020204" pitchFamily="34" charset="0"/>
              <a:buChar char="•"/>
            </a:pPr>
            <a:r>
              <a:rPr lang="en-US"/>
              <a:t>Finalized the Airpark Fence Project, improving security and enhancing the appearance of the airport campus—recognizing that a first impression matters when attracting new businesses and investment.</a:t>
            </a:r>
          </a:p>
          <a:p>
            <a:pPr marL="171450" indent="-171450">
              <a:buFont typeface="Arial" panose="020B0604020202020204" pitchFamily="34" charset="0"/>
              <a:buChar char="•"/>
            </a:pPr>
            <a:r>
              <a:rPr lang="en-US"/>
              <a:t>These strategic infrastructure investments boost safety, expand capacity, attract new airlines and aerospace activity, and support Midland’s long-term economic growth and diversification.</a:t>
            </a:r>
          </a:p>
        </p:txBody>
      </p:sp>
      <p:sp>
        <p:nvSpPr>
          <p:cNvPr id="4" name="Slide Number Placeholder 3">
            <a:extLst>
              <a:ext uri="{FF2B5EF4-FFF2-40B4-BE49-F238E27FC236}">
                <a16:creationId xmlns:a16="http://schemas.microsoft.com/office/drawing/2014/main" id="{61868FF2-9B9A-DBC2-16AD-7D329F035984}"/>
              </a:ext>
            </a:extLst>
          </p:cNvPr>
          <p:cNvSpPr>
            <a:spLocks noGrp="1"/>
          </p:cNvSpPr>
          <p:nvPr>
            <p:ph type="sldNum" sz="quarter" idx="5"/>
          </p:nvPr>
        </p:nvSpPr>
        <p:spPr/>
        <p:txBody>
          <a:bodyPr/>
          <a:lstStyle/>
          <a:p>
            <a:fld id="{BEDAF213-026E-4EFD-B7C0-AE74235EC3F1}" type="slidenum">
              <a:rPr lang="en-US" smtClean="0"/>
              <a:t>15</a:t>
            </a:fld>
            <a:endParaRPr lang="en-US"/>
          </a:p>
        </p:txBody>
      </p:sp>
    </p:spTree>
    <p:extLst>
      <p:ext uri="{BB962C8B-B14F-4D97-AF65-F5344CB8AC3E}">
        <p14:creationId xmlns:p14="http://schemas.microsoft.com/office/powerpoint/2010/main" val="3355787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E0FD6-BEE1-9558-D2EA-29E07E052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10ED0-170D-A0E6-C460-92659DEF2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581A6-3A82-E393-C641-42AF4C4E0649}"/>
              </a:ext>
            </a:extLst>
          </p:cNvPr>
          <p:cNvSpPr>
            <a:spLocks noGrp="1"/>
          </p:cNvSpPr>
          <p:nvPr>
            <p:ph type="body" idx="1"/>
          </p:nvPr>
        </p:nvSpPr>
        <p:spPr/>
        <p:txBody>
          <a:bodyPr/>
          <a:lstStyle/>
          <a:p>
            <a:pPr marL="171450" indent="-171450">
              <a:buFont typeface="Arial" panose="020B0604020202020204" pitchFamily="34" charset="0"/>
              <a:buChar char="•"/>
            </a:pPr>
            <a:r>
              <a:rPr lang="en-US"/>
              <a:t>FY 25 is on track for record-breaking enplanements, with 567,067 through June—a nearly 4% increase year-over-date and set to surpass last year's high by over 2% </a:t>
            </a:r>
          </a:p>
          <a:p>
            <a:pPr marL="171450" indent="-171450">
              <a:buFont typeface="Arial" panose="020B0604020202020204" pitchFamily="34" charset="0"/>
              <a:buChar char="•"/>
            </a:pPr>
            <a:r>
              <a:rPr lang="en-US"/>
              <a:t>Parking revenue has surged—June net intake reached $820,800 (up 10%), and fiscal-year total hit $6.6 million, a 9% increase </a:t>
            </a:r>
            <a:r>
              <a:rPr lang="en-US">
                <a:hlinkClick r:id="rId3"/>
              </a:rPr>
              <a:t>Midland Reporter-Telegram</a:t>
            </a:r>
            <a:r>
              <a:rPr lang="en-US"/>
              <a:t>.</a:t>
            </a:r>
          </a:p>
          <a:p>
            <a:pPr marL="171450" indent="-171450">
              <a:buFont typeface="Arial" panose="020B0604020202020204" pitchFamily="34" charset="0"/>
              <a:buChar char="•"/>
            </a:pPr>
            <a:r>
              <a:rPr lang="en-US"/>
              <a:t>Roaring passenger and parking revenues are lifting overall airport revenue to new highs, fortifying MAF’s financial footing and capacity to reinvest in infrastructure and services.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AST &amp; Science expanded its operations with a second facility at MAF, investing $30 million and creating 50 new jobs—building on its original commitment of $21 million and more than 200 jobs.</a:t>
            </a:r>
          </a:p>
          <a:p>
            <a:pPr marL="171450" indent="-171450">
              <a:buFont typeface="Arial" panose="020B0604020202020204" pitchFamily="34" charset="0"/>
              <a:buChar char="•"/>
            </a:pPr>
            <a:r>
              <a:rPr lang="en-US"/>
              <a:t>Starfighters Space executed a lease for a long-vacant hangar and began operations, bringing in supersonic jets for testing, defense research, and satellite launches.</a:t>
            </a:r>
          </a:p>
          <a:p>
            <a:pPr marL="171450" indent="-171450">
              <a:buFont typeface="Arial" panose="020B0604020202020204" pitchFamily="34" charset="0"/>
              <a:buChar char="•"/>
            </a:pPr>
            <a:r>
              <a:rPr lang="en-US"/>
              <a:t>These accomplishments strengthen Midland’s position as a regional aerospace and innovation hub, attract high-wage jobs and private investment, and support long-term economic diversification beyond oil and gas.</a:t>
            </a:r>
          </a:p>
        </p:txBody>
      </p:sp>
      <p:sp>
        <p:nvSpPr>
          <p:cNvPr id="4" name="Slide Number Placeholder 3">
            <a:extLst>
              <a:ext uri="{FF2B5EF4-FFF2-40B4-BE49-F238E27FC236}">
                <a16:creationId xmlns:a16="http://schemas.microsoft.com/office/drawing/2014/main" id="{86CDBF6E-D914-66C2-F966-09D8DE687F0A}"/>
              </a:ext>
            </a:extLst>
          </p:cNvPr>
          <p:cNvSpPr>
            <a:spLocks noGrp="1"/>
          </p:cNvSpPr>
          <p:nvPr>
            <p:ph type="sldNum" sz="quarter" idx="5"/>
          </p:nvPr>
        </p:nvSpPr>
        <p:spPr/>
        <p:txBody>
          <a:bodyPr/>
          <a:lstStyle/>
          <a:p>
            <a:fld id="{BEDAF213-026E-4EFD-B7C0-AE74235EC3F1}" type="slidenum">
              <a:rPr lang="en-US" smtClean="0"/>
              <a:t>16</a:t>
            </a:fld>
            <a:endParaRPr lang="en-US"/>
          </a:p>
        </p:txBody>
      </p:sp>
    </p:spTree>
    <p:extLst>
      <p:ext uri="{BB962C8B-B14F-4D97-AF65-F5344CB8AC3E}">
        <p14:creationId xmlns:p14="http://schemas.microsoft.com/office/powerpoint/2010/main" val="1907952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7D9B7-ECF0-4DB0-5C07-43701EF0E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40384-130A-090A-AAFD-AA4230310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43681-55F2-0D52-5314-84B1689E9041}"/>
              </a:ext>
            </a:extLst>
          </p:cNvPr>
          <p:cNvSpPr>
            <a:spLocks noGrp="1"/>
          </p:cNvSpPr>
          <p:nvPr>
            <p:ph type="body" idx="1"/>
          </p:nvPr>
        </p:nvSpPr>
        <p:spPr/>
        <p:txBody>
          <a:bodyPr/>
          <a:lstStyle/>
          <a:p>
            <a:pPr marL="171450" indent="-171450">
              <a:buFont typeface="Arial" panose="020B0604020202020204" pitchFamily="34" charset="0"/>
              <a:buChar char="•"/>
            </a:pPr>
            <a:r>
              <a:rPr lang="en-US" b="1"/>
              <a:t>Development speed matters</a:t>
            </a:r>
            <a:r>
              <a:rPr lang="en-US"/>
              <a:t>—delays cost time and money. By cutting permit review times and inspection backlogs, we help projects move faster, getting homes and businesses to market sooner.</a:t>
            </a:r>
          </a:p>
          <a:p>
            <a:pPr marL="171450" indent="-171450">
              <a:buFont typeface="Arial" panose="020B0604020202020204" pitchFamily="34" charset="0"/>
              <a:buChar char="•"/>
            </a:pPr>
            <a:r>
              <a:rPr lang="en-US"/>
              <a:t>Residential permit volume is up 27% this year, yet we’ve cut average review and issue times to just </a:t>
            </a:r>
            <a:r>
              <a:rPr lang="en-US" b="1"/>
              <a:t>1.6 and 7.3 business days</a:t>
            </a:r>
            <a:r>
              <a:rPr lang="en-US"/>
              <a:t>, helping housing reach the market faster to meet demand.</a:t>
            </a:r>
          </a:p>
          <a:p>
            <a:pPr marL="171450" indent="-171450">
              <a:buFont typeface="Arial" panose="020B0604020202020204" pitchFamily="34" charset="0"/>
              <a:buChar char="•"/>
            </a:pPr>
            <a:r>
              <a:rPr lang="en-US" b="1"/>
              <a:t>Commercial development moves faster too</a:t>
            </a:r>
            <a:r>
              <a:rPr lang="en-US"/>
              <a:t>—Average review time is down to </a:t>
            </a:r>
            <a:r>
              <a:rPr lang="en-US" b="1"/>
              <a:t>3.5 days</a:t>
            </a:r>
            <a:r>
              <a:rPr lang="en-US"/>
              <a:t>, with total permit turnaround nearly cut in half since FY23, allowing businesses to open sooner and start contributing to the local economy.</a:t>
            </a:r>
          </a:p>
        </p:txBody>
      </p:sp>
      <p:sp>
        <p:nvSpPr>
          <p:cNvPr id="4" name="Slide Number Placeholder 3">
            <a:extLst>
              <a:ext uri="{FF2B5EF4-FFF2-40B4-BE49-F238E27FC236}">
                <a16:creationId xmlns:a16="http://schemas.microsoft.com/office/drawing/2014/main" id="{31C164B3-FC20-44A9-BC5D-7639DAFB8237}"/>
              </a:ext>
            </a:extLst>
          </p:cNvPr>
          <p:cNvSpPr>
            <a:spLocks noGrp="1"/>
          </p:cNvSpPr>
          <p:nvPr>
            <p:ph type="sldNum" sz="quarter" idx="5"/>
          </p:nvPr>
        </p:nvSpPr>
        <p:spPr/>
        <p:txBody>
          <a:bodyPr/>
          <a:lstStyle/>
          <a:p>
            <a:fld id="{BEDAF213-026E-4EFD-B7C0-AE74235EC3F1}" type="slidenum">
              <a:rPr lang="en-US" smtClean="0"/>
              <a:t>17</a:t>
            </a:fld>
            <a:endParaRPr lang="en-US"/>
          </a:p>
        </p:txBody>
      </p:sp>
    </p:spTree>
    <p:extLst>
      <p:ext uri="{BB962C8B-B14F-4D97-AF65-F5344CB8AC3E}">
        <p14:creationId xmlns:p14="http://schemas.microsoft.com/office/powerpoint/2010/main" val="2873012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3A22A-A59B-FE56-9001-805907C0B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5F354-80DC-FA39-D81D-EFC81CD10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30687-F81D-303C-AC88-B50FCC437292}"/>
              </a:ext>
            </a:extLst>
          </p:cNvPr>
          <p:cNvSpPr>
            <a:spLocks noGrp="1"/>
          </p:cNvSpPr>
          <p:nvPr>
            <p:ph type="body" idx="1"/>
          </p:nvPr>
        </p:nvSpPr>
        <p:spPr/>
        <p:txBody>
          <a:bodyPr/>
          <a:lstStyle/>
          <a:p>
            <a:pPr marL="171450" indent="-171450">
              <a:buFont typeface="Arial" panose="020B0604020202020204" pitchFamily="34" charset="0"/>
              <a:buChar char="•"/>
            </a:pPr>
            <a:r>
              <a:rPr lang="en-US" b="1"/>
              <a:t>Development speed matters</a:t>
            </a:r>
            <a:r>
              <a:rPr lang="en-US"/>
              <a:t>—delays cost time and money. By cutting permit review times and inspection backlogs, we help projects move faster, getting homes and businesses to market sooner.</a:t>
            </a:r>
          </a:p>
          <a:p>
            <a:pPr marL="171450" indent="-171450">
              <a:buFont typeface="Arial" panose="020B0604020202020204" pitchFamily="34" charset="0"/>
              <a:buChar char="•"/>
            </a:pPr>
            <a:r>
              <a:rPr lang="en-US" b="1"/>
              <a:t>Stronger inspection performance</a:t>
            </a:r>
            <a:r>
              <a:rPr lang="en-US"/>
              <a:t>—a 27% increase in inspections with no added staff shows we’re doing more with what we have, keeping pace with growth without sacrificing service.</a:t>
            </a:r>
          </a:p>
          <a:p>
            <a:pPr marL="171450" indent="-171450">
              <a:buFont typeface="Arial" panose="020B0604020202020204" pitchFamily="34" charset="0"/>
              <a:buChar char="•"/>
            </a:pPr>
            <a:r>
              <a:rPr lang="en-US" b="1"/>
              <a:t>Technology is essential to scale</a:t>
            </a:r>
            <a:r>
              <a:rPr lang="en-US"/>
              <a:t>—we can’t sustainably grow by adding staff alone. Tools like Permit Midland and public dashboards increase transparency, streamline processes, and expand our capacity without expanding our headcount.</a:t>
            </a:r>
          </a:p>
          <a:p>
            <a:pPr marL="171450" indent="-171450">
              <a:buFont typeface="Arial" panose="020B0604020202020204" pitchFamily="34" charset="0"/>
              <a:buChar char="•"/>
            </a:pPr>
            <a:r>
              <a:rPr lang="en-US" b="1"/>
              <a:t>Public access builds confidence</a:t>
            </a:r>
            <a:r>
              <a:rPr lang="en-US"/>
              <a:t>—real-time dashboards give developers, investors, and residents clear visibility into growth activity, reinforcing trust and reducing uncertainty.</a:t>
            </a:r>
          </a:p>
          <a:p>
            <a:pPr marL="171450" indent="-171450">
              <a:buFont typeface="Arial" panose="020B0604020202020204" pitchFamily="34" charset="0"/>
              <a:buChar char="•"/>
            </a:pPr>
            <a:r>
              <a:rPr lang="en-US" b="1"/>
              <a:t>A more responsive system fuels growth</a:t>
            </a:r>
            <a:r>
              <a:rPr lang="en-US"/>
              <a:t>—faster, smarter permitting and inspections reduce friction, making Midland a more competitive place to build and invest.</a:t>
            </a:r>
          </a:p>
        </p:txBody>
      </p:sp>
      <p:sp>
        <p:nvSpPr>
          <p:cNvPr id="4" name="Slide Number Placeholder 3">
            <a:extLst>
              <a:ext uri="{FF2B5EF4-FFF2-40B4-BE49-F238E27FC236}">
                <a16:creationId xmlns:a16="http://schemas.microsoft.com/office/drawing/2014/main" id="{5B315DAE-D05F-B62D-BDFE-9967680D7EDD}"/>
              </a:ext>
            </a:extLst>
          </p:cNvPr>
          <p:cNvSpPr>
            <a:spLocks noGrp="1"/>
          </p:cNvSpPr>
          <p:nvPr>
            <p:ph type="sldNum" sz="quarter" idx="5"/>
          </p:nvPr>
        </p:nvSpPr>
        <p:spPr/>
        <p:txBody>
          <a:bodyPr/>
          <a:lstStyle/>
          <a:p>
            <a:fld id="{BEDAF213-026E-4EFD-B7C0-AE74235EC3F1}" type="slidenum">
              <a:rPr lang="en-US" smtClean="0"/>
              <a:t>18</a:t>
            </a:fld>
            <a:endParaRPr lang="en-US"/>
          </a:p>
        </p:txBody>
      </p:sp>
    </p:spTree>
    <p:extLst>
      <p:ext uri="{BB962C8B-B14F-4D97-AF65-F5344CB8AC3E}">
        <p14:creationId xmlns:p14="http://schemas.microsoft.com/office/powerpoint/2010/main" val="2369109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050CE-4C7E-B060-A014-0C8FC3373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A01E2-1536-6D60-715D-9426C9919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1C535F-ED95-54A5-CC06-6783317893F4}"/>
              </a:ext>
            </a:extLst>
          </p:cNvPr>
          <p:cNvSpPr>
            <a:spLocks noGrp="1"/>
          </p:cNvSpPr>
          <p:nvPr>
            <p:ph type="body" idx="1"/>
          </p:nvPr>
        </p:nvSpPr>
        <p:spPr/>
        <p:txBody>
          <a:bodyPr/>
          <a:lstStyle/>
          <a:p>
            <a:pPr marL="171450" indent="-171450">
              <a:buFont typeface="Arial" panose="020B0604020202020204" pitchFamily="34" charset="0"/>
              <a:buChar char="•"/>
            </a:pPr>
            <a:r>
              <a:rPr lang="en-US" b="1"/>
              <a:t>Downtown is central to Midland’s economic future</a:t>
            </a:r>
            <a:r>
              <a:rPr lang="en-US"/>
              <a:t>—as the historic core and a major employment center, a vibrant downtown attracts private investment, supports small businesses, and helps retain talent by offering a unique, experience-driven environment.</a:t>
            </a:r>
          </a:p>
          <a:p>
            <a:pPr marL="171450" indent="-171450">
              <a:buFont typeface="Arial" panose="020B0604020202020204" pitchFamily="34" charset="0"/>
              <a:buChar char="•"/>
            </a:pPr>
            <a:r>
              <a:rPr lang="en-US" b="1"/>
              <a:t>The Omni Midland and Tapestry Hilton projects mark a turning point</a:t>
            </a:r>
            <a:r>
              <a:rPr lang="en-US"/>
              <a:t>—they bring high-quality lodging, conference space, and dining that help position Midland to host more visitors, events, and business travel, directly supporting Strategic Plan goals for economic diversification and destination development.</a:t>
            </a:r>
          </a:p>
          <a:p>
            <a:pPr marL="171450" indent="-171450">
              <a:buFont typeface="Arial" panose="020B0604020202020204" pitchFamily="34" charset="0"/>
              <a:buChar char="•"/>
            </a:pPr>
            <a:r>
              <a:rPr lang="en-US" b="1"/>
              <a:t>Securing state legislation to capture sales tax from nearby businesses was a game-changer</a:t>
            </a:r>
            <a:r>
              <a:rPr lang="en-US"/>
              <a:t>—this tool helps fund public infrastructure around the Omni without burdening local taxpayers and creates a sustainable path to reinvest in downtown.</a:t>
            </a:r>
          </a:p>
          <a:p>
            <a:pPr marL="171450" indent="-171450">
              <a:buFont typeface="Arial" panose="020B0604020202020204" pitchFamily="34" charset="0"/>
              <a:buChar char="•"/>
            </a:pPr>
            <a:r>
              <a:rPr lang="en-US" b="1"/>
              <a:t>Re-establishing the Downtown TIRZ with strong regional partners</a:t>
            </a:r>
            <a:r>
              <a:rPr lang="en-US"/>
              <a:t>—including the County, College, and Hospital District—aligns with our strategic priority to invest collaboratively in transformational projects that benefit the entire community.</a:t>
            </a:r>
          </a:p>
          <a:p>
            <a:pPr marL="171450" indent="-171450">
              <a:buFont typeface="Arial" panose="020B0604020202020204" pitchFamily="34" charset="0"/>
              <a:buChar char="•"/>
            </a:pPr>
            <a:r>
              <a:rPr lang="en-US" b="1"/>
              <a:t>The 2024 Downtown Master Plan provides a clear roadmap</a:t>
            </a:r>
            <a:r>
              <a:rPr lang="en-US"/>
              <a:t>—it reflects our community’s vision and will guide future investments in housing, streetscapes, public spaces, and connectivity in support of economic vibrancy.</a:t>
            </a:r>
          </a:p>
          <a:p>
            <a:pPr marL="171450" indent="-171450">
              <a:buFont typeface="Arial" panose="020B0604020202020204" pitchFamily="34" charset="0"/>
              <a:buChar char="•"/>
            </a:pPr>
            <a:r>
              <a:rPr lang="en-US" b="1"/>
              <a:t>Events like Chalk the Block and Midland Merry Lights are more than just fun—they drive foot traffic, support small business growth, and increase downtown visibility, advancing our strategic focus on placemaking and small business vitality.</a:t>
            </a:r>
            <a:endParaRPr lang="en-US"/>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EE94D122-3098-6062-94B8-4DEE56DA9BA9}"/>
              </a:ext>
            </a:extLst>
          </p:cNvPr>
          <p:cNvSpPr>
            <a:spLocks noGrp="1"/>
          </p:cNvSpPr>
          <p:nvPr>
            <p:ph type="sldNum" sz="quarter" idx="5"/>
          </p:nvPr>
        </p:nvSpPr>
        <p:spPr/>
        <p:txBody>
          <a:bodyPr/>
          <a:lstStyle/>
          <a:p>
            <a:fld id="{BEDAF213-026E-4EFD-B7C0-AE74235EC3F1}" type="slidenum">
              <a:rPr lang="en-US" smtClean="0"/>
              <a:t>19</a:t>
            </a:fld>
            <a:endParaRPr lang="en-US"/>
          </a:p>
        </p:txBody>
      </p:sp>
    </p:spTree>
    <p:extLst>
      <p:ext uri="{BB962C8B-B14F-4D97-AF65-F5344CB8AC3E}">
        <p14:creationId xmlns:p14="http://schemas.microsoft.com/office/powerpoint/2010/main" val="466330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DO NOT CHANGE TABLE OF CONTENTS, YOUR PRESENTATION SHOULD FOLLOW THIS TEMPLATE (FOR EVERY GOAL!)</a:t>
            </a:r>
          </a:p>
        </p:txBody>
      </p:sp>
      <p:sp>
        <p:nvSpPr>
          <p:cNvPr id="4" name="Slide Number Placeholder 3"/>
          <p:cNvSpPr>
            <a:spLocks noGrp="1"/>
          </p:cNvSpPr>
          <p:nvPr>
            <p:ph type="sldNum" sz="quarter" idx="5"/>
          </p:nvPr>
        </p:nvSpPr>
        <p:spPr/>
        <p:txBody>
          <a:bodyPr/>
          <a:lstStyle/>
          <a:p>
            <a:fld id="{BEDAF213-026E-4EFD-B7C0-AE74235EC3F1}" type="slidenum">
              <a:rPr lang="en-US" smtClean="0"/>
              <a:t>2</a:t>
            </a:fld>
            <a:endParaRPr lang="en-US"/>
          </a:p>
        </p:txBody>
      </p:sp>
    </p:spTree>
    <p:extLst>
      <p:ext uri="{BB962C8B-B14F-4D97-AF65-F5344CB8AC3E}">
        <p14:creationId xmlns:p14="http://schemas.microsoft.com/office/powerpoint/2010/main" val="1281464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B92F5-1455-E9B2-66AE-D938C3F87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3AA41-12FF-2F91-E72B-E343E460E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4618A-9AF9-8B07-E6E1-E26AC6979FB4}"/>
              </a:ext>
            </a:extLst>
          </p:cNvPr>
          <p:cNvSpPr>
            <a:spLocks noGrp="1"/>
          </p:cNvSpPr>
          <p:nvPr>
            <p:ph type="body" idx="1"/>
          </p:nvPr>
        </p:nvSpPr>
        <p:spPr/>
        <p:txBody>
          <a:bodyPr/>
          <a:lstStyle/>
          <a:p>
            <a:pPr marL="171450" indent="-171450">
              <a:buFont typeface="Arial" panose="020B0604020202020204" pitchFamily="34" charset="0"/>
              <a:buChar char="•"/>
            </a:pPr>
            <a:r>
              <a:rPr lang="en-US" b="1"/>
              <a:t>West Midland is where the city is expanding fastest</a:t>
            </a:r>
            <a:r>
              <a:rPr lang="en-US"/>
              <a:t>, and investing here ensures we grow in a smart, sustainable way.</a:t>
            </a:r>
          </a:p>
          <a:p>
            <a:pPr marL="171450" indent="-171450">
              <a:buFont typeface="Arial" panose="020B0604020202020204" pitchFamily="34" charset="0"/>
              <a:buChar char="•"/>
            </a:pPr>
            <a:r>
              <a:rPr lang="en-US"/>
              <a:t>The opening of </a:t>
            </a:r>
            <a:r>
              <a:rPr lang="en-US" b="1"/>
              <a:t>Texas’ largest Costco</a:t>
            </a:r>
            <a:r>
              <a:rPr lang="en-US"/>
              <a:t> signals strong market demand and helps anchor additional retail and service development in the area.</a:t>
            </a:r>
          </a:p>
          <a:p>
            <a:pPr marL="171450" indent="-171450">
              <a:buFont typeface="Arial" panose="020B0604020202020204" pitchFamily="34" charset="0"/>
              <a:buChar char="•"/>
            </a:pPr>
            <a:r>
              <a:rPr lang="en-US"/>
              <a:t>Breaking ground on the </a:t>
            </a:r>
            <a:r>
              <a:rPr lang="en-US" b="1"/>
              <a:t>Diamondback sports facility</a:t>
            </a:r>
            <a:r>
              <a:rPr lang="en-US"/>
              <a:t>, </a:t>
            </a:r>
            <a:r>
              <a:rPr lang="en-US" b="1"/>
              <a:t>Beal Park Soccer Complex</a:t>
            </a:r>
            <a:r>
              <a:rPr lang="en-US"/>
              <a:t>, and </a:t>
            </a:r>
            <a:r>
              <a:rPr lang="en-US" b="1"/>
              <a:t>Tall City Cinergy</a:t>
            </a:r>
            <a:r>
              <a:rPr lang="en-US"/>
              <a:t> adds vital quality-of-life amenities that attract families and enhance livability.</a:t>
            </a:r>
          </a:p>
          <a:p>
            <a:pPr marL="171450" indent="-171450">
              <a:buFont typeface="Arial" panose="020B0604020202020204" pitchFamily="34" charset="0"/>
              <a:buChar char="•"/>
            </a:pPr>
            <a:r>
              <a:rPr lang="en-US" b="1"/>
              <a:t>TIRZ 3</a:t>
            </a:r>
            <a:r>
              <a:rPr lang="en-US"/>
              <a:t> funds infrastructure in advance of development, preventing strain on City services and ensuring growth pays for itself.</a:t>
            </a:r>
          </a:p>
          <a:p>
            <a:pPr marL="171450" indent="-171450">
              <a:buFont typeface="Arial" panose="020B0604020202020204" pitchFamily="34" charset="0"/>
              <a:buChar char="•"/>
            </a:pPr>
            <a:r>
              <a:rPr lang="en-US" b="1"/>
              <a:t>TIRZ 4</a:t>
            </a:r>
            <a:r>
              <a:rPr lang="en-US"/>
              <a:t> supports the sports complex and related amenities, boosting youth sports tourism and visitor spending to diversify our economy.</a:t>
            </a:r>
          </a:p>
          <a:p>
            <a:pPr marL="171450" indent="-171450">
              <a:buFont typeface="Arial" panose="020B0604020202020204" pitchFamily="34" charset="0"/>
              <a:buChar char="•"/>
            </a:pPr>
            <a:r>
              <a:rPr lang="en-US"/>
              <a:t>Together, these projects position West Midland as a well-planned, high-opportunity growth area critical to Midland’s long-term economic success.</a:t>
            </a:r>
          </a:p>
        </p:txBody>
      </p:sp>
      <p:sp>
        <p:nvSpPr>
          <p:cNvPr id="4" name="Slide Number Placeholder 3">
            <a:extLst>
              <a:ext uri="{FF2B5EF4-FFF2-40B4-BE49-F238E27FC236}">
                <a16:creationId xmlns:a16="http://schemas.microsoft.com/office/drawing/2014/main" id="{BFAC7255-1344-21DC-CD59-7284F9798181}"/>
              </a:ext>
            </a:extLst>
          </p:cNvPr>
          <p:cNvSpPr>
            <a:spLocks noGrp="1"/>
          </p:cNvSpPr>
          <p:nvPr>
            <p:ph type="sldNum" sz="quarter" idx="5"/>
          </p:nvPr>
        </p:nvSpPr>
        <p:spPr/>
        <p:txBody>
          <a:bodyPr/>
          <a:lstStyle/>
          <a:p>
            <a:fld id="{BEDAF213-026E-4EFD-B7C0-AE74235EC3F1}" type="slidenum">
              <a:rPr lang="en-US" smtClean="0"/>
              <a:t>20</a:t>
            </a:fld>
            <a:endParaRPr lang="en-US"/>
          </a:p>
        </p:txBody>
      </p:sp>
    </p:spTree>
    <p:extLst>
      <p:ext uri="{BB962C8B-B14F-4D97-AF65-F5344CB8AC3E}">
        <p14:creationId xmlns:p14="http://schemas.microsoft.com/office/powerpoint/2010/main" val="3496276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196DE-DA21-5322-EBE7-57C44B765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6912C-AC50-C4EB-D89A-F52BE8D3C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DEC98-6BAD-05C0-2A6C-00351810EDF5}"/>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7EE6864-47AD-B220-848B-0C2A8F395332}"/>
              </a:ext>
            </a:extLst>
          </p:cNvPr>
          <p:cNvSpPr>
            <a:spLocks noGrp="1"/>
          </p:cNvSpPr>
          <p:nvPr>
            <p:ph type="sldNum" sz="quarter" idx="5"/>
          </p:nvPr>
        </p:nvSpPr>
        <p:spPr/>
        <p:txBody>
          <a:bodyPr/>
          <a:lstStyle/>
          <a:p>
            <a:fld id="{BEDAF213-026E-4EFD-B7C0-AE74235EC3F1}" type="slidenum">
              <a:rPr lang="en-US" smtClean="0"/>
              <a:t>21</a:t>
            </a:fld>
            <a:endParaRPr lang="en-US"/>
          </a:p>
        </p:txBody>
      </p:sp>
    </p:spTree>
    <p:extLst>
      <p:ext uri="{BB962C8B-B14F-4D97-AF65-F5344CB8AC3E}">
        <p14:creationId xmlns:p14="http://schemas.microsoft.com/office/powerpoint/2010/main" val="3917175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BE91-81C6-5385-D716-23357C343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0D2CD-CFEE-717F-F8F2-C94F2DCE9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77394-F598-34E6-534E-C6B1D648086C}"/>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20DE15E4-5AB9-C49C-4B69-CBC652E1291B}"/>
              </a:ext>
            </a:extLst>
          </p:cNvPr>
          <p:cNvSpPr>
            <a:spLocks noGrp="1"/>
          </p:cNvSpPr>
          <p:nvPr>
            <p:ph type="sldNum" sz="quarter" idx="5"/>
          </p:nvPr>
        </p:nvSpPr>
        <p:spPr/>
        <p:txBody>
          <a:bodyPr/>
          <a:lstStyle/>
          <a:p>
            <a:fld id="{BEDAF213-026E-4EFD-B7C0-AE74235EC3F1}" type="slidenum">
              <a:rPr lang="en-US" smtClean="0"/>
              <a:t>22</a:t>
            </a:fld>
            <a:endParaRPr lang="en-US"/>
          </a:p>
        </p:txBody>
      </p:sp>
    </p:spTree>
    <p:extLst>
      <p:ext uri="{BB962C8B-B14F-4D97-AF65-F5344CB8AC3E}">
        <p14:creationId xmlns:p14="http://schemas.microsoft.com/office/powerpoint/2010/main" val="1536519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2D76D-6557-139E-7003-2016017DF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4F0A9-FF8C-5CFA-EE1E-75293C427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8C86E8-2F50-BD04-7CC9-C45E7D3AF89A}"/>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8527D9B9-C9FE-24C2-9DA8-5C30F2EE2ED8}"/>
              </a:ext>
            </a:extLst>
          </p:cNvPr>
          <p:cNvSpPr>
            <a:spLocks noGrp="1"/>
          </p:cNvSpPr>
          <p:nvPr>
            <p:ph type="sldNum" sz="quarter" idx="5"/>
          </p:nvPr>
        </p:nvSpPr>
        <p:spPr/>
        <p:txBody>
          <a:bodyPr/>
          <a:lstStyle/>
          <a:p>
            <a:fld id="{BEDAF213-026E-4EFD-B7C0-AE74235EC3F1}" type="slidenum">
              <a:rPr lang="en-US" smtClean="0"/>
              <a:t>23</a:t>
            </a:fld>
            <a:endParaRPr lang="en-US"/>
          </a:p>
        </p:txBody>
      </p:sp>
    </p:spTree>
    <p:extLst>
      <p:ext uri="{BB962C8B-B14F-4D97-AF65-F5344CB8AC3E}">
        <p14:creationId xmlns:p14="http://schemas.microsoft.com/office/powerpoint/2010/main" val="2875021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B7607-B083-C504-54C6-04C91548D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54942D-8662-8EF9-7206-68B0C737DE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409EA-1952-8A50-A93F-C1727DA2608D}"/>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206B0533-3E19-BE5D-D4E4-CBCBE435FBD6}"/>
              </a:ext>
            </a:extLst>
          </p:cNvPr>
          <p:cNvSpPr>
            <a:spLocks noGrp="1"/>
          </p:cNvSpPr>
          <p:nvPr>
            <p:ph type="sldNum" sz="quarter" idx="5"/>
          </p:nvPr>
        </p:nvSpPr>
        <p:spPr/>
        <p:txBody>
          <a:bodyPr/>
          <a:lstStyle/>
          <a:p>
            <a:fld id="{BEDAF213-026E-4EFD-B7C0-AE74235EC3F1}" type="slidenum">
              <a:rPr lang="en-US" smtClean="0"/>
              <a:t>24</a:t>
            </a:fld>
            <a:endParaRPr lang="en-US"/>
          </a:p>
        </p:txBody>
      </p:sp>
    </p:spTree>
    <p:extLst>
      <p:ext uri="{BB962C8B-B14F-4D97-AF65-F5344CB8AC3E}">
        <p14:creationId xmlns:p14="http://schemas.microsoft.com/office/powerpoint/2010/main" val="3592486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04A4F-0B18-6AB8-7D7D-C6FEF337F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66B75-7C83-B772-C643-76CCDAC81B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AD4A6-1E76-B918-3B77-638CD56E55E3}"/>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56978789-A840-C1E7-3F06-E37F297FF8B5}"/>
              </a:ext>
            </a:extLst>
          </p:cNvPr>
          <p:cNvSpPr>
            <a:spLocks noGrp="1"/>
          </p:cNvSpPr>
          <p:nvPr>
            <p:ph type="sldNum" sz="quarter" idx="5"/>
          </p:nvPr>
        </p:nvSpPr>
        <p:spPr/>
        <p:txBody>
          <a:bodyPr/>
          <a:lstStyle/>
          <a:p>
            <a:fld id="{BEDAF213-026E-4EFD-B7C0-AE74235EC3F1}" type="slidenum">
              <a:rPr lang="en-US" smtClean="0"/>
              <a:t>25</a:t>
            </a:fld>
            <a:endParaRPr lang="en-US"/>
          </a:p>
        </p:txBody>
      </p:sp>
    </p:spTree>
    <p:extLst>
      <p:ext uri="{BB962C8B-B14F-4D97-AF65-F5344CB8AC3E}">
        <p14:creationId xmlns:p14="http://schemas.microsoft.com/office/powerpoint/2010/main" val="713361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ADD YOUR VISION BLOCK CONNECTIONS HERE. IT WILL NOT BE THE SAME AS GOAL 4!</a:t>
            </a:r>
          </a:p>
        </p:txBody>
      </p:sp>
      <p:sp>
        <p:nvSpPr>
          <p:cNvPr id="4" name="Slide Number Placeholder 3"/>
          <p:cNvSpPr>
            <a:spLocks noGrp="1"/>
          </p:cNvSpPr>
          <p:nvPr>
            <p:ph type="sldNum" sz="quarter" idx="5"/>
          </p:nvPr>
        </p:nvSpPr>
        <p:spPr/>
        <p:txBody>
          <a:bodyPr/>
          <a:lstStyle/>
          <a:p>
            <a:fld id="{BEDAF213-026E-4EFD-B7C0-AE74235EC3F1}" type="slidenum">
              <a:rPr lang="en-US" smtClean="0"/>
              <a:t>3</a:t>
            </a:fld>
            <a:endParaRPr lang="en-US"/>
          </a:p>
        </p:txBody>
      </p:sp>
    </p:spTree>
    <p:extLst>
      <p:ext uri="{BB962C8B-B14F-4D97-AF65-F5344CB8AC3E}">
        <p14:creationId xmlns:p14="http://schemas.microsoft.com/office/powerpoint/2010/main" val="159333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Arial,Sans-Serif" panose="020B0604020202020204" pitchFamily="34" charset="0"/>
              <a:buChar char="•"/>
            </a:pPr>
            <a:r>
              <a:rPr lang="en-US" sz="2800" b="1">
                <a:latin typeface="Arial" panose="020B0604020202020204" pitchFamily="34" charset="0"/>
                <a:cs typeface="Arial" panose="020B0604020202020204" pitchFamily="34" charset="0"/>
              </a:rPr>
              <a:t>1.3.1 </a:t>
            </a:r>
            <a:r>
              <a:rPr lang="en-US" sz="2800">
                <a:latin typeface="Arial" panose="020B0604020202020204" pitchFamily="34" charset="0"/>
                <a:cs typeface="Arial" panose="020B0604020202020204" pitchFamily="34" charset="0"/>
              </a:rPr>
              <a:t>Adopt a holistic approach to address barriers in downtown Midland</a:t>
            </a:r>
          </a:p>
          <a:p>
            <a:pPr marL="800100" lvl="1" indent="-342900">
              <a:buFont typeface="Arial,Sans-Serif" panose="020B0604020202020204" pitchFamily="34" charset="0"/>
              <a:buChar char="•"/>
            </a:pPr>
            <a:r>
              <a:rPr lang="en-US" sz="2800" b="1">
                <a:latin typeface="Arial" panose="020B0604020202020204" pitchFamily="34" charset="0"/>
                <a:cs typeface="Arial" panose="020B0604020202020204" pitchFamily="34" charset="0"/>
              </a:rPr>
              <a:t>1.3.2 </a:t>
            </a:r>
            <a:r>
              <a:rPr lang="en-US" sz="2800">
                <a:latin typeface="Arial" panose="020B0604020202020204" pitchFamily="34" charset="0"/>
                <a:cs typeface="Arial" panose="020B0604020202020204" pitchFamily="34" charset="0"/>
              </a:rPr>
              <a:t>Review and refine current code enforcement practices to better support redevelopment efforts in downtown and south Midland</a:t>
            </a:r>
          </a:p>
          <a:p>
            <a:pPr marL="800100" marR="0" lvl="1" indent="-34290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sz="2800" b="1">
                <a:latin typeface="Arial" panose="020B0604020202020204" pitchFamily="34" charset="0"/>
                <a:cs typeface="Arial" panose="020B0604020202020204" pitchFamily="34" charset="0"/>
              </a:rPr>
              <a:t>1.3.3</a:t>
            </a:r>
            <a:r>
              <a:rPr lang="en-US" sz="2800">
                <a:latin typeface="Arial" panose="020B0604020202020204" pitchFamily="34" charset="0"/>
                <a:cs typeface="Arial" panose="020B0604020202020204" pitchFamily="34" charset="0"/>
              </a:rPr>
              <a:t> Develop and implement diverse programming and entertainment initiatives to attract residents, businesses, and visitors to downtown Midland</a:t>
            </a:r>
          </a:p>
        </p:txBody>
      </p:sp>
      <p:sp>
        <p:nvSpPr>
          <p:cNvPr id="4" name="Slide Number Placeholder 3"/>
          <p:cNvSpPr>
            <a:spLocks noGrp="1"/>
          </p:cNvSpPr>
          <p:nvPr>
            <p:ph type="sldNum" sz="quarter" idx="5"/>
          </p:nvPr>
        </p:nvSpPr>
        <p:spPr/>
        <p:txBody>
          <a:bodyPr/>
          <a:lstStyle/>
          <a:p>
            <a:fld id="{BEDAF213-026E-4EFD-B7C0-AE74235EC3F1}" type="slidenum">
              <a:rPr lang="en-US" smtClean="0"/>
              <a:t>4</a:t>
            </a:fld>
            <a:endParaRPr lang="en-US"/>
          </a:p>
        </p:txBody>
      </p:sp>
    </p:spTree>
    <p:extLst>
      <p:ext uri="{BB962C8B-B14F-4D97-AF65-F5344CB8AC3E}">
        <p14:creationId xmlns:p14="http://schemas.microsoft.com/office/powerpoint/2010/main" val="1109899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7ED78-DD7F-2150-FB22-BF54161AE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A157C-7628-C756-7498-08131A179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8EA7A-4CB2-14CF-3B12-B4964B5789D1}"/>
              </a:ext>
            </a:extLst>
          </p:cNvPr>
          <p:cNvSpPr>
            <a:spLocks noGrp="1"/>
          </p:cNvSpPr>
          <p:nvPr>
            <p:ph type="body" idx="1"/>
          </p:nvPr>
        </p:nvSpPr>
        <p:spPr/>
        <p:txBody>
          <a:bodyPr/>
          <a:lstStyle/>
          <a:p>
            <a:pPr marL="800100" lvl="1" indent="-342900">
              <a:buFont typeface="Arial,Sans-Serif" panose="020B0604020202020204" pitchFamily="34" charset="0"/>
              <a:buChar char="•"/>
            </a:pPr>
            <a:r>
              <a:rPr lang="en-US" sz="2800" b="1">
                <a:latin typeface="Arial" panose="020B0604020202020204" pitchFamily="34" charset="0"/>
                <a:cs typeface="Arial" panose="020B0604020202020204" pitchFamily="34" charset="0"/>
              </a:rPr>
              <a:t>1.3.1 </a:t>
            </a:r>
            <a:r>
              <a:rPr lang="en-US" sz="2800">
                <a:latin typeface="Arial" panose="020B0604020202020204" pitchFamily="34" charset="0"/>
                <a:cs typeface="Arial" panose="020B0604020202020204" pitchFamily="34" charset="0"/>
              </a:rPr>
              <a:t>Adopt a holistic approach to address barriers in downtown Midland</a:t>
            </a:r>
          </a:p>
          <a:p>
            <a:pPr marL="800100" lvl="1" indent="-342900">
              <a:buFont typeface="Arial,Sans-Serif" panose="020B0604020202020204" pitchFamily="34" charset="0"/>
              <a:buChar char="•"/>
            </a:pPr>
            <a:r>
              <a:rPr lang="en-US" sz="2800" b="1">
                <a:latin typeface="Arial" panose="020B0604020202020204" pitchFamily="34" charset="0"/>
                <a:cs typeface="Arial" panose="020B0604020202020204" pitchFamily="34" charset="0"/>
              </a:rPr>
              <a:t>1.3.2 </a:t>
            </a:r>
            <a:r>
              <a:rPr lang="en-US" sz="2800">
                <a:latin typeface="Arial" panose="020B0604020202020204" pitchFamily="34" charset="0"/>
                <a:cs typeface="Arial" panose="020B0604020202020204" pitchFamily="34" charset="0"/>
              </a:rPr>
              <a:t>Review and refine current code enforcement practices to better support redevelopment efforts in downtown and south Midland</a:t>
            </a:r>
          </a:p>
          <a:p>
            <a:pPr marL="800100" marR="0" lvl="1" indent="-34290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sz="2800" b="1">
                <a:latin typeface="Arial" panose="020B0604020202020204" pitchFamily="34" charset="0"/>
                <a:cs typeface="Arial" panose="020B0604020202020204" pitchFamily="34" charset="0"/>
              </a:rPr>
              <a:t>1.3.3</a:t>
            </a:r>
            <a:r>
              <a:rPr lang="en-US" sz="2800">
                <a:latin typeface="Arial" panose="020B0604020202020204" pitchFamily="34" charset="0"/>
                <a:cs typeface="Arial" panose="020B0604020202020204" pitchFamily="34" charset="0"/>
              </a:rPr>
              <a:t> Develop and implement diverse programming and entertainment initiatives to attract residents, businesses, and visitors to downtown Midland</a:t>
            </a:r>
          </a:p>
        </p:txBody>
      </p:sp>
      <p:sp>
        <p:nvSpPr>
          <p:cNvPr id="4" name="Slide Number Placeholder 3">
            <a:extLst>
              <a:ext uri="{FF2B5EF4-FFF2-40B4-BE49-F238E27FC236}">
                <a16:creationId xmlns:a16="http://schemas.microsoft.com/office/drawing/2014/main" id="{9B77261F-554A-F05C-F5F9-82464E5F9F2F}"/>
              </a:ext>
            </a:extLst>
          </p:cNvPr>
          <p:cNvSpPr>
            <a:spLocks noGrp="1"/>
          </p:cNvSpPr>
          <p:nvPr>
            <p:ph type="sldNum" sz="quarter" idx="5"/>
          </p:nvPr>
        </p:nvSpPr>
        <p:spPr/>
        <p:txBody>
          <a:bodyPr/>
          <a:lstStyle/>
          <a:p>
            <a:fld id="{BEDAF213-026E-4EFD-B7C0-AE74235EC3F1}" type="slidenum">
              <a:rPr lang="en-US" smtClean="0"/>
              <a:t>5</a:t>
            </a:fld>
            <a:endParaRPr lang="en-US"/>
          </a:p>
        </p:txBody>
      </p:sp>
    </p:spTree>
    <p:extLst>
      <p:ext uri="{BB962C8B-B14F-4D97-AF65-F5344CB8AC3E}">
        <p14:creationId xmlns:p14="http://schemas.microsoft.com/office/powerpoint/2010/main" val="1496628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LIST YOUR DEPARTMENTS THAT ARE INCLUDED IN YOUR GOAL HERE</a:t>
            </a:r>
          </a:p>
        </p:txBody>
      </p:sp>
      <p:sp>
        <p:nvSpPr>
          <p:cNvPr id="4" name="Slide Number Placeholder 3"/>
          <p:cNvSpPr>
            <a:spLocks noGrp="1"/>
          </p:cNvSpPr>
          <p:nvPr>
            <p:ph type="sldNum" sz="quarter" idx="5"/>
          </p:nvPr>
        </p:nvSpPr>
        <p:spPr/>
        <p:txBody>
          <a:bodyPr/>
          <a:lstStyle/>
          <a:p>
            <a:fld id="{BEDAF213-026E-4EFD-B7C0-AE74235EC3F1}" type="slidenum">
              <a:rPr lang="en-US" smtClean="0"/>
              <a:t>6</a:t>
            </a:fld>
            <a:endParaRPr lang="en-US"/>
          </a:p>
        </p:txBody>
      </p:sp>
    </p:spTree>
    <p:extLst>
      <p:ext uri="{BB962C8B-B14F-4D97-AF65-F5344CB8AC3E}">
        <p14:creationId xmlns:p14="http://schemas.microsoft.com/office/powerpoint/2010/main" val="762987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CALL OUT YOUR SPECIFIC GOAL BUDGET HERE WITH PIE GRAPH BREAKDOWN (PROVIDED BY FINANCE)</a:t>
            </a:r>
          </a:p>
        </p:txBody>
      </p:sp>
      <p:sp>
        <p:nvSpPr>
          <p:cNvPr id="4" name="Slide Number Placeholder 3"/>
          <p:cNvSpPr>
            <a:spLocks noGrp="1"/>
          </p:cNvSpPr>
          <p:nvPr>
            <p:ph type="sldNum" sz="quarter" idx="5"/>
          </p:nvPr>
        </p:nvSpPr>
        <p:spPr/>
        <p:txBody>
          <a:bodyPr/>
          <a:lstStyle/>
          <a:p>
            <a:fld id="{BEDAF213-026E-4EFD-B7C0-AE74235EC3F1}" type="slidenum">
              <a:rPr lang="en-US" smtClean="0"/>
              <a:t>7</a:t>
            </a:fld>
            <a:endParaRPr lang="en-US"/>
          </a:p>
        </p:txBody>
      </p:sp>
    </p:spTree>
    <p:extLst>
      <p:ext uri="{BB962C8B-B14F-4D97-AF65-F5344CB8AC3E}">
        <p14:creationId xmlns:p14="http://schemas.microsoft.com/office/powerpoint/2010/main" val="73144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DDFD6-1593-7069-A4FC-F7CC07EA8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F9390-45AF-3BA2-D0C0-94279A7D5F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8FB742-7667-21A9-57A4-7C59E9D79EB1}"/>
              </a:ext>
            </a:extLst>
          </p:cNvPr>
          <p:cNvSpPr>
            <a:spLocks noGrp="1"/>
          </p:cNvSpPr>
          <p:nvPr>
            <p:ph type="body" idx="1"/>
          </p:nvPr>
        </p:nvSpPr>
        <p:spPr/>
        <p:txBody>
          <a:bodyPr/>
          <a:lstStyle/>
          <a:p>
            <a:r>
              <a:rPr lang="en-US">
                <a:latin typeface="Calibri"/>
                <a:ea typeface="Calibri"/>
                <a:cs typeface="Calibri"/>
              </a:rPr>
              <a:t>THIS IS THE PRIORITIES SLIDE. LIST YOUR DEPARTMENTS FY2026 PRIORITIES. THESE ARE THINGS THAT YOU SHOULD BE WORKING TOWARDS BASED ON THE STRATEGIC PLAN. </a:t>
            </a:r>
          </a:p>
        </p:txBody>
      </p:sp>
      <p:sp>
        <p:nvSpPr>
          <p:cNvPr id="4" name="Slide Number Placeholder 3">
            <a:extLst>
              <a:ext uri="{FF2B5EF4-FFF2-40B4-BE49-F238E27FC236}">
                <a16:creationId xmlns:a16="http://schemas.microsoft.com/office/drawing/2014/main" id="{9E89C545-3AE0-185E-C000-46A476BE0B68}"/>
              </a:ext>
            </a:extLst>
          </p:cNvPr>
          <p:cNvSpPr>
            <a:spLocks noGrp="1"/>
          </p:cNvSpPr>
          <p:nvPr>
            <p:ph type="sldNum" sz="quarter" idx="5"/>
          </p:nvPr>
        </p:nvSpPr>
        <p:spPr/>
        <p:txBody>
          <a:bodyPr/>
          <a:lstStyle/>
          <a:p>
            <a:fld id="{BEDAF213-026E-4EFD-B7C0-AE74235EC3F1}" type="slidenum">
              <a:rPr lang="en-US" smtClean="0"/>
              <a:t>8</a:t>
            </a:fld>
            <a:endParaRPr lang="en-US"/>
          </a:p>
        </p:txBody>
      </p:sp>
    </p:spTree>
    <p:extLst>
      <p:ext uri="{BB962C8B-B14F-4D97-AF65-F5344CB8AC3E}">
        <p14:creationId xmlns:p14="http://schemas.microsoft.com/office/powerpoint/2010/main" val="2392889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6CE12-A12A-EB44-AF0A-DBFB8AC48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2B3A6-7406-EF29-276D-EC1482C4D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7F636-3D00-BD4B-BE0E-4680EAF8D3BB}"/>
              </a:ext>
            </a:extLst>
          </p:cNvPr>
          <p:cNvSpPr>
            <a:spLocks noGrp="1"/>
          </p:cNvSpPr>
          <p:nvPr>
            <p:ph type="body" idx="1"/>
          </p:nvPr>
        </p:nvSpPr>
        <p:spPr/>
        <p:txBody>
          <a:bodyPr/>
          <a:lstStyle/>
          <a:p>
            <a:r>
              <a:rPr lang="en-US">
                <a:latin typeface="Calibri"/>
                <a:ea typeface="Calibri"/>
                <a:cs typeface="Calibri"/>
              </a:rPr>
              <a:t>THIS IS THE PRIORITIES SLIDE. LIST YOUR DEPARTMENTS FY2026 PRIORITIES. THESE ARE THINGS THAT YOU SHOULD BE WORKING TOWARDS BASED ON THE STRATEGIC PLAN. </a:t>
            </a:r>
          </a:p>
        </p:txBody>
      </p:sp>
      <p:sp>
        <p:nvSpPr>
          <p:cNvPr id="4" name="Slide Number Placeholder 3">
            <a:extLst>
              <a:ext uri="{FF2B5EF4-FFF2-40B4-BE49-F238E27FC236}">
                <a16:creationId xmlns:a16="http://schemas.microsoft.com/office/drawing/2014/main" id="{6FC2DBBA-0C88-4902-B8F3-58727CD9C393}"/>
              </a:ext>
            </a:extLst>
          </p:cNvPr>
          <p:cNvSpPr>
            <a:spLocks noGrp="1"/>
          </p:cNvSpPr>
          <p:nvPr>
            <p:ph type="sldNum" sz="quarter" idx="5"/>
          </p:nvPr>
        </p:nvSpPr>
        <p:spPr/>
        <p:txBody>
          <a:bodyPr/>
          <a:lstStyle/>
          <a:p>
            <a:fld id="{BEDAF213-026E-4EFD-B7C0-AE74235EC3F1}" type="slidenum">
              <a:rPr lang="en-US" smtClean="0"/>
              <a:t>9</a:t>
            </a:fld>
            <a:endParaRPr lang="en-US"/>
          </a:p>
        </p:txBody>
      </p:sp>
    </p:spTree>
    <p:extLst>
      <p:ext uri="{BB962C8B-B14F-4D97-AF65-F5344CB8AC3E}">
        <p14:creationId xmlns:p14="http://schemas.microsoft.com/office/powerpoint/2010/main" val="2927756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8/13/2025</a:t>
            </a:fld>
            <a:endParaRPr lang="en-US"/>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8/13/2025</a:t>
            </a:fld>
            <a:endParaRPr lang="en-US"/>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41450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191755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8/13/2025</a:t>
            </a:fld>
            <a:endParaRPr lang="en-US"/>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8/13/2025</a:t>
            </a:fld>
            <a:endParaRPr lang="en-US"/>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8/13/2025</a:t>
            </a:fld>
            <a:endParaRPr lang="en-US"/>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8/13/2025</a:t>
            </a:fld>
            <a:endParaRPr lang="en-US"/>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8/13/2025</a:t>
            </a:fld>
            <a:endParaRPr lang="en-US"/>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8/13/2025</a:t>
            </a:fld>
            <a:endParaRPr lang="en-US"/>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8/13/2025</a:t>
            </a:fld>
            <a:endParaRPr lang="en-US"/>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582688" y="2360083"/>
            <a:ext cx="9340850" cy="1569660"/>
          </a:xfrm>
          <a:prstGeom prst="rect">
            <a:avLst/>
          </a:prstGeom>
          <a:noFill/>
        </p:spPr>
        <p:txBody>
          <a:bodyPr wrap="square" lIns="91440" tIns="45720" rIns="91440" bIns="45720" rtlCol="0" anchor="t">
            <a:spAutoFit/>
          </a:bodyPr>
          <a:lstStyle/>
          <a:p>
            <a:r>
              <a:rPr lang="en-US" sz="9600" b="1">
                <a:solidFill>
                  <a:schemeClr val="bg1"/>
                </a:solidFill>
              </a:rPr>
              <a:t>GOAL ONE</a:t>
            </a:r>
            <a:endParaRPr lang="en-US" sz="9600">
              <a:solidFill>
                <a:schemeClr val="bg1"/>
              </a:solidFill>
            </a:endParaRPr>
          </a:p>
        </p:txBody>
      </p:sp>
      <p:sp>
        <p:nvSpPr>
          <p:cNvPr id="4" name="TextBox 3">
            <a:extLst>
              <a:ext uri="{FF2B5EF4-FFF2-40B4-BE49-F238E27FC236}">
                <a16:creationId xmlns:a16="http://schemas.microsoft.com/office/drawing/2014/main" id="{141883AD-87A6-E014-DB3F-47F82E1C4EF8}"/>
              </a:ext>
            </a:extLst>
          </p:cNvPr>
          <p:cNvSpPr txBox="1"/>
          <p:nvPr/>
        </p:nvSpPr>
        <p:spPr>
          <a:xfrm>
            <a:off x="579130" y="3839518"/>
            <a:ext cx="11358944" cy="1508105"/>
          </a:xfrm>
          <a:prstGeom prst="rect">
            <a:avLst/>
          </a:prstGeom>
          <a:noFill/>
        </p:spPr>
        <p:txBody>
          <a:bodyPr wrap="square" lIns="91440" tIns="45720" rIns="91440" bIns="45720" rtlCol="0" anchor="t">
            <a:spAutoFit/>
          </a:bodyPr>
          <a:lstStyle/>
          <a:p>
            <a:r>
              <a:rPr lang="en-US" sz="3600" b="1">
                <a:solidFill>
                  <a:schemeClr val="bg1"/>
                </a:solidFill>
              </a:rPr>
              <a:t>STRONG ECONOMY WITH MORE QUALITY JOBS</a:t>
            </a:r>
          </a:p>
          <a:p>
            <a:r>
              <a:rPr lang="en-US" sz="2800" b="1">
                <a:solidFill>
                  <a:schemeClr val="bg1"/>
                </a:solidFill>
              </a:rPr>
              <a:t>FY 2026 BUDGET PRESENTATION</a:t>
            </a:r>
          </a:p>
          <a:p>
            <a:r>
              <a:rPr lang="en-US" sz="2800" b="1">
                <a:solidFill>
                  <a:schemeClr val="bg1"/>
                </a:solidFill>
              </a:rPr>
              <a:t>AUGUST 2025</a:t>
            </a: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C791-3980-7E17-F7F8-296B904A50CD}"/>
            </a:ext>
          </a:extLst>
        </p:cNvPr>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56D9CE13-0174-79D3-4EDC-E9B953D92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6851804C-9F22-7FB2-E20B-8B18DAD4AC49}"/>
              </a:ext>
            </a:extLst>
          </p:cNvPr>
          <p:cNvSpPr txBox="1"/>
          <p:nvPr/>
        </p:nvSpPr>
        <p:spPr>
          <a:xfrm>
            <a:off x="533398" y="1820291"/>
            <a:ext cx="8665180" cy="4001095"/>
          </a:xfrm>
          <a:prstGeom prst="rect">
            <a:avLst/>
          </a:prstGeom>
          <a:noFill/>
        </p:spPr>
        <p:txBody>
          <a:bodyPr wrap="square" lIns="91440" tIns="45720" rIns="91440" bIns="45720" rtlCol="0" anchor="t">
            <a:spAutoFit/>
          </a:bodyPr>
          <a:lstStyle/>
          <a:p>
            <a:r>
              <a:rPr lang="en-US" sz="2800" b="1">
                <a:latin typeface="Arial"/>
                <a:cs typeface="Arial"/>
              </a:rPr>
              <a:t>Development Services: </a:t>
            </a:r>
          </a:p>
          <a:p>
            <a:pPr>
              <a:spcAft>
                <a:spcPts val="600"/>
              </a:spcAft>
            </a:pPr>
            <a:r>
              <a:rPr lang="en-US" sz="2800" b="1">
                <a:latin typeface="Arial"/>
                <a:cs typeface="Arial"/>
              </a:rPr>
              <a:t>FY 2026 Priorities</a:t>
            </a:r>
          </a:p>
          <a:p>
            <a:pPr marL="457200" indent="-457200">
              <a:spcAft>
                <a:spcPts val="600"/>
              </a:spcAft>
              <a:buFont typeface="Wingdings" panose="05000000000000000000" pitchFamily="2" charset="2"/>
              <a:buChar char="v"/>
            </a:pPr>
            <a:r>
              <a:rPr lang="en-US" sz="2800" b="1">
                <a:latin typeface="Arial"/>
                <a:cs typeface="Arial"/>
              </a:rPr>
              <a:t>Proactively Plan </a:t>
            </a:r>
            <a:r>
              <a:rPr lang="en-US" sz="2800">
                <a:latin typeface="Arial"/>
                <a:cs typeface="Arial"/>
              </a:rPr>
              <a:t>For + Facilitate </a:t>
            </a:r>
            <a:r>
              <a:rPr lang="en-US" sz="2800" b="1">
                <a:latin typeface="Arial"/>
                <a:cs typeface="Arial"/>
              </a:rPr>
              <a:t>Future Growth</a:t>
            </a:r>
          </a:p>
          <a:p>
            <a:pPr marL="914400" lvl="1" indent="-457200">
              <a:spcAft>
                <a:spcPts val="600"/>
              </a:spcAft>
              <a:buFont typeface="Arial"/>
              <a:buChar char="•"/>
            </a:pPr>
            <a:r>
              <a:rPr lang="en-US" sz="2800" b="1">
                <a:latin typeface="Arial"/>
                <a:cs typeface="Arial"/>
              </a:rPr>
              <a:t>Tall City Tomorrow Update </a:t>
            </a:r>
          </a:p>
          <a:p>
            <a:pPr marL="1371600" lvl="2" indent="-457200">
              <a:spcAft>
                <a:spcPts val="600"/>
              </a:spcAft>
              <a:buFont typeface="Arial"/>
              <a:buChar char="•"/>
            </a:pPr>
            <a:r>
              <a:rPr lang="en-US" sz="2800">
                <a:latin typeface="Arial"/>
                <a:cs typeface="Arial"/>
              </a:rPr>
              <a:t>Housing &amp; Neighborhoods</a:t>
            </a:r>
          </a:p>
          <a:p>
            <a:pPr marL="1371600" lvl="2" indent="-457200">
              <a:spcAft>
                <a:spcPts val="600"/>
              </a:spcAft>
              <a:buFont typeface="Arial"/>
              <a:buChar char="•"/>
            </a:pPr>
            <a:r>
              <a:rPr lang="en-US" sz="2800">
                <a:latin typeface="Arial"/>
                <a:cs typeface="Arial"/>
              </a:rPr>
              <a:t>Future Land Use Map</a:t>
            </a:r>
          </a:p>
          <a:p>
            <a:pPr marL="1371600" lvl="2" indent="-457200">
              <a:spcAft>
                <a:spcPts val="600"/>
              </a:spcAft>
              <a:buFont typeface="Arial"/>
              <a:buChar char="•"/>
            </a:pPr>
            <a:r>
              <a:rPr lang="en-US" sz="2800">
                <a:latin typeface="Arial"/>
                <a:cs typeface="Arial"/>
              </a:rPr>
              <a:t>Major Thoroughfare Plan</a:t>
            </a:r>
          </a:p>
          <a:p>
            <a:pPr marL="914400" lvl="1" indent="-457200">
              <a:spcAft>
                <a:spcPts val="600"/>
              </a:spcAft>
              <a:buFont typeface="Arial"/>
              <a:buChar char="•"/>
            </a:pPr>
            <a:r>
              <a:rPr lang="en-US" sz="2800" b="1">
                <a:latin typeface="Arial"/>
                <a:cs typeface="Arial"/>
              </a:rPr>
              <a:t>Key Development Districts </a:t>
            </a:r>
            <a:r>
              <a:rPr lang="en-US" sz="2800">
                <a:latin typeface="Arial"/>
                <a:cs typeface="Arial"/>
              </a:rPr>
              <a:t>action plans</a:t>
            </a:r>
          </a:p>
        </p:txBody>
      </p:sp>
      <p:sp>
        <p:nvSpPr>
          <p:cNvPr id="2" name="Slide Number Placeholder 2">
            <a:extLst>
              <a:ext uri="{FF2B5EF4-FFF2-40B4-BE49-F238E27FC236}">
                <a16:creationId xmlns:a16="http://schemas.microsoft.com/office/drawing/2014/main" id="{B4E47EC7-197D-E3C0-D39C-C241AB33221C}"/>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10</a:t>
            </a:fld>
            <a:endParaRPr lang="en-US" b="1">
              <a:latin typeface="+mn-lt"/>
            </a:endParaRPr>
          </a:p>
        </p:txBody>
      </p:sp>
      <p:pic>
        <p:nvPicPr>
          <p:cNvPr id="3" name="Picture 4" descr="City Logos | Midland, TX - Official Website">
            <a:extLst>
              <a:ext uri="{FF2B5EF4-FFF2-40B4-BE49-F238E27FC236}">
                <a16:creationId xmlns:a16="http://schemas.microsoft.com/office/drawing/2014/main" id="{B94987DC-0454-E3D4-5B90-98193F090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3922" y="5534247"/>
            <a:ext cx="2295746" cy="11478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F19B934-1DF4-D874-1910-4DAA702D1EA5}"/>
              </a:ext>
            </a:extLst>
          </p:cNvPr>
          <p:cNvPicPr>
            <a:picLocks noChangeAspect="1"/>
          </p:cNvPicPr>
          <p:nvPr/>
        </p:nvPicPr>
        <p:blipFill>
          <a:blip r:embed="rId5"/>
          <a:srcRect l="4342" t="292" r="18183" b="-292"/>
          <a:stretch>
            <a:fillRect/>
          </a:stretch>
        </p:blipFill>
        <p:spPr>
          <a:xfrm>
            <a:off x="9000801" y="1092483"/>
            <a:ext cx="2879472" cy="2869924"/>
          </a:xfrm>
          <a:prstGeom prst="rect">
            <a:avLst/>
          </a:prstGeom>
        </p:spPr>
      </p:pic>
      <p:pic>
        <p:nvPicPr>
          <p:cNvPr id="8" name="Picture 7">
            <a:extLst>
              <a:ext uri="{FF2B5EF4-FFF2-40B4-BE49-F238E27FC236}">
                <a16:creationId xmlns:a16="http://schemas.microsoft.com/office/drawing/2014/main" id="{89605B55-8847-8088-D53C-5B90C7AB6399}"/>
              </a:ext>
            </a:extLst>
          </p:cNvPr>
          <p:cNvPicPr>
            <a:picLocks noChangeAspect="1"/>
          </p:cNvPicPr>
          <p:nvPr/>
        </p:nvPicPr>
        <p:blipFill>
          <a:blip r:embed="rId6"/>
          <a:stretch>
            <a:fillRect/>
          </a:stretch>
        </p:blipFill>
        <p:spPr>
          <a:xfrm>
            <a:off x="8834059" y="4117408"/>
            <a:ext cx="3196305" cy="2574281"/>
          </a:xfrm>
          <a:prstGeom prst="rect">
            <a:avLst/>
          </a:prstGeom>
        </p:spPr>
      </p:pic>
      <p:sp>
        <p:nvSpPr>
          <p:cNvPr id="4" name="TextBox 3">
            <a:extLst>
              <a:ext uri="{FF2B5EF4-FFF2-40B4-BE49-F238E27FC236}">
                <a16:creationId xmlns:a16="http://schemas.microsoft.com/office/drawing/2014/main" id="{7A3C286E-663A-AE9C-A146-C0086C3A71D3}"/>
              </a:ext>
            </a:extLst>
          </p:cNvPr>
          <p:cNvSpPr txBox="1"/>
          <p:nvPr/>
        </p:nvSpPr>
        <p:spPr>
          <a:xfrm>
            <a:off x="533398" y="368014"/>
            <a:ext cx="11077748"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GOAL ONE: STRONG ECONOMY WITH MORE QUALITY JOBS</a:t>
            </a:r>
          </a:p>
        </p:txBody>
      </p:sp>
    </p:spTree>
    <p:extLst>
      <p:ext uri="{BB962C8B-B14F-4D97-AF65-F5344CB8AC3E}">
        <p14:creationId xmlns:p14="http://schemas.microsoft.com/office/powerpoint/2010/main" val="1822825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6F97C-661A-B4D2-91B5-169209668749}"/>
            </a:ext>
          </a:extLst>
        </p:cNvPr>
        <p:cNvGrpSpPr/>
        <p:nvPr/>
      </p:nvGrpSpPr>
      <p:grpSpPr>
        <a:xfrm>
          <a:off x="0" y="0"/>
          <a:ext cx="0" cy="0"/>
          <a:chOff x="0" y="0"/>
          <a:chExt cx="0" cy="0"/>
        </a:xfrm>
      </p:grpSpPr>
      <p:pic>
        <p:nvPicPr>
          <p:cNvPr id="3" name="Picture 2" descr="A picture containing text, transport&#10;&#10;AI-generated content may be incorrect.">
            <a:extLst>
              <a:ext uri="{FF2B5EF4-FFF2-40B4-BE49-F238E27FC236}">
                <a16:creationId xmlns:a16="http://schemas.microsoft.com/office/drawing/2014/main" id="{38EFDB52-3FD1-E6AE-BB46-4D56A2544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807158A4-D9F8-178F-ADC0-D2B50720D499}"/>
              </a:ext>
            </a:extLst>
          </p:cNvPr>
          <p:cNvSpPr txBox="1"/>
          <p:nvPr/>
        </p:nvSpPr>
        <p:spPr>
          <a:xfrm>
            <a:off x="533399" y="384691"/>
            <a:ext cx="8876415"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GOAL ONE: STRONG ECONOMY WITH MORE QUALITY JOBS</a:t>
            </a:r>
          </a:p>
        </p:txBody>
      </p:sp>
      <p:sp>
        <p:nvSpPr>
          <p:cNvPr id="13" name="TextBox 12">
            <a:extLst>
              <a:ext uri="{FF2B5EF4-FFF2-40B4-BE49-F238E27FC236}">
                <a16:creationId xmlns:a16="http://schemas.microsoft.com/office/drawing/2014/main" id="{CEA2C149-897B-8159-E612-71D952AE0531}"/>
              </a:ext>
            </a:extLst>
          </p:cNvPr>
          <p:cNvSpPr txBox="1"/>
          <p:nvPr/>
        </p:nvSpPr>
        <p:spPr>
          <a:xfrm>
            <a:off x="533398" y="1897236"/>
            <a:ext cx="9067802" cy="3962623"/>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Development Services: </a:t>
            </a:r>
          </a:p>
          <a:p>
            <a:pPr>
              <a:spcAft>
                <a:spcPts val="600"/>
              </a:spcAft>
            </a:pPr>
            <a:r>
              <a:rPr lang="en-US" sz="2800" b="1">
                <a:latin typeface="Arial"/>
                <a:cs typeface="Arial"/>
              </a:rPr>
              <a:t>FY 2026 Priorities</a:t>
            </a:r>
          </a:p>
          <a:p>
            <a:pPr marL="457200" indent="-457200">
              <a:spcAft>
                <a:spcPts val="600"/>
              </a:spcAft>
              <a:buFont typeface="Wingdings" panose="05000000000000000000" pitchFamily="2" charset="2"/>
              <a:buChar char="v"/>
            </a:pPr>
            <a:r>
              <a:rPr lang="en-US" sz="2800">
                <a:latin typeface="Arial"/>
                <a:cs typeface="Arial"/>
              </a:rPr>
              <a:t>Improve Development </a:t>
            </a:r>
            <a:r>
              <a:rPr lang="en-US" sz="2800" b="1">
                <a:latin typeface="Arial"/>
                <a:cs typeface="Arial"/>
              </a:rPr>
              <a:t>Speed to Market</a:t>
            </a:r>
          </a:p>
          <a:p>
            <a:pPr marL="914400" lvl="1" indent="-457200">
              <a:spcAft>
                <a:spcPts val="1200"/>
              </a:spcAft>
              <a:buFont typeface="Arial,Sans-Serif" panose="020B0604020202020204" pitchFamily="34" charset="0"/>
              <a:buChar char="•"/>
            </a:pPr>
            <a:r>
              <a:rPr lang="en-US" sz="2800" b="1">
                <a:latin typeface="Arial"/>
                <a:cs typeface="Arial"/>
              </a:rPr>
              <a:t>Streamline</a:t>
            </a:r>
            <a:r>
              <a:rPr lang="en-US" sz="2800">
                <a:latin typeface="Arial"/>
                <a:cs typeface="Arial"/>
              </a:rPr>
              <a:t> entitlement, permitting, and inspection processes with a </a:t>
            </a:r>
            <a:r>
              <a:rPr lang="en-US" sz="2800" b="1">
                <a:latin typeface="Arial"/>
                <a:cs typeface="Arial"/>
              </a:rPr>
              <a:t>focus on technology</a:t>
            </a:r>
          </a:p>
          <a:p>
            <a:pPr marL="457200" indent="-457200">
              <a:spcAft>
                <a:spcPts val="600"/>
              </a:spcAft>
              <a:buFont typeface="Wingdings" panose="05000000000000000000" pitchFamily="2" charset="2"/>
              <a:buChar char="v"/>
            </a:pPr>
            <a:r>
              <a:rPr lang="en-US" sz="2800">
                <a:latin typeface="Arial"/>
                <a:cs typeface="Arial"/>
              </a:rPr>
              <a:t>Encourage Strategic </a:t>
            </a:r>
            <a:r>
              <a:rPr lang="en-US" sz="2800" b="1">
                <a:latin typeface="Arial"/>
                <a:cs typeface="Arial"/>
              </a:rPr>
              <a:t>Economic Development</a:t>
            </a:r>
          </a:p>
          <a:p>
            <a:pPr marL="914400" lvl="1" indent="-457200">
              <a:spcAft>
                <a:spcPts val="600"/>
              </a:spcAft>
              <a:buFont typeface="Arial,Sans-Serif" panose="020B0604020202020204" pitchFamily="34" charset="0"/>
              <a:buChar char="•"/>
            </a:pPr>
            <a:r>
              <a:rPr lang="en-US" sz="2800" b="1">
                <a:latin typeface="Arial"/>
                <a:cs typeface="Arial"/>
              </a:rPr>
              <a:t>Key industries</a:t>
            </a:r>
            <a:r>
              <a:rPr lang="en-US" sz="2800">
                <a:latin typeface="Arial"/>
                <a:cs typeface="Arial"/>
              </a:rPr>
              <a:t>, small business, destination retail + entertainment, redevelopment of key districts</a:t>
            </a:r>
          </a:p>
        </p:txBody>
      </p:sp>
      <p:sp>
        <p:nvSpPr>
          <p:cNvPr id="2" name="Slide Number Placeholder 2">
            <a:extLst>
              <a:ext uri="{FF2B5EF4-FFF2-40B4-BE49-F238E27FC236}">
                <a16:creationId xmlns:a16="http://schemas.microsoft.com/office/drawing/2014/main" id="{421429C9-6173-A3F6-1000-9DC8F23B9AE3}"/>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11</a:t>
            </a:fld>
            <a:endParaRPr lang="en-US" b="1">
              <a:latin typeface="+mn-lt"/>
            </a:endParaRPr>
          </a:p>
        </p:txBody>
      </p:sp>
    </p:spTree>
    <p:extLst>
      <p:ext uri="{BB962C8B-B14F-4D97-AF65-F5344CB8AC3E}">
        <p14:creationId xmlns:p14="http://schemas.microsoft.com/office/powerpoint/2010/main" val="3912696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DA2A7666-2E46-B1F0-1582-B82B89E1A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39443A8-8DF5-6F77-40FC-61BA67A82149}"/>
              </a:ext>
            </a:extLst>
          </p:cNvPr>
          <p:cNvSpPr>
            <a:spLocks noGrp="1"/>
          </p:cNvSpPr>
          <p:nvPr>
            <p:ph type="title"/>
          </p:nvPr>
        </p:nvSpPr>
        <p:spPr>
          <a:xfrm>
            <a:off x="511629" y="207887"/>
            <a:ext cx="10515600" cy="1325563"/>
          </a:xfrm>
        </p:spPr>
        <p:txBody>
          <a:bodyPr>
            <a:normAutofit/>
          </a:bodyPr>
          <a:lstStyle/>
          <a:p>
            <a:r>
              <a:rPr lang="en-US">
                <a:solidFill>
                  <a:schemeClr val="tx2">
                    <a:lumMod val="75000"/>
                    <a:lumOff val="25000"/>
                  </a:schemeClr>
                </a:solidFill>
              </a:rPr>
              <a:t>EXPENSES BY DEPARTMENT</a:t>
            </a:r>
          </a:p>
        </p:txBody>
      </p:sp>
      <p:sp>
        <p:nvSpPr>
          <p:cNvPr id="4" name="Slide Number Placeholder 3">
            <a:extLst>
              <a:ext uri="{FF2B5EF4-FFF2-40B4-BE49-F238E27FC236}">
                <a16:creationId xmlns:a16="http://schemas.microsoft.com/office/drawing/2014/main" id="{49C7E3A0-0750-FE01-D8B2-54918C0AEE28}"/>
              </a:ext>
            </a:extLst>
          </p:cNvPr>
          <p:cNvSpPr>
            <a:spLocks noGrp="1"/>
          </p:cNvSpPr>
          <p:nvPr>
            <p:ph type="sldNum" sz="quarter" idx="12"/>
          </p:nvPr>
        </p:nvSpPr>
        <p:spPr/>
        <p:txBody>
          <a:bodyPr/>
          <a:lstStyle/>
          <a:p>
            <a:fld id="{C909ABD2-4574-433D-8B11-1782A1457D95}" type="slidenum">
              <a:rPr lang="en-US" smtClean="0">
                <a:latin typeface="+mn-lt"/>
              </a:rPr>
              <a:pPr/>
              <a:t>12</a:t>
            </a:fld>
            <a:endParaRPr lang="en-US">
              <a:latin typeface="+mn-lt"/>
            </a:endParaRPr>
          </a:p>
        </p:txBody>
      </p:sp>
      <p:pic>
        <p:nvPicPr>
          <p:cNvPr id="3" name="Picture 2">
            <a:extLst>
              <a:ext uri="{FF2B5EF4-FFF2-40B4-BE49-F238E27FC236}">
                <a16:creationId xmlns:a16="http://schemas.microsoft.com/office/drawing/2014/main" id="{CB5FB0B6-9DB5-F7DC-C433-18680FB118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608" y="1525597"/>
            <a:ext cx="10844784" cy="1647805"/>
          </a:xfrm>
          <a:prstGeom prst="rect">
            <a:avLst/>
          </a:prstGeom>
          <a:noFill/>
          <a:ln>
            <a:noFill/>
          </a:ln>
        </p:spPr>
      </p:pic>
      <p:sp>
        <p:nvSpPr>
          <p:cNvPr id="6" name="TextBox 5">
            <a:extLst>
              <a:ext uri="{FF2B5EF4-FFF2-40B4-BE49-F238E27FC236}">
                <a16:creationId xmlns:a16="http://schemas.microsoft.com/office/drawing/2014/main" id="{AE436FE2-BD16-1F1A-22E0-300535DC0CAC}"/>
              </a:ext>
            </a:extLst>
          </p:cNvPr>
          <p:cNvSpPr txBox="1"/>
          <p:nvPr/>
        </p:nvSpPr>
        <p:spPr>
          <a:xfrm>
            <a:off x="673608" y="3429000"/>
            <a:ext cx="10844784" cy="21192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000"/>
              </a:lnSpc>
            </a:pPr>
            <a:r>
              <a:rPr lang="en-US" sz="2000" b="1">
                <a:latin typeface="Arial"/>
                <a:cs typeface="Arial"/>
              </a:rPr>
              <a:t>Variance Highlights: </a:t>
            </a:r>
            <a:r>
              <a:rPr lang="en-US" sz="2000">
                <a:latin typeface="Arial"/>
                <a:cs typeface="Arial"/>
              </a:rPr>
              <a:t>​</a:t>
            </a:r>
          </a:p>
          <a:p>
            <a:pPr marL="457200" indent="-457200">
              <a:lnSpc>
                <a:spcPts val="2625"/>
              </a:lnSpc>
              <a:buFont typeface="Arial,Sans-Serif"/>
              <a:buChar char="•"/>
            </a:pPr>
            <a:r>
              <a:rPr lang="en-US" sz="2000" b="1">
                <a:latin typeface="Arial"/>
                <a:cs typeface="Arial"/>
              </a:rPr>
              <a:t>Airport: </a:t>
            </a:r>
            <a:r>
              <a:rPr lang="en-US" sz="2000">
                <a:latin typeface="Arial"/>
                <a:cs typeface="Arial"/>
              </a:rPr>
              <a:t>Revenue increase from higher rates and enplanements; most new revenue allocated to capital (see next slide).</a:t>
            </a:r>
            <a:endParaRPr lang="en-US" sz="2000">
              <a:highlight>
                <a:srgbClr val="FFFF00"/>
              </a:highlight>
              <a:latin typeface="Arial"/>
              <a:cs typeface="Arial"/>
            </a:endParaRPr>
          </a:p>
          <a:p>
            <a:pPr marL="457200" indent="-457200">
              <a:lnSpc>
                <a:spcPts val="2625"/>
              </a:lnSpc>
              <a:buFont typeface="Arial,Sans-Serif"/>
              <a:buChar char="•"/>
            </a:pPr>
            <a:r>
              <a:rPr lang="en-US" sz="2000" b="1">
                <a:latin typeface="Arial"/>
                <a:cs typeface="Arial"/>
              </a:rPr>
              <a:t>Development Services: </a:t>
            </a:r>
            <a:r>
              <a:rPr lang="en-US" sz="2000">
                <a:latin typeface="Arial" panose="020B0604020202020204" pitchFamily="34" charset="0"/>
                <a:cs typeface="Arial" panose="020B0604020202020204" pitchFamily="34" charset="0"/>
              </a:rPr>
              <a:t>Increase reflects full-year budgeting for prior-year staffing added to advance Strategic Plan goals – code enforcement (2.3) and permitting services (1.8) – with fewer vacancies expected in FY26.</a:t>
            </a:r>
          </a:p>
        </p:txBody>
      </p:sp>
    </p:spTree>
    <p:extLst>
      <p:ext uri="{BB962C8B-B14F-4D97-AF65-F5344CB8AC3E}">
        <p14:creationId xmlns:p14="http://schemas.microsoft.com/office/powerpoint/2010/main" val="1507023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9DA4-94B8-1534-4B40-3416528DB861}"/>
            </a:ext>
          </a:extLst>
        </p:cNvPr>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551AF63E-C108-1F4A-E72F-7EDBA66A1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B46A5C2B-B37E-264D-A749-10888420D325}"/>
              </a:ext>
            </a:extLst>
          </p:cNvPr>
          <p:cNvSpPr>
            <a:spLocks noGrp="1"/>
          </p:cNvSpPr>
          <p:nvPr>
            <p:ph type="sldNum" sz="quarter" idx="12"/>
          </p:nvPr>
        </p:nvSpPr>
        <p:spPr/>
        <p:txBody>
          <a:bodyPr/>
          <a:lstStyle/>
          <a:p>
            <a:fld id="{C909ABD2-4574-433D-8B11-1782A1457D95}" type="slidenum">
              <a:rPr lang="en-US" smtClean="0">
                <a:latin typeface="+mn-lt"/>
              </a:rPr>
              <a:pPr/>
              <a:t>13</a:t>
            </a:fld>
            <a:endParaRPr lang="en-US">
              <a:latin typeface="+mn-lt"/>
            </a:endParaRPr>
          </a:p>
        </p:txBody>
      </p:sp>
      <p:pic>
        <p:nvPicPr>
          <p:cNvPr id="5" name="Picture 4">
            <a:extLst>
              <a:ext uri="{FF2B5EF4-FFF2-40B4-BE49-F238E27FC236}">
                <a16:creationId xmlns:a16="http://schemas.microsoft.com/office/drawing/2014/main" id="{62FCAF84-CEEF-6C71-F7C8-9B5A8328F5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547" y="1241569"/>
            <a:ext cx="10844784" cy="2960224"/>
          </a:xfrm>
          <a:prstGeom prst="rect">
            <a:avLst/>
          </a:prstGeom>
          <a:noFill/>
          <a:ln>
            <a:noFill/>
          </a:ln>
        </p:spPr>
      </p:pic>
      <p:sp>
        <p:nvSpPr>
          <p:cNvPr id="3" name="Title 1">
            <a:extLst>
              <a:ext uri="{FF2B5EF4-FFF2-40B4-BE49-F238E27FC236}">
                <a16:creationId xmlns:a16="http://schemas.microsoft.com/office/drawing/2014/main" id="{2DBD7CE8-0D6C-2B12-BCA3-CBF0DB98A88E}"/>
              </a:ext>
            </a:extLst>
          </p:cNvPr>
          <p:cNvSpPr txBox="1">
            <a:spLocks/>
          </p:cNvSpPr>
          <p:nvPr/>
        </p:nvSpPr>
        <p:spPr>
          <a:xfrm>
            <a:off x="511629" y="2078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solidFill>
                  <a:schemeClr val="tx2">
                    <a:lumMod val="75000"/>
                    <a:lumOff val="25000"/>
                  </a:schemeClr>
                </a:solidFill>
              </a:rPr>
              <a:t>EXPENSES BY TYPE</a:t>
            </a:r>
          </a:p>
        </p:txBody>
      </p:sp>
      <p:sp>
        <p:nvSpPr>
          <p:cNvPr id="2" name="TextBox 1">
            <a:extLst>
              <a:ext uri="{FF2B5EF4-FFF2-40B4-BE49-F238E27FC236}">
                <a16:creationId xmlns:a16="http://schemas.microsoft.com/office/drawing/2014/main" id="{B56EB767-0914-9B76-256C-37B010889BEA}"/>
              </a:ext>
            </a:extLst>
          </p:cNvPr>
          <p:cNvSpPr txBox="1"/>
          <p:nvPr/>
        </p:nvSpPr>
        <p:spPr>
          <a:xfrm>
            <a:off x="588547" y="4255549"/>
            <a:ext cx="10844784" cy="17858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000"/>
              </a:lnSpc>
            </a:pPr>
            <a:r>
              <a:rPr lang="en-US" sz="2000" b="1">
                <a:latin typeface="Arial"/>
                <a:cs typeface="Arial"/>
              </a:rPr>
              <a:t>Variance Highlights: </a:t>
            </a:r>
            <a:r>
              <a:rPr lang="en-US" sz="2000">
                <a:latin typeface="Arial"/>
                <a:cs typeface="Arial"/>
              </a:rPr>
              <a:t>​</a:t>
            </a:r>
          </a:p>
          <a:p>
            <a:pPr marL="457200" indent="-457200">
              <a:lnSpc>
                <a:spcPts val="2625"/>
              </a:lnSpc>
              <a:buFont typeface="Arial,Sans-Serif"/>
              <a:buChar char="•"/>
            </a:pPr>
            <a:r>
              <a:rPr lang="en-US" sz="2000" b="1">
                <a:latin typeface="Arial"/>
                <a:cs typeface="Arial"/>
              </a:rPr>
              <a:t>Airport: </a:t>
            </a:r>
            <a:r>
              <a:rPr lang="en-US" sz="2000">
                <a:latin typeface="Arial"/>
                <a:cs typeface="Arial"/>
              </a:rPr>
              <a:t>Capital increase reflects higher revenue from rate adjustments and increased enplanements.</a:t>
            </a:r>
            <a:endParaRPr lang="en-US" sz="2000">
              <a:highlight>
                <a:srgbClr val="FFFF00"/>
              </a:highlight>
              <a:latin typeface="Arial"/>
              <a:cs typeface="Arial"/>
            </a:endParaRPr>
          </a:p>
          <a:p>
            <a:pPr marL="457200" indent="-457200">
              <a:lnSpc>
                <a:spcPts val="2625"/>
              </a:lnSpc>
              <a:buFont typeface="Arial,Sans-Serif"/>
              <a:buChar char="•"/>
            </a:pPr>
            <a:r>
              <a:rPr lang="en-US" sz="2000" b="1">
                <a:latin typeface="Arial"/>
                <a:cs typeface="Arial"/>
              </a:rPr>
              <a:t>Development Services: </a:t>
            </a:r>
            <a:r>
              <a:rPr lang="en-US" sz="2000">
                <a:latin typeface="Arial"/>
                <a:cs typeface="Arial"/>
              </a:rPr>
              <a:t>Personnel increase tied to prior-year staffing investments now fully budgeted</a:t>
            </a:r>
            <a:r>
              <a:rPr lang="en-US" sz="2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68517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6332-4C6A-8E73-663C-3E2DA6321A4A}"/>
            </a:ext>
          </a:extLst>
        </p:cNvPr>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A23F0B94-B07C-B6DF-79FB-818816A6E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45280B-7218-A223-D7E2-3392D76F33FD}"/>
              </a:ext>
            </a:extLst>
          </p:cNvPr>
          <p:cNvSpPr>
            <a:spLocks noGrp="1"/>
          </p:cNvSpPr>
          <p:nvPr>
            <p:ph type="title"/>
          </p:nvPr>
        </p:nvSpPr>
        <p:spPr>
          <a:xfrm>
            <a:off x="511629" y="207887"/>
            <a:ext cx="10515600" cy="1325563"/>
          </a:xfrm>
        </p:spPr>
        <p:txBody>
          <a:bodyPr>
            <a:normAutofit/>
          </a:bodyPr>
          <a:lstStyle/>
          <a:p>
            <a:r>
              <a:rPr lang="en-US">
                <a:solidFill>
                  <a:schemeClr val="tx2">
                    <a:lumMod val="75000"/>
                    <a:lumOff val="25000"/>
                  </a:schemeClr>
                </a:solidFill>
              </a:rPr>
              <a:t>STAFFING</a:t>
            </a:r>
            <a:endParaRPr lang="en-US"/>
          </a:p>
        </p:txBody>
      </p:sp>
      <p:sp>
        <p:nvSpPr>
          <p:cNvPr id="4" name="Slide Number Placeholder 3">
            <a:extLst>
              <a:ext uri="{FF2B5EF4-FFF2-40B4-BE49-F238E27FC236}">
                <a16:creationId xmlns:a16="http://schemas.microsoft.com/office/drawing/2014/main" id="{D2152D93-68E9-49C0-2FD5-0D72908EBC10}"/>
              </a:ext>
            </a:extLst>
          </p:cNvPr>
          <p:cNvSpPr>
            <a:spLocks noGrp="1"/>
          </p:cNvSpPr>
          <p:nvPr>
            <p:ph type="sldNum" sz="quarter" idx="12"/>
          </p:nvPr>
        </p:nvSpPr>
        <p:spPr/>
        <p:txBody>
          <a:bodyPr/>
          <a:lstStyle/>
          <a:p>
            <a:fld id="{C909ABD2-4574-433D-8B11-1782A1457D95}" type="slidenum">
              <a:rPr lang="en-US" smtClean="0">
                <a:latin typeface="+mn-lt"/>
              </a:rPr>
              <a:pPr/>
              <a:t>14</a:t>
            </a:fld>
            <a:endParaRPr lang="en-US">
              <a:latin typeface="+mn-lt"/>
            </a:endParaRPr>
          </a:p>
        </p:txBody>
      </p:sp>
      <p:sp>
        <p:nvSpPr>
          <p:cNvPr id="8" name="TextBox 7">
            <a:extLst>
              <a:ext uri="{FF2B5EF4-FFF2-40B4-BE49-F238E27FC236}">
                <a16:creationId xmlns:a16="http://schemas.microsoft.com/office/drawing/2014/main" id="{5CBA184A-B423-9A09-E6D8-CF5D95D0E848}"/>
              </a:ext>
            </a:extLst>
          </p:cNvPr>
          <p:cNvSpPr txBox="1"/>
          <p:nvPr/>
        </p:nvSpPr>
        <p:spPr>
          <a:xfrm>
            <a:off x="511629" y="3184451"/>
            <a:ext cx="10844784" cy="21192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000"/>
              </a:lnSpc>
            </a:pPr>
            <a:r>
              <a:rPr lang="en-US" sz="2000" b="1">
                <a:latin typeface="Arial"/>
                <a:cs typeface="Arial"/>
              </a:rPr>
              <a:t>Variance Highlights: </a:t>
            </a:r>
            <a:r>
              <a:rPr lang="en-US" sz="2000">
                <a:latin typeface="Arial"/>
                <a:cs typeface="Arial"/>
              </a:rPr>
              <a:t>​</a:t>
            </a:r>
          </a:p>
          <a:p>
            <a:pPr marL="457200" indent="-457200">
              <a:lnSpc>
                <a:spcPts val="2625"/>
              </a:lnSpc>
              <a:buFont typeface="Arial,Sans-Serif"/>
              <a:buChar char="•"/>
            </a:pPr>
            <a:r>
              <a:rPr lang="en-US" sz="2000" b="1">
                <a:latin typeface="Arial"/>
                <a:cs typeface="Arial"/>
              </a:rPr>
              <a:t>Airport: </a:t>
            </a:r>
            <a:r>
              <a:rPr lang="en-US" sz="2000">
                <a:latin typeface="Arial"/>
                <a:cs typeface="Arial"/>
              </a:rPr>
              <a:t>Addition of 2 FTEs to support operational growth, including an account clerk position added per audit recommendation.</a:t>
            </a:r>
          </a:p>
          <a:p>
            <a:pPr marL="457200" indent="-457200">
              <a:lnSpc>
                <a:spcPts val="2625"/>
              </a:lnSpc>
              <a:buFont typeface="Arial,Sans-Serif"/>
              <a:buChar char="•"/>
            </a:pPr>
            <a:r>
              <a:rPr lang="en-US" sz="2000" b="1">
                <a:latin typeface="Arial"/>
                <a:cs typeface="Arial"/>
              </a:rPr>
              <a:t>Development Services: </a:t>
            </a:r>
            <a:r>
              <a:rPr lang="en-US" sz="2000">
                <a:latin typeface="Arial"/>
                <a:cs typeface="Arial"/>
              </a:rPr>
              <a:t>Net reduction of 1 FTE due to position transfers to/from Engineering and Parks, aligning with Strategic Plan priorities for infrastructure funding and improved code enforcement.</a:t>
            </a:r>
          </a:p>
        </p:txBody>
      </p:sp>
      <p:pic>
        <p:nvPicPr>
          <p:cNvPr id="1026" name="Picture 2" descr="Picture 1, Picture">
            <a:extLst>
              <a:ext uri="{FF2B5EF4-FFF2-40B4-BE49-F238E27FC236}">
                <a16:creationId xmlns:a16="http://schemas.microsoft.com/office/drawing/2014/main" id="{32D1C127-851B-ECB2-3D59-84ACA7BF6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29" y="1411615"/>
            <a:ext cx="10844784" cy="1565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2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FA5A2-EBE2-C493-F109-6830FB470D5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31A7BAD-1CB0-A829-5E33-F8BA63D0DD25}"/>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8EF76C56-4DE4-2967-EE83-6257A2180197}"/>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FY2025 RESULTS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1D3C0F0F-39BF-E36D-FCBA-BCEFD2E84E14}"/>
              </a:ext>
            </a:extLst>
          </p:cNvPr>
          <p:cNvSpPr txBox="1"/>
          <p:nvPr/>
        </p:nvSpPr>
        <p:spPr>
          <a:xfrm>
            <a:off x="533401" y="1408188"/>
            <a:ext cx="8136163" cy="4001095"/>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Airport</a:t>
            </a:r>
            <a:r>
              <a:rPr lang="en-US" sz="2800">
                <a:latin typeface="Arial"/>
                <a:cs typeface="Arial"/>
              </a:rPr>
              <a:t>: </a:t>
            </a:r>
            <a:r>
              <a:rPr lang="en-US" sz="2800" b="1">
                <a:latin typeface="Arial"/>
                <a:cs typeface="Arial"/>
              </a:rPr>
              <a:t>FY 2025</a:t>
            </a:r>
          </a:p>
          <a:p>
            <a:pPr>
              <a:spcAft>
                <a:spcPts val="600"/>
              </a:spcAft>
            </a:pPr>
            <a:r>
              <a:rPr lang="en-US" sz="2800" b="1">
                <a:latin typeface="Arial"/>
                <a:cs typeface="Arial"/>
              </a:rPr>
              <a:t>Infrastructure Investments</a:t>
            </a:r>
          </a:p>
          <a:p>
            <a:pPr marL="457200" indent="-457200">
              <a:spcAft>
                <a:spcPts val="600"/>
              </a:spcAft>
              <a:buFont typeface="Arial,Sans-Serif" panose="020B0604020202020204" pitchFamily="34" charset="0"/>
              <a:buChar char="•"/>
            </a:pPr>
            <a:r>
              <a:rPr lang="en-US" sz="2800">
                <a:latin typeface="Arial"/>
                <a:cs typeface="Arial"/>
              </a:rPr>
              <a:t>Completed $6.3M+ in airfield upgrades at MAF:</a:t>
            </a:r>
          </a:p>
          <a:p>
            <a:pPr marL="914400" lvl="1" indent="-457200">
              <a:spcAft>
                <a:spcPts val="600"/>
              </a:spcAft>
              <a:buFont typeface="Arial,Sans-Serif" panose="020B0604020202020204" pitchFamily="34" charset="0"/>
              <a:buChar char="•"/>
            </a:pPr>
            <a:r>
              <a:rPr lang="en-US" sz="2800">
                <a:latin typeface="Arial"/>
                <a:cs typeface="Arial"/>
              </a:rPr>
              <a:t>$2.7M </a:t>
            </a:r>
            <a:r>
              <a:rPr lang="en-US" sz="2800" b="1">
                <a:latin typeface="Arial"/>
                <a:cs typeface="Arial"/>
              </a:rPr>
              <a:t>NW Drainage Basin Wildlife Project</a:t>
            </a:r>
          </a:p>
          <a:p>
            <a:pPr marL="914400" lvl="1" indent="-457200">
              <a:spcAft>
                <a:spcPts val="600"/>
              </a:spcAft>
              <a:buFont typeface="Arial,Sans-Serif" panose="020B0604020202020204" pitchFamily="34" charset="0"/>
              <a:buChar char="•"/>
            </a:pPr>
            <a:r>
              <a:rPr lang="en-US" sz="2800">
                <a:latin typeface="Arial"/>
                <a:cs typeface="Arial"/>
              </a:rPr>
              <a:t>$3.6M MAF </a:t>
            </a:r>
            <a:r>
              <a:rPr lang="en-US" sz="2800" b="1">
                <a:latin typeface="Arial"/>
                <a:cs typeface="Arial"/>
              </a:rPr>
              <a:t>Taxiway E Reconstruction</a:t>
            </a:r>
          </a:p>
          <a:p>
            <a:pPr marL="457200" indent="-457200">
              <a:spcAft>
                <a:spcPts val="600"/>
              </a:spcAft>
              <a:buFont typeface="Arial,Sans-Serif" panose="020B0604020202020204" pitchFamily="34" charset="0"/>
              <a:buChar char="•"/>
            </a:pPr>
            <a:r>
              <a:rPr lang="en-US" sz="2800">
                <a:latin typeface="Arial"/>
                <a:cs typeface="Arial"/>
              </a:rPr>
              <a:t>Secured $10.7M for </a:t>
            </a:r>
            <a:r>
              <a:rPr lang="en-US" sz="2800" b="1">
                <a:latin typeface="Arial"/>
                <a:cs typeface="Arial"/>
              </a:rPr>
              <a:t>MAF Terminal Expansion + Modernization Project </a:t>
            </a:r>
            <a:endParaRPr lang="en-US" sz="2800">
              <a:latin typeface="Arial"/>
              <a:cs typeface="Arial"/>
            </a:endParaRPr>
          </a:p>
          <a:p>
            <a:pPr marL="457200" indent="-457200">
              <a:spcAft>
                <a:spcPts val="600"/>
              </a:spcAft>
              <a:buFont typeface="Arial,Sans-Serif" panose="020B0604020202020204" pitchFamily="34" charset="0"/>
              <a:buChar char="•"/>
            </a:pPr>
            <a:r>
              <a:rPr lang="en-US" sz="2800">
                <a:latin typeface="Arial"/>
                <a:cs typeface="Arial"/>
              </a:rPr>
              <a:t>Completed </a:t>
            </a:r>
            <a:r>
              <a:rPr lang="en-US" sz="2800" b="1">
                <a:latin typeface="Arial"/>
                <a:cs typeface="Arial"/>
              </a:rPr>
              <a:t>Airpark Fence Project</a:t>
            </a:r>
            <a:endParaRPr lang="en-US" sz="2800">
              <a:latin typeface="Arial"/>
              <a:cs typeface="Arial"/>
            </a:endParaRPr>
          </a:p>
        </p:txBody>
      </p:sp>
      <p:sp>
        <p:nvSpPr>
          <p:cNvPr id="2" name="Slide Number Placeholder 2">
            <a:extLst>
              <a:ext uri="{FF2B5EF4-FFF2-40B4-BE49-F238E27FC236}">
                <a16:creationId xmlns:a16="http://schemas.microsoft.com/office/drawing/2014/main" id="{5053E3DF-2374-A849-AA74-37FDEBE036B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15</a:t>
            </a:fld>
            <a:endParaRPr lang="en-US" b="1">
              <a:latin typeface="+mn-lt"/>
            </a:endParaRPr>
          </a:p>
        </p:txBody>
      </p:sp>
    </p:spTree>
    <p:extLst>
      <p:ext uri="{BB962C8B-B14F-4D97-AF65-F5344CB8AC3E}">
        <p14:creationId xmlns:p14="http://schemas.microsoft.com/office/powerpoint/2010/main" val="3278954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25D40-D090-A54A-7B6F-23909DADFAF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0852386-DDF4-3ABA-16E5-D6C47B18FF30}"/>
              </a:ext>
            </a:extLst>
          </p:cNvPr>
          <p:cNvSpPr txBox="1"/>
          <p:nvPr/>
        </p:nvSpPr>
        <p:spPr>
          <a:xfrm>
            <a:off x="533400" y="564573"/>
            <a:ext cx="7036707"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FY2025 RESULTS</a:t>
            </a:r>
            <a:endParaRPr lang="en-US" sz="4400">
              <a:solidFill>
                <a:schemeClr val="tx2">
                  <a:lumMod val="75000"/>
                  <a:lumOff val="25000"/>
                </a:schemeClr>
              </a:solidFill>
              <a:latin typeface="Century Gothic"/>
              <a:ea typeface="Roboto Slab"/>
              <a:cs typeface="BrowalliaUPC"/>
            </a:endParaRPr>
          </a:p>
          <a:p>
            <a:endParaRPr lang="en-US" sz="4400" b="1">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64B59E4A-7A8F-C55F-E17D-CE376D21AB2A}"/>
              </a:ext>
            </a:extLst>
          </p:cNvPr>
          <p:cNvSpPr txBox="1"/>
          <p:nvPr/>
        </p:nvSpPr>
        <p:spPr>
          <a:xfrm>
            <a:off x="533400" y="1408188"/>
            <a:ext cx="6399027" cy="4670509"/>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Airport</a:t>
            </a:r>
            <a:r>
              <a:rPr lang="en-US" sz="2800">
                <a:latin typeface="Arial"/>
                <a:cs typeface="Arial"/>
              </a:rPr>
              <a:t>: </a:t>
            </a:r>
            <a:r>
              <a:rPr lang="en-US" sz="2800" b="1">
                <a:latin typeface="Arial"/>
                <a:cs typeface="Arial"/>
              </a:rPr>
              <a:t>FY 2025</a:t>
            </a:r>
          </a:p>
          <a:p>
            <a:pPr>
              <a:spcAft>
                <a:spcPts val="600"/>
              </a:spcAft>
            </a:pPr>
            <a:r>
              <a:rPr lang="en-US" sz="2800" b="1">
                <a:latin typeface="Arial"/>
                <a:cs typeface="Arial"/>
              </a:rPr>
              <a:t>Midland Air &amp; Space Port</a:t>
            </a:r>
          </a:p>
          <a:p>
            <a:pPr marL="457200" indent="-457200">
              <a:spcAft>
                <a:spcPts val="600"/>
              </a:spcAft>
              <a:buFont typeface="Arial,Sans-Serif" panose="020B0604020202020204" pitchFamily="34" charset="0"/>
              <a:buChar char="•"/>
            </a:pPr>
            <a:r>
              <a:rPr lang="en-US" sz="2800">
                <a:latin typeface="Arial"/>
                <a:cs typeface="Arial"/>
              </a:rPr>
              <a:t>FY25 on track for </a:t>
            </a:r>
            <a:r>
              <a:rPr lang="en-US" sz="2800" b="1">
                <a:latin typeface="Arial"/>
                <a:cs typeface="Arial"/>
              </a:rPr>
              <a:t>record enplanements</a:t>
            </a:r>
            <a:r>
              <a:rPr lang="en-US" sz="2800">
                <a:latin typeface="Arial"/>
                <a:cs typeface="Arial"/>
              </a:rPr>
              <a:t>; 3</a:t>
            </a:r>
            <a:r>
              <a:rPr lang="en-US" sz="2800" baseline="30000">
                <a:latin typeface="Arial"/>
                <a:cs typeface="Arial"/>
              </a:rPr>
              <a:t>rd</a:t>
            </a:r>
            <a:r>
              <a:rPr lang="en-US" sz="2800">
                <a:latin typeface="Arial"/>
                <a:cs typeface="Arial"/>
              </a:rPr>
              <a:t> TSA line added to handle demand</a:t>
            </a:r>
          </a:p>
          <a:p>
            <a:pPr marL="457200" indent="-457200">
              <a:spcAft>
                <a:spcPts val="600"/>
              </a:spcAft>
              <a:buFont typeface="Arial,Sans-Serif" panose="020B0604020202020204" pitchFamily="34" charset="0"/>
              <a:buChar char="•"/>
            </a:pPr>
            <a:r>
              <a:rPr lang="en-US" sz="2800">
                <a:latin typeface="Arial"/>
                <a:cs typeface="Arial"/>
              </a:rPr>
              <a:t>Parking revenue reached $6.6M in June, </a:t>
            </a:r>
            <a:r>
              <a:rPr lang="en-US" sz="2800" b="1">
                <a:latin typeface="Arial"/>
                <a:cs typeface="Arial"/>
              </a:rPr>
              <a:t>up 9%</a:t>
            </a:r>
            <a:r>
              <a:rPr lang="en-US" sz="2800">
                <a:latin typeface="Arial"/>
                <a:cs typeface="Arial"/>
              </a:rPr>
              <a:t> year-to-date</a:t>
            </a:r>
          </a:p>
          <a:p>
            <a:pPr marL="457200" indent="-457200">
              <a:spcAft>
                <a:spcPts val="600"/>
              </a:spcAft>
              <a:buFont typeface="Arial,Sans-Serif" panose="020B0604020202020204" pitchFamily="34" charset="0"/>
              <a:buChar char="•"/>
            </a:pPr>
            <a:r>
              <a:rPr lang="en-US" sz="2800">
                <a:latin typeface="Arial"/>
                <a:cs typeface="Arial"/>
              </a:rPr>
              <a:t>Partnered with MDC to support space industry growth via </a:t>
            </a:r>
            <a:r>
              <a:rPr lang="en-US" sz="2800" b="1">
                <a:latin typeface="Arial"/>
                <a:cs typeface="Arial"/>
              </a:rPr>
              <a:t>AST expansion</a:t>
            </a:r>
            <a:r>
              <a:rPr lang="en-US" sz="2800">
                <a:latin typeface="Arial"/>
                <a:cs typeface="Arial"/>
              </a:rPr>
              <a:t> + Starfighters lease</a:t>
            </a:r>
          </a:p>
        </p:txBody>
      </p:sp>
      <p:sp>
        <p:nvSpPr>
          <p:cNvPr id="2" name="Slide Number Placeholder 2">
            <a:extLst>
              <a:ext uri="{FF2B5EF4-FFF2-40B4-BE49-F238E27FC236}">
                <a16:creationId xmlns:a16="http://schemas.microsoft.com/office/drawing/2014/main" id="{9E74CDAD-E6F2-8969-96A0-BE946496074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16</a:t>
            </a:fld>
            <a:endParaRPr lang="en-US" b="1">
              <a:latin typeface="+mn-lt"/>
            </a:endParaRPr>
          </a:p>
        </p:txBody>
      </p:sp>
      <p:graphicFrame>
        <p:nvGraphicFramePr>
          <p:cNvPr id="3" name="Chart 2">
            <a:extLst>
              <a:ext uri="{FF2B5EF4-FFF2-40B4-BE49-F238E27FC236}">
                <a16:creationId xmlns:a16="http://schemas.microsoft.com/office/drawing/2014/main" id="{A6A23AD8-2373-089C-E1EE-21C1682272BD}"/>
              </a:ext>
            </a:extLst>
          </p:cNvPr>
          <p:cNvGraphicFramePr/>
          <p:nvPr>
            <p:extLst>
              <p:ext uri="{D42A27DB-BD31-4B8C-83A1-F6EECF244321}">
                <p14:modId xmlns:p14="http://schemas.microsoft.com/office/powerpoint/2010/main" val="3680166226"/>
              </p:ext>
            </p:extLst>
          </p:nvPr>
        </p:nvGraphicFramePr>
        <p:xfrm>
          <a:off x="6670736" y="1484966"/>
          <a:ext cx="5290035" cy="460375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6CBDC8D-42E9-D453-6F3C-07EE28C9AF0C}"/>
              </a:ext>
            </a:extLst>
          </p:cNvPr>
          <p:cNvSpPr txBox="1"/>
          <p:nvPr/>
        </p:nvSpPr>
        <p:spPr>
          <a:xfrm>
            <a:off x="11382036" y="1957338"/>
            <a:ext cx="578735"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756</a:t>
            </a:r>
          </a:p>
        </p:txBody>
      </p:sp>
      <p:sp>
        <p:nvSpPr>
          <p:cNvPr id="7" name="Arrow: Right 6">
            <a:extLst>
              <a:ext uri="{FF2B5EF4-FFF2-40B4-BE49-F238E27FC236}">
                <a16:creationId xmlns:a16="http://schemas.microsoft.com/office/drawing/2014/main" id="{3F31F58A-06A9-063D-BE52-C4C58D3FF11C}"/>
              </a:ext>
            </a:extLst>
          </p:cNvPr>
          <p:cNvSpPr/>
          <p:nvPr/>
        </p:nvSpPr>
        <p:spPr>
          <a:xfrm rot="16200000">
            <a:off x="7083173" y="2410224"/>
            <a:ext cx="1261641" cy="54027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latin typeface="Arial" panose="020B0604020202020204" pitchFamily="34" charset="0"/>
                <a:cs typeface="Arial" panose="020B0604020202020204" pitchFamily="34" charset="0"/>
              </a:rPr>
              <a:t>BETTER</a:t>
            </a:r>
          </a:p>
        </p:txBody>
      </p:sp>
    </p:spTree>
    <p:extLst>
      <p:ext uri="{BB962C8B-B14F-4D97-AF65-F5344CB8AC3E}">
        <p14:creationId xmlns:p14="http://schemas.microsoft.com/office/powerpoint/2010/main" val="2233320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EA218-BEB1-8F94-35B2-F5032D67573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2758F19-098D-3D6A-E326-1DCB4281A8C2}"/>
              </a:ext>
            </a:extLst>
          </p:cNvPr>
          <p:cNvSpPr txBox="1"/>
          <p:nvPr/>
        </p:nvSpPr>
        <p:spPr>
          <a:xfrm>
            <a:off x="533400" y="405823"/>
            <a:ext cx="706089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FY2025 RESULTS</a:t>
            </a:r>
          </a:p>
        </p:txBody>
      </p:sp>
      <p:sp>
        <p:nvSpPr>
          <p:cNvPr id="13" name="TextBox 12">
            <a:extLst>
              <a:ext uri="{FF2B5EF4-FFF2-40B4-BE49-F238E27FC236}">
                <a16:creationId xmlns:a16="http://schemas.microsoft.com/office/drawing/2014/main" id="{E45AAC02-F4FE-6EC4-462A-09A9C4129AE5}"/>
              </a:ext>
            </a:extLst>
          </p:cNvPr>
          <p:cNvSpPr txBox="1"/>
          <p:nvPr/>
        </p:nvSpPr>
        <p:spPr>
          <a:xfrm>
            <a:off x="533401" y="1335617"/>
            <a:ext cx="5664199" cy="4593565"/>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Development Services: FY 2025</a:t>
            </a:r>
          </a:p>
          <a:p>
            <a:pPr>
              <a:spcAft>
                <a:spcPts val="600"/>
              </a:spcAft>
            </a:pPr>
            <a:r>
              <a:rPr lang="en-US" sz="2800" b="1">
                <a:latin typeface="Arial"/>
                <a:cs typeface="Arial"/>
              </a:rPr>
              <a:t>Permitting + Inspections</a:t>
            </a:r>
          </a:p>
          <a:p>
            <a:pPr marL="457200" lvl="0" indent="-457200" eaLnBrk="0" fontAlgn="base" hangingPunct="0">
              <a:spcBef>
                <a:spcPct val="0"/>
              </a:spcBef>
              <a:spcAft>
                <a:spcPts val="600"/>
              </a:spcAft>
              <a:buFont typeface="Arial" panose="020B0604020202020204" pitchFamily="34" charset="0"/>
              <a:buChar char="•"/>
            </a:pPr>
            <a:r>
              <a:rPr lang="en-US" altLang="en-US" sz="2800" b="1">
                <a:latin typeface="Arial" panose="020B0604020202020204" pitchFamily="34" charset="0"/>
              </a:rPr>
              <a:t>Residential permit</a:t>
            </a:r>
            <a:r>
              <a:rPr lang="en-US" altLang="en-US" sz="2800">
                <a:latin typeface="Arial" panose="020B0604020202020204" pitchFamily="34" charset="0"/>
              </a:rPr>
              <a:t> volume </a:t>
            </a:r>
            <a:r>
              <a:rPr lang="en-US" altLang="en-US" sz="2800" b="1">
                <a:latin typeface="Arial" panose="020B0604020202020204" pitchFamily="34" charset="0"/>
              </a:rPr>
              <a:t>up 27% </a:t>
            </a:r>
            <a:r>
              <a:rPr lang="en-US" altLang="en-US" sz="2800">
                <a:latin typeface="Arial" panose="020B0604020202020204" pitchFamily="34" charset="0"/>
              </a:rPr>
              <a:t>this year, with avg review + issue times cut to </a:t>
            </a:r>
            <a:r>
              <a:rPr lang="en-US" altLang="en-US" sz="2800" b="1">
                <a:latin typeface="Arial" panose="020B0604020202020204" pitchFamily="34" charset="0"/>
              </a:rPr>
              <a:t>1.6 and 7.3 business days</a:t>
            </a:r>
            <a:r>
              <a:rPr lang="en-US" altLang="en-US" sz="2800">
                <a:latin typeface="Arial" panose="020B0604020202020204" pitchFamily="34" charset="0"/>
              </a:rPr>
              <a:t>, respectively.</a:t>
            </a:r>
          </a:p>
          <a:p>
            <a:pPr marL="457200" lvl="0" indent="-457200" eaLnBrk="0" fontAlgn="base" hangingPunct="0">
              <a:spcBef>
                <a:spcPct val="0"/>
              </a:spcBef>
              <a:spcAft>
                <a:spcPts val="600"/>
              </a:spcAft>
              <a:buFont typeface="Arial" panose="020B0604020202020204" pitchFamily="34" charset="0"/>
              <a:buChar char="•"/>
            </a:pPr>
            <a:r>
              <a:rPr lang="en-US" altLang="en-US" sz="2800" b="1">
                <a:latin typeface="Arial" panose="020B0604020202020204" pitchFamily="34" charset="0"/>
              </a:rPr>
              <a:t>Commercial </a:t>
            </a:r>
            <a:r>
              <a:rPr lang="en-US" altLang="en-US" sz="2800">
                <a:latin typeface="Arial" panose="020B0604020202020204" pitchFamily="34" charset="0"/>
              </a:rPr>
              <a:t>average</a:t>
            </a:r>
            <a:r>
              <a:rPr lang="en-US" altLang="en-US" sz="2800" b="1">
                <a:latin typeface="Arial" panose="020B0604020202020204" pitchFamily="34" charset="0"/>
              </a:rPr>
              <a:t> </a:t>
            </a:r>
            <a:r>
              <a:rPr lang="en-US" altLang="en-US" sz="2800">
                <a:latin typeface="Arial" panose="020B0604020202020204" pitchFamily="34" charset="0"/>
              </a:rPr>
              <a:t>review time down to </a:t>
            </a:r>
            <a:r>
              <a:rPr lang="en-US" altLang="en-US" sz="2800" b="1">
                <a:latin typeface="Arial" panose="020B0604020202020204" pitchFamily="34" charset="0"/>
              </a:rPr>
              <a:t>3.5 business days</a:t>
            </a:r>
            <a:r>
              <a:rPr lang="en-US" altLang="en-US" sz="2800">
                <a:latin typeface="Arial" panose="020B0604020202020204" pitchFamily="34" charset="0"/>
              </a:rPr>
              <a:t>; average issue time </a:t>
            </a:r>
            <a:r>
              <a:rPr lang="en-US" altLang="en-US" sz="2800" b="1">
                <a:latin typeface="Arial" panose="020B0604020202020204" pitchFamily="34" charset="0"/>
              </a:rPr>
              <a:t>cut nearly in half</a:t>
            </a:r>
            <a:r>
              <a:rPr lang="en-US" altLang="en-US" sz="2800">
                <a:latin typeface="Arial" panose="020B0604020202020204" pitchFamily="34" charset="0"/>
              </a:rPr>
              <a:t> since FY23.</a:t>
            </a:r>
          </a:p>
        </p:txBody>
      </p:sp>
      <p:sp>
        <p:nvSpPr>
          <p:cNvPr id="2" name="Slide Number Placeholder 2">
            <a:extLst>
              <a:ext uri="{FF2B5EF4-FFF2-40B4-BE49-F238E27FC236}">
                <a16:creationId xmlns:a16="http://schemas.microsoft.com/office/drawing/2014/main" id="{76A3AAB7-61E2-0C93-C71C-C2E381F3385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17</a:t>
            </a:fld>
            <a:endParaRPr lang="en-US" b="1">
              <a:latin typeface="+mn-lt"/>
            </a:endParaRPr>
          </a:p>
        </p:txBody>
      </p:sp>
      <p:graphicFrame>
        <p:nvGraphicFramePr>
          <p:cNvPr id="9" name="Chart 8">
            <a:extLst>
              <a:ext uri="{FF2B5EF4-FFF2-40B4-BE49-F238E27FC236}">
                <a16:creationId xmlns:a16="http://schemas.microsoft.com/office/drawing/2014/main" id="{7E2830D3-EE0A-9030-8661-C6C71083605D}"/>
              </a:ext>
            </a:extLst>
          </p:cNvPr>
          <p:cNvGraphicFramePr>
            <a:graphicFrameLocks/>
          </p:cNvGraphicFramePr>
          <p:nvPr>
            <p:extLst>
              <p:ext uri="{D42A27DB-BD31-4B8C-83A1-F6EECF244321}">
                <p14:modId xmlns:p14="http://schemas.microsoft.com/office/powerpoint/2010/main" val="637959892"/>
              </p:ext>
            </p:extLst>
          </p:nvPr>
        </p:nvGraphicFramePr>
        <p:xfrm>
          <a:off x="6096000" y="1175264"/>
          <a:ext cx="5828792" cy="5115482"/>
        </p:xfrm>
        <a:graphic>
          <a:graphicData uri="http://schemas.openxmlformats.org/drawingml/2006/chart">
            <c:chart xmlns:c="http://schemas.openxmlformats.org/drawingml/2006/chart" xmlns:r="http://schemas.openxmlformats.org/officeDocument/2006/relationships" r:id="rId3"/>
          </a:graphicData>
        </a:graphic>
      </p:graphicFrame>
      <p:sp>
        <p:nvSpPr>
          <p:cNvPr id="10" name="Arrow: Right 9">
            <a:extLst>
              <a:ext uri="{FF2B5EF4-FFF2-40B4-BE49-F238E27FC236}">
                <a16:creationId xmlns:a16="http://schemas.microsoft.com/office/drawing/2014/main" id="{51650409-B48B-CA27-2D0F-4855975AFC5E}"/>
              </a:ext>
            </a:extLst>
          </p:cNvPr>
          <p:cNvSpPr/>
          <p:nvPr/>
        </p:nvSpPr>
        <p:spPr>
          <a:xfrm rot="5400000">
            <a:off x="9978773" y="2130824"/>
            <a:ext cx="1261641" cy="54027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latin typeface="Arial" panose="020B0604020202020204" pitchFamily="34" charset="0"/>
                <a:cs typeface="Arial" panose="020B0604020202020204" pitchFamily="34" charset="0"/>
              </a:rPr>
              <a:t>BETTER</a:t>
            </a:r>
          </a:p>
        </p:txBody>
      </p:sp>
    </p:spTree>
    <p:extLst>
      <p:ext uri="{BB962C8B-B14F-4D97-AF65-F5344CB8AC3E}">
        <p14:creationId xmlns:p14="http://schemas.microsoft.com/office/powerpoint/2010/main" val="1590297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B473C-08FF-BAE8-42EC-DD7AB1743CF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76B81B2-1581-DDBA-8C07-3E02C3FD8431}"/>
              </a:ext>
            </a:extLst>
          </p:cNvPr>
          <p:cNvSpPr txBox="1"/>
          <p:nvPr/>
        </p:nvSpPr>
        <p:spPr>
          <a:xfrm>
            <a:off x="533400" y="405823"/>
            <a:ext cx="706089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FY2025 RESULTS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0EFD2FDA-A276-50B2-6B4F-6B7F9107F944}"/>
              </a:ext>
            </a:extLst>
          </p:cNvPr>
          <p:cNvSpPr txBox="1"/>
          <p:nvPr/>
        </p:nvSpPr>
        <p:spPr>
          <a:xfrm>
            <a:off x="533401" y="1335617"/>
            <a:ext cx="5562599" cy="4824398"/>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Development Services: FY 2025</a:t>
            </a:r>
          </a:p>
          <a:p>
            <a:pPr>
              <a:spcAft>
                <a:spcPts val="600"/>
              </a:spcAft>
            </a:pPr>
            <a:r>
              <a:rPr lang="en-US" sz="2800" b="1">
                <a:latin typeface="Arial"/>
                <a:cs typeface="Arial"/>
              </a:rPr>
              <a:t>Permitting + Inspections</a:t>
            </a:r>
          </a:p>
          <a:p>
            <a:pPr marL="457200" lvl="0" indent="-457200" eaLnBrk="0" fontAlgn="base" hangingPunct="0">
              <a:spcBef>
                <a:spcPct val="0"/>
              </a:spcBef>
              <a:spcAft>
                <a:spcPts val="600"/>
              </a:spcAft>
              <a:buFont typeface="Arial" panose="020B0604020202020204" pitchFamily="34" charset="0"/>
              <a:buChar char="•"/>
            </a:pPr>
            <a:r>
              <a:rPr lang="en-US" sz="2600" b="1">
                <a:latin typeface="Arial" panose="020B0604020202020204" pitchFamily="34" charset="0"/>
                <a:cs typeface="Arial" panose="020B0604020202020204" pitchFamily="34" charset="0"/>
              </a:rPr>
              <a:t>Inspections up 27% </a:t>
            </a:r>
            <a:r>
              <a:rPr lang="en-US" sz="2600">
                <a:latin typeface="Arial" panose="020B0604020202020204" pitchFamily="34" charset="0"/>
                <a:cs typeface="Arial" panose="020B0604020202020204" pitchFamily="34" charset="0"/>
              </a:rPr>
              <a:t>since FY23 with </a:t>
            </a:r>
            <a:r>
              <a:rPr lang="en-US" sz="2600" b="1">
                <a:latin typeface="Arial" panose="020B0604020202020204" pitchFamily="34" charset="0"/>
                <a:cs typeface="Arial" panose="020B0604020202020204" pitchFamily="34" charset="0"/>
              </a:rPr>
              <a:t>on-time completion </a:t>
            </a:r>
            <a:r>
              <a:rPr lang="en-US" sz="2600">
                <a:latin typeface="Arial" panose="020B0604020202020204" pitchFamily="34" charset="0"/>
                <a:cs typeface="Arial" panose="020B0604020202020204" pitchFamily="34" charset="0"/>
              </a:rPr>
              <a:t>rising to </a:t>
            </a:r>
            <a:r>
              <a:rPr lang="en-US" sz="2600" b="1">
                <a:latin typeface="Arial" panose="020B0604020202020204" pitchFamily="34" charset="0"/>
                <a:cs typeface="Arial" panose="020B0604020202020204" pitchFamily="34" charset="0"/>
              </a:rPr>
              <a:t>96%</a:t>
            </a:r>
          </a:p>
          <a:p>
            <a:pPr marL="457200" lvl="0" indent="-457200" eaLnBrk="0" fontAlgn="base" hangingPunct="0">
              <a:spcBef>
                <a:spcPct val="0"/>
              </a:spcBef>
              <a:spcAft>
                <a:spcPts val="600"/>
              </a:spcAft>
              <a:buFont typeface="Arial" panose="020B0604020202020204" pitchFamily="34" charset="0"/>
              <a:buChar char="•"/>
            </a:pPr>
            <a:r>
              <a:rPr lang="en-US" altLang="en-US" sz="2600" b="1">
                <a:latin typeface="Arial" panose="020B0604020202020204" pitchFamily="34" charset="0"/>
                <a:cs typeface="Arial" panose="020B0604020202020204" pitchFamily="34" charset="0"/>
              </a:rPr>
              <a:t>Launched Permit Midland</a:t>
            </a:r>
            <a:r>
              <a:rPr lang="en-US" altLang="en-US" sz="2600">
                <a:latin typeface="Arial" panose="020B0604020202020204" pitchFamily="34" charset="0"/>
                <a:cs typeface="Arial" panose="020B0604020202020204" pitchFamily="34" charset="0"/>
              </a:rPr>
              <a:t>, an online permitting and inspection request portal</a:t>
            </a:r>
          </a:p>
          <a:p>
            <a:pPr marL="457200" lvl="0" indent="-457200" eaLnBrk="0" fontAlgn="base" hangingPunct="0">
              <a:spcBef>
                <a:spcPct val="0"/>
              </a:spcBef>
              <a:spcAft>
                <a:spcPts val="600"/>
              </a:spcAft>
              <a:buFont typeface="Arial" panose="020B0604020202020204" pitchFamily="34" charset="0"/>
              <a:buChar char="•"/>
            </a:pPr>
            <a:r>
              <a:rPr lang="en-US" altLang="en-US" sz="2600" b="1">
                <a:latin typeface="Arial" panose="020B0604020202020204" pitchFamily="34" charset="0"/>
                <a:cs typeface="Arial" panose="020B0604020202020204" pitchFamily="34" charset="0"/>
              </a:rPr>
              <a:t>Rolled out public dashboards </a:t>
            </a:r>
            <a:r>
              <a:rPr lang="en-US" altLang="en-US" sz="2600">
                <a:latin typeface="Arial" panose="020B0604020202020204" pitchFamily="34" charset="0"/>
                <a:cs typeface="Arial" panose="020B0604020202020204" pitchFamily="34" charset="0"/>
              </a:rPr>
              <a:t>to track </a:t>
            </a:r>
            <a:r>
              <a:rPr lang="en-US" altLang="en-US" sz="2600" b="1">
                <a:latin typeface="Arial" panose="020B0604020202020204" pitchFamily="34" charset="0"/>
                <a:cs typeface="Arial" panose="020B0604020202020204" pitchFamily="34" charset="0"/>
              </a:rPr>
              <a:t>real-time</a:t>
            </a:r>
            <a:r>
              <a:rPr lang="en-US" altLang="en-US" sz="2600">
                <a:latin typeface="Arial" panose="020B0604020202020204" pitchFamily="34" charset="0"/>
                <a:cs typeface="Arial" panose="020B0604020202020204" pitchFamily="34" charset="0"/>
              </a:rPr>
              <a:t> permitting and development activity</a:t>
            </a:r>
          </a:p>
        </p:txBody>
      </p:sp>
      <p:sp>
        <p:nvSpPr>
          <p:cNvPr id="2" name="Slide Number Placeholder 2">
            <a:extLst>
              <a:ext uri="{FF2B5EF4-FFF2-40B4-BE49-F238E27FC236}">
                <a16:creationId xmlns:a16="http://schemas.microsoft.com/office/drawing/2014/main" id="{D021EC1E-6AF2-4501-3F9E-859CA1B5C32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18</a:t>
            </a:fld>
            <a:endParaRPr lang="en-US" b="1">
              <a:latin typeface="+mn-lt"/>
            </a:endParaRPr>
          </a:p>
        </p:txBody>
      </p:sp>
      <p:graphicFrame>
        <p:nvGraphicFramePr>
          <p:cNvPr id="3" name="Chart 2">
            <a:extLst>
              <a:ext uri="{FF2B5EF4-FFF2-40B4-BE49-F238E27FC236}">
                <a16:creationId xmlns:a16="http://schemas.microsoft.com/office/drawing/2014/main" id="{B711D750-61C3-86B4-5D17-CCB58AB40B26}"/>
              </a:ext>
            </a:extLst>
          </p:cNvPr>
          <p:cNvGraphicFramePr>
            <a:graphicFrameLocks/>
          </p:cNvGraphicFramePr>
          <p:nvPr>
            <p:extLst>
              <p:ext uri="{D42A27DB-BD31-4B8C-83A1-F6EECF244321}">
                <p14:modId xmlns:p14="http://schemas.microsoft.com/office/powerpoint/2010/main" val="4133903340"/>
              </p:ext>
            </p:extLst>
          </p:nvPr>
        </p:nvGraphicFramePr>
        <p:xfrm>
          <a:off x="6096000" y="1335617"/>
          <a:ext cx="5943600" cy="5137692"/>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B1D5B005-C19D-B861-2722-925F48499471}"/>
              </a:ext>
            </a:extLst>
          </p:cNvPr>
          <p:cNvSpPr/>
          <p:nvPr/>
        </p:nvSpPr>
        <p:spPr>
          <a:xfrm rot="16200000">
            <a:off x="6816473" y="4082788"/>
            <a:ext cx="1261641" cy="54027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latin typeface="Arial" panose="020B0604020202020204" pitchFamily="34" charset="0"/>
                <a:cs typeface="Arial" panose="020B0604020202020204" pitchFamily="34" charset="0"/>
              </a:rPr>
              <a:t>BETTER</a:t>
            </a:r>
          </a:p>
        </p:txBody>
      </p:sp>
    </p:spTree>
    <p:extLst>
      <p:ext uri="{BB962C8B-B14F-4D97-AF65-F5344CB8AC3E}">
        <p14:creationId xmlns:p14="http://schemas.microsoft.com/office/powerpoint/2010/main" val="4216764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B5D69-B8FD-21A9-C36A-8069AD602FE7}"/>
            </a:ext>
          </a:extLst>
        </p:cNvPr>
        <p:cNvGrpSpPr/>
        <p:nvPr/>
      </p:nvGrpSpPr>
      <p:grpSpPr>
        <a:xfrm>
          <a:off x="0" y="0"/>
          <a:ext cx="0" cy="0"/>
          <a:chOff x="0" y="0"/>
          <a:chExt cx="0" cy="0"/>
        </a:xfrm>
      </p:grpSpPr>
      <p:pic>
        <p:nvPicPr>
          <p:cNvPr id="14" name="Picture 13" descr="A picture containing graphical user interface&#10;&#10;AI-generated content may be incorrect.">
            <a:extLst>
              <a:ext uri="{FF2B5EF4-FFF2-40B4-BE49-F238E27FC236}">
                <a16:creationId xmlns:a16="http://schemas.microsoft.com/office/drawing/2014/main" id="{E1C57C73-AF97-8B4F-1350-D6D237B09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CC7CDF3-6EBA-FF9A-9EC5-E5C27F5013B2}"/>
              </a:ext>
            </a:extLst>
          </p:cNvPr>
          <p:cNvSpPr txBox="1"/>
          <p:nvPr/>
        </p:nvSpPr>
        <p:spPr>
          <a:xfrm>
            <a:off x="533400" y="233269"/>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2025 RESULTS</a:t>
            </a:r>
            <a:endParaRPr lang="en-US"/>
          </a:p>
        </p:txBody>
      </p:sp>
      <p:sp>
        <p:nvSpPr>
          <p:cNvPr id="13" name="TextBox 12">
            <a:extLst>
              <a:ext uri="{FF2B5EF4-FFF2-40B4-BE49-F238E27FC236}">
                <a16:creationId xmlns:a16="http://schemas.microsoft.com/office/drawing/2014/main" id="{BECE6430-9E18-6DCF-06DE-270DDF4C4179}"/>
              </a:ext>
            </a:extLst>
          </p:cNvPr>
          <p:cNvSpPr txBox="1"/>
          <p:nvPr/>
        </p:nvSpPr>
        <p:spPr>
          <a:xfrm>
            <a:off x="533400" y="1150037"/>
            <a:ext cx="8281529" cy="4270400"/>
          </a:xfrm>
          <a:prstGeom prst="rect">
            <a:avLst/>
          </a:prstGeom>
          <a:noFill/>
        </p:spPr>
        <p:txBody>
          <a:bodyPr wrap="square" lIns="91440" tIns="45720" rIns="91440" bIns="45720" rtlCol="0" anchor="t">
            <a:spAutoFit/>
          </a:bodyPr>
          <a:lstStyle/>
          <a:p>
            <a:pPr>
              <a:spcAft>
                <a:spcPts val="300"/>
              </a:spcAft>
            </a:pPr>
            <a:r>
              <a:rPr lang="en-US" sz="2900" b="1">
                <a:latin typeface="Arial"/>
                <a:cs typeface="Arial"/>
              </a:rPr>
              <a:t>Development Services: FY2025</a:t>
            </a:r>
          </a:p>
          <a:p>
            <a:pPr>
              <a:spcAft>
                <a:spcPts val="600"/>
              </a:spcAft>
            </a:pPr>
            <a:r>
              <a:rPr lang="en-US" sz="2900" b="1">
                <a:latin typeface="Arial"/>
                <a:cs typeface="Arial"/>
              </a:rPr>
              <a:t>Downtown Revitalization</a:t>
            </a:r>
            <a:endParaRPr lang="en-US">
              <a:latin typeface="Century Gothic"/>
              <a:cs typeface="Arial"/>
            </a:endParaRPr>
          </a:p>
          <a:p>
            <a:pPr marL="457200" lvl="0" indent="-457200" eaLnBrk="0" fontAlgn="base" hangingPunct="0">
              <a:spcBef>
                <a:spcPct val="0"/>
              </a:spcBef>
              <a:spcAft>
                <a:spcPts val="600"/>
              </a:spcAft>
              <a:buFont typeface="Arial" panose="020B0604020202020204" pitchFamily="34" charset="0"/>
              <a:buChar char="•"/>
            </a:pPr>
            <a:r>
              <a:rPr lang="en-US" altLang="en-US" sz="2800" b="1">
                <a:latin typeface="Arial" panose="020B0604020202020204" pitchFamily="34" charset="0"/>
              </a:rPr>
              <a:t>Omni Midland announced</a:t>
            </a:r>
            <a:r>
              <a:rPr lang="en-US" altLang="en-US" sz="2800">
                <a:latin typeface="Arial" panose="020B0604020202020204" pitchFamily="34" charset="0"/>
              </a:rPr>
              <a:t>; design underway</a:t>
            </a:r>
          </a:p>
          <a:p>
            <a:pPr marL="457200" lvl="0" indent="-457200" eaLnBrk="0" fontAlgn="base" hangingPunct="0">
              <a:spcBef>
                <a:spcPct val="0"/>
              </a:spcBef>
              <a:spcAft>
                <a:spcPts val="600"/>
              </a:spcAft>
              <a:buFont typeface="Arial" panose="020B0604020202020204" pitchFamily="34" charset="0"/>
              <a:buChar char="•"/>
            </a:pPr>
            <a:r>
              <a:rPr lang="en-US" altLang="en-US" sz="2800" b="1">
                <a:latin typeface="Arial" panose="020B0604020202020204" pitchFamily="34" charset="0"/>
              </a:rPr>
              <a:t>Re-established Downtown TIRZ</a:t>
            </a:r>
            <a:r>
              <a:rPr lang="en-US" altLang="en-US" sz="2800">
                <a:latin typeface="Arial" panose="020B0604020202020204" pitchFamily="34" charset="0"/>
              </a:rPr>
              <a:t> and completed </a:t>
            </a:r>
            <a:r>
              <a:rPr lang="en-US" altLang="en-US" sz="2800" b="1">
                <a:latin typeface="Arial" panose="020B0604020202020204" pitchFamily="34" charset="0"/>
              </a:rPr>
              <a:t> 2024 Master Plan</a:t>
            </a:r>
            <a:r>
              <a:rPr lang="en-US" altLang="en-US" sz="2800">
                <a:latin typeface="Arial" panose="020B0604020202020204" pitchFamily="34" charset="0"/>
              </a:rPr>
              <a:t> to fund and guide growth</a:t>
            </a:r>
          </a:p>
          <a:p>
            <a:pPr marL="457200" indent="-457200" eaLnBrk="0" fontAlgn="base" hangingPunct="0">
              <a:spcBef>
                <a:spcPct val="0"/>
              </a:spcBef>
              <a:spcAft>
                <a:spcPts val="600"/>
              </a:spcAft>
              <a:buFont typeface="Arial" panose="020B0604020202020204" pitchFamily="34" charset="0"/>
              <a:buChar char="•"/>
            </a:pPr>
            <a:r>
              <a:rPr lang="en-US" altLang="en-US" sz="2800" b="1">
                <a:latin typeface="Arial"/>
                <a:cs typeface="Arial"/>
              </a:rPr>
              <a:t>New events</a:t>
            </a:r>
            <a:r>
              <a:rPr lang="en-US" altLang="en-US" sz="2800">
                <a:latin typeface="Arial"/>
                <a:cs typeface="Arial"/>
              </a:rPr>
              <a:t> like Chalk the Block and </a:t>
            </a:r>
            <a:r>
              <a:rPr lang="en-US" altLang="en-US" sz="2800" b="1">
                <a:latin typeface="Arial"/>
                <a:cs typeface="Arial"/>
              </a:rPr>
              <a:t>Midland's Merry Lights</a:t>
            </a:r>
            <a:r>
              <a:rPr lang="en-US" altLang="en-US" sz="2800">
                <a:latin typeface="Arial"/>
                <a:cs typeface="Arial"/>
              </a:rPr>
              <a:t> boost foot traffic and support small businesses</a:t>
            </a:r>
          </a:p>
        </p:txBody>
      </p:sp>
      <p:sp>
        <p:nvSpPr>
          <p:cNvPr id="2" name="Slide Number Placeholder 2">
            <a:extLst>
              <a:ext uri="{FF2B5EF4-FFF2-40B4-BE49-F238E27FC236}">
                <a16:creationId xmlns:a16="http://schemas.microsoft.com/office/drawing/2014/main" id="{7311C4A1-82AD-9315-D8DB-CEF94F6ADC61}"/>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19</a:t>
            </a:fld>
            <a:endParaRPr lang="en-US" b="1">
              <a:latin typeface="+mn-lt"/>
            </a:endParaRPr>
          </a:p>
        </p:txBody>
      </p:sp>
    </p:spTree>
    <p:extLst>
      <p:ext uri="{BB962C8B-B14F-4D97-AF65-F5344CB8AC3E}">
        <p14:creationId xmlns:p14="http://schemas.microsoft.com/office/powerpoint/2010/main" val="4007415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C211A5F9-5A13-401A-D406-3411F0986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TABLE OF CONTENTS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399" y="1504950"/>
            <a:ext cx="8823251" cy="2554545"/>
          </a:xfrm>
          <a:prstGeom prst="rect">
            <a:avLst/>
          </a:prstGeom>
          <a:noFill/>
        </p:spPr>
        <p:txBody>
          <a:bodyPr wrap="square" lIns="91440" tIns="45720" rIns="91440" bIns="45720" rtlCol="0" anchor="t">
            <a:spAutoFit/>
          </a:bodyPr>
          <a:lstStyle/>
          <a:p>
            <a:pPr marL="457200" indent="-457200">
              <a:spcAft>
                <a:spcPts val="600"/>
              </a:spcAft>
              <a:buFont typeface="Arial,Sans-Serif" panose="020B0604020202020204" pitchFamily="34" charset="0"/>
              <a:buChar char="•"/>
            </a:pPr>
            <a:r>
              <a:rPr lang="en-US" sz="2800">
                <a:latin typeface="Arial"/>
                <a:cs typeface="Arial"/>
              </a:rPr>
              <a:t>Vision Block Connections + Strategic Alignment</a:t>
            </a:r>
          </a:p>
          <a:p>
            <a:pPr marL="457200" indent="-457200">
              <a:spcAft>
                <a:spcPts val="600"/>
              </a:spcAft>
              <a:buFont typeface="Arial,Sans-Serif" panose="020B0604020202020204" pitchFamily="34" charset="0"/>
              <a:buChar char="•"/>
            </a:pPr>
            <a:r>
              <a:rPr lang="en-US" sz="2800">
                <a:latin typeface="Arial"/>
                <a:cs typeface="Arial"/>
              </a:rPr>
              <a:t>Priorities Focus</a:t>
            </a:r>
          </a:p>
          <a:p>
            <a:pPr marL="457200" indent="-457200">
              <a:spcAft>
                <a:spcPts val="600"/>
              </a:spcAft>
              <a:buFont typeface="Arial,Sans-Serif" panose="020B0604020202020204" pitchFamily="34" charset="0"/>
              <a:buChar char="•"/>
            </a:pPr>
            <a:r>
              <a:rPr lang="en-US" sz="2800">
                <a:latin typeface="Arial"/>
                <a:cs typeface="Arial"/>
              </a:rPr>
              <a:t>Budget Highlights </a:t>
            </a:r>
            <a:endParaRPr lang="en-US" sz="2800">
              <a:latin typeface="Arial" panose="020B0604020202020204" pitchFamily="34" charset="0"/>
              <a:cs typeface="Arial" panose="020B0604020202020204" pitchFamily="34" charset="0"/>
            </a:endParaRPr>
          </a:p>
          <a:p>
            <a:pPr marL="457200" indent="-457200">
              <a:spcAft>
                <a:spcPts val="600"/>
              </a:spcAft>
              <a:buFont typeface="Arial,Sans-Serif" panose="020B0604020202020204" pitchFamily="34" charset="0"/>
              <a:buChar char="•"/>
            </a:pPr>
            <a:r>
              <a:rPr lang="en-US" sz="2800">
                <a:latin typeface="Arial"/>
                <a:cs typeface="Arial"/>
              </a:rPr>
              <a:t>FY 2025 Key Accomplishments</a:t>
            </a:r>
            <a:endParaRPr lang="en-US" sz="2800">
              <a:latin typeface="Arial" panose="020B0604020202020204" pitchFamily="34" charset="0"/>
              <a:cs typeface="Arial" panose="020B0604020202020204" pitchFamily="34" charset="0"/>
            </a:endParaRPr>
          </a:p>
          <a:p>
            <a:pPr marL="457200" indent="-457200">
              <a:spcAft>
                <a:spcPts val="600"/>
              </a:spcAft>
              <a:buFont typeface="Arial,Sans-Serif" panose="020B0604020202020204" pitchFamily="34" charset="0"/>
              <a:buChar char="•"/>
            </a:pPr>
            <a:r>
              <a:rPr lang="en-US" sz="2800">
                <a:latin typeface="Arial"/>
                <a:cs typeface="Arial"/>
              </a:rPr>
              <a:t>FY 2026 Key Deliverables </a:t>
            </a:r>
            <a:endParaRPr lang="en-US" sz="2800"/>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a:t>
            </a:fld>
            <a:endParaRPr lang="en-US" b="1">
              <a:latin typeface="+mn-lt"/>
            </a:endParaRPr>
          </a:p>
        </p:txBody>
      </p:sp>
    </p:spTree>
    <p:extLst>
      <p:ext uri="{BB962C8B-B14F-4D97-AF65-F5344CB8AC3E}">
        <p14:creationId xmlns:p14="http://schemas.microsoft.com/office/powerpoint/2010/main" val="49884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2A8E3-9E4E-A156-E8B3-0EF3123C354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32215B0-37EF-9C57-03F5-1A33842BA9B2}"/>
              </a:ext>
            </a:extLst>
          </p:cNvPr>
          <p:cNvSpPr txBox="1"/>
          <p:nvPr/>
        </p:nvSpPr>
        <p:spPr>
          <a:xfrm>
            <a:off x="533400" y="553397"/>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2025 RESULTS</a:t>
            </a:r>
            <a:endParaRPr lang="en-US"/>
          </a:p>
        </p:txBody>
      </p:sp>
      <p:sp>
        <p:nvSpPr>
          <p:cNvPr id="13" name="TextBox 12">
            <a:extLst>
              <a:ext uri="{FF2B5EF4-FFF2-40B4-BE49-F238E27FC236}">
                <a16:creationId xmlns:a16="http://schemas.microsoft.com/office/drawing/2014/main" id="{53B63813-2684-C46F-AA98-55A6054F2839}"/>
              </a:ext>
            </a:extLst>
          </p:cNvPr>
          <p:cNvSpPr txBox="1"/>
          <p:nvPr/>
        </p:nvSpPr>
        <p:spPr>
          <a:xfrm>
            <a:off x="533400" y="1326317"/>
            <a:ext cx="8249093" cy="4978286"/>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Development Services: FY 2025</a:t>
            </a:r>
          </a:p>
          <a:p>
            <a:pPr>
              <a:spcAft>
                <a:spcPts val="600"/>
              </a:spcAft>
            </a:pPr>
            <a:r>
              <a:rPr lang="en-US" sz="2800" b="1">
                <a:latin typeface="Arial"/>
                <a:cs typeface="Arial"/>
              </a:rPr>
              <a:t>West Midland Development</a:t>
            </a:r>
          </a:p>
          <a:p>
            <a:pPr marL="457200" indent="-457200">
              <a:spcAft>
                <a:spcPts val="600"/>
              </a:spcAft>
              <a:buFont typeface="Arial,Sans-Serif"/>
              <a:buChar char="•"/>
            </a:pPr>
            <a:r>
              <a:rPr lang="en-US" sz="2600">
                <a:latin typeface="Arial"/>
                <a:cs typeface="Arial"/>
              </a:rPr>
              <a:t>Texas’ largest </a:t>
            </a:r>
            <a:r>
              <a:rPr lang="en-US" sz="2600" b="1">
                <a:latin typeface="Arial"/>
                <a:cs typeface="Arial"/>
              </a:rPr>
              <a:t>Costco </a:t>
            </a:r>
            <a:r>
              <a:rPr lang="en-US" sz="2600">
                <a:latin typeface="Arial"/>
                <a:cs typeface="Arial"/>
              </a:rPr>
              <a:t>opened in Midland</a:t>
            </a:r>
          </a:p>
          <a:p>
            <a:pPr marL="457200" indent="-457200">
              <a:spcAft>
                <a:spcPts val="600"/>
              </a:spcAft>
              <a:buFont typeface="Arial,Sans-Serif"/>
              <a:buChar char="•"/>
            </a:pPr>
            <a:r>
              <a:rPr lang="en-US" sz="2600">
                <a:latin typeface="Arial"/>
                <a:cs typeface="Arial"/>
              </a:rPr>
              <a:t>Broke ground on </a:t>
            </a:r>
            <a:r>
              <a:rPr lang="en-US" sz="2600" b="1">
                <a:latin typeface="Arial"/>
                <a:cs typeface="Arial"/>
              </a:rPr>
              <a:t>Diamondback Energy Athletic Complex</a:t>
            </a:r>
            <a:r>
              <a:rPr lang="en-US" sz="2600">
                <a:latin typeface="Arial"/>
                <a:cs typeface="Arial"/>
              </a:rPr>
              <a:t>,</a:t>
            </a:r>
            <a:r>
              <a:rPr lang="en-US" sz="2600" b="1">
                <a:latin typeface="Arial"/>
                <a:cs typeface="Arial"/>
              </a:rPr>
              <a:t> ExxonMobil Soccer Complex at Beal Park</a:t>
            </a:r>
            <a:r>
              <a:rPr lang="en-US" sz="2600">
                <a:latin typeface="Arial"/>
                <a:cs typeface="Arial"/>
              </a:rPr>
              <a:t>, and </a:t>
            </a:r>
            <a:r>
              <a:rPr lang="en-US" sz="2600" b="1">
                <a:latin typeface="Arial"/>
                <a:cs typeface="Arial"/>
              </a:rPr>
              <a:t>Cinergy Tall City </a:t>
            </a:r>
          </a:p>
          <a:p>
            <a:pPr marL="457200" indent="-457200">
              <a:spcAft>
                <a:spcPts val="300"/>
              </a:spcAft>
              <a:buFont typeface="Arial,Sans-Serif"/>
              <a:buChar char="•"/>
            </a:pPr>
            <a:r>
              <a:rPr lang="en-US" sz="2600">
                <a:latin typeface="Arial"/>
                <a:cs typeface="Arial"/>
              </a:rPr>
              <a:t>Approved two new </a:t>
            </a:r>
            <a:r>
              <a:rPr lang="en-US" sz="2600" b="1">
                <a:latin typeface="Arial"/>
                <a:cs typeface="Arial"/>
              </a:rPr>
              <a:t>TIRZs</a:t>
            </a:r>
            <a:r>
              <a:rPr lang="en-US" sz="2600">
                <a:latin typeface="Arial"/>
                <a:cs typeface="Arial"/>
              </a:rPr>
              <a:t> with City and County:</a:t>
            </a:r>
          </a:p>
          <a:p>
            <a:pPr marL="914400" lvl="1" indent="-457200">
              <a:spcAft>
                <a:spcPts val="300"/>
              </a:spcAft>
              <a:buFont typeface="Arial,Sans-Serif"/>
              <a:buChar char="•"/>
            </a:pPr>
            <a:r>
              <a:rPr lang="en-US" sz="2600" b="1">
                <a:latin typeface="Arial"/>
                <a:cs typeface="Arial"/>
              </a:rPr>
              <a:t>TIRZ 3</a:t>
            </a:r>
            <a:r>
              <a:rPr lang="en-US" sz="2600">
                <a:latin typeface="Arial"/>
                <a:cs typeface="Arial"/>
              </a:rPr>
              <a:t> – Funds infrastructure to proactively support growth</a:t>
            </a:r>
          </a:p>
          <a:p>
            <a:pPr marL="914400" lvl="1" indent="-457200">
              <a:spcAft>
                <a:spcPts val="600"/>
              </a:spcAft>
              <a:buFont typeface="Arial,Sans-Serif"/>
              <a:buChar char="•"/>
            </a:pPr>
            <a:r>
              <a:rPr lang="en-US" sz="2600" b="1">
                <a:latin typeface="Arial"/>
                <a:cs typeface="Arial"/>
              </a:rPr>
              <a:t>TIRZ 4</a:t>
            </a:r>
            <a:r>
              <a:rPr lang="en-US" sz="2600">
                <a:latin typeface="Arial"/>
                <a:cs typeface="Arial"/>
              </a:rPr>
              <a:t> – Supports Sports Complex and boosts visitor spending through youth sports</a:t>
            </a:r>
          </a:p>
        </p:txBody>
      </p:sp>
      <p:sp>
        <p:nvSpPr>
          <p:cNvPr id="2" name="Slide Number Placeholder 2">
            <a:extLst>
              <a:ext uri="{FF2B5EF4-FFF2-40B4-BE49-F238E27FC236}">
                <a16:creationId xmlns:a16="http://schemas.microsoft.com/office/drawing/2014/main" id="{D0CF127A-F67B-BED7-1254-24951C68FBF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20</a:t>
            </a:fld>
            <a:endParaRPr lang="en-US" b="1">
              <a:latin typeface="+mn-lt"/>
            </a:endParaRPr>
          </a:p>
        </p:txBody>
      </p:sp>
      <p:pic>
        <p:nvPicPr>
          <p:cNvPr id="5" name="Picture 4" descr="A picture containing road, tarmac, highway&#10;&#10;AI-generated content may be incorrect.">
            <a:extLst>
              <a:ext uri="{FF2B5EF4-FFF2-40B4-BE49-F238E27FC236}">
                <a16:creationId xmlns:a16="http://schemas.microsoft.com/office/drawing/2014/main" id="{7993B993-C522-515E-FC47-8349156AFBA6}"/>
              </a:ext>
            </a:extLst>
          </p:cNvPr>
          <p:cNvPicPr>
            <a:picLocks noChangeAspect="1"/>
          </p:cNvPicPr>
          <p:nvPr/>
        </p:nvPicPr>
        <p:blipFill>
          <a:blip r:embed="rId3">
            <a:extLst>
              <a:ext uri="{28A0092B-C50C-407E-A947-70E740481C1C}">
                <a14:useLocalDpi xmlns:a14="http://schemas.microsoft.com/office/drawing/2010/main" val="0"/>
              </a:ext>
            </a:extLst>
          </a:blip>
          <a:srcRect l="33962" r="38159"/>
          <a:stretch>
            <a:fillRect/>
          </a:stretch>
        </p:blipFill>
        <p:spPr>
          <a:xfrm>
            <a:off x="9248159" y="0"/>
            <a:ext cx="2941300" cy="6858000"/>
          </a:xfrm>
          <a:prstGeom prst="rect">
            <a:avLst/>
          </a:prstGeom>
        </p:spPr>
      </p:pic>
      <p:pic>
        <p:nvPicPr>
          <p:cNvPr id="6" name="Picture 4" descr="City Logos | Midland, TX - Official Website">
            <a:extLst>
              <a:ext uri="{FF2B5EF4-FFF2-40B4-BE49-F238E27FC236}">
                <a16:creationId xmlns:a16="http://schemas.microsoft.com/office/drawing/2014/main" id="{4F6D0C8D-EDBF-398C-61AA-5EF3D26AD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0937" y="5534247"/>
            <a:ext cx="2295746" cy="114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25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2A01E-9FAD-3200-EA5E-B790F611189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1357ADD-E2F5-178D-47A0-603AF1E251F0}"/>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7F118F3E-417E-7AF2-E264-3EC691E09D02}"/>
              </a:ext>
            </a:extLst>
          </p:cNvPr>
          <p:cNvSpPr txBox="1"/>
          <p:nvPr/>
        </p:nvSpPr>
        <p:spPr>
          <a:xfrm>
            <a:off x="533401" y="1334014"/>
            <a:ext cx="8033656" cy="4632037"/>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Strategy: Increase the Midland Sales Tax Base</a:t>
            </a:r>
            <a:endParaRPr lang="en-US" sz="2800">
              <a:latin typeface="Century Gothic"/>
              <a:cs typeface="Arial"/>
            </a:endParaRPr>
          </a:p>
          <a:p>
            <a:pPr marL="457200" indent="-457200">
              <a:spcAft>
                <a:spcPts val="300"/>
              </a:spcAft>
              <a:buFont typeface="Arial,Sans-Serif"/>
              <a:buChar char="•"/>
            </a:pPr>
            <a:r>
              <a:rPr lang="en-US" sz="2700">
                <a:latin typeface="Arial"/>
                <a:cs typeface="Arial"/>
              </a:rPr>
              <a:t>Improve </a:t>
            </a:r>
            <a:r>
              <a:rPr lang="en-US" sz="2700" b="1">
                <a:latin typeface="Arial"/>
                <a:cs typeface="Arial"/>
              </a:rPr>
              <a:t>shovel-readiness</a:t>
            </a:r>
            <a:r>
              <a:rPr lang="en-US" sz="2700">
                <a:latin typeface="Arial"/>
                <a:cs typeface="Arial"/>
              </a:rPr>
              <a:t> for destination retail and/or entertainment opportunities</a:t>
            </a:r>
          </a:p>
          <a:p>
            <a:pPr marL="457200" indent="-457200">
              <a:spcAft>
                <a:spcPts val="600"/>
              </a:spcAft>
              <a:buFont typeface="Arial,Sans-Serif"/>
              <a:buChar char="•"/>
            </a:pPr>
            <a:r>
              <a:rPr lang="en-US" sz="2700">
                <a:latin typeface="Arial"/>
                <a:cs typeface="Arial"/>
              </a:rPr>
              <a:t>Begin </a:t>
            </a:r>
            <a:r>
              <a:rPr lang="en-US" sz="2700" b="1">
                <a:latin typeface="Arial"/>
                <a:cs typeface="Arial"/>
              </a:rPr>
              <a:t>master plan </a:t>
            </a:r>
            <a:r>
              <a:rPr lang="en-US" sz="2700">
                <a:latin typeface="Arial"/>
                <a:cs typeface="Arial"/>
              </a:rPr>
              <a:t>for Airport-owned land in Northeast Midland</a:t>
            </a:r>
          </a:p>
          <a:p>
            <a:pPr>
              <a:spcAft>
                <a:spcPts val="300"/>
              </a:spcAft>
            </a:pPr>
            <a:r>
              <a:rPr lang="en-US" sz="2800" b="1">
                <a:latin typeface="Arial"/>
                <a:cs typeface="Arial"/>
              </a:rPr>
              <a:t>Strategy: Enhance Visitor Revenue Opportunities</a:t>
            </a:r>
            <a:endParaRPr lang="en-US" sz="2800">
              <a:cs typeface="Arial"/>
            </a:endParaRPr>
          </a:p>
          <a:p>
            <a:pPr marL="342900" indent="-342900">
              <a:spcAft>
                <a:spcPts val="300"/>
              </a:spcAft>
              <a:buFont typeface="Arial" panose="020B0604020202020204" pitchFamily="34" charset="0"/>
              <a:buChar char="•"/>
            </a:pPr>
            <a:r>
              <a:rPr lang="en-US" sz="2700">
                <a:latin typeface="Arial"/>
                <a:cs typeface="Arial"/>
              </a:rPr>
              <a:t>Increase </a:t>
            </a:r>
            <a:r>
              <a:rPr lang="en-US" sz="2700" b="1">
                <a:latin typeface="Arial"/>
                <a:cs typeface="Arial"/>
              </a:rPr>
              <a:t>hotel uses </a:t>
            </a:r>
            <a:r>
              <a:rPr lang="en-US" sz="2700">
                <a:latin typeface="Arial"/>
                <a:cs typeface="Arial"/>
              </a:rPr>
              <a:t>in Downtown Midland</a:t>
            </a:r>
          </a:p>
          <a:p>
            <a:pPr marL="342900" indent="-342900">
              <a:spcAft>
                <a:spcPts val="600"/>
              </a:spcAft>
              <a:buFont typeface="Arial" panose="020B0604020202020204" pitchFamily="34" charset="0"/>
              <a:buChar char="•"/>
            </a:pPr>
            <a:r>
              <a:rPr lang="en-US" sz="2700">
                <a:latin typeface="Arial"/>
                <a:cs typeface="Arial"/>
              </a:rPr>
              <a:t>Continue park facilities’ improvements and partner to attract </a:t>
            </a:r>
            <a:r>
              <a:rPr lang="en-US" sz="2700" b="1">
                <a:latin typeface="Arial"/>
                <a:cs typeface="Arial"/>
              </a:rPr>
              <a:t>youth sports</a:t>
            </a:r>
            <a:r>
              <a:rPr lang="en-US" sz="2700">
                <a:latin typeface="Arial"/>
                <a:cs typeface="Arial"/>
              </a:rPr>
              <a:t> tournaments</a:t>
            </a:r>
          </a:p>
        </p:txBody>
      </p:sp>
      <p:sp>
        <p:nvSpPr>
          <p:cNvPr id="2" name="Slide Number Placeholder 2">
            <a:extLst>
              <a:ext uri="{FF2B5EF4-FFF2-40B4-BE49-F238E27FC236}">
                <a16:creationId xmlns:a16="http://schemas.microsoft.com/office/drawing/2014/main" id="{2D6A4466-57B4-0CB3-5C1E-CEB139D632FB}"/>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21</a:t>
            </a:fld>
            <a:endParaRPr lang="en-US" b="1">
              <a:latin typeface="+mn-lt"/>
            </a:endParaRPr>
          </a:p>
        </p:txBody>
      </p:sp>
      <p:pic>
        <p:nvPicPr>
          <p:cNvPr id="6148" name="Picture 4" descr="Indoor basketball court with spectators.">
            <a:extLst>
              <a:ext uri="{FF2B5EF4-FFF2-40B4-BE49-F238E27FC236}">
                <a16:creationId xmlns:a16="http://schemas.microsoft.com/office/drawing/2014/main" id="{13CFCDB4-F1C0-8287-B43E-BE1163A0DB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85" r="17682"/>
          <a:stretch>
            <a:fillRect/>
          </a:stretch>
        </p:blipFill>
        <p:spPr bwMode="auto">
          <a:xfrm>
            <a:off x="9233807" y="0"/>
            <a:ext cx="2958192" cy="68579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ity Logos | Midland, TX - Official Website">
            <a:extLst>
              <a:ext uri="{FF2B5EF4-FFF2-40B4-BE49-F238E27FC236}">
                <a16:creationId xmlns:a16="http://schemas.microsoft.com/office/drawing/2014/main" id="{1825CDF1-1A35-80EF-52B6-03FDE07EF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0322" y="5534247"/>
            <a:ext cx="2295746" cy="114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12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13582-29B0-78CB-129E-ACC926A84C38}"/>
            </a:ext>
          </a:extLst>
        </p:cNvPr>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9CEEE1A3-D1F0-D035-9FAF-6E5F41AA3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629D3A0-7E04-02CA-E4E5-094DE070525D}"/>
              </a:ext>
            </a:extLst>
          </p:cNvPr>
          <p:cNvSpPr txBox="1"/>
          <p:nvPr/>
        </p:nvSpPr>
        <p:spPr>
          <a:xfrm>
            <a:off x="533400" y="1334014"/>
            <a:ext cx="8440918" cy="4585871"/>
          </a:xfrm>
          <a:prstGeom prst="rect">
            <a:avLst/>
          </a:prstGeom>
          <a:noFill/>
        </p:spPr>
        <p:txBody>
          <a:bodyPr wrap="square" lIns="91440" tIns="45720" rIns="91440" bIns="45720" rtlCol="0" anchor="t">
            <a:spAutoFit/>
          </a:bodyPr>
          <a:lstStyle/>
          <a:p>
            <a:pPr>
              <a:spcAft>
                <a:spcPts val="600"/>
              </a:spcAft>
            </a:pPr>
            <a:r>
              <a:rPr lang="en-US" sz="2800" b="1">
                <a:latin typeface="Arial"/>
                <a:cs typeface="Arial"/>
              </a:rPr>
              <a:t>Strategy: Continue Downtown and West Midland Redevelopment</a:t>
            </a:r>
          </a:p>
          <a:p>
            <a:pPr marL="457200" indent="-457200" eaLnBrk="0" fontAlgn="base" hangingPunct="0">
              <a:spcAft>
                <a:spcPts val="600"/>
              </a:spcAft>
              <a:buFont typeface="Arial" panose="020B0604020202020204" pitchFamily="34" charset="0"/>
              <a:buChar char="•"/>
            </a:pPr>
            <a:r>
              <a:rPr lang="en-US" altLang="en-US" sz="2700">
                <a:latin typeface="Arial"/>
                <a:cs typeface="Arial"/>
              </a:rPr>
              <a:t>Activate, deploy, and enforce </a:t>
            </a:r>
            <a:r>
              <a:rPr lang="en-US" altLang="en-US" sz="2700" b="1">
                <a:latin typeface="Arial"/>
                <a:cs typeface="Arial"/>
              </a:rPr>
              <a:t>downtown parking strategy</a:t>
            </a:r>
            <a:endParaRPr lang="en-US" altLang="en-US" sz="2700">
              <a:latin typeface="Arial"/>
              <a:cs typeface="Arial"/>
            </a:endParaRPr>
          </a:p>
          <a:p>
            <a:pPr marL="457200" lvl="0" indent="-457200" eaLnBrk="0" fontAlgn="base" hangingPunct="0">
              <a:spcAft>
                <a:spcPts val="600"/>
              </a:spcAft>
              <a:buFont typeface="Arial" panose="020B0604020202020204" pitchFamily="34" charset="0"/>
              <a:buChar char="•"/>
            </a:pPr>
            <a:r>
              <a:rPr lang="en-US" altLang="en-US" sz="2700">
                <a:latin typeface="Arial"/>
                <a:cs typeface="Arial"/>
              </a:rPr>
              <a:t>Expand </a:t>
            </a:r>
            <a:r>
              <a:rPr lang="en-US" altLang="en-US" sz="2700" b="1">
                <a:latin typeface="Arial"/>
                <a:cs typeface="Arial"/>
              </a:rPr>
              <a:t>downtown programming</a:t>
            </a:r>
            <a:r>
              <a:rPr lang="en-US" altLang="en-US" sz="2700">
                <a:latin typeface="Arial"/>
                <a:cs typeface="Arial"/>
              </a:rPr>
              <a:t> (outdoor dining, Midland Merry Lights, Chalk the Block)</a:t>
            </a:r>
          </a:p>
          <a:p>
            <a:pPr marL="457200" lvl="0" indent="-457200" eaLnBrk="0" fontAlgn="base" hangingPunct="0">
              <a:spcAft>
                <a:spcPts val="600"/>
              </a:spcAft>
              <a:buFont typeface="Arial" panose="020B0604020202020204" pitchFamily="34" charset="0"/>
              <a:buChar char="•"/>
            </a:pPr>
            <a:r>
              <a:rPr lang="en-US" altLang="en-US" sz="2700">
                <a:latin typeface="Arial"/>
                <a:cs typeface="Arial"/>
              </a:rPr>
              <a:t>Deploy </a:t>
            </a:r>
            <a:r>
              <a:rPr lang="en-US" altLang="en-US" sz="2700" b="1">
                <a:latin typeface="Arial"/>
                <a:cs typeface="Arial"/>
              </a:rPr>
              <a:t>placemaking strategies </a:t>
            </a:r>
            <a:r>
              <a:rPr lang="en-US" altLang="en-US" sz="2700">
                <a:latin typeface="Arial"/>
                <a:cs typeface="Arial"/>
              </a:rPr>
              <a:t>(entryway signage, lighting, alley activation, public art)</a:t>
            </a:r>
          </a:p>
          <a:p>
            <a:pPr marL="457200" lvl="0" indent="-457200" eaLnBrk="0" fontAlgn="base" hangingPunct="0">
              <a:spcAft>
                <a:spcPts val="600"/>
              </a:spcAft>
              <a:buFont typeface="Arial" panose="020B0604020202020204" pitchFamily="34" charset="0"/>
              <a:buChar char="•"/>
            </a:pPr>
            <a:r>
              <a:rPr lang="en-US" altLang="en-US" sz="2700">
                <a:latin typeface="Arial"/>
                <a:cs typeface="Arial"/>
              </a:rPr>
              <a:t>Partner with developers on </a:t>
            </a:r>
            <a:r>
              <a:rPr lang="en-US" altLang="en-US" sz="2700" b="1">
                <a:latin typeface="Arial"/>
                <a:cs typeface="Arial"/>
              </a:rPr>
              <a:t>retail, entertainment, and master-planned communities</a:t>
            </a:r>
            <a:endParaRPr lang="en-US" altLang="en-US" sz="2700">
              <a:latin typeface="Arial"/>
              <a:cs typeface="Arial"/>
            </a:endParaRPr>
          </a:p>
        </p:txBody>
      </p:sp>
      <p:sp>
        <p:nvSpPr>
          <p:cNvPr id="2" name="Slide Number Placeholder 2">
            <a:extLst>
              <a:ext uri="{FF2B5EF4-FFF2-40B4-BE49-F238E27FC236}">
                <a16:creationId xmlns:a16="http://schemas.microsoft.com/office/drawing/2014/main" id="{D402A53D-1567-6474-69C0-7D51B16B0F5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22</a:t>
            </a:fld>
            <a:endParaRPr lang="en-US" b="1">
              <a:latin typeface="+mn-lt"/>
            </a:endParaRPr>
          </a:p>
        </p:txBody>
      </p:sp>
      <p:pic>
        <p:nvPicPr>
          <p:cNvPr id="3" name="Picture 2" descr="Diagram&#10;&#10;AI-generated content may be incorrect.">
            <a:extLst>
              <a:ext uri="{FF2B5EF4-FFF2-40B4-BE49-F238E27FC236}">
                <a16:creationId xmlns:a16="http://schemas.microsoft.com/office/drawing/2014/main" id="{253487EB-8563-A8AE-9DA9-1E227B9B4FE4}"/>
              </a:ext>
            </a:extLst>
          </p:cNvPr>
          <p:cNvPicPr>
            <a:picLocks noChangeAspect="1"/>
          </p:cNvPicPr>
          <p:nvPr/>
        </p:nvPicPr>
        <p:blipFill>
          <a:blip r:embed="rId4"/>
          <a:srcRect l="21975" t="240" b="-240"/>
          <a:stretch>
            <a:fillRect/>
          </a:stretch>
        </p:blipFill>
        <p:spPr>
          <a:xfrm>
            <a:off x="8898902" y="402167"/>
            <a:ext cx="3293097" cy="2614084"/>
          </a:xfrm>
          <a:prstGeom prst="rect">
            <a:avLst/>
          </a:prstGeom>
        </p:spPr>
      </p:pic>
      <p:pic>
        <p:nvPicPr>
          <p:cNvPr id="6" name="Picture 5" descr="Diagram, engineering drawing&#10;&#10;AI-generated content may be incorrect.">
            <a:extLst>
              <a:ext uri="{FF2B5EF4-FFF2-40B4-BE49-F238E27FC236}">
                <a16:creationId xmlns:a16="http://schemas.microsoft.com/office/drawing/2014/main" id="{6F7A44C9-3F76-FE84-E230-BEFD1C1DD948}"/>
              </a:ext>
            </a:extLst>
          </p:cNvPr>
          <p:cNvPicPr>
            <a:picLocks noChangeAspect="1"/>
          </p:cNvPicPr>
          <p:nvPr/>
        </p:nvPicPr>
        <p:blipFill>
          <a:blip r:embed="rId5"/>
          <a:srcRect l="21448" t="43" b="-43"/>
          <a:stretch>
            <a:fillRect/>
          </a:stretch>
        </p:blipFill>
        <p:spPr>
          <a:xfrm>
            <a:off x="8898903" y="3143250"/>
            <a:ext cx="3293097" cy="2540000"/>
          </a:xfrm>
          <a:prstGeom prst="rect">
            <a:avLst/>
          </a:prstGeom>
        </p:spPr>
      </p:pic>
      <p:sp>
        <p:nvSpPr>
          <p:cNvPr id="4" name="TextBox 3">
            <a:extLst>
              <a:ext uri="{FF2B5EF4-FFF2-40B4-BE49-F238E27FC236}">
                <a16:creationId xmlns:a16="http://schemas.microsoft.com/office/drawing/2014/main" id="{07506C39-16FE-2F85-7FF7-78F03BDDAACB}"/>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Tree>
    <p:extLst>
      <p:ext uri="{BB962C8B-B14F-4D97-AF65-F5344CB8AC3E}">
        <p14:creationId xmlns:p14="http://schemas.microsoft.com/office/powerpoint/2010/main" val="439997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BEC1-48D2-464B-C202-6F688F6490E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F9535CC-E293-3526-6A1C-12F14F52036A}"/>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61AE8F53-AD71-0942-393B-782700A3CE1B}"/>
              </a:ext>
            </a:extLst>
          </p:cNvPr>
          <p:cNvSpPr txBox="1"/>
          <p:nvPr/>
        </p:nvSpPr>
        <p:spPr>
          <a:xfrm>
            <a:off x="533399" y="1334014"/>
            <a:ext cx="7483599" cy="5024452"/>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Strategy: Nurture Development Districts</a:t>
            </a:r>
          </a:p>
          <a:p>
            <a:pPr marL="457200" indent="-457200">
              <a:spcAft>
                <a:spcPts val="300"/>
              </a:spcAft>
              <a:buFont typeface="Arial" panose="020B0604020202020204" pitchFamily="34" charset="0"/>
              <a:buChar char="•"/>
            </a:pPr>
            <a:r>
              <a:rPr lang="en-US" sz="2800">
                <a:latin typeface="Arial"/>
                <a:cs typeface="Arial"/>
              </a:rPr>
              <a:t>Launch </a:t>
            </a:r>
            <a:r>
              <a:rPr lang="en-US" sz="2800" b="1">
                <a:latin typeface="Arial"/>
                <a:cs typeface="Arial"/>
              </a:rPr>
              <a:t>master plans </a:t>
            </a:r>
            <a:r>
              <a:rPr lang="en-US" sz="2800">
                <a:latin typeface="Arial"/>
                <a:cs typeface="Arial"/>
              </a:rPr>
              <a:t>for key development areas in the city</a:t>
            </a:r>
            <a:endParaRPr lang="en-US" sz="280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800">
                <a:latin typeface="Arial"/>
                <a:cs typeface="Arial"/>
              </a:rPr>
              <a:t>Secure + deploy </a:t>
            </a:r>
            <a:r>
              <a:rPr lang="en-US" sz="2800" b="1">
                <a:latin typeface="Arial"/>
                <a:cs typeface="Arial"/>
              </a:rPr>
              <a:t>municipal financial instruments</a:t>
            </a:r>
            <a:r>
              <a:rPr lang="en-US" sz="2800">
                <a:latin typeface="Arial"/>
                <a:cs typeface="Arial"/>
              </a:rPr>
              <a:t> to drive targeted development</a:t>
            </a:r>
          </a:p>
          <a:p>
            <a:pPr>
              <a:spcAft>
                <a:spcPts val="300"/>
              </a:spcAft>
            </a:pPr>
            <a:r>
              <a:rPr lang="en-US" sz="2800" b="1">
                <a:latin typeface="Arial"/>
                <a:cs typeface="Arial"/>
              </a:rPr>
              <a:t>Strategy: Grow the Core Business of Air Transportation</a:t>
            </a:r>
          </a:p>
          <a:p>
            <a:pPr marL="457200" indent="-457200">
              <a:spcAft>
                <a:spcPts val="300"/>
              </a:spcAft>
              <a:buFont typeface="Arial" panose="020B0604020202020204" pitchFamily="34" charset="0"/>
              <a:buChar char="•"/>
            </a:pPr>
            <a:r>
              <a:rPr lang="en-US" sz="2800">
                <a:latin typeface="Arial"/>
                <a:cs typeface="Arial"/>
              </a:rPr>
              <a:t>Complete design + secure funding for </a:t>
            </a:r>
            <a:r>
              <a:rPr lang="en-US" sz="2800" b="1">
                <a:latin typeface="Arial"/>
                <a:cs typeface="Arial"/>
              </a:rPr>
              <a:t>MAF terminal + Airpark hangar infrastructure project</a:t>
            </a:r>
          </a:p>
        </p:txBody>
      </p:sp>
      <p:sp>
        <p:nvSpPr>
          <p:cNvPr id="2" name="Slide Number Placeholder 2">
            <a:extLst>
              <a:ext uri="{FF2B5EF4-FFF2-40B4-BE49-F238E27FC236}">
                <a16:creationId xmlns:a16="http://schemas.microsoft.com/office/drawing/2014/main" id="{A0CD19DC-C7B9-2CDF-0884-395F67A93746}"/>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23</a:t>
            </a:fld>
            <a:endParaRPr lang="en-US" b="1">
              <a:latin typeface="+mn-lt"/>
            </a:endParaRPr>
          </a:p>
        </p:txBody>
      </p:sp>
      <p:pic>
        <p:nvPicPr>
          <p:cNvPr id="3" name="Picture 2">
            <a:extLst>
              <a:ext uri="{FF2B5EF4-FFF2-40B4-BE49-F238E27FC236}">
                <a16:creationId xmlns:a16="http://schemas.microsoft.com/office/drawing/2014/main" id="{56A19464-24A4-8AEB-503D-DC7C225D1A2A}"/>
              </a:ext>
            </a:extLst>
          </p:cNvPr>
          <p:cNvPicPr>
            <a:picLocks noChangeAspect="1"/>
          </p:cNvPicPr>
          <p:nvPr/>
        </p:nvPicPr>
        <p:blipFill>
          <a:blip r:embed="rId3"/>
          <a:stretch>
            <a:fillRect/>
          </a:stretch>
        </p:blipFill>
        <p:spPr>
          <a:xfrm>
            <a:off x="8489662" y="2598"/>
            <a:ext cx="3698586" cy="6852803"/>
          </a:xfrm>
          <a:prstGeom prst="rect">
            <a:avLst/>
          </a:prstGeom>
        </p:spPr>
      </p:pic>
      <p:pic>
        <p:nvPicPr>
          <p:cNvPr id="6" name="Picture 4" descr="City Logos | Midland, TX - Official Website">
            <a:extLst>
              <a:ext uri="{FF2B5EF4-FFF2-40B4-BE49-F238E27FC236}">
                <a16:creationId xmlns:a16="http://schemas.microsoft.com/office/drawing/2014/main" id="{23E44C02-C9F9-D451-7E58-5C017D979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9897" y="5534247"/>
            <a:ext cx="2295746" cy="114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751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4068C-AFBE-B232-E0AF-1DA37A357D5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BF06719-1B01-7E8E-E389-E2F685FC5369}"/>
              </a:ext>
            </a:extLst>
          </p:cNvPr>
          <p:cNvSpPr txBox="1"/>
          <p:nvPr/>
        </p:nvSpPr>
        <p:spPr>
          <a:xfrm>
            <a:off x="533400" y="553397"/>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A5B4C2B0-CEC8-5E65-1C1D-7F6C23E285B8}"/>
              </a:ext>
            </a:extLst>
          </p:cNvPr>
          <p:cNvSpPr txBox="1"/>
          <p:nvPr/>
        </p:nvSpPr>
        <p:spPr>
          <a:xfrm>
            <a:off x="533400" y="1322838"/>
            <a:ext cx="8120406" cy="4201150"/>
          </a:xfrm>
          <a:prstGeom prst="rect">
            <a:avLst/>
          </a:prstGeom>
          <a:noFill/>
        </p:spPr>
        <p:txBody>
          <a:bodyPr wrap="square" lIns="91440" tIns="45720" rIns="91440" bIns="45720" rtlCol="0" anchor="t">
            <a:spAutoFit/>
          </a:bodyPr>
          <a:lstStyle/>
          <a:p>
            <a:pPr>
              <a:spcAft>
                <a:spcPts val="600"/>
              </a:spcAft>
            </a:pPr>
            <a:r>
              <a:rPr lang="en-US" sz="2800" b="1">
                <a:latin typeface="Arial"/>
                <a:cs typeface="Arial"/>
              </a:rPr>
              <a:t>Strategy: Expand Opportunities + Programming for General + Small Business</a:t>
            </a:r>
            <a:endParaRPr lang="en-US" sz="2800" b="1">
              <a:latin typeface="Arial" panose="020B0604020202020204" pitchFamily="34" charset="0"/>
              <a:cs typeface="Arial"/>
            </a:endParaRPr>
          </a:p>
          <a:p>
            <a:pPr marL="457200" indent="-457200" eaLnBrk="0" fontAlgn="base" hangingPunct="0">
              <a:spcAft>
                <a:spcPts val="600"/>
              </a:spcAft>
              <a:buFont typeface="Arial" panose="020B0604020202020204" pitchFamily="34" charset="0"/>
              <a:buChar char="•"/>
            </a:pPr>
            <a:r>
              <a:rPr lang="en-US" sz="2800">
                <a:latin typeface="Arial"/>
                <a:cs typeface="Arial"/>
              </a:rPr>
              <a:t>Leverage </a:t>
            </a:r>
            <a:r>
              <a:rPr lang="en-US" sz="2800" b="1">
                <a:latin typeface="Arial"/>
                <a:cs typeface="Arial"/>
              </a:rPr>
              <a:t>downtown programming </a:t>
            </a:r>
            <a:r>
              <a:rPr lang="en-US" sz="2800">
                <a:latin typeface="Arial"/>
                <a:cs typeface="Arial"/>
              </a:rPr>
              <a:t>to support small businesses</a:t>
            </a:r>
          </a:p>
          <a:p>
            <a:pPr marL="457200" indent="-457200" eaLnBrk="0" fontAlgn="base" hangingPunct="0">
              <a:spcAft>
                <a:spcPts val="600"/>
              </a:spcAft>
              <a:buFont typeface="Arial" panose="020B0604020202020204" pitchFamily="34" charset="0"/>
              <a:buChar char="•"/>
            </a:pPr>
            <a:r>
              <a:rPr lang="en-US" sz="2800">
                <a:latin typeface="Arial"/>
                <a:cs typeface="Arial"/>
              </a:rPr>
              <a:t>Support the </a:t>
            </a:r>
            <a:r>
              <a:rPr lang="en-US" sz="2800" b="1">
                <a:latin typeface="Arial"/>
                <a:cs typeface="Arial"/>
              </a:rPr>
              <a:t>Midland Entrepreneurial Challenge</a:t>
            </a:r>
            <a:r>
              <a:rPr lang="en-US" sz="2800">
                <a:latin typeface="Arial"/>
                <a:cs typeface="Arial"/>
              </a:rPr>
              <a:t> to grow local startups</a:t>
            </a:r>
          </a:p>
          <a:p>
            <a:pPr marL="457200" indent="-457200" eaLnBrk="0" fontAlgn="base" hangingPunct="0">
              <a:spcAft>
                <a:spcPts val="600"/>
              </a:spcAft>
              <a:buFont typeface="Arial" panose="020B0604020202020204" pitchFamily="34" charset="0"/>
              <a:buChar char="•"/>
            </a:pPr>
            <a:r>
              <a:rPr lang="en-US" sz="2800">
                <a:latin typeface="Arial"/>
                <a:cs typeface="Arial"/>
              </a:rPr>
              <a:t>Explore </a:t>
            </a:r>
            <a:r>
              <a:rPr lang="en-US" sz="2800" b="1">
                <a:latin typeface="Arial"/>
                <a:cs typeface="Arial"/>
              </a:rPr>
              <a:t>additional tools </a:t>
            </a:r>
            <a:r>
              <a:rPr lang="en-US" sz="2800">
                <a:latin typeface="Arial"/>
                <a:cs typeface="Arial"/>
              </a:rPr>
              <a:t>to strengthen small business development (e.g., access to capital, City procurement)</a:t>
            </a:r>
            <a:endParaRPr lang="en-US" sz="2800" b="1">
              <a:latin typeface="Arial"/>
              <a:cs typeface="Arial"/>
            </a:endParaRPr>
          </a:p>
        </p:txBody>
      </p:sp>
      <p:sp>
        <p:nvSpPr>
          <p:cNvPr id="2" name="Slide Number Placeholder 2">
            <a:extLst>
              <a:ext uri="{FF2B5EF4-FFF2-40B4-BE49-F238E27FC236}">
                <a16:creationId xmlns:a16="http://schemas.microsoft.com/office/drawing/2014/main" id="{215EFD19-9203-8FCD-FB0F-7C3FFDA2CE1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24</a:t>
            </a:fld>
            <a:endParaRPr lang="en-US" b="1">
              <a:latin typeface="+mn-lt"/>
            </a:endParaRPr>
          </a:p>
        </p:txBody>
      </p:sp>
      <p:pic>
        <p:nvPicPr>
          <p:cNvPr id="5" name="Picture 4" descr="No photo description available.">
            <a:extLst>
              <a:ext uri="{FF2B5EF4-FFF2-40B4-BE49-F238E27FC236}">
                <a16:creationId xmlns:a16="http://schemas.microsoft.com/office/drawing/2014/main" id="{73B9DBC1-6B9F-0CC4-59C5-BAB37F8CB29E}"/>
              </a:ext>
            </a:extLst>
          </p:cNvPr>
          <p:cNvPicPr>
            <a:picLocks noChangeAspect="1"/>
          </p:cNvPicPr>
          <p:nvPr/>
        </p:nvPicPr>
        <p:blipFill>
          <a:blip r:embed="rId3"/>
          <a:srcRect l="11281" t="917" r="25315" b="-1070"/>
          <a:stretch>
            <a:fillRect/>
          </a:stretch>
        </p:blipFill>
        <p:spPr>
          <a:xfrm>
            <a:off x="8809566" y="0"/>
            <a:ext cx="3506530" cy="6942695"/>
          </a:xfrm>
          <a:prstGeom prst="rect">
            <a:avLst/>
          </a:prstGeom>
        </p:spPr>
      </p:pic>
      <p:pic>
        <p:nvPicPr>
          <p:cNvPr id="7" name="Picture 4" descr="City Logos | Midland, TX - Official Website">
            <a:extLst>
              <a:ext uri="{FF2B5EF4-FFF2-40B4-BE49-F238E27FC236}">
                <a16:creationId xmlns:a16="http://schemas.microsoft.com/office/drawing/2014/main" id="{0D4A0F1E-EE53-24F7-8F90-E8818ABBE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0920" y="5534247"/>
            <a:ext cx="2295746" cy="114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98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ADCAB-AED7-3E02-79AB-6D6CB7F75B4E}"/>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92F800C1-3161-766C-88DE-E512A8A9D844}"/>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BC1C843F-EA86-3A06-FB27-BF1D58137B3F}"/>
              </a:ext>
            </a:extLst>
          </p:cNvPr>
          <p:cNvSpPr txBox="1"/>
          <p:nvPr/>
        </p:nvSpPr>
        <p:spPr>
          <a:xfrm>
            <a:off x="533400" y="1334014"/>
            <a:ext cx="8469198" cy="4708981"/>
          </a:xfrm>
          <a:prstGeom prst="rect">
            <a:avLst/>
          </a:prstGeom>
          <a:noFill/>
        </p:spPr>
        <p:txBody>
          <a:bodyPr wrap="square" lIns="91440" tIns="45720" rIns="91440" bIns="45720" rtlCol="0" anchor="t">
            <a:spAutoFit/>
          </a:bodyPr>
          <a:lstStyle/>
          <a:p>
            <a:pPr>
              <a:spcAft>
                <a:spcPts val="600"/>
              </a:spcAft>
            </a:pPr>
            <a:r>
              <a:rPr lang="en-US" sz="2800" b="1">
                <a:latin typeface="Arial" panose="020B0604020202020204" pitchFamily="34" charset="0"/>
                <a:cs typeface="Arial" panose="020B0604020202020204" pitchFamily="34" charset="0"/>
              </a:rPr>
              <a:t>Strategy: Improve Speed to Market for Citizens, Builders, Developers, and Contractors</a:t>
            </a:r>
          </a:p>
          <a:p>
            <a:pPr marL="457200" indent="-457200">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Continue to accelerate permit and certificate of occupancy issuance through process improvements and </a:t>
            </a:r>
            <a:r>
              <a:rPr lang="en-US" sz="2800" b="1">
                <a:latin typeface="Arial" panose="020B0604020202020204" pitchFamily="34" charset="0"/>
                <a:cs typeface="Arial" panose="020B0604020202020204" pitchFamily="34" charset="0"/>
              </a:rPr>
              <a:t>leveraging technology</a:t>
            </a:r>
          </a:p>
          <a:p>
            <a:pPr marL="457200" indent="-457200">
              <a:spcAft>
                <a:spcPts val="600"/>
              </a:spcAft>
              <a:buFont typeface="Arial" panose="020B0604020202020204" pitchFamily="34" charset="0"/>
              <a:buChar char="•"/>
            </a:pPr>
            <a:r>
              <a:rPr lang="en-US" sz="2800">
                <a:latin typeface="Arial" panose="020B0604020202020204" pitchFamily="34" charset="0"/>
                <a:cs typeface="Arial" panose="020B0604020202020204" pitchFamily="34" charset="0"/>
              </a:rPr>
              <a:t>Facilitate development and permitting for major quality of life projects including the Zoo</a:t>
            </a:r>
          </a:p>
          <a:p>
            <a:pPr>
              <a:spcAft>
                <a:spcPts val="600"/>
              </a:spcAft>
            </a:pPr>
            <a:r>
              <a:rPr lang="en-US" sz="2800" b="1">
                <a:latin typeface="Arial" panose="020B0604020202020204" pitchFamily="34" charset="0"/>
                <a:cs typeface="Arial" panose="020B0604020202020204" pitchFamily="34" charset="0"/>
              </a:rPr>
              <a:t>Strategy: Establish Our Community as a Premier Destination for Retail + Entertainment</a:t>
            </a:r>
          </a:p>
          <a:p>
            <a:pPr marL="457200" indent="-457200">
              <a:spcAft>
                <a:spcPts val="600"/>
              </a:spcAft>
              <a:buFont typeface="Arial" panose="020B0604020202020204" pitchFamily="34" charset="0"/>
              <a:buChar char="•"/>
            </a:pPr>
            <a:r>
              <a:rPr lang="en-US" sz="2800" b="1">
                <a:latin typeface="Arial" panose="020B0604020202020204" pitchFamily="34" charset="0"/>
                <a:cs typeface="Arial" panose="020B0604020202020204" pitchFamily="34" charset="0"/>
              </a:rPr>
              <a:t>Recruit </a:t>
            </a:r>
            <a:r>
              <a:rPr lang="en-US" sz="2800">
                <a:latin typeface="Arial" panose="020B0604020202020204" pitchFamily="34" charset="0"/>
                <a:cs typeface="Arial" panose="020B0604020202020204" pitchFamily="34" charset="0"/>
              </a:rPr>
              <a:t>destination retail + entertainment</a:t>
            </a:r>
          </a:p>
        </p:txBody>
      </p:sp>
      <p:sp>
        <p:nvSpPr>
          <p:cNvPr id="2" name="Slide Number Placeholder 2">
            <a:extLst>
              <a:ext uri="{FF2B5EF4-FFF2-40B4-BE49-F238E27FC236}">
                <a16:creationId xmlns:a16="http://schemas.microsoft.com/office/drawing/2014/main" id="{BA59BD7D-54B9-9221-2FCC-B5F4C466E9B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25</a:t>
            </a:fld>
            <a:endParaRPr lang="en-US" b="1">
              <a:latin typeface="+mn-lt"/>
            </a:endParaRPr>
          </a:p>
        </p:txBody>
      </p:sp>
      <p:pic>
        <p:nvPicPr>
          <p:cNvPr id="11268" name="Picture 4" descr="What animals will be at Zoo Midland? First US zoo project in decades">
            <a:extLst>
              <a:ext uri="{FF2B5EF4-FFF2-40B4-BE49-F238E27FC236}">
                <a16:creationId xmlns:a16="http://schemas.microsoft.com/office/drawing/2014/main" id="{823F8D4C-2B69-C892-1CB8-1F68474478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60" r="21171"/>
          <a:stretch>
            <a:fillRect/>
          </a:stretch>
        </p:blipFill>
        <p:spPr bwMode="auto">
          <a:xfrm>
            <a:off x="9137652" y="0"/>
            <a:ext cx="3053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ity Logos | Midland, TX - Official Website">
            <a:extLst>
              <a:ext uri="{FF2B5EF4-FFF2-40B4-BE49-F238E27FC236}">
                <a16:creationId xmlns:a16="http://schemas.microsoft.com/office/drawing/2014/main" id="{57966986-7C49-393D-2D01-1EC9266ED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2245" y="5534247"/>
            <a:ext cx="2295746" cy="114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19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2F8685F2-B34B-96A8-136D-3C08C0865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8409516"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VISION BLOCK CONNECTIONS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7779808" cy="3108543"/>
          </a:xfrm>
          <a:prstGeom prst="rect">
            <a:avLst/>
          </a:prstGeom>
          <a:noFill/>
        </p:spPr>
        <p:txBody>
          <a:bodyPr wrap="square" lIns="91440" tIns="45720" rIns="91440" bIns="45720" rtlCol="0" anchor="t">
            <a:spAutoFit/>
          </a:bodyPr>
          <a:lstStyle/>
          <a:p>
            <a:r>
              <a:rPr lang="en-US" sz="2800">
                <a:latin typeface="Arial"/>
                <a:cs typeface="Arial"/>
              </a:rPr>
              <a:t>“The City of Midland will be the </a:t>
            </a:r>
            <a:r>
              <a:rPr lang="en-US" sz="2800" b="1">
                <a:latin typeface="Arial"/>
                <a:cs typeface="Arial"/>
              </a:rPr>
              <a:t>Premier</a:t>
            </a:r>
            <a:r>
              <a:rPr lang="en-US" sz="2800">
                <a:latin typeface="Arial"/>
                <a:cs typeface="Arial"/>
              </a:rPr>
              <a:t> and </a:t>
            </a:r>
            <a:r>
              <a:rPr lang="en-US" sz="2800" b="1">
                <a:latin typeface="Arial"/>
                <a:cs typeface="Arial"/>
              </a:rPr>
              <a:t>Safest City </a:t>
            </a:r>
            <a:r>
              <a:rPr lang="en-US" sz="2800">
                <a:latin typeface="Arial"/>
                <a:cs typeface="Arial"/>
              </a:rPr>
              <a:t>in West Texas by Providing </a:t>
            </a:r>
            <a:r>
              <a:rPr lang="en-US" sz="2800" b="1">
                <a:latin typeface="Arial"/>
                <a:cs typeface="Arial"/>
              </a:rPr>
              <a:t>World Class Municipal Services</a:t>
            </a:r>
            <a:r>
              <a:rPr lang="en-US" sz="2800">
                <a:latin typeface="Arial"/>
                <a:cs typeface="Arial"/>
              </a:rPr>
              <a:t> through </a:t>
            </a:r>
            <a:r>
              <a:rPr lang="en-US" sz="2800" b="1">
                <a:latin typeface="Arial"/>
                <a:cs typeface="Arial"/>
              </a:rPr>
              <a:t>Operational Excellence </a:t>
            </a:r>
            <a:r>
              <a:rPr lang="en-US" sz="2800">
                <a:latin typeface="Arial"/>
                <a:cs typeface="Arial"/>
              </a:rPr>
              <a:t>and a Culture of </a:t>
            </a:r>
            <a:r>
              <a:rPr lang="en-US" sz="2800" b="1">
                <a:latin typeface="Arial"/>
                <a:cs typeface="Arial"/>
              </a:rPr>
              <a:t>Innovation</a:t>
            </a:r>
            <a:r>
              <a:rPr lang="en-US" sz="2800">
                <a:latin typeface="Arial"/>
                <a:cs typeface="Arial"/>
              </a:rPr>
              <a:t>”</a:t>
            </a:r>
            <a:endParaRPr lang="en-US" sz="2800">
              <a:latin typeface="Arial" panose="020B0604020202020204" pitchFamily="34" charset="0"/>
              <a:cs typeface="Arial" panose="020B0604020202020204" pitchFamily="34" charset="0"/>
            </a:endParaRPr>
          </a:p>
          <a:p>
            <a:endParaRPr lang="en-US" sz="2800">
              <a:latin typeface="Arial"/>
              <a:cs typeface="Arial"/>
            </a:endParaRPr>
          </a:p>
          <a:p>
            <a:pPr marL="457200" indent="-457200">
              <a:buFont typeface="Arial,Sans-Serif"/>
              <a:buChar char="•"/>
            </a:pPr>
            <a:r>
              <a:rPr lang="en-US" sz="2800" b="1">
                <a:latin typeface="Arial"/>
                <a:cs typeface="Arial"/>
              </a:rPr>
              <a:t>Premier City </a:t>
            </a:r>
            <a:r>
              <a:rPr lang="en-US" sz="2800">
                <a:latin typeface="Arial"/>
                <a:cs typeface="Arial"/>
              </a:rPr>
              <a:t>(Goals 1, 3)</a:t>
            </a:r>
            <a:endParaRPr lang="en-US" sz="2800" b="1">
              <a:latin typeface="Arial"/>
              <a:cs typeface="Arial"/>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a:t>
            </a:fld>
            <a:endParaRPr lang="en-US" b="1">
              <a:latin typeface="+mn-lt"/>
            </a:endParaRPr>
          </a:p>
        </p:txBody>
      </p:sp>
    </p:spTree>
    <p:extLst>
      <p:ext uri="{BB962C8B-B14F-4D97-AF65-F5344CB8AC3E}">
        <p14:creationId xmlns:p14="http://schemas.microsoft.com/office/powerpoint/2010/main" val="240678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94A12DCF-C41A-E994-6C63-BABE9A6C0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40582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STRATEGIC ALIGNMENT</a:t>
            </a:r>
            <a:endParaRPr lang="en-US"/>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335617"/>
            <a:ext cx="9063087" cy="5101397"/>
          </a:xfrm>
          <a:prstGeom prst="rect">
            <a:avLst/>
          </a:prstGeom>
          <a:noFill/>
        </p:spPr>
        <p:txBody>
          <a:bodyPr wrap="square" lIns="91440" tIns="45720" rIns="91440" bIns="45720" rtlCol="0" anchor="t">
            <a:spAutoFit/>
          </a:bodyPr>
          <a:lstStyle/>
          <a:p>
            <a:pPr>
              <a:spcAft>
                <a:spcPts val="600"/>
              </a:spcAft>
            </a:pPr>
            <a:r>
              <a:rPr lang="en-US" sz="2800" b="1">
                <a:latin typeface="Arial"/>
                <a:cs typeface="Arial"/>
              </a:rPr>
              <a:t>Goal 1: Strong Economy with More Quality Jobs</a:t>
            </a:r>
            <a:endParaRPr lang="en-US" sz="2800">
              <a:latin typeface="Arial" panose="020B0604020202020204" pitchFamily="34" charset="0"/>
              <a:cs typeface="Arial" panose="020B0604020202020204" pitchFamily="34" charset="0"/>
            </a:endParaRPr>
          </a:p>
          <a:p>
            <a:pPr marL="342900" indent="-342900">
              <a:spcAft>
                <a:spcPts val="6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1.1 </a:t>
            </a:r>
            <a:r>
              <a:rPr lang="en-US" sz="2500">
                <a:latin typeface="Arial" panose="020B0604020202020204" pitchFamily="34" charset="0"/>
                <a:cs typeface="Arial" panose="020B0604020202020204" pitchFamily="34" charset="0"/>
              </a:rPr>
              <a:t>Increase the Midland </a:t>
            </a:r>
            <a:r>
              <a:rPr lang="en-US" sz="2500" b="1">
                <a:latin typeface="Arial" panose="020B0604020202020204" pitchFamily="34" charset="0"/>
                <a:cs typeface="Arial" panose="020B0604020202020204" pitchFamily="34" charset="0"/>
              </a:rPr>
              <a:t>Sales Tax Base</a:t>
            </a:r>
          </a:p>
          <a:p>
            <a:pPr marL="342900" indent="-342900">
              <a:spcAft>
                <a:spcPts val="6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1.2 </a:t>
            </a:r>
            <a:r>
              <a:rPr lang="en-US" sz="2500">
                <a:latin typeface="Arial" panose="020B0604020202020204" pitchFamily="34" charset="0"/>
                <a:cs typeface="Arial" panose="020B0604020202020204" pitchFamily="34" charset="0"/>
              </a:rPr>
              <a:t>Enhance </a:t>
            </a:r>
            <a:r>
              <a:rPr lang="en-US" sz="2500" b="1">
                <a:latin typeface="Arial" panose="020B0604020202020204" pitchFamily="34" charset="0"/>
                <a:cs typeface="Arial" panose="020B0604020202020204" pitchFamily="34" charset="0"/>
              </a:rPr>
              <a:t>Visitor Revenue Opportunities</a:t>
            </a:r>
          </a:p>
          <a:p>
            <a:pPr marL="342900" indent="-342900">
              <a:spcAft>
                <a:spcPts val="3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1.3 </a:t>
            </a:r>
            <a:r>
              <a:rPr lang="en-US" sz="2500">
                <a:latin typeface="Arial" panose="020B0604020202020204" pitchFamily="34" charset="0"/>
                <a:cs typeface="Arial" panose="020B0604020202020204" pitchFamily="34" charset="0"/>
              </a:rPr>
              <a:t>Continue </a:t>
            </a:r>
            <a:r>
              <a:rPr lang="en-US" sz="2500" b="1">
                <a:latin typeface="Arial" panose="020B0604020202020204" pitchFamily="34" charset="0"/>
                <a:cs typeface="Arial" panose="020B0604020202020204" pitchFamily="34" charset="0"/>
              </a:rPr>
              <a:t>Downtown + West Midland </a:t>
            </a:r>
            <a:r>
              <a:rPr lang="en-US" sz="2500">
                <a:latin typeface="Arial" panose="020B0604020202020204" pitchFamily="34" charset="0"/>
                <a:cs typeface="Arial" panose="020B0604020202020204" pitchFamily="34" charset="0"/>
              </a:rPr>
              <a:t>Redevelopment</a:t>
            </a:r>
          </a:p>
          <a:p>
            <a:pPr marL="800100" lvl="1" indent="-342900">
              <a:spcAft>
                <a:spcPts val="3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1.3.1</a:t>
            </a:r>
            <a:r>
              <a:rPr lang="en-US" sz="2500">
                <a:latin typeface="Arial" panose="020B0604020202020204" pitchFamily="34" charset="0"/>
                <a:cs typeface="Arial" panose="020B0604020202020204" pitchFamily="34" charset="0"/>
              </a:rPr>
              <a:t> Adopt a holistic approach to </a:t>
            </a:r>
            <a:r>
              <a:rPr lang="en-US" sz="2500" b="1">
                <a:latin typeface="Arial" panose="020B0604020202020204" pitchFamily="34" charset="0"/>
                <a:cs typeface="Arial" panose="020B0604020202020204" pitchFamily="34" charset="0"/>
              </a:rPr>
              <a:t>address development barriers</a:t>
            </a:r>
            <a:r>
              <a:rPr lang="en-US" sz="2500">
                <a:latin typeface="Arial" panose="020B0604020202020204" pitchFamily="34" charset="0"/>
                <a:cs typeface="Arial" panose="020B0604020202020204" pitchFamily="34" charset="0"/>
              </a:rPr>
              <a:t> in Downtown Midland</a:t>
            </a:r>
          </a:p>
          <a:p>
            <a:pPr marL="800100" lvl="1" indent="-342900">
              <a:spcAft>
                <a:spcPts val="3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1.3.2</a:t>
            </a:r>
            <a:r>
              <a:rPr lang="en-US" sz="2500">
                <a:latin typeface="Arial" panose="020B0604020202020204" pitchFamily="34" charset="0"/>
                <a:cs typeface="Arial" panose="020B0604020202020204" pitchFamily="34" charset="0"/>
              </a:rPr>
              <a:t> Review + refine current code enforcement practices to better </a:t>
            </a:r>
            <a:r>
              <a:rPr lang="en-US" sz="2500" b="1">
                <a:latin typeface="Arial" panose="020B0604020202020204" pitchFamily="34" charset="0"/>
                <a:cs typeface="Arial" panose="020B0604020202020204" pitchFamily="34" charset="0"/>
              </a:rPr>
              <a:t>support redevelopment </a:t>
            </a:r>
            <a:r>
              <a:rPr lang="en-US" sz="2500">
                <a:latin typeface="Arial" panose="020B0604020202020204" pitchFamily="34" charset="0"/>
                <a:cs typeface="Arial" panose="020B0604020202020204" pitchFamily="34" charset="0"/>
              </a:rPr>
              <a:t>efforts in </a:t>
            </a:r>
            <a:r>
              <a:rPr lang="en-US" sz="2500" b="1">
                <a:latin typeface="Arial" panose="020B0604020202020204" pitchFamily="34" charset="0"/>
                <a:cs typeface="Arial" panose="020B0604020202020204" pitchFamily="34" charset="0"/>
              </a:rPr>
              <a:t>Downtown + South Midland</a:t>
            </a:r>
          </a:p>
          <a:p>
            <a:pPr marL="800100" lvl="1" indent="-342900">
              <a:spcAft>
                <a:spcPts val="3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1.3.3 </a:t>
            </a:r>
            <a:r>
              <a:rPr lang="en-US" sz="2500">
                <a:latin typeface="Arial" panose="020B0604020202020204" pitchFamily="34" charset="0"/>
                <a:cs typeface="Arial" panose="020B0604020202020204" pitchFamily="34" charset="0"/>
              </a:rPr>
              <a:t>Develop + </a:t>
            </a:r>
            <a:r>
              <a:rPr lang="en-US" sz="2500" b="1">
                <a:latin typeface="Arial" panose="020B0604020202020204" pitchFamily="34" charset="0"/>
                <a:cs typeface="Arial" panose="020B0604020202020204" pitchFamily="34" charset="0"/>
              </a:rPr>
              <a:t>implement diverse programming + entertainment initiatives</a:t>
            </a:r>
            <a:r>
              <a:rPr lang="en-US" sz="2500">
                <a:latin typeface="Arial" panose="020B0604020202020204" pitchFamily="34" charset="0"/>
                <a:cs typeface="Arial" panose="020B0604020202020204" pitchFamily="34" charset="0"/>
              </a:rPr>
              <a:t> to attract residents, businesses, and visitors to Downtown Midland</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a:t>
            </a:fld>
            <a:endParaRPr lang="en-US" b="1">
              <a:latin typeface="+mn-lt"/>
            </a:endParaRPr>
          </a:p>
        </p:txBody>
      </p:sp>
    </p:spTree>
    <p:extLst>
      <p:ext uri="{BB962C8B-B14F-4D97-AF65-F5344CB8AC3E}">
        <p14:creationId xmlns:p14="http://schemas.microsoft.com/office/powerpoint/2010/main" val="2383642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400B0-0D37-F9F9-571E-DFBC061737BA}"/>
            </a:ext>
          </a:extLst>
        </p:cNvPr>
        <p:cNvGrpSpPr/>
        <p:nvPr/>
      </p:nvGrpSpPr>
      <p:grpSpPr>
        <a:xfrm>
          <a:off x="0" y="0"/>
          <a:ext cx="0" cy="0"/>
          <a:chOff x="0" y="0"/>
          <a:chExt cx="0" cy="0"/>
        </a:xfrm>
      </p:grpSpPr>
      <p:pic>
        <p:nvPicPr>
          <p:cNvPr id="3" name="Picture 2" descr="A white background with black and white clouds&#10;&#10;Description automatically generated">
            <a:extLst>
              <a:ext uri="{FF2B5EF4-FFF2-40B4-BE49-F238E27FC236}">
                <a16:creationId xmlns:a16="http://schemas.microsoft.com/office/drawing/2014/main" id="{A6B0AFB8-714F-CF2C-301E-6E3A3332B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AF3597F-5B82-CB93-B0A5-FAA278F1B29D}"/>
              </a:ext>
            </a:extLst>
          </p:cNvPr>
          <p:cNvSpPr txBox="1"/>
          <p:nvPr/>
        </p:nvSpPr>
        <p:spPr>
          <a:xfrm>
            <a:off x="533400" y="40582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STRATEGIC ALIGNMENT</a:t>
            </a:r>
            <a:endParaRPr lang="en-US"/>
          </a:p>
        </p:txBody>
      </p:sp>
      <p:sp>
        <p:nvSpPr>
          <p:cNvPr id="13" name="TextBox 12">
            <a:extLst>
              <a:ext uri="{FF2B5EF4-FFF2-40B4-BE49-F238E27FC236}">
                <a16:creationId xmlns:a16="http://schemas.microsoft.com/office/drawing/2014/main" id="{7A262CCB-13DE-C300-D2DA-F1332373E8CE}"/>
              </a:ext>
            </a:extLst>
          </p:cNvPr>
          <p:cNvSpPr txBox="1"/>
          <p:nvPr/>
        </p:nvSpPr>
        <p:spPr>
          <a:xfrm>
            <a:off x="533400" y="1335617"/>
            <a:ext cx="9039225" cy="4832092"/>
          </a:xfrm>
          <a:prstGeom prst="rect">
            <a:avLst/>
          </a:prstGeom>
          <a:noFill/>
        </p:spPr>
        <p:txBody>
          <a:bodyPr wrap="square" lIns="91440" tIns="45720" rIns="91440" bIns="45720" rtlCol="0" anchor="t">
            <a:spAutoFit/>
          </a:bodyPr>
          <a:lstStyle/>
          <a:p>
            <a:pPr>
              <a:spcAft>
                <a:spcPts val="600"/>
              </a:spcAft>
            </a:pPr>
            <a:r>
              <a:rPr lang="en-US" sz="2800" b="1">
                <a:latin typeface="Arial"/>
                <a:cs typeface="Arial"/>
              </a:rPr>
              <a:t>Goal 1: Strong Economy with More Quality Jobs</a:t>
            </a:r>
            <a:endParaRPr lang="en-US" sz="2800">
              <a:latin typeface="Arial" panose="020B0604020202020204" pitchFamily="34" charset="0"/>
              <a:cs typeface="Arial" panose="020B0604020202020204" pitchFamily="34" charset="0"/>
            </a:endParaRPr>
          </a:p>
          <a:p>
            <a:pPr marL="342900" indent="-342900">
              <a:spcAft>
                <a:spcPts val="6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1.4 </a:t>
            </a:r>
            <a:r>
              <a:rPr lang="en-US" sz="2500">
                <a:latin typeface="Arial" panose="020B0604020202020204" pitchFamily="34" charset="0"/>
                <a:cs typeface="Arial" panose="020B0604020202020204" pitchFamily="34" charset="0"/>
              </a:rPr>
              <a:t>Nurture </a:t>
            </a:r>
            <a:r>
              <a:rPr lang="en-US" sz="2500" b="1">
                <a:latin typeface="Arial" panose="020B0604020202020204" pitchFamily="34" charset="0"/>
                <a:cs typeface="Arial" panose="020B0604020202020204" pitchFamily="34" charset="0"/>
              </a:rPr>
              <a:t>Development Districts</a:t>
            </a:r>
          </a:p>
          <a:p>
            <a:pPr marL="342900" indent="-342900">
              <a:spcAft>
                <a:spcPts val="6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1.5</a:t>
            </a:r>
            <a:r>
              <a:rPr lang="en-US" sz="2500">
                <a:latin typeface="Arial" panose="020B0604020202020204" pitchFamily="34" charset="0"/>
                <a:cs typeface="Arial" panose="020B0604020202020204" pitchFamily="34" charset="0"/>
              </a:rPr>
              <a:t> Grow the Core Business of </a:t>
            </a:r>
            <a:r>
              <a:rPr lang="en-US" sz="2500" b="1">
                <a:latin typeface="Arial" panose="020B0604020202020204" pitchFamily="34" charset="0"/>
                <a:cs typeface="Arial" panose="020B0604020202020204" pitchFamily="34" charset="0"/>
              </a:rPr>
              <a:t>Air Transportation</a:t>
            </a:r>
          </a:p>
          <a:p>
            <a:pPr marL="342900" indent="-342900">
              <a:spcAft>
                <a:spcPts val="3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1.6</a:t>
            </a:r>
            <a:r>
              <a:rPr lang="en-US" sz="2500">
                <a:latin typeface="Arial" panose="020B0604020202020204" pitchFamily="34" charset="0"/>
                <a:cs typeface="Arial" panose="020B0604020202020204" pitchFamily="34" charset="0"/>
              </a:rPr>
              <a:t> </a:t>
            </a:r>
            <a:r>
              <a:rPr lang="en-US" sz="2500" b="1">
                <a:latin typeface="Arial" panose="020B0604020202020204" pitchFamily="34" charset="0"/>
                <a:cs typeface="Arial" panose="020B0604020202020204" pitchFamily="34" charset="0"/>
              </a:rPr>
              <a:t>Diversify</a:t>
            </a:r>
            <a:r>
              <a:rPr lang="en-US" sz="2500">
                <a:latin typeface="Arial" panose="020B0604020202020204" pitchFamily="34" charset="0"/>
                <a:cs typeface="Arial" panose="020B0604020202020204" pitchFamily="34" charset="0"/>
              </a:rPr>
              <a:t> Midland’s Economy</a:t>
            </a:r>
          </a:p>
          <a:p>
            <a:pPr marL="800100" lvl="1" indent="-342900">
              <a:spcAft>
                <a:spcPts val="3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1.6.1 </a:t>
            </a:r>
            <a:r>
              <a:rPr lang="en-US" sz="2500">
                <a:latin typeface="Arial" panose="020B0604020202020204" pitchFamily="34" charset="0"/>
                <a:cs typeface="Arial" panose="020B0604020202020204" pitchFamily="34" charset="0"/>
              </a:rPr>
              <a:t>Expand </a:t>
            </a:r>
            <a:r>
              <a:rPr lang="en-US" sz="2500" b="1">
                <a:latin typeface="Arial" panose="020B0604020202020204" pitchFamily="34" charset="0"/>
                <a:cs typeface="Arial" panose="020B0604020202020204" pitchFamily="34" charset="0"/>
              </a:rPr>
              <a:t>sports commerce + tourism </a:t>
            </a:r>
            <a:r>
              <a:rPr lang="en-US" sz="2500">
                <a:latin typeface="Arial" panose="020B0604020202020204" pitchFamily="34" charset="0"/>
                <a:cs typeface="Arial" panose="020B0604020202020204" pitchFamily="34" charset="0"/>
              </a:rPr>
              <a:t>opportunities</a:t>
            </a:r>
          </a:p>
          <a:p>
            <a:pPr marL="342900" indent="-342900">
              <a:spcAft>
                <a:spcPts val="6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1.7</a:t>
            </a:r>
            <a:r>
              <a:rPr lang="en-US" sz="2500">
                <a:latin typeface="Arial" panose="020B0604020202020204" pitchFamily="34" charset="0"/>
                <a:cs typeface="Arial" panose="020B0604020202020204" pitchFamily="34" charset="0"/>
              </a:rPr>
              <a:t> Expand Opportunities + Programming for </a:t>
            </a:r>
            <a:r>
              <a:rPr lang="en-US" sz="2500" b="1">
                <a:latin typeface="Arial" panose="020B0604020202020204" pitchFamily="34" charset="0"/>
                <a:cs typeface="Arial" panose="020B0604020202020204" pitchFamily="34" charset="0"/>
              </a:rPr>
              <a:t>General + Small Business</a:t>
            </a:r>
          </a:p>
          <a:p>
            <a:pPr marL="342900" indent="-342900">
              <a:spcAft>
                <a:spcPts val="6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1.8</a:t>
            </a:r>
            <a:r>
              <a:rPr lang="en-US" sz="2500">
                <a:latin typeface="Arial" panose="020B0604020202020204" pitchFamily="34" charset="0"/>
                <a:cs typeface="Arial" panose="020B0604020202020204" pitchFamily="34" charset="0"/>
              </a:rPr>
              <a:t> Improve </a:t>
            </a:r>
            <a:r>
              <a:rPr lang="en-US" sz="2500" b="1">
                <a:latin typeface="Arial" panose="020B0604020202020204" pitchFamily="34" charset="0"/>
                <a:cs typeface="Arial" panose="020B0604020202020204" pitchFamily="34" charset="0"/>
              </a:rPr>
              <a:t>Speed to Market </a:t>
            </a:r>
            <a:r>
              <a:rPr lang="en-US" sz="2500">
                <a:latin typeface="Arial" panose="020B0604020202020204" pitchFamily="34" charset="0"/>
                <a:cs typeface="Arial" panose="020B0604020202020204" pitchFamily="34" charset="0"/>
              </a:rPr>
              <a:t>for Citizens, Builders, Developers + Contractors</a:t>
            </a:r>
          </a:p>
          <a:p>
            <a:pPr marL="342900" indent="-342900">
              <a:spcAft>
                <a:spcPts val="600"/>
              </a:spcAft>
              <a:buFont typeface="Arial,Sans-Serif" panose="020B0604020202020204" pitchFamily="34" charset="0"/>
              <a:buChar char="•"/>
            </a:pPr>
            <a:r>
              <a:rPr lang="en-US" sz="2500" b="1">
                <a:latin typeface="Arial" panose="020B0604020202020204" pitchFamily="34" charset="0"/>
                <a:cs typeface="Arial" panose="020B0604020202020204" pitchFamily="34" charset="0"/>
              </a:rPr>
              <a:t>1.9</a:t>
            </a:r>
            <a:r>
              <a:rPr lang="en-US" sz="2500">
                <a:latin typeface="Arial" panose="020B0604020202020204" pitchFamily="34" charset="0"/>
                <a:cs typeface="Arial" panose="020B0604020202020204" pitchFamily="34" charset="0"/>
              </a:rPr>
              <a:t> Establish Our Community as a Premier Destination for </a:t>
            </a:r>
            <a:r>
              <a:rPr lang="en-US" sz="2500" b="1">
                <a:latin typeface="Arial" panose="020B0604020202020204" pitchFamily="34" charset="0"/>
                <a:cs typeface="Arial" panose="020B0604020202020204" pitchFamily="34" charset="0"/>
              </a:rPr>
              <a:t>Retail + Entertainment</a:t>
            </a:r>
          </a:p>
        </p:txBody>
      </p:sp>
      <p:sp>
        <p:nvSpPr>
          <p:cNvPr id="2" name="Slide Number Placeholder 2">
            <a:extLst>
              <a:ext uri="{FF2B5EF4-FFF2-40B4-BE49-F238E27FC236}">
                <a16:creationId xmlns:a16="http://schemas.microsoft.com/office/drawing/2014/main" id="{7BF14CAF-6ADD-940C-86B7-4D38F68FCDE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a:t>
            </a:fld>
            <a:endParaRPr lang="en-US" b="1">
              <a:latin typeface="+mn-lt"/>
            </a:endParaRPr>
          </a:p>
        </p:txBody>
      </p:sp>
    </p:spTree>
    <p:extLst>
      <p:ext uri="{BB962C8B-B14F-4D97-AF65-F5344CB8AC3E}">
        <p14:creationId xmlns:p14="http://schemas.microsoft.com/office/powerpoint/2010/main" val="140936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B5B10924-330B-571A-3522-491581A71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DEPARTMENTS</a:t>
            </a:r>
            <a:endParaRPr lang="en-US"/>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7663391" cy="4078039"/>
          </a:xfrm>
          <a:prstGeom prst="rect">
            <a:avLst/>
          </a:prstGeom>
          <a:noFill/>
        </p:spPr>
        <p:txBody>
          <a:bodyPr wrap="square" lIns="91440" tIns="45720" rIns="91440" bIns="45720" rtlCol="0" anchor="t">
            <a:spAutoFit/>
          </a:bodyPr>
          <a:lstStyle/>
          <a:p>
            <a:pPr>
              <a:spcAft>
                <a:spcPts val="600"/>
              </a:spcAft>
            </a:pPr>
            <a:r>
              <a:rPr lang="en-US" sz="2800" b="1">
                <a:latin typeface="Arial"/>
                <a:cs typeface="Arial"/>
              </a:rPr>
              <a:t>Organizational Alignment</a:t>
            </a:r>
            <a:endParaRPr lang="en-US" sz="2800">
              <a:latin typeface="Arial"/>
              <a:cs typeface="Arial"/>
            </a:endParaRPr>
          </a:p>
          <a:p>
            <a:pPr marL="457200" indent="-457200">
              <a:spcAft>
                <a:spcPts val="600"/>
              </a:spcAft>
              <a:buFont typeface="Arial,Sans-Serif" panose="020B0604020202020204" pitchFamily="34" charset="0"/>
              <a:buChar char="•"/>
            </a:pPr>
            <a:r>
              <a:rPr lang="en-US" sz="2800">
                <a:latin typeface="Arial"/>
                <a:cs typeface="Arial"/>
              </a:rPr>
              <a:t>Airport</a:t>
            </a:r>
            <a:endParaRPr lang="en-US" sz="2800">
              <a:latin typeface="Arial" panose="020B0604020202020204" pitchFamily="34" charset="0"/>
              <a:cs typeface="Arial" panose="020B0604020202020204" pitchFamily="34" charset="0"/>
            </a:endParaRPr>
          </a:p>
          <a:p>
            <a:pPr marL="914400" lvl="1" indent="-457200">
              <a:spcAft>
                <a:spcPts val="600"/>
              </a:spcAft>
              <a:buFont typeface="Arial,Sans-Serif" panose="020B0604020202020204" pitchFamily="34" charset="0"/>
              <a:buChar char="•"/>
            </a:pPr>
            <a:r>
              <a:rPr lang="en-US" sz="2800">
                <a:latin typeface="Arial"/>
                <a:cs typeface="Arial"/>
              </a:rPr>
              <a:t>Midland International Air &amp; Space Port </a:t>
            </a:r>
          </a:p>
          <a:p>
            <a:pPr marL="914400" lvl="1" indent="-457200">
              <a:spcAft>
                <a:spcPts val="600"/>
              </a:spcAft>
              <a:buFont typeface="Arial,Sans-Serif" panose="020B0604020202020204" pitchFamily="34" charset="0"/>
              <a:buChar char="•"/>
            </a:pPr>
            <a:r>
              <a:rPr lang="en-US" sz="2800">
                <a:latin typeface="Arial"/>
                <a:cs typeface="Arial"/>
              </a:rPr>
              <a:t>Midland Airpark</a:t>
            </a:r>
          </a:p>
          <a:p>
            <a:pPr marL="457200" indent="-457200">
              <a:spcAft>
                <a:spcPts val="600"/>
              </a:spcAft>
              <a:buFont typeface="Arial,Sans-Serif" panose="020B0604020202020204" pitchFamily="34" charset="0"/>
              <a:buChar char="•"/>
            </a:pPr>
            <a:r>
              <a:rPr lang="en-US" sz="2800">
                <a:latin typeface="Arial"/>
                <a:cs typeface="Arial"/>
              </a:rPr>
              <a:t>Development Services</a:t>
            </a:r>
            <a:endParaRPr lang="en-US" sz="2000">
              <a:latin typeface="Century Gothic"/>
              <a:cs typeface="Arial"/>
            </a:endParaRPr>
          </a:p>
          <a:p>
            <a:pPr marL="914400" lvl="1" indent="-457200">
              <a:spcAft>
                <a:spcPts val="600"/>
              </a:spcAft>
              <a:buFont typeface="Arial,Sans-Serif" panose="020B0604020202020204" pitchFamily="34" charset="0"/>
              <a:buChar char="•"/>
            </a:pPr>
            <a:r>
              <a:rPr lang="en-US" sz="2800">
                <a:latin typeface="Arial"/>
                <a:cs typeface="Arial"/>
              </a:rPr>
              <a:t>Planning</a:t>
            </a:r>
          </a:p>
          <a:p>
            <a:pPr marL="914400" lvl="1" indent="-457200">
              <a:spcAft>
                <a:spcPts val="600"/>
              </a:spcAft>
              <a:buFont typeface="Arial,Sans-Serif" panose="020B0604020202020204" pitchFamily="34" charset="0"/>
              <a:buChar char="•"/>
            </a:pPr>
            <a:r>
              <a:rPr lang="en-US" sz="2800">
                <a:latin typeface="Arial"/>
                <a:cs typeface="Arial"/>
              </a:rPr>
              <a:t>Oil &amp; Gas Coordination</a:t>
            </a:r>
          </a:p>
          <a:p>
            <a:pPr marL="914400" lvl="1" indent="-457200">
              <a:spcAft>
                <a:spcPts val="600"/>
              </a:spcAft>
              <a:buFont typeface="Arial,Sans-Serif" panose="020B0604020202020204" pitchFamily="34" charset="0"/>
              <a:buChar char="•"/>
            </a:pPr>
            <a:r>
              <a:rPr lang="en-US" sz="2800">
                <a:latin typeface="Arial"/>
                <a:cs typeface="Arial"/>
              </a:rPr>
              <a:t>Building Permits &amp; Inspections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6</a:t>
            </a:fld>
            <a:endParaRPr lang="en-US" b="1">
              <a:latin typeface="+mn-lt"/>
            </a:endParaRPr>
          </a:p>
        </p:txBody>
      </p:sp>
    </p:spTree>
    <p:extLst>
      <p:ext uri="{BB962C8B-B14F-4D97-AF65-F5344CB8AC3E}">
        <p14:creationId xmlns:p14="http://schemas.microsoft.com/office/powerpoint/2010/main" val="4170808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E63-E816-37A8-4E2F-061E5921999E}"/>
            </a:ext>
          </a:extLst>
        </p:cNvPr>
        <p:cNvGrpSpPr/>
        <p:nvPr/>
      </p:nvGrpSpPr>
      <p:grpSpPr>
        <a:xfrm>
          <a:off x="0" y="0"/>
          <a:ext cx="0" cy="0"/>
          <a:chOff x="0" y="0"/>
          <a:chExt cx="0" cy="0"/>
        </a:xfrm>
      </p:grpSpPr>
      <p:pic>
        <p:nvPicPr>
          <p:cNvPr id="7" name="Picture 6" descr="Graphical user interface, application&#10;&#10;AI-generated content may be incorrect.">
            <a:extLst>
              <a:ext uri="{FF2B5EF4-FFF2-40B4-BE49-F238E27FC236}">
                <a16:creationId xmlns:a16="http://schemas.microsoft.com/office/drawing/2014/main" id="{D989FF97-688D-48BD-6BC6-B8CBD441C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D46D88B1-8341-5066-3658-A3825F355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858563-00AA-DDCE-7F18-74C9569B4667}"/>
              </a:ext>
            </a:extLst>
          </p:cNvPr>
          <p:cNvSpPr>
            <a:spLocks noGrp="1"/>
          </p:cNvSpPr>
          <p:nvPr>
            <p:ph type="title"/>
          </p:nvPr>
        </p:nvSpPr>
        <p:spPr>
          <a:xfrm>
            <a:off x="457200" y="365125"/>
            <a:ext cx="10515600" cy="1325563"/>
          </a:xfrm>
        </p:spPr>
        <p:txBody>
          <a:bodyPr/>
          <a:lstStyle/>
          <a:p>
            <a:r>
              <a:rPr lang="en-US">
                <a:solidFill>
                  <a:schemeClr val="tx2">
                    <a:lumMod val="75000"/>
                    <a:lumOff val="25000"/>
                  </a:schemeClr>
                </a:solidFill>
                <a:ea typeface="+mn-lt"/>
                <a:cs typeface="+mn-lt"/>
              </a:rPr>
              <a:t>STRONG ECONOMY WITH MORE QUALITY JOBS</a:t>
            </a:r>
            <a:endParaRPr lang="en-US">
              <a:solidFill>
                <a:schemeClr val="tx2">
                  <a:lumMod val="75000"/>
                  <a:lumOff val="25000"/>
                </a:schemeClr>
              </a:solidFill>
            </a:endParaRPr>
          </a:p>
        </p:txBody>
      </p:sp>
      <p:sp>
        <p:nvSpPr>
          <p:cNvPr id="4" name="Slide Number Placeholder 3">
            <a:extLst>
              <a:ext uri="{FF2B5EF4-FFF2-40B4-BE49-F238E27FC236}">
                <a16:creationId xmlns:a16="http://schemas.microsoft.com/office/drawing/2014/main" id="{1B1B738E-647E-78E8-C53E-0E59608519AD}"/>
              </a:ext>
            </a:extLst>
          </p:cNvPr>
          <p:cNvSpPr>
            <a:spLocks noGrp="1"/>
          </p:cNvSpPr>
          <p:nvPr>
            <p:ph type="sldNum" sz="quarter" idx="12"/>
          </p:nvPr>
        </p:nvSpPr>
        <p:spPr/>
        <p:txBody>
          <a:bodyPr/>
          <a:lstStyle/>
          <a:p>
            <a:fld id="{C909ABD2-4574-433D-8B11-1782A1457D95}" type="slidenum">
              <a:rPr lang="en-US" smtClean="0">
                <a:latin typeface="+mn-lt"/>
              </a:rPr>
              <a:pPr/>
              <a:t>7</a:t>
            </a:fld>
            <a:endParaRPr lang="en-US">
              <a:latin typeface="+mn-lt"/>
            </a:endParaRPr>
          </a:p>
        </p:txBody>
      </p:sp>
      <p:sp>
        <p:nvSpPr>
          <p:cNvPr id="5" name="TextBox 4">
            <a:extLst>
              <a:ext uri="{FF2B5EF4-FFF2-40B4-BE49-F238E27FC236}">
                <a16:creationId xmlns:a16="http://schemas.microsoft.com/office/drawing/2014/main" id="{40C07E58-5388-3452-93F6-B3CE960AE8B8}"/>
              </a:ext>
            </a:extLst>
          </p:cNvPr>
          <p:cNvSpPr txBox="1"/>
          <p:nvPr/>
        </p:nvSpPr>
        <p:spPr>
          <a:xfrm>
            <a:off x="457200" y="1580737"/>
            <a:ext cx="7800975" cy="477054"/>
          </a:xfrm>
          <a:prstGeom prst="rect">
            <a:avLst/>
          </a:prstGeom>
          <a:noFill/>
        </p:spPr>
        <p:txBody>
          <a:bodyPr wrap="square" lIns="91440" tIns="45720" rIns="91440" bIns="45720" rtlCol="0" anchor="t">
            <a:spAutoFit/>
          </a:bodyPr>
          <a:lstStyle/>
          <a:p>
            <a:r>
              <a:rPr lang="en-US" sz="2500" b="1">
                <a:latin typeface="Arial"/>
                <a:cs typeface="Arial"/>
              </a:rPr>
              <a:t>FY 2026 ALL FUNDS BUDGET: $460,749,550</a:t>
            </a:r>
            <a:endParaRPr lang="en-US" sz="25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5F099E1-FDAF-43C0-BE8C-D776C372DD44}"/>
              </a:ext>
            </a:extLst>
          </p:cNvPr>
          <p:cNvPicPr>
            <a:picLocks noChangeAspect="1"/>
          </p:cNvPicPr>
          <p:nvPr/>
        </p:nvPicPr>
        <p:blipFill>
          <a:blip r:embed="rId5"/>
          <a:stretch>
            <a:fillRect/>
          </a:stretch>
        </p:blipFill>
        <p:spPr>
          <a:xfrm>
            <a:off x="1068867" y="2032958"/>
            <a:ext cx="9622945" cy="3625971"/>
          </a:xfrm>
          <a:prstGeom prst="rect">
            <a:avLst/>
          </a:prstGeom>
        </p:spPr>
      </p:pic>
    </p:spTree>
    <p:extLst>
      <p:ext uri="{BB962C8B-B14F-4D97-AF65-F5344CB8AC3E}">
        <p14:creationId xmlns:p14="http://schemas.microsoft.com/office/powerpoint/2010/main" val="412534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87C36-FA25-FC4B-A6FD-EB058E7E7150}"/>
            </a:ext>
          </a:extLst>
        </p:cNvPr>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EB80870B-5D30-57AD-C451-F75C79780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19FD876-4D47-681B-A339-97EBFFC671C2}"/>
              </a:ext>
            </a:extLst>
          </p:cNvPr>
          <p:cNvSpPr txBox="1"/>
          <p:nvPr/>
        </p:nvSpPr>
        <p:spPr>
          <a:xfrm>
            <a:off x="533398" y="368014"/>
            <a:ext cx="11077748"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GOAL ONE: STRONG ECONOMY WITH MORE QUALITY JOBS</a:t>
            </a:r>
          </a:p>
        </p:txBody>
      </p:sp>
      <p:sp>
        <p:nvSpPr>
          <p:cNvPr id="13" name="TextBox 12">
            <a:extLst>
              <a:ext uri="{FF2B5EF4-FFF2-40B4-BE49-F238E27FC236}">
                <a16:creationId xmlns:a16="http://schemas.microsoft.com/office/drawing/2014/main" id="{F519A254-6ACB-FCB9-E5C0-FEFA3A18736E}"/>
              </a:ext>
            </a:extLst>
          </p:cNvPr>
          <p:cNvSpPr txBox="1"/>
          <p:nvPr/>
        </p:nvSpPr>
        <p:spPr>
          <a:xfrm>
            <a:off x="533398" y="1814564"/>
            <a:ext cx="8214676" cy="4201150"/>
          </a:xfrm>
          <a:prstGeom prst="rect">
            <a:avLst/>
          </a:prstGeom>
          <a:noFill/>
        </p:spPr>
        <p:txBody>
          <a:bodyPr wrap="square" lIns="91440" tIns="45720" rIns="91440" bIns="45720" rtlCol="0" anchor="t">
            <a:spAutoFit/>
          </a:bodyPr>
          <a:lstStyle/>
          <a:p>
            <a:r>
              <a:rPr lang="en-US" sz="2800" b="1">
                <a:latin typeface="Arial"/>
                <a:cs typeface="Arial"/>
              </a:rPr>
              <a:t>Airports: </a:t>
            </a:r>
          </a:p>
          <a:p>
            <a:pPr>
              <a:spcAft>
                <a:spcPts val="600"/>
              </a:spcAft>
            </a:pPr>
            <a:r>
              <a:rPr lang="en-US" sz="2800" b="1">
                <a:latin typeface="Arial"/>
                <a:cs typeface="Arial"/>
              </a:rPr>
              <a:t>FY 2026 Priorities</a:t>
            </a:r>
          </a:p>
          <a:p>
            <a:pPr marL="457200" indent="-457200">
              <a:spcAft>
                <a:spcPts val="600"/>
              </a:spcAft>
              <a:buFont typeface="Wingdings" panose="05000000000000000000" pitchFamily="2" charset="2"/>
              <a:buChar char="v"/>
            </a:pPr>
            <a:r>
              <a:rPr lang="en-US" sz="2800">
                <a:latin typeface="Arial"/>
                <a:cs typeface="Arial"/>
              </a:rPr>
              <a:t>Advance and Complete </a:t>
            </a:r>
            <a:r>
              <a:rPr lang="en-US" sz="2800" b="1">
                <a:latin typeface="Arial"/>
                <a:cs typeface="Arial"/>
              </a:rPr>
              <a:t>Capital Improvements</a:t>
            </a:r>
          </a:p>
          <a:p>
            <a:pPr marL="687388" lvl="1" indent="-230188">
              <a:spcAft>
                <a:spcPts val="600"/>
              </a:spcAft>
              <a:buFont typeface="Arial"/>
              <a:buChar char="•"/>
            </a:pPr>
            <a:r>
              <a:rPr lang="en-US" sz="2800" b="1">
                <a:latin typeface="Arial"/>
                <a:cs typeface="Arial"/>
              </a:rPr>
              <a:t>Midland International Air &amp; Spaceport: </a:t>
            </a:r>
            <a:r>
              <a:rPr lang="en-US" sz="2800">
                <a:latin typeface="Arial"/>
                <a:cs typeface="Arial"/>
              </a:rPr>
              <a:t>Terminal Expansion, Airport Entrance Road Enhancements, Parking Improvements </a:t>
            </a:r>
          </a:p>
          <a:p>
            <a:pPr marL="687388" lvl="1" indent="-230188">
              <a:spcAft>
                <a:spcPts val="600"/>
              </a:spcAft>
              <a:buFont typeface="Arial"/>
              <a:buChar char="•"/>
            </a:pPr>
            <a:r>
              <a:rPr lang="en-US" sz="2800" b="1">
                <a:latin typeface="Arial"/>
                <a:cs typeface="Arial"/>
              </a:rPr>
              <a:t>Midland Airpark: </a:t>
            </a:r>
            <a:r>
              <a:rPr lang="en-US" sz="2800">
                <a:latin typeface="Arial"/>
                <a:cs typeface="Arial"/>
              </a:rPr>
              <a:t>Hangar Infrastructure Expansion, Airfield Rehabilitation, Self-Serve Fueling Improvements</a:t>
            </a:r>
          </a:p>
        </p:txBody>
      </p:sp>
      <p:sp>
        <p:nvSpPr>
          <p:cNvPr id="2" name="Slide Number Placeholder 2">
            <a:extLst>
              <a:ext uri="{FF2B5EF4-FFF2-40B4-BE49-F238E27FC236}">
                <a16:creationId xmlns:a16="http://schemas.microsoft.com/office/drawing/2014/main" id="{6606A49A-85AD-3E87-A57E-69F2A563A84C}"/>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8</a:t>
            </a:fld>
            <a:endParaRPr lang="en-US" b="1">
              <a:latin typeface="+mn-lt"/>
            </a:endParaRPr>
          </a:p>
        </p:txBody>
      </p:sp>
      <p:pic>
        <p:nvPicPr>
          <p:cNvPr id="9" name="Picture 8">
            <a:extLst>
              <a:ext uri="{FF2B5EF4-FFF2-40B4-BE49-F238E27FC236}">
                <a16:creationId xmlns:a16="http://schemas.microsoft.com/office/drawing/2014/main" id="{B1AF088C-E896-6055-57C6-A7AA8848F84F}"/>
              </a:ext>
            </a:extLst>
          </p:cNvPr>
          <p:cNvPicPr>
            <a:picLocks noChangeAspect="1"/>
          </p:cNvPicPr>
          <p:nvPr/>
        </p:nvPicPr>
        <p:blipFill>
          <a:blip r:embed="rId4"/>
          <a:srcRect l="753" t="2025" r="18651" b="9503"/>
          <a:stretch>
            <a:fillRect/>
          </a:stretch>
        </p:blipFill>
        <p:spPr>
          <a:xfrm>
            <a:off x="8851768" y="1244338"/>
            <a:ext cx="3340231" cy="2066468"/>
          </a:xfrm>
          <a:prstGeom prst="rect">
            <a:avLst/>
          </a:prstGeom>
        </p:spPr>
      </p:pic>
      <p:pic>
        <p:nvPicPr>
          <p:cNvPr id="10" name="Picture 9">
            <a:extLst>
              <a:ext uri="{FF2B5EF4-FFF2-40B4-BE49-F238E27FC236}">
                <a16:creationId xmlns:a16="http://schemas.microsoft.com/office/drawing/2014/main" id="{D61E1D6F-19E5-150C-7789-21478E326D58}"/>
              </a:ext>
            </a:extLst>
          </p:cNvPr>
          <p:cNvPicPr>
            <a:picLocks noChangeAspect="1"/>
          </p:cNvPicPr>
          <p:nvPr/>
        </p:nvPicPr>
        <p:blipFill>
          <a:blip r:embed="rId5"/>
          <a:stretch>
            <a:fillRect/>
          </a:stretch>
        </p:blipFill>
        <p:spPr>
          <a:xfrm>
            <a:off x="8582025" y="3429000"/>
            <a:ext cx="3609975" cy="2328334"/>
          </a:xfrm>
          <a:prstGeom prst="rect">
            <a:avLst/>
          </a:prstGeom>
        </p:spPr>
      </p:pic>
    </p:spTree>
    <p:extLst>
      <p:ext uri="{BB962C8B-B14F-4D97-AF65-F5344CB8AC3E}">
        <p14:creationId xmlns:p14="http://schemas.microsoft.com/office/powerpoint/2010/main" val="159230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90EC-7C2A-64FF-C700-025A1E565F63}"/>
            </a:ext>
          </a:extLst>
        </p:cNvPr>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98487542-BF35-091F-92D9-0E55FA6EE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2DEDA4F0-4237-62CB-BB9E-83D806909638}"/>
              </a:ext>
            </a:extLst>
          </p:cNvPr>
          <p:cNvSpPr txBox="1"/>
          <p:nvPr/>
        </p:nvSpPr>
        <p:spPr>
          <a:xfrm>
            <a:off x="533398" y="1814564"/>
            <a:ext cx="8339669" cy="3847207"/>
          </a:xfrm>
          <a:prstGeom prst="rect">
            <a:avLst/>
          </a:prstGeom>
          <a:noFill/>
        </p:spPr>
        <p:txBody>
          <a:bodyPr wrap="square" lIns="91440" tIns="45720" rIns="91440" bIns="45720" rtlCol="0" anchor="t">
            <a:spAutoFit/>
          </a:bodyPr>
          <a:lstStyle/>
          <a:p>
            <a:r>
              <a:rPr lang="en-US" sz="2800" b="1">
                <a:latin typeface="Arial"/>
                <a:cs typeface="Arial"/>
              </a:rPr>
              <a:t>Airports: </a:t>
            </a:r>
          </a:p>
          <a:p>
            <a:pPr>
              <a:spcAft>
                <a:spcPts val="600"/>
              </a:spcAft>
            </a:pPr>
            <a:r>
              <a:rPr lang="en-US" sz="2800" b="1">
                <a:latin typeface="Arial"/>
                <a:cs typeface="Arial"/>
              </a:rPr>
              <a:t>FY 2026 Priorities</a:t>
            </a:r>
          </a:p>
          <a:p>
            <a:pPr marL="457200" indent="-457200">
              <a:spcAft>
                <a:spcPts val="600"/>
              </a:spcAft>
              <a:buFont typeface="Wingdings" panose="05000000000000000000" pitchFamily="2" charset="2"/>
              <a:buChar char="v"/>
            </a:pPr>
            <a:r>
              <a:rPr lang="en-US" sz="2800">
                <a:latin typeface="Arial"/>
                <a:cs typeface="Arial"/>
              </a:rPr>
              <a:t>Advance Airport-Owned </a:t>
            </a:r>
            <a:r>
              <a:rPr lang="en-US" sz="2800" b="1">
                <a:latin typeface="Arial"/>
                <a:cs typeface="Arial"/>
              </a:rPr>
              <a:t>Real Estate Development</a:t>
            </a:r>
          </a:p>
          <a:p>
            <a:pPr marL="687388" lvl="1" indent="-230188">
              <a:spcAft>
                <a:spcPts val="600"/>
              </a:spcAft>
              <a:buFont typeface="Arial"/>
              <a:buChar char="•"/>
            </a:pPr>
            <a:r>
              <a:rPr lang="en-US" sz="2800">
                <a:latin typeface="Arial"/>
                <a:cs typeface="Arial"/>
              </a:rPr>
              <a:t>Continue aerospace development with MDC</a:t>
            </a:r>
          </a:p>
          <a:p>
            <a:pPr marL="687388" lvl="1" indent="-230188">
              <a:spcAft>
                <a:spcPts val="600"/>
              </a:spcAft>
              <a:buFont typeface="Arial"/>
              <a:buChar char="•"/>
            </a:pPr>
            <a:r>
              <a:rPr lang="en-US" sz="2800">
                <a:latin typeface="Arial"/>
                <a:cs typeface="Arial"/>
              </a:rPr>
              <a:t>Update Midland International Air &amp; Spaceport and begin NE Midland Master Plans</a:t>
            </a:r>
          </a:p>
          <a:p>
            <a:pPr marL="457200" indent="-457200">
              <a:spcAft>
                <a:spcPts val="600"/>
              </a:spcAft>
              <a:buFont typeface="Wingdings" panose="05000000000000000000" pitchFamily="2" charset="2"/>
              <a:buChar char="v"/>
            </a:pPr>
            <a:r>
              <a:rPr lang="en-US" sz="2800">
                <a:latin typeface="Arial"/>
                <a:cs typeface="Arial"/>
              </a:rPr>
              <a:t>Continue </a:t>
            </a:r>
            <a:r>
              <a:rPr lang="en-US" sz="2800" b="1">
                <a:latin typeface="Arial"/>
                <a:cs typeface="Arial"/>
              </a:rPr>
              <a:t>Air Service Development</a:t>
            </a:r>
          </a:p>
        </p:txBody>
      </p:sp>
      <p:sp>
        <p:nvSpPr>
          <p:cNvPr id="2" name="Slide Number Placeholder 2">
            <a:extLst>
              <a:ext uri="{FF2B5EF4-FFF2-40B4-BE49-F238E27FC236}">
                <a16:creationId xmlns:a16="http://schemas.microsoft.com/office/drawing/2014/main" id="{C751FE5C-DBA4-BB29-2571-7B0AB027992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9</a:t>
            </a:fld>
            <a:endParaRPr lang="en-US" b="1">
              <a:latin typeface="+mn-lt"/>
            </a:endParaRPr>
          </a:p>
        </p:txBody>
      </p:sp>
      <p:pic>
        <p:nvPicPr>
          <p:cNvPr id="7" name="Picture 6" descr="Our Operations - AST SpaceMobile | AST SpaceMobile">
            <a:extLst>
              <a:ext uri="{FF2B5EF4-FFF2-40B4-BE49-F238E27FC236}">
                <a16:creationId xmlns:a16="http://schemas.microsoft.com/office/drawing/2014/main" id="{92034CD6-1571-4D1F-26C3-380EC25ED601}"/>
              </a:ext>
            </a:extLst>
          </p:cNvPr>
          <p:cNvPicPr>
            <a:picLocks noChangeAspect="1"/>
          </p:cNvPicPr>
          <p:nvPr/>
        </p:nvPicPr>
        <p:blipFill>
          <a:blip r:embed="rId4"/>
          <a:srcRect t="7889" b="11111"/>
          <a:stretch>
            <a:fillRect/>
          </a:stretch>
        </p:blipFill>
        <p:spPr>
          <a:xfrm>
            <a:off x="7840135" y="1196229"/>
            <a:ext cx="4351865" cy="2064885"/>
          </a:xfrm>
          <a:prstGeom prst="rect">
            <a:avLst/>
          </a:prstGeom>
        </p:spPr>
      </p:pic>
      <p:pic>
        <p:nvPicPr>
          <p:cNvPr id="8" name="Picture 7" descr="a16z-backed Castelion wants to mass-produce defense hardware, starting ...">
            <a:extLst>
              <a:ext uri="{FF2B5EF4-FFF2-40B4-BE49-F238E27FC236}">
                <a16:creationId xmlns:a16="http://schemas.microsoft.com/office/drawing/2014/main" id="{172F3C65-E873-6D00-305E-7A1EFE77BB11}"/>
              </a:ext>
            </a:extLst>
          </p:cNvPr>
          <p:cNvPicPr>
            <a:picLocks noChangeAspect="1"/>
          </p:cNvPicPr>
          <p:nvPr/>
        </p:nvPicPr>
        <p:blipFill>
          <a:blip r:embed="rId5"/>
          <a:stretch>
            <a:fillRect/>
          </a:stretch>
        </p:blipFill>
        <p:spPr>
          <a:xfrm>
            <a:off x="8868022" y="3348585"/>
            <a:ext cx="3323978" cy="2313185"/>
          </a:xfrm>
          <a:prstGeom prst="rect">
            <a:avLst/>
          </a:prstGeom>
        </p:spPr>
      </p:pic>
      <p:sp>
        <p:nvSpPr>
          <p:cNvPr id="3" name="TextBox 2">
            <a:extLst>
              <a:ext uri="{FF2B5EF4-FFF2-40B4-BE49-F238E27FC236}">
                <a16:creationId xmlns:a16="http://schemas.microsoft.com/office/drawing/2014/main" id="{188F9A9B-B777-B0F6-6E0B-AF269A5ECA8C}"/>
              </a:ext>
            </a:extLst>
          </p:cNvPr>
          <p:cNvSpPr txBox="1"/>
          <p:nvPr/>
        </p:nvSpPr>
        <p:spPr>
          <a:xfrm>
            <a:off x="533398" y="368014"/>
            <a:ext cx="11077748"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GOAL ONE: STRONG ECONOMY WITH MORE QUALITY JOBS</a:t>
            </a:r>
          </a:p>
        </p:txBody>
      </p:sp>
    </p:spTree>
    <p:extLst>
      <p:ext uri="{BB962C8B-B14F-4D97-AF65-F5344CB8AC3E}">
        <p14:creationId xmlns:p14="http://schemas.microsoft.com/office/powerpoint/2010/main" val="3402355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13" ma:contentTypeDescription="Create a new document." ma:contentTypeScope="" ma:versionID="243ea73e7b80d71f45ae3e99e2d41a61">
  <xsd:schema xmlns:xsd="http://www.w3.org/2001/XMLSchema" xmlns:xs="http://www.w3.org/2001/XMLSchema" xmlns:p="http://schemas.microsoft.com/office/2006/metadata/properties" xmlns:ns2="dac4e956-f0e3-4f68-a80d-7cb1a90f51eb" targetNamespace="http://schemas.microsoft.com/office/2006/metadata/properties" ma:root="true" ma:fieldsID="49e955bfbee89a260be959c2b4eca440"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1E5C77-D3AA-42BD-B362-026D304C7F10}">
  <ds:schemaRefs>
    <ds:schemaRef ds:uri="dac4e956-f0e3-4f68-a80d-7cb1a90f5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B87D6DB-61C5-4EC3-9343-B49B4244B7FE}">
  <ds:schemaRefs>
    <ds:schemaRef ds:uri="http://schemas.microsoft.com/sharepoint/v3/contenttype/forms"/>
  </ds:schemaRefs>
</ds:datastoreItem>
</file>

<file path=customXml/itemProps3.xml><?xml version="1.0" encoding="utf-8"?>
<ds:datastoreItem xmlns:ds="http://schemas.openxmlformats.org/officeDocument/2006/customXml" ds:itemID="{C6DE0A97-4782-490F-91F1-019134B04AF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25</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STRONG ECONOMY WITH MORE QUALITY JOBS</vt:lpstr>
      <vt:lpstr>PowerPoint Presentation</vt:lpstr>
      <vt:lpstr>PowerPoint Presentation</vt:lpstr>
      <vt:lpstr>PowerPoint Presentation</vt:lpstr>
      <vt:lpstr>PowerPoint Presentation</vt:lpstr>
      <vt:lpstr>EXPENSES BY DEPARTMENT</vt:lpstr>
      <vt:lpstr>PowerPoint Presentation</vt:lpstr>
      <vt:lpstr>STAFFING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Jaycee Shepherd</dc:creator>
  <cp:revision>1</cp:revision>
  <dcterms:created xsi:type="dcterms:W3CDTF">2024-07-01T17:26:48Z</dcterms:created>
  <dcterms:modified xsi:type="dcterms:W3CDTF">2025-08-13T14:32:28Z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