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handoutMasterIdLst>
    <p:handoutMasterId r:id="rId30"/>
  </p:handoutMasterIdLst>
  <p:sldIdLst>
    <p:sldId id="256" r:id="rId5"/>
    <p:sldId id="259" r:id="rId6"/>
    <p:sldId id="258" r:id="rId7"/>
    <p:sldId id="260" r:id="rId8"/>
    <p:sldId id="277" r:id="rId9"/>
    <p:sldId id="257" r:id="rId10"/>
    <p:sldId id="267" r:id="rId11"/>
    <p:sldId id="261" r:id="rId12"/>
    <p:sldId id="266" r:id="rId13"/>
    <p:sldId id="268" r:id="rId14"/>
    <p:sldId id="269" r:id="rId15"/>
    <p:sldId id="270" r:id="rId16"/>
    <p:sldId id="278" r:id="rId17"/>
    <p:sldId id="271" r:id="rId18"/>
    <p:sldId id="280" r:id="rId19"/>
    <p:sldId id="279" r:id="rId20"/>
    <p:sldId id="274" r:id="rId21"/>
    <p:sldId id="272" r:id="rId22"/>
    <p:sldId id="273" r:id="rId23"/>
    <p:sldId id="275" r:id="rId24"/>
    <p:sldId id="276" r:id="rId25"/>
    <p:sldId id="262" r:id="rId26"/>
    <p:sldId id="263"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461C6-33A0-0B3B-19F3-C70B22207555}" v="20" dt="2025-08-13T13:33:21.228"/>
    <p1510:client id="{2F94D605-3C35-F60A-89B5-60AA1DD9E7AF}" v="4" dt="2025-08-13T14:18:17.870"/>
    <p1510:client id="{5CA6D187-DA0D-A4B6-E1FE-0A871B47C769}" v="6" dt="2025-08-13T14:34:55.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Triggs" userId="S::etriggs@midlandtexas.gov::7122ba1b-b824-41ab-83a1-9dc8cfe9d11c" providerId="AD" clId="Web-{2A4461C6-33A0-0B3B-19F3-C70B22207555}"/>
    <pc:docChg chg="modSld">
      <pc:chgData name="Elizabeth Triggs" userId="S::etriggs@midlandtexas.gov::7122ba1b-b824-41ab-83a1-9dc8cfe9d11c" providerId="AD" clId="Web-{2A4461C6-33A0-0B3B-19F3-C70B22207555}" dt="2025-08-13T13:33:21.228" v="10" actId="20577"/>
      <pc:docMkLst>
        <pc:docMk/>
      </pc:docMkLst>
      <pc:sldChg chg="modSp">
        <pc:chgData name="Elizabeth Triggs" userId="S::etriggs@midlandtexas.gov::7122ba1b-b824-41ab-83a1-9dc8cfe9d11c" providerId="AD" clId="Web-{2A4461C6-33A0-0B3B-19F3-C70B22207555}" dt="2025-08-13T13:33:21.228" v="10" actId="20577"/>
        <pc:sldMkLst>
          <pc:docMk/>
          <pc:sldMk cId="498843460" sldId="259"/>
        </pc:sldMkLst>
        <pc:spChg chg="mod">
          <ac:chgData name="Elizabeth Triggs" userId="S::etriggs@midlandtexas.gov::7122ba1b-b824-41ab-83a1-9dc8cfe9d11c" providerId="AD" clId="Web-{2A4461C6-33A0-0B3B-19F3-C70B22207555}" dt="2025-08-13T13:33:21.228" v="10" actId="20577"/>
          <ac:spMkLst>
            <pc:docMk/>
            <pc:sldMk cId="498843460" sldId="259"/>
            <ac:spMk id="13" creationId="{EFC6CB36-A2A7-BFA2-2C7E-933079282984}"/>
          </ac:spMkLst>
        </pc:spChg>
      </pc:sldChg>
    </pc:docChg>
  </pc:docChgLst>
  <pc:docChgLst>
    <pc:chgData name="Alyssa Coppens" userId="S::acoppens@midlandtexas.gov::a16e0114-9de4-41f4-a667-34f587b27e89" providerId="AD" clId="Web-{5CA6D187-DA0D-A4B6-E1FE-0A871B47C769}"/>
    <pc:docChg chg="modSld">
      <pc:chgData name="Alyssa Coppens" userId="S::acoppens@midlandtexas.gov::a16e0114-9de4-41f4-a667-34f587b27e89" providerId="AD" clId="Web-{5CA6D187-DA0D-A4B6-E1FE-0A871B47C769}" dt="2025-08-13T14:34:55.500" v="5" actId="1076"/>
      <pc:docMkLst>
        <pc:docMk/>
      </pc:docMkLst>
      <pc:sldChg chg="addSp delSp modSp">
        <pc:chgData name="Alyssa Coppens" userId="S::acoppens@midlandtexas.gov::a16e0114-9de4-41f4-a667-34f587b27e89" providerId="AD" clId="Web-{5CA6D187-DA0D-A4B6-E1FE-0A871B47C769}" dt="2025-08-13T14:34:55.500" v="5" actId="1076"/>
        <pc:sldMkLst>
          <pc:docMk/>
          <pc:sldMk cId="412534869" sldId="267"/>
        </pc:sldMkLst>
        <pc:picChg chg="del">
          <ac:chgData name="Alyssa Coppens" userId="S::acoppens@midlandtexas.gov::a16e0114-9de4-41f4-a667-34f587b27e89" providerId="AD" clId="Web-{5CA6D187-DA0D-A4B6-E1FE-0A871B47C769}" dt="2025-08-13T14:34:25.593" v="0"/>
          <ac:picMkLst>
            <pc:docMk/>
            <pc:sldMk cId="412534869" sldId="267"/>
            <ac:picMk id="3" creationId="{A98DFA1F-FDC7-5229-1211-3678C14A3D26}"/>
          </ac:picMkLst>
        </pc:picChg>
        <pc:picChg chg="add mod modCrop">
          <ac:chgData name="Alyssa Coppens" userId="S::acoppens@midlandtexas.gov::a16e0114-9de4-41f4-a667-34f587b27e89" providerId="AD" clId="Web-{5CA6D187-DA0D-A4B6-E1FE-0A871B47C769}" dt="2025-08-13T14:34:55.500" v="5" actId="1076"/>
          <ac:picMkLst>
            <pc:docMk/>
            <pc:sldMk cId="412534869" sldId="267"/>
            <ac:picMk id="8" creationId="{FB8163D2-9F44-1AAC-8C58-1F73B1248B88}"/>
          </ac:picMkLst>
        </pc:picChg>
      </pc:sldChg>
    </pc:docChg>
  </pc:docChgLst>
  <pc:docChgLst>
    <pc:chgData name="Laurie Williams" userId="S::lwilliams@midlandtexas.gov::fe394050-744e-4f10-b928-546a1beb1acf" providerId="AD" clId="Web-{D15A44D3-60F8-8DBD-04F6-19D536A396FE}"/>
    <pc:docChg chg="modSld">
      <pc:chgData name="Laurie Williams" userId="S::lwilliams@midlandtexas.gov::fe394050-744e-4f10-b928-546a1beb1acf" providerId="AD" clId="Web-{D15A44D3-60F8-8DBD-04F6-19D536A396FE}" dt="2025-08-05T21:05:13.434" v="6" actId="1076"/>
      <pc:docMkLst>
        <pc:docMk/>
      </pc:docMkLst>
      <pc:sldChg chg="addSp modSp">
        <pc:chgData name="Laurie Williams" userId="S::lwilliams@midlandtexas.gov::fe394050-744e-4f10-b928-546a1beb1acf" providerId="AD" clId="Web-{D15A44D3-60F8-8DBD-04F6-19D536A396FE}" dt="2025-08-05T21:05:13.434" v="6" actId="1076"/>
        <pc:sldMkLst>
          <pc:docMk/>
          <pc:sldMk cId="1590297568" sldId="271"/>
        </pc:sldMkLst>
        <pc:picChg chg="add mod">
          <ac:chgData name="Laurie Williams" userId="S::lwilliams@midlandtexas.gov::fe394050-744e-4f10-b928-546a1beb1acf" providerId="AD" clId="Web-{D15A44D3-60F8-8DBD-04F6-19D536A396FE}" dt="2025-08-05T21:05:13.434" v="6" actId="1076"/>
          <ac:picMkLst>
            <pc:docMk/>
            <pc:sldMk cId="1590297568" sldId="271"/>
            <ac:picMk id="3" creationId="{3376EB48-058B-69F1-605C-7B1A630F402F}"/>
          </ac:picMkLst>
        </pc:picChg>
      </pc:sldChg>
    </pc:docChg>
  </pc:docChgLst>
  <pc:docChgLst>
    <pc:chgData name="Elizabeth Triggs" userId="S::etriggs@midlandtexas.gov::7122ba1b-b824-41ab-83a1-9dc8cfe9d11c" providerId="AD" clId="Web-{2F94D605-3C35-F60A-89B5-60AA1DD9E7AF}"/>
    <pc:docChg chg="modSld">
      <pc:chgData name="Elizabeth Triggs" userId="S::etriggs@midlandtexas.gov::7122ba1b-b824-41ab-83a1-9dc8cfe9d11c" providerId="AD" clId="Web-{2F94D605-3C35-F60A-89B5-60AA1DD9E7AF}" dt="2025-08-13T14:18:15.495" v="0" actId="20577"/>
      <pc:docMkLst>
        <pc:docMk/>
      </pc:docMkLst>
      <pc:sldChg chg="modSp">
        <pc:chgData name="Elizabeth Triggs" userId="S::etriggs@midlandtexas.gov::7122ba1b-b824-41ab-83a1-9dc8cfe9d11c" providerId="AD" clId="Web-{2F94D605-3C35-F60A-89B5-60AA1DD9E7AF}" dt="2025-08-13T14:18:15.495" v="0" actId="20577"/>
        <pc:sldMkLst>
          <pc:docMk/>
          <pc:sldMk cId="1507023777" sldId="266"/>
        </pc:sldMkLst>
        <pc:spChg chg="mod">
          <ac:chgData name="Elizabeth Triggs" userId="S::etriggs@midlandtexas.gov::7122ba1b-b824-41ab-83a1-9dc8cfe9d11c" providerId="AD" clId="Web-{2F94D605-3C35-F60A-89B5-60AA1DD9E7AF}" dt="2025-08-13T14:18:15.495" v="0" actId="20577"/>
          <ac:spMkLst>
            <pc:docMk/>
            <pc:sldMk cId="1507023777" sldId="266"/>
            <ac:spMk id="5" creationId="{ECCDBC59-1AA2-3A76-50BB-E8CA4F2752F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8/13/2025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PUT YOUR GOAL NUMBER AND WRITE OUT YOUR GOAL NAME. NOTHING ELES SHOULD CHANGE! </a:t>
            </a: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389220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TABLE THAT IS EXPENSES BY TYPE THAT WILL BE PROVDIED BY FINANCE FOR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3480741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TABLE THAT WILL BE PROVIDED BY FINANCE THAT WILL SHOW YOUR VARIANCES IN STAFFING LEVELS FOR EACH DEPARTMENT IN YOUR GOAL. PLEASE INCLUDE HIGHLGHTS FOR VARIANCES AS SHOWN AS AN EXAMPLE ABOVE. </a:t>
            </a:r>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221713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4DF-62D2-E59E-35CE-7342835AD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0CC72-74F4-A90E-A374-A38BF719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8B573-7792-53C1-1911-DAFFDEB72BC7}"/>
              </a:ext>
            </a:extLst>
          </p:cNvPr>
          <p:cNvSpPr>
            <a:spLocks noGrp="1"/>
          </p:cNvSpPr>
          <p:nvPr>
            <p:ph type="body" idx="1"/>
          </p:nvPr>
        </p:nvSpPr>
        <p:spPr/>
        <p:txBody>
          <a:bodyPr/>
          <a:lstStyle/>
          <a:p>
            <a:r>
              <a:rPr lang="en-US">
                <a:latin typeface="Calibri"/>
                <a:ea typeface="Calibri"/>
                <a:cs typeface="Calibri"/>
              </a:rPr>
              <a:t>Other improvements: </a:t>
            </a:r>
            <a:r>
              <a:rPr lang="en-US" b="1"/>
              <a:t>New D Cell Lights</a:t>
            </a:r>
            <a:r>
              <a:rPr lang="en-US"/>
              <a:t> throughout Scharbauer Sports Complex</a:t>
            </a:r>
          </a:p>
          <a:p>
            <a:r>
              <a:rPr lang="en-US" b="1"/>
              <a:t>New Fire Suppression System</a:t>
            </a:r>
            <a:r>
              <a:rPr lang="en-US"/>
              <a:t> at Scharbauer Sports Complex</a:t>
            </a:r>
          </a:p>
          <a:p>
            <a:r>
              <a:rPr lang="en-US"/>
              <a:t>Fiber installed at Astound Broadband Stadium</a:t>
            </a:r>
          </a:p>
          <a:p>
            <a:r>
              <a:rPr lang="en-US" b="1"/>
              <a:t>New Fitness Court</a:t>
            </a:r>
            <a:r>
              <a:rPr lang="en-US"/>
              <a:t> at Dennis the Menace Park</a:t>
            </a:r>
          </a:p>
          <a:p>
            <a:r>
              <a:rPr lang="en-US" b="1"/>
              <a:t>Renovated Ulmer Sand Volleyball Courts</a:t>
            </a:r>
            <a:endParaRPr lang="en-US"/>
          </a:p>
          <a:p>
            <a:endParaRPr lang="en-US" b="1">
              <a:latin typeface="Calibri"/>
              <a:ea typeface="Calibri"/>
              <a:cs typeface="Calibri"/>
            </a:endParaRPr>
          </a:p>
        </p:txBody>
      </p:sp>
      <p:sp>
        <p:nvSpPr>
          <p:cNvPr id="4" name="Slide Number Placeholder 3">
            <a:extLst>
              <a:ext uri="{FF2B5EF4-FFF2-40B4-BE49-F238E27FC236}">
                <a16:creationId xmlns:a16="http://schemas.microsoft.com/office/drawing/2014/main" id="{61868FF2-9B9A-DBC2-16AD-7D329F035984}"/>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335578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1C1E-F926-380E-3DB8-CFACCC407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17150-03B5-BDBB-29E0-FEA4D7297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3C5C8-075B-7463-C997-B81179741E45}"/>
              </a:ext>
            </a:extLst>
          </p:cNvPr>
          <p:cNvSpPr>
            <a:spLocks noGrp="1"/>
          </p:cNvSpPr>
          <p:nvPr>
            <p:ph type="body" idx="1"/>
          </p:nvPr>
        </p:nvSpPr>
        <p:spPr/>
        <p:txBody>
          <a:bodyPr/>
          <a:lstStyle/>
          <a:p>
            <a:r>
              <a:rPr lang="en-US">
                <a:latin typeface="Calibri"/>
                <a:ea typeface="Calibri"/>
                <a:cs typeface="Calibri"/>
              </a:rPr>
              <a:t>Other improvements: </a:t>
            </a:r>
            <a:r>
              <a:rPr lang="en-US" b="1"/>
              <a:t>New D Cell Lights</a:t>
            </a:r>
            <a:r>
              <a:rPr lang="en-US"/>
              <a:t> throughout Scharbauer Sports Complex</a:t>
            </a:r>
          </a:p>
          <a:p>
            <a:r>
              <a:rPr lang="en-US" b="1"/>
              <a:t>New Fire Suppression System</a:t>
            </a:r>
            <a:r>
              <a:rPr lang="en-US"/>
              <a:t> at Scharbauer Sports Complex</a:t>
            </a:r>
          </a:p>
          <a:p>
            <a:r>
              <a:rPr lang="en-US"/>
              <a:t>Fiber installed at Astound Broadband Stadium</a:t>
            </a:r>
          </a:p>
          <a:p>
            <a:r>
              <a:rPr lang="en-US" b="1"/>
              <a:t>New Fitness Court</a:t>
            </a:r>
            <a:r>
              <a:rPr lang="en-US"/>
              <a:t> at Dennis the Menace Park</a:t>
            </a:r>
          </a:p>
          <a:p>
            <a:r>
              <a:rPr lang="en-US" b="1"/>
              <a:t>Renovated Ulmer Sand Volleyball Courts</a:t>
            </a:r>
            <a:endParaRPr lang="en-US"/>
          </a:p>
          <a:p>
            <a:endParaRPr lang="en-US" b="1">
              <a:latin typeface="Calibri"/>
              <a:ea typeface="Calibri"/>
              <a:cs typeface="Calibri"/>
            </a:endParaRPr>
          </a:p>
        </p:txBody>
      </p:sp>
      <p:sp>
        <p:nvSpPr>
          <p:cNvPr id="4" name="Slide Number Placeholder 3">
            <a:extLst>
              <a:ext uri="{FF2B5EF4-FFF2-40B4-BE49-F238E27FC236}">
                <a16:creationId xmlns:a16="http://schemas.microsoft.com/office/drawing/2014/main" id="{CD004368-B2E3-4E3D-C0F4-5CD09B6F9772}"/>
              </a:ext>
            </a:extLst>
          </p:cNvPr>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3136390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D9B7-ECF0-4DB0-5C07-43701EF0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40384-130A-090A-AAFD-AA4230310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43681-55F2-0D52-5314-84B1689E9041}"/>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31C164B3-FC20-44A9-BC5D-7639DAFB8237}"/>
              </a:ext>
            </a:extLst>
          </p:cNvPr>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2873012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8568A-DA9F-A527-DFEF-17607ED74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C5D7E-EB99-E7EC-6AD8-46068BF5A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93DD-45BF-DD6B-A87B-42F9FDF12384}"/>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DC7514CA-2710-5CC5-A3E4-2D335B6AD068}"/>
              </a:ext>
            </a:extLst>
          </p:cNvPr>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8505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D812-736D-5D13-2B40-986838804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40F66-8FF9-BBBD-B0D7-C73560B44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8CE27-8A79-EFF8-3E11-2A9D779648C0}"/>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0DAD05D7-2B7D-935B-0184-39B143357E68}"/>
              </a:ext>
            </a:extLst>
          </p:cNvPr>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3660331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EF285-4959-2FC1-B3F1-13B42F51A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50E86-1972-A9DC-BCC7-EA22037EE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09639-8CA8-1277-BA39-42FE43E140E6}"/>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48722827-6D69-8E42-D7A4-4C5242E789E5}"/>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2883146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96DE-DA21-5322-EBE7-57C44B765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6912C-AC50-C4EB-D89A-F52BE8D3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DEC98-6BAD-05C0-2A6C-00351810EDF5}"/>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7EE6864-47AD-B220-848B-0C2A8F395332}"/>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391717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BE91-81C6-5385-D716-23357C343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0D2CD-CFEE-717F-F8F2-C94F2DCE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7394-F598-34E6-534E-C6B1D648086C}"/>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20DE15E4-5AB9-C49C-4B69-CBC652E1291B}"/>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153651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DO NOT CHANGE TABLE OF CONTENTS, YOUR PRESENTATION SHOULD FOLLOW THIS TEMPLATE (FOR EVERY GOAL!)</a:t>
            </a: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12814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5C77-7554-1F00-511C-B4F91925F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B69DA-A920-21A7-4EA2-A0650B36F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E0731-7F2D-C686-79C4-F1D2F176CCF3}"/>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4AB48CB-E8A2-0D82-01AE-66ACA48C3B43}"/>
              </a:ext>
            </a:extLst>
          </p:cNvPr>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200010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E50B8-84D3-7A08-354F-6B4C813BD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4688-4199-2F76-782F-CCDA2BB40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5912E-4679-A0B7-19E3-013EDF3F66FD}"/>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ABB89FE5-59B8-3CAD-1AE2-3094742AC2C9}"/>
              </a:ext>
            </a:extLst>
          </p:cNvPr>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242333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PRIORITIES SLIDE. LIST YOUR DEPARTMENTS FY2026 PRIORITIES. THESE ARE THINGS THAT YOU SHOULD BE WORKING TOWARDS BASED ON THE STRATEGIC PLAN. USE AS MANY SLIDES AS YOU NEED FOR YOUR DEPARTMENT(S)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2064878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24</a:t>
            </a:fld>
            <a:endParaRPr lang="en-US"/>
          </a:p>
        </p:txBody>
      </p:sp>
    </p:spTree>
    <p:extLst>
      <p:ext uri="{BB962C8B-B14F-4D97-AF65-F5344CB8AC3E}">
        <p14:creationId xmlns:p14="http://schemas.microsoft.com/office/powerpoint/2010/main" val="396672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ADD YOUR VISION BLOCK CONNECTIONS HERE. IT WILL NOT BE THE SAME AS GOAL 4!</a:t>
            </a: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159333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OUT YOUR STRATEGIC SUB GOALS HERE</a:t>
            </a:r>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11098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7ED78-DD7F-2150-FB22-BF54161A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A157C-7628-C756-7498-08131A179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8EA7A-4CB2-14CF-3B12-B4964B5789D1}"/>
              </a:ext>
            </a:extLst>
          </p:cNvPr>
          <p:cNvSpPr>
            <a:spLocks noGrp="1"/>
          </p:cNvSpPr>
          <p:nvPr>
            <p:ph type="body" idx="1"/>
          </p:nvPr>
        </p:nvSpPr>
        <p:spPr/>
        <p:txBody>
          <a:bodyPr/>
          <a:lstStyle/>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1.3.1 </a:t>
            </a:r>
            <a:r>
              <a:rPr lang="en-US" sz="2800">
                <a:latin typeface="Arial" panose="020B0604020202020204" pitchFamily="34" charset="0"/>
                <a:cs typeface="Arial" panose="020B0604020202020204" pitchFamily="34" charset="0"/>
              </a:rPr>
              <a:t>Adopt a holistic approach to address barriers in downtown Midland</a:t>
            </a:r>
          </a:p>
          <a:p>
            <a:pPr marL="800100" lvl="1" indent="-342900">
              <a:buFont typeface="Arial,Sans-Serif" panose="020B0604020202020204" pitchFamily="34" charset="0"/>
              <a:buChar char="•"/>
            </a:pPr>
            <a:r>
              <a:rPr lang="en-US" sz="2800" b="1">
                <a:latin typeface="Arial" panose="020B0604020202020204" pitchFamily="34" charset="0"/>
                <a:cs typeface="Arial" panose="020B0604020202020204" pitchFamily="34" charset="0"/>
              </a:rPr>
              <a:t>1.3.2 </a:t>
            </a:r>
            <a:r>
              <a:rPr lang="en-US" sz="2800">
                <a:latin typeface="Arial" panose="020B0604020202020204" pitchFamily="34" charset="0"/>
                <a:cs typeface="Arial" panose="020B0604020202020204" pitchFamily="34" charset="0"/>
              </a:rPr>
              <a:t>Review and refine current code enforcement practices to better support redevelopment efforts in downtown and south Midland</a:t>
            </a:r>
          </a:p>
          <a:p>
            <a:pPr marL="800100" marR="0" lvl="1" indent="-34290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sz="2800" b="1">
                <a:latin typeface="Arial" panose="020B0604020202020204" pitchFamily="34" charset="0"/>
                <a:cs typeface="Arial" panose="020B0604020202020204" pitchFamily="34" charset="0"/>
              </a:rPr>
              <a:t>1.3.3</a:t>
            </a:r>
            <a:r>
              <a:rPr lang="en-US" sz="2800">
                <a:latin typeface="Arial" panose="020B0604020202020204" pitchFamily="34" charset="0"/>
                <a:cs typeface="Arial" panose="020B0604020202020204" pitchFamily="34" charset="0"/>
              </a:rPr>
              <a:t> Develop and implement diverse programming and entertainment initiatives to attract residents, businesses, and visitors to downtown Midland</a:t>
            </a:r>
          </a:p>
        </p:txBody>
      </p:sp>
      <p:sp>
        <p:nvSpPr>
          <p:cNvPr id="4" name="Slide Number Placeholder 3">
            <a:extLst>
              <a:ext uri="{FF2B5EF4-FFF2-40B4-BE49-F238E27FC236}">
                <a16:creationId xmlns:a16="http://schemas.microsoft.com/office/drawing/2014/main" id="{9B77261F-554A-F05C-F5F9-82464E5F9F2F}"/>
              </a:ext>
            </a:extLst>
          </p:cNvPr>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149662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YOUR DEPARTMENTS THAT ARE INCLUDED IN YOUR GOAL HERE</a:t>
            </a:r>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76298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CALL OUT YOUR SPECIFIC GOAL BUDGET HERE WITH PIE GRAPH BREAKDOWN (PROVIDED BY FINANCE)</a:t>
            </a: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73144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We’re investing in quality sports facilities to attract tournaments and boost visitor spending</a:t>
            </a:r>
            <a:r>
              <a:rPr lang="en-US"/>
              <a:t>—with new baseball fields at Reyes-Mashburn-Nelms, new auxiliary fields at Scharbauer, expanded soccer fields at Beal Park, and a new indoor volleyball/basketball facility led by the Midland Athletic Syndicate.</a:t>
            </a:r>
          </a:p>
          <a:p>
            <a:pPr marL="171450" indent="-171450">
              <a:buFont typeface="Arial" panose="020B0604020202020204" pitchFamily="34" charset="0"/>
              <a:buChar char="•"/>
            </a:pPr>
            <a:r>
              <a:rPr lang="en-US" b="1"/>
              <a:t>Strong partnerships are key to enhancing quality of life</a:t>
            </a:r>
            <a:r>
              <a:rPr lang="en-US"/>
              <a:t>—we’re building on relationships with groups like Keep Midland Beautiful, Diamondback Energy, and the Texas Forest Service to support tree planting and beautification, and exploring new amenities at Grasslands, Beal, and Hogan Parks.</a:t>
            </a:r>
          </a:p>
          <a:p>
            <a:pPr marL="171450" indent="-171450">
              <a:buFont typeface="Arial" panose="020B0604020202020204" pitchFamily="34" charset="0"/>
              <a:buChar char="•"/>
            </a:pPr>
            <a:r>
              <a:rPr lang="en-US" b="1"/>
              <a:t>We’re focused on elevating Hogan Park Golf Course</a:t>
            </a:r>
            <a:r>
              <a:rPr lang="en-US"/>
              <a:t>—beginning master planning and capital improvements, improving course management and maintenance, and making it easier for residents to access the only public course in Midland.</a:t>
            </a:r>
          </a:p>
          <a:p>
            <a:pPr marL="171450" indent="-171450">
              <a:buFont typeface="Arial" panose="020B0604020202020204" pitchFamily="34" charset="0"/>
              <a:buChar char="•"/>
            </a:pPr>
            <a:r>
              <a:rPr lang="en-US" b="1"/>
              <a:t>We’re creating more recreational opportunities for all ages</a:t>
            </a:r>
            <a:r>
              <a:rPr lang="en-US"/>
              <a:t>—expanding popular programming like Chalk the Block and Holiday Lights, exploring a new multi-generational facility and indoor playground, and kicking off work on an updated Parks Master Plan.</a:t>
            </a:r>
          </a:p>
          <a:p>
            <a:pPr marL="171450" indent="-171450">
              <a:buFont typeface="Arial" panose="020B0604020202020204" pitchFamily="34" charset="0"/>
              <a:buChar char="•"/>
            </a:pPr>
            <a:r>
              <a:rPr lang="en-US" b="1"/>
              <a:t>The Wildcatters Trail continues to move forward</a:t>
            </a:r>
            <a:r>
              <a:rPr lang="en-US"/>
              <a:t>, expanding connectivity and outdoor access as a long-term community asset.</a:t>
            </a:r>
          </a:p>
        </p:txBody>
      </p:sp>
      <p:sp>
        <p:nvSpPr>
          <p:cNvPr id="4" name="Slide Number Placeholder 3"/>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423882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YOUR TABLE FOR EXPENSES BY DEPARMENT FOR EACH OF THE DEPARTMENTS INCLUDED IN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3236129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8/13/2025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8/13/2025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8/13/2025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8/13/2025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8/13/2025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8/13/2025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8/13/2025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8/13/2025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8/13/2025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82688" y="1912616"/>
            <a:ext cx="9340850" cy="1569660"/>
          </a:xfrm>
          <a:prstGeom prst="rect">
            <a:avLst/>
          </a:prstGeom>
          <a:noFill/>
        </p:spPr>
        <p:txBody>
          <a:bodyPr wrap="square" lIns="91440" tIns="45720" rIns="91440" bIns="45720" rtlCol="0" anchor="t">
            <a:spAutoFit/>
          </a:bodyPr>
          <a:lstStyle/>
          <a:p>
            <a:r>
              <a:rPr lang="en-US" sz="9600" b="1">
                <a:solidFill>
                  <a:schemeClr val="bg1"/>
                </a:solidFill>
              </a:rPr>
              <a:t>GOAL THREE</a:t>
            </a:r>
            <a:endParaRPr lang="en-US" sz="9600">
              <a:solidFill>
                <a:schemeClr val="bg1"/>
              </a:solidFill>
            </a:endParaRPr>
          </a:p>
        </p:txBody>
      </p:sp>
      <p:sp>
        <p:nvSpPr>
          <p:cNvPr id="4" name="TextBox 3">
            <a:extLst>
              <a:ext uri="{FF2B5EF4-FFF2-40B4-BE49-F238E27FC236}">
                <a16:creationId xmlns:a16="http://schemas.microsoft.com/office/drawing/2014/main" id="{141883AD-87A6-E014-DB3F-47F82E1C4EF8}"/>
              </a:ext>
            </a:extLst>
          </p:cNvPr>
          <p:cNvSpPr txBox="1"/>
          <p:nvPr/>
        </p:nvSpPr>
        <p:spPr>
          <a:xfrm>
            <a:off x="579130" y="3392051"/>
            <a:ext cx="11358944" cy="2062103"/>
          </a:xfrm>
          <a:prstGeom prst="rect">
            <a:avLst/>
          </a:prstGeom>
          <a:noFill/>
        </p:spPr>
        <p:txBody>
          <a:bodyPr wrap="square" lIns="91440" tIns="45720" rIns="91440" bIns="45720" rtlCol="0" anchor="t">
            <a:spAutoFit/>
          </a:bodyPr>
          <a:lstStyle/>
          <a:p>
            <a:r>
              <a:rPr lang="en-US" sz="3600" b="1">
                <a:solidFill>
                  <a:schemeClr val="bg1"/>
                </a:solidFill>
              </a:rPr>
              <a:t>QUALITY OF LIFE AND PLACE FOR RECRUITMENT AND RETENTION</a:t>
            </a:r>
          </a:p>
          <a:p>
            <a:r>
              <a:rPr lang="en-US" sz="2800" b="1">
                <a:solidFill>
                  <a:schemeClr val="bg1"/>
                </a:solidFill>
              </a:rPr>
              <a:t>FY 2026 BUDGET PRESENTATION</a:t>
            </a:r>
          </a:p>
          <a:p>
            <a:r>
              <a:rPr lang="en-US" sz="2800" b="1">
                <a:solidFill>
                  <a:schemeClr val="bg1"/>
                </a:solidFill>
              </a:rPr>
              <a:t>AUGUST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9DA4-94B8-1534-4B40-3416528DB861}"/>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551AF63E-C108-1F4A-E72F-7EDBA66A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058508-5236-4093-5D0B-4A368167524D}"/>
              </a:ext>
            </a:extLst>
          </p:cNvPr>
          <p:cNvSpPr>
            <a:spLocks noGrp="1"/>
          </p:cNvSpPr>
          <p:nvPr>
            <p:ph type="title"/>
          </p:nvPr>
        </p:nvSpPr>
        <p:spPr>
          <a:xfrm>
            <a:off x="584200" y="99030"/>
            <a:ext cx="10515600" cy="1325563"/>
          </a:xfrm>
        </p:spPr>
        <p:txBody>
          <a:bodyPr/>
          <a:lstStyle/>
          <a:p>
            <a:r>
              <a:rPr lang="en-US">
                <a:solidFill>
                  <a:schemeClr val="tx2">
                    <a:lumMod val="75000"/>
                    <a:lumOff val="25000"/>
                  </a:schemeClr>
                </a:solidFill>
              </a:rPr>
              <a:t>EXPENSES BY TYPE</a:t>
            </a:r>
            <a:endParaRPr lang="en-US"/>
          </a:p>
        </p:txBody>
      </p:sp>
      <p:sp>
        <p:nvSpPr>
          <p:cNvPr id="4" name="Slide Number Placeholder 3">
            <a:extLst>
              <a:ext uri="{FF2B5EF4-FFF2-40B4-BE49-F238E27FC236}">
                <a16:creationId xmlns:a16="http://schemas.microsoft.com/office/drawing/2014/main" id="{B46A5C2B-B37E-264D-A749-10888420D325}"/>
              </a:ext>
            </a:extLst>
          </p:cNvPr>
          <p:cNvSpPr>
            <a:spLocks noGrp="1"/>
          </p:cNvSpPr>
          <p:nvPr>
            <p:ph type="sldNum" sz="quarter" idx="12"/>
          </p:nvPr>
        </p:nvSpPr>
        <p:spPr/>
        <p:txBody>
          <a:bodyPr/>
          <a:lstStyle/>
          <a:p>
            <a:fld id="{C909ABD2-4574-433D-8B11-1782A1457D95}" type="slidenum">
              <a:rPr lang="en-US" smtClean="0">
                <a:latin typeface="+mn-lt"/>
              </a:rPr>
              <a:pPr/>
              <a:t>10</a:t>
            </a:fld>
            <a:endParaRPr lang="en-US">
              <a:latin typeface="+mn-lt"/>
            </a:endParaRPr>
          </a:p>
        </p:txBody>
      </p:sp>
      <p:pic>
        <p:nvPicPr>
          <p:cNvPr id="5" name="Picture 4">
            <a:extLst>
              <a:ext uri="{FF2B5EF4-FFF2-40B4-BE49-F238E27FC236}">
                <a16:creationId xmlns:a16="http://schemas.microsoft.com/office/drawing/2014/main" id="{56F94D9B-5A5E-EC60-51F5-17275B5DE3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608" y="1364958"/>
            <a:ext cx="10844784" cy="2960224"/>
          </a:xfrm>
          <a:prstGeom prst="rect">
            <a:avLst/>
          </a:prstGeom>
          <a:noFill/>
          <a:ln>
            <a:noFill/>
          </a:ln>
        </p:spPr>
      </p:pic>
      <p:sp>
        <p:nvSpPr>
          <p:cNvPr id="3" name="TextBox 2">
            <a:extLst>
              <a:ext uri="{FF2B5EF4-FFF2-40B4-BE49-F238E27FC236}">
                <a16:creationId xmlns:a16="http://schemas.microsoft.com/office/drawing/2014/main" id="{4AE27647-C50A-1186-0285-2061F7E67F86}"/>
              </a:ext>
            </a:extLst>
          </p:cNvPr>
          <p:cNvSpPr txBox="1"/>
          <p:nvPr/>
        </p:nvSpPr>
        <p:spPr>
          <a:xfrm>
            <a:off x="622001" y="4325182"/>
            <a:ext cx="10896391" cy="14523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a:latin typeface="Arial"/>
                <a:cs typeface="Arial"/>
              </a:rPr>
              <a:t>Higher ongoing maintenance needs associated with existing and upcoming park improvements, including completion of Beal Phase I</a:t>
            </a:r>
          </a:p>
          <a:p>
            <a:pPr marL="457200" indent="-457200">
              <a:lnSpc>
                <a:spcPts val="2625"/>
              </a:lnSpc>
              <a:buFont typeface="Arial,Sans-Serif"/>
              <a:buChar char="•"/>
            </a:pPr>
            <a:r>
              <a:rPr lang="en-US" sz="2000">
                <a:latin typeface="Arial"/>
                <a:cs typeface="Arial"/>
              </a:rPr>
              <a:t>Capital reflects projected oil and gas revenue</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517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6332-4C6A-8E73-663C-3E2DA6321A4A}"/>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23F0B94-B07C-B6DF-79FB-818816A6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5280B-7218-A223-D7E2-3392D76F33FD}"/>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STAFFING</a:t>
            </a:r>
            <a:endParaRPr lang="en-US"/>
          </a:p>
        </p:txBody>
      </p:sp>
      <p:sp>
        <p:nvSpPr>
          <p:cNvPr id="4" name="Slide Number Placeholder 3">
            <a:extLst>
              <a:ext uri="{FF2B5EF4-FFF2-40B4-BE49-F238E27FC236}">
                <a16:creationId xmlns:a16="http://schemas.microsoft.com/office/drawing/2014/main" id="{D2152D93-68E9-49C0-2FD5-0D72908EBC10}"/>
              </a:ext>
            </a:extLst>
          </p:cNvPr>
          <p:cNvSpPr>
            <a:spLocks noGrp="1"/>
          </p:cNvSpPr>
          <p:nvPr>
            <p:ph type="sldNum" sz="quarter" idx="12"/>
          </p:nvPr>
        </p:nvSpPr>
        <p:spPr/>
        <p:txBody>
          <a:bodyPr/>
          <a:lstStyle/>
          <a:p>
            <a:fld id="{C909ABD2-4574-433D-8B11-1782A1457D95}" type="slidenum">
              <a:rPr lang="en-US" smtClean="0">
                <a:latin typeface="+mn-lt"/>
              </a:rPr>
              <a:pPr/>
              <a:t>11</a:t>
            </a:fld>
            <a:endParaRPr lang="en-US">
              <a:latin typeface="+mn-lt"/>
            </a:endParaRPr>
          </a:p>
        </p:txBody>
      </p:sp>
      <p:sp>
        <p:nvSpPr>
          <p:cNvPr id="8" name="TextBox 7">
            <a:extLst>
              <a:ext uri="{FF2B5EF4-FFF2-40B4-BE49-F238E27FC236}">
                <a16:creationId xmlns:a16="http://schemas.microsoft.com/office/drawing/2014/main" id="{5CBA184A-B423-9A09-E6D8-CF5D95D0E848}"/>
              </a:ext>
            </a:extLst>
          </p:cNvPr>
          <p:cNvSpPr txBox="1"/>
          <p:nvPr/>
        </p:nvSpPr>
        <p:spPr>
          <a:xfrm>
            <a:off x="673608" y="3708314"/>
            <a:ext cx="10844784" cy="11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Parks and Recreation: </a:t>
            </a:r>
            <a:r>
              <a:rPr lang="en-US" sz="2000">
                <a:latin typeface="Arial"/>
                <a:cs typeface="Arial"/>
              </a:rPr>
              <a:t>Adds one net new FTE – an irrigation specialist for the Sports Complex – allowing existing staff to focus on expanding assets.</a:t>
            </a:r>
            <a:endParaRPr lang="en-US" sz="2000">
              <a:highlight>
                <a:srgbClr val="FFFF00"/>
              </a:highlight>
              <a:latin typeface="Arial"/>
              <a:cs typeface="Arial"/>
            </a:endParaRPr>
          </a:p>
        </p:txBody>
      </p:sp>
      <p:pic>
        <p:nvPicPr>
          <p:cNvPr id="1030" name="Picture 6" descr="Picture">
            <a:extLst>
              <a:ext uri="{FF2B5EF4-FFF2-40B4-BE49-F238E27FC236}">
                <a16:creationId xmlns:a16="http://schemas.microsoft.com/office/drawing/2014/main" id="{14AFF2D6-5B86-4D97-A9AB-08D2F1298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08" y="1432879"/>
            <a:ext cx="10844784" cy="194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A5A2-EBE2-C493-F109-6830FB470D5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F652521-5769-72C1-481A-5A710FCD90B6}"/>
              </a:ext>
            </a:extLst>
          </p:cNvPr>
          <p:cNvPicPr>
            <a:picLocks noChangeAspect="1"/>
          </p:cNvPicPr>
          <p:nvPr/>
        </p:nvPicPr>
        <p:blipFill>
          <a:blip r:embed="rId3"/>
          <a:srcRect l="6764" r="17991"/>
          <a:stretch>
            <a:fillRect/>
          </a:stretch>
        </p:blipFill>
        <p:spPr>
          <a:xfrm>
            <a:off x="7305260" y="3230880"/>
            <a:ext cx="4886740" cy="3627120"/>
          </a:xfrm>
          <a:prstGeom prst="rect">
            <a:avLst/>
          </a:prstGeom>
        </p:spPr>
      </p:pic>
      <p:sp>
        <p:nvSpPr>
          <p:cNvPr id="12" name="TextBox 11">
            <a:extLst>
              <a:ext uri="{FF2B5EF4-FFF2-40B4-BE49-F238E27FC236}">
                <a16:creationId xmlns:a16="http://schemas.microsoft.com/office/drawing/2014/main" id="{8EF76C56-4DE4-2967-EE83-6257A2180197}"/>
              </a:ext>
            </a:extLst>
          </p:cNvPr>
          <p:cNvSpPr txBox="1"/>
          <p:nvPr/>
        </p:nvSpPr>
        <p:spPr>
          <a:xfrm>
            <a:off x="533400" y="56457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1D3C0F0F-39BF-E36D-FCBA-BCEFD2E84E14}"/>
              </a:ext>
            </a:extLst>
          </p:cNvPr>
          <p:cNvSpPr txBox="1"/>
          <p:nvPr/>
        </p:nvSpPr>
        <p:spPr>
          <a:xfrm>
            <a:off x="533401" y="1408188"/>
            <a:ext cx="6036364" cy="4785926"/>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Parks and Recreation</a:t>
            </a:r>
            <a:r>
              <a:rPr lang="en-US" sz="2800">
                <a:latin typeface="Arial"/>
                <a:cs typeface="Arial"/>
              </a:rPr>
              <a:t>: </a:t>
            </a:r>
            <a:r>
              <a:rPr lang="en-US" sz="2800" b="1">
                <a:latin typeface="Arial"/>
                <a:cs typeface="Arial"/>
              </a:rPr>
              <a:t>FY 2025</a:t>
            </a:r>
          </a:p>
          <a:p>
            <a:pPr>
              <a:spcAft>
                <a:spcPts val="600"/>
              </a:spcAft>
            </a:pPr>
            <a:r>
              <a:rPr lang="en-US" sz="2800" b="1">
                <a:latin typeface="Arial"/>
                <a:cs typeface="Arial"/>
              </a:rPr>
              <a:t>Sports Facility Improvements</a:t>
            </a:r>
          </a:p>
          <a:p>
            <a:pPr marL="457200" indent="-457200">
              <a:spcAft>
                <a:spcPts val="600"/>
              </a:spcAft>
              <a:buFont typeface="Arial,Sans-Serif" panose="020B0604020202020204" pitchFamily="34" charset="0"/>
              <a:buChar char="•"/>
            </a:pPr>
            <a:r>
              <a:rPr lang="en-US" sz="2800">
                <a:latin typeface="Arial"/>
                <a:cs typeface="Arial"/>
              </a:rPr>
              <a:t>Completed </a:t>
            </a:r>
            <a:r>
              <a:rPr lang="en-US" sz="2800" b="1">
                <a:latin typeface="Arial"/>
                <a:cs typeface="Arial"/>
              </a:rPr>
              <a:t>$16M RMN Baseball Complex </a:t>
            </a:r>
            <a:r>
              <a:rPr lang="en-US" sz="2800">
                <a:latin typeface="Arial"/>
                <a:cs typeface="Arial"/>
              </a:rPr>
              <a:t>Phase 1</a:t>
            </a:r>
          </a:p>
          <a:p>
            <a:pPr marL="457200" indent="-457200">
              <a:spcAft>
                <a:spcPts val="600"/>
              </a:spcAft>
              <a:buFont typeface="Arial,Sans-Serif" panose="020B0604020202020204" pitchFamily="34" charset="0"/>
              <a:buChar char="•"/>
            </a:pPr>
            <a:r>
              <a:rPr lang="en-US" sz="2800">
                <a:latin typeface="Arial"/>
                <a:cs typeface="Arial"/>
              </a:rPr>
              <a:t>Broke ground on the </a:t>
            </a:r>
            <a:r>
              <a:rPr lang="en-US" sz="2800" b="1">
                <a:latin typeface="Arial"/>
                <a:cs typeface="Arial"/>
              </a:rPr>
              <a:t>$46M+ Beal Park Soccer Complex </a:t>
            </a:r>
          </a:p>
          <a:p>
            <a:pPr marL="914400" lvl="1" indent="-457200">
              <a:spcAft>
                <a:spcPts val="600"/>
              </a:spcAft>
              <a:buFont typeface="Arial,Sans-Serif" panose="020B0604020202020204" pitchFamily="34" charset="0"/>
              <a:buChar char="•"/>
            </a:pPr>
            <a:r>
              <a:rPr lang="en-US" sz="2800">
                <a:latin typeface="Arial"/>
                <a:cs typeface="Arial"/>
              </a:rPr>
              <a:t>Secured $8.2M in additional donations and naming rights bringing total to $18.2M</a:t>
            </a:r>
          </a:p>
          <a:p>
            <a:pPr marL="914400" lvl="1" indent="-457200">
              <a:spcAft>
                <a:spcPts val="600"/>
              </a:spcAft>
              <a:buFont typeface="Arial,Sans-Serif" panose="020B0604020202020204" pitchFamily="34" charset="0"/>
              <a:buChar char="•"/>
            </a:pPr>
            <a:r>
              <a:rPr lang="en-US" sz="2800">
                <a:latin typeface="Arial"/>
                <a:cs typeface="Arial"/>
              </a:rPr>
              <a:t>Started Phases 2 and 3 design</a:t>
            </a:r>
          </a:p>
        </p:txBody>
      </p:sp>
      <p:sp>
        <p:nvSpPr>
          <p:cNvPr id="2" name="Slide Number Placeholder 2">
            <a:extLst>
              <a:ext uri="{FF2B5EF4-FFF2-40B4-BE49-F238E27FC236}">
                <a16:creationId xmlns:a16="http://schemas.microsoft.com/office/drawing/2014/main" id="{5053E3DF-2374-A849-AA74-37FDEBE036B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pic>
        <p:nvPicPr>
          <p:cNvPr id="1028" name="Picture 4" descr="Midland leaders to vote on $14.9M in renovations to east Midland park">
            <a:extLst>
              <a:ext uri="{FF2B5EF4-FFF2-40B4-BE49-F238E27FC236}">
                <a16:creationId xmlns:a16="http://schemas.microsoft.com/office/drawing/2014/main" id="{F1953690-6E26-F23C-0B14-5CB3CFDB5F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20" t="19440" r="23963" b="16834"/>
          <a:stretch>
            <a:fillRect/>
          </a:stretch>
        </p:blipFill>
        <p:spPr bwMode="auto">
          <a:xfrm>
            <a:off x="7305260" y="0"/>
            <a:ext cx="4886739" cy="3230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ity Logos | Midland, TX - Official Website">
            <a:extLst>
              <a:ext uri="{FF2B5EF4-FFF2-40B4-BE49-F238E27FC236}">
                <a16:creationId xmlns:a16="http://schemas.microsoft.com/office/drawing/2014/main" id="{ECFAAA98-DA88-945E-BED3-7158E2EB7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0756"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5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476B-8C7D-198D-DA5F-AD277EDD023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AB84840-F9B8-BCF8-9145-EA72DC36BD66}"/>
              </a:ext>
            </a:extLst>
          </p:cNvPr>
          <p:cNvSpPr txBox="1"/>
          <p:nvPr/>
        </p:nvSpPr>
        <p:spPr>
          <a:xfrm>
            <a:off x="533400" y="564573"/>
            <a:ext cx="703670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6D06FB99-A239-104D-40D0-C1360406DEC7}"/>
              </a:ext>
            </a:extLst>
          </p:cNvPr>
          <p:cNvSpPr txBox="1"/>
          <p:nvPr/>
        </p:nvSpPr>
        <p:spPr>
          <a:xfrm>
            <a:off x="533400" y="1408188"/>
            <a:ext cx="6700519" cy="467050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and Recreation</a:t>
            </a:r>
            <a:r>
              <a:rPr lang="en-US" sz="2800">
                <a:latin typeface="Arial"/>
                <a:cs typeface="Arial"/>
              </a:rPr>
              <a:t>: </a:t>
            </a:r>
            <a:r>
              <a:rPr lang="en-US" sz="2800" b="1">
                <a:latin typeface="Arial"/>
                <a:cs typeface="Arial"/>
              </a:rPr>
              <a:t>FY 2025</a:t>
            </a:r>
          </a:p>
          <a:p>
            <a:pPr>
              <a:spcAft>
                <a:spcPts val="600"/>
              </a:spcAft>
            </a:pPr>
            <a:r>
              <a:rPr lang="en-US" sz="2800" b="1">
                <a:latin typeface="Arial"/>
                <a:cs typeface="Arial"/>
              </a:rPr>
              <a:t>Sports Facility Improvements</a:t>
            </a:r>
          </a:p>
          <a:p>
            <a:pPr marL="457200" indent="-457200">
              <a:spcAft>
                <a:spcPts val="600"/>
              </a:spcAft>
              <a:buFont typeface="Arial,Sans-Serif" panose="020B0604020202020204" pitchFamily="34" charset="0"/>
              <a:buChar char="•"/>
            </a:pPr>
            <a:r>
              <a:rPr lang="en-US" sz="2800">
                <a:latin typeface="Arial"/>
                <a:cs typeface="Arial"/>
              </a:rPr>
              <a:t>Completed </a:t>
            </a:r>
            <a:r>
              <a:rPr lang="en-US" sz="2800" b="1" err="1">
                <a:latin typeface="Arial"/>
                <a:cs typeface="Arial"/>
              </a:rPr>
              <a:t>Windlands</a:t>
            </a:r>
            <a:r>
              <a:rPr lang="en-US" sz="2800" b="1">
                <a:latin typeface="Arial"/>
                <a:cs typeface="Arial"/>
              </a:rPr>
              <a:t> Soccer </a:t>
            </a:r>
            <a:r>
              <a:rPr lang="en-US" sz="2800">
                <a:latin typeface="Arial"/>
                <a:cs typeface="Arial"/>
              </a:rPr>
              <a:t>and </a:t>
            </a:r>
            <a:r>
              <a:rPr lang="en-US" sz="2800" b="1">
                <a:latin typeface="Arial"/>
                <a:cs typeface="Arial"/>
              </a:rPr>
              <a:t>MUGS Softball </a:t>
            </a:r>
            <a:r>
              <a:rPr lang="en-US" sz="2800">
                <a:latin typeface="Arial"/>
                <a:cs typeface="Arial"/>
              </a:rPr>
              <a:t>field, irrigation, and lighting improvements</a:t>
            </a:r>
          </a:p>
          <a:p>
            <a:pPr marL="457200" indent="-457200">
              <a:spcAft>
                <a:spcPts val="600"/>
              </a:spcAft>
              <a:buFont typeface="Arial,Sans-Serif" panose="020B0604020202020204" pitchFamily="34" charset="0"/>
              <a:buChar char="•"/>
            </a:pPr>
            <a:r>
              <a:rPr lang="en-US" sz="2800" b="1">
                <a:latin typeface="Arial"/>
                <a:cs typeface="Arial"/>
              </a:rPr>
              <a:t>Diamondback Energy Athletic Complex </a:t>
            </a:r>
            <a:r>
              <a:rPr lang="en-US" sz="2800">
                <a:latin typeface="Arial"/>
                <a:cs typeface="Arial"/>
              </a:rPr>
              <a:t>broke ground and held topping out ceremony</a:t>
            </a:r>
          </a:p>
          <a:p>
            <a:pPr marL="457200" indent="-457200">
              <a:spcAft>
                <a:spcPts val="600"/>
              </a:spcAft>
              <a:buFont typeface="Arial,Sans-Serif" panose="020B0604020202020204" pitchFamily="34" charset="0"/>
              <a:buChar char="•"/>
            </a:pPr>
            <a:r>
              <a:rPr lang="en-US" sz="2800">
                <a:latin typeface="Arial"/>
                <a:cs typeface="Arial"/>
              </a:rPr>
              <a:t>Completed plans for two </a:t>
            </a:r>
            <a:r>
              <a:rPr lang="en-US" sz="2800" b="1">
                <a:latin typeface="Arial"/>
                <a:cs typeface="Arial"/>
              </a:rPr>
              <a:t>Scharbauer Sports Complex auxiliary fields</a:t>
            </a:r>
          </a:p>
        </p:txBody>
      </p:sp>
      <p:sp>
        <p:nvSpPr>
          <p:cNvPr id="2" name="Slide Number Placeholder 2">
            <a:extLst>
              <a:ext uri="{FF2B5EF4-FFF2-40B4-BE49-F238E27FC236}">
                <a16:creationId xmlns:a16="http://schemas.microsoft.com/office/drawing/2014/main" id="{14D111F4-0F63-C714-6AF2-4341DF2B21B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pic>
        <p:nvPicPr>
          <p:cNvPr id="2050" name="Picture 2" descr="Midland hosts 'Top-Out' ceremony for athletic complex | newswest9.com">
            <a:extLst>
              <a:ext uri="{FF2B5EF4-FFF2-40B4-BE49-F238E27FC236}">
                <a16:creationId xmlns:a16="http://schemas.microsoft.com/office/drawing/2014/main" id="{162A8136-F1E9-9494-8B93-AF0B9A5913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32" r="26875"/>
          <a:stretch>
            <a:fillRect/>
          </a:stretch>
        </p:blipFill>
        <p:spPr bwMode="auto">
          <a:xfrm>
            <a:off x="7364896" y="0"/>
            <a:ext cx="48271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ity Logos | Midland, TX - Official Website">
            <a:extLst>
              <a:ext uri="{FF2B5EF4-FFF2-40B4-BE49-F238E27FC236}">
                <a16:creationId xmlns:a16="http://schemas.microsoft.com/office/drawing/2014/main" id="{8C0B36E7-9234-2D18-0306-7124B8021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575" y="208485"/>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64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A218-BEB1-8F94-35B2-F5032D67573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2758F19-098D-3D6A-E326-1DCB4281A8C2}"/>
              </a:ext>
            </a:extLst>
          </p:cNvPr>
          <p:cNvSpPr txBox="1"/>
          <p:nvPr/>
        </p:nvSpPr>
        <p:spPr>
          <a:xfrm>
            <a:off x="533400" y="405823"/>
            <a:ext cx="706089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E45AAC02-F4FE-6EC4-462A-09A9C4129AE5}"/>
              </a:ext>
            </a:extLst>
          </p:cNvPr>
          <p:cNvSpPr txBox="1"/>
          <p:nvPr/>
        </p:nvSpPr>
        <p:spPr>
          <a:xfrm>
            <a:off x="533400" y="1175264"/>
            <a:ext cx="6573078" cy="4239622"/>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&amp; Recreation: FY 2025</a:t>
            </a:r>
          </a:p>
          <a:p>
            <a:pPr>
              <a:spcAft>
                <a:spcPts val="600"/>
              </a:spcAft>
            </a:pPr>
            <a:r>
              <a:rPr lang="en-US" sz="2800" b="1">
                <a:latin typeface="Arial"/>
                <a:cs typeface="Arial"/>
              </a:rPr>
              <a:t>Other Facility Improvements</a:t>
            </a:r>
          </a:p>
          <a:p>
            <a:pPr marL="457200" indent="-457200">
              <a:spcAft>
                <a:spcPts val="300"/>
              </a:spcAft>
              <a:buFont typeface="Arial,Sans-Serif"/>
              <a:buChar char="•"/>
            </a:pPr>
            <a:r>
              <a:rPr lang="en-US" sz="2800">
                <a:latin typeface="Arial"/>
                <a:cs typeface="Arial"/>
              </a:rPr>
              <a:t>Key Partnerships:</a:t>
            </a:r>
          </a:p>
          <a:p>
            <a:pPr marL="914400" lvl="1" indent="-457200">
              <a:spcAft>
                <a:spcPts val="300"/>
              </a:spcAft>
              <a:buFont typeface="Arial,Sans-Serif"/>
              <a:buChar char="•"/>
            </a:pPr>
            <a:r>
              <a:rPr lang="en-US" sz="2800" b="1">
                <a:latin typeface="Arial"/>
                <a:cs typeface="Arial"/>
              </a:rPr>
              <a:t>100 trees planted </a:t>
            </a:r>
            <a:r>
              <a:rPr lang="en-US" sz="2800">
                <a:latin typeface="Arial"/>
                <a:cs typeface="Arial"/>
              </a:rPr>
              <a:t>at RMN Park with Diamondback Energy and Keep Midland Beautiful</a:t>
            </a:r>
          </a:p>
          <a:p>
            <a:pPr marL="914400" lvl="1" indent="-457200">
              <a:spcAft>
                <a:spcPts val="600"/>
              </a:spcAft>
              <a:buFont typeface="Arial,Sans-Serif"/>
              <a:buChar char="•"/>
            </a:pPr>
            <a:r>
              <a:rPr lang="en-US" sz="2800">
                <a:latin typeface="Arial"/>
                <a:cs typeface="Arial"/>
              </a:rPr>
              <a:t>Grasslands Park Solar pathway lighting funded with donation</a:t>
            </a:r>
            <a:endParaRPr lang="en-US" sz="2800" b="1">
              <a:latin typeface="Arial"/>
              <a:cs typeface="Arial"/>
            </a:endParaRPr>
          </a:p>
          <a:p>
            <a:pPr>
              <a:spcAft>
                <a:spcPts val="600"/>
              </a:spcAft>
            </a:pPr>
            <a:endParaRPr lang="en-US" sz="2800" u="sng">
              <a:latin typeface="Arial"/>
              <a:cs typeface="Arial"/>
            </a:endParaRPr>
          </a:p>
        </p:txBody>
      </p:sp>
      <p:sp>
        <p:nvSpPr>
          <p:cNvPr id="2" name="Slide Number Placeholder 2">
            <a:extLst>
              <a:ext uri="{FF2B5EF4-FFF2-40B4-BE49-F238E27FC236}">
                <a16:creationId xmlns:a16="http://schemas.microsoft.com/office/drawing/2014/main" id="{76A3AAB7-61E2-0C93-C71C-C2E381F3385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pic>
        <p:nvPicPr>
          <p:cNvPr id="5" name="Picture 4">
            <a:extLst>
              <a:ext uri="{FF2B5EF4-FFF2-40B4-BE49-F238E27FC236}">
                <a16:creationId xmlns:a16="http://schemas.microsoft.com/office/drawing/2014/main" id="{F9626B7A-EC36-CA74-992A-55517215AAEB}"/>
              </a:ext>
            </a:extLst>
          </p:cNvPr>
          <p:cNvPicPr>
            <a:picLocks noChangeAspect="1"/>
          </p:cNvPicPr>
          <p:nvPr/>
        </p:nvPicPr>
        <p:blipFill>
          <a:blip r:embed="rId3"/>
          <a:srcRect l="38203" t="32948" r="30736" b="867"/>
          <a:stretch>
            <a:fillRect/>
          </a:stretch>
        </p:blipFill>
        <p:spPr>
          <a:xfrm>
            <a:off x="7906988" y="-1"/>
            <a:ext cx="4285022" cy="6854662"/>
          </a:xfrm>
          <a:prstGeom prst="rect">
            <a:avLst/>
          </a:prstGeom>
        </p:spPr>
      </p:pic>
      <p:pic>
        <p:nvPicPr>
          <p:cNvPr id="3" name="Picture 2">
            <a:extLst>
              <a:ext uri="{FF2B5EF4-FFF2-40B4-BE49-F238E27FC236}">
                <a16:creationId xmlns:a16="http://schemas.microsoft.com/office/drawing/2014/main" id="{3376EB48-058B-69F1-605C-7B1A630F402F}"/>
              </a:ext>
            </a:extLst>
          </p:cNvPr>
          <p:cNvPicPr>
            <a:picLocks noChangeAspect="1"/>
          </p:cNvPicPr>
          <p:nvPr/>
        </p:nvPicPr>
        <p:blipFill>
          <a:blip r:embed="rId4"/>
          <a:stretch>
            <a:fillRect/>
          </a:stretch>
        </p:blipFill>
        <p:spPr>
          <a:xfrm>
            <a:off x="9208325" y="5829546"/>
            <a:ext cx="1919846" cy="928751"/>
          </a:xfrm>
          <a:prstGeom prst="rect">
            <a:avLst/>
          </a:prstGeom>
        </p:spPr>
      </p:pic>
    </p:spTree>
    <p:extLst>
      <p:ext uri="{BB962C8B-B14F-4D97-AF65-F5344CB8AC3E}">
        <p14:creationId xmlns:p14="http://schemas.microsoft.com/office/powerpoint/2010/main" val="159029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3537-339B-73C8-D91D-2236D745E62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ED28792-4D0F-965A-07F0-5B3B44A44FB6}"/>
              </a:ext>
            </a:extLst>
          </p:cNvPr>
          <p:cNvSpPr txBox="1"/>
          <p:nvPr/>
        </p:nvSpPr>
        <p:spPr>
          <a:xfrm>
            <a:off x="533400" y="405823"/>
            <a:ext cx="706089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30B8D421-9D82-88DF-932E-A502652A594E}"/>
              </a:ext>
            </a:extLst>
          </p:cNvPr>
          <p:cNvSpPr txBox="1"/>
          <p:nvPr/>
        </p:nvSpPr>
        <p:spPr>
          <a:xfrm>
            <a:off x="533400" y="1175264"/>
            <a:ext cx="6573078" cy="1931298"/>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&amp; Recreation: FY 2025</a:t>
            </a:r>
          </a:p>
          <a:p>
            <a:pPr>
              <a:spcAft>
                <a:spcPts val="600"/>
              </a:spcAft>
            </a:pPr>
            <a:r>
              <a:rPr lang="en-US" sz="2800" b="1">
                <a:latin typeface="Arial"/>
                <a:cs typeface="Arial"/>
              </a:rPr>
              <a:t>Other Facility Improvements</a:t>
            </a:r>
          </a:p>
          <a:p>
            <a:pPr marL="457200" indent="-457200">
              <a:spcAft>
                <a:spcPts val="600"/>
              </a:spcAft>
              <a:buFont typeface="Arial,Sans-Serif"/>
              <a:buChar char="•"/>
            </a:pPr>
            <a:r>
              <a:rPr lang="en-US" sz="2800" b="1">
                <a:latin typeface="Arial"/>
                <a:cs typeface="Arial"/>
              </a:rPr>
              <a:t>Doug Russell Aquatic Center </a:t>
            </a:r>
            <a:r>
              <a:rPr lang="en-US" sz="2800" u="sng">
                <a:latin typeface="Arial"/>
                <a:cs typeface="Arial"/>
              </a:rPr>
              <a:t>completed on-time and under budget</a:t>
            </a:r>
          </a:p>
        </p:txBody>
      </p:sp>
      <p:sp>
        <p:nvSpPr>
          <p:cNvPr id="2" name="Slide Number Placeholder 2">
            <a:extLst>
              <a:ext uri="{FF2B5EF4-FFF2-40B4-BE49-F238E27FC236}">
                <a16:creationId xmlns:a16="http://schemas.microsoft.com/office/drawing/2014/main" id="{301B6CCE-04E0-6B53-2DB3-B3C481AE74C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pic>
        <p:nvPicPr>
          <p:cNvPr id="8" name="Picture 7" descr="A picture containing roof, deck&#10;&#10;AI-generated content may be incorrect.">
            <a:extLst>
              <a:ext uri="{FF2B5EF4-FFF2-40B4-BE49-F238E27FC236}">
                <a16:creationId xmlns:a16="http://schemas.microsoft.com/office/drawing/2014/main" id="{2027C4B1-F07B-EA8D-917F-5287C93BB678}"/>
              </a:ext>
            </a:extLst>
          </p:cNvPr>
          <p:cNvPicPr>
            <a:picLocks noChangeAspect="1"/>
          </p:cNvPicPr>
          <p:nvPr/>
        </p:nvPicPr>
        <p:blipFill>
          <a:blip r:embed="rId3">
            <a:extLst>
              <a:ext uri="{28A0092B-C50C-407E-A947-70E740481C1C}">
                <a14:useLocalDpi xmlns:a14="http://schemas.microsoft.com/office/drawing/2010/main" val="0"/>
              </a:ext>
            </a:extLst>
          </a:blip>
          <a:srcRect r="23143"/>
          <a:stretch>
            <a:fillRect/>
          </a:stretch>
        </p:blipFill>
        <p:spPr>
          <a:xfrm>
            <a:off x="7101477" y="261559"/>
            <a:ext cx="4902496" cy="3588025"/>
          </a:xfrm>
          <a:prstGeom prst="rect">
            <a:avLst/>
          </a:prstGeom>
        </p:spPr>
      </p:pic>
      <p:pic>
        <p:nvPicPr>
          <p:cNvPr id="2056" name="Picture 8">
            <a:extLst>
              <a:ext uri="{FF2B5EF4-FFF2-40B4-BE49-F238E27FC236}">
                <a16:creationId xmlns:a16="http://schemas.microsoft.com/office/drawing/2014/main" id="{9CE5BF21-4696-CC0A-8DFC-AE7CD4250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1" t="635" r="33079" b="-635"/>
          <a:stretch>
            <a:fillRect/>
          </a:stretch>
        </p:blipFill>
        <p:spPr bwMode="auto">
          <a:xfrm>
            <a:off x="1727894" y="3176650"/>
            <a:ext cx="1470066" cy="29298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9B20A33-EFD3-E4CD-9D4D-0C887C578A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070" r="4587"/>
          <a:stretch>
            <a:fillRect/>
          </a:stretch>
        </p:blipFill>
        <p:spPr bwMode="auto">
          <a:xfrm>
            <a:off x="3468847" y="3180291"/>
            <a:ext cx="1470067" cy="29298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F2429C8-9FCD-8F8D-26C0-72B0BA289F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330" t="608" r="10816" b="-608"/>
          <a:stretch>
            <a:fillRect/>
          </a:stretch>
        </p:blipFill>
        <p:spPr bwMode="auto">
          <a:xfrm>
            <a:off x="5174283" y="3181335"/>
            <a:ext cx="1470068" cy="29291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BB84F3-BAC6-1B29-C8FD-095D5AEF0F4D}"/>
              </a:ext>
            </a:extLst>
          </p:cNvPr>
          <p:cNvSpPr txBox="1"/>
          <p:nvPr/>
        </p:nvSpPr>
        <p:spPr>
          <a:xfrm>
            <a:off x="3472020" y="5661121"/>
            <a:ext cx="1693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rPr>
              <a:t>BEFORE</a:t>
            </a:r>
          </a:p>
        </p:txBody>
      </p:sp>
      <p:sp>
        <p:nvSpPr>
          <p:cNvPr id="4" name="TextBox 3">
            <a:extLst>
              <a:ext uri="{FF2B5EF4-FFF2-40B4-BE49-F238E27FC236}">
                <a16:creationId xmlns:a16="http://schemas.microsoft.com/office/drawing/2014/main" id="{838E12A3-1401-E5B1-1486-D8A4050A5A53}"/>
              </a:ext>
            </a:extLst>
          </p:cNvPr>
          <p:cNvSpPr txBox="1"/>
          <p:nvPr/>
        </p:nvSpPr>
        <p:spPr>
          <a:xfrm>
            <a:off x="7207661" y="3184895"/>
            <a:ext cx="1693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rPr>
              <a:t>AFTER</a:t>
            </a:r>
            <a:endParaRPr lang="en-US"/>
          </a:p>
        </p:txBody>
      </p:sp>
    </p:spTree>
    <p:extLst>
      <p:ext uri="{BB962C8B-B14F-4D97-AF65-F5344CB8AC3E}">
        <p14:creationId xmlns:p14="http://schemas.microsoft.com/office/powerpoint/2010/main" val="2123119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579D7-50AC-EAF5-A641-C55131F1881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4B19C98-258F-9B2A-7954-83E14CB6A5FF}"/>
              </a:ext>
            </a:extLst>
          </p:cNvPr>
          <p:cNvSpPr txBox="1"/>
          <p:nvPr/>
        </p:nvSpPr>
        <p:spPr>
          <a:xfrm>
            <a:off x="533400" y="405823"/>
            <a:ext cx="706089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3D4757FE-76B9-FDFD-E949-9CC2C5341228}"/>
              </a:ext>
            </a:extLst>
          </p:cNvPr>
          <p:cNvSpPr txBox="1"/>
          <p:nvPr/>
        </p:nvSpPr>
        <p:spPr>
          <a:xfrm>
            <a:off x="533400" y="1287233"/>
            <a:ext cx="6274904" cy="4708981"/>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&amp; Recreation: FY 2025</a:t>
            </a:r>
          </a:p>
          <a:p>
            <a:pPr>
              <a:spcAft>
                <a:spcPts val="600"/>
              </a:spcAft>
            </a:pPr>
            <a:r>
              <a:rPr lang="en-US" sz="2800" b="1">
                <a:latin typeface="Arial"/>
                <a:cs typeface="Arial"/>
              </a:rPr>
              <a:t>Other Facility Improvements</a:t>
            </a:r>
          </a:p>
          <a:p>
            <a:pPr marL="457200" indent="-457200">
              <a:spcAft>
                <a:spcPts val="600"/>
              </a:spcAft>
              <a:buFont typeface="Arial,Sans-Serif"/>
              <a:buChar char="•"/>
            </a:pPr>
            <a:r>
              <a:rPr lang="en-US" sz="2800" b="1">
                <a:latin typeface="Arial"/>
                <a:cs typeface="Arial"/>
              </a:rPr>
              <a:t>Three play structures replaced </a:t>
            </a:r>
            <a:r>
              <a:rPr lang="en-US" sz="2800">
                <a:latin typeface="Arial"/>
                <a:cs typeface="Arial"/>
              </a:rPr>
              <a:t>at Tumbleweed Park, Bill Williams Softball Complex, Momentum Bank Ballpark</a:t>
            </a:r>
          </a:p>
          <a:p>
            <a:pPr marL="457200" indent="-457200">
              <a:spcAft>
                <a:spcPts val="600"/>
              </a:spcAft>
              <a:buFont typeface="Arial,Sans-Serif"/>
              <a:buChar char="•"/>
            </a:pPr>
            <a:r>
              <a:rPr lang="en-US" sz="2800">
                <a:latin typeface="Arial"/>
                <a:cs typeface="Arial"/>
              </a:rPr>
              <a:t>New restroom facility for Dunagan Park ordered</a:t>
            </a:r>
          </a:p>
          <a:p>
            <a:pPr marL="457200" indent="-457200">
              <a:spcAft>
                <a:spcPts val="600"/>
              </a:spcAft>
              <a:buFont typeface="Arial,Sans-Serif"/>
              <a:buChar char="•"/>
            </a:pPr>
            <a:r>
              <a:rPr lang="en-US" sz="2800">
                <a:latin typeface="Arial"/>
                <a:cs typeface="Arial"/>
              </a:rPr>
              <a:t>Completed </a:t>
            </a:r>
            <a:r>
              <a:rPr lang="en-US" sz="2800" b="1">
                <a:latin typeface="Arial"/>
                <a:cs typeface="Arial"/>
              </a:rPr>
              <a:t>new branding/signage </a:t>
            </a:r>
            <a:r>
              <a:rPr lang="en-US" sz="2800">
                <a:latin typeface="Arial"/>
                <a:cs typeface="Arial"/>
              </a:rPr>
              <a:t>for parks system</a:t>
            </a:r>
          </a:p>
        </p:txBody>
      </p:sp>
      <p:sp>
        <p:nvSpPr>
          <p:cNvPr id="2" name="Slide Number Placeholder 2">
            <a:extLst>
              <a:ext uri="{FF2B5EF4-FFF2-40B4-BE49-F238E27FC236}">
                <a16:creationId xmlns:a16="http://schemas.microsoft.com/office/drawing/2014/main" id="{07733E66-8B5B-FF38-509A-FFF6004F7A4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pic>
        <p:nvPicPr>
          <p:cNvPr id="5" name="Picture 4">
            <a:extLst>
              <a:ext uri="{FF2B5EF4-FFF2-40B4-BE49-F238E27FC236}">
                <a16:creationId xmlns:a16="http://schemas.microsoft.com/office/drawing/2014/main" id="{C5757DBE-D97B-58C7-D2AD-F4BD99FC014E}"/>
              </a:ext>
            </a:extLst>
          </p:cNvPr>
          <p:cNvPicPr>
            <a:picLocks noChangeAspect="1"/>
          </p:cNvPicPr>
          <p:nvPr/>
        </p:nvPicPr>
        <p:blipFill>
          <a:blip r:embed="rId3"/>
          <a:srcRect l="1" r="3107"/>
          <a:stretch>
            <a:fillRect/>
          </a:stretch>
        </p:blipFill>
        <p:spPr>
          <a:xfrm>
            <a:off x="7336633" y="0"/>
            <a:ext cx="4855367" cy="2266122"/>
          </a:xfrm>
          <a:prstGeom prst="rect">
            <a:avLst/>
          </a:prstGeom>
        </p:spPr>
      </p:pic>
      <p:pic>
        <p:nvPicPr>
          <p:cNvPr id="4098" name="Picture 2" descr="Momentum Ballpark 6">
            <a:extLst>
              <a:ext uri="{FF2B5EF4-FFF2-40B4-BE49-F238E27FC236}">
                <a16:creationId xmlns:a16="http://schemas.microsoft.com/office/drawing/2014/main" id="{5556E1AC-4D6B-3121-B7C8-75B7956A08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34" r="31782"/>
          <a:stretch>
            <a:fillRect/>
          </a:stretch>
        </p:blipFill>
        <p:spPr bwMode="auto">
          <a:xfrm>
            <a:off x="7336632" y="2266122"/>
            <a:ext cx="4855368" cy="4590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ity Logos | Midland, TX - Official Website">
            <a:extLst>
              <a:ext uri="{FF2B5EF4-FFF2-40B4-BE49-F238E27FC236}">
                <a16:creationId xmlns:a16="http://schemas.microsoft.com/office/drawing/2014/main" id="{018ADD6F-A125-71EE-4834-673B37479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382"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05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E57A-CAA8-F365-A974-30586845EF5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3D8E753-F7D8-45EE-31E6-B374F652BAB2}"/>
              </a:ext>
            </a:extLst>
          </p:cNvPr>
          <p:cNvSpPr txBox="1"/>
          <p:nvPr/>
        </p:nvSpPr>
        <p:spPr>
          <a:xfrm>
            <a:off x="533400" y="405823"/>
            <a:ext cx="706089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4400">
              <a:solidFill>
                <a:schemeClr val="tx2">
                  <a:lumMod val="75000"/>
                  <a:lumOff val="25000"/>
                </a:schemeClr>
              </a:solidFill>
              <a:latin typeface="Century Gothic"/>
              <a:ea typeface="Roboto Slab"/>
              <a:cs typeface="BrowalliaUPC"/>
            </a:endParaRPr>
          </a:p>
          <a:p>
            <a:endParaRPr lang="en-US" sz="4400" b="1">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1A702D42-60B9-33C7-1580-3837CC62E5D6}"/>
              </a:ext>
            </a:extLst>
          </p:cNvPr>
          <p:cNvSpPr txBox="1"/>
          <p:nvPr/>
        </p:nvSpPr>
        <p:spPr>
          <a:xfrm>
            <a:off x="533400" y="1256104"/>
            <a:ext cx="6881191" cy="3885679"/>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&amp; Recreation: FY 2025</a:t>
            </a:r>
          </a:p>
          <a:p>
            <a:pPr>
              <a:spcAft>
                <a:spcPts val="600"/>
              </a:spcAft>
            </a:pPr>
            <a:r>
              <a:rPr lang="en-US" sz="2800" b="1">
                <a:latin typeface="Arial"/>
                <a:cs typeface="Arial"/>
              </a:rPr>
              <a:t>The Courses at Hogan Park</a:t>
            </a:r>
          </a:p>
          <a:p>
            <a:pPr marL="457200" indent="-457200">
              <a:spcAft>
                <a:spcPts val="600"/>
              </a:spcAft>
              <a:buFont typeface="Arial,Sans-Serif"/>
              <a:buChar char="•"/>
            </a:pPr>
            <a:r>
              <a:rPr lang="en-US" sz="2800">
                <a:latin typeface="Arial"/>
                <a:cs typeface="Arial"/>
              </a:rPr>
              <a:t>Broke ground on </a:t>
            </a:r>
            <a:r>
              <a:rPr lang="en-US" sz="2800" b="1">
                <a:latin typeface="Arial"/>
                <a:cs typeface="Arial"/>
              </a:rPr>
              <a:t>cart barn </a:t>
            </a:r>
          </a:p>
          <a:p>
            <a:pPr marL="457200" indent="-457200">
              <a:spcAft>
                <a:spcPts val="600"/>
              </a:spcAft>
              <a:buFont typeface="Arial,Sans-Serif"/>
              <a:buChar char="•"/>
            </a:pPr>
            <a:r>
              <a:rPr lang="en-US" sz="2800">
                <a:latin typeface="Arial"/>
                <a:cs typeface="Arial"/>
              </a:rPr>
              <a:t>Launched </a:t>
            </a:r>
            <a:r>
              <a:rPr lang="en-US" sz="2800" b="1">
                <a:latin typeface="Arial"/>
                <a:cs typeface="Arial"/>
              </a:rPr>
              <a:t>Master Plan </a:t>
            </a:r>
            <a:r>
              <a:rPr lang="en-US" sz="2800">
                <a:latin typeface="Arial"/>
                <a:cs typeface="Arial"/>
              </a:rPr>
              <a:t>development</a:t>
            </a:r>
          </a:p>
          <a:p>
            <a:pPr marL="457200" indent="-457200">
              <a:spcAft>
                <a:spcPts val="600"/>
              </a:spcAft>
              <a:buFont typeface="Arial,Sans-Serif"/>
              <a:buChar char="•"/>
            </a:pPr>
            <a:r>
              <a:rPr lang="en-US" sz="2800">
                <a:latin typeface="Arial"/>
                <a:cs typeface="Arial"/>
              </a:rPr>
              <a:t>Released new </a:t>
            </a:r>
            <a:r>
              <a:rPr lang="en-US" sz="2800" b="1">
                <a:latin typeface="Arial"/>
                <a:cs typeface="Arial"/>
              </a:rPr>
              <a:t>branding + logo</a:t>
            </a:r>
          </a:p>
          <a:p>
            <a:pPr marL="457200" indent="-457200">
              <a:spcAft>
                <a:spcPts val="600"/>
              </a:spcAft>
              <a:buFont typeface="Arial,Sans-Serif"/>
              <a:buChar char="•"/>
            </a:pPr>
            <a:r>
              <a:rPr lang="en-US" sz="2800">
                <a:latin typeface="Arial"/>
                <a:cs typeface="Arial"/>
              </a:rPr>
              <a:t>Implemented new </a:t>
            </a:r>
            <a:r>
              <a:rPr lang="en-US" sz="2800" b="1">
                <a:latin typeface="Arial"/>
                <a:cs typeface="Arial"/>
              </a:rPr>
              <a:t>tee time booking system </a:t>
            </a:r>
            <a:r>
              <a:rPr lang="en-US" sz="2800">
                <a:latin typeface="Arial"/>
                <a:cs typeface="Arial"/>
              </a:rPr>
              <a:t>allowing golfers to book tee times online</a:t>
            </a:r>
          </a:p>
        </p:txBody>
      </p:sp>
      <p:sp>
        <p:nvSpPr>
          <p:cNvPr id="2" name="Slide Number Placeholder 2">
            <a:extLst>
              <a:ext uri="{FF2B5EF4-FFF2-40B4-BE49-F238E27FC236}">
                <a16:creationId xmlns:a16="http://schemas.microsoft.com/office/drawing/2014/main" id="{7BB0CA60-416D-E0E8-9FA4-5B22C5ABF2F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pic>
        <p:nvPicPr>
          <p:cNvPr id="5" name="Picture 4">
            <a:extLst>
              <a:ext uri="{FF2B5EF4-FFF2-40B4-BE49-F238E27FC236}">
                <a16:creationId xmlns:a16="http://schemas.microsoft.com/office/drawing/2014/main" id="{7D8570AF-36D2-76A2-74D3-B400F7CB8391}"/>
              </a:ext>
            </a:extLst>
          </p:cNvPr>
          <p:cNvPicPr>
            <a:picLocks noChangeAspect="1"/>
          </p:cNvPicPr>
          <p:nvPr/>
        </p:nvPicPr>
        <p:blipFill>
          <a:blip r:embed="rId3"/>
          <a:srcRect l="32150" r="994"/>
          <a:stretch>
            <a:fillRect/>
          </a:stretch>
        </p:blipFill>
        <p:spPr>
          <a:xfrm>
            <a:off x="7414591" y="0"/>
            <a:ext cx="4777409" cy="6858000"/>
          </a:xfrm>
          <a:prstGeom prst="rect">
            <a:avLst/>
          </a:prstGeom>
        </p:spPr>
      </p:pic>
      <p:pic>
        <p:nvPicPr>
          <p:cNvPr id="6" name="Picture 4" descr="City Logos | Midland, TX - Official Website">
            <a:extLst>
              <a:ext uri="{FF2B5EF4-FFF2-40B4-BE49-F238E27FC236}">
                <a16:creationId xmlns:a16="http://schemas.microsoft.com/office/drawing/2014/main" id="{26F0B2DD-6DAE-0D9A-EE66-E3C8E1D48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382"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5C14DE-C81A-D6F4-0011-61E9E189A6CE}"/>
              </a:ext>
            </a:extLst>
          </p:cNvPr>
          <p:cNvPicPr>
            <a:picLocks noChangeAspect="1"/>
          </p:cNvPicPr>
          <p:nvPr/>
        </p:nvPicPr>
        <p:blipFill>
          <a:blip r:embed="rId5"/>
          <a:stretch>
            <a:fillRect/>
          </a:stretch>
        </p:blipFill>
        <p:spPr>
          <a:xfrm>
            <a:off x="4470586" y="4786380"/>
            <a:ext cx="2276793" cy="1895740"/>
          </a:xfrm>
          <a:prstGeom prst="rect">
            <a:avLst/>
          </a:prstGeom>
        </p:spPr>
      </p:pic>
    </p:spTree>
    <p:extLst>
      <p:ext uri="{BB962C8B-B14F-4D97-AF65-F5344CB8AC3E}">
        <p14:creationId xmlns:p14="http://schemas.microsoft.com/office/powerpoint/2010/main" val="101817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A01E-9FAD-3200-EA5E-B790F611189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1357ADD-E2F5-178D-47A0-603AF1E251F0}"/>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7F118F3E-417E-7AF2-E264-3EC691E09D02}"/>
              </a:ext>
            </a:extLst>
          </p:cNvPr>
          <p:cNvSpPr txBox="1"/>
          <p:nvPr/>
        </p:nvSpPr>
        <p:spPr>
          <a:xfrm>
            <a:off x="533400" y="1504950"/>
            <a:ext cx="7726017" cy="4278094"/>
          </a:xfrm>
          <a:prstGeom prst="rect">
            <a:avLst/>
          </a:prstGeom>
          <a:noFill/>
        </p:spPr>
        <p:txBody>
          <a:bodyPr wrap="square" lIns="91440" tIns="45720" rIns="91440" bIns="45720" rtlCol="0" anchor="t">
            <a:spAutoFit/>
          </a:bodyPr>
          <a:lstStyle/>
          <a:p>
            <a:pPr>
              <a:spcAft>
                <a:spcPts val="300"/>
              </a:spcAft>
            </a:pPr>
            <a:r>
              <a:rPr lang="en-US" sz="2800" b="1">
                <a:latin typeface="Arial" panose="020B0604020202020204" pitchFamily="34" charset="0"/>
                <a:cs typeface="Arial" panose="020B0604020202020204" pitchFamily="34" charset="0"/>
              </a:rPr>
              <a:t>Strategy: Enhance Community Engagement</a:t>
            </a:r>
            <a:endParaRPr lang="en-US" sz="2800">
              <a:latin typeface="Arial" panose="020B0604020202020204" pitchFamily="34" charset="0"/>
              <a:cs typeface="Arial" panose="020B0604020202020204" pitchFamily="34" charset="0"/>
            </a:endParaRPr>
          </a:p>
          <a:p>
            <a:pPr marL="457200" indent="-457200">
              <a:spcAft>
                <a:spcPts val="300"/>
              </a:spcAft>
              <a:buFont typeface="Arial,Sans-Serif"/>
              <a:buChar char="•"/>
            </a:pPr>
            <a:r>
              <a:rPr lang="en-US" sz="2800">
                <a:latin typeface="Arial" panose="020B0604020202020204" pitchFamily="34" charset="0"/>
                <a:cs typeface="Arial" panose="020B0604020202020204" pitchFamily="34" charset="0"/>
              </a:rPr>
              <a:t>Maximize </a:t>
            </a:r>
            <a:r>
              <a:rPr lang="en-US" sz="2800" b="1">
                <a:latin typeface="Arial" panose="020B0604020202020204" pitchFamily="34" charset="0"/>
                <a:cs typeface="Arial" panose="020B0604020202020204" pitchFamily="34" charset="0"/>
              </a:rPr>
              <a:t>youth sports</a:t>
            </a:r>
            <a:r>
              <a:rPr lang="en-US" sz="2800">
                <a:latin typeface="Arial" panose="020B0604020202020204" pitchFamily="34" charset="0"/>
                <a:cs typeface="Arial" panose="020B0604020202020204" pitchFamily="34" charset="0"/>
              </a:rPr>
              <a:t> field use</a:t>
            </a:r>
          </a:p>
          <a:p>
            <a:pPr marL="457200" indent="-457200">
              <a:spcAft>
                <a:spcPts val="300"/>
              </a:spcAft>
              <a:buFont typeface="Arial,Sans-Serif"/>
              <a:buChar char="•"/>
            </a:pPr>
            <a:r>
              <a:rPr lang="en-US" sz="2800">
                <a:latin typeface="Arial" panose="020B0604020202020204" pitchFamily="34" charset="0"/>
                <a:cs typeface="Arial" panose="020B0604020202020204" pitchFamily="34" charset="0"/>
              </a:rPr>
              <a:t>Grow </a:t>
            </a:r>
            <a:r>
              <a:rPr lang="en-US" sz="2800" b="1">
                <a:latin typeface="Arial" panose="020B0604020202020204" pitchFamily="34" charset="0"/>
                <a:cs typeface="Arial" panose="020B0604020202020204" pitchFamily="34" charset="0"/>
              </a:rPr>
              <a:t>tournament play</a:t>
            </a:r>
          </a:p>
          <a:p>
            <a:pPr marL="457200" indent="-457200">
              <a:spcAft>
                <a:spcPts val="1200"/>
              </a:spcAft>
              <a:buFont typeface="Arial,Sans-Serif"/>
              <a:buChar char="•"/>
            </a:pPr>
            <a:r>
              <a:rPr lang="en-US" sz="2800">
                <a:latin typeface="Arial" panose="020B0604020202020204" pitchFamily="34" charset="0"/>
                <a:cs typeface="Arial" panose="020B0604020202020204" pitchFamily="34" charset="0"/>
              </a:rPr>
              <a:t>Expand </a:t>
            </a:r>
            <a:r>
              <a:rPr lang="en-US" sz="2800" b="1">
                <a:latin typeface="Arial" panose="020B0604020202020204" pitchFamily="34" charset="0"/>
                <a:cs typeface="Arial" panose="020B0604020202020204" pitchFamily="34" charset="0"/>
              </a:rPr>
              <a:t>community programming </a:t>
            </a:r>
            <a:r>
              <a:rPr lang="en-US" sz="2800">
                <a:latin typeface="Arial" panose="020B0604020202020204" pitchFamily="34" charset="0"/>
                <a:cs typeface="Arial" panose="020B0604020202020204" pitchFamily="34" charset="0"/>
              </a:rPr>
              <a:t>like Movies in the Park and downtown events</a:t>
            </a:r>
          </a:p>
          <a:p>
            <a:pPr>
              <a:spcAft>
                <a:spcPts val="300"/>
              </a:spcAft>
            </a:pPr>
            <a:r>
              <a:rPr lang="en-US" sz="2800" b="1">
                <a:latin typeface="Arial" panose="020B0604020202020204" pitchFamily="34" charset="0"/>
                <a:cs typeface="Arial" panose="020B0604020202020204" pitchFamily="34" charset="0"/>
              </a:rPr>
              <a:t>Strategy: Foster Relationships with Foundations and Outside Businesses</a:t>
            </a:r>
            <a:endParaRPr lang="en-US" sz="2800">
              <a:latin typeface="Arial" panose="020B0604020202020204" pitchFamily="34" charset="0"/>
              <a:cs typeface="Arial" panose="020B0604020202020204" pitchFamily="34" charset="0"/>
            </a:endParaRPr>
          </a:p>
          <a:p>
            <a:pPr marL="457200" indent="-457200">
              <a:spcAft>
                <a:spcPts val="300"/>
              </a:spcAft>
              <a:buFont typeface="Arial" panose="020B0604020202020204" pitchFamily="34" charset="0"/>
              <a:buChar char="•"/>
            </a:pPr>
            <a:r>
              <a:rPr lang="en-US" sz="2800">
                <a:latin typeface="Arial" panose="020B0604020202020204" pitchFamily="34" charset="0"/>
                <a:cs typeface="Arial" panose="020B0604020202020204" pitchFamily="34" charset="0"/>
              </a:rPr>
              <a:t>Grow partnerships to </a:t>
            </a:r>
            <a:r>
              <a:rPr lang="en-US" sz="2800" b="1">
                <a:latin typeface="Arial" panose="020B0604020202020204" pitchFamily="34" charset="0"/>
                <a:cs typeface="Arial" panose="020B0604020202020204" pitchFamily="34" charset="0"/>
              </a:rPr>
              <a:t>enhance park amenities </a:t>
            </a:r>
            <a:r>
              <a:rPr lang="en-US" sz="2800">
                <a:latin typeface="Arial" panose="020B0604020202020204" pitchFamily="34" charset="0"/>
                <a:cs typeface="Arial" panose="020B0604020202020204" pitchFamily="34" charset="0"/>
              </a:rPr>
              <a:t>with an emphasis on Beal Park</a:t>
            </a:r>
          </a:p>
        </p:txBody>
      </p:sp>
      <p:sp>
        <p:nvSpPr>
          <p:cNvPr id="2" name="Slide Number Placeholder 2">
            <a:extLst>
              <a:ext uri="{FF2B5EF4-FFF2-40B4-BE49-F238E27FC236}">
                <a16:creationId xmlns:a16="http://schemas.microsoft.com/office/drawing/2014/main" id="{2D6A4466-57B4-0CB3-5C1E-CEB139D632F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pic>
        <p:nvPicPr>
          <p:cNvPr id="4" name="Picture 3">
            <a:extLst>
              <a:ext uri="{FF2B5EF4-FFF2-40B4-BE49-F238E27FC236}">
                <a16:creationId xmlns:a16="http://schemas.microsoft.com/office/drawing/2014/main" id="{53773C9B-6C4A-B290-399F-6FE9369AD4A6}"/>
              </a:ext>
            </a:extLst>
          </p:cNvPr>
          <p:cNvPicPr>
            <a:picLocks noChangeAspect="1"/>
          </p:cNvPicPr>
          <p:nvPr/>
        </p:nvPicPr>
        <p:blipFill>
          <a:blip r:embed="rId3"/>
          <a:srcRect l="12214" r="11054"/>
          <a:stretch>
            <a:fillRect/>
          </a:stretch>
        </p:blipFill>
        <p:spPr>
          <a:xfrm>
            <a:off x="8259417" y="0"/>
            <a:ext cx="3932583" cy="3190461"/>
          </a:xfrm>
          <a:prstGeom prst="rect">
            <a:avLst/>
          </a:prstGeom>
        </p:spPr>
      </p:pic>
      <p:pic>
        <p:nvPicPr>
          <p:cNvPr id="9" name="Picture 8">
            <a:extLst>
              <a:ext uri="{FF2B5EF4-FFF2-40B4-BE49-F238E27FC236}">
                <a16:creationId xmlns:a16="http://schemas.microsoft.com/office/drawing/2014/main" id="{BB76ABF0-7257-8DE5-CF3E-05EBC96613E4}"/>
              </a:ext>
            </a:extLst>
          </p:cNvPr>
          <p:cNvPicPr>
            <a:picLocks noChangeAspect="1"/>
          </p:cNvPicPr>
          <p:nvPr/>
        </p:nvPicPr>
        <p:blipFill>
          <a:blip r:embed="rId4"/>
          <a:srcRect l="12371" r="15043"/>
          <a:stretch>
            <a:fillRect/>
          </a:stretch>
        </p:blipFill>
        <p:spPr>
          <a:xfrm>
            <a:off x="8259416" y="3190460"/>
            <a:ext cx="3932584" cy="3667539"/>
          </a:xfrm>
          <a:prstGeom prst="rect">
            <a:avLst/>
          </a:prstGeom>
        </p:spPr>
      </p:pic>
      <p:pic>
        <p:nvPicPr>
          <p:cNvPr id="10" name="Picture 4" descr="City Logos | Midland, TX - Official Website">
            <a:extLst>
              <a:ext uri="{FF2B5EF4-FFF2-40B4-BE49-F238E27FC236}">
                <a16:creationId xmlns:a16="http://schemas.microsoft.com/office/drawing/2014/main" id="{BD2CED8C-7951-AE91-05C6-A4F660C59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835"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12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3582-29B0-78CB-129E-ACC926A84C3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9C18024C-00C0-7163-E648-8B74B8E97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A3651B7-4CF9-296C-0CA2-72A6ED3CF66F}"/>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F629D3A0-7E04-02CA-E4E5-094DE070525D}"/>
              </a:ext>
            </a:extLst>
          </p:cNvPr>
          <p:cNvSpPr txBox="1"/>
          <p:nvPr/>
        </p:nvSpPr>
        <p:spPr>
          <a:xfrm>
            <a:off x="533400" y="1322288"/>
            <a:ext cx="9167191" cy="4747453"/>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Strategy: Create an Attractive and Inclusive Living Environment</a:t>
            </a:r>
          </a:p>
          <a:p>
            <a:pPr marL="457200" indent="-457200">
              <a:spcAft>
                <a:spcPts val="600"/>
              </a:spcAft>
              <a:buFont typeface="Arial,Sans-Serif"/>
              <a:buChar char="•"/>
            </a:pPr>
            <a:r>
              <a:rPr lang="en-US" sz="2800">
                <a:latin typeface="Arial"/>
                <a:cs typeface="Arial"/>
              </a:rPr>
              <a:t>In alignment with the Parks &amp; Recreation Master Plan, begin development of a </a:t>
            </a:r>
            <a:r>
              <a:rPr lang="en-US" sz="2800" b="1">
                <a:latin typeface="Arial"/>
                <a:cs typeface="Arial"/>
              </a:rPr>
              <a:t>parkland ordinance</a:t>
            </a:r>
          </a:p>
          <a:p>
            <a:pPr>
              <a:spcAft>
                <a:spcPts val="300"/>
              </a:spcAft>
            </a:pPr>
            <a:r>
              <a:rPr lang="en-US" sz="2800" b="1">
                <a:latin typeface="Arial"/>
                <a:cs typeface="Arial"/>
              </a:rPr>
              <a:t>Strategy: Establish beautification programs</a:t>
            </a:r>
          </a:p>
          <a:p>
            <a:pPr marL="457200" indent="-457200">
              <a:spcAft>
                <a:spcPts val="300"/>
              </a:spcAft>
              <a:buFont typeface="Arial" panose="020B0604020202020204" pitchFamily="34" charset="0"/>
              <a:buChar char="•"/>
            </a:pPr>
            <a:r>
              <a:rPr lang="en-US" sz="2800">
                <a:latin typeface="Arial"/>
                <a:cs typeface="Arial"/>
              </a:rPr>
              <a:t>Grow tree planting program</a:t>
            </a:r>
          </a:p>
          <a:p>
            <a:pPr marL="457200" indent="-457200">
              <a:spcAft>
                <a:spcPts val="600"/>
              </a:spcAft>
              <a:buFont typeface="Arial" panose="020B0604020202020204" pitchFamily="34" charset="0"/>
              <a:buChar char="•"/>
            </a:pPr>
            <a:r>
              <a:rPr lang="en-US" sz="2800">
                <a:latin typeface="Arial"/>
                <a:cs typeface="Arial"/>
              </a:rPr>
              <a:t>Develop funding plan for park signage replacement</a:t>
            </a:r>
          </a:p>
          <a:p>
            <a:pPr>
              <a:spcAft>
                <a:spcPts val="300"/>
              </a:spcAft>
            </a:pPr>
            <a:r>
              <a:rPr lang="en-US" sz="2800" b="1">
                <a:latin typeface="Arial"/>
                <a:cs typeface="Arial"/>
              </a:rPr>
              <a:t>Strategy: Nurture and Promote a Healthy Community</a:t>
            </a:r>
            <a:endParaRPr lang="en-US" sz="2800">
              <a:latin typeface="Arial"/>
              <a:cs typeface="Arial"/>
            </a:endParaRPr>
          </a:p>
          <a:p>
            <a:pPr marL="457200" indent="-457200">
              <a:spcAft>
                <a:spcPts val="300"/>
              </a:spcAft>
              <a:buFont typeface="Arial,Sans-Serif"/>
              <a:buChar char="•"/>
            </a:pPr>
            <a:r>
              <a:rPr lang="en-US" sz="2800">
                <a:latin typeface="Arial"/>
                <a:cs typeface="Arial"/>
              </a:rPr>
              <a:t>Complete Wildcatter Trail Phase 1 design</a:t>
            </a:r>
          </a:p>
          <a:p>
            <a:pPr marL="457200" indent="-457200">
              <a:spcAft>
                <a:spcPts val="300"/>
              </a:spcAft>
              <a:buFont typeface="Arial,Sans-Serif"/>
              <a:buChar char="•"/>
            </a:pPr>
            <a:r>
              <a:rPr lang="en-US" sz="2800">
                <a:latin typeface="Arial"/>
                <a:cs typeface="Arial"/>
              </a:rPr>
              <a:t>Update Hike + Bike Trails &amp; Parks + Rec Masterplans</a:t>
            </a:r>
          </a:p>
        </p:txBody>
      </p:sp>
      <p:sp>
        <p:nvSpPr>
          <p:cNvPr id="2" name="Slide Number Placeholder 2">
            <a:extLst>
              <a:ext uri="{FF2B5EF4-FFF2-40B4-BE49-F238E27FC236}">
                <a16:creationId xmlns:a16="http://schemas.microsoft.com/office/drawing/2014/main" id="{D402A53D-1567-6474-69C0-7D51B16B0F5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Tree>
    <p:extLst>
      <p:ext uri="{BB962C8B-B14F-4D97-AF65-F5344CB8AC3E}">
        <p14:creationId xmlns:p14="http://schemas.microsoft.com/office/powerpoint/2010/main" val="43999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TABLE OF CONTENTS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525808" cy="2677656"/>
          </a:xfrm>
          <a:prstGeom prst="rect">
            <a:avLst/>
          </a:prstGeom>
          <a:noFill/>
        </p:spPr>
        <p:txBody>
          <a:bodyPr wrap="square" lIns="91440" tIns="45720" rIns="91440" bIns="45720" rtlCol="0" anchor="t">
            <a:spAutoFit/>
          </a:bodyPr>
          <a:lstStyle/>
          <a:p>
            <a:pPr marL="457200" indent="-457200">
              <a:buFont typeface="Arial,Sans-Serif" panose="020B0604020202020204" pitchFamily="34" charset="0"/>
              <a:buChar char="•"/>
            </a:pPr>
            <a:r>
              <a:rPr lang="en-US" sz="2800">
                <a:latin typeface="Arial"/>
                <a:cs typeface="Arial"/>
              </a:rPr>
              <a:t>Vision Block Connections &amp; Strategic Alignment</a:t>
            </a:r>
          </a:p>
          <a:p>
            <a:pPr marL="457200" indent="-457200">
              <a:buFont typeface="Arial,Sans-Serif" panose="020B0604020202020204" pitchFamily="34" charset="0"/>
              <a:buChar char="•"/>
            </a:pPr>
            <a:r>
              <a:rPr lang="en-US" sz="2800">
                <a:latin typeface="Arial"/>
                <a:cs typeface="Arial"/>
              </a:rPr>
              <a:t>Priorities Focus</a:t>
            </a:r>
          </a:p>
          <a:p>
            <a:pPr marL="457200" indent="-457200">
              <a:buFont typeface="Arial,Sans-Serif" panose="020B0604020202020204" pitchFamily="34" charset="0"/>
              <a:buChar char="•"/>
            </a:pPr>
            <a:r>
              <a:rPr lang="en-US" sz="2800">
                <a:latin typeface="Arial"/>
                <a:cs typeface="Arial"/>
              </a:rPr>
              <a:t>Budget Highlights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2025 Results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2026 Deliverables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08BC-C99F-74A4-2675-AB3CEE8ACCB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20D973E-6818-4411-3658-9AC23D128AA8}"/>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2026DELIVERABLES</a:t>
            </a:r>
          </a:p>
        </p:txBody>
      </p:sp>
      <p:sp>
        <p:nvSpPr>
          <p:cNvPr id="2" name="Slide Number Placeholder 2">
            <a:extLst>
              <a:ext uri="{FF2B5EF4-FFF2-40B4-BE49-F238E27FC236}">
                <a16:creationId xmlns:a16="http://schemas.microsoft.com/office/drawing/2014/main" id="{DF04C00F-F383-7EA2-88EE-D63699B401D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a:latin typeface="+mn-lt"/>
            </a:endParaRPr>
          </a:p>
        </p:txBody>
      </p:sp>
      <p:sp>
        <p:nvSpPr>
          <p:cNvPr id="3" name="TextBox 2">
            <a:extLst>
              <a:ext uri="{FF2B5EF4-FFF2-40B4-BE49-F238E27FC236}">
                <a16:creationId xmlns:a16="http://schemas.microsoft.com/office/drawing/2014/main" id="{8D2C6F94-81E4-EC39-5B7A-6CB0B9FC3013}"/>
              </a:ext>
            </a:extLst>
          </p:cNvPr>
          <p:cNvSpPr txBox="1"/>
          <p:nvPr/>
        </p:nvSpPr>
        <p:spPr>
          <a:xfrm>
            <a:off x="533400" y="1334014"/>
            <a:ext cx="8232913" cy="4593565"/>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Strategy: Build the Best Parks System in Our Region</a:t>
            </a:r>
          </a:p>
          <a:p>
            <a:pPr marL="457200" indent="-457200">
              <a:spcAft>
                <a:spcPts val="300"/>
              </a:spcAft>
              <a:buFont typeface="Arial,Sans-Serif"/>
              <a:buChar char="•"/>
            </a:pPr>
            <a:r>
              <a:rPr lang="en-US" sz="2800">
                <a:latin typeface="Arial"/>
                <a:cs typeface="Arial"/>
              </a:rPr>
              <a:t>Begin </a:t>
            </a:r>
            <a:r>
              <a:rPr lang="en-US" sz="2800" b="1">
                <a:latin typeface="Arial"/>
                <a:cs typeface="Arial"/>
              </a:rPr>
              <a:t>RMN</a:t>
            </a:r>
            <a:r>
              <a:rPr lang="en-US" sz="2800">
                <a:latin typeface="Arial"/>
                <a:cs typeface="Arial"/>
              </a:rPr>
              <a:t> Phase 2 design for 2 baseball fields</a:t>
            </a:r>
          </a:p>
          <a:p>
            <a:pPr marL="457200" indent="-457200">
              <a:spcAft>
                <a:spcPts val="300"/>
              </a:spcAft>
              <a:buFont typeface="Arial,Sans-Serif"/>
              <a:buChar char="•"/>
            </a:pPr>
            <a:r>
              <a:rPr lang="en-US" sz="2800">
                <a:latin typeface="Arial"/>
                <a:cs typeface="Arial"/>
              </a:rPr>
              <a:t>Complete </a:t>
            </a:r>
            <a:r>
              <a:rPr lang="en-US" sz="2800" b="1">
                <a:latin typeface="Arial"/>
                <a:cs typeface="Arial"/>
              </a:rPr>
              <a:t>Beal Park</a:t>
            </a:r>
            <a:r>
              <a:rPr lang="en-US" sz="2800">
                <a:latin typeface="Arial"/>
                <a:cs typeface="Arial"/>
              </a:rPr>
              <a:t> Phase 1 construction, and Phase 2 and 3 design</a:t>
            </a:r>
          </a:p>
          <a:p>
            <a:pPr marL="457200" indent="-457200">
              <a:spcAft>
                <a:spcPts val="300"/>
              </a:spcAft>
              <a:buFont typeface="Arial,Sans-Serif"/>
              <a:buChar char="•"/>
            </a:pPr>
            <a:r>
              <a:rPr lang="en-US" sz="2800">
                <a:latin typeface="Arial"/>
                <a:cs typeface="Arial"/>
              </a:rPr>
              <a:t>Improve playgrounds, fields + facilities</a:t>
            </a:r>
          </a:p>
          <a:p>
            <a:pPr marL="914400" lvl="1" indent="-457200">
              <a:spcAft>
                <a:spcPts val="300"/>
              </a:spcAft>
              <a:buFont typeface="Arial,Sans-Serif"/>
              <a:buChar char="•"/>
            </a:pPr>
            <a:r>
              <a:rPr lang="en-US" sz="2800">
                <a:latin typeface="Arial" panose="020B0604020202020204" pitchFamily="34" charset="0"/>
                <a:cs typeface="Arial" panose="020B0604020202020204" pitchFamily="34" charset="0"/>
              </a:rPr>
              <a:t>Begin Grasslands design and construction</a:t>
            </a:r>
          </a:p>
          <a:p>
            <a:pPr marL="914400" lvl="1" indent="-457200">
              <a:spcAft>
                <a:spcPts val="300"/>
              </a:spcAft>
              <a:buFont typeface="Arial,Sans-Serif"/>
              <a:buChar char="•"/>
            </a:pPr>
            <a:r>
              <a:rPr lang="en-US" sz="2800">
                <a:latin typeface="Arial" panose="020B0604020202020204" pitchFamily="34" charset="0"/>
                <a:cs typeface="Arial" panose="020B0604020202020204" pitchFamily="34" charset="0"/>
              </a:rPr>
              <a:t>Complete CDBG-funded projects: Washington Park slide repair + Dunagan Park restroom replacement</a:t>
            </a:r>
          </a:p>
        </p:txBody>
      </p:sp>
      <p:pic>
        <p:nvPicPr>
          <p:cNvPr id="7" name="Picture 6" descr="A group of people posing for a photo&#10;&#10;AI-generated content may be incorrect.">
            <a:extLst>
              <a:ext uri="{FF2B5EF4-FFF2-40B4-BE49-F238E27FC236}">
                <a16:creationId xmlns:a16="http://schemas.microsoft.com/office/drawing/2014/main" id="{525D87FB-9267-CCCC-979C-3000274615D5}"/>
              </a:ext>
            </a:extLst>
          </p:cNvPr>
          <p:cNvPicPr>
            <a:picLocks noChangeAspect="1"/>
          </p:cNvPicPr>
          <p:nvPr/>
        </p:nvPicPr>
        <p:blipFill>
          <a:blip r:embed="rId3">
            <a:extLst>
              <a:ext uri="{28A0092B-C50C-407E-A947-70E740481C1C}">
                <a14:useLocalDpi xmlns:a14="http://schemas.microsoft.com/office/drawing/2010/main" val="0"/>
              </a:ext>
            </a:extLst>
          </a:blip>
          <a:srcRect t="11396" b="2003"/>
          <a:stretch>
            <a:fillRect/>
          </a:stretch>
        </p:blipFill>
        <p:spPr>
          <a:xfrm>
            <a:off x="8766313" y="0"/>
            <a:ext cx="3425687" cy="2087217"/>
          </a:xfrm>
          <a:prstGeom prst="rect">
            <a:avLst/>
          </a:prstGeom>
        </p:spPr>
      </p:pic>
      <p:pic>
        <p:nvPicPr>
          <p:cNvPr id="9" name="Picture 8">
            <a:extLst>
              <a:ext uri="{FF2B5EF4-FFF2-40B4-BE49-F238E27FC236}">
                <a16:creationId xmlns:a16="http://schemas.microsoft.com/office/drawing/2014/main" id="{21843ED4-37DC-D3C9-A3EC-1DB34289BCD3}"/>
              </a:ext>
            </a:extLst>
          </p:cNvPr>
          <p:cNvPicPr>
            <a:picLocks noChangeAspect="1"/>
          </p:cNvPicPr>
          <p:nvPr/>
        </p:nvPicPr>
        <p:blipFill>
          <a:blip r:embed="rId4"/>
          <a:srcRect l="1033"/>
          <a:stretch>
            <a:fillRect/>
          </a:stretch>
        </p:blipFill>
        <p:spPr>
          <a:xfrm>
            <a:off x="8766313" y="2087217"/>
            <a:ext cx="3425687" cy="2435087"/>
          </a:xfrm>
          <a:prstGeom prst="rect">
            <a:avLst/>
          </a:prstGeom>
        </p:spPr>
      </p:pic>
      <p:pic>
        <p:nvPicPr>
          <p:cNvPr id="5124" name="Picture 4" descr="Facilities • Washington Aquatic Center">
            <a:extLst>
              <a:ext uri="{FF2B5EF4-FFF2-40B4-BE49-F238E27FC236}">
                <a16:creationId xmlns:a16="http://schemas.microsoft.com/office/drawing/2014/main" id="{9CBDFFF8-9E3A-C2DC-A7E6-3D87796C3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998" t="20239" r="9650" b="17543"/>
          <a:stretch>
            <a:fillRect/>
          </a:stretch>
        </p:blipFill>
        <p:spPr bwMode="auto">
          <a:xfrm>
            <a:off x="8766313" y="4422913"/>
            <a:ext cx="3425687" cy="2435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ity Logos | Midland, TX - Official Website">
            <a:extLst>
              <a:ext uri="{FF2B5EF4-FFF2-40B4-BE49-F238E27FC236}">
                <a16:creationId xmlns:a16="http://schemas.microsoft.com/office/drawing/2014/main" id="{60FC7C2C-B973-9C49-6F9D-A43EAD54F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1283"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91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6CC6-5914-949E-1137-74BF105DD98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A7C7768-DEDA-B445-879B-76CBF49A27CC}"/>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671874A7-582E-FBF0-342B-A578E9FBEAEC}"/>
              </a:ext>
            </a:extLst>
          </p:cNvPr>
          <p:cNvSpPr txBox="1"/>
          <p:nvPr/>
        </p:nvSpPr>
        <p:spPr>
          <a:xfrm>
            <a:off x="533400" y="1322838"/>
            <a:ext cx="8970433" cy="4824398"/>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Strategy: Build the Best Park System in Our Region</a:t>
            </a:r>
          </a:p>
          <a:p>
            <a:pPr marL="457200" indent="-457200">
              <a:spcAft>
                <a:spcPts val="300"/>
              </a:spcAft>
              <a:buFont typeface="Arial,Sans-Serif"/>
              <a:buChar char="•"/>
            </a:pPr>
            <a:r>
              <a:rPr lang="en-US" sz="2800">
                <a:latin typeface="Arial"/>
                <a:cs typeface="Arial"/>
              </a:rPr>
              <a:t>Continue the Courses at Hogan Park improvements</a:t>
            </a:r>
          </a:p>
          <a:p>
            <a:pPr marL="914400" lvl="1" indent="-457200">
              <a:spcAft>
                <a:spcPts val="300"/>
              </a:spcAft>
              <a:buFont typeface="Arial,Sans-Serif"/>
              <a:buChar char="•"/>
            </a:pPr>
            <a:r>
              <a:rPr lang="en-US" sz="2800">
                <a:latin typeface="Arial"/>
                <a:cs typeface="Arial"/>
              </a:rPr>
              <a:t>Complete Master Plan</a:t>
            </a:r>
          </a:p>
          <a:p>
            <a:pPr marL="914400" lvl="1" indent="-457200">
              <a:spcAft>
                <a:spcPts val="300"/>
              </a:spcAft>
              <a:buFont typeface="Arial,Sans-Serif"/>
              <a:buChar char="•"/>
            </a:pPr>
            <a:r>
              <a:rPr lang="en-US" sz="2800">
                <a:latin typeface="Arial"/>
                <a:cs typeface="Arial"/>
              </a:rPr>
              <a:t>Complete new Cart Barn</a:t>
            </a:r>
          </a:p>
          <a:p>
            <a:pPr marL="914400" lvl="1" indent="-457200">
              <a:spcAft>
                <a:spcPts val="600"/>
              </a:spcAft>
              <a:buFont typeface="Arial,Sans-Serif"/>
              <a:buChar char="•"/>
            </a:pPr>
            <a:r>
              <a:rPr lang="en-US" sz="2800">
                <a:latin typeface="Arial"/>
                <a:cs typeface="Arial"/>
              </a:rPr>
              <a:t>Begin </a:t>
            </a:r>
            <a:r>
              <a:rPr lang="en-US" sz="2800" b="1">
                <a:latin typeface="Arial"/>
                <a:cs typeface="Arial"/>
              </a:rPr>
              <a:t>Quail Golf Course renovation</a:t>
            </a:r>
            <a:r>
              <a:rPr lang="en-US" sz="2800">
                <a:latin typeface="Arial"/>
                <a:cs typeface="Arial"/>
              </a:rPr>
              <a:t> and install RO system to serve both courses</a:t>
            </a:r>
            <a:endParaRPr lang="en-US">
              <a:latin typeface="Century Gothic"/>
              <a:cs typeface="Arial"/>
            </a:endParaRPr>
          </a:p>
          <a:p>
            <a:pPr marL="457200" indent="-457200">
              <a:spcAft>
                <a:spcPts val="600"/>
              </a:spcAft>
              <a:buFont typeface="Arial,Sans-Serif"/>
              <a:buChar char="•"/>
            </a:pPr>
            <a:r>
              <a:rPr lang="en-US" sz="2800">
                <a:latin typeface="Arial"/>
                <a:cs typeface="Arial"/>
              </a:rPr>
              <a:t>Grow and maintain the Scharbauer Sports Complex</a:t>
            </a:r>
            <a:endParaRPr lang="en-US"/>
          </a:p>
          <a:p>
            <a:pPr marL="914400" lvl="1" indent="-457200">
              <a:spcAft>
                <a:spcPts val="300"/>
              </a:spcAft>
              <a:buFont typeface="Arial,Sans-Serif"/>
              <a:buChar char="•"/>
            </a:pPr>
            <a:r>
              <a:rPr lang="en-US" sz="2800">
                <a:latin typeface="Arial"/>
                <a:cs typeface="Arial"/>
              </a:rPr>
              <a:t>Begin construction of 2 </a:t>
            </a:r>
            <a:r>
              <a:rPr lang="en-US" sz="2800" b="1">
                <a:latin typeface="Arial"/>
                <a:cs typeface="Arial"/>
              </a:rPr>
              <a:t>new auxiliary fields</a:t>
            </a:r>
          </a:p>
          <a:p>
            <a:pPr marL="914400" lvl="1" indent="-457200">
              <a:spcAft>
                <a:spcPts val="300"/>
              </a:spcAft>
              <a:buFont typeface="Arial,Sans-Serif"/>
              <a:buChar char="•"/>
            </a:pPr>
            <a:r>
              <a:rPr lang="en-US" sz="2800">
                <a:latin typeface="Arial"/>
                <a:cs typeface="Arial"/>
              </a:rPr>
              <a:t>Replace baseball video board</a:t>
            </a:r>
          </a:p>
          <a:p>
            <a:pPr marL="914400" lvl="1" indent="-457200">
              <a:buFont typeface="Arial,Sans-Serif"/>
              <a:buChar char="•"/>
            </a:pPr>
            <a:r>
              <a:rPr lang="en-US" sz="2800">
                <a:latin typeface="Arial"/>
                <a:cs typeface="Arial"/>
              </a:rPr>
              <a:t>Diversify and expand stadium usage</a:t>
            </a: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3C46D81B-63A2-D330-3FF9-1932DC70BF2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a:latin typeface="+mn-lt"/>
            </a:endParaRPr>
          </a:p>
        </p:txBody>
      </p:sp>
      <p:pic>
        <p:nvPicPr>
          <p:cNvPr id="8194" name="Picture 2" descr="Council to vote on sports complex lighting project">
            <a:extLst>
              <a:ext uri="{FF2B5EF4-FFF2-40B4-BE49-F238E27FC236}">
                <a16:creationId xmlns:a16="http://schemas.microsoft.com/office/drawing/2014/main" id="{E8F277B9-2AE8-00D6-B64A-7352B9719C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07" r="31448"/>
          <a:stretch>
            <a:fillRect/>
          </a:stretch>
        </p:blipFill>
        <p:spPr bwMode="auto">
          <a:xfrm>
            <a:off x="9503833" y="0"/>
            <a:ext cx="27040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ity Logos | Midland, TX - Official Website">
            <a:extLst>
              <a:ext uri="{FF2B5EF4-FFF2-40B4-BE49-F238E27FC236}">
                <a16:creationId xmlns:a16="http://schemas.microsoft.com/office/drawing/2014/main" id="{247E3890-1E45-3979-DA9A-347D1D85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7981" y="5534247"/>
            <a:ext cx="2295746" cy="11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182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E947C5C-4DDC-2DF6-4BF4-5F9F0AE4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58992"/>
            <a:ext cx="9234333"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FOUR: TRANSPARENT &amp; CONSISTENT COMMUNICATION</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713885"/>
            <a:ext cx="6086475" cy="2739211"/>
          </a:xfrm>
          <a:prstGeom prst="rect">
            <a:avLst/>
          </a:prstGeom>
          <a:noFill/>
        </p:spPr>
        <p:txBody>
          <a:bodyPr wrap="square" lIns="91440" tIns="45720" rIns="91440" bIns="45720" rtlCol="0" anchor="t">
            <a:spAutoFit/>
          </a:bodyPr>
          <a:lstStyle/>
          <a:p>
            <a:r>
              <a:rPr lang="en-US" sz="2800" b="1">
                <a:latin typeface="Arial"/>
                <a:cs typeface="Arial"/>
              </a:rPr>
              <a:t>Strategic Communications </a:t>
            </a:r>
            <a:endParaRPr lang="en-US" sz="2800" b="1"/>
          </a:p>
          <a:p>
            <a:r>
              <a:rPr lang="en-US" sz="2800" b="1">
                <a:latin typeface="Arial"/>
                <a:cs typeface="Arial"/>
              </a:rPr>
              <a:t>FY 2026 Priorities</a:t>
            </a:r>
          </a:p>
          <a:p>
            <a:pPr marL="457200" indent="-457200">
              <a:buFont typeface="Arial,Sans-Serif" panose="020B0604020202020204" pitchFamily="34" charset="0"/>
              <a:buChar char="•"/>
            </a:pPr>
            <a:r>
              <a:rPr lang="en-US" sz="2800">
                <a:latin typeface="Arial"/>
                <a:cs typeface="Arial"/>
              </a:rPr>
              <a:t>Priority #1</a:t>
            </a:r>
          </a:p>
          <a:p>
            <a:pPr marL="457200" indent="-457200">
              <a:buFont typeface="Arial,Sans-Serif" panose="020B0604020202020204" pitchFamily="34" charset="0"/>
              <a:buChar char="•"/>
            </a:pPr>
            <a:r>
              <a:rPr lang="en-US" sz="2800">
                <a:latin typeface="Arial"/>
                <a:cs typeface="Arial"/>
              </a:rPr>
              <a:t>Priority #2</a:t>
            </a:r>
          </a:p>
          <a:p>
            <a:pPr marL="457200" indent="-457200">
              <a:buFont typeface="Arial,Sans-Serif" panose="020B0604020202020204" pitchFamily="34" charset="0"/>
              <a:buChar char="•"/>
            </a:pPr>
            <a:r>
              <a:rPr lang="en-US" sz="2800">
                <a:latin typeface="Arial"/>
                <a:cs typeface="Arial"/>
              </a:rPr>
              <a:t>Priority #3 </a:t>
            </a:r>
          </a:p>
          <a:p>
            <a:pPr marL="457200" indent="-457200">
              <a:buFont typeface="Arial,Sans-Serif" panose="020B0604020202020204" pitchFamily="34" charset="0"/>
              <a:buChar char="•"/>
            </a:pPr>
            <a:r>
              <a:rPr lang="en-US" sz="2800">
                <a:latin typeface="Arial"/>
                <a:cs typeface="Arial"/>
              </a:rPr>
              <a:t>Etc.</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spTree>
    <p:extLst>
      <p:ext uri="{BB962C8B-B14F-4D97-AF65-F5344CB8AC3E}">
        <p14:creationId xmlns:p14="http://schemas.microsoft.com/office/powerpoint/2010/main" val="271261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3544E36-26DC-F110-0D65-FA239DC86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6086475" cy="2246769"/>
          </a:xfrm>
          <a:prstGeom prst="rect">
            <a:avLst/>
          </a:prstGeom>
          <a:noFill/>
        </p:spPr>
        <p:txBody>
          <a:bodyPr wrap="square" lIns="91440" tIns="45720" rIns="91440" bIns="45720" rtlCol="0" anchor="t">
            <a:spAutoFit/>
          </a:bodyPr>
          <a:lstStyle/>
          <a:p>
            <a:r>
              <a:rPr lang="en-US" sz="2800" b="1">
                <a:latin typeface="Arial"/>
                <a:cs typeface="Arial"/>
              </a:rPr>
              <a:t>Strategic Communications </a:t>
            </a:r>
          </a:p>
          <a:p>
            <a:pPr marL="457200" indent="-457200">
              <a:buFont typeface="Arial,Sans-Serif" panose="020B0604020202020204" pitchFamily="34" charset="0"/>
              <a:buChar char="•"/>
            </a:pPr>
            <a:r>
              <a:rPr lang="en-US" sz="2800">
                <a:latin typeface="Arial"/>
                <a:cs typeface="Arial"/>
              </a:rPr>
              <a:t>Increase Reason #1</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Increase Reason #2</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Increase Reason #3</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So on....</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a:latin typeface="+mn-lt"/>
            </a:endParaRPr>
          </a:p>
        </p:txBody>
      </p:sp>
    </p:spTree>
    <p:extLst>
      <p:ext uri="{BB962C8B-B14F-4D97-AF65-F5344CB8AC3E}">
        <p14:creationId xmlns:p14="http://schemas.microsoft.com/office/powerpoint/2010/main" val="381391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40951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VISION BLOCK CONNECTIONS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79808" cy="3108543"/>
          </a:xfrm>
          <a:prstGeom prst="rect">
            <a:avLst/>
          </a:prstGeom>
          <a:noFill/>
        </p:spPr>
        <p:txBody>
          <a:bodyPr wrap="square" lIns="91440" tIns="45720" rIns="91440" bIns="45720" rtlCol="0" anchor="t">
            <a:spAutoFit/>
          </a:bodyPr>
          <a:lstStyle/>
          <a:p>
            <a:r>
              <a:rPr lang="en-US" sz="2800">
                <a:latin typeface="Arial"/>
                <a:cs typeface="Arial"/>
              </a:rPr>
              <a:t>“The City of Midland will be the </a:t>
            </a:r>
            <a:r>
              <a:rPr lang="en-US" sz="2800" b="1">
                <a:latin typeface="Arial"/>
                <a:cs typeface="Arial"/>
              </a:rPr>
              <a:t>Premier</a:t>
            </a:r>
            <a:r>
              <a:rPr lang="en-US" sz="2800">
                <a:latin typeface="Arial"/>
                <a:cs typeface="Arial"/>
              </a:rPr>
              <a:t> and </a:t>
            </a:r>
            <a:r>
              <a:rPr lang="en-US" sz="2800" b="1">
                <a:latin typeface="Arial"/>
                <a:cs typeface="Arial"/>
              </a:rPr>
              <a:t>Safest City </a:t>
            </a:r>
            <a:r>
              <a:rPr lang="en-US" sz="2800">
                <a:latin typeface="Arial"/>
                <a:cs typeface="Arial"/>
              </a:rPr>
              <a:t>in West Texas by Providing </a:t>
            </a:r>
            <a:r>
              <a:rPr lang="en-US" sz="2800" b="1">
                <a:latin typeface="Arial"/>
                <a:cs typeface="Arial"/>
              </a:rPr>
              <a:t>World Class Municipal Services</a:t>
            </a:r>
            <a:r>
              <a:rPr lang="en-US" sz="2800">
                <a:latin typeface="Arial"/>
                <a:cs typeface="Arial"/>
              </a:rPr>
              <a:t> through </a:t>
            </a:r>
            <a:r>
              <a:rPr lang="en-US" sz="2800" b="1">
                <a:latin typeface="Arial"/>
                <a:cs typeface="Arial"/>
              </a:rPr>
              <a:t>Operational Excellence </a:t>
            </a:r>
            <a:r>
              <a:rPr lang="en-US" sz="2800">
                <a:latin typeface="Arial"/>
                <a:cs typeface="Arial"/>
              </a:rPr>
              <a:t>and a Culture of </a:t>
            </a:r>
            <a:r>
              <a:rPr lang="en-US" sz="2800" b="1">
                <a:latin typeface="Arial"/>
                <a:cs typeface="Arial"/>
              </a:rPr>
              <a:t>Innovation</a:t>
            </a:r>
            <a:r>
              <a:rPr lang="en-US" sz="2800">
                <a:latin typeface="Arial"/>
                <a:cs typeface="Arial"/>
              </a:rPr>
              <a:t>”</a:t>
            </a:r>
            <a:endParaRPr lang="en-US" sz="2800">
              <a:latin typeface="Arial" panose="020B0604020202020204" pitchFamily="34" charset="0"/>
              <a:cs typeface="Arial" panose="020B0604020202020204" pitchFamily="34" charset="0"/>
            </a:endParaRPr>
          </a:p>
          <a:p>
            <a:endParaRPr lang="en-US" sz="2800">
              <a:latin typeface="Arial"/>
              <a:cs typeface="Arial"/>
            </a:endParaRPr>
          </a:p>
          <a:p>
            <a:pPr marL="457200" indent="-457200">
              <a:buFont typeface="Arial,Sans-Serif"/>
              <a:buChar char="•"/>
            </a:pPr>
            <a:r>
              <a:rPr lang="en-US" sz="2800" b="1">
                <a:latin typeface="Arial"/>
                <a:cs typeface="Arial"/>
              </a:rPr>
              <a:t>Premier City </a:t>
            </a:r>
            <a:r>
              <a:rPr lang="en-US" sz="2800">
                <a:latin typeface="Arial"/>
                <a:cs typeface="Arial"/>
              </a:rPr>
              <a:t>(Goals 1, 3)</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5617"/>
            <a:ext cx="9039225" cy="4708981"/>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Goal 3: Quality of Life and Place for Recruitment and Retention</a:t>
            </a:r>
            <a:endParaRPr lang="en-US" sz="2800">
              <a:latin typeface="Arial" panose="020B0604020202020204" pitchFamily="34" charset="0"/>
              <a:cs typeface="Arial" panose="020B0604020202020204" pitchFamily="34" charset="0"/>
            </a:endParaRPr>
          </a:p>
          <a:p>
            <a:pPr marL="342900" indent="-342900">
              <a:spcAft>
                <a:spcPts val="600"/>
              </a:spcAft>
              <a:buFont typeface="Arial,Sans-Serif" panose="020B0604020202020204" pitchFamily="34" charset="0"/>
              <a:buChar char="•"/>
            </a:pPr>
            <a:r>
              <a:rPr lang="en-US" sz="2800" b="1">
                <a:latin typeface="Arial"/>
                <a:cs typeface="Arial"/>
              </a:rPr>
              <a:t>3.1 </a:t>
            </a:r>
            <a:r>
              <a:rPr lang="en-US" sz="2800">
                <a:latin typeface="Arial"/>
                <a:cs typeface="Arial"/>
              </a:rPr>
              <a:t>Enhance </a:t>
            </a:r>
            <a:r>
              <a:rPr lang="en-US" sz="2800" b="1">
                <a:latin typeface="Arial"/>
                <a:cs typeface="Arial"/>
              </a:rPr>
              <a:t>Community Engagement</a:t>
            </a:r>
          </a:p>
          <a:p>
            <a:pPr marL="342900" indent="-342900">
              <a:spcAft>
                <a:spcPts val="600"/>
              </a:spcAft>
              <a:buFont typeface="Arial,Sans-Serif" panose="020B0604020202020204" pitchFamily="34" charset="0"/>
              <a:buChar char="•"/>
            </a:pPr>
            <a:r>
              <a:rPr lang="en-US" sz="2800" b="1">
                <a:latin typeface="Arial"/>
                <a:cs typeface="Arial"/>
              </a:rPr>
              <a:t>3.2</a:t>
            </a:r>
            <a:r>
              <a:rPr lang="en-US" sz="2800">
                <a:latin typeface="Arial"/>
                <a:cs typeface="Arial"/>
              </a:rPr>
              <a:t> Foster </a:t>
            </a:r>
            <a:r>
              <a:rPr lang="en-US" sz="2800" b="1">
                <a:latin typeface="Arial"/>
                <a:cs typeface="Arial"/>
              </a:rPr>
              <a:t>Relationships</a:t>
            </a:r>
            <a:r>
              <a:rPr lang="en-US" sz="2800">
                <a:latin typeface="Arial"/>
                <a:cs typeface="Arial"/>
              </a:rPr>
              <a:t> with Foundations and Outside Businesses</a:t>
            </a:r>
          </a:p>
          <a:p>
            <a:pPr marL="342900" indent="-342900">
              <a:spcAft>
                <a:spcPts val="600"/>
              </a:spcAft>
              <a:buFont typeface="Arial,Sans-Serif" panose="020B0604020202020204" pitchFamily="34" charset="0"/>
              <a:buChar char="•"/>
            </a:pPr>
            <a:r>
              <a:rPr lang="en-US" sz="2800" b="1">
                <a:latin typeface="Arial"/>
                <a:cs typeface="Arial"/>
              </a:rPr>
              <a:t>3.3</a:t>
            </a:r>
            <a:r>
              <a:rPr lang="en-US" sz="2800">
                <a:latin typeface="Arial"/>
                <a:cs typeface="Arial"/>
              </a:rPr>
              <a:t> Create an </a:t>
            </a:r>
            <a:r>
              <a:rPr lang="en-US" sz="2800" b="1">
                <a:latin typeface="Arial"/>
                <a:cs typeface="Arial"/>
              </a:rPr>
              <a:t>Attractive and Inclusive </a:t>
            </a:r>
            <a:r>
              <a:rPr lang="en-US" sz="2800">
                <a:latin typeface="Arial"/>
                <a:cs typeface="Arial"/>
              </a:rPr>
              <a:t>Living Environment</a:t>
            </a:r>
          </a:p>
          <a:p>
            <a:pPr marL="800100" lvl="1" indent="-342900">
              <a:spcAft>
                <a:spcPts val="600"/>
              </a:spcAft>
              <a:buFont typeface="Arial,Sans-Serif" panose="020B0604020202020204" pitchFamily="34" charset="0"/>
              <a:buChar char="•"/>
            </a:pPr>
            <a:r>
              <a:rPr lang="en-US" sz="2800" b="1">
                <a:latin typeface="Arial"/>
                <a:cs typeface="Arial"/>
              </a:rPr>
              <a:t>3.3.1</a:t>
            </a:r>
            <a:r>
              <a:rPr lang="en-US" sz="2800">
                <a:latin typeface="Arial"/>
                <a:cs typeface="Arial"/>
              </a:rPr>
              <a:t> Develop and support </a:t>
            </a:r>
            <a:r>
              <a:rPr lang="en-US" sz="2800" b="1">
                <a:latin typeface="Arial"/>
                <a:cs typeface="Arial"/>
              </a:rPr>
              <a:t>clear minimum requirements</a:t>
            </a:r>
            <a:r>
              <a:rPr lang="en-US" sz="2800">
                <a:latin typeface="Arial"/>
                <a:cs typeface="Arial"/>
              </a:rPr>
              <a:t> for quality of place amenities in new developments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38364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00B0-0D37-F9F9-571E-DFBC061737BA}"/>
            </a:ext>
          </a:extLst>
        </p:cNvPr>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A6B0AFB8-714F-CF2C-301E-6E3A3332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AF3597F-5B82-CB93-B0A5-FAA278F1B29D}"/>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7A262CCB-13DE-C300-D2DA-F1332373E8CE}"/>
              </a:ext>
            </a:extLst>
          </p:cNvPr>
          <p:cNvSpPr txBox="1"/>
          <p:nvPr/>
        </p:nvSpPr>
        <p:spPr>
          <a:xfrm>
            <a:off x="533400" y="1335617"/>
            <a:ext cx="9039225" cy="3416320"/>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Goal 3: Quality of Life and Place for Recruitment and Retention</a:t>
            </a:r>
            <a:endParaRPr lang="en-US" sz="2800">
              <a:latin typeface="Arial" panose="020B0604020202020204" pitchFamily="34" charset="0"/>
              <a:cs typeface="Arial" panose="020B0604020202020204" pitchFamily="34" charset="0"/>
            </a:endParaRPr>
          </a:p>
          <a:p>
            <a:pPr marL="342900" indent="-342900">
              <a:spcAft>
                <a:spcPts val="600"/>
              </a:spcAft>
              <a:buFont typeface="Arial,Sans-Serif" panose="020B0604020202020204" pitchFamily="34" charset="0"/>
              <a:buChar char="•"/>
            </a:pPr>
            <a:r>
              <a:rPr lang="en-US" sz="2800" b="1">
                <a:latin typeface="Arial"/>
                <a:cs typeface="Arial"/>
              </a:rPr>
              <a:t>3.4</a:t>
            </a:r>
            <a:r>
              <a:rPr lang="en-US" sz="2800">
                <a:latin typeface="Arial"/>
                <a:cs typeface="Arial"/>
              </a:rPr>
              <a:t> Establish Beautification Programs</a:t>
            </a:r>
          </a:p>
          <a:p>
            <a:pPr marL="800100" lvl="1" indent="-342900">
              <a:spcAft>
                <a:spcPts val="600"/>
              </a:spcAft>
              <a:buFont typeface="Arial,Sans-Serif" panose="020B0604020202020204" pitchFamily="34" charset="0"/>
              <a:buChar char="•"/>
            </a:pPr>
            <a:r>
              <a:rPr lang="en-US" sz="2800" b="1">
                <a:latin typeface="Arial"/>
                <a:cs typeface="Arial"/>
              </a:rPr>
              <a:t>3.4.1</a:t>
            </a:r>
            <a:r>
              <a:rPr lang="en-US" sz="2800">
                <a:latin typeface="Arial"/>
                <a:cs typeface="Arial"/>
              </a:rPr>
              <a:t> Elevate the visual experience of high visibility areas</a:t>
            </a:r>
          </a:p>
          <a:p>
            <a:pPr marL="342900" indent="-342900">
              <a:spcAft>
                <a:spcPts val="600"/>
              </a:spcAft>
              <a:buFont typeface="Arial,Sans-Serif" panose="020B0604020202020204" pitchFamily="34" charset="0"/>
              <a:buChar char="•"/>
            </a:pPr>
            <a:r>
              <a:rPr lang="en-US" sz="2800" b="1">
                <a:latin typeface="Arial"/>
                <a:cs typeface="Arial"/>
              </a:rPr>
              <a:t>3.5 </a:t>
            </a:r>
            <a:r>
              <a:rPr lang="en-US" sz="2800">
                <a:latin typeface="Arial"/>
                <a:cs typeface="Arial"/>
              </a:rPr>
              <a:t>Nurture + Promote a Healthy Community</a:t>
            </a:r>
          </a:p>
          <a:p>
            <a:pPr marL="342900" indent="-342900">
              <a:spcAft>
                <a:spcPts val="600"/>
              </a:spcAft>
              <a:buFont typeface="Arial,Sans-Serif" panose="020B0604020202020204" pitchFamily="34" charset="0"/>
              <a:buChar char="•"/>
            </a:pPr>
            <a:r>
              <a:rPr lang="en-US" sz="2800" b="1">
                <a:latin typeface="Arial"/>
                <a:cs typeface="Arial"/>
              </a:rPr>
              <a:t>3.6 </a:t>
            </a:r>
            <a:r>
              <a:rPr lang="en-US" sz="2800">
                <a:latin typeface="Arial"/>
                <a:cs typeface="Arial"/>
              </a:rPr>
              <a:t>Build the Best Parks System in Our Region</a:t>
            </a:r>
            <a:endParaRPr lang="en-US" sz="2800"/>
          </a:p>
        </p:txBody>
      </p:sp>
      <p:sp>
        <p:nvSpPr>
          <p:cNvPr id="2" name="Slide Number Placeholder 2">
            <a:extLst>
              <a:ext uri="{FF2B5EF4-FFF2-40B4-BE49-F238E27FC236}">
                <a16:creationId xmlns:a16="http://schemas.microsoft.com/office/drawing/2014/main" id="{7BF14CAF-6ADD-940C-86B7-4D38F68FCDE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spTree>
    <p:extLst>
      <p:ext uri="{BB962C8B-B14F-4D97-AF65-F5344CB8AC3E}">
        <p14:creationId xmlns:p14="http://schemas.microsoft.com/office/powerpoint/2010/main" val="140936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5B10924-330B-571A-3522-491581A7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DEPARTMENTS</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5409142" cy="3062377"/>
          </a:xfrm>
          <a:prstGeom prst="rect">
            <a:avLst/>
          </a:prstGeom>
          <a:noFill/>
        </p:spPr>
        <p:txBody>
          <a:bodyPr wrap="square" lIns="91440" tIns="45720" rIns="91440" bIns="45720" rtlCol="0" anchor="t">
            <a:spAutoFit/>
          </a:bodyPr>
          <a:lstStyle/>
          <a:p>
            <a:pPr>
              <a:spcAft>
                <a:spcPts val="600"/>
              </a:spcAft>
            </a:pPr>
            <a:r>
              <a:rPr lang="en-US" sz="2800" b="1">
                <a:latin typeface="Arial"/>
                <a:cs typeface="Arial"/>
              </a:rPr>
              <a:t>Organizational Alignment</a:t>
            </a:r>
            <a:endParaRPr lang="en-US" sz="2800">
              <a:latin typeface="Arial"/>
              <a:cs typeface="Arial"/>
            </a:endParaRPr>
          </a:p>
          <a:p>
            <a:pPr marL="457200" indent="-457200">
              <a:spcAft>
                <a:spcPts val="600"/>
              </a:spcAft>
              <a:buFont typeface="Arial,Sans-Serif" panose="020B0604020202020204" pitchFamily="34" charset="0"/>
              <a:buChar char="•"/>
            </a:pPr>
            <a:r>
              <a:rPr lang="en-US" sz="2800">
                <a:latin typeface="Arial"/>
                <a:cs typeface="Arial"/>
              </a:rPr>
              <a:t>Parks</a:t>
            </a:r>
          </a:p>
          <a:p>
            <a:pPr marL="457200" indent="-457200">
              <a:spcAft>
                <a:spcPts val="600"/>
              </a:spcAft>
              <a:buFont typeface="Arial,Sans-Serif" panose="020B0604020202020204" pitchFamily="34" charset="0"/>
              <a:buChar char="•"/>
            </a:pPr>
            <a:r>
              <a:rPr lang="en-US" sz="2800">
                <a:latin typeface="Arial"/>
                <a:cs typeface="Arial"/>
              </a:rPr>
              <a:t>Recreation</a:t>
            </a:r>
            <a:endParaRPr lang="en-US"/>
          </a:p>
          <a:p>
            <a:pPr marL="457200" indent="-457200">
              <a:spcAft>
                <a:spcPts val="600"/>
              </a:spcAft>
              <a:buFont typeface="Arial,Sans-Serif" panose="020B0604020202020204" pitchFamily="34" charset="0"/>
              <a:buChar char="•"/>
            </a:pPr>
            <a:r>
              <a:rPr lang="en-US" sz="2800">
                <a:latin typeface="Arial"/>
                <a:cs typeface="Arial"/>
              </a:rPr>
              <a:t>The Courses at Hogan Park</a:t>
            </a:r>
          </a:p>
          <a:p>
            <a:pPr marL="457200" indent="-457200">
              <a:spcAft>
                <a:spcPts val="600"/>
              </a:spcAft>
              <a:buFont typeface="Arial,Sans-Serif" panose="020B0604020202020204" pitchFamily="34" charset="0"/>
              <a:buChar char="•"/>
            </a:pPr>
            <a:r>
              <a:rPr lang="en-US" sz="2800">
                <a:latin typeface="Arial"/>
                <a:cs typeface="Arial"/>
              </a:rPr>
              <a:t>Scharbauer Sports Complex</a:t>
            </a:r>
          </a:p>
          <a:p>
            <a:pPr marL="457200" indent="-457200">
              <a:spcAft>
                <a:spcPts val="600"/>
              </a:spcAft>
              <a:buFont typeface="Arial,Sans-Serif" panose="020B0604020202020204" pitchFamily="34" charset="0"/>
              <a:buChar char="•"/>
            </a:pPr>
            <a:r>
              <a:rPr lang="en-US" sz="2800">
                <a:latin typeface="Arial"/>
                <a:cs typeface="Arial"/>
              </a:rPr>
              <a:t>Senior Services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a:latin typeface="+mn-lt"/>
            </a:endParaRPr>
          </a:p>
        </p:txBody>
      </p:sp>
    </p:spTree>
    <p:extLst>
      <p:ext uri="{BB962C8B-B14F-4D97-AF65-F5344CB8AC3E}">
        <p14:creationId xmlns:p14="http://schemas.microsoft.com/office/powerpoint/2010/main" val="417080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457200" y="365125"/>
            <a:ext cx="10515600" cy="1325563"/>
          </a:xfrm>
        </p:spPr>
        <p:txBody>
          <a:bodyPr/>
          <a:lstStyle/>
          <a:p>
            <a:r>
              <a:rPr lang="en-US">
                <a:solidFill>
                  <a:schemeClr val="tx2">
                    <a:lumMod val="75000"/>
                    <a:lumOff val="25000"/>
                  </a:schemeClr>
                </a:solidFill>
                <a:ea typeface="+mn-lt"/>
                <a:cs typeface="+mn-lt"/>
              </a:rPr>
              <a:t>QUALITY OF LIFE AND PLACE FOR RECRUITMENT AND RETENTION</a:t>
            </a:r>
            <a:endParaRPr lang="en-US">
              <a:solidFill>
                <a:schemeClr val="tx2">
                  <a:lumMod val="75000"/>
                  <a:lumOff val="25000"/>
                </a:schemeClr>
              </a:solidFill>
            </a:endParaRP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7</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457200" y="1697154"/>
            <a:ext cx="7800975" cy="477054"/>
          </a:xfrm>
          <a:prstGeom prst="rect">
            <a:avLst/>
          </a:prstGeom>
          <a:noFill/>
        </p:spPr>
        <p:txBody>
          <a:bodyPr wrap="square" lIns="91440" tIns="45720" rIns="91440" bIns="45720" rtlCol="0" anchor="t">
            <a:spAutoFit/>
          </a:bodyPr>
          <a:lstStyle/>
          <a:p>
            <a:r>
              <a:rPr lang="en-US" sz="2500" b="1">
                <a:latin typeface="Arial"/>
                <a:cs typeface="Arial"/>
              </a:rPr>
              <a:t>FY 2026 ALL FUNDS BUDGET: $460,749,550</a:t>
            </a:r>
            <a:endParaRPr lang="en-US" sz="25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B8163D2-9F44-1AAC-8C58-1F73B1248B88}"/>
              </a:ext>
            </a:extLst>
          </p:cNvPr>
          <p:cNvPicPr>
            <a:picLocks noChangeAspect="1"/>
          </p:cNvPicPr>
          <p:nvPr/>
        </p:nvPicPr>
        <p:blipFill>
          <a:blip r:embed="rId5"/>
          <a:srcRect t="15395" r="-134" b="2907"/>
          <a:stretch>
            <a:fillRect/>
          </a:stretch>
        </p:blipFill>
        <p:spPr>
          <a:xfrm>
            <a:off x="1284528" y="2169145"/>
            <a:ext cx="9622959" cy="3599609"/>
          </a:xfrm>
          <a:prstGeom prst="rect">
            <a:avLst/>
          </a:prstGeom>
        </p:spPr>
      </p:pic>
    </p:spTree>
    <p:extLst>
      <p:ext uri="{BB962C8B-B14F-4D97-AF65-F5344CB8AC3E}">
        <p14:creationId xmlns:p14="http://schemas.microsoft.com/office/powerpoint/2010/main" val="41253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AI-generated content may be incorrect.">
            <a:extLst>
              <a:ext uri="{FF2B5EF4-FFF2-40B4-BE49-F238E27FC236}">
                <a16:creationId xmlns:a16="http://schemas.microsoft.com/office/drawing/2014/main" id="{1673AE03-5DC5-042B-705C-D743DEBB6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30656"/>
            <a:ext cx="8970433"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GOAL THREE: QUALITY OF LIFE AND PLACE</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79033"/>
            <a:ext cx="8970433" cy="4355038"/>
          </a:xfrm>
          <a:prstGeom prst="rect">
            <a:avLst/>
          </a:prstGeom>
          <a:noFill/>
        </p:spPr>
        <p:txBody>
          <a:bodyPr wrap="square" lIns="91440" tIns="45720" rIns="91440" bIns="45720" rtlCol="0" anchor="t">
            <a:spAutoFit/>
          </a:bodyPr>
          <a:lstStyle/>
          <a:p>
            <a:pPr>
              <a:spcAft>
                <a:spcPts val="300"/>
              </a:spcAft>
            </a:pPr>
            <a:r>
              <a:rPr lang="en-US" sz="2800" b="1">
                <a:latin typeface="Arial"/>
                <a:cs typeface="Arial"/>
              </a:rPr>
              <a:t>Parks and Recreation</a:t>
            </a:r>
            <a:endParaRPr lang="en-US" b="1">
              <a:latin typeface="Century Gothic"/>
              <a:cs typeface="Arial"/>
            </a:endParaRPr>
          </a:p>
          <a:p>
            <a:pPr>
              <a:spcAft>
                <a:spcPts val="600"/>
              </a:spcAft>
            </a:pPr>
            <a:r>
              <a:rPr lang="en-US" sz="2800" b="1">
                <a:latin typeface="Arial"/>
                <a:cs typeface="Arial"/>
              </a:rPr>
              <a:t>FY 2026 Priorities</a:t>
            </a:r>
          </a:p>
          <a:p>
            <a:pPr marL="457200" indent="-457200">
              <a:spcAft>
                <a:spcPts val="600"/>
              </a:spcAft>
              <a:buFont typeface="Arial"/>
              <a:buChar char="•"/>
            </a:pPr>
            <a:r>
              <a:rPr lang="en-US" sz="2800">
                <a:latin typeface="Arial"/>
                <a:cs typeface="Arial"/>
              </a:rPr>
              <a:t>Build and maintain </a:t>
            </a:r>
            <a:r>
              <a:rPr lang="en-US" sz="2800" b="1">
                <a:latin typeface="Arial"/>
                <a:cs typeface="Arial"/>
              </a:rPr>
              <a:t>quality sports facilities </a:t>
            </a:r>
            <a:r>
              <a:rPr lang="en-US" sz="2800">
                <a:latin typeface="Arial"/>
                <a:cs typeface="Arial"/>
              </a:rPr>
              <a:t>to attract tournaments and visitor spending</a:t>
            </a:r>
          </a:p>
          <a:p>
            <a:pPr marL="457200" indent="-457200">
              <a:spcAft>
                <a:spcPts val="600"/>
              </a:spcAft>
              <a:buFont typeface="Arial"/>
              <a:buChar char="•"/>
            </a:pPr>
            <a:r>
              <a:rPr lang="en-US" sz="2800">
                <a:latin typeface="Arial"/>
                <a:cs typeface="Arial"/>
              </a:rPr>
              <a:t>Foster existing + develop new </a:t>
            </a:r>
            <a:r>
              <a:rPr lang="en-US" sz="2800" b="1">
                <a:latin typeface="Arial"/>
                <a:cs typeface="Arial"/>
              </a:rPr>
              <a:t>partnerships</a:t>
            </a:r>
            <a:r>
              <a:rPr lang="en-US" sz="2800">
                <a:latin typeface="Arial"/>
                <a:cs typeface="Arial"/>
              </a:rPr>
              <a:t> to enhance quality of life for Midland</a:t>
            </a:r>
          </a:p>
          <a:p>
            <a:pPr marL="457200" indent="-457200">
              <a:spcAft>
                <a:spcPts val="600"/>
              </a:spcAft>
              <a:buFont typeface="Arial"/>
              <a:buChar char="•"/>
            </a:pPr>
            <a:r>
              <a:rPr lang="en-US" sz="2800">
                <a:latin typeface="Arial"/>
                <a:cs typeface="Arial"/>
              </a:rPr>
              <a:t>Provide residents world-class </a:t>
            </a:r>
            <a:r>
              <a:rPr lang="en-US" sz="2800" b="1">
                <a:latin typeface="Arial"/>
                <a:cs typeface="Arial"/>
              </a:rPr>
              <a:t>public golf facilities</a:t>
            </a:r>
          </a:p>
          <a:p>
            <a:pPr marL="457200" indent="-457200">
              <a:spcAft>
                <a:spcPts val="600"/>
              </a:spcAft>
              <a:buFont typeface="Arial"/>
              <a:buChar char="•"/>
            </a:pPr>
            <a:r>
              <a:rPr lang="en-US" sz="2800">
                <a:latin typeface="Arial"/>
                <a:cs typeface="Arial"/>
              </a:rPr>
              <a:t>Identify and develop plans for </a:t>
            </a:r>
            <a:r>
              <a:rPr lang="en-US" sz="2800" b="1">
                <a:latin typeface="Arial"/>
                <a:cs typeface="Arial"/>
              </a:rPr>
              <a:t>new recreational opportunities </a:t>
            </a:r>
            <a:r>
              <a:rPr lang="en-US" sz="2800">
                <a:latin typeface="Arial"/>
                <a:cs typeface="Arial"/>
              </a:rPr>
              <a:t>for Midlanders of all ages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spTree>
    <p:extLst>
      <p:ext uri="{BB962C8B-B14F-4D97-AF65-F5344CB8AC3E}">
        <p14:creationId xmlns:p14="http://schemas.microsoft.com/office/powerpoint/2010/main" val="105040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EXPENSES BY DEPARTMENT</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9</a:t>
            </a:fld>
            <a:endParaRPr lang="en-US">
              <a:latin typeface="+mn-lt"/>
            </a:endParaRPr>
          </a:p>
        </p:txBody>
      </p:sp>
      <p:pic>
        <p:nvPicPr>
          <p:cNvPr id="3" name="Picture 2">
            <a:extLst>
              <a:ext uri="{FF2B5EF4-FFF2-40B4-BE49-F238E27FC236}">
                <a16:creationId xmlns:a16="http://schemas.microsoft.com/office/drawing/2014/main" id="{B087C0D1-1A70-355C-C3A7-5915925093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629" y="1533450"/>
            <a:ext cx="10844784" cy="1978169"/>
          </a:xfrm>
          <a:prstGeom prst="rect">
            <a:avLst/>
          </a:prstGeom>
          <a:noFill/>
          <a:ln>
            <a:noFill/>
          </a:ln>
        </p:spPr>
      </p:pic>
      <p:sp>
        <p:nvSpPr>
          <p:cNvPr id="5" name="TextBox 4">
            <a:extLst>
              <a:ext uri="{FF2B5EF4-FFF2-40B4-BE49-F238E27FC236}">
                <a16:creationId xmlns:a16="http://schemas.microsoft.com/office/drawing/2014/main" id="{ECCDBC59-1AA2-3A76-50BB-E8CA4F2752F6}"/>
              </a:ext>
            </a:extLst>
          </p:cNvPr>
          <p:cNvSpPr txBox="1"/>
          <p:nvPr/>
        </p:nvSpPr>
        <p:spPr>
          <a:xfrm>
            <a:off x="460022" y="3772333"/>
            <a:ext cx="10896391" cy="1785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Parks &amp; Recreation: </a:t>
            </a:r>
            <a:r>
              <a:rPr lang="en-US" sz="2000">
                <a:latin typeface="Arial"/>
                <a:cs typeface="Arial"/>
              </a:rPr>
              <a:t>Increase due to maintenance costs and fiber upgrades for security</a:t>
            </a:r>
          </a:p>
          <a:p>
            <a:pPr marL="457200" indent="-457200">
              <a:lnSpc>
                <a:spcPts val="2625"/>
              </a:lnSpc>
              <a:buFont typeface="Arial,Sans-Serif"/>
              <a:buChar char="•"/>
            </a:pPr>
            <a:r>
              <a:rPr lang="en-US" sz="2000" b="1">
                <a:latin typeface="Arial"/>
                <a:cs typeface="Arial"/>
              </a:rPr>
              <a:t>Golf Course: </a:t>
            </a:r>
            <a:r>
              <a:rPr lang="en-US" sz="2000">
                <a:latin typeface="Arial"/>
                <a:cs typeface="Arial"/>
              </a:rPr>
              <a:t>revenue growth from new rates; budget includes Hogan debt service</a:t>
            </a:r>
          </a:p>
          <a:p>
            <a:pPr marL="457200" indent="-457200">
              <a:lnSpc>
                <a:spcPts val="2625"/>
              </a:lnSpc>
              <a:buFont typeface="Arial,Sans-Serif"/>
              <a:buChar char="•"/>
            </a:pPr>
            <a:r>
              <a:rPr lang="en-US" sz="2000" b="1">
                <a:latin typeface="Arial"/>
                <a:cs typeface="Arial"/>
              </a:rPr>
              <a:t>Sports Complex: </a:t>
            </a:r>
            <a:r>
              <a:rPr lang="en-US" sz="2000">
                <a:latin typeface="Arial"/>
                <a:cs typeface="Arial"/>
              </a:rPr>
              <a:t>General Fund support reduced by 50% due to cost allocation study</a:t>
            </a:r>
          </a:p>
          <a:p>
            <a:pPr marL="457200" indent="-457200">
              <a:lnSpc>
                <a:spcPts val="2625"/>
              </a:lnSpc>
              <a:buFont typeface="Arial,Sans-Serif"/>
              <a:buChar char="•"/>
            </a:pPr>
            <a:r>
              <a:rPr lang="en-US" sz="2000" b="1">
                <a:latin typeface="Arial"/>
                <a:cs typeface="Arial"/>
              </a:rPr>
              <a:t>Oil &amp; Gas: </a:t>
            </a:r>
            <a:r>
              <a:rPr lang="en-US" sz="2000">
                <a:latin typeface="Arial"/>
                <a:cs typeface="Arial"/>
              </a:rPr>
              <a:t>Budget matches projected revenues</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023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1E5C77-D3AA-42BD-B362-026D304C7F10}">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87D6DB-61C5-4EC3-9343-B49B4244B7FE}">
  <ds:schemaRefs>
    <ds:schemaRef ds:uri="http://schemas.microsoft.com/sharepoint/v3/contenttype/forms"/>
  </ds:schemaRefs>
</ds:datastoreItem>
</file>

<file path=customXml/itemProps3.xml><?xml version="1.0" encoding="utf-8"?>
<ds:datastoreItem xmlns:ds="http://schemas.openxmlformats.org/officeDocument/2006/customXml" ds:itemID="{C6DE0A97-4782-490F-91F1-019134B04A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23</Notes>
  <HiddenSlides>2</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QUALITY OF LIFE AND PLACE FOR RECRUITMENT AND RETENTION</vt:lpstr>
      <vt:lpstr>PowerPoint Presentation</vt:lpstr>
      <vt:lpstr>EXPENSES BY DEPARTMENT</vt:lpstr>
      <vt:lpstr>EXPENSES BY TYPE</vt:lpstr>
      <vt:lpstr>STAFFING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revision>1</cp:revision>
  <dcterms:created xsi:type="dcterms:W3CDTF">2024-07-01T17:26:48Z</dcterms:created>
  <dcterms:modified xsi:type="dcterms:W3CDTF">2025-08-13T14:35:13Z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