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1E8_3EF3AE7F.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69"/>
  </p:notesMasterIdLst>
  <p:handoutMasterIdLst>
    <p:handoutMasterId r:id="rId70"/>
  </p:handoutMasterIdLst>
  <p:sldIdLst>
    <p:sldId id="256" r:id="rId6"/>
    <p:sldId id="259" r:id="rId7"/>
    <p:sldId id="258" r:id="rId8"/>
    <p:sldId id="260" r:id="rId9"/>
    <p:sldId id="257" r:id="rId10"/>
    <p:sldId id="267" r:id="rId11"/>
    <p:sldId id="461" r:id="rId12"/>
    <p:sldId id="497" r:id="rId13"/>
    <p:sldId id="498" r:id="rId14"/>
    <p:sldId id="462" r:id="rId15"/>
    <p:sldId id="275" r:id="rId16"/>
    <p:sldId id="501" r:id="rId17"/>
    <p:sldId id="458" r:id="rId18"/>
    <p:sldId id="483" r:id="rId19"/>
    <p:sldId id="491" r:id="rId20"/>
    <p:sldId id="264" r:id="rId21"/>
    <p:sldId id="482" r:id="rId22"/>
    <p:sldId id="492" r:id="rId23"/>
    <p:sldId id="481" r:id="rId24"/>
    <p:sldId id="266" r:id="rId25"/>
    <p:sldId id="268" r:id="rId26"/>
    <p:sldId id="269" r:id="rId27"/>
    <p:sldId id="463" r:id="rId28"/>
    <p:sldId id="464" r:id="rId29"/>
    <p:sldId id="471" r:id="rId30"/>
    <p:sldId id="472" r:id="rId31"/>
    <p:sldId id="473" r:id="rId32"/>
    <p:sldId id="465" r:id="rId33"/>
    <p:sldId id="469" r:id="rId34"/>
    <p:sldId id="494" r:id="rId35"/>
    <p:sldId id="495" r:id="rId36"/>
    <p:sldId id="493" r:id="rId37"/>
    <p:sldId id="500" r:id="rId38"/>
    <p:sldId id="298" r:id="rId39"/>
    <p:sldId id="297" r:id="rId40"/>
    <p:sldId id="449" r:id="rId41"/>
    <p:sldId id="499" r:id="rId42"/>
    <p:sldId id="444" r:id="rId43"/>
    <p:sldId id="445" r:id="rId44"/>
    <p:sldId id="479" r:id="rId45"/>
    <p:sldId id="447" r:id="rId46"/>
    <p:sldId id="453" r:id="rId47"/>
    <p:sldId id="455" r:id="rId48"/>
    <p:sldId id="484" r:id="rId49"/>
    <p:sldId id="485" r:id="rId50"/>
    <p:sldId id="490" r:id="rId51"/>
    <p:sldId id="486" r:id="rId52"/>
    <p:sldId id="487" r:id="rId53"/>
    <p:sldId id="488" r:id="rId54"/>
    <p:sldId id="285" r:id="rId55"/>
    <p:sldId id="286" r:id="rId56"/>
    <p:sldId id="474" r:id="rId57"/>
    <p:sldId id="475" r:id="rId58"/>
    <p:sldId id="476" r:id="rId59"/>
    <p:sldId id="477" r:id="rId60"/>
    <p:sldId id="496" r:id="rId61"/>
    <p:sldId id="320" r:id="rId62"/>
    <p:sldId id="478" r:id="rId63"/>
    <p:sldId id="446" r:id="rId64"/>
    <p:sldId id="454" r:id="rId65"/>
    <p:sldId id="456" r:id="rId66"/>
    <p:sldId id="489" r:id="rId67"/>
    <p:sldId id="262" r:id="rId6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213F7B-5981-91B0-8164-7B05433FB8AE}" name="James Rawls" initials="JR" userId="S::jrawls@midlandtexas.gov::a54c9100-19b7-4db9-bfe0-bd24078551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263DD6-6884-69BC-0F40-FDD09EF79B6B}" v="158" dt="2025-08-12T21:04:14.853"/>
    <p1510:client id="{4DF4F865-7C67-1A41-C970-DB7EFF630C97}" v="4" dt="2025-08-13T14:32:46.558"/>
    <p1510:client id="{61F26AE8-3618-BE40-CA19-F94AC682E4D2}" v="722" dt="2025-08-11T15:03:02.013"/>
    <p1510:client id="{73951818-DA2C-A8FA-5A28-C3EB3ACF7190}" v="1" dt="2025-08-11T15:22:07.067"/>
    <p1510:client id="{9B1467CD-17BB-04F3-7324-A18B5ACD9621}" v="924" dt="2025-08-12T17:58:58.465"/>
    <p1510:client id="{BA1299F8-3BA9-5D6A-6C6B-8D0B626467CA}" v="610" dt="2025-08-11T14:38:05.187"/>
    <p1510:client id="{E61E7A78-B561-AD13-6C31-FADAC78F251B}" v="76" dt="2025-08-11T15:20:18.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1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8/10/relationships/authors" Target="authors.xml"/><Relationship Id="rId7" Type="http://schemas.openxmlformats.org/officeDocument/2006/relationships/slide" Target="slides/slide2.xml"/><Relationship Id="rId71" Type="http://schemas.openxmlformats.org/officeDocument/2006/relationships/presProps" Target="presProps.xml"/></Relationships>
</file>

<file path=ppt/comments/modernComment_1E8_3EF3AE7F.xml><?xml version="1.0" encoding="utf-8"?>
<p188:cmLst xmlns:a="http://schemas.openxmlformats.org/drawingml/2006/main" xmlns:r="http://schemas.openxmlformats.org/officeDocument/2006/relationships" xmlns:p188="http://schemas.microsoft.com/office/powerpoint/2018/8/main">
  <p188:cm id="{42133807-BBC2-4447-AC58-BE4720854F2F}" authorId="{FC213F7B-5981-91B0-8164-7B05433FB8AE}" created="2025-07-24T21:08:26.533">
    <ac:deMkLst xmlns:ac="http://schemas.microsoft.com/office/drawing/2013/main/command">
      <pc:docMk xmlns:pc="http://schemas.microsoft.com/office/powerpoint/2013/main/command"/>
      <pc:sldMk xmlns:pc="http://schemas.microsoft.com/office/powerpoint/2013/main/command" cId="1056157311" sldId="488"/>
      <ac:graphicFrameMk id="3" creationId="{F3BAD693-4053-93EE-7A08-F9F6CB95763E}"/>
    </ac:deMkLst>
    <p188:txBody>
      <a:bodyPr/>
      <a:lstStyle/>
      <a:p>
        <a:r>
          <a:rPr lang="en-US"/>
          <a:t>Reason for the drop is due to focusing on more complex cases such as dilapidated structures.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7B9E66F-379A-4C42-BCDC-C999E74328E6}" type="datetimeFigureOut">
              <a:rPr lang="en-US" smtClean="0"/>
              <a:t>8/14/2025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C552203-5447-4CEC-A724-E4F8541868F1}" type="datetimeFigureOut">
              <a:rPr lang="en-US" smtClean="0"/>
              <a:t>8/14/2025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PUT YOUR GOAL NUMBER AND WRITE OUT YOUR GOAL NAME. NOTHING ELES SHOULD CHANGE! </a:t>
            </a:r>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a:p>
        </p:txBody>
      </p:sp>
    </p:spTree>
    <p:extLst>
      <p:ext uri="{BB962C8B-B14F-4D97-AF65-F5344CB8AC3E}">
        <p14:creationId xmlns:p14="http://schemas.microsoft.com/office/powerpoint/2010/main" val="389220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97375-859B-474F-93E9-EFD878E33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3A0B4-7F91-6BF3-EA07-F04EC3C50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1A721-C788-8FBA-4E4B-F2A98602918E}"/>
              </a:ext>
            </a:extLst>
          </p:cNvPr>
          <p:cNvSpPr>
            <a:spLocks noGrp="1"/>
          </p:cNvSpPr>
          <p:nvPr>
            <p:ph type="body" idx="1"/>
          </p:nvPr>
        </p:nvSpPr>
        <p:spPr/>
        <p:txBody>
          <a:bodyPr/>
          <a:lstStyle/>
          <a:p>
            <a:endParaRPr lang="en-US"/>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485F73C-88C8-5227-37A4-BFAE23640AC0}"/>
              </a:ext>
            </a:extLst>
          </p:cNvPr>
          <p:cNvSpPr>
            <a:spLocks noGrp="1"/>
          </p:cNvSpPr>
          <p:nvPr>
            <p:ph type="sldNum" sz="quarter" idx="5"/>
          </p:nvPr>
        </p:nvSpPr>
        <p:spPr/>
        <p:txBody>
          <a:bodyPr/>
          <a:lstStyle/>
          <a:p>
            <a:fld id="{BEDAF213-026E-4EFD-B7C0-AE74235EC3F1}" type="slidenum">
              <a:rPr lang="en-US" smtClean="0"/>
              <a:t>10</a:t>
            </a:fld>
            <a:endParaRPr lang="en-US"/>
          </a:p>
        </p:txBody>
      </p:sp>
    </p:spTree>
    <p:extLst>
      <p:ext uri="{BB962C8B-B14F-4D97-AF65-F5344CB8AC3E}">
        <p14:creationId xmlns:p14="http://schemas.microsoft.com/office/powerpoint/2010/main" val="275479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4BFF0-10E3-3E67-ACAA-181FD084B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1DD85-B884-668C-DB74-8CA05BB88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ACD71-B3D1-7255-92C1-272CE559BA41}"/>
              </a:ext>
            </a:extLst>
          </p:cNvPr>
          <p:cNvSpPr>
            <a:spLocks noGrp="1"/>
          </p:cNvSpPr>
          <p:nvPr>
            <p:ph type="body" idx="1"/>
          </p:nvPr>
        </p:nvSpPr>
        <p:spPr/>
        <p:txBody>
          <a:bodyPr/>
          <a:lstStyle/>
          <a:p>
            <a:r>
              <a:rPr lang="en-US">
                <a:latin typeface="Calibri"/>
                <a:ea typeface="Calibri"/>
                <a:cs typeface="Calibri"/>
              </a:rPr>
              <a:t>THIS IS THE PRIORITIES SLIDE. LIST YOUR DEPARTMENTS FY2026 PRIORITIES. THESE ARE THINGS THAT YOU SHOULD BE WORKING TOWARDS BASED ON THE STRATEGIC PLAN. </a:t>
            </a:r>
          </a:p>
        </p:txBody>
      </p:sp>
      <p:sp>
        <p:nvSpPr>
          <p:cNvPr id="4" name="Slide Number Placeholder 3">
            <a:extLst>
              <a:ext uri="{FF2B5EF4-FFF2-40B4-BE49-F238E27FC236}">
                <a16:creationId xmlns:a16="http://schemas.microsoft.com/office/drawing/2014/main" id="{35DD2B6A-055C-AB0B-AA36-00AE2C892156}"/>
              </a:ext>
            </a:extLst>
          </p:cNvPr>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55263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E1459-FE64-6C7A-6C20-9A9D77F23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DB263-F2C3-108A-47A0-7F7944048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CDCDE-EA02-5F96-5CCF-1EDD225054AA}"/>
              </a:ext>
            </a:extLst>
          </p:cNvPr>
          <p:cNvSpPr>
            <a:spLocks noGrp="1"/>
          </p:cNvSpPr>
          <p:nvPr>
            <p:ph type="body" idx="1"/>
          </p:nvPr>
        </p:nvSpPr>
        <p:spPr/>
        <p:txBody>
          <a:bodyPr/>
          <a:lstStyle/>
          <a:p>
            <a:r>
              <a:rPr lang="en-US">
                <a:latin typeface="Calibri"/>
                <a:ea typeface="Calibri"/>
                <a:cs typeface="Calibri"/>
              </a:rPr>
              <a:t>THIS IS THE PRIORITIES SLIDE. LIST YOUR DEPARTMENTS FY2026 PRIORITIES. THESE ARE THINGS THAT YOU SHOULD BE WORKING TOWARDS BASED ON THE STRATEGIC PLAN. </a:t>
            </a:r>
          </a:p>
        </p:txBody>
      </p:sp>
      <p:sp>
        <p:nvSpPr>
          <p:cNvPr id="4" name="Slide Number Placeholder 3">
            <a:extLst>
              <a:ext uri="{FF2B5EF4-FFF2-40B4-BE49-F238E27FC236}">
                <a16:creationId xmlns:a16="http://schemas.microsoft.com/office/drawing/2014/main" id="{15921983-CF87-439E-5ECE-C041A3ACCF9C}"/>
              </a:ext>
            </a:extLst>
          </p:cNvPr>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283761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D714-3C34-64FD-6EBB-5618F1698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0B7B8-43DD-0EEA-4D2F-5EB2E85DB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BC216-6D6A-EAA3-06CB-844963E3F2DA}"/>
              </a:ext>
            </a:extLst>
          </p:cNvPr>
          <p:cNvSpPr>
            <a:spLocks noGrp="1"/>
          </p:cNvSpPr>
          <p:nvPr>
            <p:ph type="body" idx="1"/>
          </p:nvPr>
        </p:nvSpPr>
        <p:spPr/>
        <p:txBody>
          <a:bodyPr/>
          <a:lstStyle/>
          <a:p>
            <a:r>
              <a:rPr lang="en-US">
                <a:latin typeface="Calibri"/>
                <a:ea typeface="Calibri"/>
                <a:cs typeface="Calibri"/>
              </a:rPr>
              <a:t>THIS IS THE PRIORITIES SLIDE. LIST YOUR DEPARTMENTS FY2026 PRIORITIES. THESE ARE THINGS THAT YOU SHOULD BE WORKING TOWARDS BASED ON THE STRATEGIC PLAN. </a:t>
            </a:r>
          </a:p>
        </p:txBody>
      </p:sp>
      <p:sp>
        <p:nvSpPr>
          <p:cNvPr id="4" name="Slide Number Placeholder 3">
            <a:extLst>
              <a:ext uri="{FF2B5EF4-FFF2-40B4-BE49-F238E27FC236}">
                <a16:creationId xmlns:a16="http://schemas.microsoft.com/office/drawing/2014/main" id="{D9A4193F-6FD8-A841-7C75-55AE4D42E3E6}"/>
              </a:ext>
            </a:extLst>
          </p:cNvPr>
          <p:cNvSpPr>
            <a:spLocks noGrp="1"/>
          </p:cNvSpPr>
          <p:nvPr>
            <p:ph type="sldNum" sz="quarter" idx="5"/>
          </p:nvPr>
        </p:nvSpPr>
        <p:spPr/>
        <p:txBody>
          <a:bodyPr/>
          <a:lstStyle/>
          <a:p>
            <a:fld id="{BEDAF213-026E-4EFD-B7C0-AE74235EC3F1}" type="slidenum">
              <a:rPr lang="en-US" smtClean="0"/>
              <a:t>13</a:t>
            </a:fld>
            <a:endParaRPr lang="en-US"/>
          </a:p>
        </p:txBody>
      </p:sp>
    </p:spTree>
    <p:extLst>
      <p:ext uri="{BB962C8B-B14F-4D97-AF65-F5344CB8AC3E}">
        <p14:creationId xmlns:p14="http://schemas.microsoft.com/office/powerpoint/2010/main" val="611828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9204C-3006-E413-714D-DCE336A61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6A3FB-0E5C-0EEF-4B1A-0CDC30E4F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B4A2F-D025-8DBD-C333-13B0E78A6D1C}"/>
              </a:ext>
            </a:extLst>
          </p:cNvPr>
          <p:cNvSpPr>
            <a:spLocks noGrp="1"/>
          </p:cNvSpPr>
          <p:nvPr>
            <p:ph type="body" idx="1"/>
          </p:nvPr>
        </p:nvSpPr>
        <p:spPr/>
        <p:txBody>
          <a:bodyPr/>
          <a:lstStyle/>
          <a:p>
            <a:pPr marL="466618" indent="-466618" fontAlgn="base">
              <a:lnSpc>
                <a:spcPts val="3291"/>
              </a:lnSpc>
              <a:spcAft>
                <a:spcPts val="1225"/>
              </a:spcAft>
              <a:buFont typeface="Arial" panose="020B0604020202020204" pitchFamily="34" charset="0"/>
              <a:buChar char="•"/>
            </a:pPr>
            <a:r>
              <a:rPr lang="en-US" b="1">
                <a:solidFill>
                  <a:srgbClr val="000000"/>
                </a:solidFill>
                <a:latin typeface="Arial" panose="020B0604020202020204" pitchFamily="34" charset="0"/>
              </a:rPr>
              <a:t>Responsiveness</a:t>
            </a:r>
            <a:r>
              <a:rPr lang="en-US">
                <a:solidFill>
                  <a:srgbClr val="000000"/>
                </a:solidFill>
                <a:latin typeface="Arial" panose="020B0604020202020204" pitchFamily="34" charset="0"/>
              </a:rPr>
              <a:t> (volume, SCF closure rate, average response time to new violations)​</a:t>
            </a:r>
          </a:p>
          <a:p>
            <a:pPr marL="466618" indent="-466618" fontAlgn="base">
              <a:lnSpc>
                <a:spcPts val="3291"/>
              </a:lnSpc>
              <a:spcAft>
                <a:spcPts val="1225"/>
              </a:spcAft>
              <a:buFont typeface="Arial" panose="020B0604020202020204" pitchFamily="34" charset="0"/>
              <a:buChar char="•"/>
            </a:pPr>
            <a:r>
              <a:rPr lang="en-US" b="1">
                <a:solidFill>
                  <a:srgbClr val="000000"/>
                </a:solidFill>
                <a:latin typeface="Arial" panose="020B0604020202020204" pitchFamily="34" charset="0"/>
              </a:rPr>
              <a:t>Efficiency</a:t>
            </a:r>
            <a:r>
              <a:rPr lang="en-US">
                <a:solidFill>
                  <a:srgbClr val="000000"/>
                </a:solidFill>
                <a:latin typeface="Arial" panose="020B0604020202020204" pitchFamily="34" charset="0"/>
              </a:rPr>
              <a:t> (closure rate, average time to close, percent closed within 30 days)​</a:t>
            </a:r>
          </a:p>
          <a:p>
            <a:pPr marL="466618" indent="-466618" fontAlgn="base">
              <a:lnSpc>
                <a:spcPts val="3291"/>
              </a:lnSpc>
              <a:spcAft>
                <a:spcPts val="1225"/>
              </a:spcAft>
              <a:buFont typeface="Arial" panose="020B0604020202020204" pitchFamily="34" charset="0"/>
              <a:buChar char="•"/>
            </a:pPr>
            <a:r>
              <a:rPr lang="en-US" b="1">
                <a:solidFill>
                  <a:srgbClr val="000000"/>
                </a:solidFill>
                <a:latin typeface="Arial" panose="020B0604020202020204" pitchFamily="34" charset="0"/>
              </a:rPr>
              <a:t>Effectiveness </a:t>
            </a:r>
            <a:r>
              <a:rPr lang="en-US">
                <a:solidFill>
                  <a:srgbClr val="000000"/>
                </a:solidFill>
                <a:latin typeface="Arial" panose="020B0604020202020204" pitchFamily="34" charset="0"/>
              </a:rPr>
              <a:t>(voluntary compliance rate, repeat violation rate, abatement cost recovery rate)​</a:t>
            </a:r>
          </a:p>
        </p:txBody>
      </p:sp>
      <p:sp>
        <p:nvSpPr>
          <p:cNvPr id="4" name="Slide Number Placeholder 3">
            <a:extLst>
              <a:ext uri="{FF2B5EF4-FFF2-40B4-BE49-F238E27FC236}">
                <a16:creationId xmlns:a16="http://schemas.microsoft.com/office/drawing/2014/main" id="{B90BA630-B92A-DB9B-96E8-81D5196120B3}"/>
              </a:ext>
            </a:extLst>
          </p:cNvPr>
          <p:cNvSpPr>
            <a:spLocks noGrp="1"/>
          </p:cNvSpPr>
          <p:nvPr>
            <p:ph type="sldNum" sz="quarter" idx="5"/>
          </p:nvPr>
        </p:nvSpPr>
        <p:spPr/>
        <p:txBody>
          <a:bodyPr/>
          <a:lstStyle/>
          <a:p>
            <a:fld id="{BEDAF213-026E-4EFD-B7C0-AE74235EC3F1}" type="slidenum">
              <a:rPr lang="en-US" smtClean="0"/>
              <a:t>14</a:t>
            </a:fld>
            <a:endParaRPr lang="en-US"/>
          </a:p>
        </p:txBody>
      </p:sp>
    </p:spTree>
    <p:extLst>
      <p:ext uri="{BB962C8B-B14F-4D97-AF65-F5344CB8AC3E}">
        <p14:creationId xmlns:p14="http://schemas.microsoft.com/office/powerpoint/2010/main" val="266668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278D7-4179-35EF-8BD8-0075D47F8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6C0CC-6512-B5F4-3878-A7DF70715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3EC36-319F-DC58-1BE3-55F024FEFE9C}"/>
              </a:ext>
            </a:extLst>
          </p:cNvPr>
          <p:cNvSpPr>
            <a:spLocks noGrp="1"/>
          </p:cNvSpPr>
          <p:nvPr>
            <p:ph type="body" idx="1"/>
          </p:nvPr>
        </p:nvSpPr>
        <p:spPr/>
        <p:txBody>
          <a:bodyPr/>
          <a:lstStyle/>
          <a:p>
            <a:r>
              <a:rPr lang="en-US">
                <a:latin typeface="Calibri"/>
                <a:ea typeface="Calibri"/>
                <a:cs typeface="Calibri"/>
              </a:rPr>
              <a:t>LIST YOUR DEPARTMENTS CAUSES FOR INCREASES (IF APPLICABLE) HERE. GIVE REASON TO WHY THINGS ARE INCREASING. </a:t>
            </a:r>
          </a:p>
        </p:txBody>
      </p:sp>
      <p:sp>
        <p:nvSpPr>
          <p:cNvPr id="4" name="Slide Number Placeholder 3">
            <a:extLst>
              <a:ext uri="{FF2B5EF4-FFF2-40B4-BE49-F238E27FC236}">
                <a16:creationId xmlns:a16="http://schemas.microsoft.com/office/drawing/2014/main" id="{851E703F-BE99-F1BC-D7DB-C79E0A3E457C}"/>
              </a:ext>
            </a:extLst>
          </p:cNvPr>
          <p:cNvSpPr>
            <a:spLocks noGrp="1"/>
          </p:cNvSpPr>
          <p:nvPr>
            <p:ph type="sldNum" sz="quarter" idx="5"/>
          </p:nvPr>
        </p:nvSpPr>
        <p:spPr/>
        <p:txBody>
          <a:bodyPr/>
          <a:lstStyle/>
          <a:p>
            <a:fld id="{BEDAF213-026E-4EFD-B7C0-AE74235EC3F1}" type="slidenum">
              <a:rPr lang="en-US" smtClean="0"/>
              <a:t>15</a:t>
            </a:fld>
            <a:endParaRPr lang="en-US"/>
          </a:p>
        </p:txBody>
      </p:sp>
    </p:spTree>
    <p:extLst>
      <p:ext uri="{BB962C8B-B14F-4D97-AF65-F5344CB8AC3E}">
        <p14:creationId xmlns:p14="http://schemas.microsoft.com/office/powerpoint/2010/main" val="912570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LIST YOUR DEPARTMENTS CAUSES FOR INCREASES (IF APPLICABLE) HERE. GIVE REASON TO WHY THINGS ARE INCREASING. </a:t>
            </a:r>
          </a:p>
        </p:txBody>
      </p:sp>
      <p:sp>
        <p:nvSpPr>
          <p:cNvPr id="4" name="Slide Number Placeholder 3"/>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206193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988A9-065F-4D5C-90CD-3FD6AE537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09C98-B89C-34F3-1820-6C8B44511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00654-F2A9-F7EB-CC60-7AF38650C4BA}"/>
              </a:ext>
            </a:extLst>
          </p:cNvPr>
          <p:cNvSpPr>
            <a:spLocks noGrp="1"/>
          </p:cNvSpPr>
          <p:nvPr>
            <p:ph type="body" idx="1"/>
          </p:nvPr>
        </p:nvSpPr>
        <p:spPr/>
        <p:txBody>
          <a:bodyPr/>
          <a:lstStyle/>
          <a:p>
            <a:r>
              <a:rPr lang="en-US">
                <a:latin typeface="Calibri"/>
                <a:ea typeface="Calibri"/>
                <a:cs typeface="Calibri"/>
              </a:rPr>
              <a:t>LIST YOUR DEPARTMENTS CAUSES FOR INCREASES (IF APPLICABLE) HERE. GIVE REASON TO WHY THINGS ARE INCREASING. </a:t>
            </a:r>
          </a:p>
        </p:txBody>
      </p:sp>
      <p:sp>
        <p:nvSpPr>
          <p:cNvPr id="4" name="Slide Number Placeholder 3">
            <a:extLst>
              <a:ext uri="{FF2B5EF4-FFF2-40B4-BE49-F238E27FC236}">
                <a16:creationId xmlns:a16="http://schemas.microsoft.com/office/drawing/2014/main" id="{44CDCE91-372B-7F47-D3E8-63B8F0E898F9}"/>
              </a:ext>
            </a:extLst>
          </p:cNvPr>
          <p:cNvSpPr>
            <a:spLocks noGrp="1"/>
          </p:cNvSpPr>
          <p:nvPr>
            <p:ph type="sldNum" sz="quarter" idx="5"/>
          </p:nvPr>
        </p:nvSpPr>
        <p:spPr/>
        <p:txBody>
          <a:bodyPr/>
          <a:lstStyle/>
          <a:p>
            <a:fld id="{BEDAF213-026E-4EFD-B7C0-AE74235EC3F1}" type="slidenum">
              <a:rPr lang="en-US" smtClean="0"/>
              <a:t>17</a:t>
            </a:fld>
            <a:endParaRPr lang="en-US"/>
          </a:p>
        </p:txBody>
      </p:sp>
    </p:spTree>
    <p:extLst>
      <p:ext uri="{BB962C8B-B14F-4D97-AF65-F5344CB8AC3E}">
        <p14:creationId xmlns:p14="http://schemas.microsoft.com/office/powerpoint/2010/main" val="4154446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694DB-ACF9-290E-1A88-EC9C76ECD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7EF92-7DA7-F295-35CF-88563CB16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538C3-BD0D-1B5C-221E-82CF758A1782}"/>
              </a:ext>
            </a:extLst>
          </p:cNvPr>
          <p:cNvSpPr>
            <a:spLocks noGrp="1"/>
          </p:cNvSpPr>
          <p:nvPr>
            <p:ph type="body" idx="1"/>
          </p:nvPr>
        </p:nvSpPr>
        <p:spPr/>
        <p:txBody>
          <a:bodyPr/>
          <a:lstStyle/>
          <a:p>
            <a:r>
              <a:rPr lang="en-US">
                <a:latin typeface="Calibri"/>
                <a:ea typeface="Calibri"/>
                <a:cs typeface="Calibri"/>
              </a:rPr>
              <a:t>LIST YOUR DEPARTMENTS CAUSES FOR INCREASES (IF APPLICABLE) HERE. GIVE REASON TO WHY THINGS ARE INCREASING. </a:t>
            </a:r>
          </a:p>
        </p:txBody>
      </p:sp>
      <p:sp>
        <p:nvSpPr>
          <p:cNvPr id="4" name="Slide Number Placeholder 3">
            <a:extLst>
              <a:ext uri="{FF2B5EF4-FFF2-40B4-BE49-F238E27FC236}">
                <a16:creationId xmlns:a16="http://schemas.microsoft.com/office/drawing/2014/main" id="{9C5AB8CF-ABAC-BBED-A795-7D240DD41337}"/>
              </a:ext>
            </a:extLst>
          </p:cNvPr>
          <p:cNvSpPr>
            <a:spLocks noGrp="1"/>
          </p:cNvSpPr>
          <p:nvPr>
            <p:ph type="sldNum" sz="quarter" idx="5"/>
          </p:nvPr>
        </p:nvSpPr>
        <p:spPr/>
        <p:txBody>
          <a:bodyPr/>
          <a:lstStyle/>
          <a:p>
            <a:fld id="{BEDAF213-026E-4EFD-B7C0-AE74235EC3F1}" type="slidenum">
              <a:rPr lang="en-US" smtClean="0"/>
              <a:t>18</a:t>
            </a:fld>
            <a:endParaRPr lang="en-US"/>
          </a:p>
        </p:txBody>
      </p:sp>
    </p:spTree>
    <p:extLst>
      <p:ext uri="{BB962C8B-B14F-4D97-AF65-F5344CB8AC3E}">
        <p14:creationId xmlns:p14="http://schemas.microsoft.com/office/powerpoint/2010/main" val="2087861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760E0-F9F9-BA1C-8539-91BB6F25B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7F0B5-F1E0-9044-49F6-55FE7E906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0B710-4FE4-4025-DF46-3F86CAC85E63}"/>
              </a:ext>
            </a:extLst>
          </p:cNvPr>
          <p:cNvSpPr>
            <a:spLocks noGrp="1"/>
          </p:cNvSpPr>
          <p:nvPr>
            <p:ph type="body" idx="1"/>
          </p:nvPr>
        </p:nvSpPr>
        <p:spPr/>
        <p:txBody>
          <a:bodyPr/>
          <a:lstStyle/>
          <a:p>
            <a:r>
              <a:rPr lang="en-US">
                <a:latin typeface="Calibri"/>
                <a:ea typeface="Calibri"/>
                <a:cs typeface="Calibri"/>
              </a:rPr>
              <a:t>LIST YOUR DEPARTMENTS CAUSES FOR INCREASES (IF APPLICABLE) HERE. GIVE REASON TO WHY THINGS ARE INCREASING. </a:t>
            </a:r>
          </a:p>
        </p:txBody>
      </p:sp>
      <p:sp>
        <p:nvSpPr>
          <p:cNvPr id="4" name="Slide Number Placeholder 3">
            <a:extLst>
              <a:ext uri="{FF2B5EF4-FFF2-40B4-BE49-F238E27FC236}">
                <a16:creationId xmlns:a16="http://schemas.microsoft.com/office/drawing/2014/main" id="{3298F88D-1400-97CD-E1E8-277CC256A841}"/>
              </a:ext>
            </a:extLst>
          </p:cNvPr>
          <p:cNvSpPr>
            <a:spLocks noGrp="1"/>
          </p:cNvSpPr>
          <p:nvPr>
            <p:ph type="sldNum" sz="quarter" idx="5"/>
          </p:nvPr>
        </p:nvSpPr>
        <p:spPr/>
        <p:txBody>
          <a:bodyPr/>
          <a:lstStyle/>
          <a:p>
            <a:fld id="{BEDAF213-026E-4EFD-B7C0-AE74235EC3F1}" type="slidenum">
              <a:rPr lang="en-US" smtClean="0"/>
              <a:t>19</a:t>
            </a:fld>
            <a:endParaRPr lang="en-US"/>
          </a:p>
        </p:txBody>
      </p:sp>
    </p:spTree>
    <p:extLst>
      <p:ext uri="{BB962C8B-B14F-4D97-AF65-F5344CB8AC3E}">
        <p14:creationId xmlns:p14="http://schemas.microsoft.com/office/powerpoint/2010/main" val="4291243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DO NOT CHANGE TABLE OF CONTENTS, YOUR PRESENTATION SHOULD FOLLOW THIS TEMPLATE (FOR EVERY GOAL!)</a:t>
            </a: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a:p>
        </p:txBody>
      </p:sp>
    </p:spTree>
    <p:extLst>
      <p:ext uri="{BB962C8B-B14F-4D97-AF65-F5344CB8AC3E}">
        <p14:creationId xmlns:p14="http://schemas.microsoft.com/office/powerpoint/2010/main" val="128146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PLEASE INCLUDE YOUR TABLE FOR EXPENSES BY DEPARMENT FOR EACH OF THE DEPARTMENTS INCLUDED IN YOUR GOAL </a:t>
            </a:r>
          </a:p>
        </p:txBody>
      </p:sp>
      <p:sp>
        <p:nvSpPr>
          <p:cNvPr id="4" name="Slide Number Placeholder 3"/>
          <p:cNvSpPr>
            <a:spLocks noGrp="1"/>
          </p:cNvSpPr>
          <p:nvPr>
            <p:ph type="sldNum" sz="quarter" idx="5"/>
          </p:nvPr>
        </p:nvSpPr>
        <p:spPr/>
        <p:txBody>
          <a:bodyPr/>
          <a:lstStyle/>
          <a:p>
            <a:fld id="{BEDAF213-026E-4EFD-B7C0-AE74235EC3F1}" type="slidenum">
              <a:rPr lang="en-US" smtClean="0"/>
              <a:t>20</a:t>
            </a:fld>
            <a:endParaRPr lang="en-US"/>
          </a:p>
        </p:txBody>
      </p:sp>
    </p:spTree>
    <p:extLst>
      <p:ext uri="{BB962C8B-B14F-4D97-AF65-F5344CB8AC3E}">
        <p14:creationId xmlns:p14="http://schemas.microsoft.com/office/powerpoint/2010/main" val="323612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PLEASE INCLUDE TABLE THAT IS EXPENSES BY TYPE THAT WILL BE PROVDIED BY FINANCE FOR YOUR GOAL. </a:t>
            </a:r>
          </a:p>
        </p:txBody>
      </p:sp>
      <p:sp>
        <p:nvSpPr>
          <p:cNvPr id="4" name="Slide Number Placeholder 3"/>
          <p:cNvSpPr>
            <a:spLocks noGrp="1"/>
          </p:cNvSpPr>
          <p:nvPr>
            <p:ph type="sldNum" sz="quarter" idx="5"/>
          </p:nvPr>
        </p:nvSpPr>
        <p:spPr/>
        <p:txBody>
          <a:bodyPr/>
          <a:lstStyle/>
          <a:p>
            <a:fld id="{BEDAF213-026E-4EFD-B7C0-AE74235EC3F1}" type="slidenum">
              <a:rPr lang="en-US" smtClean="0"/>
              <a:t>21</a:t>
            </a:fld>
            <a:endParaRPr lang="en-US"/>
          </a:p>
        </p:txBody>
      </p:sp>
    </p:spTree>
    <p:extLst>
      <p:ext uri="{BB962C8B-B14F-4D97-AF65-F5344CB8AC3E}">
        <p14:creationId xmlns:p14="http://schemas.microsoft.com/office/powerpoint/2010/main" val="3480741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TABLE THAT WILL BE PROVIDED BY FINANCE THAT WILL SHOW YOUR VARIANCES IN STAFFING LEVELS FOR EACH DEPARTMENT IN YOUR GOAL. PLEASE INCLUDE HIGHLGHTS FOR VARIANCES AS SHOWN AS AN EXAMPLE ABOVE. </a:t>
            </a:r>
          </a:p>
        </p:txBody>
      </p:sp>
      <p:sp>
        <p:nvSpPr>
          <p:cNvPr id="4" name="Slide Number Placeholder 3"/>
          <p:cNvSpPr>
            <a:spLocks noGrp="1"/>
          </p:cNvSpPr>
          <p:nvPr>
            <p:ph type="sldNum" sz="quarter" idx="5"/>
          </p:nvPr>
        </p:nvSpPr>
        <p:spPr/>
        <p:txBody>
          <a:bodyPr/>
          <a:lstStyle/>
          <a:p>
            <a:fld id="{BEDAF213-026E-4EFD-B7C0-AE74235EC3F1}" type="slidenum">
              <a:rPr lang="en-US" smtClean="0"/>
              <a:t>22</a:t>
            </a:fld>
            <a:endParaRPr lang="en-US"/>
          </a:p>
        </p:txBody>
      </p:sp>
    </p:spTree>
    <p:extLst>
      <p:ext uri="{BB962C8B-B14F-4D97-AF65-F5344CB8AC3E}">
        <p14:creationId xmlns:p14="http://schemas.microsoft.com/office/powerpoint/2010/main" val="2217134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74AB4-B779-1368-5541-117BC2DF6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9C274-F233-7F8E-3565-CF389DAFC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C9EB2-EC2D-6E85-6816-27D52422AAAA}"/>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E01F1EBC-0D60-3DCD-E81C-49BE04F97D6A}"/>
              </a:ext>
            </a:extLst>
          </p:cNvPr>
          <p:cNvSpPr>
            <a:spLocks noGrp="1"/>
          </p:cNvSpPr>
          <p:nvPr>
            <p:ph type="sldNum" sz="quarter" idx="5"/>
          </p:nvPr>
        </p:nvSpPr>
        <p:spPr/>
        <p:txBody>
          <a:bodyPr/>
          <a:lstStyle/>
          <a:p>
            <a:fld id="{BEDAF213-026E-4EFD-B7C0-AE74235EC3F1}" type="slidenum">
              <a:rPr lang="en-US" smtClean="0"/>
              <a:t>23</a:t>
            </a:fld>
            <a:endParaRPr lang="en-US"/>
          </a:p>
        </p:txBody>
      </p:sp>
    </p:spTree>
    <p:extLst>
      <p:ext uri="{BB962C8B-B14F-4D97-AF65-F5344CB8AC3E}">
        <p14:creationId xmlns:p14="http://schemas.microsoft.com/office/powerpoint/2010/main" val="3088609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54DF-62D2-E59E-35CE-7342835AD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0CC72-74F4-A90E-A374-A38BF7195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8B573-7792-53C1-1911-DAFFDEB72BC7}"/>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61868FF2-9B9A-DBC2-16AD-7D329F035984}"/>
              </a:ext>
            </a:extLst>
          </p:cNvPr>
          <p:cNvSpPr>
            <a:spLocks noGrp="1"/>
          </p:cNvSpPr>
          <p:nvPr>
            <p:ph type="sldNum" sz="quarter" idx="5"/>
          </p:nvPr>
        </p:nvSpPr>
        <p:spPr/>
        <p:txBody>
          <a:bodyPr/>
          <a:lstStyle/>
          <a:p>
            <a:fld id="{BEDAF213-026E-4EFD-B7C0-AE74235EC3F1}" type="slidenum">
              <a:rPr lang="en-US" smtClean="0"/>
              <a:t>24</a:t>
            </a:fld>
            <a:endParaRPr lang="en-US"/>
          </a:p>
        </p:txBody>
      </p:sp>
    </p:spTree>
    <p:extLst>
      <p:ext uri="{BB962C8B-B14F-4D97-AF65-F5344CB8AC3E}">
        <p14:creationId xmlns:p14="http://schemas.microsoft.com/office/powerpoint/2010/main" val="3355787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FE08-207E-4EDA-765B-778F24911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79332-2F31-2545-DAAF-A84AF9D96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F7CB3-1EA2-A0A8-4BE4-6BCFB1863DBB}"/>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213E860-E8D1-ADDF-FC34-805E46C188B1}"/>
              </a:ext>
            </a:extLst>
          </p:cNvPr>
          <p:cNvSpPr>
            <a:spLocks noGrp="1"/>
          </p:cNvSpPr>
          <p:nvPr>
            <p:ph type="sldNum" sz="quarter" idx="5"/>
          </p:nvPr>
        </p:nvSpPr>
        <p:spPr/>
        <p:txBody>
          <a:bodyPr/>
          <a:lstStyle/>
          <a:p>
            <a:fld id="{BEDAF213-026E-4EFD-B7C0-AE74235EC3F1}" type="slidenum">
              <a:rPr lang="en-US" smtClean="0"/>
              <a:t>25</a:t>
            </a:fld>
            <a:endParaRPr lang="en-US"/>
          </a:p>
        </p:txBody>
      </p:sp>
    </p:spTree>
    <p:extLst>
      <p:ext uri="{BB962C8B-B14F-4D97-AF65-F5344CB8AC3E}">
        <p14:creationId xmlns:p14="http://schemas.microsoft.com/office/powerpoint/2010/main" val="921880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38D60-B7AB-7A75-F67B-70383DEED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0C057-0894-91ED-C19B-0D41D1947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AEC71-0983-E712-C72F-32F234D609E7}"/>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42EAA813-5101-CA6C-7865-29ABBD739DB3}"/>
              </a:ext>
            </a:extLst>
          </p:cNvPr>
          <p:cNvSpPr>
            <a:spLocks noGrp="1"/>
          </p:cNvSpPr>
          <p:nvPr>
            <p:ph type="sldNum" sz="quarter" idx="5"/>
          </p:nvPr>
        </p:nvSpPr>
        <p:spPr/>
        <p:txBody>
          <a:bodyPr/>
          <a:lstStyle/>
          <a:p>
            <a:fld id="{BEDAF213-026E-4EFD-B7C0-AE74235EC3F1}" type="slidenum">
              <a:rPr lang="en-US" smtClean="0"/>
              <a:t>26</a:t>
            </a:fld>
            <a:endParaRPr lang="en-US"/>
          </a:p>
        </p:txBody>
      </p:sp>
    </p:spTree>
    <p:extLst>
      <p:ext uri="{BB962C8B-B14F-4D97-AF65-F5344CB8AC3E}">
        <p14:creationId xmlns:p14="http://schemas.microsoft.com/office/powerpoint/2010/main" val="677452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16492-CD50-5087-0C33-1EBE8B96B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A0335-A919-ED2C-C0E4-0BA1CC4CD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62824-B8C9-FE1A-0369-E38E76F2C161}"/>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3CA18E8-E868-54C6-C050-EC58C546D3A4}"/>
              </a:ext>
            </a:extLst>
          </p:cNvPr>
          <p:cNvSpPr>
            <a:spLocks noGrp="1"/>
          </p:cNvSpPr>
          <p:nvPr>
            <p:ph type="sldNum" sz="quarter" idx="5"/>
          </p:nvPr>
        </p:nvSpPr>
        <p:spPr/>
        <p:txBody>
          <a:bodyPr/>
          <a:lstStyle/>
          <a:p>
            <a:fld id="{BEDAF213-026E-4EFD-B7C0-AE74235EC3F1}" type="slidenum">
              <a:rPr lang="en-US" smtClean="0"/>
              <a:t>27</a:t>
            </a:fld>
            <a:endParaRPr lang="en-US"/>
          </a:p>
        </p:txBody>
      </p:sp>
    </p:spTree>
    <p:extLst>
      <p:ext uri="{BB962C8B-B14F-4D97-AF65-F5344CB8AC3E}">
        <p14:creationId xmlns:p14="http://schemas.microsoft.com/office/powerpoint/2010/main" val="493637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8C53-6576-8B34-4259-7AF05177C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AA8EB-BE27-C883-6229-1FE5F2C0F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6F6311-10A1-75B6-04F9-24DCECA4DD8C}"/>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9FB71BF5-CE11-45A3-05F6-E79D75754D87}"/>
              </a:ext>
            </a:extLst>
          </p:cNvPr>
          <p:cNvSpPr>
            <a:spLocks noGrp="1"/>
          </p:cNvSpPr>
          <p:nvPr>
            <p:ph type="sldNum" sz="quarter" idx="5"/>
          </p:nvPr>
        </p:nvSpPr>
        <p:spPr/>
        <p:txBody>
          <a:bodyPr/>
          <a:lstStyle/>
          <a:p>
            <a:fld id="{BEDAF213-026E-4EFD-B7C0-AE74235EC3F1}" type="slidenum">
              <a:rPr lang="en-US" smtClean="0"/>
              <a:t>28</a:t>
            </a:fld>
            <a:endParaRPr lang="en-US"/>
          </a:p>
        </p:txBody>
      </p:sp>
    </p:spTree>
    <p:extLst>
      <p:ext uri="{BB962C8B-B14F-4D97-AF65-F5344CB8AC3E}">
        <p14:creationId xmlns:p14="http://schemas.microsoft.com/office/powerpoint/2010/main" val="1073355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D362-8CD7-D9FB-A448-11D14F332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B3DB-9C07-AD61-49E9-A3B5D66CE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01FB0-537F-75E0-8EED-BE66FC39AB23}"/>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70F2E241-BBFF-DB18-D826-1C5989A4DEC3}"/>
              </a:ext>
            </a:extLst>
          </p:cNvPr>
          <p:cNvSpPr>
            <a:spLocks noGrp="1"/>
          </p:cNvSpPr>
          <p:nvPr>
            <p:ph type="sldNum" sz="quarter" idx="5"/>
          </p:nvPr>
        </p:nvSpPr>
        <p:spPr/>
        <p:txBody>
          <a:bodyPr/>
          <a:lstStyle/>
          <a:p>
            <a:fld id="{BEDAF213-026E-4EFD-B7C0-AE74235EC3F1}" type="slidenum">
              <a:rPr lang="en-US" smtClean="0"/>
              <a:t>29</a:t>
            </a:fld>
            <a:endParaRPr lang="en-US"/>
          </a:p>
        </p:txBody>
      </p:sp>
    </p:spTree>
    <p:extLst>
      <p:ext uri="{BB962C8B-B14F-4D97-AF65-F5344CB8AC3E}">
        <p14:creationId xmlns:p14="http://schemas.microsoft.com/office/powerpoint/2010/main" val="1684474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ADD YOUR VISION BLOCK CONNECTIONS HERE. IT WILL NOT BE THE SAME AS GOAL 4!</a:t>
            </a: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159333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96DE-DA21-5322-EBE7-57C44B765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6912C-AC50-C4EB-D89A-F52BE8D3C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DEC98-6BAD-05C0-2A6C-00351810EDF5}"/>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7EE6864-47AD-B220-848B-0C2A8F3953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7175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B1AA3-B0C3-A8FD-9CB6-AD77ADEBE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42117-B6E5-F98F-C0AA-D9C56CE4A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41292-9531-B1B5-D0DB-55E3AEA3BF69}"/>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96614757-5CBB-DBD8-7076-F450501097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6145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FF6C6-9280-B9BC-5297-BBDD39F4C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B7F68-400D-6B1F-7E67-82BD105D9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31264-2946-17EE-FE8A-831F5B8F5499}"/>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7A28727E-8AE6-8B5F-5138-88D8AFF16381}"/>
              </a:ext>
            </a:extLst>
          </p:cNvPr>
          <p:cNvSpPr>
            <a:spLocks noGrp="1"/>
          </p:cNvSpPr>
          <p:nvPr>
            <p:ph type="sldNum" sz="quarter" idx="5"/>
          </p:nvPr>
        </p:nvSpPr>
        <p:spPr/>
        <p:txBody>
          <a:bodyPr/>
          <a:lstStyle/>
          <a:p>
            <a:fld id="{BEDAF213-026E-4EFD-B7C0-AE74235EC3F1}" type="slidenum">
              <a:rPr lang="en-US" smtClean="0"/>
              <a:t>32</a:t>
            </a:fld>
            <a:endParaRPr lang="en-US"/>
          </a:p>
        </p:txBody>
      </p:sp>
    </p:spTree>
    <p:extLst>
      <p:ext uri="{BB962C8B-B14F-4D97-AF65-F5344CB8AC3E}">
        <p14:creationId xmlns:p14="http://schemas.microsoft.com/office/powerpoint/2010/main" val="75043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86E1F-0DA9-C154-D648-A7F2542C3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86CEF-453F-56A0-D099-7C17F9FE1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6B668-2B09-26F7-3E7B-3B2CB97BEF68}"/>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0C4A6EDA-DF67-8DB7-2039-CF7594BEAB19}"/>
              </a:ext>
            </a:extLst>
          </p:cNvPr>
          <p:cNvSpPr>
            <a:spLocks noGrp="1"/>
          </p:cNvSpPr>
          <p:nvPr>
            <p:ph type="sldNum" sz="quarter" idx="5"/>
          </p:nvPr>
        </p:nvSpPr>
        <p:spPr/>
        <p:txBody>
          <a:bodyPr/>
          <a:lstStyle/>
          <a:p>
            <a:fld id="{BEDAF213-026E-4EFD-B7C0-AE74235EC3F1}" type="slidenum">
              <a:rPr lang="en-US" smtClean="0"/>
              <a:t>33</a:t>
            </a:fld>
            <a:endParaRPr lang="en-US"/>
          </a:p>
        </p:txBody>
      </p:sp>
    </p:spTree>
    <p:extLst>
      <p:ext uri="{BB962C8B-B14F-4D97-AF65-F5344CB8AC3E}">
        <p14:creationId xmlns:p14="http://schemas.microsoft.com/office/powerpoint/2010/main" val="4045256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D362-8CD7-D9FB-A448-11D14F332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B3DB-9C07-AD61-49E9-A3B5D66CE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01FB0-537F-75E0-8EED-BE66FC39AB23}"/>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70F2E241-BBFF-DB18-D826-1C5989A4DEC3}"/>
              </a:ext>
            </a:extLst>
          </p:cNvPr>
          <p:cNvSpPr>
            <a:spLocks noGrp="1"/>
          </p:cNvSpPr>
          <p:nvPr>
            <p:ph type="sldNum" sz="quarter" idx="5"/>
          </p:nvPr>
        </p:nvSpPr>
        <p:spPr/>
        <p:txBody>
          <a:bodyPr/>
          <a:lstStyle/>
          <a:p>
            <a:fld id="{BEDAF213-026E-4EFD-B7C0-AE74235EC3F1}" type="slidenum">
              <a:rPr lang="en-US" smtClean="0"/>
              <a:t>34</a:t>
            </a:fld>
            <a:endParaRPr lang="en-US"/>
          </a:p>
        </p:txBody>
      </p:sp>
    </p:spTree>
    <p:extLst>
      <p:ext uri="{BB962C8B-B14F-4D97-AF65-F5344CB8AC3E}">
        <p14:creationId xmlns:p14="http://schemas.microsoft.com/office/powerpoint/2010/main" val="3373448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D362-8CD7-D9FB-A448-11D14F332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B3DB-9C07-AD61-49E9-A3B5D66CE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01FB0-537F-75E0-8EED-BE66FC39AB23}"/>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70F2E241-BBFF-DB18-D826-1C5989A4DEC3}"/>
              </a:ext>
            </a:extLst>
          </p:cNvPr>
          <p:cNvSpPr>
            <a:spLocks noGrp="1"/>
          </p:cNvSpPr>
          <p:nvPr>
            <p:ph type="sldNum" sz="quarter" idx="5"/>
          </p:nvPr>
        </p:nvSpPr>
        <p:spPr/>
        <p:txBody>
          <a:bodyPr/>
          <a:lstStyle/>
          <a:p>
            <a:fld id="{BEDAF213-026E-4EFD-B7C0-AE74235EC3F1}" type="slidenum">
              <a:rPr lang="en-US" smtClean="0"/>
              <a:t>35</a:t>
            </a:fld>
            <a:endParaRPr lang="en-US"/>
          </a:p>
        </p:txBody>
      </p:sp>
    </p:spTree>
    <p:extLst>
      <p:ext uri="{BB962C8B-B14F-4D97-AF65-F5344CB8AC3E}">
        <p14:creationId xmlns:p14="http://schemas.microsoft.com/office/powerpoint/2010/main" val="2503862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93E0C-7208-9675-75C1-F55A3C730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32291-A672-29C4-632E-4DDD7181E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3D97C-DC4A-815C-68A8-107A082561CE}"/>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FC435E1B-971A-2BCE-D650-A77502F1E591}"/>
              </a:ext>
            </a:extLst>
          </p:cNvPr>
          <p:cNvSpPr>
            <a:spLocks noGrp="1"/>
          </p:cNvSpPr>
          <p:nvPr>
            <p:ph type="sldNum" sz="quarter" idx="5"/>
          </p:nvPr>
        </p:nvSpPr>
        <p:spPr/>
        <p:txBody>
          <a:bodyPr/>
          <a:lstStyle/>
          <a:p>
            <a:fld id="{BEDAF213-026E-4EFD-B7C0-AE74235EC3F1}" type="slidenum">
              <a:rPr lang="en-US" smtClean="0"/>
              <a:t>36</a:t>
            </a:fld>
            <a:endParaRPr lang="en-US"/>
          </a:p>
        </p:txBody>
      </p:sp>
    </p:spTree>
    <p:extLst>
      <p:ext uri="{BB962C8B-B14F-4D97-AF65-F5344CB8AC3E}">
        <p14:creationId xmlns:p14="http://schemas.microsoft.com/office/powerpoint/2010/main" val="1385768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388F-6B28-A648-F9A6-0B7EE1567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D98E6-C5AD-8BE7-EA74-613F5718A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91755-F6EE-BE6B-B41B-D34EFAF65100}"/>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DAC5090F-F5EF-C90F-EEDF-3847C1C4AE2B}"/>
              </a:ext>
            </a:extLst>
          </p:cNvPr>
          <p:cNvSpPr>
            <a:spLocks noGrp="1"/>
          </p:cNvSpPr>
          <p:nvPr>
            <p:ph type="sldNum" sz="quarter" idx="5"/>
          </p:nvPr>
        </p:nvSpPr>
        <p:spPr/>
        <p:txBody>
          <a:bodyPr/>
          <a:lstStyle/>
          <a:p>
            <a:fld id="{BEDAF213-026E-4EFD-B7C0-AE74235EC3F1}" type="slidenum">
              <a:rPr lang="en-US" smtClean="0"/>
              <a:t>37</a:t>
            </a:fld>
            <a:endParaRPr lang="en-US"/>
          </a:p>
        </p:txBody>
      </p:sp>
    </p:spTree>
    <p:extLst>
      <p:ext uri="{BB962C8B-B14F-4D97-AF65-F5344CB8AC3E}">
        <p14:creationId xmlns:p14="http://schemas.microsoft.com/office/powerpoint/2010/main" val="1957272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D362-8CD7-D9FB-A448-11D14F332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B3DB-9C07-AD61-49E9-A3B5D66CE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01FB0-537F-75E0-8EED-BE66FC39AB23}"/>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70F2E241-BBFF-DB18-D826-1C5989A4DEC3}"/>
              </a:ext>
            </a:extLst>
          </p:cNvPr>
          <p:cNvSpPr>
            <a:spLocks noGrp="1"/>
          </p:cNvSpPr>
          <p:nvPr>
            <p:ph type="sldNum" sz="quarter" idx="5"/>
          </p:nvPr>
        </p:nvSpPr>
        <p:spPr/>
        <p:txBody>
          <a:bodyPr/>
          <a:lstStyle/>
          <a:p>
            <a:fld id="{BEDAF213-026E-4EFD-B7C0-AE74235EC3F1}" type="slidenum">
              <a:rPr lang="en-US" smtClean="0"/>
              <a:t>38</a:t>
            </a:fld>
            <a:endParaRPr lang="en-US"/>
          </a:p>
        </p:txBody>
      </p:sp>
    </p:spTree>
    <p:extLst>
      <p:ext uri="{BB962C8B-B14F-4D97-AF65-F5344CB8AC3E}">
        <p14:creationId xmlns:p14="http://schemas.microsoft.com/office/powerpoint/2010/main" val="2476197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D362-8CD7-D9FB-A448-11D14F332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B3DB-9C07-AD61-49E9-A3B5D66CE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01FB0-537F-75E0-8EED-BE66FC39AB23}"/>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70F2E241-BBFF-DB18-D826-1C5989A4DEC3}"/>
              </a:ext>
            </a:extLst>
          </p:cNvPr>
          <p:cNvSpPr>
            <a:spLocks noGrp="1"/>
          </p:cNvSpPr>
          <p:nvPr>
            <p:ph type="sldNum" sz="quarter" idx="5"/>
          </p:nvPr>
        </p:nvSpPr>
        <p:spPr/>
        <p:txBody>
          <a:bodyPr/>
          <a:lstStyle/>
          <a:p>
            <a:fld id="{BEDAF213-026E-4EFD-B7C0-AE74235EC3F1}" type="slidenum">
              <a:rPr lang="en-US" smtClean="0"/>
              <a:t>39</a:t>
            </a:fld>
            <a:endParaRPr lang="en-US"/>
          </a:p>
        </p:txBody>
      </p:sp>
    </p:spTree>
    <p:extLst>
      <p:ext uri="{BB962C8B-B14F-4D97-AF65-F5344CB8AC3E}">
        <p14:creationId xmlns:p14="http://schemas.microsoft.com/office/powerpoint/2010/main" val="4110709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LIST OUT YOUR STRATEGIC SUB GOALS HERE</a:t>
            </a:r>
          </a:p>
        </p:txBody>
      </p:sp>
      <p:sp>
        <p:nvSpPr>
          <p:cNvPr id="4" name="Slide Number Placeholder 3"/>
          <p:cNvSpPr>
            <a:spLocks noGrp="1"/>
          </p:cNvSpPr>
          <p:nvPr>
            <p:ph type="sldNum" sz="quarter" idx="5"/>
          </p:nvPr>
        </p:nvSpPr>
        <p:spPr/>
        <p:txBody>
          <a:bodyPr/>
          <a:lstStyle/>
          <a:p>
            <a:fld id="{BEDAF213-026E-4EFD-B7C0-AE74235EC3F1}" type="slidenum">
              <a:rPr lang="en-US" smtClean="0"/>
              <a:t>4</a:t>
            </a:fld>
            <a:endParaRPr lang="en-US"/>
          </a:p>
        </p:txBody>
      </p:sp>
    </p:spTree>
    <p:extLst>
      <p:ext uri="{BB962C8B-B14F-4D97-AF65-F5344CB8AC3E}">
        <p14:creationId xmlns:p14="http://schemas.microsoft.com/office/powerpoint/2010/main" val="1109899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35CBD-545D-F6DA-4FF5-7E8EFFC43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FB986-BB89-43AB-8D7B-6E60D3C73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6DAA1-053F-8247-1030-300648FB2CF1}"/>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B8DB0BF5-B122-5945-A60A-790F8D0C80BA}"/>
              </a:ext>
            </a:extLst>
          </p:cNvPr>
          <p:cNvSpPr>
            <a:spLocks noGrp="1"/>
          </p:cNvSpPr>
          <p:nvPr>
            <p:ph type="sldNum" sz="quarter" idx="5"/>
          </p:nvPr>
        </p:nvSpPr>
        <p:spPr/>
        <p:txBody>
          <a:bodyPr/>
          <a:lstStyle/>
          <a:p>
            <a:fld id="{BEDAF213-026E-4EFD-B7C0-AE74235EC3F1}" type="slidenum">
              <a:rPr lang="en-US" smtClean="0"/>
              <a:t>40</a:t>
            </a:fld>
            <a:endParaRPr lang="en-US"/>
          </a:p>
        </p:txBody>
      </p:sp>
    </p:spTree>
    <p:extLst>
      <p:ext uri="{BB962C8B-B14F-4D97-AF65-F5344CB8AC3E}">
        <p14:creationId xmlns:p14="http://schemas.microsoft.com/office/powerpoint/2010/main" val="1330951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D362-8CD7-D9FB-A448-11D14F332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B3DB-9C07-AD61-49E9-A3B5D66CE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01FB0-537F-75E0-8EED-BE66FC39AB23}"/>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70F2E241-BBFF-DB18-D826-1C5989A4DEC3}"/>
              </a:ext>
            </a:extLst>
          </p:cNvPr>
          <p:cNvSpPr>
            <a:spLocks noGrp="1"/>
          </p:cNvSpPr>
          <p:nvPr>
            <p:ph type="sldNum" sz="quarter" idx="5"/>
          </p:nvPr>
        </p:nvSpPr>
        <p:spPr/>
        <p:txBody>
          <a:bodyPr/>
          <a:lstStyle/>
          <a:p>
            <a:fld id="{BEDAF213-026E-4EFD-B7C0-AE74235EC3F1}" type="slidenum">
              <a:rPr lang="en-US" smtClean="0"/>
              <a:t>41</a:t>
            </a:fld>
            <a:endParaRPr lang="en-US"/>
          </a:p>
        </p:txBody>
      </p:sp>
    </p:spTree>
    <p:extLst>
      <p:ext uri="{BB962C8B-B14F-4D97-AF65-F5344CB8AC3E}">
        <p14:creationId xmlns:p14="http://schemas.microsoft.com/office/powerpoint/2010/main" val="1286121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3DF0A-DF90-8289-54DF-DAF49CCE9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ADD24-3D61-4171-8E7D-924B39242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0EC29-C8DE-6E6F-50CB-D5EC479CB7F2}"/>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408B81B0-A373-569E-BDD0-714B009D96BB}"/>
              </a:ext>
            </a:extLst>
          </p:cNvPr>
          <p:cNvSpPr>
            <a:spLocks noGrp="1"/>
          </p:cNvSpPr>
          <p:nvPr>
            <p:ph type="sldNum" sz="quarter" idx="5"/>
          </p:nvPr>
        </p:nvSpPr>
        <p:spPr/>
        <p:txBody>
          <a:bodyPr/>
          <a:lstStyle/>
          <a:p>
            <a:fld id="{BEDAF213-026E-4EFD-B7C0-AE74235EC3F1}" type="slidenum">
              <a:rPr lang="en-US" smtClean="0"/>
              <a:t>42</a:t>
            </a:fld>
            <a:endParaRPr lang="en-US"/>
          </a:p>
        </p:txBody>
      </p:sp>
    </p:spTree>
    <p:extLst>
      <p:ext uri="{BB962C8B-B14F-4D97-AF65-F5344CB8AC3E}">
        <p14:creationId xmlns:p14="http://schemas.microsoft.com/office/powerpoint/2010/main" val="2608025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BCBA1-CDF6-C955-6C78-7056C60F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EAA1E-8503-F40C-5F92-94E9AF664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16289-CEEF-9E7D-D25B-A13F308A41DA}"/>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DAD3CB7C-ADFA-9C03-BAF2-1D291A529B0A}"/>
              </a:ext>
            </a:extLst>
          </p:cNvPr>
          <p:cNvSpPr>
            <a:spLocks noGrp="1"/>
          </p:cNvSpPr>
          <p:nvPr>
            <p:ph type="sldNum" sz="quarter" idx="5"/>
          </p:nvPr>
        </p:nvSpPr>
        <p:spPr/>
        <p:txBody>
          <a:bodyPr/>
          <a:lstStyle/>
          <a:p>
            <a:fld id="{BEDAF213-026E-4EFD-B7C0-AE74235EC3F1}" type="slidenum">
              <a:rPr lang="en-US" smtClean="0"/>
              <a:t>43</a:t>
            </a:fld>
            <a:endParaRPr lang="en-US"/>
          </a:p>
        </p:txBody>
      </p:sp>
    </p:spTree>
    <p:extLst>
      <p:ext uri="{BB962C8B-B14F-4D97-AF65-F5344CB8AC3E}">
        <p14:creationId xmlns:p14="http://schemas.microsoft.com/office/powerpoint/2010/main" val="1836032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9281E-4E51-DE7B-E501-6F8F1E93F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D99DC-A9E7-C3FB-21E5-E9CB0499E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76E42-AEF7-6BB2-28B0-717F481C13E6}"/>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99FF7C91-F796-4D89-66B2-56A744003774}"/>
              </a:ext>
            </a:extLst>
          </p:cNvPr>
          <p:cNvSpPr>
            <a:spLocks noGrp="1"/>
          </p:cNvSpPr>
          <p:nvPr>
            <p:ph type="sldNum" sz="quarter" idx="5"/>
          </p:nvPr>
        </p:nvSpPr>
        <p:spPr/>
        <p:txBody>
          <a:bodyPr/>
          <a:lstStyle/>
          <a:p>
            <a:fld id="{BEDAF213-026E-4EFD-B7C0-AE74235EC3F1}" type="slidenum">
              <a:rPr lang="en-US" smtClean="0"/>
              <a:t>44</a:t>
            </a:fld>
            <a:endParaRPr lang="en-US"/>
          </a:p>
        </p:txBody>
      </p:sp>
    </p:spTree>
    <p:extLst>
      <p:ext uri="{BB962C8B-B14F-4D97-AF65-F5344CB8AC3E}">
        <p14:creationId xmlns:p14="http://schemas.microsoft.com/office/powerpoint/2010/main" val="2927649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F01C0-C40D-2C3B-F843-BDD50E578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6473F-C044-3EFE-0B85-B337147B5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F9FD6-6F41-F38A-5F17-ABBFCD059056}"/>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0A32724B-BD14-157A-731C-F107BDC3D2CF}"/>
              </a:ext>
            </a:extLst>
          </p:cNvPr>
          <p:cNvSpPr>
            <a:spLocks noGrp="1"/>
          </p:cNvSpPr>
          <p:nvPr>
            <p:ph type="sldNum" sz="quarter" idx="5"/>
          </p:nvPr>
        </p:nvSpPr>
        <p:spPr/>
        <p:txBody>
          <a:bodyPr/>
          <a:lstStyle/>
          <a:p>
            <a:fld id="{BEDAF213-026E-4EFD-B7C0-AE74235EC3F1}" type="slidenum">
              <a:rPr lang="en-US" smtClean="0"/>
              <a:t>45</a:t>
            </a:fld>
            <a:endParaRPr lang="en-US"/>
          </a:p>
        </p:txBody>
      </p:sp>
    </p:spTree>
    <p:extLst>
      <p:ext uri="{BB962C8B-B14F-4D97-AF65-F5344CB8AC3E}">
        <p14:creationId xmlns:p14="http://schemas.microsoft.com/office/powerpoint/2010/main" val="1327526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AD07-4C2A-C03A-3EBB-5280E346A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A8656-AE0C-C29F-8BD3-C068A46E3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A0638-D673-6C05-8717-EB07067C6432}"/>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28750E00-3F3F-01B3-B61B-EDAB470A7787}"/>
              </a:ext>
            </a:extLst>
          </p:cNvPr>
          <p:cNvSpPr>
            <a:spLocks noGrp="1"/>
          </p:cNvSpPr>
          <p:nvPr>
            <p:ph type="sldNum" sz="quarter" idx="5"/>
          </p:nvPr>
        </p:nvSpPr>
        <p:spPr/>
        <p:txBody>
          <a:bodyPr/>
          <a:lstStyle/>
          <a:p>
            <a:fld id="{BEDAF213-026E-4EFD-B7C0-AE74235EC3F1}" type="slidenum">
              <a:rPr lang="en-US" smtClean="0"/>
              <a:t>46</a:t>
            </a:fld>
            <a:endParaRPr lang="en-US"/>
          </a:p>
        </p:txBody>
      </p:sp>
    </p:spTree>
    <p:extLst>
      <p:ext uri="{BB962C8B-B14F-4D97-AF65-F5344CB8AC3E}">
        <p14:creationId xmlns:p14="http://schemas.microsoft.com/office/powerpoint/2010/main" val="1564534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803AE-7924-F84B-B0D9-BBC9EF0F5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1E961-7BE7-D8FA-38F9-345BD667A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3D8D7-DEEC-A1E2-0754-BA3E0CFE9774}"/>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55E959DA-27DC-DE53-070E-7FA49CC97CBC}"/>
              </a:ext>
            </a:extLst>
          </p:cNvPr>
          <p:cNvSpPr>
            <a:spLocks noGrp="1"/>
          </p:cNvSpPr>
          <p:nvPr>
            <p:ph type="sldNum" sz="quarter" idx="5"/>
          </p:nvPr>
        </p:nvSpPr>
        <p:spPr/>
        <p:txBody>
          <a:bodyPr/>
          <a:lstStyle/>
          <a:p>
            <a:fld id="{BEDAF213-026E-4EFD-B7C0-AE74235EC3F1}" type="slidenum">
              <a:rPr lang="en-US" smtClean="0"/>
              <a:t>47</a:t>
            </a:fld>
            <a:endParaRPr lang="en-US"/>
          </a:p>
        </p:txBody>
      </p:sp>
    </p:spTree>
    <p:extLst>
      <p:ext uri="{BB962C8B-B14F-4D97-AF65-F5344CB8AC3E}">
        <p14:creationId xmlns:p14="http://schemas.microsoft.com/office/powerpoint/2010/main" val="3667196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B7F6C-E232-D398-9BEF-44CFE5EAE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9DA17-D1DC-9610-C0A3-EBCF25915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DC88F-B160-46C6-0930-832DE502C34D}"/>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F7DB005A-2BDE-06DE-7D33-76A78A1181A7}"/>
              </a:ext>
            </a:extLst>
          </p:cNvPr>
          <p:cNvSpPr>
            <a:spLocks noGrp="1"/>
          </p:cNvSpPr>
          <p:nvPr>
            <p:ph type="sldNum" sz="quarter" idx="5"/>
          </p:nvPr>
        </p:nvSpPr>
        <p:spPr/>
        <p:txBody>
          <a:bodyPr/>
          <a:lstStyle/>
          <a:p>
            <a:fld id="{BEDAF213-026E-4EFD-B7C0-AE74235EC3F1}" type="slidenum">
              <a:rPr lang="en-US" smtClean="0"/>
              <a:t>48</a:t>
            </a:fld>
            <a:endParaRPr lang="en-US"/>
          </a:p>
        </p:txBody>
      </p:sp>
    </p:spTree>
    <p:extLst>
      <p:ext uri="{BB962C8B-B14F-4D97-AF65-F5344CB8AC3E}">
        <p14:creationId xmlns:p14="http://schemas.microsoft.com/office/powerpoint/2010/main" val="2711353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67FF5-69CA-9E8F-41D1-3064B32D9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1887F-2254-10E4-CA91-6B737ED47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A56A2-F493-592E-8296-6BEB93514D08}"/>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B87CB9BD-4F3E-5553-98AD-EEEBB6758E2A}"/>
              </a:ext>
            </a:extLst>
          </p:cNvPr>
          <p:cNvSpPr>
            <a:spLocks noGrp="1"/>
          </p:cNvSpPr>
          <p:nvPr>
            <p:ph type="sldNum" sz="quarter" idx="5"/>
          </p:nvPr>
        </p:nvSpPr>
        <p:spPr/>
        <p:txBody>
          <a:bodyPr/>
          <a:lstStyle/>
          <a:p>
            <a:fld id="{BEDAF213-026E-4EFD-B7C0-AE74235EC3F1}" type="slidenum">
              <a:rPr lang="en-US" smtClean="0"/>
              <a:t>49</a:t>
            </a:fld>
            <a:endParaRPr lang="en-US"/>
          </a:p>
        </p:txBody>
      </p:sp>
    </p:spTree>
    <p:extLst>
      <p:ext uri="{BB962C8B-B14F-4D97-AF65-F5344CB8AC3E}">
        <p14:creationId xmlns:p14="http://schemas.microsoft.com/office/powerpoint/2010/main" val="5989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LIST YOUR DEPARTMENTS THAT ARE INCLUDED IN YOUR GOAL HERE</a:t>
            </a:r>
          </a:p>
        </p:txBody>
      </p:sp>
      <p:sp>
        <p:nvSpPr>
          <p:cNvPr id="4" name="Slide Number Placeholder 3"/>
          <p:cNvSpPr>
            <a:spLocks noGrp="1"/>
          </p:cNvSpPr>
          <p:nvPr>
            <p:ph type="sldNum" sz="quarter" idx="5"/>
          </p:nvPr>
        </p:nvSpPr>
        <p:spPr/>
        <p:txBody>
          <a:bodyPr/>
          <a:lstStyle/>
          <a:p>
            <a:fld id="{BEDAF213-026E-4EFD-B7C0-AE74235EC3F1}" type="slidenum">
              <a:rPr lang="en-US" smtClean="0"/>
              <a:t>5</a:t>
            </a:fld>
            <a:endParaRPr lang="en-US"/>
          </a:p>
        </p:txBody>
      </p:sp>
    </p:spTree>
    <p:extLst>
      <p:ext uri="{BB962C8B-B14F-4D97-AF65-F5344CB8AC3E}">
        <p14:creationId xmlns:p14="http://schemas.microsoft.com/office/powerpoint/2010/main" val="762987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540BA-A855-2731-64B1-59E9A5EF2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97A83-A056-87F9-43FF-9CC84BB65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354E7-D4F6-3486-0C01-4C05066A9A37}"/>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18C02A4-78E9-4AEF-3DA2-37C519044C28}"/>
              </a:ext>
            </a:extLst>
          </p:cNvPr>
          <p:cNvSpPr>
            <a:spLocks noGrp="1"/>
          </p:cNvSpPr>
          <p:nvPr>
            <p:ph type="sldNum" sz="quarter" idx="5"/>
          </p:nvPr>
        </p:nvSpPr>
        <p:spPr/>
        <p:txBody>
          <a:bodyPr/>
          <a:lstStyle/>
          <a:p>
            <a:fld id="{BEDAF213-026E-4EFD-B7C0-AE74235EC3F1}" type="slidenum">
              <a:rPr lang="en-US" smtClean="0"/>
              <a:t>50</a:t>
            </a:fld>
            <a:endParaRPr lang="en-US"/>
          </a:p>
        </p:txBody>
      </p:sp>
    </p:spTree>
    <p:extLst>
      <p:ext uri="{BB962C8B-B14F-4D97-AF65-F5344CB8AC3E}">
        <p14:creationId xmlns:p14="http://schemas.microsoft.com/office/powerpoint/2010/main" val="490915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51</a:t>
            </a:fld>
            <a:endParaRPr lang="en-US"/>
          </a:p>
        </p:txBody>
      </p:sp>
    </p:spTree>
    <p:extLst>
      <p:ext uri="{BB962C8B-B14F-4D97-AF65-F5344CB8AC3E}">
        <p14:creationId xmlns:p14="http://schemas.microsoft.com/office/powerpoint/2010/main" val="302541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532C9-57E0-5684-C204-87862F6E3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A7F5A-BAD9-9817-4B09-90C01FC9F0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EC132-696F-BA89-9450-154830407DF7}"/>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FA6731B-3CC4-A05D-65D0-2466104A7704}"/>
              </a:ext>
            </a:extLst>
          </p:cNvPr>
          <p:cNvSpPr>
            <a:spLocks noGrp="1"/>
          </p:cNvSpPr>
          <p:nvPr>
            <p:ph type="sldNum" sz="quarter" idx="5"/>
          </p:nvPr>
        </p:nvSpPr>
        <p:spPr/>
        <p:txBody>
          <a:bodyPr/>
          <a:lstStyle/>
          <a:p>
            <a:fld id="{BEDAF213-026E-4EFD-B7C0-AE74235EC3F1}" type="slidenum">
              <a:rPr lang="en-US" smtClean="0"/>
              <a:t>52</a:t>
            </a:fld>
            <a:endParaRPr lang="en-US"/>
          </a:p>
        </p:txBody>
      </p:sp>
    </p:spTree>
    <p:extLst>
      <p:ext uri="{BB962C8B-B14F-4D97-AF65-F5344CB8AC3E}">
        <p14:creationId xmlns:p14="http://schemas.microsoft.com/office/powerpoint/2010/main" val="3413106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0356C-8D51-8575-7240-3D7C27526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01080-A266-EFEF-750E-92AE90208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570A9-20DA-BE75-07FD-754F49D4E5BB}"/>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C1DD4032-29B5-5E57-F4EC-287C87A06941}"/>
              </a:ext>
            </a:extLst>
          </p:cNvPr>
          <p:cNvSpPr>
            <a:spLocks noGrp="1"/>
          </p:cNvSpPr>
          <p:nvPr>
            <p:ph type="sldNum" sz="quarter" idx="5"/>
          </p:nvPr>
        </p:nvSpPr>
        <p:spPr/>
        <p:txBody>
          <a:bodyPr/>
          <a:lstStyle/>
          <a:p>
            <a:fld id="{BEDAF213-026E-4EFD-B7C0-AE74235EC3F1}" type="slidenum">
              <a:rPr lang="en-US" smtClean="0"/>
              <a:t>53</a:t>
            </a:fld>
            <a:endParaRPr lang="en-US"/>
          </a:p>
        </p:txBody>
      </p:sp>
    </p:spTree>
    <p:extLst>
      <p:ext uri="{BB962C8B-B14F-4D97-AF65-F5344CB8AC3E}">
        <p14:creationId xmlns:p14="http://schemas.microsoft.com/office/powerpoint/2010/main" val="431447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16FD2-6237-4431-7044-FE279C70C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80753-BD5C-03A5-D8A0-509DABA2F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BE1A7-9049-F560-3B42-70A19EF60189}"/>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F196DA8-000A-942F-D59F-CDFEC6F3581F}"/>
              </a:ext>
            </a:extLst>
          </p:cNvPr>
          <p:cNvSpPr>
            <a:spLocks noGrp="1"/>
          </p:cNvSpPr>
          <p:nvPr>
            <p:ph type="sldNum" sz="quarter" idx="5"/>
          </p:nvPr>
        </p:nvSpPr>
        <p:spPr/>
        <p:txBody>
          <a:bodyPr/>
          <a:lstStyle/>
          <a:p>
            <a:fld id="{BEDAF213-026E-4EFD-B7C0-AE74235EC3F1}" type="slidenum">
              <a:rPr lang="en-US" smtClean="0"/>
              <a:t>54</a:t>
            </a:fld>
            <a:endParaRPr lang="en-US"/>
          </a:p>
        </p:txBody>
      </p:sp>
    </p:spTree>
    <p:extLst>
      <p:ext uri="{BB962C8B-B14F-4D97-AF65-F5344CB8AC3E}">
        <p14:creationId xmlns:p14="http://schemas.microsoft.com/office/powerpoint/2010/main" val="3962764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6BC3A-6F9F-B52C-A0F3-31B16D765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3E0D1-FE78-72B5-E605-5A0F04C9A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63645-DAD6-A7D1-F197-4E341831A7CE}"/>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32839AB2-60AF-D7B1-77D1-DF0E5D4056A7}"/>
              </a:ext>
            </a:extLst>
          </p:cNvPr>
          <p:cNvSpPr>
            <a:spLocks noGrp="1"/>
          </p:cNvSpPr>
          <p:nvPr>
            <p:ph type="sldNum" sz="quarter" idx="5"/>
          </p:nvPr>
        </p:nvSpPr>
        <p:spPr/>
        <p:txBody>
          <a:bodyPr/>
          <a:lstStyle/>
          <a:p>
            <a:fld id="{BEDAF213-026E-4EFD-B7C0-AE74235EC3F1}" type="slidenum">
              <a:rPr lang="en-US" smtClean="0"/>
              <a:t>55</a:t>
            </a:fld>
            <a:endParaRPr lang="en-US"/>
          </a:p>
        </p:txBody>
      </p:sp>
    </p:spTree>
    <p:extLst>
      <p:ext uri="{BB962C8B-B14F-4D97-AF65-F5344CB8AC3E}">
        <p14:creationId xmlns:p14="http://schemas.microsoft.com/office/powerpoint/2010/main" val="243031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F3D3C-ABE3-5139-DCB4-E35DD9E62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17449-0E2D-D39C-6391-531291899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CC06B-7FDB-B6EA-CAAA-47B964658714}"/>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4982" indent="-174982">
              <a:buFont typeface="Arial"/>
              <a:buChar char="•"/>
            </a:pPr>
            <a:r>
              <a:rPr lang="en-US"/>
              <a:t>✅ </a:t>
            </a:r>
            <a:r>
              <a:rPr lang="en-US" b="1"/>
              <a:t>Maximize the use of reverse 9-1-1 &amp; citizen notification systems</a:t>
            </a:r>
            <a:r>
              <a:rPr lang="en-US"/>
              <a:t> to improve emergency communication.</a:t>
            </a:r>
          </a:p>
          <a:p>
            <a:pPr marL="174982" indent="-174982">
              <a:buFont typeface="Arial"/>
              <a:buChar char="•"/>
            </a:pPr>
            <a:r>
              <a:rPr lang="en-US"/>
              <a:t>✅ </a:t>
            </a:r>
            <a:r>
              <a:rPr lang="en-US" b="1"/>
              <a:t>Expand the use of Virtual Agent via </a:t>
            </a:r>
            <a:r>
              <a:rPr lang="en-US" b="1" err="1"/>
              <a:t>RingCX</a:t>
            </a:r>
            <a:r>
              <a:rPr lang="en-US"/>
              <a:t> to provide 24/7 phone system access for residents.</a:t>
            </a:r>
          </a:p>
          <a:p>
            <a:pPr marL="174982" indent="-174982">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4982" indent="-174982">
              <a:buFont typeface="Arial"/>
              <a:buChar char="•"/>
            </a:pPr>
            <a:r>
              <a:rPr lang="en-US"/>
              <a:t>Start with an </a:t>
            </a:r>
            <a:r>
              <a:rPr lang="en-US" b="1"/>
              <a:t>action verb</a:t>
            </a:r>
            <a:r>
              <a:rPr lang="en-US"/>
              <a:t>: Implement, Expand, Launch, Complete, Deploy.</a:t>
            </a:r>
          </a:p>
          <a:p>
            <a:pPr marL="174982" indent="-174982">
              <a:buFont typeface="Arial"/>
              <a:buChar char="•"/>
            </a:pPr>
            <a:r>
              <a:rPr lang="en-US"/>
              <a:t>Be </a:t>
            </a:r>
            <a:r>
              <a:rPr lang="en-US" b="1"/>
              <a:t>clear on the outcome</a:t>
            </a:r>
            <a:r>
              <a:rPr lang="en-US"/>
              <a:t>: What will this change, improve, or deliver?</a:t>
            </a:r>
          </a:p>
          <a:p>
            <a:pPr marL="174982" indent="-174982">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27A7B1D1-4625-0892-EB2A-14DCABFC90F1}"/>
              </a:ext>
            </a:extLst>
          </p:cNvPr>
          <p:cNvSpPr>
            <a:spLocks noGrp="1"/>
          </p:cNvSpPr>
          <p:nvPr>
            <p:ph type="sldNum" sz="quarter" idx="5"/>
          </p:nvPr>
        </p:nvSpPr>
        <p:spPr/>
        <p:txBody>
          <a:bodyPr/>
          <a:lstStyle/>
          <a:p>
            <a:fld id="{BEDAF213-026E-4EFD-B7C0-AE74235EC3F1}" type="slidenum">
              <a:rPr lang="en-US" smtClean="0"/>
              <a:t>56</a:t>
            </a:fld>
            <a:endParaRPr lang="en-US"/>
          </a:p>
        </p:txBody>
      </p:sp>
    </p:spTree>
    <p:extLst>
      <p:ext uri="{BB962C8B-B14F-4D97-AF65-F5344CB8AC3E}">
        <p14:creationId xmlns:p14="http://schemas.microsoft.com/office/powerpoint/2010/main" val="3940296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57</a:t>
            </a:fld>
            <a:endParaRPr lang="en-US"/>
          </a:p>
        </p:txBody>
      </p:sp>
    </p:spTree>
    <p:extLst>
      <p:ext uri="{BB962C8B-B14F-4D97-AF65-F5344CB8AC3E}">
        <p14:creationId xmlns:p14="http://schemas.microsoft.com/office/powerpoint/2010/main" val="30475141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10F21-4202-CB3A-E831-5906D0176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2E696-9D0F-D3A9-80C3-FED6CCC84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46C0A-B6F4-70DD-9A63-EC92ABF921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6FBFD1-1AD7-CA8E-534E-37A52696D9F3}"/>
              </a:ext>
            </a:extLst>
          </p:cNvPr>
          <p:cNvSpPr>
            <a:spLocks noGrp="1"/>
          </p:cNvSpPr>
          <p:nvPr>
            <p:ph type="sldNum" sz="quarter" idx="5"/>
          </p:nvPr>
        </p:nvSpPr>
        <p:spPr/>
        <p:txBody>
          <a:bodyPr/>
          <a:lstStyle/>
          <a:p>
            <a:fld id="{BEDAF213-026E-4EFD-B7C0-AE74235EC3F1}" type="slidenum">
              <a:rPr lang="en-US" smtClean="0"/>
              <a:t>58</a:t>
            </a:fld>
            <a:endParaRPr lang="en-US"/>
          </a:p>
        </p:txBody>
      </p:sp>
    </p:spTree>
    <p:extLst>
      <p:ext uri="{BB962C8B-B14F-4D97-AF65-F5344CB8AC3E}">
        <p14:creationId xmlns:p14="http://schemas.microsoft.com/office/powerpoint/2010/main" val="18791490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59</a:t>
            </a:fld>
            <a:endParaRPr lang="en-US"/>
          </a:p>
        </p:txBody>
      </p:sp>
    </p:spTree>
    <p:extLst>
      <p:ext uri="{BB962C8B-B14F-4D97-AF65-F5344CB8AC3E}">
        <p14:creationId xmlns:p14="http://schemas.microsoft.com/office/powerpoint/2010/main" val="620108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CALL OUT YOUR SPECIFIC GOAL BUDGET HERE WITH PIE GRAPH BREAKDOWN (PROVIDED BY FINANCE)</a:t>
            </a:r>
          </a:p>
        </p:txBody>
      </p:sp>
      <p:sp>
        <p:nvSpPr>
          <p:cNvPr id="4" name="Slide Number Placeholder 3"/>
          <p:cNvSpPr>
            <a:spLocks noGrp="1"/>
          </p:cNvSpPr>
          <p:nvPr>
            <p:ph type="sldNum" sz="quarter" idx="5"/>
          </p:nvPr>
        </p:nvSpPr>
        <p:spPr/>
        <p:txBody>
          <a:bodyPr/>
          <a:lstStyle/>
          <a:p>
            <a:fld id="{BEDAF213-026E-4EFD-B7C0-AE74235EC3F1}" type="slidenum">
              <a:rPr lang="en-US" smtClean="0"/>
              <a:t>6</a:t>
            </a:fld>
            <a:endParaRPr lang="en-US"/>
          </a:p>
        </p:txBody>
      </p:sp>
    </p:spTree>
    <p:extLst>
      <p:ext uri="{BB962C8B-B14F-4D97-AF65-F5344CB8AC3E}">
        <p14:creationId xmlns:p14="http://schemas.microsoft.com/office/powerpoint/2010/main" val="7314448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7F06-A17C-0DF7-947C-10D457359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4FD3F-63FE-4D64-2168-D8EF34118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23488-3940-8B77-F6A6-4DB5524B27EB}"/>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06F7FE68-EABB-F2B9-81EA-04FE6894639B}"/>
              </a:ext>
            </a:extLst>
          </p:cNvPr>
          <p:cNvSpPr>
            <a:spLocks noGrp="1"/>
          </p:cNvSpPr>
          <p:nvPr>
            <p:ph type="sldNum" sz="quarter" idx="5"/>
          </p:nvPr>
        </p:nvSpPr>
        <p:spPr/>
        <p:txBody>
          <a:bodyPr/>
          <a:lstStyle/>
          <a:p>
            <a:fld id="{BEDAF213-026E-4EFD-B7C0-AE74235EC3F1}" type="slidenum">
              <a:rPr lang="en-US" smtClean="0"/>
              <a:t>60</a:t>
            </a:fld>
            <a:endParaRPr lang="en-US"/>
          </a:p>
        </p:txBody>
      </p:sp>
    </p:spTree>
    <p:extLst>
      <p:ext uri="{BB962C8B-B14F-4D97-AF65-F5344CB8AC3E}">
        <p14:creationId xmlns:p14="http://schemas.microsoft.com/office/powerpoint/2010/main" val="2082812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C4F8A-C04A-F3AE-C419-F1086EBE8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9A3F-F7FE-F593-1513-F8EFCE0E0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43A3A-FDD7-A4A4-D2AE-4DF9EDA3BA17}"/>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CDE70145-5052-A2D4-5976-97F4C9DDA1F5}"/>
              </a:ext>
            </a:extLst>
          </p:cNvPr>
          <p:cNvSpPr>
            <a:spLocks noGrp="1"/>
          </p:cNvSpPr>
          <p:nvPr>
            <p:ph type="sldNum" sz="quarter" idx="5"/>
          </p:nvPr>
        </p:nvSpPr>
        <p:spPr/>
        <p:txBody>
          <a:bodyPr/>
          <a:lstStyle/>
          <a:p>
            <a:fld id="{BEDAF213-026E-4EFD-B7C0-AE74235EC3F1}" type="slidenum">
              <a:rPr lang="en-US" smtClean="0"/>
              <a:t>61</a:t>
            </a:fld>
            <a:endParaRPr lang="en-US"/>
          </a:p>
        </p:txBody>
      </p:sp>
    </p:spTree>
    <p:extLst>
      <p:ext uri="{BB962C8B-B14F-4D97-AF65-F5344CB8AC3E}">
        <p14:creationId xmlns:p14="http://schemas.microsoft.com/office/powerpoint/2010/main" val="1714850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E8719-786D-F123-1103-08FC1D14C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89475-D61D-1962-FBA0-C79354A86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1860B-E45A-6C79-0F78-9A3C7843F0DE}"/>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313575EE-2953-3189-EE99-047E3D0E4893}"/>
              </a:ext>
            </a:extLst>
          </p:cNvPr>
          <p:cNvSpPr>
            <a:spLocks noGrp="1"/>
          </p:cNvSpPr>
          <p:nvPr>
            <p:ph type="sldNum" sz="quarter" idx="5"/>
          </p:nvPr>
        </p:nvSpPr>
        <p:spPr/>
        <p:txBody>
          <a:bodyPr/>
          <a:lstStyle/>
          <a:p>
            <a:fld id="{BEDAF213-026E-4EFD-B7C0-AE74235EC3F1}" type="slidenum">
              <a:rPr lang="en-US" smtClean="0"/>
              <a:t>62</a:t>
            </a:fld>
            <a:endParaRPr lang="en-US"/>
          </a:p>
        </p:txBody>
      </p:sp>
    </p:spTree>
    <p:extLst>
      <p:ext uri="{BB962C8B-B14F-4D97-AF65-F5344CB8AC3E}">
        <p14:creationId xmlns:p14="http://schemas.microsoft.com/office/powerpoint/2010/main" val="5754789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63</a:t>
            </a:fld>
            <a:endParaRPr lang="en-US"/>
          </a:p>
        </p:txBody>
      </p:sp>
    </p:spTree>
    <p:extLst>
      <p:ext uri="{BB962C8B-B14F-4D97-AF65-F5344CB8AC3E}">
        <p14:creationId xmlns:p14="http://schemas.microsoft.com/office/powerpoint/2010/main" val="379830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PRIORITIES SLIDE. LIST YOUR DEPARTMENTS FY2026 PRIORITIES. THESE ARE THINGS THAT YOU SHOULD BE WORKING TOWARDS BASED ON THE STRATEGIC PLAN. USE AS MANY SLIDES AS YOU NEED FOR YOUR DEPARTMENT(S)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2064878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170D6-A027-5F47-583A-50CBF961A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14F5D-FA67-52AB-2608-29B0A7B1EA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FC9C2-C809-2D44-EBF7-A7FB53D69F73}"/>
              </a:ext>
            </a:extLst>
          </p:cNvPr>
          <p:cNvSpPr>
            <a:spLocks noGrp="1"/>
          </p:cNvSpPr>
          <p:nvPr>
            <p:ph type="body" idx="1"/>
          </p:nvPr>
        </p:nvSpPr>
        <p:spPr/>
        <p:txBody>
          <a:bodyPr/>
          <a:lstStyle/>
          <a:p>
            <a:r>
              <a:rPr lang="en-US"/>
              <a:t>THIS IS THE PRIORITIES SLIDE. LIST YOUR DEPARTMENTS FY2026 PRIORITIES. THESE ARE THINGS THAT YOU SHOULD BE WORKING TOWARDS BASED ON THE STRATEGIC PLAN. USE AS MANY SLIDES AS YOU NEED FOR YOUR DEPARTMENT(S)</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CD9C87F-F669-055B-F992-EEE5E0F8A6DB}"/>
              </a:ext>
            </a:extLst>
          </p:cNvPr>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154476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solidFill>
                  <a:srgbClr val="2E2F30"/>
                </a:solidFill>
                <a:latin typeface="Aptos"/>
                <a:ea typeface="Calibri"/>
                <a:cs typeface="Calibri"/>
              </a:rPr>
              <a:t>Thanks</a:t>
            </a:r>
            <a:r>
              <a:rPr lang="en-US">
                <a:solidFill>
                  <a:srgbClr val="2E2F30"/>
                </a:solidFill>
              </a:rPr>
              <a:t> to our ISO 1 rating, the average homeowner in Midland saves at least </a:t>
            </a:r>
            <a:r>
              <a:rPr lang="en-US" b="1">
                <a:solidFill>
                  <a:srgbClr val="2E2F30"/>
                </a:solidFill>
              </a:rPr>
              <a:t>$200–$400 per year</a:t>
            </a:r>
            <a:r>
              <a:rPr lang="en-US">
                <a:solidFill>
                  <a:srgbClr val="2E2F30"/>
                </a:solidFill>
              </a:rPr>
              <a:t> on their insurance premium, while businesses see even greater reductions. Altogether, this translates to over </a:t>
            </a:r>
            <a:r>
              <a:rPr lang="en-US" b="1">
                <a:solidFill>
                  <a:srgbClr val="2E2F30"/>
                </a:solidFill>
              </a:rPr>
              <a:t>$20 million in annual insurance savings citywide</a:t>
            </a:r>
            <a:r>
              <a:rPr lang="en-US">
                <a:solidFill>
                  <a:srgbClr val="2E2F30"/>
                </a:solidFill>
              </a:rPr>
              <a:t>—real dollars that stay in the pockets of Midland families and help local businesses thrive.</a:t>
            </a:r>
          </a:p>
          <a:p>
            <a:endParaRPr lang="en-US" b="1">
              <a:solidFill>
                <a:srgbClr val="2E2F30"/>
              </a:solidFill>
            </a:endParaRPr>
          </a:p>
          <a:p>
            <a:r>
              <a:rPr lang="en-US" b="1">
                <a:solidFill>
                  <a:srgbClr val="2E2F30"/>
                </a:solidFill>
              </a:rPr>
              <a:t>Breakdown:</a:t>
            </a:r>
            <a:br>
              <a:rPr lang="en-US" b="1">
                <a:cs typeface="+mn-lt"/>
              </a:rPr>
            </a:br>
            <a:r>
              <a:rPr lang="en-US" b="1">
                <a:solidFill>
                  <a:srgbClr val="2E2F30"/>
                </a:solidFill>
              </a:rPr>
              <a:t>With the average homeowners insurance premium in Texas around $2,400–$2,500 per year, an </a:t>
            </a:r>
            <a:r>
              <a:rPr lang="en-US">
                <a:solidFill>
                  <a:srgbClr val="2E2F30"/>
                </a:solidFill>
              </a:rPr>
              <a:t>ISO 1 rating typically reduces costs by 8–15%. For a Midland home valued at $300,000, this means a savings of approximately </a:t>
            </a:r>
            <a:r>
              <a:rPr lang="en-US" b="1">
                <a:solidFill>
                  <a:srgbClr val="2E2F30"/>
                </a:solidFill>
              </a:rPr>
              <a:t>$200–$375 per year</a:t>
            </a:r>
            <a:r>
              <a:rPr lang="en-US">
                <a:solidFill>
                  <a:srgbClr val="2E2F30"/>
                </a:solidFill>
              </a:rPr>
              <a:t> on insurance premiums.</a:t>
            </a:r>
          </a:p>
          <a:p>
            <a:endParaRPr lang="en-US">
              <a:solidFill>
                <a:srgbClr val="2E2F30"/>
              </a:solidFill>
            </a:endParaRPr>
          </a:p>
          <a:p>
            <a:r>
              <a:rPr lang="en-US">
                <a:solidFill>
                  <a:srgbClr val="2E2F30"/>
                </a:solidFill>
              </a:rPr>
              <a:t>With the new fee structure and a dedicated EMS billing company, we conservatively project annual revenue gains between $1.5 million and $3 million</a:t>
            </a:r>
          </a:p>
          <a:p>
            <a:endParaRPr lang="en-US">
              <a:solidFill>
                <a:srgbClr val="2E2F30"/>
              </a:solidFill>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9</a:t>
            </a:fld>
            <a:endParaRPr lang="en-US"/>
          </a:p>
        </p:txBody>
      </p:sp>
    </p:spTree>
    <p:extLst>
      <p:ext uri="{BB962C8B-B14F-4D97-AF65-F5344CB8AC3E}">
        <p14:creationId xmlns:p14="http://schemas.microsoft.com/office/powerpoint/2010/main" val="206487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8/14/2025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8/14/2025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0FB6-4AC9-43B2-B927-7E112DDFA9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A0B2A2-962A-40B0-B67A-EA05C9FFB5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1882D1-1DF4-474C-9C86-210ACB9E65DD}"/>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5" name="Footer Placeholder 4">
            <a:extLst>
              <a:ext uri="{FF2B5EF4-FFF2-40B4-BE49-F238E27FC236}">
                <a16:creationId xmlns:a16="http://schemas.microsoft.com/office/drawing/2014/main" id="{EE5614C5-62B8-48B2-B807-4EF2480CA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68531-6CA0-4C44-859A-F927B11CF18F}"/>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32804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1CB3-01D4-4727-AF2C-F6CE5D4320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7DDC5-41A9-41D5-90AB-8DAB8685C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605F8-58C4-47E9-81D7-5AB98E44F0BC}"/>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5" name="Footer Placeholder 4">
            <a:extLst>
              <a:ext uri="{FF2B5EF4-FFF2-40B4-BE49-F238E27FC236}">
                <a16:creationId xmlns:a16="http://schemas.microsoft.com/office/drawing/2014/main" id="{63C4DF89-4DCF-46C7-90B1-0D74ED1DA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3CCD4-CEC7-4BF2-B8B1-43CCB00DEB08}"/>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1105179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C632-1DE7-4376-BB48-2EE4000DF4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1CBAC2-257E-43BD-95B2-6263128E3B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767872-EA8B-4366-A6C4-268D66E606B8}"/>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5" name="Footer Placeholder 4">
            <a:extLst>
              <a:ext uri="{FF2B5EF4-FFF2-40B4-BE49-F238E27FC236}">
                <a16:creationId xmlns:a16="http://schemas.microsoft.com/office/drawing/2014/main" id="{CD7836C4-18BE-4582-AD55-72E8C8996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E71A9-846C-4E23-A038-92350C199400}"/>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2559060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FB75-BDC2-46CB-8977-2C664659C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7CEDB-B2D2-44B4-B7A3-AF48B37239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0F41F-52F4-45E8-8250-318C4FB90A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DCDDB-2337-4FDB-B5AB-D968F21F9D4C}"/>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6" name="Footer Placeholder 5">
            <a:extLst>
              <a:ext uri="{FF2B5EF4-FFF2-40B4-BE49-F238E27FC236}">
                <a16:creationId xmlns:a16="http://schemas.microsoft.com/office/drawing/2014/main" id="{D4602EE7-D3D0-4CE2-B6B7-83C3D0418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99304-0108-4FC0-AF2E-7094F2BF14E1}"/>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2839592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87A3-0B63-414A-8894-8C27CE4928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ADE693-3F36-4BF5-AA7E-853EA13CB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9B01E-C24B-403A-8180-2BA522B7F5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F2BE38-C20F-42A9-8AB4-C20D44D306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C8565-5D64-49B7-BB43-83DD32F39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B171CB-CEC9-4B1A-99F1-AF93AE8E9DD1}"/>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8" name="Footer Placeholder 7">
            <a:extLst>
              <a:ext uri="{FF2B5EF4-FFF2-40B4-BE49-F238E27FC236}">
                <a16:creationId xmlns:a16="http://schemas.microsoft.com/office/drawing/2014/main" id="{35B65900-EC7A-47F1-8790-1A583DF562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C31679-F136-4045-89AF-BCC300E860A8}"/>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787191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DDC8-4983-4233-BACB-9CDD102D40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37C9FB-016D-4E22-9505-157113EA3793}"/>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4" name="Footer Placeholder 3">
            <a:extLst>
              <a:ext uri="{FF2B5EF4-FFF2-40B4-BE49-F238E27FC236}">
                <a16:creationId xmlns:a16="http://schemas.microsoft.com/office/drawing/2014/main" id="{69A42D1B-E599-4B0F-AF1F-6A006D5107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750C32-A218-4815-85EE-747EFA91D69B}"/>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3459071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8C0AB-BC02-41B0-91B0-C41C2DB2740C}"/>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3" name="Footer Placeholder 2">
            <a:extLst>
              <a:ext uri="{FF2B5EF4-FFF2-40B4-BE49-F238E27FC236}">
                <a16:creationId xmlns:a16="http://schemas.microsoft.com/office/drawing/2014/main" id="{24E1B188-0F37-464D-8DDA-C544E5382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C5BD6E-7030-42EB-9E75-EABBF256E94C}"/>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792978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BFD9-7289-4B42-B94C-CC3867D0A0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7EACD8-CCCE-4833-A768-5DD4BDAA9A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05F628-4E8E-4871-BFC8-48673A191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8D40F-A672-4B28-8337-2E622EB07DCC}"/>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6" name="Footer Placeholder 5">
            <a:extLst>
              <a:ext uri="{FF2B5EF4-FFF2-40B4-BE49-F238E27FC236}">
                <a16:creationId xmlns:a16="http://schemas.microsoft.com/office/drawing/2014/main" id="{287D5BD3-1809-436C-8BD9-D414C9874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DB148-E554-4022-9EE6-E2C35AC33274}"/>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205748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36AEC-3F4F-4F03-95CC-568E43D8C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AB6525-F7D3-40CD-AA70-4C0AE834EB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FE8111-C98F-43F4-81AE-3FE518D68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40600-6B64-4A7E-930F-E8F450E0F84B}"/>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6" name="Footer Placeholder 5">
            <a:extLst>
              <a:ext uri="{FF2B5EF4-FFF2-40B4-BE49-F238E27FC236}">
                <a16:creationId xmlns:a16="http://schemas.microsoft.com/office/drawing/2014/main" id="{2AB7EB91-5382-4F38-94C2-8EE799467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529B8-CE1E-420B-8139-0BE317920882}"/>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4130906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D9B4-D181-4FCB-8929-E7A64AB2A4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E0B51E-E321-46D6-AF63-2B787636A6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136BC-7F3C-4624-ACC2-039089E17D9B}"/>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5" name="Footer Placeholder 4">
            <a:extLst>
              <a:ext uri="{FF2B5EF4-FFF2-40B4-BE49-F238E27FC236}">
                <a16:creationId xmlns:a16="http://schemas.microsoft.com/office/drawing/2014/main" id="{0E679136-645E-4738-B829-ADF28F78F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F22FC-06E0-4EA2-A721-A6A04C768295}"/>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135473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CA6DFF-0AB0-4D48-8BC8-C75C01FF6F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3D26-3684-41AC-B258-1B5C8AC16B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86B05-CDE6-40DE-9F96-D90A39130830}"/>
              </a:ext>
            </a:extLst>
          </p:cNvPr>
          <p:cNvSpPr>
            <a:spLocks noGrp="1"/>
          </p:cNvSpPr>
          <p:nvPr>
            <p:ph type="dt" sz="half" idx="10"/>
          </p:nvPr>
        </p:nvSpPr>
        <p:spPr/>
        <p:txBody>
          <a:bodyPr/>
          <a:lstStyle/>
          <a:p>
            <a:fld id="{948A7472-CD7C-4148-86C5-438AE480F9E2}" type="datetimeFigureOut">
              <a:rPr lang="en-US" smtClean="0"/>
              <a:t>8/14/2025</a:t>
            </a:fld>
            <a:endParaRPr lang="en-US"/>
          </a:p>
        </p:txBody>
      </p:sp>
      <p:sp>
        <p:nvSpPr>
          <p:cNvPr id="5" name="Footer Placeholder 4">
            <a:extLst>
              <a:ext uri="{FF2B5EF4-FFF2-40B4-BE49-F238E27FC236}">
                <a16:creationId xmlns:a16="http://schemas.microsoft.com/office/drawing/2014/main" id="{95F63116-8BFB-4D27-8906-ABE8A9303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E7AE-DEDC-485F-9196-58053ECEC4B6}"/>
              </a:ext>
            </a:extLst>
          </p:cNvPr>
          <p:cNvSpPr>
            <a:spLocks noGrp="1"/>
          </p:cNvSpPr>
          <p:nvPr>
            <p:ph type="sldNum" sz="quarter" idx="12"/>
          </p:nvPr>
        </p:nvSpPr>
        <p:spPr/>
        <p:txBody>
          <a:bodyPr/>
          <a:lstStyle/>
          <a:p>
            <a:fld id="{18EE4AF7-C5DC-4D63-B900-36C474FCCC8E}" type="slidenum">
              <a:rPr lang="en-US" smtClean="0"/>
              <a:t>‹#›</a:t>
            </a:fld>
            <a:endParaRPr lang="en-US"/>
          </a:p>
        </p:txBody>
      </p:sp>
    </p:spTree>
    <p:extLst>
      <p:ext uri="{BB962C8B-B14F-4D97-AF65-F5344CB8AC3E}">
        <p14:creationId xmlns:p14="http://schemas.microsoft.com/office/powerpoint/2010/main" val="63279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8/14/2025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8/14/2025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8/14/2025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8/14/2025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8/14/2025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8/14/2025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8/14/2025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5B689C-2969-40CD-8C73-7F89A3326B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C1C99B-27E9-4F05-8B74-1B39E0BFB6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198A6-8D97-475F-81B6-035845DCF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A7472-CD7C-4148-86C5-438AE480F9E2}" type="datetimeFigureOut">
              <a:rPr lang="en-US" smtClean="0"/>
              <a:t>8/14/2025</a:t>
            </a:fld>
            <a:endParaRPr lang="en-US"/>
          </a:p>
        </p:txBody>
      </p:sp>
      <p:sp>
        <p:nvSpPr>
          <p:cNvPr id="5" name="Footer Placeholder 4">
            <a:extLst>
              <a:ext uri="{FF2B5EF4-FFF2-40B4-BE49-F238E27FC236}">
                <a16:creationId xmlns:a16="http://schemas.microsoft.com/office/drawing/2014/main" id="{B2FC0A49-84B1-45A9-A6A2-9DF365C8A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A66BE2-0530-47E1-B6CB-CF35E94A28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E4AF7-C5DC-4D63-B900-36C474FCCC8E}" type="slidenum">
              <a:rPr lang="en-US" smtClean="0"/>
              <a:t>‹#›</a:t>
            </a:fld>
            <a:endParaRPr lang="en-US"/>
          </a:p>
        </p:txBody>
      </p:sp>
    </p:spTree>
    <p:extLst>
      <p:ext uri="{BB962C8B-B14F-4D97-AF65-F5344CB8AC3E}">
        <p14:creationId xmlns:p14="http://schemas.microsoft.com/office/powerpoint/2010/main" val="2115013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E8_3EF3AE7F.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582688" y="2360083"/>
            <a:ext cx="9340850" cy="1569660"/>
          </a:xfrm>
          <a:prstGeom prst="rect">
            <a:avLst/>
          </a:prstGeom>
          <a:noFill/>
        </p:spPr>
        <p:txBody>
          <a:bodyPr wrap="square" lIns="91440" tIns="45720" rIns="91440" bIns="45720" rtlCol="0" anchor="t">
            <a:spAutoFit/>
          </a:bodyPr>
          <a:lstStyle/>
          <a:p>
            <a:r>
              <a:rPr lang="en-US" sz="9600" b="1">
                <a:solidFill>
                  <a:schemeClr val="bg1"/>
                </a:solidFill>
              </a:rPr>
              <a:t>GOAL TWO</a:t>
            </a:r>
            <a:endParaRPr lang="en-US" sz="9600">
              <a:solidFill>
                <a:schemeClr val="bg1"/>
              </a:solidFill>
            </a:endParaRPr>
          </a:p>
        </p:txBody>
      </p:sp>
      <p:sp>
        <p:nvSpPr>
          <p:cNvPr id="4" name="TextBox 3">
            <a:extLst>
              <a:ext uri="{FF2B5EF4-FFF2-40B4-BE49-F238E27FC236}">
                <a16:creationId xmlns:a16="http://schemas.microsoft.com/office/drawing/2014/main" id="{141883AD-87A6-E014-DB3F-47F82E1C4EF8}"/>
              </a:ext>
            </a:extLst>
          </p:cNvPr>
          <p:cNvSpPr txBox="1"/>
          <p:nvPr/>
        </p:nvSpPr>
        <p:spPr>
          <a:xfrm>
            <a:off x="579130" y="3839518"/>
            <a:ext cx="11358944" cy="1569660"/>
          </a:xfrm>
          <a:prstGeom prst="rect">
            <a:avLst/>
          </a:prstGeom>
          <a:noFill/>
        </p:spPr>
        <p:txBody>
          <a:bodyPr wrap="square" lIns="91440" tIns="45720" rIns="91440" bIns="45720" rtlCol="0" anchor="t">
            <a:spAutoFit/>
          </a:bodyPr>
          <a:lstStyle/>
          <a:p>
            <a:r>
              <a:rPr lang="en-US" sz="4000" b="1">
                <a:solidFill>
                  <a:schemeClr val="bg1"/>
                </a:solidFill>
              </a:rPr>
              <a:t>SAFE AND SECURE CITY</a:t>
            </a:r>
          </a:p>
          <a:p>
            <a:r>
              <a:rPr lang="en-US" sz="2800" b="1">
                <a:solidFill>
                  <a:schemeClr val="bg1"/>
                </a:solidFill>
              </a:rPr>
              <a:t>FY 2026 BUDGET PRESENTATION</a:t>
            </a:r>
          </a:p>
          <a:p>
            <a:r>
              <a:rPr lang="en-US" sz="2800" b="1">
                <a:solidFill>
                  <a:schemeClr val="bg1"/>
                </a:solidFill>
              </a:rPr>
              <a:t>AUGUST 2025</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3A300-328E-D34F-945A-75146FBF3644}"/>
            </a:ext>
          </a:extLst>
        </p:cNvPr>
        <p:cNvGrpSpPr/>
        <p:nvPr/>
      </p:nvGrpSpPr>
      <p:grpSpPr>
        <a:xfrm>
          <a:off x="0" y="0"/>
          <a:ext cx="0" cy="0"/>
          <a:chOff x="0" y="0"/>
          <a:chExt cx="0" cy="0"/>
        </a:xfrm>
      </p:grpSpPr>
      <p:pic>
        <p:nvPicPr>
          <p:cNvPr id="4" name="Picture 2" descr="A red truck with a white background&#10;&#10;AI-generated content may be incorrect.">
            <a:extLst>
              <a:ext uri="{FF2B5EF4-FFF2-40B4-BE49-F238E27FC236}">
                <a16:creationId xmlns:a16="http://schemas.microsoft.com/office/drawing/2014/main" id="{A16EF92E-45F9-C75C-F0EC-120E866B5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4EEC9C4-D405-F49D-78AE-E117010ABB68}"/>
              </a:ext>
            </a:extLst>
          </p:cNvPr>
          <p:cNvSpPr txBox="1"/>
          <p:nvPr/>
        </p:nvSpPr>
        <p:spPr>
          <a:xfrm>
            <a:off x="76200" y="158992"/>
            <a:ext cx="961644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GOAL TWO: SAFE AND SECURE CITY</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AD05BD6E-C5C5-7E3A-DE21-F7561A06B257}"/>
              </a:ext>
            </a:extLst>
          </p:cNvPr>
          <p:cNvSpPr txBox="1"/>
          <p:nvPr/>
        </p:nvSpPr>
        <p:spPr>
          <a:xfrm>
            <a:off x="532605" y="1052789"/>
            <a:ext cx="9026108" cy="475514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Arial"/>
                <a:cs typeface="Arial"/>
              </a:rPr>
              <a:t>Fire</a:t>
            </a:r>
            <a:r>
              <a:rPr kumimoji="0" lang="en-US" sz="3200" b="1" i="0" u="none" strike="noStrike" kern="1200" cap="none" spc="0" normalizeH="0" baseline="0" noProof="0">
                <a:ln>
                  <a:noFill/>
                </a:ln>
                <a:solidFill>
                  <a:prstClr val="black"/>
                </a:solidFill>
                <a:effectLst/>
                <a:uLnTx/>
                <a:uFillTx/>
                <a:latin typeface="Arial"/>
                <a:cs typeface="Arial"/>
              </a:rPr>
              <a:t>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cs typeface="Arial"/>
              </a:rPr>
              <a:t>FY 2026 Priorities</a:t>
            </a:r>
            <a:endParaRPr lang="en-US" sz="2400" b="1"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u="none" strike="noStrike" kern="1200" cap="none" spc="0" normalizeH="0" baseline="0" noProof="0">
              <a:ln>
                <a:noFill/>
              </a:ln>
              <a:solidFill>
                <a:prstClr val="black"/>
              </a:solidFill>
              <a:effectLst/>
              <a:uLnTx/>
              <a:uFillTx/>
              <a:latin typeface="Arial"/>
              <a:cs typeface="Arial"/>
            </a:endParaRPr>
          </a:p>
          <a:p>
            <a:pPr>
              <a:defRPr/>
            </a:pPr>
            <a:r>
              <a:rPr kumimoji="0" lang="en-US" sz="2500" b="1" i="0" u="none" strike="noStrike" kern="1200" cap="none" spc="0" normalizeH="0" baseline="0" noProof="0">
                <a:ln>
                  <a:noFill/>
                </a:ln>
                <a:solidFill>
                  <a:prstClr val="black"/>
                </a:solidFill>
                <a:effectLst/>
                <a:uLnTx/>
                <a:uFillTx/>
                <a:latin typeface="Arial"/>
                <a:cs typeface="Arial"/>
              </a:rPr>
              <a:t>Strategies</a:t>
            </a:r>
            <a:r>
              <a:rPr lang="en-US" sz="2500" b="1">
                <a:solidFill>
                  <a:prstClr val="black"/>
                </a:solidFill>
                <a:latin typeface="Arial"/>
                <a:cs typeface="Arial"/>
              </a:rPr>
              <a:t> – continued</a:t>
            </a:r>
            <a:endParaRPr lang="en-US" sz="2500">
              <a:solidFill>
                <a:prstClr val="black"/>
              </a:solidFill>
              <a:latin typeface="Arial" panose="020B0604020202020204" pitchFamily="34" charset="0"/>
              <a:cs typeface="Arial" panose="020B0604020202020204" pitchFamily="34" charset="0"/>
            </a:endParaRPr>
          </a:p>
          <a:p>
            <a:pPr marL="800100" lvl="1" indent="-342900">
              <a:buFont typeface="Arial,Sans-Serif"/>
              <a:buChar char="•"/>
              <a:defRPr/>
            </a:pPr>
            <a:r>
              <a:rPr lang="en-US" sz="2500" b="1">
                <a:solidFill>
                  <a:prstClr val="black"/>
                </a:solidFill>
                <a:latin typeface="Arial"/>
                <a:ea typeface="+mn-lt"/>
                <a:cs typeface="Arial"/>
              </a:rPr>
              <a:t>Develop and Retain Future Leaders</a:t>
            </a:r>
            <a:endParaRPr lang="en-US" sz="2500">
              <a:solidFill>
                <a:prstClr val="black"/>
              </a:solidFill>
              <a:latin typeface="Arial"/>
              <a:ea typeface="+mn-lt"/>
              <a:cs typeface="Arial"/>
            </a:endParaRPr>
          </a:p>
          <a:p>
            <a:pPr marL="1257300" lvl="2" indent="-342900">
              <a:buFont typeface="Arial,Sans-Serif"/>
              <a:buChar char="•"/>
              <a:defRPr/>
            </a:pPr>
            <a:r>
              <a:rPr lang="en-US" sz="2500">
                <a:solidFill>
                  <a:prstClr val="black"/>
                </a:solidFill>
                <a:latin typeface="Arial"/>
                <a:ea typeface="+mn-lt"/>
                <a:cs typeface="Arial"/>
              </a:rPr>
              <a:t>Launch Fire Officer Development Program</a:t>
            </a:r>
            <a:endParaRPr lang="en-US" sz="2500">
              <a:solidFill>
                <a:prstClr val="black"/>
              </a:solidFill>
            </a:endParaRPr>
          </a:p>
          <a:p>
            <a:pPr marL="800100" lvl="1" indent="-342900">
              <a:buFont typeface="Arial"/>
              <a:buChar char="•"/>
              <a:defRPr/>
            </a:pPr>
            <a:r>
              <a:rPr kumimoji="0" lang="en-US" sz="2500" b="1" i="0" u="none" strike="noStrike" kern="1200" cap="none" spc="0" normalizeH="0" baseline="0" noProof="0">
                <a:ln>
                  <a:noFill/>
                </a:ln>
                <a:solidFill>
                  <a:prstClr val="black"/>
                </a:solidFill>
                <a:effectLst/>
                <a:uLnTx/>
                <a:uFillTx/>
                <a:latin typeface="Arial"/>
                <a:ea typeface="+mn-lt"/>
                <a:cs typeface="+mn-lt"/>
              </a:rPr>
              <a:t>Enhance </a:t>
            </a:r>
            <a:r>
              <a:rPr lang="en-US" sz="2500" b="1">
                <a:solidFill>
                  <a:prstClr val="black"/>
                </a:solidFill>
                <a:latin typeface="Arial"/>
                <a:ea typeface="+mn-lt"/>
                <a:cs typeface="+mn-lt"/>
              </a:rPr>
              <a:t>Environmental and Firefighter </a:t>
            </a:r>
            <a:r>
              <a:rPr kumimoji="0" lang="en-US" sz="2500" b="1" i="0" u="none" strike="noStrike" kern="1200" cap="none" spc="0" normalizeH="0" baseline="0" noProof="0">
                <a:ln>
                  <a:noFill/>
                </a:ln>
                <a:solidFill>
                  <a:prstClr val="black"/>
                </a:solidFill>
                <a:effectLst/>
                <a:uLnTx/>
                <a:uFillTx/>
                <a:latin typeface="Arial"/>
                <a:ea typeface="+mn-lt"/>
                <a:cs typeface="+mn-lt"/>
              </a:rPr>
              <a:t>Safety</a:t>
            </a:r>
            <a:endParaRPr lang="en-US" sz="2500">
              <a:solidFill>
                <a:prstClr val="black"/>
              </a:solidFill>
            </a:endParaRPr>
          </a:p>
          <a:p>
            <a:pPr marL="1257300" lvl="2" indent="-342900">
              <a:buFont typeface="Arial"/>
              <a:buChar char="•"/>
              <a:defRPr/>
            </a:pPr>
            <a:r>
              <a:rPr lang="en-US" sz="2500">
                <a:solidFill>
                  <a:prstClr val="black"/>
                </a:solidFill>
                <a:latin typeface="Arial"/>
                <a:ea typeface="+mn-lt"/>
                <a:cs typeface="+mn-lt"/>
              </a:rPr>
              <a:t>Continue PFAS-free foam conversion discussions and funding efforts</a:t>
            </a:r>
            <a:endParaRPr lang="en-US" sz="2500">
              <a:solidFill>
                <a:prstClr val="black"/>
              </a:solidFill>
              <a:latin typeface="Arial"/>
              <a:cs typeface="Arial"/>
            </a:endParaRPr>
          </a:p>
          <a:p>
            <a:pPr marL="800100" lvl="1" indent="-342900">
              <a:buFont typeface="Arial"/>
              <a:buChar char="•"/>
              <a:defRPr/>
            </a:pPr>
            <a:r>
              <a:rPr lang="en-US" sz="2500" b="1">
                <a:solidFill>
                  <a:prstClr val="black"/>
                </a:solidFill>
                <a:latin typeface="Arial"/>
                <a:ea typeface="+mn-lt"/>
                <a:cs typeface="+mn-lt"/>
              </a:rPr>
              <a:t>Strengthen Interagency Partnerships</a:t>
            </a:r>
          </a:p>
          <a:p>
            <a:pPr marL="1257300" lvl="2" indent="-342900">
              <a:buFont typeface="Arial"/>
              <a:buChar char="•"/>
              <a:defRPr/>
            </a:pPr>
            <a:r>
              <a:rPr lang="en-US" sz="2500">
                <a:solidFill>
                  <a:prstClr val="black"/>
                </a:solidFill>
                <a:latin typeface="Arial"/>
                <a:ea typeface="+mn-lt"/>
                <a:cs typeface="+mn-lt"/>
              </a:rPr>
              <a:t>Expand coordination with local, state, and federal partners</a:t>
            </a:r>
            <a:endParaRPr lang="en-US" sz="2500">
              <a:solidFill>
                <a:prstClr val="black"/>
              </a:solidFill>
              <a:latin typeface="Arial"/>
            </a:endParaRPr>
          </a:p>
        </p:txBody>
      </p:sp>
      <p:sp>
        <p:nvSpPr>
          <p:cNvPr id="2" name="Slide Number Placeholder 2">
            <a:extLst>
              <a:ext uri="{FF2B5EF4-FFF2-40B4-BE49-F238E27FC236}">
                <a16:creationId xmlns:a16="http://schemas.microsoft.com/office/drawing/2014/main" id="{59FF2DA5-9F29-3A9F-81FA-D06031B56996}"/>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mn-lt"/>
              </a:rPr>
              <a:t>9</a:t>
            </a:r>
          </a:p>
        </p:txBody>
      </p:sp>
    </p:spTree>
    <p:extLst>
      <p:ext uri="{BB962C8B-B14F-4D97-AF65-F5344CB8AC3E}">
        <p14:creationId xmlns:p14="http://schemas.microsoft.com/office/powerpoint/2010/main" val="199852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A75E-0D16-0382-4D41-C5724992946D}"/>
            </a:ext>
          </a:extLst>
        </p:cNvPr>
        <p:cNvGrpSpPr/>
        <p:nvPr/>
      </p:nvGrpSpPr>
      <p:grpSpPr>
        <a:xfrm>
          <a:off x="0" y="0"/>
          <a:ext cx="0" cy="0"/>
          <a:chOff x="0" y="0"/>
          <a:chExt cx="0" cy="0"/>
        </a:xfrm>
      </p:grpSpPr>
      <p:pic>
        <p:nvPicPr>
          <p:cNvPr id="3" name="Picture 2" descr="Graphical user interface, application, Word&#10;&#10;AI-generated content may be incorrect.">
            <a:extLst>
              <a:ext uri="{FF2B5EF4-FFF2-40B4-BE49-F238E27FC236}">
                <a16:creationId xmlns:a16="http://schemas.microsoft.com/office/drawing/2014/main" id="{6831B48F-AFD7-B203-7C7A-7E014ADDE654}"/>
              </a:ext>
            </a:extLst>
          </p:cNvPr>
          <p:cNvPicPr>
            <a:picLocks noChangeAspect="1"/>
          </p:cNvPicPr>
          <p:nvPr/>
        </p:nvPicPr>
        <p:blipFill>
          <a:blip r:embed="rId3"/>
          <a:stretch>
            <a:fillRect/>
          </a:stretch>
        </p:blipFill>
        <p:spPr>
          <a:xfrm>
            <a:off x="0" y="2677"/>
            <a:ext cx="12192000" cy="6852646"/>
          </a:xfrm>
          <a:prstGeom prst="rect">
            <a:avLst/>
          </a:prstGeom>
        </p:spPr>
      </p:pic>
      <p:sp>
        <p:nvSpPr>
          <p:cNvPr id="12" name="TextBox 11">
            <a:extLst>
              <a:ext uri="{FF2B5EF4-FFF2-40B4-BE49-F238E27FC236}">
                <a16:creationId xmlns:a16="http://schemas.microsoft.com/office/drawing/2014/main" id="{179892DB-A399-3616-91F3-B8688B64882D}"/>
              </a:ext>
            </a:extLst>
          </p:cNvPr>
          <p:cNvSpPr txBox="1"/>
          <p:nvPr/>
        </p:nvSpPr>
        <p:spPr>
          <a:xfrm>
            <a:off x="110067" y="137712"/>
            <a:ext cx="9626842" cy="738664"/>
          </a:xfrm>
          <a:prstGeom prst="rect">
            <a:avLst/>
          </a:prstGeom>
          <a:noFill/>
        </p:spPr>
        <p:txBody>
          <a:bodyPr wrap="square" lIns="91440" tIns="45720" rIns="91440" bIns="45720" rtlCol="0" anchor="t">
            <a:spAutoFit/>
          </a:bodyPr>
          <a:lstStyle/>
          <a:p>
            <a:r>
              <a:rPr lang="en-US" sz="4200" b="1">
                <a:solidFill>
                  <a:schemeClr val="tx2">
                    <a:lumMod val="75000"/>
                    <a:lumOff val="25000"/>
                  </a:schemeClr>
                </a:solidFill>
                <a:ea typeface="Roboto Slab"/>
                <a:cs typeface="BrowalliaUPC"/>
              </a:rPr>
              <a:t>GOAL TWO: SAFE AND SECURE CITY</a:t>
            </a:r>
          </a:p>
        </p:txBody>
      </p:sp>
      <p:sp>
        <p:nvSpPr>
          <p:cNvPr id="13" name="TextBox 12">
            <a:extLst>
              <a:ext uri="{FF2B5EF4-FFF2-40B4-BE49-F238E27FC236}">
                <a16:creationId xmlns:a16="http://schemas.microsoft.com/office/drawing/2014/main" id="{A8E0409F-909B-75CA-622B-CEF8FA38C9DB}"/>
              </a:ext>
            </a:extLst>
          </p:cNvPr>
          <p:cNvSpPr txBox="1"/>
          <p:nvPr/>
        </p:nvSpPr>
        <p:spPr>
          <a:xfrm>
            <a:off x="321297" y="1130033"/>
            <a:ext cx="9240479" cy="4431983"/>
          </a:xfrm>
          <a:prstGeom prst="rect">
            <a:avLst/>
          </a:prstGeom>
          <a:noFill/>
        </p:spPr>
        <p:txBody>
          <a:bodyPr wrap="square" lIns="91440" tIns="45720" rIns="91440" bIns="45720" rtlCol="0" anchor="t">
            <a:spAutoFit/>
          </a:bodyPr>
          <a:lstStyle/>
          <a:p>
            <a:pPr>
              <a:defRPr/>
            </a:pPr>
            <a:r>
              <a:rPr lang="en-US" sz="2400" b="1">
                <a:solidFill>
                  <a:prstClr val="black"/>
                </a:solidFill>
                <a:latin typeface="Arial"/>
                <a:cs typeface="Arial"/>
              </a:rPr>
              <a:t>Animal Services</a:t>
            </a:r>
            <a:endParaRPr lang="en-US" sz="24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None/>
              <a:tabLst/>
              <a:defRPr/>
            </a:pPr>
            <a:r>
              <a:rPr kumimoji="0" lang="en-US" b="1" i="0" u="none" strike="noStrike" kern="1200" cap="none" spc="0" normalizeH="0" baseline="0" noProof="0">
                <a:ln>
                  <a:noFill/>
                </a:ln>
                <a:solidFill>
                  <a:prstClr val="black"/>
                </a:solidFill>
                <a:effectLst/>
                <a:uLnTx/>
                <a:uFillTx/>
                <a:latin typeface="Arial"/>
                <a:cs typeface="Arial"/>
              </a:rPr>
              <a:t>FY </a:t>
            </a:r>
            <a:r>
              <a:rPr lang="en-US" b="1">
                <a:solidFill>
                  <a:prstClr val="black"/>
                </a:solidFill>
                <a:latin typeface="Arial"/>
                <a:cs typeface="Arial"/>
              </a:rPr>
              <a:t>2026</a:t>
            </a:r>
            <a:r>
              <a:rPr kumimoji="0" lang="en-US" b="1" i="0" u="none" strike="noStrike" kern="1200" cap="none" spc="0" normalizeH="0" baseline="0" noProof="0">
                <a:ln>
                  <a:noFill/>
                </a:ln>
                <a:solidFill>
                  <a:prstClr val="black"/>
                </a:solidFill>
                <a:effectLst/>
                <a:uLnTx/>
                <a:uFillTx/>
                <a:latin typeface="Arial"/>
                <a:cs typeface="Arial"/>
              </a:rPr>
              <a:t> Priorities</a:t>
            </a:r>
            <a:endParaRPr lang="en-US" i="0" u="none" strike="noStrike" kern="1200" cap="none" spc="0" normalizeH="0" baseline="0" noProof="0">
              <a:ln>
                <a:noFill/>
              </a:ln>
              <a:solidFill>
                <a:prstClr val="black"/>
              </a:solidFill>
              <a:effectLst/>
              <a:uLnTx/>
              <a:uFillTx/>
              <a:latin typeface="Arial"/>
              <a:cs typeface="Arial"/>
            </a:endParaRPr>
          </a:p>
          <a:p>
            <a:pPr>
              <a:defRPr/>
            </a:pPr>
            <a:endParaRPr lang="en-US" sz="2000" b="1">
              <a:latin typeface="Arial"/>
              <a:cs typeface="Arial"/>
            </a:endParaRPr>
          </a:p>
          <a:p>
            <a:pPr>
              <a:defRPr/>
            </a:pPr>
            <a:r>
              <a:rPr lang="en-US" sz="2200" b="1">
                <a:latin typeface="Arial"/>
                <a:cs typeface="Arial"/>
              </a:rPr>
              <a:t>Strategies</a:t>
            </a:r>
            <a:endParaRPr lang="en-US" sz="2200">
              <a:latin typeface="Arial"/>
              <a:cs typeface="Arial"/>
            </a:endParaRPr>
          </a:p>
          <a:p>
            <a:pPr marL="342900" indent="-342900">
              <a:buFont typeface="Arial"/>
              <a:buChar char="•"/>
              <a:defRPr/>
            </a:pPr>
            <a:r>
              <a:rPr lang="en-US" sz="2200" b="1">
                <a:solidFill>
                  <a:prstClr val="black"/>
                </a:solidFill>
                <a:latin typeface="Arial"/>
                <a:ea typeface="+mn-lt"/>
                <a:cs typeface="+mn-lt"/>
              </a:rPr>
              <a:t>Reduce Length of Stay by One Day</a:t>
            </a:r>
            <a:endParaRPr lang="en-US" sz="2200" b="1">
              <a:solidFill>
                <a:prstClr val="black"/>
              </a:solidFill>
              <a:latin typeface="Arial"/>
              <a:ea typeface="+mn-lt"/>
              <a:cs typeface="Arial"/>
            </a:endParaRPr>
          </a:p>
          <a:p>
            <a:pPr marL="800100" lvl="1" indent="-342900">
              <a:buFont typeface="Arial"/>
              <a:buChar char="•"/>
              <a:defRPr/>
            </a:pPr>
            <a:r>
              <a:rPr lang="en-US" sz="2200" b="1">
                <a:latin typeface="Arial"/>
                <a:ea typeface="+mn-lt"/>
                <a:cs typeface="+mn-lt"/>
              </a:rPr>
              <a:t>Shorter shelter stays lower stress for animals, improve health outcomes, and help more pets find homes faster.</a:t>
            </a:r>
          </a:p>
          <a:p>
            <a:pPr marL="800100" lvl="1" indent="-342900">
              <a:buFont typeface="Arial"/>
              <a:buChar char="•"/>
              <a:defRPr/>
            </a:pPr>
            <a:r>
              <a:rPr lang="en-US" sz="2200">
                <a:latin typeface="Arial"/>
                <a:ea typeface="+mn-lt"/>
                <a:cs typeface="+mn-lt"/>
              </a:rPr>
              <a:t>Streamline adoption processes, enhance marketing of available animals, and expedite medical and behavioral evaluations to move pets quickly into loving homes.</a:t>
            </a:r>
          </a:p>
          <a:p>
            <a:pPr marL="342900" indent="-342900">
              <a:buFont typeface="Arial"/>
              <a:buChar char="•"/>
              <a:defRPr/>
            </a:pPr>
            <a:r>
              <a:rPr lang="en-US" sz="2200" b="1">
                <a:solidFill>
                  <a:prstClr val="black"/>
                </a:solidFill>
                <a:latin typeface="Arial"/>
                <a:ea typeface="+mn-lt"/>
                <a:cs typeface="+mn-lt"/>
              </a:rPr>
              <a:t>Enhance Volunteer Program</a:t>
            </a:r>
            <a:endParaRPr lang="en-US" sz="2200" b="1">
              <a:solidFill>
                <a:prstClr val="black"/>
              </a:solidFill>
              <a:latin typeface="Arial"/>
              <a:ea typeface="+mn-lt"/>
              <a:cs typeface="Arial"/>
            </a:endParaRPr>
          </a:p>
          <a:p>
            <a:pPr marL="800100" lvl="1" indent="-342900">
              <a:buFont typeface="Arial"/>
              <a:buChar char="•"/>
              <a:defRPr/>
            </a:pPr>
            <a:r>
              <a:rPr lang="en-US" sz="2200">
                <a:solidFill>
                  <a:prstClr val="black"/>
                </a:solidFill>
                <a:latin typeface="Arial"/>
                <a:cs typeface="Arial"/>
              </a:rPr>
              <a:t>Boosts capacity and Community Support</a:t>
            </a:r>
          </a:p>
          <a:p>
            <a:pPr marL="800100" lvl="1" indent="-342900">
              <a:buFont typeface="Arial"/>
              <a:buChar char="•"/>
              <a:defRPr/>
            </a:pPr>
            <a:r>
              <a:rPr lang="en-US" sz="2200">
                <a:solidFill>
                  <a:prstClr val="black"/>
                </a:solidFill>
                <a:latin typeface="Arial"/>
                <a:cs typeface="Arial"/>
              </a:rPr>
              <a:t>Improve training, roles, and recruitment</a:t>
            </a:r>
          </a:p>
        </p:txBody>
      </p:sp>
      <p:sp>
        <p:nvSpPr>
          <p:cNvPr id="2" name="Slide Number Placeholder 2">
            <a:extLst>
              <a:ext uri="{FF2B5EF4-FFF2-40B4-BE49-F238E27FC236}">
                <a16:creationId xmlns:a16="http://schemas.microsoft.com/office/drawing/2014/main" id="{F89A7A1C-14EB-4D23-6CA9-5EE18FF752D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mn-lt"/>
              </a:rPr>
              <a:pPr/>
              <a:t>11</a:t>
            </a:fld>
            <a:endParaRPr lang="en-US" b="1">
              <a:latin typeface="+mn-lt"/>
            </a:endParaRPr>
          </a:p>
        </p:txBody>
      </p:sp>
    </p:spTree>
    <p:extLst>
      <p:ext uri="{BB962C8B-B14F-4D97-AF65-F5344CB8AC3E}">
        <p14:creationId xmlns:p14="http://schemas.microsoft.com/office/powerpoint/2010/main" val="3229109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911FC-1A55-1EA9-E3B9-57AFF025869F}"/>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366FED8A-08A2-6DEE-553F-A67911F0B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6024BD5-08A7-884D-760D-D2B9B9297556}"/>
              </a:ext>
            </a:extLst>
          </p:cNvPr>
          <p:cNvSpPr txBox="1"/>
          <p:nvPr/>
        </p:nvSpPr>
        <p:spPr>
          <a:xfrm>
            <a:off x="226483" y="162406"/>
            <a:ext cx="9690099"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GOAL TWO: SAFE AND SECURE CITY</a:t>
            </a:r>
          </a:p>
        </p:txBody>
      </p:sp>
      <p:sp>
        <p:nvSpPr>
          <p:cNvPr id="13" name="TextBox 12">
            <a:extLst>
              <a:ext uri="{FF2B5EF4-FFF2-40B4-BE49-F238E27FC236}">
                <a16:creationId xmlns:a16="http://schemas.microsoft.com/office/drawing/2014/main" id="{1FDCB3BB-7E46-5C52-0B4A-4C56A332E3A9}"/>
              </a:ext>
            </a:extLst>
          </p:cNvPr>
          <p:cNvSpPr txBox="1"/>
          <p:nvPr/>
        </p:nvSpPr>
        <p:spPr>
          <a:xfrm>
            <a:off x="533400" y="987097"/>
            <a:ext cx="9073164" cy="4832092"/>
          </a:xfrm>
          <a:prstGeom prst="rect">
            <a:avLst/>
          </a:prstGeom>
          <a:noFill/>
        </p:spPr>
        <p:txBody>
          <a:bodyPr wrap="square" lIns="91440" tIns="45720" rIns="91440" bIns="45720" rtlCol="0" anchor="t">
            <a:spAutoFit/>
          </a:bodyPr>
          <a:lstStyle/>
          <a:p>
            <a:pPr>
              <a:defRPr/>
            </a:pPr>
            <a:r>
              <a:rPr lang="en-US" sz="2400" b="1">
                <a:solidFill>
                  <a:prstClr val="black"/>
                </a:solidFill>
                <a:latin typeface="Arial"/>
                <a:cs typeface="Arial"/>
              </a:rPr>
              <a:t>Health Department</a:t>
            </a:r>
          </a:p>
          <a:p>
            <a:pPr>
              <a:defRPr/>
            </a:pPr>
            <a:r>
              <a:rPr lang="en-US" sz="2400" b="1">
                <a:solidFill>
                  <a:prstClr val="black"/>
                </a:solidFill>
                <a:latin typeface="Arial"/>
                <a:cs typeface="Arial"/>
              </a:rPr>
              <a:t>FY 2026 Priorities</a:t>
            </a:r>
          </a:p>
          <a:p>
            <a:pPr marL="342900" indent="-342900">
              <a:buFont typeface="Arial"/>
              <a:buChar char="•"/>
            </a:pPr>
            <a:endParaRPr lang="en-US" sz="2000" b="1">
              <a:latin typeface="Arial"/>
              <a:ea typeface="+mn-lt"/>
              <a:cs typeface="+mn-lt"/>
            </a:endParaRPr>
          </a:p>
          <a:p>
            <a:r>
              <a:rPr lang="en-US" sz="2000" b="1">
                <a:latin typeface="Arial"/>
                <a:ea typeface="+mn-lt"/>
                <a:cs typeface="+mn-lt"/>
              </a:rPr>
              <a:t>Strategies</a:t>
            </a:r>
            <a:endParaRPr lang="en-US" sz="2000"/>
          </a:p>
          <a:p>
            <a:pPr marL="342900" indent="-342900">
              <a:buFont typeface="Arial"/>
              <a:buChar char="•"/>
            </a:pPr>
            <a:r>
              <a:rPr lang="en-US" sz="2000" b="1">
                <a:latin typeface="Arial"/>
                <a:ea typeface="+mn-lt"/>
                <a:cs typeface="+mn-lt"/>
              </a:rPr>
              <a:t>Modernize Services to Better Protect and Serve Community Health</a:t>
            </a:r>
          </a:p>
          <a:p>
            <a:pPr marL="342900" indent="-342900">
              <a:buFont typeface="Arial"/>
              <a:buChar char="•"/>
            </a:pPr>
            <a:endParaRPr lang="en-US" sz="2000" b="1">
              <a:latin typeface="Arial"/>
              <a:cs typeface="Arial"/>
            </a:endParaRPr>
          </a:p>
          <a:p>
            <a:pPr marL="800100" lvl="1" indent="-342900">
              <a:buFont typeface="Arial"/>
              <a:buChar char="•"/>
            </a:pPr>
            <a:r>
              <a:rPr lang="en-US" sz="2000" b="1">
                <a:latin typeface="Arial"/>
                <a:cs typeface="Arial"/>
              </a:rPr>
              <a:t>Enhance Technology and Digital Services:</a:t>
            </a:r>
          </a:p>
          <a:p>
            <a:pPr marL="1257300" lvl="2" indent="-342900">
              <a:buFont typeface="Arial"/>
              <a:buChar char="•"/>
            </a:pPr>
            <a:r>
              <a:rPr lang="en-US" sz="2000" b="1">
                <a:latin typeface="Arial"/>
                <a:ea typeface="+mn-lt"/>
                <a:cs typeface="Arial"/>
              </a:rPr>
              <a:t>Environmental:</a:t>
            </a:r>
            <a:r>
              <a:rPr lang="en-US" sz="2000">
                <a:latin typeface="Arial"/>
                <a:ea typeface="+mn-lt"/>
                <a:cs typeface="Arial"/>
              </a:rPr>
              <a:t> Access vital services faster and easier for residents and business:</a:t>
            </a:r>
          </a:p>
          <a:p>
            <a:pPr marL="1714500" lvl="3" indent="-342900">
              <a:buFont typeface="Arial"/>
              <a:buChar char="•"/>
            </a:pPr>
            <a:r>
              <a:rPr lang="en-US" sz="2000">
                <a:latin typeface="Arial"/>
                <a:ea typeface="+mn-lt"/>
                <a:cs typeface="Arial"/>
              </a:rPr>
              <a:t>Support local business by competing restaurant inspections and permits in less than 7 days.</a:t>
            </a:r>
          </a:p>
          <a:p>
            <a:pPr marL="1257300" lvl="2" indent="-342900">
              <a:buFont typeface="Arial"/>
              <a:buChar char="•"/>
            </a:pPr>
            <a:r>
              <a:rPr lang="en-US" sz="2000" b="1">
                <a:latin typeface="Arial"/>
                <a:ea typeface="+mn-lt"/>
                <a:cs typeface="Arial"/>
              </a:rPr>
              <a:t>Health: </a:t>
            </a:r>
            <a:r>
              <a:rPr lang="en-US" sz="2000">
                <a:latin typeface="Arial"/>
                <a:ea typeface="+mn-lt"/>
                <a:cs typeface="Arial"/>
              </a:rPr>
              <a:t>Improve online registrations, record/report requests, and bill payments.</a:t>
            </a:r>
          </a:p>
          <a:p>
            <a:pPr marL="800100" lvl="1" indent="-342900">
              <a:buFont typeface="Arial"/>
              <a:buChar char="•"/>
            </a:pPr>
            <a:r>
              <a:rPr lang="en-US" sz="2000" b="1">
                <a:latin typeface="Arial"/>
                <a:ea typeface="+mn-lt"/>
                <a:cs typeface="Arial"/>
              </a:rPr>
              <a:t>Develop a Community Health Improvement Plan</a:t>
            </a:r>
          </a:p>
          <a:p>
            <a:pPr marL="1257300" lvl="2" indent="-342900">
              <a:buFont typeface="Arial"/>
              <a:buChar char="•"/>
            </a:pPr>
            <a:r>
              <a:rPr lang="en-US" sz="2000">
                <a:latin typeface="Arial"/>
                <a:cs typeface="Arial"/>
              </a:rPr>
              <a:t>Use data to focus resources on top health priorities.</a:t>
            </a:r>
          </a:p>
        </p:txBody>
      </p:sp>
      <p:sp>
        <p:nvSpPr>
          <p:cNvPr id="2" name="Slide Number Placeholder 2">
            <a:extLst>
              <a:ext uri="{FF2B5EF4-FFF2-40B4-BE49-F238E27FC236}">
                <a16:creationId xmlns:a16="http://schemas.microsoft.com/office/drawing/2014/main" id="{B3536455-EA3E-3E27-E81E-51DBC62A4ED0}"/>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a:latin typeface="+mn-lt"/>
            </a:endParaRPr>
          </a:p>
        </p:txBody>
      </p:sp>
    </p:spTree>
    <p:extLst>
      <p:ext uri="{BB962C8B-B14F-4D97-AF65-F5344CB8AC3E}">
        <p14:creationId xmlns:p14="http://schemas.microsoft.com/office/powerpoint/2010/main" val="2586771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C837D-02B3-D726-C1AA-BD72036BFB63}"/>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7BA07EEC-6883-BCBF-B627-6116A3C43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C73BF20-46E1-1818-63F6-9BEFC4018461}"/>
              </a:ext>
            </a:extLst>
          </p:cNvPr>
          <p:cNvSpPr txBox="1"/>
          <p:nvPr/>
        </p:nvSpPr>
        <p:spPr>
          <a:xfrm>
            <a:off x="4234" y="130656"/>
            <a:ext cx="993351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GOAL TWO: SAFE AND SECURE CITY</a:t>
            </a:r>
          </a:p>
        </p:txBody>
      </p:sp>
      <p:sp>
        <p:nvSpPr>
          <p:cNvPr id="13" name="TextBox 12">
            <a:extLst>
              <a:ext uri="{FF2B5EF4-FFF2-40B4-BE49-F238E27FC236}">
                <a16:creationId xmlns:a16="http://schemas.microsoft.com/office/drawing/2014/main" id="{A15B1271-EBD2-0D48-45D2-D5B3FA1F50D4}"/>
              </a:ext>
            </a:extLst>
          </p:cNvPr>
          <p:cNvSpPr txBox="1"/>
          <p:nvPr/>
        </p:nvSpPr>
        <p:spPr>
          <a:xfrm>
            <a:off x="532437" y="1039283"/>
            <a:ext cx="9084710" cy="4031873"/>
          </a:xfrm>
          <a:prstGeom prst="rect">
            <a:avLst/>
          </a:prstGeom>
          <a:noFill/>
        </p:spPr>
        <p:txBody>
          <a:bodyPr wrap="square" lIns="91440" tIns="45720" rIns="91440" bIns="45720" rtlCol="0" anchor="t">
            <a:spAutoFit/>
          </a:bodyPr>
          <a:lstStyle/>
          <a:p>
            <a:r>
              <a:rPr lang="en-US" sz="2400" b="1">
                <a:latin typeface="Arial"/>
                <a:cs typeface="Arial"/>
              </a:rPr>
              <a:t>Health Department</a:t>
            </a:r>
            <a:endParaRPr lang="en-US" sz="2400" b="1">
              <a:latin typeface="Century Gothic"/>
              <a:cs typeface="Arial"/>
            </a:endParaRPr>
          </a:p>
          <a:p>
            <a:r>
              <a:rPr lang="en-US" sz="2400" b="1">
                <a:latin typeface="Arial"/>
                <a:cs typeface="Arial"/>
              </a:rPr>
              <a:t>FY 2026 Priorities</a:t>
            </a:r>
          </a:p>
          <a:p>
            <a:endParaRPr lang="en-US" sz="2000" b="1">
              <a:latin typeface="Arial"/>
              <a:ea typeface="+mn-lt"/>
              <a:cs typeface="Arial"/>
            </a:endParaRPr>
          </a:p>
          <a:p>
            <a:r>
              <a:rPr lang="en-US" sz="2000" b="1">
                <a:latin typeface="Arial"/>
                <a:ea typeface="+mn-lt"/>
                <a:cs typeface="Arial"/>
              </a:rPr>
              <a:t>Strategies - continued</a:t>
            </a:r>
          </a:p>
          <a:p>
            <a:pPr marL="342900" indent="-342900">
              <a:buFont typeface="Arial"/>
              <a:buChar char="•"/>
            </a:pPr>
            <a:r>
              <a:rPr lang="en-US" sz="2000" b="1">
                <a:latin typeface="Arial"/>
                <a:ea typeface="+mn-lt"/>
                <a:cs typeface="+mn-lt"/>
              </a:rPr>
              <a:t>Evaluate Facility and Space Needs</a:t>
            </a:r>
            <a:endParaRPr lang="en-US" sz="2000">
              <a:latin typeface="Arial"/>
              <a:cs typeface="Arial"/>
            </a:endParaRPr>
          </a:p>
          <a:p>
            <a:pPr marL="800100" lvl="1" indent="-342900">
              <a:buFont typeface="Arial"/>
              <a:buChar char="•"/>
            </a:pPr>
            <a:r>
              <a:rPr lang="en-US" sz="2000">
                <a:latin typeface="Arial"/>
                <a:ea typeface="+mn-lt"/>
                <a:cs typeface="+mn-lt"/>
              </a:rPr>
              <a:t>Assess current and future space to support growth and enhance service delivery.</a:t>
            </a:r>
          </a:p>
          <a:p>
            <a:pPr marL="342900" indent="-342900">
              <a:buFont typeface="Arial"/>
              <a:buChar char="•"/>
            </a:pPr>
            <a:r>
              <a:rPr lang="en-US" sz="2000" b="1">
                <a:latin typeface="Arial"/>
                <a:ea typeface="+mn-lt"/>
                <a:cs typeface="+mn-lt"/>
              </a:rPr>
              <a:t>Expand and Improve Community Outreach</a:t>
            </a:r>
            <a:endParaRPr lang="en-US" sz="2000">
              <a:latin typeface="Arial"/>
              <a:cs typeface="Arial"/>
            </a:endParaRPr>
          </a:p>
          <a:p>
            <a:pPr marL="800100" lvl="1" indent="-342900">
              <a:buFont typeface="Arial"/>
              <a:buChar char="•"/>
            </a:pPr>
            <a:r>
              <a:rPr lang="en-US" sz="2000">
                <a:latin typeface="Arial"/>
                <a:ea typeface="+mn-lt"/>
                <a:cs typeface="+mn-lt"/>
              </a:rPr>
              <a:t>Increase engagement through more vaccination clinics, health fairs, and education events.</a:t>
            </a:r>
          </a:p>
          <a:p>
            <a:pPr marL="1257300" lvl="2" indent="-342900">
              <a:buFont typeface="Arial"/>
              <a:buChar char="•"/>
            </a:pPr>
            <a:endParaRPr lang="en-US" sz="2000">
              <a:latin typeface="Arial"/>
              <a:cs typeface="Arial"/>
            </a:endParaRPr>
          </a:p>
          <a:p>
            <a:pPr indent="-457200">
              <a:buFont typeface="Arial"/>
              <a:buChar char="•"/>
            </a:pPr>
            <a:endParaRPr lang="en-US" sz="2800">
              <a:latin typeface="Arial"/>
              <a:cs typeface="Arial"/>
            </a:endParaRPr>
          </a:p>
        </p:txBody>
      </p:sp>
      <p:sp>
        <p:nvSpPr>
          <p:cNvPr id="2" name="Slide Number Placeholder 2">
            <a:extLst>
              <a:ext uri="{FF2B5EF4-FFF2-40B4-BE49-F238E27FC236}">
                <a16:creationId xmlns:a16="http://schemas.microsoft.com/office/drawing/2014/main" id="{ACE7F186-0BD7-BF41-5760-A195726CB57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a:latin typeface="+mn-lt"/>
            </a:endParaRPr>
          </a:p>
        </p:txBody>
      </p:sp>
    </p:spTree>
    <p:extLst>
      <p:ext uri="{BB962C8B-B14F-4D97-AF65-F5344CB8AC3E}">
        <p14:creationId xmlns:p14="http://schemas.microsoft.com/office/powerpoint/2010/main" val="534940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056F6-422C-CEFB-62AE-C61767A9E5D2}"/>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2D6AD77E-994A-D530-9950-16BDB98EE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5D0D1B4-7779-BCAE-DE85-B2A09A604169}"/>
              </a:ext>
            </a:extLst>
          </p:cNvPr>
          <p:cNvSpPr txBox="1"/>
          <p:nvPr/>
        </p:nvSpPr>
        <p:spPr>
          <a:xfrm>
            <a:off x="533400" y="1579033"/>
            <a:ext cx="9073164" cy="3954929"/>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Code Enforcement</a:t>
            </a:r>
            <a:endParaRPr lang="en-US" b="1">
              <a:latin typeface="Century Gothic"/>
              <a:cs typeface="Arial"/>
            </a:endParaRPr>
          </a:p>
          <a:p>
            <a:pPr>
              <a:spcAft>
                <a:spcPts val="1200"/>
              </a:spcAft>
            </a:pPr>
            <a:r>
              <a:rPr lang="en-US" sz="2800" b="1">
                <a:latin typeface="Arial"/>
                <a:cs typeface="Arial"/>
              </a:rPr>
              <a:t>FY 2026 Priorities</a:t>
            </a:r>
          </a:p>
          <a:p>
            <a:pPr marL="461645" indent="-461645">
              <a:spcAft>
                <a:spcPts val="1200"/>
              </a:spcAft>
              <a:buFont typeface="Arial"/>
              <a:buChar char="•"/>
            </a:pPr>
            <a:r>
              <a:rPr lang="en-US" sz="2800">
                <a:latin typeface="Arial"/>
                <a:ea typeface="+mn-lt"/>
                <a:cs typeface="Arial"/>
              </a:rPr>
              <a:t>Addressing </a:t>
            </a:r>
            <a:r>
              <a:rPr lang="en-US" sz="2800" b="1">
                <a:latin typeface="Arial"/>
                <a:ea typeface="+mn-lt"/>
                <a:cs typeface="Arial"/>
              </a:rPr>
              <a:t>Substandard Buildings</a:t>
            </a:r>
          </a:p>
          <a:p>
            <a:pPr marL="461645" indent="-461645">
              <a:spcAft>
                <a:spcPts val="1200"/>
              </a:spcAft>
              <a:buFont typeface="Arial"/>
              <a:buChar char="•"/>
            </a:pPr>
            <a:r>
              <a:rPr lang="en-US" sz="2800" b="1" err="1">
                <a:latin typeface="Arial"/>
                <a:ea typeface="+mn-lt"/>
                <a:cs typeface="Arial"/>
              </a:rPr>
              <a:t>SeeClickFix</a:t>
            </a:r>
            <a:r>
              <a:rPr lang="en-US" sz="2800" b="1">
                <a:latin typeface="Arial"/>
                <a:ea typeface="+mn-lt"/>
                <a:cs typeface="Arial"/>
              </a:rPr>
              <a:t> </a:t>
            </a:r>
            <a:r>
              <a:rPr lang="en-US" sz="2800">
                <a:latin typeface="Arial"/>
                <a:ea typeface="+mn-lt"/>
                <a:cs typeface="Arial"/>
              </a:rPr>
              <a:t>Response and Resolution</a:t>
            </a:r>
          </a:p>
          <a:p>
            <a:pPr marL="461645" indent="-461645">
              <a:spcAft>
                <a:spcPts val="1200"/>
              </a:spcAft>
              <a:buFont typeface="Arial"/>
              <a:buChar char="•"/>
            </a:pPr>
            <a:r>
              <a:rPr lang="en-US" sz="2800">
                <a:latin typeface="Arial"/>
                <a:ea typeface="+mn-lt"/>
                <a:cs typeface="Arial"/>
              </a:rPr>
              <a:t>Property Maintenance along </a:t>
            </a:r>
            <a:r>
              <a:rPr lang="en-US" sz="2800" b="1">
                <a:latin typeface="Arial"/>
                <a:ea typeface="+mn-lt"/>
                <a:cs typeface="Arial"/>
              </a:rPr>
              <a:t>Most Visible Streets</a:t>
            </a:r>
          </a:p>
          <a:p>
            <a:pPr marL="461645" indent="-461645">
              <a:spcAft>
                <a:spcPts val="1200"/>
              </a:spcAft>
              <a:buFont typeface="Arial"/>
              <a:buChar char="•"/>
            </a:pPr>
            <a:r>
              <a:rPr lang="en-US" sz="2800" b="1">
                <a:latin typeface="Arial"/>
                <a:ea typeface="+mn-lt"/>
                <a:cs typeface="Arial"/>
              </a:rPr>
              <a:t>Public Safety Projects </a:t>
            </a:r>
            <a:r>
              <a:rPr lang="en-US" sz="2800">
                <a:latin typeface="Arial"/>
                <a:ea typeface="+mn-lt"/>
                <a:cs typeface="Arial"/>
              </a:rPr>
              <a:t>(Illicit Massage Businesses)</a:t>
            </a:r>
          </a:p>
          <a:p>
            <a:pPr marL="461645" indent="-461645">
              <a:spcAft>
                <a:spcPts val="1200"/>
              </a:spcAft>
              <a:buFont typeface="Arial"/>
              <a:buChar char="•"/>
            </a:pPr>
            <a:r>
              <a:rPr lang="en-US" sz="2800" b="1">
                <a:latin typeface="Arial"/>
                <a:ea typeface="+mn-lt"/>
                <a:cs typeface="Arial"/>
              </a:rPr>
              <a:t>Focus on: </a:t>
            </a:r>
            <a:r>
              <a:rPr lang="en-US" sz="2800">
                <a:latin typeface="Arial"/>
                <a:ea typeface="+mn-lt"/>
                <a:cs typeface="Arial"/>
              </a:rPr>
              <a:t>Responsiveness, Efficiency, Effectiveness</a:t>
            </a:r>
            <a:endParaRPr lang="en-US" sz="2800">
              <a:latin typeface="Arial"/>
              <a:cs typeface="Arial"/>
            </a:endParaRPr>
          </a:p>
        </p:txBody>
      </p:sp>
      <p:sp>
        <p:nvSpPr>
          <p:cNvPr id="2" name="Slide Number Placeholder 2">
            <a:extLst>
              <a:ext uri="{FF2B5EF4-FFF2-40B4-BE49-F238E27FC236}">
                <a16:creationId xmlns:a16="http://schemas.microsoft.com/office/drawing/2014/main" id="{5C5F2789-F733-A0E7-76BB-6D1B929CC22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14</a:t>
            </a:fld>
            <a:endParaRPr lang="en-US" b="1">
              <a:latin typeface="+mn-lt"/>
            </a:endParaRPr>
          </a:p>
        </p:txBody>
      </p:sp>
      <p:sp>
        <p:nvSpPr>
          <p:cNvPr id="6" name="TextBox 5">
            <a:extLst>
              <a:ext uri="{FF2B5EF4-FFF2-40B4-BE49-F238E27FC236}">
                <a16:creationId xmlns:a16="http://schemas.microsoft.com/office/drawing/2014/main" id="{B776A1CB-08A7-7A88-F17F-0D9C8977BD44}"/>
              </a:ext>
            </a:extLst>
          </p:cNvPr>
          <p:cNvSpPr txBox="1"/>
          <p:nvPr/>
        </p:nvSpPr>
        <p:spPr>
          <a:xfrm>
            <a:off x="4234" y="130656"/>
            <a:ext cx="993351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GOAL TWO: SAFE AND SECURE CITY</a:t>
            </a:r>
          </a:p>
        </p:txBody>
      </p:sp>
    </p:spTree>
    <p:extLst>
      <p:ext uri="{BB962C8B-B14F-4D97-AF65-F5344CB8AC3E}">
        <p14:creationId xmlns:p14="http://schemas.microsoft.com/office/powerpoint/2010/main" val="985469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D95EC-6A18-36C1-AE38-012E3E3E4F7F}"/>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3F7034AA-E7AF-8D48-8617-C30BA97B5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5F0E484-2781-73F7-9DE0-FD2F81BC202B}"/>
              </a:ext>
            </a:extLst>
          </p:cNvPr>
          <p:cNvSpPr txBox="1"/>
          <p:nvPr/>
        </p:nvSpPr>
        <p:spPr>
          <a:xfrm>
            <a:off x="533400" y="409792"/>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MAJOR VARIANCES</a:t>
            </a:r>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90654FF4-37E5-86CC-E792-E18019BDD607}"/>
              </a:ext>
            </a:extLst>
          </p:cNvPr>
          <p:cNvSpPr txBox="1"/>
          <p:nvPr/>
        </p:nvSpPr>
        <p:spPr>
          <a:xfrm>
            <a:off x="831057" y="3421857"/>
            <a:ext cx="11165196" cy="2308324"/>
          </a:xfrm>
          <a:prstGeom prst="rect">
            <a:avLst/>
          </a:prstGeom>
          <a:noFill/>
        </p:spPr>
        <p:txBody>
          <a:bodyPr wrap="square" lIns="91440" tIns="45720" rIns="91440" bIns="45720" rtlCol="0" anchor="t">
            <a:spAutoFit/>
          </a:bodyPr>
          <a:lstStyle/>
          <a:p>
            <a:r>
              <a:rPr lang="en-US" sz="2400" b="1">
                <a:latin typeface="Arial"/>
                <a:cs typeface="Arial"/>
              </a:rPr>
              <a:t>Police</a:t>
            </a:r>
            <a:endParaRPr lang="en-US" sz="2400">
              <a:latin typeface="Arial"/>
              <a:cs typeface="Arial"/>
            </a:endParaRPr>
          </a:p>
          <a:p>
            <a:pPr marL="342900" indent="-342900">
              <a:buFont typeface="Arial"/>
              <a:buChar char="•"/>
            </a:pPr>
            <a:r>
              <a:rPr lang="en-US" sz="2400">
                <a:latin typeface="Arial"/>
                <a:cs typeface="Arial"/>
              </a:rPr>
              <a:t>Most sworn officers will receive step increase this year, adding approximately 5% to salaries.</a:t>
            </a:r>
          </a:p>
          <a:p>
            <a:pPr marL="342900" indent="-342900">
              <a:buFont typeface="Arial"/>
              <a:buChar char="•"/>
            </a:pPr>
            <a:r>
              <a:rPr lang="en-US" sz="2400">
                <a:latin typeface="Arial"/>
                <a:cs typeface="Arial"/>
              </a:rPr>
              <a:t>COLA of 2% budgeted for all</a:t>
            </a:r>
          </a:p>
          <a:p>
            <a:pPr marL="342900" indent="-342900">
              <a:buFont typeface="Arial"/>
              <a:buChar char="•"/>
            </a:pPr>
            <a:r>
              <a:rPr lang="en-US" sz="2400">
                <a:latin typeface="Arial"/>
                <a:cs typeface="Arial"/>
              </a:rPr>
              <a:t>Funded half of police scanner for $100,000</a:t>
            </a:r>
          </a:p>
          <a:p>
            <a:pPr marL="342900" indent="-342900">
              <a:buFont typeface="Arial"/>
              <a:buChar char="•"/>
            </a:pPr>
            <a:r>
              <a:rPr lang="en-US" sz="2400">
                <a:latin typeface="Arial"/>
                <a:cs typeface="Arial"/>
              </a:rPr>
              <a:t>Budgeted 250K for bulletproof vest replacement</a:t>
            </a:r>
            <a:endParaRPr lang="en-US"/>
          </a:p>
        </p:txBody>
      </p:sp>
      <p:sp>
        <p:nvSpPr>
          <p:cNvPr id="2" name="Slide Number Placeholder 2">
            <a:extLst>
              <a:ext uri="{FF2B5EF4-FFF2-40B4-BE49-F238E27FC236}">
                <a16:creationId xmlns:a16="http://schemas.microsoft.com/office/drawing/2014/main" id="{0B1E44B9-FBFB-EF0B-DB33-222422B7B8C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a:latin typeface="+mn-lt"/>
            </a:endParaRPr>
          </a:p>
        </p:txBody>
      </p:sp>
      <p:pic>
        <p:nvPicPr>
          <p:cNvPr id="5" name="Picture 2" descr="Picture 18, Picture">
            <a:extLst>
              <a:ext uri="{FF2B5EF4-FFF2-40B4-BE49-F238E27FC236}">
                <a16:creationId xmlns:a16="http://schemas.microsoft.com/office/drawing/2014/main" id="{851E99BA-B2BA-3664-C29D-66DCEEAB0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44" y="1184938"/>
            <a:ext cx="10518312" cy="224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95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A563DFE3-188E-46F7-24D7-6181663B1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MAJOR VARIANCES</a:t>
            </a:r>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838111" y="3745530"/>
            <a:ext cx="8336359" cy="1384995"/>
          </a:xfrm>
          <a:prstGeom prst="rect">
            <a:avLst/>
          </a:prstGeom>
          <a:noFill/>
        </p:spPr>
        <p:txBody>
          <a:bodyPr wrap="square" lIns="91440" tIns="45720" rIns="91440" bIns="45720" rtlCol="0" anchor="t">
            <a:spAutoFit/>
          </a:bodyPr>
          <a:lstStyle/>
          <a:p>
            <a:pPr>
              <a:buFont typeface="Arial"/>
              <a:buChar char="•"/>
            </a:pPr>
            <a:endParaRPr lang="en-US" sz="1200" b="1">
              <a:highlight>
                <a:srgbClr val="FFFF00"/>
              </a:highlight>
              <a:latin typeface="Aptos"/>
              <a:cs typeface="Arial"/>
            </a:endParaRPr>
          </a:p>
          <a:p>
            <a:r>
              <a:rPr lang="en-US" sz="2400" b="1">
                <a:latin typeface="Arial"/>
                <a:cs typeface="Arial"/>
              </a:rPr>
              <a:t>Fire</a:t>
            </a:r>
            <a:endParaRPr lang="en-US" sz="2400">
              <a:latin typeface="Arial"/>
              <a:cs typeface="Arial"/>
            </a:endParaRPr>
          </a:p>
          <a:p>
            <a:pPr marL="342900" indent="-342900">
              <a:buFont typeface="Arial"/>
              <a:buChar char="•"/>
            </a:pPr>
            <a:r>
              <a:rPr lang="en-US" sz="2400">
                <a:latin typeface="Arial"/>
                <a:cs typeface="Arial"/>
              </a:rPr>
              <a:t>Adjusting Fire Department pay scale</a:t>
            </a:r>
          </a:p>
          <a:p>
            <a:pPr marL="342900" indent="-342900">
              <a:buFont typeface="Arial"/>
              <a:buChar char="•"/>
            </a:pPr>
            <a:r>
              <a:rPr lang="en-US" sz="2400">
                <a:latin typeface="Arial"/>
                <a:cs typeface="Arial"/>
              </a:rPr>
              <a:t>$500k increase for the Fire Retirement Fund 22% to 24%</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16</a:t>
            </a:fld>
            <a:endParaRPr lang="en-US" b="1">
              <a:latin typeface="+mn-lt"/>
            </a:endParaRPr>
          </a:p>
        </p:txBody>
      </p:sp>
      <p:pic>
        <p:nvPicPr>
          <p:cNvPr id="5" name="Picture 2" descr="Picture 18, Picture">
            <a:extLst>
              <a:ext uri="{FF2B5EF4-FFF2-40B4-BE49-F238E27FC236}">
                <a16:creationId xmlns:a16="http://schemas.microsoft.com/office/drawing/2014/main" id="{76067211-EE54-57AF-69A8-F41DB441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44" y="1494500"/>
            <a:ext cx="10518312" cy="224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4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59DE-94A6-7516-C41E-3FF569375D3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645F764-1265-31F8-1E6A-C7F5D6609F50}"/>
              </a:ext>
            </a:extLst>
          </p:cNvPr>
          <p:cNvSpPr txBox="1"/>
          <p:nvPr/>
        </p:nvSpPr>
        <p:spPr>
          <a:xfrm>
            <a:off x="533400" y="3740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MAJOR VARIANCES</a:t>
            </a:r>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2EE96A32-44B6-822D-197A-BA0D6FEFB2B0}"/>
              </a:ext>
            </a:extLst>
          </p:cNvPr>
          <p:cNvSpPr txBox="1"/>
          <p:nvPr/>
        </p:nvSpPr>
        <p:spPr>
          <a:xfrm>
            <a:off x="831056" y="3386137"/>
            <a:ext cx="11200308" cy="2308324"/>
          </a:xfrm>
          <a:prstGeom prst="rect">
            <a:avLst/>
          </a:prstGeom>
          <a:noFill/>
        </p:spPr>
        <p:txBody>
          <a:bodyPr wrap="square" lIns="91440" tIns="45720" rIns="91440" bIns="45720" rtlCol="0" anchor="t">
            <a:spAutoFit/>
          </a:bodyPr>
          <a:lstStyle/>
          <a:p>
            <a:r>
              <a:rPr lang="en-US" sz="2400" b="1">
                <a:latin typeface="Arial"/>
                <a:cs typeface="Arial"/>
              </a:rPr>
              <a:t>Animal Services</a:t>
            </a:r>
            <a:endParaRPr lang="en-US" sz="2400">
              <a:latin typeface="Arial"/>
              <a:cs typeface="Arial"/>
            </a:endParaRPr>
          </a:p>
          <a:p>
            <a:pPr marL="342900" indent="-342900">
              <a:buFont typeface="Arial"/>
              <a:buChar char="•"/>
            </a:pPr>
            <a:r>
              <a:rPr lang="en-US" sz="2400">
                <a:latin typeface="Arial"/>
                <a:cs typeface="Arial"/>
              </a:rPr>
              <a:t>Primary increases are salary and benefits.</a:t>
            </a:r>
          </a:p>
          <a:p>
            <a:pPr marL="800100" lvl="1" indent="-342900">
              <a:buFont typeface="Arial"/>
              <a:buChar char="•"/>
            </a:pPr>
            <a:r>
              <a:rPr lang="en-US" sz="2400">
                <a:latin typeface="Arial"/>
                <a:cs typeface="Arial"/>
              </a:rPr>
              <a:t>2024 - 25 FTE and 12 vacancies</a:t>
            </a:r>
          </a:p>
          <a:p>
            <a:pPr marL="800100" lvl="1" indent="-342900">
              <a:buFont typeface="Arial"/>
              <a:buChar char="•"/>
            </a:pPr>
            <a:r>
              <a:rPr lang="en-US" sz="2400">
                <a:latin typeface="Arial"/>
                <a:cs typeface="Arial"/>
              </a:rPr>
              <a:t>2025 – 27 FTE and 6 vacancies budgeted at 50%</a:t>
            </a:r>
          </a:p>
          <a:p>
            <a:pPr marL="800100" lvl="1" indent="-342900">
              <a:buFont typeface="Arial"/>
              <a:buChar char="•"/>
            </a:pPr>
            <a:r>
              <a:rPr lang="en-US" sz="2400">
                <a:latin typeface="Arial"/>
                <a:cs typeface="Arial"/>
              </a:rPr>
              <a:t>2026 – 27 FTE and 3 vacancies budgeted at 50%</a:t>
            </a:r>
          </a:p>
          <a:p>
            <a:pPr marL="342900" indent="-342900">
              <a:buFont typeface="Arial"/>
              <a:buChar char="•"/>
            </a:pPr>
            <a:r>
              <a:rPr lang="en-US" sz="2400">
                <a:latin typeface="Arial"/>
                <a:cs typeface="Arial"/>
              </a:rPr>
              <a:t>Increases in Technology Charges and Hire of Equipment</a:t>
            </a:r>
          </a:p>
        </p:txBody>
      </p:sp>
      <p:sp>
        <p:nvSpPr>
          <p:cNvPr id="2" name="Slide Number Placeholder 2">
            <a:extLst>
              <a:ext uri="{FF2B5EF4-FFF2-40B4-BE49-F238E27FC236}">
                <a16:creationId xmlns:a16="http://schemas.microsoft.com/office/drawing/2014/main" id="{BA7C71D1-9E63-ECC8-230D-D1C142B406F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a:latin typeface="+mn-lt"/>
            </a:endParaRPr>
          </a:p>
        </p:txBody>
      </p:sp>
      <p:pic>
        <p:nvPicPr>
          <p:cNvPr id="5" name="Picture 2" descr="Picture 18, Picture">
            <a:extLst>
              <a:ext uri="{FF2B5EF4-FFF2-40B4-BE49-F238E27FC236}">
                <a16:creationId xmlns:a16="http://schemas.microsoft.com/office/drawing/2014/main" id="{8D459E77-85CE-7E4B-A0B2-7C84E65EB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44" y="1149219"/>
            <a:ext cx="10518312" cy="224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8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EBC2-8492-5A18-D442-5A439B2A058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E812DFB-12CE-9F78-63F6-6241B96C5908}"/>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MAJOR VARIANCES</a:t>
            </a:r>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07D37BAC-F356-D274-28AF-3EABEC578408}"/>
              </a:ext>
            </a:extLst>
          </p:cNvPr>
          <p:cNvSpPr txBox="1"/>
          <p:nvPr/>
        </p:nvSpPr>
        <p:spPr>
          <a:xfrm>
            <a:off x="831056" y="3683794"/>
            <a:ext cx="8402340" cy="1938992"/>
          </a:xfrm>
          <a:prstGeom prst="rect">
            <a:avLst/>
          </a:prstGeom>
          <a:noFill/>
        </p:spPr>
        <p:txBody>
          <a:bodyPr wrap="square" lIns="91440" tIns="45720" rIns="91440" bIns="45720" rtlCol="0" anchor="t">
            <a:spAutoFit/>
          </a:bodyPr>
          <a:lstStyle/>
          <a:p>
            <a:r>
              <a:rPr lang="en-US" sz="2400" b="1">
                <a:latin typeface="Arial"/>
                <a:cs typeface="Arial"/>
              </a:rPr>
              <a:t>Health</a:t>
            </a:r>
            <a:endParaRPr lang="en-US" sz="2400">
              <a:latin typeface="Arial"/>
              <a:cs typeface="Arial"/>
            </a:endParaRPr>
          </a:p>
          <a:p>
            <a:pPr marL="342900" indent="-342900">
              <a:buFont typeface="Arial"/>
              <a:buChar char="•"/>
            </a:pPr>
            <a:r>
              <a:rPr lang="en-US" sz="2400">
                <a:latin typeface="Arial"/>
                <a:cs typeface="Arial"/>
              </a:rPr>
              <a:t>2024 - 28 FTE</a:t>
            </a:r>
          </a:p>
          <a:p>
            <a:pPr marL="342900" indent="-342900">
              <a:buFont typeface="Arial"/>
              <a:buChar char="•"/>
            </a:pPr>
            <a:r>
              <a:rPr lang="en-US" sz="2400">
                <a:latin typeface="Arial"/>
                <a:cs typeface="Arial"/>
              </a:rPr>
              <a:t>2025 - 31 FTE</a:t>
            </a:r>
          </a:p>
          <a:p>
            <a:pPr marL="342900" indent="-342900">
              <a:buFont typeface="Arial"/>
              <a:buChar char="•"/>
            </a:pPr>
            <a:r>
              <a:rPr lang="en-US" sz="2400">
                <a:latin typeface="Arial"/>
                <a:cs typeface="Arial"/>
              </a:rPr>
              <a:t>2026 – 31 FTE</a:t>
            </a:r>
          </a:p>
          <a:p>
            <a:pPr marL="342900" indent="-342900">
              <a:buFont typeface="Arial"/>
              <a:buChar char="•"/>
            </a:pPr>
            <a:r>
              <a:rPr lang="en-US" sz="2400">
                <a:latin typeface="Arial"/>
                <a:cs typeface="Arial"/>
              </a:rPr>
              <a:t>Increases in Technology Charges and Hire of Equipment</a:t>
            </a:r>
            <a:endParaRPr lang="en-US" sz="2400"/>
          </a:p>
        </p:txBody>
      </p:sp>
      <p:sp>
        <p:nvSpPr>
          <p:cNvPr id="2" name="Slide Number Placeholder 2">
            <a:extLst>
              <a:ext uri="{FF2B5EF4-FFF2-40B4-BE49-F238E27FC236}">
                <a16:creationId xmlns:a16="http://schemas.microsoft.com/office/drawing/2014/main" id="{F01581A1-74AB-7107-3D3D-DEA7BE0DBC8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18</a:t>
            </a:fld>
            <a:endParaRPr lang="en-US" b="1">
              <a:latin typeface="+mn-lt"/>
            </a:endParaRPr>
          </a:p>
        </p:txBody>
      </p:sp>
      <p:pic>
        <p:nvPicPr>
          <p:cNvPr id="5" name="Picture 2" descr="Picture 18, Picture">
            <a:extLst>
              <a:ext uri="{FF2B5EF4-FFF2-40B4-BE49-F238E27FC236}">
                <a16:creationId xmlns:a16="http://schemas.microsoft.com/office/drawing/2014/main" id="{EC6797DB-2571-4DA7-D185-2398F3762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44" y="1446875"/>
            <a:ext cx="10518312" cy="224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51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04BD-911A-6EC1-2764-CE929ACEFADE}"/>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6E3E5854-047B-5E5A-0E1C-A6910A6D1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65A2E7D-1B0A-7F16-6B04-4310D910E41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MAJOR VARIANCES</a:t>
            </a:r>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E07CC1B3-5449-2C2E-8680-4BB447D0AE37}"/>
              </a:ext>
            </a:extLst>
          </p:cNvPr>
          <p:cNvSpPr txBox="1"/>
          <p:nvPr/>
        </p:nvSpPr>
        <p:spPr>
          <a:xfrm>
            <a:off x="831056" y="3826669"/>
            <a:ext cx="7306965" cy="1477328"/>
          </a:xfrm>
          <a:prstGeom prst="rect">
            <a:avLst/>
          </a:prstGeom>
          <a:noFill/>
        </p:spPr>
        <p:txBody>
          <a:bodyPr wrap="square" lIns="91440" tIns="45720" rIns="91440" bIns="45720" rtlCol="0" anchor="t">
            <a:spAutoFit/>
          </a:bodyPr>
          <a:lstStyle/>
          <a:p>
            <a:r>
              <a:rPr lang="en-US" sz="2400" b="1">
                <a:latin typeface="Arial"/>
                <a:cs typeface="Arial"/>
              </a:rPr>
              <a:t>Municipal Court</a:t>
            </a:r>
            <a:endParaRPr lang="en-US" sz="2400">
              <a:latin typeface="Arial"/>
              <a:cs typeface="Arial"/>
            </a:endParaRPr>
          </a:p>
          <a:p>
            <a:pPr marL="342900" indent="-342900">
              <a:buFont typeface="Arial"/>
              <a:buChar char="•"/>
            </a:pPr>
            <a:r>
              <a:rPr lang="en-US" sz="2400">
                <a:latin typeface="Arial"/>
                <a:cs typeface="Arial"/>
              </a:rPr>
              <a:t>Increase overtime by $38,000</a:t>
            </a:r>
          </a:p>
          <a:p>
            <a:pPr marL="342900" indent="-342900">
              <a:buFont typeface="Arial"/>
              <a:buChar char="•"/>
            </a:pPr>
            <a:r>
              <a:rPr lang="en-US" sz="2400">
                <a:latin typeface="Arial"/>
                <a:cs typeface="Arial"/>
              </a:rPr>
              <a:t>Personnel and benefit costs increases </a:t>
            </a:r>
            <a:br>
              <a:rPr lang="en-US"/>
            </a:br>
            <a:endParaRPr lang="en-US"/>
          </a:p>
        </p:txBody>
      </p:sp>
      <p:sp>
        <p:nvSpPr>
          <p:cNvPr id="2" name="Slide Number Placeholder 2">
            <a:extLst>
              <a:ext uri="{FF2B5EF4-FFF2-40B4-BE49-F238E27FC236}">
                <a16:creationId xmlns:a16="http://schemas.microsoft.com/office/drawing/2014/main" id="{B9C90612-58EC-79B9-A958-619C078D6686}"/>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19</a:t>
            </a:fld>
            <a:endParaRPr lang="en-US" b="1">
              <a:latin typeface="+mn-lt"/>
            </a:endParaRPr>
          </a:p>
        </p:txBody>
      </p:sp>
      <p:pic>
        <p:nvPicPr>
          <p:cNvPr id="5" name="Picture 2" descr="Picture 18, Picture">
            <a:extLst>
              <a:ext uri="{FF2B5EF4-FFF2-40B4-BE49-F238E27FC236}">
                <a16:creationId xmlns:a16="http://schemas.microsoft.com/office/drawing/2014/main" id="{98C691B6-D346-9047-39ED-8F0AF448C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44" y="1494500"/>
            <a:ext cx="10518312" cy="224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69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211A5F9-5A13-401A-D406-3411F0986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TABLE OF CONTENTS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8488334" cy="2246769"/>
          </a:xfrm>
          <a:prstGeom prst="rect">
            <a:avLst/>
          </a:prstGeom>
          <a:noFill/>
        </p:spPr>
        <p:txBody>
          <a:bodyPr wrap="square" lIns="91440" tIns="45720" rIns="91440" bIns="45720" rtlCol="0" anchor="t">
            <a:spAutoFit/>
          </a:bodyPr>
          <a:lstStyle/>
          <a:p>
            <a:pPr marL="457200" indent="-457200">
              <a:buFont typeface="Arial,Sans-Serif" panose="020B0604020202020204" pitchFamily="34" charset="0"/>
              <a:buChar char="•"/>
            </a:pPr>
            <a:r>
              <a:rPr lang="en-US" sz="2800">
                <a:latin typeface="Arial"/>
                <a:cs typeface="Arial"/>
              </a:rPr>
              <a:t>Vision Block Connections &amp; Strategic Alignment</a:t>
            </a:r>
          </a:p>
          <a:p>
            <a:pPr marL="457200" indent="-457200">
              <a:buFont typeface="Arial,Sans-Serif" panose="020B0604020202020204" pitchFamily="34" charset="0"/>
              <a:buChar char="•"/>
            </a:pPr>
            <a:r>
              <a:rPr lang="en-US" sz="2800">
                <a:latin typeface="Arial"/>
                <a:cs typeface="Arial"/>
              </a:rPr>
              <a:t>Priorities Focus</a:t>
            </a:r>
          </a:p>
          <a:p>
            <a:pPr marL="457200" indent="-457200">
              <a:buFont typeface="Arial,Sans-Serif" panose="020B0604020202020204" pitchFamily="34" charset="0"/>
              <a:buChar char="•"/>
            </a:pPr>
            <a:r>
              <a:rPr lang="en-US" sz="2800">
                <a:latin typeface="Arial"/>
                <a:cs typeface="Arial"/>
              </a:rPr>
              <a:t>Budget Highlights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FY 2025 Results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FY 2026 Deliverables </a:t>
            </a:r>
            <a:endParaRPr lang="en-US" sz="280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EXPENSES BY DEPARTMENT</a:t>
            </a:r>
          </a:p>
        </p:txBody>
      </p:sp>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p:txBody>
          <a:bodyPr/>
          <a:lstStyle/>
          <a:p>
            <a:fld id="{C909ABD2-4574-433D-8B11-1782A1457D95}" type="slidenum">
              <a:rPr lang="en-US" smtClean="0">
                <a:latin typeface="+mn-lt"/>
              </a:rPr>
              <a:pPr/>
              <a:t>20</a:t>
            </a:fld>
            <a:endParaRPr lang="en-US">
              <a:latin typeface="+mn-lt"/>
            </a:endParaRPr>
          </a:p>
        </p:txBody>
      </p:sp>
      <p:pic>
        <p:nvPicPr>
          <p:cNvPr id="2050" name="Picture 2" descr="Picture 18, Picture">
            <a:extLst>
              <a:ext uri="{FF2B5EF4-FFF2-40B4-BE49-F238E27FC236}">
                <a16:creationId xmlns:a16="http://schemas.microsoft.com/office/drawing/2014/main" id="{57D8026A-62CB-48EE-8F65-3B2083F4E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44" y="2304125"/>
            <a:ext cx="10518312" cy="224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02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9DA4-94B8-1534-4B40-3416528DB861}"/>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551AF63E-C108-1F4A-E72F-7EDBA66A1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058508-5236-4093-5D0B-4A368167524D}"/>
              </a:ext>
            </a:extLst>
          </p:cNvPr>
          <p:cNvSpPr>
            <a:spLocks noGrp="1"/>
          </p:cNvSpPr>
          <p:nvPr>
            <p:ph type="title"/>
          </p:nvPr>
        </p:nvSpPr>
        <p:spPr>
          <a:xfrm>
            <a:off x="584200" y="99030"/>
            <a:ext cx="10515600" cy="1325563"/>
          </a:xfrm>
        </p:spPr>
        <p:txBody>
          <a:bodyPr/>
          <a:lstStyle/>
          <a:p>
            <a:r>
              <a:rPr lang="en-US">
                <a:solidFill>
                  <a:schemeClr val="tx2">
                    <a:lumMod val="75000"/>
                    <a:lumOff val="25000"/>
                  </a:schemeClr>
                </a:solidFill>
              </a:rPr>
              <a:t>EXPENSES BY TYPE</a:t>
            </a:r>
            <a:endParaRPr lang="en-US"/>
          </a:p>
        </p:txBody>
      </p:sp>
      <p:sp>
        <p:nvSpPr>
          <p:cNvPr id="4" name="Slide Number Placeholder 3">
            <a:extLst>
              <a:ext uri="{FF2B5EF4-FFF2-40B4-BE49-F238E27FC236}">
                <a16:creationId xmlns:a16="http://schemas.microsoft.com/office/drawing/2014/main" id="{B46A5C2B-B37E-264D-A749-10888420D325}"/>
              </a:ext>
            </a:extLst>
          </p:cNvPr>
          <p:cNvSpPr>
            <a:spLocks noGrp="1"/>
          </p:cNvSpPr>
          <p:nvPr>
            <p:ph type="sldNum" sz="quarter" idx="12"/>
          </p:nvPr>
        </p:nvSpPr>
        <p:spPr/>
        <p:txBody>
          <a:bodyPr/>
          <a:lstStyle/>
          <a:p>
            <a:fld id="{C909ABD2-4574-433D-8B11-1782A1457D95}" type="slidenum">
              <a:rPr lang="en-US" smtClean="0">
                <a:latin typeface="+mn-lt"/>
              </a:rPr>
              <a:pPr/>
              <a:t>21</a:t>
            </a:fld>
            <a:endParaRPr lang="en-US">
              <a:latin typeface="+mn-lt"/>
            </a:endParaRPr>
          </a:p>
        </p:txBody>
      </p:sp>
      <p:pic>
        <p:nvPicPr>
          <p:cNvPr id="3" name="Picture 2">
            <a:extLst>
              <a:ext uri="{FF2B5EF4-FFF2-40B4-BE49-F238E27FC236}">
                <a16:creationId xmlns:a16="http://schemas.microsoft.com/office/drawing/2014/main" id="{91D4BE01-3EEC-80FF-A936-83CCA89EE7C3}"/>
              </a:ext>
            </a:extLst>
          </p:cNvPr>
          <p:cNvPicPr>
            <a:picLocks noChangeAspect="1"/>
          </p:cNvPicPr>
          <p:nvPr/>
        </p:nvPicPr>
        <p:blipFill>
          <a:blip r:embed="rId4"/>
          <a:stretch>
            <a:fillRect/>
          </a:stretch>
        </p:blipFill>
        <p:spPr>
          <a:xfrm>
            <a:off x="585828" y="1536526"/>
            <a:ext cx="11016712" cy="3153311"/>
          </a:xfrm>
          <a:prstGeom prst="rect">
            <a:avLst/>
          </a:prstGeom>
        </p:spPr>
      </p:pic>
      <p:sp>
        <p:nvSpPr>
          <p:cNvPr id="5" name="TextBox 4">
            <a:extLst>
              <a:ext uri="{FF2B5EF4-FFF2-40B4-BE49-F238E27FC236}">
                <a16:creationId xmlns:a16="http://schemas.microsoft.com/office/drawing/2014/main" id="{BDDE1BF5-C1CC-A62B-F6AA-5950399AF6F0}"/>
              </a:ext>
            </a:extLst>
          </p:cNvPr>
          <p:cNvSpPr txBox="1"/>
          <p:nvPr/>
        </p:nvSpPr>
        <p:spPr>
          <a:xfrm>
            <a:off x="616148" y="4755059"/>
            <a:ext cx="108897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Police: </a:t>
            </a:r>
            <a:r>
              <a:rPr lang="en-US">
                <a:latin typeface="Arial"/>
                <a:cs typeface="Arial"/>
              </a:rPr>
              <a:t>Internal Services (which includes garage and fleet) is higher in FY26 due to more regular delivery of vehicles, including patrol units. Over the last 5 years, production times have been excessively long due to COVID backlogs. </a:t>
            </a:r>
          </a:p>
        </p:txBody>
      </p:sp>
    </p:spTree>
    <p:extLst>
      <p:ext uri="{BB962C8B-B14F-4D97-AF65-F5344CB8AC3E}">
        <p14:creationId xmlns:p14="http://schemas.microsoft.com/office/powerpoint/2010/main" val="1868517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6332-4C6A-8E73-663C-3E2DA6321A4A}"/>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A23F0B94-B07C-B6DF-79FB-818816A6E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45280B-7218-A223-D7E2-3392D76F33FD}"/>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STAFFING</a:t>
            </a:r>
            <a:endParaRPr lang="en-US"/>
          </a:p>
        </p:txBody>
      </p:sp>
      <p:sp>
        <p:nvSpPr>
          <p:cNvPr id="4" name="Slide Number Placeholder 3">
            <a:extLst>
              <a:ext uri="{FF2B5EF4-FFF2-40B4-BE49-F238E27FC236}">
                <a16:creationId xmlns:a16="http://schemas.microsoft.com/office/drawing/2014/main" id="{D2152D93-68E9-49C0-2FD5-0D72908EBC10}"/>
              </a:ext>
            </a:extLst>
          </p:cNvPr>
          <p:cNvSpPr>
            <a:spLocks noGrp="1"/>
          </p:cNvSpPr>
          <p:nvPr>
            <p:ph type="sldNum" sz="quarter" idx="12"/>
          </p:nvPr>
        </p:nvSpPr>
        <p:spPr/>
        <p:txBody>
          <a:bodyPr/>
          <a:lstStyle/>
          <a:p>
            <a:fld id="{C909ABD2-4574-433D-8B11-1782A1457D95}" type="slidenum">
              <a:rPr lang="en-US" smtClean="0">
                <a:latin typeface="+mn-lt"/>
              </a:rPr>
              <a:pPr/>
              <a:t>22</a:t>
            </a:fld>
            <a:endParaRPr lang="en-US">
              <a:latin typeface="+mn-lt"/>
            </a:endParaRPr>
          </a:p>
        </p:txBody>
      </p:sp>
      <p:pic>
        <p:nvPicPr>
          <p:cNvPr id="3" name="Picture 2">
            <a:extLst>
              <a:ext uri="{FF2B5EF4-FFF2-40B4-BE49-F238E27FC236}">
                <a16:creationId xmlns:a16="http://schemas.microsoft.com/office/drawing/2014/main" id="{83A0715D-D5A3-EEF1-EE90-4571947BCF82}"/>
              </a:ext>
            </a:extLst>
          </p:cNvPr>
          <p:cNvPicPr>
            <a:picLocks noChangeAspect="1"/>
          </p:cNvPicPr>
          <p:nvPr/>
        </p:nvPicPr>
        <p:blipFill>
          <a:blip r:embed="rId4"/>
          <a:stretch>
            <a:fillRect/>
          </a:stretch>
        </p:blipFill>
        <p:spPr>
          <a:xfrm>
            <a:off x="747713" y="2281238"/>
            <a:ext cx="10696575" cy="2295525"/>
          </a:xfrm>
          <a:prstGeom prst="rect">
            <a:avLst/>
          </a:prstGeom>
        </p:spPr>
      </p:pic>
    </p:spTree>
    <p:extLst>
      <p:ext uri="{BB962C8B-B14F-4D97-AF65-F5344CB8AC3E}">
        <p14:creationId xmlns:p14="http://schemas.microsoft.com/office/powerpoint/2010/main" val="5902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10D6A-7D58-0500-6D5E-BBBC0C93DBB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C9E83FB-62F9-4991-E8BA-F9C612E9365A}"/>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2212189C-A90B-2C44-5EE2-6BBA24756371}"/>
              </a:ext>
            </a:extLst>
          </p:cNvPr>
          <p:cNvSpPr txBox="1"/>
          <p:nvPr/>
        </p:nvSpPr>
        <p:spPr>
          <a:xfrm>
            <a:off x="533400" y="1348657"/>
            <a:ext cx="6663267" cy="4755148"/>
          </a:xfrm>
          <a:prstGeom prst="rect">
            <a:avLst/>
          </a:prstGeom>
          <a:noFill/>
        </p:spPr>
        <p:txBody>
          <a:bodyPr wrap="square" lIns="91440" tIns="45720" rIns="91440" bIns="45720" rtlCol="0" anchor="t">
            <a:spAutoFit/>
          </a:bodyPr>
          <a:lstStyle/>
          <a:p>
            <a:r>
              <a:rPr lang="en-US" sz="2800" b="1">
                <a:latin typeface="Arial"/>
                <a:cs typeface="Arial"/>
              </a:rPr>
              <a:t>Midland Police Department FY2025</a:t>
            </a:r>
            <a:endParaRPr lang="en-US" sz="2800">
              <a:latin typeface="Arial"/>
              <a:cs typeface="Arial"/>
            </a:endParaRPr>
          </a:p>
          <a:p>
            <a:r>
              <a:rPr lang="en-US" sz="2500" b="1">
                <a:latin typeface="Arial"/>
                <a:cs typeface="Arial"/>
              </a:rPr>
              <a:t>Grow and Retain Public Safety Resources</a:t>
            </a:r>
          </a:p>
          <a:p>
            <a:pPr marL="457200" indent="-457200">
              <a:buFont typeface="Arial,Sans-Serif" panose="020B0604020202020204" pitchFamily="34" charset="0"/>
              <a:buChar char="•"/>
            </a:pPr>
            <a:r>
              <a:rPr lang="en-US" sz="2500">
                <a:latin typeface="Arial"/>
                <a:cs typeface="Arial"/>
              </a:rPr>
              <a:t>198 Sworn, permission to over hire to 203.</a:t>
            </a:r>
          </a:p>
          <a:p>
            <a:pPr marL="457200" indent="-457200">
              <a:buFont typeface="Arial,Sans-Serif" panose="020B0604020202020204" pitchFamily="34" charset="0"/>
              <a:buChar char="•"/>
            </a:pPr>
            <a:r>
              <a:rPr lang="en-US" sz="2500">
                <a:latin typeface="Arial"/>
                <a:cs typeface="Arial"/>
              </a:rPr>
              <a:t>176 Sworn (including Recruits and Laterals). Lowest number of vacancies since 2018</a:t>
            </a:r>
            <a:endParaRPr lang="en-US"/>
          </a:p>
          <a:p>
            <a:pPr marL="457200" indent="-457200">
              <a:buFont typeface="Arial,Sans-Serif" panose="020B0604020202020204" pitchFamily="34" charset="0"/>
              <a:buChar char="•"/>
            </a:pPr>
            <a:r>
              <a:rPr lang="en-US" sz="2500">
                <a:latin typeface="Arial"/>
                <a:cs typeface="Arial"/>
              </a:rPr>
              <a:t>MPD Academy 06 August 12, 2024-January 22, 2025: 7 Recruits passed.</a:t>
            </a:r>
          </a:p>
          <a:p>
            <a:pPr marL="457200" indent="-457200">
              <a:buFont typeface="Arial,Sans-Serif" panose="020B0604020202020204" pitchFamily="34" charset="0"/>
              <a:buChar char="•"/>
            </a:pPr>
            <a:r>
              <a:rPr lang="en-US" sz="2500">
                <a:latin typeface="Arial"/>
                <a:cs typeface="Arial"/>
              </a:rPr>
              <a:t>MPD Academy 07 March 3, 2025-August 14, 2025: 10 Recruits attending.</a:t>
            </a:r>
          </a:p>
          <a:p>
            <a:pPr marL="457200" indent="-457200">
              <a:buFont typeface="Arial,Sans-Serif" panose="020B0604020202020204" pitchFamily="34" charset="0"/>
              <a:buChar char="•"/>
            </a:pPr>
            <a:r>
              <a:rPr lang="en-US" sz="2500">
                <a:latin typeface="Arial"/>
                <a:cs typeface="Arial"/>
              </a:rPr>
              <a:t>MPD Academy 08 projected to begin January 2026.</a:t>
            </a:r>
          </a:p>
        </p:txBody>
      </p:sp>
      <p:sp>
        <p:nvSpPr>
          <p:cNvPr id="2" name="Slide Number Placeholder 2">
            <a:extLst>
              <a:ext uri="{FF2B5EF4-FFF2-40B4-BE49-F238E27FC236}">
                <a16:creationId xmlns:a16="http://schemas.microsoft.com/office/drawing/2014/main" id="{F8FBCFB9-9711-6F75-D173-60F01EAB01A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23</a:t>
            </a:fld>
            <a:endParaRPr lang="en-US" b="1">
              <a:latin typeface="+mn-lt"/>
            </a:endParaRPr>
          </a:p>
        </p:txBody>
      </p:sp>
      <p:pic>
        <p:nvPicPr>
          <p:cNvPr id="7" name="Picture 6" descr="A group of people holding certificates">
            <a:extLst>
              <a:ext uri="{FF2B5EF4-FFF2-40B4-BE49-F238E27FC236}">
                <a16:creationId xmlns:a16="http://schemas.microsoft.com/office/drawing/2014/main" id="{ACC544A4-8E35-9E48-F7F8-B820D8B73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188" y="4750443"/>
            <a:ext cx="2898266" cy="1907456"/>
          </a:xfrm>
          <a:prstGeom prst="rect">
            <a:avLst/>
          </a:prstGeom>
        </p:spPr>
      </p:pic>
      <p:pic>
        <p:nvPicPr>
          <p:cNvPr id="9" name="Picture 8" descr="A group of police officers">
            <a:extLst>
              <a:ext uri="{FF2B5EF4-FFF2-40B4-BE49-F238E27FC236}">
                <a16:creationId xmlns:a16="http://schemas.microsoft.com/office/drawing/2014/main" id="{975BDFC4-8E07-D714-5B2C-7E210C97C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83" y="4796411"/>
            <a:ext cx="2755392" cy="1898870"/>
          </a:xfrm>
          <a:prstGeom prst="rect">
            <a:avLst/>
          </a:prstGeom>
        </p:spPr>
      </p:pic>
      <p:pic>
        <p:nvPicPr>
          <p:cNvPr id="3" name="Picture 2">
            <a:extLst>
              <a:ext uri="{FF2B5EF4-FFF2-40B4-BE49-F238E27FC236}">
                <a16:creationId xmlns:a16="http://schemas.microsoft.com/office/drawing/2014/main" id="{2402863A-306C-0C77-7D5E-9F04824F1E7A}"/>
              </a:ext>
            </a:extLst>
          </p:cNvPr>
          <p:cNvPicPr>
            <a:picLocks noChangeAspect="1"/>
          </p:cNvPicPr>
          <p:nvPr/>
        </p:nvPicPr>
        <p:blipFill>
          <a:blip r:embed="rId5"/>
          <a:stretch>
            <a:fillRect/>
          </a:stretch>
        </p:blipFill>
        <p:spPr>
          <a:xfrm>
            <a:off x="7498555" y="252412"/>
            <a:ext cx="3600451" cy="4555332"/>
          </a:xfrm>
          <a:prstGeom prst="rect">
            <a:avLst/>
          </a:prstGeom>
        </p:spPr>
      </p:pic>
    </p:spTree>
    <p:extLst>
      <p:ext uri="{BB962C8B-B14F-4D97-AF65-F5344CB8AC3E}">
        <p14:creationId xmlns:p14="http://schemas.microsoft.com/office/powerpoint/2010/main" val="387380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A5A2-EBE2-C493-F109-6830FB470D5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EF76C56-4DE4-2967-EE83-6257A2180197}"/>
              </a:ext>
            </a:extLst>
          </p:cNvPr>
          <p:cNvSpPr txBox="1"/>
          <p:nvPr/>
        </p:nvSpPr>
        <p:spPr>
          <a:xfrm>
            <a:off x="533400" y="241300"/>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1D3C0F0F-39BF-E36D-FCBA-BCEFD2E84E14}"/>
              </a:ext>
            </a:extLst>
          </p:cNvPr>
          <p:cNvSpPr txBox="1"/>
          <p:nvPr/>
        </p:nvSpPr>
        <p:spPr>
          <a:xfrm>
            <a:off x="533400" y="1013478"/>
            <a:ext cx="9008796" cy="5523131"/>
          </a:xfrm>
          <a:prstGeom prst="rect">
            <a:avLst/>
          </a:prstGeom>
          <a:noFill/>
        </p:spPr>
        <p:txBody>
          <a:bodyPr wrap="square" lIns="91440" tIns="45720" rIns="91440" bIns="45720" rtlCol="0" anchor="t">
            <a:spAutoFit/>
          </a:bodyPr>
          <a:lstStyle/>
          <a:p>
            <a:r>
              <a:rPr lang="en-US" sz="2800" b="1">
                <a:latin typeface="Arial"/>
                <a:cs typeface="Arial"/>
              </a:rPr>
              <a:t>Midland Police Department FY2025</a:t>
            </a:r>
            <a:endParaRPr lang="en-US" sz="2500">
              <a:latin typeface="Arial"/>
              <a:cs typeface="Arial"/>
            </a:endParaRPr>
          </a:p>
          <a:p>
            <a:r>
              <a:rPr lang="en-US" sz="2800" b="1">
                <a:latin typeface="Arial"/>
                <a:cs typeface="Arial"/>
              </a:rPr>
              <a:t>Strengthening Ties with the Community </a:t>
            </a:r>
          </a:p>
          <a:p>
            <a:pPr marL="457200" indent="-457200">
              <a:buFont typeface="Arial,Sans-Serif" panose="020B0604020202020204" pitchFamily="34" charset="0"/>
              <a:buChar char="•"/>
            </a:pPr>
            <a:r>
              <a:rPr lang="en-US" sz="2500">
                <a:latin typeface="Arial"/>
                <a:cs typeface="Arial"/>
              </a:rPr>
              <a:t>National Night Out-October 1, 2024: MPD and MFD attended 38 different business and block parties!</a:t>
            </a:r>
          </a:p>
          <a:p>
            <a:pPr marL="457200" indent="-457200">
              <a:buFont typeface="Arial,Sans-Serif" panose="020B0604020202020204" pitchFamily="34" charset="0"/>
              <a:buChar char="•"/>
            </a:pPr>
            <a:r>
              <a:rPr lang="en-US" sz="2500">
                <a:latin typeface="Arial"/>
                <a:cs typeface="Arial"/>
              </a:rPr>
              <a:t>President Trump Visit-October 2, 2024: MPD worked in concert with U.S. Secret Service, Texas DPS, MCSO, and OPD to ensure a professional and safe event.</a:t>
            </a:r>
          </a:p>
          <a:p>
            <a:pPr marL="457200" marR="0" lvl="0" indent="-45720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MPD Community Relations re-established the Citizen’s Police Academy. This ten-week program had 6 graduates. </a:t>
            </a:r>
            <a:endParaRPr lang="en-US" sz="2500" b="0" i="0" u="none" strike="noStrike" kern="1200" cap="none" spc="0" normalizeH="0" baseline="0" noProof="0">
              <a:ln>
                <a:noFill/>
              </a:ln>
              <a:solidFill>
                <a:prstClr val="black"/>
              </a:solidFill>
              <a:effectLst/>
              <a:uLnTx/>
              <a:uFillTx/>
              <a:latin typeface="Arial"/>
              <a:cs typeface="Arial"/>
            </a:endParaRPr>
          </a:p>
          <a:p>
            <a:pPr marL="457200" indent="-457200">
              <a:buFont typeface="Arial,Sans-Serif" panose="020B0604020202020204" pitchFamily="34" charset="0"/>
              <a:buChar char="•"/>
              <a:defRPr/>
            </a:pPr>
            <a:r>
              <a:rPr kumimoji="0" lang="en-US" sz="2500" b="0" i="0" u="none" strike="noStrike" kern="1200" cap="none" spc="0" normalizeH="0" baseline="0" noProof="0">
                <a:ln>
                  <a:noFill/>
                </a:ln>
                <a:solidFill>
                  <a:prstClr val="black"/>
                </a:solidFill>
                <a:effectLst/>
                <a:uLnTx/>
                <a:uFillTx/>
                <a:latin typeface="Arial"/>
                <a:ea typeface="+mn-ea"/>
                <a:cs typeface="Arial"/>
              </a:rPr>
              <a:t>MPD conducted the 2</a:t>
            </a:r>
            <a:r>
              <a:rPr kumimoji="0" lang="en-US" sz="2500" b="0" i="0" u="none" strike="noStrike" kern="1200" cap="none" spc="0" normalizeH="0" baseline="30000" noProof="0">
                <a:ln>
                  <a:noFill/>
                </a:ln>
                <a:solidFill>
                  <a:prstClr val="black"/>
                </a:solidFill>
                <a:effectLst/>
                <a:uLnTx/>
                <a:uFillTx/>
                <a:latin typeface="Arial"/>
                <a:ea typeface="+mn-ea"/>
                <a:cs typeface="Arial"/>
              </a:rPr>
              <a:t>nd</a:t>
            </a:r>
            <a:r>
              <a:rPr kumimoji="0" lang="en-US" sz="2500" b="0" i="0" u="none" strike="noStrike" kern="1200" cap="none" spc="0" normalizeH="0" baseline="0" noProof="0">
                <a:ln>
                  <a:noFill/>
                </a:ln>
                <a:solidFill>
                  <a:prstClr val="black"/>
                </a:solidFill>
                <a:effectLst/>
                <a:uLnTx/>
                <a:uFillTx/>
                <a:latin typeface="Arial"/>
                <a:ea typeface="+mn-ea"/>
                <a:cs typeface="Arial"/>
              </a:rPr>
              <a:t> Annual Kid’s Police Academy. Available to 1</a:t>
            </a:r>
            <a:r>
              <a:rPr kumimoji="0" lang="en-US" sz="2500" b="0" i="0" u="none" strike="noStrike" kern="1200" cap="none" spc="0" normalizeH="0" baseline="30000" noProof="0">
                <a:ln>
                  <a:noFill/>
                </a:ln>
                <a:solidFill>
                  <a:prstClr val="black"/>
                </a:solidFill>
                <a:effectLst/>
                <a:uLnTx/>
                <a:uFillTx/>
                <a:latin typeface="Arial"/>
                <a:ea typeface="+mn-ea"/>
                <a:cs typeface="Arial"/>
              </a:rPr>
              <a:t>st</a:t>
            </a:r>
            <a:r>
              <a:rPr kumimoji="0" lang="en-US" sz="2500" b="0" i="0" u="none" strike="noStrike" kern="1200" cap="none" spc="0" normalizeH="0" baseline="0" noProof="0">
                <a:ln>
                  <a:noFill/>
                </a:ln>
                <a:solidFill>
                  <a:prstClr val="black"/>
                </a:solidFill>
                <a:effectLst/>
                <a:uLnTx/>
                <a:uFillTx/>
                <a:latin typeface="Arial"/>
                <a:ea typeface="+mn-ea"/>
                <a:cs typeface="Arial"/>
              </a:rPr>
              <a:t>  to 6</a:t>
            </a:r>
            <a:r>
              <a:rPr kumimoji="0" lang="en-US" sz="2500" b="0" i="0" u="none" strike="noStrike" kern="1200" cap="none" spc="0" normalizeH="0" baseline="30000" noProof="0">
                <a:ln>
                  <a:noFill/>
                </a:ln>
                <a:solidFill>
                  <a:prstClr val="black"/>
                </a:solidFill>
                <a:effectLst/>
                <a:uLnTx/>
                <a:uFillTx/>
                <a:latin typeface="Arial"/>
                <a:ea typeface="+mn-ea"/>
                <a:cs typeface="Arial"/>
              </a:rPr>
              <a:t>th</a:t>
            </a:r>
            <a:r>
              <a:rPr kumimoji="0" lang="en-US" sz="2500" b="0" i="0" u="none" strike="noStrike" kern="1200" cap="none" spc="0" normalizeH="0" baseline="0" noProof="0">
                <a:ln>
                  <a:noFill/>
                </a:ln>
                <a:solidFill>
                  <a:prstClr val="black"/>
                </a:solidFill>
                <a:effectLst/>
                <a:uLnTx/>
                <a:uFillTx/>
                <a:latin typeface="Arial"/>
                <a:ea typeface="+mn-ea"/>
                <a:cs typeface="Arial"/>
              </a:rPr>
              <a:t> graders. Filled up the day registration opened! All 42 kids had </a:t>
            </a:r>
            <a:r>
              <a:rPr lang="en-US" sz="2500">
                <a:solidFill>
                  <a:prstClr val="black"/>
                </a:solidFill>
                <a:latin typeface="Arial"/>
                <a:cs typeface="Arial"/>
              </a:rPr>
              <a:t>an</a:t>
            </a:r>
            <a:r>
              <a:rPr kumimoji="0" lang="en-US" sz="2500" b="0" i="0" u="none" strike="noStrike" kern="1200" cap="none" spc="0" normalizeH="0" baseline="0" noProof="0">
                <a:ln>
                  <a:noFill/>
                </a:ln>
                <a:solidFill>
                  <a:prstClr val="black"/>
                </a:solidFill>
                <a:effectLst/>
                <a:uLnTx/>
                <a:uFillTx/>
                <a:latin typeface="Arial"/>
                <a:ea typeface="+mn-ea"/>
                <a:cs typeface="Arial"/>
              </a:rPr>
              <a:t> </a:t>
            </a:r>
            <a:r>
              <a:rPr lang="en-US" sz="2500">
                <a:solidFill>
                  <a:prstClr val="black"/>
                </a:solidFill>
                <a:latin typeface="Arial"/>
                <a:cs typeface="Arial"/>
              </a:rPr>
              <a:t>educational and fun</a:t>
            </a:r>
            <a:r>
              <a:rPr kumimoji="0" lang="en-US" sz="2500" b="0" i="0" u="none" strike="noStrike" kern="1200" cap="none" spc="0" normalizeH="0" baseline="0" noProof="0">
                <a:ln>
                  <a:noFill/>
                </a:ln>
                <a:solidFill>
                  <a:prstClr val="black"/>
                </a:solidFill>
                <a:effectLst/>
                <a:uLnTx/>
                <a:uFillTx/>
                <a:latin typeface="Arial"/>
                <a:ea typeface="+mn-ea"/>
                <a:cs typeface="Arial"/>
              </a:rPr>
              <a:t> time!</a:t>
            </a:r>
            <a:endParaRPr lang="en-US" sz="2500" b="0" i="0" u="none" strike="noStrike" kern="1200" cap="none" spc="0" normalizeH="0" baseline="0" noProof="0">
              <a:ln>
                <a:noFill/>
              </a:ln>
              <a:solidFill>
                <a:prstClr val="black"/>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endParaRPr kumimoji="0" lang="en-US" sz="2500" b="0" i="0" u="none" strike="noStrike" kern="1200" cap="none" spc="0" normalizeH="0" baseline="0" noProof="0">
              <a:ln>
                <a:noFill/>
              </a:ln>
              <a:solidFill>
                <a:prstClr val="black"/>
              </a:solidFill>
              <a:effectLst/>
              <a:uLnTx/>
              <a:uFillTx/>
              <a:latin typeface="Arial"/>
              <a:ea typeface="+mn-ea"/>
              <a:cs typeface="Arial"/>
            </a:endParaRPr>
          </a:p>
          <a:p>
            <a:pPr marL="457200" indent="-457200">
              <a:buFont typeface="Arial,Sans-Serif" panose="020B0604020202020204" pitchFamily="34" charset="0"/>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5053E3DF-2374-A849-AA74-37FDEBE036B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24</a:t>
            </a:fld>
            <a:endParaRPr lang="en-US" b="1">
              <a:latin typeface="+mn-lt"/>
            </a:endParaRPr>
          </a:p>
        </p:txBody>
      </p:sp>
      <p:pic>
        <p:nvPicPr>
          <p:cNvPr id="5" name="Picture 4" descr="Text">
            <a:extLst>
              <a:ext uri="{FF2B5EF4-FFF2-40B4-BE49-F238E27FC236}">
                <a16:creationId xmlns:a16="http://schemas.microsoft.com/office/drawing/2014/main" id="{8C5833E9-F38C-4544-49D4-841A1A452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639" y="245734"/>
            <a:ext cx="2755392" cy="1928774"/>
          </a:xfrm>
          <a:prstGeom prst="rect">
            <a:avLst/>
          </a:prstGeom>
        </p:spPr>
      </p:pic>
      <p:pic>
        <p:nvPicPr>
          <p:cNvPr id="7" name="Picture 6" descr="A picture containing text">
            <a:extLst>
              <a:ext uri="{FF2B5EF4-FFF2-40B4-BE49-F238E27FC236}">
                <a16:creationId xmlns:a16="http://schemas.microsoft.com/office/drawing/2014/main" id="{9B86A1A0-F7D4-D4E0-0E0E-93D0A7438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964" y="2341195"/>
            <a:ext cx="2750067" cy="3326180"/>
          </a:xfrm>
          <a:prstGeom prst="rect">
            <a:avLst/>
          </a:prstGeom>
        </p:spPr>
      </p:pic>
    </p:spTree>
    <p:extLst>
      <p:ext uri="{BB962C8B-B14F-4D97-AF65-F5344CB8AC3E}">
        <p14:creationId xmlns:p14="http://schemas.microsoft.com/office/powerpoint/2010/main" val="2262549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827F8-5A88-B25C-8011-C8A87703A4C0}"/>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B20870E6-9D89-86CE-29E0-2C68F8EC6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842D27E-F953-F25D-BB1D-7F90084EC434}"/>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4A483CA4-4414-7FBF-1CDA-5D5D2145966D}"/>
              </a:ext>
            </a:extLst>
          </p:cNvPr>
          <p:cNvSpPr txBox="1"/>
          <p:nvPr/>
        </p:nvSpPr>
        <p:spPr>
          <a:xfrm>
            <a:off x="533400" y="1504950"/>
            <a:ext cx="8299903" cy="3985706"/>
          </a:xfrm>
          <a:prstGeom prst="rect">
            <a:avLst/>
          </a:prstGeom>
          <a:noFill/>
        </p:spPr>
        <p:txBody>
          <a:bodyPr wrap="square" lIns="91440" tIns="45720" rIns="91440" bIns="45720" rtlCol="0" anchor="t">
            <a:spAutoFit/>
          </a:bodyPr>
          <a:lstStyle/>
          <a:p>
            <a:r>
              <a:rPr lang="en-US" sz="2800" b="1">
                <a:latin typeface="Arial"/>
                <a:cs typeface="Arial"/>
              </a:rPr>
              <a:t>Midland Police Department</a:t>
            </a:r>
            <a:endParaRPr lang="en-US" sz="2800">
              <a:latin typeface="Century Gothic"/>
              <a:cs typeface="Arial"/>
            </a:endParaRPr>
          </a:p>
          <a:p>
            <a:r>
              <a:rPr lang="en-US" sz="2500" b="1">
                <a:latin typeface="Arial"/>
                <a:cs typeface="Arial"/>
              </a:rPr>
              <a:t>Be the Safest City in West Texas</a:t>
            </a:r>
          </a:p>
          <a:p>
            <a:r>
              <a:rPr lang="en-US" sz="2500">
                <a:latin typeface="Arial"/>
                <a:cs typeface="Arial"/>
              </a:rPr>
              <a:t>Strengthen Bonds With Other Agencies Through Collaboration and Joint Operations.</a:t>
            </a:r>
            <a:endParaRPr lang="en-US"/>
          </a:p>
          <a:p>
            <a:pPr marL="342900" indent="-342900">
              <a:buFont typeface="Arial" panose="020B0604020202020204" pitchFamily="34" charset="0"/>
              <a:buChar char="•"/>
            </a:pPr>
            <a:r>
              <a:rPr lang="en-US" sz="2500">
                <a:latin typeface="Arial"/>
                <a:cs typeface="Arial"/>
              </a:rPr>
              <a:t>The Midland Police Department worked in conjunction with the DEA and the HIDTA Task Force on a two-year investigation that yielded the seizure of 70 kilograms of Cocaine, 216 grams of THC, 67 gallons of liquid methamphetamines, and 18 arrests.</a:t>
            </a: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846DE068-C0D0-C55E-C640-13004002C810}"/>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25</a:t>
            </a:fld>
            <a:endParaRPr lang="en-US" b="1">
              <a:latin typeface="+mn-lt"/>
            </a:endParaRPr>
          </a:p>
        </p:txBody>
      </p:sp>
      <p:pic>
        <p:nvPicPr>
          <p:cNvPr id="4" name="Picture 3" descr="Logo">
            <a:extLst>
              <a:ext uri="{FF2B5EF4-FFF2-40B4-BE49-F238E27FC236}">
                <a16:creationId xmlns:a16="http://schemas.microsoft.com/office/drawing/2014/main" id="{B33B4BAC-7C00-74CA-7AC9-ABDB38AD5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350" y="4658504"/>
            <a:ext cx="1825752" cy="1825752"/>
          </a:xfrm>
          <a:prstGeom prst="rect">
            <a:avLst/>
          </a:prstGeom>
        </p:spPr>
      </p:pic>
      <p:pic>
        <p:nvPicPr>
          <p:cNvPr id="7" name="Picture 6" descr="A picture containing text, clipart&#10;&#10;AI-generated content may be incorrect.">
            <a:extLst>
              <a:ext uri="{FF2B5EF4-FFF2-40B4-BE49-F238E27FC236}">
                <a16:creationId xmlns:a16="http://schemas.microsoft.com/office/drawing/2014/main" id="{D0E434D8-BC60-5805-5FF7-9B6C050C6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2419" y="4643080"/>
            <a:ext cx="1825752" cy="1831016"/>
          </a:xfrm>
          <a:prstGeom prst="rect">
            <a:avLst/>
          </a:prstGeom>
        </p:spPr>
      </p:pic>
    </p:spTree>
    <p:extLst>
      <p:ext uri="{BB962C8B-B14F-4D97-AF65-F5344CB8AC3E}">
        <p14:creationId xmlns:p14="http://schemas.microsoft.com/office/powerpoint/2010/main" val="3477475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02B96-8935-511C-47B9-A180F866DF9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FCE08C8-E64A-AAC5-BD65-2B4AD7AC1C3C}"/>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7191F604-34D5-B2F7-9B9C-CD16BF7E97D6}"/>
              </a:ext>
            </a:extLst>
          </p:cNvPr>
          <p:cNvSpPr txBox="1"/>
          <p:nvPr/>
        </p:nvSpPr>
        <p:spPr>
          <a:xfrm>
            <a:off x="533400" y="1504950"/>
            <a:ext cx="8299903" cy="4647426"/>
          </a:xfrm>
          <a:prstGeom prst="rect">
            <a:avLst/>
          </a:prstGeom>
          <a:noFill/>
        </p:spPr>
        <p:txBody>
          <a:bodyPr wrap="square" lIns="91440" tIns="45720" rIns="91440" bIns="45720" rtlCol="0" anchor="t">
            <a:spAutoFit/>
          </a:bodyPr>
          <a:lstStyle/>
          <a:p>
            <a:r>
              <a:rPr lang="en-US" sz="2800" b="1">
                <a:latin typeface="Arial"/>
                <a:cs typeface="Arial"/>
              </a:rPr>
              <a:t>Midland Police Department</a:t>
            </a:r>
            <a:endParaRPr lang="en-US" sz="2800">
              <a:latin typeface="Century Gothic"/>
              <a:cs typeface="Arial"/>
            </a:endParaRPr>
          </a:p>
          <a:p>
            <a:pPr>
              <a:defRPr/>
            </a:pPr>
            <a:r>
              <a:rPr lang="en-US" sz="2500" b="1">
                <a:solidFill>
                  <a:prstClr val="black"/>
                </a:solidFill>
                <a:latin typeface="Arial"/>
                <a:cs typeface="Arial"/>
              </a:rPr>
              <a:t>Be the Safest City in West Texas</a:t>
            </a:r>
            <a:endParaRPr lang="en-US" sz="2500">
              <a:solidFill>
                <a:prstClr val="black"/>
              </a:solidFill>
              <a:latin typeface="Arial"/>
              <a:cs typeface="Arial"/>
            </a:endParaRPr>
          </a:p>
          <a:p>
            <a:pPr marL="0" marR="0" lvl="0" indent="0" algn="l" defTabSz="914400">
              <a:lnSpc>
                <a:spcPct val="100000"/>
              </a:lnSpc>
              <a:spcBef>
                <a:spcPts val="0"/>
              </a:spcBef>
              <a:spcAft>
                <a:spcPts val="0"/>
              </a:spcAft>
              <a:buClrTx/>
              <a:buSzTx/>
              <a:buFontTx/>
              <a:buNone/>
              <a:tabLst/>
              <a:defRPr/>
            </a:pPr>
            <a:r>
              <a:rPr lang="en-US" sz="2500">
                <a:solidFill>
                  <a:prstClr val="black"/>
                </a:solidFill>
                <a:latin typeface="Arial"/>
                <a:cs typeface="Arial"/>
              </a:rPr>
              <a:t>Strengthen</a:t>
            </a:r>
            <a:r>
              <a:rPr kumimoji="0" lang="en-US" sz="2500" b="0" i="0" u="none" strike="noStrike" kern="1200" cap="none" spc="0" normalizeH="0" baseline="0" noProof="0">
                <a:ln>
                  <a:noFill/>
                </a:ln>
                <a:solidFill>
                  <a:prstClr val="black"/>
                </a:solidFill>
                <a:effectLst/>
                <a:uLnTx/>
                <a:uFillTx/>
                <a:latin typeface="Arial"/>
                <a:ea typeface="+mn-ea"/>
                <a:cs typeface="Arial"/>
              </a:rPr>
              <a:t> Bonds With Other Agencies Through Collaboration and Joint Operations.</a:t>
            </a:r>
            <a:endParaRPr lang="en-US">
              <a:solidFill>
                <a:prstClr val="black"/>
              </a:solidFill>
            </a:endParaRPr>
          </a:p>
          <a:p>
            <a:pPr marL="342900" indent="-342900">
              <a:buFont typeface="Arial" panose="020B0604020202020204" pitchFamily="34" charset="0"/>
              <a:buChar char="•"/>
            </a:pPr>
            <a:r>
              <a:rPr lang="en-US" sz="2400">
                <a:latin typeface="Arial"/>
                <a:cs typeface="Arial"/>
              </a:rPr>
              <a:t>October-November 2024: SK Arms was burglarized twice. Approximately 37 guns were stolen. The Midland Police Department worked tirelessly in partnership with the ATF, Texas Rangers, and the Odessa Police Department. By the end of the investigation about 29 of the guns were recovered valued at about $120K, a stolen vehicle was recovered, and multiple arrests were made.</a:t>
            </a: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EBCA04BE-45F9-E7FA-ED99-D77968828A2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26</a:t>
            </a:fld>
            <a:endParaRPr lang="en-US" b="1">
              <a:latin typeface="+mn-lt"/>
            </a:endParaRPr>
          </a:p>
        </p:txBody>
      </p:sp>
      <p:pic>
        <p:nvPicPr>
          <p:cNvPr id="3" name="Picture 2">
            <a:extLst>
              <a:ext uri="{FF2B5EF4-FFF2-40B4-BE49-F238E27FC236}">
                <a16:creationId xmlns:a16="http://schemas.microsoft.com/office/drawing/2014/main" id="{25AAB7D9-CE2D-1B3B-6E41-B0CF98211746}"/>
              </a:ext>
            </a:extLst>
          </p:cNvPr>
          <p:cNvPicPr>
            <a:picLocks noChangeAspect="1"/>
          </p:cNvPicPr>
          <p:nvPr/>
        </p:nvPicPr>
        <p:blipFill>
          <a:blip r:embed="rId3"/>
          <a:stretch>
            <a:fillRect/>
          </a:stretch>
        </p:blipFill>
        <p:spPr>
          <a:xfrm>
            <a:off x="7782560" y="741680"/>
            <a:ext cx="4053840" cy="2275840"/>
          </a:xfrm>
          <a:prstGeom prst="rect">
            <a:avLst/>
          </a:prstGeom>
        </p:spPr>
      </p:pic>
      <p:pic>
        <p:nvPicPr>
          <p:cNvPr id="4" name="Picture 3">
            <a:extLst>
              <a:ext uri="{FF2B5EF4-FFF2-40B4-BE49-F238E27FC236}">
                <a16:creationId xmlns:a16="http://schemas.microsoft.com/office/drawing/2014/main" id="{80C59859-7109-71F3-8827-64F44B629DBB}"/>
              </a:ext>
            </a:extLst>
          </p:cNvPr>
          <p:cNvPicPr>
            <a:picLocks noChangeAspect="1"/>
          </p:cNvPicPr>
          <p:nvPr/>
        </p:nvPicPr>
        <p:blipFill>
          <a:blip r:embed="rId4"/>
          <a:stretch>
            <a:fillRect/>
          </a:stretch>
        </p:blipFill>
        <p:spPr>
          <a:xfrm>
            <a:off x="8830310" y="3424238"/>
            <a:ext cx="3004820" cy="2204085"/>
          </a:xfrm>
          <a:prstGeom prst="rect">
            <a:avLst/>
          </a:prstGeom>
        </p:spPr>
      </p:pic>
    </p:spTree>
    <p:extLst>
      <p:ext uri="{BB962C8B-B14F-4D97-AF65-F5344CB8AC3E}">
        <p14:creationId xmlns:p14="http://schemas.microsoft.com/office/powerpoint/2010/main" val="428458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CBFA0-153C-D2C2-5CE8-EA9C5C61C3A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8B0A6CD-593C-910B-D53B-0B612346F59B}"/>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AD755394-8F72-0E12-895D-373818F4E42E}"/>
              </a:ext>
            </a:extLst>
          </p:cNvPr>
          <p:cNvSpPr txBox="1"/>
          <p:nvPr/>
        </p:nvSpPr>
        <p:spPr>
          <a:xfrm>
            <a:off x="533400" y="1504950"/>
            <a:ext cx="8884920" cy="5139869"/>
          </a:xfrm>
          <a:prstGeom prst="rect">
            <a:avLst/>
          </a:prstGeom>
          <a:noFill/>
        </p:spPr>
        <p:txBody>
          <a:bodyPr wrap="square" lIns="91440" tIns="45720" rIns="91440" bIns="45720" rtlCol="0" anchor="t">
            <a:spAutoFit/>
          </a:bodyPr>
          <a:lstStyle/>
          <a:p>
            <a:r>
              <a:rPr lang="en-US" sz="2800" b="1">
                <a:latin typeface="Arial"/>
                <a:cs typeface="Arial"/>
              </a:rPr>
              <a:t>Midland Police Department</a:t>
            </a:r>
            <a:endParaRPr lang="en-US" sz="2800">
              <a:latin typeface="Century Gothic"/>
              <a:cs typeface="Arial"/>
            </a:endParaRPr>
          </a:p>
          <a:p>
            <a:pPr>
              <a:defRPr/>
            </a:pPr>
            <a:r>
              <a:rPr lang="en-US" sz="2500" b="1">
                <a:solidFill>
                  <a:prstClr val="black"/>
                </a:solidFill>
                <a:latin typeface="Arial"/>
                <a:cs typeface="Arial"/>
              </a:rPr>
              <a:t>Be the Safest City in West Texas</a:t>
            </a:r>
          </a:p>
          <a:p>
            <a:pPr>
              <a:defRPr/>
            </a:pPr>
            <a:r>
              <a:rPr kumimoji="0" lang="en-US" sz="2500" b="0" i="0" u="none" strike="noStrike" kern="1200" cap="none" spc="0" normalizeH="0" baseline="0" noProof="0">
                <a:ln>
                  <a:noFill/>
                </a:ln>
                <a:solidFill>
                  <a:prstClr val="black"/>
                </a:solidFill>
                <a:effectLst/>
                <a:uLnTx/>
                <a:uFillTx/>
                <a:latin typeface="Arial"/>
                <a:ea typeface="+mn-ea"/>
                <a:cs typeface="Arial"/>
              </a:rPr>
              <a:t>Strengthen Bonds With Other Agencies Through Collaboration and Joint Operations.</a:t>
            </a:r>
            <a:endParaRPr lang="en-US">
              <a:solidFill>
                <a:prstClr val="black"/>
              </a:solidFill>
            </a:endParaRPr>
          </a:p>
          <a:p>
            <a:pPr marL="342900" indent="-342900">
              <a:buFont typeface="Arial" panose="020B0604020202020204" pitchFamily="34" charset="0"/>
              <a:buChar char="•"/>
            </a:pPr>
            <a:r>
              <a:rPr lang="en-US" sz="2500">
                <a:latin typeface="Arial"/>
                <a:cs typeface="Arial"/>
              </a:rPr>
              <a:t>Illicit Massage Businesses (IMB)</a:t>
            </a:r>
          </a:p>
          <a:p>
            <a:pPr marL="342900" indent="-342900">
              <a:buFont typeface="Arial" panose="020B0604020202020204" pitchFamily="34" charset="0"/>
              <a:buChar char="•"/>
            </a:pPr>
            <a:r>
              <a:rPr lang="en-US" sz="2400">
                <a:latin typeface="Arial"/>
                <a:cs typeface="Arial"/>
              </a:rPr>
              <a:t>The Midland Police Department has formed relationships with several stakeholders including Code Enforcement, the Office of the Attorney General of Texas, the Texas Department of Public Safety, the Texas Department of Licensing and Regulation (TDLR), and Homeland Security.</a:t>
            </a:r>
          </a:p>
          <a:p>
            <a:pPr marL="342900" indent="-342900">
              <a:buFont typeface="Arial" panose="020B0604020202020204" pitchFamily="34" charset="0"/>
              <a:buChar char="•"/>
            </a:pPr>
            <a:r>
              <a:rPr lang="en-US" sz="2400">
                <a:latin typeface="Arial"/>
                <a:cs typeface="Arial"/>
              </a:rPr>
              <a:t>Multiple successful joint operations have led to many arrests. Enforcement efforts will continue.</a:t>
            </a: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77A09EEF-2172-590D-01B8-C38CDDECBC9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27</a:t>
            </a:fld>
            <a:endParaRPr lang="en-US" b="1">
              <a:latin typeface="+mn-lt"/>
            </a:endParaRPr>
          </a:p>
        </p:txBody>
      </p:sp>
      <p:pic>
        <p:nvPicPr>
          <p:cNvPr id="3" name="Picture 2">
            <a:extLst>
              <a:ext uri="{FF2B5EF4-FFF2-40B4-BE49-F238E27FC236}">
                <a16:creationId xmlns:a16="http://schemas.microsoft.com/office/drawing/2014/main" id="{DDDF8732-1092-12DF-8059-810EF67165D7}"/>
              </a:ext>
            </a:extLst>
          </p:cNvPr>
          <p:cNvPicPr>
            <a:picLocks noChangeAspect="1"/>
          </p:cNvPicPr>
          <p:nvPr/>
        </p:nvPicPr>
        <p:blipFill>
          <a:blip r:embed="rId3"/>
          <a:stretch>
            <a:fillRect/>
          </a:stretch>
        </p:blipFill>
        <p:spPr>
          <a:xfrm>
            <a:off x="7517130" y="342900"/>
            <a:ext cx="4544060" cy="2575560"/>
          </a:xfrm>
          <a:prstGeom prst="rect">
            <a:avLst/>
          </a:prstGeom>
        </p:spPr>
      </p:pic>
      <p:pic>
        <p:nvPicPr>
          <p:cNvPr id="4" name="Picture 3">
            <a:extLst>
              <a:ext uri="{FF2B5EF4-FFF2-40B4-BE49-F238E27FC236}">
                <a16:creationId xmlns:a16="http://schemas.microsoft.com/office/drawing/2014/main" id="{9F231D8D-8B12-1D9B-6699-3CC2CA90C480}"/>
              </a:ext>
            </a:extLst>
          </p:cNvPr>
          <p:cNvPicPr>
            <a:picLocks noChangeAspect="1"/>
          </p:cNvPicPr>
          <p:nvPr/>
        </p:nvPicPr>
        <p:blipFill>
          <a:blip r:embed="rId4"/>
          <a:stretch>
            <a:fillRect/>
          </a:stretch>
        </p:blipFill>
        <p:spPr>
          <a:xfrm>
            <a:off x="9241790" y="4078605"/>
            <a:ext cx="2821940" cy="1738630"/>
          </a:xfrm>
          <a:prstGeom prst="rect">
            <a:avLst/>
          </a:prstGeom>
        </p:spPr>
      </p:pic>
    </p:spTree>
    <p:extLst>
      <p:ext uri="{BB962C8B-B14F-4D97-AF65-F5344CB8AC3E}">
        <p14:creationId xmlns:p14="http://schemas.microsoft.com/office/powerpoint/2010/main" val="1879629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F3CCB-C93B-7466-94F0-92354455B4BC}"/>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238EAAB-C74F-7040-758A-670CE3BA4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857FBA8-38A6-056B-95B9-F3B9C2297D2B}"/>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215DFC59-B9C2-BEA0-D785-1134F4D91D56}"/>
              </a:ext>
            </a:extLst>
          </p:cNvPr>
          <p:cNvSpPr txBox="1"/>
          <p:nvPr/>
        </p:nvSpPr>
        <p:spPr>
          <a:xfrm>
            <a:off x="533400" y="1408188"/>
            <a:ext cx="8711141" cy="4416594"/>
          </a:xfrm>
          <a:prstGeom prst="rect">
            <a:avLst/>
          </a:prstGeom>
          <a:noFill/>
        </p:spPr>
        <p:txBody>
          <a:bodyPr wrap="square" lIns="91440" tIns="45720" rIns="91440" bIns="45720" rtlCol="0" anchor="t">
            <a:spAutoFit/>
          </a:bodyPr>
          <a:lstStyle/>
          <a:p>
            <a:r>
              <a:rPr lang="en-US" sz="2800" b="1">
                <a:latin typeface="Arial"/>
                <a:cs typeface="Arial"/>
              </a:rPr>
              <a:t>Midland Police Department FY2025</a:t>
            </a:r>
            <a:endParaRPr lang="en-US" sz="2800">
              <a:latin typeface="Arial"/>
              <a:cs typeface="Arial"/>
            </a:endParaRPr>
          </a:p>
          <a:p>
            <a:pPr>
              <a:defRPr/>
            </a:pPr>
            <a:r>
              <a:rPr lang="en-US" sz="2800" b="1">
                <a:solidFill>
                  <a:prstClr val="black"/>
                </a:solidFill>
                <a:latin typeface="Arial"/>
                <a:cs typeface="Arial"/>
              </a:rPr>
              <a:t>Revitalizing Neighborhoods</a:t>
            </a:r>
          </a:p>
          <a:p>
            <a:pPr marL="457200" indent="-457200">
              <a:buFont typeface="Arial,Sans-Serif" panose="020B0604020202020204" pitchFamily="34" charset="0"/>
              <a:buChar char="•"/>
              <a:defRPr/>
            </a:pPr>
            <a:r>
              <a:rPr kumimoji="0" lang="en-US" sz="2500" b="0" i="0" u="none" strike="noStrike" kern="1200" cap="none" spc="0" normalizeH="0" baseline="0" noProof="0">
                <a:ln>
                  <a:noFill/>
                </a:ln>
                <a:solidFill>
                  <a:prstClr val="black"/>
                </a:solidFill>
                <a:effectLst/>
                <a:uLnTx/>
                <a:uFillTx/>
                <a:latin typeface="Arial"/>
                <a:ea typeface="+mn-ea"/>
                <a:cs typeface="Arial"/>
              </a:rPr>
              <a:t>MPD  participated in </a:t>
            </a:r>
            <a:r>
              <a:rPr lang="en-US" sz="2500">
                <a:solidFill>
                  <a:prstClr val="black"/>
                </a:solidFill>
                <a:latin typeface="Arial"/>
                <a:cs typeface="Arial"/>
              </a:rPr>
              <a:t>operations</a:t>
            </a:r>
            <a:r>
              <a:rPr kumimoji="0" lang="en-US" sz="2500" b="0" i="0" u="none" strike="noStrike" kern="1200" cap="none" spc="0" normalizeH="0" baseline="0" noProof="0">
                <a:ln>
                  <a:noFill/>
                </a:ln>
                <a:solidFill>
                  <a:prstClr val="black"/>
                </a:solidFill>
                <a:effectLst/>
                <a:uLnTx/>
                <a:uFillTx/>
                <a:latin typeface="Arial"/>
                <a:ea typeface="+mn-ea"/>
                <a:cs typeface="Arial"/>
              </a:rPr>
              <a:t> with Code Enforcement to</a:t>
            </a:r>
            <a:r>
              <a:rPr kumimoji="0" lang="en-US" sz="2500" b="1" i="0" u="none" strike="noStrike" kern="1200" cap="none" spc="0" normalizeH="0" baseline="0" noProof="0">
                <a:ln>
                  <a:noFill/>
                </a:ln>
                <a:solidFill>
                  <a:prstClr val="black"/>
                </a:solidFill>
                <a:effectLst/>
                <a:uLnTx/>
                <a:uFillTx/>
                <a:latin typeface="Arial"/>
                <a:ea typeface="+mn-ea"/>
                <a:cs typeface="Arial"/>
              </a:rPr>
              <a:t> clear</a:t>
            </a:r>
            <a:r>
              <a:rPr lang="en-US" sz="2500" b="1">
                <a:solidFill>
                  <a:prstClr val="black"/>
                </a:solidFill>
                <a:latin typeface="Arial"/>
                <a:cs typeface="Arial"/>
              </a:rPr>
              <a:t> 15</a:t>
            </a:r>
            <a:r>
              <a:rPr kumimoji="0" lang="en-US" sz="2500" b="1" i="0" u="none" strike="noStrike" kern="1200" cap="none" spc="0" normalizeH="0" baseline="0" noProof="0">
                <a:ln>
                  <a:noFill/>
                </a:ln>
                <a:solidFill>
                  <a:prstClr val="black"/>
                </a:solidFill>
                <a:effectLst/>
                <a:uLnTx/>
                <a:uFillTx/>
                <a:latin typeface="Arial"/>
                <a:ea typeface="+mn-ea"/>
                <a:cs typeface="Arial"/>
              </a:rPr>
              <a:t> homeless camps</a:t>
            </a:r>
            <a:r>
              <a:rPr kumimoji="0" lang="en-US" sz="2500" b="0" i="0" u="none" strike="noStrike" kern="1200" cap="none" spc="0" normalizeH="0" baseline="0" noProof="0">
                <a:ln>
                  <a:noFill/>
                </a:ln>
                <a:solidFill>
                  <a:prstClr val="black"/>
                </a:solidFill>
                <a:effectLst/>
                <a:uLnTx/>
                <a:uFillTx/>
                <a:latin typeface="Arial"/>
                <a:ea typeface="+mn-ea"/>
                <a:cs typeface="Arial"/>
              </a:rPr>
              <a:t> around the city. Several persons received Criminal Trespass Warnings or Prohibited Camping Citations.  </a:t>
            </a:r>
            <a:endParaRPr lang="en-US" sz="2500" b="0" i="0" u="none" strike="noStrike" kern="1200" cap="none" spc="0" normalizeH="0" baseline="0" noProof="0">
              <a:ln>
                <a:noFill/>
              </a:ln>
              <a:solidFill>
                <a:prstClr val="black"/>
              </a:solidFill>
              <a:effectLst/>
              <a:uLnTx/>
              <a:uFillTx/>
              <a:latin typeface="Arial"/>
              <a:cs typeface="Arial"/>
            </a:endParaRPr>
          </a:p>
          <a:p>
            <a:pPr marL="457200" indent="-457200">
              <a:buFont typeface="Arial,Sans-Serif" panose="020B0604020202020204" pitchFamily="34" charset="0"/>
              <a:buChar char="•"/>
            </a:pPr>
            <a:r>
              <a:rPr lang="en-US" sz="2500">
                <a:latin typeface="Arial"/>
                <a:cs typeface="Arial"/>
              </a:rPr>
              <a:t>3306 Cunningham: MPD, Code Enforcement, Solid Waste, and Animal Control teamed up to work complaints about this residence. Multiple persons were criminally trespassed, a dilapidated camper was removed, and the owner advised how to secure the residence.</a:t>
            </a:r>
          </a:p>
        </p:txBody>
      </p:sp>
      <p:sp>
        <p:nvSpPr>
          <p:cNvPr id="2" name="Slide Number Placeholder 2">
            <a:extLst>
              <a:ext uri="{FF2B5EF4-FFF2-40B4-BE49-F238E27FC236}">
                <a16:creationId xmlns:a16="http://schemas.microsoft.com/office/drawing/2014/main" id="{AAD55FD7-699E-15CF-8D10-5D36F5344A6C}"/>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28</a:t>
            </a:fld>
            <a:endParaRPr lang="en-US" b="1">
              <a:latin typeface="+mn-lt"/>
            </a:endParaRPr>
          </a:p>
        </p:txBody>
      </p:sp>
    </p:spTree>
    <p:extLst>
      <p:ext uri="{BB962C8B-B14F-4D97-AF65-F5344CB8AC3E}">
        <p14:creationId xmlns:p14="http://schemas.microsoft.com/office/powerpoint/2010/main" val="241944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1DFF-1657-D0F2-F62E-E5998D870B6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1756B67-3D01-A420-DC69-0D2993AC2AB3}"/>
              </a:ext>
            </a:extLst>
          </p:cNvPr>
          <p:cNvSpPr txBox="1"/>
          <p:nvPr/>
        </p:nvSpPr>
        <p:spPr>
          <a:xfrm>
            <a:off x="533400" y="27882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38970E74-07B2-4BEA-FFBE-851FF7260BF7}"/>
              </a:ext>
            </a:extLst>
          </p:cNvPr>
          <p:cNvSpPr txBox="1"/>
          <p:nvPr/>
        </p:nvSpPr>
        <p:spPr>
          <a:xfrm>
            <a:off x="533400" y="1051001"/>
            <a:ext cx="7972954" cy="5139869"/>
          </a:xfrm>
          <a:prstGeom prst="rect">
            <a:avLst/>
          </a:prstGeom>
          <a:noFill/>
        </p:spPr>
        <p:txBody>
          <a:bodyPr wrap="square" lIns="91440" tIns="45720" rIns="91440" bIns="45720" rtlCol="0" anchor="t">
            <a:spAutoFit/>
          </a:bodyPr>
          <a:lstStyle/>
          <a:p>
            <a:r>
              <a:rPr lang="en-US" sz="2800" b="1">
                <a:latin typeface="Arial"/>
                <a:cs typeface="Arial"/>
              </a:rPr>
              <a:t>Midland Police Department </a:t>
            </a:r>
            <a:endParaRPr lang="en-US" sz="2800">
              <a:latin typeface="Arial"/>
              <a:cs typeface="Arial"/>
            </a:endParaRPr>
          </a:p>
          <a:p>
            <a:r>
              <a:rPr lang="en-US" sz="2500" b="1">
                <a:latin typeface="Arial"/>
                <a:cs typeface="Arial"/>
              </a:rPr>
              <a:t>Grow and Retain Public Safety Resources</a:t>
            </a:r>
          </a:p>
          <a:p>
            <a:r>
              <a:rPr lang="en-US" sz="2500">
                <a:latin typeface="Arial"/>
                <a:cs typeface="Arial"/>
              </a:rPr>
              <a:t>Angel Armor Body Armor</a:t>
            </a:r>
            <a:endParaRPr lang="en-US"/>
          </a:p>
          <a:p>
            <a:pPr marL="457200" indent="-457200">
              <a:buFont typeface="Arial,Sans-Serif" panose="020B0604020202020204" pitchFamily="34" charset="0"/>
              <a:buChar char="•"/>
            </a:pPr>
            <a:r>
              <a:rPr lang="en-US" sz="2500">
                <a:latin typeface="Arial"/>
                <a:cs typeface="Arial"/>
              </a:rPr>
              <a:t>Discovered body armor was set to expire at end of 2024. </a:t>
            </a:r>
          </a:p>
          <a:p>
            <a:pPr marL="457200" indent="-457200">
              <a:buFont typeface="Arial,Sans-Serif" panose="020B0604020202020204" pitchFamily="34" charset="0"/>
              <a:buChar char="•"/>
            </a:pPr>
            <a:r>
              <a:rPr lang="en-US" sz="2500">
                <a:latin typeface="Arial"/>
                <a:cs typeface="Arial"/>
              </a:rPr>
              <a:t>Worked diligently with the City to purchase new body armor to replace expired armor for every officer. </a:t>
            </a:r>
          </a:p>
          <a:p>
            <a:pPr marL="457200" indent="-457200">
              <a:buFont typeface="Arial,Sans-Serif" panose="020B0604020202020204" pitchFamily="34" charset="0"/>
              <a:buChar char="•"/>
            </a:pPr>
            <a:r>
              <a:rPr lang="en-US" sz="2500">
                <a:latin typeface="Arial"/>
                <a:cs typeface="Arial"/>
              </a:rPr>
              <a:t>Council, City Management, and our private partners were very generous.</a:t>
            </a:r>
          </a:p>
          <a:p>
            <a:pPr marL="457200" indent="-457200">
              <a:buFont typeface="Arial,Sans-Serif" panose="020B0604020202020204" pitchFamily="34" charset="0"/>
              <a:buChar char="•"/>
            </a:pPr>
            <a:r>
              <a:rPr lang="en-US" sz="2500">
                <a:latin typeface="Arial"/>
                <a:cs typeface="Arial"/>
              </a:rPr>
              <a:t>Worked with COM Finance to put plan in place to ensure funds are available when current vests expire.</a:t>
            </a:r>
          </a:p>
        </p:txBody>
      </p:sp>
      <p:sp>
        <p:nvSpPr>
          <p:cNvPr id="2" name="Slide Number Placeholder 2">
            <a:extLst>
              <a:ext uri="{FF2B5EF4-FFF2-40B4-BE49-F238E27FC236}">
                <a16:creationId xmlns:a16="http://schemas.microsoft.com/office/drawing/2014/main" id="{80795C25-A8C3-3192-BFA2-243372E574E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29</a:t>
            </a:fld>
            <a:endParaRPr lang="en-US" b="1">
              <a:latin typeface="+mn-lt"/>
            </a:endParaRPr>
          </a:p>
        </p:txBody>
      </p:sp>
      <p:pic>
        <p:nvPicPr>
          <p:cNvPr id="3" name="Picture 2">
            <a:extLst>
              <a:ext uri="{FF2B5EF4-FFF2-40B4-BE49-F238E27FC236}">
                <a16:creationId xmlns:a16="http://schemas.microsoft.com/office/drawing/2014/main" id="{52CF2AF9-607C-98DB-475F-77E9F13EF9F9}"/>
              </a:ext>
            </a:extLst>
          </p:cNvPr>
          <p:cNvPicPr>
            <a:picLocks noChangeAspect="1"/>
          </p:cNvPicPr>
          <p:nvPr/>
        </p:nvPicPr>
        <p:blipFill>
          <a:blip r:embed="rId3"/>
          <a:stretch>
            <a:fillRect/>
          </a:stretch>
        </p:blipFill>
        <p:spPr>
          <a:xfrm>
            <a:off x="8381566" y="1047750"/>
            <a:ext cx="3707320" cy="4762502"/>
          </a:xfrm>
          <a:prstGeom prst="rect">
            <a:avLst/>
          </a:prstGeom>
        </p:spPr>
      </p:pic>
    </p:spTree>
    <p:extLst>
      <p:ext uri="{BB962C8B-B14F-4D97-AF65-F5344CB8AC3E}">
        <p14:creationId xmlns:p14="http://schemas.microsoft.com/office/powerpoint/2010/main" val="470424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8685F2-B34B-96A8-136D-3C08C0865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409516"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VISION BLOCK CONNECTIONS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779808" cy="3970318"/>
          </a:xfrm>
          <a:prstGeom prst="rect">
            <a:avLst/>
          </a:prstGeom>
          <a:noFill/>
        </p:spPr>
        <p:txBody>
          <a:bodyPr wrap="square" lIns="91440" tIns="45720" rIns="91440" bIns="45720" rtlCol="0" anchor="t">
            <a:spAutoFit/>
          </a:bodyPr>
          <a:lstStyle/>
          <a:p>
            <a:r>
              <a:rPr lang="en-US" sz="2800">
                <a:latin typeface="Arial"/>
                <a:cs typeface="Arial"/>
              </a:rPr>
              <a:t>“The City of Midland will be the </a:t>
            </a:r>
            <a:r>
              <a:rPr lang="en-US" sz="2800" b="1">
                <a:latin typeface="Arial"/>
                <a:cs typeface="Arial"/>
              </a:rPr>
              <a:t>Premier</a:t>
            </a:r>
            <a:r>
              <a:rPr lang="en-US" sz="2800">
                <a:latin typeface="Arial"/>
                <a:cs typeface="Arial"/>
              </a:rPr>
              <a:t> and </a:t>
            </a:r>
            <a:r>
              <a:rPr lang="en-US" sz="2800" b="1">
                <a:latin typeface="Arial"/>
                <a:cs typeface="Arial"/>
              </a:rPr>
              <a:t>Safest City </a:t>
            </a:r>
            <a:r>
              <a:rPr lang="en-US" sz="2800">
                <a:latin typeface="Arial"/>
                <a:cs typeface="Arial"/>
              </a:rPr>
              <a:t>in West Texas by Providing </a:t>
            </a:r>
            <a:r>
              <a:rPr lang="en-US" sz="2800" b="1">
                <a:latin typeface="Arial"/>
                <a:cs typeface="Arial"/>
              </a:rPr>
              <a:t>World Class Municipal Services</a:t>
            </a:r>
            <a:r>
              <a:rPr lang="en-US" sz="2800">
                <a:latin typeface="Arial"/>
                <a:cs typeface="Arial"/>
              </a:rPr>
              <a:t> through </a:t>
            </a:r>
            <a:r>
              <a:rPr lang="en-US" sz="2800" b="1">
                <a:latin typeface="Arial"/>
                <a:cs typeface="Arial"/>
              </a:rPr>
              <a:t>Operational Excellence </a:t>
            </a:r>
            <a:r>
              <a:rPr lang="en-US" sz="2800">
                <a:latin typeface="Arial"/>
                <a:cs typeface="Arial"/>
              </a:rPr>
              <a:t>and a Culture of </a:t>
            </a:r>
            <a:r>
              <a:rPr lang="en-US" sz="2800" b="1">
                <a:latin typeface="Arial"/>
                <a:cs typeface="Arial"/>
              </a:rPr>
              <a:t>Innovation</a:t>
            </a:r>
            <a:r>
              <a:rPr lang="en-US" sz="2800">
                <a:latin typeface="Arial"/>
                <a:cs typeface="Arial"/>
              </a:rPr>
              <a:t>”</a:t>
            </a:r>
            <a:endParaRPr lang="en-US" sz="2800">
              <a:latin typeface="Arial" panose="020B0604020202020204" pitchFamily="34" charset="0"/>
              <a:cs typeface="Arial" panose="020B0604020202020204" pitchFamily="34" charset="0"/>
            </a:endParaRPr>
          </a:p>
          <a:p>
            <a:endParaRPr lang="en-US" sz="2800">
              <a:latin typeface="Arial"/>
              <a:cs typeface="Arial"/>
            </a:endParaRPr>
          </a:p>
          <a:p>
            <a:pPr marL="457200" indent="-457200">
              <a:buFont typeface="Arial,Sans-Serif"/>
              <a:buChar char="•"/>
            </a:pPr>
            <a:r>
              <a:rPr lang="en-US" sz="2800" b="1">
                <a:latin typeface="Arial"/>
                <a:cs typeface="Arial"/>
              </a:rPr>
              <a:t>Safe City </a:t>
            </a:r>
            <a:r>
              <a:rPr lang="en-US" sz="2800">
                <a:latin typeface="Arial"/>
                <a:cs typeface="Arial"/>
              </a:rPr>
              <a:t>(Goal 2)</a:t>
            </a:r>
          </a:p>
          <a:p>
            <a:pPr marL="457200" indent="-457200">
              <a:buFont typeface="Arial,Sans-Serif"/>
              <a:buChar char="•"/>
            </a:pPr>
            <a:r>
              <a:rPr lang="en-US" sz="2800" b="1">
                <a:latin typeface="Arial"/>
                <a:cs typeface="Arial"/>
              </a:rPr>
              <a:t>Provide Sound Governance &amp; Fiscal Management </a:t>
            </a:r>
            <a:r>
              <a:rPr lang="en-US" sz="2800">
                <a:latin typeface="Arial"/>
                <a:cs typeface="Arial"/>
              </a:rPr>
              <a:t>(Goal 5)</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A01E-9FAD-3200-EA5E-B790F611189D}"/>
            </a:ext>
          </a:extLst>
        </p:cNvPr>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ABB8481C-BF1B-ACD0-2B59-D2236C821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1357ADD-E2F5-178D-47A0-603AF1E251F0}"/>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pPr>
              <a:defRPr/>
            </a:pPr>
            <a:r>
              <a:rPr kumimoji="0" lang="en-US" sz="4400" b="1" i="0" u="none" strike="noStrike" kern="1200" cap="none" spc="0" normalizeH="0" baseline="0" noProof="0">
                <a:ln>
                  <a:noFill/>
                </a:ln>
                <a:solidFill>
                  <a:schemeClr val="tx2">
                    <a:lumMod val="76000"/>
                    <a:lumOff val="24000"/>
                  </a:schemeClr>
                </a:solidFill>
                <a:effectLst/>
                <a:uLnTx/>
                <a:uFillTx/>
                <a:latin typeface="Century Gothic"/>
                <a:ea typeface="Roboto Slab"/>
                <a:cs typeface="BrowalliaUPC"/>
              </a:rPr>
              <a:t>FY 2025 </a:t>
            </a:r>
            <a:r>
              <a:rPr lang="en-US" sz="4400" b="1">
                <a:solidFill>
                  <a:schemeClr val="tx2">
                    <a:lumMod val="76000"/>
                    <a:lumOff val="24000"/>
                  </a:schemeClr>
                </a:solidFill>
                <a:latin typeface="Century Gothic"/>
                <a:ea typeface="Roboto Slab"/>
                <a:cs typeface="BrowalliaUPC"/>
              </a:rPr>
              <a:t>RESULTS</a:t>
            </a:r>
            <a:r>
              <a:rPr lang="en-US" sz="4400" b="1">
                <a:solidFill>
                  <a:srgbClr val="0E2841"/>
                </a:solidFill>
                <a:latin typeface="Century Gothic"/>
                <a:ea typeface="Roboto Slab"/>
                <a:cs typeface="BrowalliaUPC"/>
              </a:rPr>
              <a:t> </a:t>
            </a:r>
            <a:endParaRPr lang="en-US" sz="4400" b="1" i="0" u="none" strike="noStrike" kern="1200" cap="none" spc="0" normalizeH="0" baseline="0" noProof="0">
              <a:ln>
                <a:noFill/>
              </a:ln>
              <a:solidFill>
                <a:srgbClr val="0E2841"/>
              </a:solidFill>
              <a:effectLst/>
              <a:uLnTx/>
              <a:uFillTx/>
              <a:latin typeface="Century Gothic"/>
              <a:ea typeface="Roboto Slab"/>
              <a:cs typeface="BrowalliaUPC"/>
            </a:endParaRPr>
          </a:p>
        </p:txBody>
      </p:sp>
      <p:sp>
        <p:nvSpPr>
          <p:cNvPr id="13" name="TextBox 12">
            <a:extLst>
              <a:ext uri="{FF2B5EF4-FFF2-40B4-BE49-F238E27FC236}">
                <a16:creationId xmlns:a16="http://schemas.microsoft.com/office/drawing/2014/main" id="{7F118F3E-417E-7AF2-E264-3EC691E09D02}"/>
              </a:ext>
            </a:extLst>
          </p:cNvPr>
          <p:cNvSpPr txBox="1"/>
          <p:nvPr/>
        </p:nvSpPr>
        <p:spPr>
          <a:xfrm>
            <a:off x="533400" y="1504950"/>
            <a:ext cx="8299903" cy="437042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a:rPr>
              <a:t>Midland Police Department</a:t>
            </a:r>
          </a:p>
          <a:p>
            <a:pPr>
              <a:defRPr/>
            </a:pPr>
            <a:r>
              <a:rPr lang="en-US" sz="2500" b="1">
                <a:solidFill>
                  <a:prstClr val="black"/>
                </a:solidFill>
                <a:latin typeface="Arial"/>
                <a:cs typeface="Arial"/>
              </a:rPr>
              <a:t>Improve Pedestrian and Motorist Safety </a:t>
            </a:r>
            <a:endParaRPr lang="en-US" sz="2500">
              <a:solidFill>
                <a:prstClr val="black"/>
              </a:solidFill>
              <a:latin typeface="Century Gothic"/>
              <a:cs typeface="Arial"/>
            </a:endParaRPr>
          </a:p>
          <a:p>
            <a:pPr>
              <a:defRPr/>
            </a:pPr>
            <a:r>
              <a:rPr lang="en-US" sz="2500" b="1">
                <a:solidFill>
                  <a:prstClr val="black"/>
                </a:solidFill>
                <a:latin typeface="Arial"/>
                <a:cs typeface="Arial"/>
              </a:rPr>
              <a:t>Safe Passage</a:t>
            </a:r>
            <a:r>
              <a:rPr kumimoji="0" lang="en-US" sz="2500" b="1" i="0" u="none" strike="noStrike" kern="1200" cap="none" spc="0" normalizeH="0" baseline="0" noProof="0">
                <a:ln>
                  <a:noFill/>
                </a:ln>
                <a:solidFill>
                  <a:prstClr val="black"/>
                </a:solidFill>
                <a:effectLst/>
                <a:uLnTx/>
                <a:uFillTx/>
                <a:latin typeface="Arial"/>
                <a:ea typeface="+mn-ea"/>
                <a:cs typeface="Arial"/>
              </a:rPr>
              <a:t> Initiative</a:t>
            </a:r>
            <a:endParaRPr lang="en-US" sz="2500" i="0" u="none" strike="noStrike" kern="1200" cap="none" spc="0" normalizeH="0" baseline="0" noProof="0">
              <a:ln>
                <a:noFill/>
              </a:ln>
              <a:solidFill>
                <a:prstClr val="black"/>
              </a:solidFill>
              <a:effectLst/>
              <a:uLnTx/>
              <a:uFillTx/>
              <a:latin typeface="Century Gothic"/>
              <a:cs typeface="Arial"/>
            </a:endParaRPr>
          </a:p>
          <a:p>
            <a:pPr marL="457200" marR="0" lvl="0" indent="-457200" algn="l" defTabSz="914400" rtl="0" eaLnBrk="1" fontAlgn="auto" latinLnBrk="0" hangingPunct="1">
              <a:lnSpc>
                <a:spcPct val="100000"/>
              </a:lnSpc>
              <a:spcBef>
                <a:spcPts val="0"/>
              </a:spcBef>
              <a:spcAft>
                <a:spcPts val="0"/>
              </a:spcAft>
              <a:buClrTx/>
              <a:buSzTx/>
              <a:buFont typeface="Arial,Sans-Serif"/>
              <a:buChar char="•"/>
              <a:tabLst/>
              <a:defRPr/>
            </a:pPr>
            <a:r>
              <a:rPr kumimoji="0" lang="en-US" sz="2500" b="1" i="0" u="none" strike="noStrike" kern="1200" cap="none" spc="0" normalizeH="0" baseline="0" noProof="0">
                <a:ln>
                  <a:noFill/>
                </a:ln>
                <a:solidFill>
                  <a:prstClr val="black"/>
                </a:solidFill>
                <a:effectLst/>
                <a:uLnTx/>
                <a:uFillTx/>
                <a:latin typeface="Arial"/>
                <a:ea typeface="+mn-ea"/>
                <a:cs typeface="Arial"/>
              </a:rPr>
              <a:t>Operation Intersection Intervention</a:t>
            </a:r>
            <a:endParaRPr lang="en-US" sz="2500" b="1"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	Traffic Stops: 2,267</a:t>
            </a:r>
            <a:endParaRPr lang="en-US" sz="25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	Citations: 1,388</a:t>
            </a:r>
            <a:endParaRPr lang="en-US" sz="25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	Arrests: 54</a:t>
            </a:r>
            <a:endParaRPr lang="en-US" sz="2500" b="0" i="0" u="none" strike="noStrike" kern="1200" cap="none" spc="0" normalizeH="0" baseline="0" noProof="0">
              <a:ln>
                <a:noFill/>
              </a:ln>
              <a:solidFill>
                <a:prstClr val="black"/>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Sans-Serif"/>
              <a:buChar char="•"/>
              <a:tabLst/>
              <a:defRPr/>
            </a:pPr>
            <a:r>
              <a:rPr kumimoji="0" lang="en-US" sz="2500" b="1" i="0" u="none" strike="noStrike" kern="1200" cap="none" spc="0" normalizeH="0" baseline="0" noProof="0">
                <a:ln>
                  <a:noFill/>
                </a:ln>
                <a:solidFill>
                  <a:prstClr val="black"/>
                </a:solidFill>
                <a:effectLst/>
                <a:uLnTx/>
                <a:uFillTx/>
                <a:latin typeface="Arial"/>
                <a:ea typeface="+mn-ea"/>
                <a:cs typeface="Arial"/>
              </a:rPr>
              <a:t>Operation Cruise Control</a:t>
            </a:r>
            <a:endParaRPr lang="en-US" sz="2500" b="1"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	Traffic Stops: 1,938</a:t>
            </a:r>
            <a:endParaRPr lang="en-US" sz="25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	Citations: 716</a:t>
            </a:r>
            <a:endParaRPr lang="en-US" sz="25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	Arrests: 80</a:t>
            </a:r>
            <a:endParaRPr lang="en-US" sz="2500" b="0" i="0" u="none" strike="noStrike" kern="1200" cap="none" spc="0" normalizeH="0" baseline="0" noProof="0">
              <a:ln>
                <a:noFill/>
              </a:ln>
              <a:solidFill>
                <a:prstClr val="black"/>
              </a:solidFill>
              <a:effectLst/>
              <a:uLnTx/>
              <a:uFillTx/>
              <a:latin typeface="Arial"/>
              <a:cs typeface="Arial"/>
            </a:endParaRPr>
          </a:p>
        </p:txBody>
      </p:sp>
      <p:sp>
        <p:nvSpPr>
          <p:cNvPr id="2" name="Slide Number Placeholder 2">
            <a:extLst>
              <a:ext uri="{FF2B5EF4-FFF2-40B4-BE49-F238E27FC236}">
                <a16:creationId xmlns:a16="http://schemas.microsoft.com/office/drawing/2014/main" id="{2D6A4466-57B4-0CB3-5C1E-CEB139D632FB}"/>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909ABD2-4574-433D-8B11-1782A1457D95}" type="slidenum">
              <a:rPr kumimoji="0" lang="en-US" sz="4800" b="1" i="0" u="none" strike="noStrike" kern="1200" cap="none" spc="0" normalizeH="0" baseline="0" noProof="0" smtClean="0">
                <a:ln>
                  <a:noFill/>
                </a:ln>
                <a:solidFill>
                  <a:srgbClr val="0E2841">
                    <a:lumMod val="75000"/>
                    <a:lumOff val="25000"/>
                  </a:srgb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4800" b="1" i="0" u="none" strike="noStrike" kern="1200" cap="none" spc="0" normalizeH="0" baseline="0" noProof="0">
              <a:ln>
                <a:noFill/>
              </a:ln>
              <a:solidFill>
                <a:srgbClr val="0E2841">
                  <a:lumMod val="75000"/>
                  <a:lumOff val="25000"/>
                </a:srgbClr>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D9CA88B0-B622-EF18-EBF1-7B27B72809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6583846" y="2308790"/>
            <a:ext cx="5434973" cy="2771211"/>
          </a:xfrm>
          <a:prstGeom prst="rect">
            <a:avLst/>
          </a:prstGeom>
        </p:spPr>
      </p:pic>
    </p:spTree>
    <p:extLst>
      <p:ext uri="{BB962C8B-B14F-4D97-AF65-F5344CB8AC3E}">
        <p14:creationId xmlns:p14="http://schemas.microsoft.com/office/powerpoint/2010/main" val="650341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D1713-7958-30A0-176B-DD6C48B520B0}"/>
            </a:ext>
          </a:extLst>
        </p:cNvPr>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5CB39217-51BD-4F4C-FEA4-352EF706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01D0542-3B1D-F85C-A268-5A49F5E07688}"/>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2">
                    <a:lumMod val="76000"/>
                    <a:lumOff val="24000"/>
                  </a:schemeClr>
                </a:solidFill>
                <a:effectLst/>
                <a:uLnTx/>
                <a:uFillTx/>
                <a:latin typeface="Century Gothic"/>
                <a:ea typeface="Roboto Slab"/>
                <a:cs typeface="BrowalliaUPC"/>
              </a:rPr>
              <a:t>FY 2025 </a:t>
            </a:r>
            <a:r>
              <a:rPr lang="en-US" sz="4400" b="1">
                <a:solidFill>
                  <a:schemeClr val="tx2">
                    <a:lumMod val="76000"/>
                    <a:lumOff val="24000"/>
                  </a:schemeClr>
                </a:solidFill>
                <a:latin typeface="Century Gothic"/>
                <a:ea typeface="Roboto Slab"/>
                <a:cs typeface="BrowalliaUPC"/>
              </a:rPr>
              <a:t>RESULTS</a:t>
            </a:r>
            <a:endParaRPr kumimoji="0" lang="en-US" sz="4400" b="1" i="0" u="none" strike="noStrike" kern="1200" cap="none" spc="0" normalizeH="0" baseline="0" noProof="0">
              <a:ln>
                <a:noFill/>
              </a:ln>
              <a:solidFill>
                <a:schemeClr val="tx2">
                  <a:lumMod val="76000"/>
                  <a:lumOff val="24000"/>
                </a:schemeClr>
              </a:solidFill>
              <a:effectLst/>
              <a:uLnTx/>
              <a:uFillTx/>
              <a:latin typeface="Century Gothic"/>
              <a:ea typeface="Roboto Slab"/>
              <a:cs typeface="BrowalliaUPC"/>
            </a:endParaRPr>
          </a:p>
        </p:txBody>
      </p:sp>
      <p:sp>
        <p:nvSpPr>
          <p:cNvPr id="13" name="TextBox 12">
            <a:extLst>
              <a:ext uri="{FF2B5EF4-FFF2-40B4-BE49-F238E27FC236}">
                <a16:creationId xmlns:a16="http://schemas.microsoft.com/office/drawing/2014/main" id="{B6DA6ED8-ED6E-B6D7-5305-6A813AEE0208}"/>
              </a:ext>
            </a:extLst>
          </p:cNvPr>
          <p:cNvSpPr txBox="1"/>
          <p:nvPr/>
        </p:nvSpPr>
        <p:spPr>
          <a:xfrm>
            <a:off x="533401" y="1504950"/>
            <a:ext cx="5657088" cy="437042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Arial"/>
              </a:rPr>
              <a:t>Midland Police Department</a:t>
            </a:r>
          </a:p>
          <a:p>
            <a:pPr>
              <a:defRPr/>
            </a:pPr>
            <a:r>
              <a:rPr lang="en-US" sz="2500" b="1">
                <a:solidFill>
                  <a:prstClr val="black"/>
                </a:solidFill>
                <a:latin typeface="Arial"/>
                <a:cs typeface="Arial"/>
              </a:rPr>
              <a:t>Improve Pedestrian and Motorist Safety</a:t>
            </a:r>
            <a:endParaRPr kumimoji="0" lang="en-US" sz="2500" b="0" i="0" u="none" strike="noStrike" kern="1200" cap="none" spc="0" normalizeH="0" baseline="0" noProof="0">
              <a:ln>
                <a:noFill/>
              </a:ln>
              <a:solidFill>
                <a:prstClr val="black"/>
              </a:solidFill>
              <a:effectLst/>
              <a:uLnTx/>
              <a:uFillTx/>
              <a:latin typeface="Century Gothic"/>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Arial,Sans-Serif"/>
              <a:buChar char="•"/>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Safe Passage enforcement efforts </a:t>
            </a:r>
            <a:r>
              <a:rPr kumimoji="0" lang="en-US" sz="2500" b="1" i="0" u="none" strike="noStrike" kern="1200" cap="none" spc="0" normalizeH="0" baseline="0" noProof="0">
                <a:ln>
                  <a:noFill/>
                </a:ln>
                <a:solidFill>
                  <a:prstClr val="black"/>
                </a:solidFill>
                <a:effectLst/>
                <a:uLnTx/>
                <a:uFillTx/>
                <a:latin typeface="Arial"/>
                <a:ea typeface="+mn-ea"/>
                <a:cs typeface="Arial"/>
              </a:rPr>
              <a:t>have led to a reduction in Traffic Crashes. </a:t>
            </a:r>
            <a:endParaRPr lang="en-US" sz="2500" b="1" i="0" u="none" strike="noStrike" kern="1200" cap="none" spc="0" normalizeH="0" baseline="0" noProof="0">
              <a:ln>
                <a:noFill/>
              </a:ln>
              <a:solidFill>
                <a:prstClr val="black"/>
              </a:solidFill>
              <a:effectLst/>
              <a:uLnTx/>
              <a:uFillTx/>
              <a:latin typeface="Arial"/>
              <a:cs typeface="Arial"/>
            </a:endParaRPr>
          </a:p>
          <a:p>
            <a:pPr marL="457200" indent="-457200">
              <a:buFont typeface="Arial,Sans-Serif"/>
              <a:buChar char="•"/>
              <a:defRPr/>
            </a:pPr>
            <a:r>
              <a:rPr kumimoji="0" lang="en-US" sz="2500" b="1" i="0" u="none" strike="noStrike" kern="1200" cap="none" spc="0" normalizeH="0" baseline="0" noProof="0">
                <a:ln>
                  <a:noFill/>
                </a:ln>
                <a:solidFill>
                  <a:prstClr val="black"/>
                </a:solidFill>
                <a:effectLst/>
                <a:uLnTx/>
                <a:uFillTx/>
                <a:latin typeface="Arial"/>
                <a:ea typeface="+mn-ea"/>
                <a:cs typeface="Arial"/>
              </a:rPr>
              <a:t>In comparison years 2022-2025, February, April, May, and June</a:t>
            </a:r>
            <a:r>
              <a:rPr lang="en-US" sz="2500" b="1">
                <a:solidFill>
                  <a:prstClr val="black"/>
                </a:solidFill>
                <a:latin typeface="Arial"/>
                <a:cs typeface="Arial"/>
              </a:rPr>
              <a:t> 2025 </a:t>
            </a:r>
            <a:r>
              <a:rPr kumimoji="0" lang="en-US" sz="2500" b="1" i="0" u="none" strike="noStrike" kern="1200" cap="none" spc="0" normalizeH="0" baseline="0" noProof="0">
                <a:ln>
                  <a:noFill/>
                </a:ln>
                <a:solidFill>
                  <a:prstClr val="black"/>
                </a:solidFill>
                <a:effectLst/>
                <a:uLnTx/>
                <a:uFillTx/>
                <a:latin typeface="Arial"/>
                <a:ea typeface="+mn-ea"/>
                <a:cs typeface="Arial"/>
              </a:rPr>
              <a:t>each showed the fewest crashes for that month.</a:t>
            </a:r>
            <a:endParaRPr lang="en-US" sz="2500" b="1" i="0" u="none" strike="noStrike" kern="1200" cap="none" spc="0" normalizeH="0" baseline="0" noProof="0">
              <a:ln>
                <a:noFill/>
              </a:ln>
              <a:solidFill>
                <a:prstClr val="black"/>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500" b="0" i="0" u="none" strike="noStrike" kern="1200" cap="none" spc="0" normalizeH="0" baseline="0" noProof="0">
              <a:ln>
                <a:noFill/>
              </a:ln>
              <a:solidFill>
                <a:prstClr val="black"/>
              </a:solidFill>
              <a:effectLst/>
              <a:uLnTx/>
              <a:uFillTx/>
              <a:latin typeface="Arial"/>
              <a:ea typeface="+mn-ea"/>
              <a:cs typeface="Arial"/>
            </a:endParaRPr>
          </a:p>
        </p:txBody>
      </p:sp>
      <p:sp>
        <p:nvSpPr>
          <p:cNvPr id="2" name="Slide Number Placeholder 2">
            <a:extLst>
              <a:ext uri="{FF2B5EF4-FFF2-40B4-BE49-F238E27FC236}">
                <a16:creationId xmlns:a16="http://schemas.microsoft.com/office/drawing/2014/main" id="{B1330619-A589-F453-C573-89968FB8983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909ABD2-4574-433D-8B11-1782A1457D95}" type="slidenum">
              <a:rPr kumimoji="0" lang="en-US" sz="4800" b="1" i="0" u="none" strike="noStrike" kern="1200" cap="none" spc="0" normalizeH="0" baseline="0" noProof="0" smtClean="0">
                <a:ln>
                  <a:noFill/>
                </a:ln>
                <a:solidFill>
                  <a:srgbClr val="0E2841">
                    <a:lumMod val="75000"/>
                    <a:lumOff val="25000"/>
                  </a:srgb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4800" b="1" i="0" u="none" strike="noStrike" kern="1200" cap="none" spc="0" normalizeH="0" baseline="0" noProof="0">
              <a:ln>
                <a:noFill/>
              </a:ln>
              <a:solidFill>
                <a:srgbClr val="0E2841">
                  <a:lumMod val="75000"/>
                  <a:lumOff val="25000"/>
                </a:srgbClr>
              </a:solidFill>
              <a:effectLst/>
              <a:uLnTx/>
              <a:uFillTx/>
              <a:latin typeface="Century Gothic"/>
              <a:ea typeface="+mn-ea"/>
              <a:cs typeface="+mn-cs"/>
            </a:endParaRPr>
          </a:p>
        </p:txBody>
      </p:sp>
      <p:pic>
        <p:nvPicPr>
          <p:cNvPr id="4" name="Picture 3" descr="Chart, line chart">
            <a:extLst>
              <a:ext uri="{FF2B5EF4-FFF2-40B4-BE49-F238E27FC236}">
                <a16:creationId xmlns:a16="http://schemas.microsoft.com/office/drawing/2014/main" id="{7A41E634-75DC-87F5-B5D3-8C598EBB6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518" y="1504950"/>
            <a:ext cx="5958459" cy="4154780"/>
          </a:xfrm>
          <a:prstGeom prst="rect">
            <a:avLst/>
          </a:prstGeom>
        </p:spPr>
      </p:pic>
    </p:spTree>
    <p:extLst>
      <p:ext uri="{BB962C8B-B14F-4D97-AF65-F5344CB8AC3E}">
        <p14:creationId xmlns:p14="http://schemas.microsoft.com/office/powerpoint/2010/main" val="390016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03D22-A5D5-2507-15DF-1B8050C01569}"/>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02A8D0AE-306B-E337-DE22-FE0C32587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4114BEC-D147-2CF6-50E9-9B61EBBB1E2C}"/>
              </a:ext>
            </a:extLst>
          </p:cNvPr>
          <p:cNvSpPr txBox="1"/>
          <p:nvPr/>
        </p:nvSpPr>
        <p:spPr>
          <a:xfrm>
            <a:off x="533400" y="385979"/>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8A814EF-08E2-7BA9-270F-732B16D8144F}"/>
              </a:ext>
            </a:extLst>
          </p:cNvPr>
          <p:cNvSpPr txBox="1"/>
          <p:nvPr/>
        </p:nvSpPr>
        <p:spPr>
          <a:xfrm>
            <a:off x="533400" y="1348657"/>
            <a:ext cx="4269749" cy="2970044"/>
          </a:xfrm>
          <a:prstGeom prst="rect">
            <a:avLst/>
          </a:prstGeom>
          <a:noFill/>
        </p:spPr>
        <p:txBody>
          <a:bodyPr wrap="square" lIns="91440" tIns="45720" rIns="91440" bIns="45720" rtlCol="0" anchor="t">
            <a:spAutoFit/>
          </a:bodyPr>
          <a:lstStyle/>
          <a:p>
            <a:r>
              <a:rPr lang="en-US" sz="2800" b="1">
                <a:latin typeface="Arial"/>
                <a:cs typeface="Arial"/>
              </a:rPr>
              <a:t>Midland Police Department: </a:t>
            </a:r>
          </a:p>
          <a:p>
            <a:r>
              <a:rPr lang="en-US" sz="2800" b="1">
                <a:latin typeface="Arial"/>
                <a:cs typeface="Arial"/>
              </a:rPr>
              <a:t>Be the Safest City in West Texas</a:t>
            </a:r>
          </a:p>
          <a:p>
            <a:pPr marL="457200" indent="-457200">
              <a:buFont typeface="Arial,Sans-Serif" panose="020B0604020202020204" pitchFamily="34" charset="0"/>
              <a:buChar char="•"/>
            </a:pPr>
            <a:r>
              <a:rPr lang="en-US" sz="2500">
                <a:latin typeface="Arial"/>
                <a:cs typeface="Arial"/>
              </a:rPr>
              <a:t>Reduced Crime Rate</a:t>
            </a:r>
          </a:p>
          <a:p>
            <a:pPr marL="457200" indent="-457200">
              <a:buFont typeface="Arial,Sans-Serif" panose="020B0604020202020204" pitchFamily="34" charset="0"/>
              <a:buChar char="•"/>
            </a:pPr>
            <a:r>
              <a:rPr kumimoji="0" lang="en-US" sz="2500" b="0" i="0" u="none" strike="noStrike" kern="1200" cap="none" spc="0" normalizeH="0" baseline="0" noProof="0">
                <a:ln>
                  <a:noFill/>
                </a:ln>
                <a:solidFill>
                  <a:prstClr val="black"/>
                </a:solidFill>
                <a:effectLst/>
                <a:uLnTx/>
                <a:uFillTx/>
                <a:latin typeface="Arial"/>
                <a:ea typeface="+mn-ea"/>
                <a:cs typeface="Arial"/>
              </a:rPr>
              <a:t>Reduced Traffic Collisions </a:t>
            </a:r>
            <a:endParaRPr lang="en-US" sz="2500" b="0" i="0" u="none" strike="noStrike" kern="1200" cap="none" spc="0" normalizeH="0" baseline="0" noProof="0">
              <a:ln>
                <a:noFill/>
              </a:ln>
              <a:solidFill>
                <a:prstClr val="black"/>
              </a:solidFill>
              <a:effectLst/>
              <a:uLnTx/>
              <a:uFillTx/>
              <a:latin typeface="Arial"/>
              <a:cs typeface="Arial"/>
            </a:endParaRPr>
          </a:p>
        </p:txBody>
      </p:sp>
      <p:sp>
        <p:nvSpPr>
          <p:cNvPr id="2" name="Slide Number Placeholder 2">
            <a:extLst>
              <a:ext uri="{FF2B5EF4-FFF2-40B4-BE49-F238E27FC236}">
                <a16:creationId xmlns:a16="http://schemas.microsoft.com/office/drawing/2014/main" id="{7DB26D9A-038C-8DE9-04CA-4721FBCD14C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32</a:t>
            </a:fld>
            <a:endParaRPr lang="en-US" b="1">
              <a:latin typeface="+mn-lt"/>
            </a:endParaRPr>
          </a:p>
        </p:txBody>
      </p:sp>
      <p:pic>
        <p:nvPicPr>
          <p:cNvPr id="9" name="Picture 8">
            <a:extLst>
              <a:ext uri="{FF2B5EF4-FFF2-40B4-BE49-F238E27FC236}">
                <a16:creationId xmlns:a16="http://schemas.microsoft.com/office/drawing/2014/main" id="{EFE12ACC-6F02-A544-49EF-1C6096B9F461}"/>
              </a:ext>
            </a:extLst>
          </p:cNvPr>
          <p:cNvPicPr>
            <a:picLocks noChangeAspect="1"/>
          </p:cNvPicPr>
          <p:nvPr/>
        </p:nvPicPr>
        <p:blipFill>
          <a:blip r:embed="rId4"/>
          <a:stretch>
            <a:fillRect/>
          </a:stretch>
        </p:blipFill>
        <p:spPr>
          <a:xfrm>
            <a:off x="4805362" y="940593"/>
            <a:ext cx="4283869" cy="5357813"/>
          </a:xfrm>
          <a:prstGeom prst="rect">
            <a:avLst/>
          </a:prstGeom>
        </p:spPr>
      </p:pic>
    </p:spTree>
    <p:extLst>
      <p:ext uri="{BB962C8B-B14F-4D97-AF65-F5344CB8AC3E}">
        <p14:creationId xmlns:p14="http://schemas.microsoft.com/office/powerpoint/2010/main" val="2969041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0D55E-6AA7-7AAE-F53C-F07EF7ECA538}"/>
            </a:ext>
          </a:extLst>
        </p:cNvPr>
        <p:cNvGrpSpPr/>
        <p:nvPr/>
      </p:nvGrpSpPr>
      <p:grpSpPr>
        <a:xfrm>
          <a:off x="0" y="0"/>
          <a:ext cx="0" cy="0"/>
          <a:chOff x="0" y="0"/>
          <a:chExt cx="0" cy="0"/>
        </a:xfrm>
      </p:grpSpPr>
      <p:pic>
        <p:nvPicPr>
          <p:cNvPr id="4098" name="Picture 2" descr="A red truck with a white background&#10;&#10;AI-generated content may be incorrect.">
            <a:extLst>
              <a:ext uri="{FF2B5EF4-FFF2-40B4-BE49-F238E27FC236}">
                <a16:creationId xmlns:a16="http://schemas.microsoft.com/office/drawing/2014/main" id="{7820CBCC-A8A8-3493-EDA8-0387EC2E5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B8D5E2C-CD56-503E-48D6-CF89B0375D1C}"/>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FY25 KEY RESULTS</a:t>
            </a:r>
          </a:p>
        </p:txBody>
      </p:sp>
      <p:sp>
        <p:nvSpPr>
          <p:cNvPr id="16" name="TextBox 15">
            <a:extLst>
              <a:ext uri="{FF2B5EF4-FFF2-40B4-BE49-F238E27FC236}">
                <a16:creationId xmlns:a16="http://schemas.microsoft.com/office/drawing/2014/main" id="{D8FAB06D-21F5-2176-DCC3-A8D29D530B0E}"/>
              </a:ext>
            </a:extLst>
          </p:cNvPr>
          <p:cNvSpPr txBox="1"/>
          <p:nvPr/>
        </p:nvSpPr>
        <p:spPr>
          <a:xfrm>
            <a:off x="5888037" y="1334014"/>
            <a:ext cx="2609850" cy="369332"/>
          </a:xfrm>
          <a:prstGeom prst="rect">
            <a:avLst/>
          </a:prstGeom>
          <a:noFill/>
        </p:spPr>
        <p:txBody>
          <a:bodyPr wrap="square">
            <a:spAutoFit/>
          </a:bodyPr>
          <a:lstStyle/>
          <a:p>
            <a:pPr algn="ctr"/>
            <a:r>
              <a:rPr lang="en-US" b="0" i="0" u="none" strike="noStrike">
                <a:solidFill>
                  <a:schemeClr val="bg1"/>
                </a:solidFill>
                <a:effectLst/>
                <a:latin typeface="Arial" panose="020B0604020202020204" pitchFamily="34" charset="0"/>
              </a:rPr>
              <a:t>602 N Lee St</a:t>
            </a:r>
            <a:endParaRPr lang="en-US">
              <a:solidFill>
                <a:schemeClr val="bg1"/>
              </a:solidFill>
            </a:endParaRPr>
          </a:p>
        </p:txBody>
      </p:sp>
      <p:sp>
        <p:nvSpPr>
          <p:cNvPr id="3" name="Slide Number Placeholder 2">
            <a:extLst>
              <a:ext uri="{FF2B5EF4-FFF2-40B4-BE49-F238E27FC236}">
                <a16:creationId xmlns:a16="http://schemas.microsoft.com/office/drawing/2014/main" id="{803926F7-843D-E709-4BDB-917D2DB1F8D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33</a:t>
            </a:fld>
            <a:endParaRPr lang="en-US" b="1">
              <a:latin typeface="+mn-lt"/>
            </a:endParaRPr>
          </a:p>
        </p:txBody>
      </p:sp>
      <p:sp>
        <p:nvSpPr>
          <p:cNvPr id="5" name="TextBox 4">
            <a:extLst>
              <a:ext uri="{FF2B5EF4-FFF2-40B4-BE49-F238E27FC236}">
                <a16:creationId xmlns:a16="http://schemas.microsoft.com/office/drawing/2014/main" id="{9E16DF31-2FF7-7621-FE27-69B125A120AE}"/>
              </a:ext>
            </a:extLst>
          </p:cNvPr>
          <p:cNvSpPr txBox="1"/>
          <p:nvPr/>
        </p:nvSpPr>
        <p:spPr>
          <a:xfrm>
            <a:off x="533400" y="1338916"/>
            <a:ext cx="8895868" cy="5293757"/>
          </a:xfrm>
          <a:prstGeom prst="rect">
            <a:avLst/>
          </a:prstGeom>
          <a:noFill/>
        </p:spPr>
        <p:txBody>
          <a:bodyPr wrap="square" lIns="91440" tIns="45720" rIns="91440" bIns="45720" rtlCol="0" anchor="t">
            <a:spAutoFit/>
          </a:bodyPr>
          <a:lstStyle/>
          <a:p>
            <a:r>
              <a:rPr lang="en-US" sz="2800" b="1">
                <a:latin typeface="Arial"/>
                <a:cs typeface="Arial"/>
              </a:rPr>
              <a:t>Midland Fire Department</a:t>
            </a:r>
          </a:p>
          <a:p>
            <a:r>
              <a:rPr lang="en-US" sz="2400" b="1">
                <a:latin typeface="Arial"/>
                <a:cs typeface="Arial"/>
              </a:rPr>
              <a:t>Grow and Retain Public Safety Resources</a:t>
            </a:r>
          </a:p>
          <a:p>
            <a:endParaRPr lang="en-US" sz="2400" b="1">
              <a:latin typeface="Arial"/>
              <a:cs typeface="Arial"/>
            </a:endParaRPr>
          </a:p>
          <a:p>
            <a:pPr marL="457200" indent="-457200">
              <a:buFont typeface="Arial" panose="020B0604020202020204" pitchFamily="34" charset="0"/>
              <a:buChar char="•"/>
            </a:pPr>
            <a:r>
              <a:rPr lang="en-US" sz="2400" b="1">
                <a:latin typeface="Arial"/>
                <a:cs typeface="Arial"/>
              </a:rPr>
              <a:t>Adjustment of Fire Department Pay</a:t>
            </a:r>
            <a:endParaRPr lang="en-US" sz="2000">
              <a:latin typeface="Arial"/>
              <a:cs typeface="Arial"/>
            </a:endParaRPr>
          </a:p>
          <a:p>
            <a:pPr marL="914400" lvl="1" indent="-457200">
              <a:buFont typeface="Arial" panose="020B0604020202020204" pitchFamily="34" charset="0"/>
              <a:buChar char="•"/>
            </a:pPr>
            <a:r>
              <a:rPr lang="en-US" sz="2000" b="1">
                <a:latin typeface="Arial"/>
                <a:cs typeface="Arial"/>
              </a:rPr>
              <a:t>Increased</a:t>
            </a:r>
            <a:r>
              <a:rPr lang="en-US" sz="2000" b="1">
                <a:latin typeface="Arial"/>
                <a:ea typeface="+mn-lt"/>
                <a:cs typeface="+mn-lt"/>
              </a:rPr>
              <a:t> FF Starting Pay:</a:t>
            </a:r>
            <a:r>
              <a:rPr lang="en-US" sz="2000">
                <a:latin typeface="Arial"/>
                <a:ea typeface="+mn-lt"/>
                <a:cs typeface="+mn-lt"/>
              </a:rPr>
              <a:t> Raised to $65,000 to better align with other regional departments starting pay. </a:t>
            </a:r>
            <a:endParaRPr lang="en-US" sz="2000">
              <a:latin typeface="Arial"/>
              <a:ea typeface="+mn-lt"/>
              <a:cs typeface="Arial"/>
            </a:endParaRPr>
          </a:p>
          <a:p>
            <a:pPr marL="914400" lvl="1" indent="-457200">
              <a:buFont typeface="Arial" panose="020B0604020202020204" pitchFamily="34" charset="0"/>
              <a:buChar char="•"/>
            </a:pPr>
            <a:r>
              <a:rPr lang="en-US" sz="2000" b="1">
                <a:latin typeface="Arial"/>
                <a:ea typeface="+mn-lt"/>
                <a:cs typeface="+mn-lt"/>
              </a:rPr>
              <a:t>Retention Improvements: </a:t>
            </a:r>
            <a:r>
              <a:rPr lang="en-US" sz="2000">
                <a:latin typeface="Arial"/>
                <a:ea typeface="+mn-lt"/>
                <a:cs typeface="+mn-lt"/>
              </a:rPr>
              <a:t>Reduced pay compression in upper ranks, added new career steps, and increased Engineer certification pay to $1,000/month phased in over three years.</a:t>
            </a:r>
          </a:p>
          <a:p>
            <a:pPr marL="914400" lvl="1" indent="-457200">
              <a:buFont typeface="Arial" panose="020B0604020202020204" pitchFamily="34" charset="0"/>
              <a:buChar char="•"/>
            </a:pPr>
            <a:r>
              <a:rPr lang="en-US" sz="2000" b="1">
                <a:latin typeface="Arial"/>
                <a:ea typeface="+mn-lt"/>
                <a:cs typeface="+mn-lt"/>
              </a:rPr>
              <a:t>Fund Stability:</a:t>
            </a:r>
            <a:r>
              <a:rPr lang="en-US" sz="2000">
                <a:latin typeface="Arial"/>
                <a:ea typeface="+mn-lt"/>
                <a:cs typeface="+mn-lt"/>
              </a:rPr>
              <a:t> Structured funding to keep annual growth inline with the 3% actuarial expectation, ensuring long-term sustainability of the retirement fund.</a:t>
            </a:r>
            <a:endParaRPr lang="en-US" sz="2000">
              <a:solidFill>
                <a:srgbClr val="000000"/>
              </a:solidFill>
              <a:latin typeface="Arial"/>
              <a:cs typeface="Arial"/>
            </a:endParaRPr>
          </a:p>
          <a:p>
            <a:pPr marL="914400" lvl="1" indent="-457200">
              <a:buFont typeface="Arial" panose="020B0604020202020204" pitchFamily="34" charset="0"/>
              <a:buChar char="•"/>
            </a:pPr>
            <a:r>
              <a:rPr lang="en-US" sz="2000" b="1">
                <a:solidFill>
                  <a:srgbClr val="000000"/>
                </a:solidFill>
                <a:latin typeface="Arial"/>
                <a:cs typeface="Arial"/>
              </a:rPr>
              <a:t>Regionally Competitive Pay:</a:t>
            </a:r>
            <a:r>
              <a:rPr lang="en-US" sz="2000">
                <a:latin typeface="Arial"/>
                <a:cs typeface="Arial"/>
              </a:rPr>
              <a:t> </a:t>
            </a:r>
            <a:r>
              <a:rPr lang="en-US" sz="2000">
                <a:latin typeface="Arial"/>
                <a:ea typeface="+mn-lt"/>
                <a:cs typeface="+mn-lt"/>
              </a:rPr>
              <a:t>New pay scale is competitive with other fire departments in the region, particularly for Firefighters and Engineers, supporting recruitment and retention efforts.</a:t>
            </a:r>
            <a:endParaRPr lang="en-US" sz="2000">
              <a:latin typeface="Arial"/>
              <a:cs typeface="Arial"/>
            </a:endParaRPr>
          </a:p>
          <a:p>
            <a:pPr marL="914400" lvl="1" indent="-457200">
              <a:buFont typeface="Arial" panose="020B0604020202020204" pitchFamily="34" charset="0"/>
              <a:buChar char="•"/>
            </a:pPr>
            <a:endParaRPr lang="en-US"/>
          </a:p>
        </p:txBody>
      </p:sp>
    </p:spTree>
    <p:extLst>
      <p:ext uri="{BB962C8B-B14F-4D97-AF65-F5344CB8AC3E}">
        <p14:creationId xmlns:p14="http://schemas.microsoft.com/office/powerpoint/2010/main" val="3002530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1DFF-1657-D0F2-F62E-E5998D870B6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1756B67-3D01-A420-DC69-0D2993AC2AB3}"/>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38970E74-07B2-4BEA-FFBE-851FF7260BF7}"/>
              </a:ext>
            </a:extLst>
          </p:cNvPr>
          <p:cNvSpPr txBox="1"/>
          <p:nvPr/>
        </p:nvSpPr>
        <p:spPr>
          <a:xfrm>
            <a:off x="533400" y="1408188"/>
            <a:ext cx="8711141" cy="3354765"/>
          </a:xfrm>
          <a:prstGeom prst="rect">
            <a:avLst/>
          </a:prstGeom>
          <a:noFill/>
        </p:spPr>
        <p:txBody>
          <a:bodyPr wrap="square" lIns="91440" tIns="45720" rIns="91440" bIns="45720" rtlCol="0" anchor="t">
            <a:spAutoFit/>
          </a:bodyPr>
          <a:lstStyle/>
          <a:p>
            <a:r>
              <a:rPr lang="en-US" sz="2800" b="1">
                <a:latin typeface="Arial"/>
                <a:cs typeface="Arial"/>
              </a:rPr>
              <a:t>Midland Fire Department</a:t>
            </a:r>
          </a:p>
          <a:p>
            <a:r>
              <a:rPr lang="en-US" sz="2800" b="1">
                <a:latin typeface="Arial"/>
                <a:cs typeface="Arial"/>
              </a:rPr>
              <a:t>Be the Safest City in West Texas</a:t>
            </a:r>
            <a:endParaRPr lang="en-US" sz="2800" b="1">
              <a:latin typeface="Arial" panose="020B0604020202020204" pitchFamily="34" charset="0"/>
              <a:cs typeface="Arial" panose="020B0604020202020204" pitchFamily="34" charset="0"/>
            </a:endParaRPr>
          </a:p>
          <a:p>
            <a:endParaRPr lang="en-US" sz="2800" b="1">
              <a:latin typeface="Arial" panose="020B0604020202020204" pitchFamily="34" charset="0"/>
              <a:cs typeface="Arial" panose="020B0604020202020204" pitchFamily="34" charset="0"/>
            </a:endParaRPr>
          </a:p>
          <a:p>
            <a:r>
              <a:rPr lang="en-US" sz="2400" b="1">
                <a:latin typeface="Arial"/>
                <a:cs typeface="Arial"/>
              </a:rPr>
              <a:t>2024 – City 81% County 19%</a:t>
            </a:r>
            <a:endParaRPr lang="en-US" sz="2400" b="1">
              <a:latin typeface="Arial" panose="020B0604020202020204" pitchFamily="34" charset="0"/>
              <a:cs typeface="Arial" panose="020B0604020202020204" pitchFamily="34" charset="0"/>
            </a:endParaRPr>
          </a:p>
          <a:p>
            <a:endParaRPr lang="en-US" sz="2400" b="1">
              <a:latin typeface="Arial"/>
              <a:cs typeface="Arial"/>
            </a:endParaRPr>
          </a:p>
          <a:p>
            <a:r>
              <a:rPr lang="en-US" sz="2400" b="1">
                <a:latin typeface="Arial"/>
                <a:cs typeface="Arial"/>
              </a:rPr>
              <a:t>2025 – City 81% County 19%</a:t>
            </a:r>
            <a:endParaRPr lang="en-US" sz="2400" b="1">
              <a:latin typeface="Arial" panose="020B0604020202020204" pitchFamily="34" charset="0"/>
              <a:cs typeface="Arial" panose="020B0604020202020204" pitchFamily="34" charset="0"/>
            </a:endParaRPr>
          </a:p>
          <a:p>
            <a:endParaRPr lang="en-US" sz="2800" b="1">
              <a:latin typeface="Arial" panose="020B0604020202020204" pitchFamily="34" charset="0"/>
              <a:cs typeface="Arial" panose="020B0604020202020204" pitchFamily="34" charset="0"/>
            </a:endParaRPr>
          </a:p>
          <a:p>
            <a:endParaRPr lang="en-US" sz="2800" b="1">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80795C25-A8C3-3192-BFA2-243372E574E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34</a:t>
            </a:fld>
            <a:endParaRPr lang="en-US" b="1">
              <a:latin typeface="+mn-lt"/>
            </a:endParaRPr>
          </a:p>
        </p:txBody>
      </p:sp>
      <p:pic>
        <p:nvPicPr>
          <p:cNvPr id="3" name="Picture 2">
            <a:extLst>
              <a:ext uri="{FF2B5EF4-FFF2-40B4-BE49-F238E27FC236}">
                <a16:creationId xmlns:a16="http://schemas.microsoft.com/office/drawing/2014/main" id="{C0DA6C92-DB67-8F34-1EBA-D77C80DB27E9}"/>
              </a:ext>
            </a:extLst>
          </p:cNvPr>
          <p:cNvPicPr>
            <a:picLocks noChangeAspect="1"/>
          </p:cNvPicPr>
          <p:nvPr/>
        </p:nvPicPr>
        <p:blipFill>
          <a:blip r:embed="rId3"/>
          <a:stretch>
            <a:fillRect/>
          </a:stretch>
        </p:blipFill>
        <p:spPr>
          <a:xfrm>
            <a:off x="6591300" y="285750"/>
            <a:ext cx="4748213" cy="6012656"/>
          </a:xfrm>
          <a:prstGeom prst="rect">
            <a:avLst/>
          </a:prstGeom>
        </p:spPr>
      </p:pic>
    </p:spTree>
    <p:extLst>
      <p:ext uri="{BB962C8B-B14F-4D97-AF65-F5344CB8AC3E}">
        <p14:creationId xmlns:p14="http://schemas.microsoft.com/office/powerpoint/2010/main" val="2004285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1DFF-1657-D0F2-F62E-E5998D870B67}"/>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49A0FE8D-587C-581E-A518-4CCFA5539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1756B67-3D01-A420-DC69-0D2993AC2AB3}"/>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38970E74-07B2-4BEA-FFBE-851FF7260BF7}"/>
              </a:ext>
            </a:extLst>
          </p:cNvPr>
          <p:cNvSpPr txBox="1"/>
          <p:nvPr/>
        </p:nvSpPr>
        <p:spPr>
          <a:xfrm>
            <a:off x="533400" y="1408188"/>
            <a:ext cx="8711141" cy="5201424"/>
          </a:xfrm>
          <a:prstGeom prst="rect">
            <a:avLst/>
          </a:prstGeom>
          <a:noFill/>
        </p:spPr>
        <p:txBody>
          <a:bodyPr wrap="square" lIns="91440" tIns="45720" rIns="91440" bIns="45720" rtlCol="0" anchor="t">
            <a:spAutoFit/>
          </a:bodyPr>
          <a:lstStyle/>
          <a:p>
            <a:r>
              <a:rPr lang="en-US" sz="2800" b="1">
                <a:latin typeface="Arial"/>
                <a:cs typeface="Arial"/>
              </a:rPr>
              <a:t>Midland Fire Department</a:t>
            </a:r>
          </a:p>
          <a:p>
            <a:r>
              <a:rPr lang="en-US" sz="2400" b="1">
                <a:latin typeface="Arial"/>
                <a:cs typeface="Arial"/>
              </a:rPr>
              <a:t>Grow and Retain Public Safety Resources</a:t>
            </a:r>
          </a:p>
          <a:p>
            <a:endParaRPr lang="en-US" sz="2400" b="1">
              <a:latin typeface="Arial"/>
              <a:cs typeface="Arial"/>
            </a:endParaRPr>
          </a:p>
          <a:p>
            <a:pPr marL="457200" indent="-457200">
              <a:buFont typeface="Arial" panose="020B0604020202020204" pitchFamily="34" charset="0"/>
              <a:buChar char="•"/>
            </a:pPr>
            <a:r>
              <a:rPr lang="en-US" sz="2400" b="1">
                <a:latin typeface="Arial"/>
                <a:cs typeface="Arial"/>
              </a:rPr>
              <a:t>Technology Improvements</a:t>
            </a:r>
          </a:p>
          <a:p>
            <a:pPr marL="914400" lvl="1" indent="-457200">
              <a:buFont typeface="Arial" panose="020B0604020202020204" pitchFamily="34" charset="0"/>
              <a:buChar char="•"/>
            </a:pPr>
            <a:r>
              <a:rPr lang="en-US" sz="2000" b="1">
                <a:latin typeface="Arial"/>
                <a:cs typeface="Arial"/>
              </a:rPr>
              <a:t>Motorola Implementation</a:t>
            </a:r>
            <a:endParaRPr lang="en-US" sz="2000" b="1">
              <a:latin typeface="Century Gothic"/>
              <a:cs typeface="Arial"/>
            </a:endParaRPr>
          </a:p>
          <a:p>
            <a:pPr marL="1371600" lvl="2" indent="-457200">
              <a:buFont typeface="Arial" panose="020B0604020202020204" pitchFamily="34" charset="0"/>
              <a:buChar char="•"/>
            </a:pPr>
            <a:r>
              <a:rPr lang="en-US" sz="2000">
                <a:latin typeface="Arial"/>
                <a:ea typeface="+mn-lt"/>
                <a:cs typeface="+mn-lt"/>
              </a:rPr>
              <a:t>Improved communication and interoperability with Midland &amp; Odessa for faster emergency response.</a:t>
            </a:r>
          </a:p>
          <a:p>
            <a:pPr marL="914400" lvl="1" indent="-457200">
              <a:buFont typeface="Arial" panose="020B0604020202020204" pitchFamily="34" charset="0"/>
              <a:buChar char="•"/>
            </a:pPr>
            <a:r>
              <a:rPr lang="en-US" sz="2000" b="1">
                <a:latin typeface="Arial"/>
                <a:cs typeface="Arial"/>
              </a:rPr>
              <a:t>IPAWS Notification System</a:t>
            </a:r>
          </a:p>
          <a:p>
            <a:pPr marL="1371600" lvl="2" indent="-457200">
              <a:buFont typeface="Arial" panose="020B0604020202020204" pitchFamily="34" charset="0"/>
              <a:buChar char="•"/>
            </a:pPr>
            <a:r>
              <a:rPr lang="en-US" sz="2000">
                <a:latin typeface="Arial"/>
                <a:ea typeface="+mn-lt"/>
                <a:cs typeface="+mn-lt"/>
              </a:rPr>
              <a:t>Enabled effective public alerts for critical events.</a:t>
            </a:r>
            <a:endParaRPr lang="en-US" sz="2000">
              <a:latin typeface="Arial"/>
              <a:cs typeface="Arial"/>
            </a:endParaRPr>
          </a:p>
          <a:p>
            <a:pPr marL="457200" indent="-457200">
              <a:buFont typeface="Arial,Sans-Serif" panose="020B0604020202020204" pitchFamily="34" charset="0"/>
              <a:buChar char="•"/>
            </a:pPr>
            <a:r>
              <a:rPr lang="en-US" sz="2400" b="1">
                <a:solidFill>
                  <a:srgbClr val="000000"/>
                </a:solidFill>
                <a:latin typeface="Arial"/>
                <a:cs typeface="Arial"/>
              </a:rPr>
              <a:t>Efficiency &amp; Staffing</a:t>
            </a:r>
            <a:endParaRPr lang="en-US" sz="2400">
              <a:solidFill>
                <a:srgbClr val="000000"/>
              </a:solidFill>
              <a:latin typeface="Arial"/>
              <a:cs typeface="Arial"/>
            </a:endParaRPr>
          </a:p>
          <a:p>
            <a:pPr marL="914400" lvl="1" indent="-457200">
              <a:buFont typeface="Arial,Sans-Serif" panose="020B0604020202020204" pitchFamily="34" charset="0"/>
              <a:buChar char="•"/>
            </a:pPr>
            <a:r>
              <a:rPr lang="en-US" sz="2000" b="1">
                <a:solidFill>
                  <a:srgbClr val="000000"/>
                </a:solidFill>
                <a:latin typeface="Arial"/>
                <a:cs typeface="Arial"/>
              </a:rPr>
              <a:t>Key Hire - Fire Plans Reviewer </a:t>
            </a:r>
            <a:endParaRPr lang="en-US" sz="2000">
              <a:solidFill>
                <a:srgbClr val="000000"/>
              </a:solidFill>
              <a:latin typeface="Arial"/>
              <a:cs typeface="Arial"/>
            </a:endParaRPr>
          </a:p>
          <a:p>
            <a:pPr marL="1371600" lvl="2" indent="-457200">
              <a:buFont typeface="Arial,Sans-Serif" panose="020B0604020202020204" pitchFamily="34" charset="0"/>
              <a:buChar char="•"/>
            </a:pPr>
            <a:r>
              <a:rPr lang="en-US" sz="2000">
                <a:solidFill>
                  <a:srgbClr val="000000"/>
                </a:solidFill>
                <a:latin typeface="Arial"/>
                <a:cs typeface="Arial"/>
              </a:rPr>
              <a:t>Accelerated plan review process, increased speed to market, and improved service delivery. </a:t>
            </a:r>
            <a:endParaRPr lang="en-US" sz="2000"/>
          </a:p>
          <a:p>
            <a:pPr marL="457200" indent="-457200">
              <a:buFont typeface="Arial" panose="020B0604020202020204" pitchFamily="34" charset="0"/>
              <a:buChar char="•"/>
            </a:pPr>
            <a:endParaRPr lang="en-US" sz="2400">
              <a:solidFill>
                <a:srgbClr val="000000"/>
              </a:solidFill>
              <a:latin typeface="Arial"/>
              <a:cs typeface="Arial"/>
            </a:endParaRPr>
          </a:p>
          <a:p>
            <a:pPr marL="457200" indent="-457200">
              <a:buFont typeface="Arial" panose="020B0604020202020204" pitchFamily="34" charset="0"/>
              <a:buChar char="•"/>
            </a:pPr>
            <a:endParaRPr lang="en-US" sz="2400">
              <a:solidFill>
                <a:srgbClr val="000000"/>
              </a:solidFill>
              <a:latin typeface="Arial"/>
              <a:cs typeface="Arial"/>
            </a:endParaRPr>
          </a:p>
        </p:txBody>
      </p:sp>
      <p:sp>
        <p:nvSpPr>
          <p:cNvPr id="2" name="Slide Number Placeholder 2">
            <a:extLst>
              <a:ext uri="{FF2B5EF4-FFF2-40B4-BE49-F238E27FC236}">
                <a16:creationId xmlns:a16="http://schemas.microsoft.com/office/drawing/2014/main" id="{80795C25-A8C3-3192-BFA2-243372E574E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35</a:t>
            </a:fld>
            <a:endParaRPr lang="en-US" b="1">
              <a:latin typeface="+mn-lt"/>
            </a:endParaRPr>
          </a:p>
        </p:txBody>
      </p:sp>
    </p:spTree>
    <p:extLst>
      <p:ext uri="{BB962C8B-B14F-4D97-AF65-F5344CB8AC3E}">
        <p14:creationId xmlns:p14="http://schemas.microsoft.com/office/powerpoint/2010/main" val="3997043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2F6D-72B2-2C64-B497-49C6984BDE00}"/>
            </a:ext>
          </a:extLst>
        </p:cNvPr>
        <p:cNvGrpSpPr/>
        <p:nvPr/>
      </p:nvGrpSpPr>
      <p:grpSpPr>
        <a:xfrm>
          <a:off x="0" y="0"/>
          <a:ext cx="0" cy="0"/>
          <a:chOff x="0" y="0"/>
          <a:chExt cx="0" cy="0"/>
        </a:xfrm>
      </p:grpSpPr>
      <p:pic>
        <p:nvPicPr>
          <p:cNvPr id="5" name="Picture 2" descr="A red truck with a white background&#10;&#10;AI-generated content may be incorrect.">
            <a:extLst>
              <a:ext uri="{FF2B5EF4-FFF2-40B4-BE49-F238E27FC236}">
                <a16:creationId xmlns:a16="http://schemas.microsoft.com/office/drawing/2014/main" id="{A173D2F3-2067-4717-B04B-02AA16281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629113E-04D9-206F-3641-5849C9E02C86}"/>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F66E08CE-2C39-145C-04F2-6887AA51C0CA}"/>
              </a:ext>
            </a:extLst>
          </p:cNvPr>
          <p:cNvSpPr txBox="1"/>
          <p:nvPr/>
        </p:nvSpPr>
        <p:spPr>
          <a:xfrm>
            <a:off x="533400" y="1408188"/>
            <a:ext cx="8711141" cy="5016758"/>
          </a:xfrm>
          <a:prstGeom prst="rect">
            <a:avLst/>
          </a:prstGeom>
          <a:noFill/>
        </p:spPr>
        <p:txBody>
          <a:bodyPr wrap="square" lIns="91440" tIns="45720" rIns="91440" bIns="45720" rtlCol="0" anchor="t">
            <a:spAutoFit/>
          </a:bodyPr>
          <a:lstStyle/>
          <a:p>
            <a:r>
              <a:rPr lang="en-US" sz="2800" b="1">
                <a:latin typeface="Arial"/>
                <a:cs typeface="Arial"/>
              </a:rPr>
              <a:t>Midland Fire Department</a:t>
            </a:r>
          </a:p>
          <a:p>
            <a:r>
              <a:rPr lang="en-US" sz="2800" b="1">
                <a:solidFill>
                  <a:srgbClr val="000000"/>
                </a:solidFill>
                <a:latin typeface="Arial"/>
                <a:cs typeface="Arial"/>
              </a:rPr>
              <a:t>Be the Safest city in West Texas</a:t>
            </a:r>
          </a:p>
          <a:p>
            <a:pPr marL="457200" indent="-457200">
              <a:buFont typeface="Arial" panose="020B0604020202020204" pitchFamily="34" charset="0"/>
              <a:buChar char="•"/>
            </a:pPr>
            <a:endParaRPr lang="en-US" sz="2400" b="1">
              <a:solidFill>
                <a:srgbClr val="000000"/>
              </a:solidFill>
              <a:latin typeface="Arial"/>
              <a:cs typeface="Arial"/>
            </a:endParaRPr>
          </a:p>
          <a:p>
            <a:pPr marL="457200" indent="-457200">
              <a:buFont typeface="Arial" panose="020B0604020202020204" pitchFamily="34" charset="0"/>
              <a:buChar char="•"/>
            </a:pPr>
            <a:r>
              <a:rPr lang="en-US" sz="2400" b="1">
                <a:solidFill>
                  <a:srgbClr val="000000"/>
                </a:solidFill>
                <a:latin typeface="Arial"/>
                <a:cs typeface="Arial"/>
              </a:rPr>
              <a:t>Public Outreach</a:t>
            </a:r>
            <a:endParaRPr lang="en-US">
              <a:solidFill>
                <a:srgbClr val="000000"/>
              </a:solidFill>
              <a:latin typeface="Century Gothic"/>
              <a:cs typeface="Arial"/>
            </a:endParaRPr>
          </a:p>
          <a:p>
            <a:pPr marL="914400" lvl="1" indent="-457200">
              <a:buFont typeface="Arial" panose="020B0604020202020204" pitchFamily="34" charset="0"/>
              <a:buChar char="•"/>
            </a:pPr>
            <a:r>
              <a:rPr lang="en-US" sz="2000" b="1">
                <a:latin typeface="Arial"/>
                <a:cs typeface="Arial"/>
              </a:rPr>
              <a:t>Casa</a:t>
            </a:r>
            <a:r>
              <a:rPr lang="en-US" sz="2000" b="1">
                <a:latin typeface="Arial"/>
                <a:ea typeface="+mn-lt"/>
                <a:cs typeface="+mn-lt"/>
              </a:rPr>
              <a:t> de Amigos food pantry &amp; Senior Link Meals on Wheels:</a:t>
            </a:r>
            <a:r>
              <a:rPr lang="en-US" sz="2000">
                <a:latin typeface="Arial"/>
                <a:ea typeface="+mn-lt"/>
                <a:cs typeface="+mn-lt"/>
              </a:rPr>
              <a:t> Expanded community support and engagement.</a:t>
            </a:r>
            <a:endParaRPr lang="en-US" sz="2000">
              <a:latin typeface="Arial"/>
              <a:ea typeface="+mn-lt"/>
              <a:cs typeface="Arial"/>
            </a:endParaRPr>
          </a:p>
          <a:p>
            <a:pPr marL="914400" lvl="1" indent="-457200">
              <a:buFont typeface="Arial" panose="020B0604020202020204" pitchFamily="34" charset="0"/>
              <a:buChar char="•"/>
            </a:pPr>
            <a:r>
              <a:rPr lang="en-US" sz="2000" b="1">
                <a:latin typeface="Arial"/>
                <a:ea typeface="+mn-lt"/>
                <a:cs typeface="+mn-lt"/>
              </a:rPr>
              <a:t>Oil and Gas industry drills:</a:t>
            </a:r>
            <a:r>
              <a:rPr lang="en-US" sz="2000">
                <a:latin typeface="Arial"/>
                <a:ea typeface="+mn-lt"/>
                <a:cs typeface="+mn-lt"/>
              </a:rPr>
              <a:t> Supported local industry safety and compliance.</a:t>
            </a:r>
            <a:endParaRPr lang="en-US" sz="2000">
              <a:latin typeface="Arial"/>
              <a:ea typeface="+mn-lt"/>
              <a:cs typeface="Arial"/>
            </a:endParaRPr>
          </a:p>
          <a:p>
            <a:pPr marL="914400" lvl="1" indent="-457200">
              <a:buFont typeface="Arial" panose="020B0604020202020204" pitchFamily="34" charset="0"/>
              <a:buChar char="•"/>
            </a:pPr>
            <a:r>
              <a:rPr lang="en-US" sz="2000" b="1">
                <a:latin typeface="Arial"/>
                <a:ea typeface="+mn-lt"/>
                <a:cs typeface="+mn-lt"/>
              </a:rPr>
              <a:t>Firefighter Friday photos with Animal Services:</a:t>
            </a:r>
            <a:r>
              <a:rPr lang="en-US" sz="2000">
                <a:latin typeface="Arial"/>
                <a:ea typeface="+mn-lt"/>
                <a:cs typeface="+mn-lt"/>
              </a:rPr>
              <a:t> Boosted public awareness and pet adoptions.</a:t>
            </a:r>
            <a:endParaRPr lang="en-US" sz="2000">
              <a:latin typeface="Arial"/>
              <a:cs typeface="Arial"/>
            </a:endParaRPr>
          </a:p>
          <a:p>
            <a:pPr marL="914400" lvl="1" indent="-457200">
              <a:buFont typeface="Arial" panose="020B0604020202020204" pitchFamily="34" charset="0"/>
              <a:buChar char="•"/>
            </a:pPr>
            <a:endParaRPr lang="en-US" sz="2400">
              <a:solidFill>
                <a:srgbClr val="000000"/>
              </a:solidFill>
              <a:latin typeface="Arial"/>
              <a:cs typeface="Arial"/>
            </a:endParaRPr>
          </a:p>
          <a:p>
            <a:pPr marL="457200" indent="-457200">
              <a:buFont typeface="Arial" panose="020B0604020202020204" pitchFamily="34" charset="0"/>
              <a:buChar char="•"/>
            </a:pPr>
            <a:endParaRPr lang="en-US" sz="2400" b="1">
              <a:solidFill>
                <a:srgbClr val="000000"/>
              </a:solidFill>
              <a:latin typeface="Arial"/>
              <a:cs typeface="Arial"/>
            </a:endParaRPr>
          </a:p>
          <a:p>
            <a:pPr marL="457200" indent="-457200">
              <a:buFont typeface="Arial" panose="020B0604020202020204" pitchFamily="34" charset="0"/>
              <a:buChar char="•"/>
            </a:pPr>
            <a:endParaRPr lang="en-US" sz="2400">
              <a:solidFill>
                <a:srgbClr val="000000"/>
              </a:solidFill>
              <a:latin typeface="Arial"/>
              <a:cs typeface="Arial"/>
            </a:endParaRPr>
          </a:p>
          <a:p>
            <a:pPr marL="457200" indent="-457200">
              <a:buFont typeface="Arial" panose="020B0604020202020204" pitchFamily="34" charset="0"/>
              <a:buChar char="•"/>
            </a:pPr>
            <a:endParaRPr lang="en-US" sz="2400">
              <a:solidFill>
                <a:srgbClr val="000000"/>
              </a:solidFill>
              <a:latin typeface="Arial"/>
              <a:cs typeface="Arial"/>
            </a:endParaRPr>
          </a:p>
        </p:txBody>
      </p:sp>
      <p:sp>
        <p:nvSpPr>
          <p:cNvPr id="2" name="Slide Number Placeholder 2">
            <a:extLst>
              <a:ext uri="{FF2B5EF4-FFF2-40B4-BE49-F238E27FC236}">
                <a16:creationId xmlns:a16="http://schemas.microsoft.com/office/drawing/2014/main" id="{512CE55D-B204-65BF-BF9C-800036B9165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36</a:t>
            </a:fld>
            <a:endParaRPr lang="en-US" b="1">
              <a:latin typeface="+mn-lt"/>
            </a:endParaRPr>
          </a:p>
        </p:txBody>
      </p:sp>
    </p:spTree>
    <p:extLst>
      <p:ext uri="{BB962C8B-B14F-4D97-AF65-F5344CB8AC3E}">
        <p14:creationId xmlns:p14="http://schemas.microsoft.com/office/powerpoint/2010/main" val="3477374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A10B-2DAA-149A-CBE7-8D8F049B1348}"/>
            </a:ext>
          </a:extLst>
        </p:cNvPr>
        <p:cNvGrpSpPr/>
        <p:nvPr/>
      </p:nvGrpSpPr>
      <p:grpSpPr>
        <a:xfrm>
          <a:off x="0" y="0"/>
          <a:ext cx="0" cy="0"/>
          <a:chOff x="0" y="0"/>
          <a:chExt cx="0" cy="0"/>
        </a:xfrm>
      </p:grpSpPr>
      <p:pic>
        <p:nvPicPr>
          <p:cNvPr id="6" name="Picture 2" descr="A red truck with a white background&#10;&#10;AI-generated content may be incorrect.">
            <a:extLst>
              <a:ext uri="{FF2B5EF4-FFF2-40B4-BE49-F238E27FC236}">
                <a16:creationId xmlns:a16="http://schemas.microsoft.com/office/drawing/2014/main" id="{7F5F2593-B9DD-3BB9-C011-4C05C88CD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 y="350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olaris RANGER 1000 | Polaris Government &amp; Defense">
            <a:extLst>
              <a:ext uri="{FF2B5EF4-FFF2-40B4-BE49-F238E27FC236}">
                <a16:creationId xmlns:a16="http://schemas.microsoft.com/office/drawing/2014/main" id="{3C288D9C-3C35-D86B-5ED8-BF5842CDF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775" y="183631"/>
            <a:ext cx="3832823" cy="23079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1A48F4B-513E-F1C8-90F7-8ED8783D47AA}"/>
              </a:ext>
            </a:extLst>
          </p:cNvPr>
          <p:cNvSpPr txBox="1"/>
          <p:nvPr/>
        </p:nvSpPr>
        <p:spPr>
          <a:xfrm>
            <a:off x="349469" y="109125"/>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B20F266B-BFF8-BEF4-0404-0734B87053ED}"/>
              </a:ext>
            </a:extLst>
          </p:cNvPr>
          <p:cNvSpPr txBox="1"/>
          <p:nvPr/>
        </p:nvSpPr>
        <p:spPr>
          <a:xfrm>
            <a:off x="533400" y="943981"/>
            <a:ext cx="8711141" cy="6247864"/>
          </a:xfrm>
          <a:prstGeom prst="rect">
            <a:avLst/>
          </a:prstGeom>
          <a:noFill/>
        </p:spPr>
        <p:txBody>
          <a:bodyPr wrap="square" lIns="91440" tIns="45720" rIns="91440" bIns="45720" rtlCol="0" anchor="t">
            <a:spAutoFit/>
          </a:bodyPr>
          <a:lstStyle/>
          <a:p>
            <a:r>
              <a:rPr lang="en-US" sz="2400" b="1">
                <a:latin typeface="Arial"/>
                <a:cs typeface="Arial"/>
              </a:rPr>
              <a:t>Midland Fire Department</a:t>
            </a:r>
          </a:p>
          <a:p>
            <a:r>
              <a:rPr lang="en-US" sz="2400" b="1">
                <a:solidFill>
                  <a:srgbClr val="000000"/>
                </a:solidFill>
                <a:latin typeface="Arial"/>
                <a:cs typeface="Arial"/>
              </a:rPr>
              <a:t>Be the Safest city in West Texas</a:t>
            </a:r>
          </a:p>
          <a:p>
            <a:pPr marL="457200" indent="-457200">
              <a:buFont typeface="Arial" panose="020B0604020202020204" pitchFamily="34" charset="0"/>
              <a:buChar char="•"/>
            </a:pPr>
            <a:endParaRPr lang="en-US" sz="2400" b="1">
              <a:solidFill>
                <a:srgbClr val="000000"/>
              </a:solidFill>
              <a:latin typeface="Arial"/>
              <a:cs typeface="Arial"/>
            </a:endParaRPr>
          </a:p>
          <a:p>
            <a:pPr marL="457200" indent="-457200">
              <a:buFont typeface="Arial" panose="020B0604020202020204" pitchFamily="34" charset="0"/>
              <a:buChar char="•"/>
            </a:pPr>
            <a:r>
              <a:rPr lang="en-US" sz="2000" b="1">
                <a:solidFill>
                  <a:srgbClr val="000000"/>
                </a:solidFill>
                <a:latin typeface="Arial"/>
                <a:cs typeface="Arial"/>
              </a:rPr>
              <a:t>Partnerships &amp; Collaboration</a:t>
            </a:r>
          </a:p>
          <a:p>
            <a:pPr marL="914400" lvl="1" indent="-457200">
              <a:buFont typeface="Arial" panose="020B0604020202020204" pitchFamily="34" charset="0"/>
              <a:buChar char="•"/>
            </a:pPr>
            <a:r>
              <a:rPr lang="en-US" sz="2000" b="1">
                <a:solidFill>
                  <a:srgbClr val="000000"/>
                </a:solidFill>
                <a:latin typeface="Arial"/>
                <a:cs typeface="Arial"/>
              </a:rPr>
              <a:t>Hydrant</a:t>
            </a:r>
            <a:r>
              <a:rPr lang="en-US" sz="2000" b="1">
                <a:latin typeface="Arial"/>
                <a:ea typeface="+mn-lt"/>
                <a:cs typeface="+mn-lt"/>
              </a:rPr>
              <a:t> inspections:</a:t>
            </a:r>
            <a:r>
              <a:rPr lang="en-US" sz="2000">
                <a:latin typeface="Arial"/>
                <a:ea typeface="+mn-lt"/>
                <a:cs typeface="+mn-lt"/>
              </a:rPr>
              <a:t> Over 4,000 hydrants checked with Utilities (ISO metric)</a:t>
            </a:r>
            <a:endParaRPr lang="en-US" sz="2000">
              <a:latin typeface="Arial"/>
              <a:ea typeface="+mn-lt"/>
              <a:cs typeface="Arial"/>
            </a:endParaRPr>
          </a:p>
          <a:p>
            <a:pPr marL="1371600" lvl="2" indent="-457200">
              <a:buFont typeface="Arial" panose="020B0604020202020204" pitchFamily="34" charset="0"/>
              <a:buChar char="•"/>
            </a:pPr>
            <a:r>
              <a:rPr lang="en-US" sz="2000">
                <a:latin typeface="Arial"/>
                <a:ea typeface="+mn-lt"/>
                <a:cs typeface="+mn-lt"/>
              </a:rPr>
              <a:t>180+ reported for repair in 2024.</a:t>
            </a:r>
            <a:endParaRPr lang="en-US" sz="2000">
              <a:latin typeface="Arial"/>
              <a:ea typeface="+mn-lt"/>
              <a:cs typeface="Arial"/>
            </a:endParaRPr>
          </a:p>
          <a:p>
            <a:pPr marL="914400" lvl="1" indent="-457200">
              <a:buFont typeface="Arial" panose="020B0604020202020204" pitchFamily="34" charset="0"/>
              <a:buChar char="•"/>
            </a:pPr>
            <a:r>
              <a:rPr lang="en-US" sz="2000" b="1">
                <a:latin typeface="Arial"/>
                <a:ea typeface="+mn-lt"/>
                <a:cs typeface="+mn-lt"/>
              </a:rPr>
              <a:t>State resource partnerships:</a:t>
            </a:r>
            <a:endParaRPr lang="en-US" sz="2000">
              <a:latin typeface="Arial"/>
              <a:ea typeface="+mn-lt"/>
              <a:cs typeface="Arial"/>
            </a:endParaRPr>
          </a:p>
          <a:p>
            <a:pPr marL="1371600" lvl="2" indent="-457200">
              <a:buFont typeface="Arial" panose="020B0604020202020204" pitchFamily="34" charset="0"/>
              <a:buChar char="•"/>
            </a:pPr>
            <a:r>
              <a:rPr lang="en-US" sz="2000">
                <a:latin typeface="Arial"/>
                <a:ea typeface="+mn-lt"/>
                <a:cs typeface="+mn-lt"/>
              </a:rPr>
              <a:t>EMTF (DSHS): Enhanced Midland emergency response capacity.</a:t>
            </a:r>
            <a:endParaRPr lang="en-US" sz="2000">
              <a:latin typeface="Arial"/>
              <a:ea typeface="+mn-lt"/>
              <a:cs typeface="Arial"/>
            </a:endParaRPr>
          </a:p>
          <a:p>
            <a:pPr marL="1371600" lvl="2" indent="-457200">
              <a:buFont typeface="Arial" panose="020B0604020202020204" pitchFamily="34" charset="0"/>
              <a:buChar char="•"/>
            </a:pPr>
            <a:r>
              <a:rPr lang="en-US" sz="2000">
                <a:latin typeface="Arial"/>
                <a:ea typeface="+mn-lt"/>
                <a:cs typeface="+mn-lt"/>
              </a:rPr>
              <a:t>TIFMAS deployments &amp; new wildland paramedic unit (donated by Phillips66): Increased wildfire and EMS support with state reimbursement when deployed.</a:t>
            </a:r>
            <a:endParaRPr lang="en-US" sz="2000">
              <a:latin typeface="Arial"/>
              <a:cs typeface="Arial"/>
            </a:endParaRPr>
          </a:p>
          <a:p>
            <a:pPr marL="1371600" lvl="2" indent="-457200">
              <a:buFont typeface="Arial" panose="020B0604020202020204" pitchFamily="34" charset="0"/>
              <a:buChar char="•"/>
            </a:pPr>
            <a:r>
              <a:rPr lang="en-US" sz="2000">
                <a:latin typeface="Arial"/>
                <a:cs typeface="Arial"/>
              </a:rPr>
              <a:t>Deployed to: Kerrville (Winter Weather), Merkel, Lubbock, McGregor, Alice, Fredericksburg, Childress, San Antonio, and Kerrville (Flooding).</a:t>
            </a:r>
          </a:p>
          <a:p>
            <a:pPr marL="457200" indent="-457200">
              <a:buFont typeface="Arial" panose="020B0604020202020204" pitchFamily="34" charset="0"/>
              <a:buChar char="•"/>
            </a:pPr>
            <a:endParaRPr lang="en-US" sz="2000" b="1">
              <a:solidFill>
                <a:srgbClr val="000000"/>
              </a:solidFill>
              <a:latin typeface="Arial"/>
              <a:cs typeface="Arial"/>
            </a:endParaRPr>
          </a:p>
          <a:p>
            <a:pPr marL="457200" indent="-457200">
              <a:buFont typeface="Arial" panose="020B0604020202020204" pitchFamily="34" charset="0"/>
              <a:buChar char="•"/>
            </a:pPr>
            <a:endParaRPr lang="en-US" sz="2400">
              <a:solidFill>
                <a:srgbClr val="000000"/>
              </a:solidFill>
              <a:latin typeface="Arial"/>
              <a:cs typeface="Arial"/>
            </a:endParaRPr>
          </a:p>
          <a:p>
            <a:pPr marL="457200" indent="-457200">
              <a:buFont typeface="Arial" panose="020B0604020202020204" pitchFamily="34" charset="0"/>
              <a:buChar char="•"/>
            </a:pPr>
            <a:endParaRPr lang="en-US" sz="2400">
              <a:solidFill>
                <a:srgbClr val="000000"/>
              </a:solidFill>
              <a:latin typeface="Arial"/>
              <a:cs typeface="Arial"/>
            </a:endParaRPr>
          </a:p>
        </p:txBody>
      </p:sp>
      <p:sp>
        <p:nvSpPr>
          <p:cNvPr id="2" name="Slide Number Placeholder 2">
            <a:extLst>
              <a:ext uri="{FF2B5EF4-FFF2-40B4-BE49-F238E27FC236}">
                <a16:creationId xmlns:a16="http://schemas.microsoft.com/office/drawing/2014/main" id="{54B7FA10-DE07-464D-D031-61C6B003612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37</a:t>
            </a:fld>
            <a:endParaRPr lang="en-US" b="1">
              <a:latin typeface="+mn-lt"/>
            </a:endParaRPr>
          </a:p>
        </p:txBody>
      </p:sp>
    </p:spTree>
    <p:extLst>
      <p:ext uri="{BB962C8B-B14F-4D97-AF65-F5344CB8AC3E}">
        <p14:creationId xmlns:p14="http://schemas.microsoft.com/office/powerpoint/2010/main" val="1721134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1DFF-1657-D0F2-F62E-E5998D870B67}"/>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49A0FE8D-587C-581E-A518-4CCFA5539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1756B67-3D01-A420-DC69-0D2993AC2AB3}"/>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38970E74-07B2-4BEA-FFBE-851FF7260BF7}"/>
              </a:ext>
            </a:extLst>
          </p:cNvPr>
          <p:cNvSpPr txBox="1"/>
          <p:nvPr/>
        </p:nvSpPr>
        <p:spPr>
          <a:xfrm>
            <a:off x="533400" y="1336751"/>
            <a:ext cx="8711141" cy="5570756"/>
          </a:xfrm>
          <a:prstGeom prst="rect">
            <a:avLst/>
          </a:prstGeom>
          <a:noFill/>
        </p:spPr>
        <p:txBody>
          <a:bodyPr wrap="square" lIns="91440" tIns="45720" rIns="91440" bIns="45720" rtlCol="0" anchor="t">
            <a:spAutoFit/>
          </a:bodyPr>
          <a:lstStyle/>
          <a:p>
            <a:r>
              <a:rPr lang="en-US" sz="3200" b="1">
                <a:latin typeface="Arial"/>
                <a:cs typeface="Arial"/>
              </a:rPr>
              <a:t>Midland Fire Department</a:t>
            </a:r>
          </a:p>
          <a:p>
            <a:pPr marL="457200" indent="-457200">
              <a:buFont typeface="Arial" panose="020B0604020202020204" pitchFamily="34" charset="0"/>
              <a:buChar char="•"/>
            </a:pPr>
            <a:endParaRPr lang="en-US" sz="2500" b="1">
              <a:latin typeface="Arial"/>
              <a:cs typeface="Arial"/>
            </a:endParaRPr>
          </a:p>
          <a:p>
            <a:pPr marL="457200" indent="-457200">
              <a:buFont typeface="Arial" panose="020B0604020202020204" pitchFamily="34" charset="0"/>
              <a:buChar char="•"/>
            </a:pPr>
            <a:r>
              <a:rPr lang="en-US" sz="2500" b="1">
                <a:latin typeface="Arial"/>
                <a:cs typeface="Arial"/>
              </a:rPr>
              <a:t>Leadership &amp; Quality</a:t>
            </a:r>
          </a:p>
          <a:p>
            <a:pPr marL="914400" lvl="1" indent="-457200">
              <a:buFont typeface="Arial" panose="020B0604020202020204" pitchFamily="34" charset="0"/>
              <a:buChar char="•"/>
            </a:pPr>
            <a:r>
              <a:rPr lang="en-US" sz="2500" b="1">
                <a:latin typeface="Arial"/>
                <a:cs typeface="Arial"/>
              </a:rPr>
              <a:t>Key</a:t>
            </a:r>
            <a:r>
              <a:rPr lang="en-US" sz="2500" b="1">
                <a:latin typeface="Arial"/>
                <a:ea typeface="+mn-lt"/>
                <a:cs typeface="+mn-lt"/>
              </a:rPr>
              <a:t> leadership transitions:</a:t>
            </a:r>
            <a:r>
              <a:rPr lang="en-US" sz="2500">
                <a:latin typeface="Arial"/>
                <a:ea typeface="+mn-lt"/>
                <a:cs typeface="+mn-lt"/>
              </a:rPr>
              <a:t> New Fire Chief, Asst. Chiefs of Administration &amp; Operations for strategic direction.</a:t>
            </a:r>
            <a:endParaRPr lang="en-US" sz="2500">
              <a:latin typeface="Arial"/>
              <a:ea typeface="+mn-lt"/>
              <a:cs typeface="Arial"/>
            </a:endParaRPr>
          </a:p>
          <a:p>
            <a:pPr marL="914400" lvl="1" indent="-457200">
              <a:buFont typeface="Arial" panose="020B0604020202020204" pitchFamily="34" charset="0"/>
              <a:buChar char="•"/>
            </a:pPr>
            <a:endParaRPr lang="en-US" sz="2500">
              <a:latin typeface="Arial"/>
              <a:ea typeface="+mn-lt"/>
              <a:cs typeface="+mn-lt"/>
            </a:endParaRPr>
          </a:p>
          <a:p>
            <a:pPr marL="914400" lvl="1" indent="-457200">
              <a:buFont typeface="Arial" panose="020B0604020202020204" pitchFamily="34" charset="0"/>
              <a:buChar char="•"/>
            </a:pPr>
            <a:r>
              <a:rPr lang="en-US" sz="2500" b="1">
                <a:latin typeface="Arial"/>
                <a:ea typeface="+mn-lt"/>
                <a:cs typeface="+mn-lt"/>
              </a:rPr>
              <a:t>DSHS-EMS license inspection:</a:t>
            </a:r>
            <a:r>
              <a:rPr lang="en-US" sz="2500">
                <a:latin typeface="Arial"/>
                <a:ea typeface="+mn-lt"/>
                <a:cs typeface="+mn-lt"/>
              </a:rPr>
              <a:t> Passed with no findings—demonstrates high compliance.</a:t>
            </a:r>
            <a:endParaRPr lang="en-US" sz="2500">
              <a:latin typeface="Arial"/>
              <a:ea typeface="+mn-lt"/>
              <a:cs typeface="Arial"/>
            </a:endParaRPr>
          </a:p>
          <a:p>
            <a:pPr marL="914400" lvl="1" indent="-457200">
              <a:buFont typeface="Arial" panose="020B0604020202020204" pitchFamily="34" charset="0"/>
              <a:buChar char="•"/>
            </a:pPr>
            <a:endParaRPr lang="en-US" sz="2500">
              <a:latin typeface="Arial"/>
              <a:ea typeface="+mn-lt"/>
              <a:cs typeface="+mn-lt"/>
            </a:endParaRPr>
          </a:p>
          <a:p>
            <a:pPr marL="914400" lvl="1" indent="-457200">
              <a:buFont typeface="Arial" panose="020B0604020202020204" pitchFamily="34" charset="0"/>
              <a:buChar char="•"/>
            </a:pPr>
            <a:r>
              <a:rPr lang="en-US" sz="2500" b="1">
                <a:latin typeface="Arial"/>
                <a:ea typeface="+mn-lt"/>
                <a:cs typeface="+mn-lt"/>
              </a:rPr>
              <a:t>EMS FTO program:</a:t>
            </a:r>
            <a:r>
              <a:rPr lang="en-US" sz="2500">
                <a:latin typeface="Arial"/>
                <a:ea typeface="+mn-lt"/>
                <a:cs typeface="+mn-lt"/>
              </a:rPr>
              <a:t> Internally certified mentors ensure new EMS staff readiness and protocol adherence.</a:t>
            </a:r>
            <a:endParaRPr lang="en-US" sz="2500">
              <a:latin typeface="Arial"/>
              <a:cs typeface="Arial"/>
            </a:endParaRPr>
          </a:p>
          <a:p>
            <a:pPr marL="457200" indent="-457200">
              <a:buFont typeface="Arial" panose="020B0604020202020204" pitchFamily="34" charset="0"/>
              <a:buChar char="•"/>
            </a:pPr>
            <a:endParaRPr lang="en-US" sz="2400" b="1">
              <a:latin typeface="Arial"/>
              <a:cs typeface="Arial"/>
            </a:endParaRPr>
          </a:p>
        </p:txBody>
      </p:sp>
      <p:sp>
        <p:nvSpPr>
          <p:cNvPr id="2" name="Slide Number Placeholder 2">
            <a:extLst>
              <a:ext uri="{FF2B5EF4-FFF2-40B4-BE49-F238E27FC236}">
                <a16:creationId xmlns:a16="http://schemas.microsoft.com/office/drawing/2014/main" id="{80795C25-A8C3-3192-BFA2-243372E574E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38</a:t>
            </a:fld>
            <a:endParaRPr lang="en-US" b="1">
              <a:latin typeface="+mn-lt"/>
            </a:endParaRPr>
          </a:p>
        </p:txBody>
      </p:sp>
    </p:spTree>
    <p:extLst>
      <p:ext uri="{BB962C8B-B14F-4D97-AF65-F5344CB8AC3E}">
        <p14:creationId xmlns:p14="http://schemas.microsoft.com/office/powerpoint/2010/main" val="4008455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1DFF-1657-D0F2-F62E-E5998D870B67}"/>
            </a:ext>
          </a:extLst>
        </p:cNvPr>
        <p:cNvGrpSpPr/>
        <p:nvPr/>
      </p:nvGrpSpPr>
      <p:grpSpPr>
        <a:xfrm>
          <a:off x="0" y="0"/>
          <a:ext cx="0" cy="0"/>
          <a:chOff x="0" y="0"/>
          <a:chExt cx="0" cy="0"/>
        </a:xfrm>
      </p:grpSpPr>
      <p:pic>
        <p:nvPicPr>
          <p:cNvPr id="3" name="Picture 2" descr="Graphical user interface, application, Word&#10;&#10;AI-generated content may be incorrect.">
            <a:extLst>
              <a:ext uri="{FF2B5EF4-FFF2-40B4-BE49-F238E27FC236}">
                <a16:creationId xmlns:a16="http://schemas.microsoft.com/office/drawing/2014/main" id="{9948564C-8F4B-EECB-A028-AC95FE087A3A}"/>
              </a:ext>
            </a:extLst>
          </p:cNvPr>
          <p:cNvPicPr>
            <a:picLocks noChangeAspect="1"/>
          </p:cNvPicPr>
          <p:nvPr/>
        </p:nvPicPr>
        <p:blipFill>
          <a:blip r:embed="rId3"/>
          <a:stretch>
            <a:fillRect/>
          </a:stretch>
        </p:blipFill>
        <p:spPr>
          <a:xfrm>
            <a:off x="0" y="2677"/>
            <a:ext cx="12192000" cy="6852646"/>
          </a:xfrm>
          <a:prstGeom prst="rect">
            <a:avLst/>
          </a:prstGeom>
        </p:spPr>
      </p:pic>
      <p:sp>
        <p:nvSpPr>
          <p:cNvPr id="12" name="TextBox 11">
            <a:extLst>
              <a:ext uri="{FF2B5EF4-FFF2-40B4-BE49-F238E27FC236}">
                <a16:creationId xmlns:a16="http://schemas.microsoft.com/office/drawing/2014/main" id="{D1756B67-3D01-A420-DC69-0D2993AC2AB3}"/>
              </a:ext>
            </a:extLst>
          </p:cNvPr>
          <p:cNvSpPr txBox="1"/>
          <p:nvPr/>
        </p:nvSpPr>
        <p:spPr>
          <a:xfrm>
            <a:off x="289983" y="215324"/>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 </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38970E74-07B2-4BEA-FFBE-851FF7260BF7}"/>
              </a:ext>
            </a:extLst>
          </p:cNvPr>
          <p:cNvSpPr txBox="1"/>
          <p:nvPr/>
        </p:nvSpPr>
        <p:spPr>
          <a:xfrm>
            <a:off x="289983" y="984855"/>
            <a:ext cx="8711141" cy="5632311"/>
          </a:xfrm>
          <a:prstGeom prst="rect">
            <a:avLst/>
          </a:prstGeom>
          <a:noFill/>
        </p:spPr>
        <p:txBody>
          <a:bodyPr wrap="square" lIns="91440" tIns="45720" rIns="91440" bIns="45720" rtlCol="0" anchor="t">
            <a:spAutoFit/>
          </a:bodyPr>
          <a:lstStyle/>
          <a:p>
            <a:r>
              <a:rPr lang="en-US" sz="2000" b="1">
                <a:latin typeface="Arial"/>
                <a:cs typeface="Arial"/>
              </a:rPr>
              <a:t>Animal Services</a:t>
            </a:r>
          </a:p>
          <a:p>
            <a:pPr marL="342900" indent="-342900">
              <a:buFont typeface="Arial"/>
              <a:buChar char="•"/>
            </a:pPr>
            <a:r>
              <a:rPr lang="en-US" sz="2000" b="1">
                <a:solidFill>
                  <a:srgbClr val="000000"/>
                </a:solidFill>
                <a:latin typeface="Arial"/>
                <a:ea typeface="+mn-lt"/>
                <a:cs typeface="+mn-lt"/>
              </a:rPr>
              <a:t>Live Release &amp; Field Response</a:t>
            </a:r>
            <a:endParaRPr lang="en-US" sz="2000" b="1">
              <a:solidFill>
                <a:srgbClr val="000000"/>
              </a:solidFill>
              <a:latin typeface="Arial"/>
              <a:ea typeface="+mn-lt"/>
              <a:cs typeface="Arial"/>
            </a:endParaRPr>
          </a:p>
          <a:p>
            <a:pPr marL="800100" lvl="1" indent="-342900">
              <a:buFont typeface="Arial"/>
              <a:buChar char="•"/>
            </a:pPr>
            <a:r>
              <a:rPr lang="en-US" sz="2000" b="1">
                <a:solidFill>
                  <a:srgbClr val="000000"/>
                </a:solidFill>
                <a:latin typeface="Arial"/>
                <a:ea typeface="+mn-lt"/>
                <a:cs typeface="+mn-lt"/>
              </a:rPr>
              <a:t>Increased</a:t>
            </a:r>
            <a:r>
              <a:rPr lang="en-US" sz="2000" b="1">
                <a:latin typeface="Arial"/>
                <a:ea typeface="+mn-lt"/>
                <a:cs typeface="+mn-lt"/>
              </a:rPr>
              <a:t> Return-to-Owner (RTO) rates</a:t>
            </a:r>
            <a:r>
              <a:rPr lang="en-US" sz="2000">
                <a:latin typeface="Arial"/>
                <a:ea typeface="+mn-lt"/>
                <a:cs typeface="+mn-lt"/>
              </a:rPr>
              <a:t> through proactive field officer engagement and free microchipping.</a:t>
            </a:r>
            <a:endParaRPr lang="en-US" sz="2000">
              <a:latin typeface="Arial"/>
              <a:ea typeface="+mn-lt"/>
              <a:cs typeface="Arial"/>
            </a:endParaRPr>
          </a:p>
          <a:p>
            <a:pPr marL="800100" lvl="1" indent="-342900">
              <a:buFont typeface="Arial"/>
              <a:buChar char="•"/>
            </a:pPr>
            <a:r>
              <a:rPr lang="en-US" sz="2000" b="1">
                <a:latin typeface="Arial"/>
                <a:ea typeface="+mn-lt"/>
                <a:cs typeface="+mn-lt"/>
              </a:rPr>
              <a:t>Enhanced intake coordination</a:t>
            </a:r>
            <a:r>
              <a:rPr lang="en-US" sz="2000">
                <a:latin typeface="Arial"/>
                <a:ea typeface="+mn-lt"/>
                <a:cs typeface="+mn-lt"/>
              </a:rPr>
              <a:t> and reunification efforts, streamlining the process for lost pets to return home.</a:t>
            </a:r>
            <a:endParaRPr lang="en-US" sz="2000">
              <a:latin typeface="Arial"/>
              <a:ea typeface="+mn-lt"/>
              <a:cs typeface="Arial"/>
            </a:endParaRPr>
          </a:p>
          <a:p>
            <a:pPr marL="800100" lvl="1" indent="-342900">
              <a:buFont typeface="Arial"/>
              <a:buChar char="•"/>
            </a:pPr>
            <a:r>
              <a:rPr lang="en-US" sz="2000" b="1">
                <a:latin typeface="Arial"/>
                <a:ea typeface="+mn-lt"/>
                <a:cs typeface="+mn-lt"/>
              </a:rPr>
              <a:t>Targeted patrols and community follow-up</a:t>
            </a:r>
            <a:r>
              <a:rPr lang="en-US" sz="2000">
                <a:latin typeface="Arial"/>
                <a:ea typeface="+mn-lt"/>
                <a:cs typeface="+mn-lt"/>
              </a:rPr>
              <a:t> addressed rising stray animal reports, improving public safety and animal outcomes.</a:t>
            </a:r>
            <a:endParaRPr lang="en-US" sz="2000">
              <a:latin typeface="Arial"/>
              <a:cs typeface="Arial"/>
            </a:endParaRPr>
          </a:p>
          <a:p>
            <a:pPr marL="800100" lvl="1" indent="-342900">
              <a:buFont typeface="Arial"/>
              <a:buChar char="•"/>
            </a:pPr>
            <a:endParaRPr lang="en-US" sz="2000">
              <a:latin typeface="Arial"/>
              <a:cs typeface="Arial"/>
            </a:endParaRPr>
          </a:p>
          <a:p>
            <a:pPr marL="342900" indent="-342900">
              <a:buFont typeface="Arial"/>
              <a:buChar char="•"/>
            </a:pPr>
            <a:r>
              <a:rPr lang="en-US" sz="2000" b="1">
                <a:solidFill>
                  <a:srgbClr val="000000"/>
                </a:solidFill>
                <a:latin typeface="Arial"/>
                <a:ea typeface="+mn-lt"/>
                <a:cs typeface="+mn-lt"/>
              </a:rPr>
              <a:t>Community Engagement</a:t>
            </a:r>
            <a:endParaRPr lang="en-US" sz="2000">
              <a:solidFill>
                <a:srgbClr val="000000"/>
              </a:solidFill>
              <a:latin typeface="Arial"/>
              <a:ea typeface="+mn-lt"/>
              <a:cs typeface="Arial"/>
            </a:endParaRPr>
          </a:p>
          <a:p>
            <a:pPr marL="800100" lvl="1" indent="-342900">
              <a:buFont typeface="Arial"/>
              <a:buChar char="•"/>
            </a:pPr>
            <a:r>
              <a:rPr lang="en-US" sz="2000" b="1">
                <a:solidFill>
                  <a:srgbClr val="000000"/>
                </a:solidFill>
                <a:latin typeface="Arial"/>
                <a:ea typeface="+mn-lt"/>
                <a:cs typeface="+mn-lt"/>
              </a:rPr>
              <a:t>Relaunched</a:t>
            </a:r>
            <a:r>
              <a:rPr lang="en-US" sz="2000" b="1">
                <a:latin typeface="Arial"/>
                <a:ea typeface="+mn-lt"/>
                <a:cs typeface="+mn-lt"/>
              </a:rPr>
              <a:t> Rescue Runners:</a:t>
            </a:r>
            <a:r>
              <a:rPr lang="en-US" sz="2000">
                <a:latin typeface="Arial"/>
                <a:ea typeface="+mn-lt"/>
                <a:cs typeface="+mn-lt"/>
              </a:rPr>
              <a:t> Provided shelter dogs with increased public visibility, supporting higher adoption rates.</a:t>
            </a:r>
            <a:endParaRPr lang="en-US" sz="2000">
              <a:latin typeface="Arial"/>
              <a:ea typeface="+mn-lt"/>
              <a:cs typeface="Arial"/>
            </a:endParaRPr>
          </a:p>
          <a:p>
            <a:pPr marL="800100" lvl="1" indent="-342900">
              <a:buFont typeface="Arial"/>
              <a:buChar char="•"/>
            </a:pPr>
            <a:r>
              <a:rPr lang="en-US" sz="2000" b="1">
                <a:latin typeface="Arial"/>
                <a:ea typeface="+mn-lt"/>
                <a:cs typeface="+mn-lt"/>
              </a:rPr>
              <a:t>Firefighter Friday partnership with MFD:</a:t>
            </a:r>
            <a:r>
              <a:rPr lang="en-US" sz="2000">
                <a:latin typeface="Arial"/>
                <a:ea typeface="+mn-lt"/>
                <a:cs typeface="+mn-lt"/>
              </a:rPr>
              <a:t> Featured adoptable pets, boosting awareness and community involvement.</a:t>
            </a:r>
            <a:endParaRPr lang="en-US" sz="2000">
              <a:latin typeface="Arial"/>
              <a:ea typeface="+mn-lt"/>
              <a:cs typeface="Arial"/>
            </a:endParaRPr>
          </a:p>
          <a:p>
            <a:pPr marL="800100" lvl="1" indent="-342900">
              <a:buFont typeface="Arial"/>
              <a:buChar char="•"/>
            </a:pPr>
            <a:r>
              <a:rPr lang="en-US" sz="2000" b="1">
                <a:latin typeface="Arial"/>
                <a:ea typeface="+mn-lt"/>
                <a:cs typeface="+mn-lt"/>
              </a:rPr>
              <a:t>Active participation in citywide events</a:t>
            </a:r>
            <a:r>
              <a:rPr lang="en-US" sz="2000">
                <a:latin typeface="Arial"/>
                <a:ea typeface="+mn-lt"/>
                <a:cs typeface="+mn-lt"/>
              </a:rPr>
              <a:t> (e.g., Truck or Treat, Fall Resource Fair) to strengthen public outreach and education.</a:t>
            </a:r>
            <a:endParaRPr lang="en-US" sz="2000">
              <a:latin typeface="Arial"/>
              <a:cs typeface="Arial"/>
            </a:endParaRPr>
          </a:p>
          <a:p>
            <a:pPr marL="800100" lvl="1" indent="-342900">
              <a:buFont typeface="Arial"/>
              <a:buChar char="•"/>
            </a:pPr>
            <a:endParaRPr lang="en-US" sz="2000">
              <a:latin typeface="Arial"/>
              <a:cs typeface="Arial"/>
            </a:endParaRPr>
          </a:p>
          <a:p>
            <a:pPr marL="800100" lvl="1" indent="-342900">
              <a:buFont typeface="Arial"/>
              <a:buChar char="•"/>
            </a:pPr>
            <a:endParaRPr lang="en-US" sz="2000">
              <a:latin typeface="Arial"/>
              <a:cs typeface="Arial"/>
            </a:endParaRPr>
          </a:p>
        </p:txBody>
      </p:sp>
      <p:sp>
        <p:nvSpPr>
          <p:cNvPr id="2" name="Slide Number Placeholder 2">
            <a:extLst>
              <a:ext uri="{FF2B5EF4-FFF2-40B4-BE49-F238E27FC236}">
                <a16:creationId xmlns:a16="http://schemas.microsoft.com/office/drawing/2014/main" id="{80795C25-A8C3-3192-BFA2-243372E574E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39</a:t>
            </a:fld>
            <a:endParaRPr lang="en-US" b="1">
              <a:latin typeface="+mn-lt"/>
            </a:endParaRPr>
          </a:p>
        </p:txBody>
      </p:sp>
    </p:spTree>
    <p:extLst>
      <p:ext uri="{BB962C8B-B14F-4D97-AF65-F5344CB8AC3E}">
        <p14:creationId xmlns:p14="http://schemas.microsoft.com/office/powerpoint/2010/main" val="249021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94A12DCF-C41A-E994-6C63-BABE9A6C0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05823"/>
            <a:ext cx="709718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STRATEGIC ALIGNMENT</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035435"/>
            <a:ext cx="9039225" cy="517064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a:cs typeface="Arial"/>
              </a:rPr>
              <a:t>2. Set the Standard for a Safe and Secure City </a:t>
            </a:r>
            <a:endParaRPr lang="en-US" sz="2200"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000000"/>
                </a:solidFill>
                <a:effectLst/>
                <a:uLnTx/>
                <a:uFillTx/>
                <a:latin typeface="Arial"/>
                <a:cs typeface="Arial"/>
              </a:rPr>
              <a:t>Strategies: </a:t>
            </a:r>
            <a:endParaRPr lang="en-US" sz="2200" b="0" i="0" u="none" strike="noStrike" kern="1200" cap="none" spc="0" normalizeH="0" baseline="0" noProof="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Arial"/>
                <a:cs typeface="Arial"/>
              </a:rPr>
              <a:t>2.1 Be the</a:t>
            </a:r>
            <a:r>
              <a:rPr kumimoji="0" lang="en-US" sz="2200" b="1" i="0" u="none" strike="noStrike" kern="1200" cap="none" spc="0" normalizeH="0" baseline="0" noProof="0">
                <a:ln>
                  <a:noFill/>
                </a:ln>
                <a:solidFill>
                  <a:srgbClr val="000000"/>
                </a:solidFill>
                <a:effectLst/>
                <a:uLnTx/>
                <a:uFillTx/>
                <a:latin typeface="Arial"/>
                <a:ea typeface="+mn-lt"/>
                <a:cs typeface="Arial"/>
              </a:rPr>
              <a:t> safest city in West Texas:</a:t>
            </a:r>
            <a:r>
              <a:rPr kumimoji="0" lang="en-US" sz="2200" b="0" i="0" u="none" strike="noStrike" kern="1200" cap="none" spc="0" normalizeH="0" baseline="0" noProof="0">
                <a:ln>
                  <a:noFill/>
                </a:ln>
                <a:solidFill>
                  <a:srgbClr val="000000"/>
                </a:solidFill>
                <a:effectLst/>
                <a:uLnTx/>
                <a:uFillTx/>
                <a:latin typeface="Arial"/>
                <a:ea typeface="+mn-lt"/>
                <a:cs typeface="Arial"/>
              </a:rPr>
              <a:t> Enhance public safety programs. </a:t>
            </a:r>
            <a:endParaRPr lang="en-US" sz="2200" b="0" i="0" u="none" strike="noStrike" kern="1200" cap="none" spc="0" normalizeH="0" baseline="0" noProof="0">
              <a:ln>
                <a:noFill/>
              </a:ln>
              <a:solidFill>
                <a:prstClr val="black"/>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Arial"/>
                <a:ea typeface="+mn-lt"/>
                <a:cs typeface="Arial"/>
              </a:rPr>
              <a:t>2.2 Improve pedestrian and motorist safety:</a:t>
            </a:r>
            <a:r>
              <a:rPr kumimoji="0" lang="en-US" sz="2200" b="0" i="0" u="none" strike="noStrike" kern="1200" cap="none" spc="0" normalizeH="0" baseline="0" noProof="0">
                <a:ln>
                  <a:noFill/>
                </a:ln>
                <a:solidFill>
                  <a:srgbClr val="000000"/>
                </a:solidFill>
                <a:effectLst/>
                <a:uLnTx/>
                <a:uFillTx/>
                <a:latin typeface="Arial"/>
                <a:ea typeface="+mn-lt"/>
                <a:cs typeface="Arial"/>
              </a:rPr>
              <a:t> Invest in traffic management and infrastructure. </a:t>
            </a:r>
            <a:endParaRPr lang="en-US" sz="2200" b="0" i="0" u="none" strike="noStrike" kern="1200" cap="none" spc="0" normalizeH="0" baseline="0" noProof="0">
              <a:ln>
                <a:noFill/>
              </a:ln>
              <a:solidFill>
                <a:srgbClr val="000000"/>
              </a:solidFill>
              <a:effectLst/>
              <a:uLnTx/>
              <a:uFillTx/>
              <a:latin typeface="Arial"/>
              <a:ea typeface="+mn-lt"/>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Arial"/>
                <a:ea typeface="+mn-lt"/>
                <a:cs typeface="Arial"/>
              </a:rPr>
              <a:t>2.3 Implement effective code enforcement strategies:</a:t>
            </a:r>
            <a:r>
              <a:rPr kumimoji="0" lang="en-US" sz="2200" b="0" i="0" u="none" strike="noStrike" kern="1200" cap="none" spc="0" normalizeH="0" baseline="0" noProof="0">
                <a:ln>
                  <a:noFill/>
                </a:ln>
                <a:solidFill>
                  <a:srgbClr val="000000"/>
                </a:solidFill>
                <a:effectLst/>
                <a:uLnTx/>
                <a:uFillTx/>
                <a:latin typeface="Arial"/>
                <a:ea typeface="+mn-lt"/>
                <a:cs typeface="Arial"/>
              </a:rPr>
              <a:t> Address nuisances to improve overall health and safety. </a:t>
            </a:r>
            <a:endParaRPr lang="en-US" sz="2200" b="0" i="0" u="none" strike="noStrike" kern="1200" cap="none" spc="0" normalizeH="0" baseline="0" noProof="0">
              <a:ln>
                <a:noFill/>
              </a:ln>
              <a:solidFill>
                <a:srgbClr val="000000"/>
              </a:solidFill>
              <a:effectLst/>
              <a:uLnTx/>
              <a:uFillTx/>
              <a:latin typeface="Arial"/>
              <a:ea typeface="+mn-lt"/>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Arial"/>
                <a:ea typeface="+mn-lt"/>
                <a:cs typeface="Arial"/>
              </a:rPr>
              <a:t>2.4 Revitalize neighborhoods:</a:t>
            </a:r>
            <a:r>
              <a:rPr kumimoji="0" lang="en-US" sz="2200" b="0" i="0" u="none" strike="noStrike" kern="1200" cap="none" spc="0" normalizeH="0" baseline="0" noProof="0">
                <a:ln>
                  <a:noFill/>
                </a:ln>
                <a:solidFill>
                  <a:srgbClr val="000000"/>
                </a:solidFill>
                <a:effectLst/>
                <a:uLnTx/>
                <a:uFillTx/>
                <a:latin typeface="Arial"/>
                <a:ea typeface="+mn-lt"/>
                <a:cs typeface="Arial"/>
              </a:rPr>
              <a:t> Utilize best practices to support the redevelopment of neighborhoods. </a:t>
            </a:r>
            <a:endParaRPr lang="en-US" sz="2200" b="0" i="0" u="none" strike="noStrike" kern="1200" cap="none" spc="0" normalizeH="0" baseline="0" noProof="0">
              <a:ln>
                <a:noFill/>
              </a:ln>
              <a:solidFill>
                <a:srgbClr val="000000"/>
              </a:solidFill>
              <a:effectLst/>
              <a:uLnTx/>
              <a:uFillTx/>
              <a:latin typeface="Arial"/>
              <a:ea typeface="+mn-lt"/>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Arial"/>
                <a:ea typeface="+mn-lt"/>
                <a:cs typeface="Arial"/>
              </a:rPr>
              <a:t>2.5 Enhance animal services: </a:t>
            </a:r>
            <a:r>
              <a:rPr kumimoji="0" lang="en-US" sz="2200" b="0" i="0" u="none" strike="noStrike" kern="1200" cap="none" spc="0" normalizeH="0" baseline="0" noProof="0">
                <a:ln>
                  <a:noFill/>
                </a:ln>
                <a:solidFill>
                  <a:srgbClr val="000000"/>
                </a:solidFill>
                <a:effectLst/>
                <a:uLnTx/>
                <a:uFillTx/>
                <a:latin typeface="Arial"/>
                <a:ea typeface="+mn-lt"/>
                <a:cs typeface="Arial"/>
              </a:rPr>
              <a:t>Ensure the welfare of pets and wildlife in the city. </a:t>
            </a:r>
            <a:endParaRPr lang="en-US" sz="2200" b="0" i="0" u="none" strike="noStrike" kern="1200" cap="none" spc="0" normalizeH="0" baseline="0" noProof="0">
              <a:ln>
                <a:noFill/>
              </a:ln>
              <a:solidFill>
                <a:srgbClr val="000000"/>
              </a:solidFill>
              <a:effectLst/>
              <a:uLnTx/>
              <a:uFillTx/>
              <a:latin typeface="Arial"/>
              <a:ea typeface="+mn-lt"/>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Arial"/>
                <a:ea typeface="+mn-lt"/>
                <a:cs typeface="Arial"/>
              </a:rPr>
              <a:t>2.6 Grow and retain public safety resources: </a:t>
            </a:r>
            <a:r>
              <a:rPr kumimoji="0" lang="en-US" sz="2200" b="0" i="0" u="none" strike="noStrike" kern="1200" cap="none" spc="0" normalizeH="0" baseline="0" noProof="0">
                <a:ln>
                  <a:noFill/>
                </a:ln>
                <a:solidFill>
                  <a:srgbClr val="000000"/>
                </a:solidFill>
                <a:effectLst/>
                <a:uLnTx/>
                <a:uFillTx/>
                <a:latin typeface="Arial"/>
                <a:ea typeface="+mn-lt"/>
                <a:cs typeface="Arial"/>
              </a:rPr>
              <a:t>Expand law enforcement presence and fire reduction &amp; prevention programs while reducing attrition.</a:t>
            </a:r>
            <a:endParaRPr kumimoji="0" lang="en-US" sz="2200" b="0" i="0" u="none" strike="noStrike" kern="1200" cap="none" spc="0" normalizeH="0" baseline="0" noProof="0">
              <a:ln>
                <a:noFill/>
              </a:ln>
              <a:solidFill>
                <a:prstClr val="black"/>
              </a:solidFill>
              <a:effectLst/>
              <a:uLnTx/>
              <a:uFillTx/>
              <a:latin typeface="Arial"/>
              <a:ea typeface="+mn-ea"/>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a:latin typeface="+mn-lt"/>
            </a:endParaRPr>
          </a:p>
        </p:txBody>
      </p:sp>
    </p:spTree>
    <p:extLst>
      <p:ext uri="{BB962C8B-B14F-4D97-AF65-F5344CB8AC3E}">
        <p14:creationId xmlns:p14="http://schemas.microsoft.com/office/powerpoint/2010/main" val="2383642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ECCC-ADC5-3290-1ECD-10A11B886D1D}"/>
            </a:ext>
          </a:extLst>
        </p:cNvPr>
        <p:cNvGrpSpPr/>
        <p:nvPr/>
      </p:nvGrpSpPr>
      <p:grpSpPr>
        <a:xfrm>
          <a:off x="0" y="0"/>
          <a:ext cx="0" cy="0"/>
          <a:chOff x="0" y="0"/>
          <a:chExt cx="0" cy="0"/>
        </a:xfrm>
      </p:grpSpPr>
      <p:pic>
        <p:nvPicPr>
          <p:cNvPr id="3" name="Picture 2" descr="Graphical user interface, application, Word&#10;&#10;AI-generated content may be incorrect.">
            <a:extLst>
              <a:ext uri="{FF2B5EF4-FFF2-40B4-BE49-F238E27FC236}">
                <a16:creationId xmlns:a16="http://schemas.microsoft.com/office/drawing/2014/main" id="{E1437F95-D779-1C01-E8FC-D14EB3175718}"/>
              </a:ext>
            </a:extLst>
          </p:cNvPr>
          <p:cNvPicPr>
            <a:picLocks noChangeAspect="1"/>
          </p:cNvPicPr>
          <p:nvPr/>
        </p:nvPicPr>
        <p:blipFill>
          <a:blip r:embed="rId3"/>
          <a:stretch>
            <a:fillRect/>
          </a:stretch>
        </p:blipFill>
        <p:spPr>
          <a:xfrm>
            <a:off x="0" y="2677"/>
            <a:ext cx="12192000" cy="6852646"/>
          </a:xfrm>
          <a:prstGeom prst="rect">
            <a:avLst/>
          </a:prstGeom>
        </p:spPr>
      </p:pic>
      <p:sp>
        <p:nvSpPr>
          <p:cNvPr id="12" name="TextBox 11">
            <a:extLst>
              <a:ext uri="{FF2B5EF4-FFF2-40B4-BE49-F238E27FC236}">
                <a16:creationId xmlns:a16="http://schemas.microsoft.com/office/drawing/2014/main" id="{87553FB6-2418-4FE4-85FE-A1D4A83142E9}"/>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 </a:t>
            </a:r>
            <a:endParaRPr lang="en-US"/>
          </a:p>
        </p:txBody>
      </p:sp>
      <p:sp>
        <p:nvSpPr>
          <p:cNvPr id="13" name="TextBox 12">
            <a:extLst>
              <a:ext uri="{FF2B5EF4-FFF2-40B4-BE49-F238E27FC236}">
                <a16:creationId xmlns:a16="http://schemas.microsoft.com/office/drawing/2014/main" id="{2D45DA53-CD07-674D-E65D-DAE10C49B6EE}"/>
              </a:ext>
            </a:extLst>
          </p:cNvPr>
          <p:cNvSpPr txBox="1"/>
          <p:nvPr/>
        </p:nvSpPr>
        <p:spPr>
          <a:xfrm>
            <a:off x="533400" y="1408188"/>
            <a:ext cx="8711141" cy="5570756"/>
          </a:xfrm>
          <a:prstGeom prst="rect">
            <a:avLst/>
          </a:prstGeom>
          <a:noFill/>
        </p:spPr>
        <p:txBody>
          <a:bodyPr wrap="square" lIns="91440" tIns="45720" rIns="91440" bIns="45720" rtlCol="0" anchor="t">
            <a:spAutoFit/>
          </a:bodyPr>
          <a:lstStyle/>
          <a:p>
            <a:r>
              <a:rPr lang="en-US" sz="2800" b="1">
                <a:latin typeface="Arial"/>
                <a:cs typeface="Arial"/>
              </a:rPr>
              <a:t>Animal Services</a:t>
            </a:r>
          </a:p>
          <a:p>
            <a:endParaRPr lang="en-US" sz="2000" b="1">
              <a:latin typeface="Arial"/>
              <a:cs typeface="Arial"/>
            </a:endParaRPr>
          </a:p>
          <a:p>
            <a:endParaRPr lang="en-US" sz="2000" b="1">
              <a:solidFill>
                <a:srgbClr val="000000"/>
              </a:solidFill>
              <a:latin typeface="Arial" panose="020B0604020202020204" pitchFamily="34" charset="0"/>
              <a:cs typeface="Arial" panose="020B0604020202020204" pitchFamily="34" charset="0"/>
            </a:endParaRPr>
          </a:p>
          <a:p>
            <a:pPr marL="342900" indent="-342900">
              <a:buFont typeface="Arial"/>
              <a:buChar char="•"/>
            </a:pPr>
            <a:r>
              <a:rPr lang="en-US" sz="2800" b="1">
                <a:solidFill>
                  <a:srgbClr val="000000"/>
                </a:solidFill>
                <a:latin typeface="Arial"/>
                <a:ea typeface="+mn-lt"/>
                <a:cs typeface="+mn-lt"/>
              </a:rPr>
              <a:t>Leadership Transition</a:t>
            </a:r>
            <a:endParaRPr lang="en-US" sz="2800">
              <a:solidFill>
                <a:srgbClr val="000000"/>
              </a:solidFill>
              <a:latin typeface="Arial"/>
              <a:ea typeface="+mn-lt"/>
              <a:cs typeface="Arial"/>
            </a:endParaRPr>
          </a:p>
          <a:p>
            <a:pPr marL="800100" lvl="1" indent="-342900">
              <a:buFont typeface="Arial"/>
              <a:buChar char="•"/>
            </a:pPr>
            <a:r>
              <a:rPr lang="en-US" sz="2800" b="1">
                <a:solidFill>
                  <a:srgbClr val="000000"/>
                </a:solidFill>
                <a:latin typeface="Arial"/>
                <a:ea typeface="+mn-lt"/>
                <a:cs typeface="+mn-lt"/>
              </a:rPr>
              <a:t>Recruited</a:t>
            </a:r>
            <a:r>
              <a:rPr lang="en-US" sz="2800" b="1">
                <a:latin typeface="Arial"/>
                <a:ea typeface="+mn-lt"/>
                <a:cs typeface="+mn-lt"/>
              </a:rPr>
              <a:t> New Animal Services Manager</a:t>
            </a:r>
            <a:r>
              <a:rPr lang="en-US" sz="2800">
                <a:latin typeface="Arial"/>
                <a:ea typeface="+mn-lt"/>
                <a:cs typeface="+mn-lt"/>
              </a:rPr>
              <a:t> (effective August 11), ensuring stable leadership and a foundation for future program improvements.</a:t>
            </a:r>
            <a:endParaRPr lang="en-US" sz="2800">
              <a:latin typeface="Arial"/>
              <a:ea typeface="+mn-lt"/>
              <a:cs typeface="Arial"/>
            </a:endParaRPr>
          </a:p>
          <a:p>
            <a:pPr marL="800100" lvl="1" indent="-342900">
              <a:buFont typeface="Arial"/>
              <a:buChar char="•"/>
            </a:pPr>
            <a:endParaRPr lang="en-US" sz="2800">
              <a:latin typeface="Arial"/>
              <a:ea typeface="+mn-lt"/>
              <a:cs typeface="+mn-lt"/>
            </a:endParaRPr>
          </a:p>
          <a:p>
            <a:pPr marL="800100" lvl="1" indent="-342900">
              <a:buFont typeface="Arial"/>
              <a:buChar char="•"/>
            </a:pPr>
            <a:r>
              <a:rPr lang="en-US" sz="2800" b="1">
                <a:latin typeface="Arial"/>
                <a:ea typeface="+mn-lt"/>
                <a:cs typeface="+mn-lt"/>
              </a:rPr>
              <a:t>Maintained shelter stability</a:t>
            </a:r>
            <a:r>
              <a:rPr lang="en-US" sz="2800">
                <a:latin typeface="Arial"/>
                <a:ea typeface="+mn-lt"/>
                <a:cs typeface="+mn-lt"/>
              </a:rPr>
              <a:t> during this transition and initiated planning for enhanced services.</a:t>
            </a:r>
            <a:endParaRPr lang="en-US" sz="2400">
              <a:latin typeface="Arial"/>
              <a:cs typeface="Arial"/>
            </a:endParaRPr>
          </a:p>
          <a:p>
            <a:pPr marL="800100" lvl="1" indent="-342900">
              <a:buFont typeface="Arial"/>
              <a:buChar char="•"/>
            </a:pPr>
            <a:endParaRPr lang="en-US" sz="2000">
              <a:latin typeface="Arial"/>
              <a:cs typeface="Arial"/>
            </a:endParaRPr>
          </a:p>
          <a:p>
            <a:endParaRPr lang="en-US" sz="1600">
              <a:solidFill>
                <a:srgbClr val="000000"/>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1EDD4EC3-DE47-EC6F-64E5-9EB6CAD3D9C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40</a:t>
            </a:fld>
            <a:endParaRPr lang="en-US" b="1">
              <a:latin typeface="+mn-lt"/>
            </a:endParaRPr>
          </a:p>
        </p:txBody>
      </p:sp>
    </p:spTree>
    <p:extLst>
      <p:ext uri="{BB962C8B-B14F-4D97-AF65-F5344CB8AC3E}">
        <p14:creationId xmlns:p14="http://schemas.microsoft.com/office/powerpoint/2010/main" val="740775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1DFF-1657-D0F2-F62E-E5998D870B6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1756B67-3D01-A420-DC69-0D2993AC2AB3}"/>
              </a:ext>
            </a:extLst>
          </p:cNvPr>
          <p:cNvSpPr txBox="1"/>
          <p:nvPr/>
        </p:nvSpPr>
        <p:spPr>
          <a:xfrm>
            <a:off x="374301" y="137518"/>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38970E74-07B2-4BEA-FFBE-851FF7260BF7}"/>
              </a:ext>
            </a:extLst>
          </p:cNvPr>
          <p:cNvSpPr txBox="1"/>
          <p:nvPr/>
        </p:nvSpPr>
        <p:spPr>
          <a:xfrm>
            <a:off x="374301" y="822034"/>
            <a:ext cx="8711141" cy="892552"/>
          </a:xfrm>
          <a:prstGeom prst="rect">
            <a:avLst/>
          </a:prstGeom>
          <a:noFill/>
        </p:spPr>
        <p:txBody>
          <a:bodyPr wrap="square" lIns="91440" tIns="45720" rIns="91440" bIns="45720" rtlCol="0" anchor="t">
            <a:spAutoFit/>
          </a:bodyPr>
          <a:lstStyle/>
          <a:p>
            <a:r>
              <a:rPr lang="en-US" sz="2800" b="1">
                <a:latin typeface="Arial"/>
                <a:cs typeface="Arial"/>
              </a:rPr>
              <a:t>Health Department</a:t>
            </a:r>
          </a:p>
          <a:p>
            <a:endParaRPr lang="en-US" sz="2400" b="1">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80795C25-A8C3-3192-BFA2-243372E574E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41</a:t>
            </a:fld>
            <a:endParaRPr lang="en-US" b="1">
              <a:latin typeface="+mn-lt"/>
            </a:endParaRPr>
          </a:p>
        </p:txBody>
      </p:sp>
      <p:graphicFrame>
        <p:nvGraphicFramePr>
          <p:cNvPr id="5" name="Table 4">
            <a:extLst>
              <a:ext uri="{FF2B5EF4-FFF2-40B4-BE49-F238E27FC236}">
                <a16:creationId xmlns:a16="http://schemas.microsoft.com/office/drawing/2014/main" id="{AE498049-546C-6315-6038-25CD8939B960}"/>
              </a:ext>
            </a:extLst>
          </p:cNvPr>
          <p:cNvGraphicFramePr>
            <a:graphicFrameLocks noGrp="1"/>
          </p:cNvGraphicFramePr>
          <p:nvPr>
            <p:extLst>
              <p:ext uri="{D42A27DB-BD31-4B8C-83A1-F6EECF244321}">
                <p14:modId xmlns:p14="http://schemas.microsoft.com/office/powerpoint/2010/main" val="3598647719"/>
              </p:ext>
            </p:extLst>
          </p:nvPr>
        </p:nvGraphicFramePr>
        <p:xfrm>
          <a:off x="1684029" y="1272907"/>
          <a:ext cx="9453106" cy="4784982"/>
        </p:xfrm>
        <a:graphic>
          <a:graphicData uri="http://schemas.openxmlformats.org/drawingml/2006/table">
            <a:tbl>
              <a:tblPr bandRow="1">
                <a:tableStyleId>{5C22544A-7EE6-4342-B048-85BDC9FD1C3A}</a:tableStyleId>
              </a:tblPr>
              <a:tblGrid>
                <a:gridCol w="5685692">
                  <a:extLst>
                    <a:ext uri="{9D8B030D-6E8A-4147-A177-3AD203B41FA5}">
                      <a16:colId xmlns:a16="http://schemas.microsoft.com/office/drawing/2014/main" val="1857336389"/>
                    </a:ext>
                  </a:extLst>
                </a:gridCol>
                <a:gridCol w="1333497">
                  <a:extLst>
                    <a:ext uri="{9D8B030D-6E8A-4147-A177-3AD203B41FA5}">
                      <a16:colId xmlns:a16="http://schemas.microsoft.com/office/drawing/2014/main" val="3156887878"/>
                    </a:ext>
                  </a:extLst>
                </a:gridCol>
                <a:gridCol w="1110991">
                  <a:extLst>
                    <a:ext uri="{9D8B030D-6E8A-4147-A177-3AD203B41FA5}">
                      <a16:colId xmlns:a16="http://schemas.microsoft.com/office/drawing/2014/main" val="655486910"/>
                    </a:ext>
                  </a:extLst>
                </a:gridCol>
                <a:gridCol w="1322926">
                  <a:extLst>
                    <a:ext uri="{9D8B030D-6E8A-4147-A177-3AD203B41FA5}">
                      <a16:colId xmlns:a16="http://schemas.microsoft.com/office/drawing/2014/main" val="3837178319"/>
                    </a:ext>
                  </a:extLst>
                </a:gridCol>
              </a:tblGrid>
              <a:tr h="457200">
                <a:tc>
                  <a:txBody>
                    <a:bodyPr/>
                    <a:lstStyle/>
                    <a:p>
                      <a:pPr>
                        <a:buNone/>
                      </a:pPr>
                      <a:r>
                        <a:rPr lang="en-US" sz="1600" b="1">
                          <a:effectLst/>
                          <a:latin typeface="Arial"/>
                        </a:rPr>
                        <a:t>Metric</a:t>
                      </a:r>
                    </a:p>
                  </a:txBody>
                  <a:tcPr marL="0" marR="0" marT="0" marB="0" anchor="ctr"/>
                </a:tc>
                <a:tc>
                  <a:txBody>
                    <a:bodyPr/>
                    <a:lstStyle/>
                    <a:p>
                      <a:pPr algn="ctr">
                        <a:buNone/>
                      </a:pPr>
                      <a:r>
                        <a:rPr lang="en-US" sz="1600" b="1">
                          <a:effectLst/>
                          <a:latin typeface="Arial"/>
                        </a:rPr>
                        <a:t>2024 Final</a:t>
                      </a:r>
                    </a:p>
                  </a:txBody>
                  <a:tcPr marL="0" marR="0" marT="0" marB="0" anchor="ctr"/>
                </a:tc>
                <a:tc>
                  <a:txBody>
                    <a:bodyPr/>
                    <a:lstStyle/>
                    <a:p>
                      <a:pPr algn="ctr">
                        <a:buNone/>
                      </a:pPr>
                      <a:r>
                        <a:rPr lang="en-US" sz="1600" b="1">
                          <a:effectLst/>
                          <a:latin typeface="Arial"/>
                        </a:rPr>
                        <a:t>2025 YTD (6/30)</a:t>
                      </a:r>
                    </a:p>
                  </a:txBody>
                  <a:tcPr marL="0" marR="0" marT="0" marB="0" anchor="ctr"/>
                </a:tc>
                <a:tc>
                  <a:txBody>
                    <a:bodyPr/>
                    <a:lstStyle/>
                    <a:p>
                      <a:pPr algn="ctr">
                        <a:buNone/>
                      </a:pPr>
                      <a:r>
                        <a:rPr lang="en-US" b="1">
                          <a:effectLst/>
                          <a:latin typeface="Arial"/>
                        </a:rPr>
                        <a:t>% Change (Est)</a:t>
                      </a:r>
                    </a:p>
                  </a:txBody>
                  <a:tcPr marL="0" marR="0" marT="0" marB="0" anchor="ctr"/>
                </a:tc>
                <a:extLst>
                  <a:ext uri="{0D108BD9-81ED-4DB2-BD59-A6C34878D82A}">
                    <a16:rowId xmlns:a16="http://schemas.microsoft.com/office/drawing/2014/main" val="3216907802"/>
                  </a:ext>
                </a:extLst>
              </a:tr>
              <a:tr h="413314">
                <a:tc>
                  <a:txBody>
                    <a:bodyPr/>
                    <a:lstStyle/>
                    <a:p>
                      <a:pPr>
                        <a:buNone/>
                      </a:pPr>
                      <a:r>
                        <a:rPr lang="en-US" sz="1600">
                          <a:effectLst/>
                          <a:latin typeface="Arial"/>
                        </a:rPr>
                        <a:t>Appointments Scheduled</a:t>
                      </a:r>
                    </a:p>
                  </a:txBody>
                  <a:tcPr marL="0" marR="0" marT="0" marB="0" anchor="ctr"/>
                </a:tc>
                <a:tc>
                  <a:txBody>
                    <a:bodyPr/>
                    <a:lstStyle/>
                    <a:p>
                      <a:pPr algn="ctr">
                        <a:buNone/>
                      </a:pPr>
                      <a:r>
                        <a:rPr lang="en-US" sz="1600">
                          <a:effectLst/>
                          <a:latin typeface="Arial"/>
                        </a:rPr>
                        <a:t>14,278</a:t>
                      </a:r>
                    </a:p>
                  </a:txBody>
                  <a:tcPr marL="0" marR="0" marT="0" marB="0" anchor="ctr"/>
                </a:tc>
                <a:tc>
                  <a:txBody>
                    <a:bodyPr/>
                    <a:lstStyle/>
                    <a:p>
                      <a:pPr algn="ctr">
                        <a:buNone/>
                      </a:pPr>
                      <a:r>
                        <a:rPr lang="en-US" sz="1600">
                          <a:effectLst/>
                          <a:latin typeface="Arial"/>
                        </a:rPr>
                        <a:t>6,000</a:t>
                      </a:r>
                    </a:p>
                  </a:txBody>
                  <a:tcPr marL="0" marR="0" marT="0" marB="0" anchor="ctr"/>
                </a:tc>
                <a:tc>
                  <a:txBody>
                    <a:bodyPr/>
                    <a:lstStyle/>
                    <a:p>
                      <a:pPr algn="ctr">
                        <a:buNone/>
                      </a:pPr>
                      <a:r>
                        <a:rPr lang="en-US">
                          <a:effectLst/>
                          <a:latin typeface="Arial"/>
                        </a:rPr>
                        <a:t>-16%</a:t>
                      </a:r>
                    </a:p>
                  </a:txBody>
                  <a:tcPr marL="0" marR="0" marT="0" marB="0" anchor="ctr"/>
                </a:tc>
                <a:extLst>
                  <a:ext uri="{0D108BD9-81ED-4DB2-BD59-A6C34878D82A}">
                    <a16:rowId xmlns:a16="http://schemas.microsoft.com/office/drawing/2014/main" val="3085300328"/>
                  </a:ext>
                </a:extLst>
              </a:tr>
              <a:tr h="338166">
                <a:tc>
                  <a:txBody>
                    <a:bodyPr/>
                    <a:lstStyle/>
                    <a:p>
                      <a:pPr>
                        <a:buNone/>
                      </a:pPr>
                      <a:r>
                        <a:rPr lang="en-US" sz="1600">
                          <a:effectLst/>
                          <a:latin typeface="Arial"/>
                        </a:rPr>
                        <a:t>Vaccines Given</a:t>
                      </a:r>
                    </a:p>
                  </a:txBody>
                  <a:tcPr marL="0" marR="0" marT="0" marB="0" anchor="ctr"/>
                </a:tc>
                <a:tc>
                  <a:txBody>
                    <a:bodyPr/>
                    <a:lstStyle/>
                    <a:p>
                      <a:pPr algn="ctr">
                        <a:buNone/>
                      </a:pPr>
                      <a:r>
                        <a:rPr lang="en-US" sz="1600">
                          <a:effectLst/>
                          <a:latin typeface="Arial"/>
                        </a:rPr>
                        <a:t>19,795</a:t>
                      </a:r>
                    </a:p>
                  </a:txBody>
                  <a:tcPr marL="0" marR="0" marT="0" marB="0" anchor="ctr"/>
                </a:tc>
                <a:tc>
                  <a:txBody>
                    <a:bodyPr/>
                    <a:lstStyle/>
                    <a:p>
                      <a:pPr algn="ctr">
                        <a:buNone/>
                      </a:pPr>
                      <a:r>
                        <a:rPr lang="en-US" sz="1600">
                          <a:effectLst/>
                          <a:latin typeface="Arial"/>
                        </a:rPr>
                        <a:t>6,300</a:t>
                      </a:r>
                    </a:p>
                  </a:txBody>
                  <a:tcPr marL="0" marR="0" marT="0" marB="0" anchor="ctr"/>
                </a:tc>
                <a:tc>
                  <a:txBody>
                    <a:bodyPr/>
                    <a:lstStyle/>
                    <a:p>
                      <a:pPr algn="ctr">
                        <a:buNone/>
                      </a:pPr>
                      <a:r>
                        <a:rPr lang="en-US">
                          <a:effectLst/>
                          <a:latin typeface="Arial"/>
                        </a:rPr>
                        <a:t>-36%</a:t>
                      </a:r>
                    </a:p>
                  </a:txBody>
                  <a:tcPr marL="0" marR="0" marT="0" marB="0" anchor="ctr"/>
                </a:tc>
                <a:extLst>
                  <a:ext uri="{0D108BD9-81ED-4DB2-BD59-A6C34878D82A}">
                    <a16:rowId xmlns:a16="http://schemas.microsoft.com/office/drawing/2014/main" val="483541432"/>
                  </a:ext>
                </a:extLst>
              </a:tr>
              <a:tr h="500987">
                <a:tc>
                  <a:txBody>
                    <a:bodyPr/>
                    <a:lstStyle/>
                    <a:p>
                      <a:pPr>
                        <a:buNone/>
                      </a:pPr>
                      <a:r>
                        <a:rPr lang="en-US" sz="1600">
                          <a:effectLst/>
                          <a:latin typeface="Arial"/>
                        </a:rPr>
                        <a:t>Patients 18 and Under (Vaccines)</a:t>
                      </a:r>
                    </a:p>
                  </a:txBody>
                  <a:tcPr marL="0" marR="0" marT="0" marB="0" anchor="ctr"/>
                </a:tc>
                <a:tc>
                  <a:txBody>
                    <a:bodyPr/>
                    <a:lstStyle/>
                    <a:p>
                      <a:pPr algn="ctr">
                        <a:buNone/>
                      </a:pPr>
                      <a:r>
                        <a:rPr lang="en-US" sz="1600">
                          <a:effectLst/>
                          <a:latin typeface="Arial"/>
                        </a:rPr>
                        <a:t>5,121</a:t>
                      </a:r>
                    </a:p>
                  </a:txBody>
                  <a:tcPr marL="0" marR="0" marT="0" marB="0" anchor="ctr"/>
                </a:tc>
                <a:tc>
                  <a:txBody>
                    <a:bodyPr/>
                    <a:lstStyle/>
                    <a:p>
                      <a:pPr algn="ctr">
                        <a:buNone/>
                      </a:pPr>
                      <a:r>
                        <a:rPr lang="en-US" sz="1600">
                          <a:effectLst/>
                          <a:latin typeface="Arial"/>
                        </a:rPr>
                        <a:t>2,140</a:t>
                      </a:r>
                    </a:p>
                  </a:txBody>
                  <a:tcPr marL="0" marR="0" marT="0" marB="0" anchor="ctr"/>
                </a:tc>
                <a:tc>
                  <a:txBody>
                    <a:bodyPr/>
                    <a:lstStyle/>
                    <a:p>
                      <a:pPr algn="ctr">
                        <a:buNone/>
                      </a:pPr>
                      <a:r>
                        <a:rPr lang="en-US">
                          <a:effectLst/>
                          <a:latin typeface="Arial"/>
                        </a:rPr>
                        <a:t>-16%</a:t>
                      </a:r>
                    </a:p>
                  </a:txBody>
                  <a:tcPr marL="0" marR="0" marT="0" marB="0" anchor="ctr"/>
                </a:tc>
                <a:extLst>
                  <a:ext uri="{0D108BD9-81ED-4DB2-BD59-A6C34878D82A}">
                    <a16:rowId xmlns:a16="http://schemas.microsoft.com/office/drawing/2014/main" val="3598408700"/>
                  </a:ext>
                </a:extLst>
              </a:tr>
              <a:tr h="500987">
                <a:tc>
                  <a:txBody>
                    <a:bodyPr/>
                    <a:lstStyle/>
                    <a:p>
                      <a:pPr>
                        <a:buNone/>
                      </a:pPr>
                      <a:r>
                        <a:rPr lang="en-US" sz="1600">
                          <a:effectLst/>
                          <a:latin typeface="Arial"/>
                        </a:rPr>
                        <a:t>Health Inspections Completed</a:t>
                      </a:r>
                    </a:p>
                  </a:txBody>
                  <a:tcPr marL="0" marR="0" marT="0" marB="0" anchor="ctr"/>
                </a:tc>
                <a:tc>
                  <a:txBody>
                    <a:bodyPr/>
                    <a:lstStyle/>
                    <a:p>
                      <a:pPr algn="ctr">
                        <a:buNone/>
                      </a:pPr>
                      <a:r>
                        <a:rPr lang="en-US" sz="1600">
                          <a:effectLst/>
                          <a:latin typeface="Arial"/>
                        </a:rPr>
                        <a:t>1,308</a:t>
                      </a:r>
                    </a:p>
                  </a:txBody>
                  <a:tcPr marL="0" marR="0" marT="0" marB="0" anchor="ctr"/>
                </a:tc>
                <a:tc>
                  <a:txBody>
                    <a:bodyPr/>
                    <a:lstStyle/>
                    <a:p>
                      <a:pPr algn="ctr">
                        <a:buNone/>
                      </a:pPr>
                      <a:r>
                        <a:rPr lang="en-US" sz="1600">
                          <a:effectLst/>
                          <a:latin typeface="Arial"/>
                        </a:rPr>
                        <a:t>758</a:t>
                      </a:r>
                    </a:p>
                  </a:txBody>
                  <a:tcPr marL="0" marR="0" marT="0" marB="0" anchor="ctr"/>
                </a:tc>
                <a:tc>
                  <a:txBody>
                    <a:bodyPr/>
                    <a:lstStyle/>
                    <a:p>
                      <a:pPr algn="ctr">
                        <a:buNone/>
                      </a:pPr>
                      <a:r>
                        <a:rPr lang="en-US">
                          <a:effectLst/>
                          <a:latin typeface="Arial"/>
                        </a:rPr>
                        <a:t>16%</a:t>
                      </a:r>
                    </a:p>
                  </a:txBody>
                  <a:tcPr marL="0" marR="0" marT="0" marB="0" anchor="ctr"/>
                </a:tc>
                <a:extLst>
                  <a:ext uri="{0D108BD9-81ED-4DB2-BD59-A6C34878D82A}">
                    <a16:rowId xmlns:a16="http://schemas.microsoft.com/office/drawing/2014/main" val="1140939086"/>
                  </a:ext>
                </a:extLst>
              </a:tr>
              <a:tr h="351692">
                <a:tc>
                  <a:txBody>
                    <a:bodyPr/>
                    <a:lstStyle/>
                    <a:p>
                      <a:pPr>
                        <a:buNone/>
                      </a:pPr>
                      <a:r>
                        <a:rPr lang="en-US" sz="1600">
                          <a:effectLst/>
                          <a:latin typeface="Arial"/>
                        </a:rPr>
                        <a:t>Illegal Food Vendors Encountered</a:t>
                      </a:r>
                    </a:p>
                  </a:txBody>
                  <a:tcPr marL="0" marR="0" marT="0" marB="0" anchor="ctr"/>
                </a:tc>
                <a:tc>
                  <a:txBody>
                    <a:bodyPr/>
                    <a:lstStyle/>
                    <a:p>
                      <a:pPr algn="ctr">
                        <a:buNone/>
                      </a:pPr>
                      <a:r>
                        <a:rPr lang="en-US" sz="1600">
                          <a:effectLst/>
                          <a:latin typeface="Arial"/>
                        </a:rPr>
                        <a:t>21</a:t>
                      </a:r>
                    </a:p>
                  </a:txBody>
                  <a:tcPr marL="0" marR="0" marT="0" marB="0" anchor="ctr"/>
                </a:tc>
                <a:tc>
                  <a:txBody>
                    <a:bodyPr/>
                    <a:lstStyle/>
                    <a:p>
                      <a:pPr algn="ctr">
                        <a:buNone/>
                      </a:pPr>
                      <a:r>
                        <a:rPr lang="en-US" sz="1600">
                          <a:effectLst/>
                          <a:latin typeface="Arial"/>
                        </a:rPr>
                        <a:t>9</a:t>
                      </a:r>
                    </a:p>
                  </a:txBody>
                  <a:tcPr marL="0" marR="0" marT="0" marB="0" anchor="ctr"/>
                </a:tc>
                <a:tc>
                  <a:txBody>
                    <a:bodyPr/>
                    <a:lstStyle/>
                    <a:p>
                      <a:pPr algn="ctr">
                        <a:buNone/>
                      </a:pPr>
                      <a:r>
                        <a:rPr lang="en-US">
                          <a:effectLst/>
                          <a:latin typeface="Arial"/>
                        </a:rPr>
                        <a:t>-14%</a:t>
                      </a:r>
                    </a:p>
                  </a:txBody>
                  <a:tcPr marL="0" marR="0" marT="0" marB="0" anchor="ctr"/>
                </a:tc>
                <a:extLst>
                  <a:ext uri="{0D108BD9-81ED-4DB2-BD59-A6C34878D82A}">
                    <a16:rowId xmlns:a16="http://schemas.microsoft.com/office/drawing/2014/main" val="2547143711"/>
                  </a:ext>
                </a:extLst>
              </a:tr>
              <a:tr h="413314">
                <a:tc>
                  <a:txBody>
                    <a:bodyPr/>
                    <a:lstStyle/>
                    <a:p>
                      <a:pPr>
                        <a:buNone/>
                      </a:pPr>
                      <a:r>
                        <a:rPr lang="en-US" sz="1600">
                          <a:effectLst/>
                          <a:latin typeface="Arial"/>
                        </a:rPr>
                        <a:t>Complaints Investigated</a:t>
                      </a:r>
                    </a:p>
                  </a:txBody>
                  <a:tcPr marL="0" marR="0" marT="0" marB="0" anchor="ctr"/>
                </a:tc>
                <a:tc>
                  <a:txBody>
                    <a:bodyPr/>
                    <a:lstStyle/>
                    <a:p>
                      <a:pPr algn="ctr">
                        <a:buNone/>
                      </a:pPr>
                      <a:r>
                        <a:rPr lang="en-US" sz="1600">
                          <a:effectLst/>
                          <a:latin typeface="Arial"/>
                        </a:rPr>
                        <a:t>204</a:t>
                      </a:r>
                    </a:p>
                  </a:txBody>
                  <a:tcPr marL="0" marR="0" marT="0" marB="0" anchor="ctr"/>
                </a:tc>
                <a:tc>
                  <a:txBody>
                    <a:bodyPr/>
                    <a:lstStyle/>
                    <a:p>
                      <a:pPr algn="ctr">
                        <a:buNone/>
                      </a:pPr>
                      <a:r>
                        <a:rPr lang="en-US" sz="1600">
                          <a:effectLst/>
                          <a:latin typeface="Arial"/>
                        </a:rPr>
                        <a:t>102</a:t>
                      </a:r>
                    </a:p>
                  </a:txBody>
                  <a:tcPr marL="0" marR="0" marT="0" marB="0" anchor="ctr"/>
                </a:tc>
                <a:tc>
                  <a:txBody>
                    <a:bodyPr/>
                    <a:lstStyle/>
                    <a:p>
                      <a:pPr algn="ctr">
                        <a:buNone/>
                      </a:pPr>
                      <a:r>
                        <a:rPr lang="en-US">
                          <a:effectLst/>
                          <a:latin typeface="Arial"/>
                        </a:rPr>
                        <a:t>0%</a:t>
                      </a:r>
                    </a:p>
                  </a:txBody>
                  <a:tcPr marL="0" marR="0" marT="0" marB="0" anchor="ctr"/>
                </a:tc>
                <a:extLst>
                  <a:ext uri="{0D108BD9-81ED-4DB2-BD59-A6C34878D82A}">
                    <a16:rowId xmlns:a16="http://schemas.microsoft.com/office/drawing/2014/main" val="3954557346"/>
                  </a:ext>
                </a:extLst>
              </a:tr>
              <a:tr h="322384">
                <a:tc>
                  <a:txBody>
                    <a:bodyPr/>
                    <a:lstStyle/>
                    <a:p>
                      <a:pPr>
                        <a:buNone/>
                      </a:pPr>
                      <a:r>
                        <a:rPr lang="en-US" sz="1600">
                          <a:effectLst/>
                          <a:latin typeface="Arial"/>
                        </a:rPr>
                        <a:t>Large Scale Events Worked</a:t>
                      </a:r>
                    </a:p>
                  </a:txBody>
                  <a:tcPr marL="0" marR="0" marT="0" marB="0" anchor="ctr"/>
                </a:tc>
                <a:tc>
                  <a:txBody>
                    <a:bodyPr/>
                    <a:lstStyle/>
                    <a:p>
                      <a:pPr algn="ctr">
                        <a:buNone/>
                      </a:pPr>
                      <a:r>
                        <a:rPr lang="en-US" sz="1600">
                          <a:effectLst/>
                          <a:latin typeface="Arial"/>
                        </a:rPr>
                        <a:t>14</a:t>
                      </a:r>
                    </a:p>
                  </a:txBody>
                  <a:tcPr marL="0" marR="0" marT="0" marB="0" anchor="ctr"/>
                </a:tc>
                <a:tc>
                  <a:txBody>
                    <a:bodyPr/>
                    <a:lstStyle/>
                    <a:p>
                      <a:pPr algn="ctr">
                        <a:buNone/>
                      </a:pPr>
                      <a:r>
                        <a:rPr lang="en-US" sz="1600">
                          <a:effectLst/>
                          <a:latin typeface="Arial"/>
                        </a:rPr>
                        <a:t>8</a:t>
                      </a:r>
                    </a:p>
                  </a:txBody>
                  <a:tcPr marL="0" marR="0" marT="0" marB="0" anchor="ctr"/>
                </a:tc>
                <a:tc>
                  <a:txBody>
                    <a:bodyPr/>
                    <a:lstStyle/>
                    <a:p>
                      <a:pPr algn="ctr">
                        <a:buNone/>
                      </a:pPr>
                      <a:r>
                        <a:rPr lang="en-US">
                          <a:effectLst/>
                          <a:latin typeface="Arial"/>
                        </a:rPr>
                        <a:t>14%</a:t>
                      </a:r>
                    </a:p>
                  </a:txBody>
                  <a:tcPr marL="0" marR="0" marT="0" marB="0" anchor="ctr"/>
                </a:tc>
                <a:extLst>
                  <a:ext uri="{0D108BD9-81ED-4DB2-BD59-A6C34878D82A}">
                    <a16:rowId xmlns:a16="http://schemas.microsoft.com/office/drawing/2014/main" val="2089385950"/>
                  </a:ext>
                </a:extLst>
              </a:tr>
              <a:tr h="338166">
                <a:tc>
                  <a:txBody>
                    <a:bodyPr/>
                    <a:lstStyle/>
                    <a:p>
                      <a:pPr>
                        <a:buNone/>
                      </a:pPr>
                      <a:r>
                        <a:rPr lang="en-US" sz="1600">
                          <a:effectLst/>
                          <a:latin typeface="Arial"/>
                        </a:rPr>
                        <a:t>Patient Referrals\*</a:t>
                      </a:r>
                    </a:p>
                  </a:txBody>
                  <a:tcPr marL="0" marR="0" marT="0" marB="0" anchor="ctr"/>
                </a:tc>
                <a:tc>
                  <a:txBody>
                    <a:bodyPr/>
                    <a:lstStyle/>
                    <a:p>
                      <a:pPr algn="ctr">
                        <a:buNone/>
                      </a:pPr>
                      <a:r>
                        <a:rPr lang="en-US" sz="1600">
                          <a:effectLst/>
                          <a:latin typeface="Arial"/>
                        </a:rPr>
                        <a:t>48</a:t>
                      </a:r>
                    </a:p>
                  </a:txBody>
                  <a:tcPr marL="0" marR="0" marT="0" marB="0" anchor="ctr"/>
                </a:tc>
                <a:tc>
                  <a:txBody>
                    <a:bodyPr/>
                    <a:lstStyle/>
                    <a:p>
                      <a:pPr algn="ctr">
                        <a:buNone/>
                      </a:pPr>
                      <a:r>
                        <a:rPr lang="en-US" sz="1600">
                          <a:effectLst/>
                          <a:latin typeface="Arial"/>
                        </a:rPr>
                        <a:t>216</a:t>
                      </a:r>
                    </a:p>
                  </a:txBody>
                  <a:tcPr marL="0" marR="0" marT="0" marB="0" anchor="ctr"/>
                </a:tc>
                <a:tc>
                  <a:txBody>
                    <a:bodyPr/>
                    <a:lstStyle/>
                    <a:p>
                      <a:pPr algn="ctr">
                        <a:buNone/>
                      </a:pPr>
                      <a:r>
                        <a:rPr lang="en-US">
                          <a:effectLst/>
                          <a:latin typeface="Arial"/>
                        </a:rPr>
                        <a:t>800%</a:t>
                      </a:r>
                    </a:p>
                  </a:txBody>
                  <a:tcPr marL="0" marR="0" marT="0" marB="0" anchor="ctr"/>
                </a:tc>
                <a:extLst>
                  <a:ext uri="{0D108BD9-81ED-4DB2-BD59-A6C34878D82A}">
                    <a16:rowId xmlns:a16="http://schemas.microsoft.com/office/drawing/2014/main" val="2661261312"/>
                  </a:ext>
                </a:extLst>
              </a:tr>
              <a:tr h="381000">
                <a:tc>
                  <a:txBody>
                    <a:bodyPr/>
                    <a:lstStyle/>
                    <a:p>
                      <a:pPr>
                        <a:buNone/>
                      </a:pPr>
                      <a:r>
                        <a:rPr lang="en-US" sz="1600">
                          <a:effectLst/>
                          <a:latin typeface="Arial"/>
                        </a:rPr>
                        <a:t>Texas Notifiable Condition Investigations</a:t>
                      </a:r>
                    </a:p>
                  </a:txBody>
                  <a:tcPr marL="0" marR="0" marT="0" marB="0" anchor="ctr"/>
                </a:tc>
                <a:tc>
                  <a:txBody>
                    <a:bodyPr/>
                    <a:lstStyle/>
                    <a:p>
                      <a:pPr algn="ctr">
                        <a:buNone/>
                      </a:pPr>
                      <a:r>
                        <a:rPr lang="en-US" sz="1600">
                          <a:effectLst/>
                          <a:latin typeface="Arial"/>
                        </a:rPr>
                        <a:t>414</a:t>
                      </a:r>
                    </a:p>
                  </a:txBody>
                  <a:tcPr marL="0" marR="0" marT="0" marB="0" anchor="ctr"/>
                </a:tc>
                <a:tc>
                  <a:txBody>
                    <a:bodyPr/>
                    <a:lstStyle/>
                    <a:p>
                      <a:pPr algn="ctr">
                        <a:buNone/>
                      </a:pPr>
                      <a:r>
                        <a:rPr lang="en-US" sz="1600">
                          <a:effectLst/>
                          <a:latin typeface="Arial"/>
                        </a:rPr>
                        <a:t>287</a:t>
                      </a:r>
                    </a:p>
                  </a:txBody>
                  <a:tcPr marL="0" marR="0" marT="0" marB="0" anchor="ctr"/>
                </a:tc>
                <a:tc>
                  <a:txBody>
                    <a:bodyPr/>
                    <a:lstStyle/>
                    <a:p>
                      <a:pPr algn="ctr">
                        <a:buNone/>
                      </a:pPr>
                      <a:r>
                        <a:rPr lang="en-US">
                          <a:effectLst/>
                          <a:latin typeface="Arial"/>
                        </a:rPr>
                        <a:t>39%</a:t>
                      </a:r>
                    </a:p>
                  </a:txBody>
                  <a:tcPr marL="0" marR="0" marT="0" marB="0" anchor="ctr"/>
                </a:tc>
                <a:extLst>
                  <a:ext uri="{0D108BD9-81ED-4DB2-BD59-A6C34878D82A}">
                    <a16:rowId xmlns:a16="http://schemas.microsoft.com/office/drawing/2014/main" val="1278136807"/>
                  </a:ext>
                </a:extLst>
              </a:tr>
              <a:tr h="338166">
                <a:tc>
                  <a:txBody>
                    <a:bodyPr/>
                    <a:lstStyle/>
                    <a:p>
                      <a:pPr>
                        <a:buNone/>
                      </a:pPr>
                      <a:r>
                        <a:rPr lang="en-US" sz="1600">
                          <a:effectLst/>
                          <a:latin typeface="Arial"/>
                        </a:rPr>
                        <a:t>Outbreaks Investigated</a:t>
                      </a:r>
                    </a:p>
                  </a:txBody>
                  <a:tcPr marL="0" marR="0" marT="0" marB="0" anchor="ctr"/>
                </a:tc>
                <a:tc>
                  <a:txBody>
                    <a:bodyPr/>
                    <a:lstStyle/>
                    <a:p>
                      <a:pPr algn="ctr">
                        <a:buNone/>
                      </a:pPr>
                      <a:r>
                        <a:rPr lang="en-US" sz="1600">
                          <a:effectLst/>
                          <a:latin typeface="Arial"/>
                        </a:rPr>
                        <a:t>1</a:t>
                      </a:r>
                    </a:p>
                  </a:txBody>
                  <a:tcPr marL="0" marR="0" marT="0" marB="0" anchor="ctr"/>
                </a:tc>
                <a:tc>
                  <a:txBody>
                    <a:bodyPr/>
                    <a:lstStyle/>
                    <a:p>
                      <a:pPr algn="ctr">
                        <a:buNone/>
                      </a:pPr>
                      <a:r>
                        <a:rPr lang="en-US" sz="1600">
                          <a:effectLst/>
                          <a:latin typeface="Arial"/>
                        </a:rPr>
                        <a:t>2</a:t>
                      </a:r>
                    </a:p>
                  </a:txBody>
                  <a:tcPr marL="0" marR="0" marT="0" marB="0" anchor="ctr"/>
                </a:tc>
                <a:tc>
                  <a:txBody>
                    <a:bodyPr/>
                    <a:lstStyle/>
                    <a:p>
                      <a:pPr algn="ctr">
                        <a:buNone/>
                      </a:pPr>
                      <a:r>
                        <a:rPr lang="en-US">
                          <a:effectLst/>
                          <a:latin typeface="Arial"/>
                        </a:rPr>
                        <a:t>300%</a:t>
                      </a:r>
                    </a:p>
                  </a:txBody>
                  <a:tcPr marL="0" marR="0" marT="0" marB="0" anchor="ctr"/>
                </a:tc>
                <a:extLst>
                  <a:ext uri="{0D108BD9-81ED-4DB2-BD59-A6C34878D82A}">
                    <a16:rowId xmlns:a16="http://schemas.microsoft.com/office/drawing/2014/main" val="1890662777"/>
                  </a:ext>
                </a:extLst>
              </a:tr>
              <a:tr h="338166">
                <a:tc gridSpan="4">
                  <a:txBody>
                    <a:bodyPr/>
                    <a:lstStyle/>
                    <a:p>
                      <a:pPr algn="ctr">
                        <a:buNone/>
                      </a:pPr>
                      <a:r>
                        <a:rPr lang="en-US" sz="1600">
                          <a:effectLst/>
                          <a:latin typeface="Arial"/>
                        </a:rPr>
                        <a:t>*2024 Patient Referrals only tracked from October onward.</a:t>
                      </a:r>
                    </a:p>
                  </a:txBody>
                  <a:tcPr marL="0" marR="0"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3061282801"/>
                  </a:ext>
                </a:extLst>
              </a:tr>
            </a:tbl>
          </a:graphicData>
        </a:graphic>
      </p:graphicFrame>
    </p:spTree>
    <p:extLst>
      <p:ext uri="{BB962C8B-B14F-4D97-AF65-F5344CB8AC3E}">
        <p14:creationId xmlns:p14="http://schemas.microsoft.com/office/powerpoint/2010/main" val="794567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7289-2221-DC7D-78E0-309C316DAD7D}"/>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256D2022-6F3C-0CA7-7F77-298B9460E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598ABE28-B231-80D1-BADE-75387B785877}"/>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B8039FE4-E3F1-C3A9-B919-92E7B1390B61}"/>
              </a:ext>
            </a:extLst>
          </p:cNvPr>
          <p:cNvSpPr txBox="1"/>
          <p:nvPr/>
        </p:nvSpPr>
        <p:spPr>
          <a:xfrm>
            <a:off x="533400" y="1408188"/>
            <a:ext cx="8711141" cy="3354765"/>
          </a:xfrm>
          <a:prstGeom prst="rect">
            <a:avLst/>
          </a:prstGeom>
          <a:noFill/>
        </p:spPr>
        <p:txBody>
          <a:bodyPr wrap="square" lIns="91440" tIns="45720" rIns="91440" bIns="45720" rtlCol="0" anchor="t">
            <a:spAutoFit/>
          </a:bodyPr>
          <a:lstStyle/>
          <a:p>
            <a:r>
              <a:rPr lang="en-US" sz="2800" b="1">
                <a:latin typeface="Arial"/>
                <a:cs typeface="Arial"/>
              </a:rPr>
              <a:t>Health Department</a:t>
            </a:r>
          </a:p>
          <a:p>
            <a:endParaRPr lang="en-US" sz="2400" b="1">
              <a:latin typeface="Arial" panose="020B0604020202020204" pitchFamily="34" charset="0"/>
              <a:cs typeface="Arial" panose="020B0604020202020204" pitchFamily="34" charset="0"/>
            </a:endParaRPr>
          </a:p>
          <a:p>
            <a:r>
              <a:rPr lang="en-US" sz="2000" b="1">
                <a:latin typeface="Arial"/>
                <a:ea typeface="+mn-lt"/>
                <a:cs typeface="+mn-lt"/>
              </a:rPr>
              <a:t>Environmental Services Streamlined Process</a:t>
            </a:r>
            <a:endParaRPr lang="en-US" sz="2000" b="1">
              <a:latin typeface="Arial"/>
              <a:ea typeface="+mn-lt"/>
              <a:cs typeface="Arial"/>
            </a:endParaRPr>
          </a:p>
          <a:p>
            <a:pPr marL="342900" indent="-342900">
              <a:buFont typeface="Arial"/>
              <a:buChar char="•"/>
            </a:pPr>
            <a:r>
              <a:rPr lang="en-US" sz="2000" b="1">
                <a:latin typeface="Arial"/>
                <a:ea typeface="+mn-lt"/>
                <a:cs typeface="+mn-lt"/>
              </a:rPr>
              <a:t>Combined operations</a:t>
            </a:r>
            <a:r>
              <a:rPr lang="en-US" sz="2000">
                <a:latin typeface="Arial"/>
                <a:ea typeface="+mn-lt"/>
                <a:cs typeface="+mn-lt"/>
              </a:rPr>
              <a:t> at the County Building with Fire Marshal staff.</a:t>
            </a:r>
            <a:endParaRPr lang="en-US">
              <a:latin typeface="Century Gothic"/>
              <a:ea typeface="+mn-lt"/>
              <a:cs typeface="+mn-lt"/>
            </a:endParaRPr>
          </a:p>
          <a:p>
            <a:pPr marL="342900" indent="-342900">
              <a:buFont typeface="Arial"/>
              <a:buChar char="•"/>
            </a:pPr>
            <a:r>
              <a:rPr lang="en-US" sz="2000" b="1">
                <a:latin typeface="Arial"/>
                <a:ea typeface="+mn-lt"/>
                <a:cs typeface="+mn-lt"/>
              </a:rPr>
              <a:t>Food truck inspections</a:t>
            </a:r>
            <a:r>
              <a:rPr lang="en-US" sz="2000">
                <a:latin typeface="Arial"/>
                <a:ea typeface="+mn-lt"/>
                <a:cs typeface="+mn-lt"/>
              </a:rPr>
              <a:t> now held every Monday at one location for greater convenience and coordination.</a:t>
            </a:r>
            <a:endParaRPr lang="en-US">
              <a:latin typeface="Century Gothic"/>
              <a:ea typeface="+mn-lt"/>
              <a:cs typeface="+mn-lt"/>
            </a:endParaRPr>
          </a:p>
          <a:p>
            <a:pPr marL="800100" lvl="1" indent="-342900">
              <a:buFont typeface="Arial"/>
              <a:buChar char="•"/>
            </a:pPr>
            <a:r>
              <a:rPr lang="en-US" sz="2000">
                <a:latin typeface="Arial"/>
                <a:cs typeface="Arial"/>
              </a:rPr>
              <a:t>Internal and External customers are both pleased with this process.</a:t>
            </a:r>
          </a:p>
          <a:p>
            <a:pPr marL="800100" lvl="1" indent="-342900">
              <a:buFont typeface="Arial"/>
              <a:buChar char="•"/>
            </a:pPr>
            <a:endParaRPr lang="en-US" sz="20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000" b="1">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113314DE-B515-0518-42D1-F1199A95E58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42</a:t>
            </a:fld>
            <a:endParaRPr lang="en-US" b="1">
              <a:latin typeface="+mn-lt"/>
            </a:endParaRPr>
          </a:p>
        </p:txBody>
      </p:sp>
    </p:spTree>
    <p:extLst>
      <p:ext uri="{BB962C8B-B14F-4D97-AF65-F5344CB8AC3E}">
        <p14:creationId xmlns:p14="http://schemas.microsoft.com/office/powerpoint/2010/main" val="1207872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1CAFC-6BBA-DC57-23EA-0F8A820992CB}"/>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0EE4FAB7-5571-7EE8-080E-C213C3209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0ACDACA-DB46-6FA7-B3EC-961B0505820E}"/>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A913145-ED60-6E23-13DF-A47532B3F724}"/>
              </a:ext>
            </a:extLst>
          </p:cNvPr>
          <p:cNvSpPr txBox="1"/>
          <p:nvPr/>
        </p:nvSpPr>
        <p:spPr>
          <a:xfrm>
            <a:off x="533400" y="1408188"/>
            <a:ext cx="8711141" cy="5509200"/>
          </a:xfrm>
          <a:prstGeom prst="rect">
            <a:avLst/>
          </a:prstGeom>
          <a:noFill/>
        </p:spPr>
        <p:txBody>
          <a:bodyPr wrap="square" lIns="91440" tIns="45720" rIns="91440" bIns="45720" rtlCol="0" anchor="t">
            <a:spAutoFit/>
          </a:bodyPr>
          <a:lstStyle/>
          <a:p>
            <a:r>
              <a:rPr lang="en-US" sz="2800" b="1">
                <a:latin typeface="Arial"/>
                <a:cs typeface="Arial"/>
              </a:rPr>
              <a:t>Health Department</a:t>
            </a:r>
          </a:p>
          <a:p>
            <a:endParaRPr lang="en-US" sz="2400" b="1">
              <a:latin typeface="Arial"/>
              <a:cs typeface="Arial"/>
            </a:endParaRPr>
          </a:p>
          <a:p>
            <a:pPr marL="342900" indent="-342900">
              <a:buFont typeface="Arial"/>
              <a:buChar char="•"/>
            </a:pPr>
            <a:r>
              <a:rPr lang="en-US" sz="2400" b="1">
                <a:latin typeface="Arial"/>
                <a:ea typeface="+mn-lt"/>
                <a:cs typeface="+mn-lt"/>
              </a:rPr>
              <a:t>Patient Registration Platform </a:t>
            </a:r>
            <a:r>
              <a:rPr lang="en-US" sz="2400" b="1">
                <a:latin typeface="Arial"/>
                <a:ea typeface="+mn-lt"/>
                <a:cs typeface="Arial"/>
              </a:rPr>
              <a:t>Launched</a:t>
            </a:r>
            <a:endParaRPr lang="en-US" sz="2400" b="1">
              <a:latin typeface="Arial"/>
              <a:cs typeface="Arial"/>
            </a:endParaRPr>
          </a:p>
          <a:p>
            <a:pPr marL="800100" lvl="1" indent="-342900">
              <a:buFont typeface="Arial"/>
              <a:buChar char="•"/>
            </a:pPr>
            <a:r>
              <a:rPr lang="en-US" sz="2400">
                <a:latin typeface="Arial"/>
                <a:ea typeface="+mn-lt"/>
                <a:cs typeface="+mn-lt"/>
              </a:rPr>
              <a:t>Implemented </a:t>
            </a:r>
            <a:r>
              <a:rPr lang="en-US" sz="2400" b="1" err="1">
                <a:latin typeface="Arial"/>
                <a:ea typeface="+mn-lt"/>
                <a:cs typeface="+mn-lt"/>
              </a:rPr>
              <a:t>InteliChart</a:t>
            </a:r>
            <a:endParaRPr lang="en-US" sz="2400">
              <a:latin typeface="Arial"/>
              <a:ea typeface="+mn-lt"/>
              <a:cs typeface="Arial"/>
            </a:endParaRPr>
          </a:p>
          <a:p>
            <a:pPr marL="800100" lvl="1" indent="-342900">
              <a:buFont typeface="Arial"/>
              <a:buChar char="•"/>
            </a:pPr>
            <a:r>
              <a:rPr lang="en-US" sz="2400">
                <a:latin typeface="Arial"/>
                <a:ea typeface="+mn-lt"/>
                <a:cs typeface="+mn-lt"/>
              </a:rPr>
              <a:t>Supports digital pre-registration, secure communication, appointment notifications, and patient portal access</a:t>
            </a:r>
            <a:endParaRPr lang="en-US" sz="2400">
              <a:latin typeface="Arial"/>
              <a:ea typeface="+mn-lt"/>
              <a:cs typeface="Arial"/>
            </a:endParaRPr>
          </a:p>
          <a:p>
            <a:pPr marL="800100" lvl="1" indent="-342900">
              <a:buFont typeface="Arial"/>
              <a:buChar char="•"/>
            </a:pPr>
            <a:r>
              <a:rPr lang="en-US" sz="2400">
                <a:latin typeface="Arial"/>
                <a:ea typeface="+mn-lt"/>
                <a:cs typeface="+mn-lt"/>
              </a:rPr>
              <a:t>Improves patient convenience, reduces staff time on paperwork, and ensures more accurate records</a:t>
            </a:r>
            <a:endParaRPr lang="en-US" sz="2400">
              <a:latin typeface="Arial"/>
              <a:cs typeface="Arial"/>
            </a:endParaRPr>
          </a:p>
          <a:p>
            <a:pPr marL="800100" lvl="1" indent="-342900">
              <a:buFont typeface="Arial"/>
              <a:buChar char="•"/>
            </a:pPr>
            <a:r>
              <a:rPr lang="en-US" sz="2400">
                <a:latin typeface="Arial"/>
                <a:cs typeface="Arial"/>
              </a:rPr>
              <a:t>Frees up staff time to focus on other needed tasks and assignments instead of working with paper registration forms and inputting them manually into a system, duplicating work. </a:t>
            </a:r>
          </a:p>
          <a:p>
            <a:pPr marL="800100" lvl="1" indent="-342900">
              <a:buFont typeface="Arial"/>
              <a:buChar char="•"/>
            </a:pPr>
            <a:endParaRPr lang="en-US" sz="2000">
              <a:latin typeface="Arial"/>
              <a:cs typeface="Arial"/>
            </a:endParaRPr>
          </a:p>
          <a:p>
            <a:pPr marL="457200" indent="-457200">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000" b="1">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3063C84-6851-0FA9-A437-98A7A42E176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43</a:t>
            </a:fld>
            <a:endParaRPr lang="en-US" b="1">
              <a:latin typeface="+mn-lt"/>
            </a:endParaRPr>
          </a:p>
        </p:txBody>
      </p:sp>
    </p:spTree>
    <p:extLst>
      <p:ext uri="{BB962C8B-B14F-4D97-AF65-F5344CB8AC3E}">
        <p14:creationId xmlns:p14="http://schemas.microsoft.com/office/powerpoint/2010/main" val="1922149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D9E2A-D3F7-A957-760F-A09C573FA22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8C30387-00BD-CFCC-36AC-47A08DB20C6E}"/>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EADA419A-61A8-2119-55C7-A3CDF214F1FC}"/>
              </a:ext>
            </a:extLst>
          </p:cNvPr>
          <p:cNvSpPr txBox="1"/>
          <p:nvPr/>
        </p:nvSpPr>
        <p:spPr>
          <a:xfrm>
            <a:off x="533400" y="1334014"/>
            <a:ext cx="6131351" cy="4747453"/>
          </a:xfrm>
          <a:prstGeom prst="rect">
            <a:avLst/>
          </a:prstGeom>
          <a:noFill/>
        </p:spPr>
        <p:txBody>
          <a:bodyPr wrap="square" lIns="91440" tIns="45720" rIns="91440" bIns="45720" rtlCol="0" anchor="t">
            <a:spAutoFit/>
          </a:bodyPr>
          <a:lstStyle/>
          <a:p>
            <a:pPr>
              <a:spcAft>
                <a:spcPts val="300"/>
              </a:spcAft>
            </a:pPr>
            <a:r>
              <a:rPr lang="en-US" sz="2800" b="1" dirty="0">
                <a:latin typeface="Arial"/>
                <a:cs typeface="Arial"/>
              </a:rPr>
              <a:t>Code Enforcement: FY 2025</a:t>
            </a:r>
          </a:p>
          <a:p>
            <a:pPr>
              <a:spcAft>
                <a:spcPts val="300"/>
              </a:spcAft>
            </a:pPr>
            <a:r>
              <a:rPr lang="en-US" sz="2800" b="1" dirty="0">
                <a:latin typeface="Arial"/>
                <a:ea typeface="+mn-lt"/>
                <a:cs typeface="Arial"/>
              </a:rPr>
              <a:t>Most Visible Streets Focus</a:t>
            </a:r>
          </a:p>
          <a:p>
            <a:pPr marL="285750" indent="-285750" fontAlgn="base">
              <a:spcAft>
                <a:spcPts val="300"/>
              </a:spcAft>
              <a:buFont typeface="Arial" panose="020B0604020202020204" pitchFamily="34" charset="0"/>
              <a:buChar char="•"/>
            </a:pPr>
            <a:r>
              <a:rPr lang="en-US" sz="2600" b="1" dirty="0">
                <a:latin typeface="Arial"/>
                <a:cs typeface="Arial"/>
              </a:rPr>
              <a:t>FY25 YTD (July 1): </a:t>
            </a:r>
            <a:r>
              <a:rPr lang="en-US" sz="2600" dirty="0">
                <a:latin typeface="Arial"/>
                <a:cs typeface="Arial"/>
              </a:rPr>
              <a:t>1,512 cases opened along corridors – 22% of all cases citywide (up from 15% in FY24)​</a:t>
            </a:r>
          </a:p>
          <a:p>
            <a:pPr marL="285750" indent="-285750" fontAlgn="base">
              <a:spcAft>
                <a:spcPts val="300"/>
              </a:spcAft>
              <a:buFont typeface="Arial" panose="020B0604020202020204" pitchFamily="34" charset="0"/>
              <a:buChar char="•"/>
            </a:pPr>
            <a:r>
              <a:rPr lang="en-US" sz="2600" b="1" dirty="0">
                <a:latin typeface="Arial"/>
                <a:cs typeface="Arial"/>
              </a:rPr>
              <a:t>June 2025: 35</a:t>
            </a:r>
            <a:r>
              <a:rPr lang="en-US" sz="2600" dirty="0">
                <a:latin typeface="Arial"/>
                <a:cs typeface="Arial"/>
              </a:rPr>
              <a:t>% of all citywide cases were on main corridors​</a:t>
            </a:r>
          </a:p>
          <a:p>
            <a:pPr marL="285750" indent="-285750" fontAlgn="base">
              <a:spcAft>
                <a:spcPts val="300"/>
              </a:spcAft>
              <a:buFont typeface="Arial" panose="020B0604020202020204" pitchFamily="34" charset="0"/>
              <a:buChar char="•"/>
            </a:pPr>
            <a:r>
              <a:rPr lang="en-US" sz="2600" b="1" dirty="0">
                <a:latin typeface="Arial"/>
                <a:cs typeface="Arial"/>
              </a:rPr>
              <a:t>Case Resolution: </a:t>
            </a:r>
            <a:r>
              <a:rPr lang="en-US" sz="2600" dirty="0">
                <a:latin typeface="Arial"/>
                <a:cs typeface="Arial"/>
              </a:rPr>
              <a:t>90% of corridor cases have been closed​</a:t>
            </a:r>
          </a:p>
          <a:p>
            <a:pPr marL="285750" indent="-285750" fontAlgn="base">
              <a:spcAft>
                <a:spcPts val="300"/>
              </a:spcAft>
              <a:buFont typeface="Arial" panose="020B0604020202020204" pitchFamily="34" charset="0"/>
              <a:buChar char="•"/>
            </a:pPr>
            <a:r>
              <a:rPr lang="en-US" sz="2600" b="1" dirty="0">
                <a:latin typeface="Arial"/>
                <a:cs typeface="Arial"/>
              </a:rPr>
              <a:t>Top Violations: </a:t>
            </a:r>
            <a:r>
              <a:rPr lang="en-US" sz="2600" dirty="0">
                <a:latin typeface="Arial"/>
                <a:cs typeface="Arial"/>
              </a:rPr>
              <a:t>weeds or debris (56%)</a:t>
            </a:r>
            <a:endParaRPr lang="en-US" sz="2800"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AE9B3507-2C47-8B6C-D7ED-F38173B0BDA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44</a:t>
            </a:fld>
            <a:endParaRPr lang="en-US" b="1">
              <a:latin typeface="+mn-lt"/>
            </a:endParaRPr>
          </a:p>
        </p:txBody>
      </p:sp>
      <p:pic>
        <p:nvPicPr>
          <p:cNvPr id="1026" name="Picture 2">
            <a:extLst>
              <a:ext uri="{FF2B5EF4-FFF2-40B4-BE49-F238E27FC236}">
                <a16:creationId xmlns:a16="http://schemas.microsoft.com/office/drawing/2014/main" id="{9335354F-0A8D-1E95-EC51-D249C656D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751" y="1339812"/>
            <a:ext cx="5375618" cy="476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711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A979-4581-8588-BED2-74F2EFE1BCA3}"/>
            </a:ext>
          </a:extLst>
        </p:cNvPr>
        <p:cNvGrpSpPr/>
        <p:nvPr/>
      </p:nvGrpSpPr>
      <p:grpSpPr>
        <a:xfrm>
          <a:off x="0" y="0"/>
          <a:ext cx="0" cy="0"/>
          <a:chOff x="0" y="0"/>
          <a:chExt cx="0" cy="0"/>
        </a:xfrm>
      </p:grpSpPr>
      <p:pic>
        <p:nvPicPr>
          <p:cNvPr id="2053" name="Picture 5" descr="Graphical user interface, application&#10;&#10;AI-generated content may be incorrect.">
            <a:extLst>
              <a:ext uri="{FF2B5EF4-FFF2-40B4-BE49-F238E27FC236}">
                <a16:creationId xmlns:a16="http://schemas.microsoft.com/office/drawing/2014/main" id="{048EB90F-B55B-E4A5-92C1-20385A17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635CDEE-C86E-4065-306B-1E0C252859BF}"/>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32C2D0A8-25DC-5B4D-AF68-80AB5DBF34D6}"/>
              </a:ext>
            </a:extLst>
          </p:cNvPr>
          <p:cNvSpPr txBox="1"/>
          <p:nvPr/>
        </p:nvSpPr>
        <p:spPr>
          <a:xfrm>
            <a:off x="533400" y="1334014"/>
            <a:ext cx="6131351" cy="992579"/>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Code Enforcement: FY 2025</a:t>
            </a:r>
          </a:p>
          <a:p>
            <a:pPr>
              <a:spcAft>
                <a:spcPts val="300"/>
              </a:spcAft>
            </a:pPr>
            <a:r>
              <a:rPr lang="en-US" sz="2800" b="1">
                <a:latin typeface="Arial"/>
                <a:ea typeface="+mn-lt"/>
                <a:cs typeface="Arial"/>
              </a:rPr>
              <a:t>Most Visible Streets Focus</a:t>
            </a:r>
          </a:p>
        </p:txBody>
      </p:sp>
      <p:sp>
        <p:nvSpPr>
          <p:cNvPr id="2" name="Slide Number Placeholder 2">
            <a:extLst>
              <a:ext uri="{FF2B5EF4-FFF2-40B4-BE49-F238E27FC236}">
                <a16:creationId xmlns:a16="http://schemas.microsoft.com/office/drawing/2014/main" id="{B5857509-45BD-020E-61D4-FC5DF0BB1EC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45</a:t>
            </a:fld>
            <a:endParaRPr lang="en-US" b="1">
              <a:latin typeface="+mn-lt"/>
            </a:endParaRPr>
          </a:p>
        </p:txBody>
      </p:sp>
      <p:pic>
        <p:nvPicPr>
          <p:cNvPr id="2050" name="Picture 2">
            <a:extLst>
              <a:ext uri="{FF2B5EF4-FFF2-40B4-BE49-F238E27FC236}">
                <a16:creationId xmlns:a16="http://schemas.microsoft.com/office/drawing/2014/main" id="{F0D55CBF-F9FF-3D4B-67F7-F7D8BBD2E8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37"/>
          <a:stretch>
            <a:fillRect/>
          </a:stretch>
        </p:blipFill>
        <p:spPr bwMode="auto">
          <a:xfrm>
            <a:off x="533400" y="3199728"/>
            <a:ext cx="4067175" cy="28120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75959516-BA60-6A81-A8C6-F629D5337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837"/>
          <a:stretch>
            <a:fillRect/>
          </a:stretch>
        </p:blipFill>
        <p:spPr bwMode="auto">
          <a:xfrm>
            <a:off x="5165725" y="3199728"/>
            <a:ext cx="4067175" cy="28120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030386-3793-799F-659C-6E828E352A09}"/>
              </a:ext>
            </a:extLst>
          </p:cNvPr>
          <p:cNvSpPr txBox="1"/>
          <p:nvPr/>
        </p:nvSpPr>
        <p:spPr>
          <a:xfrm>
            <a:off x="533400" y="5550105"/>
            <a:ext cx="6094428" cy="461665"/>
          </a:xfrm>
          <a:prstGeom prst="rect">
            <a:avLst/>
          </a:prstGeom>
          <a:noFill/>
        </p:spPr>
        <p:txBody>
          <a:bodyPr wrap="square">
            <a:spAutoFit/>
          </a:bodyPr>
          <a:lstStyle/>
          <a:p>
            <a:r>
              <a:rPr lang="en-US" sz="2400" b="1" i="0" u="none" strike="noStrike">
                <a:solidFill>
                  <a:srgbClr val="FFFFFF"/>
                </a:solidFill>
                <a:effectLst/>
                <a:latin typeface="Arial" panose="020B0604020202020204" pitchFamily="34" charset="0"/>
              </a:rPr>
              <a:t>Before: April 15, 2024</a:t>
            </a:r>
            <a:r>
              <a:rPr lang="en-US" sz="2400" b="0" i="0">
                <a:solidFill>
                  <a:srgbClr val="000000"/>
                </a:solidFill>
                <a:effectLst/>
                <a:latin typeface="Arial" panose="020B0604020202020204" pitchFamily="34" charset="0"/>
              </a:rPr>
              <a:t>​</a:t>
            </a:r>
            <a:endParaRPr lang="en-US" sz="2400"/>
          </a:p>
        </p:txBody>
      </p:sp>
      <p:sp>
        <p:nvSpPr>
          <p:cNvPr id="6" name="TextBox 5">
            <a:extLst>
              <a:ext uri="{FF2B5EF4-FFF2-40B4-BE49-F238E27FC236}">
                <a16:creationId xmlns:a16="http://schemas.microsoft.com/office/drawing/2014/main" id="{93E21737-0251-CC0C-8B6D-63F943599239}"/>
              </a:ext>
            </a:extLst>
          </p:cNvPr>
          <p:cNvSpPr txBox="1"/>
          <p:nvPr/>
        </p:nvSpPr>
        <p:spPr>
          <a:xfrm>
            <a:off x="5165725" y="5550105"/>
            <a:ext cx="6094428" cy="461665"/>
          </a:xfrm>
          <a:prstGeom prst="rect">
            <a:avLst/>
          </a:prstGeom>
          <a:noFill/>
        </p:spPr>
        <p:txBody>
          <a:bodyPr wrap="square">
            <a:spAutoFit/>
          </a:bodyPr>
          <a:lstStyle/>
          <a:p>
            <a:r>
              <a:rPr lang="en-US" sz="2400" b="1" i="0" u="none" strike="noStrike">
                <a:solidFill>
                  <a:srgbClr val="FFFFFF"/>
                </a:solidFill>
                <a:effectLst/>
                <a:latin typeface="Arial" panose="020B0604020202020204" pitchFamily="34" charset="0"/>
              </a:rPr>
              <a:t>After: April 24, 2024</a:t>
            </a:r>
            <a:r>
              <a:rPr lang="en-US" sz="2400" b="0" i="0">
                <a:solidFill>
                  <a:srgbClr val="000000"/>
                </a:solidFill>
                <a:effectLst/>
                <a:latin typeface="Arial" panose="020B0604020202020204" pitchFamily="34" charset="0"/>
              </a:rPr>
              <a:t>​</a:t>
            </a:r>
            <a:endParaRPr lang="en-US" sz="2400"/>
          </a:p>
        </p:txBody>
      </p:sp>
      <p:sp>
        <p:nvSpPr>
          <p:cNvPr id="8" name="TextBox 7">
            <a:extLst>
              <a:ext uri="{FF2B5EF4-FFF2-40B4-BE49-F238E27FC236}">
                <a16:creationId xmlns:a16="http://schemas.microsoft.com/office/drawing/2014/main" id="{C300813E-1201-2714-E925-16D52C5954AB}"/>
              </a:ext>
            </a:extLst>
          </p:cNvPr>
          <p:cNvSpPr txBox="1"/>
          <p:nvPr/>
        </p:nvSpPr>
        <p:spPr>
          <a:xfrm>
            <a:off x="533400" y="2302514"/>
            <a:ext cx="8699500" cy="892552"/>
          </a:xfrm>
          <a:prstGeom prst="rect">
            <a:avLst/>
          </a:prstGeom>
          <a:noFill/>
        </p:spPr>
        <p:txBody>
          <a:bodyPr wrap="square" lIns="91440" tIns="45720" rIns="91440" bIns="45720" anchor="t">
            <a:spAutoFit/>
          </a:bodyPr>
          <a:lstStyle/>
          <a:p>
            <a:r>
              <a:rPr lang="en-US" sz="2600">
                <a:solidFill>
                  <a:srgbClr val="000000"/>
                </a:solidFill>
                <a:latin typeface="Arial"/>
                <a:cs typeface="Arial"/>
              </a:rPr>
              <a:t>Broken</a:t>
            </a:r>
            <a:r>
              <a:rPr lang="en-US" sz="2600" b="0" i="0" u="none" strike="noStrike">
                <a:solidFill>
                  <a:srgbClr val="000000"/>
                </a:solidFill>
                <a:effectLst/>
                <a:latin typeface="Arial"/>
                <a:cs typeface="Arial"/>
              </a:rPr>
              <a:t> sign on Big Spring </a:t>
            </a:r>
            <a:r>
              <a:rPr lang="en-US" sz="2600" b="1" i="0" u="none" strike="noStrike">
                <a:solidFill>
                  <a:srgbClr val="000000"/>
                </a:solidFill>
                <a:effectLst/>
                <a:latin typeface="Arial"/>
                <a:cs typeface="Arial"/>
              </a:rPr>
              <a:t>voluntarily removed </a:t>
            </a:r>
            <a:r>
              <a:rPr lang="en-US" sz="2600" b="0" i="0" u="none" strike="noStrike">
                <a:solidFill>
                  <a:srgbClr val="000000"/>
                </a:solidFill>
                <a:effectLst/>
                <a:latin typeface="Arial"/>
                <a:cs typeface="Arial"/>
              </a:rPr>
              <a:t>by property owner after Code Enforcement initiated contact.</a:t>
            </a:r>
            <a:r>
              <a:rPr lang="en-US" sz="2600" b="0" i="0">
                <a:solidFill>
                  <a:srgbClr val="000000"/>
                </a:solidFill>
                <a:effectLst/>
                <a:latin typeface="Arial"/>
                <a:cs typeface="Arial"/>
              </a:rPr>
              <a:t>​</a:t>
            </a:r>
            <a:endParaRPr lang="en-US" sz="2600">
              <a:latin typeface="Arial"/>
              <a:cs typeface="Arial"/>
            </a:endParaRPr>
          </a:p>
        </p:txBody>
      </p:sp>
    </p:spTree>
    <p:extLst>
      <p:ext uri="{BB962C8B-B14F-4D97-AF65-F5344CB8AC3E}">
        <p14:creationId xmlns:p14="http://schemas.microsoft.com/office/powerpoint/2010/main" val="1840112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CA0CA-A0D9-B0AA-1378-B4256A5384F7}"/>
            </a:ext>
          </a:extLst>
        </p:cNvPr>
        <p:cNvGrpSpPr/>
        <p:nvPr/>
      </p:nvGrpSpPr>
      <p:grpSpPr>
        <a:xfrm>
          <a:off x="0" y="0"/>
          <a:ext cx="0" cy="0"/>
          <a:chOff x="0" y="0"/>
          <a:chExt cx="0" cy="0"/>
        </a:xfrm>
      </p:grpSpPr>
      <p:pic>
        <p:nvPicPr>
          <p:cNvPr id="2053" name="Picture 5" descr="Graphical user interface, application&#10;&#10;AI-generated content may be incorrect.">
            <a:extLst>
              <a:ext uri="{FF2B5EF4-FFF2-40B4-BE49-F238E27FC236}">
                <a16:creationId xmlns:a16="http://schemas.microsoft.com/office/drawing/2014/main" id="{71B02106-0E20-A592-9070-AE63BC710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1F8DC2B-8726-1A05-9132-21451D82A6E9}"/>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FEBF393D-35AE-3646-9550-27171CAE17A2}"/>
              </a:ext>
            </a:extLst>
          </p:cNvPr>
          <p:cNvSpPr txBox="1"/>
          <p:nvPr/>
        </p:nvSpPr>
        <p:spPr>
          <a:xfrm>
            <a:off x="533400" y="1334014"/>
            <a:ext cx="6131351" cy="992579"/>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Code Enforcement: FY 2025</a:t>
            </a:r>
          </a:p>
          <a:p>
            <a:pPr>
              <a:spcAft>
                <a:spcPts val="300"/>
              </a:spcAft>
            </a:pPr>
            <a:r>
              <a:rPr lang="en-US" sz="2800" b="1">
                <a:latin typeface="Arial"/>
                <a:ea typeface="+mn-lt"/>
                <a:cs typeface="Arial"/>
              </a:rPr>
              <a:t>Most Visible Streets Focus</a:t>
            </a:r>
          </a:p>
        </p:txBody>
      </p:sp>
      <p:sp>
        <p:nvSpPr>
          <p:cNvPr id="2" name="Slide Number Placeholder 2">
            <a:extLst>
              <a:ext uri="{FF2B5EF4-FFF2-40B4-BE49-F238E27FC236}">
                <a16:creationId xmlns:a16="http://schemas.microsoft.com/office/drawing/2014/main" id="{F9E97AD9-1136-52E7-EE31-71F33AFF5FB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46</a:t>
            </a:fld>
            <a:endParaRPr lang="en-US" b="1">
              <a:latin typeface="+mn-lt"/>
            </a:endParaRPr>
          </a:p>
        </p:txBody>
      </p:sp>
      <p:sp>
        <p:nvSpPr>
          <p:cNvPr id="8" name="TextBox 7">
            <a:extLst>
              <a:ext uri="{FF2B5EF4-FFF2-40B4-BE49-F238E27FC236}">
                <a16:creationId xmlns:a16="http://schemas.microsoft.com/office/drawing/2014/main" id="{57206637-22B6-4AB4-4CE8-8E23CA232FA2}"/>
              </a:ext>
            </a:extLst>
          </p:cNvPr>
          <p:cNvSpPr txBox="1"/>
          <p:nvPr/>
        </p:nvSpPr>
        <p:spPr>
          <a:xfrm>
            <a:off x="533400" y="2302514"/>
            <a:ext cx="8699500" cy="1292662"/>
          </a:xfrm>
          <a:prstGeom prst="rect">
            <a:avLst/>
          </a:prstGeom>
          <a:noFill/>
        </p:spPr>
        <p:txBody>
          <a:bodyPr wrap="square" lIns="91440" tIns="45720" rIns="91440" bIns="45720" anchor="t">
            <a:spAutoFit/>
          </a:bodyPr>
          <a:lstStyle/>
          <a:p>
            <a:r>
              <a:rPr lang="en-US" sz="2600" b="0" i="0" u="none" strike="noStrike">
                <a:solidFill>
                  <a:srgbClr val="000000"/>
                </a:solidFill>
                <a:effectLst/>
                <a:latin typeface="Arial"/>
                <a:cs typeface="Arial"/>
              </a:rPr>
              <a:t>Broken </a:t>
            </a:r>
            <a:r>
              <a:rPr lang="en-US" sz="2600">
                <a:solidFill>
                  <a:srgbClr val="000000"/>
                </a:solidFill>
                <a:latin typeface="Arial"/>
                <a:cs typeface="Arial"/>
              </a:rPr>
              <a:t>commercial sign</a:t>
            </a:r>
            <a:r>
              <a:rPr lang="en-US" sz="2600" b="0" i="0" u="none" strike="noStrike">
                <a:solidFill>
                  <a:srgbClr val="000000"/>
                </a:solidFill>
                <a:effectLst/>
                <a:latin typeface="Arial"/>
                <a:cs typeface="Arial"/>
              </a:rPr>
              <a:t> on </a:t>
            </a:r>
            <a:r>
              <a:rPr lang="en-US" sz="2600">
                <a:solidFill>
                  <a:srgbClr val="000000"/>
                </a:solidFill>
                <a:latin typeface="Arial"/>
                <a:cs typeface="Arial"/>
              </a:rPr>
              <a:t>Loop 250 </a:t>
            </a:r>
            <a:r>
              <a:rPr lang="en-US" sz="2600" b="1" i="0" u="none" strike="noStrike">
                <a:solidFill>
                  <a:srgbClr val="000000"/>
                </a:solidFill>
                <a:effectLst/>
                <a:latin typeface="Arial"/>
                <a:cs typeface="Arial"/>
              </a:rPr>
              <a:t>voluntarily </a:t>
            </a:r>
            <a:r>
              <a:rPr lang="en-US" sz="2600" b="1">
                <a:solidFill>
                  <a:srgbClr val="000000"/>
                </a:solidFill>
                <a:latin typeface="Arial"/>
                <a:cs typeface="Arial"/>
              </a:rPr>
              <a:t>repaired </a:t>
            </a:r>
            <a:r>
              <a:rPr lang="en-US" sz="2600" b="0" i="0" u="none" strike="noStrike">
                <a:solidFill>
                  <a:srgbClr val="000000"/>
                </a:solidFill>
                <a:effectLst/>
                <a:latin typeface="Arial"/>
                <a:cs typeface="Arial"/>
              </a:rPr>
              <a:t>by property owner after Code Enforcement initiated contact.</a:t>
            </a:r>
            <a:r>
              <a:rPr lang="en-US" sz="2600" b="0" i="0">
                <a:solidFill>
                  <a:srgbClr val="000000"/>
                </a:solidFill>
                <a:effectLst/>
                <a:latin typeface="Arial"/>
                <a:cs typeface="Arial"/>
              </a:rPr>
              <a:t>​</a:t>
            </a:r>
            <a:endParaRPr lang="en-US" sz="2600">
              <a:latin typeface="Arial"/>
              <a:cs typeface="Arial"/>
            </a:endParaRPr>
          </a:p>
        </p:txBody>
      </p:sp>
      <p:pic>
        <p:nvPicPr>
          <p:cNvPr id="3" name="Picture 2">
            <a:extLst>
              <a:ext uri="{FF2B5EF4-FFF2-40B4-BE49-F238E27FC236}">
                <a16:creationId xmlns:a16="http://schemas.microsoft.com/office/drawing/2014/main" id="{980191D9-A422-8AB5-7D7A-7E2FBDF63434}"/>
              </a:ext>
            </a:extLst>
          </p:cNvPr>
          <p:cNvPicPr>
            <a:picLocks noChangeAspect="1"/>
          </p:cNvPicPr>
          <p:nvPr/>
        </p:nvPicPr>
        <p:blipFill>
          <a:blip r:embed="rId4"/>
          <a:stretch>
            <a:fillRect/>
          </a:stretch>
        </p:blipFill>
        <p:spPr>
          <a:xfrm>
            <a:off x="5021224" y="3507995"/>
            <a:ext cx="4314324" cy="2496553"/>
          </a:xfrm>
          <a:prstGeom prst="rect">
            <a:avLst/>
          </a:prstGeom>
        </p:spPr>
      </p:pic>
      <p:pic>
        <p:nvPicPr>
          <p:cNvPr id="5" name="Picture 4">
            <a:extLst>
              <a:ext uri="{FF2B5EF4-FFF2-40B4-BE49-F238E27FC236}">
                <a16:creationId xmlns:a16="http://schemas.microsoft.com/office/drawing/2014/main" id="{778EEBF9-EABA-C9F9-4576-317553BF5B5C}"/>
              </a:ext>
            </a:extLst>
          </p:cNvPr>
          <p:cNvPicPr>
            <a:picLocks noChangeAspect="1"/>
          </p:cNvPicPr>
          <p:nvPr/>
        </p:nvPicPr>
        <p:blipFill>
          <a:blip r:embed="rId5"/>
          <a:stretch>
            <a:fillRect/>
          </a:stretch>
        </p:blipFill>
        <p:spPr>
          <a:xfrm>
            <a:off x="434944" y="3507995"/>
            <a:ext cx="4464720" cy="2496554"/>
          </a:xfrm>
          <a:prstGeom prst="rect">
            <a:avLst/>
          </a:prstGeom>
        </p:spPr>
      </p:pic>
    </p:spTree>
    <p:extLst>
      <p:ext uri="{BB962C8B-B14F-4D97-AF65-F5344CB8AC3E}">
        <p14:creationId xmlns:p14="http://schemas.microsoft.com/office/powerpoint/2010/main" val="2694468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09723-19CD-6A5E-105E-46B944E74104}"/>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26F714B-991D-E2F6-C22A-3C22A72C2D8F}"/>
              </a:ext>
            </a:extLst>
          </p:cNvPr>
          <p:cNvSpPr txBox="1"/>
          <p:nvPr/>
        </p:nvSpPr>
        <p:spPr>
          <a:xfrm>
            <a:off x="533400" y="564573"/>
            <a:ext cx="796034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1DF594E2-832A-7F30-5FD4-40BDD3B53AA6}"/>
              </a:ext>
            </a:extLst>
          </p:cNvPr>
          <p:cNvSpPr txBox="1"/>
          <p:nvPr/>
        </p:nvSpPr>
        <p:spPr>
          <a:xfrm>
            <a:off x="533400" y="1334014"/>
            <a:ext cx="6131351" cy="992579"/>
          </a:xfrm>
          <a:prstGeom prst="rect">
            <a:avLst/>
          </a:prstGeom>
          <a:noFill/>
        </p:spPr>
        <p:txBody>
          <a:bodyPr wrap="square" lIns="91440" tIns="45720" rIns="91440" bIns="45720" rtlCol="0" anchor="t">
            <a:spAutoFit/>
          </a:bodyPr>
          <a:lstStyle/>
          <a:p>
            <a:pPr>
              <a:spcAft>
                <a:spcPts val="300"/>
              </a:spcAft>
            </a:pPr>
            <a:r>
              <a:rPr lang="en-US" sz="2800" b="1">
                <a:latin typeface="Arial" panose="020B0604020202020204" pitchFamily="34" charset="0"/>
                <a:cs typeface="Arial" panose="020B0604020202020204" pitchFamily="34" charset="0"/>
              </a:rPr>
              <a:t>Code Enforcement: </a:t>
            </a:r>
            <a:r>
              <a:rPr lang="en-US" sz="2800" b="1">
                <a:latin typeface="Arial"/>
                <a:cs typeface="Arial"/>
              </a:rPr>
              <a:t>FY 2025</a:t>
            </a:r>
          </a:p>
          <a:p>
            <a:pPr>
              <a:spcAft>
                <a:spcPts val="300"/>
              </a:spcAft>
            </a:pPr>
            <a:r>
              <a:rPr lang="en-US" sz="2800" b="1">
                <a:latin typeface="Arial" panose="020B0604020202020204" pitchFamily="34" charset="0"/>
                <a:ea typeface="+mn-lt"/>
                <a:cs typeface="Arial" panose="020B0604020202020204" pitchFamily="34" charset="0"/>
              </a:rPr>
              <a:t>Substandard Buildings Focus</a:t>
            </a:r>
          </a:p>
        </p:txBody>
      </p:sp>
      <p:sp>
        <p:nvSpPr>
          <p:cNvPr id="2" name="Slide Number Placeholder 2">
            <a:extLst>
              <a:ext uri="{FF2B5EF4-FFF2-40B4-BE49-F238E27FC236}">
                <a16:creationId xmlns:a16="http://schemas.microsoft.com/office/drawing/2014/main" id="{1F49A93A-36DA-91BB-A1D8-FC5AA17FF9D9}"/>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47</a:t>
            </a:fld>
            <a:endParaRPr lang="en-US" b="1">
              <a:latin typeface="+mn-lt"/>
            </a:endParaRPr>
          </a:p>
        </p:txBody>
      </p:sp>
      <p:sp>
        <p:nvSpPr>
          <p:cNvPr id="7" name="TextBox 6">
            <a:extLst>
              <a:ext uri="{FF2B5EF4-FFF2-40B4-BE49-F238E27FC236}">
                <a16:creationId xmlns:a16="http://schemas.microsoft.com/office/drawing/2014/main" id="{DCDCC6F7-4CAB-028A-2EC6-0C54BC5F07F8}"/>
              </a:ext>
            </a:extLst>
          </p:cNvPr>
          <p:cNvSpPr txBox="1"/>
          <p:nvPr/>
        </p:nvSpPr>
        <p:spPr>
          <a:xfrm>
            <a:off x="533399" y="2345446"/>
            <a:ext cx="5226377" cy="3293209"/>
          </a:xfrm>
          <a:prstGeom prst="rect">
            <a:avLst/>
          </a:prstGeom>
          <a:noFill/>
        </p:spPr>
        <p:txBody>
          <a:bodyPr wrap="square" rtlCol="0">
            <a:spAutoFit/>
          </a:bodyPr>
          <a:lstStyle/>
          <a:p>
            <a:r>
              <a:rPr lang="en-US" sz="2600">
                <a:latin typeface="Arial" panose="020B0604020202020204" pitchFamily="34" charset="0"/>
                <a:cs typeface="Arial" panose="020B0604020202020204" pitchFamily="34" charset="0"/>
              </a:rPr>
              <a:t>Two substandard homes </a:t>
            </a:r>
            <a:r>
              <a:rPr lang="en-US" sz="2600" b="1">
                <a:latin typeface="Arial" panose="020B0604020202020204" pitchFamily="34" charset="0"/>
                <a:cs typeface="Arial" panose="020B0604020202020204" pitchFamily="34" charset="0"/>
              </a:rPr>
              <a:t>voluntarily</a:t>
            </a:r>
            <a:r>
              <a:rPr lang="en-US" sz="2600">
                <a:latin typeface="Arial" panose="020B0604020202020204" pitchFamily="34" charset="0"/>
                <a:cs typeface="Arial" panose="020B0604020202020204" pitchFamily="34" charset="0"/>
              </a:rPr>
              <a:t> demolished after Code Enforcement initiated contact, </a:t>
            </a:r>
            <a:r>
              <a:rPr lang="en-US" sz="2600" b="1">
                <a:latin typeface="Arial" panose="020B0604020202020204" pitchFamily="34" charset="0"/>
                <a:cs typeface="Arial" panose="020B0604020202020204" pitchFamily="34" charset="0"/>
              </a:rPr>
              <a:t>saving the City $45,000 each</a:t>
            </a:r>
            <a:r>
              <a:rPr lang="en-US" sz="2600">
                <a:latin typeface="Arial" panose="020B0604020202020204" pitchFamily="34" charset="0"/>
                <a:cs typeface="Arial" panose="020B0604020202020204" pitchFamily="34" charset="0"/>
              </a:rPr>
              <a:t>, removing neighborhood blight, improving public safety, and </a:t>
            </a:r>
            <a:r>
              <a:rPr lang="en-US" sz="2600" b="1">
                <a:latin typeface="Arial" panose="020B0604020202020204" pitchFamily="34" charset="0"/>
                <a:cs typeface="Arial" panose="020B0604020202020204" pitchFamily="34" charset="0"/>
              </a:rPr>
              <a:t>increasing chances of redevelopment</a:t>
            </a:r>
            <a:r>
              <a:rPr lang="en-US" sz="2600">
                <a:latin typeface="Arial" panose="020B0604020202020204" pitchFamily="34" charset="0"/>
                <a:cs typeface="Arial" panose="020B0604020202020204" pitchFamily="34" charset="0"/>
              </a:rPr>
              <a:t>.</a:t>
            </a:r>
          </a:p>
        </p:txBody>
      </p:sp>
      <p:pic>
        <p:nvPicPr>
          <p:cNvPr id="3074" name="Picture 2">
            <a:extLst>
              <a:ext uri="{FF2B5EF4-FFF2-40B4-BE49-F238E27FC236}">
                <a16:creationId xmlns:a16="http://schemas.microsoft.com/office/drawing/2014/main" id="{CCF1D7F2-4AE2-D71F-6FC0-F42B2B79B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037" y="1334014"/>
            <a:ext cx="26098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FC8A91A6-6251-E2E8-8B88-F84BC5972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1334014"/>
            <a:ext cx="26098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FDF20EE-058F-714C-72A5-4A2EC68E8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37" y="3848829"/>
            <a:ext cx="26098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4DCD314D-004C-53C6-899C-1F57B350C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0" y="3848829"/>
            <a:ext cx="2609850" cy="19526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0F840F4-40DB-A356-5B30-E236C0614769}"/>
              </a:ext>
            </a:extLst>
          </p:cNvPr>
          <p:cNvSpPr txBox="1"/>
          <p:nvPr/>
        </p:nvSpPr>
        <p:spPr>
          <a:xfrm>
            <a:off x="5888037" y="3286639"/>
            <a:ext cx="2609850" cy="369332"/>
          </a:xfrm>
          <a:prstGeom prst="rect">
            <a:avLst/>
          </a:prstGeom>
          <a:noFill/>
        </p:spPr>
        <p:txBody>
          <a:bodyPr wrap="square">
            <a:spAutoFit/>
          </a:bodyPr>
          <a:lstStyle/>
          <a:p>
            <a:pPr algn="ctr"/>
            <a:r>
              <a:rPr lang="en-US" b="0" i="0" u="none" strike="noStrike">
                <a:solidFill>
                  <a:srgbClr val="000000"/>
                </a:solidFill>
                <a:effectLst/>
                <a:latin typeface="Arial" panose="020B0604020202020204" pitchFamily="34" charset="0"/>
              </a:rPr>
              <a:t>Before: Dec 9, 2024</a:t>
            </a:r>
            <a:r>
              <a:rPr lang="en-US" b="0" i="0">
                <a:solidFill>
                  <a:srgbClr val="000000"/>
                </a:solidFill>
                <a:effectLst/>
                <a:latin typeface="Arial" panose="020B0604020202020204" pitchFamily="34" charset="0"/>
              </a:rPr>
              <a:t>​</a:t>
            </a:r>
            <a:endParaRPr lang="en-US"/>
          </a:p>
        </p:txBody>
      </p:sp>
      <p:sp>
        <p:nvSpPr>
          <p:cNvPr id="11" name="TextBox 10">
            <a:extLst>
              <a:ext uri="{FF2B5EF4-FFF2-40B4-BE49-F238E27FC236}">
                <a16:creationId xmlns:a16="http://schemas.microsoft.com/office/drawing/2014/main" id="{A0E39D97-E979-3213-66D6-7842EE0BA778}"/>
              </a:ext>
            </a:extLst>
          </p:cNvPr>
          <p:cNvSpPr txBox="1"/>
          <p:nvPr/>
        </p:nvSpPr>
        <p:spPr>
          <a:xfrm>
            <a:off x="9048750" y="3286639"/>
            <a:ext cx="2609850" cy="369332"/>
          </a:xfrm>
          <a:prstGeom prst="rect">
            <a:avLst/>
          </a:prstGeom>
          <a:noFill/>
        </p:spPr>
        <p:txBody>
          <a:bodyPr wrap="square">
            <a:spAutoFit/>
          </a:bodyPr>
          <a:lstStyle/>
          <a:p>
            <a:pPr algn="ctr"/>
            <a:r>
              <a:rPr lang="en-US" b="0" i="0" u="none" strike="noStrike">
                <a:solidFill>
                  <a:srgbClr val="000000"/>
                </a:solidFill>
                <a:effectLst/>
                <a:latin typeface="Arial" panose="020B0604020202020204" pitchFamily="34" charset="0"/>
              </a:rPr>
              <a:t>After: Apr 28, 2025</a:t>
            </a:r>
            <a:r>
              <a:rPr lang="en-US" b="0" i="0">
                <a:solidFill>
                  <a:srgbClr val="000000"/>
                </a:solidFill>
                <a:effectLst/>
                <a:latin typeface="Arial" panose="020B0604020202020204" pitchFamily="34" charset="0"/>
              </a:rPr>
              <a:t>​</a:t>
            </a:r>
            <a:endParaRPr lang="en-US"/>
          </a:p>
        </p:txBody>
      </p:sp>
      <p:sp>
        <p:nvSpPr>
          <p:cNvPr id="14" name="TextBox 13">
            <a:extLst>
              <a:ext uri="{FF2B5EF4-FFF2-40B4-BE49-F238E27FC236}">
                <a16:creationId xmlns:a16="http://schemas.microsoft.com/office/drawing/2014/main" id="{5A204200-6F8B-9527-BAFE-E9BC5A72FF14}"/>
              </a:ext>
            </a:extLst>
          </p:cNvPr>
          <p:cNvSpPr txBox="1"/>
          <p:nvPr/>
        </p:nvSpPr>
        <p:spPr>
          <a:xfrm>
            <a:off x="5888037" y="5801454"/>
            <a:ext cx="2609850" cy="369332"/>
          </a:xfrm>
          <a:prstGeom prst="rect">
            <a:avLst/>
          </a:prstGeom>
          <a:noFill/>
        </p:spPr>
        <p:txBody>
          <a:bodyPr wrap="square">
            <a:spAutoFit/>
          </a:bodyPr>
          <a:lstStyle/>
          <a:p>
            <a:pPr algn="ctr"/>
            <a:r>
              <a:rPr lang="en-US" b="0" i="0" u="none" strike="noStrike">
                <a:solidFill>
                  <a:srgbClr val="000000"/>
                </a:solidFill>
                <a:effectLst/>
                <a:latin typeface="Arial" panose="020B0604020202020204" pitchFamily="34" charset="0"/>
              </a:rPr>
              <a:t>Before: Jan 9, 2025</a:t>
            </a:r>
            <a:r>
              <a:rPr lang="en-US" b="0" i="0">
                <a:solidFill>
                  <a:srgbClr val="000000"/>
                </a:solidFill>
                <a:effectLst/>
                <a:latin typeface="Arial" panose="020B0604020202020204" pitchFamily="34" charset="0"/>
              </a:rPr>
              <a:t>​</a:t>
            </a:r>
            <a:endParaRPr lang="en-US"/>
          </a:p>
        </p:txBody>
      </p:sp>
      <p:sp>
        <p:nvSpPr>
          <p:cNvPr id="15" name="TextBox 14">
            <a:extLst>
              <a:ext uri="{FF2B5EF4-FFF2-40B4-BE49-F238E27FC236}">
                <a16:creationId xmlns:a16="http://schemas.microsoft.com/office/drawing/2014/main" id="{C2B81BF1-6E08-A324-E303-EF4C39B389BE}"/>
              </a:ext>
            </a:extLst>
          </p:cNvPr>
          <p:cNvSpPr txBox="1"/>
          <p:nvPr/>
        </p:nvSpPr>
        <p:spPr>
          <a:xfrm>
            <a:off x="9048750" y="5801454"/>
            <a:ext cx="2609850" cy="369332"/>
          </a:xfrm>
          <a:prstGeom prst="rect">
            <a:avLst/>
          </a:prstGeom>
          <a:noFill/>
        </p:spPr>
        <p:txBody>
          <a:bodyPr wrap="square">
            <a:spAutoFit/>
          </a:bodyPr>
          <a:lstStyle/>
          <a:p>
            <a:pPr algn="ctr"/>
            <a:r>
              <a:rPr lang="en-US" b="0" i="0" u="none" strike="noStrike">
                <a:solidFill>
                  <a:srgbClr val="000000"/>
                </a:solidFill>
                <a:effectLst/>
                <a:latin typeface="Arial" panose="020B0604020202020204" pitchFamily="34" charset="0"/>
              </a:rPr>
              <a:t>After: May 20, 2025</a:t>
            </a:r>
            <a:r>
              <a:rPr lang="en-US" b="0" i="0">
                <a:solidFill>
                  <a:srgbClr val="000000"/>
                </a:solidFill>
                <a:effectLst/>
                <a:latin typeface="Arial" panose="020B0604020202020204" pitchFamily="34" charset="0"/>
              </a:rPr>
              <a:t>​</a:t>
            </a:r>
            <a:endParaRPr lang="en-US"/>
          </a:p>
        </p:txBody>
      </p:sp>
      <p:sp>
        <p:nvSpPr>
          <p:cNvPr id="16" name="TextBox 15">
            <a:extLst>
              <a:ext uri="{FF2B5EF4-FFF2-40B4-BE49-F238E27FC236}">
                <a16:creationId xmlns:a16="http://schemas.microsoft.com/office/drawing/2014/main" id="{FC52788E-9591-B8A4-363C-1584B0909343}"/>
              </a:ext>
            </a:extLst>
          </p:cNvPr>
          <p:cNvSpPr txBox="1"/>
          <p:nvPr/>
        </p:nvSpPr>
        <p:spPr>
          <a:xfrm>
            <a:off x="5888037" y="1334014"/>
            <a:ext cx="2609850" cy="369332"/>
          </a:xfrm>
          <a:prstGeom prst="rect">
            <a:avLst/>
          </a:prstGeom>
          <a:noFill/>
        </p:spPr>
        <p:txBody>
          <a:bodyPr wrap="square">
            <a:spAutoFit/>
          </a:bodyPr>
          <a:lstStyle/>
          <a:p>
            <a:pPr algn="ctr"/>
            <a:r>
              <a:rPr lang="en-US" b="0" i="0" u="none" strike="noStrike">
                <a:solidFill>
                  <a:schemeClr val="bg1"/>
                </a:solidFill>
                <a:effectLst/>
                <a:latin typeface="Arial" panose="020B0604020202020204" pitchFamily="34" charset="0"/>
              </a:rPr>
              <a:t>602 N Lee St</a:t>
            </a:r>
            <a:endParaRPr lang="en-US">
              <a:solidFill>
                <a:schemeClr val="bg1"/>
              </a:solidFill>
            </a:endParaRPr>
          </a:p>
        </p:txBody>
      </p:sp>
      <p:sp>
        <p:nvSpPr>
          <p:cNvPr id="17" name="TextBox 16">
            <a:extLst>
              <a:ext uri="{FF2B5EF4-FFF2-40B4-BE49-F238E27FC236}">
                <a16:creationId xmlns:a16="http://schemas.microsoft.com/office/drawing/2014/main" id="{4CB9290C-83F6-E476-BD1D-6991D8A8626F}"/>
              </a:ext>
            </a:extLst>
          </p:cNvPr>
          <p:cNvSpPr txBox="1"/>
          <p:nvPr/>
        </p:nvSpPr>
        <p:spPr>
          <a:xfrm>
            <a:off x="9048750" y="3848829"/>
            <a:ext cx="2609850" cy="369332"/>
          </a:xfrm>
          <a:prstGeom prst="rect">
            <a:avLst/>
          </a:prstGeom>
          <a:noFill/>
        </p:spPr>
        <p:txBody>
          <a:bodyPr wrap="square">
            <a:spAutoFit/>
          </a:bodyPr>
          <a:lstStyle/>
          <a:p>
            <a:pPr algn="ctr"/>
            <a:r>
              <a:rPr lang="en-US" b="0" i="0" u="none" strike="noStrike">
                <a:solidFill>
                  <a:schemeClr val="bg1"/>
                </a:solidFill>
                <a:effectLst/>
                <a:latin typeface="Arial" panose="020B0604020202020204" pitchFamily="34" charset="0"/>
              </a:rPr>
              <a:t>702 S Tilden St</a:t>
            </a:r>
            <a:endParaRPr lang="en-US">
              <a:solidFill>
                <a:schemeClr val="bg1"/>
              </a:solidFill>
            </a:endParaRPr>
          </a:p>
        </p:txBody>
      </p:sp>
    </p:spTree>
    <p:extLst>
      <p:ext uri="{BB962C8B-B14F-4D97-AF65-F5344CB8AC3E}">
        <p14:creationId xmlns:p14="http://schemas.microsoft.com/office/powerpoint/2010/main" val="52202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387A0-FBAA-F027-1D69-B30A6242CC9E}"/>
            </a:ext>
          </a:extLst>
        </p:cNvPr>
        <p:cNvGrpSpPr/>
        <p:nvPr/>
      </p:nvGrpSpPr>
      <p:grpSpPr>
        <a:xfrm>
          <a:off x="0" y="0"/>
          <a:ext cx="0" cy="0"/>
          <a:chOff x="0" y="0"/>
          <a:chExt cx="0" cy="0"/>
        </a:xfrm>
      </p:grpSpPr>
      <p:pic>
        <p:nvPicPr>
          <p:cNvPr id="4098" name="Picture 2" descr="A red truck with a white background&#10;&#10;AI-generated content may be incorrect.">
            <a:extLst>
              <a:ext uri="{FF2B5EF4-FFF2-40B4-BE49-F238E27FC236}">
                <a16:creationId xmlns:a16="http://schemas.microsoft.com/office/drawing/2014/main" id="{790B8DA8-584F-6CC5-C1DF-9C37892C8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B7AB5D-23EF-8445-7E4A-4AB6B4350038}"/>
              </a:ext>
            </a:extLst>
          </p:cNvPr>
          <p:cNvSpPr txBox="1"/>
          <p:nvPr/>
        </p:nvSpPr>
        <p:spPr>
          <a:xfrm>
            <a:off x="533400" y="564573"/>
            <a:ext cx="826052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99AEB959-78E5-05AD-3A81-35AEF0D303AE}"/>
              </a:ext>
            </a:extLst>
          </p:cNvPr>
          <p:cNvSpPr txBox="1"/>
          <p:nvPr/>
        </p:nvSpPr>
        <p:spPr>
          <a:xfrm>
            <a:off x="533400" y="1334014"/>
            <a:ext cx="9053225" cy="4939814"/>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Code Enforcement: FY 2025</a:t>
            </a:r>
          </a:p>
          <a:p>
            <a:pPr>
              <a:spcAft>
                <a:spcPts val="600"/>
              </a:spcAft>
            </a:pPr>
            <a:r>
              <a:rPr lang="en-US" sz="2800" b="1">
                <a:latin typeface="Arial"/>
                <a:ea typeface="+mn-lt"/>
                <a:cs typeface="Arial"/>
              </a:rPr>
              <a:t>Illicit Massage Businesses</a:t>
            </a:r>
          </a:p>
          <a:p>
            <a:pPr>
              <a:spcAft>
                <a:spcPts val="300"/>
              </a:spcAft>
            </a:pPr>
            <a:r>
              <a:rPr lang="en-US" sz="2600" b="1">
                <a:latin typeface="Arial"/>
                <a:ea typeface="+mn-lt"/>
                <a:cs typeface="Arial"/>
              </a:rPr>
              <a:t>Stricter Ordinance Adopted: April 8, 2025</a:t>
            </a:r>
          </a:p>
          <a:p>
            <a:pPr marL="457200" indent="-457200">
              <a:spcAft>
                <a:spcPts val="600"/>
              </a:spcAft>
              <a:buFont typeface="Arial" panose="020B0604020202020204" pitchFamily="34" charset="0"/>
              <a:buChar char="•"/>
            </a:pPr>
            <a:r>
              <a:rPr lang="en-US" sz="2600">
                <a:latin typeface="Arial"/>
                <a:ea typeface="+mn-lt"/>
                <a:cs typeface="Arial"/>
              </a:rPr>
              <a:t>New licensing and operations standards for massage businesses with prior illicit activity approved</a:t>
            </a:r>
          </a:p>
          <a:p>
            <a:pPr>
              <a:spcAft>
                <a:spcPts val="300"/>
              </a:spcAft>
            </a:pPr>
            <a:r>
              <a:rPr lang="en-US" sz="2600" b="1">
                <a:latin typeface="Arial"/>
                <a:ea typeface="+mn-lt"/>
                <a:cs typeface="Arial"/>
              </a:rPr>
              <a:t>Joint Task Force: April 29 – May 1, 2025</a:t>
            </a:r>
          </a:p>
          <a:p>
            <a:pPr marL="457200" indent="-457200">
              <a:spcAft>
                <a:spcPts val="300"/>
              </a:spcAft>
              <a:buFont typeface="Arial" panose="020B0604020202020204" pitchFamily="34" charset="0"/>
              <a:buChar char="•"/>
            </a:pPr>
            <a:r>
              <a:rPr lang="en-US" sz="2600">
                <a:latin typeface="Arial"/>
                <a:ea typeface="+mn-lt"/>
                <a:cs typeface="Arial"/>
              </a:rPr>
              <a:t>Agencies: TDLR, Homeland Security Investigations, Midland Police Department, Code Enforcement</a:t>
            </a:r>
          </a:p>
          <a:p>
            <a:pPr marL="457200" indent="-457200">
              <a:spcAft>
                <a:spcPts val="300"/>
              </a:spcAft>
              <a:buFont typeface="Arial" panose="020B0604020202020204" pitchFamily="34" charset="0"/>
              <a:buChar char="•"/>
            </a:pPr>
            <a:r>
              <a:rPr lang="en-US" sz="2600">
                <a:latin typeface="Arial"/>
                <a:ea typeface="+mn-lt"/>
                <a:cs typeface="Arial"/>
              </a:rPr>
              <a:t>25 inspections conducted</a:t>
            </a:r>
          </a:p>
          <a:p>
            <a:pPr marL="457200" indent="-457200">
              <a:spcAft>
                <a:spcPts val="300"/>
              </a:spcAft>
              <a:buFont typeface="Arial" panose="020B0604020202020204" pitchFamily="34" charset="0"/>
              <a:buChar char="•"/>
            </a:pPr>
            <a:r>
              <a:rPr lang="en-US" sz="2600" b="1">
                <a:latin typeface="Arial"/>
                <a:ea typeface="+mn-lt"/>
                <a:cs typeface="Arial"/>
              </a:rPr>
              <a:t>2 emergency shutdowns</a:t>
            </a:r>
            <a:r>
              <a:rPr lang="en-US" sz="2600">
                <a:latin typeface="Arial"/>
                <a:ea typeface="+mn-lt"/>
                <a:cs typeface="Arial"/>
              </a:rPr>
              <a:t>: Sunny Spa, 2814 W Wall</a:t>
            </a:r>
          </a:p>
          <a:p>
            <a:pPr>
              <a:spcAft>
                <a:spcPts val="300"/>
              </a:spcAft>
            </a:pPr>
            <a:r>
              <a:rPr lang="en-US" sz="2600">
                <a:latin typeface="Arial"/>
                <a:ea typeface="+mn-lt"/>
                <a:cs typeface="Arial"/>
              </a:rPr>
              <a:t>				         Massage A+, 3211 W Wadley</a:t>
            </a:r>
          </a:p>
        </p:txBody>
      </p:sp>
      <p:sp>
        <p:nvSpPr>
          <p:cNvPr id="16" name="TextBox 15">
            <a:extLst>
              <a:ext uri="{FF2B5EF4-FFF2-40B4-BE49-F238E27FC236}">
                <a16:creationId xmlns:a16="http://schemas.microsoft.com/office/drawing/2014/main" id="{CFB2373E-D471-05F4-9401-8F446D55FE58}"/>
              </a:ext>
            </a:extLst>
          </p:cNvPr>
          <p:cNvSpPr txBox="1"/>
          <p:nvPr/>
        </p:nvSpPr>
        <p:spPr>
          <a:xfrm>
            <a:off x="5888037" y="1334014"/>
            <a:ext cx="2609850" cy="369332"/>
          </a:xfrm>
          <a:prstGeom prst="rect">
            <a:avLst/>
          </a:prstGeom>
          <a:noFill/>
        </p:spPr>
        <p:txBody>
          <a:bodyPr wrap="square">
            <a:spAutoFit/>
          </a:bodyPr>
          <a:lstStyle/>
          <a:p>
            <a:pPr algn="ctr"/>
            <a:r>
              <a:rPr lang="en-US" b="0" i="0" u="none" strike="noStrike">
                <a:solidFill>
                  <a:schemeClr val="bg1"/>
                </a:solidFill>
                <a:effectLst/>
                <a:latin typeface="Arial" panose="020B0604020202020204" pitchFamily="34" charset="0"/>
              </a:rPr>
              <a:t>602 N Lee St</a:t>
            </a:r>
            <a:endParaRPr lang="en-US">
              <a:solidFill>
                <a:schemeClr val="bg1"/>
              </a:solidFill>
            </a:endParaRPr>
          </a:p>
        </p:txBody>
      </p:sp>
      <p:sp>
        <p:nvSpPr>
          <p:cNvPr id="3" name="Slide Number Placeholder 2">
            <a:extLst>
              <a:ext uri="{FF2B5EF4-FFF2-40B4-BE49-F238E27FC236}">
                <a16:creationId xmlns:a16="http://schemas.microsoft.com/office/drawing/2014/main" id="{B346888B-B0C5-E462-BEA0-0AE0C3BB921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48</a:t>
            </a:fld>
            <a:endParaRPr lang="en-US" b="1">
              <a:latin typeface="+mn-lt"/>
            </a:endParaRPr>
          </a:p>
        </p:txBody>
      </p:sp>
    </p:spTree>
    <p:extLst>
      <p:ext uri="{BB962C8B-B14F-4D97-AF65-F5344CB8AC3E}">
        <p14:creationId xmlns:p14="http://schemas.microsoft.com/office/powerpoint/2010/main" val="3846432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37EFE-A98D-4E32-8F2C-76682125BB7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BFC1E85-10A3-948D-EE0E-DC429A532DCE}"/>
              </a:ext>
            </a:extLst>
          </p:cNvPr>
          <p:cNvSpPr txBox="1"/>
          <p:nvPr/>
        </p:nvSpPr>
        <p:spPr>
          <a:xfrm>
            <a:off x="533400" y="564573"/>
            <a:ext cx="890707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2B231580-F4A7-C34B-8D99-58CB94CA56F9}"/>
              </a:ext>
            </a:extLst>
          </p:cNvPr>
          <p:cNvSpPr txBox="1"/>
          <p:nvPr/>
        </p:nvSpPr>
        <p:spPr>
          <a:xfrm>
            <a:off x="533400" y="1334014"/>
            <a:ext cx="6131351" cy="992579"/>
          </a:xfrm>
          <a:prstGeom prst="rect">
            <a:avLst/>
          </a:prstGeom>
          <a:noFill/>
        </p:spPr>
        <p:txBody>
          <a:bodyPr wrap="square" lIns="91440" tIns="45720" rIns="91440" bIns="45720" rtlCol="0" anchor="t">
            <a:spAutoFit/>
          </a:bodyPr>
          <a:lstStyle/>
          <a:p>
            <a:pPr>
              <a:spcAft>
                <a:spcPts val="300"/>
              </a:spcAft>
            </a:pPr>
            <a:r>
              <a:rPr lang="en-US" sz="2800" b="1">
                <a:latin typeface="Arial" panose="020B0604020202020204" pitchFamily="34" charset="0"/>
                <a:cs typeface="Arial" panose="020B0604020202020204" pitchFamily="34" charset="0"/>
              </a:rPr>
              <a:t>Code Enforcement: </a:t>
            </a:r>
            <a:r>
              <a:rPr lang="en-US" sz="2800" b="1">
                <a:latin typeface="Arial"/>
                <a:cs typeface="Arial"/>
              </a:rPr>
              <a:t>FY 2025</a:t>
            </a:r>
          </a:p>
          <a:p>
            <a:pPr>
              <a:spcAft>
                <a:spcPts val="300"/>
              </a:spcAft>
            </a:pPr>
            <a:r>
              <a:rPr lang="en-US" sz="2800" b="1">
                <a:latin typeface="Arial" panose="020B0604020202020204" pitchFamily="34" charset="0"/>
                <a:ea typeface="+mn-lt"/>
                <a:cs typeface="Arial" panose="020B0604020202020204" pitchFamily="34" charset="0"/>
              </a:rPr>
              <a:t>Key Performance Metrics</a:t>
            </a:r>
          </a:p>
        </p:txBody>
      </p:sp>
      <p:sp>
        <p:nvSpPr>
          <p:cNvPr id="2" name="Slide Number Placeholder 2">
            <a:extLst>
              <a:ext uri="{FF2B5EF4-FFF2-40B4-BE49-F238E27FC236}">
                <a16:creationId xmlns:a16="http://schemas.microsoft.com/office/drawing/2014/main" id="{7629CA93-C1B7-8016-2C54-F8EE25181E9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49</a:t>
            </a:fld>
            <a:endParaRPr lang="en-US" b="1">
              <a:latin typeface="+mn-lt"/>
            </a:endParaRPr>
          </a:p>
        </p:txBody>
      </p:sp>
      <p:graphicFrame>
        <p:nvGraphicFramePr>
          <p:cNvPr id="3" name="Table 2">
            <a:extLst>
              <a:ext uri="{FF2B5EF4-FFF2-40B4-BE49-F238E27FC236}">
                <a16:creationId xmlns:a16="http://schemas.microsoft.com/office/drawing/2014/main" id="{F3BAD693-4053-93EE-7A08-F9F6CB95763E}"/>
              </a:ext>
            </a:extLst>
          </p:cNvPr>
          <p:cNvGraphicFramePr>
            <a:graphicFrameLocks noGrp="1"/>
          </p:cNvGraphicFramePr>
          <p:nvPr>
            <p:extLst>
              <p:ext uri="{D42A27DB-BD31-4B8C-83A1-F6EECF244321}">
                <p14:modId xmlns:p14="http://schemas.microsoft.com/office/powerpoint/2010/main" val="1146111493"/>
              </p:ext>
            </p:extLst>
          </p:nvPr>
        </p:nvGraphicFramePr>
        <p:xfrm>
          <a:off x="614081" y="2322001"/>
          <a:ext cx="10963838" cy="3663111"/>
        </p:xfrm>
        <a:graphic>
          <a:graphicData uri="http://schemas.openxmlformats.org/drawingml/2006/table">
            <a:tbl>
              <a:tblPr firstRow="1" firstCol="1" bandRow="1">
                <a:tableStyleId>{5C22544A-7EE6-4342-B048-85BDC9FD1C3A}</a:tableStyleId>
              </a:tblPr>
              <a:tblGrid>
                <a:gridCol w="747539">
                  <a:extLst>
                    <a:ext uri="{9D8B030D-6E8A-4147-A177-3AD203B41FA5}">
                      <a16:colId xmlns:a16="http://schemas.microsoft.com/office/drawing/2014/main" val="1673318317"/>
                    </a:ext>
                  </a:extLst>
                </a:gridCol>
                <a:gridCol w="4347267">
                  <a:extLst>
                    <a:ext uri="{9D8B030D-6E8A-4147-A177-3AD203B41FA5}">
                      <a16:colId xmlns:a16="http://schemas.microsoft.com/office/drawing/2014/main" val="2909934757"/>
                    </a:ext>
                  </a:extLst>
                </a:gridCol>
                <a:gridCol w="1956344">
                  <a:extLst>
                    <a:ext uri="{9D8B030D-6E8A-4147-A177-3AD203B41FA5}">
                      <a16:colId xmlns:a16="http://schemas.microsoft.com/office/drawing/2014/main" val="100510092"/>
                    </a:ext>
                  </a:extLst>
                </a:gridCol>
                <a:gridCol w="1956344">
                  <a:extLst>
                    <a:ext uri="{9D8B030D-6E8A-4147-A177-3AD203B41FA5}">
                      <a16:colId xmlns:a16="http://schemas.microsoft.com/office/drawing/2014/main" val="1173533970"/>
                    </a:ext>
                  </a:extLst>
                </a:gridCol>
                <a:gridCol w="1956344">
                  <a:extLst>
                    <a:ext uri="{9D8B030D-6E8A-4147-A177-3AD203B41FA5}">
                      <a16:colId xmlns:a16="http://schemas.microsoft.com/office/drawing/2014/main" val="134749362"/>
                    </a:ext>
                  </a:extLst>
                </a:gridCol>
              </a:tblGrid>
              <a:tr h="520248">
                <a:tc>
                  <a:txBody>
                    <a:bodyPr/>
                    <a:lstStyle/>
                    <a:p>
                      <a:pPr algn="ctr"/>
                      <a:endParaRPr lang="en-US" sz="1800">
                        <a:latin typeface="Arial" panose="020B0604020202020204" pitchFamily="34" charset="0"/>
                        <a:cs typeface="Arial" panose="020B0604020202020204" pitchFamily="34" charset="0"/>
                      </a:endParaRPr>
                    </a:p>
                  </a:txBody>
                  <a:tcPr anchor="ctr">
                    <a:solidFill>
                      <a:srgbClr val="215F9A"/>
                    </a:solidFill>
                  </a:tcPr>
                </a:tc>
                <a:tc>
                  <a:txBody>
                    <a:bodyPr/>
                    <a:lstStyle/>
                    <a:p>
                      <a:r>
                        <a:rPr lang="en-US" sz="1800">
                          <a:latin typeface="Arial"/>
                          <a:cs typeface="Arial"/>
                        </a:rPr>
                        <a:t>Indicator</a:t>
                      </a:r>
                    </a:p>
                  </a:txBody>
                  <a:tcPr anchor="ctr">
                    <a:solidFill>
                      <a:srgbClr val="215F9A"/>
                    </a:solidFill>
                  </a:tcPr>
                </a:tc>
                <a:tc>
                  <a:txBody>
                    <a:bodyPr/>
                    <a:lstStyle/>
                    <a:p>
                      <a:pPr algn="ctr"/>
                      <a:r>
                        <a:rPr lang="en-US" sz="1800">
                          <a:latin typeface="Arial"/>
                          <a:cs typeface="Arial"/>
                        </a:rPr>
                        <a:t>Annual Goal</a:t>
                      </a:r>
                    </a:p>
                  </a:txBody>
                  <a:tcPr anchor="ctr">
                    <a:solidFill>
                      <a:srgbClr val="215F9A"/>
                    </a:solidFill>
                  </a:tcPr>
                </a:tc>
                <a:tc>
                  <a:txBody>
                    <a:bodyPr/>
                    <a:lstStyle/>
                    <a:p>
                      <a:pPr algn="ctr"/>
                      <a:r>
                        <a:rPr lang="en-US" sz="1800">
                          <a:latin typeface="Arial"/>
                          <a:cs typeface="Arial"/>
                        </a:rPr>
                        <a:t>FY24</a:t>
                      </a:r>
                    </a:p>
                  </a:txBody>
                  <a:tcPr anchor="ctr">
                    <a:solidFill>
                      <a:srgbClr val="215F9A"/>
                    </a:solidFill>
                  </a:tcPr>
                </a:tc>
                <a:tc>
                  <a:txBody>
                    <a:bodyPr/>
                    <a:lstStyle/>
                    <a:p>
                      <a:pPr algn="ctr"/>
                      <a:r>
                        <a:rPr lang="en-US" sz="1800" b="1">
                          <a:latin typeface="Arial"/>
                          <a:cs typeface="Arial"/>
                        </a:rPr>
                        <a:t>FY25 YTD</a:t>
                      </a:r>
                    </a:p>
                  </a:txBody>
                  <a:tcPr anchor="ctr">
                    <a:solidFill>
                      <a:srgbClr val="215F9A"/>
                    </a:solidFill>
                  </a:tcPr>
                </a:tc>
                <a:extLst>
                  <a:ext uri="{0D108BD9-81ED-4DB2-BD59-A6C34878D82A}">
                    <a16:rowId xmlns:a16="http://schemas.microsoft.com/office/drawing/2014/main" val="4131804495"/>
                  </a:ext>
                </a:extLst>
              </a:tr>
              <a:tr h="612894">
                <a:tc rowSpan="2">
                  <a:txBody>
                    <a:bodyPr/>
                    <a:lstStyle/>
                    <a:p>
                      <a:pPr algn="ctr"/>
                      <a:r>
                        <a:rPr lang="en-US" sz="1600">
                          <a:latin typeface="Arial"/>
                          <a:cs typeface="Arial"/>
                        </a:rPr>
                        <a:t>Proactive + Responsive</a:t>
                      </a:r>
                    </a:p>
                  </a:txBody>
                  <a:tcPr vert="vert270" anchor="ctr">
                    <a:solidFill>
                      <a:srgbClr val="215F9A"/>
                    </a:solidFill>
                  </a:tcPr>
                </a:tc>
                <a:tc>
                  <a:txBody>
                    <a:bodyPr/>
                    <a:lstStyle/>
                    <a:p>
                      <a:r>
                        <a:rPr lang="en-US" sz="1800" b="1">
                          <a:latin typeface="Arial"/>
                          <a:cs typeface="Arial"/>
                        </a:rPr>
                        <a:t>Case Volume</a:t>
                      </a:r>
                    </a:p>
                    <a:p>
                      <a:r>
                        <a:rPr lang="en-US" sz="1600">
                          <a:latin typeface="Arial"/>
                          <a:cs typeface="Arial"/>
                        </a:rPr>
                        <a:t>(# of cases initiated)</a:t>
                      </a:r>
                    </a:p>
                  </a:txBody>
                  <a:tcPr anchor="ctr">
                    <a:lnB w="38100" cap="flat" cmpd="sng" algn="ctr">
                      <a:solidFill>
                        <a:srgbClr val="00B050"/>
                      </a:solidFill>
                      <a:prstDash val="solid"/>
                      <a:round/>
                      <a:headEnd type="none" w="med" len="med"/>
                      <a:tailEnd type="none" w="med" len="med"/>
                    </a:lnB>
                  </a:tcPr>
                </a:tc>
                <a:tc>
                  <a:txBody>
                    <a:bodyPr/>
                    <a:lstStyle/>
                    <a:p>
                      <a:pPr algn="ctr"/>
                      <a:r>
                        <a:rPr lang="en-US" sz="1800" b="1">
                          <a:latin typeface="Arial"/>
                          <a:cs typeface="Arial"/>
                        </a:rPr>
                        <a:t>8,000</a:t>
                      </a:r>
                    </a:p>
                  </a:txBody>
                  <a:tcPr anchor="ctr">
                    <a:lnB w="38100" cap="flat" cmpd="sng" algn="ctr">
                      <a:solidFill>
                        <a:srgbClr val="00B050"/>
                      </a:solidFill>
                      <a:prstDash val="solid"/>
                      <a:round/>
                      <a:headEnd type="none" w="med" len="med"/>
                      <a:tailEnd type="none" w="med" len="med"/>
                    </a:lnB>
                  </a:tcPr>
                </a:tc>
                <a:tc>
                  <a:txBody>
                    <a:bodyPr/>
                    <a:lstStyle/>
                    <a:p>
                      <a:pPr algn="ctr"/>
                      <a:r>
                        <a:rPr lang="en-US" sz="1800">
                          <a:latin typeface="Arial"/>
                          <a:cs typeface="Arial"/>
                        </a:rPr>
                        <a:t>7,901</a:t>
                      </a:r>
                    </a:p>
                  </a:txBody>
                  <a:tcPr anchor="ctr">
                    <a:lnB w="38100" cap="flat" cmpd="sng" algn="ctr">
                      <a:solidFill>
                        <a:srgbClr val="00B050"/>
                      </a:solidFill>
                      <a:prstDash val="solid"/>
                      <a:round/>
                      <a:headEnd type="none" w="med" len="med"/>
                      <a:tailEnd type="none" w="med" len="med"/>
                    </a:lnB>
                  </a:tcPr>
                </a:tc>
                <a:tc>
                  <a:txBody>
                    <a:bodyPr/>
                    <a:lstStyle/>
                    <a:p>
                      <a:pPr algn="ctr"/>
                      <a:r>
                        <a:rPr lang="en-US" sz="1800" b="1">
                          <a:solidFill>
                            <a:schemeClr val="tx1"/>
                          </a:solidFill>
                          <a:latin typeface="Arial"/>
                          <a:cs typeface="Arial"/>
                        </a:rPr>
                        <a:t>6,108</a:t>
                      </a:r>
                      <a:endParaRPr lang="en-US" sz="1800" b="1">
                        <a:solidFill>
                          <a:schemeClr val="tx1"/>
                        </a:solidFill>
                        <a:latin typeface="Arial" panose="020B0604020202020204" pitchFamily="34" charset="0"/>
                        <a:cs typeface="Arial" panose="020B0604020202020204" pitchFamily="34" charset="0"/>
                      </a:endParaRPr>
                    </a:p>
                  </a:txBody>
                  <a:tcPr anchor="ctr">
                    <a:lnB w="38100" cap="flat" cmpd="sng" algn="ctr">
                      <a:solidFill>
                        <a:srgbClr val="00B050"/>
                      </a:solidFill>
                      <a:prstDash val="solid"/>
                      <a:round/>
                      <a:headEnd type="none" w="med" len="med"/>
                      <a:tailEnd type="none" w="med" len="med"/>
                    </a:lnB>
                  </a:tcPr>
                </a:tc>
                <a:extLst>
                  <a:ext uri="{0D108BD9-81ED-4DB2-BD59-A6C34878D82A}">
                    <a16:rowId xmlns:a16="http://schemas.microsoft.com/office/drawing/2014/main" val="660297024"/>
                  </a:ext>
                </a:extLst>
              </a:tr>
              <a:tr h="691287">
                <a:tc vMerge="1">
                  <a:txBody>
                    <a:bodyPr/>
                    <a:lstStyle/>
                    <a:p>
                      <a:endParaRPr lang="en-US"/>
                    </a:p>
                  </a:txBody>
                  <a:tcPr/>
                </a:tc>
                <a:tc>
                  <a:txBody>
                    <a:bodyPr/>
                    <a:lstStyle/>
                    <a:p>
                      <a:r>
                        <a:rPr lang="en-US" sz="1800" b="1">
                          <a:latin typeface="Arial"/>
                          <a:cs typeface="Arial"/>
                        </a:rPr>
                        <a:t>See Click Fix Closure Rate</a:t>
                      </a:r>
                    </a:p>
                    <a:p>
                      <a:r>
                        <a:rPr lang="en-US" sz="1600">
                          <a:latin typeface="Arial"/>
                          <a:cs typeface="Arial"/>
                        </a:rPr>
                        <a:t>(% of SCF cases closed)</a:t>
                      </a:r>
                    </a:p>
                  </a:txBody>
                  <a:tcPr anchor="ctr">
                    <a:lnL w="38100" cap="flat" cmpd="sng" algn="ctr">
                      <a:solidFill>
                        <a:srgbClr val="00B050"/>
                      </a:solidFill>
                      <a:prstDash val="solid"/>
                      <a:round/>
                      <a:headEnd type="none" w="med" len="med"/>
                      <a:tailEnd type="none" w="med" len="med"/>
                    </a:lnL>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algn="ctr"/>
                      <a:r>
                        <a:rPr lang="en-US" sz="1800" b="1">
                          <a:latin typeface="Arial"/>
                          <a:cs typeface="Arial"/>
                        </a:rPr>
                        <a:t>95%</a:t>
                      </a:r>
                    </a:p>
                  </a:txBody>
                  <a:tcPr anchor="ct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algn="ctr"/>
                      <a:r>
                        <a:rPr lang="en-US" sz="1800">
                          <a:latin typeface="Arial"/>
                          <a:cs typeface="Arial"/>
                        </a:rPr>
                        <a:t>98.4%</a:t>
                      </a:r>
                    </a:p>
                  </a:txBody>
                  <a:tcPr anchor="ct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algn="ctr"/>
                      <a:r>
                        <a:rPr lang="en-US" sz="1800" b="1">
                          <a:latin typeface="Arial"/>
                          <a:cs typeface="Arial"/>
                        </a:rPr>
                        <a:t>98.7%</a:t>
                      </a:r>
                    </a:p>
                  </a:txBody>
                  <a:tcPr anchor="ctr">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extLst>
                  <a:ext uri="{0D108BD9-81ED-4DB2-BD59-A6C34878D82A}">
                    <a16:rowId xmlns:a16="http://schemas.microsoft.com/office/drawing/2014/main" val="1411178711"/>
                  </a:ext>
                </a:extLst>
              </a:tr>
              <a:tr h="612894">
                <a:tc rowSpan="3">
                  <a:txBody>
                    <a:bodyPr/>
                    <a:lstStyle/>
                    <a:p>
                      <a:pPr algn="ctr"/>
                      <a:r>
                        <a:rPr lang="en-US" sz="1800">
                          <a:latin typeface="Arial"/>
                          <a:cs typeface="Arial"/>
                        </a:rPr>
                        <a:t>Efficient</a:t>
                      </a:r>
                    </a:p>
                  </a:txBody>
                  <a:tcPr vert="vert270" anchor="ctr">
                    <a:solidFill>
                      <a:srgbClr val="215F9A"/>
                    </a:solidFill>
                  </a:tcPr>
                </a:tc>
                <a:tc>
                  <a:txBody>
                    <a:bodyPr/>
                    <a:lstStyle/>
                    <a:p>
                      <a:r>
                        <a:rPr lang="en-US" sz="1800" b="1">
                          <a:latin typeface="Arial"/>
                          <a:cs typeface="Arial"/>
                        </a:rPr>
                        <a:t>Closure Rate</a:t>
                      </a:r>
                    </a:p>
                    <a:p>
                      <a:r>
                        <a:rPr lang="en-US" sz="1600">
                          <a:latin typeface="Arial"/>
                          <a:cs typeface="Arial"/>
                        </a:rPr>
                        <a:t>(% of initiated cases closed)</a:t>
                      </a:r>
                    </a:p>
                  </a:txBody>
                  <a:tcPr anchor="ctr">
                    <a:lnT w="38100" cap="flat" cmpd="sng" algn="ctr">
                      <a:solidFill>
                        <a:srgbClr val="00B050"/>
                      </a:solidFill>
                      <a:prstDash val="solid"/>
                      <a:round/>
                      <a:headEnd type="none" w="med" len="med"/>
                      <a:tailEnd type="none" w="med" len="med"/>
                    </a:lnT>
                  </a:tcPr>
                </a:tc>
                <a:tc>
                  <a:txBody>
                    <a:bodyPr/>
                    <a:lstStyle/>
                    <a:p>
                      <a:pPr algn="ctr"/>
                      <a:r>
                        <a:rPr lang="en-US" sz="1800" b="1">
                          <a:latin typeface="Arial"/>
                          <a:cs typeface="Arial"/>
                        </a:rPr>
                        <a:t>95%</a:t>
                      </a:r>
                    </a:p>
                  </a:txBody>
                  <a:tcPr anchor="ctr">
                    <a:lnT w="38100" cap="flat" cmpd="sng" algn="ctr">
                      <a:solidFill>
                        <a:srgbClr val="00B05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Arial"/>
                          <a:cs typeface="Arial"/>
                        </a:rPr>
                        <a:t>95.7%</a:t>
                      </a:r>
                    </a:p>
                  </a:txBody>
                  <a:tcPr anchor="ctr">
                    <a:lnT w="38100" cap="flat" cmpd="sng" algn="ctr">
                      <a:solidFill>
                        <a:srgbClr val="00B050"/>
                      </a:solidFill>
                      <a:prstDash val="solid"/>
                      <a:round/>
                      <a:headEnd type="none" w="med" len="med"/>
                      <a:tailEnd type="none" w="med" len="med"/>
                    </a:lnT>
                  </a:tcPr>
                </a:tc>
                <a:tc>
                  <a:txBody>
                    <a:bodyPr/>
                    <a:lstStyle/>
                    <a:p>
                      <a:pPr algn="ctr"/>
                      <a:r>
                        <a:rPr lang="en-US" sz="1800" b="0">
                          <a:latin typeface="Arial"/>
                          <a:cs typeface="Arial"/>
                        </a:rPr>
                        <a:t>90.1%</a:t>
                      </a:r>
                    </a:p>
                  </a:txBody>
                  <a:tcPr anchor="ctr">
                    <a:lnT w="38100" cap="flat" cmpd="sng" algn="ctr">
                      <a:solidFill>
                        <a:srgbClr val="00B050"/>
                      </a:solidFill>
                      <a:prstDash val="solid"/>
                      <a:round/>
                      <a:headEnd type="none" w="med" len="med"/>
                      <a:tailEnd type="none" w="med" len="med"/>
                    </a:lnT>
                  </a:tcPr>
                </a:tc>
                <a:extLst>
                  <a:ext uri="{0D108BD9-81ED-4DB2-BD59-A6C34878D82A}">
                    <a16:rowId xmlns:a16="http://schemas.microsoft.com/office/drawing/2014/main" val="881874586"/>
                  </a:ext>
                </a:extLst>
              </a:tr>
              <a:tr h="612894">
                <a:tc vMerge="1">
                  <a:txBody>
                    <a:bodyPr/>
                    <a:lstStyle/>
                    <a:p>
                      <a:endParaRPr lang="en-US" sz="2000">
                        <a:latin typeface="Arial" panose="020B0604020202020204" pitchFamily="34" charset="0"/>
                        <a:cs typeface="Arial" panose="020B0604020202020204" pitchFamily="34" charset="0"/>
                      </a:endParaRPr>
                    </a:p>
                  </a:txBody>
                  <a:tcPr/>
                </a:tc>
                <a:tc>
                  <a:txBody>
                    <a:bodyPr/>
                    <a:lstStyle/>
                    <a:p>
                      <a:r>
                        <a:rPr lang="en-US" sz="1800" b="1">
                          <a:latin typeface="Arial"/>
                          <a:cs typeface="Arial"/>
                        </a:rPr>
                        <a:t>Average Time to Close</a:t>
                      </a:r>
                    </a:p>
                    <a:p>
                      <a:r>
                        <a:rPr lang="en-US" sz="1600">
                          <a:latin typeface="Arial"/>
                          <a:cs typeface="Arial"/>
                        </a:rPr>
                        <a:t>(average days to close a case)</a:t>
                      </a:r>
                    </a:p>
                  </a:txBody>
                  <a:tcPr anchor="ctr"/>
                </a:tc>
                <a:tc>
                  <a:txBody>
                    <a:bodyPr/>
                    <a:lstStyle/>
                    <a:p>
                      <a:pPr algn="ctr"/>
                      <a:r>
                        <a:rPr lang="en-US" sz="1800" b="1">
                          <a:latin typeface="Arial"/>
                          <a:cs typeface="Arial"/>
                        </a:rPr>
                        <a:t>30</a:t>
                      </a:r>
                    </a:p>
                  </a:txBody>
                  <a:tcPr anchor="ctr"/>
                </a:tc>
                <a:tc>
                  <a:txBody>
                    <a:bodyPr/>
                    <a:lstStyle/>
                    <a:p>
                      <a:pPr algn="ctr"/>
                      <a:r>
                        <a:rPr lang="en-US" sz="1800">
                          <a:latin typeface="Arial"/>
                          <a:cs typeface="Arial"/>
                        </a:rPr>
                        <a:t>31.3</a:t>
                      </a:r>
                    </a:p>
                  </a:txBody>
                  <a:tcPr anchor="ctr"/>
                </a:tc>
                <a:tc>
                  <a:txBody>
                    <a:bodyPr/>
                    <a:lstStyle/>
                    <a:p>
                      <a:pPr algn="ctr"/>
                      <a:r>
                        <a:rPr lang="en-US" sz="1800" b="1">
                          <a:latin typeface="Arial"/>
                          <a:cs typeface="Arial"/>
                        </a:rPr>
                        <a:t>23.8</a:t>
                      </a:r>
                      <a:endParaRPr lang="en-US"/>
                    </a:p>
                  </a:txBody>
                  <a:tcPr anchor="ctr"/>
                </a:tc>
                <a:extLst>
                  <a:ext uri="{0D108BD9-81ED-4DB2-BD59-A6C34878D82A}">
                    <a16:rowId xmlns:a16="http://schemas.microsoft.com/office/drawing/2014/main" val="959620412"/>
                  </a:ext>
                </a:extLst>
              </a:tr>
              <a:tr h="612894">
                <a:tc vMerge="1">
                  <a:txBody>
                    <a:bodyPr/>
                    <a:lstStyle/>
                    <a:p>
                      <a:endParaRPr lang="en-US" sz="2000">
                        <a:latin typeface="Arial" panose="020B0604020202020204" pitchFamily="34" charset="0"/>
                        <a:cs typeface="Arial" panose="020B0604020202020204" pitchFamily="34" charset="0"/>
                      </a:endParaRPr>
                    </a:p>
                  </a:txBody>
                  <a:tcPr/>
                </a:tc>
                <a:tc>
                  <a:txBody>
                    <a:bodyPr/>
                    <a:lstStyle/>
                    <a:p>
                      <a:r>
                        <a:rPr lang="en-US" sz="1800" b="1">
                          <a:latin typeface="Arial"/>
                          <a:cs typeface="Arial"/>
                        </a:rPr>
                        <a:t>% Closed within 30 days</a:t>
                      </a:r>
                    </a:p>
                    <a:p>
                      <a:r>
                        <a:rPr lang="en-US" sz="1600">
                          <a:latin typeface="Arial"/>
                          <a:cs typeface="Arial"/>
                        </a:rPr>
                        <a:t>(% of closed cases closed within 30 days)</a:t>
                      </a:r>
                    </a:p>
                  </a:txBody>
                  <a:tcPr anchor="ctr"/>
                </a:tc>
                <a:tc>
                  <a:txBody>
                    <a:bodyPr/>
                    <a:lstStyle/>
                    <a:p>
                      <a:pPr algn="ctr"/>
                      <a:r>
                        <a:rPr lang="en-US" sz="1800" b="1">
                          <a:latin typeface="Arial"/>
                          <a:cs typeface="Arial"/>
                        </a:rPr>
                        <a:t>75%</a:t>
                      </a:r>
                    </a:p>
                  </a:txBody>
                  <a:tcPr anchor="ctr"/>
                </a:tc>
                <a:tc>
                  <a:txBody>
                    <a:bodyPr/>
                    <a:lstStyle/>
                    <a:p>
                      <a:pPr algn="ctr"/>
                      <a:r>
                        <a:rPr lang="en-US" sz="1800">
                          <a:latin typeface="Arial"/>
                          <a:cs typeface="Arial"/>
                        </a:rPr>
                        <a:t>74.3%</a:t>
                      </a:r>
                    </a:p>
                  </a:txBody>
                  <a:tcPr anchor="ctr"/>
                </a:tc>
                <a:tc>
                  <a:txBody>
                    <a:bodyPr/>
                    <a:lstStyle/>
                    <a:p>
                      <a:pPr algn="ctr"/>
                      <a:r>
                        <a:rPr lang="en-US" sz="1800" b="1">
                          <a:latin typeface="Arial"/>
                          <a:cs typeface="Arial"/>
                        </a:rPr>
                        <a:t>71.3%</a:t>
                      </a:r>
                    </a:p>
                  </a:txBody>
                  <a:tcPr anchor="ctr"/>
                </a:tc>
                <a:extLst>
                  <a:ext uri="{0D108BD9-81ED-4DB2-BD59-A6C34878D82A}">
                    <a16:rowId xmlns:a16="http://schemas.microsoft.com/office/drawing/2014/main" val="2388510624"/>
                  </a:ext>
                </a:extLst>
              </a:tr>
            </a:tbl>
          </a:graphicData>
        </a:graphic>
      </p:graphicFrame>
    </p:spTree>
    <p:extLst>
      <p:ext uri="{BB962C8B-B14F-4D97-AF65-F5344CB8AC3E}">
        <p14:creationId xmlns:p14="http://schemas.microsoft.com/office/powerpoint/2010/main" val="105615731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442A5536-B55D-82FE-4178-D50F05E1B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DEPARTMENTS</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6086475"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cs typeface="Arial"/>
              </a:rPr>
              <a:t>Organizational Alignment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cs typeface="Arial"/>
              </a:rPr>
              <a:t>Police Department</a:t>
            </a:r>
            <a:endParaRPr lang="en-US" sz="2800" b="0" i="0" u="none" strike="noStrike" kern="1200" cap="none" spc="0" normalizeH="0" baseline="0" noProof="0">
              <a:ln>
                <a:noFill/>
              </a:ln>
              <a:solidFill>
                <a:prstClr val="black"/>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cs typeface="Arial"/>
              </a:rPr>
              <a:t>Fire Department</a:t>
            </a:r>
            <a:endParaRPr lang="en-US" sz="2800" b="0" i="0" u="none" strike="noStrike" kern="1200" cap="none" spc="0" normalizeH="0" baseline="0" noProof="0">
              <a:ln>
                <a:noFill/>
              </a:ln>
              <a:solidFill>
                <a:prstClr val="black"/>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cs typeface="Arial"/>
              </a:rPr>
              <a:t>Animal Services</a:t>
            </a:r>
            <a:endParaRPr lang="en-US" sz="2800" b="0" i="0" u="none" strike="noStrike" kern="1200" cap="none" spc="0" normalizeH="0" baseline="0" noProof="0">
              <a:ln>
                <a:noFill/>
              </a:ln>
              <a:solidFill>
                <a:prstClr val="black"/>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cs typeface="Arial"/>
              </a:rPr>
              <a:t>Health Department</a:t>
            </a:r>
            <a:endParaRPr lang="en-US" sz="2800" b="0" i="0" u="none" strike="noStrike" kern="1200" cap="none" spc="0" normalizeH="0" baseline="0" noProof="0">
              <a:ln>
                <a:noFill/>
              </a:ln>
              <a:solidFill>
                <a:prstClr val="black"/>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cs typeface="Arial"/>
              </a:rPr>
              <a:t>Municipal Court</a:t>
            </a:r>
            <a:endParaRPr lang="en-US" sz="2800" b="0" i="0" u="none" strike="noStrike" kern="1200" cap="none" spc="0" normalizeH="0" baseline="0" noProof="0">
              <a:ln>
                <a:noFill/>
              </a:ln>
              <a:solidFill>
                <a:prstClr val="black"/>
              </a:solidFill>
              <a:effectLst/>
              <a:uLnTx/>
              <a:uFillTx/>
              <a:latin typeface="Arial"/>
              <a:cs typeface="Arial"/>
            </a:endParaRPr>
          </a:p>
          <a:p>
            <a:pPr marL="457200" indent="-457200">
              <a:buFont typeface="Arial" panose="020B0604020202020204" pitchFamily="34" charset="0"/>
              <a:buChar char="•"/>
              <a:defRPr/>
            </a:pPr>
            <a:r>
              <a:rPr lang="en-US" sz="2800">
                <a:solidFill>
                  <a:prstClr val="black"/>
                </a:solidFill>
                <a:latin typeface="Arial"/>
                <a:cs typeface="Arial"/>
              </a:rPr>
              <a:t>Code Enforcement</a:t>
            </a:r>
            <a:endParaRPr lang="en-US" sz="2800">
              <a:solidFill>
                <a:prstClr val="black"/>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a:t>
            </a:fld>
            <a:endParaRPr lang="en-US" b="1">
              <a:latin typeface="+mn-lt"/>
            </a:endParaRPr>
          </a:p>
        </p:txBody>
      </p:sp>
      <p:pic>
        <p:nvPicPr>
          <p:cNvPr id="3" name="Picture 2">
            <a:extLst>
              <a:ext uri="{FF2B5EF4-FFF2-40B4-BE49-F238E27FC236}">
                <a16:creationId xmlns:a16="http://schemas.microsoft.com/office/drawing/2014/main" id="{D9C8918C-6F7E-530D-2651-71D1A7CB1720}"/>
              </a:ext>
            </a:extLst>
          </p:cNvPr>
          <p:cNvPicPr>
            <a:picLocks noChangeAspect="1"/>
          </p:cNvPicPr>
          <p:nvPr/>
        </p:nvPicPr>
        <p:blipFill>
          <a:blip r:embed="rId4"/>
          <a:stretch>
            <a:fillRect/>
          </a:stretch>
        </p:blipFill>
        <p:spPr>
          <a:xfrm>
            <a:off x="5167804" y="950026"/>
            <a:ext cx="3350703" cy="2375064"/>
          </a:xfrm>
          <a:prstGeom prst="rect">
            <a:avLst/>
          </a:prstGeom>
        </p:spPr>
      </p:pic>
      <p:pic>
        <p:nvPicPr>
          <p:cNvPr id="5" name="Picture 4">
            <a:extLst>
              <a:ext uri="{FF2B5EF4-FFF2-40B4-BE49-F238E27FC236}">
                <a16:creationId xmlns:a16="http://schemas.microsoft.com/office/drawing/2014/main" id="{F3B75412-9442-9663-1AD1-69420DAF1761}"/>
              </a:ext>
            </a:extLst>
          </p:cNvPr>
          <p:cNvPicPr>
            <a:picLocks noChangeAspect="1"/>
          </p:cNvPicPr>
          <p:nvPr/>
        </p:nvPicPr>
        <p:blipFill>
          <a:blip r:embed="rId5"/>
          <a:stretch>
            <a:fillRect/>
          </a:stretch>
        </p:blipFill>
        <p:spPr>
          <a:xfrm>
            <a:off x="8859920" y="1138053"/>
            <a:ext cx="2953125" cy="1999016"/>
          </a:xfrm>
          <a:prstGeom prst="rect">
            <a:avLst/>
          </a:prstGeom>
        </p:spPr>
      </p:pic>
      <p:pic>
        <p:nvPicPr>
          <p:cNvPr id="6" name="Picture 5">
            <a:extLst>
              <a:ext uri="{FF2B5EF4-FFF2-40B4-BE49-F238E27FC236}">
                <a16:creationId xmlns:a16="http://schemas.microsoft.com/office/drawing/2014/main" id="{8323698B-042D-349D-54AB-4DC8A159A4EF}"/>
              </a:ext>
            </a:extLst>
          </p:cNvPr>
          <p:cNvPicPr>
            <a:picLocks noChangeAspect="1"/>
          </p:cNvPicPr>
          <p:nvPr/>
        </p:nvPicPr>
        <p:blipFill>
          <a:blip r:embed="rId6"/>
          <a:stretch>
            <a:fillRect/>
          </a:stretch>
        </p:blipFill>
        <p:spPr>
          <a:xfrm>
            <a:off x="5369221" y="3513117"/>
            <a:ext cx="2967663" cy="1999014"/>
          </a:xfrm>
          <a:prstGeom prst="rect">
            <a:avLst/>
          </a:prstGeom>
        </p:spPr>
      </p:pic>
      <p:pic>
        <p:nvPicPr>
          <p:cNvPr id="9" name="Picture 8">
            <a:extLst>
              <a:ext uri="{FF2B5EF4-FFF2-40B4-BE49-F238E27FC236}">
                <a16:creationId xmlns:a16="http://schemas.microsoft.com/office/drawing/2014/main" id="{5D0B35B6-81C4-07E5-2D1D-23411960E202}"/>
              </a:ext>
            </a:extLst>
          </p:cNvPr>
          <p:cNvPicPr>
            <a:picLocks noChangeAspect="1"/>
          </p:cNvPicPr>
          <p:nvPr/>
        </p:nvPicPr>
        <p:blipFill>
          <a:blip r:embed="rId7"/>
          <a:stretch>
            <a:fillRect/>
          </a:stretch>
        </p:blipFill>
        <p:spPr>
          <a:xfrm>
            <a:off x="8678883" y="3325091"/>
            <a:ext cx="3325092" cy="2375066"/>
          </a:xfrm>
          <a:prstGeom prst="rect">
            <a:avLst/>
          </a:prstGeom>
        </p:spPr>
      </p:pic>
    </p:spTree>
    <p:extLst>
      <p:ext uri="{BB962C8B-B14F-4D97-AF65-F5344CB8AC3E}">
        <p14:creationId xmlns:p14="http://schemas.microsoft.com/office/powerpoint/2010/main" val="4170808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7FFB1-E4F7-E573-9A98-D5B537C87462}"/>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51D3096-4900-94ED-5477-60B9562AA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0034E58-50AC-0B61-FB91-0CC42F29DC51}"/>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E3419037-2EF0-2A86-139D-1FA5458846E9}"/>
              </a:ext>
            </a:extLst>
          </p:cNvPr>
          <p:cNvSpPr txBox="1"/>
          <p:nvPr/>
        </p:nvSpPr>
        <p:spPr>
          <a:xfrm>
            <a:off x="533400" y="1504950"/>
            <a:ext cx="8299903" cy="4755148"/>
          </a:xfrm>
          <a:prstGeom prst="rect">
            <a:avLst/>
          </a:prstGeom>
          <a:noFill/>
        </p:spPr>
        <p:txBody>
          <a:bodyPr wrap="square" lIns="91440" tIns="45720" rIns="91440" bIns="45720" rtlCol="0" anchor="t">
            <a:spAutoFit/>
          </a:bodyPr>
          <a:lstStyle/>
          <a:p>
            <a:r>
              <a:rPr lang="en-US" sz="2800" b="1">
                <a:latin typeface="Arial"/>
                <a:cs typeface="Arial"/>
              </a:rPr>
              <a:t>Midland Police Department</a:t>
            </a:r>
          </a:p>
          <a:p>
            <a:pPr>
              <a:defRPr/>
            </a:pPr>
            <a:r>
              <a:rPr lang="en-US" sz="2500" b="1">
                <a:solidFill>
                  <a:prstClr val="black"/>
                </a:solidFill>
                <a:latin typeface="Arial"/>
                <a:cs typeface="Arial"/>
              </a:rPr>
              <a:t>Improve Pedestrian and Motorist Safety</a:t>
            </a:r>
            <a:endParaRPr lang="en-US" sz="2500" b="1">
              <a:solidFill>
                <a:prstClr val="black"/>
              </a:solidFill>
              <a:latin typeface="Century Gothic"/>
              <a:cs typeface="Arial"/>
            </a:endParaRPr>
          </a:p>
          <a:p>
            <a:pPr>
              <a:defRPr/>
            </a:pPr>
            <a:r>
              <a:rPr lang="en-US" sz="2500">
                <a:solidFill>
                  <a:prstClr val="black"/>
                </a:solidFill>
                <a:latin typeface="Arial"/>
                <a:cs typeface="Arial"/>
              </a:rPr>
              <a:t>Enhance</a:t>
            </a:r>
            <a:r>
              <a:rPr kumimoji="0" lang="en-US" sz="2500" b="0" i="0" u="none" strike="noStrike" kern="1200" cap="none" spc="0" normalizeH="0" baseline="0" noProof="0">
                <a:ln>
                  <a:noFill/>
                </a:ln>
                <a:solidFill>
                  <a:prstClr val="black"/>
                </a:solidFill>
                <a:effectLst/>
                <a:uLnTx/>
                <a:uFillTx/>
                <a:latin typeface="Arial"/>
                <a:ea typeface="+mn-ea"/>
                <a:cs typeface="Arial"/>
              </a:rPr>
              <a:t> Road Safety Through Targeted Enforcement Campaigns.</a:t>
            </a:r>
            <a:endParaRPr lang="en-US" sz="2500" b="0" i="0" u="none" strike="noStrike" kern="1200" cap="none" spc="0" normalizeH="0" baseline="0" noProof="0">
              <a:ln>
                <a:noFill/>
              </a:ln>
              <a:solidFill>
                <a:prstClr val="black"/>
              </a:solidFill>
              <a:effectLst/>
              <a:uLnTx/>
              <a:uFillTx/>
              <a:latin typeface="Century Gothic"/>
              <a:cs typeface="Arial"/>
            </a:endParaRPr>
          </a:p>
          <a:p>
            <a:r>
              <a:rPr lang="en-US" sz="2500">
                <a:latin typeface="Arial"/>
                <a:cs typeface="Arial"/>
              </a:rPr>
              <a:t>Safe Passage Initiative</a:t>
            </a:r>
          </a:p>
          <a:p>
            <a:r>
              <a:rPr lang="en-US" sz="2500">
                <a:latin typeface="Arial"/>
                <a:cs typeface="Arial"/>
              </a:rPr>
              <a:t>Operation Safe Return (In Development)</a:t>
            </a:r>
          </a:p>
          <a:p>
            <a:pPr marL="457200" indent="-457200">
              <a:buFont typeface="Arial,Sans-Serif"/>
              <a:buChar char="•"/>
            </a:pPr>
            <a:r>
              <a:rPr lang="en-US" sz="2500">
                <a:latin typeface="Arial"/>
                <a:cs typeface="Arial"/>
              </a:rPr>
              <a:t>Patrol, the Traffic Division, and the Community Relations Unit will work with schools to help ensure a safe return to school for students.</a:t>
            </a:r>
          </a:p>
          <a:p>
            <a:pPr marL="457200" indent="-457200">
              <a:buFont typeface="Arial,Sans-Serif"/>
              <a:buChar char="•"/>
            </a:pPr>
            <a:r>
              <a:rPr lang="en-US" sz="2500">
                <a:latin typeface="Arial"/>
                <a:cs typeface="Arial"/>
              </a:rPr>
              <a:t>Will include a social media component, messaging, and enforcement.</a:t>
            </a: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BFCD26C2-CD49-1110-D661-07E4A1A5241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50</a:t>
            </a:fld>
            <a:endParaRPr lang="en-US" b="1">
              <a:latin typeface="+mn-lt"/>
            </a:endParaRPr>
          </a:p>
        </p:txBody>
      </p:sp>
    </p:spTree>
    <p:extLst>
      <p:ext uri="{BB962C8B-B14F-4D97-AF65-F5344CB8AC3E}">
        <p14:creationId xmlns:p14="http://schemas.microsoft.com/office/powerpoint/2010/main" val="1032311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4A0A4C-2E6B-1D38-E4BA-840E5085C80F}"/>
              </a:ext>
            </a:extLst>
          </p:cNvPr>
          <p:cNvPicPr>
            <a:picLocks noChangeAspect="1"/>
          </p:cNvPicPr>
          <p:nvPr/>
        </p:nvPicPr>
        <p:blipFill>
          <a:blip r:embed="rId3"/>
          <a:stretch>
            <a:fillRect/>
          </a:stretch>
        </p:blipFill>
        <p:spPr>
          <a:xfrm>
            <a:off x="9945724" y="97018"/>
            <a:ext cx="1971675" cy="2009775"/>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8" y="6003924"/>
            <a:ext cx="91774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4800" b="1" i="0" u="none" strike="noStrike" kern="1200" cap="none" spc="0" normalizeH="0" baseline="0" noProof="0">
              <a:ln>
                <a:noFill/>
              </a:ln>
              <a:solidFill>
                <a:srgbClr val="2F5597"/>
              </a:solidFill>
              <a:effectLst/>
              <a:uLnTx/>
              <a:uFillTx/>
              <a:latin typeface="Century Gothic" panose="020B0502020202020204" pitchFamily="34" charset="0"/>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678135"/>
            <a:ext cx="7431665"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472C4">
                    <a:lumMod val="75000"/>
                  </a:srgbClr>
                </a:solidFill>
                <a:effectLst/>
                <a:uLnTx/>
                <a:uFillTx/>
                <a:latin typeface="Century Gothic" panose="020B0502020202020204" pitchFamily="34" charset="0"/>
              </a:rPr>
              <a:t>FY 2026 DELIVERABLES</a:t>
            </a:r>
          </a:p>
        </p:txBody>
      </p:sp>
      <p:sp>
        <p:nvSpPr>
          <p:cNvPr id="2" name="TextBox 1">
            <a:extLst>
              <a:ext uri="{FF2B5EF4-FFF2-40B4-BE49-F238E27FC236}">
                <a16:creationId xmlns:a16="http://schemas.microsoft.com/office/drawing/2014/main" id="{1693D0DA-C205-A73A-04D0-A4CE65B3F206}"/>
              </a:ext>
            </a:extLst>
          </p:cNvPr>
          <p:cNvSpPr txBox="1"/>
          <p:nvPr/>
        </p:nvSpPr>
        <p:spPr>
          <a:xfrm>
            <a:off x="576261" y="1490007"/>
            <a:ext cx="8165980" cy="50629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cs typeface="Arial"/>
              </a:rPr>
              <a:t>Midland Police Department</a:t>
            </a:r>
          </a:p>
          <a:p>
            <a:pPr>
              <a:defRPr/>
            </a:pPr>
            <a:r>
              <a:rPr lang="en-US" sz="2500" b="1">
                <a:solidFill>
                  <a:prstClr val="black"/>
                </a:solidFill>
                <a:latin typeface="Arial"/>
                <a:cs typeface="Arial"/>
              </a:rPr>
              <a:t>Be the Safest City in West Texas</a:t>
            </a:r>
          </a:p>
          <a:p>
            <a:pPr marL="0" marR="0" lvl="0" indent="0" algn="l" defTabSz="914400">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Strengthen Bonds With Other Agencies Through Collaboration and Joint Operations </a:t>
            </a:r>
            <a:endParaRPr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a:cs typeface="Arial"/>
              </a:rPr>
              <a:t>The Midland Police Department spearheaded and continues to support the </a:t>
            </a:r>
            <a:r>
              <a:rPr kumimoji="0" lang="en-US" sz="2400" b="1" i="0" u="none" strike="noStrike" kern="1200" cap="none" spc="0" normalizeH="0" baseline="0" noProof="0">
                <a:ln>
                  <a:noFill/>
                </a:ln>
                <a:solidFill>
                  <a:prstClr val="black"/>
                </a:solidFill>
                <a:effectLst/>
                <a:uLnTx/>
                <a:uFillTx/>
                <a:latin typeface="Arial"/>
                <a:cs typeface="Arial"/>
              </a:rPr>
              <a:t>High Intensity Drug Trafficking Areas (HIDTA)</a:t>
            </a:r>
            <a:r>
              <a:rPr kumimoji="0" lang="en-US" sz="2400" b="0" i="0" u="none" strike="noStrike" kern="1200" cap="none" spc="0" normalizeH="0" baseline="0" noProof="0">
                <a:ln>
                  <a:noFill/>
                </a:ln>
                <a:solidFill>
                  <a:prstClr val="black"/>
                </a:solidFill>
                <a:effectLst/>
                <a:uLnTx/>
                <a:uFillTx/>
                <a:latin typeface="Arial"/>
                <a:cs typeface="Arial"/>
              </a:rPr>
              <a:t> in our region, a multi-agency collaboration that includes MPD, OPD, ECSO, and DEA.</a:t>
            </a:r>
            <a:endParaRPr lang="en-US" sz="2400" b="0" i="0" u="none" strike="noStrike" kern="1200" cap="none" spc="0" normalizeH="0" baseline="0" noProof="0">
              <a:ln>
                <a:noFill/>
              </a:ln>
              <a:solidFill>
                <a:prstClr val="black"/>
              </a:solidFill>
              <a:effectLst/>
              <a:uLnTx/>
              <a:uFillTx/>
              <a:latin typeface="Arial"/>
              <a:cs typeface="Arial"/>
            </a:endParaRPr>
          </a:p>
          <a:p>
            <a:pPr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a:cs typeface="Arial"/>
              </a:rPr>
              <a:t>The Midland Police Department maintains Task Force Officers (TFOs) with many Federal Agencies including the FBI, DEA, and HSI.</a:t>
            </a:r>
            <a:endParaRPr lang="en-US" sz="2400" b="0" i="0" u="none" strike="noStrike" kern="1200" cap="none" spc="0" normalizeH="0" baseline="0" noProof="0">
              <a:ln>
                <a:noFill/>
              </a:ln>
              <a:solidFill>
                <a:prstClr val="black"/>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341F3AF-D905-448E-9862-04ACA969735D}"/>
              </a:ext>
            </a:extLst>
          </p:cNvPr>
          <p:cNvPicPr>
            <a:picLocks noChangeAspect="1"/>
          </p:cNvPicPr>
          <p:nvPr/>
        </p:nvPicPr>
        <p:blipFill>
          <a:blip r:embed="rId5"/>
          <a:stretch>
            <a:fillRect/>
          </a:stretch>
        </p:blipFill>
        <p:spPr>
          <a:xfrm>
            <a:off x="8878773" y="1895786"/>
            <a:ext cx="1999130" cy="1999130"/>
          </a:xfrm>
          <a:prstGeom prst="rect">
            <a:avLst/>
          </a:prstGeom>
        </p:spPr>
      </p:pic>
      <p:pic>
        <p:nvPicPr>
          <p:cNvPr id="8" name="Picture 7">
            <a:extLst>
              <a:ext uri="{FF2B5EF4-FFF2-40B4-BE49-F238E27FC236}">
                <a16:creationId xmlns:a16="http://schemas.microsoft.com/office/drawing/2014/main" id="{1174DE96-1D0A-0505-796D-EB450455D9CC}"/>
              </a:ext>
            </a:extLst>
          </p:cNvPr>
          <p:cNvPicPr>
            <a:picLocks noChangeAspect="1"/>
          </p:cNvPicPr>
          <p:nvPr/>
        </p:nvPicPr>
        <p:blipFill>
          <a:blip r:embed="rId6"/>
          <a:stretch>
            <a:fillRect/>
          </a:stretch>
        </p:blipFill>
        <p:spPr>
          <a:xfrm>
            <a:off x="9993294" y="3683908"/>
            <a:ext cx="1924105" cy="1981201"/>
          </a:xfrm>
          <a:prstGeom prst="rect">
            <a:avLst/>
          </a:prstGeom>
        </p:spPr>
      </p:pic>
    </p:spTree>
    <p:extLst>
      <p:ext uri="{BB962C8B-B14F-4D97-AF65-F5344CB8AC3E}">
        <p14:creationId xmlns:p14="http://schemas.microsoft.com/office/powerpoint/2010/main" val="1887137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4624B-8975-B5BF-818B-EF313ACA958F}"/>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50C15BB1-2E83-90A2-2B3A-2EB3CE6AA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7335AD2-4856-9B8A-E72E-03FF0705CBB7}"/>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4E7EE521-41D9-3CA9-AEC2-A40D6186D89F}"/>
              </a:ext>
            </a:extLst>
          </p:cNvPr>
          <p:cNvSpPr txBox="1"/>
          <p:nvPr/>
        </p:nvSpPr>
        <p:spPr>
          <a:xfrm>
            <a:off x="533400" y="1504950"/>
            <a:ext cx="8884920" cy="5524589"/>
          </a:xfrm>
          <a:prstGeom prst="rect">
            <a:avLst/>
          </a:prstGeom>
          <a:noFill/>
        </p:spPr>
        <p:txBody>
          <a:bodyPr wrap="square" lIns="91440" tIns="45720" rIns="91440" bIns="45720" rtlCol="0" anchor="t">
            <a:spAutoFit/>
          </a:bodyPr>
          <a:lstStyle/>
          <a:p>
            <a:r>
              <a:rPr lang="en-US" sz="2800" b="1">
                <a:latin typeface="Arial"/>
                <a:cs typeface="Arial"/>
              </a:rPr>
              <a:t>Midland Police Department</a:t>
            </a:r>
            <a:endParaRPr lang="en-US" sz="2800">
              <a:latin typeface="Century Gothic"/>
              <a:cs typeface="Arial"/>
            </a:endParaRPr>
          </a:p>
          <a:p>
            <a:pPr>
              <a:defRPr/>
            </a:pPr>
            <a:r>
              <a:rPr lang="en-US" sz="2500" b="1">
                <a:solidFill>
                  <a:prstClr val="black"/>
                </a:solidFill>
                <a:latin typeface="Arial"/>
                <a:cs typeface="Arial"/>
              </a:rPr>
              <a:t>Be the Safest City in West Texas</a:t>
            </a:r>
          </a:p>
          <a:p>
            <a:pPr marL="0" marR="0" lvl="0" indent="0" algn="l" defTabSz="914400">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Strengthen Bonds With Other Agencies Through Collaboration and Joint Operations.</a:t>
            </a:r>
            <a:endParaRPr lang="en-US">
              <a:solidFill>
                <a:prstClr val="black"/>
              </a:solidFill>
              <a:ea typeface="+mn-ea"/>
            </a:endParaRPr>
          </a:p>
          <a:p>
            <a:r>
              <a:rPr lang="en-US" sz="2400">
                <a:latin typeface="Arial"/>
                <a:cs typeface="Arial"/>
              </a:rPr>
              <a:t>Texas Anti-Gang (TAG) Center</a:t>
            </a:r>
          </a:p>
          <a:p>
            <a:pPr marL="342900" indent="-342900">
              <a:buFont typeface="Arial" panose="020B0604020202020204" pitchFamily="34" charset="0"/>
              <a:buChar char="•"/>
            </a:pPr>
            <a:r>
              <a:rPr lang="en-US" sz="2400">
                <a:latin typeface="Arial"/>
                <a:cs typeface="Arial"/>
              </a:rPr>
              <a:t>Awarded to Sheriff Criner and funded by the Governor’s Public Safety Office, TAG Centers bring together local, state, and federal law enforcement and prosecutor offices through strategic partnerships and targeted investigative efforts that act as a force multiplier in joint operations.</a:t>
            </a:r>
          </a:p>
          <a:p>
            <a:pPr marL="342900" indent="-342900">
              <a:buFont typeface="Arial" panose="020B0604020202020204" pitchFamily="34" charset="0"/>
              <a:buChar char="•"/>
            </a:pPr>
            <a:r>
              <a:rPr lang="en-US" sz="2400">
                <a:latin typeface="Arial"/>
                <a:cs typeface="Arial"/>
              </a:rPr>
              <a:t>The Midland Police Department will be participating alongside other stakeholders in our local TAG Center.</a:t>
            </a:r>
          </a:p>
          <a:p>
            <a:pPr marL="342900" indent="-342900">
              <a:buFont typeface="Arial" panose="020B0604020202020204" pitchFamily="34" charset="0"/>
              <a:buChar char="•"/>
            </a:pPr>
            <a:endParaRPr lang="en-US" sz="2500">
              <a:latin typeface="Arial"/>
              <a:cs typeface="Arial"/>
            </a:endParaRP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62268514-AFCC-0DE5-8AA3-79D09AD4FED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52</a:t>
            </a:fld>
            <a:endParaRPr lang="en-US" b="1">
              <a:latin typeface="+mn-lt"/>
            </a:endParaRPr>
          </a:p>
        </p:txBody>
      </p:sp>
    </p:spTree>
    <p:extLst>
      <p:ext uri="{BB962C8B-B14F-4D97-AF65-F5344CB8AC3E}">
        <p14:creationId xmlns:p14="http://schemas.microsoft.com/office/powerpoint/2010/main" val="3304719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B8184-DE2D-EE31-6854-958B6D00D5F2}"/>
            </a:ext>
          </a:extLst>
        </p:cNvPr>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E9BD3E62-0D77-B911-D07D-BAF11F322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312C618-D824-7F0F-2722-B889BCB2953B}"/>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2478E59E-B3C0-2B10-D88C-3BFF24C7C22D}"/>
              </a:ext>
            </a:extLst>
          </p:cNvPr>
          <p:cNvSpPr txBox="1"/>
          <p:nvPr/>
        </p:nvSpPr>
        <p:spPr>
          <a:xfrm>
            <a:off x="533400" y="1239405"/>
            <a:ext cx="8884920" cy="5770811"/>
          </a:xfrm>
          <a:prstGeom prst="rect">
            <a:avLst/>
          </a:prstGeom>
          <a:noFill/>
        </p:spPr>
        <p:txBody>
          <a:bodyPr wrap="square" lIns="91440" tIns="45720" rIns="91440" bIns="45720" rtlCol="0" anchor="t">
            <a:spAutoFit/>
          </a:bodyPr>
          <a:lstStyle/>
          <a:p>
            <a:r>
              <a:rPr lang="en-US" sz="2800" b="1">
                <a:latin typeface="Arial"/>
                <a:cs typeface="Arial"/>
              </a:rPr>
              <a:t>Midland Police Department</a:t>
            </a:r>
            <a:endParaRPr lang="en-US" sz="2800">
              <a:latin typeface="Century Gothic"/>
              <a:cs typeface="Arial"/>
            </a:endParaRPr>
          </a:p>
          <a:p>
            <a:r>
              <a:rPr lang="en-US" sz="2500" b="1">
                <a:latin typeface="Arial"/>
                <a:cs typeface="Arial"/>
              </a:rPr>
              <a:t>Strengthen Ties Within the Community Through Collaboration and Community Outreach</a:t>
            </a:r>
          </a:p>
          <a:p>
            <a:r>
              <a:rPr lang="en-US" sz="2200">
                <a:latin typeface="Arial"/>
                <a:cs typeface="Arial"/>
              </a:rPr>
              <a:t>The Midland Police Department will continue to support popular and valuable community outreach programs.</a:t>
            </a:r>
          </a:p>
          <a:p>
            <a:pPr marL="342900" indent="-342900">
              <a:buFont typeface="Arial" panose="020B0604020202020204" pitchFamily="34" charset="0"/>
              <a:buChar char="•"/>
            </a:pPr>
            <a:r>
              <a:rPr lang="en-US" sz="2800">
                <a:latin typeface="Arial"/>
                <a:cs typeface="Arial"/>
              </a:rPr>
              <a:t>Texas National Night Out</a:t>
            </a:r>
          </a:p>
          <a:p>
            <a:pPr marL="342900" indent="-342900">
              <a:buFont typeface="Arial" panose="020B0604020202020204" pitchFamily="34" charset="0"/>
              <a:buChar char="•"/>
            </a:pPr>
            <a:r>
              <a:rPr lang="en-US" sz="2800">
                <a:latin typeface="Arial"/>
                <a:cs typeface="Arial"/>
              </a:rPr>
              <a:t>Trunk-or-Treat</a:t>
            </a:r>
          </a:p>
          <a:p>
            <a:pPr marL="342900" indent="-342900">
              <a:buFont typeface="Arial" panose="020B0604020202020204" pitchFamily="34" charset="0"/>
              <a:buChar char="•"/>
            </a:pPr>
            <a:r>
              <a:rPr lang="en-US" sz="2800">
                <a:latin typeface="Arial"/>
                <a:cs typeface="Arial"/>
              </a:rPr>
              <a:t>Blue Santa</a:t>
            </a:r>
          </a:p>
          <a:p>
            <a:pPr marL="342900" indent="-342900">
              <a:buFont typeface="Arial" panose="020B0604020202020204" pitchFamily="34" charset="0"/>
              <a:buChar char="•"/>
            </a:pPr>
            <a:r>
              <a:rPr lang="en-US" sz="2800">
                <a:latin typeface="Arial"/>
                <a:cs typeface="Arial"/>
              </a:rPr>
              <a:t>Coffee with a Cop/Donuts with a Cop</a:t>
            </a:r>
          </a:p>
          <a:p>
            <a:pPr marL="342900" indent="-342900">
              <a:buFont typeface="Arial" panose="020B0604020202020204" pitchFamily="34" charset="0"/>
              <a:buChar char="•"/>
            </a:pPr>
            <a:r>
              <a:rPr lang="en-US" sz="2800">
                <a:latin typeface="Arial"/>
                <a:cs typeface="Arial"/>
              </a:rPr>
              <a:t>Rape Aggression Defense (RAD) System</a:t>
            </a:r>
          </a:p>
          <a:p>
            <a:r>
              <a:rPr lang="en-US" sz="3200">
                <a:latin typeface="Arial"/>
                <a:cs typeface="Arial"/>
              </a:rPr>
              <a:t>	</a:t>
            </a:r>
          </a:p>
          <a:p>
            <a:pPr marL="342900" indent="-342900">
              <a:buFont typeface="Arial" panose="020B0604020202020204" pitchFamily="34" charset="0"/>
              <a:buChar char="•"/>
            </a:pPr>
            <a:endParaRPr lang="en-US" sz="2500">
              <a:latin typeface="Arial"/>
              <a:cs typeface="Arial"/>
            </a:endParaRPr>
          </a:p>
          <a:p>
            <a:pPr marL="342900" indent="-342900">
              <a:buFont typeface="Arial" panose="020B0604020202020204" pitchFamily="34" charset="0"/>
              <a:buChar char="•"/>
            </a:pPr>
            <a:endParaRPr lang="en-US" sz="2500">
              <a:latin typeface="Arial"/>
              <a:cs typeface="Arial"/>
            </a:endParaRP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95D95E19-9A5D-B920-1365-036A1A9A96A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53</a:t>
            </a:fld>
            <a:endParaRPr lang="en-US" b="1">
              <a:latin typeface="+mn-lt"/>
            </a:endParaRPr>
          </a:p>
        </p:txBody>
      </p:sp>
      <p:pic>
        <p:nvPicPr>
          <p:cNvPr id="4" name="Picture 3">
            <a:extLst>
              <a:ext uri="{FF2B5EF4-FFF2-40B4-BE49-F238E27FC236}">
                <a16:creationId xmlns:a16="http://schemas.microsoft.com/office/drawing/2014/main" id="{D486EF65-1318-0600-F09D-7C934CEE1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454" y="4742411"/>
            <a:ext cx="2893052" cy="2011680"/>
          </a:xfrm>
          <a:prstGeom prst="rect">
            <a:avLst/>
          </a:prstGeom>
        </p:spPr>
      </p:pic>
      <p:pic>
        <p:nvPicPr>
          <p:cNvPr id="7" name="Picture 6">
            <a:extLst>
              <a:ext uri="{FF2B5EF4-FFF2-40B4-BE49-F238E27FC236}">
                <a16:creationId xmlns:a16="http://schemas.microsoft.com/office/drawing/2014/main" id="{F447DC66-817A-C2E3-B19D-45C54A26E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1954" y="1334013"/>
            <a:ext cx="2710045" cy="1905435"/>
          </a:xfrm>
          <a:prstGeom prst="rect">
            <a:avLst/>
          </a:prstGeom>
        </p:spPr>
      </p:pic>
      <p:pic>
        <p:nvPicPr>
          <p:cNvPr id="9" name="Picture 8" descr="Text">
            <a:extLst>
              <a:ext uri="{FF2B5EF4-FFF2-40B4-BE49-F238E27FC236}">
                <a16:creationId xmlns:a16="http://schemas.microsoft.com/office/drawing/2014/main" id="{7161E462-EF11-2D69-982A-CF24CDE12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1595" y="3063241"/>
            <a:ext cx="3234275" cy="1777598"/>
          </a:xfrm>
          <a:prstGeom prst="rect">
            <a:avLst/>
          </a:prstGeom>
        </p:spPr>
      </p:pic>
      <p:pic>
        <p:nvPicPr>
          <p:cNvPr id="11" name="Picture 10" descr="A picture containing diagram">
            <a:extLst>
              <a:ext uri="{FF2B5EF4-FFF2-40B4-BE49-F238E27FC236}">
                <a16:creationId xmlns:a16="http://schemas.microsoft.com/office/drawing/2014/main" id="{B7FE44F8-9D0E-795C-7BC3-CB9F196AA6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9468" y="172440"/>
            <a:ext cx="2244755" cy="1546967"/>
          </a:xfrm>
          <a:prstGeom prst="rect">
            <a:avLst/>
          </a:prstGeom>
        </p:spPr>
      </p:pic>
    </p:spTree>
    <p:extLst>
      <p:ext uri="{BB962C8B-B14F-4D97-AF65-F5344CB8AC3E}">
        <p14:creationId xmlns:p14="http://schemas.microsoft.com/office/powerpoint/2010/main" val="3111329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E7426-0381-6D66-B57F-02C1CDF211F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A31426A-8BF2-919B-F386-97BABC6907BE}"/>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59147B66-D51E-E962-0C77-B59B4B8B468A}"/>
              </a:ext>
            </a:extLst>
          </p:cNvPr>
          <p:cNvSpPr txBox="1"/>
          <p:nvPr/>
        </p:nvSpPr>
        <p:spPr>
          <a:xfrm>
            <a:off x="533400" y="1504950"/>
            <a:ext cx="8884920" cy="5909310"/>
          </a:xfrm>
          <a:prstGeom prst="rect">
            <a:avLst/>
          </a:prstGeom>
          <a:noFill/>
        </p:spPr>
        <p:txBody>
          <a:bodyPr wrap="square" lIns="91440" tIns="45720" rIns="91440" bIns="45720" rtlCol="0" anchor="t">
            <a:spAutoFit/>
          </a:bodyPr>
          <a:lstStyle/>
          <a:p>
            <a:r>
              <a:rPr lang="en-US" sz="2800" b="1">
                <a:latin typeface="Arial"/>
                <a:cs typeface="Arial"/>
              </a:rPr>
              <a:t>Midland Police Department</a:t>
            </a:r>
            <a:endParaRPr lang="en-US" sz="2800">
              <a:latin typeface="Century Gothic"/>
              <a:cs typeface="Arial"/>
            </a:endParaRPr>
          </a:p>
          <a:p>
            <a:r>
              <a:rPr lang="en-US" sz="2500" b="1">
                <a:latin typeface="Arial"/>
                <a:cs typeface="Arial"/>
              </a:rPr>
              <a:t>Strengthen Ties Within the Community Through Collaboration and Community Outreach</a:t>
            </a:r>
          </a:p>
          <a:p>
            <a:pPr marR="0" lvl="0" algn="l" defTabSz="914400" rtl="0" eaLnBrk="1" fontAlgn="auto" latinLnBrk="0" hangingPunct="1">
              <a:lnSpc>
                <a:spcPct val="100000"/>
              </a:lnSpc>
              <a:spcBef>
                <a:spcPts val="0"/>
              </a:spcBef>
              <a:spcAft>
                <a:spcPts val="0"/>
              </a:spcAft>
              <a:buClrTx/>
              <a:buSzTx/>
              <a:tabLst/>
              <a:defRPr/>
            </a:pPr>
            <a:r>
              <a:rPr kumimoji="0" lang="en-US" sz="2500" b="0" i="0" u="none" strike="noStrike" kern="1200" cap="none" spc="0" normalizeH="0" baseline="0" noProof="0">
                <a:ln>
                  <a:noFill/>
                </a:ln>
                <a:solidFill>
                  <a:prstClr val="black"/>
                </a:solidFill>
                <a:effectLst/>
                <a:uLnTx/>
                <a:uFillTx/>
                <a:latin typeface="Arial"/>
                <a:ea typeface="+mn-ea"/>
                <a:cs typeface="Arial"/>
              </a:rPr>
              <a:t>The Midland Police Department will continue to support popular and valuable community outreach programs.</a:t>
            </a:r>
            <a:endParaRPr lang="en-US" sz="2500" b="0" i="0" u="none" strike="noStrike" kern="1200" cap="none" spc="0" normalizeH="0" baseline="0" noProof="0">
              <a:ln>
                <a:noFill/>
              </a:ln>
              <a:solidFill>
                <a:prstClr val="black"/>
              </a:solidFill>
              <a:effectLst/>
              <a:uLnTx/>
              <a:uFillTx/>
              <a:latin typeface="Arial"/>
              <a:cs typeface="Arial"/>
            </a:endParaRPr>
          </a:p>
          <a:p>
            <a:pPr marL="342900" indent="-342900">
              <a:buFont typeface="Arial" panose="020B0604020202020204" pitchFamily="34" charset="0"/>
              <a:buChar char="•"/>
            </a:pPr>
            <a:r>
              <a:rPr lang="en-US" sz="2500">
                <a:latin typeface="Arial"/>
                <a:cs typeface="Arial"/>
              </a:rPr>
              <a:t>Run from the Cops</a:t>
            </a:r>
          </a:p>
          <a:p>
            <a:pPr marL="342900" indent="-342900">
              <a:buFont typeface="Arial" panose="020B0604020202020204" pitchFamily="34" charset="0"/>
              <a:buChar char="•"/>
            </a:pPr>
            <a:r>
              <a:rPr lang="en-US" sz="2500">
                <a:latin typeface="Arial"/>
                <a:cs typeface="Arial"/>
              </a:rPr>
              <a:t>Pizza with a Cop</a:t>
            </a:r>
          </a:p>
          <a:p>
            <a:pPr marL="342900" indent="-342900">
              <a:buFont typeface="Arial" panose="020B0604020202020204" pitchFamily="34" charset="0"/>
              <a:buChar char="•"/>
            </a:pPr>
            <a:r>
              <a:rPr lang="en-US" sz="2500">
                <a:latin typeface="Arial"/>
                <a:cs typeface="Arial"/>
              </a:rPr>
              <a:t>Jingle Bell Run with Snow</a:t>
            </a:r>
          </a:p>
          <a:p>
            <a:pPr marL="342900" indent="-342900">
              <a:buFont typeface="Arial" panose="020B0604020202020204" pitchFamily="34" charset="0"/>
              <a:buChar char="•"/>
            </a:pPr>
            <a:r>
              <a:rPr lang="en-US" sz="2500">
                <a:latin typeface="Arial"/>
                <a:cs typeface="Arial"/>
              </a:rPr>
              <a:t>Citizen’s Police Academy</a:t>
            </a:r>
          </a:p>
          <a:p>
            <a:pPr marL="342900" indent="-342900">
              <a:buFont typeface="Arial" panose="020B0604020202020204" pitchFamily="34" charset="0"/>
              <a:buChar char="•"/>
            </a:pPr>
            <a:r>
              <a:rPr lang="en-US" sz="2500">
                <a:latin typeface="Arial"/>
                <a:cs typeface="Arial"/>
              </a:rPr>
              <a:t>Citizens on Patrol</a:t>
            </a:r>
          </a:p>
          <a:p>
            <a:pPr marL="342900" indent="-342900">
              <a:buFont typeface="Arial" panose="020B0604020202020204" pitchFamily="34" charset="0"/>
              <a:buChar char="•"/>
            </a:pPr>
            <a:r>
              <a:rPr lang="en-US" sz="2500">
                <a:latin typeface="Arial"/>
                <a:cs typeface="Arial"/>
              </a:rPr>
              <a:t>Kid’s Police Academy</a:t>
            </a:r>
          </a:p>
          <a:p>
            <a:r>
              <a:rPr lang="en-US" sz="2500">
                <a:latin typeface="Arial"/>
                <a:cs typeface="Arial"/>
              </a:rPr>
              <a:t>	</a:t>
            </a:r>
          </a:p>
          <a:p>
            <a:pPr marL="342900" indent="-342900">
              <a:buFont typeface="Arial" panose="020B0604020202020204" pitchFamily="34" charset="0"/>
              <a:buChar char="•"/>
            </a:pPr>
            <a:endParaRPr lang="en-US" sz="2500">
              <a:latin typeface="Arial"/>
              <a:cs typeface="Arial"/>
            </a:endParaRPr>
          </a:p>
          <a:p>
            <a:pPr marL="342900" indent="-342900">
              <a:buFont typeface="Arial" panose="020B0604020202020204" pitchFamily="34" charset="0"/>
              <a:buChar char="•"/>
            </a:pPr>
            <a:endParaRPr lang="en-US" sz="2500">
              <a:latin typeface="Arial"/>
              <a:cs typeface="Arial"/>
            </a:endParaRP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AAC39B37-6E6D-95AC-5820-4E07B46BDDB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54</a:t>
            </a:fld>
            <a:endParaRPr lang="en-US" b="1">
              <a:latin typeface="+mn-lt"/>
            </a:endParaRPr>
          </a:p>
        </p:txBody>
      </p:sp>
      <p:pic>
        <p:nvPicPr>
          <p:cNvPr id="4" name="Picture 3" descr="A picture containing text">
            <a:extLst>
              <a:ext uri="{FF2B5EF4-FFF2-40B4-BE49-F238E27FC236}">
                <a16:creationId xmlns:a16="http://schemas.microsoft.com/office/drawing/2014/main" id="{2C0D9FFD-AA82-EE5D-34F5-5FDC76007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836" y="570868"/>
            <a:ext cx="2700528" cy="1858968"/>
          </a:xfrm>
          <a:prstGeom prst="rect">
            <a:avLst/>
          </a:prstGeom>
        </p:spPr>
      </p:pic>
      <p:pic>
        <p:nvPicPr>
          <p:cNvPr id="7" name="Picture 6" descr="A picture containing person, sky, outdoor, people">
            <a:extLst>
              <a:ext uri="{FF2B5EF4-FFF2-40B4-BE49-F238E27FC236}">
                <a16:creationId xmlns:a16="http://schemas.microsoft.com/office/drawing/2014/main" id="{0715E8F9-4CB3-1098-7CA7-A5390D7B8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2836" y="4776691"/>
            <a:ext cx="2700528" cy="1873491"/>
          </a:xfrm>
          <a:prstGeom prst="rect">
            <a:avLst/>
          </a:prstGeom>
        </p:spPr>
      </p:pic>
      <p:pic>
        <p:nvPicPr>
          <p:cNvPr id="9" name="Picture 8" descr="A group of people posing for a photo">
            <a:extLst>
              <a:ext uri="{FF2B5EF4-FFF2-40B4-BE49-F238E27FC236}">
                <a16:creationId xmlns:a16="http://schemas.microsoft.com/office/drawing/2014/main" id="{6A84960A-6A73-CDC6-9310-7750CEA87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6039" y="2730018"/>
            <a:ext cx="2697326" cy="1873491"/>
          </a:xfrm>
          <a:prstGeom prst="rect">
            <a:avLst/>
          </a:prstGeom>
        </p:spPr>
      </p:pic>
    </p:spTree>
    <p:extLst>
      <p:ext uri="{BB962C8B-B14F-4D97-AF65-F5344CB8AC3E}">
        <p14:creationId xmlns:p14="http://schemas.microsoft.com/office/powerpoint/2010/main" val="1332020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1649D-6E59-B84A-6A70-ACC6C8390C5F}"/>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1D9AA038-4990-0AB0-FBD9-AEE5EC376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3A393FB-43D5-A264-6356-BE7867A59184}"/>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AE9D9A15-9E9A-9274-EE3F-CE3566726106}"/>
              </a:ext>
            </a:extLst>
          </p:cNvPr>
          <p:cNvSpPr txBox="1"/>
          <p:nvPr/>
        </p:nvSpPr>
        <p:spPr>
          <a:xfrm>
            <a:off x="533400" y="1504950"/>
            <a:ext cx="8884920" cy="3600986"/>
          </a:xfrm>
          <a:prstGeom prst="rect">
            <a:avLst/>
          </a:prstGeom>
          <a:noFill/>
        </p:spPr>
        <p:txBody>
          <a:bodyPr wrap="square" lIns="91440" tIns="45720" rIns="91440" bIns="45720" rtlCol="0" anchor="t">
            <a:spAutoFit/>
          </a:bodyPr>
          <a:lstStyle/>
          <a:p>
            <a:r>
              <a:rPr lang="en-US" sz="2800" b="1">
                <a:latin typeface="Arial"/>
                <a:cs typeface="Arial"/>
              </a:rPr>
              <a:t>Midland Police Department</a:t>
            </a:r>
            <a:endParaRPr lang="en-US" sz="2800">
              <a:latin typeface="Century Gothic"/>
              <a:cs typeface="Arial"/>
            </a:endParaRPr>
          </a:p>
          <a:p>
            <a:r>
              <a:rPr lang="en-US" sz="2500" b="1">
                <a:latin typeface="Arial"/>
                <a:cs typeface="Arial"/>
              </a:rPr>
              <a:t>Be the Safest City in West Texas</a:t>
            </a:r>
            <a:endParaRPr lang="en-US" sz="2500">
              <a:latin typeface="Arial"/>
              <a:cs typeface="Arial"/>
            </a:endParaRPr>
          </a:p>
          <a:p>
            <a:r>
              <a:rPr lang="en-US" sz="2500">
                <a:latin typeface="Arial"/>
                <a:cs typeface="Arial"/>
              </a:rPr>
              <a:t>Enhance Public Safety Programs to Reduce Crime.</a:t>
            </a:r>
            <a:endParaRPr lang="en-US"/>
          </a:p>
          <a:p>
            <a:pPr marL="342900" indent="-342900">
              <a:buFont typeface="Arial" panose="020B0604020202020204" pitchFamily="34" charset="0"/>
              <a:buChar char="•"/>
            </a:pPr>
            <a:r>
              <a:rPr lang="en-US" sz="2500">
                <a:latin typeface="Arial"/>
                <a:cs typeface="Arial"/>
              </a:rPr>
              <a:t>The Midland Police Department will continue to work with City Legal to look at ordinances than can help improve public safety and/or help reduce the crime rate</a:t>
            </a:r>
          </a:p>
          <a:p>
            <a:pPr marL="342900" indent="-342900">
              <a:buFont typeface="Arial" panose="020B0604020202020204" pitchFamily="34" charset="0"/>
              <a:buChar char="•"/>
            </a:pPr>
            <a:r>
              <a:rPr lang="en-US" sz="2500">
                <a:latin typeface="Arial"/>
                <a:cs typeface="Arial"/>
              </a:rPr>
              <a:t>Sexual Offender Residential Restriction</a:t>
            </a:r>
          </a:p>
          <a:p>
            <a:pPr marL="342900" indent="-342900">
              <a:buFont typeface="Arial" panose="020B0604020202020204" pitchFamily="34" charset="0"/>
              <a:buChar char="•"/>
            </a:pPr>
            <a:endParaRPr lang="en-US" sz="2500">
              <a:latin typeface="Arial"/>
              <a:cs typeface="Arial"/>
            </a:endParaRP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4C1DB696-442E-EE8E-E22E-2BEF8F7575E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55</a:t>
            </a:fld>
            <a:endParaRPr lang="en-US" b="1">
              <a:latin typeface="+mn-lt"/>
            </a:endParaRPr>
          </a:p>
        </p:txBody>
      </p:sp>
    </p:spTree>
    <p:extLst>
      <p:ext uri="{BB962C8B-B14F-4D97-AF65-F5344CB8AC3E}">
        <p14:creationId xmlns:p14="http://schemas.microsoft.com/office/powerpoint/2010/main" val="1604003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FC5EA-7461-DBCC-F7EE-C5AC6339897B}"/>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4F804590-2095-1E65-C383-E63882EA9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4149532-5468-AA17-C70A-A9DD72D79221}"/>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1D96BA8B-87CE-1929-CC0A-780A1E6B8119}"/>
              </a:ext>
            </a:extLst>
          </p:cNvPr>
          <p:cNvSpPr txBox="1"/>
          <p:nvPr/>
        </p:nvSpPr>
        <p:spPr>
          <a:xfrm>
            <a:off x="533400" y="1504950"/>
            <a:ext cx="8884920" cy="4755148"/>
          </a:xfrm>
          <a:prstGeom prst="rect">
            <a:avLst/>
          </a:prstGeom>
          <a:noFill/>
        </p:spPr>
        <p:txBody>
          <a:bodyPr wrap="square" lIns="91440" tIns="45720" rIns="91440" bIns="45720" rtlCol="0" anchor="t">
            <a:spAutoFit/>
          </a:bodyPr>
          <a:lstStyle/>
          <a:p>
            <a:r>
              <a:rPr lang="en-US" sz="2800" b="1">
                <a:latin typeface="Arial"/>
                <a:cs typeface="Arial"/>
              </a:rPr>
              <a:t>Midland Police Department</a:t>
            </a:r>
            <a:endParaRPr lang="en-US" sz="2800">
              <a:latin typeface="Century Gothic"/>
              <a:cs typeface="Arial"/>
            </a:endParaRPr>
          </a:p>
          <a:p>
            <a:r>
              <a:rPr lang="en-US" sz="2500" b="1">
                <a:latin typeface="Arial"/>
                <a:cs typeface="Arial"/>
              </a:rPr>
              <a:t>Be the Safest City in West Texas</a:t>
            </a:r>
            <a:endParaRPr lang="en-US" sz="2500">
              <a:latin typeface="Arial"/>
              <a:cs typeface="Arial"/>
            </a:endParaRPr>
          </a:p>
          <a:p>
            <a:r>
              <a:rPr lang="en-US" sz="2500">
                <a:latin typeface="Arial"/>
                <a:cs typeface="Arial"/>
              </a:rPr>
              <a:t>Enhance Public Safety Programs to Reduce Crime.</a:t>
            </a:r>
            <a:endParaRPr lang="en-US"/>
          </a:p>
          <a:p>
            <a:pPr marL="342900" indent="-342900">
              <a:buFont typeface="Arial" panose="020B0604020202020204" pitchFamily="34" charset="0"/>
              <a:buChar char="•"/>
            </a:pPr>
            <a:r>
              <a:rPr lang="en-US" sz="2500">
                <a:latin typeface="Arial"/>
                <a:cs typeface="Arial"/>
              </a:rPr>
              <a:t>Goal of 1.5% Reduction in Crime</a:t>
            </a:r>
          </a:p>
          <a:p>
            <a:pPr marL="342900" indent="-342900">
              <a:buFont typeface="Arial" panose="020B0604020202020204" pitchFamily="34" charset="0"/>
              <a:buChar char="•"/>
            </a:pPr>
            <a:r>
              <a:rPr lang="en-US" sz="2500">
                <a:latin typeface="Arial"/>
                <a:cs typeface="Arial"/>
              </a:rPr>
              <a:t>Build on partnerships with other Departments and Agencies to work joint operations</a:t>
            </a:r>
          </a:p>
          <a:p>
            <a:r>
              <a:rPr lang="en-US" sz="2500">
                <a:latin typeface="Arial"/>
                <a:cs typeface="Arial"/>
              </a:rPr>
              <a:t>Grow and Retain Public Safety Resources</a:t>
            </a:r>
          </a:p>
          <a:p>
            <a:pPr marL="342900" indent="-342900">
              <a:buFont typeface="Arial"/>
              <a:buChar char="•"/>
            </a:pPr>
            <a:r>
              <a:rPr lang="en-US" sz="2500">
                <a:latin typeface="Arial"/>
                <a:cs typeface="Arial"/>
              </a:rPr>
              <a:t>Goal of Shrinking the Sworn Officer Vacancy Rate to 5% (currently at 11.2%)</a:t>
            </a:r>
          </a:p>
          <a:p>
            <a:pPr marL="342900" indent="-342900">
              <a:buFont typeface="Arial"/>
              <a:buChar char="•"/>
            </a:pPr>
            <a:endParaRPr lang="en-US" sz="2500">
              <a:latin typeface="Arial"/>
              <a:cs typeface="Arial"/>
            </a:endParaRPr>
          </a:p>
          <a:p>
            <a:pPr marL="342900" indent="-342900">
              <a:buFont typeface="Arial" panose="020B0604020202020204" pitchFamily="34" charset="0"/>
              <a:buChar char="•"/>
            </a:pPr>
            <a:endParaRPr lang="en-US" sz="2500">
              <a:latin typeface="Arial"/>
              <a:cs typeface="Arial"/>
            </a:endParaRP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E2EC6D50-AAD5-BAB2-207F-67DB9413C5BC}"/>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56</a:t>
            </a:fld>
            <a:endParaRPr lang="en-US" b="1">
              <a:latin typeface="+mn-lt"/>
            </a:endParaRPr>
          </a:p>
        </p:txBody>
      </p:sp>
    </p:spTree>
    <p:extLst>
      <p:ext uri="{BB962C8B-B14F-4D97-AF65-F5344CB8AC3E}">
        <p14:creationId xmlns:p14="http://schemas.microsoft.com/office/powerpoint/2010/main" val="2942952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red truck with a white background&#10;&#10;AI-generated content may be incorrect.">
            <a:extLst>
              <a:ext uri="{FF2B5EF4-FFF2-40B4-BE49-F238E27FC236}">
                <a16:creationId xmlns:a16="http://schemas.microsoft.com/office/drawing/2014/main" id="{D56B2E2C-DB2B-7CEF-1ACA-511DE067E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1011472"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800" b="1" dirty="0" smtClean="0">
                <a:solidFill>
                  <a:srgbClr val="2F5597"/>
                </a:solidFill>
                <a:latin typeface="Century Gothic"/>
              </a:rPr>
              <a:pPr/>
              <a:t>57</a:t>
            </a:fld>
            <a:endParaRPr lang="en-US" sz="4800" b="1">
              <a:solidFill>
                <a:srgbClr val="2F5597"/>
              </a:solidFill>
              <a:latin typeface="Century Gothic"/>
            </a:endParaRPr>
          </a:p>
        </p:txBody>
      </p:sp>
      <p:sp>
        <p:nvSpPr>
          <p:cNvPr id="2" name="TextBox 1">
            <a:extLst>
              <a:ext uri="{FF2B5EF4-FFF2-40B4-BE49-F238E27FC236}">
                <a16:creationId xmlns:a16="http://schemas.microsoft.com/office/drawing/2014/main" id="{1693D0DA-C205-A73A-04D0-A4CE65B3F206}"/>
              </a:ext>
            </a:extLst>
          </p:cNvPr>
          <p:cNvSpPr txBox="1"/>
          <p:nvPr/>
        </p:nvSpPr>
        <p:spPr>
          <a:xfrm>
            <a:off x="576261" y="1023892"/>
            <a:ext cx="8638697" cy="4739759"/>
          </a:xfrm>
          <a:prstGeom prst="rect">
            <a:avLst/>
          </a:prstGeom>
          <a:noFill/>
        </p:spPr>
        <p:txBody>
          <a:bodyPr wrap="square" lIns="91440" tIns="45720" rIns="91440" bIns="45720" rtlCol="0" anchor="t">
            <a:spAutoFit/>
          </a:bodyPr>
          <a:lstStyle/>
          <a:p>
            <a:r>
              <a:rPr lang="en-US" sz="2200" b="1">
                <a:latin typeface="Arial"/>
                <a:cs typeface="Arial"/>
              </a:rPr>
              <a:t>Fire Department</a:t>
            </a:r>
          </a:p>
          <a:p>
            <a:pPr marL="457200" indent="-457200">
              <a:buFont typeface="Arial" panose="020B0604020202020204" pitchFamily="34" charset="0"/>
              <a:buChar char="•"/>
            </a:pPr>
            <a:endParaRPr lang="en-US" sz="2000">
              <a:latin typeface="Arial"/>
              <a:cs typeface="Arial"/>
            </a:endParaRPr>
          </a:p>
          <a:p>
            <a:pPr marL="342900" indent="-342900">
              <a:buFont typeface="Arial"/>
              <a:buChar char="•"/>
            </a:pPr>
            <a:r>
              <a:rPr lang="en-US" sz="2000" b="1">
                <a:latin typeface="Arial"/>
                <a:ea typeface="+mn-lt"/>
                <a:cs typeface="+mn-lt"/>
              </a:rPr>
              <a:t>Community Outreach &amp; Engagement</a:t>
            </a:r>
          </a:p>
          <a:p>
            <a:pPr marL="800100" lvl="1" indent="-342900">
              <a:buFont typeface="Arial"/>
              <a:buChar char="•"/>
            </a:pPr>
            <a:r>
              <a:rPr lang="en-US" sz="2000">
                <a:latin typeface="Arial"/>
                <a:ea typeface="+mn-lt"/>
                <a:cs typeface="+mn-lt"/>
              </a:rPr>
              <a:t>Expand public education and risk reduction</a:t>
            </a:r>
            <a:endParaRPr lang="en-US">
              <a:latin typeface="Century Gothic"/>
              <a:ea typeface="+mn-lt"/>
              <a:cs typeface="+mn-lt"/>
            </a:endParaRPr>
          </a:p>
          <a:p>
            <a:pPr marL="800100" lvl="1" indent="-342900">
              <a:buFont typeface="Arial"/>
              <a:buChar char="•"/>
            </a:pPr>
            <a:r>
              <a:rPr lang="en-US" sz="2000">
                <a:latin typeface="Arial"/>
                <a:ea typeface="+mn-lt"/>
                <a:cs typeface="+mn-lt"/>
              </a:rPr>
              <a:t>Strengthen partnerships with residents, businesses, and organizations</a:t>
            </a:r>
            <a:endParaRPr lang="en-US">
              <a:latin typeface="Century Gothic"/>
              <a:ea typeface="+mn-lt"/>
              <a:cs typeface="+mn-lt"/>
            </a:endParaRPr>
          </a:p>
          <a:p>
            <a:pPr marL="800100" lvl="1" indent="-342900">
              <a:buFont typeface="Arial"/>
              <a:buChar char="•"/>
            </a:pPr>
            <a:endParaRPr lang="en-US" sz="2000">
              <a:latin typeface="Arial"/>
            </a:endParaRPr>
          </a:p>
          <a:p>
            <a:pPr marL="342900" indent="-342900">
              <a:buFont typeface="Arial"/>
              <a:buChar char="•"/>
            </a:pPr>
            <a:r>
              <a:rPr lang="en-US" sz="2000" b="1">
                <a:latin typeface="Arial"/>
                <a:ea typeface="+mn-lt"/>
                <a:cs typeface="+mn-lt"/>
              </a:rPr>
              <a:t>Emergency Preparedness</a:t>
            </a:r>
            <a:endParaRPr lang="en-US" sz="2000" b="1">
              <a:latin typeface="Arial"/>
              <a:ea typeface="+mn-lt"/>
              <a:cs typeface="Arial"/>
            </a:endParaRPr>
          </a:p>
          <a:p>
            <a:pPr marL="800100" lvl="1" indent="-342900">
              <a:buFont typeface="Arial"/>
              <a:buChar char="•"/>
            </a:pPr>
            <a:r>
              <a:rPr lang="en-US" sz="2000">
                <a:latin typeface="Arial"/>
                <a:ea typeface="+mn-lt"/>
                <a:cs typeface="+mn-lt"/>
              </a:rPr>
              <a:t>Enhance emergency response with targeted staff training</a:t>
            </a:r>
            <a:endParaRPr lang="en-US" sz="2000" b="1">
              <a:latin typeface="Arial"/>
              <a:ea typeface="+mn-lt"/>
              <a:cs typeface="Arial"/>
            </a:endParaRPr>
          </a:p>
          <a:p>
            <a:pPr marL="800100" lvl="1" indent="-342900">
              <a:buFont typeface="Arial"/>
              <a:buChar char="•"/>
            </a:pPr>
            <a:r>
              <a:rPr lang="en-US" sz="2000">
                <a:latin typeface="Arial"/>
                <a:ea typeface="+mn-lt"/>
                <a:cs typeface="+mn-lt"/>
              </a:rPr>
              <a:t>Deliver public education to boost readiness</a:t>
            </a:r>
            <a:endParaRPr lang="en-US" sz="2000" b="1">
              <a:latin typeface="Arial"/>
              <a:ea typeface="+mn-lt"/>
              <a:cs typeface="Arial"/>
            </a:endParaRPr>
          </a:p>
          <a:p>
            <a:pPr marL="800100" lvl="1" indent="-342900">
              <a:buFont typeface="Arial"/>
              <a:buChar char="•"/>
            </a:pPr>
            <a:endParaRPr lang="en-US" sz="2000">
              <a:latin typeface="Arial"/>
              <a:cs typeface="Arial"/>
            </a:endParaRPr>
          </a:p>
          <a:p>
            <a:pPr marL="342900" indent="-342900">
              <a:buFont typeface="Arial"/>
              <a:buChar char="•"/>
            </a:pPr>
            <a:r>
              <a:rPr lang="en-US" sz="2000" b="1">
                <a:latin typeface="Arial"/>
                <a:ea typeface="+mn-lt"/>
                <a:cs typeface="+mn-lt"/>
              </a:rPr>
              <a:t>EMS System Modernization</a:t>
            </a:r>
            <a:endParaRPr lang="en-US" sz="2000" b="1">
              <a:latin typeface="Arial"/>
              <a:ea typeface="+mn-lt"/>
              <a:cs typeface="Arial"/>
            </a:endParaRPr>
          </a:p>
          <a:p>
            <a:pPr marL="800100" lvl="1" indent="-342900">
              <a:buFont typeface="Arial"/>
              <a:buChar char="•"/>
            </a:pPr>
            <a:r>
              <a:rPr lang="en-US" sz="2000">
                <a:latin typeface="Arial"/>
                <a:ea typeface="+mn-lt"/>
                <a:cs typeface="+mn-lt"/>
              </a:rPr>
              <a:t>Launch EMS/MC billing model on October 1, 2025</a:t>
            </a:r>
            <a:endParaRPr lang="en-US" sz="2000">
              <a:latin typeface="Arial"/>
              <a:cs typeface="Arial"/>
            </a:endParaRPr>
          </a:p>
          <a:p>
            <a:pPr marL="800100" lvl="1" indent="-342900">
              <a:buFont typeface="Arial"/>
              <a:buChar char="•"/>
            </a:pPr>
            <a:r>
              <a:rPr lang="en-US" sz="2000">
                <a:latin typeface="Arial"/>
                <a:cs typeface="Arial"/>
              </a:rPr>
              <a:t>Goal: Increased revenue 15-30%</a:t>
            </a:r>
          </a:p>
          <a:p>
            <a:pPr marL="342900" indent="-342900">
              <a:buFont typeface="Arial"/>
              <a:buChar char="•"/>
            </a:pPr>
            <a:endParaRPr lang="en-US" sz="2000">
              <a:latin typeface="Arial"/>
              <a:cs typeface="Arial"/>
            </a:endParaRPr>
          </a:p>
        </p:txBody>
      </p:sp>
      <p:sp>
        <p:nvSpPr>
          <p:cNvPr id="6" name="TextBox 5">
            <a:extLst>
              <a:ext uri="{FF2B5EF4-FFF2-40B4-BE49-F238E27FC236}">
                <a16:creationId xmlns:a16="http://schemas.microsoft.com/office/drawing/2014/main" id="{94902F7A-B86E-4060-83BF-298E0FFA8997}"/>
              </a:ext>
            </a:extLst>
          </p:cNvPr>
          <p:cNvSpPr txBox="1"/>
          <p:nvPr/>
        </p:nvSpPr>
        <p:spPr>
          <a:xfrm>
            <a:off x="344129" y="331994"/>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Tree>
    <p:extLst>
      <p:ext uri="{BB962C8B-B14F-4D97-AF65-F5344CB8AC3E}">
        <p14:creationId xmlns:p14="http://schemas.microsoft.com/office/powerpoint/2010/main" val="3938638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BC0F5-3984-9501-864A-6CDE99A0AB03}"/>
            </a:ext>
          </a:extLst>
        </p:cNvPr>
        <p:cNvGrpSpPr/>
        <p:nvPr/>
      </p:nvGrpSpPr>
      <p:grpSpPr>
        <a:xfrm>
          <a:off x="0" y="0"/>
          <a:ext cx="0" cy="0"/>
          <a:chOff x="0" y="0"/>
          <a:chExt cx="0" cy="0"/>
        </a:xfrm>
      </p:grpSpPr>
      <p:pic>
        <p:nvPicPr>
          <p:cNvPr id="7" name="Picture 2" descr="A red truck with a white background&#10;&#10;AI-generated content may be incorrect.">
            <a:extLst>
              <a:ext uri="{FF2B5EF4-FFF2-40B4-BE49-F238E27FC236}">
                <a16:creationId xmlns:a16="http://schemas.microsoft.com/office/drawing/2014/main" id="{83404AEC-AC5E-D537-AAF9-B6F191F48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CF58ED81-BD91-3311-9731-13498BBCD30D}"/>
              </a:ext>
            </a:extLst>
          </p:cNvPr>
          <p:cNvSpPr txBox="1">
            <a:spLocks/>
          </p:cNvSpPr>
          <p:nvPr/>
        </p:nvSpPr>
        <p:spPr>
          <a:xfrm>
            <a:off x="344129" y="6003924"/>
            <a:ext cx="919109"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800" b="1" dirty="0" smtClean="0">
                <a:solidFill>
                  <a:srgbClr val="2F5597"/>
                </a:solidFill>
                <a:latin typeface="Century Gothic"/>
              </a:rPr>
              <a:pPr/>
              <a:t>58</a:t>
            </a:fld>
            <a:endParaRPr lang="en-US" sz="4800" b="1">
              <a:solidFill>
                <a:srgbClr val="2F5597"/>
              </a:solidFill>
              <a:latin typeface="Century Gothic"/>
            </a:endParaRPr>
          </a:p>
        </p:txBody>
      </p:sp>
      <p:sp>
        <p:nvSpPr>
          <p:cNvPr id="2" name="TextBox 1">
            <a:extLst>
              <a:ext uri="{FF2B5EF4-FFF2-40B4-BE49-F238E27FC236}">
                <a16:creationId xmlns:a16="http://schemas.microsoft.com/office/drawing/2014/main" id="{0ABE2F7C-9E91-A615-566F-B76BA8D04401}"/>
              </a:ext>
            </a:extLst>
          </p:cNvPr>
          <p:cNvSpPr txBox="1"/>
          <p:nvPr/>
        </p:nvSpPr>
        <p:spPr>
          <a:xfrm>
            <a:off x="576261" y="1139347"/>
            <a:ext cx="8638697" cy="4370427"/>
          </a:xfrm>
          <a:prstGeom prst="rect">
            <a:avLst/>
          </a:prstGeom>
          <a:noFill/>
        </p:spPr>
        <p:txBody>
          <a:bodyPr wrap="square" lIns="0" tIns="0" rIns="0" bIns="0" rtlCol="0" anchor="t">
            <a:spAutoFit/>
          </a:bodyPr>
          <a:lstStyle/>
          <a:p>
            <a:r>
              <a:rPr lang="en-US" sz="2800" b="1">
                <a:latin typeface="Arial"/>
                <a:cs typeface="Arial"/>
              </a:rPr>
              <a:t>Fire Department</a:t>
            </a:r>
          </a:p>
          <a:p>
            <a:pPr marL="457200" indent="-457200">
              <a:buFont typeface="Arial" panose="020B0604020202020204" pitchFamily="34" charset="0"/>
              <a:buChar char="•"/>
            </a:pPr>
            <a:endParaRPr lang="en-US" sz="2400"/>
          </a:p>
          <a:p>
            <a:pPr marL="342900" indent="-342900">
              <a:buFont typeface="Arial"/>
              <a:buChar char="•"/>
            </a:pPr>
            <a:r>
              <a:rPr lang="en-US" sz="2400" b="1">
                <a:latin typeface="Arial"/>
                <a:ea typeface="+mn-lt"/>
                <a:cs typeface="+mn-lt"/>
              </a:rPr>
              <a:t>Residential Access &amp; Safety</a:t>
            </a:r>
            <a:endParaRPr lang="en-US" sz="2400" b="1">
              <a:latin typeface="Arial"/>
              <a:ea typeface="+mn-lt"/>
              <a:cs typeface="Arial"/>
            </a:endParaRPr>
          </a:p>
          <a:p>
            <a:pPr marL="800100" lvl="1" indent="-342900">
              <a:buFont typeface="Arial"/>
              <a:buChar char="•"/>
            </a:pPr>
            <a:r>
              <a:rPr lang="en-US" sz="2400">
                <a:latin typeface="Arial"/>
                <a:ea typeface="+mn-lt"/>
                <a:cs typeface="+mn-lt"/>
              </a:rPr>
              <a:t>Implement Residential Knox Box Program to improve emergency access for high-risk residents. </a:t>
            </a:r>
            <a:r>
              <a:rPr lang="en-US" sz="2400" u="sng">
                <a:latin typeface="Arial"/>
                <a:ea typeface="+mn-lt"/>
                <a:cs typeface="+mn-lt"/>
              </a:rPr>
              <a:t>Goal: Identify and install 2/month.</a:t>
            </a:r>
            <a:endParaRPr lang="en-US" sz="2400" u="sng">
              <a:latin typeface="Arial"/>
              <a:cs typeface="Arial"/>
            </a:endParaRPr>
          </a:p>
          <a:p>
            <a:pPr marL="342900" indent="-342900">
              <a:buFont typeface="Arial"/>
              <a:buChar char="•"/>
            </a:pPr>
            <a:endParaRPr lang="en-US" sz="2400">
              <a:latin typeface="Arial"/>
              <a:ea typeface="+mn-lt"/>
              <a:cs typeface="Arial"/>
            </a:endParaRPr>
          </a:p>
          <a:p>
            <a:pPr marL="342900" indent="-342900">
              <a:buFont typeface="Arial"/>
              <a:buChar char="•"/>
            </a:pPr>
            <a:r>
              <a:rPr lang="en-US" sz="2400" b="1">
                <a:latin typeface="Arial"/>
                <a:ea typeface="+mn-lt"/>
                <a:cs typeface="+mn-lt"/>
              </a:rPr>
              <a:t>Health Paramedicine (CHP) Program</a:t>
            </a:r>
            <a:endParaRPr lang="en-US" sz="2400" b="1">
              <a:latin typeface="Arial"/>
              <a:ea typeface="+mn-lt"/>
              <a:cs typeface="Arial"/>
            </a:endParaRPr>
          </a:p>
          <a:p>
            <a:pPr marL="800100" lvl="1" indent="-342900">
              <a:buFont typeface="Arial"/>
              <a:buChar char="•"/>
            </a:pPr>
            <a:r>
              <a:rPr lang="en-US" sz="2400">
                <a:latin typeface="Arial"/>
                <a:ea typeface="+mn-lt"/>
                <a:cs typeface="+mn-lt"/>
              </a:rPr>
              <a:t>Advance CHP Program for high-utilizer support and care coordination. </a:t>
            </a:r>
            <a:r>
              <a:rPr lang="en-US" sz="2400" u="sng">
                <a:latin typeface="Arial"/>
                <a:ea typeface="+mn-lt"/>
                <a:cs typeface="+mn-lt"/>
              </a:rPr>
              <a:t>Goal: Reduce EMS usage by 50%</a:t>
            </a:r>
            <a:endParaRPr lang="en-US" sz="2400" u="sng">
              <a:latin typeface="Arial"/>
              <a:ea typeface="+mn-lt"/>
              <a:cs typeface="Arial"/>
            </a:endParaRPr>
          </a:p>
          <a:p>
            <a:pPr marL="800100" lvl="1" indent="-342900">
              <a:buFont typeface="Arial"/>
              <a:buChar char="•"/>
            </a:pPr>
            <a:endParaRPr lang="en-US" sz="2000">
              <a:latin typeface="Arial"/>
              <a:cs typeface="Arial"/>
            </a:endParaRPr>
          </a:p>
          <a:p>
            <a:pPr marL="457200" indent="-457200">
              <a:buFont typeface="Arial" panose="020B0604020202020204" pitchFamily="34" charset="0"/>
              <a:buChar char="•"/>
            </a:pPr>
            <a:endParaRPr lang="en-US" sz="2000">
              <a:latin typeface="Arial"/>
              <a:cs typeface="Arial"/>
            </a:endParaRPr>
          </a:p>
        </p:txBody>
      </p:sp>
      <p:sp>
        <p:nvSpPr>
          <p:cNvPr id="6" name="TextBox 5">
            <a:extLst>
              <a:ext uri="{FF2B5EF4-FFF2-40B4-BE49-F238E27FC236}">
                <a16:creationId xmlns:a16="http://schemas.microsoft.com/office/drawing/2014/main" id="{457CCD5A-4EEF-462A-57D1-D6B685710FEA}"/>
              </a:ext>
            </a:extLst>
          </p:cNvPr>
          <p:cNvSpPr txBox="1"/>
          <p:nvPr/>
        </p:nvSpPr>
        <p:spPr>
          <a:xfrm>
            <a:off x="344129" y="331994"/>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Tree>
    <p:extLst>
      <p:ext uri="{BB962C8B-B14F-4D97-AF65-F5344CB8AC3E}">
        <p14:creationId xmlns:p14="http://schemas.microsoft.com/office/powerpoint/2010/main" val="1271884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ord&#10;&#10;AI-generated content may be incorrect.">
            <a:extLst>
              <a:ext uri="{FF2B5EF4-FFF2-40B4-BE49-F238E27FC236}">
                <a16:creationId xmlns:a16="http://schemas.microsoft.com/office/drawing/2014/main" id="{E0EEEAD3-B3DC-3C98-04BA-1F7C0EC644F2}"/>
              </a:ext>
            </a:extLst>
          </p:cNvPr>
          <p:cNvPicPr>
            <a:picLocks noChangeAspect="1"/>
          </p:cNvPicPr>
          <p:nvPr/>
        </p:nvPicPr>
        <p:blipFill>
          <a:blip r:embed="rId3"/>
          <a:stretch>
            <a:fillRect/>
          </a:stretch>
        </p:blipFill>
        <p:spPr>
          <a:xfrm>
            <a:off x="0" y="2677"/>
            <a:ext cx="12192000" cy="6852646"/>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919109"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800" b="1" dirty="0" smtClean="0">
                <a:solidFill>
                  <a:srgbClr val="2F5597"/>
                </a:solidFill>
                <a:latin typeface="Century Gothic"/>
              </a:rPr>
              <a:pPr/>
              <a:t>59</a:t>
            </a:fld>
            <a:endParaRPr lang="en-US" sz="4800" b="1">
              <a:solidFill>
                <a:srgbClr val="2F5597"/>
              </a:solidFill>
              <a:latin typeface="Century Gothic"/>
            </a:endParaRPr>
          </a:p>
        </p:txBody>
      </p:sp>
      <p:sp>
        <p:nvSpPr>
          <p:cNvPr id="2" name="TextBox 1">
            <a:extLst>
              <a:ext uri="{FF2B5EF4-FFF2-40B4-BE49-F238E27FC236}">
                <a16:creationId xmlns:a16="http://schemas.microsoft.com/office/drawing/2014/main" id="{1693D0DA-C205-A73A-04D0-A4CE65B3F206}"/>
              </a:ext>
            </a:extLst>
          </p:cNvPr>
          <p:cNvSpPr txBox="1"/>
          <p:nvPr/>
        </p:nvSpPr>
        <p:spPr>
          <a:xfrm>
            <a:off x="345352" y="1289437"/>
            <a:ext cx="8638697" cy="4708981"/>
          </a:xfrm>
          <a:prstGeom prst="rect">
            <a:avLst/>
          </a:prstGeom>
          <a:noFill/>
        </p:spPr>
        <p:txBody>
          <a:bodyPr wrap="square" lIns="91440" tIns="45720" rIns="91440" bIns="45720" rtlCol="0" anchor="t">
            <a:spAutoFit/>
          </a:bodyPr>
          <a:lstStyle/>
          <a:p>
            <a:r>
              <a:rPr lang="en-US" sz="2000" b="1">
                <a:latin typeface="Arial"/>
                <a:cs typeface="Arial"/>
              </a:rPr>
              <a:t>Animal Services</a:t>
            </a:r>
            <a:endParaRPr lang="en-US" sz="2000">
              <a:latin typeface="Arial"/>
              <a:cs typeface="Arial"/>
            </a:endParaRPr>
          </a:p>
          <a:p>
            <a:pPr marL="342900" indent="-342900">
              <a:buFont typeface="Arial"/>
              <a:buChar char="•"/>
            </a:pPr>
            <a:r>
              <a:rPr lang="en-US" sz="2000" b="1">
                <a:latin typeface="Arial"/>
                <a:ea typeface="+mn-lt"/>
                <a:cs typeface="+mn-lt"/>
              </a:rPr>
              <a:t>Decrease Length of Stay</a:t>
            </a:r>
            <a:endParaRPr lang="en-US" sz="2000" b="1">
              <a:latin typeface="Arial"/>
              <a:ea typeface="+mn-lt"/>
              <a:cs typeface="Arial"/>
            </a:endParaRPr>
          </a:p>
          <a:p>
            <a:pPr marL="800100" lvl="1" indent="-342900">
              <a:buFont typeface="Arial"/>
              <a:buChar char="•"/>
            </a:pPr>
            <a:r>
              <a:rPr lang="en-US" sz="2000">
                <a:latin typeface="Arial"/>
                <a:ea typeface="+mn-lt"/>
                <a:cs typeface="+mn-lt"/>
              </a:rPr>
              <a:t>Streamline processes, boost adoptions, and work with all rescue partners to move animals out faster. </a:t>
            </a:r>
            <a:r>
              <a:rPr lang="en-US" sz="2000" u="sng">
                <a:latin typeface="Arial"/>
                <a:ea typeface="+mn-lt"/>
                <a:cs typeface="+mn-lt"/>
              </a:rPr>
              <a:t>Goal: Decrease by 1 day</a:t>
            </a:r>
            <a:endParaRPr lang="en-US" sz="2000" b="1" u="sng">
              <a:latin typeface="Arial"/>
              <a:ea typeface="+mn-lt"/>
              <a:cs typeface="+mn-lt"/>
            </a:endParaRPr>
          </a:p>
          <a:p>
            <a:pPr marL="342900" indent="-342900">
              <a:buFont typeface="Arial"/>
              <a:buChar char="•"/>
            </a:pPr>
            <a:r>
              <a:rPr lang="en-US" sz="2000" b="1">
                <a:latin typeface="Arial"/>
                <a:ea typeface="+mn-lt"/>
                <a:cs typeface="+mn-lt"/>
              </a:rPr>
              <a:t>Adoption Campaigns:</a:t>
            </a:r>
            <a:endParaRPr lang="en-US" sz="2000" b="1">
              <a:latin typeface="Arial"/>
              <a:ea typeface="+mn-lt"/>
              <a:cs typeface="Arial"/>
            </a:endParaRPr>
          </a:p>
          <a:p>
            <a:pPr marL="800100" lvl="1" indent="-342900">
              <a:buFont typeface="Arial"/>
              <a:buChar char="•"/>
            </a:pPr>
            <a:r>
              <a:rPr lang="en-US" sz="2000">
                <a:latin typeface="Arial"/>
                <a:ea typeface="+mn-lt"/>
                <a:cs typeface="+mn-lt"/>
              </a:rPr>
              <a:t>Launch themed events (e.g., Puppy Palooza, Kitten Shower) during slow months.</a:t>
            </a:r>
            <a:endParaRPr lang="en-US" sz="2000">
              <a:latin typeface="Arial"/>
              <a:cs typeface="Arial"/>
            </a:endParaRPr>
          </a:p>
          <a:p>
            <a:pPr marL="342900" indent="-342900">
              <a:buFont typeface="Arial"/>
              <a:buChar char="•"/>
            </a:pPr>
            <a:r>
              <a:rPr lang="en-US" sz="2000" b="1">
                <a:latin typeface="Arial"/>
                <a:ea typeface="+mn-lt"/>
                <a:cs typeface="+mn-lt"/>
              </a:rPr>
              <a:t>Community Education:</a:t>
            </a:r>
            <a:endParaRPr lang="en-US" sz="2000" b="1">
              <a:latin typeface="Arial"/>
              <a:ea typeface="+mn-lt"/>
              <a:cs typeface="Arial"/>
            </a:endParaRPr>
          </a:p>
          <a:p>
            <a:pPr marL="800100" lvl="1" indent="-342900">
              <a:buFont typeface="Arial"/>
              <a:buChar char="•"/>
            </a:pPr>
            <a:r>
              <a:rPr lang="en-US" sz="2000">
                <a:latin typeface="Arial"/>
                <a:ea typeface="+mn-lt"/>
                <a:cs typeface="+mn-lt"/>
              </a:rPr>
              <a:t>Expand outreach on responsible pet ownership, wildlife coexistence, and bite prevention.</a:t>
            </a:r>
            <a:endParaRPr lang="en-US" sz="2000">
              <a:latin typeface="Arial"/>
              <a:cs typeface="Arial"/>
            </a:endParaRPr>
          </a:p>
          <a:p>
            <a:pPr marL="342900" indent="-342900">
              <a:buFont typeface="Arial"/>
              <a:buChar char="•"/>
            </a:pPr>
            <a:r>
              <a:rPr lang="en-US" sz="2000" b="1">
                <a:latin typeface="Arial"/>
                <a:ea typeface="+mn-lt"/>
                <a:cs typeface="+mn-lt"/>
              </a:rPr>
              <a:t>Volunteer Program:</a:t>
            </a:r>
            <a:endParaRPr lang="en-US" sz="2000" b="1">
              <a:latin typeface="Arial"/>
              <a:ea typeface="+mn-lt"/>
              <a:cs typeface="Arial"/>
            </a:endParaRPr>
          </a:p>
          <a:p>
            <a:pPr marL="800100" lvl="1" indent="-342900">
              <a:buFont typeface="Arial"/>
              <a:buChar char="•"/>
            </a:pPr>
            <a:r>
              <a:rPr lang="en-US" sz="2000">
                <a:latin typeface="Arial"/>
                <a:ea typeface="+mn-lt"/>
                <a:cs typeface="+mn-lt"/>
              </a:rPr>
              <a:t>Grow volunteer roles for shelter support. </a:t>
            </a:r>
            <a:r>
              <a:rPr lang="en-US" sz="2000" u="sng">
                <a:latin typeface="Arial"/>
                <a:ea typeface="+mn-lt"/>
                <a:cs typeface="+mn-lt"/>
              </a:rPr>
              <a:t>Goal: Increase by 25%</a:t>
            </a:r>
            <a:endParaRPr lang="en-US" sz="2000" u="sng">
              <a:latin typeface="Arial"/>
              <a:cs typeface="Arial"/>
            </a:endParaRPr>
          </a:p>
          <a:p>
            <a:pPr marL="342900" indent="-342900">
              <a:buFont typeface="Arial"/>
              <a:buChar char="•"/>
            </a:pPr>
            <a:r>
              <a:rPr lang="en-US" sz="2000" b="1">
                <a:latin typeface="Arial"/>
                <a:ea typeface="+mn-lt"/>
                <a:cs typeface="+mn-lt"/>
              </a:rPr>
              <a:t>Transport Program Study:</a:t>
            </a:r>
            <a:endParaRPr lang="en-US" sz="2000" b="1">
              <a:latin typeface="Arial"/>
              <a:ea typeface="+mn-lt"/>
              <a:cs typeface="Arial"/>
            </a:endParaRPr>
          </a:p>
          <a:p>
            <a:pPr marL="800100" lvl="1" indent="-342900">
              <a:buFont typeface="Arial"/>
              <a:buChar char="•"/>
            </a:pPr>
            <a:r>
              <a:rPr lang="en-US" sz="2000">
                <a:latin typeface="Arial"/>
                <a:ea typeface="+mn-lt"/>
                <a:cs typeface="+mn-lt"/>
              </a:rPr>
              <a:t>Assess partnerships to relocate adoptable pets to high-demand areas.</a:t>
            </a:r>
            <a:endParaRPr lang="en-US" sz="2000">
              <a:latin typeface="Arial"/>
              <a:cs typeface="Arial"/>
            </a:endParaRPr>
          </a:p>
        </p:txBody>
      </p:sp>
      <p:sp>
        <p:nvSpPr>
          <p:cNvPr id="6" name="TextBox 5">
            <a:extLst>
              <a:ext uri="{FF2B5EF4-FFF2-40B4-BE49-F238E27FC236}">
                <a16:creationId xmlns:a16="http://schemas.microsoft.com/office/drawing/2014/main" id="{94902F7A-B86E-4060-83BF-298E0FFA8997}"/>
              </a:ext>
            </a:extLst>
          </p:cNvPr>
          <p:cNvSpPr txBox="1"/>
          <p:nvPr/>
        </p:nvSpPr>
        <p:spPr>
          <a:xfrm>
            <a:off x="344129" y="331994"/>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Tree>
    <p:extLst>
      <p:ext uri="{BB962C8B-B14F-4D97-AF65-F5344CB8AC3E}">
        <p14:creationId xmlns:p14="http://schemas.microsoft.com/office/powerpoint/2010/main" val="310845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D989FF97-688D-48BD-6BC6-B8CBD441C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p:txBody>
          <a:bodyPr/>
          <a:lstStyle/>
          <a:p>
            <a:r>
              <a:rPr lang="en-US">
                <a:solidFill>
                  <a:schemeClr val="tx2">
                    <a:lumMod val="75000"/>
                    <a:lumOff val="25000"/>
                  </a:schemeClr>
                </a:solidFill>
                <a:ea typeface="+mn-lt"/>
                <a:cs typeface="+mn-lt"/>
              </a:rPr>
              <a:t>SAFE AND SECURE CITY</a:t>
            </a:r>
            <a:endParaRPr lang="en-US">
              <a:solidFill>
                <a:schemeClr val="tx2">
                  <a:lumMod val="75000"/>
                  <a:lumOff val="25000"/>
                </a:schemeClr>
              </a:solidFill>
            </a:endParaRP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p:txBody>
          <a:bodyPr/>
          <a:lstStyle/>
          <a:p>
            <a:fld id="{C909ABD2-4574-433D-8B11-1782A1457D95}" type="slidenum">
              <a:rPr lang="en-US" smtClean="0">
                <a:latin typeface="+mn-lt"/>
              </a:rPr>
              <a:pPr/>
              <a:t>6</a:t>
            </a:fld>
            <a:endParaRPr lang="en-US">
              <a:latin typeface="+mn-lt"/>
            </a:endParaRPr>
          </a:p>
        </p:txBody>
      </p:sp>
      <p:sp>
        <p:nvSpPr>
          <p:cNvPr id="5" name="TextBox 4">
            <a:extLst>
              <a:ext uri="{FF2B5EF4-FFF2-40B4-BE49-F238E27FC236}">
                <a16:creationId xmlns:a16="http://schemas.microsoft.com/office/drawing/2014/main" id="{40C07E58-5388-3452-93F6-B3CE960AE8B8}"/>
              </a:ext>
            </a:extLst>
          </p:cNvPr>
          <p:cNvSpPr txBox="1"/>
          <p:nvPr/>
        </p:nvSpPr>
        <p:spPr>
          <a:xfrm>
            <a:off x="838200" y="1718321"/>
            <a:ext cx="7800975" cy="477054"/>
          </a:xfrm>
          <a:prstGeom prst="rect">
            <a:avLst/>
          </a:prstGeom>
          <a:noFill/>
        </p:spPr>
        <p:txBody>
          <a:bodyPr wrap="square" lIns="91440" tIns="45720" rIns="91440" bIns="45720" rtlCol="0" anchor="t">
            <a:spAutoFit/>
          </a:bodyPr>
          <a:lstStyle/>
          <a:p>
            <a:r>
              <a:rPr lang="en-US" sz="2500" b="1">
                <a:latin typeface="Arial"/>
                <a:cs typeface="Arial"/>
              </a:rPr>
              <a:t>FY 2026 ALL FUNDS BUDGET: $460,859,620</a:t>
            </a:r>
            <a:endParaRPr lang="en-US" sz="25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F8717DF-7DB7-0B90-DC22-2C27E19FD1EB}"/>
              </a:ext>
            </a:extLst>
          </p:cNvPr>
          <p:cNvPicPr>
            <a:picLocks noChangeAspect="1"/>
          </p:cNvPicPr>
          <p:nvPr/>
        </p:nvPicPr>
        <p:blipFill>
          <a:blip r:embed="rId4"/>
          <a:stretch>
            <a:fillRect/>
          </a:stretch>
        </p:blipFill>
        <p:spPr>
          <a:xfrm>
            <a:off x="465018" y="2187964"/>
            <a:ext cx="8875324" cy="3819166"/>
          </a:xfrm>
          <a:prstGeom prst="rect">
            <a:avLst/>
          </a:prstGeom>
        </p:spPr>
      </p:pic>
    </p:spTree>
    <p:extLst>
      <p:ext uri="{BB962C8B-B14F-4D97-AF65-F5344CB8AC3E}">
        <p14:creationId xmlns:p14="http://schemas.microsoft.com/office/powerpoint/2010/main" val="412534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3CF2-7793-094C-A99D-671A116B9C16}"/>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F15C7584-C3C3-21B9-E8F6-8266F9FD7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79D31CC1-5BB5-9978-D2F4-82642CC868D8}"/>
              </a:ext>
            </a:extLst>
          </p:cNvPr>
          <p:cNvSpPr txBox="1"/>
          <p:nvPr/>
        </p:nvSpPr>
        <p:spPr>
          <a:xfrm>
            <a:off x="533400" y="1408188"/>
            <a:ext cx="8711141" cy="5386090"/>
          </a:xfrm>
          <a:prstGeom prst="rect">
            <a:avLst/>
          </a:prstGeom>
          <a:noFill/>
        </p:spPr>
        <p:txBody>
          <a:bodyPr wrap="square" lIns="91440" tIns="45720" rIns="91440" bIns="45720" rtlCol="0" anchor="t">
            <a:spAutoFit/>
          </a:bodyPr>
          <a:lstStyle/>
          <a:p>
            <a:r>
              <a:rPr lang="en-US" sz="2800" b="1">
                <a:latin typeface="Arial"/>
                <a:cs typeface="Arial"/>
              </a:rPr>
              <a:t>Health Department</a:t>
            </a:r>
          </a:p>
          <a:p>
            <a:pPr marL="342900" indent="-342900">
              <a:buFont typeface="Arial"/>
              <a:buChar char="•"/>
            </a:pPr>
            <a:r>
              <a:rPr lang="en-US" sz="2000" b="1">
                <a:latin typeface="Arial"/>
                <a:cs typeface="Arial"/>
              </a:rPr>
              <a:t>Health Department Modernizes Permitting &amp; Inspections</a:t>
            </a:r>
            <a:endParaRPr lang="en-US" sz="2000">
              <a:latin typeface="Arial"/>
              <a:cs typeface="Arial"/>
            </a:endParaRPr>
          </a:p>
          <a:p>
            <a:pPr marL="800100" lvl="1" indent="-342900">
              <a:buFont typeface="Arial"/>
              <a:buChar char="•"/>
            </a:pPr>
            <a:r>
              <a:rPr lang="en-US" sz="2000" b="1">
                <a:latin typeface="Arial"/>
                <a:ea typeface="+mn-lt"/>
                <a:cs typeface="+mn-lt"/>
              </a:rPr>
              <a:t>Launching Inspect2Go:</a:t>
            </a:r>
            <a:r>
              <a:rPr lang="en-US" sz="2000">
                <a:latin typeface="Arial"/>
                <a:ea typeface="+mn-lt"/>
                <a:cs typeface="+mn-lt"/>
              </a:rPr>
              <a:t> </a:t>
            </a:r>
            <a:endParaRPr lang="en-US" sz="2000">
              <a:latin typeface="Arial"/>
              <a:ea typeface="+mn-lt"/>
              <a:cs typeface="Arial"/>
            </a:endParaRPr>
          </a:p>
          <a:p>
            <a:pPr marL="1257300" lvl="2" indent="-342900">
              <a:buFont typeface="Arial"/>
              <a:buChar char="•"/>
            </a:pPr>
            <a:r>
              <a:rPr lang="en-US" sz="2000">
                <a:latin typeface="Arial"/>
                <a:ea typeface="+mn-lt"/>
                <a:cs typeface="+mn-lt"/>
              </a:rPr>
              <a:t>Mobile software for environmental permitting and inspections</a:t>
            </a:r>
            <a:endParaRPr lang="en-US" sz="2000">
              <a:latin typeface="Arial"/>
              <a:cs typeface="Arial"/>
            </a:endParaRPr>
          </a:p>
          <a:p>
            <a:pPr marL="800100" lvl="1" indent="-342900">
              <a:buFont typeface="Arial"/>
              <a:buChar char="•"/>
            </a:pPr>
            <a:r>
              <a:rPr lang="en-US" sz="2000" b="1">
                <a:latin typeface="Arial"/>
                <a:ea typeface="+mn-lt"/>
                <a:cs typeface="+mn-lt"/>
              </a:rPr>
              <a:t>Online applications &amp; digital records:</a:t>
            </a:r>
            <a:r>
              <a:rPr lang="en-US" sz="2000">
                <a:latin typeface="Arial"/>
                <a:ea typeface="+mn-lt"/>
                <a:cs typeface="+mn-lt"/>
              </a:rPr>
              <a:t> </a:t>
            </a:r>
            <a:endParaRPr lang="en-US" sz="2000">
              <a:latin typeface="Arial"/>
              <a:ea typeface="+mn-lt"/>
              <a:cs typeface="Arial"/>
            </a:endParaRPr>
          </a:p>
          <a:p>
            <a:pPr marL="1257300" lvl="2" indent="-342900">
              <a:buFont typeface="Arial"/>
              <a:buChar char="•"/>
            </a:pPr>
            <a:r>
              <a:rPr lang="en-US" sz="2000">
                <a:latin typeface="Arial"/>
                <a:ea typeface="+mn-lt"/>
                <a:cs typeface="+mn-lt"/>
              </a:rPr>
              <a:t>Replaces outdated paper and carbon forms</a:t>
            </a:r>
            <a:endParaRPr lang="en-US" sz="2000">
              <a:latin typeface="Arial"/>
              <a:cs typeface="Arial"/>
            </a:endParaRPr>
          </a:p>
          <a:p>
            <a:pPr marL="800100" lvl="1" indent="-342900">
              <a:buFont typeface="Arial"/>
              <a:buChar char="•"/>
            </a:pPr>
            <a:r>
              <a:rPr lang="en-US" sz="2000" b="1">
                <a:latin typeface="Arial"/>
                <a:ea typeface="+mn-lt"/>
                <a:cs typeface="+mn-lt"/>
              </a:rPr>
              <a:t>Real-time reports &amp; mobile field access:</a:t>
            </a:r>
            <a:r>
              <a:rPr lang="en-US" sz="2000">
                <a:latin typeface="Arial"/>
                <a:ea typeface="+mn-lt"/>
                <a:cs typeface="+mn-lt"/>
              </a:rPr>
              <a:t> </a:t>
            </a:r>
            <a:endParaRPr lang="en-US" sz="2000">
              <a:latin typeface="Arial"/>
              <a:ea typeface="+mn-lt"/>
              <a:cs typeface="Arial"/>
            </a:endParaRPr>
          </a:p>
          <a:p>
            <a:pPr marL="1257300" lvl="2" indent="-342900">
              <a:buFont typeface="Arial"/>
              <a:buChar char="•"/>
            </a:pPr>
            <a:r>
              <a:rPr lang="en-US" sz="2000">
                <a:latin typeface="Arial"/>
                <a:ea typeface="+mn-lt"/>
                <a:cs typeface="+mn-lt"/>
              </a:rPr>
              <a:t>Faster, more transparent service</a:t>
            </a:r>
            <a:endParaRPr lang="en-US" sz="2000">
              <a:latin typeface="Arial"/>
              <a:cs typeface="Arial"/>
            </a:endParaRPr>
          </a:p>
          <a:p>
            <a:pPr marL="800100" lvl="1" indent="-342900">
              <a:buFont typeface="Arial"/>
              <a:buChar char="•"/>
            </a:pPr>
            <a:r>
              <a:rPr lang="en-US" sz="2000" b="1">
                <a:latin typeface="Arial"/>
                <a:ea typeface="+mn-lt"/>
                <a:cs typeface="+mn-lt"/>
              </a:rPr>
              <a:t>Boosts efficiency and customer satisfaction</a:t>
            </a:r>
            <a:r>
              <a:rPr lang="en-US" sz="2000">
                <a:latin typeface="Arial"/>
                <a:ea typeface="+mn-lt"/>
                <a:cs typeface="+mn-lt"/>
              </a:rPr>
              <a:t> for local businesses and staff</a:t>
            </a:r>
            <a:endParaRPr lang="en-US" sz="2000">
              <a:latin typeface="Arial"/>
              <a:cs typeface="Arial"/>
            </a:endParaRPr>
          </a:p>
          <a:p>
            <a:pPr marL="800100" lvl="1" indent="-342900">
              <a:buFont typeface="Arial"/>
              <a:buChar char="•"/>
            </a:pPr>
            <a:r>
              <a:rPr lang="en-US" sz="2000" b="1">
                <a:latin typeface="Arial"/>
                <a:ea typeface="+mn-lt"/>
                <a:cs typeface="+mn-lt"/>
              </a:rPr>
              <a:t>Goal: </a:t>
            </a:r>
            <a:r>
              <a:rPr lang="en-US" sz="2000">
                <a:latin typeface="Arial"/>
                <a:ea typeface="+mn-lt"/>
                <a:cs typeface="+mn-lt"/>
              </a:rPr>
              <a:t>Complete application-to-inspection process in </a:t>
            </a:r>
            <a:r>
              <a:rPr lang="en-US" sz="2000" b="1">
                <a:latin typeface="Arial"/>
                <a:ea typeface="+mn-lt"/>
                <a:cs typeface="+mn-lt"/>
              </a:rPr>
              <a:t>7 business days</a:t>
            </a:r>
            <a:r>
              <a:rPr lang="en-US" sz="2000">
                <a:latin typeface="Arial"/>
                <a:ea typeface="+mn-lt"/>
                <a:cs typeface="+mn-lt"/>
              </a:rPr>
              <a:t> (currently quoted as 14 days, but typically faster)</a:t>
            </a:r>
          </a:p>
          <a:p>
            <a:endParaRPr lang="en-US" sz="1400" b="1">
              <a:latin typeface="Arial"/>
              <a:ea typeface="+mn-lt"/>
              <a:cs typeface="+mn-lt"/>
            </a:endParaRPr>
          </a:p>
          <a:p>
            <a:endParaRPr lang="en-US" sz="1400" b="1">
              <a:latin typeface="Arial"/>
              <a:ea typeface="+mn-lt"/>
              <a:cs typeface="+mn-lt"/>
            </a:endParaRPr>
          </a:p>
          <a:p>
            <a:endParaRPr lang="en-US" sz="1400" b="1">
              <a:latin typeface="Arial"/>
              <a:ea typeface="+mn-lt"/>
              <a:cs typeface="+mn-lt"/>
            </a:endParaRPr>
          </a:p>
          <a:p>
            <a:pPr algn="ctr"/>
            <a:r>
              <a:rPr lang="en-US" sz="1400" b="1">
                <a:latin typeface="Arial"/>
                <a:ea typeface="+mn-lt"/>
                <a:cs typeface="+mn-lt"/>
              </a:rPr>
              <a:t>*Key step in bringing all divisions online and supporting local business growth.</a:t>
            </a:r>
            <a:endParaRPr lang="en-US"/>
          </a:p>
          <a:p>
            <a:pPr marL="457200" indent="-457200">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000" b="1">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0F4720D2-B226-D326-EFF3-06BF9E07C21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60</a:t>
            </a:fld>
            <a:endParaRPr lang="en-US" b="1">
              <a:latin typeface="+mn-lt"/>
            </a:endParaRPr>
          </a:p>
        </p:txBody>
      </p:sp>
      <p:sp>
        <p:nvSpPr>
          <p:cNvPr id="5" name="TextBox 4">
            <a:extLst>
              <a:ext uri="{FF2B5EF4-FFF2-40B4-BE49-F238E27FC236}">
                <a16:creationId xmlns:a16="http://schemas.microsoft.com/office/drawing/2014/main" id="{00EFDC96-7426-04EC-3B2E-D3E2DB6E9A6C}"/>
              </a:ext>
            </a:extLst>
          </p:cNvPr>
          <p:cNvSpPr txBox="1"/>
          <p:nvPr/>
        </p:nvSpPr>
        <p:spPr>
          <a:xfrm>
            <a:off x="344129" y="331994"/>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Tree>
    <p:extLst>
      <p:ext uri="{BB962C8B-B14F-4D97-AF65-F5344CB8AC3E}">
        <p14:creationId xmlns:p14="http://schemas.microsoft.com/office/powerpoint/2010/main" val="3535924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3C775-7C1A-3B2D-F6BD-DDBB549C6C63}"/>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C5C4715B-5D6D-1B5C-CDF2-6274838BC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259F034E-D59E-D143-B88C-8C8E07F735A7}"/>
              </a:ext>
            </a:extLst>
          </p:cNvPr>
          <p:cNvSpPr txBox="1"/>
          <p:nvPr/>
        </p:nvSpPr>
        <p:spPr>
          <a:xfrm>
            <a:off x="603469" y="1206740"/>
            <a:ext cx="8711141" cy="6309420"/>
          </a:xfrm>
          <a:prstGeom prst="rect">
            <a:avLst/>
          </a:prstGeom>
          <a:noFill/>
        </p:spPr>
        <p:txBody>
          <a:bodyPr wrap="square" lIns="91440" tIns="45720" rIns="91440" bIns="45720" rtlCol="0" anchor="t">
            <a:spAutoFit/>
          </a:bodyPr>
          <a:lstStyle/>
          <a:p>
            <a:r>
              <a:rPr lang="en-US" sz="2800" b="1">
                <a:latin typeface="Arial"/>
                <a:cs typeface="Arial"/>
              </a:rPr>
              <a:t>Health Department</a:t>
            </a:r>
          </a:p>
          <a:p>
            <a:pPr>
              <a:buFont typeface="Arial" panose="020B0604020202020204" pitchFamily="34" charset="0"/>
              <a:buChar char="•"/>
            </a:pPr>
            <a:endParaRPr lang="en-US" sz="1400" b="1"/>
          </a:p>
          <a:p>
            <a:pPr marL="342900" indent="-342900">
              <a:buFont typeface="Arial"/>
              <a:buChar char="•"/>
            </a:pPr>
            <a:r>
              <a:rPr lang="en-US" sz="2000" b="1">
                <a:latin typeface="Arial"/>
                <a:ea typeface="+mn-lt"/>
                <a:cs typeface="+mn-lt"/>
              </a:rPr>
              <a:t>Back-to-School Vaccination Clinics:</a:t>
            </a:r>
          </a:p>
          <a:p>
            <a:pPr marL="800100" lvl="1" indent="-342900">
              <a:buFont typeface="Arial"/>
              <a:buChar char="•"/>
            </a:pPr>
            <a:r>
              <a:rPr lang="en-US" sz="2000">
                <a:latin typeface="Arial"/>
                <a:ea typeface="+mn-lt"/>
                <a:cs typeface="+mn-lt"/>
              </a:rPr>
              <a:t>Provide easy access to immunizations for school-aged children before the academic year to support public health and school requirements.</a:t>
            </a:r>
            <a:endParaRPr lang="en-US" sz="2000"/>
          </a:p>
          <a:p>
            <a:pPr marL="1257300" lvl="2" indent="-342900">
              <a:buFont typeface="Arial"/>
              <a:buChar char="•"/>
            </a:pPr>
            <a:r>
              <a:rPr lang="en-US" sz="2000">
                <a:latin typeface="Arial"/>
                <a:ea typeface="+mn-lt"/>
                <a:cs typeface="+mn-lt"/>
              </a:rPr>
              <a:t>Goal: increase by 5%</a:t>
            </a:r>
          </a:p>
          <a:p>
            <a:pPr marL="342900" indent="-342900">
              <a:buFont typeface="Arial"/>
              <a:buChar char="•"/>
            </a:pPr>
            <a:r>
              <a:rPr lang="en-US" sz="2000" b="1">
                <a:latin typeface="Arial"/>
                <a:ea typeface="+mn-lt"/>
                <a:cs typeface="+mn-lt"/>
              </a:rPr>
              <a:t>Participation in Community Events:</a:t>
            </a:r>
            <a:endParaRPr lang="en-US" sz="2000" b="1">
              <a:latin typeface="Century Gothic"/>
              <a:ea typeface="+mn-lt"/>
              <a:cs typeface="+mn-lt"/>
            </a:endParaRPr>
          </a:p>
          <a:p>
            <a:pPr marL="800100" lvl="1" indent="-342900">
              <a:buFont typeface="Arial,Sans-Serif"/>
              <a:buChar char="•"/>
            </a:pPr>
            <a:r>
              <a:rPr lang="en-US" sz="2000" b="1">
                <a:latin typeface="Arial"/>
                <a:ea typeface="+mn-lt"/>
                <a:cs typeface="Arial"/>
              </a:rPr>
              <a:t>Annual Fall Festival &amp; Resource Fair:</a:t>
            </a:r>
            <a:endParaRPr lang="en-US" sz="2000">
              <a:latin typeface="Arial"/>
              <a:ea typeface="+mn-lt"/>
              <a:cs typeface="Arial"/>
            </a:endParaRPr>
          </a:p>
          <a:p>
            <a:pPr marL="1257300" lvl="2" indent="-342900">
              <a:buFont typeface="Arial,Sans-Serif"/>
              <a:buChar char="•"/>
            </a:pPr>
            <a:r>
              <a:rPr lang="en-US" sz="2000">
                <a:latin typeface="Arial"/>
                <a:ea typeface="+mn-lt"/>
                <a:cs typeface="Arial"/>
              </a:rPr>
              <a:t>Host a citywide event offering health education, resources, and wellness services to the community.</a:t>
            </a:r>
          </a:p>
          <a:p>
            <a:pPr marL="800100" lvl="1" indent="-342900">
              <a:buFont typeface="Arial,Sans-Serif"/>
              <a:buChar char="•"/>
            </a:pPr>
            <a:r>
              <a:rPr lang="en-US" sz="2000">
                <a:latin typeface="Arial"/>
                <a:ea typeface="+mn-lt"/>
                <a:cs typeface="Arial"/>
              </a:rPr>
              <a:t>Engage families at community events to promote health awareness and connect residents with local services.</a:t>
            </a:r>
            <a:endParaRPr lang="en-US" sz="2000"/>
          </a:p>
          <a:p>
            <a:pPr marL="1257300" lvl="2" indent="-342900">
              <a:buFont typeface="Arial,Sans-Serif"/>
              <a:buChar char="•"/>
            </a:pPr>
            <a:r>
              <a:rPr lang="en-US" sz="2000">
                <a:latin typeface="Arial"/>
                <a:ea typeface="+mn-lt"/>
                <a:cs typeface="Arial"/>
              </a:rPr>
              <a:t>Goal: 5% more public interactions</a:t>
            </a:r>
          </a:p>
          <a:p>
            <a:pPr marL="800100" lvl="1" indent="-342900">
              <a:buFont typeface="Arial,Sans-Serif"/>
              <a:buChar char="•"/>
            </a:pPr>
            <a:endParaRPr lang="en-US" sz="2200">
              <a:latin typeface="Arial"/>
              <a:cs typeface="Arial"/>
            </a:endParaRPr>
          </a:p>
          <a:p>
            <a:pPr marL="800100" lvl="1" indent="-342900">
              <a:buFont typeface="Arial"/>
              <a:buChar char="•"/>
            </a:pPr>
            <a:endParaRPr lang="en-US" sz="2000">
              <a:latin typeface="Arial"/>
              <a:cs typeface="Arial"/>
            </a:endParaRPr>
          </a:p>
          <a:p>
            <a:pPr marL="342900" indent="-342900">
              <a:buFont typeface="Arial"/>
              <a:buChar char="•"/>
            </a:pPr>
            <a:endParaRPr lang="en-US" sz="2000" b="1"/>
          </a:p>
          <a:p>
            <a:pPr marL="342900" indent="-342900">
              <a:buFont typeface="Arial"/>
              <a:buChar char="•"/>
            </a:pPr>
            <a:endParaRPr lang="en-US" sz="2000" b="1">
              <a:latin typeface="Century Gothic"/>
              <a:cs typeface="Arial" panose="020B0604020202020204" pitchFamily="34" charset="0"/>
            </a:endParaRPr>
          </a:p>
          <a:p>
            <a:pPr marL="457200" indent="-457200">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000" b="1">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C1FBCEBB-E228-BE48-5198-0EB75841DA0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61</a:t>
            </a:fld>
            <a:endParaRPr lang="en-US" b="1">
              <a:latin typeface="+mn-lt"/>
            </a:endParaRPr>
          </a:p>
        </p:txBody>
      </p:sp>
      <p:sp>
        <p:nvSpPr>
          <p:cNvPr id="5" name="TextBox 4">
            <a:extLst>
              <a:ext uri="{FF2B5EF4-FFF2-40B4-BE49-F238E27FC236}">
                <a16:creationId xmlns:a16="http://schemas.microsoft.com/office/drawing/2014/main" id="{0EA00365-04A1-29CD-9E9C-11A1073AD5D1}"/>
              </a:ext>
            </a:extLst>
          </p:cNvPr>
          <p:cNvSpPr txBox="1"/>
          <p:nvPr/>
        </p:nvSpPr>
        <p:spPr>
          <a:xfrm>
            <a:off x="344129" y="331994"/>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Tree>
    <p:extLst>
      <p:ext uri="{BB962C8B-B14F-4D97-AF65-F5344CB8AC3E}">
        <p14:creationId xmlns:p14="http://schemas.microsoft.com/office/powerpoint/2010/main" val="2838490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AADF5-D889-AC40-3E7E-43CCB0579908}"/>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4BA913D1-FC07-610F-7D04-0D6FD101E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8AD24E5C-785E-FFA2-A774-0A8682005ADE}"/>
              </a:ext>
            </a:extLst>
          </p:cNvPr>
          <p:cNvSpPr txBox="1"/>
          <p:nvPr/>
        </p:nvSpPr>
        <p:spPr>
          <a:xfrm>
            <a:off x="603469" y="1206740"/>
            <a:ext cx="8821430" cy="5186035"/>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Code Enforcement*</a:t>
            </a:r>
            <a:endParaRPr lang="en-US"/>
          </a:p>
          <a:p>
            <a:pPr>
              <a:spcAft>
                <a:spcPts val="300"/>
              </a:spcAft>
            </a:pPr>
            <a:r>
              <a:rPr lang="en-US" sz="2400" b="1">
                <a:latin typeface="Arial"/>
                <a:cs typeface="Arial"/>
              </a:rPr>
              <a:t>Strategy: Be the Safest City in West Texas</a:t>
            </a:r>
          </a:p>
          <a:p>
            <a:pPr marL="685800" indent="-342900">
              <a:spcAft>
                <a:spcPts val="300"/>
              </a:spcAft>
              <a:buFont typeface="Arial"/>
              <a:buChar char="•"/>
            </a:pPr>
            <a:r>
              <a:rPr lang="en-US" sz="2400">
                <a:latin typeface="Arial"/>
                <a:cs typeface="Arial"/>
              </a:rPr>
              <a:t>Remediate or demolish at least 8 dangerous buildings (i.e., substandard, vacant, and abandoned buildings)</a:t>
            </a:r>
          </a:p>
          <a:p>
            <a:pPr>
              <a:spcAft>
                <a:spcPts val="300"/>
              </a:spcAft>
            </a:pPr>
            <a:r>
              <a:rPr lang="en-US" sz="2400" b="1">
                <a:latin typeface="Arial"/>
                <a:cs typeface="Arial"/>
              </a:rPr>
              <a:t>Strategy: Implement Effective Code Enforcement Strategies</a:t>
            </a:r>
          </a:p>
          <a:p>
            <a:pPr marL="685800" indent="-342900">
              <a:spcAft>
                <a:spcPts val="300"/>
              </a:spcAft>
              <a:buFont typeface="Arial"/>
              <a:buChar char="•"/>
            </a:pPr>
            <a:r>
              <a:rPr lang="en-US" sz="2400">
                <a:latin typeface="Arial"/>
                <a:cs typeface="Arial"/>
              </a:rPr>
              <a:t>Close 95% of cases reported via SeeClickFix within the established service level agreement, and 90% of all code cases within 30 days of initial report</a:t>
            </a:r>
            <a:endParaRPr lang="en-US"/>
          </a:p>
          <a:p>
            <a:pPr>
              <a:spcAft>
                <a:spcPts val="300"/>
              </a:spcAft>
            </a:pPr>
            <a:r>
              <a:rPr lang="en-US" sz="2400" b="1">
                <a:latin typeface="Arial"/>
                <a:cs typeface="Arial"/>
              </a:rPr>
              <a:t>Strategy: Revitalize Neighborhoods</a:t>
            </a:r>
          </a:p>
          <a:p>
            <a:pPr marL="685800" indent="-342900">
              <a:spcAft>
                <a:spcPts val="300"/>
              </a:spcAft>
              <a:buFont typeface="Arial"/>
              <a:buChar char="•"/>
            </a:pPr>
            <a:r>
              <a:rPr lang="en-US" sz="2400">
                <a:latin typeface="Arial"/>
                <a:cs typeface="Arial"/>
              </a:rPr>
              <a:t>Partner with at least two organizations or secure two grants to expand home repair and affordable housing programs in underserved neighborhoods</a:t>
            </a:r>
          </a:p>
        </p:txBody>
      </p:sp>
      <p:sp>
        <p:nvSpPr>
          <p:cNvPr id="2" name="Slide Number Placeholder 2">
            <a:extLst>
              <a:ext uri="{FF2B5EF4-FFF2-40B4-BE49-F238E27FC236}">
                <a16:creationId xmlns:a16="http://schemas.microsoft.com/office/drawing/2014/main" id="{7B77905F-A280-F1B8-BBA3-597E49971AC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62</a:t>
            </a:fld>
            <a:endParaRPr lang="en-US" b="1">
              <a:latin typeface="+mn-lt"/>
            </a:endParaRPr>
          </a:p>
        </p:txBody>
      </p:sp>
      <p:sp>
        <p:nvSpPr>
          <p:cNvPr id="5" name="TextBox 4">
            <a:extLst>
              <a:ext uri="{FF2B5EF4-FFF2-40B4-BE49-F238E27FC236}">
                <a16:creationId xmlns:a16="http://schemas.microsoft.com/office/drawing/2014/main" id="{84B510F7-0B64-777C-078A-1447A70EA766}"/>
              </a:ext>
            </a:extLst>
          </p:cNvPr>
          <p:cNvSpPr txBox="1"/>
          <p:nvPr/>
        </p:nvSpPr>
        <p:spPr>
          <a:xfrm>
            <a:off x="604813" y="432257"/>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3" name="TextBox 2">
            <a:extLst>
              <a:ext uri="{FF2B5EF4-FFF2-40B4-BE49-F238E27FC236}">
                <a16:creationId xmlns:a16="http://schemas.microsoft.com/office/drawing/2014/main" id="{0D52C3E1-5366-359B-8F79-416BC4254364}"/>
              </a:ext>
            </a:extLst>
          </p:cNvPr>
          <p:cNvSpPr txBox="1"/>
          <p:nvPr/>
        </p:nvSpPr>
        <p:spPr>
          <a:xfrm>
            <a:off x="1312535" y="6290753"/>
            <a:ext cx="74094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*Other divisions of Development Services may lead some initiatives</a:t>
            </a:r>
          </a:p>
        </p:txBody>
      </p:sp>
    </p:spTree>
    <p:extLst>
      <p:ext uri="{BB962C8B-B14F-4D97-AF65-F5344CB8AC3E}">
        <p14:creationId xmlns:p14="http://schemas.microsoft.com/office/powerpoint/2010/main" val="2015844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9E947C5C-4DDC-2DF6-4BF4-5F9F0AE4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76200" y="158992"/>
            <a:ext cx="961644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GOAL TWO: SAFE AND SECURE CITY</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889503"/>
            <a:ext cx="8979130" cy="54014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cs typeface="Arial"/>
              </a:rPr>
              <a:t>Police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cs typeface="Arial"/>
              </a:rPr>
              <a:t>FY 2026 Priorities</a:t>
            </a:r>
            <a:endParaRPr lang="en-US" sz="2400" b="1"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700" b="1" i="0" u="none" strike="noStrike" kern="1200" cap="none" spc="0" normalizeH="0" baseline="0" noProof="0">
                <a:ln>
                  <a:noFill/>
                </a:ln>
                <a:solidFill>
                  <a:prstClr val="black"/>
                </a:solidFill>
                <a:effectLst/>
                <a:uLnTx/>
                <a:uFillTx/>
                <a:latin typeface="Arial"/>
                <a:cs typeface="Arial"/>
              </a:rPr>
              <a:t>Strategies</a:t>
            </a:r>
            <a:r>
              <a:rPr lang="en-US" sz="2700" b="1">
                <a:solidFill>
                  <a:prstClr val="black"/>
                </a:solidFill>
                <a:latin typeface="Arial"/>
                <a:cs typeface="Arial"/>
              </a:rPr>
              <a:t>:</a:t>
            </a:r>
            <a:endParaRPr lang="en-US" sz="2700" b="0" i="0" u="none" strike="noStrike" kern="1200" cap="none" spc="0" normalizeH="0" baseline="0" noProof="0">
              <a:ln>
                <a:noFill/>
              </a:ln>
              <a:solidFill>
                <a:prstClr val="black"/>
              </a:solidFill>
              <a:effectLst/>
              <a:uLnTx/>
              <a:uFillTx/>
              <a:latin typeface="Arial"/>
              <a:cs typeface="Arial"/>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700" b="1" i="0" u="none" strike="noStrike" kern="1200" cap="none" spc="0" normalizeH="0" baseline="0" noProof="0">
                <a:ln>
                  <a:noFill/>
                </a:ln>
                <a:solidFill>
                  <a:prstClr val="black"/>
                </a:solidFill>
                <a:effectLst/>
                <a:uLnTx/>
                <a:uFillTx/>
                <a:latin typeface="Arial"/>
                <a:cs typeface="Arial"/>
              </a:rPr>
              <a:t>Enhance Public Safety Programs to Reduce Crime</a:t>
            </a:r>
            <a:endParaRPr lang="en-US" sz="2700" b="1" i="0" u="none" strike="noStrike" kern="1200" cap="none" spc="0" normalizeH="0" baseline="0" noProof="0">
              <a:ln>
                <a:noFill/>
              </a:ln>
              <a:solidFill>
                <a:prstClr val="black"/>
              </a:solidFill>
              <a:effectLst/>
              <a:uLnTx/>
              <a:uFillTx/>
              <a:latin typeface="Arial"/>
              <a:cs typeface="Arial"/>
            </a:endParaRPr>
          </a:p>
          <a:p>
            <a:pPr marL="1257300" lvl="2" indent="-342900">
              <a:buFont typeface="Arial"/>
              <a:buChar char="•"/>
              <a:defRPr/>
            </a:pPr>
            <a:r>
              <a:rPr lang="en-US" sz="2700">
                <a:solidFill>
                  <a:prstClr val="black"/>
                </a:solidFill>
                <a:latin typeface="Arial"/>
                <a:cs typeface="Arial"/>
              </a:rPr>
              <a:t>Citizens on Patrol</a:t>
            </a:r>
          </a:p>
          <a:p>
            <a:pPr marL="1257300" lvl="2" indent="-342900">
              <a:buFont typeface="Arial"/>
              <a:buChar char="•"/>
              <a:defRPr/>
            </a:pPr>
            <a:r>
              <a:rPr lang="en-US" sz="2700">
                <a:solidFill>
                  <a:prstClr val="black"/>
                </a:solidFill>
                <a:latin typeface="Arial"/>
                <a:cs typeface="Arial"/>
              </a:rPr>
              <a:t>Crime Stoppers</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700" b="1" i="0" u="none" strike="noStrike" kern="1200" cap="none" spc="0" normalizeH="0" baseline="0" noProof="0">
                <a:ln>
                  <a:noFill/>
                </a:ln>
                <a:solidFill>
                  <a:prstClr val="black"/>
                </a:solidFill>
                <a:effectLst/>
                <a:uLnTx/>
                <a:uFillTx/>
                <a:latin typeface="Arial"/>
                <a:cs typeface="Arial"/>
              </a:rPr>
              <a:t>Strengthen Ties Within the Community Through Collaboration and Community Outreach</a:t>
            </a:r>
            <a:endParaRPr lang="en-US" sz="2700" b="1" i="0" u="none" strike="noStrike" kern="1200" cap="none" spc="0" normalizeH="0" baseline="0" noProof="0">
              <a:ln>
                <a:noFill/>
              </a:ln>
              <a:solidFill>
                <a:prstClr val="black"/>
              </a:solidFill>
              <a:effectLst/>
              <a:uLnTx/>
              <a:uFillTx/>
              <a:latin typeface="Arial"/>
              <a:cs typeface="Arial"/>
            </a:endParaRPr>
          </a:p>
          <a:p>
            <a:pPr marL="1257300" lvl="2" indent="-342900">
              <a:buFont typeface="Arial"/>
              <a:buChar char="•"/>
              <a:defRPr/>
            </a:pPr>
            <a:r>
              <a:rPr lang="en-US" sz="2700">
                <a:solidFill>
                  <a:prstClr val="black"/>
                </a:solidFill>
                <a:latin typeface="Arial"/>
                <a:cs typeface="Arial"/>
              </a:rPr>
              <a:t>Jingle Bell Run</a:t>
            </a:r>
          </a:p>
          <a:p>
            <a:pPr marL="1257300" lvl="2" indent="-342900">
              <a:buFont typeface="Arial"/>
              <a:buChar char="•"/>
              <a:defRPr/>
            </a:pPr>
            <a:r>
              <a:rPr lang="en-US" sz="2700">
                <a:solidFill>
                  <a:prstClr val="black"/>
                </a:solidFill>
                <a:latin typeface="Arial"/>
                <a:cs typeface="Arial"/>
              </a:rPr>
              <a:t>Coffee with a Cop</a:t>
            </a:r>
          </a:p>
          <a:p>
            <a:pPr lvl="2">
              <a:defRPr/>
            </a:pPr>
            <a:endParaRPr lang="en-US" sz="2400">
              <a:solidFill>
                <a:prstClr val="black"/>
              </a:solidFill>
              <a:latin typeface="Arial"/>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mn-lt"/>
              </a:rPr>
              <a:t>7</a:t>
            </a:r>
          </a:p>
        </p:txBody>
      </p:sp>
    </p:spTree>
    <p:extLst>
      <p:ext uri="{BB962C8B-B14F-4D97-AF65-F5344CB8AC3E}">
        <p14:creationId xmlns:p14="http://schemas.microsoft.com/office/powerpoint/2010/main" val="2945655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98D54-32BE-7F55-B32A-0403A457C242}"/>
            </a:ext>
          </a:extLst>
        </p:cNvPr>
        <p:cNvGrpSpPr/>
        <p:nvPr/>
      </p:nvGrpSpPr>
      <p:grpSpPr>
        <a:xfrm>
          <a:off x="0" y="0"/>
          <a:ext cx="0" cy="0"/>
          <a:chOff x="0" y="0"/>
          <a:chExt cx="0" cy="0"/>
        </a:xfrm>
      </p:grpSpPr>
      <p:pic>
        <p:nvPicPr>
          <p:cNvPr id="4" name="Picture 2" descr="A red truck with a white background&#10;&#10;AI-generated content may be incorrect.">
            <a:extLst>
              <a:ext uri="{FF2B5EF4-FFF2-40B4-BE49-F238E27FC236}">
                <a16:creationId xmlns:a16="http://schemas.microsoft.com/office/drawing/2014/main" id="{5344027F-523F-02AE-8860-00EA937C8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C648DF-14FF-6EB0-CA95-FB66C0C2C919}"/>
              </a:ext>
            </a:extLst>
          </p:cNvPr>
          <p:cNvSpPr txBox="1"/>
          <p:nvPr/>
        </p:nvSpPr>
        <p:spPr>
          <a:xfrm>
            <a:off x="76200" y="158992"/>
            <a:ext cx="961644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GOAL TWO: SAFE AND SECURE CITY</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817C4F25-84F1-EC33-09DC-04736904D31F}"/>
              </a:ext>
            </a:extLst>
          </p:cNvPr>
          <p:cNvSpPr txBox="1"/>
          <p:nvPr/>
        </p:nvSpPr>
        <p:spPr>
          <a:xfrm>
            <a:off x="533400" y="1087425"/>
            <a:ext cx="8702040" cy="50321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cs typeface="Arial"/>
              </a:rPr>
              <a:t>Police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cs typeface="Arial"/>
              </a:rPr>
              <a:t>FY 2026 Priorities</a:t>
            </a:r>
            <a:endParaRPr lang="en-US" sz="2400" b="1"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700" b="1" i="0" u="none" strike="noStrike" kern="1200" cap="none" spc="0" normalizeH="0" baseline="0" noProof="0">
                <a:ln>
                  <a:noFill/>
                </a:ln>
                <a:solidFill>
                  <a:prstClr val="black"/>
                </a:solidFill>
                <a:effectLst/>
                <a:uLnTx/>
                <a:uFillTx/>
                <a:latin typeface="Arial"/>
                <a:cs typeface="Arial"/>
              </a:rPr>
              <a:t>Strategies</a:t>
            </a:r>
            <a:r>
              <a:rPr lang="en-US" sz="2700" b="1">
                <a:solidFill>
                  <a:prstClr val="black"/>
                </a:solidFill>
                <a:latin typeface="Arial"/>
                <a:cs typeface="Arial"/>
              </a:rPr>
              <a:t>:</a:t>
            </a:r>
            <a:endParaRPr lang="en-US" sz="2700" b="0" i="0" u="none" strike="noStrike" kern="1200" cap="none" spc="0" normalizeH="0" baseline="0" noProof="0">
              <a:ln>
                <a:noFill/>
              </a:ln>
              <a:solidFill>
                <a:prstClr val="black"/>
              </a:solidFill>
              <a:effectLst/>
              <a:uLnTx/>
              <a:uFillTx/>
              <a:latin typeface="Arial"/>
              <a:cs typeface="Arial"/>
            </a:endParaRPr>
          </a:p>
          <a:p>
            <a:pPr marL="800100" lvl="1" indent="-342900">
              <a:buFont typeface="Arial" panose="020B0604020202020204" pitchFamily="34" charset="0"/>
              <a:buChar char="•"/>
              <a:defRPr/>
            </a:pPr>
            <a:r>
              <a:rPr kumimoji="0" lang="en-US" sz="2700" b="1" i="0" u="none" strike="noStrike" kern="1200" cap="none" spc="0" normalizeH="0" baseline="0" noProof="0">
                <a:ln>
                  <a:noFill/>
                </a:ln>
                <a:solidFill>
                  <a:prstClr val="black"/>
                </a:solidFill>
                <a:effectLst/>
                <a:uLnTx/>
                <a:uFillTx/>
                <a:latin typeface="Arial"/>
                <a:cs typeface="Arial"/>
              </a:rPr>
              <a:t>Enhance </a:t>
            </a:r>
            <a:r>
              <a:rPr lang="en-US" sz="2700" b="1">
                <a:solidFill>
                  <a:prstClr val="black"/>
                </a:solidFill>
                <a:latin typeface="Arial"/>
                <a:cs typeface="Arial"/>
              </a:rPr>
              <a:t>Road</a:t>
            </a:r>
            <a:r>
              <a:rPr kumimoji="0" lang="en-US" sz="2700" b="1" i="0" u="none" strike="noStrike" kern="1200" cap="none" spc="0" normalizeH="0" baseline="0" noProof="0">
                <a:ln>
                  <a:noFill/>
                </a:ln>
                <a:solidFill>
                  <a:prstClr val="black"/>
                </a:solidFill>
                <a:effectLst/>
                <a:uLnTx/>
                <a:uFillTx/>
                <a:latin typeface="Arial"/>
                <a:cs typeface="Arial"/>
              </a:rPr>
              <a:t> Safety Through Targeted Enforcement Campaigns</a:t>
            </a:r>
            <a:endParaRPr lang="en-US" sz="2700" b="1">
              <a:solidFill>
                <a:prstClr val="black"/>
              </a:solidFill>
              <a:latin typeface="Arial"/>
              <a:cs typeface="Arial"/>
            </a:endParaRPr>
          </a:p>
          <a:p>
            <a:pPr marL="1257300" lvl="2" indent="-342900">
              <a:buFont typeface="Arial" panose="020B0604020202020204" pitchFamily="34" charset="0"/>
              <a:buChar char="•"/>
              <a:defRPr/>
            </a:pPr>
            <a:r>
              <a:rPr lang="en-US" sz="2700">
                <a:solidFill>
                  <a:prstClr val="black"/>
                </a:solidFill>
                <a:latin typeface="Arial"/>
                <a:cs typeface="Arial"/>
              </a:rPr>
              <a:t>Safe Passage Initiative</a:t>
            </a:r>
            <a:endParaRPr lang="en-US" sz="2700" b="0" i="0" u="none" strike="noStrike" kern="1200" cap="none" spc="0" normalizeH="0" baseline="0" noProof="0">
              <a:ln>
                <a:noFill/>
              </a:ln>
              <a:solidFill>
                <a:prstClr val="black"/>
              </a:solidFill>
              <a:effectLst/>
              <a:uLnTx/>
              <a:uFillTx/>
              <a:latin typeface="Arial"/>
              <a:cs typeface="Arial"/>
            </a:endParaRPr>
          </a:p>
          <a:p>
            <a:pPr marL="1257300" lvl="2" indent="-342900">
              <a:buFont typeface="Arial" panose="020B0604020202020204" pitchFamily="34" charset="0"/>
              <a:buChar char="•"/>
              <a:defRPr/>
            </a:pPr>
            <a:r>
              <a:rPr lang="en-US" sz="2700">
                <a:solidFill>
                  <a:prstClr val="black"/>
                </a:solidFill>
                <a:latin typeface="Arial"/>
                <a:cs typeface="Arial"/>
              </a:rPr>
              <a:t>School Zone Enforcement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700" b="1">
                <a:solidFill>
                  <a:prstClr val="black"/>
                </a:solidFill>
                <a:latin typeface="Arial"/>
                <a:cs typeface="Arial"/>
              </a:rPr>
              <a:t>Strengthen Bonds With Other Agencies Through Collaboration and Joint Operations</a:t>
            </a:r>
          </a:p>
          <a:p>
            <a:pPr marL="1257300" lvl="2" indent="-342900">
              <a:buFont typeface="Arial" panose="020B0604020202020204" pitchFamily="34" charset="0"/>
              <a:buChar char="•"/>
              <a:defRPr/>
            </a:pPr>
            <a:r>
              <a:rPr lang="en-US" sz="2700">
                <a:solidFill>
                  <a:prstClr val="black"/>
                </a:solidFill>
                <a:latin typeface="Arial"/>
                <a:cs typeface="Arial"/>
              </a:rPr>
              <a:t>Continued joint operations on IMBs</a:t>
            </a:r>
          </a:p>
          <a:p>
            <a:pPr marL="1257300" lvl="2" indent="-342900">
              <a:buFont typeface="Arial" panose="020B0604020202020204" pitchFamily="34" charset="0"/>
              <a:buChar char="•"/>
              <a:defRPr/>
            </a:pPr>
            <a:r>
              <a:rPr lang="en-US" sz="2700">
                <a:solidFill>
                  <a:prstClr val="black"/>
                </a:solidFill>
                <a:latin typeface="Arial"/>
                <a:cs typeface="Arial"/>
              </a:rPr>
              <a:t>Participation in the Midland County TAG</a:t>
            </a:r>
          </a:p>
        </p:txBody>
      </p:sp>
      <p:sp>
        <p:nvSpPr>
          <p:cNvPr id="2" name="Slide Number Placeholder 2">
            <a:extLst>
              <a:ext uri="{FF2B5EF4-FFF2-40B4-BE49-F238E27FC236}">
                <a16:creationId xmlns:a16="http://schemas.microsoft.com/office/drawing/2014/main" id="{8B95EFEB-96AB-82A0-4669-A58B22F7B7D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mn-lt"/>
              </a:rPr>
              <a:t>7</a:t>
            </a:r>
          </a:p>
        </p:txBody>
      </p:sp>
    </p:spTree>
    <p:extLst>
      <p:ext uri="{BB962C8B-B14F-4D97-AF65-F5344CB8AC3E}">
        <p14:creationId xmlns:p14="http://schemas.microsoft.com/office/powerpoint/2010/main" val="3169827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red truck with a white background&#10;&#10;AI-generated content may be incorrect.">
            <a:extLst>
              <a:ext uri="{FF2B5EF4-FFF2-40B4-BE49-F238E27FC236}">
                <a16:creationId xmlns:a16="http://schemas.microsoft.com/office/drawing/2014/main" id="{FA60012C-D80B-4508-CF8D-AA75F0BB4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0EE14E-8F1D-F9C2-628E-6AE94BBDA5EA}"/>
              </a:ext>
            </a:extLst>
          </p:cNvPr>
          <p:cNvSpPr txBox="1"/>
          <p:nvPr/>
        </p:nvSpPr>
        <p:spPr>
          <a:xfrm>
            <a:off x="76200" y="158992"/>
            <a:ext cx="961644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GOAL TWO: SAFE AND SECURE CITY</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2604" y="1087425"/>
            <a:ext cx="8922199" cy="54784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Arial"/>
                <a:cs typeface="Arial"/>
              </a:rPr>
              <a:t>Fire</a:t>
            </a:r>
            <a:r>
              <a:rPr kumimoji="0" lang="en-US" sz="3200" b="1" i="0" u="none" strike="noStrike" kern="1200" cap="none" spc="0" normalizeH="0" baseline="0" noProof="0">
                <a:ln>
                  <a:noFill/>
                </a:ln>
                <a:solidFill>
                  <a:prstClr val="black"/>
                </a:solidFill>
                <a:effectLst/>
                <a:uLnTx/>
                <a:uFillTx/>
                <a:latin typeface="Arial"/>
                <a:cs typeface="Arial"/>
              </a:rPr>
              <a:t>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cs typeface="Arial"/>
              </a:rPr>
              <a:t>FY 2026 Priorities</a:t>
            </a:r>
            <a:endParaRPr lang="en-US" sz="2400" b="1" i="0" u="none" strike="noStrike" kern="1200" cap="none" spc="0" normalizeH="0" baseline="0" noProof="0">
              <a:ln>
                <a:noFill/>
              </a:ln>
              <a:solidFill>
                <a:prstClr val="black"/>
              </a:solidFill>
              <a:effectLst/>
              <a:uLnTx/>
              <a:uFillTx/>
              <a:latin typeface="Arial"/>
              <a:cs typeface="Arial"/>
            </a:endParaRPr>
          </a:p>
          <a:p>
            <a:pPr>
              <a:defRPr/>
            </a:pPr>
            <a:endParaRPr lang="en-US" sz="2500" b="1">
              <a:solidFill>
                <a:prstClr val="black"/>
              </a:solidFill>
              <a:latin typeface="Arial"/>
              <a:cs typeface="Arial"/>
            </a:endParaRPr>
          </a:p>
          <a:p>
            <a:pPr marR="0" lvl="0" algn="l" defTabSz="914400">
              <a:lnSpc>
                <a:spcPct val="100000"/>
              </a:lnSpc>
              <a:spcBef>
                <a:spcPts val="0"/>
              </a:spcBef>
              <a:spcAft>
                <a:spcPts val="0"/>
              </a:spcAft>
              <a:buClrTx/>
              <a:buSzTx/>
              <a:tabLst/>
              <a:defRPr/>
            </a:pPr>
            <a:r>
              <a:rPr kumimoji="0" lang="en-US" sz="2500" b="1" i="0" u="none" strike="noStrike" kern="1200" cap="none" spc="0" normalizeH="0" baseline="0" noProof="0">
                <a:ln>
                  <a:noFill/>
                </a:ln>
                <a:solidFill>
                  <a:prstClr val="black"/>
                </a:solidFill>
                <a:effectLst/>
                <a:uLnTx/>
                <a:uFillTx/>
                <a:latin typeface="Arial"/>
                <a:cs typeface="Arial"/>
              </a:rPr>
              <a:t>Strategies</a:t>
            </a:r>
            <a:r>
              <a:rPr lang="en-US" sz="2500" b="1">
                <a:solidFill>
                  <a:prstClr val="black"/>
                </a:solidFill>
                <a:latin typeface="Arial"/>
                <a:cs typeface="Arial"/>
              </a:rPr>
              <a:t>:</a:t>
            </a:r>
            <a:endParaRPr lang="en-US" sz="2500" b="0" i="0" u="none" strike="noStrike" kern="1200" cap="none" spc="0" normalizeH="0" baseline="0" noProof="0">
              <a:ln>
                <a:noFill/>
              </a:ln>
              <a:solidFill>
                <a:prstClr val="black"/>
              </a:solidFill>
              <a:effectLst/>
              <a:uLnTx/>
              <a:uFillTx/>
              <a:latin typeface="Arial"/>
              <a:cs typeface="Arial"/>
            </a:endParaRPr>
          </a:p>
          <a:p>
            <a:pPr marL="800100" lvl="1" indent="-342900">
              <a:buFont typeface="Arial"/>
              <a:buChar char="•"/>
              <a:defRPr/>
            </a:pPr>
            <a:r>
              <a:rPr lang="en-US" sz="2500" b="1">
                <a:solidFill>
                  <a:prstClr val="black"/>
                </a:solidFill>
                <a:latin typeface="Arial"/>
                <a:ea typeface="+mn-lt"/>
                <a:cs typeface="+mn-lt"/>
              </a:rPr>
              <a:t>Maintain ISO Class 1 Excellence</a:t>
            </a:r>
          </a:p>
          <a:p>
            <a:pPr marL="1257300" lvl="2" indent="-342900">
              <a:buFont typeface="Arial"/>
              <a:buChar char="•"/>
              <a:defRPr/>
            </a:pPr>
            <a:r>
              <a:rPr lang="en-US" sz="2500">
                <a:solidFill>
                  <a:prstClr val="black"/>
                </a:solidFill>
                <a:latin typeface="Arial"/>
                <a:cs typeface="Arial"/>
              </a:rPr>
              <a:t>ISO 1 status </a:t>
            </a:r>
            <a:r>
              <a:rPr lang="en-US" sz="2500" b="1" u="sng">
                <a:solidFill>
                  <a:prstClr val="black"/>
                </a:solidFill>
                <a:latin typeface="Arial"/>
                <a:cs typeface="Arial"/>
              </a:rPr>
              <a:t>saves</a:t>
            </a:r>
            <a:r>
              <a:rPr lang="en-US" sz="2500" b="1">
                <a:solidFill>
                  <a:prstClr val="black"/>
                </a:solidFill>
                <a:latin typeface="Arial"/>
                <a:cs typeface="Arial"/>
              </a:rPr>
              <a:t> Midland residents and businesses </a:t>
            </a:r>
            <a:r>
              <a:rPr lang="en-US" sz="2500" b="1" u="sng">
                <a:solidFill>
                  <a:prstClr val="black"/>
                </a:solidFill>
                <a:latin typeface="Arial"/>
                <a:cs typeface="Arial"/>
              </a:rPr>
              <a:t>millions</a:t>
            </a:r>
            <a:r>
              <a:rPr lang="en-US" sz="2500">
                <a:solidFill>
                  <a:prstClr val="black"/>
                </a:solidFill>
                <a:latin typeface="Arial"/>
                <a:cs typeface="Arial"/>
              </a:rPr>
              <a:t> every year</a:t>
            </a:r>
          </a:p>
          <a:p>
            <a:pPr marL="1257300" lvl="2" indent="-342900">
              <a:buFont typeface="Arial"/>
              <a:buChar char="•"/>
              <a:defRPr/>
            </a:pPr>
            <a:r>
              <a:rPr lang="en-US" sz="2500">
                <a:solidFill>
                  <a:prstClr val="black"/>
                </a:solidFill>
                <a:latin typeface="Arial"/>
                <a:cs typeface="Arial"/>
              </a:rPr>
              <a:t>Training, response model review, hydrant inspection.</a:t>
            </a:r>
          </a:p>
          <a:p>
            <a:pPr marL="1257300" lvl="2" indent="-342900">
              <a:buFont typeface="Arial"/>
              <a:buChar char="•"/>
              <a:defRPr/>
            </a:pPr>
            <a:endParaRPr lang="en-US" sz="2500">
              <a:solidFill>
                <a:prstClr val="black"/>
              </a:solidFill>
              <a:latin typeface="Arial"/>
              <a:cs typeface="Arial"/>
            </a:endParaRPr>
          </a:p>
          <a:p>
            <a:pPr marL="800100" indent="-342900">
              <a:buFont typeface="Arial,Sans-Serif"/>
              <a:buChar char="•"/>
              <a:defRPr/>
            </a:pPr>
            <a:r>
              <a:rPr lang="en-US" sz="2500" b="1">
                <a:solidFill>
                  <a:prstClr val="black"/>
                </a:solidFill>
                <a:latin typeface="Arial"/>
                <a:cs typeface="Arial"/>
              </a:rPr>
              <a:t>Modernize and Sustain Emergency Medical Service</a:t>
            </a:r>
            <a:endParaRPr lang="en-US" sz="2500">
              <a:solidFill>
                <a:prstClr val="black"/>
              </a:solidFill>
              <a:latin typeface="Arial"/>
              <a:cs typeface="Arial"/>
            </a:endParaRPr>
          </a:p>
          <a:p>
            <a:pPr marL="1257300" lvl="1" indent="-342900">
              <a:buFont typeface="Arial,Sans-Serif"/>
              <a:buChar char="•"/>
              <a:defRPr/>
            </a:pPr>
            <a:r>
              <a:rPr lang="en-US" sz="2500">
                <a:solidFill>
                  <a:prstClr val="black"/>
                </a:solidFill>
                <a:latin typeface="Arial"/>
                <a:cs typeface="Arial"/>
              </a:rPr>
              <a:t>Implement EMS/MC billing model</a:t>
            </a:r>
          </a:p>
          <a:p>
            <a:pPr marL="1257300" lvl="1" indent="-342900">
              <a:buFont typeface="Arial,Sans-Serif"/>
              <a:buChar char="•"/>
              <a:defRPr/>
            </a:pPr>
            <a:r>
              <a:rPr lang="en-US" sz="2500">
                <a:solidFill>
                  <a:prstClr val="black"/>
                </a:solidFill>
                <a:latin typeface="Arial"/>
                <a:cs typeface="Arial"/>
              </a:rPr>
              <a:t>Evaluate need for a 9th frontline EMS unit</a:t>
            </a:r>
          </a:p>
          <a:p>
            <a:pPr marL="800100" lvl="1" indent="-342900">
              <a:buFont typeface="Arial"/>
              <a:buChar char="•"/>
              <a:defRPr/>
            </a:pPr>
            <a:endParaRPr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800100" lvl="1" indent="-342900">
              <a:buFont typeface="Arial"/>
              <a:buChar char="•"/>
              <a:defRPr/>
            </a:pPr>
            <a:endParaRPr lang="en-US" sz="2000">
              <a:solidFill>
                <a:prstClr val="black"/>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mn-lt"/>
              </a:rPr>
              <a:t>8</a:t>
            </a:r>
          </a:p>
        </p:txBody>
      </p:sp>
    </p:spTree>
    <p:extLst>
      <p:ext uri="{BB962C8B-B14F-4D97-AF65-F5344CB8AC3E}">
        <p14:creationId xmlns:p14="http://schemas.microsoft.com/office/powerpoint/2010/main" val="3669896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DE0A97-4782-490F-91F1-019134B04AFA}">
  <ds:schemaRefs>
    <ds:schemaRef ds:uri="dac4e956-f0e3-4f68-a80d-7cb1a90f51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B87D6DB-61C5-4EC3-9343-B49B4244B7FE}">
  <ds:schemaRefs>
    <ds:schemaRef ds:uri="http://schemas.microsoft.com/sharepoint/v3/contenttype/forms"/>
  </ds:schemaRefs>
</ds:datastoreItem>
</file>

<file path=customXml/itemProps3.xml><?xml version="1.0" encoding="utf-8"?>
<ds:datastoreItem xmlns:ds="http://schemas.openxmlformats.org/officeDocument/2006/customXml" ds:itemID="{B21E5C77-D3AA-42BD-B362-026D304C7F10}">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10910</Words>
  <Application>Microsoft Office PowerPoint</Application>
  <PresentationFormat>Widescreen</PresentationFormat>
  <Paragraphs>992</Paragraphs>
  <Slides>63</Slides>
  <Notes>63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63</vt:i4>
      </vt:variant>
    </vt:vector>
  </HeadingPairs>
  <TitlesOfParts>
    <vt:vector size="73" baseType="lpstr">
      <vt:lpstr>Aptos</vt:lpstr>
      <vt:lpstr>Arial</vt:lpstr>
      <vt:lpstr>Arial,Sans-Serif</vt:lpstr>
      <vt:lpstr>Calibri</vt:lpstr>
      <vt:lpstr>Calibri Light</vt:lpstr>
      <vt:lpstr>Century Gothic</vt:lpstr>
      <vt:lpstr>Roboto Slab</vt:lpstr>
      <vt:lpstr>Vancouver V.20</vt:lpstr>
      <vt:lpstr>Office Theme</vt:lpstr>
      <vt:lpstr>1_Office Theme</vt:lpstr>
      <vt:lpstr>PowerPoint Presentation</vt:lpstr>
      <vt:lpstr>PowerPoint Presentation</vt:lpstr>
      <vt:lpstr>PowerPoint Presentation</vt:lpstr>
      <vt:lpstr>PowerPoint Presentation</vt:lpstr>
      <vt:lpstr>PowerPoint Presentation</vt:lpstr>
      <vt:lpstr>SAFE AND SECURE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EXPENSES BY DEPARTMENT</vt:lpstr>
      <vt:lpstr>EXPENSES BY TYPE</vt:lpstr>
      <vt:lpstr>STAFFING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Jaycee Shepherd</dc:creator>
  <cp:lastModifiedBy>Chelsea Martinez</cp:lastModifiedBy>
  <cp:revision>2</cp:revision>
  <cp:lastPrinted>2025-08-04T13:33:44Z</cp:lastPrinted>
  <dcterms:created xsi:type="dcterms:W3CDTF">2024-07-01T17:26:48Z</dcterms:created>
  <dcterms:modified xsi:type="dcterms:W3CDTF">2025-08-14T14:09:51Z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