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9.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notesSlides/notesSlide10.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5.xml" ContentType="application/vnd.openxmlformats-officedocument.drawingml.chartshapes+xml"/>
  <Override PartName="/ppt/notesSlides/notesSlide11.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6.xml" ContentType="application/vnd.openxmlformats-officedocument.drawingml.chartshapes+xml"/>
  <Override PartName="/ppt/notesSlides/notesSlide13.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4.xml" ContentType="application/vnd.openxmlformats-officedocument.presentationml.notesSlide+xml"/>
  <Override PartName="/ppt/charts/chart11.xml" ContentType="application/vnd.openxmlformats-officedocument.drawingml.char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Lst>
  <p:notesMasterIdLst>
    <p:notesMasterId r:id="rId39"/>
  </p:notesMasterIdLst>
  <p:handoutMasterIdLst>
    <p:handoutMasterId r:id="rId40"/>
  </p:handoutMasterIdLst>
  <p:sldIdLst>
    <p:sldId id="256" r:id="rId5"/>
    <p:sldId id="476" r:id="rId6"/>
    <p:sldId id="259" r:id="rId7"/>
    <p:sldId id="432" r:id="rId8"/>
    <p:sldId id="426" r:id="rId9"/>
    <p:sldId id="472" r:id="rId10"/>
    <p:sldId id="474" r:id="rId11"/>
    <p:sldId id="266" r:id="rId12"/>
    <p:sldId id="422" r:id="rId13"/>
    <p:sldId id="471" r:id="rId14"/>
    <p:sldId id="423" r:id="rId15"/>
    <p:sldId id="372" r:id="rId16"/>
    <p:sldId id="271" r:id="rId17"/>
    <p:sldId id="459" r:id="rId18"/>
    <p:sldId id="455" r:id="rId19"/>
    <p:sldId id="437" r:id="rId20"/>
    <p:sldId id="438" r:id="rId21"/>
    <p:sldId id="429" r:id="rId22"/>
    <p:sldId id="456" r:id="rId23"/>
    <p:sldId id="447" r:id="rId24"/>
    <p:sldId id="276" r:id="rId25"/>
    <p:sldId id="444" r:id="rId26"/>
    <p:sldId id="466" r:id="rId27"/>
    <p:sldId id="475" r:id="rId28"/>
    <p:sldId id="464" r:id="rId29"/>
    <p:sldId id="454" r:id="rId30"/>
    <p:sldId id="424" r:id="rId31"/>
    <p:sldId id="263" r:id="rId32"/>
    <p:sldId id="264" r:id="rId33"/>
    <p:sldId id="269" r:id="rId34"/>
    <p:sldId id="265" r:id="rId35"/>
    <p:sldId id="430" r:id="rId36"/>
    <p:sldId id="473" r:id="rId37"/>
    <p:sldId id="262" r:id="rId38"/>
  </p:sldIdLst>
  <p:sldSz cx="12192000" cy="6858000"/>
  <p:notesSz cx="6858000" cy="9144000"/>
  <p:embeddedFontLst>
    <p:embeddedFont>
      <p:font typeface="Century Gothic" panose="020B0502020202020204" pitchFamily="34"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EC269A-D3C3-1243-3BB3-D3646001497D}" name="Alyssa Coppens" initials="AC" userId="S::acoppens@midlandtexas.gov::a16e0114-9de4-41f4-a667-34f587b27e8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C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8D1375-0C8A-6C0E-7032-BDE17D82A488}" v="4" dt="2025-09-09T14:24:14.174"/>
    <p1510:client id="{344A312C-261D-D0DA-D92D-19684FCE43EF}" v="1" dt="2025-09-09T10:53:07.993"/>
    <p1510:client id="{EDC90E13-624D-6D90-EECC-04E87440A668}" v="6" dt="2025-09-09T14:46:03.7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tableStyles" Target="tableStyles.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ndon J. Ochoa" userId="S::ljochoa@midlandtexas.gov::5d744168-f123-43e9-b7f0-f7245064f29d" providerId="AD" clId="Web-{EDC90E13-624D-6D90-EECC-04E87440A668}"/>
    <pc:docChg chg="addSld modSld">
      <pc:chgData name="Landon J. Ochoa" userId="S::ljochoa@midlandtexas.gov::5d744168-f123-43e9-b7f0-f7245064f29d" providerId="AD" clId="Web-{EDC90E13-624D-6D90-EECC-04E87440A668}" dt="2025-09-09T14:46:03.799" v="5" actId="14100"/>
      <pc:docMkLst>
        <pc:docMk/>
      </pc:docMkLst>
      <pc:sldChg chg="delSp modSp">
        <pc:chgData name="Landon J. Ochoa" userId="S::ljochoa@midlandtexas.gov::5d744168-f123-43e9-b7f0-f7245064f29d" providerId="AD" clId="Web-{EDC90E13-624D-6D90-EECC-04E87440A668}" dt="2025-09-09T14:46:03.799" v="5" actId="14100"/>
        <pc:sldMkLst>
          <pc:docMk/>
          <pc:sldMk cId="3659715712" sldId="256"/>
        </pc:sldMkLst>
        <pc:spChg chg="del">
          <ac:chgData name="Landon J. Ochoa" userId="S::ljochoa@midlandtexas.gov::5d744168-f123-43e9-b7f0-f7245064f29d" providerId="AD" clId="Web-{EDC90E13-624D-6D90-EECC-04E87440A668}" dt="2025-09-09T14:45:26.564" v="2"/>
          <ac:spMkLst>
            <pc:docMk/>
            <pc:sldMk cId="3659715712" sldId="256"/>
            <ac:spMk id="3" creationId="{ADFDD6E9-B1D6-BF55-3830-A0B52000F9F8}"/>
          </ac:spMkLst>
        </pc:spChg>
        <pc:spChg chg="del">
          <ac:chgData name="Landon J. Ochoa" userId="S::ljochoa@midlandtexas.gov::5d744168-f123-43e9-b7f0-f7245064f29d" providerId="AD" clId="Web-{EDC90E13-624D-6D90-EECC-04E87440A668}" dt="2025-09-09T14:45:30.767" v="3"/>
          <ac:spMkLst>
            <pc:docMk/>
            <pc:sldMk cId="3659715712" sldId="256"/>
            <ac:spMk id="4" creationId="{141883AD-87A6-E014-DB3F-47F82E1C4EF8}"/>
          </ac:spMkLst>
        </pc:spChg>
        <pc:picChg chg="mod">
          <ac:chgData name="Landon J. Ochoa" userId="S::ljochoa@midlandtexas.gov::5d744168-f123-43e9-b7f0-f7245064f29d" providerId="AD" clId="Web-{EDC90E13-624D-6D90-EECC-04E87440A668}" dt="2025-09-09T14:46:03.799" v="5" actId="14100"/>
          <ac:picMkLst>
            <pc:docMk/>
            <pc:sldMk cId="3659715712" sldId="256"/>
            <ac:picMk id="5" creationId="{D9684E57-D90E-844E-0F19-95E7F40C162C}"/>
          </ac:picMkLst>
        </pc:picChg>
      </pc:sldChg>
      <pc:sldChg chg="modSp add replId">
        <pc:chgData name="Landon J. Ochoa" userId="S::ljochoa@midlandtexas.gov::5d744168-f123-43e9-b7f0-f7245064f29d" providerId="AD" clId="Web-{EDC90E13-624D-6D90-EECC-04E87440A668}" dt="2025-09-09T14:45:58.221" v="4" actId="14100"/>
        <pc:sldMkLst>
          <pc:docMk/>
          <pc:sldMk cId="958256962" sldId="476"/>
        </pc:sldMkLst>
        <pc:picChg chg="mod">
          <ac:chgData name="Landon J. Ochoa" userId="S::ljochoa@midlandtexas.gov::5d744168-f123-43e9-b7f0-f7245064f29d" providerId="AD" clId="Web-{EDC90E13-624D-6D90-EECC-04E87440A668}" dt="2025-09-09T14:45:58.221" v="4" actId="14100"/>
          <ac:picMkLst>
            <pc:docMk/>
            <pc:sldMk cId="958256962" sldId="476"/>
            <ac:picMk id="5" creationId="{88BC9E36-FBBA-C478-FFA8-1F7DD93CB1F8}"/>
          </ac:picMkLst>
        </pc:picChg>
      </pc:sldChg>
    </pc:docChg>
  </pc:docChgLst>
  <pc:docChgLst>
    <pc:chgData name="Christy Weakland" userId="S::cweakland@midlandtexas.gov::33c34196-64dc-416f-828d-23e6fbfa4fe4" providerId="AD" clId="Web-{238D1375-0C8A-6C0E-7032-BDE17D82A488}"/>
    <pc:docChg chg="modSld">
      <pc:chgData name="Christy Weakland" userId="S::cweakland@midlandtexas.gov::33c34196-64dc-416f-828d-23e6fbfa4fe4" providerId="AD" clId="Web-{238D1375-0C8A-6C0E-7032-BDE17D82A488}" dt="2025-09-09T14:24:13.549" v="1" actId="20577"/>
      <pc:docMkLst>
        <pc:docMk/>
      </pc:docMkLst>
      <pc:sldChg chg="modSp">
        <pc:chgData name="Christy Weakland" userId="S::cweakland@midlandtexas.gov::33c34196-64dc-416f-828d-23e6fbfa4fe4" providerId="AD" clId="Web-{238D1375-0C8A-6C0E-7032-BDE17D82A488}" dt="2025-09-09T14:24:13.549" v="1" actId="20577"/>
        <pc:sldMkLst>
          <pc:docMk/>
          <pc:sldMk cId="269746865" sldId="264"/>
        </pc:sldMkLst>
        <pc:spChg chg="mod">
          <ac:chgData name="Christy Weakland" userId="S::cweakland@midlandtexas.gov::33c34196-64dc-416f-828d-23e6fbfa4fe4" providerId="AD" clId="Web-{238D1375-0C8A-6C0E-7032-BDE17D82A488}" dt="2025-09-09T14:24:13.549" v="1" actId="20577"/>
          <ac:spMkLst>
            <pc:docMk/>
            <pc:sldMk cId="269746865" sldId="264"/>
            <ac:spMk id="5" creationId="{475C67EF-2FC1-5713-B02C-EA6E2C9E8F06}"/>
          </ac:spMkLst>
        </pc:spChg>
      </pc:sldChg>
    </pc:docChg>
  </pc:docChgLst>
  <pc:docChgLst>
    <pc:chgData name="Christy Weakland" userId="S::cweakland@midlandtexas.gov::33c34196-64dc-416f-828d-23e6fbfa4fe4" providerId="AD" clId="Web-{344A312C-261D-D0DA-D92D-19684FCE43EF}"/>
    <pc:docChg chg="addSld">
      <pc:chgData name="Christy Weakland" userId="S::cweakland@midlandtexas.gov::33c34196-64dc-416f-828d-23e6fbfa4fe4" providerId="AD" clId="Web-{344A312C-261D-D0DA-D92D-19684FCE43EF}" dt="2025-09-09T10:53:07.993" v="0"/>
      <pc:docMkLst>
        <pc:docMk/>
      </pc:docMkLst>
      <pc:sldChg chg="add replId">
        <pc:chgData name="Christy Weakland" userId="S::cweakland@midlandtexas.gov::33c34196-64dc-416f-828d-23e6fbfa4fe4" providerId="AD" clId="Web-{344A312C-261D-D0DA-D92D-19684FCE43EF}" dt="2025-09-09T10:53:07.993" v="0"/>
        <pc:sldMkLst>
          <pc:docMk/>
          <pc:sldMk cId="179959367" sldId="47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oleObject" Target="file:///\\dc\Finance$\BUDGET\Budget\City%20Budget\FY24\Property%20AdValorem%20Tax%20TNT\2023%20AdValorem%20data%20and%20Multi%20City%20graph\2022-2023%20AdValorem%20Tax%20comparison%20Multi%20City.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C:\Users\tnovak\AppData\Local\Microsoft\Windows\INetCache\Content.Outlook\CPN5LU19\Forcast%20General%20Fund%20Revenue%20(version%201).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dc\Finance$\BUDGET\Budget\City%20Budget\FY24\PROPOSED%20BUDGET%20FY24\Introduction\Work%20Pages\Tax%20Valuations%20History%202024.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Series 1</c:v>
                </c:pt>
              </c:strCache>
            </c:strRef>
          </c:tx>
          <c:spPr>
            <a:solidFill>
              <a:schemeClr val="tx2">
                <a:lumMod val="75000"/>
                <a:lumOff val="25000"/>
              </a:schemeClr>
            </a:solidFill>
            <a:ln>
              <a:noFill/>
            </a:ln>
            <a:effectLst/>
          </c:spPr>
          <c:cat>
            <c:strRef>
              <c:f>Sheet1!$A$2:$A$5</c:f>
              <c:strCache>
                <c:ptCount val="4"/>
                <c:pt idx="0">
                  <c:v>FY2022</c:v>
                </c:pt>
                <c:pt idx="1">
                  <c:v>FY2023</c:v>
                </c:pt>
                <c:pt idx="2">
                  <c:v>FY2024</c:v>
                </c:pt>
                <c:pt idx="3">
                  <c:v>FY2025</c:v>
                </c:pt>
              </c:strCache>
            </c:strRef>
          </c:cat>
          <c:val>
            <c:numRef>
              <c:f>Sheet1!$B$2:$B$5</c:f>
              <c:numCache>
                <c:formatCode>General</c:formatCode>
                <c:ptCount val="4"/>
                <c:pt idx="0">
                  <c:v>0.36718899999999999</c:v>
                </c:pt>
                <c:pt idx="1">
                  <c:v>0.35503899999999999</c:v>
                </c:pt>
                <c:pt idx="2">
                  <c:v>0.35066199999999997</c:v>
                </c:pt>
                <c:pt idx="3">
                  <c:v>0.34866200000000003</c:v>
                </c:pt>
              </c:numCache>
            </c:numRef>
          </c:val>
          <c:extLst>
            <c:ext xmlns:c16="http://schemas.microsoft.com/office/drawing/2014/chart" uri="{C3380CC4-5D6E-409C-BE32-E72D297353CC}">
              <c16:uniqueId val="{00000000-AF38-49CB-A5FD-715B3C49D784}"/>
            </c:ext>
          </c:extLst>
        </c:ser>
        <c:dLbls>
          <c:showLegendKey val="0"/>
          <c:showVal val="0"/>
          <c:showCatName val="0"/>
          <c:showSerName val="0"/>
          <c:showPercent val="0"/>
          <c:showBubbleSize val="0"/>
        </c:dLbls>
        <c:axId val="473010016"/>
        <c:axId val="86870720"/>
      </c:areaChart>
      <c:catAx>
        <c:axId val="473010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6870720"/>
        <c:crosses val="autoZero"/>
        <c:auto val="1"/>
        <c:lblAlgn val="ctr"/>
        <c:lblOffset val="100"/>
        <c:noMultiLvlLbl val="0"/>
      </c:catAx>
      <c:valAx>
        <c:axId val="86870720"/>
        <c:scaling>
          <c:orientation val="minMax"/>
          <c:min val="0.34400000000000008"/>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Tax Rate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73010016"/>
        <c:crosses val="autoZero"/>
        <c:crossBetween val="midCat"/>
        <c:majorUnit val="2.0000000000000005E-3"/>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874334259278598"/>
          <c:y val="4.8681623575705324E-2"/>
          <c:w val="0.58850800977464024"/>
          <c:h val="0.78551789650781656"/>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557717249954399"/>
          <c:y val="1.9268502008347645E-2"/>
          <c:w val="0.82553944918497202"/>
          <c:h val="0.86403700252497884"/>
        </c:manualLayout>
      </c:layout>
      <c:barChart>
        <c:barDir val="col"/>
        <c:grouping val="clustered"/>
        <c:varyColors val="0"/>
        <c:ser>
          <c:idx val="0"/>
          <c:order val="0"/>
          <c:tx>
            <c:strRef>
              <c:f>'Graph Data'!$B$1:$B$2</c:f>
              <c:strCache>
                <c:ptCount val="2"/>
                <c:pt idx="0">
                  <c:v>2024-2025</c:v>
                </c:pt>
                <c:pt idx="1">
                  <c:v>LEVY Rate</c:v>
                </c:pt>
              </c:strCache>
            </c:strRef>
          </c:tx>
          <c:spPr>
            <a:solidFill>
              <a:srgbClr val="0E2841">
                <a:lumMod val="75000"/>
                <a:lumOff val="25000"/>
              </a:srgbClr>
            </a:solidFill>
          </c:spPr>
          <c:invertIfNegative val="0"/>
          <c:dPt>
            <c:idx val="4"/>
            <c:invertIfNegative val="0"/>
            <c:bubble3D val="0"/>
            <c:extLst>
              <c:ext xmlns:c16="http://schemas.microsoft.com/office/drawing/2014/chart" uri="{C3380CC4-5D6E-409C-BE32-E72D297353CC}">
                <c16:uniqueId val="{00000000-8A9D-4E8F-A618-1E218B756DEE}"/>
              </c:ext>
            </c:extLst>
          </c:dPt>
          <c:dPt>
            <c:idx val="5"/>
            <c:invertIfNegative val="0"/>
            <c:bubble3D val="0"/>
            <c:extLst>
              <c:ext xmlns:c16="http://schemas.microsoft.com/office/drawing/2014/chart" uri="{C3380CC4-5D6E-409C-BE32-E72D297353CC}">
                <c16:uniqueId val="{00000001-8A9D-4E8F-A618-1E218B756DEE}"/>
              </c:ext>
            </c:extLst>
          </c:dPt>
          <c:dPt>
            <c:idx val="7"/>
            <c:invertIfNegative val="0"/>
            <c:bubble3D val="0"/>
            <c:spPr>
              <a:solidFill>
                <a:srgbClr val="4EA72E">
                  <a:lumMod val="60000"/>
                  <a:lumOff val="40000"/>
                </a:srgbClr>
              </a:solidFill>
            </c:spPr>
            <c:extLst>
              <c:ext xmlns:c16="http://schemas.microsoft.com/office/drawing/2014/chart" uri="{C3380CC4-5D6E-409C-BE32-E72D297353CC}">
                <c16:uniqueId val="{00000003-8A9D-4E8F-A618-1E218B756DEE}"/>
              </c:ext>
            </c:extLst>
          </c:dPt>
          <c:cat>
            <c:strRef>
              <c:f>'Graph Data'!$A$3:$A$10</c:f>
              <c:strCache>
                <c:ptCount val="8"/>
                <c:pt idx="0">
                  <c:v>Abilene </c:v>
                </c:pt>
                <c:pt idx="1">
                  <c:v>Waco</c:v>
                </c:pt>
                <c:pt idx="2">
                  <c:v>San Angelo</c:v>
                </c:pt>
                <c:pt idx="3">
                  <c:v>Wichita Falls</c:v>
                </c:pt>
                <c:pt idx="4">
                  <c:v>Lubbock </c:v>
                </c:pt>
                <c:pt idx="5">
                  <c:v>Odessa</c:v>
                </c:pt>
                <c:pt idx="6">
                  <c:v>Plano</c:v>
                </c:pt>
                <c:pt idx="7">
                  <c:v>Midland</c:v>
                </c:pt>
              </c:strCache>
            </c:strRef>
          </c:cat>
          <c:val>
            <c:numRef>
              <c:f>'Graph Data'!$B$3:$B$10</c:f>
              <c:numCache>
                <c:formatCode>0.000000</c:formatCode>
                <c:ptCount val="8"/>
                <c:pt idx="0">
                  <c:v>0.76070000000000004</c:v>
                </c:pt>
                <c:pt idx="1">
                  <c:v>0.755</c:v>
                </c:pt>
                <c:pt idx="2">
                  <c:v>0.75439999999999996</c:v>
                </c:pt>
                <c:pt idx="3">
                  <c:v>0.69432099999999997</c:v>
                </c:pt>
                <c:pt idx="4">
                  <c:v>0.48020000000000002</c:v>
                </c:pt>
                <c:pt idx="5">
                  <c:v>0.466275</c:v>
                </c:pt>
                <c:pt idx="6">
                  <c:v>0.41760000000000003</c:v>
                </c:pt>
                <c:pt idx="7">
                  <c:v>0.34866200000000003</c:v>
                </c:pt>
              </c:numCache>
            </c:numRef>
          </c:val>
          <c:extLst>
            <c:ext xmlns:c16="http://schemas.microsoft.com/office/drawing/2014/chart" uri="{C3380CC4-5D6E-409C-BE32-E72D297353CC}">
              <c16:uniqueId val="{00000004-8A9D-4E8F-A618-1E218B756DEE}"/>
            </c:ext>
          </c:extLst>
        </c:ser>
        <c:dLbls>
          <c:showLegendKey val="0"/>
          <c:showVal val="0"/>
          <c:showCatName val="0"/>
          <c:showSerName val="0"/>
          <c:showPercent val="0"/>
          <c:showBubbleSize val="0"/>
        </c:dLbls>
        <c:gapWidth val="150"/>
        <c:overlap val="3"/>
        <c:axId val="78320640"/>
        <c:axId val="75567616"/>
      </c:barChart>
      <c:lineChart>
        <c:grouping val="standard"/>
        <c:varyColors val="0"/>
        <c:dLbls>
          <c:showLegendKey val="0"/>
          <c:showVal val="0"/>
          <c:showCatName val="0"/>
          <c:showSerName val="0"/>
          <c:showPercent val="0"/>
          <c:showBubbleSize val="0"/>
        </c:dLbls>
        <c:marker val="1"/>
        <c:smooth val="0"/>
        <c:axId val="1397725456"/>
        <c:axId val="1397716816"/>
        <c:extLst>
          <c:ext xmlns:c15="http://schemas.microsoft.com/office/drawing/2012/chart" uri="{02D57815-91ED-43cb-92C2-25804820EDAC}">
            <c15:filteredLineSeries>
              <c15:ser>
                <c:idx val="1"/>
                <c:order val="1"/>
                <c:tx>
                  <c:strRef>
                    <c:extLst>
                      <c:ext uri="{02D57815-91ED-43cb-92C2-25804820EDAC}">
                        <c15:formulaRef>
                          <c15:sqref>'Graph Data'!$C$1:$C$2</c15:sqref>
                        </c15:formulaRef>
                      </c:ext>
                    </c:extLst>
                    <c:strCache>
                      <c:ptCount val="2"/>
                      <c:pt idx="0">
                        <c:v>2024-2025</c:v>
                      </c:pt>
                      <c:pt idx="1">
                        <c:v>Tax on 300k Home</c:v>
                      </c:pt>
                    </c:strCache>
                  </c:strRef>
                </c:tx>
                <c:spPr>
                  <a:ln>
                    <a:noFill/>
                  </a:ln>
                </c:spPr>
                <c:marker>
                  <c:symbol val="none"/>
                </c:marker>
                <c:dLbls>
                  <c:dLbl>
                    <c:idx val="4"/>
                    <c:layout>
                      <c:manualLayout>
                        <c:x val="-3.02910263405172E-2"/>
                        <c:y val="-9.0276658863224935E-3"/>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5-8A9D-4E8F-A618-1E218B756DEE}"/>
                      </c:ext>
                    </c:extLst>
                  </c:dLbl>
                  <c:dLbl>
                    <c:idx val="5"/>
                    <c:layout>
                      <c:manualLayout>
                        <c:x val="-3.0291026340517023E-2"/>
                        <c:y val="-6.0184439242149963E-3"/>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6-8A9D-4E8F-A618-1E218B756DEE}"/>
                      </c:ext>
                    </c:extLst>
                  </c:dLbl>
                  <c:dLbl>
                    <c:idx val="6"/>
                    <c:layout>
                      <c:manualLayout>
                        <c:x val="-3.02910263405172E-2"/>
                        <c:y val="-9.0276658863224935E-3"/>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7-8A9D-4E8F-A618-1E218B756DEE}"/>
                      </c:ext>
                    </c:extLst>
                  </c:dLbl>
                  <c:dLbl>
                    <c:idx val="7"/>
                    <c:layout>
                      <c:manualLayout>
                        <c:x val="-3.029102634051711E-2"/>
                        <c:y val="-2.1064553734752484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8-8A9D-4E8F-A618-1E218B756DEE}"/>
                      </c:ext>
                    </c:extLst>
                  </c:dLbl>
                  <c:spPr>
                    <a:solidFill>
                      <a:srgbClr val="4EA72E">
                        <a:lumMod val="60000"/>
                        <a:lumOff val="40000"/>
                      </a:srgbClr>
                    </a:solidFill>
                    <a:ln>
                      <a:noFill/>
                    </a:ln>
                    <a:effectLst/>
                  </c:spPr>
                  <c:dLblPos val="ct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'Graph Data'!$A$3:$A$10</c15:sqref>
                        </c15:formulaRef>
                      </c:ext>
                    </c:extLst>
                    <c:strCache>
                      <c:ptCount val="8"/>
                      <c:pt idx="0">
                        <c:v>Abilene </c:v>
                      </c:pt>
                      <c:pt idx="1">
                        <c:v>Waco</c:v>
                      </c:pt>
                      <c:pt idx="2">
                        <c:v>San Angelo</c:v>
                      </c:pt>
                      <c:pt idx="3">
                        <c:v>Wichita Falls</c:v>
                      </c:pt>
                      <c:pt idx="4">
                        <c:v>Lubbock </c:v>
                      </c:pt>
                      <c:pt idx="5">
                        <c:v>Odessa</c:v>
                      </c:pt>
                      <c:pt idx="6">
                        <c:v>Plano</c:v>
                      </c:pt>
                      <c:pt idx="7">
                        <c:v>Midland</c:v>
                      </c:pt>
                    </c:strCache>
                  </c:strRef>
                </c:cat>
                <c:val>
                  <c:numRef>
                    <c:extLst>
                      <c:ext uri="{02D57815-91ED-43cb-92C2-25804820EDAC}">
                        <c15:formulaRef>
                          <c15:sqref>'Graph Data'!$C$3:$C$10</c15:sqref>
                        </c15:formulaRef>
                      </c:ext>
                    </c:extLst>
                    <c:numCache>
                      <c:formatCode>_("$"* #,##0_);_("$"* \(#,##0\);_("$"* "-"??_);_(@_)</c:formatCode>
                      <c:ptCount val="8"/>
                      <c:pt idx="0">
                        <c:v>2282.1</c:v>
                      </c:pt>
                      <c:pt idx="1">
                        <c:v>2265</c:v>
                      </c:pt>
                      <c:pt idx="2">
                        <c:v>2263.1999999999998</c:v>
                      </c:pt>
                      <c:pt idx="3">
                        <c:v>2082.9629999999997</c:v>
                      </c:pt>
                      <c:pt idx="4">
                        <c:v>1440.6</c:v>
                      </c:pt>
                      <c:pt idx="5">
                        <c:v>1398.825</c:v>
                      </c:pt>
                      <c:pt idx="6">
                        <c:v>1252.8000000000002</c:v>
                      </c:pt>
                      <c:pt idx="7">
                        <c:v>1045.9860000000001</c:v>
                      </c:pt>
                    </c:numCache>
                  </c:numRef>
                </c:val>
                <c:smooth val="0"/>
                <c:extLst>
                  <c:ext xmlns:c16="http://schemas.microsoft.com/office/drawing/2014/chart" uri="{C3380CC4-5D6E-409C-BE32-E72D297353CC}">
                    <c16:uniqueId val="{00000009-8A9D-4E8F-A618-1E218B756DEE}"/>
                  </c:ext>
                </c:extLst>
              </c15:ser>
            </c15:filteredLineSeries>
          </c:ext>
        </c:extLst>
      </c:lineChart>
      <c:catAx>
        <c:axId val="78320640"/>
        <c:scaling>
          <c:orientation val="minMax"/>
        </c:scaling>
        <c:delete val="0"/>
        <c:axPos val="b"/>
        <c:numFmt formatCode="#,##0.000000" sourceLinked="0"/>
        <c:majorTickMark val="none"/>
        <c:minorTickMark val="none"/>
        <c:tickLblPos val="nextTo"/>
        <c:spPr>
          <a:ln w="9525"/>
        </c:spPr>
        <c:txPr>
          <a:bodyPr rot="0"/>
          <a:lstStyle/>
          <a:p>
            <a:pPr>
              <a:defRPr/>
            </a:pPr>
            <a:endParaRPr lang="en-US"/>
          </a:p>
        </c:txPr>
        <c:crossAx val="75567616"/>
        <c:crosses val="autoZero"/>
        <c:auto val="1"/>
        <c:lblAlgn val="ctr"/>
        <c:lblOffset val="90"/>
        <c:noMultiLvlLbl val="0"/>
      </c:catAx>
      <c:valAx>
        <c:axId val="75567616"/>
        <c:scaling>
          <c:orientation val="minMax"/>
          <c:max val="0.8"/>
          <c:min val="0.30000000000000004"/>
        </c:scaling>
        <c:delete val="0"/>
        <c:axPos val="l"/>
        <c:majorGridlines/>
        <c:title>
          <c:tx>
            <c:rich>
              <a:bodyPr rot="-5400000" vert="horz"/>
              <a:lstStyle/>
              <a:p>
                <a:pPr>
                  <a:defRPr/>
                </a:pPr>
                <a:r>
                  <a:rPr lang="en-US"/>
                  <a:t>Cents </a:t>
                </a:r>
              </a:p>
              <a:p>
                <a:pPr>
                  <a:defRPr/>
                </a:pPr>
                <a:r>
                  <a:rPr lang="en-US"/>
                  <a:t>(Per $100 Valuation)</a:t>
                </a:r>
              </a:p>
            </c:rich>
          </c:tx>
          <c:overlay val="0"/>
        </c:title>
        <c:numFmt formatCode="0.000000" sourceLinked="1"/>
        <c:majorTickMark val="none"/>
        <c:minorTickMark val="none"/>
        <c:tickLblPos val="nextTo"/>
        <c:crossAx val="78320640"/>
        <c:crosses val="autoZero"/>
        <c:crossBetween val="between"/>
      </c:valAx>
      <c:valAx>
        <c:axId val="1397716816"/>
        <c:scaling>
          <c:orientation val="minMax"/>
          <c:max val="2400"/>
          <c:min val="0"/>
        </c:scaling>
        <c:delete val="1"/>
        <c:axPos val="r"/>
        <c:numFmt formatCode="_(&quot;$&quot;* #,##0_);_(&quot;$&quot;* \(#,##0\);_(&quot;$&quot;* &quot;-&quot;??_);_(@_)" sourceLinked="1"/>
        <c:majorTickMark val="out"/>
        <c:minorTickMark val="none"/>
        <c:tickLblPos val="nextTo"/>
        <c:crossAx val="1397725456"/>
        <c:crosses val="max"/>
        <c:crossBetween val="between"/>
      </c:valAx>
      <c:catAx>
        <c:axId val="1397725456"/>
        <c:scaling>
          <c:orientation val="minMax"/>
        </c:scaling>
        <c:delete val="1"/>
        <c:axPos val="b"/>
        <c:numFmt formatCode="General" sourceLinked="1"/>
        <c:majorTickMark val="out"/>
        <c:minorTickMark val="none"/>
        <c:tickLblPos val="nextTo"/>
        <c:crossAx val="1397716816"/>
        <c:crosses val="autoZero"/>
        <c:auto val="1"/>
        <c:lblAlgn val="ctr"/>
        <c:lblOffset val="100"/>
        <c:noMultiLvlLbl val="0"/>
      </c:catAx>
      <c:dTable>
        <c:showHorzBorder val="1"/>
        <c:showVertBorder val="1"/>
        <c:showOutline val="1"/>
        <c:showKeys val="1"/>
      </c:dTable>
      <c:spPr>
        <a:ln w="0">
          <a:solidFill>
            <a:sysClr val="windowText" lastClr="000000">
              <a:tint val="75000"/>
              <a:shade val="95000"/>
              <a:satMod val="105000"/>
            </a:sysClr>
          </a:solidFill>
        </a:ln>
      </c:spPr>
    </c:plotArea>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557717249954399"/>
          <c:y val="1.9268502008347645E-2"/>
          <c:w val="0.82553944918497202"/>
          <c:h val="0.86403700252497884"/>
        </c:manualLayout>
      </c:layout>
      <c:barChart>
        <c:barDir val="col"/>
        <c:grouping val="clustered"/>
        <c:varyColors val="0"/>
        <c:ser>
          <c:idx val="0"/>
          <c:order val="0"/>
          <c:tx>
            <c:strRef>
              <c:f>'Graph Data'!$B$1:$B$2</c:f>
              <c:strCache>
                <c:ptCount val="2"/>
                <c:pt idx="0">
                  <c:v>2024-2025</c:v>
                </c:pt>
                <c:pt idx="1">
                  <c:v>LEVY Rate</c:v>
                </c:pt>
              </c:strCache>
            </c:strRef>
          </c:tx>
          <c:spPr>
            <a:solidFill>
              <a:srgbClr val="0E2841">
                <a:lumMod val="75000"/>
                <a:lumOff val="25000"/>
              </a:srgbClr>
            </a:solidFill>
          </c:spPr>
          <c:invertIfNegative val="0"/>
          <c:dPt>
            <c:idx val="4"/>
            <c:invertIfNegative val="0"/>
            <c:bubble3D val="0"/>
            <c:extLst>
              <c:ext xmlns:c16="http://schemas.microsoft.com/office/drawing/2014/chart" uri="{C3380CC4-5D6E-409C-BE32-E72D297353CC}">
                <c16:uniqueId val="{00000000-8A9D-4E8F-A618-1E218B756DEE}"/>
              </c:ext>
            </c:extLst>
          </c:dPt>
          <c:dPt>
            <c:idx val="5"/>
            <c:invertIfNegative val="0"/>
            <c:bubble3D val="0"/>
            <c:extLst>
              <c:ext xmlns:c16="http://schemas.microsoft.com/office/drawing/2014/chart" uri="{C3380CC4-5D6E-409C-BE32-E72D297353CC}">
                <c16:uniqueId val="{00000001-8A9D-4E8F-A618-1E218B756DEE}"/>
              </c:ext>
            </c:extLst>
          </c:dPt>
          <c:dPt>
            <c:idx val="7"/>
            <c:invertIfNegative val="0"/>
            <c:bubble3D val="0"/>
            <c:spPr>
              <a:solidFill>
                <a:srgbClr val="4EA72E">
                  <a:lumMod val="60000"/>
                  <a:lumOff val="40000"/>
                </a:srgbClr>
              </a:solidFill>
            </c:spPr>
            <c:extLst>
              <c:ext xmlns:c16="http://schemas.microsoft.com/office/drawing/2014/chart" uri="{C3380CC4-5D6E-409C-BE32-E72D297353CC}">
                <c16:uniqueId val="{00000003-8A9D-4E8F-A618-1E218B756DEE}"/>
              </c:ext>
            </c:extLst>
          </c:dPt>
          <c:cat>
            <c:strRef>
              <c:f>'Graph Data'!$A$3:$A$10</c:f>
              <c:strCache>
                <c:ptCount val="8"/>
                <c:pt idx="0">
                  <c:v>Abilene </c:v>
                </c:pt>
                <c:pt idx="1">
                  <c:v>Waco</c:v>
                </c:pt>
                <c:pt idx="2">
                  <c:v>San Angelo</c:v>
                </c:pt>
                <c:pt idx="3">
                  <c:v>Wichita Falls</c:v>
                </c:pt>
                <c:pt idx="4">
                  <c:v>Lubbock </c:v>
                </c:pt>
                <c:pt idx="5">
                  <c:v>Odessa</c:v>
                </c:pt>
                <c:pt idx="6">
                  <c:v>Plano</c:v>
                </c:pt>
                <c:pt idx="7">
                  <c:v>Midland</c:v>
                </c:pt>
              </c:strCache>
            </c:strRef>
          </c:cat>
          <c:val>
            <c:numRef>
              <c:f>'Graph Data'!$B$3:$B$10</c:f>
              <c:numCache>
                <c:formatCode>0.000000</c:formatCode>
                <c:ptCount val="8"/>
                <c:pt idx="0">
                  <c:v>0.76070000000000004</c:v>
                </c:pt>
                <c:pt idx="1">
                  <c:v>0.755</c:v>
                </c:pt>
                <c:pt idx="2">
                  <c:v>0.75439999999999996</c:v>
                </c:pt>
                <c:pt idx="3">
                  <c:v>0.69432099999999997</c:v>
                </c:pt>
                <c:pt idx="4">
                  <c:v>0.48020000000000002</c:v>
                </c:pt>
                <c:pt idx="5">
                  <c:v>0.466275</c:v>
                </c:pt>
                <c:pt idx="6">
                  <c:v>0.41760000000000003</c:v>
                </c:pt>
                <c:pt idx="7">
                  <c:v>0.34866200000000003</c:v>
                </c:pt>
              </c:numCache>
            </c:numRef>
          </c:val>
          <c:extLst>
            <c:ext xmlns:c16="http://schemas.microsoft.com/office/drawing/2014/chart" uri="{C3380CC4-5D6E-409C-BE32-E72D297353CC}">
              <c16:uniqueId val="{00000004-8A9D-4E8F-A618-1E218B756DEE}"/>
            </c:ext>
          </c:extLst>
        </c:ser>
        <c:dLbls>
          <c:showLegendKey val="0"/>
          <c:showVal val="0"/>
          <c:showCatName val="0"/>
          <c:showSerName val="0"/>
          <c:showPercent val="0"/>
          <c:showBubbleSize val="0"/>
        </c:dLbls>
        <c:gapWidth val="150"/>
        <c:overlap val="3"/>
        <c:axId val="78320640"/>
        <c:axId val="75567616"/>
      </c:barChart>
      <c:lineChart>
        <c:grouping val="standard"/>
        <c:varyColors val="0"/>
        <c:dLbls>
          <c:showLegendKey val="0"/>
          <c:showVal val="0"/>
          <c:showCatName val="0"/>
          <c:showSerName val="0"/>
          <c:showPercent val="0"/>
          <c:showBubbleSize val="0"/>
        </c:dLbls>
        <c:marker val="1"/>
        <c:smooth val="0"/>
        <c:axId val="1397725456"/>
        <c:axId val="1397716816"/>
        <c:extLst>
          <c:ext xmlns:c15="http://schemas.microsoft.com/office/drawing/2012/chart" uri="{02D57815-91ED-43cb-92C2-25804820EDAC}">
            <c15:filteredLineSeries>
              <c15:ser>
                <c:idx val="1"/>
                <c:order val="1"/>
                <c:tx>
                  <c:strRef>
                    <c:extLst>
                      <c:ext uri="{02D57815-91ED-43cb-92C2-25804820EDAC}">
                        <c15:formulaRef>
                          <c15:sqref>'Graph Data'!$C$1:$C$2</c15:sqref>
                        </c15:formulaRef>
                      </c:ext>
                    </c:extLst>
                    <c:strCache>
                      <c:ptCount val="2"/>
                      <c:pt idx="0">
                        <c:v>2024-2025</c:v>
                      </c:pt>
                      <c:pt idx="1">
                        <c:v>Tax on 300k Home</c:v>
                      </c:pt>
                    </c:strCache>
                  </c:strRef>
                </c:tx>
                <c:spPr>
                  <a:ln>
                    <a:noFill/>
                  </a:ln>
                </c:spPr>
                <c:marker>
                  <c:symbol val="none"/>
                </c:marker>
                <c:dLbls>
                  <c:dLbl>
                    <c:idx val="4"/>
                    <c:layout>
                      <c:manualLayout>
                        <c:x val="-3.02910263405172E-2"/>
                        <c:y val="-9.0276658863224935E-3"/>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5-8A9D-4E8F-A618-1E218B756DEE}"/>
                      </c:ext>
                    </c:extLst>
                  </c:dLbl>
                  <c:dLbl>
                    <c:idx val="5"/>
                    <c:layout>
                      <c:manualLayout>
                        <c:x val="-3.0291026340517023E-2"/>
                        <c:y val="-6.0184439242149963E-3"/>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6-8A9D-4E8F-A618-1E218B756DEE}"/>
                      </c:ext>
                    </c:extLst>
                  </c:dLbl>
                  <c:dLbl>
                    <c:idx val="6"/>
                    <c:layout>
                      <c:manualLayout>
                        <c:x val="-3.02910263405172E-2"/>
                        <c:y val="-9.0276658863224935E-3"/>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7-8A9D-4E8F-A618-1E218B756DEE}"/>
                      </c:ext>
                    </c:extLst>
                  </c:dLbl>
                  <c:dLbl>
                    <c:idx val="7"/>
                    <c:layout>
                      <c:manualLayout>
                        <c:x val="-3.029102634051711E-2"/>
                        <c:y val="-2.1064553734752484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8-8A9D-4E8F-A618-1E218B756DEE}"/>
                      </c:ext>
                    </c:extLst>
                  </c:dLbl>
                  <c:spPr>
                    <a:solidFill>
                      <a:srgbClr val="4EA72E">
                        <a:lumMod val="60000"/>
                        <a:lumOff val="40000"/>
                      </a:srgbClr>
                    </a:solidFill>
                    <a:ln>
                      <a:noFill/>
                    </a:ln>
                    <a:effectLst/>
                  </c:spPr>
                  <c:dLblPos val="ct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'Graph Data'!$A$3:$A$10</c15:sqref>
                        </c15:formulaRef>
                      </c:ext>
                    </c:extLst>
                    <c:strCache>
                      <c:ptCount val="8"/>
                      <c:pt idx="0">
                        <c:v>Abilene </c:v>
                      </c:pt>
                      <c:pt idx="1">
                        <c:v>Waco</c:v>
                      </c:pt>
                      <c:pt idx="2">
                        <c:v>San Angelo</c:v>
                      </c:pt>
                      <c:pt idx="3">
                        <c:v>Wichita Falls</c:v>
                      </c:pt>
                      <c:pt idx="4">
                        <c:v>Lubbock </c:v>
                      </c:pt>
                      <c:pt idx="5">
                        <c:v>Odessa</c:v>
                      </c:pt>
                      <c:pt idx="6">
                        <c:v>Plano</c:v>
                      </c:pt>
                      <c:pt idx="7">
                        <c:v>Midland</c:v>
                      </c:pt>
                    </c:strCache>
                  </c:strRef>
                </c:cat>
                <c:val>
                  <c:numRef>
                    <c:extLst>
                      <c:ext uri="{02D57815-91ED-43cb-92C2-25804820EDAC}">
                        <c15:formulaRef>
                          <c15:sqref>'Graph Data'!$C$3:$C$10</c15:sqref>
                        </c15:formulaRef>
                      </c:ext>
                    </c:extLst>
                    <c:numCache>
                      <c:formatCode>_("$"* #,##0_);_("$"* \(#,##0\);_("$"* "-"??_);_(@_)</c:formatCode>
                      <c:ptCount val="8"/>
                      <c:pt idx="0">
                        <c:v>2282.1</c:v>
                      </c:pt>
                      <c:pt idx="1">
                        <c:v>2265</c:v>
                      </c:pt>
                      <c:pt idx="2">
                        <c:v>2263.1999999999998</c:v>
                      </c:pt>
                      <c:pt idx="3">
                        <c:v>2082.9629999999997</c:v>
                      </c:pt>
                      <c:pt idx="4">
                        <c:v>1440.6</c:v>
                      </c:pt>
                      <c:pt idx="5">
                        <c:v>1398.825</c:v>
                      </c:pt>
                      <c:pt idx="6">
                        <c:v>1252.8000000000002</c:v>
                      </c:pt>
                      <c:pt idx="7">
                        <c:v>1045.9860000000001</c:v>
                      </c:pt>
                    </c:numCache>
                  </c:numRef>
                </c:val>
                <c:smooth val="0"/>
                <c:extLst>
                  <c:ext xmlns:c16="http://schemas.microsoft.com/office/drawing/2014/chart" uri="{C3380CC4-5D6E-409C-BE32-E72D297353CC}">
                    <c16:uniqueId val="{00000009-8A9D-4E8F-A618-1E218B756DEE}"/>
                  </c:ext>
                </c:extLst>
              </c15:ser>
            </c15:filteredLineSeries>
          </c:ext>
        </c:extLst>
      </c:lineChart>
      <c:catAx>
        <c:axId val="78320640"/>
        <c:scaling>
          <c:orientation val="minMax"/>
        </c:scaling>
        <c:delete val="0"/>
        <c:axPos val="b"/>
        <c:numFmt formatCode="#,##0.000000" sourceLinked="0"/>
        <c:majorTickMark val="none"/>
        <c:minorTickMark val="none"/>
        <c:tickLblPos val="nextTo"/>
        <c:spPr>
          <a:ln w="9525"/>
        </c:spPr>
        <c:txPr>
          <a:bodyPr rot="0"/>
          <a:lstStyle/>
          <a:p>
            <a:pPr>
              <a:defRPr/>
            </a:pPr>
            <a:endParaRPr lang="en-US"/>
          </a:p>
        </c:txPr>
        <c:crossAx val="75567616"/>
        <c:crosses val="autoZero"/>
        <c:auto val="1"/>
        <c:lblAlgn val="ctr"/>
        <c:lblOffset val="90"/>
        <c:noMultiLvlLbl val="0"/>
      </c:catAx>
      <c:valAx>
        <c:axId val="75567616"/>
        <c:scaling>
          <c:orientation val="minMax"/>
          <c:max val="0.8"/>
          <c:min val="0.30000000000000004"/>
        </c:scaling>
        <c:delete val="0"/>
        <c:axPos val="l"/>
        <c:majorGridlines/>
        <c:title>
          <c:tx>
            <c:rich>
              <a:bodyPr rot="-5400000" vert="horz"/>
              <a:lstStyle/>
              <a:p>
                <a:pPr>
                  <a:defRPr/>
                </a:pPr>
                <a:r>
                  <a:rPr lang="en-US"/>
                  <a:t>Cents </a:t>
                </a:r>
              </a:p>
              <a:p>
                <a:pPr>
                  <a:defRPr/>
                </a:pPr>
                <a:r>
                  <a:rPr lang="en-US"/>
                  <a:t>(Per $100 Valuation)</a:t>
                </a:r>
              </a:p>
            </c:rich>
          </c:tx>
          <c:overlay val="0"/>
        </c:title>
        <c:numFmt formatCode="0.000000" sourceLinked="1"/>
        <c:majorTickMark val="none"/>
        <c:minorTickMark val="none"/>
        <c:tickLblPos val="nextTo"/>
        <c:crossAx val="78320640"/>
        <c:crosses val="autoZero"/>
        <c:crossBetween val="between"/>
      </c:valAx>
      <c:valAx>
        <c:axId val="1397716816"/>
        <c:scaling>
          <c:orientation val="minMax"/>
          <c:max val="2400"/>
          <c:min val="0"/>
        </c:scaling>
        <c:delete val="1"/>
        <c:axPos val="r"/>
        <c:numFmt formatCode="_(&quot;$&quot;* #,##0_);_(&quot;$&quot;* \(#,##0\);_(&quot;$&quot;* &quot;-&quot;??_);_(@_)" sourceLinked="1"/>
        <c:majorTickMark val="out"/>
        <c:minorTickMark val="none"/>
        <c:tickLblPos val="nextTo"/>
        <c:crossAx val="1397725456"/>
        <c:crosses val="max"/>
        <c:crossBetween val="between"/>
      </c:valAx>
      <c:catAx>
        <c:axId val="1397725456"/>
        <c:scaling>
          <c:orientation val="minMax"/>
        </c:scaling>
        <c:delete val="1"/>
        <c:axPos val="b"/>
        <c:numFmt formatCode="General" sourceLinked="1"/>
        <c:majorTickMark val="out"/>
        <c:minorTickMark val="none"/>
        <c:tickLblPos val="nextTo"/>
        <c:crossAx val="1397716816"/>
        <c:crosses val="autoZero"/>
        <c:auto val="1"/>
        <c:lblAlgn val="ctr"/>
        <c:lblOffset val="100"/>
        <c:noMultiLvlLbl val="0"/>
      </c:catAx>
      <c:dTable>
        <c:showHorzBorder val="1"/>
        <c:showVertBorder val="1"/>
        <c:showOutline val="1"/>
        <c:showKeys val="1"/>
      </c:dTable>
      <c:spPr>
        <a:ln w="0">
          <a:solidFill>
            <a:sysClr val="windowText" lastClr="000000">
              <a:tint val="75000"/>
              <a:shade val="95000"/>
              <a:satMod val="105000"/>
            </a:sysClr>
          </a:solidFill>
        </a:ln>
      </c:spPr>
    </c:plotArea>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'Graph Data'!$C$51</c:f>
              <c:strCache>
                <c:ptCount val="1"/>
                <c:pt idx="0">
                  <c:v>City</c:v>
                </c:pt>
              </c:strCache>
            </c:strRef>
          </c:tx>
          <c:spPr>
            <a:solidFill>
              <a:schemeClr val="accent4">
                <a:tint val="46000"/>
              </a:schemeClr>
            </a:solidFill>
            <a:ln w="76200">
              <a:solidFill>
                <a:srgbClr val="FFFF00"/>
              </a:solidFill>
            </a:ln>
            <a:effectLst/>
          </c:spPr>
          <c:invertIfNegative val="0"/>
          <c:cat>
            <c:strRef>
              <c:f>'Graph Data'!$A$52:$A$57</c:f>
              <c:strCache>
                <c:ptCount val="6"/>
                <c:pt idx="0">
                  <c:v>Wichita Falls</c:v>
                </c:pt>
                <c:pt idx="1">
                  <c:v>Abilene</c:v>
                </c:pt>
                <c:pt idx="2">
                  <c:v>Odessa</c:v>
                </c:pt>
                <c:pt idx="3">
                  <c:v>San Angelo</c:v>
                </c:pt>
                <c:pt idx="4">
                  <c:v>Lubbock</c:v>
                </c:pt>
                <c:pt idx="5">
                  <c:v>Midland</c:v>
                </c:pt>
              </c:strCache>
            </c:strRef>
          </c:cat>
          <c:val>
            <c:numRef>
              <c:f>'Graph Data'!$C$52:$C$57</c:f>
              <c:numCache>
                <c:formatCode>General</c:formatCode>
                <c:ptCount val="6"/>
                <c:pt idx="0">
                  <c:v>0.68479999999999996</c:v>
                </c:pt>
                <c:pt idx="1">
                  <c:v>0.76070000000000004</c:v>
                </c:pt>
                <c:pt idx="2">
                  <c:v>0.466275</c:v>
                </c:pt>
                <c:pt idx="3">
                  <c:v>0.75439999999999996</c:v>
                </c:pt>
                <c:pt idx="4" formatCode="_(* #,##0.000000_);_(* \(#,##0.000000\);_(* &quot;-&quot;??_);_(@_)">
                  <c:v>0.47011999999999998</c:v>
                </c:pt>
                <c:pt idx="5" formatCode="_(* #,##0.000000_);_(* \(#,##0.000000\);_(* &quot;-&quot;??_);_(@_)">
                  <c:v>0.34866200000000003</c:v>
                </c:pt>
              </c:numCache>
            </c:numRef>
          </c:val>
          <c:extLst>
            <c:ext xmlns:c16="http://schemas.microsoft.com/office/drawing/2014/chart" uri="{C3380CC4-5D6E-409C-BE32-E72D297353CC}">
              <c16:uniqueId val="{00000000-6F3E-46AF-B7AB-0FB775AC4611}"/>
            </c:ext>
          </c:extLst>
        </c:ser>
        <c:ser>
          <c:idx val="1"/>
          <c:order val="1"/>
          <c:tx>
            <c:strRef>
              <c:f>'Graph Data'!$D$51</c:f>
              <c:strCache>
                <c:ptCount val="1"/>
                <c:pt idx="0">
                  <c:v>ISD</c:v>
                </c:pt>
              </c:strCache>
            </c:strRef>
          </c:tx>
          <c:spPr>
            <a:solidFill>
              <a:schemeClr val="accent4">
                <a:tint val="62000"/>
              </a:schemeClr>
            </a:solidFill>
            <a:ln>
              <a:noFill/>
            </a:ln>
            <a:effectLst/>
          </c:spPr>
          <c:invertIfNegative val="0"/>
          <c:cat>
            <c:strRef>
              <c:f>'Graph Data'!$A$52:$A$57</c:f>
              <c:strCache>
                <c:ptCount val="6"/>
                <c:pt idx="0">
                  <c:v>Wichita Falls</c:v>
                </c:pt>
                <c:pt idx="1">
                  <c:v>Abilene</c:v>
                </c:pt>
                <c:pt idx="2">
                  <c:v>Odessa</c:v>
                </c:pt>
                <c:pt idx="3">
                  <c:v>San Angelo</c:v>
                </c:pt>
                <c:pt idx="4">
                  <c:v>Lubbock</c:v>
                </c:pt>
                <c:pt idx="5">
                  <c:v>Midland</c:v>
                </c:pt>
              </c:strCache>
            </c:strRef>
          </c:cat>
          <c:val>
            <c:numRef>
              <c:f>'Graph Data'!$D$52:$D$57</c:f>
              <c:numCache>
                <c:formatCode>General</c:formatCode>
                <c:ptCount val="6"/>
                <c:pt idx="0">
                  <c:v>1.1134930000000001</c:v>
                </c:pt>
                <c:pt idx="1">
                  <c:v>0.99239999999999995</c:v>
                </c:pt>
                <c:pt idx="2">
                  <c:v>1.014</c:v>
                </c:pt>
                <c:pt idx="3">
                  <c:v>0.81230999999999998</c:v>
                </c:pt>
                <c:pt idx="4" formatCode="_(* #,##0.000000_);_(* \(#,##0.000000\);_(* &quot;-&quot;??_);_(@_)">
                  <c:v>0.9083</c:v>
                </c:pt>
                <c:pt idx="5" formatCode="_(* #,##0.000000_);_(* \(#,##0.000000\);_(* &quot;-&quot;??_);_(@_)">
                  <c:v>0.877</c:v>
                </c:pt>
              </c:numCache>
            </c:numRef>
          </c:val>
          <c:extLst>
            <c:ext xmlns:c16="http://schemas.microsoft.com/office/drawing/2014/chart" uri="{C3380CC4-5D6E-409C-BE32-E72D297353CC}">
              <c16:uniqueId val="{00000001-6F3E-46AF-B7AB-0FB775AC4611}"/>
            </c:ext>
          </c:extLst>
        </c:ser>
        <c:ser>
          <c:idx val="2"/>
          <c:order val="2"/>
          <c:tx>
            <c:strRef>
              <c:f>'Graph Data'!$E$51</c:f>
              <c:strCache>
                <c:ptCount val="1"/>
                <c:pt idx="0">
                  <c:v>College</c:v>
                </c:pt>
              </c:strCache>
            </c:strRef>
          </c:tx>
          <c:spPr>
            <a:solidFill>
              <a:schemeClr val="accent4">
                <a:tint val="77000"/>
              </a:schemeClr>
            </a:solidFill>
            <a:ln>
              <a:noFill/>
            </a:ln>
            <a:effectLst/>
          </c:spPr>
          <c:invertIfNegative val="0"/>
          <c:cat>
            <c:strRef>
              <c:f>'Graph Data'!$A$52:$A$57</c:f>
              <c:strCache>
                <c:ptCount val="6"/>
                <c:pt idx="0">
                  <c:v>Wichita Falls</c:v>
                </c:pt>
                <c:pt idx="1">
                  <c:v>Abilene</c:v>
                </c:pt>
                <c:pt idx="2">
                  <c:v>Odessa</c:v>
                </c:pt>
                <c:pt idx="3">
                  <c:v>San Angelo</c:v>
                </c:pt>
                <c:pt idx="4">
                  <c:v>Lubbock</c:v>
                </c:pt>
                <c:pt idx="5">
                  <c:v>Midland</c:v>
                </c:pt>
              </c:strCache>
            </c:strRef>
          </c:cat>
          <c:val>
            <c:numRef>
              <c:f>'Graph Data'!$E$52:$E$57</c:f>
              <c:numCache>
                <c:formatCode>General</c:formatCode>
                <c:ptCount val="6"/>
                <c:pt idx="2">
                  <c:v>0.17688699999999999</c:v>
                </c:pt>
                <c:pt idx="5" formatCode="_(* #,##0.000000_);_(* \(#,##0.000000\);_(* &quot;-&quot;??_);_(@_)">
                  <c:v>8.2979999999999998E-2</c:v>
                </c:pt>
              </c:numCache>
            </c:numRef>
          </c:val>
          <c:extLst>
            <c:ext xmlns:c16="http://schemas.microsoft.com/office/drawing/2014/chart" uri="{C3380CC4-5D6E-409C-BE32-E72D297353CC}">
              <c16:uniqueId val="{00000002-6F3E-46AF-B7AB-0FB775AC4611}"/>
            </c:ext>
          </c:extLst>
        </c:ser>
        <c:ser>
          <c:idx val="3"/>
          <c:order val="3"/>
          <c:tx>
            <c:strRef>
              <c:f>'Graph Data'!$F$51</c:f>
              <c:strCache>
                <c:ptCount val="1"/>
                <c:pt idx="0">
                  <c:v>County</c:v>
                </c:pt>
              </c:strCache>
            </c:strRef>
          </c:tx>
          <c:spPr>
            <a:solidFill>
              <a:schemeClr val="accent4">
                <a:tint val="93000"/>
              </a:schemeClr>
            </a:solidFill>
            <a:ln>
              <a:noFill/>
            </a:ln>
            <a:effectLst/>
          </c:spPr>
          <c:invertIfNegative val="0"/>
          <c:cat>
            <c:strRef>
              <c:f>'Graph Data'!$A$52:$A$57</c:f>
              <c:strCache>
                <c:ptCount val="6"/>
                <c:pt idx="0">
                  <c:v>Wichita Falls</c:v>
                </c:pt>
                <c:pt idx="1">
                  <c:v>Abilene</c:v>
                </c:pt>
                <c:pt idx="2">
                  <c:v>Odessa</c:v>
                </c:pt>
                <c:pt idx="3">
                  <c:v>San Angelo</c:v>
                </c:pt>
                <c:pt idx="4">
                  <c:v>Lubbock</c:v>
                </c:pt>
                <c:pt idx="5">
                  <c:v>Midland</c:v>
                </c:pt>
              </c:strCache>
            </c:strRef>
          </c:cat>
          <c:val>
            <c:numRef>
              <c:f>'Graph Data'!$F$52:$F$57</c:f>
              <c:numCache>
                <c:formatCode>General</c:formatCode>
                <c:ptCount val="6"/>
                <c:pt idx="0">
                  <c:v>0.52389399999999997</c:v>
                </c:pt>
                <c:pt idx="1">
                  <c:v>0.54859999999999998</c:v>
                </c:pt>
                <c:pt idx="2">
                  <c:v>0.35</c:v>
                </c:pt>
                <c:pt idx="3">
                  <c:v>0.47289999999999999</c:v>
                </c:pt>
                <c:pt idx="4" formatCode="_(* #,##0.000000_);_(* \(#,##0.000000\);_(* &quot;-&quot;??_);_(@_)">
                  <c:v>0.334702</c:v>
                </c:pt>
                <c:pt idx="5" formatCode="_(* #,##0.000000_);_(* \(#,##0.000000\);_(* &quot;-&quot;??_);_(@_)">
                  <c:v>0.131579</c:v>
                </c:pt>
              </c:numCache>
            </c:numRef>
          </c:val>
          <c:extLst>
            <c:ext xmlns:c16="http://schemas.microsoft.com/office/drawing/2014/chart" uri="{C3380CC4-5D6E-409C-BE32-E72D297353CC}">
              <c16:uniqueId val="{00000003-6F3E-46AF-B7AB-0FB775AC4611}"/>
            </c:ext>
          </c:extLst>
        </c:ser>
        <c:ser>
          <c:idx val="5"/>
          <c:order val="5"/>
          <c:tx>
            <c:strRef>
              <c:f>'Graph Data'!$H$51</c:f>
              <c:strCache>
                <c:ptCount val="1"/>
                <c:pt idx="0">
                  <c:v>Hospital/Other</c:v>
                </c:pt>
              </c:strCache>
            </c:strRef>
          </c:tx>
          <c:spPr>
            <a:solidFill>
              <a:schemeClr val="accent4">
                <a:shade val="76000"/>
              </a:schemeClr>
            </a:solidFill>
            <a:ln>
              <a:noFill/>
            </a:ln>
            <a:effectLst/>
          </c:spPr>
          <c:invertIfNegative val="0"/>
          <c:cat>
            <c:strRef>
              <c:f>'Graph Data'!$A$52:$A$57</c:f>
              <c:strCache>
                <c:ptCount val="6"/>
                <c:pt idx="0">
                  <c:v>Wichita Falls</c:v>
                </c:pt>
                <c:pt idx="1">
                  <c:v>Abilene</c:v>
                </c:pt>
                <c:pt idx="2">
                  <c:v>Odessa</c:v>
                </c:pt>
                <c:pt idx="3">
                  <c:v>San Angelo</c:v>
                </c:pt>
                <c:pt idx="4">
                  <c:v>Lubbock</c:v>
                </c:pt>
                <c:pt idx="5">
                  <c:v>Midland</c:v>
                </c:pt>
              </c:strCache>
            </c:strRef>
          </c:cat>
          <c:val>
            <c:numRef>
              <c:f>'Graph Data'!$H$52:$H$57</c:f>
              <c:numCache>
                <c:formatCode>General</c:formatCode>
                <c:ptCount val="6"/>
                <c:pt idx="2">
                  <c:v>0.100373</c:v>
                </c:pt>
                <c:pt idx="4" formatCode="_(* #,##0.000000_);_(* \(#,##0.000000\);_(* &quot;-&quot;??_);_(@_)">
                  <c:v>9.9679000000000004E-2</c:v>
                </c:pt>
                <c:pt idx="5" formatCode="_(* #,##0.000000_);_(* \(#,##0.000000\);_(* &quot;-&quot;??_);_(@_)">
                  <c:v>7.6304999999999998E-2</c:v>
                </c:pt>
              </c:numCache>
            </c:numRef>
          </c:val>
          <c:extLst>
            <c:ext xmlns:c16="http://schemas.microsoft.com/office/drawing/2014/chart" uri="{C3380CC4-5D6E-409C-BE32-E72D297353CC}">
              <c16:uniqueId val="{00000004-6F3E-46AF-B7AB-0FB775AC4611}"/>
            </c:ext>
          </c:extLst>
        </c:ser>
        <c:dLbls>
          <c:showLegendKey val="0"/>
          <c:showVal val="0"/>
          <c:showCatName val="0"/>
          <c:showSerName val="0"/>
          <c:showPercent val="0"/>
          <c:showBubbleSize val="0"/>
        </c:dLbls>
        <c:gapWidth val="55"/>
        <c:overlap val="100"/>
        <c:axId val="78320640"/>
        <c:axId val="75567616"/>
        <c:extLst>
          <c:ext xmlns:c15="http://schemas.microsoft.com/office/drawing/2012/chart" uri="{02D57815-91ED-43cb-92C2-25804820EDAC}">
            <c15:filteredBarSeries>
              <c15:ser>
                <c:idx val="4"/>
                <c:order val="4"/>
                <c:tx>
                  <c:strRef>
                    <c:extLst>
                      <c:ext uri="{02D57815-91ED-43cb-92C2-25804820EDAC}">
                        <c15:formulaRef>
                          <c15:sqref>'Graph Data'!$G$51</c15:sqref>
                        </c15:formulaRef>
                      </c:ext>
                    </c:extLst>
                    <c:strCache>
                      <c:ptCount val="1"/>
                      <c:pt idx="0">
                        <c:v>Emer Serv Dist</c:v>
                      </c:pt>
                    </c:strCache>
                  </c:strRef>
                </c:tx>
                <c:spPr>
                  <a:solidFill>
                    <a:schemeClr val="accent4">
                      <a:shade val="92000"/>
                    </a:schemeClr>
                  </a:solidFill>
                  <a:ln>
                    <a:noFill/>
                  </a:ln>
                  <a:effectLst/>
                </c:spPr>
                <c:invertIfNegative val="0"/>
                <c:cat>
                  <c:strRef>
                    <c:extLst>
                      <c:ext uri="{02D57815-91ED-43cb-92C2-25804820EDAC}">
                        <c15:formulaRef>
                          <c15:sqref>'Graph Data'!$A$52:$A$57</c15:sqref>
                        </c15:formulaRef>
                      </c:ext>
                    </c:extLst>
                    <c:strCache>
                      <c:ptCount val="6"/>
                      <c:pt idx="0">
                        <c:v>Wichita Falls</c:v>
                      </c:pt>
                      <c:pt idx="1">
                        <c:v>Abilene</c:v>
                      </c:pt>
                      <c:pt idx="2">
                        <c:v>Odessa</c:v>
                      </c:pt>
                      <c:pt idx="3">
                        <c:v>San Angelo</c:v>
                      </c:pt>
                      <c:pt idx="4">
                        <c:v>Lubbock</c:v>
                      </c:pt>
                      <c:pt idx="5">
                        <c:v>Midland</c:v>
                      </c:pt>
                    </c:strCache>
                  </c:strRef>
                </c:cat>
                <c:val>
                  <c:numRef>
                    <c:extLst>
                      <c:ext uri="{02D57815-91ED-43cb-92C2-25804820EDAC}">
                        <c15:formulaRef>
                          <c15:sqref>'Graph Data'!$G$52:$G$57</c15:sqref>
                        </c15:formulaRef>
                      </c:ext>
                    </c:extLst>
                    <c:numCache>
                      <c:formatCode>General</c:formatCode>
                      <c:ptCount val="6"/>
                      <c:pt idx="4" formatCode="_(* #,##0.000000_);_(* \(#,##0.000000\);_(* &quot;-&quot;??_);_(@_)">
                        <c:v>0</c:v>
                      </c:pt>
                      <c:pt idx="5" formatCode="_(* #,##0.000000_);_(* \(#,##0.000000\);_(* &quot;-&quot;??_);_(@_)">
                        <c:v>0</c:v>
                      </c:pt>
                    </c:numCache>
                  </c:numRef>
                </c:val>
                <c:extLst>
                  <c:ext xmlns:c16="http://schemas.microsoft.com/office/drawing/2014/chart" uri="{C3380CC4-5D6E-409C-BE32-E72D297353CC}">
                    <c16:uniqueId val="{00000006-6F3E-46AF-B7AB-0FB775AC4611}"/>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'Graph Data'!$I$51</c15:sqref>
                        </c15:formulaRef>
                      </c:ext>
                    </c:extLst>
                    <c:strCache>
                      <c:ptCount val="1"/>
                      <c:pt idx="0">
                        <c:v>total</c:v>
                      </c:pt>
                    </c:strCache>
                  </c:strRef>
                </c:tx>
                <c:spPr>
                  <a:solidFill>
                    <a:schemeClr val="accent4">
                      <a:shade val="61000"/>
                    </a:schemeClr>
                  </a:solidFill>
                  <a:ln>
                    <a:noFill/>
                  </a:ln>
                  <a:effectLst/>
                </c:spPr>
                <c:invertIfNegative val="0"/>
                <c:cat>
                  <c:strRef>
                    <c:extLst xmlns:c15="http://schemas.microsoft.com/office/drawing/2012/chart">
                      <c:ext xmlns:c15="http://schemas.microsoft.com/office/drawing/2012/chart" uri="{02D57815-91ED-43cb-92C2-25804820EDAC}">
                        <c15:formulaRef>
                          <c15:sqref>'Graph Data'!$A$52:$A$57</c15:sqref>
                        </c15:formulaRef>
                      </c:ext>
                    </c:extLst>
                    <c:strCache>
                      <c:ptCount val="6"/>
                      <c:pt idx="0">
                        <c:v>Wichita Falls</c:v>
                      </c:pt>
                      <c:pt idx="1">
                        <c:v>Abilene</c:v>
                      </c:pt>
                      <c:pt idx="2">
                        <c:v>Odessa</c:v>
                      </c:pt>
                      <c:pt idx="3">
                        <c:v>San Angelo</c:v>
                      </c:pt>
                      <c:pt idx="4">
                        <c:v>Lubbock</c:v>
                      </c:pt>
                      <c:pt idx="5">
                        <c:v>Midland</c:v>
                      </c:pt>
                    </c:strCache>
                  </c:strRef>
                </c:cat>
                <c:val>
                  <c:numRef>
                    <c:extLst xmlns:c15="http://schemas.microsoft.com/office/drawing/2012/chart">
                      <c:ext xmlns:c15="http://schemas.microsoft.com/office/drawing/2012/chart" uri="{02D57815-91ED-43cb-92C2-25804820EDAC}">
                        <c15:formulaRef>
                          <c15:sqref>'Graph Data'!$I$52:$I$57</c15:sqref>
                        </c15:formulaRef>
                      </c:ext>
                    </c:extLst>
                    <c:numCache>
                      <c:formatCode>_(* #,##0.000000_);_(* \(#,##0.000000\);_(* "-"??_);_(@_)</c:formatCode>
                      <c:ptCount val="6"/>
                      <c:pt idx="0">
                        <c:v>2.322187</c:v>
                      </c:pt>
                      <c:pt idx="1">
                        <c:v>2.3016999999999999</c:v>
                      </c:pt>
                      <c:pt idx="2">
                        <c:v>2.1075349999999999</c:v>
                      </c:pt>
                      <c:pt idx="3">
                        <c:v>2.0396100000000001</c:v>
                      </c:pt>
                      <c:pt idx="4">
                        <c:v>1.8128010000000001</c:v>
                      </c:pt>
                      <c:pt idx="5">
                        <c:v>1.5165260000000003</c:v>
                      </c:pt>
                    </c:numCache>
                  </c:numRef>
                </c:val>
                <c:extLst xmlns:c15="http://schemas.microsoft.com/office/drawing/2012/chart">
                  <c:ext xmlns:c16="http://schemas.microsoft.com/office/drawing/2014/chart" uri="{C3380CC4-5D6E-409C-BE32-E72D297353CC}">
                    <c16:uniqueId val="{00000007-6F3E-46AF-B7AB-0FB775AC4611}"/>
                  </c:ext>
                </c:extLst>
              </c15:ser>
            </c15:filteredBarSeries>
          </c:ext>
        </c:extLst>
      </c:barChart>
      <c:lineChart>
        <c:grouping val="standard"/>
        <c:varyColors val="0"/>
        <c:ser>
          <c:idx val="7"/>
          <c:order val="7"/>
          <c:tx>
            <c:strRef>
              <c:f>'Graph Data'!$J$51</c:f>
              <c:strCache>
                <c:ptCount val="1"/>
                <c:pt idx="0">
                  <c:v>Tax on a 300k Home</c:v>
                </c:pt>
              </c:strCache>
            </c:strRef>
          </c:tx>
          <c:spPr>
            <a:ln w="25400" cap="rnd">
              <a:noFill/>
              <a:round/>
            </a:ln>
            <a:effectLst/>
          </c:spPr>
          <c:marker>
            <c:symbol val="none"/>
          </c:marker>
          <c:dLbls>
            <c:spPr>
              <a:solidFill>
                <a:schemeClr val="accent6">
                  <a:lumMod val="40000"/>
                  <a:lumOff val="60000"/>
                </a:schemeClr>
              </a:solid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Data'!$A$52:$A$57</c:f>
              <c:strCache>
                <c:ptCount val="6"/>
                <c:pt idx="0">
                  <c:v>Wichita Falls</c:v>
                </c:pt>
                <c:pt idx="1">
                  <c:v>Abilene</c:v>
                </c:pt>
                <c:pt idx="2">
                  <c:v>Odessa</c:v>
                </c:pt>
                <c:pt idx="3">
                  <c:v>San Angelo</c:v>
                </c:pt>
                <c:pt idx="4">
                  <c:v>Lubbock</c:v>
                </c:pt>
                <c:pt idx="5">
                  <c:v>Midland</c:v>
                </c:pt>
              </c:strCache>
            </c:strRef>
          </c:cat>
          <c:val>
            <c:numRef>
              <c:f>'Graph Data'!$J$52:$J$57</c:f>
              <c:numCache>
                <c:formatCode>_("$"* #,##0_);_("$"* \(#,##0\);_("$"* "-"??_);_(@_)</c:formatCode>
                <c:ptCount val="6"/>
                <c:pt idx="0">
                  <c:v>6966.5609999999997</c:v>
                </c:pt>
                <c:pt idx="1">
                  <c:v>6905.1</c:v>
                </c:pt>
                <c:pt idx="2">
                  <c:v>6322.6049999999996</c:v>
                </c:pt>
                <c:pt idx="3">
                  <c:v>6118.83</c:v>
                </c:pt>
                <c:pt idx="4">
                  <c:v>5438.4030000000002</c:v>
                </c:pt>
                <c:pt idx="5">
                  <c:v>4549.5780000000013</c:v>
                </c:pt>
              </c:numCache>
            </c:numRef>
          </c:val>
          <c:smooth val="0"/>
          <c:extLst>
            <c:ext xmlns:c16="http://schemas.microsoft.com/office/drawing/2014/chart" uri="{C3380CC4-5D6E-409C-BE32-E72D297353CC}">
              <c16:uniqueId val="{00000005-6F3E-46AF-B7AB-0FB775AC4611}"/>
            </c:ext>
          </c:extLst>
        </c:ser>
        <c:dLbls>
          <c:showLegendKey val="0"/>
          <c:showVal val="0"/>
          <c:showCatName val="0"/>
          <c:showSerName val="0"/>
          <c:showPercent val="0"/>
          <c:showBubbleSize val="0"/>
        </c:dLbls>
        <c:marker val="1"/>
        <c:smooth val="0"/>
        <c:axId val="1384896656"/>
        <c:axId val="1384895696"/>
      </c:lineChart>
      <c:catAx>
        <c:axId val="78320640"/>
        <c:scaling>
          <c:orientation val="minMax"/>
        </c:scaling>
        <c:delete val="0"/>
        <c:axPos val="t"/>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5567616"/>
        <c:crosses val="max"/>
        <c:auto val="1"/>
        <c:lblAlgn val="ctr"/>
        <c:lblOffset val="100"/>
        <c:noMultiLvlLbl val="0"/>
      </c:catAx>
      <c:valAx>
        <c:axId val="75567616"/>
        <c:scaling>
          <c:orientation val="minMax"/>
          <c:max val="2.75"/>
          <c:min val="0.2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8320640"/>
        <c:crosses val="autoZero"/>
        <c:crossBetween val="between"/>
      </c:valAx>
      <c:valAx>
        <c:axId val="1384895696"/>
        <c:scaling>
          <c:orientation val="minMax"/>
          <c:max val="7500"/>
          <c:min val="500"/>
        </c:scaling>
        <c:delete val="0"/>
        <c:axPos val="r"/>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84896656"/>
        <c:crosses val="max"/>
        <c:crossBetween val="between"/>
      </c:valAx>
      <c:catAx>
        <c:axId val="1384896656"/>
        <c:scaling>
          <c:orientation val="minMax"/>
        </c:scaling>
        <c:delete val="1"/>
        <c:axPos val="b"/>
        <c:numFmt formatCode="General" sourceLinked="1"/>
        <c:majorTickMark val="none"/>
        <c:minorTickMark val="none"/>
        <c:tickLblPos val="nextTo"/>
        <c:crossAx val="1384895696"/>
        <c:crosses val="autoZero"/>
        <c:auto val="1"/>
        <c:lblAlgn val="ctr"/>
        <c:lblOffset val="100"/>
        <c:noMultiLvlLbl val="0"/>
      </c:catAx>
      <c:spPr>
        <a:noFill/>
        <a:ln>
          <a:noFill/>
        </a:ln>
        <a:effectLst/>
      </c:spPr>
    </c:plotArea>
    <c:legend>
      <c:legendPos val="b"/>
      <c:legendEntry>
        <c:idx val="5"/>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213512018577914E-2"/>
          <c:y val="1.5399628156873265E-2"/>
          <c:w val="0.90141920708140721"/>
          <c:h val="0.81815808317437322"/>
        </c:manualLayout>
      </c:layout>
      <c:lineChart>
        <c:grouping val="standard"/>
        <c:varyColors val="0"/>
        <c:ser>
          <c:idx val="1"/>
          <c:order val="1"/>
          <c:tx>
            <c:strRef>
              <c:f>'CW update for Taylor pres'!$A$4</c:f>
              <c:strCache>
                <c:ptCount val="1"/>
                <c:pt idx="0">
                  <c:v>Expense</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strRef>
              <c:f>'CW update for Taylor pres'!$H$1:$M$1</c:f>
              <c:strCache>
                <c:ptCount val="6"/>
                <c:pt idx="0">
                  <c:v>2025 BUDGET</c:v>
                </c:pt>
                <c:pt idx="1">
                  <c:v>2026 FORECAST</c:v>
                </c:pt>
                <c:pt idx="2">
                  <c:v>2027 FORECAST</c:v>
                </c:pt>
                <c:pt idx="3">
                  <c:v>2028 FORECAST</c:v>
                </c:pt>
                <c:pt idx="4">
                  <c:v>2029 FORECAST</c:v>
                </c:pt>
                <c:pt idx="5">
                  <c:v>2030 FORECAST</c:v>
                </c:pt>
              </c:strCache>
              <c:extLst/>
            </c:strRef>
          </c:cat>
          <c:val>
            <c:numRef>
              <c:f>'CW update for Taylor pres'!$H$4:$M$4</c:f>
              <c:numCache>
                <c:formatCode>_(* #,##0.00_);_(* \(#,##0.00\);_(* "-"??_);_(@_)</c:formatCode>
                <c:ptCount val="6"/>
                <c:pt idx="0">
                  <c:v>176339701.97999999</c:v>
                </c:pt>
                <c:pt idx="1">
                  <c:v>187333039</c:v>
                </c:pt>
                <c:pt idx="2">
                  <c:v>210249548.5512</c:v>
                </c:pt>
                <c:pt idx="3">
                  <c:v>227375088.07413697</c:v>
                </c:pt>
                <c:pt idx="4">
                  <c:v>245936378.39052725</c:v>
                </c:pt>
                <c:pt idx="5">
                  <c:v>266057446.04448184</c:v>
                </c:pt>
              </c:numCache>
              <c:extLst/>
            </c:numRef>
          </c:val>
          <c:smooth val="0"/>
          <c:extLst>
            <c:ext xmlns:c16="http://schemas.microsoft.com/office/drawing/2014/chart" uri="{C3380CC4-5D6E-409C-BE32-E72D297353CC}">
              <c16:uniqueId val="{00000000-B4BC-4834-860D-760530A1CE63}"/>
            </c:ext>
          </c:extLst>
        </c:ser>
        <c:ser>
          <c:idx val="2"/>
          <c:order val="2"/>
          <c:tx>
            <c:strRef>
              <c:f>'CW update for Taylor pres'!$A$5</c:f>
              <c:strCache>
                <c:ptCount val="1"/>
                <c:pt idx="0">
                  <c:v>Revenue</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cat>
            <c:strRef>
              <c:f>'CW update for Taylor pres'!$H$1:$M$1</c:f>
              <c:strCache>
                <c:ptCount val="6"/>
                <c:pt idx="0">
                  <c:v>2025 BUDGET</c:v>
                </c:pt>
                <c:pt idx="1">
                  <c:v>2026 FORECAST</c:v>
                </c:pt>
                <c:pt idx="2">
                  <c:v>2027 FORECAST</c:v>
                </c:pt>
                <c:pt idx="3">
                  <c:v>2028 FORECAST</c:v>
                </c:pt>
                <c:pt idx="4">
                  <c:v>2029 FORECAST</c:v>
                </c:pt>
                <c:pt idx="5">
                  <c:v>2030 FORECAST</c:v>
                </c:pt>
              </c:strCache>
              <c:extLst/>
            </c:strRef>
          </c:cat>
          <c:val>
            <c:numRef>
              <c:f>'CW update for Taylor pres'!$H$5:$M$5</c:f>
              <c:numCache>
                <c:formatCode>_(* #,##0.00_);_(* \(#,##0.00\);_(* "-"??_);_(@_)</c:formatCode>
                <c:ptCount val="6"/>
                <c:pt idx="0">
                  <c:v>177157461</c:v>
                </c:pt>
                <c:pt idx="1">
                  <c:v>187333039</c:v>
                </c:pt>
                <c:pt idx="2">
                  <c:v>195163560.0302</c:v>
                </c:pt>
                <c:pt idx="3">
                  <c:v>203321396.83946237</c:v>
                </c:pt>
                <c:pt idx="4">
                  <c:v>212796173.9321813</c:v>
                </c:pt>
                <c:pt idx="5">
                  <c:v>222712475.63742095</c:v>
                </c:pt>
              </c:numCache>
              <c:extLst/>
            </c:numRef>
          </c:val>
          <c:smooth val="0"/>
          <c:extLst>
            <c:ext xmlns:c16="http://schemas.microsoft.com/office/drawing/2014/chart" uri="{C3380CC4-5D6E-409C-BE32-E72D297353CC}">
              <c16:uniqueId val="{00000001-B4BC-4834-860D-760530A1CE63}"/>
            </c:ext>
          </c:extLst>
        </c:ser>
        <c:dLbls>
          <c:showLegendKey val="0"/>
          <c:showVal val="0"/>
          <c:showCatName val="0"/>
          <c:showSerName val="0"/>
          <c:showPercent val="0"/>
          <c:showBubbleSize val="0"/>
        </c:dLbls>
        <c:smooth val="0"/>
        <c:axId val="1109563152"/>
        <c:axId val="1109563984"/>
        <c:extLst>
          <c:ext xmlns:c15="http://schemas.microsoft.com/office/drawing/2012/chart" uri="{02D57815-91ED-43cb-92C2-25804820EDAC}">
            <c15:filteredLineSeries>
              <c15:ser>
                <c:idx val="0"/>
                <c:order val="0"/>
                <c:tx>
                  <c:strRef>
                    <c:extLst>
                      <c:ext uri="{02D57815-91ED-43cb-92C2-25804820EDAC}">
                        <c15:formulaRef>
                          <c15:sqref>'CW update for Taylor pres'!$A$3</c15:sqref>
                        </c15:formulaRef>
                      </c:ext>
                    </c:extLst>
                    <c:strCache>
                      <c:ptCount val="1"/>
                      <c:pt idx="0">
                        <c:v>Expense projection</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showLeaderLines val="0"/>
                  <c:extLst>
                    <c:ext uri="{CE6537A1-D6FC-4f65-9D91-7224C49458BB}">
                      <c15:spPr xmlns:c15="http://schemas.microsoft.com/office/drawing/2012/chart">
                        <a:prstGeom prst="wedgeRectCallout">
                          <a:avLst/>
                        </a:prstGeom>
                        <a:noFill/>
                        <a:ln>
                          <a:noFill/>
                        </a:ln>
                      </c15:spPr>
                      <c15:showLeaderLines val="0"/>
                    </c:ext>
                  </c:extLst>
                </c:dLbls>
                <c:cat>
                  <c:strRef>
                    <c:extLst>
                      <c:ext uri="{02D57815-91ED-43cb-92C2-25804820EDAC}">
                        <c15:formulaRef>
                          <c15:sqref>'CW update for Taylor pres'!$H$1:$M$1</c15:sqref>
                        </c15:formulaRef>
                      </c:ext>
                    </c:extLst>
                    <c:strCache>
                      <c:ptCount val="6"/>
                      <c:pt idx="0">
                        <c:v>2025 BUDGET</c:v>
                      </c:pt>
                      <c:pt idx="1">
                        <c:v>2026 FORECAST</c:v>
                      </c:pt>
                      <c:pt idx="2">
                        <c:v>2027 FORECAST</c:v>
                      </c:pt>
                      <c:pt idx="3">
                        <c:v>2028 FORECAST</c:v>
                      </c:pt>
                      <c:pt idx="4">
                        <c:v>2029 FORECAST</c:v>
                      </c:pt>
                      <c:pt idx="5">
                        <c:v>2030 FORECAST</c:v>
                      </c:pt>
                    </c:strCache>
                  </c:strRef>
                </c:cat>
                <c:val>
                  <c:numRef>
                    <c:extLst>
                      <c:ext uri="{02D57815-91ED-43cb-92C2-25804820EDAC}">
                        <c15:formulaRef>
                          <c15:sqref>'CW update for Taylor pres'!$H$3:$M$3</c15:sqref>
                        </c15:formulaRef>
                      </c:ext>
                    </c:extLst>
                    <c:numCache>
                      <c:formatCode>_(* #,##0.00_);_(* \(#,##0.00\);_(* "-"??_);_(@_)</c:formatCode>
                      <c:ptCount val="6"/>
                      <c:pt idx="0">
                        <c:v>176339701.97999999</c:v>
                      </c:pt>
                      <c:pt idx="1">
                        <c:v>187333039</c:v>
                      </c:pt>
                      <c:pt idx="2">
                        <c:v>202469548.5512</c:v>
                      </c:pt>
                      <c:pt idx="3">
                        <c:v>218829088.07413697</c:v>
                      </c:pt>
                      <c:pt idx="4">
                        <c:v>236510478.39052725</c:v>
                      </c:pt>
                      <c:pt idx="5">
                        <c:v>255620525.04448184</c:v>
                      </c:pt>
                    </c:numCache>
                  </c:numRef>
                </c:val>
                <c:smooth val="1"/>
                <c:extLst>
                  <c:ext xmlns:c16="http://schemas.microsoft.com/office/drawing/2014/chart" uri="{C3380CC4-5D6E-409C-BE32-E72D297353CC}">
                    <c16:uniqueId val="{00000002-B4BC-4834-860D-760530A1CE63}"/>
                  </c:ext>
                </c:extLst>
              </c15:ser>
            </c15:filteredLineSeries>
          </c:ext>
        </c:extLst>
      </c:lineChart>
      <c:catAx>
        <c:axId val="11095631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09563984"/>
        <c:crosses val="autoZero"/>
        <c:auto val="1"/>
        <c:lblAlgn val="ctr"/>
        <c:lblOffset val="100"/>
        <c:noMultiLvlLbl val="0"/>
      </c:catAx>
      <c:valAx>
        <c:axId val="1109563984"/>
        <c:scaling>
          <c:orientation val="minMax"/>
          <c:max val="280000000"/>
          <c:min val="170000000.00000003"/>
        </c:scaling>
        <c:delete val="0"/>
        <c:axPos val="l"/>
        <c:majorGridlines>
          <c:spPr>
            <a:ln w="9525" cap="flat" cmpd="sng" algn="ctr">
              <a:solidFill>
                <a:schemeClr val="tx1">
                  <a:lumMod val="15000"/>
                  <a:lumOff val="85000"/>
                </a:schemeClr>
              </a:solidFill>
              <a:round/>
            </a:ln>
            <a:effectLst/>
          </c:spPr>
        </c:majorGridlines>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09563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874334259278598"/>
          <c:y val="4.8681623575705324E-2"/>
          <c:w val="0.58850800977464024"/>
          <c:h val="0.78551789650781656"/>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874334259278598"/>
          <c:y val="4.8681623575705324E-2"/>
          <c:w val="0.58850800977464024"/>
          <c:h val="0.78551789650781656"/>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874334259278598"/>
          <c:y val="4.8681623575705324E-2"/>
          <c:w val="0.58850800977464024"/>
          <c:h val="0.78551789650781656"/>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388726746545174E-2"/>
          <c:y val="5.6319676629384856E-2"/>
          <c:w val="0.66903791651809941"/>
          <c:h val="0.78774817051452728"/>
        </c:manualLayout>
      </c:layout>
      <c:barChart>
        <c:barDir val="col"/>
        <c:grouping val="stacked"/>
        <c:varyColors val="0"/>
        <c:ser>
          <c:idx val="0"/>
          <c:order val="0"/>
          <c:tx>
            <c:v>Years</c:v>
          </c:tx>
          <c:spPr>
            <a:solidFill>
              <a:schemeClr val="accent1"/>
            </a:solidFill>
            <a:ln>
              <a:noFill/>
            </a:ln>
            <a:effectLst/>
          </c:spPr>
          <c:invertIfNegative val="0"/>
          <c:cat>
            <c:numRef>
              <c:f>'FD AND PD TABLES'!$B$12:$L$12</c:f>
              <c:numCache>
                <c:formatCode>General</c:formatCode>
                <c:ptCount val="10"/>
                <c:pt idx="0">
                  <c:v>2017</c:v>
                </c:pt>
                <c:pt idx="1">
                  <c:v>2018</c:v>
                </c:pt>
                <c:pt idx="2">
                  <c:v>2019</c:v>
                </c:pt>
                <c:pt idx="3">
                  <c:v>2020</c:v>
                </c:pt>
                <c:pt idx="4">
                  <c:v>2021</c:v>
                </c:pt>
                <c:pt idx="5">
                  <c:v>2022</c:v>
                </c:pt>
                <c:pt idx="6">
                  <c:v>2023</c:v>
                </c:pt>
                <c:pt idx="7">
                  <c:v>2024</c:v>
                </c:pt>
                <c:pt idx="8">
                  <c:v>2025</c:v>
                </c:pt>
                <c:pt idx="9">
                  <c:v>2026</c:v>
                </c:pt>
              </c:numCache>
              <c:extLst/>
            </c:numRef>
          </c:cat>
          <c:val>
            <c:numRef>
              <c:f>'FD AND PD TABLES'!$B$2:$L$2</c:f>
              <c:numCache>
                <c:formatCode>General</c:formatCode>
                <c:ptCount val="10"/>
                <c:pt idx="0">
                  <c:v>2017</c:v>
                </c:pt>
                <c:pt idx="1">
                  <c:v>2018</c:v>
                </c:pt>
                <c:pt idx="2">
                  <c:v>2019</c:v>
                </c:pt>
                <c:pt idx="3">
                  <c:v>2020</c:v>
                </c:pt>
                <c:pt idx="4">
                  <c:v>2021</c:v>
                </c:pt>
                <c:pt idx="5">
                  <c:v>2022</c:v>
                </c:pt>
                <c:pt idx="6">
                  <c:v>2023</c:v>
                </c:pt>
                <c:pt idx="7">
                  <c:v>2024</c:v>
                </c:pt>
                <c:pt idx="8">
                  <c:v>2025</c:v>
                </c:pt>
                <c:pt idx="9">
                  <c:v>2026</c:v>
                </c:pt>
              </c:numCache>
              <c:extLst/>
            </c:numRef>
          </c:val>
          <c:extLst>
            <c:ext xmlns:c16="http://schemas.microsoft.com/office/drawing/2014/chart" uri="{C3380CC4-5D6E-409C-BE32-E72D297353CC}">
              <c16:uniqueId val="{00000000-8631-4420-BEE3-EB9CC2D93936}"/>
            </c:ext>
          </c:extLst>
        </c:ser>
        <c:ser>
          <c:idx val="1"/>
          <c:order val="1"/>
          <c:tx>
            <c:v>Police &amp; Dispatch</c:v>
          </c:tx>
          <c:spPr>
            <a:solidFill>
              <a:schemeClr val="tx2">
                <a:lumMod val="75000"/>
                <a:lumOff val="25000"/>
              </a:schemeClr>
            </a:solidFill>
            <a:ln>
              <a:noFill/>
            </a:ln>
            <a:effectLst/>
          </c:spPr>
          <c:invertIfNegative val="0"/>
          <c:cat>
            <c:numRef>
              <c:f>'FD AND PD TABLES'!$B$12:$L$12</c:f>
              <c:numCache>
                <c:formatCode>General</c:formatCode>
                <c:ptCount val="10"/>
                <c:pt idx="0">
                  <c:v>2017</c:v>
                </c:pt>
                <c:pt idx="1">
                  <c:v>2018</c:v>
                </c:pt>
                <c:pt idx="2">
                  <c:v>2019</c:v>
                </c:pt>
                <c:pt idx="3">
                  <c:v>2020</c:v>
                </c:pt>
                <c:pt idx="4">
                  <c:v>2021</c:v>
                </c:pt>
                <c:pt idx="5">
                  <c:v>2022</c:v>
                </c:pt>
                <c:pt idx="6">
                  <c:v>2023</c:v>
                </c:pt>
                <c:pt idx="7">
                  <c:v>2024</c:v>
                </c:pt>
                <c:pt idx="8">
                  <c:v>2025</c:v>
                </c:pt>
                <c:pt idx="9">
                  <c:v>2026</c:v>
                </c:pt>
              </c:numCache>
              <c:extLst/>
            </c:numRef>
          </c:cat>
          <c:val>
            <c:numRef>
              <c:f>'FD AND PD TABLES'!$B$3:$L$3</c:f>
              <c:numCache>
                <c:formatCode>_("$"* #,##0_);_("$"* \(#,##0\);_("$"* "-"??_);_(@_)</c:formatCode>
                <c:ptCount val="10"/>
                <c:pt idx="0">
                  <c:v>26833261</c:v>
                </c:pt>
                <c:pt idx="1">
                  <c:v>27077158</c:v>
                </c:pt>
                <c:pt idx="2">
                  <c:v>28944818</c:v>
                </c:pt>
                <c:pt idx="3">
                  <c:v>34249413.619999997</c:v>
                </c:pt>
                <c:pt idx="4">
                  <c:v>35107421.82</c:v>
                </c:pt>
                <c:pt idx="5">
                  <c:v>34330981.020000003</c:v>
                </c:pt>
                <c:pt idx="6">
                  <c:v>41245077.82</c:v>
                </c:pt>
                <c:pt idx="7">
                  <c:v>45413378</c:v>
                </c:pt>
                <c:pt idx="8">
                  <c:v>46056323.380000003</c:v>
                </c:pt>
                <c:pt idx="9">
                  <c:v>49484089.25</c:v>
                </c:pt>
              </c:numCache>
              <c:extLst/>
            </c:numRef>
          </c:val>
          <c:extLst>
            <c:ext xmlns:c16="http://schemas.microsoft.com/office/drawing/2014/chart" uri="{C3380CC4-5D6E-409C-BE32-E72D297353CC}">
              <c16:uniqueId val="{00000001-8631-4420-BEE3-EB9CC2D93936}"/>
            </c:ext>
          </c:extLst>
        </c:ser>
        <c:ser>
          <c:idx val="3"/>
          <c:order val="3"/>
          <c:tx>
            <c:v>Fire</c:v>
          </c:tx>
          <c:spPr>
            <a:solidFill>
              <a:srgbClr val="FF0000"/>
            </a:solidFill>
            <a:ln>
              <a:noFill/>
            </a:ln>
            <a:effectLst/>
          </c:spPr>
          <c:invertIfNegative val="0"/>
          <c:cat>
            <c:numRef>
              <c:f>'FD AND PD TABLES'!$B$12:$L$12</c:f>
              <c:numCache>
                <c:formatCode>General</c:formatCode>
                <c:ptCount val="10"/>
                <c:pt idx="0">
                  <c:v>2017</c:v>
                </c:pt>
                <c:pt idx="1">
                  <c:v>2018</c:v>
                </c:pt>
                <c:pt idx="2">
                  <c:v>2019</c:v>
                </c:pt>
                <c:pt idx="3">
                  <c:v>2020</c:v>
                </c:pt>
                <c:pt idx="4">
                  <c:v>2021</c:v>
                </c:pt>
                <c:pt idx="5">
                  <c:v>2022</c:v>
                </c:pt>
                <c:pt idx="6">
                  <c:v>2023</c:v>
                </c:pt>
                <c:pt idx="7">
                  <c:v>2024</c:v>
                </c:pt>
                <c:pt idx="8">
                  <c:v>2025</c:v>
                </c:pt>
                <c:pt idx="9">
                  <c:v>2026</c:v>
                </c:pt>
              </c:numCache>
              <c:extLst/>
            </c:numRef>
          </c:cat>
          <c:val>
            <c:numRef>
              <c:f>'FD AND PD TABLES'!$B$7:$L$7</c:f>
              <c:numCache>
                <c:formatCode>_("$"* #,##0_);_("$"* \(#,##0\);_("$"* "-"??_);_(@_)</c:formatCode>
                <c:ptCount val="10"/>
                <c:pt idx="0">
                  <c:v>25842095</c:v>
                </c:pt>
                <c:pt idx="1">
                  <c:v>26816277</c:v>
                </c:pt>
                <c:pt idx="2">
                  <c:v>28647571.600000001</c:v>
                </c:pt>
                <c:pt idx="3">
                  <c:v>31715710.600000001</c:v>
                </c:pt>
                <c:pt idx="4">
                  <c:v>33076829.600000001</c:v>
                </c:pt>
                <c:pt idx="5">
                  <c:v>36656077.909999996</c:v>
                </c:pt>
                <c:pt idx="6">
                  <c:v>40694875.82</c:v>
                </c:pt>
                <c:pt idx="7">
                  <c:v>43720554</c:v>
                </c:pt>
                <c:pt idx="8">
                  <c:v>47431349.289999999</c:v>
                </c:pt>
                <c:pt idx="9">
                  <c:v>49628101</c:v>
                </c:pt>
              </c:numCache>
              <c:extLst/>
            </c:numRef>
          </c:val>
          <c:extLst>
            <c:ext xmlns:c16="http://schemas.microsoft.com/office/drawing/2014/chart" uri="{C3380CC4-5D6E-409C-BE32-E72D297353CC}">
              <c16:uniqueId val="{00000003-8631-4420-BEE3-EB9CC2D93936}"/>
            </c:ext>
          </c:extLst>
        </c:ser>
        <c:dLbls>
          <c:showLegendKey val="0"/>
          <c:showVal val="0"/>
          <c:showCatName val="0"/>
          <c:showSerName val="0"/>
          <c:showPercent val="0"/>
          <c:showBubbleSize val="0"/>
        </c:dLbls>
        <c:gapWidth val="219"/>
        <c:overlap val="100"/>
        <c:axId val="842395680"/>
        <c:axId val="842395264"/>
        <c:extLst>
          <c:ext xmlns:c15="http://schemas.microsoft.com/office/drawing/2012/chart" uri="{02D57815-91ED-43cb-92C2-25804820EDAC}">
            <c15:filteredBarSeries>
              <c15:ser>
                <c:idx val="2"/>
                <c:order val="2"/>
                <c:spPr>
                  <a:solidFill>
                    <a:schemeClr val="accent3"/>
                  </a:solidFill>
                  <a:ln>
                    <a:noFill/>
                  </a:ln>
                  <a:effectLst/>
                </c:spPr>
                <c:invertIfNegative val="0"/>
                <c:cat>
                  <c:numRef>
                    <c:extLst>
                      <c:ext uri="{02D57815-91ED-43cb-92C2-25804820EDAC}">
                        <c15:formulaRef>
                          <c15:sqref>'FD AND PD TABLES'!$B$12:$L$12</c15:sqref>
                        </c15:formulaRef>
                      </c:ext>
                    </c:extLst>
                    <c:numCache>
                      <c:formatCode>General</c:formatCode>
                      <c:ptCount val="10"/>
                      <c:pt idx="0">
                        <c:v>2017</c:v>
                      </c:pt>
                      <c:pt idx="1">
                        <c:v>2018</c:v>
                      </c:pt>
                      <c:pt idx="2">
                        <c:v>2019</c:v>
                      </c:pt>
                      <c:pt idx="3">
                        <c:v>2020</c:v>
                      </c:pt>
                      <c:pt idx="4">
                        <c:v>2021</c:v>
                      </c:pt>
                      <c:pt idx="5">
                        <c:v>2022</c:v>
                      </c:pt>
                      <c:pt idx="6">
                        <c:v>2023</c:v>
                      </c:pt>
                      <c:pt idx="7">
                        <c:v>2024</c:v>
                      </c:pt>
                      <c:pt idx="8">
                        <c:v>2025</c:v>
                      </c:pt>
                      <c:pt idx="9">
                        <c:v>2026</c:v>
                      </c:pt>
                    </c:numCache>
                  </c:numRef>
                </c:cat>
                <c:val>
                  <c:numRef>
                    <c:extLst>
                      <c:ext uri="{02D57815-91ED-43cb-92C2-25804820EDAC}">
                        <c15:formulaRef>
                          <c15:sqref>'FD AND PD TABLES'!$B$6:$J$6</c15:sqref>
                        </c15:formulaRef>
                      </c:ext>
                    </c:extLst>
                    <c:numCache>
                      <c:formatCode>General</c:formatCode>
                      <c:ptCount val="8"/>
                      <c:pt idx="0">
                        <c:v>2017</c:v>
                      </c:pt>
                      <c:pt idx="1">
                        <c:v>2018</c:v>
                      </c:pt>
                      <c:pt idx="2">
                        <c:v>2019</c:v>
                      </c:pt>
                      <c:pt idx="3">
                        <c:v>2020</c:v>
                      </c:pt>
                      <c:pt idx="4">
                        <c:v>2021</c:v>
                      </c:pt>
                      <c:pt idx="5">
                        <c:v>2022</c:v>
                      </c:pt>
                      <c:pt idx="6">
                        <c:v>2023</c:v>
                      </c:pt>
                      <c:pt idx="7">
                        <c:v>2024</c:v>
                      </c:pt>
                    </c:numCache>
                  </c:numRef>
                </c:val>
                <c:extLst>
                  <c:ext xmlns:c16="http://schemas.microsoft.com/office/drawing/2014/chart" uri="{C3380CC4-5D6E-409C-BE32-E72D297353CC}">
                    <c16:uniqueId val="{00000002-8631-4420-BEE3-EB9CC2D93936}"/>
                  </c:ext>
                </c:extLst>
              </c15:ser>
            </c15:filteredBarSeries>
          </c:ext>
        </c:extLst>
      </c:barChart>
      <c:lineChart>
        <c:grouping val="standard"/>
        <c:varyColors val="0"/>
        <c:ser>
          <c:idx val="5"/>
          <c:order val="5"/>
          <c:tx>
            <c:v>Property Tax Revenue</c:v>
          </c:tx>
          <c:spPr>
            <a:ln w="28575" cap="rnd">
              <a:solidFill>
                <a:schemeClr val="accent6"/>
              </a:solidFill>
              <a:round/>
            </a:ln>
            <a:effectLst/>
          </c:spPr>
          <c:marker>
            <c:symbol val="none"/>
          </c:marker>
          <c:dLbls>
            <c:spPr>
              <a:solidFill>
                <a:schemeClr val="accent6">
                  <a:lumMod val="60000"/>
                  <a:lumOff val="40000"/>
                </a:schemeClr>
              </a:solid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'FD AND PD TABLES'!$B$9:$L$9</c:f>
              <c:numCache>
                <c:formatCode>General</c:formatCode>
                <c:ptCount val="10"/>
                <c:pt idx="0">
                  <c:v>2017</c:v>
                </c:pt>
                <c:pt idx="1">
                  <c:v>2018</c:v>
                </c:pt>
                <c:pt idx="2">
                  <c:v>2019</c:v>
                </c:pt>
                <c:pt idx="3">
                  <c:v>2020</c:v>
                </c:pt>
                <c:pt idx="4">
                  <c:v>2021</c:v>
                </c:pt>
                <c:pt idx="5">
                  <c:v>2022</c:v>
                </c:pt>
                <c:pt idx="6">
                  <c:v>2023</c:v>
                </c:pt>
                <c:pt idx="7">
                  <c:v>2024</c:v>
                </c:pt>
                <c:pt idx="8">
                  <c:v>2025</c:v>
                </c:pt>
                <c:pt idx="9">
                  <c:v>2026</c:v>
                </c:pt>
              </c:numCache>
              <c:extLst/>
            </c:numRef>
          </c:cat>
          <c:val>
            <c:numRef>
              <c:f>'FD AND PD TABLES'!$B$13:$L$13</c:f>
              <c:numCache>
                <c:formatCode>_("$"* #,##0_);_("$"* \(#,##0\);_("$"* "-"??_);_(@_)</c:formatCode>
                <c:ptCount val="10"/>
                <c:pt idx="0">
                  <c:v>41714000</c:v>
                </c:pt>
                <c:pt idx="1">
                  <c:v>44238553</c:v>
                </c:pt>
                <c:pt idx="2">
                  <c:v>46633038</c:v>
                </c:pt>
                <c:pt idx="3">
                  <c:v>48269249</c:v>
                </c:pt>
                <c:pt idx="4">
                  <c:v>50124561</c:v>
                </c:pt>
                <c:pt idx="5">
                  <c:v>53495114</c:v>
                </c:pt>
                <c:pt idx="6">
                  <c:v>55227298</c:v>
                </c:pt>
                <c:pt idx="7">
                  <c:v>59822137</c:v>
                </c:pt>
                <c:pt idx="8">
                  <c:v>63130200.450000003</c:v>
                </c:pt>
                <c:pt idx="9">
                  <c:v>64500000</c:v>
                </c:pt>
              </c:numCache>
              <c:extLst/>
            </c:numRef>
          </c:val>
          <c:smooth val="0"/>
          <c:extLst>
            <c:ext xmlns:c16="http://schemas.microsoft.com/office/drawing/2014/chart" uri="{C3380CC4-5D6E-409C-BE32-E72D297353CC}">
              <c16:uniqueId val="{00000004-8631-4420-BEE3-EB9CC2D93936}"/>
            </c:ext>
          </c:extLst>
        </c:ser>
        <c:ser>
          <c:idx val="6"/>
          <c:order val="6"/>
          <c:tx>
            <c:strRef>
              <c:f>'FD AND PD TABLES'!$A$10</c:f>
              <c:strCache>
                <c:ptCount val="1"/>
                <c:pt idx="0">
                  <c:v>PD and FD</c:v>
                </c:pt>
              </c:strCache>
            </c:strRef>
          </c:tx>
          <c:spPr>
            <a:ln w="28575"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9"/>
              <c:pt idx="0">
                <c:v>2018</c:v>
              </c:pt>
              <c:pt idx="1">
                <c:v>2019</c:v>
              </c:pt>
              <c:pt idx="2">
                <c:v>2020</c:v>
              </c:pt>
              <c:pt idx="3">
                <c:v>2021</c:v>
              </c:pt>
              <c:pt idx="4">
                <c:v>2022</c:v>
              </c:pt>
              <c:pt idx="5">
                <c:v>2023</c:v>
              </c:pt>
              <c:pt idx="6">
                <c:v>2024</c:v>
              </c:pt>
              <c:pt idx="7">
                <c:v>2025</c:v>
              </c:pt>
              <c:pt idx="8">
                <c:v>2026</c:v>
              </c:pt>
              <c:extLst>
                <c:ext xmlns:c15="http://schemas.microsoft.com/office/drawing/2012/chart" uri="{02D57815-91ED-43cb-92C2-25804820EDAC}">
                  <c15:autoCat val="1"/>
                </c:ext>
              </c:extLst>
            </c:strLit>
          </c:cat>
          <c:val>
            <c:numRef>
              <c:f>'FD AND PD TABLES'!$B$10:$L$10</c:f>
              <c:numCache>
                <c:formatCode>_("$"* #,##0_);_("$"* \(#,##0\);_("$"* "-"??_);_(@_)</c:formatCode>
                <c:ptCount val="10"/>
                <c:pt idx="0">
                  <c:v>52675356</c:v>
                </c:pt>
                <c:pt idx="1">
                  <c:v>53893435</c:v>
                </c:pt>
                <c:pt idx="2">
                  <c:v>57592389.600000001</c:v>
                </c:pt>
                <c:pt idx="3">
                  <c:v>65965124.219999999</c:v>
                </c:pt>
                <c:pt idx="4">
                  <c:v>68184251.420000002</c:v>
                </c:pt>
                <c:pt idx="5">
                  <c:v>70987058.930000007</c:v>
                </c:pt>
                <c:pt idx="6">
                  <c:v>81939953.640000001</c:v>
                </c:pt>
                <c:pt idx="7">
                  <c:v>89133932</c:v>
                </c:pt>
                <c:pt idx="8">
                  <c:v>93487672.670000002</c:v>
                </c:pt>
                <c:pt idx="9">
                  <c:v>99112190.25</c:v>
                </c:pt>
              </c:numCache>
              <c:extLst/>
            </c:numRef>
          </c:val>
          <c:smooth val="0"/>
          <c:extLst>
            <c:ext xmlns:c16="http://schemas.microsoft.com/office/drawing/2014/chart" uri="{C3380CC4-5D6E-409C-BE32-E72D297353CC}">
              <c16:uniqueId val="{00000002-3863-4AE2-9248-6B4708FFDA7A}"/>
            </c:ext>
          </c:extLst>
        </c:ser>
        <c:dLbls>
          <c:showLegendKey val="0"/>
          <c:showVal val="0"/>
          <c:showCatName val="0"/>
          <c:showSerName val="0"/>
          <c:showPercent val="0"/>
          <c:showBubbleSize val="0"/>
        </c:dLbls>
        <c:marker val="1"/>
        <c:smooth val="0"/>
        <c:axId val="842395680"/>
        <c:axId val="842395264"/>
        <c:extLst>
          <c:ext xmlns:c15="http://schemas.microsoft.com/office/drawing/2012/chart" uri="{02D57815-91ED-43cb-92C2-25804820EDAC}">
            <c15:filteredLineSeries>
              <c15:ser>
                <c:idx val="4"/>
                <c:order val="4"/>
                <c:spPr>
                  <a:ln w="28575" cap="rnd">
                    <a:solidFill>
                      <a:schemeClr val="accent5"/>
                    </a:solidFill>
                    <a:round/>
                  </a:ln>
                  <a:effectLst/>
                </c:spPr>
                <c:marker>
                  <c:symbol val="none"/>
                </c:marker>
                <c:cat>
                  <c:numRef>
                    <c:extLst>
                      <c:ext uri="{02D57815-91ED-43cb-92C2-25804820EDAC}">
                        <c15:formulaRef>
                          <c15:sqref>'FD AND PD TABLES'!$B$9:$L$9</c15:sqref>
                        </c15:formulaRef>
                      </c:ext>
                    </c:extLst>
                    <c:numCache>
                      <c:formatCode>General</c:formatCode>
                      <c:ptCount val="10"/>
                      <c:pt idx="0">
                        <c:v>2017</c:v>
                      </c:pt>
                      <c:pt idx="1">
                        <c:v>2018</c:v>
                      </c:pt>
                      <c:pt idx="2">
                        <c:v>2019</c:v>
                      </c:pt>
                      <c:pt idx="3">
                        <c:v>2020</c:v>
                      </c:pt>
                      <c:pt idx="4">
                        <c:v>2021</c:v>
                      </c:pt>
                      <c:pt idx="5">
                        <c:v>2022</c:v>
                      </c:pt>
                      <c:pt idx="6">
                        <c:v>2023</c:v>
                      </c:pt>
                      <c:pt idx="7">
                        <c:v>2024</c:v>
                      </c:pt>
                      <c:pt idx="8">
                        <c:v>2025</c:v>
                      </c:pt>
                      <c:pt idx="9">
                        <c:v>2026</c:v>
                      </c:pt>
                    </c:numCache>
                  </c:numRef>
                </c:cat>
                <c:val>
                  <c:numRef>
                    <c:extLst>
                      <c:ext uri="{02D57815-91ED-43cb-92C2-25804820EDAC}">
                        <c15:formulaRef>
                          <c15:sqref>'FD AND PD TABLES'!$B$12:$J$12</c15:sqref>
                        </c15:formulaRef>
                      </c:ext>
                    </c:extLst>
                    <c:numCache>
                      <c:formatCode>General</c:formatCode>
                      <c:ptCount val="8"/>
                      <c:pt idx="0">
                        <c:v>2017</c:v>
                      </c:pt>
                      <c:pt idx="1">
                        <c:v>2018</c:v>
                      </c:pt>
                      <c:pt idx="2">
                        <c:v>2019</c:v>
                      </c:pt>
                      <c:pt idx="3">
                        <c:v>2020</c:v>
                      </c:pt>
                      <c:pt idx="4">
                        <c:v>2021</c:v>
                      </c:pt>
                      <c:pt idx="5">
                        <c:v>2022</c:v>
                      </c:pt>
                      <c:pt idx="6">
                        <c:v>2023</c:v>
                      </c:pt>
                      <c:pt idx="7">
                        <c:v>2024</c:v>
                      </c:pt>
                    </c:numCache>
                  </c:numRef>
                </c:val>
                <c:smooth val="0"/>
                <c:extLst>
                  <c:ext xmlns:c16="http://schemas.microsoft.com/office/drawing/2014/chart" uri="{C3380CC4-5D6E-409C-BE32-E72D297353CC}">
                    <c16:uniqueId val="{00000005-8631-4420-BEE3-EB9CC2D93936}"/>
                  </c:ext>
                </c:extLst>
              </c15:ser>
            </c15:filteredLineSeries>
          </c:ext>
        </c:extLst>
      </c:lineChart>
      <c:catAx>
        <c:axId val="842395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42395264"/>
        <c:crosses val="autoZero"/>
        <c:auto val="1"/>
        <c:lblAlgn val="ctr"/>
        <c:lblOffset val="100"/>
        <c:noMultiLvlLbl val="0"/>
      </c:catAx>
      <c:valAx>
        <c:axId val="842395264"/>
        <c:scaling>
          <c:orientation val="minMax"/>
          <c:max val="100000000"/>
          <c:min val="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42395680"/>
        <c:crosses val="autoZero"/>
        <c:crossBetween val="between"/>
      </c:valAx>
      <c:spPr>
        <a:noFill/>
        <a:ln>
          <a:noFill/>
        </a:ln>
        <a:effectLst/>
      </c:spPr>
    </c:plotArea>
    <c:legend>
      <c:legendPos val="b"/>
      <c:legendEntry>
        <c:idx val="0"/>
        <c:delete val="1"/>
      </c:legendEntry>
      <c:legendEntry>
        <c:idx val="4"/>
        <c:delete val="1"/>
      </c:legendEntry>
      <c:layout>
        <c:manualLayout>
          <c:xMode val="edge"/>
          <c:yMode val="edge"/>
          <c:x val="0.79073490913166511"/>
          <c:y val="0.39571075567595876"/>
          <c:w val="0.15993020702543187"/>
          <c:h val="0.282086532120871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Arial" panose="020B0604020202020204" pitchFamily="34" charset="0"/>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164703050160481E-2"/>
          <c:y val="9.9435088565492241E-2"/>
          <c:w val="0.8842897586400017"/>
          <c:h val="0.79682332243164522"/>
        </c:manualLayout>
      </c:layout>
      <c:lineChart>
        <c:grouping val="standard"/>
        <c:varyColors val="0"/>
        <c:ser>
          <c:idx val="0"/>
          <c:order val="0"/>
          <c:tx>
            <c:strRef>
              <c:f>'Graph Data'!$B$29</c:f>
              <c:strCache>
                <c:ptCount val="1"/>
                <c:pt idx="0">
                  <c:v> Debt Levy </c:v>
                </c:pt>
              </c:strCache>
            </c:strRef>
          </c:tx>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dLbl>
              <c:idx val="19"/>
              <c:tx>
                <c:rich>
                  <a:bodyPr/>
                  <a:lstStyle/>
                  <a:p>
                    <a:fld id="{5463A1F3-A732-4370-84C5-23EBBCC58D41}" type="VALUE">
                      <a:rPr lang="en-US"/>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46F-4470-8476-1B87B476ED0B}"/>
                </c:ext>
              </c:extLst>
            </c:dLbl>
            <c:spPr>
              <a:noFill/>
              <a:ln>
                <a:noFill/>
              </a:ln>
              <a:effectLst/>
            </c:spPr>
            <c:txPr>
              <a:bodyPr rot="0" spcFirstLastPara="1" vertOverflow="ellipsis" vert="horz" wrap="square" anchor="ctr" anchorCtr="1"/>
              <a:lstStyle/>
              <a:p>
                <a:pPr>
                  <a:defRPr sz="1000" b="1"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'Graph Data'!$A$32:$A$52</c:f>
              <c:numCache>
                <c:formatCode>0</c:formatCode>
                <c:ptCount val="21"/>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2025</c:v>
                </c:pt>
                <c:pt idx="20">
                  <c:v>2026</c:v>
                </c:pt>
              </c:numCache>
            </c:numRef>
          </c:cat>
          <c:val>
            <c:numRef>
              <c:f>'Graph Data'!$B$32:$B$52</c:f>
              <c:numCache>
                <c:formatCode>#,##0.00_);\(#,##0.00\)</c:formatCode>
                <c:ptCount val="21"/>
                <c:pt idx="0">
                  <c:v>8.75</c:v>
                </c:pt>
                <c:pt idx="1">
                  <c:v>7.68</c:v>
                </c:pt>
                <c:pt idx="2">
                  <c:v>7.53</c:v>
                </c:pt>
                <c:pt idx="3">
                  <c:v>5.07</c:v>
                </c:pt>
                <c:pt idx="4">
                  <c:v>5.93</c:v>
                </c:pt>
                <c:pt idx="5">
                  <c:v>5.5659999999999998</c:v>
                </c:pt>
                <c:pt idx="6">
                  <c:v>5.2089999999999996</c:v>
                </c:pt>
                <c:pt idx="7">
                  <c:v>5.7039</c:v>
                </c:pt>
                <c:pt idx="8">
                  <c:v>4.6208</c:v>
                </c:pt>
                <c:pt idx="9">
                  <c:v>5.64</c:v>
                </c:pt>
                <c:pt idx="10">
                  <c:v>4.67</c:v>
                </c:pt>
                <c:pt idx="11">
                  <c:v>3.94</c:v>
                </c:pt>
                <c:pt idx="12">
                  <c:v>4.1155999999999997</c:v>
                </c:pt>
                <c:pt idx="13">
                  <c:v>4.4793000000000003</c:v>
                </c:pt>
                <c:pt idx="14">
                  <c:v>5.1814</c:v>
                </c:pt>
                <c:pt idx="15" formatCode="0.00">
                  <c:v>5.8250999999999999</c:v>
                </c:pt>
                <c:pt idx="16" formatCode="0.00">
                  <c:v>5.6348000000000003</c:v>
                </c:pt>
                <c:pt idx="17">
                  <c:v>5.0194999999999999</c:v>
                </c:pt>
                <c:pt idx="18">
                  <c:v>6.0852000000000004</c:v>
                </c:pt>
                <c:pt idx="19" formatCode="General">
                  <c:v>5.83</c:v>
                </c:pt>
                <c:pt idx="20" formatCode="General">
                  <c:v>6.45</c:v>
                </c:pt>
              </c:numCache>
            </c:numRef>
          </c:val>
          <c:smooth val="0"/>
          <c:extLst>
            <c:ext xmlns:c16="http://schemas.microsoft.com/office/drawing/2014/chart" uri="{C3380CC4-5D6E-409C-BE32-E72D297353CC}">
              <c16:uniqueId val="{00000000-EE68-485D-8F13-2EB4AC71B3A8}"/>
            </c:ext>
          </c:extLst>
        </c:ser>
        <c:ser>
          <c:idx val="1"/>
          <c:order val="1"/>
          <c:tx>
            <c:strRef>
              <c:f>'Graph Data'!$C$29</c:f>
              <c:strCache>
                <c:ptCount val="1"/>
                <c:pt idx="0">
                  <c:v>M&amp;O Levy</c:v>
                </c:pt>
              </c:strCache>
            </c:strRef>
          </c:tx>
          <c:spPr>
            <a:ln w="19050" cap="rnd" cmpd="sng" algn="ctr">
              <a:solidFill>
                <a:schemeClr val="accent2">
                  <a:shade val="95000"/>
                  <a:satMod val="105000"/>
                </a:schemeClr>
              </a:solidFill>
              <a:round/>
            </a:ln>
            <a:effectLst/>
          </c:spPr>
          <c:marker>
            <c:symbol val="circle"/>
            <c:size val="17"/>
            <c:spPr>
              <a:solidFill>
                <a:schemeClr val="lt1"/>
              </a:solidFill>
              <a:ln>
                <a:noFill/>
              </a:ln>
              <a:effectLst/>
            </c:spPr>
          </c:marker>
          <c:dLbls>
            <c:dLbl>
              <c:idx val="19"/>
              <c:tx>
                <c:rich>
                  <a:bodyPr/>
                  <a:lstStyle/>
                  <a:p>
                    <a:fld id="{12492539-968A-4639-B74B-9C937551341E}" type="VALUE">
                      <a:rPr lang="en-US"/>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46F-4470-8476-1B87B476ED0B}"/>
                </c:ext>
              </c:extLst>
            </c:dLbl>
            <c:spPr>
              <a:noFill/>
              <a:ln>
                <a:noFill/>
              </a:ln>
              <a:effectLst/>
            </c:spPr>
            <c:txPr>
              <a:bodyPr rot="0" spcFirstLastPara="1" vertOverflow="ellipsis" vert="horz" wrap="square" anchor="ctr" anchorCtr="1"/>
              <a:lstStyle/>
              <a:p>
                <a:pPr>
                  <a:defRPr sz="1000" b="1" i="0" u="none" strike="noStrike" kern="1200" baseline="0">
                    <a:solidFill>
                      <a:schemeClr val="accent2"/>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'Graph Data'!$A$32:$A$52</c:f>
              <c:numCache>
                <c:formatCode>0</c:formatCode>
                <c:ptCount val="21"/>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2025</c:v>
                </c:pt>
                <c:pt idx="20">
                  <c:v>2026</c:v>
                </c:pt>
              </c:numCache>
            </c:numRef>
          </c:cat>
          <c:val>
            <c:numRef>
              <c:f>'Graph Data'!$C$32:$C$52</c:f>
              <c:numCache>
                <c:formatCode>#,##0.00_);\(#,##0.00\)</c:formatCode>
                <c:ptCount val="21"/>
                <c:pt idx="0">
                  <c:v>55.45</c:v>
                </c:pt>
                <c:pt idx="1">
                  <c:v>51.02</c:v>
                </c:pt>
                <c:pt idx="2">
                  <c:v>46.33</c:v>
                </c:pt>
                <c:pt idx="3">
                  <c:v>43.52</c:v>
                </c:pt>
                <c:pt idx="4">
                  <c:v>39.75</c:v>
                </c:pt>
                <c:pt idx="5">
                  <c:v>41.719000000000001</c:v>
                </c:pt>
                <c:pt idx="6">
                  <c:v>41.844999999999999</c:v>
                </c:pt>
                <c:pt idx="7">
                  <c:v>40.404899999999998</c:v>
                </c:pt>
                <c:pt idx="8">
                  <c:v>38.571899999999999</c:v>
                </c:pt>
                <c:pt idx="9">
                  <c:v>33.747999999999998</c:v>
                </c:pt>
                <c:pt idx="10">
                  <c:v>32.549999999999997</c:v>
                </c:pt>
                <c:pt idx="11">
                  <c:v>36.03</c:v>
                </c:pt>
                <c:pt idx="12">
                  <c:v>36.988999999999997</c:v>
                </c:pt>
                <c:pt idx="13">
                  <c:v>34.74</c:v>
                </c:pt>
                <c:pt idx="14">
                  <c:v>31.290099999999999</c:v>
                </c:pt>
                <c:pt idx="15" formatCode="0.00">
                  <c:v>29.9389</c:v>
                </c:pt>
                <c:pt idx="16" formatCode="0.00">
                  <c:v>31.084199999999999</c:v>
                </c:pt>
                <c:pt idx="17">
                  <c:v>30.484400000000001</c:v>
                </c:pt>
                <c:pt idx="18">
                  <c:v>28.981000000000002</c:v>
                </c:pt>
                <c:pt idx="19">
                  <c:v>29.03</c:v>
                </c:pt>
                <c:pt idx="20">
                  <c:v>28.349900000000002</c:v>
                </c:pt>
              </c:numCache>
            </c:numRef>
          </c:val>
          <c:smooth val="0"/>
          <c:extLst>
            <c:ext xmlns:c16="http://schemas.microsoft.com/office/drawing/2014/chart" uri="{C3380CC4-5D6E-409C-BE32-E72D297353CC}">
              <c16:uniqueId val="{00000001-EE68-485D-8F13-2EB4AC71B3A8}"/>
            </c:ext>
          </c:extLst>
        </c:ser>
        <c:ser>
          <c:idx val="2"/>
          <c:order val="2"/>
          <c:tx>
            <c:strRef>
              <c:f>'Graph Data'!$D$29</c:f>
              <c:strCache>
                <c:ptCount val="1"/>
                <c:pt idx="0">
                  <c:v>Total Levy</c:v>
                </c:pt>
              </c:strCache>
            </c:strRef>
          </c:tx>
          <c:spPr>
            <a:ln w="19050" cap="rnd" cmpd="sng" algn="ctr">
              <a:solidFill>
                <a:schemeClr val="accent3">
                  <a:shade val="95000"/>
                  <a:satMod val="105000"/>
                </a:schemeClr>
              </a:solidFill>
              <a:round/>
            </a:ln>
            <a:effectLst/>
          </c:spPr>
          <c:marker>
            <c:symbol val="circle"/>
            <c:size val="17"/>
            <c:spPr>
              <a:solidFill>
                <a:schemeClr val="lt1"/>
              </a:solidFill>
              <a:ln>
                <a:noFill/>
              </a:ln>
              <a:effectLst/>
            </c:spPr>
          </c:marker>
          <c:dLbls>
            <c:dLbl>
              <c:idx val="19"/>
              <c:tx>
                <c:rich>
                  <a:bodyPr/>
                  <a:lstStyle/>
                  <a:p>
                    <a:fld id="{64DEC2F7-BAA2-44D8-BBFE-C98412819A0D}" type="VALUE">
                      <a:rPr lang="en-US"/>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46F-4470-8476-1B87B476ED0B}"/>
                </c:ext>
              </c:extLst>
            </c:dLbl>
            <c:spPr>
              <a:noFill/>
              <a:ln>
                <a:noFill/>
              </a:ln>
              <a:effectLst/>
            </c:spPr>
            <c:txPr>
              <a:bodyPr rot="0" spcFirstLastPara="1" vertOverflow="ellipsis" vert="horz" wrap="square" anchor="ctr" anchorCtr="1"/>
              <a:lstStyle/>
              <a:p>
                <a:pPr>
                  <a:defRPr sz="1000" b="1" i="0" u="none" strike="noStrike" kern="1200" baseline="0">
                    <a:solidFill>
                      <a:schemeClr val="accent3"/>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'Graph Data'!$A$32:$A$52</c:f>
              <c:numCache>
                <c:formatCode>0</c:formatCode>
                <c:ptCount val="21"/>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2025</c:v>
                </c:pt>
                <c:pt idx="20">
                  <c:v>2026</c:v>
                </c:pt>
              </c:numCache>
            </c:numRef>
          </c:cat>
          <c:val>
            <c:numRef>
              <c:f>'Graph Data'!$D$32:$D$52</c:f>
              <c:numCache>
                <c:formatCode>#,##0.00_);\(#,##0.00\)</c:formatCode>
                <c:ptCount val="21"/>
                <c:pt idx="0">
                  <c:v>64.2</c:v>
                </c:pt>
                <c:pt idx="1">
                  <c:v>58.7</c:v>
                </c:pt>
                <c:pt idx="2">
                  <c:v>53.86</c:v>
                </c:pt>
                <c:pt idx="3">
                  <c:v>48.59</c:v>
                </c:pt>
                <c:pt idx="4">
                  <c:v>45.68</c:v>
                </c:pt>
                <c:pt idx="5">
                  <c:v>47.285000000000004</c:v>
                </c:pt>
                <c:pt idx="6">
                  <c:v>47.054000000000002</c:v>
                </c:pt>
                <c:pt idx="7">
                  <c:v>46.108799999999995</c:v>
                </c:pt>
                <c:pt idx="8">
                  <c:v>43.192700000000002</c:v>
                </c:pt>
                <c:pt idx="9">
                  <c:v>39.39</c:v>
                </c:pt>
                <c:pt idx="10">
                  <c:v>37.22</c:v>
                </c:pt>
                <c:pt idx="11">
                  <c:v>39.97</c:v>
                </c:pt>
                <c:pt idx="12">
                  <c:v>41.104599999999998</c:v>
                </c:pt>
                <c:pt idx="13">
                  <c:v>39.219300000000004</c:v>
                </c:pt>
                <c:pt idx="14">
                  <c:v>36.471499999999999</c:v>
                </c:pt>
                <c:pt idx="15" formatCode="0.00">
                  <c:v>35.892800000000001</c:v>
                </c:pt>
                <c:pt idx="16" formatCode="0.00">
                  <c:v>36.718000000000004</c:v>
                </c:pt>
                <c:pt idx="17">
                  <c:v>35.503900000000002</c:v>
                </c:pt>
                <c:pt idx="18">
                  <c:v>35.066200000000002</c:v>
                </c:pt>
                <c:pt idx="19">
                  <c:v>34.86</c:v>
                </c:pt>
                <c:pt idx="20">
                  <c:v>34.799900000000001</c:v>
                </c:pt>
              </c:numCache>
            </c:numRef>
          </c:val>
          <c:smooth val="0"/>
          <c:extLst>
            <c:ext xmlns:c16="http://schemas.microsoft.com/office/drawing/2014/chart" uri="{C3380CC4-5D6E-409C-BE32-E72D297353CC}">
              <c16:uniqueId val="{00000002-EE68-485D-8F13-2EB4AC71B3A8}"/>
            </c:ext>
          </c:extLst>
        </c:ser>
        <c:dLbls>
          <c:dLblPos val="ctr"/>
          <c:showLegendKey val="0"/>
          <c:showVal val="1"/>
          <c:showCatName val="0"/>
          <c:showSerName val="0"/>
          <c:showPercent val="0"/>
          <c:showBubbleSize val="0"/>
        </c:dLbls>
        <c:marker val="1"/>
        <c:smooth val="0"/>
        <c:axId val="629479664"/>
        <c:axId val="1"/>
      </c:lineChart>
      <c:catAx>
        <c:axId val="629479664"/>
        <c:scaling>
          <c:orientation val="minMax"/>
        </c:scaling>
        <c:delete val="0"/>
        <c:axPos val="b"/>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0" spcFirstLastPara="1" vertOverflow="ellipsis" wrap="square" anchor="ctr" anchorCtr="1"/>
          <a:lstStyle/>
          <a:p>
            <a:pPr>
              <a:defRPr sz="10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crossAx val="1"/>
        <c:crosses val="autoZero"/>
        <c:auto val="1"/>
        <c:lblAlgn val="ctr"/>
        <c:lblOffset val="100"/>
        <c:noMultiLvlLbl val="0"/>
      </c:catAx>
      <c:valAx>
        <c:axId val="1"/>
        <c:scaling>
          <c:orientation val="minMax"/>
        </c:scaling>
        <c:delete val="1"/>
        <c:axPos val="l"/>
        <c:title>
          <c:tx>
            <c:rich>
              <a:bodyPr rot="-5400000" spcFirstLastPara="1" vertOverflow="ellipsis" vert="horz" wrap="square" anchor="ctr" anchorCtr="1"/>
              <a:lstStyle/>
              <a:p>
                <a:pPr>
                  <a:defRPr sz="1600" b="1"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r>
                  <a:rPr lang="en-US" sz="1600" b="1"/>
                  <a:t>Tax Levy Percent per $100 </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00_);\(#,##0.00\)" sourceLinked="1"/>
        <c:majorTickMark val="none"/>
        <c:minorTickMark val="none"/>
        <c:tickLblPos val="nextTo"/>
        <c:crossAx val="629479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lt1"/>
    </a:solidFill>
    <a:ln w="9525" cap="flat" cmpd="sng" algn="ctr">
      <a:noFill/>
      <a:round/>
    </a:ln>
    <a:effectLst/>
  </c:spPr>
  <c:txPr>
    <a:bodyPr/>
    <a:lstStyle/>
    <a:p>
      <a:pPr>
        <a:defRPr sz="1000">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4">
  <a:schemeClr val="accent4"/>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0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cs:styleClr val="auto"/>
    </cs:fontRef>
    <cs:spPr/>
    <cs:defRPr sz="900"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440"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3.xml.rels><?xml version="1.0" encoding="UTF-8" standalone="yes"?>
<Relationships xmlns="http://schemas.openxmlformats.org/package/2006/relationships"><Relationship Id="rId1" Type="http://schemas.openxmlformats.org/officeDocument/2006/relationships/image" Target="../media/image13.png"/></Relationships>
</file>

<file path=ppt/drawings/_rels/drawing4.xml.rels><?xml version="1.0" encoding="UTF-8" standalone="yes"?>
<Relationships xmlns="http://schemas.openxmlformats.org/package/2006/relationships"><Relationship Id="rId1" Type="http://schemas.openxmlformats.org/officeDocument/2006/relationships/image" Target="../media/image13.png"/></Relationships>
</file>

<file path=ppt/drawings/_rels/drawing5.xml.rels><?xml version="1.0" encoding="UTF-8" standalone="yes"?>
<Relationships xmlns="http://schemas.openxmlformats.org/package/2006/relationships"><Relationship Id="rId1" Type="http://schemas.openxmlformats.org/officeDocument/2006/relationships/image" Target="../media/image13.png"/></Relationships>
</file>

<file path=ppt/drawings/drawing1.xml><?xml version="1.0" encoding="utf-8"?>
<c:userShapes xmlns:c="http://schemas.openxmlformats.org/drawingml/2006/chart">
  <cdr:relSizeAnchor xmlns:cdr="http://schemas.openxmlformats.org/drawingml/2006/chartDrawing">
    <cdr:from>
      <cdr:x>0.61615</cdr:x>
      <cdr:y>0.01464</cdr:y>
    </cdr:from>
    <cdr:to>
      <cdr:x>0.88788</cdr:x>
      <cdr:y>0.22108</cdr:y>
    </cdr:to>
    <cdr:sp macro="" textlink="">
      <cdr:nvSpPr>
        <cdr:cNvPr id="2" name="TextBox 1">
          <a:extLst xmlns:a="http://schemas.openxmlformats.org/drawingml/2006/main">
            <a:ext uri="{FF2B5EF4-FFF2-40B4-BE49-F238E27FC236}">
              <a16:creationId xmlns:a16="http://schemas.microsoft.com/office/drawing/2014/main" id="{AC51F6C7-CAA2-07D7-E667-2AE0EAAD250C}"/>
            </a:ext>
          </a:extLst>
        </cdr:cNvPr>
        <cdr:cNvSpPr txBox="1"/>
      </cdr:nvSpPr>
      <cdr:spPr>
        <a:xfrm xmlns:a="http://schemas.openxmlformats.org/drawingml/2006/main">
          <a:off x="5874522" y="66856"/>
          <a:ext cx="2590800" cy="942793"/>
        </a:xfrm>
        <a:prstGeom xmlns:a="http://schemas.openxmlformats.org/drawingml/2006/main" prst="rect">
          <a:avLst/>
        </a:prstGeom>
        <a:solidFill xmlns:a="http://schemas.openxmlformats.org/drawingml/2006/main">
          <a:schemeClr val="accent6">
            <a:lumMod val="40000"/>
            <a:lumOff val="60000"/>
          </a:schemeClr>
        </a:solidFill>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pPr algn="ctr"/>
          <a:r>
            <a:rPr lang="en-US" sz="1800" dirty="0">
              <a:latin typeface="Arial" panose="020B0604020202020204" pitchFamily="34" charset="0"/>
              <a:cs typeface="Arial" panose="020B0604020202020204" pitchFamily="34" charset="0"/>
            </a:rPr>
            <a:t>Estimated Tax on a $300,000 Valuation Property</a:t>
          </a:r>
        </a:p>
      </cdr:txBody>
    </cdr:sp>
  </cdr:relSizeAnchor>
</c:userShapes>
</file>

<file path=ppt/drawings/drawing2.xml><?xml version="1.0" encoding="utf-8"?>
<c:userShapes xmlns:c="http://schemas.openxmlformats.org/drawingml/2006/chart">
  <cdr:relSizeAnchor xmlns:cdr="http://schemas.openxmlformats.org/drawingml/2006/chartDrawing">
    <cdr:from>
      <cdr:x>0.19528</cdr:x>
      <cdr:y>0.43561</cdr:y>
    </cdr:from>
    <cdr:to>
      <cdr:x>0.4696</cdr:x>
      <cdr:y>0.50564</cdr:y>
    </cdr:to>
    <cdr:sp macro="" textlink="">
      <cdr:nvSpPr>
        <cdr:cNvPr id="2" name="TextBox 15">
          <a:extLst xmlns:a="http://schemas.openxmlformats.org/drawingml/2006/main">
            <a:ext uri="{FF2B5EF4-FFF2-40B4-BE49-F238E27FC236}">
              <a16:creationId xmlns:a16="http://schemas.microsoft.com/office/drawing/2014/main" id="{93897851-9D36-32B7-42A9-7985E8E900B8}"/>
            </a:ext>
          </a:extLst>
        </cdr:cNvPr>
        <cdr:cNvSpPr txBox="1"/>
      </cdr:nvSpPr>
      <cdr:spPr>
        <a:xfrm xmlns:a="http://schemas.openxmlformats.org/drawingml/2006/main">
          <a:off x="1853879" y="2021125"/>
          <a:ext cx="2604163" cy="324935"/>
        </a:xfrm>
        <a:prstGeom xmlns:a="http://schemas.openxmlformats.org/drawingml/2006/main" prst="rect">
          <a:avLst/>
        </a:prstGeom>
        <a:solidFill xmlns:a="http://schemas.openxmlformats.org/drawingml/2006/main">
          <a:schemeClr val="tx2">
            <a:lumMod val="10000"/>
            <a:lumOff val="90000"/>
          </a:schemeClr>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600" b="1" dirty="0">
              <a:solidFill>
                <a:schemeClr val="tx2">
                  <a:lumMod val="75000"/>
                  <a:lumOff val="25000"/>
                </a:schemeClr>
              </a:solidFill>
              <a:latin typeface="Arial" panose="020B0604020202020204" pitchFamily="34" charset="0"/>
              <a:ea typeface="Roboto Slab" pitchFamily="2" charset="0"/>
              <a:cs typeface="Arial" panose="020B0604020202020204" pitchFamily="34" charset="0"/>
            </a:rPr>
            <a:t>CLOSING THE GAP</a:t>
          </a:r>
        </a:p>
      </cdr:txBody>
    </cdr:sp>
  </cdr:relSizeAnchor>
  <cdr:relSizeAnchor xmlns:cdr="http://schemas.openxmlformats.org/drawingml/2006/chartDrawing">
    <cdr:from>
      <cdr:x>0.31828</cdr:x>
      <cdr:y>0.51577</cdr:y>
    </cdr:from>
    <cdr:to>
      <cdr:x>0.32309</cdr:x>
      <cdr:y>0.67934</cdr:y>
    </cdr:to>
    <cdr:sp macro="" textlink="">
      <cdr:nvSpPr>
        <cdr:cNvPr id="5" name="Arrow: Down 4">
          <a:extLst xmlns:a="http://schemas.openxmlformats.org/drawingml/2006/main">
            <a:ext uri="{FF2B5EF4-FFF2-40B4-BE49-F238E27FC236}">
              <a16:creationId xmlns:a16="http://schemas.microsoft.com/office/drawing/2014/main" id="{73FF550B-242E-B118-F66E-83049A551B39}"/>
            </a:ext>
          </a:extLst>
        </cdr:cNvPr>
        <cdr:cNvSpPr/>
      </cdr:nvSpPr>
      <cdr:spPr>
        <a:xfrm xmlns:a="http://schemas.openxmlformats.org/drawingml/2006/main">
          <a:off x="3021489" y="2393033"/>
          <a:ext cx="45720" cy="758952"/>
        </a:xfrm>
        <a:prstGeom xmlns:a="http://schemas.openxmlformats.org/drawingml/2006/main" prst="downArrow">
          <a:avLst/>
        </a:prstGeom>
        <a:solidFill xmlns:a="http://schemas.openxmlformats.org/drawingml/2006/main">
          <a:srgbClr val="FF0000"/>
        </a:solidFill>
        <a:ln xmlns:a="http://schemas.openxmlformats.org/drawingml/2006/main">
          <a:solidFill>
            <a:srgbClr val="FF0000"/>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kern="1200"/>
        </a:p>
      </cdr:txBody>
    </cdr:sp>
  </cdr:relSizeAnchor>
</c:userShapes>
</file>

<file path=ppt/drawings/drawing3.xml><?xml version="1.0" encoding="utf-8"?>
<c:userShapes xmlns:c="http://schemas.openxmlformats.org/drawingml/2006/chart">
  <cdr:relSizeAnchor xmlns:cdr="http://schemas.openxmlformats.org/drawingml/2006/chartDrawing">
    <cdr:from>
      <cdr:x>0</cdr:x>
      <cdr:y>0.44535</cdr:y>
    </cdr:from>
    <cdr:to>
      <cdr:x>1</cdr:x>
      <cdr:y>0.89067</cdr:y>
    </cdr:to>
    <cdr:pic>
      <cdr:nvPicPr>
        <cdr:cNvPr id="4" name="Picture 3" descr="Text&#10;&#10;AI-generated content may be incorrect.">
          <a:extLst xmlns:a="http://schemas.openxmlformats.org/drawingml/2006/main">
            <a:ext uri="{FF2B5EF4-FFF2-40B4-BE49-F238E27FC236}">
              <a16:creationId xmlns:a16="http://schemas.microsoft.com/office/drawing/2014/main" id="{90C37F0A-A3CA-D68D-411D-CC281D8CB74E}"/>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t="25333" b="30135"/>
        <a:stretch xmlns:a="http://schemas.openxmlformats.org/drawingml/2006/main">
          <a:fillRect/>
        </a:stretch>
      </cdr:blipFill>
      <cdr:spPr>
        <a:xfrm xmlns:a="http://schemas.openxmlformats.org/drawingml/2006/main">
          <a:off x="0" y="4002022"/>
          <a:ext cx="9428133" cy="4001742"/>
        </a:xfrm>
        <a:prstGeom xmlns:a="http://schemas.openxmlformats.org/drawingml/2006/main" prst="rect">
          <a:avLst/>
        </a:prstGeom>
      </cdr:spPr>
    </cdr:pic>
  </cdr:relSizeAnchor>
</c:userShapes>
</file>

<file path=ppt/drawings/drawing4.xml><?xml version="1.0" encoding="utf-8"?>
<c:userShapes xmlns:c="http://schemas.openxmlformats.org/drawingml/2006/chart">
  <cdr:relSizeAnchor xmlns:cdr="http://schemas.openxmlformats.org/drawingml/2006/chartDrawing">
    <cdr:from>
      <cdr:x>0</cdr:x>
      <cdr:y>0</cdr:y>
    </cdr:from>
    <cdr:to>
      <cdr:x>1</cdr:x>
      <cdr:y>0.44532</cdr:y>
    </cdr:to>
    <cdr:pic>
      <cdr:nvPicPr>
        <cdr:cNvPr id="4" name="Picture 3" descr="Text&#10;&#10;AI-generated content may be incorrect.">
          <a:extLst xmlns:a="http://schemas.openxmlformats.org/drawingml/2006/main">
            <a:ext uri="{FF2B5EF4-FFF2-40B4-BE49-F238E27FC236}">
              <a16:creationId xmlns:a16="http://schemas.microsoft.com/office/drawing/2014/main" id="{90C37F0A-A3CA-D68D-411D-CC281D8CB74E}"/>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t="25333" b="30135"/>
        <a:stretch xmlns:a="http://schemas.openxmlformats.org/drawingml/2006/main">
          <a:fillRect/>
        </a:stretch>
      </cdr:blipFill>
      <cdr:spPr>
        <a:xfrm xmlns:a="http://schemas.openxmlformats.org/drawingml/2006/main">
          <a:off x="0" y="0"/>
          <a:ext cx="5306023" cy="2252134"/>
        </a:xfrm>
        <a:prstGeom xmlns:a="http://schemas.openxmlformats.org/drawingml/2006/main" prst="rect">
          <a:avLst/>
        </a:prstGeom>
      </cdr:spPr>
    </cdr:pic>
  </cdr:relSizeAnchor>
</c:userShapes>
</file>

<file path=ppt/drawings/drawing5.xml><?xml version="1.0" encoding="utf-8"?>
<c:userShapes xmlns:c="http://schemas.openxmlformats.org/drawingml/2006/chart">
  <cdr:relSizeAnchor xmlns:cdr="http://schemas.openxmlformats.org/drawingml/2006/chartDrawing">
    <cdr:from>
      <cdr:x>0</cdr:x>
      <cdr:y>0</cdr:y>
    </cdr:from>
    <cdr:to>
      <cdr:x>1</cdr:x>
      <cdr:y>0.44532</cdr:y>
    </cdr:to>
    <cdr:pic>
      <cdr:nvPicPr>
        <cdr:cNvPr id="4" name="Picture 3" descr="Text&#10;&#10;AI-generated content may be incorrect.">
          <a:extLst xmlns:a="http://schemas.openxmlformats.org/drawingml/2006/main">
            <a:ext uri="{FF2B5EF4-FFF2-40B4-BE49-F238E27FC236}">
              <a16:creationId xmlns:a16="http://schemas.microsoft.com/office/drawing/2014/main" id="{90C37F0A-A3CA-D68D-411D-CC281D8CB74E}"/>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t="25333" b="30135"/>
        <a:stretch xmlns:a="http://schemas.openxmlformats.org/drawingml/2006/main">
          <a:fillRect/>
        </a:stretch>
      </cdr:blipFill>
      <cdr:spPr>
        <a:xfrm xmlns:a="http://schemas.openxmlformats.org/drawingml/2006/main">
          <a:off x="0" y="0"/>
          <a:ext cx="5306023" cy="2252134"/>
        </a:xfrm>
        <a:prstGeom xmlns:a="http://schemas.openxmlformats.org/drawingml/2006/main" prst="rect">
          <a:avLst/>
        </a:prstGeom>
      </cdr:spPr>
    </cdr:pic>
  </cdr:relSizeAnchor>
</c:userShapes>
</file>

<file path=ppt/drawings/drawing6.xml><?xml version="1.0" encoding="utf-8"?>
<c:userShapes xmlns:c="http://schemas.openxmlformats.org/drawingml/2006/chart">
  <cdr:relSizeAnchor xmlns:cdr="http://schemas.openxmlformats.org/drawingml/2006/chartDrawing">
    <cdr:from>
      <cdr:x>0.95144</cdr:x>
      <cdr:y>0.51603</cdr:y>
    </cdr:from>
    <cdr:to>
      <cdr:x>0.99291</cdr:x>
      <cdr:y>0.81305</cdr:y>
    </cdr:to>
    <cdr:sp macro="" textlink="">
      <cdr:nvSpPr>
        <cdr:cNvPr id="2" name="Arrow: Down 1">
          <a:extLst xmlns:a="http://schemas.openxmlformats.org/drawingml/2006/main">
            <a:ext uri="{FF2B5EF4-FFF2-40B4-BE49-F238E27FC236}">
              <a16:creationId xmlns:a16="http://schemas.microsoft.com/office/drawing/2014/main" id="{53596D35-52B5-D9E8-0F9A-8EF840DBF38D}"/>
            </a:ext>
          </a:extLst>
        </cdr:cNvPr>
        <cdr:cNvSpPr/>
      </cdr:nvSpPr>
      <cdr:spPr>
        <a:xfrm xmlns:a="http://schemas.openxmlformats.org/drawingml/2006/main">
          <a:off x="11119015" y="3067148"/>
          <a:ext cx="484639" cy="1765398"/>
        </a:xfrm>
        <a:prstGeom xmlns:a="http://schemas.openxmlformats.org/drawingml/2006/main" prst="downArrow">
          <a:avLst/>
        </a:prstGeom>
        <a:solidFill xmlns:a="http://schemas.openxmlformats.org/drawingml/2006/main">
          <a:srgbClr val="FF0000"/>
        </a:solidFill>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1FBA74-22EC-6DCD-26D8-E2DCFF9477C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8A06B13-BEAA-FB8E-A8BE-3E17A95486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B9E66F-379A-4C42-BCDC-C999E74328E6}" type="datetimeFigureOut">
              <a:rPr lang="en-US" smtClean="0"/>
              <a:t>9/9/2025</a:t>
            </a:fld>
            <a:endParaRPr lang="en-US"/>
          </a:p>
        </p:txBody>
      </p:sp>
      <p:sp>
        <p:nvSpPr>
          <p:cNvPr id="4" name="Footer Placeholder 3">
            <a:extLst>
              <a:ext uri="{FF2B5EF4-FFF2-40B4-BE49-F238E27FC236}">
                <a16:creationId xmlns:a16="http://schemas.microsoft.com/office/drawing/2014/main" id="{62FD8AA8-4DAA-48D4-809E-1F3ED75720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9BD5B84-F228-1FF8-6900-9ECEE93BE8D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348BB0-3B74-4133-B5AE-AC6344A2CAA0}" type="slidenum">
              <a:rPr lang="en-US" smtClean="0"/>
              <a:t>‹#›</a:t>
            </a:fld>
            <a:endParaRPr lang="en-US"/>
          </a:p>
        </p:txBody>
      </p:sp>
    </p:spTree>
    <p:extLst>
      <p:ext uri="{BB962C8B-B14F-4D97-AF65-F5344CB8AC3E}">
        <p14:creationId xmlns:p14="http://schemas.microsoft.com/office/powerpoint/2010/main" val="14266103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52203-5447-4CEC-A724-E4F8541868F1}" type="datetimeFigureOut">
              <a:rPr lang="en-US" smtClean="0"/>
              <a:t>9/9/2025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DAF213-026E-4EFD-B7C0-AE74235EC3F1}" type="slidenum">
              <a:rPr lang="en-US" smtClean="0"/>
              <a:t>‹#›</a:t>
            </a:fld>
            <a:endParaRPr lang="en-US"/>
          </a:p>
        </p:txBody>
      </p:sp>
    </p:spTree>
    <p:extLst>
      <p:ext uri="{BB962C8B-B14F-4D97-AF65-F5344CB8AC3E}">
        <p14:creationId xmlns:p14="http://schemas.microsoft.com/office/powerpoint/2010/main" val="20107413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DAF213-026E-4EFD-B7C0-AE74235EC3F1}" type="slidenum">
              <a:rPr lang="en-US" smtClean="0"/>
              <a:t>4</a:t>
            </a:fld>
            <a:endParaRPr lang="en-US"/>
          </a:p>
        </p:txBody>
      </p:sp>
    </p:spTree>
    <p:extLst>
      <p:ext uri="{BB962C8B-B14F-4D97-AF65-F5344CB8AC3E}">
        <p14:creationId xmlns:p14="http://schemas.microsoft.com/office/powerpoint/2010/main" val="2258155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6446A-04A1-7A52-1617-865848978E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436B8B-F532-D02B-0611-F0C2FC1B11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4323B0-CABE-AABC-7566-95E8BEE22B9F}"/>
              </a:ext>
            </a:extLst>
          </p:cNvPr>
          <p:cNvSpPr>
            <a:spLocks noGrp="1"/>
          </p:cNvSpPr>
          <p:nvPr>
            <p:ph type="body" idx="1"/>
          </p:nvPr>
        </p:nvSpPr>
        <p:spPr/>
        <p:txBody>
          <a:bodyPr/>
          <a:lstStyle/>
          <a:p>
            <a:r>
              <a:rPr lang="en-US"/>
              <a:t>79.07 M Ad Valorem Revenue</a:t>
            </a:r>
          </a:p>
          <a:p>
            <a:r>
              <a:rPr lang="en-US"/>
              <a:t>To</a:t>
            </a:r>
          </a:p>
          <a:p>
            <a:r>
              <a:rPr lang="en-US"/>
              <a:t>49.628 M Fire (Public Safety)</a:t>
            </a:r>
          </a:p>
          <a:p>
            <a:r>
              <a:rPr lang="en-US"/>
              <a:t>45.816 M Police (Public Safety)</a:t>
            </a:r>
          </a:p>
          <a:p>
            <a:r>
              <a:rPr lang="en-US" u="sng"/>
              <a:t>26.235 M Engineering (Infrastructure)</a:t>
            </a:r>
          </a:p>
          <a:p>
            <a:r>
              <a:rPr lang="en-US"/>
              <a:t>121.679 M (not including Debt)</a:t>
            </a:r>
          </a:p>
          <a:p>
            <a:endParaRPr lang="en-US"/>
          </a:p>
          <a:p>
            <a:r>
              <a:rPr lang="en-US"/>
              <a:t>153.888% back to Tax Payer</a:t>
            </a:r>
          </a:p>
          <a:p>
            <a:endParaRPr lang="en-US"/>
          </a:p>
        </p:txBody>
      </p:sp>
      <p:sp>
        <p:nvSpPr>
          <p:cNvPr id="4" name="Slide Number Placeholder 3">
            <a:extLst>
              <a:ext uri="{FF2B5EF4-FFF2-40B4-BE49-F238E27FC236}">
                <a16:creationId xmlns:a16="http://schemas.microsoft.com/office/drawing/2014/main" id="{93B13A7B-225A-525B-0F7A-9AA63B561127}"/>
              </a:ext>
            </a:extLst>
          </p:cNvPr>
          <p:cNvSpPr>
            <a:spLocks noGrp="1"/>
          </p:cNvSpPr>
          <p:nvPr>
            <p:ph type="sldNum" sz="quarter" idx="5"/>
          </p:nvPr>
        </p:nvSpPr>
        <p:spPr/>
        <p:txBody>
          <a:bodyPr/>
          <a:lstStyle/>
          <a:p>
            <a:fld id="{BEDAF213-026E-4EFD-B7C0-AE74235EC3F1}" type="slidenum">
              <a:rPr lang="en-US" smtClean="0"/>
              <a:t>18</a:t>
            </a:fld>
            <a:endParaRPr lang="en-US"/>
          </a:p>
        </p:txBody>
      </p:sp>
    </p:spTree>
    <p:extLst>
      <p:ext uri="{BB962C8B-B14F-4D97-AF65-F5344CB8AC3E}">
        <p14:creationId xmlns:p14="http://schemas.microsoft.com/office/powerpoint/2010/main" val="4158064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8BE258-DF5A-47FB-938F-B817B0E49AFD}" type="slidenum">
              <a:rPr lang="en-US" smtClean="0"/>
              <a:t>19</a:t>
            </a:fld>
            <a:endParaRPr lang="en-US"/>
          </a:p>
        </p:txBody>
      </p:sp>
    </p:spTree>
    <p:extLst>
      <p:ext uri="{BB962C8B-B14F-4D97-AF65-F5344CB8AC3E}">
        <p14:creationId xmlns:p14="http://schemas.microsoft.com/office/powerpoint/2010/main" val="1971601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866311-F85A-4278-A968-6278463A4202}" type="slidenum">
              <a:rPr lang="en-US" smtClean="0"/>
              <a:t>20</a:t>
            </a:fld>
            <a:endParaRPr lang="en-US"/>
          </a:p>
        </p:txBody>
      </p:sp>
    </p:spTree>
    <p:extLst>
      <p:ext uri="{BB962C8B-B14F-4D97-AF65-F5344CB8AC3E}">
        <p14:creationId xmlns:p14="http://schemas.microsoft.com/office/powerpoint/2010/main" val="2760077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B5AC9-791A-C922-3561-0D363B6A39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3F131C-4EF2-7550-D9D2-FA331421CA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47494F-B910-BF3D-8D1B-65AE8D99174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2673E3E-D13E-95B4-3406-A892B43AAA8D}"/>
              </a:ext>
            </a:extLst>
          </p:cNvPr>
          <p:cNvSpPr>
            <a:spLocks noGrp="1"/>
          </p:cNvSpPr>
          <p:nvPr>
            <p:ph type="sldNum" sz="quarter" idx="5"/>
          </p:nvPr>
        </p:nvSpPr>
        <p:spPr/>
        <p:txBody>
          <a:bodyPr/>
          <a:lstStyle/>
          <a:p>
            <a:fld id="{BEDAF213-026E-4EFD-B7C0-AE74235EC3F1}" type="slidenum">
              <a:rPr lang="en-US" smtClean="0"/>
              <a:t>21</a:t>
            </a:fld>
            <a:endParaRPr lang="en-US"/>
          </a:p>
        </p:txBody>
      </p:sp>
    </p:spTree>
    <p:extLst>
      <p:ext uri="{BB962C8B-B14F-4D97-AF65-F5344CB8AC3E}">
        <p14:creationId xmlns:p14="http://schemas.microsoft.com/office/powerpoint/2010/main" val="3559922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A21ED-D2F6-105E-F541-BA7F4590DA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6D9C02-D54B-7DF0-A515-C1662AF005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ACEE95-5CBD-8960-BF7A-05E03AA0A6E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E6EC25F-A6C4-89E2-3F05-A6C42A20792C}"/>
              </a:ext>
            </a:extLst>
          </p:cNvPr>
          <p:cNvSpPr>
            <a:spLocks noGrp="1"/>
          </p:cNvSpPr>
          <p:nvPr>
            <p:ph type="sldNum" sz="quarter" idx="5"/>
          </p:nvPr>
        </p:nvSpPr>
        <p:spPr/>
        <p:txBody>
          <a:bodyPr/>
          <a:lstStyle/>
          <a:p>
            <a:fld id="{BEDAF213-026E-4EFD-B7C0-AE74235EC3F1}" type="slidenum">
              <a:rPr lang="en-US" smtClean="0"/>
              <a:t>23</a:t>
            </a:fld>
            <a:endParaRPr lang="en-US"/>
          </a:p>
        </p:txBody>
      </p:sp>
    </p:spTree>
    <p:extLst>
      <p:ext uri="{BB962C8B-B14F-4D97-AF65-F5344CB8AC3E}">
        <p14:creationId xmlns:p14="http://schemas.microsoft.com/office/powerpoint/2010/main" val="1756384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Hire of Equipment for Orgs 001105 through 001125 (Police and Fire)</a:t>
            </a:r>
          </a:p>
          <a:p>
            <a:r>
              <a:rPr lang="en-US"/>
              <a:t>FY2025 – $9.5 M</a:t>
            </a:r>
          </a:p>
          <a:p>
            <a:r>
              <a:rPr lang="en-US"/>
              <a:t>FY2026 - $11.8 M</a:t>
            </a:r>
          </a:p>
        </p:txBody>
      </p:sp>
      <p:sp>
        <p:nvSpPr>
          <p:cNvPr id="4" name="Slide Number Placeholder 3"/>
          <p:cNvSpPr>
            <a:spLocks noGrp="1"/>
          </p:cNvSpPr>
          <p:nvPr>
            <p:ph type="sldNum" sz="quarter" idx="5"/>
          </p:nvPr>
        </p:nvSpPr>
        <p:spPr/>
        <p:txBody>
          <a:bodyPr/>
          <a:lstStyle/>
          <a:p>
            <a:fld id="{BEDAF213-026E-4EFD-B7C0-AE74235EC3F1}" type="slidenum">
              <a:rPr lang="en-US" smtClean="0"/>
              <a:t>29</a:t>
            </a:fld>
            <a:endParaRPr lang="en-US"/>
          </a:p>
        </p:txBody>
      </p:sp>
    </p:spTree>
    <p:extLst>
      <p:ext uri="{BB962C8B-B14F-4D97-AF65-F5344CB8AC3E}">
        <p14:creationId xmlns:p14="http://schemas.microsoft.com/office/powerpoint/2010/main" val="1201297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DAF213-026E-4EFD-B7C0-AE74235EC3F1}" type="slidenum">
              <a:rPr lang="en-US" smtClean="0"/>
              <a:t>30</a:t>
            </a:fld>
            <a:endParaRPr lang="en-US"/>
          </a:p>
        </p:txBody>
      </p:sp>
    </p:spTree>
    <p:extLst>
      <p:ext uri="{BB962C8B-B14F-4D97-AF65-F5344CB8AC3E}">
        <p14:creationId xmlns:p14="http://schemas.microsoft.com/office/powerpoint/2010/main" val="1554577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DAF213-026E-4EFD-B7C0-AE74235EC3F1}" type="slidenum">
              <a:rPr lang="en-US" smtClean="0"/>
              <a:t>31</a:t>
            </a:fld>
            <a:endParaRPr lang="en-US"/>
          </a:p>
        </p:txBody>
      </p:sp>
    </p:spTree>
    <p:extLst>
      <p:ext uri="{BB962C8B-B14F-4D97-AF65-F5344CB8AC3E}">
        <p14:creationId xmlns:p14="http://schemas.microsoft.com/office/powerpoint/2010/main" val="2860506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5C7E3-0DCF-6B15-D59A-BE622CCEC3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7AB1CC-2176-5B54-E129-2299409B4A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A1D2AD-DDE5-059B-0A71-46555A97FBA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A60555D-4AAF-E40A-669B-1343E8D03EC1}"/>
              </a:ext>
            </a:extLst>
          </p:cNvPr>
          <p:cNvSpPr>
            <a:spLocks noGrp="1"/>
          </p:cNvSpPr>
          <p:nvPr>
            <p:ph type="sldNum" sz="quarter" idx="5"/>
          </p:nvPr>
        </p:nvSpPr>
        <p:spPr/>
        <p:txBody>
          <a:bodyPr/>
          <a:lstStyle/>
          <a:p>
            <a:fld id="{BEDAF213-026E-4EFD-B7C0-AE74235EC3F1}" type="slidenum">
              <a:rPr lang="en-US" smtClean="0"/>
              <a:t>32</a:t>
            </a:fld>
            <a:endParaRPr lang="en-US"/>
          </a:p>
        </p:txBody>
      </p:sp>
    </p:spTree>
    <p:extLst>
      <p:ext uri="{BB962C8B-B14F-4D97-AF65-F5344CB8AC3E}">
        <p14:creationId xmlns:p14="http://schemas.microsoft.com/office/powerpoint/2010/main" val="2169158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52F4C-BAF7-9F0A-CF7D-F3234D1D61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CEA680-B195-4EAD-DC8A-5E5C94802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E6A76C-A611-F877-565A-0ABAF48E881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89C3432-43DF-3B15-9A0B-6926C4DE2549}"/>
              </a:ext>
            </a:extLst>
          </p:cNvPr>
          <p:cNvSpPr>
            <a:spLocks noGrp="1"/>
          </p:cNvSpPr>
          <p:nvPr>
            <p:ph type="sldNum" sz="quarter" idx="5"/>
          </p:nvPr>
        </p:nvSpPr>
        <p:spPr/>
        <p:txBody>
          <a:bodyPr/>
          <a:lstStyle/>
          <a:p>
            <a:fld id="{BEDAF213-026E-4EFD-B7C0-AE74235EC3F1}" type="slidenum">
              <a:rPr lang="en-US" smtClean="0"/>
              <a:t>5</a:t>
            </a:fld>
            <a:endParaRPr lang="en-US"/>
          </a:p>
        </p:txBody>
      </p:sp>
    </p:spTree>
    <p:extLst>
      <p:ext uri="{BB962C8B-B14F-4D97-AF65-F5344CB8AC3E}">
        <p14:creationId xmlns:p14="http://schemas.microsoft.com/office/powerpoint/2010/main" val="2560646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zoom in on what this really looks like in action — </a:t>
            </a:r>
            <a:r>
              <a:rPr lang="en-US" b="1" dirty="0"/>
              <a:t>because strategy without execution is just a plan on paper.</a:t>
            </a:r>
          </a:p>
          <a:p>
            <a:endParaRPr lang="en-US" dirty="0"/>
          </a:p>
          <a:p>
            <a:r>
              <a:rPr lang="en-US" dirty="0"/>
              <a:t>This slide is the proof point of what happens when strategy turns into action.</a:t>
            </a:r>
          </a:p>
          <a:p>
            <a:r>
              <a:rPr lang="en-US" dirty="0"/>
              <a:t>Across departments — from Utilities to Human Resources to IT — we’ve challenged ourselves to rethink how we operate. Not just to do things more cheaply, but to do them </a:t>
            </a:r>
            <a:r>
              <a:rPr lang="en-US" b="1" dirty="0"/>
              <a:t>smarter</a:t>
            </a:r>
            <a:r>
              <a:rPr lang="en-US" dirty="0"/>
              <a:t>, with more intention, more measurement, and more accountability.</a:t>
            </a:r>
          </a:p>
          <a:p>
            <a:endParaRPr lang="en-US" dirty="0"/>
          </a:p>
          <a:p>
            <a:r>
              <a:rPr lang="en-US" dirty="0"/>
              <a:t>And the result? </a:t>
            </a:r>
            <a:r>
              <a:rPr lang="en-US" b="1" dirty="0"/>
              <a:t>$15.2 million in recurring, annual efficiencies</a:t>
            </a:r>
            <a:r>
              <a:rPr lang="en-US" dirty="0"/>
              <a:t> — dollars that strengthen our base budget every single year going forward. That includes </a:t>
            </a:r>
            <a:r>
              <a:rPr lang="en-US" b="1" dirty="0"/>
              <a:t>$10 million (and growing)</a:t>
            </a:r>
            <a:r>
              <a:rPr lang="en-US" dirty="0"/>
              <a:t> just from billing reforms and policy changes in Utilities — getting our house in order and making sure we bill fairly and accurately.</a:t>
            </a:r>
          </a:p>
          <a:p>
            <a:endParaRPr lang="en-US" dirty="0"/>
          </a:p>
          <a:p>
            <a:r>
              <a:rPr lang="en-US" dirty="0"/>
              <a:t>It includes nearly </a:t>
            </a:r>
            <a:r>
              <a:rPr lang="en-US" b="1" dirty="0"/>
              <a:t>$900,000</a:t>
            </a:r>
            <a:r>
              <a:rPr lang="en-US" dirty="0"/>
              <a:t> in IT savings — simply by eliminating software we don’t need or no longer use, calling vendors, renegotiating licenses, and tightening what we pay for.</a:t>
            </a:r>
          </a:p>
          <a:p>
            <a:endParaRPr lang="en-US" dirty="0"/>
          </a:p>
          <a:p>
            <a:r>
              <a:rPr lang="en-US" dirty="0"/>
              <a:t>We’ve reduced pre-employment medical testing costs, eliminated unnecessary subsidies, and even saved more than </a:t>
            </a:r>
            <a:r>
              <a:rPr lang="en-US" b="1" dirty="0"/>
              <a:t>$2 million</a:t>
            </a:r>
            <a:r>
              <a:rPr lang="en-US" dirty="0"/>
              <a:t> just by finding and fixing leaks in the water system, and saving water.</a:t>
            </a:r>
          </a:p>
          <a:p>
            <a:endParaRPr lang="en-US" dirty="0"/>
          </a:p>
          <a:p>
            <a:r>
              <a:rPr lang="en-US" dirty="0"/>
              <a:t>These aren’t one-time wins — they’re </a:t>
            </a:r>
            <a:r>
              <a:rPr lang="en-US" b="1" dirty="0"/>
              <a:t>structural improvements</a:t>
            </a:r>
            <a:r>
              <a:rPr lang="en-US" dirty="0"/>
              <a:t>. That means they benefit us year after year. They help to close the gap in the general fund outlook, reduce future budget pressure, and give us breathing room to invest in what matters. In five years time, that is $76 Million, just from these savings and revenue increases alone. </a:t>
            </a:r>
          </a:p>
          <a:p>
            <a:endParaRPr lang="en-US" dirty="0"/>
          </a:p>
          <a:p>
            <a:r>
              <a:rPr lang="en-US" dirty="0"/>
              <a:t>And again, </a:t>
            </a:r>
            <a:r>
              <a:rPr lang="en-US" b="1" dirty="0"/>
              <a:t>this is just the beginning.</a:t>
            </a:r>
            <a:endParaRPr lang="en-US" dirty="0"/>
          </a:p>
          <a:p>
            <a:endParaRPr lang="en-US" dirty="0"/>
          </a:p>
          <a:p>
            <a:r>
              <a:rPr lang="en-US" dirty="0"/>
              <a:t>Last Council Meeting, you approved an EMS billing and collections contract to better collect on EMS and Ambulance services, largely from insurance companies— and that’s just one of several initiatives already underway that will grow these savings even further. There are additional efforts in motion — some early-stage, some pending validation — and while we’re not ready to report all of them just yet, </a:t>
            </a:r>
            <a:r>
              <a:rPr lang="en-US" b="1" dirty="0"/>
              <a:t>we’re confident they’ll push these numbers even higher</a:t>
            </a:r>
            <a:r>
              <a:rPr lang="en-US" dirty="0"/>
              <a:t>.</a:t>
            </a:r>
          </a:p>
          <a:p>
            <a:endParaRPr lang="en-US" dirty="0"/>
          </a:p>
          <a:p>
            <a:r>
              <a:rPr lang="en-US" dirty="0"/>
              <a:t>So when we say this is working, it’s not just anecdotal. It’s measurable. It’s repeatable. </a:t>
            </a:r>
          </a:p>
        </p:txBody>
      </p:sp>
      <p:sp>
        <p:nvSpPr>
          <p:cNvPr id="4" name="Slide Number Placeholder 3"/>
          <p:cNvSpPr>
            <a:spLocks noGrp="1"/>
          </p:cNvSpPr>
          <p:nvPr>
            <p:ph type="sldNum" sz="quarter" idx="5"/>
          </p:nvPr>
        </p:nvSpPr>
        <p:spPr/>
        <p:txBody>
          <a:bodyPr/>
          <a:lstStyle/>
          <a:p>
            <a:fld id="{BEDAF213-026E-4EFD-B7C0-AE74235EC3F1}" type="slidenum">
              <a:rPr lang="en-US" smtClean="0"/>
              <a:t>6</a:t>
            </a:fld>
            <a:endParaRPr lang="en-US" dirty="0"/>
          </a:p>
        </p:txBody>
      </p:sp>
    </p:spTree>
    <p:extLst>
      <p:ext uri="{BB962C8B-B14F-4D97-AF65-F5344CB8AC3E}">
        <p14:creationId xmlns:p14="http://schemas.microsoft.com/office/powerpoint/2010/main" val="4077881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the recurring efficiencies, this slide tells the rest of the story — the one-time wins. These aren’t about trimming fat; they’re about being bold, strategic, and proactive.</a:t>
            </a:r>
          </a:p>
          <a:p>
            <a:endParaRPr lang="en-US" dirty="0"/>
          </a:p>
          <a:p>
            <a:r>
              <a:rPr lang="en-US" dirty="0"/>
              <a:t>This is </a:t>
            </a:r>
            <a:r>
              <a:rPr lang="en-US" b="1" dirty="0"/>
              <a:t>$101 million in financial impact</a:t>
            </a:r>
            <a:r>
              <a:rPr lang="en-US" dirty="0"/>
              <a:t> — made possible through intentional efforts across departments and through Council direction.</a:t>
            </a:r>
          </a:p>
          <a:p>
            <a:endParaRPr lang="en-US" dirty="0"/>
          </a:p>
          <a:p>
            <a:r>
              <a:rPr lang="en-US" dirty="0"/>
              <a:t>Starting at the top:</a:t>
            </a:r>
          </a:p>
          <a:p>
            <a:r>
              <a:rPr lang="en-US" dirty="0"/>
              <a:t>The </a:t>
            </a:r>
            <a:r>
              <a:rPr lang="en-US" b="1" dirty="0"/>
              <a:t>$60 million in pension obligation bond interest avoidance</a:t>
            </a:r>
            <a:r>
              <a:rPr lang="en-US" dirty="0"/>
              <a:t> was a </a:t>
            </a:r>
            <a:r>
              <a:rPr lang="en-US" b="1" dirty="0"/>
              <a:t>joint effort between City Council and the Midland Fire Department</a:t>
            </a:r>
            <a:r>
              <a:rPr lang="en-US" dirty="0"/>
              <a:t>. It avoided locking taxpayers into decades of interest payments that would’ve gone straight to Wall Street.</a:t>
            </a:r>
          </a:p>
          <a:p>
            <a:r>
              <a:rPr lang="en-US" dirty="0"/>
              <a:t>This decision kept </a:t>
            </a:r>
            <a:r>
              <a:rPr lang="en-US" b="1" dirty="0"/>
              <a:t>$60 million off the backs of residents</a:t>
            </a:r>
            <a:r>
              <a:rPr lang="en-US" dirty="0"/>
              <a:t> — and kept those dollars local. That’s meaningful, long-term impact.</a:t>
            </a:r>
          </a:p>
          <a:p>
            <a:endParaRPr lang="en-US" dirty="0"/>
          </a:p>
          <a:p>
            <a:r>
              <a:rPr lang="en-US" dirty="0"/>
              <a:t>Looking at the </a:t>
            </a:r>
            <a:r>
              <a:rPr lang="en-US" b="1" dirty="0"/>
              <a:t>Airport Payback</a:t>
            </a:r>
            <a:r>
              <a:rPr lang="en-US" dirty="0"/>
              <a:t>:</a:t>
            </a:r>
          </a:p>
          <a:p>
            <a:r>
              <a:rPr lang="en-US" dirty="0"/>
              <a:t>This wasn’t new revenue — it was the </a:t>
            </a:r>
            <a:r>
              <a:rPr lang="en-US" b="1" dirty="0"/>
              <a:t>Airport refunding the General Fund</a:t>
            </a:r>
            <a:r>
              <a:rPr lang="en-US" dirty="0"/>
              <a:t> for a prior subsidy.</a:t>
            </a:r>
          </a:p>
          <a:p>
            <a:r>
              <a:rPr lang="en-US" dirty="0"/>
              <a:t>But what made that possible is even more important: we </a:t>
            </a:r>
            <a:r>
              <a:rPr lang="en-US" b="1" dirty="0"/>
              <a:t>corrected our enplanement fee structure</a:t>
            </a:r>
            <a:r>
              <a:rPr lang="en-US" dirty="0"/>
              <a:t> for the airlines, which means that going forward, the Airport can sustain itself — and we don’t have to keep backfilling with general fund dollars.</a:t>
            </a:r>
          </a:p>
          <a:p>
            <a:endParaRPr lang="en-US" dirty="0"/>
          </a:p>
          <a:p>
            <a:r>
              <a:rPr lang="en-US" dirty="0"/>
              <a:t>Across the board, we’ve taken steps to make one-time dollars do more:</a:t>
            </a:r>
          </a:p>
          <a:p>
            <a:pPr marL="174708" indent="-174708">
              <a:buFont typeface="Arial" panose="020B0604020202020204" pitchFamily="34" charset="0"/>
              <a:buChar char="•"/>
            </a:pPr>
            <a:r>
              <a:rPr lang="en-US" b="1" dirty="0"/>
              <a:t>$15 million in infrastructure and mobility grants</a:t>
            </a:r>
            <a:r>
              <a:rPr lang="en-US" dirty="0"/>
              <a:t> to reduce local burden.</a:t>
            </a:r>
          </a:p>
          <a:p>
            <a:pPr marL="174708" indent="-174708">
              <a:buFont typeface="Arial" panose="020B0604020202020204" pitchFamily="34" charset="0"/>
              <a:buChar char="•"/>
            </a:pPr>
            <a:r>
              <a:rPr lang="en-US" b="1" dirty="0"/>
              <a:t>$530,000 recovered from hotel and motel audits</a:t>
            </a:r>
            <a:r>
              <a:rPr lang="en-US" dirty="0"/>
              <a:t> — dollars that belonged to taxpayers, now back in the City’s hands. And enough, may I remind you, to pay for Midland’s Merry Lights in the first year. </a:t>
            </a:r>
          </a:p>
          <a:p>
            <a:pPr marL="174708" indent="-174708">
              <a:buFont typeface="Arial" panose="020B0604020202020204" pitchFamily="34" charset="0"/>
              <a:buChar char="•"/>
            </a:pPr>
            <a:r>
              <a:rPr lang="en-US" b="1" dirty="0"/>
              <a:t>$16.8 million in public-private leverage at Beal Park</a:t>
            </a:r>
            <a:r>
              <a:rPr lang="en-US" dirty="0"/>
              <a:t>, which would’ve never been possible without the strategy in place.</a:t>
            </a:r>
          </a:p>
          <a:p>
            <a:pPr marL="174708" indent="-174708">
              <a:buFont typeface="Arial" panose="020B0604020202020204" pitchFamily="34" charset="0"/>
              <a:buChar char="•"/>
            </a:pPr>
            <a:r>
              <a:rPr lang="en-US" dirty="0"/>
              <a:t>And even more, with trail and park grants, utility collections, and capital reimbursements — all adding up. Little by little. </a:t>
            </a:r>
          </a:p>
          <a:p>
            <a:endParaRPr lang="en-US" dirty="0"/>
          </a:p>
          <a:p>
            <a:r>
              <a:rPr lang="en-US" dirty="0"/>
              <a:t>Altogether, these one-time wins total more than $101 million. But even more importantly, </a:t>
            </a:r>
            <a:r>
              <a:rPr lang="en-US" i="1" dirty="0"/>
              <a:t>these types of wins weren’t happening before</a:t>
            </a:r>
            <a:r>
              <a:rPr lang="en-US" dirty="0"/>
              <a:t> — not at this scale, and not with this level of coordination.</a:t>
            </a:r>
          </a:p>
          <a:p>
            <a:endParaRPr lang="en-US" dirty="0"/>
          </a:p>
          <a:p>
            <a:r>
              <a:rPr lang="en-US" dirty="0"/>
              <a:t>These outcomes are the direct result of a plan. A financial forecast. A strategy. All of which have only been in place for the last 18 months. That’s the difference leadership makes.</a:t>
            </a:r>
          </a:p>
          <a:p>
            <a:r>
              <a:rPr lang="en-US" dirty="0"/>
              <a:t>This is what happens when you stop waiting for opportunities — and start building systems to </a:t>
            </a:r>
            <a:r>
              <a:rPr lang="en-US" i="1" dirty="0"/>
              <a:t>find them</a:t>
            </a:r>
            <a:r>
              <a:rPr lang="en-US" dirty="0"/>
              <a:t>.</a:t>
            </a:r>
          </a:p>
          <a:p>
            <a:endParaRPr lang="en-US" dirty="0"/>
          </a:p>
          <a:p>
            <a:endParaRPr lang="en-US" dirty="0"/>
          </a:p>
        </p:txBody>
      </p:sp>
      <p:sp>
        <p:nvSpPr>
          <p:cNvPr id="4" name="Slide Number Placeholder 3"/>
          <p:cNvSpPr>
            <a:spLocks noGrp="1"/>
          </p:cNvSpPr>
          <p:nvPr>
            <p:ph type="sldNum" sz="quarter" idx="5"/>
          </p:nvPr>
        </p:nvSpPr>
        <p:spPr/>
        <p:txBody>
          <a:bodyPr/>
          <a:lstStyle/>
          <a:p>
            <a:fld id="{BEDAF213-026E-4EFD-B7C0-AE74235EC3F1}" type="slidenum">
              <a:rPr lang="en-US" smtClean="0"/>
              <a:t>7</a:t>
            </a:fld>
            <a:endParaRPr lang="en-US" dirty="0"/>
          </a:p>
        </p:txBody>
      </p:sp>
    </p:spTree>
    <p:extLst>
      <p:ext uri="{BB962C8B-B14F-4D97-AF65-F5344CB8AC3E}">
        <p14:creationId xmlns:p14="http://schemas.microsoft.com/office/powerpoint/2010/main" val="3237817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8BE258-DF5A-47FB-938F-B817B0E49AFD}" type="slidenum">
              <a:rPr lang="en-US" smtClean="0"/>
              <a:t>11</a:t>
            </a:fld>
            <a:endParaRPr lang="en-US"/>
          </a:p>
        </p:txBody>
      </p:sp>
    </p:spTree>
    <p:extLst>
      <p:ext uri="{BB962C8B-B14F-4D97-AF65-F5344CB8AC3E}">
        <p14:creationId xmlns:p14="http://schemas.microsoft.com/office/powerpoint/2010/main" val="1444626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DAF213-026E-4EFD-B7C0-AE74235EC3F1}" type="slidenum">
              <a:rPr lang="en-US" smtClean="0"/>
              <a:t>12</a:t>
            </a:fld>
            <a:endParaRPr lang="en-US"/>
          </a:p>
        </p:txBody>
      </p:sp>
    </p:spTree>
    <p:extLst>
      <p:ext uri="{BB962C8B-B14F-4D97-AF65-F5344CB8AC3E}">
        <p14:creationId xmlns:p14="http://schemas.microsoft.com/office/powerpoint/2010/main" val="857536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7B490-D21F-3442-A7A1-91084F4A3C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6D02EE-8570-9B29-7208-BED6BBE1A5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F2C1DE-D260-96A6-60A5-D0AAF2736D5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84F6261-2961-AB0C-FD35-8F818BF16170}"/>
              </a:ext>
            </a:extLst>
          </p:cNvPr>
          <p:cNvSpPr>
            <a:spLocks noGrp="1"/>
          </p:cNvSpPr>
          <p:nvPr>
            <p:ph type="sldNum" sz="quarter" idx="5"/>
          </p:nvPr>
        </p:nvSpPr>
        <p:spPr/>
        <p:txBody>
          <a:bodyPr/>
          <a:lstStyle/>
          <a:p>
            <a:fld id="{BEDAF213-026E-4EFD-B7C0-AE74235EC3F1}" type="slidenum">
              <a:rPr lang="en-US" smtClean="0"/>
              <a:t>13</a:t>
            </a:fld>
            <a:endParaRPr lang="en-US"/>
          </a:p>
        </p:txBody>
      </p:sp>
    </p:spTree>
    <p:extLst>
      <p:ext uri="{BB962C8B-B14F-4D97-AF65-F5344CB8AC3E}">
        <p14:creationId xmlns:p14="http://schemas.microsoft.com/office/powerpoint/2010/main" val="4232232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6E7B7-B02D-839D-2758-2D1F2E88F9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5614D-6571-C20D-4702-B584A5E770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5B5958-40D2-3A5F-7F75-10074BC724E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39DDDEC-774D-4358-673A-05DED91F606F}"/>
              </a:ext>
            </a:extLst>
          </p:cNvPr>
          <p:cNvSpPr>
            <a:spLocks noGrp="1"/>
          </p:cNvSpPr>
          <p:nvPr>
            <p:ph type="sldNum" sz="quarter" idx="5"/>
          </p:nvPr>
        </p:nvSpPr>
        <p:spPr/>
        <p:txBody>
          <a:bodyPr/>
          <a:lstStyle/>
          <a:p>
            <a:fld id="{BEDAF213-026E-4EFD-B7C0-AE74235EC3F1}" type="slidenum">
              <a:rPr lang="en-US" smtClean="0"/>
              <a:t>14</a:t>
            </a:fld>
            <a:endParaRPr lang="en-US"/>
          </a:p>
        </p:txBody>
      </p:sp>
    </p:spTree>
    <p:extLst>
      <p:ext uri="{BB962C8B-B14F-4D97-AF65-F5344CB8AC3E}">
        <p14:creationId xmlns:p14="http://schemas.microsoft.com/office/powerpoint/2010/main" val="1718615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79.07 M Ad Valorem Revenue</a:t>
            </a:r>
          </a:p>
          <a:p>
            <a:r>
              <a:rPr lang="en-US"/>
              <a:t>To</a:t>
            </a:r>
          </a:p>
          <a:p>
            <a:r>
              <a:rPr lang="en-US"/>
              <a:t>49.628 M Fire (Public Safety)</a:t>
            </a:r>
          </a:p>
          <a:p>
            <a:r>
              <a:rPr lang="en-US"/>
              <a:t>45.816 M Police (Public Safety)</a:t>
            </a:r>
          </a:p>
          <a:p>
            <a:r>
              <a:rPr lang="en-US" u="sng"/>
              <a:t>26.235 M Engineering (Infrastructure)</a:t>
            </a:r>
          </a:p>
          <a:p>
            <a:r>
              <a:rPr lang="en-US"/>
              <a:t>121.679 M (not including Debt)</a:t>
            </a:r>
          </a:p>
          <a:p>
            <a:endParaRPr lang="en-US"/>
          </a:p>
          <a:p>
            <a:r>
              <a:rPr lang="en-US"/>
              <a:t>153.888% back to Tax Payer</a:t>
            </a:r>
          </a:p>
          <a:p>
            <a:endParaRPr lang="en-US"/>
          </a:p>
        </p:txBody>
      </p:sp>
      <p:sp>
        <p:nvSpPr>
          <p:cNvPr id="4" name="Slide Number Placeholder 3"/>
          <p:cNvSpPr>
            <a:spLocks noGrp="1"/>
          </p:cNvSpPr>
          <p:nvPr>
            <p:ph type="sldNum" sz="quarter" idx="5"/>
          </p:nvPr>
        </p:nvSpPr>
        <p:spPr/>
        <p:txBody>
          <a:bodyPr/>
          <a:lstStyle/>
          <a:p>
            <a:fld id="{BEDAF213-026E-4EFD-B7C0-AE74235EC3F1}" type="slidenum">
              <a:rPr lang="en-US" smtClean="0"/>
              <a:t>17</a:t>
            </a:fld>
            <a:endParaRPr lang="en-US"/>
          </a:p>
        </p:txBody>
      </p:sp>
    </p:spTree>
    <p:extLst>
      <p:ext uri="{BB962C8B-B14F-4D97-AF65-F5344CB8AC3E}">
        <p14:creationId xmlns:p14="http://schemas.microsoft.com/office/powerpoint/2010/main" val="1722042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50C15-29A4-7EAF-6911-11B91BAF78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4A75A0-5D6E-3192-E37C-5C94C2A082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Placeholder 8">
            <a:extLst>
              <a:ext uri="{FF2B5EF4-FFF2-40B4-BE49-F238E27FC236}">
                <a16:creationId xmlns:a16="http://schemas.microsoft.com/office/drawing/2014/main" id="{3F14A6DA-C0D3-C628-E5AD-8739825B9E00}"/>
              </a:ext>
            </a:extLst>
          </p:cNvPr>
          <p:cNvSpPr>
            <a:spLocks noGrp="1"/>
          </p:cNvSpPr>
          <p:nvPr>
            <p:ph type="sldNum" sz="quarter" idx="12"/>
          </p:nvPr>
        </p:nvSpPr>
        <p:spPr>
          <a:xfrm>
            <a:off x="606778" y="6028972"/>
            <a:ext cx="2743200" cy="365125"/>
          </a:xfrm>
        </p:spPr>
        <p:txBody>
          <a:bodyPr/>
          <a:lstStyle>
            <a:lvl1pPr algn="l">
              <a:defRPr sz="4800">
                <a:solidFill>
                  <a:schemeClr val="tx2">
                    <a:lumMod val="75000"/>
                    <a:lumOff val="25000"/>
                  </a:schemeClr>
                </a:solidFill>
                <a:latin typeface="+mj-lt"/>
              </a:defRPr>
            </a:lvl1pPr>
          </a:lstStyle>
          <a:p>
            <a:fld id="{C909ABD2-4574-433D-8B11-1782A1457D95}" type="slidenum">
              <a:rPr lang="en-US" smtClean="0"/>
              <a:pPr/>
              <a:t>‹#›</a:t>
            </a:fld>
            <a:endParaRPr lang="en-US"/>
          </a:p>
        </p:txBody>
      </p:sp>
    </p:spTree>
    <p:extLst>
      <p:ext uri="{BB962C8B-B14F-4D97-AF65-F5344CB8AC3E}">
        <p14:creationId xmlns:p14="http://schemas.microsoft.com/office/powerpoint/2010/main" val="4234806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75242-9FD0-BA3A-0069-C7A2EF6B9D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D7D0F9-2F43-6CA8-73F1-88D41C1B3E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111A36-BF50-B0CE-5F40-F26AC51B76BB}"/>
              </a:ext>
            </a:extLst>
          </p:cNvPr>
          <p:cNvSpPr>
            <a:spLocks noGrp="1"/>
          </p:cNvSpPr>
          <p:nvPr>
            <p:ph type="dt" sz="half" idx="10"/>
          </p:nvPr>
        </p:nvSpPr>
        <p:spPr>
          <a:xfrm>
            <a:off x="838200" y="6356350"/>
            <a:ext cx="2743200" cy="365125"/>
          </a:xfrm>
          <a:prstGeom prst="rect">
            <a:avLst/>
          </a:prstGeom>
        </p:spPr>
        <p:txBody>
          <a:bodyPr/>
          <a:lstStyle/>
          <a:p>
            <a:fld id="{0D335B19-3239-4821-BA41-4A85223FA6A7}" type="datetime1">
              <a:rPr lang="en-US" smtClean="0"/>
              <a:t>9/9/2025</a:t>
            </a:fld>
            <a:endParaRPr lang="en-US"/>
          </a:p>
        </p:txBody>
      </p:sp>
      <p:sp>
        <p:nvSpPr>
          <p:cNvPr id="5" name="Footer Placeholder 4">
            <a:extLst>
              <a:ext uri="{FF2B5EF4-FFF2-40B4-BE49-F238E27FC236}">
                <a16:creationId xmlns:a16="http://schemas.microsoft.com/office/drawing/2014/main" id="{39279C58-723F-BD9A-D495-60997E0B9C5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15E6367-B94B-F6ED-EA45-75CED3629D8A}"/>
              </a:ext>
            </a:extLst>
          </p:cNvPr>
          <p:cNvSpPr>
            <a:spLocks noGrp="1"/>
          </p:cNvSpPr>
          <p:nvPr>
            <p:ph type="sldNum" sz="quarter" idx="12"/>
          </p:nvPr>
        </p:nvSpPr>
        <p:spPr/>
        <p:txBody>
          <a:bodyPr/>
          <a:lstStyle/>
          <a:p>
            <a:fld id="{C909ABD2-4574-433D-8B11-1782A1457D95}" type="slidenum">
              <a:rPr lang="en-US" smtClean="0"/>
              <a:t>‹#›</a:t>
            </a:fld>
            <a:endParaRPr lang="en-US"/>
          </a:p>
        </p:txBody>
      </p:sp>
    </p:spTree>
    <p:extLst>
      <p:ext uri="{BB962C8B-B14F-4D97-AF65-F5344CB8AC3E}">
        <p14:creationId xmlns:p14="http://schemas.microsoft.com/office/powerpoint/2010/main" val="3021765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0E3492-9793-0DF9-D474-A3BF623359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F53FAE-D8EF-B522-9A8B-1BBCF587DC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476413-696F-A66A-647E-3B167A7B937B}"/>
              </a:ext>
            </a:extLst>
          </p:cNvPr>
          <p:cNvSpPr>
            <a:spLocks noGrp="1"/>
          </p:cNvSpPr>
          <p:nvPr>
            <p:ph type="dt" sz="half" idx="10"/>
          </p:nvPr>
        </p:nvSpPr>
        <p:spPr>
          <a:xfrm>
            <a:off x="838200" y="6356350"/>
            <a:ext cx="2743200" cy="365125"/>
          </a:xfrm>
          <a:prstGeom prst="rect">
            <a:avLst/>
          </a:prstGeom>
        </p:spPr>
        <p:txBody>
          <a:bodyPr/>
          <a:lstStyle/>
          <a:p>
            <a:fld id="{7BF1ED7F-2FB4-489E-8A68-0FB9066B2799}" type="datetime1">
              <a:rPr lang="en-US" smtClean="0"/>
              <a:t>9/9/2025</a:t>
            </a:fld>
            <a:endParaRPr lang="en-US"/>
          </a:p>
        </p:txBody>
      </p:sp>
      <p:sp>
        <p:nvSpPr>
          <p:cNvPr id="5" name="Footer Placeholder 4">
            <a:extLst>
              <a:ext uri="{FF2B5EF4-FFF2-40B4-BE49-F238E27FC236}">
                <a16:creationId xmlns:a16="http://schemas.microsoft.com/office/drawing/2014/main" id="{D26356A2-E831-7A73-D263-11ECD6B2E24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DFAE871-6629-800D-B944-AD029FFD40D9}"/>
              </a:ext>
            </a:extLst>
          </p:cNvPr>
          <p:cNvSpPr>
            <a:spLocks noGrp="1"/>
          </p:cNvSpPr>
          <p:nvPr>
            <p:ph type="sldNum" sz="quarter" idx="12"/>
          </p:nvPr>
        </p:nvSpPr>
        <p:spPr/>
        <p:txBody>
          <a:bodyPr/>
          <a:lstStyle/>
          <a:p>
            <a:fld id="{C909ABD2-4574-433D-8B11-1782A1457D95}" type="slidenum">
              <a:rPr lang="en-US" smtClean="0"/>
              <a:t>‹#›</a:t>
            </a:fld>
            <a:endParaRPr lang="en-US"/>
          </a:p>
        </p:txBody>
      </p:sp>
    </p:spTree>
    <p:extLst>
      <p:ext uri="{BB962C8B-B14F-4D97-AF65-F5344CB8AC3E}">
        <p14:creationId xmlns:p14="http://schemas.microsoft.com/office/powerpoint/2010/main" val="4145064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r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94DC516-53AA-400D-9281-B86856BFAF9A}"/>
              </a:ext>
            </a:extLst>
          </p:cNvPr>
          <p:cNvSpPr>
            <a:spLocks noGrp="1"/>
          </p:cNvSpPr>
          <p:nvPr>
            <p:ph type="title"/>
          </p:nvPr>
        </p:nvSpPr>
        <p:spPr>
          <a:xfrm>
            <a:off x="565266" y="964091"/>
            <a:ext cx="2967643" cy="1450757"/>
          </a:xfrm>
        </p:spPr>
        <p:txBody>
          <a:bodyPr/>
          <a:lstStyle/>
          <a:p>
            <a:r>
              <a:rPr lang="en-US"/>
              <a:t>Click to edit Master title style</a:t>
            </a:r>
          </a:p>
        </p:txBody>
      </p:sp>
      <p:sp>
        <p:nvSpPr>
          <p:cNvPr id="8" name="Chart Placeholder 7">
            <a:extLst>
              <a:ext uri="{FF2B5EF4-FFF2-40B4-BE49-F238E27FC236}">
                <a16:creationId xmlns:a16="http://schemas.microsoft.com/office/drawing/2014/main" id="{1ECFC748-3DE9-4820-8AE3-FF52E07A974F}"/>
              </a:ext>
            </a:extLst>
          </p:cNvPr>
          <p:cNvSpPr>
            <a:spLocks noGrp="1"/>
          </p:cNvSpPr>
          <p:nvPr>
            <p:ph type="chart" sz="quarter" idx="10"/>
          </p:nvPr>
        </p:nvSpPr>
        <p:spPr>
          <a:xfrm>
            <a:off x="2368550" y="2185988"/>
            <a:ext cx="9567863" cy="4181475"/>
          </a:xfrm>
        </p:spPr>
        <p:txBody>
          <a:bodyPr/>
          <a:lstStyle/>
          <a:p>
            <a:endParaRPr lang="en-US"/>
          </a:p>
        </p:txBody>
      </p:sp>
    </p:spTree>
    <p:extLst>
      <p:ext uri="{BB962C8B-B14F-4D97-AF65-F5344CB8AC3E}">
        <p14:creationId xmlns:p14="http://schemas.microsoft.com/office/powerpoint/2010/main" val="1041489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D9040-6E81-C4FC-D2A5-0F91B6DAB4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CB2678-D324-959E-5B8C-4103B88E9A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B085382-7AD5-CB97-DE83-F0BE945C37BA}"/>
              </a:ext>
            </a:extLst>
          </p:cNvPr>
          <p:cNvSpPr>
            <a:spLocks noGrp="1"/>
          </p:cNvSpPr>
          <p:nvPr>
            <p:ph type="sldNum" sz="quarter" idx="12"/>
          </p:nvPr>
        </p:nvSpPr>
        <p:spPr>
          <a:xfrm>
            <a:off x="460022" y="6192221"/>
            <a:ext cx="2743200" cy="365125"/>
          </a:xfrm>
        </p:spPr>
        <p:txBody>
          <a:bodyPr/>
          <a:lstStyle>
            <a:lvl1pPr algn="l">
              <a:defRPr sz="4800">
                <a:solidFill>
                  <a:schemeClr val="tx2">
                    <a:lumMod val="75000"/>
                    <a:lumOff val="25000"/>
                  </a:schemeClr>
                </a:solidFill>
                <a:latin typeface="+mj-lt"/>
              </a:defRPr>
            </a:lvl1pPr>
          </a:lstStyle>
          <a:p>
            <a:fld id="{C909ABD2-4574-433D-8B11-1782A1457D95}" type="slidenum">
              <a:rPr lang="en-US" smtClean="0"/>
              <a:pPr/>
              <a:t>‹#›</a:t>
            </a:fld>
            <a:endParaRPr lang="en-US"/>
          </a:p>
        </p:txBody>
      </p:sp>
    </p:spTree>
    <p:extLst>
      <p:ext uri="{BB962C8B-B14F-4D97-AF65-F5344CB8AC3E}">
        <p14:creationId xmlns:p14="http://schemas.microsoft.com/office/powerpoint/2010/main" val="1917553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7F51F-FF6A-A1D2-CDA3-9CDFD28677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AA80C8-3DA8-4480-F376-FEBC78BBCF1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3850A1-D443-8532-4A96-1CAAC8D373AC}"/>
              </a:ext>
            </a:extLst>
          </p:cNvPr>
          <p:cNvSpPr>
            <a:spLocks noGrp="1"/>
          </p:cNvSpPr>
          <p:nvPr>
            <p:ph type="dt" sz="half" idx="10"/>
          </p:nvPr>
        </p:nvSpPr>
        <p:spPr>
          <a:xfrm>
            <a:off x="838200" y="6356350"/>
            <a:ext cx="2743200" cy="365125"/>
          </a:xfrm>
          <a:prstGeom prst="rect">
            <a:avLst/>
          </a:prstGeom>
        </p:spPr>
        <p:txBody>
          <a:bodyPr/>
          <a:lstStyle/>
          <a:p>
            <a:fld id="{C63A7AB1-B72A-49B7-BA47-299C44DC17BA}" type="datetime1">
              <a:rPr lang="en-US" smtClean="0"/>
              <a:t>9/9/2025</a:t>
            </a:fld>
            <a:endParaRPr lang="en-US"/>
          </a:p>
        </p:txBody>
      </p:sp>
      <p:sp>
        <p:nvSpPr>
          <p:cNvPr id="5" name="Footer Placeholder 4">
            <a:extLst>
              <a:ext uri="{FF2B5EF4-FFF2-40B4-BE49-F238E27FC236}">
                <a16:creationId xmlns:a16="http://schemas.microsoft.com/office/drawing/2014/main" id="{617E27A6-98EF-0932-A3BD-47974F960B9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C3BD46D-139E-540C-B901-D8B60DD610DD}"/>
              </a:ext>
            </a:extLst>
          </p:cNvPr>
          <p:cNvSpPr>
            <a:spLocks noGrp="1"/>
          </p:cNvSpPr>
          <p:nvPr>
            <p:ph type="sldNum" sz="quarter" idx="12"/>
          </p:nvPr>
        </p:nvSpPr>
        <p:spPr/>
        <p:txBody>
          <a:bodyPr/>
          <a:lstStyle/>
          <a:p>
            <a:fld id="{C909ABD2-4574-433D-8B11-1782A1457D95}" type="slidenum">
              <a:rPr lang="en-US" smtClean="0"/>
              <a:t>‹#›</a:t>
            </a:fld>
            <a:endParaRPr lang="en-US"/>
          </a:p>
        </p:txBody>
      </p:sp>
    </p:spTree>
    <p:extLst>
      <p:ext uri="{BB962C8B-B14F-4D97-AF65-F5344CB8AC3E}">
        <p14:creationId xmlns:p14="http://schemas.microsoft.com/office/powerpoint/2010/main" val="2005748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48ECC-D652-E8F9-17F9-E6796CEBD4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078BE9-9FF8-5D09-9B25-8BEB1EE4B9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D11461-53D5-4896-1AB9-B5CCBBD97F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0E29BE-AC45-0D3D-7E04-F8B0F0FCB97C}"/>
              </a:ext>
            </a:extLst>
          </p:cNvPr>
          <p:cNvSpPr>
            <a:spLocks noGrp="1"/>
          </p:cNvSpPr>
          <p:nvPr>
            <p:ph type="dt" sz="half" idx="10"/>
          </p:nvPr>
        </p:nvSpPr>
        <p:spPr>
          <a:xfrm>
            <a:off x="838200" y="6356350"/>
            <a:ext cx="2743200" cy="365125"/>
          </a:xfrm>
          <a:prstGeom prst="rect">
            <a:avLst/>
          </a:prstGeom>
        </p:spPr>
        <p:txBody>
          <a:bodyPr/>
          <a:lstStyle/>
          <a:p>
            <a:fld id="{790EC45C-7EB0-4884-BA3E-4EE65C849B37}" type="datetime1">
              <a:rPr lang="en-US" smtClean="0"/>
              <a:t>9/9/2025</a:t>
            </a:fld>
            <a:endParaRPr lang="en-US"/>
          </a:p>
        </p:txBody>
      </p:sp>
      <p:sp>
        <p:nvSpPr>
          <p:cNvPr id="6" name="Footer Placeholder 5">
            <a:extLst>
              <a:ext uri="{FF2B5EF4-FFF2-40B4-BE49-F238E27FC236}">
                <a16:creationId xmlns:a16="http://schemas.microsoft.com/office/drawing/2014/main" id="{BA05E286-D48A-875F-9B59-1277CFF128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A30B342-0DA4-715D-0069-120AFA7E582B}"/>
              </a:ext>
            </a:extLst>
          </p:cNvPr>
          <p:cNvSpPr>
            <a:spLocks noGrp="1"/>
          </p:cNvSpPr>
          <p:nvPr>
            <p:ph type="sldNum" sz="quarter" idx="12"/>
          </p:nvPr>
        </p:nvSpPr>
        <p:spPr/>
        <p:txBody>
          <a:bodyPr/>
          <a:lstStyle/>
          <a:p>
            <a:fld id="{C909ABD2-4574-433D-8B11-1782A1457D95}" type="slidenum">
              <a:rPr lang="en-US" smtClean="0"/>
              <a:t>‹#›</a:t>
            </a:fld>
            <a:endParaRPr lang="en-US"/>
          </a:p>
        </p:txBody>
      </p:sp>
    </p:spTree>
    <p:extLst>
      <p:ext uri="{BB962C8B-B14F-4D97-AF65-F5344CB8AC3E}">
        <p14:creationId xmlns:p14="http://schemas.microsoft.com/office/powerpoint/2010/main" val="1781680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336B6-5ED9-8C0B-03B1-401DE3C304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2CFA0B-6684-0759-7B0C-94582A3920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FDABFA-ABC0-54E5-A661-A92E47EBD9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787813-E04D-4481-4B26-8FEF7BEE98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91B4EE-DA92-5D26-0682-7221ECBE04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7994E5-E271-7756-F0D6-7435F891B0CA}"/>
              </a:ext>
            </a:extLst>
          </p:cNvPr>
          <p:cNvSpPr>
            <a:spLocks noGrp="1"/>
          </p:cNvSpPr>
          <p:nvPr>
            <p:ph type="dt" sz="half" idx="10"/>
          </p:nvPr>
        </p:nvSpPr>
        <p:spPr>
          <a:xfrm>
            <a:off x="838200" y="6356350"/>
            <a:ext cx="2743200" cy="365125"/>
          </a:xfrm>
          <a:prstGeom prst="rect">
            <a:avLst/>
          </a:prstGeom>
        </p:spPr>
        <p:txBody>
          <a:bodyPr/>
          <a:lstStyle/>
          <a:p>
            <a:fld id="{3FF54632-1816-4F7C-BEB7-2EABAF5FCB99}" type="datetime1">
              <a:rPr lang="en-US" smtClean="0"/>
              <a:t>9/9/2025</a:t>
            </a:fld>
            <a:endParaRPr lang="en-US"/>
          </a:p>
        </p:txBody>
      </p:sp>
      <p:sp>
        <p:nvSpPr>
          <p:cNvPr id="8" name="Footer Placeholder 7">
            <a:extLst>
              <a:ext uri="{FF2B5EF4-FFF2-40B4-BE49-F238E27FC236}">
                <a16:creationId xmlns:a16="http://schemas.microsoft.com/office/drawing/2014/main" id="{A542767C-152E-93FE-E3A9-F820D66498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F1277B0-726F-2733-D962-FE8DF9676E18}"/>
              </a:ext>
            </a:extLst>
          </p:cNvPr>
          <p:cNvSpPr>
            <a:spLocks noGrp="1"/>
          </p:cNvSpPr>
          <p:nvPr>
            <p:ph type="sldNum" sz="quarter" idx="12"/>
          </p:nvPr>
        </p:nvSpPr>
        <p:spPr/>
        <p:txBody>
          <a:bodyPr/>
          <a:lstStyle/>
          <a:p>
            <a:fld id="{C909ABD2-4574-433D-8B11-1782A1457D95}" type="slidenum">
              <a:rPr lang="en-US" smtClean="0"/>
              <a:t>‹#›</a:t>
            </a:fld>
            <a:endParaRPr lang="en-US"/>
          </a:p>
        </p:txBody>
      </p:sp>
    </p:spTree>
    <p:extLst>
      <p:ext uri="{BB962C8B-B14F-4D97-AF65-F5344CB8AC3E}">
        <p14:creationId xmlns:p14="http://schemas.microsoft.com/office/powerpoint/2010/main" val="3653228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93553-5AD0-6DE8-CD30-90FDD357F8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F2AE5D-7C45-1031-578E-A226060D954B}"/>
              </a:ext>
            </a:extLst>
          </p:cNvPr>
          <p:cNvSpPr>
            <a:spLocks noGrp="1"/>
          </p:cNvSpPr>
          <p:nvPr>
            <p:ph type="dt" sz="half" idx="10"/>
          </p:nvPr>
        </p:nvSpPr>
        <p:spPr>
          <a:xfrm>
            <a:off x="838200" y="6356350"/>
            <a:ext cx="2743200" cy="365125"/>
          </a:xfrm>
          <a:prstGeom prst="rect">
            <a:avLst/>
          </a:prstGeom>
        </p:spPr>
        <p:txBody>
          <a:bodyPr/>
          <a:lstStyle/>
          <a:p>
            <a:fld id="{283ADF1D-66A8-406A-9DCA-618044B1CE95}" type="datetime1">
              <a:rPr lang="en-US" smtClean="0"/>
              <a:t>9/9/2025</a:t>
            </a:fld>
            <a:endParaRPr lang="en-US"/>
          </a:p>
        </p:txBody>
      </p:sp>
      <p:sp>
        <p:nvSpPr>
          <p:cNvPr id="4" name="Footer Placeholder 3">
            <a:extLst>
              <a:ext uri="{FF2B5EF4-FFF2-40B4-BE49-F238E27FC236}">
                <a16:creationId xmlns:a16="http://schemas.microsoft.com/office/drawing/2014/main" id="{416F5924-A68B-36F4-B4DC-88292E9091D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1DA005A-81A1-271D-BA18-B3B83ABA05E1}"/>
              </a:ext>
            </a:extLst>
          </p:cNvPr>
          <p:cNvSpPr>
            <a:spLocks noGrp="1"/>
          </p:cNvSpPr>
          <p:nvPr>
            <p:ph type="sldNum" sz="quarter" idx="12"/>
          </p:nvPr>
        </p:nvSpPr>
        <p:spPr/>
        <p:txBody>
          <a:bodyPr/>
          <a:lstStyle/>
          <a:p>
            <a:fld id="{C909ABD2-4574-433D-8B11-1782A1457D95}" type="slidenum">
              <a:rPr lang="en-US" smtClean="0"/>
              <a:t>‹#›</a:t>
            </a:fld>
            <a:endParaRPr lang="en-US"/>
          </a:p>
        </p:txBody>
      </p:sp>
    </p:spTree>
    <p:extLst>
      <p:ext uri="{BB962C8B-B14F-4D97-AF65-F5344CB8AC3E}">
        <p14:creationId xmlns:p14="http://schemas.microsoft.com/office/powerpoint/2010/main" val="2617301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53D3E8-B213-9822-46F0-A62C6446EF8A}"/>
              </a:ext>
            </a:extLst>
          </p:cNvPr>
          <p:cNvSpPr>
            <a:spLocks noGrp="1"/>
          </p:cNvSpPr>
          <p:nvPr>
            <p:ph type="dt" sz="half" idx="10"/>
          </p:nvPr>
        </p:nvSpPr>
        <p:spPr>
          <a:xfrm>
            <a:off x="838200" y="6356350"/>
            <a:ext cx="2743200" cy="365125"/>
          </a:xfrm>
          <a:prstGeom prst="rect">
            <a:avLst/>
          </a:prstGeom>
        </p:spPr>
        <p:txBody>
          <a:bodyPr/>
          <a:lstStyle/>
          <a:p>
            <a:fld id="{9311316A-7EBD-4780-B79D-D1E8EFB6A87D}" type="datetime1">
              <a:rPr lang="en-US" smtClean="0"/>
              <a:t>9/9/2025</a:t>
            </a:fld>
            <a:endParaRPr lang="en-US"/>
          </a:p>
        </p:txBody>
      </p:sp>
      <p:sp>
        <p:nvSpPr>
          <p:cNvPr id="3" name="Footer Placeholder 2">
            <a:extLst>
              <a:ext uri="{FF2B5EF4-FFF2-40B4-BE49-F238E27FC236}">
                <a16:creationId xmlns:a16="http://schemas.microsoft.com/office/drawing/2014/main" id="{0B5EC94B-CD63-1125-81FB-75877682356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D8F176D-0D8E-480C-B4B3-DDAB59BA5A24}"/>
              </a:ext>
            </a:extLst>
          </p:cNvPr>
          <p:cNvSpPr>
            <a:spLocks noGrp="1"/>
          </p:cNvSpPr>
          <p:nvPr>
            <p:ph type="sldNum" sz="quarter" idx="12"/>
          </p:nvPr>
        </p:nvSpPr>
        <p:spPr/>
        <p:txBody>
          <a:bodyPr/>
          <a:lstStyle/>
          <a:p>
            <a:fld id="{C909ABD2-4574-433D-8B11-1782A1457D95}" type="slidenum">
              <a:rPr lang="en-US" smtClean="0"/>
              <a:t>‹#›</a:t>
            </a:fld>
            <a:endParaRPr lang="en-US"/>
          </a:p>
        </p:txBody>
      </p:sp>
    </p:spTree>
    <p:extLst>
      <p:ext uri="{BB962C8B-B14F-4D97-AF65-F5344CB8AC3E}">
        <p14:creationId xmlns:p14="http://schemas.microsoft.com/office/powerpoint/2010/main" val="1030073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02363-E97C-518A-1180-D0F0872088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389E4B-06B7-B88D-2DFE-62D44421D0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6DD495-058C-6170-970D-739AE49A02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0F3943-7386-DFA1-D1D0-31DCF62587C3}"/>
              </a:ext>
            </a:extLst>
          </p:cNvPr>
          <p:cNvSpPr>
            <a:spLocks noGrp="1"/>
          </p:cNvSpPr>
          <p:nvPr>
            <p:ph type="dt" sz="half" idx="10"/>
          </p:nvPr>
        </p:nvSpPr>
        <p:spPr>
          <a:xfrm>
            <a:off x="838200" y="6356350"/>
            <a:ext cx="2743200" cy="365125"/>
          </a:xfrm>
          <a:prstGeom prst="rect">
            <a:avLst/>
          </a:prstGeom>
        </p:spPr>
        <p:txBody>
          <a:bodyPr/>
          <a:lstStyle/>
          <a:p>
            <a:fld id="{37760D4B-6D34-4F4F-9156-93D7C788CA48}" type="datetime1">
              <a:rPr lang="en-US" smtClean="0"/>
              <a:t>9/9/2025</a:t>
            </a:fld>
            <a:endParaRPr lang="en-US"/>
          </a:p>
        </p:txBody>
      </p:sp>
      <p:sp>
        <p:nvSpPr>
          <p:cNvPr id="6" name="Footer Placeholder 5">
            <a:extLst>
              <a:ext uri="{FF2B5EF4-FFF2-40B4-BE49-F238E27FC236}">
                <a16:creationId xmlns:a16="http://schemas.microsoft.com/office/drawing/2014/main" id="{BA041829-0397-2189-8262-E5D209D36D5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D533119-363C-ED54-F2ED-F7E674B8EAB2}"/>
              </a:ext>
            </a:extLst>
          </p:cNvPr>
          <p:cNvSpPr>
            <a:spLocks noGrp="1"/>
          </p:cNvSpPr>
          <p:nvPr>
            <p:ph type="sldNum" sz="quarter" idx="12"/>
          </p:nvPr>
        </p:nvSpPr>
        <p:spPr/>
        <p:txBody>
          <a:bodyPr/>
          <a:lstStyle/>
          <a:p>
            <a:fld id="{C909ABD2-4574-433D-8B11-1782A1457D95}" type="slidenum">
              <a:rPr lang="en-US" smtClean="0"/>
              <a:t>‹#›</a:t>
            </a:fld>
            <a:endParaRPr lang="en-US"/>
          </a:p>
        </p:txBody>
      </p:sp>
    </p:spTree>
    <p:extLst>
      <p:ext uri="{BB962C8B-B14F-4D97-AF65-F5344CB8AC3E}">
        <p14:creationId xmlns:p14="http://schemas.microsoft.com/office/powerpoint/2010/main" val="535159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EB2AA-F562-55C3-166C-7804C90430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B19756-664C-522B-EC03-046C76BDCD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94C97C-B726-88B3-12D0-18A8830A79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8CBFC9-AA51-AB4D-BA4A-7EC4503B1BD5}"/>
              </a:ext>
            </a:extLst>
          </p:cNvPr>
          <p:cNvSpPr>
            <a:spLocks noGrp="1"/>
          </p:cNvSpPr>
          <p:nvPr>
            <p:ph type="dt" sz="half" idx="10"/>
          </p:nvPr>
        </p:nvSpPr>
        <p:spPr>
          <a:xfrm>
            <a:off x="838200" y="6356350"/>
            <a:ext cx="2743200" cy="365125"/>
          </a:xfrm>
          <a:prstGeom prst="rect">
            <a:avLst/>
          </a:prstGeom>
        </p:spPr>
        <p:txBody>
          <a:bodyPr/>
          <a:lstStyle/>
          <a:p>
            <a:fld id="{EE1EDFF7-7AA3-4703-9A0B-A824C63FEF71}" type="datetime1">
              <a:rPr lang="en-US" smtClean="0"/>
              <a:t>9/9/2025</a:t>
            </a:fld>
            <a:endParaRPr lang="en-US"/>
          </a:p>
        </p:txBody>
      </p:sp>
      <p:sp>
        <p:nvSpPr>
          <p:cNvPr id="6" name="Footer Placeholder 5">
            <a:extLst>
              <a:ext uri="{FF2B5EF4-FFF2-40B4-BE49-F238E27FC236}">
                <a16:creationId xmlns:a16="http://schemas.microsoft.com/office/drawing/2014/main" id="{82664E35-D856-7ECF-E8C8-B5D5B70871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38FCF93-0CA7-D137-FDB2-4DFF0F1DBDDF}"/>
              </a:ext>
            </a:extLst>
          </p:cNvPr>
          <p:cNvSpPr>
            <a:spLocks noGrp="1"/>
          </p:cNvSpPr>
          <p:nvPr>
            <p:ph type="sldNum" sz="quarter" idx="12"/>
          </p:nvPr>
        </p:nvSpPr>
        <p:spPr/>
        <p:txBody>
          <a:bodyPr/>
          <a:lstStyle/>
          <a:p>
            <a:fld id="{C909ABD2-4574-433D-8B11-1782A1457D95}" type="slidenum">
              <a:rPr lang="en-US" smtClean="0"/>
              <a:t>‹#›</a:t>
            </a:fld>
            <a:endParaRPr lang="en-US"/>
          </a:p>
        </p:txBody>
      </p:sp>
    </p:spTree>
    <p:extLst>
      <p:ext uri="{BB962C8B-B14F-4D97-AF65-F5344CB8AC3E}">
        <p14:creationId xmlns:p14="http://schemas.microsoft.com/office/powerpoint/2010/main" val="3553184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77BBF0-748E-A6ED-CA5E-97F3292C8F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TITLE HERE</a:t>
            </a:r>
          </a:p>
        </p:txBody>
      </p:sp>
      <p:sp>
        <p:nvSpPr>
          <p:cNvPr id="3" name="Text Placeholder 2">
            <a:extLst>
              <a:ext uri="{FF2B5EF4-FFF2-40B4-BE49-F238E27FC236}">
                <a16:creationId xmlns:a16="http://schemas.microsoft.com/office/drawing/2014/main" id="{4CF02EAF-2D6B-F2F1-25A6-FE6CD15DD3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DC3C452-C450-4D39-0F5D-3A6348C208E4}"/>
              </a:ext>
            </a:extLst>
          </p:cNvPr>
          <p:cNvSpPr>
            <a:spLocks noGrp="1"/>
          </p:cNvSpPr>
          <p:nvPr>
            <p:ph type="sldNum" sz="quarter" idx="4"/>
          </p:nvPr>
        </p:nvSpPr>
        <p:spPr>
          <a:xfrm>
            <a:off x="539045" y="6200246"/>
            <a:ext cx="2743200" cy="365125"/>
          </a:xfrm>
          <a:prstGeom prst="rect">
            <a:avLst/>
          </a:prstGeom>
        </p:spPr>
        <p:txBody>
          <a:bodyPr vert="horz" lIns="91440" tIns="45720" rIns="91440" bIns="45720" rtlCol="0" anchor="ctr"/>
          <a:lstStyle>
            <a:lvl1pPr algn="l">
              <a:defRPr sz="4800" b="1">
                <a:solidFill>
                  <a:schemeClr val="tx2">
                    <a:lumMod val="75000"/>
                    <a:lumOff val="25000"/>
                  </a:schemeClr>
                </a:solidFill>
                <a:latin typeface="+mn-lt"/>
              </a:defRPr>
            </a:lvl1pPr>
          </a:lstStyle>
          <a:p>
            <a:fld id="{C909ABD2-4574-433D-8B11-1782A1457D95}" type="slidenum">
              <a:rPr lang="en-US" smtClean="0"/>
              <a:pPr/>
              <a:t>‹#›</a:t>
            </a:fld>
            <a:endParaRPr lang="en-US"/>
          </a:p>
        </p:txBody>
      </p:sp>
    </p:spTree>
    <p:extLst>
      <p:ext uri="{BB962C8B-B14F-4D97-AF65-F5344CB8AC3E}">
        <p14:creationId xmlns:p14="http://schemas.microsoft.com/office/powerpoint/2010/main" val="2071890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hart" Target="../charts/chart6.xml"/><Relationship Id="rId7" Type="http://schemas.openxmlformats.org/officeDocument/2006/relationships/image" Target="../media/image17.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chart" Target="../charts/chart7.xml"/><Relationship Id="rId7" Type="http://schemas.openxmlformats.org/officeDocument/2006/relationships/image" Target="../media/image23.svg"/><Relationship Id="rId12" Type="http://schemas.openxmlformats.org/officeDocument/2006/relationships/image" Target="../media/image28.png"/><Relationship Id="rId2" Type="http://schemas.openxmlformats.org/officeDocument/2006/relationships/notesSlide" Target="../notesSlides/notesSlide10.xml"/><Relationship Id="rId16"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svg"/></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3DACC85-833D-7267-0A49-26FAFBAE36CD}"/>
              </a:ext>
            </a:extLst>
          </p:cNvPr>
          <p:cNvSpPr txBox="1"/>
          <p:nvPr/>
        </p:nvSpPr>
        <p:spPr>
          <a:xfrm>
            <a:off x="498021" y="3931104"/>
            <a:ext cx="5057775" cy="1323439"/>
          </a:xfrm>
          <a:prstGeom prst="rect">
            <a:avLst/>
          </a:prstGeom>
          <a:noFill/>
        </p:spPr>
        <p:txBody>
          <a:bodyPr wrap="square" rtlCol="0">
            <a:spAutoFit/>
          </a:bodyPr>
          <a:lstStyle/>
          <a:p>
            <a:r>
              <a:rPr lang="en-US" sz="8000" b="1" spc="300">
                <a:solidFill>
                  <a:schemeClr val="bg1"/>
                </a:solidFill>
                <a:latin typeface="Vancouver V.20" panose="00000506000000000000" pitchFamily="2" charset="0"/>
                <a:cs typeface="Arial" panose="020B0604020202020204" pitchFamily="34" charset="0"/>
              </a:rPr>
              <a:t>TITLE HERE</a:t>
            </a:r>
          </a:p>
        </p:txBody>
      </p:sp>
      <p:sp>
        <p:nvSpPr>
          <p:cNvPr id="2" name="TextBox 1">
            <a:extLst>
              <a:ext uri="{FF2B5EF4-FFF2-40B4-BE49-F238E27FC236}">
                <a16:creationId xmlns:a16="http://schemas.microsoft.com/office/drawing/2014/main" id="{4BC83CB3-686D-9D7B-8369-F242735BB692}"/>
              </a:ext>
            </a:extLst>
          </p:cNvPr>
          <p:cNvSpPr txBox="1"/>
          <p:nvPr/>
        </p:nvSpPr>
        <p:spPr>
          <a:xfrm>
            <a:off x="498021" y="3931103"/>
            <a:ext cx="6419850" cy="1323439"/>
          </a:xfrm>
          <a:prstGeom prst="rect">
            <a:avLst/>
          </a:prstGeom>
          <a:noFill/>
        </p:spPr>
        <p:txBody>
          <a:bodyPr wrap="square" rtlCol="0">
            <a:spAutoFit/>
          </a:bodyPr>
          <a:lstStyle/>
          <a:p>
            <a:r>
              <a:rPr lang="en-US" sz="8000" b="1" spc="300">
                <a:solidFill>
                  <a:schemeClr val="bg1"/>
                </a:solidFill>
                <a:latin typeface="Vancouver V.20" panose="00000506000000000000" pitchFamily="2" charset="0"/>
                <a:cs typeface="Arial" panose="020B0604020202020204" pitchFamily="34" charset="0"/>
              </a:rPr>
              <a:t>TITLE HERE</a:t>
            </a:r>
          </a:p>
        </p:txBody>
      </p:sp>
      <p:pic>
        <p:nvPicPr>
          <p:cNvPr id="5" name="Picture 4" descr="A city with tall buildings&#10;&#10;Description automatically generated">
            <a:extLst>
              <a:ext uri="{FF2B5EF4-FFF2-40B4-BE49-F238E27FC236}">
                <a16:creationId xmlns:a16="http://schemas.microsoft.com/office/drawing/2014/main" id="{D9684E57-D90E-844E-0F19-95E7F40C16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447" y="1"/>
            <a:ext cx="12362447" cy="6978315"/>
          </a:xfrm>
          <a:prstGeom prst="rect">
            <a:avLst/>
          </a:prstGeom>
        </p:spPr>
      </p:pic>
    </p:spTree>
    <p:extLst>
      <p:ext uri="{BB962C8B-B14F-4D97-AF65-F5344CB8AC3E}">
        <p14:creationId xmlns:p14="http://schemas.microsoft.com/office/powerpoint/2010/main" val="3659715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07029-D325-F318-E624-D95BD7F79164}"/>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6D76220A-5361-F9E3-DAD9-1AD706CD6D8C}"/>
              </a:ext>
            </a:extLst>
          </p:cNvPr>
          <p:cNvSpPr txBox="1"/>
          <p:nvPr/>
        </p:nvSpPr>
        <p:spPr>
          <a:xfrm>
            <a:off x="284531" y="243876"/>
            <a:ext cx="10615117" cy="769441"/>
          </a:xfrm>
          <a:prstGeom prst="rect">
            <a:avLst/>
          </a:prstGeom>
          <a:noFill/>
        </p:spPr>
        <p:txBody>
          <a:bodyPr wrap="square" lIns="91440" tIns="45720" rIns="91440" bIns="45720" rtlCol="0" anchor="t">
            <a:spAutoFit/>
          </a:bodyPr>
          <a:lstStyle/>
          <a:p>
            <a:r>
              <a:rPr lang="en-US" sz="4400" b="1">
                <a:solidFill>
                  <a:schemeClr val="tx2">
                    <a:lumMod val="75000"/>
                    <a:lumOff val="25000"/>
                  </a:schemeClr>
                </a:solidFill>
                <a:latin typeface="Century Gothic"/>
                <a:ea typeface="Roboto Slab"/>
                <a:cs typeface="BrowalliaUPC"/>
              </a:rPr>
              <a:t>GENERAL FUND: 5-YEAR FORECAST </a:t>
            </a:r>
          </a:p>
        </p:txBody>
      </p:sp>
      <p:grpSp>
        <p:nvGrpSpPr>
          <p:cNvPr id="11" name="Group 10">
            <a:extLst>
              <a:ext uri="{FF2B5EF4-FFF2-40B4-BE49-F238E27FC236}">
                <a16:creationId xmlns:a16="http://schemas.microsoft.com/office/drawing/2014/main" id="{3D46FDE7-D529-9A69-AD4A-0E41B0F42240}"/>
              </a:ext>
            </a:extLst>
          </p:cNvPr>
          <p:cNvGrpSpPr/>
          <p:nvPr/>
        </p:nvGrpSpPr>
        <p:grpSpPr>
          <a:xfrm>
            <a:off x="662539" y="1193060"/>
            <a:ext cx="10866922" cy="5140210"/>
            <a:chOff x="1695045" y="903072"/>
            <a:chExt cx="8851928" cy="3951634"/>
          </a:xfrm>
        </p:grpSpPr>
        <p:pic>
          <p:nvPicPr>
            <p:cNvPr id="4" name="Picture 3">
              <a:extLst>
                <a:ext uri="{FF2B5EF4-FFF2-40B4-BE49-F238E27FC236}">
                  <a16:creationId xmlns:a16="http://schemas.microsoft.com/office/drawing/2014/main" id="{EB65A3E6-1317-A00C-3FC2-3DB649FC69BA}"/>
                </a:ext>
              </a:extLst>
            </p:cNvPr>
            <p:cNvPicPr>
              <a:picLocks noChangeAspect="1"/>
            </p:cNvPicPr>
            <p:nvPr/>
          </p:nvPicPr>
          <p:blipFill>
            <a:blip r:embed="rId2"/>
            <a:srcRect l="9016" t="-378" r="1245" b="18846"/>
            <a:stretch>
              <a:fillRect/>
            </a:stretch>
          </p:blipFill>
          <p:spPr>
            <a:xfrm>
              <a:off x="1695045" y="903072"/>
              <a:ext cx="8851928" cy="3951634"/>
            </a:xfrm>
            <a:prstGeom prst="rect">
              <a:avLst/>
            </a:prstGeom>
          </p:spPr>
        </p:pic>
        <p:sp>
          <p:nvSpPr>
            <p:cNvPr id="9" name="Freeform: Shape 8">
              <a:extLst>
                <a:ext uri="{FF2B5EF4-FFF2-40B4-BE49-F238E27FC236}">
                  <a16:creationId xmlns:a16="http://schemas.microsoft.com/office/drawing/2014/main" id="{2B0012FE-62BC-D20A-ABFF-8D086B778B8E}"/>
                </a:ext>
              </a:extLst>
            </p:cNvPr>
            <p:cNvSpPr/>
            <p:nvPr/>
          </p:nvSpPr>
          <p:spPr>
            <a:xfrm>
              <a:off x="2541069" y="1299411"/>
              <a:ext cx="7315200" cy="3378467"/>
            </a:xfrm>
            <a:custGeom>
              <a:avLst/>
              <a:gdLst>
                <a:gd name="connsiteX0" fmla="*/ 0 w 7315200"/>
                <a:gd name="connsiteY0" fmla="*/ 3378467 h 3378467"/>
                <a:gd name="connsiteX1" fmla="*/ 1386038 w 7315200"/>
                <a:gd name="connsiteY1" fmla="*/ 2637322 h 3378467"/>
                <a:gd name="connsiteX2" fmla="*/ 4254367 w 7315200"/>
                <a:gd name="connsiteY2" fmla="*/ 1472665 h 3378467"/>
                <a:gd name="connsiteX3" fmla="*/ 7315200 w 7315200"/>
                <a:gd name="connsiteY3" fmla="*/ 0 h 3378467"/>
                <a:gd name="connsiteX4" fmla="*/ 7295950 w 7315200"/>
                <a:gd name="connsiteY4" fmla="*/ 1867301 h 3378467"/>
                <a:gd name="connsiteX5" fmla="*/ 4466123 w 7315200"/>
                <a:gd name="connsiteY5" fmla="*/ 2550694 h 3378467"/>
                <a:gd name="connsiteX6" fmla="*/ 0 w 7315200"/>
                <a:gd name="connsiteY6" fmla="*/ 3378467 h 3378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15200" h="3378467">
                  <a:moveTo>
                    <a:pt x="0" y="3378467"/>
                  </a:moveTo>
                  <a:lnTo>
                    <a:pt x="1386038" y="2637322"/>
                  </a:lnTo>
                  <a:lnTo>
                    <a:pt x="4254367" y="1472665"/>
                  </a:lnTo>
                  <a:lnTo>
                    <a:pt x="7315200" y="0"/>
                  </a:lnTo>
                  <a:lnTo>
                    <a:pt x="7295950" y="1867301"/>
                  </a:lnTo>
                  <a:lnTo>
                    <a:pt x="4466123" y="2550694"/>
                  </a:lnTo>
                  <a:lnTo>
                    <a:pt x="0" y="3378467"/>
                  </a:lnTo>
                  <a:close/>
                </a:path>
              </a:pathLst>
            </a:cu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3D2157E3-06BE-589E-34FE-CD728900B5AB}"/>
              </a:ext>
            </a:extLst>
          </p:cNvPr>
          <p:cNvSpPr txBox="1"/>
          <p:nvPr/>
        </p:nvSpPr>
        <p:spPr>
          <a:xfrm>
            <a:off x="4506228" y="4744129"/>
            <a:ext cx="1873718" cy="338554"/>
          </a:xfrm>
          <a:prstGeom prst="rect">
            <a:avLst/>
          </a:prstGeom>
          <a:solidFill>
            <a:schemeClr val="accent6"/>
          </a:solidFill>
          <a:ln w="19050">
            <a:solidFill>
              <a:schemeClr val="bg1"/>
            </a:solid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600">
                <a:solidFill>
                  <a:schemeClr val="bg1"/>
                </a:solidFill>
                <a:latin typeface="Arial" panose="020B0604020202020204" pitchFamily="34" charset="0"/>
                <a:cs typeface="Arial" panose="020B0604020202020204" pitchFamily="34" charset="0"/>
              </a:rPr>
              <a:t>Remove Subsidies</a:t>
            </a:r>
          </a:p>
        </p:txBody>
      </p:sp>
      <p:sp>
        <p:nvSpPr>
          <p:cNvPr id="12" name="TextBox 11">
            <a:extLst>
              <a:ext uri="{FF2B5EF4-FFF2-40B4-BE49-F238E27FC236}">
                <a16:creationId xmlns:a16="http://schemas.microsoft.com/office/drawing/2014/main" id="{8399C1C4-FC5A-AF1A-B289-8D0E785DE6FB}"/>
              </a:ext>
            </a:extLst>
          </p:cNvPr>
          <p:cNvSpPr txBox="1"/>
          <p:nvPr/>
        </p:nvSpPr>
        <p:spPr>
          <a:xfrm>
            <a:off x="3500264" y="5152605"/>
            <a:ext cx="1137510" cy="338554"/>
          </a:xfrm>
          <a:prstGeom prst="rect">
            <a:avLst/>
          </a:prstGeom>
          <a:solidFill>
            <a:schemeClr val="accent6"/>
          </a:solidFill>
          <a:ln w="19050">
            <a:solidFill>
              <a:schemeClr val="bg1"/>
            </a:solid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600">
                <a:solidFill>
                  <a:schemeClr val="bg1"/>
                </a:solidFill>
                <a:latin typeface="Arial" panose="020B0604020202020204" pitchFamily="34" charset="0"/>
                <a:cs typeface="Arial" panose="020B0604020202020204" pitchFamily="34" charset="0"/>
              </a:rPr>
              <a:t>User Fees</a:t>
            </a:r>
          </a:p>
        </p:txBody>
      </p:sp>
      <p:sp>
        <p:nvSpPr>
          <p:cNvPr id="13" name="TextBox 12">
            <a:extLst>
              <a:ext uri="{FF2B5EF4-FFF2-40B4-BE49-F238E27FC236}">
                <a16:creationId xmlns:a16="http://schemas.microsoft.com/office/drawing/2014/main" id="{4F10602C-9A31-0DA9-2FFA-646F8BA1D816}"/>
              </a:ext>
            </a:extLst>
          </p:cNvPr>
          <p:cNvSpPr txBox="1"/>
          <p:nvPr/>
        </p:nvSpPr>
        <p:spPr>
          <a:xfrm>
            <a:off x="6191337" y="4063925"/>
            <a:ext cx="1873719" cy="584775"/>
          </a:xfrm>
          <a:prstGeom prst="rect">
            <a:avLst/>
          </a:prstGeom>
          <a:solidFill>
            <a:schemeClr val="accent6"/>
          </a:solidFill>
          <a:ln w="19050">
            <a:solidFill>
              <a:schemeClr val="bg1"/>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600">
                <a:solidFill>
                  <a:schemeClr val="bg1"/>
                </a:solidFill>
                <a:latin typeface="Arial" panose="020B0604020202020204" pitchFamily="34" charset="0"/>
                <a:cs typeface="Arial" panose="020B0604020202020204" pitchFamily="34" charset="0"/>
              </a:rPr>
              <a:t>Partnerships</a:t>
            </a:r>
          </a:p>
          <a:p>
            <a:pPr algn="ctr"/>
            <a:r>
              <a:rPr lang="en-US" sz="1600">
                <a:solidFill>
                  <a:schemeClr val="bg1"/>
                </a:solidFill>
                <a:latin typeface="Arial" panose="020B0604020202020204" pitchFamily="34" charset="0"/>
                <a:cs typeface="Arial" panose="020B0604020202020204" pitchFamily="34" charset="0"/>
              </a:rPr>
              <a:t>(Public &amp; Private)</a:t>
            </a:r>
          </a:p>
        </p:txBody>
      </p:sp>
      <p:sp>
        <p:nvSpPr>
          <p:cNvPr id="14" name="TextBox 13">
            <a:extLst>
              <a:ext uri="{FF2B5EF4-FFF2-40B4-BE49-F238E27FC236}">
                <a16:creationId xmlns:a16="http://schemas.microsoft.com/office/drawing/2014/main" id="{B4331181-40B3-922E-943F-763C3BBAB394}"/>
              </a:ext>
            </a:extLst>
          </p:cNvPr>
          <p:cNvSpPr txBox="1"/>
          <p:nvPr/>
        </p:nvSpPr>
        <p:spPr>
          <a:xfrm>
            <a:off x="7438724" y="3623818"/>
            <a:ext cx="2422657" cy="338554"/>
          </a:xfrm>
          <a:prstGeom prst="rect">
            <a:avLst/>
          </a:prstGeom>
          <a:solidFill>
            <a:schemeClr val="accent6"/>
          </a:solidFill>
          <a:ln w="19050">
            <a:solidFill>
              <a:schemeClr val="bg1"/>
            </a:solid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600">
                <a:solidFill>
                  <a:schemeClr val="bg1"/>
                </a:solidFill>
                <a:latin typeface="Arial" panose="020B0604020202020204" pitchFamily="34" charset="0"/>
                <a:cs typeface="Arial" panose="020B0604020202020204" pitchFamily="34" charset="0"/>
              </a:rPr>
              <a:t>State &amp; Federal Funding</a:t>
            </a:r>
          </a:p>
        </p:txBody>
      </p:sp>
      <p:sp>
        <p:nvSpPr>
          <p:cNvPr id="15" name="TextBox 14">
            <a:extLst>
              <a:ext uri="{FF2B5EF4-FFF2-40B4-BE49-F238E27FC236}">
                <a16:creationId xmlns:a16="http://schemas.microsoft.com/office/drawing/2014/main" id="{933D7C2F-29C8-DD78-C486-0AEF4316C146}"/>
              </a:ext>
            </a:extLst>
          </p:cNvPr>
          <p:cNvSpPr txBox="1"/>
          <p:nvPr/>
        </p:nvSpPr>
        <p:spPr>
          <a:xfrm>
            <a:off x="8607870" y="2902369"/>
            <a:ext cx="1780036" cy="584775"/>
          </a:xfrm>
          <a:prstGeom prst="rect">
            <a:avLst/>
          </a:prstGeom>
          <a:solidFill>
            <a:schemeClr val="accent6"/>
          </a:solidFill>
          <a:ln w="19050">
            <a:solidFill>
              <a:schemeClr val="bg1"/>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600">
                <a:solidFill>
                  <a:schemeClr val="bg1"/>
                </a:solidFill>
                <a:latin typeface="Arial" panose="020B0604020202020204" pitchFamily="34" charset="0"/>
                <a:cs typeface="Arial" panose="020B0604020202020204" pitchFamily="34" charset="0"/>
              </a:rPr>
              <a:t>Natural Small Revenue Growth</a:t>
            </a:r>
          </a:p>
        </p:txBody>
      </p:sp>
      <p:sp>
        <p:nvSpPr>
          <p:cNvPr id="2" name="Slide Number Placeholder 2">
            <a:extLst>
              <a:ext uri="{FF2B5EF4-FFF2-40B4-BE49-F238E27FC236}">
                <a16:creationId xmlns:a16="http://schemas.microsoft.com/office/drawing/2014/main" id="{6FAFBC3F-C88E-7AC5-5A2A-193136027C93}"/>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10</a:t>
            </a:fld>
            <a:endParaRPr lang="en-US" b="1">
              <a:latin typeface="+mn-lt"/>
            </a:endParaRPr>
          </a:p>
        </p:txBody>
      </p:sp>
      <p:pic>
        <p:nvPicPr>
          <p:cNvPr id="5" name="Picture 4">
            <a:extLst>
              <a:ext uri="{FF2B5EF4-FFF2-40B4-BE49-F238E27FC236}">
                <a16:creationId xmlns:a16="http://schemas.microsoft.com/office/drawing/2014/main" id="{BEC9FC60-4378-8CCB-E0D5-87630787B491}"/>
              </a:ext>
            </a:extLst>
          </p:cNvPr>
          <p:cNvPicPr>
            <a:picLocks noChangeAspect="1"/>
          </p:cNvPicPr>
          <p:nvPr/>
        </p:nvPicPr>
        <p:blipFill>
          <a:blip r:embed="rId3"/>
          <a:srcRect l="79421" t="81263"/>
          <a:stretch>
            <a:fillRect/>
          </a:stretch>
        </p:blipFill>
        <p:spPr>
          <a:xfrm>
            <a:off x="9683014" y="5573027"/>
            <a:ext cx="2508985" cy="1284973"/>
          </a:xfrm>
          <a:prstGeom prst="rect">
            <a:avLst/>
          </a:prstGeom>
        </p:spPr>
      </p:pic>
    </p:spTree>
    <p:extLst>
      <p:ext uri="{BB962C8B-B14F-4D97-AF65-F5344CB8AC3E}">
        <p14:creationId xmlns:p14="http://schemas.microsoft.com/office/powerpoint/2010/main" val="413306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68561-77F1-1DE7-E8BA-7AA39D03C7A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988E86C-5CAA-484E-5164-7371ED74D17E}"/>
              </a:ext>
            </a:extLst>
          </p:cNvPr>
          <p:cNvPicPr>
            <a:picLocks noChangeAspect="1"/>
          </p:cNvPicPr>
          <p:nvPr/>
        </p:nvPicPr>
        <p:blipFill>
          <a:blip r:embed="rId2"/>
          <a:stretch>
            <a:fillRect/>
          </a:stretch>
        </p:blipFill>
        <p:spPr>
          <a:xfrm>
            <a:off x="0" y="1"/>
            <a:ext cx="12192000" cy="6857999"/>
          </a:xfrm>
          <a:prstGeom prst="rect">
            <a:avLst/>
          </a:prstGeom>
        </p:spPr>
      </p:pic>
      <p:sp>
        <p:nvSpPr>
          <p:cNvPr id="2" name="Slide Number Placeholder 2">
            <a:extLst>
              <a:ext uri="{FF2B5EF4-FFF2-40B4-BE49-F238E27FC236}">
                <a16:creationId xmlns:a16="http://schemas.microsoft.com/office/drawing/2014/main" id="{02F03481-11BA-28ED-8190-76CD3726A12A}"/>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11</a:t>
            </a:fld>
            <a:endParaRPr lang="en-US" b="1">
              <a:latin typeface="+mn-lt"/>
            </a:endParaRPr>
          </a:p>
        </p:txBody>
      </p:sp>
      <p:sp>
        <p:nvSpPr>
          <p:cNvPr id="6" name="TextBox 5">
            <a:extLst>
              <a:ext uri="{FF2B5EF4-FFF2-40B4-BE49-F238E27FC236}">
                <a16:creationId xmlns:a16="http://schemas.microsoft.com/office/drawing/2014/main" id="{57CADA57-0EBC-9EAE-A2A6-B7E454371D1C}"/>
              </a:ext>
            </a:extLst>
          </p:cNvPr>
          <p:cNvSpPr txBox="1"/>
          <p:nvPr/>
        </p:nvSpPr>
        <p:spPr>
          <a:xfrm>
            <a:off x="284531" y="243876"/>
            <a:ext cx="9727429" cy="769441"/>
          </a:xfrm>
          <a:prstGeom prst="rect">
            <a:avLst/>
          </a:prstGeom>
          <a:noFill/>
        </p:spPr>
        <p:txBody>
          <a:bodyPr wrap="square" lIns="91440" tIns="45720" rIns="91440" bIns="45720" rtlCol="0" anchor="t">
            <a:spAutoFit/>
          </a:bodyPr>
          <a:lstStyle/>
          <a:p>
            <a:r>
              <a:rPr lang="en-US" sz="4400" b="1">
                <a:solidFill>
                  <a:schemeClr val="tx2">
                    <a:lumMod val="75000"/>
                    <a:lumOff val="25000"/>
                  </a:schemeClr>
                </a:solidFill>
                <a:latin typeface="Century Gothic"/>
                <a:ea typeface="Roboto Slab"/>
                <a:cs typeface="BrowalliaUPC"/>
              </a:rPr>
              <a:t>GENERAL FUND: 5-YEAR FORECAST</a:t>
            </a:r>
          </a:p>
        </p:txBody>
      </p:sp>
      <p:graphicFrame>
        <p:nvGraphicFramePr>
          <p:cNvPr id="8" name="Chart 7">
            <a:extLst>
              <a:ext uri="{FF2B5EF4-FFF2-40B4-BE49-F238E27FC236}">
                <a16:creationId xmlns:a16="http://schemas.microsoft.com/office/drawing/2014/main" id="{2972E928-2C21-2F72-98BD-8F033102E953}"/>
              </a:ext>
            </a:extLst>
          </p:cNvPr>
          <p:cNvGraphicFramePr>
            <a:graphicFrameLocks/>
          </p:cNvGraphicFramePr>
          <p:nvPr>
            <p:extLst>
              <p:ext uri="{D42A27DB-BD31-4B8C-83A1-F6EECF244321}">
                <p14:modId xmlns:p14="http://schemas.microsoft.com/office/powerpoint/2010/main" val="455386719"/>
              </p:ext>
            </p:extLst>
          </p:nvPr>
        </p:nvGraphicFramePr>
        <p:xfrm>
          <a:off x="1349343" y="1109119"/>
          <a:ext cx="9493313" cy="46397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67053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black and blue city skyline&#10;&#10;Description automatically generated">
            <a:extLst>
              <a:ext uri="{FF2B5EF4-FFF2-40B4-BE49-F238E27FC236}">
                <a16:creationId xmlns:a16="http://schemas.microsoft.com/office/drawing/2014/main" id="{C3268515-83E3-947F-9B4F-55B4AC3D8E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0709" y="5665109"/>
            <a:ext cx="2331646" cy="1095873"/>
          </a:xfrm>
          <a:prstGeom prst="rect">
            <a:avLst/>
          </a:prstGeom>
        </p:spPr>
      </p:pic>
      <p:sp>
        <p:nvSpPr>
          <p:cNvPr id="5" name="Title 1">
            <a:extLst>
              <a:ext uri="{FF2B5EF4-FFF2-40B4-BE49-F238E27FC236}">
                <a16:creationId xmlns:a16="http://schemas.microsoft.com/office/drawing/2014/main" id="{000C1CCA-83C6-1ADF-2608-B0061C885E9F}"/>
              </a:ext>
            </a:extLst>
          </p:cNvPr>
          <p:cNvSpPr txBox="1">
            <a:spLocks/>
          </p:cNvSpPr>
          <p:nvPr/>
        </p:nvSpPr>
        <p:spPr>
          <a:xfrm>
            <a:off x="344129" y="260400"/>
            <a:ext cx="11322380" cy="7572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tx2">
                    <a:lumMod val="75000"/>
                    <a:lumOff val="25000"/>
                  </a:schemeClr>
                </a:solidFill>
                <a:cs typeface="Arial"/>
              </a:rPr>
              <a:t>STRATEGIC PLAN FUNDING  </a:t>
            </a:r>
          </a:p>
          <a:p>
            <a:pPr marL="0" indent="0">
              <a:buNone/>
            </a:pPr>
            <a:r>
              <a:rPr lang="en-US" sz="3200" b="1" dirty="0">
                <a:solidFill>
                  <a:schemeClr val="tx2">
                    <a:lumMod val="75000"/>
                    <a:lumOff val="25000"/>
                  </a:schemeClr>
                </a:solidFill>
                <a:cs typeface="Arial"/>
              </a:rPr>
              <a:t>GENERAL FUND</a:t>
            </a:r>
            <a:endParaRPr lang="en-US" sz="3200" b="1" dirty="0">
              <a:solidFill>
                <a:schemeClr val="tx2">
                  <a:lumMod val="75000"/>
                  <a:lumOff val="25000"/>
                </a:schemeClr>
              </a:solidFill>
              <a:highlight>
                <a:srgbClr val="FFFF00"/>
              </a:highlight>
              <a:cs typeface="Arial"/>
            </a:endParaRPr>
          </a:p>
        </p:txBody>
      </p:sp>
      <p:sp>
        <p:nvSpPr>
          <p:cNvPr id="2" name="Slide Number Placeholder 2">
            <a:extLst>
              <a:ext uri="{FF2B5EF4-FFF2-40B4-BE49-F238E27FC236}">
                <a16:creationId xmlns:a16="http://schemas.microsoft.com/office/drawing/2014/main" id="{6999F41A-30E8-1B2D-4591-60BB1FFD1B55}"/>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12</a:t>
            </a:fld>
            <a:endParaRPr lang="en-US" b="1">
              <a:latin typeface="+mn-lt"/>
            </a:endParaRPr>
          </a:p>
        </p:txBody>
      </p:sp>
      <p:graphicFrame>
        <p:nvGraphicFramePr>
          <p:cNvPr id="4" name="Table 3">
            <a:extLst>
              <a:ext uri="{FF2B5EF4-FFF2-40B4-BE49-F238E27FC236}">
                <a16:creationId xmlns:a16="http://schemas.microsoft.com/office/drawing/2014/main" id="{8831F0AB-E155-FDDB-5B3F-6B2B64819C86}"/>
              </a:ext>
            </a:extLst>
          </p:cNvPr>
          <p:cNvGraphicFramePr>
            <a:graphicFrameLocks noGrp="1"/>
          </p:cNvGraphicFramePr>
          <p:nvPr>
            <p:extLst>
              <p:ext uri="{D42A27DB-BD31-4B8C-83A1-F6EECF244321}">
                <p14:modId xmlns:p14="http://schemas.microsoft.com/office/powerpoint/2010/main" val="2199500524"/>
              </p:ext>
            </p:extLst>
          </p:nvPr>
        </p:nvGraphicFramePr>
        <p:xfrm>
          <a:off x="344129" y="1540767"/>
          <a:ext cx="11532797" cy="4023360"/>
        </p:xfrm>
        <a:graphic>
          <a:graphicData uri="http://schemas.openxmlformats.org/drawingml/2006/table">
            <a:tbl>
              <a:tblPr/>
              <a:tblGrid>
                <a:gridCol w="4864870">
                  <a:extLst>
                    <a:ext uri="{9D8B030D-6E8A-4147-A177-3AD203B41FA5}">
                      <a16:colId xmlns:a16="http://schemas.microsoft.com/office/drawing/2014/main" val="1288068338"/>
                    </a:ext>
                  </a:extLst>
                </a:gridCol>
                <a:gridCol w="1859622">
                  <a:extLst>
                    <a:ext uri="{9D8B030D-6E8A-4147-A177-3AD203B41FA5}">
                      <a16:colId xmlns:a16="http://schemas.microsoft.com/office/drawing/2014/main" val="2972016461"/>
                    </a:ext>
                  </a:extLst>
                </a:gridCol>
                <a:gridCol w="2125484">
                  <a:extLst>
                    <a:ext uri="{9D8B030D-6E8A-4147-A177-3AD203B41FA5}">
                      <a16:colId xmlns:a16="http://schemas.microsoft.com/office/drawing/2014/main" val="1329386771"/>
                    </a:ext>
                  </a:extLst>
                </a:gridCol>
                <a:gridCol w="1439649">
                  <a:extLst>
                    <a:ext uri="{9D8B030D-6E8A-4147-A177-3AD203B41FA5}">
                      <a16:colId xmlns:a16="http://schemas.microsoft.com/office/drawing/2014/main" val="3634386985"/>
                    </a:ext>
                  </a:extLst>
                </a:gridCol>
                <a:gridCol w="1243172">
                  <a:extLst>
                    <a:ext uri="{9D8B030D-6E8A-4147-A177-3AD203B41FA5}">
                      <a16:colId xmlns:a16="http://schemas.microsoft.com/office/drawing/2014/main" val="4258398708"/>
                    </a:ext>
                  </a:extLst>
                </a:gridCol>
              </a:tblGrid>
              <a:tr h="502920">
                <a:tc>
                  <a:txBody>
                    <a:bodyPr/>
                    <a:lstStyle/>
                    <a:p>
                      <a:pPr algn="l" fontAlgn="b"/>
                      <a:r>
                        <a:rPr lang="en-US" sz="1800" b="1" i="0" u="none" strike="noStrike">
                          <a:solidFill>
                            <a:srgbClr val="FFFFFF"/>
                          </a:solidFill>
                          <a:effectLst/>
                          <a:latin typeface="Arial"/>
                          <a:cs typeface="Arial"/>
                        </a:rPr>
                        <a:t>Strategic Goal</a:t>
                      </a:r>
                    </a:p>
                  </a:txBody>
                  <a:tcPr marL="45720" marR="4572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lumOff val="25000"/>
                      </a:schemeClr>
                    </a:solidFill>
                  </a:tcPr>
                </a:tc>
                <a:tc>
                  <a:txBody>
                    <a:bodyPr/>
                    <a:lstStyle/>
                    <a:p>
                      <a:pPr algn="r" fontAlgn="b"/>
                      <a:r>
                        <a:rPr lang="en-US" sz="1800" b="1" i="0" u="none" strike="noStrike">
                          <a:solidFill>
                            <a:srgbClr val="FFFFFF"/>
                          </a:solidFill>
                          <a:effectLst/>
                          <a:latin typeface="Arial"/>
                          <a:cs typeface="Arial"/>
                        </a:rPr>
                        <a:t>FY2025 Budget</a:t>
                      </a:r>
                    </a:p>
                  </a:txBody>
                  <a:tcPr marL="45720" marR="4572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lumOff val="25000"/>
                      </a:schemeClr>
                    </a:solidFill>
                  </a:tcPr>
                </a:tc>
                <a:tc>
                  <a:txBody>
                    <a:bodyPr/>
                    <a:lstStyle/>
                    <a:p>
                      <a:pPr algn="r" fontAlgn="b"/>
                      <a:r>
                        <a:rPr lang="en-US" sz="1800" b="1" i="0" u="none" strike="noStrike">
                          <a:solidFill>
                            <a:srgbClr val="FFFFFF"/>
                          </a:solidFill>
                          <a:effectLst/>
                          <a:latin typeface="Arial"/>
                          <a:cs typeface="Arial"/>
                        </a:rPr>
                        <a:t>FY2026 Proposed</a:t>
                      </a:r>
                    </a:p>
                  </a:txBody>
                  <a:tcPr marL="45720" marR="4572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lumOff val="25000"/>
                      </a:schemeClr>
                    </a:solidFill>
                  </a:tcPr>
                </a:tc>
                <a:tc>
                  <a:txBody>
                    <a:bodyPr/>
                    <a:lstStyle/>
                    <a:p>
                      <a:pPr algn="r" fontAlgn="b"/>
                      <a:r>
                        <a:rPr lang="en-US" sz="1800" b="1" i="0" u="none" strike="noStrike">
                          <a:solidFill>
                            <a:srgbClr val="FFFFFF"/>
                          </a:solidFill>
                          <a:effectLst/>
                          <a:latin typeface="Arial"/>
                          <a:cs typeface="Arial"/>
                        </a:rPr>
                        <a:t>Difference</a:t>
                      </a:r>
                    </a:p>
                  </a:txBody>
                  <a:tcPr marL="45720" marR="4572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lumOff val="25000"/>
                      </a:schemeClr>
                    </a:solidFill>
                  </a:tcPr>
                </a:tc>
                <a:tc>
                  <a:txBody>
                    <a:bodyPr/>
                    <a:lstStyle/>
                    <a:p>
                      <a:pPr algn="r" fontAlgn="b"/>
                      <a:r>
                        <a:rPr lang="en-US" sz="1800" b="1" i="0" u="none" strike="noStrike">
                          <a:solidFill>
                            <a:schemeClr val="bg1"/>
                          </a:solidFill>
                          <a:effectLst/>
                          <a:latin typeface="Arial"/>
                          <a:cs typeface="Arial"/>
                        </a:rPr>
                        <a:t>Variance</a:t>
                      </a:r>
                    </a:p>
                  </a:txBody>
                  <a:tcPr marL="45720" marR="45720" anchor="ctr">
                    <a:lnL>
                      <a:noFill/>
                    </a:lnL>
                    <a:lnR>
                      <a:noFill/>
                    </a:lnR>
                    <a:lnT>
                      <a:noFill/>
                    </a:lnT>
                    <a:lnB>
                      <a:noFill/>
                    </a:lnB>
                    <a:lnTlToBr w="12700" cmpd="sng">
                      <a:noFill/>
                      <a:prstDash val="solid"/>
                    </a:lnTlToBr>
                    <a:lnBlToTr w="12700" cmpd="sng">
                      <a:noFill/>
                      <a:prstDash val="solid"/>
                    </a:lnBlToTr>
                    <a:solidFill>
                      <a:schemeClr val="tx2">
                        <a:lumMod val="75000"/>
                        <a:lumOff val="25000"/>
                      </a:schemeClr>
                    </a:solidFill>
                  </a:tcPr>
                </a:tc>
                <a:extLst>
                  <a:ext uri="{0D108BD9-81ED-4DB2-BD59-A6C34878D82A}">
                    <a16:rowId xmlns:a16="http://schemas.microsoft.com/office/drawing/2014/main" val="240259244"/>
                  </a:ext>
                </a:extLst>
              </a:tr>
              <a:tr h="502920">
                <a:tc>
                  <a:txBody>
                    <a:bodyPr/>
                    <a:lstStyle/>
                    <a:p>
                      <a:pPr algn="l" fontAlgn="b"/>
                      <a:r>
                        <a:rPr lang="en-US" sz="1600" b="0" i="0" u="none" strike="noStrike">
                          <a:solidFill>
                            <a:srgbClr val="000000"/>
                          </a:solidFill>
                          <a:effectLst/>
                          <a:latin typeface="Arial"/>
                          <a:cs typeface="Arial"/>
                        </a:rPr>
                        <a:t>Goal 1: Strong Economy &amp; More Quality Jobs</a:t>
                      </a:r>
                    </a:p>
                  </a:txBody>
                  <a:tcPr marL="45720" marR="45720" anchor="ctr">
                    <a:lnL>
                      <a:noFill/>
                    </a:lnL>
                    <a:lnR>
                      <a:noFill/>
                    </a:lnR>
                    <a:lnT w="6350" cap="flat" cmpd="sng" algn="ctr">
                      <a:no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sz="1600" b="0" i="0" u="none" strike="noStrike">
                          <a:solidFill>
                            <a:srgbClr val="000000"/>
                          </a:solidFill>
                          <a:effectLst/>
                          <a:latin typeface="Arial"/>
                        </a:rPr>
                        <a:t>          6,797,835 </a:t>
                      </a:r>
                    </a:p>
                  </a:txBody>
                  <a:tcPr marL="9525" marR="9525" marT="9525" marB="0" anchor="ctr">
                    <a:lnL>
                      <a:noFill/>
                    </a:lnL>
                    <a:lnR>
                      <a:noFill/>
                    </a:lnR>
                    <a:lnT w="6350" cap="flat" cmpd="sng" algn="ctr">
                      <a:no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sz="1600" b="0" i="0" u="none" strike="noStrike">
                          <a:solidFill>
                            <a:srgbClr val="000000"/>
                          </a:solidFill>
                          <a:effectLst/>
                          <a:latin typeface="Arial"/>
                        </a:rPr>
                        <a:t>         7,471,603 </a:t>
                      </a:r>
                    </a:p>
                  </a:txBody>
                  <a:tcPr marL="9525" marR="9525" marT="9525" marB="0" anchor="ctr">
                    <a:lnL>
                      <a:noFill/>
                    </a:lnL>
                    <a:lnR>
                      <a:noFill/>
                    </a:lnR>
                    <a:lnT w="6350" cap="flat" cmpd="sng" algn="ctr">
                      <a:no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sz="1600" b="0" i="0" u="none" strike="noStrike">
                          <a:solidFill>
                            <a:srgbClr val="000000"/>
                          </a:solidFill>
                          <a:effectLst/>
                          <a:latin typeface="Arial"/>
                        </a:rPr>
                        <a:t>       673,768 </a:t>
                      </a:r>
                    </a:p>
                  </a:txBody>
                  <a:tcPr marL="9525" marR="9525" marT="9525" marB="0" anchor="ctr">
                    <a:lnL>
                      <a:noFill/>
                    </a:lnL>
                    <a:lnR>
                      <a:noFill/>
                    </a:lnR>
                    <a:lnT w="6350" cap="flat" cmpd="sng" algn="ctr">
                      <a:no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sz="1600" b="0" i="0" u="none" strike="noStrike">
                          <a:effectLst/>
                          <a:latin typeface="Arial"/>
                        </a:rPr>
                        <a:t>9.9%</a:t>
                      </a:r>
                    </a:p>
                  </a:txBody>
                  <a:tcPr marL="9525" marR="9525" marT="9525" marB="0" anchor="ctr">
                    <a:lnL>
                      <a:noFill/>
                    </a:lnL>
                    <a:lnR>
                      <a:noFill/>
                    </a:lnR>
                    <a:lnT>
                      <a:noFill/>
                    </a:lnT>
                    <a:lnB w="12700" cap="flat" cmpd="sng" algn="ctr">
                      <a:solidFill>
                        <a:schemeClr val="tx2">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839480"/>
                  </a:ext>
                </a:extLst>
              </a:tr>
              <a:tr h="502920">
                <a:tc>
                  <a:txBody>
                    <a:bodyPr/>
                    <a:lstStyle/>
                    <a:p>
                      <a:pPr algn="l" fontAlgn="b"/>
                      <a:r>
                        <a:rPr lang="en-US" sz="1600" b="0" i="0" u="none" strike="noStrike">
                          <a:solidFill>
                            <a:srgbClr val="000000"/>
                          </a:solidFill>
                          <a:effectLst/>
                          <a:latin typeface="Arial"/>
                          <a:cs typeface="Arial"/>
                        </a:rPr>
                        <a:t>Goal 2: Set Standard for a Safe &amp; Secure City</a:t>
                      </a:r>
                    </a:p>
                  </a:txBody>
                  <a:tcPr marL="45720" marR="45720" anchor="ctr">
                    <a:lnL>
                      <a:noFill/>
                    </a:lnL>
                    <a:lnR>
                      <a:noFill/>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sz="1600" b="0" i="0" u="none" strike="noStrike">
                          <a:solidFill>
                            <a:srgbClr val="000000"/>
                          </a:solidFill>
                          <a:effectLst/>
                          <a:latin typeface="Arial"/>
                        </a:rPr>
                        <a:t>        98,625,111 </a:t>
                      </a:r>
                    </a:p>
                  </a:txBody>
                  <a:tcPr marL="9525" marR="9525" marT="9525" marB="0" anchor="ctr">
                    <a:lnL>
                      <a:noFill/>
                    </a:lnL>
                    <a:lnR>
                      <a:noFill/>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sz="1600" b="0" i="0" u="none" strike="noStrike">
                          <a:solidFill>
                            <a:srgbClr val="000000"/>
                          </a:solidFill>
                          <a:effectLst/>
                          <a:latin typeface="Arial"/>
                        </a:rPr>
                        <a:t>       105,909,864 </a:t>
                      </a:r>
                    </a:p>
                  </a:txBody>
                  <a:tcPr marL="9525" marR="9525" marT="9525" marB="0" anchor="ctr">
                    <a:lnL>
                      <a:noFill/>
                    </a:lnL>
                    <a:lnR>
                      <a:noFill/>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sz="1600" b="0" i="0" u="none" strike="noStrike">
                          <a:solidFill>
                            <a:srgbClr val="000000"/>
                          </a:solidFill>
                          <a:effectLst/>
                          <a:latin typeface="Arial"/>
                        </a:rPr>
                        <a:t>    7,284,753</a:t>
                      </a:r>
                    </a:p>
                  </a:txBody>
                  <a:tcPr marL="9525" marR="9525" marT="9525" marB="0" anchor="ctr">
                    <a:lnL>
                      <a:noFill/>
                    </a:lnL>
                    <a:lnR>
                      <a:noFill/>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sz="1600" b="0" i="0" u="none" strike="noStrike">
                          <a:effectLst/>
                          <a:latin typeface="Arial"/>
                        </a:rPr>
                        <a:t>7.4%</a:t>
                      </a:r>
                    </a:p>
                  </a:txBody>
                  <a:tcPr marL="9525" marR="9525" marT="9525" marB="0" anchor="ctr">
                    <a:lnL>
                      <a:noFill/>
                    </a:lnL>
                    <a:lnR>
                      <a:noFill/>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0758255"/>
                  </a:ext>
                </a:extLst>
              </a:tr>
              <a:tr h="502920">
                <a:tc>
                  <a:txBody>
                    <a:bodyPr/>
                    <a:lstStyle/>
                    <a:p>
                      <a:pPr algn="l" fontAlgn="b"/>
                      <a:r>
                        <a:rPr lang="en-US" sz="1600" b="0" i="0" u="none" strike="noStrike">
                          <a:solidFill>
                            <a:srgbClr val="000000"/>
                          </a:solidFill>
                          <a:effectLst/>
                          <a:latin typeface="Arial"/>
                          <a:cs typeface="Arial"/>
                        </a:rPr>
                        <a:t>Goal 3: Quality of Life &amp; Place</a:t>
                      </a:r>
                    </a:p>
                  </a:txBody>
                  <a:tcPr marL="45720" marR="45720" anchor="ctr">
                    <a:lnL>
                      <a:noFill/>
                    </a:lnL>
                    <a:lnR>
                      <a:noFill/>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sz="1600" b="0" i="0" u="none" strike="noStrike">
                          <a:solidFill>
                            <a:srgbClr val="000000"/>
                          </a:solidFill>
                          <a:effectLst/>
                          <a:latin typeface="Arial"/>
                        </a:rPr>
                        <a:t>        11,292,024 </a:t>
                      </a:r>
                    </a:p>
                  </a:txBody>
                  <a:tcPr marL="9525" marR="9525" marT="9525" marB="0" anchor="ctr">
                    <a:lnL>
                      <a:noFill/>
                    </a:lnL>
                    <a:lnR>
                      <a:noFill/>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sz="1600" b="0" i="0" u="none" strike="noStrike">
                          <a:solidFill>
                            <a:srgbClr val="000000"/>
                          </a:solidFill>
                          <a:effectLst/>
                          <a:latin typeface="Arial"/>
                        </a:rPr>
                        <a:t>        12,349,686 </a:t>
                      </a:r>
                    </a:p>
                  </a:txBody>
                  <a:tcPr marL="9525" marR="9525" marT="9525" marB="0" anchor="ctr">
                    <a:lnL>
                      <a:noFill/>
                    </a:lnL>
                    <a:lnR>
                      <a:noFill/>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sz="1600" b="0" i="0" u="none" strike="noStrike">
                          <a:solidFill>
                            <a:srgbClr val="000000"/>
                          </a:solidFill>
                          <a:effectLst/>
                          <a:latin typeface="Arial"/>
                        </a:rPr>
                        <a:t>    1,057,662</a:t>
                      </a:r>
                    </a:p>
                  </a:txBody>
                  <a:tcPr marL="9525" marR="9525" marT="9525" marB="0" anchor="ctr">
                    <a:lnL>
                      <a:noFill/>
                    </a:lnL>
                    <a:lnR>
                      <a:noFill/>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sz="1600" b="0" i="0" u="none" strike="noStrike">
                          <a:effectLst/>
                          <a:latin typeface="Arial"/>
                        </a:rPr>
                        <a:t>9.4%</a:t>
                      </a:r>
                    </a:p>
                  </a:txBody>
                  <a:tcPr marL="9525" marR="9525" marT="9525" marB="0" anchor="ctr">
                    <a:lnL>
                      <a:noFill/>
                    </a:lnL>
                    <a:lnR>
                      <a:noFill/>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9745077"/>
                  </a:ext>
                </a:extLst>
              </a:tr>
              <a:tr h="502920">
                <a:tc>
                  <a:txBody>
                    <a:bodyPr/>
                    <a:lstStyle/>
                    <a:p>
                      <a:pPr algn="l" fontAlgn="b"/>
                      <a:r>
                        <a:rPr lang="en-US" sz="1600" b="0" i="0" u="none" strike="noStrike" dirty="0">
                          <a:solidFill>
                            <a:srgbClr val="000000"/>
                          </a:solidFill>
                          <a:effectLst/>
                          <a:latin typeface="Arial"/>
                          <a:cs typeface="Arial"/>
                        </a:rPr>
                        <a:t>Goal 4: Transparent &amp; Consistent Communication</a:t>
                      </a:r>
                    </a:p>
                  </a:txBody>
                  <a:tcPr marL="45720" marR="45720" anchor="ctr">
                    <a:lnL>
                      <a:noFill/>
                    </a:lnL>
                    <a:lnR>
                      <a:noFill/>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sz="1600" b="0" i="0" u="none" strike="noStrike">
                          <a:solidFill>
                            <a:srgbClr val="000000"/>
                          </a:solidFill>
                          <a:effectLst/>
                          <a:latin typeface="Arial"/>
                        </a:rPr>
                        <a:t>        12,790,742 </a:t>
                      </a:r>
                    </a:p>
                  </a:txBody>
                  <a:tcPr marL="9525" marR="9525" marT="9525" marB="0" anchor="ctr">
                    <a:lnL>
                      <a:noFill/>
                    </a:lnL>
                    <a:lnR>
                      <a:noFill/>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sz="1600" b="0" i="0" u="none" strike="noStrike">
                          <a:solidFill>
                            <a:srgbClr val="000000"/>
                          </a:solidFill>
                          <a:effectLst/>
                          <a:latin typeface="Arial"/>
                        </a:rPr>
                        <a:t>        13,350,965 </a:t>
                      </a:r>
                    </a:p>
                  </a:txBody>
                  <a:tcPr marL="9525" marR="9525" marT="9525" marB="0" anchor="ctr">
                    <a:lnL>
                      <a:noFill/>
                    </a:lnL>
                    <a:lnR>
                      <a:noFill/>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sz="1600" b="0" i="0" u="none" strike="noStrike">
                          <a:solidFill>
                            <a:srgbClr val="000000"/>
                          </a:solidFill>
                          <a:effectLst/>
                          <a:latin typeface="Arial"/>
                        </a:rPr>
                        <a:t>      560,223</a:t>
                      </a:r>
                    </a:p>
                  </a:txBody>
                  <a:tcPr marL="9525" marR="9525" marT="9525" marB="0" anchor="ctr">
                    <a:lnL>
                      <a:noFill/>
                    </a:lnL>
                    <a:lnR>
                      <a:noFill/>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sz="1600" b="0" i="0" u="none" strike="noStrike">
                          <a:effectLst/>
                          <a:latin typeface="Arial"/>
                        </a:rPr>
                        <a:t>4.4%</a:t>
                      </a:r>
                    </a:p>
                  </a:txBody>
                  <a:tcPr marL="9525" marR="9525" marT="9525" marB="0" anchor="ctr">
                    <a:lnL>
                      <a:noFill/>
                    </a:lnL>
                    <a:lnR>
                      <a:noFill/>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6498949"/>
                  </a:ext>
                </a:extLst>
              </a:tr>
              <a:tr h="502920">
                <a:tc>
                  <a:txBody>
                    <a:bodyPr/>
                    <a:lstStyle/>
                    <a:p>
                      <a:pPr algn="l" fontAlgn="b"/>
                      <a:r>
                        <a:rPr lang="en-US" sz="1600" b="0" i="0" u="none" strike="noStrike">
                          <a:solidFill>
                            <a:srgbClr val="000000"/>
                          </a:solidFill>
                          <a:effectLst/>
                          <a:latin typeface="Arial"/>
                          <a:cs typeface="Arial"/>
                        </a:rPr>
                        <a:t>Goal 5: Sound Governance &amp; Fiscal Management</a:t>
                      </a:r>
                    </a:p>
                  </a:txBody>
                  <a:tcPr marL="45720" marR="45720" anchor="ctr">
                    <a:lnL>
                      <a:noFill/>
                    </a:lnL>
                    <a:lnR>
                      <a:noFill/>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sz="1600" b="0" i="0" u="none" strike="noStrike">
                          <a:effectLst/>
                          <a:latin typeface="Arial"/>
                        </a:rPr>
                        <a:t>        21,811,768 </a:t>
                      </a:r>
                    </a:p>
                  </a:txBody>
                  <a:tcPr marL="9525" marR="9525" marT="9525" marB="0" anchor="ctr">
                    <a:lnL>
                      <a:noFill/>
                    </a:lnL>
                    <a:lnR>
                      <a:noFill/>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sz="1600" b="0" i="0" u="none" strike="noStrike">
                          <a:effectLst/>
                          <a:latin typeface="Arial"/>
                        </a:rPr>
                        <a:t>        22,140,796 </a:t>
                      </a:r>
                    </a:p>
                  </a:txBody>
                  <a:tcPr marL="9525" marR="9525" marT="9525" marB="0" anchor="ctr">
                    <a:lnL>
                      <a:noFill/>
                    </a:lnL>
                    <a:lnR>
                      <a:noFill/>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sz="1600" b="0" i="0" u="none" strike="noStrike">
                          <a:solidFill>
                            <a:srgbClr val="000000"/>
                          </a:solidFill>
                          <a:effectLst/>
                          <a:latin typeface="Arial"/>
                        </a:rPr>
                        <a:t>      329,028</a:t>
                      </a:r>
                    </a:p>
                  </a:txBody>
                  <a:tcPr marL="9525" marR="9525" marT="9525" marB="0" anchor="ctr">
                    <a:lnL>
                      <a:noFill/>
                    </a:lnL>
                    <a:lnR>
                      <a:noFill/>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sz="1600" b="0" i="0" u="none" strike="noStrike">
                          <a:effectLst/>
                          <a:latin typeface="Arial"/>
                        </a:rPr>
                        <a:t>1.5%</a:t>
                      </a:r>
                    </a:p>
                  </a:txBody>
                  <a:tcPr marL="9525" marR="9525" marT="9525" marB="0" anchor="ctr">
                    <a:lnL>
                      <a:noFill/>
                    </a:lnL>
                    <a:lnR>
                      <a:noFill/>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3590207"/>
                  </a:ext>
                </a:extLst>
              </a:tr>
              <a:tr h="502920">
                <a:tc>
                  <a:txBody>
                    <a:bodyPr/>
                    <a:lstStyle/>
                    <a:p>
                      <a:pPr algn="l" fontAlgn="b"/>
                      <a:r>
                        <a:rPr lang="en-US" sz="1600" b="0" i="0" u="none" strike="noStrike">
                          <a:solidFill>
                            <a:srgbClr val="000000"/>
                          </a:solidFill>
                          <a:effectLst/>
                          <a:latin typeface="Arial"/>
                          <a:cs typeface="Arial"/>
                        </a:rPr>
                        <a:t>Goal 6: Strengthen and Sustain Infrastructure</a:t>
                      </a:r>
                    </a:p>
                  </a:txBody>
                  <a:tcPr marL="45720" marR="45720" anchor="ctr">
                    <a:lnL>
                      <a:noFill/>
                    </a:lnL>
                    <a:lnR>
                      <a:noFill/>
                    </a:lnR>
                    <a:lnT w="12700" cap="flat" cmpd="sng" algn="ctr">
                      <a:solidFill>
                        <a:schemeClr val="tx2">
                          <a:lumMod val="75000"/>
                          <a:lumOff val="25000"/>
                        </a:schemeClr>
                      </a:solidFill>
                      <a:prstDash val="solid"/>
                      <a:round/>
                      <a:headEnd type="none" w="med" len="med"/>
                      <a:tailEnd type="none" w="med" len="med"/>
                    </a:lnT>
                    <a:lnB w="25400" cap="flat" cmpd="dbl"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sz="1600" b="0" i="0" u="none" strike="noStrike">
                          <a:solidFill>
                            <a:srgbClr val="000000"/>
                          </a:solidFill>
                          <a:effectLst/>
                          <a:latin typeface="Arial"/>
                        </a:rPr>
                        <a:t>        25,022,222 </a:t>
                      </a:r>
                    </a:p>
                  </a:txBody>
                  <a:tcPr marL="9525" marR="9525" marT="9525" marB="0" anchor="ctr">
                    <a:lnL>
                      <a:noFill/>
                    </a:lnL>
                    <a:lnR>
                      <a:noFill/>
                    </a:lnR>
                    <a:lnT w="12700" cap="flat" cmpd="sng" algn="ctr">
                      <a:solidFill>
                        <a:schemeClr val="tx2">
                          <a:lumMod val="75000"/>
                          <a:lumOff val="25000"/>
                        </a:schemeClr>
                      </a:solidFill>
                      <a:prstDash val="solid"/>
                      <a:round/>
                      <a:headEnd type="none" w="med" len="med"/>
                      <a:tailEnd type="none" w="med" len="med"/>
                    </a:lnT>
                    <a:lnB w="25400" cap="flat" cmpd="dbl"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sz="1600" b="0" i="0" u="none" strike="noStrike">
                          <a:solidFill>
                            <a:srgbClr val="000000"/>
                          </a:solidFill>
                          <a:effectLst/>
                          <a:latin typeface="Arial"/>
                        </a:rPr>
                        <a:t>        26,235,446 </a:t>
                      </a:r>
                    </a:p>
                  </a:txBody>
                  <a:tcPr marL="9525" marR="9525" marT="9525" marB="0" anchor="ctr">
                    <a:lnL>
                      <a:noFill/>
                    </a:lnL>
                    <a:lnR>
                      <a:noFill/>
                    </a:lnR>
                    <a:lnT w="12700" cap="flat" cmpd="sng" algn="ctr">
                      <a:solidFill>
                        <a:schemeClr val="tx2">
                          <a:lumMod val="75000"/>
                          <a:lumOff val="25000"/>
                        </a:schemeClr>
                      </a:solidFill>
                      <a:prstDash val="solid"/>
                      <a:round/>
                      <a:headEnd type="none" w="med" len="med"/>
                      <a:tailEnd type="none" w="med" len="med"/>
                    </a:lnT>
                    <a:lnB w="25400" cap="flat" cmpd="dbl"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sz="1600" b="0" i="0" u="none" strike="noStrike">
                          <a:solidFill>
                            <a:srgbClr val="000000"/>
                          </a:solidFill>
                          <a:effectLst/>
                          <a:latin typeface="Arial"/>
                        </a:rPr>
                        <a:t>    1,213,224</a:t>
                      </a:r>
                    </a:p>
                  </a:txBody>
                  <a:tcPr marL="9525" marR="9525" marT="9525" marB="0" anchor="ctr">
                    <a:lnL>
                      <a:noFill/>
                    </a:lnL>
                    <a:lnR>
                      <a:noFill/>
                    </a:lnR>
                    <a:lnT w="12700" cap="flat" cmpd="sng" algn="ctr">
                      <a:solidFill>
                        <a:schemeClr val="tx2">
                          <a:lumMod val="75000"/>
                          <a:lumOff val="25000"/>
                        </a:schemeClr>
                      </a:solidFill>
                      <a:prstDash val="solid"/>
                      <a:round/>
                      <a:headEnd type="none" w="med" len="med"/>
                      <a:tailEnd type="none" w="med" len="med"/>
                    </a:lnT>
                    <a:lnB w="25400" cap="flat" cmpd="dbl"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sz="1600" b="0" i="0" u="none" strike="noStrike">
                          <a:effectLst/>
                          <a:latin typeface="Arial"/>
                        </a:rPr>
                        <a:t>4.8%</a:t>
                      </a:r>
                    </a:p>
                  </a:txBody>
                  <a:tcPr marL="9525" marR="9525" marT="9525" marB="0" anchor="ctr">
                    <a:lnL>
                      <a:noFill/>
                    </a:lnL>
                    <a:lnR>
                      <a:noFill/>
                    </a:lnR>
                    <a:lnT w="12700" cap="flat" cmpd="sng" algn="ctr">
                      <a:solidFill>
                        <a:schemeClr val="tx2">
                          <a:lumMod val="75000"/>
                          <a:lumOff val="25000"/>
                        </a:schemeClr>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541574073"/>
                  </a:ext>
                </a:extLst>
              </a:tr>
              <a:tr h="502920">
                <a:tc>
                  <a:txBody>
                    <a:bodyPr/>
                    <a:lstStyle/>
                    <a:p>
                      <a:pPr algn="l" fontAlgn="b"/>
                      <a:r>
                        <a:rPr lang="en-US" sz="1600" b="1" i="0" u="none" strike="noStrike">
                          <a:solidFill>
                            <a:srgbClr val="000000"/>
                          </a:solidFill>
                          <a:effectLst/>
                          <a:latin typeface="Arial"/>
                          <a:cs typeface="Arial"/>
                        </a:rPr>
                        <a:t>Grand Total</a:t>
                      </a:r>
                    </a:p>
                  </a:txBody>
                  <a:tcPr marL="45720" marR="45720" anchor="ctr">
                    <a:lnL>
                      <a:noFill/>
                    </a:lnL>
                    <a:lnR>
                      <a:noFill/>
                    </a:lnR>
                    <a:lnT w="25400" cap="flat" cmpd="dbl"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65000"/>
                      </a:schemeClr>
                    </a:solidFill>
                  </a:tcPr>
                </a:tc>
                <a:tc>
                  <a:txBody>
                    <a:bodyPr/>
                    <a:lstStyle/>
                    <a:p>
                      <a:pPr algn="r" fontAlgn="ctr">
                        <a:buNone/>
                      </a:pPr>
                      <a:r>
                        <a:rPr lang="en-US" sz="1600" b="1" i="0" u="none" strike="noStrike">
                          <a:solidFill>
                            <a:srgbClr val="000000"/>
                          </a:solidFill>
                          <a:effectLst/>
                          <a:latin typeface="Arial"/>
                        </a:rPr>
                        <a:t>      176,339,702 </a:t>
                      </a:r>
                    </a:p>
                  </a:txBody>
                  <a:tcPr marL="9525" marR="9525" marT="9525" marB="0" anchor="ctr">
                    <a:lnL>
                      <a:noFill/>
                    </a:lnL>
                    <a:lnR>
                      <a:noFill/>
                    </a:lnR>
                    <a:lnT w="25400" cap="flat" cmpd="dbl"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65000"/>
                      </a:schemeClr>
                    </a:solidFill>
                  </a:tcPr>
                </a:tc>
                <a:tc>
                  <a:txBody>
                    <a:bodyPr/>
                    <a:lstStyle/>
                    <a:p>
                      <a:pPr algn="r" fontAlgn="ctr">
                        <a:buNone/>
                      </a:pPr>
                      <a:r>
                        <a:rPr lang="en-US" sz="1600" b="1" i="0" u="none" strike="noStrike">
                          <a:solidFill>
                            <a:srgbClr val="000000"/>
                          </a:solidFill>
                          <a:effectLst/>
                          <a:latin typeface="Arial"/>
                        </a:rPr>
                        <a:t>      187,458,359 </a:t>
                      </a:r>
                    </a:p>
                  </a:txBody>
                  <a:tcPr marL="9525" marR="9525" marT="9525" marB="0" anchor="ctr">
                    <a:lnL>
                      <a:noFill/>
                    </a:lnL>
                    <a:lnR>
                      <a:noFill/>
                    </a:lnR>
                    <a:lnT w="25400" cap="flat" cmpd="dbl"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65000"/>
                      </a:schemeClr>
                    </a:solidFill>
                  </a:tcPr>
                </a:tc>
                <a:tc>
                  <a:txBody>
                    <a:bodyPr/>
                    <a:lstStyle/>
                    <a:p>
                      <a:pPr algn="r" fontAlgn="ctr">
                        <a:buNone/>
                      </a:pPr>
                      <a:r>
                        <a:rPr lang="en-US" sz="1600" b="1" i="0" u="none" strike="noStrike">
                          <a:solidFill>
                            <a:srgbClr val="000000"/>
                          </a:solidFill>
                          <a:effectLst/>
                          <a:latin typeface="Arial"/>
                        </a:rPr>
                        <a:t>    11,118,658</a:t>
                      </a:r>
                    </a:p>
                  </a:txBody>
                  <a:tcPr marL="9525" marR="9525" marT="9525" marB="0" anchor="ctr">
                    <a:lnL>
                      <a:noFill/>
                    </a:lnL>
                    <a:lnR>
                      <a:noFill/>
                    </a:lnR>
                    <a:lnT w="25400" cap="flat" cmpd="dbl"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65000"/>
                      </a:schemeClr>
                    </a:solidFill>
                  </a:tcPr>
                </a:tc>
                <a:tc>
                  <a:txBody>
                    <a:bodyPr/>
                    <a:lstStyle/>
                    <a:p>
                      <a:pPr algn="r" fontAlgn="ctr">
                        <a:buNone/>
                      </a:pPr>
                      <a:r>
                        <a:rPr lang="en-US" sz="1600" b="1" i="0" u="none" strike="noStrike" dirty="0">
                          <a:solidFill>
                            <a:srgbClr val="000000"/>
                          </a:solidFill>
                          <a:effectLst/>
                          <a:latin typeface="Arial"/>
                        </a:rPr>
                        <a:t>6.3%</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905349656"/>
                  </a:ext>
                </a:extLst>
              </a:tr>
            </a:tbl>
          </a:graphicData>
        </a:graphic>
      </p:graphicFrame>
      <p:sp>
        <p:nvSpPr>
          <p:cNvPr id="3" name="TextBox 2">
            <a:extLst>
              <a:ext uri="{FF2B5EF4-FFF2-40B4-BE49-F238E27FC236}">
                <a16:creationId xmlns:a16="http://schemas.microsoft.com/office/drawing/2014/main" id="{450861C7-E954-F7C0-8305-79BE09426D5D}"/>
              </a:ext>
            </a:extLst>
          </p:cNvPr>
          <p:cNvSpPr txBox="1"/>
          <p:nvPr/>
        </p:nvSpPr>
        <p:spPr>
          <a:xfrm>
            <a:off x="2286000" y="5738852"/>
            <a:ext cx="5921236" cy="369332"/>
          </a:xfrm>
          <a:prstGeom prst="rect">
            <a:avLst/>
          </a:prstGeom>
          <a:noFill/>
        </p:spPr>
        <p:txBody>
          <a:bodyPr wrap="none" rtlCol="0">
            <a:spAutoFit/>
          </a:bodyPr>
          <a:lstStyle/>
          <a:p>
            <a:r>
              <a:rPr lang="en-US" b="1" i="1" dirty="0">
                <a:solidFill>
                  <a:srgbClr val="000000"/>
                </a:solidFill>
                <a:latin typeface="Arial"/>
                <a:cs typeface="Arial"/>
              </a:rPr>
              <a:t>*Total City Budget is $460.9M – an increase of $1.4%</a:t>
            </a:r>
            <a:endParaRPr lang="en-US" b="1" i="1" dirty="0"/>
          </a:p>
        </p:txBody>
      </p:sp>
    </p:spTree>
    <p:extLst>
      <p:ext uri="{BB962C8B-B14F-4D97-AF65-F5344CB8AC3E}">
        <p14:creationId xmlns:p14="http://schemas.microsoft.com/office/powerpoint/2010/main" val="151778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87535-8675-DE45-CD7F-B399069BAAC4}"/>
            </a:ext>
          </a:extLst>
        </p:cNvPr>
        <p:cNvGrpSpPr/>
        <p:nvPr/>
      </p:nvGrpSpPr>
      <p:grpSpPr>
        <a:xfrm>
          <a:off x="0" y="0"/>
          <a:ext cx="0" cy="0"/>
          <a:chOff x="0" y="0"/>
          <a:chExt cx="0" cy="0"/>
        </a:xfrm>
      </p:grpSpPr>
      <p:pic>
        <p:nvPicPr>
          <p:cNvPr id="4" name="Picture 3" descr="A white background with black and white clouds&#10;&#10;Description automatically generated">
            <a:extLst>
              <a:ext uri="{FF2B5EF4-FFF2-40B4-BE49-F238E27FC236}">
                <a16:creationId xmlns:a16="http://schemas.microsoft.com/office/drawing/2014/main" id="{AC73512E-5D4A-6D0C-E98B-36731FD180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31" y="0"/>
            <a:ext cx="12192000" cy="6858000"/>
          </a:xfrm>
          <a:prstGeom prst="rect">
            <a:avLst/>
          </a:prstGeom>
        </p:spPr>
      </p:pic>
      <p:sp>
        <p:nvSpPr>
          <p:cNvPr id="12" name="TextBox 11">
            <a:extLst>
              <a:ext uri="{FF2B5EF4-FFF2-40B4-BE49-F238E27FC236}">
                <a16:creationId xmlns:a16="http://schemas.microsoft.com/office/drawing/2014/main" id="{F9FC0971-43DF-92F2-2D2D-1BEEC603C516}"/>
              </a:ext>
            </a:extLst>
          </p:cNvPr>
          <p:cNvSpPr txBox="1"/>
          <p:nvPr/>
        </p:nvSpPr>
        <p:spPr>
          <a:xfrm>
            <a:off x="107031" y="201016"/>
            <a:ext cx="9711559" cy="1446550"/>
          </a:xfrm>
          <a:prstGeom prst="rect">
            <a:avLst/>
          </a:prstGeom>
          <a:noFill/>
        </p:spPr>
        <p:txBody>
          <a:bodyPr wrap="square" rtlCol="0">
            <a:spAutoFit/>
          </a:bodyPr>
          <a:lstStyle/>
          <a:p>
            <a:r>
              <a:rPr lang="en-US" sz="4400" b="1">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GENERAL FUND</a:t>
            </a:r>
          </a:p>
          <a:p>
            <a:endParaRPr lang="en-US" sz="4400" b="1">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endParaRPr>
          </a:p>
        </p:txBody>
      </p:sp>
      <p:sp>
        <p:nvSpPr>
          <p:cNvPr id="2" name="Slide Number Placeholder 2">
            <a:extLst>
              <a:ext uri="{FF2B5EF4-FFF2-40B4-BE49-F238E27FC236}">
                <a16:creationId xmlns:a16="http://schemas.microsoft.com/office/drawing/2014/main" id="{0D098E54-D331-E353-CE5F-88276B14B61A}"/>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13</a:t>
            </a:fld>
            <a:endParaRPr lang="en-US" b="1">
              <a:latin typeface="+mn-lt"/>
            </a:endParaRPr>
          </a:p>
        </p:txBody>
      </p:sp>
      <p:pic>
        <p:nvPicPr>
          <p:cNvPr id="7" name="Picture 6">
            <a:extLst>
              <a:ext uri="{FF2B5EF4-FFF2-40B4-BE49-F238E27FC236}">
                <a16:creationId xmlns:a16="http://schemas.microsoft.com/office/drawing/2014/main" id="{9FA4ED13-0DA0-EF00-57D0-96027CE0B60C}"/>
              </a:ext>
            </a:extLst>
          </p:cNvPr>
          <p:cNvPicPr>
            <a:picLocks noChangeAspect="1"/>
          </p:cNvPicPr>
          <p:nvPr/>
        </p:nvPicPr>
        <p:blipFill>
          <a:blip r:embed="rId4"/>
          <a:stretch>
            <a:fillRect/>
          </a:stretch>
        </p:blipFill>
        <p:spPr>
          <a:xfrm>
            <a:off x="532342" y="953030"/>
            <a:ext cx="8439150" cy="5057775"/>
          </a:xfrm>
          <a:prstGeom prst="rect">
            <a:avLst/>
          </a:prstGeom>
        </p:spPr>
      </p:pic>
    </p:spTree>
    <p:extLst>
      <p:ext uri="{BB962C8B-B14F-4D97-AF65-F5344CB8AC3E}">
        <p14:creationId xmlns:p14="http://schemas.microsoft.com/office/powerpoint/2010/main" val="170811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10F11-DDF7-8908-B684-37D780C83166}"/>
            </a:ext>
          </a:extLst>
        </p:cNvPr>
        <p:cNvGrpSpPr/>
        <p:nvPr/>
      </p:nvGrpSpPr>
      <p:grpSpPr>
        <a:xfrm>
          <a:off x="0" y="0"/>
          <a:ext cx="0" cy="0"/>
          <a:chOff x="0" y="0"/>
          <a:chExt cx="0" cy="0"/>
        </a:xfrm>
      </p:grpSpPr>
      <p:pic>
        <p:nvPicPr>
          <p:cNvPr id="4" name="Picture 3" descr="Graphical user interface, application, Word&#10;&#10;AI-generated content may be incorrect.">
            <a:extLst>
              <a:ext uri="{FF2B5EF4-FFF2-40B4-BE49-F238E27FC236}">
                <a16:creationId xmlns:a16="http://schemas.microsoft.com/office/drawing/2014/main" id="{1EA64AB1-6800-D719-DCB2-66CC126789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5883D020-D91B-E68D-CDF8-98F5085BEC25}"/>
              </a:ext>
            </a:extLst>
          </p:cNvPr>
          <p:cNvSpPr txBox="1"/>
          <p:nvPr/>
        </p:nvSpPr>
        <p:spPr>
          <a:xfrm>
            <a:off x="533400" y="210142"/>
            <a:ext cx="11589470" cy="769441"/>
          </a:xfrm>
          <a:prstGeom prst="rect">
            <a:avLst/>
          </a:prstGeom>
          <a:noFill/>
        </p:spPr>
        <p:txBody>
          <a:bodyPr wrap="square" rtlCol="0">
            <a:spAutoFit/>
          </a:bodyPr>
          <a:lstStyle/>
          <a:p>
            <a:r>
              <a:rPr lang="en-US" sz="4400" b="1">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GENERAL FUND HIGHLIGHTS</a:t>
            </a:r>
            <a:endParaRPr lang="en-US" sz="4400" b="1">
              <a:solidFill>
                <a:schemeClr val="tx2">
                  <a:lumMod val="75000"/>
                  <a:lumOff val="25000"/>
                </a:schemeClr>
              </a:solidFill>
              <a:highlight>
                <a:srgbClr val="FFFF00"/>
              </a:highlight>
              <a:latin typeface="Century Gothic" panose="020B0502020202020204" pitchFamily="34" charset="0"/>
              <a:ea typeface="Roboto Slab" pitchFamily="2" charset="0"/>
              <a:cs typeface="BrowalliaUPC" panose="020B0502040204020203" pitchFamily="34" charset="-34"/>
            </a:endParaRPr>
          </a:p>
        </p:txBody>
      </p:sp>
      <p:sp>
        <p:nvSpPr>
          <p:cNvPr id="2" name="Slide Number Placeholder 2">
            <a:extLst>
              <a:ext uri="{FF2B5EF4-FFF2-40B4-BE49-F238E27FC236}">
                <a16:creationId xmlns:a16="http://schemas.microsoft.com/office/drawing/2014/main" id="{FC19E43B-5A69-AEB2-3C87-DFBEE907B76C}"/>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14</a:t>
            </a:fld>
            <a:endParaRPr lang="en-US" b="1">
              <a:latin typeface="+mn-lt"/>
            </a:endParaRPr>
          </a:p>
        </p:txBody>
      </p:sp>
      <p:sp>
        <p:nvSpPr>
          <p:cNvPr id="5" name="Rectangle 4">
            <a:extLst>
              <a:ext uri="{FF2B5EF4-FFF2-40B4-BE49-F238E27FC236}">
                <a16:creationId xmlns:a16="http://schemas.microsoft.com/office/drawing/2014/main" id="{FF4EB8BC-F07C-0B6B-F848-27187D5832D7}"/>
              </a:ext>
            </a:extLst>
          </p:cNvPr>
          <p:cNvSpPr/>
          <p:nvPr/>
        </p:nvSpPr>
        <p:spPr>
          <a:xfrm>
            <a:off x="467710" y="1189725"/>
            <a:ext cx="8666677" cy="4031873"/>
          </a:xfrm>
          <a:prstGeom prst="rect">
            <a:avLst/>
          </a:prstGeom>
        </p:spPr>
        <p:txBody>
          <a:bodyPr wrap="square" lIns="91440" tIns="45720" rIns="91440" bIns="45720" anchor="t">
            <a:spAutoFit/>
          </a:bodyPr>
          <a:lstStyle/>
          <a:p>
            <a:pPr marL="457200" indent="-457200">
              <a:spcAft>
                <a:spcPts val="1200"/>
              </a:spcAft>
              <a:buFont typeface="Arial" panose="020B0604020202020204" pitchFamily="34" charset="0"/>
              <a:buChar char="•"/>
            </a:pPr>
            <a:r>
              <a:rPr lang="en-US" sz="2800" b="1" dirty="0">
                <a:latin typeface="Arial"/>
                <a:cs typeface="Arial"/>
              </a:rPr>
              <a:t>$6.5M </a:t>
            </a:r>
            <a:r>
              <a:rPr lang="en-US" sz="2800" dirty="0">
                <a:latin typeface="Arial"/>
                <a:cs typeface="Arial"/>
              </a:rPr>
              <a:t>Cost of Living and Merit Increases </a:t>
            </a:r>
            <a:endParaRPr lang="en-US" dirty="0">
              <a:latin typeface="Century Gothic"/>
              <a:cs typeface="Arial"/>
            </a:endParaRPr>
          </a:p>
          <a:p>
            <a:pPr marL="914400" lvl="1" indent="-457200">
              <a:spcAft>
                <a:spcPts val="1200"/>
              </a:spcAft>
              <a:buFont typeface="Arial" panose="020B0604020202020204" pitchFamily="34" charset="0"/>
              <a:buChar char="•"/>
            </a:pPr>
            <a:r>
              <a:rPr lang="en-US" sz="2800" b="1" dirty="0">
                <a:latin typeface="Arial"/>
                <a:cs typeface="Arial"/>
              </a:rPr>
              <a:t>$500K</a:t>
            </a:r>
            <a:r>
              <a:rPr lang="en-US" sz="2800" dirty="0">
                <a:latin typeface="Arial"/>
                <a:cs typeface="Arial"/>
              </a:rPr>
              <a:t> Police COLA </a:t>
            </a:r>
            <a:endParaRPr lang="en-US" dirty="0"/>
          </a:p>
          <a:p>
            <a:pPr marL="914400" lvl="1" indent="-457200">
              <a:spcAft>
                <a:spcPts val="1200"/>
              </a:spcAft>
              <a:buFont typeface="Arial" panose="020B0604020202020204" pitchFamily="34" charset="0"/>
              <a:buChar char="•"/>
            </a:pPr>
            <a:r>
              <a:rPr lang="en-US" sz="2800" b="1" dirty="0">
                <a:latin typeface="Arial"/>
                <a:cs typeface="Arial"/>
              </a:rPr>
              <a:t>$1M </a:t>
            </a:r>
            <a:r>
              <a:rPr lang="en-US" sz="2800" dirty="0">
                <a:latin typeface="Arial"/>
                <a:cs typeface="Arial"/>
              </a:rPr>
              <a:t>Fire pay increase and COLA </a:t>
            </a:r>
          </a:p>
          <a:p>
            <a:pPr marL="457200" indent="-457200">
              <a:spcAft>
                <a:spcPts val="1200"/>
              </a:spcAft>
              <a:buFont typeface="Arial" panose="020B0604020202020204" pitchFamily="34" charset="0"/>
              <a:buChar char="•"/>
            </a:pPr>
            <a:r>
              <a:rPr lang="en-US" sz="2800" b="1" dirty="0">
                <a:latin typeface="Arial"/>
                <a:cs typeface="Arial"/>
              </a:rPr>
              <a:t>$500K </a:t>
            </a:r>
            <a:r>
              <a:rPr lang="en-US" sz="2800" dirty="0">
                <a:latin typeface="Arial"/>
                <a:cs typeface="Arial"/>
              </a:rPr>
              <a:t>Fire Retirement Increased Contribution</a:t>
            </a:r>
            <a:endParaRPr lang="en-US" dirty="0">
              <a:latin typeface="Arial"/>
              <a:cs typeface="Arial"/>
            </a:endParaRPr>
          </a:p>
          <a:p>
            <a:pPr marL="457200" indent="-457200">
              <a:spcAft>
                <a:spcPts val="1200"/>
              </a:spcAft>
              <a:buFont typeface="Arial" panose="020B0604020202020204" pitchFamily="34" charset="0"/>
              <a:buChar char="•"/>
            </a:pPr>
            <a:r>
              <a:rPr lang="en-US" sz="2800" b="1" dirty="0">
                <a:latin typeface="Arial"/>
                <a:cs typeface="Arial"/>
              </a:rPr>
              <a:t>$2.6M</a:t>
            </a:r>
            <a:r>
              <a:rPr lang="en-US" sz="2800" dirty="0">
                <a:latin typeface="Arial"/>
                <a:cs typeface="Arial"/>
              </a:rPr>
              <a:t> Park Maintenance Budget </a:t>
            </a:r>
          </a:p>
          <a:p>
            <a:pPr marL="457200" indent="-457200">
              <a:spcAft>
                <a:spcPts val="1200"/>
              </a:spcAft>
              <a:buFont typeface="Arial" panose="020B0604020202020204" pitchFamily="34" charset="0"/>
              <a:buChar char="•"/>
            </a:pPr>
            <a:r>
              <a:rPr lang="en-US" sz="2800" b="1" dirty="0">
                <a:latin typeface="Arial"/>
                <a:cs typeface="Arial"/>
              </a:rPr>
              <a:t>$200K </a:t>
            </a:r>
            <a:r>
              <a:rPr lang="en-US" sz="2800" dirty="0">
                <a:latin typeface="Arial"/>
                <a:cs typeface="Arial"/>
              </a:rPr>
              <a:t>traffic calming and pavement marking</a:t>
            </a:r>
            <a:endParaRPr lang="en-US" dirty="0">
              <a:latin typeface="Arial"/>
              <a:cs typeface="Arial"/>
            </a:endParaRPr>
          </a:p>
          <a:p>
            <a:pPr marL="457200" indent="-457200">
              <a:spcAft>
                <a:spcPts val="1200"/>
              </a:spcAft>
              <a:buFont typeface="Arial" panose="020B0604020202020204" pitchFamily="34" charset="0"/>
              <a:buChar char="•"/>
            </a:pPr>
            <a:r>
              <a:rPr lang="en-US" sz="2800" b="1" dirty="0">
                <a:latin typeface="Arial"/>
                <a:cs typeface="Arial"/>
              </a:rPr>
              <a:t>$2.1M</a:t>
            </a:r>
            <a:r>
              <a:rPr lang="en-US" sz="2800" dirty="0">
                <a:latin typeface="Arial"/>
                <a:cs typeface="Arial"/>
              </a:rPr>
              <a:t> CO for roads paid out of General Fund</a:t>
            </a:r>
          </a:p>
        </p:txBody>
      </p:sp>
    </p:spTree>
    <p:extLst>
      <p:ext uri="{BB962C8B-B14F-4D97-AF65-F5344CB8AC3E}">
        <p14:creationId xmlns:p14="http://schemas.microsoft.com/office/powerpoint/2010/main" val="372582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48F48-7253-6730-3605-99D9FE015C88}"/>
            </a:ext>
          </a:extLst>
        </p:cNvPr>
        <p:cNvGrpSpPr/>
        <p:nvPr/>
      </p:nvGrpSpPr>
      <p:grpSpPr>
        <a:xfrm>
          <a:off x="0" y="0"/>
          <a:ext cx="0" cy="0"/>
          <a:chOff x="0" y="0"/>
          <a:chExt cx="0" cy="0"/>
        </a:xfrm>
      </p:grpSpPr>
      <p:pic>
        <p:nvPicPr>
          <p:cNvPr id="4" name="Picture 3" descr="Graphical user interface, application, Word&#10;&#10;AI-generated content may be incorrect.">
            <a:extLst>
              <a:ext uri="{FF2B5EF4-FFF2-40B4-BE49-F238E27FC236}">
                <a16:creationId xmlns:a16="http://schemas.microsoft.com/office/drawing/2014/main" id="{D392A2AC-5A1A-FCCD-6845-340921C28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B26C2027-F06E-73A8-F1D1-6BA054D465D0}"/>
              </a:ext>
            </a:extLst>
          </p:cNvPr>
          <p:cNvSpPr txBox="1"/>
          <p:nvPr/>
        </p:nvSpPr>
        <p:spPr>
          <a:xfrm>
            <a:off x="533400" y="210142"/>
            <a:ext cx="11589470" cy="769441"/>
          </a:xfrm>
          <a:prstGeom prst="rect">
            <a:avLst/>
          </a:prstGeom>
          <a:noFill/>
        </p:spPr>
        <p:txBody>
          <a:bodyPr wrap="square" rtlCol="0">
            <a:spAutoFit/>
          </a:bodyPr>
          <a:lstStyle/>
          <a:p>
            <a:r>
              <a:rPr lang="en-US" sz="4400" b="1">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WHAT WE HAVE ABSORBED</a:t>
            </a:r>
            <a:endParaRPr lang="en-US" sz="4400" b="1">
              <a:solidFill>
                <a:schemeClr val="tx2">
                  <a:lumMod val="75000"/>
                  <a:lumOff val="25000"/>
                </a:schemeClr>
              </a:solidFill>
              <a:highlight>
                <a:srgbClr val="FFFF00"/>
              </a:highlight>
              <a:latin typeface="Century Gothic" panose="020B0502020202020204" pitchFamily="34" charset="0"/>
              <a:ea typeface="Roboto Slab" pitchFamily="2" charset="0"/>
              <a:cs typeface="BrowalliaUPC" panose="020B0502040204020203" pitchFamily="34" charset="-34"/>
            </a:endParaRPr>
          </a:p>
        </p:txBody>
      </p:sp>
      <p:sp>
        <p:nvSpPr>
          <p:cNvPr id="2" name="Slide Number Placeholder 2">
            <a:extLst>
              <a:ext uri="{FF2B5EF4-FFF2-40B4-BE49-F238E27FC236}">
                <a16:creationId xmlns:a16="http://schemas.microsoft.com/office/drawing/2014/main" id="{AC71572B-7022-DEB4-F158-C917C6A48397}"/>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15</a:t>
            </a:fld>
            <a:endParaRPr lang="en-US" b="1">
              <a:latin typeface="+mn-lt"/>
            </a:endParaRPr>
          </a:p>
        </p:txBody>
      </p:sp>
      <p:sp>
        <p:nvSpPr>
          <p:cNvPr id="5" name="Rectangle 4">
            <a:extLst>
              <a:ext uri="{FF2B5EF4-FFF2-40B4-BE49-F238E27FC236}">
                <a16:creationId xmlns:a16="http://schemas.microsoft.com/office/drawing/2014/main" id="{7B39D855-5F9D-EBC5-4BF3-444B9619390B}"/>
              </a:ext>
            </a:extLst>
          </p:cNvPr>
          <p:cNvSpPr/>
          <p:nvPr/>
        </p:nvSpPr>
        <p:spPr>
          <a:xfrm>
            <a:off x="533400" y="1189725"/>
            <a:ext cx="8666677" cy="4339650"/>
          </a:xfrm>
          <a:prstGeom prst="rect">
            <a:avLst/>
          </a:prstGeom>
        </p:spPr>
        <p:txBody>
          <a:bodyPr wrap="square" lIns="91440" tIns="45720" rIns="91440" bIns="45720" anchor="t">
            <a:spAutoFit/>
          </a:bodyPr>
          <a:lstStyle/>
          <a:p>
            <a:pPr marL="457200" indent="-457200">
              <a:spcBef>
                <a:spcPts val="1200"/>
              </a:spcBef>
              <a:buFont typeface="Arial" panose="020B0604020202020204" pitchFamily="34" charset="0"/>
              <a:buChar char="•"/>
            </a:pPr>
            <a:r>
              <a:rPr lang="en-US" sz="2200" b="1">
                <a:latin typeface="Arial"/>
                <a:cs typeface="Arial"/>
              </a:rPr>
              <a:t>$100M </a:t>
            </a:r>
            <a:r>
              <a:rPr lang="en-US" sz="2400">
                <a:latin typeface="Arial"/>
                <a:cs typeface="Arial"/>
              </a:rPr>
              <a:t>2017 Road Bond – did not raise taxes for the  road bond referendum</a:t>
            </a:r>
            <a:endParaRPr lang="en-US" sz="2400">
              <a:highlight>
                <a:srgbClr val="FFFF00"/>
              </a:highlight>
              <a:latin typeface="Arial"/>
              <a:cs typeface="Arial"/>
            </a:endParaRPr>
          </a:p>
          <a:p>
            <a:pPr marL="914400" lvl="1" indent="-457200">
              <a:spcBef>
                <a:spcPts val="1200"/>
              </a:spcBef>
              <a:buFont typeface="Arial" panose="020B0604020202020204" pitchFamily="34" charset="0"/>
              <a:buChar char="•"/>
            </a:pPr>
            <a:r>
              <a:rPr lang="en-US" sz="2400" b="1">
                <a:latin typeface="Arial"/>
                <a:cs typeface="Arial"/>
              </a:rPr>
              <a:t>$10M </a:t>
            </a:r>
            <a:r>
              <a:rPr lang="en-US" sz="2400">
                <a:latin typeface="Arial"/>
                <a:cs typeface="Arial"/>
              </a:rPr>
              <a:t>annual cost of Road Bond</a:t>
            </a:r>
            <a:endParaRPr lang="en-US" sz="2400" b="1">
              <a:highlight>
                <a:srgbClr val="FFFF00"/>
              </a:highlight>
              <a:latin typeface="Arial"/>
              <a:cs typeface="Arial"/>
            </a:endParaRPr>
          </a:p>
          <a:p>
            <a:pPr marL="457200" indent="-457200">
              <a:spcBef>
                <a:spcPts val="1200"/>
              </a:spcBef>
              <a:buFont typeface="Arial" panose="020B0604020202020204" pitchFamily="34" charset="0"/>
              <a:buChar char="•"/>
            </a:pPr>
            <a:r>
              <a:rPr lang="en-US" sz="2400" b="1">
                <a:latin typeface="Arial"/>
                <a:cs typeface="Arial"/>
              </a:rPr>
              <a:t>$56.8M </a:t>
            </a:r>
            <a:r>
              <a:rPr lang="en-US" sz="2400">
                <a:latin typeface="Arial"/>
                <a:cs typeface="Arial"/>
              </a:rPr>
              <a:t>CO for Infrastructure and Quality of Life</a:t>
            </a:r>
            <a:endParaRPr lang="en-US" sz="2400" b="1">
              <a:latin typeface="Arial"/>
              <a:cs typeface="Arial"/>
            </a:endParaRPr>
          </a:p>
          <a:p>
            <a:pPr marL="914400" lvl="1" indent="-457200">
              <a:spcBef>
                <a:spcPts val="1200"/>
              </a:spcBef>
              <a:buFont typeface="Arial" panose="020B0604020202020204" pitchFamily="34" charset="0"/>
              <a:buChar char="•"/>
            </a:pPr>
            <a:r>
              <a:rPr lang="en-US" sz="2400" b="1">
                <a:latin typeface="Arial"/>
                <a:cs typeface="Arial"/>
              </a:rPr>
              <a:t>$2M </a:t>
            </a:r>
            <a:r>
              <a:rPr lang="en-US" sz="2400">
                <a:latin typeface="Arial"/>
                <a:cs typeface="Arial"/>
              </a:rPr>
              <a:t>annually</a:t>
            </a:r>
            <a:r>
              <a:rPr lang="en-US" sz="2400" b="1">
                <a:latin typeface="Arial"/>
                <a:cs typeface="Arial"/>
              </a:rPr>
              <a:t> </a:t>
            </a:r>
            <a:r>
              <a:rPr lang="en-US" sz="2400">
                <a:latin typeface="Arial"/>
                <a:cs typeface="Arial"/>
              </a:rPr>
              <a:t>for Beal and RMN Parks</a:t>
            </a:r>
          </a:p>
          <a:p>
            <a:pPr marL="914400" lvl="1" indent="-457200">
              <a:spcBef>
                <a:spcPts val="1200"/>
              </a:spcBef>
              <a:buFont typeface="Arial" panose="020B0604020202020204" pitchFamily="34" charset="0"/>
              <a:buChar char="•"/>
            </a:pPr>
            <a:r>
              <a:rPr lang="en-US" sz="2400" b="1">
                <a:latin typeface="Arial"/>
                <a:cs typeface="Arial"/>
              </a:rPr>
              <a:t>$2.1M</a:t>
            </a:r>
            <a:r>
              <a:rPr lang="en-US" sz="2400">
                <a:latin typeface="Arial"/>
                <a:cs typeface="Arial"/>
              </a:rPr>
              <a:t> annually for roads, paid out of General Fund</a:t>
            </a:r>
            <a:endParaRPr lang="en-US" sz="2400"/>
          </a:p>
          <a:p>
            <a:pPr marL="457200" indent="-457200">
              <a:spcBef>
                <a:spcPts val="1200"/>
              </a:spcBef>
              <a:buFont typeface="Arial" panose="020B0604020202020204" pitchFamily="34" charset="0"/>
              <a:buChar char="•"/>
            </a:pPr>
            <a:r>
              <a:rPr lang="en-US" sz="2400" b="1">
                <a:latin typeface="Arial"/>
                <a:cs typeface="Arial"/>
              </a:rPr>
              <a:t>$2.5M</a:t>
            </a:r>
            <a:r>
              <a:rPr lang="en-US" sz="2400">
                <a:latin typeface="Arial"/>
                <a:cs typeface="Arial"/>
              </a:rPr>
              <a:t> additional costs of employee health and risk insurance</a:t>
            </a:r>
          </a:p>
          <a:p>
            <a:pPr marL="457200" indent="-457200">
              <a:spcBef>
                <a:spcPts val="1200"/>
              </a:spcBef>
              <a:buFont typeface="Arial" panose="020B0604020202020204" pitchFamily="34" charset="0"/>
              <a:buChar char="•"/>
            </a:pPr>
            <a:r>
              <a:rPr lang="en-US" sz="2400" b="1">
                <a:latin typeface="Arial"/>
                <a:cs typeface="Arial"/>
              </a:rPr>
              <a:t>$500K</a:t>
            </a:r>
            <a:r>
              <a:rPr lang="en-US" sz="2400">
                <a:latin typeface="Arial"/>
                <a:cs typeface="Arial"/>
              </a:rPr>
              <a:t> Increase in Fire Retirement Contributions</a:t>
            </a:r>
            <a:endParaRPr lang="en-US" sz="24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128C994-281A-AA63-7D81-AEF9C54FF50C}"/>
              </a:ext>
            </a:extLst>
          </p:cNvPr>
          <p:cNvSpPr txBox="1"/>
          <p:nvPr/>
        </p:nvSpPr>
        <p:spPr>
          <a:xfrm>
            <a:off x="2158512" y="5938808"/>
            <a:ext cx="6216160" cy="769441"/>
          </a:xfrm>
          <a:prstGeom prst="rect">
            <a:avLst/>
          </a:prstGeom>
          <a:noFill/>
        </p:spPr>
        <p:txBody>
          <a:bodyPr wrap="square">
            <a:spAutoFit/>
          </a:bodyPr>
          <a:lstStyle/>
          <a:p>
            <a:pPr>
              <a:spcBef>
                <a:spcPts val="1200"/>
              </a:spcBef>
            </a:pPr>
            <a:r>
              <a:rPr lang="en-US" sz="2200" b="1" i="1">
                <a:latin typeface="Arial"/>
                <a:cs typeface="Arial"/>
              </a:rPr>
              <a:t>*$35M</a:t>
            </a:r>
            <a:r>
              <a:rPr lang="en-US" sz="2200" i="1">
                <a:latin typeface="Arial"/>
                <a:cs typeface="Arial"/>
              </a:rPr>
              <a:t> in Public Safety Costs not covered by Property Taxes (Absorbed Annually)</a:t>
            </a:r>
            <a:endParaRPr lang="en-US" sz="2200" i="1"/>
          </a:p>
        </p:txBody>
      </p:sp>
    </p:spTree>
    <p:extLst>
      <p:ext uri="{BB962C8B-B14F-4D97-AF65-F5344CB8AC3E}">
        <p14:creationId xmlns:p14="http://schemas.microsoft.com/office/powerpoint/2010/main" val="4097687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DF3C0-D57D-4C94-1FE5-BBEAC7F1CC2E}"/>
            </a:ext>
          </a:extLst>
        </p:cNvPr>
        <p:cNvGrpSpPr/>
        <p:nvPr/>
      </p:nvGrpSpPr>
      <p:grpSpPr>
        <a:xfrm>
          <a:off x="0" y="0"/>
          <a:ext cx="0" cy="0"/>
          <a:chOff x="0" y="0"/>
          <a:chExt cx="0" cy="0"/>
        </a:xfrm>
      </p:grpSpPr>
      <p:pic>
        <p:nvPicPr>
          <p:cNvPr id="5" name="Picture 4" descr="A picture containing text, transport&#10;&#10;AI-generated content may be incorrect.">
            <a:extLst>
              <a:ext uri="{FF2B5EF4-FFF2-40B4-BE49-F238E27FC236}">
                <a16:creationId xmlns:a16="http://schemas.microsoft.com/office/drawing/2014/main" id="{3466DC50-E6FE-AE59-5D2A-22EF1BB97E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2">
            <a:extLst>
              <a:ext uri="{FF2B5EF4-FFF2-40B4-BE49-F238E27FC236}">
                <a16:creationId xmlns:a16="http://schemas.microsoft.com/office/drawing/2014/main" id="{3FC242C7-B4F9-CC0C-B432-A30786E64103}"/>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16</a:t>
            </a:fld>
            <a:endParaRPr lang="en-US" b="1">
              <a:latin typeface="+mn-lt"/>
            </a:endParaRPr>
          </a:p>
        </p:txBody>
      </p:sp>
      <p:sp>
        <p:nvSpPr>
          <p:cNvPr id="3" name="Title 1">
            <a:extLst>
              <a:ext uri="{FF2B5EF4-FFF2-40B4-BE49-F238E27FC236}">
                <a16:creationId xmlns:a16="http://schemas.microsoft.com/office/drawing/2014/main" id="{AB59F2FA-CC15-6DB2-D626-E874504081E4}"/>
              </a:ext>
            </a:extLst>
          </p:cNvPr>
          <p:cNvSpPr txBox="1">
            <a:spLocks/>
          </p:cNvSpPr>
          <p:nvPr/>
        </p:nvSpPr>
        <p:spPr>
          <a:xfrm>
            <a:off x="533400" y="306294"/>
            <a:ext cx="9165615" cy="757237"/>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tx2">
                    <a:lumMod val="75000"/>
                    <a:lumOff val="25000"/>
                  </a:schemeClr>
                </a:solidFill>
                <a:cs typeface="Arial"/>
              </a:rPr>
              <a:t>DEFERRED </a:t>
            </a:r>
            <a:r>
              <a:rPr lang="en-US" sz="4400" b="1" u="sng" dirty="0">
                <a:solidFill>
                  <a:schemeClr val="tx2">
                    <a:lumMod val="75000"/>
                    <a:lumOff val="25000"/>
                  </a:schemeClr>
                </a:solidFill>
                <a:cs typeface="Arial"/>
              </a:rPr>
              <a:t>GENERAL FUND </a:t>
            </a:r>
            <a:r>
              <a:rPr lang="en-US" sz="4400" b="1" dirty="0">
                <a:solidFill>
                  <a:schemeClr val="tx2">
                    <a:lumMod val="75000"/>
                    <a:lumOff val="25000"/>
                  </a:schemeClr>
                </a:solidFill>
                <a:cs typeface="Arial"/>
              </a:rPr>
              <a:t>SUPPLEMENTAL REQUESTS</a:t>
            </a:r>
          </a:p>
        </p:txBody>
      </p:sp>
      <p:sp>
        <p:nvSpPr>
          <p:cNvPr id="8" name="TextBox 7">
            <a:extLst>
              <a:ext uri="{FF2B5EF4-FFF2-40B4-BE49-F238E27FC236}">
                <a16:creationId xmlns:a16="http://schemas.microsoft.com/office/drawing/2014/main" id="{BD14840D-34CC-8911-07D3-2E0787E44964}"/>
              </a:ext>
            </a:extLst>
          </p:cNvPr>
          <p:cNvSpPr txBox="1"/>
          <p:nvPr/>
        </p:nvSpPr>
        <p:spPr>
          <a:xfrm>
            <a:off x="533400" y="1715671"/>
            <a:ext cx="8915400" cy="4124206"/>
          </a:xfrm>
          <a:prstGeom prst="rect">
            <a:avLst/>
          </a:prstGeom>
          <a:noFill/>
        </p:spPr>
        <p:txBody>
          <a:bodyPr wrap="square" lIns="91440" tIns="45720" rIns="91440" bIns="45720" rtlCol="0" anchor="t">
            <a:spAutoFit/>
          </a:bodyPr>
          <a:lstStyle/>
          <a:p>
            <a:pPr marL="285750" indent="-285750">
              <a:spcAft>
                <a:spcPts val="1200"/>
              </a:spcAft>
              <a:buFont typeface="Arial" panose="020B0604020202020204" pitchFamily="34" charset="0"/>
              <a:buChar char="•"/>
            </a:pPr>
            <a:r>
              <a:rPr lang="en-US" sz="2400" dirty="0">
                <a:latin typeface="Arial"/>
                <a:cs typeface="Arial"/>
              </a:rPr>
              <a:t>$8.4M Total Requests vs. $3.3M Total Funded</a:t>
            </a:r>
          </a:p>
          <a:p>
            <a:pPr marL="742950" lvl="1" indent="-285750">
              <a:spcAft>
                <a:spcPts val="1200"/>
              </a:spcAft>
              <a:buFont typeface="Arial" panose="020B0604020202020204" pitchFamily="34" charset="0"/>
              <a:buChar char="•"/>
            </a:pPr>
            <a:r>
              <a:rPr lang="en-US" sz="2400" dirty="0">
                <a:latin typeface="Arial"/>
                <a:cs typeface="Arial"/>
              </a:rPr>
              <a:t>Of $3.3M, $1.3M Funded for General Fund </a:t>
            </a:r>
            <a:endParaRPr lang="en-US" sz="700" dirty="0">
              <a:latin typeface="Arial" panose="020B0604020202020204" pitchFamily="34" charset="0"/>
              <a:cs typeface="Arial" panose="020B0604020202020204" pitchFamily="34" charset="0"/>
            </a:endParaRPr>
          </a:p>
          <a:p>
            <a:pPr>
              <a:spcAft>
                <a:spcPts val="1200"/>
              </a:spcAft>
            </a:pPr>
            <a:r>
              <a:rPr lang="en-US" sz="2400" b="1" dirty="0">
                <a:latin typeface="Arial"/>
                <a:cs typeface="Arial"/>
              </a:rPr>
              <a:t>$1.2M </a:t>
            </a:r>
            <a:r>
              <a:rPr lang="en-US" sz="2400" dirty="0">
                <a:latin typeface="Arial"/>
                <a:cs typeface="Arial"/>
              </a:rPr>
              <a:t>Engineering equipment deferred</a:t>
            </a:r>
          </a:p>
          <a:p>
            <a:pPr>
              <a:spcAft>
                <a:spcPts val="1200"/>
              </a:spcAft>
            </a:pPr>
            <a:r>
              <a:rPr lang="en-US" sz="2400" b="1" dirty="0">
                <a:latin typeface="Arial"/>
                <a:cs typeface="Arial"/>
              </a:rPr>
              <a:t>$1.9M </a:t>
            </a:r>
            <a:r>
              <a:rPr lang="en-US" sz="2400" dirty="0">
                <a:latin typeface="Arial"/>
                <a:cs typeface="Arial"/>
              </a:rPr>
              <a:t>Animal</a:t>
            </a:r>
            <a:r>
              <a:rPr lang="en-US" sz="2400" b="1" dirty="0">
                <a:latin typeface="Arial"/>
                <a:cs typeface="Arial"/>
              </a:rPr>
              <a:t>, </a:t>
            </a:r>
            <a:r>
              <a:rPr lang="en-US" sz="2400" dirty="0">
                <a:latin typeface="Arial"/>
                <a:cs typeface="Arial"/>
              </a:rPr>
              <a:t>Health, and Fire personnel and software deferred</a:t>
            </a:r>
          </a:p>
          <a:p>
            <a:pPr>
              <a:spcAft>
                <a:spcPts val="1200"/>
              </a:spcAft>
            </a:pPr>
            <a:r>
              <a:rPr lang="en-US" sz="2400" b="1" dirty="0">
                <a:latin typeface="Arial"/>
                <a:cs typeface="Arial"/>
              </a:rPr>
              <a:t>$1.3M </a:t>
            </a:r>
            <a:r>
              <a:rPr lang="en-US" sz="2400" dirty="0">
                <a:latin typeface="Arial"/>
                <a:cs typeface="Arial"/>
              </a:rPr>
              <a:t>Fire Alerting System deferred</a:t>
            </a:r>
          </a:p>
          <a:p>
            <a:pPr>
              <a:spcAft>
                <a:spcPts val="1200"/>
              </a:spcAft>
            </a:pPr>
            <a:r>
              <a:rPr lang="en-US" sz="2400" b="1" dirty="0">
                <a:latin typeface="Arial"/>
                <a:cs typeface="Arial"/>
              </a:rPr>
              <a:t>$300K </a:t>
            </a:r>
            <a:r>
              <a:rPr lang="en-US" sz="2400" dirty="0">
                <a:latin typeface="Arial"/>
                <a:cs typeface="Arial"/>
              </a:rPr>
              <a:t>ITSD software deferred</a:t>
            </a:r>
          </a:p>
          <a:p>
            <a:pPr>
              <a:spcAft>
                <a:spcPts val="1200"/>
              </a:spcAft>
            </a:pPr>
            <a:r>
              <a:rPr lang="en-US" sz="2400" b="1" dirty="0">
                <a:latin typeface="Arial"/>
                <a:cs typeface="Arial"/>
              </a:rPr>
              <a:t>$355K </a:t>
            </a:r>
            <a:r>
              <a:rPr lang="en-US" sz="2400" dirty="0">
                <a:latin typeface="Arial"/>
                <a:cs typeface="Arial"/>
              </a:rPr>
              <a:t>Parks personnel and equipment deferred</a:t>
            </a:r>
          </a:p>
          <a:p>
            <a:pPr>
              <a:spcAft>
                <a:spcPts val="1200"/>
              </a:spcAft>
            </a:pPr>
            <a:r>
              <a:rPr lang="en-US" sz="2400" b="1" dirty="0">
                <a:latin typeface="Arial"/>
                <a:cs typeface="Arial"/>
              </a:rPr>
              <a:t>$5.1M Total deferred FY2026 requests</a:t>
            </a:r>
          </a:p>
        </p:txBody>
      </p:sp>
      <p:sp>
        <p:nvSpPr>
          <p:cNvPr id="10" name="TextBox 9">
            <a:extLst>
              <a:ext uri="{FF2B5EF4-FFF2-40B4-BE49-F238E27FC236}">
                <a16:creationId xmlns:a16="http://schemas.microsoft.com/office/drawing/2014/main" id="{643A61E6-C71E-B8EE-A17A-10302E78F732}"/>
              </a:ext>
            </a:extLst>
          </p:cNvPr>
          <p:cNvSpPr txBox="1"/>
          <p:nvPr/>
        </p:nvSpPr>
        <p:spPr>
          <a:xfrm>
            <a:off x="2005070" y="6011644"/>
            <a:ext cx="7050795" cy="461665"/>
          </a:xfrm>
          <a:prstGeom prst="rect">
            <a:avLst/>
          </a:prstGeom>
          <a:noFill/>
        </p:spPr>
        <p:txBody>
          <a:bodyPr wrap="square" lIns="91440" tIns="45720" rIns="91440" bIns="45720" anchor="t">
            <a:spAutoFit/>
          </a:bodyPr>
          <a:lstStyle/>
          <a:p>
            <a:pPr>
              <a:spcAft>
                <a:spcPts val="1200"/>
              </a:spcAft>
            </a:pPr>
            <a:r>
              <a:rPr lang="en-US" sz="2400" b="1" i="1">
                <a:latin typeface="Arial"/>
                <a:cs typeface="Arial"/>
              </a:rPr>
              <a:t>$14M </a:t>
            </a:r>
            <a:r>
              <a:rPr lang="en-US" sz="2400" i="1">
                <a:latin typeface="Arial"/>
                <a:cs typeface="Arial"/>
              </a:rPr>
              <a:t>deferred requests for All Funds – </a:t>
            </a:r>
            <a:r>
              <a:rPr lang="en-US" sz="2400" b="1" i="1">
                <a:latin typeface="Arial"/>
                <a:cs typeface="Arial"/>
              </a:rPr>
              <a:t>FY2025</a:t>
            </a:r>
          </a:p>
        </p:txBody>
      </p:sp>
    </p:spTree>
    <p:extLst>
      <p:ext uri="{BB962C8B-B14F-4D97-AF65-F5344CB8AC3E}">
        <p14:creationId xmlns:p14="http://schemas.microsoft.com/office/powerpoint/2010/main" val="1241569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7DCD2-15D4-3B67-B0E6-2736EF691DA8}"/>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38C53D9F-C1F6-3EBC-A856-33D8ACF1C072}"/>
              </a:ext>
            </a:extLst>
          </p:cNvPr>
          <p:cNvSpPr txBox="1">
            <a:spLocks/>
          </p:cNvSpPr>
          <p:nvPr/>
        </p:nvSpPr>
        <p:spPr>
          <a:xfrm>
            <a:off x="469127" y="494612"/>
            <a:ext cx="9165615" cy="7572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a:solidFill>
                  <a:schemeClr val="tx2">
                    <a:lumMod val="75000"/>
                    <a:lumOff val="25000"/>
                  </a:schemeClr>
                </a:solidFill>
                <a:cs typeface="Arial"/>
              </a:rPr>
              <a:t>PROPERTY TAX </a:t>
            </a:r>
          </a:p>
        </p:txBody>
      </p:sp>
      <p:sp>
        <p:nvSpPr>
          <p:cNvPr id="2" name="Rectangle 1">
            <a:extLst>
              <a:ext uri="{FF2B5EF4-FFF2-40B4-BE49-F238E27FC236}">
                <a16:creationId xmlns:a16="http://schemas.microsoft.com/office/drawing/2014/main" id="{E83E62A4-61D3-4FDA-3F18-906157439770}"/>
              </a:ext>
            </a:extLst>
          </p:cNvPr>
          <p:cNvSpPr/>
          <p:nvPr/>
        </p:nvSpPr>
        <p:spPr>
          <a:xfrm>
            <a:off x="613957" y="1203862"/>
            <a:ext cx="8176848" cy="1692771"/>
          </a:xfrm>
          <a:prstGeom prst="rect">
            <a:avLst/>
          </a:prstGeom>
        </p:spPr>
        <p:txBody>
          <a:bodyPr wrap="square">
            <a:spAutoFit/>
          </a:bodyPr>
          <a:lstStyle/>
          <a:p>
            <a:r>
              <a:rPr lang="en-US" sz="2800">
                <a:latin typeface="Arial" panose="020B0604020202020204" pitchFamily="34" charset="0"/>
                <a:cs typeface="Arial" panose="020B0604020202020204" pitchFamily="34" charset="0"/>
              </a:rPr>
              <a:t>Where do your property taxes go?</a:t>
            </a:r>
          </a:p>
          <a:p>
            <a:pPr marL="800100" lvl="1" indent="-342900">
              <a:buFont typeface="Arial" panose="020B0604020202020204" pitchFamily="34" charset="0"/>
              <a:buChar char="•"/>
            </a:pPr>
            <a:endParaRPr lang="en-US" sz="28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a:latin typeface="Arial" panose="020B0604020202020204" pitchFamily="34" charset="0"/>
              <a:cs typeface="Arial" panose="020B0604020202020204" pitchFamily="34" charset="0"/>
            </a:endParaRPr>
          </a:p>
          <a:p>
            <a:pPr lvl="1"/>
            <a:endParaRPr lang="en-US" sz="2400">
              <a:latin typeface="Arial" panose="020B0604020202020204" pitchFamily="34" charset="0"/>
              <a:cs typeface="Arial" panose="020B0604020202020204" pitchFamily="34" charset="0"/>
            </a:endParaRPr>
          </a:p>
        </p:txBody>
      </p:sp>
      <p:graphicFrame>
        <p:nvGraphicFramePr>
          <p:cNvPr id="16" name="Chart 15">
            <a:extLst>
              <a:ext uri="{FF2B5EF4-FFF2-40B4-BE49-F238E27FC236}">
                <a16:creationId xmlns:a16="http://schemas.microsoft.com/office/drawing/2014/main" id="{9F351F73-B452-C72C-189E-073ED5424565}"/>
              </a:ext>
            </a:extLst>
          </p:cNvPr>
          <p:cNvGraphicFramePr/>
          <p:nvPr>
            <p:extLst>
              <p:ext uri="{D42A27DB-BD31-4B8C-83A1-F6EECF244321}">
                <p14:modId xmlns:p14="http://schemas.microsoft.com/office/powerpoint/2010/main" val="4117310561"/>
              </p:ext>
            </p:extLst>
          </p:nvPr>
        </p:nvGraphicFramePr>
        <p:xfrm>
          <a:off x="1381933" y="-2239426"/>
          <a:ext cx="9428133" cy="8986216"/>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6F7FCAFB-0EB2-4261-78BD-5DB7A29B59D3}"/>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17</a:t>
            </a:fld>
            <a:endParaRPr lang="en-US" b="1">
              <a:latin typeface="+mn-lt"/>
            </a:endParaRPr>
          </a:p>
        </p:txBody>
      </p:sp>
      <p:pic>
        <p:nvPicPr>
          <p:cNvPr id="4" name="Picture 3" descr="A black and blue city skyline&#10;&#10;Description automatically generated">
            <a:extLst>
              <a:ext uri="{FF2B5EF4-FFF2-40B4-BE49-F238E27FC236}">
                <a16:creationId xmlns:a16="http://schemas.microsoft.com/office/drawing/2014/main" id="{EB695D19-B1DF-3AD7-621A-A872415066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0709" y="5665109"/>
            <a:ext cx="2331646" cy="1095873"/>
          </a:xfrm>
          <a:prstGeom prst="rect">
            <a:avLst/>
          </a:prstGeom>
        </p:spPr>
      </p:pic>
    </p:spTree>
    <p:extLst>
      <p:ext uri="{BB962C8B-B14F-4D97-AF65-F5344CB8AC3E}">
        <p14:creationId xmlns:p14="http://schemas.microsoft.com/office/powerpoint/2010/main" val="3373215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B29A7-D45E-1AC1-DDF0-32DD19A901DC}"/>
            </a:ext>
          </a:extLst>
        </p:cNvPr>
        <p:cNvGrpSpPr/>
        <p:nvPr/>
      </p:nvGrpSpPr>
      <p:grpSpPr>
        <a:xfrm>
          <a:off x="0" y="0"/>
          <a:ext cx="0" cy="0"/>
          <a:chOff x="0" y="0"/>
          <a:chExt cx="0" cy="0"/>
        </a:xfrm>
      </p:grpSpPr>
      <p:sp>
        <p:nvSpPr>
          <p:cNvPr id="31" name="Arrow: Chevron 30">
            <a:extLst>
              <a:ext uri="{FF2B5EF4-FFF2-40B4-BE49-F238E27FC236}">
                <a16:creationId xmlns:a16="http://schemas.microsoft.com/office/drawing/2014/main" id="{43B5A836-58E7-C009-7A32-55E0FD96D4DE}"/>
              </a:ext>
            </a:extLst>
          </p:cNvPr>
          <p:cNvSpPr/>
          <p:nvPr/>
        </p:nvSpPr>
        <p:spPr>
          <a:xfrm>
            <a:off x="7688820" y="2390835"/>
            <a:ext cx="4162539" cy="3296077"/>
          </a:xfrm>
          <a:prstGeom prst="chevron">
            <a:avLst>
              <a:gd name="adj" fmla="val 20597"/>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39CA93B0-6DED-6430-BCEA-D74632A0D1E5}"/>
              </a:ext>
            </a:extLst>
          </p:cNvPr>
          <p:cNvSpPr/>
          <p:nvPr/>
        </p:nvSpPr>
        <p:spPr>
          <a:xfrm>
            <a:off x="4063545" y="2370410"/>
            <a:ext cx="4162539" cy="3296077"/>
          </a:xfrm>
          <a:prstGeom prst="chevron">
            <a:avLst>
              <a:gd name="adj" fmla="val 20597"/>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71E4AED4-6FD0-120B-DD26-9BF920134D70}"/>
              </a:ext>
            </a:extLst>
          </p:cNvPr>
          <p:cNvSpPr/>
          <p:nvPr/>
        </p:nvSpPr>
        <p:spPr>
          <a:xfrm>
            <a:off x="409128" y="2364416"/>
            <a:ext cx="4162539" cy="3296077"/>
          </a:xfrm>
          <a:prstGeom prst="chevron">
            <a:avLst>
              <a:gd name="adj" fmla="val 20597"/>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16" name="Chart 15">
            <a:extLst>
              <a:ext uri="{FF2B5EF4-FFF2-40B4-BE49-F238E27FC236}">
                <a16:creationId xmlns:a16="http://schemas.microsoft.com/office/drawing/2014/main" id="{17DA24D5-FC13-EC33-2219-7DDD4639B80D}"/>
              </a:ext>
            </a:extLst>
          </p:cNvPr>
          <p:cNvGraphicFramePr/>
          <p:nvPr>
            <p:extLst>
              <p:ext uri="{D42A27DB-BD31-4B8C-83A1-F6EECF244321}">
                <p14:modId xmlns:p14="http://schemas.microsoft.com/office/powerpoint/2010/main" val="1101250546"/>
              </p:ext>
            </p:extLst>
          </p:nvPr>
        </p:nvGraphicFramePr>
        <p:xfrm>
          <a:off x="6353666" y="147455"/>
          <a:ext cx="5306023" cy="5057318"/>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057C4FB0-259C-8248-1533-DAA671177001}"/>
              </a:ext>
            </a:extLst>
          </p:cNvPr>
          <p:cNvSpPr txBox="1">
            <a:spLocks/>
          </p:cNvSpPr>
          <p:nvPr/>
        </p:nvSpPr>
        <p:spPr>
          <a:xfrm>
            <a:off x="469127" y="494612"/>
            <a:ext cx="9165615" cy="7572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a:solidFill>
                  <a:schemeClr val="tx2">
                    <a:lumMod val="75000"/>
                    <a:lumOff val="25000"/>
                  </a:schemeClr>
                </a:solidFill>
                <a:cs typeface="Arial"/>
              </a:rPr>
              <a:t>PROPERTY TAX </a:t>
            </a:r>
          </a:p>
        </p:txBody>
      </p:sp>
      <p:sp>
        <p:nvSpPr>
          <p:cNvPr id="2" name="Rectangle 1">
            <a:extLst>
              <a:ext uri="{FF2B5EF4-FFF2-40B4-BE49-F238E27FC236}">
                <a16:creationId xmlns:a16="http://schemas.microsoft.com/office/drawing/2014/main" id="{571477C9-C579-E9E3-B594-670C9BD82303}"/>
              </a:ext>
            </a:extLst>
          </p:cNvPr>
          <p:cNvSpPr/>
          <p:nvPr/>
        </p:nvSpPr>
        <p:spPr>
          <a:xfrm>
            <a:off x="483243" y="1251849"/>
            <a:ext cx="8176848" cy="523220"/>
          </a:xfrm>
          <a:prstGeom prst="rect">
            <a:avLst/>
          </a:prstGeom>
        </p:spPr>
        <p:txBody>
          <a:bodyPr wrap="square">
            <a:spAutoFit/>
          </a:bodyPr>
          <a:lstStyle/>
          <a:p>
            <a:r>
              <a:rPr lang="en-US" sz="2800">
                <a:latin typeface="Arial" panose="020B0604020202020204" pitchFamily="34" charset="0"/>
                <a:cs typeface="Arial" panose="020B0604020202020204" pitchFamily="34" charset="0"/>
              </a:rPr>
              <a:t>What do you get for your taxes?</a:t>
            </a:r>
          </a:p>
        </p:txBody>
      </p:sp>
      <p:sp>
        <p:nvSpPr>
          <p:cNvPr id="3" name="Slide Number Placeholder 2">
            <a:extLst>
              <a:ext uri="{FF2B5EF4-FFF2-40B4-BE49-F238E27FC236}">
                <a16:creationId xmlns:a16="http://schemas.microsoft.com/office/drawing/2014/main" id="{836529ED-3ABE-C498-50B6-044D9B1772BB}"/>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18</a:t>
            </a:fld>
            <a:endParaRPr lang="en-US" b="1">
              <a:latin typeface="+mn-lt"/>
            </a:endParaRPr>
          </a:p>
        </p:txBody>
      </p:sp>
      <p:sp>
        <p:nvSpPr>
          <p:cNvPr id="4" name="Rectangle 3">
            <a:extLst>
              <a:ext uri="{FF2B5EF4-FFF2-40B4-BE49-F238E27FC236}">
                <a16:creationId xmlns:a16="http://schemas.microsoft.com/office/drawing/2014/main" id="{1C60F688-E9DC-4576-CEEF-8F49A233C1EB}"/>
              </a:ext>
            </a:extLst>
          </p:cNvPr>
          <p:cNvSpPr/>
          <p:nvPr/>
        </p:nvSpPr>
        <p:spPr>
          <a:xfrm>
            <a:off x="6551629" y="147455"/>
            <a:ext cx="2535809" cy="2178651"/>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A50D75B-5CD3-3A60-D6D7-80966EFE2C41}"/>
              </a:ext>
            </a:extLst>
          </p:cNvPr>
          <p:cNvSpPr/>
          <p:nvPr/>
        </p:nvSpPr>
        <p:spPr>
          <a:xfrm>
            <a:off x="10171520" y="188136"/>
            <a:ext cx="1360129" cy="2178651"/>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3BA013A-6CE1-D1C7-E2B4-B89AFA6F78A5}"/>
              </a:ext>
            </a:extLst>
          </p:cNvPr>
          <p:cNvSpPr/>
          <p:nvPr/>
        </p:nvSpPr>
        <p:spPr>
          <a:xfrm>
            <a:off x="9085156" y="293632"/>
            <a:ext cx="1086363" cy="1922495"/>
          </a:xfrm>
          <a:prstGeom prst="rect">
            <a:avLst/>
          </a:prstGeom>
          <a:noFill/>
          <a:ln w="38100">
            <a:solidFill>
              <a:srgbClr val="FEEC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Graphic 11" descr="House with solid fill">
            <a:extLst>
              <a:ext uri="{FF2B5EF4-FFF2-40B4-BE49-F238E27FC236}">
                <a16:creationId xmlns:a16="http://schemas.microsoft.com/office/drawing/2014/main" id="{6A6E3129-048D-93A3-D49F-F97B17BEAD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73929" y="2520797"/>
            <a:ext cx="2031780" cy="2031780"/>
          </a:xfrm>
          <a:prstGeom prst="rect">
            <a:avLst/>
          </a:prstGeom>
        </p:spPr>
      </p:pic>
      <p:pic>
        <p:nvPicPr>
          <p:cNvPr id="14" name="Graphic 13" descr="Money with solid fill">
            <a:extLst>
              <a:ext uri="{FF2B5EF4-FFF2-40B4-BE49-F238E27FC236}">
                <a16:creationId xmlns:a16="http://schemas.microsoft.com/office/drawing/2014/main" id="{191B2CA6-3F22-27FE-5B7C-C565D898848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64214" y="2733609"/>
            <a:ext cx="1818968" cy="1818968"/>
          </a:xfrm>
          <a:prstGeom prst="rect">
            <a:avLst/>
          </a:prstGeom>
        </p:spPr>
      </p:pic>
      <p:sp>
        <p:nvSpPr>
          <p:cNvPr id="15" name="TextBox 14">
            <a:extLst>
              <a:ext uri="{FF2B5EF4-FFF2-40B4-BE49-F238E27FC236}">
                <a16:creationId xmlns:a16="http://schemas.microsoft.com/office/drawing/2014/main" id="{310BDFBB-979B-CF2E-B139-C86BC1563AF2}"/>
              </a:ext>
            </a:extLst>
          </p:cNvPr>
          <p:cNvSpPr txBox="1"/>
          <p:nvPr/>
        </p:nvSpPr>
        <p:spPr>
          <a:xfrm>
            <a:off x="1962885" y="4504917"/>
            <a:ext cx="1253868" cy="707886"/>
          </a:xfrm>
          <a:prstGeom prst="rect">
            <a:avLst/>
          </a:prstGeom>
          <a:noFill/>
        </p:spPr>
        <p:txBody>
          <a:bodyPr wrap="square" rtlCol="0">
            <a:spAutoFit/>
          </a:bodyPr>
          <a:lstStyle/>
          <a:p>
            <a:pPr algn="ctr"/>
            <a:r>
              <a:rPr lang="en-US" sz="2000">
                <a:latin typeface="Arial" panose="020B0604020202020204" pitchFamily="34" charset="0"/>
                <a:cs typeface="Arial" panose="020B0604020202020204" pitchFamily="34" charset="0"/>
              </a:rPr>
              <a:t>$300,000</a:t>
            </a:r>
          </a:p>
          <a:p>
            <a:pPr algn="ctr"/>
            <a:r>
              <a:rPr lang="en-US" sz="2000">
                <a:latin typeface="Arial" panose="020B0604020202020204" pitchFamily="34" charset="0"/>
                <a:cs typeface="Arial" panose="020B0604020202020204" pitchFamily="34" charset="0"/>
              </a:rPr>
              <a:t>Valuation</a:t>
            </a:r>
          </a:p>
        </p:txBody>
      </p:sp>
      <p:sp>
        <p:nvSpPr>
          <p:cNvPr id="18" name="TextBox 17">
            <a:extLst>
              <a:ext uri="{FF2B5EF4-FFF2-40B4-BE49-F238E27FC236}">
                <a16:creationId xmlns:a16="http://schemas.microsoft.com/office/drawing/2014/main" id="{C3E5D97D-8043-D4FC-7E80-CA92979E7A77}"/>
              </a:ext>
            </a:extLst>
          </p:cNvPr>
          <p:cNvSpPr txBox="1"/>
          <p:nvPr/>
        </p:nvSpPr>
        <p:spPr>
          <a:xfrm>
            <a:off x="5387708" y="4504917"/>
            <a:ext cx="1661053" cy="707886"/>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$4,500</a:t>
            </a:r>
          </a:p>
          <a:p>
            <a:pPr algn="ctr"/>
            <a:r>
              <a:rPr lang="en-US" sz="2000" dirty="0">
                <a:latin typeface="Arial" panose="020B0604020202020204" pitchFamily="34" charset="0"/>
                <a:cs typeface="Arial" panose="020B0604020202020204" pitchFamily="34" charset="0"/>
              </a:rPr>
              <a:t>Total Tax Bill</a:t>
            </a:r>
          </a:p>
        </p:txBody>
      </p:sp>
      <p:pic>
        <p:nvPicPr>
          <p:cNvPr id="20" name="Graphic 19" descr="Mortgage with solid fill">
            <a:extLst>
              <a:ext uri="{FF2B5EF4-FFF2-40B4-BE49-F238E27FC236}">
                <a16:creationId xmlns:a16="http://schemas.microsoft.com/office/drawing/2014/main" id="{B1674B80-2F7D-C3E2-3F7F-9DB9F1E2D44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724596" y="2522596"/>
            <a:ext cx="2029981" cy="2029981"/>
          </a:xfrm>
          <a:prstGeom prst="rect">
            <a:avLst/>
          </a:prstGeom>
        </p:spPr>
      </p:pic>
      <p:sp>
        <p:nvSpPr>
          <p:cNvPr id="21" name="TextBox 20">
            <a:extLst>
              <a:ext uri="{FF2B5EF4-FFF2-40B4-BE49-F238E27FC236}">
                <a16:creationId xmlns:a16="http://schemas.microsoft.com/office/drawing/2014/main" id="{84EDBD35-8E1F-31E5-63BE-EAD7AB9945B5}"/>
              </a:ext>
            </a:extLst>
          </p:cNvPr>
          <p:cNvSpPr txBox="1"/>
          <p:nvPr/>
        </p:nvSpPr>
        <p:spPr>
          <a:xfrm>
            <a:off x="8532926" y="4491613"/>
            <a:ext cx="2384117" cy="707886"/>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$1,000</a:t>
            </a:r>
          </a:p>
          <a:p>
            <a:pPr algn="ctr"/>
            <a:r>
              <a:rPr lang="en-US" sz="2000" dirty="0">
                <a:latin typeface="Arial" panose="020B0604020202020204" pitchFamily="34" charset="0"/>
                <a:cs typeface="Arial" panose="020B0604020202020204" pitchFamily="34" charset="0"/>
              </a:rPr>
              <a:t>City Portion</a:t>
            </a:r>
          </a:p>
        </p:txBody>
      </p:sp>
    </p:spTree>
    <p:extLst>
      <p:ext uri="{BB962C8B-B14F-4D97-AF65-F5344CB8AC3E}">
        <p14:creationId xmlns:p14="http://schemas.microsoft.com/office/powerpoint/2010/main" val="20599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6CE31-FEA7-0C2F-D61A-0BFD824A3DD7}"/>
            </a:ext>
          </a:extLst>
        </p:cNvPr>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31EECDF6-8D48-B238-425B-189FB8E64739}"/>
              </a:ext>
            </a:extLst>
          </p:cNvPr>
          <p:cNvGraphicFramePr/>
          <p:nvPr>
            <p:extLst>
              <p:ext uri="{D42A27DB-BD31-4B8C-83A1-F6EECF244321}">
                <p14:modId xmlns:p14="http://schemas.microsoft.com/office/powerpoint/2010/main" val="3119041542"/>
              </p:ext>
            </p:extLst>
          </p:nvPr>
        </p:nvGraphicFramePr>
        <p:xfrm>
          <a:off x="6353666" y="147455"/>
          <a:ext cx="5306023" cy="5057318"/>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449479C9-2972-0900-2F5E-9CEDD4CAA4CB}"/>
              </a:ext>
            </a:extLst>
          </p:cNvPr>
          <p:cNvSpPr txBox="1">
            <a:spLocks/>
          </p:cNvSpPr>
          <p:nvPr/>
        </p:nvSpPr>
        <p:spPr>
          <a:xfrm>
            <a:off x="469127" y="494612"/>
            <a:ext cx="9165615" cy="7572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a:solidFill>
                  <a:schemeClr val="tx2">
                    <a:lumMod val="75000"/>
                    <a:lumOff val="25000"/>
                  </a:schemeClr>
                </a:solidFill>
                <a:cs typeface="Arial"/>
              </a:rPr>
              <a:t>PROPERTY TAX </a:t>
            </a:r>
          </a:p>
        </p:txBody>
      </p:sp>
      <p:sp>
        <p:nvSpPr>
          <p:cNvPr id="2" name="Rectangle 1">
            <a:extLst>
              <a:ext uri="{FF2B5EF4-FFF2-40B4-BE49-F238E27FC236}">
                <a16:creationId xmlns:a16="http://schemas.microsoft.com/office/drawing/2014/main" id="{C634714E-0E83-750F-A738-7EAC1250F2D2}"/>
              </a:ext>
            </a:extLst>
          </p:cNvPr>
          <p:cNvSpPr/>
          <p:nvPr/>
        </p:nvSpPr>
        <p:spPr>
          <a:xfrm>
            <a:off x="483243" y="1251849"/>
            <a:ext cx="8176848" cy="523220"/>
          </a:xfrm>
          <a:prstGeom prst="rect">
            <a:avLst/>
          </a:prstGeom>
        </p:spPr>
        <p:txBody>
          <a:bodyPr wrap="square">
            <a:spAutoFit/>
          </a:bodyPr>
          <a:lstStyle/>
          <a:p>
            <a:r>
              <a:rPr lang="en-US" sz="2800">
                <a:latin typeface="Arial" panose="020B0604020202020204" pitchFamily="34" charset="0"/>
                <a:cs typeface="Arial" panose="020B0604020202020204" pitchFamily="34" charset="0"/>
              </a:rPr>
              <a:t>What do you get for your taxes?</a:t>
            </a:r>
          </a:p>
        </p:txBody>
      </p:sp>
      <p:sp>
        <p:nvSpPr>
          <p:cNvPr id="3" name="Slide Number Placeholder 2">
            <a:extLst>
              <a:ext uri="{FF2B5EF4-FFF2-40B4-BE49-F238E27FC236}">
                <a16:creationId xmlns:a16="http://schemas.microsoft.com/office/drawing/2014/main" id="{F1E86DDC-9BE7-B64A-D2AF-A03F75C7CE57}"/>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19</a:t>
            </a:fld>
            <a:endParaRPr lang="en-US" b="1">
              <a:latin typeface="+mn-lt"/>
            </a:endParaRPr>
          </a:p>
        </p:txBody>
      </p:sp>
      <p:sp>
        <p:nvSpPr>
          <p:cNvPr id="4" name="Rectangle 3">
            <a:extLst>
              <a:ext uri="{FF2B5EF4-FFF2-40B4-BE49-F238E27FC236}">
                <a16:creationId xmlns:a16="http://schemas.microsoft.com/office/drawing/2014/main" id="{B8DE6294-E0F7-CEF7-3ECD-5A169F5E0C2E}"/>
              </a:ext>
            </a:extLst>
          </p:cNvPr>
          <p:cNvSpPr/>
          <p:nvPr/>
        </p:nvSpPr>
        <p:spPr>
          <a:xfrm>
            <a:off x="6551629" y="147455"/>
            <a:ext cx="2535809" cy="2178651"/>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4B8A42D-2E48-453A-BDD8-CBE3ABE78B45}"/>
              </a:ext>
            </a:extLst>
          </p:cNvPr>
          <p:cNvSpPr/>
          <p:nvPr/>
        </p:nvSpPr>
        <p:spPr>
          <a:xfrm>
            <a:off x="10171520" y="188136"/>
            <a:ext cx="1360129" cy="2178651"/>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E599545-9DFD-C386-13E7-50353C9A2BB4}"/>
              </a:ext>
            </a:extLst>
          </p:cNvPr>
          <p:cNvSpPr/>
          <p:nvPr/>
        </p:nvSpPr>
        <p:spPr>
          <a:xfrm>
            <a:off x="9085156" y="293632"/>
            <a:ext cx="1086363" cy="1922495"/>
          </a:xfrm>
          <a:prstGeom prst="rect">
            <a:avLst/>
          </a:prstGeom>
          <a:noFill/>
          <a:ln w="38100">
            <a:solidFill>
              <a:srgbClr val="FEEC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47862656-1B19-9C14-B765-B6E9D5B890FC}"/>
              </a:ext>
            </a:extLst>
          </p:cNvPr>
          <p:cNvSpPr/>
          <p:nvPr/>
        </p:nvSpPr>
        <p:spPr>
          <a:xfrm>
            <a:off x="1434580" y="1915866"/>
            <a:ext cx="9838171" cy="3890489"/>
          </a:xfrm>
          <a:prstGeom prst="rect">
            <a:avLst/>
          </a:prstGeom>
        </p:spPr>
        <p:txBody>
          <a:bodyPr wrap="square" lIns="91440" tIns="45720" rIns="91440" bIns="45720" anchor="t">
            <a:spAutoFit/>
          </a:bodyPr>
          <a:lstStyle/>
          <a:p>
            <a:pPr>
              <a:lnSpc>
                <a:spcPct val="150000"/>
              </a:lnSpc>
            </a:pPr>
            <a:r>
              <a:rPr lang="en-US" sz="2800" dirty="0">
                <a:latin typeface="Arial"/>
                <a:cs typeface="Arial"/>
              </a:rPr>
              <a:t>Reduced Crime Rates</a:t>
            </a:r>
            <a:endParaRPr lang="en-US" sz="2800" dirty="0">
              <a:latin typeface="Arial" panose="020B0604020202020204" pitchFamily="34" charset="0"/>
              <a:cs typeface="Arial" panose="020B0604020202020204" pitchFamily="34" charset="0"/>
            </a:endParaRPr>
          </a:p>
          <a:p>
            <a:pPr>
              <a:lnSpc>
                <a:spcPct val="150000"/>
              </a:lnSpc>
            </a:pPr>
            <a:r>
              <a:rPr lang="en-US" sz="2800" dirty="0">
                <a:latin typeface="Arial"/>
                <a:cs typeface="Arial"/>
              </a:rPr>
              <a:t>Increased Public Safety - ISO 1 Rated Fire Department </a:t>
            </a:r>
            <a:endParaRPr lang="en-US" sz="2800" dirty="0">
              <a:latin typeface="Arial" panose="020B0604020202020204" pitchFamily="34" charset="0"/>
              <a:cs typeface="Arial" panose="020B0604020202020204" pitchFamily="34" charset="0"/>
            </a:endParaRPr>
          </a:p>
          <a:p>
            <a:pPr>
              <a:lnSpc>
                <a:spcPct val="150000"/>
              </a:lnSpc>
            </a:pPr>
            <a:r>
              <a:rPr lang="en-US" sz="2800" dirty="0">
                <a:latin typeface="Arial" panose="020B0604020202020204" pitchFamily="34" charset="0"/>
                <a:cs typeface="Arial" panose="020B0604020202020204" pitchFamily="34" charset="0"/>
              </a:rPr>
              <a:t>New and Upgraded Parks and Recreation</a:t>
            </a:r>
          </a:p>
          <a:p>
            <a:pPr>
              <a:lnSpc>
                <a:spcPct val="150000"/>
              </a:lnSpc>
            </a:pPr>
            <a:r>
              <a:rPr lang="en-US" sz="2800" dirty="0">
                <a:latin typeface="Arial" panose="020B0604020202020204" pitchFamily="34" charset="0"/>
                <a:cs typeface="Arial" panose="020B0604020202020204" pitchFamily="34" charset="0"/>
              </a:rPr>
              <a:t>Road Expansions and Maintenance</a:t>
            </a:r>
          </a:p>
          <a:p>
            <a:pPr>
              <a:lnSpc>
                <a:spcPct val="150000"/>
              </a:lnSpc>
            </a:pPr>
            <a:r>
              <a:rPr lang="en-US" sz="2800" dirty="0">
                <a:latin typeface="Arial" panose="020B0604020202020204" pitchFamily="34" charset="0"/>
                <a:cs typeface="Arial" panose="020B0604020202020204" pitchFamily="34" charset="0"/>
              </a:rPr>
              <a:t>New Sports Facility – Public Private Partnership</a:t>
            </a:r>
          </a:p>
          <a:p>
            <a:pPr>
              <a:lnSpc>
                <a:spcPct val="150000"/>
              </a:lnSpc>
            </a:pPr>
            <a:r>
              <a:rPr lang="en-US" sz="2800" dirty="0">
                <a:latin typeface="Arial" panose="020B0604020202020204" pitchFamily="34" charset="0"/>
                <a:cs typeface="Arial" panose="020B0604020202020204" pitchFamily="34" charset="0"/>
              </a:rPr>
              <a:t>Downtown Activities and Events for the Family</a:t>
            </a:r>
            <a:endParaRPr lang="en-US" sz="2400" dirty="0">
              <a:latin typeface="Arial" panose="020B0604020202020204" pitchFamily="34" charset="0"/>
              <a:cs typeface="Arial" panose="020B0604020202020204" pitchFamily="34" charset="0"/>
            </a:endParaRPr>
          </a:p>
        </p:txBody>
      </p:sp>
      <p:pic>
        <p:nvPicPr>
          <p:cNvPr id="10" name="Graphic 9" descr="Siren with solid fill">
            <a:extLst>
              <a:ext uri="{FF2B5EF4-FFF2-40B4-BE49-F238E27FC236}">
                <a16:creationId xmlns:a16="http://schemas.microsoft.com/office/drawing/2014/main" id="{C7F0F1CC-35E0-8E6D-B282-63093033A1E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4669" y="2672874"/>
            <a:ext cx="500532" cy="471342"/>
          </a:xfrm>
          <a:prstGeom prst="rect">
            <a:avLst/>
          </a:prstGeom>
        </p:spPr>
      </p:pic>
      <p:pic>
        <p:nvPicPr>
          <p:cNvPr id="12" name="Graphic 11" descr="Balloons with solid fill">
            <a:extLst>
              <a:ext uri="{FF2B5EF4-FFF2-40B4-BE49-F238E27FC236}">
                <a16:creationId xmlns:a16="http://schemas.microsoft.com/office/drawing/2014/main" id="{9245FC20-5FCE-D806-BA71-BE2C4956EDA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2727" y="5252623"/>
            <a:ext cx="564340" cy="531430"/>
          </a:xfrm>
          <a:prstGeom prst="rect">
            <a:avLst/>
          </a:prstGeom>
        </p:spPr>
      </p:pic>
      <p:pic>
        <p:nvPicPr>
          <p:cNvPr id="17" name="Graphic 16" descr="Sport balls outline">
            <a:extLst>
              <a:ext uri="{FF2B5EF4-FFF2-40B4-BE49-F238E27FC236}">
                <a16:creationId xmlns:a16="http://schemas.microsoft.com/office/drawing/2014/main" id="{057914BE-51D0-58AF-553C-F375801154F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68970" y="4610908"/>
            <a:ext cx="564340" cy="531430"/>
          </a:xfrm>
          <a:prstGeom prst="rect">
            <a:avLst/>
          </a:prstGeom>
        </p:spPr>
      </p:pic>
      <p:pic>
        <p:nvPicPr>
          <p:cNvPr id="19" name="Graphic 18" descr="Fork In Road with solid fill">
            <a:extLst>
              <a:ext uri="{FF2B5EF4-FFF2-40B4-BE49-F238E27FC236}">
                <a16:creationId xmlns:a16="http://schemas.microsoft.com/office/drawing/2014/main" id="{9467C845-82CA-386A-4175-36C4A79ABB0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57819" y="3920889"/>
            <a:ext cx="564340" cy="531430"/>
          </a:xfrm>
          <a:prstGeom prst="rect">
            <a:avLst/>
          </a:prstGeom>
        </p:spPr>
      </p:pic>
      <p:pic>
        <p:nvPicPr>
          <p:cNvPr id="21" name="Graphic 20" descr="Park scene with solid fill">
            <a:extLst>
              <a:ext uri="{FF2B5EF4-FFF2-40B4-BE49-F238E27FC236}">
                <a16:creationId xmlns:a16="http://schemas.microsoft.com/office/drawing/2014/main" id="{1C46ED14-607B-EE4B-A520-EBDD1E2F5F3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65241" y="3264510"/>
            <a:ext cx="564340" cy="531430"/>
          </a:xfrm>
          <a:prstGeom prst="rect">
            <a:avLst/>
          </a:prstGeom>
        </p:spPr>
      </p:pic>
      <p:pic>
        <p:nvPicPr>
          <p:cNvPr id="27" name="Graphic 26" descr="Jail with solid fill">
            <a:extLst>
              <a:ext uri="{FF2B5EF4-FFF2-40B4-BE49-F238E27FC236}">
                <a16:creationId xmlns:a16="http://schemas.microsoft.com/office/drawing/2014/main" id="{452AFEE4-9C38-ACAB-8D07-8B841B65120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33141" y="2043445"/>
            <a:ext cx="564340" cy="531430"/>
          </a:xfrm>
          <a:prstGeom prst="rect">
            <a:avLst/>
          </a:prstGeom>
        </p:spPr>
      </p:pic>
      <p:pic>
        <p:nvPicPr>
          <p:cNvPr id="9" name="Picture 8" descr="A black and blue city skyline&#10;&#10;Description automatically generated">
            <a:extLst>
              <a:ext uri="{FF2B5EF4-FFF2-40B4-BE49-F238E27FC236}">
                <a16:creationId xmlns:a16="http://schemas.microsoft.com/office/drawing/2014/main" id="{49B14242-9F6D-6920-6EA9-B83EB4034F6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700709" y="5665109"/>
            <a:ext cx="2331646" cy="1095873"/>
          </a:xfrm>
          <a:prstGeom prst="rect">
            <a:avLst/>
          </a:prstGeom>
        </p:spPr>
      </p:pic>
    </p:spTree>
    <p:extLst>
      <p:ext uri="{BB962C8B-B14F-4D97-AF65-F5344CB8AC3E}">
        <p14:creationId xmlns:p14="http://schemas.microsoft.com/office/powerpoint/2010/main" val="1605606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E1C1C-D9F8-F864-4E75-81D244A4D2A5}"/>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790A7CA0-D3C8-4F3D-E93C-CB4912B46453}"/>
              </a:ext>
            </a:extLst>
          </p:cNvPr>
          <p:cNvSpPr txBox="1"/>
          <p:nvPr/>
        </p:nvSpPr>
        <p:spPr>
          <a:xfrm>
            <a:off x="498021" y="3931104"/>
            <a:ext cx="5057775" cy="1323439"/>
          </a:xfrm>
          <a:prstGeom prst="rect">
            <a:avLst/>
          </a:prstGeom>
          <a:noFill/>
        </p:spPr>
        <p:txBody>
          <a:bodyPr wrap="square" rtlCol="0">
            <a:spAutoFit/>
          </a:bodyPr>
          <a:lstStyle/>
          <a:p>
            <a:r>
              <a:rPr lang="en-US" sz="8000" b="1" spc="300">
                <a:solidFill>
                  <a:schemeClr val="bg1"/>
                </a:solidFill>
                <a:latin typeface="Vancouver V.20" panose="00000506000000000000" pitchFamily="2" charset="0"/>
                <a:cs typeface="Arial" panose="020B0604020202020204" pitchFamily="34" charset="0"/>
              </a:rPr>
              <a:t>TITLE HERE</a:t>
            </a:r>
          </a:p>
        </p:txBody>
      </p:sp>
      <p:sp>
        <p:nvSpPr>
          <p:cNvPr id="2" name="TextBox 1">
            <a:extLst>
              <a:ext uri="{FF2B5EF4-FFF2-40B4-BE49-F238E27FC236}">
                <a16:creationId xmlns:a16="http://schemas.microsoft.com/office/drawing/2014/main" id="{D82C3D9A-581C-0879-E573-0F2BDE314A1D}"/>
              </a:ext>
            </a:extLst>
          </p:cNvPr>
          <p:cNvSpPr txBox="1"/>
          <p:nvPr/>
        </p:nvSpPr>
        <p:spPr>
          <a:xfrm>
            <a:off x="498021" y="3931103"/>
            <a:ext cx="6419850" cy="1323439"/>
          </a:xfrm>
          <a:prstGeom prst="rect">
            <a:avLst/>
          </a:prstGeom>
          <a:noFill/>
        </p:spPr>
        <p:txBody>
          <a:bodyPr wrap="square" rtlCol="0">
            <a:spAutoFit/>
          </a:bodyPr>
          <a:lstStyle/>
          <a:p>
            <a:r>
              <a:rPr lang="en-US" sz="8000" b="1" spc="300">
                <a:solidFill>
                  <a:schemeClr val="bg1"/>
                </a:solidFill>
                <a:latin typeface="Vancouver V.20" panose="00000506000000000000" pitchFamily="2" charset="0"/>
                <a:cs typeface="Arial" panose="020B0604020202020204" pitchFamily="34" charset="0"/>
              </a:rPr>
              <a:t>TITLE HERE</a:t>
            </a:r>
          </a:p>
        </p:txBody>
      </p:sp>
      <p:pic>
        <p:nvPicPr>
          <p:cNvPr id="5" name="Picture 4" descr="A city with tall buildings&#10;&#10;Description automatically generated">
            <a:extLst>
              <a:ext uri="{FF2B5EF4-FFF2-40B4-BE49-F238E27FC236}">
                <a16:creationId xmlns:a16="http://schemas.microsoft.com/office/drawing/2014/main" id="{88BC9E36-FBBA-C478-FFA8-1F7DD93CB1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447" y="1"/>
            <a:ext cx="12362447" cy="6978315"/>
          </a:xfrm>
          <a:prstGeom prst="rect">
            <a:avLst/>
          </a:prstGeom>
        </p:spPr>
      </p:pic>
      <p:sp>
        <p:nvSpPr>
          <p:cNvPr id="3" name="TextBox 2">
            <a:extLst>
              <a:ext uri="{FF2B5EF4-FFF2-40B4-BE49-F238E27FC236}">
                <a16:creationId xmlns:a16="http://schemas.microsoft.com/office/drawing/2014/main" id="{3C94DDB2-CDD1-0EDA-4AE4-221016F3AD27}"/>
              </a:ext>
            </a:extLst>
          </p:cNvPr>
          <p:cNvSpPr txBox="1"/>
          <p:nvPr/>
        </p:nvSpPr>
        <p:spPr>
          <a:xfrm>
            <a:off x="498020" y="3429000"/>
            <a:ext cx="11195959" cy="1323439"/>
          </a:xfrm>
          <a:prstGeom prst="rect">
            <a:avLst/>
          </a:prstGeom>
          <a:noFill/>
        </p:spPr>
        <p:txBody>
          <a:bodyPr wrap="square" rtlCol="0">
            <a:spAutoFit/>
          </a:bodyPr>
          <a:lstStyle/>
          <a:p>
            <a:r>
              <a:rPr lang="en-US" sz="8000" b="1" dirty="0">
                <a:solidFill>
                  <a:schemeClr val="bg1"/>
                </a:solidFill>
              </a:rPr>
              <a:t>FY 2025-2026 BUDGET</a:t>
            </a:r>
          </a:p>
        </p:txBody>
      </p:sp>
      <p:sp>
        <p:nvSpPr>
          <p:cNvPr id="4" name="TextBox 3">
            <a:extLst>
              <a:ext uri="{FF2B5EF4-FFF2-40B4-BE49-F238E27FC236}">
                <a16:creationId xmlns:a16="http://schemas.microsoft.com/office/drawing/2014/main" id="{53E1A88A-4268-C1BB-70A5-F59E33C80EE1}"/>
              </a:ext>
            </a:extLst>
          </p:cNvPr>
          <p:cNvSpPr txBox="1"/>
          <p:nvPr/>
        </p:nvSpPr>
        <p:spPr>
          <a:xfrm>
            <a:off x="579130" y="4485101"/>
            <a:ext cx="5958830" cy="769441"/>
          </a:xfrm>
          <a:prstGeom prst="rect">
            <a:avLst/>
          </a:prstGeom>
          <a:noFill/>
        </p:spPr>
        <p:txBody>
          <a:bodyPr wrap="square" rtlCol="0">
            <a:spAutoFit/>
          </a:bodyPr>
          <a:lstStyle/>
          <a:p>
            <a:r>
              <a:rPr lang="en-US" sz="4400" b="1" dirty="0">
                <a:solidFill>
                  <a:schemeClr val="bg1"/>
                </a:solidFill>
              </a:rPr>
              <a:t>September 9, 2025</a:t>
            </a:r>
          </a:p>
        </p:txBody>
      </p:sp>
    </p:spTree>
    <p:extLst>
      <p:ext uri="{BB962C8B-B14F-4D97-AF65-F5344CB8AC3E}">
        <p14:creationId xmlns:p14="http://schemas.microsoft.com/office/powerpoint/2010/main" val="958256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0CFF5-2F71-BB00-09AE-C71A6698ABAA}"/>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B8C74D68-3433-C304-3155-083A1D20984B}"/>
              </a:ext>
            </a:extLst>
          </p:cNvPr>
          <p:cNvSpPr txBox="1">
            <a:spLocks/>
          </p:cNvSpPr>
          <p:nvPr/>
        </p:nvSpPr>
        <p:spPr>
          <a:xfrm>
            <a:off x="114725" y="260400"/>
            <a:ext cx="11146224" cy="7572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a:solidFill>
                  <a:schemeClr val="tx2">
                    <a:lumMod val="75000"/>
                    <a:lumOff val="25000"/>
                  </a:schemeClr>
                </a:solidFill>
                <a:latin typeface="Century Gothic" panose="020B0502020202020204" pitchFamily="34" charset="0"/>
              </a:rPr>
              <a:t>PUBLIC SAFETY VS PROPERTY TAX REVENUE</a:t>
            </a:r>
          </a:p>
          <a:p>
            <a:pPr marL="0" indent="0">
              <a:buNone/>
            </a:pPr>
            <a:r>
              <a:rPr lang="en-US" sz="3600" b="1">
                <a:solidFill>
                  <a:schemeClr val="tx2">
                    <a:lumMod val="75000"/>
                    <a:lumOff val="25000"/>
                  </a:schemeClr>
                </a:solidFill>
                <a:latin typeface="Century Gothic" panose="020B0502020202020204" pitchFamily="34" charset="0"/>
              </a:rPr>
              <a:t>FY2017 to FY2026</a:t>
            </a:r>
          </a:p>
        </p:txBody>
      </p:sp>
      <p:graphicFrame>
        <p:nvGraphicFramePr>
          <p:cNvPr id="6" name="Chart 5">
            <a:extLst>
              <a:ext uri="{FF2B5EF4-FFF2-40B4-BE49-F238E27FC236}">
                <a16:creationId xmlns:a16="http://schemas.microsoft.com/office/drawing/2014/main" id="{9C96663F-A5E2-46C0-B6BA-153D648073A3}"/>
              </a:ext>
            </a:extLst>
          </p:cNvPr>
          <p:cNvGraphicFramePr>
            <a:graphicFrameLocks/>
          </p:cNvGraphicFramePr>
          <p:nvPr>
            <p:extLst>
              <p:ext uri="{D42A27DB-BD31-4B8C-83A1-F6EECF244321}">
                <p14:modId xmlns:p14="http://schemas.microsoft.com/office/powerpoint/2010/main" val="4132278121"/>
              </p:ext>
            </p:extLst>
          </p:nvPr>
        </p:nvGraphicFramePr>
        <p:xfrm>
          <a:off x="-1" y="1278037"/>
          <a:ext cx="11973698" cy="5045271"/>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311F615A-5316-DDC0-7D3B-456A756F487F}"/>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20</a:t>
            </a:fld>
            <a:endParaRPr lang="en-US" b="1">
              <a:latin typeface="+mn-lt"/>
            </a:endParaRPr>
          </a:p>
        </p:txBody>
      </p:sp>
      <p:pic>
        <p:nvPicPr>
          <p:cNvPr id="4" name="Picture 3" descr="A black and blue city skyline&#10;&#10;Description automatically generated">
            <a:extLst>
              <a:ext uri="{FF2B5EF4-FFF2-40B4-BE49-F238E27FC236}">
                <a16:creationId xmlns:a16="http://schemas.microsoft.com/office/drawing/2014/main" id="{543F7D1C-2EE0-B804-C4DE-FBC52529C8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0709" y="5665109"/>
            <a:ext cx="2331646" cy="1095873"/>
          </a:xfrm>
          <a:prstGeom prst="rect">
            <a:avLst/>
          </a:prstGeom>
        </p:spPr>
      </p:pic>
      <p:cxnSp>
        <p:nvCxnSpPr>
          <p:cNvPr id="2" name="Straight Connector 1">
            <a:extLst>
              <a:ext uri="{FF2B5EF4-FFF2-40B4-BE49-F238E27FC236}">
                <a16:creationId xmlns:a16="http://schemas.microsoft.com/office/drawing/2014/main" id="{59BE5835-795B-D116-56A7-11C1C2E0A765}"/>
              </a:ext>
            </a:extLst>
          </p:cNvPr>
          <p:cNvCxnSpPr/>
          <p:nvPr/>
        </p:nvCxnSpPr>
        <p:spPr>
          <a:xfrm>
            <a:off x="8665176" y="1600545"/>
            <a:ext cx="1935907" cy="0"/>
          </a:xfrm>
          <a:prstGeom prst="line">
            <a:avLst/>
          </a:prstGeom>
          <a:ln w="28575">
            <a:solidFill>
              <a:schemeClr val="accent6"/>
            </a:solidFill>
          </a:ln>
        </p:spPr>
        <p:style>
          <a:lnRef idx="2">
            <a:schemeClr val="dk1">
              <a:shade val="15000"/>
            </a:schemeClr>
          </a:lnRef>
          <a:fillRef idx="1">
            <a:schemeClr val="dk1"/>
          </a:fillRef>
          <a:effectRef idx="0">
            <a:schemeClr val="dk1"/>
          </a:effectRef>
          <a:fontRef idx="minor">
            <a:schemeClr val="lt1"/>
          </a:fontRef>
        </p:style>
      </p:cxnSp>
      <p:cxnSp>
        <p:nvCxnSpPr>
          <p:cNvPr id="7" name="Straight Connector 6">
            <a:extLst>
              <a:ext uri="{FF2B5EF4-FFF2-40B4-BE49-F238E27FC236}">
                <a16:creationId xmlns:a16="http://schemas.microsoft.com/office/drawing/2014/main" id="{DFC8D559-6266-AAE9-6F61-DDB2F4E1220B}"/>
              </a:ext>
            </a:extLst>
          </p:cNvPr>
          <p:cNvCxnSpPr/>
          <p:nvPr/>
        </p:nvCxnSpPr>
        <p:spPr>
          <a:xfrm>
            <a:off x="8649011" y="2958665"/>
            <a:ext cx="1967399" cy="0"/>
          </a:xfrm>
          <a:prstGeom prst="line">
            <a:avLst/>
          </a:prstGeom>
          <a:ln w="28575">
            <a:solidFill>
              <a:schemeClr val="accent6"/>
            </a:solidFill>
          </a:ln>
        </p:spPr>
        <p:style>
          <a:lnRef idx="2">
            <a:schemeClr val="dk1">
              <a:shade val="15000"/>
            </a:schemeClr>
          </a:lnRef>
          <a:fillRef idx="1">
            <a:schemeClr val="dk1"/>
          </a:fillRef>
          <a:effectRef idx="0">
            <a:schemeClr val="dk1"/>
          </a:effectRef>
          <a:fontRef idx="minor">
            <a:schemeClr val="lt1"/>
          </a:fontRef>
        </p:style>
      </p:cxnSp>
      <p:sp>
        <p:nvSpPr>
          <p:cNvPr id="8" name="Rectangle 7">
            <a:extLst>
              <a:ext uri="{FF2B5EF4-FFF2-40B4-BE49-F238E27FC236}">
                <a16:creationId xmlns:a16="http://schemas.microsoft.com/office/drawing/2014/main" id="{2CAB92D9-423C-1D99-7938-CC86829F70AB}"/>
              </a:ext>
            </a:extLst>
          </p:cNvPr>
          <p:cNvSpPr/>
          <p:nvPr/>
        </p:nvSpPr>
        <p:spPr>
          <a:xfrm>
            <a:off x="9112513" y="1600747"/>
            <a:ext cx="2291167" cy="1365250"/>
          </a:xfrm>
          <a:prstGeom prst="rect">
            <a:avLst/>
          </a:prstGeom>
          <a:solidFill>
            <a:srgbClr val="FFFF00"/>
          </a:solidFill>
          <a:ln w="28575">
            <a:solidFill>
              <a:schemeClr val="accent6"/>
            </a:solidFill>
          </a:ln>
        </p:spPr>
        <p:style>
          <a:lnRef idx="2">
            <a:schemeClr val="dk1">
              <a:shade val="15000"/>
            </a:schemeClr>
          </a:lnRef>
          <a:fillRef idx="1">
            <a:schemeClr val="dk1"/>
          </a:fillRef>
          <a:effectRef idx="0">
            <a:schemeClr val="dk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tx1"/>
                </a:solidFill>
                <a:latin typeface="Arial" panose="020B0604020202020204" pitchFamily="34" charset="0"/>
                <a:cs typeface="Arial" panose="020B0604020202020204" pitchFamily="34" charset="0"/>
              </a:rPr>
              <a:t>$35 Million Deficit between Public Safety Expenses and Property Tax Revenue</a:t>
            </a:r>
          </a:p>
        </p:txBody>
      </p:sp>
    </p:spTree>
    <p:extLst>
      <p:ext uri="{BB962C8B-B14F-4D97-AF65-F5344CB8AC3E}">
        <p14:creationId xmlns:p14="http://schemas.microsoft.com/office/powerpoint/2010/main" val="3802472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laceholder 3">
            <a:extLst>
              <a:ext uri="{FF2B5EF4-FFF2-40B4-BE49-F238E27FC236}">
                <a16:creationId xmlns:a16="http://schemas.microsoft.com/office/drawing/2014/main" id="{00000000-0008-0000-0200-000002000000}"/>
              </a:ext>
            </a:extLst>
          </p:cNvPr>
          <p:cNvGraphicFramePr>
            <a:graphicFrameLocks noGrp="1"/>
          </p:cNvGraphicFramePr>
          <p:nvPr>
            <p:ph type="chart" sz="quarter" idx="10"/>
            <p:extLst>
              <p:ext uri="{D42A27DB-BD31-4B8C-83A1-F6EECF244321}">
                <p14:modId xmlns:p14="http://schemas.microsoft.com/office/powerpoint/2010/main" val="2664040380"/>
              </p:ext>
            </p:extLst>
          </p:nvPr>
        </p:nvGraphicFramePr>
        <p:xfrm>
          <a:off x="177584" y="361852"/>
          <a:ext cx="11686485" cy="5943698"/>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a:extLst>
              <a:ext uri="{FF2B5EF4-FFF2-40B4-BE49-F238E27FC236}">
                <a16:creationId xmlns:a16="http://schemas.microsoft.com/office/drawing/2014/main" id="{B9FA7696-0961-470B-9ECD-189E421A3DEF}"/>
              </a:ext>
            </a:extLst>
          </p:cNvPr>
          <p:cNvSpPr>
            <a:spLocks noGrp="1"/>
          </p:cNvSpPr>
          <p:nvPr>
            <p:ph type="title"/>
          </p:nvPr>
        </p:nvSpPr>
        <p:spPr>
          <a:xfrm>
            <a:off x="4521666" y="264263"/>
            <a:ext cx="7096249" cy="1595360"/>
          </a:xfrm>
        </p:spPr>
        <p:txBody>
          <a:bodyPr>
            <a:normAutofit fontScale="90000"/>
          </a:bodyPr>
          <a:lstStyle/>
          <a:p>
            <a:pPr algn="r">
              <a:defRPr sz="1440" b="0" i="0" u="none" strike="noStrike" kern="1200" cap="all" spc="0" baseline="0">
                <a:gradFill>
                  <a:gsLst>
                    <a:gs pos="0">
                      <a:prstClr val="black">
                        <a:lumMod val="50000"/>
                        <a:lumOff val="50000"/>
                      </a:prstClr>
                    </a:gs>
                    <a:gs pos="100000">
                      <a:prstClr val="black">
                        <a:lumMod val="85000"/>
                        <a:lumOff val="15000"/>
                      </a:prstClr>
                    </a:gs>
                  </a:gsLst>
                  <a:lin ang="5400000" scaled="0"/>
                </a:gradFill>
                <a:latin typeface="+mn-lt"/>
                <a:ea typeface="+mn-ea"/>
                <a:cs typeface="+mn-cs"/>
              </a:defRPr>
            </a:pPr>
            <a:r>
              <a:rPr lang="en-US" sz="4900" b="1">
                <a:solidFill>
                  <a:schemeClr val="tx2">
                    <a:lumMod val="75000"/>
                    <a:lumOff val="25000"/>
                  </a:schemeClr>
                </a:solidFill>
                <a:ea typeface="+mn-ea"/>
                <a:cs typeface="Arial"/>
              </a:rPr>
              <a:t>Historical Tax Levy </a:t>
            </a:r>
            <a:br>
              <a:rPr lang="en-US" sz="3600" b="1" cap="all" spc="0">
                <a:solidFill>
                  <a:schemeClr val="tx2"/>
                </a:solidFill>
              </a:rPr>
            </a:br>
            <a:r>
              <a:rPr lang="en-US" sz="3600" b="1" cap="all" spc="0">
                <a:solidFill>
                  <a:schemeClr val="tx2">
                    <a:lumMod val="50000"/>
                  </a:schemeClr>
                </a:solidFill>
                <a:latin typeface="Arial" panose="020B0604020202020204" pitchFamily="34" charset="0"/>
                <a:cs typeface="Arial" panose="020B0604020202020204" pitchFamily="34" charset="0"/>
              </a:rPr>
              <a:t>fy2006 to fy2026</a:t>
            </a:r>
            <a:br>
              <a:rPr lang="en-US" sz="3600" b="1" cap="all" spc="0">
                <a:solidFill>
                  <a:schemeClr val="tx2"/>
                </a:solidFill>
                <a:latin typeface="Arial" panose="020B0604020202020204" pitchFamily="34" charset="0"/>
                <a:cs typeface="Arial" panose="020B0604020202020204" pitchFamily="34" charset="0"/>
              </a:rPr>
            </a:br>
            <a:r>
              <a:rPr lang="en-US" sz="1800" b="1" cap="all" spc="0">
                <a:solidFill>
                  <a:schemeClr val="tx2">
                    <a:lumMod val="60000"/>
                    <a:lumOff val="40000"/>
                  </a:schemeClr>
                </a:solidFill>
                <a:latin typeface="Arial" panose="020B0604020202020204" pitchFamily="34" charset="0"/>
                <a:cs typeface="Arial" panose="020B0604020202020204" pitchFamily="34" charset="0"/>
              </a:rPr>
              <a:t>(</a:t>
            </a:r>
            <a:r>
              <a:rPr lang="en-US" sz="1800" b="1" spc="0">
                <a:solidFill>
                  <a:schemeClr val="tx2">
                    <a:lumMod val="60000"/>
                    <a:lumOff val="40000"/>
                  </a:schemeClr>
                </a:solidFill>
                <a:latin typeface="Arial" panose="020B0604020202020204" pitchFamily="34" charset="0"/>
                <a:cs typeface="Arial" panose="020B0604020202020204" pitchFamily="34" charset="0"/>
              </a:rPr>
              <a:t>Represented In Cents PER $100 VALUATION</a:t>
            </a:r>
            <a:r>
              <a:rPr lang="en-US" sz="1800" b="1" cap="all" spc="0">
                <a:solidFill>
                  <a:schemeClr val="tx2">
                    <a:lumMod val="60000"/>
                    <a:lumOff val="40000"/>
                  </a:schemeClr>
                </a:solidFill>
                <a:latin typeface="Arial" panose="020B0604020202020204" pitchFamily="34" charset="0"/>
                <a:cs typeface="Arial" panose="020B0604020202020204" pitchFamily="34" charset="0"/>
              </a:rPr>
              <a:t>)</a:t>
            </a:r>
            <a:br>
              <a:rPr lang="en-US" sz="1800" b="1" cap="all" spc="0">
                <a:solidFill>
                  <a:schemeClr val="tx2"/>
                </a:solidFill>
                <a:latin typeface="Arial" panose="020B0604020202020204" pitchFamily="34" charset="0"/>
                <a:cs typeface="Arial" panose="020B0604020202020204" pitchFamily="34" charset="0"/>
              </a:rPr>
            </a:br>
            <a:endParaRPr lang="en-US" sz="2200">
              <a:latin typeface="Arial" panose="020B0604020202020204" pitchFamily="34" charset="0"/>
              <a:cs typeface="Arial" panose="020B0604020202020204" pitchFamily="34" charset="0"/>
            </a:endParaRPr>
          </a:p>
        </p:txBody>
      </p:sp>
      <p:sp>
        <p:nvSpPr>
          <p:cNvPr id="2" name="Slide Number Placeholder 2">
            <a:extLst>
              <a:ext uri="{FF2B5EF4-FFF2-40B4-BE49-F238E27FC236}">
                <a16:creationId xmlns:a16="http://schemas.microsoft.com/office/drawing/2014/main" id="{49A533EB-78A2-3DAA-9CB7-DDDABB6A4D9F}"/>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21</a:t>
            </a:fld>
            <a:endParaRPr lang="en-US" b="1">
              <a:latin typeface="+mn-lt"/>
            </a:endParaRPr>
          </a:p>
        </p:txBody>
      </p:sp>
      <p:sp>
        <p:nvSpPr>
          <p:cNvPr id="5" name="TextBox 4">
            <a:extLst>
              <a:ext uri="{FF2B5EF4-FFF2-40B4-BE49-F238E27FC236}">
                <a16:creationId xmlns:a16="http://schemas.microsoft.com/office/drawing/2014/main" id="{20056F3F-1CA0-825E-A29D-9A69DEF9C99B}"/>
              </a:ext>
            </a:extLst>
          </p:cNvPr>
          <p:cNvSpPr txBox="1"/>
          <p:nvPr/>
        </p:nvSpPr>
        <p:spPr>
          <a:xfrm>
            <a:off x="1178723" y="4213723"/>
            <a:ext cx="10154093" cy="369332"/>
          </a:xfrm>
          <a:prstGeom prst="rect">
            <a:avLst/>
          </a:prstGeom>
        </p:spPr>
        <p:txBody>
          <a:bodyPr wrap="square" rtlCol="0">
            <a:spAutoFit/>
          </a:bodyPr>
          <a:lstStyle/>
          <a:p>
            <a:r>
              <a:rPr lang="en-US" b="1">
                <a:solidFill>
                  <a:srgbClr val="FF0000"/>
                </a:solidFill>
                <a:latin typeface="Arial" panose="020B0604020202020204" pitchFamily="34" charset="0"/>
                <a:cs typeface="Arial" panose="020B0604020202020204" pitchFamily="34" charset="0"/>
              </a:rPr>
              <a:t>Reduction in overall tax burden to the Citizens even after $100M Bond Referendum in 2017</a:t>
            </a:r>
          </a:p>
        </p:txBody>
      </p:sp>
      <p:sp>
        <p:nvSpPr>
          <p:cNvPr id="7" name="Arrow: Down 6">
            <a:extLst>
              <a:ext uri="{FF2B5EF4-FFF2-40B4-BE49-F238E27FC236}">
                <a16:creationId xmlns:a16="http://schemas.microsoft.com/office/drawing/2014/main" id="{53596D35-52B5-D9E8-0F9A-8EF840DBF38D}"/>
              </a:ext>
            </a:extLst>
          </p:cNvPr>
          <p:cNvSpPr/>
          <p:nvPr/>
        </p:nvSpPr>
        <p:spPr>
          <a:xfrm>
            <a:off x="291084" y="1454824"/>
            <a:ext cx="484632" cy="356038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978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E4558-BA89-5AF7-D834-07D157D2E931}"/>
            </a:ext>
          </a:extLst>
        </p:cNvPr>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910BEEB9-A511-871D-3AFD-1105A9D6BEAE}"/>
              </a:ext>
            </a:extLst>
          </p:cNvPr>
          <p:cNvGraphicFramePr/>
          <p:nvPr>
            <p:extLst>
              <p:ext uri="{D42A27DB-BD31-4B8C-83A1-F6EECF244321}">
                <p14:modId xmlns:p14="http://schemas.microsoft.com/office/powerpoint/2010/main" val="1059980037"/>
              </p:ext>
            </p:extLst>
          </p:nvPr>
        </p:nvGraphicFramePr>
        <p:xfrm>
          <a:off x="6353666" y="147455"/>
          <a:ext cx="5306023" cy="5057318"/>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0FBE1B82-8DB1-3AC5-7490-2760DDF6BEBE}"/>
              </a:ext>
            </a:extLst>
          </p:cNvPr>
          <p:cNvSpPr txBox="1">
            <a:spLocks/>
          </p:cNvSpPr>
          <p:nvPr/>
        </p:nvSpPr>
        <p:spPr>
          <a:xfrm>
            <a:off x="469127" y="494612"/>
            <a:ext cx="4800457" cy="7572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a:solidFill>
                  <a:schemeClr val="tx2">
                    <a:lumMod val="75000"/>
                    <a:lumOff val="25000"/>
                  </a:schemeClr>
                </a:solidFill>
                <a:cs typeface="Arial"/>
              </a:rPr>
              <a:t>PROPERTY TAX STRATEGY </a:t>
            </a:r>
          </a:p>
        </p:txBody>
      </p:sp>
      <p:sp>
        <p:nvSpPr>
          <p:cNvPr id="3" name="Slide Number Placeholder 2">
            <a:extLst>
              <a:ext uri="{FF2B5EF4-FFF2-40B4-BE49-F238E27FC236}">
                <a16:creationId xmlns:a16="http://schemas.microsoft.com/office/drawing/2014/main" id="{B955523B-88D5-66F3-22B5-1E449F99BCE1}"/>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22</a:t>
            </a:fld>
            <a:endParaRPr lang="en-US" b="1">
              <a:latin typeface="+mn-lt"/>
            </a:endParaRPr>
          </a:p>
        </p:txBody>
      </p:sp>
      <p:sp>
        <p:nvSpPr>
          <p:cNvPr id="4" name="Rectangle 3">
            <a:extLst>
              <a:ext uri="{FF2B5EF4-FFF2-40B4-BE49-F238E27FC236}">
                <a16:creationId xmlns:a16="http://schemas.microsoft.com/office/drawing/2014/main" id="{E408B5ED-F9BD-0BE2-D187-01E3CFB5589A}"/>
              </a:ext>
            </a:extLst>
          </p:cNvPr>
          <p:cNvSpPr/>
          <p:nvPr/>
        </p:nvSpPr>
        <p:spPr>
          <a:xfrm>
            <a:off x="6551629" y="147455"/>
            <a:ext cx="2535809" cy="2178651"/>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7AAFD5A-EE73-5CBF-D8B2-3E0471819E44}"/>
              </a:ext>
            </a:extLst>
          </p:cNvPr>
          <p:cNvSpPr/>
          <p:nvPr/>
        </p:nvSpPr>
        <p:spPr>
          <a:xfrm>
            <a:off x="10171520" y="188136"/>
            <a:ext cx="1360129" cy="2178651"/>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7CF759F-7265-59E8-0B37-27071BA7EFC2}"/>
              </a:ext>
            </a:extLst>
          </p:cNvPr>
          <p:cNvSpPr txBox="1"/>
          <p:nvPr/>
        </p:nvSpPr>
        <p:spPr>
          <a:xfrm>
            <a:off x="179822" y="2320926"/>
            <a:ext cx="11479867" cy="3539430"/>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2800" dirty="0">
                <a:latin typeface="Arial"/>
                <a:cs typeface="Arial"/>
              </a:rPr>
              <a:t>Total tax rate </a:t>
            </a:r>
            <a:r>
              <a:rPr lang="en-US" sz="2800" b="1" u="sng" dirty="0">
                <a:solidFill>
                  <a:schemeClr val="tx2">
                    <a:lumMod val="75000"/>
                    <a:lumOff val="25000"/>
                  </a:schemeClr>
                </a:solidFill>
                <a:latin typeface="Arial"/>
                <a:cs typeface="Arial"/>
              </a:rPr>
              <a:t>not increased</a:t>
            </a:r>
            <a:r>
              <a:rPr lang="en-US" sz="2800" b="1" dirty="0">
                <a:solidFill>
                  <a:schemeClr val="tx2">
                    <a:lumMod val="75000"/>
                    <a:lumOff val="25000"/>
                  </a:schemeClr>
                </a:solidFill>
                <a:latin typeface="Arial"/>
                <a:cs typeface="Arial"/>
              </a:rPr>
              <a:t> </a:t>
            </a:r>
            <a:r>
              <a:rPr lang="en-US" sz="2800" dirty="0">
                <a:latin typeface="Arial"/>
                <a:cs typeface="Arial"/>
              </a:rPr>
              <a:t>to </a:t>
            </a:r>
          </a:p>
          <a:p>
            <a:r>
              <a:rPr lang="en-US" sz="2800" dirty="0">
                <a:latin typeface="Arial" panose="020B0604020202020204" pitchFamily="34" charset="0"/>
                <a:cs typeface="Arial" panose="020B0604020202020204" pitchFamily="34" charset="0"/>
              </a:rPr>
              <a:t>     account for </a:t>
            </a:r>
            <a:r>
              <a:rPr lang="en-US" sz="2800" b="1" dirty="0">
                <a:solidFill>
                  <a:schemeClr val="tx2">
                    <a:lumMod val="75000"/>
                    <a:lumOff val="25000"/>
                  </a:schemeClr>
                </a:solidFill>
                <a:latin typeface="Arial" panose="020B0604020202020204" pitchFamily="34" charset="0"/>
                <a:cs typeface="Arial" panose="020B0604020202020204" pitchFamily="34" charset="0"/>
              </a:rPr>
              <a:t>$100M Road Bond </a:t>
            </a:r>
            <a:r>
              <a:rPr lang="en-US" sz="2800" dirty="0">
                <a:latin typeface="Arial" panose="020B0604020202020204" pitchFamily="34" charset="0"/>
                <a:cs typeface="Arial" panose="020B0604020202020204" pitchFamily="34" charset="0"/>
              </a:rPr>
              <a:t>–</a:t>
            </a:r>
          </a:p>
          <a:p>
            <a:r>
              <a:rPr lang="en-US" sz="2800" dirty="0">
                <a:latin typeface="Arial" panose="020B0604020202020204" pitchFamily="34" charset="0"/>
                <a:cs typeface="Arial" panose="020B0604020202020204" pitchFamily="34" charset="0"/>
              </a:rPr>
              <a:t>     absorbed by the General Fund</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Strategically used Oil and Gas funds on hand to take care of 20-year fire retirement fund issue - </a:t>
            </a:r>
            <a:r>
              <a:rPr lang="en-US" sz="2800" b="1" dirty="0">
                <a:solidFill>
                  <a:schemeClr val="tx2">
                    <a:lumMod val="75000"/>
                    <a:lumOff val="25000"/>
                  </a:schemeClr>
                </a:solidFill>
                <a:latin typeface="Arial" panose="020B0604020202020204" pitchFamily="34" charset="0"/>
                <a:cs typeface="Arial" panose="020B0604020202020204" pitchFamily="34" charset="0"/>
              </a:rPr>
              <a:t>$54M cash solution</a:t>
            </a:r>
            <a:r>
              <a:rPr lang="en-US" sz="2800" dirty="0">
                <a:latin typeface="Arial" panose="020B0604020202020204" pitchFamily="34" charset="0"/>
                <a:cs typeface="Arial" panose="020B0604020202020204" pitchFamily="34" charset="0"/>
              </a:rPr>
              <a:t> saving </a:t>
            </a:r>
            <a:r>
              <a:rPr lang="en-US" sz="2800" b="1" dirty="0">
                <a:solidFill>
                  <a:schemeClr val="tx2">
                    <a:lumMod val="75000"/>
                    <a:lumOff val="25000"/>
                  </a:schemeClr>
                </a:solidFill>
                <a:latin typeface="Arial" panose="020B0604020202020204" pitchFamily="34" charset="0"/>
                <a:cs typeface="Arial" panose="020B0604020202020204" pitchFamily="34" charset="0"/>
              </a:rPr>
              <a:t>$60M </a:t>
            </a:r>
            <a:r>
              <a:rPr lang="en-US" sz="2800" dirty="0">
                <a:latin typeface="Arial" panose="020B0604020202020204" pitchFamily="34" charset="0"/>
                <a:cs typeface="Arial" panose="020B0604020202020204" pitchFamily="34" charset="0"/>
              </a:rPr>
              <a:t>in fees, interests and taxes associated with a Pension Obligation Bond</a:t>
            </a:r>
            <a:endParaRPr lang="pt-BR"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pt-BR" sz="2800" dirty="0">
              <a:latin typeface="Arial" panose="020B0604020202020204" pitchFamily="34" charset="0"/>
              <a:cs typeface="Arial" panose="020B0604020202020204" pitchFamily="34" charset="0"/>
            </a:endParaRPr>
          </a:p>
        </p:txBody>
      </p:sp>
      <p:pic>
        <p:nvPicPr>
          <p:cNvPr id="2" name="Picture 1" descr="A black and blue city skyline&#10;&#10;Description automatically generated">
            <a:extLst>
              <a:ext uri="{FF2B5EF4-FFF2-40B4-BE49-F238E27FC236}">
                <a16:creationId xmlns:a16="http://schemas.microsoft.com/office/drawing/2014/main" id="{E261A110-D43D-A509-3904-78AEF29441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0709" y="5665109"/>
            <a:ext cx="2331646" cy="1095873"/>
          </a:xfrm>
          <a:prstGeom prst="rect">
            <a:avLst/>
          </a:prstGeom>
        </p:spPr>
      </p:pic>
      <p:pic>
        <p:nvPicPr>
          <p:cNvPr id="8" name="Picture 7">
            <a:extLst>
              <a:ext uri="{FF2B5EF4-FFF2-40B4-BE49-F238E27FC236}">
                <a16:creationId xmlns:a16="http://schemas.microsoft.com/office/drawing/2014/main" id="{976AD4D0-3157-4873-013D-32249EA7088F}"/>
              </a:ext>
            </a:extLst>
          </p:cNvPr>
          <p:cNvPicPr>
            <a:picLocks noChangeAspect="1"/>
          </p:cNvPicPr>
          <p:nvPr/>
        </p:nvPicPr>
        <p:blipFill>
          <a:blip r:embed="rId5"/>
          <a:stretch>
            <a:fillRect/>
          </a:stretch>
        </p:blipFill>
        <p:spPr>
          <a:xfrm>
            <a:off x="6353666" y="318437"/>
            <a:ext cx="5607879" cy="2669580"/>
          </a:xfrm>
          <a:prstGeom prst="rect">
            <a:avLst/>
          </a:prstGeom>
        </p:spPr>
      </p:pic>
    </p:spTree>
    <p:extLst>
      <p:ext uri="{BB962C8B-B14F-4D97-AF65-F5344CB8AC3E}">
        <p14:creationId xmlns:p14="http://schemas.microsoft.com/office/powerpoint/2010/main" val="12593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FFF92-6804-6C33-8F33-053FFF52E1BF}"/>
            </a:ext>
          </a:extLst>
        </p:cNvPr>
        <p:cNvGrpSpPr/>
        <p:nvPr/>
      </p:nvGrpSpPr>
      <p:grpSpPr>
        <a:xfrm>
          <a:off x="0" y="0"/>
          <a:ext cx="0" cy="0"/>
          <a:chOff x="0" y="0"/>
          <a:chExt cx="0" cy="0"/>
        </a:xfrm>
      </p:grpSpPr>
      <p:pic>
        <p:nvPicPr>
          <p:cNvPr id="7" name="Picture 6" descr="Graphical user interface&#10;&#10;Description automatically generated with medium confidence">
            <a:extLst>
              <a:ext uri="{FF2B5EF4-FFF2-40B4-BE49-F238E27FC236}">
                <a16:creationId xmlns:a16="http://schemas.microsoft.com/office/drawing/2014/main" id="{206C774D-F543-0907-B325-30A01BC3BA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2">
            <a:extLst>
              <a:ext uri="{FF2B5EF4-FFF2-40B4-BE49-F238E27FC236}">
                <a16:creationId xmlns:a16="http://schemas.microsoft.com/office/drawing/2014/main" id="{196D56D3-56FA-2886-6BA2-AD838586C1B8}"/>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23</a:t>
            </a:fld>
            <a:endParaRPr lang="en-US" b="1">
              <a:latin typeface="+mn-lt"/>
            </a:endParaRPr>
          </a:p>
        </p:txBody>
      </p:sp>
      <p:pic>
        <p:nvPicPr>
          <p:cNvPr id="11" name="Picture 10">
            <a:extLst>
              <a:ext uri="{FF2B5EF4-FFF2-40B4-BE49-F238E27FC236}">
                <a16:creationId xmlns:a16="http://schemas.microsoft.com/office/drawing/2014/main" id="{875CBFDE-E729-724D-B568-F508213C9A04}"/>
              </a:ext>
            </a:extLst>
          </p:cNvPr>
          <p:cNvPicPr>
            <a:picLocks noChangeAspect="1"/>
          </p:cNvPicPr>
          <p:nvPr/>
        </p:nvPicPr>
        <p:blipFill>
          <a:blip r:embed="rId3"/>
          <a:stretch>
            <a:fillRect/>
          </a:stretch>
        </p:blipFill>
        <p:spPr>
          <a:xfrm>
            <a:off x="1723696" y="237206"/>
            <a:ext cx="8713075" cy="5382789"/>
          </a:xfrm>
          <a:prstGeom prst="rect">
            <a:avLst/>
          </a:prstGeom>
        </p:spPr>
      </p:pic>
    </p:spTree>
    <p:extLst>
      <p:ext uri="{BB962C8B-B14F-4D97-AF65-F5344CB8AC3E}">
        <p14:creationId xmlns:p14="http://schemas.microsoft.com/office/powerpoint/2010/main" val="2020482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5CC63-7046-728C-4AA2-97DFD73CCB0D}"/>
            </a:ext>
          </a:extLst>
        </p:cNvPr>
        <p:cNvGrpSpPr/>
        <p:nvPr/>
      </p:nvGrpSpPr>
      <p:grpSpPr>
        <a:xfrm>
          <a:off x="0" y="0"/>
          <a:ext cx="0" cy="0"/>
          <a:chOff x="0" y="0"/>
          <a:chExt cx="0" cy="0"/>
        </a:xfrm>
      </p:grpSpPr>
      <p:pic>
        <p:nvPicPr>
          <p:cNvPr id="7" name="Picture 6" descr="A white background with black and white clouds&#10;&#10;Description automatically generated">
            <a:extLst>
              <a:ext uri="{FF2B5EF4-FFF2-40B4-BE49-F238E27FC236}">
                <a16:creationId xmlns:a16="http://schemas.microsoft.com/office/drawing/2014/main" id="{A634B8B6-17BD-83E4-7409-E0F7E6B0F7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173F922C-1015-28D1-147E-0D5E8F6DCD13}"/>
              </a:ext>
            </a:extLst>
          </p:cNvPr>
          <p:cNvSpPr txBox="1"/>
          <p:nvPr/>
        </p:nvSpPr>
        <p:spPr>
          <a:xfrm>
            <a:off x="223158" y="289499"/>
            <a:ext cx="11589470" cy="769441"/>
          </a:xfrm>
          <a:prstGeom prst="rect">
            <a:avLst/>
          </a:prstGeom>
          <a:noFill/>
        </p:spPr>
        <p:txBody>
          <a:bodyPr wrap="square" rtlCol="0">
            <a:spAutoFit/>
          </a:bodyPr>
          <a:lstStyle/>
          <a:p>
            <a:r>
              <a:rPr lang="en-US" sz="4400" b="1">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FY2025 TAX RATES-PEER CITIES</a:t>
            </a:r>
            <a:endParaRPr lang="en-US" sz="4400" b="1">
              <a:solidFill>
                <a:schemeClr val="tx2">
                  <a:lumMod val="75000"/>
                  <a:lumOff val="25000"/>
                </a:schemeClr>
              </a:solidFill>
              <a:highlight>
                <a:srgbClr val="FFFF00"/>
              </a:highlight>
              <a:latin typeface="Century Gothic" panose="020B0502020202020204" pitchFamily="34" charset="0"/>
              <a:ea typeface="Roboto Slab" pitchFamily="2" charset="0"/>
              <a:cs typeface="BrowalliaUPC" panose="020B0502040204020203" pitchFamily="34" charset="-34"/>
            </a:endParaRPr>
          </a:p>
        </p:txBody>
      </p:sp>
      <p:sp>
        <p:nvSpPr>
          <p:cNvPr id="2" name="Slide Number Placeholder 2">
            <a:extLst>
              <a:ext uri="{FF2B5EF4-FFF2-40B4-BE49-F238E27FC236}">
                <a16:creationId xmlns:a16="http://schemas.microsoft.com/office/drawing/2014/main" id="{3E9E8FD8-D0AF-89DF-03F7-5B2B8E55CEF3}"/>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24</a:t>
            </a:fld>
            <a:endParaRPr lang="en-US" b="1">
              <a:latin typeface="+mn-lt"/>
            </a:endParaRPr>
          </a:p>
        </p:txBody>
      </p:sp>
      <p:sp>
        <p:nvSpPr>
          <p:cNvPr id="4" name="Rectangle 3">
            <a:extLst>
              <a:ext uri="{FF2B5EF4-FFF2-40B4-BE49-F238E27FC236}">
                <a16:creationId xmlns:a16="http://schemas.microsoft.com/office/drawing/2014/main" id="{0C0CBA00-0297-FC8F-88E9-A118996C83F8}"/>
              </a:ext>
            </a:extLst>
          </p:cNvPr>
          <p:cNvSpPr/>
          <p:nvPr/>
        </p:nvSpPr>
        <p:spPr>
          <a:xfrm>
            <a:off x="8579105" y="4874970"/>
            <a:ext cx="895864" cy="711348"/>
          </a:xfrm>
          <a:prstGeom prst="rect">
            <a:avLst/>
          </a:prstGeom>
          <a:noFill/>
          <a:ln w="38100">
            <a:solidFill>
              <a:srgbClr val="FEEC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hart 4">
            <a:extLst>
              <a:ext uri="{FF2B5EF4-FFF2-40B4-BE49-F238E27FC236}">
                <a16:creationId xmlns:a16="http://schemas.microsoft.com/office/drawing/2014/main" id="{5ADA2767-8528-5BCF-D88A-FF80000D42DA}"/>
              </a:ext>
            </a:extLst>
          </p:cNvPr>
          <p:cNvGraphicFramePr>
            <a:graphicFrameLocks noGrp="1"/>
          </p:cNvGraphicFramePr>
          <p:nvPr/>
        </p:nvGraphicFramePr>
        <p:xfrm>
          <a:off x="325790" y="1453262"/>
          <a:ext cx="9501414" cy="409711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9959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618A6-CD3F-F5FD-E8A6-EABB48A61B2A}"/>
            </a:ext>
          </a:extLst>
        </p:cNvPr>
        <p:cNvGrpSpPr/>
        <p:nvPr/>
      </p:nvGrpSpPr>
      <p:grpSpPr>
        <a:xfrm>
          <a:off x="0" y="0"/>
          <a:ext cx="0" cy="0"/>
          <a:chOff x="0" y="0"/>
          <a:chExt cx="0" cy="0"/>
        </a:xfrm>
      </p:grpSpPr>
      <p:pic>
        <p:nvPicPr>
          <p:cNvPr id="27" name="Picture 26" descr="Graphical user interface&#10;&#10;Description automatically generated with medium confidence">
            <a:extLst>
              <a:ext uri="{FF2B5EF4-FFF2-40B4-BE49-F238E27FC236}">
                <a16:creationId xmlns:a16="http://schemas.microsoft.com/office/drawing/2014/main" id="{B99E2B99-741F-D1CF-6CEC-8FDAA120A5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8FF82880-3346-86B2-A65D-7B3009E71F88}"/>
              </a:ext>
            </a:extLst>
          </p:cNvPr>
          <p:cNvSpPr txBox="1"/>
          <p:nvPr/>
        </p:nvSpPr>
        <p:spPr>
          <a:xfrm>
            <a:off x="533400" y="384691"/>
            <a:ext cx="7650018" cy="1261884"/>
          </a:xfrm>
          <a:prstGeom prst="rect">
            <a:avLst/>
          </a:prstGeom>
          <a:noFill/>
        </p:spPr>
        <p:txBody>
          <a:bodyPr wrap="square" rtlCol="0">
            <a:spAutoFit/>
          </a:bodyPr>
          <a:lstStyle/>
          <a:p>
            <a:r>
              <a:rPr lang="en-US" sz="4400" b="1">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MIDLAND CITIZEN “FUND”:</a:t>
            </a:r>
          </a:p>
          <a:p>
            <a:r>
              <a:rPr lang="en-US" sz="3200" b="1">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GIVING BACK TO OUR CITIZENS</a:t>
            </a:r>
          </a:p>
        </p:txBody>
      </p:sp>
      <p:sp>
        <p:nvSpPr>
          <p:cNvPr id="2" name="Slide Number Placeholder 2">
            <a:extLst>
              <a:ext uri="{FF2B5EF4-FFF2-40B4-BE49-F238E27FC236}">
                <a16:creationId xmlns:a16="http://schemas.microsoft.com/office/drawing/2014/main" id="{F391B52E-7D1B-83BE-FDDF-FBC08981EAE9}"/>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25</a:t>
            </a:fld>
            <a:endParaRPr lang="en-US" b="1">
              <a:latin typeface="+mn-lt"/>
            </a:endParaRPr>
          </a:p>
        </p:txBody>
      </p:sp>
      <p:sp>
        <p:nvSpPr>
          <p:cNvPr id="15" name="TextBox 14">
            <a:extLst>
              <a:ext uri="{FF2B5EF4-FFF2-40B4-BE49-F238E27FC236}">
                <a16:creationId xmlns:a16="http://schemas.microsoft.com/office/drawing/2014/main" id="{CB875EAA-D061-8D57-0FDA-0673D969B4DC}"/>
              </a:ext>
            </a:extLst>
          </p:cNvPr>
          <p:cNvSpPr txBox="1"/>
          <p:nvPr/>
        </p:nvSpPr>
        <p:spPr>
          <a:xfrm>
            <a:off x="8183418" y="4065108"/>
            <a:ext cx="3253838" cy="2215991"/>
          </a:xfrm>
          <a:prstGeom prst="rect">
            <a:avLst/>
          </a:prstGeom>
          <a:noFill/>
          <a:ln w="28575">
            <a:solidFill>
              <a:schemeClr val="tx2">
                <a:lumMod val="75000"/>
                <a:lumOff val="25000"/>
              </a:schemeClr>
            </a:solidFill>
          </a:ln>
        </p:spPr>
        <p:txBody>
          <a:bodyPr wrap="square" lIns="182880" tIns="182880" rIns="182880" bIns="182880" rtlCol="0">
            <a:spAutoFit/>
          </a:bodyPr>
          <a:lstStyle/>
          <a:p>
            <a:r>
              <a:rPr lang="en-US" sz="2000">
                <a:latin typeface="Arial" panose="020B0604020202020204" pitchFamily="34" charset="0"/>
                <a:cs typeface="Arial" panose="020B0604020202020204" pitchFamily="34" charset="0"/>
              </a:rPr>
              <a:t>Instead of adopting the maximum tax rate allowed by law, the City chose a lower rate - prioritizing our residents’ financial well-being</a:t>
            </a:r>
          </a:p>
        </p:txBody>
      </p:sp>
      <p:grpSp>
        <p:nvGrpSpPr>
          <p:cNvPr id="18" name="Group 17">
            <a:extLst>
              <a:ext uri="{FF2B5EF4-FFF2-40B4-BE49-F238E27FC236}">
                <a16:creationId xmlns:a16="http://schemas.microsoft.com/office/drawing/2014/main" id="{37FC0CCC-96D4-8B04-92B6-A4C92FC4B97E}"/>
              </a:ext>
            </a:extLst>
          </p:cNvPr>
          <p:cNvGrpSpPr/>
          <p:nvPr/>
        </p:nvGrpSpPr>
        <p:grpSpPr>
          <a:xfrm>
            <a:off x="162813" y="2294737"/>
            <a:ext cx="7103791" cy="2926079"/>
            <a:chOff x="285977" y="2276536"/>
            <a:chExt cx="5703343" cy="2926079"/>
          </a:xfrm>
        </p:grpSpPr>
        <p:grpSp>
          <p:nvGrpSpPr>
            <p:cNvPr id="16" name="Group 15">
              <a:extLst>
                <a:ext uri="{FF2B5EF4-FFF2-40B4-BE49-F238E27FC236}">
                  <a16:creationId xmlns:a16="http://schemas.microsoft.com/office/drawing/2014/main" id="{3FFA01FA-793A-BEF4-6693-B5D22C90D394}"/>
                </a:ext>
              </a:extLst>
            </p:cNvPr>
            <p:cNvGrpSpPr/>
            <p:nvPr/>
          </p:nvGrpSpPr>
          <p:grpSpPr>
            <a:xfrm>
              <a:off x="1171074" y="2276536"/>
              <a:ext cx="4818246" cy="2926079"/>
              <a:chOff x="350520" y="2276536"/>
              <a:chExt cx="5638800" cy="2926079"/>
            </a:xfrm>
          </p:grpSpPr>
          <p:sp>
            <p:nvSpPr>
              <p:cNvPr id="8" name="Rectangle 7">
                <a:extLst>
                  <a:ext uri="{FF2B5EF4-FFF2-40B4-BE49-F238E27FC236}">
                    <a16:creationId xmlns:a16="http://schemas.microsoft.com/office/drawing/2014/main" id="{616196EE-0D32-A301-D9B3-824456CA7A6C}"/>
                  </a:ext>
                </a:extLst>
              </p:cNvPr>
              <p:cNvSpPr/>
              <p:nvPr/>
            </p:nvSpPr>
            <p:spPr>
              <a:xfrm>
                <a:off x="589814" y="3776151"/>
                <a:ext cx="1095315" cy="1426464"/>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Arial" panose="020B0604020202020204" pitchFamily="34" charset="0"/>
                    <a:cs typeface="Arial" panose="020B0604020202020204" pitchFamily="34" charset="0"/>
                  </a:rPr>
                  <a:t>FY2026</a:t>
                </a:r>
              </a:p>
              <a:p>
                <a:pPr algn="ctr"/>
                <a:r>
                  <a:rPr lang="en-US" sz="1600" b="1">
                    <a:latin typeface="Arial" panose="020B0604020202020204" pitchFamily="34" charset="0"/>
                    <a:cs typeface="Arial" panose="020B0604020202020204" pitchFamily="34" charset="0"/>
                  </a:rPr>
                  <a:t>NNR</a:t>
                </a:r>
              </a:p>
            </p:txBody>
          </p:sp>
          <p:sp>
            <p:nvSpPr>
              <p:cNvPr id="9" name="Rectangle 8">
                <a:extLst>
                  <a:ext uri="{FF2B5EF4-FFF2-40B4-BE49-F238E27FC236}">
                    <a16:creationId xmlns:a16="http://schemas.microsoft.com/office/drawing/2014/main" id="{781C5487-8F9E-18B4-06FD-C616C448C947}"/>
                  </a:ext>
                </a:extLst>
              </p:cNvPr>
              <p:cNvSpPr/>
              <p:nvPr/>
            </p:nvSpPr>
            <p:spPr>
              <a:xfrm>
                <a:off x="3140064" y="3099496"/>
                <a:ext cx="1095315" cy="676655"/>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latin typeface="Arial" panose="020B0604020202020204" pitchFamily="34" charset="0"/>
                    <a:cs typeface="Arial" panose="020B0604020202020204" pitchFamily="34" charset="0"/>
                  </a:rPr>
                  <a:t>FY2026 VAR</a:t>
                </a:r>
              </a:p>
            </p:txBody>
          </p:sp>
          <p:sp>
            <p:nvSpPr>
              <p:cNvPr id="10" name="Rectangle 9">
                <a:extLst>
                  <a:ext uri="{FF2B5EF4-FFF2-40B4-BE49-F238E27FC236}">
                    <a16:creationId xmlns:a16="http://schemas.microsoft.com/office/drawing/2014/main" id="{C8085D40-B129-F090-8F48-A2D7E8F1E539}"/>
                  </a:ext>
                </a:extLst>
              </p:cNvPr>
              <p:cNvSpPr/>
              <p:nvPr/>
            </p:nvSpPr>
            <p:spPr>
              <a:xfrm>
                <a:off x="4415190" y="2276536"/>
                <a:ext cx="1095315" cy="1499616"/>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latin typeface="Arial" panose="020B0604020202020204" pitchFamily="34" charset="0"/>
                    <a:cs typeface="Arial" panose="020B0604020202020204" pitchFamily="34" charset="0"/>
                  </a:rPr>
                  <a:t>FY2026 VAR w/ Increment</a:t>
                </a:r>
              </a:p>
            </p:txBody>
          </p:sp>
          <p:cxnSp>
            <p:nvCxnSpPr>
              <p:cNvPr id="13" name="Straight Connector 12">
                <a:extLst>
                  <a:ext uri="{FF2B5EF4-FFF2-40B4-BE49-F238E27FC236}">
                    <a16:creationId xmlns:a16="http://schemas.microsoft.com/office/drawing/2014/main" id="{BD7697F4-269C-07E4-DFCB-EB5FAB3ACD15}"/>
                  </a:ext>
                </a:extLst>
              </p:cNvPr>
              <p:cNvCxnSpPr>
                <a:cxnSpLocks/>
              </p:cNvCxnSpPr>
              <p:nvPr/>
            </p:nvCxnSpPr>
            <p:spPr>
              <a:xfrm>
                <a:off x="350520" y="3776151"/>
                <a:ext cx="5638800"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B8FF70B6-1EA3-8871-9439-D09FB3C00B1B}"/>
                  </a:ext>
                </a:extLst>
              </p:cNvPr>
              <p:cNvSpPr/>
              <p:nvPr/>
            </p:nvSpPr>
            <p:spPr>
              <a:xfrm>
                <a:off x="1864939" y="3757863"/>
                <a:ext cx="1095315" cy="576065"/>
              </a:xfrm>
              <a:prstGeom prst="rect">
                <a:avLst/>
              </a:prstGeom>
              <a:solidFill>
                <a:schemeClr val="accent6">
                  <a:lumMod val="60000"/>
                  <a:lumOff val="40000"/>
                </a:schemeClr>
              </a:solidFill>
              <a:ln w="28575">
                <a:solidFill>
                  <a:srgbClr val="FEEC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latin typeface="Arial" panose="020B0604020202020204" pitchFamily="34" charset="0"/>
                    <a:cs typeface="Arial" panose="020B0604020202020204" pitchFamily="34" charset="0"/>
                  </a:rPr>
                  <a:t>FY2026 Proposed</a:t>
                </a:r>
              </a:p>
            </p:txBody>
          </p:sp>
        </p:grpSp>
        <p:sp>
          <p:nvSpPr>
            <p:cNvPr id="17" name="Arrow: Right 16">
              <a:extLst>
                <a:ext uri="{FF2B5EF4-FFF2-40B4-BE49-F238E27FC236}">
                  <a16:creationId xmlns:a16="http://schemas.microsoft.com/office/drawing/2014/main" id="{F3F177CC-468B-E4EF-2A19-428E8F0C5DAD}"/>
                </a:ext>
              </a:extLst>
            </p:cNvPr>
            <p:cNvSpPr/>
            <p:nvPr/>
          </p:nvSpPr>
          <p:spPr>
            <a:xfrm>
              <a:off x="285977" y="3224463"/>
              <a:ext cx="1089569" cy="1109465"/>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Arial" panose="020B0604020202020204" pitchFamily="34" charset="0"/>
                  <a:cs typeface="Arial" panose="020B0604020202020204" pitchFamily="34" charset="0"/>
                </a:rPr>
                <a:t>FY2025</a:t>
              </a:r>
            </a:p>
            <a:p>
              <a:pPr algn="ctr"/>
              <a:r>
                <a:rPr lang="en-US" sz="1600" b="1">
                  <a:latin typeface="Arial" panose="020B0604020202020204" pitchFamily="34" charset="0"/>
                  <a:cs typeface="Arial" panose="020B0604020202020204" pitchFamily="34" charset="0"/>
                </a:rPr>
                <a:t>.348662</a:t>
              </a:r>
            </a:p>
          </p:txBody>
        </p:sp>
      </p:grpSp>
      <p:grpSp>
        <p:nvGrpSpPr>
          <p:cNvPr id="25" name="Group 24">
            <a:extLst>
              <a:ext uri="{FF2B5EF4-FFF2-40B4-BE49-F238E27FC236}">
                <a16:creationId xmlns:a16="http://schemas.microsoft.com/office/drawing/2014/main" id="{31E67DD4-3AD7-79E8-758B-48409CF86A14}"/>
              </a:ext>
            </a:extLst>
          </p:cNvPr>
          <p:cNvGrpSpPr/>
          <p:nvPr/>
        </p:nvGrpSpPr>
        <p:grpSpPr>
          <a:xfrm>
            <a:off x="8273885" y="0"/>
            <a:ext cx="3072903" cy="3565789"/>
            <a:chOff x="8509518" y="181730"/>
            <a:chExt cx="2828933" cy="3253135"/>
          </a:xfrm>
        </p:grpSpPr>
        <p:pic>
          <p:nvPicPr>
            <p:cNvPr id="20" name="Graphic 19" descr="Bank with solid fill">
              <a:extLst>
                <a:ext uri="{FF2B5EF4-FFF2-40B4-BE49-F238E27FC236}">
                  <a16:creationId xmlns:a16="http://schemas.microsoft.com/office/drawing/2014/main" id="{F329E472-15D9-1726-D402-4FD6CB824D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2532" y="181730"/>
              <a:ext cx="1641480" cy="1641480"/>
            </a:xfrm>
            <a:prstGeom prst="rect">
              <a:avLst/>
            </a:prstGeom>
          </p:spPr>
        </p:pic>
        <p:pic>
          <p:nvPicPr>
            <p:cNvPr id="24" name="Graphic 23" descr="Open hand outline">
              <a:extLst>
                <a:ext uri="{FF2B5EF4-FFF2-40B4-BE49-F238E27FC236}">
                  <a16:creationId xmlns:a16="http://schemas.microsoft.com/office/drawing/2014/main" id="{2E0257B5-BA7A-F4AC-3336-8AD44B1389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09518" y="605932"/>
              <a:ext cx="2828933" cy="2828933"/>
            </a:xfrm>
            <a:prstGeom prst="rect">
              <a:avLst/>
            </a:prstGeom>
          </p:spPr>
        </p:pic>
      </p:grpSp>
      <p:sp>
        <p:nvSpPr>
          <p:cNvPr id="26" name="TextBox 25">
            <a:extLst>
              <a:ext uri="{FF2B5EF4-FFF2-40B4-BE49-F238E27FC236}">
                <a16:creationId xmlns:a16="http://schemas.microsoft.com/office/drawing/2014/main" id="{C2BDC76A-8E2F-84BF-2CC7-AE1BBA4D7F29}"/>
              </a:ext>
            </a:extLst>
          </p:cNvPr>
          <p:cNvSpPr txBox="1"/>
          <p:nvPr/>
        </p:nvSpPr>
        <p:spPr>
          <a:xfrm>
            <a:off x="8183418" y="3325478"/>
            <a:ext cx="3253839" cy="769441"/>
          </a:xfrm>
          <a:prstGeom prst="rect">
            <a:avLst/>
          </a:prstGeom>
          <a:solidFill>
            <a:schemeClr val="tx2">
              <a:lumMod val="75000"/>
              <a:lumOff val="25000"/>
            </a:schemeClr>
          </a:solidFill>
          <a:ln w="28575">
            <a:solidFill>
              <a:schemeClr val="tx2">
                <a:lumMod val="75000"/>
                <a:lumOff val="25000"/>
              </a:schemeClr>
            </a:solidFill>
          </a:ln>
        </p:spPr>
        <p:txBody>
          <a:bodyPr wrap="square" rtlCol="0">
            <a:spAutoFit/>
          </a:bodyPr>
          <a:lstStyle/>
          <a:p>
            <a:pPr algn="ctr"/>
            <a:r>
              <a:rPr lang="en-US" sz="2200" b="1">
                <a:solidFill>
                  <a:schemeClr val="bg1"/>
                </a:solidFill>
                <a:latin typeface="Arial" panose="020B0604020202020204" pitchFamily="34" charset="0"/>
                <a:cs typeface="Arial" panose="020B0604020202020204" pitchFamily="34" charset="0"/>
              </a:rPr>
              <a:t>$2.2 Million </a:t>
            </a:r>
            <a:r>
              <a:rPr lang="en-US" sz="2200">
                <a:solidFill>
                  <a:schemeClr val="bg1"/>
                </a:solidFill>
                <a:latin typeface="Arial" panose="020B0604020202020204" pitchFamily="34" charset="0"/>
                <a:cs typeface="Arial" panose="020B0604020202020204" pitchFamily="34" charset="0"/>
              </a:rPr>
              <a:t>Left in the hands of Citizens</a:t>
            </a:r>
          </a:p>
        </p:txBody>
      </p:sp>
    </p:spTree>
    <p:extLst>
      <p:ext uri="{BB962C8B-B14F-4D97-AF65-F5344CB8AC3E}">
        <p14:creationId xmlns:p14="http://schemas.microsoft.com/office/powerpoint/2010/main" val="1830432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4FF34-F267-8147-88B1-1467202E5B4F}"/>
            </a:ext>
          </a:extLst>
        </p:cNvPr>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00DC432B-AFE2-7291-3193-3E561C282B36}"/>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dirty="0" smtClean="0">
                <a:latin typeface="+mn-lt"/>
              </a:rPr>
              <a:pPr/>
              <a:t>26</a:t>
            </a:fld>
            <a:endParaRPr lang="en-US" b="1">
              <a:latin typeface="+mn-lt"/>
            </a:endParaRPr>
          </a:p>
        </p:txBody>
      </p:sp>
      <p:sp>
        <p:nvSpPr>
          <p:cNvPr id="8" name="Title 1">
            <a:extLst>
              <a:ext uri="{FF2B5EF4-FFF2-40B4-BE49-F238E27FC236}">
                <a16:creationId xmlns:a16="http://schemas.microsoft.com/office/drawing/2014/main" id="{052508EA-458C-66CA-7796-920273841C00}"/>
              </a:ext>
            </a:extLst>
          </p:cNvPr>
          <p:cNvSpPr txBox="1">
            <a:spLocks/>
          </p:cNvSpPr>
          <p:nvPr/>
        </p:nvSpPr>
        <p:spPr>
          <a:xfrm>
            <a:off x="673340" y="315997"/>
            <a:ext cx="9165615" cy="7572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a:solidFill>
                  <a:schemeClr val="tx2">
                    <a:lumMod val="75000"/>
                    <a:lumOff val="25000"/>
                  </a:schemeClr>
                </a:solidFill>
                <a:cs typeface="Arial"/>
              </a:rPr>
              <a:t>2026 PROPOSED TAX RATES*</a:t>
            </a:r>
          </a:p>
        </p:txBody>
      </p:sp>
      <p:graphicFrame>
        <p:nvGraphicFramePr>
          <p:cNvPr id="2" name="Content Placeholder 6">
            <a:extLst>
              <a:ext uri="{FF2B5EF4-FFF2-40B4-BE49-F238E27FC236}">
                <a16:creationId xmlns:a16="http://schemas.microsoft.com/office/drawing/2014/main" id="{C7A0C34E-4162-18CA-9754-13B977CCF1B4}"/>
              </a:ext>
            </a:extLst>
          </p:cNvPr>
          <p:cNvGraphicFramePr>
            <a:graphicFrameLocks/>
          </p:cNvGraphicFramePr>
          <p:nvPr>
            <p:extLst>
              <p:ext uri="{D42A27DB-BD31-4B8C-83A1-F6EECF244321}">
                <p14:modId xmlns:p14="http://schemas.microsoft.com/office/powerpoint/2010/main" val="1304850583"/>
              </p:ext>
            </p:extLst>
          </p:nvPr>
        </p:nvGraphicFramePr>
        <p:xfrm>
          <a:off x="750134" y="1627725"/>
          <a:ext cx="10757063" cy="3644488"/>
        </p:xfrm>
        <a:graphic>
          <a:graphicData uri="http://schemas.openxmlformats.org/drawingml/2006/table">
            <a:tbl>
              <a:tblPr firstRow="1" bandRow="1"/>
              <a:tblGrid>
                <a:gridCol w="4644885">
                  <a:extLst>
                    <a:ext uri="{9D8B030D-6E8A-4147-A177-3AD203B41FA5}">
                      <a16:colId xmlns:a16="http://schemas.microsoft.com/office/drawing/2014/main" val="950191832"/>
                    </a:ext>
                  </a:extLst>
                </a:gridCol>
                <a:gridCol w="2074776">
                  <a:extLst>
                    <a:ext uri="{9D8B030D-6E8A-4147-A177-3AD203B41FA5}">
                      <a16:colId xmlns:a16="http://schemas.microsoft.com/office/drawing/2014/main" val="2636649833"/>
                    </a:ext>
                  </a:extLst>
                </a:gridCol>
                <a:gridCol w="2018701">
                  <a:extLst>
                    <a:ext uri="{9D8B030D-6E8A-4147-A177-3AD203B41FA5}">
                      <a16:colId xmlns:a16="http://schemas.microsoft.com/office/drawing/2014/main" val="473018914"/>
                    </a:ext>
                  </a:extLst>
                </a:gridCol>
                <a:gridCol w="2018701">
                  <a:extLst>
                    <a:ext uri="{9D8B030D-6E8A-4147-A177-3AD203B41FA5}">
                      <a16:colId xmlns:a16="http://schemas.microsoft.com/office/drawing/2014/main" val="1509756912"/>
                    </a:ext>
                  </a:extLst>
                </a:gridCol>
              </a:tblGrid>
              <a:tr h="77094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rtl="0" fontAlgn="ctr"/>
                      <a:r>
                        <a:rPr lang="en-US" sz="2400" u="none" strike="noStrike" dirty="0">
                          <a:effectLst/>
                          <a:latin typeface="Arial"/>
                          <a:cs typeface="Arial"/>
                        </a:rPr>
                        <a:t>Tax Rate</a:t>
                      </a:r>
                      <a:endParaRPr lang="en-US" sz="2400" b="1" i="0" u="none" strike="noStrike" dirty="0">
                        <a:solidFill>
                          <a:srgbClr val="FFFFFF"/>
                        </a:solidFill>
                        <a:effectLst/>
                        <a:latin typeface="Arial"/>
                        <a:cs typeface="Arial"/>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75000"/>
                        <a:lumOff val="25000"/>
                      </a:scheme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rtl="0" fontAlgn="ctr"/>
                      <a:r>
                        <a:rPr lang="en-US" sz="2400" u="none" strike="noStrike">
                          <a:effectLst/>
                          <a:latin typeface="Arial"/>
                          <a:cs typeface="Arial"/>
                        </a:rPr>
                        <a:t>Adopted </a:t>
                      </a:r>
                    </a:p>
                    <a:p>
                      <a:pPr algn="ctr" rtl="0" fontAlgn="ctr"/>
                      <a:r>
                        <a:rPr lang="en-US" sz="2400" u="none" strike="noStrike">
                          <a:effectLst/>
                          <a:latin typeface="Arial"/>
                          <a:cs typeface="Arial"/>
                        </a:rPr>
                        <a:t>2024-25</a:t>
                      </a:r>
                      <a:endParaRPr lang="en-US" sz="2400" b="1" i="0" u="none" strike="noStrike">
                        <a:solidFill>
                          <a:srgbClr val="FFFFFF"/>
                        </a:solidFill>
                        <a:effectLst/>
                        <a:latin typeface="Arial"/>
                        <a:cs typeface="Arial"/>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75000"/>
                        <a:lumOff val="25000"/>
                      </a:scheme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rtl="0" fontAlgn="ctr"/>
                      <a:r>
                        <a:rPr lang="en-US" sz="2400" u="none" strike="noStrike">
                          <a:effectLst/>
                          <a:latin typeface="Arial"/>
                          <a:cs typeface="Arial"/>
                        </a:rPr>
                        <a:t>Proposed </a:t>
                      </a:r>
                      <a:br>
                        <a:rPr lang="en-US" sz="2400" u="none" strike="noStrike">
                          <a:effectLst/>
                          <a:latin typeface="Arial"/>
                          <a:cs typeface="Arial"/>
                        </a:rPr>
                      </a:br>
                      <a:r>
                        <a:rPr lang="en-US" sz="2400" u="none" strike="noStrike">
                          <a:effectLst/>
                          <a:latin typeface="Arial"/>
                          <a:cs typeface="Arial"/>
                        </a:rPr>
                        <a:t>2025-26</a:t>
                      </a:r>
                      <a:endParaRPr lang="en-US" sz="2400" b="1" i="0" u="none" strike="noStrike">
                        <a:solidFill>
                          <a:srgbClr val="FFFFFF"/>
                        </a:solidFill>
                        <a:effectLst/>
                        <a:latin typeface="Arial"/>
                        <a:cs typeface="Arial"/>
                      </a:endParaRP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75000"/>
                        <a:lumOff val="25000"/>
                      </a:schemeClr>
                    </a:solidFill>
                  </a:tcPr>
                </a:tc>
                <a:tc>
                  <a:txBody>
                    <a:bodyPr/>
                    <a:lstStyle/>
                    <a:p>
                      <a:pPr algn="l" rtl="0" fontAlgn="ctr"/>
                      <a:r>
                        <a:rPr lang="en-US" sz="2400" b="1" i="0" u="none" strike="noStrike">
                          <a:solidFill>
                            <a:srgbClr val="FFFFFF"/>
                          </a:solidFill>
                          <a:effectLst/>
                          <a:latin typeface="Arial"/>
                          <a:cs typeface="Arial"/>
                        </a:rPr>
                        <a:t>  Revenue  </a:t>
                      </a:r>
                    </a:p>
                    <a:p>
                      <a:pPr algn="l" rtl="0" fontAlgn="ctr"/>
                      <a:r>
                        <a:rPr lang="en-US" sz="2400" b="1" i="0" u="none" strike="noStrike">
                          <a:solidFill>
                            <a:srgbClr val="FFFFFF"/>
                          </a:solidFill>
                          <a:effectLst/>
                          <a:latin typeface="Arial"/>
                          <a:cs typeface="Arial"/>
                        </a:rPr>
                        <a:t>  Inc/(Dec)</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lumMod val="75000"/>
                        <a:lumOff val="25000"/>
                      </a:schemeClr>
                    </a:solidFill>
                  </a:tcPr>
                </a:tc>
                <a:extLst>
                  <a:ext uri="{0D108BD9-81ED-4DB2-BD59-A6C34878D82A}">
                    <a16:rowId xmlns:a16="http://schemas.microsoft.com/office/drawing/2014/main" val="2034419681"/>
                  </a:ext>
                </a:extLst>
              </a:tr>
              <a:tr h="74291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rtl="0" fontAlgn="ctr"/>
                      <a:r>
                        <a:rPr lang="en-US" sz="2000" b="1" u="none" strike="noStrike">
                          <a:effectLst/>
                          <a:latin typeface="Arial"/>
                          <a:cs typeface="Arial"/>
                        </a:rPr>
                        <a:t>Proposed</a:t>
                      </a:r>
                      <a:r>
                        <a:rPr lang="en-US" sz="2000" u="none" strike="noStrike">
                          <a:effectLst/>
                          <a:latin typeface="Arial"/>
                          <a:cs typeface="Arial"/>
                        </a:rPr>
                        <a:t> Tax Rate (Adopted for 2024-25)</a:t>
                      </a:r>
                      <a:endParaRPr lang="en-US" sz="2000" b="0" i="0" u="none" strike="noStrike">
                        <a:solidFill>
                          <a:srgbClr val="000000"/>
                        </a:solidFill>
                        <a:effectLst/>
                        <a:latin typeface="Arial"/>
                        <a:cs typeface="Arial"/>
                      </a:endParaRPr>
                    </a:p>
                  </a:txBody>
                  <a:tcPr marL="45720" marR="4572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0" fontAlgn="ctr"/>
                      <a:r>
                        <a:rPr lang="en-US" sz="2000" u="none" strike="noStrike">
                          <a:effectLst/>
                          <a:latin typeface="Arial"/>
                          <a:cs typeface="Arial"/>
                        </a:rPr>
                        <a:t>.348662</a:t>
                      </a:r>
                      <a:endParaRPr lang="en-US" sz="2000" b="0" i="0" u="none" strike="noStrike">
                        <a:solidFill>
                          <a:srgbClr val="000000"/>
                        </a:solidFill>
                        <a:effectLst/>
                        <a:latin typeface="Arial"/>
                        <a:cs typeface="Arial"/>
                      </a:endParaRP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0" fontAlgn="ctr"/>
                      <a:r>
                        <a:rPr lang="en-US" sz="2000" u="none" strike="noStrike">
                          <a:solidFill>
                            <a:srgbClr val="0070C0"/>
                          </a:solidFill>
                          <a:effectLst/>
                          <a:latin typeface="Arial"/>
                          <a:cs typeface="Arial"/>
                        </a:rPr>
                        <a:t>.347999</a:t>
                      </a:r>
                      <a:endParaRPr lang="en-US" sz="2000" b="0" i="0" u="none" strike="noStrike">
                        <a:solidFill>
                          <a:srgbClr val="0070C0"/>
                        </a:solidFill>
                        <a:effectLst/>
                        <a:latin typeface="Arial"/>
                        <a:cs typeface="Arial"/>
                      </a:endParaRP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40000"/>
                      </a:srgbClr>
                    </a:solidFill>
                  </a:tcPr>
                </a:tc>
                <a:tc>
                  <a:txBody>
                    <a:bodyPr/>
                    <a:lstStyle/>
                    <a:p>
                      <a:pPr algn="ctr" rtl="0" fontAlgn="ctr"/>
                      <a:r>
                        <a:rPr lang="en-US" sz="2000" b="0" i="0" u="none" strike="noStrike">
                          <a:solidFill>
                            <a:srgbClr val="0070C0"/>
                          </a:solidFill>
                          <a:effectLst/>
                          <a:latin typeface="Arial"/>
                          <a:cs typeface="Arial"/>
                        </a:rPr>
                        <a:t>$2.1M</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CADE4">
                        <a:tint val="40000"/>
                      </a:srgbClr>
                    </a:solidFill>
                  </a:tcPr>
                </a:tc>
                <a:extLst>
                  <a:ext uri="{0D108BD9-81ED-4DB2-BD59-A6C34878D82A}">
                    <a16:rowId xmlns:a16="http://schemas.microsoft.com/office/drawing/2014/main" val="1750732783"/>
                  </a:ext>
                </a:extLst>
              </a:tr>
              <a:tr h="53265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rtl="0" fontAlgn="ctr"/>
                      <a:r>
                        <a:rPr lang="en-US" sz="2000" u="none" strike="noStrike" dirty="0">
                          <a:effectLst/>
                          <a:latin typeface="Arial"/>
                          <a:cs typeface="Arial"/>
                        </a:rPr>
                        <a:t>No-New-Revenue Rate (NNR)</a:t>
                      </a:r>
                      <a:endParaRPr lang="en-US" sz="2000" b="0" i="0" u="none" strike="noStrike" dirty="0">
                        <a:solidFill>
                          <a:srgbClr val="000000"/>
                        </a:solidFill>
                        <a:effectLst/>
                        <a:latin typeface="Arial"/>
                        <a:cs typeface="Arial"/>
                      </a:endParaRP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0" fontAlgn="ctr"/>
                      <a:r>
                        <a:rPr lang="en-US" sz="2000" u="none" strike="noStrike">
                          <a:effectLst/>
                          <a:latin typeface="Arial"/>
                          <a:cs typeface="Arial"/>
                        </a:rPr>
                        <a:t>.344044</a:t>
                      </a:r>
                      <a:endParaRPr lang="en-US" sz="2000" b="0" i="0" u="none" strike="noStrike">
                        <a:solidFill>
                          <a:srgbClr val="000000"/>
                        </a:solidFill>
                        <a:effectLst/>
                        <a:latin typeface="Arial"/>
                        <a:cs typeface="Arial"/>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0" fontAlgn="ctr"/>
                      <a:r>
                        <a:rPr lang="en-US" sz="2000" b="0" i="0" u="none" strike="noStrike">
                          <a:solidFill>
                            <a:srgbClr val="0070C0"/>
                          </a:solidFill>
                          <a:effectLst/>
                          <a:latin typeface="Arial"/>
                          <a:cs typeface="Arial"/>
                        </a:rPr>
                        <a:t>.336458</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20000"/>
                      </a:srgbClr>
                    </a:solidFill>
                  </a:tcPr>
                </a:tc>
                <a:tc>
                  <a:txBody>
                    <a:bodyPr/>
                    <a:lstStyle/>
                    <a:p>
                      <a:pPr algn="ctr" rtl="0" fontAlgn="ctr"/>
                      <a:r>
                        <a:rPr lang="en-US" sz="2000" b="0" i="0" u="none" strike="noStrike">
                          <a:solidFill>
                            <a:srgbClr val="0070C0"/>
                          </a:solidFill>
                          <a:effectLst/>
                          <a:latin typeface="Arial"/>
                          <a:cs typeface="Arial"/>
                        </a:rPr>
                        <a:t>($550K)</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CADE4">
                        <a:tint val="20000"/>
                      </a:srgbClr>
                    </a:solidFill>
                  </a:tcPr>
                </a:tc>
                <a:extLst>
                  <a:ext uri="{0D108BD9-81ED-4DB2-BD59-A6C34878D82A}">
                    <a16:rowId xmlns:a16="http://schemas.microsoft.com/office/drawing/2014/main" val="3432806966"/>
                  </a:ext>
                </a:extLst>
              </a:tr>
              <a:tr h="53265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rtl="0" fontAlgn="ctr"/>
                      <a:r>
                        <a:rPr lang="en-US" sz="2000" u="none" strike="noStrike" dirty="0">
                          <a:effectLst/>
                          <a:latin typeface="Arial"/>
                          <a:cs typeface="Arial"/>
                        </a:rPr>
                        <a:t>Voter-Approval Tax Rate (VAR)</a:t>
                      </a:r>
                      <a:endParaRPr lang="en-US" sz="2000" b="0" i="0" u="none" strike="noStrike" dirty="0">
                        <a:solidFill>
                          <a:srgbClr val="000000"/>
                        </a:solidFill>
                        <a:effectLst/>
                        <a:latin typeface="Arial"/>
                        <a:cs typeface="Arial"/>
                      </a:endParaRP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0" fontAlgn="ctr"/>
                      <a:r>
                        <a:rPr lang="en-US" sz="2000" u="none" strike="noStrike">
                          <a:effectLst/>
                          <a:latin typeface="Arial"/>
                          <a:cs typeface="Arial"/>
                        </a:rPr>
                        <a:t>.353200</a:t>
                      </a:r>
                      <a:endParaRPr lang="en-US" sz="2000" b="0" i="0" u="none" strike="noStrike">
                        <a:solidFill>
                          <a:srgbClr val="000000"/>
                        </a:solidFill>
                        <a:effectLst/>
                        <a:latin typeface="Arial"/>
                        <a:cs typeface="Arial"/>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0" fontAlgn="ctr"/>
                      <a:r>
                        <a:rPr lang="en-US" sz="2000" u="none" strike="noStrike">
                          <a:solidFill>
                            <a:srgbClr val="0070C0"/>
                          </a:solidFill>
                          <a:effectLst/>
                          <a:latin typeface="Arial"/>
                          <a:cs typeface="Arial"/>
                        </a:rPr>
                        <a:t>.354787</a:t>
                      </a:r>
                      <a:endParaRPr lang="en-US" sz="2000" b="0" i="0" u="none" strike="noStrike">
                        <a:solidFill>
                          <a:srgbClr val="0070C0"/>
                        </a:solidFill>
                        <a:effectLst/>
                        <a:latin typeface="Arial"/>
                        <a:cs typeface="Arial"/>
                      </a:endParaRP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40000"/>
                      </a:srgbClr>
                    </a:solidFill>
                  </a:tcPr>
                </a:tc>
                <a:tc>
                  <a:txBody>
                    <a:bodyPr/>
                    <a:lstStyle/>
                    <a:p>
                      <a:pPr algn="ctr" rtl="0" fontAlgn="ctr"/>
                      <a:r>
                        <a:rPr lang="en-US" sz="2000" b="0" i="0" u="none" strike="noStrike">
                          <a:solidFill>
                            <a:srgbClr val="0070C0"/>
                          </a:solidFill>
                          <a:effectLst/>
                          <a:latin typeface="Arial"/>
                          <a:cs typeface="Arial"/>
                        </a:rPr>
                        <a:t>$3.6M</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CADE4">
                        <a:tint val="40000"/>
                      </a:srgbClr>
                    </a:solidFill>
                  </a:tcPr>
                </a:tc>
                <a:extLst>
                  <a:ext uri="{0D108BD9-81ED-4DB2-BD59-A6C34878D82A}">
                    <a16:rowId xmlns:a16="http://schemas.microsoft.com/office/drawing/2014/main" val="943334573"/>
                  </a:ext>
                </a:extLst>
              </a:tr>
              <a:tr h="53265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rtl="0" fontAlgn="ctr"/>
                      <a:r>
                        <a:rPr lang="en-US" sz="2000" u="none" strike="noStrike">
                          <a:effectLst/>
                          <a:latin typeface="Arial"/>
                          <a:cs typeface="Arial"/>
                        </a:rPr>
                        <a:t>Voter-Approval w/Increments</a:t>
                      </a:r>
                      <a:endParaRPr lang="en-US" sz="2000" b="0" i="0" u="none" strike="noStrike">
                        <a:solidFill>
                          <a:srgbClr val="000000"/>
                        </a:solidFill>
                        <a:effectLst/>
                        <a:latin typeface="Arial"/>
                        <a:cs typeface="Arial"/>
                      </a:endParaRP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0" fontAlgn="ctr"/>
                      <a:r>
                        <a:rPr lang="en-US" sz="2000" u="none" strike="noStrike">
                          <a:effectLst/>
                          <a:latin typeface="Arial"/>
                          <a:cs typeface="Arial"/>
                        </a:rPr>
                        <a:t>.361054</a:t>
                      </a:r>
                      <a:endParaRPr lang="en-US" sz="2000" b="0" i="0" u="none" strike="noStrike">
                        <a:solidFill>
                          <a:srgbClr val="000000"/>
                        </a:solidFill>
                        <a:effectLst/>
                        <a:latin typeface="Arial"/>
                        <a:cs typeface="Arial"/>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0" fontAlgn="ctr"/>
                      <a:r>
                        <a:rPr lang="en-US" sz="2000" b="0" i="0" u="none" strike="noStrike">
                          <a:solidFill>
                            <a:srgbClr val="0070C0"/>
                          </a:solidFill>
                          <a:effectLst/>
                          <a:latin typeface="Arial"/>
                          <a:cs typeface="Arial"/>
                        </a:rPr>
                        <a:t>.366483</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20000"/>
                      </a:srgbClr>
                    </a:solidFill>
                  </a:tcPr>
                </a:tc>
                <a:tc>
                  <a:txBody>
                    <a:bodyPr/>
                    <a:lstStyle/>
                    <a:p>
                      <a:pPr algn="ctr" rtl="0" fontAlgn="ctr"/>
                      <a:r>
                        <a:rPr lang="en-US" sz="2000" b="0" i="0" u="none" strike="noStrike">
                          <a:solidFill>
                            <a:srgbClr val="0070C0"/>
                          </a:solidFill>
                          <a:effectLst/>
                          <a:latin typeface="Arial"/>
                          <a:cs typeface="Arial"/>
                        </a:rPr>
                        <a:t>$6.3M</a:t>
                      </a:r>
                      <a:endParaRPr lang="en-US" sz="2000" b="0" i="0" u="none" strike="noStrike" dirty="0">
                        <a:solidFill>
                          <a:srgbClr val="0070C0"/>
                        </a:solidFill>
                        <a:effectLst/>
                        <a:latin typeface="Arial"/>
                        <a:cs typeface="Arial"/>
                      </a:endParaRP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CADE4">
                        <a:tint val="20000"/>
                      </a:srgbClr>
                    </a:solidFill>
                  </a:tcPr>
                </a:tc>
                <a:extLst>
                  <a:ext uri="{0D108BD9-81ED-4DB2-BD59-A6C34878D82A}">
                    <a16:rowId xmlns:a16="http://schemas.microsoft.com/office/drawing/2014/main" val="3719846262"/>
                  </a:ext>
                </a:extLst>
              </a:tr>
              <a:tr h="53265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rtl="0" fontAlgn="ctr"/>
                      <a:r>
                        <a:rPr lang="en-US" sz="2000" u="none" strike="noStrike">
                          <a:effectLst/>
                          <a:latin typeface="Arial"/>
                          <a:cs typeface="Arial"/>
                        </a:rPr>
                        <a:t>Interest &amp; Sinking (Debt Service)</a:t>
                      </a:r>
                      <a:endParaRPr lang="en-US" sz="2000" b="0" i="0" u="none" strike="noStrike">
                        <a:solidFill>
                          <a:srgbClr val="000000"/>
                        </a:solidFill>
                        <a:effectLst/>
                        <a:latin typeface="Arial"/>
                        <a:cs typeface="Arial"/>
                      </a:endParaRP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0" fontAlgn="ctr"/>
                      <a:r>
                        <a:rPr lang="en-US" sz="2000" u="none" strike="noStrike" dirty="0">
                          <a:effectLst/>
                          <a:latin typeface="Arial"/>
                          <a:cs typeface="Arial"/>
                        </a:rPr>
                        <a:t>.058342</a:t>
                      </a:r>
                      <a:endParaRPr lang="en-US" sz="2000" b="0" i="0" u="none" strike="noStrike" dirty="0">
                        <a:solidFill>
                          <a:srgbClr val="000000"/>
                        </a:solidFill>
                        <a:effectLst/>
                        <a:latin typeface="Arial"/>
                        <a:cs typeface="Arial"/>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0" fontAlgn="ctr"/>
                      <a:r>
                        <a:rPr lang="en-US" sz="2000" b="0" i="0" u="none" strike="noStrike">
                          <a:solidFill>
                            <a:srgbClr val="0070C0"/>
                          </a:solidFill>
                          <a:effectLst/>
                          <a:latin typeface="Arial"/>
                          <a:cs typeface="Arial"/>
                        </a:rPr>
                        <a:t>.064451</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40000"/>
                      </a:srgbClr>
                    </a:solidFill>
                  </a:tcPr>
                </a:tc>
                <a:tc>
                  <a:txBody>
                    <a:bodyPr/>
                    <a:lstStyle/>
                    <a:p>
                      <a:pPr algn="ctr" rtl="0" fontAlgn="ctr"/>
                      <a:r>
                        <a:rPr lang="en-US" sz="2000" b="0" i="0" u="none" strike="noStrike" dirty="0">
                          <a:solidFill>
                            <a:srgbClr val="0070C0"/>
                          </a:solidFill>
                          <a:effectLst/>
                          <a:latin typeface="Arial"/>
                          <a:cs typeface="Arial"/>
                        </a:rPr>
                        <a:t>$2.1M</a:t>
                      </a:r>
                      <a:endParaRPr lang="en-US" sz="2000" b="0" i="0" u="none" strike="noStrike" dirty="0">
                        <a:solidFill>
                          <a:srgbClr val="0070C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CADE4">
                        <a:tint val="40000"/>
                      </a:srgbClr>
                    </a:solidFill>
                  </a:tcPr>
                </a:tc>
                <a:extLst>
                  <a:ext uri="{0D108BD9-81ED-4DB2-BD59-A6C34878D82A}">
                    <a16:rowId xmlns:a16="http://schemas.microsoft.com/office/drawing/2014/main" val="2072508429"/>
                  </a:ext>
                </a:extLst>
              </a:tr>
            </a:tbl>
          </a:graphicData>
        </a:graphic>
      </p:graphicFrame>
      <p:sp>
        <p:nvSpPr>
          <p:cNvPr id="17" name="Star: 5 Points 16">
            <a:extLst>
              <a:ext uri="{FF2B5EF4-FFF2-40B4-BE49-F238E27FC236}">
                <a16:creationId xmlns:a16="http://schemas.microsoft.com/office/drawing/2014/main" id="{7148AA72-559B-6660-62DF-EDDD9062DB78}"/>
              </a:ext>
            </a:extLst>
          </p:cNvPr>
          <p:cNvSpPr/>
          <p:nvPr/>
        </p:nvSpPr>
        <p:spPr>
          <a:xfrm>
            <a:off x="393460" y="2547879"/>
            <a:ext cx="279880" cy="287884"/>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and blue city skyline&#10;&#10;Description automatically generated">
            <a:extLst>
              <a:ext uri="{FF2B5EF4-FFF2-40B4-BE49-F238E27FC236}">
                <a16:creationId xmlns:a16="http://schemas.microsoft.com/office/drawing/2014/main" id="{65A7C0E5-264B-6B0F-C3F4-27E15273D9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0709" y="5665109"/>
            <a:ext cx="2331646" cy="1095873"/>
          </a:xfrm>
          <a:prstGeom prst="rect">
            <a:avLst/>
          </a:prstGeom>
        </p:spPr>
      </p:pic>
    </p:spTree>
    <p:extLst>
      <p:ext uri="{BB962C8B-B14F-4D97-AF65-F5344CB8AC3E}">
        <p14:creationId xmlns:p14="http://schemas.microsoft.com/office/powerpoint/2010/main" val="2915104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6CC1B-7538-5D3F-A420-8CFCBDE5D684}"/>
            </a:ext>
          </a:extLst>
        </p:cNvPr>
        <p:cNvGrpSpPr/>
        <p:nvPr/>
      </p:nvGrpSpPr>
      <p:grpSpPr>
        <a:xfrm>
          <a:off x="0" y="0"/>
          <a:ext cx="0" cy="0"/>
          <a:chOff x="0" y="0"/>
          <a:chExt cx="0" cy="0"/>
        </a:xfrm>
      </p:grpSpPr>
      <p:pic>
        <p:nvPicPr>
          <p:cNvPr id="9" name="Picture 8" descr="Graphical user interface, application&#10;&#10;AI-generated content may be incorrect.">
            <a:extLst>
              <a:ext uri="{FF2B5EF4-FFF2-40B4-BE49-F238E27FC236}">
                <a16:creationId xmlns:a16="http://schemas.microsoft.com/office/drawing/2014/main" id="{A1257775-41A3-C183-E961-513ED7ECDE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6E347E7-FD78-2A1B-1370-55CDD3B44B95}"/>
              </a:ext>
            </a:extLst>
          </p:cNvPr>
          <p:cNvSpPr>
            <a:spLocks noGrp="1"/>
          </p:cNvSpPr>
          <p:nvPr>
            <p:ph type="title"/>
          </p:nvPr>
        </p:nvSpPr>
        <p:spPr>
          <a:xfrm>
            <a:off x="344805" y="44314"/>
            <a:ext cx="10515600" cy="1325563"/>
          </a:xfrm>
        </p:spPr>
        <p:txBody>
          <a:bodyPr/>
          <a:lstStyle/>
          <a:p>
            <a:r>
              <a:rPr lang="en-US">
                <a:solidFill>
                  <a:schemeClr val="tx2">
                    <a:lumMod val="75000"/>
                    <a:lumOff val="25000"/>
                  </a:schemeClr>
                </a:solidFill>
              </a:rPr>
              <a:t>BUDGET FOCUS </a:t>
            </a:r>
          </a:p>
        </p:txBody>
      </p:sp>
      <p:sp>
        <p:nvSpPr>
          <p:cNvPr id="5" name="TextBox 4">
            <a:extLst>
              <a:ext uri="{FF2B5EF4-FFF2-40B4-BE49-F238E27FC236}">
                <a16:creationId xmlns:a16="http://schemas.microsoft.com/office/drawing/2014/main" id="{6BA20818-051A-2B0E-A113-12F2223326AA}"/>
              </a:ext>
            </a:extLst>
          </p:cNvPr>
          <p:cNvSpPr txBox="1"/>
          <p:nvPr/>
        </p:nvSpPr>
        <p:spPr>
          <a:xfrm>
            <a:off x="3314283" y="1274746"/>
            <a:ext cx="3547418" cy="5447645"/>
          </a:xfrm>
          <a:prstGeom prst="rect">
            <a:avLst/>
          </a:prstGeom>
          <a:noFill/>
        </p:spPr>
        <p:txBody>
          <a:bodyPr wrap="square" rtlCol="0">
            <a:spAutoFit/>
          </a:bodyPr>
          <a:lstStyle/>
          <a:p>
            <a:pPr algn="ctr"/>
            <a:r>
              <a:rPr lang="en-US" sz="3200" b="1">
                <a:latin typeface="Arial" panose="020B0604020202020204" pitchFamily="34" charset="0"/>
                <a:cs typeface="Arial" panose="020B0604020202020204" pitchFamily="34" charset="0"/>
              </a:rPr>
              <a:t>WATER</a:t>
            </a:r>
          </a:p>
          <a:p>
            <a:pPr marL="285750" indent="-285750" algn="ctr">
              <a:buFont typeface="Arial" panose="020B0604020202020204" pitchFamily="34" charset="0"/>
              <a:buChar char="•"/>
            </a:pPr>
            <a:endParaRPr lang="en-US" sz="3200" b="1">
              <a:latin typeface="Arial" panose="020B0604020202020204" pitchFamily="34" charset="0"/>
              <a:cs typeface="Arial" panose="020B0604020202020204" pitchFamily="34" charset="0"/>
            </a:endParaRPr>
          </a:p>
          <a:p>
            <a:pPr algn="ctr"/>
            <a:r>
              <a:rPr lang="en-US" sz="3200" b="1">
                <a:latin typeface="Arial" panose="020B0604020202020204" pitchFamily="34" charset="0"/>
                <a:cs typeface="Arial" panose="020B0604020202020204" pitchFamily="34" charset="0"/>
              </a:rPr>
              <a:t>ROADS</a:t>
            </a:r>
          </a:p>
          <a:p>
            <a:pPr marL="285750" indent="-285750" algn="ctr">
              <a:buFont typeface="Arial" panose="020B0604020202020204" pitchFamily="34" charset="0"/>
              <a:buChar char="•"/>
            </a:pPr>
            <a:endParaRPr lang="en-US" sz="3200" b="1">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endParaRPr lang="en-US" sz="3200" b="1">
              <a:latin typeface="Arial" panose="020B0604020202020204" pitchFamily="34" charset="0"/>
              <a:cs typeface="Arial" panose="020B0604020202020204" pitchFamily="34" charset="0"/>
            </a:endParaRPr>
          </a:p>
          <a:p>
            <a:pPr algn="ctr"/>
            <a:endParaRPr lang="en-US" sz="3200" b="1">
              <a:latin typeface="Arial" panose="020B0604020202020204" pitchFamily="34" charset="0"/>
              <a:cs typeface="Arial" panose="020B0604020202020204" pitchFamily="34" charset="0"/>
            </a:endParaRPr>
          </a:p>
          <a:p>
            <a:pPr algn="ctr"/>
            <a:endParaRPr lang="en-US" sz="3200" b="1">
              <a:latin typeface="Arial" panose="020B0604020202020204" pitchFamily="34" charset="0"/>
              <a:cs typeface="Arial" panose="020B0604020202020204" pitchFamily="34" charset="0"/>
            </a:endParaRPr>
          </a:p>
          <a:p>
            <a:pPr algn="ctr"/>
            <a:r>
              <a:rPr lang="en-US" sz="3200" b="1">
                <a:latin typeface="Arial" panose="020B0604020202020204" pitchFamily="34" charset="0"/>
                <a:cs typeface="Arial" panose="020B0604020202020204" pitchFamily="34" charset="0"/>
              </a:rPr>
              <a:t>PARKS</a:t>
            </a:r>
            <a:endParaRPr lang="en-US" sz="2800" b="1">
              <a:latin typeface="Arial" panose="020B0604020202020204" pitchFamily="34" charset="0"/>
              <a:cs typeface="Arial" panose="020B0604020202020204" pitchFamily="34" charset="0"/>
            </a:endParaRPr>
          </a:p>
          <a:p>
            <a:pPr algn="ctr"/>
            <a:endParaRPr lang="en-US" sz="2800" b="1">
              <a:latin typeface="Arial" panose="020B0604020202020204" pitchFamily="34" charset="0"/>
              <a:cs typeface="Arial" panose="020B0604020202020204" pitchFamily="34" charset="0"/>
            </a:endParaRPr>
          </a:p>
          <a:p>
            <a:pPr algn="ctr"/>
            <a:r>
              <a:rPr lang="en-US" sz="3200" b="1">
                <a:latin typeface="Arial" panose="020B0604020202020204" pitchFamily="34" charset="0"/>
                <a:cs typeface="Arial" panose="020B0604020202020204" pitchFamily="34" charset="0"/>
              </a:rPr>
              <a:t>PUBLIC SAFETY</a:t>
            </a:r>
          </a:p>
          <a:p>
            <a:pPr algn="ctr"/>
            <a:endParaRPr lang="en-US" sz="3200" b="1">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8DC61841-B353-42B9-C1A9-0A1D941FE550}"/>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27</a:t>
            </a:fld>
            <a:endParaRPr lang="en-US" b="1">
              <a:latin typeface="+mn-lt"/>
            </a:endParaRPr>
          </a:p>
        </p:txBody>
      </p:sp>
      <p:pic>
        <p:nvPicPr>
          <p:cNvPr id="8" name="Graphic 7" descr="Bullseye outline">
            <a:extLst>
              <a:ext uri="{FF2B5EF4-FFF2-40B4-BE49-F238E27FC236}">
                <a16:creationId xmlns:a16="http://schemas.microsoft.com/office/drawing/2014/main" id="{D68CC081-7A63-A9E5-F58F-0340BCC097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70651" y="-129431"/>
            <a:ext cx="7658098" cy="7658098"/>
          </a:xfrm>
          <a:prstGeom prst="rect">
            <a:avLst/>
          </a:prstGeom>
        </p:spPr>
      </p:pic>
    </p:spTree>
    <p:extLst>
      <p:ext uri="{BB962C8B-B14F-4D97-AF65-F5344CB8AC3E}">
        <p14:creationId xmlns:p14="http://schemas.microsoft.com/office/powerpoint/2010/main" val="2622532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transport&#10;&#10;AI-generated content may be incorrect.">
            <a:extLst>
              <a:ext uri="{FF2B5EF4-FFF2-40B4-BE49-F238E27FC236}">
                <a16:creationId xmlns:a16="http://schemas.microsoft.com/office/drawing/2014/main" id="{9E947C5C-4DDC-2DF6-4BF4-5F9F0AE48B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6E0EE14E-8F1D-F9C2-628E-6AE94BBDA5EA}"/>
              </a:ext>
            </a:extLst>
          </p:cNvPr>
          <p:cNvSpPr txBox="1"/>
          <p:nvPr/>
        </p:nvSpPr>
        <p:spPr>
          <a:xfrm>
            <a:off x="533400" y="564573"/>
            <a:ext cx="6419850" cy="769441"/>
          </a:xfrm>
          <a:prstGeom prst="rect">
            <a:avLst/>
          </a:prstGeom>
          <a:noFill/>
        </p:spPr>
        <p:txBody>
          <a:bodyPr wrap="square" rtlCol="0">
            <a:spAutoFit/>
          </a:bodyPr>
          <a:lstStyle/>
          <a:p>
            <a:r>
              <a:rPr lang="en-US" sz="4400" b="1">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WATER</a:t>
            </a:r>
          </a:p>
        </p:txBody>
      </p:sp>
      <p:sp>
        <p:nvSpPr>
          <p:cNvPr id="13" name="TextBox 12">
            <a:extLst>
              <a:ext uri="{FF2B5EF4-FFF2-40B4-BE49-F238E27FC236}">
                <a16:creationId xmlns:a16="http://schemas.microsoft.com/office/drawing/2014/main" id="{EFC6CB36-A2A7-BFA2-2C7E-933079282984}"/>
              </a:ext>
            </a:extLst>
          </p:cNvPr>
          <p:cNvSpPr txBox="1"/>
          <p:nvPr/>
        </p:nvSpPr>
        <p:spPr>
          <a:xfrm>
            <a:off x="533400" y="1504950"/>
            <a:ext cx="8993372" cy="4001095"/>
          </a:xfrm>
          <a:prstGeom prst="rect">
            <a:avLst/>
          </a:prstGeom>
          <a:noFill/>
        </p:spPr>
        <p:txBody>
          <a:bodyPr wrap="square" rtlCol="0">
            <a:spAutoFit/>
          </a:bodyPr>
          <a:lstStyle/>
          <a:p>
            <a:pPr marL="457200" indent="-457200">
              <a:spcAft>
                <a:spcPts val="1800"/>
              </a:spcAft>
              <a:buFont typeface="Arial" panose="020B0604020202020204" pitchFamily="34" charset="0"/>
              <a:buChar char="•"/>
            </a:pPr>
            <a:r>
              <a:rPr lang="en-US" sz="3200" b="1" dirty="0">
                <a:latin typeface="Arial" panose="020B0604020202020204" pitchFamily="34" charset="0"/>
                <a:cs typeface="Arial" panose="020B0604020202020204" pitchFamily="34" charset="0"/>
              </a:rPr>
              <a:t>$26M total Investment in Infrastructure (5.4%of total city budget)</a:t>
            </a:r>
            <a:endParaRPr lang="en-US" sz="3200" dirty="0">
              <a:latin typeface="Arial" panose="020B0604020202020204" pitchFamily="34" charset="0"/>
              <a:cs typeface="Arial" panose="020B0604020202020204" pitchFamily="34" charset="0"/>
            </a:endParaRPr>
          </a:p>
          <a:p>
            <a:pPr marL="457200" indent="-457200">
              <a:spcAft>
                <a:spcPts val="1800"/>
              </a:spcAft>
              <a:buFont typeface="Arial" panose="020B0604020202020204" pitchFamily="34" charset="0"/>
              <a:buChar char="•"/>
            </a:pPr>
            <a:r>
              <a:rPr lang="en-US" sz="3200" dirty="0">
                <a:latin typeface="Arial" panose="020B0604020202020204" pitchFamily="34" charset="0"/>
                <a:cs typeface="Arial" panose="020B0604020202020204" pitchFamily="34" charset="0"/>
              </a:rPr>
              <a:t>Replacement of 4” water line, m</a:t>
            </a:r>
            <a:r>
              <a:rPr lang="pt-BR" sz="3200" dirty="0" err="1">
                <a:latin typeface="Arial" panose="020B0604020202020204" pitchFamily="34" charset="0"/>
                <a:cs typeface="Arial" panose="020B0604020202020204" pitchFamily="34" charset="0"/>
              </a:rPr>
              <a:t>anhole</a:t>
            </a:r>
            <a:r>
              <a:rPr lang="pt-BR" sz="3200" dirty="0">
                <a:latin typeface="Arial" panose="020B0604020202020204" pitchFamily="34" charset="0"/>
                <a:cs typeface="Arial" panose="020B0604020202020204" pitchFamily="34" charset="0"/>
              </a:rPr>
              <a:t> </a:t>
            </a:r>
            <a:r>
              <a:rPr lang="pt-BR" sz="3200" dirty="0" err="1">
                <a:latin typeface="Arial" panose="020B0604020202020204" pitchFamily="34" charset="0"/>
                <a:cs typeface="Arial" panose="020B0604020202020204" pitchFamily="34" charset="0"/>
              </a:rPr>
              <a:t>rehab</a:t>
            </a:r>
            <a:r>
              <a:rPr lang="pt-BR" sz="3200" dirty="0">
                <a:latin typeface="Arial" panose="020B0604020202020204" pitchFamily="34" charset="0"/>
                <a:cs typeface="Arial" panose="020B0604020202020204" pitchFamily="34" charset="0"/>
              </a:rPr>
              <a:t>, UEP Program </a:t>
            </a:r>
          </a:p>
          <a:p>
            <a:pPr marL="457200" indent="-457200">
              <a:spcAft>
                <a:spcPts val="1800"/>
              </a:spcAft>
              <a:buFont typeface="Arial" panose="020B0604020202020204" pitchFamily="34" charset="0"/>
              <a:buChar char="•"/>
            </a:pPr>
            <a:r>
              <a:rPr lang="pt-BR" sz="3200" dirty="0" err="1">
                <a:latin typeface="Arial" panose="020B0604020202020204" pitchFamily="34" charset="0"/>
                <a:cs typeface="Arial" panose="020B0604020202020204" pitchFamily="34" charset="0"/>
              </a:rPr>
              <a:t>Innovative</a:t>
            </a:r>
            <a:r>
              <a:rPr lang="pt-BR" sz="3200" dirty="0">
                <a:latin typeface="Arial" panose="020B0604020202020204" pitchFamily="34" charset="0"/>
                <a:cs typeface="Arial" panose="020B0604020202020204" pitchFamily="34" charset="0"/>
              </a:rPr>
              <a:t> </a:t>
            </a:r>
            <a:r>
              <a:rPr lang="pt-BR" sz="3200" dirty="0" err="1">
                <a:latin typeface="Arial" panose="020B0604020202020204" pitchFamily="34" charset="0"/>
                <a:cs typeface="Arial" panose="020B0604020202020204" pitchFamily="34" charset="0"/>
              </a:rPr>
              <a:t>maintenance</a:t>
            </a:r>
            <a:r>
              <a:rPr lang="pt-BR" sz="3200" dirty="0">
                <a:latin typeface="Arial" panose="020B0604020202020204" pitchFamily="34" charset="0"/>
                <a:cs typeface="Arial" panose="020B0604020202020204" pitchFamily="34" charset="0"/>
              </a:rPr>
              <a:t> like </a:t>
            </a:r>
            <a:r>
              <a:rPr lang="pt-BR" sz="3200" dirty="0" err="1">
                <a:latin typeface="Arial" panose="020B0604020202020204" pitchFamily="34" charset="0"/>
                <a:cs typeface="Arial" panose="020B0604020202020204" pitchFamily="34" charset="0"/>
              </a:rPr>
              <a:t>the</a:t>
            </a:r>
            <a:r>
              <a:rPr lang="pt-BR" sz="3200" dirty="0">
                <a:latin typeface="Arial" panose="020B0604020202020204" pitchFamily="34" charset="0"/>
                <a:cs typeface="Arial" panose="020B0604020202020204" pitchFamily="34" charset="0"/>
              </a:rPr>
              <a:t> </a:t>
            </a:r>
            <a:r>
              <a:rPr lang="pt-BR" sz="3200" dirty="0" err="1">
                <a:latin typeface="Arial" panose="020B0604020202020204" pitchFamily="34" charset="0"/>
                <a:cs typeface="Arial" panose="020B0604020202020204" pitchFamily="34" charset="0"/>
              </a:rPr>
              <a:t>Satellite</a:t>
            </a:r>
            <a:r>
              <a:rPr lang="pt-BR" sz="3200" dirty="0">
                <a:latin typeface="Arial" panose="020B0604020202020204" pitchFamily="34" charset="0"/>
                <a:cs typeface="Arial" panose="020B0604020202020204" pitchFamily="34" charset="0"/>
              </a:rPr>
              <a:t> </a:t>
            </a:r>
            <a:r>
              <a:rPr lang="pt-BR" sz="3200" dirty="0" err="1">
                <a:latin typeface="Arial" panose="020B0604020202020204" pitchFamily="34" charset="0"/>
                <a:cs typeface="Arial" panose="020B0604020202020204" pitchFamily="34" charset="0"/>
              </a:rPr>
              <a:t>Leak</a:t>
            </a:r>
            <a:r>
              <a:rPr lang="pt-BR" sz="3200" dirty="0">
                <a:latin typeface="Arial" panose="020B0604020202020204" pitchFamily="34" charset="0"/>
                <a:cs typeface="Arial" panose="020B0604020202020204" pitchFamily="34" charset="0"/>
              </a:rPr>
              <a:t> </a:t>
            </a:r>
            <a:r>
              <a:rPr lang="pt-BR" sz="3200" dirty="0" err="1">
                <a:latin typeface="Arial" panose="020B0604020202020204" pitchFamily="34" charset="0"/>
                <a:cs typeface="Arial" panose="020B0604020202020204" pitchFamily="34" charset="0"/>
              </a:rPr>
              <a:t>Detection</a:t>
            </a:r>
            <a:r>
              <a:rPr lang="pt-BR" sz="3200" dirty="0">
                <a:latin typeface="Arial" panose="020B0604020202020204" pitchFamily="34" charset="0"/>
                <a:cs typeface="Arial" panose="020B0604020202020204" pitchFamily="34" charset="0"/>
              </a:rPr>
              <a:t> </a:t>
            </a:r>
            <a:r>
              <a:rPr lang="pt-BR" sz="3200" dirty="0" err="1">
                <a:latin typeface="Arial" panose="020B0604020202020204" pitchFamily="34" charset="0"/>
                <a:cs typeface="Arial" panose="020B0604020202020204" pitchFamily="34" charset="0"/>
              </a:rPr>
              <a:t>service</a:t>
            </a:r>
            <a:r>
              <a:rPr lang="pt-BR" sz="3200" dirty="0">
                <a:latin typeface="Arial" panose="020B0604020202020204" pitchFamily="34" charset="0"/>
                <a:cs typeface="Arial" panose="020B0604020202020204" pitchFamily="34" charset="0"/>
              </a:rPr>
              <a:t> and </a:t>
            </a:r>
            <a:r>
              <a:rPr lang="pt-BR" sz="3200" dirty="0" err="1">
                <a:latin typeface="Arial" panose="020B0604020202020204" pitchFamily="34" charset="0"/>
                <a:cs typeface="Arial" panose="020B0604020202020204" pitchFamily="34" charset="0"/>
              </a:rPr>
              <a:t>Proactive</a:t>
            </a:r>
            <a:r>
              <a:rPr lang="pt-BR" sz="3200" dirty="0">
                <a:latin typeface="Arial" panose="020B0604020202020204" pitchFamily="34" charset="0"/>
                <a:cs typeface="Arial" panose="020B0604020202020204" pitchFamily="34" charset="0"/>
              </a:rPr>
              <a:t> </a:t>
            </a:r>
            <a:r>
              <a:rPr lang="pt-BR" sz="3200" dirty="0" err="1">
                <a:latin typeface="Arial" panose="020B0604020202020204" pitchFamily="34" charset="0"/>
                <a:cs typeface="Arial" panose="020B0604020202020204" pitchFamily="34" charset="0"/>
              </a:rPr>
              <a:t>Valve</a:t>
            </a:r>
            <a:r>
              <a:rPr lang="pt-BR" sz="3200" dirty="0">
                <a:latin typeface="Arial" panose="020B0604020202020204" pitchFamily="34" charset="0"/>
                <a:cs typeface="Arial" panose="020B0604020202020204" pitchFamily="34" charset="0"/>
              </a:rPr>
              <a:t> </a:t>
            </a:r>
            <a:r>
              <a:rPr lang="pt-BR" sz="3200" dirty="0" err="1">
                <a:latin typeface="Arial" panose="020B0604020202020204" pitchFamily="34" charset="0"/>
                <a:cs typeface="Arial" panose="020B0604020202020204" pitchFamily="34" charset="0"/>
              </a:rPr>
              <a:t>Replacement</a:t>
            </a:r>
            <a:r>
              <a:rPr lang="pt-BR" sz="3200" dirty="0">
                <a:latin typeface="Arial" panose="020B0604020202020204" pitchFamily="34" charset="0"/>
                <a:cs typeface="Arial" panose="020B0604020202020204" pitchFamily="34" charset="0"/>
              </a:rPr>
              <a:t> </a:t>
            </a:r>
            <a:r>
              <a:rPr lang="pt-BR" sz="3200" dirty="0" err="1">
                <a:latin typeface="Arial" panose="020B0604020202020204" pitchFamily="34" charset="0"/>
                <a:cs typeface="Arial" panose="020B0604020202020204" pitchFamily="34" charset="0"/>
              </a:rPr>
              <a:t>program</a:t>
            </a:r>
            <a:endParaRPr lang="en-US" sz="3200" dirty="0">
              <a:latin typeface="Arial" panose="020B0604020202020204" pitchFamily="34" charset="0"/>
              <a:cs typeface="Arial" panose="020B0604020202020204" pitchFamily="34" charset="0"/>
            </a:endParaRPr>
          </a:p>
        </p:txBody>
      </p:sp>
      <p:sp>
        <p:nvSpPr>
          <p:cNvPr id="2" name="Slide Number Placeholder 2">
            <a:extLst>
              <a:ext uri="{FF2B5EF4-FFF2-40B4-BE49-F238E27FC236}">
                <a16:creationId xmlns:a16="http://schemas.microsoft.com/office/drawing/2014/main" id="{4DDDAC12-E4EE-2DE3-782B-29F666D59B97}"/>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28</a:t>
            </a:fld>
            <a:endParaRPr lang="en-US" b="1">
              <a:latin typeface="+mn-lt"/>
            </a:endParaRPr>
          </a:p>
        </p:txBody>
      </p:sp>
      <p:sp>
        <p:nvSpPr>
          <p:cNvPr id="4" name="TextBox 3">
            <a:extLst>
              <a:ext uri="{FF2B5EF4-FFF2-40B4-BE49-F238E27FC236}">
                <a16:creationId xmlns:a16="http://schemas.microsoft.com/office/drawing/2014/main" id="{7ACC06FE-CBA8-8488-2F28-306F960333E8}"/>
              </a:ext>
            </a:extLst>
          </p:cNvPr>
          <p:cNvSpPr txBox="1"/>
          <p:nvPr/>
        </p:nvSpPr>
        <p:spPr>
          <a:xfrm>
            <a:off x="1905000" y="5946663"/>
            <a:ext cx="7366312" cy="369332"/>
          </a:xfrm>
          <a:prstGeom prst="rect">
            <a:avLst/>
          </a:prstGeom>
          <a:noFill/>
        </p:spPr>
        <p:txBody>
          <a:bodyPr wrap="none" rtlCol="0">
            <a:spAutoFit/>
          </a:bodyPr>
          <a:lstStyle/>
          <a:p>
            <a:r>
              <a:rPr lang="en-US" i="1" dirty="0">
                <a:latin typeface="Arial" panose="020B0604020202020204" pitchFamily="34" charset="0"/>
                <a:cs typeface="Arial" panose="020B0604020202020204" pitchFamily="34" charset="0"/>
              </a:rPr>
              <a:t>*A Total of $</a:t>
            </a:r>
            <a:r>
              <a:rPr lang="en-US" b="1" i="1" dirty="0">
                <a:latin typeface="Arial" panose="020B0604020202020204" pitchFamily="34" charset="0"/>
                <a:cs typeface="Arial" panose="020B0604020202020204" pitchFamily="34" charset="0"/>
              </a:rPr>
              <a:t>98M </a:t>
            </a:r>
            <a:r>
              <a:rPr lang="en-US" i="1" dirty="0">
                <a:latin typeface="Arial" panose="020B0604020202020204" pitchFamily="34" charset="0"/>
                <a:cs typeface="Arial" panose="020B0604020202020204" pitchFamily="34" charset="0"/>
              </a:rPr>
              <a:t>is set aside in the budget for Water &amp; Sewer Services</a:t>
            </a:r>
          </a:p>
        </p:txBody>
      </p:sp>
    </p:spTree>
    <p:extLst>
      <p:ext uri="{BB962C8B-B14F-4D97-AF65-F5344CB8AC3E}">
        <p14:creationId xmlns:p14="http://schemas.microsoft.com/office/powerpoint/2010/main" val="2712619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 Word&#10;&#10;AI-generated content may be incorrect.">
            <a:extLst>
              <a:ext uri="{FF2B5EF4-FFF2-40B4-BE49-F238E27FC236}">
                <a16:creationId xmlns:a16="http://schemas.microsoft.com/office/drawing/2014/main" id="{33E2C995-AC0A-810A-F4FB-FEEE733910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6E0EE14E-8F1D-F9C2-628E-6AE94BBDA5EA}"/>
              </a:ext>
            </a:extLst>
          </p:cNvPr>
          <p:cNvSpPr txBox="1"/>
          <p:nvPr/>
        </p:nvSpPr>
        <p:spPr>
          <a:xfrm>
            <a:off x="533400" y="384691"/>
            <a:ext cx="6419850" cy="769441"/>
          </a:xfrm>
          <a:prstGeom prst="rect">
            <a:avLst/>
          </a:prstGeom>
          <a:noFill/>
        </p:spPr>
        <p:txBody>
          <a:bodyPr wrap="square" rtlCol="0">
            <a:spAutoFit/>
          </a:bodyPr>
          <a:lstStyle/>
          <a:p>
            <a:r>
              <a:rPr lang="en-US" sz="4400" b="1">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ROADS</a:t>
            </a:r>
          </a:p>
        </p:txBody>
      </p:sp>
      <p:sp>
        <p:nvSpPr>
          <p:cNvPr id="2" name="Slide Number Placeholder 2">
            <a:extLst>
              <a:ext uri="{FF2B5EF4-FFF2-40B4-BE49-F238E27FC236}">
                <a16:creationId xmlns:a16="http://schemas.microsoft.com/office/drawing/2014/main" id="{4DDDAC12-E4EE-2DE3-782B-29F666D59B97}"/>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29</a:t>
            </a:fld>
            <a:endParaRPr lang="en-US" b="1">
              <a:latin typeface="+mn-lt"/>
            </a:endParaRPr>
          </a:p>
        </p:txBody>
      </p:sp>
      <p:sp>
        <p:nvSpPr>
          <p:cNvPr id="5" name="TextBox 4">
            <a:extLst>
              <a:ext uri="{FF2B5EF4-FFF2-40B4-BE49-F238E27FC236}">
                <a16:creationId xmlns:a16="http://schemas.microsoft.com/office/drawing/2014/main" id="{475C67EF-2FC1-5713-B02C-EA6E2C9E8F06}"/>
              </a:ext>
            </a:extLst>
          </p:cNvPr>
          <p:cNvSpPr txBox="1"/>
          <p:nvPr/>
        </p:nvSpPr>
        <p:spPr>
          <a:xfrm>
            <a:off x="1630266" y="5890637"/>
            <a:ext cx="7490256" cy="369332"/>
          </a:xfrm>
          <a:prstGeom prst="rect">
            <a:avLst/>
          </a:prstGeom>
          <a:noFill/>
        </p:spPr>
        <p:txBody>
          <a:bodyPr wrap="none" lIns="91440" tIns="45720" rIns="91440" bIns="45720" rtlCol="0" anchor="t">
            <a:spAutoFit/>
          </a:bodyPr>
          <a:lstStyle/>
          <a:p>
            <a:r>
              <a:rPr lang="en-US" i="1" dirty="0">
                <a:latin typeface="Arial"/>
                <a:cs typeface="Arial"/>
              </a:rPr>
              <a:t>*A Total of $</a:t>
            </a:r>
            <a:r>
              <a:rPr lang="en-US" b="1" i="1" dirty="0">
                <a:latin typeface="Arial"/>
                <a:cs typeface="Arial"/>
              </a:rPr>
              <a:t>39.8M </a:t>
            </a:r>
            <a:r>
              <a:rPr lang="en-US" i="1" dirty="0">
                <a:latin typeface="Arial"/>
                <a:cs typeface="Arial"/>
              </a:rPr>
              <a:t>is set aside in the budget for Roads and Engineering</a:t>
            </a:r>
          </a:p>
        </p:txBody>
      </p:sp>
      <p:sp>
        <p:nvSpPr>
          <p:cNvPr id="3" name="TextBox 2">
            <a:extLst>
              <a:ext uri="{FF2B5EF4-FFF2-40B4-BE49-F238E27FC236}">
                <a16:creationId xmlns:a16="http://schemas.microsoft.com/office/drawing/2014/main" id="{E7B77032-641B-82E3-084E-5565EE615B95}"/>
              </a:ext>
            </a:extLst>
          </p:cNvPr>
          <p:cNvSpPr txBox="1"/>
          <p:nvPr/>
        </p:nvSpPr>
        <p:spPr>
          <a:xfrm>
            <a:off x="448338" y="1260733"/>
            <a:ext cx="8887047" cy="4031873"/>
          </a:xfrm>
          <a:prstGeom prst="rect">
            <a:avLst/>
          </a:prstGeom>
          <a:noFill/>
        </p:spPr>
        <p:txBody>
          <a:bodyPr wrap="square" rtlCol="0">
            <a:spAutoFit/>
          </a:bodyPr>
          <a:lstStyle/>
          <a:p>
            <a:pPr marL="285750" indent="-285750">
              <a:buFont typeface="Arial" panose="020B0604020202020204" pitchFamily="34" charset="0"/>
              <a:buChar char="•"/>
            </a:pPr>
            <a:r>
              <a:rPr lang="en-US" sz="3200" b="1" dirty="0">
                <a:latin typeface="Arial" panose="020B0604020202020204" pitchFamily="34" charset="0"/>
                <a:cs typeface="Arial" panose="020B0604020202020204" pitchFamily="34" charset="0"/>
              </a:rPr>
              <a:t>$9.2M Road Maintenance </a:t>
            </a:r>
            <a:r>
              <a:rPr lang="en-US" sz="3200" dirty="0">
                <a:latin typeface="Arial" panose="020B0604020202020204" pitchFamily="34" charset="0"/>
                <a:cs typeface="Arial" panose="020B0604020202020204" pitchFamily="34" charset="0"/>
              </a:rPr>
              <a:t>- Includes $600K </a:t>
            </a:r>
          </a:p>
          <a:p>
            <a:r>
              <a:rPr lang="en-US" sz="3200" dirty="0">
                <a:latin typeface="Arial" panose="020B0604020202020204" pitchFamily="34" charset="0"/>
                <a:cs typeface="Arial" panose="020B0604020202020204" pitchFamily="34" charset="0"/>
              </a:rPr>
              <a:t>   In-House Maintenance</a:t>
            </a:r>
          </a:p>
          <a:p>
            <a:pPr marL="285750" indent="-28575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200" b="1" dirty="0">
                <a:latin typeface="Arial" panose="020B0604020202020204" pitchFamily="34" charset="0"/>
                <a:cs typeface="Arial" panose="020B0604020202020204" pitchFamily="34" charset="0"/>
              </a:rPr>
              <a:t>$28M </a:t>
            </a:r>
            <a:r>
              <a:rPr lang="en-US" sz="3200" dirty="0">
                <a:latin typeface="Arial" panose="020B0604020202020204" pitchFamily="34" charset="0"/>
                <a:cs typeface="Arial" panose="020B0604020202020204" pitchFamily="34" charset="0"/>
              </a:rPr>
              <a:t>in Road and Signal Bond Projects underway</a:t>
            </a:r>
          </a:p>
          <a:p>
            <a:pPr marL="285750" indent="-28575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200" b="1" dirty="0">
                <a:latin typeface="Arial" panose="020B0604020202020204" pitchFamily="34" charset="0"/>
                <a:cs typeface="Arial" panose="020B0604020202020204" pitchFamily="34" charset="0"/>
              </a:rPr>
              <a:t>$2.6M Drainage Improvements </a:t>
            </a:r>
            <a:r>
              <a:rPr lang="en-US" sz="3200" dirty="0">
                <a:latin typeface="Arial" panose="020B0604020202020204" pitchFamily="34" charset="0"/>
                <a:cs typeface="Arial" panose="020B0604020202020204" pitchFamily="34" charset="0"/>
              </a:rPr>
              <a:t>– out of $75M in Drainage Needs</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746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AI-generated content may be incorrect.">
            <a:extLst>
              <a:ext uri="{FF2B5EF4-FFF2-40B4-BE49-F238E27FC236}">
                <a16:creationId xmlns:a16="http://schemas.microsoft.com/office/drawing/2014/main" id="{C211A5F9-5A13-401A-D406-3411F09867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6E0EE14E-8F1D-F9C2-628E-6AE94BBDA5EA}"/>
              </a:ext>
            </a:extLst>
          </p:cNvPr>
          <p:cNvSpPr txBox="1"/>
          <p:nvPr/>
        </p:nvSpPr>
        <p:spPr>
          <a:xfrm>
            <a:off x="533400" y="564572"/>
            <a:ext cx="8153400" cy="769441"/>
          </a:xfrm>
          <a:prstGeom prst="rect">
            <a:avLst/>
          </a:prstGeom>
          <a:noFill/>
        </p:spPr>
        <p:txBody>
          <a:bodyPr wrap="square" rtlCol="0">
            <a:spAutoFit/>
          </a:bodyPr>
          <a:lstStyle/>
          <a:p>
            <a:r>
              <a:rPr lang="en-US" sz="4400" b="1">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STRATEGIC PLAN ALIGNMENT</a:t>
            </a:r>
          </a:p>
        </p:txBody>
      </p:sp>
      <p:sp>
        <p:nvSpPr>
          <p:cNvPr id="13" name="TextBox 12">
            <a:extLst>
              <a:ext uri="{FF2B5EF4-FFF2-40B4-BE49-F238E27FC236}">
                <a16:creationId xmlns:a16="http://schemas.microsoft.com/office/drawing/2014/main" id="{EFC6CB36-A2A7-BFA2-2C7E-933079282984}"/>
              </a:ext>
            </a:extLst>
          </p:cNvPr>
          <p:cNvSpPr txBox="1"/>
          <p:nvPr/>
        </p:nvSpPr>
        <p:spPr>
          <a:xfrm>
            <a:off x="643128" y="2090166"/>
            <a:ext cx="6608064" cy="2246769"/>
          </a:xfrm>
          <a:prstGeom prst="rect">
            <a:avLst/>
          </a:prstGeom>
          <a:noFill/>
        </p:spPr>
        <p:txBody>
          <a:bodyPr wrap="square" rtlCol="0">
            <a:spAutoFit/>
          </a:bodyPr>
          <a:lstStyle/>
          <a:p>
            <a:r>
              <a:rPr lang="en-US" sz="2800" b="1">
                <a:latin typeface="Arial" panose="020B0604020202020204" pitchFamily="34" charset="0"/>
                <a:cs typeface="Arial" panose="020B0604020202020204" pitchFamily="34" charset="0"/>
              </a:rPr>
              <a:t>Goal 5: Provide Sound Governance &amp; Fiscal Management</a:t>
            </a:r>
          </a:p>
          <a:p>
            <a:pPr marL="342900" indent="-342900">
              <a:buFont typeface="Arial" panose="020B0604020202020204" pitchFamily="34" charset="0"/>
              <a:buChar char="•"/>
            </a:pPr>
            <a:r>
              <a:rPr lang="en-US" sz="2800" b="1">
                <a:latin typeface="Arial" panose="020B0604020202020204" pitchFamily="34" charset="0"/>
                <a:ea typeface="+mn-lt"/>
                <a:cs typeface="Arial" panose="020B0604020202020204" pitchFamily="34" charset="0"/>
              </a:rPr>
              <a:t>5.7</a:t>
            </a:r>
            <a:r>
              <a:rPr lang="en-US" sz="2800">
                <a:latin typeface="Arial" panose="020B0604020202020204" pitchFamily="34" charset="0"/>
                <a:ea typeface="+mn-lt"/>
                <a:cs typeface="Arial" panose="020B0604020202020204" pitchFamily="34" charset="0"/>
              </a:rPr>
              <a:t>  </a:t>
            </a:r>
            <a:r>
              <a:rPr lang="en-US" sz="2800" b="1">
                <a:solidFill>
                  <a:schemeClr val="tx2">
                    <a:lumMod val="75000"/>
                    <a:lumOff val="25000"/>
                  </a:schemeClr>
                </a:solidFill>
                <a:latin typeface="Arial" panose="020B0604020202020204" pitchFamily="34" charset="0"/>
                <a:ea typeface="+mn-lt"/>
                <a:cs typeface="Arial" panose="020B0604020202020204" pitchFamily="34" charset="0"/>
              </a:rPr>
              <a:t>Ensure Continued Financial Stability and Accountability</a:t>
            </a:r>
            <a:r>
              <a:rPr lang="en-US" sz="2800">
                <a:solidFill>
                  <a:schemeClr val="tx2">
                    <a:lumMod val="75000"/>
                    <a:lumOff val="25000"/>
                  </a:schemeClr>
                </a:solidFill>
                <a:latin typeface="Arial" panose="020B0604020202020204" pitchFamily="34" charset="0"/>
                <a:ea typeface="+mn-lt"/>
                <a:cs typeface="Arial" panose="020B0604020202020204" pitchFamily="34" charset="0"/>
              </a:rPr>
              <a:t>: Maintain Financial Transparency</a:t>
            </a:r>
          </a:p>
        </p:txBody>
      </p:sp>
      <p:sp>
        <p:nvSpPr>
          <p:cNvPr id="2" name="Slide Number Placeholder 2">
            <a:extLst>
              <a:ext uri="{FF2B5EF4-FFF2-40B4-BE49-F238E27FC236}">
                <a16:creationId xmlns:a16="http://schemas.microsoft.com/office/drawing/2014/main" id="{4DDDAC12-E4EE-2DE3-782B-29F666D59B97}"/>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3</a:t>
            </a:fld>
            <a:endParaRPr lang="en-US" b="1">
              <a:latin typeface="+mn-lt"/>
            </a:endParaRPr>
          </a:p>
        </p:txBody>
      </p:sp>
    </p:spTree>
    <p:extLst>
      <p:ext uri="{BB962C8B-B14F-4D97-AF65-F5344CB8AC3E}">
        <p14:creationId xmlns:p14="http://schemas.microsoft.com/office/powerpoint/2010/main" val="4988434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1FE9B-E7ED-6A8D-0AF1-8C323D727AAF}"/>
            </a:ext>
          </a:extLst>
        </p:cNvPr>
        <p:cNvGrpSpPr/>
        <p:nvPr/>
      </p:nvGrpSpPr>
      <p:grpSpPr>
        <a:xfrm>
          <a:off x="0" y="0"/>
          <a:ext cx="0" cy="0"/>
          <a:chOff x="0" y="0"/>
          <a:chExt cx="0" cy="0"/>
        </a:xfrm>
      </p:grpSpPr>
      <p:pic>
        <p:nvPicPr>
          <p:cNvPr id="5" name="Picture 4" descr="Graphical user interface, application&#10;&#10;AI-generated content may be incorrect.">
            <a:extLst>
              <a:ext uri="{FF2B5EF4-FFF2-40B4-BE49-F238E27FC236}">
                <a16:creationId xmlns:a16="http://schemas.microsoft.com/office/drawing/2014/main" id="{B5A58F2A-23C9-E1E5-9544-2109F6C390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90AA7F76-0C18-B5ED-80AC-601C738B9697}"/>
              </a:ext>
            </a:extLst>
          </p:cNvPr>
          <p:cNvSpPr txBox="1"/>
          <p:nvPr/>
        </p:nvSpPr>
        <p:spPr>
          <a:xfrm>
            <a:off x="533400" y="384691"/>
            <a:ext cx="6419850" cy="769441"/>
          </a:xfrm>
          <a:prstGeom prst="rect">
            <a:avLst/>
          </a:prstGeom>
          <a:noFill/>
        </p:spPr>
        <p:txBody>
          <a:bodyPr wrap="square" rtlCol="0">
            <a:spAutoFit/>
          </a:bodyPr>
          <a:lstStyle/>
          <a:p>
            <a:r>
              <a:rPr lang="en-US" sz="4400" b="1">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PUBLIC SAFETY</a:t>
            </a:r>
          </a:p>
        </p:txBody>
      </p:sp>
      <p:sp>
        <p:nvSpPr>
          <p:cNvPr id="2" name="Slide Number Placeholder 2">
            <a:extLst>
              <a:ext uri="{FF2B5EF4-FFF2-40B4-BE49-F238E27FC236}">
                <a16:creationId xmlns:a16="http://schemas.microsoft.com/office/drawing/2014/main" id="{147A7FAE-CF7F-8916-9922-522B4A487984}"/>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30</a:t>
            </a:fld>
            <a:endParaRPr lang="en-US" b="1">
              <a:latin typeface="+mn-lt"/>
            </a:endParaRPr>
          </a:p>
        </p:txBody>
      </p:sp>
      <p:sp>
        <p:nvSpPr>
          <p:cNvPr id="3" name="TextBox 2">
            <a:extLst>
              <a:ext uri="{FF2B5EF4-FFF2-40B4-BE49-F238E27FC236}">
                <a16:creationId xmlns:a16="http://schemas.microsoft.com/office/drawing/2014/main" id="{1AC2FECA-1C6C-A488-8965-C2E6B3179603}"/>
              </a:ext>
            </a:extLst>
          </p:cNvPr>
          <p:cNvSpPr txBox="1"/>
          <p:nvPr/>
        </p:nvSpPr>
        <p:spPr>
          <a:xfrm>
            <a:off x="2186665" y="5923518"/>
            <a:ext cx="6220742" cy="369332"/>
          </a:xfrm>
          <a:prstGeom prst="rect">
            <a:avLst/>
          </a:prstGeom>
          <a:noFill/>
        </p:spPr>
        <p:txBody>
          <a:bodyPr wrap="none" rtlCol="0">
            <a:spAutoFit/>
          </a:bodyPr>
          <a:lstStyle/>
          <a:p>
            <a:r>
              <a:rPr lang="en-US" i="1">
                <a:latin typeface="Arial" panose="020B0604020202020204" pitchFamily="34" charset="0"/>
                <a:cs typeface="Arial" panose="020B0604020202020204" pitchFamily="34" charset="0"/>
              </a:rPr>
              <a:t>*A Total of $</a:t>
            </a:r>
            <a:r>
              <a:rPr lang="en-US" b="1" i="1">
                <a:latin typeface="Arial" panose="020B0604020202020204" pitchFamily="34" charset="0"/>
                <a:cs typeface="Arial" panose="020B0604020202020204" pitchFamily="34" charset="0"/>
              </a:rPr>
              <a:t>99M </a:t>
            </a:r>
            <a:r>
              <a:rPr lang="en-US" i="1">
                <a:latin typeface="Arial" panose="020B0604020202020204" pitchFamily="34" charset="0"/>
                <a:cs typeface="Arial" panose="020B0604020202020204" pitchFamily="34" charset="0"/>
              </a:rPr>
              <a:t>is set aside in the budget for Public Safety</a:t>
            </a:r>
          </a:p>
        </p:txBody>
      </p:sp>
      <p:sp>
        <p:nvSpPr>
          <p:cNvPr id="6" name="TextBox 5">
            <a:extLst>
              <a:ext uri="{FF2B5EF4-FFF2-40B4-BE49-F238E27FC236}">
                <a16:creationId xmlns:a16="http://schemas.microsoft.com/office/drawing/2014/main" id="{A7C81B7B-7F8B-D7E3-29FA-7B42F89C6F49}"/>
              </a:ext>
            </a:extLst>
          </p:cNvPr>
          <p:cNvSpPr txBox="1"/>
          <p:nvPr/>
        </p:nvSpPr>
        <p:spPr>
          <a:xfrm>
            <a:off x="533400" y="1289029"/>
            <a:ext cx="8915400" cy="3508653"/>
          </a:xfrm>
          <a:prstGeom prst="rect">
            <a:avLst/>
          </a:prstGeom>
          <a:noFill/>
        </p:spPr>
        <p:txBody>
          <a:bodyPr wrap="square" lIns="91440" tIns="45720" rIns="91440" bIns="45720" rtlCol="0" anchor="t">
            <a:spAutoFit/>
          </a:bodyPr>
          <a:lstStyle/>
          <a:p>
            <a:pPr marL="285750" indent="-285750">
              <a:spcAft>
                <a:spcPts val="1200"/>
              </a:spcAft>
              <a:buFont typeface="Arial" panose="020B0604020202020204" pitchFamily="34" charset="0"/>
              <a:buChar char="•"/>
            </a:pPr>
            <a:r>
              <a:rPr lang="en-US" sz="2600" b="1">
                <a:latin typeface="Arial" panose="020B0604020202020204" pitchFamily="34" charset="0"/>
                <a:cs typeface="Arial" panose="020B0604020202020204" pitchFamily="34" charset="0"/>
              </a:rPr>
              <a:t>$200K </a:t>
            </a:r>
            <a:r>
              <a:rPr lang="en-US" sz="2600">
                <a:latin typeface="Arial" panose="020B0604020202020204" pitchFamily="34" charset="0"/>
                <a:cs typeface="Arial" panose="020B0604020202020204" pitchFamily="34" charset="0"/>
              </a:rPr>
              <a:t>Set Aside to Provide for Police Bullet Proof Vest Replacements (over 5 years) and other Equipment (Not budgeted for previously)</a:t>
            </a:r>
          </a:p>
          <a:p>
            <a:pPr marL="285750" indent="-285750">
              <a:spcAft>
                <a:spcPts val="1200"/>
              </a:spcAft>
              <a:buFont typeface="Arial" panose="020B0604020202020204" pitchFamily="34" charset="0"/>
              <a:buChar char="•"/>
            </a:pPr>
            <a:r>
              <a:rPr lang="en-US" sz="2600" b="1">
                <a:latin typeface="Arial" panose="020B0604020202020204" pitchFamily="34" charset="0"/>
                <a:cs typeface="Arial" panose="020B0604020202020204" pitchFamily="34" charset="0"/>
              </a:rPr>
              <a:t>$2.3M </a:t>
            </a:r>
            <a:r>
              <a:rPr lang="en-US" sz="2600">
                <a:latin typeface="Arial" panose="020B0604020202020204" pitchFamily="34" charset="0"/>
                <a:cs typeface="Arial" panose="020B0604020202020204" pitchFamily="34" charset="0"/>
              </a:rPr>
              <a:t>increase in Replacement Vehicles for Police &amp; Fire</a:t>
            </a:r>
          </a:p>
          <a:p>
            <a:pPr marL="285750" indent="-285750">
              <a:spcAft>
                <a:spcPts val="1200"/>
              </a:spcAft>
              <a:buFont typeface="Arial" panose="020B0604020202020204" pitchFamily="34" charset="0"/>
              <a:buChar char="•"/>
            </a:pPr>
            <a:r>
              <a:rPr lang="en-US" sz="2600" b="1">
                <a:latin typeface="Arial" panose="020B0604020202020204" pitchFamily="34" charset="0"/>
                <a:cs typeface="Arial" panose="020B0604020202020204" pitchFamily="34" charset="0"/>
              </a:rPr>
              <a:t>$1M </a:t>
            </a:r>
            <a:r>
              <a:rPr lang="en-US" sz="2600">
                <a:latin typeface="Arial" panose="020B0604020202020204" pitchFamily="34" charset="0"/>
                <a:cs typeface="Arial" panose="020B0604020202020204" pitchFamily="34" charset="0"/>
              </a:rPr>
              <a:t>COLA increase for Police &amp; Fire</a:t>
            </a:r>
          </a:p>
          <a:p>
            <a:pPr marL="285750" indent="-285750">
              <a:spcAft>
                <a:spcPts val="1200"/>
              </a:spcAft>
              <a:buFont typeface="Arial" panose="020B0604020202020204" pitchFamily="34" charset="0"/>
              <a:buChar char="•"/>
            </a:pPr>
            <a:r>
              <a:rPr lang="en-US" sz="2600" b="1">
                <a:latin typeface="Arial"/>
                <a:cs typeface="Arial"/>
              </a:rPr>
              <a:t>$500k </a:t>
            </a:r>
            <a:r>
              <a:rPr lang="en-US" sz="2600">
                <a:latin typeface="Arial"/>
                <a:cs typeface="Arial"/>
              </a:rPr>
              <a:t>increase for all FF staff</a:t>
            </a:r>
            <a:endParaRPr lang="en-US" sz="260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US" sz="2600" b="1">
                <a:latin typeface="Arial" panose="020B0604020202020204" pitchFamily="34" charset="0"/>
                <a:cs typeface="Arial" panose="020B0604020202020204" pitchFamily="34" charset="0"/>
              </a:rPr>
              <a:t>$500k </a:t>
            </a:r>
            <a:r>
              <a:rPr lang="en-US" sz="2600">
                <a:latin typeface="Arial" panose="020B0604020202020204" pitchFamily="34" charset="0"/>
                <a:cs typeface="Arial" panose="020B0604020202020204" pitchFamily="34" charset="0"/>
              </a:rPr>
              <a:t>Contribution added to Fire Retirement Fund </a:t>
            </a:r>
          </a:p>
        </p:txBody>
      </p:sp>
    </p:spTree>
    <p:extLst>
      <p:ext uri="{BB962C8B-B14F-4D97-AF65-F5344CB8AC3E}">
        <p14:creationId xmlns:p14="http://schemas.microsoft.com/office/powerpoint/2010/main" val="1174477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AI-generated content may be incorrect.">
            <a:extLst>
              <a:ext uri="{FF2B5EF4-FFF2-40B4-BE49-F238E27FC236}">
                <a16:creationId xmlns:a16="http://schemas.microsoft.com/office/drawing/2014/main" id="{63544E36-26DC-F110-0D65-FA239DC866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6E0EE14E-8F1D-F9C2-628E-6AE94BBDA5EA}"/>
              </a:ext>
            </a:extLst>
          </p:cNvPr>
          <p:cNvSpPr txBox="1"/>
          <p:nvPr/>
        </p:nvSpPr>
        <p:spPr>
          <a:xfrm>
            <a:off x="533400" y="384691"/>
            <a:ext cx="6419850" cy="769441"/>
          </a:xfrm>
          <a:prstGeom prst="rect">
            <a:avLst/>
          </a:prstGeom>
          <a:noFill/>
        </p:spPr>
        <p:txBody>
          <a:bodyPr wrap="square" rtlCol="0">
            <a:spAutoFit/>
          </a:bodyPr>
          <a:lstStyle/>
          <a:p>
            <a:r>
              <a:rPr lang="en-US" sz="4400" b="1">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PARKS </a:t>
            </a:r>
          </a:p>
        </p:txBody>
      </p:sp>
      <p:sp>
        <p:nvSpPr>
          <p:cNvPr id="13" name="TextBox 12">
            <a:extLst>
              <a:ext uri="{FF2B5EF4-FFF2-40B4-BE49-F238E27FC236}">
                <a16:creationId xmlns:a16="http://schemas.microsoft.com/office/drawing/2014/main" id="{EFC6CB36-A2A7-BFA2-2C7E-933079282984}"/>
              </a:ext>
            </a:extLst>
          </p:cNvPr>
          <p:cNvSpPr txBox="1"/>
          <p:nvPr/>
        </p:nvSpPr>
        <p:spPr>
          <a:xfrm>
            <a:off x="396944" y="1474748"/>
            <a:ext cx="9095231" cy="4462760"/>
          </a:xfrm>
          <a:prstGeom prst="rect">
            <a:avLst/>
          </a:prstGeom>
          <a:noFill/>
        </p:spPr>
        <p:txBody>
          <a:bodyPr wrap="square" rtlCol="0">
            <a:spAutoFit/>
          </a:bodyPr>
          <a:lstStyle/>
          <a:p>
            <a:pPr marL="285750" indent="-285750">
              <a:spcBef>
                <a:spcPts val="1800"/>
              </a:spcBef>
              <a:buFont typeface="Arial" panose="020B0604020202020204" pitchFamily="34" charset="0"/>
              <a:buChar char="•"/>
            </a:pPr>
            <a:r>
              <a:rPr lang="en-US" sz="2800">
                <a:latin typeface="Arial" panose="020B0604020202020204" pitchFamily="34" charset="0"/>
                <a:cs typeface="Arial" panose="020B0604020202020204" pitchFamily="34" charset="0"/>
              </a:rPr>
              <a:t>$4M Upgrades and Replacements</a:t>
            </a:r>
          </a:p>
          <a:p>
            <a:pPr marL="285750" indent="-285750">
              <a:spcBef>
                <a:spcPts val="1800"/>
              </a:spcBef>
              <a:buFont typeface="Arial" panose="020B0604020202020204" pitchFamily="34" charset="0"/>
              <a:buChar char="•"/>
            </a:pPr>
            <a:r>
              <a:rPr lang="en-US" sz="2800">
                <a:latin typeface="Arial" panose="020B0604020202020204" pitchFamily="34" charset="0"/>
                <a:cs typeface="Arial" panose="020B0604020202020204" pitchFamily="34" charset="0"/>
              </a:rPr>
              <a:t>$12.3M General Fund Park Budget – </a:t>
            </a:r>
            <a:r>
              <a:rPr lang="en-US" sz="2800" b="1">
                <a:latin typeface="Arial" panose="020B0604020202020204" pitchFamily="34" charset="0"/>
                <a:cs typeface="Arial" panose="020B0604020202020204" pitchFamily="34" charset="0"/>
              </a:rPr>
              <a:t>18% Increase </a:t>
            </a:r>
            <a:r>
              <a:rPr lang="en-US" sz="2800">
                <a:latin typeface="Arial" panose="020B0604020202020204" pitchFamily="34" charset="0"/>
                <a:cs typeface="Arial" panose="020B0604020202020204" pitchFamily="34" charset="0"/>
              </a:rPr>
              <a:t>over last 2 years</a:t>
            </a:r>
          </a:p>
          <a:p>
            <a:pPr marL="285750" indent="-285750">
              <a:spcBef>
                <a:spcPts val="1800"/>
              </a:spcBef>
              <a:buFont typeface="Arial" panose="020B0604020202020204" pitchFamily="34" charset="0"/>
              <a:buChar char="•"/>
            </a:pPr>
            <a:r>
              <a:rPr lang="en-US" sz="2800" b="1">
                <a:latin typeface="Arial" panose="020B0604020202020204" pitchFamily="34" charset="0"/>
                <a:cs typeface="Arial" panose="020B0604020202020204" pitchFamily="34" charset="0"/>
              </a:rPr>
              <a:t>$2M Set Aside </a:t>
            </a:r>
            <a:r>
              <a:rPr lang="en-US" sz="2800">
                <a:latin typeface="Arial" panose="020B0604020202020204" pitchFamily="34" charset="0"/>
                <a:cs typeface="Arial" panose="020B0604020202020204" pitchFamily="34" charset="0"/>
              </a:rPr>
              <a:t>for Future Park Updates and Replacement Needs</a:t>
            </a:r>
          </a:p>
          <a:p>
            <a:pPr marL="285750" indent="-285750">
              <a:spcBef>
                <a:spcPts val="1800"/>
              </a:spcBef>
              <a:buFont typeface="Arial" panose="020B0604020202020204" pitchFamily="34" charset="0"/>
              <a:buChar char="•"/>
            </a:pPr>
            <a:r>
              <a:rPr lang="en-US" sz="2800">
                <a:latin typeface="Arial" panose="020B0604020202020204" pitchFamily="34" charset="0"/>
                <a:cs typeface="Arial" panose="020B0604020202020204" pitchFamily="34" charset="0"/>
              </a:rPr>
              <a:t>Ongoing Bond Projects for Parks</a:t>
            </a:r>
          </a:p>
          <a:p>
            <a:pPr marL="285750" indent="-285750">
              <a:spcBef>
                <a:spcPts val="1800"/>
              </a:spcBef>
              <a:buFont typeface="Arial" panose="020B0604020202020204" pitchFamily="34" charset="0"/>
              <a:buChar char="•"/>
            </a:pPr>
            <a:r>
              <a:rPr lang="en-US" sz="2800">
                <a:latin typeface="Arial" panose="020B0604020202020204" pitchFamily="34" charset="0"/>
                <a:cs typeface="Arial" panose="020B0604020202020204" pitchFamily="34" charset="0"/>
              </a:rPr>
              <a:t>Public Private Partnership Projects - Over $20M invested</a:t>
            </a:r>
          </a:p>
        </p:txBody>
      </p:sp>
      <p:sp>
        <p:nvSpPr>
          <p:cNvPr id="2" name="Slide Number Placeholder 2">
            <a:extLst>
              <a:ext uri="{FF2B5EF4-FFF2-40B4-BE49-F238E27FC236}">
                <a16:creationId xmlns:a16="http://schemas.microsoft.com/office/drawing/2014/main" id="{4DDDAC12-E4EE-2DE3-782B-29F666D59B97}"/>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31</a:t>
            </a:fld>
            <a:endParaRPr lang="en-US" b="1">
              <a:latin typeface="+mn-lt"/>
            </a:endParaRPr>
          </a:p>
        </p:txBody>
      </p:sp>
      <p:sp>
        <p:nvSpPr>
          <p:cNvPr id="3" name="TextBox 2">
            <a:extLst>
              <a:ext uri="{FF2B5EF4-FFF2-40B4-BE49-F238E27FC236}">
                <a16:creationId xmlns:a16="http://schemas.microsoft.com/office/drawing/2014/main" id="{5B775AD4-4080-1A31-5347-C6D63D8088A0}"/>
              </a:ext>
            </a:extLst>
          </p:cNvPr>
          <p:cNvSpPr txBox="1"/>
          <p:nvPr/>
        </p:nvSpPr>
        <p:spPr>
          <a:xfrm>
            <a:off x="2080690" y="5967710"/>
            <a:ext cx="5464125" cy="369332"/>
          </a:xfrm>
          <a:prstGeom prst="rect">
            <a:avLst/>
          </a:prstGeom>
          <a:noFill/>
        </p:spPr>
        <p:txBody>
          <a:bodyPr wrap="none" rtlCol="0">
            <a:spAutoFit/>
          </a:bodyPr>
          <a:lstStyle/>
          <a:p>
            <a:r>
              <a:rPr lang="en-US" i="1">
                <a:latin typeface="Arial" panose="020B0604020202020204" pitchFamily="34" charset="0"/>
                <a:cs typeface="Arial" panose="020B0604020202020204" pitchFamily="34" charset="0"/>
              </a:rPr>
              <a:t>*A Total of $</a:t>
            </a:r>
            <a:r>
              <a:rPr lang="en-US" b="1" i="1">
                <a:latin typeface="Arial" panose="020B0604020202020204" pitchFamily="34" charset="0"/>
                <a:cs typeface="Arial" panose="020B0604020202020204" pitchFamily="34" charset="0"/>
              </a:rPr>
              <a:t>22M </a:t>
            </a:r>
            <a:r>
              <a:rPr lang="en-US" i="1">
                <a:latin typeface="Arial" panose="020B0604020202020204" pitchFamily="34" charset="0"/>
                <a:cs typeface="Arial" panose="020B0604020202020204" pitchFamily="34" charset="0"/>
              </a:rPr>
              <a:t>is set aside in the budget for Parks</a:t>
            </a:r>
          </a:p>
        </p:txBody>
      </p:sp>
    </p:spTree>
    <p:extLst>
      <p:ext uri="{BB962C8B-B14F-4D97-AF65-F5344CB8AC3E}">
        <p14:creationId xmlns:p14="http://schemas.microsoft.com/office/powerpoint/2010/main" val="38139122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749B8-98C1-2C90-4A34-BCD7D2A94D6B}"/>
            </a:ext>
          </a:extLst>
        </p:cNvPr>
        <p:cNvGrpSpPr/>
        <p:nvPr/>
      </p:nvGrpSpPr>
      <p:grpSpPr>
        <a:xfrm>
          <a:off x="0" y="0"/>
          <a:ext cx="0" cy="0"/>
          <a:chOff x="0" y="0"/>
          <a:chExt cx="0" cy="0"/>
        </a:xfrm>
      </p:grpSpPr>
      <p:pic>
        <p:nvPicPr>
          <p:cNvPr id="4" name="Picture 3" descr="Graphical user interface, application, Word&#10;&#10;AI-generated content may be incorrect.">
            <a:extLst>
              <a:ext uri="{FF2B5EF4-FFF2-40B4-BE49-F238E27FC236}">
                <a16:creationId xmlns:a16="http://schemas.microsoft.com/office/drawing/2014/main" id="{2871D805-9F8D-7D5A-57C4-7E4B776F44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40BDFB2F-D703-60D2-F2FD-E9C4B12A4826}"/>
              </a:ext>
            </a:extLst>
          </p:cNvPr>
          <p:cNvSpPr txBox="1"/>
          <p:nvPr/>
        </p:nvSpPr>
        <p:spPr>
          <a:xfrm>
            <a:off x="435683" y="384691"/>
            <a:ext cx="9071114" cy="769441"/>
          </a:xfrm>
          <a:prstGeom prst="rect">
            <a:avLst/>
          </a:prstGeom>
          <a:noFill/>
        </p:spPr>
        <p:txBody>
          <a:bodyPr wrap="square" rtlCol="0">
            <a:spAutoFit/>
          </a:bodyPr>
          <a:lstStyle/>
          <a:p>
            <a:r>
              <a:rPr lang="en-US" sz="4400" b="1">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INCREASED SERVICE LEVELS</a:t>
            </a:r>
          </a:p>
        </p:txBody>
      </p:sp>
      <p:sp>
        <p:nvSpPr>
          <p:cNvPr id="2" name="Slide Number Placeholder 2">
            <a:extLst>
              <a:ext uri="{FF2B5EF4-FFF2-40B4-BE49-F238E27FC236}">
                <a16:creationId xmlns:a16="http://schemas.microsoft.com/office/drawing/2014/main" id="{938D5748-6FFC-1126-9AA3-C698826C4047}"/>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32</a:t>
            </a:fld>
            <a:endParaRPr lang="en-US" b="1">
              <a:latin typeface="+mn-lt"/>
            </a:endParaRPr>
          </a:p>
        </p:txBody>
      </p:sp>
      <p:sp>
        <p:nvSpPr>
          <p:cNvPr id="3" name="TextBox 2">
            <a:extLst>
              <a:ext uri="{FF2B5EF4-FFF2-40B4-BE49-F238E27FC236}">
                <a16:creationId xmlns:a16="http://schemas.microsoft.com/office/drawing/2014/main" id="{D2DCC769-384C-4DCE-8AF3-D1BD8FEC1A2A}"/>
              </a:ext>
            </a:extLst>
          </p:cNvPr>
          <p:cNvSpPr txBox="1"/>
          <p:nvPr/>
        </p:nvSpPr>
        <p:spPr>
          <a:xfrm>
            <a:off x="119799" y="1276892"/>
            <a:ext cx="8733148" cy="5324535"/>
          </a:xfrm>
          <a:prstGeom prst="rect">
            <a:avLst/>
          </a:prstGeom>
          <a:noFill/>
        </p:spPr>
        <p:txBody>
          <a:bodyPr wrap="square" rtlCol="0">
            <a:spAutoFit/>
          </a:bodyPr>
          <a:lstStyle/>
          <a:p>
            <a:pPr lvl="1"/>
            <a:r>
              <a:rPr lang="en-US" sz="2000">
                <a:latin typeface="Arial" panose="020B0604020202020204" pitchFamily="34" charset="0"/>
                <a:cs typeface="Arial" panose="020B0604020202020204" pitchFamily="34" charset="0"/>
              </a:rPr>
              <a:t>“Thank you so very much for your assistance. I appreciate the many individuals that make our city work and their time and dedication.  Thank you for your service.” </a:t>
            </a:r>
          </a:p>
          <a:p>
            <a:pPr lvl="1"/>
            <a:r>
              <a:rPr lang="en-US" sz="2000">
                <a:latin typeface="Arial" panose="020B0604020202020204" pitchFamily="34" charset="0"/>
                <a:cs typeface="Arial" panose="020B0604020202020204" pitchFamily="34" charset="0"/>
              </a:rPr>
              <a:t>– </a:t>
            </a:r>
            <a:r>
              <a:rPr lang="en-US" sz="2000" b="1">
                <a:latin typeface="Arial" panose="020B0604020202020204" pitchFamily="34" charset="0"/>
                <a:cs typeface="Arial" panose="020B0604020202020204" pitchFamily="34" charset="0"/>
              </a:rPr>
              <a:t>Citizen after using </a:t>
            </a:r>
            <a:r>
              <a:rPr lang="en-US" sz="2000" b="1" err="1">
                <a:latin typeface="Arial" panose="020B0604020202020204" pitchFamily="34" charset="0"/>
                <a:cs typeface="Arial" panose="020B0604020202020204" pitchFamily="34" charset="0"/>
              </a:rPr>
              <a:t>SeeClickFix</a:t>
            </a:r>
            <a:r>
              <a:rPr lang="en-US" sz="2000" b="1">
                <a:latin typeface="Arial" panose="020B0604020202020204" pitchFamily="34" charset="0"/>
                <a:cs typeface="Arial" panose="020B0604020202020204" pitchFamily="34" charset="0"/>
              </a:rPr>
              <a:t> </a:t>
            </a:r>
          </a:p>
          <a:p>
            <a:pPr marL="800100" lvl="1" indent="-342900">
              <a:buFont typeface="Arial" panose="020B0604020202020204" pitchFamily="34" charset="0"/>
              <a:buChar char="•"/>
            </a:pPr>
            <a:endParaRPr lang="en-US" sz="2000">
              <a:latin typeface="Arial" panose="020B0604020202020204" pitchFamily="34" charset="0"/>
              <a:cs typeface="Arial" panose="020B0604020202020204" pitchFamily="34" charset="0"/>
            </a:endParaRPr>
          </a:p>
          <a:p>
            <a:pPr lvl="1"/>
            <a:r>
              <a:rPr lang="en-US" sz="2000">
                <a:latin typeface="Arial" panose="020B0604020202020204" pitchFamily="34" charset="0"/>
                <a:cs typeface="Arial" panose="020B0604020202020204" pitchFamily="34" charset="0"/>
              </a:rPr>
              <a:t>“Thank you again for your concern and for your continued commitment to the city. We truly value being a part of this community and are committed to contributing in a meaningful and respectful way”</a:t>
            </a:r>
          </a:p>
          <a:p>
            <a:pPr lvl="1"/>
            <a:r>
              <a:rPr lang="en-US" sz="2000">
                <a:latin typeface="Arial" panose="020B0604020202020204" pitchFamily="34" charset="0"/>
                <a:cs typeface="Arial" panose="020B0604020202020204" pitchFamily="34" charset="0"/>
              </a:rPr>
              <a:t>– </a:t>
            </a:r>
            <a:r>
              <a:rPr lang="en-US" sz="2000" b="1">
                <a:latin typeface="Arial" panose="020B0604020202020204" pitchFamily="34" charset="0"/>
                <a:cs typeface="Arial" panose="020B0604020202020204" pitchFamily="34" charset="0"/>
              </a:rPr>
              <a:t>Code Enforcement Requestor</a:t>
            </a:r>
          </a:p>
          <a:p>
            <a:pPr marL="742950" lvl="1" indent="-285750">
              <a:buFont typeface="Arial" panose="020B0604020202020204" pitchFamily="34" charset="0"/>
              <a:buChar char="•"/>
            </a:pPr>
            <a:endParaRPr lang="en-US" sz="2000">
              <a:latin typeface="Arial" panose="020B0604020202020204" pitchFamily="34" charset="0"/>
              <a:cs typeface="Arial" panose="020B0604020202020204" pitchFamily="34" charset="0"/>
            </a:endParaRPr>
          </a:p>
          <a:p>
            <a:pPr lvl="1"/>
            <a:r>
              <a:rPr lang="en-US" sz="2000">
                <a:latin typeface="Arial" panose="020B0604020202020204" pitchFamily="34" charset="0"/>
                <a:cs typeface="Arial" panose="020B0604020202020204" pitchFamily="34" charset="0"/>
              </a:rPr>
              <a:t>“The Dallas builder submitted plans and let me know that in record time and in the smoothest process yet he was able to secure the permit!  I just wanted to say thank you for the work you all are doing to continuing to refine this process!  It is getting noticed!” </a:t>
            </a:r>
          </a:p>
          <a:p>
            <a:pPr lvl="1"/>
            <a:r>
              <a:rPr lang="en-US" sz="2000">
                <a:latin typeface="Arial" panose="020B0604020202020204" pitchFamily="34" charset="0"/>
                <a:cs typeface="Arial" panose="020B0604020202020204" pitchFamily="34" charset="0"/>
              </a:rPr>
              <a:t>– </a:t>
            </a:r>
            <a:r>
              <a:rPr lang="en-US" sz="2000" b="1">
                <a:latin typeface="Arial" panose="020B0604020202020204" pitchFamily="34" charset="0"/>
                <a:cs typeface="Arial" panose="020B0604020202020204" pitchFamily="34" charset="0"/>
              </a:rPr>
              <a:t>Permitting Customer</a:t>
            </a:r>
            <a:endParaRPr lang="en-US" sz="4000" b="1">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a:p>
          <a:p>
            <a:pPr marL="342900" indent="-342900">
              <a:buFont typeface="Arial" panose="020B0604020202020204" pitchFamily="34" charset="0"/>
              <a:buChar char="•"/>
            </a:pPr>
            <a:endParaRPr lang="en-US" sz="2000"/>
          </a:p>
        </p:txBody>
      </p:sp>
    </p:spTree>
    <p:extLst>
      <p:ext uri="{BB962C8B-B14F-4D97-AF65-F5344CB8AC3E}">
        <p14:creationId xmlns:p14="http://schemas.microsoft.com/office/powerpoint/2010/main" val="13643130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440E9-6A3C-0B65-8CC2-6460382EBC16}"/>
            </a:ext>
          </a:extLst>
        </p:cNvPr>
        <p:cNvGrpSpPr/>
        <p:nvPr/>
      </p:nvGrpSpPr>
      <p:grpSpPr>
        <a:xfrm>
          <a:off x="0" y="0"/>
          <a:ext cx="0" cy="0"/>
          <a:chOff x="0" y="0"/>
          <a:chExt cx="0" cy="0"/>
        </a:xfrm>
      </p:grpSpPr>
      <p:pic>
        <p:nvPicPr>
          <p:cNvPr id="4" name="Picture 3" descr="Graphical user interface, application&#10;&#10;AI-generated content may be incorrect.">
            <a:extLst>
              <a:ext uri="{FF2B5EF4-FFF2-40B4-BE49-F238E27FC236}">
                <a16:creationId xmlns:a16="http://schemas.microsoft.com/office/drawing/2014/main" id="{855B2EB2-2FDF-B27D-767E-B1A0CE0F60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B4EE4D2A-AEEE-E5CF-DEDB-E84D345A893E}"/>
              </a:ext>
            </a:extLst>
          </p:cNvPr>
          <p:cNvSpPr txBox="1"/>
          <p:nvPr/>
        </p:nvSpPr>
        <p:spPr>
          <a:xfrm>
            <a:off x="363718" y="113138"/>
            <a:ext cx="9129074" cy="769441"/>
          </a:xfrm>
          <a:prstGeom prst="rect">
            <a:avLst/>
          </a:prstGeom>
          <a:noFill/>
        </p:spPr>
        <p:txBody>
          <a:bodyPr wrap="square" rtlCol="0">
            <a:spAutoFit/>
          </a:bodyPr>
          <a:lstStyle/>
          <a:p>
            <a:r>
              <a:rPr lang="en-US" sz="4400" b="1">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BUDGETING BOTTOM LINE</a:t>
            </a:r>
          </a:p>
        </p:txBody>
      </p:sp>
      <p:sp>
        <p:nvSpPr>
          <p:cNvPr id="2" name="Slide Number Placeholder 2">
            <a:extLst>
              <a:ext uri="{FF2B5EF4-FFF2-40B4-BE49-F238E27FC236}">
                <a16:creationId xmlns:a16="http://schemas.microsoft.com/office/drawing/2014/main" id="{47A1CC1B-E951-1857-EF8B-B279DB999F85}"/>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33</a:t>
            </a:fld>
            <a:endParaRPr lang="en-US" b="1">
              <a:latin typeface="+mn-lt"/>
            </a:endParaRPr>
          </a:p>
        </p:txBody>
      </p:sp>
      <p:sp>
        <p:nvSpPr>
          <p:cNvPr id="5" name="TextBox 4">
            <a:extLst>
              <a:ext uri="{FF2B5EF4-FFF2-40B4-BE49-F238E27FC236}">
                <a16:creationId xmlns:a16="http://schemas.microsoft.com/office/drawing/2014/main" id="{EBBAAB31-C929-0C7A-950C-856E1915526F}"/>
              </a:ext>
            </a:extLst>
          </p:cNvPr>
          <p:cNvSpPr txBox="1"/>
          <p:nvPr/>
        </p:nvSpPr>
        <p:spPr>
          <a:xfrm>
            <a:off x="533400" y="1166842"/>
            <a:ext cx="8726978" cy="4431983"/>
          </a:xfrm>
          <a:prstGeom prst="rect">
            <a:avLst/>
          </a:prstGeom>
          <a:noFill/>
        </p:spPr>
        <p:txBody>
          <a:bodyPr wrap="square" rtlCol="0">
            <a:spAutoFit/>
          </a:bodyPr>
          <a:lstStyle/>
          <a:p>
            <a:pPr marL="571500" lvl="0" indent="-571500">
              <a:spcAft>
                <a:spcPts val="1200"/>
              </a:spcAft>
              <a:buFont typeface="Wingdings" panose="05000000000000000000" pitchFamily="2" charset="2"/>
              <a:buChar char="ü"/>
            </a:pPr>
            <a:r>
              <a:rPr lang="en-US" sz="3600" b="1" dirty="0">
                <a:latin typeface="Arial" panose="020B0604020202020204" pitchFamily="34" charset="0"/>
                <a:cs typeface="Arial" panose="020B0604020202020204" pitchFamily="34" charset="0"/>
              </a:rPr>
              <a:t>Lower Tax Rate: 3</a:t>
            </a:r>
            <a:r>
              <a:rPr lang="en-US" sz="3600" b="1" baseline="30000" dirty="0">
                <a:latin typeface="Arial" panose="020B0604020202020204" pitchFamily="34" charset="0"/>
                <a:cs typeface="Arial" panose="020B0604020202020204" pitchFamily="34" charset="0"/>
              </a:rPr>
              <a:t>rd</a:t>
            </a:r>
            <a:r>
              <a:rPr lang="en-US" sz="3600" b="1" dirty="0">
                <a:latin typeface="Arial" panose="020B0604020202020204" pitchFamily="34" charset="0"/>
                <a:cs typeface="Arial" panose="020B0604020202020204" pitchFamily="34" charset="0"/>
              </a:rPr>
              <a:t> Consecutive Year</a:t>
            </a:r>
            <a:endParaRPr lang="en-US" sz="3600" dirty="0">
              <a:latin typeface="Arial" panose="020B0604020202020204" pitchFamily="34" charset="0"/>
              <a:cs typeface="Arial" panose="020B0604020202020204" pitchFamily="34" charset="0"/>
            </a:endParaRPr>
          </a:p>
          <a:p>
            <a:pPr marL="571500" lvl="0" indent="-571500">
              <a:spcAft>
                <a:spcPts val="1200"/>
              </a:spcAft>
              <a:buFont typeface="Wingdings" panose="05000000000000000000" pitchFamily="2" charset="2"/>
              <a:buChar char="ü"/>
            </a:pPr>
            <a:r>
              <a:rPr lang="en-US" sz="3600" dirty="0">
                <a:latin typeface="Arial" panose="020B0604020202020204" pitchFamily="34" charset="0"/>
                <a:cs typeface="Arial" panose="020B0604020202020204" pitchFamily="34" charset="0"/>
              </a:rPr>
              <a:t>Strong Investment in </a:t>
            </a:r>
            <a:r>
              <a:rPr lang="en-US" sz="3600" b="1" dirty="0">
                <a:latin typeface="Arial" panose="020B0604020202020204" pitchFamily="34" charset="0"/>
                <a:cs typeface="Arial" panose="020B0604020202020204" pitchFamily="34" charset="0"/>
              </a:rPr>
              <a:t>Water, Roads, Public Safety and Parks</a:t>
            </a:r>
            <a:endParaRPr lang="en-US" sz="3600" dirty="0">
              <a:latin typeface="Arial" panose="020B0604020202020204" pitchFamily="34" charset="0"/>
              <a:cs typeface="Arial" panose="020B0604020202020204" pitchFamily="34" charset="0"/>
            </a:endParaRPr>
          </a:p>
          <a:p>
            <a:pPr marL="571500" lvl="0" indent="-571500">
              <a:spcAft>
                <a:spcPts val="1200"/>
              </a:spcAft>
              <a:buFont typeface="Wingdings" panose="05000000000000000000" pitchFamily="2" charset="2"/>
              <a:buChar char="ü"/>
            </a:pPr>
            <a:r>
              <a:rPr lang="en-US" sz="3600" dirty="0">
                <a:latin typeface="Arial" panose="020B0604020202020204" pitchFamily="34" charset="0"/>
                <a:cs typeface="Arial" panose="020B0604020202020204" pitchFamily="34" charset="0"/>
              </a:rPr>
              <a:t>Long-term </a:t>
            </a:r>
            <a:r>
              <a:rPr lang="en-US" sz="3600" b="1" dirty="0">
                <a:latin typeface="Arial" panose="020B0604020202020204" pitchFamily="34" charset="0"/>
                <a:cs typeface="Arial" panose="020B0604020202020204" pitchFamily="34" charset="0"/>
              </a:rPr>
              <a:t>Strategy</a:t>
            </a:r>
            <a:r>
              <a:rPr lang="en-US" sz="3600" dirty="0">
                <a:latin typeface="Arial" panose="020B0604020202020204" pitchFamily="34" charset="0"/>
                <a:cs typeface="Arial" panose="020B0604020202020204" pitchFamily="34" charset="0"/>
              </a:rPr>
              <a:t> to keep </a:t>
            </a:r>
            <a:r>
              <a:rPr lang="en-US" sz="3600" b="1" dirty="0">
                <a:latin typeface="Arial" panose="020B0604020202020204" pitchFamily="34" charset="0"/>
                <a:cs typeface="Arial" panose="020B0604020202020204" pitchFamily="34" charset="0"/>
              </a:rPr>
              <a:t>taxes low</a:t>
            </a:r>
            <a:endParaRPr lang="en-US" sz="3600" dirty="0">
              <a:latin typeface="Arial" panose="020B0604020202020204" pitchFamily="34" charset="0"/>
              <a:cs typeface="Arial" panose="020B0604020202020204" pitchFamily="34" charset="0"/>
            </a:endParaRPr>
          </a:p>
          <a:p>
            <a:pPr marL="571500" lvl="0" indent="-571500">
              <a:spcAft>
                <a:spcPts val="1200"/>
              </a:spcAft>
              <a:buFont typeface="Wingdings" panose="05000000000000000000" pitchFamily="2" charset="2"/>
              <a:buChar char="ü"/>
            </a:pPr>
            <a:r>
              <a:rPr lang="en-US" sz="3600" dirty="0">
                <a:latin typeface="Arial" panose="020B0604020202020204" pitchFamily="34" charset="0"/>
                <a:cs typeface="Arial" panose="020B0604020202020204" pitchFamily="34" charset="0"/>
              </a:rPr>
              <a:t>Financial </a:t>
            </a:r>
            <a:r>
              <a:rPr lang="en-US" sz="3600" b="1" dirty="0">
                <a:latin typeface="Arial" panose="020B0604020202020204" pitchFamily="34" charset="0"/>
                <a:cs typeface="Arial" panose="020B0604020202020204" pitchFamily="34" charset="0"/>
              </a:rPr>
              <a:t>Discipline</a:t>
            </a:r>
            <a:r>
              <a:rPr lang="en-US" sz="3600" dirty="0">
                <a:latin typeface="Arial" panose="020B0604020202020204" pitchFamily="34" charset="0"/>
                <a:cs typeface="Arial" panose="020B0604020202020204" pitchFamily="34" charset="0"/>
              </a:rPr>
              <a:t> and </a:t>
            </a:r>
            <a:r>
              <a:rPr lang="en-US" sz="3600" b="1" dirty="0">
                <a:latin typeface="Arial" panose="020B0604020202020204" pitchFamily="34" charset="0"/>
                <a:cs typeface="Arial" panose="020B0604020202020204" pitchFamily="34" charset="0"/>
              </a:rPr>
              <a:t>Conservative Practices</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45058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ity with many tall buildings&#10;&#10;Description automatically generated">
            <a:extLst>
              <a:ext uri="{FF2B5EF4-FFF2-40B4-BE49-F238E27FC236}">
                <a16:creationId xmlns:a16="http://schemas.microsoft.com/office/drawing/2014/main" id="{51589F11-EA88-C9AE-2B60-4AC70244F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CE222140-EA12-0351-4677-EAA8A83E0408}"/>
              </a:ext>
            </a:extLst>
          </p:cNvPr>
          <p:cNvSpPr txBox="1"/>
          <p:nvPr/>
        </p:nvSpPr>
        <p:spPr>
          <a:xfrm>
            <a:off x="3468103" y="81573"/>
            <a:ext cx="7420131" cy="1569660"/>
          </a:xfrm>
          <a:prstGeom prst="rect">
            <a:avLst/>
          </a:prstGeom>
          <a:noFill/>
        </p:spPr>
        <p:txBody>
          <a:bodyPr wrap="square" rtlCol="0">
            <a:spAutoFit/>
          </a:bodyPr>
          <a:lstStyle/>
          <a:p>
            <a:r>
              <a:rPr lang="en-US" sz="9600" b="1">
                <a:solidFill>
                  <a:schemeClr val="bg1"/>
                </a:solidFill>
                <a:effectLst>
                  <a:outerShdw blurRad="50800" dist="38100" dir="2700000" algn="tl" rotWithShape="0">
                    <a:prstClr val="black">
                      <a:alpha val="40000"/>
                    </a:prstClr>
                  </a:outerShdw>
                </a:effectLst>
              </a:rPr>
              <a:t>MISSION</a:t>
            </a:r>
          </a:p>
        </p:txBody>
      </p:sp>
      <p:sp>
        <p:nvSpPr>
          <p:cNvPr id="7" name="TextBox 6">
            <a:extLst>
              <a:ext uri="{FF2B5EF4-FFF2-40B4-BE49-F238E27FC236}">
                <a16:creationId xmlns:a16="http://schemas.microsoft.com/office/drawing/2014/main" id="{54F0E07A-49CB-3DAE-9F49-5C2E0682245F}"/>
              </a:ext>
            </a:extLst>
          </p:cNvPr>
          <p:cNvSpPr txBox="1"/>
          <p:nvPr/>
        </p:nvSpPr>
        <p:spPr>
          <a:xfrm>
            <a:off x="371006" y="1518196"/>
            <a:ext cx="11449987" cy="1200329"/>
          </a:xfrm>
          <a:prstGeom prst="rect">
            <a:avLst/>
          </a:prstGeom>
          <a:noFill/>
        </p:spPr>
        <p:txBody>
          <a:bodyPr wrap="square" rtlCol="0">
            <a:spAutoFit/>
          </a:bodyPr>
          <a:lstStyle/>
          <a:p>
            <a:pPr algn="ctr"/>
            <a:r>
              <a:rPr lang="en-US" sz="3600" b="1">
                <a:solidFill>
                  <a:schemeClr val="bg1"/>
                </a:solidFill>
                <a:effectLst>
                  <a:outerShdw blurRad="50800" dist="38100" dir="2700000" algn="tl" rotWithShape="0">
                    <a:prstClr val="black">
                      <a:alpha val="40000"/>
                    </a:prstClr>
                  </a:outerShdw>
                </a:effectLst>
              </a:rPr>
              <a:t>Deliver exceptional services and promote a high quality of life and place for ALL our citizens.</a:t>
            </a:r>
          </a:p>
        </p:txBody>
      </p:sp>
    </p:spTree>
    <p:extLst>
      <p:ext uri="{BB962C8B-B14F-4D97-AF65-F5344CB8AC3E}">
        <p14:creationId xmlns:p14="http://schemas.microsoft.com/office/powerpoint/2010/main" val="2936666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E7492-CEAA-7BFD-1110-8D05ECDE5850}"/>
            </a:ext>
          </a:extLst>
        </p:cNvPr>
        <p:cNvGrpSpPr/>
        <p:nvPr/>
      </p:nvGrpSpPr>
      <p:grpSpPr>
        <a:xfrm>
          <a:off x="0" y="0"/>
          <a:ext cx="0" cy="0"/>
          <a:chOff x="0" y="0"/>
          <a:chExt cx="0" cy="0"/>
        </a:xfrm>
      </p:grpSpPr>
      <p:pic>
        <p:nvPicPr>
          <p:cNvPr id="3" name="Picture 2" descr="Graphical user interface, application&#10;&#10;AI-generated content may be incorrect.">
            <a:extLst>
              <a:ext uri="{FF2B5EF4-FFF2-40B4-BE49-F238E27FC236}">
                <a16:creationId xmlns:a16="http://schemas.microsoft.com/office/drawing/2014/main" id="{58A8A29E-AF2B-E268-87EE-B8D23B3DEE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2">
            <a:extLst>
              <a:ext uri="{FF2B5EF4-FFF2-40B4-BE49-F238E27FC236}">
                <a16:creationId xmlns:a16="http://schemas.microsoft.com/office/drawing/2014/main" id="{C75DC0BB-4BE9-6EF1-4464-6ED443361DE7}"/>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4</a:t>
            </a:fld>
            <a:endParaRPr lang="en-US" b="1">
              <a:latin typeface="+mn-lt"/>
            </a:endParaRPr>
          </a:p>
        </p:txBody>
      </p:sp>
      <p:grpSp>
        <p:nvGrpSpPr>
          <p:cNvPr id="8" name="Group 7">
            <a:extLst>
              <a:ext uri="{FF2B5EF4-FFF2-40B4-BE49-F238E27FC236}">
                <a16:creationId xmlns:a16="http://schemas.microsoft.com/office/drawing/2014/main" id="{6BF58974-20E8-6F16-C552-10647F28925C}"/>
              </a:ext>
            </a:extLst>
          </p:cNvPr>
          <p:cNvGrpSpPr/>
          <p:nvPr/>
        </p:nvGrpSpPr>
        <p:grpSpPr>
          <a:xfrm>
            <a:off x="219635" y="1334015"/>
            <a:ext cx="9058836" cy="4578307"/>
            <a:chOff x="533400" y="1196690"/>
            <a:chExt cx="8739632" cy="4464620"/>
          </a:xfrm>
        </p:grpSpPr>
        <p:graphicFrame>
          <p:nvGraphicFramePr>
            <p:cNvPr id="4" name="Chart 3">
              <a:extLst>
                <a:ext uri="{FF2B5EF4-FFF2-40B4-BE49-F238E27FC236}">
                  <a16:creationId xmlns:a16="http://schemas.microsoft.com/office/drawing/2014/main" id="{41206736-C4EF-E45F-8172-A2FF0639D81E}"/>
                </a:ext>
              </a:extLst>
            </p:cNvPr>
            <p:cNvGraphicFramePr/>
            <p:nvPr/>
          </p:nvGraphicFramePr>
          <p:xfrm>
            <a:off x="533400" y="1196690"/>
            <a:ext cx="8739632" cy="446462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86DB9459-FCA3-913C-C641-184F8B74029F}"/>
                </a:ext>
              </a:extLst>
            </p:cNvPr>
            <p:cNvSpPr txBox="1"/>
            <p:nvPr/>
          </p:nvSpPr>
          <p:spPr>
            <a:xfrm rot="1282008">
              <a:off x="2547709" y="2559349"/>
              <a:ext cx="5880771" cy="523220"/>
            </a:xfrm>
            <a:prstGeom prst="rect">
              <a:avLst/>
            </a:prstGeom>
            <a:noFill/>
          </p:spPr>
          <p:txBody>
            <a:bodyPr wrap="square" rtlCol="0">
              <a:spAutoFit/>
            </a:bodyPr>
            <a:lstStyle/>
            <a:p>
              <a:r>
                <a:rPr lang="en-US" sz="2800" b="1">
                  <a:latin typeface="Arial" panose="020B0604020202020204" pitchFamily="34" charset="0"/>
                  <a:cs typeface="Arial" panose="020B0604020202020204" pitchFamily="34" charset="0"/>
                </a:rPr>
                <a:t>Reduction of 185 Tax Basis Points</a:t>
              </a:r>
            </a:p>
          </p:txBody>
        </p:sp>
        <p:cxnSp>
          <p:nvCxnSpPr>
            <p:cNvPr id="6" name="Straight Arrow Connector 5">
              <a:extLst>
                <a:ext uri="{FF2B5EF4-FFF2-40B4-BE49-F238E27FC236}">
                  <a16:creationId xmlns:a16="http://schemas.microsoft.com/office/drawing/2014/main" id="{7B39CB85-FAB4-B5E1-A4C7-211F9EA02FA0}"/>
                </a:ext>
              </a:extLst>
            </p:cNvPr>
            <p:cNvCxnSpPr>
              <a:cxnSpLocks/>
            </p:cNvCxnSpPr>
            <p:nvPr/>
          </p:nvCxnSpPr>
          <p:spPr>
            <a:xfrm>
              <a:off x="1615071" y="1603328"/>
              <a:ext cx="7219011" cy="2861255"/>
            </a:xfrm>
            <a:prstGeom prst="straightConnector1">
              <a:avLst/>
            </a:prstGeom>
            <a:ln w="57150">
              <a:solidFill>
                <a:schemeClr val="accent2">
                  <a:lumMod val="75000"/>
                </a:schemeClr>
              </a:solidFill>
              <a:tailEnd type="triangle"/>
            </a:ln>
          </p:spPr>
          <p:style>
            <a:lnRef idx="2">
              <a:schemeClr val="accent6"/>
            </a:lnRef>
            <a:fillRef idx="0">
              <a:schemeClr val="accent6"/>
            </a:fillRef>
            <a:effectRef idx="1">
              <a:schemeClr val="accent6"/>
            </a:effectRef>
            <a:fontRef idx="minor">
              <a:schemeClr val="tx1"/>
            </a:fontRef>
          </p:style>
        </p:cxnSp>
      </p:grpSp>
      <p:sp>
        <p:nvSpPr>
          <p:cNvPr id="7" name="TextBox 6">
            <a:extLst>
              <a:ext uri="{FF2B5EF4-FFF2-40B4-BE49-F238E27FC236}">
                <a16:creationId xmlns:a16="http://schemas.microsoft.com/office/drawing/2014/main" id="{9FCF0E3C-58A6-3EBE-C902-5260F13F5EDE}"/>
              </a:ext>
            </a:extLst>
          </p:cNvPr>
          <p:cNvSpPr txBox="1"/>
          <p:nvPr/>
        </p:nvSpPr>
        <p:spPr>
          <a:xfrm>
            <a:off x="533400" y="64426"/>
            <a:ext cx="9435970" cy="1261884"/>
          </a:xfrm>
          <a:prstGeom prst="rect">
            <a:avLst/>
          </a:prstGeom>
          <a:noFill/>
        </p:spPr>
        <p:txBody>
          <a:bodyPr wrap="square" rtlCol="0">
            <a:spAutoFit/>
          </a:bodyPr>
          <a:lstStyle/>
          <a:p>
            <a:r>
              <a:rPr lang="en-US" sz="4400" b="1">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PROPERTY TAX RATES: </a:t>
            </a:r>
          </a:p>
          <a:p>
            <a:r>
              <a:rPr lang="en-US" sz="3200" b="1">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FY2022 to FY2025</a:t>
            </a:r>
          </a:p>
        </p:txBody>
      </p:sp>
    </p:spTree>
    <p:extLst>
      <p:ext uri="{BB962C8B-B14F-4D97-AF65-F5344CB8AC3E}">
        <p14:creationId xmlns:p14="http://schemas.microsoft.com/office/powerpoint/2010/main" val="2681841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background with black and white clouds&#10;&#10;Description automatically generated">
            <a:extLst>
              <a:ext uri="{FF2B5EF4-FFF2-40B4-BE49-F238E27FC236}">
                <a16:creationId xmlns:a16="http://schemas.microsoft.com/office/drawing/2014/main" id="{D29AD892-FF4C-B9F2-E2F5-0CE17271CB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6E0EE14E-8F1D-F9C2-628E-6AE94BBDA5EA}"/>
              </a:ext>
            </a:extLst>
          </p:cNvPr>
          <p:cNvSpPr txBox="1"/>
          <p:nvPr/>
        </p:nvSpPr>
        <p:spPr>
          <a:xfrm>
            <a:off x="223158" y="289499"/>
            <a:ext cx="11589470" cy="769441"/>
          </a:xfrm>
          <a:prstGeom prst="rect">
            <a:avLst/>
          </a:prstGeom>
          <a:noFill/>
        </p:spPr>
        <p:txBody>
          <a:bodyPr wrap="square" rtlCol="0">
            <a:spAutoFit/>
          </a:bodyPr>
          <a:lstStyle/>
          <a:p>
            <a:r>
              <a:rPr lang="en-US" sz="4400" b="1">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FY2025 TAX RATES-PEER CITIES</a:t>
            </a:r>
            <a:endParaRPr lang="en-US" sz="4400" b="1">
              <a:solidFill>
                <a:schemeClr val="tx2">
                  <a:lumMod val="75000"/>
                  <a:lumOff val="25000"/>
                </a:schemeClr>
              </a:solidFill>
              <a:highlight>
                <a:srgbClr val="FFFF00"/>
              </a:highlight>
              <a:latin typeface="Century Gothic" panose="020B0502020202020204" pitchFamily="34" charset="0"/>
              <a:ea typeface="Roboto Slab" pitchFamily="2" charset="0"/>
              <a:cs typeface="BrowalliaUPC" panose="020B0502040204020203" pitchFamily="34" charset="-34"/>
            </a:endParaRPr>
          </a:p>
        </p:txBody>
      </p:sp>
      <p:sp>
        <p:nvSpPr>
          <p:cNvPr id="2" name="Slide Number Placeholder 2">
            <a:extLst>
              <a:ext uri="{FF2B5EF4-FFF2-40B4-BE49-F238E27FC236}">
                <a16:creationId xmlns:a16="http://schemas.microsoft.com/office/drawing/2014/main" id="{4DDDAC12-E4EE-2DE3-782B-29F666D59B97}"/>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5</a:t>
            </a:fld>
            <a:endParaRPr lang="en-US" b="1">
              <a:latin typeface="+mn-lt"/>
            </a:endParaRPr>
          </a:p>
        </p:txBody>
      </p:sp>
      <p:sp>
        <p:nvSpPr>
          <p:cNvPr id="4" name="Rectangle 3">
            <a:extLst>
              <a:ext uri="{FF2B5EF4-FFF2-40B4-BE49-F238E27FC236}">
                <a16:creationId xmlns:a16="http://schemas.microsoft.com/office/drawing/2014/main" id="{472C8030-F0F2-EB5F-8F9F-A8F5B6F0B4DC}"/>
              </a:ext>
            </a:extLst>
          </p:cNvPr>
          <p:cNvSpPr/>
          <p:nvPr/>
        </p:nvSpPr>
        <p:spPr>
          <a:xfrm>
            <a:off x="8579105" y="4874970"/>
            <a:ext cx="895864" cy="711348"/>
          </a:xfrm>
          <a:prstGeom prst="rect">
            <a:avLst/>
          </a:prstGeom>
          <a:noFill/>
          <a:ln w="38100">
            <a:solidFill>
              <a:srgbClr val="FEEC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hart 4">
            <a:extLst>
              <a:ext uri="{FF2B5EF4-FFF2-40B4-BE49-F238E27FC236}">
                <a16:creationId xmlns:a16="http://schemas.microsoft.com/office/drawing/2014/main" id="{E2E518EB-8483-8688-B926-CE63F7CDC629}"/>
              </a:ext>
            </a:extLst>
          </p:cNvPr>
          <p:cNvGraphicFramePr>
            <a:graphicFrameLocks noGrp="1"/>
          </p:cNvGraphicFramePr>
          <p:nvPr>
            <p:extLst>
              <p:ext uri="{D42A27DB-BD31-4B8C-83A1-F6EECF244321}">
                <p14:modId xmlns:p14="http://schemas.microsoft.com/office/powerpoint/2010/main" val="861304439"/>
              </p:ext>
            </p:extLst>
          </p:nvPr>
        </p:nvGraphicFramePr>
        <p:xfrm>
          <a:off x="325790" y="1453262"/>
          <a:ext cx="9501414" cy="409711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82256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58F03-DAD4-0972-DAFD-2C8D5B6C7071}"/>
            </a:ext>
          </a:extLst>
        </p:cNvPr>
        <p:cNvGrpSpPr/>
        <p:nvPr/>
      </p:nvGrpSpPr>
      <p:grpSpPr>
        <a:xfrm>
          <a:off x="0" y="0"/>
          <a:ext cx="0" cy="0"/>
          <a:chOff x="0" y="0"/>
          <a:chExt cx="0" cy="0"/>
        </a:xfrm>
      </p:grpSpPr>
      <p:pic>
        <p:nvPicPr>
          <p:cNvPr id="4" name="Picture 3" descr="Graphical user interface, application, Word&#10;&#10;AI-generated content may be incorrect.">
            <a:extLst>
              <a:ext uri="{FF2B5EF4-FFF2-40B4-BE49-F238E27FC236}">
                <a16:creationId xmlns:a16="http://schemas.microsoft.com/office/drawing/2014/main" id="{ACD3262D-649F-6A6E-5434-E4F821D60D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CEFA6A9D-8D93-F290-7278-47BF55770199}"/>
              </a:ext>
            </a:extLst>
          </p:cNvPr>
          <p:cNvSpPr txBox="1"/>
          <p:nvPr/>
        </p:nvSpPr>
        <p:spPr>
          <a:xfrm>
            <a:off x="533400" y="210142"/>
            <a:ext cx="11589470" cy="769441"/>
          </a:xfrm>
          <a:prstGeom prst="rect">
            <a:avLst/>
          </a:prstGeom>
          <a:noFill/>
        </p:spPr>
        <p:txBody>
          <a:bodyPr wrap="square" rtlCol="0">
            <a:spAutoFit/>
          </a:bodyPr>
          <a:lstStyle/>
          <a:p>
            <a:r>
              <a:rPr lang="en-US" sz="4400" b="1">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FY2025 TAX BILLS-PEER CITIES</a:t>
            </a:r>
            <a:endParaRPr lang="en-US" sz="4400" b="1">
              <a:solidFill>
                <a:schemeClr val="tx2">
                  <a:lumMod val="75000"/>
                  <a:lumOff val="25000"/>
                </a:schemeClr>
              </a:solidFill>
              <a:highlight>
                <a:srgbClr val="FFFF00"/>
              </a:highlight>
              <a:latin typeface="Century Gothic" panose="020B0502020202020204" pitchFamily="34" charset="0"/>
              <a:ea typeface="Roboto Slab" pitchFamily="2" charset="0"/>
              <a:cs typeface="BrowalliaUPC" panose="020B0502040204020203" pitchFamily="34" charset="-34"/>
            </a:endParaRPr>
          </a:p>
        </p:txBody>
      </p:sp>
      <p:sp>
        <p:nvSpPr>
          <p:cNvPr id="2" name="Slide Number Placeholder 2">
            <a:extLst>
              <a:ext uri="{FF2B5EF4-FFF2-40B4-BE49-F238E27FC236}">
                <a16:creationId xmlns:a16="http://schemas.microsoft.com/office/drawing/2014/main" id="{46B977C0-F506-0A6E-D143-7007E28CE18A}"/>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6</a:t>
            </a:fld>
            <a:endParaRPr lang="en-US" b="1">
              <a:latin typeface="+mn-lt"/>
            </a:endParaRPr>
          </a:p>
        </p:txBody>
      </p:sp>
      <p:graphicFrame>
        <p:nvGraphicFramePr>
          <p:cNvPr id="3" name="Chart 2">
            <a:extLst>
              <a:ext uri="{FF2B5EF4-FFF2-40B4-BE49-F238E27FC236}">
                <a16:creationId xmlns:a16="http://schemas.microsoft.com/office/drawing/2014/main" id="{7A8741D3-E253-F6A1-5416-58C191B6157D}"/>
              </a:ext>
            </a:extLst>
          </p:cNvPr>
          <p:cNvGraphicFramePr>
            <a:graphicFrameLocks noGrp="1"/>
          </p:cNvGraphicFramePr>
          <p:nvPr>
            <p:extLst>
              <p:ext uri="{D42A27DB-BD31-4B8C-83A1-F6EECF244321}">
                <p14:modId xmlns:p14="http://schemas.microsoft.com/office/powerpoint/2010/main" val="315367907"/>
              </p:ext>
            </p:extLst>
          </p:nvPr>
        </p:nvGraphicFramePr>
        <p:xfrm>
          <a:off x="196749" y="979583"/>
          <a:ext cx="9222337" cy="5320212"/>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F871AEE7-6F4C-0DAB-B2AF-E18966D680AD}"/>
              </a:ext>
            </a:extLst>
          </p:cNvPr>
          <p:cNvSpPr/>
          <p:nvPr/>
        </p:nvSpPr>
        <p:spPr>
          <a:xfrm>
            <a:off x="7554068" y="5458301"/>
            <a:ext cx="881742" cy="173255"/>
          </a:xfrm>
          <a:prstGeom prst="rect">
            <a:avLst/>
          </a:prstGeom>
          <a:solidFill>
            <a:srgbClr val="FFFF00"/>
          </a:solidFill>
          <a:ln w="38100">
            <a:solidFill>
              <a:srgbClr val="FEEC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9FFAF528-9803-5D94-8608-B3F6A744B42B}"/>
              </a:ext>
            </a:extLst>
          </p:cNvPr>
          <p:cNvSpPr/>
          <p:nvPr/>
        </p:nvSpPr>
        <p:spPr>
          <a:xfrm>
            <a:off x="8675077" y="762000"/>
            <a:ext cx="691956" cy="53328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1900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AI-generated content may be incorrect.">
            <a:extLst>
              <a:ext uri="{FF2B5EF4-FFF2-40B4-BE49-F238E27FC236}">
                <a16:creationId xmlns:a16="http://schemas.microsoft.com/office/drawing/2014/main" id="{752C20C7-84C7-76C8-DEE3-A977F74702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6E0EE14E-8F1D-F9C2-628E-6AE94BBDA5EA}"/>
              </a:ext>
            </a:extLst>
          </p:cNvPr>
          <p:cNvSpPr txBox="1"/>
          <p:nvPr/>
        </p:nvSpPr>
        <p:spPr>
          <a:xfrm>
            <a:off x="533400" y="346971"/>
            <a:ext cx="8610600" cy="1446550"/>
          </a:xfrm>
          <a:prstGeom prst="rect">
            <a:avLst/>
          </a:prstGeom>
          <a:noFill/>
        </p:spPr>
        <p:txBody>
          <a:bodyPr wrap="square" rtlCol="0">
            <a:spAutoFit/>
          </a:bodyPr>
          <a:lstStyle/>
          <a:p>
            <a:r>
              <a:rPr lang="en-US" sz="4400" b="1" dirty="0">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REAL RESULTS FROM A STRATEGIC APPROACH</a:t>
            </a:r>
          </a:p>
        </p:txBody>
      </p:sp>
      <p:sp>
        <p:nvSpPr>
          <p:cNvPr id="2" name="Slide Number Placeholder 2">
            <a:extLst>
              <a:ext uri="{FF2B5EF4-FFF2-40B4-BE49-F238E27FC236}">
                <a16:creationId xmlns:a16="http://schemas.microsoft.com/office/drawing/2014/main" id="{4DDDAC12-E4EE-2DE3-782B-29F666D59B97}"/>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7</a:t>
            </a:fld>
            <a:endParaRPr lang="en-US" b="1" dirty="0">
              <a:latin typeface="+mn-lt"/>
            </a:endParaRPr>
          </a:p>
        </p:txBody>
      </p:sp>
      <p:graphicFrame>
        <p:nvGraphicFramePr>
          <p:cNvPr id="3" name="Table 2">
            <a:extLst>
              <a:ext uri="{FF2B5EF4-FFF2-40B4-BE49-F238E27FC236}">
                <a16:creationId xmlns:a16="http://schemas.microsoft.com/office/drawing/2014/main" id="{A8C802C0-7CFA-2992-1DD4-B77107601A12}"/>
              </a:ext>
            </a:extLst>
          </p:cNvPr>
          <p:cNvGraphicFramePr>
            <a:graphicFrameLocks noGrp="1"/>
          </p:cNvGraphicFramePr>
          <p:nvPr/>
        </p:nvGraphicFramePr>
        <p:xfrm>
          <a:off x="533400" y="1720890"/>
          <a:ext cx="8610600" cy="4165559"/>
        </p:xfrm>
        <a:graphic>
          <a:graphicData uri="http://schemas.openxmlformats.org/drawingml/2006/table">
            <a:tbl>
              <a:tblPr firstRow="1" firstCol="1" bandRow="1">
                <a:tableStyleId>{5C22544A-7EE6-4342-B048-85BDC9FD1C3A}</a:tableStyleId>
              </a:tblPr>
              <a:tblGrid>
                <a:gridCol w="1911381">
                  <a:extLst>
                    <a:ext uri="{9D8B030D-6E8A-4147-A177-3AD203B41FA5}">
                      <a16:colId xmlns:a16="http://schemas.microsoft.com/office/drawing/2014/main" val="698119423"/>
                    </a:ext>
                  </a:extLst>
                </a:gridCol>
                <a:gridCol w="3148658">
                  <a:extLst>
                    <a:ext uri="{9D8B030D-6E8A-4147-A177-3AD203B41FA5}">
                      <a16:colId xmlns:a16="http://schemas.microsoft.com/office/drawing/2014/main" val="1821783220"/>
                    </a:ext>
                  </a:extLst>
                </a:gridCol>
                <a:gridCol w="1996711">
                  <a:extLst>
                    <a:ext uri="{9D8B030D-6E8A-4147-A177-3AD203B41FA5}">
                      <a16:colId xmlns:a16="http://schemas.microsoft.com/office/drawing/2014/main" val="3268389699"/>
                    </a:ext>
                  </a:extLst>
                </a:gridCol>
                <a:gridCol w="1553850">
                  <a:extLst>
                    <a:ext uri="{9D8B030D-6E8A-4147-A177-3AD203B41FA5}">
                      <a16:colId xmlns:a16="http://schemas.microsoft.com/office/drawing/2014/main" val="37760114"/>
                    </a:ext>
                  </a:extLst>
                </a:gridCol>
              </a:tblGrid>
              <a:tr h="296806">
                <a:tc gridSpan="4">
                  <a:txBody>
                    <a:bodyPr/>
                    <a:lstStyle/>
                    <a:p>
                      <a:pPr marL="0" marR="0" algn="ctr">
                        <a:lnSpc>
                          <a:spcPct val="115000"/>
                        </a:lnSpc>
                        <a:spcAft>
                          <a:spcPts val="800"/>
                        </a:spcAft>
                        <a:buNone/>
                      </a:pPr>
                      <a:r>
                        <a:rPr lang="en-US" sz="2400" kern="0" dirty="0">
                          <a:effectLst/>
                        </a:rPr>
                        <a:t>RECURRING EFFICIENCIES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64340728"/>
                  </a:ext>
                </a:extLst>
              </a:tr>
              <a:tr h="519559">
                <a:tc>
                  <a:txBody>
                    <a:bodyPr/>
                    <a:lstStyle/>
                    <a:p>
                      <a:pPr marL="0" marR="0">
                        <a:lnSpc>
                          <a:spcPct val="115000"/>
                        </a:lnSpc>
                        <a:spcAft>
                          <a:spcPts val="800"/>
                        </a:spcAft>
                        <a:buNone/>
                      </a:pPr>
                      <a:r>
                        <a:rPr lang="en-US" sz="1600" b="1" kern="0" dirty="0">
                          <a:effectLst/>
                          <a:latin typeface="Arial" panose="020B0604020202020204" pitchFamily="34" charset="0"/>
                          <a:cs typeface="Arial" panose="020B0604020202020204" pitchFamily="34" charset="0"/>
                        </a:rPr>
                        <a:t>Department/Area</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600" b="1" kern="0" dirty="0">
                          <a:effectLst/>
                          <a:latin typeface="Arial"/>
                          <a:cs typeface="Arial"/>
                        </a:rPr>
                        <a:t>Type</a:t>
                      </a:r>
                      <a:endParaRPr lang="en-US" sz="1400" b="1" kern="100" dirty="0">
                        <a:effectLst/>
                        <a:latin typeface="Arial"/>
                        <a:ea typeface="Aptos" panose="020B0004020202020204" pitchFamily="34" charset="0"/>
                        <a:cs typeface="Arial"/>
                      </a:endParaRPr>
                    </a:p>
                  </a:txBody>
                  <a:tcPr marL="68580" marR="68580" marT="9525" marB="9525" anchor="b"/>
                </a:tc>
                <a:tc>
                  <a:txBody>
                    <a:bodyPr/>
                    <a:lstStyle/>
                    <a:p>
                      <a:pPr marL="0" marR="0">
                        <a:lnSpc>
                          <a:spcPct val="115000"/>
                        </a:lnSpc>
                        <a:spcAft>
                          <a:spcPts val="800"/>
                        </a:spcAft>
                        <a:buNone/>
                      </a:pPr>
                      <a:r>
                        <a:rPr lang="en-US" sz="1600" b="1" kern="0" dirty="0">
                          <a:effectLst/>
                          <a:latin typeface="Arial"/>
                          <a:cs typeface="Arial"/>
                        </a:rPr>
                        <a:t>Amount</a:t>
                      </a:r>
                      <a:endParaRPr lang="en-US" sz="1400" b="1" kern="100" dirty="0">
                        <a:effectLst/>
                        <a:latin typeface="Arial"/>
                        <a:ea typeface="Aptos" panose="020B0004020202020204" pitchFamily="34" charset="0"/>
                        <a:cs typeface="Arial"/>
                      </a:endParaRPr>
                    </a:p>
                  </a:txBody>
                  <a:tcPr marL="68580" marR="68580" marT="9525" marB="9525" anchor="b"/>
                </a:tc>
                <a:extLst>
                  <a:ext uri="{0D108BD9-81ED-4DB2-BD59-A6C34878D82A}">
                    <a16:rowId xmlns:a16="http://schemas.microsoft.com/office/drawing/2014/main" val="873778374"/>
                  </a:ext>
                </a:extLst>
              </a:tr>
              <a:tr h="210368">
                <a:tc>
                  <a:txBody>
                    <a:bodyPr/>
                    <a:lstStyle/>
                    <a:p>
                      <a:pPr marL="0" marR="0">
                        <a:lnSpc>
                          <a:spcPct val="115000"/>
                        </a:lnSpc>
                        <a:spcAft>
                          <a:spcPts val="800"/>
                        </a:spcAft>
                        <a:buNone/>
                      </a:pPr>
                      <a:r>
                        <a:rPr lang="en-US" sz="1200" b="1" kern="100" dirty="0">
                          <a:effectLst/>
                          <a:latin typeface="Arial"/>
                          <a:cs typeface="Arial"/>
                        </a:rPr>
                        <a:t>Utilities</a:t>
                      </a:r>
                      <a:endParaRPr lang="en-US" sz="1400" b="1" kern="100" dirty="0">
                        <a:effectLst/>
                        <a:latin typeface="Arial"/>
                        <a:ea typeface="Aptos" panose="020B0004020202020204" pitchFamily="34" charset="0"/>
                        <a:cs typeface="Arial"/>
                      </a:endParaRPr>
                    </a:p>
                  </a:txBody>
                  <a:tcPr marL="68580" marR="68580" marT="9525" marB="9525" anchor="b"/>
                </a:tc>
                <a:tc>
                  <a:txBody>
                    <a:bodyPr/>
                    <a:lstStyle/>
                    <a:p>
                      <a:pPr marL="0" marR="0">
                        <a:lnSpc>
                          <a:spcPct val="115000"/>
                        </a:lnSpc>
                        <a:spcAft>
                          <a:spcPts val="800"/>
                        </a:spcAft>
                        <a:buNone/>
                      </a:pPr>
                      <a:r>
                        <a:rPr lang="en-US" sz="1200" b="1" kern="100" dirty="0">
                          <a:effectLst/>
                          <a:latin typeface="Arial" panose="020B0604020202020204" pitchFamily="34" charset="0"/>
                          <a:cs typeface="Arial" panose="020B0604020202020204" pitchFamily="34" charset="0"/>
                        </a:rPr>
                        <a:t>Strategic Policy Changes &amp; Process Improvements</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200" b="1" kern="100" dirty="0">
                          <a:effectLst/>
                          <a:latin typeface="Arial"/>
                          <a:cs typeface="Arial"/>
                        </a:rPr>
                        <a:t>Revenue</a:t>
                      </a:r>
                      <a:endParaRPr lang="en-US" sz="1400" b="1" kern="100" dirty="0">
                        <a:effectLst/>
                        <a:latin typeface="Arial"/>
                        <a:ea typeface="Aptos" panose="020B0004020202020204" pitchFamily="34" charset="0"/>
                        <a:cs typeface="Arial"/>
                      </a:endParaRPr>
                    </a:p>
                  </a:txBody>
                  <a:tcPr marL="68580" marR="68580" marT="9525" marB="9525" anchor="b"/>
                </a:tc>
                <a:tc>
                  <a:txBody>
                    <a:bodyPr/>
                    <a:lstStyle/>
                    <a:p>
                      <a:pPr marL="0" marR="0" algn="r">
                        <a:lnSpc>
                          <a:spcPct val="115000"/>
                        </a:lnSpc>
                        <a:spcAft>
                          <a:spcPts val="800"/>
                        </a:spcAft>
                        <a:buNone/>
                      </a:pPr>
                      <a:r>
                        <a:rPr lang="en-US" sz="1200" b="1" kern="100" dirty="0">
                          <a:effectLst/>
                          <a:latin typeface="Arial" panose="020B0604020202020204" pitchFamily="34" charset="0"/>
                          <a:cs typeface="Arial" panose="020B0604020202020204" pitchFamily="34" charset="0"/>
                        </a:rPr>
                        <a:t>$10,000,000 </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extLst>
                  <a:ext uri="{0D108BD9-81ED-4DB2-BD59-A6C34878D82A}">
                    <a16:rowId xmlns:a16="http://schemas.microsoft.com/office/drawing/2014/main" val="1480081139"/>
                  </a:ext>
                </a:extLst>
              </a:tr>
              <a:tr h="412545">
                <a:tc>
                  <a:txBody>
                    <a:bodyPr/>
                    <a:lstStyle/>
                    <a:p>
                      <a:pPr marL="0" marR="0">
                        <a:lnSpc>
                          <a:spcPct val="115000"/>
                        </a:lnSpc>
                        <a:spcAft>
                          <a:spcPts val="800"/>
                        </a:spcAft>
                        <a:buNone/>
                      </a:pPr>
                      <a:r>
                        <a:rPr lang="en-US" sz="1200" b="1" kern="100" dirty="0">
                          <a:effectLst/>
                          <a:latin typeface="Arial" panose="020B0604020202020204" pitchFamily="34" charset="0"/>
                          <a:cs typeface="Arial" panose="020B0604020202020204" pitchFamily="34" charset="0"/>
                        </a:rPr>
                        <a:t>ITSD</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200" b="1" kern="100" dirty="0">
                          <a:effectLst/>
                          <a:latin typeface="Arial"/>
                          <a:cs typeface="Arial"/>
                        </a:rPr>
                        <a:t>Enterprise IT Optimization</a:t>
                      </a:r>
                      <a:endParaRPr lang="en-US" sz="1400" b="1" kern="100" dirty="0">
                        <a:effectLst/>
                        <a:latin typeface="Arial"/>
                        <a:ea typeface="Aptos" panose="020B0004020202020204" pitchFamily="34" charset="0"/>
                        <a:cs typeface="Arial"/>
                      </a:endParaRPr>
                    </a:p>
                  </a:txBody>
                  <a:tcPr marL="68580" marR="68580" marT="9525" marB="9525" anchor="b"/>
                </a:tc>
                <a:tc>
                  <a:txBody>
                    <a:bodyPr/>
                    <a:lstStyle/>
                    <a:p>
                      <a:pPr marL="0" marR="0">
                        <a:lnSpc>
                          <a:spcPct val="115000"/>
                        </a:lnSpc>
                        <a:spcAft>
                          <a:spcPts val="800"/>
                        </a:spcAft>
                        <a:buNone/>
                      </a:pPr>
                      <a:r>
                        <a:rPr lang="en-US" sz="1200" b="1" kern="100" dirty="0">
                          <a:effectLst/>
                          <a:latin typeface="Arial"/>
                          <a:cs typeface="Arial"/>
                        </a:rPr>
                        <a:t>Savings/Cost Avoidance</a:t>
                      </a:r>
                      <a:endParaRPr lang="en-US" sz="1400" b="1" kern="100" dirty="0">
                        <a:effectLst/>
                        <a:latin typeface="Arial"/>
                        <a:ea typeface="Aptos" panose="020B0004020202020204" pitchFamily="34" charset="0"/>
                        <a:cs typeface="Arial"/>
                      </a:endParaRPr>
                    </a:p>
                  </a:txBody>
                  <a:tcPr marL="68580" marR="68580" marT="9525" marB="9525" anchor="b"/>
                </a:tc>
                <a:tc>
                  <a:txBody>
                    <a:bodyPr/>
                    <a:lstStyle/>
                    <a:p>
                      <a:pPr marL="0" marR="0" algn="r">
                        <a:lnSpc>
                          <a:spcPct val="115000"/>
                        </a:lnSpc>
                        <a:spcAft>
                          <a:spcPts val="800"/>
                        </a:spcAft>
                        <a:buNone/>
                      </a:pPr>
                      <a:r>
                        <a:rPr lang="en-US" sz="1200" b="1" kern="100" dirty="0">
                          <a:effectLst/>
                          <a:latin typeface="Arial" panose="020B0604020202020204" pitchFamily="34" charset="0"/>
                          <a:cs typeface="Arial" panose="020B0604020202020204" pitchFamily="34" charset="0"/>
                        </a:rPr>
                        <a:t>$870,000 </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extLst>
                  <a:ext uri="{0D108BD9-81ED-4DB2-BD59-A6C34878D82A}">
                    <a16:rowId xmlns:a16="http://schemas.microsoft.com/office/drawing/2014/main" val="3277795857"/>
                  </a:ext>
                </a:extLst>
              </a:tr>
              <a:tr h="443023">
                <a:tc>
                  <a:txBody>
                    <a:bodyPr/>
                    <a:lstStyle/>
                    <a:p>
                      <a:pPr marL="0" marR="0">
                        <a:lnSpc>
                          <a:spcPct val="115000"/>
                        </a:lnSpc>
                        <a:spcAft>
                          <a:spcPts val="800"/>
                        </a:spcAft>
                        <a:buNone/>
                      </a:pPr>
                      <a:r>
                        <a:rPr lang="en-US" sz="1200" b="1" kern="100" dirty="0">
                          <a:effectLst/>
                          <a:latin typeface="Arial" panose="020B0604020202020204" pitchFamily="34" charset="0"/>
                          <a:cs typeface="Arial" panose="020B0604020202020204" pitchFamily="34" charset="0"/>
                        </a:rPr>
                        <a:t>Utilities</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200" b="1" kern="100" dirty="0" err="1">
                          <a:effectLst/>
                          <a:latin typeface="Arial" panose="020B0604020202020204" pitchFamily="34" charset="0"/>
                          <a:cs typeface="Arial" panose="020B0604020202020204" pitchFamily="34" charset="0"/>
                        </a:rPr>
                        <a:t>Asterra</a:t>
                      </a:r>
                      <a:r>
                        <a:rPr lang="en-US" sz="1200" b="1" kern="100" dirty="0">
                          <a:effectLst/>
                          <a:latin typeface="Arial" panose="020B0604020202020204" pitchFamily="34" charset="0"/>
                          <a:cs typeface="Arial" panose="020B0604020202020204" pitchFamily="34" charset="0"/>
                        </a:rPr>
                        <a:t> Annual Leak Detection - Water Savings</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200" b="1" kern="100" dirty="0">
                          <a:effectLst/>
                          <a:latin typeface="Arial"/>
                          <a:cs typeface="Arial"/>
                        </a:rPr>
                        <a:t>Savings/Cost Avoidance</a:t>
                      </a:r>
                      <a:endParaRPr lang="en-US" sz="1400" b="1" kern="100" dirty="0">
                        <a:effectLst/>
                        <a:latin typeface="Arial"/>
                        <a:ea typeface="Aptos" panose="020B0004020202020204" pitchFamily="34" charset="0"/>
                        <a:cs typeface="Arial"/>
                      </a:endParaRPr>
                    </a:p>
                  </a:txBody>
                  <a:tcPr marL="68580" marR="68580" marT="9525" marB="9525" anchor="b"/>
                </a:tc>
                <a:tc>
                  <a:txBody>
                    <a:bodyPr/>
                    <a:lstStyle/>
                    <a:p>
                      <a:pPr marL="0" marR="0" algn="r">
                        <a:lnSpc>
                          <a:spcPct val="115000"/>
                        </a:lnSpc>
                        <a:spcAft>
                          <a:spcPts val="800"/>
                        </a:spcAft>
                        <a:buNone/>
                      </a:pPr>
                      <a:r>
                        <a:rPr lang="en-US" sz="1200" b="1" kern="100" dirty="0">
                          <a:effectLst/>
                          <a:latin typeface="Arial" panose="020B0604020202020204" pitchFamily="34" charset="0"/>
                          <a:cs typeface="Arial" panose="020B0604020202020204" pitchFamily="34" charset="0"/>
                        </a:rPr>
                        <a:t>$2,101,980 </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extLst>
                  <a:ext uri="{0D108BD9-81ED-4DB2-BD59-A6C34878D82A}">
                    <a16:rowId xmlns:a16="http://schemas.microsoft.com/office/drawing/2014/main" val="4286460194"/>
                  </a:ext>
                </a:extLst>
              </a:tr>
              <a:tr h="412545">
                <a:tc>
                  <a:txBody>
                    <a:bodyPr/>
                    <a:lstStyle/>
                    <a:p>
                      <a:pPr marL="0" marR="0">
                        <a:lnSpc>
                          <a:spcPct val="115000"/>
                        </a:lnSpc>
                        <a:spcAft>
                          <a:spcPts val="800"/>
                        </a:spcAft>
                        <a:buNone/>
                      </a:pPr>
                      <a:r>
                        <a:rPr lang="en-US" sz="1200" b="1" kern="100" dirty="0">
                          <a:effectLst/>
                          <a:latin typeface="Arial" panose="020B0604020202020204" pitchFamily="34" charset="0"/>
                          <a:cs typeface="Arial" panose="020B0604020202020204" pitchFamily="34" charset="0"/>
                        </a:rPr>
                        <a:t>Human Relations</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200" b="1" kern="100" dirty="0">
                          <a:effectLst/>
                          <a:latin typeface="Arial"/>
                          <a:cs typeface="Arial"/>
                        </a:rPr>
                        <a:t>Pre-employment Medical Testing Overhaul</a:t>
                      </a:r>
                      <a:endParaRPr lang="en-US" sz="1400" b="1" kern="100" dirty="0">
                        <a:effectLst/>
                        <a:latin typeface="Arial"/>
                        <a:ea typeface="Aptos" panose="020B0004020202020204" pitchFamily="34" charset="0"/>
                        <a:cs typeface="Arial"/>
                      </a:endParaRPr>
                    </a:p>
                  </a:txBody>
                  <a:tcPr marL="68580" marR="68580" marT="9525" marB="9525" anchor="b"/>
                </a:tc>
                <a:tc>
                  <a:txBody>
                    <a:bodyPr/>
                    <a:lstStyle/>
                    <a:p>
                      <a:pPr marL="0" marR="0">
                        <a:lnSpc>
                          <a:spcPct val="115000"/>
                        </a:lnSpc>
                        <a:spcAft>
                          <a:spcPts val="800"/>
                        </a:spcAft>
                        <a:buNone/>
                      </a:pPr>
                      <a:r>
                        <a:rPr lang="en-US" sz="1200" b="1" kern="100" dirty="0">
                          <a:effectLst/>
                          <a:latin typeface="Arial"/>
                          <a:cs typeface="Arial"/>
                        </a:rPr>
                        <a:t>Savings/Cost Avoidance</a:t>
                      </a:r>
                      <a:endParaRPr lang="en-US" sz="1400" b="1" kern="100" dirty="0">
                        <a:effectLst/>
                        <a:latin typeface="Arial"/>
                        <a:ea typeface="Aptos" panose="020B0004020202020204" pitchFamily="34" charset="0"/>
                        <a:cs typeface="Arial"/>
                      </a:endParaRPr>
                    </a:p>
                  </a:txBody>
                  <a:tcPr marL="68580" marR="68580" marT="9525" marB="9525" anchor="b"/>
                </a:tc>
                <a:tc>
                  <a:txBody>
                    <a:bodyPr/>
                    <a:lstStyle/>
                    <a:p>
                      <a:pPr marL="0" marR="0" algn="r">
                        <a:lnSpc>
                          <a:spcPct val="115000"/>
                        </a:lnSpc>
                        <a:spcAft>
                          <a:spcPts val="800"/>
                        </a:spcAft>
                        <a:buNone/>
                      </a:pPr>
                      <a:r>
                        <a:rPr lang="en-US" sz="1200" b="1" kern="100" dirty="0">
                          <a:effectLst/>
                          <a:latin typeface="Arial" panose="020B0604020202020204" pitchFamily="34" charset="0"/>
                          <a:cs typeface="Arial" panose="020B0604020202020204" pitchFamily="34" charset="0"/>
                        </a:rPr>
                        <a:t>$500,000 </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extLst>
                  <a:ext uri="{0D108BD9-81ED-4DB2-BD59-A6C34878D82A}">
                    <a16:rowId xmlns:a16="http://schemas.microsoft.com/office/drawing/2014/main" val="1442088039"/>
                  </a:ext>
                </a:extLst>
              </a:tr>
              <a:tr h="412545">
                <a:tc>
                  <a:txBody>
                    <a:bodyPr/>
                    <a:lstStyle/>
                    <a:p>
                      <a:pPr marL="0" marR="0">
                        <a:lnSpc>
                          <a:spcPct val="115000"/>
                        </a:lnSpc>
                        <a:spcAft>
                          <a:spcPts val="800"/>
                        </a:spcAft>
                        <a:buNone/>
                      </a:pPr>
                      <a:r>
                        <a:rPr lang="en-US" sz="1200" b="1" kern="100" dirty="0">
                          <a:effectLst/>
                          <a:latin typeface="Arial"/>
                          <a:cs typeface="Arial"/>
                        </a:rPr>
                        <a:t>Parks &amp; Recreation</a:t>
                      </a:r>
                      <a:endParaRPr lang="en-US" sz="1400" b="1" kern="100" dirty="0">
                        <a:effectLst/>
                        <a:latin typeface="Arial"/>
                        <a:ea typeface="Aptos" panose="020B0004020202020204" pitchFamily="34" charset="0"/>
                        <a:cs typeface="Arial"/>
                      </a:endParaRPr>
                    </a:p>
                  </a:txBody>
                  <a:tcPr marL="68580" marR="68580" marT="9525" marB="9525" anchor="b"/>
                </a:tc>
                <a:tc>
                  <a:txBody>
                    <a:bodyPr/>
                    <a:lstStyle/>
                    <a:p>
                      <a:pPr marL="0" marR="0">
                        <a:lnSpc>
                          <a:spcPct val="115000"/>
                        </a:lnSpc>
                        <a:spcAft>
                          <a:spcPts val="800"/>
                        </a:spcAft>
                        <a:buNone/>
                      </a:pPr>
                      <a:r>
                        <a:rPr lang="en-US" sz="1200" b="1" kern="100" dirty="0">
                          <a:effectLst/>
                          <a:latin typeface="Arial" panose="020B0604020202020204" pitchFamily="34" charset="0"/>
                          <a:cs typeface="Arial" panose="020B0604020202020204" pitchFamily="34" charset="0"/>
                        </a:rPr>
                        <a:t>Hogan Golf Course YEARLY Subsidy Elimination</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200" b="1" kern="100" dirty="0">
                          <a:effectLst/>
                          <a:latin typeface="Arial"/>
                          <a:cs typeface="Arial"/>
                        </a:rPr>
                        <a:t>Savings/Cost Avoidance</a:t>
                      </a:r>
                      <a:endParaRPr lang="en-US" sz="1400" b="1" kern="100" dirty="0">
                        <a:effectLst/>
                        <a:latin typeface="Arial"/>
                        <a:ea typeface="Aptos" panose="020B0004020202020204" pitchFamily="34" charset="0"/>
                        <a:cs typeface="Arial"/>
                      </a:endParaRPr>
                    </a:p>
                  </a:txBody>
                  <a:tcPr marL="68580" marR="68580" marT="9525" marB="9525" anchor="b"/>
                </a:tc>
                <a:tc>
                  <a:txBody>
                    <a:bodyPr/>
                    <a:lstStyle/>
                    <a:p>
                      <a:pPr marL="0" marR="0" algn="r">
                        <a:lnSpc>
                          <a:spcPct val="115000"/>
                        </a:lnSpc>
                        <a:spcAft>
                          <a:spcPts val="800"/>
                        </a:spcAft>
                        <a:buNone/>
                      </a:pPr>
                      <a:r>
                        <a:rPr lang="en-US" sz="1200" b="1" kern="100" dirty="0">
                          <a:effectLst/>
                          <a:latin typeface="Arial" panose="020B0604020202020204" pitchFamily="34" charset="0"/>
                          <a:cs typeface="Arial" panose="020B0604020202020204" pitchFamily="34" charset="0"/>
                        </a:rPr>
                        <a:t>$700,000 </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extLst>
                  <a:ext uri="{0D108BD9-81ED-4DB2-BD59-A6C34878D82A}">
                    <a16:rowId xmlns:a16="http://schemas.microsoft.com/office/drawing/2014/main" val="98061758"/>
                  </a:ext>
                </a:extLst>
              </a:tr>
              <a:tr h="412545">
                <a:tc>
                  <a:txBody>
                    <a:bodyPr/>
                    <a:lstStyle/>
                    <a:p>
                      <a:pPr marL="0" marR="0">
                        <a:lnSpc>
                          <a:spcPct val="115000"/>
                        </a:lnSpc>
                        <a:spcAft>
                          <a:spcPts val="800"/>
                        </a:spcAft>
                        <a:buNone/>
                      </a:pPr>
                      <a:r>
                        <a:rPr lang="en-US" sz="1200" b="1" kern="100" dirty="0">
                          <a:effectLst/>
                          <a:latin typeface="Arial" panose="020B0604020202020204" pitchFamily="34" charset="0"/>
                          <a:cs typeface="Arial" panose="020B0604020202020204" pitchFamily="34" charset="0"/>
                        </a:rPr>
                        <a:t>Airport</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200" b="1" kern="100" dirty="0">
                          <a:effectLst/>
                          <a:latin typeface="Arial" panose="020B0604020202020204" pitchFamily="34" charset="0"/>
                          <a:cs typeface="Arial" panose="020B0604020202020204" pitchFamily="34" charset="0"/>
                        </a:rPr>
                        <a:t>Airport YEARLY Subsidy Elimination</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200" b="1" kern="100" dirty="0">
                          <a:effectLst/>
                          <a:latin typeface="Arial" panose="020B0604020202020204" pitchFamily="34" charset="0"/>
                          <a:cs typeface="Arial" panose="020B0604020202020204" pitchFamily="34" charset="0"/>
                        </a:rPr>
                        <a:t>Savings/Cost Avoidance</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gn="r">
                        <a:lnSpc>
                          <a:spcPct val="115000"/>
                        </a:lnSpc>
                        <a:spcAft>
                          <a:spcPts val="800"/>
                        </a:spcAft>
                        <a:buNone/>
                      </a:pPr>
                      <a:r>
                        <a:rPr lang="en-US" sz="1200" b="1" kern="100" dirty="0">
                          <a:effectLst/>
                          <a:latin typeface="Arial" panose="020B0604020202020204" pitchFamily="34" charset="0"/>
                          <a:cs typeface="Arial" panose="020B0604020202020204" pitchFamily="34" charset="0"/>
                        </a:rPr>
                        <a:t>$1,000,000 </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extLst>
                  <a:ext uri="{0D108BD9-81ED-4DB2-BD59-A6C34878D82A}">
                    <a16:rowId xmlns:a16="http://schemas.microsoft.com/office/drawing/2014/main" val="1362430781"/>
                  </a:ext>
                </a:extLst>
              </a:tr>
              <a:tr h="412545">
                <a:tc>
                  <a:txBody>
                    <a:bodyPr/>
                    <a:lstStyle/>
                    <a:p>
                      <a:pPr marL="0" marR="0">
                        <a:lnSpc>
                          <a:spcPct val="115000"/>
                        </a:lnSpc>
                        <a:spcAft>
                          <a:spcPts val="800"/>
                        </a:spcAft>
                        <a:buNone/>
                      </a:pPr>
                      <a:r>
                        <a:rPr lang="en-US" sz="1200" b="1" kern="100" dirty="0">
                          <a:effectLst/>
                          <a:latin typeface="Arial" panose="020B0604020202020204" pitchFamily="34" charset="0"/>
                          <a:cs typeface="Arial" panose="020B0604020202020204" pitchFamily="34" charset="0"/>
                        </a:rPr>
                        <a:t>Utilities</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200" b="1" kern="100" dirty="0" err="1">
                          <a:effectLst/>
                          <a:latin typeface="Arial" panose="020B0604020202020204" pitchFamily="34" charset="0"/>
                          <a:cs typeface="Arial" panose="020B0604020202020204" pitchFamily="34" charset="0"/>
                        </a:rPr>
                        <a:t>Asterra</a:t>
                      </a:r>
                      <a:r>
                        <a:rPr lang="en-US" sz="1200" b="1" kern="100" dirty="0">
                          <a:effectLst/>
                          <a:latin typeface="Arial" panose="020B0604020202020204" pitchFamily="34" charset="0"/>
                          <a:cs typeface="Arial" panose="020B0604020202020204" pitchFamily="34" charset="0"/>
                        </a:rPr>
                        <a:t> Annual Leak Detection - Energy Savings</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200" b="1" kern="100" dirty="0">
                          <a:effectLst/>
                          <a:latin typeface="Arial"/>
                          <a:cs typeface="Arial"/>
                        </a:rPr>
                        <a:t>Savings/Cost Avoidance</a:t>
                      </a:r>
                      <a:endParaRPr lang="en-US" sz="1400" b="1" kern="100" dirty="0">
                        <a:effectLst/>
                        <a:latin typeface="Arial"/>
                        <a:ea typeface="Aptos" panose="020B0004020202020204" pitchFamily="34" charset="0"/>
                        <a:cs typeface="Arial"/>
                      </a:endParaRPr>
                    </a:p>
                  </a:txBody>
                  <a:tcPr marL="68580" marR="68580" marT="9525" marB="9525" anchor="b"/>
                </a:tc>
                <a:tc>
                  <a:txBody>
                    <a:bodyPr/>
                    <a:lstStyle/>
                    <a:p>
                      <a:pPr marL="0" marR="0" algn="r">
                        <a:lnSpc>
                          <a:spcPct val="115000"/>
                        </a:lnSpc>
                        <a:spcAft>
                          <a:spcPts val="800"/>
                        </a:spcAft>
                        <a:buNone/>
                      </a:pPr>
                      <a:r>
                        <a:rPr lang="en-US" sz="1200" b="1" kern="100" dirty="0">
                          <a:effectLst/>
                          <a:latin typeface="Arial" panose="020B0604020202020204" pitchFamily="34" charset="0"/>
                          <a:cs typeface="Arial" panose="020B0604020202020204" pitchFamily="34" charset="0"/>
                        </a:rPr>
                        <a:t>$28,412 </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extLst>
                  <a:ext uri="{0D108BD9-81ED-4DB2-BD59-A6C34878D82A}">
                    <a16:rowId xmlns:a16="http://schemas.microsoft.com/office/drawing/2014/main" val="3315234632"/>
                  </a:ext>
                </a:extLst>
              </a:tr>
              <a:tr h="210368">
                <a:tc>
                  <a:txBody>
                    <a:bodyPr/>
                    <a:lstStyle/>
                    <a:p>
                      <a:pPr marL="0" marR="0">
                        <a:lnSpc>
                          <a:spcPct val="115000"/>
                        </a:lnSpc>
                        <a:spcAft>
                          <a:spcPts val="800"/>
                        </a:spcAft>
                        <a:buNone/>
                      </a:pPr>
                      <a:r>
                        <a:rPr lang="en-US" sz="1600" b="1" kern="100" dirty="0">
                          <a:effectLst/>
                          <a:latin typeface="Arial" panose="020B0604020202020204" pitchFamily="34" charset="0"/>
                          <a:cs typeface="Arial" panose="020B0604020202020204" pitchFamily="34" charset="0"/>
                        </a:rPr>
                        <a:t>Total</a:t>
                      </a:r>
                      <a:endParaRPr lang="en-US" sz="18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endParaRPr lang="en-US" sz="1400" b="1" kern="100" dirty="0">
                        <a:effectLst/>
                        <a:latin typeface="Arial"/>
                        <a:ea typeface="Aptos" panose="020B0004020202020204" pitchFamily="34" charset="0"/>
                        <a:cs typeface="Arial"/>
                      </a:endParaRPr>
                    </a:p>
                  </a:txBody>
                  <a:tcPr marL="68580" marR="68580" marT="9525" marB="9525" anchor="b"/>
                </a:tc>
                <a:tc>
                  <a:txBody>
                    <a:bodyPr/>
                    <a:lstStyle/>
                    <a:p>
                      <a:pPr marL="0" marR="0">
                        <a:lnSpc>
                          <a:spcPct val="115000"/>
                        </a:lnSpc>
                        <a:spcAft>
                          <a:spcPts val="800"/>
                        </a:spcAft>
                        <a:buNone/>
                      </a:pPr>
                      <a:endParaRPr lang="en-US" sz="1400" b="1" kern="100" dirty="0">
                        <a:effectLst/>
                        <a:latin typeface="Arial"/>
                        <a:ea typeface="Aptos" panose="020B0004020202020204" pitchFamily="34" charset="0"/>
                        <a:cs typeface="Arial"/>
                      </a:endParaRPr>
                    </a:p>
                  </a:txBody>
                  <a:tcPr marL="68580" marR="68580" marT="9525" marB="9525" anchor="b"/>
                </a:tc>
                <a:tc>
                  <a:txBody>
                    <a:bodyPr/>
                    <a:lstStyle/>
                    <a:p>
                      <a:pPr marL="0" marR="0" algn="r">
                        <a:lnSpc>
                          <a:spcPct val="115000"/>
                        </a:lnSpc>
                        <a:spcAft>
                          <a:spcPts val="800"/>
                        </a:spcAft>
                        <a:buNone/>
                      </a:pPr>
                      <a:r>
                        <a:rPr lang="en-US" sz="1600" b="1" kern="100" dirty="0">
                          <a:effectLst/>
                          <a:latin typeface="Arial" panose="020B0604020202020204" pitchFamily="34" charset="0"/>
                          <a:cs typeface="Arial" panose="020B0604020202020204" pitchFamily="34" charset="0"/>
                        </a:rPr>
                        <a:t>$15,200,392.00 </a:t>
                      </a:r>
                      <a:endParaRPr lang="en-US" sz="18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extLst>
                  <a:ext uri="{0D108BD9-81ED-4DB2-BD59-A6C34878D82A}">
                    <a16:rowId xmlns:a16="http://schemas.microsoft.com/office/drawing/2014/main" val="3128324817"/>
                  </a:ext>
                </a:extLst>
              </a:tr>
            </a:tbl>
          </a:graphicData>
        </a:graphic>
      </p:graphicFrame>
    </p:spTree>
    <p:extLst>
      <p:ext uri="{BB962C8B-B14F-4D97-AF65-F5344CB8AC3E}">
        <p14:creationId xmlns:p14="http://schemas.microsoft.com/office/powerpoint/2010/main" val="2449479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10;&#10;Description automatically generated with medium confidence">
            <a:extLst>
              <a:ext uri="{FF2B5EF4-FFF2-40B4-BE49-F238E27FC236}">
                <a16:creationId xmlns:a16="http://schemas.microsoft.com/office/drawing/2014/main" id="{DA2A7666-2E46-B1F0-1582-B82B89E1A3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39443A8-8DF5-6F77-40FC-61BA67A82149}"/>
              </a:ext>
            </a:extLst>
          </p:cNvPr>
          <p:cNvSpPr>
            <a:spLocks noGrp="1"/>
          </p:cNvSpPr>
          <p:nvPr>
            <p:ph type="title"/>
          </p:nvPr>
        </p:nvSpPr>
        <p:spPr>
          <a:xfrm>
            <a:off x="460022" y="283284"/>
            <a:ext cx="10515600" cy="1325563"/>
          </a:xfrm>
        </p:spPr>
        <p:txBody>
          <a:bodyPr/>
          <a:lstStyle/>
          <a:p>
            <a:r>
              <a:rPr lang="en-US" dirty="0">
                <a:solidFill>
                  <a:schemeClr val="tx2">
                    <a:lumMod val="75000"/>
                    <a:lumOff val="25000"/>
                  </a:schemeClr>
                </a:solidFill>
              </a:rPr>
              <a:t>STRATEGIC WINS THAT FUND THE FUTURE</a:t>
            </a:r>
          </a:p>
        </p:txBody>
      </p:sp>
      <p:sp>
        <p:nvSpPr>
          <p:cNvPr id="4" name="Slide Number Placeholder 3">
            <a:extLst>
              <a:ext uri="{FF2B5EF4-FFF2-40B4-BE49-F238E27FC236}">
                <a16:creationId xmlns:a16="http://schemas.microsoft.com/office/drawing/2014/main" id="{49C7E3A0-0750-FE01-D8B2-54918C0AEE28}"/>
              </a:ext>
            </a:extLst>
          </p:cNvPr>
          <p:cNvSpPr>
            <a:spLocks noGrp="1"/>
          </p:cNvSpPr>
          <p:nvPr>
            <p:ph type="sldNum" sz="quarter" idx="12"/>
          </p:nvPr>
        </p:nvSpPr>
        <p:spPr/>
        <p:txBody>
          <a:bodyPr/>
          <a:lstStyle/>
          <a:p>
            <a:fld id="{C909ABD2-4574-433D-8B11-1782A1457D95}" type="slidenum">
              <a:rPr lang="en-US" smtClean="0">
                <a:latin typeface="+mn-lt"/>
              </a:rPr>
              <a:pPr/>
              <a:t>8</a:t>
            </a:fld>
            <a:endParaRPr lang="en-US" dirty="0">
              <a:latin typeface="+mn-lt"/>
            </a:endParaRPr>
          </a:p>
        </p:txBody>
      </p:sp>
      <p:graphicFrame>
        <p:nvGraphicFramePr>
          <p:cNvPr id="3" name="Table 2">
            <a:extLst>
              <a:ext uri="{FF2B5EF4-FFF2-40B4-BE49-F238E27FC236}">
                <a16:creationId xmlns:a16="http://schemas.microsoft.com/office/drawing/2014/main" id="{CB707C87-BB72-DF2F-6E09-8DD6C88BE681}"/>
              </a:ext>
            </a:extLst>
          </p:cNvPr>
          <p:cNvGraphicFramePr>
            <a:graphicFrameLocks noGrp="1"/>
          </p:cNvGraphicFramePr>
          <p:nvPr/>
        </p:nvGraphicFramePr>
        <p:xfrm>
          <a:off x="538908" y="1608847"/>
          <a:ext cx="10515598" cy="3800437"/>
        </p:xfrm>
        <a:graphic>
          <a:graphicData uri="http://schemas.openxmlformats.org/drawingml/2006/table">
            <a:tbl>
              <a:tblPr firstRow="1" firstCol="1" bandRow="1">
                <a:tableStyleId>{5C22544A-7EE6-4342-B048-85BDC9FD1C3A}</a:tableStyleId>
              </a:tblPr>
              <a:tblGrid>
                <a:gridCol w="2334251">
                  <a:extLst>
                    <a:ext uri="{9D8B030D-6E8A-4147-A177-3AD203B41FA5}">
                      <a16:colId xmlns:a16="http://schemas.microsoft.com/office/drawing/2014/main" val="698119423"/>
                    </a:ext>
                  </a:extLst>
                </a:gridCol>
                <a:gridCol w="3845264">
                  <a:extLst>
                    <a:ext uri="{9D8B030D-6E8A-4147-A177-3AD203B41FA5}">
                      <a16:colId xmlns:a16="http://schemas.microsoft.com/office/drawing/2014/main" val="1821783220"/>
                    </a:ext>
                  </a:extLst>
                </a:gridCol>
                <a:gridCol w="2438461">
                  <a:extLst>
                    <a:ext uri="{9D8B030D-6E8A-4147-A177-3AD203B41FA5}">
                      <a16:colId xmlns:a16="http://schemas.microsoft.com/office/drawing/2014/main" val="3268389699"/>
                    </a:ext>
                  </a:extLst>
                </a:gridCol>
                <a:gridCol w="1897622">
                  <a:extLst>
                    <a:ext uri="{9D8B030D-6E8A-4147-A177-3AD203B41FA5}">
                      <a16:colId xmlns:a16="http://schemas.microsoft.com/office/drawing/2014/main" val="37760114"/>
                    </a:ext>
                  </a:extLst>
                </a:gridCol>
              </a:tblGrid>
              <a:tr h="500483">
                <a:tc gridSpan="4">
                  <a:txBody>
                    <a:bodyPr/>
                    <a:lstStyle/>
                    <a:p>
                      <a:pPr marL="0" marR="0" algn="ctr">
                        <a:lnSpc>
                          <a:spcPct val="115000"/>
                        </a:lnSpc>
                        <a:spcAft>
                          <a:spcPts val="800"/>
                        </a:spcAft>
                        <a:buNone/>
                      </a:pPr>
                      <a:r>
                        <a:rPr lang="en-US" sz="2400" kern="0" dirty="0">
                          <a:effectLst/>
                        </a:rPr>
                        <a:t>ONE-TIME EFFICIENCIES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64340728"/>
                  </a:ext>
                </a:extLst>
              </a:tr>
              <a:tr h="457081">
                <a:tc>
                  <a:txBody>
                    <a:bodyPr/>
                    <a:lstStyle/>
                    <a:p>
                      <a:pPr marL="0" marR="0">
                        <a:lnSpc>
                          <a:spcPct val="115000"/>
                        </a:lnSpc>
                        <a:spcAft>
                          <a:spcPts val="800"/>
                        </a:spcAft>
                        <a:buNone/>
                      </a:pPr>
                      <a:r>
                        <a:rPr lang="en-US" sz="1600" b="1" kern="0" dirty="0">
                          <a:effectLst/>
                          <a:latin typeface="Arial" panose="020B0604020202020204" pitchFamily="34" charset="0"/>
                          <a:cs typeface="Arial" panose="020B0604020202020204" pitchFamily="34" charset="0"/>
                        </a:rPr>
                        <a:t>Department/Area</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600" b="1" kern="0">
                          <a:effectLst/>
                          <a:latin typeface="Arial" panose="020B0604020202020204" pitchFamily="34" charset="0"/>
                          <a:cs typeface="Arial" panose="020B0604020202020204" pitchFamily="34" charset="0"/>
                        </a:rPr>
                        <a:t>Type</a:t>
                      </a:r>
                      <a:endParaRPr lang="en-US" sz="1400" b="1"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600" b="1" kern="0">
                          <a:effectLst/>
                          <a:latin typeface="Arial" panose="020B0604020202020204" pitchFamily="34" charset="0"/>
                          <a:cs typeface="Arial" panose="020B0604020202020204" pitchFamily="34" charset="0"/>
                        </a:rPr>
                        <a:t>Amount</a:t>
                      </a:r>
                      <a:endParaRPr lang="en-US" sz="1400" b="1"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extLst>
                  <a:ext uri="{0D108BD9-81ED-4DB2-BD59-A6C34878D82A}">
                    <a16:rowId xmlns:a16="http://schemas.microsoft.com/office/drawing/2014/main" val="873778374"/>
                  </a:ext>
                </a:extLst>
              </a:tr>
              <a:tr h="255105">
                <a:tc>
                  <a:txBody>
                    <a:bodyPr/>
                    <a:lstStyle/>
                    <a:p>
                      <a:pPr marL="0" marR="0">
                        <a:lnSpc>
                          <a:spcPct val="115000"/>
                        </a:lnSpc>
                        <a:spcAft>
                          <a:spcPts val="800"/>
                        </a:spcAft>
                        <a:buNone/>
                      </a:pPr>
                      <a:r>
                        <a:rPr lang="en-US" sz="1200" b="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Multiple</a:t>
                      </a:r>
                      <a:endParaRPr lang="en-US" sz="1400" b="1"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2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Fire Fighter Pension Obligation Bond Avoidance</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200" b="1" kern="100">
                          <a:solidFill>
                            <a:srgbClr val="000000"/>
                          </a:solidFill>
                          <a:effectLst/>
                          <a:latin typeface="Arial" panose="020B0604020202020204" pitchFamily="34" charset="0"/>
                          <a:ea typeface="Aptos" panose="020B0004020202020204" pitchFamily="34" charset="0"/>
                          <a:cs typeface="Arial" panose="020B0604020202020204" pitchFamily="34" charset="0"/>
                        </a:rPr>
                        <a:t>Savings/Cost Avoidance</a:t>
                      </a:r>
                      <a:endParaRPr lang="en-US" sz="1400" b="1"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gn="r">
                        <a:lnSpc>
                          <a:spcPct val="115000"/>
                        </a:lnSpc>
                        <a:spcAft>
                          <a:spcPts val="800"/>
                        </a:spcAft>
                        <a:buNone/>
                      </a:pPr>
                      <a:r>
                        <a:rPr lang="en-US" sz="12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$60,000,000 </a:t>
                      </a:r>
                      <a:endParaRPr lang="en-US" sz="12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extLst>
                  <a:ext uri="{0D108BD9-81ED-4DB2-BD59-A6C34878D82A}">
                    <a16:rowId xmlns:a16="http://schemas.microsoft.com/office/drawing/2014/main" val="1625691532"/>
                  </a:ext>
                </a:extLst>
              </a:tr>
              <a:tr h="255105">
                <a:tc>
                  <a:txBody>
                    <a:bodyPr/>
                    <a:lstStyle/>
                    <a:p>
                      <a:pPr marL="0" marR="0">
                        <a:lnSpc>
                          <a:spcPct val="115000"/>
                        </a:lnSpc>
                        <a:spcAft>
                          <a:spcPts val="800"/>
                        </a:spcAft>
                        <a:buNone/>
                      </a:pPr>
                      <a:r>
                        <a:rPr lang="en-US" sz="1200" b="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Engineering</a:t>
                      </a:r>
                      <a:endParaRPr lang="en-US" sz="1400" b="1"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2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FHWA Safe Streets and Roads for All</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200" b="1" kern="100">
                          <a:solidFill>
                            <a:srgbClr val="000000"/>
                          </a:solidFill>
                          <a:effectLst/>
                          <a:latin typeface="Arial" panose="020B0604020202020204" pitchFamily="34" charset="0"/>
                          <a:ea typeface="Aptos" panose="020B0004020202020204" pitchFamily="34" charset="0"/>
                          <a:cs typeface="Arial" panose="020B0604020202020204" pitchFamily="34" charset="0"/>
                        </a:rPr>
                        <a:t>Grant</a:t>
                      </a:r>
                      <a:endParaRPr lang="en-US" sz="1400" b="1"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gn="r">
                        <a:lnSpc>
                          <a:spcPct val="115000"/>
                        </a:lnSpc>
                        <a:spcAft>
                          <a:spcPts val="800"/>
                        </a:spcAft>
                        <a:buNone/>
                      </a:pPr>
                      <a:r>
                        <a:rPr lang="en-US" sz="12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$8,664,368 </a:t>
                      </a:r>
                      <a:endParaRPr lang="en-US" sz="12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extLst>
                  <a:ext uri="{0D108BD9-81ED-4DB2-BD59-A6C34878D82A}">
                    <a16:rowId xmlns:a16="http://schemas.microsoft.com/office/drawing/2014/main" val="1480081139"/>
                  </a:ext>
                </a:extLst>
              </a:tr>
              <a:tr h="293727">
                <a:tc>
                  <a:txBody>
                    <a:bodyPr/>
                    <a:lstStyle/>
                    <a:p>
                      <a:pPr marL="0" marR="0">
                        <a:lnSpc>
                          <a:spcPct val="115000"/>
                        </a:lnSpc>
                        <a:spcAft>
                          <a:spcPts val="800"/>
                        </a:spcAft>
                        <a:buNone/>
                      </a:pPr>
                      <a:r>
                        <a:rPr lang="en-US" sz="1200" b="1" kern="100">
                          <a:solidFill>
                            <a:schemeClr val="bg1"/>
                          </a:solidFill>
                          <a:effectLst/>
                          <a:latin typeface="Arial" panose="020B0604020202020204" pitchFamily="34" charset="0"/>
                          <a:ea typeface="Aptos" panose="020B0004020202020204" pitchFamily="34" charset="0"/>
                          <a:cs typeface="Arial" panose="020B0604020202020204" pitchFamily="34" charset="0"/>
                        </a:rPr>
                        <a:t>Airport</a:t>
                      </a:r>
                      <a:endParaRPr lang="en-US" sz="1400" b="1" kern="10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2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Airport Pay Back</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2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Cost Recovery</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gn="r">
                        <a:lnSpc>
                          <a:spcPct val="115000"/>
                        </a:lnSpc>
                        <a:spcAft>
                          <a:spcPts val="800"/>
                        </a:spcAft>
                        <a:buNone/>
                      </a:pPr>
                      <a:r>
                        <a:rPr lang="en-US" sz="12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$5,400,000 </a:t>
                      </a:r>
                      <a:endParaRPr lang="en-US" sz="12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extLst>
                  <a:ext uri="{0D108BD9-81ED-4DB2-BD59-A6C34878D82A}">
                    <a16:rowId xmlns:a16="http://schemas.microsoft.com/office/drawing/2014/main" val="1442088039"/>
                  </a:ext>
                </a:extLst>
              </a:tr>
              <a:tr h="319268">
                <a:tc>
                  <a:txBody>
                    <a:bodyPr/>
                    <a:lstStyle/>
                    <a:p>
                      <a:pPr marL="0" marR="0">
                        <a:lnSpc>
                          <a:spcPct val="115000"/>
                        </a:lnSpc>
                        <a:spcAft>
                          <a:spcPts val="800"/>
                        </a:spcAft>
                        <a:buNone/>
                      </a:pPr>
                      <a:r>
                        <a:rPr lang="en-US" sz="1200" kern="100">
                          <a:solidFill>
                            <a:schemeClr val="bg1"/>
                          </a:solidFill>
                          <a:effectLst/>
                          <a:latin typeface="Arial" panose="020B0604020202020204" pitchFamily="34" charset="0"/>
                          <a:ea typeface="Aptos" panose="020B0004020202020204" pitchFamily="34" charset="0"/>
                          <a:cs typeface="Arial" panose="020B0604020202020204" pitchFamily="34" charset="0"/>
                        </a:rPr>
                        <a:t>Finance</a:t>
                      </a:r>
                      <a:endParaRPr lang="en-US" sz="1400" kern="10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2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Hotel Occupancy Tax Audit</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2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Cost Recovery</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gn="r">
                        <a:lnSpc>
                          <a:spcPct val="115000"/>
                        </a:lnSpc>
                        <a:spcAft>
                          <a:spcPts val="800"/>
                        </a:spcAft>
                        <a:buNone/>
                      </a:pPr>
                      <a:r>
                        <a:rPr lang="en-US" sz="12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$530,000 </a:t>
                      </a:r>
                      <a:endParaRPr lang="en-US" sz="12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extLst>
                  <a:ext uri="{0D108BD9-81ED-4DB2-BD59-A6C34878D82A}">
                    <a16:rowId xmlns:a16="http://schemas.microsoft.com/office/drawing/2014/main" val="3315234632"/>
                  </a:ext>
                </a:extLst>
              </a:tr>
              <a:tr h="255105">
                <a:tc>
                  <a:txBody>
                    <a:bodyPr/>
                    <a:lstStyle/>
                    <a:p>
                      <a:pPr marL="0" marR="0">
                        <a:lnSpc>
                          <a:spcPct val="115000"/>
                        </a:lnSpc>
                        <a:spcAft>
                          <a:spcPts val="800"/>
                        </a:spcAft>
                        <a:buNone/>
                      </a:pPr>
                      <a:r>
                        <a:rPr lang="en-US" sz="12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Parks &amp; Recreation</a:t>
                      </a:r>
                      <a:endParaRPr lang="en-US" sz="14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2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Beal Park</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2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Private/Public Partnerships</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gn="r">
                        <a:lnSpc>
                          <a:spcPct val="115000"/>
                        </a:lnSpc>
                        <a:spcAft>
                          <a:spcPts val="800"/>
                        </a:spcAft>
                        <a:buNone/>
                      </a:pPr>
                      <a:r>
                        <a:rPr lang="en-US" sz="1200" b="1" kern="100" dirty="0">
                          <a:effectLst/>
                          <a:latin typeface="Arial" panose="020B0604020202020204" pitchFamily="34" charset="0"/>
                          <a:ea typeface="Aptos" panose="020B0004020202020204" pitchFamily="34" charset="0"/>
                          <a:cs typeface="Arial" panose="020B0604020202020204" pitchFamily="34" charset="0"/>
                        </a:rPr>
                        <a:t>$16,800,000</a:t>
                      </a:r>
                    </a:p>
                  </a:txBody>
                  <a:tcPr marL="68580" marR="68580" marT="9525" marB="9525" anchor="b"/>
                </a:tc>
                <a:extLst>
                  <a:ext uri="{0D108BD9-81ED-4DB2-BD59-A6C34878D82A}">
                    <a16:rowId xmlns:a16="http://schemas.microsoft.com/office/drawing/2014/main" val="2173165259"/>
                  </a:ext>
                </a:extLst>
              </a:tr>
              <a:tr h="342538">
                <a:tc>
                  <a:txBody>
                    <a:bodyPr/>
                    <a:lstStyle/>
                    <a:p>
                      <a:pPr marL="0" marR="0">
                        <a:lnSpc>
                          <a:spcPct val="115000"/>
                        </a:lnSpc>
                        <a:spcAft>
                          <a:spcPts val="800"/>
                        </a:spcAft>
                        <a:buNone/>
                      </a:pPr>
                      <a:r>
                        <a:rPr lang="en-US" sz="12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Parks &amp; Recreation</a:t>
                      </a:r>
                      <a:endParaRPr lang="en-US" sz="14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2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Grasslands Park</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2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Grant</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gn="r">
                        <a:lnSpc>
                          <a:spcPct val="115000"/>
                        </a:lnSpc>
                        <a:spcAft>
                          <a:spcPts val="800"/>
                        </a:spcAft>
                        <a:buNone/>
                      </a:pPr>
                      <a:r>
                        <a:rPr lang="en-US" sz="12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$150,000 </a:t>
                      </a:r>
                      <a:endParaRPr lang="en-US" sz="12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extLst>
                  <a:ext uri="{0D108BD9-81ED-4DB2-BD59-A6C34878D82A}">
                    <a16:rowId xmlns:a16="http://schemas.microsoft.com/office/drawing/2014/main" val="2716983084"/>
                  </a:ext>
                </a:extLst>
              </a:tr>
              <a:tr h="255105">
                <a:tc>
                  <a:txBody>
                    <a:bodyPr/>
                    <a:lstStyle/>
                    <a:p>
                      <a:pPr marL="0" marR="0">
                        <a:lnSpc>
                          <a:spcPct val="115000"/>
                        </a:lnSpc>
                        <a:spcAft>
                          <a:spcPts val="800"/>
                        </a:spcAft>
                        <a:buNone/>
                      </a:pPr>
                      <a:r>
                        <a:rPr lang="en-US" sz="12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Parks &amp; Recreation</a:t>
                      </a:r>
                      <a:endParaRPr lang="en-US" sz="14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2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Wildcatter Trail </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2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Grants</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gn="r">
                        <a:lnSpc>
                          <a:spcPct val="115000"/>
                        </a:lnSpc>
                        <a:spcAft>
                          <a:spcPts val="800"/>
                        </a:spcAft>
                        <a:buNone/>
                      </a:pPr>
                      <a:r>
                        <a:rPr lang="en-US" sz="12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$6,667,495 </a:t>
                      </a:r>
                      <a:endParaRPr lang="en-US" sz="12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extLst>
                  <a:ext uri="{0D108BD9-81ED-4DB2-BD59-A6C34878D82A}">
                    <a16:rowId xmlns:a16="http://schemas.microsoft.com/office/drawing/2014/main" val="4069416683"/>
                  </a:ext>
                </a:extLst>
              </a:tr>
              <a:tr h="255105">
                <a:tc>
                  <a:txBody>
                    <a:bodyPr/>
                    <a:lstStyle/>
                    <a:p>
                      <a:pPr marL="0" marR="0">
                        <a:lnSpc>
                          <a:spcPct val="115000"/>
                        </a:lnSpc>
                        <a:spcAft>
                          <a:spcPts val="800"/>
                        </a:spcAft>
                        <a:buNone/>
                      </a:pPr>
                      <a:r>
                        <a:rPr lang="en-US" sz="12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Utilities</a:t>
                      </a:r>
                      <a:endParaRPr lang="en-US" sz="14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2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Collection of Delinquent Accounts Receivable</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2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Cost Recovery</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gn="r">
                        <a:lnSpc>
                          <a:spcPct val="115000"/>
                        </a:lnSpc>
                        <a:spcAft>
                          <a:spcPts val="800"/>
                        </a:spcAft>
                        <a:buNone/>
                      </a:pPr>
                      <a:r>
                        <a:rPr lang="en-US" sz="12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$298,043 </a:t>
                      </a:r>
                      <a:endParaRPr lang="en-US" sz="12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extLst>
                  <a:ext uri="{0D108BD9-81ED-4DB2-BD59-A6C34878D82A}">
                    <a16:rowId xmlns:a16="http://schemas.microsoft.com/office/drawing/2014/main" val="742625754"/>
                  </a:ext>
                </a:extLst>
              </a:tr>
              <a:tr h="255105">
                <a:tc>
                  <a:txBody>
                    <a:bodyPr/>
                    <a:lstStyle/>
                    <a:p>
                      <a:pPr marL="0" marR="0">
                        <a:lnSpc>
                          <a:spcPct val="115000"/>
                        </a:lnSpc>
                        <a:spcAft>
                          <a:spcPts val="800"/>
                        </a:spcAft>
                        <a:buNone/>
                      </a:pPr>
                      <a:r>
                        <a:rPr lang="en-US" sz="12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Airport</a:t>
                      </a:r>
                      <a:endParaRPr lang="en-US" sz="14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200" b="1" kern="100">
                          <a:solidFill>
                            <a:srgbClr val="000000"/>
                          </a:solidFill>
                          <a:effectLst/>
                          <a:latin typeface="Arial" panose="020B0604020202020204" pitchFamily="34" charset="0"/>
                          <a:ea typeface="Aptos" panose="020B0004020202020204" pitchFamily="34" charset="0"/>
                          <a:cs typeface="Arial" panose="020B0604020202020204" pitchFamily="34" charset="0"/>
                        </a:rPr>
                        <a:t>Federal ATP Grant for terminal modernization</a:t>
                      </a:r>
                      <a:endParaRPr lang="en-US" sz="1400" b="1"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2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Grant</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gn="r">
                        <a:lnSpc>
                          <a:spcPct val="115000"/>
                        </a:lnSpc>
                        <a:spcAft>
                          <a:spcPts val="800"/>
                        </a:spcAft>
                        <a:buNone/>
                      </a:pPr>
                      <a:r>
                        <a:rPr lang="en-US" sz="12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$2,800,000 </a:t>
                      </a:r>
                      <a:endParaRPr lang="en-US" sz="12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extLst>
                  <a:ext uri="{0D108BD9-81ED-4DB2-BD59-A6C34878D82A}">
                    <a16:rowId xmlns:a16="http://schemas.microsoft.com/office/drawing/2014/main" val="3356220523"/>
                  </a:ext>
                </a:extLst>
              </a:tr>
              <a:tr h="356710">
                <a:tc>
                  <a:txBody>
                    <a:bodyPr/>
                    <a:lstStyle/>
                    <a:p>
                      <a:pPr marL="0" marR="0">
                        <a:lnSpc>
                          <a:spcPct val="115000"/>
                        </a:lnSpc>
                        <a:spcAft>
                          <a:spcPts val="800"/>
                        </a:spcAft>
                        <a:buNone/>
                      </a:pPr>
                      <a:r>
                        <a:rPr lang="en-US" sz="1800" b="1" kern="100" dirty="0">
                          <a:effectLst/>
                          <a:latin typeface="Arial" panose="020B0604020202020204" pitchFamily="34" charset="0"/>
                          <a:cs typeface="Arial" panose="020B0604020202020204" pitchFamily="34" charset="0"/>
                        </a:rPr>
                        <a:t>Total</a:t>
                      </a:r>
                      <a:endParaRPr lang="en-US" sz="20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400" b="1" kern="100">
                          <a:effectLst/>
                          <a:latin typeface="Arial" panose="020B0604020202020204" pitchFamily="34" charset="0"/>
                          <a:cs typeface="Arial" panose="020B0604020202020204" pitchFamily="34" charset="0"/>
                        </a:rPr>
                        <a:t> </a:t>
                      </a:r>
                      <a:endParaRPr lang="en-US" sz="1600" b="1"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nSpc>
                          <a:spcPct val="115000"/>
                        </a:lnSpc>
                        <a:spcAft>
                          <a:spcPts val="800"/>
                        </a:spcAft>
                        <a:buNone/>
                      </a:pPr>
                      <a:r>
                        <a:rPr lang="en-US" sz="1400" b="1" kern="100" dirty="0">
                          <a:effectLst/>
                          <a:latin typeface="Arial" panose="020B0604020202020204" pitchFamily="34" charset="0"/>
                          <a:cs typeface="Arial" panose="020B0604020202020204" pitchFamily="34" charset="0"/>
                        </a:rPr>
                        <a:t> </a:t>
                      </a:r>
                      <a:endParaRPr lang="en-US" sz="16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9525" marB="9525" anchor="b"/>
                </a:tc>
                <a:tc>
                  <a:txBody>
                    <a:bodyPr/>
                    <a:lstStyle/>
                    <a:p>
                      <a:pPr marL="0" marR="0" algn="r">
                        <a:lnSpc>
                          <a:spcPct val="115000"/>
                        </a:lnSpc>
                        <a:spcAft>
                          <a:spcPts val="800"/>
                        </a:spcAft>
                        <a:buNone/>
                      </a:pPr>
                      <a:r>
                        <a:rPr lang="en-US" sz="1800" b="1" kern="100" dirty="0">
                          <a:effectLst/>
                          <a:latin typeface="Arial" panose="020B0604020202020204" pitchFamily="34" charset="0"/>
                          <a:ea typeface="Aptos" panose="020B0004020202020204" pitchFamily="34" charset="0"/>
                          <a:cs typeface="Arial" panose="020B0604020202020204" pitchFamily="34" charset="0"/>
                        </a:rPr>
                        <a:t>$101,309,906</a:t>
                      </a:r>
                    </a:p>
                  </a:txBody>
                  <a:tcPr marL="68580" marR="68580" marT="9525" marB="9525" anchor="b"/>
                </a:tc>
                <a:extLst>
                  <a:ext uri="{0D108BD9-81ED-4DB2-BD59-A6C34878D82A}">
                    <a16:rowId xmlns:a16="http://schemas.microsoft.com/office/drawing/2014/main" val="3128324817"/>
                  </a:ext>
                </a:extLst>
              </a:tr>
            </a:tbl>
          </a:graphicData>
        </a:graphic>
      </p:graphicFrame>
    </p:spTree>
    <p:extLst>
      <p:ext uri="{BB962C8B-B14F-4D97-AF65-F5344CB8AC3E}">
        <p14:creationId xmlns:p14="http://schemas.microsoft.com/office/powerpoint/2010/main" val="1507023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9CE5F-A954-60DC-FFD9-D9131C0FB66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0B1685E-C5DD-4186-726B-46C723DD650D}"/>
              </a:ext>
            </a:extLst>
          </p:cNvPr>
          <p:cNvPicPr>
            <a:picLocks noChangeAspect="1"/>
          </p:cNvPicPr>
          <p:nvPr/>
        </p:nvPicPr>
        <p:blipFill>
          <a:blip r:embed="rId2"/>
          <a:stretch>
            <a:fillRect/>
          </a:stretch>
        </p:blipFill>
        <p:spPr>
          <a:xfrm>
            <a:off x="0" y="1"/>
            <a:ext cx="12192000" cy="6857999"/>
          </a:xfrm>
          <a:prstGeom prst="rect">
            <a:avLst/>
          </a:prstGeom>
        </p:spPr>
      </p:pic>
      <p:sp>
        <p:nvSpPr>
          <p:cNvPr id="2" name="Slide Number Placeholder 2">
            <a:extLst>
              <a:ext uri="{FF2B5EF4-FFF2-40B4-BE49-F238E27FC236}">
                <a16:creationId xmlns:a16="http://schemas.microsoft.com/office/drawing/2014/main" id="{22547620-995D-75C8-A6D6-4D8A0EA11B5E}"/>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9</a:t>
            </a:fld>
            <a:endParaRPr lang="en-US" b="1">
              <a:latin typeface="+mn-lt"/>
            </a:endParaRPr>
          </a:p>
        </p:txBody>
      </p:sp>
      <p:sp>
        <p:nvSpPr>
          <p:cNvPr id="6" name="TextBox 5">
            <a:extLst>
              <a:ext uri="{FF2B5EF4-FFF2-40B4-BE49-F238E27FC236}">
                <a16:creationId xmlns:a16="http://schemas.microsoft.com/office/drawing/2014/main" id="{D33DB062-931D-12B6-8A2D-9717FE96FA29}"/>
              </a:ext>
            </a:extLst>
          </p:cNvPr>
          <p:cNvSpPr txBox="1"/>
          <p:nvPr/>
        </p:nvSpPr>
        <p:spPr>
          <a:xfrm>
            <a:off x="284531" y="243876"/>
            <a:ext cx="10615117" cy="769441"/>
          </a:xfrm>
          <a:prstGeom prst="rect">
            <a:avLst/>
          </a:prstGeom>
          <a:noFill/>
        </p:spPr>
        <p:txBody>
          <a:bodyPr wrap="square" lIns="91440" tIns="45720" rIns="91440" bIns="45720" rtlCol="0" anchor="t">
            <a:spAutoFit/>
          </a:bodyPr>
          <a:lstStyle/>
          <a:p>
            <a:r>
              <a:rPr lang="en-US" sz="4400" b="1">
                <a:solidFill>
                  <a:schemeClr val="tx2">
                    <a:lumMod val="75000"/>
                    <a:lumOff val="25000"/>
                  </a:schemeClr>
                </a:solidFill>
                <a:latin typeface="Century Gothic"/>
                <a:ea typeface="Roboto Slab"/>
                <a:cs typeface="BrowalliaUPC"/>
              </a:rPr>
              <a:t>GENERAL FUND: 5-YEAR FORECAST </a:t>
            </a:r>
          </a:p>
        </p:txBody>
      </p:sp>
      <p:sp>
        <p:nvSpPr>
          <p:cNvPr id="3" name="TextBox 2">
            <a:extLst>
              <a:ext uri="{FF2B5EF4-FFF2-40B4-BE49-F238E27FC236}">
                <a16:creationId xmlns:a16="http://schemas.microsoft.com/office/drawing/2014/main" id="{E2E03187-FC8A-575B-DC6F-426F68FC8DD5}"/>
              </a:ext>
            </a:extLst>
          </p:cNvPr>
          <p:cNvSpPr txBox="1"/>
          <p:nvPr/>
        </p:nvSpPr>
        <p:spPr>
          <a:xfrm>
            <a:off x="1844129" y="5832984"/>
            <a:ext cx="8503742" cy="461665"/>
          </a:xfrm>
          <a:prstGeom prst="rect">
            <a:avLst/>
          </a:prstGeom>
          <a:noFill/>
        </p:spPr>
        <p:txBody>
          <a:bodyPr wrap="square" rtlCol="0">
            <a:spAutoFit/>
          </a:bodyPr>
          <a:lstStyle/>
          <a:p>
            <a:r>
              <a:rPr lang="en-US" sz="2400" i="1">
                <a:latin typeface="Arial" panose="020B0604020202020204" pitchFamily="34" charset="0"/>
                <a:ea typeface="Roboto Slab" pitchFamily="2" charset="0"/>
                <a:cs typeface="Arial" panose="020B0604020202020204" pitchFamily="34" charset="0"/>
              </a:rPr>
              <a:t>Forecast for expenditures </a:t>
            </a:r>
            <a:r>
              <a:rPr lang="en-US" sz="2400" b="1" i="1">
                <a:latin typeface="Arial" panose="020B0604020202020204" pitchFamily="34" charset="0"/>
                <a:ea typeface="Roboto Slab" pitchFamily="2" charset="0"/>
                <a:cs typeface="Arial" panose="020B0604020202020204" pitchFamily="34" charset="0"/>
              </a:rPr>
              <a:t>outpace</a:t>
            </a:r>
            <a:r>
              <a:rPr lang="en-US" sz="2400" i="1">
                <a:latin typeface="Arial" panose="020B0604020202020204" pitchFamily="34" charset="0"/>
                <a:ea typeface="Roboto Slab" pitchFamily="2" charset="0"/>
                <a:cs typeface="Arial" panose="020B0604020202020204" pitchFamily="34" charset="0"/>
              </a:rPr>
              <a:t> revenue by 3.9%.</a:t>
            </a:r>
          </a:p>
        </p:txBody>
      </p:sp>
      <p:pic>
        <p:nvPicPr>
          <p:cNvPr id="4" name="Picture 3">
            <a:extLst>
              <a:ext uri="{FF2B5EF4-FFF2-40B4-BE49-F238E27FC236}">
                <a16:creationId xmlns:a16="http://schemas.microsoft.com/office/drawing/2014/main" id="{153D4276-E282-5FCA-4A21-3FB2AE02BE66}"/>
              </a:ext>
            </a:extLst>
          </p:cNvPr>
          <p:cNvPicPr>
            <a:picLocks noChangeAspect="1"/>
          </p:cNvPicPr>
          <p:nvPr/>
        </p:nvPicPr>
        <p:blipFill>
          <a:blip r:embed="rId3"/>
          <a:stretch>
            <a:fillRect/>
          </a:stretch>
        </p:blipFill>
        <p:spPr>
          <a:xfrm>
            <a:off x="805625" y="921357"/>
            <a:ext cx="9864183" cy="4846740"/>
          </a:xfrm>
          <a:prstGeom prst="rect">
            <a:avLst/>
          </a:prstGeom>
        </p:spPr>
      </p:pic>
      <p:sp>
        <p:nvSpPr>
          <p:cNvPr id="16" name="TextBox 15">
            <a:extLst>
              <a:ext uri="{FF2B5EF4-FFF2-40B4-BE49-F238E27FC236}">
                <a16:creationId xmlns:a16="http://schemas.microsoft.com/office/drawing/2014/main" id="{93897851-9D36-32B7-42A9-7985E8E900B8}"/>
              </a:ext>
            </a:extLst>
          </p:cNvPr>
          <p:cNvSpPr txBox="1"/>
          <p:nvPr/>
        </p:nvSpPr>
        <p:spPr>
          <a:xfrm>
            <a:off x="7068919" y="3901037"/>
            <a:ext cx="2701999" cy="584775"/>
          </a:xfrm>
          <a:prstGeom prst="rect">
            <a:avLst/>
          </a:prstGeom>
          <a:noFill/>
        </p:spPr>
        <p:txBody>
          <a:bodyPr wrap="square" rtlCol="0">
            <a:spAutoFit/>
          </a:bodyPr>
          <a:lstStyle/>
          <a:p>
            <a:r>
              <a:rPr lang="en-US" sz="1600" b="1">
                <a:solidFill>
                  <a:schemeClr val="tx2">
                    <a:lumMod val="75000"/>
                    <a:lumOff val="25000"/>
                  </a:schemeClr>
                </a:solidFill>
                <a:latin typeface="Arial" panose="020B0604020202020204" pitchFamily="34" charset="0"/>
                <a:ea typeface="Roboto Slab" pitchFamily="2" charset="0"/>
                <a:cs typeface="Arial" panose="020B0604020202020204" pitchFamily="34" charset="0"/>
              </a:rPr>
              <a:t>Average Annual Revenue Increase, +4.2%</a:t>
            </a:r>
          </a:p>
        </p:txBody>
      </p:sp>
      <p:sp>
        <p:nvSpPr>
          <p:cNvPr id="12" name="TextBox 11">
            <a:extLst>
              <a:ext uri="{FF2B5EF4-FFF2-40B4-BE49-F238E27FC236}">
                <a16:creationId xmlns:a16="http://schemas.microsoft.com/office/drawing/2014/main" id="{028084E2-F752-3D06-B926-527D3F80AEF3}"/>
              </a:ext>
            </a:extLst>
          </p:cNvPr>
          <p:cNvSpPr txBox="1"/>
          <p:nvPr/>
        </p:nvSpPr>
        <p:spPr>
          <a:xfrm>
            <a:off x="4824120" y="2129961"/>
            <a:ext cx="2701999" cy="584775"/>
          </a:xfrm>
          <a:prstGeom prst="rect">
            <a:avLst/>
          </a:prstGeom>
          <a:noFill/>
        </p:spPr>
        <p:txBody>
          <a:bodyPr wrap="square" rtlCol="0">
            <a:spAutoFit/>
          </a:bodyPr>
          <a:lstStyle/>
          <a:p>
            <a:r>
              <a:rPr lang="en-US" sz="1600" b="1">
                <a:solidFill>
                  <a:schemeClr val="tx2">
                    <a:lumMod val="75000"/>
                    <a:lumOff val="25000"/>
                  </a:schemeClr>
                </a:solidFill>
                <a:latin typeface="Arial" panose="020B0604020202020204" pitchFamily="34" charset="0"/>
                <a:ea typeface="Roboto Slab" pitchFamily="2" charset="0"/>
                <a:cs typeface="Arial" panose="020B0604020202020204" pitchFamily="34" charset="0"/>
              </a:rPr>
              <a:t>Average Annual Expense Increase, +8.1%</a:t>
            </a:r>
          </a:p>
        </p:txBody>
      </p:sp>
    </p:spTree>
    <p:extLst>
      <p:ext uri="{BB962C8B-B14F-4D97-AF65-F5344CB8AC3E}">
        <p14:creationId xmlns:p14="http://schemas.microsoft.com/office/powerpoint/2010/main" val="25650701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1">
      <a:majorFont>
        <a:latin typeface="Vancouver V.20"/>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2">
              <a:lumMod val="75000"/>
              <a:lumOff val="25000"/>
            </a:schemeClr>
          </a:solidFill>
        </a:ln>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5C20A154B48CF45BD0DF5410B20A8AC" ma:contentTypeVersion="13" ma:contentTypeDescription="Create a new document." ma:contentTypeScope="" ma:versionID="243ea73e7b80d71f45ae3e99e2d41a61">
  <xsd:schema xmlns:xsd="http://www.w3.org/2001/XMLSchema" xmlns:xs="http://www.w3.org/2001/XMLSchema" xmlns:p="http://schemas.microsoft.com/office/2006/metadata/properties" xmlns:ns2="dac4e956-f0e3-4f68-a80d-7cb1a90f51eb" targetNamespace="http://schemas.microsoft.com/office/2006/metadata/properties" ma:root="true" ma:fieldsID="49e955bfbee89a260be959c2b4eca440" ns2:_="">
    <xsd:import namespace="dac4e956-f0e3-4f68-a80d-7cb1a90f51e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c4e956-f0e3-4f68-a80d-7cb1a90f51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BillingMetadata" ma:index="12" nillable="true" ma:displayName="MediaServiceBillingMetadata" ma:hidden="true" ma:internalName="MediaServiceBilling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74B6FA-9692-4BCA-95E2-FFE62DEE0C52}">
  <ds:schemaRefs>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www.w3.org/XML/1998/namespace"/>
    <ds:schemaRef ds:uri="http://purl.org/dc/elements/1.1/"/>
    <ds:schemaRef ds:uri="http://schemas.microsoft.com/office/infopath/2007/PartnerControls"/>
    <ds:schemaRef ds:uri="dac4e956-f0e3-4f68-a80d-7cb1a90f51eb"/>
    <ds:schemaRef ds:uri="http://purl.org/dc/dcmitype/"/>
  </ds:schemaRefs>
</ds:datastoreItem>
</file>

<file path=customXml/itemProps2.xml><?xml version="1.0" encoding="utf-8"?>
<ds:datastoreItem xmlns:ds="http://schemas.openxmlformats.org/officeDocument/2006/customXml" ds:itemID="{BB0B3099-FABC-457D-95B3-060908B991BB}">
  <ds:schemaRefs>
    <ds:schemaRef ds:uri="dac4e956-f0e3-4f68-a80d-7cb1a90f51e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2ED5A3E-D2D4-4663-97D2-8B30B5E5F4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2195</TotalTime>
  <Words>2393</Words>
  <Application>Microsoft Office PowerPoint</Application>
  <PresentationFormat>Widescreen</PresentationFormat>
  <Paragraphs>412</Paragraphs>
  <Slides>34</Slides>
  <Notes>18</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STRATEGIC WINS THAT FUND THE FUTURE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Historical Tax Levy  fy2006 to fy2026 (Represented In Cents PER $100 VALUATION) </vt:lpstr>
      <vt:lpstr>PowerPoint Presentation</vt:lpstr>
      <vt:lpstr>PowerPoint Presentation</vt:lpstr>
      <vt:lpstr>PowerPoint Presentation</vt:lpstr>
      <vt:lpstr>PowerPoint Presentation</vt:lpstr>
      <vt:lpstr>PowerPoint Presentation</vt:lpstr>
      <vt:lpstr>BUDGET FOCUS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Jaycee Shepherd</dc:creator>
  <cp:lastModifiedBy>Christy Weakland</cp:lastModifiedBy>
  <cp:revision>142</cp:revision>
  <dcterms:created xsi:type="dcterms:W3CDTF">2024-07-01T17:26:48Z</dcterms:created>
  <dcterms:modified xsi:type="dcterms:W3CDTF">2025-09-09T17:15:28Z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0x01010025C20A154B48CF45BD0DF5410B20A8AC</vt:lpwstr>
  </property>
</Properties>
</file>