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4"/>
  </p:notesMasterIdLst>
  <p:handoutMasterIdLst>
    <p:handoutMasterId r:id="rId25"/>
  </p:handoutMasterIdLst>
  <p:sldIdLst>
    <p:sldId id="256" r:id="rId5"/>
    <p:sldId id="259" r:id="rId6"/>
    <p:sldId id="258" r:id="rId7"/>
    <p:sldId id="281" r:id="rId8"/>
    <p:sldId id="261" r:id="rId9"/>
    <p:sldId id="267" r:id="rId10"/>
    <p:sldId id="268" r:id="rId11"/>
    <p:sldId id="272" r:id="rId12"/>
    <p:sldId id="273" r:id="rId13"/>
    <p:sldId id="264" r:id="rId14"/>
    <p:sldId id="282" r:id="rId15"/>
    <p:sldId id="283" r:id="rId16"/>
    <p:sldId id="271" r:id="rId17"/>
    <p:sldId id="270" r:id="rId18"/>
    <p:sldId id="269" r:id="rId19"/>
    <p:sldId id="275" r:id="rId20"/>
    <p:sldId id="277" r:id="rId21"/>
    <p:sldId id="279" r:id="rId22"/>
    <p:sldId id="26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F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A0CDBA-4846-A5E7-B6D5-0DE13A05FDBA}" v="14" dt="2025-09-09T15:14:27.542"/>
    <p1510:client id="{CD28759C-4ABD-6422-304D-7A0EDB4BD84A}" v="17" dt="2025-09-08T22:05:35.583"/>
    <p1510:client id="{F65C3CB0-4289-9911-74F5-7683E736A383}" v="199" dt="2025-09-08T21:13:25.8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Snow" userId="S::gsnow@midlandtexas.gov::c03d4cf1-35c5-4344-8994-53fbe4dfc90a" providerId="AD" clId="Web-{3A9CF4E2-2071-644A-9594-5195E0135AE9}"/>
    <pc:docChg chg="delSld modSld">
      <pc:chgData name="Greg Snow" userId="S::gsnow@midlandtexas.gov::c03d4cf1-35c5-4344-8994-53fbe4dfc90a" providerId="AD" clId="Web-{3A9CF4E2-2071-644A-9594-5195E0135AE9}" dt="2025-08-26T13:20:21.270" v="109" actId="20577"/>
      <pc:docMkLst>
        <pc:docMk/>
      </pc:docMkLst>
      <pc:sldChg chg="modSp">
        <pc:chgData name="Greg Snow" userId="S::gsnow@midlandtexas.gov::c03d4cf1-35c5-4344-8994-53fbe4dfc90a" providerId="AD" clId="Web-{3A9CF4E2-2071-644A-9594-5195E0135AE9}" dt="2025-08-26T13:16:31.407" v="4" actId="20577"/>
        <pc:sldMkLst>
          <pc:docMk/>
          <pc:sldMk cId="1050409218" sldId="261"/>
        </pc:sldMkLst>
        <pc:spChg chg="mod">
          <ac:chgData name="Greg Snow" userId="S::gsnow@midlandtexas.gov::c03d4cf1-35c5-4344-8994-53fbe4dfc90a" providerId="AD" clId="Web-{3A9CF4E2-2071-644A-9594-5195E0135AE9}" dt="2025-08-26T13:16:31.407" v="4" actId="20577"/>
          <ac:spMkLst>
            <pc:docMk/>
            <pc:sldMk cId="1050409218" sldId="261"/>
            <ac:spMk id="13" creationId="{EFC6CB36-A2A7-BFA2-2C7E-933079282984}"/>
          </ac:spMkLst>
        </pc:spChg>
      </pc:sldChg>
      <pc:sldChg chg="modSp">
        <pc:chgData name="Greg Snow" userId="S::gsnow@midlandtexas.gov::c03d4cf1-35c5-4344-8994-53fbe4dfc90a" providerId="AD" clId="Web-{3A9CF4E2-2071-644A-9594-5195E0135AE9}" dt="2025-08-26T13:17:12.157" v="39" actId="20577"/>
        <pc:sldMkLst>
          <pc:docMk/>
          <pc:sldMk cId="269746865" sldId="264"/>
        </pc:sldMkLst>
        <pc:spChg chg="mod">
          <ac:chgData name="Greg Snow" userId="S::gsnow@midlandtexas.gov::c03d4cf1-35c5-4344-8994-53fbe4dfc90a" providerId="AD" clId="Web-{3A9CF4E2-2071-644A-9594-5195E0135AE9}" dt="2025-08-26T13:17:12.157" v="39" actId="20577"/>
          <ac:spMkLst>
            <pc:docMk/>
            <pc:sldMk cId="269746865" sldId="264"/>
            <ac:spMk id="13" creationId="{EFC6CB36-A2A7-BFA2-2C7E-933079282984}"/>
          </ac:spMkLst>
        </pc:spChg>
      </pc:sldChg>
      <pc:sldChg chg="modSp">
        <pc:chgData name="Greg Snow" userId="S::gsnow@midlandtexas.gov::c03d4cf1-35c5-4344-8994-53fbe4dfc90a" providerId="AD" clId="Web-{3A9CF4E2-2071-644A-9594-5195E0135AE9}" dt="2025-08-26T13:19:52.347" v="91" actId="20577"/>
        <pc:sldMkLst>
          <pc:docMk/>
          <pc:sldMk cId="2618298765" sldId="269"/>
        </pc:sldMkLst>
        <pc:spChg chg="mod">
          <ac:chgData name="Greg Snow" userId="S::gsnow@midlandtexas.gov::c03d4cf1-35c5-4344-8994-53fbe4dfc90a" providerId="AD" clId="Web-{3A9CF4E2-2071-644A-9594-5195E0135AE9}" dt="2025-08-26T13:19:52.347" v="91" actId="20577"/>
          <ac:spMkLst>
            <pc:docMk/>
            <pc:sldMk cId="2618298765" sldId="269"/>
            <ac:spMk id="4" creationId="{B34865A3-D73F-08E2-D303-AF9CBA6E7362}"/>
          </ac:spMkLst>
        </pc:spChg>
      </pc:sldChg>
      <pc:sldChg chg="modSp">
        <pc:chgData name="Greg Snow" userId="S::gsnow@midlandtexas.gov::c03d4cf1-35c5-4344-8994-53fbe4dfc90a" providerId="AD" clId="Web-{3A9CF4E2-2071-644A-9594-5195E0135AE9}" dt="2025-08-26T13:19:48.550" v="89" actId="20577"/>
        <pc:sldMkLst>
          <pc:docMk/>
          <pc:sldMk cId="3144332840" sldId="270"/>
        </pc:sldMkLst>
        <pc:spChg chg="mod">
          <ac:chgData name="Greg Snow" userId="S::gsnow@midlandtexas.gov::c03d4cf1-35c5-4344-8994-53fbe4dfc90a" providerId="AD" clId="Web-{3A9CF4E2-2071-644A-9594-5195E0135AE9}" dt="2025-08-26T13:19:48.550" v="89" actId="20577"/>
          <ac:spMkLst>
            <pc:docMk/>
            <pc:sldMk cId="3144332840" sldId="270"/>
            <ac:spMk id="4" creationId="{2077368F-0248-4AC6-D19A-C10A98291EE5}"/>
          </ac:spMkLst>
        </pc:spChg>
      </pc:sldChg>
      <pc:sldChg chg="modSp">
        <pc:chgData name="Greg Snow" userId="S::gsnow@midlandtexas.gov::c03d4cf1-35c5-4344-8994-53fbe4dfc90a" providerId="AD" clId="Web-{3A9CF4E2-2071-644A-9594-5195E0135AE9}" dt="2025-08-26T13:19:43.238" v="87" actId="20577"/>
        <pc:sldMkLst>
          <pc:docMk/>
          <pc:sldMk cId="3849525566" sldId="271"/>
        </pc:sldMkLst>
        <pc:spChg chg="mod">
          <ac:chgData name="Greg Snow" userId="S::gsnow@midlandtexas.gov::c03d4cf1-35c5-4344-8994-53fbe4dfc90a" providerId="AD" clId="Web-{3A9CF4E2-2071-644A-9594-5195E0135AE9}" dt="2025-08-26T13:19:43.238" v="87" actId="20577"/>
          <ac:spMkLst>
            <pc:docMk/>
            <pc:sldMk cId="3849525566" sldId="271"/>
            <ac:spMk id="4" creationId="{670B11F9-1A5C-3630-6F94-235C0B202C50}"/>
          </ac:spMkLst>
        </pc:spChg>
      </pc:sldChg>
      <pc:sldChg chg="modSp">
        <pc:chgData name="Greg Snow" userId="S::gsnow@midlandtexas.gov::c03d4cf1-35c5-4344-8994-53fbe4dfc90a" providerId="AD" clId="Web-{3A9CF4E2-2071-644A-9594-5195E0135AE9}" dt="2025-08-26T13:19:58.879" v="93" actId="20577"/>
        <pc:sldMkLst>
          <pc:docMk/>
          <pc:sldMk cId="1616946164" sldId="275"/>
        </pc:sldMkLst>
        <pc:spChg chg="mod">
          <ac:chgData name="Greg Snow" userId="S::gsnow@midlandtexas.gov::c03d4cf1-35c5-4344-8994-53fbe4dfc90a" providerId="AD" clId="Web-{3A9CF4E2-2071-644A-9594-5195E0135AE9}" dt="2025-08-26T13:19:58.879" v="93" actId="20577"/>
          <ac:spMkLst>
            <pc:docMk/>
            <pc:sldMk cId="1616946164" sldId="275"/>
            <ac:spMk id="2" creationId="{D62D1C86-20EF-AF82-EF00-16260644358C}"/>
          </ac:spMkLst>
        </pc:spChg>
      </pc:sldChg>
      <pc:sldChg chg="del">
        <pc:chgData name="Greg Snow" userId="S::gsnow@midlandtexas.gov::c03d4cf1-35c5-4344-8994-53fbe4dfc90a" providerId="AD" clId="Web-{3A9CF4E2-2071-644A-9594-5195E0135AE9}" dt="2025-08-26T13:18:53.925" v="80"/>
        <pc:sldMkLst>
          <pc:docMk/>
          <pc:sldMk cId="2410090500" sldId="276"/>
        </pc:sldMkLst>
      </pc:sldChg>
      <pc:sldChg chg="modSp">
        <pc:chgData name="Greg Snow" userId="S::gsnow@midlandtexas.gov::c03d4cf1-35c5-4344-8994-53fbe4dfc90a" providerId="AD" clId="Web-{3A9CF4E2-2071-644A-9594-5195E0135AE9}" dt="2025-08-26T13:20:21.270" v="109" actId="20577"/>
        <pc:sldMkLst>
          <pc:docMk/>
          <pc:sldMk cId="1395114868" sldId="277"/>
        </pc:sldMkLst>
        <pc:spChg chg="mod">
          <ac:chgData name="Greg Snow" userId="S::gsnow@midlandtexas.gov::c03d4cf1-35c5-4344-8994-53fbe4dfc90a" providerId="AD" clId="Web-{3A9CF4E2-2071-644A-9594-5195E0135AE9}" dt="2025-08-26T13:20:03.816" v="95" actId="20577"/>
          <ac:spMkLst>
            <pc:docMk/>
            <pc:sldMk cId="1395114868" sldId="277"/>
            <ac:spMk id="2" creationId="{2CADAB00-3B56-3DD1-F695-05E3509D385D}"/>
          </ac:spMkLst>
        </pc:spChg>
        <pc:spChg chg="mod">
          <ac:chgData name="Greg Snow" userId="S::gsnow@midlandtexas.gov::c03d4cf1-35c5-4344-8994-53fbe4dfc90a" providerId="AD" clId="Web-{3A9CF4E2-2071-644A-9594-5195E0135AE9}" dt="2025-08-26T13:20:21.270" v="109" actId="20577"/>
          <ac:spMkLst>
            <pc:docMk/>
            <pc:sldMk cId="1395114868" sldId="277"/>
            <ac:spMk id="13" creationId="{D4CF624C-75DE-E807-B7A7-4F55C8222496}"/>
          </ac:spMkLst>
        </pc:spChg>
      </pc:sldChg>
      <pc:sldChg chg="modSp">
        <pc:chgData name="Greg Snow" userId="S::gsnow@midlandtexas.gov::c03d4cf1-35c5-4344-8994-53fbe4dfc90a" providerId="AD" clId="Web-{3A9CF4E2-2071-644A-9594-5195E0135AE9}" dt="2025-08-26T13:20:07.770" v="97" actId="20577"/>
        <pc:sldMkLst>
          <pc:docMk/>
          <pc:sldMk cId="1424953832" sldId="279"/>
        </pc:sldMkLst>
        <pc:spChg chg="mod">
          <ac:chgData name="Greg Snow" userId="S::gsnow@midlandtexas.gov::c03d4cf1-35c5-4344-8994-53fbe4dfc90a" providerId="AD" clId="Web-{3A9CF4E2-2071-644A-9594-5195E0135AE9}" dt="2025-08-26T13:20:07.770" v="97" actId="20577"/>
          <ac:spMkLst>
            <pc:docMk/>
            <pc:sldMk cId="1424953832" sldId="279"/>
            <ac:spMk id="2" creationId="{28FAC232-129D-4886-50C1-A2F836FE8765}"/>
          </ac:spMkLst>
        </pc:spChg>
      </pc:sldChg>
      <pc:sldChg chg="modSp">
        <pc:chgData name="Greg Snow" userId="S::gsnow@midlandtexas.gov::c03d4cf1-35c5-4344-8994-53fbe4dfc90a" providerId="AD" clId="Web-{3A9CF4E2-2071-644A-9594-5195E0135AE9}" dt="2025-08-26T13:18:10.143" v="79" actId="20577"/>
        <pc:sldMkLst>
          <pc:docMk/>
          <pc:sldMk cId="1060784958" sldId="283"/>
        </pc:sldMkLst>
        <pc:spChg chg="mod">
          <ac:chgData name="Greg Snow" userId="S::gsnow@midlandtexas.gov::c03d4cf1-35c5-4344-8994-53fbe4dfc90a" providerId="AD" clId="Web-{3A9CF4E2-2071-644A-9594-5195E0135AE9}" dt="2025-08-26T13:18:10.143" v="79" actId="20577"/>
          <ac:spMkLst>
            <pc:docMk/>
            <pc:sldMk cId="1060784958" sldId="283"/>
            <ac:spMk id="13" creationId="{1FDDC003-C558-EF15-F14C-3B474185B815}"/>
          </ac:spMkLst>
        </pc:spChg>
      </pc:sldChg>
    </pc:docChg>
  </pc:docChgLst>
  <pc:docChgLst>
    <pc:chgData name="Gorgees Eskander" userId="S::geskander@midlandtexas.gov::b26e4ad5-d5d0-435e-8d60-3c647b125437" providerId="AD" clId="Web-{D94762FD-E4C7-A8C0-AA82-DC2C160F16CC}"/>
    <pc:docChg chg="delSld modSld">
      <pc:chgData name="Gorgees Eskander" userId="S::geskander@midlandtexas.gov::b26e4ad5-d5d0-435e-8d60-3c647b125437" providerId="AD" clId="Web-{D94762FD-E4C7-A8C0-AA82-DC2C160F16CC}" dt="2025-08-26T13:24:22.744" v="32" actId="1076"/>
      <pc:docMkLst>
        <pc:docMk/>
      </pc:docMkLst>
      <pc:sldChg chg="modSp del">
        <pc:chgData name="Gorgees Eskander" userId="S::geskander@midlandtexas.gov::b26e4ad5-d5d0-435e-8d60-3c647b125437" providerId="AD" clId="Web-{D94762FD-E4C7-A8C0-AA82-DC2C160F16CC}" dt="2025-08-26T13:19:02.192" v="3"/>
        <pc:sldMkLst>
          <pc:docMk/>
          <pc:sldMk cId="1507023777" sldId="266"/>
        </pc:sldMkLst>
      </pc:sldChg>
      <pc:sldChg chg="modSp">
        <pc:chgData name="Gorgees Eskander" userId="S::geskander@midlandtexas.gov::b26e4ad5-d5d0-435e-8d60-3c647b125437" providerId="AD" clId="Web-{D94762FD-E4C7-A8C0-AA82-DC2C160F16CC}" dt="2025-08-26T13:24:22.744" v="32" actId="1076"/>
        <pc:sldMkLst>
          <pc:docMk/>
          <pc:sldMk cId="2618298765" sldId="269"/>
        </pc:sldMkLst>
        <pc:picChg chg="mod">
          <ac:chgData name="Gorgees Eskander" userId="S::geskander@midlandtexas.gov::b26e4ad5-d5d0-435e-8d60-3c647b125437" providerId="AD" clId="Web-{D94762FD-E4C7-A8C0-AA82-DC2C160F16CC}" dt="2025-08-26T13:24:13.400" v="30" actId="1076"/>
          <ac:picMkLst>
            <pc:docMk/>
            <pc:sldMk cId="2618298765" sldId="269"/>
            <ac:picMk id="6" creationId="{733ED0BB-5033-F441-C9D6-2DE31F539138}"/>
          </ac:picMkLst>
        </pc:picChg>
        <pc:picChg chg="mod">
          <ac:chgData name="Gorgees Eskander" userId="S::geskander@midlandtexas.gov::b26e4ad5-d5d0-435e-8d60-3c647b125437" providerId="AD" clId="Web-{D94762FD-E4C7-A8C0-AA82-DC2C160F16CC}" dt="2025-08-26T13:24:22.744" v="32" actId="1076"/>
          <ac:picMkLst>
            <pc:docMk/>
            <pc:sldMk cId="2618298765" sldId="269"/>
            <ac:picMk id="9" creationId="{8DF409ED-EEBF-A7EA-20DB-B20CF23420F6}"/>
          </ac:picMkLst>
        </pc:picChg>
        <pc:picChg chg="mod">
          <ac:chgData name="Gorgees Eskander" userId="S::geskander@midlandtexas.gov::b26e4ad5-d5d0-435e-8d60-3c647b125437" providerId="AD" clId="Web-{D94762FD-E4C7-A8C0-AA82-DC2C160F16CC}" dt="2025-08-26T13:24:16.369" v="31" actId="1076"/>
          <ac:picMkLst>
            <pc:docMk/>
            <pc:sldMk cId="2618298765" sldId="269"/>
            <ac:picMk id="11" creationId="{D33E8D06-5095-8587-8B4C-DC8E159B13C3}"/>
          </ac:picMkLst>
        </pc:picChg>
      </pc:sldChg>
      <pc:sldChg chg="modSp">
        <pc:chgData name="Gorgees Eskander" userId="S::geskander@midlandtexas.gov::b26e4ad5-d5d0-435e-8d60-3c647b125437" providerId="AD" clId="Web-{D94762FD-E4C7-A8C0-AA82-DC2C160F16CC}" dt="2025-08-26T13:20:47.147" v="16" actId="20577"/>
        <pc:sldMkLst>
          <pc:docMk/>
          <pc:sldMk cId="3144332840" sldId="270"/>
        </pc:sldMkLst>
        <pc:spChg chg="mod">
          <ac:chgData name="Gorgees Eskander" userId="S::geskander@midlandtexas.gov::b26e4ad5-d5d0-435e-8d60-3c647b125437" providerId="AD" clId="Web-{D94762FD-E4C7-A8C0-AA82-DC2C160F16CC}" dt="2025-08-26T13:20:47.147" v="16" actId="20577"/>
          <ac:spMkLst>
            <pc:docMk/>
            <pc:sldMk cId="3144332840" sldId="270"/>
            <ac:spMk id="5" creationId="{52D9589E-26CA-4FB8-687E-57989F400679}"/>
          </ac:spMkLst>
        </pc:spChg>
      </pc:sldChg>
      <pc:sldChg chg="modSp">
        <pc:chgData name="Gorgees Eskander" userId="S::geskander@midlandtexas.gov::b26e4ad5-d5d0-435e-8d60-3c647b125437" providerId="AD" clId="Web-{D94762FD-E4C7-A8C0-AA82-DC2C160F16CC}" dt="2025-08-26T13:20:19.397" v="13" actId="20577"/>
        <pc:sldMkLst>
          <pc:docMk/>
          <pc:sldMk cId="3849525566" sldId="271"/>
        </pc:sldMkLst>
        <pc:spChg chg="mod">
          <ac:chgData name="Gorgees Eskander" userId="S::geskander@midlandtexas.gov::b26e4ad5-d5d0-435e-8d60-3c647b125437" providerId="AD" clId="Web-{D94762FD-E4C7-A8C0-AA82-DC2C160F16CC}" dt="2025-08-26T13:20:19.397" v="13" actId="20577"/>
          <ac:spMkLst>
            <pc:docMk/>
            <pc:sldMk cId="3849525566" sldId="271"/>
            <ac:spMk id="5" creationId="{D7662776-A306-640F-A16E-1C353A14C6E0}"/>
          </ac:spMkLst>
        </pc:spChg>
      </pc:sldChg>
    </pc:docChg>
  </pc:docChgLst>
  <pc:docChgLst>
    <pc:chgData name="Elizabeth Triggs" userId="S::etriggs@midlandtexas.gov::7122ba1b-b824-41ab-83a1-9dc8cfe9d11c" providerId="AD" clId="Web-{F65C3CB0-4289-9911-74F5-7683E736A383}"/>
    <pc:docChg chg="modSld">
      <pc:chgData name="Elizabeth Triggs" userId="S::etriggs@midlandtexas.gov::7122ba1b-b824-41ab-83a1-9dc8cfe9d11c" providerId="AD" clId="Web-{F65C3CB0-4289-9911-74F5-7683E736A383}" dt="2025-09-08T21:13:25.873" v="98" actId="20577"/>
      <pc:docMkLst>
        <pc:docMk/>
      </pc:docMkLst>
      <pc:sldChg chg="modSp">
        <pc:chgData name="Elizabeth Triggs" userId="S::etriggs@midlandtexas.gov::7122ba1b-b824-41ab-83a1-9dc8cfe9d11c" providerId="AD" clId="Web-{F65C3CB0-4289-9911-74F5-7683E736A383}" dt="2025-09-08T21:07:12.490" v="5" actId="20577"/>
        <pc:sldMkLst>
          <pc:docMk/>
          <pc:sldMk cId="3659715712" sldId="256"/>
        </pc:sldMkLst>
        <pc:spChg chg="mod">
          <ac:chgData name="Elizabeth Triggs" userId="S::etriggs@midlandtexas.gov::7122ba1b-b824-41ab-83a1-9dc8cfe9d11c" providerId="AD" clId="Web-{F65C3CB0-4289-9911-74F5-7683E736A383}" dt="2025-09-08T21:07:12.490" v="5" actId="20577"/>
          <ac:spMkLst>
            <pc:docMk/>
            <pc:sldMk cId="3659715712" sldId="256"/>
            <ac:spMk id="4" creationId="{141883AD-87A6-E014-DB3F-47F82E1C4EF8}"/>
          </ac:spMkLst>
        </pc:spChg>
      </pc:sldChg>
      <pc:sldChg chg="modSp">
        <pc:chgData name="Elizabeth Triggs" userId="S::etriggs@midlandtexas.gov::7122ba1b-b824-41ab-83a1-9dc8cfe9d11c" providerId="AD" clId="Web-{F65C3CB0-4289-9911-74F5-7683E736A383}" dt="2025-09-08T21:13:25.873" v="98" actId="20577"/>
        <pc:sldMkLst>
          <pc:docMk/>
          <pc:sldMk cId="1395114868" sldId="277"/>
        </pc:sldMkLst>
        <pc:spChg chg="mod">
          <ac:chgData name="Elizabeth Triggs" userId="S::etriggs@midlandtexas.gov::7122ba1b-b824-41ab-83a1-9dc8cfe9d11c" providerId="AD" clId="Web-{F65C3CB0-4289-9911-74F5-7683E736A383}" dt="2025-09-08T21:13:25.873" v="98" actId="20577"/>
          <ac:spMkLst>
            <pc:docMk/>
            <pc:sldMk cId="1395114868" sldId="277"/>
            <ac:spMk id="13" creationId="{D4CF624C-75DE-E807-B7A7-4F55C8222496}"/>
          </ac:spMkLst>
        </pc:spChg>
      </pc:sldChg>
      <pc:sldChg chg="modSp">
        <pc:chgData name="Elizabeth Triggs" userId="S::etriggs@midlandtexas.gov::7122ba1b-b824-41ab-83a1-9dc8cfe9d11c" providerId="AD" clId="Web-{F65C3CB0-4289-9911-74F5-7683E736A383}" dt="2025-09-08T21:12:28.420" v="73" actId="20577"/>
        <pc:sldMkLst>
          <pc:docMk/>
          <pc:sldMk cId="1060784958" sldId="283"/>
        </pc:sldMkLst>
        <pc:spChg chg="mod">
          <ac:chgData name="Elizabeth Triggs" userId="S::etriggs@midlandtexas.gov::7122ba1b-b824-41ab-83a1-9dc8cfe9d11c" providerId="AD" clId="Web-{F65C3CB0-4289-9911-74F5-7683E736A383}" dt="2025-09-08T21:12:28.420" v="73" actId="20577"/>
          <ac:spMkLst>
            <pc:docMk/>
            <pc:sldMk cId="1060784958" sldId="283"/>
            <ac:spMk id="13" creationId="{1FDDC003-C558-EF15-F14C-3B474185B815}"/>
          </ac:spMkLst>
        </pc:spChg>
      </pc:sldChg>
    </pc:docChg>
  </pc:docChgLst>
  <pc:docChgLst>
    <pc:chgData name="Elizabeth Triggs" userId="S::etriggs@midlandtexas.gov::7122ba1b-b824-41ab-83a1-9dc8cfe9d11c" providerId="AD" clId="Web-{15A0CDBA-4846-A5E7-B6D5-0DE13A05FDBA}"/>
    <pc:docChg chg="modSld">
      <pc:chgData name="Elizabeth Triggs" userId="S::etriggs@midlandtexas.gov::7122ba1b-b824-41ab-83a1-9dc8cfe9d11c" providerId="AD" clId="Web-{15A0CDBA-4846-A5E7-B6D5-0DE13A05FDBA}" dt="2025-09-09T15:14:25.620" v="5" actId="20577"/>
      <pc:docMkLst>
        <pc:docMk/>
      </pc:docMkLst>
      <pc:sldChg chg="modSp">
        <pc:chgData name="Elizabeth Triggs" userId="S::etriggs@midlandtexas.gov::7122ba1b-b824-41ab-83a1-9dc8cfe9d11c" providerId="AD" clId="Web-{15A0CDBA-4846-A5E7-B6D5-0DE13A05FDBA}" dt="2025-09-09T15:14:25.620" v="5" actId="20577"/>
        <pc:sldMkLst>
          <pc:docMk/>
          <pc:sldMk cId="1060784958" sldId="283"/>
        </pc:sldMkLst>
        <pc:spChg chg="mod">
          <ac:chgData name="Elizabeth Triggs" userId="S::etriggs@midlandtexas.gov::7122ba1b-b824-41ab-83a1-9dc8cfe9d11c" providerId="AD" clId="Web-{15A0CDBA-4846-A5E7-B6D5-0DE13A05FDBA}" dt="2025-09-09T15:14:25.620" v="5" actId="20577"/>
          <ac:spMkLst>
            <pc:docMk/>
            <pc:sldMk cId="1060784958" sldId="283"/>
            <ac:spMk id="12" creationId="{46E0C111-49B3-2FE9-83DA-297F87324AE7}"/>
          </ac:spMkLst>
        </pc:spChg>
      </pc:sldChg>
    </pc:docChg>
  </pc:docChgLst>
  <pc:docChgLst>
    <pc:chgData name="Greg Snow" userId="S::gsnow@midlandtexas.gov::c03d4cf1-35c5-4344-8994-53fbe4dfc90a" providerId="AD" clId="Web-{DAFC4E62-EB19-8CB7-BA0A-9468A969AB68}"/>
    <pc:docChg chg="modSld">
      <pc:chgData name="Greg Snow" userId="S::gsnow@midlandtexas.gov::c03d4cf1-35c5-4344-8994-53fbe4dfc90a" providerId="AD" clId="Web-{DAFC4E62-EB19-8CB7-BA0A-9468A969AB68}" dt="2025-08-26T13:51:20.352" v="1" actId="20577"/>
      <pc:docMkLst>
        <pc:docMk/>
      </pc:docMkLst>
      <pc:sldChg chg="modSp">
        <pc:chgData name="Greg Snow" userId="S::gsnow@midlandtexas.gov::c03d4cf1-35c5-4344-8994-53fbe4dfc90a" providerId="AD" clId="Web-{DAFC4E62-EB19-8CB7-BA0A-9468A969AB68}" dt="2025-08-26T13:51:20.352" v="1" actId="20577"/>
        <pc:sldMkLst>
          <pc:docMk/>
          <pc:sldMk cId="1060784958" sldId="283"/>
        </pc:sldMkLst>
        <pc:spChg chg="mod">
          <ac:chgData name="Greg Snow" userId="S::gsnow@midlandtexas.gov::c03d4cf1-35c5-4344-8994-53fbe4dfc90a" providerId="AD" clId="Web-{DAFC4E62-EB19-8CB7-BA0A-9468A969AB68}" dt="2025-08-26T13:51:20.352" v="1" actId="20577"/>
          <ac:spMkLst>
            <pc:docMk/>
            <pc:sldMk cId="1060784958" sldId="283"/>
            <ac:spMk id="13" creationId="{1FDDC003-C558-EF15-F14C-3B474185B815}"/>
          </ac:spMkLst>
        </pc:spChg>
      </pc:sldChg>
    </pc:docChg>
  </pc:docChgLst>
  <pc:docChgLst>
    <pc:chgData name="Gorgees Eskander" userId="S::geskander@midlandtexas.gov::b26e4ad5-d5d0-435e-8d60-3c647b125437" providerId="AD" clId="Web-{CD28759C-4ABD-6422-304D-7A0EDB4BD84A}"/>
    <pc:docChg chg="modSld">
      <pc:chgData name="Gorgees Eskander" userId="S::geskander@midlandtexas.gov::b26e4ad5-d5d0-435e-8d60-3c647b125437" providerId="AD" clId="Web-{CD28759C-4ABD-6422-304D-7A0EDB4BD84A}" dt="2025-09-08T22:05:35.583" v="16" actId="1076"/>
      <pc:docMkLst>
        <pc:docMk/>
      </pc:docMkLst>
      <pc:sldChg chg="modSp">
        <pc:chgData name="Gorgees Eskander" userId="S::geskander@midlandtexas.gov::b26e4ad5-d5d0-435e-8d60-3c647b125437" providerId="AD" clId="Web-{CD28759C-4ABD-6422-304D-7A0EDB4BD84A}" dt="2025-09-08T22:05:35.583" v="16" actId="1076"/>
        <pc:sldMkLst>
          <pc:docMk/>
          <pc:sldMk cId="2618298765" sldId="269"/>
        </pc:sldMkLst>
        <pc:picChg chg="mod">
          <ac:chgData name="Gorgees Eskander" userId="S::geskander@midlandtexas.gov::b26e4ad5-d5d0-435e-8d60-3c647b125437" providerId="AD" clId="Web-{CD28759C-4ABD-6422-304D-7A0EDB4BD84A}" dt="2025-09-08T22:04:46.926" v="11"/>
          <ac:picMkLst>
            <pc:docMk/>
            <pc:sldMk cId="2618298765" sldId="269"/>
            <ac:picMk id="6" creationId="{733ED0BB-5033-F441-C9D6-2DE31F539138}"/>
          </ac:picMkLst>
        </pc:picChg>
        <pc:picChg chg="mod">
          <ac:chgData name="Gorgees Eskander" userId="S::geskander@midlandtexas.gov::b26e4ad5-d5d0-435e-8d60-3c647b125437" providerId="AD" clId="Web-{CD28759C-4ABD-6422-304D-7A0EDB4BD84A}" dt="2025-09-08T22:05:14.239" v="14" actId="1076"/>
          <ac:picMkLst>
            <pc:docMk/>
            <pc:sldMk cId="2618298765" sldId="269"/>
            <ac:picMk id="9" creationId="{8DF409ED-EEBF-A7EA-20DB-B20CF23420F6}"/>
          </ac:picMkLst>
        </pc:picChg>
        <pc:picChg chg="mod">
          <ac:chgData name="Gorgees Eskander" userId="S::geskander@midlandtexas.gov::b26e4ad5-d5d0-435e-8d60-3c647b125437" providerId="AD" clId="Web-{CD28759C-4ABD-6422-304D-7A0EDB4BD84A}" dt="2025-09-08T22:05:35.583" v="16" actId="1076"/>
          <ac:picMkLst>
            <pc:docMk/>
            <pc:sldMk cId="2618298765" sldId="269"/>
            <ac:picMk id="11" creationId="{D33E8D06-5095-8587-8B4C-DC8E159B13C3}"/>
          </ac:picMkLst>
        </pc:picChg>
      </pc:sldChg>
      <pc:sldChg chg="addSp delSp modSp">
        <pc:chgData name="Gorgees Eskander" userId="S::geskander@midlandtexas.gov::b26e4ad5-d5d0-435e-8d60-3c647b125437" providerId="AD" clId="Web-{CD28759C-4ABD-6422-304D-7A0EDB4BD84A}" dt="2025-09-08T22:02:00.485" v="9" actId="14100"/>
        <pc:sldMkLst>
          <pc:docMk/>
          <pc:sldMk cId="3144332840" sldId="270"/>
        </pc:sldMkLst>
        <pc:picChg chg="add mod">
          <ac:chgData name="Gorgees Eskander" userId="S::geskander@midlandtexas.gov::b26e4ad5-d5d0-435e-8d60-3c647b125437" providerId="AD" clId="Web-{CD28759C-4ABD-6422-304D-7A0EDB4BD84A}" dt="2025-09-08T22:02:00.485" v="9" actId="14100"/>
          <ac:picMkLst>
            <pc:docMk/>
            <pc:sldMk cId="3144332840" sldId="270"/>
            <ac:picMk id="3" creationId="{6A2DD813-0851-DECC-4B5E-79AABC6F79D3}"/>
          </ac:picMkLst>
        </pc:picChg>
        <pc:picChg chg="del">
          <ac:chgData name="Gorgees Eskander" userId="S::geskander@midlandtexas.gov::b26e4ad5-d5d0-435e-8d60-3c647b125437" providerId="AD" clId="Web-{CD28759C-4ABD-6422-304D-7A0EDB4BD84A}" dt="2025-09-08T22:01:39.031" v="5"/>
          <ac:picMkLst>
            <pc:docMk/>
            <pc:sldMk cId="3144332840" sldId="270"/>
            <ac:picMk id="13" creationId="{2883B1FF-FD9E-904A-ACEF-976B1379F0FC}"/>
          </ac:picMkLst>
        </pc:picChg>
      </pc:sldChg>
      <pc:sldChg chg="addSp delSp modSp">
        <pc:chgData name="Gorgees Eskander" userId="S::geskander@midlandtexas.gov::b26e4ad5-d5d0-435e-8d60-3c647b125437" providerId="AD" clId="Web-{CD28759C-4ABD-6422-304D-7A0EDB4BD84A}" dt="2025-09-08T22:04:32.253" v="10"/>
        <pc:sldMkLst>
          <pc:docMk/>
          <pc:sldMk cId="3849525566" sldId="271"/>
        </pc:sldMkLst>
        <pc:picChg chg="add mod">
          <ac:chgData name="Gorgees Eskander" userId="S::geskander@midlandtexas.gov::b26e4ad5-d5d0-435e-8d60-3c647b125437" providerId="AD" clId="Web-{CD28759C-4ABD-6422-304D-7A0EDB4BD84A}" dt="2025-09-08T22:04:32.253" v="10"/>
          <ac:picMkLst>
            <pc:docMk/>
            <pc:sldMk cId="3849525566" sldId="271"/>
            <ac:picMk id="2" creationId="{3FD362D6-97D8-F276-FD63-555E05113ADB}"/>
          </ac:picMkLst>
        </pc:picChg>
        <pc:picChg chg="del">
          <ac:chgData name="Gorgees Eskander" userId="S::geskander@midlandtexas.gov::b26e4ad5-d5d0-435e-8d60-3c647b125437" providerId="AD" clId="Web-{CD28759C-4ABD-6422-304D-7A0EDB4BD84A}" dt="2025-09-08T22:00:36.656" v="0"/>
          <ac:picMkLst>
            <pc:docMk/>
            <pc:sldMk cId="3849525566" sldId="271"/>
            <ac:picMk id="12" creationId="{D3483BA9-DDF9-5ED3-AD51-3B8253E591A1}"/>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0C_28ABE898.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10C_28ABE898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10C_28ABE898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r>
              <a:rPr lang="en-US"/>
              <a:t>Annual Incidents Reported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stacked"/>
        <c:varyColors val="0"/>
        <c:ser>
          <c:idx val="0"/>
          <c:order val="0"/>
          <c:tx>
            <c:strRef>
              <c:f>Sheet1!$B$1</c:f>
              <c:strCache>
                <c:ptCount val="1"/>
                <c:pt idx="0">
                  <c:v>Incidents</c:v>
                </c:pt>
              </c:strCache>
            </c:strRef>
          </c:tx>
          <c:spPr>
            <a:solidFill>
              <a:srgbClr val="215F9A"/>
            </a:solidFill>
            <a:ln>
              <a:noFill/>
            </a:ln>
            <a:effectLst/>
          </c:spPr>
          <c:invertIfNegative val="0"/>
          <c:dLbls>
            <c:dLbl>
              <c:idx val="0"/>
              <c:layout>
                <c:manualLayout>
                  <c:x val="0"/>
                  <c:y val="-0.1301003938159730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36-4009-A8DD-DAE8C2B6CD7D}"/>
                </c:ext>
              </c:extLst>
            </c:dLbl>
            <c:dLbl>
              <c:idx val="1"/>
              <c:layout>
                <c:manualLayout>
                  <c:x val="0"/>
                  <c:y val="-0.189443234001625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836-4009-A8DD-DAE8C2B6CD7D}"/>
                </c:ext>
              </c:extLst>
            </c:dLbl>
            <c:dLbl>
              <c:idx val="2"/>
              <c:layout>
                <c:manualLayout>
                  <c:x val="5.4160906892922216E-17"/>
                  <c:y val="-0.2013855595564911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836-4009-A8DD-DAE8C2B6CD7D}"/>
                </c:ext>
              </c:extLst>
            </c:dLbl>
            <c:dLbl>
              <c:idx val="3"/>
              <c:layout>
                <c:manualLayout>
                  <c:x val="0"/>
                  <c:y val="-0.2332463486340845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836-4009-A8DD-DAE8C2B6CD7D}"/>
                </c:ext>
              </c:extLst>
            </c:dLbl>
            <c:dLbl>
              <c:idx val="4"/>
              <c:layout>
                <c:manualLayout>
                  <c:x val="0"/>
                  <c:y val="-0.2326543216250650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836-4009-A8DD-DAE8C2B6CD7D}"/>
                </c:ext>
              </c:extLst>
            </c:dLbl>
            <c:dLbl>
              <c:idx val="5"/>
              <c:layout>
                <c:manualLayout>
                  <c:x val="1.0832181378584443E-16"/>
                  <c:y val="-0.24132230510928165"/>
                </c:manualLayout>
              </c:layout>
              <c:tx>
                <c:rich>
                  <a:bodyPr/>
                  <a:lstStyle/>
                  <a:p>
                    <a:r>
                      <a:rPr lang="en-US"/>
                      <a:t>199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E836-4009-A8DD-DAE8C2B6CD7D}"/>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2020</c:v>
                </c:pt>
                <c:pt idx="1">
                  <c:v>2021</c:v>
                </c:pt>
                <c:pt idx="2">
                  <c:v>2022</c:v>
                </c:pt>
                <c:pt idx="3">
                  <c:v>2023</c:v>
                </c:pt>
                <c:pt idx="4">
                  <c:v>2024</c:v>
                </c:pt>
                <c:pt idx="5">
                  <c:v>2025 (YTD)</c:v>
                </c:pt>
              </c:strCache>
            </c:strRef>
          </c:cat>
          <c:val>
            <c:numRef>
              <c:f>Sheet1!$B$2:$B$7</c:f>
              <c:numCache>
                <c:formatCode>General</c:formatCode>
                <c:ptCount val="6"/>
                <c:pt idx="0">
                  <c:v>153</c:v>
                </c:pt>
                <c:pt idx="1">
                  <c:v>227</c:v>
                </c:pt>
                <c:pt idx="2">
                  <c:v>232</c:v>
                </c:pt>
                <c:pt idx="3">
                  <c:v>249</c:v>
                </c:pt>
                <c:pt idx="4">
                  <c:v>243</c:v>
                </c:pt>
                <c:pt idx="5">
                  <c:v>141</c:v>
                </c:pt>
              </c:numCache>
            </c:numRef>
          </c:val>
          <c:extLst>
            <c:ext xmlns:c16="http://schemas.microsoft.com/office/drawing/2014/chart" uri="{C3380CC4-5D6E-409C-BE32-E72D297353CC}">
              <c16:uniqueId val="{00000000-E836-4009-A8DD-DAE8C2B6CD7D}"/>
            </c:ext>
          </c:extLst>
        </c:ser>
        <c:ser>
          <c:idx val="1"/>
          <c:order val="1"/>
          <c:tx>
            <c:strRef>
              <c:f>Sheet1!$C$1</c:f>
              <c:strCache>
                <c:ptCount val="1"/>
                <c:pt idx="0">
                  <c:v>Forecast</c:v>
                </c:pt>
              </c:strCache>
            </c:strRef>
          </c:tx>
          <c:spPr>
            <a:pattFill prst="ltUpDiag">
              <a:fgClr>
                <a:srgbClr val="215F9A"/>
              </a:fgClr>
              <a:bgClr>
                <a:schemeClr val="bg1"/>
              </a:bgClr>
            </a:pattFill>
            <a:ln>
              <a:noFill/>
            </a:ln>
            <a:effectLst/>
          </c:spPr>
          <c:invertIfNegative val="0"/>
          <c:cat>
            <c:strRef>
              <c:f>Sheet1!$A$2:$A$7</c:f>
              <c:strCache>
                <c:ptCount val="6"/>
                <c:pt idx="0">
                  <c:v>2020</c:v>
                </c:pt>
                <c:pt idx="1">
                  <c:v>2021</c:v>
                </c:pt>
                <c:pt idx="2">
                  <c:v>2022</c:v>
                </c:pt>
                <c:pt idx="3">
                  <c:v>2023</c:v>
                </c:pt>
                <c:pt idx="4">
                  <c:v>2024</c:v>
                </c:pt>
                <c:pt idx="5">
                  <c:v>2025 (YTD)</c:v>
                </c:pt>
              </c:strCache>
            </c:strRef>
          </c:cat>
          <c:val>
            <c:numRef>
              <c:f>Sheet1!$C$2:$C$7</c:f>
              <c:numCache>
                <c:formatCode>General</c:formatCode>
                <c:ptCount val="6"/>
                <c:pt idx="0">
                  <c:v>0</c:v>
                </c:pt>
                <c:pt idx="1">
                  <c:v>0</c:v>
                </c:pt>
                <c:pt idx="2">
                  <c:v>0</c:v>
                </c:pt>
                <c:pt idx="3">
                  <c:v>0</c:v>
                </c:pt>
                <c:pt idx="4">
                  <c:v>0</c:v>
                </c:pt>
                <c:pt idx="5" formatCode="0">
                  <c:v>58.058823529411768</c:v>
                </c:pt>
              </c:numCache>
            </c:numRef>
          </c:val>
          <c:extLst>
            <c:ext xmlns:c16="http://schemas.microsoft.com/office/drawing/2014/chart" uri="{C3380CC4-5D6E-409C-BE32-E72D297353CC}">
              <c16:uniqueId val="{00000001-E836-4009-A8DD-DAE8C2B6CD7D}"/>
            </c:ext>
          </c:extLst>
        </c:ser>
        <c:dLbls>
          <c:showLegendKey val="0"/>
          <c:showVal val="0"/>
          <c:showCatName val="0"/>
          <c:showSerName val="0"/>
          <c:showPercent val="0"/>
          <c:showBubbleSize val="0"/>
        </c:dLbls>
        <c:gapWidth val="219"/>
        <c:overlap val="100"/>
        <c:axId val="1435464288"/>
        <c:axId val="1435471008"/>
      </c:barChart>
      <c:catAx>
        <c:axId val="1435464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35471008"/>
        <c:crosses val="autoZero"/>
        <c:auto val="1"/>
        <c:lblAlgn val="ctr"/>
        <c:lblOffset val="100"/>
        <c:noMultiLvlLbl val="0"/>
      </c:catAx>
      <c:valAx>
        <c:axId val="1435471008"/>
        <c:scaling>
          <c:orientation val="minMax"/>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35464288"/>
        <c:crosses val="autoZero"/>
        <c:crossBetween val="between"/>
        <c:majorUnit val="1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r>
              <a:rPr lang="en-US"/>
              <a:t>Incidents by Day of Week</a:t>
            </a:r>
          </a:p>
          <a:p>
            <a:pPr>
              <a:defRPr/>
            </a:pPr>
            <a:r>
              <a:rPr lang="en-US" sz="1100"/>
              <a:t>(2020-2025 YTD)</a:t>
            </a:r>
            <a:endParaRPr lang="en-US"/>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Incidents</c:v>
                </c:pt>
              </c:strCache>
            </c:strRef>
          </c:tx>
          <c:spPr>
            <a:solidFill>
              <a:srgbClr val="215F9A"/>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2-375A-41C0-87BF-67795CBCD782}"/>
              </c:ext>
            </c:extLst>
          </c:dPt>
          <c:dPt>
            <c:idx val="1"/>
            <c:invertIfNegative val="0"/>
            <c:bubble3D val="0"/>
            <c:spPr>
              <a:solidFill>
                <a:schemeClr val="bg1">
                  <a:lumMod val="65000"/>
                </a:schemeClr>
              </a:solidFill>
              <a:ln>
                <a:noFill/>
              </a:ln>
              <a:effectLst/>
            </c:spPr>
            <c:extLst>
              <c:ext xmlns:c16="http://schemas.microsoft.com/office/drawing/2014/chart" uri="{C3380CC4-5D6E-409C-BE32-E72D297353CC}">
                <c16:uniqueId val="{00000003-375A-41C0-87BF-67795CBCD782}"/>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4-375A-41C0-87BF-67795CBCD782}"/>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5-375A-41C0-87BF-67795CBCD78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Sun</c:v>
                </c:pt>
                <c:pt idx="1">
                  <c:v>Mon</c:v>
                </c:pt>
                <c:pt idx="2">
                  <c:v>Tue</c:v>
                </c:pt>
                <c:pt idx="3">
                  <c:v>Wed</c:v>
                </c:pt>
                <c:pt idx="4">
                  <c:v>Thu</c:v>
                </c:pt>
                <c:pt idx="5">
                  <c:v>Fri</c:v>
                </c:pt>
                <c:pt idx="6">
                  <c:v>Sat</c:v>
                </c:pt>
              </c:strCache>
            </c:strRef>
          </c:cat>
          <c:val>
            <c:numRef>
              <c:f>Sheet1!$B$2:$B$8</c:f>
              <c:numCache>
                <c:formatCode>General</c:formatCode>
                <c:ptCount val="7"/>
                <c:pt idx="0">
                  <c:v>161</c:v>
                </c:pt>
                <c:pt idx="1">
                  <c:v>157</c:v>
                </c:pt>
                <c:pt idx="2">
                  <c:v>179</c:v>
                </c:pt>
                <c:pt idx="3">
                  <c:v>163</c:v>
                </c:pt>
                <c:pt idx="4">
                  <c:v>189</c:v>
                </c:pt>
                <c:pt idx="5">
                  <c:v>188</c:v>
                </c:pt>
                <c:pt idx="6">
                  <c:v>198</c:v>
                </c:pt>
              </c:numCache>
            </c:numRef>
          </c:val>
          <c:extLst>
            <c:ext xmlns:c16="http://schemas.microsoft.com/office/drawing/2014/chart" uri="{C3380CC4-5D6E-409C-BE32-E72D297353CC}">
              <c16:uniqueId val="{00000000-375A-41C0-87BF-67795CBCD782}"/>
            </c:ext>
          </c:extLst>
        </c:ser>
        <c:dLbls>
          <c:showLegendKey val="0"/>
          <c:showVal val="0"/>
          <c:showCatName val="0"/>
          <c:showSerName val="0"/>
          <c:showPercent val="0"/>
          <c:showBubbleSize val="0"/>
        </c:dLbls>
        <c:gapWidth val="219"/>
        <c:axId val="1435464288"/>
        <c:axId val="1435471008"/>
      </c:barChart>
      <c:catAx>
        <c:axId val="1435464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35471008"/>
        <c:crosses val="autoZero"/>
        <c:auto val="1"/>
        <c:lblAlgn val="ctr"/>
        <c:lblOffset val="100"/>
        <c:noMultiLvlLbl val="0"/>
      </c:catAx>
      <c:valAx>
        <c:axId val="1435471008"/>
        <c:scaling>
          <c:orientation val="minMax"/>
          <c:max val="200"/>
          <c:min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35464288"/>
        <c:crosses val="autoZero"/>
        <c:crossBetween val="between"/>
        <c:majorUnit val="5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r>
              <a:rPr lang="en-US"/>
              <a:t>Incidents by Time of Day</a:t>
            </a:r>
          </a:p>
          <a:p>
            <a:pPr>
              <a:defRPr/>
            </a:pPr>
            <a:r>
              <a:rPr lang="en-US" sz="1200"/>
              <a:t>(2020-2025 YTD)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Incidents</c:v>
                </c:pt>
              </c:strCache>
            </c:strRef>
          </c:tx>
          <c:spPr>
            <a:solidFill>
              <a:schemeClr val="bg1">
                <a:lumMod val="65000"/>
              </a:schemeClr>
            </a:solidFill>
            <a:ln>
              <a:noFill/>
            </a:ln>
            <a:effectLst/>
          </c:spPr>
          <c:invertIfNegative val="0"/>
          <c:dPt>
            <c:idx val="0"/>
            <c:invertIfNegative val="0"/>
            <c:bubble3D val="0"/>
            <c:spPr>
              <a:solidFill>
                <a:srgbClr val="215F9A"/>
              </a:solidFill>
              <a:ln>
                <a:noFill/>
              </a:ln>
              <a:effectLst/>
            </c:spPr>
            <c:extLst>
              <c:ext xmlns:c16="http://schemas.microsoft.com/office/drawing/2014/chart" uri="{C3380CC4-5D6E-409C-BE32-E72D297353CC}">
                <c16:uniqueId val="{00000006-A718-4251-B910-6923231C3C07}"/>
              </c:ext>
            </c:extLst>
          </c:dPt>
          <c:dPt>
            <c:idx val="1"/>
            <c:invertIfNegative val="0"/>
            <c:bubble3D val="0"/>
            <c:spPr>
              <a:solidFill>
                <a:srgbClr val="215F9A"/>
              </a:solidFill>
              <a:ln>
                <a:noFill/>
              </a:ln>
              <a:effectLst/>
            </c:spPr>
            <c:extLst>
              <c:ext xmlns:c16="http://schemas.microsoft.com/office/drawing/2014/chart" uri="{C3380CC4-5D6E-409C-BE32-E72D297353CC}">
                <c16:uniqueId val="{00000007-A718-4251-B910-6923231C3C07}"/>
              </c:ext>
            </c:extLst>
          </c:dPt>
          <c:dPt>
            <c:idx val="2"/>
            <c:invertIfNegative val="0"/>
            <c:bubble3D val="0"/>
            <c:spPr>
              <a:solidFill>
                <a:srgbClr val="215F9A"/>
              </a:solidFill>
              <a:ln>
                <a:noFill/>
              </a:ln>
              <a:effectLst/>
            </c:spPr>
            <c:extLst>
              <c:ext xmlns:c16="http://schemas.microsoft.com/office/drawing/2014/chart" uri="{C3380CC4-5D6E-409C-BE32-E72D297353CC}">
                <c16:uniqueId val="{00000008-A718-4251-B910-6923231C3C07}"/>
              </c:ext>
            </c:extLst>
          </c:dPt>
          <c:dPt>
            <c:idx val="23"/>
            <c:invertIfNegative val="0"/>
            <c:bubble3D val="0"/>
            <c:spPr>
              <a:solidFill>
                <a:srgbClr val="215F9A"/>
              </a:solidFill>
              <a:ln>
                <a:noFill/>
              </a:ln>
              <a:effectLst/>
            </c:spPr>
            <c:extLst>
              <c:ext xmlns:c16="http://schemas.microsoft.com/office/drawing/2014/chart" uri="{C3380CC4-5D6E-409C-BE32-E72D297353CC}">
                <c16:uniqueId val="{00000005-A718-4251-B910-6923231C3C0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Sheet1!$A$2:$A$25</c:f>
              <c:numCache>
                <c:formatCode>General</c:formatCode>
                <c:ptCount val="24"/>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numCache>
            </c:numRef>
          </c:cat>
          <c:val>
            <c:numRef>
              <c:f>Sheet1!$B$2:$B$25</c:f>
              <c:numCache>
                <c:formatCode>General</c:formatCode>
                <c:ptCount val="24"/>
                <c:pt idx="0">
                  <c:v>99</c:v>
                </c:pt>
                <c:pt idx="1">
                  <c:v>123</c:v>
                </c:pt>
                <c:pt idx="2">
                  <c:v>105</c:v>
                </c:pt>
                <c:pt idx="3">
                  <c:v>44</c:v>
                </c:pt>
                <c:pt idx="4">
                  <c:v>23</c:v>
                </c:pt>
                <c:pt idx="5">
                  <c:v>14</c:v>
                </c:pt>
                <c:pt idx="6">
                  <c:v>13</c:v>
                </c:pt>
                <c:pt idx="7">
                  <c:v>21</c:v>
                </c:pt>
                <c:pt idx="8">
                  <c:v>22</c:v>
                </c:pt>
                <c:pt idx="9">
                  <c:v>53</c:v>
                </c:pt>
                <c:pt idx="10">
                  <c:v>48</c:v>
                </c:pt>
                <c:pt idx="11">
                  <c:v>42</c:v>
                </c:pt>
                <c:pt idx="12">
                  <c:v>38</c:v>
                </c:pt>
                <c:pt idx="13">
                  <c:v>52</c:v>
                </c:pt>
                <c:pt idx="14">
                  <c:v>51</c:v>
                </c:pt>
                <c:pt idx="15">
                  <c:v>51</c:v>
                </c:pt>
                <c:pt idx="16">
                  <c:v>51</c:v>
                </c:pt>
                <c:pt idx="17">
                  <c:v>46</c:v>
                </c:pt>
                <c:pt idx="18">
                  <c:v>34</c:v>
                </c:pt>
                <c:pt idx="19">
                  <c:v>30</c:v>
                </c:pt>
                <c:pt idx="20">
                  <c:v>46</c:v>
                </c:pt>
                <c:pt idx="21">
                  <c:v>44</c:v>
                </c:pt>
                <c:pt idx="22">
                  <c:v>69</c:v>
                </c:pt>
                <c:pt idx="23">
                  <c:v>116</c:v>
                </c:pt>
              </c:numCache>
            </c:numRef>
          </c:val>
          <c:extLst>
            <c:ext xmlns:c16="http://schemas.microsoft.com/office/drawing/2014/chart" uri="{C3380CC4-5D6E-409C-BE32-E72D297353CC}">
              <c16:uniqueId val="{00000000-A718-4251-B910-6923231C3C07}"/>
            </c:ext>
          </c:extLst>
        </c:ser>
        <c:dLbls>
          <c:showLegendKey val="0"/>
          <c:showVal val="0"/>
          <c:showCatName val="0"/>
          <c:showSerName val="0"/>
          <c:showPercent val="0"/>
          <c:showBubbleSize val="0"/>
        </c:dLbls>
        <c:gapWidth val="75"/>
        <c:axId val="1435464288"/>
        <c:axId val="1435471008"/>
      </c:barChart>
      <c:catAx>
        <c:axId val="1435464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35471008"/>
        <c:crosses val="autoZero"/>
        <c:auto val="1"/>
        <c:lblAlgn val="ctr"/>
        <c:lblOffset val="100"/>
        <c:noMultiLvlLbl val="0"/>
      </c:catAx>
      <c:valAx>
        <c:axId val="1435471008"/>
        <c:scaling>
          <c:orientation val="minMax"/>
          <c:max val="12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35464288"/>
        <c:crosses val="autoZero"/>
        <c:crossBetween val="between"/>
        <c:majorUnit val="5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1FBA74-22EC-6DCD-26D8-E2DCFF9477C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8A06B13-BEAA-FB8E-A8BE-3E17A95486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B9E66F-379A-4C42-BCDC-C999E74328E6}" type="datetimeFigureOut">
              <a:rPr lang="en-US" smtClean="0"/>
              <a:t>9/9/2025</a:t>
            </a:fld>
            <a:endParaRPr lang="en-US"/>
          </a:p>
        </p:txBody>
      </p:sp>
      <p:sp>
        <p:nvSpPr>
          <p:cNvPr id="4" name="Footer Placeholder 3">
            <a:extLst>
              <a:ext uri="{FF2B5EF4-FFF2-40B4-BE49-F238E27FC236}">
                <a16:creationId xmlns:a16="http://schemas.microsoft.com/office/drawing/2014/main" id="{62FD8AA8-4DAA-48D4-809E-1F3ED75720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9BD5B84-F228-1FF8-6900-9ECEE93BE8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D348BB0-3B74-4133-B5AE-AC6344A2CAA0}" type="slidenum">
              <a:rPr lang="en-US" smtClean="0"/>
              <a:t>‹#›</a:t>
            </a:fld>
            <a:endParaRPr lang="en-US"/>
          </a:p>
        </p:txBody>
      </p:sp>
    </p:spTree>
    <p:extLst>
      <p:ext uri="{BB962C8B-B14F-4D97-AF65-F5344CB8AC3E}">
        <p14:creationId xmlns:p14="http://schemas.microsoft.com/office/powerpoint/2010/main" val="14266103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52203-5447-4CEC-A724-E4F8541868F1}" type="datetimeFigureOut">
              <a:rPr lang="en-US" smtClean="0"/>
              <a:t>9/9/2025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DAF213-026E-4EFD-B7C0-AE74235EC3F1}" type="slidenum">
              <a:rPr lang="en-US" smtClean="0"/>
              <a:t>‹#›</a:t>
            </a:fld>
            <a:endParaRPr lang="en-US"/>
          </a:p>
        </p:txBody>
      </p:sp>
    </p:spTree>
    <p:extLst>
      <p:ext uri="{BB962C8B-B14F-4D97-AF65-F5344CB8AC3E}">
        <p14:creationId xmlns:p14="http://schemas.microsoft.com/office/powerpoint/2010/main" val="20107413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Today, together with Chief Snow and George, I’m presenting a </a:t>
            </a:r>
            <a:r>
              <a:rPr lang="en-US" i="1"/>
              <a:t>Targeted Safety Action Plan</a:t>
            </a:r>
            <a:r>
              <a:rPr lang="en-US"/>
              <a:t> for Downtown Midland.</a:t>
            </a:r>
          </a:p>
          <a:p>
            <a:pPr marL="171450" indent="-171450">
              <a:buFont typeface="Arial"/>
              <a:buChar char="•"/>
            </a:pPr>
            <a:r>
              <a:rPr lang="en-US"/>
              <a:t>The bottom line is this: </a:t>
            </a:r>
            <a:r>
              <a:rPr lang="en-US" b="1"/>
              <a:t>safety drives economic growth.</a:t>
            </a:r>
            <a:r>
              <a:rPr lang="en-US"/>
              <a:t> </a:t>
            </a:r>
          </a:p>
          <a:p>
            <a:pPr marL="171450" indent="-171450">
              <a:buFont typeface="Arial"/>
              <a:buChar char="•"/>
            </a:pPr>
            <a:r>
              <a:rPr lang="en-US"/>
              <a:t>Businesses, residents, and visitors choose where to spend time and money based on how safe they feel. </a:t>
            </a:r>
          </a:p>
          <a:p>
            <a:pPr marL="171450" indent="-171450">
              <a:buFont typeface="Arial"/>
              <a:buChar char="•"/>
            </a:pPr>
            <a:r>
              <a:rPr lang="en-US"/>
              <a:t>If downtown is safe, it thrives.</a:t>
            </a:r>
          </a:p>
        </p:txBody>
      </p:sp>
      <p:sp>
        <p:nvSpPr>
          <p:cNvPr id="4" name="Slide Number Placeholder 3"/>
          <p:cNvSpPr>
            <a:spLocks noGrp="1"/>
          </p:cNvSpPr>
          <p:nvPr>
            <p:ph type="sldNum" sz="quarter" idx="5"/>
          </p:nvPr>
        </p:nvSpPr>
        <p:spPr/>
        <p:txBody>
          <a:bodyPr/>
          <a:lstStyle/>
          <a:p>
            <a:fld id="{BEDAF213-026E-4EFD-B7C0-AE74235EC3F1}" type="slidenum">
              <a:rPr lang="en-US" smtClean="0"/>
              <a:t>1</a:t>
            </a:fld>
            <a:endParaRPr lang="en-US"/>
          </a:p>
        </p:txBody>
      </p:sp>
    </p:spTree>
    <p:extLst>
      <p:ext uri="{BB962C8B-B14F-4D97-AF65-F5344CB8AC3E}">
        <p14:creationId xmlns:p14="http://schemas.microsoft.com/office/powerpoint/2010/main" val="2422249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panose="020B0604020202020204" pitchFamily="34" charset="0"/>
              <a:buChar char="•"/>
            </a:pPr>
            <a:r>
              <a:rPr lang="en-US"/>
              <a:t>The lesson is simple: </a:t>
            </a:r>
            <a:r>
              <a:rPr lang="en-US" b="1"/>
              <a:t>the best results come from combining enforcement, technology, regulation, and partnerships.</a:t>
            </a:r>
            <a:endParaRPr lang="en-US">
              <a:solidFill>
                <a:srgbClr val="444444"/>
              </a:solidFill>
            </a:endParaRPr>
          </a:p>
          <a:p>
            <a:pPr marL="171450" indent="-171450">
              <a:buFont typeface="Arial,Sans-Serif" panose="020B0604020202020204" pitchFamily="34" charset="0"/>
              <a:buChar char="•"/>
            </a:pPr>
            <a:r>
              <a:rPr lang="en-US"/>
              <a:t>And we’re applying that same four-part approach here</a:t>
            </a:r>
            <a:endParaRPr lang="en-US">
              <a:solidFill>
                <a:srgbClr val="444444"/>
              </a:solidFill>
            </a:endParaRPr>
          </a:p>
        </p:txBody>
      </p:sp>
      <p:sp>
        <p:nvSpPr>
          <p:cNvPr id="4" name="Slide Number Placeholder 3"/>
          <p:cNvSpPr>
            <a:spLocks noGrp="1"/>
          </p:cNvSpPr>
          <p:nvPr>
            <p:ph type="sldNum" sz="quarter" idx="5"/>
          </p:nvPr>
        </p:nvSpPr>
        <p:spPr/>
        <p:txBody>
          <a:bodyPr/>
          <a:lstStyle/>
          <a:p>
            <a:fld id="{BEDAF213-026E-4EFD-B7C0-AE74235EC3F1}" type="slidenum">
              <a:rPr lang="en-US" smtClean="0"/>
              <a:t>10</a:t>
            </a:fld>
            <a:endParaRPr lang="en-US"/>
          </a:p>
        </p:txBody>
      </p:sp>
    </p:spTree>
    <p:extLst>
      <p:ext uri="{BB962C8B-B14F-4D97-AF65-F5344CB8AC3E}">
        <p14:creationId xmlns:p14="http://schemas.microsoft.com/office/powerpoint/2010/main" val="1924494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With respect to policing and patrol:</a:t>
            </a:r>
            <a:endParaRPr lang="en-US"/>
          </a:p>
          <a:p>
            <a:pPr marL="171450" indent="-171450">
              <a:buFont typeface="Arial"/>
              <a:buChar char="•"/>
            </a:pPr>
            <a:r>
              <a:rPr lang="en-US"/>
              <a:t>We will increase late-night presence in the hot spot corridors; and </a:t>
            </a:r>
          </a:p>
          <a:p>
            <a:pPr marL="171450" indent="-171450">
              <a:buFont typeface="Arial"/>
              <a:buChar char="•"/>
            </a:pPr>
            <a:r>
              <a:rPr lang="en-US"/>
              <a:t>Use data to deploy where incidents actually occur. </a:t>
            </a:r>
          </a:p>
          <a:p>
            <a:pPr marL="171450" indent="-171450">
              <a:buFont typeface="Arial"/>
              <a:buChar char="•"/>
            </a:pPr>
            <a:r>
              <a:rPr lang="en-US"/>
              <a:t>We also plan to establish a bike patrol, which is faster in crowds, highly visible, and more cost-efficient than cars.</a:t>
            </a:r>
          </a:p>
        </p:txBody>
      </p:sp>
      <p:sp>
        <p:nvSpPr>
          <p:cNvPr id="4" name="Slide Number Placeholder 3"/>
          <p:cNvSpPr>
            <a:spLocks noGrp="1"/>
          </p:cNvSpPr>
          <p:nvPr>
            <p:ph type="sldNum" sz="quarter" idx="5"/>
          </p:nvPr>
        </p:nvSpPr>
        <p:spPr/>
        <p:txBody>
          <a:bodyPr/>
          <a:lstStyle/>
          <a:p>
            <a:fld id="{BEDAF213-026E-4EFD-B7C0-AE74235EC3F1}" type="slidenum">
              <a:rPr lang="en-US" smtClean="0"/>
              <a:t>11</a:t>
            </a:fld>
            <a:endParaRPr lang="en-US"/>
          </a:p>
        </p:txBody>
      </p:sp>
    </p:spTree>
    <p:extLst>
      <p:ext uri="{BB962C8B-B14F-4D97-AF65-F5344CB8AC3E}">
        <p14:creationId xmlns:p14="http://schemas.microsoft.com/office/powerpoint/2010/main" val="2063948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B895A-6F10-EEF7-C38D-662C5D8A3B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FCE227-59F7-9F13-B584-6A8D47707E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1E9ED4-2FE9-4B49-B615-993E929F6759}"/>
              </a:ext>
            </a:extLst>
          </p:cNvPr>
          <p:cNvSpPr>
            <a:spLocks noGrp="1"/>
          </p:cNvSpPr>
          <p:nvPr>
            <p:ph type="body" idx="1"/>
          </p:nvPr>
        </p:nvSpPr>
        <p:spPr/>
        <p:txBody>
          <a:bodyPr/>
          <a:lstStyle/>
          <a:p>
            <a:pPr marL="171450" indent="-171450">
              <a:buFont typeface="Arial,Sans-Serif" panose="020B0604020202020204" pitchFamily="34" charset="0"/>
              <a:buChar char="•"/>
            </a:pPr>
            <a:r>
              <a:rPr lang="en-US">
                <a:solidFill>
                  <a:srgbClr val="444444"/>
                </a:solidFill>
              </a:rPr>
              <a:t>The unit is designed to be somewhat self-contained. The support cruiser will not only provide two more officers to deal with larger issues, but the cruiser will be able to transport prisoners, and provide additional equipment, such as first-aid resources.</a:t>
            </a:r>
          </a:p>
          <a:p>
            <a:pPr marL="171450" indent="-171450">
              <a:buFont typeface="Arial,Sans-Serif" panose="020B0604020202020204" pitchFamily="34" charset="0"/>
              <a:buChar char="•"/>
            </a:pPr>
            <a:r>
              <a:rPr lang="en-US">
                <a:solidFill>
                  <a:srgbClr val="444444"/>
                </a:solidFill>
              </a:rPr>
              <a:t>The unit is designed to act independently and to effect on-duty resources minimally to none. </a:t>
            </a:r>
          </a:p>
        </p:txBody>
      </p:sp>
      <p:sp>
        <p:nvSpPr>
          <p:cNvPr id="4" name="Slide Number Placeholder 3">
            <a:extLst>
              <a:ext uri="{FF2B5EF4-FFF2-40B4-BE49-F238E27FC236}">
                <a16:creationId xmlns:a16="http://schemas.microsoft.com/office/drawing/2014/main" id="{463D20E2-5704-3A7E-463D-C1B8130DFB43}"/>
              </a:ext>
            </a:extLst>
          </p:cNvPr>
          <p:cNvSpPr>
            <a:spLocks noGrp="1"/>
          </p:cNvSpPr>
          <p:nvPr>
            <p:ph type="sldNum" sz="quarter" idx="5"/>
          </p:nvPr>
        </p:nvSpPr>
        <p:spPr/>
        <p:txBody>
          <a:bodyPr/>
          <a:lstStyle/>
          <a:p>
            <a:fld id="{BEDAF213-026E-4EFD-B7C0-AE74235EC3F1}" type="slidenum">
              <a:rPr lang="en-US" smtClean="0"/>
              <a:t>12</a:t>
            </a:fld>
            <a:endParaRPr lang="en-US"/>
          </a:p>
        </p:txBody>
      </p:sp>
    </p:spTree>
    <p:extLst>
      <p:ext uri="{BB962C8B-B14F-4D97-AF65-F5344CB8AC3E}">
        <p14:creationId xmlns:p14="http://schemas.microsoft.com/office/powerpoint/2010/main" val="2826307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First, we’ll use </a:t>
            </a:r>
            <a:r>
              <a:rPr lang="en-US" b="1"/>
              <a:t>mobile surveillance trailers</a:t>
            </a:r>
            <a:r>
              <a:rPr lang="en-US"/>
              <a:t>. </a:t>
            </a:r>
          </a:p>
          <a:p>
            <a:pPr marL="171450" indent="-171450">
              <a:buFont typeface="Arial"/>
              <a:buChar char="•"/>
            </a:pPr>
            <a:r>
              <a:rPr lang="en-US"/>
              <a:t>These can be rapidly deployed to hotspots, run reliably with hybrid power, and act as a visible deterrent with lighting and signage.</a:t>
            </a:r>
          </a:p>
        </p:txBody>
      </p:sp>
      <p:sp>
        <p:nvSpPr>
          <p:cNvPr id="4" name="Slide Number Placeholder 3"/>
          <p:cNvSpPr>
            <a:spLocks noGrp="1"/>
          </p:cNvSpPr>
          <p:nvPr>
            <p:ph type="sldNum" sz="quarter" idx="5"/>
          </p:nvPr>
        </p:nvSpPr>
        <p:spPr/>
        <p:txBody>
          <a:bodyPr/>
          <a:lstStyle/>
          <a:p>
            <a:fld id="{BEDAF213-026E-4EFD-B7C0-AE74235EC3F1}" type="slidenum">
              <a:rPr lang="en-US" smtClean="0"/>
              <a:t>13</a:t>
            </a:fld>
            <a:endParaRPr lang="en-US"/>
          </a:p>
        </p:txBody>
      </p:sp>
    </p:spTree>
    <p:extLst>
      <p:ext uri="{BB962C8B-B14F-4D97-AF65-F5344CB8AC3E}">
        <p14:creationId xmlns:p14="http://schemas.microsoft.com/office/powerpoint/2010/main" val="3607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Second, we’ll expand our </a:t>
            </a:r>
            <a:r>
              <a:rPr lang="en-US" b="1"/>
              <a:t>camera network</a:t>
            </a:r>
            <a:r>
              <a:rPr lang="en-US"/>
              <a:t> by adding cameras to existing light poles. </a:t>
            </a:r>
          </a:p>
          <a:p>
            <a:pPr marL="171450" indent="-171450">
              <a:buFont typeface="Arial"/>
              <a:buChar char="•"/>
            </a:pPr>
            <a:r>
              <a:rPr lang="en-US"/>
              <a:t>This gives us broader coverage, fewer blind spots, and reliable video evidence, all while blending into the downtown streetscape.</a:t>
            </a:r>
          </a:p>
        </p:txBody>
      </p:sp>
      <p:sp>
        <p:nvSpPr>
          <p:cNvPr id="4" name="Slide Number Placeholder 3"/>
          <p:cNvSpPr>
            <a:spLocks noGrp="1"/>
          </p:cNvSpPr>
          <p:nvPr>
            <p:ph type="sldNum" sz="quarter" idx="5"/>
          </p:nvPr>
        </p:nvSpPr>
        <p:spPr/>
        <p:txBody>
          <a:bodyPr/>
          <a:lstStyle/>
          <a:p>
            <a:fld id="{BEDAF213-026E-4EFD-B7C0-AE74235EC3F1}" type="slidenum">
              <a:rPr lang="en-US" smtClean="0"/>
              <a:t>14</a:t>
            </a:fld>
            <a:endParaRPr lang="en-US"/>
          </a:p>
        </p:txBody>
      </p:sp>
    </p:spTree>
    <p:extLst>
      <p:ext uri="{BB962C8B-B14F-4D97-AF65-F5344CB8AC3E}">
        <p14:creationId xmlns:p14="http://schemas.microsoft.com/office/powerpoint/2010/main" val="339412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The third piece is the most important — </a:t>
            </a:r>
            <a:r>
              <a:rPr lang="en-US" b="1"/>
              <a:t>AI-powered monitoring</a:t>
            </a:r>
            <a:r>
              <a:rPr lang="en-US"/>
              <a:t>. </a:t>
            </a:r>
          </a:p>
          <a:p>
            <a:pPr marL="171450" indent="-171450">
              <a:buFont typeface="Arial"/>
              <a:buChar char="•"/>
            </a:pPr>
            <a:r>
              <a:rPr lang="en-US"/>
              <a:t>Instead of requiring staff to watch dozens of screens, AI continuously monitors video feeds, detects unusual activity, and sends instant alerts. </a:t>
            </a:r>
          </a:p>
          <a:p>
            <a:pPr marL="171450" indent="-171450">
              <a:buFont typeface="Arial"/>
              <a:buChar char="•"/>
            </a:pPr>
            <a:r>
              <a:rPr lang="en-US"/>
              <a:t>This means one officer can effectively cover many locations and respond where they’re most needed.</a:t>
            </a:r>
          </a:p>
          <a:p>
            <a:pPr marL="171450" indent="-171450">
              <a:buFont typeface="Arial"/>
              <a:buChar char="•"/>
            </a:pPr>
            <a:r>
              <a:rPr lang="en-US" b="1"/>
              <a:t>The bottom line: </a:t>
            </a:r>
            <a:r>
              <a:rPr lang="en-US"/>
              <a:t>these tools extend our limited resources. </a:t>
            </a:r>
          </a:p>
          <a:p>
            <a:pPr lvl="1" indent="-171450">
              <a:buFont typeface="Arial"/>
              <a:buChar char="•"/>
            </a:pPr>
            <a:r>
              <a:rPr lang="en-US"/>
              <a:t>Technology allows us to multiply our coverage, deter crime before it happens, and support officers with real-time intelligence — all while keeping downtown safer and more secure.</a:t>
            </a:r>
          </a:p>
        </p:txBody>
      </p:sp>
      <p:sp>
        <p:nvSpPr>
          <p:cNvPr id="4" name="Slide Number Placeholder 3"/>
          <p:cNvSpPr>
            <a:spLocks noGrp="1"/>
          </p:cNvSpPr>
          <p:nvPr>
            <p:ph type="sldNum" sz="quarter" idx="5"/>
          </p:nvPr>
        </p:nvSpPr>
        <p:spPr/>
        <p:txBody>
          <a:bodyPr/>
          <a:lstStyle/>
          <a:p>
            <a:fld id="{BEDAF213-026E-4EFD-B7C0-AE74235EC3F1}" type="slidenum">
              <a:rPr lang="en-US" smtClean="0"/>
              <a:t>15</a:t>
            </a:fld>
            <a:endParaRPr lang="en-US"/>
          </a:p>
        </p:txBody>
      </p:sp>
    </p:spTree>
    <p:extLst>
      <p:ext uri="{BB962C8B-B14F-4D97-AF65-F5344CB8AC3E}">
        <p14:creationId xmlns:p14="http://schemas.microsoft.com/office/powerpoint/2010/main" val="771076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Looking at best practices, many cities apply additional licensing requirements to late-night venues, using hours of operation as the trigger.</a:t>
            </a:r>
          </a:p>
          <a:p>
            <a:pPr marL="171450" indent="-171450">
              <a:buFont typeface="Arial"/>
              <a:buChar char="•"/>
            </a:pPr>
            <a:r>
              <a:rPr lang="en-US"/>
              <a:t>We will return to Council with recommendations using this same approach. </a:t>
            </a:r>
          </a:p>
          <a:p>
            <a:pPr marL="628650" lvl="1" indent="-171450">
              <a:buFont typeface="Arial"/>
              <a:buChar char="•"/>
            </a:pPr>
            <a:r>
              <a:rPr lang="en-US"/>
              <a:t>These may include requiring late-night venues to provide licensed security staff and safety plans; </a:t>
            </a:r>
          </a:p>
          <a:p>
            <a:pPr marL="628650" lvl="1" indent="-171450">
              <a:buFont typeface="Arial"/>
              <a:buChar char="•"/>
            </a:pPr>
            <a:r>
              <a:rPr lang="en-US"/>
              <a:t>Applying permit fees for businesses that remain open past certain hours to help fund added surveillance and patrols: and</a:t>
            </a:r>
          </a:p>
          <a:p>
            <a:pPr marL="628650" lvl="1" indent="-171450">
              <a:buFont typeface="Arial"/>
              <a:buChar char="•"/>
            </a:pPr>
            <a:r>
              <a:rPr lang="en-US"/>
              <a:t>Ensuring Code Enforcement supports MPD by monitoring compliance with these requirements as well as other nuisance activity such as property maintenance.</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EDAF213-026E-4EFD-B7C0-AE74235EC3F1}" type="slidenum">
              <a:rPr lang="en-US" smtClean="0"/>
              <a:t>16</a:t>
            </a:fld>
            <a:endParaRPr lang="en-US"/>
          </a:p>
        </p:txBody>
      </p:sp>
    </p:spTree>
    <p:extLst>
      <p:ext uri="{BB962C8B-B14F-4D97-AF65-F5344CB8AC3E}">
        <p14:creationId xmlns:p14="http://schemas.microsoft.com/office/powerpoint/2010/main" val="41307215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C1C05-53FA-3CF8-A8DF-1E3CD1D337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29DB09-816A-7854-E63B-F35F13063F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AA26FE-67E4-B65C-FF00-E7C3520DCAA6}"/>
              </a:ext>
            </a:extLst>
          </p:cNvPr>
          <p:cNvSpPr>
            <a:spLocks noGrp="1"/>
          </p:cNvSpPr>
          <p:nvPr>
            <p:ph type="body" idx="1"/>
          </p:nvPr>
        </p:nvSpPr>
        <p:spPr/>
        <p:txBody>
          <a:bodyPr/>
          <a:lstStyle/>
          <a:p>
            <a:r>
              <a:rPr lang="en-US"/>
              <a:t>We’ll phase this work:</a:t>
            </a:r>
          </a:p>
          <a:p>
            <a:pPr marL="171450" indent="-171450">
              <a:buFont typeface="Arial"/>
              <a:buChar char="•"/>
            </a:pPr>
            <a:r>
              <a:rPr lang="en-US" b="1"/>
              <a:t>Next 3–4 months</a:t>
            </a:r>
            <a:r>
              <a:rPr lang="en-US"/>
              <a:t>: Focused patrols at hot spots and launch business partnership meetings.</a:t>
            </a:r>
          </a:p>
          <a:p>
            <a:pPr marL="171450" indent="-171450">
              <a:buFont typeface="Arial"/>
              <a:buChar char="•"/>
            </a:pPr>
            <a:r>
              <a:rPr lang="en-US" b="1"/>
              <a:t>9–12 months</a:t>
            </a:r>
            <a:r>
              <a:rPr lang="en-US"/>
              <a:t>: Roll out licensing changes and add new lighting and cameras.</a:t>
            </a:r>
          </a:p>
          <a:p>
            <a:pPr marL="171450" indent="-171450">
              <a:buFont typeface="Arial"/>
              <a:buChar char="•"/>
            </a:pPr>
            <a:r>
              <a:rPr lang="en-US" b="1"/>
              <a:t>12+ months</a:t>
            </a:r>
            <a:r>
              <a:rPr lang="en-US"/>
              <a:t>: Evaluate results and adjust patrols and regulations as needed.</a:t>
            </a:r>
          </a:p>
          <a:p>
            <a:endParaRPr lang="en-US"/>
          </a:p>
        </p:txBody>
      </p:sp>
      <p:sp>
        <p:nvSpPr>
          <p:cNvPr id="4" name="Slide Number Placeholder 3">
            <a:extLst>
              <a:ext uri="{FF2B5EF4-FFF2-40B4-BE49-F238E27FC236}">
                <a16:creationId xmlns:a16="http://schemas.microsoft.com/office/drawing/2014/main" id="{36EAA9B0-642B-7416-0D3C-380D3C2F9D5C}"/>
              </a:ext>
            </a:extLst>
          </p:cNvPr>
          <p:cNvSpPr>
            <a:spLocks noGrp="1"/>
          </p:cNvSpPr>
          <p:nvPr>
            <p:ph type="sldNum" sz="quarter" idx="5"/>
          </p:nvPr>
        </p:nvSpPr>
        <p:spPr/>
        <p:txBody>
          <a:bodyPr/>
          <a:lstStyle/>
          <a:p>
            <a:fld id="{BEDAF213-026E-4EFD-B7C0-AE74235EC3F1}" type="slidenum">
              <a:rPr lang="en-US" smtClean="0"/>
              <a:t>17</a:t>
            </a:fld>
            <a:endParaRPr lang="en-US"/>
          </a:p>
        </p:txBody>
      </p:sp>
    </p:spTree>
    <p:extLst>
      <p:ext uri="{BB962C8B-B14F-4D97-AF65-F5344CB8AC3E}">
        <p14:creationId xmlns:p14="http://schemas.microsoft.com/office/powerpoint/2010/main" val="1033059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outcomes are clear: </a:t>
            </a:r>
          </a:p>
          <a:p>
            <a:pPr marL="171450" indent="-171450">
              <a:buFont typeface="Arial"/>
              <a:buChar char="•"/>
            </a:pPr>
            <a:r>
              <a:rPr lang="en-US"/>
              <a:t>Fewer incidents in nightlife corridors, stronger accountability for establishments, improved perceptions of safety, and a more vibrant downtown economy.</a:t>
            </a:r>
          </a:p>
        </p:txBody>
      </p:sp>
      <p:sp>
        <p:nvSpPr>
          <p:cNvPr id="4" name="Slide Number Placeholder 3"/>
          <p:cNvSpPr>
            <a:spLocks noGrp="1"/>
          </p:cNvSpPr>
          <p:nvPr>
            <p:ph type="sldNum" sz="quarter" idx="5"/>
          </p:nvPr>
        </p:nvSpPr>
        <p:spPr/>
        <p:txBody>
          <a:bodyPr/>
          <a:lstStyle/>
          <a:p>
            <a:fld id="{BEDAF213-026E-4EFD-B7C0-AE74235EC3F1}" type="slidenum">
              <a:rPr lang="en-US" smtClean="0"/>
              <a:t>18</a:t>
            </a:fld>
            <a:endParaRPr lang="en-US"/>
          </a:p>
        </p:txBody>
      </p:sp>
    </p:spTree>
    <p:extLst>
      <p:ext uri="{BB962C8B-B14F-4D97-AF65-F5344CB8AC3E}">
        <p14:creationId xmlns:p14="http://schemas.microsoft.com/office/powerpoint/2010/main" val="3802702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This plan is focused and practical. We are concentrating on the places, hours, and activities that drive incidents downtown.</a:t>
            </a:r>
          </a:p>
          <a:p>
            <a:pPr marL="171450" indent="-171450">
              <a:buFont typeface="Arial"/>
              <a:buChar char="•"/>
            </a:pPr>
            <a:r>
              <a:rPr lang="en-US"/>
              <a:t>By combining patrols, technology, licensing, and partnerships, we can reduce crime and strengthen downtown’s growth.</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BEDAF213-026E-4EFD-B7C0-AE74235EC3F1}" type="slidenum">
              <a:rPr lang="en-US" smtClean="0"/>
              <a:t>19</a:t>
            </a:fld>
            <a:endParaRPr lang="en-US"/>
          </a:p>
        </p:txBody>
      </p:sp>
    </p:spTree>
    <p:extLst>
      <p:ext uri="{BB962C8B-B14F-4D97-AF65-F5344CB8AC3E}">
        <p14:creationId xmlns:p14="http://schemas.microsoft.com/office/powerpoint/2010/main" val="2693259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This plan directly supports our Strategic Goals: being the safest city in West Texas, continuing downtown redevelopment, and investing in technology to make limited resources go further.</a:t>
            </a:r>
          </a:p>
        </p:txBody>
      </p:sp>
      <p:sp>
        <p:nvSpPr>
          <p:cNvPr id="4" name="Slide Number Placeholder 3"/>
          <p:cNvSpPr>
            <a:spLocks noGrp="1"/>
          </p:cNvSpPr>
          <p:nvPr>
            <p:ph type="sldNum" sz="quarter" idx="5"/>
          </p:nvPr>
        </p:nvSpPr>
        <p:spPr/>
        <p:txBody>
          <a:bodyPr/>
          <a:lstStyle/>
          <a:p>
            <a:fld id="{BEDAF213-026E-4EFD-B7C0-AE74235EC3F1}" type="slidenum">
              <a:rPr lang="en-US" smtClean="0"/>
              <a:t>2</a:t>
            </a:fld>
            <a:endParaRPr lang="en-US"/>
          </a:p>
        </p:txBody>
      </p:sp>
    </p:spTree>
    <p:extLst>
      <p:ext uri="{BB962C8B-B14F-4D97-AF65-F5344CB8AC3E}">
        <p14:creationId xmlns:p14="http://schemas.microsoft.com/office/powerpoint/2010/main" val="3208950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Safety is not just a policing issue—it’s foundational to Midland’s growth, investment, and quality of life.</a:t>
            </a:r>
          </a:p>
          <a:p>
            <a:endParaRPr lang="en-US"/>
          </a:p>
        </p:txBody>
      </p:sp>
      <p:sp>
        <p:nvSpPr>
          <p:cNvPr id="4" name="Slide Number Placeholder 3"/>
          <p:cNvSpPr>
            <a:spLocks noGrp="1"/>
          </p:cNvSpPr>
          <p:nvPr>
            <p:ph type="sldNum" sz="quarter" idx="5"/>
          </p:nvPr>
        </p:nvSpPr>
        <p:spPr/>
        <p:txBody>
          <a:bodyPr/>
          <a:lstStyle/>
          <a:p>
            <a:fld id="{BEDAF213-026E-4EFD-B7C0-AE74235EC3F1}" type="slidenum">
              <a:rPr lang="en-US" smtClean="0"/>
              <a:t>3</a:t>
            </a:fld>
            <a:endParaRPr lang="en-US"/>
          </a:p>
        </p:txBody>
      </p:sp>
    </p:spTree>
    <p:extLst>
      <p:ext uri="{BB962C8B-B14F-4D97-AF65-F5344CB8AC3E}">
        <p14:creationId xmlns:p14="http://schemas.microsoft.com/office/powerpoint/2010/main" val="354541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DD9C8-3107-CE15-6151-D322AF7976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2F8A5D-1BE7-C19C-A80A-385259A7FB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5E8706-8FB6-B8C5-4135-DCC9D0399EE7}"/>
              </a:ext>
            </a:extLst>
          </p:cNvPr>
          <p:cNvSpPr>
            <a:spLocks noGrp="1"/>
          </p:cNvSpPr>
          <p:nvPr>
            <p:ph type="body" idx="1"/>
          </p:nvPr>
        </p:nvSpPr>
        <p:spPr/>
        <p:txBody>
          <a:bodyPr/>
          <a:lstStyle/>
          <a:p>
            <a:pPr marL="285750" indent="-285750">
              <a:buFont typeface="Arial"/>
              <a:buChar char="•"/>
            </a:pPr>
            <a:r>
              <a:rPr lang="en-US"/>
              <a:t>Safety is the foundation for downtown growth.</a:t>
            </a:r>
          </a:p>
          <a:p>
            <a:pPr marL="285750" indent="-285750">
              <a:buFont typeface="Arial"/>
              <a:buChar char="•"/>
            </a:pPr>
            <a:r>
              <a:rPr lang="en-US"/>
              <a:t>When streets feel safe, more people come downtown to eat, shop, and attend events.</a:t>
            </a:r>
          </a:p>
          <a:p>
            <a:pPr marL="285750" indent="-285750">
              <a:buFont typeface="Arial"/>
              <a:buChar char="•"/>
            </a:pPr>
            <a:r>
              <a:rPr lang="en-US"/>
              <a:t>That activity drives sales, tourism, hotel stays, and new investment.</a:t>
            </a:r>
          </a:p>
          <a:p>
            <a:pPr marL="285750" indent="-285750">
              <a:buFont typeface="Arial"/>
              <a:buChar char="•"/>
            </a:pPr>
            <a:r>
              <a:rPr lang="en-US"/>
              <a:t>Without safety, past investments are at risk, and future growth is harder to secure.</a:t>
            </a:r>
          </a:p>
          <a:p>
            <a:pPr marL="285750" indent="-285750">
              <a:spcAft>
                <a:spcPts val="1200"/>
              </a:spcAft>
              <a:buFont typeface="Arial" panose="020B0604020202020204" pitchFamily="34" charset="0"/>
              <a:buChar char="•"/>
            </a:pPr>
            <a:endParaRPr lang="en-US" sz="1200">
              <a:latin typeface="Arial" panose="020B0604020202020204" pitchFamily="34" charset="0"/>
              <a:cs typeface="Arial" panose="020B0604020202020204" pitchFamily="34" charset="0"/>
            </a:endParaRPr>
          </a:p>
          <a:p>
            <a:pPr marL="0" indent="0">
              <a:buFontTx/>
              <a:buNone/>
            </a:pPr>
            <a:endParaRPr lang="en-US" sz="1200">
              <a:latin typeface="Aptos" panose="02110004020202020204"/>
              <a:cs typeface="Arial" panose="020B0604020202020204" pitchFamily="34" charset="0"/>
            </a:endParaRPr>
          </a:p>
        </p:txBody>
      </p:sp>
      <p:sp>
        <p:nvSpPr>
          <p:cNvPr id="4" name="Slide Number Placeholder 3">
            <a:extLst>
              <a:ext uri="{FF2B5EF4-FFF2-40B4-BE49-F238E27FC236}">
                <a16:creationId xmlns:a16="http://schemas.microsoft.com/office/drawing/2014/main" id="{21FB632B-BCFA-405E-9445-B24BCEB00A08}"/>
              </a:ext>
            </a:extLst>
          </p:cNvPr>
          <p:cNvSpPr>
            <a:spLocks noGrp="1"/>
          </p:cNvSpPr>
          <p:nvPr>
            <p:ph type="sldNum" sz="quarter" idx="5"/>
          </p:nvPr>
        </p:nvSpPr>
        <p:spPr/>
        <p:txBody>
          <a:bodyPr/>
          <a:lstStyle/>
          <a:p>
            <a:fld id="{BEDAF213-026E-4EFD-B7C0-AE74235EC3F1}" type="slidenum">
              <a:rPr lang="en-US" smtClean="0"/>
              <a:t>4</a:t>
            </a:fld>
            <a:endParaRPr lang="en-US"/>
          </a:p>
        </p:txBody>
      </p:sp>
    </p:spTree>
    <p:extLst>
      <p:ext uri="{BB962C8B-B14F-4D97-AF65-F5344CB8AC3E}">
        <p14:creationId xmlns:p14="http://schemas.microsoft.com/office/powerpoint/2010/main" val="3275131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During this presentation, we’ll look at the data driving downtown crime and the focused plan to reduce it through patrols, technology, licensing, and partnerships</a:t>
            </a:r>
          </a:p>
        </p:txBody>
      </p:sp>
      <p:sp>
        <p:nvSpPr>
          <p:cNvPr id="4" name="Slide Number Placeholder 3"/>
          <p:cNvSpPr>
            <a:spLocks noGrp="1"/>
          </p:cNvSpPr>
          <p:nvPr>
            <p:ph type="sldNum" sz="quarter" idx="5"/>
          </p:nvPr>
        </p:nvSpPr>
        <p:spPr/>
        <p:txBody>
          <a:bodyPr/>
          <a:lstStyle/>
          <a:p>
            <a:fld id="{BEDAF213-026E-4EFD-B7C0-AE74235EC3F1}" type="slidenum">
              <a:rPr lang="en-US" smtClean="0"/>
              <a:t>5</a:t>
            </a:fld>
            <a:endParaRPr lang="en-US"/>
          </a:p>
        </p:txBody>
      </p:sp>
    </p:spTree>
    <p:extLst>
      <p:ext uri="{BB962C8B-B14F-4D97-AF65-F5344CB8AC3E}">
        <p14:creationId xmlns:p14="http://schemas.microsoft.com/office/powerpoint/2010/main" val="3734094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Here’s where we stand.</a:t>
            </a:r>
          </a:p>
          <a:p>
            <a:pPr marL="628650" lvl="1" indent="-171450">
              <a:buFont typeface="Arial"/>
              <a:buChar char="•"/>
            </a:pPr>
            <a:r>
              <a:rPr lang="en-US"/>
              <a:t>Downtown incidents rose from 227 in 2021 to a peak of 249 in 2023. </a:t>
            </a:r>
          </a:p>
          <a:p>
            <a:pPr marL="628650" lvl="1" indent="-171450">
              <a:buFont typeface="Arial"/>
              <a:buChar char="•"/>
            </a:pPr>
            <a:r>
              <a:rPr lang="en-US"/>
              <a:t>They held high in 2024 at 243. </a:t>
            </a:r>
          </a:p>
          <a:p>
            <a:pPr marL="628650" lvl="1" indent="-171450">
              <a:buFont typeface="Arial"/>
              <a:buChar char="•"/>
            </a:pPr>
            <a:r>
              <a:rPr lang="en-US"/>
              <a:t>This year, 2025, we’re trending down, with 141 incidents to date. </a:t>
            </a:r>
          </a:p>
          <a:p>
            <a:pPr marL="628650" lvl="1" indent="-171450">
              <a:buFont typeface="Arial"/>
              <a:buChar char="•"/>
            </a:pPr>
            <a:r>
              <a:rPr lang="en-US"/>
              <a:t>That’s encouraging — but crime remains concentrated in just a few corridors.</a:t>
            </a:r>
          </a:p>
        </p:txBody>
      </p:sp>
      <p:sp>
        <p:nvSpPr>
          <p:cNvPr id="4" name="Slide Number Placeholder 3"/>
          <p:cNvSpPr>
            <a:spLocks noGrp="1"/>
          </p:cNvSpPr>
          <p:nvPr>
            <p:ph type="sldNum" sz="quarter" idx="5"/>
          </p:nvPr>
        </p:nvSpPr>
        <p:spPr/>
        <p:txBody>
          <a:bodyPr/>
          <a:lstStyle/>
          <a:p>
            <a:fld id="{BEDAF213-026E-4EFD-B7C0-AE74235EC3F1}" type="slidenum">
              <a:rPr lang="en-US" smtClean="0"/>
              <a:t>6</a:t>
            </a:fld>
            <a:endParaRPr lang="en-US"/>
          </a:p>
        </p:txBody>
      </p:sp>
    </p:spTree>
    <p:extLst>
      <p:ext uri="{BB962C8B-B14F-4D97-AF65-F5344CB8AC3E}">
        <p14:creationId xmlns:p14="http://schemas.microsoft.com/office/powerpoint/2010/main" val="2206985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The hot spots are Missouri, Colorado, Big Spring, and Wall Streets. </a:t>
            </a:r>
          </a:p>
          <a:p>
            <a:pPr marL="171450" indent="-171450">
              <a:buFont typeface="Arial"/>
              <a:buChar char="•"/>
            </a:pPr>
            <a:r>
              <a:rPr lang="en-US"/>
              <a:t>And these areas align almost exactly with alcohol-permitted establishments. </a:t>
            </a:r>
          </a:p>
          <a:p>
            <a:pPr marL="171450" indent="-171450">
              <a:buFont typeface="Arial"/>
              <a:buChar char="•"/>
            </a:pPr>
            <a:r>
              <a:rPr lang="en-US"/>
              <a:t>The pattern is clear: </a:t>
            </a:r>
            <a:r>
              <a:rPr lang="en-US" b="1"/>
              <a:t>late-night activity tied to bars and restaurants is driving the bulk of downtown incidents.</a:t>
            </a:r>
            <a:endParaRPr lang="en-US"/>
          </a:p>
        </p:txBody>
      </p:sp>
      <p:sp>
        <p:nvSpPr>
          <p:cNvPr id="4" name="Slide Number Placeholder 3"/>
          <p:cNvSpPr>
            <a:spLocks noGrp="1"/>
          </p:cNvSpPr>
          <p:nvPr>
            <p:ph type="sldNum" sz="quarter" idx="5"/>
          </p:nvPr>
        </p:nvSpPr>
        <p:spPr/>
        <p:txBody>
          <a:bodyPr/>
          <a:lstStyle/>
          <a:p>
            <a:fld id="{BEDAF213-026E-4EFD-B7C0-AE74235EC3F1}" type="slidenum">
              <a:rPr lang="en-US" smtClean="0"/>
              <a:t>7</a:t>
            </a:fld>
            <a:endParaRPr lang="en-US"/>
          </a:p>
        </p:txBody>
      </p:sp>
    </p:spTree>
    <p:extLst>
      <p:ext uri="{BB962C8B-B14F-4D97-AF65-F5344CB8AC3E}">
        <p14:creationId xmlns:p14="http://schemas.microsoft.com/office/powerpoint/2010/main" val="2103630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852D6-74E5-8A98-AAB2-54F2570BE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10C1E8-E828-D892-F1E7-46EFCA6FFE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761DCE-817D-88A0-401D-224F064458DD}"/>
              </a:ext>
            </a:extLst>
          </p:cNvPr>
          <p:cNvSpPr>
            <a:spLocks noGrp="1"/>
          </p:cNvSpPr>
          <p:nvPr>
            <p:ph type="body" idx="1"/>
          </p:nvPr>
        </p:nvSpPr>
        <p:spPr/>
        <p:txBody>
          <a:bodyPr/>
          <a:lstStyle/>
          <a:p>
            <a:pPr>
              <a:buFont typeface="Arial" panose="020B0604020202020204" pitchFamily="34" charset="0"/>
              <a:buChar char="•"/>
            </a:pPr>
            <a:r>
              <a:rPr lang="en-US"/>
              <a:t>Other cities facing the same issue show us what works:</a:t>
            </a:r>
          </a:p>
          <a:p>
            <a:pPr marL="285750" lvl="1">
              <a:buFont typeface="Arial" panose="020B0604020202020204" pitchFamily="34" charset="0"/>
              <a:buChar char="•"/>
            </a:pPr>
            <a:r>
              <a:rPr lang="en-US"/>
              <a:t>One city added a downtown substation and dedicated patrols.</a:t>
            </a:r>
          </a:p>
          <a:p>
            <a:pPr marL="285750" lvl="1">
              <a:buFont typeface="Arial" panose="020B0604020202020204" pitchFamily="34" charset="0"/>
              <a:buChar char="•"/>
            </a:pPr>
            <a:r>
              <a:rPr lang="en-US"/>
              <a:t>Another paired police with private security on its busiest streets.</a:t>
            </a:r>
          </a:p>
          <a:p>
            <a:pPr marL="285750" lvl="1">
              <a:buFont typeface="Arial" panose="020B0604020202020204" pitchFamily="34" charset="0"/>
              <a:buChar char="•"/>
            </a:pPr>
            <a:r>
              <a:rPr lang="en-US"/>
              <a:t>Others improved safety through added surveillance and exterior lighting.</a:t>
            </a:r>
          </a:p>
          <a:p>
            <a:pPr marL="171450" indent="-171450">
              <a:buFont typeface="Arial" panose="020B0604020202020204" pitchFamily="34" charset="0"/>
              <a:buChar char="•"/>
            </a:pPr>
            <a:endParaRPr lang="en-US"/>
          </a:p>
        </p:txBody>
      </p:sp>
      <p:sp>
        <p:nvSpPr>
          <p:cNvPr id="4" name="Slide Number Placeholder 3">
            <a:extLst>
              <a:ext uri="{FF2B5EF4-FFF2-40B4-BE49-F238E27FC236}">
                <a16:creationId xmlns:a16="http://schemas.microsoft.com/office/drawing/2014/main" id="{F2F45F3A-59CC-E9C8-CB78-3DE0083FD3F5}"/>
              </a:ext>
            </a:extLst>
          </p:cNvPr>
          <p:cNvSpPr>
            <a:spLocks noGrp="1"/>
          </p:cNvSpPr>
          <p:nvPr>
            <p:ph type="sldNum" sz="quarter" idx="5"/>
          </p:nvPr>
        </p:nvSpPr>
        <p:spPr/>
        <p:txBody>
          <a:bodyPr/>
          <a:lstStyle/>
          <a:p>
            <a:fld id="{BEDAF213-026E-4EFD-B7C0-AE74235EC3F1}" type="slidenum">
              <a:rPr lang="en-US" smtClean="0"/>
              <a:t>8</a:t>
            </a:fld>
            <a:endParaRPr lang="en-US"/>
          </a:p>
        </p:txBody>
      </p:sp>
    </p:spTree>
    <p:extLst>
      <p:ext uri="{BB962C8B-B14F-4D97-AF65-F5344CB8AC3E}">
        <p14:creationId xmlns:p14="http://schemas.microsoft.com/office/powerpoint/2010/main" val="4031161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A41AE-7E4D-486D-E876-4181AEBBDC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4F8319-2CD2-D105-86BB-C9BFFBDC75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0738E6-5435-1664-11BF-076992F7FF8A}"/>
              </a:ext>
            </a:extLst>
          </p:cNvPr>
          <p:cNvSpPr>
            <a:spLocks noGrp="1"/>
          </p:cNvSpPr>
          <p:nvPr>
            <p:ph type="body" idx="1"/>
          </p:nvPr>
        </p:nvSpPr>
        <p:spPr/>
        <p:txBody>
          <a:bodyPr/>
          <a:lstStyle/>
          <a:p>
            <a:pPr marL="171450" indent="-171450">
              <a:buFont typeface="Arial" panose="020B0604020202020204" pitchFamily="34" charset="0"/>
              <a:buChar char="•"/>
            </a:pPr>
            <a:r>
              <a:rPr lang="en-US"/>
              <a:t>Some cities focused on licensing and regulation, adding an after-midnight permit fee so bars share the cost of extra security of security</a:t>
            </a:r>
          </a:p>
          <a:p>
            <a:pPr marL="171450" indent="-171450">
              <a:buFont typeface="Arial" panose="020B0604020202020204" pitchFamily="34" charset="0"/>
              <a:buChar char="•"/>
            </a:pPr>
            <a:r>
              <a:rPr lang="en-US"/>
              <a:t>Others focused on licenses that require security staff, cameras, and safety plans for late-night lounges</a:t>
            </a:r>
          </a:p>
          <a:p>
            <a:pPr marL="171450" indent="-171450">
              <a:buFont typeface="Arial" panose="020B0604020202020204" pitchFamily="34" charset="0"/>
              <a:buChar char="•"/>
            </a:pPr>
            <a:r>
              <a:rPr lang="en-US"/>
              <a:t>Still others focused on partnerships with local bars and businesses to train security staff and establish public-private partnerships for additional lighting in bar districts.</a:t>
            </a:r>
          </a:p>
        </p:txBody>
      </p:sp>
      <p:sp>
        <p:nvSpPr>
          <p:cNvPr id="4" name="Slide Number Placeholder 3">
            <a:extLst>
              <a:ext uri="{FF2B5EF4-FFF2-40B4-BE49-F238E27FC236}">
                <a16:creationId xmlns:a16="http://schemas.microsoft.com/office/drawing/2014/main" id="{861707A6-A951-3488-F9D3-551D17748DC9}"/>
              </a:ext>
            </a:extLst>
          </p:cNvPr>
          <p:cNvSpPr>
            <a:spLocks noGrp="1"/>
          </p:cNvSpPr>
          <p:nvPr>
            <p:ph type="sldNum" sz="quarter" idx="5"/>
          </p:nvPr>
        </p:nvSpPr>
        <p:spPr/>
        <p:txBody>
          <a:bodyPr/>
          <a:lstStyle/>
          <a:p>
            <a:fld id="{BEDAF213-026E-4EFD-B7C0-AE74235EC3F1}" type="slidenum">
              <a:rPr lang="en-US" smtClean="0"/>
              <a:t>9</a:t>
            </a:fld>
            <a:endParaRPr lang="en-US"/>
          </a:p>
        </p:txBody>
      </p:sp>
    </p:spTree>
    <p:extLst>
      <p:ext uri="{BB962C8B-B14F-4D97-AF65-F5344CB8AC3E}">
        <p14:creationId xmlns:p14="http://schemas.microsoft.com/office/powerpoint/2010/main" val="3429988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50C15-29A4-7EAF-6911-11B91BAF78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4A75A0-5D6E-3192-E37C-5C94C2A082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lide Number Placeholder 8">
            <a:extLst>
              <a:ext uri="{FF2B5EF4-FFF2-40B4-BE49-F238E27FC236}">
                <a16:creationId xmlns:a16="http://schemas.microsoft.com/office/drawing/2014/main" id="{3F14A6DA-C0D3-C628-E5AD-8739825B9E00}"/>
              </a:ext>
            </a:extLst>
          </p:cNvPr>
          <p:cNvSpPr>
            <a:spLocks noGrp="1"/>
          </p:cNvSpPr>
          <p:nvPr>
            <p:ph type="sldNum" sz="quarter" idx="12"/>
          </p:nvPr>
        </p:nvSpPr>
        <p:spPr>
          <a:xfrm>
            <a:off x="606778" y="6028972"/>
            <a:ext cx="2743200" cy="365125"/>
          </a:xfrm>
        </p:spPr>
        <p:txBody>
          <a:bodyPr/>
          <a:lstStyle>
            <a:lvl1pPr algn="l">
              <a:defRPr sz="4800">
                <a:solidFill>
                  <a:schemeClr val="tx2">
                    <a:lumMod val="75000"/>
                    <a:lumOff val="25000"/>
                  </a:schemeClr>
                </a:solidFill>
                <a:latin typeface="+mj-lt"/>
              </a:defRPr>
            </a:lvl1pPr>
          </a:lstStyle>
          <a:p>
            <a:fld id="{C909ABD2-4574-433D-8B11-1782A1457D95}" type="slidenum">
              <a:rPr lang="en-US" smtClean="0"/>
              <a:pPr/>
              <a:t>‹#›</a:t>
            </a:fld>
            <a:endParaRPr lang="en-US"/>
          </a:p>
        </p:txBody>
      </p:sp>
    </p:spTree>
    <p:extLst>
      <p:ext uri="{BB962C8B-B14F-4D97-AF65-F5344CB8AC3E}">
        <p14:creationId xmlns:p14="http://schemas.microsoft.com/office/powerpoint/2010/main" val="4234806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75242-9FD0-BA3A-0069-C7A2EF6B9D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D7D0F9-2F43-6CA8-73F1-88D41C1B3E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111A36-BF50-B0CE-5F40-F26AC51B76BB}"/>
              </a:ext>
            </a:extLst>
          </p:cNvPr>
          <p:cNvSpPr>
            <a:spLocks noGrp="1"/>
          </p:cNvSpPr>
          <p:nvPr>
            <p:ph type="dt" sz="half" idx="10"/>
          </p:nvPr>
        </p:nvSpPr>
        <p:spPr>
          <a:xfrm>
            <a:off x="838200" y="6356350"/>
            <a:ext cx="2743200" cy="365125"/>
          </a:xfrm>
          <a:prstGeom prst="rect">
            <a:avLst/>
          </a:prstGeom>
        </p:spPr>
        <p:txBody>
          <a:bodyPr/>
          <a:lstStyle/>
          <a:p>
            <a:fld id="{0D335B19-3239-4821-BA41-4A85223FA6A7}" type="datetime1">
              <a:rPr lang="en-US" smtClean="0"/>
              <a:t>9/9/2025</a:t>
            </a:fld>
            <a:endParaRPr lang="en-US"/>
          </a:p>
        </p:txBody>
      </p:sp>
      <p:sp>
        <p:nvSpPr>
          <p:cNvPr id="5" name="Footer Placeholder 4">
            <a:extLst>
              <a:ext uri="{FF2B5EF4-FFF2-40B4-BE49-F238E27FC236}">
                <a16:creationId xmlns:a16="http://schemas.microsoft.com/office/drawing/2014/main" id="{39279C58-723F-BD9A-D495-60997E0B9C5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15E6367-B94B-F6ED-EA45-75CED3629D8A}"/>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3021765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0E3492-9793-0DF9-D474-A3BF623359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F53FAE-D8EF-B522-9A8B-1BBCF587DC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476413-696F-A66A-647E-3B167A7B937B}"/>
              </a:ext>
            </a:extLst>
          </p:cNvPr>
          <p:cNvSpPr>
            <a:spLocks noGrp="1"/>
          </p:cNvSpPr>
          <p:nvPr>
            <p:ph type="dt" sz="half" idx="10"/>
          </p:nvPr>
        </p:nvSpPr>
        <p:spPr>
          <a:xfrm>
            <a:off x="838200" y="6356350"/>
            <a:ext cx="2743200" cy="365125"/>
          </a:xfrm>
          <a:prstGeom prst="rect">
            <a:avLst/>
          </a:prstGeom>
        </p:spPr>
        <p:txBody>
          <a:bodyPr/>
          <a:lstStyle/>
          <a:p>
            <a:fld id="{7BF1ED7F-2FB4-489E-8A68-0FB9066B2799}" type="datetime1">
              <a:rPr lang="en-US" smtClean="0"/>
              <a:t>9/9/2025</a:t>
            </a:fld>
            <a:endParaRPr lang="en-US"/>
          </a:p>
        </p:txBody>
      </p:sp>
      <p:sp>
        <p:nvSpPr>
          <p:cNvPr id="5" name="Footer Placeholder 4">
            <a:extLst>
              <a:ext uri="{FF2B5EF4-FFF2-40B4-BE49-F238E27FC236}">
                <a16:creationId xmlns:a16="http://schemas.microsoft.com/office/drawing/2014/main" id="{D26356A2-E831-7A73-D263-11ECD6B2E24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DFAE871-6629-800D-B944-AD029FFD40D9}"/>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4145064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D9040-6E81-C4FC-D2A5-0F91B6DAB4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CB2678-D324-959E-5B8C-4103B88E9A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B085382-7AD5-CB97-DE83-F0BE945C37BA}"/>
              </a:ext>
            </a:extLst>
          </p:cNvPr>
          <p:cNvSpPr>
            <a:spLocks noGrp="1"/>
          </p:cNvSpPr>
          <p:nvPr>
            <p:ph type="sldNum" sz="quarter" idx="12"/>
          </p:nvPr>
        </p:nvSpPr>
        <p:spPr>
          <a:xfrm>
            <a:off x="460022" y="6192221"/>
            <a:ext cx="2743200" cy="365125"/>
          </a:xfrm>
        </p:spPr>
        <p:txBody>
          <a:bodyPr/>
          <a:lstStyle>
            <a:lvl1pPr algn="l">
              <a:defRPr sz="4800">
                <a:solidFill>
                  <a:schemeClr val="tx2">
                    <a:lumMod val="75000"/>
                    <a:lumOff val="25000"/>
                  </a:schemeClr>
                </a:solidFill>
                <a:latin typeface="+mj-lt"/>
              </a:defRPr>
            </a:lvl1pPr>
          </a:lstStyle>
          <a:p>
            <a:fld id="{C909ABD2-4574-433D-8B11-1782A1457D95}" type="slidenum">
              <a:rPr lang="en-US" smtClean="0"/>
              <a:pPr/>
              <a:t>‹#›</a:t>
            </a:fld>
            <a:endParaRPr lang="en-US"/>
          </a:p>
        </p:txBody>
      </p:sp>
    </p:spTree>
    <p:extLst>
      <p:ext uri="{BB962C8B-B14F-4D97-AF65-F5344CB8AC3E}">
        <p14:creationId xmlns:p14="http://schemas.microsoft.com/office/powerpoint/2010/main" val="191755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7F51F-FF6A-A1D2-CDA3-9CDFD28677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AA80C8-3DA8-4480-F376-FEBC78BBCF1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C3850A1-D443-8532-4A96-1CAAC8D373AC}"/>
              </a:ext>
            </a:extLst>
          </p:cNvPr>
          <p:cNvSpPr>
            <a:spLocks noGrp="1"/>
          </p:cNvSpPr>
          <p:nvPr>
            <p:ph type="dt" sz="half" idx="10"/>
          </p:nvPr>
        </p:nvSpPr>
        <p:spPr>
          <a:xfrm>
            <a:off x="838200" y="6356350"/>
            <a:ext cx="2743200" cy="365125"/>
          </a:xfrm>
          <a:prstGeom prst="rect">
            <a:avLst/>
          </a:prstGeom>
        </p:spPr>
        <p:txBody>
          <a:bodyPr/>
          <a:lstStyle/>
          <a:p>
            <a:fld id="{C63A7AB1-B72A-49B7-BA47-299C44DC17BA}" type="datetime1">
              <a:rPr lang="en-US" smtClean="0"/>
              <a:t>9/9/2025</a:t>
            </a:fld>
            <a:endParaRPr lang="en-US"/>
          </a:p>
        </p:txBody>
      </p:sp>
      <p:sp>
        <p:nvSpPr>
          <p:cNvPr id="5" name="Footer Placeholder 4">
            <a:extLst>
              <a:ext uri="{FF2B5EF4-FFF2-40B4-BE49-F238E27FC236}">
                <a16:creationId xmlns:a16="http://schemas.microsoft.com/office/drawing/2014/main" id="{617E27A6-98EF-0932-A3BD-47974F960B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C3BD46D-139E-540C-B901-D8B60DD610DD}"/>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2005748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48ECC-D652-E8F9-17F9-E6796CEBD4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078BE9-9FF8-5D09-9B25-8BEB1EE4B9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D11461-53D5-4896-1AB9-B5CCBBD97F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0E29BE-AC45-0D3D-7E04-F8B0F0FCB97C}"/>
              </a:ext>
            </a:extLst>
          </p:cNvPr>
          <p:cNvSpPr>
            <a:spLocks noGrp="1"/>
          </p:cNvSpPr>
          <p:nvPr>
            <p:ph type="dt" sz="half" idx="10"/>
          </p:nvPr>
        </p:nvSpPr>
        <p:spPr>
          <a:xfrm>
            <a:off x="838200" y="6356350"/>
            <a:ext cx="2743200" cy="365125"/>
          </a:xfrm>
          <a:prstGeom prst="rect">
            <a:avLst/>
          </a:prstGeom>
        </p:spPr>
        <p:txBody>
          <a:bodyPr/>
          <a:lstStyle/>
          <a:p>
            <a:fld id="{790EC45C-7EB0-4884-BA3E-4EE65C849B37}" type="datetime1">
              <a:rPr lang="en-US" smtClean="0"/>
              <a:t>9/9/2025</a:t>
            </a:fld>
            <a:endParaRPr lang="en-US"/>
          </a:p>
        </p:txBody>
      </p:sp>
      <p:sp>
        <p:nvSpPr>
          <p:cNvPr id="6" name="Footer Placeholder 5">
            <a:extLst>
              <a:ext uri="{FF2B5EF4-FFF2-40B4-BE49-F238E27FC236}">
                <a16:creationId xmlns:a16="http://schemas.microsoft.com/office/drawing/2014/main" id="{BA05E286-D48A-875F-9B59-1277CFF128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A30B342-0DA4-715D-0069-120AFA7E582B}"/>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1781680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336B6-5ED9-8C0B-03B1-401DE3C304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2CFA0B-6684-0759-7B0C-94582A3920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FDABFA-ABC0-54E5-A661-A92E47EBD9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787813-E04D-4481-4B26-8FEF7BEE98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91B4EE-DA92-5D26-0682-7221ECBE04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7994E5-E271-7756-F0D6-7435F891B0CA}"/>
              </a:ext>
            </a:extLst>
          </p:cNvPr>
          <p:cNvSpPr>
            <a:spLocks noGrp="1"/>
          </p:cNvSpPr>
          <p:nvPr>
            <p:ph type="dt" sz="half" idx="10"/>
          </p:nvPr>
        </p:nvSpPr>
        <p:spPr>
          <a:xfrm>
            <a:off x="838200" y="6356350"/>
            <a:ext cx="2743200" cy="365125"/>
          </a:xfrm>
          <a:prstGeom prst="rect">
            <a:avLst/>
          </a:prstGeom>
        </p:spPr>
        <p:txBody>
          <a:bodyPr/>
          <a:lstStyle/>
          <a:p>
            <a:fld id="{3FF54632-1816-4F7C-BEB7-2EABAF5FCB99}" type="datetime1">
              <a:rPr lang="en-US" smtClean="0"/>
              <a:t>9/9/2025</a:t>
            </a:fld>
            <a:endParaRPr lang="en-US"/>
          </a:p>
        </p:txBody>
      </p:sp>
      <p:sp>
        <p:nvSpPr>
          <p:cNvPr id="8" name="Footer Placeholder 7">
            <a:extLst>
              <a:ext uri="{FF2B5EF4-FFF2-40B4-BE49-F238E27FC236}">
                <a16:creationId xmlns:a16="http://schemas.microsoft.com/office/drawing/2014/main" id="{A542767C-152E-93FE-E3A9-F820D66498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F1277B0-726F-2733-D962-FE8DF9676E18}"/>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365322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93553-5AD0-6DE8-CD30-90FDD357F8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F2AE5D-7C45-1031-578E-A226060D954B}"/>
              </a:ext>
            </a:extLst>
          </p:cNvPr>
          <p:cNvSpPr>
            <a:spLocks noGrp="1"/>
          </p:cNvSpPr>
          <p:nvPr>
            <p:ph type="dt" sz="half" idx="10"/>
          </p:nvPr>
        </p:nvSpPr>
        <p:spPr>
          <a:xfrm>
            <a:off x="838200" y="6356350"/>
            <a:ext cx="2743200" cy="365125"/>
          </a:xfrm>
          <a:prstGeom prst="rect">
            <a:avLst/>
          </a:prstGeom>
        </p:spPr>
        <p:txBody>
          <a:bodyPr/>
          <a:lstStyle/>
          <a:p>
            <a:fld id="{283ADF1D-66A8-406A-9DCA-618044B1CE95}" type="datetime1">
              <a:rPr lang="en-US" smtClean="0"/>
              <a:t>9/9/2025</a:t>
            </a:fld>
            <a:endParaRPr lang="en-US"/>
          </a:p>
        </p:txBody>
      </p:sp>
      <p:sp>
        <p:nvSpPr>
          <p:cNvPr id="4" name="Footer Placeholder 3">
            <a:extLst>
              <a:ext uri="{FF2B5EF4-FFF2-40B4-BE49-F238E27FC236}">
                <a16:creationId xmlns:a16="http://schemas.microsoft.com/office/drawing/2014/main" id="{416F5924-A68B-36F4-B4DC-88292E9091D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91DA005A-81A1-271D-BA18-B3B83ABA05E1}"/>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2617301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53D3E8-B213-9822-46F0-A62C6446EF8A}"/>
              </a:ext>
            </a:extLst>
          </p:cNvPr>
          <p:cNvSpPr>
            <a:spLocks noGrp="1"/>
          </p:cNvSpPr>
          <p:nvPr>
            <p:ph type="dt" sz="half" idx="10"/>
          </p:nvPr>
        </p:nvSpPr>
        <p:spPr>
          <a:xfrm>
            <a:off x="838200" y="6356350"/>
            <a:ext cx="2743200" cy="365125"/>
          </a:xfrm>
          <a:prstGeom prst="rect">
            <a:avLst/>
          </a:prstGeom>
        </p:spPr>
        <p:txBody>
          <a:bodyPr/>
          <a:lstStyle/>
          <a:p>
            <a:fld id="{9311316A-7EBD-4780-B79D-D1E8EFB6A87D}" type="datetime1">
              <a:rPr lang="en-US" smtClean="0"/>
              <a:t>9/9/2025</a:t>
            </a:fld>
            <a:endParaRPr lang="en-US"/>
          </a:p>
        </p:txBody>
      </p:sp>
      <p:sp>
        <p:nvSpPr>
          <p:cNvPr id="3" name="Footer Placeholder 2">
            <a:extLst>
              <a:ext uri="{FF2B5EF4-FFF2-40B4-BE49-F238E27FC236}">
                <a16:creationId xmlns:a16="http://schemas.microsoft.com/office/drawing/2014/main" id="{0B5EC94B-CD63-1125-81FB-7587768235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D8F176D-0D8E-480C-B4B3-DDAB59BA5A24}"/>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1030073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02363-E97C-518A-1180-D0F0872088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389E4B-06B7-B88D-2DFE-62D44421D0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6DD495-058C-6170-970D-739AE49A02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0F3943-7386-DFA1-D1D0-31DCF62587C3}"/>
              </a:ext>
            </a:extLst>
          </p:cNvPr>
          <p:cNvSpPr>
            <a:spLocks noGrp="1"/>
          </p:cNvSpPr>
          <p:nvPr>
            <p:ph type="dt" sz="half" idx="10"/>
          </p:nvPr>
        </p:nvSpPr>
        <p:spPr>
          <a:xfrm>
            <a:off x="838200" y="6356350"/>
            <a:ext cx="2743200" cy="365125"/>
          </a:xfrm>
          <a:prstGeom prst="rect">
            <a:avLst/>
          </a:prstGeom>
        </p:spPr>
        <p:txBody>
          <a:bodyPr/>
          <a:lstStyle/>
          <a:p>
            <a:fld id="{37760D4B-6D34-4F4F-9156-93D7C788CA48}" type="datetime1">
              <a:rPr lang="en-US" smtClean="0"/>
              <a:t>9/9/2025</a:t>
            </a:fld>
            <a:endParaRPr lang="en-US"/>
          </a:p>
        </p:txBody>
      </p:sp>
      <p:sp>
        <p:nvSpPr>
          <p:cNvPr id="6" name="Footer Placeholder 5">
            <a:extLst>
              <a:ext uri="{FF2B5EF4-FFF2-40B4-BE49-F238E27FC236}">
                <a16:creationId xmlns:a16="http://schemas.microsoft.com/office/drawing/2014/main" id="{BA041829-0397-2189-8262-E5D209D36D5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D533119-363C-ED54-F2ED-F7E674B8EAB2}"/>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535159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EB2AA-F562-55C3-166C-7804C90430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B19756-664C-522B-EC03-046C76BDCD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94C97C-B726-88B3-12D0-18A8830A79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8CBFC9-AA51-AB4D-BA4A-7EC4503B1BD5}"/>
              </a:ext>
            </a:extLst>
          </p:cNvPr>
          <p:cNvSpPr>
            <a:spLocks noGrp="1"/>
          </p:cNvSpPr>
          <p:nvPr>
            <p:ph type="dt" sz="half" idx="10"/>
          </p:nvPr>
        </p:nvSpPr>
        <p:spPr>
          <a:xfrm>
            <a:off x="838200" y="6356350"/>
            <a:ext cx="2743200" cy="365125"/>
          </a:xfrm>
          <a:prstGeom prst="rect">
            <a:avLst/>
          </a:prstGeom>
        </p:spPr>
        <p:txBody>
          <a:bodyPr/>
          <a:lstStyle/>
          <a:p>
            <a:fld id="{EE1EDFF7-7AA3-4703-9A0B-A824C63FEF71}" type="datetime1">
              <a:rPr lang="en-US" smtClean="0"/>
              <a:t>9/9/2025</a:t>
            </a:fld>
            <a:endParaRPr lang="en-US"/>
          </a:p>
        </p:txBody>
      </p:sp>
      <p:sp>
        <p:nvSpPr>
          <p:cNvPr id="6" name="Footer Placeholder 5">
            <a:extLst>
              <a:ext uri="{FF2B5EF4-FFF2-40B4-BE49-F238E27FC236}">
                <a16:creationId xmlns:a16="http://schemas.microsoft.com/office/drawing/2014/main" id="{82664E35-D856-7ECF-E8C8-B5D5B70871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38FCF93-0CA7-D137-FDB2-4DFF0F1DBDDF}"/>
              </a:ext>
            </a:extLst>
          </p:cNvPr>
          <p:cNvSpPr>
            <a:spLocks noGrp="1"/>
          </p:cNvSpPr>
          <p:nvPr>
            <p:ph type="sldNum" sz="quarter" idx="12"/>
          </p:nvPr>
        </p:nvSpPr>
        <p:spPr/>
        <p:txBody>
          <a:bodyPr/>
          <a:lstStyle/>
          <a:p>
            <a:fld id="{C909ABD2-4574-433D-8B11-1782A1457D95}" type="slidenum">
              <a:rPr lang="en-US" smtClean="0"/>
              <a:t>‹#›</a:t>
            </a:fld>
            <a:endParaRPr lang="en-US"/>
          </a:p>
        </p:txBody>
      </p:sp>
    </p:spTree>
    <p:extLst>
      <p:ext uri="{BB962C8B-B14F-4D97-AF65-F5344CB8AC3E}">
        <p14:creationId xmlns:p14="http://schemas.microsoft.com/office/powerpoint/2010/main" val="3553184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77BBF0-748E-A6ED-CA5E-97F3292C8F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TITLE HERE</a:t>
            </a:r>
          </a:p>
        </p:txBody>
      </p:sp>
      <p:sp>
        <p:nvSpPr>
          <p:cNvPr id="3" name="Text Placeholder 2">
            <a:extLst>
              <a:ext uri="{FF2B5EF4-FFF2-40B4-BE49-F238E27FC236}">
                <a16:creationId xmlns:a16="http://schemas.microsoft.com/office/drawing/2014/main" id="{4CF02EAF-2D6B-F2F1-25A6-FE6CD15DD3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DC3C452-C450-4D39-0F5D-3A6348C208E4}"/>
              </a:ext>
            </a:extLst>
          </p:cNvPr>
          <p:cNvSpPr>
            <a:spLocks noGrp="1"/>
          </p:cNvSpPr>
          <p:nvPr>
            <p:ph type="sldNum" sz="quarter" idx="4"/>
          </p:nvPr>
        </p:nvSpPr>
        <p:spPr>
          <a:xfrm>
            <a:off x="539045" y="6200246"/>
            <a:ext cx="2743200" cy="365125"/>
          </a:xfrm>
          <a:prstGeom prst="rect">
            <a:avLst/>
          </a:prstGeom>
        </p:spPr>
        <p:txBody>
          <a:bodyPr vert="horz" lIns="91440" tIns="45720" rIns="91440" bIns="45720" rtlCol="0" anchor="ctr"/>
          <a:lstStyle>
            <a:lvl1pPr algn="l">
              <a:defRPr sz="4800" b="1">
                <a:solidFill>
                  <a:schemeClr val="tx2">
                    <a:lumMod val="75000"/>
                    <a:lumOff val="25000"/>
                  </a:schemeClr>
                </a:solidFill>
                <a:latin typeface="+mn-lt"/>
              </a:defRPr>
            </a:lvl1pPr>
          </a:lstStyle>
          <a:p>
            <a:fld id="{C909ABD2-4574-433D-8B11-1782A1457D95}" type="slidenum">
              <a:rPr lang="en-US" smtClean="0"/>
              <a:pPr/>
              <a:t>‹#›</a:t>
            </a:fld>
            <a:endParaRPr lang="en-US"/>
          </a:p>
        </p:txBody>
      </p:sp>
    </p:spTree>
    <p:extLst>
      <p:ext uri="{BB962C8B-B14F-4D97-AF65-F5344CB8AC3E}">
        <p14:creationId xmlns:p14="http://schemas.microsoft.com/office/powerpoint/2010/main" val="2071890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3DACC85-833D-7267-0A49-26FAFBAE36CD}"/>
              </a:ext>
            </a:extLst>
          </p:cNvPr>
          <p:cNvSpPr txBox="1"/>
          <p:nvPr/>
        </p:nvSpPr>
        <p:spPr>
          <a:xfrm>
            <a:off x="498021" y="3931104"/>
            <a:ext cx="5057775" cy="1323439"/>
          </a:xfrm>
          <a:prstGeom prst="rect">
            <a:avLst/>
          </a:prstGeom>
          <a:noFill/>
        </p:spPr>
        <p:txBody>
          <a:bodyPr wrap="square" rtlCol="0">
            <a:spAutoFit/>
          </a:bodyPr>
          <a:lstStyle/>
          <a:p>
            <a:r>
              <a:rPr lang="en-US" sz="8000" b="1" spc="300">
                <a:solidFill>
                  <a:schemeClr val="bg1"/>
                </a:solidFill>
                <a:latin typeface="Vancouver V.20" panose="00000506000000000000" pitchFamily="2" charset="0"/>
                <a:cs typeface="Arial" panose="020B0604020202020204" pitchFamily="34" charset="0"/>
              </a:rPr>
              <a:t>TITLE HERE</a:t>
            </a:r>
          </a:p>
        </p:txBody>
      </p:sp>
      <p:sp>
        <p:nvSpPr>
          <p:cNvPr id="2" name="TextBox 1">
            <a:extLst>
              <a:ext uri="{FF2B5EF4-FFF2-40B4-BE49-F238E27FC236}">
                <a16:creationId xmlns:a16="http://schemas.microsoft.com/office/drawing/2014/main" id="{4BC83CB3-686D-9D7B-8369-F242735BB692}"/>
              </a:ext>
            </a:extLst>
          </p:cNvPr>
          <p:cNvSpPr txBox="1"/>
          <p:nvPr/>
        </p:nvSpPr>
        <p:spPr>
          <a:xfrm>
            <a:off x="498021" y="3931103"/>
            <a:ext cx="6419850" cy="1323439"/>
          </a:xfrm>
          <a:prstGeom prst="rect">
            <a:avLst/>
          </a:prstGeom>
          <a:noFill/>
        </p:spPr>
        <p:txBody>
          <a:bodyPr wrap="square" rtlCol="0">
            <a:spAutoFit/>
          </a:bodyPr>
          <a:lstStyle/>
          <a:p>
            <a:r>
              <a:rPr lang="en-US" sz="8000" b="1" spc="300">
                <a:solidFill>
                  <a:schemeClr val="bg1"/>
                </a:solidFill>
                <a:latin typeface="Vancouver V.20" panose="00000506000000000000" pitchFamily="2" charset="0"/>
                <a:cs typeface="Arial" panose="020B0604020202020204" pitchFamily="34" charset="0"/>
              </a:rPr>
              <a:t>TITLE HERE</a:t>
            </a:r>
          </a:p>
        </p:txBody>
      </p:sp>
      <p:pic>
        <p:nvPicPr>
          <p:cNvPr id="5" name="Picture 4" descr="A city with tall buildings&#10;&#10;Description automatically generated">
            <a:extLst>
              <a:ext uri="{FF2B5EF4-FFF2-40B4-BE49-F238E27FC236}">
                <a16:creationId xmlns:a16="http://schemas.microsoft.com/office/drawing/2014/main" id="{D9684E57-D90E-844E-0F19-95E7F40C16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DFDD6E9-B1D6-BF55-3830-A0B52000F9F8}"/>
              </a:ext>
            </a:extLst>
          </p:cNvPr>
          <p:cNvSpPr txBox="1"/>
          <p:nvPr/>
        </p:nvSpPr>
        <p:spPr>
          <a:xfrm>
            <a:off x="498021" y="2151727"/>
            <a:ext cx="11195958" cy="2554545"/>
          </a:xfrm>
          <a:prstGeom prst="rect">
            <a:avLst/>
          </a:prstGeom>
          <a:noFill/>
        </p:spPr>
        <p:txBody>
          <a:bodyPr wrap="square" lIns="91440" tIns="45720" rIns="91440" bIns="45720" rtlCol="0" anchor="t">
            <a:spAutoFit/>
          </a:bodyPr>
          <a:lstStyle/>
          <a:p>
            <a:r>
              <a:rPr lang="en-US" sz="8000" b="1">
                <a:solidFill>
                  <a:schemeClr val="bg1"/>
                </a:solidFill>
              </a:rPr>
              <a:t>TARGETED SAFETY ACTION PLAN</a:t>
            </a:r>
          </a:p>
        </p:txBody>
      </p:sp>
      <p:sp>
        <p:nvSpPr>
          <p:cNvPr id="4" name="TextBox 3">
            <a:extLst>
              <a:ext uri="{FF2B5EF4-FFF2-40B4-BE49-F238E27FC236}">
                <a16:creationId xmlns:a16="http://schemas.microsoft.com/office/drawing/2014/main" id="{141883AD-87A6-E014-DB3F-47F82E1C4EF8}"/>
              </a:ext>
            </a:extLst>
          </p:cNvPr>
          <p:cNvSpPr txBox="1"/>
          <p:nvPr/>
        </p:nvSpPr>
        <p:spPr>
          <a:xfrm>
            <a:off x="579129" y="4691745"/>
            <a:ext cx="11114849" cy="769441"/>
          </a:xfrm>
          <a:prstGeom prst="rect">
            <a:avLst/>
          </a:prstGeom>
          <a:noFill/>
        </p:spPr>
        <p:txBody>
          <a:bodyPr wrap="square" lIns="91440" tIns="45720" rIns="91440" bIns="45720" rtlCol="0" anchor="t">
            <a:spAutoFit/>
          </a:bodyPr>
          <a:lstStyle/>
          <a:p>
            <a:r>
              <a:rPr lang="en-US" sz="4400" b="1">
                <a:solidFill>
                  <a:schemeClr val="bg1"/>
                </a:solidFill>
              </a:rPr>
              <a:t>SEPTEMBER 9, 2025</a:t>
            </a:r>
            <a:endParaRPr lang="en-US">
              <a:solidFill>
                <a:schemeClr val="bg1"/>
              </a:solidFill>
            </a:endParaRPr>
          </a:p>
        </p:txBody>
      </p:sp>
    </p:spTree>
    <p:extLst>
      <p:ext uri="{BB962C8B-B14F-4D97-AF65-F5344CB8AC3E}">
        <p14:creationId xmlns:p14="http://schemas.microsoft.com/office/powerpoint/2010/main" val="3659715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application, Word&#10;&#10;AI-generated content may be incorrect.">
            <a:extLst>
              <a:ext uri="{FF2B5EF4-FFF2-40B4-BE49-F238E27FC236}">
                <a16:creationId xmlns:a16="http://schemas.microsoft.com/office/drawing/2014/main" id="{33E2C995-AC0A-810A-F4FB-FEEE733910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533399" y="564573"/>
            <a:ext cx="8871857" cy="769441"/>
          </a:xfrm>
          <a:prstGeom prst="rect">
            <a:avLst/>
          </a:prstGeom>
          <a:noFill/>
        </p:spPr>
        <p:txBody>
          <a:bodyPr wrap="square" rtlCol="0">
            <a:spAutoFit/>
          </a:bodyPr>
          <a:lstStyle/>
          <a:p>
            <a:r>
              <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IMPLICATIONS FOR ACTION</a:t>
            </a:r>
          </a:p>
        </p:txBody>
      </p:sp>
      <p:sp>
        <p:nvSpPr>
          <p:cNvPr id="13" name="TextBox 12">
            <a:extLst>
              <a:ext uri="{FF2B5EF4-FFF2-40B4-BE49-F238E27FC236}">
                <a16:creationId xmlns:a16="http://schemas.microsoft.com/office/drawing/2014/main" id="{EFC6CB36-A2A7-BFA2-2C7E-933079282984}"/>
              </a:ext>
            </a:extLst>
          </p:cNvPr>
          <p:cNvSpPr txBox="1"/>
          <p:nvPr/>
        </p:nvSpPr>
        <p:spPr>
          <a:xfrm>
            <a:off x="533400" y="1504950"/>
            <a:ext cx="8871856" cy="2985433"/>
          </a:xfrm>
          <a:prstGeom prst="rect">
            <a:avLst/>
          </a:prstGeom>
          <a:noFill/>
        </p:spPr>
        <p:txBody>
          <a:bodyPr wrap="square" lIns="91440" tIns="45720" rIns="91440" bIns="45720" rtlCol="0" anchor="t">
            <a:spAutoFit/>
          </a:bodyPr>
          <a:lstStyle/>
          <a:p>
            <a:pPr marL="285750" indent="-285750">
              <a:spcAft>
                <a:spcPts val="1200"/>
              </a:spcAft>
              <a:buFont typeface="Arial" panose="020B0604020202020204" pitchFamily="34" charset="0"/>
              <a:buChar char="•"/>
            </a:pPr>
            <a:r>
              <a:rPr lang="en-US" sz="2800" b="1">
                <a:latin typeface="Arial"/>
                <a:cs typeface="Arial"/>
              </a:rPr>
              <a:t>Patrols: </a:t>
            </a:r>
            <a:r>
              <a:rPr lang="en-US" sz="2800">
                <a:latin typeface="Arial"/>
                <a:cs typeface="Arial"/>
              </a:rPr>
              <a:t>Focus late-night police presence on Missouri-Colorado-Big Spring-Wall Street corridors.</a:t>
            </a:r>
          </a:p>
          <a:p>
            <a:pPr marL="285750" indent="-285750">
              <a:spcAft>
                <a:spcPts val="1200"/>
              </a:spcAft>
              <a:buFont typeface="Arial" panose="020B0604020202020204" pitchFamily="34" charset="0"/>
              <a:buChar char="•"/>
            </a:pPr>
            <a:r>
              <a:rPr lang="en-US" sz="2800" b="1">
                <a:latin typeface="Arial"/>
                <a:cs typeface="Arial"/>
              </a:rPr>
              <a:t>Technology: </a:t>
            </a:r>
            <a:r>
              <a:rPr lang="en-US" sz="2800">
                <a:latin typeface="Arial"/>
                <a:cs typeface="Arial"/>
              </a:rPr>
              <a:t>Add lighting, cameras, and smart monitoring in highest-density areas.</a:t>
            </a:r>
          </a:p>
          <a:p>
            <a:pPr marL="285750" indent="-285750">
              <a:spcAft>
                <a:spcPts val="1200"/>
              </a:spcAft>
              <a:buFont typeface="Arial" panose="020B0604020202020204" pitchFamily="34" charset="0"/>
              <a:buChar char="•"/>
            </a:pPr>
            <a:r>
              <a:rPr lang="en-US" sz="2800" b="1">
                <a:latin typeface="Arial"/>
                <a:cs typeface="Arial"/>
              </a:rPr>
              <a:t>Licensing &amp; Enforcement: </a:t>
            </a:r>
            <a:r>
              <a:rPr lang="en-US" sz="2800">
                <a:latin typeface="Arial"/>
                <a:cs typeface="Arial"/>
              </a:rPr>
              <a:t>Strengthen requirements for bars in hot spot areas.</a:t>
            </a: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10</a:t>
            </a:fld>
            <a:endParaRPr lang="en-US" b="1">
              <a:latin typeface="+mn-lt"/>
            </a:endParaRPr>
          </a:p>
        </p:txBody>
      </p:sp>
    </p:spTree>
    <p:extLst>
      <p:ext uri="{BB962C8B-B14F-4D97-AF65-F5344CB8AC3E}">
        <p14:creationId xmlns:p14="http://schemas.microsoft.com/office/powerpoint/2010/main" val="269746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21B5D-DA87-8D15-F981-AB134FAF4DD2}"/>
            </a:ext>
          </a:extLst>
        </p:cNvPr>
        <p:cNvGrpSpPr/>
        <p:nvPr/>
      </p:nvGrpSpPr>
      <p:grpSpPr>
        <a:xfrm>
          <a:off x="0" y="0"/>
          <a:ext cx="0" cy="0"/>
          <a:chOff x="0" y="0"/>
          <a:chExt cx="0" cy="0"/>
        </a:xfrm>
      </p:grpSpPr>
      <p:pic>
        <p:nvPicPr>
          <p:cNvPr id="7" name="Picture 6" descr="Graphical user interface&#10;&#10;Description automatically generated with medium confidence">
            <a:extLst>
              <a:ext uri="{FF2B5EF4-FFF2-40B4-BE49-F238E27FC236}">
                <a16:creationId xmlns:a16="http://schemas.microsoft.com/office/drawing/2014/main" id="{4D692BAA-0EF7-1108-5ABC-9E778F0F02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DFF9CB1E-C95F-A8AB-F363-1A2800EBBB54}"/>
              </a:ext>
            </a:extLst>
          </p:cNvPr>
          <p:cNvSpPr>
            <a:spLocks noGrp="1"/>
          </p:cNvSpPr>
          <p:nvPr>
            <p:ph type="sldNum" sz="quarter" idx="12"/>
          </p:nvPr>
        </p:nvSpPr>
        <p:spPr/>
        <p:txBody>
          <a:bodyPr/>
          <a:lstStyle/>
          <a:p>
            <a:fld id="{C909ABD2-4574-433D-8B11-1782A1457D95}" type="slidenum">
              <a:rPr lang="en-US" smtClean="0">
                <a:latin typeface="+mn-lt"/>
              </a:rPr>
              <a:pPr/>
              <a:t>11</a:t>
            </a:fld>
            <a:endParaRPr lang="en-US">
              <a:latin typeface="+mn-lt"/>
            </a:endParaRPr>
          </a:p>
        </p:txBody>
      </p:sp>
      <p:sp>
        <p:nvSpPr>
          <p:cNvPr id="8" name="TextBox 7">
            <a:extLst>
              <a:ext uri="{FF2B5EF4-FFF2-40B4-BE49-F238E27FC236}">
                <a16:creationId xmlns:a16="http://schemas.microsoft.com/office/drawing/2014/main" id="{932092CF-08AA-CD0C-D16B-41CA4310B337}"/>
              </a:ext>
            </a:extLst>
          </p:cNvPr>
          <p:cNvSpPr txBox="1"/>
          <p:nvPr/>
        </p:nvSpPr>
        <p:spPr>
          <a:xfrm>
            <a:off x="533399" y="401287"/>
            <a:ext cx="9154887" cy="1446550"/>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MIDLAND RESPONSE: </a:t>
            </a:r>
          </a:p>
          <a:p>
            <a:r>
              <a:rPr lang="en-US" sz="4400" b="1">
                <a:solidFill>
                  <a:schemeClr val="tx2">
                    <a:lumMod val="75000"/>
                    <a:lumOff val="25000"/>
                  </a:schemeClr>
                </a:solidFill>
                <a:latin typeface="Century Gothic"/>
                <a:ea typeface="Roboto Slab"/>
                <a:cs typeface="BrowalliaUPC"/>
              </a:rPr>
              <a:t>POLICING &amp; PATROL</a:t>
            </a:r>
          </a:p>
        </p:txBody>
      </p:sp>
      <p:sp>
        <p:nvSpPr>
          <p:cNvPr id="10" name="TextBox 9">
            <a:extLst>
              <a:ext uri="{FF2B5EF4-FFF2-40B4-BE49-F238E27FC236}">
                <a16:creationId xmlns:a16="http://schemas.microsoft.com/office/drawing/2014/main" id="{BDE75BE3-2649-FBA6-D0FC-61CA0FF0CF11}"/>
              </a:ext>
            </a:extLst>
          </p:cNvPr>
          <p:cNvSpPr txBox="1"/>
          <p:nvPr/>
        </p:nvSpPr>
        <p:spPr>
          <a:xfrm>
            <a:off x="533400" y="2011123"/>
            <a:ext cx="5562600" cy="3416320"/>
          </a:xfrm>
          <a:prstGeom prst="rect">
            <a:avLst/>
          </a:prstGeom>
          <a:noFill/>
        </p:spPr>
        <p:txBody>
          <a:bodyPr wrap="square" lIns="91440" tIns="45720" rIns="91440" bIns="45720" rtlCol="0" anchor="t">
            <a:spAutoFit/>
          </a:bodyPr>
          <a:lstStyle/>
          <a:p>
            <a:pPr>
              <a:spcAft>
                <a:spcPts val="1200"/>
              </a:spcAft>
            </a:pPr>
            <a:r>
              <a:rPr lang="en-US" sz="2800">
                <a:latin typeface="Arial"/>
                <a:cs typeface="Arial"/>
              </a:rPr>
              <a:t>Implement </a:t>
            </a:r>
            <a:r>
              <a:rPr lang="en-US" sz="2800" b="1">
                <a:latin typeface="Arial"/>
                <a:cs typeface="Arial"/>
              </a:rPr>
              <a:t>data-driven</a:t>
            </a:r>
            <a:r>
              <a:rPr lang="en-US" sz="2800">
                <a:latin typeface="Arial"/>
                <a:cs typeface="Arial"/>
              </a:rPr>
              <a:t> patrol allocation, focusing on hot spots</a:t>
            </a:r>
          </a:p>
          <a:p>
            <a:pPr marL="285750" indent="-285750">
              <a:spcAft>
                <a:spcPts val="1200"/>
              </a:spcAft>
              <a:buFont typeface="Arial" panose="020B0604020202020204" pitchFamily="34" charset="0"/>
              <a:buChar char="•"/>
            </a:pPr>
            <a:r>
              <a:rPr lang="en-US" sz="2800">
                <a:latin typeface="Arial"/>
                <a:cs typeface="Arial"/>
              </a:rPr>
              <a:t>Increase officer presence in hot spots during </a:t>
            </a:r>
            <a:r>
              <a:rPr lang="en-US" sz="2800" b="1">
                <a:latin typeface="Arial"/>
                <a:cs typeface="Arial"/>
              </a:rPr>
              <a:t>peak hours</a:t>
            </a:r>
          </a:p>
          <a:p>
            <a:pPr marL="285750" indent="-285750">
              <a:spcAft>
                <a:spcPts val="1200"/>
              </a:spcAft>
              <a:buFont typeface="Arial" panose="020B0604020202020204" pitchFamily="34" charset="0"/>
              <a:buChar char="•"/>
            </a:pPr>
            <a:r>
              <a:rPr lang="en-US" sz="2800">
                <a:latin typeface="Arial"/>
                <a:cs typeface="Arial"/>
              </a:rPr>
              <a:t>Deploy specialized details (e.g., off-duty or</a:t>
            </a:r>
            <a:r>
              <a:rPr lang="en-US" sz="2800" b="1">
                <a:latin typeface="Arial"/>
                <a:cs typeface="Arial"/>
              </a:rPr>
              <a:t> bike patrols</a:t>
            </a:r>
            <a:r>
              <a:rPr lang="en-US" sz="2800">
                <a:latin typeface="Arial"/>
                <a:cs typeface="Arial"/>
              </a:rPr>
              <a:t>) for visibility</a:t>
            </a:r>
          </a:p>
        </p:txBody>
      </p:sp>
      <p:pic>
        <p:nvPicPr>
          <p:cNvPr id="12" name="Picture 11">
            <a:extLst>
              <a:ext uri="{FF2B5EF4-FFF2-40B4-BE49-F238E27FC236}">
                <a16:creationId xmlns:a16="http://schemas.microsoft.com/office/drawing/2014/main" id="{EBDA6BD1-B8E3-A100-71C4-D5C9E76844E6}"/>
              </a:ext>
            </a:extLst>
          </p:cNvPr>
          <p:cNvPicPr>
            <a:picLocks noChangeAspect="1"/>
          </p:cNvPicPr>
          <p:nvPr/>
        </p:nvPicPr>
        <p:blipFill>
          <a:blip r:embed="rId4"/>
          <a:stretch>
            <a:fillRect/>
          </a:stretch>
        </p:blipFill>
        <p:spPr>
          <a:xfrm>
            <a:off x="6616971" y="-187639"/>
            <a:ext cx="5041629" cy="2819894"/>
          </a:xfrm>
          <a:prstGeom prst="rect">
            <a:avLst/>
          </a:prstGeom>
        </p:spPr>
      </p:pic>
      <p:sp>
        <p:nvSpPr>
          <p:cNvPr id="13" name="TextBox 12">
            <a:extLst>
              <a:ext uri="{FF2B5EF4-FFF2-40B4-BE49-F238E27FC236}">
                <a16:creationId xmlns:a16="http://schemas.microsoft.com/office/drawing/2014/main" id="{BF520FC7-752C-B63A-B3B9-982D8A2024E5}"/>
              </a:ext>
            </a:extLst>
          </p:cNvPr>
          <p:cNvSpPr txBox="1"/>
          <p:nvPr/>
        </p:nvSpPr>
        <p:spPr>
          <a:xfrm>
            <a:off x="6328996" y="2632255"/>
            <a:ext cx="5617580" cy="3339376"/>
          </a:xfrm>
          <a:prstGeom prst="rect">
            <a:avLst/>
          </a:prstGeom>
          <a:noFill/>
        </p:spPr>
        <p:txBody>
          <a:bodyPr wrap="square" lIns="91440" tIns="45720" rIns="91440" bIns="45720" rtlCol="0" anchor="t">
            <a:spAutoFit/>
          </a:bodyPr>
          <a:lstStyle/>
          <a:p>
            <a:pPr algn="ctr">
              <a:spcAft>
                <a:spcPts val="600"/>
              </a:spcAft>
            </a:pPr>
            <a:r>
              <a:rPr lang="en-US" sz="2800" b="1">
                <a:latin typeface="Arial"/>
                <a:cs typeface="Arial"/>
              </a:rPr>
              <a:t>Bike Patrol Advantages</a:t>
            </a:r>
          </a:p>
          <a:p>
            <a:pPr marL="225425" indent="-225425">
              <a:spcAft>
                <a:spcPts val="600"/>
              </a:spcAft>
              <a:buFont typeface="Arial" panose="020B0604020202020204" pitchFamily="34" charset="0"/>
              <a:buChar char="•"/>
            </a:pPr>
            <a:r>
              <a:rPr lang="en-US" sz="2400" b="1">
                <a:latin typeface="Arial"/>
                <a:cs typeface="Arial"/>
              </a:rPr>
              <a:t>Mobility &amp; Speed: </a:t>
            </a:r>
            <a:r>
              <a:rPr lang="en-US" sz="2400">
                <a:latin typeface="Arial"/>
                <a:cs typeface="Arial"/>
              </a:rPr>
              <a:t>Navigate crowds and traffic for faster response</a:t>
            </a:r>
          </a:p>
          <a:p>
            <a:pPr marL="225425" indent="-225425">
              <a:spcAft>
                <a:spcPts val="600"/>
              </a:spcAft>
              <a:buFont typeface="Arial" panose="020B0604020202020204" pitchFamily="34" charset="0"/>
              <a:buChar char="•"/>
            </a:pPr>
            <a:r>
              <a:rPr lang="en-US" sz="2400" b="1">
                <a:latin typeface="Arial"/>
                <a:cs typeface="Arial"/>
              </a:rPr>
              <a:t>Visibility &amp; Engagement: </a:t>
            </a:r>
            <a:r>
              <a:rPr lang="en-US" sz="2400">
                <a:latin typeface="Arial"/>
                <a:cs typeface="Arial"/>
              </a:rPr>
              <a:t>Street-level presence is more visible and approachable</a:t>
            </a:r>
          </a:p>
          <a:p>
            <a:pPr marL="225425" indent="-225425">
              <a:spcAft>
                <a:spcPts val="600"/>
              </a:spcAft>
              <a:buFont typeface="Arial" panose="020B0604020202020204" pitchFamily="34" charset="0"/>
              <a:buChar char="•"/>
            </a:pPr>
            <a:r>
              <a:rPr lang="en-US" sz="2400" b="1">
                <a:latin typeface="Arial"/>
                <a:cs typeface="Arial"/>
              </a:rPr>
              <a:t>Cost &amp; Efficiency: </a:t>
            </a:r>
            <a:r>
              <a:rPr lang="en-US" sz="2400">
                <a:latin typeface="Arial"/>
                <a:cs typeface="Arial"/>
              </a:rPr>
              <a:t>Lower cost than vehicles, enabling more coverage</a:t>
            </a:r>
          </a:p>
        </p:txBody>
      </p:sp>
      <p:cxnSp>
        <p:nvCxnSpPr>
          <p:cNvPr id="15" name="Connector: Elbow 14">
            <a:extLst>
              <a:ext uri="{FF2B5EF4-FFF2-40B4-BE49-F238E27FC236}">
                <a16:creationId xmlns:a16="http://schemas.microsoft.com/office/drawing/2014/main" id="{3CE90A41-582C-3366-E0A7-4040212E88DB}"/>
              </a:ext>
            </a:extLst>
          </p:cNvPr>
          <p:cNvCxnSpPr>
            <a:cxnSpLocks/>
          </p:cNvCxnSpPr>
          <p:nvPr/>
        </p:nvCxnSpPr>
        <p:spPr>
          <a:xfrm flipV="1">
            <a:off x="3420094" y="2921330"/>
            <a:ext cx="3467594" cy="2256312"/>
          </a:xfrm>
          <a:prstGeom prst="bentConnector3">
            <a:avLst>
              <a:gd name="adj1" fmla="val 79452"/>
            </a:avLst>
          </a:prstGeom>
          <a:ln w="57150">
            <a:solidFill>
              <a:schemeClr val="tx2">
                <a:lumMod val="75000"/>
                <a:lumOff val="25000"/>
              </a:schemeClr>
            </a:solidFill>
            <a:prstDash val="sys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3823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29DF26-EEA9-4326-3BED-9A94838E10E9}"/>
            </a:ext>
          </a:extLst>
        </p:cNvPr>
        <p:cNvGrpSpPr/>
        <p:nvPr/>
      </p:nvGrpSpPr>
      <p:grpSpPr>
        <a:xfrm>
          <a:off x="0" y="0"/>
          <a:ext cx="0" cy="0"/>
          <a:chOff x="0" y="0"/>
          <a:chExt cx="0" cy="0"/>
        </a:xfrm>
      </p:grpSpPr>
      <p:pic>
        <p:nvPicPr>
          <p:cNvPr id="4" name="Picture 3" descr="Graphical user interface, application, Word&#10;&#10;AI-generated content may be incorrect.">
            <a:extLst>
              <a:ext uri="{FF2B5EF4-FFF2-40B4-BE49-F238E27FC236}">
                <a16:creationId xmlns:a16="http://schemas.microsoft.com/office/drawing/2014/main" id="{BF0DB495-F748-CB23-5EB6-B38C9C88B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46E0C111-49B3-2FE9-83DA-297F87324AE7}"/>
              </a:ext>
            </a:extLst>
          </p:cNvPr>
          <p:cNvSpPr txBox="1"/>
          <p:nvPr/>
        </p:nvSpPr>
        <p:spPr>
          <a:xfrm>
            <a:off x="533399" y="564573"/>
            <a:ext cx="8871857"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TARGETED SAFETY ACTION PLAN</a:t>
            </a:r>
            <a:endPar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endParaRPr>
          </a:p>
        </p:txBody>
      </p:sp>
      <p:sp>
        <p:nvSpPr>
          <p:cNvPr id="13" name="TextBox 12">
            <a:extLst>
              <a:ext uri="{FF2B5EF4-FFF2-40B4-BE49-F238E27FC236}">
                <a16:creationId xmlns:a16="http://schemas.microsoft.com/office/drawing/2014/main" id="{1FDDC003-C558-EF15-F14C-3B474185B815}"/>
              </a:ext>
            </a:extLst>
          </p:cNvPr>
          <p:cNvSpPr txBox="1"/>
          <p:nvPr/>
        </p:nvSpPr>
        <p:spPr>
          <a:xfrm>
            <a:off x="533400" y="1504950"/>
            <a:ext cx="8871856" cy="4154984"/>
          </a:xfrm>
          <a:prstGeom prst="rect">
            <a:avLst/>
          </a:prstGeom>
          <a:noFill/>
        </p:spPr>
        <p:txBody>
          <a:bodyPr wrap="square" lIns="91440" tIns="45720" rIns="91440" bIns="45720" rtlCol="0" anchor="t">
            <a:spAutoFit/>
          </a:bodyPr>
          <a:lstStyle/>
          <a:p>
            <a:pPr marL="285750" indent="-285750">
              <a:spcAft>
                <a:spcPts val="1200"/>
              </a:spcAft>
              <a:buFont typeface="Arial" panose="020B0604020202020204" pitchFamily="34" charset="0"/>
              <a:buChar char="•"/>
            </a:pPr>
            <a:r>
              <a:rPr lang="en-US" sz="2800" b="1">
                <a:latin typeface="Arial"/>
                <a:cs typeface="Arial"/>
              </a:rPr>
              <a:t>Deploy Specialized Detail: </a:t>
            </a:r>
            <a:r>
              <a:rPr lang="en-US" sz="2800">
                <a:latin typeface="Arial"/>
                <a:cs typeface="Arial"/>
              </a:rPr>
              <a:t>Unit staffed by overtime</a:t>
            </a:r>
          </a:p>
          <a:p>
            <a:pPr marL="285750" indent="-285750">
              <a:spcAft>
                <a:spcPts val="1200"/>
              </a:spcAft>
              <a:buFont typeface="Arial" panose="020B0604020202020204" pitchFamily="34" charset="0"/>
              <a:buChar char="•"/>
            </a:pPr>
            <a:r>
              <a:rPr lang="en-US" sz="2800" b="1">
                <a:latin typeface="Arial"/>
                <a:cs typeface="Arial"/>
              </a:rPr>
              <a:t>Unit Composition:</a:t>
            </a:r>
            <a:r>
              <a:rPr lang="en-US" sz="2800">
                <a:latin typeface="Arial"/>
                <a:cs typeface="Arial"/>
              </a:rPr>
              <a:t> 2 ebike officers supported by 2-man patrol cruiser. </a:t>
            </a:r>
            <a:endParaRPr lang="en-US" sz="2800" b="1">
              <a:latin typeface="Arial"/>
              <a:cs typeface="Arial"/>
            </a:endParaRPr>
          </a:p>
          <a:p>
            <a:pPr marL="285750" indent="-285750">
              <a:spcAft>
                <a:spcPts val="1200"/>
              </a:spcAft>
              <a:buFont typeface="Arial" panose="020B0604020202020204" pitchFamily="34" charset="0"/>
              <a:buChar char="•"/>
            </a:pPr>
            <a:r>
              <a:rPr lang="en-US" sz="2800" b="1">
                <a:latin typeface="Arial"/>
                <a:cs typeface="Arial"/>
              </a:rPr>
              <a:t>Deployment:</a:t>
            </a:r>
            <a:r>
              <a:rPr lang="en-US" sz="2800">
                <a:latin typeface="Arial"/>
                <a:cs typeface="Arial"/>
              </a:rPr>
              <a:t> Friday and Saturday from 10:00 p.m. to 3:00 a.m.</a:t>
            </a:r>
          </a:p>
          <a:p>
            <a:pPr marL="285750" indent="-285750">
              <a:spcAft>
                <a:spcPts val="1200"/>
              </a:spcAft>
              <a:buFont typeface="Arial" panose="020B0604020202020204" pitchFamily="34" charset="0"/>
              <a:buChar char="•"/>
            </a:pPr>
            <a:r>
              <a:rPr lang="en-US" sz="2800" b="1">
                <a:latin typeface="Arial"/>
                <a:cs typeface="Arial"/>
              </a:rPr>
              <a:t>Enforcement Model</a:t>
            </a:r>
            <a:r>
              <a:rPr lang="en-US" sz="2800">
                <a:latin typeface="Arial"/>
                <a:cs typeface="Arial"/>
              </a:rPr>
              <a:t>: Unit designed to deploy to additional/other hot spot areas as they develop.</a:t>
            </a:r>
            <a:endParaRPr lang="en-US" sz="2800" b="1">
              <a:latin typeface="Arial"/>
              <a:cs typeface="Arial"/>
            </a:endParaRPr>
          </a:p>
          <a:p>
            <a:pPr marL="285750" indent="-285750">
              <a:spcAft>
                <a:spcPts val="1200"/>
              </a:spcAft>
              <a:buFont typeface="Arial" panose="020B0604020202020204" pitchFamily="34" charset="0"/>
              <a:buChar char="•"/>
            </a:pPr>
            <a:r>
              <a:rPr lang="en-US" sz="2800" b="1">
                <a:latin typeface="Arial"/>
                <a:cs typeface="Arial"/>
              </a:rPr>
              <a:t>Potential Funding Source: </a:t>
            </a:r>
            <a:r>
              <a:rPr lang="en-US" sz="2800">
                <a:latin typeface="Arial"/>
                <a:cs typeface="Arial"/>
              </a:rPr>
              <a:t>Downtown TIRZ</a:t>
            </a:r>
          </a:p>
        </p:txBody>
      </p:sp>
      <p:sp>
        <p:nvSpPr>
          <p:cNvPr id="2" name="Slide Number Placeholder 2">
            <a:extLst>
              <a:ext uri="{FF2B5EF4-FFF2-40B4-BE49-F238E27FC236}">
                <a16:creationId xmlns:a16="http://schemas.microsoft.com/office/drawing/2014/main" id="{738E296A-B653-810D-480F-F9347D7A1B0B}"/>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12</a:t>
            </a:fld>
            <a:endParaRPr lang="en-US" b="1">
              <a:latin typeface="+mn-lt"/>
            </a:endParaRPr>
          </a:p>
        </p:txBody>
      </p:sp>
    </p:spTree>
    <p:extLst>
      <p:ext uri="{BB962C8B-B14F-4D97-AF65-F5344CB8AC3E}">
        <p14:creationId xmlns:p14="http://schemas.microsoft.com/office/powerpoint/2010/main" val="1060784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CDEFC-0D5E-DF66-BAF7-677BF8D581B6}"/>
            </a:ext>
          </a:extLst>
        </p:cNvPr>
        <p:cNvGrpSpPr/>
        <p:nvPr/>
      </p:nvGrpSpPr>
      <p:grpSpPr>
        <a:xfrm>
          <a:off x="0" y="0"/>
          <a:ext cx="0" cy="0"/>
          <a:chOff x="0" y="0"/>
          <a:chExt cx="0" cy="0"/>
        </a:xfrm>
      </p:grpSpPr>
      <p:pic>
        <p:nvPicPr>
          <p:cNvPr id="7" name="Picture 6" descr="Graphical user interface&#10;&#10;Description automatically generated with medium confidence">
            <a:extLst>
              <a:ext uri="{FF2B5EF4-FFF2-40B4-BE49-F238E27FC236}">
                <a16:creationId xmlns:a16="http://schemas.microsoft.com/office/drawing/2014/main" id="{1FE2E4A1-2B21-873A-B198-BE45CA119C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Slide Number Placeholder 3">
            <a:extLst>
              <a:ext uri="{FF2B5EF4-FFF2-40B4-BE49-F238E27FC236}">
                <a16:creationId xmlns:a16="http://schemas.microsoft.com/office/drawing/2014/main" id="{670B11F9-1A5C-3630-6F94-235C0B202C50}"/>
              </a:ext>
            </a:extLst>
          </p:cNvPr>
          <p:cNvSpPr>
            <a:spLocks noGrp="1"/>
          </p:cNvSpPr>
          <p:nvPr>
            <p:ph type="sldNum" sz="quarter" idx="12"/>
          </p:nvPr>
        </p:nvSpPr>
        <p:spPr/>
        <p:txBody>
          <a:bodyPr/>
          <a:lstStyle/>
          <a:p>
            <a:r>
              <a:rPr lang="en-US">
                <a:latin typeface="+mn-lt"/>
              </a:rPr>
              <a:t>13</a:t>
            </a:r>
          </a:p>
        </p:txBody>
      </p:sp>
      <p:sp>
        <p:nvSpPr>
          <p:cNvPr id="5" name="TextBox 4">
            <a:extLst>
              <a:ext uri="{FF2B5EF4-FFF2-40B4-BE49-F238E27FC236}">
                <a16:creationId xmlns:a16="http://schemas.microsoft.com/office/drawing/2014/main" id="{D7662776-A306-640F-A16E-1C353A14C6E0}"/>
              </a:ext>
            </a:extLst>
          </p:cNvPr>
          <p:cNvSpPr txBox="1"/>
          <p:nvPr/>
        </p:nvSpPr>
        <p:spPr>
          <a:xfrm>
            <a:off x="460022" y="1451890"/>
            <a:ext cx="7116537" cy="4439677"/>
          </a:xfrm>
          <a:prstGeom prst="rect">
            <a:avLst/>
          </a:prstGeom>
          <a:noFill/>
        </p:spPr>
        <p:txBody>
          <a:bodyPr wrap="square" lIns="91440" tIns="45720" rIns="91440" bIns="45720" rtlCol="0" anchor="t">
            <a:spAutoFit/>
          </a:bodyPr>
          <a:lstStyle/>
          <a:p>
            <a:pPr>
              <a:spcAft>
                <a:spcPts val="300"/>
              </a:spcAft>
            </a:pPr>
            <a:r>
              <a:rPr lang="en-US" sz="2000" b="1">
                <a:latin typeface="Arial" panose="020B0604020202020204" pitchFamily="34" charset="0"/>
                <a:cs typeface="Arial" panose="020B0604020202020204" pitchFamily="34" charset="0"/>
              </a:rPr>
              <a:t>Highlights:</a:t>
            </a:r>
          </a:p>
          <a:p>
            <a:pPr marL="225425" indent="-225425">
              <a:spcAft>
                <a:spcPts val="300"/>
              </a:spcAft>
              <a:buFont typeface="Arial" panose="020B0604020202020204" pitchFamily="34" charset="0"/>
              <a:buChar char="•"/>
            </a:pPr>
            <a:r>
              <a:rPr lang="en-US" sz="2000" b="1">
                <a:latin typeface="Arial"/>
                <a:cs typeface="Arial"/>
              </a:rPr>
              <a:t>Rapid deployment &amp; flexibility:</a:t>
            </a:r>
            <a:r>
              <a:rPr lang="en-US" sz="2000">
                <a:latin typeface="Arial"/>
                <a:cs typeface="Arial"/>
              </a:rPr>
              <a:t> Can be positioned quickly where needed.</a:t>
            </a:r>
          </a:p>
          <a:p>
            <a:pPr marL="225425" indent="-225425">
              <a:spcAft>
                <a:spcPts val="300"/>
              </a:spcAft>
              <a:buFont typeface="Arial" panose="020B0604020202020204" pitchFamily="34" charset="0"/>
              <a:buChar char="•"/>
            </a:pPr>
            <a:r>
              <a:rPr lang="en-US" sz="2000" b="1">
                <a:latin typeface="Arial" panose="020B0604020202020204" pitchFamily="34" charset="0"/>
                <a:cs typeface="Arial" panose="020B0604020202020204" pitchFamily="34" charset="0"/>
              </a:rPr>
              <a:t>Hybrid power systems:</a:t>
            </a:r>
            <a:r>
              <a:rPr lang="en-US" sz="2000">
                <a:latin typeface="Arial" panose="020B0604020202020204" pitchFamily="34" charset="0"/>
                <a:cs typeface="Arial" panose="020B0604020202020204" pitchFamily="34" charset="0"/>
              </a:rPr>
              <a:t> Battery, solar, and generator options for reliable uptime.</a:t>
            </a:r>
          </a:p>
          <a:p>
            <a:pPr marL="225425" indent="-225425">
              <a:spcAft>
                <a:spcPts val="300"/>
              </a:spcAft>
              <a:buFont typeface="Arial" panose="020B0604020202020204" pitchFamily="34" charset="0"/>
              <a:buChar char="•"/>
            </a:pPr>
            <a:r>
              <a:rPr lang="en-US" sz="2000" b="1">
                <a:latin typeface="Arial" panose="020B0604020202020204" pitchFamily="34" charset="0"/>
                <a:cs typeface="Arial" panose="020B0604020202020204" pitchFamily="34" charset="0"/>
              </a:rPr>
              <a:t>Long runtime &amp; high capacity:</a:t>
            </a:r>
            <a:r>
              <a:rPr lang="en-US" sz="2000">
                <a:latin typeface="Arial" panose="020B0604020202020204" pitchFamily="34" charset="0"/>
                <a:cs typeface="Arial" panose="020B0604020202020204" pitchFamily="34" charset="0"/>
              </a:rPr>
              <a:t> Extended operation without frequent refueling.</a:t>
            </a:r>
          </a:p>
          <a:p>
            <a:pPr marL="225425" indent="-225425">
              <a:spcAft>
                <a:spcPts val="600"/>
              </a:spcAft>
              <a:buFont typeface="Arial" panose="020B0604020202020204" pitchFamily="34" charset="0"/>
              <a:buChar char="•"/>
            </a:pPr>
            <a:r>
              <a:rPr lang="en-US" sz="2000" b="1">
                <a:latin typeface="Arial"/>
                <a:cs typeface="Arial"/>
              </a:rPr>
              <a:t>Deterrence through visibility:</a:t>
            </a:r>
            <a:r>
              <a:rPr lang="en-US" sz="2000">
                <a:latin typeface="Arial"/>
                <a:cs typeface="Arial"/>
              </a:rPr>
              <a:t> Red/Blue lights, signage, and lighting discourage crime.</a:t>
            </a:r>
          </a:p>
          <a:p>
            <a:pPr>
              <a:spcAft>
                <a:spcPts val="300"/>
              </a:spcAft>
            </a:pPr>
            <a:r>
              <a:rPr lang="en-US" sz="2000" b="1">
                <a:latin typeface="Arial" panose="020B0604020202020204" pitchFamily="34" charset="0"/>
                <a:cs typeface="Arial" panose="020B0604020202020204" pitchFamily="34" charset="0"/>
              </a:rPr>
              <a:t>Benefits:</a:t>
            </a:r>
          </a:p>
          <a:p>
            <a:pPr marL="225425" indent="-225425">
              <a:spcAft>
                <a:spcPts val="300"/>
              </a:spcAft>
              <a:buFont typeface="Arial" panose="020B0604020202020204" pitchFamily="34" charset="0"/>
              <a:buChar char="•"/>
            </a:pPr>
            <a:r>
              <a:rPr lang="en-US" sz="2000">
                <a:latin typeface="Arial" panose="020B0604020202020204" pitchFamily="34" charset="0"/>
                <a:cs typeface="Arial" panose="020B0604020202020204" pitchFamily="34" charset="0"/>
              </a:rPr>
              <a:t>Flexible, scalable deployment.</a:t>
            </a:r>
          </a:p>
          <a:p>
            <a:pPr marL="6350" indent="-231775">
              <a:spcAft>
                <a:spcPts val="300"/>
              </a:spcAft>
              <a:buFont typeface="Arial" panose="020B0604020202020204" pitchFamily="34" charset="0"/>
              <a:buChar char="•"/>
            </a:pPr>
            <a:r>
              <a:rPr lang="en-US" sz="2000">
                <a:latin typeface="Arial" panose="020B0604020202020204" pitchFamily="34" charset="0"/>
                <a:cs typeface="Arial" panose="020B0604020202020204" pitchFamily="34" charset="0"/>
              </a:rPr>
              <a:t>Continuous operation, even off-grid.</a:t>
            </a:r>
          </a:p>
          <a:p>
            <a:pPr marL="6350" indent="-231775">
              <a:spcAft>
                <a:spcPts val="300"/>
              </a:spcAft>
              <a:buFont typeface="Arial" panose="020B0604020202020204" pitchFamily="34" charset="0"/>
              <a:buChar char="•"/>
            </a:pPr>
            <a:r>
              <a:rPr lang="en-US" sz="2000">
                <a:latin typeface="Arial" panose="020B0604020202020204" pitchFamily="34" charset="0"/>
                <a:cs typeface="Arial" panose="020B0604020202020204" pitchFamily="34" charset="0"/>
              </a:rPr>
              <a:t>Strong visual deterrent for public safety.</a:t>
            </a:r>
          </a:p>
        </p:txBody>
      </p:sp>
      <p:sp>
        <p:nvSpPr>
          <p:cNvPr id="10" name="Title 1">
            <a:extLst>
              <a:ext uri="{FF2B5EF4-FFF2-40B4-BE49-F238E27FC236}">
                <a16:creationId xmlns:a16="http://schemas.microsoft.com/office/drawing/2014/main" id="{FBD9C3FD-1633-1A58-020D-1118474E5B15}"/>
              </a:ext>
            </a:extLst>
          </p:cNvPr>
          <p:cNvSpPr>
            <a:spLocks noGrp="1"/>
          </p:cNvSpPr>
          <p:nvPr>
            <p:ph type="title"/>
          </p:nvPr>
        </p:nvSpPr>
        <p:spPr>
          <a:xfrm>
            <a:off x="460022" y="389169"/>
            <a:ext cx="7192096" cy="845607"/>
          </a:xfrm>
        </p:spPr>
        <p:txBody>
          <a:bodyPr>
            <a:noAutofit/>
          </a:bodyPr>
          <a:lstStyle/>
          <a:p>
            <a:r>
              <a:rPr lang="en-US" sz="3600">
                <a:solidFill>
                  <a:schemeClr val="tx2">
                    <a:lumMod val="75000"/>
                    <a:lumOff val="25000"/>
                  </a:schemeClr>
                </a:solidFill>
                <a:ea typeface="+mn-lt"/>
                <a:cs typeface="+mn-lt"/>
              </a:rPr>
              <a:t>MIDLAND RESPONSE: </a:t>
            </a:r>
            <a:br>
              <a:rPr lang="en-US" sz="3600">
                <a:solidFill>
                  <a:schemeClr val="tx2">
                    <a:lumMod val="75000"/>
                    <a:lumOff val="25000"/>
                  </a:schemeClr>
                </a:solidFill>
                <a:ea typeface="+mn-lt"/>
                <a:cs typeface="+mn-lt"/>
              </a:rPr>
            </a:br>
            <a:r>
              <a:rPr lang="en-US" sz="3600">
                <a:solidFill>
                  <a:schemeClr val="tx2">
                    <a:lumMod val="75000"/>
                    <a:lumOff val="25000"/>
                  </a:schemeClr>
                </a:solidFill>
                <a:ea typeface="+mn-lt"/>
                <a:cs typeface="+mn-lt"/>
              </a:rPr>
              <a:t>MOBILE SURVEILLANCE TRAILERS</a:t>
            </a:r>
            <a:endParaRPr lang="en-US" sz="3600">
              <a:solidFill>
                <a:schemeClr val="tx2">
                  <a:lumMod val="75000"/>
                  <a:lumOff val="25000"/>
                </a:schemeClr>
              </a:solidFill>
            </a:endParaRPr>
          </a:p>
        </p:txBody>
      </p:sp>
      <p:pic>
        <p:nvPicPr>
          <p:cNvPr id="2" name="Picture 1">
            <a:extLst>
              <a:ext uri="{FF2B5EF4-FFF2-40B4-BE49-F238E27FC236}">
                <a16:creationId xmlns:a16="http://schemas.microsoft.com/office/drawing/2014/main" id="{3FD362D6-97D8-F276-FD63-555E05113ADB}"/>
              </a:ext>
            </a:extLst>
          </p:cNvPr>
          <p:cNvPicPr>
            <a:picLocks noChangeAspect="1"/>
          </p:cNvPicPr>
          <p:nvPr/>
        </p:nvPicPr>
        <p:blipFill>
          <a:blip r:embed="rId4"/>
          <a:stretch>
            <a:fillRect/>
          </a:stretch>
        </p:blipFill>
        <p:spPr>
          <a:xfrm>
            <a:off x="7573187" y="386542"/>
            <a:ext cx="4450839" cy="5988980"/>
          </a:xfrm>
          <a:prstGeom prst="rect">
            <a:avLst/>
          </a:prstGeom>
          <a:ln>
            <a:solidFill>
              <a:schemeClr val="tx1"/>
            </a:solidFill>
          </a:ln>
        </p:spPr>
      </p:pic>
    </p:spTree>
    <p:extLst>
      <p:ext uri="{BB962C8B-B14F-4D97-AF65-F5344CB8AC3E}">
        <p14:creationId xmlns:p14="http://schemas.microsoft.com/office/powerpoint/2010/main" val="3849525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6AB97-437A-ED40-01E7-286C5C02CA15}"/>
            </a:ext>
          </a:extLst>
        </p:cNvPr>
        <p:cNvGrpSpPr/>
        <p:nvPr/>
      </p:nvGrpSpPr>
      <p:grpSpPr>
        <a:xfrm>
          <a:off x="0" y="0"/>
          <a:ext cx="0" cy="0"/>
          <a:chOff x="0" y="0"/>
          <a:chExt cx="0" cy="0"/>
        </a:xfrm>
      </p:grpSpPr>
      <p:pic>
        <p:nvPicPr>
          <p:cNvPr id="7" name="Picture 6" descr="Graphical user interface&#10;&#10;Description automatically generated with medium confidence">
            <a:extLst>
              <a:ext uri="{FF2B5EF4-FFF2-40B4-BE49-F238E27FC236}">
                <a16:creationId xmlns:a16="http://schemas.microsoft.com/office/drawing/2014/main" id="{F8F833F3-4226-0A48-B9CF-7ACB19191A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BC29CAC-FB0B-ED39-59A3-3407E5F3B386}"/>
              </a:ext>
            </a:extLst>
          </p:cNvPr>
          <p:cNvSpPr>
            <a:spLocks noGrp="1"/>
          </p:cNvSpPr>
          <p:nvPr>
            <p:ph type="title"/>
          </p:nvPr>
        </p:nvSpPr>
        <p:spPr>
          <a:xfrm>
            <a:off x="560615" y="847481"/>
            <a:ext cx="8986137" cy="715530"/>
          </a:xfrm>
        </p:spPr>
        <p:txBody>
          <a:bodyPr>
            <a:noAutofit/>
          </a:bodyPr>
          <a:lstStyle/>
          <a:p>
            <a:r>
              <a:rPr lang="en-US" sz="4000">
                <a:solidFill>
                  <a:schemeClr val="tx2">
                    <a:lumMod val="75000"/>
                    <a:lumOff val="25000"/>
                  </a:schemeClr>
                </a:solidFill>
              </a:rPr>
              <a:t>MIDLAND RESPONSE: </a:t>
            </a:r>
            <a:br>
              <a:rPr lang="en-US" sz="4000">
                <a:solidFill>
                  <a:schemeClr val="tx2">
                    <a:lumMod val="75000"/>
                    <a:lumOff val="25000"/>
                  </a:schemeClr>
                </a:solidFill>
              </a:rPr>
            </a:br>
            <a:r>
              <a:rPr lang="en-US" sz="4000">
                <a:solidFill>
                  <a:schemeClr val="tx2">
                    <a:lumMod val="75000"/>
                    <a:lumOff val="25000"/>
                  </a:schemeClr>
                </a:solidFill>
              </a:rPr>
              <a:t>LIGHT POLE-MOUNTED &amp; EXPANDED CAMERA NETWORK</a:t>
            </a:r>
          </a:p>
        </p:txBody>
      </p:sp>
      <p:sp>
        <p:nvSpPr>
          <p:cNvPr id="4" name="Slide Number Placeholder 3">
            <a:extLst>
              <a:ext uri="{FF2B5EF4-FFF2-40B4-BE49-F238E27FC236}">
                <a16:creationId xmlns:a16="http://schemas.microsoft.com/office/drawing/2014/main" id="{2077368F-0248-4AC6-D19A-C10A98291EE5}"/>
              </a:ext>
            </a:extLst>
          </p:cNvPr>
          <p:cNvSpPr>
            <a:spLocks noGrp="1"/>
          </p:cNvSpPr>
          <p:nvPr>
            <p:ph type="sldNum" sz="quarter" idx="12"/>
          </p:nvPr>
        </p:nvSpPr>
        <p:spPr/>
        <p:txBody>
          <a:bodyPr/>
          <a:lstStyle/>
          <a:p>
            <a:r>
              <a:rPr lang="en-US">
                <a:latin typeface="+mn-lt"/>
              </a:rPr>
              <a:t>14</a:t>
            </a:r>
          </a:p>
        </p:txBody>
      </p:sp>
      <p:sp>
        <p:nvSpPr>
          <p:cNvPr id="5" name="TextBox 4">
            <a:extLst>
              <a:ext uri="{FF2B5EF4-FFF2-40B4-BE49-F238E27FC236}">
                <a16:creationId xmlns:a16="http://schemas.microsoft.com/office/drawing/2014/main" id="{52D9589E-26CA-4FB8-687E-57989F400679}"/>
              </a:ext>
            </a:extLst>
          </p:cNvPr>
          <p:cNvSpPr txBox="1"/>
          <p:nvPr/>
        </p:nvSpPr>
        <p:spPr>
          <a:xfrm>
            <a:off x="560615" y="2123416"/>
            <a:ext cx="8692715" cy="3762568"/>
          </a:xfrm>
          <a:prstGeom prst="rect">
            <a:avLst/>
          </a:prstGeom>
          <a:noFill/>
        </p:spPr>
        <p:txBody>
          <a:bodyPr wrap="square" lIns="91440" tIns="45720" rIns="91440" bIns="45720" rtlCol="0" anchor="t">
            <a:spAutoFit/>
          </a:bodyPr>
          <a:lstStyle/>
          <a:p>
            <a:pPr>
              <a:spcAft>
                <a:spcPts val="300"/>
              </a:spcAft>
            </a:pPr>
            <a:r>
              <a:rPr lang="en-US" sz="2400" b="1">
                <a:latin typeface="Arial" panose="020B0604020202020204" pitchFamily="34" charset="0"/>
                <a:cs typeface="Arial" panose="020B0604020202020204" pitchFamily="34" charset="0"/>
              </a:rPr>
              <a:t>Highlights:</a:t>
            </a:r>
            <a:endParaRPr lang="en-US" sz="2400">
              <a:latin typeface="Arial" panose="020B0604020202020204" pitchFamily="34" charset="0"/>
              <a:cs typeface="Arial" panose="020B0604020202020204" pitchFamily="34" charset="0"/>
            </a:endParaRPr>
          </a:p>
          <a:p>
            <a:pPr marL="342900" indent="-342900">
              <a:spcAft>
                <a:spcPts val="300"/>
              </a:spcAft>
              <a:buFont typeface="Arial" panose="020B0604020202020204" pitchFamily="34" charset="0"/>
              <a:buChar char="•"/>
            </a:pPr>
            <a:r>
              <a:rPr lang="en-US" sz="2400">
                <a:latin typeface="Arial"/>
                <a:cs typeface="Arial"/>
              </a:rPr>
              <a:t>Add surveillance cameras to existing light poles.</a:t>
            </a:r>
          </a:p>
          <a:p>
            <a:pPr marL="342900" indent="-342900">
              <a:spcAft>
                <a:spcPts val="300"/>
              </a:spcAft>
              <a:buFont typeface="Arial" panose="020B0604020202020204" pitchFamily="34" charset="0"/>
              <a:buChar char="•"/>
            </a:pPr>
            <a:r>
              <a:rPr lang="en-US" sz="2400">
                <a:latin typeface="Arial" panose="020B0604020202020204" pitchFamily="34" charset="0"/>
                <a:cs typeface="Arial" panose="020B0604020202020204" pitchFamily="34" charset="0"/>
              </a:rPr>
              <a:t>Expand from limited coverage to wide-area monitoring.</a:t>
            </a:r>
          </a:p>
          <a:p>
            <a:pPr marL="342900" indent="-342900">
              <a:spcAft>
                <a:spcPts val="300"/>
              </a:spcAft>
              <a:buFont typeface="Arial" panose="020B0604020202020204" pitchFamily="34" charset="0"/>
              <a:buChar char="•"/>
            </a:pPr>
            <a:r>
              <a:rPr lang="en-US" sz="2400">
                <a:latin typeface="Arial" panose="020B0604020202020204" pitchFamily="34" charset="0"/>
                <a:cs typeface="Arial" panose="020B0604020202020204" pitchFamily="34" charset="0"/>
              </a:rPr>
              <a:t>Capture multiple angles with broad day/night visibility.</a:t>
            </a:r>
          </a:p>
          <a:p>
            <a:pPr marL="342900" indent="-342900">
              <a:spcAft>
                <a:spcPts val="600"/>
              </a:spcAft>
              <a:buFont typeface="Arial" panose="020B0604020202020204" pitchFamily="34" charset="0"/>
              <a:buChar char="•"/>
            </a:pPr>
            <a:r>
              <a:rPr lang="en-US" sz="2400">
                <a:latin typeface="Arial" panose="020B0604020202020204" pitchFamily="34" charset="0"/>
                <a:cs typeface="Arial" panose="020B0604020202020204" pitchFamily="34" charset="0"/>
              </a:rPr>
              <a:t>Blend into the streetscape without disrupting aesthetics.</a:t>
            </a:r>
          </a:p>
          <a:p>
            <a:pPr>
              <a:spcAft>
                <a:spcPts val="300"/>
              </a:spcAft>
            </a:pPr>
            <a:r>
              <a:rPr lang="en-US" sz="2400" b="1">
                <a:latin typeface="Arial" panose="020B0604020202020204" pitchFamily="34" charset="0"/>
                <a:cs typeface="Arial" panose="020B0604020202020204" pitchFamily="34" charset="0"/>
              </a:rPr>
              <a:t>Benefits:</a:t>
            </a:r>
            <a:endParaRPr lang="en-US" sz="2400">
              <a:latin typeface="Arial" panose="020B0604020202020204" pitchFamily="34" charset="0"/>
              <a:cs typeface="Arial" panose="020B0604020202020204" pitchFamily="34" charset="0"/>
            </a:endParaRPr>
          </a:p>
          <a:p>
            <a:pPr marL="342900" indent="-342900">
              <a:spcAft>
                <a:spcPts val="300"/>
              </a:spcAft>
              <a:buFont typeface="Arial" panose="020B0604020202020204" pitchFamily="34" charset="0"/>
              <a:buChar char="•"/>
            </a:pPr>
            <a:r>
              <a:rPr lang="en-US" sz="2400">
                <a:latin typeface="Arial" panose="020B0604020202020204" pitchFamily="34" charset="0"/>
                <a:cs typeface="Arial" panose="020B0604020202020204" pitchFamily="34" charset="0"/>
              </a:rPr>
              <a:t>Greater coverage with fewer blind spots.</a:t>
            </a:r>
          </a:p>
          <a:p>
            <a:pPr marL="342900" indent="-342900">
              <a:spcAft>
                <a:spcPts val="300"/>
              </a:spcAft>
              <a:buFont typeface="Arial" panose="020B0604020202020204" pitchFamily="34" charset="0"/>
              <a:buChar char="•"/>
            </a:pPr>
            <a:r>
              <a:rPr lang="en-US" sz="2400">
                <a:latin typeface="Arial" panose="020B0604020202020204" pitchFamily="34" charset="0"/>
                <a:cs typeface="Arial" panose="020B0604020202020204" pitchFamily="34" charset="0"/>
              </a:rPr>
              <a:t>Reliable video evidence for investigations.</a:t>
            </a:r>
          </a:p>
          <a:p>
            <a:pPr marL="342900" indent="-342900">
              <a:spcAft>
                <a:spcPts val="300"/>
              </a:spcAft>
              <a:buFont typeface="Arial" panose="020B0604020202020204" pitchFamily="34" charset="0"/>
              <a:buChar char="•"/>
            </a:pPr>
            <a:r>
              <a:rPr lang="en-US" sz="2400">
                <a:latin typeface="Arial" panose="020B0604020202020204" pitchFamily="34" charset="0"/>
                <a:cs typeface="Arial" panose="020B0604020202020204" pitchFamily="34" charset="0"/>
              </a:rPr>
              <a:t>Safer environment for businesses and residents.</a:t>
            </a:r>
          </a:p>
        </p:txBody>
      </p:sp>
      <p:pic>
        <p:nvPicPr>
          <p:cNvPr id="9" name="Picture 8" descr="A picture containing text, grass, water, outdoor&#10;&#10;AI-generated content may be incorrect.">
            <a:extLst>
              <a:ext uri="{FF2B5EF4-FFF2-40B4-BE49-F238E27FC236}">
                <a16:creationId xmlns:a16="http://schemas.microsoft.com/office/drawing/2014/main" id="{6FC55091-D464-9753-7447-AFFD798CAD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40175" y="240106"/>
            <a:ext cx="2014880" cy="6317240"/>
          </a:xfrm>
          <a:prstGeom prst="rect">
            <a:avLst/>
          </a:prstGeom>
          <a:ln>
            <a:solidFill>
              <a:schemeClr val="tx1"/>
            </a:solidFill>
          </a:ln>
        </p:spPr>
      </p:pic>
      <p:pic>
        <p:nvPicPr>
          <p:cNvPr id="3" name="Picture 2">
            <a:extLst>
              <a:ext uri="{FF2B5EF4-FFF2-40B4-BE49-F238E27FC236}">
                <a16:creationId xmlns:a16="http://schemas.microsoft.com/office/drawing/2014/main" id="{6A2DD813-0851-DECC-4B5E-79AABC6F79D3}"/>
              </a:ext>
            </a:extLst>
          </p:cNvPr>
          <p:cNvPicPr>
            <a:picLocks noChangeAspect="1"/>
          </p:cNvPicPr>
          <p:nvPr/>
        </p:nvPicPr>
        <p:blipFill>
          <a:blip r:embed="rId5"/>
          <a:stretch>
            <a:fillRect/>
          </a:stretch>
        </p:blipFill>
        <p:spPr>
          <a:xfrm>
            <a:off x="7682350" y="4147229"/>
            <a:ext cx="2009290" cy="2412195"/>
          </a:xfrm>
          <a:prstGeom prst="rect">
            <a:avLst/>
          </a:prstGeom>
        </p:spPr>
      </p:pic>
    </p:spTree>
    <p:extLst>
      <p:ext uri="{BB962C8B-B14F-4D97-AF65-F5344CB8AC3E}">
        <p14:creationId xmlns:p14="http://schemas.microsoft.com/office/powerpoint/2010/main" val="3144332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41347-E139-3689-5368-52AECCCC45EF}"/>
            </a:ext>
          </a:extLst>
        </p:cNvPr>
        <p:cNvGrpSpPr/>
        <p:nvPr/>
      </p:nvGrpSpPr>
      <p:grpSpPr>
        <a:xfrm>
          <a:off x="0" y="0"/>
          <a:ext cx="0" cy="0"/>
          <a:chOff x="0" y="0"/>
          <a:chExt cx="0" cy="0"/>
        </a:xfrm>
      </p:grpSpPr>
      <p:pic>
        <p:nvPicPr>
          <p:cNvPr id="7" name="Picture 6" descr="Graphical user interface&#10;&#10;Description automatically generated with medium confidence">
            <a:extLst>
              <a:ext uri="{FF2B5EF4-FFF2-40B4-BE49-F238E27FC236}">
                <a16:creationId xmlns:a16="http://schemas.microsoft.com/office/drawing/2014/main" id="{E088D189-F905-869C-B434-640874CBC1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11CA3D7-2609-270B-2B2E-3804A0F2B8EE}"/>
              </a:ext>
            </a:extLst>
          </p:cNvPr>
          <p:cNvSpPr>
            <a:spLocks noGrp="1"/>
          </p:cNvSpPr>
          <p:nvPr>
            <p:ph type="title"/>
          </p:nvPr>
        </p:nvSpPr>
        <p:spPr>
          <a:xfrm>
            <a:off x="460022" y="360915"/>
            <a:ext cx="10893778" cy="808153"/>
          </a:xfrm>
        </p:spPr>
        <p:txBody>
          <a:bodyPr>
            <a:normAutofit fontScale="90000"/>
          </a:bodyPr>
          <a:lstStyle/>
          <a:p>
            <a:r>
              <a:rPr lang="en-US">
                <a:solidFill>
                  <a:schemeClr val="tx2">
                    <a:lumMod val="75000"/>
                    <a:lumOff val="25000"/>
                  </a:schemeClr>
                </a:solidFill>
              </a:rPr>
              <a:t>MIDLAND RESPONSE: AI-POWERED MONITORING – VIRTUAL FUSION CENTER</a:t>
            </a:r>
          </a:p>
        </p:txBody>
      </p:sp>
      <p:sp>
        <p:nvSpPr>
          <p:cNvPr id="4" name="Slide Number Placeholder 3">
            <a:extLst>
              <a:ext uri="{FF2B5EF4-FFF2-40B4-BE49-F238E27FC236}">
                <a16:creationId xmlns:a16="http://schemas.microsoft.com/office/drawing/2014/main" id="{B34865A3-D73F-08E2-D303-AF9CBA6E7362}"/>
              </a:ext>
            </a:extLst>
          </p:cNvPr>
          <p:cNvSpPr>
            <a:spLocks noGrp="1"/>
          </p:cNvSpPr>
          <p:nvPr>
            <p:ph type="sldNum" sz="quarter" idx="12"/>
          </p:nvPr>
        </p:nvSpPr>
        <p:spPr/>
        <p:txBody>
          <a:bodyPr/>
          <a:lstStyle/>
          <a:p>
            <a:r>
              <a:rPr lang="en-US">
                <a:latin typeface="+mn-lt"/>
              </a:rPr>
              <a:t>15</a:t>
            </a:r>
          </a:p>
        </p:txBody>
      </p:sp>
      <p:sp>
        <p:nvSpPr>
          <p:cNvPr id="5" name="TextBox 4">
            <a:extLst>
              <a:ext uri="{FF2B5EF4-FFF2-40B4-BE49-F238E27FC236}">
                <a16:creationId xmlns:a16="http://schemas.microsoft.com/office/drawing/2014/main" id="{82ED5AAB-17F6-48C6-BF12-045DB2815A00}"/>
              </a:ext>
            </a:extLst>
          </p:cNvPr>
          <p:cNvSpPr txBox="1"/>
          <p:nvPr/>
        </p:nvSpPr>
        <p:spPr>
          <a:xfrm>
            <a:off x="479809" y="1268763"/>
            <a:ext cx="6677048" cy="4501232"/>
          </a:xfrm>
          <a:prstGeom prst="rect">
            <a:avLst/>
          </a:prstGeom>
          <a:noFill/>
        </p:spPr>
        <p:txBody>
          <a:bodyPr wrap="square" rtlCol="0">
            <a:spAutoFit/>
          </a:bodyPr>
          <a:lstStyle/>
          <a:p>
            <a:pPr>
              <a:spcAft>
                <a:spcPts val="300"/>
              </a:spcAft>
            </a:pPr>
            <a:r>
              <a:rPr lang="en-US" sz="2200" b="1">
                <a:latin typeface="Arial" panose="020B0604020202020204" pitchFamily="34" charset="0"/>
                <a:cs typeface="Arial" panose="020B0604020202020204" pitchFamily="34" charset="0"/>
              </a:rPr>
              <a:t>Highlights:</a:t>
            </a:r>
            <a:endParaRPr lang="en-US" sz="2200">
              <a:latin typeface="Arial" panose="020B0604020202020204" pitchFamily="34" charset="0"/>
              <a:cs typeface="Arial" panose="020B0604020202020204" pitchFamily="34" charset="0"/>
            </a:endParaRPr>
          </a:p>
          <a:p>
            <a:pPr marL="342900" indent="-342900">
              <a:spcAft>
                <a:spcPts val="300"/>
              </a:spcAft>
              <a:buFont typeface="Arial" panose="020B0604020202020204" pitchFamily="34" charset="0"/>
              <a:buChar char="•"/>
            </a:pPr>
            <a:r>
              <a:rPr lang="en-US" sz="2200">
                <a:latin typeface="Arial" panose="020B0604020202020204" pitchFamily="34" charset="0"/>
                <a:cs typeface="Arial" panose="020B0604020202020204" pitchFamily="34" charset="0"/>
              </a:rPr>
              <a:t>AI continuously monitors video feeds in real time.</a:t>
            </a:r>
          </a:p>
          <a:p>
            <a:pPr marL="342900" indent="-342900">
              <a:spcAft>
                <a:spcPts val="300"/>
              </a:spcAft>
              <a:buFont typeface="Arial" panose="020B0604020202020204" pitchFamily="34" charset="0"/>
              <a:buChar char="•"/>
            </a:pPr>
            <a:r>
              <a:rPr lang="en-US" sz="2200">
                <a:latin typeface="Arial" panose="020B0604020202020204" pitchFamily="34" charset="0"/>
                <a:cs typeface="Arial" panose="020B0604020202020204" pitchFamily="34" charset="0"/>
              </a:rPr>
              <a:t>Detects unusual activity, threats, or emergencies automatically.</a:t>
            </a:r>
          </a:p>
          <a:p>
            <a:pPr marL="342900" indent="-342900">
              <a:spcAft>
                <a:spcPts val="300"/>
              </a:spcAft>
              <a:buFont typeface="Arial" panose="020B0604020202020204" pitchFamily="34" charset="0"/>
              <a:buChar char="•"/>
            </a:pPr>
            <a:r>
              <a:rPr lang="en-US" sz="2200">
                <a:latin typeface="Arial" panose="020B0604020202020204" pitchFamily="34" charset="0"/>
                <a:cs typeface="Arial" panose="020B0604020202020204" pitchFamily="34" charset="0"/>
              </a:rPr>
              <a:t>Sends instant alerts to staff for rapid response.</a:t>
            </a:r>
          </a:p>
          <a:p>
            <a:pPr marL="342900" indent="-342900">
              <a:spcAft>
                <a:spcPts val="300"/>
              </a:spcAft>
              <a:buFont typeface="Arial" panose="020B0604020202020204" pitchFamily="34" charset="0"/>
              <a:buChar char="•"/>
            </a:pPr>
            <a:r>
              <a:rPr lang="en-US" sz="2200">
                <a:latin typeface="Arial" panose="020B0604020202020204" pitchFamily="34" charset="0"/>
                <a:cs typeface="Arial" panose="020B0604020202020204" pitchFamily="34" charset="0"/>
              </a:rPr>
              <a:t>Reduces the need for manual monitoring of every camera.</a:t>
            </a:r>
          </a:p>
          <a:p>
            <a:pPr>
              <a:spcAft>
                <a:spcPts val="300"/>
              </a:spcAft>
            </a:pPr>
            <a:r>
              <a:rPr lang="en-US" sz="2200" b="1">
                <a:latin typeface="Arial" panose="020B0604020202020204" pitchFamily="34" charset="0"/>
                <a:cs typeface="Arial" panose="020B0604020202020204" pitchFamily="34" charset="0"/>
              </a:rPr>
              <a:t>Benefits:</a:t>
            </a:r>
            <a:endParaRPr lang="en-US" sz="2200">
              <a:latin typeface="Arial" panose="020B0604020202020204" pitchFamily="34" charset="0"/>
              <a:cs typeface="Arial" panose="020B0604020202020204" pitchFamily="34" charset="0"/>
            </a:endParaRPr>
          </a:p>
          <a:p>
            <a:pPr marL="342900" indent="-342900">
              <a:spcAft>
                <a:spcPts val="300"/>
              </a:spcAft>
              <a:buFont typeface="Arial" panose="020B0604020202020204" pitchFamily="34" charset="0"/>
              <a:buChar char="•"/>
            </a:pPr>
            <a:r>
              <a:rPr lang="en-US" sz="2200">
                <a:latin typeface="Arial" panose="020B0604020202020204" pitchFamily="34" charset="0"/>
                <a:cs typeface="Arial" panose="020B0604020202020204" pitchFamily="34" charset="0"/>
              </a:rPr>
              <a:t>24/7 intelligent oversight.</a:t>
            </a:r>
          </a:p>
          <a:p>
            <a:pPr marL="342900" indent="-342900">
              <a:spcAft>
                <a:spcPts val="300"/>
              </a:spcAft>
              <a:buFont typeface="Arial" panose="020B0604020202020204" pitchFamily="34" charset="0"/>
              <a:buChar char="•"/>
            </a:pPr>
            <a:r>
              <a:rPr lang="en-US" sz="2200">
                <a:latin typeface="Arial" panose="020B0604020202020204" pitchFamily="34" charset="0"/>
                <a:cs typeface="Arial" panose="020B0604020202020204" pitchFamily="34" charset="0"/>
              </a:rPr>
              <a:t>Faster, more proactive responses.</a:t>
            </a:r>
          </a:p>
          <a:p>
            <a:pPr marL="342900" indent="-342900">
              <a:spcAft>
                <a:spcPts val="300"/>
              </a:spcAft>
              <a:buFont typeface="Arial" panose="020B0604020202020204" pitchFamily="34" charset="0"/>
              <a:buChar char="•"/>
            </a:pPr>
            <a:r>
              <a:rPr lang="en-US" sz="2200">
                <a:latin typeface="Arial" panose="020B0604020202020204" pitchFamily="34" charset="0"/>
                <a:cs typeface="Arial" panose="020B0604020202020204" pitchFamily="34" charset="0"/>
              </a:rPr>
              <a:t>Cost savings by reducing staffing needs.</a:t>
            </a:r>
          </a:p>
          <a:p>
            <a:pPr marL="342900" indent="-342900">
              <a:spcAft>
                <a:spcPts val="300"/>
              </a:spcAft>
              <a:buFont typeface="Arial" panose="020B0604020202020204" pitchFamily="34" charset="0"/>
              <a:buChar char="•"/>
            </a:pPr>
            <a:r>
              <a:rPr lang="en-US" sz="2200">
                <a:latin typeface="Arial" panose="020B0604020202020204" pitchFamily="34" charset="0"/>
                <a:cs typeface="Arial" panose="020B0604020202020204" pitchFamily="34" charset="0"/>
              </a:rPr>
              <a:t>Enhances community trust with smarter security.</a:t>
            </a:r>
          </a:p>
        </p:txBody>
      </p:sp>
      <p:pic>
        <p:nvPicPr>
          <p:cNvPr id="6" name="Picture 5" descr="A picture containing text, indoor&#10;&#10;AI-generated content may be incorrect.">
            <a:extLst>
              <a:ext uri="{FF2B5EF4-FFF2-40B4-BE49-F238E27FC236}">
                <a16:creationId xmlns:a16="http://schemas.microsoft.com/office/drawing/2014/main" id="{733ED0BB-5033-F441-C9D6-2DE31F5391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5248" y="1610761"/>
            <a:ext cx="2426493" cy="2285221"/>
          </a:xfrm>
          <a:prstGeom prst="rect">
            <a:avLst/>
          </a:prstGeom>
          <a:ln>
            <a:solidFill>
              <a:schemeClr val="tx1"/>
            </a:solidFill>
          </a:ln>
        </p:spPr>
      </p:pic>
      <p:pic>
        <p:nvPicPr>
          <p:cNvPr id="9" name="Picture 8" descr="Text&#10;&#10;AI-generated content may be incorrect.">
            <a:extLst>
              <a:ext uri="{FF2B5EF4-FFF2-40B4-BE49-F238E27FC236}">
                <a16:creationId xmlns:a16="http://schemas.microsoft.com/office/drawing/2014/main" id="{8DF409ED-EEBF-A7EA-20DB-B20CF23420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2633" y="4106877"/>
            <a:ext cx="2760974" cy="1974163"/>
          </a:xfrm>
          <a:prstGeom prst="rect">
            <a:avLst/>
          </a:prstGeom>
          <a:ln>
            <a:solidFill>
              <a:schemeClr val="tx1"/>
            </a:solidFill>
          </a:ln>
        </p:spPr>
      </p:pic>
      <p:pic>
        <p:nvPicPr>
          <p:cNvPr id="11" name="Picture 10" descr="A picture containing indoor&#10;&#10;AI-generated content may be incorrect.">
            <a:extLst>
              <a:ext uri="{FF2B5EF4-FFF2-40B4-BE49-F238E27FC236}">
                <a16:creationId xmlns:a16="http://schemas.microsoft.com/office/drawing/2014/main" id="{D33E8D06-5095-8587-8B4C-DC8E159B13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46732" y="2750398"/>
            <a:ext cx="2463033" cy="1794855"/>
          </a:xfrm>
          <a:prstGeom prst="rect">
            <a:avLst/>
          </a:prstGeom>
          <a:ln>
            <a:solidFill>
              <a:schemeClr val="tx1"/>
            </a:solidFill>
          </a:ln>
        </p:spPr>
      </p:pic>
    </p:spTree>
    <p:extLst>
      <p:ext uri="{BB962C8B-B14F-4D97-AF65-F5344CB8AC3E}">
        <p14:creationId xmlns:p14="http://schemas.microsoft.com/office/powerpoint/2010/main" val="26182987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E7A93-F200-640B-F7E2-6743809062C5}"/>
            </a:ext>
          </a:extLst>
        </p:cNvPr>
        <p:cNvGrpSpPr/>
        <p:nvPr/>
      </p:nvGrpSpPr>
      <p:grpSpPr>
        <a:xfrm>
          <a:off x="0" y="0"/>
          <a:ext cx="0" cy="0"/>
          <a:chOff x="0" y="0"/>
          <a:chExt cx="0" cy="0"/>
        </a:xfrm>
      </p:grpSpPr>
      <p:pic>
        <p:nvPicPr>
          <p:cNvPr id="4" name="Picture 3" descr="Graphical user interface, application&#10;&#10;AI-generated content may be incorrect.">
            <a:extLst>
              <a:ext uri="{FF2B5EF4-FFF2-40B4-BE49-F238E27FC236}">
                <a16:creationId xmlns:a16="http://schemas.microsoft.com/office/drawing/2014/main" id="{FD7C59AD-AC5C-305B-84AC-2912A95753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E1939863-E59F-94AF-17A7-D54CA16C32F7}"/>
              </a:ext>
            </a:extLst>
          </p:cNvPr>
          <p:cNvSpPr txBox="1"/>
          <p:nvPr/>
        </p:nvSpPr>
        <p:spPr>
          <a:xfrm>
            <a:off x="533399" y="262192"/>
            <a:ext cx="8817429" cy="1446550"/>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MIDLAND RESPONSE: </a:t>
            </a:r>
          </a:p>
          <a:p>
            <a:r>
              <a:rPr lang="en-US" sz="4400" b="1">
                <a:solidFill>
                  <a:schemeClr val="tx2">
                    <a:lumMod val="75000"/>
                    <a:lumOff val="25000"/>
                  </a:schemeClr>
                </a:solidFill>
                <a:latin typeface="Century Gothic"/>
                <a:ea typeface="Roboto Slab"/>
                <a:cs typeface="BrowalliaUPC"/>
              </a:rPr>
              <a:t>LICENSING &amp; REGULATIONS</a:t>
            </a:r>
          </a:p>
        </p:txBody>
      </p:sp>
      <p:sp>
        <p:nvSpPr>
          <p:cNvPr id="13" name="TextBox 12">
            <a:extLst>
              <a:ext uri="{FF2B5EF4-FFF2-40B4-BE49-F238E27FC236}">
                <a16:creationId xmlns:a16="http://schemas.microsoft.com/office/drawing/2014/main" id="{11B4AFAA-6812-4AE0-25A5-B7D14581204A}"/>
              </a:ext>
            </a:extLst>
          </p:cNvPr>
          <p:cNvSpPr txBox="1"/>
          <p:nvPr/>
        </p:nvSpPr>
        <p:spPr>
          <a:xfrm>
            <a:off x="533400" y="1907915"/>
            <a:ext cx="8817428" cy="4001095"/>
          </a:xfrm>
          <a:prstGeom prst="rect">
            <a:avLst/>
          </a:prstGeom>
          <a:noFill/>
        </p:spPr>
        <p:txBody>
          <a:bodyPr wrap="square" lIns="91440" tIns="45720" rIns="91440" bIns="45720" rtlCol="0" anchor="t">
            <a:spAutoFit/>
          </a:bodyPr>
          <a:lstStyle/>
          <a:p>
            <a:pPr marL="285750" indent="-285750">
              <a:spcAft>
                <a:spcPts val="1200"/>
              </a:spcAft>
              <a:buFont typeface="Arial" panose="020B0604020202020204" pitchFamily="34" charset="0"/>
              <a:buChar char="•"/>
            </a:pPr>
            <a:r>
              <a:rPr lang="en-US" sz="2800">
                <a:latin typeface="Arial"/>
                <a:cs typeface="Arial"/>
              </a:rPr>
              <a:t>Strengthen </a:t>
            </a:r>
            <a:r>
              <a:rPr lang="en-US" sz="2800" b="1">
                <a:latin typeface="Arial"/>
                <a:cs typeface="Arial"/>
              </a:rPr>
              <a:t>late-night </a:t>
            </a:r>
            <a:r>
              <a:rPr lang="en-US" sz="2800">
                <a:latin typeface="Arial"/>
                <a:cs typeface="Arial"/>
              </a:rPr>
              <a:t>licensing requirements (e.g., licensed security staff, safety plans)</a:t>
            </a:r>
          </a:p>
          <a:p>
            <a:pPr marL="285750" indent="-285750">
              <a:spcAft>
                <a:spcPts val="1200"/>
              </a:spcAft>
              <a:buFont typeface="Arial" panose="020B0604020202020204" pitchFamily="34" charset="0"/>
              <a:buChar char="•"/>
            </a:pPr>
            <a:r>
              <a:rPr lang="en-US" sz="2800">
                <a:latin typeface="Arial"/>
                <a:cs typeface="Arial"/>
              </a:rPr>
              <a:t>Require bars/clubs to contribute to security costs if open past certain hours (</a:t>
            </a:r>
            <a:r>
              <a:rPr lang="en-US" sz="2800" b="1">
                <a:latin typeface="Arial"/>
                <a:cs typeface="Arial"/>
              </a:rPr>
              <a:t>permit fees</a:t>
            </a:r>
            <a:r>
              <a:rPr lang="en-US" sz="2800">
                <a:latin typeface="Arial"/>
                <a:cs typeface="Arial"/>
              </a:rPr>
              <a:t>)</a:t>
            </a:r>
          </a:p>
          <a:p>
            <a:pPr marL="285750" indent="-285750">
              <a:spcAft>
                <a:spcPts val="1200"/>
              </a:spcAft>
              <a:buFont typeface="Arial" panose="020B0604020202020204" pitchFamily="34" charset="0"/>
              <a:buChar char="•"/>
            </a:pPr>
            <a:r>
              <a:rPr lang="en-US" sz="2800">
                <a:latin typeface="Arial"/>
                <a:cs typeface="Arial"/>
              </a:rPr>
              <a:t>Review nuisance establishments and </a:t>
            </a:r>
            <a:r>
              <a:rPr lang="en-US" sz="2800" b="1">
                <a:latin typeface="Arial"/>
                <a:cs typeface="Arial"/>
              </a:rPr>
              <a:t>apply escalating enforcement </a:t>
            </a:r>
            <a:r>
              <a:rPr lang="en-US" sz="2800">
                <a:latin typeface="Arial"/>
                <a:cs typeface="Arial"/>
              </a:rPr>
              <a:t>for repeated violations</a:t>
            </a:r>
          </a:p>
          <a:p>
            <a:pPr marL="285750" indent="-285750">
              <a:spcAft>
                <a:spcPts val="1200"/>
              </a:spcAft>
              <a:buFont typeface="Arial" panose="020B0604020202020204" pitchFamily="34" charset="0"/>
              <a:buChar char="•"/>
            </a:pPr>
            <a:r>
              <a:rPr lang="en-US" sz="2800" b="1">
                <a:latin typeface="Arial"/>
                <a:cs typeface="Arial"/>
              </a:rPr>
              <a:t>Code Enforcement to support MPD</a:t>
            </a:r>
            <a:r>
              <a:rPr lang="en-US" sz="2800">
                <a:latin typeface="Arial"/>
                <a:cs typeface="Arial"/>
              </a:rPr>
              <a:t> in monitoring license compliance and addressing nuisance activity</a:t>
            </a:r>
          </a:p>
        </p:txBody>
      </p:sp>
      <p:sp>
        <p:nvSpPr>
          <p:cNvPr id="2" name="Slide Number Placeholder 2">
            <a:extLst>
              <a:ext uri="{FF2B5EF4-FFF2-40B4-BE49-F238E27FC236}">
                <a16:creationId xmlns:a16="http://schemas.microsoft.com/office/drawing/2014/main" id="{D62D1C86-20EF-AF82-EF00-16260644358C}"/>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latin typeface="+mn-lt"/>
              </a:rPr>
              <a:t>16</a:t>
            </a:r>
          </a:p>
        </p:txBody>
      </p:sp>
    </p:spTree>
    <p:extLst>
      <p:ext uri="{BB962C8B-B14F-4D97-AF65-F5344CB8AC3E}">
        <p14:creationId xmlns:p14="http://schemas.microsoft.com/office/powerpoint/2010/main" val="1616946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48E62-B945-8F4F-3768-BFE9567F57B8}"/>
            </a:ext>
          </a:extLst>
        </p:cNvPr>
        <p:cNvGrpSpPr/>
        <p:nvPr/>
      </p:nvGrpSpPr>
      <p:grpSpPr>
        <a:xfrm>
          <a:off x="0" y="0"/>
          <a:ext cx="0" cy="0"/>
          <a:chOff x="0" y="0"/>
          <a:chExt cx="0" cy="0"/>
        </a:xfrm>
      </p:grpSpPr>
      <p:pic>
        <p:nvPicPr>
          <p:cNvPr id="5" name="Picture 4" descr="A picture containing text, transport&#10;&#10;AI-generated content may be incorrect.">
            <a:extLst>
              <a:ext uri="{FF2B5EF4-FFF2-40B4-BE49-F238E27FC236}">
                <a16:creationId xmlns:a16="http://schemas.microsoft.com/office/drawing/2014/main" id="{261D1176-221C-2D79-0FF6-21320AA5B4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9702F410-EDB1-E785-18BA-73380CCA6BE6}"/>
              </a:ext>
            </a:extLst>
          </p:cNvPr>
          <p:cNvSpPr txBox="1"/>
          <p:nvPr/>
        </p:nvSpPr>
        <p:spPr>
          <a:xfrm>
            <a:off x="533399" y="490616"/>
            <a:ext cx="9024258" cy="769441"/>
          </a:xfrm>
          <a:prstGeom prst="rect">
            <a:avLst/>
          </a:prstGeom>
          <a:noFill/>
        </p:spPr>
        <p:txBody>
          <a:bodyPr wrap="square" rtlCol="0">
            <a:spAutoFit/>
          </a:bodyPr>
          <a:lstStyle/>
          <a:p>
            <a:r>
              <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IMPLEMENTATION PLAN</a:t>
            </a:r>
          </a:p>
        </p:txBody>
      </p:sp>
      <p:sp>
        <p:nvSpPr>
          <p:cNvPr id="13" name="TextBox 12">
            <a:extLst>
              <a:ext uri="{FF2B5EF4-FFF2-40B4-BE49-F238E27FC236}">
                <a16:creationId xmlns:a16="http://schemas.microsoft.com/office/drawing/2014/main" id="{D4CF624C-75DE-E807-B7A7-4F55C8222496}"/>
              </a:ext>
            </a:extLst>
          </p:cNvPr>
          <p:cNvSpPr txBox="1"/>
          <p:nvPr/>
        </p:nvSpPr>
        <p:spPr>
          <a:xfrm>
            <a:off x="533399" y="1260057"/>
            <a:ext cx="8948057" cy="4739759"/>
          </a:xfrm>
          <a:prstGeom prst="rect">
            <a:avLst/>
          </a:prstGeom>
          <a:noFill/>
        </p:spPr>
        <p:txBody>
          <a:bodyPr wrap="square" lIns="91440" tIns="45720" rIns="91440" bIns="45720" rtlCol="0" anchor="t">
            <a:spAutoFit/>
          </a:bodyPr>
          <a:lstStyle/>
          <a:p>
            <a:pPr>
              <a:spcAft>
                <a:spcPts val="600"/>
              </a:spcAft>
            </a:pPr>
            <a:r>
              <a:rPr lang="en-US" sz="2800" b="1">
                <a:latin typeface="Arial"/>
                <a:cs typeface="Arial"/>
              </a:rPr>
              <a:t>Short-term (next 3–4 months)</a:t>
            </a:r>
          </a:p>
          <a:p>
            <a:pPr marL="285750" indent="-285750">
              <a:spcAft>
                <a:spcPts val="600"/>
              </a:spcAft>
              <a:buFont typeface="Arial" panose="020B0604020202020204" pitchFamily="34" charset="0"/>
              <a:buChar char="•"/>
            </a:pPr>
            <a:r>
              <a:rPr lang="en-US" sz="2800">
                <a:latin typeface="Arial"/>
                <a:cs typeface="Arial"/>
              </a:rPr>
              <a:t>Deploy focused patrols at identified hotspots</a:t>
            </a:r>
          </a:p>
          <a:p>
            <a:pPr marL="285750" indent="-285750">
              <a:spcAft>
                <a:spcPts val="1200"/>
              </a:spcAft>
              <a:buFont typeface="Arial" panose="020B0604020202020204" pitchFamily="34" charset="0"/>
              <a:buChar char="•"/>
            </a:pPr>
            <a:r>
              <a:rPr lang="en-US" sz="2800">
                <a:latin typeface="Arial"/>
                <a:cs typeface="Arial"/>
              </a:rPr>
              <a:t>Launch meetings with business/property owners</a:t>
            </a:r>
          </a:p>
          <a:p>
            <a:pPr>
              <a:spcAft>
                <a:spcPts val="600"/>
              </a:spcAft>
            </a:pPr>
            <a:r>
              <a:rPr lang="en-US" sz="2800" b="1">
                <a:latin typeface="Arial"/>
                <a:cs typeface="Arial"/>
              </a:rPr>
              <a:t>Mid-term (9–12 months)</a:t>
            </a:r>
          </a:p>
          <a:p>
            <a:pPr marL="285750" indent="-285750">
              <a:spcAft>
                <a:spcPts val="600"/>
              </a:spcAft>
              <a:buFont typeface="Arial" panose="020B0604020202020204" pitchFamily="34" charset="0"/>
              <a:buChar char="•"/>
            </a:pPr>
            <a:r>
              <a:rPr lang="en-US" sz="2800">
                <a:latin typeface="Arial"/>
                <a:cs typeface="Arial"/>
              </a:rPr>
              <a:t>Roll out licensing/regulatory changes</a:t>
            </a:r>
          </a:p>
          <a:p>
            <a:pPr marL="285750" indent="-285750">
              <a:spcAft>
                <a:spcPts val="1200"/>
              </a:spcAft>
              <a:buFont typeface="Arial" panose="020B0604020202020204" pitchFamily="34" charset="0"/>
              <a:buChar char="•"/>
            </a:pPr>
            <a:r>
              <a:rPr lang="en-US" sz="2800">
                <a:latin typeface="Arial"/>
                <a:cs typeface="Arial"/>
              </a:rPr>
              <a:t>Install additional lighting and camera infrastructure</a:t>
            </a:r>
          </a:p>
          <a:p>
            <a:pPr>
              <a:spcAft>
                <a:spcPts val="600"/>
              </a:spcAft>
            </a:pPr>
            <a:r>
              <a:rPr lang="en-US" sz="2800" b="1">
                <a:latin typeface="Arial" panose="020B0604020202020204" pitchFamily="34" charset="0"/>
                <a:cs typeface="Arial" panose="020B0604020202020204" pitchFamily="34" charset="0"/>
              </a:rPr>
              <a:t>Long-term (12+ months)</a:t>
            </a:r>
          </a:p>
          <a:p>
            <a:pPr marL="285750" indent="-285750">
              <a:spcAft>
                <a:spcPts val="600"/>
              </a:spcAft>
              <a:buFont typeface="Arial" panose="020B0604020202020204" pitchFamily="34" charset="0"/>
              <a:buChar char="•"/>
            </a:pPr>
            <a:r>
              <a:rPr lang="en-US" sz="2800">
                <a:latin typeface="Arial" panose="020B0604020202020204" pitchFamily="34" charset="0"/>
                <a:cs typeface="Arial" panose="020B0604020202020204" pitchFamily="34" charset="0"/>
              </a:rPr>
              <a:t>Evaluate outcomes</a:t>
            </a:r>
          </a:p>
          <a:p>
            <a:pPr marL="285750" indent="-285750">
              <a:spcAft>
                <a:spcPts val="600"/>
              </a:spcAft>
              <a:buFont typeface="Arial" panose="020B0604020202020204" pitchFamily="34" charset="0"/>
              <a:buChar char="•"/>
            </a:pPr>
            <a:r>
              <a:rPr lang="en-US" sz="2800">
                <a:latin typeface="Arial" panose="020B0604020202020204" pitchFamily="34" charset="0"/>
                <a:cs typeface="Arial" panose="020B0604020202020204" pitchFamily="34" charset="0"/>
              </a:rPr>
              <a:t>Adjust patrol model and regulatory approach</a:t>
            </a:r>
          </a:p>
        </p:txBody>
      </p:sp>
      <p:sp>
        <p:nvSpPr>
          <p:cNvPr id="2" name="Slide Number Placeholder 2">
            <a:extLst>
              <a:ext uri="{FF2B5EF4-FFF2-40B4-BE49-F238E27FC236}">
                <a16:creationId xmlns:a16="http://schemas.microsoft.com/office/drawing/2014/main" id="{2CADAB00-3B56-3DD1-F695-05E3509D385D}"/>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latin typeface="+mn-lt"/>
              </a:rPr>
              <a:t>17</a:t>
            </a:r>
          </a:p>
        </p:txBody>
      </p:sp>
    </p:spTree>
    <p:extLst>
      <p:ext uri="{BB962C8B-B14F-4D97-AF65-F5344CB8AC3E}">
        <p14:creationId xmlns:p14="http://schemas.microsoft.com/office/powerpoint/2010/main" val="13951148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2B41D-DF59-9BB0-6765-9B7FF62CCBC0}"/>
            </a:ext>
          </a:extLst>
        </p:cNvPr>
        <p:cNvGrpSpPr/>
        <p:nvPr/>
      </p:nvGrpSpPr>
      <p:grpSpPr>
        <a:xfrm>
          <a:off x="0" y="0"/>
          <a:ext cx="0" cy="0"/>
          <a:chOff x="0" y="0"/>
          <a:chExt cx="0" cy="0"/>
        </a:xfrm>
      </p:grpSpPr>
      <p:pic>
        <p:nvPicPr>
          <p:cNvPr id="4" name="Picture 3" descr="Graphical user interface, application&#10;&#10;AI-generated content may be incorrect.">
            <a:extLst>
              <a:ext uri="{FF2B5EF4-FFF2-40B4-BE49-F238E27FC236}">
                <a16:creationId xmlns:a16="http://schemas.microsoft.com/office/drawing/2014/main" id="{D92B84B8-9EC0-1C58-6B57-B352AD3CC2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3C3CF274-08AB-AB33-910B-B8622519A597}"/>
              </a:ext>
            </a:extLst>
          </p:cNvPr>
          <p:cNvSpPr txBox="1"/>
          <p:nvPr/>
        </p:nvSpPr>
        <p:spPr>
          <a:xfrm>
            <a:off x="533400" y="564573"/>
            <a:ext cx="8991600" cy="769441"/>
          </a:xfrm>
          <a:prstGeom prst="rect">
            <a:avLst/>
          </a:prstGeom>
          <a:noFill/>
        </p:spPr>
        <p:txBody>
          <a:bodyPr wrap="square" rtlCol="0">
            <a:spAutoFit/>
          </a:bodyPr>
          <a:lstStyle/>
          <a:p>
            <a:r>
              <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EXPECTED OUTCOMES</a:t>
            </a:r>
          </a:p>
        </p:txBody>
      </p:sp>
      <p:sp>
        <p:nvSpPr>
          <p:cNvPr id="13" name="TextBox 12">
            <a:extLst>
              <a:ext uri="{FF2B5EF4-FFF2-40B4-BE49-F238E27FC236}">
                <a16:creationId xmlns:a16="http://schemas.microsoft.com/office/drawing/2014/main" id="{B772B270-6BF2-4096-3FF9-3079AB560E25}"/>
              </a:ext>
            </a:extLst>
          </p:cNvPr>
          <p:cNvSpPr txBox="1"/>
          <p:nvPr/>
        </p:nvSpPr>
        <p:spPr>
          <a:xfrm>
            <a:off x="533400" y="1504950"/>
            <a:ext cx="8848106" cy="2939266"/>
          </a:xfrm>
          <a:prstGeom prst="rect">
            <a:avLst/>
          </a:prstGeom>
          <a:noFill/>
        </p:spPr>
        <p:txBody>
          <a:bodyPr wrap="square" lIns="91440" tIns="45720" rIns="91440" bIns="45720" rtlCol="0" anchor="t">
            <a:spAutoFit/>
          </a:bodyPr>
          <a:lstStyle/>
          <a:p>
            <a:pPr marL="285750" indent="-285750">
              <a:spcAft>
                <a:spcPts val="1800"/>
              </a:spcAft>
              <a:buFont typeface="Arial" panose="020B0604020202020204" pitchFamily="34" charset="0"/>
              <a:buChar char="•"/>
            </a:pPr>
            <a:r>
              <a:rPr lang="en-US" sz="2800" b="1">
                <a:latin typeface="Arial"/>
                <a:cs typeface="Arial"/>
              </a:rPr>
              <a:t>Reduce incidents </a:t>
            </a:r>
            <a:r>
              <a:rPr lang="en-US" sz="2800">
                <a:latin typeface="Arial"/>
                <a:cs typeface="Arial"/>
              </a:rPr>
              <a:t>in targeted zones</a:t>
            </a:r>
          </a:p>
          <a:p>
            <a:pPr marL="285750" indent="-285750">
              <a:spcAft>
                <a:spcPts val="1800"/>
              </a:spcAft>
              <a:buFont typeface="Arial" panose="020B0604020202020204" pitchFamily="34" charset="0"/>
              <a:buChar char="•"/>
            </a:pPr>
            <a:r>
              <a:rPr lang="en-US" sz="2800" b="1">
                <a:latin typeface="Arial"/>
                <a:cs typeface="Arial"/>
              </a:rPr>
              <a:t>Improved perception of safety </a:t>
            </a:r>
            <a:r>
              <a:rPr lang="en-US" sz="2800">
                <a:latin typeface="Arial"/>
                <a:cs typeface="Arial"/>
              </a:rPr>
              <a:t>among employees, businesses, residents, visitors, and investors</a:t>
            </a:r>
          </a:p>
          <a:p>
            <a:pPr marL="285750" indent="-285750">
              <a:spcAft>
                <a:spcPts val="1800"/>
              </a:spcAft>
              <a:buFont typeface="Arial" panose="020B0604020202020204" pitchFamily="34" charset="0"/>
              <a:buChar char="•"/>
            </a:pPr>
            <a:r>
              <a:rPr lang="en-US" sz="2800" b="1">
                <a:latin typeface="Arial"/>
                <a:cs typeface="Arial"/>
              </a:rPr>
              <a:t>Stronger accountability </a:t>
            </a:r>
            <a:r>
              <a:rPr lang="en-US" sz="2800">
                <a:latin typeface="Arial"/>
                <a:cs typeface="Arial"/>
              </a:rPr>
              <a:t>for establishments</a:t>
            </a:r>
          </a:p>
          <a:p>
            <a:pPr marL="285750" indent="-285750">
              <a:spcAft>
                <a:spcPts val="1800"/>
              </a:spcAft>
              <a:buFont typeface="Arial" panose="020B0604020202020204" pitchFamily="34" charset="0"/>
              <a:buChar char="•"/>
            </a:pPr>
            <a:r>
              <a:rPr lang="en-US" sz="2800" b="1">
                <a:latin typeface="Arial"/>
                <a:cs typeface="Arial"/>
              </a:rPr>
              <a:t>Safer, more vibrant downtown </a:t>
            </a:r>
            <a:r>
              <a:rPr lang="en-US" sz="2800">
                <a:latin typeface="Arial"/>
                <a:cs typeface="Arial"/>
              </a:rPr>
              <a:t>economy</a:t>
            </a:r>
          </a:p>
        </p:txBody>
      </p:sp>
      <p:sp>
        <p:nvSpPr>
          <p:cNvPr id="2" name="Slide Number Placeholder 2">
            <a:extLst>
              <a:ext uri="{FF2B5EF4-FFF2-40B4-BE49-F238E27FC236}">
                <a16:creationId xmlns:a16="http://schemas.microsoft.com/office/drawing/2014/main" id="{28FAC232-129D-4886-50C1-A2F836FE8765}"/>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latin typeface="+mn-lt"/>
              </a:rPr>
              <a:t>18</a:t>
            </a:r>
          </a:p>
        </p:txBody>
      </p:sp>
    </p:spTree>
    <p:extLst>
      <p:ext uri="{BB962C8B-B14F-4D97-AF65-F5344CB8AC3E}">
        <p14:creationId xmlns:p14="http://schemas.microsoft.com/office/powerpoint/2010/main" val="1424953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ity with many tall buildings&#10;&#10;Description automatically generated">
            <a:extLst>
              <a:ext uri="{FF2B5EF4-FFF2-40B4-BE49-F238E27FC236}">
                <a16:creationId xmlns:a16="http://schemas.microsoft.com/office/drawing/2014/main" id="{51589F11-EA88-C9AE-2B60-4AC70244FC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CE222140-EA12-0351-4677-EAA8A83E0408}"/>
              </a:ext>
            </a:extLst>
          </p:cNvPr>
          <p:cNvSpPr txBox="1"/>
          <p:nvPr/>
        </p:nvSpPr>
        <p:spPr>
          <a:xfrm>
            <a:off x="3468103" y="81573"/>
            <a:ext cx="7420131" cy="1569660"/>
          </a:xfrm>
          <a:prstGeom prst="rect">
            <a:avLst/>
          </a:prstGeom>
          <a:noFill/>
        </p:spPr>
        <p:txBody>
          <a:bodyPr wrap="square" rtlCol="0">
            <a:spAutoFit/>
          </a:bodyPr>
          <a:lstStyle/>
          <a:p>
            <a:r>
              <a:rPr lang="en-US" sz="9600" b="1">
                <a:solidFill>
                  <a:schemeClr val="bg1"/>
                </a:solidFill>
                <a:effectLst>
                  <a:outerShdw blurRad="50800" dist="38100" dir="2700000" algn="tl" rotWithShape="0">
                    <a:prstClr val="black">
                      <a:alpha val="40000"/>
                    </a:prstClr>
                  </a:outerShdw>
                </a:effectLst>
              </a:rPr>
              <a:t>MISSION</a:t>
            </a:r>
          </a:p>
        </p:txBody>
      </p:sp>
      <p:sp>
        <p:nvSpPr>
          <p:cNvPr id="7" name="TextBox 6">
            <a:extLst>
              <a:ext uri="{FF2B5EF4-FFF2-40B4-BE49-F238E27FC236}">
                <a16:creationId xmlns:a16="http://schemas.microsoft.com/office/drawing/2014/main" id="{54F0E07A-49CB-3DAE-9F49-5C2E0682245F}"/>
              </a:ext>
            </a:extLst>
          </p:cNvPr>
          <p:cNvSpPr txBox="1"/>
          <p:nvPr/>
        </p:nvSpPr>
        <p:spPr>
          <a:xfrm>
            <a:off x="371006" y="1518196"/>
            <a:ext cx="11449987" cy="1200329"/>
          </a:xfrm>
          <a:prstGeom prst="rect">
            <a:avLst/>
          </a:prstGeom>
          <a:noFill/>
        </p:spPr>
        <p:txBody>
          <a:bodyPr wrap="square" rtlCol="0">
            <a:spAutoFit/>
          </a:bodyPr>
          <a:lstStyle/>
          <a:p>
            <a:pPr algn="ctr"/>
            <a:r>
              <a:rPr lang="en-US" sz="3600" b="1">
                <a:solidFill>
                  <a:schemeClr val="bg1"/>
                </a:solidFill>
                <a:effectLst>
                  <a:outerShdw blurRad="50800" dist="38100" dir="2700000" algn="tl" rotWithShape="0">
                    <a:prstClr val="black">
                      <a:alpha val="40000"/>
                    </a:prstClr>
                  </a:outerShdw>
                </a:effectLst>
              </a:rPr>
              <a:t>Deliver exceptional services and promote a high quality of life and place for ALL our citizens.</a:t>
            </a:r>
          </a:p>
        </p:txBody>
      </p:sp>
    </p:spTree>
    <p:extLst>
      <p:ext uri="{BB962C8B-B14F-4D97-AF65-F5344CB8AC3E}">
        <p14:creationId xmlns:p14="http://schemas.microsoft.com/office/powerpoint/2010/main" val="2936666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AI-generated content may be incorrect.">
            <a:extLst>
              <a:ext uri="{FF2B5EF4-FFF2-40B4-BE49-F238E27FC236}">
                <a16:creationId xmlns:a16="http://schemas.microsoft.com/office/drawing/2014/main" id="{C211A5F9-5A13-401A-D406-3411F09867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533399" y="564573"/>
            <a:ext cx="8997099" cy="769441"/>
          </a:xfrm>
          <a:prstGeom prst="rect">
            <a:avLst/>
          </a:prstGeom>
          <a:noFill/>
        </p:spPr>
        <p:txBody>
          <a:bodyPr wrap="square" rtlCol="0">
            <a:spAutoFit/>
          </a:bodyPr>
          <a:lstStyle/>
          <a:p>
            <a:r>
              <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STRATEGIC GOAL CONNECTIONS</a:t>
            </a:r>
          </a:p>
        </p:txBody>
      </p:sp>
      <p:sp>
        <p:nvSpPr>
          <p:cNvPr id="13" name="TextBox 12">
            <a:extLst>
              <a:ext uri="{FF2B5EF4-FFF2-40B4-BE49-F238E27FC236}">
                <a16:creationId xmlns:a16="http://schemas.microsoft.com/office/drawing/2014/main" id="{EFC6CB36-A2A7-BFA2-2C7E-933079282984}"/>
              </a:ext>
            </a:extLst>
          </p:cNvPr>
          <p:cNvSpPr txBox="1"/>
          <p:nvPr/>
        </p:nvSpPr>
        <p:spPr>
          <a:xfrm>
            <a:off x="533400" y="1504950"/>
            <a:ext cx="8997098" cy="4508927"/>
          </a:xfrm>
          <a:prstGeom prst="rect">
            <a:avLst/>
          </a:prstGeom>
          <a:noFill/>
        </p:spPr>
        <p:txBody>
          <a:bodyPr wrap="square" rtlCol="0">
            <a:spAutoFit/>
          </a:bodyPr>
          <a:lstStyle/>
          <a:p>
            <a:pPr>
              <a:spcAft>
                <a:spcPts val="600"/>
              </a:spcAft>
            </a:pPr>
            <a:r>
              <a:rPr lang="en-US" sz="2800" b="1">
                <a:solidFill>
                  <a:srgbClr val="215F9A"/>
                </a:solidFill>
                <a:latin typeface="Arial" panose="020B0604020202020204" pitchFamily="34" charset="0"/>
                <a:cs typeface="Arial" panose="020B0604020202020204" pitchFamily="34" charset="0"/>
              </a:rPr>
              <a:t>Goal 2: Set the Standard for a Safe and Secure City</a:t>
            </a:r>
          </a:p>
          <a:p>
            <a:pPr marL="285750" indent="-285750">
              <a:spcAft>
                <a:spcPts val="600"/>
              </a:spcAft>
              <a:buFont typeface="Arial" panose="020B0604020202020204" pitchFamily="34" charset="0"/>
              <a:buChar char="•"/>
            </a:pPr>
            <a:r>
              <a:rPr lang="en-US" sz="2800" b="1">
                <a:latin typeface="Arial" panose="020B0604020202020204" pitchFamily="34" charset="0"/>
                <a:cs typeface="Arial" panose="020B0604020202020204" pitchFamily="34" charset="0"/>
              </a:rPr>
              <a:t>2.1</a:t>
            </a:r>
            <a:r>
              <a:rPr lang="en-US" sz="2800">
                <a:latin typeface="Arial" panose="020B0604020202020204" pitchFamily="34" charset="0"/>
                <a:cs typeface="Arial" panose="020B0604020202020204" pitchFamily="34" charset="0"/>
              </a:rPr>
              <a:t> Be the Safest City in West Texas</a:t>
            </a:r>
          </a:p>
          <a:p>
            <a:pPr marL="285750" indent="-285750">
              <a:spcAft>
                <a:spcPts val="600"/>
              </a:spcAft>
              <a:buFont typeface="Arial" panose="020B0604020202020204" pitchFamily="34" charset="0"/>
              <a:buChar char="•"/>
            </a:pPr>
            <a:r>
              <a:rPr lang="en-US" sz="2800" b="1">
                <a:latin typeface="Arial" panose="020B0604020202020204" pitchFamily="34" charset="0"/>
                <a:cs typeface="Arial" panose="020B0604020202020204" pitchFamily="34" charset="0"/>
              </a:rPr>
              <a:t>2.3</a:t>
            </a:r>
            <a:r>
              <a:rPr lang="en-US" sz="2800">
                <a:latin typeface="Arial" panose="020B0604020202020204" pitchFamily="34" charset="0"/>
                <a:cs typeface="Arial" panose="020B0604020202020204" pitchFamily="34" charset="0"/>
              </a:rPr>
              <a:t> Implement Effective Code Enforcement Strategies</a:t>
            </a:r>
          </a:p>
          <a:p>
            <a:pPr marL="285750" indent="-285750">
              <a:spcAft>
                <a:spcPts val="1200"/>
              </a:spcAft>
              <a:buFont typeface="Arial" panose="020B0604020202020204" pitchFamily="34" charset="0"/>
              <a:buChar char="•"/>
            </a:pPr>
            <a:r>
              <a:rPr lang="en-US" sz="2800" b="1">
                <a:latin typeface="Arial" panose="020B0604020202020204" pitchFamily="34" charset="0"/>
                <a:cs typeface="Arial" panose="020B0604020202020204" pitchFamily="34" charset="0"/>
              </a:rPr>
              <a:t>2.6</a:t>
            </a:r>
            <a:r>
              <a:rPr lang="en-US" sz="2800">
                <a:latin typeface="Arial" panose="020B0604020202020204" pitchFamily="34" charset="0"/>
                <a:cs typeface="Arial" panose="020B0604020202020204" pitchFamily="34" charset="0"/>
              </a:rPr>
              <a:t> Grow and Retail Public Safety Resources</a:t>
            </a:r>
          </a:p>
          <a:p>
            <a:pPr>
              <a:spcAft>
                <a:spcPts val="600"/>
              </a:spcAft>
            </a:pPr>
            <a:r>
              <a:rPr lang="en-US" sz="2800" b="1">
                <a:solidFill>
                  <a:srgbClr val="215F9A"/>
                </a:solidFill>
                <a:latin typeface="Arial" panose="020B0604020202020204" pitchFamily="34" charset="0"/>
                <a:cs typeface="Arial" panose="020B0604020202020204" pitchFamily="34" charset="0"/>
              </a:rPr>
              <a:t>Goal 1. Strong Economy with More Quality Jobs</a:t>
            </a:r>
          </a:p>
          <a:p>
            <a:pPr marL="282575" indent="-282575">
              <a:spcAft>
                <a:spcPts val="600"/>
              </a:spcAft>
              <a:buFont typeface="Arial" panose="020B0604020202020204" pitchFamily="34" charset="0"/>
              <a:buChar char="•"/>
            </a:pPr>
            <a:r>
              <a:rPr lang="en-US" sz="2800" b="1">
                <a:latin typeface="Arial" panose="020B0604020202020204" pitchFamily="34" charset="0"/>
                <a:cs typeface="Arial" panose="020B0604020202020204" pitchFamily="34" charset="0"/>
              </a:rPr>
              <a:t>1.3</a:t>
            </a:r>
            <a:r>
              <a:rPr lang="en-US" sz="2800">
                <a:latin typeface="Arial" panose="020B0604020202020204" pitchFamily="34" charset="0"/>
                <a:cs typeface="Arial" panose="020B0604020202020204" pitchFamily="34" charset="0"/>
              </a:rPr>
              <a:t> Continue Downtown and West Midland Redevelopment</a:t>
            </a:r>
          </a:p>
          <a:p>
            <a:pPr marL="282575" indent="-282575">
              <a:spcAft>
                <a:spcPts val="600"/>
              </a:spcAft>
              <a:buFont typeface="Arial" panose="020B0604020202020204" pitchFamily="34" charset="0"/>
              <a:buChar char="•"/>
            </a:pPr>
            <a:r>
              <a:rPr lang="en-US" sz="2800" b="1">
                <a:latin typeface="Arial" panose="020B0604020202020204" pitchFamily="34" charset="0"/>
                <a:cs typeface="Arial" panose="020B0604020202020204" pitchFamily="34" charset="0"/>
              </a:rPr>
              <a:t>1.9</a:t>
            </a:r>
            <a:r>
              <a:rPr lang="en-US" sz="2800">
                <a:latin typeface="Arial" panose="020B0604020202020204" pitchFamily="34" charset="0"/>
                <a:cs typeface="Arial" panose="020B0604020202020204" pitchFamily="34" charset="0"/>
              </a:rPr>
              <a:t> Establish Our Community as a Premier Destination for Retail and Entertainment</a:t>
            </a: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2</a:t>
            </a:fld>
            <a:endParaRPr lang="en-US" b="1">
              <a:latin typeface="+mn-lt"/>
            </a:endParaRPr>
          </a:p>
        </p:txBody>
      </p:sp>
    </p:spTree>
    <p:extLst>
      <p:ext uri="{BB962C8B-B14F-4D97-AF65-F5344CB8AC3E}">
        <p14:creationId xmlns:p14="http://schemas.microsoft.com/office/powerpoint/2010/main" val="498843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AI-generated content may be incorrect.">
            <a:extLst>
              <a:ext uri="{FF2B5EF4-FFF2-40B4-BE49-F238E27FC236}">
                <a16:creationId xmlns:a16="http://schemas.microsoft.com/office/drawing/2014/main" id="{2F8685F2-B34B-96A8-136D-3C08C08650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533399" y="564573"/>
            <a:ext cx="9201293" cy="769441"/>
          </a:xfrm>
          <a:prstGeom prst="rect">
            <a:avLst/>
          </a:prstGeom>
          <a:noFill/>
        </p:spPr>
        <p:txBody>
          <a:bodyPr wrap="square" rtlCol="0">
            <a:spAutoFit/>
          </a:bodyPr>
          <a:lstStyle/>
          <a:p>
            <a:r>
              <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STRATEGIC GOAL CONNECTIONS</a:t>
            </a:r>
          </a:p>
        </p:txBody>
      </p:sp>
      <p:sp>
        <p:nvSpPr>
          <p:cNvPr id="13" name="TextBox 12">
            <a:extLst>
              <a:ext uri="{FF2B5EF4-FFF2-40B4-BE49-F238E27FC236}">
                <a16:creationId xmlns:a16="http://schemas.microsoft.com/office/drawing/2014/main" id="{EFC6CB36-A2A7-BFA2-2C7E-933079282984}"/>
              </a:ext>
            </a:extLst>
          </p:cNvPr>
          <p:cNvSpPr txBox="1"/>
          <p:nvPr/>
        </p:nvSpPr>
        <p:spPr>
          <a:xfrm>
            <a:off x="533400" y="1504950"/>
            <a:ext cx="8855697" cy="3924151"/>
          </a:xfrm>
          <a:prstGeom prst="rect">
            <a:avLst/>
          </a:prstGeom>
          <a:noFill/>
        </p:spPr>
        <p:txBody>
          <a:bodyPr wrap="square" rtlCol="0">
            <a:spAutoFit/>
          </a:bodyPr>
          <a:lstStyle/>
          <a:p>
            <a:pPr>
              <a:spcAft>
                <a:spcPts val="600"/>
              </a:spcAft>
            </a:pPr>
            <a:r>
              <a:rPr lang="en-US" sz="2800" b="1">
                <a:solidFill>
                  <a:srgbClr val="215F9A"/>
                </a:solidFill>
                <a:latin typeface="Arial" panose="020B0604020202020204" pitchFamily="34" charset="0"/>
                <a:cs typeface="Arial" panose="020B0604020202020204" pitchFamily="34" charset="0"/>
              </a:rPr>
              <a:t>Goal 3: Quality of Life and Place for Recruitment and Retention</a:t>
            </a:r>
          </a:p>
          <a:p>
            <a:pPr marL="227013" indent="-227013">
              <a:spcAft>
                <a:spcPts val="600"/>
              </a:spcAft>
              <a:buFont typeface="Arial" panose="020B0604020202020204" pitchFamily="34" charset="0"/>
              <a:buChar char="•"/>
            </a:pPr>
            <a:r>
              <a:rPr lang="en-US" sz="2800" b="1">
                <a:latin typeface="Arial" panose="020B0604020202020204" pitchFamily="34" charset="0"/>
                <a:cs typeface="Arial" panose="020B0604020202020204" pitchFamily="34" charset="0"/>
              </a:rPr>
              <a:t>3.3</a:t>
            </a:r>
            <a:r>
              <a:rPr lang="en-US" sz="2800">
                <a:latin typeface="Arial" panose="020B0604020202020204" pitchFamily="34" charset="0"/>
                <a:cs typeface="Arial" panose="020B0604020202020204" pitchFamily="34" charset="0"/>
              </a:rPr>
              <a:t> Create an Attractive and Inclusive Living Environment</a:t>
            </a:r>
          </a:p>
          <a:p>
            <a:pPr marL="227013" indent="-227013">
              <a:spcAft>
                <a:spcPts val="1200"/>
              </a:spcAft>
              <a:buFont typeface="Arial" panose="020B0604020202020204" pitchFamily="34" charset="0"/>
              <a:buChar char="•"/>
            </a:pPr>
            <a:r>
              <a:rPr lang="en-US" sz="2800" b="1">
                <a:latin typeface="Arial" panose="020B0604020202020204" pitchFamily="34" charset="0"/>
                <a:cs typeface="Arial" panose="020B0604020202020204" pitchFamily="34" charset="0"/>
              </a:rPr>
              <a:t>3.4</a:t>
            </a:r>
            <a:r>
              <a:rPr lang="en-US" sz="2800">
                <a:latin typeface="Arial" panose="020B0604020202020204" pitchFamily="34" charset="0"/>
                <a:cs typeface="Arial" panose="020B0604020202020204" pitchFamily="34" charset="0"/>
              </a:rPr>
              <a:t> Establish Beautification Programs</a:t>
            </a:r>
          </a:p>
          <a:p>
            <a:pPr>
              <a:spcAft>
                <a:spcPts val="600"/>
              </a:spcAft>
            </a:pPr>
            <a:r>
              <a:rPr lang="en-US" sz="2800" b="1">
                <a:solidFill>
                  <a:srgbClr val="215F9A"/>
                </a:solidFill>
                <a:latin typeface="Arial" panose="020B0604020202020204" pitchFamily="34" charset="0"/>
                <a:cs typeface="Arial" panose="020B0604020202020204" pitchFamily="34" charset="0"/>
              </a:rPr>
              <a:t>Goal 6: Strengthen and Sustain Infrastructure</a:t>
            </a:r>
          </a:p>
          <a:p>
            <a:pPr marL="227013" indent="-227013">
              <a:spcAft>
                <a:spcPts val="600"/>
              </a:spcAft>
              <a:buFont typeface="Arial" panose="020B0604020202020204" pitchFamily="34" charset="0"/>
              <a:buChar char="•"/>
            </a:pPr>
            <a:r>
              <a:rPr lang="en-US" sz="2800" b="1">
                <a:latin typeface="Arial" panose="020B0604020202020204" pitchFamily="34" charset="0"/>
                <a:cs typeface="Arial" panose="020B0604020202020204" pitchFamily="34" charset="0"/>
              </a:rPr>
              <a:t>6.8</a:t>
            </a:r>
            <a:r>
              <a:rPr lang="en-US" sz="2800">
                <a:latin typeface="Arial" panose="020B0604020202020204" pitchFamily="34" charset="0"/>
                <a:cs typeface="Arial" panose="020B0604020202020204" pitchFamily="34" charset="0"/>
              </a:rPr>
              <a:t> Empower Midland Through Smart and Secure Technology</a:t>
            </a: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3</a:t>
            </a:fld>
            <a:endParaRPr lang="en-US" b="1">
              <a:latin typeface="+mn-lt"/>
            </a:endParaRPr>
          </a:p>
        </p:txBody>
      </p:sp>
    </p:spTree>
    <p:extLst>
      <p:ext uri="{BB962C8B-B14F-4D97-AF65-F5344CB8AC3E}">
        <p14:creationId xmlns:p14="http://schemas.microsoft.com/office/powerpoint/2010/main" val="2406785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B268E-68B1-B74E-8AB7-93CBD9C45F72}"/>
            </a:ext>
          </a:extLst>
        </p:cNvPr>
        <p:cNvGrpSpPr/>
        <p:nvPr/>
      </p:nvGrpSpPr>
      <p:grpSpPr>
        <a:xfrm>
          <a:off x="0" y="0"/>
          <a:ext cx="0" cy="0"/>
          <a:chOff x="0" y="0"/>
          <a:chExt cx="0" cy="0"/>
        </a:xfrm>
      </p:grpSpPr>
      <p:pic>
        <p:nvPicPr>
          <p:cNvPr id="4" name="Picture 3" descr="A picture containing graphical user interface&#10;&#10;AI-generated content may be incorrect.">
            <a:extLst>
              <a:ext uri="{FF2B5EF4-FFF2-40B4-BE49-F238E27FC236}">
                <a16:creationId xmlns:a16="http://schemas.microsoft.com/office/drawing/2014/main" id="{E3E3C180-2E63-A526-C531-6D49342AFA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599F68C7-3EF8-558E-7BC4-AE620DE97FC4}"/>
              </a:ext>
            </a:extLst>
          </p:cNvPr>
          <p:cNvSpPr txBox="1"/>
          <p:nvPr/>
        </p:nvSpPr>
        <p:spPr>
          <a:xfrm>
            <a:off x="533399" y="564573"/>
            <a:ext cx="9072513" cy="769441"/>
          </a:xfrm>
          <a:prstGeom prst="rect">
            <a:avLst/>
          </a:prstGeom>
          <a:noFill/>
        </p:spPr>
        <p:txBody>
          <a:bodyPr wrap="square" lIns="91440" tIns="45720" rIns="91440" bIns="45720" rtlCol="0" anchor="t">
            <a:spAutoFit/>
          </a:bodyPr>
          <a:lstStyle/>
          <a:p>
            <a:r>
              <a:rPr lang="en-US" sz="4400" b="1">
                <a:solidFill>
                  <a:schemeClr val="tx2">
                    <a:lumMod val="75000"/>
                    <a:lumOff val="25000"/>
                  </a:schemeClr>
                </a:solidFill>
                <a:latin typeface="Century Gothic"/>
                <a:ea typeface="Roboto Slab"/>
                <a:cs typeface="BrowalliaUPC"/>
              </a:rPr>
              <a:t> SAFETY MATTERS</a:t>
            </a:r>
          </a:p>
        </p:txBody>
      </p:sp>
      <p:sp>
        <p:nvSpPr>
          <p:cNvPr id="13" name="TextBox 12">
            <a:extLst>
              <a:ext uri="{FF2B5EF4-FFF2-40B4-BE49-F238E27FC236}">
                <a16:creationId xmlns:a16="http://schemas.microsoft.com/office/drawing/2014/main" id="{6F8D138B-0736-682A-FC10-9E00E633AAB1}"/>
              </a:ext>
            </a:extLst>
          </p:cNvPr>
          <p:cNvSpPr txBox="1"/>
          <p:nvPr/>
        </p:nvSpPr>
        <p:spPr>
          <a:xfrm>
            <a:off x="533400" y="1504950"/>
            <a:ext cx="8948057" cy="298543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800" b="1">
                <a:latin typeface="Arial" panose="020B0604020202020204" pitchFamily="34" charset="0"/>
                <a:cs typeface="Arial" panose="020B0604020202020204" pitchFamily="34" charset="0"/>
              </a:rPr>
              <a:t>Safety is the foundation for downtown growth </a:t>
            </a:r>
            <a:r>
              <a:rPr lang="en-US" sz="2800">
                <a:latin typeface="Arial" panose="020B0604020202020204" pitchFamily="34" charset="0"/>
                <a:cs typeface="Arial" panose="020B0604020202020204" pitchFamily="34" charset="0"/>
              </a:rPr>
              <a:t>– businesses invest where people feel secure.</a:t>
            </a:r>
          </a:p>
          <a:p>
            <a:pPr marL="285750" indent="-285750">
              <a:spcAft>
                <a:spcPts val="1200"/>
              </a:spcAft>
              <a:buFont typeface="Arial" panose="020B0604020202020204" pitchFamily="34" charset="0"/>
              <a:buChar char="•"/>
            </a:pPr>
            <a:r>
              <a:rPr lang="en-US" sz="2800" b="1">
                <a:latin typeface="Arial" panose="020B0604020202020204" pitchFamily="34" charset="0"/>
                <a:cs typeface="Arial" panose="020B0604020202020204" pitchFamily="34" charset="0"/>
              </a:rPr>
              <a:t>Safe streets drive foot traffic </a:t>
            </a:r>
            <a:r>
              <a:rPr lang="en-US" sz="2800">
                <a:latin typeface="Arial" panose="020B0604020202020204" pitchFamily="34" charset="0"/>
                <a:cs typeface="Arial" panose="020B0604020202020204" pitchFamily="34" charset="0"/>
              </a:rPr>
              <a:t>and nightlife, boosting sales and visitor spending.</a:t>
            </a:r>
          </a:p>
          <a:p>
            <a:pPr marL="285750" indent="-285750">
              <a:spcAft>
                <a:spcPts val="1200"/>
              </a:spcAft>
              <a:buFont typeface="Arial" panose="020B0604020202020204" pitchFamily="34" charset="0"/>
              <a:buChar char="•"/>
            </a:pPr>
            <a:r>
              <a:rPr lang="en-US" sz="2800">
                <a:latin typeface="Arial" panose="020B0604020202020204" pitchFamily="34" charset="0"/>
                <a:cs typeface="Arial" panose="020B0604020202020204" pitchFamily="34" charset="0"/>
              </a:rPr>
              <a:t>Protecting safety safeguards past investments and </a:t>
            </a:r>
            <a:r>
              <a:rPr lang="en-US" sz="2800" b="1">
                <a:latin typeface="Arial" panose="020B0604020202020204" pitchFamily="34" charset="0"/>
                <a:cs typeface="Arial" panose="020B0604020202020204" pitchFamily="34" charset="0"/>
              </a:rPr>
              <a:t>builds confidence for future development</a:t>
            </a:r>
            <a:r>
              <a:rPr lang="en-US" sz="2800">
                <a:latin typeface="Arial" panose="020B0604020202020204" pitchFamily="34" charset="0"/>
                <a:cs typeface="Arial" panose="020B0604020202020204" pitchFamily="34" charset="0"/>
              </a:rPr>
              <a:t>.</a:t>
            </a:r>
          </a:p>
        </p:txBody>
      </p:sp>
      <p:sp>
        <p:nvSpPr>
          <p:cNvPr id="2" name="Slide Number Placeholder 2">
            <a:extLst>
              <a:ext uri="{FF2B5EF4-FFF2-40B4-BE49-F238E27FC236}">
                <a16:creationId xmlns:a16="http://schemas.microsoft.com/office/drawing/2014/main" id="{4CE79141-840D-7CA4-065D-C982A55537A8}"/>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4</a:t>
            </a:fld>
            <a:endParaRPr lang="en-US" b="1">
              <a:latin typeface="+mn-lt"/>
            </a:endParaRPr>
          </a:p>
        </p:txBody>
      </p:sp>
    </p:spTree>
    <p:extLst>
      <p:ext uri="{BB962C8B-B14F-4D97-AF65-F5344CB8AC3E}">
        <p14:creationId xmlns:p14="http://schemas.microsoft.com/office/powerpoint/2010/main" val="2272873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background with black and white clouds&#10;&#10;Description automatically generated">
            <a:extLst>
              <a:ext uri="{FF2B5EF4-FFF2-40B4-BE49-F238E27FC236}">
                <a16:creationId xmlns:a16="http://schemas.microsoft.com/office/drawing/2014/main" id="{D85AF706-8831-02D5-29E9-5547A7FF49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6E0EE14E-8F1D-F9C2-628E-6AE94BBDA5EA}"/>
              </a:ext>
            </a:extLst>
          </p:cNvPr>
          <p:cNvSpPr txBox="1"/>
          <p:nvPr/>
        </p:nvSpPr>
        <p:spPr>
          <a:xfrm>
            <a:off x="533400" y="564573"/>
            <a:ext cx="9154886" cy="769441"/>
          </a:xfrm>
          <a:prstGeom prst="rect">
            <a:avLst/>
          </a:prstGeom>
          <a:noFill/>
        </p:spPr>
        <p:txBody>
          <a:bodyPr wrap="square" rtlCol="0">
            <a:spAutoFit/>
          </a:bodyPr>
          <a:lstStyle/>
          <a:p>
            <a:r>
              <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PRESENTATION PURPOSE</a:t>
            </a:r>
          </a:p>
        </p:txBody>
      </p:sp>
      <p:sp>
        <p:nvSpPr>
          <p:cNvPr id="13" name="TextBox 12">
            <a:extLst>
              <a:ext uri="{FF2B5EF4-FFF2-40B4-BE49-F238E27FC236}">
                <a16:creationId xmlns:a16="http://schemas.microsoft.com/office/drawing/2014/main" id="{EFC6CB36-A2A7-BFA2-2C7E-933079282984}"/>
              </a:ext>
            </a:extLst>
          </p:cNvPr>
          <p:cNvSpPr txBox="1"/>
          <p:nvPr/>
        </p:nvSpPr>
        <p:spPr>
          <a:xfrm>
            <a:off x="533399" y="1504950"/>
            <a:ext cx="9329057" cy="3293209"/>
          </a:xfrm>
          <a:prstGeom prst="rect">
            <a:avLst/>
          </a:prstGeom>
          <a:noFill/>
        </p:spPr>
        <p:txBody>
          <a:bodyPr wrap="square" lIns="91440" tIns="45720" rIns="91440" bIns="45720" rtlCol="0" anchor="t">
            <a:spAutoFit/>
          </a:bodyPr>
          <a:lstStyle/>
          <a:p>
            <a:pPr marL="285750" indent="-285750">
              <a:spcAft>
                <a:spcPts val="1200"/>
              </a:spcAft>
              <a:buFont typeface="Arial" panose="020B0604020202020204" pitchFamily="34" charset="0"/>
              <a:buChar char="•"/>
            </a:pPr>
            <a:r>
              <a:rPr lang="en-US" sz="2800" b="1">
                <a:latin typeface="Arial" panose="020B0604020202020204" pitchFamily="34" charset="0"/>
                <a:cs typeface="Arial" panose="020B0604020202020204" pitchFamily="34" charset="0"/>
              </a:rPr>
              <a:t>Share data</a:t>
            </a:r>
            <a:r>
              <a:rPr lang="en-US" sz="2800">
                <a:latin typeface="Arial" panose="020B0604020202020204" pitchFamily="34" charset="0"/>
                <a:cs typeface="Arial" panose="020B0604020202020204" pitchFamily="34" charset="0"/>
              </a:rPr>
              <a:t> on crime trends in Downtown Midland</a:t>
            </a:r>
          </a:p>
          <a:p>
            <a:pPr marL="285750" indent="-285750">
              <a:spcAft>
                <a:spcPts val="1200"/>
              </a:spcAft>
              <a:buFont typeface="Arial" panose="020B0604020202020204" pitchFamily="34" charset="0"/>
              <a:buChar char="•"/>
            </a:pPr>
            <a:r>
              <a:rPr lang="en-US" sz="2800" b="1">
                <a:latin typeface="Arial" panose="020B0604020202020204" pitchFamily="34" charset="0"/>
                <a:cs typeface="Arial" panose="020B0604020202020204" pitchFamily="34" charset="0"/>
              </a:rPr>
              <a:t>Present a data-driven safety action plan </a:t>
            </a:r>
            <a:r>
              <a:rPr lang="en-US" sz="2800">
                <a:latin typeface="Arial" panose="020B0604020202020204" pitchFamily="34" charset="0"/>
                <a:cs typeface="Arial" panose="020B0604020202020204" pitchFamily="34" charset="0"/>
              </a:rPr>
              <a:t>to address hotspots through:</a:t>
            </a:r>
          </a:p>
          <a:p>
            <a:pPr marL="742950" lvl="1" indent="-285750">
              <a:spcAft>
                <a:spcPts val="1200"/>
              </a:spcAft>
              <a:buFont typeface="Arial" panose="020B0604020202020204" pitchFamily="34" charset="0"/>
              <a:buChar char="•"/>
            </a:pPr>
            <a:r>
              <a:rPr lang="en-US" sz="2800">
                <a:latin typeface="Arial" panose="020B0604020202020204" pitchFamily="34" charset="0"/>
                <a:cs typeface="Arial" panose="020B0604020202020204" pitchFamily="34" charset="0"/>
              </a:rPr>
              <a:t>Enhanced Policing &amp; Patrol</a:t>
            </a:r>
          </a:p>
          <a:p>
            <a:pPr marL="742950" lvl="1" indent="-285750">
              <a:spcAft>
                <a:spcPts val="1200"/>
              </a:spcAft>
              <a:buFont typeface="Arial" panose="020B0604020202020204" pitchFamily="34" charset="0"/>
              <a:buChar char="•"/>
            </a:pPr>
            <a:r>
              <a:rPr lang="en-US" sz="2800">
                <a:latin typeface="Arial" panose="020B0604020202020204" pitchFamily="34" charset="0"/>
                <a:cs typeface="Arial" panose="020B0604020202020204" pitchFamily="34" charset="0"/>
              </a:rPr>
              <a:t>Security &amp; Technology</a:t>
            </a:r>
          </a:p>
          <a:p>
            <a:pPr marL="742950" lvl="1" indent="-285750">
              <a:spcAft>
                <a:spcPts val="1200"/>
              </a:spcAft>
              <a:buFont typeface="Arial" panose="020B0604020202020204" pitchFamily="34" charset="0"/>
              <a:buChar char="•"/>
            </a:pPr>
            <a:r>
              <a:rPr lang="en-US" sz="2800">
                <a:latin typeface="Arial"/>
                <a:cs typeface="Arial"/>
              </a:rPr>
              <a:t>Licensing &amp; Regulation</a:t>
            </a:r>
            <a:endParaRPr lang="en-US" sz="2800">
              <a:latin typeface="Arial" panose="020B0604020202020204" pitchFamily="34" charset="0"/>
              <a:cs typeface="Arial" panose="020B0604020202020204" pitchFamily="34" charset="0"/>
            </a:endParaRPr>
          </a:p>
        </p:txBody>
      </p:sp>
      <p:sp>
        <p:nvSpPr>
          <p:cNvPr id="2" name="Slide Number Placeholder 2">
            <a:extLst>
              <a:ext uri="{FF2B5EF4-FFF2-40B4-BE49-F238E27FC236}">
                <a16:creationId xmlns:a16="http://schemas.microsoft.com/office/drawing/2014/main" id="{4DDDAC12-E4EE-2DE3-782B-29F666D59B97}"/>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5</a:t>
            </a:fld>
            <a:endParaRPr lang="en-US" b="1">
              <a:latin typeface="+mn-lt"/>
            </a:endParaRPr>
          </a:p>
        </p:txBody>
      </p:sp>
    </p:spTree>
    <p:extLst>
      <p:ext uri="{BB962C8B-B14F-4D97-AF65-F5344CB8AC3E}">
        <p14:creationId xmlns:p14="http://schemas.microsoft.com/office/powerpoint/2010/main" val="1050409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08E63-E816-37A8-4E2F-061E592199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858563-00AA-DDCE-7F18-74C9569B4667}"/>
              </a:ext>
            </a:extLst>
          </p:cNvPr>
          <p:cNvSpPr>
            <a:spLocks noGrp="1"/>
          </p:cNvSpPr>
          <p:nvPr>
            <p:ph type="title"/>
          </p:nvPr>
        </p:nvSpPr>
        <p:spPr>
          <a:xfrm>
            <a:off x="380009" y="53678"/>
            <a:ext cx="1804207" cy="5837889"/>
          </a:xfrm>
        </p:spPr>
        <p:txBody>
          <a:bodyPr vert="vert270" anchor="t">
            <a:normAutofit/>
          </a:bodyPr>
          <a:lstStyle/>
          <a:p>
            <a:r>
              <a:rPr lang="en-US">
                <a:solidFill>
                  <a:schemeClr val="tx2">
                    <a:lumMod val="75000"/>
                    <a:lumOff val="25000"/>
                  </a:schemeClr>
                </a:solidFill>
              </a:rPr>
              <a:t>DOWNTOWN CRIME DATA SNAPSHOT</a:t>
            </a:r>
          </a:p>
        </p:txBody>
      </p:sp>
      <p:sp>
        <p:nvSpPr>
          <p:cNvPr id="4" name="Slide Number Placeholder 3">
            <a:extLst>
              <a:ext uri="{FF2B5EF4-FFF2-40B4-BE49-F238E27FC236}">
                <a16:creationId xmlns:a16="http://schemas.microsoft.com/office/drawing/2014/main" id="{1B1B738E-647E-78E8-C53E-0E59608519AD}"/>
              </a:ext>
            </a:extLst>
          </p:cNvPr>
          <p:cNvSpPr>
            <a:spLocks noGrp="1"/>
          </p:cNvSpPr>
          <p:nvPr>
            <p:ph type="sldNum" sz="quarter" idx="12"/>
          </p:nvPr>
        </p:nvSpPr>
        <p:spPr/>
        <p:txBody>
          <a:bodyPr/>
          <a:lstStyle/>
          <a:p>
            <a:fld id="{C909ABD2-4574-433D-8B11-1782A1457D95}" type="slidenum">
              <a:rPr lang="en-US" smtClean="0">
                <a:latin typeface="+mn-lt"/>
              </a:rPr>
              <a:pPr/>
              <a:t>6</a:t>
            </a:fld>
            <a:endParaRPr lang="en-US">
              <a:latin typeface="+mn-lt"/>
            </a:endParaRPr>
          </a:p>
        </p:txBody>
      </p:sp>
      <p:pic>
        <p:nvPicPr>
          <p:cNvPr id="8" name="Picture 7">
            <a:extLst>
              <a:ext uri="{FF2B5EF4-FFF2-40B4-BE49-F238E27FC236}">
                <a16:creationId xmlns:a16="http://schemas.microsoft.com/office/drawing/2014/main" id="{A3BAB669-A0F3-2EA5-D435-00956847057F}"/>
              </a:ext>
            </a:extLst>
          </p:cNvPr>
          <p:cNvPicPr>
            <a:picLocks noChangeAspect="1"/>
          </p:cNvPicPr>
          <p:nvPr/>
        </p:nvPicPr>
        <p:blipFill>
          <a:blip r:embed="rId3"/>
          <a:stretch>
            <a:fillRect/>
          </a:stretch>
        </p:blipFill>
        <p:spPr>
          <a:xfrm>
            <a:off x="2184216" y="53678"/>
            <a:ext cx="9547762" cy="6750643"/>
          </a:xfrm>
          <a:prstGeom prst="rect">
            <a:avLst/>
          </a:prstGeom>
        </p:spPr>
      </p:pic>
    </p:spTree>
    <p:extLst>
      <p:ext uri="{BB962C8B-B14F-4D97-AF65-F5344CB8AC3E}">
        <p14:creationId xmlns:p14="http://schemas.microsoft.com/office/powerpoint/2010/main" val="4125348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FE9D9-1E7D-3463-12EB-8A06303B098B}"/>
            </a:ext>
          </a:extLst>
        </p:cNvPr>
        <p:cNvGrpSpPr/>
        <p:nvPr/>
      </p:nvGrpSpPr>
      <p:grpSpPr>
        <a:xfrm>
          <a:off x="0" y="0"/>
          <a:ext cx="0" cy="0"/>
          <a:chOff x="0" y="0"/>
          <a:chExt cx="0" cy="0"/>
        </a:xfrm>
      </p:grpSpPr>
      <p:pic>
        <p:nvPicPr>
          <p:cNvPr id="7" name="Picture 6" descr="Graphical user interface&#10;&#10;Description automatically generated with medium confidence">
            <a:extLst>
              <a:ext uri="{FF2B5EF4-FFF2-40B4-BE49-F238E27FC236}">
                <a16:creationId xmlns:a16="http://schemas.microsoft.com/office/drawing/2014/main" id="{31BE2A8E-5229-C664-9902-C9C393A2B2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683E6F5-3C82-8090-60E9-E38B8FE4B225}"/>
              </a:ext>
            </a:extLst>
          </p:cNvPr>
          <p:cNvSpPr>
            <a:spLocks noGrp="1"/>
          </p:cNvSpPr>
          <p:nvPr>
            <p:ph type="title"/>
          </p:nvPr>
        </p:nvSpPr>
        <p:spPr>
          <a:xfrm>
            <a:off x="838200" y="365125"/>
            <a:ext cx="6548252" cy="1325563"/>
          </a:xfrm>
        </p:spPr>
        <p:txBody>
          <a:bodyPr/>
          <a:lstStyle/>
          <a:p>
            <a:r>
              <a:rPr lang="en-US">
                <a:solidFill>
                  <a:schemeClr val="tx2">
                    <a:lumMod val="75000"/>
                    <a:lumOff val="25000"/>
                  </a:schemeClr>
                </a:solidFill>
              </a:rPr>
              <a:t>DOWNTWON CRIME DATA SNAPSHOT</a:t>
            </a:r>
          </a:p>
        </p:txBody>
      </p:sp>
      <p:sp>
        <p:nvSpPr>
          <p:cNvPr id="4" name="Slide Number Placeholder 3">
            <a:extLst>
              <a:ext uri="{FF2B5EF4-FFF2-40B4-BE49-F238E27FC236}">
                <a16:creationId xmlns:a16="http://schemas.microsoft.com/office/drawing/2014/main" id="{3124B76A-ECDC-72FB-1A49-66A5A061B496}"/>
              </a:ext>
            </a:extLst>
          </p:cNvPr>
          <p:cNvSpPr>
            <a:spLocks noGrp="1"/>
          </p:cNvSpPr>
          <p:nvPr>
            <p:ph type="sldNum" sz="quarter" idx="12"/>
          </p:nvPr>
        </p:nvSpPr>
        <p:spPr/>
        <p:txBody>
          <a:bodyPr/>
          <a:lstStyle/>
          <a:p>
            <a:fld id="{C909ABD2-4574-433D-8B11-1782A1457D95}" type="slidenum">
              <a:rPr lang="en-US" smtClean="0">
                <a:latin typeface="+mn-lt"/>
              </a:rPr>
              <a:pPr/>
              <a:t>7</a:t>
            </a:fld>
            <a:endParaRPr lang="en-US">
              <a:latin typeface="+mn-lt"/>
            </a:endParaRPr>
          </a:p>
        </p:txBody>
      </p:sp>
      <p:sp>
        <p:nvSpPr>
          <p:cNvPr id="5" name="TextBox 4">
            <a:extLst>
              <a:ext uri="{FF2B5EF4-FFF2-40B4-BE49-F238E27FC236}">
                <a16:creationId xmlns:a16="http://schemas.microsoft.com/office/drawing/2014/main" id="{919C9673-453A-FFBC-76AD-0B717532F1AE}"/>
              </a:ext>
            </a:extLst>
          </p:cNvPr>
          <p:cNvSpPr txBox="1"/>
          <p:nvPr/>
        </p:nvSpPr>
        <p:spPr>
          <a:xfrm>
            <a:off x="838200" y="1690688"/>
            <a:ext cx="6548252" cy="427809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800" b="1">
                <a:latin typeface="Arial" panose="020B0604020202020204" pitchFamily="34" charset="0"/>
                <a:cs typeface="Arial" panose="020B0604020202020204" pitchFamily="34" charset="0"/>
              </a:rPr>
              <a:t>Incidents rose </a:t>
            </a:r>
            <a:r>
              <a:rPr lang="en-US" sz="2800">
                <a:latin typeface="Arial" panose="020B0604020202020204" pitchFamily="34" charset="0"/>
                <a:cs typeface="Arial" panose="020B0604020202020204" pitchFamily="34" charset="0"/>
              </a:rPr>
              <a:t>from 227 (2021) to 249 (2023), held high in 2024 (243); </a:t>
            </a:r>
            <a:r>
              <a:rPr lang="en-US" sz="2800" b="1">
                <a:latin typeface="Arial" panose="020B0604020202020204" pitchFamily="34" charset="0"/>
                <a:cs typeface="Arial" panose="020B0604020202020204" pitchFamily="34" charset="0"/>
              </a:rPr>
              <a:t>2025 is trending down </a:t>
            </a:r>
            <a:r>
              <a:rPr lang="en-US" sz="2800">
                <a:latin typeface="Arial" panose="020B0604020202020204" pitchFamily="34" charset="0"/>
                <a:cs typeface="Arial" panose="020B0604020202020204" pitchFamily="34" charset="0"/>
              </a:rPr>
              <a:t>with 141 incidents to date.</a:t>
            </a:r>
          </a:p>
          <a:p>
            <a:pPr marL="285750" indent="-285750">
              <a:spcAft>
                <a:spcPts val="600"/>
              </a:spcAft>
              <a:buFont typeface="Arial" panose="020B0604020202020204" pitchFamily="34" charset="0"/>
              <a:buChar char="•"/>
            </a:pPr>
            <a:r>
              <a:rPr lang="en-US" sz="2800" b="1">
                <a:latin typeface="Arial" panose="020B0604020202020204" pitchFamily="34" charset="0"/>
                <a:cs typeface="Arial" panose="020B0604020202020204" pitchFamily="34" charset="0"/>
              </a:rPr>
              <a:t>Crime is concentrated in nightlife corridors</a:t>
            </a:r>
            <a:r>
              <a:rPr lang="en-US" sz="2800">
                <a:latin typeface="Arial" panose="020B0604020202020204" pitchFamily="34" charset="0"/>
                <a:cs typeface="Arial" panose="020B0604020202020204" pitchFamily="34" charset="0"/>
              </a:rPr>
              <a:t> – Missouri, Colorado, Big Spring, Wall Street.</a:t>
            </a:r>
          </a:p>
          <a:p>
            <a:pPr marL="285750" indent="-285750">
              <a:spcAft>
                <a:spcPts val="600"/>
              </a:spcAft>
              <a:buFont typeface="Arial" panose="020B0604020202020204" pitchFamily="34" charset="0"/>
              <a:buChar char="•"/>
            </a:pPr>
            <a:r>
              <a:rPr lang="en-US" sz="2800">
                <a:latin typeface="Arial" panose="020B0604020202020204" pitchFamily="34" charset="0"/>
                <a:cs typeface="Arial" panose="020B0604020202020204" pitchFamily="34" charset="0"/>
              </a:rPr>
              <a:t>Hot spots </a:t>
            </a:r>
            <a:r>
              <a:rPr lang="en-US" sz="2800" b="1">
                <a:latin typeface="Arial" panose="020B0604020202020204" pitchFamily="34" charset="0"/>
                <a:cs typeface="Arial" panose="020B0604020202020204" pitchFamily="34" charset="0"/>
              </a:rPr>
              <a:t>overlap with alcohol-permitted establishments</a:t>
            </a:r>
            <a:endParaRPr lang="en-US" sz="2800">
              <a:latin typeface="Arial" panose="020B0604020202020204" pitchFamily="34" charset="0"/>
              <a:cs typeface="Arial" panose="020B0604020202020204" pitchFamily="34" charset="0"/>
            </a:endParaRPr>
          </a:p>
        </p:txBody>
      </p:sp>
      <p:graphicFrame>
        <p:nvGraphicFramePr>
          <p:cNvPr id="8" name="Chart 7">
            <a:extLst>
              <a:ext uri="{FF2B5EF4-FFF2-40B4-BE49-F238E27FC236}">
                <a16:creationId xmlns:a16="http://schemas.microsoft.com/office/drawing/2014/main" id="{04A3A5FE-711D-0192-A687-BB9C152BD516}"/>
              </a:ext>
            </a:extLst>
          </p:cNvPr>
          <p:cNvGraphicFramePr/>
          <p:nvPr>
            <p:extLst>
              <p:ext uri="{D42A27DB-BD31-4B8C-83A1-F6EECF244321}">
                <p14:modId xmlns:p14="http://schemas.microsoft.com/office/powerpoint/2010/main" val="138605320"/>
              </p:ext>
            </p:extLst>
          </p:nvPr>
        </p:nvGraphicFramePr>
        <p:xfrm>
          <a:off x="7505204" y="365125"/>
          <a:ext cx="4298869" cy="20336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FE904D6B-DC69-EC47-FBF9-2544DAB45910}"/>
              </a:ext>
            </a:extLst>
          </p:cNvPr>
          <p:cNvGraphicFramePr/>
          <p:nvPr>
            <p:extLst>
              <p:ext uri="{D42A27DB-BD31-4B8C-83A1-F6EECF244321}">
                <p14:modId xmlns:p14="http://schemas.microsoft.com/office/powerpoint/2010/main" val="1778566820"/>
              </p:ext>
            </p:extLst>
          </p:nvPr>
        </p:nvGraphicFramePr>
        <p:xfrm>
          <a:off x="7505204" y="2448113"/>
          <a:ext cx="4298869" cy="20299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a:extLst>
              <a:ext uri="{FF2B5EF4-FFF2-40B4-BE49-F238E27FC236}">
                <a16:creationId xmlns:a16="http://schemas.microsoft.com/office/drawing/2014/main" id="{F10EC197-CA9E-3D7C-A8EC-72B96C8360CF}"/>
              </a:ext>
            </a:extLst>
          </p:cNvPr>
          <p:cNvGraphicFramePr/>
          <p:nvPr>
            <p:extLst>
              <p:ext uri="{D42A27DB-BD31-4B8C-83A1-F6EECF244321}">
                <p14:modId xmlns:p14="http://schemas.microsoft.com/office/powerpoint/2010/main" val="902148193"/>
              </p:ext>
            </p:extLst>
          </p:nvPr>
        </p:nvGraphicFramePr>
        <p:xfrm>
          <a:off x="7505204" y="4527378"/>
          <a:ext cx="4298869" cy="2029968"/>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682354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F6632-825A-5D3E-FA2A-9E429AA9EB84}"/>
            </a:ext>
          </a:extLst>
        </p:cNvPr>
        <p:cNvGrpSpPr/>
        <p:nvPr/>
      </p:nvGrpSpPr>
      <p:grpSpPr>
        <a:xfrm>
          <a:off x="0" y="0"/>
          <a:ext cx="0" cy="0"/>
          <a:chOff x="0" y="0"/>
          <a:chExt cx="0" cy="0"/>
        </a:xfrm>
      </p:grpSpPr>
      <p:pic>
        <p:nvPicPr>
          <p:cNvPr id="5" name="Picture 4" descr="Graphical user interface, application&#10;&#10;AI-generated content may be incorrect.">
            <a:extLst>
              <a:ext uri="{FF2B5EF4-FFF2-40B4-BE49-F238E27FC236}">
                <a16:creationId xmlns:a16="http://schemas.microsoft.com/office/drawing/2014/main" id="{BCEB34C2-4821-46A8-E94B-21231A88D2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BCB4C2CA-AA71-C76C-B322-A905F955128C}"/>
              </a:ext>
            </a:extLst>
          </p:cNvPr>
          <p:cNvSpPr txBox="1"/>
          <p:nvPr/>
        </p:nvSpPr>
        <p:spPr>
          <a:xfrm>
            <a:off x="533399" y="564573"/>
            <a:ext cx="8997099" cy="769441"/>
          </a:xfrm>
          <a:prstGeom prst="rect">
            <a:avLst/>
          </a:prstGeom>
          <a:noFill/>
        </p:spPr>
        <p:txBody>
          <a:bodyPr wrap="square" rtlCol="0">
            <a:spAutoFit/>
          </a:bodyPr>
          <a:lstStyle/>
          <a:p>
            <a:r>
              <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A REVIEW OF BEST PRACTICES</a:t>
            </a:r>
          </a:p>
        </p:txBody>
      </p:sp>
      <p:sp>
        <p:nvSpPr>
          <p:cNvPr id="13" name="TextBox 12">
            <a:extLst>
              <a:ext uri="{FF2B5EF4-FFF2-40B4-BE49-F238E27FC236}">
                <a16:creationId xmlns:a16="http://schemas.microsoft.com/office/drawing/2014/main" id="{A6FB6F7D-D1EA-CEA5-5625-DC5A74CDA72A}"/>
              </a:ext>
            </a:extLst>
          </p:cNvPr>
          <p:cNvSpPr txBox="1"/>
          <p:nvPr/>
        </p:nvSpPr>
        <p:spPr>
          <a:xfrm>
            <a:off x="533400" y="1328136"/>
            <a:ext cx="8725878" cy="4785926"/>
          </a:xfrm>
          <a:prstGeom prst="rect">
            <a:avLst/>
          </a:prstGeom>
          <a:noFill/>
        </p:spPr>
        <p:txBody>
          <a:bodyPr wrap="square" lIns="91440" tIns="45720" rIns="91440" bIns="45720" rtlCol="0" anchor="t">
            <a:spAutoFit/>
          </a:bodyPr>
          <a:lstStyle/>
          <a:p>
            <a:pPr>
              <a:spcAft>
                <a:spcPts val="600"/>
              </a:spcAft>
            </a:pPr>
            <a:r>
              <a:rPr lang="en-US" sz="2800" b="1">
                <a:latin typeface="Arial"/>
                <a:cs typeface="Arial"/>
              </a:rPr>
              <a:t>Targeted Patrols</a:t>
            </a:r>
          </a:p>
          <a:p>
            <a:pPr marL="457200" indent="-457200">
              <a:spcAft>
                <a:spcPts val="600"/>
              </a:spcAft>
              <a:buFont typeface="Arial" panose="020B0604020202020204" pitchFamily="34" charset="0"/>
              <a:buChar char="•"/>
            </a:pPr>
            <a:r>
              <a:rPr lang="en-US" sz="2800">
                <a:latin typeface="Arial"/>
                <a:cs typeface="Arial"/>
              </a:rPr>
              <a:t>Downtown substation + dedicated late-night patrols reduced violent crime.</a:t>
            </a:r>
          </a:p>
          <a:p>
            <a:pPr marL="457200" indent="-457200">
              <a:spcAft>
                <a:spcPts val="600"/>
              </a:spcAft>
              <a:buFont typeface="Arial" panose="020B0604020202020204" pitchFamily="34" charset="0"/>
              <a:buChar char="•"/>
            </a:pPr>
            <a:r>
              <a:rPr lang="en-US" sz="2800">
                <a:latin typeface="Arial"/>
                <a:cs typeface="Arial"/>
              </a:rPr>
              <a:t>Extra officers and private security on nightlife corridor during peak hours.</a:t>
            </a:r>
          </a:p>
          <a:p>
            <a:pPr>
              <a:spcAft>
                <a:spcPts val="600"/>
              </a:spcAft>
            </a:pPr>
            <a:r>
              <a:rPr lang="en-US" sz="2800" b="1">
                <a:latin typeface="Arial"/>
                <a:cs typeface="Arial"/>
              </a:rPr>
              <a:t>Smarter Technology</a:t>
            </a:r>
            <a:endParaRPr lang="en-US" sz="2800" b="1">
              <a:latin typeface="Arial" panose="020B0604020202020204" pitchFamily="34" charset="0"/>
              <a:cs typeface="Arial" panose="020B0604020202020204" pitchFamily="34" charset="0"/>
            </a:endParaRPr>
          </a:p>
          <a:p>
            <a:pPr marL="457200" indent="-457200">
              <a:spcAft>
                <a:spcPts val="600"/>
              </a:spcAft>
              <a:buFont typeface="Arial" panose="020B0604020202020204" pitchFamily="34" charset="0"/>
              <a:buChar char="•"/>
            </a:pPr>
            <a:r>
              <a:rPr lang="en-US" sz="2800">
                <a:latin typeface="Arial"/>
                <a:cs typeface="Arial"/>
              </a:rPr>
              <a:t>Requires bars to adopt ID scanners and CCTV; and strong exterior lighting.</a:t>
            </a:r>
          </a:p>
          <a:p>
            <a:pPr marL="457200" indent="-457200">
              <a:spcAft>
                <a:spcPts val="600"/>
              </a:spcAft>
              <a:buFont typeface="Arial" panose="020B0604020202020204" pitchFamily="34" charset="0"/>
              <a:buChar char="•"/>
            </a:pPr>
            <a:r>
              <a:rPr lang="en-US" sz="2800">
                <a:latin typeface="Arial"/>
                <a:cs typeface="Arial"/>
              </a:rPr>
              <a:t>Safe bar program ties venue certification to surveillance and safety training.</a:t>
            </a:r>
          </a:p>
        </p:txBody>
      </p:sp>
      <p:sp>
        <p:nvSpPr>
          <p:cNvPr id="2" name="Slide Number Placeholder 2">
            <a:extLst>
              <a:ext uri="{FF2B5EF4-FFF2-40B4-BE49-F238E27FC236}">
                <a16:creationId xmlns:a16="http://schemas.microsoft.com/office/drawing/2014/main" id="{13A4B946-E2D6-289D-ABE0-591ABFB82A7B}"/>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8</a:t>
            </a:fld>
            <a:endParaRPr lang="en-US" b="1">
              <a:latin typeface="+mn-lt"/>
            </a:endParaRPr>
          </a:p>
        </p:txBody>
      </p:sp>
    </p:spTree>
    <p:extLst>
      <p:ext uri="{BB962C8B-B14F-4D97-AF65-F5344CB8AC3E}">
        <p14:creationId xmlns:p14="http://schemas.microsoft.com/office/powerpoint/2010/main" val="2269740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3AFDA-7718-7C8E-576D-7F5C383D4E32}"/>
            </a:ext>
          </a:extLst>
        </p:cNvPr>
        <p:cNvGrpSpPr/>
        <p:nvPr/>
      </p:nvGrpSpPr>
      <p:grpSpPr>
        <a:xfrm>
          <a:off x="0" y="0"/>
          <a:ext cx="0" cy="0"/>
          <a:chOff x="0" y="0"/>
          <a:chExt cx="0" cy="0"/>
        </a:xfrm>
      </p:grpSpPr>
      <p:pic>
        <p:nvPicPr>
          <p:cNvPr id="5" name="Picture 4" descr="Graphical user interface, application&#10;&#10;AI-generated content may be incorrect.">
            <a:extLst>
              <a:ext uri="{FF2B5EF4-FFF2-40B4-BE49-F238E27FC236}">
                <a16:creationId xmlns:a16="http://schemas.microsoft.com/office/drawing/2014/main" id="{07A3EC7C-10E6-F506-68A8-C551E12B92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11">
            <a:extLst>
              <a:ext uri="{FF2B5EF4-FFF2-40B4-BE49-F238E27FC236}">
                <a16:creationId xmlns:a16="http://schemas.microsoft.com/office/drawing/2014/main" id="{32640205-B0AA-1DBB-E2D5-0D442F237EAF}"/>
              </a:ext>
            </a:extLst>
          </p:cNvPr>
          <p:cNvSpPr txBox="1"/>
          <p:nvPr/>
        </p:nvSpPr>
        <p:spPr>
          <a:xfrm>
            <a:off x="533399" y="564573"/>
            <a:ext cx="8968819" cy="769441"/>
          </a:xfrm>
          <a:prstGeom prst="rect">
            <a:avLst/>
          </a:prstGeom>
          <a:noFill/>
        </p:spPr>
        <p:txBody>
          <a:bodyPr wrap="square" rtlCol="0">
            <a:spAutoFit/>
          </a:bodyPr>
          <a:lstStyle/>
          <a:p>
            <a:r>
              <a:rPr lang="en-US" sz="4400" b="1">
                <a:solidFill>
                  <a:schemeClr val="tx2">
                    <a:lumMod val="75000"/>
                    <a:lumOff val="25000"/>
                  </a:schemeClr>
                </a:solidFill>
                <a:latin typeface="Century Gothic" panose="020B0502020202020204" pitchFamily="34" charset="0"/>
                <a:ea typeface="Roboto Slab" pitchFamily="2" charset="0"/>
                <a:cs typeface="BrowalliaUPC" panose="020B0502040204020203" pitchFamily="34" charset="-34"/>
              </a:rPr>
              <a:t>A REVIEW OF BEST PRACTICES</a:t>
            </a:r>
          </a:p>
        </p:txBody>
      </p:sp>
      <p:sp>
        <p:nvSpPr>
          <p:cNvPr id="13" name="TextBox 12">
            <a:extLst>
              <a:ext uri="{FF2B5EF4-FFF2-40B4-BE49-F238E27FC236}">
                <a16:creationId xmlns:a16="http://schemas.microsoft.com/office/drawing/2014/main" id="{5D36B9DD-0917-32C5-7992-8C5633926A8F}"/>
              </a:ext>
            </a:extLst>
          </p:cNvPr>
          <p:cNvSpPr txBox="1"/>
          <p:nvPr/>
        </p:nvSpPr>
        <p:spPr>
          <a:xfrm>
            <a:off x="533399" y="1328136"/>
            <a:ext cx="8968819" cy="4785926"/>
          </a:xfrm>
          <a:prstGeom prst="rect">
            <a:avLst/>
          </a:prstGeom>
          <a:noFill/>
        </p:spPr>
        <p:txBody>
          <a:bodyPr wrap="square" lIns="91440" tIns="45720" rIns="91440" bIns="45720" rtlCol="0" anchor="t">
            <a:spAutoFit/>
          </a:bodyPr>
          <a:lstStyle/>
          <a:p>
            <a:pPr>
              <a:spcAft>
                <a:spcPts val="600"/>
              </a:spcAft>
            </a:pPr>
            <a:r>
              <a:rPr lang="en-US" sz="2800" b="1">
                <a:latin typeface="Arial"/>
                <a:cs typeface="Arial"/>
              </a:rPr>
              <a:t>Stronger Licensing &amp; Regulation</a:t>
            </a:r>
          </a:p>
          <a:p>
            <a:pPr marL="457200" indent="-457200">
              <a:spcAft>
                <a:spcPts val="600"/>
              </a:spcAft>
              <a:buFont typeface="Arial" panose="020B0604020202020204" pitchFamily="34" charset="0"/>
              <a:buChar char="•"/>
            </a:pPr>
            <a:r>
              <a:rPr lang="en-US" sz="2800">
                <a:latin typeface="Arial"/>
                <a:cs typeface="Arial"/>
              </a:rPr>
              <a:t>After-midnight permit fee funds police details for nightlife areas.</a:t>
            </a:r>
          </a:p>
          <a:p>
            <a:pPr marL="457200" indent="-457200">
              <a:spcAft>
                <a:spcPts val="600"/>
              </a:spcAft>
              <a:buFont typeface="Arial" panose="020B0604020202020204" pitchFamily="34" charset="0"/>
              <a:buChar char="•"/>
            </a:pPr>
            <a:r>
              <a:rPr lang="en-US" sz="2800">
                <a:latin typeface="Arial"/>
                <a:cs typeface="Arial"/>
              </a:rPr>
              <a:t>Require security staff, cameras, and safety plans for late-night lounges.</a:t>
            </a:r>
          </a:p>
          <a:p>
            <a:pPr>
              <a:spcAft>
                <a:spcPts val="600"/>
              </a:spcAft>
            </a:pPr>
            <a:r>
              <a:rPr lang="en-US" sz="2800" b="1">
                <a:latin typeface="Arial"/>
                <a:cs typeface="Arial"/>
              </a:rPr>
              <a:t>Business &amp; Community Partnerships</a:t>
            </a:r>
          </a:p>
          <a:p>
            <a:pPr marL="457200" indent="-457200">
              <a:spcAft>
                <a:spcPts val="600"/>
              </a:spcAft>
              <a:buFont typeface="Arial" panose="020B0604020202020204" pitchFamily="34" charset="0"/>
              <a:buChar char="•"/>
            </a:pPr>
            <a:r>
              <a:rPr lang="en-US" sz="2800">
                <a:latin typeface="Arial"/>
                <a:cs typeface="Arial"/>
              </a:rPr>
              <a:t>“Safe Bar” initiative trains bar staff in de-escalation and sexual assault prevention.</a:t>
            </a:r>
          </a:p>
          <a:p>
            <a:pPr marL="457200" indent="-457200">
              <a:spcAft>
                <a:spcPts val="600"/>
              </a:spcAft>
              <a:buFont typeface="Arial" panose="020B0604020202020204" pitchFamily="34" charset="0"/>
              <a:buChar char="•"/>
            </a:pPr>
            <a:r>
              <a:rPr lang="en-US" sz="2800">
                <a:latin typeface="Arial"/>
                <a:cs typeface="Arial"/>
              </a:rPr>
              <a:t>Nighttime Economy Manager coordinated funding for lighting in bar districts.</a:t>
            </a:r>
          </a:p>
        </p:txBody>
      </p:sp>
      <p:sp>
        <p:nvSpPr>
          <p:cNvPr id="2" name="Slide Number Placeholder 2">
            <a:extLst>
              <a:ext uri="{FF2B5EF4-FFF2-40B4-BE49-F238E27FC236}">
                <a16:creationId xmlns:a16="http://schemas.microsoft.com/office/drawing/2014/main" id="{16795774-6E4B-BA1C-081F-4777F684D55B}"/>
              </a:ext>
            </a:extLst>
          </p:cNvPr>
          <p:cNvSpPr txBox="1">
            <a:spLocks/>
          </p:cNvSpPr>
          <p:nvPr/>
        </p:nvSpPr>
        <p:spPr>
          <a:xfrm>
            <a:off x="533400" y="610818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4800" kern="1200">
                <a:solidFill>
                  <a:schemeClr val="tx2">
                    <a:lumMod val="75000"/>
                    <a:lumOff val="2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09ABD2-4574-433D-8B11-1782A1457D95}" type="slidenum">
              <a:rPr lang="en-US" b="1" smtClean="0">
                <a:latin typeface="+mn-lt"/>
              </a:rPr>
              <a:pPr/>
              <a:t>9</a:t>
            </a:fld>
            <a:endParaRPr lang="en-US" b="1">
              <a:latin typeface="+mn-lt"/>
            </a:endParaRPr>
          </a:p>
        </p:txBody>
      </p:sp>
    </p:spTree>
    <p:extLst>
      <p:ext uri="{BB962C8B-B14F-4D97-AF65-F5344CB8AC3E}">
        <p14:creationId xmlns:p14="http://schemas.microsoft.com/office/powerpoint/2010/main" val="13801703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1">
      <a:majorFont>
        <a:latin typeface="Vancouver V.20"/>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tx2">
              <a:lumMod val="75000"/>
              <a:lumOff val="25000"/>
            </a:schemeClr>
          </a:solidFill>
        </a:ln>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5C20A154B48CF45BD0DF5410B20A8AC" ma:contentTypeVersion="13" ma:contentTypeDescription="Create a new document." ma:contentTypeScope="" ma:versionID="243ea73e7b80d71f45ae3e99e2d41a61">
  <xsd:schema xmlns:xsd="http://www.w3.org/2001/XMLSchema" xmlns:xs="http://www.w3.org/2001/XMLSchema" xmlns:p="http://schemas.microsoft.com/office/2006/metadata/properties" xmlns:ns2="dac4e956-f0e3-4f68-a80d-7cb1a90f51eb" targetNamespace="http://schemas.microsoft.com/office/2006/metadata/properties" ma:root="true" ma:fieldsID="49e955bfbee89a260be959c2b4eca440" ns2:_="">
    <xsd:import namespace="dac4e956-f0e3-4f68-a80d-7cb1a90f51e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c4e956-f0e3-4f68-a80d-7cb1a90f51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BillingMetadata" ma:index="12" nillable="true" ma:displayName="MediaServiceBillingMetadata" ma:hidden="true" ma:internalName="MediaServiceBilling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DE0A97-4782-490F-91F1-019134B04AFA}">
  <ds:schemaRefs>
    <ds:schemaRef ds:uri="dac4e956-f0e3-4f68-a80d-7cb1a90f51e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B87D6DB-61C5-4EC3-9343-B49B4244B7FE}">
  <ds:schemaRefs>
    <ds:schemaRef ds:uri="http://schemas.microsoft.com/sharepoint/v3/contenttype/forms"/>
  </ds:schemaRefs>
</ds:datastoreItem>
</file>

<file path=customXml/itemProps3.xml><?xml version="1.0" encoding="utf-8"?>
<ds:datastoreItem xmlns:ds="http://schemas.openxmlformats.org/officeDocument/2006/customXml" ds:itemID="{1978CD95-7A68-4771-995C-57FDF7EAACDE}">
  <ds:schemaRefs>
    <ds:schemaRef ds:uri="dac4e956-f0e3-4f68-a80d-7cb1a90f51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19</Slides>
  <Notes>19</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DOWNTOWN CRIME DATA SNAPSHOT</vt:lpstr>
      <vt:lpstr>DOWNTWON CRIME DATA SNAPSHOT</vt:lpstr>
      <vt:lpstr>PowerPoint Presentation</vt:lpstr>
      <vt:lpstr>PowerPoint Presentation</vt:lpstr>
      <vt:lpstr>PowerPoint Presentation</vt:lpstr>
      <vt:lpstr>PowerPoint Presentation</vt:lpstr>
      <vt:lpstr>PowerPoint Presentation</vt:lpstr>
      <vt:lpstr>MIDLAND RESPONSE:  MOBILE SURVEILLANCE TRAILERS</vt:lpstr>
      <vt:lpstr>MIDLAND RESPONSE:  LIGHT POLE-MOUNTED &amp; EXPANDED CAMERA NETWORK</vt:lpstr>
      <vt:lpstr>MIDLAND RESPONSE: AI-POWERED MONITORING – VIRTUAL FUSION CENTER</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Jaycee Shepherd</dc:creator>
  <cp:revision>1</cp:revision>
  <dcterms:created xsi:type="dcterms:W3CDTF">2024-07-01T17:26:48Z</dcterms:created>
  <dcterms:modified xsi:type="dcterms:W3CDTF">2025-09-09T15:15:12Z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0x01010025C20A154B48CF45BD0DF5410B20A8AC</vt:lpwstr>
  </property>
</Properties>
</file>