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8" r:id="rId3"/>
    <p:sldId id="275" r:id="rId4"/>
    <p:sldId id="270" r:id="rId5"/>
    <p:sldId id="274" r:id="rId6"/>
    <p:sldId id="276" r:id="rId7"/>
    <p:sldId id="259" r:id="rId8"/>
    <p:sldId id="278" r:id="rId9"/>
    <p:sldId id="262" r:id="rId10"/>
    <p:sldId id="269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041"/>
    <a:srgbClr val="7F7F7F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1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1" y="2262280"/>
            <a:ext cx="9627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Mockingbird Lane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498021" y="3435375"/>
            <a:ext cx="90411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Improvement Project from Midland Dr. to Holiday Hill Rd.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August 2025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8AF9DD-748E-18EC-C783-51676C8A5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10" y="5904417"/>
            <a:ext cx="2717784" cy="54098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5927E-FB2E-DF31-26A4-435504551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96958-4F90-51BA-4262-CA9FED62D6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5D0C79-7991-9A98-A96F-9DA4B06CEF88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Drainage Exhibit A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5B76801-44D3-9E8B-28E2-042099AE00A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B31E19-1DD1-7746-8148-1906561D4B81}"/>
              </a:ext>
            </a:extLst>
          </p:cNvPr>
          <p:cNvCxnSpPr>
            <a:cxnSpLocks/>
          </p:cNvCxnSpPr>
          <p:nvPr/>
        </p:nvCxnSpPr>
        <p:spPr>
          <a:xfrm flipH="1" flipV="1">
            <a:off x="835025" y="3883025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5DC445-D4CA-D608-3B73-B4D3A1879882}"/>
              </a:ext>
            </a:extLst>
          </p:cNvPr>
          <p:cNvSpPr/>
          <p:nvPr/>
        </p:nvSpPr>
        <p:spPr>
          <a:xfrm>
            <a:off x="3018173" y="4909264"/>
            <a:ext cx="6076709" cy="15696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erial view of a city&#10;&#10;AI-generated content may be incorrect.">
            <a:extLst>
              <a:ext uri="{FF2B5EF4-FFF2-40B4-BE49-F238E27FC236}">
                <a16:creationId xmlns:a16="http://schemas.microsoft.com/office/drawing/2014/main" id="{79B9D159-B4C5-C981-EBE7-82DE55A3D3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2"/>
          <a:stretch/>
        </p:blipFill>
        <p:spPr>
          <a:xfrm>
            <a:off x="75679" y="1439244"/>
            <a:ext cx="9257423" cy="535788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234898-596C-6E2A-5172-8FD30559C63F}"/>
              </a:ext>
            </a:extLst>
          </p:cNvPr>
          <p:cNvCxnSpPr>
            <a:cxnSpLocks/>
          </p:cNvCxnSpPr>
          <p:nvPr/>
        </p:nvCxnSpPr>
        <p:spPr>
          <a:xfrm>
            <a:off x="4340161" y="4256647"/>
            <a:ext cx="228645" cy="31138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  <a:alpha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D78F8F-7AF0-77A0-8FED-6E0590FB0D12}"/>
              </a:ext>
            </a:extLst>
          </p:cNvPr>
          <p:cNvCxnSpPr>
            <a:cxnSpLocks/>
          </p:cNvCxnSpPr>
          <p:nvPr/>
        </p:nvCxnSpPr>
        <p:spPr>
          <a:xfrm>
            <a:off x="600075" y="4270342"/>
            <a:ext cx="3768725" cy="0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  <a:alpha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6806DA-1160-BE30-2BC1-4EA83C0268D1}"/>
              </a:ext>
            </a:extLst>
          </p:cNvPr>
          <p:cNvCxnSpPr>
            <a:cxnSpLocks/>
          </p:cNvCxnSpPr>
          <p:nvPr/>
        </p:nvCxnSpPr>
        <p:spPr>
          <a:xfrm>
            <a:off x="4454483" y="4848359"/>
            <a:ext cx="733467" cy="0"/>
          </a:xfrm>
          <a:prstGeom prst="line">
            <a:avLst/>
          </a:prstGeom>
          <a:ln w="635000">
            <a:solidFill>
              <a:schemeClr val="tx2">
                <a:lumMod val="90000"/>
                <a:lumOff val="1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6825D3C-384B-C1A1-3803-23DCCCBE329D}"/>
              </a:ext>
            </a:extLst>
          </p:cNvPr>
          <p:cNvGrpSpPr/>
          <p:nvPr/>
        </p:nvGrpSpPr>
        <p:grpSpPr>
          <a:xfrm>
            <a:off x="3928267" y="5398245"/>
            <a:ext cx="1706658" cy="1303835"/>
            <a:chOff x="4837532" y="1791589"/>
            <a:chExt cx="3059218" cy="26142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63BE856-9EAB-832A-9441-F66D148F2643}"/>
                </a:ext>
              </a:extLst>
            </p:cNvPr>
            <p:cNvSpPr/>
            <p:nvPr/>
          </p:nvSpPr>
          <p:spPr>
            <a:xfrm>
              <a:off x="4837532" y="1791589"/>
              <a:ext cx="3059218" cy="886092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3681F86-DABE-6119-5AB0-DC680F18BF93}"/>
                </a:ext>
              </a:extLst>
            </p:cNvPr>
            <p:cNvSpPr txBox="1"/>
            <p:nvPr/>
          </p:nvSpPr>
          <p:spPr>
            <a:xfrm>
              <a:off x="4837532" y="1890979"/>
              <a:ext cx="3051060" cy="74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FUTURE POND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5C3BBBD-A5F6-C65F-A1A2-AE7C58DC7776}"/>
                </a:ext>
              </a:extLst>
            </p:cNvPr>
            <p:cNvSpPr/>
            <p:nvPr/>
          </p:nvSpPr>
          <p:spPr>
            <a:xfrm>
              <a:off x="4837532" y="2677680"/>
              <a:ext cx="3059218" cy="1728175"/>
            </a:xfrm>
            <a:prstGeom prst="rect">
              <a:avLst/>
            </a:prstGeom>
            <a:noFill/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0D9315-BCF9-474D-5265-C92C7CCE9207}"/>
              </a:ext>
            </a:extLst>
          </p:cNvPr>
          <p:cNvCxnSpPr>
            <a:cxnSpLocks/>
          </p:cNvCxnSpPr>
          <p:nvPr/>
        </p:nvCxnSpPr>
        <p:spPr>
          <a:xfrm>
            <a:off x="4784631" y="4927337"/>
            <a:ext cx="0" cy="470369"/>
          </a:xfrm>
          <a:prstGeom prst="line">
            <a:avLst/>
          </a:prstGeom>
          <a:noFill/>
          <a:ln w="79375">
            <a:solidFill>
              <a:srgbClr val="215987"/>
            </a:solidFill>
            <a:prstDash val="solid"/>
            <a:head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B393A08-E9C2-2752-8D6F-103CCF831CFC}"/>
              </a:ext>
            </a:extLst>
          </p:cNvPr>
          <p:cNvCxnSpPr>
            <a:cxnSpLocks/>
          </p:cNvCxnSpPr>
          <p:nvPr/>
        </p:nvCxnSpPr>
        <p:spPr>
          <a:xfrm>
            <a:off x="2173287" y="4119881"/>
            <a:ext cx="3111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41996CA-5664-9632-2DC9-A57868CE200F}"/>
              </a:ext>
            </a:extLst>
          </p:cNvPr>
          <p:cNvCxnSpPr>
            <a:cxnSpLocks/>
          </p:cNvCxnSpPr>
          <p:nvPr/>
        </p:nvCxnSpPr>
        <p:spPr>
          <a:xfrm>
            <a:off x="4552737" y="4233207"/>
            <a:ext cx="146005" cy="203011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B7945B8E-52A2-BC1B-DE9D-951E2115AAD3}"/>
              </a:ext>
            </a:extLst>
          </p:cNvPr>
          <p:cNvSpPr txBox="1"/>
          <p:nvPr/>
        </p:nvSpPr>
        <p:spPr>
          <a:xfrm rot="16200000">
            <a:off x="-307028" y="2313306"/>
            <a:ext cx="1680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Holiday Hill Road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06EE4E0-12D3-5AEE-D8AC-3A0884D8408B}"/>
              </a:ext>
            </a:extLst>
          </p:cNvPr>
          <p:cNvSpPr txBox="1"/>
          <p:nvPr/>
        </p:nvSpPr>
        <p:spPr>
          <a:xfrm>
            <a:off x="6822673" y="4056592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BBED099-091B-E84E-3236-8FF0088ABBE1}"/>
              </a:ext>
            </a:extLst>
          </p:cNvPr>
          <p:cNvSpPr txBox="1"/>
          <p:nvPr/>
        </p:nvSpPr>
        <p:spPr>
          <a:xfrm rot="16200000">
            <a:off x="-198822" y="5763361"/>
            <a:ext cx="156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Farm Rd 1369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AF00CC2-CFA7-2FB3-2B34-DA59E01F171C}"/>
              </a:ext>
            </a:extLst>
          </p:cNvPr>
          <p:cNvSpPr txBox="1"/>
          <p:nvPr/>
        </p:nvSpPr>
        <p:spPr>
          <a:xfrm>
            <a:off x="3669652" y="3097053"/>
            <a:ext cx="156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Pimlico Drive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875EC1-ABC4-D238-3D02-984DA938C18C}"/>
              </a:ext>
            </a:extLst>
          </p:cNvPr>
          <p:cNvSpPr txBox="1"/>
          <p:nvPr/>
        </p:nvSpPr>
        <p:spPr>
          <a:xfrm>
            <a:off x="6696182" y="3066658"/>
            <a:ext cx="177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Tattenham Corner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EDDC223-C885-3510-35C5-9D1242D42933}"/>
              </a:ext>
            </a:extLst>
          </p:cNvPr>
          <p:cNvCxnSpPr>
            <a:cxnSpLocks/>
          </p:cNvCxnSpPr>
          <p:nvPr/>
        </p:nvCxnSpPr>
        <p:spPr>
          <a:xfrm>
            <a:off x="811068" y="3952875"/>
            <a:ext cx="193675" cy="16857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060B416-4959-98B2-7D51-8069A66E78D0}"/>
              </a:ext>
            </a:extLst>
          </p:cNvPr>
          <p:cNvCxnSpPr>
            <a:cxnSpLocks/>
          </p:cNvCxnSpPr>
          <p:nvPr/>
        </p:nvCxnSpPr>
        <p:spPr>
          <a:xfrm flipV="1">
            <a:off x="1296940" y="4392052"/>
            <a:ext cx="396899" cy="524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F2045B39-1A1A-A90D-EFBD-397CB6EBCFBC}"/>
              </a:ext>
            </a:extLst>
          </p:cNvPr>
          <p:cNvCxnSpPr>
            <a:cxnSpLocks/>
          </p:cNvCxnSpPr>
          <p:nvPr/>
        </p:nvCxnSpPr>
        <p:spPr>
          <a:xfrm>
            <a:off x="3432175" y="4118652"/>
            <a:ext cx="3111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1BDB73-3689-C0B8-DFAD-DE9EC0E3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5891264"/>
            <a:ext cx="1610675" cy="7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54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4B3F-3ADB-D633-0769-79CAF4C2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8D62C-0707-1FA0-ABC0-8A50C5F8E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04C0D4-6AF1-58D8-1235-D941748C2E0D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Drainage Exhibit B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9DF2A68-B752-DA4B-E701-81F3260A74C5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3F97DD-7FBE-69A4-220D-638F163012F1}"/>
              </a:ext>
            </a:extLst>
          </p:cNvPr>
          <p:cNvCxnSpPr>
            <a:cxnSpLocks/>
          </p:cNvCxnSpPr>
          <p:nvPr/>
        </p:nvCxnSpPr>
        <p:spPr>
          <a:xfrm flipH="1" flipV="1">
            <a:off x="835025" y="3883025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2FE0096-9955-A3F4-E3E6-44A855FEE20C}"/>
              </a:ext>
            </a:extLst>
          </p:cNvPr>
          <p:cNvSpPr/>
          <p:nvPr/>
        </p:nvSpPr>
        <p:spPr>
          <a:xfrm>
            <a:off x="3018173" y="4909264"/>
            <a:ext cx="6076709" cy="15696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city&#10;&#10;AI-generated content may be incorrect.">
            <a:extLst>
              <a:ext uri="{FF2B5EF4-FFF2-40B4-BE49-F238E27FC236}">
                <a16:creationId xmlns:a16="http://schemas.microsoft.com/office/drawing/2014/main" id="{F224CE20-266A-A6F2-3026-44528CD892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2"/>
          <a:stretch/>
        </p:blipFill>
        <p:spPr>
          <a:xfrm>
            <a:off x="85441" y="1426961"/>
            <a:ext cx="9257422" cy="53578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36E14-6093-D0BA-62DA-386FF4E9E402}"/>
              </a:ext>
            </a:extLst>
          </p:cNvPr>
          <p:cNvCxnSpPr>
            <a:cxnSpLocks/>
          </p:cNvCxnSpPr>
          <p:nvPr/>
        </p:nvCxnSpPr>
        <p:spPr>
          <a:xfrm flipV="1">
            <a:off x="600075" y="4399762"/>
            <a:ext cx="8570041" cy="146805"/>
          </a:xfrm>
          <a:prstGeom prst="line">
            <a:avLst/>
          </a:prstGeom>
          <a:ln w="76200">
            <a:solidFill>
              <a:schemeClr val="tx2">
                <a:lumMod val="90000"/>
                <a:lumOff val="10000"/>
                <a:alpha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CE394-21D1-5CF1-1F7D-A239925BAFBC}"/>
              </a:ext>
            </a:extLst>
          </p:cNvPr>
          <p:cNvCxnSpPr>
            <a:cxnSpLocks/>
          </p:cNvCxnSpPr>
          <p:nvPr/>
        </p:nvCxnSpPr>
        <p:spPr>
          <a:xfrm>
            <a:off x="4102099" y="4353384"/>
            <a:ext cx="3111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F5B89C-74C0-5C44-A887-FDAFCB7762BD}"/>
              </a:ext>
            </a:extLst>
          </p:cNvPr>
          <p:cNvSpPr txBox="1"/>
          <p:nvPr/>
        </p:nvSpPr>
        <p:spPr>
          <a:xfrm>
            <a:off x="5532313" y="3250942"/>
            <a:ext cx="177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Tattenham Corner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AD564-5B48-06A7-8645-83B596E791EE}"/>
              </a:ext>
            </a:extLst>
          </p:cNvPr>
          <p:cNvSpPr txBox="1"/>
          <p:nvPr/>
        </p:nvSpPr>
        <p:spPr>
          <a:xfrm>
            <a:off x="5532313" y="2136514"/>
            <a:ext cx="177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>
                <a:latin typeface="Century Gothic" panose="020B0502020202020204" pitchFamily="34" charset="0"/>
              </a:rPr>
              <a:t>Tanforan</a:t>
            </a:r>
            <a:r>
              <a:rPr lang="en-US" sz="1400" b="1" i="1" dirty="0">
                <a:latin typeface="Century Gothic" panose="020B0502020202020204" pitchFamily="34" charset="0"/>
              </a:rPr>
              <a:t> Avenue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6BF13D-1D06-2DE0-759B-278A5C95E675}"/>
              </a:ext>
            </a:extLst>
          </p:cNvPr>
          <p:cNvSpPr txBox="1"/>
          <p:nvPr/>
        </p:nvSpPr>
        <p:spPr>
          <a:xfrm>
            <a:off x="236413" y="3610173"/>
            <a:ext cx="177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Tattenham Corner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8C11D1-C770-BEFC-599F-28655AED4772}"/>
              </a:ext>
            </a:extLst>
          </p:cNvPr>
          <p:cNvSpPr txBox="1"/>
          <p:nvPr/>
        </p:nvSpPr>
        <p:spPr>
          <a:xfrm rot="16200000">
            <a:off x="2346617" y="1868895"/>
            <a:ext cx="1312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Oriole Drive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CA6684-31FD-F795-D516-2A6F3F567AB3}"/>
              </a:ext>
            </a:extLst>
          </p:cNvPr>
          <p:cNvSpPr txBox="1"/>
          <p:nvPr/>
        </p:nvSpPr>
        <p:spPr>
          <a:xfrm>
            <a:off x="3021884" y="4462681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71C299-DDE3-F574-E748-C159BB26081F}"/>
              </a:ext>
            </a:extLst>
          </p:cNvPr>
          <p:cNvCxnSpPr/>
          <p:nvPr/>
        </p:nvCxnSpPr>
        <p:spPr>
          <a:xfrm>
            <a:off x="7194550" y="4108450"/>
            <a:ext cx="215900" cy="12065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4B2554F-7C9C-D980-8111-B289D84A2A0A}"/>
              </a:ext>
            </a:extLst>
          </p:cNvPr>
          <p:cNvCxnSpPr/>
          <p:nvPr/>
        </p:nvCxnSpPr>
        <p:spPr>
          <a:xfrm>
            <a:off x="8728980" y="4122343"/>
            <a:ext cx="215900" cy="12065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42C533-6B3D-5113-C2DE-2042DB5D3A9D}"/>
              </a:ext>
            </a:extLst>
          </p:cNvPr>
          <p:cNvCxnSpPr/>
          <p:nvPr/>
        </p:nvCxnSpPr>
        <p:spPr>
          <a:xfrm>
            <a:off x="5948577" y="4165402"/>
            <a:ext cx="215900" cy="12065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00EB29-4A8D-056E-E5A2-789D4FE4EE11}"/>
              </a:ext>
            </a:extLst>
          </p:cNvPr>
          <p:cNvCxnSpPr>
            <a:cxnSpLocks/>
          </p:cNvCxnSpPr>
          <p:nvPr/>
        </p:nvCxnSpPr>
        <p:spPr>
          <a:xfrm flipV="1">
            <a:off x="8019500" y="4546720"/>
            <a:ext cx="241300" cy="19022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0642BA1-4C0F-63C0-F926-8E28B127AADC}"/>
              </a:ext>
            </a:extLst>
          </p:cNvPr>
          <p:cNvCxnSpPr>
            <a:cxnSpLocks/>
          </p:cNvCxnSpPr>
          <p:nvPr/>
        </p:nvCxnSpPr>
        <p:spPr>
          <a:xfrm flipV="1">
            <a:off x="6283561" y="4564626"/>
            <a:ext cx="241300" cy="19022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B345C5-4D74-E714-DC7F-59C8BB29D238}"/>
              </a:ext>
            </a:extLst>
          </p:cNvPr>
          <p:cNvCxnSpPr/>
          <p:nvPr/>
        </p:nvCxnSpPr>
        <p:spPr>
          <a:xfrm>
            <a:off x="2417977" y="4261053"/>
            <a:ext cx="215900" cy="12065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3C0084-8208-91E2-7FB3-378E8470A9A3}"/>
              </a:ext>
            </a:extLst>
          </p:cNvPr>
          <p:cNvCxnSpPr>
            <a:cxnSpLocks/>
          </p:cNvCxnSpPr>
          <p:nvPr/>
        </p:nvCxnSpPr>
        <p:spPr>
          <a:xfrm>
            <a:off x="9032870" y="4462681"/>
            <a:ext cx="107950" cy="202163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88B291-80D9-FD06-5C5D-6ADDB5B064A9}"/>
              </a:ext>
            </a:extLst>
          </p:cNvPr>
          <p:cNvSpPr txBox="1"/>
          <p:nvPr/>
        </p:nvSpPr>
        <p:spPr>
          <a:xfrm rot="16200000">
            <a:off x="8373230" y="2562953"/>
            <a:ext cx="153518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lang="en-US" sz="1400" b="1" i="1" dirty="0">
                <a:effectLst/>
                <a:latin typeface="Century Gothic" panose="020B0502020202020204" pitchFamily="34" charset="0"/>
              </a:rPr>
              <a:t> Midland Drive</a:t>
            </a:r>
          </a:p>
        </p:txBody>
      </p:sp>
    </p:spTree>
    <p:extLst>
      <p:ext uri="{BB962C8B-B14F-4D97-AF65-F5344CB8AC3E}">
        <p14:creationId xmlns:p14="http://schemas.microsoft.com/office/powerpoint/2010/main" val="349533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3155-E199-DCB9-7A0C-42414700B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89B06-94DF-002A-80BE-8E684DADE3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C51459-8A9E-54B3-B280-B044DDA68FCE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Location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675C572-218B-C2D1-BE29-F9A85262C3A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2CF856-F13D-DAD7-7F8F-C1E689CB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9" y="228600"/>
            <a:ext cx="8439150" cy="642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76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E1CCA-C379-D15C-94B2-EBB22E11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2CD51-77D9-D7A0-A7C5-831841977A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3684F9-7FBA-E986-53DB-E4A301AA7205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Existing Conditions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EFB05B8-C943-62FE-F15D-27E003E76CA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pic>
        <p:nvPicPr>
          <p:cNvPr id="4" name="Picture 3" descr="An aerial view of a city&#10;&#10;AI-generated content may be incorrect.">
            <a:extLst>
              <a:ext uri="{FF2B5EF4-FFF2-40B4-BE49-F238E27FC236}">
                <a16:creationId xmlns:a16="http://schemas.microsoft.com/office/drawing/2014/main" id="{3E4828BC-A3BA-041F-98F8-6724441065DA}"/>
              </a:ext>
            </a:extLst>
          </p:cNvPr>
          <p:cNvPicPr/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/>
          <a:stretch/>
        </p:blipFill>
        <p:spPr>
          <a:xfrm>
            <a:off x="76201" y="1418031"/>
            <a:ext cx="9258300" cy="53559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5FC2F0-53FE-6571-EAEC-9400333645EB}"/>
              </a:ext>
            </a:extLst>
          </p:cNvPr>
          <p:cNvCxnSpPr>
            <a:cxnSpLocks/>
          </p:cNvCxnSpPr>
          <p:nvPr/>
        </p:nvCxnSpPr>
        <p:spPr>
          <a:xfrm flipH="1" flipV="1">
            <a:off x="835025" y="3883025"/>
            <a:ext cx="8051800" cy="69850"/>
          </a:xfrm>
          <a:prstGeom prst="line">
            <a:avLst/>
          </a:prstGeom>
          <a:ln w="317500">
            <a:solidFill>
              <a:schemeClr val="tx2">
                <a:lumMod val="75000"/>
                <a:lumOff val="25000"/>
                <a:alpha val="5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A6F8A7-6860-679E-5C10-22899E63C044}"/>
              </a:ext>
            </a:extLst>
          </p:cNvPr>
          <p:cNvCxnSpPr>
            <a:cxnSpLocks/>
          </p:cNvCxnSpPr>
          <p:nvPr/>
        </p:nvCxnSpPr>
        <p:spPr>
          <a:xfrm flipH="1" flipV="1">
            <a:off x="820744" y="3863322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1A9A0C9-0034-188A-E593-23386EF8DC5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759E7D2-7FDC-3F9C-9E66-9E7C6E33966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99A8-323A-A799-847A-231D595C94C8}"/>
              </a:ext>
            </a:extLst>
          </p:cNvPr>
          <p:cNvSpPr txBox="1"/>
          <p:nvPr/>
        </p:nvSpPr>
        <p:spPr>
          <a:xfrm>
            <a:off x="5428011" y="3386932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665DC-502E-A9F6-A756-32EA395AF2C0}"/>
              </a:ext>
            </a:extLst>
          </p:cNvPr>
          <p:cNvSpPr txBox="1"/>
          <p:nvPr/>
        </p:nvSpPr>
        <p:spPr>
          <a:xfrm rot="16200000">
            <a:off x="58101" y="2482313"/>
            <a:ext cx="17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Holiday Hill Road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ABC19-5AB5-553F-70F3-296061F88F97}"/>
              </a:ext>
            </a:extLst>
          </p:cNvPr>
          <p:cNvSpPr txBox="1"/>
          <p:nvPr/>
        </p:nvSpPr>
        <p:spPr>
          <a:xfrm rot="16200000">
            <a:off x="8073149" y="2530574"/>
            <a:ext cx="153518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lang="en-US" sz="1400" b="1" i="1" dirty="0">
                <a:effectLst/>
                <a:latin typeface="Century Gothic" panose="020B0502020202020204" pitchFamily="34" charset="0"/>
              </a:rPr>
              <a:t> Midland Drive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B6F23E-2871-F2D3-A97E-163FE52A33AF}"/>
              </a:ext>
            </a:extLst>
          </p:cNvPr>
          <p:cNvSpPr txBox="1"/>
          <p:nvPr/>
        </p:nvSpPr>
        <p:spPr>
          <a:xfrm rot="16200000">
            <a:off x="4201429" y="2287001"/>
            <a:ext cx="131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Oriole Drive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596E09-4865-A311-1AF6-78A73371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2032" r="19442" b="16827"/>
          <a:stretch/>
        </p:blipFill>
        <p:spPr>
          <a:xfrm>
            <a:off x="3588287" y="5164881"/>
            <a:ext cx="2376979" cy="1609099"/>
          </a:xfrm>
          <a:prstGeom prst="rect">
            <a:avLst/>
          </a:prstGeom>
          <a:effectLst>
            <a:outerShdw blurRad="76200" dir="13500000" sx="1000" sy="1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B86AE58-2AD9-A6FF-62C5-C0AD69C66A9D}"/>
              </a:ext>
            </a:extLst>
          </p:cNvPr>
          <p:cNvGrpSpPr/>
          <p:nvPr/>
        </p:nvGrpSpPr>
        <p:grpSpPr>
          <a:xfrm>
            <a:off x="3596776" y="4663817"/>
            <a:ext cx="2395938" cy="2085159"/>
            <a:chOff x="4837533" y="1790508"/>
            <a:chExt cx="3070095" cy="261534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03D3C-BFD4-DE36-BCBF-B3B06BA9CACA}"/>
                </a:ext>
              </a:extLst>
            </p:cNvPr>
            <p:cNvSpPr/>
            <p:nvPr/>
          </p:nvSpPr>
          <p:spPr>
            <a:xfrm>
              <a:off x="4837533" y="1791589"/>
              <a:ext cx="3059217" cy="59623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218175-7F3D-DA9E-17BB-41FE765CFC48}"/>
                </a:ext>
              </a:extLst>
            </p:cNvPr>
            <p:cNvSpPr txBox="1"/>
            <p:nvPr/>
          </p:nvSpPr>
          <p:spPr>
            <a:xfrm>
              <a:off x="4856568" y="1790508"/>
              <a:ext cx="3051060" cy="7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ORIOLE DRIVE LOOKING WEST</a:t>
              </a:r>
            </a:p>
            <a:p>
              <a:pPr algn="ctr"/>
              <a:endPara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A923B8-991C-1999-522B-3BFC5E5319AC}"/>
                </a:ext>
              </a:extLst>
            </p:cNvPr>
            <p:cNvSpPr/>
            <p:nvPr/>
          </p:nvSpPr>
          <p:spPr>
            <a:xfrm>
              <a:off x="4837533" y="2387825"/>
              <a:ext cx="3059218" cy="2018030"/>
            </a:xfrm>
            <a:prstGeom prst="rect">
              <a:avLst/>
            </a:prstGeom>
            <a:noFill/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E4D645-2C41-53D8-33C4-430A1ECAD76C}"/>
              </a:ext>
            </a:extLst>
          </p:cNvPr>
          <p:cNvCxnSpPr>
            <a:cxnSpLocks/>
          </p:cNvCxnSpPr>
          <p:nvPr/>
        </p:nvCxnSpPr>
        <p:spPr>
          <a:xfrm>
            <a:off x="4859239" y="3952875"/>
            <a:ext cx="0" cy="710942"/>
          </a:xfrm>
          <a:prstGeom prst="line">
            <a:avLst/>
          </a:prstGeom>
          <a:noFill/>
          <a:ln w="79375">
            <a:solidFill>
              <a:srgbClr val="215987"/>
            </a:solidFill>
            <a:prstDash val="solid"/>
            <a:head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EE78162-CDF7-6D93-6586-C395616E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491" r="12150" b="26460"/>
          <a:stretch/>
        </p:blipFill>
        <p:spPr>
          <a:xfrm>
            <a:off x="6481271" y="5164881"/>
            <a:ext cx="2376979" cy="1609099"/>
          </a:xfrm>
          <a:prstGeom prst="rect">
            <a:avLst/>
          </a:prstGeom>
          <a:effectLst>
            <a:outerShdw blurRad="76200" dir="13500000" sx="1000" sy="1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B74B7D9-2FD7-AF93-E25B-E3D32FB0B14B}"/>
              </a:ext>
            </a:extLst>
          </p:cNvPr>
          <p:cNvGrpSpPr/>
          <p:nvPr/>
        </p:nvGrpSpPr>
        <p:grpSpPr>
          <a:xfrm>
            <a:off x="6489760" y="4663817"/>
            <a:ext cx="2395938" cy="2085159"/>
            <a:chOff x="4837533" y="1790508"/>
            <a:chExt cx="3070095" cy="261534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E5BB6-E505-AEB1-FBA5-03B115CC6559}"/>
                </a:ext>
              </a:extLst>
            </p:cNvPr>
            <p:cNvSpPr/>
            <p:nvPr/>
          </p:nvSpPr>
          <p:spPr>
            <a:xfrm>
              <a:off x="4837533" y="1791589"/>
              <a:ext cx="3059217" cy="59623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963C03A-F96A-E198-F4B9-10221400E37F}"/>
                </a:ext>
              </a:extLst>
            </p:cNvPr>
            <p:cNvSpPr txBox="1"/>
            <p:nvPr/>
          </p:nvSpPr>
          <p:spPr>
            <a:xfrm>
              <a:off x="4856568" y="1790508"/>
              <a:ext cx="3051060" cy="96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MIDLAND DRIVE LOOKING WEST</a:t>
              </a:r>
            </a:p>
            <a:p>
              <a:pPr algn="ctr"/>
              <a:endPara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528CF6-B9B7-4B8C-3282-241C8069EEBA}"/>
                </a:ext>
              </a:extLst>
            </p:cNvPr>
            <p:cNvSpPr/>
            <p:nvPr/>
          </p:nvSpPr>
          <p:spPr>
            <a:xfrm>
              <a:off x="4837533" y="2387825"/>
              <a:ext cx="3059218" cy="2018030"/>
            </a:xfrm>
            <a:prstGeom prst="rect">
              <a:avLst/>
            </a:prstGeom>
            <a:noFill/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45DD21-80BC-6B82-2C6B-5AE03305137B}"/>
              </a:ext>
            </a:extLst>
          </p:cNvPr>
          <p:cNvCxnSpPr>
            <a:cxnSpLocks/>
          </p:cNvCxnSpPr>
          <p:nvPr/>
        </p:nvCxnSpPr>
        <p:spPr>
          <a:xfrm flipH="1">
            <a:off x="8872544" y="3952875"/>
            <a:ext cx="13154" cy="710942"/>
          </a:xfrm>
          <a:prstGeom prst="line">
            <a:avLst/>
          </a:prstGeom>
          <a:noFill/>
          <a:ln w="79375">
            <a:solidFill>
              <a:srgbClr val="215987"/>
            </a:solidFill>
            <a:prstDash val="solid"/>
            <a:head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5F9BC0B1-2916-C6D3-A9AF-D7C7FEDDA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31282" r="17968" b="1410"/>
          <a:stretch/>
        </p:blipFill>
        <p:spPr>
          <a:xfrm>
            <a:off x="925294" y="5164881"/>
            <a:ext cx="2376979" cy="1609099"/>
          </a:xfrm>
          <a:prstGeom prst="rect">
            <a:avLst/>
          </a:prstGeom>
          <a:effectLst>
            <a:outerShdw blurRad="76200" dir="13500000" sx="1000" sy="1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9D9FDB3-F7C8-6ACD-99A0-D69596855D3D}"/>
              </a:ext>
            </a:extLst>
          </p:cNvPr>
          <p:cNvGrpSpPr/>
          <p:nvPr/>
        </p:nvGrpSpPr>
        <p:grpSpPr>
          <a:xfrm>
            <a:off x="933783" y="4663817"/>
            <a:ext cx="2395938" cy="2085159"/>
            <a:chOff x="4837533" y="1790508"/>
            <a:chExt cx="3070095" cy="26153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926B70-B510-832D-CB1D-27959E7FC49E}"/>
                </a:ext>
              </a:extLst>
            </p:cNvPr>
            <p:cNvSpPr/>
            <p:nvPr/>
          </p:nvSpPr>
          <p:spPr>
            <a:xfrm>
              <a:off x="4837533" y="1791589"/>
              <a:ext cx="3059217" cy="59623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4BF17A-2C2D-6581-F39B-8AD14FC15625}"/>
                </a:ext>
              </a:extLst>
            </p:cNvPr>
            <p:cNvSpPr txBox="1"/>
            <p:nvPr/>
          </p:nvSpPr>
          <p:spPr>
            <a:xfrm>
              <a:off x="4856568" y="1790508"/>
              <a:ext cx="3051060" cy="733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HOLIDAY RD. LOOKING EAST</a:t>
              </a:r>
            </a:p>
            <a:p>
              <a:pPr algn="ctr"/>
              <a:endPara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58CF04-AEDC-04C7-67B1-E886A356900D}"/>
                </a:ext>
              </a:extLst>
            </p:cNvPr>
            <p:cNvSpPr/>
            <p:nvPr/>
          </p:nvSpPr>
          <p:spPr>
            <a:xfrm>
              <a:off x="4837533" y="2387825"/>
              <a:ext cx="3059218" cy="2018030"/>
            </a:xfrm>
            <a:prstGeom prst="rect">
              <a:avLst/>
            </a:prstGeom>
            <a:noFill/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3610E8-9A4D-AF7A-E989-BA632006E042}"/>
              </a:ext>
            </a:extLst>
          </p:cNvPr>
          <p:cNvCxnSpPr>
            <a:cxnSpLocks/>
          </p:cNvCxnSpPr>
          <p:nvPr/>
        </p:nvCxnSpPr>
        <p:spPr>
          <a:xfrm flipH="1">
            <a:off x="925294" y="3952875"/>
            <a:ext cx="8489" cy="710942"/>
          </a:xfrm>
          <a:prstGeom prst="line">
            <a:avLst/>
          </a:prstGeom>
          <a:noFill/>
          <a:ln w="79375">
            <a:solidFill>
              <a:srgbClr val="215987"/>
            </a:solidFill>
            <a:prstDash val="solid"/>
            <a:head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2959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FDC6-9D1E-0EF6-5E48-B2E502813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8CCE04C-6F3F-CE4C-8C59-9C026C53B5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4B170-96D0-CF64-2B87-A21E967D66A2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Existing Traffic Patterns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4E7C5DF-48CB-801C-9BBE-1656460F099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pic>
        <p:nvPicPr>
          <p:cNvPr id="4" name="Picture 3" descr="An aerial view of a city&#10;&#10;AI-generated content may be incorrect.">
            <a:extLst>
              <a:ext uri="{FF2B5EF4-FFF2-40B4-BE49-F238E27FC236}">
                <a16:creationId xmlns:a16="http://schemas.microsoft.com/office/drawing/2014/main" id="{CCA048D1-A163-429D-BC86-09781EF8A800}"/>
              </a:ext>
            </a:extLst>
          </p:cNvPr>
          <p:cNvPicPr/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/>
          <a:stretch/>
        </p:blipFill>
        <p:spPr>
          <a:xfrm>
            <a:off x="76201" y="1418031"/>
            <a:ext cx="9258300" cy="53559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6026E-505F-EF6C-61B1-8B8E752BCB7D}"/>
              </a:ext>
            </a:extLst>
          </p:cNvPr>
          <p:cNvCxnSpPr>
            <a:cxnSpLocks/>
          </p:cNvCxnSpPr>
          <p:nvPr/>
        </p:nvCxnSpPr>
        <p:spPr>
          <a:xfrm>
            <a:off x="4844365" y="3907767"/>
            <a:ext cx="3945924" cy="54414"/>
          </a:xfrm>
          <a:prstGeom prst="line">
            <a:avLst/>
          </a:prstGeom>
          <a:ln w="381000">
            <a:solidFill>
              <a:schemeClr val="tx2">
                <a:lumMod val="75000"/>
                <a:lumOff val="2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854F6A-F9A8-693E-4BCE-9E8773A3A7DE}"/>
              </a:ext>
            </a:extLst>
          </p:cNvPr>
          <p:cNvCxnSpPr>
            <a:cxnSpLocks/>
          </p:cNvCxnSpPr>
          <p:nvPr/>
        </p:nvCxnSpPr>
        <p:spPr>
          <a:xfrm flipH="1" flipV="1">
            <a:off x="4844365" y="3829050"/>
            <a:ext cx="3945924" cy="67341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prstDash val="solid"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A8B334-E2B5-6CDD-40C9-35C77C119075}"/>
              </a:ext>
            </a:extLst>
          </p:cNvPr>
          <p:cNvCxnSpPr>
            <a:cxnSpLocks/>
          </p:cNvCxnSpPr>
          <p:nvPr/>
        </p:nvCxnSpPr>
        <p:spPr>
          <a:xfrm flipH="1" flipV="1">
            <a:off x="4924425" y="3978247"/>
            <a:ext cx="3865864" cy="69778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43F2A6E-1A17-D38E-2E1A-6BBDAAD522F7}"/>
              </a:ext>
            </a:extLst>
          </p:cNvPr>
          <p:cNvSpPr txBox="1"/>
          <p:nvPr/>
        </p:nvSpPr>
        <p:spPr>
          <a:xfrm>
            <a:off x="5570152" y="3753878"/>
            <a:ext cx="216488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Two-Way Traffic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4F2D6A-9405-F162-4D2F-8A6035D4B6BD}"/>
              </a:ext>
            </a:extLst>
          </p:cNvPr>
          <p:cNvCxnSpPr>
            <a:cxnSpLocks/>
          </p:cNvCxnSpPr>
          <p:nvPr/>
        </p:nvCxnSpPr>
        <p:spPr>
          <a:xfrm>
            <a:off x="8866490" y="3378295"/>
            <a:ext cx="0" cy="1279430"/>
          </a:xfrm>
          <a:prstGeom prst="line">
            <a:avLst/>
          </a:prstGeom>
          <a:ln w="1270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E62C3F-5D82-740F-129E-7DD45ABEE696}"/>
              </a:ext>
            </a:extLst>
          </p:cNvPr>
          <p:cNvCxnSpPr>
            <a:cxnSpLocks/>
          </p:cNvCxnSpPr>
          <p:nvPr/>
        </p:nvCxnSpPr>
        <p:spPr>
          <a:xfrm>
            <a:off x="4859239" y="3489324"/>
            <a:ext cx="0" cy="1035051"/>
          </a:xfrm>
          <a:prstGeom prst="line">
            <a:avLst/>
          </a:prstGeom>
          <a:ln w="698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B360CB-9A26-6137-3E49-B267FE414C97}"/>
              </a:ext>
            </a:extLst>
          </p:cNvPr>
          <p:cNvCxnSpPr>
            <a:cxnSpLocks/>
          </p:cNvCxnSpPr>
          <p:nvPr/>
        </p:nvCxnSpPr>
        <p:spPr>
          <a:xfrm>
            <a:off x="890205" y="3489324"/>
            <a:ext cx="0" cy="1035051"/>
          </a:xfrm>
          <a:prstGeom prst="line">
            <a:avLst/>
          </a:prstGeom>
          <a:ln w="698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AD3CF9-A1A4-5BE5-3B4B-49607C01C5AC}"/>
              </a:ext>
            </a:extLst>
          </p:cNvPr>
          <p:cNvCxnSpPr/>
          <p:nvPr/>
        </p:nvCxnSpPr>
        <p:spPr>
          <a:xfrm>
            <a:off x="999360" y="3934974"/>
            <a:ext cx="3743326" cy="43273"/>
          </a:xfrm>
          <a:prstGeom prst="line">
            <a:avLst/>
          </a:prstGeom>
          <a:ln w="63500">
            <a:solidFill>
              <a:srgbClr val="0B304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B90EE54-1739-CBBC-0B4D-712428482910}"/>
              </a:ext>
            </a:extLst>
          </p:cNvPr>
          <p:cNvSpPr txBox="1"/>
          <p:nvPr/>
        </p:nvSpPr>
        <p:spPr>
          <a:xfrm>
            <a:off x="1578438" y="4003359"/>
            <a:ext cx="2364907" cy="30777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Restricted Access Drive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1A8512-194A-1E91-7729-729745E77029}"/>
              </a:ext>
            </a:extLst>
          </p:cNvPr>
          <p:cNvSpPr txBox="1"/>
          <p:nvPr/>
        </p:nvSpPr>
        <p:spPr>
          <a:xfrm>
            <a:off x="5428011" y="3386932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5773D3-DA16-EC3F-0F6A-739CA0B14F63}"/>
              </a:ext>
            </a:extLst>
          </p:cNvPr>
          <p:cNvSpPr txBox="1"/>
          <p:nvPr/>
        </p:nvSpPr>
        <p:spPr>
          <a:xfrm rot="16200000">
            <a:off x="30670" y="2454881"/>
            <a:ext cx="17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Holiday Hill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BFFF24-451E-F630-8676-1B6117349FF1}"/>
              </a:ext>
            </a:extLst>
          </p:cNvPr>
          <p:cNvSpPr txBox="1"/>
          <p:nvPr/>
        </p:nvSpPr>
        <p:spPr>
          <a:xfrm rot="16200000">
            <a:off x="8073149" y="2530574"/>
            <a:ext cx="153518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lang="en-US" sz="1400" b="1" i="1" dirty="0">
                <a:effectLst/>
                <a:latin typeface="Century Gothic" panose="020B0502020202020204" pitchFamily="34" charset="0"/>
              </a:rPr>
              <a:t> Midland Drive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771F60-075D-81AE-0747-8A44FAFD4599}"/>
              </a:ext>
            </a:extLst>
          </p:cNvPr>
          <p:cNvSpPr txBox="1"/>
          <p:nvPr/>
        </p:nvSpPr>
        <p:spPr>
          <a:xfrm rot="16200000">
            <a:off x="4236782" y="2322354"/>
            <a:ext cx="124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Oriole Drive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C14676-F7D3-3CCC-76FA-EE1A8703E1A7}"/>
              </a:ext>
            </a:extLst>
          </p:cNvPr>
          <p:cNvGrpSpPr/>
          <p:nvPr/>
        </p:nvGrpSpPr>
        <p:grpSpPr>
          <a:xfrm>
            <a:off x="1226597" y="5147381"/>
            <a:ext cx="3068592" cy="1437053"/>
            <a:chOff x="662281" y="1561756"/>
            <a:chExt cx="3068592" cy="143705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FB93B03-CF62-89FD-620A-4DF24FE1C304}"/>
                </a:ext>
              </a:extLst>
            </p:cNvPr>
            <p:cNvSpPr/>
            <p:nvPr/>
          </p:nvSpPr>
          <p:spPr>
            <a:xfrm>
              <a:off x="662281" y="1566822"/>
              <a:ext cx="3068592" cy="1431987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  <a:effectLst>
              <a:outerShdw blurRad="76200" dir="13500000" sx="1000" sy="1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A542BB-E8C5-17DA-4893-95AE0A4E826E}"/>
                </a:ext>
              </a:extLst>
            </p:cNvPr>
            <p:cNvSpPr/>
            <p:nvPr/>
          </p:nvSpPr>
          <p:spPr>
            <a:xfrm>
              <a:off x="671177" y="1561756"/>
              <a:ext cx="3057496" cy="454938"/>
            </a:xfrm>
            <a:prstGeom prst="rect">
              <a:avLst/>
            </a:prstGeom>
            <a:solidFill>
              <a:srgbClr val="3D99B9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B62E3C-5081-F709-DFED-D1C6744BC0EB}"/>
                </a:ext>
              </a:extLst>
            </p:cNvPr>
            <p:cNvSpPr txBox="1"/>
            <p:nvPr/>
          </p:nvSpPr>
          <p:spPr>
            <a:xfrm>
              <a:off x="734522" y="2150199"/>
              <a:ext cx="29546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Two-Way Traffic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Residential Use with Oil and Gass Access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3CE3CDD-D038-4CF3-C158-A8BEB8803B74}"/>
                </a:ext>
              </a:extLst>
            </p:cNvPr>
            <p:cNvSpPr txBox="1"/>
            <p:nvPr/>
          </p:nvSpPr>
          <p:spPr>
            <a:xfrm>
              <a:off x="770155" y="1583109"/>
              <a:ext cx="2852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Mockingbird Ln.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27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C128F-4620-5B64-15E2-F112CB8A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B4019197-C4D2-9CCE-7B55-1DD571E555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n aerial view of a city&#10;&#10;AI-generated content may be incorrect.">
            <a:extLst>
              <a:ext uri="{FF2B5EF4-FFF2-40B4-BE49-F238E27FC236}">
                <a16:creationId xmlns:a16="http://schemas.microsoft.com/office/drawing/2014/main" id="{76188AE6-6D34-73C1-08FD-4F798B7DFBA6}"/>
              </a:ext>
            </a:extLst>
          </p:cNvPr>
          <p:cNvPicPr/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/>
          <a:stretch/>
        </p:blipFill>
        <p:spPr>
          <a:xfrm>
            <a:off x="76201" y="1418031"/>
            <a:ext cx="9258300" cy="535594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EFA46B-5EE3-0D36-6A93-0D954111A23F}"/>
              </a:ext>
            </a:extLst>
          </p:cNvPr>
          <p:cNvCxnSpPr>
            <a:cxnSpLocks/>
          </p:cNvCxnSpPr>
          <p:nvPr/>
        </p:nvCxnSpPr>
        <p:spPr>
          <a:xfrm flipH="1" flipV="1">
            <a:off x="835025" y="3883025"/>
            <a:ext cx="8051800" cy="69850"/>
          </a:xfrm>
          <a:prstGeom prst="line">
            <a:avLst/>
          </a:prstGeom>
          <a:ln w="317500">
            <a:solidFill>
              <a:schemeClr val="tx2">
                <a:lumMod val="75000"/>
                <a:lumOff val="25000"/>
                <a:alpha val="5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90E89B-8248-DEA2-EEE9-61503D8E397A}"/>
              </a:ext>
            </a:extLst>
          </p:cNvPr>
          <p:cNvCxnSpPr>
            <a:cxnSpLocks/>
          </p:cNvCxnSpPr>
          <p:nvPr/>
        </p:nvCxnSpPr>
        <p:spPr>
          <a:xfrm flipH="1" flipV="1">
            <a:off x="820744" y="3863322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AAEAFD-9CC6-0925-8F70-A42A685DD206}"/>
              </a:ext>
            </a:extLst>
          </p:cNvPr>
          <p:cNvSpPr txBox="1"/>
          <p:nvPr/>
        </p:nvSpPr>
        <p:spPr>
          <a:xfrm>
            <a:off x="533399" y="564573"/>
            <a:ext cx="8153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Existing Traffic Intersections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7FCAED7-71DA-985C-872B-B2CB2B2A7D8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CD7EC52-E14F-5141-9E3F-7F897302426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41330-6C32-3032-EA89-C4C0BCEF4C23}"/>
              </a:ext>
            </a:extLst>
          </p:cNvPr>
          <p:cNvCxnSpPr>
            <a:cxnSpLocks/>
          </p:cNvCxnSpPr>
          <p:nvPr/>
        </p:nvCxnSpPr>
        <p:spPr>
          <a:xfrm>
            <a:off x="8866490" y="3378295"/>
            <a:ext cx="0" cy="1279430"/>
          </a:xfrm>
          <a:prstGeom prst="line">
            <a:avLst/>
          </a:prstGeom>
          <a:ln w="1270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6659C-C303-91B0-23C3-EB663EE1C393}"/>
              </a:ext>
            </a:extLst>
          </p:cNvPr>
          <p:cNvCxnSpPr>
            <a:cxnSpLocks/>
          </p:cNvCxnSpPr>
          <p:nvPr/>
        </p:nvCxnSpPr>
        <p:spPr>
          <a:xfrm>
            <a:off x="4859239" y="3489324"/>
            <a:ext cx="0" cy="1035051"/>
          </a:xfrm>
          <a:prstGeom prst="line">
            <a:avLst/>
          </a:prstGeom>
          <a:ln w="698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1156B3-EC52-F794-1C17-6913B92EB917}"/>
              </a:ext>
            </a:extLst>
          </p:cNvPr>
          <p:cNvCxnSpPr>
            <a:cxnSpLocks/>
          </p:cNvCxnSpPr>
          <p:nvPr/>
        </p:nvCxnSpPr>
        <p:spPr>
          <a:xfrm>
            <a:off x="890205" y="3489324"/>
            <a:ext cx="0" cy="1035051"/>
          </a:xfrm>
          <a:prstGeom prst="line">
            <a:avLst/>
          </a:prstGeom>
          <a:ln w="6985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94FD7F-40EB-CA84-7643-23AF57C2BDF8}"/>
              </a:ext>
            </a:extLst>
          </p:cNvPr>
          <p:cNvSpPr txBox="1"/>
          <p:nvPr/>
        </p:nvSpPr>
        <p:spPr>
          <a:xfrm>
            <a:off x="5428011" y="3386932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C9F578-2C78-4257-9478-B6378358C99D}"/>
              </a:ext>
            </a:extLst>
          </p:cNvPr>
          <p:cNvSpPr txBox="1"/>
          <p:nvPr/>
        </p:nvSpPr>
        <p:spPr>
          <a:xfrm rot="16200000">
            <a:off x="44386" y="2468597"/>
            <a:ext cx="1733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Holiday Hill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2BF48B-E55C-7439-01EE-8B06D7177C7E}"/>
              </a:ext>
            </a:extLst>
          </p:cNvPr>
          <p:cNvSpPr txBox="1"/>
          <p:nvPr/>
        </p:nvSpPr>
        <p:spPr>
          <a:xfrm rot="16200000">
            <a:off x="8073149" y="2530574"/>
            <a:ext cx="153518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lang="en-US" sz="1400" b="1" i="1" dirty="0">
                <a:effectLst/>
                <a:latin typeface="Century Gothic" panose="020B0502020202020204" pitchFamily="34" charset="0"/>
              </a:rPr>
              <a:t> Midland Drive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28D91-2F44-D0F9-9992-B7EB23214B56}"/>
              </a:ext>
            </a:extLst>
          </p:cNvPr>
          <p:cNvSpPr txBox="1"/>
          <p:nvPr/>
        </p:nvSpPr>
        <p:spPr>
          <a:xfrm rot="16200000">
            <a:off x="4222638" y="2308209"/>
            <a:ext cx="1273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Oriole Drive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AF5A20-1995-A104-2751-5CCBEDC3C36E}"/>
              </a:ext>
            </a:extLst>
          </p:cNvPr>
          <p:cNvGrpSpPr/>
          <p:nvPr/>
        </p:nvGrpSpPr>
        <p:grpSpPr>
          <a:xfrm>
            <a:off x="1226597" y="4745905"/>
            <a:ext cx="3068592" cy="1759226"/>
            <a:chOff x="662281" y="1561756"/>
            <a:chExt cx="3068592" cy="14370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5C0386-D6EE-01AD-F0C4-79CACB4759B4}"/>
                </a:ext>
              </a:extLst>
            </p:cNvPr>
            <p:cNvSpPr/>
            <p:nvPr/>
          </p:nvSpPr>
          <p:spPr>
            <a:xfrm>
              <a:off x="662281" y="1566822"/>
              <a:ext cx="3068592" cy="1431987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15987"/>
              </a:solidFill>
            </a:ln>
            <a:effectLst>
              <a:outerShdw blurRad="76200" dir="13500000" sx="1000" sy="1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71CD4B-B60F-5136-A024-4D1B698A8463}"/>
                </a:ext>
              </a:extLst>
            </p:cNvPr>
            <p:cNvSpPr/>
            <p:nvPr/>
          </p:nvSpPr>
          <p:spPr>
            <a:xfrm>
              <a:off x="671177" y="1561756"/>
              <a:ext cx="3057496" cy="454938"/>
            </a:xfrm>
            <a:prstGeom prst="rect">
              <a:avLst/>
            </a:prstGeom>
            <a:solidFill>
              <a:srgbClr val="3D99B9"/>
            </a:solidFill>
            <a:ln w="101600">
              <a:solidFill>
                <a:srgbClr val="2159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DBE316-B487-8A4C-18C8-9A94BACF6A88}"/>
                </a:ext>
              </a:extLst>
            </p:cNvPr>
            <p:cNvSpPr txBox="1"/>
            <p:nvPr/>
          </p:nvSpPr>
          <p:spPr>
            <a:xfrm>
              <a:off x="734522" y="2150199"/>
              <a:ext cx="2954695" cy="779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One 3 Way Stop at Mockingbird and Oriole.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One 2 way Stop at Mockingbird and Midland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AD61A4-0764-A292-B933-EE33A17E5CF8}"/>
                </a:ext>
              </a:extLst>
            </p:cNvPr>
            <p:cNvSpPr txBox="1"/>
            <p:nvPr/>
          </p:nvSpPr>
          <p:spPr>
            <a:xfrm>
              <a:off x="770155" y="1583109"/>
              <a:ext cx="2852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Intersections.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1DD1655-6AD6-061F-498E-C96CABC417AC}"/>
              </a:ext>
            </a:extLst>
          </p:cNvPr>
          <p:cNvSpPr/>
          <p:nvPr/>
        </p:nvSpPr>
        <p:spPr>
          <a:xfrm>
            <a:off x="8703099" y="3804476"/>
            <a:ext cx="291529" cy="291529"/>
          </a:xfrm>
          <a:prstGeom prst="rect">
            <a:avLst/>
          </a:prstGeom>
          <a:solidFill>
            <a:schemeClr val="bg1"/>
          </a:solidFill>
          <a:ln w="101600">
            <a:solidFill>
              <a:srgbClr val="215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75705C-1778-8184-0E98-F5A3CE04E94E}"/>
              </a:ext>
            </a:extLst>
          </p:cNvPr>
          <p:cNvSpPr/>
          <p:nvPr/>
        </p:nvSpPr>
        <p:spPr>
          <a:xfrm>
            <a:off x="4700879" y="3804476"/>
            <a:ext cx="291529" cy="291529"/>
          </a:xfrm>
          <a:prstGeom prst="rect">
            <a:avLst/>
          </a:prstGeom>
          <a:solidFill>
            <a:schemeClr val="bg1"/>
          </a:solidFill>
          <a:ln w="101600">
            <a:solidFill>
              <a:srgbClr val="215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4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A83B8-3EFB-EF90-43BC-211C31A0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EB60F-CCBC-92F9-91A4-77CE47DD68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2ED782-FCC4-D112-4CD6-7789BF977247}"/>
              </a:ext>
            </a:extLst>
          </p:cNvPr>
          <p:cNvSpPr txBox="1"/>
          <p:nvPr/>
        </p:nvSpPr>
        <p:spPr>
          <a:xfrm>
            <a:off x="533400" y="564573"/>
            <a:ext cx="1096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Intersection Improvements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76C268-4657-1911-BE6F-5C8DAEFFD0D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pic>
        <p:nvPicPr>
          <p:cNvPr id="4" name="Picture 3" descr="An aerial view of a city&#10;&#10;AI-generated content may be incorrect.">
            <a:extLst>
              <a:ext uri="{FF2B5EF4-FFF2-40B4-BE49-F238E27FC236}">
                <a16:creationId xmlns:a16="http://schemas.microsoft.com/office/drawing/2014/main" id="{DD2C7FFB-7D8D-2864-4B53-B6AF611F8434}"/>
              </a:ext>
            </a:extLst>
          </p:cNvPr>
          <p:cNvPicPr/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/>
          <a:stretch/>
        </p:blipFill>
        <p:spPr>
          <a:xfrm>
            <a:off x="76201" y="1418031"/>
            <a:ext cx="9258300" cy="53559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E77E2C-EA4F-627F-6342-C96897157DFD}"/>
              </a:ext>
            </a:extLst>
          </p:cNvPr>
          <p:cNvCxnSpPr>
            <a:cxnSpLocks/>
          </p:cNvCxnSpPr>
          <p:nvPr/>
        </p:nvCxnSpPr>
        <p:spPr>
          <a:xfrm flipH="1" flipV="1">
            <a:off x="835025" y="3883025"/>
            <a:ext cx="8051800" cy="69850"/>
          </a:xfrm>
          <a:prstGeom prst="line">
            <a:avLst/>
          </a:prstGeom>
          <a:ln w="317500">
            <a:solidFill>
              <a:schemeClr val="tx2">
                <a:lumMod val="75000"/>
                <a:lumOff val="25000"/>
                <a:alpha val="5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31E8F6-F9B3-981E-891E-E621DAC71E79}"/>
              </a:ext>
            </a:extLst>
          </p:cNvPr>
          <p:cNvCxnSpPr>
            <a:cxnSpLocks/>
          </p:cNvCxnSpPr>
          <p:nvPr/>
        </p:nvCxnSpPr>
        <p:spPr>
          <a:xfrm flipH="1" flipV="1">
            <a:off x="820744" y="3863322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A35D73-50E5-8BFA-4E72-E4F9572A73B8}"/>
              </a:ext>
            </a:extLst>
          </p:cNvPr>
          <p:cNvSpPr txBox="1"/>
          <p:nvPr/>
        </p:nvSpPr>
        <p:spPr>
          <a:xfrm>
            <a:off x="5428011" y="3386932"/>
            <a:ext cx="251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Mockingbird Lane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4F786E-9DF8-115C-8FA8-18AEF6655472}"/>
              </a:ext>
            </a:extLst>
          </p:cNvPr>
          <p:cNvSpPr txBox="1"/>
          <p:nvPr/>
        </p:nvSpPr>
        <p:spPr>
          <a:xfrm rot="16200000">
            <a:off x="67245" y="2491457"/>
            <a:ext cx="1687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Holiday Hill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9099D-FD98-8816-B3BC-D6185F2E781A}"/>
              </a:ext>
            </a:extLst>
          </p:cNvPr>
          <p:cNvSpPr txBox="1"/>
          <p:nvPr/>
        </p:nvSpPr>
        <p:spPr>
          <a:xfrm rot="16200000">
            <a:off x="8073149" y="2530574"/>
            <a:ext cx="153518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lang="en-US" sz="1400" b="1" i="1" dirty="0">
                <a:effectLst/>
                <a:latin typeface="Century Gothic" panose="020B0502020202020204" pitchFamily="34" charset="0"/>
              </a:rPr>
              <a:t> Midland Drive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C4BCE-CBB4-E5B6-7147-A5AC6C631E17}"/>
              </a:ext>
            </a:extLst>
          </p:cNvPr>
          <p:cNvSpPr txBox="1"/>
          <p:nvPr/>
        </p:nvSpPr>
        <p:spPr>
          <a:xfrm rot="16200000">
            <a:off x="4210573" y="2296145"/>
            <a:ext cx="129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panose="020B0502020202020204" pitchFamily="34" charset="0"/>
              </a:rPr>
              <a:t>Oriole Drive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BBBC37-517F-9E8E-FB1E-9EA3690EEE48}"/>
              </a:ext>
            </a:extLst>
          </p:cNvPr>
          <p:cNvSpPr/>
          <p:nvPr/>
        </p:nvSpPr>
        <p:spPr>
          <a:xfrm>
            <a:off x="4679600" y="3731541"/>
            <a:ext cx="364465" cy="364465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15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4AB24-82B3-D714-59F4-4C971847105F}"/>
              </a:ext>
            </a:extLst>
          </p:cNvPr>
          <p:cNvSpPr/>
          <p:nvPr/>
        </p:nvSpPr>
        <p:spPr>
          <a:xfrm>
            <a:off x="33435" y="4907355"/>
            <a:ext cx="6076709" cy="15696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BF6C7-2868-A551-F40C-70080A62574A}"/>
              </a:ext>
            </a:extLst>
          </p:cNvPr>
          <p:cNvSpPr txBox="1"/>
          <p:nvPr/>
        </p:nvSpPr>
        <p:spPr>
          <a:xfrm>
            <a:off x="901544" y="4907355"/>
            <a:ext cx="5751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A3C54"/>
                </a:solidFill>
                <a:latin typeface="Congenial" panose="02000503040000020004" pitchFamily="2" charset="0"/>
              </a:rPr>
              <a:t>Intersection Improvements: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D2A57"/>
                </a:solidFill>
                <a:latin typeface="Arial" panose="020B0604020202020204" pitchFamily="34" charset="0"/>
              </a:rPr>
              <a:t>Widen Road and Addition of Sidewalks  </a:t>
            </a:r>
            <a:endParaRPr lang="en-US" sz="240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D2A57"/>
                </a:solidFill>
                <a:latin typeface="Arial" panose="020B0604020202020204" pitchFamily="34" charset="0"/>
              </a:rPr>
              <a:t>Improved Circulation </a:t>
            </a:r>
            <a:endParaRPr lang="en-US" sz="2400" dirty="0">
              <a:solidFill>
                <a:srgbClr val="0A3C54"/>
              </a:solidFill>
              <a:latin typeface="Congenial" panose="02000503040000020004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84EDAF-2209-CE84-B7F7-9542B0777046}"/>
              </a:ext>
            </a:extLst>
          </p:cNvPr>
          <p:cNvSpPr/>
          <p:nvPr/>
        </p:nvSpPr>
        <p:spPr>
          <a:xfrm>
            <a:off x="6478288" y="4970531"/>
            <a:ext cx="364465" cy="364465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15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AB6CC-8137-BD6B-0A33-187570D18D5D}"/>
              </a:ext>
            </a:extLst>
          </p:cNvPr>
          <p:cNvSpPr txBox="1"/>
          <p:nvPr/>
        </p:nvSpPr>
        <p:spPr>
          <a:xfrm>
            <a:off x="6968094" y="4970531"/>
            <a:ext cx="222788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New Roundabout </a:t>
            </a:r>
          </a:p>
        </p:txBody>
      </p:sp>
    </p:spTree>
    <p:extLst>
      <p:ext uri="{BB962C8B-B14F-4D97-AF65-F5344CB8AC3E}">
        <p14:creationId xmlns:p14="http://schemas.microsoft.com/office/powerpoint/2010/main" val="48647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D5949-A7B3-8AF0-4575-C265B616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8730"/>
            <a:ext cx="9549780" cy="6179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ECA57-1447-7559-8105-DEEB0E4C3359}"/>
              </a:ext>
            </a:extLst>
          </p:cNvPr>
          <p:cNvSpPr txBox="1"/>
          <p:nvPr/>
        </p:nvSpPr>
        <p:spPr>
          <a:xfrm>
            <a:off x="533400" y="564572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Illustrative Sections</a:t>
            </a: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2A9D-3499-1B58-D3E7-69CABC11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751714B4-3800-B25C-00FD-DCF58302E3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972ED9-D693-E944-B97A-42BFB5B6D888}"/>
              </a:ext>
            </a:extLst>
          </p:cNvPr>
          <p:cNvCxnSpPr>
            <a:cxnSpLocks/>
          </p:cNvCxnSpPr>
          <p:nvPr/>
        </p:nvCxnSpPr>
        <p:spPr>
          <a:xfrm flipH="1" flipV="1">
            <a:off x="820744" y="3863322"/>
            <a:ext cx="8051800" cy="6985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A21405-7A1B-3C30-611E-FE686159B4ED}"/>
              </a:ext>
            </a:extLst>
          </p:cNvPr>
          <p:cNvSpPr txBox="1"/>
          <p:nvPr/>
        </p:nvSpPr>
        <p:spPr>
          <a:xfrm>
            <a:off x="533400" y="424510"/>
            <a:ext cx="8153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Roundabout Pros and Cons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30A4FBE-CA09-1050-1664-B4B09691F1A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74A415B-08C6-0B3E-1A8D-7870181F695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516D9B-391C-5F49-BA72-56B578D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44" y="1172851"/>
            <a:ext cx="6764845" cy="538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5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192</Words>
  <Application>Microsoft Office PowerPoint</Application>
  <PresentationFormat>Widescreen</PresentationFormat>
  <Paragraphs>61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Century Gothic</vt:lpstr>
      <vt:lpstr>Congenial</vt:lpstr>
      <vt:lpstr>Vancouver V.20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Jacob Holloman</cp:lastModifiedBy>
  <cp:revision>42</cp:revision>
  <dcterms:created xsi:type="dcterms:W3CDTF">2024-07-01T17:26:48Z</dcterms:created>
  <dcterms:modified xsi:type="dcterms:W3CDTF">2025-08-14T14:08:30Z</dcterms:modified>
</cp:coreProperties>
</file>