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256" r:id="rId5"/>
    <p:sldId id="258" r:id="rId6"/>
    <p:sldId id="471" r:id="rId7"/>
    <p:sldId id="271" r:id="rId8"/>
    <p:sldId id="267" r:id="rId9"/>
    <p:sldId id="257" r:id="rId10"/>
    <p:sldId id="266" r:id="rId11"/>
    <p:sldId id="262" r:id="rId12"/>
    <p:sldId id="472" r:id="rId13"/>
    <p:sldId id="473" r:id="rId14"/>
    <p:sldId id="477" r:id="rId15"/>
    <p:sldId id="474" r:id="rId16"/>
    <p:sldId id="475" r:id="rId17"/>
    <p:sldId id="476" r:id="rId18"/>
    <p:sldId id="268" r:id="rId19"/>
    <p:sldId id="259" r:id="rId20"/>
    <p:sldId id="26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60D99-3D5E-A621-C2C8-1F5F0DA61C37}" v="38" dt="2025-09-23T14:48:20.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Novak" userId="1bf35eaf-d94c-4f2d-bb10-da09de5f8ee8" providerId="ADAL" clId="{AC6D3AD8-9EB3-C24A-9227-B22561D55366}"/>
    <pc:docChg chg="modSld">
      <pc:chgData name="Taylor Novak" userId="1bf35eaf-d94c-4f2d-bb10-da09de5f8ee8" providerId="ADAL" clId="{AC6D3AD8-9EB3-C24A-9227-B22561D55366}" dt="2025-09-23T15:51:54.020" v="128" actId="20577"/>
      <pc:docMkLst>
        <pc:docMk/>
      </pc:docMkLst>
      <pc:sldChg chg="modNotesTx">
        <pc:chgData name="Taylor Novak" userId="1bf35eaf-d94c-4f2d-bb10-da09de5f8ee8" providerId="ADAL" clId="{AC6D3AD8-9EB3-C24A-9227-B22561D55366}" dt="2025-09-23T15:51:54.020" v="128" actId="20577"/>
        <pc:sldMkLst>
          <pc:docMk/>
          <pc:sldMk cId="413306345" sldId="471"/>
        </pc:sldMkLst>
      </pc:sldChg>
    </pc:docChg>
  </pc:docChgLst>
  <pc:docChgLst>
    <pc:chgData name="Taylor Novak" userId="S::tnovak@midlandtexas.gov::1bf35eaf-d94c-4f2d-bb10-da09de5f8ee8" providerId="AD" clId="Web-{41D8C500-B8AF-B871-C632-B9FCE0438603}"/>
    <pc:docChg chg="modSld">
      <pc:chgData name="Taylor Novak" userId="S::tnovak@midlandtexas.gov::1bf35eaf-d94c-4f2d-bb10-da09de5f8ee8" providerId="AD" clId="Web-{41D8C500-B8AF-B871-C632-B9FCE0438603}" dt="2025-09-08T14:33:50.210" v="9"/>
      <pc:docMkLst>
        <pc:docMk/>
      </pc:docMkLst>
      <pc:sldChg chg="modNotes">
        <pc:chgData name="Taylor Novak" userId="S::tnovak@midlandtexas.gov::1bf35eaf-d94c-4f2d-bb10-da09de5f8ee8" providerId="AD" clId="Web-{41D8C500-B8AF-B871-C632-B9FCE0438603}" dt="2025-09-08T14:33:50.210" v="9"/>
        <pc:sldMkLst>
          <pc:docMk/>
          <pc:sldMk cId="2406785957" sldId="258"/>
        </pc:sldMkLst>
      </pc:sldChg>
      <pc:sldChg chg="mod modShow">
        <pc:chgData name="Taylor Novak" userId="S::tnovak@midlandtexas.gov::1bf35eaf-d94c-4f2d-bb10-da09de5f8ee8" providerId="AD" clId="Web-{41D8C500-B8AF-B871-C632-B9FCE0438603}" dt="2025-09-08T14:33:30.288" v="5"/>
        <pc:sldMkLst>
          <pc:docMk/>
          <pc:sldMk cId="165162207" sldId="472"/>
        </pc:sldMkLst>
      </pc:sldChg>
      <pc:sldChg chg="mod modShow">
        <pc:chgData name="Taylor Novak" userId="S::tnovak@midlandtexas.gov::1bf35eaf-d94c-4f2d-bb10-da09de5f8ee8" providerId="AD" clId="Web-{41D8C500-B8AF-B871-C632-B9FCE0438603}" dt="2025-09-08T14:33:27.413" v="4"/>
        <pc:sldMkLst>
          <pc:docMk/>
          <pc:sldMk cId="1776554822" sldId="473"/>
        </pc:sldMkLst>
      </pc:sldChg>
      <pc:sldChg chg="mod modShow">
        <pc:chgData name="Taylor Novak" userId="S::tnovak@midlandtexas.gov::1bf35eaf-d94c-4f2d-bb10-da09de5f8ee8" providerId="AD" clId="Web-{41D8C500-B8AF-B871-C632-B9FCE0438603}" dt="2025-09-08T14:33:20.397" v="2"/>
        <pc:sldMkLst>
          <pc:docMk/>
          <pc:sldMk cId="4181044174" sldId="474"/>
        </pc:sldMkLst>
      </pc:sldChg>
      <pc:sldChg chg="mod modShow">
        <pc:chgData name="Taylor Novak" userId="S::tnovak@midlandtexas.gov::1bf35eaf-d94c-4f2d-bb10-da09de5f8ee8" providerId="AD" clId="Web-{41D8C500-B8AF-B871-C632-B9FCE0438603}" dt="2025-09-08T14:33:17.866" v="1"/>
        <pc:sldMkLst>
          <pc:docMk/>
          <pc:sldMk cId="1485377959" sldId="475"/>
        </pc:sldMkLst>
      </pc:sldChg>
      <pc:sldChg chg="mod modShow">
        <pc:chgData name="Taylor Novak" userId="S::tnovak@midlandtexas.gov::1bf35eaf-d94c-4f2d-bb10-da09de5f8ee8" providerId="AD" clId="Web-{41D8C500-B8AF-B871-C632-B9FCE0438603}" dt="2025-09-08T14:33:15.960" v="0"/>
        <pc:sldMkLst>
          <pc:docMk/>
          <pc:sldMk cId="1183194081" sldId="476"/>
        </pc:sldMkLst>
      </pc:sldChg>
      <pc:sldChg chg="mod modShow">
        <pc:chgData name="Taylor Novak" userId="S::tnovak@midlandtexas.gov::1bf35eaf-d94c-4f2d-bb10-da09de5f8ee8" providerId="AD" clId="Web-{41D8C500-B8AF-B871-C632-B9FCE0438603}" dt="2025-09-08T14:33:25.616" v="3"/>
        <pc:sldMkLst>
          <pc:docMk/>
          <pc:sldMk cId="2311724640" sldId="477"/>
        </pc:sldMkLst>
      </pc:sldChg>
    </pc:docChg>
  </pc:docChgLst>
  <pc:docChgLst>
    <pc:chgData name="Elizabeth Triggs" userId="S::etriggs@midlandtexas.gov::7122ba1b-b824-41ab-83a1-9dc8cfe9d11c" providerId="AD" clId="Web-{5621D830-904F-9A41-658D-25D864E76455}"/>
    <pc:docChg chg="modSld">
      <pc:chgData name="Elizabeth Triggs" userId="S::etriggs@midlandtexas.gov::7122ba1b-b824-41ab-83a1-9dc8cfe9d11c" providerId="AD" clId="Web-{5621D830-904F-9A41-658D-25D864E76455}" dt="2025-09-02T20:46:50.122" v="59"/>
      <pc:docMkLst>
        <pc:docMk/>
      </pc:docMkLst>
      <pc:sldChg chg="modSp">
        <pc:chgData name="Elizabeth Triggs" userId="S::etriggs@midlandtexas.gov::7122ba1b-b824-41ab-83a1-9dc8cfe9d11c" providerId="AD" clId="Web-{5621D830-904F-9A41-658D-25D864E76455}" dt="2025-09-02T20:46:50.122" v="59"/>
        <pc:sldMkLst>
          <pc:docMk/>
          <pc:sldMk cId="4170808414" sldId="257"/>
        </pc:sldMkLst>
        <pc:graphicFrameChg chg="mod modGraphic">
          <ac:chgData name="Elizabeth Triggs" userId="S::etriggs@midlandtexas.gov::7122ba1b-b824-41ab-83a1-9dc8cfe9d11c" providerId="AD" clId="Web-{5621D830-904F-9A41-658D-25D864E76455}" dt="2025-09-02T20:46:50.122" v="59"/>
          <ac:graphicFrameMkLst>
            <pc:docMk/>
            <pc:sldMk cId="4170808414" sldId="257"/>
            <ac:graphicFrameMk id="3" creationId="{A8C802C0-7CFA-2992-1DD4-B77107601A12}"/>
          </ac:graphicFrameMkLst>
        </pc:graphicFrameChg>
      </pc:sldChg>
    </pc:docChg>
  </pc:docChgLst>
  <pc:docChgLst>
    <pc:chgData name="Taylor Novak" userId="S::tnovak@midlandtexas.gov::1bf35eaf-d94c-4f2d-bb10-da09de5f8ee8" providerId="AD" clId="Web-{E2F53F74-CB1F-E4CA-C1DD-861CB473A91F}"/>
    <pc:docChg chg="modSld">
      <pc:chgData name="Taylor Novak" userId="S::tnovak@midlandtexas.gov::1bf35eaf-d94c-4f2d-bb10-da09de5f8ee8" providerId="AD" clId="Web-{E2F53F74-CB1F-E4CA-C1DD-861CB473A91F}" dt="2025-09-08T21:49:54.195" v="2" actId="20577"/>
      <pc:docMkLst>
        <pc:docMk/>
      </pc:docMkLst>
      <pc:sldChg chg="modSp">
        <pc:chgData name="Taylor Novak" userId="S::tnovak@midlandtexas.gov::1bf35eaf-d94c-4f2d-bb10-da09de5f8ee8" providerId="AD" clId="Web-{E2F53F74-CB1F-E4CA-C1DD-861CB473A91F}" dt="2025-09-08T21:49:54.195" v="2" actId="20577"/>
        <pc:sldMkLst>
          <pc:docMk/>
          <pc:sldMk cId="2406785957" sldId="258"/>
        </pc:sldMkLst>
        <pc:spChg chg="mod">
          <ac:chgData name="Taylor Novak" userId="S::tnovak@midlandtexas.gov::1bf35eaf-d94c-4f2d-bb10-da09de5f8ee8" providerId="AD" clId="Web-{E2F53F74-CB1F-E4CA-C1DD-861CB473A91F}" dt="2025-09-08T21:49:54.195" v="2" actId="20577"/>
          <ac:spMkLst>
            <pc:docMk/>
            <pc:sldMk cId="2406785957" sldId="258"/>
            <ac:spMk id="13" creationId="{EFC6CB36-A2A7-BFA2-2C7E-933079282984}"/>
          </ac:spMkLst>
        </pc:spChg>
      </pc:sldChg>
    </pc:docChg>
  </pc:docChgLst>
  <pc:docChgLst>
    <pc:chgData name="Taylor Novak" userId="S::tnovak@midlandtexas.gov::1bf35eaf-d94c-4f2d-bb10-da09de5f8ee8" providerId="AD" clId="Web-{774232C1-56BC-81F5-CE4D-74674DC31744}"/>
    <pc:docChg chg="modSld">
      <pc:chgData name="Taylor Novak" userId="S::tnovak@midlandtexas.gov::1bf35eaf-d94c-4f2d-bb10-da09de5f8ee8" providerId="AD" clId="Web-{774232C1-56BC-81F5-CE4D-74674DC31744}" dt="2025-09-09T14:46:26.482" v="29"/>
      <pc:docMkLst>
        <pc:docMk/>
      </pc:docMkLst>
      <pc:sldChg chg="modSp modNotes">
        <pc:chgData name="Taylor Novak" userId="S::tnovak@midlandtexas.gov::1bf35eaf-d94c-4f2d-bb10-da09de5f8ee8" providerId="AD" clId="Web-{774232C1-56BC-81F5-CE4D-74674DC31744}" dt="2025-09-09T14:41:44.705" v="9"/>
        <pc:sldMkLst>
          <pc:docMk/>
          <pc:sldMk cId="3659715712" sldId="256"/>
        </pc:sldMkLst>
        <pc:spChg chg="mod">
          <ac:chgData name="Taylor Novak" userId="S::tnovak@midlandtexas.gov::1bf35eaf-d94c-4f2d-bb10-da09de5f8ee8" providerId="AD" clId="Web-{774232C1-56BC-81F5-CE4D-74674DC31744}" dt="2025-09-09T14:40:53.439" v="2" actId="20577"/>
          <ac:spMkLst>
            <pc:docMk/>
            <pc:sldMk cId="3659715712" sldId="256"/>
            <ac:spMk id="3" creationId="{ADFDD6E9-B1D6-BF55-3830-A0B52000F9F8}"/>
          </ac:spMkLst>
        </pc:spChg>
      </pc:sldChg>
      <pc:sldChg chg="modNotes">
        <pc:chgData name="Taylor Novak" userId="S::tnovak@midlandtexas.gov::1bf35eaf-d94c-4f2d-bb10-da09de5f8ee8" providerId="AD" clId="Web-{774232C1-56BC-81F5-CE4D-74674DC31744}" dt="2025-09-09T14:44:49.185" v="27"/>
        <pc:sldMkLst>
          <pc:docMk/>
          <pc:sldMk cId="2406785957" sldId="258"/>
        </pc:sldMkLst>
      </pc:sldChg>
      <pc:sldChg chg="modNotes">
        <pc:chgData name="Taylor Novak" userId="S::tnovak@midlandtexas.gov::1bf35eaf-d94c-4f2d-bb10-da09de5f8ee8" providerId="AD" clId="Web-{774232C1-56BC-81F5-CE4D-74674DC31744}" dt="2025-09-09T14:46:26.482" v="29"/>
        <pc:sldMkLst>
          <pc:docMk/>
          <pc:sldMk cId="413306345" sldId="471"/>
        </pc:sldMkLst>
      </pc:sldChg>
    </pc:docChg>
  </pc:docChgLst>
  <pc:docChgLst>
    <pc:chgData name="Taylor Novak" userId="S::tnovak@midlandtexas.gov::1bf35eaf-d94c-4f2d-bb10-da09de5f8ee8" providerId="AD" clId="Web-{10652632-A913-FD02-EAFE-1888DD49E319}"/>
    <pc:docChg chg="modSld">
      <pc:chgData name="Taylor Novak" userId="S::tnovak@midlandtexas.gov::1bf35eaf-d94c-4f2d-bb10-da09de5f8ee8" providerId="AD" clId="Web-{10652632-A913-FD02-EAFE-1888DD49E319}" dt="2025-09-02T23:05:49.332" v="297"/>
      <pc:docMkLst>
        <pc:docMk/>
      </pc:docMkLst>
      <pc:sldChg chg="modSp modNotes">
        <pc:chgData name="Taylor Novak" userId="S::tnovak@midlandtexas.gov::1bf35eaf-d94c-4f2d-bb10-da09de5f8ee8" providerId="AD" clId="Web-{10652632-A913-FD02-EAFE-1888DD49E319}" dt="2025-09-02T23:05:49.332" v="297"/>
        <pc:sldMkLst>
          <pc:docMk/>
          <pc:sldMk cId="4170808414" sldId="257"/>
        </pc:sldMkLst>
        <pc:graphicFrameChg chg="mod modGraphic">
          <ac:chgData name="Taylor Novak" userId="S::tnovak@midlandtexas.gov::1bf35eaf-d94c-4f2d-bb10-da09de5f8ee8" providerId="AD" clId="Web-{10652632-A913-FD02-EAFE-1888DD49E319}" dt="2025-09-02T22:55:55.913" v="83"/>
          <ac:graphicFrameMkLst>
            <pc:docMk/>
            <pc:sldMk cId="4170808414" sldId="257"/>
            <ac:graphicFrameMk id="3" creationId="{A8C802C0-7CFA-2992-1DD4-B77107601A12}"/>
          </ac:graphicFrameMkLst>
        </pc:graphicFrameChg>
      </pc:sldChg>
      <pc:sldChg chg="modNotes">
        <pc:chgData name="Taylor Novak" userId="S::tnovak@midlandtexas.gov::1bf35eaf-d94c-4f2d-bb10-da09de5f8ee8" providerId="AD" clId="Web-{10652632-A913-FD02-EAFE-1888DD49E319}" dt="2025-09-02T22:56:42.616" v="94"/>
        <pc:sldMkLst>
          <pc:docMk/>
          <pc:sldMk cId="2406785957" sldId="258"/>
        </pc:sldMkLst>
      </pc:sldChg>
      <pc:sldChg chg="modSp">
        <pc:chgData name="Taylor Novak" userId="S::tnovak@midlandtexas.gov::1bf35eaf-d94c-4f2d-bb10-da09de5f8ee8" providerId="AD" clId="Web-{10652632-A913-FD02-EAFE-1888DD49E319}" dt="2025-09-02T22:55:29.256" v="81"/>
        <pc:sldMkLst>
          <pc:docMk/>
          <pc:sldMk cId="1507023777" sldId="266"/>
        </pc:sldMkLst>
        <pc:graphicFrameChg chg="mod modGraphic">
          <ac:chgData name="Taylor Novak" userId="S::tnovak@midlandtexas.gov::1bf35eaf-d94c-4f2d-bb10-da09de5f8ee8" providerId="AD" clId="Web-{10652632-A913-FD02-EAFE-1888DD49E319}" dt="2025-09-02T22:55:29.256" v="81"/>
          <ac:graphicFrameMkLst>
            <pc:docMk/>
            <pc:sldMk cId="1507023777" sldId="266"/>
            <ac:graphicFrameMk id="3" creationId="{CB707C87-BB72-DF2F-6E09-8DD6C88BE681}"/>
          </ac:graphicFrameMkLst>
        </pc:graphicFrameChg>
      </pc:sldChg>
      <pc:sldChg chg="modNotes">
        <pc:chgData name="Taylor Novak" userId="S::tnovak@midlandtexas.gov::1bf35eaf-d94c-4f2d-bb10-da09de5f8ee8" providerId="AD" clId="Web-{10652632-A913-FD02-EAFE-1888DD49E319}" dt="2025-09-02T23:05:16.954" v="293"/>
        <pc:sldMkLst>
          <pc:docMk/>
          <pc:sldMk cId="412534869" sldId="267"/>
        </pc:sldMkLst>
      </pc:sldChg>
      <pc:sldChg chg="modNotes">
        <pc:chgData name="Taylor Novak" userId="S::tnovak@midlandtexas.gov::1bf35eaf-d94c-4f2d-bb10-da09de5f8ee8" providerId="AD" clId="Web-{10652632-A913-FD02-EAFE-1888DD49E319}" dt="2025-09-02T23:03:12.195" v="239"/>
        <pc:sldMkLst>
          <pc:docMk/>
          <pc:sldMk cId="413306345" sldId="471"/>
        </pc:sldMkLst>
      </pc:sldChg>
    </pc:docChg>
  </pc:docChgLst>
  <pc:docChgLst>
    <pc:chgData name="Elizabeth Triggs" userId="S::etriggs@midlandtexas.gov::7122ba1b-b824-41ab-83a1-9dc8cfe9d11c" providerId="AD" clId="Web-{90447DCA-605A-BF45-9771-957CC9AD6BFE}"/>
    <pc:docChg chg="modSld">
      <pc:chgData name="Elizabeth Triggs" userId="S::etriggs@midlandtexas.gov::7122ba1b-b824-41ab-83a1-9dc8cfe9d11c" providerId="AD" clId="Web-{90447DCA-605A-BF45-9771-957CC9AD6BFE}" dt="2025-09-16T20:54:26.819" v="9" actId="20577"/>
      <pc:docMkLst>
        <pc:docMk/>
      </pc:docMkLst>
      <pc:sldChg chg="modSp">
        <pc:chgData name="Elizabeth Triggs" userId="S::etriggs@midlandtexas.gov::7122ba1b-b824-41ab-83a1-9dc8cfe9d11c" providerId="AD" clId="Web-{90447DCA-605A-BF45-9771-957CC9AD6BFE}" dt="2025-09-16T20:54:26.819" v="9" actId="20577"/>
        <pc:sldMkLst>
          <pc:docMk/>
          <pc:sldMk cId="3659715712" sldId="256"/>
        </pc:sldMkLst>
        <pc:spChg chg="mod">
          <ac:chgData name="Elizabeth Triggs" userId="S::etriggs@midlandtexas.gov::7122ba1b-b824-41ab-83a1-9dc8cfe9d11c" providerId="AD" clId="Web-{90447DCA-605A-BF45-9771-957CC9AD6BFE}" dt="2025-09-16T20:54:26.819" v="9" actId="20577"/>
          <ac:spMkLst>
            <pc:docMk/>
            <pc:sldMk cId="3659715712" sldId="256"/>
            <ac:spMk id="3" creationId="{ADFDD6E9-B1D6-BF55-3830-A0B52000F9F8}"/>
          </ac:spMkLst>
        </pc:spChg>
      </pc:sldChg>
    </pc:docChg>
  </pc:docChgLst>
  <pc:docChgLst>
    <pc:chgData name="Taylor Novak" userId="S::tnovak@midlandtexas.gov::1bf35eaf-d94c-4f2d-bb10-da09de5f8ee8" providerId="AD" clId="Web-{A3660D99-3D5E-A621-C2C8-1F5F0DA61C37}"/>
    <pc:docChg chg="modSld">
      <pc:chgData name="Taylor Novak" userId="S::tnovak@midlandtexas.gov::1bf35eaf-d94c-4f2d-bb10-da09de5f8ee8" providerId="AD" clId="Web-{A3660D99-3D5E-A621-C2C8-1F5F0DA61C37}" dt="2025-09-23T14:48:19.542" v="54"/>
      <pc:docMkLst>
        <pc:docMk/>
      </pc:docMkLst>
      <pc:sldChg chg="modSp modNotes">
        <pc:chgData name="Taylor Novak" userId="S::tnovak@midlandtexas.gov::1bf35eaf-d94c-4f2d-bb10-da09de5f8ee8" providerId="AD" clId="Web-{A3660D99-3D5E-A621-C2C8-1F5F0DA61C37}" dt="2025-09-23T14:48:19.542" v="54"/>
        <pc:sldMkLst>
          <pc:docMk/>
          <pc:sldMk cId="2406785957" sldId="258"/>
        </pc:sldMkLst>
        <pc:spChg chg="mod">
          <ac:chgData name="Taylor Novak" userId="S::tnovak@midlandtexas.gov::1bf35eaf-d94c-4f2d-bb10-da09de5f8ee8" providerId="AD" clId="Web-{A3660D99-3D5E-A621-C2C8-1F5F0DA61C37}" dt="2025-09-23T13:40:46.195" v="16" actId="20577"/>
          <ac:spMkLst>
            <pc:docMk/>
            <pc:sldMk cId="2406785957" sldId="258"/>
            <ac:spMk id="13" creationId="{EFC6CB36-A2A7-BFA2-2C7E-93307928298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novak\AppData\Local\Microsoft\Windows\INetCache\Content.Outlook\CPN5LU19\Forcast%20General%20Fund%20Revenue%20(version%2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213512018577914E-2"/>
          <c:y val="1.5399628156873265E-2"/>
          <c:w val="0.90141920708140721"/>
          <c:h val="0.81815808317437322"/>
        </c:manualLayout>
      </c:layout>
      <c:lineChart>
        <c:grouping val="standard"/>
        <c:varyColors val="0"/>
        <c:ser>
          <c:idx val="1"/>
          <c:order val="1"/>
          <c:tx>
            <c:strRef>
              <c:f>'CW update for Taylor pres'!$A$4</c:f>
              <c:strCache>
                <c:ptCount val="1"/>
                <c:pt idx="0">
                  <c:v>Expense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'CW update for Taylor pres'!$H$1:$M$1</c:f>
              <c:strCache>
                <c:ptCount val="6"/>
                <c:pt idx="0">
                  <c:v>2025 BUDGET</c:v>
                </c:pt>
                <c:pt idx="1">
                  <c:v>2026 FORECAST</c:v>
                </c:pt>
                <c:pt idx="2">
                  <c:v>2027 FORECAST</c:v>
                </c:pt>
                <c:pt idx="3">
                  <c:v>2028 FORECAST</c:v>
                </c:pt>
                <c:pt idx="4">
                  <c:v>2029 FORECAST</c:v>
                </c:pt>
                <c:pt idx="5">
                  <c:v>2030 FORECAST</c:v>
                </c:pt>
              </c:strCache>
              <c:extLst/>
            </c:strRef>
          </c:cat>
          <c:val>
            <c:numRef>
              <c:f>'CW update for Taylor pres'!$H$4:$M$4</c:f>
              <c:numCache>
                <c:formatCode>_(* #,##0.00_);_(* \(#,##0.00\);_(* "-"??_);_(@_)</c:formatCode>
                <c:ptCount val="6"/>
                <c:pt idx="0">
                  <c:v>176339701.97999999</c:v>
                </c:pt>
                <c:pt idx="1">
                  <c:v>187333039</c:v>
                </c:pt>
                <c:pt idx="2">
                  <c:v>210249548.5512</c:v>
                </c:pt>
                <c:pt idx="3">
                  <c:v>227375088.07413697</c:v>
                </c:pt>
                <c:pt idx="4">
                  <c:v>245936378.39052725</c:v>
                </c:pt>
                <c:pt idx="5">
                  <c:v>266057446.04448184</c:v>
                </c:pt>
              </c:numCache>
              <c:extLst/>
            </c:numRef>
          </c:val>
          <c:smooth val="0"/>
          <c:extLst>
            <c:ext xmlns:c16="http://schemas.microsoft.com/office/drawing/2014/chart" uri="{C3380CC4-5D6E-409C-BE32-E72D297353CC}">
              <c16:uniqueId val="{00000000-76B4-4636-B1F9-8BB83E3862AB}"/>
            </c:ext>
          </c:extLst>
        </c:ser>
        <c:ser>
          <c:idx val="2"/>
          <c:order val="2"/>
          <c:tx>
            <c:strRef>
              <c:f>'CW update for Taylor pres'!$A$5</c:f>
              <c:strCache>
                <c:ptCount val="1"/>
                <c:pt idx="0">
                  <c:v>Revenue</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strRef>
              <c:f>'CW update for Taylor pres'!$H$1:$M$1</c:f>
              <c:strCache>
                <c:ptCount val="6"/>
                <c:pt idx="0">
                  <c:v>2025 BUDGET</c:v>
                </c:pt>
                <c:pt idx="1">
                  <c:v>2026 FORECAST</c:v>
                </c:pt>
                <c:pt idx="2">
                  <c:v>2027 FORECAST</c:v>
                </c:pt>
                <c:pt idx="3">
                  <c:v>2028 FORECAST</c:v>
                </c:pt>
                <c:pt idx="4">
                  <c:v>2029 FORECAST</c:v>
                </c:pt>
                <c:pt idx="5">
                  <c:v>2030 FORECAST</c:v>
                </c:pt>
              </c:strCache>
              <c:extLst/>
            </c:strRef>
          </c:cat>
          <c:val>
            <c:numRef>
              <c:f>'CW update for Taylor pres'!$H$5:$M$5</c:f>
              <c:numCache>
                <c:formatCode>_(* #,##0.00_);_(* \(#,##0.00\);_(* "-"??_);_(@_)</c:formatCode>
                <c:ptCount val="6"/>
                <c:pt idx="0">
                  <c:v>177157461</c:v>
                </c:pt>
                <c:pt idx="1">
                  <c:v>187333039</c:v>
                </c:pt>
                <c:pt idx="2">
                  <c:v>195163560.0302</c:v>
                </c:pt>
                <c:pt idx="3">
                  <c:v>203321396.83946237</c:v>
                </c:pt>
                <c:pt idx="4">
                  <c:v>212796173.9321813</c:v>
                </c:pt>
                <c:pt idx="5">
                  <c:v>222712475.63742095</c:v>
                </c:pt>
              </c:numCache>
              <c:extLst/>
            </c:numRef>
          </c:val>
          <c:smooth val="0"/>
          <c:extLst>
            <c:ext xmlns:c16="http://schemas.microsoft.com/office/drawing/2014/chart" uri="{C3380CC4-5D6E-409C-BE32-E72D297353CC}">
              <c16:uniqueId val="{00000001-76B4-4636-B1F9-8BB83E3862AB}"/>
            </c:ext>
          </c:extLst>
        </c:ser>
        <c:dLbls>
          <c:showLegendKey val="0"/>
          <c:showVal val="0"/>
          <c:showCatName val="0"/>
          <c:showSerName val="0"/>
          <c:showPercent val="0"/>
          <c:showBubbleSize val="0"/>
        </c:dLbls>
        <c:smooth val="0"/>
        <c:axId val="1109563152"/>
        <c:axId val="1109563984"/>
        <c:extLst>
          <c:ext xmlns:c15="http://schemas.microsoft.com/office/drawing/2012/chart" uri="{02D57815-91ED-43cb-92C2-25804820EDAC}">
            <c15:filteredLineSeries>
              <c15:ser>
                <c:idx val="0"/>
                <c:order val="0"/>
                <c:tx>
                  <c:strRef>
                    <c:extLst>
                      <c:ext uri="{02D57815-91ED-43cb-92C2-25804820EDAC}">
                        <c15:formulaRef>
                          <c15:sqref>'CW update for Taylor pres'!$A$3</c15:sqref>
                        </c15:formulaRef>
                      </c:ext>
                    </c:extLst>
                    <c:strCache>
                      <c:ptCount val="1"/>
                      <c:pt idx="0">
                        <c:v>Expense projection</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0"/>
                  <c:extLst>
                    <c:ext uri="{CE6537A1-D6FC-4f65-9D91-7224C49458BB}">
                      <c15:spPr xmlns:c15="http://schemas.microsoft.com/office/drawing/2012/chart">
                        <a:prstGeom prst="wedgeRectCallout">
                          <a:avLst/>
                        </a:prstGeom>
                        <a:noFill/>
                        <a:ln>
                          <a:noFill/>
                        </a:ln>
                      </c15:spPr>
                      <c15:showLeaderLines val="0"/>
                    </c:ext>
                  </c:extLst>
                </c:dLbls>
                <c:cat>
                  <c:strRef>
                    <c:extLst>
                      <c:ext uri="{02D57815-91ED-43cb-92C2-25804820EDAC}">
                        <c15:formulaRef>
                          <c15:sqref>'CW update for Taylor pres'!$H$1:$M$1</c15:sqref>
                        </c15:formulaRef>
                      </c:ext>
                    </c:extLst>
                    <c:strCache>
                      <c:ptCount val="6"/>
                      <c:pt idx="0">
                        <c:v>2025 BUDGET</c:v>
                      </c:pt>
                      <c:pt idx="1">
                        <c:v>2026 FORECAST</c:v>
                      </c:pt>
                      <c:pt idx="2">
                        <c:v>2027 FORECAST</c:v>
                      </c:pt>
                      <c:pt idx="3">
                        <c:v>2028 FORECAST</c:v>
                      </c:pt>
                      <c:pt idx="4">
                        <c:v>2029 FORECAST</c:v>
                      </c:pt>
                      <c:pt idx="5">
                        <c:v>2030 FORECAST</c:v>
                      </c:pt>
                    </c:strCache>
                  </c:strRef>
                </c:cat>
                <c:val>
                  <c:numRef>
                    <c:extLst>
                      <c:ext uri="{02D57815-91ED-43cb-92C2-25804820EDAC}">
                        <c15:formulaRef>
                          <c15:sqref>'CW update for Taylor pres'!$H$3:$M$3</c15:sqref>
                        </c15:formulaRef>
                      </c:ext>
                    </c:extLst>
                    <c:numCache>
                      <c:formatCode>_(* #,##0.00_);_(* \(#,##0.00\);_(* "-"??_);_(@_)</c:formatCode>
                      <c:ptCount val="6"/>
                      <c:pt idx="0">
                        <c:v>176339701.97999999</c:v>
                      </c:pt>
                      <c:pt idx="1">
                        <c:v>187333039</c:v>
                      </c:pt>
                      <c:pt idx="2">
                        <c:v>202469548.5512</c:v>
                      </c:pt>
                      <c:pt idx="3">
                        <c:v>218829088.07413697</c:v>
                      </c:pt>
                      <c:pt idx="4">
                        <c:v>236510478.39052725</c:v>
                      </c:pt>
                      <c:pt idx="5">
                        <c:v>255620525.04448184</c:v>
                      </c:pt>
                    </c:numCache>
                  </c:numRef>
                </c:val>
                <c:smooth val="1"/>
                <c:extLst>
                  <c:ext xmlns:c16="http://schemas.microsoft.com/office/drawing/2014/chart" uri="{C3380CC4-5D6E-409C-BE32-E72D297353CC}">
                    <c16:uniqueId val="{00000002-76B4-4636-B1F9-8BB83E3862AB}"/>
                  </c:ext>
                </c:extLst>
              </c15:ser>
            </c15:filteredLineSeries>
          </c:ext>
        </c:extLst>
      </c:lineChart>
      <c:catAx>
        <c:axId val="11095631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09563984"/>
        <c:crosses val="autoZero"/>
        <c:auto val="1"/>
        <c:lblAlgn val="ctr"/>
        <c:lblOffset val="100"/>
        <c:noMultiLvlLbl val="0"/>
      </c:catAx>
      <c:valAx>
        <c:axId val="1109563984"/>
        <c:scaling>
          <c:orientation val="minMax"/>
          <c:max val="280000000"/>
          <c:min val="170000000.00000003"/>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09563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0.19528</cdr:x>
      <cdr:y>0.43561</cdr:y>
    </cdr:from>
    <cdr:to>
      <cdr:x>0.4696</cdr:x>
      <cdr:y>0.50564</cdr:y>
    </cdr:to>
    <cdr:sp macro="" textlink="">
      <cdr:nvSpPr>
        <cdr:cNvPr id="2" name="TextBox 15">
          <a:extLst xmlns:a="http://schemas.openxmlformats.org/drawingml/2006/main">
            <a:ext uri="{FF2B5EF4-FFF2-40B4-BE49-F238E27FC236}">
              <a16:creationId xmlns:a16="http://schemas.microsoft.com/office/drawing/2014/main" id="{93897851-9D36-32B7-42A9-7985E8E900B8}"/>
            </a:ext>
          </a:extLst>
        </cdr:cNvPr>
        <cdr:cNvSpPr txBox="1"/>
      </cdr:nvSpPr>
      <cdr:spPr>
        <a:xfrm xmlns:a="http://schemas.openxmlformats.org/drawingml/2006/main">
          <a:off x="1853879" y="2021125"/>
          <a:ext cx="2604163" cy="324935"/>
        </a:xfrm>
        <a:prstGeom xmlns:a="http://schemas.openxmlformats.org/drawingml/2006/main" prst="rect">
          <a:avLst/>
        </a:prstGeom>
        <a:solidFill xmlns:a="http://schemas.openxmlformats.org/drawingml/2006/main">
          <a:schemeClr val="tx2">
            <a:lumMod val="10000"/>
            <a:lumOff val="9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solidFill>
                <a:schemeClr val="tx2">
                  <a:lumMod val="75000"/>
                  <a:lumOff val="25000"/>
                </a:schemeClr>
              </a:solidFill>
              <a:latin typeface="Arial" panose="020B0604020202020204" pitchFamily="34" charset="0"/>
              <a:ea typeface="Roboto Slab" pitchFamily="2" charset="0"/>
              <a:cs typeface="Arial" panose="020B0604020202020204" pitchFamily="34" charset="0"/>
            </a:rPr>
            <a:t>CLOSING THE GAP</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7B9E66F-379A-4C42-BCDC-C999E74328E6}" type="datetimeFigureOut">
              <a:rPr lang="en-US" smtClean="0"/>
              <a:t>9/23/25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552203-5447-4CEC-A724-E4F8541868F1}" type="datetimeFigureOut">
              <a:rPr lang="en-US" smtClean="0"/>
              <a:t>9/23/25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Good morning Mayor and Council, </a:t>
            </a:r>
            <a:endParaRPr lang="en-US" dirty="0">
              <a:solidFill>
                <a:srgbClr val="444444"/>
              </a:solidFill>
            </a:endParaRPr>
          </a:p>
          <a:p>
            <a:endParaRPr lang="en-US" dirty="0">
              <a:solidFill>
                <a:srgbClr val="444444"/>
              </a:solidFill>
            </a:endParaRPr>
          </a:p>
          <a:p>
            <a:r>
              <a:rPr lang="en-US" dirty="0"/>
              <a:t>At Council’s request, we wanted to bring this topic back up, as discussed in recent meetings and at the budget workshop. This remains a priority, and it’s important we keep revisiting it.</a:t>
            </a:r>
            <a:endParaRPr lang="en-US" dirty="0">
              <a:solidFill>
                <a:srgbClr val="444444"/>
              </a:solidFill>
            </a:endParaRPr>
          </a:p>
          <a:p>
            <a:endParaRPr lang="en-US" dirty="0">
              <a:solidFill>
                <a:srgbClr val="444444"/>
              </a:solidFill>
            </a:endParaRPr>
          </a:p>
          <a:p>
            <a:endParaRPr lang="en-US" b="1" dirty="0"/>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163990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Your leadership as a Council has been clear: build a stronger, smarter city. This began with your support for a strategic plan that doesn’t just meet today’s needs — but establishes a solid, forward-looking foundation for the future.</a:t>
            </a:r>
          </a:p>
          <a:p>
            <a:endParaRPr lang="en-US" b="1"/>
          </a:p>
          <a:p>
            <a:r>
              <a:rPr lang="en-US" b="1"/>
              <a:t>That means:</a:t>
            </a:r>
          </a:p>
          <a:p>
            <a:pPr marL="582359" indent="-582359">
              <a:buFont typeface="Arial" panose="020B0604020202020204" pitchFamily="34" charset="0"/>
              <a:buChar char="•"/>
            </a:pPr>
            <a:r>
              <a:rPr lang="en-US" b="1"/>
              <a:t>Clear priorities</a:t>
            </a:r>
          </a:p>
          <a:p>
            <a:pPr marL="582359" indent="-582359">
              <a:buFont typeface="Arial" panose="020B0604020202020204" pitchFamily="34" charset="0"/>
              <a:buChar char="•"/>
            </a:pPr>
            <a:r>
              <a:rPr lang="en-US" b="1"/>
              <a:t>Long-term forecasting</a:t>
            </a:r>
          </a:p>
          <a:p>
            <a:pPr marL="582359" indent="-582359">
              <a:buFont typeface="Arial" panose="020B0604020202020204" pitchFamily="34" charset="0"/>
              <a:buChar char="•"/>
            </a:pPr>
            <a:r>
              <a:rPr lang="en-US" b="1"/>
              <a:t>Responsible budgeting</a:t>
            </a:r>
          </a:p>
          <a:p>
            <a:pPr marL="582359" indent="-582359">
              <a:buFont typeface="Arial" panose="020B0604020202020204" pitchFamily="34" charset="0"/>
              <a:buChar char="•"/>
            </a:pPr>
            <a:r>
              <a:rPr lang="en-US" b="1"/>
              <a:t>And an expectation that we operate like a high-performing organization.</a:t>
            </a:r>
          </a:p>
          <a:p>
            <a:br>
              <a:rPr lang="en-US"/>
            </a:br>
            <a:r>
              <a:rPr lang="en-US"/>
              <a:t>The success we’re reporting today began with your vision. This Council made it clear: Midland needed a </a:t>
            </a:r>
            <a:r>
              <a:rPr lang="en-US" b="1"/>
              <a:t>strategic plan</a:t>
            </a:r>
            <a:r>
              <a:rPr lang="en-US"/>
              <a:t> — not just for today’s needs, but to build a </a:t>
            </a:r>
            <a:r>
              <a:rPr lang="en-US" b="1"/>
              <a:t>stronger foundation for the future</a:t>
            </a:r>
            <a:r>
              <a:rPr lang="en-US"/>
              <a:t>.</a:t>
            </a:r>
          </a:p>
          <a:p>
            <a:r>
              <a:rPr lang="en-US"/>
              <a:t>You asked for forward-looking planning, data-driven decision-making, and sound fiscal discipline. And as a team, we are delivering  that together.</a:t>
            </a:r>
          </a:p>
          <a:p>
            <a:endParaRPr lang="en-US" b="1"/>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43851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take a moment to step back and explain </a:t>
            </a:r>
            <a:r>
              <a:rPr lang="en-US" b="1"/>
              <a:t>why this shift matters</a:t>
            </a:r>
            <a:r>
              <a:rPr lang="en-US"/>
              <a:t>.</a:t>
            </a:r>
          </a:p>
          <a:p>
            <a:endParaRPr lang="en-US"/>
          </a:p>
          <a:p>
            <a:r>
              <a:rPr lang="en-US"/>
              <a:t>When you think of a traditional government, it often operated with a reactive mindset: budgets were heavy, systems were slow, and too often, the approach was to just do things “the way they’ve always been done.” Revenue came mostly from property or sales taxes, and customer service was more of an afterthought than a goal.</a:t>
            </a:r>
          </a:p>
          <a:p>
            <a:endParaRPr lang="en-US"/>
          </a:p>
          <a:p>
            <a:r>
              <a:rPr lang="en-US"/>
              <a:t>But this Council set a different expectation — and we are hearing you.</a:t>
            </a:r>
          </a:p>
          <a:p>
            <a:endParaRPr lang="en-US"/>
          </a:p>
          <a:p>
            <a:r>
              <a:rPr lang="en-US"/>
              <a:t>We’re embracing the mindset that </a:t>
            </a:r>
            <a:r>
              <a:rPr lang="en-US" b="1"/>
              <a:t>a city government should operate more like a high-performing business</a:t>
            </a:r>
            <a:r>
              <a:rPr lang="en-US"/>
              <a:t>:</a:t>
            </a:r>
          </a:p>
          <a:p>
            <a:pPr marL="174708" indent="-174708">
              <a:buFont typeface="Arial" panose="020B0604020202020204" pitchFamily="34" charset="0"/>
              <a:buChar char="•"/>
            </a:pPr>
            <a:r>
              <a:rPr lang="en-US"/>
              <a:t>We’re </a:t>
            </a:r>
            <a:r>
              <a:rPr lang="en-US" b="1"/>
              <a:t>cost-conscious</a:t>
            </a:r>
            <a:r>
              <a:rPr lang="en-US"/>
              <a:t> in every department.</a:t>
            </a:r>
          </a:p>
          <a:p>
            <a:pPr marL="174708" indent="-174708">
              <a:buFont typeface="Arial" panose="020B0604020202020204" pitchFamily="34" charset="0"/>
              <a:buChar char="•"/>
            </a:pPr>
            <a:r>
              <a:rPr lang="en-US"/>
              <a:t>We’re </a:t>
            </a:r>
            <a:r>
              <a:rPr lang="en-US" b="1"/>
              <a:t>revenue-smart</a:t>
            </a:r>
            <a:r>
              <a:rPr lang="en-US"/>
              <a:t>, identifying creative and new streams beyond property and sales tax.</a:t>
            </a:r>
          </a:p>
          <a:p>
            <a:pPr marL="174708" indent="-174708">
              <a:buFont typeface="Arial" panose="020B0604020202020204" pitchFamily="34" charset="0"/>
              <a:buChar char="•"/>
            </a:pPr>
            <a:r>
              <a:rPr lang="en-US"/>
              <a:t>We’re </a:t>
            </a:r>
            <a:r>
              <a:rPr lang="en-US" b="1"/>
              <a:t>customer-focused</a:t>
            </a:r>
            <a:r>
              <a:rPr lang="en-US"/>
              <a:t>, treating residents not just as users of services, but as people whose experience matters.</a:t>
            </a:r>
          </a:p>
          <a:p>
            <a:endParaRPr lang="en-US"/>
          </a:p>
          <a:p>
            <a:r>
              <a:rPr lang="en-US"/>
              <a:t>And we’re </a:t>
            </a:r>
            <a:r>
              <a:rPr lang="en-US" b="1"/>
              <a:t>accountability-driven</a:t>
            </a:r>
            <a:r>
              <a:rPr lang="en-US"/>
              <a:t>, measuring outcomes, not just effort.</a:t>
            </a:r>
          </a:p>
          <a:p>
            <a:endParaRPr lang="en-US"/>
          </a:p>
          <a:p>
            <a:r>
              <a:rPr lang="en-US"/>
              <a:t>This isn’t about buzzwords. It’s about making decisions rooted in </a:t>
            </a:r>
            <a:r>
              <a:rPr lang="en-US" b="1"/>
              <a:t>data, strategy, and value</a:t>
            </a:r>
            <a:r>
              <a:rPr lang="en-US"/>
              <a:t>.</a:t>
            </a:r>
          </a:p>
          <a:p>
            <a:r>
              <a:rPr lang="en-US"/>
              <a:t>We’ve moved beyond managing line items. Now we manage </a:t>
            </a:r>
            <a:r>
              <a:rPr lang="en-US" b="1"/>
              <a:t>results</a:t>
            </a:r>
            <a:r>
              <a:rPr lang="en-US"/>
              <a:t>:</a:t>
            </a:r>
          </a:p>
          <a:p>
            <a:pPr marL="174708" indent="-174708">
              <a:buFont typeface="Arial" panose="020B0604020202020204" pitchFamily="34" charset="0"/>
              <a:buChar char="•"/>
            </a:pPr>
            <a:r>
              <a:rPr lang="en-US"/>
              <a:t>We renegotiate contracts instead of renewing them automatically.</a:t>
            </a:r>
          </a:p>
          <a:p>
            <a:pPr marL="174708" indent="-174708">
              <a:buFont typeface="Arial" panose="020B0604020202020204" pitchFamily="34" charset="0"/>
              <a:buChar char="•"/>
            </a:pPr>
            <a:r>
              <a:rPr lang="en-US"/>
              <a:t>We optimize software licenses instead of overpaying for what we don’t use.</a:t>
            </a:r>
          </a:p>
          <a:p>
            <a:pPr marL="174708" indent="-174708">
              <a:buFont typeface="Arial" panose="020B0604020202020204" pitchFamily="34" charset="0"/>
              <a:buChar char="•"/>
            </a:pPr>
            <a:r>
              <a:rPr lang="en-US"/>
              <a:t>We recover dollars that would’ve previously gone uncollected — like the $500K from hotel audits.</a:t>
            </a:r>
          </a:p>
          <a:p>
            <a:pPr marL="174708" indent="-174708">
              <a:buFont typeface="Arial" panose="020B0604020202020204" pitchFamily="34" charset="0"/>
              <a:buChar char="•"/>
            </a:pPr>
            <a:r>
              <a:rPr lang="en-US"/>
              <a:t>And we’re realigning enterprise funds like the Airport and Golf Course so they stand on their own — just like private-sector entities would.</a:t>
            </a:r>
          </a:p>
          <a:p>
            <a:endParaRPr lang="en-US"/>
          </a:p>
          <a:p>
            <a:r>
              <a:rPr lang="en-US"/>
              <a:t>So when we say we’re acting like a business, it’s not a slogan — it’s a shift. And it’s one that’s helping us serve more people, more effectively, with the same limited dollars.</a:t>
            </a:r>
          </a:p>
          <a:p>
            <a:endParaRPr lang="en-US"/>
          </a:p>
          <a:p>
            <a:r>
              <a:rPr lang="en-US"/>
              <a:t>But how do we know it’s working?</a:t>
            </a:r>
          </a:p>
          <a:p>
            <a:endParaRPr lang="en-US"/>
          </a:p>
          <a:p>
            <a:r>
              <a:rPr lang="en-US"/>
              <a:t>We’re measuring outcomes through two key methods:</a:t>
            </a:r>
          </a:p>
          <a:p>
            <a:r>
              <a:rPr lang="en-US" b="1"/>
              <a:t>1. Key Performance Indicators (KPIs):</a:t>
            </a:r>
            <a:br>
              <a:rPr lang="en-US"/>
            </a:br>
            <a:r>
              <a:rPr lang="en-US"/>
              <a:t>Every department is tracking what matters — from service turnaround times to maintenance response rates to permit processing, as you just heard. These aren’t vanity metrics. They’re practical, operational signals that help us identify gaps, spot inefficiencies, and make better decisions — faster.</a:t>
            </a:r>
          </a:p>
          <a:p>
            <a:r>
              <a:rPr lang="en-US" b="1"/>
              <a:t>2. Survey Data:</a:t>
            </a:r>
            <a:br>
              <a:rPr lang="en-US"/>
            </a:br>
            <a:r>
              <a:rPr lang="en-US"/>
              <a:t>We’re listening. Whether it’s internal staff surveys or resident feedback from SeeClickFix and citywide outreach, we’re using that input to adjust and improve — in real time. These insights shape hiring, budgeting, and customer experience — not just process improvement on paper.</a:t>
            </a:r>
          </a:p>
          <a:p>
            <a:r>
              <a:rPr lang="en-US"/>
              <a:t>Together, these tools are building a feedback loop. One that helps every department learn, adapt, and grow stronger every quarter.</a:t>
            </a:r>
          </a:p>
          <a:p>
            <a:endParaRPr lang="en-US"/>
          </a:p>
          <a:p>
            <a:r>
              <a:rPr lang="en-US"/>
              <a:t>So yes — we’re acting like a business. But more importantly, we’re acting like a </a:t>
            </a:r>
            <a:r>
              <a:rPr lang="en-US" b="1"/>
              <a:t>learning</a:t>
            </a:r>
            <a:r>
              <a:rPr lang="en-US"/>
              <a:t> organization. One that values progress over perfection and performance over paperwork. And that shift is starting to take root — across teams, service lines, and interactions.</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170100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recent public conversation about a "looming budget shortfall" and I want to make sure to clear that up. While forecasts are valuable tools to help us look ahead, they are not certainties. Our responsibility is to use them as a guide for proactive planning.</a:t>
            </a:r>
          </a:p>
          <a:p>
            <a:endParaRPr lang="en-US" dirty="0"/>
          </a:p>
          <a:p>
            <a:r>
              <a:rPr lang="en-US" dirty="0"/>
              <a:t>That’s why we are continuing to implement savings, cost recoveries, and strategic fees to stay ahead of potential gaps. A budget is a plan and a tool—it reflects priorities and strategies, but it’s flexible and meant to be refined over time.</a:t>
            </a:r>
          </a:p>
          <a:p>
            <a:r>
              <a:rPr lang="en-US" dirty="0"/>
              <a:t>A forecast showing a possible gap is not “look how bad it’s going to be”—it’s a signal to use the tools we have to plan ahead. Rising costs in areas like public safety, benefits, and infrastructure are real, which is why proactive planning is so important.</a:t>
            </a:r>
          </a:p>
          <a:p>
            <a:endParaRPr lang="en-US" b="1" dirty="0"/>
          </a:p>
          <a:p>
            <a:r>
              <a:rPr lang="en-US" b="1" dirty="0"/>
              <a:t>With that in mind, I want to transition into how we are closing these potential gaps.</a:t>
            </a: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252879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forecasting, the numbers matter—they give us a clear picture of where we are and where we’re headed. Maybe more important, though, are the practical business tools we’re putting in place to stay ahead. Forecasting </a:t>
            </a:r>
            <a:r>
              <a:rPr lang="en-US" b="1" dirty="0"/>
              <a:t>isn’t about predicting problems</a:t>
            </a:r>
            <a:r>
              <a:rPr lang="en-US" dirty="0"/>
              <a:t>—it’s about planning smartly.</a:t>
            </a:r>
          </a:p>
          <a:p>
            <a:br>
              <a:rPr lang="en-US" b="1" dirty="0">
                <a:cs typeface="+mn-lt"/>
              </a:rPr>
            </a:br>
            <a:r>
              <a:rPr lang="en-US" b="1" dirty="0"/>
              <a:t>First, let's talk about State and Federal Funding. </a:t>
            </a:r>
            <a:r>
              <a:rPr lang="en-US" dirty="0"/>
              <a:t>Through strategic planning, we’ve unlocked new dollars. The vision zero Comprehensive Safety Action Plan made us eligible for $8.6M in federal funding to improve </a:t>
            </a:r>
            <a:r>
              <a:rPr lang="en-US" dirty="0" err="1"/>
              <a:t>Lamesa</a:t>
            </a:r>
            <a:r>
              <a:rPr lang="en-US" dirty="0"/>
              <a:t> Road and citywide signal timing. With $2M in planning funds from MDC, we leveraged $32M in state funding for the Todd Road Overpass and </a:t>
            </a:r>
            <a:r>
              <a:rPr lang="en-US" dirty="0" err="1"/>
              <a:t>Wadley</a:t>
            </a:r>
            <a:r>
              <a:rPr lang="en-US" dirty="0"/>
              <a:t> Extension, a 1,500% ROI—and accelerating projects by years. This doesn't even include the multiple projects that the county has worked with us on to improve infrastructure throughout the city with public partnerships. </a:t>
            </a:r>
            <a:endParaRPr lang="en-US" b="1" dirty="0"/>
          </a:p>
          <a:p>
            <a:br>
              <a:rPr lang="en-US" b="1" dirty="0">
                <a:cs typeface="+mn-lt"/>
              </a:rPr>
            </a:br>
            <a:r>
              <a:rPr lang="en-US" b="1" dirty="0"/>
              <a:t>Private </a:t>
            </a:r>
            <a:r>
              <a:rPr lang="en-US" dirty="0"/>
              <a:t>Partnerships are also transforming Midland without heavy taxpayer reliance. The Midland Athletic Syndicate is bringing a $35M youth indoor sports facility on City owned land, and Beal Park’s expansion has over $18M in outside funding, making it the premier soccer and recreation hub in West Texas.</a:t>
            </a:r>
          </a:p>
          <a:p>
            <a:br>
              <a:rPr lang="en-US" b="1" dirty="0">
                <a:cs typeface="+mn-lt"/>
              </a:rPr>
            </a:br>
            <a:r>
              <a:rPr lang="en-US" b="1" dirty="0"/>
              <a:t>Another important tool is right-sizing user fees. We’re aligning fees with market standards so that services are paid for by those who use them, rather than by all taxpayers.</a:t>
            </a:r>
            <a:endParaRPr lang="en-US" dirty="0"/>
          </a:p>
          <a:p>
            <a:pPr marL="285750" indent="-285750">
              <a:buFont typeface="Arial"/>
              <a:buChar char="•"/>
            </a:pPr>
            <a:r>
              <a:rPr lang="en-US" dirty="0"/>
              <a:t>At the </a:t>
            </a:r>
            <a:r>
              <a:rPr lang="en-US" b="1" dirty="0"/>
              <a:t>airport</a:t>
            </a:r>
            <a:r>
              <a:rPr lang="en-US" dirty="0"/>
              <a:t>, </a:t>
            </a:r>
            <a:r>
              <a:rPr lang="en-US" dirty="0" err="1"/>
              <a:t>enplanement</a:t>
            </a:r>
            <a:r>
              <a:rPr lang="en-US" dirty="0"/>
              <a:t> fees have been adjusted from </a:t>
            </a:r>
            <a:r>
              <a:rPr lang="en-US" b="1" dirty="0"/>
              <a:t>$2.25 (among the lowest regionally) to $10</a:t>
            </a:r>
            <a:r>
              <a:rPr lang="en-US" dirty="0"/>
              <a:t>, now in line with other airports. This increases revenues significantly, enabling major traveler experience upgrades like the </a:t>
            </a:r>
            <a:r>
              <a:rPr lang="en-US" b="1" dirty="0"/>
              <a:t>terminal modernization and expansion project</a:t>
            </a:r>
            <a:r>
              <a:rPr lang="en-US" dirty="0"/>
              <a:t>.</a:t>
            </a:r>
          </a:p>
          <a:p>
            <a:pPr marL="285750" indent="-285750">
              <a:buFont typeface="Arial"/>
              <a:buChar char="•"/>
            </a:pPr>
            <a:r>
              <a:rPr lang="en-US" dirty="0"/>
              <a:t>With these right-sized fees, we’ve also eliminated the </a:t>
            </a:r>
            <a:r>
              <a:rPr lang="en-US" b="1" dirty="0"/>
              <a:t>$1 million annual subsidy from the General Fund</a:t>
            </a:r>
            <a:r>
              <a:rPr lang="en-US" dirty="0"/>
              <a:t> to the airport.</a:t>
            </a:r>
          </a:p>
          <a:p>
            <a:pPr marL="285750" indent="-285750">
              <a:buFont typeface="Arial"/>
              <a:buChar char="•"/>
            </a:pPr>
            <a:r>
              <a:rPr lang="en-US" dirty="0"/>
              <a:t>The </a:t>
            </a:r>
            <a:r>
              <a:rPr lang="en-US" b="1" dirty="0"/>
              <a:t>Golf Course</a:t>
            </a:r>
            <a:r>
              <a:rPr lang="en-US" dirty="0"/>
              <a:t> is also now self-sustaining—those who use it pay for it, freeing up taxpayer dollars for other needs, while also allowing reinvestment into the course to maintain it as a premier municipal facility.</a:t>
            </a:r>
          </a:p>
          <a:p>
            <a:endParaRPr lang="en-US" b="1" dirty="0"/>
          </a:p>
          <a:p>
            <a:r>
              <a:rPr lang="en-US" b="1" dirty="0"/>
              <a:t>We've also made major strides through savings and efficiencies. </a:t>
            </a:r>
            <a:br>
              <a:rPr lang="en-US" b="1" dirty="0">
                <a:cs typeface="+mn-lt"/>
              </a:rPr>
            </a:br>
            <a:r>
              <a:rPr lang="en-US" b="1" dirty="0"/>
              <a:t> </a:t>
            </a:r>
            <a:r>
              <a:rPr lang="en-US" dirty="0"/>
              <a:t>Council’s Strategic Plan drives a culture of efficiency. This year alone, we presented significant one-time and recurring savings that simply didn’t exist two years ago.</a:t>
            </a:r>
          </a:p>
          <a:p>
            <a:endParaRPr lang="en-US" b="1" dirty="0"/>
          </a:p>
          <a:p>
            <a:r>
              <a:rPr lang="en-US" b="1" dirty="0"/>
              <a:t>Finally, we can't over look incremental natural growth.</a:t>
            </a:r>
            <a:br>
              <a:rPr lang="en-US" b="1" dirty="0">
                <a:cs typeface="+mn-lt"/>
              </a:rPr>
            </a:br>
            <a:r>
              <a:rPr lang="en-US" dirty="0"/>
              <a:t>As Midland grows both residentially and commercially, so do revenues—helping offset rising costs.</a:t>
            </a:r>
          </a:p>
          <a:p>
            <a:endParaRPr lang="en-US" dirty="0"/>
          </a:p>
          <a:p>
            <a:r>
              <a:rPr lang="en-US" dirty="0"/>
              <a:t>And while putting all these tools to work, Council has also delivered on a promise to taxpayers—lowering the tax rate two years in a row. That’s been achieved while providing more than ever before:</a:t>
            </a:r>
          </a:p>
          <a:p>
            <a:pPr marL="171450" indent="-171450">
              <a:buFont typeface="Arial"/>
              <a:buChar char="•"/>
            </a:pPr>
            <a:r>
              <a:rPr lang="en-US" dirty="0"/>
              <a:t>A </a:t>
            </a:r>
            <a:r>
              <a:rPr lang="en-US" b="1" dirty="0"/>
              <a:t>record number of new and updated roads</a:t>
            </a:r>
            <a:r>
              <a:rPr lang="en-US" dirty="0"/>
              <a:t>,</a:t>
            </a:r>
          </a:p>
          <a:p>
            <a:pPr marL="171450" indent="-171450">
              <a:buFont typeface="Arial"/>
              <a:buChar char="•"/>
            </a:pPr>
            <a:r>
              <a:rPr lang="en-US" dirty="0"/>
              <a:t>More investment in </a:t>
            </a:r>
            <a:r>
              <a:rPr lang="en-US" b="1" dirty="0"/>
              <a:t>public safety</a:t>
            </a:r>
            <a:r>
              <a:rPr lang="en-US" dirty="0"/>
              <a:t>,</a:t>
            </a:r>
          </a:p>
          <a:p>
            <a:pPr marL="171450" indent="-171450">
              <a:buFont typeface="Arial"/>
              <a:buChar char="•"/>
            </a:pPr>
            <a:r>
              <a:rPr lang="en-US" dirty="0"/>
              <a:t>More progress on </a:t>
            </a:r>
            <a:r>
              <a:rPr lang="en-US" b="1" dirty="0"/>
              <a:t>water and infrastructure</a:t>
            </a:r>
            <a:r>
              <a:rPr lang="en-US" dirty="0"/>
              <a:t>, and</a:t>
            </a:r>
          </a:p>
          <a:p>
            <a:pPr marL="171450" indent="-171450">
              <a:buFont typeface="Arial"/>
              <a:buChar char="•"/>
            </a:pPr>
            <a:r>
              <a:rPr lang="en-US" dirty="0"/>
              <a:t>More </a:t>
            </a:r>
            <a:r>
              <a:rPr lang="en-US" b="1" dirty="0"/>
              <a:t>new and updated parks</a:t>
            </a:r>
            <a:r>
              <a:rPr lang="en-US" dirty="0"/>
              <a:t> than Midland has ever seen.</a:t>
            </a:r>
          </a:p>
          <a:p>
            <a:endParaRPr lang="en-US"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238151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we’ve just discussed, the City has been using a wide range of tools to close the gap and keep our financial footing strong.</a:t>
            </a:r>
          </a:p>
          <a:p>
            <a:endParaRPr lang="en-US"/>
          </a:p>
          <a:p>
            <a:r>
              <a:rPr lang="en-US"/>
              <a:t>This slide is important because it shows </a:t>
            </a:r>
            <a:r>
              <a:rPr lang="en-US" i="1"/>
              <a:t>why</a:t>
            </a:r>
            <a:r>
              <a:rPr lang="en-US"/>
              <a:t> those tools are so necessary. This was the original five-year forecast before we began putting those measures in place. As you can see, expenses were projected to grow at over 8% annually, while revenues were expected to grow at just over 4%. That difference created the projected funding gap you see here.</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3739939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Now this slide shows a different picture. For FY 2025 and 2026, we’ve already begun closing the funding gap through user fees, partnerships, subsidies removed, state and federal funding, efficiencies, and natural growth.</a:t>
            </a:r>
          </a:p>
          <a:p>
            <a:endParaRPr lang="en-US"/>
          </a:p>
          <a:p>
            <a:r>
              <a:rPr lang="en-US"/>
              <a:t>Like an accordion, the gap widens as forecasted costs outpace forecasted revenues, and we contract it back through foresight and proactive planning. It’s not a one-time fix—it’s steady, year-after-year work, putting the right tools in place before challenges become problems.</a:t>
            </a:r>
          </a:p>
          <a:p>
            <a:endParaRPr lang="en-US"/>
          </a:p>
          <a:p>
            <a:r>
              <a:rPr lang="en-US"/>
              <a:t>That’s how we keep taxes low while still delivering more roads, more public safety, more infrastructure, and more parks than ever before.</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71789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just a snapshot of recurring savings already built into our operations. We’ve covered this before, but it’s worth keeping in front of you—these efficiencies help close the forecasted gap. </a:t>
            </a:r>
          </a:p>
          <a:p>
            <a:endParaRPr lang="en-US"/>
          </a:p>
          <a:p>
            <a:r>
              <a:rPr lang="en-US"/>
              <a:t>Next, you’ll see some one-time savings that also moved the needle.</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4077881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day, all of this—whether it’s efficiencies, new business tools, right-sizing fees, or leveraging partnerships—comes back to one purpose: delivering more for Midland while keeping taxes low. The strategic plan that this Council put into place two years ago has guided every one of these steps, ensuring we’re not just reacting, but being proactive and strategic with the dollars entrusted to us.</a:t>
            </a:r>
          </a:p>
          <a:p>
            <a:endParaRPr lang="en-US"/>
          </a:p>
          <a:p>
            <a:r>
              <a:rPr lang="en-US"/>
              <a:t>That’s why we do this work—and why we’ll keep doing it.</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3237817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As a reminder all of our presentations are made available online after the council meetings, I’m happy to take any questions or feedback. </a:t>
            </a:r>
          </a:p>
        </p:txBody>
      </p:sp>
      <p:sp>
        <p:nvSpPr>
          <p:cNvPr id="4" name="Slide Number Placeholder 3"/>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414867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just a snapshot — a high-level look at the work underway across the City of Midland to deliver more with what we have. We’ve tried to capture as much as possible without overwhelming anyone, but this is far from the full story.</a:t>
            </a:r>
          </a:p>
          <a:p>
            <a:endParaRPr lang="en-US"/>
          </a:p>
          <a:p>
            <a:r>
              <a:rPr lang="en-US"/>
              <a:t>We’ll continue to report on efficiencies and savings — both recurring gains that build our base budget and one-time wins that create capacity to reinvest.</a:t>
            </a:r>
          </a:p>
          <a:p>
            <a:endParaRPr lang="en-US"/>
          </a:p>
          <a:p>
            <a:r>
              <a:rPr lang="en-US"/>
              <a:t>And it’s worth saying clearly: much of what you’ve seen today would not have happened without this Council’s vision. These wins — whether through grants, cost recovery, or smarter management — have been made possible because we now have a strategic plan and five-year financial forecast in place. Most of these results have come in just the last 18 months.</a:t>
            </a:r>
          </a:p>
          <a:p>
            <a:endParaRPr lang="en-US"/>
          </a:p>
          <a:p>
            <a:r>
              <a:rPr lang="en-US"/>
              <a:t>At this stage, we’ve gathered much of the low-hanging fruit. The obvious fixes. The foundational changes. Now, like an orchard that’s been well-tended, the next fruit is higher up — still there, still valuable, but harder to reach. That means grabbing the ladder.</a:t>
            </a:r>
          </a:p>
          <a:p>
            <a:endParaRPr lang="en-US"/>
          </a:p>
          <a:p>
            <a:r>
              <a:rPr lang="en-US"/>
              <a:t>It will take more creativity, more coordination, and yes — more risk. But with that risk comes greater reward. The most forward-thinking governments — like the most successful companies — push past routine. They think differently, act decisively, and stay committed to improvement.</a:t>
            </a:r>
          </a:p>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95787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9/23/25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9/23/25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9/23/25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9/23/25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9/23/25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9/23/25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9/23/25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9/23/25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9/23/25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332086"/>
            <a:ext cx="11238441" cy="2923877"/>
          </a:xfrm>
          <a:prstGeom prst="rect">
            <a:avLst/>
          </a:prstGeom>
          <a:noFill/>
        </p:spPr>
        <p:txBody>
          <a:bodyPr wrap="square" lIns="91440" tIns="45720" rIns="91440" bIns="45720" rtlCol="0" anchor="t">
            <a:spAutoFit/>
          </a:bodyPr>
          <a:lstStyle/>
          <a:p>
            <a:r>
              <a:rPr lang="en-US" sz="7200" b="1">
                <a:solidFill>
                  <a:schemeClr val="bg1"/>
                </a:solidFill>
              </a:rPr>
              <a:t> SAVINGS &amp; EFFICIENCIES STRATEGIES</a:t>
            </a:r>
          </a:p>
          <a:p>
            <a:r>
              <a:rPr lang="en-US" sz="4000" b="1">
                <a:solidFill>
                  <a:schemeClr val="bg1"/>
                </a:solidFill>
              </a:rPr>
              <a:t>SEPTEMBER 23,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218209"/>
            <a:ext cx="8349343" cy="646331"/>
          </a:xfrm>
          <a:prstGeom prst="rect">
            <a:avLst/>
          </a:prstGeom>
          <a:noFill/>
        </p:spPr>
        <p:txBody>
          <a:bodyPr wrap="square" lIns="91440" tIns="45720" rIns="91440" bIns="45720" rtlCol="0" anchor="t">
            <a:spAutoFit/>
          </a:bodyPr>
          <a:lstStyle/>
          <a:p>
            <a:r>
              <a:rPr lang="en-US" sz="3600" b="1">
                <a:solidFill>
                  <a:schemeClr val="tx2">
                    <a:lumMod val="75000"/>
                    <a:lumOff val="25000"/>
                  </a:schemeClr>
                </a:solidFill>
                <a:latin typeface="Century Gothic"/>
                <a:ea typeface="Roboto Slab"/>
                <a:cs typeface="BrowalliaUPC"/>
              </a:rPr>
              <a:t>IT SAVINGS BREAKDOWN - YTD</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a:latin typeface="+mn-lt"/>
            </a:endParaRPr>
          </a:p>
        </p:txBody>
      </p:sp>
      <p:graphicFrame>
        <p:nvGraphicFramePr>
          <p:cNvPr id="8" name="Table 7">
            <a:extLst>
              <a:ext uri="{FF2B5EF4-FFF2-40B4-BE49-F238E27FC236}">
                <a16:creationId xmlns:a16="http://schemas.microsoft.com/office/drawing/2014/main" id="{85776EAB-5D7F-EFDE-1BA3-8DC1B2C7711F}"/>
              </a:ext>
            </a:extLst>
          </p:cNvPr>
          <p:cNvGraphicFramePr>
            <a:graphicFrameLocks noGrp="1"/>
          </p:cNvGraphicFramePr>
          <p:nvPr>
            <p:extLst>
              <p:ext uri="{D42A27DB-BD31-4B8C-83A1-F6EECF244321}">
                <p14:modId xmlns:p14="http://schemas.microsoft.com/office/powerpoint/2010/main" val="3119210987"/>
              </p:ext>
            </p:extLst>
          </p:nvPr>
        </p:nvGraphicFramePr>
        <p:xfrm>
          <a:off x="632858" y="1429268"/>
          <a:ext cx="8646801" cy="1097280"/>
        </p:xfrm>
        <a:graphic>
          <a:graphicData uri="http://schemas.openxmlformats.org/drawingml/2006/table">
            <a:tbl>
              <a:tblPr>
                <a:tableStyleId>{5C22544A-7EE6-4342-B048-85BDC9FD1C3A}</a:tableStyleId>
              </a:tblPr>
              <a:tblGrid>
                <a:gridCol w="5471801">
                  <a:extLst>
                    <a:ext uri="{9D8B030D-6E8A-4147-A177-3AD203B41FA5}">
                      <a16:colId xmlns:a16="http://schemas.microsoft.com/office/drawing/2014/main" val="4071822375"/>
                    </a:ext>
                  </a:extLst>
                </a:gridCol>
                <a:gridCol w="3175000">
                  <a:extLst>
                    <a:ext uri="{9D8B030D-6E8A-4147-A177-3AD203B41FA5}">
                      <a16:colId xmlns:a16="http://schemas.microsoft.com/office/drawing/2014/main" val="3275333672"/>
                    </a:ext>
                  </a:extLst>
                </a:gridCol>
              </a:tblGrid>
              <a:tr h="0">
                <a:tc>
                  <a:txBody>
                    <a:bodyPr/>
                    <a:lstStyle/>
                    <a:p>
                      <a:pPr>
                        <a:buNone/>
                      </a:pPr>
                      <a:r>
                        <a:rPr lang="en-US" b="1">
                          <a:latin typeface="Arial"/>
                          <a:cs typeface="Arial"/>
                        </a:rPr>
                        <a:t>Category</a:t>
                      </a:r>
                    </a:p>
                  </a:txBody>
                  <a:tcPr anchor="ctr"/>
                </a:tc>
                <a:tc>
                  <a:txBody>
                    <a:bodyPr/>
                    <a:lstStyle/>
                    <a:p>
                      <a:pPr>
                        <a:buNone/>
                      </a:pPr>
                      <a:r>
                        <a:rPr lang="en-US" b="1">
                          <a:latin typeface="Arial"/>
                          <a:cs typeface="Arial"/>
                        </a:rPr>
                        <a:t>Annual Savings</a:t>
                      </a:r>
                    </a:p>
                  </a:txBody>
                  <a:tcPr anchor="ctr"/>
                </a:tc>
                <a:extLst>
                  <a:ext uri="{0D108BD9-81ED-4DB2-BD59-A6C34878D82A}">
                    <a16:rowId xmlns:a16="http://schemas.microsoft.com/office/drawing/2014/main" val="3011666067"/>
                  </a:ext>
                </a:extLst>
              </a:tr>
              <a:tr h="0">
                <a:tc>
                  <a:txBody>
                    <a:bodyPr/>
                    <a:lstStyle/>
                    <a:p>
                      <a:pPr>
                        <a:buNone/>
                      </a:pPr>
                      <a:r>
                        <a:rPr lang="en-US">
                          <a:latin typeface="Arial"/>
                          <a:cs typeface="Arial"/>
                        </a:rPr>
                        <a:t>Software/Services Cancellations &amp; Consolidations</a:t>
                      </a:r>
                    </a:p>
                  </a:txBody>
                  <a:tcPr anchor="ctr"/>
                </a:tc>
                <a:tc>
                  <a:txBody>
                    <a:bodyPr/>
                    <a:lstStyle/>
                    <a:p>
                      <a:pPr>
                        <a:buNone/>
                      </a:pPr>
                      <a:r>
                        <a:rPr lang="en-US" b="1">
                          <a:latin typeface="Arial"/>
                          <a:cs typeface="Arial"/>
                        </a:rPr>
                        <a:t>$1,164,815.64</a:t>
                      </a: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2357078"/>
                  </a:ext>
                </a:extLst>
              </a:tr>
              <a:tr h="0">
                <a:tc>
                  <a:txBody>
                    <a:bodyPr/>
                    <a:lstStyle/>
                    <a:p>
                      <a:pPr>
                        <a:buNone/>
                      </a:pPr>
                      <a:r>
                        <a:rPr lang="en-US">
                          <a:latin typeface="Arial"/>
                          <a:cs typeface="Arial"/>
                        </a:rPr>
                        <a:t>Minor Renewal Adjustments (3% Cap)</a:t>
                      </a:r>
                    </a:p>
                  </a:txBody>
                  <a:tcPr anchor="ctr"/>
                </a:tc>
                <a:tc>
                  <a:txBody>
                    <a:bodyPr/>
                    <a:lstStyle/>
                    <a:p>
                      <a:pPr>
                        <a:buNone/>
                      </a:pPr>
                      <a:r>
                        <a:rPr lang="en-US" b="1">
                          <a:latin typeface="Arial"/>
                          <a:cs typeface="Arial"/>
                        </a:rPr>
                        <a:t>$10,000+</a:t>
                      </a: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24352733"/>
                  </a:ext>
                </a:extLst>
              </a:tr>
            </a:tbl>
          </a:graphicData>
        </a:graphic>
      </p:graphicFrame>
      <p:graphicFrame>
        <p:nvGraphicFramePr>
          <p:cNvPr id="9" name="Table 8">
            <a:extLst>
              <a:ext uri="{FF2B5EF4-FFF2-40B4-BE49-F238E27FC236}">
                <a16:creationId xmlns:a16="http://schemas.microsoft.com/office/drawing/2014/main" id="{FFFADF95-60EF-A23A-FDA1-9CB17D100988}"/>
              </a:ext>
            </a:extLst>
          </p:cNvPr>
          <p:cNvGraphicFramePr>
            <a:graphicFrameLocks noGrp="1"/>
          </p:cNvGraphicFramePr>
          <p:nvPr>
            <p:extLst>
              <p:ext uri="{D42A27DB-BD31-4B8C-83A1-F6EECF244321}">
                <p14:modId xmlns:p14="http://schemas.microsoft.com/office/powerpoint/2010/main" val="3228047531"/>
              </p:ext>
            </p:extLst>
          </p:nvPr>
        </p:nvGraphicFramePr>
        <p:xfrm>
          <a:off x="632858" y="3086895"/>
          <a:ext cx="8629868" cy="2225040"/>
        </p:xfrm>
        <a:graphic>
          <a:graphicData uri="http://schemas.openxmlformats.org/drawingml/2006/table">
            <a:tbl>
              <a:tblPr>
                <a:tableStyleId>{5C22544A-7EE6-4342-B048-85BDC9FD1C3A}</a:tableStyleId>
              </a:tblPr>
              <a:tblGrid>
                <a:gridCol w="5471801">
                  <a:extLst>
                    <a:ext uri="{9D8B030D-6E8A-4147-A177-3AD203B41FA5}">
                      <a16:colId xmlns:a16="http://schemas.microsoft.com/office/drawing/2014/main" val="784423971"/>
                    </a:ext>
                  </a:extLst>
                </a:gridCol>
                <a:gridCol w="3158067">
                  <a:extLst>
                    <a:ext uri="{9D8B030D-6E8A-4147-A177-3AD203B41FA5}">
                      <a16:colId xmlns:a16="http://schemas.microsoft.com/office/drawing/2014/main" val="375025663"/>
                    </a:ext>
                  </a:extLst>
                </a:gridCol>
              </a:tblGrid>
              <a:tr h="0">
                <a:tc>
                  <a:txBody>
                    <a:bodyPr/>
                    <a:lstStyle/>
                    <a:p>
                      <a:pPr>
                        <a:buNone/>
                      </a:pPr>
                      <a:r>
                        <a:rPr lang="en-US" b="1">
                          <a:latin typeface="Arial" panose="020B0604020202020204" pitchFamily="34" charset="0"/>
                          <a:cs typeface="Arial" panose="020B0604020202020204" pitchFamily="34" charset="0"/>
                        </a:rPr>
                        <a:t>Category</a:t>
                      </a:r>
                    </a:p>
                  </a:txBody>
                  <a:tcPr anchor="ctr"/>
                </a:tc>
                <a:tc>
                  <a:txBody>
                    <a:bodyPr/>
                    <a:lstStyle/>
                    <a:p>
                      <a:pPr>
                        <a:buNone/>
                      </a:pPr>
                      <a:r>
                        <a:rPr lang="en-US" b="1">
                          <a:latin typeface="Arial"/>
                          <a:cs typeface="Arial"/>
                        </a:rPr>
                        <a:t>One-Time Savings</a:t>
                      </a:r>
                    </a:p>
                  </a:txBody>
                  <a:tcPr anchor="ctr"/>
                </a:tc>
                <a:extLst>
                  <a:ext uri="{0D108BD9-81ED-4DB2-BD59-A6C34878D82A}">
                    <a16:rowId xmlns:a16="http://schemas.microsoft.com/office/drawing/2014/main" val="3055123375"/>
                  </a:ext>
                </a:extLst>
              </a:tr>
              <a:tr h="0">
                <a:tc>
                  <a:txBody>
                    <a:bodyPr/>
                    <a:lstStyle/>
                    <a:p>
                      <a:pPr>
                        <a:buNone/>
                      </a:pPr>
                      <a:r>
                        <a:rPr lang="en-US">
                          <a:latin typeface="Arial"/>
                          <a:cs typeface="Arial"/>
                        </a:rPr>
                        <a:t>Vendor Competition – Nutanix Data Center Servers</a:t>
                      </a:r>
                    </a:p>
                  </a:txBody>
                  <a:tcPr anchor="ctr"/>
                </a:tc>
                <a:tc>
                  <a:txBody>
                    <a:bodyPr/>
                    <a:lstStyle/>
                    <a:p>
                      <a:pPr>
                        <a:buNone/>
                      </a:pPr>
                      <a:r>
                        <a:rPr lang="en-US" b="1">
                          <a:latin typeface="Arial"/>
                          <a:cs typeface="Arial"/>
                        </a:rPr>
                        <a:t>$270,000</a:t>
                      </a:r>
                      <a:endParaRPr lang="en-US">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8828917"/>
                  </a:ext>
                </a:extLst>
              </a:tr>
              <a:tr h="0">
                <a:tc>
                  <a:txBody>
                    <a:bodyPr/>
                    <a:lstStyle/>
                    <a:p>
                      <a:pPr lvl="0">
                        <a:buNone/>
                      </a:pPr>
                      <a:r>
                        <a:rPr lang="en-US" sz="2000" b="0" i="0" u="none" strike="noStrike" noProof="0">
                          <a:solidFill>
                            <a:srgbClr val="000000"/>
                          </a:solidFill>
                          <a:latin typeface="Arial"/>
                        </a:rPr>
                        <a:t>Vendor Competition – New C</a:t>
                      </a:r>
                      <a:r>
                        <a:rPr lang="en-US" sz="2000" b="0" i="0" u="none" strike="noStrike" noProof="0">
                          <a:solidFill>
                            <a:srgbClr val="001D35"/>
                          </a:solidFill>
                          <a:latin typeface="Arial"/>
                        </a:rPr>
                        <a:t>odes, Ordinances</a:t>
                      </a:r>
                      <a:endParaRPr lang="en-US" sz="2000" b="0" i="0" u="none" strike="noStrike" noProof="0">
                        <a:solidFill>
                          <a:srgbClr val="000000"/>
                        </a:solidFill>
                        <a:latin typeface="Arial"/>
                      </a:endParaRPr>
                    </a:p>
                  </a:txBody>
                  <a:tcPr anchor="ctr"/>
                </a:tc>
                <a:tc>
                  <a:txBody>
                    <a:bodyPr/>
                    <a:lstStyle/>
                    <a:p>
                      <a:pPr lvl="0">
                        <a:buNone/>
                      </a:pPr>
                      <a:r>
                        <a:rPr lang="en-US" b="1">
                          <a:latin typeface="Arial"/>
                          <a:cs typeface="Arial"/>
                        </a:rPr>
                        <a:t>$136,511</a:t>
                      </a:r>
                    </a:p>
                  </a:txBody>
                  <a:tcPr anchor="ctr"/>
                </a:tc>
                <a:extLst>
                  <a:ext uri="{0D108BD9-81ED-4DB2-BD59-A6C34878D82A}">
                    <a16:rowId xmlns:a16="http://schemas.microsoft.com/office/drawing/2014/main" val="456140912"/>
                  </a:ext>
                </a:extLst>
              </a:tr>
              <a:tr h="0">
                <a:tc>
                  <a:txBody>
                    <a:bodyPr/>
                    <a:lstStyle/>
                    <a:p>
                      <a:pPr lvl="0">
                        <a:buNone/>
                      </a:pPr>
                      <a:r>
                        <a:rPr lang="en-US" sz="1800" b="0" i="0" u="none" strike="noStrike" noProof="0">
                          <a:solidFill>
                            <a:srgbClr val="001D35"/>
                          </a:solidFill>
                          <a:latin typeface="Arial"/>
                        </a:rPr>
                        <a:t>Multi-year Agreement – Juniper Network Switches</a:t>
                      </a:r>
                      <a:endParaRPr lang="en-US" sz="1800">
                        <a:latin typeface="Arial"/>
                      </a:endParaRPr>
                    </a:p>
                  </a:txBody>
                  <a:tcPr anchor="ctr"/>
                </a:tc>
                <a:tc>
                  <a:txBody>
                    <a:bodyPr/>
                    <a:lstStyle/>
                    <a:p>
                      <a:pPr lvl="0">
                        <a:buNone/>
                      </a:pPr>
                      <a:r>
                        <a:rPr lang="en-US" b="1">
                          <a:latin typeface="Arial"/>
                          <a:cs typeface="Arial"/>
                        </a:rPr>
                        <a:t>$160,000</a:t>
                      </a:r>
                      <a:endParaRPr lang="en-US">
                        <a:latin typeface="Arial"/>
                        <a:cs typeface="Arial"/>
                      </a:endParaRPr>
                    </a:p>
                  </a:txBody>
                  <a:tcPr anchor="ctr"/>
                </a:tc>
                <a:extLst>
                  <a:ext uri="{0D108BD9-81ED-4DB2-BD59-A6C34878D82A}">
                    <a16:rowId xmlns:a16="http://schemas.microsoft.com/office/drawing/2014/main" val="2566318662"/>
                  </a:ext>
                </a:extLst>
              </a:tr>
              <a:tr h="0">
                <a:tc>
                  <a:txBody>
                    <a:bodyPr/>
                    <a:lstStyle/>
                    <a:p>
                      <a:pPr lvl="0">
                        <a:buNone/>
                      </a:pPr>
                      <a:r>
                        <a:rPr lang="en-US" sz="1800" b="0" i="0" u="none" strike="noStrike" noProof="0">
                          <a:latin typeface="Arial"/>
                        </a:rPr>
                        <a:t>Agreement Negotiation – Motive GPS &amp; Cameras</a:t>
                      </a:r>
                      <a:endParaRPr lang="en-US">
                        <a:latin typeface="Arial"/>
                      </a:endParaRPr>
                    </a:p>
                  </a:txBody>
                  <a:tcPr anchor="ctr"/>
                </a:tc>
                <a:tc>
                  <a:txBody>
                    <a:bodyPr/>
                    <a:lstStyle/>
                    <a:p>
                      <a:pPr lvl="0">
                        <a:buNone/>
                      </a:pPr>
                      <a:r>
                        <a:rPr lang="en-US" b="1">
                          <a:latin typeface="Arial"/>
                          <a:cs typeface="Arial"/>
                        </a:rPr>
                        <a:t>$41,975</a:t>
                      </a:r>
                    </a:p>
                  </a:txBody>
                  <a:tcPr anchor="ctr"/>
                </a:tc>
                <a:extLst>
                  <a:ext uri="{0D108BD9-81ED-4DB2-BD59-A6C34878D82A}">
                    <a16:rowId xmlns:a16="http://schemas.microsoft.com/office/drawing/2014/main" val="640883132"/>
                  </a:ext>
                </a:extLst>
              </a:tr>
              <a:tr h="0">
                <a:tc>
                  <a:txBody>
                    <a:bodyPr/>
                    <a:lstStyle/>
                    <a:p>
                      <a:pPr lvl="0">
                        <a:buNone/>
                      </a:pPr>
                      <a:r>
                        <a:rPr lang="en-US">
                          <a:latin typeface="Arial"/>
                          <a:cs typeface="Arial"/>
                        </a:rPr>
                        <a:t>Refund for past 5 years – After Rate Adjustment</a:t>
                      </a:r>
                      <a:endParaRPr lang="en-US"/>
                    </a:p>
                  </a:txBody>
                  <a:tcPr anchor="ctr"/>
                </a:tc>
                <a:tc>
                  <a:txBody>
                    <a:bodyPr/>
                    <a:lstStyle/>
                    <a:p>
                      <a:pPr lvl="0">
                        <a:buNone/>
                      </a:pPr>
                      <a:r>
                        <a:rPr lang="en-US" b="1">
                          <a:latin typeface="Arial"/>
                          <a:cs typeface="Arial"/>
                        </a:rPr>
                        <a:t>$107,126.36</a:t>
                      </a:r>
                      <a:endParaRPr lang="en-US">
                        <a:latin typeface="Arial"/>
                        <a:cs typeface="Arial"/>
                      </a:endParaRPr>
                    </a:p>
                  </a:txBody>
                  <a:tcPr anchor="ctr"/>
                </a:tc>
                <a:extLst>
                  <a:ext uri="{0D108BD9-81ED-4DB2-BD59-A6C34878D82A}">
                    <a16:rowId xmlns:a16="http://schemas.microsoft.com/office/drawing/2014/main" val="777473954"/>
                  </a:ext>
                </a:extLst>
              </a:tr>
            </a:tbl>
          </a:graphicData>
        </a:graphic>
      </p:graphicFrame>
      <p:sp>
        <p:nvSpPr>
          <p:cNvPr id="17" name="TextBox 16">
            <a:extLst>
              <a:ext uri="{FF2B5EF4-FFF2-40B4-BE49-F238E27FC236}">
                <a16:creationId xmlns:a16="http://schemas.microsoft.com/office/drawing/2014/main" id="{5648CB41-A0E0-1BDC-85B1-B794C36C7DB8}"/>
              </a:ext>
            </a:extLst>
          </p:cNvPr>
          <p:cNvSpPr txBox="1"/>
          <p:nvPr/>
        </p:nvSpPr>
        <p:spPr>
          <a:xfrm>
            <a:off x="533399" y="1056617"/>
            <a:ext cx="6157244" cy="369332"/>
          </a:xfrm>
          <a:prstGeom prst="rect">
            <a:avLst/>
          </a:prstGeom>
          <a:noFill/>
        </p:spPr>
        <p:txBody>
          <a:bodyPr wrap="square" lIns="91440" tIns="45720" rIns="91440" bIns="45720" anchor="t">
            <a:spAutoFit/>
          </a:bodyPr>
          <a:lstStyle/>
          <a:p>
            <a:r>
              <a:rPr lang="en-US"/>
              <a:t>🟢 </a:t>
            </a:r>
            <a:r>
              <a:rPr lang="en-US" b="1">
                <a:latin typeface="Arial"/>
                <a:cs typeface="Arial"/>
              </a:rPr>
              <a:t>Recurring Annual Savings</a:t>
            </a:r>
            <a:r>
              <a:rPr lang="en-US">
                <a:latin typeface="Arial"/>
                <a:cs typeface="Arial"/>
              </a:rPr>
              <a:t> – </a:t>
            </a:r>
            <a:r>
              <a:rPr lang="en-US" b="1">
                <a:latin typeface="Arial"/>
                <a:cs typeface="Arial"/>
              </a:rPr>
              <a:t>$1,174,815.64</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169A610-C802-2A6B-2F63-E5263176C333}"/>
              </a:ext>
            </a:extLst>
          </p:cNvPr>
          <p:cNvSpPr txBox="1"/>
          <p:nvPr/>
        </p:nvSpPr>
        <p:spPr>
          <a:xfrm>
            <a:off x="533399" y="2711615"/>
            <a:ext cx="6157244" cy="369332"/>
          </a:xfrm>
          <a:prstGeom prst="rect">
            <a:avLst/>
          </a:prstGeom>
          <a:noFill/>
        </p:spPr>
        <p:txBody>
          <a:bodyPr wrap="square" lIns="91440" tIns="45720" rIns="91440" bIns="45720" anchor="t">
            <a:spAutoFit/>
          </a:bodyPr>
          <a:lstStyle/>
          <a:p>
            <a:r>
              <a:rPr lang="en-US"/>
              <a:t>🔵 </a:t>
            </a:r>
            <a:r>
              <a:rPr lang="en-US" b="1">
                <a:latin typeface="Arial"/>
                <a:cs typeface="Arial"/>
              </a:rPr>
              <a:t>One-Time Savings (2025) – $715,612.36</a:t>
            </a:r>
            <a:endParaRPr lang="en-US"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9E48FA-4F40-810A-5F56-C68E1F295B51}"/>
              </a:ext>
            </a:extLst>
          </p:cNvPr>
          <p:cNvSpPr txBox="1"/>
          <p:nvPr/>
        </p:nvSpPr>
        <p:spPr>
          <a:xfrm>
            <a:off x="1901536" y="5773881"/>
            <a:ext cx="6858630" cy="523220"/>
          </a:xfrm>
          <a:prstGeom prst="rect">
            <a:avLst/>
          </a:prstGeom>
          <a:noFill/>
        </p:spPr>
        <p:txBody>
          <a:bodyPr wrap="square" lIns="91440" tIns="45720" rIns="91440" bIns="45720" anchor="t">
            <a:spAutoFit/>
          </a:bodyPr>
          <a:lstStyle/>
          <a:p>
            <a:r>
              <a:rPr lang="en-US" sz="2800">
                <a:latin typeface="Arial"/>
                <a:cs typeface="Arial"/>
              </a:rPr>
              <a:t>✅ </a:t>
            </a:r>
            <a:r>
              <a:rPr lang="en-US" sz="2800" b="1">
                <a:latin typeface="Arial"/>
                <a:cs typeface="Arial"/>
              </a:rPr>
              <a:t>Total Savings - YTD:</a:t>
            </a:r>
            <a:r>
              <a:rPr lang="en-US" sz="2800">
                <a:latin typeface="Arial"/>
                <a:cs typeface="Arial"/>
              </a:rPr>
              <a:t> </a:t>
            </a:r>
            <a:r>
              <a:rPr lang="en-US" sz="2800" b="1">
                <a:latin typeface="Arial"/>
                <a:cs typeface="Arial"/>
              </a:rPr>
              <a:t>$1,890,428.00</a:t>
            </a:r>
            <a:endParaRPr lang="en-US" sz="280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ECB70A0B-285E-AE64-9A29-0C927FA4658A}"/>
              </a:ext>
            </a:extLst>
          </p:cNvPr>
          <p:cNvCxnSpPr>
            <a:cxnSpLocks/>
          </p:cNvCxnSpPr>
          <p:nvPr/>
        </p:nvCxnSpPr>
        <p:spPr>
          <a:xfrm>
            <a:off x="632858" y="2628120"/>
            <a:ext cx="8629868" cy="0"/>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32E10A3-5D31-5716-088E-DD7E808324B9}"/>
              </a:ext>
            </a:extLst>
          </p:cNvPr>
          <p:cNvCxnSpPr>
            <a:cxnSpLocks/>
          </p:cNvCxnSpPr>
          <p:nvPr/>
        </p:nvCxnSpPr>
        <p:spPr>
          <a:xfrm>
            <a:off x="537608" y="5411187"/>
            <a:ext cx="8629868" cy="0"/>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55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6E5AA6-7FB3-01D4-D3A6-FFE18F9F1A64}"/>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B8465D9-FBC7-9EED-59F6-3279F7794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7A43A21-70AD-747C-6665-9333D53EB48D}"/>
              </a:ext>
            </a:extLst>
          </p:cNvPr>
          <p:cNvSpPr txBox="1"/>
          <p:nvPr/>
        </p:nvSpPr>
        <p:spPr>
          <a:xfrm>
            <a:off x="533399" y="218209"/>
            <a:ext cx="8349343" cy="1200329"/>
          </a:xfrm>
          <a:prstGeom prst="rect">
            <a:avLst/>
          </a:prstGeom>
          <a:noFill/>
        </p:spPr>
        <p:txBody>
          <a:bodyPr wrap="square" lIns="91440" tIns="45720" rIns="91440" bIns="45720" rtlCol="0" anchor="t">
            <a:spAutoFit/>
          </a:bodyPr>
          <a:lstStyle/>
          <a:p>
            <a:r>
              <a:rPr lang="en-US" sz="3600" b="1">
                <a:solidFill>
                  <a:schemeClr val="tx2">
                    <a:lumMod val="75000"/>
                    <a:lumOff val="25000"/>
                  </a:schemeClr>
                </a:solidFill>
                <a:ea typeface="Roboto Slab"/>
                <a:cs typeface="BrowalliaUPC"/>
              </a:rPr>
              <a:t>Refund for the past 5 years after the license rate adjustment</a:t>
            </a:r>
          </a:p>
        </p:txBody>
      </p:sp>
      <p:sp>
        <p:nvSpPr>
          <p:cNvPr id="2" name="Slide Number Placeholder 2">
            <a:extLst>
              <a:ext uri="{FF2B5EF4-FFF2-40B4-BE49-F238E27FC236}">
                <a16:creationId xmlns:a16="http://schemas.microsoft.com/office/drawing/2014/main" id="{BAA17A4B-DAD4-BFF9-69A9-ECD8FDF149E0}"/>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pic>
        <p:nvPicPr>
          <p:cNvPr id="3" name="Picture 2">
            <a:extLst>
              <a:ext uri="{FF2B5EF4-FFF2-40B4-BE49-F238E27FC236}">
                <a16:creationId xmlns:a16="http://schemas.microsoft.com/office/drawing/2014/main" id="{E51B70A7-B9B9-B616-C3B6-AA3673D4DA95}"/>
              </a:ext>
            </a:extLst>
          </p:cNvPr>
          <p:cNvPicPr>
            <a:picLocks noChangeAspect="1"/>
          </p:cNvPicPr>
          <p:nvPr/>
        </p:nvPicPr>
        <p:blipFill>
          <a:blip r:embed="rId3"/>
          <a:stretch>
            <a:fillRect/>
          </a:stretch>
        </p:blipFill>
        <p:spPr>
          <a:xfrm rot="21180000">
            <a:off x="734379" y="2117274"/>
            <a:ext cx="8000999" cy="2890473"/>
          </a:xfrm>
          <a:prstGeom prst="rect">
            <a:avLst/>
          </a:prstGeom>
        </p:spPr>
      </p:pic>
    </p:spTree>
    <p:extLst>
      <p:ext uri="{BB962C8B-B14F-4D97-AF65-F5344CB8AC3E}">
        <p14:creationId xmlns:p14="http://schemas.microsoft.com/office/powerpoint/2010/main" val="231172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460022" y="300654"/>
            <a:ext cx="10515600" cy="668338"/>
          </a:xfrm>
        </p:spPr>
        <p:txBody>
          <a:bodyPr>
            <a:normAutofit/>
          </a:bodyPr>
          <a:lstStyle/>
          <a:p>
            <a:r>
              <a:rPr lang="en-US" sz="360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WHAT $1 MILLION IN SAVINGS MEANS</a:t>
            </a: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12</a:t>
            </a:fld>
            <a:endParaRPr lang="en-US">
              <a:latin typeface="+mn-lt"/>
            </a:endParaRPr>
          </a:p>
        </p:txBody>
      </p:sp>
      <p:graphicFrame>
        <p:nvGraphicFramePr>
          <p:cNvPr id="3" name="Table 2">
            <a:extLst>
              <a:ext uri="{FF2B5EF4-FFF2-40B4-BE49-F238E27FC236}">
                <a16:creationId xmlns:a16="http://schemas.microsoft.com/office/drawing/2014/main" id="{E7BD9B69-AEBC-B78E-B42F-056753504B2A}"/>
              </a:ext>
            </a:extLst>
          </p:cNvPr>
          <p:cNvGraphicFramePr>
            <a:graphicFrameLocks noGrp="1"/>
          </p:cNvGraphicFramePr>
          <p:nvPr/>
        </p:nvGraphicFramePr>
        <p:xfrm>
          <a:off x="553156" y="1058597"/>
          <a:ext cx="11401779" cy="4664869"/>
        </p:xfrm>
        <a:graphic>
          <a:graphicData uri="http://schemas.openxmlformats.org/drawingml/2006/table">
            <a:tbl>
              <a:tblPr>
                <a:tableStyleId>{5C22544A-7EE6-4342-B048-85BDC9FD1C3A}</a:tableStyleId>
              </a:tblPr>
              <a:tblGrid>
                <a:gridCol w="3426178">
                  <a:extLst>
                    <a:ext uri="{9D8B030D-6E8A-4147-A177-3AD203B41FA5}">
                      <a16:colId xmlns:a16="http://schemas.microsoft.com/office/drawing/2014/main" val="3585009095"/>
                    </a:ext>
                  </a:extLst>
                </a:gridCol>
                <a:gridCol w="1236133">
                  <a:extLst>
                    <a:ext uri="{9D8B030D-6E8A-4147-A177-3AD203B41FA5}">
                      <a16:colId xmlns:a16="http://schemas.microsoft.com/office/drawing/2014/main" val="920314384"/>
                    </a:ext>
                  </a:extLst>
                </a:gridCol>
                <a:gridCol w="6739468">
                  <a:extLst>
                    <a:ext uri="{9D8B030D-6E8A-4147-A177-3AD203B41FA5}">
                      <a16:colId xmlns:a16="http://schemas.microsoft.com/office/drawing/2014/main" val="2784366735"/>
                    </a:ext>
                  </a:extLst>
                </a:gridCol>
              </a:tblGrid>
              <a:tr h="260961">
                <a:tc>
                  <a:txBody>
                    <a:bodyPr/>
                    <a:lstStyle/>
                    <a:p>
                      <a:pPr>
                        <a:buNone/>
                      </a:pPr>
                      <a:r>
                        <a:rPr lang="en-US" sz="1400" b="1">
                          <a:latin typeface="Arial" panose="020B0604020202020204" pitchFamily="34" charset="0"/>
                          <a:cs typeface="Arial" panose="020B0604020202020204" pitchFamily="34" charset="0"/>
                        </a:rPr>
                        <a:t>Digital Service or Tool</a:t>
                      </a:r>
                      <a:endParaRPr lang="en-US" sz="1400">
                        <a:latin typeface="Arial" panose="020B0604020202020204" pitchFamily="34" charset="0"/>
                        <a:cs typeface="Arial" panose="020B0604020202020204" pitchFamily="34" charset="0"/>
                      </a:endParaRPr>
                    </a:p>
                  </a:txBody>
                  <a:tcPr marL="35961" marR="35961" marT="17981" marB="17981" anchor="ctr"/>
                </a:tc>
                <a:tc>
                  <a:txBody>
                    <a:bodyPr/>
                    <a:lstStyle/>
                    <a:p>
                      <a:pPr algn="ctr">
                        <a:buNone/>
                      </a:pPr>
                      <a:r>
                        <a:rPr lang="en-US" sz="1400" b="1">
                          <a:latin typeface="Arial" panose="020B0604020202020204" pitchFamily="34" charset="0"/>
                          <a:cs typeface="Arial" panose="020B0604020202020204" pitchFamily="34" charset="0"/>
                        </a:rPr>
                        <a:t>Annual Cost</a:t>
                      </a:r>
                      <a:endParaRPr lang="en-US" sz="1400">
                        <a:latin typeface="Arial" panose="020B0604020202020204" pitchFamily="34" charset="0"/>
                        <a:cs typeface="Arial" panose="020B0604020202020204" pitchFamily="34" charset="0"/>
                      </a:endParaRPr>
                    </a:p>
                  </a:txBody>
                  <a:tcPr marL="35961" marR="35961" marT="17981" marB="17981" anchor="ctr"/>
                </a:tc>
                <a:tc>
                  <a:txBody>
                    <a:bodyPr/>
                    <a:lstStyle/>
                    <a:p>
                      <a:pPr algn="ctr">
                        <a:buNone/>
                      </a:pPr>
                      <a:r>
                        <a:rPr lang="en-US" sz="1400" b="1">
                          <a:latin typeface="Arial" panose="020B0604020202020204" pitchFamily="34" charset="0"/>
                          <a:cs typeface="Arial" panose="020B0604020202020204" pitchFamily="34" charset="0"/>
                        </a:rPr>
                        <a:t>Customer Impact</a:t>
                      </a:r>
                      <a:endParaRPr lang="en-US" sz="1400">
                        <a:latin typeface="Arial" panose="020B0604020202020204" pitchFamily="34" charset="0"/>
                        <a:cs typeface="Arial" panose="020B0604020202020204" pitchFamily="34" charset="0"/>
                      </a:endParaRPr>
                    </a:p>
                  </a:txBody>
                  <a:tcPr marL="35961" marR="35961" marT="17981" marB="17981" anchor="ctr"/>
                </a:tc>
                <a:extLst>
                  <a:ext uri="{0D108BD9-81ED-4DB2-BD59-A6C34878D82A}">
                    <a16:rowId xmlns:a16="http://schemas.microsoft.com/office/drawing/2014/main" val="513010741"/>
                  </a:ext>
                </a:extLst>
              </a:tr>
              <a:tr h="489323">
                <a:tc>
                  <a:txBody>
                    <a:bodyPr/>
                    <a:lstStyle/>
                    <a:p>
                      <a:pPr>
                        <a:buNone/>
                      </a:pPr>
                      <a:r>
                        <a:rPr lang="en-US" sz="1400">
                          <a:latin typeface="Arial" panose="020B0604020202020204" pitchFamily="34" charset="0"/>
                          <a:cs typeface="Arial" panose="020B0604020202020204" pitchFamily="34" charset="0"/>
                        </a:rPr>
                        <a:t>SeeClickFix 311 and AskJacky AI Chatbot</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$70,000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Residents and staff can quickly report, ask, and resolve issues online without phone calls or visits.</a:t>
                      </a:r>
                    </a:p>
                  </a:txBody>
                  <a:tcPr marL="35961" marR="35961" marT="17981" marB="17981" anchor="ctr"/>
                </a:tc>
                <a:extLst>
                  <a:ext uri="{0D108BD9-81ED-4DB2-BD59-A6C34878D82A}">
                    <a16:rowId xmlns:a16="http://schemas.microsoft.com/office/drawing/2014/main" val="2810138960"/>
                  </a:ext>
                </a:extLst>
              </a:tr>
              <a:tr h="376403">
                <a:tc>
                  <a:txBody>
                    <a:bodyPr/>
                    <a:lstStyle/>
                    <a:p>
                      <a:pPr>
                        <a:buNone/>
                      </a:pPr>
                      <a:r>
                        <a:rPr lang="en-US" sz="1400">
                          <a:latin typeface="Arial" panose="020B0604020202020204" pitchFamily="34" charset="0"/>
                          <a:cs typeface="Arial" panose="020B0604020202020204" pitchFamily="34" charset="0"/>
                        </a:rPr>
                        <a:t>Qualtrics - Customer Experience </a:t>
                      </a:r>
                      <a:r>
                        <a:rPr lang="en-US" sz="1400" err="1">
                          <a:latin typeface="Arial" panose="020B0604020202020204" pitchFamily="34" charset="0"/>
                          <a:cs typeface="Arial" panose="020B0604020202020204" pitchFamily="34" charset="0"/>
                        </a:rPr>
                        <a:t>Mgmt</a:t>
                      </a:r>
                      <a:endParaRPr lang="en-US" sz="1400">
                        <a:latin typeface="Arial" panose="020B0604020202020204" pitchFamily="34" charset="0"/>
                        <a:cs typeface="Arial" panose="020B0604020202020204" pitchFamily="34" charset="0"/>
                      </a:endParaRP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$53,000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Helps departments gather feedback from the public to improve service delivery.</a:t>
                      </a:r>
                    </a:p>
                  </a:txBody>
                  <a:tcPr marL="35961" marR="35961" marT="17981" marB="17981" anchor="ctr"/>
                </a:tc>
                <a:extLst>
                  <a:ext uri="{0D108BD9-81ED-4DB2-BD59-A6C34878D82A}">
                    <a16:rowId xmlns:a16="http://schemas.microsoft.com/office/drawing/2014/main" val="1373609864"/>
                  </a:ext>
                </a:extLst>
              </a:tr>
              <a:tr h="489323">
                <a:tc>
                  <a:txBody>
                    <a:bodyPr/>
                    <a:lstStyle/>
                    <a:p>
                      <a:pPr>
                        <a:buNone/>
                      </a:pPr>
                      <a:r>
                        <a:rPr lang="en-US" sz="1400">
                          <a:latin typeface="Arial" panose="020B0604020202020204" pitchFamily="34" charset="0"/>
                          <a:cs typeface="Arial" panose="020B0604020202020204" pitchFamily="34" charset="0"/>
                        </a:rPr>
                        <a:t>Public Emergency Alert System</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$40,000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Sends timely alerts during storms, outages, or emergencies to keep the public safe.</a:t>
                      </a:r>
                    </a:p>
                  </a:txBody>
                  <a:tcPr marL="35961" marR="35961" marT="17981" marB="17981" anchor="ctr"/>
                </a:tc>
                <a:extLst>
                  <a:ext uri="{0D108BD9-81ED-4DB2-BD59-A6C34878D82A}">
                    <a16:rowId xmlns:a16="http://schemas.microsoft.com/office/drawing/2014/main" val="2908395882"/>
                  </a:ext>
                </a:extLst>
              </a:tr>
              <a:tr h="489323">
                <a:tc>
                  <a:txBody>
                    <a:bodyPr/>
                    <a:lstStyle/>
                    <a:p>
                      <a:pPr>
                        <a:buNone/>
                      </a:pPr>
                      <a:r>
                        <a:rPr lang="en-US" sz="1400">
                          <a:latin typeface="Arial" panose="020B0604020202020204" pitchFamily="34" charset="0"/>
                          <a:cs typeface="Arial" panose="020B0604020202020204" pitchFamily="34" charset="0"/>
                        </a:rPr>
                        <a:t>Digital Agenda &amp; Meeting Software</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$22,000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Makes Council meetings more accessible and transparent for the public and staff.</a:t>
                      </a:r>
                    </a:p>
                  </a:txBody>
                  <a:tcPr marL="35961" marR="35961" marT="17981" marB="17981" anchor="ctr"/>
                </a:tc>
                <a:extLst>
                  <a:ext uri="{0D108BD9-81ED-4DB2-BD59-A6C34878D82A}">
                    <a16:rowId xmlns:a16="http://schemas.microsoft.com/office/drawing/2014/main" val="1799213294"/>
                  </a:ext>
                </a:extLst>
              </a:tr>
              <a:tr h="489323">
                <a:tc>
                  <a:txBody>
                    <a:bodyPr/>
                    <a:lstStyle/>
                    <a:p>
                      <a:pPr>
                        <a:buNone/>
                      </a:pPr>
                      <a:r>
                        <a:rPr lang="en-US" sz="1400">
                          <a:latin typeface="Arial" panose="020B0604020202020204" pitchFamily="34" charset="0"/>
                          <a:cs typeface="Arial" panose="020B0604020202020204" pitchFamily="34" charset="0"/>
                        </a:rPr>
                        <a:t>Online Permitting and Inspection Software</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$110,000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Speeds up permit processing and lets contractors and residents track progress online.</a:t>
                      </a:r>
                    </a:p>
                  </a:txBody>
                  <a:tcPr marL="35961" marR="35961" marT="17981" marB="17981" anchor="ctr"/>
                </a:tc>
                <a:extLst>
                  <a:ext uri="{0D108BD9-81ED-4DB2-BD59-A6C34878D82A}">
                    <a16:rowId xmlns:a16="http://schemas.microsoft.com/office/drawing/2014/main" val="1384783857"/>
                  </a:ext>
                </a:extLst>
              </a:tr>
              <a:tr h="489323">
                <a:tc>
                  <a:txBody>
                    <a:bodyPr/>
                    <a:lstStyle/>
                    <a:p>
                      <a:pPr>
                        <a:buNone/>
                      </a:pPr>
                      <a:r>
                        <a:rPr lang="en-US" sz="1400">
                          <a:latin typeface="Arial" panose="020B0604020202020204" pitchFamily="34" charset="0"/>
                          <a:cs typeface="Arial" panose="020B0604020202020204" pitchFamily="34" charset="0"/>
                        </a:rPr>
                        <a:t>Online Health Inspection Software</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$63,000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Restaurants and health providers can view and manage inspections online without paperwork delays.</a:t>
                      </a:r>
                    </a:p>
                  </a:txBody>
                  <a:tcPr marL="35961" marR="35961" marT="17981" marB="17981" anchor="ctr"/>
                </a:tc>
                <a:extLst>
                  <a:ext uri="{0D108BD9-81ED-4DB2-BD59-A6C34878D82A}">
                    <a16:rowId xmlns:a16="http://schemas.microsoft.com/office/drawing/2014/main" val="3642985421"/>
                  </a:ext>
                </a:extLst>
              </a:tr>
              <a:tr h="489323">
                <a:tc>
                  <a:txBody>
                    <a:bodyPr/>
                    <a:lstStyle/>
                    <a:p>
                      <a:pPr>
                        <a:buNone/>
                      </a:pPr>
                      <a:r>
                        <a:rPr lang="en-US" sz="1400">
                          <a:latin typeface="Arial" panose="020B0604020202020204" pitchFamily="34" charset="0"/>
                          <a:cs typeface="Arial" panose="020B0604020202020204" pitchFamily="34" charset="0"/>
                        </a:rPr>
                        <a:t>CityWorks Work Order Management</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$140,000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Field staff can receive and complete work orders digitally, improving response time.</a:t>
                      </a:r>
                    </a:p>
                  </a:txBody>
                  <a:tcPr marL="35961" marR="35961" marT="17981" marB="17981" anchor="ctr"/>
                </a:tc>
                <a:extLst>
                  <a:ext uri="{0D108BD9-81ED-4DB2-BD59-A6C34878D82A}">
                    <a16:rowId xmlns:a16="http://schemas.microsoft.com/office/drawing/2014/main" val="3440238270"/>
                  </a:ext>
                </a:extLst>
              </a:tr>
              <a:tr h="489323">
                <a:tc>
                  <a:txBody>
                    <a:bodyPr/>
                    <a:lstStyle/>
                    <a:p>
                      <a:pPr>
                        <a:buNone/>
                      </a:pPr>
                      <a:r>
                        <a:rPr lang="en-US" sz="1400">
                          <a:latin typeface="Arial" panose="020B0604020202020204" pitchFamily="34" charset="0"/>
                          <a:cs typeface="Arial" panose="020B0604020202020204" pitchFamily="34" charset="0"/>
                        </a:rPr>
                        <a:t>ProCore Project Management Software</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$130,000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Allows Engineering and Capital Projects teams to manage large construction projects more efficiently.</a:t>
                      </a:r>
                    </a:p>
                  </a:txBody>
                  <a:tcPr marL="35961" marR="35961" marT="17981" marB="17981" anchor="ctr"/>
                </a:tc>
                <a:extLst>
                  <a:ext uri="{0D108BD9-81ED-4DB2-BD59-A6C34878D82A}">
                    <a16:rowId xmlns:a16="http://schemas.microsoft.com/office/drawing/2014/main" val="2094726554"/>
                  </a:ext>
                </a:extLst>
              </a:tr>
              <a:tr h="602244">
                <a:tc>
                  <a:txBody>
                    <a:bodyPr/>
                    <a:lstStyle/>
                    <a:p>
                      <a:pPr>
                        <a:buNone/>
                      </a:pPr>
                      <a:r>
                        <a:rPr lang="en-US" sz="1400">
                          <a:latin typeface="Arial" panose="020B0604020202020204" pitchFamily="34" charset="0"/>
                          <a:cs typeface="Arial" panose="020B0604020202020204" pitchFamily="34" charset="0"/>
                        </a:rPr>
                        <a:t>Microsoft 365 Licensing</a:t>
                      </a:r>
                    </a:p>
                  </a:txBody>
                  <a:tcPr marL="35961" marR="35961" marT="17981" marB="17981" anchor="ctr"/>
                </a:tc>
                <a:tc>
                  <a:txBody>
                    <a:bodyPr/>
                    <a:lstStyle/>
                    <a:p>
                      <a:pPr algn="ctr">
                        <a:buNone/>
                      </a:pPr>
                      <a:r>
                        <a:rPr lang="en-US" sz="1400">
                          <a:latin typeface="Arial" panose="020B0604020202020204" pitchFamily="34" charset="0"/>
                          <a:cs typeface="Arial" panose="020B0604020202020204" pitchFamily="34" charset="0"/>
                        </a:rPr>
                        <a:t>$400,000</a:t>
                      </a:r>
                    </a:p>
                  </a:txBody>
                  <a:tcPr marL="35961" marR="35961" marT="17981" marB="17981" anchor="ctr"/>
                </a:tc>
                <a:tc>
                  <a:txBody>
                    <a:bodyPr/>
                    <a:lstStyle/>
                    <a:p>
                      <a:pPr>
                        <a:buNone/>
                      </a:pPr>
                      <a:r>
                        <a:rPr lang="en-US" sz="1400">
                          <a:latin typeface="Arial" panose="020B0604020202020204" pitchFamily="34" charset="0"/>
                          <a:cs typeface="Arial" panose="020B0604020202020204" pitchFamily="34" charset="0"/>
                        </a:rPr>
                        <a:t>Gives all staff access to modern tools like Outlook, Word, and Teams to improve productivity and communication.</a:t>
                      </a:r>
                    </a:p>
                  </a:txBody>
                  <a:tcPr marL="35961" marR="35961" marT="17981" marB="17981" anchor="ctr"/>
                </a:tc>
                <a:extLst>
                  <a:ext uri="{0D108BD9-81ED-4DB2-BD59-A6C34878D82A}">
                    <a16:rowId xmlns:a16="http://schemas.microsoft.com/office/drawing/2014/main" val="3593036854"/>
                  </a:ext>
                </a:extLst>
              </a:tr>
            </a:tbl>
          </a:graphicData>
        </a:graphic>
      </p:graphicFrame>
      <p:graphicFrame>
        <p:nvGraphicFramePr>
          <p:cNvPr id="5" name="Table 4">
            <a:extLst>
              <a:ext uri="{FF2B5EF4-FFF2-40B4-BE49-F238E27FC236}">
                <a16:creationId xmlns:a16="http://schemas.microsoft.com/office/drawing/2014/main" id="{B9D26CBF-B005-E68B-A9DA-F27C5A9DF3D9}"/>
              </a:ext>
            </a:extLst>
          </p:cNvPr>
          <p:cNvGraphicFramePr>
            <a:graphicFrameLocks noGrp="1"/>
          </p:cNvGraphicFramePr>
          <p:nvPr/>
        </p:nvGraphicFramePr>
        <p:xfrm>
          <a:off x="553156" y="5723466"/>
          <a:ext cx="4662311" cy="260961"/>
        </p:xfrm>
        <a:graphic>
          <a:graphicData uri="http://schemas.openxmlformats.org/drawingml/2006/table">
            <a:tbl>
              <a:tblPr>
                <a:tableStyleId>{5C22544A-7EE6-4342-B048-85BDC9FD1C3A}</a:tableStyleId>
              </a:tblPr>
              <a:tblGrid>
                <a:gridCol w="3426178">
                  <a:extLst>
                    <a:ext uri="{9D8B030D-6E8A-4147-A177-3AD203B41FA5}">
                      <a16:colId xmlns:a16="http://schemas.microsoft.com/office/drawing/2014/main" val="3085557171"/>
                    </a:ext>
                  </a:extLst>
                </a:gridCol>
                <a:gridCol w="1236133">
                  <a:extLst>
                    <a:ext uri="{9D8B030D-6E8A-4147-A177-3AD203B41FA5}">
                      <a16:colId xmlns:a16="http://schemas.microsoft.com/office/drawing/2014/main" val="1700437539"/>
                    </a:ext>
                  </a:extLst>
                </a:gridCol>
              </a:tblGrid>
              <a:tr h="260961">
                <a:tc>
                  <a:txBody>
                    <a:bodyPr/>
                    <a:lstStyle/>
                    <a:p>
                      <a:pPr algn="r">
                        <a:buNone/>
                      </a:pPr>
                      <a:r>
                        <a:rPr lang="en-US" sz="1400" b="1">
                          <a:latin typeface="Arial" panose="020B0604020202020204" pitchFamily="34" charset="0"/>
                          <a:cs typeface="Arial" panose="020B0604020202020204" pitchFamily="34" charset="0"/>
                        </a:rPr>
                        <a:t>Total</a:t>
                      </a:r>
                      <a:endParaRPr lang="en-US" sz="1400">
                        <a:latin typeface="Arial" panose="020B0604020202020204" pitchFamily="34" charset="0"/>
                        <a:cs typeface="Arial" panose="020B0604020202020204" pitchFamily="34" charset="0"/>
                      </a:endParaRPr>
                    </a:p>
                  </a:txBody>
                  <a:tcPr marL="35961" marR="35961" marT="17981" marB="17981" anchor="ctr"/>
                </a:tc>
                <a:tc>
                  <a:txBody>
                    <a:bodyPr/>
                    <a:lstStyle/>
                    <a:p>
                      <a:pPr algn="ctr">
                        <a:buNone/>
                      </a:pPr>
                      <a:r>
                        <a:rPr lang="en-US" sz="1400" b="1">
                          <a:latin typeface="Arial" panose="020B0604020202020204" pitchFamily="34" charset="0"/>
                          <a:cs typeface="Arial" panose="020B0604020202020204" pitchFamily="34" charset="0"/>
                        </a:rPr>
                        <a:t>$1,028,000</a:t>
                      </a:r>
                    </a:p>
                  </a:txBody>
                  <a:tcPr marL="35961" marR="35961" marT="17981" marB="17981" anchor="ctr"/>
                </a:tc>
                <a:extLst>
                  <a:ext uri="{0D108BD9-81ED-4DB2-BD59-A6C34878D82A}">
                    <a16:rowId xmlns:a16="http://schemas.microsoft.com/office/drawing/2014/main" val="2309003257"/>
                  </a:ext>
                </a:extLst>
              </a:tr>
            </a:tbl>
          </a:graphicData>
        </a:graphic>
      </p:graphicFrame>
    </p:spTree>
    <p:extLst>
      <p:ext uri="{BB962C8B-B14F-4D97-AF65-F5344CB8AC3E}">
        <p14:creationId xmlns:p14="http://schemas.microsoft.com/office/powerpoint/2010/main" val="418104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HOW WE DID IT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2032111"/>
            <a:ext cx="8892611" cy="2793778"/>
          </a:xfrm>
          <a:prstGeom prst="rect">
            <a:avLst/>
          </a:prstGeom>
          <a:noFill/>
        </p:spPr>
        <p:txBody>
          <a:bodyPr wrap="square" rtlCol="0">
            <a:spAutoFit/>
          </a:bodyPr>
          <a:lstStyle/>
          <a:p>
            <a:pPr>
              <a:lnSpc>
                <a:spcPct val="150000"/>
              </a:lnSpc>
            </a:pPr>
            <a:r>
              <a:rPr lang="en-US" sz="2400">
                <a:latin typeface="Arial" panose="020B0604020202020204" pitchFamily="34" charset="0"/>
                <a:cs typeface="Arial" panose="020B0604020202020204" pitchFamily="34" charset="0"/>
              </a:rPr>
              <a:t>🔍 Reviewed all software and tech contracts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Eliminated redundant and underused tools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Provided modern, often </a:t>
            </a:r>
            <a:r>
              <a:rPr lang="en-US" sz="2400" b="1">
                <a:latin typeface="Arial" panose="020B0604020202020204" pitchFamily="34" charset="0"/>
                <a:cs typeface="Arial" panose="020B0604020202020204" pitchFamily="34" charset="0"/>
              </a:rPr>
              <a:t>better-performing replacements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Renegotiated contract terms and capped increases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Created vendor competition for major purchases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spTree>
    <p:extLst>
      <p:ext uri="{BB962C8B-B14F-4D97-AF65-F5344CB8AC3E}">
        <p14:creationId xmlns:p14="http://schemas.microsoft.com/office/powerpoint/2010/main" val="148537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5B10924-330B-571A-3522-491581A71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WHAT’S NEXT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493181"/>
            <a:ext cx="9148985" cy="4455835"/>
          </a:xfrm>
          <a:prstGeom prst="rect">
            <a:avLst/>
          </a:prstGeom>
          <a:noFill/>
        </p:spPr>
        <p:txBody>
          <a:bodyPr wrap="square" rtlCol="0">
            <a:spAutoFit/>
          </a:bodyPr>
          <a:lstStyle/>
          <a:p>
            <a:pPr>
              <a:lnSpc>
                <a:spcPct val="150000"/>
              </a:lnSpc>
              <a:buNone/>
            </a:pPr>
            <a:r>
              <a:rPr lang="en-US" sz="2400">
                <a:latin typeface="Arial" panose="020B0604020202020204" pitchFamily="34" charset="0"/>
                <a:cs typeface="Arial" panose="020B0604020202020204" pitchFamily="34" charset="0"/>
              </a:rPr>
              <a:t>🔄 </a:t>
            </a:r>
            <a:r>
              <a:rPr lang="en-US" sz="2400" b="1">
                <a:latin typeface="Arial" panose="020B0604020202020204" pitchFamily="34" charset="0"/>
                <a:cs typeface="Arial" panose="020B0604020202020204" pitchFamily="34" charset="0"/>
              </a:rPr>
              <a:t>Regular reviews</a:t>
            </a:r>
            <a:r>
              <a:rPr lang="en-US" sz="2400">
                <a:latin typeface="Arial" panose="020B0604020202020204" pitchFamily="34" charset="0"/>
                <a:cs typeface="Arial" panose="020B0604020202020204" pitchFamily="34" charset="0"/>
              </a:rPr>
              <a:t> of contracts and subscriptions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Upcoming renegotiations:</a:t>
            </a:r>
          </a:p>
          <a:p>
            <a:pPr marL="800100" lvl="1" indent="-342900">
              <a:lnSpc>
                <a:spcPct val="150000"/>
              </a:lnSpc>
              <a:buFont typeface="Arial" panose="020B0604020202020204" pitchFamily="34" charset="0"/>
              <a:buChar char="•"/>
            </a:pPr>
            <a:r>
              <a:rPr lang="en-US" sz="2400" b="1">
                <a:latin typeface="Arial" panose="020B0604020202020204" pitchFamily="34" charset="0"/>
                <a:cs typeface="Arial" panose="020B0604020202020204" pitchFamily="34" charset="0"/>
              </a:rPr>
              <a:t>Motorola Radio System: </a:t>
            </a:r>
            <a:r>
              <a:rPr lang="en-US" sz="2400">
                <a:latin typeface="Arial" panose="020B0604020202020204" pitchFamily="34" charset="0"/>
                <a:cs typeface="Arial" panose="020B0604020202020204" pitchFamily="34" charset="0"/>
              </a:rPr>
              <a:t>$508K to $773K (by year 10)</a:t>
            </a:r>
          </a:p>
          <a:p>
            <a:pPr marL="800100" lvl="1" indent="-342900">
              <a:lnSpc>
                <a:spcPct val="150000"/>
              </a:lnSpc>
              <a:buFont typeface="Arial" panose="020B0604020202020204" pitchFamily="34" charset="0"/>
              <a:buChar char="•"/>
            </a:pPr>
            <a:r>
              <a:rPr lang="en-US" sz="2400" b="1">
                <a:latin typeface="Arial" panose="020B0604020202020204" pitchFamily="34" charset="0"/>
                <a:cs typeface="Arial" panose="020B0604020202020204" pitchFamily="34" charset="0"/>
              </a:rPr>
              <a:t>Tyler Munis ERP: </a:t>
            </a:r>
            <a:r>
              <a:rPr lang="en-US" sz="2400">
                <a:latin typeface="Arial" panose="020B0604020202020204" pitchFamily="34" charset="0"/>
                <a:cs typeface="Arial" panose="020B0604020202020204" pitchFamily="34" charset="0"/>
              </a:rPr>
              <a:t>$300K+/Year</a:t>
            </a:r>
          </a:p>
          <a:p>
            <a:pPr marL="800100" lvl="1" indent="-342900">
              <a:lnSpc>
                <a:spcPct val="150000"/>
              </a:lnSpc>
              <a:buFont typeface="Arial" panose="020B0604020202020204" pitchFamily="34" charset="0"/>
              <a:buChar char="•"/>
            </a:pPr>
            <a:r>
              <a:rPr lang="en-US" sz="2400" b="1" err="1">
                <a:latin typeface="Arial" panose="020B0604020202020204" pitchFamily="34" charset="0"/>
                <a:cs typeface="Arial" panose="020B0604020202020204" pitchFamily="34" charset="0"/>
              </a:rPr>
              <a:t>NeoGov</a:t>
            </a:r>
            <a:r>
              <a:rPr lang="en-US" sz="2400" b="1">
                <a:latin typeface="Arial" panose="020B0604020202020204" pitchFamily="34" charset="0"/>
                <a:cs typeface="Arial" panose="020B0604020202020204" pitchFamily="34" charset="0"/>
              </a:rPr>
              <a:t> HR/Payroll: </a:t>
            </a:r>
            <a:r>
              <a:rPr lang="en-US" sz="2400">
                <a:latin typeface="Arial" panose="020B0604020202020204" pitchFamily="34" charset="0"/>
                <a:cs typeface="Arial" panose="020B0604020202020204" pitchFamily="34" charset="0"/>
              </a:rPr>
              <a:t>$350K+/Year</a:t>
            </a:r>
          </a:p>
          <a:p>
            <a:pPr>
              <a:lnSpc>
                <a:spcPct val="150000"/>
              </a:lnSpc>
            </a:pPr>
            <a:r>
              <a:rPr lang="en-US" sz="2400">
                <a:latin typeface="Arial" panose="020B0604020202020204" pitchFamily="34" charset="0"/>
                <a:cs typeface="Arial" panose="020B0604020202020204" pitchFamily="34" charset="0"/>
              </a:rPr>
              <a:t>💬 Expanding vendor engagement to reduce renewal hikes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Reinvesting savings into digital products that align with the </a:t>
            </a:r>
            <a:r>
              <a:rPr lang="en-US" sz="2400" b="1">
                <a:latin typeface="Arial" panose="020B0604020202020204" pitchFamily="34" charset="0"/>
                <a:cs typeface="Arial" panose="020B0604020202020204" pitchFamily="34" charset="0"/>
              </a:rPr>
              <a:t>Council’s Strategic Plan</a:t>
            </a:r>
            <a:endParaRPr lang="en-US" sz="24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spTree>
    <p:extLst>
      <p:ext uri="{BB962C8B-B14F-4D97-AF65-F5344CB8AC3E}">
        <p14:creationId xmlns:p14="http://schemas.microsoft.com/office/powerpoint/2010/main" val="118319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CDABDC-D1F2-141F-ACBA-B4156D41BD68}"/>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E9BC29C1-99DE-4807-6E20-CECAD52A5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65AB83D-54F4-08D8-A139-BC635DCD045C}"/>
              </a:ext>
            </a:extLst>
          </p:cNvPr>
          <p:cNvSpPr txBox="1"/>
          <p:nvPr/>
        </p:nvSpPr>
        <p:spPr>
          <a:xfrm>
            <a:off x="533399" y="564573"/>
            <a:ext cx="7916537"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WHERE WE GO FROM HERE</a:t>
            </a:r>
          </a:p>
        </p:txBody>
      </p:sp>
      <p:sp>
        <p:nvSpPr>
          <p:cNvPr id="13" name="TextBox 12">
            <a:extLst>
              <a:ext uri="{FF2B5EF4-FFF2-40B4-BE49-F238E27FC236}">
                <a16:creationId xmlns:a16="http://schemas.microsoft.com/office/drawing/2014/main" id="{D682AA19-7507-BBF7-DA40-489EEC3D764E}"/>
              </a:ext>
            </a:extLst>
          </p:cNvPr>
          <p:cNvSpPr txBox="1"/>
          <p:nvPr/>
        </p:nvSpPr>
        <p:spPr>
          <a:xfrm>
            <a:off x="533400" y="1504950"/>
            <a:ext cx="7112306" cy="523220"/>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Strategic Progress and the Climb Ahead</a:t>
            </a:r>
          </a:p>
        </p:txBody>
      </p:sp>
      <p:sp>
        <p:nvSpPr>
          <p:cNvPr id="2" name="Slide Number Placeholder 2">
            <a:extLst>
              <a:ext uri="{FF2B5EF4-FFF2-40B4-BE49-F238E27FC236}">
                <a16:creationId xmlns:a16="http://schemas.microsoft.com/office/drawing/2014/main" id="{512493CC-0C92-AF46-2685-2C5D3942C1D4}"/>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pic>
        <p:nvPicPr>
          <p:cNvPr id="4" name="Picture 3" descr="Calendar&#10;&#10;AI-generated content may be incorrect.">
            <a:extLst>
              <a:ext uri="{FF2B5EF4-FFF2-40B4-BE49-F238E27FC236}">
                <a16:creationId xmlns:a16="http://schemas.microsoft.com/office/drawing/2014/main" id="{CC636FBE-9D45-04A6-1AF8-B617080ECADF}"/>
              </a:ext>
            </a:extLst>
          </p:cNvPr>
          <p:cNvPicPr>
            <a:picLocks noChangeAspect="1"/>
          </p:cNvPicPr>
          <p:nvPr/>
        </p:nvPicPr>
        <p:blipFill>
          <a:blip r:embed="rId4"/>
          <a:stretch>
            <a:fillRect/>
          </a:stretch>
        </p:blipFill>
        <p:spPr>
          <a:xfrm>
            <a:off x="1617183" y="2028170"/>
            <a:ext cx="6832753" cy="4555169"/>
          </a:xfrm>
          <a:prstGeom prst="rect">
            <a:avLst/>
          </a:prstGeom>
        </p:spPr>
      </p:pic>
    </p:spTree>
    <p:extLst>
      <p:ext uri="{BB962C8B-B14F-4D97-AF65-F5344CB8AC3E}">
        <p14:creationId xmlns:p14="http://schemas.microsoft.com/office/powerpoint/2010/main" val="3494674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84691"/>
            <a:ext cx="8743122"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A STRATEGIC START: COUNCIL’S VISION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1" y="1769110"/>
            <a:ext cx="5572750" cy="4401205"/>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Council asked for a forward-looking strategic plan; a living document, not one that was just sitting on a shelf.</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We delivered with clear priorities, long-term forecasts, and strong fiscal planning. </a:t>
            </a: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The result: Foundation set for a resilient, high-performing government.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grpSp>
        <p:nvGrpSpPr>
          <p:cNvPr id="3" name="object 2">
            <a:extLst>
              <a:ext uri="{FF2B5EF4-FFF2-40B4-BE49-F238E27FC236}">
                <a16:creationId xmlns:a16="http://schemas.microsoft.com/office/drawing/2014/main" id="{3209E9E9-B227-6C20-F861-831F15D184A6}"/>
              </a:ext>
            </a:extLst>
          </p:cNvPr>
          <p:cNvGrpSpPr/>
          <p:nvPr/>
        </p:nvGrpSpPr>
        <p:grpSpPr>
          <a:xfrm>
            <a:off x="5812972" y="1701078"/>
            <a:ext cx="3629722" cy="4401205"/>
            <a:chOff x="949559" y="172199"/>
            <a:chExt cx="6346054" cy="6350325"/>
          </a:xfrm>
        </p:grpSpPr>
        <p:pic>
          <p:nvPicPr>
            <p:cNvPr id="5" name="object 3">
              <a:extLst>
                <a:ext uri="{FF2B5EF4-FFF2-40B4-BE49-F238E27FC236}">
                  <a16:creationId xmlns:a16="http://schemas.microsoft.com/office/drawing/2014/main" id="{1520E4B0-9D40-E85E-1A09-B59393C9F67D}"/>
                </a:ext>
              </a:extLst>
            </p:cNvPr>
            <p:cNvPicPr/>
            <p:nvPr/>
          </p:nvPicPr>
          <p:blipFill>
            <a:blip r:embed="rId4" cstate="print"/>
            <a:stretch>
              <a:fillRect/>
            </a:stretch>
          </p:blipFill>
          <p:spPr>
            <a:xfrm>
              <a:off x="949559" y="172199"/>
              <a:ext cx="5264421" cy="3206914"/>
            </a:xfrm>
            <a:prstGeom prst="rect">
              <a:avLst/>
            </a:prstGeom>
          </p:spPr>
        </p:pic>
        <p:pic>
          <p:nvPicPr>
            <p:cNvPr id="6" name="object 4">
              <a:extLst>
                <a:ext uri="{FF2B5EF4-FFF2-40B4-BE49-F238E27FC236}">
                  <a16:creationId xmlns:a16="http://schemas.microsoft.com/office/drawing/2014/main" id="{B92253AC-67C0-B7A2-B6DE-88E460051697}"/>
                </a:ext>
              </a:extLst>
            </p:cNvPr>
            <p:cNvPicPr/>
            <p:nvPr/>
          </p:nvPicPr>
          <p:blipFill>
            <a:blip r:embed="rId5" cstate="print"/>
            <a:stretch>
              <a:fillRect/>
            </a:stretch>
          </p:blipFill>
          <p:spPr>
            <a:xfrm>
              <a:off x="2050244" y="3379113"/>
              <a:ext cx="5245369" cy="3143411"/>
            </a:xfrm>
            <a:prstGeom prst="rect">
              <a:avLst/>
            </a:prstGeom>
          </p:spPr>
        </p:pic>
      </p:grpSp>
    </p:spTree>
    <p:extLst>
      <p:ext uri="{BB962C8B-B14F-4D97-AF65-F5344CB8AC3E}">
        <p14:creationId xmlns:p14="http://schemas.microsoft.com/office/powerpoint/2010/main" val="49884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FD192ADE-02B3-9756-F7A1-3BB7F4672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40501"/>
            <a:ext cx="9180443"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THE MANDATE: GOVERNMENT THAT WORKS LIKE A BUSINESS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graphicFrame>
        <p:nvGraphicFramePr>
          <p:cNvPr id="3" name="Table 2">
            <a:extLst>
              <a:ext uri="{FF2B5EF4-FFF2-40B4-BE49-F238E27FC236}">
                <a16:creationId xmlns:a16="http://schemas.microsoft.com/office/drawing/2014/main" id="{287A528E-984F-70F1-B006-7E77AD0459B5}"/>
              </a:ext>
            </a:extLst>
          </p:cNvPr>
          <p:cNvGraphicFramePr>
            <a:graphicFrameLocks noGrp="1"/>
          </p:cNvGraphicFramePr>
          <p:nvPr>
            <p:extLst>
              <p:ext uri="{D42A27DB-BD31-4B8C-83A1-F6EECF244321}">
                <p14:modId xmlns:p14="http://schemas.microsoft.com/office/powerpoint/2010/main" val="325018155"/>
              </p:ext>
            </p:extLst>
          </p:nvPr>
        </p:nvGraphicFramePr>
        <p:xfrm>
          <a:off x="250371" y="1927552"/>
          <a:ext cx="9321629" cy="4084320"/>
        </p:xfrm>
        <a:graphic>
          <a:graphicData uri="http://schemas.openxmlformats.org/drawingml/2006/table">
            <a:tbl>
              <a:tblPr firstRow="1" bandRow="1">
                <a:tableStyleId>{5C22544A-7EE6-4342-B048-85BDC9FD1C3A}</a:tableStyleId>
              </a:tblPr>
              <a:tblGrid>
                <a:gridCol w="4998549">
                  <a:extLst>
                    <a:ext uri="{9D8B030D-6E8A-4147-A177-3AD203B41FA5}">
                      <a16:colId xmlns:a16="http://schemas.microsoft.com/office/drawing/2014/main" val="4069616357"/>
                    </a:ext>
                  </a:extLst>
                </a:gridCol>
                <a:gridCol w="4323080">
                  <a:extLst>
                    <a:ext uri="{9D8B030D-6E8A-4147-A177-3AD203B41FA5}">
                      <a16:colId xmlns:a16="http://schemas.microsoft.com/office/drawing/2014/main" val="83402105"/>
                    </a:ext>
                  </a:extLst>
                </a:gridCol>
              </a:tblGrid>
              <a:tr h="378455">
                <a:tc>
                  <a:txBody>
                    <a:bodyPr/>
                    <a:lstStyle/>
                    <a:p>
                      <a:r>
                        <a:rPr lang="en-US" sz="2800">
                          <a:solidFill>
                            <a:schemeClr val="tx1"/>
                          </a:solidFill>
                        </a:rPr>
                        <a:t>TRADITIONAL GOVERNMENT</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800">
                          <a:solidFill>
                            <a:schemeClr val="tx1"/>
                          </a:solidFill>
                        </a:rPr>
                        <a:t>MODERN GOVERNMENT</a:t>
                      </a:r>
                    </a:p>
                  </a:txBody>
                  <a:tcPr>
                    <a:solidFill>
                      <a:schemeClr val="accent6">
                        <a:lumMod val="60000"/>
                        <a:lumOff val="40000"/>
                      </a:schemeClr>
                    </a:solidFill>
                  </a:tcPr>
                </a:tc>
                <a:extLst>
                  <a:ext uri="{0D108BD9-81ED-4DB2-BD59-A6C34878D82A}">
                    <a16:rowId xmlns:a16="http://schemas.microsoft.com/office/drawing/2014/main" val="4169923600"/>
                  </a:ext>
                </a:extLst>
              </a:tr>
              <a:tr h="378455">
                <a:tc>
                  <a:txBody>
                    <a:bodyPr/>
                    <a:lstStyle/>
                    <a:p>
                      <a:r>
                        <a:rPr lang="en-US" sz="2000">
                          <a:latin typeface="Arial" panose="020B0604020202020204" pitchFamily="34" charset="0"/>
                          <a:cs typeface="Arial" panose="020B0604020202020204" pitchFamily="34" charset="0"/>
                        </a:rPr>
                        <a:t>Reactive</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Proactive</a:t>
                      </a:r>
                    </a:p>
                  </a:txBody>
                  <a:tcPr>
                    <a:solidFill>
                      <a:schemeClr val="accent6">
                        <a:lumMod val="60000"/>
                        <a:lumOff val="40000"/>
                      </a:schemeClr>
                    </a:solidFill>
                  </a:tcPr>
                </a:tc>
                <a:extLst>
                  <a:ext uri="{0D108BD9-81ED-4DB2-BD59-A6C34878D82A}">
                    <a16:rowId xmlns:a16="http://schemas.microsoft.com/office/drawing/2014/main" val="3105988452"/>
                  </a:ext>
                </a:extLst>
              </a:tr>
              <a:tr h="378455">
                <a:tc>
                  <a:txBody>
                    <a:bodyPr/>
                    <a:lstStyle/>
                    <a:p>
                      <a:r>
                        <a:rPr lang="en-US" sz="2000">
                          <a:latin typeface="Arial" panose="020B0604020202020204" pitchFamily="34" charset="0"/>
                          <a:cs typeface="Arial" panose="020B0604020202020204" pitchFamily="34" charset="0"/>
                        </a:rPr>
                        <a:t>Budget-Heavy</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Lean &amp; Strategic</a:t>
                      </a:r>
                    </a:p>
                  </a:txBody>
                  <a:tcPr>
                    <a:solidFill>
                      <a:schemeClr val="accent6">
                        <a:lumMod val="60000"/>
                        <a:lumOff val="40000"/>
                      </a:schemeClr>
                    </a:solidFill>
                  </a:tcPr>
                </a:tc>
                <a:extLst>
                  <a:ext uri="{0D108BD9-81ED-4DB2-BD59-A6C34878D82A}">
                    <a16:rowId xmlns:a16="http://schemas.microsoft.com/office/drawing/2014/main" val="395452704"/>
                  </a:ext>
                </a:extLst>
              </a:tr>
              <a:tr h="378455">
                <a:tc>
                  <a:txBody>
                    <a:bodyPr/>
                    <a:lstStyle/>
                    <a:p>
                      <a:r>
                        <a:rPr lang="en-US" sz="2000">
                          <a:latin typeface="Arial" panose="020B0604020202020204" pitchFamily="34" charset="0"/>
                          <a:cs typeface="Arial" panose="020B0604020202020204" pitchFamily="34" charset="0"/>
                        </a:rPr>
                        <a:t>Tax-Dependent</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Diversified Revenue</a:t>
                      </a:r>
                    </a:p>
                  </a:txBody>
                  <a:tcPr>
                    <a:solidFill>
                      <a:schemeClr val="accent6">
                        <a:lumMod val="60000"/>
                        <a:lumOff val="40000"/>
                      </a:schemeClr>
                    </a:solidFill>
                  </a:tcPr>
                </a:tc>
                <a:extLst>
                  <a:ext uri="{0D108BD9-81ED-4DB2-BD59-A6C34878D82A}">
                    <a16:rowId xmlns:a16="http://schemas.microsoft.com/office/drawing/2014/main" val="616589194"/>
                  </a:ext>
                </a:extLst>
              </a:tr>
              <a:tr h="378455">
                <a:tc>
                  <a:txBody>
                    <a:bodyPr/>
                    <a:lstStyle/>
                    <a:p>
                      <a:r>
                        <a:rPr lang="en-US" sz="2000">
                          <a:latin typeface="Arial" panose="020B0604020202020204" pitchFamily="34" charset="0"/>
                          <a:cs typeface="Arial" panose="020B0604020202020204" pitchFamily="34" charset="0"/>
                        </a:rPr>
                        <a:t>Process-Driven</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Outcome-Focused</a:t>
                      </a:r>
                    </a:p>
                  </a:txBody>
                  <a:tcPr>
                    <a:solidFill>
                      <a:schemeClr val="accent6">
                        <a:lumMod val="60000"/>
                        <a:lumOff val="40000"/>
                      </a:schemeClr>
                    </a:solidFill>
                  </a:tcPr>
                </a:tc>
                <a:extLst>
                  <a:ext uri="{0D108BD9-81ED-4DB2-BD59-A6C34878D82A}">
                    <a16:rowId xmlns:a16="http://schemas.microsoft.com/office/drawing/2014/main" val="2482600783"/>
                  </a:ext>
                </a:extLst>
              </a:tr>
              <a:tr h="378455">
                <a:tc>
                  <a:txBody>
                    <a:bodyPr/>
                    <a:lstStyle/>
                    <a:p>
                      <a:r>
                        <a:rPr lang="en-US" sz="2000">
                          <a:latin typeface="Arial" panose="020B0604020202020204" pitchFamily="34" charset="0"/>
                          <a:cs typeface="Arial" panose="020B0604020202020204" pitchFamily="34" charset="0"/>
                        </a:rPr>
                        <a:t>Manual Workflows</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Automated &amp; Digital Solutions</a:t>
                      </a:r>
                    </a:p>
                  </a:txBody>
                  <a:tcPr>
                    <a:solidFill>
                      <a:schemeClr val="accent6">
                        <a:lumMod val="60000"/>
                        <a:lumOff val="40000"/>
                      </a:schemeClr>
                    </a:solidFill>
                  </a:tcPr>
                </a:tc>
                <a:extLst>
                  <a:ext uri="{0D108BD9-81ED-4DB2-BD59-A6C34878D82A}">
                    <a16:rowId xmlns:a16="http://schemas.microsoft.com/office/drawing/2014/main" val="2751471581"/>
                  </a:ext>
                </a:extLst>
              </a:tr>
              <a:tr h="378455">
                <a:tc>
                  <a:txBody>
                    <a:bodyPr/>
                    <a:lstStyle/>
                    <a:p>
                      <a:r>
                        <a:rPr lang="en-US" sz="2000">
                          <a:latin typeface="Arial" panose="020B0604020202020204" pitchFamily="34" charset="0"/>
                          <a:cs typeface="Arial" panose="020B0604020202020204" pitchFamily="34" charset="0"/>
                        </a:rPr>
                        <a:t>Short-Term Focus</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Long-Term, Strategic Planning</a:t>
                      </a:r>
                    </a:p>
                  </a:txBody>
                  <a:tcPr>
                    <a:solidFill>
                      <a:schemeClr val="accent6">
                        <a:lumMod val="60000"/>
                        <a:lumOff val="40000"/>
                      </a:schemeClr>
                    </a:solidFill>
                  </a:tcPr>
                </a:tc>
                <a:extLst>
                  <a:ext uri="{0D108BD9-81ED-4DB2-BD59-A6C34878D82A}">
                    <a16:rowId xmlns:a16="http://schemas.microsoft.com/office/drawing/2014/main" val="3175296768"/>
                  </a:ext>
                </a:extLst>
              </a:tr>
              <a:tr h="378455">
                <a:tc>
                  <a:txBody>
                    <a:bodyPr/>
                    <a:lstStyle/>
                    <a:p>
                      <a:r>
                        <a:rPr lang="en-US" sz="2000">
                          <a:latin typeface="Arial" panose="020B0604020202020204" pitchFamily="34" charset="0"/>
                          <a:cs typeface="Arial" panose="020B0604020202020204" pitchFamily="34" charset="0"/>
                        </a:rPr>
                        <a:t>Minimal Transparency</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Open Data &amp; Communication</a:t>
                      </a:r>
                    </a:p>
                  </a:txBody>
                  <a:tcPr>
                    <a:solidFill>
                      <a:schemeClr val="accent6">
                        <a:lumMod val="60000"/>
                        <a:lumOff val="40000"/>
                      </a:schemeClr>
                    </a:solidFill>
                  </a:tcPr>
                </a:tc>
                <a:extLst>
                  <a:ext uri="{0D108BD9-81ED-4DB2-BD59-A6C34878D82A}">
                    <a16:rowId xmlns:a16="http://schemas.microsoft.com/office/drawing/2014/main" val="2932792335"/>
                  </a:ext>
                </a:extLst>
              </a:tr>
              <a:tr h="378455">
                <a:tc>
                  <a:txBody>
                    <a:bodyPr/>
                    <a:lstStyle/>
                    <a:p>
                      <a:r>
                        <a:rPr lang="en-US" sz="2000">
                          <a:latin typeface="Arial" panose="020B0604020202020204" pitchFamily="34" charset="0"/>
                          <a:cs typeface="Arial" panose="020B0604020202020204" pitchFamily="34" charset="0"/>
                        </a:rPr>
                        <a:t>One-Size-Fits-All Services</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Customer-Centered Service Design</a:t>
                      </a:r>
                    </a:p>
                  </a:txBody>
                  <a:tcPr>
                    <a:solidFill>
                      <a:schemeClr val="accent6">
                        <a:lumMod val="60000"/>
                        <a:lumOff val="40000"/>
                      </a:schemeClr>
                    </a:solidFill>
                  </a:tcPr>
                </a:tc>
                <a:extLst>
                  <a:ext uri="{0D108BD9-81ED-4DB2-BD59-A6C34878D82A}">
                    <a16:rowId xmlns:a16="http://schemas.microsoft.com/office/drawing/2014/main" val="2566527210"/>
                  </a:ext>
                </a:extLst>
              </a:tr>
              <a:tr h="378455">
                <a:tc>
                  <a:txBody>
                    <a:bodyPr/>
                    <a:lstStyle/>
                    <a:p>
                      <a:r>
                        <a:rPr lang="en-US" sz="2000">
                          <a:latin typeface="Arial" panose="020B0604020202020204" pitchFamily="34" charset="0"/>
                          <a:cs typeface="Arial" panose="020B0604020202020204" pitchFamily="34" charset="0"/>
                        </a:rPr>
                        <a:t>Static Budgets</a:t>
                      </a:r>
                    </a:p>
                  </a:txBody>
                  <a:tcPr>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tcPr>
                </a:tc>
                <a:tc>
                  <a:txBody>
                    <a:bodyPr/>
                    <a:lstStyle/>
                    <a:p>
                      <a:r>
                        <a:rPr lang="en-US" sz="2000">
                          <a:latin typeface="Arial" panose="020B0604020202020204" pitchFamily="34" charset="0"/>
                          <a:cs typeface="Arial" panose="020B0604020202020204" pitchFamily="34" charset="0"/>
                        </a:rPr>
                        <a:t>Rolling Forecasts &amp; Adaptability</a:t>
                      </a:r>
                    </a:p>
                  </a:txBody>
                  <a:tcPr>
                    <a:solidFill>
                      <a:schemeClr val="accent6">
                        <a:lumMod val="60000"/>
                        <a:lumOff val="40000"/>
                      </a:schemeClr>
                    </a:solidFill>
                  </a:tcPr>
                </a:tc>
                <a:extLst>
                  <a:ext uri="{0D108BD9-81ED-4DB2-BD59-A6C34878D82A}">
                    <a16:rowId xmlns:a16="http://schemas.microsoft.com/office/drawing/2014/main" val="1321990119"/>
                  </a:ext>
                </a:extLst>
              </a:tr>
            </a:tbl>
          </a:graphicData>
        </a:graphic>
      </p:graphicFrame>
    </p:spTree>
    <p:extLst>
      <p:ext uri="{BB962C8B-B14F-4D97-AF65-F5344CB8AC3E}">
        <p14:creationId xmlns:p14="http://schemas.microsoft.com/office/powerpoint/2010/main" val="238364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384691"/>
            <a:ext cx="8054009"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FACING THE FUTURE: 5 YEAR FORECASTS</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399" y="1713131"/>
            <a:ext cx="9024258" cy="4616648"/>
          </a:xfrm>
          <a:prstGeom prst="rect">
            <a:avLst/>
          </a:prstGeom>
          <a:noFill/>
        </p:spPr>
        <p:txBody>
          <a:bodyPr wrap="square" lIns="91440" tIns="45720" rIns="91440" bIns="45720" rtlCol="0" anchor="t">
            <a:spAutoFit/>
          </a:bodyPr>
          <a:lstStyle/>
          <a:p>
            <a:r>
              <a:rPr lang="en-US" sz="2100"/>
              <a:t>🟦</a:t>
            </a:r>
            <a:r>
              <a:rPr lang="en-US" sz="2100" b="1">
                <a:latin typeface="Arial"/>
                <a:cs typeface="Arial"/>
              </a:rPr>
              <a:t>Why It Matters:</a:t>
            </a:r>
            <a:endParaRPr lang="en-US"/>
          </a:p>
          <a:p>
            <a:pPr marL="742950" lvl="1" indent="-285750">
              <a:buFont typeface="Arial" panose="020B0604020202020204" pitchFamily="34" charset="0"/>
              <a:buChar char="•"/>
            </a:pPr>
            <a:r>
              <a:rPr lang="en-US" sz="2100">
                <a:latin typeface="Arial"/>
                <a:cs typeface="Arial"/>
              </a:rPr>
              <a:t>Forecasting is a Best Practice among high performing cities and organizations.</a:t>
            </a:r>
          </a:p>
          <a:p>
            <a:pPr marL="742950" lvl="1" indent="-285750">
              <a:buFont typeface="Arial" panose="020B0604020202020204" pitchFamily="34" charset="0"/>
              <a:buChar char="•"/>
            </a:pPr>
            <a:r>
              <a:rPr lang="en-US" sz="2100">
                <a:latin typeface="Arial"/>
                <a:cs typeface="Arial"/>
              </a:rPr>
              <a:t>Helps us Plan ahead and anticipate future needs.</a:t>
            </a:r>
          </a:p>
          <a:p>
            <a:r>
              <a:rPr lang="en-US" sz="2100"/>
              <a:t>📊</a:t>
            </a:r>
            <a:r>
              <a:rPr lang="en-US" sz="2100" b="1">
                <a:latin typeface="Arial"/>
                <a:cs typeface="Arial"/>
              </a:rPr>
              <a:t>What it Tells Us:</a:t>
            </a:r>
          </a:p>
          <a:p>
            <a:pPr marL="742950" lvl="1" indent="-285750">
              <a:buFont typeface="Arial" panose="020B0604020202020204" pitchFamily="34" charset="0"/>
              <a:buChar char="•"/>
            </a:pPr>
            <a:r>
              <a:rPr lang="en-US" sz="2100" b="1">
                <a:latin typeface="Arial"/>
                <a:cs typeface="Arial"/>
              </a:rPr>
              <a:t>Our 5-Year forecast identifies a </a:t>
            </a:r>
            <a:r>
              <a:rPr lang="en-US" sz="2100" b="1" i="1" u="sng">
                <a:latin typeface="Arial"/>
                <a:cs typeface="Arial"/>
              </a:rPr>
              <a:t>potential</a:t>
            </a:r>
            <a:r>
              <a:rPr lang="en-US" sz="2100" b="1">
                <a:latin typeface="Arial"/>
                <a:cs typeface="Arial"/>
              </a:rPr>
              <a:t> future financial gap.</a:t>
            </a:r>
          </a:p>
          <a:p>
            <a:pPr marL="742950" lvl="1" indent="-285750">
              <a:buFont typeface="Arial" panose="020B0604020202020204" pitchFamily="34" charset="0"/>
              <a:buChar char="•"/>
            </a:pPr>
            <a:r>
              <a:rPr lang="en-US" sz="2100">
                <a:latin typeface="Arial"/>
                <a:cs typeface="Arial"/>
              </a:rPr>
              <a:t>This gap is </a:t>
            </a:r>
            <a:r>
              <a:rPr lang="en-US" sz="2100" b="1">
                <a:latin typeface="Arial"/>
                <a:cs typeface="Arial"/>
              </a:rPr>
              <a:t>not due to overspending </a:t>
            </a:r>
            <a:r>
              <a:rPr lang="en-US" sz="2100">
                <a:latin typeface="Arial"/>
                <a:cs typeface="Arial"/>
              </a:rPr>
              <a:t>but the Result of: </a:t>
            </a:r>
          </a:p>
          <a:p>
            <a:pPr marL="1200150" lvl="2" indent="-285750">
              <a:buFont typeface="Arial" panose="020B0604020202020204" pitchFamily="34" charset="0"/>
              <a:buChar char="•"/>
            </a:pPr>
            <a:r>
              <a:rPr lang="en-US" sz="2100">
                <a:latin typeface="Arial"/>
                <a:cs typeface="Arial"/>
              </a:rPr>
              <a:t>Rising Costs</a:t>
            </a:r>
          </a:p>
          <a:p>
            <a:pPr marL="1200150" lvl="2" indent="-285750">
              <a:buFont typeface="Arial" panose="020B0604020202020204" pitchFamily="34" charset="0"/>
              <a:buChar char="•"/>
            </a:pPr>
            <a:r>
              <a:rPr lang="en-US" sz="2100">
                <a:latin typeface="Arial"/>
                <a:cs typeface="Arial"/>
              </a:rPr>
              <a:t>Growing Population</a:t>
            </a:r>
          </a:p>
          <a:p>
            <a:pPr marL="1200150" lvl="2" indent="-285750">
              <a:buFont typeface="Arial" panose="020B0604020202020204" pitchFamily="34" charset="0"/>
              <a:buChar char="•"/>
            </a:pPr>
            <a:r>
              <a:rPr lang="en-US" sz="2100">
                <a:latin typeface="Arial"/>
                <a:cs typeface="Arial"/>
              </a:rPr>
              <a:t>A limited tax base</a:t>
            </a:r>
          </a:p>
          <a:p>
            <a:r>
              <a:rPr lang="en-US" sz="2100"/>
              <a:t>💡</a:t>
            </a:r>
            <a:r>
              <a:rPr lang="en-US" sz="2100" b="1">
                <a:latin typeface="Arial"/>
                <a:cs typeface="Arial"/>
              </a:rPr>
              <a:t>What it Reinforces:</a:t>
            </a:r>
          </a:p>
          <a:p>
            <a:pPr marL="742950" lvl="1" indent="-285750">
              <a:buFont typeface="Arial" panose="020B0604020202020204" pitchFamily="34" charset="0"/>
              <a:buChar char="•"/>
            </a:pPr>
            <a:r>
              <a:rPr lang="en-US" sz="2100">
                <a:latin typeface="Arial"/>
                <a:cs typeface="Arial"/>
              </a:rPr>
              <a:t>The need for long-term discipline </a:t>
            </a:r>
          </a:p>
          <a:p>
            <a:pPr marL="742950" lvl="1" indent="-285750">
              <a:buFont typeface="Arial" panose="020B0604020202020204" pitchFamily="34" charset="0"/>
              <a:buChar char="•"/>
            </a:pPr>
            <a:r>
              <a:rPr lang="en-US" sz="2100">
                <a:latin typeface="Arial"/>
                <a:cs typeface="Arial"/>
              </a:rPr>
              <a:t>Importance of innovative financial Strategies</a:t>
            </a:r>
          </a:p>
          <a:p>
            <a:pPr marL="742950" lvl="1" indent="-285750">
              <a:buFont typeface="Arial" panose="020B0604020202020204" pitchFamily="34" charset="0"/>
              <a:buChar char="•"/>
            </a:pPr>
            <a:r>
              <a:rPr lang="en-US" sz="2100" i="1">
                <a:latin typeface="Arial"/>
                <a:cs typeface="Arial"/>
              </a:rPr>
              <a:t>That we must continue to find ways to close the gap year by year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07029-D325-F318-E624-D95BD7F7916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D76220A-5361-F9E3-DAD9-1AD706CD6D8C}"/>
              </a:ext>
            </a:extLst>
          </p:cNvPr>
          <p:cNvSpPr txBox="1"/>
          <p:nvPr/>
        </p:nvSpPr>
        <p:spPr>
          <a:xfrm>
            <a:off x="284531" y="243876"/>
            <a:ext cx="1061511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TOOLS TO CLOSE THE 'GAP'</a:t>
            </a:r>
            <a:endParaRPr lang="en-US">
              <a:solidFill>
                <a:schemeClr val="tx2">
                  <a:lumMod val="75000"/>
                  <a:lumOff val="25000"/>
                </a:schemeClr>
              </a:solidFill>
            </a:endParaRPr>
          </a:p>
        </p:txBody>
      </p:sp>
      <p:grpSp>
        <p:nvGrpSpPr>
          <p:cNvPr id="11" name="Group 10">
            <a:extLst>
              <a:ext uri="{FF2B5EF4-FFF2-40B4-BE49-F238E27FC236}">
                <a16:creationId xmlns:a16="http://schemas.microsoft.com/office/drawing/2014/main" id="{3D46FDE7-D529-9A69-AD4A-0E41B0F42240}"/>
              </a:ext>
            </a:extLst>
          </p:cNvPr>
          <p:cNvGrpSpPr/>
          <p:nvPr/>
        </p:nvGrpSpPr>
        <p:grpSpPr>
          <a:xfrm>
            <a:off x="662539" y="1193060"/>
            <a:ext cx="10866922" cy="5140210"/>
            <a:chOff x="1695045" y="903072"/>
            <a:chExt cx="8851928" cy="3951634"/>
          </a:xfrm>
        </p:grpSpPr>
        <p:pic>
          <p:nvPicPr>
            <p:cNvPr id="4" name="Picture 3">
              <a:extLst>
                <a:ext uri="{FF2B5EF4-FFF2-40B4-BE49-F238E27FC236}">
                  <a16:creationId xmlns:a16="http://schemas.microsoft.com/office/drawing/2014/main" id="{EB65A3E6-1317-A00C-3FC2-3DB649FC69BA}"/>
                </a:ext>
              </a:extLst>
            </p:cNvPr>
            <p:cNvPicPr>
              <a:picLocks noChangeAspect="1"/>
            </p:cNvPicPr>
            <p:nvPr/>
          </p:nvPicPr>
          <p:blipFill>
            <a:blip r:embed="rId3"/>
            <a:srcRect l="9016" t="-378" r="1245" b="18846"/>
            <a:stretch>
              <a:fillRect/>
            </a:stretch>
          </p:blipFill>
          <p:spPr>
            <a:xfrm>
              <a:off x="1695045" y="903072"/>
              <a:ext cx="8851928" cy="3951634"/>
            </a:xfrm>
            <a:prstGeom prst="rect">
              <a:avLst/>
            </a:prstGeom>
          </p:spPr>
        </p:pic>
        <p:sp>
          <p:nvSpPr>
            <p:cNvPr id="9" name="Freeform: Shape 8">
              <a:extLst>
                <a:ext uri="{FF2B5EF4-FFF2-40B4-BE49-F238E27FC236}">
                  <a16:creationId xmlns:a16="http://schemas.microsoft.com/office/drawing/2014/main" id="{2B0012FE-62BC-D20A-ABFF-8D086B778B8E}"/>
                </a:ext>
              </a:extLst>
            </p:cNvPr>
            <p:cNvSpPr/>
            <p:nvPr/>
          </p:nvSpPr>
          <p:spPr>
            <a:xfrm>
              <a:off x="2541069" y="1299411"/>
              <a:ext cx="7315200" cy="3378467"/>
            </a:xfrm>
            <a:custGeom>
              <a:avLst/>
              <a:gdLst>
                <a:gd name="connsiteX0" fmla="*/ 0 w 7315200"/>
                <a:gd name="connsiteY0" fmla="*/ 3378467 h 3378467"/>
                <a:gd name="connsiteX1" fmla="*/ 1386038 w 7315200"/>
                <a:gd name="connsiteY1" fmla="*/ 2637322 h 3378467"/>
                <a:gd name="connsiteX2" fmla="*/ 4254367 w 7315200"/>
                <a:gd name="connsiteY2" fmla="*/ 1472665 h 3378467"/>
                <a:gd name="connsiteX3" fmla="*/ 7315200 w 7315200"/>
                <a:gd name="connsiteY3" fmla="*/ 0 h 3378467"/>
                <a:gd name="connsiteX4" fmla="*/ 7295950 w 7315200"/>
                <a:gd name="connsiteY4" fmla="*/ 1867301 h 3378467"/>
                <a:gd name="connsiteX5" fmla="*/ 4466123 w 7315200"/>
                <a:gd name="connsiteY5" fmla="*/ 2550694 h 3378467"/>
                <a:gd name="connsiteX6" fmla="*/ 0 w 7315200"/>
                <a:gd name="connsiteY6" fmla="*/ 3378467 h 337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3378467">
                  <a:moveTo>
                    <a:pt x="0" y="3378467"/>
                  </a:moveTo>
                  <a:lnTo>
                    <a:pt x="1386038" y="2637322"/>
                  </a:lnTo>
                  <a:lnTo>
                    <a:pt x="4254367" y="1472665"/>
                  </a:lnTo>
                  <a:lnTo>
                    <a:pt x="7315200" y="0"/>
                  </a:lnTo>
                  <a:lnTo>
                    <a:pt x="7295950" y="1867301"/>
                  </a:lnTo>
                  <a:lnTo>
                    <a:pt x="4466123" y="2550694"/>
                  </a:lnTo>
                  <a:lnTo>
                    <a:pt x="0" y="337846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D2157E3-06BE-589E-34FE-CD728900B5AB}"/>
              </a:ext>
            </a:extLst>
          </p:cNvPr>
          <p:cNvSpPr txBox="1"/>
          <p:nvPr/>
        </p:nvSpPr>
        <p:spPr>
          <a:xfrm>
            <a:off x="6317539" y="4194491"/>
            <a:ext cx="1099227" cy="584775"/>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US" sz="1600">
                <a:solidFill>
                  <a:schemeClr val="bg1"/>
                </a:solidFill>
                <a:latin typeface="Arial"/>
                <a:cs typeface="Arial"/>
              </a:rPr>
              <a:t>Removed Subsidies</a:t>
            </a:r>
          </a:p>
        </p:txBody>
      </p:sp>
      <p:sp>
        <p:nvSpPr>
          <p:cNvPr id="12" name="TextBox 11">
            <a:extLst>
              <a:ext uri="{FF2B5EF4-FFF2-40B4-BE49-F238E27FC236}">
                <a16:creationId xmlns:a16="http://schemas.microsoft.com/office/drawing/2014/main" id="{8399C1C4-FC5A-AF1A-B289-8D0E785DE6FB}"/>
              </a:ext>
            </a:extLst>
          </p:cNvPr>
          <p:cNvSpPr txBox="1"/>
          <p:nvPr/>
        </p:nvSpPr>
        <p:spPr>
          <a:xfrm>
            <a:off x="7560100" y="4015850"/>
            <a:ext cx="1137510" cy="338554"/>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US" sz="1600">
                <a:solidFill>
                  <a:schemeClr val="bg1"/>
                </a:solidFill>
                <a:latin typeface="Arial" panose="020B0604020202020204" pitchFamily="34" charset="0"/>
                <a:cs typeface="Arial" panose="020B0604020202020204" pitchFamily="34" charset="0"/>
              </a:rPr>
              <a:t>User Fees</a:t>
            </a:r>
          </a:p>
        </p:txBody>
      </p:sp>
      <p:sp>
        <p:nvSpPr>
          <p:cNvPr id="13" name="TextBox 12">
            <a:extLst>
              <a:ext uri="{FF2B5EF4-FFF2-40B4-BE49-F238E27FC236}">
                <a16:creationId xmlns:a16="http://schemas.microsoft.com/office/drawing/2014/main" id="{4F10602C-9A31-0DA9-2FFA-646F8BA1D816}"/>
              </a:ext>
            </a:extLst>
          </p:cNvPr>
          <p:cNvSpPr txBox="1"/>
          <p:nvPr/>
        </p:nvSpPr>
        <p:spPr>
          <a:xfrm>
            <a:off x="8277469" y="3339401"/>
            <a:ext cx="1873719" cy="584775"/>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Partnerships</a:t>
            </a:r>
          </a:p>
          <a:p>
            <a:pPr algn="ctr"/>
            <a:r>
              <a:rPr lang="en-US" sz="1600">
                <a:solidFill>
                  <a:schemeClr val="bg1"/>
                </a:solidFill>
                <a:latin typeface="Arial" panose="020B0604020202020204" pitchFamily="34" charset="0"/>
                <a:cs typeface="Arial" panose="020B0604020202020204" pitchFamily="34" charset="0"/>
              </a:rPr>
              <a:t>(Public &amp; Private)</a:t>
            </a:r>
          </a:p>
        </p:txBody>
      </p:sp>
      <p:sp>
        <p:nvSpPr>
          <p:cNvPr id="14" name="TextBox 13">
            <a:extLst>
              <a:ext uri="{FF2B5EF4-FFF2-40B4-BE49-F238E27FC236}">
                <a16:creationId xmlns:a16="http://schemas.microsoft.com/office/drawing/2014/main" id="{B4331181-40B3-922E-943F-763C3BBAB394}"/>
              </a:ext>
            </a:extLst>
          </p:cNvPr>
          <p:cNvSpPr txBox="1"/>
          <p:nvPr/>
        </p:nvSpPr>
        <p:spPr>
          <a:xfrm>
            <a:off x="8987707" y="2661949"/>
            <a:ext cx="1648166" cy="584775"/>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US" sz="1600">
                <a:solidFill>
                  <a:schemeClr val="bg1"/>
                </a:solidFill>
                <a:latin typeface="Arial" panose="020B0604020202020204" pitchFamily="34" charset="0"/>
                <a:cs typeface="Arial" panose="020B0604020202020204" pitchFamily="34" charset="0"/>
              </a:rPr>
              <a:t>State &amp; Federal Funding</a:t>
            </a:r>
          </a:p>
        </p:txBody>
      </p:sp>
      <p:sp>
        <p:nvSpPr>
          <p:cNvPr id="15" name="TextBox 14">
            <a:extLst>
              <a:ext uri="{FF2B5EF4-FFF2-40B4-BE49-F238E27FC236}">
                <a16:creationId xmlns:a16="http://schemas.microsoft.com/office/drawing/2014/main" id="{933D7C2F-29C8-DD78-C486-0AEF4316C146}"/>
              </a:ext>
            </a:extLst>
          </p:cNvPr>
          <p:cNvSpPr txBox="1"/>
          <p:nvPr/>
        </p:nvSpPr>
        <p:spPr>
          <a:xfrm>
            <a:off x="4448101" y="4638730"/>
            <a:ext cx="1742560" cy="584775"/>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Natural Small Revenue Growth</a:t>
            </a:r>
          </a:p>
        </p:txBody>
      </p:sp>
      <p:sp>
        <p:nvSpPr>
          <p:cNvPr id="2" name="Slide Number Placeholder 2">
            <a:extLst>
              <a:ext uri="{FF2B5EF4-FFF2-40B4-BE49-F238E27FC236}">
                <a16:creationId xmlns:a16="http://schemas.microsoft.com/office/drawing/2014/main" id="{6FAFBC3F-C88E-7AC5-5A2A-193136027C9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pic>
        <p:nvPicPr>
          <p:cNvPr id="5" name="Picture 4">
            <a:extLst>
              <a:ext uri="{FF2B5EF4-FFF2-40B4-BE49-F238E27FC236}">
                <a16:creationId xmlns:a16="http://schemas.microsoft.com/office/drawing/2014/main" id="{BEC9FC60-4378-8CCB-E0D5-87630787B491}"/>
              </a:ext>
            </a:extLst>
          </p:cNvPr>
          <p:cNvPicPr>
            <a:picLocks noChangeAspect="1"/>
          </p:cNvPicPr>
          <p:nvPr/>
        </p:nvPicPr>
        <p:blipFill>
          <a:blip r:embed="rId4"/>
          <a:srcRect l="79421" t="81263"/>
          <a:stretch>
            <a:fillRect/>
          </a:stretch>
        </p:blipFill>
        <p:spPr>
          <a:xfrm>
            <a:off x="9683014" y="5573027"/>
            <a:ext cx="2508985" cy="1284973"/>
          </a:xfrm>
          <a:prstGeom prst="rect">
            <a:avLst/>
          </a:prstGeom>
        </p:spPr>
      </p:pic>
      <p:sp>
        <p:nvSpPr>
          <p:cNvPr id="3" name="TextBox 2">
            <a:extLst>
              <a:ext uri="{FF2B5EF4-FFF2-40B4-BE49-F238E27FC236}">
                <a16:creationId xmlns:a16="http://schemas.microsoft.com/office/drawing/2014/main" id="{3BC8AB56-91F8-F0EC-AEA9-F1A637BE98CD}"/>
              </a:ext>
            </a:extLst>
          </p:cNvPr>
          <p:cNvSpPr txBox="1"/>
          <p:nvPr/>
        </p:nvSpPr>
        <p:spPr>
          <a:xfrm>
            <a:off x="3049017" y="5100926"/>
            <a:ext cx="1255381" cy="584775"/>
          </a:xfrm>
          <a:prstGeom prst="rect">
            <a:avLst/>
          </a:prstGeom>
          <a:solidFill>
            <a:schemeClr val="accent6"/>
          </a:solidFill>
          <a:ln w="19050">
            <a:solidFill>
              <a:schemeClr val="bg1"/>
            </a:solid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p>
            <a:pPr algn="ctr"/>
            <a:r>
              <a:rPr lang="en-US" sz="1600">
                <a:solidFill>
                  <a:schemeClr val="bg1"/>
                </a:solidFill>
                <a:latin typeface="Arial"/>
                <a:cs typeface="Arial"/>
              </a:rPr>
              <a:t>Savings &amp; Efficiencies</a:t>
            </a:r>
          </a:p>
        </p:txBody>
      </p:sp>
      <p:sp>
        <p:nvSpPr>
          <p:cNvPr id="7" name="Arrow: Down 6">
            <a:extLst>
              <a:ext uri="{FF2B5EF4-FFF2-40B4-BE49-F238E27FC236}">
                <a16:creationId xmlns:a16="http://schemas.microsoft.com/office/drawing/2014/main" id="{C1D37438-8110-857A-294B-BFA3E5444AD1}"/>
              </a:ext>
            </a:extLst>
          </p:cNvPr>
          <p:cNvSpPr/>
          <p:nvPr/>
        </p:nvSpPr>
        <p:spPr>
          <a:xfrm>
            <a:off x="3710065" y="4409607"/>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9147C7E-792D-3676-C4AC-C8E13844A6CE}"/>
              </a:ext>
            </a:extLst>
          </p:cNvPr>
          <p:cNvSpPr/>
          <p:nvPr/>
        </p:nvSpPr>
        <p:spPr>
          <a:xfrm>
            <a:off x="5446425" y="3697573"/>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A45F3C3A-7347-FE87-04F9-58982835072B}"/>
              </a:ext>
            </a:extLst>
          </p:cNvPr>
          <p:cNvSpPr/>
          <p:nvPr/>
        </p:nvSpPr>
        <p:spPr>
          <a:xfrm>
            <a:off x="6720589" y="3110459"/>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102CCF4E-2DDE-E5E4-DBE1-2181FBD9C666}"/>
              </a:ext>
            </a:extLst>
          </p:cNvPr>
          <p:cNvSpPr/>
          <p:nvPr/>
        </p:nvSpPr>
        <p:spPr>
          <a:xfrm>
            <a:off x="7844850" y="2610787"/>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4759BBA3-1828-9BE1-244A-C7830FC979A8}"/>
              </a:ext>
            </a:extLst>
          </p:cNvPr>
          <p:cNvSpPr/>
          <p:nvPr/>
        </p:nvSpPr>
        <p:spPr>
          <a:xfrm>
            <a:off x="8694293" y="2161082"/>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659E5D66-E18E-66C8-D69B-A76786355F1A}"/>
              </a:ext>
            </a:extLst>
          </p:cNvPr>
          <p:cNvSpPr/>
          <p:nvPr/>
        </p:nvSpPr>
        <p:spPr>
          <a:xfrm>
            <a:off x="9543737" y="1711377"/>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552EA2AD-E835-953A-9C62-8F11207C0DCE}"/>
              </a:ext>
            </a:extLst>
          </p:cNvPr>
          <p:cNvSpPr/>
          <p:nvPr/>
        </p:nvSpPr>
        <p:spPr>
          <a:xfrm rot="10800000">
            <a:off x="3710065" y="5833672"/>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B2B802B6-4F2E-F507-45A4-7794979E6850}"/>
              </a:ext>
            </a:extLst>
          </p:cNvPr>
          <p:cNvSpPr/>
          <p:nvPr/>
        </p:nvSpPr>
        <p:spPr>
          <a:xfrm rot="10800000">
            <a:off x="5446425" y="5458917"/>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A99E8E0-748F-29A8-BF0B-5568A36F0819}"/>
              </a:ext>
            </a:extLst>
          </p:cNvPr>
          <p:cNvSpPr/>
          <p:nvPr/>
        </p:nvSpPr>
        <p:spPr>
          <a:xfrm rot="10800000">
            <a:off x="6720589" y="5159114"/>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A62034D5-9456-3A58-F932-3C1EF72A134F}"/>
              </a:ext>
            </a:extLst>
          </p:cNvPr>
          <p:cNvSpPr/>
          <p:nvPr/>
        </p:nvSpPr>
        <p:spPr>
          <a:xfrm rot="10800000">
            <a:off x="7844850" y="4934262"/>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4">
            <a:extLst>
              <a:ext uri="{FF2B5EF4-FFF2-40B4-BE49-F238E27FC236}">
                <a16:creationId xmlns:a16="http://schemas.microsoft.com/office/drawing/2014/main" id="{70DB2BC4-1464-B597-5E99-E1D736AE1FCB}"/>
              </a:ext>
            </a:extLst>
          </p:cNvPr>
          <p:cNvSpPr/>
          <p:nvPr/>
        </p:nvSpPr>
        <p:spPr>
          <a:xfrm rot="10800000">
            <a:off x="8694293" y="4709409"/>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1C0A0A33-9C67-1728-9CB2-FCD7F8874C98}"/>
              </a:ext>
            </a:extLst>
          </p:cNvPr>
          <p:cNvSpPr/>
          <p:nvPr/>
        </p:nvSpPr>
        <p:spPr>
          <a:xfrm rot="10800000">
            <a:off x="9543737" y="4484557"/>
            <a:ext cx="287311" cy="4497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0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A6BE-E5D4-751D-C664-7388A9530AED}"/>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592A8BC7-7050-414D-B101-8750E1BC6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96066DEB-8F0D-D37C-3576-B55A6E94758B}"/>
              </a:ext>
            </a:extLst>
          </p:cNvPr>
          <p:cNvSpPr>
            <a:spLocks noGrp="1"/>
          </p:cNvSpPr>
          <p:nvPr>
            <p:ph type="sldNum" sz="quarter" idx="12"/>
          </p:nvPr>
        </p:nvSpPr>
        <p:spPr/>
        <p:txBody>
          <a:bodyPr/>
          <a:lstStyle/>
          <a:p>
            <a:fld id="{C909ABD2-4574-433D-8B11-1782A1457D95}" type="slidenum">
              <a:rPr lang="en-US" smtClean="0">
                <a:latin typeface="+mn-lt"/>
              </a:rPr>
              <a:pPr/>
              <a:t>4</a:t>
            </a:fld>
            <a:endParaRPr lang="en-US">
              <a:latin typeface="+mn-lt"/>
            </a:endParaRPr>
          </a:p>
        </p:txBody>
      </p:sp>
      <p:sp>
        <p:nvSpPr>
          <p:cNvPr id="8" name="TextBox 7">
            <a:extLst>
              <a:ext uri="{FF2B5EF4-FFF2-40B4-BE49-F238E27FC236}">
                <a16:creationId xmlns:a16="http://schemas.microsoft.com/office/drawing/2014/main" id="{DBF30D46-A174-E98F-4517-72F085BA7395}"/>
              </a:ext>
            </a:extLst>
          </p:cNvPr>
          <p:cNvSpPr txBox="1"/>
          <p:nvPr/>
        </p:nvSpPr>
        <p:spPr>
          <a:xfrm>
            <a:off x="533399" y="384691"/>
            <a:ext cx="10896601"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CURRENT 5 YEAR FORECAST</a:t>
            </a:r>
          </a:p>
        </p:txBody>
      </p:sp>
      <p:pic>
        <p:nvPicPr>
          <p:cNvPr id="1026" name="Picture 2">
            <a:extLst>
              <a:ext uri="{FF2B5EF4-FFF2-40B4-BE49-F238E27FC236}">
                <a16:creationId xmlns:a16="http://schemas.microsoft.com/office/drawing/2014/main" id="{20731612-3E34-FA22-C069-47F0FEEDC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407" y="1351535"/>
            <a:ext cx="8877300" cy="4362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E2E03187-FC8A-575B-DC6F-426F68FC8DD5}"/>
              </a:ext>
            </a:extLst>
          </p:cNvPr>
          <p:cNvSpPr txBox="1"/>
          <p:nvPr/>
        </p:nvSpPr>
        <p:spPr>
          <a:xfrm>
            <a:off x="2226851" y="5660734"/>
            <a:ext cx="850374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a:latin typeface="Arial" panose="020B0604020202020204" pitchFamily="34" charset="0"/>
                <a:ea typeface="Roboto Slab" pitchFamily="2" charset="0"/>
                <a:cs typeface="Arial" panose="020B0604020202020204" pitchFamily="34" charset="0"/>
              </a:rPr>
              <a:t>Forecast for expenditures </a:t>
            </a:r>
            <a:r>
              <a:rPr lang="en-US" sz="2400" b="1" i="1">
                <a:latin typeface="Arial" panose="020B0604020202020204" pitchFamily="34" charset="0"/>
                <a:ea typeface="Roboto Slab" pitchFamily="2" charset="0"/>
                <a:cs typeface="Arial" panose="020B0604020202020204" pitchFamily="34" charset="0"/>
              </a:rPr>
              <a:t>outpace</a:t>
            </a:r>
            <a:r>
              <a:rPr lang="en-US" sz="2400" i="1">
                <a:latin typeface="Arial" panose="020B0604020202020204" pitchFamily="34" charset="0"/>
                <a:ea typeface="Roboto Slab" pitchFamily="2" charset="0"/>
                <a:cs typeface="Arial" panose="020B0604020202020204" pitchFamily="34" charset="0"/>
              </a:rPr>
              <a:t> revenue by 3.9%.</a:t>
            </a:r>
          </a:p>
        </p:txBody>
      </p:sp>
      <p:sp>
        <p:nvSpPr>
          <p:cNvPr id="10" name="TextBox 15">
            <a:extLst>
              <a:ext uri="{FF2B5EF4-FFF2-40B4-BE49-F238E27FC236}">
                <a16:creationId xmlns:a16="http://schemas.microsoft.com/office/drawing/2014/main" id="{93897851-9D36-32B7-42A9-7985E8E900B8}"/>
              </a:ext>
            </a:extLst>
          </p:cNvPr>
          <p:cNvSpPr txBox="1"/>
          <p:nvPr/>
        </p:nvSpPr>
        <p:spPr>
          <a:xfrm>
            <a:off x="7549622" y="3960091"/>
            <a:ext cx="2701999" cy="584775"/>
          </a:xfrm>
          <a:prstGeom prst="rect">
            <a:avLst/>
          </a:prstGeom>
          <a:solidFill>
            <a:schemeClr val="tx2">
              <a:lumMod val="10000"/>
              <a:lumOff val="9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2">
                    <a:lumMod val="75000"/>
                    <a:lumOff val="25000"/>
                  </a:schemeClr>
                </a:solidFill>
                <a:latin typeface="Arial" panose="020B0604020202020204" pitchFamily="34" charset="0"/>
                <a:ea typeface="Roboto Slab" pitchFamily="2" charset="0"/>
                <a:cs typeface="Arial" panose="020B0604020202020204" pitchFamily="34" charset="0"/>
              </a:rPr>
              <a:t>Average Annual Revenue Increase, +4.2%</a:t>
            </a:r>
          </a:p>
        </p:txBody>
      </p:sp>
      <p:sp>
        <p:nvSpPr>
          <p:cNvPr id="11" name="TextBox 11">
            <a:extLst>
              <a:ext uri="{FF2B5EF4-FFF2-40B4-BE49-F238E27FC236}">
                <a16:creationId xmlns:a16="http://schemas.microsoft.com/office/drawing/2014/main" id="{028084E2-F752-3D06-B926-527D3F80AEF3}"/>
              </a:ext>
            </a:extLst>
          </p:cNvPr>
          <p:cNvSpPr txBox="1"/>
          <p:nvPr/>
        </p:nvSpPr>
        <p:spPr>
          <a:xfrm>
            <a:off x="5486400" y="1704369"/>
            <a:ext cx="2701999" cy="584775"/>
          </a:xfrm>
          <a:prstGeom prst="rect">
            <a:avLst/>
          </a:prstGeom>
          <a:solidFill>
            <a:srgbClr val="FF0000"/>
          </a:solidFill>
          <a:ln>
            <a:solidFill>
              <a:schemeClr val="tx2">
                <a:lumMod val="25000"/>
                <a:lumOff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Arial" panose="020B0604020202020204" pitchFamily="34" charset="0"/>
                <a:ea typeface="Roboto Slab" pitchFamily="2" charset="0"/>
                <a:cs typeface="Arial" panose="020B0604020202020204" pitchFamily="34" charset="0"/>
              </a:rPr>
              <a:t>Average Annual Expense Increase, +8.1%</a:t>
            </a:r>
          </a:p>
        </p:txBody>
      </p:sp>
      <p:sp>
        <p:nvSpPr>
          <p:cNvPr id="12" name="Arrow: Up-Down 11">
            <a:extLst>
              <a:ext uri="{FF2B5EF4-FFF2-40B4-BE49-F238E27FC236}">
                <a16:creationId xmlns:a16="http://schemas.microsoft.com/office/drawing/2014/main" id="{BDDEBA2E-017A-E981-A865-D862880817FE}"/>
              </a:ext>
            </a:extLst>
          </p:cNvPr>
          <p:cNvSpPr/>
          <p:nvPr/>
        </p:nvSpPr>
        <p:spPr>
          <a:xfrm>
            <a:off x="9142804" y="1966455"/>
            <a:ext cx="45719" cy="1462545"/>
          </a:xfrm>
          <a:prstGeom prst="up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1">
            <a:extLst>
              <a:ext uri="{FF2B5EF4-FFF2-40B4-BE49-F238E27FC236}">
                <a16:creationId xmlns:a16="http://schemas.microsoft.com/office/drawing/2014/main" id="{4C6EDCFE-DA17-6B62-4B0C-087065032953}"/>
              </a:ext>
            </a:extLst>
          </p:cNvPr>
          <p:cNvSpPr txBox="1"/>
          <p:nvPr/>
        </p:nvSpPr>
        <p:spPr>
          <a:xfrm>
            <a:off x="9302781" y="2215476"/>
            <a:ext cx="1680293" cy="830997"/>
          </a:xfrm>
          <a:prstGeom prst="rect">
            <a:avLst/>
          </a:prstGeom>
          <a:solidFill>
            <a:srgbClr val="FF0000"/>
          </a:solidFill>
          <a:ln>
            <a:solidFill>
              <a:schemeClr val="tx2">
                <a:lumMod val="25000"/>
                <a:lumOff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Arial" panose="020B0604020202020204" pitchFamily="34" charset="0"/>
                <a:ea typeface="Roboto Slab" pitchFamily="2" charset="0"/>
                <a:cs typeface="Arial" panose="020B0604020202020204" pitchFamily="34" charset="0"/>
              </a:rPr>
              <a:t>Projected Funding Gap We Must Close</a:t>
            </a:r>
          </a:p>
        </p:txBody>
      </p:sp>
    </p:spTree>
    <p:extLst>
      <p:ext uri="{BB962C8B-B14F-4D97-AF65-F5344CB8AC3E}">
        <p14:creationId xmlns:p14="http://schemas.microsoft.com/office/powerpoint/2010/main" val="183170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p:txBody>
          <a:bodyPr/>
          <a:lstStyle/>
          <a:p>
            <a:fld id="{C909ABD2-4574-433D-8B11-1782A1457D95}" type="slidenum">
              <a:rPr lang="en-US" smtClean="0">
                <a:latin typeface="+mn-lt"/>
              </a:rPr>
              <a:pPr/>
              <a:t>5</a:t>
            </a:fld>
            <a:endParaRPr lang="en-US">
              <a:latin typeface="+mn-lt"/>
            </a:endParaRPr>
          </a:p>
        </p:txBody>
      </p:sp>
      <p:graphicFrame>
        <p:nvGraphicFramePr>
          <p:cNvPr id="3" name="Chart 2">
            <a:extLst>
              <a:ext uri="{FF2B5EF4-FFF2-40B4-BE49-F238E27FC236}">
                <a16:creationId xmlns:a16="http://schemas.microsoft.com/office/drawing/2014/main" id="{E20ADA81-AFEA-46FF-9394-4A4525D4AD81}"/>
              </a:ext>
            </a:extLst>
          </p:cNvPr>
          <p:cNvGraphicFramePr>
            <a:graphicFrameLocks/>
          </p:cNvGraphicFramePr>
          <p:nvPr>
            <p:extLst>
              <p:ext uri="{D42A27DB-BD31-4B8C-83A1-F6EECF244321}">
                <p14:modId xmlns:p14="http://schemas.microsoft.com/office/powerpoint/2010/main" val="3217822745"/>
              </p:ext>
            </p:extLst>
          </p:nvPr>
        </p:nvGraphicFramePr>
        <p:xfrm>
          <a:off x="1349343" y="1109119"/>
          <a:ext cx="9493313" cy="4639762"/>
        </p:xfrm>
        <a:graphic>
          <a:graphicData uri="http://schemas.openxmlformats.org/drawingml/2006/chart">
            <c:chart xmlns:c="http://schemas.openxmlformats.org/drawingml/2006/chart" xmlns:r="http://schemas.openxmlformats.org/officeDocument/2006/relationships" r:id="rId4"/>
          </a:graphicData>
        </a:graphic>
      </p:graphicFrame>
      <p:sp>
        <p:nvSpPr>
          <p:cNvPr id="7" name="Arrow: Down 6">
            <a:extLst>
              <a:ext uri="{FF2B5EF4-FFF2-40B4-BE49-F238E27FC236}">
                <a16:creationId xmlns:a16="http://schemas.microsoft.com/office/drawing/2014/main" id="{0FA836A4-2507-3744-0371-9E5C8E4B1DAA}"/>
              </a:ext>
            </a:extLst>
          </p:cNvPr>
          <p:cNvSpPr/>
          <p:nvPr/>
        </p:nvSpPr>
        <p:spPr>
          <a:xfrm>
            <a:off x="4417765" y="3514381"/>
            <a:ext cx="45719" cy="782197"/>
          </a:xfrm>
          <a:prstGeom prst="down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A0BF67-D9C2-540D-3E30-71344281C76B}"/>
              </a:ext>
            </a:extLst>
          </p:cNvPr>
          <p:cNvSpPr txBox="1"/>
          <p:nvPr/>
        </p:nvSpPr>
        <p:spPr>
          <a:xfrm>
            <a:off x="533399" y="384691"/>
            <a:ext cx="10896601"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2026: 5 YEAR FORECASTS</a:t>
            </a:r>
          </a:p>
        </p:txBody>
      </p:sp>
    </p:spTree>
    <p:extLst>
      <p:ext uri="{BB962C8B-B14F-4D97-AF65-F5344CB8AC3E}">
        <p14:creationId xmlns:p14="http://schemas.microsoft.com/office/powerpoint/2010/main" val="412534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52C20C7-84C7-76C8-DEE3-A977F7470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46971"/>
            <a:ext cx="8610600"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REAL RESULTS FROM A STRATEGIC APPROACH</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a:latin typeface="+mn-lt"/>
            </a:endParaRPr>
          </a:p>
        </p:txBody>
      </p:sp>
      <p:graphicFrame>
        <p:nvGraphicFramePr>
          <p:cNvPr id="3" name="Table 2">
            <a:extLst>
              <a:ext uri="{FF2B5EF4-FFF2-40B4-BE49-F238E27FC236}">
                <a16:creationId xmlns:a16="http://schemas.microsoft.com/office/drawing/2014/main" id="{A8C802C0-7CFA-2992-1DD4-B77107601A12}"/>
              </a:ext>
            </a:extLst>
          </p:cNvPr>
          <p:cNvGraphicFramePr>
            <a:graphicFrameLocks noGrp="1"/>
          </p:cNvGraphicFramePr>
          <p:nvPr>
            <p:extLst>
              <p:ext uri="{D42A27DB-BD31-4B8C-83A1-F6EECF244321}">
                <p14:modId xmlns:p14="http://schemas.microsoft.com/office/powerpoint/2010/main" val="2353133996"/>
              </p:ext>
            </p:extLst>
          </p:nvPr>
        </p:nvGraphicFramePr>
        <p:xfrm>
          <a:off x="533400" y="1720890"/>
          <a:ext cx="8610600" cy="4165559"/>
        </p:xfrm>
        <a:graphic>
          <a:graphicData uri="http://schemas.openxmlformats.org/drawingml/2006/table">
            <a:tbl>
              <a:tblPr firstRow="1" firstCol="1" bandRow="1">
                <a:tableStyleId>{5C22544A-7EE6-4342-B048-85BDC9FD1C3A}</a:tableStyleId>
              </a:tblPr>
              <a:tblGrid>
                <a:gridCol w="1911381">
                  <a:extLst>
                    <a:ext uri="{9D8B030D-6E8A-4147-A177-3AD203B41FA5}">
                      <a16:colId xmlns:a16="http://schemas.microsoft.com/office/drawing/2014/main" val="698119423"/>
                    </a:ext>
                  </a:extLst>
                </a:gridCol>
                <a:gridCol w="3148658">
                  <a:extLst>
                    <a:ext uri="{9D8B030D-6E8A-4147-A177-3AD203B41FA5}">
                      <a16:colId xmlns:a16="http://schemas.microsoft.com/office/drawing/2014/main" val="1821783220"/>
                    </a:ext>
                  </a:extLst>
                </a:gridCol>
                <a:gridCol w="1996711">
                  <a:extLst>
                    <a:ext uri="{9D8B030D-6E8A-4147-A177-3AD203B41FA5}">
                      <a16:colId xmlns:a16="http://schemas.microsoft.com/office/drawing/2014/main" val="3268389699"/>
                    </a:ext>
                  </a:extLst>
                </a:gridCol>
                <a:gridCol w="1553850">
                  <a:extLst>
                    <a:ext uri="{9D8B030D-6E8A-4147-A177-3AD203B41FA5}">
                      <a16:colId xmlns:a16="http://schemas.microsoft.com/office/drawing/2014/main" val="37760114"/>
                    </a:ext>
                  </a:extLst>
                </a:gridCol>
              </a:tblGrid>
              <a:tr h="296806">
                <a:tc gridSpan="4">
                  <a:txBody>
                    <a:bodyPr/>
                    <a:lstStyle/>
                    <a:p>
                      <a:pPr marL="0" marR="0" algn="ctr">
                        <a:lnSpc>
                          <a:spcPct val="115000"/>
                        </a:lnSpc>
                        <a:spcAft>
                          <a:spcPts val="800"/>
                        </a:spcAft>
                        <a:buNone/>
                      </a:pPr>
                      <a:r>
                        <a:rPr lang="en-US" sz="2400" kern="0">
                          <a:effectLst/>
                        </a:rPr>
                        <a:t>RECURRING EFFICIENCIES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9525"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4340728"/>
                  </a:ext>
                </a:extLst>
              </a:tr>
              <a:tr h="519559">
                <a:tc>
                  <a:txBody>
                    <a:bodyPr/>
                    <a:lstStyle/>
                    <a:p>
                      <a:pPr marL="0" marR="0">
                        <a:lnSpc>
                          <a:spcPct val="115000"/>
                        </a:lnSpc>
                        <a:spcAft>
                          <a:spcPts val="800"/>
                        </a:spcAft>
                        <a:buNone/>
                      </a:pPr>
                      <a:r>
                        <a:rPr lang="en-US" sz="1600" b="1" kern="0">
                          <a:effectLst/>
                          <a:latin typeface="Arial" panose="020B0604020202020204" pitchFamily="34" charset="0"/>
                          <a:cs typeface="Arial" panose="020B0604020202020204" pitchFamily="34" charset="0"/>
                        </a:rPr>
                        <a:t>Department/Area</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600" b="1" kern="0">
                          <a:effectLst/>
                          <a:latin typeface="Arial"/>
                          <a:cs typeface="Arial"/>
                        </a:rPr>
                        <a:t>Type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600" b="1" kern="0">
                          <a:effectLst/>
                          <a:latin typeface="Arial"/>
                          <a:cs typeface="Arial"/>
                        </a:rPr>
                        <a:t>Amount</a:t>
                      </a:r>
                      <a:endParaRPr lang="en-US" sz="1400" b="1" kern="100">
                        <a:effectLst/>
                        <a:latin typeface="Arial"/>
                        <a:ea typeface="Aptos" panose="020B0004020202020204" pitchFamily="34" charset="0"/>
                        <a:cs typeface="Arial"/>
                      </a:endParaRPr>
                    </a:p>
                  </a:txBody>
                  <a:tcPr marL="68580" marR="68580" marT="9525" marB="9525" anchor="b"/>
                </a:tc>
                <a:extLst>
                  <a:ext uri="{0D108BD9-81ED-4DB2-BD59-A6C34878D82A}">
                    <a16:rowId xmlns:a16="http://schemas.microsoft.com/office/drawing/2014/main" val="873778374"/>
                  </a:ext>
                </a:extLst>
              </a:tr>
              <a:tr h="210368">
                <a:tc>
                  <a:txBody>
                    <a:bodyPr/>
                    <a:lstStyle/>
                    <a:p>
                      <a:pPr marL="0" marR="0">
                        <a:lnSpc>
                          <a:spcPct val="115000"/>
                        </a:lnSpc>
                        <a:spcAft>
                          <a:spcPts val="800"/>
                        </a:spcAft>
                        <a:buNone/>
                      </a:pPr>
                      <a:r>
                        <a:rPr lang="en-US" sz="1200" b="1" kern="100">
                          <a:effectLst/>
                          <a:latin typeface="Arial"/>
                          <a:cs typeface="Arial"/>
                        </a:rPr>
                        <a:t>Utilities</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Strategic Policy Changes &amp; Process Improvements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Revenue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$10,000,000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480081139"/>
                  </a:ext>
                </a:extLst>
              </a:tr>
              <a:tr h="412545">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ITSD</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Enterprise IT Optimization</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a:cs typeface="Arial"/>
                        </a:rPr>
                        <a:t>$1,200,000 </a:t>
                      </a:r>
                      <a:endParaRPr lang="en-US" sz="1400" b="1" kern="100">
                        <a:effectLst/>
                        <a:latin typeface="Arial"/>
                        <a:ea typeface="Aptos" panose="020B0004020202020204" pitchFamily="34" charset="0"/>
                        <a:cs typeface="Arial"/>
                      </a:endParaRPr>
                    </a:p>
                  </a:txBody>
                  <a:tcPr marL="68580" marR="68580" marT="9525" marB="9525" anchor="b"/>
                </a:tc>
                <a:extLst>
                  <a:ext uri="{0D108BD9-81ED-4DB2-BD59-A6C34878D82A}">
                    <a16:rowId xmlns:a16="http://schemas.microsoft.com/office/drawing/2014/main" val="3277795857"/>
                  </a:ext>
                </a:extLst>
              </a:tr>
              <a:tr h="443023">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Utilities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err="1">
                          <a:effectLst/>
                          <a:latin typeface="Arial" panose="020B0604020202020204" pitchFamily="34" charset="0"/>
                          <a:cs typeface="Arial" panose="020B0604020202020204" pitchFamily="34" charset="0"/>
                        </a:rPr>
                        <a:t>Asterra</a:t>
                      </a:r>
                      <a:r>
                        <a:rPr lang="en-US" sz="1200" b="1" kern="100">
                          <a:effectLst/>
                          <a:latin typeface="Arial" panose="020B0604020202020204" pitchFamily="34" charset="0"/>
                          <a:cs typeface="Arial" panose="020B0604020202020204" pitchFamily="34" charset="0"/>
                        </a:rPr>
                        <a:t> Annual Leak Detection - Water Savings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$2,101,980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4286460194"/>
                  </a:ext>
                </a:extLst>
              </a:tr>
              <a:tr h="412545">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Human Relations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Pre-employment Medical Testing Overhaul</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$500,000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442088039"/>
                  </a:ext>
                </a:extLst>
              </a:tr>
              <a:tr h="412545">
                <a:tc>
                  <a:txBody>
                    <a:bodyPr/>
                    <a:lstStyle/>
                    <a:p>
                      <a:pPr marL="0" marR="0">
                        <a:lnSpc>
                          <a:spcPct val="115000"/>
                        </a:lnSpc>
                        <a:spcAft>
                          <a:spcPts val="800"/>
                        </a:spcAft>
                        <a:buNone/>
                      </a:pPr>
                      <a:r>
                        <a:rPr lang="en-US" sz="1200" b="1" kern="100">
                          <a:effectLst/>
                          <a:latin typeface="Arial"/>
                          <a:cs typeface="Arial"/>
                        </a:rPr>
                        <a:t>Parks &amp; Recreation</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Hogan Golf Course YEARLY Subsidy Elimination</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$700,000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98061758"/>
                  </a:ext>
                </a:extLst>
              </a:tr>
              <a:tr h="412545">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Airport</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Airport YEARLY Subsidy Elimination</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Savings/Cost Avoidance</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$1,000,000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362430781"/>
                  </a:ext>
                </a:extLst>
              </a:tr>
              <a:tr h="412545">
                <a:tc>
                  <a:txBody>
                    <a:bodyPr/>
                    <a:lstStyle/>
                    <a:p>
                      <a:pPr marL="0" marR="0">
                        <a:lnSpc>
                          <a:spcPct val="115000"/>
                        </a:lnSpc>
                        <a:spcAft>
                          <a:spcPts val="800"/>
                        </a:spcAft>
                        <a:buNone/>
                      </a:pPr>
                      <a:r>
                        <a:rPr lang="en-US" sz="1200" b="1" kern="100">
                          <a:effectLst/>
                          <a:latin typeface="Arial" panose="020B0604020202020204" pitchFamily="34" charset="0"/>
                          <a:cs typeface="Arial" panose="020B0604020202020204" pitchFamily="34" charset="0"/>
                        </a:rPr>
                        <a:t>Utilities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err="1">
                          <a:effectLst/>
                          <a:latin typeface="Arial" panose="020B0604020202020204" pitchFamily="34" charset="0"/>
                          <a:cs typeface="Arial" panose="020B0604020202020204" pitchFamily="34" charset="0"/>
                        </a:rPr>
                        <a:t>Asterra</a:t>
                      </a:r>
                      <a:r>
                        <a:rPr lang="en-US" sz="1200" b="1" kern="100">
                          <a:effectLst/>
                          <a:latin typeface="Arial" panose="020B0604020202020204" pitchFamily="34" charset="0"/>
                          <a:cs typeface="Arial" panose="020B0604020202020204" pitchFamily="34" charset="0"/>
                        </a:rPr>
                        <a:t> Annual Leak Detection - Energy Savings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effectLst/>
                          <a:latin typeface="Arial"/>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effectLst/>
                          <a:latin typeface="Arial" panose="020B0604020202020204" pitchFamily="34" charset="0"/>
                          <a:cs typeface="Arial" panose="020B0604020202020204" pitchFamily="34" charset="0"/>
                        </a:rPr>
                        <a:t>$28,412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3315234632"/>
                  </a:ext>
                </a:extLst>
              </a:tr>
              <a:tr h="210368">
                <a:tc>
                  <a:txBody>
                    <a:bodyPr/>
                    <a:lstStyle/>
                    <a:p>
                      <a:pPr marL="0" marR="0">
                        <a:lnSpc>
                          <a:spcPct val="115000"/>
                        </a:lnSpc>
                        <a:spcAft>
                          <a:spcPts val="800"/>
                        </a:spcAft>
                        <a:buNone/>
                      </a:pPr>
                      <a:r>
                        <a:rPr lang="en-US" sz="1600" b="1" kern="100">
                          <a:effectLst/>
                          <a:latin typeface="Arial" panose="020B0604020202020204" pitchFamily="34" charset="0"/>
                          <a:cs typeface="Arial" panose="020B0604020202020204" pitchFamily="34" charset="0"/>
                        </a:rPr>
                        <a:t>Total</a:t>
                      </a:r>
                      <a:endParaRPr lang="en-US"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600" b="1" kern="100">
                          <a:effectLst/>
                          <a:latin typeface="Arial"/>
                          <a:cs typeface="Arial"/>
                        </a:rPr>
                        <a:t>$15,530,392 </a:t>
                      </a:r>
                      <a:endParaRPr lang="en-US"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3128324817"/>
                  </a:ext>
                </a:extLst>
              </a:tr>
            </a:tbl>
          </a:graphicData>
        </a:graphic>
      </p:graphicFrame>
    </p:spTree>
    <p:extLst>
      <p:ext uri="{BB962C8B-B14F-4D97-AF65-F5344CB8AC3E}">
        <p14:creationId xmlns:p14="http://schemas.microsoft.com/office/powerpoint/2010/main" val="4170808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460022" y="283284"/>
            <a:ext cx="10515600" cy="1325563"/>
          </a:xfrm>
        </p:spPr>
        <p:txBody>
          <a:bodyPr/>
          <a:lstStyle/>
          <a:p>
            <a:r>
              <a:rPr lang="en-US">
                <a:solidFill>
                  <a:schemeClr val="tx2">
                    <a:lumMod val="75000"/>
                    <a:lumOff val="25000"/>
                  </a:schemeClr>
                </a:solidFill>
              </a:rPr>
              <a:t>STRATEGIC WINS THAT FUND THE FUTURE</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p:txBody>
          <a:bodyPr/>
          <a:lstStyle/>
          <a:p>
            <a:fld id="{C909ABD2-4574-433D-8B11-1782A1457D95}" type="slidenum">
              <a:rPr lang="en-US" smtClean="0">
                <a:latin typeface="+mn-lt"/>
              </a:rPr>
              <a:pPr/>
              <a:t>7</a:t>
            </a:fld>
            <a:endParaRPr lang="en-US">
              <a:latin typeface="+mn-lt"/>
            </a:endParaRPr>
          </a:p>
        </p:txBody>
      </p:sp>
      <p:graphicFrame>
        <p:nvGraphicFramePr>
          <p:cNvPr id="3" name="Table 2">
            <a:extLst>
              <a:ext uri="{FF2B5EF4-FFF2-40B4-BE49-F238E27FC236}">
                <a16:creationId xmlns:a16="http://schemas.microsoft.com/office/drawing/2014/main" id="{CB707C87-BB72-DF2F-6E09-8DD6C88BE681}"/>
              </a:ext>
            </a:extLst>
          </p:cNvPr>
          <p:cNvGraphicFramePr>
            <a:graphicFrameLocks noGrp="1"/>
          </p:cNvGraphicFramePr>
          <p:nvPr>
            <p:extLst>
              <p:ext uri="{D42A27DB-BD31-4B8C-83A1-F6EECF244321}">
                <p14:modId xmlns:p14="http://schemas.microsoft.com/office/powerpoint/2010/main" val="487225427"/>
              </p:ext>
            </p:extLst>
          </p:nvPr>
        </p:nvGraphicFramePr>
        <p:xfrm>
          <a:off x="538908" y="1608847"/>
          <a:ext cx="10515598" cy="4055542"/>
        </p:xfrm>
        <a:graphic>
          <a:graphicData uri="http://schemas.openxmlformats.org/drawingml/2006/table">
            <a:tbl>
              <a:tblPr firstRow="1" firstCol="1" bandRow="1">
                <a:tableStyleId>{5C22544A-7EE6-4342-B048-85BDC9FD1C3A}</a:tableStyleId>
              </a:tblPr>
              <a:tblGrid>
                <a:gridCol w="2334251">
                  <a:extLst>
                    <a:ext uri="{9D8B030D-6E8A-4147-A177-3AD203B41FA5}">
                      <a16:colId xmlns:a16="http://schemas.microsoft.com/office/drawing/2014/main" val="698119423"/>
                    </a:ext>
                  </a:extLst>
                </a:gridCol>
                <a:gridCol w="3845264">
                  <a:extLst>
                    <a:ext uri="{9D8B030D-6E8A-4147-A177-3AD203B41FA5}">
                      <a16:colId xmlns:a16="http://schemas.microsoft.com/office/drawing/2014/main" val="1821783220"/>
                    </a:ext>
                  </a:extLst>
                </a:gridCol>
                <a:gridCol w="2438461">
                  <a:extLst>
                    <a:ext uri="{9D8B030D-6E8A-4147-A177-3AD203B41FA5}">
                      <a16:colId xmlns:a16="http://schemas.microsoft.com/office/drawing/2014/main" val="3268389699"/>
                    </a:ext>
                  </a:extLst>
                </a:gridCol>
                <a:gridCol w="1897622">
                  <a:extLst>
                    <a:ext uri="{9D8B030D-6E8A-4147-A177-3AD203B41FA5}">
                      <a16:colId xmlns:a16="http://schemas.microsoft.com/office/drawing/2014/main" val="37760114"/>
                    </a:ext>
                  </a:extLst>
                </a:gridCol>
              </a:tblGrid>
              <a:tr h="500483">
                <a:tc gridSpan="4">
                  <a:txBody>
                    <a:bodyPr/>
                    <a:lstStyle/>
                    <a:p>
                      <a:pPr marL="0" marR="0" algn="ctr">
                        <a:lnSpc>
                          <a:spcPct val="115000"/>
                        </a:lnSpc>
                        <a:spcAft>
                          <a:spcPts val="800"/>
                        </a:spcAft>
                        <a:buNone/>
                      </a:pPr>
                      <a:r>
                        <a:rPr lang="en-US" sz="2400" kern="0">
                          <a:effectLst/>
                        </a:rPr>
                        <a:t>ONE-TIME EFFICIENCIES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9525"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4340728"/>
                  </a:ext>
                </a:extLst>
              </a:tr>
              <a:tr h="457081">
                <a:tc>
                  <a:txBody>
                    <a:bodyPr/>
                    <a:lstStyle/>
                    <a:p>
                      <a:pPr marL="0" marR="0">
                        <a:lnSpc>
                          <a:spcPct val="115000"/>
                        </a:lnSpc>
                        <a:spcAft>
                          <a:spcPts val="800"/>
                        </a:spcAft>
                        <a:buNone/>
                      </a:pPr>
                      <a:r>
                        <a:rPr lang="en-US" sz="1600" b="1" kern="0">
                          <a:effectLst/>
                          <a:latin typeface="Arial" panose="020B0604020202020204" pitchFamily="34" charset="0"/>
                          <a:cs typeface="Arial" panose="020B0604020202020204" pitchFamily="34" charset="0"/>
                        </a:rPr>
                        <a:t>Department/Area</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600" b="1" kern="0">
                          <a:effectLst/>
                          <a:latin typeface="Arial"/>
                          <a:cs typeface="Arial"/>
                        </a:rPr>
                        <a:t>Type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600" b="1" kern="0">
                          <a:effectLst/>
                          <a:latin typeface="Arial"/>
                          <a:cs typeface="Arial"/>
                        </a:rPr>
                        <a:t>Amount</a:t>
                      </a:r>
                      <a:endParaRPr lang="en-US" sz="1400" b="1" kern="100">
                        <a:effectLst/>
                        <a:latin typeface="Arial"/>
                        <a:ea typeface="Aptos" panose="020B0004020202020204" pitchFamily="34" charset="0"/>
                        <a:cs typeface="Arial"/>
                      </a:endParaRPr>
                    </a:p>
                  </a:txBody>
                  <a:tcPr marL="68580" marR="68580" marT="9525" marB="9525" anchor="b"/>
                </a:tc>
                <a:extLst>
                  <a:ext uri="{0D108BD9-81ED-4DB2-BD59-A6C34878D82A}">
                    <a16:rowId xmlns:a16="http://schemas.microsoft.com/office/drawing/2014/main" val="873778374"/>
                  </a:ext>
                </a:extLst>
              </a:tr>
              <a:tr h="255105">
                <a:tc>
                  <a:txBody>
                    <a:bodyPr/>
                    <a:lstStyle/>
                    <a:p>
                      <a:pPr marL="0" marR="0">
                        <a:lnSpc>
                          <a:spcPct val="115000"/>
                        </a:lnSpc>
                        <a:spcAft>
                          <a:spcPts val="800"/>
                        </a:spcAft>
                        <a:buNone/>
                      </a:pP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Multiple</a:t>
                      </a:r>
                      <a:endPar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Fire Fighter Pension Obligation Bond Avoidance</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a:ea typeface="Aptos" panose="020B0004020202020204" pitchFamily="34" charset="0"/>
                          <a:cs typeface="Arial"/>
                        </a:rPr>
                        <a:t>Savings/Cost Avoidance</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$60,000,000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625691532"/>
                  </a:ext>
                </a:extLst>
              </a:tr>
              <a:tr h="255105">
                <a:tc>
                  <a:txBody>
                    <a:bodyPr/>
                    <a:lstStyle/>
                    <a:p>
                      <a:pPr marL="0" marR="0">
                        <a:lnSpc>
                          <a:spcPct val="115000"/>
                        </a:lnSpc>
                        <a:spcAft>
                          <a:spcPts val="800"/>
                        </a:spcAft>
                        <a:buNone/>
                      </a:pPr>
                      <a:r>
                        <a:rPr lang="en-US" sz="1200" b="1" kern="100">
                          <a:solidFill>
                            <a:schemeClr val="bg1"/>
                          </a:solidFill>
                          <a:effectLst/>
                          <a:latin typeface="Arial" panose="020B0604020202020204" pitchFamily="34" charset="0"/>
                          <a:ea typeface="Aptos" panose="020B0004020202020204" pitchFamily="34" charset="0"/>
                          <a:cs typeface="Arial" panose="020B0604020202020204" pitchFamily="34" charset="0"/>
                        </a:rPr>
                        <a:t>Engineering</a:t>
                      </a:r>
                      <a:endParaRPr lang="en-US" sz="1400" b="1"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FHWA Safe Streets and Roads for All</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a:ea typeface="Aptos" panose="020B0004020202020204" pitchFamily="34" charset="0"/>
                          <a:cs typeface="Arial"/>
                        </a:rPr>
                        <a:t>Grant</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$8,664,368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480081139"/>
                  </a:ext>
                </a:extLst>
              </a:tr>
              <a:tr h="255105">
                <a:tc>
                  <a:txBody>
                    <a:bodyPr/>
                    <a:lstStyle/>
                    <a:p>
                      <a:pPr marL="0" lvl="0">
                        <a:lnSpc>
                          <a:spcPct val="114999"/>
                        </a:lnSpc>
                        <a:spcAft>
                          <a:spcPts val="800"/>
                        </a:spcAft>
                        <a:buNone/>
                      </a:pPr>
                      <a:r>
                        <a:rPr lang="en-US" sz="1200" b="1" kern="100">
                          <a:solidFill>
                            <a:schemeClr val="bg1"/>
                          </a:solidFill>
                          <a:effectLst/>
                          <a:latin typeface="Arial"/>
                          <a:ea typeface="Aptos" panose="020B0004020202020204" pitchFamily="34" charset="0"/>
                          <a:cs typeface="Arial"/>
                        </a:rPr>
                        <a:t>ITSD</a:t>
                      </a:r>
                    </a:p>
                  </a:txBody>
                  <a:tcPr marL="68580" marR="68580" marT="9525" marB="9525" anchor="b"/>
                </a:tc>
                <a:tc>
                  <a:txBody>
                    <a:bodyPr/>
                    <a:lstStyle/>
                    <a:p>
                      <a:pPr marL="0" lvl="0">
                        <a:lnSpc>
                          <a:spcPct val="114999"/>
                        </a:lnSpc>
                        <a:spcAft>
                          <a:spcPts val="800"/>
                        </a:spcAft>
                        <a:buNone/>
                      </a:pPr>
                      <a:r>
                        <a:rPr lang="en-US" sz="1200" b="1" kern="100">
                          <a:solidFill>
                            <a:srgbClr val="000000"/>
                          </a:solidFill>
                          <a:effectLst/>
                          <a:latin typeface="Arial"/>
                          <a:ea typeface="Aptos" panose="020B0004020202020204" pitchFamily="34" charset="0"/>
                          <a:cs typeface="Arial"/>
                        </a:rPr>
                        <a:t>One Time Savings</a:t>
                      </a:r>
                    </a:p>
                  </a:txBody>
                  <a:tcPr marL="68580" marR="68580" marT="9525" marB="9525" anchor="b"/>
                </a:tc>
                <a:tc>
                  <a:txBody>
                    <a:bodyPr/>
                    <a:lstStyle/>
                    <a:p>
                      <a:pPr marL="0" lvl="0">
                        <a:lnSpc>
                          <a:spcPct val="114999"/>
                        </a:lnSpc>
                        <a:spcAft>
                          <a:spcPts val="800"/>
                        </a:spcAft>
                        <a:buNone/>
                      </a:pPr>
                      <a:r>
                        <a:rPr lang="en-US" sz="1200" b="1" kern="100">
                          <a:solidFill>
                            <a:srgbClr val="000000"/>
                          </a:solidFill>
                          <a:effectLst/>
                          <a:latin typeface="Arial"/>
                          <a:ea typeface="Aptos" panose="020B0004020202020204" pitchFamily="34" charset="0"/>
                          <a:cs typeface="Arial"/>
                        </a:rPr>
                        <a:t>Savings</a:t>
                      </a:r>
                    </a:p>
                  </a:txBody>
                  <a:tcPr marL="68580" marR="68580" marT="9525" marB="9525" anchor="b"/>
                </a:tc>
                <a:tc>
                  <a:txBody>
                    <a:bodyPr/>
                    <a:lstStyle/>
                    <a:p>
                      <a:pPr marL="0" lvl="0" algn="r">
                        <a:lnSpc>
                          <a:spcPct val="114999"/>
                        </a:lnSpc>
                        <a:spcAft>
                          <a:spcPts val="800"/>
                        </a:spcAft>
                        <a:buNone/>
                      </a:pPr>
                      <a:r>
                        <a:rPr lang="en-US" sz="1200" b="1" kern="100">
                          <a:solidFill>
                            <a:srgbClr val="000000"/>
                          </a:solidFill>
                          <a:effectLst/>
                          <a:latin typeface="Arial"/>
                          <a:ea typeface="Aptos" panose="020B0004020202020204" pitchFamily="34" charset="0"/>
                          <a:cs typeface="Arial"/>
                        </a:rPr>
                        <a:t>$715,000</a:t>
                      </a:r>
                    </a:p>
                  </a:txBody>
                  <a:tcPr marL="68580" marR="68580" marT="9525" marB="9525" anchor="b"/>
                </a:tc>
                <a:extLst>
                  <a:ext uri="{0D108BD9-81ED-4DB2-BD59-A6C34878D82A}">
                    <a16:rowId xmlns:a16="http://schemas.microsoft.com/office/drawing/2014/main" val="3312857724"/>
                  </a:ext>
                </a:extLst>
              </a:tr>
              <a:tr h="293727">
                <a:tc>
                  <a:txBody>
                    <a:bodyPr/>
                    <a:lstStyle/>
                    <a:p>
                      <a:pPr marL="0" marR="0">
                        <a:lnSpc>
                          <a:spcPct val="115000"/>
                        </a:lnSpc>
                        <a:spcAft>
                          <a:spcPts val="800"/>
                        </a:spcAft>
                        <a:buNone/>
                      </a:pPr>
                      <a:r>
                        <a:rPr lang="en-US" sz="1200" b="1" kern="100">
                          <a:solidFill>
                            <a:schemeClr val="bg1"/>
                          </a:solidFill>
                          <a:effectLst/>
                          <a:latin typeface="Arial"/>
                          <a:ea typeface="Aptos" panose="020B0004020202020204" pitchFamily="34" charset="0"/>
                          <a:cs typeface="Arial"/>
                        </a:rPr>
                        <a:t>Airport</a:t>
                      </a:r>
                      <a:endParaRPr lang="en-US" sz="1400" b="1" kern="100">
                        <a:solidFill>
                          <a:schemeClr val="bg1"/>
                        </a:solidFill>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Airport Pay Back</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Cost Recovery</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$5,400,000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1442088039"/>
                  </a:ext>
                </a:extLst>
              </a:tr>
              <a:tr h="319268">
                <a:tc>
                  <a:txBody>
                    <a:bodyPr/>
                    <a:lstStyle/>
                    <a:p>
                      <a:pPr marL="0" marR="0">
                        <a:lnSpc>
                          <a:spcPct val="115000"/>
                        </a:lnSpc>
                        <a:spcAft>
                          <a:spcPts val="800"/>
                        </a:spcAft>
                        <a:buNone/>
                      </a:pPr>
                      <a:r>
                        <a:rPr lang="en-US" sz="1200" kern="100">
                          <a:solidFill>
                            <a:schemeClr val="bg1"/>
                          </a:solidFill>
                          <a:effectLst/>
                          <a:latin typeface="Arial"/>
                          <a:ea typeface="Aptos" panose="020B0004020202020204" pitchFamily="34" charset="0"/>
                          <a:cs typeface="Arial"/>
                        </a:rPr>
                        <a:t>Finance</a:t>
                      </a:r>
                      <a:endParaRPr lang="en-US" sz="1400" kern="100">
                        <a:solidFill>
                          <a:schemeClr val="bg1"/>
                        </a:solidFill>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Hotel Occupancy Tax Audit</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Cost Recovery</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$530,000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3315234632"/>
                  </a:ext>
                </a:extLst>
              </a:tr>
              <a:tr h="255105">
                <a:tc>
                  <a:txBody>
                    <a:bodyPr/>
                    <a:lstStyle/>
                    <a:p>
                      <a:pPr marL="0" marR="0">
                        <a:lnSpc>
                          <a:spcPct val="115000"/>
                        </a:lnSpc>
                        <a:spcAft>
                          <a:spcPts val="800"/>
                        </a:spcAft>
                        <a:buNone/>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Parks &amp; Recreation</a:t>
                      </a:r>
                      <a:endPar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Beal Park</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Private/Public Partnerships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effectLst/>
                          <a:latin typeface="Arial"/>
                          <a:ea typeface="Aptos" panose="020B0004020202020204" pitchFamily="34" charset="0"/>
                          <a:cs typeface="Arial"/>
                        </a:rPr>
                        <a:t>$18,200,000</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2173165259"/>
                  </a:ext>
                </a:extLst>
              </a:tr>
              <a:tr h="342538">
                <a:tc>
                  <a:txBody>
                    <a:bodyPr/>
                    <a:lstStyle/>
                    <a:p>
                      <a:pPr marL="0" marR="0">
                        <a:lnSpc>
                          <a:spcPct val="115000"/>
                        </a:lnSpc>
                        <a:spcAft>
                          <a:spcPts val="800"/>
                        </a:spcAft>
                        <a:buNone/>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Parks &amp; Recreation</a:t>
                      </a:r>
                      <a:endPar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Grasslands Park</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Grant</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$150,000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2716983084"/>
                  </a:ext>
                </a:extLst>
              </a:tr>
              <a:tr h="255105">
                <a:tc>
                  <a:txBody>
                    <a:bodyPr/>
                    <a:lstStyle/>
                    <a:p>
                      <a:pPr marL="0" marR="0">
                        <a:lnSpc>
                          <a:spcPct val="115000"/>
                        </a:lnSpc>
                        <a:spcAft>
                          <a:spcPts val="800"/>
                        </a:spcAft>
                        <a:buNone/>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Parks &amp; Recreation</a:t>
                      </a:r>
                      <a:endPar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Wildcatter Trail </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Grants</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$6,667,495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4069416683"/>
                  </a:ext>
                </a:extLst>
              </a:tr>
              <a:tr h="255105">
                <a:tc>
                  <a:txBody>
                    <a:bodyPr/>
                    <a:lstStyle/>
                    <a:p>
                      <a:pPr marL="0" marR="0">
                        <a:lnSpc>
                          <a:spcPct val="115000"/>
                        </a:lnSpc>
                        <a:spcAft>
                          <a:spcPts val="800"/>
                        </a:spcAft>
                        <a:buNone/>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Utilities</a:t>
                      </a:r>
                      <a:endPar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Collection of Delinquent Accounts Receivable</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Cost Recovery</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$298,043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742625754"/>
                  </a:ext>
                </a:extLst>
              </a:tr>
              <a:tr h="255105">
                <a:tc>
                  <a:txBody>
                    <a:bodyPr/>
                    <a:lstStyle/>
                    <a:p>
                      <a:pPr marL="0" marR="0">
                        <a:lnSpc>
                          <a:spcPct val="115000"/>
                        </a:lnSpc>
                        <a:spcAft>
                          <a:spcPts val="800"/>
                        </a:spcAft>
                        <a:buNone/>
                      </a:pPr>
                      <a:r>
                        <a:rPr lang="en-US" sz="1200" kern="100">
                          <a:solidFill>
                            <a:schemeClr val="bg1"/>
                          </a:solidFill>
                          <a:effectLst/>
                          <a:latin typeface="Arial" panose="020B0604020202020204" pitchFamily="34" charset="0"/>
                          <a:ea typeface="Aptos" panose="020B0004020202020204" pitchFamily="34" charset="0"/>
                          <a:cs typeface="Arial" panose="020B0604020202020204" pitchFamily="34" charset="0"/>
                        </a:rPr>
                        <a:t>Airport</a:t>
                      </a:r>
                      <a:endParaRPr lang="en-US" sz="1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a:ea typeface="Aptos" panose="020B0004020202020204" pitchFamily="34" charset="0"/>
                          <a:cs typeface="Arial"/>
                        </a:rPr>
                        <a:t>Federal ATP Grant for terminal modernization</a:t>
                      </a:r>
                      <a:endParaRPr lang="en-US" sz="14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Grant</a:t>
                      </a:r>
                      <a:endParaRPr lang="en-US" sz="14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200" b="1" kern="100">
                          <a:solidFill>
                            <a:srgbClr val="000000"/>
                          </a:solidFill>
                          <a:effectLst/>
                          <a:latin typeface="Arial" panose="020B0604020202020204" pitchFamily="34" charset="0"/>
                          <a:ea typeface="Aptos" panose="020B0004020202020204" pitchFamily="34" charset="0"/>
                          <a:cs typeface="Arial" panose="020B0604020202020204" pitchFamily="34" charset="0"/>
                        </a:rPr>
                        <a:t>$2,800,000 </a:t>
                      </a:r>
                      <a:endParaRPr lang="en-US" sz="12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extLst>
                  <a:ext uri="{0D108BD9-81ED-4DB2-BD59-A6C34878D82A}">
                    <a16:rowId xmlns:a16="http://schemas.microsoft.com/office/drawing/2014/main" val="3356220523"/>
                  </a:ext>
                </a:extLst>
              </a:tr>
              <a:tr h="356710">
                <a:tc>
                  <a:txBody>
                    <a:bodyPr/>
                    <a:lstStyle/>
                    <a:p>
                      <a:pPr marL="0" marR="0">
                        <a:lnSpc>
                          <a:spcPct val="115000"/>
                        </a:lnSpc>
                        <a:spcAft>
                          <a:spcPts val="800"/>
                        </a:spcAft>
                        <a:buNone/>
                      </a:pPr>
                      <a:r>
                        <a:rPr lang="en-US" sz="1800" b="1" kern="100">
                          <a:effectLst/>
                          <a:latin typeface="Arial" panose="020B0604020202020204" pitchFamily="34" charset="0"/>
                          <a:cs typeface="Arial" panose="020B0604020202020204" pitchFamily="34" charset="0"/>
                        </a:rPr>
                        <a:t>Total</a:t>
                      </a:r>
                      <a:endParaRPr lang="en-US" sz="20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nSpc>
                          <a:spcPct val="115000"/>
                        </a:lnSpc>
                        <a:spcAft>
                          <a:spcPts val="800"/>
                        </a:spcAft>
                        <a:buNone/>
                      </a:pPr>
                      <a:endParaRPr lang="en-US" sz="1600" b="1" kern="100">
                        <a:effectLst/>
                        <a:latin typeface="Arial"/>
                        <a:ea typeface="Aptos" panose="020B0004020202020204" pitchFamily="34" charset="0"/>
                        <a:cs typeface="Arial"/>
                      </a:endParaRPr>
                    </a:p>
                  </a:txBody>
                  <a:tcPr marL="68580" marR="68580" marT="9525" marB="9525" anchor="b"/>
                </a:tc>
                <a:tc>
                  <a:txBody>
                    <a:bodyPr/>
                    <a:lstStyle/>
                    <a:p>
                      <a:pPr marL="0" marR="0">
                        <a:lnSpc>
                          <a:spcPct val="115000"/>
                        </a:lnSpc>
                        <a:spcAft>
                          <a:spcPts val="800"/>
                        </a:spcAft>
                        <a:buNone/>
                      </a:pPr>
                      <a:r>
                        <a:rPr lang="en-US" sz="1400" b="1" kern="100">
                          <a:effectLst/>
                          <a:latin typeface="Arial" panose="020B0604020202020204" pitchFamily="34" charset="0"/>
                          <a:cs typeface="Arial" panose="020B0604020202020204" pitchFamily="34" charset="0"/>
                        </a:rPr>
                        <a:t> </a:t>
                      </a:r>
                      <a:endParaRPr lang="en-US" sz="16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9525" marB="9525" anchor="b"/>
                </a:tc>
                <a:tc>
                  <a:txBody>
                    <a:bodyPr/>
                    <a:lstStyle/>
                    <a:p>
                      <a:pPr marL="0" marR="0" algn="r">
                        <a:lnSpc>
                          <a:spcPct val="115000"/>
                        </a:lnSpc>
                        <a:spcAft>
                          <a:spcPts val="800"/>
                        </a:spcAft>
                        <a:buNone/>
                      </a:pPr>
                      <a:r>
                        <a:rPr lang="en-US" sz="1800" b="1" kern="100">
                          <a:effectLst/>
                          <a:latin typeface="Arial"/>
                          <a:ea typeface="Aptos" panose="020B0004020202020204" pitchFamily="34" charset="0"/>
                          <a:cs typeface="Arial"/>
                        </a:rPr>
                        <a:t>$103,424,906</a:t>
                      </a:r>
                      <a:endParaRPr lang="en-US"/>
                    </a:p>
                  </a:txBody>
                  <a:tcPr marL="68580" marR="68580" marT="9525" marB="9525" anchor="b"/>
                </a:tc>
                <a:extLst>
                  <a:ext uri="{0D108BD9-81ED-4DB2-BD59-A6C34878D82A}">
                    <a16:rowId xmlns:a16="http://schemas.microsoft.com/office/drawing/2014/main" val="3128324817"/>
                  </a:ext>
                </a:extLst>
              </a:tr>
            </a:tbl>
          </a:graphicData>
        </a:graphic>
      </p:graphicFrame>
    </p:spTree>
    <p:extLst>
      <p:ext uri="{BB962C8B-B14F-4D97-AF65-F5344CB8AC3E}">
        <p14:creationId xmlns:p14="http://schemas.microsoft.com/office/powerpoint/2010/main" val="1507023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8909704" cy="1200329"/>
          </a:xfrm>
          <a:prstGeom prst="rect">
            <a:avLst/>
          </a:prstGeom>
          <a:noFill/>
        </p:spPr>
        <p:txBody>
          <a:bodyPr wrap="square" rtlCol="0">
            <a:spAutoFit/>
          </a:bodyPr>
          <a:lstStyle/>
          <a:p>
            <a:r>
              <a:rPr lang="en-US" sz="36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DOING MORE WITH LESS</a:t>
            </a:r>
          </a:p>
          <a:p>
            <a:r>
              <a:rPr lang="en-US" sz="36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HOW IT SAVED $1 MILLION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399" y="2453284"/>
            <a:ext cx="8106398" cy="1951432"/>
          </a:xfrm>
          <a:prstGeom prst="rect">
            <a:avLst/>
          </a:prstGeom>
          <a:noFill/>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 $1M+ in </a:t>
            </a:r>
            <a:r>
              <a:rPr lang="en-US" sz="2800" b="1">
                <a:latin typeface="Arial" panose="020B0604020202020204" pitchFamily="34" charset="0"/>
                <a:cs typeface="Arial" panose="020B0604020202020204" pitchFamily="34" charset="0"/>
              </a:rPr>
              <a:t>Annual Recurring Savings</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 Services improved, not reduced</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 Aligned with Council’s strategic priorities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a:latin typeface="+mn-lt"/>
            </a:endParaRPr>
          </a:p>
        </p:txBody>
      </p:sp>
    </p:spTree>
    <p:extLst>
      <p:ext uri="{BB962C8B-B14F-4D97-AF65-F5344CB8AC3E}">
        <p14:creationId xmlns:p14="http://schemas.microsoft.com/office/powerpoint/2010/main" val="165162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3EBE99-AE20-4855-9CF7-4586D40D39FE}">
  <ds:schemaRefs>
    <ds:schemaRef ds:uri="http://schemas.microsoft.com/office/2006/metadata/contentType"/>
    <ds:schemaRef ds:uri="http://schemas.microsoft.com/office/2006/metadata/properties/metaAttributes"/>
    <ds:schemaRef ds:uri="http://www.w3.org/2000/xmlns/"/>
    <ds:schemaRef ds:uri="http://www.w3.org/2001/XMLSchema"/>
    <ds:schemaRef ds:uri="dac4e956-f0e3-4f68-a80d-7cb1a90f51eb"/>
  </ds:schemaRefs>
</ds:datastoreItem>
</file>

<file path=customXml/itemProps2.xml><?xml version="1.0" encoding="utf-8"?>
<ds:datastoreItem xmlns:ds="http://schemas.openxmlformats.org/officeDocument/2006/customXml" ds:itemID="{32C7C046-087D-4778-8D58-FF322808775C}">
  <ds:schemaRefs>
    <ds:schemaRef ds:uri="http://schemas.microsoft.com/sharepoint/v3/contenttype/forms"/>
  </ds:schemaRefs>
</ds:datastoreItem>
</file>

<file path=customXml/itemProps3.xml><?xml version="1.0" encoding="utf-8"?>
<ds:datastoreItem xmlns:ds="http://schemas.openxmlformats.org/officeDocument/2006/customXml" ds:itemID="{BF8C5B49-67F8-4349-B164-E5F504E52E3E}">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11</Notes>
  <HiddenSlides>9</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STRATEGIC WINS THAT FUND THE FUTURE</vt:lpstr>
      <vt:lpstr>PowerPoint Presentation</vt:lpstr>
      <vt:lpstr>PowerPoint Presentation</vt:lpstr>
      <vt:lpstr>PowerPoint Presentation</vt:lpstr>
      <vt:lpstr>PowerPoint Presentation</vt:lpstr>
      <vt:lpstr>WHAT $1 MILLION IN SAVINGS MEANS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lastModifiedBy>Taylor Novak</cp:lastModifiedBy>
  <cp:revision>1</cp:revision>
  <cp:lastPrinted>2025-06-20T22:34:48Z</cp:lastPrinted>
  <dcterms:created xsi:type="dcterms:W3CDTF">2024-07-01T17:26:48Z</dcterms:created>
  <dcterms:modified xsi:type="dcterms:W3CDTF">2025-09-23T15:52:04Z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