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6"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365AF-B164-2501-6E1E-1CBB6E15C8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EC7F43C-0FA2-76D5-DC34-6B1DCFEC7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FB4CC4-6640-9ACA-211D-5A349D389108}"/>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D3894335-1EBF-932C-99DB-801BF4ECAF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6FBD8F-B4F0-1D0B-7162-D5AE076C8AC5}"/>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811326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93755-836E-9A08-2EF4-B6B889C8F4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E3A052-8FBF-7492-4B2C-E4687ACAD0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780B75-D05D-B5D4-3759-DB3105EF0C1D}"/>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5ECBE893-8743-A4F9-8DB7-F88787845E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4FF657-8AB9-0B58-05C6-5F638BDD503E}"/>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848269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4F17C7-4157-C02A-D70D-040DA2AFD1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88F6ED-3C26-6F8D-3E1A-FD3C35F1E2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910848-6F9F-7926-6345-F724DCC0A24C}"/>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10772F61-70E7-8811-9C90-9DBD0556F8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48C693-5D64-0E8E-ED37-795F97AA3E70}"/>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272125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1565-F028-14E8-716D-CF5C75ACDF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2F0305-56FB-7A91-47E6-1E06D990DF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C12CE7-A602-A145-12BC-6EC959CEE114}"/>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A3F8CFB6-A100-2086-89B2-DB8E297190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14742-E6A4-4363-112F-03C8DB7A07C5}"/>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112737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2C88B-DA66-F2E7-1292-3CB9BEAFD4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BBCDC2-7172-3353-2321-C392572A2E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D62668-02E3-AA46-D5B0-9E8DE5D146A6}"/>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DC310B68-16AD-49CD-1C09-B9ABF06E58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794E54-1CE1-AEDA-532C-5B12D0977807}"/>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332097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27FFF-01E8-D411-94B8-CDCC9F646F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18818C-53DA-E2E7-846C-FBB2B6A489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66F9D2-1BA9-3796-A2C7-E1AC903CF9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99A509-6EFC-8943-4242-75C2C658DB03}"/>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6" name="Footer Placeholder 5">
            <a:extLst>
              <a:ext uri="{FF2B5EF4-FFF2-40B4-BE49-F238E27FC236}">
                <a16:creationId xmlns:a16="http://schemas.microsoft.com/office/drawing/2014/main" id="{D2CE9C1E-9F92-B9E6-94AC-F50546E15C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56C65-1652-ABC6-4EE4-12BA14F8AE96}"/>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565903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03906-A117-65B7-26D1-70E5CCCF02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62FFE3-4C3C-D228-23A4-113ADE97F7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3C66FF-4D16-92B0-2B89-DEB0132922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537814-36E7-156F-4C9B-968D0A0D3C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DF87F4-5A13-F91F-38F1-CF258B2489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069BCB-777F-3A43-897F-B2C25D8327EA}"/>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8" name="Footer Placeholder 7">
            <a:extLst>
              <a:ext uri="{FF2B5EF4-FFF2-40B4-BE49-F238E27FC236}">
                <a16:creationId xmlns:a16="http://schemas.microsoft.com/office/drawing/2014/main" id="{3605FDD4-5AA5-2AF9-591F-83C88530D1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A1080-89DF-A9DC-860F-F5FD6D29C2C9}"/>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1593378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1B4CE-9D7C-AC77-0D0B-3C5F424CB8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ABEF9-FDCB-34D7-DA25-263D1F666E99}"/>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4" name="Footer Placeholder 3">
            <a:extLst>
              <a:ext uri="{FF2B5EF4-FFF2-40B4-BE49-F238E27FC236}">
                <a16:creationId xmlns:a16="http://schemas.microsoft.com/office/drawing/2014/main" id="{0C7C53CC-D77F-26EE-4EC3-FF1E8D7C46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0FF659-DE8A-1C49-4BFC-6F2C2DE2F878}"/>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136501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520B5F-59AF-4E7D-7253-D63766173E74}"/>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3" name="Footer Placeholder 2">
            <a:extLst>
              <a:ext uri="{FF2B5EF4-FFF2-40B4-BE49-F238E27FC236}">
                <a16:creationId xmlns:a16="http://schemas.microsoft.com/office/drawing/2014/main" id="{CD7E1706-3C97-9B64-8E7B-B57B224C00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120737-B7F6-062C-2264-3F299F8DE2F3}"/>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289928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E6007-9D11-4E24-779B-26E465C435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4DB5AA-0741-3AFC-B065-4CE5F4D1A2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2CA72C-C995-3A3B-2428-B34ED530F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21A6FA-8376-D730-CF05-ADFAAD886A80}"/>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6" name="Footer Placeholder 5">
            <a:extLst>
              <a:ext uri="{FF2B5EF4-FFF2-40B4-BE49-F238E27FC236}">
                <a16:creationId xmlns:a16="http://schemas.microsoft.com/office/drawing/2014/main" id="{96DAEFE2-7A18-05A7-AA5B-C8AED09410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274D36-4045-FE8A-1FDF-D885E9BB11E2}"/>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957509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C32C0-2EAE-3139-FE3B-F981E2813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FA7734-B2B1-2A18-3B27-6CA14063B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C5149D-44A0-B271-07E5-F2ABB74488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D3CE4D-9547-637D-0F6C-2D57D8F38FE5}"/>
              </a:ext>
            </a:extLst>
          </p:cNvPr>
          <p:cNvSpPr>
            <a:spLocks noGrp="1"/>
          </p:cNvSpPr>
          <p:nvPr>
            <p:ph type="dt" sz="half" idx="10"/>
          </p:nvPr>
        </p:nvSpPr>
        <p:spPr/>
        <p:txBody>
          <a:bodyPr/>
          <a:lstStyle/>
          <a:p>
            <a:fld id="{C82D2C1F-4BC2-436E-95C1-949CFD28C49B}" type="datetimeFigureOut">
              <a:rPr lang="en-US" smtClean="0"/>
              <a:t>10/14/2025</a:t>
            </a:fld>
            <a:endParaRPr lang="en-US"/>
          </a:p>
        </p:txBody>
      </p:sp>
      <p:sp>
        <p:nvSpPr>
          <p:cNvPr id="6" name="Footer Placeholder 5">
            <a:extLst>
              <a:ext uri="{FF2B5EF4-FFF2-40B4-BE49-F238E27FC236}">
                <a16:creationId xmlns:a16="http://schemas.microsoft.com/office/drawing/2014/main" id="{898B2881-03DA-00E2-E842-0EE52B13B9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88877D-B8C5-F20A-D13E-1C8A7AA18A4F}"/>
              </a:ext>
            </a:extLst>
          </p:cNvPr>
          <p:cNvSpPr>
            <a:spLocks noGrp="1"/>
          </p:cNvSpPr>
          <p:nvPr>
            <p:ph type="sldNum" sz="quarter" idx="12"/>
          </p:nvPr>
        </p:nvSpPr>
        <p:spPr/>
        <p:txBody>
          <a:bodyPr/>
          <a:lstStyle/>
          <a:p>
            <a:fld id="{4A728701-BFCD-4EFA-9206-0A749B93A836}" type="slidenum">
              <a:rPr lang="en-US" smtClean="0"/>
              <a:t>‹#›</a:t>
            </a:fld>
            <a:endParaRPr lang="en-US"/>
          </a:p>
        </p:txBody>
      </p:sp>
    </p:spTree>
    <p:extLst>
      <p:ext uri="{BB962C8B-B14F-4D97-AF65-F5344CB8AC3E}">
        <p14:creationId xmlns:p14="http://schemas.microsoft.com/office/powerpoint/2010/main" val="78247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B6B1D1-3B95-A4CD-0B0C-D7879A57C8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7E16C1-23C8-73EF-2F42-24DAB4FC4E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7DEE62-407C-0C67-0099-2695B0268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2D2C1F-4BC2-436E-95C1-949CFD28C49B}" type="datetimeFigureOut">
              <a:rPr lang="en-US" smtClean="0"/>
              <a:t>10/14/2025</a:t>
            </a:fld>
            <a:endParaRPr lang="en-US"/>
          </a:p>
        </p:txBody>
      </p:sp>
      <p:sp>
        <p:nvSpPr>
          <p:cNvPr id="5" name="Footer Placeholder 4">
            <a:extLst>
              <a:ext uri="{FF2B5EF4-FFF2-40B4-BE49-F238E27FC236}">
                <a16:creationId xmlns:a16="http://schemas.microsoft.com/office/drawing/2014/main" id="{FE1744BD-F010-E24C-21FB-D39F8016C9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54DE2FB-B495-EF0F-3733-DA9E706241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728701-BFCD-4EFA-9206-0A749B93A836}" type="slidenum">
              <a:rPr lang="en-US" smtClean="0"/>
              <a:t>‹#›</a:t>
            </a:fld>
            <a:endParaRPr lang="en-US"/>
          </a:p>
        </p:txBody>
      </p:sp>
    </p:spTree>
    <p:extLst>
      <p:ext uri="{BB962C8B-B14F-4D97-AF65-F5344CB8AC3E}">
        <p14:creationId xmlns:p14="http://schemas.microsoft.com/office/powerpoint/2010/main" val="890821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2DA-2F5C-095A-7E75-37DC7DE14084}"/>
              </a:ext>
            </a:extLst>
          </p:cNvPr>
          <p:cNvSpPr>
            <a:spLocks noGrp="1"/>
          </p:cNvSpPr>
          <p:nvPr>
            <p:ph type="ctrTitle"/>
          </p:nvPr>
        </p:nvSpPr>
        <p:spPr/>
        <p:txBody>
          <a:bodyPr>
            <a:normAutofit/>
          </a:bodyPr>
          <a:lstStyle/>
          <a:p>
            <a:r>
              <a:rPr lang="en-US" dirty="0"/>
              <a:t>Midland Firemen’s Relief and Retirement Fund </a:t>
            </a:r>
          </a:p>
        </p:txBody>
      </p:sp>
      <p:sp>
        <p:nvSpPr>
          <p:cNvPr id="3" name="Subtitle 2">
            <a:extLst>
              <a:ext uri="{FF2B5EF4-FFF2-40B4-BE49-F238E27FC236}">
                <a16:creationId xmlns:a16="http://schemas.microsoft.com/office/drawing/2014/main" id="{86CADBDD-D15A-25E4-2239-EF7E64AB92DF}"/>
              </a:ext>
            </a:extLst>
          </p:cNvPr>
          <p:cNvSpPr>
            <a:spLocks noGrp="1"/>
          </p:cNvSpPr>
          <p:nvPr>
            <p:ph type="subTitle" idx="1"/>
          </p:nvPr>
        </p:nvSpPr>
        <p:spPr/>
        <p:txBody>
          <a:bodyPr/>
          <a:lstStyle/>
          <a:p>
            <a:r>
              <a:rPr lang="en-US" dirty="0"/>
              <a:t>Update </a:t>
            </a:r>
          </a:p>
        </p:txBody>
      </p:sp>
    </p:spTree>
    <p:extLst>
      <p:ext uri="{BB962C8B-B14F-4D97-AF65-F5344CB8AC3E}">
        <p14:creationId xmlns:p14="http://schemas.microsoft.com/office/powerpoint/2010/main" val="262974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749ED-E6AF-7F1A-B119-FDDDF4928863}"/>
              </a:ext>
            </a:extLst>
          </p:cNvPr>
          <p:cNvSpPr>
            <a:spLocks noGrp="1"/>
          </p:cNvSpPr>
          <p:nvPr>
            <p:ph type="ctrTitle"/>
          </p:nvPr>
        </p:nvSpPr>
        <p:spPr/>
        <p:txBody>
          <a:bodyPr/>
          <a:lstStyle/>
          <a:p>
            <a:r>
              <a:rPr lang="en-US" dirty="0"/>
              <a:t>Past</a:t>
            </a:r>
          </a:p>
        </p:txBody>
      </p:sp>
      <p:sp>
        <p:nvSpPr>
          <p:cNvPr id="3" name="Subtitle 2">
            <a:extLst>
              <a:ext uri="{FF2B5EF4-FFF2-40B4-BE49-F238E27FC236}">
                <a16:creationId xmlns:a16="http://schemas.microsoft.com/office/drawing/2014/main" id="{FBB20390-9EC1-CABD-97F0-FFA2363C6B32}"/>
              </a:ext>
            </a:extLst>
          </p:cNvPr>
          <p:cNvSpPr>
            <a:spLocks noGrp="1"/>
          </p:cNvSpPr>
          <p:nvPr>
            <p:ph type="subTitle" idx="1"/>
          </p:nvPr>
        </p:nvSpPr>
        <p:spPr/>
        <p:txBody>
          <a:bodyPr/>
          <a:lstStyle/>
          <a:p>
            <a:r>
              <a:rPr lang="en-US" dirty="0"/>
              <a:t>The Midland Firemen’s Relief and Retirement Fund had an unfunded liability of 120,942,577 according to the December 31, 2023 valuation.</a:t>
            </a:r>
          </a:p>
        </p:txBody>
      </p:sp>
    </p:spTree>
    <p:extLst>
      <p:ext uri="{BB962C8B-B14F-4D97-AF65-F5344CB8AC3E}">
        <p14:creationId xmlns:p14="http://schemas.microsoft.com/office/powerpoint/2010/main" val="420987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B79FB-DD61-0FAD-CF00-22DCB313A79B}"/>
              </a:ext>
            </a:extLst>
          </p:cNvPr>
          <p:cNvSpPr>
            <a:spLocks noGrp="1"/>
          </p:cNvSpPr>
          <p:nvPr>
            <p:ph type="title"/>
          </p:nvPr>
        </p:nvSpPr>
        <p:spPr/>
        <p:txBody>
          <a:bodyPr/>
          <a:lstStyle/>
          <a:p>
            <a:r>
              <a:rPr lang="en-US" dirty="0"/>
              <a:t>The Numbers</a:t>
            </a:r>
          </a:p>
        </p:txBody>
      </p:sp>
      <p:sp>
        <p:nvSpPr>
          <p:cNvPr id="3" name="Content Placeholder 2">
            <a:extLst>
              <a:ext uri="{FF2B5EF4-FFF2-40B4-BE49-F238E27FC236}">
                <a16:creationId xmlns:a16="http://schemas.microsoft.com/office/drawing/2014/main" id="{90A13EE7-821E-A728-1507-6460D7B988FA}"/>
              </a:ext>
            </a:extLst>
          </p:cNvPr>
          <p:cNvSpPr>
            <a:spLocks noGrp="1"/>
          </p:cNvSpPr>
          <p:nvPr>
            <p:ph idx="1"/>
          </p:nvPr>
        </p:nvSpPr>
        <p:spPr/>
        <p:txBody>
          <a:bodyPr/>
          <a:lstStyle/>
          <a:p>
            <a:r>
              <a:rPr lang="en-US" dirty="0"/>
              <a:t>Absolute return objective is 7%</a:t>
            </a:r>
          </a:p>
          <a:p>
            <a:r>
              <a:rPr lang="en-US" dirty="0"/>
              <a:t>2023 net return – 6.89%</a:t>
            </a:r>
          </a:p>
          <a:p>
            <a:r>
              <a:rPr lang="en-US" dirty="0"/>
              <a:t>2024 net return – 11.48%</a:t>
            </a:r>
          </a:p>
          <a:p>
            <a:r>
              <a:rPr lang="en-US" dirty="0"/>
              <a:t>FYTD 2025 – 9.6%</a:t>
            </a:r>
          </a:p>
          <a:p>
            <a:endParaRPr lang="en-US" dirty="0"/>
          </a:p>
        </p:txBody>
      </p:sp>
    </p:spTree>
    <p:extLst>
      <p:ext uri="{BB962C8B-B14F-4D97-AF65-F5344CB8AC3E}">
        <p14:creationId xmlns:p14="http://schemas.microsoft.com/office/powerpoint/2010/main" val="4141669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94471-F6BF-94F6-B32F-C88525E6337A}"/>
              </a:ext>
            </a:extLst>
          </p:cNvPr>
          <p:cNvSpPr>
            <a:spLocks noGrp="1"/>
          </p:cNvSpPr>
          <p:nvPr>
            <p:ph type="title"/>
          </p:nvPr>
        </p:nvSpPr>
        <p:spPr/>
        <p:txBody>
          <a:bodyPr/>
          <a:lstStyle/>
          <a:p>
            <a:r>
              <a:rPr lang="en-US" dirty="0"/>
              <a:t>Contributing factors</a:t>
            </a:r>
          </a:p>
        </p:txBody>
      </p:sp>
      <p:sp>
        <p:nvSpPr>
          <p:cNvPr id="3" name="Content Placeholder 2">
            <a:extLst>
              <a:ext uri="{FF2B5EF4-FFF2-40B4-BE49-F238E27FC236}">
                <a16:creationId xmlns:a16="http://schemas.microsoft.com/office/drawing/2014/main" id="{02E71FEE-68FF-5F97-F1FF-F7A1FBACB573}"/>
              </a:ext>
            </a:extLst>
          </p:cNvPr>
          <p:cNvSpPr>
            <a:spLocks noGrp="1"/>
          </p:cNvSpPr>
          <p:nvPr>
            <p:ph idx="1"/>
          </p:nvPr>
        </p:nvSpPr>
        <p:spPr/>
        <p:txBody>
          <a:bodyPr/>
          <a:lstStyle/>
          <a:p>
            <a:r>
              <a:rPr lang="en-US" dirty="0"/>
              <a:t>Board turnover</a:t>
            </a:r>
          </a:p>
          <a:p>
            <a:r>
              <a:rPr lang="en-US" dirty="0"/>
              <a:t>Quick action to rebalance the portfolio 09/2023</a:t>
            </a:r>
          </a:p>
          <a:p>
            <a:r>
              <a:rPr lang="en-US" dirty="0"/>
              <a:t>Benefit reductions by Firefighters</a:t>
            </a:r>
          </a:p>
          <a:p>
            <a:r>
              <a:rPr lang="en-US" dirty="0"/>
              <a:t>City of Midland contribution</a:t>
            </a:r>
          </a:p>
          <a:p>
            <a:r>
              <a:rPr lang="en-US" dirty="0"/>
              <a:t>Board governance</a:t>
            </a:r>
          </a:p>
          <a:p>
            <a:r>
              <a:rPr lang="en-US" dirty="0"/>
              <a:t>Transparency</a:t>
            </a:r>
          </a:p>
        </p:txBody>
      </p:sp>
    </p:spTree>
    <p:extLst>
      <p:ext uri="{BB962C8B-B14F-4D97-AF65-F5344CB8AC3E}">
        <p14:creationId xmlns:p14="http://schemas.microsoft.com/office/powerpoint/2010/main" val="2360831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6251B-7BDA-6D0B-2C26-8B8BD0674FEA}"/>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8289D268-5EAF-9E6C-3CCD-F6343132E937}"/>
              </a:ext>
            </a:extLst>
          </p:cNvPr>
          <p:cNvSpPr>
            <a:spLocks noGrp="1"/>
          </p:cNvSpPr>
          <p:nvPr>
            <p:ph idx="1"/>
          </p:nvPr>
        </p:nvSpPr>
        <p:spPr/>
        <p:txBody>
          <a:bodyPr/>
          <a:lstStyle/>
          <a:p>
            <a:r>
              <a:rPr lang="en-US" dirty="0"/>
              <a:t>Current assets of greater than 154 million</a:t>
            </a:r>
          </a:p>
          <a:p>
            <a:r>
              <a:rPr lang="en-US" dirty="0"/>
              <a:t>amortization period moved from infinite to 28.8 years</a:t>
            </a:r>
          </a:p>
          <a:p>
            <a:r>
              <a:rPr lang="en-US" dirty="0"/>
              <a:t>Funded ratio moved from 43% percent to 69.6%</a:t>
            </a:r>
          </a:p>
          <a:p>
            <a:r>
              <a:rPr lang="en-US" dirty="0"/>
              <a:t>Moved from 99 percentile to top 31 percentile of pension funds nation wide</a:t>
            </a:r>
          </a:p>
          <a:p>
            <a:endParaRPr lang="en-US" dirty="0"/>
          </a:p>
        </p:txBody>
      </p:sp>
    </p:spTree>
    <p:extLst>
      <p:ext uri="{BB962C8B-B14F-4D97-AF65-F5344CB8AC3E}">
        <p14:creationId xmlns:p14="http://schemas.microsoft.com/office/powerpoint/2010/main" val="1760465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54457-B200-2027-750D-0E5F2DDD39FD}"/>
              </a:ext>
            </a:extLst>
          </p:cNvPr>
          <p:cNvSpPr>
            <a:spLocks noGrp="1"/>
          </p:cNvSpPr>
          <p:nvPr>
            <p:ph type="title"/>
          </p:nvPr>
        </p:nvSpPr>
        <p:spPr/>
        <p:txBody>
          <a:bodyPr/>
          <a:lstStyle/>
          <a:p>
            <a:r>
              <a:rPr lang="en-US" dirty="0"/>
              <a:t>Future</a:t>
            </a:r>
          </a:p>
        </p:txBody>
      </p:sp>
      <p:sp>
        <p:nvSpPr>
          <p:cNvPr id="3" name="Content Placeholder 2">
            <a:extLst>
              <a:ext uri="{FF2B5EF4-FFF2-40B4-BE49-F238E27FC236}">
                <a16:creationId xmlns:a16="http://schemas.microsoft.com/office/drawing/2014/main" id="{03508226-0C04-59F4-6BBD-96CC5415E62D}"/>
              </a:ext>
            </a:extLst>
          </p:cNvPr>
          <p:cNvSpPr>
            <a:spLocks noGrp="1"/>
          </p:cNvSpPr>
          <p:nvPr>
            <p:ph idx="1"/>
          </p:nvPr>
        </p:nvSpPr>
        <p:spPr/>
        <p:txBody>
          <a:bodyPr/>
          <a:lstStyle/>
          <a:p>
            <a:r>
              <a:rPr lang="en-US" dirty="0"/>
              <a:t>The plan is now on track to have its second actuarial gain consecutively</a:t>
            </a:r>
          </a:p>
          <a:p>
            <a:r>
              <a:rPr lang="en-US" dirty="0"/>
              <a:t>Assets are at an all time high and are continuing to grow</a:t>
            </a:r>
          </a:p>
          <a:p>
            <a:r>
              <a:rPr lang="en-US" dirty="0"/>
              <a:t>Through thoughtful and strategic governing the board and the council have created a productive environment for future stability and accountability.</a:t>
            </a:r>
          </a:p>
          <a:p>
            <a:endParaRPr lang="en-US" dirty="0"/>
          </a:p>
        </p:txBody>
      </p:sp>
    </p:spTree>
    <p:extLst>
      <p:ext uri="{BB962C8B-B14F-4D97-AF65-F5344CB8AC3E}">
        <p14:creationId xmlns:p14="http://schemas.microsoft.com/office/powerpoint/2010/main" val="3764378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498CE-811E-ED39-1528-8B14AD986E43}"/>
              </a:ext>
            </a:extLst>
          </p:cNvPr>
          <p:cNvSpPr>
            <a:spLocks noGrp="1"/>
          </p:cNvSpPr>
          <p:nvPr>
            <p:ph type="title"/>
          </p:nvPr>
        </p:nvSpPr>
        <p:spPr/>
        <p:txBody>
          <a:bodyPr/>
          <a:lstStyle/>
          <a:p>
            <a:r>
              <a:rPr lang="en-US" dirty="0"/>
              <a:t>Goals</a:t>
            </a:r>
          </a:p>
        </p:txBody>
      </p:sp>
      <p:sp>
        <p:nvSpPr>
          <p:cNvPr id="3" name="Content Placeholder 2">
            <a:extLst>
              <a:ext uri="{FF2B5EF4-FFF2-40B4-BE49-F238E27FC236}">
                <a16:creationId xmlns:a16="http://schemas.microsoft.com/office/drawing/2014/main" id="{2BCF60A1-3C94-D031-0215-779B647E7C9F}"/>
              </a:ext>
            </a:extLst>
          </p:cNvPr>
          <p:cNvSpPr>
            <a:spLocks noGrp="1"/>
          </p:cNvSpPr>
          <p:nvPr>
            <p:ph idx="1"/>
          </p:nvPr>
        </p:nvSpPr>
        <p:spPr/>
        <p:txBody>
          <a:bodyPr/>
          <a:lstStyle/>
          <a:p>
            <a:r>
              <a:rPr lang="en-US" dirty="0"/>
              <a:t>Continued collaboration with the City staff and council</a:t>
            </a:r>
          </a:p>
          <a:p>
            <a:r>
              <a:rPr lang="en-US" dirty="0"/>
              <a:t>Continue to develop policies and protections for the fund</a:t>
            </a:r>
          </a:p>
          <a:p>
            <a:r>
              <a:rPr lang="en-US" dirty="0"/>
              <a:t>Develop some efficiencies and guidelines for the Funding policy to help guide the current and future board and council members to provide sustainability and security to the fund for the members.</a:t>
            </a:r>
          </a:p>
          <a:p>
            <a:endParaRPr lang="en-US" dirty="0"/>
          </a:p>
        </p:txBody>
      </p:sp>
    </p:spTree>
    <p:extLst>
      <p:ext uri="{BB962C8B-B14F-4D97-AF65-F5344CB8AC3E}">
        <p14:creationId xmlns:p14="http://schemas.microsoft.com/office/powerpoint/2010/main" val="3421467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5C20A154B48CF45BD0DF5410B20A8AC" ma:contentTypeVersion="13" ma:contentTypeDescription="Create a new document." ma:contentTypeScope="" ma:versionID="243ea73e7b80d71f45ae3e99e2d41a61">
  <xsd:schema xmlns:xsd="http://www.w3.org/2001/XMLSchema" xmlns:xs="http://www.w3.org/2001/XMLSchema" xmlns:p="http://schemas.microsoft.com/office/2006/metadata/properties" xmlns:ns2="dac4e956-f0e3-4f68-a80d-7cb1a90f51eb" targetNamespace="http://schemas.microsoft.com/office/2006/metadata/properties" ma:root="true" ma:fieldsID="49e955bfbee89a260be959c2b4eca440" ns2:_="">
    <xsd:import namespace="dac4e956-f0e3-4f68-a80d-7cb1a90f51e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c4e956-f0e3-4f68-a80d-7cb1a90f51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BillingMetadata" ma:index="12" nillable="true" ma:displayName="MediaServiceBillingMetadata" ma:hidden="true" ma:internalName="MediaServiceBilling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3F43D99-2099-4D5A-8602-69C57BAE59F5}">
  <ds:schemaRefs>
    <ds:schemaRef ds:uri="http://schemas.microsoft.com/sharepoint/v3/contenttype/forms"/>
  </ds:schemaRefs>
</ds:datastoreItem>
</file>

<file path=customXml/itemProps2.xml><?xml version="1.0" encoding="utf-8"?>
<ds:datastoreItem xmlns:ds="http://schemas.openxmlformats.org/officeDocument/2006/customXml" ds:itemID="{32FA86BB-D372-449E-9E1C-D1DAD75950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c4e956-f0e3-4f68-a80d-7cb1a90f51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871F9B1-D8A9-4D66-B714-50ABDD31DB5E}">
  <ds:schemaRefs>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http://purl.org/dc/dcmitype/"/>
    <ds:schemaRef ds:uri="http://schemas.microsoft.com/office/2006/metadata/properties"/>
    <ds:schemaRef ds:uri="600f7f7c-9783-4ae4-85c3-c65e9f91fee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463</TotalTime>
  <Words>213</Words>
  <Application>Microsoft Office PowerPoint</Application>
  <PresentationFormat>Widescreen</PresentationFormat>
  <Paragraphs>29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Midland Firemen’s Relief and Retirement Fund </vt:lpstr>
      <vt:lpstr>Past</vt:lpstr>
      <vt:lpstr>The Numbers</vt:lpstr>
      <vt:lpstr>Contributing factors</vt:lpstr>
      <vt:lpstr>Results</vt:lpstr>
      <vt:lpstr>Future</vt:lpstr>
      <vt:lpstr>Goals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Justin Graham</dc:creator>
  <cp:lastModifiedBy>Justin Graham</cp:lastModifiedBy>
  <cp:revision>2</cp:revision>
  <dcterms:created xsi:type="dcterms:W3CDTF">2025-10-10T14:17:19Z</dcterms:created>
  <dcterms:modified xsi:type="dcterms:W3CDTF">2025-10-14T19:09:32Z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0x01010025C20A154B48CF45BD0DF5410B20A8AC</vt:lpwstr>
  </property>
</Properties>
</file>