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19"/>
  </p:notesMasterIdLst>
  <p:handoutMasterIdLst>
    <p:handoutMasterId r:id="rId20"/>
  </p:handoutMasterIdLst>
  <p:sldIdLst>
    <p:sldId id="256" r:id="rId6"/>
    <p:sldId id="259" r:id="rId7"/>
    <p:sldId id="275" r:id="rId8"/>
    <p:sldId id="310" r:id="rId9"/>
    <p:sldId id="271" r:id="rId10"/>
    <p:sldId id="328" r:id="rId11"/>
    <p:sldId id="329" r:id="rId12"/>
    <p:sldId id="330" r:id="rId13"/>
    <p:sldId id="277" r:id="rId14"/>
    <p:sldId id="332" r:id="rId15"/>
    <p:sldId id="333" r:id="rId16"/>
    <p:sldId id="331"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8B1375-331B-466B-AE82-75354E50D4E7}" name="Gabriel McClelland" initials="GM" userId="S::gmcclelland@midlandtexas.gov::c62f9a63-368a-404d-8cf6-9ff3d91ed4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FBF6F-9654-6269-1937-AFA6EDF75DF7}" v="13" dt="2025-10-28T14:21:55.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EBEC4D2-3EDA-E3CF-8DCF-EC26B0F05519}"/>
    <pc:docChg chg="modSld">
      <pc:chgData name="" userId="" providerId="" clId="Web-{0EBEC4D2-3EDA-E3CF-8DCF-EC26B0F05519}" dt="2025-10-14T14:37:59.749" v="3" actId="20577"/>
      <pc:docMkLst>
        <pc:docMk/>
      </pc:docMkLst>
      <pc:sldChg chg="modSp">
        <pc:chgData name="" userId="" providerId="" clId="Web-{0EBEC4D2-3EDA-E3CF-8DCF-EC26B0F05519}" dt="2025-10-14T14:37:59.749" v="3" actId="20577"/>
        <pc:sldMkLst>
          <pc:docMk/>
          <pc:sldMk cId="3659715712" sldId="256"/>
        </pc:sldMkLst>
        <pc:spChg chg="mod">
          <ac:chgData name="" userId="" providerId="" clId="Web-{0EBEC4D2-3EDA-E3CF-8DCF-EC26B0F05519}" dt="2025-10-14T14:37:59.749" v="3" actId="20577"/>
          <ac:spMkLst>
            <pc:docMk/>
            <pc:sldMk cId="3659715712" sldId="256"/>
            <ac:spMk id="3" creationId="{ADFDD6E9-B1D6-BF55-3830-A0B52000F9F8}"/>
          </ac:spMkLst>
        </pc:spChg>
      </pc:sldChg>
    </pc:docChg>
  </pc:docChgLst>
  <pc:docChgLst>
    <pc:chgData name="Lindsey Adams" userId="S::ladams@midlandtexas.gov::75e1e3bd-4478-4271-ae4b-018ff8256646" providerId="AD" clId="Web-{0EBEC4D2-3EDA-E3CF-8DCF-EC26B0F05519}"/>
    <pc:docChg chg="modSld sldOrd">
      <pc:chgData name="Lindsey Adams" userId="S::ladams@midlandtexas.gov::75e1e3bd-4478-4271-ae4b-018ff8256646" providerId="AD" clId="Web-{0EBEC4D2-3EDA-E3CF-8DCF-EC26B0F05519}" dt="2025-10-14T14:40:19.655" v="71"/>
      <pc:docMkLst>
        <pc:docMk/>
      </pc:docMkLst>
      <pc:sldChg chg="modSp">
        <pc:chgData name="Lindsey Adams" userId="S::ladams@midlandtexas.gov::75e1e3bd-4478-4271-ae4b-018ff8256646" providerId="AD" clId="Web-{0EBEC4D2-3EDA-E3CF-8DCF-EC26B0F05519}" dt="2025-10-14T14:38:45.843" v="45" actId="1076"/>
        <pc:sldMkLst>
          <pc:docMk/>
          <pc:sldMk cId="3659715712" sldId="256"/>
        </pc:sldMkLst>
        <pc:spChg chg="mod">
          <ac:chgData name="Lindsey Adams" userId="S::ladams@midlandtexas.gov::75e1e3bd-4478-4271-ae4b-018ff8256646" providerId="AD" clId="Web-{0EBEC4D2-3EDA-E3CF-8DCF-EC26B0F05519}" dt="2025-10-14T14:38:45.843" v="45" actId="1076"/>
          <ac:spMkLst>
            <pc:docMk/>
            <pc:sldMk cId="3659715712" sldId="256"/>
            <ac:spMk id="3" creationId="{ADFDD6E9-B1D6-BF55-3830-A0B52000F9F8}"/>
          </ac:spMkLst>
        </pc:spChg>
      </pc:sldChg>
      <pc:sldChg chg="addSp delSp modSp">
        <pc:chgData name="Lindsey Adams" userId="S::ladams@midlandtexas.gov::75e1e3bd-4478-4271-ae4b-018ff8256646" providerId="AD" clId="Web-{0EBEC4D2-3EDA-E3CF-8DCF-EC26B0F05519}" dt="2025-10-14T14:40:10.217" v="70" actId="20577"/>
        <pc:sldMkLst>
          <pc:docMk/>
          <pc:sldMk cId="2146670646" sldId="277"/>
        </pc:sldMkLst>
        <pc:spChg chg="mod">
          <ac:chgData name="Lindsey Adams" userId="S::ladams@midlandtexas.gov::75e1e3bd-4478-4271-ae4b-018ff8256646" providerId="AD" clId="Web-{0EBEC4D2-3EDA-E3CF-8DCF-EC26B0F05519}" dt="2025-10-14T14:40:10.217" v="70" actId="20577"/>
          <ac:spMkLst>
            <pc:docMk/>
            <pc:sldMk cId="2146670646" sldId="277"/>
            <ac:spMk id="5" creationId="{EC6EB6F1-6C86-7AE3-3C74-DEF90B02CD57}"/>
          </ac:spMkLst>
        </pc:spChg>
        <pc:picChg chg="add mod">
          <ac:chgData name="Lindsey Adams" userId="S::ladams@midlandtexas.gov::75e1e3bd-4478-4271-ae4b-018ff8256646" providerId="AD" clId="Web-{0EBEC4D2-3EDA-E3CF-8DCF-EC26B0F05519}" dt="2025-10-14T14:40:01.561" v="50" actId="1076"/>
          <ac:picMkLst>
            <pc:docMk/>
            <pc:sldMk cId="2146670646" sldId="277"/>
            <ac:picMk id="3" creationId="{7FC18EFA-EC03-046D-ABBE-E97582D35BD6}"/>
          </ac:picMkLst>
        </pc:picChg>
      </pc:sldChg>
      <pc:sldChg chg="ord">
        <pc:chgData name="Lindsey Adams" userId="S::ladams@midlandtexas.gov::75e1e3bd-4478-4271-ae4b-018ff8256646" providerId="AD" clId="Web-{0EBEC4D2-3EDA-E3CF-8DCF-EC26B0F05519}" dt="2025-10-14T14:40:19.655" v="71"/>
        <pc:sldMkLst>
          <pc:docMk/>
          <pc:sldMk cId="739137135" sldId="330"/>
        </pc:sldMkLst>
      </pc:sldChg>
    </pc:docChg>
  </pc:docChgLst>
  <pc:docChgLst>
    <pc:chgData name="Lindsey Adams" userId="S::ladams@midlandtexas.gov::75e1e3bd-4478-4271-ae4b-018ff8256646" providerId="AD" clId="Web-{1FBFBF6F-9654-6269-1937-AFA6EDF75DF7}"/>
    <pc:docChg chg="modSld">
      <pc:chgData name="Lindsey Adams" userId="S::ladams@midlandtexas.gov::75e1e3bd-4478-4271-ae4b-018ff8256646" providerId="AD" clId="Web-{1FBFBF6F-9654-6269-1937-AFA6EDF75DF7}" dt="2025-10-28T14:21:55.925" v="12" actId="14100"/>
      <pc:docMkLst>
        <pc:docMk/>
      </pc:docMkLst>
      <pc:sldChg chg="addSp delSp modSp">
        <pc:chgData name="Lindsey Adams" userId="S::ladams@midlandtexas.gov::75e1e3bd-4478-4271-ae4b-018ff8256646" providerId="AD" clId="Web-{1FBFBF6F-9654-6269-1937-AFA6EDF75DF7}" dt="2025-10-28T14:21:51.175" v="11" actId="1076"/>
        <pc:sldMkLst>
          <pc:docMk/>
          <pc:sldMk cId="2146670646" sldId="277"/>
        </pc:sldMkLst>
        <pc:picChg chg="del">
          <ac:chgData name="Lindsey Adams" userId="S::ladams@midlandtexas.gov::75e1e3bd-4478-4271-ae4b-018ff8256646" providerId="AD" clId="Web-{1FBFBF6F-9654-6269-1937-AFA6EDF75DF7}" dt="2025-10-28T14:21:44.815" v="5"/>
          <ac:picMkLst>
            <pc:docMk/>
            <pc:sldMk cId="2146670646" sldId="277"/>
            <ac:picMk id="3" creationId="{7FC18EFA-EC03-046D-ABBE-E97582D35BD6}"/>
          </ac:picMkLst>
        </pc:picChg>
        <pc:picChg chg="add mod">
          <ac:chgData name="Lindsey Adams" userId="S::ladams@midlandtexas.gov::75e1e3bd-4478-4271-ae4b-018ff8256646" providerId="AD" clId="Web-{1FBFBF6F-9654-6269-1937-AFA6EDF75DF7}" dt="2025-10-28T14:21:51.175" v="11" actId="1076"/>
          <ac:picMkLst>
            <pc:docMk/>
            <pc:sldMk cId="2146670646" sldId="277"/>
            <ac:picMk id="7" creationId="{57BAC425-8FE1-A98C-2484-2015D5AE4B90}"/>
          </ac:picMkLst>
        </pc:picChg>
      </pc:sldChg>
      <pc:sldChg chg="addSp delSp modSp">
        <pc:chgData name="Lindsey Adams" userId="S::ladams@midlandtexas.gov::75e1e3bd-4478-4271-ae4b-018ff8256646" providerId="AD" clId="Web-{1FBFBF6F-9654-6269-1937-AFA6EDF75DF7}" dt="2025-10-28T14:20:45.003" v="4" actId="1076"/>
        <pc:sldMkLst>
          <pc:docMk/>
          <pc:sldMk cId="856346565" sldId="328"/>
        </pc:sldMkLst>
        <pc:picChg chg="add mod">
          <ac:chgData name="Lindsey Adams" userId="S::ladams@midlandtexas.gov::75e1e3bd-4478-4271-ae4b-018ff8256646" providerId="AD" clId="Web-{1FBFBF6F-9654-6269-1937-AFA6EDF75DF7}" dt="2025-10-28T14:20:45.003" v="4" actId="1076"/>
          <ac:picMkLst>
            <pc:docMk/>
            <pc:sldMk cId="856346565" sldId="328"/>
            <ac:picMk id="4" creationId="{7AF9A7B0-6B1A-2871-0F79-2F865D5F3A4C}"/>
          </ac:picMkLst>
        </pc:picChg>
        <pc:picChg chg="del">
          <ac:chgData name="Lindsey Adams" userId="S::ladams@midlandtexas.gov::75e1e3bd-4478-4271-ae4b-018ff8256646" providerId="AD" clId="Web-{1FBFBF6F-9654-6269-1937-AFA6EDF75DF7}" dt="2025-10-28T14:20:38.769" v="1"/>
          <ac:picMkLst>
            <pc:docMk/>
            <pc:sldMk cId="856346565" sldId="328"/>
            <ac:picMk id="5" creationId="{DF75CCFB-7119-470B-7607-5BD9010FA045}"/>
          </ac:picMkLst>
        </pc:picChg>
      </pc:sldChg>
      <pc:sldChg chg="modSp">
        <pc:chgData name="Lindsey Adams" userId="S::ladams@midlandtexas.gov::75e1e3bd-4478-4271-ae4b-018ff8256646" providerId="AD" clId="Web-{1FBFBF6F-9654-6269-1937-AFA6EDF75DF7}" dt="2025-10-28T14:21:55.925" v="12" actId="14100"/>
        <pc:sldMkLst>
          <pc:docMk/>
          <pc:sldMk cId="43083128" sldId="332"/>
        </pc:sldMkLst>
        <pc:picChg chg="mod">
          <ac:chgData name="Lindsey Adams" userId="S::ladams@midlandtexas.gov::75e1e3bd-4478-4271-ae4b-018ff8256646" providerId="AD" clId="Web-{1FBFBF6F-9654-6269-1937-AFA6EDF75DF7}" dt="2025-10-28T14:21:55.925" v="12" actId="14100"/>
          <ac:picMkLst>
            <pc:docMk/>
            <pc:sldMk cId="43083128" sldId="332"/>
            <ac:picMk id="5" creationId="{25C2C1E0-28B3-67FD-B929-C69F3367351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10/28/2025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inception of our PCI in 2014 we have grown miles of paved road maintained from 572 miles to 670 miles. Signals have increased from 117 in 2014 to 125 in 2025, with more planned. </a:t>
            </a:r>
          </a:p>
          <a:p>
            <a:endParaRPr lang="en-US"/>
          </a:p>
          <a:p>
            <a:r>
              <a:rPr lang="en-US"/>
              <a:t>While growth is important to look at, we also need to understand that existing roadways that have poor conditions due to deferred maintenance. We have to be able to balance the need for growth with the need to maintain existing roadway. </a:t>
            </a:r>
          </a:p>
          <a:p>
            <a:endParaRPr lang="en-US"/>
          </a:p>
          <a:p>
            <a:r>
              <a:rPr lang="en-US"/>
              <a:t>The Bond Program was largely an effort to catch up on deferred maintenance </a:t>
            </a: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243481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street left in the bond program- main St. Which will be done this calendar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focused on existing roadway the city was growing but we are working more proactively to develop roads to keep up with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5752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1E0C-369B-8E80-E048-B7E691E47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11985-3246-FA4D-ABB6-07C7404A6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E7A03-5E08-D4DA-5F33-485A333AF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engineering department touches all phases of project that encompasses how we plan, and prepare for growth in a strategic way. These processes for projects include planning, ROW acquisition, design, construction and maintenance </a:t>
            </a:r>
          </a:p>
          <a:p>
            <a:endParaRPr lang="en-US"/>
          </a:p>
        </p:txBody>
      </p:sp>
      <p:sp>
        <p:nvSpPr>
          <p:cNvPr id="4" name="Slide Number Placeholder 3">
            <a:extLst>
              <a:ext uri="{FF2B5EF4-FFF2-40B4-BE49-F238E27FC236}">
                <a16:creationId xmlns:a16="http://schemas.microsoft.com/office/drawing/2014/main" id="{67819FF3-84BD-04E7-1B6C-BE5E8BF41FFB}"/>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8E8522-C787-4A07-BA91-2E173264CBB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0074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2F34-B193-BBAE-E0AC-318B22192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4637A-9FB9-ECD7-4D67-3ED449832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579CF-963C-B5FB-A1F3-E3FF0173FC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keep up with growth we partner with Midland County, TXDOT, MDC, and Developers- now an emphasis has been placed on growth and how we can better plan and be partners to avoid to silos.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JUST LAST WEEK we had huge successes with all of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TXDOT awarded two projects totaling: For </a:t>
            </a:r>
            <a:r>
              <a:rPr lang="en-US" err="1"/>
              <a:t>Brairwood</a:t>
            </a:r>
            <a:r>
              <a:rPr lang="en-US"/>
              <a:t> and ??? </a:t>
            </a:r>
            <a:br>
              <a:rPr lang="en-US"/>
            </a:br>
            <a:br>
              <a:rPr lang="en-US"/>
            </a:br>
            <a:r>
              <a:rPr lang="en-US"/>
              <a:t>Midland County approved a pledge to widen Briarwood east of SH 158 of $2.5 Million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MDC on Monday approved two contracts: $2,099,100.00 for the design of CR 1250 and SH 191 and $1,668,754.00 for the Water line at Todd Road and Loop 250 </a:t>
            </a:r>
          </a:p>
        </p:txBody>
      </p:sp>
      <p:sp>
        <p:nvSpPr>
          <p:cNvPr id="4" name="Slide Number Placeholder 3">
            <a:extLst>
              <a:ext uri="{FF2B5EF4-FFF2-40B4-BE49-F238E27FC236}">
                <a16:creationId xmlns:a16="http://schemas.microsoft.com/office/drawing/2014/main" id="{457BFAEA-E69F-5C05-57ED-41C19091CEFD}"/>
              </a:ext>
            </a:extLst>
          </p:cNvPr>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357324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8128-9508-1F2C-BED6-6D743D5D0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24CD4-BA55-F9D7-2693-8FD9BC571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51468-50FF-215D-EE9D-0CB8F10647A3}"/>
              </a:ext>
            </a:extLst>
          </p:cNvPr>
          <p:cNvSpPr>
            <a:spLocks noGrp="1"/>
          </p:cNvSpPr>
          <p:nvPr>
            <p:ph type="body" idx="1"/>
          </p:nvPr>
        </p:nvSpPr>
        <p:spPr/>
        <p:txBody>
          <a:bodyPr/>
          <a:lstStyle/>
          <a:p>
            <a:r>
              <a:rPr lang="en-US"/>
              <a:t>Examples of these partnerships include the Occidental Rd. Extension with Midland County, The MDC investment that moved up the Todd Dr. Overpass at Loop 250 for TXDOT letting from 2031 to 2026!($26 million)</a:t>
            </a:r>
          </a:p>
          <a:p>
            <a:endParaRPr lang="en-US"/>
          </a:p>
          <a:p>
            <a:r>
              <a:rPr lang="en-US"/>
              <a:t>This continues, MDC just voted to assist with the design efforts of CR 1250 and SH 191 for growth in the Costco area.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Development of new roads relieve congestion on existing roadways better distribution of traffic- traffic volume is increasing better distribute as a result    </a:t>
            </a:r>
          </a:p>
          <a:p>
            <a:endParaRPr lang="en-US"/>
          </a:p>
        </p:txBody>
      </p:sp>
      <p:sp>
        <p:nvSpPr>
          <p:cNvPr id="4" name="Slide Number Placeholder 3">
            <a:extLst>
              <a:ext uri="{FF2B5EF4-FFF2-40B4-BE49-F238E27FC236}">
                <a16:creationId xmlns:a16="http://schemas.microsoft.com/office/drawing/2014/main" id="{33ED0ED9-2248-D6DF-5751-688084A0BE98}"/>
              </a:ext>
            </a:extLst>
          </p:cNvPr>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350523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3703949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that we stood up a CIP and have plans for a 5 year, we can continue to plan strategically for a balanced approach to address existing roadways and keep up with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he </a:t>
            </a:r>
            <a:r>
              <a:rPr lang="en-US" sz="1200" b="1" i="0" kern="1200">
                <a:solidFill>
                  <a:schemeClr val="tx1"/>
                </a:solidFill>
                <a:effectLst/>
                <a:latin typeface="+mn-lt"/>
                <a:ea typeface="+mn-ea"/>
                <a:cs typeface="+mn-cs"/>
              </a:rPr>
              <a:t>Capital Improvement Plan (CIP)</a:t>
            </a:r>
            <a:r>
              <a:rPr lang="en-US" sz="1200" b="0" i="0" kern="1200">
                <a:solidFill>
                  <a:schemeClr val="tx1"/>
                </a:solidFill>
                <a:effectLst/>
                <a:latin typeface="+mn-lt"/>
                <a:ea typeface="+mn-ea"/>
                <a:cs typeface="+mn-cs"/>
              </a:rPr>
              <a:t> is a list of projects for the next five years. For example, if we are in FY2025, the plan will include projects for FY2025 (active) as well as planned projects for FY2026, FY2027, FY2028, FY2029, and FY2030. This plan serves as the guidebook for all capital projects citywide throughout the five-year period. It is updated annually to add the next 5th year (e.g., in FY2026, FY2031 projects will be added).</a:t>
            </a:r>
            <a:endParaRPr lang="en-US"/>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102384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10/28/2025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10/28/2025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31089" y="1990153"/>
            <a:ext cx="8013065" cy="1903729"/>
          </a:xfrm>
          <a:prstGeom prst="rect">
            <a:avLst/>
          </a:prstGeom>
        </p:spPr>
        <p:txBody>
          <a:bodyPr wrap="square" lIns="0" tIns="0" rIns="0" bIns="0">
            <a:spAutoFit/>
          </a:bodyPr>
          <a:lstStyle>
            <a:lvl1pPr>
              <a:defRPr sz="4400" b="1" i="0">
                <a:solidFill>
                  <a:srgbClr val="205F9A"/>
                </a:solidFill>
                <a:latin typeface="Tahoma"/>
                <a:cs typeface="Tahom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a:p>
        </p:txBody>
      </p:sp>
      <p:sp>
        <p:nvSpPr>
          <p:cNvPr id="6" name="Holder 6"/>
          <p:cNvSpPr>
            <a:spLocks noGrp="1"/>
          </p:cNvSpPr>
          <p:nvPr>
            <p:ph type="sldNum" sz="quarter" idx="7"/>
          </p:nvPr>
        </p:nvSpPr>
        <p:spPr/>
        <p:txBody>
          <a:bodyPr lIns="0" tIns="0" rIns="0" bIns="0"/>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2445282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205F9A"/>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a:p>
        </p:txBody>
      </p:sp>
      <p:sp>
        <p:nvSpPr>
          <p:cNvPr id="6" name="Holder 6"/>
          <p:cNvSpPr>
            <a:spLocks noGrp="1"/>
          </p:cNvSpPr>
          <p:nvPr>
            <p:ph type="sldNum" sz="quarter" idx="7"/>
          </p:nvPr>
        </p:nvSpPr>
        <p:spPr/>
        <p:txBody>
          <a:bodyPr lIns="0" tIns="0" rIns="0" bIns="0"/>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2719706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205F9A"/>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a:p>
        </p:txBody>
      </p:sp>
      <p:sp>
        <p:nvSpPr>
          <p:cNvPr id="7" name="Holder 7"/>
          <p:cNvSpPr>
            <a:spLocks noGrp="1"/>
          </p:cNvSpPr>
          <p:nvPr>
            <p:ph type="sldNum" sz="quarter" idx="7"/>
          </p:nvPr>
        </p:nvSpPr>
        <p:spPr/>
        <p:txBody>
          <a:bodyPr lIns="0" tIns="0" rIns="0" bIns="0"/>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3319108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205F9A"/>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a:p>
        </p:txBody>
      </p:sp>
      <p:sp>
        <p:nvSpPr>
          <p:cNvPr id="5" name="Holder 5"/>
          <p:cNvSpPr>
            <a:spLocks noGrp="1"/>
          </p:cNvSpPr>
          <p:nvPr>
            <p:ph type="sldNum" sz="quarter" idx="7"/>
          </p:nvPr>
        </p:nvSpPr>
        <p:spPr/>
        <p:txBody>
          <a:bodyPr lIns="0" tIns="0" rIns="0" bIns="0"/>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83117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a:p>
        </p:txBody>
      </p:sp>
      <p:sp>
        <p:nvSpPr>
          <p:cNvPr id="4" name="Holder 4"/>
          <p:cNvSpPr>
            <a:spLocks noGrp="1"/>
          </p:cNvSpPr>
          <p:nvPr>
            <p:ph type="sldNum" sz="quarter" idx="7"/>
          </p:nvPr>
        </p:nvSpPr>
        <p:spPr/>
        <p:txBody>
          <a:bodyPr lIns="0" tIns="0" rIns="0" bIns="0"/>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104410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10/28/2025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10/28/2025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10/28/2025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10/28/2025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10/28/2025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10/28/2025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10/28/2025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8205" y="197651"/>
            <a:ext cx="11255588" cy="1122680"/>
          </a:xfrm>
          <a:prstGeom prst="rect">
            <a:avLst/>
          </a:prstGeom>
        </p:spPr>
        <p:txBody>
          <a:bodyPr wrap="square" lIns="0" tIns="0" rIns="0" bIns="0">
            <a:spAutoFit/>
          </a:bodyPr>
          <a:lstStyle>
            <a:lvl1pPr>
              <a:defRPr sz="4400" b="1" i="0">
                <a:solidFill>
                  <a:srgbClr val="205F9A"/>
                </a:solidFill>
                <a:latin typeface="Tahoma"/>
                <a:cs typeface="Tahoma"/>
              </a:defRPr>
            </a:lvl1pPr>
          </a:lstStyle>
          <a:p>
            <a:endParaRPr/>
          </a:p>
        </p:txBody>
      </p:sp>
      <p:sp>
        <p:nvSpPr>
          <p:cNvPr id="3" name="Holder 3"/>
          <p:cNvSpPr>
            <a:spLocks noGrp="1"/>
          </p:cNvSpPr>
          <p:nvPr>
            <p:ph type="body" idx="1"/>
          </p:nvPr>
        </p:nvSpPr>
        <p:spPr>
          <a:xfrm>
            <a:off x="1479471" y="1258567"/>
            <a:ext cx="9222105" cy="43180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10/28/2025</a:t>
            </a:fld>
            <a:endParaRPr lang="en-US"/>
          </a:p>
        </p:txBody>
      </p:sp>
      <p:sp>
        <p:nvSpPr>
          <p:cNvPr id="6" name="Holder 6"/>
          <p:cNvSpPr>
            <a:spLocks noGrp="1"/>
          </p:cNvSpPr>
          <p:nvPr>
            <p:ph type="sldNum" sz="quarter" idx="7"/>
          </p:nvPr>
        </p:nvSpPr>
        <p:spPr>
          <a:xfrm>
            <a:off x="347177" y="5408992"/>
            <a:ext cx="4738537" cy="1273146"/>
          </a:xfrm>
          <a:prstGeom prst="rect">
            <a:avLst/>
          </a:prstGeom>
        </p:spPr>
        <p:txBody>
          <a:bodyPr wrap="square" lIns="0" tIns="0" rIns="0" bIns="0">
            <a:spAutoFit/>
          </a:bodyPr>
          <a:lstStyle>
            <a:lvl1pPr>
              <a:defRPr sz="4000" b="0" i="0">
                <a:solidFill>
                  <a:srgbClr val="2E5496"/>
                </a:solidFill>
                <a:latin typeface="Tahoma"/>
                <a:cs typeface="Tahoma"/>
              </a:defRPr>
            </a:lvl1pPr>
          </a:lstStyle>
          <a:p>
            <a:pPr marL="277495">
              <a:lnSpc>
                <a:spcPct val="100000"/>
              </a:lnSpc>
              <a:spcBef>
                <a:spcPts val="125"/>
              </a:spcBef>
            </a:pPr>
            <a:fld id="{81D60167-4931-47E6-BA6A-407CBD079E47}" type="slidenum">
              <a:rPr sz="4800" b="1" spc="-50" dirty="0">
                <a:solidFill>
                  <a:srgbClr val="205F9A"/>
                </a:solidFill>
                <a:latin typeface="Century Gothic"/>
                <a:cs typeface="Century Gothic"/>
              </a:rPr>
              <a:t>‹#›</a:t>
            </a:fld>
            <a:endParaRPr sz="4800">
              <a:latin typeface="Century Gothic"/>
              <a:cs typeface="Century Gothic"/>
            </a:endParaRPr>
          </a:p>
        </p:txBody>
      </p:sp>
    </p:spTree>
    <p:extLst>
      <p:ext uri="{BB962C8B-B14F-4D97-AF65-F5344CB8AC3E}">
        <p14:creationId xmlns:p14="http://schemas.microsoft.com/office/powerpoint/2010/main" val="260230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265882" y="3735122"/>
            <a:ext cx="11926389" cy="4401205"/>
          </a:xfrm>
          <a:prstGeom prst="rect">
            <a:avLst/>
          </a:prstGeom>
          <a:noFill/>
        </p:spPr>
        <p:txBody>
          <a:bodyPr wrap="square" lIns="91440" tIns="45720" rIns="91440" bIns="45720" rtlCol="0" anchor="t">
            <a:spAutoFit/>
          </a:bodyPr>
          <a:lstStyle/>
          <a:p>
            <a:r>
              <a:rPr lang="en-US" sz="5100" b="1">
                <a:solidFill>
                  <a:schemeClr val="bg1"/>
                </a:solidFill>
              </a:rPr>
              <a:t>STRENGTHEN AND SUSTAIN OUR INFRASTRUCTURE- ROADS </a:t>
            </a:r>
            <a:endParaRPr lang="en-US" sz="5100">
              <a:solidFill>
                <a:schemeClr val="bg1"/>
              </a:solidFill>
            </a:endParaRPr>
          </a:p>
          <a:p>
            <a:endParaRPr lang="en-US">
              <a:solidFill>
                <a:schemeClr val="bg1"/>
              </a:solidFill>
            </a:endParaRPr>
          </a:p>
          <a:p>
            <a:endParaRPr lang="en-US" sz="8000" b="1">
              <a:solidFill>
                <a:schemeClr val="bg1"/>
              </a:solidFill>
            </a:endParaRPr>
          </a:p>
          <a:p>
            <a:endParaRPr lang="en-US" sz="8000" b="1">
              <a:solidFill>
                <a:schemeClr val="bg1"/>
              </a:solidFill>
            </a:endParaRP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8909-E0EF-77B9-C443-80BB40E05A4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57FC28-3130-3F7A-98DB-1BDEEEA648B7}"/>
              </a:ext>
            </a:extLst>
          </p:cNvPr>
          <p:cNvSpPr>
            <a:spLocks noGrp="1"/>
          </p:cNvSpPr>
          <p:nvPr>
            <p:ph type="sldNum" sz="quarter" idx="12"/>
          </p:nvPr>
        </p:nvSpPr>
        <p:spPr/>
        <p:txBody>
          <a:bodyPr/>
          <a:lstStyle/>
          <a:p>
            <a:fld id="{C909ABD2-4574-433D-8B11-1782A1457D95}" type="slidenum">
              <a:rPr lang="en-US" smtClean="0">
                <a:latin typeface="+mn-lt"/>
              </a:rPr>
              <a:pPr/>
              <a:t>10</a:t>
            </a:fld>
            <a:endParaRPr lang="en-US">
              <a:latin typeface="+mn-lt"/>
            </a:endParaRPr>
          </a:p>
        </p:txBody>
      </p:sp>
      <p:pic>
        <p:nvPicPr>
          <p:cNvPr id="5" name="Picture 4">
            <a:extLst>
              <a:ext uri="{FF2B5EF4-FFF2-40B4-BE49-F238E27FC236}">
                <a16:creationId xmlns:a16="http://schemas.microsoft.com/office/drawing/2014/main" id="{25C2C1E0-28B3-67FD-B929-C69F33673513}"/>
              </a:ext>
            </a:extLst>
          </p:cNvPr>
          <p:cNvPicPr>
            <a:picLocks noChangeAspect="1"/>
          </p:cNvPicPr>
          <p:nvPr/>
        </p:nvPicPr>
        <p:blipFill>
          <a:blip r:embed="rId2"/>
          <a:stretch>
            <a:fillRect/>
          </a:stretch>
        </p:blipFill>
        <p:spPr>
          <a:xfrm>
            <a:off x="1334938" y="262448"/>
            <a:ext cx="9541609" cy="6098643"/>
          </a:xfrm>
          <a:prstGeom prst="rect">
            <a:avLst/>
          </a:prstGeom>
        </p:spPr>
      </p:pic>
    </p:spTree>
    <p:extLst>
      <p:ext uri="{BB962C8B-B14F-4D97-AF65-F5344CB8AC3E}">
        <p14:creationId xmlns:p14="http://schemas.microsoft.com/office/powerpoint/2010/main" val="43083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7DDF3-BA00-3798-8995-D60DAF3FA6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7C7DDF-1147-7E83-B3BA-11B0AEB7105E}"/>
              </a:ext>
            </a:extLst>
          </p:cNvPr>
          <p:cNvSpPr>
            <a:spLocks noGrp="1"/>
          </p:cNvSpPr>
          <p:nvPr>
            <p:ph type="sldNum" sz="quarter" idx="12"/>
          </p:nvPr>
        </p:nvSpPr>
        <p:spPr/>
        <p:txBody>
          <a:bodyPr/>
          <a:lstStyle/>
          <a:p>
            <a:fld id="{C909ABD2-4574-433D-8B11-1782A1457D95}" type="slidenum">
              <a:rPr lang="en-US" smtClean="0">
                <a:latin typeface="+mn-lt"/>
              </a:rPr>
              <a:pPr/>
              <a:t>11</a:t>
            </a:fld>
            <a:endParaRPr lang="en-US">
              <a:latin typeface="+mn-lt"/>
            </a:endParaRPr>
          </a:p>
        </p:txBody>
      </p:sp>
      <p:pic>
        <p:nvPicPr>
          <p:cNvPr id="3" name="Picture 2">
            <a:extLst>
              <a:ext uri="{FF2B5EF4-FFF2-40B4-BE49-F238E27FC236}">
                <a16:creationId xmlns:a16="http://schemas.microsoft.com/office/drawing/2014/main" id="{F84BEDE1-5125-872E-3DB9-E4250CA1C417}"/>
              </a:ext>
            </a:extLst>
          </p:cNvPr>
          <p:cNvPicPr>
            <a:picLocks noChangeAspect="1"/>
          </p:cNvPicPr>
          <p:nvPr/>
        </p:nvPicPr>
        <p:blipFill>
          <a:blip r:embed="rId2"/>
          <a:stretch>
            <a:fillRect/>
          </a:stretch>
        </p:blipFill>
        <p:spPr>
          <a:xfrm>
            <a:off x="1750194" y="82831"/>
            <a:ext cx="8691612" cy="6474515"/>
          </a:xfrm>
          <a:prstGeom prst="rect">
            <a:avLst/>
          </a:prstGeom>
        </p:spPr>
      </p:pic>
    </p:spTree>
    <p:extLst>
      <p:ext uri="{BB962C8B-B14F-4D97-AF65-F5344CB8AC3E}">
        <p14:creationId xmlns:p14="http://schemas.microsoft.com/office/powerpoint/2010/main" val="309666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8F2E-E9AC-542E-1523-AB1AEA9D0722}"/>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3FD816B9-A2FC-7B0E-6326-C5E148932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2271818-EC09-F158-BD7F-5194147E7DDD}"/>
              </a:ext>
            </a:extLst>
          </p:cNvPr>
          <p:cNvSpPr txBox="1"/>
          <p:nvPr/>
        </p:nvSpPr>
        <p:spPr>
          <a:xfrm>
            <a:off x="101497" y="562671"/>
            <a:ext cx="9620018"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CAPITAL IMPROVEMENT PROGRAM </a:t>
            </a:r>
          </a:p>
        </p:txBody>
      </p:sp>
      <p:sp>
        <p:nvSpPr>
          <p:cNvPr id="2" name="Slide Number Placeholder 2">
            <a:extLst>
              <a:ext uri="{FF2B5EF4-FFF2-40B4-BE49-F238E27FC236}">
                <a16:creationId xmlns:a16="http://schemas.microsoft.com/office/drawing/2014/main" id="{4C949F2F-30D3-E126-B566-7D37506EB48B}"/>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sp>
        <p:nvSpPr>
          <p:cNvPr id="3" name="TextBox 2">
            <a:extLst>
              <a:ext uri="{FF2B5EF4-FFF2-40B4-BE49-F238E27FC236}">
                <a16:creationId xmlns:a16="http://schemas.microsoft.com/office/drawing/2014/main" id="{E4782A47-95E7-E638-E832-35CD204875F4}"/>
              </a:ext>
            </a:extLst>
          </p:cNvPr>
          <p:cNvSpPr txBox="1"/>
          <p:nvPr/>
        </p:nvSpPr>
        <p:spPr>
          <a:xfrm>
            <a:off x="371007" y="1517442"/>
            <a:ext cx="8807824"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latin typeface="Arial"/>
                <a:cs typeface="Arial"/>
              </a:rPr>
              <a:t>Working towards:</a:t>
            </a:r>
          </a:p>
          <a:p>
            <a:pPr marL="742950" lvl="1" indent="-285750">
              <a:buFont typeface="Arial" panose="020B0604020202020204" pitchFamily="34" charset="0"/>
              <a:buChar char="•"/>
            </a:pPr>
            <a:r>
              <a:rPr lang="en-US" sz="1600">
                <a:latin typeface="Arial"/>
                <a:ea typeface="+mn-lt"/>
                <a:cs typeface="+mn-lt"/>
              </a:rPr>
              <a:t>5-year plan of upcoming projects citywide</a:t>
            </a:r>
          </a:p>
          <a:p>
            <a:pPr marL="1200150" lvl="2" indent="-285750">
              <a:buFont typeface="Arial" panose="020B0604020202020204" pitchFamily="34" charset="0"/>
              <a:buChar char="•"/>
            </a:pPr>
            <a:r>
              <a:rPr lang="en-US" sz="1600">
                <a:latin typeface="Arial"/>
                <a:ea typeface="+mn-lt"/>
                <a:cs typeface="+mn-lt"/>
              </a:rPr>
              <a:t>Proactive vs reactive</a:t>
            </a:r>
          </a:p>
          <a:p>
            <a:pPr marL="1200150" lvl="2" indent="-285750">
              <a:buFont typeface="Arial" panose="020B0604020202020204" pitchFamily="34" charset="0"/>
              <a:buChar char="•"/>
            </a:pPr>
            <a:r>
              <a:rPr lang="en-US" sz="1600">
                <a:latin typeface="Arial"/>
                <a:ea typeface="+mn-lt"/>
                <a:cs typeface="+mn-lt"/>
              </a:rPr>
              <a:t>Updated annually </a:t>
            </a:r>
          </a:p>
          <a:p>
            <a:pPr marL="1200150" lvl="2" indent="-285750">
              <a:buFont typeface="Arial" panose="020B0604020202020204" pitchFamily="34" charset="0"/>
              <a:buChar char="•"/>
            </a:pPr>
            <a:endParaRPr lang="en-US" sz="1600">
              <a:latin typeface="Arial"/>
              <a:ea typeface="+mn-lt"/>
              <a:cs typeface="+mn-lt"/>
            </a:endParaRPr>
          </a:p>
          <a:p>
            <a:pPr marL="742950" lvl="1" indent="-285750">
              <a:buFont typeface="Arial" panose="020B0604020202020204" pitchFamily="34" charset="0"/>
              <a:buChar char="•"/>
            </a:pPr>
            <a:r>
              <a:rPr lang="en-US" sz="1600">
                <a:latin typeface="Arial"/>
                <a:ea typeface="+mn-lt"/>
                <a:cs typeface="+mn-lt"/>
              </a:rPr>
              <a:t>Functions as: </a:t>
            </a:r>
          </a:p>
          <a:p>
            <a:pPr marL="1200150" lvl="2" indent="-285750">
              <a:buFont typeface="Arial" panose="020B0604020202020204" pitchFamily="34" charset="0"/>
              <a:buChar char="•"/>
            </a:pPr>
            <a:r>
              <a:rPr lang="en-US" sz="1600">
                <a:latin typeface="Arial"/>
                <a:ea typeface="+mn-lt"/>
                <a:cs typeface="+mn-lt"/>
              </a:rPr>
              <a:t>Budget planning guide </a:t>
            </a:r>
          </a:p>
          <a:p>
            <a:pPr marL="1200150" lvl="2" indent="-285750">
              <a:buFont typeface="Arial" panose="020B0604020202020204" pitchFamily="34" charset="0"/>
              <a:buChar char="•"/>
            </a:pPr>
            <a:r>
              <a:rPr lang="en-US" sz="1600">
                <a:latin typeface="Arial"/>
                <a:ea typeface="+mn-lt"/>
                <a:cs typeface="+mn-lt"/>
              </a:rPr>
              <a:t>Departmental guide for year ahead</a:t>
            </a:r>
          </a:p>
          <a:p>
            <a:pPr marL="1200150" lvl="2" indent="-285750">
              <a:buFont typeface="Arial" panose="020B0604020202020204" pitchFamily="34" charset="0"/>
              <a:buChar char="•"/>
            </a:pPr>
            <a:r>
              <a:rPr lang="en-US" sz="1600">
                <a:latin typeface="Arial"/>
                <a:ea typeface="+mn-lt"/>
                <a:cs typeface="+mn-lt"/>
              </a:rPr>
              <a:t>Streamlined procedure for projects </a:t>
            </a:r>
          </a:p>
          <a:p>
            <a:pPr lvl="2"/>
            <a:endParaRPr lang="en-US" sz="1600">
              <a:latin typeface="Arial"/>
              <a:ea typeface="+mn-lt"/>
              <a:cs typeface="+mn-lt"/>
            </a:endParaRPr>
          </a:p>
          <a:p>
            <a:pPr marL="742950" lvl="1" indent="-285750">
              <a:buFont typeface="Arial" panose="020B0604020202020204" pitchFamily="34" charset="0"/>
              <a:buChar char="•"/>
            </a:pPr>
            <a:r>
              <a:rPr lang="en-US" sz="1600">
                <a:latin typeface="Arial"/>
                <a:ea typeface="+mn-lt"/>
                <a:cs typeface="+mn-lt"/>
              </a:rPr>
              <a:t>Cross Functional Team</a:t>
            </a:r>
          </a:p>
          <a:p>
            <a:pPr marL="1200150" lvl="2" indent="-285750">
              <a:buFont typeface="Arial" panose="020B0604020202020204" pitchFamily="34" charset="0"/>
              <a:buChar char="•"/>
            </a:pPr>
            <a:r>
              <a:rPr lang="en-US" sz="1600">
                <a:latin typeface="Arial"/>
                <a:ea typeface="+mn-lt"/>
                <a:cs typeface="+mn-lt"/>
              </a:rPr>
              <a:t>Led by Lindsey Adams and Carl Craigo </a:t>
            </a:r>
          </a:p>
          <a:p>
            <a:pPr marL="1200150" lvl="2" indent="-285750">
              <a:buFont typeface="Arial" panose="020B0604020202020204" pitchFamily="34" charset="0"/>
              <a:buChar char="•"/>
            </a:pPr>
            <a:r>
              <a:rPr lang="en-US" sz="1600">
                <a:latin typeface="Arial"/>
                <a:ea typeface="+mn-lt"/>
                <a:cs typeface="+mn-lt"/>
              </a:rPr>
              <a:t>Made up of team members from departments across the city including: Engineering, Utilities, Airport, Solid Waste, Parks, Development Services, Police Department, Fire Department, ITSD and Finance. </a:t>
            </a:r>
          </a:p>
          <a:p>
            <a:pPr marL="1200150" lvl="2" indent="-285750">
              <a:buFont typeface="Arial" panose="020B0604020202020204" pitchFamily="34" charset="0"/>
              <a:buChar char="•"/>
            </a:pPr>
            <a:endParaRPr lang="en-US" sz="1600">
              <a:latin typeface="Arial"/>
              <a:ea typeface="+mn-lt"/>
              <a:cs typeface="+mn-lt"/>
            </a:endParaRPr>
          </a:p>
          <a:p>
            <a:pPr marL="285750" indent="-285750">
              <a:buFont typeface="Arial" panose="020B0604020202020204" pitchFamily="34" charset="0"/>
              <a:buChar char="•"/>
            </a:pPr>
            <a:r>
              <a:rPr lang="en-US" sz="1600" b="1">
                <a:latin typeface="Arial"/>
                <a:ea typeface="+mn-lt"/>
                <a:cs typeface="+mn-lt"/>
              </a:rPr>
              <a:t>GOAL: </a:t>
            </a:r>
            <a:r>
              <a:rPr lang="en-US" sz="1600">
                <a:latin typeface="Arial"/>
                <a:ea typeface="+mn-lt"/>
                <a:cs typeface="+mn-lt"/>
              </a:rPr>
              <a:t>Help us plan strategically for a balanced approach to keeping up with growth and address existing maintenance needs across the City of Midland </a:t>
            </a:r>
            <a:endParaRPr lang="en-US" sz="1600" b="1">
              <a:latin typeface="Arial"/>
              <a:ea typeface="+mn-lt"/>
              <a:cs typeface="+mn-lt"/>
            </a:endParaRPr>
          </a:p>
          <a:p>
            <a:pPr lvl="2"/>
            <a:endParaRPr lang="en-US" sz="1600">
              <a:latin typeface="Arial"/>
              <a:ea typeface="+mn-lt"/>
              <a:cs typeface="+mn-lt"/>
            </a:endParaRPr>
          </a:p>
          <a:p>
            <a:pPr lvl="2"/>
            <a:endParaRPr lang="en-US" sz="1600">
              <a:latin typeface="Arial"/>
              <a:ea typeface="+mn-lt"/>
              <a:cs typeface="+mn-lt"/>
            </a:endParaRPr>
          </a:p>
        </p:txBody>
      </p:sp>
    </p:spTree>
    <p:extLst>
      <p:ext uri="{BB962C8B-B14F-4D97-AF65-F5344CB8AC3E}">
        <p14:creationId xmlns:p14="http://schemas.microsoft.com/office/powerpoint/2010/main" val="298834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A28249E-0F28-0E2B-EE44-B8F910D10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71005" y="552081"/>
            <a:ext cx="9166413"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GOAL CONNECTIONS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371007" y="1517442"/>
            <a:ext cx="8807824" cy="477053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a:latin typeface="Arial"/>
                <a:cs typeface="Arial"/>
              </a:rPr>
              <a:t>Goal 3:  Quality of Life &amp; Place</a:t>
            </a:r>
          </a:p>
          <a:p>
            <a:pPr marL="742950" lvl="1" indent="-285750">
              <a:buFont typeface="Arial" panose="020B0604020202020204" pitchFamily="34" charset="0"/>
              <a:buChar char="•"/>
            </a:pPr>
            <a:r>
              <a:rPr lang="en-US" sz="1600">
                <a:latin typeface="Arial"/>
                <a:ea typeface="+mn-lt"/>
                <a:cs typeface="+mn-lt"/>
              </a:rPr>
              <a:t>3.2 Foster relationships with foundations and outside businesses: Collaborate to create worldclass facilities and amenities.</a:t>
            </a:r>
            <a:endParaRPr lang="en-US" sz="1600">
              <a:latin typeface="Arial"/>
              <a:cs typeface="Arial"/>
            </a:endParaRPr>
          </a:p>
          <a:p>
            <a:pPr marL="742950" lvl="1" indent="-285750">
              <a:buFont typeface="Arial" panose="020B0604020202020204" pitchFamily="34" charset="0"/>
              <a:buChar char="•"/>
            </a:pPr>
            <a:r>
              <a:rPr lang="en-US" sz="1600">
                <a:latin typeface="Arial"/>
                <a:ea typeface="+mn-lt"/>
                <a:cs typeface="+mn-lt"/>
              </a:rPr>
              <a:t>3.3 Create an attractive and inclusive living environment: Develop and enhance live, work, and play opportunities for our citizens. </a:t>
            </a:r>
            <a:endParaRPr lang="en-US" sz="1600">
              <a:latin typeface="Arial"/>
              <a:cs typeface="Arial"/>
            </a:endParaRPr>
          </a:p>
          <a:p>
            <a:pPr marL="285750" indent="-285750">
              <a:buFont typeface="Arial" panose="020B0604020202020204" pitchFamily="34" charset="0"/>
              <a:buChar char="•"/>
            </a:pPr>
            <a:r>
              <a:rPr lang="en-US" sz="1600" b="1">
                <a:latin typeface="Arial"/>
                <a:cs typeface="Arial"/>
              </a:rPr>
              <a:t>Goal 5:  Provide Sound Governance and Fiscal Management</a:t>
            </a:r>
          </a:p>
          <a:p>
            <a:pPr marL="742950" lvl="1" indent="-285750">
              <a:buFont typeface="Arial" panose="020B0604020202020204" pitchFamily="34" charset="0"/>
              <a:buChar char="•"/>
            </a:pPr>
            <a:r>
              <a:rPr lang="en-US" sz="1600">
                <a:latin typeface="Arial"/>
                <a:ea typeface="+mn-lt"/>
                <a:cs typeface="+mn-lt"/>
              </a:rPr>
              <a:t>5.7 Ensure continued financial stability and accountability: Maintain financial transparency.</a:t>
            </a:r>
            <a:endParaRPr lang="en-US" sz="1600" b="1">
              <a:latin typeface="Arial"/>
              <a:cs typeface="Arial"/>
            </a:endParaRPr>
          </a:p>
          <a:p>
            <a:pPr marL="285750" indent="-285750">
              <a:buFont typeface="Arial" panose="020B0604020202020204" pitchFamily="34" charset="0"/>
              <a:buChar char="•"/>
            </a:pPr>
            <a:r>
              <a:rPr lang="en-US" sz="1600" b="1">
                <a:latin typeface="Arial"/>
                <a:cs typeface="Arial"/>
              </a:rPr>
              <a:t>Goal 6:  Strengthen and Sustain Our Infrastructure</a:t>
            </a:r>
          </a:p>
          <a:p>
            <a:pPr marL="742950" lvl="1" indent="-285750">
              <a:buFont typeface="Arial" panose="020B0604020202020204" pitchFamily="34" charset="0"/>
              <a:buChar char="•"/>
            </a:pPr>
            <a:r>
              <a:rPr lang="en-US" sz="1600">
                <a:latin typeface="Arial"/>
                <a:ea typeface="+mn-lt"/>
                <a:cs typeface="+mn-lt"/>
              </a:rPr>
              <a:t>6.2 Enhance infrastructure for economic growth: Improve competitiveness through infrastructure investments that includes collaboration with neighboring jurisdictions and exemplary peer agencies.</a:t>
            </a:r>
          </a:p>
          <a:p>
            <a:pPr marL="742950" lvl="1" indent="-285750">
              <a:buFont typeface="Arial" panose="020B0604020202020204" pitchFamily="34" charset="0"/>
              <a:buChar char="•"/>
            </a:pPr>
            <a:r>
              <a:rPr lang="en-US" sz="1600">
                <a:latin typeface="Arial"/>
                <a:ea typeface="+mn-lt"/>
                <a:cs typeface="+mn-lt"/>
              </a:rPr>
              <a:t>6.5 Implement a funding stream for infrastructure: Establish reliable funding for continual improvements. </a:t>
            </a:r>
            <a:endParaRPr lang="en-US" sz="1600">
              <a:latin typeface="Arial"/>
              <a:cs typeface="Arial"/>
            </a:endParaRPr>
          </a:p>
          <a:p>
            <a:pPr marL="742950" lvl="1" indent="-285750">
              <a:buFont typeface="Arial" panose="020B0604020202020204" pitchFamily="34" charset="0"/>
              <a:buChar char="•"/>
            </a:pPr>
            <a:r>
              <a:rPr lang="en-US" sz="1600">
                <a:latin typeface="Arial"/>
                <a:ea typeface="+mn-lt"/>
                <a:cs typeface="+mn-lt"/>
              </a:rPr>
              <a:t>6.6 Strategize for and monitor City Growth: Develop proactive responses to growth rather than reactive. </a:t>
            </a:r>
            <a:endParaRPr lang="en-US" sz="1600">
              <a:latin typeface="Arial"/>
              <a:ea typeface="+mn-lt"/>
              <a:cs typeface="Arial"/>
            </a:endParaRPr>
          </a:p>
          <a:p>
            <a:pPr marL="742950" lvl="1" indent="-285750">
              <a:buFont typeface="Arial" panose="020B0604020202020204" pitchFamily="34" charset="0"/>
              <a:buChar char="•"/>
            </a:pPr>
            <a:r>
              <a:rPr lang="en-US" sz="1600">
                <a:latin typeface="Arial"/>
                <a:ea typeface="+mn-lt"/>
                <a:cs typeface="+mn-lt"/>
              </a:rPr>
              <a:t>6.7 Develop and Implement Comprehensive Road Planning and Maintenance Initiatives: Ensure safe and maintained roads for existing and new developing areas and main thoroughfares</a:t>
            </a:r>
            <a:endParaRPr lang="en-US" sz="1600">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34E37-FC0C-402C-FD94-DA9A09E7AB46}"/>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8E543027-1B02-22F0-D93E-C35D74231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44142-C12F-6077-C301-2048F636CC18}"/>
              </a:ext>
            </a:extLst>
          </p:cNvPr>
          <p:cNvSpPr txBox="1"/>
          <p:nvPr/>
        </p:nvSpPr>
        <p:spPr>
          <a:xfrm>
            <a:off x="533400" y="564573"/>
            <a:ext cx="7907956"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CITY OF MIDLAND ROADS  </a:t>
            </a:r>
          </a:p>
        </p:txBody>
      </p:sp>
      <p:sp>
        <p:nvSpPr>
          <p:cNvPr id="2" name="Slide Number Placeholder 2">
            <a:extLst>
              <a:ext uri="{FF2B5EF4-FFF2-40B4-BE49-F238E27FC236}">
                <a16:creationId xmlns:a16="http://schemas.microsoft.com/office/drawing/2014/main" id="{2CB63EC5-0B9B-CC8E-C44B-770013A5BA0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
        <p:nvSpPr>
          <p:cNvPr id="4" name="TextBox 3">
            <a:extLst>
              <a:ext uri="{FF2B5EF4-FFF2-40B4-BE49-F238E27FC236}">
                <a16:creationId xmlns:a16="http://schemas.microsoft.com/office/drawing/2014/main" id="{4FF9010B-BBAA-D7BC-95F9-4F0D15539994}"/>
              </a:ext>
            </a:extLst>
          </p:cNvPr>
          <p:cNvSpPr txBox="1"/>
          <p:nvPr/>
        </p:nvSpPr>
        <p:spPr>
          <a:xfrm>
            <a:off x="1505414" y="2040674"/>
            <a:ext cx="6177776"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256DD6E5-D819-5437-98F3-31FFC276857F}"/>
              </a:ext>
            </a:extLst>
          </p:cNvPr>
          <p:cNvPicPr>
            <a:picLocks noChangeAspect="1"/>
          </p:cNvPicPr>
          <p:nvPr/>
        </p:nvPicPr>
        <p:blipFill>
          <a:blip r:embed="rId4"/>
          <a:stretch>
            <a:fillRect/>
          </a:stretch>
        </p:blipFill>
        <p:spPr>
          <a:xfrm>
            <a:off x="769624" y="1334014"/>
            <a:ext cx="7816111" cy="4570941"/>
          </a:xfrm>
          <a:prstGeom prst="rect">
            <a:avLst/>
          </a:prstGeom>
        </p:spPr>
      </p:pic>
    </p:spTree>
    <p:extLst>
      <p:ext uri="{BB962C8B-B14F-4D97-AF65-F5344CB8AC3E}">
        <p14:creationId xmlns:p14="http://schemas.microsoft.com/office/powerpoint/2010/main" val="252663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442449" y="0"/>
            <a:ext cx="2749549" cy="6857999"/>
          </a:xfrm>
          <a:prstGeom prst="rect">
            <a:avLst/>
          </a:prstGeom>
        </p:spPr>
      </p:pic>
      <p:sp>
        <p:nvSpPr>
          <p:cNvPr id="3" name="object 3"/>
          <p:cNvSpPr txBox="1">
            <a:spLocks noGrp="1"/>
          </p:cNvSpPr>
          <p:nvPr>
            <p:ph type="title"/>
          </p:nvPr>
        </p:nvSpPr>
        <p:spPr>
          <a:xfrm>
            <a:off x="554990" y="256595"/>
            <a:ext cx="7232015" cy="690574"/>
          </a:xfrm>
          <a:prstGeom prst="rect">
            <a:avLst/>
          </a:prstGeom>
        </p:spPr>
        <p:txBody>
          <a:bodyPr vert="horz" wrap="square" lIns="0" tIns="13335" rIns="0" bIns="0" rtlCol="0" anchor="t">
            <a:spAutoFit/>
          </a:bodyPr>
          <a:lstStyle/>
          <a:p>
            <a:pPr marL="12700" marR="5080">
              <a:spcBef>
                <a:spcPts val="105"/>
              </a:spcBef>
            </a:pPr>
            <a:r>
              <a:rPr lang="en-US">
                <a:latin typeface="Century Gothic"/>
              </a:rPr>
              <a:t>BOND UPDATE</a:t>
            </a:r>
            <a:endParaRPr lang="en-US"/>
          </a:p>
        </p:txBody>
      </p:sp>
      <p:sp>
        <p:nvSpPr>
          <p:cNvPr id="6" name="object 6"/>
          <p:cNvSpPr txBox="1">
            <a:spLocks noGrp="1"/>
          </p:cNvSpPr>
          <p:nvPr>
            <p:ph type="sldNum" sz="quarter" idx="7"/>
          </p:nvPr>
        </p:nvSpPr>
        <p:spPr>
          <a:prstGeom prst="rect">
            <a:avLst/>
          </a:prstGeom>
        </p:spPr>
        <p:txBody>
          <a:bodyPr vert="horz" wrap="square" lIns="0" tIns="504929" rIns="0" bIns="0" rtlCol="0">
            <a:spAutoFit/>
          </a:bodyPr>
          <a:lstStyle/>
          <a:p>
            <a:pPr marL="277495" marR="0" lvl="0" indent="0" defTabSz="914400" eaLnBrk="1" fontAlgn="auto" latinLnBrk="0" hangingPunct="1">
              <a:lnSpc>
                <a:spcPct val="100000"/>
              </a:lnSpc>
              <a:spcBef>
                <a:spcPts val="12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05F9A"/>
                </a:solidFill>
                <a:effectLst/>
                <a:uLnTx/>
                <a:uFillTx/>
                <a:latin typeface="Century Gothic"/>
                <a:cs typeface="Century Gothic"/>
              </a:rPr>
              <a:pPr marL="277495" marR="0" lvl="0" indent="0" defTabSz="914400" eaLnBrk="1" fontAlgn="auto" latinLnBrk="0" hangingPunct="1">
                <a:lnSpc>
                  <a:spcPct val="100000"/>
                </a:lnSpc>
                <a:spcBef>
                  <a:spcPts val="125"/>
                </a:spcBef>
                <a:spcAft>
                  <a:spcPts val="0"/>
                </a:spcAft>
                <a:buClrTx/>
                <a:buSzTx/>
                <a:buFontTx/>
                <a:buNone/>
                <a:tabLst/>
                <a:defRPr/>
              </a:pPr>
              <a:t>4</a:t>
            </a:fld>
            <a:endParaRPr kumimoji="0" sz="4800" b="0" i="0" u="none" strike="noStrike" kern="0" cap="none" spc="0" normalizeH="0" baseline="0" noProof="0">
              <a:ln>
                <a:noFill/>
              </a:ln>
              <a:solidFill>
                <a:srgbClr val="2E5496"/>
              </a:solidFill>
              <a:effectLst/>
              <a:uLnTx/>
              <a:uFillTx/>
              <a:latin typeface="Century Gothic"/>
              <a:cs typeface="Century Gothic"/>
            </a:endParaRPr>
          </a:p>
        </p:txBody>
      </p:sp>
      <p:pic>
        <p:nvPicPr>
          <p:cNvPr id="5" name="Picture 4">
            <a:extLst>
              <a:ext uri="{FF2B5EF4-FFF2-40B4-BE49-F238E27FC236}">
                <a16:creationId xmlns:a16="http://schemas.microsoft.com/office/drawing/2014/main" id="{9389C004-A41C-7699-51BD-C93D529A5A12}"/>
              </a:ext>
            </a:extLst>
          </p:cNvPr>
          <p:cNvPicPr>
            <a:picLocks noChangeAspect="1"/>
          </p:cNvPicPr>
          <p:nvPr/>
        </p:nvPicPr>
        <p:blipFill>
          <a:blip r:embed="rId4"/>
          <a:stretch>
            <a:fillRect/>
          </a:stretch>
        </p:blipFill>
        <p:spPr>
          <a:xfrm>
            <a:off x="1132733" y="971256"/>
            <a:ext cx="7745942" cy="50743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5</a:t>
            </a:fld>
            <a:endParaRPr lang="en-US">
              <a:latin typeface="+mn-lt"/>
            </a:endParaRPr>
          </a:p>
        </p:txBody>
      </p:sp>
      <p:pic>
        <p:nvPicPr>
          <p:cNvPr id="9" name="Picture 8">
            <a:extLst>
              <a:ext uri="{FF2B5EF4-FFF2-40B4-BE49-F238E27FC236}">
                <a16:creationId xmlns:a16="http://schemas.microsoft.com/office/drawing/2014/main" id="{0BB259EB-B860-5F0A-915D-CE08A5F3AF2D}"/>
              </a:ext>
            </a:extLst>
          </p:cNvPr>
          <p:cNvPicPr>
            <a:picLocks noChangeAspect="1"/>
          </p:cNvPicPr>
          <p:nvPr/>
        </p:nvPicPr>
        <p:blipFill>
          <a:blip r:embed="rId2"/>
          <a:stretch>
            <a:fillRect/>
          </a:stretch>
        </p:blipFill>
        <p:spPr>
          <a:xfrm>
            <a:off x="1114540" y="337207"/>
            <a:ext cx="10175894" cy="6252255"/>
          </a:xfrm>
          <a:prstGeom prst="rect">
            <a:avLst/>
          </a:prstGeom>
        </p:spPr>
      </p:pic>
    </p:spTree>
    <p:extLst>
      <p:ext uri="{BB962C8B-B14F-4D97-AF65-F5344CB8AC3E}">
        <p14:creationId xmlns:p14="http://schemas.microsoft.com/office/powerpoint/2010/main" val="72627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2AC521-7B46-61F1-5319-71FD5FADD52A}"/>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A256F057-2C3A-F3E7-A369-B3223B322A84}"/>
              </a:ext>
            </a:extLst>
          </p:cNvPr>
          <p:cNvPicPr/>
          <p:nvPr/>
        </p:nvPicPr>
        <p:blipFill>
          <a:blip r:embed="rId3" cstate="print"/>
          <a:stretch>
            <a:fillRect/>
          </a:stretch>
        </p:blipFill>
        <p:spPr>
          <a:xfrm>
            <a:off x="9442449" y="0"/>
            <a:ext cx="2749549" cy="6857999"/>
          </a:xfrm>
          <a:prstGeom prst="rect">
            <a:avLst/>
          </a:prstGeom>
        </p:spPr>
      </p:pic>
      <p:sp>
        <p:nvSpPr>
          <p:cNvPr id="3" name="object 3">
            <a:extLst>
              <a:ext uri="{FF2B5EF4-FFF2-40B4-BE49-F238E27FC236}">
                <a16:creationId xmlns:a16="http://schemas.microsoft.com/office/drawing/2014/main" id="{E220D928-4811-4BA4-1A2B-5F05F4105121}"/>
              </a:ext>
            </a:extLst>
          </p:cNvPr>
          <p:cNvSpPr txBox="1">
            <a:spLocks noGrp="1"/>
          </p:cNvSpPr>
          <p:nvPr>
            <p:ph type="title"/>
          </p:nvPr>
        </p:nvSpPr>
        <p:spPr>
          <a:xfrm>
            <a:off x="554990" y="256595"/>
            <a:ext cx="8069246" cy="690574"/>
          </a:xfrm>
          <a:prstGeom prst="rect">
            <a:avLst/>
          </a:prstGeom>
        </p:spPr>
        <p:txBody>
          <a:bodyPr vert="horz" wrap="square" lIns="0" tIns="13335" rIns="0" bIns="0" rtlCol="0" anchor="t">
            <a:spAutoFit/>
          </a:bodyPr>
          <a:lstStyle/>
          <a:p>
            <a:pPr marL="12700" marR="5080">
              <a:spcBef>
                <a:spcPts val="105"/>
              </a:spcBef>
            </a:pPr>
            <a:r>
              <a:rPr lang="en-US">
                <a:latin typeface="Century Gothic"/>
              </a:rPr>
              <a:t>PROCESS </a:t>
            </a:r>
            <a:endParaRPr lang="en-US"/>
          </a:p>
        </p:txBody>
      </p:sp>
      <p:sp>
        <p:nvSpPr>
          <p:cNvPr id="6" name="object 6">
            <a:extLst>
              <a:ext uri="{FF2B5EF4-FFF2-40B4-BE49-F238E27FC236}">
                <a16:creationId xmlns:a16="http://schemas.microsoft.com/office/drawing/2014/main" id="{9EA248F6-6B56-CFD8-F4DF-45CD7B06E706}"/>
              </a:ext>
            </a:extLst>
          </p:cNvPr>
          <p:cNvSpPr txBox="1">
            <a:spLocks noGrp="1"/>
          </p:cNvSpPr>
          <p:nvPr>
            <p:ph type="sldNum" sz="quarter" idx="7"/>
          </p:nvPr>
        </p:nvSpPr>
        <p:spPr>
          <a:prstGeom prst="rect">
            <a:avLst/>
          </a:prstGeom>
        </p:spPr>
        <p:txBody>
          <a:bodyPr vert="horz" wrap="square" lIns="0" tIns="504929" rIns="0" bIns="0" rtlCol="0">
            <a:spAutoFit/>
          </a:bodyPr>
          <a:lstStyle/>
          <a:p>
            <a:pPr marL="277495" marR="0" lvl="0" indent="0" defTabSz="914400" eaLnBrk="1" fontAlgn="auto" latinLnBrk="0" hangingPunct="1">
              <a:lnSpc>
                <a:spcPct val="100000"/>
              </a:lnSpc>
              <a:spcBef>
                <a:spcPts val="125"/>
              </a:spcBef>
              <a:spcAft>
                <a:spcPts val="0"/>
              </a:spcAft>
              <a:buClrTx/>
              <a:buSzTx/>
              <a:buFontTx/>
              <a:buNone/>
              <a:tabLst/>
              <a:defRPr/>
            </a:pPr>
            <a:fld id="{81D60167-4931-47E6-BA6A-407CBD079E47}" type="slidenum">
              <a:rPr kumimoji="0" sz="4800" b="1" i="0" u="none" strike="noStrike" kern="0" cap="none" spc="-25" normalizeH="0" baseline="0" noProof="0" dirty="0">
                <a:ln>
                  <a:noFill/>
                </a:ln>
                <a:solidFill>
                  <a:srgbClr val="205F9A"/>
                </a:solidFill>
                <a:effectLst/>
                <a:uLnTx/>
                <a:uFillTx/>
                <a:latin typeface="Century Gothic"/>
                <a:cs typeface="Century Gothic"/>
              </a:rPr>
              <a:pPr marL="277495" marR="0" lvl="0" indent="0" defTabSz="914400" eaLnBrk="1" fontAlgn="auto" latinLnBrk="0" hangingPunct="1">
                <a:lnSpc>
                  <a:spcPct val="100000"/>
                </a:lnSpc>
                <a:spcBef>
                  <a:spcPts val="125"/>
                </a:spcBef>
                <a:spcAft>
                  <a:spcPts val="0"/>
                </a:spcAft>
                <a:buClrTx/>
                <a:buSzTx/>
                <a:buFontTx/>
                <a:buNone/>
                <a:tabLst/>
                <a:defRPr/>
              </a:pPr>
              <a:t>6</a:t>
            </a:fld>
            <a:endParaRPr kumimoji="0" sz="4800" b="0" i="0" u="none" strike="noStrike" kern="0" cap="none" spc="0" normalizeH="0" baseline="0" noProof="0">
              <a:ln>
                <a:noFill/>
              </a:ln>
              <a:solidFill>
                <a:srgbClr val="2E5496"/>
              </a:solidFill>
              <a:effectLst/>
              <a:uLnTx/>
              <a:uFillTx/>
              <a:latin typeface="Century Gothic"/>
              <a:cs typeface="Century Gothic"/>
            </a:endParaRPr>
          </a:p>
        </p:txBody>
      </p:sp>
      <p:pic>
        <p:nvPicPr>
          <p:cNvPr id="4" name="Picture 3">
            <a:extLst>
              <a:ext uri="{FF2B5EF4-FFF2-40B4-BE49-F238E27FC236}">
                <a16:creationId xmlns:a16="http://schemas.microsoft.com/office/drawing/2014/main" id="{7AF9A7B0-6B1A-2871-0F79-2F865D5F3A4C}"/>
              </a:ext>
            </a:extLst>
          </p:cNvPr>
          <p:cNvPicPr>
            <a:picLocks noChangeAspect="1"/>
          </p:cNvPicPr>
          <p:nvPr/>
        </p:nvPicPr>
        <p:blipFill>
          <a:blip r:embed="rId4"/>
          <a:stretch>
            <a:fillRect/>
          </a:stretch>
        </p:blipFill>
        <p:spPr>
          <a:xfrm>
            <a:off x="154232" y="1718163"/>
            <a:ext cx="8882428" cy="3515457"/>
          </a:xfrm>
          <a:prstGeom prst="rect">
            <a:avLst/>
          </a:prstGeom>
        </p:spPr>
      </p:pic>
    </p:spTree>
    <p:extLst>
      <p:ext uri="{BB962C8B-B14F-4D97-AF65-F5344CB8AC3E}">
        <p14:creationId xmlns:p14="http://schemas.microsoft.com/office/powerpoint/2010/main" val="85634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80DE-EAF3-417B-72AC-1CA1272A9F3D}"/>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A2EFFFC-25E8-04D0-BDD3-44C8C1102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A6761DC-9133-509D-D153-DEA07F63098D}"/>
              </a:ext>
            </a:extLst>
          </p:cNvPr>
          <p:cNvSpPr txBox="1"/>
          <p:nvPr/>
        </p:nvSpPr>
        <p:spPr>
          <a:xfrm>
            <a:off x="533400" y="564573"/>
            <a:ext cx="7907956"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PARTNERSHIPS</a:t>
            </a:r>
          </a:p>
        </p:txBody>
      </p:sp>
      <p:sp>
        <p:nvSpPr>
          <p:cNvPr id="2" name="Slide Number Placeholder 2">
            <a:extLst>
              <a:ext uri="{FF2B5EF4-FFF2-40B4-BE49-F238E27FC236}">
                <a16:creationId xmlns:a16="http://schemas.microsoft.com/office/drawing/2014/main" id="{3D1FEEBA-4190-8966-18BE-995DDE2622C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7</a:t>
            </a:fld>
            <a:endParaRPr lang="en-US" b="1">
              <a:latin typeface="+mn-lt"/>
            </a:endParaRPr>
          </a:p>
        </p:txBody>
      </p:sp>
      <p:sp>
        <p:nvSpPr>
          <p:cNvPr id="4" name="TextBox 3">
            <a:extLst>
              <a:ext uri="{FF2B5EF4-FFF2-40B4-BE49-F238E27FC236}">
                <a16:creationId xmlns:a16="http://schemas.microsoft.com/office/drawing/2014/main" id="{266BBCB5-6924-6A9E-800E-1979E6FBD63E}"/>
              </a:ext>
            </a:extLst>
          </p:cNvPr>
          <p:cNvSpPr txBox="1"/>
          <p:nvPr/>
        </p:nvSpPr>
        <p:spPr>
          <a:xfrm>
            <a:off x="1505414" y="2040674"/>
            <a:ext cx="6177776"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FF38E0D2-AC92-4A8E-C221-8F13E1DE50E6}"/>
              </a:ext>
            </a:extLst>
          </p:cNvPr>
          <p:cNvPicPr>
            <a:picLocks noChangeAspect="1"/>
          </p:cNvPicPr>
          <p:nvPr/>
        </p:nvPicPr>
        <p:blipFill>
          <a:blip r:embed="rId4"/>
          <a:stretch>
            <a:fillRect/>
          </a:stretch>
        </p:blipFill>
        <p:spPr>
          <a:xfrm>
            <a:off x="1085390" y="1370427"/>
            <a:ext cx="7017824" cy="5102882"/>
          </a:xfrm>
          <a:prstGeom prst="rect">
            <a:avLst/>
          </a:prstGeom>
        </p:spPr>
      </p:pic>
    </p:spTree>
    <p:extLst>
      <p:ext uri="{BB962C8B-B14F-4D97-AF65-F5344CB8AC3E}">
        <p14:creationId xmlns:p14="http://schemas.microsoft.com/office/powerpoint/2010/main" val="389938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F4579-D312-77E1-21A7-3C15EDB4DED3}"/>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42E7D40D-DCC9-E409-A24C-CCBDE590D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D06FC39-88F0-2D31-7F72-4AFD869411EB}"/>
              </a:ext>
            </a:extLst>
          </p:cNvPr>
          <p:cNvSpPr txBox="1"/>
          <p:nvPr/>
        </p:nvSpPr>
        <p:spPr>
          <a:xfrm>
            <a:off x="533400" y="564573"/>
            <a:ext cx="7907956"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PROJECTS </a:t>
            </a:r>
          </a:p>
        </p:txBody>
      </p:sp>
      <p:sp>
        <p:nvSpPr>
          <p:cNvPr id="2" name="Slide Number Placeholder 2">
            <a:extLst>
              <a:ext uri="{FF2B5EF4-FFF2-40B4-BE49-F238E27FC236}">
                <a16:creationId xmlns:a16="http://schemas.microsoft.com/office/drawing/2014/main" id="{4A93C8C0-2DA9-89C0-A754-659F357F0D0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a:latin typeface="+mn-lt"/>
            </a:endParaRPr>
          </a:p>
        </p:txBody>
      </p:sp>
      <p:sp>
        <p:nvSpPr>
          <p:cNvPr id="4" name="TextBox 3">
            <a:extLst>
              <a:ext uri="{FF2B5EF4-FFF2-40B4-BE49-F238E27FC236}">
                <a16:creationId xmlns:a16="http://schemas.microsoft.com/office/drawing/2014/main" id="{80A3C0B3-260C-1A0D-1984-9567C73BA6D2}"/>
              </a:ext>
            </a:extLst>
          </p:cNvPr>
          <p:cNvSpPr txBox="1"/>
          <p:nvPr/>
        </p:nvSpPr>
        <p:spPr>
          <a:xfrm>
            <a:off x="1505414" y="2040674"/>
            <a:ext cx="6177776"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026" name="Picture 2">
            <a:extLst>
              <a:ext uri="{FF2B5EF4-FFF2-40B4-BE49-F238E27FC236}">
                <a16:creationId xmlns:a16="http://schemas.microsoft.com/office/drawing/2014/main" id="{AAAE0ECC-79E4-A1B7-8E80-E1F8EE338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34" y="1778777"/>
            <a:ext cx="3884644" cy="3884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op 250-Todd Road for 5-20 (1)">
            <a:extLst>
              <a:ext uri="{FF2B5EF4-FFF2-40B4-BE49-F238E27FC236}">
                <a16:creationId xmlns:a16="http://schemas.microsoft.com/office/drawing/2014/main" id="{580484DD-E8B0-2A3E-4105-0534ED259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855" y="1778777"/>
            <a:ext cx="3884644" cy="388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13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with a white background&#10;&#10;AI-generated content may be incorrect.">
            <a:extLst>
              <a:ext uri="{FF2B5EF4-FFF2-40B4-BE49-F238E27FC236}">
                <a16:creationId xmlns:a16="http://schemas.microsoft.com/office/drawing/2014/main" id="{0B73D74B-E27A-0DA7-FFDA-445C36796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61681" y="241844"/>
            <a:ext cx="836579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ENGINEERING DEPARTMENT </a:t>
            </a:r>
            <a:endPar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357988" y="610048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a:latin typeface="+mn-lt"/>
            </a:endParaRPr>
          </a:p>
        </p:txBody>
      </p:sp>
      <p:sp>
        <p:nvSpPr>
          <p:cNvPr id="6" name="TextBox 5">
            <a:extLst>
              <a:ext uri="{FF2B5EF4-FFF2-40B4-BE49-F238E27FC236}">
                <a16:creationId xmlns:a16="http://schemas.microsoft.com/office/drawing/2014/main" id="{A7BB2C21-EA22-AE82-4C72-19C236FA6FC9}"/>
              </a:ext>
            </a:extLst>
          </p:cNvPr>
          <p:cNvSpPr txBox="1"/>
          <p:nvPr/>
        </p:nvSpPr>
        <p:spPr>
          <a:xfrm>
            <a:off x="1556334" y="6179587"/>
            <a:ext cx="70978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*These numbers do not include pothole repair &amp; service </a:t>
            </a:r>
          </a:p>
          <a:p>
            <a:r>
              <a:rPr lang="en-US" b="1">
                <a:solidFill>
                  <a:schemeClr val="bg1"/>
                </a:solidFill>
              </a:rPr>
              <a:t>8- widening and repaving project </a:t>
            </a:r>
          </a:p>
        </p:txBody>
      </p:sp>
      <p:sp>
        <p:nvSpPr>
          <p:cNvPr id="5" name="TextBox 4">
            <a:extLst>
              <a:ext uri="{FF2B5EF4-FFF2-40B4-BE49-F238E27FC236}">
                <a16:creationId xmlns:a16="http://schemas.microsoft.com/office/drawing/2014/main" id="{EC6EB6F1-6C86-7AE3-3C74-DEF90B02CD57}"/>
              </a:ext>
            </a:extLst>
          </p:cNvPr>
          <p:cNvSpPr txBox="1"/>
          <p:nvPr/>
        </p:nvSpPr>
        <p:spPr>
          <a:xfrm>
            <a:off x="739328" y="1102306"/>
            <a:ext cx="78104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In recent years, the Engineering Department has worked on: </a:t>
            </a:r>
          </a:p>
          <a:p>
            <a:endParaRPr lang="en-US" b="1">
              <a:latin typeface="Arial"/>
              <a:cs typeface="Arial"/>
            </a:endParaRPr>
          </a:p>
        </p:txBody>
      </p:sp>
      <p:pic>
        <p:nvPicPr>
          <p:cNvPr id="7" name="Picture 6">
            <a:extLst>
              <a:ext uri="{FF2B5EF4-FFF2-40B4-BE49-F238E27FC236}">
                <a16:creationId xmlns:a16="http://schemas.microsoft.com/office/drawing/2014/main" id="{57BAC425-8FE1-A98C-2484-2015D5AE4B90}"/>
              </a:ext>
            </a:extLst>
          </p:cNvPr>
          <p:cNvPicPr>
            <a:picLocks noChangeAspect="1"/>
          </p:cNvPicPr>
          <p:nvPr/>
        </p:nvPicPr>
        <p:blipFill>
          <a:blip r:embed="rId4"/>
          <a:stretch>
            <a:fillRect/>
          </a:stretch>
        </p:blipFill>
        <p:spPr>
          <a:xfrm>
            <a:off x="1446335" y="1751866"/>
            <a:ext cx="6392009" cy="4339005"/>
          </a:xfrm>
          <a:prstGeom prst="rect">
            <a:avLst/>
          </a:prstGeom>
        </p:spPr>
      </p:pic>
    </p:spTree>
    <p:extLst>
      <p:ext uri="{BB962C8B-B14F-4D97-AF65-F5344CB8AC3E}">
        <p14:creationId xmlns:p14="http://schemas.microsoft.com/office/powerpoint/2010/main" val="2146670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d26bb455383bb0b27d207e404562da77">
  <xsd:schema xmlns:xsd="http://www.w3.org/2001/XMLSchema" xmlns:xs="http://www.w3.org/2001/XMLSchema" xmlns:p="http://schemas.microsoft.com/office/2006/metadata/properties" xmlns:ns2="dac4e956-f0e3-4f68-a80d-7cb1a90f51eb" targetNamespace="http://schemas.microsoft.com/office/2006/metadata/properties" ma:root="true" ma:fieldsID="e13f054bdd4837f57dbbb8d16df37d28"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20B0BA-E7FD-4CA3-ADD4-6A75260E4444}">
  <ds:schemaRefs>
    <ds:schemaRef ds:uri="dac4e956-f0e3-4f68-a80d-7cb1a90f5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D80056D-486F-4271-8BFF-DDD9646DA883}">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01E660-4EE7-4041-8B96-AA09C3F911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7</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PowerPoint Presentation</vt:lpstr>
      <vt:lpstr>PowerPoint Presentation</vt:lpstr>
      <vt:lpstr>PowerPoint Presentation</vt:lpstr>
      <vt:lpstr>BOND UPDATE</vt:lpstr>
      <vt:lpstr>PowerPoint Presentation</vt:lpstr>
      <vt:lpstr>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Jaycee Shepherd</dc:creator>
  <cp:revision>1</cp:revision>
  <dcterms:created xsi:type="dcterms:W3CDTF">2024-07-01T17:26:48Z</dcterms:created>
  <dcterms:modified xsi:type="dcterms:W3CDTF">2025-10-28T14:22:10Z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