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60" r:id="rId8"/>
    <p:sldId id="274" r:id="rId9"/>
    <p:sldId id="265" r:id="rId10"/>
    <p:sldId id="272" r:id="rId11"/>
    <p:sldId id="275" r:id="rId12"/>
    <p:sldId id="276" r:id="rId13"/>
    <p:sldId id="286" r:id="rId14"/>
    <p:sldId id="278" r:id="rId15"/>
    <p:sldId id="279" r:id="rId16"/>
    <p:sldId id="280" r:id="rId17"/>
    <p:sldId id="273" r:id="rId18"/>
    <p:sldId id="282" r:id="rId19"/>
    <p:sldId id="285" r:id="rId20"/>
    <p:sldId id="267" r:id="rId21"/>
    <p:sldId id="284" r:id="rId22"/>
    <p:sldId id="287" r:id="rId23"/>
    <p:sldId id="269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B795E-03F7-4953-8F4F-BD4801B801E8}" v="12" dt="2025-11-18T19:54:54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sey Dobberstine" userId="aae6ea50-1e17-44f9-9323-1995cd11acd6" providerId="ADAL" clId="{B4406349-59AC-4F07-951D-E3C6F0FF75A8}"/>
    <pc:docChg chg="custSel addSld delSld modSld sldOrd">
      <pc:chgData name="Alexsey Dobberstine" userId="aae6ea50-1e17-44f9-9323-1995cd11acd6" providerId="ADAL" clId="{B4406349-59AC-4F07-951D-E3C6F0FF75A8}" dt="2025-11-20T21:45:10.761" v="756" actId="2696"/>
      <pc:docMkLst>
        <pc:docMk/>
      </pc:docMkLst>
      <pc:sldChg chg="modSp mod">
        <pc:chgData name="Alexsey Dobberstine" userId="aae6ea50-1e17-44f9-9323-1995cd11acd6" providerId="ADAL" clId="{B4406349-59AC-4F07-951D-E3C6F0FF75A8}" dt="2025-11-18T18:49:03.565" v="625" actId="1076"/>
        <pc:sldMkLst>
          <pc:docMk/>
          <pc:sldMk cId="2406785957" sldId="258"/>
        </pc:sldMkLst>
        <pc:spChg chg="mod">
          <ac:chgData name="Alexsey Dobberstine" userId="aae6ea50-1e17-44f9-9323-1995cd11acd6" providerId="ADAL" clId="{B4406349-59AC-4F07-951D-E3C6F0FF75A8}" dt="2025-11-18T18:49:03.565" v="625" actId="1076"/>
          <ac:spMkLst>
            <pc:docMk/>
            <pc:sldMk cId="2406785957" sldId="258"/>
            <ac:spMk id="13" creationId="{EFC6CB36-A2A7-BFA2-2C7E-933079282984}"/>
          </ac:spMkLst>
        </pc:spChg>
      </pc:sldChg>
      <pc:sldChg chg="mod">
        <pc:chgData name="Alexsey Dobberstine" userId="aae6ea50-1e17-44f9-9323-1995cd11acd6" providerId="ADAL" clId="{B4406349-59AC-4F07-951D-E3C6F0FF75A8}" dt="2025-11-18T17:25:47.276" v="174" actId="27918"/>
        <pc:sldMkLst>
          <pc:docMk/>
          <pc:sldMk cId="3733674820" sldId="265"/>
        </pc:sldMkLst>
      </pc:sldChg>
      <pc:sldChg chg="modSp mod">
        <pc:chgData name="Alexsey Dobberstine" userId="aae6ea50-1e17-44f9-9323-1995cd11acd6" providerId="ADAL" clId="{B4406349-59AC-4F07-951D-E3C6F0FF75A8}" dt="2025-11-18T17:50:31.256" v="266" actId="20577"/>
        <pc:sldMkLst>
          <pc:docMk/>
          <pc:sldMk cId="2188002300" sldId="267"/>
        </pc:sldMkLst>
        <pc:spChg chg="mod">
          <ac:chgData name="Alexsey Dobberstine" userId="aae6ea50-1e17-44f9-9323-1995cd11acd6" providerId="ADAL" clId="{B4406349-59AC-4F07-951D-E3C6F0FF75A8}" dt="2025-11-18T17:47:02.109" v="193" actId="20577"/>
          <ac:spMkLst>
            <pc:docMk/>
            <pc:sldMk cId="2188002300" sldId="267"/>
            <ac:spMk id="12" creationId="{A0A33627-EBEB-AF18-49D0-2C86E5986BEE}"/>
          </ac:spMkLst>
        </pc:spChg>
        <pc:spChg chg="mod">
          <ac:chgData name="Alexsey Dobberstine" userId="aae6ea50-1e17-44f9-9323-1995cd11acd6" providerId="ADAL" clId="{B4406349-59AC-4F07-951D-E3C6F0FF75A8}" dt="2025-11-18T17:50:31.256" v="266" actId="20577"/>
          <ac:spMkLst>
            <pc:docMk/>
            <pc:sldMk cId="2188002300" sldId="267"/>
            <ac:spMk id="13" creationId="{84A0FED9-F32B-B110-6BC9-5D8B9737E856}"/>
          </ac:spMkLst>
        </pc:spChg>
      </pc:sldChg>
      <pc:sldChg chg="del">
        <pc:chgData name="Alexsey Dobberstine" userId="aae6ea50-1e17-44f9-9323-1995cd11acd6" providerId="ADAL" clId="{B4406349-59AC-4F07-951D-E3C6F0FF75A8}" dt="2025-11-20T21:45:10.761" v="756" actId="2696"/>
        <pc:sldMkLst>
          <pc:docMk/>
          <pc:sldMk cId="3543773931" sldId="268"/>
        </pc:sldMkLst>
      </pc:sldChg>
      <pc:sldChg chg="mod">
        <pc:chgData name="Alexsey Dobberstine" userId="aae6ea50-1e17-44f9-9323-1995cd11acd6" providerId="ADAL" clId="{B4406349-59AC-4F07-951D-E3C6F0FF75A8}" dt="2025-11-18T17:29:49.407" v="185" actId="27918"/>
        <pc:sldMkLst>
          <pc:docMk/>
          <pc:sldMk cId="2982247098" sldId="272"/>
        </pc:sldMkLst>
      </pc:sldChg>
      <pc:sldChg chg="addSp modSp mod ord">
        <pc:chgData name="Alexsey Dobberstine" userId="aae6ea50-1e17-44f9-9323-1995cd11acd6" providerId="ADAL" clId="{B4406349-59AC-4F07-951D-E3C6F0FF75A8}" dt="2025-11-18T17:27:46.130" v="182" actId="20577"/>
        <pc:sldMkLst>
          <pc:docMk/>
          <pc:sldMk cId="1883875618" sldId="274"/>
        </pc:sldMkLst>
        <pc:spChg chg="add mod">
          <ac:chgData name="Alexsey Dobberstine" userId="aae6ea50-1e17-44f9-9323-1995cd11acd6" providerId="ADAL" clId="{B4406349-59AC-4F07-951D-E3C6F0FF75A8}" dt="2025-11-18T17:27:46.130" v="182" actId="20577"/>
          <ac:spMkLst>
            <pc:docMk/>
            <pc:sldMk cId="1883875618" sldId="274"/>
            <ac:spMk id="9" creationId="{14DD411D-2EF4-FBE7-D25B-E7461AD8BD7B}"/>
          </ac:spMkLst>
        </pc:spChg>
        <pc:graphicFrameChg chg="mod">
          <ac:chgData name="Alexsey Dobberstine" userId="aae6ea50-1e17-44f9-9323-1995cd11acd6" providerId="ADAL" clId="{B4406349-59AC-4F07-951D-E3C6F0FF75A8}" dt="2025-11-18T17:23:35.076" v="126" actId="1076"/>
          <ac:graphicFrameMkLst>
            <pc:docMk/>
            <pc:sldMk cId="1883875618" sldId="274"/>
            <ac:graphicFrameMk id="7" creationId="{688107F1-662C-9DE9-15A2-D9092731A220}"/>
          </ac:graphicFrameMkLst>
        </pc:graphicFrameChg>
      </pc:sldChg>
      <pc:sldChg chg="mod">
        <pc:chgData name="Alexsey Dobberstine" userId="aae6ea50-1e17-44f9-9323-1995cd11acd6" providerId="ADAL" clId="{B4406349-59AC-4F07-951D-E3C6F0FF75A8}" dt="2025-11-18T16:55:11.616" v="63" actId="27918"/>
        <pc:sldMkLst>
          <pc:docMk/>
          <pc:sldMk cId="1007330641" sldId="275"/>
        </pc:sldMkLst>
      </pc:sldChg>
      <pc:sldChg chg="modSp mod">
        <pc:chgData name="Alexsey Dobberstine" userId="aae6ea50-1e17-44f9-9323-1995cd11acd6" providerId="ADAL" clId="{B4406349-59AC-4F07-951D-E3C6F0FF75A8}" dt="2025-11-18T17:22:36.705" v="124"/>
        <pc:sldMkLst>
          <pc:docMk/>
          <pc:sldMk cId="4022335258" sldId="276"/>
        </pc:sldMkLst>
        <pc:spChg chg="mod">
          <ac:chgData name="Alexsey Dobberstine" userId="aae6ea50-1e17-44f9-9323-1995cd11acd6" providerId="ADAL" clId="{B4406349-59AC-4F07-951D-E3C6F0FF75A8}" dt="2025-11-18T17:06:31.617" v="75" actId="20577"/>
          <ac:spMkLst>
            <pc:docMk/>
            <pc:sldMk cId="4022335258" sldId="276"/>
            <ac:spMk id="12" creationId="{BF8C1641-8964-15A4-6A16-A72DFB315BB9}"/>
          </ac:spMkLst>
        </pc:spChg>
        <pc:graphicFrameChg chg="mod">
          <ac:chgData name="Alexsey Dobberstine" userId="aae6ea50-1e17-44f9-9323-1995cd11acd6" providerId="ADAL" clId="{B4406349-59AC-4F07-951D-E3C6F0FF75A8}" dt="2025-11-18T17:22:36.705" v="124"/>
          <ac:graphicFrameMkLst>
            <pc:docMk/>
            <pc:sldMk cId="4022335258" sldId="276"/>
            <ac:graphicFrameMk id="9" creationId="{1EF1564B-90A1-9BBC-C991-4D37FC6821BD}"/>
          </ac:graphicFrameMkLst>
        </pc:graphicFrameChg>
      </pc:sldChg>
      <pc:sldChg chg="modSp mod">
        <pc:chgData name="Alexsey Dobberstine" userId="aae6ea50-1e17-44f9-9323-1995cd11acd6" providerId="ADAL" clId="{B4406349-59AC-4F07-951D-E3C6F0FF75A8}" dt="2025-11-18T17:54:57.885" v="433" actId="20577"/>
        <pc:sldMkLst>
          <pc:docMk/>
          <pc:sldMk cId="113506753" sldId="284"/>
        </pc:sldMkLst>
        <pc:spChg chg="mod">
          <ac:chgData name="Alexsey Dobberstine" userId="aae6ea50-1e17-44f9-9323-1995cd11acd6" providerId="ADAL" clId="{B4406349-59AC-4F07-951D-E3C6F0FF75A8}" dt="2025-11-18T17:54:57.885" v="433" actId="20577"/>
          <ac:spMkLst>
            <pc:docMk/>
            <pc:sldMk cId="113506753" sldId="284"/>
            <ac:spMk id="3" creationId="{22BFE32A-5FD4-4218-6595-A078292AC456}"/>
          </ac:spMkLst>
        </pc:spChg>
      </pc:sldChg>
      <pc:sldChg chg="add">
        <pc:chgData name="Alexsey Dobberstine" userId="aae6ea50-1e17-44f9-9323-1995cd11acd6" providerId="ADAL" clId="{B4406349-59AC-4F07-951D-E3C6F0FF75A8}" dt="2025-11-18T17:06:19.904" v="66" actId="2890"/>
        <pc:sldMkLst>
          <pc:docMk/>
          <pc:sldMk cId="432782718" sldId="286"/>
        </pc:sldMkLst>
      </pc:sldChg>
      <pc:sldChg chg="addSp delSp modSp add mod ord">
        <pc:chgData name="Alexsey Dobberstine" userId="aae6ea50-1e17-44f9-9323-1995cd11acd6" providerId="ADAL" clId="{B4406349-59AC-4F07-951D-E3C6F0FF75A8}" dt="2025-11-18T20:01:38.967" v="755" actId="5793"/>
        <pc:sldMkLst>
          <pc:docMk/>
          <pc:sldMk cId="2692798758" sldId="287"/>
        </pc:sldMkLst>
        <pc:spChg chg="add mod">
          <ac:chgData name="Alexsey Dobberstine" userId="aae6ea50-1e17-44f9-9323-1995cd11acd6" providerId="ADAL" clId="{B4406349-59AC-4F07-951D-E3C6F0FF75A8}" dt="2025-11-18T20:01:38.967" v="755" actId="5793"/>
          <ac:spMkLst>
            <pc:docMk/>
            <pc:sldMk cId="2692798758" sldId="287"/>
            <ac:spMk id="3" creationId="{8B059A26-23CE-736E-681D-2D2EEC7CA47E}"/>
          </ac:spMkLst>
        </pc:spChg>
        <pc:spChg chg="mod">
          <ac:chgData name="Alexsey Dobberstine" userId="aae6ea50-1e17-44f9-9323-1995cd11acd6" providerId="ADAL" clId="{B4406349-59AC-4F07-951D-E3C6F0FF75A8}" dt="2025-11-18T18:54:39.954" v="699" actId="20577"/>
          <ac:spMkLst>
            <pc:docMk/>
            <pc:sldMk cId="2692798758" sldId="287"/>
            <ac:spMk id="12" creationId="{071A3BF0-5E1D-9519-BD47-47781DACE21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37450787401574"/>
          <c:y val="8.9142957114729512E-2"/>
          <c:w val="0.51325098425196847"/>
          <c:h val="0.769876429018428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E8A-4661-9A6B-F5C016746DA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E8A-4661-9A6B-F5C016746DA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E8A-4661-9A6B-F5C016746DA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E8A-4661-9A6B-F5C016746D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Owner Surrender</c:v>
                </c:pt>
                <c:pt idx="1">
                  <c:v>Stray</c:v>
                </c:pt>
                <c:pt idx="2">
                  <c:v>Confiscated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0.16</c:v>
                </c:pt>
                <c:pt idx="1">
                  <c:v>0.8</c:v>
                </c:pt>
                <c:pt idx="2">
                  <c:v>0.04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2-4653-933E-EFE5AF32644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Dog</c:v>
                </c:pt>
              </c:strCache>
            </c:strRef>
          </c:tx>
          <c:spPr>
            <a:ln w="34925" cap="rnd">
              <a:solidFill>
                <a:schemeClr val="accent1">
                  <a:tint val="6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</c:v>
                </c:pt>
                <c:pt idx="1">
                  <c:v>0.59</c:v>
                </c:pt>
                <c:pt idx="2">
                  <c:v>0.82</c:v>
                </c:pt>
                <c:pt idx="3">
                  <c:v>0.79</c:v>
                </c:pt>
                <c:pt idx="4">
                  <c:v>0.69</c:v>
                </c:pt>
                <c:pt idx="5">
                  <c:v>0.62</c:v>
                </c:pt>
                <c:pt idx="6">
                  <c:v>0.65</c:v>
                </c:pt>
                <c:pt idx="7">
                  <c:v>0.48</c:v>
                </c:pt>
                <c:pt idx="8">
                  <c:v>0.62</c:v>
                </c:pt>
                <c:pt idx="9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63-431D-9114-B840F46B68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0.86</c:v>
                </c:pt>
                <c:pt idx="1">
                  <c:v>0.89</c:v>
                </c:pt>
                <c:pt idx="2">
                  <c:v>0.91</c:v>
                </c:pt>
                <c:pt idx="3">
                  <c:v>0.96</c:v>
                </c:pt>
                <c:pt idx="4">
                  <c:v>0.85</c:v>
                </c:pt>
                <c:pt idx="5">
                  <c:v>0.73</c:v>
                </c:pt>
                <c:pt idx="6">
                  <c:v>0.69</c:v>
                </c:pt>
                <c:pt idx="7">
                  <c:v>0.71</c:v>
                </c:pt>
                <c:pt idx="8">
                  <c:v>0.78</c:v>
                </c:pt>
                <c:pt idx="9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63-431D-9114-B840F46B68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1">
                  <a:shade val="6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0.73</c:v>
                </c:pt>
                <c:pt idx="1">
                  <c:v>0.65</c:v>
                </c:pt>
                <c:pt idx="2">
                  <c:v>0.83</c:v>
                </c:pt>
                <c:pt idx="3">
                  <c:v>0.84</c:v>
                </c:pt>
                <c:pt idx="4">
                  <c:v>0.75</c:v>
                </c:pt>
                <c:pt idx="5">
                  <c:v>0.66</c:v>
                </c:pt>
                <c:pt idx="6">
                  <c:v>0.66</c:v>
                </c:pt>
                <c:pt idx="7">
                  <c:v>0.54</c:v>
                </c:pt>
                <c:pt idx="8">
                  <c:v>0.67</c:v>
                </c:pt>
                <c:pt idx="9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63-431D-9114-B840F46B6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7292480"/>
        <c:axId val="1257292960"/>
      </c:lineChart>
      <c:catAx>
        <c:axId val="12572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292960"/>
        <c:crosses val="autoZero"/>
        <c:auto val="1"/>
        <c:lblAlgn val="ctr"/>
        <c:lblOffset val="100"/>
        <c:noMultiLvlLbl val="0"/>
      </c:catAx>
      <c:valAx>
        <c:axId val="125729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292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581F-4450-BB60-969D19F06AB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1F-4450-BB60-969D19F06AB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81F-4450-BB60-969D19F06AB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81F-4450-BB60-969D19F06AB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81F-4450-BB60-969D19F06AB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1F-4450-BB60-969D19F06AB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81F-4450-BB60-969D19F06AB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81F-4450-BB60-969D19F06AB8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1F-4450-BB60-969D19F06AB8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1F-4450-BB60-969D19F06AB8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81F-4450-BB60-969D19F06AB8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1F-4450-BB60-969D19F06AB8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1F-4450-BB60-969D19F06AB8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81F-4450-BB60-969D19F06AB8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581F-4450-BB60-969D19F06AB8}"/>
              </c:ext>
            </c:extLst>
          </c:dPt>
          <c:dLbls>
            <c:dLbl>
              <c:idx val="0"/>
              <c:layout>
                <c:manualLayout>
                  <c:x val="1.0937499999999999E-2"/>
                  <c:y val="-9.609374408872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81F-4450-BB60-969D19F06AB8}"/>
                </c:ext>
              </c:extLst>
            </c:dLbl>
            <c:dLbl>
              <c:idx val="1"/>
              <c:layout>
                <c:manualLayout>
                  <c:x val="4.3749999999999997E-2"/>
                  <c:y val="-7.4999995386319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1F-4450-BB60-969D19F06AB8}"/>
                </c:ext>
              </c:extLst>
            </c:dLbl>
            <c:dLbl>
              <c:idx val="2"/>
              <c:layout>
                <c:manualLayout>
                  <c:x val="4.6875E-2"/>
                  <c:y val="-5.859374639556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81F-4450-BB60-969D19F06AB8}"/>
                </c:ext>
              </c:extLst>
            </c:dLbl>
            <c:dLbl>
              <c:idx val="3"/>
              <c:layout>
                <c:manualLayout>
                  <c:x val="5.9374999999999997E-2"/>
                  <c:y val="-4.9408594683401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81F-4450-BB60-969D19F06AB8}"/>
                </c:ext>
              </c:extLst>
            </c:dLbl>
            <c:dLbl>
              <c:idx val="4"/>
              <c:layout>
                <c:manualLayout>
                  <c:x val="6.5625000000000003E-2"/>
                  <c:y val="-4.446773521506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81F-4450-BB60-969D19F06AB8}"/>
                </c:ext>
              </c:extLst>
            </c:dLbl>
            <c:dLbl>
              <c:idx val="5"/>
              <c:layout>
                <c:manualLayout>
                  <c:x val="6.8750000000000006E-2"/>
                  <c:y val="1.874999884657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1F-4450-BB60-969D19F06AB8}"/>
                </c:ext>
              </c:extLst>
            </c:dLbl>
            <c:dLbl>
              <c:idx val="6"/>
              <c:layout>
                <c:manualLayout>
                  <c:x val="-0.05"/>
                  <c:y val="4.6874997116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1F-4450-BB60-969D19F06AB8}"/>
                </c:ext>
              </c:extLst>
            </c:dLbl>
            <c:dLbl>
              <c:idx val="7"/>
              <c:layout>
                <c:manualLayout>
                  <c:x val="-6.4062499999999994E-2"/>
                  <c:y val="2.812499826986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1F-4450-BB60-969D19F06AB8}"/>
                </c:ext>
              </c:extLst>
            </c:dLbl>
            <c:dLbl>
              <c:idx val="8"/>
              <c:layout>
                <c:manualLayout>
                  <c:x val="-5.156250000000006E-2"/>
                  <c:y val="4.6874997116448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1F-4450-BB60-969D19F06AB8}"/>
                </c:ext>
              </c:extLst>
            </c:dLbl>
            <c:dLbl>
              <c:idx val="9"/>
              <c:layout>
                <c:manualLayout>
                  <c:x val="-6.4062499999999994E-2"/>
                  <c:y val="-1.640624899075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1F-4450-BB60-969D19F06AB8}"/>
                </c:ext>
              </c:extLst>
            </c:dLbl>
            <c:dLbl>
              <c:idx val="10"/>
              <c:layout>
                <c:manualLayout>
                  <c:x val="-3.7499999999999999E-2"/>
                  <c:y val="-3.2812497981514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1F-4450-BB60-969D19F06AB8}"/>
                </c:ext>
              </c:extLst>
            </c:dLbl>
            <c:dLbl>
              <c:idx val="11"/>
              <c:layout>
                <c:manualLayout>
                  <c:x val="-3.2812500000000001E-2"/>
                  <c:y val="-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1F-4450-BB60-969D19F06AB8}"/>
                </c:ext>
              </c:extLst>
            </c:dLbl>
            <c:dLbl>
              <c:idx val="12"/>
              <c:layout>
                <c:manualLayout>
                  <c:x val="-5.156250000000006E-2"/>
                  <c:y val="-6.3281246107206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1F-4450-BB60-969D19F06AB8}"/>
                </c:ext>
              </c:extLst>
            </c:dLbl>
            <c:dLbl>
              <c:idx val="13"/>
              <c:layout>
                <c:manualLayout>
                  <c:x val="-1.2500000000000058E-2"/>
                  <c:y val="-5.6249996539739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1F-4450-BB60-969D19F06AB8}"/>
                </c:ext>
              </c:extLst>
            </c:dLbl>
            <c:dLbl>
              <c:idx val="14"/>
              <c:layout>
                <c:manualLayout>
                  <c:x val="1.2499999999999943E-2"/>
                  <c:y val="-7.2656245530496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81F-4450-BB60-969D19F06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Sheet1!$A$2:$A$16</c:f>
              <c:strCache>
                <c:ptCount val="15"/>
                <c:pt idx="0">
                  <c:v>Agency Assist</c:v>
                </c:pt>
                <c:pt idx="1">
                  <c:v>Agg. Animal</c:v>
                </c:pt>
                <c:pt idx="2">
                  <c:v>Barking</c:v>
                </c:pt>
                <c:pt idx="3">
                  <c:v>Bite Investigation</c:v>
                </c:pt>
                <c:pt idx="4">
                  <c:v>Confined Animal</c:v>
                </c:pt>
                <c:pt idx="5">
                  <c:v>Deceased</c:v>
                </c:pt>
                <c:pt idx="6">
                  <c:v>Loose/Loose Owned</c:v>
                </c:pt>
                <c:pt idx="7">
                  <c:v>Roosters</c:v>
                </c:pt>
                <c:pt idx="8">
                  <c:v>Trap Pick Up</c:v>
                </c:pt>
                <c:pt idx="9">
                  <c:v>Trap Set</c:v>
                </c:pt>
                <c:pt idx="10">
                  <c:v>Sick/Injured</c:v>
                </c:pt>
                <c:pt idx="11">
                  <c:v>Special Assignment</c:v>
                </c:pt>
                <c:pt idx="12">
                  <c:v>Welfare Check</c:v>
                </c:pt>
                <c:pt idx="13">
                  <c:v>Field Owner Surrender</c:v>
                </c:pt>
                <c:pt idx="14">
                  <c:v>Loose/ Loose Bite Patrol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0.01</c:v>
                </c:pt>
                <c:pt idx="1">
                  <c:v>0.02</c:v>
                </c:pt>
                <c:pt idx="2">
                  <c:v>0.02</c:v>
                </c:pt>
                <c:pt idx="3">
                  <c:v>0.04</c:v>
                </c:pt>
                <c:pt idx="4">
                  <c:v>0.17</c:v>
                </c:pt>
                <c:pt idx="5">
                  <c:v>0.2</c:v>
                </c:pt>
                <c:pt idx="6">
                  <c:v>0.28999999999999998</c:v>
                </c:pt>
                <c:pt idx="7" formatCode="0.00%">
                  <c:v>5.0000000000000001E-3</c:v>
                </c:pt>
                <c:pt idx="8">
                  <c:v>0.02</c:v>
                </c:pt>
                <c:pt idx="9">
                  <c:v>0.08</c:v>
                </c:pt>
                <c:pt idx="10">
                  <c:v>0.04</c:v>
                </c:pt>
                <c:pt idx="11">
                  <c:v>0.04</c:v>
                </c:pt>
                <c:pt idx="12">
                  <c:v>0.03</c:v>
                </c:pt>
                <c:pt idx="13" formatCode="0.00%">
                  <c:v>5.0000000000000001E-3</c:v>
                </c:pt>
                <c:pt idx="1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F-4450-BB60-969D19F06A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625000000000001E-3"/>
                  <c:y val="-0.21562498673566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A1-4CE3-BACA-98944CDA9371}"/>
                </c:ext>
              </c:extLst>
            </c:dLbl>
            <c:dLbl>
              <c:idx val="1"/>
              <c:layout>
                <c:manualLayout>
                  <c:x val="-1.5625000000000573E-3"/>
                  <c:y val="-0.4218749740480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A1-4CE3-BACA-98944CDA9371}"/>
                </c:ext>
              </c:extLst>
            </c:dLbl>
            <c:dLbl>
              <c:idx val="2"/>
              <c:layout>
                <c:manualLayout>
                  <c:x val="3.1250000000000002E-3"/>
                  <c:y val="-0.31874998039185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A1-4CE3-BACA-98944CDA9371}"/>
                </c:ext>
              </c:extLst>
            </c:dLbl>
            <c:dLbl>
              <c:idx val="3"/>
              <c:layout>
                <c:manualLayout>
                  <c:x val="-1.5625000000000001E-3"/>
                  <c:y val="-0.28359373255451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A1-4CE3-BACA-98944CDA9371}"/>
                </c:ext>
              </c:extLst>
            </c:dLbl>
            <c:dLbl>
              <c:idx val="4"/>
              <c:layout>
                <c:manualLayout>
                  <c:x val="3.1250000000000002E-3"/>
                  <c:y val="-7.4999995386319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A1-4CE3-BACA-98944CDA9371}"/>
                </c:ext>
              </c:extLst>
            </c:dLbl>
            <c:dLbl>
              <c:idx val="5"/>
              <c:layout>
                <c:manualLayout>
                  <c:x val="0"/>
                  <c:y val="-6.7968745818851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A1-4CE3-BACA-98944CDA93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CD1</c:v>
                </c:pt>
                <c:pt idx="1">
                  <c:v>CD2</c:v>
                </c:pt>
                <c:pt idx="2">
                  <c:v>CD3</c:v>
                </c:pt>
                <c:pt idx="3">
                  <c:v>CD4</c:v>
                </c:pt>
                <c:pt idx="4">
                  <c:v>County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347</c:v>
                </c:pt>
                <c:pt idx="1">
                  <c:v>712</c:v>
                </c:pt>
                <c:pt idx="2">
                  <c:v>492</c:v>
                </c:pt>
                <c:pt idx="3">
                  <c:v>354</c:v>
                </c:pt>
                <c:pt idx="4">
                  <c:v>6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1-4CE3-BACA-98944CDA93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CD1</c:v>
                </c:pt>
                <c:pt idx="1">
                  <c:v>CD2</c:v>
                </c:pt>
                <c:pt idx="2">
                  <c:v>CD3</c:v>
                </c:pt>
                <c:pt idx="3">
                  <c:v>CD4</c:v>
                </c:pt>
                <c:pt idx="4">
                  <c:v>County</c:v>
                </c:pt>
                <c:pt idx="5">
                  <c:v>Unknown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57A1-4CE3-BACA-98944CDA93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CD1</c:v>
                </c:pt>
                <c:pt idx="1">
                  <c:v>CD2</c:v>
                </c:pt>
                <c:pt idx="2">
                  <c:v>CD3</c:v>
                </c:pt>
                <c:pt idx="3">
                  <c:v>CD4</c:v>
                </c:pt>
                <c:pt idx="4">
                  <c:v>County</c:v>
                </c:pt>
                <c:pt idx="5">
                  <c:v>Unknown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57A1-4CE3-BACA-98944CDA93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98666783"/>
        <c:axId val="1798673983"/>
        <c:axId val="0"/>
      </c:bar3DChart>
      <c:catAx>
        <c:axId val="179866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673983"/>
        <c:crosses val="autoZero"/>
        <c:auto val="1"/>
        <c:lblAlgn val="ctr"/>
        <c:lblOffset val="100"/>
        <c:noMultiLvlLbl val="0"/>
      </c:catAx>
      <c:valAx>
        <c:axId val="1798673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66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Q4</c:v>
                </c:pt>
                <c:pt idx="1">
                  <c:v>YTD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1020</c:v>
                </c:pt>
                <c:pt idx="1">
                  <c:v>3462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7-4936-95EC-1DF257C7D4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Q4</c:v>
                </c:pt>
                <c:pt idx="1">
                  <c:v>YTD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1193</c:v>
                </c:pt>
                <c:pt idx="1">
                  <c:v>3788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7-4936-95EC-1DF257C7D4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Q4</c:v>
                </c:pt>
                <c:pt idx="1">
                  <c:v>YTD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1202</c:v>
                </c:pt>
                <c:pt idx="1">
                  <c:v>4786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27-4936-95EC-1DF257C7D4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70891871"/>
        <c:axId val="1270890911"/>
      </c:barChart>
      <c:catAx>
        <c:axId val="127089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890911"/>
        <c:crosses val="autoZero"/>
        <c:auto val="1"/>
        <c:lblAlgn val="ctr"/>
        <c:lblOffset val="100"/>
        <c:noMultiLvlLbl val="0"/>
      </c:catAx>
      <c:valAx>
        <c:axId val="1270890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89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Type</c:v>
                </c:pt>
                <c:pt idx="1">
                  <c:v>Altered</c:v>
                </c:pt>
                <c:pt idx="2">
                  <c:v>Under 1 Year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841</c:v>
                </c:pt>
                <c:pt idx="1">
                  <c:v>19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E-4459-B5DF-7AE7EE4E42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Type</c:v>
                </c:pt>
                <c:pt idx="1">
                  <c:v>Altered</c:v>
                </c:pt>
                <c:pt idx="2">
                  <c:v>Under 1 Year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361</c:v>
                </c:pt>
                <c:pt idx="1">
                  <c:v>13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E-4459-B5DF-7AE7EE4E42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Type</c:v>
                </c:pt>
                <c:pt idx="1">
                  <c:v>Altered</c:v>
                </c:pt>
                <c:pt idx="2">
                  <c:v>Under 1 Year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E-4459-B5DF-7AE7EE4E42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67388287"/>
        <c:axId val="1367387327"/>
      </c:barChart>
      <c:catAx>
        <c:axId val="1367388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387327"/>
        <c:crosses val="autoZero"/>
        <c:auto val="1"/>
        <c:lblAlgn val="ctr"/>
        <c:lblOffset val="100"/>
        <c:noMultiLvlLbl val="0"/>
      </c:catAx>
      <c:valAx>
        <c:axId val="136738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388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Euthanasia</c:v>
                </c:pt>
                <c:pt idx="2">
                  <c:v>TNR</c:v>
                </c:pt>
                <c:pt idx="3">
                  <c:v>Transport/Rescue</c:v>
                </c:pt>
                <c:pt idx="4">
                  <c:v>Return to Owner</c:v>
                </c:pt>
                <c:pt idx="5">
                  <c:v>Adoption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82</c:v>
                </c:pt>
                <c:pt idx="1">
                  <c:v>359</c:v>
                </c:pt>
                <c:pt idx="2">
                  <c:v>77</c:v>
                </c:pt>
                <c:pt idx="3">
                  <c:v>318</c:v>
                </c:pt>
                <c:pt idx="4">
                  <c:v>176</c:v>
                </c:pt>
                <c:pt idx="5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3-4C7B-8EAA-7122E78F53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Euthanasia</c:v>
                </c:pt>
                <c:pt idx="2">
                  <c:v>TNR</c:v>
                </c:pt>
                <c:pt idx="3">
                  <c:v>Transport/Rescue</c:v>
                </c:pt>
                <c:pt idx="4">
                  <c:v>Return to Owner</c:v>
                </c:pt>
                <c:pt idx="5">
                  <c:v>Adoption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55</c:v>
                </c:pt>
                <c:pt idx="1">
                  <c:v>40</c:v>
                </c:pt>
                <c:pt idx="2">
                  <c:v>77</c:v>
                </c:pt>
                <c:pt idx="3">
                  <c:v>102</c:v>
                </c:pt>
                <c:pt idx="4">
                  <c:v>17</c:v>
                </c:pt>
                <c:pt idx="5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3-4C7B-8EAA-7122E78F53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Euthanasia</c:v>
                </c:pt>
                <c:pt idx="2">
                  <c:v>TNR</c:v>
                </c:pt>
                <c:pt idx="3">
                  <c:v>Transport/Rescue</c:v>
                </c:pt>
                <c:pt idx="4">
                  <c:v>Return to Owner</c:v>
                </c:pt>
                <c:pt idx="5">
                  <c:v>Adoption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27</c:v>
                </c:pt>
                <c:pt idx="1">
                  <c:v>319</c:v>
                </c:pt>
                <c:pt idx="2">
                  <c:v>0</c:v>
                </c:pt>
                <c:pt idx="3">
                  <c:v>210</c:v>
                </c:pt>
                <c:pt idx="4">
                  <c:v>159</c:v>
                </c:pt>
                <c:pt idx="5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B3-4C7B-8EAA-7122E78F53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369500047"/>
        <c:axId val="1369501007"/>
      </c:barChart>
      <c:catAx>
        <c:axId val="1369500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501007"/>
        <c:crosses val="autoZero"/>
        <c:auto val="1"/>
        <c:lblAlgn val="ctr"/>
        <c:lblOffset val="100"/>
        <c:noMultiLvlLbl val="0"/>
      </c:catAx>
      <c:valAx>
        <c:axId val="136950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500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Adoption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959</c:v>
                </c:pt>
                <c:pt idx="1">
                  <c:v>1110</c:v>
                </c:pt>
                <c:pt idx="2">
                  <c:v>1067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B-4EBC-91BE-19303E2216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432</c:v>
                </c:pt>
                <c:pt idx="1">
                  <c:v>577</c:v>
                </c:pt>
                <c:pt idx="2">
                  <c:v>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B-4EBC-91BE-19303E2216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Rescue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1164</c:v>
                </c:pt>
                <c:pt idx="1">
                  <c:v>775</c:v>
                </c:pt>
                <c:pt idx="2">
                  <c:v>1309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AB-4EBC-91BE-19303E2216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Euth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842</c:v>
                </c:pt>
                <c:pt idx="1">
                  <c:v>1016</c:v>
                </c:pt>
                <c:pt idx="2">
                  <c:v>1117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AB-4EBC-91BE-19303E22169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TNR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70</c:v>
                </c:pt>
                <c:pt idx="1">
                  <c:v>214</c:v>
                </c:pt>
                <c:pt idx="2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AB-4EBC-91BE-19303E22169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9</c:v>
                </c:pt>
                <c:pt idx="1">
                  <c:v>196</c:v>
                </c:pt>
                <c:pt idx="2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AB-4EBC-91BE-19303E2216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57959887"/>
        <c:axId val="1357955567"/>
      </c:barChart>
      <c:catAx>
        <c:axId val="135795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955567"/>
        <c:crosses val="autoZero"/>
        <c:auto val="1"/>
        <c:lblAlgn val="ctr"/>
        <c:lblOffset val="100"/>
        <c:noMultiLvlLbl val="0"/>
      </c:catAx>
      <c:valAx>
        <c:axId val="135795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95988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</c:v>
                </c:pt>
                <c:pt idx="1">
                  <c:v>135</c:v>
                </c:pt>
                <c:pt idx="2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B-4EBC-91BE-19303E2216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236</c:v>
                </c:pt>
                <c:pt idx="1">
                  <c:v>274</c:v>
                </c:pt>
                <c:pt idx="2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B-4EBC-91BE-19303E2216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7959887"/>
        <c:axId val="1357955567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1">
                  <a:tint val="6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356</c:v>
                </c:pt>
                <c:pt idx="1">
                  <c:v>409</c:v>
                </c:pt>
                <c:pt idx="2">
                  <c:v>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AB-4EBC-91BE-19303E2216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57959887"/>
        <c:axId val="1357955567"/>
      </c:lineChart>
      <c:catAx>
        <c:axId val="135795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955567"/>
        <c:crosses val="autoZero"/>
        <c:auto val="1"/>
        <c:lblAlgn val="ctr"/>
        <c:lblOffset val="100"/>
        <c:noMultiLvlLbl val="0"/>
      </c:catAx>
      <c:valAx>
        <c:axId val="135795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959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298</c:v>
                </c:pt>
                <c:pt idx="1">
                  <c:v>409</c:v>
                </c:pt>
                <c:pt idx="2">
                  <c:v>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1-424C-B365-F23A6AA111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660</c:v>
                </c:pt>
                <c:pt idx="1">
                  <c:v>701</c:v>
                </c:pt>
                <c:pt idx="2">
                  <c:v>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1-424C-B365-F23A6AA111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6537472"/>
        <c:axId val="134653795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1">
                  <a:tint val="6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958</c:v>
                </c:pt>
                <c:pt idx="1">
                  <c:v>1110</c:v>
                </c:pt>
                <c:pt idx="2">
                  <c:v>1067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B1-424C-B365-F23A6AA111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46537472"/>
        <c:axId val="1346537952"/>
      </c:lineChart>
      <c:catAx>
        <c:axId val="134653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537952"/>
        <c:crosses val="autoZero"/>
        <c:auto val="1"/>
        <c:lblAlgn val="ctr"/>
        <c:lblOffset val="100"/>
        <c:noMultiLvlLbl val="0"/>
      </c:catAx>
      <c:valAx>
        <c:axId val="134653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53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Fix West Texas</c:v>
                </c:pt>
                <c:pt idx="1">
                  <c:v>Grand Companions</c:v>
                </c:pt>
                <c:pt idx="2">
                  <c:v>Lonestar</c:v>
                </c:pt>
                <c:pt idx="3">
                  <c:v>MASA</c:v>
                </c:pt>
                <c:pt idx="4">
                  <c:v>Whiskers and Tails</c:v>
                </c:pt>
                <c:pt idx="5">
                  <c:v>Sassy's</c:v>
                </c:pt>
                <c:pt idx="6">
                  <c:v>Midland Humane</c:v>
                </c:pt>
                <c:pt idx="7">
                  <c:v>Cat Wranglers</c:v>
                </c:pt>
                <c:pt idx="8">
                  <c:v>A to Z</c:v>
                </c:pt>
                <c:pt idx="9">
                  <c:v>MAC</c:v>
                </c:pt>
                <c:pt idx="10">
                  <c:v>PBAA</c:v>
                </c:pt>
                <c:pt idx="11">
                  <c:v>Trans Pecos</c:v>
                </c:pt>
                <c:pt idx="12">
                  <c:v>A Paw in Need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64</c:v>
                </c:pt>
                <c:pt idx="1">
                  <c:v>12</c:v>
                </c:pt>
                <c:pt idx="4">
                  <c:v>16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D-4EDE-B876-D3C34B8715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Fix West Texas</c:v>
                </c:pt>
                <c:pt idx="1">
                  <c:v>Grand Companions</c:v>
                </c:pt>
                <c:pt idx="2">
                  <c:v>Lonestar</c:v>
                </c:pt>
                <c:pt idx="3">
                  <c:v>MASA</c:v>
                </c:pt>
                <c:pt idx="4">
                  <c:v>Whiskers and Tails</c:v>
                </c:pt>
                <c:pt idx="5">
                  <c:v>Sassy's</c:v>
                </c:pt>
                <c:pt idx="6">
                  <c:v>Midland Humane</c:v>
                </c:pt>
                <c:pt idx="7">
                  <c:v>Cat Wranglers</c:v>
                </c:pt>
                <c:pt idx="8">
                  <c:v>A to Z</c:v>
                </c:pt>
                <c:pt idx="9">
                  <c:v>MAC</c:v>
                </c:pt>
                <c:pt idx="10">
                  <c:v>PBAA</c:v>
                </c:pt>
                <c:pt idx="11">
                  <c:v>Trans Pecos</c:v>
                </c:pt>
                <c:pt idx="12">
                  <c:v>A Paw in Need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139</c:v>
                </c:pt>
                <c:pt idx="1">
                  <c:v>5</c:v>
                </c:pt>
                <c:pt idx="2">
                  <c:v>15</c:v>
                </c:pt>
                <c:pt idx="3">
                  <c:v>22</c:v>
                </c:pt>
                <c:pt idx="4">
                  <c:v>1</c:v>
                </c:pt>
                <c:pt idx="5">
                  <c:v>14</c:v>
                </c:pt>
                <c:pt idx="6">
                  <c:v>7</c:v>
                </c:pt>
                <c:pt idx="8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D-4EDE-B876-D3C34B8715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Fix West Texas</c:v>
                </c:pt>
                <c:pt idx="1">
                  <c:v>Grand Companions</c:v>
                </c:pt>
                <c:pt idx="2">
                  <c:v>Lonestar</c:v>
                </c:pt>
                <c:pt idx="3">
                  <c:v>MASA</c:v>
                </c:pt>
                <c:pt idx="4">
                  <c:v>Whiskers and Tails</c:v>
                </c:pt>
                <c:pt idx="5">
                  <c:v>Sassy's</c:v>
                </c:pt>
                <c:pt idx="6">
                  <c:v>Midland Humane</c:v>
                </c:pt>
                <c:pt idx="7">
                  <c:v>Cat Wranglers</c:v>
                </c:pt>
                <c:pt idx="8">
                  <c:v>A to Z</c:v>
                </c:pt>
                <c:pt idx="9">
                  <c:v>MAC</c:v>
                </c:pt>
                <c:pt idx="10">
                  <c:v>PBAA</c:v>
                </c:pt>
                <c:pt idx="11">
                  <c:v>Trans Pecos</c:v>
                </c:pt>
                <c:pt idx="12">
                  <c:v>A Paw in Need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6D-4EDE-B876-D3C34B8715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9438464"/>
        <c:axId val="1339435584"/>
        <c:axId val="0"/>
      </c:bar3DChart>
      <c:catAx>
        <c:axId val="133943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435584"/>
        <c:crosses val="autoZero"/>
        <c:auto val="1"/>
        <c:lblAlgn val="ctr"/>
        <c:lblOffset val="100"/>
        <c:noMultiLvlLbl val="0"/>
      </c:catAx>
      <c:valAx>
        <c:axId val="133943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943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Dog</c:v>
                </c:pt>
              </c:strCache>
            </c:strRef>
          </c:tx>
          <c:spPr>
            <a:ln w="34925" cap="rnd">
              <a:solidFill>
                <a:schemeClr val="accent1">
                  <a:tint val="6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</c:v>
                </c:pt>
                <c:pt idx="1">
                  <c:v>0.62</c:v>
                </c:pt>
                <c:pt idx="2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AF-4439-B22F-95A794DAFE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0.71</c:v>
                </c:pt>
                <c:pt idx="1">
                  <c:v>0.78</c:v>
                </c:pt>
                <c:pt idx="2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AF-4439-B22F-95A794DAFE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1">
                  <a:shade val="6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0.54</c:v>
                </c:pt>
                <c:pt idx="1">
                  <c:v>0.67</c:v>
                </c:pt>
                <c:pt idx="2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AF-4439-B22F-95A794DAFE0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48190672"/>
        <c:axId val="1248188752"/>
      </c:lineChart>
      <c:catAx>
        <c:axId val="124819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188752"/>
        <c:crosses val="autoZero"/>
        <c:auto val="1"/>
        <c:lblAlgn val="ctr"/>
        <c:lblOffset val="100"/>
        <c:noMultiLvlLbl val="0"/>
      </c:catAx>
      <c:valAx>
        <c:axId val="124818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19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lendar&#10;&#10;AI-generated content may be incorrect.">
            <a:extLst>
              <a:ext uri="{FF2B5EF4-FFF2-40B4-BE49-F238E27FC236}">
                <a16:creationId xmlns:a16="http://schemas.microsoft.com/office/drawing/2014/main" id="{8FD89298-0267-9828-4B0F-90354135E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396871" y="3214063"/>
            <a:ext cx="867410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ANIMAL SERVICES ADVISORY COMMISSION MEETING 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November 19th, 2025 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86836-4ADD-3196-7894-9C9A7F07A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2E70D39-4E51-7EB6-D178-D3F703B1956D}"/>
              </a:ext>
            </a:extLst>
          </p:cNvPr>
          <p:cNvSpPr txBox="1"/>
          <p:nvPr/>
        </p:nvSpPr>
        <p:spPr>
          <a:xfrm>
            <a:off x="533400" y="310572"/>
            <a:ext cx="64198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ADOPTIONS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D4E800A-47B7-EF5E-4CF9-6E29DD0ADBB1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dirty="0" smtClean="0">
                <a:latin typeface="+mn-lt"/>
              </a:rPr>
              <a:pPr/>
              <a:t>10</a:t>
            </a:fld>
            <a:endParaRPr lang="en-US" b="1" dirty="0">
              <a:latin typeface="+mn-lt"/>
            </a:endParaRPr>
          </a:p>
        </p:txBody>
      </p:sp>
      <p:pic>
        <p:nvPicPr>
          <p:cNvPr id="6" name="Picture 5" descr="A sign with a city in the background&#10;&#10;AI-generated content may be incorrect.">
            <a:extLst>
              <a:ext uri="{FF2B5EF4-FFF2-40B4-BE49-F238E27FC236}">
                <a16:creationId xmlns:a16="http://schemas.microsoft.com/office/drawing/2014/main" id="{4DBBCD2E-8A03-ECC8-1799-7D512FD46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83" y="310527"/>
            <a:ext cx="1684309" cy="76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3CFAE0-873A-3597-708B-5968F0F6B66B}"/>
              </a:ext>
            </a:extLst>
          </p:cNvPr>
          <p:cNvSpPr txBox="1"/>
          <p:nvPr/>
        </p:nvSpPr>
        <p:spPr>
          <a:xfrm>
            <a:off x="4188691" y="6473309"/>
            <a:ext cx="48537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</a:rPr>
              <a:t>Q4: August 1st-October 31st, 2025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F297E3D-F765-6626-4469-1C961787B935}"/>
              </a:ext>
            </a:extLst>
          </p:cNvPr>
          <p:cNvGraphicFramePr/>
          <p:nvPr/>
        </p:nvGraphicFramePr>
        <p:xfrm>
          <a:off x="1620842" y="95299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278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B9E68-00D6-ED36-C88B-55BC74DF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0355B2-655A-C0A6-2450-C55E5C44CD0C}"/>
              </a:ext>
            </a:extLst>
          </p:cNvPr>
          <p:cNvSpPr txBox="1"/>
          <p:nvPr/>
        </p:nvSpPr>
        <p:spPr>
          <a:xfrm>
            <a:off x="533400" y="299027"/>
            <a:ext cx="64198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ADOPTIONS YTD 2025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57C6790-4A01-6652-2AA9-E381E162D969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dirty="0" smtClean="0">
                <a:latin typeface="+mn-lt"/>
              </a:rPr>
              <a:pPr/>
              <a:t>11</a:t>
            </a:fld>
            <a:endParaRPr lang="en-US" b="1" dirty="0">
              <a:latin typeface="+mn-lt"/>
            </a:endParaRPr>
          </a:p>
        </p:txBody>
      </p:sp>
      <p:pic>
        <p:nvPicPr>
          <p:cNvPr id="6" name="Picture 5" descr="A sign with a city in the background&#10;&#10;AI-generated content may be incorrect.">
            <a:extLst>
              <a:ext uri="{FF2B5EF4-FFF2-40B4-BE49-F238E27FC236}">
                <a16:creationId xmlns:a16="http://schemas.microsoft.com/office/drawing/2014/main" id="{B53304B1-ECCF-AC0A-3C85-209AD30A0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83" y="310527"/>
            <a:ext cx="1684309" cy="76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7481FE-94A3-17F2-6A52-343AF0090110}"/>
              </a:ext>
            </a:extLst>
          </p:cNvPr>
          <p:cNvSpPr txBox="1"/>
          <p:nvPr/>
        </p:nvSpPr>
        <p:spPr>
          <a:xfrm>
            <a:off x="4124037" y="6488668"/>
            <a:ext cx="38007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</a:rPr>
              <a:t>Q4: August 1st-October 31st, 2025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8DC1B48-6AB7-9CAE-2C01-E54C81723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494396"/>
              </p:ext>
            </p:extLst>
          </p:nvPr>
        </p:nvGraphicFramePr>
        <p:xfrm>
          <a:off x="1662545" y="107996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529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75FBD-0601-0E59-3B1B-D34A360A0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B6625B6-51B6-BAFF-5D24-F1A200245FF3}"/>
              </a:ext>
            </a:extLst>
          </p:cNvPr>
          <p:cNvSpPr txBox="1"/>
          <p:nvPr/>
        </p:nvSpPr>
        <p:spPr>
          <a:xfrm>
            <a:off x="533400" y="137390"/>
            <a:ext cx="977957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TRANSPORT &amp; RESCUE PARTNERTSHIPS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D54805E-ACCE-BFB3-8185-ADE06D6E4C5A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dirty="0" smtClean="0">
                <a:latin typeface="+mn-lt"/>
              </a:rPr>
              <a:pPr/>
              <a:t>12</a:t>
            </a:fld>
            <a:endParaRPr lang="en-US" b="1" dirty="0">
              <a:latin typeface="+mn-lt"/>
            </a:endParaRPr>
          </a:p>
        </p:txBody>
      </p:sp>
      <p:pic>
        <p:nvPicPr>
          <p:cNvPr id="6" name="Picture 5" descr="A sign with a city in the background&#10;&#10;AI-generated content may be incorrect.">
            <a:extLst>
              <a:ext uri="{FF2B5EF4-FFF2-40B4-BE49-F238E27FC236}">
                <a16:creationId xmlns:a16="http://schemas.microsoft.com/office/drawing/2014/main" id="{57A39AFD-6269-B0CC-E4A4-EC99C803D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83" y="310527"/>
            <a:ext cx="1684309" cy="76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EE51C1-AA75-7790-6A80-D7EE01198D92}"/>
              </a:ext>
            </a:extLst>
          </p:cNvPr>
          <p:cNvSpPr txBox="1"/>
          <p:nvPr/>
        </p:nvSpPr>
        <p:spPr>
          <a:xfrm>
            <a:off x="3549944" y="6488668"/>
            <a:ext cx="37464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</a:rPr>
              <a:t>Q4: August 1st-October 31st, 2025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57908-0D37-6578-AF5C-361D937E881C}"/>
              </a:ext>
            </a:extLst>
          </p:cNvPr>
          <p:cNvSpPr txBox="1"/>
          <p:nvPr/>
        </p:nvSpPr>
        <p:spPr>
          <a:xfrm>
            <a:off x="9665855" y="373149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latin typeface="Arial"/>
                <a:cs typeface="Arial"/>
              </a:rPr>
              <a:t>318</a:t>
            </a:r>
            <a:r>
              <a:rPr lang="en-US" b="1" dirty="0">
                <a:latin typeface="Arial"/>
                <a:cs typeface="Arial"/>
              </a:rPr>
              <a:t> Total Rescue Transfers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37AEB2-8CC8-9C85-16E6-09E9988B1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776622"/>
              </p:ext>
            </p:extLst>
          </p:nvPr>
        </p:nvGraphicFramePr>
        <p:xfrm>
          <a:off x="1293200" y="1444649"/>
          <a:ext cx="8604944" cy="502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080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29727E-BEC1-C4B2-A5D7-0237ABBC5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677D75A-85C5-BBEE-A0F8-CB71BB6CE653}"/>
              </a:ext>
            </a:extLst>
          </p:cNvPr>
          <p:cNvSpPr txBox="1"/>
          <p:nvPr/>
        </p:nvSpPr>
        <p:spPr>
          <a:xfrm>
            <a:off x="533400" y="137391"/>
            <a:ext cx="64198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LIVE RELEASE RATE Q4*</a:t>
            </a:r>
            <a:endParaRPr lang="en-US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79DA356-A240-3A25-AD6D-DD4CCBA4A5D6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13</a:t>
            </a:fld>
            <a:endParaRPr lang="en-US" b="1">
              <a:latin typeface="+mn-lt"/>
            </a:endParaRPr>
          </a:p>
        </p:txBody>
      </p:sp>
      <p:pic>
        <p:nvPicPr>
          <p:cNvPr id="6" name="Picture 5" descr="A sign with a city in the background&#10;&#10;AI-generated content may be incorrect.">
            <a:extLst>
              <a:ext uri="{FF2B5EF4-FFF2-40B4-BE49-F238E27FC236}">
                <a16:creationId xmlns:a16="http://schemas.microsoft.com/office/drawing/2014/main" id="{26EB5CCE-EB5B-5A12-003B-C78B4F134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83" y="310527"/>
            <a:ext cx="1684309" cy="769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5F54C3-27C8-C98C-0D3D-EBFB6E574E89}"/>
              </a:ext>
            </a:extLst>
          </p:cNvPr>
          <p:cNvSpPr txBox="1"/>
          <p:nvPr/>
        </p:nvSpPr>
        <p:spPr>
          <a:xfrm>
            <a:off x="2369128" y="5925128"/>
            <a:ext cx="457892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*LRR calculated with dogs and cats only, using intake numbers against Died in Care and Euthanized Outcomes (DOA’s are not counted)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201A7-F01A-210F-A00E-2CB748DBDF65}"/>
              </a:ext>
            </a:extLst>
          </p:cNvPr>
          <p:cNvSpPr txBox="1"/>
          <p:nvPr/>
        </p:nvSpPr>
        <p:spPr>
          <a:xfrm>
            <a:off x="8672945" y="1791854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Q4 LRR= 66%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Dogs= 60%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Cats= 78%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8E588CF-A390-122A-ECA1-DCC6BD18B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372171"/>
              </p:ext>
            </p:extLst>
          </p:nvPr>
        </p:nvGraphicFramePr>
        <p:xfrm>
          <a:off x="533400" y="836644"/>
          <a:ext cx="7698227" cy="504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303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E6B89-FC86-B609-5A96-F51608AF3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t looking at the camera&#10;&#10;AI-generated content may be incorrect.">
            <a:extLst>
              <a:ext uri="{FF2B5EF4-FFF2-40B4-BE49-F238E27FC236}">
                <a16:creationId xmlns:a16="http://schemas.microsoft.com/office/drawing/2014/main" id="{7C53F6FB-DAD7-F372-EAA5-1E04A53C6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AF7B15-6584-3135-0CD7-721FBEC019A7}"/>
              </a:ext>
            </a:extLst>
          </p:cNvPr>
          <p:cNvSpPr txBox="1"/>
          <p:nvPr/>
        </p:nvSpPr>
        <p:spPr>
          <a:xfrm>
            <a:off x="533400" y="506846"/>
            <a:ext cx="65069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LIVE RELEASE RATE YTD</a:t>
            </a: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7B79985-B3D4-181A-0FC5-84FC2F6FB5BA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dirty="0" smtClean="0">
                <a:latin typeface="+mn-lt"/>
              </a:rPr>
              <a:pPr/>
              <a:t>14</a:t>
            </a:fld>
            <a:endParaRPr lang="en-US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5F95F-1F79-1BCC-8962-686B8F71A08D}"/>
              </a:ext>
            </a:extLst>
          </p:cNvPr>
          <p:cNvSpPr txBox="1"/>
          <p:nvPr/>
        </p:nvSpPr>
        <p:spPr>
          <a:xfrm>
            <a:off x="2784765" y="6213765"/>
            <a:ext cx="66224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*LRR calculated with dogs and cats only, using intake numbers against Died in Care and Euthanized Outcomes (DOA’s are not counted)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776D80-DFDB-2A82-02D7-7AD132B6F2FE}"/>
              </a:ext>
            </a:extLst>
          </p:cNvPr>
          <p:cNvSpPr txBox="1"/>
          <p:nvPr/>
        </p:nvSpPr>
        <p:spPr>
          <a:xfrm>
            <a:off x="-151246" y="2253672"/>
            <a:ext cx="213129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YTD LRR= 74%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Dogs= 68%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Cats= 85%</a:t>
            </a:r>
          </a:p>
          <a:p>
            <a:pPr algn="ctr"/>
            <a:endParaRPr lang="en-US" dirty="0">
              <a:latin typeface="Arial"/>
              <a:cs typeface="Arial"/>
            </a:endParaRPr>
          </a:p>
          <a:p>
            <a:pPr algn="ctr"/>
            <a:r>
              <a:rPr lang="en-US" dirty="0">
                <a:latin typeface="Arial"/>
                <a:cs typeface="Arial"/>
              </a:rPr>
              <a:t>Jan-Oct 2025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85F836-889B-6A87-59C0-549C5ACD9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910230"/>
              </p:ext>
            </p:extLst>
          </p:nvPr>
        </p:nvGraphicFramePr>
        <p:xfrm>
          <a:off x="1828799" y="1179819"/>
          <a:ext cx="8128000" cy="492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9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21286-9DCE-2CCA-B9AE-09E7BA3C7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3C3BD52-7C20-6F14-B9DF-F41A34E3686F}"/>
              </a:ext>
            </a:extLst>
          </p:cNvPr>
          <p:cNvSpPr txBox="1"/>
          <p:nvPr/>
        </p:nvSpPr>
        <p:spPr>
          <a:xfrm>
            <a:off x="533400" y="137390"/>
            <a:ext cx="977957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FIELD WORK 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Dispatch Call Reasons</a:t>
            </a:r>
            <a:endParaRPr lang="en-US" sz="2000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1E40E02-C4A0-5CEF-4F0D-0F4DBE8B1789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dirty="0" smtClean="0">
                <a:latin typeface="+mn-lt"/>
              </a:rPr>
              <a:pPr/>
              <a:t>15</a:t>
            </a:fld>
            <a:endParaRPr lang="en-US" b="1" dirty="0">
              <a:latin typeface="+mn-lt"/>
            </a:endParaRPr>
          </a:p>
        </p:txBody>
      </p:sp>
      <p:pic>
        <p:nvPicPr>
          <p:cNvPr id="6" name="Picture 5" descr="A sign with a city in the background&#10;&#10;AI-generated content may be incorrect.">
            <a:extLst>
              <a:ext uri="{FF2B5EF4-FFF2-40B4-BE49-F238E27FC236}">
                <a16:creationId xmlns:a16="http://schemas.microsoft.com/office/drawing/2014/main" id="{23C85D59-3774-546D-43F9-B758D9872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83" y="310527"/>
            <a:ext cx="1684309" cy="769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6E6B8-6E2E-A87A-F89C-56AD0ED83661}"/>
              </a:ext>
            </a:extLst>
          </p:cNvPr>
          <p:cNvSpPr txBox="1"/>
          <p:nvPr/>
        </p:nvSpPr>
        <p:spPr>
          <a:xfrm>
            <a:off x="10046854" y="2172855"/>
            <a:ext cx="214283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Total of 1,923 Activities Filed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Top 3 – 66% of Calls</a:t>
            </a:r>
          </a:p>
          <a:p>
            <a:pPr marL="283210" indent="-28321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Loose/Loose Owned</a:t>
            </a:r>
          </a:p>
          <a:p>
            <a:pPr marL="283210" indent="-28321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Loose Confined</a:t>
            </a:r>
          </a:p>
          <a:p>
            <a:pPr marL="283210" indent="-28321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Deceased Animal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D5FE3-9EBE-F8E7-087D-13FE49DFBD75}"/>
              </a:ext>
            </a:extLst>
          </p:cNvPr>
          <p:cNvSpPr txBox="1"/>
          <p:nvPr/>
        </p:nvSpPr>
        <p:spPr>
          <a:xfrm>
            <a:off x="4140200" y="6351278"/>
            <a:ext cx="3911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</a:rPr>
              <a:t>Q4: August 1st-October 31st, 2025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9AD54DB-DB34-9D6E-ACF0-3A29439D48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613032"/>
              </p:ext>
            </p:extLst>
          </p:nvPr>
        </p:nvGraphicFramePr>
        <p:xfrm>
          <a:off x="1542473" y="1079968"/>
          <a:ext cx="8128000" cy="514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288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4EC66-8FAC-3F77-9655-438BE8373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090710D-C4F2-D318-9C67-07D1C901F844}"/>
              </a:ext>
            </a:extLst>
          </p:cNvPr>
          <p:cNvSpPr txBox="1"/>
          <p:nvPr/>
        </p:nvSpPr>
        <p:spPr>
          <a:xfrm>
            <a:off x="533400" y="137390"/>
            <a:ext cx="9779577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FIELD WORK 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Districts and County</a:t>
            </a:r>
            <a:endParaRPr lang="en-US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0BF583A-9741-A908-CED3-4F5B1DAB6FBA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dirty="0" smtClean="0">
                <a:latin typeface="+mn-lt"/>
              </a:rPr>
              <a:pPr/>
              <a:t>16</a:t>
            </a:fld>
            <a:endParaRPr lang="en-US" b="1" dirty="0">
              <a:latin typeface="+mn-lt"/>
            </a:endParaRPr>
          </a:p>
        </p:txBody>
      </p:sp>
      <p:pic>
        <p:nvPicPr>
          <p:cNvPr id="6" name="Picture 5" descr="A sign with a city in the background&#10;&#10;AI-generated content may be incorrect.">
            <a:extLst>
              <a:ext uri="{FF2B5EF4-FFF2-40B4-BE49-F238E27FC236}">
                <a16:creationId xmlns:a16="http://schemas.microsoft.com/office/drawing/2014/main" id="{6C64C8EE-C1F4-7704-9965-0E0824733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83" y="310527"/>
            <a:ext cx="1684309" cy="769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F9CA6-D351-24BB-32F6-9DC643FCF64C}"/>
              </a:ext>
            </a:extLst>
          </p:cNvPr>
          <p:cNvSpPr txBox="1"/>
          <p:nvPr/>
        </p:nvSpPr>
        <p:spPr>
          <a:xfrm>
            <a:off x="9353192" y="1323110"/>
            <a:ext cx="271873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Top Activity</a:t>
            </a:r>
          </a:p>
          <a:p>
            <a:r>
              <a:rPr lang="en-US" b="1" dirty="0">
                <a:latin typeface="Arial"/>
                <a:cs typeface="Arial"/>
              </a:rPr>
              <a:t>CD1- Confined Animal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CD2- Loose Animal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CD3- Deceased Animal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CD4- Loose Animal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County- Bite Investigation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3052B-DD83-0753-7138-20B8F51E2766}"/>
              </a:ext>
            </a:extLst>
          </p:cNvPr>
          <p:cNvSpPr txBox="1"/>
          <p:nvPr/>
        </p:nvSpPr>
        <p:spPr>
          <a:xfrm>
            <a:off x="3941618" y="6351278"/>
            <a:ext cx="43087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</a:rPr>
              <a:t>Q4: August1st-October 31st, 2025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5DCF7DD-DBBB-29BE-892C-457F0AF37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53093"/>
              </p:ext>
            </p:extLst>
          </p:nvPr>
        </p:nvGraphicFramePr>
        <p:xfrm>
          <a:off x="1225192" y="87207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06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B64B6-21AC-6DB6-D97A-26AC624E3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AI-generated content may be incorrect.">
            <a:extLst>
              <a:ext uri="{FF2B5EF4-FFF2-40B4-BE49-F238E27FC236}">
                <a16:creationId xmlns:a16="http://schemas.microsoft.com/office/drawing/2014/main" id="{B908C2EF-E82A-654F-885C-A2D63B2BD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A33627-EBEB-AF18-49D0-2C86E5986BEE}"/>
              </a:ext>
            </a:extLst>
          </p:cNvPr>
          <p:cNvSpPr txBox="1"/>
          <p:nvPr/>
        </p:nvSpPr>
        <p:spPr>
          <a:xfrm>
            <a:off x="533400" y="310573"/>
            <a:ext cx="715875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COMMUNITY 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A0FED9-F32B-B110-6BC9-5D8B9737E856}"/>
              </a:ext>
            </a:extLst>
          </p:cNvPr>
          <p:cNvSpPr txBox="1"/>
          <p:nvPr/>
        </p:nvSpPr>
        <p:spPr>
          <a:xfrm>
            <a:off x="714498" y="1083707"/>
            <a:ext cx="6358947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TNR &amp; Events Q4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latin typeface="Arial"/>
                <a:cs typeface="Arial"/>
              </a:rPr>
              <a:t>77 </a:t>
            </a:r>
            <a:r>
              <a:rPr lang="en-US" sz="2800" dirty="0">
                <a:latin typeface="Arial"/>
                <a:cs typeface="Arial"/>
              </a:rPr>
              <a:t>Cats were TNR through The City of Midland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latin typeface="Arial"/>
                <a:cs typeface="Arial"/>
              </a:rPr>
              <a:t>1,224</a:t>
            </a:r>
            <a:r>
              <a:rPr lang="en-US" sz="2800" dirty="0">
                <a:latin typeface="Arial"/>
                <a:cs typeface="Arial"/>
              </a:rPr>
              <a:t> Spay Neuter Vouchers Issued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October Truck or Treat with Midland Fire Department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2B00C66-EC1B-7A4A-C00A-EA8F554CE7CA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17</a:t>
            </a:fld>
            <a:endParaRPr lang="en-US" b="1">
              <a:latin typeface="+mn-lt"/>
            </a:endParaRPr>
          </a:p>
        </p:txBody>
      </p:sp>
      <p:pic>
        <p:nvPicPr>
          <p:cNvPr id="6" name="Picture 5" descr="A sign with a city in the background&#10;&#10;AI-generated content may be incorrect.">
            <a:extLst>
              <a:ext uri="{FF2B5EF4-FFF2-40B4-BE49-F238E27FC236}">
                <a16:creationId xmlns:a16="http://schemas.microsoft.com/office/drawing/2014/main" id="{4DA55C42-2CE7-0669-0E7F-0FFDDF7F1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83" y="310527"/>
            <a:ext cx="168430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02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7C264-DBDD-24EE-F8CD-522A70081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t, orange, domestic cat&#10;&#10;AI-generated content may be incorrect.">
            <a:extLst>
              <a:ext uri="{FF2B5EF4-FFF2-40B4-BE49-F238E27FC236}">
                <a16:creationId xmlns:a16="http://schemas.microsoft.com/office/drawing/2014/main" id="{B0706B5A-9F31-F7D1-D106-58EE9CBAA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EF48C9-EEA3-4F0C-9D4B-2CAEA4580ADF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UPCOMING EVENTS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6FFB510-010F-F64C-8C15-78B24E6178BC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dirty="0" smtClean="0">
                <a:latin typeface="+mn-lt"/>
              </a:rPr>
              <a:pPr/>
              <a:t>18</a:t>
            </a:fld>
            <a:endParaRPr lang="en-US" b="1" dirty="0">
              <a:latin typeface="+mn-lt"/>
            </a:endParaRPr>
          </a:p>
        </p:txBody>
      </p:sp>
      <p:pic>
        <p:nvPicPr>
          <p:cNvPr id="6" name="Picture 5" descr="A sign with a city in the background&#10;&#10;AI-generated content may be incorrect.">
            <a:extLst>
              <a:ext uri="{FF2B5EF4-FFF2-40B4-BE49-F238E27FC236}">
                <a16:creationId xmlns:a16="http://schemas.microsoft.com/office/drawing/2014/main" id="{84766C3B-2313-6EE8-9A68-A38D39F7F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83" y="310527"/>
            <a:ext cx="1684309" cy="769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BFE32A-5FD4-4218-6595-A078292AC456}"/>
              </a:ext>
            </a:extLst>
          </p:cNvPr>
          <p:cNvSpPr txBox="1"/>
          <p:nvPr/>
        </p:nvSpPr>
        <p:spPr>
          <a:xfrm>
            <a:off x="533400" y="1537855"/>
            <a:ext cx="683029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November Thanksgiving meal with MASA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Doggie Day Out Launch in December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December- </a:t>
            </a:r>
            <a:r>
              <a:rPr lang="en-US" sz="2400" dirty="0" err="1">
                <a:latin typeface="Arial"/>
                <a:cs typeface="Arial"/>
              </a:rPr>
              <a:t>Pawlidays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0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295E0-756F-F6CD-1715-6E8C7B041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71A3BF0-5E1D-9519-BD47-47781DACE213}"/>
              </a:ext>
            </a:extLst>
          </p:cNvPr>
          <p:cNvSpPr txBox="1"/>
          <p:nvPr/>
        </p:nvSpPr>
        <p:spPr>
          <a:xfrm>
            <a:off x="533400" y="299027"/>
            <a:ext cx="641985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Proposed 2026 ASAC Meeting Schedule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1E2ABBC-7374-7ED8-F1C1-D2CCC5C97409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dirty="0" smtClean="0">
                <a:latin typeface="+mn-lt"/>
              </a:rPr>
              <a:pPr/>
              <a:t>19</a:t>
            </a:fld>
            <a:endParaRPr lang="en-US" b="1" dirty="0">
              <a:latin typeface="+mn-lt"/>
            </a:endParaRPr>
          </a:p>
        </p:txBody>
      </p:sp>
      <p:pic>
        <p:nvPicPr>
          <p:cNvPr id="6" name="Picture 5" descr="A sign with a city in the background&#10;&#10;AI-generated content may be incorrect.">
            <a:extLst>
              <a:ext uri="{FF2B5EF4-FFF2-40B4-BE49-F238E27FC236}">
                <a16:creationId xmlns:a16="http://schemas.microsoft.com/office/drawing/2014/main" id="{16FB4414-73A4-4057-91EB-E565322E2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83" y="310527"/>
            <a:ext cx="1684309" cy="76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49E9FB-3B64-A285-FDAB-413B17D20F20}"/>
              </a:ext>
            </a:extLst>
          </p:cNvPr>
          <p:cNvSpPr txBox="1"/>
          <p:nvPr/>
        </p:nvSpPr>
        <p:spPr>
          <a:xfrm>
            <a:off x="4124037" y="6488668"/>
            <a:ext cx="38007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</a:rPr>
              <a:t>Q4: August 1st-October 31st, 2025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59A26-23CE-736E-681D-2D2EEC7CA47E}"/>
              </a:ext>
            </a:extLst>
          </p:cNvPr>
          <p:cNvSpPr txBox="1"/>
          <p:nvPr/>
        </p:nvSpPr>
        <p:spPr>
          <a:xfrm>
            <a:off x="886691" y="2124364"/>
            <a:ext cx="96889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 11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r>
              <a:rPr lang="en-US" dirty="0"/>
              <a:t>May 13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r>
              <a:rPr lang="en-US"/>
              <a:t>August 19</a:t>
            </a:r>
            <a:r>
              <a:rPr lang="en-US" baseline="30000"/>
              <a:t>th</a:t>
            </a:r>
            <a:endParaRPr lang="en-US"/>
          </a:p>
          <a:p>
            <a:endParaRPr lang="en-US" dirty="0"/>
          </a:p>
          <a:p>
            <a:r>
              <a:rPr lang="en-US" dirty="0"/>
              <a:t>November 11th</a:t>
            </a:r>
          </a:p>
        </p:txBody>
      </p:sp>
    </p:spTree>
    <p:extLst>
      <p:ext uri="{BB962C8B-B14F-4D97-AF65-F5344CB8AC3E}">
        <p14:creationId xmlns:p14="http://schemas.microsoft.com/office/powerpoint/2010/main" val="269279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A92E1C9C-BA62-0CB7-99D9-0A2C8FF1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703118"/>
            <a:ext cx="64198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ORDER OF BUSINESS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657350"/>
            <a:ext cx="608647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Roll Call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Approval of Minutes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808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AC7E4-C70B-2737-5FDC-0B137816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7A4DB456-FA50-09C8-20DC-37A698972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093A7A-9DC1-54A2-5DED-6060D8DAB5BB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PUBLIC COMMENT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A6719-98D1-7A7D-A14C-0967FBB8922E}"/>
              </a:ext>
            </a:extLst>
          </p:cNvPr>
          <p:cNvSpPr txBox="1"/>
          <p:nvPr/>
        </p:nvSpPr>
        <p:spPr>
          <a:xfrm>
            <a:off x="533400" y="1504950"/>
            <a:ext cx="6086475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Invitation to hear citizens and board members on items other than what was on the agenda, comments will be limited to 3 minutes.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0313C18-0CFF-F273-DE05-AA97E251A6AB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20</a:t>
            </a:fld>
            <a:endParaRPr lang="en-US" b="1">
              <a:latin typeface="+mn-lt"/>
            </a:endParaRPr>
          </a:p>
        </p:txBody>
      </p:sp>
      <p:pic>
        <p:nvPicPr>
          <p:cNvPr id="3" name="Picture 2" descr="A picture containing cat, sitting, domestic cat, orange&#10;&#10;AI-generated content may be incorrect.">
            <a:extLst>
              <a:ext uri="{FF2B5EF4-FFF2-40B4-BE49-F238E27FC236}">
                <a16:creationId xmlns:a16="http://schemas.microsoft.com/office/drawing/2014/main" id="{E2C4825E-7A0B-66AC-BB89-CC2C7A21F2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6" r="-104" b="8990"/>
          <a:stretch>
            <a:fillRect/>
          </a:stretch>
        </p:blipFill>
        <p:spPr>
          <a:xfrm>
            <a:off x="2392218" y="3334905"/>
            <a:ext cx="5770160" cy="31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AI-generated content may be incorrect.">
            <a:extLst>
              <a:ext uri="{FF2B5EF4-FFF2-40B4-BE49-F238E27FC236}">
                <a16:creationId xmlns:a16="http://schemas.microsoft.com/office/drawing/2014/main" id="{25B5B527-B044-364D-C6E6-23D7887B3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OPEN POSITISONS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334014"/>
            <a:ext cx="6718031" cy="58246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•Veterinarian</a:t>
            </a:r>
          </a:p>
          <a:p>
            <a:r>
              <a:rPr lang="en-US" sz="2800" dirty="0">
                <a:latin typeface="Arial"/>
                <a:cs typeface="Arial"/>
              </a:rPr>
              <a:t>•Veterinary Technician</a:t>
            </a:r>
            <a:endParaRPr lang="en-US" sz="105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•Animal Control Officer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Attended two recruiting events at OSU and Florida State- Yielding great networking and leads for Vet recruitment. 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Offers currently being extended for Vet Tech and ASO officers  </a:t>
            </a:r>
            <a:endParaRPr lang="en-US" sz="1050" dirty="0"/>
          </a:p>
          <a:p>
            <a:pPr marL="1371600" indent="-457200">
              <a:buFont typeface="Arial" panose="020B0604020202020204" pitchFamily="34" charset="0"/>
              <a:buChar char="•"/>
            </a:pPr>
            <a:endParaRPr lang="en-US" sz="1400" dirty="0">
              <a:latin typeface="Aptos"/>
              <a:cs typeface="Arial" panose="020B0604020202020204" pitchFamily="34" charset="0"/>
            </a:endParaRPr>
          </a:p>
          <a:p>
            <a:pPr marL="1371600" indent="-457200">
              <a:buFont typeface="Arial" panose="020B0604020202020204" pitchFamily="34" charset="0"/>
              <a:buChar char="•"/>
            </a:pPr>
            <a:endParaRPr lang="en-US" sz="1200" dirty="0">
              <a:latin typeface="Aptos"/>
              <a:cs typeface="Arial" panose="020B0604020202020204" pitchFamily="34" charset="0"/>
            </a:endParaRPr>
          </a:p>
          <a:p>
            <a:pPr marL="1371600" indent="-457200">
              <a:buFont typeface="Arial" panose="020B0604020202020204" pitchFamily="34" charset="0"/>
              <a:buChar char="•"/>
            </a:pPr>
            <a:endParaRPr lang="en-US" sz="1400" dirty="0">
              <a:latin typeface="Aptos"/>
              <a:cs typeface="Arial" panose="020B0604020202020204" pitchFamily="34" charset="0"/>
            </a:endParaRPr>
          </a:p>
          <a:p>
            <a:pPr marL="1371600" indent="-457200">
              <a:buFont typeface="Arial" panose="020B0604020202020204" pitchFamily="34" charset="0"/>
              <a:buChar char="•"/>
            </a:pPr>
            <a:endParaRPr lang="en-US" sz="1400" dirty="0">
              <a:latin typeface="Aptos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050" dirty="0">
              <a:latin typeface="Century Gothic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>
              <a:latin typeface="+mn-lt"/>
            </a:endParaRPr>
          </a:p>
        </p:txBody>
      </p:sp>
      <p:pic>
        <p:nvPicPr>
          <p:cNvPr id="6" name="Picture 5" descr="A sign with a city in the background&#10;&#10;AI-generated content may be incorrect.">
            <a:extLst>
              <a:ext uri="{FF2B5EF4-FFF2-40B4-BE49-F238E27FC236}">
                <a16:creationId xmlns:a16="http://schemas.microsoft.com/office/drawing/2014/main" id="{A626371E-7B4B-6A82-7E29-4AF8AE72B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83" y="310527"/>
            <a:ext cx="1684309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g on a leash&#10;&#10;AI-generated content may be incorrect.">
            <a:extLst>
              <a:ext uri="{FF2B5EF4-FFF2-40B4-BE49-F238E27FC236}">
                <a16:creationId xmlns:a16="http://schemas.microsoft.com/office/drawing/2014/main" id="{AB2689A7-3937-68B4-6C2A-9D1B03EA1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777066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ANIMAL SERVICE METRICS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6086475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Q4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August 1st-October 31st, 2025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364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948CD-DADF-AB31-ED9F-E7F175D18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EC055473-40C4-5490-EF1B-67BBE92E4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1A8F43-F304-B2D3-52C4-27C66A466C4A}"/>
              </a:ext>
            </a:extLst>
          </p:cNvPr>
          <p:cNvSpPr txBox="1"/>
          <p:nvPr/>
        </p:nvSpPr>
        <p:spPr>
          <a:xfrm>
            <a:off x="533400" y="449118"/>
            <a:ext cx="64198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INTAKES CONT.</a:t>
            </a:r>
            <a:endParaRPr lang="en-US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B0AEB70-66C4-16E6-A9AE-0AE7CAEF4940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F00E4-B158-6181-AA26-A674CB99D278}"/>
              </a:ext>
            </a:extLst>
          </p:cNvPr>
          <p:cNvSpPr txBox="1"/>
          <p:nvPr/>
        </p:nvSpPr>
        <p:spPr>
          <a:xfrm>
            <a:off x="3276600" y="6458020"/>
            <a:ext cx="46966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</a:rPr>
              <a:t>Q4: August 1st-October 31st, 2025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8107F1-662C-9DE9-15A2-D9092731A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300673"/>
              </p:ext>
            </p:extLst>
          </p:nvPr>
        </p:nvGraphicFramePr>
        <p:xfrm>
          <a:off x="1173596" y="112895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4DD411D-2EF4-FBE7-D25B-E7461AD8BD7B}"/>
              </a:ext>
            </a:extLst>
          </p:cNvPr>
          <p:cNvSpPr txBox="1"/>
          <p:nvPr/>
        </p:nvSpPr>
        <p:spPr>
          <a:xfrm>
            <a:off x="7537450" y="1681019"/>
            <a:ext cx="1681018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1202- Total Intakes</a:t>
            </a:r>
          </a:p>
          <a:p>
            <a:r>
              <a:rPr lang="en-US" dirty="0"/>
              <a:t>841- Dogs</a:t>
            </a:r>
          </a:p>
          <a:p>
            <a:r>
              <a:rPr lang="en-US" dirty="0"/>
              <a:t>361 Cats</a:t>
            </a:r>
          </a:p>
        </p:txBody>
      </p:sp>
    </p:spTree>
    <p:extLst>
      <p:ext uri="{BB962C8B-B14F-4D97-AF65-F5344CB8AC3E}">
        <p14:creationId xmlns:p14="http://schemas.microsoft.com/office/powerpoint/2010/main" val="188387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t looking at the camera&#10;&#10;AI-generated content may be incorrect.">
            <a:extLst>
              <a:ext uri="{FF2B5EF4-FFF2-40B4-BE49-F238E27FC236}">
                <a16:creationId xmlns:a16="http://schemas.microsoft.com/office/drawing/2014/main" id="{DABECE50-B9C1-1191-667C-B1327CCDE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310573"/>
            <a:ext cx="65069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INTAKES</a:t>
            </a:r>
            <a:endParaRPr lang="en-US" sz="2000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4C0F6-30E9-FD89-01BE-BF0B3E1A226B}"/>
              </a:ext>
            </a:extLst>
          </p:cNvPr>
          <p:cNvSpPr txBox="1"/>
          <p:nvPr/>
        </p:nvSpPr>
        <p:spPr>
          <a:xfrm>
            <a:off x="3276600" y="6480345"/>
            <a:ext cx="41462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</a:rPr>
              <a:t>Q4: August 1st-October 31st, 2025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3A3A07A-763D-4CF4-4F1F-66D1E21BB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203349"/>
              </p:ext>
            </p:extLst>
          </p:nvPr>
        </p:nvGraphicFramePr>
        <p:xfrm>
          <a:off x="787402" y="1225296"/>
          <a:ext cx="8640062" cy="491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367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6CF66-AE25-68D5-0764-BA9460783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5906BD98-FDA7-6BEB-8470-A4C6316F5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C299CB-F89B-0E58-8110-42B4EA725986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INTAKES CONT.</a:t>
            </a:r>
            <a:endParaRPr lang="en-US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5E9717A-A422-69B1-39AD-83BF21E46C7D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70097-BD06-ED6C-42A1-94E825F9D1DA}"/>
              </a:ext>
            </a:extLst>
          </p:cNvPr>
          <p:cNvSpPr txBox="1"/>
          <p:nvPr/>
        </p:nvSpPr>
        <p:spPr>
          <a:xfrm>
            <a:off x="3708400" y="6479309"/>
            <a:ext cx="37638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</a:rPr>
              <a:t>Q4: August 1st-October 31st, 2025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36AE6AA-5278-149F-700B-583168BEA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881642"/>
              </p:ext>
            </p:extLst>
          </p:nvPr>
        </p:nvGraphicFramePr>
        <p:xfrm>
          <a:off x="1005608" y="1344290"/>
          <a:ext cx="8506691" cy="508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224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CD13B-ED07-19D2-6E03-CF5708DF6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t looking at the camera&#10;&#10;AI-generated content may be incorrect.">
            <a:extLst>
              <a:ext uri="{FF2B5EF4-FFF2-40B4-BE49-F238E27FC236}">
                <a16:creationId xmlns:a16="http://schemas.microsoft.com/office/drawing/2014/main" id="{FAB4AB7C-EE76-08C6-18D2-FBDAFED0D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26C6FB-19BA-7951-9104-0D0710F7CEB4}"/>
              </a:ext>
            </a:extLst>
          </p:cNvPr>
          <p:cNvSpPr txBox="1"/>
          <p:nvPr/>
        </p:nvSpPr>
        <p:spPr>
          <a:xfrm>
            <a:off x="533400" y="333664"/>
            <a:ext cx="650693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OUTCOMES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ea typeface="Roboto Slab"/>
              <a:cs typeface="BrowalliaUPC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487A38A-815F-54AF-5DD1-807CCAD129C9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92831-A59B-21B5-E0C0-9EA9EC62AB23}"/>
              </a:ext>
            </a:extLst>
          </p:cNvPr>
          <p:cNvSpPr txBox="1"/>
          <p:nvPr/>
        </p:nvSpPr>
        <p:spPr>
          <a:xfrm>
            <a:off x="3459018" y="6381554"/>
            <a:ext cx="41055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</a:rPr>
              <a:t>Q4: August 1st-October 31st, 2025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2C96298-64EE-32B5-6086-E9544CC0C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9746587"/>
              </p:ext>
            </p:extLst>
          </p:nvPr>
        </p:nvGraphicFramePr>
        <p:xfrm>
          <a:off x="1088735" y="1307972"/>
          <a:ext cx="8340438" cy="496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733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CB679-3A12-F591-A210-D4038E5E9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F8C1641-8964-15A4-6A16-A72DFB315BB9}"/>
              </a:ext>
            </a:extLst>
          </p:cNvPr>
          <p:cNvSpPr txBox="1"/>
          <p:nvPr/>
        </p:nvSpPr>
        <p:spPr>
          <a:xfrm>
            <a:off x="533400" y="310572"/>
            <a:ext cx="641985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Outcomes 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6907821-B4AB-4C79-EB84-AD5477DDDE0C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dirty="0" smtClean="0">
                <a:latin typeface="+mn-lt"/>
              </a:rPr>
              <a:pPr/>
              <a:t>9</a:t>
            </a:fld>
            <a:endParaRPr lang="en-US" b="1" dirty="0">
              <a:latin typeface="+mn-lt"/>
            </a:endParaRPr>
          </a:p>
        </p:txBody>
      </p:sp>
      <p:pic>
        <p:nvPicPr>
          <p:cNvPr id="6" name="Picture 5" descr="A sign with a city in the background&#10;&#10;AI-generated content may be incorrect.">
            <a:extLst>
              <a:ext uri="{FF2B5EF4-FFF2-40B4-BE49-F238E27FC236}">
                <a16:creationId xmlns:a16="http://schemas.microsoft.com/office/drawing/2014/main" id="{E8B6370C-557D-E285-3C1D-92EE94FF8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83" y="310527"/>
            <a:ext cx="1684309" cy="76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4CB77-0F82-9029-C89E-0B5280530257}"/>
              </a:ext>
            </a:extLst>
          </p:cNvPr>
          <p:cNvSpPr txBox="1"/>
          <p:nvPr/>
        </p:nvSpPr>
        <p:spPr>
          <a:xfrm>
            <a:off x="4188691" y="6473309"/>
            <a:ext cx="48537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</a:rPr>
              <a:t>Q4: August 1st-October 31st, 2025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EF1564B-90A1-9BBC-C991-4D37FC682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894953"/>
              </p:ext>
            </p:extLst>
          </p:nvPr>
        </p:nvGraphicFramePr>
        <p:xfrm>
          <a:off x="1620842" y="95299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2335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13" ma:contentTypeDescription="Create a new document." ma:contentTypeScope="" ma:versionID="243ea73e7b80d71f45ae3e99e2d41a61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49e955bfbee89a260be959c2b4eca440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27BF9C-148A-4BDE-B44E-6B903650C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c4e956-f0e3-4f68-a80d-7cb1a90f5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25AF79-FFF4-4F3D-A1DE-E901FEFE3F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86249-262A-4982-9548-59E056910BB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422</Words>
  <Application>Microsoft Office PowerPoint</Application>
  <PresentationFormat>Widescreen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Century Gothic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lastModifiedBy>Alexsey Dobberstine</cp:lastModifiedBy>
  <cp:revision>351</cp:revision>
  <dcterms:created xsi:type="dcterms:W3CDTF">2024-07-01T17:26:48Z</dcterms:created>
  <dcterms:modified xsi:type="dcterms:W3CDTF">2025-11-20T21:45:11Z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