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3"/>
  </p:notesMasterIdLst>
  <p:handoutMasterIdLst>
    <p:handoutMasterId r:id="rId34"/>
  </p:handoutMasterIdLst>
  <p:sldIdLst>
    <p:sldId id="256" r:id="rId5"/>
    <p:sldId id="258" r:id="rId6"/>
    <p:sldId id="259" r:id="rId7"/>
    <p:sldId id="322" r:id="rId8"/>
    <p:sldId id="315" r:id="rId9"/>
    <p:sldId id="316" r:id="rId10"/>
    <p:sldId id="261" r:id="rId11"/>
    <p:sldId id="269" r:id="rId12"/>
    <p:sldId id="270" r:id="rId13"/>
    <p:sldId id="271" r:id="rId14"/>
    <p:sldId id="318" r:id="rId15"/>
    <p:sldId id="319" r:id="rId16"/>
    <p:sldId id="317" r:id="rId17"/>
    <p:sldId id="320" r:id="rId18"/>
    <p:sldId id="280" r:id="rId19"/>
    <p:sldId id="314" r:id="rId20"/>
    <p:sldId id="289" r:id="rId21"/>
    <p:sldId id="287" r:id="rId22"/>
    <p:sldId id="288" r:id="rId23"/>
    <p:sldId id="292" r:id="rId24"/>
    <p:sldId id="321" r:id="rId25"/>
    <p:sldId id="295" r:id="rId26"/>
    <p:sldId id="299" r:id="rId27"/>
    <p:sldId id="301" r:id="rId28"/>
    <p:sldId id="312" r:id="rId29"/>
    <p:sldId id="313" r:id="rId30"/>
    <p:sldId id="323"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F567A-F8D5-B595-FCCF-0FEE575FD5B0}" v="15" dt="2025-12-15T21:35:26.849"/>
    <p1510:client id="{A7F997EB-4317-761D-E41E-2406CE7F508D}" v="64" dt="2025-12-15T20:59:59.894"/>
    <p1510:client id="{FC379346-739A-0AD3-2C80-E3315DA8F86D}" v="3" dt="2025-12-16T00:13:30.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5" autoAdjust="0"/>
    <p:restoredTop sz="94660"/>
  </p:normalViewPr>
  <p:slideViewPr>
    <p:cSldViewPr snapToGrid="0">
      <p:cViewPr varScale="1">
        <p:scale>
          <a:sx n="105" d="100"/>
          <a:sy n="105" d="100"/>
        </p:scale>
        <p:origin x="726"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Ball" userId="S::mball@midlandtexas.gov::869b62d8-571e-4b39-9813-6c0b79697249" providerId="AD" clId="Web-{A7F997EB-4317-761D-E41E-2406CE7F508D}"/>
    <pc:docChg chg="modSld">
      <pc:chgData name="Michael Ball" userId="S::mball@midlandtexas.gov::869b62d8-571e-4b39-9813-6c0b79697249" providerId="AD" clId="Web-{A7F997EB-4317-761D-E41E-2406CE7F508D}" dt="2025-12-15T20:59:57.847" v="41" actId="20577"/>
      <pc:docMkLst>
        <pc:docMk/>
      </pc:docMkLst>
      <pc:sldChg chg="modSp">
        <pc:chgData name="Michael Ball" userId="S::mball@midlandtexas.gov::869b62d8-571e-4b39-9813-6c0b79697249" providerId="AD" clId="Web-{A7F997EB-4317-761D-E41E-2406CE7F508D}" dt="2025-12-15T20:58:19.193" v="23" actId="20577"/>
        <pc:sldMkLst>
          <pc:docMk/>
          <pc:sldMk cId="2406785957" sldId="258"/>
        </pc:sldMkLst>
        <pc:spChg chg="mod">
          <ac:chgData name="Michael Ball" userId="S::mball@midlandtexas.gov::869b62d8-571e-4b39-9813-6c0b79697249" providerId="AD" clId="Web-{A7F997EB-4317-761D-E41E-2406CE7F508D}" dt="2025-12-15T20:58:19.193" v="23" actId="20577"/>
          <ac:spMkLst>
            <pc:docMk/>
            <pc:sldMk cId="2406785957" sldId="258"/>
            <ac:spMk id="13" creationId="{EFC6CB36-A2A7-BFA2-2C7E-933079282984}"/>
          </ac:spMkLst>
        </pc:spChg>
      </pc:sldChg>
      <pc:sldChg chg="modSp">
        <pc:chgData name="Michael Ball" userId="S::mball@midlandtexas.gov::869b62d8-571e-4b39-9813-6c0b79697249" providerId="AD" clId="Web-{A7F997EB-4317-761D-E41E-2406CE7F508D}" dt="2025-12-15T20:59:57.847" v="41" actId="20577"/>
        <pc:sldMkLst>
          <pc:docMk/>
          <pc:sldMk cId="3039693124" sldId="319"/>
        </pc:sldMkLst>
        <pc:spChg chg="mod">
          <ac:chgData name="Michael Ball" userId="S::mball@midlandtexas.gov::869b62d8-571e-4b39-9813-6c0b79697249" providerId="AD" clId="Web-{A7F997EB-4317-761D-E41E-2406CE7F508D}" dt="2025-12-15T20:59:57.847" v="41" actId="20577"/>
          <ac:spMkLst>
            <pc:docMk/>
            <pc:sldMk cId="3039693124" sldId="319"/>
            <ac:spMk id="7" creationId="{95AC9095-0E00-2BDC-2A8C-88F7260C54A8}"/>
          </ac:spMkLst>
        </pc:spChg>
      </pc:sldChg>
    </pc:docChg>
  </pc:docChgLst>
  <pc:docChgLst>
    <pc:chgData name="Michael Ball" userId="S::mball@midlandtexas.gov::869b62d8-571e-4b39-9813-6c0b79697249" providerId="AD" clId="Web-{24DF567A-F8D5-B595-FCCF-0FEE575FD5B0}"/>
    <pc:docChg chg="modSld">
      <pc:chgData name="Michael Ball" userId="S::mball@midlandtexas.gov::869b62d8-571e-4b39-9813-6c0b79697249" providerId="AD" clId="Web-{24DF567A-F8D5-B595-FCCF-0FEE575FD5B0}" dt="2025-12-15T21:35:26.849" v="6" actId="20577"/>
      <pc:docMkLst>
        <pc:docMk/>
      </pc:docMkLst>
      <pc:sldChg chg="modSp">
        <pc:chgData name="Michael Ball" userId="S::mball@midlandtexas.gov::869b62d8-571e-4b39-9813-6c0b79697249" providerId="AD" clId="Web-{24DF567A-F8D5-B595-FCCF-0FEE575FD5B0}" dt="2025-12-15T21:34:22.241" v="2" actId="20577"/>
        <pc:sldMkLst>
          <pc:docMk/>
          <pc:sldMk cId="2080894779" sldId="313"/>
        </pc:sldMkLst>
        <pc:spChg chg="mod">
          <ac:chgData name="Michael Ball" userId="S::mball@midlandtexas.gov::869b62d8-571e-4b39-9813-6c0b79697249" providerId="AD" clId="Web-{24DF567A-F8D5-B595-FCCF-0FEE575FD5B0}" dt="2025-12-15T21:34:22.241" v="2" actId="20577"/>
          <ac:spMkLst>
            <pc:docMk/>
            <pc:sldMk cId="2080894779" sldId="313"/>
            <ac:spMk id="13" creationId="{EFC6CB36-A2A7-BFA2-2C7E-933079282984}"/>
          </ac:spMkLst>
        </pc:spChg>
      </pc:sldChg>
      <pc:sldChg chg="modSp">
        <pc:chgData name="Michael Ball" userId="S::mball@midlandtexas.gov::869b62d8-571e-4b39-9813-6c0b79697249" providerId="AD" clId="Web-{24DF567A-F8D5-B595-FCCF-0FEE575FD5B0}" dt="2025-12-15T21:25:58.075" v="0" actId="1076"/>
        <pc:sldMkLst>
          <pc:docMk/>
          <pc:sldMk cId="3762845259" sldId="317"/>
        </pc:sldMkLst>
        <pc:picChg chg="mod">
          <ac:chgData name="Michael Ball" userId="S::mball@midlandtexas.gov::869b62d8-571e-4b39-9813-6c0b79697249" providerId="AD" clId="Web-{24DF567A-F8D5-B595-FCCF-0FEE575FD5B0}" dt="2025-12-15T21:25:58.075" v="0" actId="1076"/>
          <ac:picMkLst>
            <pc:docMk/>
            <pc:sldMk cId="3762845259" sldId="317"/>
            <ac:picMk id="3" creationId="{C6467D45-5DF1-BB8F-31DA-0E799CDEDB5B}"/>
          </ac:picMkLst>
        </pc:picChg>
      </pc:sldChg>
      <pc:sldChg chg="modSp">
        <pc:chgData name="Michael Ball" userId="S::mball@midlandtexas.gov::869b62d8-571e-4b39-9813-6c0b79697249" providerId="AD" clId="Web-{24DF567A-F8D5-B595-FCCF-0FEE575FD5B0}" dt="2025-12-15T21:35:26.849" v="6" actId="20577"/>
        <pc:sldMkLst>
          <pc:docMk/>
          <pc:sldMk cId="1116158322" sldId="323"/>
        </pc:sldMkLst>
        <pc:spChg chg="mod">
          <ac:chgData name="Michael Ball" userId="S::mball@midlandtexas.gov::869b62d8-571e-4b39-9813-6c0b79697249" providerId="AD" clId="Web-{24DF567A-F8D5-B595-FCCF-0FEE575FD5B0}" dt="2025-12-15T21:35:26.849" v="6" actId="20577"/>
          <ac:spMkLst>
            <pc:docMk/>
            <pc:sldMk cId="1116158322" sldId="323"/>
            <ac:spMk id="13" creationId="{CF8E9D07-C155-AB71-DB19-33A880C7340B}"/>
          </ac:spMkLst>
        </pc:spChg>
      </pc:sldChg>
    </pc:docChg>
  </pc:docChgLst>
  <pc:docChgLst>
    <pc:chgData name="Michael Ball" userId="S::mball@midlandtexas.gov::869b62d8-571e-4b39-9813-6c0b79697249" providerId="AD" clId="Web-{FC379346-739A-0AD3-2C80-E3315DA8F86D}"/>
    <pc:docChg chg="modSld">
      <pc:chgData name="Michael Ball" userId="S::mball@midlandtexas.gov::869b62d8-571e-4b39-9813-6c0b79697249" providerId="AD" clId="Web-{FC379346-739A-0AD3-2C80-E3315DA8F86D}" dt="2025-12-16T00:13:28.216" v="1" actId="20577"/>
      <pc:docMkLst>
        <pc:docMk/>
      </pc:docMkLst>
      <pc:sldChg chg="modSp">
        <pc:chgData name="Michael Ball" userId="S::mball@midlandtexas.gov::869b62d8-571e-4b39-9813-6c0b79697249" providerId="AD" clId="Web-{FC379346-739A-0AD3-2C80-E3315DA8F86D}" dt="2025-12-16T00:13:28.216" v="1" actId="20577"/>
        <pc:sldMkLst>
          <pc:docMk/>
          <pc:sldMk cId="1116158322" sldId="323"/>
        </pc:sldMkLst>
        <pc:spChg chg="mod">
          <ac:chgData name="Michael Ball" userId="S::mball@midlandtexas.gov::869b62d8-571e-4b39-9813-6c0b79697249" providerId="AD" clId="Web-{FC379346-739A-0AD3-2C80-E3315DA8F86D}" dt="2025-12-16T00:13:28.216" v="1" actId="20577"/>
          <ac:spMkLst>
            <pc:docMk/>
            <pc:sldMk cId="1116158322" sldId="323"/>
            <ac:spMk id="13" creationId="{CF8E9D07-C155-AB71-DB19-33A880C7340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2F9B26-2A2F-44C0-A9F1-EF89A2F52941}" type="doc">
      <dgm:prSet loTypeId="urn:microsoft.com/office/officeart/2016/7/layout/LinearBlockProcessNumbered" loCatId="process" qsTypeId="urn:microsoft.com/office/officeart/2005/8/quickstyle/simple1" qsCatId="simple" csTypeId="urn:microsoft.com/office/officeart/2005/8/colors/accent1_3" csCatId="accent1" phldr="1"/>
      <dgm:spPr/>
      <dgm:t>
        <a:bodyPr/>
        <a:lstStyle/>
        <a:p>
          <a:endParaRPr lang="en-US"/>
        </a:p>
      </dgm:t>
    </dgm:pt>
    <dgm:pt modelId="{4441AA31-E9CD-489F-BB83-D2D1A2944991}">
      <dgm:prSet/>
      <dgm:spPr/>
      <dgm:t>
        <a:bodyPr/>
        <a:lstStyle/>
        <a:p>
          <a:r>
            <a:rPr lang="en-US" b="0" i="0" dirty="0">
              <a:latin typeface="Arial" panose="020B0604020202020204" pitchFamily="34" charset="0"/>
              <a:cs typeface="Arial" panose="020B0604020202020204" pitchFamily="34" charset="0"/>
            </a:rPr>
            <a:t>Federal cases/out of state Sex Offenders </a:t>
          </a:r>
          <a:endParaRPr lang="en-US" b="0" dirty="0">
            <a:latin typeface="Arial" panose="020B0604020202020204" pitchFamily="34" charset="0"/>
            <a:cs typeface="Arial" panose="020B0604020202020204" pitchFamily="34" charset="0"/>
          </a:endParaRPr>
        </a:p>
      </dgm:t>
    </dgm:pt>
    <dgm:pt modelId="{CA727B77-4D71-4C5C-8309-D9F13749AA03}" type="parTrans" cxnId="{428679DF-9075-45F7-AC75-F1BFBBE52A15}">
      <dgm:prSet/>
      <dgm:spPr/>
      <dgm:t>
        <a:bodyPr/>
        <a:lstStyle/>
        <a:p>
          <a:endParaRPr lang="en-US">
            <a:latin typeface="Arial" panose="020B0604020202020204" pitchFamily="34" charset="0"/>
            <a:cs typeface="Arial" panose="020B0604020202020204" pitchFamily="34" charset="0"/>
          </a:endParaRPr>
        </a:p>
      </dgm:t>
    </dgm:pt>
    <dgm:pt modelId="{F404665F-93D9-4C1B-9C7C-7951E8B00D98}" type="sibTrans" cxnId="{428679DF-9075-45F7-AC75-F1BFBBE52A15}">
      <dgm:prSet phldrT="01" phldr="0"/>
      <dgm:spPr/>
      <dgm:t>
        <a:bodyPr/>
        <a:lstStyle/>
        <a:p>
          <a:r>
            <a:rPr lang="en-US">
              <a:latin typeface="Arial" panose="020B0604020202020204" pitchFamily="34" charset="0"/>
              <a:cs typeface="Arial" panose="020B0604020202020204" pitchFamily="34" charset="0"/>
            </a:rPr>
            <a:t>01</a:t>
          </a:r>
          <a:endParaRPr lang="en-US" dirty="0">
            <a:latin typeface="Arial" panose="020B0604020202020204" pitchFamily="34" charset="0"/>
            <a:cs typeface="Arial" panose="020B0604020202020204" pitchFamily="34" charset="0"/>
          </a:endParaRPr>
        </a:p>
      </dgm:t>
    </dgm:pt>
    <dgm:pt modelId="{C3F872F7-807E-46F2-BD0C-D9B0C981ADA2}">
      <dgm:prSet/>
      <dgm:spPr/>
      <dgm:t>
        <a:bodyPr/>
        <a:lstStyle/>
        <a:p>
          <a:r>
            <a:rPr lang="en-US" b="0" i="0" dirty="0">
              <a:latin typeface="Arial" panose="020B0604020202020204" pitchFamily="34" charset="0"/>
              <a:cs typeface="Arial" panose="020B0604020202020204" pitchFamily="34" charset="0"/>
            </a:rPr>
            <a:t>A risk level is not attributed, because the Federal Prison System does not have risk levels as a requirement, or the risk system was not implemented at the time of conviction due to the sex offender not being convicted in the State of Texas.</a:t>
          </a:r>
          <a:endParaRPr lang="en-US" dirty="0">
            <a:latin typeface="Arial" panose="020B0604020202020204" pitchFamily="34" charset="0"/>
            <a:cs typeface="Arial" panose="020B0604020202020204" pitchFamily="34" charset="0"/>
          </a:endParaRPr>
        </a:p>
      </dgm:t>
    </dgm:pt>
    <dgm:pt modelId="{4F98C353-BEC6-4F3C-9255-03A30C8EF40B}" type="parTrans" cxnId="{AA28E8E5-471C-4E84-A1DE-9468023857B2}">
      <dgm:prSet/>
      <dgm:spPr/>
      <dgm:t>
        <a:bodyPr/>
        <a:lstStyle/>
        <a:p>
          <a:endParaRPr lang="en-US">
            <a:latin typeface="Arial" panose="020B0604020202020204" pitchFamily="34" charset="0"/>
            <a:cs typeface="Arial" panose="020B0604020202020204" pitchFamily="34" charset="0"/>
          </a:endParaRPr>
        </a:p>
      </dgm:t>
    </dgm:pt>
    <dgm:pt modelId="{1E974920-40FC-443A-8145-91A992BAF751}" type="sibTrans" cxnId="{AA28E8E5-471C-4E84-A1DE-9468023857B2}">
      <dgm:prSet phldrT="02" phldr="0"/>
      <dgm:spPr/>
      <dgm:t>
        <a:bodyPr/>
        <a:lstStyle/>
        <a:p>
          <a:r>
            <a:rPr lang="en-US">
              <a:latin typeface="Arial" panose="020B0604020202020204" pitchFamily="34" charset="0"/>
              <a:cs typeface="Arial" panose="020B0604020202020204" pitchFamily="34" charset="0"/>
            </a:rPr>
            <a:t>02</a:t>
          </a:r>
          <a:endParaRPr lang="en-US" dirty="0">
            <a:latin typeface="Arial" panose="020B0604020202020204" pitchFamily="34" charset="0"/>
            <a:cs typeface="Arial" panose="020B0604020202020204" pitchFamily="34" charset="0"/>
          </a:endParaRPr>
        </a:p>
      </dgm:t>
    </dgm:pt>
    <dgm:pt modelId="{14D4A2F2-70C9-434F-A326-CE7BEBA1AE79}">
      <dgm:prSet/>
      <dgm:spPr/>
      <dgm:t>
        <a:bodyPr/>
        <a:lstStyle/>
        <a:p>
          <a:r>
            <a:rPr lang="en-US" b="0" i="0" dirty="0">
              <a:latin typeface="Arial" panose="020B0604020202020204" pitchFamily="34" charset="0"/>
              <a:cs typeface="Arial" panose="020B0604020202020204" pitchFamily="34" charset="0"/>
            </a:rPr>
            <a:t>Most all federal cases are sex offenders convicted of </a:t>
          </a:r>
          <a:r>
            <a:rPr lang="en-US" b="1" i="0" u="sng" dirty="0">
              <a:latin typeface="Arial" panose="020B0604020202020204" pitchFamily="34" charset="0"/>
              <a:cs typeface="Arial" panose="020B0604020202020204" pitchFamily="34" charset="0"/>
            </a:rPr>
            <a:t>online solicitation of minors, and or possession of child pornography</a:t>
          </a:r>
          <a:endParaRPr lang="en-US" b="1" u="sng" dirty="0">
            <a:latin typeface="Arial" panose="020B0604020202020204" pitchFamily="34" charset="0"/>
            <a:cs typeface="Arial" panose="020B0604020202020204" pitchFamily="34" charset="0"/>
          </a:endParaRPr>
        </a:p>
      </dgm:t>
    </dgm:pt>
    <dgm:pt modelId="{700F54DA-BC8E-465A-8151-40516C9CA6C8}" type="parTrans" cxnId="{5B74C628-2355-4344-9B24-ECD46FA1695A}">
      <dgm:prSet/>
      <dgm:spPr/>
      <dgm:t>
        <a:bodyPr/>
        <a:lstStyle/>
        <a:p>
          <a:endParaRPr lang="en-US">
            <a:latin typeface="Arial" panose="020B0604020202020204" pitchFamily="34" charset="0"/>
            <a:cs typeface="Arial" panose="020B0604020202020204" pitchFamily="34" charset="0"/>
          </a:endParaRPr>
        </a:p>
      </dgm:t>
    </dgm:pt>
    <dgm:pt modelId="{0BC85455-70BB-4667-A972-4D931B54DBA7}" type="sibTrans" cxnId="{5B74C628-2355-4344-9B24-ECD46FA1695A}">
      <dgm:prSet phldrT="03" phldr="0"/>
      <dgm:spPr/>
      <dgm:t>
        <a:bodyPr/>
        <a:lstStyle/>
        <a:p>
          <a:r>
            <a:rPr lang="en-US">
              <a:latin typeface="Arial" panose="020B0604020202020204" pitchFamily="34" charset="0"/>
              <a:cs typeface="Arial" panose="020B0604020202020204" pitchFamily="34" charset="0"/>
            </a:rPr>
            <a:t>03</a:t>
          </a:r>
          <a:endParaRPr lang="en-US" dirty="0">
            <a:latin typeface="Arial" panose="020B0604020202020204" pitchFamily="34" charset="0"/>
            <a:cs typeface="Arial" panose="020B0604020202020204" pitchFamily="34" charset="0"/>
          </a:endParaRPr>
        </a:p>
      </dgm:t>
    </dgm:pt>
    <dgm:pt modelId="{C00955A2-8AEC-4960-8AF4-36B0B18C69F0}" type="pres">
      <dgm:prSet presAssocID="{F32F9B26-2A2F-44C0-A9F1-EF89A2F52941}" presName="Name0" presStyleCnt="0">
        <dgm:presLayoutVars>
          <dgm:animLvl val="lvl"/>
          <dgm:resizeHandles val="exact"/>
        </dgm:presLayoutVars>
      </dgm:prSet>
      <dgm:spPr/>
    </dgm:pt>
    <dgm:pt modelId="{4DEE313A-81A3-400D-9C57-E46900D4CFA1}" type="pres">
      <dgm:prSet presAssocID="{4441AA31-E9CD-489F-BB83-D2D1A2944991}" presName="compositeNode" presStyleCnt="0">
        <dgm:presLayoutVars>
          <dgm:bulletEnabled val="1"/>
        </dgm:presLayoutVars>
      </dgm:prSet>
      <dgm:spPr/>
    </dgm:pt>
    <dgm:pt modelId="{7B08E10F-6CF0-43F7-80C0-91BACC73056E}" type="pres">
      <dgm:prSet presAssocID="{4441AA31-E9CD-489F-BB83-D2D1A2944991}" presName="bgRect" presStyleLbl="alignNode1" presStyleIdx="0" presStyleCnt="3" custScaleY="222744"/>
      <dgm:spPr/>
    </dgm:pt>
    <dgm:pt modelId="{5DB500CA-F0DD-478C-8575-8582F61C9B1F}" type="pres">
      <dgm:prSet presAssocID="{F404665F-93D9-4C1B-9C7C-7951E8B00D98}" presName="sibTransNodeRect" presStyleLbl="alignNode1" presStyleIdx="0" presStyleCnt="3" custLinFactNeighborY="-54040">
        <dgm:presLayoutVars>
          <dgm:chMax val="0"/>
          <dgm:bulletEnabled val="1"/>
        </dgm:presLayoutVars>
      </dgm:prSet>
      <dgm:spPr/>
    </dgm:pt>
    <dgm:pt modelId="{7E5A98AF-AB73-42BD-AFCE-EC50121D3C83}" type="pres">
      <dgm:prSet presAssocID="{4441AA31-E9CD-489F-BB83-D2D1A2944991}" presName="nodeRect" presStyleLbl="alignNode1" presStyleIdx="0" presStyleCnt="3">
        <dgm:presLayoutVars>
          <dgm:bulletEnabled val="1"/>
        </dgm:presLayoutVars>
      </dgm:prSet>
      <dgm:spPr/>
    </dgm:pt>
    <dgm:pt modelId="{D8AD33E2-538E-4222-BCC3-0F5C1B2B1E9D}" type="pres">
      <dgm:prSet presAssocID="{F404665F-93D9-4C1B-9C7C-7951E8B00D98}" presName="sibTrans" presStyleCnt="0"/>
      <dgm:spPr/>
    </dgm:pt>
    <dgm:pt modelId="{AA407FBE-153F-47F3-881E-9BB49105F039}" type="pres">
      <dgm:prSet presAssocID="{C3F872F7-807E-46F2-BD0C-D9B0C981ADA2}" presName="compositeNode" presStyleCnt="0">
        <dgm:presLayoutVars>
          <dgm:bulletEnabled val="1"/>
        </dgm:presLayoutVars>
      </dgm:prSet>
      <dgm:spPr/>
    </dgm:pt>
    <dgm:pt modelId="{54B65F54-62AA-49EB-A8B0-AF324479E082}" type="pres">
      <dgm:prSet presAssocID="{C3F872F7-807E-46F2-BD0C-D9B0C981ADA2}" presName="bgRect" presStyleLbl="alignNode1" presStyleIdx="1" presStyleCnt="3" custScaleY="223909" custLinFactNeighborY="-737"/>
      <dgm:spPr/>
    </dgm:pt>
    <dgm:pt modelId="{C7A2CE9C-27E0-40C2-AF8F-4870B8D2110A}" type="pres">
      <dgm:prSet presAssocID="{1E974920-40FC-443A-8145-91A992BAF751}" presName="sibTransNodeRect" presStyleLbl="alignNode1" presStyleIdx="1" presStyleCnt="3" custLinFactNeighborY="-55496">
        <dgm:presLayoutVars>
          <dgm:chMax val="0"/>
          <dgm:bulletEnabled val="1"/>
        </dgm:presLayoutVars>
      </dgm:prSet>
      <dgm:spPr/>
    </dgm:pt>
    <dgm:pt modelId="{B351A845-6996-4A67-9613-189442EDC677}" type="pres">
      <dgm:prSet presAssocID="{C3F872F7-807E-46F2-BD0C-D9B0C981ADA2}" presName="nodeRect" presStyleLbl="alignNode1" presStyleIdx="1" presStyleCnt="3">
        <dgm:presLayoutVars>
          <dgm:bulletEnabled val="1"/>
        </dgm:presLayoutVars>
      </dgm:prSet>
      <dgm:spPr/>
    </dgm:pt>
    <dgm:pt modelId="{A53F7FC7-9A35-4011-8AAA-31C37B8C1B95}" type="pres">
      <dgm:prSet presAssocID="{1E974920-40FC-443A-8145-91A992BAF751}" presName="sibTrans" presStyleCnt="0"/>
      <dgm:spPr/>
    </dgm:pt>
    <dgm:pt modelId="{F2D72C8D-9884-45B0-B665-3B70E1AB8007}" type="pres">
      <dgm:prSet presAssocID="{14D4A2F2-70C9-434F-A326-CE7BEBA1AE79}" presName="compositeNode" presStyleCnt="0">
        <dgm:presLayoutVars>
          <dgm:bulletEnabled val="1"/>
        </dgm:presLayoutVars>
      </dgm:prSet>
      <dgm:spPr/>
    </dgm:pt>
    <dgm:pt modelId="{2F5D890A-BC03-4DC4-8C08-EA1EEDA3C727}" type="pres">
      <dgm:prSet presAssocID="{14D4A2F2-70C9-434F-A326-CE7BEBA1AE79}" presName="bgRect" presStyleLbl="alignNode1" presStyleIdx="2" presStyleCnt="3" custScaleY="223909" custLinFactNeighborX="-1320"/>
      <dgm:spPr/>
    </dgm:pt>
    <dgm:pt modelId="{F8115227-1622-41B5-908E-739B520B3998}" type="pres">
      <dgm:prSet presAssocID="{0BC85455-70BB-4667-A972-4D931B54DBA7}" presName="sibTransNodeRect" presStyleLbl="alignNode1" presStyleIdx="2" presStyleCnt="3" custLinFactNeighborX="-1807" custLinFactNeighborY="-55496">
        <dgm:presLayoutVars>
          <dgm:chMax val="0"/>
          <dgm:bulletEnabled val="1"/>
        </dgm:presLayoutVars>
      </dgm:prSet>
      <dgm:spPr/>
    </dgm:pt>
    <dgm:pt modelId="{62F8FE4A-AB34-4FAD-BF93-60F41E9F8BF2}" type="pres">
      <dgm:prSet presAssocID="{14D4A2F2-70C9-434F-A326-CE7BEBA1AE79}" presName="nodeRect" presStyleLbl="alignNode1" presStyleIdx="2" presStyleCnt="3">
        <dgm:presLayoutVars>
          <dgm:bulletEnabled val="1"/>
        </dgm:presLayoutVars>
      </dgm:prSet>
      <dgm:spPr/>
    </dgm:pt>
  </dgm:ptLst>
  <dgm:cxnLst>
    <dgm:cxn modelId="{1708F90F-A176-4035-9891-8829449BF47A}" type="presOf" srcId="{14D4A2F2-70C9-434F-A326-CE7BEBA1AE79}" destId="{2F5D890A-BC03-4DC4-8C08-EA1EEDA3C727}" srcOrd="0" destOrd="0" presId="urn:microsoft.com/office/officeart/2016/7/layout/LinearBlockProcessNumbered"/>
    <dgm:cxn modelId="{F69B8F23-C4D0-4652-90DB-8E033D53087E}" type="presOf" srcId="{F32F9B26-2A2F-44C0-A9F1-EF89A2F52941}" destId="{C00955A2-8AEC-4960-8AF4-36B0B18C69F0}" srcOrd="0" destOrd="0" presId="urn:microsoft.com/office/officeart/2016/7/layout/LinearBlockProcessNumbered"/>
    <dgm:cxn modelId="{5B74C628-2355-4344-9B24-ECD46FA1695A}" srcId="{F32F9B26-2A2F-44C0-A9F1-EF89A2F52941}" destId="{14D4A2F2-70C9-434F-A326-CE7BEBA1AE79}" srcOrd="2" destOrd="0" parTransId="{700F54DA-BC8E-465A-8151-40516C9CA6C8}" sibTransId="{0BC85455-70BB-4667-A972-4D931B54DBA7}"/>
    <dgm:cxn modelId="{98599662-B354-468E-957E-3A6931DEDD4E}" type="presOf" srcId="{F404665F-93D9-4C1B-9C7C-7951E8B00D98}" destId="{5DB500CA-F0DD-478C-8575-8582F61C9B1F}" srcOrd="0" destOrd="0" presId="urn:microsoft.com/office/officeart/2016/7/layout/LinearBlockProcessNumbered"/>
    <dgm:cxn modelId="{8B55184A-8D49-40A5-B0F2-877C7C9EFD83}" type="presOf" srcId="{0BC85455-70BB-4667-A972-4D931B54DBA7}" destId="{F8115227-1622-41B5-908E-739B520B3998}" srcOrd="0" destOrd="0" presId="urn:microsoft.com/office/officeart/2016/7/layout/LinearBlockProcessNumbered"/>
    <dgm:cxn modelId="{080D254E-4644-4334-8510-5D6A2BD7DB52}" type="presOf" srcId="{14D4A2F2-70C9-434F-A326-CE7BEBA1AE79}" destId="{62F8FE4A-AB34-4FAD-BF93-60F41E9F8BF2}" srcOrd="1" destOrd="0" presId="urn:microsoft.com/office/officeart/2016/7/layout/LinearBlockProcessNumbered"/>
    <dgm:cxn modelId="{D3B43F86-063B-43BA-B02A-C1F9433E00D8}" type="presOf" srcId="{4441AA31-E9CD-489F-BB83-D2D1A2944991}" destId="{7E5A98AF-AB73-42BD-AFCE-EC50121D3C83}" srcOrd="1" destOrd="0" presId="urn:microsoft.com/office/officeart/2016/7/layout/LinearBlockProcessNumbered"/>
    <dgm:cxn modelId="{FCD19396-3D32-4A7E-9027-4C5D626E982D}" type="presOf" srcId="{4441AA31-E9CD-489F-BB83-D2D1A2944991}" destId="{7B08E10F-6CF0-43F7-80C0-91BACC73056E}" srcOrd="0" destOrd="0" presId="urn:microsoft.com/office/officeart/2016/7/layout/LinearBlockProcessNumbered"/>
    <dgm:cxn modelId="{2CBCE5BE-D9C3-453A-9E56-C0CFA1A49688}" type="presOf" srcId="{C3F872F7-807E-46F2-BD0C-D9B0C981ADA2}" destId="{54B65F54-62AA-49EB-A8B0-AF324479E082}" srcOrd="0" destOrd="0" presId="urn:microsoft.com/office/officeart/2016/7/layout/LinearBlockProcessNumbered"/>
    <dgm:cxn modelId="{051C9CD9-CEF4-41E8-9EE9-4936304FCAEC}" type="presOf" srcId="{1E974920-40FC-443A-8145-91A992BAF751}" destId="{C7A2CE9C-27E0-40C2-AF8F-4870B8D2110A}" srcOrd="0" destOrd="0" presId="urn:microsoft.com/office/officeart/2016/7/layout/LinearBlockProcessNumbered"/>
    <dgm:cxn modelId="{428679DF-9075-45F7-AC75-F1BFBBE52A15}" srcId="{F32F9B26-2A2F-44C0-A9F1-EF89A2F52941}" destId="{4441AA31-E9CD-489F-BB83-D2D1A2944991}" srcOrd="0" destOrd="0" parTransId="{CA727B77-4D71-4C5C-8309-D9F13749AA03}" sibTransId="{F404665F-93D9-4C1B-9C7C-7951E8B00D98}"/>
    <dgm:cxn modelId="{AA28E8E5-471C-4E84-A1DE-9468023857B2}" srcId="{F32F9B26-2A2F-44C0-A9F1-EF89A2F52941}" destId="{C3F872F7-807E-46F2-BD0C-D9B0C981ADA2}" srcOrd="1" destOrd="0" parTransId="{4F98C353-BEC6-4F3C-9255-03A30C8EF40B}" sibTransId="{1E974920-40FC-443A-8145-91A992BAF751}"/>
    <dgm:cxn modelId="{CFB3D0FC-90D2-4B7D-A42C-4353C5584F56}" type="presOf" srcId="{C3F872F7-807E-46F2-BD0C-D9B0C981ADA2}" destId="{B351A845-6996-4A67-9613-189442EDC677}" srcOrd="1" destOrd="0" presId="urn:microsoft.com/office/officeart/2016/7/layout/LinearBlockProcessNumbered"/>
    <dgm:cxn modelId="{BBCD5242-D7BD-47E2-91E8-0C5618DBE6D8}" type="presParOf" srcId="{C00955A2-8AEC-4960-8AF4-36B0B18C69F0}" destId="{4DEE313A-81A3-400D-9C57-E46900D4CFA1}" srcOrd="0" destOrd="0" presId="urn:microsoft.com/office/officeart/2016/7/layout/LinearBlockProcessNumbered"/>
    <dgm:cxn modelId="{BBEC8E04-522B-4148-B89D-46CE628F4249}" type="presParOf" srcId="{4DEE313A-81A3-400D-9C57-E46900D4CFA1}" destId="{7B08E10F-6CF0-43F7-80C0-91BACC73056E}" srcOrd="0" destOrd="0" presId="urn:microsoft.com/office/officeart/2016/7/layout/LinearBlockProcessNumbered"/>
    <dgm:cxn modelId="{6785A4FB-47C1-434A-92BD-99CFD95267EB}" type="presParOf" srcId="{4DEE313A-81A3-400D-9C57-E46900D4CFA1}" destId="{5DB500CA-F0DD-478C-8575-8582F61C9B1F}" srcOrd="1" destOrd="0" presId="urn:microsoft.com/office/officeart/2016/7/layout/LinearBlockProcessNumbered"/>
    <dgm:cxn modelId="{1E21EA28-6BB1-4224-A571-EB71CDF46893}" type="presParOf" srcId="{4DEE313A-81A3-400D-9C57-E46900D4CFA1}" destId="{7E5A98AF-AB73-42BD-AFCE-EC50121D3C83}" srcOrd="2" destOrd="0" presId="urn:microsoft.com/office/officeart/2016/7/layout/LinearBlockProcessNumbered"/>
    <dgm:cxn modelId="{DECBF9C9-B138-4445-9667-6968AFC333DE}" type="presParOf" srcId="{C00955A2-8AEC-4960-8AF4-36B0B18C69F0}" destId="{D8AD33E2-538E-4222-BCC3-0F5C1B2B1E9D}" srcOrd="1" destOrd="0" presId="urn:microsoft.com/office/officeart/2016/7/layout/LinearBlockProcessNumbered"/>
    <dgm:cxn modelId="{279AFCA9-E217-4480-B08D-8D342162E90D}" type="presParOf" srcId="{C00955A2-8AEC-4960-8AF4-36B0B18C69F0}" destId="{AA407FBE-153F-47F3-881E-9BB49105F039}" srcOrd="2" destOrd="0" presId="urn:microsoft.com/office/officeart/2016/7/layout/LinearBlockProcessNumbered"/>
    <dgm:cxn modelId="{49324DB4-86C0-4E01-A8C9-B358E1A2AC76}" type="presParOf" srcId="{AA407FBE-153F-47F3-881E-9BB49105F039}" destId="{54B65F54-62AA-49EB-A8B0-AF324479E082}" srcOrd="0" destOrd="0" presId="urn:microsoft.com/office/officeart/2016/7/layout/LinearBlockProcessNumbered"/>
    <dgm:cxn modelId="{A984AFA5-9E61-4FA7-9AE1-470CCE6E1D4F}" type="presParOf" srcId="{AA407FBE-153F-47F3-881E-9BB49105F039}" destId="{C7A2CE9C-27E0-40C2-AF8F-4870B8D2110A}" srcOrd="1" destOrd="0" presId="urn:microsoft.com/office/officeart/2016/7/layout/LinearBlockProcessNumbered"/>
    <dgm:cxn modelId="{B13D83F4-41A9-42C4-B64A-49D59663D73F}" type="presParOf" srcId="{AA407FBE-153F-47F3-881E-9BB49105F039}" destId="{B351A845-6996-4A67-9613-189442EDC677}" srcOrd="2" destOrd="0" presId="urn:microsoft.com/office/officeart/2016/7/layout/LinearBlockProcessNumbered"/>
    <dgm:cxn modelId="{A2BE44F3-CDEB-4BFD-A8E6-D41C9F1B35AB}" type="presParOf" srcId="{C00955A2-8AEC-4960-8AF4-36B0B18C69F0}" destId="{A53F7FC7-9A35-4011-8AAA-31C37B8C1B95}" srcOrd="3" destOrd="0" presId="urn:microsoft.com/office/officeart/2016/7/layout/LinearBlockProcessNumbered"/>
    <dgm:cxn modelId="{FE113CB5-3516-4B64-A122-5D595899190D}" type="presParOf" srcId="{C00955A2-8AEC-4960-8AF4-36B0B18C69F0}" destId="{F2D72C8D-9884-45B0-B665-3B70E1AB8007}" srcOrd="4" destOrd="0" presId="urn:microsoft.com/office/officeart/2016/7/layout/LinearBlockProcessNumbered"/>
    <dgm:cxn modelId="{1F8E0172-F01D-41EC-837C-51040799BED0}" type="presParOf" srcId="{F2D72C8D-9884-45B0-B665-3B70E1AB8007}" destId="{2F5D890A-BC03-4DC4-8C08-EA1EEDA3C727}" srcOrd="0" destOrd="0" presId="urn:microsoft.com/office/officeart/2016/7/layout/LinearBlockProcessNumbered"/>
    <dgm:cxn modelId="{6E47B342-193A-4233-8C5F-2AB9FFB1F728}" type="presParOf" srcId="{F2D72C8D-9884-45B0-B665-3B70E1AB8007}" destId="{F8115227-1622-41B5-908E-739B520B3998}" srcOrd="1" destOrd="0" presId="urn:microsoft.com/office/officeart/2016/7/layout/LinearBlockProcessNumbered"/>
    <dgm:cxn modelId="{60665E9A-2E0A-4471-B0D2-D8606DCEB2A5}" type="presParOf" srcId="{F2D72C8D-9884-45B0-B665-3B70E1AB8007}" destId="{62F8FE4A-AB34-4FAD-BF93-60F41E9F8BF2}"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3782B1-CC11-4E9B-B064-227887B507EC}" type="doc">
      <dgm:prSet loTypeId="urn:microsoft.com/office/officeart/2005/8/layout/hList6" loCatId="list" qsTypeId="urn:microsoft.com/office/officeart/2005/8/quickstyle/simple1" qsCatId="simple" csTypeId="urn:microsoft.com/office/officeart/2005/8/colors/accent1_5" csCatId="accent1" phldr="1"/>
      <dgm:spPr/>
      <dgm:t>
        <a:bodyPr/>
        <a:lstStyle/>
        <a:p>
          <a:endParaRPr lang="en-US"/>
        </a:p>
      </dgm:t>
    </dgm:pt>
    <dgm:pt modelId="{99A61FA7-89A8-4C2A-B4D3-3AE1942FDDD8}">
      <dgm:prSet phldrT="[Text]" custT="1"/>
      <dgm:spPr/>
      <dgm:t>
        <a:bodyPr/>
        <a:lstStyle/>
        <a:p>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Low Risk</a:t>
          </a:r>
        </a:p>
        <a:p>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79</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registered sex offenders</a:t>
          </a:r>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D41197FF-40F6-4B3E-8EC3-478FE9D10C5B}" type="parTrans" cxnId="{9275AF52-3655-45CD-9D58-8C05E4986220}">
      <dgm:prSet/>
      <dgm:spPr/>
      <dgm:t>
        <a:bodyPr/>
        <a:lstStyle/>
        <a:p>
          <a:endParaRPr lang="en-US"/>
        </a:p>
      </dgm:t>
    </dgm:pt>
    <dgm:pt modelId="{5F2E1EAE-5828-4A80-B1F3-B2DAC3F07144}" type="sibTrans" cxnId="{9275AF52-3655-45CD-9D58-8C05E4986220}">
      <dgm:prSet/>
      <dgm:spPr/>
      <dgm:t>
        <a:bodyPr/>
        <a:lstStyle/>
        <a:p>
          <a:endParaRPr lang="en-US"/>
        </a:p>
      </dgm:t>
    </dgm:pt>
    <dgm:pt modelId="{D0A382E9-1B6D-4163-8AE7-B0F12B4595EE}">
      <dgm:prSet phldrT="[Text]" custT="1"/>
      <dgm:spPr/>
      <dgm:t>
        <a:bodyPr/>
        <a:lstStyle/>
        <a:p>
          <a:pPr algn="ct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Mod Risk</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121</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registered sex offenders</a:t>
          </a:r>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668C481D-1E3D-4455-A5CD-5FC8347FEE8C}" type="parTrans" cxnId="{BEED5651-92E7-4D07-9A33-08E91BB50D5B}">
      <dgm:prSet/>
      <dgm:spPr/>
      <dgm:t>
        <a:bodyPr/>
        <a:lstStyle/>
        <a:p>
          <a:endParaRPr lang="en-US"/>
        </a:p>
      </dgm:t>
    </dgm:pt>
    <dgm:pt modelId="{9015DCE2-4A37-479B-AECA-0C4E58176EBD}" type="sibTrans" cxnId="{BEED5651-92E7-4D07-9A33-08E91BB50D5B}">
      <dgm:prSet/>
      <dgm:spPr/>
      <dgm:t>
        <a:bodyPr/>
        <a:lstStyle/>
        <a:p>
          <a:endParaRPr lang="en-US"/>
        </a:p>
      </dgm:t>
    </dgm:pt>
    <dgm:pt modelId="{CAEA6795-63F3-4338-BFDE-4A3282F4C0EE}">
      <dgm:prSet phldrT="[Text]"/>
      <dgm:spPr/>
      <dgm:t>
        <a:bodyPr/>
        <a:lstStyle/>
        <a:p>
          <a:pPr algn="l"/>
          <a:endParaRPr lang="en-US" sz="3800" dirty="0">
            <a:latin typeface="Arial" panose="020B0604020202020204" pitchFamily="34" charset="0"/>
            <a:cs typeface="Arial" panose="020B0604020202020204" pitchFamily="34" charset="0"/>
          </a:endParaRPr>
        </a:p>
      </dgm:t>
    </dgm:pt>
    <dgm:pt modelId="{901AD592-83F3-4749-998D-58AAA87828B5}" type="parTrans" cxnId="{22986289-EFD2-4437-AE6E-4E85E370A809}">
      <dgm:prSet/>
      <dgm:spPr/>
      <dgm:t>
        <a:bodyPr/>
        <a:lstStyle/>
        <a:p>
          <a:endParaRPr lang="en-US"/>
        </a:p>
      </dgm:t>
    </dgm:pt>
    <dgm:pt modelId="{7D61DE0E-2052-4DF6-A295-2361B879D1CC}" type="sibTrans" cxnId="{22986289-EFD2-4437-AE6E-4E85E370A809}">
      <dgm:prSet/>
      <dgm:spPr/>
      <dgm:t>
        <a:bodyPr/>
        <a:lstStyle/>
        <a:p>
          <a:endParaRPr lang="en-US"/>
        </a:p>
      </dgm:t>
    </dgm:pt>
    <dgm:pt modelId="{71ADCAD4-2010-4021-B032-817FCE37A8E6}">
      <dgm:prSet phldrT="[Text]" custT="1"/>
      <dgm:spPr/>
      <dgm:t>
        <a:bodyPr/>
        <a:lstStyle/>
        <a:p>
          <a:pPr>
            <a:buFont typeface="Arial" panose="020B0604020202020204" pitchFamily="34" charset="0"/>
            <a:buNone/>
          </a:pP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reported</a:t>
          </a:r>
        </a:p>
        <a:p>
          <a:pPr>
            <a:buFont typeface="Arial" panose="020B0604020202020204" pitchFamily="34" charset="0"/>
            <a:buNone/>
          </a:pP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Arial" panose="020B0604020202020204" pitchFamily="34" charset="0"/>
            <a:buNone/>
          </a:pP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43</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registered sex offenders</a:t>
          </a:r>
        </a:p>
        <a:p>
          <a:pPr>
            <a:buNone/>
          </a:pPr>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2419D54C-39DC-4EDA-8597-0FCE4C4613B8}" type="parTrans" cxnId="{713A2BD8-ED1B-4271-81B5-6DF94BE4D9D2}">
      <dgm:prSet/>
      <dgm:spPr/>
      <dgm:t>
        <a:bodyPr/>
        <a:lstStyle/>
        <a:p>
          <a:endParaRPr lang="en-US"/>
        </a:p>
      </dgm:t>
    </dgm:pt>
    <dgm:pt modelId="{9F5333D6-373E-4852-8980-C691C30E8A7B}" type="sibTrans" cxnId="{713A2BD8-ED1B-4271-81B5-6DF94BE4D9D2}">
      <dgm:prSet/>
      <dgm:spPr/>
      <dgm:t>
        <a:bodyPr/>
        <a:lstStyle/>
        <a:p>
          <a:endParaRPr lang="en-US"/>
        </a:p>
      </dgm:t>
    </dgm:pt>
    <dgm:pt modelId="{11977E91-0CAC-4062-AA22-2B83FA188267}">
      <dgm:prSet phldrT="[Text]" custT="1"/>
      <dgm:spPr/>
      <dgm:t>
        <a:bodyPr/>
        <a:lstStyle/>
        <a:p>
          <a:pPr algn="ct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 Risk</a:t>
          </a:r>
        </a:p>
        <a:p>
          <a:pPr algn="l"/>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registered sex offenders</a:t>
          </a:r>
        </a:p>
      </dgm:t>
    </dgm:pt>
    <dgm:pt modelId="{3CE06BED-0D76-414B-AE11-D625BADB564F}" type="parTrans" cxnId="{9B0B440D-4B05-4343-94A5-663022883DAC}">
      <dgm:prSet/>
      <dgm:spPr/>
      <dgm:t>
        <a:bodyPr/>
        <a:lstStyle/>
        <a:p>
          <a:endParaRPr lang="en-US"/>
        </a:p>
      </dgm:t>
    </dgm:pt>
    <dgm:pt modelId="{3B2CFA2D-5E5F-4303-9EF0-B8ADD52C3654}" type="sibTrans" cxnId="{9B0B440D-4B05-4343-94A5-663022883DAC}">
      <dgm:prSet/>
      <dgm:spPr/>
      <dgm:t>
        <a:bodyPr/>
        <a:lstStyle/>
        <a:p>
          <a:endParaRPr lang="en-US"/>
        </a:p>
      </dgm:t>
    </dgm:pt>
    <dgm:pt modelId="{FA3155B6-93BD-4FBC-8496-0DC43CFB970A}" type="pres">
      <dgm:prSet presAssocID="{883782B1-CC11-4E9B-B064-227887B507EC}" presName="Name0" presStyleCnt="0">
        <dgm:presLayoutVars>
          <dgm:dir/>
          <dgm:resizeHandles val="exact"/>
        </dgm:presLayoutVars>
      </dgm:prSet>
      <dgm:spPr/>
    </dgm:pt>
    <dgm:pt modelId="{1925BA4B-0CEA-4677-8578-BEAA730E43F4}" type="pres">
      <dgm:prSet presAssocID="{99A61FA7-89A8-4C2A-B4D3-3AE1942FDDD8}" presName="node" presStyleLbl="node1" presStyleIdx="0" presStyleCnt="4" custLinFactNeighborX="-16555" custLinFactNeighborY="105">
        <dgm:presLayoutVars>
          <dgm:bulletEnabled val="1"/>
        </dgm:presLayoutVars>
      </dgm:prSet>
      <dgm:spPr/>
    </dgm:pt>
    <dgm:pt modelId="{22CD9F8F-EC9B-4D78-8489-57C80E15B325}" type="pres">
      <dgm:prSet presAssocID="{5F2E1EAE-5828-4A80-B1F3-B2DAC3F07144}" presName="sibTrans" presStyleCnt="0"/>
      <dgm:spPr/>
    </dgm:pt>
    <dgm:pt modelId="{BA61F5FB-BAE5-4DD7-91D7-A609DC6FD947}" type="pres">
      <dgm:prSet presAssocID="{D0A382E9-1B6D-4163-8AE7-B0F12B4595EE}" presName="node" presStyleLbl="node1" presStyleIdx="1" presStyleCnt="4">
        <dgm:presLayoutVars>
          <dgm:bulletEnabled val="1"/>
        </dgm:presLayoutVars>
      </dgm:prSet>
      <dgm:spPr/>
    </dgm:pt>
    <dgm:pt modelId="{9B348B9F-4AAE-4123-9B41-1B91C6CA2183}" type="pres">
      <dgm:prSet presAssocID="{9015DCE2-4A37-479B-AECA-0C4E58176EBD}" presName="sibTrans" presStyleCnt="0"/>
      <dgm:spPr/>
    </dgm:pt>
    <dgm:pt modelId="{D08604F9-3675-4BD8-A0E4-56AD50F8F370}" type="pres">
      <dgm:prSet presAssocID="{71ADCAD4-2010-4021-B032-817FCE37A8E6}" presName="node" presStyleLbl="node1" presStyleIdx="2" presStyleCnt="4" custLinFactX="96513" custLinFactNeighborX="100000" custLinFactNeighborY="800">
        <dgm:presLayoutVars>
          <dgm:bulletEnabled val="1"/>
        </dgm:presLayoutVars>
      </dgm:prSet>
      <dgm:spPr/>
    </dgm:pt>
    <dgm:pt modelId="{4A6680F6-9477-43BB-B0F1-D7C40D295925}" type="pres">
      <dgm:prSet presAssocID="{9F5333D6-373E-4852-8980-C691C30E8A7B}" presName="sibTrans" presStyleCnt="0"/>
      <dgm:spPr/>
    </dgm:pt>
    <dgm:pt modelId="{84CB4826-6364-4075-BAD8-1CCBCD07F1CF}" type="pres">
      <dgm:prSet presAssocID="{11977E91-0CAC-4062-AA22-2B83FA188267}" presName="node" presStyleLbl="node1" presStyleIdx="3" presStyleCnt="4" custLinFactX="-100000" custLinFactNeighborX="-112120" custLinFactNeighborY="-739">
        <dgm:presLayoutVars>
          <dgm:bulletEnabled val="1"/>
        </dgm:presLayoutVars>
      </dgm:prSet>
      <dgm:spPr/>
    </dgm:pt>
  </dgm:ptLst>
  <dgm:cxnLst>
    <dgm:cxn modelId="{9B0B440D-4B05-4343-94A5-663022883DAC}" srcId="{883782B1-CC11-4E9B-B064-227887B507EC}" destId="{11977E91-0CAC-4062-AA22-2B83FA188267}" srcOrd="3" destOrd="0" parTransId="{3CE06BED-0D76-414B-AE11-D625BADB564F}" sibTransId="{3B2CFA2D-5E5F-4303-9EF0-B8ADD52C3654}"/>
    <dgm:cxn modelId="{BF10712B-A483-41B5-8593-E2A3114D6B28}" type="presOf" srcId="{11977E91-0CAC-4062-AA22-2B83FA188267}" destId="{84CB4826-6364-4075-BAD8-1CCBCD07F1CF}" srcOrd="0" destOrd="0" presId="urn:microsoft.com/office/officeart/2005/8/layout/hList6"/>
    <dgm:cxn modelId="{A0758933-78AE-423A-9F3B-1BAF7BF333E2}" type="presOf" srcId="{99A61FA7-89A8-4C2A-B4D3-3AE1942FDDD8}" destId="{1925BA4B-0CEA-4677-8578-BEAA730E43F4}" srcOrd="0" destOrd="0" presId="urn:microsoft.com/office/officeart/2005/8/layout/hList6"/>
    <dgm:cxn modelId="{D6B8C74F-753B-4495-9199-0DC2841D6528}" type="presOf" srcId="{71ADCAD4-2010-4021-B032-817FCE37A8E6}" destId="{D08604F9-3675-4BD8-A0E4-56AD50F8F370}" srcOrd="0" destOrd="0" presId="urn:microsoft.com/office/officeart/2005/8/layout/hList6"/>
    <dgm:cxn modelId="{BEED5651-92E7-4D07-9A33-08E91BB50D5B}" srcId="{883782B1-CC11-4E9B-B064-227887B507EC}" destId="{D0A382E9-1B6D-4163-8AE7-B0F12B4595EE}" srcOrd="1" destOrd="0" parTransId="{668C481D-1E3D-4455-A5CD-5FC8347FEE8C}" sibTransId="{9015DCE2-4A37-479B-AECA-0C4E58176EBD}"/>
    <dgm:cxn modelId="{9275AF52-3655-45CD-9D58-8C05E4986220}" srcId="{883782B1-CC11-4E9B-B064-227887B507EC}" destId="{99A61FA7-89A8-4C2A-B4D3-3AE1942FDDD8}" srcOrd="0" destOrd="0" parTransId="{D41197FF-40F6-4B3E-8EC3-478FE9D10C5B}" sibTransId="{5F2E1EAE-5828-4A80-B1F3-B2DAC3F07144}"/>
    <dgm:cxn modelId="{22986289-EFD2-4437-AE6E-4E85E370A809}" srcId="{D0A382E9-1B6D-4163-8AE7-B0F12B4595EE}" destId="{CAEA6795-63F3-4338-BFDE-4A3282F4C0EE}" srcOrd="0" destOrd="0" parTransId="{901AD592-83F3-4749-998D-58AAA87828B5}" sibTransId="{7D61DE0E-2052-4DF6-A295-2361B879D1CC}"/>
    <dgm:cxn modelId="{D58B898C-D7C7-4F0A-A126-45297DD4FAD7}" type="presOf" srcId="{CAEA6795-63F3-4338-BFDE-4A3282F4C0EE}" destId="{BA61F5FB-BAE5-4DD7-91D7-A609DC6FD947}" srcOrd="0" destOrd="1" presId="urn:microsoft.com/office/officeart/2005/8/layout/hList6"/>
    <dgm:cxn modelId="{3A70FAC5-24E0-4073-8D60-054DA9AA3E3E}" type="presOf" srcId="{D0A382E9-1B6D-4163-8AE7-B0F12B4595EE}" destId="{BA61F5FB-BAE5-4DD7-91D7-A609DC6FD947}" srcOrd="0" destOrd="0" presId="urn:microsoft.com/office/officeart/2005/8/layout/hList6"/>
    <dgm:cxn modelId="{713A2BD8-ED1B-4271-81B5-6DF94BE4D9D2}" srcId="{883782B1-CC11-4E9B-B064-227887B507EC}" destId="{71ADCAD4-2010-4021-B032-817FCE37A8E6}" srcOrd="2" destOrd="0" parTransId="{2419D54C-39DC-4EDA-8597-0FCE4C4613B8}" sibTransId="{9F5333D6-373E-4852-8980-C691C30E8A7B}"/>
    <dgm:cxn modelId="{C6C7BFF3-82F7-4C8F-B32C-86829007B522}" type="presOf" srcId="{883782B1-CC11-4E9B-B064-227887B507EC}" destId="{FA3155B6-93BD-4FBC-8496-0DC43CFB970A}" srcOrd="0" destOrd="0" presId="urn:microsoft.com/office/officeart/2005/8/layout/hList6"/>
    <dgm:cxn modelId="{DC5C1741-C381-41AE-A177-2CF317BCFC10}" type="presParOf" srcId="{FA3155B6-93BD-4FBC-8496-0DC43CFB970A}" destId="{1925BA4B-0CEA-4677-8578-BEAA730E43F4}" srcOrd="0" destOrd="0" presId="urn:microsoft.com/office/officeart/2005/8/layout/hList6"/>
    <dgm:cxn modelId="{AD2BB393-4F0E-4F92-8C9E-926CF1C25451}" type="presParOf" srcId="{FA3155B6-93BD-4FBC-8496-0DC43CFB970A}" destId="{22CD9F8F-EC9B-4D78-8489-57C80E15B325}" srcOrd="1" destOrd="0" presId="urn:microsoft.com/office/officeart/2005/8/layout/hList6"/>
    <dgm:cxn modelId="{93EB0C6B-92EA-4F24-9F62-61A1B850ACA5}" type="presParOf" srcId="{FA3155B6-93BD-4FBC-8496-0DC43CFB970A}" destId="{BA61F5FB-BAE5-4DD7-91D7-A609DC6FD947}" srcOrd="2" destOrd="0" presId="urn:microsoft.com/office/officeart/2005/8/layout/hList6"/>
    <dgm:cxn modelId="{98D4FF84-2C03-49FC-BD4D-8E3D4B39119B}" type="presParOf" srcId="{FA3155B6-93BD-4FBC-8496-0DC43CFB970A}" destId="{9B348B9F-4AAE-4123-9B41-1B91C6CA2183}" srcOrd="3" destOrd="0" presId="urn:microsoft.com/office/officeart/2005/8/layout/hList6"/>
    <dgm:cxn modelId="{87E718F3-DD08-4583-9582-550BBAB856FA}" type="presParOf" srcId="{FA3155B6-93BD-4FBC-8496-0DC43CFB970A}" destId="{D08604F9-3675-4BD8-A0E4-56AD50F8F370}" srcOrd="4" destOrd="0" presId="urn:microsoft.com/office/officeart/2005/8/layout/hList6"/>
    <dgm:cxn modelId="{B2F26546-C05D-42F9-8014-87E3953056ED}" type="presParOf" srcId="{FA3155B6-93BD-4FBC-8496-0DC43CFB970A}" destId="{4A6680F6-9477-43BB-B0F1-D7C40D295925}" srcOrd="5" destOrd="0" presId="urn:microsoft.com/office/officeart/2005/8/layout/hList6"/>
    <dgm:cxn modelId="{18DEA14A-C1CB-4D72-9094-B13448803822}" type="presParOf" srcId="{FA3155B6-93BD-4FBC-8496-0DC43CFB970A}" destId="{84CB4826-6364-4075-BAD8-1CCBCD07F1CF}"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3782B1-CC11-4E9B-B064-227887B507EC}" type="doc">
      <dgm:prSet loTypeId="urn:microsoft.com/office/officeart/2005/8/layout/hList6" loCatId="list" qsTypeId="urn:microsoft.com/office/officeart/2005/8/quickstyle/simple1" qsCatId="simple" csTypeId="urn:microsoft.com/office/officeart/2005/8/colors/accent1_5" csCatId="accent1" phldr="1"/>
      <dgm:spPr/>
      <dgm:t>
        <a:bodyPr/>
        <a:lstStyle/>
        <a:p>
          <a:endParaRPr lang="en-US"/>
        </a:p>
      </dgm:t>
    </dgm:pt>
    <dgm:pt modelId="{99A61FA7-89A8-4C2A-B4D3-3AE1942FDDD8}">
      <dgm:prSet phldrT="[Text]" custT="1"/>
      <dgm:spPr/>
      <dgm:t>
        <a:bodyPr/>
        <a:lstStyle/>
        <a:p>
          <a:r>
            <a:rPr lang="en-US" sz="3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Examples:</a:t>
          </a:r>
        </a:p>
      </dgm:t>
    </dgm:pt>
    <dgm:pt modelId="{D41197FF-40F6-4B3E-8EC3-478FE9D10C5B}" type="parTrans" cxnId="{9275AF52-3655-45CD-9D58-8C05E4986220}">
      <dgm:prSet/>
      <dgm:spPr/>
      <dgm:t>
        <a:bodyPr/>
        <a:lstStyle/>
        <a:p>
          <a:endParaRPr lang="en-US"/>
        </a:p>
      </dgm:t>
    </dgm:pt>
    <dgm:pt modelId="{5F2E1EAE-5828-4A80-B1F3-B2DAC3F07144}" type="sibTrans" cxnId="{9275AF52-3655-45CD-9D58-8C05E4986220}">
      <dgm:prSet/>
      <dgm:spPr/>
      <dgm:t>
        <a:bodyPr/>
        <a:lstStyle/>
        <a:p>
          <a:endParaRPr lang="en-US"/>
        </a:p>
      </dgm:t>
    </dgm:pt>
    <dgm:pt modelId="{D0A382E9-1B6D-4163-8AE7-B0F12B4595EE}">
      <dgm:prSet phldrT="[Text]" custT="1"/>
      <dgm:spPr/>
      <dgm:t>
        <a:bodyPr anchor="ctr"/>
        <a:lstStyle/>
        <a:p>
          <a:pPr algn="ctr"/>
          <a:r>
            <a:rPr lang="en-US" sz="2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DWI arrests</a:t>
          </a:r>
          <a:endPar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87</a:t>
          </a:r>
        </a:p>
      </dgm:t>
    </dgm:pt>
    <dgm:pt modelId="{668C481D-1E3D-4455-A5CD-5FC8347FEE8C}" type="parTrans" cxnId="{BEED5651-92E7-4D07-9A33-08E91BB50D5B}">
      <dgm:prSet/>
      <dgm:spPr/>
      <dgm:t>
        <a:bodyPr/>
        <a:lstStyle/>
        <a:p>
          <a:endParaRPr lang="en-US"/>
        </a:p>
      </dgm:t>
    </dgm:pt>
    <dgm:pt modelId="{9015DCE2-4A37-479B-AECA-0C4E58176EBD}" type="sibTrans" cxnId="{BEED5651-92E7-4D07-9A33-08E91BB50D5B}">
      <dgm:prSet/>
      <dgm:spPr/>
      <dgm:t>
        <a:bodyPr/>
        <a:lstStyle/>
        <a:p>
          <a:endParaRPr lang="en-US"/>
        </a:p>
      </dgm:t>
    </dgm:pt>
    <dgm:pt modelId="{CAEA6795-63F3-4338-BFDE-4A3282F4C0EE}">
      <dgm:prSet phldrT="[Text]"/>
      <dgm:spPr/>
      <dgm:t>
        <a:bodyPr anchor="ctr"/>
        <a:lstStyle/>
        <a:p>
          <a:pPr algn="l"/>
          <a:endParaRPr lang="en-US" sz="3800" dirty="0">
            <a:latin typeface="Arial" panose="020B0604020202020204" pitchFamily="34" charset="0"/>
            <a:cs typeface="Arial" panose="020B0604020202020204" pitchFamily="34" charset="0"/>
          </a:endParaRPr>
        </a:p>
      </dgm:t>
    </dgm:pt>
    <dgm:pt modelId="{901AD592-83F3-4749-998D-58AAA87828B5}" type="parTrans" cxnId="{22986289-EFD2-4437-AE6E-4E85E370A809}">
      <dgm:prSet/>
      <dgm:spPr/>
      <dgm:t>
        <a:bodyPr/>
        <a:lstStyle/>
        <a:p>
          <a:endParaRPr lang="en-US"/>
        </a:p>
      </dgm:t>
    </dgm:pt>
    <dgm:pt modelId="{7D61DE0E-2052-4DF6-A295-2361B879D1CC}" type="sibTrans" cxnId="{22986289-EFD2-4437-AE6E-4E85E370A809}">
      <dgm:prSet/>
      <dgm:spPr/>
      <dgm:t>
        <a:bodyPr/>
        <a:lstStyle/>
        <a:p>
          <a:endParaRPr lang="en-US"/>
        </a:p>
      </dgm:t>
    </dgm:pt>
    <dgm:pt modelId="{71ADCAD4-2010-4021-B032-817FCE37A8E6}">
      <dgm:prSet phldrT="[Text]" custT="1"/>
      <dgm:spPr/>
      <dgm:t>
        <a:bodyPr/>
        <a:lstStyle/>
        <a:p>
          <a:pPr>
            <a:buFont typeface="Arial" panose="020B0604020202020204" pitchFamily="34" charset="0"/>
            <a:buNone/>
          </a:pPr>
          <a:r>
            <a:rPr lang="en-US"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Fail to comply W/ Sex Offender Req</a:t>
          </a:r>
          <a:endParaRPr 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Arial" panose="020B0604020202020204" pitchFamily="34" charset="0"/>
            <a:buNone/>
          </a:pPr>
          <a:r>
            <a:rPr lang="en-US" sz="2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174</a:t>
          </a:r>
        </a:p>
        <a:p>
          <a:pPr>
            <a:buNone/>
          </a:pPr>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2419D54C-39DC-4EDA-8597-0FCE4C4613B8}" type="parTrans" cxnId="{713A2BD8-ED1B-4271-81B5-6DF94BE4D9D2}">
      <dgm:prSet/>
      <dgm:spPr/>
      <dgm:t>
        <a:bodyPr/>
        <a:lstStyle/>
        <a:p>
          <a:endParaRPr lang="en-US"/>
        </a:p>
      </dgm:t>
    </dgm:pt>
    <dgm:pt modelId="{9F5333D6-373E-4852-8980-C691C30E8A7B}" type="sibTrans" cxnId="{713A2BD8-ED1B-4271-81B5-6DF94BE4D9D2}">
      <dgm:prSet/>
      <dgm:spPr/>
      <dgm:t>
        <a:bodyPr/>
        <a:lstStyle/>
        <a:p>
          <a:endParaRPr lang="en-US"/>
        </a:p>
      </dgm:t>
    </dgm:pt>
    <dgm:pt modelId="{11977E91-0CAC-4062-AA22-2B83FA188267}">
      <dgm:prSet phldrT="[Text]" custT="1"/>
      <dgm:spPr/>
      <dgm:t>
        <a:bodyPr/>
        <a:lstStyle/>
        <a:p>
          <a:pPr algn="ctr"/>
          <a:r>
            <a:rPr lang="en-US" sz="2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Narcotics arrests</a:t>
          </a:r>
          <a:endPar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185</a:t>
          </a:r>
          <a:endParaRPr lang="en-US" sz="3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3CE06BED-0D76-414B-AE11-D625BADB564F}" type="parTrans" cxnId="{9B0B440D-4B05-4343-94A5-663022883DAC}">
      <dgm:prSet/>
      <dgm:spPr/>
      <dgm:t>
        <a:bodyPr/>
        <a:lstStyle/>
        <a:p>
          <a:endParaRPr lang="en-US"/>
        </a:p>
      </dgm:t>
    </dgm:pt>
    <dgm:pt modelId="{3B2CFA2D-5E5F-4303-9EF0-B8ADD52C3654}" type="sibTrans" cxnId="{9B0B440D-4B05-4343-94A5-663022883DAC}">
      <dgm:prSet/>
      <dgm:spPr/>
      <dgm:t>
        <a:bodyPr/>
        <a:lstStyle/>
        <a:p>
          <a:endParaRPr lang="en-US"/>
        </a:p>
      </dgm:t>
    </dgm:pt>
    <dgm:pt modelId="{FA3155B6-93BD-4FBC-8496-0DC43CFB970A}" type="pres">
      <dgm:prSet presAssocID="{883782B1-CC11-4E9B-B064-227887B507EC}" presName="Name0" presStyleCnt="0">
        <dgm:presLayoutVars>
          <dgm:dir/>
          <dgm:resizeHandles val="exact"/>
        </dgm:presLayoutVars>
      </dgm:prSet>
      <dgm:spPr/>
    </dgm:pt>
    <dgm:pt modelId="{1925BA4B-0CEA-4677-8578-BEAA730E43F4}" type="pres">
      <dgm:prSet presAssocID="{99A61FA7-89A8-4C2A-B4D3-3AE1942FDDD8}" presName="node" presStyleLbl="node1" presStyleIdx="0" presStyleCnt="4">
        <dgm:presLayoutVars>
          <dgm:bulletEnabled val="1"/>
        </dgm:presLayoutVars>
      </dgm:prSet>
      <dgm:spPr/>
    </dgm:pt>
    <dgm:pt modelId="{22CD9F8F-EC9B-4D78-8489-57C80E15B325}" type="pres">
      <dgm:prSet presAssocID="{5F2E1EAE-5828-4A80-B1F3-B2DAC3F07144}" presName="sibTrans" presStyleCnt="0"/>
      <dgm:spPr/>
    </dgm:pt>
    <dgm:pt modelId="{BA61F5FB-BAE5-4DD7-91D7-A609DC6FD947}" type="pres">
      <dgm:prSet presAssocID="{D0A382E9-1B6D-4163-8AE7-B0F12B4595EE}" presName="node" presStyleLbl="node1" presStyleIdx="1" presStyleCnt="4">
        <dgm:presLayoutVars>
          <dgm:bulletEnabled val="1"/>
        </dgm:presLayoutVars>
      </dgm:prSet>
      <dgm:spPr/>
    </dgm:pt>
    <dgm:pt modelId="{9B348B9F-4AAE-4123-9B41-1B91C6CA2183}" type="pres">
      <dgm:prSet presAssocID="{9015DCE2-4A37-479B-AECA-0C4E58176EBD}" presName="sibTrans" presStyleCnt="0"/>
      <dgm:spPr/>
    </dgm:pt>
    <dgm:pt modelId="{D08604F9-3675-4BD8-A0E4-56AD50F8F370}" type="pres">
      <dgm:prSet presAssocID="{71ADCAD4-2010-4021-B032-817FCE37A8E6}" presName="node" presStyleLbl="node1" presStyleIdx="2" presStyleCnt="4" custLinFactX="96513" custLinFactNeighborX="100000" custLinFactNeighborY="800">
        <dgm:presLayoutVars>
          <dgm:bulletEnabled val="1"/>
        </dgm:presLayoutVars>
      </dgm:prSet>
      <dgm:spPr/>
    </dgm:pt>
    <dgm:pt modelId="{4A6680F6-9477-43BB-B0F1-D7C40D295925}" type="pres">
      <dgm:prSet presAssocID="{9F5333D6-373E-4852-8980-C691C30E8A7B}" presName="sibTrans" presStyleCnt="0"/>
      <dgm:spPr/>
    </dgm:pt>
    <dgm:pt modelId="{84CB4826-6364-4075-BAD8-1CCBCD07F1CF}" type="pres">
      <dgm:prSet presAssocID="{11977E91-0CAC-4062-AA22-2B83FA188267}" presName="node" presStyleLbl="node1" presStyleIdx="3" presStyleCnt="4" custLinFactX="-100000" custLinFactNeighborX="-112119" custLinFactNeighborY="260">
        <dgm:presLayoutVars>
          <dgm:bulletEnabled val="1"/>
        </dgm:presLayoutVars>
      </dgm:prSet>
      <dgm:spPr/>
    </dgm:pt>
  </dgm:ptLst>
  <dgm:cxnLst>
    <dgm:cxn modelId="{9B0B440D-4B05-4343-94A5-663022883DAC}" srcId="{883782B1-CC11-4E9B-B064-227887B507EC}" destId="{11977E91-0CAC-4062-AA22-2B83FA188267}" srcOrd="3" destOrd="0" parTransId="{3CE06BED-0D76-414B-AE11-D625BADB564F}" sibTransId="{3B2CFA2D-5E5F-4303-9EF0-B8ADD52C3654}"/>
    <dgm:cxn modelId="{BF10712B-A483-41B5-8593-E2A3114D6B28}" type="presOf" srcId="{11977E91-0CAC-4062-AA22-2B83FA188267}" destId="{84CB4826-6364-4075-BAD8-1CCBCD07F1CF}" srcOrd="0" destOrd="0" presId="urn:microsoft.com/office/officeart/2005/8/layout/hList6"/>
    <dgm:cxn modelId="{A0758933-78AE-423A-9F3B-1BAF7BF333E2}" type="presOf" srcId="{99A61FA7-89A8-4C2A-B4D3-3AE1942FDDD8}" destId="{1925BA4B-0CEA-4677-8578-BEAA730E43F4}" srcOrd="0" destOrd="0" presId="urn:microsoft.com/office/officeart/2005/8/layout/hList6"/>
    <dgm:cxn modelId="{D6B8C74F-753B-4495-9199-0DC2841D6528}" type="presOf" srcId="{71ADCAD4-2010-4021-B032-817FCE37A8E6}" destId="{D08604F9-3675-4BD8-A0E4-56AD50F8F370}" srcOrd="0" destOrd="0" presId="urn:microsoft.com/office/officeart/2005/8/layout/hList6"/>
    <dgm:cxn modelId="{BEED5651-92E7-4D07-9A33-08E91BB50D5B}" srcId="{883782B1-CC11-4E9B-B064-227887B507EC}" destId="{D0A382E9-1B6D-4163-8AE7-B0F12B4595EE}" srcOrd="1" destOrd="0" parTransId="{668C481D-1E3D-4455-A5CD-5FC8347FEE8C}" sibTransId="{9015DCE2-4A37-479B-AECA-0C4E58176EBD}"/>
    <dgm:cxn modelId="{9275AF52-3655-45CD-9D58-8C05E4986220}" srcId="{883782B1-CC11-4E9B-B064-227887B507EC}" destId="{99A61FA7-89A8-4C2A-B4D3-3AE1942FDDD8}" srcOrd="0" destOrd="0" parTransId="{D41197FF-40F6-4B3E-8EC3-478FE9D10C5B}" sibTransId="{5F2E1EAE-5828-4A80-B1F3-B2DAC3F07144}"/>
    <dgm:cxn modelId="{22986289-EFD2-4437-AE6E-4E85E370A809}" srcId="{D0A382E9-1B6D-4163-8AE7-B0F12B4595EE}" destId="{CAEA6795-63F3-4338-BFDE-4A3282F4C0EE}" srcOrd="0" destOrd="0" parTransId="{901AD592-83F3-4749-998D-58AAA87828B5}" sibTransId="{7D61DE0E-2052-4DF6-A295-2361B879D1CC}"/>
    <dgm:cxn modelId="{D58B898C-D7C7-4F0A-A126-45297DD4FAD7}" type="presOf" srcId="{CAEA6795-63F3-4338-BFDE-4A3282F4C0EE}" destId="{BA61F5FB-BAE5-4DD7-91D7-A609DC6FD947}" srcOrd="0" destOrd="1" presId="urn:microsoft.com/office/officeart/2005/8/layout/hList6"/>
    <dgm:cxn modelId="{3A70FAC5-24E0-4073-8D60-054DA9AA3E3E}" type="presOf" srcId="{D0A382E9-1B6D-4163-8AE7-B0F12B4595EE}" destId="{BA61F5FB-BAE5-4DD7-91D7-A609DC6FD947}" srcOrd="0" destOrd="0" presId="urn:microsoft.com/office/officeart/2005/8/layout/hList6"/>
    <dgm:cxn modelId="{713A2BD8-ED1B-4271-81B5-6DF94BE4D9D2}" srcId="{883782B1-CC11-4E9B-B064-227887B507EC}" destId="{71ADCAD4-2010-4021-B032-817FCE37A8E6}" srcOrd="2" destOrd="0" parTransId="{2419D54C-39DC-4EDA-8597-0FCE4C4613B8}" sibTransId="{9F5333D6-373E-4852-8980-C691C30E8A7B}"/>
    <dgm:cxn modelId="{C6C7BFF3-82F7-4C8F-B32C-86829007B522}" type="presOf" srcId="{883782B1-CC11-4E9B-B064-227887B507EC}" destId="{FA3155B6-93BD-4FBC-8496-0DC43CFB970A}" srcOrd="0" destOrd="0" presId="urn:microsoft.com/office/officeart/2005/8/layout/hList6"/>
    <dgm:cxn modelId="{DC5C1741-C381-41AE-A177-2CF317BCFC10}" type="presParOf" srcId="{FA3155B6-93BD-4FBC-8496-0DC43CFB970A}" destId="{1925BA4B-0CEA-4677-8578-BEAA730E43F4}" srcOrd="0" destOrd="0" presId="urn:microsoft.com/office/officeart/2005/8/layout/hList6"/>
    <dgm:cxn modelId="{AD2BB393-4F0E-4F92-8C9E-926CF1C25451}" type="presParOf" srcId="{FA3155B6-93BD-4FBC-8496-0DC43CFB970A}" destId="{22CD9F8F-EC9B-4D78-8489-57C80E15B325}" srcOrd="1" destOrd="0" presId="urn:microsoft.com/office/officeart/2005/8/layout/hList6"/>
    <dgm:cxn modelId="{93EB0C6B-92EA-4F24-9F62-61A1B850ACA5}" type="presParOf" srcId="{FA3155B6-93BD-4FBC-8496-0DC43CFB970A}" destId="{BA61F5FB-BAE5-4DD7-91D7-A609DC6FD947}" srcOrd="2" destOrd="0" presId="urn:microsoft.com/office/officeart/2005/8/layout/hList6"/>
    <dgm:cxn modelId="{98D4FF84-2C03-49FC-BD4D-8E3D4B39119B}" type="presParOf" srcId="{FA3155B6-93BD-4FBC-8496-0DC43CFB970A}" destId="{9B348B9F-4AAE-4123-9B41-1B91C6CA2183}" srcOrd="3" destOrd="0" presId="urn:microsoft.com/office/officeart/2005/8/layout/hList6"/>
    <dgm:cxn modelId="{87E718F3-DD08-4583-9582-550BBAB856FA}" type="presParOf" srcId="{FA3155B6-93BD-4FBC-8496-0DC43CFB970A}" destId="{D08604F9-3675-4BD8-A0E4-56AD50F8F370}" srcOrd="4" destOrd="0" presId="urn:microsoft.com/office/officeart/2005/8/layout/hList6"/>
    <dgm:cxn modelId="{B2F26546-C05D-42F9-8014-87E3953056ED}" type="presParOf" srcId="{FA3155B6-93BD-4FBC-8496-0DC43CFB970A}" destId="{4A6680F6-9477-43BB-B0F1-D7C40D295925}" srcOrd="5" destOrd="0" presId="urn:microsoft.com/office/officeart/2005/8/layout/hList6"/>
    <dgm:cxn modelId="{18DEA14A-C1CB-4D72-9094-B13448803822}" type="presParOf" srcId="{FA3155B6-93BD-4FBC-8496-0DC43CFB970A}" destId="{84CB4826-6364-4075-BAD8-1CCBCD07F1CF}"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968A20-A580-4FA1-903C-51F7781E3595}" type="doc">
      <dgm:prSet loTypeId="urn:microsoft.com/office/officeart/2016/7/layout/LinearBlockProcessNumbered" loCatId="process" qsTypeId="urn:microsoft.com/office/officeart/2005/8/quickstyle/simple1" qsCatId="simple" csTypeId="urn:microsoft.com/office/officeart/2005/8/colors/accent1_3" csCatId="accent1" phldr="1"/>
      <dgm:spPr/>
      <dgm:t>
        <a:bodyPr/>
        <a:lstStyle/>
        <a:p>
          <a:endParaRPr lang="en-US"/>
        </a:p>
      </dgm:t>
    </dgm:pt>
    <dgm:pt modelId="{0592C342-E38C-485E-9AB5-7AD5CDAD1487}">
      <dgm:prSet/>
      <dgm:spPr/>
      <dgm:t>
        <a:bodyPr/>
        <a:lstStyle/>
        <a:p>
          <a:pPr>
            <a:buFont typeface="+mj-lt"/>
            <a:buAutoNum type="alphaUcParenBoth"/>
          </a:pPr>
          <a:r>
            <a:rPr lang="en-US" i="1" dirty="0">
              <a:effectLst/>
              <a:latin typeface="Arial" panose="020B0604020202020204" pitchFamily="34" charset="0"/>
              <a:ea typeface="Calibri" panose="020F0502020204030204" pitchFamily="34" charset="0"/>
              <a:cs typeface="Arial" panose="020B0604020202020204" pitchFamily="34" charset="0"/>
            </a:rPr>
            <a:t>Child safety zone</a:t>
          </a:r>
          <a:r>
            <a:rPr lang="en-US" dirty="0">
              <a:effectLst/>
              <a:latin typeface="Arial" panose="020B0604020202020204" pitchFamily="34" charset="0"/>
              <a:ea typeface="Calibri" panose="020F0502020204030204" pitchFamily="34" charset="0"/>
              <a:cs typeface="Arial" panose="020B0604020202020204" pitchFamily="34" charset="0"/>
            </a:rPr>
            <a:t> means premises where children commonly gather.  The term includes a school, day-care facility, stadium, public park, public playground, public or private youth center, public swimming pool, video arcade facility, or other facility that regularly holds events primarily for children. </a:t>
          </a:r>
          <a:r>
            <a:rPr lang="en-US" b="1" u="sng" dirty="0">
              <a:solidFill>
                <a:srgbClr val="FFFF00"/>
              </a:solidFill>
              <a:effectLst/>
              <a:latin typeface="Arial" panose="020B0604020202020204" pitchFamily="34" charset="0"/>
              <a:ea typeface="Calibri" panose="020F0502020204030204" pitchFamily="34" charset="0"/>
              <a:cs typeface="Arial" panose="020B0604020202020204" pitchFamily="34" charset="0"/>
            </a:rPr>
            <a:t>The term does not include a church</a:t>
          </a:r>
          <a:r>
            <a:rPr lang="en-US" dirty="0">
              <a:effectLst/>
              <a:latin typeface="Arial" panose="020B0604020202020204" pitchFamily="34" charset="0"/>
              <a:ea typeface="Calibri" panose="020F0502020204030204" pitchFamily="34" charset="0"/>
              <a:cs typeface="Arial" panose="020B0604020202020204" pitchFamily="34" charset="0"/>
            </a:rPr>
            <a:t>, as defined by Section 544.251, Insurance Code.</a:t>
          </a:r>
        </a:p>
      </dgm:t>
    </dgm:pt>
    <dgm:pt modelId="{E9418C92-2F5F-4BF0-AB33-153EF56F2A16}" type="parTrans" cxnId="{042AEC77-F1E4-44C4-9D88-FC9E2DFDD2DF}">
      <dgm:prSet/>
      <dgm:spPr/>
      <dgm:t>
        <a:bodyPr/>
        <a:lstStyle/>
        <a:p>
          <a:endParaRPr lang="en-US"/>
        </a:p>
      </dgm:t>
    </dgm:pt>
    <dgm:pt modelId="{6F3CD96C-ED8A-4B22-A167-63F4AFC3B5C2}" type="sibTrans" cxnId="{042AEC77-F1E4-44C4-9D88-FC9E2DFDD2DF}">
      <dgm:prSet phldrT="01" phldr="0"/>
      <dgm:spPr/>
      <dgm:t>
        <a:bodyPr/>
        <a:lstStyle/>
        <a:p>
          <a:r>
            <a:rPr lang="en-US" dirty="0"/>
            <a:t>01</a:t>
          </a:r>
        </a:p>
      </dgm:t>
    </dgm:pt>
    <dgm:pt modelId="{AC5D840E-B13D-4875-9F32-019091FE1359}" type="pres">
      <dgm:prSet presAssocID="{09968A20-A580-4FA1-903C-51F7781E3595}" presName="Name0" presStyleCnt="0">
        <dgm:presLayoutVars>
          <dgm:animLvl val="lvl"/>
          <dgm:resizeHandles val="exact"/>
        </dgm:presLayoutVars>
      </dgm:prSet>
      <dgm:spPr/>
    </dgm:pt>
    <dgm:pt modelId="{859DAE86-CB97-4315-B0B0-5923F33819A2}" type="pres">
      <dgm:prSet presAssocID="{0592C342-E38C-485E-9AB5-7AD5CDAD1487}" presName="compositeNode" presStyleCnt="0">
        <dgm:presLayoutVars>
          <dgm:bulletEnabled val="1"/>
        </dgm:presLayoutVars>
      </dgm:prSet>
      <dgm:spPr/>
    </dgm:pt>
    <dgm:pt modelId="{0492C3D3-BC03-4928-8B14-EE72E0270509}" type="pres">
      <dgm:prSet presAssocID="{0592C342-E38C-485E-9AB5-7AD5CDAD1487}" presName="bgRect" presStyleLbl="alignNode1" presStyleIdx="0" presStyleCnt="1"/>
      <dgm:spPr/>
    </dgm:pt>
    <dgm:pt modelId="{ED9B67D3-27E8-4CB3-BB84-E5287BFA0E6A}" type="pres">
      <dgm:prSet presAssocID="{6F3CD96C-ED8A-4B22-A167-63F4AFC3B5C2}" presName="sibTransNodeRect" presStyleLbl="alignNode1" presStyleIdx="0" presStyleCnt="1">
        <dgm:presLayoutVars>
          <dgm:chMax val="0"/>
          <dgm:bulletEnabled val="1"/>
        </dgm:presLayoutVars>
      </dgm:prSet>
      <dgm:spPr/>
    </dgm:pt>
    <dgm:pt modelId="{B50C0E17-57A7-4B2D-A25F-9E71C9613C50}" type="pres">
      <dgm:prSet presAssocID="{0592C342-E38C-485E-9AB5-7AD5CDAD1487}" presName="nodeRect" presStyleLbl="alignNode1" presStyleIdx="0" presStyleCnt="1">
        <dgm:presLayoutVars>
          <dgm:bulletEnabled val="1"/>
        </dgm:presLayoutVars>
      </dgm:prSet>
      <dgm:spPr/>
    </dgm:pt>
  </dgm:ptLst>
  <dgm:cxnLst>
    <dgm:cxn modelId="{36257145-A48A-4019-A530-0E3A6EAE700D}" type="presOf" srcId="{0592C342-E38C-485E-9AB5-7AD5CDAD1487}" destId="{B50C0E17-57A7-4B2D-A25F-9E71C9613C50}" srcOrd="1" destOrd="0" presId="urn:microsoft.com/office/officeart/2016/7/layout/LinearBlockProcessNumbered"/>
    <dgm:cxn modelId="{042AEC77-F1E4-44C4-9D88-FC9E2DFDD2DF}" srcId="{09968A20-A580-4FA1-903C-51F7781E3595}" destId="{0592C342-E38C-485E-9AB5-7AD5CDAD1487}" srcOrd="0" destOrd="0" parTransId="{E9418C92-2F5F-4BF0-AB33-153EF56F2A16}" sibTransId="{6F3CD96C-ED8A-4B22-A167-63F4AFC3B5C2}"/>
    <dgm:cxn modelId="{CA9ECA7F-E99D-48A4-97C8-12BD4995F031}" type="presOf" srcId="{0592C342-E38C-485E-9AB5-7AD5CDAD1487}" destId="{0492C3D3-BC03-4928-8B14-EE72E0270509}" srcOrd="0" destOrd="0" presId="urn:microsoft.com/office/officeart/2016/7/layout/LinearBlockProcessNumbered"/>
    <dgm:cxn modelId="{80EDA3D6-E037-4F19-9732-E3D5C63A2F9F}" type="presOf" srcId="{09968A20-A580-4FA1-903C-51F7781E3595}" destId="{AC5D840E-B13D-4875-9F32-019091FE1359}" srcOrd="0" destOrd="0" presId="urn:microsoft.com/office/officeart/2016/7/layout/LinearBlockProcessNumbered"/>
    <dgm:cxn modelId="{EDD4CDE4-D450-4789-A87E-68C7E487B06A}" type="presOf" srcId="{6F3CD96C-ED8A-4B22-A167-63F4AFC3B5C2}" destId="{ED9B67D3-27E8-4CB3-BB84-E5287BFA0E6A}" srcOrd="0" destOrd="0" presId="urn:microsoft.com/office/officeart/2016/7/layout/LinearBlockProcessNumbered"/>
    <dgm:cxn modelId="{6EC2ADA3-9CFB-46D2-925B-8FC7AABA6304}" type="presParOf" srcId="{AC5D840E-B13D-4875-9F32-019091FE1359}" destId="{859DAE86-CB97-4315-B0B0-5923F33819A2}" srcOrd="0" destOrd="0" presId="urn:microsoft.com/office/officeart/2016/7/layout/LinearBlockProcessNumbered"/>
    <dgm:cxn modelId="{422B8659-FC45-4EC1-BE41-C810F074DC03}" type="presParOf" srcId="{859DAE86-CB97-4315-B0B0-5923F33819A2}" destId="{0492C3D3-BC03-4928-8B14-EE72E0270509}" srcOrd="0" destOrd="0" presId="urn:microsoft.com/office/officeart/2016/7/layout/LinearBlockProcessNumbered"/>
    <dgm:cxn modelId="{C47A5F1B-6DE4-4F50-ACA8-17451B068F73}" type="presParOf" srcId="{859DAE86-CB97-4315-B0B0-5923F33819A2}" destId="{ED9B67D3-27E8-4CB3-BB84-E5287BFA0E6A}" srcOrd="1" destOrd="0" presId="urn:microsoft.com/office/officeart/2016/7/layout/LinearBlockProcessNumbered"/>
    <dgm:cxn modelId="{1576349B-EE26-405A-88F2-9968024B9FF9}" type="presParOf" srcId="{859DAE86-CB97-4315-B0B0-5923F33819A2}" destId="{B50C0E17-57A7-4B2D-A25F-9E71C9613C50}"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8E10F-6CF0-43F7-80C0-91BACC73056E}">
      <dsp:nvSpPr>
        <dsp:cNvPr id="0" name=""/>
        <dsp:cNvSpPr/>
      </dsp:nvSpPr>
      <dsp:spPr>
        <a:xfrm>
          <a:off x="446" y="59526"/>
          <a:ext cx="1807369" cy="4830968"/>
        </a:xfrm>
        <a:prstGeom prst="rect">
          <a:avLst/>
        </a:prstGeom>
        <a:solidFill>
          <a:schemeClr val="accent1">
            <a:shade val="80000"/>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528" tIns="0" rIns="178528" bIns="330200" numCol="1" spcCol="1270" anchor="t" anchorCtr="0">
          <a:noAutofit/>
        </a:bodyPr>
        <a:lstStyle/>
        <a:p>
          <a:pPr marL="0" lvl="0" indent="0" algn="l" defTabSz="577850">
            <a:lnSpc>
              <a:spcPct val="90000"/>
            </a:lnSpc>
            <a:spcBef>
              <a:spcPct val="0"/>
            </a:spcBef>
            <a:spcAft>
              <a:spcPct val="35000"/>
            </a:spcAft>
            <a:buNone/>
          </a:pPr>
          <a:r>
            <a:rPr lang="en-US" sz="1300" b="0" i="0" kern="1200" dirty="0">
              <a:latin typeface="Arial" panose="020B0604020202020204" pitchFamily="34" charset="0"/>
              <a:cs typeface="Arial" panose="020B0604020202020204" pitchFamily="34" charset="0"/>
            </a:rPr>
            <a:t>Federal cases/out of state Sex Offenders </a:t>
          </a:r>
          <a:endParaRPr lang="en-US" sz="1300" b="0" kern="1200" dirty="0">
            <a:latin typeface="Arial" panose="020B0604020202020204" pitchFamily="34" charset="0"/>
            <a:cs typeface="Arial" panose="020B0604020202020204" pitchFamily="34" charset="0"/>
          </a:endParaRPr>
        </a:p>
      </dsp:txBody>
      <dsp:txXfrm>
        <a:off x="446" y="1991913"/>
        <a:ext cx="1807369" cy="2898581"/>
      </dsp:txXfrm>
    </dsp:sp>
    <dsp:sp modelId="{5DB500CA-F0DD-478C-8575-8582F61C9B1F}">
      <dsp:nvSpPr>
        <dsp:cNvPr id="0" name=""/>
        <dsp:cNvSpPr/>
      </dsp:nvSpPr>
      <dsp:spPr>
        <a:xfrm>
          <a:off x="446" y="921771"/>
          <a:ext cx="1807369" cy="867537"/>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8528" tIns="165100" rIns="178528" bIns="165100" numCol="1" spcCol="1270" anchor="ctr" anchorCtr="0">
          <a:noAutofit/>
        </a:bodyPr>
        <a:lstStyle/>
        <a:p>
          <a:pPr marL="0" lvl="0" indent="0" algn="l" defTabSz="1778000">
            <a:lnSpc>
              <a:spcPct val="90000"/>
            </a:lnSpc>
            <a:spcBef>
              <a:spcPct val="0"/>
            </a:spcBef>
            <a:spcAft>
              <a:spcPct val="35000"/>
            </a:spcAft>
            <a:buNone/>
          </a:pPr>
          <a:r>
            <a:rPr lang="en-US" sz="4000" kern="1200">
              <a:latin typeface="Arial" panose="020B0604020202020204" pitchFamily="34" charset="0"/>
              <a:cs typeface="Arial" panose="020B0604020202020204" pitchFamily="34" charset="0"/>
            </a:rPr>
            <a:t>01</a:t>
          </a:r>
          <a:endParaRPr lang="en-US" sz="4000" kern="1200" dirty="0">
            <a:latin typeface="Arial" panose="020B0604020202020204" pitchFamily="34" charset="0"/>
            <a:cs typeface="Arial" panose="020B0604020202020204" pitchFamily="34" charset="0"/>
          </a:endParaRPr>
        </a:p>
      </dsp:txBody>
      <dsp:txXfrm>
        <a:off x="446" y="921771"/>
        <a:ext cx="1807369" cy="867537"/>
      </dsp:txXfrm>
    </dsp:sp>
    <dsp:sp modelId="{54B65F54-62AA-49EB-A8B0-AF324479E082}">
      <dsp:nvSpPr>
        <dsp:cNvPr id="0" name=""/>
        <dsp:cNvSpPr/>
      </dsp:nvSpPr>
      <dsp:spPr>
        <a:xfrm>
          <a:off x="1952405" y="43541"/>
          <a:ext cx="1807369" cy="4856235"/>
        </a:xfrm>
        <a:prstGeom prst="rect">
          <a:avLst/>
        </a:prstGeom>
        <a:solidFill>
          <a:schemeClr val="accent1">
            <a:shade val="80000"/>
            <a:hueOff val="272799"/>
            <a:satOff val="-28446"/>
            <a:lumOff val="19110"/>
            <a:alphaOff val="0"/>
          </a:schemeClr>
        </a:solidFill>
        <a:ln w="19050" cap="flat" cmpd="sng" algn="ctr">
          <a:solidFill>
            <a:schemeClr val="accent1">
              <a:shade val="80000"/>
              <a:hueOff val="272799"/>
              <a:satOff val="-28446"/>
              <a:lumOff val="191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528" tIns="0" rIns="178528" bIns="33020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A risk level is not attributed, because the Federal Prison System does not have risk levels as a requirement, or the risk system was not implemented at the time of conviction due to the sex offender not being convicted in the State of Texas.</a:t>
          </a:r>
          <a:endParaRPr lang="en-US" sz="1200" kern="1200" dirty="0">
            <a:latin typeface="Arial" panose="020B0604020202020204" pitchFamily="34" charset="0"/>
            <a:cs typeface="Arial" panose="020B0604020202020204" pitchFamily="34" charset="0"/>
          </a:endParaRPr>
        </a:p>
      </dsp:txBody>
      <dsp:txXfrm>
        <a:off x="1952405" y="1986036"/>
        <a:ext cx="1807369" cy="2913741"/>
      </dsp:txXfrm>
    </dsp:sp>
    <dsp:sp modelId="{C7A2CE9C-27E0-40C2-AF8F-4870B8D2110A}">
      <dsp:nvSpPr>
        <dsp:cNvPr id="0" name=""/>
        <dsp:cNvSpPr/>
      </dsp:nvSpPr>
      <dsp:spPr>
        <a:xfrm>
          <a:off x="1952405" y="921773"/>
          <a:ext cx="1807369" cy="867537"/>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8528" tIns="165100" rIns="178528" bIns="165100" numCol="1" spcCol="1270" anchor="ctr" anchorCtr="0">
          <a:noAutofit/>
        </a:bodyPr>
        <a:lstStyle/>
        <a:p>
          <a:pPr marL="0" lvl="0" indent="0" algn="l" defTabSz="1778000">
            <a:lnSpc>
              <a:spcPct val="90000"/>
            </a:lnSpc>
            <a:spcBef>
              <a:spcPct val="0"/>
            </a:spcBef>
            <a:spcAft>
              <a:spcPct val="35000"/>
            </a:spcAft>
            <a:buNone/>
          </a:pPr>
          <a:r>
            <a:rPr lang="en-US" sz="4000" kern="1200">
              <a:latin typeface="Arial" panose="020B0604020202020204" pitchFamily="34" charset="0"/>
              <a:cs typeface="Arial" panose="020B0604020202020204" pitchFamily="34" charset="0"/>
            </a:rPr>
            <a:t>02</a:t>
          </a:r>
          <a:endParaRPr lang="en-US" sz="4000" kern="1200" dirty="0">
            <a:latin typeface="Arial" panose="020B0604020202020204" pitchFamily="34" charset="0"/>
            <a:cs typeface="Arial" panose="020B0604020202020204" pitchFamily="34" charset="0"/>
          </a:endParaRPr>
        </a:p>
      </dsp:txBody>
      <dsp:txXfrm>
        <a:off x="1952405" y="921773"/>
        <a:ext cx="1807369" cy="867537"/>
      </dsp:txXfrm>
    </dsp:sp>
    <dsp:sp modelId="{2F5D890A-BC03-4DC4-8C08-EA1EEDA3C727}">
      <dsp:nvSpPr>
        <dsp:cNvPr id="0" name=""/>
        <dsp:cNvSpPr/>
      </dsp:nvSpPr>
      <dsp:spPr>
        <a:xfrm>
          <a:off x="3880507" y="59526"/>
          <a:ext cx="1807369" cy="4856235"/>
        </a:xfrm>
        <a:prstGeom prst="rect">
          <a:avLst/>
        </a:prstGeom>
        <a:solidFill>
          <a:schemeClr val="accent1">
            <a:shade val="80000"/>
            <a:hueOff val="545598"/>
            <a:satOff val="-56892"/>
            <a:lumOff val="38221"/>
            <a:alphaOff val="0"/>
          </a:schemeClr>
        </a:solidFill>
        <a:ln w="19050" cap="flat" cmpd="sng" algn="ctr">
          <a:solidFill>
            <a:schemeClr val="accent1">
              <a:shade val="80000"/>
              <a:hueOff val="545598"/>
              <a:satOff val="-56892"/>
              <a:lumOff val="382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528" tIns="0" rIns="178528" bIns="33020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Most all federal cases are sex offenders convicted of </a:t>
          </a:r>
          <a:r>
            <a:rPr lang="en-US" sz="1200" b="1" i="0" u="sng" kern="1200" dirty="0">
              <a:latin typeface="Arial" panose="020B0604020202020204" pitchFamily="34" charset="0"/>
              <a:cs typeface="Arial" panose="020B0604020202020204" pitchFamily="34" charset="0"/>
            </a:rPr>
            <a:t>online solicitation of minors, and or possession of child pornography</a:t>
          </a:r>
          <a:endParaRPr lang="en-US" sz="1200" b="1" u="sng" kern="1200" dirty="0">
            <a:latin typeface="Arial" panose="020B0604020202020204" pitchFamily="34" charset="0"/>
            <a:cs typeface="Arial" panose="020B0604020202020204" pitchFamily="34" charset="0"/>
          </a:endParaRPr>
        </a:p>
      </dsp:txBody>
      <dsp:txXfrm>
        <a:off x="3880507" y="2002020"/>
        <a:ext cx="1807369" cy="2913741"/>
      </dsp:txXfrm>
    </dsp:sp>
    <dsp:sp modelId="{F8115227-1622-41B5-908E-739B520B3998}">
      <dsp:nvSpPr>
        <dsp:cNvPr id="0" name=""/>
        <dsp:cNvSpPr/>
      </dsp:nvSpPr>
      <dsp:spPr>
        <a:xfrm>
          <a:off x="3871705" y="921773"/>
          <a:ext cx="1807369" cy="867537"/>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8528" tIns="165100" rIns="178528" bIns="165100" numCol="1" spcCol="1270" anchor="ctr" anchorCtr="0">
          <a:noAutofit/>
        </a:bodyPr>
        <a:lstStyle/>
        <a:p>
          <a:pPr marL="0" lvl="0" indent="0" algn="l" defTabSz="1778000">
            <a:lnSpc>
              <a:spcPct val="90000"/>
            </a:lnSpc>
            <a:spcBef>
              <a:spcPct val="0"/>
            </a:spcBef>
            <a:spcAft>
              <a:spcPct val="35000"/>
            </a:spcAft>
            <a:buNone/>
          </a:pPr>
          <a:r>
            <a:rPr lang="en-US" sz="4000" kern="1200">
              <a:latin typeface="Arial" panose="020B0604020202020204" pitchFamily="34" charset="0"/>
              <a:cs typeface="Arial" panose="020B0604020202020204" pitchFamily="34" charset="0"/>
            </a:rPr>
            <a:t>03</a:t>
          </a:r>
          <a:endParaRPr lang="en-US" sz="4000" kern="1200" dirty="0">
            <a:latin typeface="Arial" panose="020B0604020202020204" pitchFamily="34" charset="0"/>
            <a:cs typeface="Arial" panose="020B0604020202020204" pitchFamily="34" charset="0"/>
          </a:endParaRPr>
        </a:p>
      </dsp:txBody>
      <dsp:txXfrm>
        <a:off x="3871705" y="921773"/>
        <a:ext cx="1807369" cy="867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5BA4B-0CEA-4677-8578-BEAA730E43F4}">
      <dsp:nvSpPr>
        <dsp:cNvPr id="0" name=""/>
        <dsp:cNvSpPr/>
      </dsp:nvSpPr>
      <dsp:spPr>
        <a:xfrm rot="16200000">
          <a:off x="-463838" y="463838"/>
          <a:ext cx="3137041" cy="2209365"/>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Low Risk</a:t>
          </a:r>
        </a:p>
        <a:p>
          <a:pPr marL="0" lvl="0" indent="0" algn="ctr" defTabSz="1244600">
            <a:lnSpc>
              <a:spcPct val="90000"/>
            </a:lnSpc>
            <a:spcBef>
              <a:spcPct val="0"/>
            </a:spcBef>
            <a:spcAft>
              <a:spcPct val="35000"/>
            </a:spcAft>
            <a:buNone/>
          </a:pPr>
          <a:endParaRPr lang="en-U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79</a:t>
          </a:r>
          <a:r>
            <a:rPr lang="en-US" sz="20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registered sex offenders</a:t>
          </a:r>
          <a:endParaRPr lang="en-US" sz="28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rot="5400000">
        <a:off x="0" y="627408"/>
        <a:ext cx="2209365" cy="1882225"/>
      </dsp:txXfrm>
    </dsp:sp>
    <dsp:sp modelId="{BA61F5FB-BAE5-4DD7-91D7-A609DC6FD947}">
      <dsp:nvSpPr>
        <dsp:cNvPr id="0" name=""/>
        <dsp:cNvSpPr/>
      </dsp:nvSpPr>
      <dsp:spPr>
        <a:xfrm rot="16200000">
          <a:off x="1913481" y="463838"/>
          <a:ext cx="3137041" cy="2209365"/>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Mod Risk</a:t>
          </a:r>
          <a:endParaRPr lang="en-U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en-U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121</a:t>
          </a:r>
          <a:r>
            <a:rPr lang="en-US" sz="20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registered sex offenders</a:t>
          </a:r>
          <a:endParaRPr lang="en-US" sz="28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lvl="1" indent="-285750" algn="l" defTabSz="1689100">
            <a:lnSpc>
              <a:spcPct val="90000"/>
            </a:lnSpc>
            <a:spcBef>
              <a:spcPct val="0"/>
            </a:spcBef>
            <a:spcAft>
              <a:spcPct val="15000"/>
            </a:spcAft>
            <a:buChar char="•"/>
          </a:pPr>
          <a:endParaRPr lang="en-US" sz="3800" kern="1200" dirty="0">
            <a:latin typeface="Arial" panose="020B0604020202020204" pitchFamily="34" charset="0"/>
            <a:cs typeface="Arial" panose="020B0604020202020204" pitchFamily="34" charset="0"/>
          </a:endParaRPr>
        </a:p>
      </dsp:txBody>
      <dsp:txXfrm rot="5400000">
        <a:off x="2377319" y="627408"/>
        <a:ext cx="2209365" cy="1882225"/>
      </dsp:txXfrm>
    </dsp:sp>
    <dsp:sp modelId="{D08604F9-3675-4BD8-A0E4-56AD50F8F370}">
      <dsp:nvSpPr>
        <dsp:cNvPr id="0" name=""/>
        <dsp:cNvSpPr/>
      </dsp:nvSpPr>
      <dsp:spPr>
        <a:xfrm rot="16200000">
          <a:off x="6586576" y="463838"/>
          <a:ext cx="3137041" cy="2209365"/>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reported</a:t>
          </a:r>
        </a:p>
        <a:p>
          <a:pPr marL="0" lvl="0" indent="0" algn="ctr" defTabSz="1244600">
            <a:lnSpc>
              <a:spcPct val="90000"/>
            </a:lnSpc>
            <a:spcBef>
              <a:spcPct val="0"/>
            </a:spcBef>
            <a:spcAft>
              <a:spcPct val="35000"/>
            </a:spcAft>
            <a:buFont typeface="Arial" panose="020B0604020202020204" pitchFamily="34" charset="0"/>
            <a:buNone/>
          </a:pPr>
          <a:endParaRPr lang="en-U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Font typeface="Arial" panose="020B0604020202020204" pitchFamily="34" charset="0"/>
            <a:buNone/>
          </a:pPr>
          <a:r>
            <a:rPr lang="en-U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43</a:t>
          </a:r>
          <a:r>
            <a:rPr lang="en-US" sz="20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registered sex offenders</a:t>
          </a:r>
        </a:p>
        <a:p>
          <a:pPr marL="0" lvl="0" indent="0" algn="ctr" defTabSz="1244600">
            <a:lnSpc>
              <a:spcPct val="90000"/>
            </a:lnSpc>
            <a:spcBef>
              <a:spcPct val="0"/>
            </a:spcBef>
            <a:spcAft>
              <a:spcPct val="35000"/>
            </a:spcAft>
            <a:buNone/>
          </a:pPr>
          <a:endParaRPr lang="en-US" sz="28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rot="5400000">
        <a:off x="7050414" y="627408"/>
        <a:ext cx="2209365" cy="1882225"/>
      </dsp:txXfrm>
    </dsp:sp>
    <dsp:sp modelId="{84CB4826-6364-4075-BAD8-1CCBCD07F1CF}">
      <dsp:nvSpPr>
        <dsp:cNvPr id="0" name=""/>
        <dsp:cNvSpPr/>
      </dsp:nvSpPr>
      <dsp:spPr>
        <a:xfrm rot="16200000">
          <a:off x="4268465" y="463838"/>
          <a:ext cx="3137041" cy="2209365"/>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 Risk</a:t>
          </a:r>
        </a:p>
        <a:p>
          <a:pPr marL="0" lvl="0" indent="0" algn="l" defTabSz="1244600">
            <a:lnSpc>
              <a:spcPct val="90000"/>
            </a:lnSpc>
            <a:spcBef>
              <a:spcPct val="0"/>
            </a:spcBef>
            <a:spcAft>
              <a:spcPct val="35000"/>
            </a:spcAft>
            <a:buNone/>
          </a:pPr>
          <a:endParaRPr lang="en-U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algn="l" defTabSz="12446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a:t>
          </a:r>
          <a:r>
            <a:rPr lang="en-US" sz="20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registered sex offenders</a:t>
          </a:r>
        </a:p>
      </dsp:txBody>
      <dsp:txXfrm rot="5400000">
        <a:off x="4732303" y="627408"/>
        <a:ext cx="2209365" cy="18822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5BA4B-0CEA-4677-8578-BEAA730E43F4}">
      <dsp:nvSpPr>
        <dsp:cNvPr id="0" name=""/>
        <dsp:cNvSpPr/>
      </dsp:nvSpPr>
      <dsp:spPr>
        <a:xfrm rot="16200000">
          <a:off x="-461586" y="463838"/>
          <a:ext cx="3137041" cy="2209365"/>
        </a:xfrm>
        <a:prstGeom prst="flowChartManualOperation">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050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Examples:</a:t>
          </a:r>
        </a:p>
      </dsp:txBody>
      <dsp:txXfrm rot="5400000">
        <a:off x="2252" y="627408"/>
        <a:ext cx="2209365" cy="1882225"/>
      </dsp:txXfrm>
    </dsp:sp>
    <dsp:sp modelId="{BA61F5FB-BAE5-4DD7-91D7-A609DC6FD947}">
      <dsp:nvSpPr>
        <dsp:cNvPr id="0" name=""/>
        <dsp:cNvSpPr/>
      </dsp:nvSpPr>
      <dsp:spPr>
        <a:xfrm rot="16200000">
          <a:off x="1913481" y="463838"/>
          <a:ext cx="3137041" cy="2209365"/>
        </a:xfrm>
        <a:prstGeom prst="flowChartManualOperation">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DWI arrests</a:t>
          </a:r>
          <a:endParaRPr lang="en-US" sz="20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r>
            <a:rPr lang="en-US" sz="32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87</a:t>
          </a:r>
        </a:p>
        <a:p>
          <a:pPr marL="285750" lvl="1" indent="-285750" algn="l" defTabSz="1689100">
            <a:lnSpc>
              <a:spcPct val="90000"/>
            </a:lnSpc>
            <a:spcBef>
              <a:spcPct val="0"/>
            </a:spcBef>
            <a:spcAft>
              <a:spcPct val="15000"/>
            </a:spcAft>
            <a:buChar char="•"/>
          </a:pPr>
          <a:endParaRPr lang="en-US" sz="3800" kern="1200" dirty="0">
            <a:latin typeface="Arial" panose="020B0604020202020204" pitchFamily="34" charset="0"/>
            <a:cs typeface="Arial" panose="020B0604020202020204" pitchFamily="34" charset="0"/>
          </a:endParaRPr>
        </a:p>
      </dsp:txBody>
      <dsp:txXfrm rot="5400000">
        <a:off x="2377319" y="627408"/>
        <a:ext cx="2209365" cy="1882225"/>
      </dsp:txXfrm>
    </dsp:sp>
    <dsp:sp modelId="{D08604F9-3675-4BD8-A0E4-56AD50F8F370}">
      <dsp:nvSpPr>
        <dsp:cNvPr id="0" name=""/>
        <dsp:cNvSpPr/>
      </dsp:nvSpPr>
      <dsp:spPr>
        <a:xfrm rot="16200000">
          <a:off x="6586576" y="463838"/>
          <a:ext cx="3137041" cy="2209365"/>
        </a:xfrm>
        <a:prstGeom prst="flowChartManualOperation">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Fail to comply W/ Sex Offender Req</a:t>
          </a:r>
          <a:endParaRPr lang="en-US" sz="18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Font typeface="Arial" panose="020B0604020202020204" pitchFamily="34" charset="0"/>
            <a:buNone/>
          </a:pPr>
          <a:r>
            <a:rPr lang="en-US" sz="28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174</a:t>
          </a:r>
        </a:p>
        <a:p>
          <a:pPr marL="0" lvl="0" indent="0" algn="ctr" defTabSz="1066800">
            <a:lnSpc>
              <a:spcPct val="90000"/>
            </a:lnSpc>
            <a:spcBef>
              <a:spcPct val="0"/>
            </a:spcBef>
            <a:spcAft>
              <a:spcPct val="35000"/>
            </a:spcAft>
            <a:buNone/>
          </a:pPr>
          <a:endParaRPr lang="en-US" sz="2800"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rot="5400000">
        <a:off x="7050414" y="627408"/>
        <a:ext cx="2209365" cy="1882225"/>
      </dsp:txXfrm>
    </dsp:sp>
    <dsp:sp modelId="{84CB4826-6364-4075-BAD8-1CCBCD07F1CF}">
      <dsp:nvSpPr>
        <dsp:cNvPr id="0" name=""/>
        <dsp:cNvSpPr/>
      </dsp:nvSpPr>
      <dsp:spPr>
        <a:xfrm rot="16200000">
          <a:off x="4268467" y="463838"/>
          <a:ext cx="3137041" cy="2209365"/>
        </a:xfrm>
        <a:prstGeom prst="flowChartManualOperati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Narcotics arrests</a:t>
          </a:r>
          <a:endParaRPr lang="en-US" sz="20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algn="l" defTabSz="1244600">
            <a:lnSpc>
              <a:spcPct val="90000"/>
            </a:lnSpc>
            <a:spcBef>
              <a:spcPct val="0"/>
            </a:spcBef>
            <a:spcAft>
              <a:spcPct val="35000"/>
            </a:spcAft>
            <a:buNone/>
          </a:pPr>
          <a:r>
            <a:rPr lang="en-US" sz="20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185</a:t>
          </a:r>
          <a:endParaRPr lang="en-US" sz="3200"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rot="5400000">
        <a:off x="4732305" y="627408"/>
        <a:ext cx="2209365" cy="18822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2C3D3-BC03-4928-8B14-EE72E0270509}">
      <dsp:nvSpPr>
        <dsp:cNvPr id="0" name=""/>
        <dsp:cNvSpPr/>
      </dsp:nvSpPr>
      <dsp:spPr>
        <a:xfrm>
          <a:off x="0" y="0"/>
          <a:ext cx="5614987" cy="4773613"/>
        </a:xfrm>
        <a:prstGeom prst="rect">
          <a:avLst/>
        </a:prstGeom>
        <a:solidFill>
          <a:schemeClr val="accent1">
            <a:shade val="80000"/>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636" tIns="0" rIns="554636" bIns="330200" numCol="1" spcCol="1270" anchor="t" anchorCtr="0">
          <a:noAutofit/>
        </a:bodyPr>
        <a:lstStyle/>
        <a:p>
          <a:pPr marL="0" lvl="0" indent="0" algn="l" defTabSz="844550">
            <a:lnSpc>
              <a:spcPct val="90000"/>
            </a:lnSpc>
            <a:spcBef>
              <a:spcPct val="0"/>
            </a:spcBef>
            <a:spcAft>
              <a:spcPct val="35000"/>
            </a:spcAft>
            <a:buFont typeface="+mj-lt"/>
            <a:buNone/>
          </a:pPr>
          <a:r>
            <a:rPr lang="en-US" sz="1900" i="1" kern="1200" dirty="0">
              <a:effectLst/>
              <a:latin typeface="Arial" panose="020B0604020202020204" pitchFamily="34" charset="0"/>
              <a:ea typeface="Calibri" panose="020F0502020204030204" pitchFamily="34" charset="0"/>
              <a:cs typeface="Arial" panose="020B0604020202020204" pitchFamily="34" charset="0"/>
            </a:rPr>
            <a:t>Child safety zone</a:t>
          </a:r>
          <a:r>
            <a:rPr lang="en-US" sz="1900" kern="1200" dirty="0">
              <a:effectLst/>
              <a:latin typeface="Arial" panose="020B0604020202020204" pitchFamily="34" charset="0"/>
              <a:ea typeface="Calibri" panose="020F0502020204030204" pitchFamily="34" charset="0"/>
              <a:cs typeface="Arial" panose="020B0604020202020204" pitchFamily="34" charset="0"/>
            </a:rPr>
            <a:t> means premises where children commonly gather.  The term includes a school, day-care facility, stadium, public park, public playground, public or private youth center, public swimming pool, video arcade facility, or other facility that regularly holds events primarily for children. </a:t>
          </a:r>
          <a:r>
            <a:rPr lang="en-US" sz="1900" b="1" u="sng" kern="1200" dirty="0">
              <a:solidFill>
                <a:srgbClr val="FFFF00"/>
              </a:solidFill>
              <a:effectLst/>
              <a:latin typeface="Arial" panose="020B0604020202020204" pitchFamily="34" charset="0"/>
              <a:ea typeface="Calibri" panose="020F0502020204030204" pitchFamily="34" charset="0"/>
              <a:cs typeface="Arial" panose="020B0604020202020204" pitchFamily="34" charset="0"/>
            </a:rPr>
            <a:t>The term does not include a church</a:t>
          </a:r>
          <a:r>
            <a:rPr lang="en-US" sz="1900" kern="1200" dirty="0">
              <a:effectLst/>
              <a:latin typeface="Arial" panose="020B0604020202020204" pitchFamily="34" charset="0"/>
              <a:ea typeface="Calibri" panose="020F0502020204030204" pitchFamily="34" charset="0"/>
              <a:cs typeface="Arial" panose="020B0604020202020204" pitchFamily="34" charset="0"/>
            </a:rPr>
            <a:t>, as defined by Section 544.251, Insurance Code.</a:t>
          </a:r>
        </a:p>
      </dsp:txBody>
      <dsp:txXfrm>
        <a:off x="0" y="1909445"/>
        <a:ext cx="5614987" cy="2864167"/>
      </dsp:txXfrm>
    </dsp:sp>
    <dsp:sp modelId="{ED9B67D3-27E8-4CB3-BB84-E5287BFA0E6A}">
      <dsp:nvSpPr>
        <dsp:cNvPr id="0" name=""/>
        <dsp:cNvSpPr/>
      </dsp:nvSpPr>
      <dsp:spPr>
        <a:xfrm>
          <a:off x="0" y="0"/>
          <a:ext cx="5614987" cy="190944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54636" tIns="165100" rIns="554636" bIns="165100" numCol="1" spcCol="1270" anchor="ctr" anchorCtr="0">
          <a:noAutofit/>
        </a:bodyPr>
        <a:lstStyle/>
        <a:p>
          <a:pPr marL="0" lvl="0" indent="0" algn="l" defTabSz="2933700">
            <a:lnSpc>
              <a:spcPct val="90000"/>
            </a:lnSpc>
            <a:spcBef>
              <a:spcPct val="0"/>
            </a:spcBef>
            <a:spcAft>
              <a:spcPct val="35000"/>
            </a:spcAft>
            <a:buNone/>
          </a:pPr>
          <a:r>
            <a:rPr lang="en-US" sz="6600" kern="1200" dirty="0"/>
            <a:t>01</a:t>
          </a:r>
        </a:p>
      </dsp:txBody>
      <dsp:txXfrm>
        <a:off x="0" y="0"/>
        <a:ext cx="5614987" cy="1909445"/>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9E66F-379A-4C42-BCDC-C999E74328E6}" type="datetimeFigureOut">
              <a:rPr lang="en-US" smtClean="0"/>
              <a:t>12/15/2025</a:t>
            </a:fld>
            <a:endParaRPr lang="en-US" dirty="0"/>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348BB0-3B74-4133-B5AE-AC6344A2CAA0}" type="slidenum">
              <a:rPr lang="en-US" smtClean="0"/>
              <a:t>‹#›</a:t>
            </a:fld>
            <a:endParaRPr lang="en-US" dirty="0"/>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52203-5447-4CEC-A724-E4F8541868F1}" type="datetimeFigureOut">
              <a:rPr lang="en-US" smtClean="0"/>
              <a:t>12/15/2025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F213-026E-4EFD-B7C0-AE74235EC3F1}" type="slidenum">
              <a:rPr lang="en-US" smtClean="0"/>
              <a:t>‹#›</a:t>
            </a:fld>
            <a:endParaRPr lang="en-US" dirty="0"/>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11</a:t>
            </a:fld>
            <a:endParaRPr lang="en-US" dirty="0"/>
          </a:p>
        </p:txBody>
      </p:sp>
    </p:spTree>
    <p:extLst>
      <p:ext uri="{BB962C8B-B14F-4D97-AF65-F5344CB8AC3E}">
        <p14:creationId xmlns:p14="http://schemas.microsoft.com/office/powerpoint/2010/main" val="391711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12</a:t>
            </a:fld>
            <a:endParaRPr lang="en-US" dirty="0"/>
          </a:p>
        </p:txBody>
      </p:sp>
    </p:spTree>
    <p:extLst>
      <p:ext uri="{BB962C8B-B14F-4D97-AF65-F5344CB8AC3E}">
        <p14:creationId xmlns:p14="http://schemas.microsoft.com/office/powerpoint/2010/main" val="3939302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dirty="0"/>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12/15/2025</a:t>
            </a:fld>
            <a:endParaRPr lang="en-US" dirty="0"/>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12/15/2025</a:t>
            </a:fld>
            <a:endParaRPr lang="en-US" dirty="0"/>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dirty="0"/>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12/15/2025</a:t>
            </a:fld>
            <a:endParaRPr lang="en-US" dirty="0"/>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12/15/2025</a:t>
            </a:fld>
            <a:endParaRPr lang="en-US" dirty="0"/>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12/15/2025</a:t>
            </a:fld>
            <a:endParaRPr lang="en-US" dirty="0"/>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12/15/2025</a:t>
            </a:fld>
            <a:endParaRPr lang="en-US" dirty="0"/>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12/15/2025</a:t>
            </a:fld>
            <a:endParaRPr lang="en-US" dirty="0"/>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12/15/2025</a:t>
            </a:fld>
            <a:endParaRPr lang="en-US" dirty="0"/>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12/15/2025</a:t>
            </a:fld>
            <a:endParaRPr lang="en-US" dirty="0"/>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dirty="0"/>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dirty="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dirty="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251806" y="2038277"/>
            <a:ext cx="12768800" cy="2554545"/>
          </a:xfrm>
          <a:prstGeom prst="rect">
            <a:avLst/>
          </a:prstGeom>
          <a:noFill/>
        </p:spPr>
        <p:txBody>
          <a:bodyPr wrap="square" rtlCol="0">
            <a:spAutoFit/>
          </a:bodyPr>
          <a:lstStyle/>
          <a:p>
            <a:r>
              <a:rPr lang="en-US" sz="8000" b="1" dirty="0">
                <a:solidFill>
                  <a:schemeClr val="bg1"/>
                </a:solidFill>
              </a:rPr>
              <a:t>SEX OFFENDER ORDINANCE PROPOSAL </a:t>
            </a:r>
          </a:p>
        </p:txBody>
      </p:sp>
      <p:sp>
        <p:nvSpPr>
          <p:cNvPr id="4" name="TextBox 3">
            <a:extLst>
              <a:ext uri="{FF2B5EF4-FFF2-40B4-BE49-F238E27FC236}">
                <a16:creationId xmlns:a16="http://schemas.microsoft.com/office/drawing/2014/main" id="{141883AD-87A6-E014-DB3F-47F82E1C4EF8}"/>
              </a:ext>
            </a:extLst>
          </p:cNvPr>
          <p:cNvSpPr txBox="1"/>
          <p:nvPr/>
        </p:nvSpPr>
        <p:spPr>
          <a:xfrm>
            <a:off x="328758" y="4453770"/>
            <a:ext cx="10939102" cy="1631216"/>
          </a:xfrm>
          <a:prstGeom prst="rect">
            <a:avLst/>
          </a:prstGeom>
          <a:noFill/>
        </p:spPr>
        <p:txBody>
          <a:bodyPr wrap="square" rtlCol="0">
            <a:spAutoFit/>
          </a:bodyPr>
          <a:lstStyle/>
          <a:p>
            <a:r>
              <a:rPr lang="en-US" sz="2800" b="1" dirty="0">
                <a:solidFill>
                  <a:schemeClr val="bg1"/>
                </a:solidFill>
              </a:rPr>
              <a:t>Detective Sergeant Michael Ball- Crimes Against Persons/Sex Offender Compliance </a:t>
            </a:r>
          </a:p>
          <a:p>
            <a:endParaRPr lang="en-US" sz="4400" b="1" dirty="0">
              <a:solidFill>
                <a:schemeClr val="bg1"/>
              </a:solidFill>
            </a:endParaRP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E121D-499F-57D0-C029-879BADF269EB}"/>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5F1CE2EC-6ED0-326E-F7B5-9DFB99F7E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F0635A40-3265-B2C8-6588-B1AA880345F3}"/>
              </a:ext>
            </a:extLst>
          </p:cNvPr>
          <p:cNvSpPr txBox="1"/>
          <p:nvPr/>
        </p:nvSpPr>
        <p:spPr>
          <a:xfrm>
            <a:off x="533400" y="564573"/>
            <a:ext cx="8848344" cy="1446550"/>
          </a:xfrm>
          <a:prstGeom prst="rect">
            <a:avLst/>
          </a:prstGeom>
          <a:noFill/>
        </p:spPr>
        <p:txBody>
          <a:bodyPr wrap="square" rtlCol="0">
            <a:spAutoFit/>
          </a:bodyPr>
          <a:lstStyle/>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Risk Level Breakdown for Midland</a:t>
            </a:r>
          </a:p>
        </p:txBody>
      </p:sp>
      <p:sp>
        <p:nvSpPr>
          <p:cNvPr id="2" name="Slide Number Placeholder 2">
            <a:extLst>
              <a:ext uri="{FF2B5EF4-FFF2-40B4-BE49-F238E27FC236}">
                <a16:creationId xmlns:a16="http://schemas.microsoft.com/office/drawing/2014/main" id="{F0E71E7C-EA97-DB3E-C839-E5DF47DC23E1}"/>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10</a:t>
            </a:fld>
            <a:endParaRPr lang="en-US" b="1" dirty="0">
              <a:latin typeface="+mn-lt"/>
            </a:endParaRPr>
          </a:p>
        </p:txBody>
      </p:sp>
      <p:graphicFrame>
        <p:nvGraphicFramePr>
          <p:cNvPr id="3" name="Content Placeholder 3">
            <a:extLst>
              <a:ext uri="{FF2B5EF4-FFF2-40B4-BE49-F238E27FC236}">
                <a16:creationId xmlns:a16="http://schemas.microsoft.com/office/drawing/2014/main" id="{E6222B09-F42E-6F8F-A574-26D4ECDA89F7}"/>
              </a:ext>
            </a:extLst>
          </p:cNvPr>
          <p:cNvGraphicFramePr>
            <a:graphicFrameLocks noGrp="1"/>
          </p:cNvGraphicFramePr>
          <p:nvPr>
            <p:ph idx="1"/>
            <p:extLst>
              <p:ext uri="{D42A27DB-BD31-4B8C-83A1-F6EECF244321}">
                <p14:modId xmlns:p14="http://schemas.microsoft.com/office/powerpoint/2010/main" val="1695688009"/>
              </p:ext>
            </p:extLst>
          </p:nvPr>
        </p:nvGraphicFramePr>
        <p:xfrm>
          <a:off x="134112" y="2130552"/>
          <a:ext cx="9339072" cy="3137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725C99A-C990-B4D5-6860-468A55EC2DEF}"/>
              </a:ext>
            </a:extLst>
          </p:cNvPr>
          <p:cNvSpPr txBox="1"/>
          <p:nvPr/>
        </p:nvSpPr>
        <p:spPr>
          <a:xfrm>
            <a:off x="1740789" y="5549979"/>
            <a:ext cx="6433566" cy="923330"/>
          </a:xfrm>
          <a:prstGeom prst="rect">
            <a:avLst/>
          </a:prstGeom>
          <a:noFill/>
        </p:spPr>
        <p:txBody>
          <a:bodyPr wrap="square">
            <a:spAutoFit/>
          </a:bodyPr>
          <a:lstStyle/>
          <a:p>
            <a:pPr algn="ctr"/>
            <a:r>
              <a:rPr 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253 Registered Sex Offenders</a:t>
            </a:r>
          </a:p>
          <a:p>
            <a:pPr algn="ctr"/>
            <a:r>
              <a:rPr 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City Of Midland.</a:t>
            </a:r>
          </a:p>
          <a:p>
            <a:pPr algn="ctr"/>
            <a:r>
              <a:rPr 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That’s </a:t>
            </a:r>
            <a:r>
              <a:rPr lang="en-US" sz="1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more sex offenders</a:t>
            </a:r>
            <a:r>
              <a:rPr 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than </a:t>
            </a:r>
            <a:r>
              <a:rPr lang="en-US" sz="1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Police Officers</a:t>
            </a:r>
            <a:r>
              <a:rPr 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3938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84231-04E6-E21B-6F7E-C2E2A1000326}"/>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E446F044-02E2-3760-56B5-CCD92EE02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74E2EE1-E217-E8D8-02BB-205CCBB29C46}"/>
              </a:ext>
            </a:extLst>
          </p:cNvPr>
          <p:cNvSpPr txBox="1"/>
          <p:nvPr/>
        </p:nvSpPr>
        <p:spPr>
          <a:xfrm>
            <a:off x="1181698" y="143410"/>
            <a:ext cx="6419850" cy="954107"/>
          </a:xfrm>
          <a:prstGeom prst="rect">
            <a:avLst/>
          </a:prstGeom>
          <a:noFill/>
        </p:spPr>
        <p:txBody>
          <a:bodyPr wrap="square" rtlCol="0">
            <a:spAutoFit/>
          </a:bodyPr>
          <a:lstStyle/>
          <a:p>
            <a:pPr algn="ctr"/>
            <a:r>
              <a:rPr lang="en-US" sz="2800" b="1" dirty="0">
                <a:solidFill>
                  <a:schemeClr val="tx2">
                    <a:lumMod val="75000"/>
                    <a:lumOff val="25000"/>
                  </a:schemeClr>
                </a:solidFill>
              </a:rPr>
              <a:t>Current City of Midland Sex Offender-criminal history</a:t>
            </a:r>
            <a:endParaRPr lang="en-US" sz="28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62D1FE0B-7F3D-7E92-A943-2B4037CD511F}"/>
              </a:ext>
            </a:extLst>
          </p:cNvPr>
          <p:cNvSpPr txBox="1"/>
          <p:nvPr/>
        </p:nvSpPr>
        <p:spPr>
          <a:xfrm>
            <a:off x="533400" y="1166469"/>
            <a:ext cx="8418576" cy="304698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 </a:t>
            </a:r>
            <a:r>
              <a:rPr lang="en-US" sz="2400" b="1" dirty="0">
                <a:solidFill>
                  <a:srgbClr val="FF0000"/>
                </a:solidFill>
                <a:latin typeface="Arial" panose="020B0604020202020204" pitchFamily="34" charset="0"/>
                <a:cs typeface="Arial" panose="020B0604020202020204" pitchFamily="34" charset="0"/>
              </a:rPr>
              <a:t>253 </a:t>
            </a:r>
            <a:r>
              <a:rPr lang="en-US" sz="2400" b="1" u="sng" dirty="0">
                <a:latin typeface="Arial" panose="020B0604020202020204" pitchFamily="34" charset="0"/>
                <a:cs typeface="Arial" panose="020B0604020202020204" pitchFamily="34" charset="0"/>
              </a:rPr>
              <a:t>known</a:t>
            </a:r>
            <a:r>
              <a:rPr lang="en-US" sz="2400" b="1" dirty="0">
                <a:latin typeface="Arial" panose="020B0604020202020204" pitchFamily="34" charset="0"/>
                <a:cs typeface="Arial" panose="020B0604020202020204" pitchFamily="34" charset="0"/>
              </a:rPr>
              <a:t> Sex Offenders inside the City of Midland, have been arrested a combined total number of </a:t>
            </a:r>
            <a:r>
              <a:rPr lang="en-US" sz="2400" b="1" dirty="0">
                <a:solidFill>
                  <a:srgbClr val="FF0000"/>
                </a:solidFill>
                <a:latin typeface="Arial" panose="020B0604020202020204" pitchFamily="34" charset="0"/>
                <a:cs typeface="Arial" panose="020B0604020202020204" pitchFamily="34" charset="0"/>
              </a:rPr>
              <a:t>1,401 </a:t>
            </a:r>
            <a:r>
              <a:rPr lang="en-US" sz="2400" b="1" dirty="0">
                <a:latin typeface="Arial" panose="020B0604020202020204" pitchFamily="34" charset="0"/>
                <a:cs typeface="Arial" panose="020B0604020202020204" pitchFamily="34" charset="0"/>
              </a:rPr>
              <a:t>times for a class B misdemeanors and above. These include but are not limited to:</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31D2DEB1-61F5-6E55-F39D-DB47A5DDDFD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11</a:t>
            </a:fld>
            <a:endParaRPr lang="en-US" b="1" dirty="0">
              <a:latin typeface="+mn-lt"/>
            </a:endParaRPr>
          </a:p>
        </p:txBody>
      </p:sp>
      <p:graphicFrame>
        <p:nvGraphicFramePr>
          <p:cNvPr id="3" name="Content Placeholder 3">
            <a:extLst>
              <a:ext uri="{FF2B5EF4-FFF2-40B4-BE49-F238E27FC236}">
                <a16:creationId xmlns:a16="http://schemas.microsoft.com/office/drawing/2014/main" id="{A2B4EEA8-CCAC-FA6E-44B9-A8DA7932DF00}"/>
              </a:ext>
            </a:extLst>
          </p:cNvPr>
          <p:cNvGraphicFramePr>
            <a:graphicFrameLocks noGrp="1"/>
          </p:cNvGraphicFramePr>
          <p:nvPr>
            <p:ph idx="1"/>
            <p:extLst>
              <p:ext uri="{D42A27DB-BD31-4B8C-83A1-F6EECF244321}">
                <p14:modId xmlns:p14="http://schemas.microsoft.com/office/powerpoint/2010/main" val="2450288418"/>
              </p:ext>
            </p:extLst>
          </p:nvPr>
        </p:nvGraphicFramePr>
        <p:xfrm>
          <a:off x="158605" y="2713888"/>
          <a:ext cx="9339072" cy="31370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486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44FE9-D37B-EB36-C54A-82995AFB2E25}"/>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BD1B9C84-61F4-8CF9-2D8B-BDA294012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
            <a:ext cx="12192000" cy="6858000"/>
          </a:xfrm>
          <a:prstGeom prst="rect">
            <a:avLst/>
          </a:prstGeom>
        </p:spPr>
      </p:pic>
      <p:sp>
        <p:nvSpPr>
          <p:cNvPr id="12" name="TextBox 11">
            <a:extLst>
              <a:ext uri="{FF2B5EF4-FFF2-40B4-BE49-F238E27FC236}">
                <a16:creationId xmlns:a16="http://schemas.microsoft.com/office/drawing/2014/main" id="{E03E2BBB-2DA6-3775-9A7D-4E02F20F92C0}"/>
              </a:ext>
            </a:extLst>
          </p:cNvPr>
          <p:cNvSpPr txBox="1"/>
          <p:nvPr/>
        </p:nvSpPr>
        <p:spPr>
          <a:xfrm>
            <a:off x="533400" y="143380"/>
            <a:ext cx="8674608" cy="2123658"/>
          </a:xfrm>
          <a:prstGeom prst="rect">
            <a:avLst/>
          </a:prstGeom>
          <a:noFill/>
        </p:spPr>
        <p:txBody>
          <a:bodyPr wrap="square" rtlCol="0">
            <a:spAutoFit/>
          </a:bodyPr>
          <a:lstStyle/>
          <a:p>
            <a:r>
              <a:rPr lang="en-US" sz="4400" b="1" dirty="0">
                <a:solidFill>
                  <a:schemeClr val="tx2">
                    <a:lumMod val="75000"/>
                    <a:lumOff val="25000"/>
                  </a:schemeClr>
                </a:solidFill>
              </a:rPr>
              <a:t>CURRENT CITY OF MIDLAND SEX OFFENDER RESIDENCE CRIMINAL HISTORY</a:t>
            </a:r>
            <a:endPar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9B08727-F247-4C20-B6A2-93C6DB078DE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12</a:t>
            </a:fld>
            <a:endParaRPr lang="en-US" b="1" dirty="0">
              <a:latin typeface="+mn-lt"/>
            </a:endParaRPr>
          </a:p>
        </p:txBody>
      </p:sp>
      <p:sp>
        <p:nvSpPr>
          <p:cNvPr id="7" name="Content Placeholder 6">
            <a:extLst>
              <a:ext uri="{FF2B5EF4-FFF2-40B4-BE49-F238E27FC236}">
                <a16:creationId xmlns:a16="http://schemas.microsoft.com/office/drawing/2014/main" id="{95AC9095-0E00-2BDC-2A8C-88F7260C54A8}"/>
              </a:ext>
            </a:extLst>
          </p:cNvPr>
          <p:cNvSpPr>
            <a:spLocks noGrp="1"/>
          </p:cNvSpPr>
          <p:nvPr>
            <p:ph idx="1"/>
          </p:nvPr>
        </p:nvSpPr>
        <p:spPr>
          <a:xfrm>
            <a:off x="966216" y="2415294"/>
            <a:ext cx="8113776" cy="4351338"/>
          </a:xfrm>
        </p:spPr>
        <p:txBody>
          <a:bodyPr vert="horz" lIns="91440" tIns="45720" rIns="91440" bIns="45720" rtlCol="0" anchor="t">
            <a:normAutofit/>
          </a:bodyPr>
          <a:lstStyle/>
          <a:p>
            <a:pPr lvl="0">
              <a:buNone/>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REMOVING ALL FAIL TO REGISTER CHARGES, ONLY SHOWING LAWS BROKEN BY THEM THAT YOU AND I ARE ALSO REQUIRED TO FOLLOW:</a:t>
            </a:r>
          </a:p>
          <a:p>
            <a:r>
              <a:rPr lang="en-US" sz="3600" dirty="0">
                <a:effectLst>
                  <a:outerShdw blurRad="38100" dist="38100" dir="2700000" algn="tl">
                    <a:srgbClr val="000000">
                      <a:alpha val="43137"/>
                    </a:srgbClr>
                  </a:outerShdw>
                </a:effectLst>
                <a:latin typeface="Arial"/>
                <a:cs typeface="Arial"/>
              </a:rPr>
              <a:t>1,227 serious criminal arrests</a:t>
            </a: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693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ECC2184-DB72-AD36-167E-6D26B681F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13</a:t>
            </a:fld>
            <a:endParaRPr lang="en-US" b="1" dirty="0">
              <a:latin typeface="+mn-lt"/>
            </a:endParaRPr>
          </a:p>
        </p:txBody>
      </p:sp>
      <p:pic>
        <p:nvPicPr>
          <p:cNvPr id="3" name="Screen Recording 2">
            <a:hlinkClick r:id="" action="ppaction://media"/>
            <a:extLst>
              <a:ext uri="{FF2B5EF4-FFF2-40B4-BE49-F238E27FC236}">
                <a16:creationId xmlns:a16="http://schemas.microsoft.com/office/drawing/2014/main" id="{C6467D45-5DF1-BB8F-31DA-0E799CDEDB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53" y="271463"/>
            <a:ext cx="12192000" cy="6315075"/>
          </a:xfrm>
          <a:prstGeom prst="rect">
            <a:avLst/>
          </a:prstGeom>
        </p:spPr>
      </p:pic>
    </p:spTree>
    <p:extLst>
      <p:ext uri="{BB962C8B-B14F-4D97-AF65-F5344CB8AC3E}">
        <p14:creationId xmlns:p14="http://schemas.microsoft.com/office/powerpoint/2010/main" val="3762845259"/>
      </p:ext>
    </p:extLst>
  </p:cSld>
  <p:clrMapOvr>
    <a:masterClrMapping/>
  </p:clrMapOvr>
  <mc:AlternateContent xmlns:mc="http://schemas.openxmlformats.org/markup-compatibility/2006" xmlns:p14="http://schemas.microsoft.com/office/powerpoint/2010/main">
    <mc:Choice Requires="p14">
      <p:transition spd="slow" p14:dur="2000" advTm="29700"/>
    </mc:Choice>
    <mc:Fallback xmlns="">
      <p:transition spd="slow" advTm="2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77F32-0685-77EE-4A82-61850D345508}"/>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C393A86-A1DC-25D1-5A2C-A5C12A0AE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D965B27-1357-8AB8-1A1F-F416D5BF31F9}"/>
              </a:ext>
            </a:extLst>
          </p:cNvPr>
          <p:cNvSpPr txBox="1"/>
          <p:nvPr/>
        </p:nvSpPr>
        <p:spPr>
          <a:xfrm>
            <a:off x="533400" y="149781"/>
            <a:ext cx="8921496" cy="1446550"/>
          </a:xfrm>
          <a:prstGeom prst="rect">
            <a:avLst/>
          </a:prstGeom>
          <a:noFill/>
        </p:spPr>
        <p:txBody>
          <a:bodyPr wrap="square" rtlCol="0">
            <a:spAutoFit/>
          </a:bodyPr>
          <a:lstStyle/>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Child Safety Zone-</a:t>
            </a:r>
          </a:p>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TX Gov Code 508.187</a:t>
            </a:r>
          </a:p>
        </p:txBody>
      </p:sp>
      <p:sp>
        <p:nvSpPr>
          <p:cNvPr id="2" name="Slide Number Placeholder 2">
            <a:extLst>
              <a:ext uri="{FF2B5EF4-FFF2-40B4-BE49-F238E27FC236}">
                <a16:creationId xmlns:a16="http://schemas.microsoft.com/office/drawing/2014/main" id="{6EC22493-70EC-4220-FF43-991845E4BC0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14</a:t>
            </a:fld>
            <a:endParaRPr lang="en-US" b="1" dirty="0">
              <a:latin typeface="+mn-lt"/>
            </a:endParaRPr>
          </a:p>
        </p:txBody>
      </p:sp>
      <p:graphicFrame>
        <p:nvGraphicFramePr>
          <p:cNvPr id="7" name="Content Placeholder 2">
            <a:extLst>
              <a:ext uri="{FF2B5EF4-FFF2-40B4-BE49-F238E27FC236}">
                <a16:creationId xmlns:a16="http://schemas.microsoft.com/office/drawing/2014/main" id="{F624D77F-99BC-5D7D-1624-93AB1173486F}"/>
              </a:ext>
            </a:extLst>
          </p:cNvPr>
          <p:cNvGraphicFramePr>
            <a:graphicFrameLocks noGrp="1"/>
          </p:cNvGraphicFramePr>
          <p:nvPr>
            <p:ph idx="1"/>
            <p:extLst>
              <p:ext uri="{D42A27DB-BD31-4B8C-83A1-F6EECF244321}">
                <p14:modId xmlns:p14="http://schemas.microsoft.com/office/powerpoint/2010/main" val="140959851"/>
              </p:ext>
            </p:extLst>
          </p:nvPr>
        </p:nvGraphicFramePr>
        <p:xfrm>
          <a:off x="2737104" y="1746111"/>
          <a:ext cx="5614987" cy="4773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1383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414F8694-AEE4-E0B1-F26A-627FF07D8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15</a:t>
            </a:fld>
            <a:endParaRPr lang="en-US" b="1" dirty="0">
              <a:latin typeface="+mn-lt"/>
            </a:endParaRPr>
          </a:p>
        </p:txBody>
      </p:sp>
      <p:pic>
        <p:nvPicPr>
          <p:cNvPr id="3" name="Content Placeholder 11" descr="Chart, bar chart, pie chart&#10;&#10;AI-generated content may be incorrect.">
            <a:extLst>
              <a:ext uri="{FF2B5EF4-FFF2-40B4-BE49-F238E27FC236}">
                <a16:creationId xmlns:a16="http://schemas.microsoft.com/office/drawing/2014/main" id="{76DC600C-A7BF-FA47-DE24-8DAD55C2AB6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89322"/>
            <a:ext cx="1292838" cy="5334171"/>
          </a:xfrm>
        </p:spPr>
      </p:pic>
      <p:pic>
        <p:nvPicPr>
          <p:cNvPr id="7" name="Picture 6" descr="Map&#10;&#10;AI-generated content may be incorrect.">
            <a:extLst>
              <a:ext uri="{FF2B5EF4-FFF2-40B4-BE49-F238E27FC236}">
                <a16:creationId xmlns:a16="http://schemas.microsoft.com/office/drawing/2014/main" id="{0BED82FA-5459-C8E2-4520-C02B9D8A17EB}"/>
              </a:ext>
            </a:extLst>
          </p:cNvPr>
          <p:cNvPicPr>
            <a:picLocks noChangeAspect="1"/>
          </p:cNvPicPr>
          <p:nvPr/>
        </p:nvPicPr>
        <p:blipFill>
          <a:blip r:embed="rId4"/>
          <a:stretch>
            <a:fillRect/>
          </a:stretch>
        </p:blipFill>
        <p:spPr>
          <a:xfrm>
            <a:off x="1436915" y="0"/>
            <a:ext cx="10755086" cy="6858000"/>
          </a:xfrm>
          <a:prstGeom prst="rect">
            <a:avLst/>
          </a:prstGeom>
        </p:spPr>
      </p:pic>
    </p:spTree>
    <p:extLst>
      <p:ext uri="{BB962C8B-B14F-4D97-AF65-F5344CB8AC3E}">
        <p14:creationId xmlns:p14="http://schemas.microsoft.com/office/powerpoint/2010/main" val="635593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CC9F8-E8F2-2FAD-E3BB-05F908168FB1}"/>
            </a:ext>
          </a:extLst>
        </p:cNvPr>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9C9E74B7-8827-DF74-CB4D-D782A3775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2">
            <a:extLst>
              <a:ext uri="{FF2B5EF4-FFF2-40B4-BE49-F238E27FC236}">
                <a16:creationId xmlns:a16="http://schemas.microsoft.com/office/drawing/2014/main" id="{4F767B35-7C79-2F94-10F3-C0E6831DFA1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16</a:t>
            </a:fld>
            <a:endParaRPr lang="en-US" b="1" dirty="0">
              <a:latin typeface="+mn-lt"/>
            </a:endParaRPr>
          </a:p>
        </p:txBody>
      </p:sp>
      <p:sp>
        <p:nvSpPr>
          <p:cNvPr id="10" name="TextBox 9">
            <a:extLst>
              <a:ext uri="{FF2B5EF4-FFF2-40B4-BE49-F238E27FC236}">
                <a16:creationId xmlns:a16="http://schemas.microsoft.com/office/drawing/2014/main" id="{4179AD65-B29C-9E14-E4E3-7FF8A425279B}"/>
              </a:ext>
            </a:extLst>
          </p:cNvPr>
          <p:cNvSpPr txBox="1"/>
          <p:nvPr/>
        </p:nvSpPr>
        <p:spPr>
          <a:xfrm>
            <a:off x="265726" y="306780"/>
            <a:ext cx="11234057" cy="1015663"/>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Texas cities with restrictions (23 cities) (population, date of restriction, Approximate number of sex offenders. Sex offenders per 1000 population.</a:t>
            </a:r>
            <a:b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000" dirty="0">
                <a:ln w="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In blue comparable to Midland size </a:t>
            </a:r>
            <a:endParaRPr lang="en-US" sz="2000" b="1" dirty="0">
              <a:solidFill>
                <a:srgbClr val="00B0F0"/>
              </a:solidFill>
              <a:latin typeface="Arial" panose="020B0604020202020204" pitchFamily="34" charset="0"/>
              <a:ea typeface="Roboto Slab" pitchFamily="2" charset="0"/>
              <a:cs typeface="Arial" panose="020B0604020202020204" pitchFamily="34" charset="0"/>
            </a:endParaRPr>
          </a:p>
        </p:txBody>
      </p:sp>
      <p:sp>
        <p:nvSpPr>
          <p:cNvPr id="12" name="Content Placeholder 2">
            <a:extLst>
              <a:ext uri="{FF2B5EF4-FFF2-40B4-BE49-F238E27FC236}">
                <a16:creationId xmlns:a16="http://schemas.microsoft.com/office/drawing/2014/main" id="{992ABEE3-D4DE-9C05-0AF5-41F61840D2EB}"/>
              </a:ext>
            </a:extLst>
          </p:cNvPr>
          <p:cNvSpPr>
            <a:spLocks noGrp="1"/>
          </p:cNvSpPr>
          <p:nvPr>
            <p:ph sz="half" idx="1"/>
          </p:nvPr>
        </p:nvSpPr>
        <p:spPr>
          <a:xfrm>
            <a:off x="265726" y="1510966"/>
            <a:ext cx="5519738" cy="4220172"/>
          </a:xfrm>
        </p:spPr>
        <p:txBody>
          <a:bodyPr>
            <a:noAutofit/>
          </a:bodyPr>
          <a:lstStyle/>
          <a:p>
            <a:r>
              <a:rPr lang="en-US" sz="1800" dirty="0">
                <a:latin typeface="Arial" panose="020B0604020202020204" pitchFamily="34" charset="0"/>
                <a:cs typeface="Arial" panose="020B0604020202020204" pitchFamily="34" charset="0"/>
              </a:rPr>
              <a:t>Bedford 48,000 (</a:t>
            </a:r>
            <a:r>
              <a:rPr lang="en-US" sz="1800" b="1" dirty="0">
                <a:latin typeface="Arial" panose="020B0604020202020204" pitchFamily="34" charset="0"/>
                <a:cs typeface="Arial" panose="020B0604020202020204" pitchFamily="34" charset="0"/>
              </a:rPr>
              <a:t>2023</a:t>
            </a:r>
            <a:r>
              <a:rPr lang="en-US" sz="1800" dirty="0">
                <a:latin typeface="Arial" panose="020B0604020202020204" pitchFamily="34" charset="0"/>
                <a:cs typeface="Arial" panose="020B0604020202020204" pitchFamily="34" charset="0"/>
              </a:rPr>
              <a:t>) approx. 24 (.5)</a:t>
            </a:r>
          </a:p>
          <a:p>
            <a:r>
              <a:rPr lang="en-US" sz="1800" dirty="0">
                <a:solidFill>
                  <a:srgbClr val="0070C0"/>
                </a:solidFill>
                <a:latin typeface="Arial" panose="020B0604020202020204" pitchFamily="34" charset="0"/>
                <a:cs typeface="Arial" panose="020B0604020202020204" pitchFamily="34" charset="0"/>
              </a:rPr>
              <a:t>Denton 158,000 (</a:t>
            </a:r>
            <a:r>
              <a:rPr lang="en-US" sz="1800" b="1" dirty="0">
                <a:solidFill>
                  <a:srgbClr val="0070C0"/>
                </a:solidFill>
                <a:latin typeface="Arial" panose="020B0604020202020204" pitchFamily="34" charset="0"/>
                <a:cs typeface="Arial" panose="020B0604020202020204" pitchFamily="34" charset="0"/>
              </a:rPr>
              <a:t>2011</a:t>
            </a:r>
            <a:r>
              <a:rPr lang="en-US" sz="1800" dirty="0">
                <a:solidFill>
                  <a:srgbClr val="0070C0"/>
                </a:solidFill>
                <a:latin typeface="Arial" panose="020B0604020202020204" pitchFamily="34" charset="0"/>
                <a:cs typeface="Arial" panose="020B0604020202020204" pitchFamily="34" charset="0"/>
              </a:rPr>
              <a:t>) approx. 90 (.57)</a:t>
            </a:r>
          </a:p>
          <a:p>
            <a:r>
              <a:rPr lang="en-US" sz="1800" dirty="0">
                <a:latin typeface="Arial" panose="020B0604020202020204" pitchFamily="34" charset="0"/>
                <a:cs typeface="Arial" panose="020B0604020202020204" pitchFamily="34" charset="0"/>
              </a:rPr>
              <a:t>Flower Mound 81,000 (</a:t>
            </a:r>
            <a:r>
              <a:rPr lang="en-US" sz="1800" b="1" dirty="0">
                <a:latin typeface="Arial" panose="020B0604020202020204" pitchFamily="34" charset="0"/>
                <a:cs typeface="Arial" panose="020B0604020202020204" pitchFamily="34" charset="0"/>
              </a:rPr>
              <a:t>2007</a:t>
            </a:r>
            <a:r>
              <a:rPr lang="en-US" sz="1800" dirty="0">
                <a:latin typeface="Arial" panose="020B0604020202020204" pitchFamily="34" charset="0"/>
                <a:cs typeface="Arial" panose="020B0604020202020204" pitchFamily="34" charset="0"/>
              </a:rPr>
              <a:t>) approx. 13 (.16)</a:t>
            </a:r>
          </a:p>
          <a:p>
            <a:r>
              <a:rPr lang="en-US" sz="1800" dirty="0">
                <a:latin typeface="Arial" panose="020B0604020202020204" pitchFamily="34" charset="0"/>
                <a:cs typeface="Arial" panose="020B0604020202020204" pitchFamily="34" charset="0"/>
              </a:rPr>
              <a:t>Grapevine 50,000 (</a:t>
            </a:r>
            <a:r>
              <a:rPr lang="en-US" sz="1800" b="1" dirty="0">
                <a:latin typeface="Arial" panose="020B0604020202020204" pitchFamily="34" charset="0"/>
                <a:cs typeface="Arial" panose="020B0604020202020204" pitchFamily="34" charset="0"/>
              </a:rPr>
              <a:t>2014</a:t>
            </a:r>
            <a:r>
              <a:rPr lang="en-US" sz="1800" dirty="0">
                <a:latin typeface="Arial" panose="020B0604020202020204" pitchFamily="34" charset="0"/>
                <a:cs typeface="Arial" panose="020B0604020202020204" pitchFamily="34" charset="0"/>
              </a:rPr>
              <a:t>) approx. 8 (.1)</a:t>
            </a:r>
          </a:p>
          <a:p>
            <a:r>
              <a:rPr lang="en-US" sz="1800" dirty="0">
                <a:latin typeface="Arial" panose="020B0604020202020204" pitchFamily="34" charset="0"/>
                <a:cs typeface="Arial" panose="020B0604020202020204" pitchFamily="34" charset="0"/>
              </a:rPr>
              <a:t>Keller 46,000 (</a:t>
            </a:r>
            <a:r>
              <a:rPr lang="en-US" sz="1800" b="1" dirty="0">
                <a:latin typeface="Arial" panose="020B0604020202020204" pitchFamily="34" charset="0"/>
                <a:cs typeface="Arial" panose="020B0604020202020204" pitchFamily="34" charset="0"/>
              </a:rPr>
              <a:t>2021</a:t>
            </a:r>
            <a:r>
              <a:rPr lang="en-US" sz="1800" dirty="0">
                <a:latin typeface="Arial" panose="020B0604020202020204" pitchFamily="34" charset="0"/>
                <a:cs typeface="Arial" panose="020B0604020202020204" pitchFamily="34" charset="0"/>
              </a:rPr>
              <a:t>) approx. 8 (.1)</a:t>
            </a:r>
          </a:p>
          <a:p>
            <a:r>
              <a:rPr lang="en-US" sz="1800" dirty="0">
                <a:latin typeface="Arial" panose="020B0604020202020204" pitchFamily="34" charset="0"/>
                <a:cs typeface="Arial" panose="020B0604020202020204" pitchFamily="34" charset="0"/>
              </a:rPr>
              <a:t>Plano 290,000 (</a:t>
            </a:r>
            <a:r>
              <a:rPr lang="en-US" sz="1800" b="1" dirty="0">
                <a:latin typeface="Arial" panose="020B0604020202020204" pitchFamily="34" charset="0"/>
                <a:cs typeface="Arial" panose="020B0604020202020204" pitchFamily="34" charset="0"/>
              </a:rPr>
              <a:t>2006</a:t>
            </a:r>
            <a:r>
              <a:rPr lang="en-US" sz="1800" dirty="0">
                <a:latin typeface="Arial" panose="020B0604020202020204" pitchFamily="34" charset="0"/>
                <a:cs typeface="Arial" panose="020B0604020202020204" pitchFamily="34" charset="0"/>
              </a:rPr>
              <a:t>) approx. 100 (.3)</a:t>
            </a:r>
          </a:p>
          <a:p>
            <a:r>
              <a:rPr lang="en-US" sz="1800" dirty="0">
                <a:latin typeface="Arial" panose="020B0604020202020204" pitchFamily="34" charset="0"/>
                <a:cs typeface="Arial" panose="020B0604020202020204" pitchFamily="34" charset="0"/>
              </a:rPr>
              <a:t>North Richland Hills 70,000 (</a:t>
            </a:r>
            <a:r>
              <a:rPr lang="en-US" sz="1800" b="1" dirty="0">
                <a:latin typeface="Arial" panose="020B0604020202020204" pitchFamily="34" charset="0"/>
                <a:cs typeface="Arial" panose="020B0604020202020204" pitchFamily="34" charset="0"/>
              </a:rPr>
              <a:t>2011</a:t>
            </a:r>
            <a:r>
              <a:rPr lang="en-US" sz="1800" dirty="0">
                <a:latin typeface="Arial" panose="020B0604020202020204" pitchFamily="34" charset="0"/>
                <a:cs typeface="Arial" panose="020B0604020202020204" pitchFamily="34" charset="0"/>
              </a:rPr>
              <a:t>) approx. 60 (.8)</a:t>
            </a:r>
          </a:p>
          <a:p>
            <a:r>
              <a:rPr lang="en-US" sz="1800" dirty="0">
                <a:solidFill>
                  <a:srgbClr val="0070C0"/>
                </a:solidFill>
                <a:latin typeface="Arial" panose="020B0604020202020204" pitchFamily="34" charset="0"/>
                <a:cs typeface="Arial" panose="020B0604020202020204" pitchFamily="34" charset="0"/>
              </a:rPr>
              <a:t>Carrollton 132,000 (</a:t>
            </a:r>
            <a:r>
              <a:rPr lang="en-US" sz="1800" b="1" dirty="0">
                <a:solidFill>
                  <a:srgbClr val="0070C0"/>
                </a:solidFill>
                <a:latin typeface="Arial" panose="020B0604020202020204" pitchFamily="34" charset="0"/>
                <a:cs typeface="Arial" panose="020B0604020202020204" pitchFamily="34" charset="0"/>
              </a:rPr>
              <a:t>2006</a:t>
            </a:r>
            <a:r>
              <a:rPr lang="en-US" sz="1800" dirty="0">
                <a:solidFill>
                  <a:srgbClr val="0070C0"/>
                </a:solidFill>
                <a:latin typeface="Arial" panose="020B0604020202020204" pitchFamily="34" charset="0"/>
                <a:cs typeface="Arial" panose="020B0604020202020204" pitchFamily="34" charset="0"/>
              </a:rPr>
              <a:t>) approx. 9 (.07)</a:t>
            </a:r>
          </a:p>
          <a:p>
            <a:r>
              <a:rPr lang="en-US" sz="1800" dirty="0">
                <a:latin typeface="Arial" panose="020B0604020202020204" pitchFamily="34" charset="0"/>
                <a:cs typeface="Arial" panose="020B0604020202020204" pitchFamily="34" charset="0"/>
              </a:rPr>
              <a:t>Grand Prairie 202,000 (</a:t>
            </a:r>
            <a:r>
              <a:rPr lang="en-US" sz="1800" b="1" dirty="0">
                <a:latin typeface="Arial" panose="020B0604020202020204" pitchFamily="34" charset="0"/>
                <a:cs typeface="Arial" panose="020B0604020202020204" pitchFamily="34" charset="0"/>
              </a:rPr>
              <a:t>2008</a:t>
            </a:r>
            <a:r>
              <a:rPr lang="en-US" sz="1800" dirty="0">
                <a:latin typeface="Arial" panose="020B0604020202020204" pitchFamily="34" charset="0"/>
                <a:cs typeface="Arial" panose="020B0604020202020204" pitchFamily="34" charset="0"/>
              </a:rPr>
              <a:t>) approx. 80 (.4)</a:t>
            </a:r>
          </a:p>
          <a:p>
            <a:r>
              <a:rPr lang="en-US" sz="1800" dirty="0">
                <a:latin typeface="Arial" panose="020B0604020202020204" pitchFamily="34" charset="0"/>
                <a:cs typeface="Arial" panose="020B0604020202020204" pitchFamily="34" charset="0"/>
              </a:rPr>
              <a:t>Irving 255,000 (</a:t>
            </a:r>
            <a:r>
              <a:rPr lang="en-US" sz="1800" b="1" dirty="0">
                <a:latin typeface="Arial" panose="020B0604020202020204" pitchFamily="34" charset="0"/>
                <a:cs typeface="Arial" panose="020B0604020202020204" pitchFamily="34" charset="0"/>
              </a:rPr>
              <a:t>2019</a:t>
            </a:r>
            <a:r>
              <a:rPr lang="en-US" sz="1800" dirty="0">
                <a:latin typeface="Arial" panose="020B0604020202020204" pitchFamily="34" charset="0"/>
                <a:cs typeface="Arial" panose="020B0604020202020204" pitchFamily="34" charset="0"/>
              </a:rPr>
              <a:t>) approx. 113 (.4)</a:t>
            </a:r>
          </a:p>
          <a:p>
            <a:r>
              <a:rPr lang="en-US" sz="1800" dirty="0" err="1">
                <a:latin typeface="Arial" panose="020B0604020202020204" pitchFamily="34" charset="0"/>
                <a:cs typeface="Arial" panose="020B0604020202020204" pitchFamily="34" charset="0"/>
              </a:rPr>
              <a:t>Watuga</a:t>
            </a:r>
            <a:r>
              <a:rPr lang="en-US" sz="1800" dirty="0">
                <a:latin typeface="Arial" panose="020B0604020202020204" pitchFamily="34" charset="0"/>
                <a:cs typeface="Arial" panose="020B0604020202020204" pitchFamily="34" charset="0"/>
              </a:rPr>
              <a:t> 23,000 (</a:t>
            </a:r>
            <a:r>
              <a:rPr lang="en-US" sz="1800" b="1" dirty="0">
                <a:latin typeface="Arial" panose="020B0604020202020204" pitchFamily="34" charset="0"/>
                <a:cs typeface="Arial" panose="020B0604020202020204" pitchFamily="34" charset="0"/>
              </a:rPr>
              <a:t>2012</a:t>
            </a:r>
            <a:r>
              <a:rPr lang="en-US" sz="1800" dirty="0">
                <a:latin typeface="Arial" panose="020B0604020202020204" pitchFamily="34" charset="0"/>
                <a:cs typeface="Arial" panose="020B0604020202020204" pitchFamily="34" charset="0"/>
              </a:rPr>
              <a:t>) approx. 13 (.5)</a:t>
            </a:r>
          </a:p>
          <a:p>
            <a:endParaRPr lang="en-US" sz="1800" dirty="0">
              <a:latin typeface="Arial" panose="020B0604020202020204" pitchFamily="34" charset="0"/>
              <a:cs typeface="Arial" panose="020B0604020202020204" pitchFamily="34" charset="0"/>
            </a:endParaRPr>
          </a:p>
        </p:txBody>
      </p:sp>
      <p:sp>
        <p:nvSpPr>
          <p:cNvPr id="13" name="Content Placeholder 3">
            <a:extLst>
              <a:ext uri="{FF2B5EF4-FFF2-40B4-BE49-F238E27FC236}">
                <a16:creationId xmlns:a16="http://schemas.microsoft.com/office/drawing/2014/main" id="{44AFF656-F62F-F2AF-57E0-94A4BF08541C}"/>
              </a:ext>
            </a:extLst>
          </p:cNvPr>
          <p:cNvSpPr txBox="1">
            <a:spLocks/>
          </p:cNvSpPr>
          <p:nvPr/>
        </p:nvSpPr>
        <p:spPr>
          <a:xfrm>
            <a:off x="6051190" y="1323893"/>
            <a:ext cx="7065673" cy="53441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Argyle 5,800 (</a:t>
            </a:r>
            <a:r>
              <a:rPr lang="en-US" sz="1800" b="1" dirty="0">
                <a:latin typeface="Arial" panose="020B0604020202020204" pitchFamily="34" charset="0"/>
                <a:cs typeface="Arial" panose="020B0604020202020204" pitchFamily="34" charset="0"/>
              </a:rPr>
              <a:t>2017</a:t>
            </a:r>
            <a:r>
              <a:rPr lang="en-US" sz="1800" dirty="0">
                <a:latin typeface="Arial" panose="020B0604020202020204" pitchFamily="34" charset="0"/>
                <a:cs typeface="Arial" panose="020B0604020202020204" pitchFamily="34" charset="0"/>
              </a:rPr>
              <a:t>)  approx. 2 (.3)</a:t>
            </a:r>
          </a:p>
          <a:p>
            <a:r>
              <a:rPr lang="en-US" sz="1800" dirty="0">
                <a:latin typeface="Arial" panose="020B0604020202020204" pitchFamily="34" charset="0"/>
                <a:cs typeface="Arial" panose="020B0604020202020204" pitchFamily="34" charset="0"/>
              </a:rPr>
              <a:t>Coppell 41,000 (</a:t>
            </a:r>
            <a:r>
              <a:rPr lang="en-US" sz="1800" b="1" dirty="0">
                <a:latin typeface="Arial" panose="020B0604020202020204" pitchFamily="34" charset="0"/>
                <a:cs typeface="Arial" panose="020B0604020202020204" pitchFamily="34" charset="0"/>
              </a:rPr>
              <a:t>2006</a:t>
            </a:r>
            <a:r>
              <a:rPr lang="en-US" sz="1800" dirty="0">
                <a:latin typeface="Arial" panose="020B0604020202020204" pitchFamily="34" charset="0"/>
                <a:cs typeface="Arial" panose="020B0604020202020204" pitchFamily="34" charset="0"/>
              </a:rPr>
              <a:t>) approx. 9 (.2)</a:t>
            </a:r>
          </a:p>
          <a:p>
            <a:r>
              <a:rPr lang="en-US" sz="1800" dirty="0">
                <a:latin typeface="Arial" panose="020B0604020202020204" pitchFamily="34" charset="0"/>
                <a:cs typeface="Arial" panose="020B0604020202020204" pitchFamily="34" charset="0"/>
              </a:rPr>
              <a:t>Haltom City 45,000 (</a:t>
            </a:r>
            <a:r>
              <a:rPr lang="en-US" sz="1800" b="1" dirty="0">
                <a:latin typeface="Arial" panose="020B0604020202020204" pitchFamily="34" charset="0"/>
                <a:cs typeface="Arial" panose="020B0604020202020204" pitchFamily="34" charset="0"/>
              </a:rPr>
              <a:t>2007</a:t>
            </a:r>
            <a:r>
              <a:rPr lang="en-US" sz="1800" dirty="0">
                <a:latin typeface="Arial" panose="020B0604020202020204" pitchFamily="34" charset="0"/>
                <a:cs typeface="Arial" panose="020B0604020202020204" pitchFamily="34" charset="0"/>
              </a:rPr>
              <a:t>) approx. 27 (.6)</a:t>
            </a:r>
          </a:p>
          <a:p>
            <a:r>
              <a:rPr lang="en-US" sz="1800" dirty="0">
                <a:latin typeface="Arial" panose="020B0604020202020204" pitchFamily="34" charset="0"/>
                <a:cs typeface="Arial" panose="020B0604020202020204" pitchFamily="34" charset="0"/>
              </a:rPr>
              <a:t>Justin 5,900 (</a:t>
            </a:r>
            <a:r>
              <a:rPr lang="en-US" sz="1800" b="1" dirty="0">
                <a:latin typeface="Arial" panose="020B0604020202020204" pitchFamily="34" charset="0"/>
                <a:cs typeface="Arial" panose="020B0604020202020204" pitchFamily="34" charset="0"/>
              </a:rPr>
              <a:t>2017</a:t>
            </a:r>
            <a:r>
              <a:rPr lang="en-US" sz="1800" dirty="0">
                <a:latin typeface="Arial" panose="020B0604020202020204" pitchFamily="34" charset="0"/>
                <a:cs typeface="Arial" panose="020B0604020202020204" pitchFamily="34" charset="0"/>
              </a:rPr>
              <a:t>) approx. 2 (.3)</a:t>
            </a:r>
          </a:p>
          <a:p>
            <a:r>
              <a:rPr lang="en-US" sz="1800" dirty="0">
                <a:solidFill>
                  <a:srgbClr val="0070C0"/>
                </a:solidFill>
                <a:latin typeface="Arial" panose="020B0604020202020204" pitchFamily="34" charset="0"/>
                <a:cs typeface="Arial" panose="020B0604020202020204" pitchFamily="34" charset="0"/>
              </a:rPr>
              <a:t>Lewisville 133,000 (</a:t>
            </a:r>
            <a:r>
              <a:rPr lang="en-US" sz="1800" b="1" dirty="0">
                <a:solidFill>
                  <a:srgbClr val="0070C0"/>
                </a:solidFill>
                <a:latin typeface="Arial" panose="020B0604020202020204" pitchFamily="34" charset="0"/>
                <a:cs typeface="Arial" panose="020B0604020202020204" pitchFamily="34" charset="0"/>
              </a:rPr>
              <a:t>2006</a:t>
            </a:r>
            <a:r>
              <a:rPr lang="en-US" sz="1800" dirty="0">
                <a:solidFill>
                  <a:srgbClr val="0070C0"/>
                </a:solidFill>
                <a:latin typeface="Arial" panose="020B0604020202020204" pitchFamily="34" charset="0"/>
                <a:cs typeface="Arial" panose="020B0604020202020204" pitchFamily="34" charset="0"/>
              </a:rPr>
              <a:t>) approx. 20 (.15)</a:t>
            </a:r>
          </a:p>
          <a:p>
            <a:r>
              <a:rPr lang="en-US" sz="1800" dirty="0">
                <a:latin typeface="Arial" panose="020B0604020202020204" pitchFamily="34" charset="0"/>
                <a:cs typeface="Arial" panose="020B0604020202020204" pitchFamily="34" charset="0"/>
              </a:rPr>
              <a:t>McKinney 213,000 (</a:t>
            </a:r>
            <a:r>
              <a:rPr lang="en-US" sz="1800" b="1" dirty="0">
                <a:latin typeface="Arial" panose="020B0604020202020204" pitchFamily="34" charset="0"/>
                <a:cs typeface="Arial" panose="020B0604020202020204" pitchFamily="34" charset="0"/>
              </a:rPr>
              <a:t>2012</a:t>
            </a:r>
            <a:r>
              <a:rPr lang="en-US" sz="1800" dirty="0">
                <a:latin typeface="Arial" panose="020B0604020202020204" pitchFamily="34" charset="0"/>
                <a:cs typeface="Arial" panose="020B0604020202020204" pitchFamily="34" charset="0"/>
              </a:rPr>
              <a:t>) approx. 35 (.16)</a:t>
            </a:r>
          </a:p>
          <a:p>
            <a:r>
              <a:rPr lang="en-US" sz="1800" dirty="0">
                <a:latin typeface="Arial" panose="020B0604020202020204" pitchFamily="34" charset="0"/>
                <a:cs typeface="Arial" panose="020B0604020202020204" pitchFamily="34" charset="0"/>
              </a:rPr>
              <a:t>Richland Hills 8,000 (</a:t>
            </a:r>
            <a:r>
              <a:rPr lang="en-US" sz="1800" b="1" dirty="0">
                <a:latin typeface="Arial" panose="020B0604020202020204" pitchFamily="34" charset="0"/>
                <a:cs typeface="Arial" panose="020B0604020202020204" pitchFamily="34" charset="0"/>
              </a:rPr>
              <a:t>2006</a:t>
            </a:r>
            <a:r>
              <a:rPr lang="en-US" sz="1800" dirty="0">
                <a:latin typeface="Arial" panose="020B0604020202020204" pitchFamily="34" charset="0"/>
                <a:cs typeface="Arial" panose="020B0604020202020204" pitchFamily="34" charset="0"/>
              </a:rPr>
              <a:t>) approx. 9 (1.1)</a:t>
            </a:r>
          </a:p>
          <a:p>
            <a:r>
              <a:rPr lang="en-US" sz="1800" dirty="0">
                <a:latin typeface="Arial" panose="020B0604020202020204" pitchFamily="34" charset="0"/>
                <a:cs typeface="Arial" panose="020B0604020202020204" pitchFamily="34" charset="0"/>
              </a:rPr>
              <a:t>Roanoke 10,000 (</a:t>
            </a:r>
            <a:r>
              <a:rPr lang="en-US" sz="1800" b="1" dirty="0">
                <a:latin typeface="Arial" panose="020B0604020202020204" pitchFamily="34" charset="0"/>
                <a:cs typeface="Arial" panose="020B0604020202020204" pitchFamily="34" charset="0"/>
              </a:rPr>
              <a:t>2006</a:t>
            </a:r>
            <a:r>
              <a:rPr lang="en-US" sz="1800" dirty="0">
                <a:latin typeface="Arial" panose="020B0604020202020204" pitchFamily="34" charset="0"/>
                <a:cs typeface="Arial" panose="020B0604020202020204" pitchFamily="34" charset="0"/>
              </a:rPr>
              <a:t>) 1 sex offender (.1)</a:t>
            </a:r>
          </a:p>
          <a:p>
            <a:r>
              <a:rPr lang="en-US" sz="1800" dirty="0">
                <a:latin typeface="Arial" panose="020B0604020202020204" pitchFamily="34" charset="0"/>
                <a:cs typeface="Arial" panose="020B0604020202020204" pitchFamily="34" charset="0"/>
              </a:rPr>
              <a:t>Saginaw 25,000 (</a:t>
            </a:r>
            <a:r>
              <a:rPr lang="en-US" sz="1800" b="1" dirty="0">
                <a:latin typeface="Arial" panose="020B0604020202020204" pitchFamily="34" charset="0"/>
                <a:cs typeface="Arial" panose="020B0604020202020204" pitchFamily="34" charset="0"/>
              </a:rPr>
              <a:t>2007</a:t>
            </a:r>
            <a:r>
              <a:rPr lang="en-US" sz="1800" dirty="0">
                <a:latin typeface="Arial" panose="020B0604020202020204" pitchFamily="34" charset="0"/>
                <a:cs typeface="Arial" panose="020B0604020202020204" pitchFamily="34" charset="0"/>
              </a:rPr>
              <a:t>) approx. 14 (.5)</a:t>
            </a:r>
          </a:p>
          <a:p>
            <a:r>
              <a:rPr lang="en-US" sz="1800" dirty="0">
                <a:latin typeface="Arial" panose="020B0604020202020204" pitchFamily="34" charset="0"/>
                <a:cs typeface="Arial" panose="020B0604020202020204" pitchFamily="34" charset="0"/>
              </a:rPr>
              <a:t>Southlake 31,000 (</a:t>
            </a:r>
            <a:r>
              <a:rPr lang="en-US" sz="1800" b="1" dirty="0">
                <a:latin typeface="Arial" panose="020B0604020202020204" pitchFamily="34" charset="0"/>
                <a:cs typeface="Arial" panose="020B0604020202020204" pitchFamily="34" charset="0"/>
              </a:rPr>
              <a:t>2008</a:t>
            </a:r>
            <a:r>
              <a:rPr lang="en-US" sz="1800" dirty="0">
                <a:latin typeface="Arial" panose="020B0604020202020204" pitchFamily="34" charset="0"/>
                <a:cs typeface="Arial" panose="020B0604020202020204" pitchFamily="34" charset="0"/>
              </a:rPr>
              <a:t>) 1 sex offender (.03) </a:t>
            </a:r>
          </a:p>
          <a:p>
            <a:r>
              <a:rPr lang="en-US" sz="1800" dirty="0">
                <a:latin typeface="Arial" panose="020B0604020202020204" pitchFamily="34" charset="0"/>
                <a:cs typeface="Arial" panose="020B0604020202020204" pitchFamily="34" charset="0"/>
              </a:rPr>
              <a:t>The Colony 45,000 (</a:t>
            </a:r>
            <a:r>
              <a:rPr lang="en-US" sz="1800" b="1" dirty="0">
                <a:latin typeface="Arial" panose="020B0604020202020204" pitchFamily="34" charset="0"/>
                <a:cs typeface="Arial" panose="020B0604020202020204" pitchFamily="34" charset="0"/>
              </a:rPr>
              <a:t>2006</a:t>
            </a:r>
            <a:r>
              <a:rPr lang="en-US" sz="1800" dirty="0">
                <a:latin typeface="Arial" panose="020B0604020202020204" pitchFamily="34" charset="0"/>
                <a:cs typeface="Arial" panose="020B0604020202020204" pitchFamily="34" charset="0"/>
              </a:rPr>
              <a:t>) 17 sex offenders (.4)</a:t>
            </a:r>
          </a:p>
          <a:p>
            <a:r>
              <a:rPr lang="en-US" sz="1800" dirty="0">
                <a:latin typeface="Arial" panose="020B0604020202020204" pitchFamily="34" charset="0"/>
                <a:cs typeface="Arial" panose="020B0604020202020204" pitchFamily="34" charset="0"/>
              </a:rPr>
              <a:t>Colleyville 25,000 (</a:t>
            </a:r>
            <a:r>
              <a:rPr lang="en-US" sz="1800" b="1" dirty="0">
                <a:latin typeface="Arial" panose="020B0604020202020204" pitchFamily="34" charset="0"/>
                <a:cs typeface="Arial" panose="020B0604020202020204" pitchFamily="34" charset="0"/>
              </a:rPr>
              <a:t>2025</a:t>
            </a:r>
            <a:r>
              <a:rPr lang="en-US" sz="1800" dirty="0">
                <a:latin typeface="Arial" panose="020B0604020202020204" pitchFamily="34" charset="0"/>
                <a:cs typeface="Arial" panose="020B0604020202020204" pitchFamily="34" charset="0"/>
              </a:rPr>
              <a:t>) 9 sex offenders (.3)</a:t>
            </a:r>
          </a:p>
        </p:txBody>
      </p:sp>
    </p:spTree>
    <p:extLst>
      <p:ext uri="{BB962C8B-B14F-4D97-AF65-F5344CB8AC3E}">
        <p14:creationId xmlns:p14="http://schemas.microsoft.com/office/powerpoint/2010/main" val="1059003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94A12DCF-C41A-E994-6C63-BABE9A6C0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EFC6CB36-A2A7-BFA2-2C7E-933079282984}"/>
              </a:ext>
            </a:extLst>
          </p:cNvPr>
          <p:cNvSpPr txBox="1"/>
          <p:nvPr/>
        </p:nvSpPr>
        <p:spPr>
          <a:xfrm>
            <a:off x="1905000" y="1939689"/>
            <a:ext cx="6086475" cy="2800767"/>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All the previously mentioned ordinances listed are available online.</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17</a:t>
            </a:fld>
            <a:endParaRPr lang="en-US" b="1" dirty="0">
              <a:latin typeface="+mn-lt"/>
            </a:endParaRPr>
          </a:p>
        </p:txBody>
      </p:sp>
    </p:spTree>
    <p:extLst>
      <p:ext uri="{BB962C8B-B14F-4D97-AF65-F5344CB8AC3E}">
        <p14:creationId xmlns:p14="http://schemas.microsoft.com/office/powerpoint/2010/main" val="343421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211A5F9-5A13-401A-D406-3411F0986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rtlCol="0">
            <a:spAutoFit/>
          </a:bodyPr>
          <a:lstStyle/>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Conclusion: </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898587"/>
            <a:ext cx="8418576" cy="3046988"/>
          </a:xfrm>
          <a:prstGeom prst="rect">
            <a:avLst/>
          </a:prstGeom>
          <a:noFill/>
        </p:spPr>
        <p:txBody>
          <a:bodyPr wrap="square" rtlCol="0">
            <a:spAutoFit/>
          </a:bodyPr>
          <a:lstStyle/>
          <a:p>
            <a:pPr marL="285750" indent="-285750">
              <a:buFont typeface="Arial" panose="020B0604020202020204" pitchFamily="34" charset="0"/>
              <a:buChar char="•"/>
            </a:pPr>
            <a:r>
              <a:rPr lang="en-US" sz="4800" dirty="0">
                <a:latin typeface="Arial" panose="020B0604020202020204" pitchFamily="34" charset="0"/>
                <a:cs typeface="Arial" panose="020B0604020202020204" pitchFamily="34" charset="0"/>
              </a:rPr>
              <a:t>These Texas Cities with Sex Offender restrictions at any distance average (</a:t>
            </a:r>
            <a:r>
              <a:rPr lang="en-US" sz="4800" b="1" dirty="0">
                <a:latin typeface="Arial" panose="020B0604020202020204" pitchFamily="34" charset="0"/>
                <a:cs typeface="Arial" panose="020B0604020202020204" pitchFamily="34" charset="0"/>
              </a:rPr>
              <a:t>.39) </a:t>
            </a:r>
            <a:r>
              <a:rPr lang="en-US" sz="4800" dirty="0">
                <a:latin typeface="Arial" panose="020B0604020202020204" pitchFamily="34" charset="0"/>
                <a:cs typeface="Arial" panose="020B0604020202020204" pitchFamily="34" charset="0"/>
              </a:rPr>
              <a:t>sex offenders </a:t>
            </a:r>
            <a:r>
              <a:rPr lang="en-US" sz="4800" b="1" dirty="0">
                <a:latin typeface="Arial" panose="020B0604020202020204" pitchFamily="34" charset="0"/>
                <a:cs typeface="Arial" panose="020B0604020202020204" pitchFamily="34" charset="0"/>
              </a:rPr>
              <a:t>per 1000 citizens </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18</a:t>
            </a:fld>
            <a:endParaRPr lang="en-US" b="1" dirty="0">
              <a:latin typeface="+mn-lt"/>
            </a:endParaRPr>
          </a:p>
        </p:txBody>
      </p:sp>
    </p:spTree>
    <p:extLst>
      <p:ext uri="{BB962C8B-B14F-4D97-AF65-F5344CB8AC3E}">
        <p14:creationId xmlns:p14="http://schemas.microsoft.com/office/powerpoint/2010/main" val="535357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F8685F2-B34B-96A8-136D-3C08C0865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56797"/>
            <a:ext cx="8738616" cy="1754326"/>
          </a:xfrm>
          <a:prstGeom prst="rect">
            <a:avLst/>
          </a:prstGeom>
          <a:noFill/>
        </p:spPr>
        <p:txBody>
          <a:bodyPr wrap="square" rtlCol="0">
            <a:spAutoFit/>
          </a:bodyPr>
          <a:lstStyle/>
          <a:p>
            <a:r>
              <a:rPr lang="en-US" sz="36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City Of Midland with NO restrictions number of sex offenders per 1000 population</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2259160"/>
            <a:ext cx="8098971" cy="3416320"/>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Arial" panose="020B0604020202020204" pitchFamily="34" charset="0"/>
                <a:cs typeface="Arial" panose="020B0604020202020204" pitchFamily="34" charset="0"/>
              </a:rPr>
              <a:t>City Of Midland 143,000 at 253 registered sex offenders (</a:t>
            </a:r>
            <a:r>
              <a:rPr lang="en-US" sz="3600" dirty="0">
                <a:solidFill>
                  <a:srgbClr val="FF0000"/>
                </a:solidFill>
                <a:latin typeface="Arial" panose="020B0604020202020204" pitchFamily="34" charset="0"/>
                <a:cs typeface="Arial" panose="020B0604020202020204" pitchFamily="34" charset="0"/>
              </a:rPr>
              <a:t>1.77</a:t>
            </a:r>
            <a:r>
              <a:rPr lang="en-US" sz="3600" dirty="0">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 1000 citizens </a:t>
            </a:r>
          </a:p>
          <a:p>
            <a:endParaRPr lang="en-US" sz="3600" b="1" dirty="0">
              <a:solidFill>
                <a:prstClr val="black"/>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600" dirty="0">
                <a:solidFill>
                  <a:prstClr val="black"/>
                </a:solidFill>
                <a:latin typeface="Arial" panose="020B0604020202020204" pitchFamily="34" charset="0"/>
                <a:cs typeface="Arial" panose="020B0604020202020204" pitchFamily="34" charset="0"/>
              </a:rPr>
              <a:t>That is </a:t>
            </a:r>
            <a:r>
              <a:rPr lang="en-US" sz="3600" dirty="0">
                <a:solidFill>
                  <a:srgbClr val="FF0000"/>
                </a:solidFill>
                <a:latin typeface="Arial" panose="020B0604020202020204" pitchFamily="34" charset="0"/>
                <a:cs typeface="Arial" panose="020B0604020202020204" pitchFamily="34" charset="0"/>
              </a:rPr>
              <a:t>More than 4X</a:t>
            </a:r>
            <a:r>
              <a:rPr lang="en-US" sz="3600" dirty="0">
                <a:solidFill>
                  <a:prstClr val="black"/>
                </a:solidFill>
                <a:latin typeface="Arial" panose="020B0604020202020204" pitchFamily="34" charset="0"/>
                <a:cs typeface="Arial" panose="020B0604020202020204" pitchFamily="34" charset="0"/>
              </a:rPr>
              <a:t> greater than cities with any restrictions!</a:t>
            </a:r>
            <a:endParaRPr lang="en-US" sz="3600"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19</a:t>
            </a:fld>
            <a:endParaRPr lang="en-US" b="1" dirty="0">
              <a:latin typeface="+mn-lt"/>
            </a:endParaRPr>
          </a:p>
        </p:txBody>
      </p:sp>
    </p:spTree>
    <p:extLst>
      <p:ext uri="{BB962C8B-B14F-4D97-AF65-F5344CB8AC3E}">
        <p14:creationId xmlns:p14="http://schemas.microsoft.com/office/powerpoint/2010/main" val="340166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F8685F2-B34B-96A8-136D-3C08C0865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PURPOSE</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8257674" cy="46474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latin typeface="Arial"/>
                <a:cs typeface="Arial"/>
              </a:rPr>
              <a:t>To propose the implementation of a Sex Offender Ordinance for the City of Midland.</a:t>
            </a:r>
            <a:endParaRPr lang="en-US" dirty="0"/>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Promote, protect and improve the health, safety and welfare of the citizens of Midland and to be in line with </a:t>
            </a:r>
            <a:r>
              <a:rPr lang="en-US" sz="2400" b="1" dirty="0">
                <a:latin typeface="Arial" panose="020B0604020202020204" pitchFamily="34" charset="0"/>
                <a:cs typeface="Arial" panose="020B0604020202020204" pitchFamily="34" charset="0"/>
              </a:rPr>
              <a:t>The City of Midland Strategic Plan</a:t>
            </a:r>
            <a:r>
              <a:rPr lang="en-US" sz="2400" dirty="0">
                <a:latin typeface="Arial" panose="020B0604020202020204" pitchFamily="34" charset="0"/>
                <a:cs typeface="Arial" panose="020B0604020202020204" pitchFamily="34" charset="0"/>
              </a:rPr>
              <a:t> by: </a:t>
            </a:r>
          </a:p>
          <a:p>
            <a:pPr marL="1200150" lvl="2"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Creating areas around locations where children regularly congregate where </a:t>
            </a:r>
            <a:r>
              <a:rPr lang="en-US" sz="2400" b="1" u="sng" dirty="0">
                <a:latin typeface="Arial" panose="020B0604020202020204" pitchFamily="34" charset="0"/>
                <a:cs typeface="Arial" panose="020B0604020202020204" pitchFamily="34" charset="0"/>
              </a:rPr>
              <a:t>registered sex offenders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would be </a:t>
            </a:r>
            <a:r>
              <a:rPr lang="en-US" sz="2400" b="1" dirty="0">
                <a:latin typeface="Arial" panose="020B0604020202020204" pitchFamily="34" charset="0"/>
                <a:cs typeface="Arial" panose="020B0604020202020204" pitchFamily="34" charset="0"/>
              </a:rPr>
              <a:t>prohibited</a:t>
            </a:r>
            <a:r>
              <a:rPr lang="en-US" sz="2400" dirty="0">
                <a:latin typeface="Arial" panose="020B0604020202020204" pitchFamily="34" charset="0"/>
                <a:cs typeface="Arial" panose="020B0604020202020204" pitchFamily="34" charset="0"/>
              </a:rPr>
              <a:t> from </a:t>
            </a:r>
            <a:r>
              <a:rPr lang="en-US" sz="2400" b="1" dirty="0">
                <a:latin typeface="Arial" panose="020B0604020202020204" pitchFamily="34" charset="0"/>
                <a:cs typeface="Arial" panose="020B0604020202020204" pitchFamily="34" charset="0"/>
              </a:rPr>
              <a:t>establishing permanent residency</a:t>
            </a:r>
          </a:p>
          <a:p>
            <a:pPr marL="1200150" lvl="2"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Prohibit</a:t>
            </a:r>
            <a:r>
              <a:rPr lang="en-US" sz="2400" dirty="0">
                <a:latin typeface="Arial" panose="020B0604020202020204" pitchFamily="34" charset="0"/>
                <a:cs typeface="Arial" panose="020B0604020202020204" pitchFamily="34" charset="0"/>
              </a:rPr>
              <a:t> Sex Offenders from </a:t>
            </a:r>
            <a:r>
              <a:rPr lang="en-US" sz="2400" b="1" u="sng" dirty="0">
                <a:latin typeface="Arial" panose="020B0604020202020204" pitchFamily="34" charset="0"/>
                <a:cs typeface="Arial" panose="020B0604020202020204" pitchFamily="34" charset="0"/>
              </a:rPr>
              <a:t>loitering</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inside child safety zones.</a:t>
            </a:r>
            <a:endParaRPr lang="en-US" sz="32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dirty="0">
              <a:latin typeface="+mn-lt"/>
            </a:endParaRPr>
          </a:p>
        </p:txBody>
      </p:sp>
    </p:spTree>
    <p:extLst>
      <p:ext uri="{BB962C8B-B14F-4D97-AF65-F5344CB8AC3E}">
        <p14:creationId xmlns:p14="http://schemas.microsoft.com/office/powerpoint/2010/main" val="24067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9E947C5C-4DDC-2DF6-4BF4-5F9F0AE48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86811"/>
            <a:ext cx="8820912" cy="2123658"/>
          </a:xfrm>
          <a:prstGeom prst="rect">
            <a:avLst/>
          </a:prstGeom>
          <a:noFill/>
        </p:spPr>
        <p:txBody>
          <a:bodyPr wrap="square" rtlCol="0">
            <a:spAutoFit/>
          </a:bodyPr>
          <a:lstStyle/>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City of Midland Sex Offender Ordinance</a:t>
            </a:r>
          </a:p>
          <a:p>
            <a:endPar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961931"/>
            <a:ext cx="8939784" cy="3365024"/>
          </a:xfrm>
          <a:prstGeom prst="rect">
            <a:avLst/>
          </a:prstGeom>
          <a:noFill/>
        </p:spPr>
        <p:txBody>
          <a:bodyPr wrap="square" rtlCol="0">
            <a:spAutoFit/>
          </a:bodyPr>
          <a:lstStyle/>
          <a:p>
            <a:pPr marL="457200" indent="-457200">
              <a:spcBef>
                <a:spcPts val="1000"/>
              </a:spcBef>
              <a:buClr>
                <a:schemeClr val="tx1"/>
              </a:buClr>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rPr>
              <a:t>6-11-1.Purpose.</a:t>
            </a:r>
          </a:p>
          <a:p>
            <a:pPr marL="457200" indent="-457200">
              <a:spcBef>
                <a:spcPts val="1000"/>
              </a:spcBef>
              <a:buClr>
                <a:schemeClr val="tx1"/>
              </a:buClr>
              <a:buSzPct val="1000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spcBef>
                <a:spcPts val="1000"/>
              </a:spcBef>
              <a:buClr>
                <a:schemeClr val="tx1"/>
              </a:buClr>
              <a:buSzPct val="100000"/>
              <a:buFont typeface="Arial" panose="020B0604020202020204" pitchFamily="34" charset="0"/>
              <a:buChar char="•"/>
            </a:pPr>
            <a:r>
              <a:rPr lang="en-US" sz="2800" dirty="0">
                <a:latin typeface="Arial" panose="020B0604020202020204" pitchFamily="34" charset="0"/>
                <a:cs typeface="Arial" panose="020B0604020202020204" pitchFamily="34" charset="0"/>
              </a:rPr>
              <a:t>The purpose of this Chapter is to protect children by prohibiting sex offenders from </a:t>
            </a:r>
            <a:r>
              <a:rPr lang="en-US" sz="2800" b="1" u="sng" dirty="0">
                <a:latin typeface="Arial" panose="020B0604020202020204" pitchFamily="34" charset="0"/>
                <a:cs typeface="Arial" panose="020B0604020202020204" pitchFamily="34" charset="0"/>
              </a:rPr>
              <a:t>residing</a:t>
            </a:r>
            <a:r>
              <a:rPr lang="en-US" sz="2800" dirty="0">
                <a:latin typeface="Arial" panose="020B0604020202020204" pitchFamily="34" charset="0"/>
                <a:cs typeface="Arial" panose="020B0604020202020204" pitchFamily="34" charset="0"/>
              </a:rPr>
              <a:t> within </a:t>
            </a:r>
            <a:r>
              <a:rPr lang="en-US" sz="2800" b="1" u="sng" dirty="0">
                <a:latin typeface="Arial" panose="020B0604020202020204" pitchFamily="34" charset="0"/>
                <a:cs typeface="Arial" panose="020B0604020202020204" pitchFamily="34" charset="0"/>
              </a:rPr>
              <a:t>1,500 feet </a:t>
            </a:r>
            <a:r>
              <a:rPr lang="en-US" sz="2800" dirty="0">
                <a:latin typeface="Arial" panose="020B0604020202020204" pitchFamily="34" charset="0"/>
                <a:cs typeface="Arial" panose="020B0604020202020204" pitchFamily="34" charset="0"/>
              </a:rPr>
              <a:t>of premises where children commonly gather and from </a:t>
            </a:r>
            <a:r>
              <a:rPr lang="en-US" sz="2800" b="1" u="sng" dirty="0">
                <a:latin typeface="Arial" panose="020B0604020202020204" pitchFamily="34" charset="0"/>
                <a:cs typeface="Arial" panose="020B0604020202020204" pitchFamily="34" charset="0"/>
              </a:rPr>
              <a:t>entering</a:t>
            </a:r>
            <a:r>
              <a:rPr lang="en-US" sz="2800" dirty="0">
                <a:latin typeface="Arial" panose="020B0604020202020204" pitchFamily="34" charset="0"/>
                <a:cs typeface="Arial" panose="020B0604020202020204" pitchFamily="34" charset="0"/>
              </a:rPr>
              <a:t> premises where children commonly gather.</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20</a:t>
            </a:fld>
            <a:endParaRPr lang="en-US" b="1" dirty="0">
              <a:latin typeface="+mn-lt"/>
            </a:endParaRPr>
          </a:p>
        </p:txBody>
      </p:sp>
    </p:spTree>
    <p:extLst>
      <p:ext uri="{BB962C8B-B14F-4D97-AF65-F5344CB8AC3E}">
        <p14:creationId xmlns:p14="http://schemas.microsoft.com/office/powerpoint/2010/main" val="3511373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A255E-8978-1095-69DB-E72CB41517AF}"/>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93E38086-349B-BA56-CB85-0CBA48738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C042814-DA5B-66C9-AE76-0165BB99844D}"/>
              </a:ext>
            </a:extLst>
          </p:cNvPr>
          <p:cNvSpPr txBox="1"/>
          <p:nvPr/>
        </p:nvSpPr>
        <p:spPr>
          <a:xfrm>
            <a:off x="533400" y="384691"/>
            <a:ext cx="7539119" cy="769441"/>
          </a:xfrm>
          <a:prstGeom prst="rect">
            <a:avLst/>
          </a:prstGeom>
          <a:noFill/>
        </p:spPr>
        <p:txBody>
          <a:bodyPr wrap="square" rtlCol="0">
            <a:spAutoFit/>
          </a:bodyPr>
          <a:lstStyle/>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Texas drug free zones</a:t>
            </a:r>
          </a:p>
        </p:txBody>
      </p:sp>
      <p:sp>
        <p:nvSpPr>
          <p:cNvPr id="13" name="TextBox 12">
            <a:extLst>
              <a:ext uri="{FF2B5EF4-FFF2-40B4-BE49-F238E27FC236}">
                <a16:creationId xmlns:a16="http://schemas.microsoft.com/office/drawing/2014/main" id="{53250B48-93E3-453C-8C2E-1FE96C74519C}"/>
              </a:ext>
            </a:extLst>
          </p:cNvPr>
          <p:cNvSpPr txBox="1"/>
          <p:nvPr/>
        </p:nvSpPr>
        <p:spPr>
          <a:xfrm>
            <a:off x="533400" y="1414591"/>
            <a:ext cx="8939784" cy="4693593"/>
          </a:xfrm>
          <a:prstGeom prst="rect">
            <a:avLst/>
          </a:prstGeom>
          <a:noFill/>
        </p:spPr>
        <p:txBody>
          <a:bodyPr wrap="square" rtlCol="0">
            <a:spAutoFit/>
          </a:bodyPr>
          <a:lstStyle/>
          <a:p>
            <a:pPr marL="457200" indent="-457200">
              <a:spcBef>
                <a:spcPts val="1000"/>
              </a:spcBef>
              <a:buClr>
                <a:schemeClr val="tx1"/>
              </a:buClr>
              <a:buSzPct val="100000"/>
              <a:buFont typeface="Arial" panose="020B0604020202020204" pitchFamily="34" charset="0"/>
              <a:buChar char="•"/>
            </a:pPr>
            <a:r>
              <a:rPr lang="en-US" sz="2400" b="1" u="sng" dirty="0">
                <a:latin typeface="Arial" panose="020B0604020202020204" pitchFamily="34" charset="0"/>
                <a:cs typeface="Arial" panose="020B0604020202020204" pitchFamily="34" charset="0"/>
              </a:rPr>
              <a:t>THE CITY OF MIDLAND ALREADY ENFORCES DRUG FREE ZONES OF 1000 FEET AROUND CHILD SAFETY ZONES AND HAVE SINCE THE EARLY 1990’S </a:t>
            </a:r>
            <a:br>
              <a:rPr lang="en-US" sz="2400" b="1" u="sng" dirty="0">
                <a:latin typeface="Arial" panose="020B0604020202020204" pitchFamily="34" charset="0"/>
                <a:cs typeface="Arial" panose="020B0604020202020204" pitchFamily="34" charset="0"/>
              </a:rPr>
            </a:br>
            <a:r>
              <a:rPr lang="en-US" sz="2400" b="1" u="sng" dirty="0">
                <a:latin typeface="Arial" panose="020B0604020202020204" pitchFamily="34" charset="0"/>
                <a:cs typeface="Arial" panose="020B0604020202020204" pitchFamily="34" charset="0"/>
              </a:rPr>
              <a:t>(OVER 36 YEARS)</a:t>
            </a:r>
            <a:r>
              <a:rPr lang="en-US" sz="2400" dirty="0">
                <a:latin typeface="Arial" panose="020B0604020202020204" pitchFamily="34" charset="0"/>
                <a:cs typeface="Arial" panose="020B0604020202020204" pitchFamily="34" charset="0"/>
              </a:rPr>
              <a:t>.</a:t>
            </a:r>
          </a:p>
          <a:p>
            <a:pPr marL="457200" indent="-457200">
              <a:spcBef>
                <a:spcPts val="1000"/>
              </a:spcBef>
              <a:buClr>
                <a:schemeClr val="tx1"/>
              </a:buClr>
              <a:buSzPct val="100000"/>
              <a:buFont typeface="Arial" panose="020B0604020202020204" pitchFamily="34" charset="0"/>
              <a:buChar char="•"/>
            </a:pPr>
            <a:r>
              <a:rPr lang="en-US" sz="2200" b="1" dirty="0">
                <a:latin typeface="Arial" panose="020B0604020202020204" pitchFamily="34" charset="0"/>
                <a:cs typeface="Arial" panose="020B0604020202020204" pitchFamily="34" charset="0"/>
              </a:rPr>
              <a:t>Just as drug-free zones are designed to limit drug exposure around places where children gather, sex offender restrictions aim to prevent offenders from being near places where children gather.</a:t>
            </a:r>
          </a:p>
          <a:p>
            <a:pPr marL="457200" indent="-457200">
              <a:spcBef>
                <a:spcPts val="1000"/>
              </a:spcBef>
              <a:buClr>
                <a:schemeClr val="tx1"/>
              </a:buClr>
              <a:buSzPct val="100000"/>
              <a:buFont typeface="Arial" panose="020B0604020202020204" pitchFamily="34" charset="0"/>
              <a:buChar char="•"/>
            </a:pPr>
            <a:r>
              <a:rPr lang="en-US" sz="2200" b="1" dirty="0">
                <a:latin typeface="Arial" panose="020B0604020202020204" pitchFamily="34" charset="0"/>
                <a:cs typeface="Arial" panose="020B0604020202020204" pitchFamily="34" charset="0"/>
              </a:rPr>
              <a:t>This is our opportunity to align with other laws to protect children from not only violent gang members and drugs but also from sexual predators.</a:t>
            </a:r>
          </a:p>
          <a:p>
            <a:pPr marL="457200" indent="-457200">
              <a:spcBef>
                <a:spcPts val="1000"/>
              </a:spcBef>
              <a:buClr>
                <a:schemeClr val="tx1"/>
              </a:buClr>
              <a:buSzPct val="1000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03A3E82F-3233-C83E-3F6D-447E959FB216}"/>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21</a:t>
            </a:fld>
            <a:endParaRPr lang="en-US" b="1" dirty="0">
              <a:latin typeface="+mn-lt"/>
            </a:endParaRPr>
          </a:p>
        </p:txBody>
      </p:sp>
    </p:spTree>
    <p:extLst>
      <p:ext uri="{BB962C8B-B14F-4D97-AF65-F5344CB8AC3E}">
        <p14:creationId xmlns:p14="http://schemas.microsoft.com/office/powerpoint/2010/main" val="3314860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7" name="Picture 6" descr="Graphical user interface, application&#10;&#10;AI-generated content may be incorrect.">
            <a:extLst>
              <a:ext uri="{FF2B5EF4-FFF2-40B4-BE49-F238E27FC236}">
                <a16:creationId xmlns:a16="http://schemas.microsoft.com/office/drawing/2014/main" id="{D989FF97-688D-48BD-6BC6-B8CBD441C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p:txBody>
          <a:bodyPr/>
          <a:lstStyle/>
          <a:p>
            <a:fld id="{C909ABD2-4574-433D-8B11-1782A1457D95}" type="slidenum">
              <a:rPr lang="en-US" smtClean="0">
                <a:latin typeface="+mn-lt"/>
              </a:rPr>
              <a:pPr/>
              <a:t>22</a:t>
            </a:fld>
            <a:endParaRPr lang="en-US" dirty="0">
              <a:latin typeface="+mn-lt"/>
            </a:endParaRPr>
          </a:p>
        </p:txBody>
      </p:sp>
      <p:sp>
        <p:nvSpPr>
          <p:cNvPr id="8" name="TextBox 7">
            <a:extLst>
              <a:ext uri="{FF2B5EF4-FFF2-40B4-BE49-F238E27FC236}">
                <a16:creationId xmlns:a16="http://schemas.microsoft.com/office/drawing/2014/main" id="{11D3AB45-412D-D6E4-3506-2AF7DB20EA39}"/>
              </a:ext>
            </a:extLst>
          </p:cNvPr>
          <p:cNvSpPr txBox="1"/>
          <p:nvPr/>
        </p:nvSpPr>
        <p:spPr>
          <a:xfrm>
            <a:off x="460021" y="1781009"/>
            <a:ext cx="11144149" cy="3607420"/>
          </a:xfrm>
          <a:prstGeom prst="rect">
            <a:avLst/>
          </a:prstGeom>
        </p:spPr>
        <p:txBody>
          <a:bodyPr vert="horz" lIns="91440" tIns="45720" rIns="91440" bIns="45720" rtlCol="0">
            <a:normAutofit/>
          </a:bodyPr>
          <a:lstStyle/>
          <a:p>
            <a:pPr>
              <a:lnSpc>
                <a:spcPct val="90000"/>
              </a:lnSpc>
              <a:spcBef>
                <a:spcPts val="1000"/>
              </a:spcBef>
              <a:buClr>
                <a:schemeClr val="tx1"/>
              </a:buClr>
              <a:buSzPct val="100000"/>
            </a:pPr>
            <a:r>
              <a:rPr lang="en-US" sz="2300" dirty="0">
                <a:latin typeface="Arial" panose="020B0604020202020204" pitchFamily="34" charset="0"/>
                <a:cs typeface="Arial" panose="020B0604020202020204" pitchFamily="34" charset="0"/>
              </a:rPr>
              <a:t>            Residence means:</a:t>
            </a:r>
          </a:p>
          <a:p>
            <a:pPr marL="1257300" lvl="2" indent="-342900">
              <a:lnSpc>
                <a:spcPct val="90000"/>
              </a:lnSpc>
              <a:spcBef>
                <a:spcPts val="1000"/>
              </a:spcBef>
              <a:buClr>
                <a:schemeClr val="tx1"/>
              </a:buClr>
              <a:buSzPct val="100000"/>
              <a:buFont typeface="+mj-lt"/>
              <a:buAutoNum type="arabicPeriod"/>
            </a:pPr>
            <a:r>
              <a:rPr lang="en-US" sz="2300" dirty="0">
                <a:latin typeface="Arial" panose="020B0604020202020204" pitchFamily="34" charset="0"/>
                <a:cs typeface="Arial" panose="020B0604020202020204" pitchFamily="34" charset="0"/>
              </a:rPr>
              <a:t>a place where a person abides, lodges or resides for </a:t>
            </a:r>
            <a:r>
              <a:rPr lang="en-US" sz="2300" b="1" u="sng" dirty="0">
                <a:latin typeface="Arial" panose="020B0604020202020204" pitchFamily="34" charset="0"/>
                <a:cs typeface="Arial" panose="020B0604020202020204" pitchFamily="34" charset="0"/>
              </a:rPr>
              <a:t>14 or more consecutive days</a:t>
            </a:r>
            <a:r>
              <a:rPr lang="en-US" sz="2300" dirty="0">
                <a:latin typeface="Arial" panose="020B0604020202020204" pitchFamily="34" charset="0"/>
                <a:cs typeface="Arial" panose="020B0604020202020204" pitchFamily="34" charset="0"/>
              </a:rPr>
              <a:t>;</a:t>
            </a:r>
          </a:p>
          <a:p>
            <a:pPr marL="1257300" lvl="2" indent="-342900">
              <a:lnSpc>
                <a:spcPct val="90000"/>
              </a:lnSpc>
              <a:spcBef>
                <a:spcPts val="1000"/>
              </a:spcBef>
              <a:buClr>
                <a:schemeClr val="tx1"/>
              </a:buClr>
              <a:buSzPct val="100000"/>
              <a:buFont typeface="+mj-lt"/>
              <a:buAutoNum type="arabicPeriod"/>
            </a:pPr>
            <a:r>
              <a:rPr lang="en-US" sz="2300" dirty="0">
                <a:latin typeface="Arial" panose="020B0604020202020204" pitchFamily="34" charset="0"/>
                <a:cs typeface="Arial" panose="020B0604020202020204" pitchFamily="34" charset="0"/>
              </a:rPr>
              <a:t>a place where a person abides, lodges or resides for a period of </a:t>
            </a:r>
            <a:r>
              <a:rPr lang="en-US" sz="2300" b="1" u="sng" dirty="0">
                <a:latin typeface="Arial" panose="020B0604020202020204" pitchFamily="34" charset="0"/>
                <a:cs typeface="Arial" panose="020B0604020202020204" pitchFamily="34" charset="0"/>
              </a:rPr>
              <a:t>14 or more days in the aggregate during any calendar year</a:t>
            </a:r>
            <a:r>
              <a:rPr lang="en-US" sz="2300" dirty="0">
                <a:latin typeface="Arial" panose="020B0604020202020204" pitchFamily="34" charset="0"/>
                <a:cs typeface="Arial" panose="020B0604020202020204" pitchFamily="34" charset="0"/>
              </a:rPr>
              <a:t>; or</a:t>
            </a:r>
          </a:p>
          <a:p>
            <a:pPr marL="1257300" lvl="2" indent="-342900">
              <a:lnSpc>
                <a:spcPct val="90000"/>
              </a:lnSpc>
              <a:spcBef>
                <a:spcPts val="1000"/>
              </a:spcBef>
              <a:buClr>
                <a:schemeClr val="tx1"/>
              </a:buClr>
              <a:buSzPct val="100000"/>
              <a:buFont typeface="+mj-lt"/>
              <a:buAutoNum type="arabicPeriod"/>
            </a:pPr>
            <a:r>
              <a:rPr lang="en-US" sz="2300" dirty="0">
                <a:latin typeface="Arial" panose="020B0604020202020204" pitchFamily="34" charset="0"/>
                <a:cs typeface="Arial" panose="020B0604020202020204" pitchFamily="34" charset="0"/>
              </a:rPr>
              <a:t>a place where a person </a:t>
            </a:r>
            <a:r>
              <a:rPr lang="en-US" sz="2300" b="1" u="sng" dirty="0">
                <a:latin typeface="Arial" panose="020B0604020202020204" pitchFamily="34" charset="0"/>
                <a:cs typeface="Arial" panose="020B0604020202020204" pitchFamily="34" charset="0"/>
              </a:rPr>
              <a:t>routinely abides, lodges or resides </a:t>
            </a:r>
            <a:r>
              <a:rPr lang="en-US" sz="2300" dirty="0">
                <a:latin typeface="Arial" panose="020B0604020202020204" pitchFamily="34" charset="0"/>
                <a:cs typeface="Arial" panose="020B0604020202020204" pitchFamily="34" charset="0"/>
              </a:rPr>
              <a:t>for a period of </a:t>
            </a:r>
            <a:r>
              <a:rPr lang="en-US" sz="2300" b="1" u="sng" dirty="0">
                <a:latin typeface="Arial" panose="020B0604020202020204" pitchFamily="34" charset="0"/>
                <a:cs typeface="Arial" panose="020B0604020202020204" pitchFamily="34" charset="0"/>
              </a:rPr>
              <a:t>four or more consecutive or nonconsecutive days in a month</a:t>
            </a:r>
            <a:r>
              <a:rPr lang="en-US" sz="23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AEE34EF8-E772-94F9-2DB5-E8809F27A72E}"/>
              </a:ext>
            </a:extLst>
          </p:cNvPr>
          <p:cNvSpPr txBox="1"/>
          <p:nvPr/>
        </p:nvSpPr>
        <p:spPr>
          <a:xfrm>
            <a:off x="460021" y="505784"/>
            <a:ext cx="6419850" cy="769441"/>
          </a:xfrm>
          <a:prstGeom prst="rect">
            <a:avLst/>
          </a:prstGeom>
          <a:noFill/>
        </p:spPr>
        <p:txBody>
          <a:bodyPr wrap="square" rtlCol="0">
            <a:spAutoFit/>
          </a:bodyPr>
          <a:lstStyle/>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residence</a:t>
            </a:r>
          </a:p>
        </p:txBody>
      </p:sp>
    </p:spTree>
    <p:extLst>
      <p:ext uri="{BB962C8B-B14F-4D97-AF65-F5344CB8AC3E}">
        <p14:creationId xmlns:p14="http://schemas.microsoft.com/office/powerpoint/2010/main" val="1519905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94A12DCF-C41A-E994-6C63-BABE9A6C0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435413"/>
            <a:ext cx="6419850" cy="769441"/>
          </a:xfrm>
          <a:prstGeom prst="rect">
            <a:avLst/>
          </a:prstGeom>
          <a:noFill/>
        </p:spPr>
        <p:txBody>
          <a:bodyPr wrap="square" rtlCol="0">
            <a:spAutoFit/>
          </a:bodyPr>
          <a:lstStyle/>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exceptions</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74221" y="1334014"/>
            <a:ext cx="9048750" cy="4298613"/>
          </a:xfrm>
          <a:prstGeom prst="rect">
            <a:avLst/>
          </a:prstGeom>
          <a:noFill/>
        </p:spPr>
        <p:txBody>
          <a:bodyPr wrap="square" rtlCol="0">
            <a:spAutoFit/>
          </a:bodyPr>
          <a:lstStyle/>
          <a:p>
            <a:pPr marL="342900" indent="-342900">
              <a:lnSpc>
                <a:spcPct val="90000"/>
              </a:lnSpc>
              <a:spcBef>
                <a:spcPts val="1000"/>
              </a:spcBef>
              <a:buClr>
                <a:schemeClr val="tx1"/>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1. That the </a:t>
            </a:r>
            <a:r>
              <a:rPr lang="en-US" sz="2000" b="1" u="sng" dirty="0">
                <a:latin typeface="Arial" panose="020B0604020202020204" pitchFamily="34" charset="0"/>
                <a:cs typeface="Arial" panose="020B0604020202020204" pitchFamily="34" charset="0"/>
              </a:rPr>
              <a:t>sex offender established the residence prior to the effective date of this Chapter</a:t>
            </a:r>
            <a:r>
              <a:rPr lang="en-US" sz="2000"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and</a:t>
            </a:r>
            <a:r>
              <a:rPr lang="en-US" sz="2000" dirty="0">
                <a:latin typeface="Arial" panose="020B0604020202020204" pitchFamily="34" charset="0"/>
                <a:cs typeface="Arial" panose="020B0604020202020204" pitchFamily="34" charset="0"/>
              </a:rPr>
              <a:t> has complied with all applicable state laws concerning sex offender registration since the effective date of this Chapter;</a:t>
            </a:r>
          </a:p>
          <a:p>
            <a:pPr marL="342900" indent="-342900">
              <a:lnSpc>
                <a:spcPct val="90000"/>
              </a:lnSpc>
              <a:spcBef>
                <a:spcPts val="1000"/>
              </a:spcBef>
              <a:buClr>
                <a:schemeClr val="tx1"/>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2. That the </a:t>
            </a:r>
            <a:r>
              <a:rPr lang="en-US" sz="2000" b="1" u="sng" dirty="0">
                <a:latin typeface="Arial" panose="020B0604020202020204" pitchFamily="34" charset="0"/>
                <a:cs typeface="Arial" panose="020B0604020202020204" pitchFamily="34" charset="0"/>
              </a:rPr>
              <a:t>sex offender established the residence prior to the establishment of the child safety zone </a:t>
            </a:r>
            <a:r>
              <a:rPr lang="en-US" sz="2000" dirty="0">
                <a:latin typeface="Arial" panose="020B0604020202020204" pitchFamily="34" charset="0"/>
                <a:cs typeface="Arial" panose="020B0604020202020204" pitchFamily="34" charset="0"/>
              </a:rPr>
              <a:t>within 1,500 feet of the residence and has complied with all applicable state laws concerning sex offender registration since the establishment of such child safety zone;</a:t>
            </a:r>
          </a:p>
          <a:p>
            <a:pPr marL="342900" indent="-342900">
              <a:lnSpc>
                <a:spcPct val="90000"/>
              </a:lnSpc>
              <a:spcBef>
                <a:spcPts val="1000"/>
              </a:spcBef>
              <a:buClr>
                <a:schemeClr val="tx1"/>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3. That the </a:t>
            </a:r>
            <a:r>
              <a:rPr lang="en-US" sz="2000" b="1" u="sng" dirty="0">
                <a:latin typeface="Arial" panose="020B0604020202020204" pitchFamily="34" charset="0"/>
                <a:cs typeface="Arial" panose="020B0604020202020204" pitchFamily="34" charset="0"/>
              </a:rPr>
              <a:t>sex offender was a minor </a:t>
            </a:r>
            <a:r>
              <a:rPr lang="en-US" sz="2000" dirty="0">
                <a:latin typeface="Arial" panose="020B0604020202020204" pitchFamily="34" charset="0"/>
                <a:cs typeface="Arial" panose="020B0604020202020204" pitchFamily="34" charset="0"/>
              </a:rPr>
              <a:t>when he or she committed the offense that gave rise to his or her status as a sex offender and was not convicted of such offense as an adult;</a:t>
            </a:r>
          </a:p>
          <a:p>
            <a:pPr marL="342900" indent="-342900">
              <a:spcBef>
                <a:spcPts val="1000"/>
              </a:spcBef>
              <a:buClr>
                <a:schemeClr val="tx1"/>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4.That the </a:t>
            </a:r>
            <a:r>
              <a:rPr lang="en-US" sz="2000" b="1" u="sng" dirty="0">
                <a:latin typeface="Arial" panose="020B0604020202020204" pitchFamily="34" charset="0"/>
                <a:cs typeface="Arial" panose="020B0604020202020204" pitchFamily="34" charset="0"/>
              </a:rPr>
              <a:t>sex offender is a minor</a:t>
            </a:r>
            <a:r>
              <a:rPr lang="en-US" sz="2000" dirty="0">
                <a:latin typeface="Arial" panose="020B0604020202020204" pitchFamily="34" charset="0"/>
                <a:cs typeface="Arial" panose="020B0604020202020204" pitchFamily="34" charset="0"/>
              </a:rPr>
              <a:t>; or</a:t>
            </a:r>
          </a:p>
          <a:p>
            <a:pPr marL="342900" indent="-342900">
              <a:spcBef>
                <a:spcPts val="1000"/>
              </a:spcBef>
              <a:buClr>
                <a:schemeClr val="tx1"/>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5. That the </a:t>
            </a:r>
            <a:r>
              <a:rPr lang="en-US" sz="2000" b="1" u="sng" dirty="0">
                <a:latin typeface="Arial" panose="020B0604020202020204" pitchFamily="34" charset="0"/>
                <a:cs typeface="Arial" panose="020B0604020202020204" pitchFamily="34" charset="0"/>
              </a:rPr>
              <a:t>sex offender was expressly authorized by an order of a court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of competent jurisdiction to establish or maintain the residence. </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23</a:t>
            </a:fld>
            <a:endParaRPr lang="en-US" b="1" dirty="0">
              <a:latin typeface="+mn-lt"/>
            </a:endParaRPr>
          </a:p>
        </p:txBody>
      </p:sp>
    </p:spTree>
    <p:extLst>
      <p:ext uri="{BB962C8B-B14F-4D97-AF65-F5344CB8AC3E}">
        <p14:creationId xmlns:p14="http://schemas.microsoft.com/office/powerpoint/2010/main" val="3267693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D85AF706-8831-02D5-29E9-5547A7FF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370114" y="275005"/>
            <a:ext cx="6419850" cy="769441"/>
          </a:xfrm>
          <a:prstGeom prst="rect">
            <a:avLst/>
          </a:prstGeom>
          <a:noFill/>
        </p:spPr>
        <p:txBody>
          <a:bodyPr wrap="square" rtlCol="0">
            <a:spAutoFit/>
          </a:bodyPr>
          <a:lstStyle/>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exceptions</a:t>
            </a:r>
          </a:p>
        </p:txBody>
      </p:sp>
      <p:sp>
        <p:nvSpPr>
          <p:cNvPr id="13" name="TextBox 12">
            <a:extLst>
              <a:ext uri="{FF2B5EF4-FFF2-40B4-BE49-F238E27FC236}">
                <a16:creationId xmlns:a16="http://schemas.microsoft.com/office/drawing/2014/main" id="{EFC6CB36-A2A7-BFA2-2C7E-933079282984}"/>
              </a:ext>
            </a:extLst>
          </p:cNvPr>
          <p:cNvSpPr txBox="1"/>
          <p:nvPr/>
        </p:nvSpPr>
        <p:spPr>
          <a:xfrm>
            <a:off x="370114" y="1044446"/>
            <a:ext cx="9372600" cy="5993436"/>
          </a:xfrm>
          <a:prstGeom prst="rect">
            <a:avLst/>
          </a:prstGeom>
          <a:noFill/>
        </p:spPr>
        <p:txBody>
          <a:bodyPr wrap="square" rtlCol="0">
            <a:spAutoFit/>
          </a:bodyPr>
          <a:lstStyle/>
          <a:p>
            <a:pPr marL="342900" indent="-342900">
              <a:spcBef>
                <a:spcPts val="1000"/>
              </a:spcBef>
              <a:buClr>
                <a:schemeClr val="tx1"/>
              </a:buClr>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6-11-4. </a:t>
            </a:r>
            <a:r>
              <a:rPr lang="en-US" sz="1600" b="1" u="sng" dirty="0">
                <a:latin typeface="Arial" panose="020B0604020202020204" pitchFamily="34" charset="0"/>
                <a:cs typeface="Arial" panose="020B0604020202020204" pitchFamily="34" charset="0"/>
              </a:rPr>
              <a:t>Prohibited entry</a:t>
            </a:r>
            <a:r>
              <a:rPr lang="en-US" sz="1600" dirty="0">
                <a:latin typeface="Arial" panose="020B0604020202020204" pitchFamily="34" charset="0"/>
                <a:cs typeface="Arial" panose="020B0604020202020204" pitchFamily="34" charset="0"/>
              </a:rPr>
              <a:t>; exception; penalty; affirmative defenses.</a:t>
            </a:r>
          </a:p>
          <a:p>
            <a:pPr marL="285750" indent="-285750">
              <a:spcBef>
                <a:spcPts val="1000"/>
              </a:spcBef>
              <a:buClr>
                <a:schemeClr val="tx1"/>
              </a:buClr>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(A) Prohibited entry.  </a:t>
            </a:r>
            <a:r>
              <a:rPr lang="en-US" sz="1600" b="1" dirty="0">
                <a:latin typeface="Arial" panose="020B0604020202020204" pitchFamily="34" charset="0"/>
                <a:cs typeface="Arial" panose="020B0604020202020204" pitchFamily="34" charset="0"/>
              </a:rPr>
              <a:t>A sex offender shall not enter the premises of a child safety zone</a:t>
            </a:r>
            <a:r>
              <a:rPr lang="en-US" sz="1600" dirty="0">
                <a:latin typeface="Arial" panose="020B0604020202020204" pitchFamily="34" charset="0"/>
                <a:cs typeface="Arial" panose="020B0604020202020204" pitchFamily="34" charset="0"/>
              </a:rPr>
              <a:t>.</a:t>
            </a:r>
          </a:p>
          <a:p>
            <a:pPr marL="285750" indent="-285750">
              <a:lnSpc>
                <a:spcPct val="90000"/>
              </a:lnSpc>
              <a:spcBef>
                <a:spcPts val="1000"/>
              </a:spcBef>
              <a:buClr>
                <a:schemeClr val="tx1"/>
              </a:buClr>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(B) Exception.  It is an </a:t>
            </a:r>
            <a:r>
              <a:rPr lang="en-US" sz="1600" b="1" dirty="0">
                <a:latin typeface="Arial" panose="020B0604020202020204" pitchFamily="34" charset="0"/>
                <a:cs typeface="Arial" panose="020B0604020202020204" pitchFamily="34" charset="0"/>
              </a:rPr>
              <a:t>exception</a:t>
            </a:r>
            <a:r>
              <a:rPr lang="en-US" sz="1600" dirty="0">
                <a:latin typeface="Arial" panose="020B0604020202020204" pitchFamily="34" charset="0"/>
                <a:cs typeface="Arial" panose="020B0604020202020204" pitchFamily="34" charset="0"/>
              </a:rPr>
              <a:t> to the application of Subsection (A):</a:t>
            </a:r>
          </a:p>
          <a:p>
            <a:pPr marL="742950" lvl="1" indent="-285750">
              <a:lnSpc>
                <a:spcPct val="90000"/>
              </a:lnSpc>
              <a:spcBef>
                <a:spcPts val="1000"/>
              </a:spcBef>
              <a:buClr>
                <a:schemeClr val="tx1"/>
              </a:buClr>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1. that an </a:t>
            </a:r>
            <a:r>
              <a:rPr lang="en-US" sz="1600" b="1" dirty="0">
                <a:latin typeface="Arial" panose="020B0604020202020204" pitchFamily="34" charset="0"/>
                <a:cs typeface="Arial" panose="020B0604020202020204" pitchFamily="34" charset="0"/>
              </a:rPr>
              <a:t>exemption was granted </a:t>
            </a:r>
            <a:r>
              <a:rPr lang="en-US" sz="1600" dirty="0">
                <a:latin typeface="Arial" panose="020B0604020202020204" pitchFamily="34" charset="0"/>
                <a:cs typeface="Arial" panose="020B0604020202020204" pitchFamily="34" charset="0"/>
              </a:rPr>
              <a:t>to the sex offender in accordance with Section 6-11-6 and that the sex offender was acting in compliance with the exemption;</a:t>
            </a:r>
          </a:p>
          <a:p>
            <a:pPr marL="742950" lvl="1" indent="-285750">
              <a:lnSpc>
                <a:spcPct val="90000"/>
              </a:lnSpc>
              <a:spcBef>
                <a:spcPts val="1000"/>
              </a:spcBef>
              <a:buClr>
                <a:schemeClr val="tx1"/>
              </a:buClr>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2. that the </a:t>
            </a:r>
            <a:r>
              <a:rPr lang="en-US" sz="1600" b="1" dirty="0">
                <a:latin typeface="Arial" panose="020B0604020202020204" pitchFamily="34" charset="0"/>
                <a:cs typeface="Arial" panose="020B0604020202020204" pitchFamily="34" charset="0"/>
              </a:rPr>
              <a:t>sex offender entered </a:t>
            </a:r>
            <a:r>
              <a:rPr lang="en-US" sz="1600" dirty="0">
                <a:latin typeface="Arial" panose="020B0604020202020204" pitchFamily="34" charset="0"/>
                <a:cs typeface="Arial" panose="020B0604020202020204" pitchFamily="34" charset="0"/>
              </a:rPr>
              <a:t>the premises of the child safety zone for the limited purpose of </a:t>
            </a:r>
            <a:r>
              <a:rPr lang="en-US" sz="1600" b="1" dirty="0">
                <a:latin typeface="Arial" panose="020B0604020202020204" pitchFamily="34" charset="0"/>
                <a:cs typeface="Arial" panose="020B0604020202020204" pitchFamily="34" charset="0"/>
              </a:rPr>
              <a:t>attending a meeting of a governmental body </a:t>
            </a:r>
            <a:r>
              <a:rPr lang="en-US" sz="1600" dirty="0">
                <a:latin typeface="Arial" panose="020B0604020202020204" pitchFamily="34" charset="0"/>
                <a:cs typeface="Arial" panose="020B0604020202020204" pitchFamily="34" charset="0"/>
              </a:rPr>
              <a:t>that was occurring on the premises of the child safety zone; or</a:t>
            </a:r>
          </a:p>
          <a:p>
            <a:pPr marL="742950" lvl="1" indent="-285750">
              <a:lnSpc>
                <a:spcPct val="90000"/>
              </a:lnSpc>
              <a:spcBef>
                <a:spcPts val="1000"/>
              </a:spcBef>
              <a:buClr>
                <a:schemeClr val="tx1"/>
              </a:buClr>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3. that a </a:t>
            </a:r>
            <a:r>
              <a:rPr lang="en-US" sz="1600" b="1" dirty="0">
                <a:latin typeface="Arial" panose="020B0604020202020204" pitchFamily="34" charset="0"/>
                <a:cs typeface="Arial" panose="020B0604020202020204" pitchFamily="34" charset="0"/>
              </a:rPr>
              <a:t>polling place was located on the premises of the child safety zone</a:t>
            </a:r>
            <a:r>
              <a:rPr lang="en-US" sz="1600" dirty="0">
                <a:latin typeface="Arial" panose="020B0604020202020204" pitchFamily="34" charset="0"/>
                <a:cs typeface="Arial" panose="020B0604020202020204" pitchFamily="34" charset="0"/>
              </a:rPr>
              <a:t>, the sex offender was qualified to vote at such polling place, and the sex offender entered the premises of the child safety zone for the limited purpose of </a:t>
            </a:r>
            <a:r>
              <a:rPr lang="en-US" sz="1600" b="1" dirty="0">
                <a:latin typeface="Arial" panose="020B0604020202020204" pitchFamily="34" charset="0"/>
                <a:cs typeface="Arial" panose="020B0604020202020204" pitchFamily="34" charset="0"/>
              </a:rPr>
              <a:t>voting</a:t>
            </a:r>
            <a:r>
              <a:rPr lang="en-US" sz="1600" dirty="0">
                <a:latin typeface="Arial" panose="020B0604020202020204" pitchFamily="34" charset="0"/>
                <a:cs typeface="Arial" panose="020B0604020202020204" pitchFamily="34" charset="0"/>
              </a:rPr>
              <a:t>.</a:t>
            </a:r>
          </a:p>
          <a:p>
            <a:pPr marL="285750" indent="-285750">
              <a:lnSpc>
                <a:spcPct val="90000"/>
              </a:lnSpc>
              <a:spcBef>
                <a:spcPts val="1000"/>
              </a:spcBef>
              <a:buClr>
                <a:schemeClr val="tx1"/>
              </a:buClr>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(C) Penalty.  A person who violates Subsection (A) shall be guilty of a misdemeanor and fined in a sum not to exceed </a:t>
            </a:r>
            <a:r>
              <a:rPr lang="en-US" sz="1600" dirty="0">
                <a:solidFill>
                  <a:srgbClr val="C00000"/>
                </a:solidFill>
                <a:latin typeface="Arial" panose="020B0604020202020204" pitchFamily="34" charset="0"/>
                <a:cs typeface="Arial" panose="020B0604020202020204" pitchFamily="34" charset="0"/>
              </a:rPr>
              <a:t>$500.00</a:t>
            </a:r>
            <a:r>
              <a:rPr lang="en-US" sz="1600" dirty="0">
                <a:latin typeface="Arial" panose="020B0604020202020204" pitchFamily="34" charset="0"/>
                <a:cs typeface="Arial" panose="020B0604020202020204" pitchFamily="34" charset="0"/>
              </a:rPr>
              <a:t>.  A person commits a separate and distinct offense for each separate violation of a provision of Subsection (A). A person commits a separate and distinct offense each day during which a violation of Subsection (A) is committed or continued. Evidence of a culpable mental state is not required to prove a criminal offense under Subsection (A). It is hereby declared that, for all offenses prosecuted under Subsection (A), the culpable mental state required by Section 6.02 of the Texas Penal Code is specifically negated and clearly dispensed with</a:t>
            </a:r>
          </a:p>
          <a:p>
            <a:pPr marL="342900" indent="-342900">
              <a:spcBef>
                <a:spcPts val="1000"/>
              </a:spcBef>
              <a:buClr>
                <a:schemeClr val="tx1"/>
              </a:buClr>
              <a:buSzPct val="100000"/>
              <a:buFont typeface="Arial" panose="020B0604020202020204" pitchFamily="34" charset="0"/>
              <a:buChar char="•"/>
            </a:pPr>
            <a:endParaRPr lang="en-US" sz="2000" dirty="0"/>
          </a:p>
          <a:p>
            <a:pPr marL="342900" indent="-342900">
              <a:spcBef>
                <a:spcPts val="1000"/>
              </a:spcBef>
              <a:buClr>
                <a:schemeClr val="tx1"/>
              </a:buClr>
              <a:buSzPct val="100000"/>
              <a:buFont typeface="Arial" panose="020B0604020202020204" pitchFamily="34" charset="0"/>
              <a:buChar char="•"/>
            </a:pPr>
            <a:endParaRPr lang="en-US" sz="2000" dirty="0"/>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24</a:t>
            </a:fld>
            <a:endParaRPr lang="en-US" b="1" dirty="0">
              <a:latin typeface="+mn-lt"/>
            </a:endParaRPr>
          </a:p>
        </p:txBody>
      </p:sp>
    </p:spTree>
    <p:extLst>
      <p:ext uri="{BB962C8B-B14F-4D97-AF65-F5344CB8AC3E}">
        <p14:creationId xmlns:p14="http://schemas.microsoft.com/office/powerpoint/2010/main" val="1668018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9E947C5C-4DDC-2DF6-4BF4-5F9F0AE48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rtlCol="0">
            <a:spAutoFit/>
          </a:bodyPr>
          <a:lstStyle/>
          <a:p>
            <a:r>
              <a:rPr lang="en-US" sz="44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In Conclusion:</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8610600"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Without Restrictions: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City of Midland with no restrictions average (</a:t>
            </a:r>
            <a:r>
              <a:rPr lang="en-US" sz="2800" dirty="0">
                <a:solidFill>
                  <a:srgbClr val="FF0000"/>
                </a:solidFill>
                <a:latin typeface="Arial" panose="020B0604020202020204" pitchFamily="34" charset="0"/>
                <a:cs typeface="Arial" panose="020B0604020202020204" pitchFamily="34" charset="0"/>
              </a:rPr>
              <a:t>1.77</a:t>
            </a:r>
            <a:r>
              <a:rPr lang="en-US" sz="2800" dirty="0">
                <a:latin typeface="Arial" panose="020B0604020202020204" pitchFamily="34" charset="0"/>
                <a:cs typeface="Arial" panose="020B0604020202020204" pitchFamily="34" charset="0"/>
              </a:rPr>
              <a:t>) sex offenders </a:t>
            </a:r>
            <a:r>
              <a:rPr lang="en-US" sz="2800" b="1" dirty="0">
                <a:latin typeface="Arial" panose="020B0604020202020204" pitchFamily="34" charset="0"/>
                <a:cs typeface="Arial" panose="020B0604020202020204" pitchFamily="34" charset="0"/>
              </a:rPr>
              <a:t>per 1000 citizens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25</a:t>
            </a:fld>
            <a:endParaRPr lang="en-US" b="1" dirty="0">
              <a:latin typeface="+mn-lt"/>
            </a:endParaRPr>
          </a:p>
        </p:txBody>
      </p:sp>
      <p:sp>
        <p:nvSpPr>
          <p:cNvPr id="8" name="TextBox 7">
            <a:extLst>
              <a:ext uri="{FF2B5EF4-FFF2-40B4-BE49-F238E27FC236}">
                <a16:creationId xmlns:a16="http://schemas.microsoft.com/office/drawing/2014/main" id="{FD49D239-74DC-4630-7313-C70AAF385839}"/>
              </a:ext>
            </a:extLst>
          </p:cNvPr>
          <p:cNvSpPr txBox="1"/>
          <p:nvPr/>
        </p:nvSpPr>
        <p:spPr>
          <a:xfrm>
            <a:off x="533400" y="3537169"/>
            <a:ext cx="8730343"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With Restrictions: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Cities with any restrictions for sex offenders at any distance average (.39) sex offenders </a:t>
            </a:r>
            <a:r>
              <a:rPr lang="en-US" sz="2800" b="1" dirty="0">
                <a:latin typeface="Arial" panose="020B0604020202020204" pitchFamily="34" charset="0"/>
                <a:cs typeface="Arial" panose="020B0604020202020204" pitchFamily="34" charset="0"/>
              </a:rPr>
              <a:t>per 1000 citizens </a:t>
            </a:r>
          </a:p>
        </p:txBody>
      </p:sp>
    </p:spTree>
    <p:extLst>
      <p:ext uri="{BB962C8B-B14F-4D97-AF65-F5344CB8AC3E}">
        <p14:creationId xmlns:p14="http://schemas.microsoft.com/office/powerpoint/2010/main" val="1450048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ord&#10;&#10;AI-generated content may be incorrect.">
            <a:extLst>
              <a:ext uri="{FF2B5EF4-FFF2-40B4-BE49-F238E27FC236}">
                <a16:creationId xmlns:a16="http://schemas.microsoft.com/office/drawing/2014/main" id="{33E2C995-AC0A-810A-F4FB-FEEE73391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51112"/>
            <a:ext cx="8735568" cy="1938992"/>
          </a:xfrm>
          <a:prstGeom prst="rect">
            <a:avLst/>
          </a:prstGeom>
          <a:noFill/>
        </p:spPr>
        <p:txBody>
          <a:bodyPr wrap="square" rtlCol="0">
            <a:spAutoFit/>
          </a:bodyPr>
          <a:lstStyle/>
          <a:p>
            <a:r>
              <a:rPr lang="en-US" sz="40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Set the Standard for a Safe and Secure City. Be the Safest City in West Texas:</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2279758"/>
            <a:ext cx="8305800" cy="329320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Adopt the proposed ordinance and create the safest city in west Texas.</a:t>
            </a:r>
          </a:p>
          <a:p>
            <a:pPr marL="342900" indent="-342900">
              <a:buFont typeface="Arial" panose="020B0604020202020204" pitchFamily="34" charset="0"/>
              <a:buChar char="•"/>
            </a:pPr>
            <a:r>
              <a:rPr lang="en-US" sz="2400" dirty="0">
                <a:latin typeface="Arial"/>
                <a:cs typeface="Arial"/>
              </a:rPr>
              <a:t>Set the standard for the region. Be the first major city in West Texas to adopt this ordinance to further protect our community.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Create a safe environment for the current and future citizens of Midland.</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In all circumstances take up the shield of faith, with which you can extinguish all the flaming darts of the evil one Eph 6:16</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26</a:t>
            </a:fld>
            <a:endParaRPr lang="en-US" b="1" dirty="0">
              <a:latin typeface="+mn-lt"/>
            </a:endParaRPr>
          </a:p>
        </p:txBody>
      </p:sp>
    </p:spTree>
    <p:extLst>
      <p:ext uri="{BB962C8B-B14F-4D97-AF65-F5344CB8AC3E}">
        <p14:creationId xmlns:p14="http://schemas.microsoft.com/office/powerpoint/2010/main" val="2080894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1B103-6BAB-34DA-7801-311B556E418C}"/>
            </a:ext>
          </a:extLst>
        </p:cNvPr>
        <p:cNvGrpSpPr/>
        <p:nvPr/>
      </p:nvGrpSpPr>
      <p:grpSpPr>
        <a:xfrm>
          <a:off x="0" y="0"/>
          <a:ext cx="0" cy="0"/>
          <a:chOff x="0" y="0"/>
          <a:chExt cx="0" cy="0"/>
        </a:xfrm>
      </p:grpSpPr>
      <p:pic>
        <p:nvPicPr>
          <p:cNvPr id="4" name="Picture 3" descr="Graphical user interface, application, Word&#10;&#10;AI-generated content may be incorrect.">
            <a:extLst>
              <a:ext uri="{FF2B5EF4-FFF2-40B4-BE49-F238E27FC236}">
                <a16:creationId xmlns:a16="http://schemas.microsoft.com/office/drawing/2014/main" id="{E8D212CF-D4AF-D89D-D9AC-DDD012FE6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796EE54-CE8D-41F9-AE0C-99DD02AC45E2}"/>
              </a:ext>
            </a:extLst>
          </p:cNvPr>
          <p:cNvSpPr txBox="1"/>
          <p:nvPr/>
        </p:nvSpPr>
        <p:spPr>
          <a:xfrm>
            <a:off x="533400" y="204830"/>
            <a:ext cx="8567928" cy="1938992"/>
          </a:xfrm>
          <a:prstGeom prst="rect">
            <a:avLst/>
          </a:prstGeom>
          <a:noFill/>
        </p:spPr>
        <p:txBody>
          <a:bodyPr wrap="square" rtlCol="0">
            <a:spAutoFit/>
          </a:bodyPr>
          <a:lstStyle/>
          <a:p>
            <a:r>
              <a:rPr lang="en-US" sz="4000" b="1" cap="all"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Set the Standard for a Safe and Secure City. Be the Safest City in West Texas:</a:t>
            </a:r>
          </a:p>
        </p:txBody>
      </p:sp>
      <p:sp>
        <p:nvSpPr>
          <p:cNvPr id="13" name="TextBox 12">
            <a:extLst>
              <a:ext uri="{FF2B5EF4-FFF2-40B4-BE49-F238E27FC236}">
                <a16:creationId xmlns:a16="http://schemas.microsoft.com/office/drawing/2014/main" id="{CF8E9D07-C155-AB71-DB19-33A880C7340B}"/>
              </a:ext>
            </a:extLst>
          </p:cNvPr>
          <p:cNvSpPr txBox="1"/>
          <p:nvPr/>
        </p:nvSpPr>
        <p:spPr>
          <a:xfrm>
            <a:off x="533400" y="2163985"/>
            <a:ext cx="8857488" cy="317009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latin typeface="Arial"/>
                <a:cs typeface="Arial"/>
              </a:rPr>
              <a:t>Studies of Sex Offender's crimes and what they HAVE done, does not show what they will do.</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There are no studies that quantify when a crime has not been committed. There are multiple studies that address how crimes effect victims and their families.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importance of Child Safety Zones is that they are a proactive step in safeguarding children and preventing the occurrences of future victimization.</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In all circumstances take up the shield of faith, with which you can extinguish all the flaming darts of the evil one Eph 6:16</a:t>
            </a:r>
          </a:p>
        </p:txBody>
      </p:sp>
      <p:sp>
        <p:nvSpPr>
          <p:cNvPr id="2" name="Slide Number Placeholder 2">
            <a:extLst>
              <a:ext uri="{FF2B5EF4-FFF2-40B4-BE49-F238E27FC236}">
                <a16:creationId xmlns:a16="http://schemas.microsoft.com/office/drawing/2014/main" id="{8852DBBE-3661-3E77-7500-D2EF393500B0}"/>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27</a:t>
            </a:fld>
            <a:endParaRPr lang="en-US" b="1" dirty="0">
              <a:latin typeface="+mn-lt"/>
            </a:endParaRPr>
          </a:p>
        </p:txBody>
      </p:sp>
    </p:spTree>
    <p:extLst>
      <p:ext uri="{BB962C8B-B14F-4D97-AF65-F5344CB8AC3E}">
        <p14:creationId xmlns:p14="http://schemas.microsoft.com/office/powerpoint/2010/main" val="1116158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dirty="0">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dirty="0">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211A5F9-5A13-401A-D406-3411F0986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8240486" cy="769441"/>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STRATEGIC GOAL ALIGNMENT </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399" y="1831521"/>
            <a:ext cx="8539843" cy="3724096"/>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Goal 2: Set the Standard for a Safe and Secure City Strategies: </a:t>
            </a:r>
          </a:p>
          <a:p>
            <a:endParaRPr lang="en-US" sz="3200" b="1"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2.1: Be the safest city in West Texas</a:t>
            </a:r>
            <a:r>
              <a:rPr lang="en-US" sz="2800" dirty="0">
                <a:latin typeface="Arial" panose="020B0604020202020204" pitchFamily="34" charset="0"/>
                <a:cs typeface="Arial" panose="020B0604020202020204" pitchFamily="34" charset="0"/>
              </a:rPr>
              <a:t>: Enhance public safety programs.</a:t>
            </a:r>
          </a:p>
          <a:p>
            <a:pPr marL="914400" lvl="1"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2.6 Grow and retain public safety resources</a:t>
            </a:r>
            <a:r>
              <a:rPr lang="en-US" sz="2800" dirty="0">
                <a:latin typeface="Arial" panose="020B0604020202020204" pitchFamily="34" charset="0"/>
                <a:cs typeface="Arial" panose="020B0604020202020204" pitchFamily="34" charset="0"/>
              </a:rPr>
              <a:t>: Expand law enforcement presence.</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dirty="0">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545EA-5469-BFE1-C194-1603307DCCF0}"/>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D80922D7-040F-0165-6485-27CA21AB5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29F87CC-BC5A-86F2-9C80-02916C66F58C}"/>
              </a:ext>
            </a:extLst>
          </p:cNvPr>
          <p:cNvSpPr txBox="1"/>
          <p:nvPr/>
        </p:nvSpPr>
        <p:spPr>
          <a:xfrm>
            <a:off x="533400" y="564573"/>
            <a:ext cx="8240486" cy="769441"/>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STRATEGIC GOAL ALIGNMENT </a:t>
            </a:r>
          </a:p>
        </p:txBody>
      </p:sp>
      <p:sp>
        <p:nvSpPr>
          <p:cNvPr id="13" name="TextBox 12">
            <a:extLst>
              <a:ext uri="{FF2B5EF4-FFF2-40B4-BE49-F238E27FC236}">
                <a16:creationId xmlns:a16="http://schemas.microsoft.com/office/drawing/2014/main" id="{38A9C349-8F58-113B-D34F-3FBB8B448424}"/>
              </a:ext>
            </a:extLst>
          </p:cNvPr>
          <p:cNvSpPr txBox="1"/>
          <p:nvPr/>
        </p:nvSpPr>
        <p:spPr>
          <a:xfrm>
            <a:off x="533400" y="1557201"/>
            <a:ext cx="8539843" cy="4278094"/>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Goal 3. Quality of Life and Place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3.5 Nurture and promote a healthy community</a:t>
            </a:r>
            <a:r>
              <a:rPr lang="en-US" sz="2400" dirty="0">
                <a:latin typeface="Arial" panose="020B0604020202020204" pitchFamily="34" charset="0"/>
                <a:cs typeface="Arial" panose="020B0604020202020204" pitchFamily="34" charset="0"/>
              </a:rPr>
              <a:t>: Increase healthy community living and education opportunities for citizens of all ages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3.6 Build the best parks system in our region</a:t>
            </a:r>
            <a:r>
              <a:rPr lang="en-US" sz="2400" dirty="0">
                <a:latin typeface="Arial" panose="020B0604020202020204" pitchFamily="34" charset="0"/>
                <a:cs typeface="Arial" panose="020B0604020202020204" pitchFamily="34" charset="0"/>
              </a:rPr>
              <a:t>: Offer diverse, accessible, and enjoyable green spaces, tournament ready ball fields, safe playgrounds, and unique recreational opportunities that enhance the quality of life/quality of place for our community. </a:t>
            </a:r>
          </a:p>
        </p:txBody>
      </p:sp>
      <p:sp>
        <p:nvSpPr>
          <p:cNvPr id="2" name="Slide Number Placeholder 2">
            <a:extLst>
              <a:ext uri="{FF2B5EF4-FFF2-40B4-BE49-F238E27FC236}">
                <a16:creationId xmlns:a16="http://schemas.microsoft.com/office/drawing/2014/main" id="{565EED7F-FF18-44BA-89E1-892052A8812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a:t>
            </a:fld>
            <a:endParaRPr lang="en-US" b="1" dirty="0">
              <a:latin typeface="+mn-lt"/>
            </a:endParaRPr>
          </a:p>
        </p:txBody>
      </p:sp>
    </p:spTree>
    <p:extLst>
      <p:ext uri="{BB962C8B-B14F-4D97-AF65-F5344CB8AC3E}">
        <p14:creationId xmlns:p14="http://schemas.microsoft.com/office/powerpoint/2010/main" val="164160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AC2A5-05CD-87DE-A3EF-9575EDDB9A93}"/>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5EF5132-A7FA-69DB-9A15-AB3DA2D2A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285E8C37-0766-80A5-9813-0513BDFFA2B3}"/>
              </a:ext>
            </a:extLst>
          </p:cNvPr>
          <p:cNvSpPr txBox="1"/>
          <p:nvPr/>
        </p:nvSpPr>
        <p:spPr>
          <a:xfrm>
            <a:off x="606879" y="293139"/>
            <a:ext cx="7860465" cy="1446550"/>
          </a:xfrm>
          <a:prstGeom prst="rect">
            <a:avLst/>
          </a:prstGeom>
          <a:noFill/>
        </p:spPr>
        <p:txBody>
          <a:bodyPr wrap="square" rtlCol="0">
            <a:spAutoFit/>
          </a:bodyPr>
          <a:lstStyle/>
          <a:p>
            <a:r>
              <a:rPr lang="en-US" sz="4400" b="1" dirty="0">
                <a:solidFill>
                  <a:schemeClr val="tx2">
                    <a:lumMod val="75000"/>
                    <a:lumOff val="25000"/>
                  </a:schemeClr>
                </a:solidFill>
              </a:rPr>
              <a:t>PURPOSE OF SEX OFFENDER RESTRICTIONS </a:t>
            </a:r>
            <a:endPar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B667C327-21F3-E764-14A6-CED2FAD450DF}"/>
              </a:ext>
            </a:extLst>
          </p:cNvPr>
          <p:cNvSpPr txBox="1"/>
          <p:nvPr/>
        </p:nvSpPr>
        <p:spPr>
          <a:xfrm>
            <a:off x="591312" y="1631001"/>
            <a:ext cx="8909304" cy="4585871"/>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Protecting Vulnerable Populations</a:t>
            </a:r>
          </a:p>
          <a:p>
            <a:pPr marL="342900" marR="0" lvl="0" indent="-342900" fontAlgn="base">
              <a:buSzPts val="1000"/>
              <a:buFont typeface="Symbol" panose="05050102010706020507" pitchFamily="18" charset="2"/>
              <a:buChar char=""/>
              <a:tabLst>
                <a:tab pos="457200" algn="l"/>
              </a:tabLst>
            </a:pPr>
            <a:r>
              <a:rPr lang="en-US" sz="2400" b="1" u="sng"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Children are at greater risk</a:t>
            </a:r>
            <a:r>
              <a:rPr lang="en-US" sz="24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Young individuals are often less aware of dangers and may not understand how to protect themselves. Restrictions on sex offenders aim to minimize their exposure to potential harm.</a:t>
            </a:r>
          </a:p>
          <a:p>
            <a:pPr marR="0" lvl="0" fontAlgn="base">
              <a:buSzPts val="1000"/>
              <a:tabLst>
                <a:tab pos="457200" algn="l"/>
              </a:tabLst>
            </a:pPr>
            <a:endParaRPr lang="en-US" sz="28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Preventing Recidivism</a:t>
            </a:r>
          </a:p>
          <a:p>
            <a:pPr marL="342900" marR="0" lvl="0" indent="-342900" fontAlgn="base">
              <a:buSzPts val="1000"/>
              <a:buFont typeface="Symbol" panose="05050102010706020507" pitchFamily="18" charset="2"/>
              <a:buChar char=""/>
              <a:tabLst>
                <a:tab pos="457200" algn="l"/>
              </a:tabLst>
            </a:pPr>
            <a:r>
              <a:rPr lang="en-US" sz="2400" b="1" u="sng"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Reducing opportunities</a:t>
            </a:r>
            <a:r>
              <a:rPr lang="en-US" sz="24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By limiting where sex offenders can live or visit, the </a:t>
            </a:r>
            <a:r>
              <a:rPr lang="en-US" sz="2400" spc="5" dirty="0">
                <a:solidFill>
                  <a:srgbClr val="000000"/>
                </a:solidFill>
                <a:latin typeface="Arial" panose="020B0604020202020204" pitchFamily="34" charset="0"/>
                <a:ea typeface="Times New Roman" panose="02020603050405020304" pitchFamily="18" charset="0"/>
                <a:cs typeface="Arial" panose="020B0604020202020204" pitchFamily="34" charset="0"/>
              </a:rPr>
              <a:t>ordinance </a:t>
            </a:r>
            <a:r>
              <a:rPr lang="en-US" sz="24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creates barriers that could prevent repeat offenses. The more difficult it is for offenders to access environments where children are present, the lower the likelihood of new incidents.</a:t>
            </a:r>
            <a:endParaRPr lang="en-US" sz="28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CB614F21-8C79-6B25-F266-DE1863CECDB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a:t>
            </a:fld>
            <a:endParaRPr lang="en-US" b="1" dirty="0">
              <a:latin typeface="+mn-lt"/>
            </a:endParaRPr>
          </a:p>
        </p:txBody>
      </p:sp>
    </p:spTree>
    <p:extLst>
      <p:ext uri="{BB962C8B-B14F-4D97-AF65-F5344CB8AC3E}">
        <p14:creationId xmlns:p14="http://schemas.microsoft.com/office/powerpoint/2010/main" val="1202358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52B90-B51B-D78C-A3EB-115B6C59302D}"/>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0AA8A552-3075-0BB3-1799-3AC80BA61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EB0445C-25D2-9DA5-79B6-12930E839B88}"/>
              </a:ext>
            </a:extLst>
          </p:cNvPr>
          <p:cNvSpPr txBox="1"/>
          <p:nvPr/>
        </p:nvSpPr>
        <p:spPr>
          <a:xfrm>
            <a:off x="533400" y="180466"/>
            <a:ext cx="8130813" cy="1446550"/>
          </a:xfrm>
          <a:prstGeom prst="rect">
            <a:avLst/>
          </a:prstGeom>
          <a:noFill/>
        </p:spPr>
        <p:txBody>
          <a:bodyPr wrap="square" rtlCol="0">
            <a:spAutoFit/>
          </a:bodyPr>
          <a:lstStyle/>
          <a:p>
            <a:r>
              <a:rPr lang="en-US" sz="4400" b="1" dirty="0">
                <a:solidFill>
                  <a:schemeClr val="tx2">
                    <a:lumMod val="75000"/>
                    <a:lumOff val="25000"/>
                  </a:schemeClr>
                </a:solidFill>
              </a:rPr>
              <a:t>PURPOSE OF SEX OFFENDER RESTRICTIONS </a:t>
            </a:r>
            <a:endPar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F85FA151-80D6-8931-D38A-4B5FF29D13B8}"/>
              </a:ext>
            </a:extLst>
          </p:cNvPr>
          <p:cNvSpPr txBox="1"/>
          <p:nvPr/>
        </p:nvSpPr>
        <p:spPr>
          <a:xfrm>
            <a:off x="533400" y="1482208"/>
            <a:ext cx="8948928" cy="489364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Community Awareness and Safety</a:t>
            </a:r>
          </a:p>
          <a:p>
            <a:pPr marL="342900" marR="0" lvl="0" indent="-342900" fontAlgn="base">
              <a:buSzPts val="1000"/>
              <a:buFont typeface="Symbol" panose="05050102010706020507" pitchFamily="18" charset="2"/>
              <a:buChar char=""/>
              <a:tabLst>
                <a:tab pos="457200" algn="l"/>
              </a:tabLst>
            </a:pPr>
            <a:r>
              <a:rPr lang="en-US" sz="2400" b="1" u="sng"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Enhancing community vigilance</a:t>
            </a:r>
            <a:r>
              <a:rPr lang="en-US" sz="24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Restrictions serve as a reminder to communities about the presence of sex offenders. This can promote greater vigilance among parents and caregivers, encouraging them to supervise children more closely in public spaces.</a:t>
            </a:r>
            <a:endParaRPr lang="en-US" sz="28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Enhancing Reporting and Response</a:t>
            </a:r>
          </a:p>
          <a:p>
            <a:pPr marL="342900" marR="0" lvl="0" indent="-342900" fontAlgn="base">
              <a:buSzPts val="1000"/>
              <a:buFont typeface="Symbol" panose="05050102010706020507" pitchFamily="18" charset="2"/>
              <a:buChar char=""/>
              <a:tabLst>
                <a:tab pos="457200" algn="l"/>
              </a:tabLst>
            </a:pPr>
            <a:r>
              <a:rPr lang="en-US" sz="2400" b="1" u="sng"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Increased monitoring</a:t>
            </a:r>
            <a:r>
              <a:rPr lang="en-US" sz="24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Areas with restrictions often have increased law enforcement presence and community awareness, which can facilitate quicker responses if any suspicious activity arises.</a:t>
            </a:r>
            <a:endParaRPr lang="en-US" sz="28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260517AC-F53E-25C7-9183-2CCEDAAB52A1}"/>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6</a:t>
            </a:fld>
            <a:endParaRPr lang="en-US" b="1" dirty="0">
              <a:latin typeface="+mn-lt"/>
            </a:endParaRPr>
          </a:p>
        </p:txBody>
      </p:sp>
    </p:spTree>
    <p:extLst>
      <p:ext uri="{BB962C8B-B14F-4D97-AF65-F5344CB8AC3E}">
        <p14:creationId xmlns:p14="http://schemas.microsoft.com/office/powerpoint/2010/main" val="100612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D85AF706-8831-02D5-29E9-5547A7FF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315685" y="176411"/>
            <a:ext cx="9938658" cy="1446550"/>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HOW DOES ONE BECOME A SEX OFFENDER? </a:t>
            </a:r>
          </a:p>
        </p:txBody>
      </p:sp>
      <p:sp>
        <p:nvSpPr>
          <p:cNvPr id="13" name="TextBox 12">
            <a:extLst>
              <a:ext uri="{FF2B5EF4-FFF2-40B4-BE49-F238E27FC236}">
                <a16:creationId xmlns:a16="http://schemas.microsoft.com/office/drawing/2014/main" id="{EFC6CB36-A2A7-BFA2-2C7E-933079282984}"/>
              </a:ext>
            </a:extLst>
          </p:cNvPr>
          <p:cNvSpPr txBox="1"/>
          <p:nvPr/>
        </p:nvSpPr>
        <p:spPr>
          <a:xfrm>
            <a:off x="370113" y="1610439"/>
            <a:ext cx="9231087"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Reportable conviction or adjudication" means a conviction or adjudication, including an adjudication of delinquent conduct or a deferred adjudication, that, regardless of the pendency of an appeal, is a conviction for or an adjudication for or based on</a:t>
            </a:r>
            <a:r>
              <a:rPr lang="en-US" sz="16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7</a:t>
            </a:fld>
            <a:endParaRPr lang="en-US" b="1" dirty="0">
              <a:latin typeface="+mn-lt"/>
            </a:endParaRPr>
          </a:p>
        </p:txBody>
      </p:sp>
      <p:sp>
        <p:nvSpPr>
          <p:cNvPr id="3" name="TextBox 2">
            <a:extLst>
              <a:ext uri="{FF2B5EF4-FFF2-40B4-BE49-F238E27FC236}">
                <a16:creationId xmlns:a16="http://schemas.microsoft.com/office/drawing/2014/main" id="{90ED6F6E-B0EC-B5B2-DBE3-A20843CA113F}"/>
              </a:ext>
            </a:extLst>
          </p:cNvPr>
          <p:cNvSpPr txBox="1"/>
          <p:nvPr/>
        </p:nvSpPr>
        <p:spPr>
          <a:xfrm>
            <a:off x="1023258" y="2730956"/>
            <a:ext cx="3962399" cy="3539430"/>
          </a:xfrm>
          <a:prstGeom prst="rect">
            <a:avLst/>
          </a:prstGeom>
          <a:solidFill>
            <a:schemeClr val="tx2">
              <a:lumMod val="10000"/>
              <a:lumOff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Section 21.02 (Continuous sexual abuse of young child or disabled individual)</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21.03 (Continuous sexual abuse)</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21.09 (Bestiality)</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21.11 (Indecency with a child)</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21.15 (Invasive visual recording)</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22.011 (Sexual assault)</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22.021 (Aggravated sexual assault)</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25.02 (Prohibited sexual conduct)</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43.04 (Aggravated promotion of prostitution)</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43.05 (Compelling prostitution)</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43.25 (Sexual performance by a child)</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43.26 (Possession or promotion of child pornography)</a:t>
            </a:r>
          </a:p>
        </p:txBody>
      </p:sp>
      <p:sp>
        <p:nvSpPr>
          <p:cNvPr id="5" name="TextBox 4">
            <a:extLst>
              <a:ext uri="{FF2B5EF4-FFF2-40B4-BE49-F238E27FC236}">
                <a16:creationId xmlns:a16="http://schemas.microsoft.com/office/drawing/2014/main" id="{4AD776B3-8D66-97E9-CF54-1EC801492BC7}"/>
              </a:ext>
            </a:extLst>
          </p:cNvPr>
          <p:cNvSpPr txBox="1"/>
          <p:nvPr/>
        </p:nvSpPr>
        <p:spPr>
          <a:xfrm>
            <a:off x="5551714" y="2730958"/>
            <a:ext cx="3962399" cy="3539430"/>
          </a:xfrm>
          <a:prstGeom prst="rect">
            <a:avLst/>
          </a:prstGeom>
          <a:solidFill>
            <a:schemeClr val="tx2">
              <a:lumMod val="10000"/>
              <a:lumOff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43.021 (Solicitation of Prostitution)</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20.04(a)(4) (Aggravated kidnapping) if the actor committed the offense or engaged in the conduct with intent to violate or abuse the victim sexually.</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30.02 (Burglary) if the actor committed the offense or engaged in the conduct with intent to violate or abuse the victim sexually.</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the second violation of Section 21.08 (Indecent exposure)</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33.021 (Online solicitation of a minor)</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20A.02(a)(3), (4), (7), or (8) (Trafficking of persons)</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20A.03 (Continuous trafficking of persons)</a:t>
            </a:r>
          </a:p>
        </p:txBody>
      </p:sp>
    </p:spTree>
    <p:extLst>
      <p:ext uri="{BB962C8B-B14F-4D97-AF65-F5344CB8AC3E}">
        <p14:creationId xmlns:p14="http://schemas.microsoft.com/office/powerpoint/2010/main" val="1050409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EBA50-1D82-DCA4-53F8-090AF77E78CA}"/>
            </a:ext>
          </a:extLst>
        </p:cNvPr>
        <p:cNvGrpSpPr/>
        <p:nvPr/>
      </p:nvGrpSpPr>
      <p:grpSpPr>
        <a:xfrm>
          <a:off x="0" y="0"/>
          <a:ext cx="0" cy="0"/>
          <a:chOff x="0" y="0"/>
          <a:chExt cx="0" cy="0"/>
        </a:xfrm>
      </p:grpSpPr>
      <p:pic>
        <p:nvPicPr>
          <p:cNvPr id="7" name="Picture 6" descr="Graphical user interface, application&#10;&#10;AI-generated content may be incorrect.">
            <a:extLst>
              <a:ext uri="{FF2B5EF4-FFF2-40B4-BE49-F238E27FC236}">
                <a16:creationId xmlns:a16="http://schemas.microsoft.com/office/drawing/2014/main" id="{3EF505C8-F9F4-AE9C-4399-D0B3FB83E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2D41D2-7B94-BB1A-16EE-2D580FA90502}"/>
              </a:ext>
            </a:extLst>
          </p:cNvPr>
          <p:cNvSpPr>
            <a:spLocks noGrp="1"/>
          </p:cNvSpPr>
          <p:nvPr>
            <p:ph type="title"/>
          </p:nvPr>
        </p:nvSpPr>
        <p:spPr>
          <a:xfrm>
            <a:off x="460022" y="314592"/>
            <a:ext cx="8722895" cy="1325563"/>
          </a:xfrm>
        </p:spPr>
        <p:txBody>
          <a:bodyPr/>
          <a:lstStyle/>
          <a:p>
            <a:r>
              <a:rPr lang="en-US" dirty="0">
                <a:solidFill>
                  <a:schemeClr val="tx2">
                    <a:lumMod val="75000"/>
                    <a:lumOff val="25000"/>
                  </a:schemeClr>
                </a:solidFill>
              </a:rPr>
              <a:t>TEXAS RISK LEVELS</a:t>
            </a:r>
          </a:p>
        </p:txBody>
      </p:sp>
      <p:sp>
        <p:nvSpPr>
          <p:cNvPr id="4" name="Slide Number Placeholder 3">
            <a:extLst>
              <a:ext uri="{FF2B5EF4-FFF2-40B4-BE49-F238E27FC236}">
                <a16:creationId xmlns:a16="http://schemas.microsoft.com/office/drawing/2014/main" id="{783FF093-5FB1-4B19-28CD-CF45969C4FB9}"/>
              </a:ext>
            </a:extLst>
          </p:cNvPr>
          <p:cNvSpPr>
            <a:spLocks noGrp="1"/>
          </p:cNvSpPr>
          <p:nvPr>
            <p:ph type="sldNum" sz="quarter" idx="12"/>
          </p:nvPr>
        </p:nvSpPr>
        <p:spPr/>
        <p:txBody>
          <a:bodyPr/>
          <a:lstStyle/>
          <a:p>
            <a:fld id="{C909ABD2-4574-433D-8B11-1782A1457D95}" type="slidenum">
              <a:rPr lang="en-US" smtClean="0">
                <a:latin typeface="+mn-lt"/>
              </a:rPr>
              <a:pPr/>
              <a:t>8</a:t>
            </a:fld>
            <a:endParaRPr lang="en-US" dirty="0">
              <a:latin typeface="+mn-lt"/>
            </a:endParaRPr>
          </a:p>
        </p:txBody>
      </p:sp>
      <p:sp>
        <p:nvSpPr>
          <p:cNvPr id="5" name="Content Placeholder 4">
            <a:extLst>
              <a:ext uri="{FF2B5EF4-FFF2-40B4-BE49-F238E27FC236}">
                <a16:creationId xmlns:a16="http://schemas.microsoft.com/office/drawing/2014/main" id="{A3214482-4764-D914-C513-33D9A20353D2}"/>
              </a:ext>
            </a:extLst>
          </p:cNvPr>
          <p:cNvSpPr>
            <a:spLocks noGrp="1"/>
          </p:cNvSpPr>
          <p:nvPr>
            <p:ph idx="1"/>
          </p:nvPr>
        </p:nvSpPr>
        <p:spPr>
          <a:xfrm>
            <a:off x="838200" y="1338943"/>
            <a:ext cx="8722895" cy="52097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latin typeface="Arial" panose="020B0604020202020204" pitchFamily="34" charset="0"/>
                <a:cs typeface="Arial" panose="020B0604020202020204" pitchFamily="34" charset="0"/>
              </a:rPr>
              <a:t>There is not a risk level of NO DANGER!</a:t>
            </a:r>
          </a:p>
        </p:txBody>
      </p:sp>
      <p:grpSp>
        <p:nvGrpSpPr>
          <p:cNvPr id="3" name="Group 2">
            <a:extLst>
              <a:ext uri="{FF2B5EF4-FFF2-40B4-BE49-F238E27FC236}">
                <a16:creationId xmlns:a16="http://schemas.microsoft.com/office/drawing/2014/main" id="{EB0E7C99-BDD8-7DE7-9E4E-943D4BD6CF2D}"/>
              </a:ext>
            </a:extLst>
          </p:cNvPr>
          <p:cNvGrpSpPr/>
          <p:nvPr/>
        </p:nvGrpSpPr>
        <p:grpSpPr>
          <a:xfrm>
            <a:off x="838200" y="1810367"/>
            <a:ext cx="8650543" cy="2970292"/>
            <a:chOff x="1000322" y="3755544"/>
            <a:chExt cx="8043413" cy="2707756"/>
          </a:xfrm>
        </p:grpSpPr>
        <p:sp>
          <p:nvSpPr>
            <p:cNvPr id="6" name="Freeform: Shape 5">
              <a:extLst>
                <a:ext uri="{FF2B5EF4-FFF2-40B4-BE49-F238E27FC236}">
                  <a16:creationId xmlns:a16="http://schemas.microsoft.com/office/drawing/2014/main" id="{E6652D58-A01C-CBE8-A596-7A8D1C5686DF}"/>
                </a:ext>
              </a:extLst>
            </p:cNvPr>
            <p:cNvSpPr/>
            <p:nvPr/>
          </p:nvSpPr>
          <p:spPr>
            <a:xfrm>
              <a:off x="1000322" y="3755544"/>
              <a:ext cx="3835877" cy="1198711"/>
            </a:xfrm>
            <a:custGeom>
              <a:avLst/>
              <a:gdLst>
                <a:gd name="connsiteX0" fmla="*/ 0 w 3835877"/>
                <a:gd name="connsiteY0" fmla="*/ 0 h 1198711"/>
                <a:gd name="connsiteX1" fmla="*/ 3835877 w 3835877"/>
                <a:gd name="connsiteY1" fmla="*/ 0 h 1198711"/>
                <a:gd name="connsiteX2" fmla="*/ 3835877 w 3835877"/>
                <a:gd name="connsiteY2" fmla="*/ 1198711 h 1198711"/>
                <a:gd name="connsiteX3" fmla="*/ 0 w 3835877"/>
                <a:gd name="connsiteY3" fmla="*/ 1198711 h 1198711"/>
                <a:gd name="connsiteX4" fmla="*/ 0 w 3835877"/>
                <a:gd name="connsiteY4" fmla="*/ 0 h 119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5877" h="1198711">
                  <a:moveTo>
                    <a:pt x="0" y="0"/>
                  </a:moveTo>
                  <a:lnTo>
                    <a:pt x="3835877" y="0"/>
                  </a:lnTo>
                  <a:lnTo>
                    <a:pt x="3835877" y="1198711"/>
                  </a:lnTo>
                  <a:lnTo>
                    <a:pt x="0" y="119871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11927" tIns="53340" rIns="53340" bIns="53340" numCol="1" spcCol="1270" anchor="t" anchorCtr="0">
              <a:noAutofit/>
            </a:bodyPr>
            <a:lstStyle/>
            <a:p>
              <a:pPr marL="0" lvl="0" indent="0" algn="l" defTabSz="6223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Low Risk Sex level</a:t>
              </a:r>
            </a:p>
            <a:p>
              <a:pPr marL="57150" lvl="1" indent="-57150" algn="l" defTabSz="488950">
                <a:lnSpc>
                  <a:spcPct val="90000"/>
                </a:lnSpc>
                <a:spcBef>
                  <a:spcPct val="0"/>
                </a:spcBef>
                <a:spcAft>
                  <a:spcPct val="15000"/>
                </a:spcAft>
                <a:buChar char="•"/>
              </a:pPr>
              <a:r>
                <a:rPr lang="en-US" sz="1200" kern="1200" dirty="0">
                  <a:solidFill>
                    <a:schemeClr val="tx1"/>
                  </a:solidFill>
                  <a:latin typeface="Arial" panose="020B0604020202020204" pitchFamily="34" charset="0"/>
                  <a:cs typeface="Arial" panose="020B0604020202020204" pitchFamily="34" charset="0"/>
                </a:rPr>
                <a:t>A designated range of points on the sex offender screening tool indicating that the person poses a </a:t>
              </a:r>
              <a:r>
                <a:rPr lang="en-US" sz="1200" b="1" u="sng" kern="1200" dirty="0">
                  <a:solidFill>
                    <a:srgbClr val="FFC000"/>
                  </a:solidFill>
                  <a:latin typeface="Arial" panose="020B0604020202020204" pitchFamily="34" charset="0"/>
                  <a:cs typeface="Arial" panose="020B0604020202020204" pitchFamily="34" charset="0"/>
                </a:rPr>
                <a:t>low danger </a:t>
              </a:r>
              <a:r>
                <a:rPr lang="en-US" sz="1200" kern="1200" dirty="0">
                  <a:solidFill>
                    <a:schemeClr val="tx1"/>
                  </a:solidFill>
                  <a:latin typeface="Arial" panose="020B0604020202020204" pitchFamily="34" charset="0"/>
                  <a:cs typeface="Arial" panose="020B0604020202020204" pitchFamily="34" charset="0"/>
                </a:rPr>
                <a:t>to the community and will </a:t>
              </a:r>
              <a:r>
                <a:rPr lang="en-US" sz="1200" b="1" u="sng" kern="1200" dirty="0">
                  <a:solidFill>
                    <a:schemeClr val="tx1"/>
                  </a:solidFill>
                  <a:latin typeface="Arial" panose="020B0604020202020204" pitchFamily="34" charset="0"/>
                  <a:cs typeface="Arial" panose="020B0604020202020204" pitchFamily="34" charset="0"/>
                </a:rPr>
                <a:t>not likely engage in criminal sexual conduct</a:t>
              </a:r>
              <a:endParaRPr lang="en-US" sz="1200" kern="1200" dirty="0">
                <a:solidFill>
                  <a:schemeClr val="tx1"/>
                </a:solidFill>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D98B1015-2643-E354-97B8-A81D748F4D15}"/>
                </a:ext>
              </a:extLst>
            </p:cNvPr>
            <p:cNvSpPr/>
            <p:nvPr/>
          </p:nvSpPr>
          <p:spPr>
            <a:xfrm>
              <a:off x="5207858" y="3755544"/>
              <a:ext cx="3835877" cy="1198711"/>
            </a:xfrm>
            <a:custGeom>
              <a:avLst/>
              <a:gdLst>
                <a:gd name="connsiteX0" fmla="*/ 0 w 3835877"/>
                <a:gd name="connsiteY0" fmla="*/ 0 h 1198711"/>
                <a:gd name="connsiteX1" fmla="*/ 3835877 w 3835877"/>
                <a:gd name="connsiteY1" fmla="*/ 0 h 1198711"/>
                <a:gd name="connsiteX2" fmla="*/ 3835877 w 3835877"/>
                <a:gd name="connsiteY2" fmla="*/ 1198711 h 1198711"/>
                <a:gd name="connsiteX3" fmla="*/ 0 w 3835877"/>
                <a:gd name="connsiteY3" fmla="*/ 1198711 h 1198711"/>
                <a:gd name="connsiteX4" fmla="*/ 0 w 3835877"/>
                <a:gd name="connsiteY4" fmla="*/ 0 h 119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5877" h="1198711">
                  <a:moveTo>
                    <a:pt x="0" y="0"/>
                  </a:moveTo>
                  <a:lnTo>
                    <a:pt x="3835877" y="0"/>
                  </a:lnTo>
                  <a:lnTo>
                    <a:pt x="3835877" y="1198711"/>
                  </a:lnTo>
                  <a:lnTo>
                    <a:pt x="0" y="119871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11927" tIns="53340" rIns="53340" bIns="53340" numCol="1" spcCol="1270" anchor="t" anchorCtr="0">
              <a:noAutofit/>
            </a:bodyPr>
            <a:lstStyle/>
            <a:p>
              <a:pPr marL="0" lvl="0" indent="0" algn="l" defTabSz="6223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Moderate Risk Level </a:t>
              </a:r>
            </a:p>
            <a:p>
              <a:pPr marL="57150" lvl="1" indent="-57150" algn="l" defTabSz="488950">
                <a:lnSpc>
                  <a:spcPct val="90000"/>
                </a:lnSpc>
                <a:spcBef>
                  <a:spcPct val="0"/>
                </a:spcBef>
                <a:spcAft>
                  <a:spcPct val="15000"/>
                </a:spcAft>
                <a:buChar char="•"/>
              </a:pPr>
              <a:r>
                <a:rPr lang="en-US" sz="1200" kern="1200" dirty="0">
                  <a:solidFill>
                    <a:schemeClr val="tx1"/>
                  </a:solidFill>
                  <a:latin typeface="Arial" panose="020B0604020202020204" pitchFamily="34" charset="0"/>
                  <a:cs typeface="Arial" panose="020B0604020202020204" pitchFamily="34" charset="0"/>
                </a:rPr>
                <a:t>A designated range of points on the sex offender screening tool indicating that the person poses a </a:t>
              </a:r>
              <a:r>
                <a:rPr lang="en-US" sz="1200" b="1" u="sng" kern="1200" dirty="0">
                  <a:solidFill>
                    <a:schemeClr val="accent2">
                      <a:lumMod val="75000"/>
                    </a:schemeClr>
                  </a:solidFill>
                  <a:latin typeface="Arial" panose="020B0604020202020204" pitchFamily="34" charset="0"/>
                  <a:cs typeface="Arial" panose="020B0604020202020204" pitchFamily="34" charset="0"/>
                </a:rPr>
                <a:t>moderate danger </a:t>
              </a:r>
              <a:r>
                <a:rPr lang="en-US" sz="1200" kern="1200" dirty="0">
                  <a:solidFill>
                    <a:schemeClr val="tx1"/>
                  </a:solidFill>
                  <a:latin typeface="Arial" panose="020B0604020202020204" pitchFamily="34" charset="0"/>
                  <a:cs typeface="Arial" panose="020B0604020202020204" pitchFamily="34" charset="0"/>
                </a:rPr>
                <a:t>to the community and </a:t>
              </a:r>
              <a:r>
                <a:rPr lang="en-US" sz="1200" b="1" u="sng" kern="1200" dirty="0">
                  <a:solidFill>
                    <a:schemeClr val="tx1"/>
                  </a:solidFill>
                  <a:latin typeface="Arial" panose="020B0604020202020204" pitchFamily="34" charset="0"/>
                  <a:cs typeface="Arial" panose="020B0604020202020204" pitchFamily="34" charset="0"/>
                </a:rPr>
                <a:t>might continue to engage in criminal sexual conduct</a:t>
              </a:r>
              <a:endParaRPr lang="en-US" sz="1200" kern="1200" dirty="0">
                <a:solidFill>
                  <a:schemeClr val="tx1"/>
                </a:solidFill>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B6AB4F15-E98F-D1A5-CA39-A39D664CE1EC}"/>
                </a:ext>
              </a:extLst>
            </p:cNvPr>
            <p:cNvSpPr/>
            <p:nvPr/>
          </p:nvSpPr>
          <p:spPr>
            <a:xfrm>
              <a:off x="3104090" y="5264589"/>
              <a:ext cx="3835877" cy="1198711"/>
            </a:xfrm>
            <a:custGeom>
              <a:avLst/>
              <a:gdLst>
                <a:gd name="connsiteX0" fmla="*/ 0 w 3835877"/>
                <a:gd name="connsiteY0" fmla="*/ 0 h 1198711"/>
                <a:gd name="connsiteX1" fmla="*/ 3835877 w 3835877"/>
                <a:gd name="connsiteY1" fmla="*/ 0 h 1198711"/>
                <a:gd name="connsiteX2" fmla="*/ 3835877 w 3835877"/>
                <a:gd name="connsiteY2" fmla="*/ 1198711 h 1198711"/>
                <a:gd name="connsiteX3" fmla="*/ 0 w 3835877"/>
                <a:gd name="connsiteY3" fmla="*/ 1198711 h 1198711"/>
                <a:gd name="connsiteX4" fmla="*/ 0 w 3835877"/>
                <a:gd name="connsiteY4" fmla="*/ 0 h 119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5877" h="1198711">
                  <a:moveTo>
                    <a:pt x="0" y="0"/>
                  </a:moveTo>
                  <a:lnTo>
                    <a:pt x="3835877" y="0"/>
                  </a:lnTo>
                  <a:lnTo>
                    <a:pt x="3835877" y="1198711"/>
                  </a:lnTo>
                  <a:lnTo>
                    <a:pt x="0" y="119871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11927" tIns="53340" rIns="53340" bIns="53340" numCol="1" spcCol="1270" anchor="t" anchorCtr="0">
              <a:noAutofit/>
            </a:bodyPr>
            <a:lstStyle/>
            <a:p>
              <a:pPr marL="0" lvl="0" indent="0" algn="l" defTabSz="6223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High Risk Level</a:t>
              </a:r>
            </a:p>
            <a:p>
              <a:pPr marL="57150" lvl="1" indent="-57150" algn="l" defTabSz="488950">
                <a:lnSpc>
                  <a:spcPct val="90000"/>
                </a:lnSpc>
                <a:spcBef>
                  <a:spcPct val="0"/>
                </a:spcBef>
                <a:spcAft>
                  <a:spcPct val="15000"/>
                </a:spcAft>
                <a:buChar char="•"/>
              </a:pPr>
              <a:r>
                <a:rPr lang="en-US" sz="1200" kern="1200" dirty="0">
                  <a:solidFill>
                    <a:schemeClr val="tx1"/>
                  </a:solidFill>
                  <a:latin typeface="Arial" panose="020B0604020202020204" pitchFamily="34" charset="0"/>
                  <a:cs typeface="Arial" panose="020B0604020202020204" pitchFamily="34" charset="0"/>
                </a:rPr>
                <a:t>A designated range of points on the sex offender screening tool indicating that the person poses a </a:t>
              </a:r>
              <a:r>
                <a:rPr lang="en-US" sz="1200" b="1" u="sng" kern="1200" dirty="0">
                  <a:solidFill>
                    <a:srgbClr val="C00000"/>
                  </a:solidFill>
                  <a:latin typeface="Arial" panose="020B0604020202020204" pitchFamily="34" charset="0"/>
                  <a:cs typeface="Arial" panose="020B0604020202020204" pitchFamily="34" charset="0"/>
                </a:rPr>
                <a:t>serious danger </a:t>
              </a:r>
              <a:r>
                <a:rPr lang="en-US" sz="1200" kern="1200" dirty="0">
                  <a:solidFill>
                    <a:schemeClr val="tx1"/>
                  </a:solidFill>
                  <a:latin typeface="Arial" panose="020B0604020202020204" pitchFamily="34" charset="0"/>
                  <a:cs typeface="Arial" panose="020B0604020202020204" pitchFamily="34" charset="0"/>
                </a:rPr>
                <a:t>to the community and </a:t>
              </a:r>
              <a:r>
                <a:rPr lang="en-US" sz="1200" b="1" u="sng" kern="1200" dirty="0">
                  <a:solidFill>
                    <a:schemeClr val="tx1"/>
                  </a:solidFill>
                  <a:latin typeface="Arial" panose="020B0604020202020204" pitchFamily="34" charset="0"/>
                  <a:cs typeface="Arial" panose="020B0604020202020204" pitchFamily="34" charset="0"/>
                </a:rPr>
                <a:t>will continue to engage in criminal sexual conduct</a:t>
              </a:r>
              <a:endParaRPr lang="en-US" sz="1200" kern="12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3703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4E3B-6238-B50A-DAA4-2168F6CB4920}"/>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7DD22EC-F5AE-490C-1C82-368D2117C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873F105-186A-0BDA-3FE2-0F4AA68A8155}"/>
              </a:ext>
            </a:extLst>
          </p:cNvPr>
          <p:cNvSpPr txBox="1"/>
          <p:nvPr/>
        </p:nvSpPr>
        <p:spPr>
          <a:xfrm>
            <a:off x="533400" y="564573"/>
            <a:ext cx="8240486" cy="769441"/>
          </a:xfrm>
          <a:prstGeom prst="rect">
            <a:avLst/>
          </a:prstGeom>
          <a:noFill/>
        </p:spPr>
        <p:txBody>
          <a:bodyPr wrap="square" rtlCol="0">
            <a:spAutoFit/>
          </a:bodyPr>
          <a:lstStyle/>
          <a:p>
            <a:r>
              <a:rPr lang="en-US" sz="4400" b="1" cap="all" dirty="0">
                <a:solidFill>
                  <a:schemeClr val="tx2">
                    <a:lumMod val="75000"/>
                    <a:lumOff val="25000"/>
                  </a:schemeClr>
                </a:solidFill>
                <a:ea typeface="+mj-ea"/>
                <a:cs typeface="+mj-cs"/>
              </a:rPr>
              <a:t>Non-reported</a:t>
            </a:r>
            <a:r>
              <a:rPr lang="en-US" sz="4400" cap="all" dirty="0">
                <a:solidFill>
                  <a:schemeClr val="tx2">
                    <a:lumMod val="75000"/>
                    <a:lumOff val="25000"/>
                  </a:schemeClr>
                </a:solidFill>
              </a:rPr>
              <a:t> </a:t>
            </a:r>
            <a:r>
              <a:rPr lang="en-US" sz="4400" b="1" cap="all" dirty="0">
                <a:solidFill>
                  <a:schemeClr val="tx2">
                    <a:lumMod val="75000"/>
                    <a:lumOff val="25000"/>
                  </a:schemeClr>
                </a:solidFill>
                <a:ea typeface="+mj-ea"/>
                <a:cs typeface="+mj-cs"/>
              </a:rPr>
              <a:t>Risk</a:t>
            </a:r>
            <a:r>
              <a:rPr lang="en-US" sz="4400" cap="all" dirty="0">
                <a:solidFill>
                  <a:schemeClr val="tx2">
                    <a:lumMod val="75000"/>
                    <a:lumOff val="25000"/>
                  </a:schemeClr>
                </a:solidFill>
              </a:rPr>
              <a:t> </a:t>
            </a:r>
            <a:r>
              <a:rPr lang="en-US" sz="4400" b="1" cap="all" dirty="0">
                <a:solidFill>
                  <a:schemeClr val="tx2">
                    <a:lumMod val="75000"/>
                    <a:lumOff val="25000"/>
                  </a:schemeClr>
                </a:solidFill>
                <a:ea typeface="+mj-ea"/>
                <a:cs typeface="+mj-cs"/>
              </a:rPr>
              <a:t>Levels</a:t>
            </a:r>
          </a:p>
        </p:txBody>
      </p:sp>
      <p:sp>
        <p:nvSpPr>
          <p:cNvPr id="2" name="Slide Number Placeholder 2">
            <a:extLst>
              <a:ext uri="{FF2B5EF4-FFF2-40B4-BE49-F238E27FC236}">
                <a16:creationId xmlns:a16="http://schemas.microsoft.com/office/drawing/2014/main" id="{86D68E47-8031-4681-F612-274A7E78D4A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9</a:t>
            </a:fld>
            <a:endParaRPr lang="en-US" b="1" dirty="0">
              <a:latin typeface="+mn-lt"/>
            </a:endParaRPr>
          </a:p>
        </p:txBody>
      </p:sp>
      <p:graphicFrame>
        <p:nvGraphicFramePr>
          <p:cNvPr id="3" name="Content Placeholder 2">
            <a:extLst>
              <a:ext uri="{FF2B5EF4-FFF2-40B4-BE49-F238E27FC236}">
                <a16:creationId xmlns:a16="http://schemas.microsoft.com/office/drawing/2014/main" id="{7FE0DC56-FAC0-4E5C-9696-211389213F2C}"/>
              </a:ext>
            </a:extLst>
          </p:cNvPr>
          <p:cNvGraphicFramePr>
            <a:graphicFrameLocks noGrp="1"/>
          </p:cNvGraphicFramePr>
          <p:nvPr>
            <p:ph idx="1"/>
            <p:extLst>
              <p:ext uri="{D42A27DB-BD31-4B8C-83A1-F6EECF244321}">
                <p14:modId xmlns:p14="http://schemas.microsoft.com/office/powerpoint/2010/main" val="3115847601"/>
              </p:ext>
            </p:extLst>
          </p:nvPr>
        </p:nvGraphicFramePr>
        <p:xfrm>
          <a:off x="1797553" y="1498021"/>
          <a:ext cx="5712180" cy="4975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4787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e267a2e47792fee2b418fbb03400ecc6">
  <xsd:schema xmlns:xsd="http://www.w3.org/2001/XMLSchema" xmlns:xs="http://www.w3.org/2001/XMLSchema" xmlns:p="http://schemas.microsoft.com/office/2006/metadata/properties" xmlns:ns2="dac4e956-f0e3-4f68-a80d-7cb1a90f51eb" targetNamespace="http://schemas.microsoft.com/office/2006/metadata/properties" ma:root="true" ma:fieldsID="47fa1de8f975b4f75b35d252aebc6144"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40BF8A-F489-45C9-8345-D90059A78454}">
  <ds:schemaRefs>
    <ds:schemaRef ds:uri="http://schemas.microsoft.com/sharepoint/v3/contenttype/forms"/>
  </ds:schemaRefs>
</ds:datastoreItem>
</file>

<file path=customXml/itemProps2.xml><?xml version="1.0" encoding="utf-8"?>
<ds:datastoreItem xmlns:ds="http://schemas.openxmlformats.org/officeDocument/2006/customXml" ds:itemID="{EF413BD6-9FF3-42FF-BB51-1851EDD4EC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c4e956-f0e3-4f68-a80d-7cb1a90f5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4F0BCF-1893-4761-BF09-83F5E374747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3091</TotalTime>
  <Words>2390</Words>
  <Application>Microsoft Office PowerPoint</Application>
  <PresentationFormat>Widescreen</PresentationFormat>
  <Paragraphs>216</Paragraphs>
  <Slides>28</Slides>
  <Notes>2</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RISK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Jaycee Shepherd</dc:creator>
  <cp:lastModifiedBy>Taylor Novak</cp:lastModifiedBy>
  <cp:revision>102</cp:revision>
  <dcterms:created xsi:type="dcterms:W3CDTF">2024-07-01T17:26:48Z</dcterms:created>
  <dcterms:modified xsi:type="dcterms:W3CDTF">2025-12-16T00:13:38Z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