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drawings/drawing1.xml" ContentType="application/vnd.openxmlformats-officedocument.drawingml.chartshape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7"/>
  </p:notesMasterIdLst>
  <p:handoutMasterIdLst>
    <p:handoutMasterId r:id="rId38"/>
  </p:handoutMasterIdLst>
  <p:sldIdLst>
    <p:sldId id="256" r:id="rId5"/>
    <p:sldId id="257" r:id="rId6"/>
    <p:sldId id="289" r:id="rId7"/>
    <p:sldId id="288" r:id="rId8"/>
    <p:sldId id="294" r:id="rId9"/>
    <p:sldId id="290" r:id="rId10"/>
    <p:sldId id="291" r:id="rId11"/>
    <p:sldId id="295" r:id="rId12"/>
    <p:sldId id="292" r:id="rId13"/>
    <p:sldId id="293" r:id="rId14"/>
    <p:sldId id="298" r:id="rId15"/>
    <p:sldId id="296" r:id="rId16"/>
    <p:sldId id="260" r:id="rId17"/>
    <p:sldId id="274" r:id="rId18"/>
    <p:sldId id="265" r:id="rId19"/>
    <p:sldId id="272" r:id="rId20"/>
    <p:sldId id="275" r:id="rId21"/>
    <p:sldId id="276" r:id="rId22"/>
    <p:sldId id="297" r:id="rId23"/>
    <p:sldId id="286" r:id="rId24"/>
    <p:sldId id="278" r:id="rId25"/>
    <p:sldId id="279" r:id="rId26"/>
    <p:sldId id="280" r:id="rId27"/>
    <p:sldId id="273" r:id="rId28"/>
    <p:sldId id="282" r:id="rId29"/>
    <p:sldId id="285" r:id="rId30"/>
    <p:sldId id="267" r:id="rId31"/>
    <p:sldId id="284" r:id="rId32"/>
    <p:sldId id="258" r:id="rId33"/>
    <p:sldId id="287" r:id="rId34"/>
    <p:sldId id="269" r:id="rId35"/>
    <p:sldId id="26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BF1C527-4302-C629-8794-65656A285A47}" v="125" dt="2026-02-12T17:16:28.76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_120_F579525.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_109_DE8B5B44.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_110_B1C17ABA.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_113_3C0AA55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_114_EFBFF71A.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_129_39F80067.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_11E_19CBBD7E.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_116_795016AF.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_117_AA847319.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_118_C0B43F4F.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_111_20CD2D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_126_372580BD.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_11A_205BBE8B.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_11D_DCC78D76.xlsx"/><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_122_D8B8C3D9.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_123_41BB8A72.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_127_DD0EDE9B.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_124_710753BF.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_125_F58E083A.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_12A_F6E54E5C.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_112_7049A922.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4337450787401574"/>
          <c:y val="8.9142957114729512E-2"/>
          <c:w val="0.51325098425196847"/>
          <c:h val="0.76987642901842834"/>
        </c:manualLayout>
      </c:layout>
      <c:pieChart>
        <c:varyColors val="1"/>
        <c:ser>
          <c:idx val="0"/>
          <c:order val="0"/>
          <c:tx>
            <c:strRef>
              <c:f>Sheet1!$B$1</c:f>
              <c:strCache>
                <c:ptCount val="1"/>
                <c:pt idx="0">
                  <c:v>Column1</c:v>
                </c:pt>
              </c:strCache>
            </c:strRef>
          </c:tx>
          <c:dPt>
            <c:idx val="0"/>
            <c:bubble3D val="0"/>
            <c:spPr>
              <a:gradFill rotWithShape="1">
                <a:gsLst>
                  <a:gs pos="0">
                    <a:schemeClr val="accent1">
                      <a:tint val="58000"/>
                      <a:satMod val="103000"/>
                      <a:lumMod val="102000"/>
                      <a:tint val="94000"/>
                    </a:schemeClr>
                  </a:gs>
                  <a:gs pos="50000">
                    <a:schemeClr val="accent1">
                      <a:tint val="58000"/>
                      <a:satMod val="110000"/>
                      <a:lumMod val="100000"/>
                      <a:shade val="100000"/>
                    </a:schemeClr>
                  </a:gs>
                  <a:gs pos="100000">
                    <a:schemeClr val="accent1">
                      <a:tint val="58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5E8A-4661-9A6B-F5C016746DAA}"/>
              </c:ext>
            </c:extLst>
          </c:dPt>
          <c:dPt>
            <c:idx val="1"/>
            <c:bubble3D val="0"/>
            <c:spPr>
              <a:gradFill rotWithShape="1">
                <a:gsLst>
                  <a:gs pos="0">
                    <a:schemeClr val="accent1">
                      <a:tint val="86000"/>
                      <a:satMod val="103000"/>
                      <a:lumMod val="102000"/>
                      <a:tint val="94000"/>
                    </a:schemeClr>
                  </a:gs>
                  <a:gs pos="50000">
                    <a:schemeClr val="accent1">
                      <a:tint val="86000"/>
                      <a:satMod val="110000"/>
                      <a:lumMod val="100000"/>
                      <a:shade val="100000"/>
                    </a:schemeClr>
                  </a:gs>
                  <a:gs pos="100000">
                    <a:schemeClr val="accent1">
                      <a:tint val="86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3-5E8A-4661-9A6B-F5C016746DAA}"/>
              </c:ext>
            </c:extLst>
          </c:dPt>
          <c:dPt>
            <c:idx val="2"/>
            <c:bubble3D val="0"/>
            <c:spPr>
              <a:gradFill rotWithShape="1">
                <a:gsLst>
                  <a:gs pos="0">
                    <a:schemeClr val="accent1">
                      <a:shade val="86000"/>
                      <a:satMod val="103000"/>
                      <a:lumMod val="102000"/>
                      <a:tint val="94000"/>
                    </a:schemeClr>
                  </a:gs>
                  <a:gs pos="50000">
                    <a:schemeClr val="accent1">
                      <a:shade val="86000"/>
                      <a:satMod val="110000"/>
                      <a:lumMod val="100000"/>
                      <a:shade val="100000"/>
                    </a:schemeClr>
                  </a:gs>
                  <a:gs pos="100000">
                    <a:schemeClr val="accent1">
                      <a:shade val="86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5-5E8A-4661-9A6B-F5C016746DAA}"/>
              </c:ext>
            </c:extLst>
          </c:dPt>
          <c:dPt>
            <c:idx val="3"/>
            <c:bubble3D val="0"/>
            <c:spPr>
              <a:gradFill rotWithShape="1">
                <a:gsLst>
                  <a:gs pos="0">
                    <a:schemeClr val="accent1">
                      <a:shade val="58000"/>
                      <a:satMod val="103000"/>
                      <a:lumMod val="102000"/>
                      <a:tint val="94000"/>
                    </a:schemeClr>
                  </a:gs>
                  <a:gs pos="50000">
                    <a:schemeClr val="accent1">
                      <a:shade val="58000"/>
                      <a:satMod val="110000"/>
                      <a:lumMod val="100000"/>
                      <a:shade val="100000"/>
                    </a:schemeClr>
                  </a:gs>
                  <a:gs pos="100000">
                    <a:schemeClr val="accent1">
                      <a:shade val="58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7-5E8A-4661-9A6B-F5C016746DAA}"/>
              </c:ext>
            </c:extLst>
          </c:dPt>
          <c:dLbls>
            <c:dLbl>
              <c:idx val="0"/>
              <c:layout>
                <c:manualLayout>
                  <c:x val="-8.6575418307086611E-3"/>
                  <c:y val="1.278247952863684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E8A-4661-9A6B-F5C016746DAA}"/>
                </c:ext>
              </c:extLst>
            </c:dLbl>
            <c:dLbl>
              <c:idx val="1"/>
              <c:layout>
                <c:manualLayout>
                  <c:x val="-5.38728469488189E-2"/>
                  <c:y val="-3.2752704678106259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E8A-4661-9A6B-F5C016746DAA}"/>
                </c:ext>
              </c:extLst>
            </c:dLbl>
            <c:dLbl>
              <c:idx val="2"/>
              <c:layout>
                <c:manualLayout>
                  <c:x val="-4.7936761811023625E-3"/>
                  <c:y val="4.3532846731493191E-3"/>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E8A-4661-9A6B-F5C016746DA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a:solidFill>
                    <a:schemeClr val="lt1">
                      <a:lumMod val="95000"/>
                      <a:alpha val="54000"/>
                    </a:schemeClr>
                  </a:solidFill>
                </a:ln>
                <a:effectLst/>
              </c:spPr>
            </c:leaderLines>
            <c:extLst>
              <c:ext xmlns:c15="http://schemas.microsoft.com/office/drawing/2012/chart" uri="{CE6537A1-D6FC-4f65-9D91-7224C49458BB}"/>
            </c:extLst>
          </c:dLbls>
          <c:cat>
            <c:strRef>
              <c:f>Sheet1!$A$2:$A$5</c:f>
              <c:strCache>
                <c:ptCount val="4"/>
                <c:pt idx="0">
                  <c:v>Owner Surrender</c:v>
                </c:pt>
                <c:pt idx="1">
                  <c:v>Stray</c:v>
                </c:pt>
                <c:pt idx="2">
                  <c:v>Confiscated</c:v>
                </c:pt>
                <c:pt idx="3">
                  <c:v>Other</c:v>
                </c:pt>
              </c:strCache>
            </c:strRef>
          </c:cat>
          <c:val>
            <c:numRef>
              <c:f>Sheet1!$B$2:$B$5</c:f>
              <c:numCache>
                <c:formatCode>0%</c:formatCode>
                <c:ptCount val="4"/>
                <c:pt idx="0">
                  <c:v>0.14000000000000001</c:v>
                </c:pt>
                <c:pt idx="1">
                  <c:v>0.82</c:v>
                </c:pt>
                <c:pt idx="2">
                  <c:v>0.03</c:v>
                </c:pt>
                <c:pt idx="3">
                  <c:v>0.01</c:v>
                </c:pt>
              </c:numCache>
            </c:numRef>
          </c:val>
          <c:extLst>
            <c:ext xmlns:c16="http://schemas.microsoft.com/office/drawing/2014/chart" uri="{C3380CC4-5D6E-409C-BE32-E72D297353CC}">
              <c16:uniqueId val="{00000000-E952-4653-933E-EFE5AF326442}"/>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Sheet1!$B$1</c:f>
              <c:strCache>
                <c:ptCount val="1"/>
                <c:pt idx="0">
                  <c:v>2023</c:v>
                </c:pt>
              </c:strCache>
            </c:strRef>
          </c:tx>
          <c:spPr>
            <a:gradFill rotWithShape="1">
              <a:gsLst>
                <a:gs pos="0">
                  <a:schemeClr val="accent1">
                    <a:shade val="58000"/>
                    <a:satMod val="103000"/>
                    <a:lumMod val="102000"/>
                    <a:tint val="94000"/>
                  </a:schemeClr>
                </a:gs>
                <a:gs pos="50000">
                  <a:schemeClr val="accent1">
                    <a:shade val="58000"/>
                    <a:satMod val="110000"/>
                    <a:lumMod val="100000"/>
                    <a:shade val="100000"/>
                  </a:schemeClr>
                </a:gs>
                <a:gs pos="100000">
                  <a:schemeClr val="accent1">
                    <a:shade val="58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Sheet1!$A$2:$A$3</c:f>
              <c:strCache>
                <c:ptCount val="2"/>
                <c:pt idx="0">
                  <c:v>Q1</c:v>
                </c:pt>
                <c:pt idx="1">
                  <c:v>YTD</c:v>
                </c:pt>
              </c:strCache>
            </c:strRef>
          </c:cat>
          <c:val>
            <c:numRef>
              <c:f>Sheet1!$B$2:$B$3</c:f>
              <c:numCache>
                <c:formatCode>General</c:formatCode>
                <c:ptCount val="2"/>
                <c:pt idx="0">
                  <c:v>897</c:v>
                </c:pt>
                <c:pt idx="1">
                  <c:v>237</c:v>
                </c:pt>
              </c:numCache>
            </c:numRef>
          </c:val>
          <c:extLst>
            <c:ext xmlns:c16="http://schemas.microsoft.com/office/drawing/2014/chart" uri="{C3380CC4-5D6E-409C-BE32-E72D297353CC}">
              <c16:uniqueId val="{00000000-CE27-4936-95EC-1DF257C7D48F}"/>
            </c:ext>
          </c:extLst>
        </c:ser>
        <c:ser>
          <c:idx val="1"/>
          <c:order val="1"/>
          <c:tx>
            <c:strRef>
              <c:f>Sheet1!$C$1</c:f>
              <c:strCache>
                <c:ptCount val="1"/>
                <c:pt idx="0">
                  <c:v>2024</c:v>
                </c:pt>
              </c:strCache>
            </c:strRef>
          </c:tx>
          <c:spPr>
            <a:gradFill rotWithShape="1">
              <a:gsLst>
                <a:gs pos="0">
                  <a:schemeClr val="accent1">
                    <a:shade val="86000"/>
                    <a:satMod val="103000"/>
                    <a:lumMod val="102000"/>
                    <a:tint val="94000"/>
                  </a:schemeClr>
                </a:gs>
                <a:gs pos="50000">
                  <a:schemeClr val="accent1">
                    <a:shade val="86000"/>
                    <a:satMod val="110000"/>
                    <a:lumMod val="100000"/>
                    <a:shade val="100000"/>
                  </a:schemeClr>
                </a:gs>
                <a:gs pos="100000">
                  <a:schemeClr val="accent1">
                    <a:shade val="86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Sheet1!$A$2:$A$3</c:f>
              <c:strCache>
                <c:ptCount val="2"/>
                <c:pt idx="0">
                  <c:v>Q1</c:v>
                </c:pt>
                <c:pt idx="1">
                  <c:v>YTD</c:v>
                </c:pt>
              </c:strCache>
            </c:strRef>
          </c:cat>
          <c:val>
            <c:numRef>
              <c:f>Sheet1!$C$2:$C$3</c:f>
              <c:numCache>
                <c:formatCode>General</c:formatCode>
                <c:ptCount val="2"/>
                <c:pt idx="0">
                  <c:v>1065</c:v>
                </c:pt>
                <c:pt idx="1">
                  <c:v>364</c:v>
                </c:pt>
              </c:numCache>
            </c:numRef>
          </c:val>
          <c:extLst>
            <c:ext xmlns:c16="http://schemas.microsoft.com/office/drawing/2014/chart" uri="{C3380CC4-5D6E-409C-BE32-E72D297353CC}">
              <c16:uniqueId val="{00000001-CE27-4936-95EC-1DF257C7D48F}"/>
            </c:ext>
          </c:extLst>
        </c:ser>
        <c:ser>
          <c:idx val="2"/>
          <c:order val="2"/>
          <c:tx>
            <c:strRef>
              <c:f>Sheet1!$D$1</c:f>
              <c:strCache>
                <c:ptCount val="1"/>
                <c:pt idx="0">
                  <c:v>2025</c:v>
                </c:pt>
              </c:strCache>
            </c:strRef>
          </c:tx>
          <c:spPr>
            <a:gradFill rotWithShape="1">
              <a:gsLst>
                <a:gs pos="0">
                  <a:schemeClr val="accent1">
                    <a:tint val="86000"/>
                    <a:satMod val="103000"/>
                    <a:lumMod val="102000"/>
                    <a:tint val="94000"/>
                  </a:schemeClr>
                </a:gs>
                <a:gs pos="50000">
                  <a:schemeClr val="accent1">
                    <a:tint val="86000"/>
                    <a:satMod val="110000"/>
                    <a:lumMod val="100000"/>
                    <a:shade val="100000"/>
                  </a:schemeClr>
                </a:gs>
                <a:gs pos="100000">
                  <a:schemeClr val="accent1">
                    <a:tint val="86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Sheet1!$A$2:$A$3</c:f>
              <c:strCache>
                <c:ptCount val="2"/>
                <c:pt idx="0">
                  <c:v>Q1</c:v>
                </c:pt>
                <c:pt idx="1">
                  <c:v>YTD</c:v>
                </c:pt>
              </c:strCache>
            </c:strRef>
          </c:cat>
          <c:val>
            <c:numRef>
              <c:f>Sheet1!$D$2:$D$3</c:f>
              <c:numCache>
                <c:formatCode>General</c:formatCode>
                <c:ptCount val="2"/>
                <c:pt idx="0">
                  <c:v>1029</c:v>
                </c:pt>
                <c:pt idx="1">
                  <c:v>364</c:v>
                </c:pt>
              </c:numCache>
            </c:numRef>
          </c:val>
          <c:extLst>
            <c:ext xmlns:c16="http://schemas.microsoft.com/office/drawing/2014/chart" uri="{C3380CC4-5D6E-409C-BE32-E72D297353CC}">
              <c16:uniqueId val="{00000002-CE27-4936-95EC-1DF257C7D48F}"/>
            </c:ext>
          </c:extLst>
        </c:ser>
        <c:ser>
          <c:idx val="3"/>
          <c:order val="3"/>
          <c:tx>
            <c:strRef>
              <c:f>Sheet1!$E$1</c:f>
              <c:strCache>
                <c:ptCount val="1"/>
                <c:pt idx="0">
                  <c:v>2026</c:v>
                </c:pt>
              </c:strCache>
            </c:strRef>
          </c:tx>
          <c:spPr>
            <a:gradFill rotWithShape="1">
              <a:gsLst>
                <a:gs pos="0">
                  <a:schemeClr val="accent1">
                    <a:tint val="58000"/>
                    <a:satMod val="103000"/>
                    <a:lumMod val="102000"/>
                    <a:tint val="94000"/>
                  </a:schemeClr>
                </a:gs>
                <a:gs pos="50000">
                  <a:schemeClr val="accent1">
                    <a:tint val="58000"/>
                    <a:satMod val="110000"/>
                    <a:lumMod val="100000"/>
                    <a:shade val="100000"/>
                  </a:schemeClr>
                </a:gs>
                <a:gs pos="100000">
                  <a:schemeClr val="accent1">
                    <a:tint val="58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Sheet1!$A$2:$A$3</c:f>
              <c:strCache>
                <c:ptCount val="2"/>
                <c:pt idx="0">
                  <c:v>Q1</c:v>
                </c:pt>
                <c:pt idx="1">
                  <c:v>YTD</c:v>
                </c:pt>
              </c:strCache>
            </c:strRef>
          </c:cat>
          <c:val>
            <c:numRef>
              <c:f>Sheet1!$E$2:$E$3</c:f>
              <c:numCache>
                <c:formatCode>General</c:formatCode>
                <c:ptCount val="2"/>
                <c:pt idx="0">
                  <c:v>990</c:v>
                </c:pt>
                <c:pt idx="1">
                  <c:v>369</c:v>
                </c:pt>
              </c:numCache>
            </c:numRef>
          </c:val>
          <c:extLst>
            <c:ext xmlns:c16="http://schemas.microsoft.com/office/drawing/2014/chart" uri="{C3380CC4-5D6E-409C-BE32-E72D297353CC}">
              <c16:uniqueId val="{00000000-E4E6-45FC-A7D7-67E40BE345D1}"/>
            </c:ext>
          </c:extLst>
        </c:ser>
        <c:dLbls>
          <c:dLblPos val="outEnd"/>
          <c:showLegendKey val="0"/>
          <c:showVal val="1"/>
          <c:showCatName val="0"/>
          <c:showSerName val="0"/>
          <c:showPercent val="0"/>
          <c:showBubbleSize val="0"/>
        </c:dLbls>
        <c:gapWidth val="100"/>
        <c:overlap val="-24"/>
        <c:axId val="1270891871"/>
        <c:axId val="1270890911"/>
      </c:barChart>
      <c:catAx>
        <c:axId val="1270891871"/>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270890911"/>
        <c:crosses val="autoZero"/>
        <c:auto val="1"/>
        <c:lblAlgn val="ctr"/>
        <c:lblOffset val="100"/>
        <c:noMultiLvlLbl val="0"/>
      </c:catAx>
      <c:valAx>
        <c:axId val="1270890911"/>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27089187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Sheet1!$B$1</c:f>
              <c:strCache>
                <c:ptCount val="1"/>
                <c:pt idx="0">
                  <c:v>Dog</c:v>
                </c:pt>
              </c:strCache>
            </c:strRef>
          </c:tx>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Type</c:v>
                </c:pt>
                <c:pt idx="1">
                  <c:v>Altered</c:v>
                </c:pt>
                <c:pt idx="2">
                  <c:v>Under 1 Year</c:v>
                </c:pt>
              </c:strCache>
            </c:strRef>
          </c:cat>
          <c:val>
            <c:numRef>
              <c:f>Sheet1!$B$2:$B$4</c:f>
              <c:numCache>
                <c:formatCode>General</c:formatCode>
                <c:ptCount val="3"/>
                <c:pt idx="0">
                  <c:v>743</c:v>
                </c:pt>
                <c:pt idx="1">
                  <c:v>238</c:v>
                </c:pt>
                <c:pt idx="2">
                  <c:v>365</c:v>
                </c:pt>
              </c:numCache>
            </c:numRef>
          </c:val>
          <c:extLst>
            <c:ext xmlns:c16="http://schemas.microsoft.com/office/drawing/2014/chart" uri="{C3380CC4-5D6E-409C-BE32-E72D297353CC}">
              <c16:uniqueId val="{00000000-C4FE-4459-B5DF-7AE7EE4E425B}"/>
            </c:ext>
          </c:extLst>
        </c:ser>
        <c:ser>
          <c:idx val="1"/>
          <c:order val="1"/>
          <c:tx>
            <c:strRef>
              <c:f>Sheet1!$C$1</c:f>
              <c:strCache>
                <c:ptCount val="1"/>
                <c:pt idx="0">
                  <c:v>Cat</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Type</c:v>
                </c:pt>
                <c:pt idx="1">
                  <c:v>Altered</c:v>
                </c:pt>
                <c:pt idx="2">
                  <c:v>Under 1 Year</c:v>
                </c:pt>
              </c:strCache>
            </c:strRef>
          </c:cat>
          <c:val>
            <c:numRef>
              <c:f>Sheet1!$C$2:$C$4</c:f>
              <c:numCache>
                <c:formatCode>General</c:formatCode>
                <c:ptCount val="3"/>
                <c:pt idx="0">
                  <c:v>237</c:v>
                </c:pt>
                <c:pt idx="1">
                  <c:v>128</c:v>
                </c:pt>
                <c:pt idx="2">
                  <c:v>86</c:v>
                </c:pt>
              </c:numCache>
            </c:numRef>
          </c:val>
          <c:extLst>
            <c:ext xmlns:c16="http://schemas.microsoft.com/office/drawing/2014/chart" uri="{C3380CC4-5D6E-409C-BE32-E72D297353CC}">
              <c16:uniqueId val="{00000001-C4FE-4459-B5DF-7AE7EE4E425B}"/>
            </c:ext>
          </c:extLst>
        </c:ser>
        <c:ser>
          <c:idx val="2"/>
          <c:order val="2"/>
          <c:tx>
            <c:strRef>
              <c:f>Sheet1!$D$1</c:f>
              <c:strCache>
                <c:ptCount val="1"/>
                <c:pt idx="0">
                  <c:v>Other</c:v>
                </c:pt>
              </c:strCache>
            </c:strRef>
          </c:tx>
          <c:spPr>
            <a:gradFill rotWithShape="1">
              <a:gsLst>
                <a:gs pos="0">
                  <a:schemeClr val="accent1">
                    <a:tint val="65000"/>
                    <a:satMod val="103000"/>
                    <a:lumMod val="102000"/>
                    <a:tint val="94000"/>
                  </a:schemeClr>
                </a:gs>
                <a:gs pos="50000">
                  <a:schemeClr val="accent1">
                    <a:tint val="65000"/>
                    <a:satMod val="110000"/>
                    <a:lumMod val="100000"/>
                    <a:shade val="100000"/>
                  </a:schemeClr>
                </a:gs>
                <a:gs pos="100000">
                  <a:schemeClr val="accent1">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Type</c:v>
                </c:pt>
                <c:pt idx="1">
                  <c:v>Altered</c:v>
                </c:pt>
                <c:pt idx="2">
                  <c:v>Under 1 Year</c:v>
                </c:pt>
              </c:strCache>
            </c:strRef>
          </c:cat>
          <c:val>
            <c:numRef>
              <c:f>Sheet1!$D$2:$D$4</c:f>
              <c:numCache>
                <c:formatCode>General</c:formatCode>
                <c:ptCount val="3"/>
                <c:pt idx="0">
                  <c:v>11</c:v>
                </c:pt>
                <c:pt idx="1">
                  <c:v>0</c:v>
                </c:pt>
                <c:pt idx="2">
                  <c:v>0</c:v>
                </c:pt>
              </c:numCache>
            </c:numRef>
          </c:val>
          <c:extLst>
            <c:ext xmlns:c16="http://schemas.microsoft.com/office/drawing/2014/chart" uri="{C3380CC4-5D6E-409C-BE32-E72D297353CC}">
              <c16:uniqueId val="{00000002-C4FE-4459-B5DF-7AE7EE4E425B}"/>
            </c:ext>
          </c:extLst>
        </c:ser>
        <c:dLbls>
          <c:dLblPos val="outEnd"/>
          <c:showLegendKey val="0"/>
          <c:showVal val="1"/>
          <c:showCatName val="0"/>
          <c:showSerName val="0"/>
          <c:showPercent val="0"/>
          <c:showBubbleSize val="0"/>
        </c:dLbls>
        <c:gapWidth val="100"/>
        <c:overlap val="-24"/>
        <c:axId val="1367388287"/>
        <c:axId val="1367387327"/>
      </c:barChart>
      <c:catAx>
        <c:axId val="1367388287"/>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367387327"/>
        <c:crosses val="autoZero"/>
        <c:auto val="1"/>
        <c:lblAlgn val="ctr"/>
        <c:lblOffset val="100"/>
        <c:noMultiLvlLbl val="0"/>
      </c:catAx>
      <c:valAx>
        <c:axId val="1367387327"/>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36738828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Total</c:v>
                </c:pt>
              </c:strCache>
            </c:strRef>
          </c:tx>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Sheet1!$A$2:$A$7</c:f>
              <c:strCache>
                <c:ptCount val="6"/>
                <c:pt idx="0">
                  <c:v>Other</c:v>
                </c:pt>
                <c:pt idx="1">
                  <c:v>Euthanasia</c:v>
                </c:pt>
                <c:pt idx="2">
                  <c:v>TNR</c:v>
                </c:pt>
                <c:pt idx="3">
                  <c:v>Transport/Rescue</c:v>
                </c:pt>
                <c:pt idx="4">
                  <c:v>Return to Owner</c:v>
                </c:pt>
                <c:pt idx="5">
                  <c:v>Adoption</c:v>
                </c:pt>
              </c:strCache>
            </c:strRef>
          </c:cat>
          <c:val>
            <c:numRef>
              <c:f>Sheet1!$B$2:$B$7</c:f>
              <c:numCache>
                <c:formatCode>General</c:formatCode>
                <c:ptCount val="6"/>
                <c:pt idx="0">
                  <c:v>49</c:v>
                </c:pt>
                <c:pt idx="1">
                  <c:v>206</c:v>
                </c:pt>
                <c:pt idx="2">
                  <c:v>97</c:v>
                </c:pt>
                <c:pt idx="3">
                  <c:v>237</c:v>
                </c:pt>
                <c:pt idx="4">
                  <c:v>142</c:v>
                </c:pt>
                <c:pt idx="5">
                  <c:v>274</c:v>
                </c:pt>
              </c:numCache>
            </c:numRef>
          </c:val>
          <c:extLst>
            <c:ext xmlns:c16="http://schemas.microsoft.com/office/drawing/2014/chart" uri="{C3380CC4-5D6E-409C-BE32-E72D297353CC}">
              <c16:uniqueId val="{00000000-86B3-4C7B-8EAA-7122E78F5352}"/>
            </c:ext>
          </c:extLst>
        </c:ser>
        <c:ser>
          <c:idx val="1"/>
          <c:order val="1"/>
          <c:tx>
            <c:strRef>
              <c:f>Sheet1!$C$1</c:f>
              <c:strCache>
                <c:ptCount val="1"/>
                <c:pt idx="0">
                  <c:v>Cat</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Sheet1!$A$2:$A$7</c:f>
              <c:strCache>
                <c:ptCount val="6"/>
                <c:pt idx="0">
                  <c:v>Other</c:v>
                </c:pt>
                <c:pt idx="1">
                  <c:v>Euthanasia</c:v>
                </c:pt>
                <c:pt idx="2">
                  <c:v>TNR</c:v>
                </c:pt>
                <c:pt idx="3">
                  <c:v>Transport/Rescue</c:v>
                </c:pt>
                <c:pt idx="4">
                  <c:v>Return to Owner</c:v>
                </c:pt>
                <c:pt idx="5">
                  <c:v>Adoption</c:v>
                </c:pt>
              </c:strCache>
            </c:strRef>
          </c:cat>
          <c:val>
            <c:numRef>
              <c:f>Sheet1!$C$2:$C$7</c:f>
              <c:numCache>
                <c:formatCode>General</c:formatCode>
                <c:ptCount val="6"/>
                <c:pt idx="0">
                  <c:v>30</c:v>
                </c:pt>
                <c:pt idx="1">
                  <c:v>25</c:v>
                </c:pt>
                <c:pt idx="2">
                  <c:v>97</c:v>
                </c:pt>
                <c:pt idx="3">
                  <c:v>75</c:v>
                </c:pt>
                <c:pt idx="4">
                  <c:v>6</c:v>
                </c:pt>
                <c:pt idx="5">
                  <c:v>68</c:v>
                </c:pt>
              </c:numCache>
            </c:numRef>
          </c:val>
          <c:extLst>
            <c:ext xmlns:c16="http://schemas.microsoft.com/office/drawing/2014/chart" uri="{C3380CC4-5D6E-409C-BE32-E72D297353CC}">
              <c16:uniqueId val="{00000001-86B3-4C7B-8EAA-7122E78F5352}"/>
            </c:ext>
          </c:extLst>
        </c:ser>
        <c:ser>
          <c:idx val="2"/>
          <c:order val="2"/>
          <c:tx>
            <c:strRef>
              <c:f>Sheet1!$D$1</c:f>
              <c:strCache>
                <c:ptCount val="1"/>
                <c:pt idx="0">
                  <c:v>Dog</c:v>
                </c:pt>
              </c:strCache>
            </c:strRef>
          </c:tx>
          <c:spPr>
            <a:gradFill rotWithShape="1">
              <a:gsLst>
                <a:gs pos="0">
                  <a:schemeClr val="accent1">
                    <a:tint val="65000"/>
                    <a:satMod val="103000"/>
                    <a:lumMod val="102000"/>
                    <a:tint val="94000"/>
                  </a:schemeClr>
                </a:gs>
                <a:gs pos="50000">
                  <a:schemeClr val="accent1">
                    <a:tint val="65000"/>
                    <a:satMod val="110000"/>
                    <a:lumMod val="100000"/>
                    <a:shade val="100000"/>
                  </a:schemeClr>
                </a:gs>
                <a:gs pos="100000">
                  <a:schemeClr val="accent1">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Sheet1!$A$2:$A$7</c:f>
              <c:strCache>
                <c:ptCount val="6"/>
                <c:pt idx="0">
                  <c:v>Other</c:v>
                </c:pt>
                <c:pt idx="1">
                  <c:v>Euthanasia</c:v>
                </c:pt>
                <c:pt idx="2">
                  <c:v>TNR</c:v>
                </c:pt>
                <c:pt idx="3">
                  <c:v>Transport/Rescue</c:v>
                </c:pt>
                <c:pt idx="4">
                  <c:v>Return to Owner</c:v>
                </c:pt>
                <c:pt idx="5">
                  <c:v>Adoption</c:v>
                </c:pt>
              </c:strCache>
            </c:strRef>
          </c:cat>
          <c:val>
            <c:numRef>
              <c:f>Sheet1!$D$2:$D$7</c:f>
              <c:numCache>
                <c:formatCode>General</c:formatCode>
                <c:ptCount val="6"/>
                <c:pt idx="0">
                  <c:v>19</c:v>
                </c:pt>
                <c:pt idx="1">
                  <c:v>181</c:v>
                </c:pt>
                <c:pt idx="3">
                  <c:v>162</c:v>
                </c:pt>
                <c:pt idx="4">
                  <c:v>136</c:v>
                </c:pt>
                <c:pt idx="5">
                  <c:v>205</c:v>
                </c:pt>
              </c:numCache>
            </c:numRef>
          </c:val>
          <c:extLst>
            <c:ext xmlns:c16="http://schemas.microsoft.com/office/drawing/2014/chart" uri="{C3380CC4-5D6E-409C-BE32-E72D297353CC}">
              <c16:uniqueId val="{00000002-86B3-4C7B-8EAA-7122E78F5352}"/>
            </c:ext>
          </c:extLst>
        </c:ser>
        <c:dLbls>
          <c:dLblPos val="outEnd"/>
          <c:showLegendKey val="0"/>
          <c:showVal val="1"/>
          <c:showCatName val="0"/>
          <c:showSerName val="0"/>
          <c:showPercent val="0"/>
          <c:showBubbleSize val="0"/>
        </c:dLbls>
        <c:gapWidth val="115"/>
        <c:overlap val="-20"/>
        <c:axId val="1369500047"/>
        <c:axId val="1369501007"/>
      </c:barChart>
      <c:catAx>
        <c:axId val="1369500047"/>
        <c:scaling>
          <c:orientation val="minMax"/>
        </c:scaling>
        <c:delete val="0"/>
        <c:axPos val="l"/>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369501007"/>
        <c:crosses val="autoZero"/>
        <c:auto val="1"/>
        <c:lblAlgn val="ctr"/>
        <c:lblOffset val="100"/>
        <c:noMultiLvlLbl val="0"/>
      </c:catAx>
      <c:valAx>
        <c:axId val="1369501007"/>
        <c:scaling>
          <c:orientation val="minMax"/>
        </c:scaling>
        <c:delete val="0"/>
        <c:axPos val="b"/>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36950004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Adoption</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numRef>
              <c:f>Sheet1!$A$2:$A$5</c:f>
              <c:numCache>
                <c:formatCode>General</c:formatCode>
                <c:ptCount val="4"/>
                <c:pt idx="0">
                  <c:v>2023</c:v>
                </c:pt>
                <c:pt idx="1">
                  <c:v>2024</c:v>
                </c:pt>
                <c:pt idx="2">
                  <c:v>2025</c:v>
                </c:pt>
                <c:pt idx="3">
                  <c:v>2026</c:v>
                </c:pt>
              </c:numCache>
            </c:numRef>
          </c:cat>
          <c:val>
            <c:numRef>
              <c:f>Sheet1!$B$2:$B$5</c:f>
              <c:numCache>
                <c:formatCode>General</c:formatCode>
                <c:ptCount val="4"/>
                <c:pt idx="0">
                  <c:v>292</c:v>
                </c:pt>
                <c:pt idx="1">
                  <c:v>301</c:v>
                </c:pt>
                <c:pt idx="2">
                  <c:v>298</c:v>
                </c:pt>
                <c:pt idx="3">
                  <c:v>274</c:v>
                </c:pt>
              </c:numCache>
            </c:numRef>
          </c:val>
          <c:extLst>
            <c:ext xmlns:c16="http://schemas.microsoft.com/office/drawing/2014/chart" uri="{C3380CC4-5D6E-409C-BE32-E72D297353CC}">
              <c16:uniqueId val="{00000000-A7AB-4EBC-91BE-19303E22169B}"/>
            </c:ext>
          </c:extLst>
        </c:ser>
        <c:ser>
          <c:idx val="1"/>
          <c:order val="1"/>
          <c:tx>
            <c:strRef>
              <c:f>Sheet1!$C$1</c:f>
              <c:strCache>
                <c:ptCount val="1"/>
                <c:pt idx="0">
                  <c:v>RTO</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numRef>
              <c:f>Sheet1!$A$2:$A$5</c:f>
              <c:numCache>
                <c:formatCode>General</c:formatCode>
                <c:ptCount val="4"/>
                <c:pt idx="0">
                  <c:v>2023</c:v>
                </c:pt>
                <c:pt idx="1">
                  <c:v>2024</c:v>
                </c:pt>
                <c:pt idx="2">
                  <c:v>2025</c:v>
                </c:pt>
                <c:pt idx="3">
                  <c:v>2026</c:v>
                </c:pt>
              </c:numCache>
            </c:numRef>
          </c:cat>
          <c:val>
            <c:numRef>
              <c:f>Sheet1!$C$2:$C$5</c:f>
              <c:numCache>
                <c:formatCode>General</c:formatCode>
                <c:ptCount val="4"/>
                <c:pt idx="0">
                  <c:v>114</c:v>
                </c:pt>
                <c:pt idx="1">
                  <c:v>162</c:v>
                </c:pt>
                <c:pt idx="2">
                  <c:v>165</c:v>
                </c:pt>
                <c:pt idx="3">
                  <c:v>142</c:v>
                </c:pt>
              </c:numCache>
            </c:numRef>
          </c:val>
          <c:extLst>
            <c:ext xmlns:c16="http://schemas.microsoft.com/office/drawing/2014/chart" uri="{C3380CC4-5D6E-409C-BE32-E72D297353CC}">
              <c16:uniqueId val="{00000001-A7AB-4EBC-91BE-19303E22169B}"/>
            </c:ext>
          </c:extLst>
        </c:ser>
        <c:ser>
          <c:idx val="2"/>
          <c:order val="2"/>
          <c:tx>
            <c:strRef>
              <c:f>Sheet1!$D$1</c:f>
              <c:strCache>
                <c:ptCount val="1"/>
                <c:pt idx="0">
                  <c:v>Rescue</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numRef>
              <c:f>Sheet1!$A$2:$A$5</c:f>
              <c:numCache>
                <c:formatCode>General</c:formatCode>
                <c:ptCount val="4"/>
                <c:pt idx="0">
                  <c:v>2023</c:v>
                </c:pt>
                <c:pt idx="1">
                  <c:v>2024</c:v>
                </c:pt>
                <c:pt idx="2">
                  <c:v>2025</c:v>
                </c:pt>
                <c:pt idx="3">
                  <c:v>2026</c:v>
                </c:pt>
              </c:numCache>
            </c:numRef>
          </c:cat>
          <c:val>
            <c:numRef>
              <c:f>Sheet1!$D$2:$D$5</c:f>
              <c:numCache>
                <c:formatCode>General</c:formatCode>
                <c:ptCount val="4"/>
                <c:pt idx="0">
                  <c:v>279</c:v>
                </c:pt>
                <c:pt idx="1">
                  <c:v>153</c:v>
                </c:pt>
                <c:pt idx="2">
                  <c:v>252</c:v>
                </c:pt>
                <c:pt idx="3">
                  <c:v>237</c:v>
                </c:pt>
              </c:numCache>
            </c:numRef>
          </c:val>
          <c:extLst>
            <c:ext xmlns:c16="http://schemas.microsoft.com/office/drawing/2014/chart" uri="{C3380CC4-5D6E-409C-BE32-E72D297353CC}">
              <c16:uniqueId val="{00000002-A7AB-4EBC-91BE-19303E22169B}"/>
            </c:ext>
          </c:extLst>
        </c:ser>
        <c:ser>
          <c:idx val="3"/>
          <c:order val="3"/>
          <c:tx>
            <c:strRef>
              <c:f>Sheet1!$E$1</c:f>
              <c:strCache>
                <c:ptCount val="1"/>
                <c:pt idx="0">
                  <c:v>Euth</c:v>
                </c:pt>
              </c:strCache>
            </c:strRef>
          </c:tx>
          <c:spPr>
            <a:gradFill rotWithShape="1">
              <a:gsLst>
                <a:gs pos="0">
                  <a:schemeClr val="accent1">
                    <a:lumMod val="60000"/>
                    <a:satMod val="103000"/>
                    <a:lumMod val="102000"/>
                    <a:tint val="94000"/>
                  </a:schemeClr>
                </a:gs>
                <a:gs pos="50000">
                  <a:schemeClr val="accent1">
                    <a:lumMod val="60000"/>
                    <a:satMod val="110000"/>
                    <a:lumMod val="100000"/>
                    <a:shade val="100000"/>
                  </a:schemeClr>
                </a:gs>
                <a:gs pos="100000">
                  <a:schemeClr val="accent1">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numRef>
              <c:f>Sheet1!$A$2:$A$5</c:f>
              <c:numCache>
                <c:formatCode>General</c:formatCode>
                <c:ptCount val="4"/>
                <c:pt idx="0">
                  <c:v>2023</c:v>
                </c:pt>
                <c:pt idx="1">
                  <c:v>2024</c:v>
                </c:pt>
                <c:pt idx="2">
                  <c:v>2025</c:v>
                </c:pt>
                <c:pt idx="3">
                  <c:v>2026</c:v>
                </c:pt>
              </c:numCache>
            </c:numRef>
          </c:cat>
          <c:val>
            <c:numRef>
              <c:f>Sheet1!$E$2:$E$5</c:f>
              <c:numCache>
                <c:formatCode>General</c:formatCode>
                <c:ptCount val="4"/>
                <c:pt idx="0">
                  <c:v>201</c:v>
                </c:pt>
                <c:pt idx="1">
                  <c:v>324</c:v>
                </c:pt>
                <c:pt idx="2">
                  <c:v>289</c:v>
                </c:pt>
                <c:pt idx="3">
                  <c:v>206</c:v>
                </c:pt>
              </c:numCache>
            </c:numRef>
          </c:val>
          <c:extLst>
            <c:ext xmlns:c16="http://schemas.microsoft.com/office/drawing/2014/chart" uri="{C3380CC4-5D6E-409C-BE32-E72D297353CC}">
              <c16:uniqueId val="{00000003-A7AB-4EBC-91BE-19303E22169B}"/>
            </c:ext>
          </c:extLst>
        </c:ser>
        <c:ser>
          <c:idx val="4"/>
          <c:order val="4"/>
          <c:tx>
            <c:strRef>
              <c:f>Sheet1!$F$1</c:f>
              <c:strCache>
                <c:ptCount val="1"/>
                <c:pt idx="0">
                  <c:v>TNR</c:v>
                </c:pt>
              </c:strCache>
            </c:strRef>
          </c:tx>
          <c:spPr>
            <a:gradFill rotWithShape="1">
              <a:gsLst>
                <a:gs pos="0">
                  <a:schemeClr val="accent3">
                    <a:lumMod val="60000"/>
                    <a:satMod val="103000"/>
                    <a:lumMod val="102000"/>
                    <a:tint val="94000"/>
                  </a:schemeClr>
                </a:gs>
                <a:gs pos="50000">
                  <a:schemeClr val="accent3">
                    <a:lumMod val="60000"/>
                    <a:satMod val="110000"/>
                    <a:lumMod val="100000"/>
                    <a:shade val="100000"/>
                  </a:schemeClr>
                </a:gs>
                <a:gs pos="100000">
                  <a:schemeClr val="accent3">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numRef>
              <c:f>Sheet1!$A$2:$A$5</c:f>
              <c:numCache>
                <c:formatCode>General</c:formatCode>
                <c:ptCount val="4"/>
                <c:pt idx="0">
                  <c:v>2023</c:v>
                </c:pt>
                <c:pt idx="1">
                  <c:v>2024</c:v>
                </c:pt>
                <c:pt idx="2">
                  <c:v>2025</c:v>
                </c:pt>
                <c:pt idx="3">
                  <c:v>2026</c:v>
                </c:pt>
              </c:numCache>
            </c:numRef>
          </c:cat>
          <c:val>
            <c:numRef>
              <c:f>Sheet1!$F$2:$F$5</c:f>
              <c:numCache>
                <c:formatCode>General</c:formatCode>
                <c:ptCount val="4"/>
                <c:pt idx="0">
                  <c:v>0</c:v>
                </c:pt>
                <c:pt idx="1">
                  <c:v>69</c:v>
                </c:pt>
                <c:pt idx="2">
                  <c:v>30</c:v>
                </c:pt>
                <c:pt idx="3">
                  <c:v>97</c:v>
                </c:pt>
              </c:numCache>
            </c:numRef>
          </c:val>
          <c:extLst>
            <c:ext xmlns:c16="http://schemas.microsoft.com/office/drawing/2014/chart" uri="{C3380CC4-5D6E-409C-BE32-E72D297353CC}">
              <c16:uniqueId val="{00000004-A7AB-4EBC-91BE-19303E22169B}"/>
            </c:ext>
          </c:extLst>
        </c:ser>
        <c:dLbls>
          <c:showLegendKey val="0"/>
          <c:showVal val="1"/>
          <c:showCatName val="0"/>
          <c:showSerName val="0"/>
          <c:showPercent val="0"/>
          <c:showBubbleSize val="0"/>
        </c:dLbls>
        <c:gapWidth val="219"/>
        <c:axId val="1357959887"/>
        <c:axId val="1357955567"/>
      </c:barChart>
      <c:catAx>
        <c:axId val="1357959887"/>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357955567"/>
        <c:crosses val="autoZero"/>
        <c:auto val="1"/>
        <c:lblAlgn val="ctr"/>
        <c:lblOffset val="100"/>
        <c:noMultiLvlLbl val="0"/>
      </c:catAx>
      <c:valAx>
        <c:axId val="1357955567"/>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357959887"/>
        <c:crosses val="autoZero"/>
        <c:crossBetween val="between"/>
      </c:valAx>
      <c:dTable>
        <c:showHorzBorder val="1"/>
        <c:showVertBorder val="1"/>
        <c:showOutline val="1"/>
        <c:showKeys val="1"/>
        <c:spPr>
          <a:noFill/>
          <a:ln w="9525">
            <a:solidFill>
              <a:schemeClr val="lt1">
                <a:lumMod val="95000"/>
                <a:alpha val="54000"/>
              </a:schemeClr>
            </a:solidFill>
          </a:ln>
          <a:effectLst/>
        </c:spPr>
        <c:txPr>
          <a:bodyPr rot="0" spcFirstLastPara="1" vertOverflow="ellipsis" vert="horz" wrap="square" anchor="ctr" anchorCtr="1"/>
          <a:lstStyle/>
          <a:p>
            <a:pPr rtl="0">
              <a:defRPr sz="1197" b="0" i="0" u="none" strike="noStrike" kern="1200" baseline="0">
                <a:solidFill>
                  <a:schemeClr val="lt1">
                    <a:lumMod val="85000"/>
                  </a:schemeClr>
                </a:solidFill>
                <a:latin typeface="+mn-lt"/>
                <a:ea typeface="+mn-ea"/>
                <a:cs typeface="+mn-cs"/>
              </a:defRPr>
            </a:pPr>
            <a:endParaRPr lang="en-US"/>
          </a:p>
        </c:txPr>
      </c:dTable>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Adoption</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numRef>
              <c:f>Sheet1!$A$2:$A$5</c:f>
              <c:numCache>
                <c:formatCode>General</c:formatCode>
                <c:ptCount val="4"/>
                <c:pt idx="0">
                  <c:v>2023</c:v>
                </c:pt>
                <c:pt idx="1">
                  <c:v>2024</c:v>
                </c:pt>
                <c:pt idx="2">
                  <c:v>2025</c:v>
                </c:pt>
                <c:pt idx="3">
                  <c:v>2026</c:v>
                </c:pt>
              </c:numCache>
            </c:numRef>
          </c:cat>
          <c:val>
            <c:numRef>
              <c:f>Sheet1!$B$2:$B$5</c:f>
              <c:numCache>
                <c:formatCode>General</c:formatCode>
                <c:ptCount val="4"/>
                <c:pt idx="0">
                  <c:v>52</c:v>
                </c:pt>
                <c:pt idx="1">
                  <c:v>94</c:v>
                </c:pt>
                <c:pt idx="2">
                  <c:v>84</c:v>
                </c:pt>
                <c:pt idx="3">
                  <c:v>94</c:v>
                </c:pt>
              </c:numCache>
            </c:numRef>
          </c:val>
          <c:extLst>
            <c:ext xmlns:c16="http://schemas.microsoft.com/office/drawing/2014/chart" uri="{C3380CC4-5D6E-409C-BE32-E72D297353CC}">
              <c16:uniqueId val="{00000000-A7AB-4EBC-91BE-19303E22169B}"/>
            </c:ext>
          </c:extLst>
        </c:ser>
        <c:ser>
          <c:idx val="1"/>
          <c:order val="1"/>
          <c:tx>
            <c:strRef>
              <c:f>Sheet1!$C$1</c:f>
              <c:strCache>
                <c:ptCount val="1"/>
                <c:pt idx="0">
                  <c:v>RTO</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numRef>
              <c:f>Sheet1!$A$2:$A$5</c:f>
              <c:numCache>
                <c:formatCode>General</c:formatCode>
                <c:ptCount val="4"/>
                <c:pt idx="0">
                  <c:v>2023</c:v>
                </c:pt>
                <c:pt idx="1">
                  <c:v>2024</c:v>
                </c:pt>
                <c:pt idx="2">
                  <c:v>2025</c:v>
                </c:pt>
                <c:pt idx="3">
                  <c:v>2026</c:v>
                </c:pt>
              </c:numCache>
            </c:numRef>
          </c:cat>
          <c:val>
            <c:numRef>
              <c:f>Sheet1!$C$2:$C$5</c:f>
              <c:numCache>
                <c:formatCode>General</c:formatCode>
                <c:ptCount val="4"/>
                <c:pt idx="0">
                  <c:v>28</c:v>
                </c:pt>
                <c:pt idx="1">
                  <c:v>78</c:v>
                </c:pt>
                <c:pt idx="2">
                  <c:v>50</c:v>
                </c:pt>
                <c:pt idx="3">
                  <c:v>48</c:v>
                </c:pt>
              </c:numCache>
            </c:numRef>
          </c:val>
          <c:extLst>
            <c:ext xmlns:c16="http://schemas.microsoft.com/office/drawing/2014/chart" uri="{C3380CC4-5D6E-409C-BE32-E72D297353CC}">
              <c16:uniqueId val="{00000001-A7AB-4EBC-91BE-19303E22169B}"/>
            </c:ext>
          </c:extLst>
        </c:ser>
        <c:ser>
          <c:idx val="2"/>
          <c:order val="2"/>
          <c:tx>
            <c:strRef>
              <c:f>Sheet1!$D$1</c:f>
              <c:strCache>
                <c:ptCount val="1"/>
                <c:pt idx="0">
                  <c:v>Rescue</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numRef>
              <c:f>Sheet1!$A$2:$A$5</c:f>
              <c:numCache>
                <c:formatCode>General</c:formatCode>
                <c:ptCount val="4"/>
                <c:pt idx="0">
                  <c:v>2023</c:v>
                </c:pt>
                <c:pt idx="1">
                  <c:v>2024</c:v>
                </c:pt>
                <c:pt idx="2">
                  <c:v>2025</c:v>
                </c:pt>
                <c:pt idx="3">
                  <c:v>2026</c:v>
                </c:pt>
              </c:numCache>
            </c:numRef>
          </c:cat>
          <c:val>
            <c:numRef>
              <c:f>Sheet1!$D$2:$D$5</c:f>
              <c:numCache>
                <c:formatCode>General</c:formatCode>
                <c:ptCount val="4"/>
                <c:pt idx="0">
                  <c:v>119</c:v>
                </c:pt>
                <c:pt idx="1">
                  <c:v>86</c:v>
                </c:pt>
                <c:pt idx="2">
                  <c:v>118</c:v>
                </c:pt>
                <c:pt idx="3">
                  <c:v>75</c:v>
                </c:pt>
              </c:numCache>
            </c:numRef>
          </c:val>
          <c:extLst>
            <c:ext xmlns:c16="http://schemas.microsoft.com/office/drawing/2014/chart" uri="{C3380CC4-5D6E-409C-BE32-E72D297353CC}">
              <c16:uniqueId val="{00000002-A7AB-4EBC-91BE-19303E22169B}"/>
            </c:ext>
          </c:extLst>
        </c:ser>
        <c:ser>
          <c:idx val="3"/>
          <c:order val="3"/>
          <c:tx>
            <c:strRef>
              <c:f>Sheet1!$E$1</c:f>
              <c:strCache>
                <c:ptCount val="1"/>
                <c:pt idx="0">
                  <c:v>Euth</c:v>
                </c:pt>
              </c:strCache>
            </c:strRef>
          </c:tx>
          <c:spPr>
            <a:gradFill rotWithShape="1">
              <a:gsLst>
                <a:gs pos="0">
                  <a:schemeClr val="accent1">
                    <a:lumMod val="60000"/>
                    <a:satMod val="103000"/>
                    <a:lumMod val="102000"/>
                    <a:tint val="94000"/>
                  </a:schemeClr>
                </a:gs>
                <a:gs pos="50000">
                  <a:schemeClr val="accent1">
                    <a:lumMod val="60000"/>
                    <a:satMod val="110000"/>
                    <a:lumMod val="100000"/>
                    <a:shade val="100000"/>
                  </a:schemeClr>
                </a:gs>
                <a:gs pos="100000">
                  <a:schemeClr val="accent1">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numRef>
              <c:f>Sheet1!$A$2:$A$5</c:f>
              <c:numCache>
                <c:formatCode>General</c:formatCode>
                <c:ptCount val="4"/>
                <c:pt idx="0">
                  <c:v>2023</c:v>
                </c:pt>
                <c:pt idx="1">
                  <c:v>2024</c:v>
                </c:pt>
                <c:pt idx="2">
                  <c:v>2025</c:v>
                </c:pt>
                <c:pt idx="3">
                  <c:v>2026</c:v>
                </c:pt>
              </c:numCache>
            </c:numRef>
          </c:cat>
          <c:val>
            <c:numRef>
              <c:f>Sheet1!$E$2:$E$5</c:f>
              <c:numCache>
                <c:formatCode>General</c:formatCode>
                <c:ptCount val="4"/>
                <c:pt idx="0">
                  <c:v>30</c:v>
                </c:pt>
                <c:pt idx="1">
                  <c:v>118</c:v>
                </c:pt>
                <c:pt idx="2">
                  <c:v>86</c:v>
                </c:pt>
                <c:pt idx="3">
                  <c:v>68</c:v>
                </c:pt>
              </c:numCache>
            </c:numRef>
          </c:val>
          <c:extLst>
            <c:ext xmlns:c16="http://schemas.microsoft.com/office/drawing/2014/chart" uri="{C3380CC4-5D6E-409C-BE32-E72D297353CC}">
              <c16:uniqueId val="{00000003-A7AB-4EBC-91BE-19303E22169B}"/>
            </c:ext>
          </c:extLst>
        </c:ser>
        <c:ser>
          <c:idx val="4"/>
          <c:order val="4"/>
          <c:tx>
            <c:strRef>
              <c:f>Sheet1!$F$1</c:f>
              <c:strCache>
                <c:ptCount val="1"/>
                <c:pt idx="0">
                  <c:v>TNR</c:v>
                </c:pt>
              </c:strCache>
            </c:strRef>
          </c:tx>
          <c:spPr>
            <a:gradFill rotWithShape="1">
              <a:gsLst>
                <a:gs pos="0">
                  <a:schemeClr val="accent3">
                    <a:lumMod val="60000"/>
                    <a:satMod val="103000"/>
                    <a:lumMod val="102000"/>
                    <a:tint val="94000"/>
                  </a:schemeClr>
                </a:gs>
                <a:gs pos="50000">
                  <a:schemeClr val="accent3">
                    <a:lumMod val="60000"/>
                    <a:satMod val="110000"/>
                    <a:lumMod val="100000"/>
                    <a:shade val="100000"/>
                  </a:schemeClr>
                </a:gs>
                <a:gs pos="100000">
                  <a:schemeClr val="accent3">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numRef>
              <c:f>Sheet1!$A$2:$A$5</c:f>
              <c:numCache>
                <c:formatCode>General</c:formatCode>
                <c:ptCount val="4"/>
                <c:pt idx="0">
                  <c:v>2023</c:v>
                </c:pt>
                <c:pt idx="1">
                  <c:v>2024</c:v>
                </c:pt>
                <c:pt idx="2">
                  <c:v>2025</c:v>
                </c:pt>
                <c:pt idx="3">
                  <c:v>2026</c:v>
                </c:pt>
              </c:numCache>
            </c:numRef>
          </c:cat>
          <c:val>
            <c:numRef>
              <c:f>Sheet1!$F$2:$F$5</c:f>
              <c:numCache>
                <c:formatCode>General</c:formatCode>
                <c:ptCount val="4"/>
                <c:pt idx="0">
                  <c:v>0</c:v>
                </c:pt>
                <c:pt idx="1">
                  <c:v>37</c:v>
                </c:pt>
                <c:pt idx="2">
                  <c:v>12</c:v>
                </c:pt>
                <c:pt idx="3">
                  <c:v>33</c:v>
                </c:pt>
              </c:numCache>
            </c:numRef>
          </c:val>
          <c:extLst>
            <c:ext xmlns:c16="http://schemas.microsoft.com/office/drawing/2014/chart" uri="{C3380CC4-5D6E-409C-BE32-E72D297353CC}">
              <c16:uniqueId val="{00000004-A7AB-4EBC-91BE-19303E22169B}"/>
            </c:ext>
          </c:extLst>
        </c:ser>
        <c:dLbls>
          <c:showLegendKey val="0"/>
          <c:showVal val="1"/>
          <c:showCatName val="0"/>
          <c:showSerName val="0"/>
          <c:showPercent val="0"/>
          <c:showBubbleSize val="0"/>
        </c:dLbls>
        <c:gapWidth val="219"/>
        <c:axId val="1357959887"/>
        <c:axId val="1357955567"/>
      </c:barChart>
      <c:catAx>
        <c:axId val="1357959887"/>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357955567"/>
        <c:crosses val="autoZero"/>
        <c:auto val="1"/>
        <c:lblAlgn val="ctr"/>
        <c:lblOffset val="100"/>
        <c:noMultiLvlLbl val="0"/>
      </c:catAx>
      <c:valAx>
        <c:axId val="1357955567"/>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357959887"/>
        <c:crosses val="autoZero"/>
        <c:crossBetween val="between"/>
      </c:valAx>
      <c:dTable>
        <c:showHorzBorder val="1"/>
        <c:showVertBorder val="1"/>
        <c:showOutline val="1"/>
        <c:showKeys val="1"/>
        <c:spPr>
          <a:noFill/>
          <a:ln w="9525">
            <a:solidFill>
              <a:schemeClr val="lt1">
                <a:lumMod val="95000"/>
                <a:alpha val="54000"/>
              </a:schemeClr>
            </a:solidFill>
          </a:ln>
          <a:effectLst/>
        </c:spPr>
        <c:txPr>
          <a:bodyPr rot="0" spcFirstLastPara="1" vertOverflow="ellipsis" vert="horz" wrap="square" anchor="ctr" anchorCtr="1"/>
          <a:lstStyle/>
          <a:p>
            <a:pPr rtl="0">
              <a:defRPr sz="1197" b="0" i="0" u="none" strike="noStrike" kern="1200" baseline="0">
                <a:solidFill>
                  <a:schemeClr val="lt1">
                    <a:lumMod val="85000"/>
                  </a:schemeClr>
                </a:solidFill>
                <a:latin typeface="+mn-lt"/>
                <a:ea typeface="+mn-ea"/>
                <a:cs typeface="+mn-cs"/>
              </a:defRPr>
            </a:pPr>
            <a:endParaRPr lang="en-US"/>
          </a:p>
        </c:txPr>
      </c:dTable>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Sheet1!$B$1</c:f>
              <c:strCache>
                <c:ptCount val="1"/>
                <c:pt idx="0">
                  <c:v>Cat</c:v>
                </c:pt>
              </c:strCache>
            </c:strRef>
          </c:tx>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numRef>
              <c:f>Sheet1!$A$2:$A$5</c:f>
              <c:numCache>
                <c:formatCode>General</c:formatCode>
                <c:ptCount val="4"/>
                <c:pt idx="0">
                  <c:v>2023</c:v>
                </c:pt>
                <c:pt idx="1">
                  <c:v>2024</c:v>
                </c:pt>
                <c:pt idx="2">
                  <c:v>2025</c:v>
                </c:pt>
                <c:pt idx="3">
                  <c:v>2026</c:v>
                </c:pt>
              </c:numCache>
            </c:numRef>
          </c:cat>
          <c:val>
            <c:numRef>
              <c:f>Sheet1!$B$2:$B$5</c:f>
              <c:numCache>
                <c:formatCode>General</c:formatCode>
                <c:ptCount val="4"/>
                <c:pt idx="0">
                  <c:v>103</c:v>
                </c:pt>
                <c:pt idx="1">
                  <c:v>81</c:v>
                </c:pt>
                <c:pt idx="2">
                  <c:v>106</c:v>
                </c:pt>
                <c:pt idx="3">
                  <c:v>68</c:v>
                </c:pt>
              </c:numCache>
            </c:numRef>
          </c:val>
          <c:extLst>
            <c:ext xmlns:c16="http://schemas.microsoft.com/office/drawing/2014/chart" uri="{C3380CC4-5D6E-409C-BE32-E72D297353CC}">
              <c16:uniqueId val="{00000000-A7AB-4EBC-91BE-19303E22169B}"/>
            </c:ext>
          </c:extLst>
        </c:ser>
        <c:ser>
          <c:idx val="1"/>
          <c:order val="1"/>
          <c:tx>
            <c:strRef>
              <c:f>Sheet1!$C$1</c:f>
              <c:strCache>
                <c:ptCount val="1"/>
                <c:pt idx="0">
                  <c:v>Dog</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numRef>
              <c:f>Sheet1!$A$2:$A$5</c:f>
              <c:numCache>
                <c:formatCode>General</c:formatCode>
                <c:ptCount val="4"/>
                <c:pt idx="0">
                  <c:v>2023</c:v>
                </c:pt>
                <c:pt idx="1">
                  <c:v>2024</c:v>
                </c:pt>
                <c:pt idx="2">
                  <c:v>2025</c:v>
                </c:pt>
                <c:pt idx="3">
                  <c:v>2026</c:v>
                </c:pt>
              </c:numCache>
            </c:numRef>
          </c:cat>
          <c:val>
            <c:numRef>
              <c:f>Sheet1!$C$2:$C$5</c:f>
              <c:numCache>
                <c:formatCode>General</c:formatCode>
                <c:ptCount val="4"/>
                <c:pt idx="0">
                  <c:v>189</c:v>
                </c:pt>
                <c:pt idx="1">
                  <c:v>220</c:v>
                </c:pt>
                <c:pt idx="2">
                  <c:v>192</c:v>
                </c:pt>
                <c:pt idx="3">
                  <c:v>205</c:v>
                </c:pt>
              </c:numCache>
            </c:numRef>
          </c:val>
          <c:extLst>
            <c:ext xmlns:c16="http://schemas.microsoft.com/office/drawing/2014/chart" uri="{C3380CC4-5D6E-409C-BE32-E72D297353CC}">
              <c16:uniqueId val="{00000001-A7AB-4EBC-91BE-19303E22169B}"/>
            </c:ext>
          </c:extLst>
        </c:ser>
        <c:dLbls>
          <c:showLegendKey val="0"/>
          <c:showVal val="1"/>
          <c:showCatName val="0"/>
          <c:showSerName val="0"/>
          <c:showPercent val="0"/>
          <c:showBubbleSize val="0"/>
        </c:dLbls>
        <c:gapWidth val="219"/>
        <c:overlap val="-27"/>
        <c:axId val="1357959887"/>
        <c:axId val="1357955567"/>
      </c:barChart>
      <c:lineChart>
        <c:grouping val="standard"/>
        <c:varyColors val="0"/>
        <c:ser>
          <c:idx val="2"/>
          <c:order val="2"/>
          <c:tx>
            <c:strRef>
              <c:f>Sheet1!$D$1</c:f>
              <c:strCache>
                <c:ptCount val="1"/>
                <c:pt idx="0">
                  <c:v>Total</c:v>
                </c:pt>
              </c:strCache>
            </c:strRef>
          </c:tx>
          <c:spPr>
            <a:ln w="34925" cap="rnd">
              <a:solidFill>
                <a:schemeClr val="accent1">
                  <a:tint val="65000"/>
                </a:schemeClr>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numRef>
              <c:f>Sheet1!$A$2:$A$5</c:f>
              <c:numCache>
                <c:formatCode>General</c:formatCode>
                <c:ptCount val="4"/>
                <c:pt idx="0">
                  <c:v>2023</c:v>
                </c:pt>
                <c:pt idx="1">
                  <c:v>2024</c:v>
                </c:pt>
                <c:pt idx="2">
                  <c:v>2025</c:v>
                </c:pt>
                <c:pt idx="3">
                  <c:v>2026</c:v>
                </c:pt>
              </c:numCache>
            </c:numRef>
          </c:cat>
          <c:val>
            <c:numRef>
              <c:f>Sheet1!$D$2:$D$5</c:f>
              <c:numCache>
                <c:formatCode>General</c:formatCode>
                <c:ptCount val="4"/>
                <c:pt idx="0">
                  <c:v>292</c:v>
                </c:pt>
                <c:pt idx="1">
                  <c:v>301</c:v>
                </c:pt>
                <c:pt idx="2">
                  <c:v>298</c:v>
                </c:pt>
                <c:pt idx="3">
                  <c:v>274</c:v>
                </c:pt>
              </c:numCache>
            </c:numRef>
          </c:val>
          <c:smooth val="0"/>
          <c:extLst>
            <c:ext xmlns:c16="http://schemas.microsoft.com/office/drawing/2014/chart" uri="{C3380CC4-5D6E-409C-BE32-E72D297353CC}">
              <c16:uniqueId val="{00000002-A7AB-4EBC-91BE-19303E22169B}"/>
            </c:ext>
          </c:extLst>
        </c:ser>
        <c:dLbls>
          <c:showLegendKey val="0"/>
          <c:showVal val="1"/>
          <c:showCatName val="0"/>
          <c:showSerName val="0"/>
          <c:showPercent val="0"/>
          <c:showBubbleSize val="0"/>
        </c:dLbls>
        <c:marker val="1"/>
        <c:smooth val="0"/>
        <c:axId val="1357959887"/>
        <c:axId val="1357955567"/>
      </c:lineChart>
      <c:catAx>
        <c:axId val="1357959887"/>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357955567"/>
        <c:crosses val="autoZero"/>
        <c:auto val="1"/>
        <c:lblAlgn val="ctr"/>
        <c:lblOffset val="100"/>
        <c:noMultiLvlLbl val="0"/>
      </c:catAx>
      <c:valAx>
        <c:axId val="1357955567"/>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35795988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Sheet1!$B$1</c:f>
              <c:strCache>
                <c:ptCount val="1"/>
                <c:pt idx="0">
                  <c:v>Cat</c:v>
                </c:pt>
              </c:strCache>
            </c:strRef>
          </c:tx>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numRef>
              <c:f>Sheet1!$A$2:$A$5</c:f>
              <c:numCache>
                <c:formatCode>General</c:formatCode>
                <c:ptCount val="4"/>
                <c:pt idx="0">
                  <c:v>2023</c:v>
                </c:pt>
                <c:pt idx="1">
                  <c:v>2024</c:v>
                </c:pt>
                <c:pt idx="2">
                  <c:v>2025</c:v>
                </c:pt>
                <c:pt idx="3">
                  <c:v>2026</c:v>
                </c:pt>
              </c:numCache>
            </c:numRef>
          </c:cat>
          <c:val>
            <c:numRef>
              <c:f>Sheet1!$B$2:$B$5</c:f>
              <c:numCache>
                <c:formatCode>General</c:formatCode>
                <c:ptCount val="4"/>
                <c:pt idx="0">
                  <c:v>12</c:v>
                </c:pt>
                <c:pt idx="1">
                  <c:v>19</c:v>
                </c:pt>
                <c:pt idx="2">
                  <c:v>26</c:v>
                </c:pt>
                <c:pt idx="3">
                  <c:v>12</c:v>
                </c:pt>
              </c:numCache>
            </c:numRef>
          </c:val>
          <c:extLst>
            <c:ext xmlns:c16="http://schemas.microsoft.com/office/drawing/2014/chart" uri="{C3380CC4-5D6E-409C-BE32-E72D297353CC}">
              <c16:uniqueId val="{00000000-DCB1-424C-B365-F23A6AA11162}"/>
            </c:ext>
          </c:extLst>
        </c:ser>
        <c:ser>
          <c:idx val="1"/>
          <c:order val="1"/>
          <c:tx>
            <c:strRef>
              <c:f>Sheet1!$C$1</c:f>
              <c:strCache>
                <c:ptCount val="1"/>
                <c:pt idx="0">
                  <c:v>Dog</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numRef>
              <c:f>Sheet1!$A$2:$A$5</c:f>
              <c:numCache>
                <c:formatCode>General</c:formatCode>
                <c:ptCount val="4"/>
                <c:pt idx="0">
                  <c:v>2023</c:v>
                </c:pt>
                <c:pt idx="1">
                  <c:v>2024</c:v>
                </c:pt>
                <c:pt idx="2">
                  <c:v>2025</c:v>
                </c:pt>
                <c:pt idx="3">
                  <c:v>2026</c:v>
                </c:pt>
              </c:numCache>
            </c:numRef>
          </c:cat>
          <c:val>
            <c:numRef>
              <c:f>Sheet1!$C$2:$C$5</c:f>
              <c:numCache>
                <c:formatCode>General</c:formatCode>
                <c:ptCount val="4"/>
                <c:pt idx="0">
                  <c:v>40</c:v>
                </c:pt>
                <c:pt idx="1">
                  <c:v>75</c:v>
                </c:pt>
                <c:pt idx="2">
                  <c:v>58</c:v>
                </c:pt>
                <c:pt idx="3">
                  <c:v>81</c:v>
                </c:pt>
              </c:numCache>
            </c:numRef>
          </c:val>
          <c:extLst>
            <c:ext xmlns:c16="http://schemas.microsoft.com/office/drawing/2014/chart" uri="{C3380CC4-5D6E-409C-BE32-E72D297353CC}">
              <c16:uniqueId val="{00000001-DCB1-424C-B365-F23A6AA11162}"/>
            </c:ext>
          </c:extLst>
        </c:ser>
        <c:dLbls>
          <c:showLegendKey val="0"/>
          <c:showVal val="1"/>
          <c:showCatName val="0"/>
          <c:showSerName val="0"/>
          <c:showPercent val="0"/>
          <c:showBubbleSize val="0"/>
        </c:dLbls>
        <c:gapWidth val="219"/>
        <c:overlap val="-27"/>
        <c:axId val="1346537472"/>
        <c:axId val="1346537952"/>
      </c:barChart>
      <c:lineChart>
        <c:grouping val="standard"/>
        <c:varyColors val="0"/>
        <c:ser>
          <c:idx val="2"/>
          <c:order val="2"/>
          <c:tx>
            <c:strRef>
              <c:f>Sheet1!$D$1</c:f>
              <c:strCache>
                <c:ptCount val="1"/>
                <c:pt idx="0">
                  <c:v>Total</c:v>
                </c:pt>
              </c:strCache>
            </c:strRef>
          </c:tx>
          <c:spPr>
            <a:ln w="34925" cap="rnd">
              <a:solidFill>
                <a:schemeClr val="accent1">
                  <a:tint val="65000"/>
                </a:schemeClr>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numRef>
              <c:f>Sheet1!$A$2:$A$5</c:f>
              <c:numCache>
                <c:formatCode>General</c:formatCode>
                <c:ptCount val="4"/>
                <c:pt idx="0">
                  <c:v>2023</c:v>
                </c:pt>
                <c:pt idx="1">
                  <c:v>2024</c:v>
                </c:pt>
                <c:pt idx="2">
                  <c:v>2025</c:v>
                </c:pt>
                <c:pt idx="3">
                  <c:v>2026</c:v>
                </c:pt>
              </c:numCache>
            </c:numRef>
          </c:cat>
          <c:val>
            <c:numRef>
              <c:f>Sheet1!$D$2:$D$5</c:f>
              <c:numCache>
                <c:formatCode>General</c:formatCode>
                <c:ptCount val="4"/>
                <c:pt idx="0">
                  <c:v>52</c:v>
                </c:pt>
                <c:pt idx="1">
                  <c:v>94</c:v>
                </c:pt>
                <c:pt idx="2">
                  <c:v>84</c:v>
                </c:pt>
                <c:pt idx="3">
                  <c:v>94</c:v>
                </c:pt>
              </c:numCache>
            </c:numRef>
          </c:val>
          <c:smooth val="0"/>
          <c:extLst>
            <c:ext xmlns:c16="http://schemas.microsoft.com/office/drawing/2014/chart" uri="{C3380CC4-5D6E-409C-BE32-E72D297353CC}">
              <c16:uniqueId val="{00000002-DCB1-424C-B365-F23A6AA11162}"/>
            </c:ext>
          </c:extLst>
        </c:ser>
        <c:dLbls>
          <c:showLegendKey val="0"/>
          <c:showVal val="1"/>
          <c:showCatName val="0"/>
          <c:showSerName val="0"/>
          <c:showPercent val="0"/>
          <c:showBubbleSize val="0"/>
        </c:dLbls>
        <c:marker val="1"/>
        <c:smooth val="0"/>
        <c:axId val="1346537472"/>
        <c:axId val="1346537952"/>
      </c:lineChart>
      <c:catAx>
        <c:axId val="1346537472"/>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346537952"/>
        <c:crosses val="autoZero"/>
        <c:auto val="1"/>
        <c:lblAlgn val="ctr"/>
        <c:lblOffset val="100"/>
        <c:noMultiLvlLbl val="0"/>
      </c:catAx>
      <c:valAx>
        <c:axId val="1346537952"/>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3465374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tx>
            <c:strRef>
              <c:f>Sheet1!$B$1</c:f>
              <c:strCache>
                <c:ptCount val="1"/>
                <c:pt idx="0">
                  <c:v>Cat</c:v>
                </c:pt>
              </c:strCache>
            </c:strRef>
          </c:tx>
          <c:spPr>
            <a:gradFill rotWithShape="1">
              <a:gsLst>
                <a:gs pos="0">
                  <a:schemeClr val="accent1">
                    <a:tint val="65000"/>
                    <a:satMod val="103000"/>
                    <a:lumMod val="102000"/>
                    <a:tint val="94000"/>
                  </a:schemeClr>
                </a:gs>
                <a:gs pos="50000">
                  <a:schemeClr val="accent1">
                    <a:tint val="65000"/>
                    <a:satMod val="110000"/>
                    <a:lumMod val="100000"/>
                    <a:shade val="100000"/>
                  </a:schemeClr>
                </a:gs>
                <a:gs pos="100000">
                  <a:schemeClr val="accent1">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Sheet1!$A$2:$A$15</c:f>
              <c:strCache>
                <c:ptCount val="14"/>
                <c:pt idx="0">
                  <c:v>Fix West Texas</c:v>
                </c:pt>
                <c:pt idx="1">
                  <c:v>Grand Companions</c:v>
                </c:pt>
                <c:pt idx="2">
                  <c:v>Lonestar</c:v>
                </c:pt>
                <c:pt idx="3">
                  <c:v>MASA</c:v>
                </c:pt>
                <c:pt idx="4">
                  <c:v>Whiskers and Tails</c:v>
                </c:pt>
                <c:pt idx="5">
                  <c:v>Sassy's</c:v>
                </c:pt>
                <c:pt idx="6">
                  <c:v>Midland Humane</c:v>
                </c:pt>
                <c:pt idx="7">
                  <c:v>Cat Wranglers</c:v>
                </c:pt>
                <c:pt idx="8">
                  <c:v>A to Z</c:v>
                </c:pt>
                <c:pt idx="9">
                  <c:v>Trans Pecos</c:v>
                </c:pt>
                <c:pt idx="10">
                  <c:v>A Paw in Need</c:v>
                </c:pt>
                <c:pt idx="11">
                  <c:v>Austin Boxer Rescue</c:v>
                </c:pt>
                <c:pt idx="12">
                  <c:v>Cocker Spaniel</c:v>
                </c:pt>
                <c:pt idx="13">
                  <c:v>Lonestar Doberman</c:v>
                </c:pt>
              </c:strCache>
            </c:strRef>
          </c:cat>
          <c:val>
            <c:numRef>
              <c:f>Sheet1!$B$2:$B$15</c:f>
              <c:numCache>
                <c:formatCode>General</c:formatCode>
                <c:ptCount val="14"/>
                <c:pt idx="0">
                  <c:v>21</c:v>
                </c:pt>
                <c:pt idx="2">
                  <c:v>4</c:v>
                </c:pt>
                <c:pt idx="4">
                  <c:v>35</c:v>
                </c:pt>
                <c:pt idx="6">
                  <c:v>1</c:v>
                </c:pt>
                <c:pt idx="7">
                  <c:v>12</c:v>
                </c:pt>
              </c:numCache>
            </c:numRef>
          </c:val>
          <c:extLst>
            <c:ext xmlns:c16="http://schemas.microsoft.com/office/drawing/2014/chart" uri="{C3380CC4-5D6E-409C-BE32-E72D297353CC}">
              <c16:uniqueId val="{00000000-A46D-4EDE-B876-D3C34B871515}"/>
            </c:ext>
          </c:extLst>
        </c:ser>
        <c:ser>
          <c:idx val="1"/>
          <c:order val="1"/>
          <c:tx>
            <c:strRef>
              <c:f>Sheet1!$C$1</c:f>
              <c:strCache>
                <c:ptCount val="1"/>
                <c:pt idx="0">
                  <c:v>Dog</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Sheet1!$A$2:$A$15</c:f>
              <c:strCache>
                <c:ptCount val="14"/>
                <c:pt idx="0">
                  <c:v>Fix West Texas</c:v>
                </c:pt>
                <c:pt idx="1">
                  <c:v>Grand Companions</c:v>
                </c:pt>
                <c:pt idx="2">
                  <c:v>Lonestar</c:v>
                </c:pt>
                <c:pt idx="3">
                  <c:v>MASA</c:v>
                </c:pt>
                <c:pt idx="4">
                  <c:v>Whiskers and Tails</c:v>
                </c:pt>
                <c:pt idx="5">
                  <c:v>Sassy's</c:v>
                </c:pt>
                <c:pt idx="6">
                  <c:v>Midland Humane</c:v>
                </c:pt>
                <c:pt idx="7">
                  <c:v>Cat Wranglers</c:v>
                </c:pt>
                <c:pt idx="8">
                  <c:v>A to Z</c:v>
                </c:pt>
                <c:pt idx="9">
                  <c:v>Trans Pecos</c:v>
                </c:pt>
                <c:pt idx="10">
                  <c:v>A Paw in Need</c:v>
                </c:pt>
                <c:pt idx="11">
                  <c:v>Austin Boxer Rescue</c:v>
                </c:pt>
                <c:pt idx="12">
                  <c:v>Cocker Spaniel</c:v>
                </c:pt>
                <c:pt idx="13">
                  <c:v>Lonestar Doberman</c:v>
                </c:pt>
              </c:strCache>
            </c:strRef>
          </c:cat>
          <c:val>
            <c:numRef>
              <c:f>Sheet1!$C$2:$C$15</c:f>
              <c:numCache>
                <c:formatCode>General</c:formatCode>
                <c:ptCount val="14"/>
                <c:pt idx="0">
                  <c:v>95</c:v>
                </c:pt>
                <c:pt idx="1">
                  <c:v>7</c:v>
                </c:pt>
                <c:pt idx="2">
                  <c:v>1</c:v>
                </c:pt>
                <c:pt idx="3">
                  <c:v>14</c:v>
                </c:pt>
                <c:pt idx="4">
                  <c:v>8</c:v>
                </c:pt>
                <c:pt idx="5">
                  <c:v>16</c:v>
                </c:pt>
                <c:pt idx="6">
                  <c:v>6</c:v>
                </c:pt>
                <c:pt idx="8">
                  <c:v>2</c:v>
                </c:pt>
                <c:pt idx="9">
                  <c:v>7</c:v>
                </c:pt>
                <c:pt idx="10">
                  <c:v>2</c:v>
                </c:pt>
                <c:pt idx="11">
                  <c:v>2</c:v>
                </c:pt>
                <c:pt idx="12">
                  <c:v>1</c:v>
                </c:pt>
                <c:pt idx="13">
                  <c:v>3</c:v>
                </c:pt>
              </c:numCache>
            </c:numRef>
          </c:val>
          <c:extLst>
            <c:ext xmlns:c16="http://schemas.microsoft.com/office/drawing/2014/chart" uri="{C3380CC4-5D6E-409C-BE32-E72D297353CC}">
              <c16:uniqueId val="{00000001-A46D-4EDE-B876-D3C34B871515}"/>
            </c:ext>
          </c:extLst>
        </c:ser>
        <c:ser>
          <c:idx val="2"/>
          <c:order val="2"/>
          <c:tx>
            <c:strRef>
              <c:f>Sheet1!$D$1</c:f>
              <c:strCache>
                <c:ptCount val="1"/>
                <c:pt idx="0">
                  <c:v>Other</c:v>
                </c:pt>
              </c:strCache>
            </c:strRef>
          </c:tx>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Sheet1!$A$2:$A$15</c:f>
              <c:strCache>
                <c:ptCount val="14"/>
                <c:pt idx="0">
                  <c:v>Fix West Texas</c:v>
                </c:pt>
                <c:pt idx="1">
                  <c:v>Grand Companions</c:v>
                </c:pt>
                <c:pt idx="2">
                  <c:v>Lonestar</c:v>
                </c:pt>
                <c:pt idx="3">
                  <c:v>MASA</c:v>
                </c:pt>
                <c:pt idx="4">
                  <c:v>Whiskers and Tails</c:v>
                </c:pt>
                <c:pt idx="5">
                  <c:v>Sassy's</c:v>
                </c:pt>
                <c:pt idx="6">
                  <c:v>Midland Humane</c:v>
                </c:pt>
                <c:pt idx="7">
                  <c:v>Cat Wranglers</c:v>
                </c:pt>
                <c:pt idx="8">
                  <c:v>A to Z</c:v>
                </c:pt>
                <c:pt idx="9">
                  <c:v>Trans Pecos</c:v>
                </c:pt>
                <c:pt idx="10">
                  <c:v>A Paw in Need</c:v>
                </c:pt>
                <c:pt idx="11">
                  <c:v>Austin Boxer Rescue</c:v>
                </c:pt>
                <c:pt idx="12">
                  <c:v>Cocker Spaniel</c:v>
                </c:pt>
                <c:pt idx="13">
                  <c:v>Lonestar Doberman</c:v>
                </c:pt>
              </c:strCache>
            </c:strRef>
          </c:cat>
          <c:val>
            <c:numRef>
              <c:f>Sheet1!$D$2:$D$15</c:f>
              <c:numCache>
                <c:formatCode>General</c:formatCode>
                <c:ptCount val="14"/>
              </c:numCache>
            </c:numRef>
          </c:val>
          <c:extLst>
            <c:ext xmlns:c16="http://schemas.microsoft.com/office/drawing/2014/chart" uri="{C3380CC4-5D6E-409C-BE32-E72D297353CC}">
              <c16:uniqueId val="{00000002-A46D-4EDE-B876-D3C34B871515}"/>
            </c:ext>
          </c:extLst>
        </c:ser>
        <c:dLbls>
          <c:showLegendKey val="0"/>
          <c:showVal val="1"/>
          <c:showCatName val="0"/>
          <c:showSerName val="0"/>
          <c:showPercent val="0"/>
          <c:showBubbleSize val="0"/>
        </c:dLbls>
        <c:gapWidth val="150"/>
        <c:shape val="box"/>
        <c:axId val="1339438464"/>
        <c:axId val="1339435584"/>
        <c:axId val="0"/>
      </c:bar3DChart>
      <c:catAx>
        <c:axId val="133943846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339435584"/>
        <c:crosses val="autoZero"/>
        <c:auto val="1"/>
        <c:lblAlgn val="ctr"/>
        <c:lblOffset val="100"/>
        <c:noMultiLvlLbl val="0"/>
      </c:catAx>
      <c:valAx>
        <c:axId val="1339435584"/>
        <c:scaling>
          <c:orientation val="minMax"/>
        </c:scaling>
        <c:delete val="0"/>
        <c:axPos val="l"/>
        <c:majorGridlines>
          <c:spPr>
            <a:ln w="9525" cap="flat" cmpd="sng" algn="ctr">
              <a:solidFill>
                <a:schemeClr val="dk1">
                  <a:lumMod val="50000"/>
                  <a:lumOff val="5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3394384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lineChart>
        <c:grouping val="standard"/>
        <c:varyColors val="0"/>
        <c:ser>
          <c:idx val="0"/>
          <c:order val="0"/>
          <c:tx>
            <c:strRef>
              <c:f>Sheet1!$B$1</c:f>
              <c:strCache>
                <c:ptCount val="1"/>
                <c:pt idx="0">
                  <c:v>Dog</c:v>
                </c:pt>
              </c:strCache>
            </c:strRef>
          </c:tx>
          <c:spPr>
            <a:ln w="34925" cap="rnd">
              <a:solidFill>
                <a:schemeClr val="accent1">
                  <a:tint val="65000"/>
                </a:schemeClr>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Sheet1!$A$2:$A$5</c:f>
              <c:strCache>
                <c:ptCount val="3"/>
                <c:pt idx="0">
                  <c:v>November</c:v>
                </c:pt>
                <c:pt idx="1">
                  <c:v>December</c:v>
                </c:pt>
                <c:pt idx="2">
                  <c:v>January</c:v>
                </c:pt>
              </c:strCache>
            </c:strRef>
          </c:cat>
          <c:val>
            <c:numRef>
              <c:f>Sheet1!$B$2:$B$5</c:f>
              <c:numCache>
                <c:formatCode>0%</c:formatCode>
                <c:ptCount val="4"/>
                <c:pt idx="0">
                  <c:v>0.76</c:v>
                </c:pt>
                <c:pt idx="1">
                  <c:v>0.7</c:v>
                </c:pt>
                <c:pt idx="2">
                  <c:v>0.75</c:v>
                </c:pt>
              </c:numCache>
            </c:numRef>
          </c:val>
          <c:smooth val="0"/>
          <c:extLst>
            <c:ext xmlns:c16="http://schemas.microsoft.com/office/drawing/2014/chart" uri="{C3380CC4-5D6E-409C-BE32-E72D297353CC}">
              <c16:uniqueId val="{00000000-79AF-4439-B22F-95A794DAFE0C}"/>
            </c:ext>
          </c:extLst>
        </c:ser>
        <c:ser>
          <c:idx val="1"/>
          <c:order val="1"/>
          <c:tx>
            <c:strRef>
              <c:f>Sheet1!$C$1</c:f>
              <c:strCache>
                <c:ptCount val="1"/>
                <c:pt idx="0">
                  <c:v>Cat</c:v>
                </c:pt>
              </c:strCache>
            </c:strRef>
          </c:tx>
          <c:spPr>
            <a:ln w="34925" cap="rnd">
              <a:solidFill>
                <a:schemeClr val="accent1"/>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Sheet1!$A$2:$A$5</c:f>
              <c:strCache>
                <c:ptCount val="3"/>
                <c:pt idx="0">
                  <c:v>November</c:v>
                </c:pt>
                <c:pt idx="1">
                  <c:v>December</c:v>
                </c:pt>
                <c:pt idx="2">
                  <c:v>January</c:v>
                </c:pt>
              </c:strCache>
            </c:strRef>
          </c:cat>
          <c:val>
            <c:numRef>
              <c:f>Sheet1!$C$2:$C$5</c:f>
              <c:numCache>
                <c:formatCode>0%</c:formatCode>
                <c:ptCount val="4"/>
                <c:pt idx="0">
                  <c:v>0.81</c:v>
                </c:pt>
                <c:pt idx="1">
                  <c:v>0.79</c:v>
                </c:pt>
                <c:pt idx="2">
                  <c:v>0.85</c:v>
                </c:pt>
              </c:numCache>
            </c:numRef>
          </c:val>
          <c:smooth val="0"/>
          <c:extLst>
            <c:ext xmlns:c16="http://schemas.microsoft.com/office/drawing/2014/chart" uri="{C3380CC4-5D6E-409C-BE32-E72D297353CC}">
              <c16:uniqueId val="{00000001-79AF-4439-B22F-95A794DAFE0C}"/>
            </c:ext>
          </c:extLst>
        </c:ser>
        <c:ser>
          <c:idx val="2"/>
          <c:order val="2"/>
          <c:tx>
            <c:strRef>
              <c:f>Sheet1!$D$1</c:f>
              <c:strCache>
                <c:ptCount val="1"/>
                <c:pt idx="0">
                  <c:v>Total</c:v>
                </c:pt>
              </c:strCache>
            </c:strRef>
          </c:tx>
          <c:spPr>
            <a:ln w="34925" cap="rnd">
              <a:solidFill>
                <a:schemeClr val="accent1">
                  <a:shade val="65000"/>
                </a:schemeClr>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Sheet1!$A$2:$A$5</c:f>
              <c:strCache>
                <c:ptCount val="3"/>
                <c:pt idx="0">
                  <c:v>November</c:v>
                </c:pt>
                <c:pt idx="1">
                  <c:v>December</c:v>
                </c:pt>
                <c:pt idx="2">
                  <c:v>January</c:v>
                </c:pt>
              </c:strCache>
            </c:strRef>
          </c:cat>
          <c:val>
            <c:numRef>
              <c:f>Sheet1!$D$2:$D$5</c:f>
              <c:numCache>
                <c:formatCode>0%</c:formatCode>
                <c:ptCount val="4"/>
                <c:pt idx="0">
                  <c:v>0.78</c:v>
                </c:pt>
                <c:pt idx="1">
                  <c:v>0.72</c:v>
                </c:pt>
                <c:pt idx="2">
                  <c:v>0.77</c:v>
                </c:pt>
              </c:numCache>
            </c:numRef>
          </c:val>
          <c:smooth val="0"/>
          <c:extLst>
            <c:ext xmlns:c16="http://schemas.microsoft.com/office/drawing/2014/chart" uri="{C3380CC4-5D6E-409C-BE32-E72D297353CC}">
              <c16:uniqueId val="{00000002-79AF-4439-B22F-95A794DAFE0C}"/>
            </c:ext>
          </c:extLst>
        </c:ser>
        <c:dLbls>
          <c:dLblPos val="t"/>
          <c:showLegendKey val="0"/>
          <c:showVal val="1"/>
          <c:showCatName val="0"/>
          <c:showSerName val="0"/>
          <c:showPercent val="0"/>
          <c:showBubbleSize val="0"/>
        </c:dLbls>
        <c:smooth val="0"/>
        <c:axId val="1248190672"/>
        <c:axId val="1248188752"/>
      </c:lineChart>
      <c:catAx>
        <c:axId val="1248190672"/>
        <c:scaling>
          <c:orientation val="minMax"/>
        </c:scaling>
        <c:delete val="0"/>
        <c:axPos val="b"/>
        <c:numFmt formatCode="General" sourceLinked="1"/>
        <c:majorTickMark val="none"/>
        <c:minorTickMark val="none"/>
        <c:tickLblPos val="nextTo"/>
        <c:spPr>
          <a:noFill/>
          <a:ln w="9525" cap="flat" cmpd="sng" algn="ctr">
            <a:solidFill>
              <a:schemeClr val="lt1">
                <a:lumMod val="95000"/>
                <a:alpha val="10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248188752"/>
        <c:crosses val="autoZero"/>
        <c:auto val="1"/>
        <c:lblAlgn val="ctr"/>
        <c:lblOffset val="100"/>
        <c:noMultiLvlLbl val="0"/>
      </c:catAx>
      <c:valAx>
        <c:axId val="1248188752"/>
        <c:scaling>
          <c:orientation val="minMax"/>
        </c:scaling>
        <c:delete val="0"/>
        <c:axPos val="l"/>
        <c:majorGridlines>
          <c:spPr>
            <a:ln w="9525" cap="flat" cmpd="sng" algn="ctr">
              <a:solidFill>
                <a:schemeClr val="lt1">
                  <a:lumMod val="95000"/>
                  <a:alpha val="10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2481906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Sheet1!$B$1</c:f>
              <c:strCache>
                <c:ptCount val="1"/>
                <c:pt idx="0">
                  <c:v>Nov</c:v>
                </c:pt>
              </c:strCache>
            </c:strRef>
          </c:tx>
          <c:spPr>
            <a:gradFill rotWithShape="1">
              <a:gsLst>
                <a:gs pos="0">
                  <a:schemeClr val="accent1">
                    <a:tint val="65000"/>
                    <a:satMod val="103000"/>
                    <a:lumMod val="102000"/>
                    <a:tint val="94000"/>
                  </a:schemeClr>
                </a:gs>
                <a:gs pos="50000">
                  <a:schemeClr val="accent1">
                    <a:tint val="65000"/>
                    <a:satMod val="110000"/>
                    <a:lumMod val="100000"/>
                    <a:shade val="100000"/>
                  </a:schemeClr>
                </a:gs>
                <a:gs pos="100000">
                  <a:schemeClr val="accent1">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Sheet1!$A$2:$A$5</c:f>
              <c:strCache>
                <c:ptCount val="4"/>
                <c:pt idx="0">
                  <c:v>25-'26</c:v>
                </c:pt>
                <c:pt idx="1">
                  <c:v>24-'25</c:v>
                </c:pt>
                <c:pt idx="2">
                  <c:v>23-'24</c:v>
                </c:pt>
                <c:pt idx="3">
                  <c:v>22-'23</c:v>
                </c:pt>
              </c:strCache>
            </c:strRef>
          </c:cat>
          <c:val>
            <c:numRef>
              <c:f>Sheet1!$B$2:$B$5</c:f>
              <c:numCache>
                <c:formatCode>0%</c:formatCode>
                <c:ptCount val="4"/>
                <c:pt idx="0">
                  <c:v>0.75</c:v>
                </c:pt>
                <c:pt idx="1">
                  <c:v>0.7</c:v>
                </c:pt>
                <c:pt idx="2">
                  <c:v>0.61</c:v>
                </c:pt>
                <c:pt idx="3">
                  <c:v>0.75</c:v>
                </c:pt>
              </c:numCache>
            </c:numRef>
          </c:val>
          <c:extLst>
            <c:ext xmlns:c16="http://schemas.microsoft.com/office/drawing/2014/chart" uri="{C3380CC4-5D6E-409C-BE32-E72D297353CC}">
              <c16:uniqueId val="{00000000-1D63-431D-9114-B840F46B68D3}"/>
            </c:ext>
          </c:extLst>
        </c:ser>
        <c:ser>
          <c:idx val="1"/>
          <c:order val="1"/>
          <c:tx>
            <c:strRef>
              <c:f>Sheet1!$C$1</c:f>
              <c:strCache>
                <c:ptCount val="1"/>
                <c:pt idx="0">
                  <c:v>Dec</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Sheet1!$A$2:$A$5</c:f>
              <c:strCache>
                <c:ptCount val="4"/>
                <c:pt idx="0">
                  <c:v>25-'26</c:v>
                </c:pt>
                <c:pt idx="1">
                  <c:v>24-'25</c:v>
                </c:pt>
                <c:pt idx="2">
                  <c:v>23-'24</c:v>
                </c:pt>
                <c:pt idx="3">
                  <c:v>22-'23</c:v>
                </c:pt>
              </c:strCache>
            </c:strRef>
          </c:cat>
          <c:val>
            <c:numRef>
              <c:f>Sheet1!$C$2:$C$5</c:f>
              <c:numCache>
                <c:formatCode>0%</c:formatCode>
                <c:ptCount val="4"/>
                <c:pt idx="0">
                  <c:v>0.85</c:v>
                </c:pt>
                <c:pt idx="1">
                  <c:v>0.6</c:v>
                </c:pt>
                <c:pt idx="2">
                  <c:v>0.69</c:v>
                </c:pt>
                <c:pt idx="3">
                  <c:v>0.74</c:v>
                </c:pt>
              </c:numCache>
            </c:numRef>
          </c:val>
          <c:extLst>
            <c:ext xmlns:c16="http://schemas.microsoft.com/office/drawing/2014/chart" uri="{C3380CC4-5D6E-409C-BE32-E72D297353CC}">
              <c16:uniqueId val="{00000001-1D63-431D-9114-B840F46B68D3}"/>
            </c:ext>
          </c:extLst>
        </c:ser>
        <c:ser>
          <c:idx val="2"/>
          <c:order val="2"/>
          <c:tx>
            <c:strRef>
              <c:f>Sheet1!$D$1</c:f>
              <c:strCache>
                <c:ptCount val="1"/>
                <c:pt idx="0">
                  <c:v>Jan</c:v>
                </c:pt>
              </c:strCache>
            </c:strRef>
          </c:tx>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Sheet1!$A$2:$A$5</c:f>
              <c:strCache>
                <c:ptCount val="4"/>
                <c:pt idx="0">
                  <c:v>25-'26</c:v>
                </c:pt>
                <c:pt idx="1">
                  <c:v>24-'25</c:v>
                </c:pt>
                <c:pt idx="2">
                  <c:v>23-'24</c:v>
                </c:pt>
                <c:pt idx="3">
                  <c:v>22-'23</c:v>
                </c:pt>
              </c:strCache>
            </c:strRef>
          </c:cat>
          <c:val>
            <c:numRef>
              <c:f>Sheet1!$D$2:$D$5</c:f>
              <c:numCache>
                <c:formatCode>0%</c:formatCode>
                <c:ptCount val="4"/>
                <c:pt idx="0">
                  <c:v>0.77</c:v>
                </c:pt>
                <c:pt idx="1">
                  <c:v>0.73</c:v>
                </c:pt>
                <c:pt idx="2">
                  <c:v>0.65</c:v>
                </c:pt>
                <c:pt idx="3">
                  <c:v>0.84</c:v>
                </c:pt>
              </c:numCache>
            </c:numRef>
          </c:val>
          <c:extLst>
            <c:ext xmlns:c16="http://schemas.microsoft.com/office/drawing/2014/chart" uri="{C3380CC4-5D6E-409C-BE32-E72D297353CC}">
              <c16:uniqueId val="{00000002-1D63-431D-9114-B840F46B68D3}"/>
            </c:ext>
          </c:extLst>
        </c:ser>
        <c:dLbls>
          <c:showLegendKey val="0"/>
          <c:showVal val="0"/>
          <c:showCatName val="0"/>
          <c:showSerName val="0"/>
          <c:showPercent val="0"/>
          <c:showBubbleSize val="0"/>
        </c:dLbls>
        <c:gapWidth val="150"/>
        <c:axId val="1257292480"/>
        <c:axId val="1257292960"/>
      </c:barChart>
      <c:catAx>
        <c:axId val="1257292480"/>
        <c:scaling>
          <c:orientation val="minMax"/>
        </c:scaling>
        <c:delete val="0"/>
        <c:axPos val="b"/>
        <c:numFmt formatCode="General" sourceLinked="1"/>
        <c:majorTickMark val="none"/>
        <c:minorTickMark val="none"/>
        <c:tickLblPos val="nextTo"/>
        <c:spPr>
          <a:noFill/>
          <a:ln w="9525" cap="flat" cmpd="sng" algn="ctr">
            <a:solidFill>
              <a:schemeClr val="lt1">
                <a:lumMod val="95000"/>
                <a:alpha val="10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257292960"/>
        <c:crosses val="autoZero"/>
        <c:auto val="1"/>
        <c:lblAlgn val="ctr"/>
        <c:lblOffset val="100"/>
        <c:noMultiLvlLbl val="0"/>
      </c:catAx>
      <c:valAx>
        <c:axId val="1257292960"/>
        <c:scaling>
          <c:orientation val="minMax"/>
        </c:scaling>
        <c:delete val="0"/>
        <c:axPos val="l"/>
        <c:majorGridlines>
          <c:spPr>
            <a:ln w="9525" cap="flat" cmpd="sng" algn="ctr">
              <a:solidFill>
                <a:schemeClr val="lt1">
                  <a:lumMod val="95000"/>
                  <a:alpha val="10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257292480"/>
        <c:crosses val="autoZero"/>
        <c:crossBetween val="between"/>
      </c:valAx>
      <c:dTable>
        <c:showHorzBorder val="1"/>
        <c:showVertBorder val="1"/>
        <c:showOutline val="1"/>
        <c:showKeys val="1"/>
        <c:spPr>
          <a:noFill/>
          <a:ln w="9525">
            <a:solidFill>
              <a:schemeClr val="lt1">
                <a:lumMod val="95000"/>
                <a:alpha val="54000"/>
              </a:schemeClr>
            </a:solidFill>
          </a:ln>
          <a:effectLst/>
        </c:spPr>
        <c:txPr>
          <a:bodyPr rot="0" spcFirstLastPara="1" vertOverflow="ellipsis" vert="horz" wrap="square" anchor="ctr" anchorCtr="1"/>
          <a:lstStyle/>
          <a:p>
            <a:pPr rtl="0">
              <a:defRPr sz="1197" b="0" i="0" u="none" strike="noStrike" kern="1200" baseline="0">
                <a:solidFill>
                  <a:schemeClr val="lt1">
                    <a:lumMod val="85000"/>
                  </a:schemeClr>
                </a:solidFill>
                <a:latin typeface="+mn-lt"/>
                <a:ea typeface="+mn-ea"/>
                <a:cs typeface="+mn-cs"/>
              </a:defRPr>
            </a:pPr>
            <a:endParaRPr lang="en-US"/>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Sheet1!$B$1</c:f>
              <c:strCache>
                <c:ptCount val="1"/>
                <c:pt idx="0">
                  <c:v>2023</c:v>
                </c:pt>
              </c:strCache>
            </c:strRef>
          </c:tx>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c:f>
              <c:strCache>
                <c:ptCount val="1"/>
                <c:pt idx="0">
                  <c:v>YTD</c:v>
                </c:pt>
              </c:strCache>
            </c:strRef>
          </c:cat>
          <c:val>
            <c:numRef>
              <c:f>Sheet1!$B$2</c:f>
              <c:numCache>
                <c:formatCode>General</c:formatCode>
                <c:ptCount val="1"/>
                <c:pt idx="0">
                  <c:v>4279</c:v>
                </c:pt>
              </c:numCache>
            </c:numRef>
          </c:val>
          <c:extLst>
            <c:ext xmlns:c16="http://schemas.microsoft.com/office/drawing/2014/chart" uri="{C3380CC4-5D6E-409C-BE32-E72D297353CC}">
              <c16:uniqueId val="{00000000-CE27-4936-95EC-1DF257C7D48F}"/>
            </c:ext>
          </c:extLst>
        </c:ser>
        <c:ser>
          <c:idx val="1"/>
          <c:order val="1"/>
          <c:tx>
            <c:strRef>
              <c:f>Sheet1!$C$1</c:f>
              <c:strCache>
                <c:ptCount val="1"/>
                <c:pt idx="0">
                  <c:v>2024</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c:f>
              <c:strCache>
                <c:ptCount val="1"/>
                <c:pt idx="0">
                  <c:v>YTD</c:v>
                </c:pt>
              </c:strCache>
            </c:strRef>
          </c:cat>
          <c:val>
            <c:numRef>
              <c:f>Sheet1!$C$2</c:f>
              <c:numCache>
                <c:formatCode>General</c:formatCode>
                <c:ptCount val="1"/>
                <c:pt idx="0">
                  <c:v>4453</c:v>
                </c:pt>
              </c:numCache>
            </c:numRef>
          </c:val>
          <c:extLst>
            <c:ext xmlns:c16="http://schemas.microsoft.com/office/drawing/2014/chart" uri="{C3380CC4-5D6E-409C-BE32-E72D297353CC}">
              <c16:uniqueId val="{00000001-CE27-4936-95EC-1DF257C7D48F}"/>
            </c:ext>
          </c:extLst>
        </c:ser>
        <c:ser>
          <c:idx val="2"/>
          <c:order val="2"/>
          <c:tx>
            <c:strRef>
              <c:f>Sheet1!$D$1</c:f>
              <c:strCache>
                <c:ptCount val="1"/>
                <c:pt idx="0">
                  <c:v>2025</c:v>
                </c:pt>
              </c:strCache>
            </c:strRef>
          </c:tx>
          <c:spPr>
            <a:gradFill rotWithShape="1">
              <a:gsLst>
                <a:gs pos="0">
                  <a:schemeClr val="accent1">
                    <a:tint val="65000"/>
                    <a:satMod val="103000"/>
                    <a:lumMod val="102000"/>
                    <a:tint val="94000"/>
                  </a:schemeClr>
                </a:gs>
                <a:gs pos="50000">
                  <a:schemeClr val="accent1">
                    <a:tint val="65000"/>
                    <a:satMod val="110000"/>
                    <a:lumMod val="100000"/>
                    <a:shade val="100000"/>
                  </a:schemeClr>
                </a:gs>
                <a:gs pos="100000">
                  <a:schemeClr val="accent1">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c:f>
              <c:strCache>
                <c:ptCount val="1"/>
                <c:pt idx="0">
                  <c:v>YTD</c:v>
                </c:pt>
              </c:strCache>
            </c:strRef>
          </c:cat>
          <c:val>
            <c:numRef>
              <c:f>Sheet1!$D$2</c:f>
              <c:numCache>
                <c:formatCode>General</c:formatCode>
                <c:ptCount val="1"/>
                <c:pt idx="0">
                  <c:v>5069</c:v>
                </c:pt>
              </c:numCache>
            </c:numRef>
          </c:val>
          <c:extLst>
            <c:ext xmlns:c16="http://schemas.microsoft.com/office/drawing/2014/chart" uri="{C3380CC4-5D6E-409C-BE32-E72D297353CC}">
              <c16:uniqueId val="{00000002-CE27-4936-95EC-1DF257C7D48F}"/>
            </c:ext>
          </c:extLst>
        </c:ser>
        <c:dLbls>
          <c:dLblPos val="outEnd"/>
          <c:showLegendKey val="0"/>
          <c:showVal val="1"/>
          <c:showCatName val="0"/>
          <c:showSerName val="0"/>
          <c:showPercent val="0"/>
          <c:showBubbleSize val="0"/>
        </c:dLbls>
        <c:gapWidth val="100"/>
        <c:overlap val="-24"/>
        <c:axId val="1270891871"/>
        <c:axId val="1270890911"/>
      </c:barChart>
      <c:catAx>
        <c:axId val="1270891871"/>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270890911"/>
        <c:crosses val="autoZero"/>
        <c:auto val="1"/>
        <c:lblAlgn val="ctr"/>
        <c:lblOffset val="100"/>
        <c:noMultiLvlLbl val="0"/>
      </c:catAx>
      <c:valAx>
        <c:axId val="1270890911"/>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27089187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C-581F-4450-BB60-969D19F06AB8}"/>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B-581F-4450-BB60-969D19F06AB8}"/>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D-581F-4450-BB60-969D19F06AB8}"/>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E-581F-4450-BB60-969D19F06AB8}"/>
              </c:ext>
            </c:extLst>
          </c:dPt>
          <c:dPt>
            <c:idx val="4"/>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F-581F-4450-BB60-969D19F06AB8}"/>
              </c:ext>
            </c:extLst>
          </c:dPt>
          <c:dPt>
            <c:idx val="5"/>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581F-4450-BB60-969D19F06AB8}"/>
              </c:ext>
            </c:extLst>
          </c:dPt>
          <c:dPt>
            <c:idx val="6"/>
            <c:bubble3D val="0"/>
            <c:spPr>
              <a:gradFill rotWithShape="1">
                <a:gsLst>
                  <a:gs pos="0">
                    <a:schemeClr val="accent1">
                      <a:lumMod val="60000"/>
                      <a:satMod val="103000"/>
                      <a:lumMod val="102000"/>
                      <a:tint val="94000"/>
                    </a:schemeClr>
                  </a:gs>
                  <a:gs pos="50000">
                    <a:schemeClr val="accent1">
                      <a:lumMod val="60000"/>
                      <a:satMod val="110000"/>
                      <a:lumMod val="100000"/>
                      <a:shade val="100000"/>
                    </a:schemeClr>
                  </a:gs>
                  <a:gs pos="100000">
                    <a:schemeClr val="accent1">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2-581F-4450-BB60-969D19F06AB8}"/>
              </c:ext>
            </c:extLst>
          </c:dPt>
          <c:dPt>
            <c:idx val="7"/>
            <c:bubble3D val="0"/>
            <c:spPr>
              <a:gradFill rotWithShape="1">
                <a:gsLst>
                  <a:gs pos="0">
                    <a:schemeClr val="accent2">
                      <a:lumMod val="60000"/>
                      <a:satMod val="103000"/>
                      <a:lumMod val="102000"/>
                      <a:tint val="94000"/>
                    </a:schemeClr>
                  </a:gs>
                  <a:gs pos="50000">
                    <a:schemeClr val="accent2">
                      <a:lumMod val="60000"/>
                      <a:satMod val="110000"/>
                      <a:lumMod val="100000"/>
                      <a:shade val="100000"/>
                    </a:schemeClr>
                  </a:gs>
                  <a:gs pos="100000">
                    <a:schemeClr val="accent2">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4-581F-4450-BB60-969D19F06AB8}"/>
              </c:ext>
            </c:extLst>
          </c:dPt>
          <c:dPt>
            <c:idx val="8"/>
            <c:bubble3D val="0"/>
            <c:spPr>
              <a:gradFill rotWithShape="1">
                <a:gsLst>
                  <a:gs pos="0">
                    <a:schemeClr val="accent3">
                      <a:lumMod val="60000"/>
                      <a:satMod val="103000"/>
                      <a:lumMod val="102000"/>
                      <a:tint val="94000"/>
                    </a:schemeClr>
                  </a:gs>
                  <a:gs pos="50000">
                    <a:schemeClr val="accent3">
                      <a:lumMod val="60000"/>
                      <a:satMod val="110000"/>
                      <a:lumMod val="100000"/>
                      <a:shade val="100000"/>
                    </a:schemeClr>
                  </a:gs>
                  <a:gs pos="100000">
                    <a:schemeClr val="accent3">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3-581F-4450-BB60-969D19F06AB8}"/>
              </c:ext>
            </c:extLst>
          </c:dPt>
          <c:dPt>
            <c:idx val="9"/>
            <c:bubble3D val="0"/>
            <c:spPr>
              <a:gradFill rotWithShape="1">
                <a:gsLst>
                  <a:gs pos="0">
                    <a:schemeClr val="accent4">
                      <a:lumMod val="60000"/>
                      <a:satMod val="103000"/>
                      <a:lumMod val="102000"/>
                      <a:tint val="94000"/>
                    </a:schemeClr>
                  </a:gs>
                  <a:gs pos="50000">
                    <a:schemeClr val="accent4">
                      <a:lumMod val="60000"/>
                      <a:satMod val="110000"/>
                      <a:lumMod val="100000"/>
                      <a:shade val="100000"/>
                    </a:schemeClr>
                  </a:gs>
                  <a:gs pos="100000">
                    <a:schemeClr val="accent4">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5-581F-4450-BB60-969D19F06AB8}"/>
              </c:ext>
            </c:extLst>
          </c:dPt>
          <c:dPt>
            <c:idx val="10"/>
            <c:bubble3D val="0"/>
            <c:spPr>
              <a:gradFill rotWithShape="1">
                <a:gsLst>
                  <a:gs pos="0">
                    <a:schemeClr val="accent5">
                      <a:lumMod val="60000"/>
                      <a:satMod val="103000"/>
                      <a:lumMod val="102000"/>
                      <a:tint val="94000"/>
                    </a:schemeClr>
                  </a:gs>
                  <a:gs pos="50000">
                    <a:schemeClr val="accent5">
                      <a:lumMod val="60000"/>
                      <a:satMod val="110000"/>
                      <a:lumMod val="100000"/>
                      <a:shade val="100000"/>
                    </a:schemeClr>
                  </a:gs>
                  <a:gs pos="100000">
                    <a:schemeClr val="accent5">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6-581F-4450-BB60-969D19F06AB8}"/>
              </c:ext>
            </c:extLst>
          </c:dPt>
          <c:dPt>
            <c:idx val="11"/>
            <c:bubble3D val="0"/>
            <c:spPr>
              <a:gradFill rotWithShape="1">
                <a:gsLst>
                  <a:gs pos="0">
                    <a:schemeClr val="accent6">
                      <a:lumMod val="60000"/>
                      <a:satMod val="103000"/>
                      <a:lumMod val="102000"/>
                      <a:tint val="94000"/>
                    </a:schemeClr>
                  </a:gs>
                  <a:gs pos="50000">
                    <a:schemeClr val="accent6">
                      <a:lumMod val="60000"/>
                      <a:satMod val="110000"/>
                      <a:lumMod val="100000"/>
                      <a:shade val="100000"/>
                    </a:schemeClr>
                  </a:gs>
                  <a:gs pos="100000">
                    <a:schemeClr val="accent6">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7-581F-4450-BB60-969D19F06AB8}"/>
              </c:ext>
            </c:extLst>
          </c:dPt>
          <c:dPt>
            <c:idx val="12"/>
            <c:bubble3D val="0"/>
            <c:spPr>
              <a:gradFill rotWithShape="1">
                <a:gsLst>
                  <a:gs pos="0">
                    <a:schemeClr val="accent1">
                      <a:lumMod val="80000"/>
                      <a:lumOff val="20000"/>
                      <a:satMod val="103000"/>
                      <a:lumMod val="102000"/>
                      <a:tint val="94000"/>
                    </a:schemeClr>
                  </a:gs>
                  <a:gs pos="50000">
                    <a:schemeClr val="accent1">
                      <a:lumMod val="80000"/>
                      <a:lumOff val="20000"/>
                      <a:satMod val="110000"/>
                      <a:lumMod val="100000"/>
                      <a:shade val="100000"/>
                    </a:schemeClr>
                  </a:gs>
                  <a:gs pos="100000">
                    <a:schemeClr val="accent1">
                      <a:lumMod val="80000"/>
                      <a:lumOff val="20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9-581F-4450-BB60-969D19F06AB8}"/>
              </c:ext>
            </c:extLst>
          </c:dPt>
          <c:dPt>
            <c:idx val="13"/>
            <c:bubble3D val="0"/>
            <c:spPr>
              <a:gradFill rotWithShape="1">
                <a:gsLst>
                  <a:gs pos="0">
                    <a:schemeClr val="accent2">
                      <a:lumMod val="80000"/>
                      <a:lumOff val="20000"/>
                      <a:satMod val="103000"/>
                      <a:lumMod val="102000"/>
                      <a:tint val="94000"/>
                    </a:schemeClr>
                  </a:gs>
                  <a:gs pos="50000">
                    <a:schemeClr val="accent2">
                      <a:lumMod val="80000"/>
                      <a:lumOff val="20000"/>
                      <a:satMod val="110000"/>
                      <a:lumMod val="100000"/>
                      <a:shade val="100000"/>
                    </a:schemeClr>
                  </a:gs>
                  <a:gs pos="100000">
                    <a:schemeClr val="accent2">
                      <a:lumMod val="80000"/>
                      <a:lumOff val="20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8-581F-4450-BB60-969D19F06AB8}"/>
              </c:ext>
            </c:extLst>
          </c:dPt>
          <c:dPt>
            <c:idx val="14"/>
            <c:bubble3D val="0"/>
            <c:spPr>
              <a:gradFill rotWithShape="1">
                <a:gsLst>
                  <a:gs pos="0">
                    <a:schemeClr val="accent3">
                      <a:lumMod val="80000"/>
                      <a:lumOff val="20000"/>
                      <a:satMod val="103000"/>
                      <a:lumMod val="102000"/>
                      <a:tint val="94000"/>
                    </a:schemeClr>
                  </a:gs>
                  <a:gs pos="50000">
                    <a:schemeClr val="accent3">
                      <a:lumMod val="80000"/>
                      <a:lumOff val="20000"/>
                      <a:satMod val="110000"/>
                      <a:lumMod val="100000"/>
                      <a:shade val="100000"/>
                    </a:schemeClr>
                  </a:gs>
                  <a:gs pos="100000">
                    <a:schemeClr val="accent3">
                      <a:lumMod val="80000"/>
                      <a:lumOff val="20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A-581F-4450-BB60-969D19F06AB8}"/>
              </c:ext>
            </c:extLst>
          </c:dPt>
          <c:dPt>
            <c:idx val="15"/>
            <c:bubble3D val="0"/>
            <c:spPr>
              <a:gradFill rotWithShape="1">
                <a:gsLst>
                  <a:gs pos="0">
                    <a:schemeClr val="accent4">
                      <a:lumMod val="80000"/>
                      <a:lumOff val="20000"/>
                      <a:satMod val="103000"/>
                      <a:lumMod val="102000"/>
                      <a:tint val="94000"/>
                    </a:schemeClr>
                  </a:gs>
                  <a:gs pos="50000">
                    <a:schemeClr val="accent4">
                      <a:lumMod val="80000"/>
                      <a:lumOff val="20000"/>
                      <a:satMod val="110000"/>
                      <a:lumMod val="100000"/>
                      <a:shade val="100000"/>
                    </a:schemeClr>
                  </a:gs>
                  <a:gs pos="100000">
                    <a:schemeClr val="accent4">
                      <a:lumMod val="80000"/>
                      <a:lumOff val="20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1F-EF19-4BE6-84E2-22EFFAD4268B}"/>
              </c:ext>
            </c:extLst>
          </c:dPt>
          <c:dPt>
            <c:idx val="16"/>
            <c:bubble3D val="0"/>
            <c:spPr>
              <a:gradFill rotWithShape="1">
                <a:gsLst>
                  <a:gs pos="0">
                    <a:schemeClr val="accent5">
                      <a:lumMod val="80000"/>
                      <a:lumOff val="20000"/>
                      <a:satMod val="103000"/>
                      <a:lumMod val="102000"/>
                      <a:tint val="94000"/>
                    </a:schemeClr>
                  </a:gs>
                  <a:gs pos="50000">
                    <a:schemeClr val="accent5">
                      <a:lumMod val="80000"/>
                      <a:lumOff val="20000"/>
                      <a:satMod val="110000"/>
                      <a:lumMod val="100000"/>
                      <a:shade val="100000"/>
                    </a:schemeClr>
                  </a:gs>
                  <a:gs pos="100000">
                    <a:schemeClr val="accent5">
                      <a:lumMod val="80000"/>
                      <a:lumOff val="20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21-EF19-4BE6-84E2-22EFFAD4268B}"/>
              </c:ext>
            </c:extLst>
          </c:dPt>
          <c:dPt>
            <c:idx val="17"/>
            <c:bubble3D val="0"/>
            <c:spPr>
              <a:gradFill rotWithShape="1">
                <a:gsLst>
                  <a:gs pos="0">
                    <a:schemeClr val="accent6">
                      <a:lumMod val="80000"/>
                      <a:lumOff val="20000"/>
                      <a:satMod val="103000"/>
                      <a:lumMod val="102000"/>
                      <a:tint val="94000"/>
                    </a:schemeClr>
                  </a:gs>
                  <a:gs pos="50000">
                    <a:schemeClr val="accent6">
                      <a:lumMod val="80000"/>
                      <a:lumOff val="20000"/>
                      <a:satMod val="110000"/>
                      <a:lumMod val="100000"/>
                      <a:shade val="100000"/>
                    </a:schemeClr>
                  </a:gs>
                  <a:gs pos="100000">
                    <a:schemeClr val="accent6">
                      <a:lumMod val="80000"/>
                      <a:lumOff val="20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23-EF19-4BE6-84E2-22EFFAD4268B}"/>
              </c:ext>
            </c:extLst>
          </c:dPt>
          <c:dPt>
            <c:idx val="18"/>
            <c:bubble3D val="0"/>
            <c:spPr>
              <a:gradFill rotWithShape="1">
                <a:gsLst>
                  <a:gs pos="0">
                    <a:schemeClr val="accent1">
                      <a:lumMod val="80000"/>
                      <a:satMod val="103000"/>
                      <a:lumMod val="102000"/>
                      <a:tint val="94000"/>
                    </a:schemeClr>
                  </a:gs>
                  <a:gs pos="50000">
                    <a:schemeClr val="accent1">
                      <a:lumMod val="80000"/>
                      <a:satMod val="110000"/>
                      <a:lumMod val="100000"/>
                      <a:shade val="100000"/>
                    </a:schemeClr>
                  </a:gs>
                  <a:gs pos="100000">
                    <a:schemeClr val="accent1">
                      <a:lumMod val="80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25-EF19-4BE6-84E2-22EFFAD4268B}"/>
              </c:ext>
            </c:extLst>
          </c:dPt>
          <c:dPt>
            <c:idx val="19"/>
            <c:bubble3D val="0"/>
            <c:spPr>
              <a:gradFill rotWithShape="1">
                <a:gsLst>
                  <a:gs pos="0">
                    <a:schemeClr val="accent2">
                      <a:lumMod val="80000"/>
                      <a:satMod val="103000"/>
                      <a:lumMod val="102000"/>
                      <a:tint val="94000"/>
                    </a:schemeClr>
                  </a:gs>
                  <a:gs pos="50000">
                    <a:schemeClr val="accent2">
                      <a:lumMod val="80000"/>
                      <a:satMod val="110000"/>
                      <a:lumMod val="100000"/>
                      <a:shade val="100000"/>
                    </a:schemeClr>
                  </a:gs>
                  <a:gs pos="100000">
                    <a:schemeClr val="accent2">
                      <a:lumMod val="80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27-EF19-4BE6-84E2-22EFFAD4268B}"/>
              </c:ext>
            </c:extLst>
          </c:dPt>
          <c:dPt>
            <c:idx val="20"/>
            <c:bubble3D val="0"/>
            <c:spPr>
              <a:gradFill rotWithShape="1">
                <a:gsLst>
                  <a:gs pos="0">
                    <a:schemeClr val="accent3">
                      <a:lumMod val="80000"/>
                      <a:satMod val="103000"/>
                      <a:lumMod val="102000"/>
                      <a:tint val="94000"/>
                    </a:schemeClr>
                  </a:gs>
                  <a:gs pos="50000">
                    <a:schemeClr val="accent3">
                      <a:lumMod val="80000"/>
                      <a:satMod val="110000"/>
                      <a:lumMod val="100000"/>
                      <a:shade val="100000"/>
                    </a:schemeClr>
                  </a:gs>
                  <a:gs pos="100000">
                    <a:schemeClr val="accent3">
                      <a:lumMod val="80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29-EF19-4BE6-84E2-22EFFAD4268B}"/>
              </c:ext>
            </c:extLst>
          </c:dPt>
          <c:dLbls>
            <c:dLbl>
              <c:idx val="0"/>
              <c:layout>
                <c:manualLayout>
                  <c:x val="1.0937499999999999E-2"/>
                  <c:y val="-9.60937440887214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581F-4450-BB60-969D19F06AB8}"/>
                </c:ext>
              </c:extLst>
            </c:dLbl>
            <c:dLbl>
              <c:idx val="1"/>
              <c:layout>
                <c:manualLayout>
                  <c:x val="4.3749999999999997E-2"/>
                  <c:y val="-7.499999538631918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581F-4450-BB60-969D19F06AB8}"/>
                </c:ext>
              </c:extLst>
            </c:dLbl>
            <c:dLbl>
              <c:idx val="3"/>
              <c:layout>
                <c:manualLayout>
                  <c:x val="4.6875E-2"/>
                  <c:y val="-5.85937463955618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581F-4450-BB60-969D19F06AB8}"/>
                </c:ext>
              </c:extLst>
            </c:dLbl>
            <c:dLbl>
              <c:idx val="4"/>
              <c:layout>
                <c:manualLayout>
                  <c:x val="5.9374999999999997E-2"/>
                  <c:y val="-4.94085946834017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581F-4450-BB60-969D19F06AB8}"/>
                </c:ext>
              </c:extLst>
            </c:dLbl>
            <c:dLbl>
              <c:idx val="5"/>
              <c:layout>
                <c:manualLayout>
                  <c:x val="6.5625000000000003E-2"/>
                  <c:y val="-4.44677352150616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81F-4450-BB60-969D19F06AB8}"/>
                </c:ext>
              </c:extLst>
            </c:dLbl>
            <c:dLbl>
              <c:idx val="8"/>
              <c:layout>
                <c:manualLayout>
                  <c:x val="6.8750000000000006E-2"/>
                  <c:y val="1.87499988465797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81F-4450-BB60-969D19F06AB8}"/>
                </c:ext>
              </c:extLst>
            </c:dLbl>
            <c:dLbl>
              <c:idx val="10"/>
              <c:layout>
                <c:manualLayout>
                  <c:x val="-0.05"/>
                  <c:y val="4.687499711644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81F-4450-BB60-969D19F06AB8}"/>
                </c:ext>
              </c:extLst>
            </c:dLbl>
            <c:dLbl>
              <c:idx val="14"/>
              <c:layout>
                <c:manualLayout>
                  <c:x val="-6.4062499999999994E-2"/>
                  <c:y val="2.81249982698696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581F-4450-BB60-969D19F06AB8}"/>
                </c:ext>
              </c:extLst>
            </c:dLbl>
            <c:dLbl>
              <c:idx val="15"/>
              <c:layout>
                <c:manualLayout>
                  <c:x val="-5.156250000000006E-2"/>
                  <c:y val="4.687499711644863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EF19-4BE6-84E2-22EFFAD4268B}"/>
                </c:ext>
              </c:extLst>
            </c:dLbl>
            <c:dLbl>
              <c:idx val="16"/>
              <c:layout>
                <c:manualLayout>
                  <c:x val="-6.4062499999999994E-2"/>
                  <c:y val="-1.64062489907573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EF19-4BE6-84E2-22EFFAD4268B}"/>
                </c:ext>
              </c:extLst>
            </c:dLbl>
            <c:dLbl>
              <c:idx val="17"/>
              <c:layout>
                <c:manualLayout>
                  <c:x val="-3.7499999999999999E-2"/>
                  <c:y val="-3.28124979815146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EF19-4BE6-84E2-22EFFAD4268B}"/>
                </c:ext>
              </c:extLst>
            </c:dLbl>
            <c:dLbl>
              <c:idx val="18"/>
              <c:layout>
                <c:manualLayout>
                  <c:x val="-3.2812500000000001E-2"/>
                  <c:y val="-4.68749971164494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EF19-4BE6-84E2-22EFFAD4268B}"/>
                </c:ext>
              </c:extLst>
            </c:dLbl>
            <c:dLbl>
              <c:idx val="20"/>
              <c:layout>
                <c:manualLayout>
                  <c:x val="-5.156250000000006E-2"/>
                  <c:y val="-6.328124610720682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EF19-4BE6-84E2-22EFFAD4268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a:solidFill>
                    <a:schemeClr val="lt1">
                      <a:lumMod val="95000"/>
                      <a:alpha val="54000"/>
                    </a:schemeClr>
                  </a:solidFill>
                </a:ln>
                <a:effectLst/>
              </c:spPr>
            </c:leaderLines>
            <c:extLst>
              <c:ext xmlns:c15="http://schemas.microsoft.com/office/drawing/2012/chart" uri="{CE6537A1-D6FC-4f65-9D91-7224C49458BB}"/>
            </c:extLst>
          </c:dLbls>
          <c:cat>
            <c:strRef>
              <c:f>Sheet1!$A$2:$A$22</c:f>
              <c:strCache>
                <c:ptCount val="21"/>
                <c:pt idx="0">
                  <c:v>Agency Assist</c:v>
                </c:pt>
                <c:pt idx="1">
                  <c:v>Agg. Animal</c:v>
                </c:pt>
                <c:pt idx="2">
                  <c:v>Animal Cruelty Investigation</c:v>
                </c:pt>
                <c:pt idx="3">
                  <c:v>Barking</c:v>
                </c:pt>
                <c:pt idx="4">
                  <c:v>Bite Investigation</c:v>
                </c:pt>
                <c:pt idx="5">
                  <c:v>Confined Animal</c:v>
                </c:pt>
                <c:pt idx="6">
                  <c:v>Confined Bite</c:v>
                </c:pt>
                <c:pt idx="7">
                  <c:v>Dangerous Dog</c:v>
                </c:pt>
                <c:pt idx="8">
                  <c:v>Deceased</c:v>
                </c:pt>
                <c:pt idx="9">
                  <c:v>Field Owner Surrender</c:v>
                </c:pt>
                <c:pt idx="10">
                  <c:v>Loose Animal</c:v>
                </c:pt>
                <c:pt idx="11">
                  <c:v>Loose Patrol</c:v>
                </c:pt>
                <c:pt idx="12">
                  <c:v>Loose Bite Animal</c:v>
                </c:pt>
                <c:pt idx="13">
                  <c:v>Owned At Large</c:v>
                </c:pt>
                <c:pt idx="14">
                  <c:v>Roosters</c:v>
                </c:pt>
                <c:pt idx="15">
                  <c:v>Trap Pick Up</c:v>
                </c:pt>
                <c:pt idx="16">
                  <c:v>Trap Set</c:v>
                </c:pt>
                <c:pt idx="17">
                  <c:v>Sick/Injured</c:v>
                </c:pt>
                <c:pt idx="18">
                  <c:v>Special Assignment</c:v>
                </c:pt>
                <c:pt idx="19">
                  <c:v>Vet Deceased Pick Up</c:v>
                </c:pt>
                <c:pt idx="20">
                  <c:v>Welfare Check</c:v>
                </c:pt>
              </c:strCache>
            </c:strRef>
          </c:cat>
          <c:val>
            <c:numRef>
              <c:f>Sheet1!$B$2:$B$22</c:f>
              <c:numCache>
                <c:formatCode>0%</c:formatCode>
                <c:ptCount val="21"/>
                <c:pt idx="0">
                  <c:v>0</c:v>
                </c:pt>
                <c:pt idx="1">
                  <c:v>0.04</c:v>
                </c:pt>
                <c:pt idx="2">
                  <c:v>0</c:v>
                </c:pt>
                <c:pt idx="3">
                  <c:v>0.02</c:v>
                </c:pt>
                <c:pt idx="4">
                  <c:v>0.05</c:v>
                </c:pt>
                <c:pt idx="5">
                  <c:v>0.12</c:v>
                </c:pt>
                <c:pt idx="8">
                  <c:v>0.23</c:v>
                </c:pt>
                <c:pt idx="10">
                  <c:v>0.33</c:v>
                </c:pt>
                <c:pt idx="11">
                  <c:v>0.02</c:v>
                </c:pt>
                <c:pt idx="14" formatCode="0.00%">
                  <c:v>0.01</c:v>
                </c:pt>
                <c:pt idx="15">
                  <c:v>0.01</c:v>
                </c:pt>
                <c:pt idx="16">
                  <c:v>0.03</c:v>
                </c:pt>
                <c:pt idx="17">
                  <c:v>0.06</c:v>
                </c:pt>
                <c:pt idx="18">
                  <c:v>0.03</c:v>
                </c:pt>
                <c:pt idx="20">
                  <c:v>0.04</c:v>
                </c:pt>
              </c:numCache>
            </c:numRef>
          </c:val>
          <c:extLst>
            <c:ext xmlns:c16="http://schemas.microsoft.com/office/drawing/2014/chart" uri="{C3380CC4-5D6E-409C-BE32-E72D297353CC}">
              <c16:uniqueId val="{00000000-581F-4450-BB60-969D19F06AB8}"/>
            </c:ext>
          </c:extLst>
        </c:ser>
        <c:dLbls>
          <c:showLegendKey val="0"/>
          <c:showVal val="1"/>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tx>
            <c:strRef>
              <c:f>Sheet1!$B$1</c:f>
              <c:strCache>
                <c:ptCount val="1"/>
                <c:pt idx="0">
                  <c:v>Column1</c:v>
                </c:pt>
              </c:strCache>
            </c:strRef>
          </c:tx>
          <c:spPr>
            <a:solidFill>
              <a:schemeClr val="accent1"/>
            </a:solidFill>
            <a:ln>
              <a:noFill/>
            </a:ln>
            <a:effectLst/>
            <a:sp3d/>
          </c:spPr>
          <c:invertIfNegative val="0"/>
          <c:dLbls>
            <c:dLbl>
              <c:idx val="0"/>
              <c:layout>
                <c:manualLayout>
                  <c:x val="1.5625000000000001E-3"/>
                  <c:y val="-0.2156249867356676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7A1-4CE3-BACA-98944CDA9371}"/>
                </c:ext>
              </c:extLst>
            </c:dLbl>
            <c:dLbl>
              <c:idx val="1"/>
              <c:layout>
                <c:manualLayout>
                  <c:x val="8.7499999999999994E-2"/>
                  <c:y val="-0.3726562270757734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7A1-4CE3-BACA-98944CDA9371}"/>
                </c:ext>
              </c:extLst>
            </c:dLbl>
            <c:dLbl>
              <c:idx val="2"/>
              <c:layout>
                <c:manualLayout>
                  <c:x val="3.1250000000000002E-3"/>
                  <c:y val="-0.3187499803918565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7A1-4CE3-BACA-98944CDA9371}"/>
                </c:ext>
              </c:extLst>
            </c:dLbl>
            <c:dLbl>
              <c:idx val="3"/>
              <c:layout>
                <c:manualLayout>
                  <c:x val="-1.5625000000000001E-3"/>
                  <c:y val="-0.2835937325545194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7A1-4CE3-BACA-98944CDA9371}"/>
                </c:ext>
              </c:extLst>
            </c:dLbl>
            <c:dLbl>
              <c:idx val="4"/>
              <c:layout>
                <c:manualLayout>
                  <c:x val="3.1250000000000002E-3"/>
                  <c:y val="-7.499999538631918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7A1-4CE3-BACA-98944CDA9371}"/>
                </c:ext>
              </c:extLst>
            </c:dLbl>
            <c:dLbl>
              <c:idx val="5"/>
              <c:layout>
                <c:manualLayout>
                  <c:x val="0"/>
                  <c:y val="-6.79687458188518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7A1-4CE3-BACA-98944CDA937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CD1</c:v>
                </c:pt>
                <c:pt idx="1">
                  <c:v>CD2</c:v>
                </c:pt>
                <c:pt idx="2">
                  <c:v>CD3</c:v>
                </c:pt>
                <c:pt idx="3">
                  <c:v>CD4</c:v>
                </c:pt>
                <c:pt idx="4">
                  <c:v>County</c:v>
                </c:pt>
                <c:pt idx="5">
                  <c:v>Unknown</c:v>
                </c:pt>
              </c:strCache>
            </c:strRef>
          </c:cat>
          <c:val>
            <c:numRef>
              <c:f>Sheet1!$B$2:$B$7</c:f>
              <c:numCache>
                <c:formatCode>General</c:formatCode>
                <c:ptCount val="6"/>
                <c:pt idx="0">
                  <c:v>208</c:v>
                </c:pt>
                <c:pt idx="1">
                  <c:v>693</c:v>
                </c:pt>
                <c:pt idx="2">
                  <c:v>445</c:v>
                </c:pt>
                <c:pt idx="3">
                  <c:v>274</c:v>
                </c:pt>
                <c:pt idx="4">
                  <c:v>2</c:v>
                </c:pt>
                <c:pt idx="5">
                  <c:v>3</c:v>
                </c:pt>
              </c:numCache>
            </c:numRef>
          </c:val>
          <c:extLst>
            <c:ext xmlns:c16="http://schemas.microsoft.com/office/drawing/2014/chart" uri="{C3380CC4-5D6E-409C-BE32-E72D297353CC}">
              <c16:uniqueId val="{00000000-57A1-4CE3-BACA-98944CDA9371}"/>
            </c:ext>
          </c:extLst>
        </c:ser>
        <c:ser>
          <c:idx val="1"/>
          <c:order val="1"/>
          <c:tx>
            <c:strRef>
              <c:f>Sheet1!$C$1</c:f>
              <c:strCache>
                <c:ptCount val="1"/>
                <c:pt idx="0">
                  <c:v>Series 2</c:v>
                </c:pt>
              </c:strCache>
            </c:strRef>
          </c:tx>
          <c:spPr>
            <a:solidFill>
              <a:schemeClr val="accent2"/>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CD1</c:v>
                </c:pt>
                <c:pt idx="1">
                  <c:v>CD2</c:v>
                </c:pt>
                <c:pt idx="2">
                  <c:v>CD3</c:v>
                </c:pt>
                <c:pt idx="3">
                  <c:v>CD4</c:v>
                </c:pt>
                <c:pt idx="4">
                  <c:v>County</c:v>
                </c:pt>
                <c:pt idx="5">
                  <c:v>Unknown</c:v>
                </c:pt>
              </c:strCache>
            </c:strRef>
          </c:cat>
          <c:val>
            <c:numRef>
              <c:f>Sheet1!$C$2:$C$7</c:f>
              <c:numCache>
                <c:formatCode>General</c:formatCode>
                <c:ptCount val="6"/>
              </c:numCache>
            </c:numRef>
          </c:val>
          <c:extLst>
            <c:ext xmlns:c16="http://schemas.microsoft.com/office/drawing/2014/chart" uri="{C3380CC4-5D6E-409C-BE32-E72D297353CC}">
              <c16:uniqueId val="{00000001-57A1-4CE3-BACA-98944CDA9371}"/>
            </c:ext>
          </c:extLst>
        </c:ser>
        <c:ser>
          <c:idx val="2"/>
          <c:order val="2"/>
          <c:tx>
            <c:strRef>
              <c:f>Sheet1!$D$1</c:f>
              <c:strCache>
                <c:ptCount val="1"/>
                <c:pt idx="0">
                  <c:v>Series 3</c:v>
                </c:pt>
              </c:strCache>
            </c:strRef>
          </c:tx>
          <c:spPr>
            <a:solidFill>
              <a:schemeClr val="accent3"/>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CD1</c:v>
                </c:pt>
                <c:pt idx="1">
                  <c:v>CD2</c:v>
                </c:pt>
                <c:pt idx="2">
                  <c:v>CD3</c:v>
                </c:pt>
                <c:pt idx="3">
                  <c:v>CD4</c:v>
                </c:pt>
                <c:pt idx="4">
                  <c:v>County</c:v>
                </c:pt>
                <c:pt idx="5">
                  <c:v>Unknown</c:v>
                </c:pt>
              </c:strCache>
            </c:strRef>
          </c:cat>
          <c:val>
            <c:numRef>
              <c:f>Sheet1!$D$2:$D$7</c:f>
              <c:numCache>
                <c:formatCode>General</c:formatCode>
                <c:ptCount val="6"/>
              </c:numCache>
            </c:numRef>
          </c:val>
          <c:extLst>
            <c:ext xmlns:c16="http://schemas.microsoft.com/office/drawing/2014/chart" uri="{C3380CC4-5D6E-409C-BE32-E72D297353CC}">
              <c16:uniqueId val="{00000002-57A1-4CE3-BACA-98944CDA9371}"/>
            </c:ext>
          </c:extLst>
        </c:ser>
        <c:dLbls>
          <c:showLegendKey val="0"/>
          <c:showVal val="1"/>
          <c:showCatName val="0"/>
          <c:showSerName val="0"/>
          <c:showPercent val="0"/>
          <c:showBubbleSize val="0"/>
        </c:dLbls>
        <c:gapWidth val="150"/>
        <c:shape val="box"/>
        <c:axId val="1798666783"/>
        <c:axId val="1798673983"/>
        <c:axId val="0"/>
      </c:bar3DChart>
      <c:catAx>
        <c:axId val="1798666783"/>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98673983"/>
        <c:crosses val="autoZero"/>
        <c:auto val="1"/>
        <c:lblAlgn val="ctr"/>
        <c:lblOffset val="100"/>
        <c:noMultiLvlLbl val="0"/>
      </c:catAx>
      <c:valAx>
        <c:axId val="179867398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98666783"/>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Total</c:v>
                </c:pt>
              </c:strCache>
            </c:strRef>
          </c:tx>
          <c:spPr>
            <a:ln w="22225" cap="rnd">
              <a:solidFill>
                <a:schemeClr val="accent1"/>
              </a:solidFill>
            </a:ln>
            <a:effectLst>
              <a:glow rad="139700">
                <a:schemeClr val="accent1">
                  <a:satMod val="175000"/>
                  <a:alpha val="14000"/>
                </a:schemeClr>
              </a:glo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7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strRef>
              <c:f>Sheet1!$A$2:$A$13</c:f>
              <c:strCache>
                <c:ptCount val="12"/>
                <c:pt idx="0">
                  <c:v>January</c:v>
                </c:pt>
                <c:pt idx="1">
                  <c:v>February</c:v>
                </c:pt>
                <c:pt idx="2">
                  <c:v>March</c:v>
                </c:pt>
                <c:pt idx="3">
                  <c:v>April</c:v>
                </c:pt>
                <c:pt idx="4">
                  <c:v>May </c:v>
                </c:pt>
                <c:pt idx="5">
                  <c:v>June</c:v>
                </c:pt>
                <c:pt idx="6">
                  <c:v>July</c:v>
                </c:pt>
                <c:pt idx="7">
                  <c:v>August</c:v>
                </c:pt>
                <c:pt idx="8">
                  <c:v>September</c:v>
                </c:pt>
                <c:pt idx="9">
                  <c:v>October</c:v>
                </c:pt>
                <c:pt idx="10">
                  <c:v>November</c:v>
                </c:pt>
                <c:pt idx="11">
                  <c:v>December</c:v>
                </c:pt>
              </c:strCache>
            </c:strRef>
          </c:cat>
          <c:val>
            <c:numRef>
              <c:f>Sheet1!$B$2:$B$13</c:f>
              <c:numCache>
                <c:formatCode>General</c:formatCode>
                <c:ptCount val="12"/>
                <c:pt idx="0">
                  <c:v>364</c:v>
                </c:pt>
                <c:pt idx="1">
                  <c:v>343</c:v>
                </c:pt>
                <c:pt idx="2">
                  <c:v>418</c:v>
                </c:pt>
                <c:pt idx="3">
                  <c:v>417</c:v>
                </c:pt>
                <c:pt idx="4">
                  <c:v>608</c:v>
                </c:pt>
                <c:pt idx="5">
                  <c:v>534</c:v>
                </c:pt>
                <c:pt idx="6">
                  <c:v>518</c:v>
                </c:pt>
                <c:pt idx="7">
                  <c:v>393</c:v>
                </c:pt>
                <c:pt idx="8">
                  <c:v>414</c:v>
                </c:pt>
                <c:pt idx="9">
                  <c:v>439</c:v>
                </c:pt>
                <c:pt idx="10">
                  <c:v>280</c:v>
                </c:pt>
                <c:pt idx="11">
                  <c:v>341</c:v>
                </c:pt>
              </c:numCache>
            </c:numRef>
          </c:val>
          <c:smooth val="0"/>
          <c:extLst>
            <c:ext xmlns:c16="http://schemas.microsoft.com/office/drawing/2014/chart" uri="{C3380CC4-5D6E-409C-BE32-E72D297353CC}">
              <c16:uniqueId val="{00000000-D68F-43E3-8E58-FC0289FDC2FE}"/>
            </c:ext>
          </c:extLst>
        </c:ser>
        <c:ser>
          <c:idx val="1"/>
          <c:order val="1"/>
          <c:tx>
            <c:strRef>
              <c:f>Sheet1!$C$1</c:f>
              <c:strCache>
                <c:ptCount val="1"/>
                <c:pt idx="0">
                  <c:v>Cat</c:v>
                </c:pt>
              </c:strCache>
            </c:strRef>
          </c:tx>
          <c:spPr>
            <a:ln w="22225" cap="rnd">
              <a:solidFill>
                <a:schemeClr val="accent2"/>
              </a:solidFill>
            </a:ln>
            <a:effectLst>
              <a:glow rad="139700">
                <a:schemeClr val="accent2">
                  <a:satMod val="175000"/>
                  <a:alpha val="14000"/>
                </a:schemeClr>
              </a:glo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7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strRef>
              <c:f>Sheet1!$A$2:$A$13</c:f>
              <c:strCache>
                <c:ptCount val="12"/>
                <c:pt idx="0">
                  <c:v>January</c:v>
                </c:pt>
                <c:pt idx="1">
                  <c:v>February</c:v>
                </c:pt>
                <c:pt idx="2">
                  <c:v>March</c:v>
                </c:pt>
                <c:pt idx="3">
                  <c:v>April</c:v>
                </c:pt>
                <c:pt idx="4">
                  <c:v>May </c:v>
                </c:pt>
                <c:pt idx="5">
                  <c:v>June</c:v>
                </c:pt>
                <c:pt idx="6">
                  <c:v>July</c:v>
                </c:pt>
                <c:pt idx="7">
                  <c:v>August</c:v>
                </c:pt>
                <c:pt idx="8">
                  <c:v>September</c:v>
                </c:pt>
                <c:pt idx="9">
                  <c:v>October</c:v>
                </c:pt>
                <c:pt idx="10">
                  <c:v>November</c:v>
                </c:pt>
                <c:pt idx="11">
                  <c:v>December</c:v>
                </c:pt>
              </c:strCache>
            </c:strRef>
          </c:cat>
          <c:val>
            <c:numRef>
              <c:f>Sheet1!$C$2:$C$13</c:f>
              <c:numCache>
                <c:formatCode>General</c:formatCode>
                <c:ptCount val="12"/>
                <c:pt idx="0">
                  <c:v>63</c:v>
                </c:pt>
                <c:pt idx="1">
                  <c:v>63</c:v>
                </c:pt>
                <c:pt idx="2">
                  <c:v>72</c:v>
                </c:pt>
                <c:pt idx="3">
                  <c:v>109</c:v>
                </c:pt>
                <c:pt idx="4">
                  <c:v>219</c:v>
                </c:pt>
                <c:pt idx="5">
                  <c:v>206</c:v>
                </c:pt>
                <c:pt idx="6">
                  <c:v>142</c:v>
                </c:pt>
                <c:pt idx="7">
                  <c:v>90</c:v>
                </c:pt>
                <c:pt idx="8">
                  <c:v>131</c:v>
                </c:pt>
                <c:pt idx="9">
                  <c:v>140</c:v>
                </c:pt>
                <c:pt idx="10">
                  <c:v>102</c:v>
                </c:pt>
                <c:pt idx="11">
                  <c:v>75</c:v>
                </c:pt>
              </c:numCache>
            </c:numRef>
          </c:val>
          <c:smooth val="0"/>
          <c:extLst>
            <c:ext xmlns:c16="http://schemas.microsoft.com/office/drawing/2014/chart" uri="{C3380CC4-5D6E-409C-BE32-E72D297353CC}">
              <c16:uniqueId val="{00000001-D68F-43E3-8E58-FC0289FDC2FE}"/>
            </c:ext>
          </c:extLst>
        </c:ser>
        <c:ser>
          <c:idx val="2"/>
          <c:order val="2"/>
          <c:tx>
            <c:strRef>
              <c:f>Sheet1!$D$1</c:f>
              <c:strCache>
                <c:ptCount val="1"/>
                <c:pt idx="0">
                  <c:v>Dog</c:v>
                </c:pt>
              </c:strCache>
            </c:strRef>
          </c:tx>
          <c:spPr>
            <a:ln w="22225" cap="rnd">
              <a:solidFill>
                <a:schemeClr val="accent3"/>
              </a:solidFill>
            </a:ln>
            <a:effectLst>
              <a:glow rad="139700">
                <a:schemeClr val="accent3">
                  <a:satMod val="175000"/>
                  <a:alpha val="14000"/>
                </a:schemeClr>
              </a:glo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7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strRef>
              <c:f>Sheet1!$A$2:$A$13</c:f>
              <c:strCache>
                <c:ptCount val="12"/>
                <c:pt idx="0">
                  <c:v>January</c:v>
                </c:pt>
                <c:pt idx="1">
                  <c:v>February</c:v>
                </c:pt>
                <c:pt idx="2">
                  <c:v>March</c:v>
                </c:pt>
                <c:pt idx="3">
                  <c:v>April</c:v>
                </c:pt>
                <c:pt idx="4">
                  <c:v>May </c:v>
                </c:pt>
                <c:pt idx="5">
                  <c:v>June</c:v>
                </c:pt>
                <c:pt idx="6">
                  <c:v>July</c:v>
                </c:pt>
                <c:pt idx="7">
                  <c:v>August</c:v>
                </c:pt>
                <c:pt idx="8">
                  <c:v>September</c:v>
                </c:pt>
                <c:pt idx="9">
                  <c:v>October</c:v>
                </c:pt>
                <c:pt idx="10">
                  <c:v>November</c:v>
                </c:pt>
                <c:pt idx="11">
                  <c:v>December</c:v>
                </c:pt>
              </c:strCache>
            </c:strRef>
          </c:cat>
          <c:val>
            <c:numRef>
              <c:f>Sheet1!$D$2:$D$13</c:f>
              <c:numCache>
                <c:formatCode>General</c:formatCode>
                <c:ptCount val="12"/>
                <c:pt idx="0">
                  <c:v>301</c:v>
                </c:pt>
                <c:pt idx="1">
                  <c:v>277</c:v>
                </c:pt>
                <c:pt idx="2">
                  <c:v>326</c:v>
                </c:pt>
                <c:pt idx="3">
                  <c:v>303</c:v>
                </c:pt>
                <c:pt idx="4">
                  <c:v>384</c:v>
                </c:pt>
                <c:pt idx="5">
                  <c:v>323</c:v>
                </c:pt>
                <c:pt idx="6">
                  <c:v>371</c:v>
                </c:pt>
                <c:pt idx="7">
                  <c:v>287</c:v>
                </c:pt>
                <c:pt idx="8">
                  <c:v>270</c:v>
                </c:pt>
                <c:pt idx="9">
                  <c:v>284</c:v>
                </c:pt>
                <c:pt idx="10">
                  <c:v>172</c:v>
                </c:pt>
                <c:pt idx="11">
                  <c:v>265</c:v>
                </c:pt>
              </c:numCache>
            </c:numRef>
          </c:val>
          <c:smooth val="0"/>
          <c:extLst>
            <c:ext xmlns:c16="http://schemas.microsoft.com/office/drawing/2014/chart" uri="{C3380CC4-5D6E-409C-BE32-E72D297353CC}">
              <c16:uniqueId val="{00000002-D68F-43E3-8E58-FC0289FDC2FE}"/>
            </c:ext>
          </c:extLst>
        </c:ser>
        <c:dLbls>
          <c:dLblPos val="ctr"/>
          <c:showLegendKey val="0"/>
          <c:showVal val="1"/>
          <c:showCatName val="0"/>
          <c:showSerName val="0"/>
          <c:showPercent val="0"/>
          <c:showBubbleSize val="0"/>
        </c:dLbls>
        <c:smooth val="0"/>
        <c:axId val="967783440"/>
        <c:axId val="967787280"/>
      </c:lineChart>
      <c:catAx>
        <c:axId val="967783440"/>
        <c:scaling>
          <c:orientation val="minMax"/>
        </c:scaling>
        <c:delete val="0"/>
        <c:axPos val="b"/>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n-US"/>
          </a:p>
        </c:txPr>
        <c:crossAx val="967787280"/>
        <c:crosses val="autoZero"/>
        <c:auto val="1"/>
        <c:lblAlgn val="ctr"/>
        <c:lblOffset val="100"/>
        <c:noMultiLvlLbl val="0"/>
      </c:catAx>
      <c:valAx>
        <c:axId val="967787280"/>
        <c:scaling>
          <c:orientation val="minMax"/>
        </c:scaling>
        <c:delete val="0"/>
        <c:axPos val="l"/>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n-US"/>
          </a:p>
        </c:txPr>
        <c:crossAx val="96778344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dk1">
        <a:lumMod val="75000"/>
        <a:lumOff val="25000"/>
      </a:schemeClr>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Adoption</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Sheet1!$A$2:$A$13</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Sheet1!$B$2:$B$13</c:f>
              <c:numCache>
                <c:formatCode>General</c:formatCode>
                <c:ptCount val="12"/>
                <c:pt idx="0">
                  <c:v>84</c:v>
                </c:pt>
                <c:pt idx="1">
                  <c:v>61</c:v>
                </c:pt>
                <c:pt idx="2">
                  <c:v>90</c:v>
                </c:pt>
                <c:pt idx="3">
                  <c:v>106</c:v>
                </c:pt>
                <c:pt idx="4">
                  <c:v>163</c:v>
                </c:pt>
                <c:pt idx="5">
                  <c:v>146</c:v>
                </c:pt>
                <c:pt idx="6">
                  <c:v>125</c:v>
                </c:pt>
                <c:pt idx="7">
                  <c:v>116</c:v>
                </c:pt>
                <c:pt idx="8">
                  <c:v>79</c:v>
                </c:pt>
                <c:pt idx="9">
                  <c:v>97</c:v>
                </c:pt>
                <c:pt idx="10">
                  <c:v>85</c:v>
                </c:pt>
                <c:pt idx="11">
                  <c:v>95</c:v>
                </c:pt>
              </c:numCache>
            </c:numRef>
          </c:val>
          <c:extLst>
            <c:ext xmlns:c16="http://schemas.microsoft.com/office/drawing/2014/chart" uri="{C3380CC4-5D6E-409C-BE32-E72D297353CC}">
              <c16:uniqueId val="{00000000-3173-4DCA-813A-562BA5CB4FC0}"/>
            </c:ext>
          </c:extLst>
        </c:ser>
        <c:ser>
          <c:idx val="1"/>
          <c:order val="1"/>
          <c:tx>
            <c:strRef>
              <c:f>Sheet1!$C$1</c:f>
              <c:strCache>
                <c:ptCount val="1"/>
                <c:pt idx="0">
                  <c:v>Rescue</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Sheet1!$A$2:$A$13</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Sheet1!$C$2:$C$13</c:f>
              <c:numCache>
                <c:formatCode>General</c:formatCode>
                <c:ptCount val="12"/>
                <c:pt idx="0">
                  <c:v>118</c:v>
                </c:pt>
                <c:pt idx="1">
                  <c:v>126</c:v>
                </c:pt>
                <c:pt idx="2">
                  <c:v>183</c:v>
                </c:pt>
                <c:pt idx="3">
                  <c:v>105</c:v>
                </c:pt>
                <c:pt idx="4">
                  <c:v>158</c:v>
                </c:pt>
                <c:pt idx="5">
                  <c:v>136</c:v>
                </c:pt>
                <c:pt idx="6">
                  <c:v>165</c:v>
                </c:pt>
                <c:pt idx="7">
                  <c:v>95</c:v>
                </c:pt>
                <c:pt idx="8">
                  <c:v>104</c:v>
                </c:pt>
                <c:pt idx="9">
                  <c:v>119</c:v>
                </c:pt>
                <c:pt idx="10">
                  <c:v>105</c:v>
                </c:pt>
                <c:pt idx="11">
                  <c:v>57</c:v>
                </c:pt>
              </c:numCache>
            </c:numRef>
          </c:val>
          <c:extLst>
            <c:ext xmlns:c16="http://schemas.microsoft.com/office/drawing/2014/chart" uri="{C3380CC4-5D6E-409C-BE32-E72D297353CC}">
              <c16:uniqueId val="{00000001-3173-4DCA-813A-562BA5CB4FC0}"/>
            </c:ext>
          </c:extLst>
        </c:ser>
        <c:ser>
          <c:idx val="2"/>
          <c:order val="2"/>
          <c:tx>
            <c:strRef>
              <c:f>Sheet1!$D$1</c:f>
              <c:strCache>
                <c:ptCount val="1"/>
                <c:pt idx="0">
                  <c:v>RTO</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Sheet1!$A$2:$A$13</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Sheet1!$D$2:$D$13</c:f>
              <c:numCache>
                <c:formatCode>General</c:formatCode>
                <c:ptCount val="12"/>
                <c:pt idx="0">
                  <c:v>50</c:v>
                </c:pt>
                <c:pt idx="1">
                  <c:v>36</c:v>
                </c:pt>
                <c:pt idx="2">
                  <c:v>54</c:v>
                </c:pt>
                <c:pt idx="3">
                  <c:v>68</c:v>
                </c:pt>
                <c:pt idx="4">
                  <c:v>73</c:v>
                </c:pt>
                <c:pt idx="5">
                  <c:v>52</c:v>
                </c:pt>
                <c:pt idx="6">
                  <c:v>60</c:v>
                </c:pt>
                <c:pt idx="7">
                  <c:v>48</c:v>
                </c:pt>
                <c:pt idx="8">
                  <c:v>61</c:v>
                </c:pt>
                <c:pt idx="9">
                  <c:v>67</c:v>
                </c:pt>
                <c:pt idx="10">
                  <c:v>36</c:v>
                </c:pt>
                <c:pt idx="11">
                  <c:v>58</c:v>
                </c:pt>
              </c:numCache>
            </c:numRef>
          </c:val>
          <c:extLst>
            <c:ext xmlns:c16="http://schemas.microsoft.com/office/drawing/2014/chart" uri="{C3380CC4-5D6E-409C-BE32-E72D297353CC}">
              <c16:uniqueId val="{00000002-3173-4DCA-813A-562BA5CB4FC0}"/>
            </c:ext>
          </c:extLst>
        </c:ser>
        <c:ser>
          <c:idx val="3"/>
          <c:order val="3"/>
          <c:tx>
            <c:strRef>
              <c:f>Sheet1!$E$1</c:f>
              <c:strCache>
                <c:ptCount val="1"/>
                <c:pt idx="0">
                  <c:v>TNR</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Sheet1!$A$2:$A$13</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Sheet1!$E$2:$E$13</c:f>
              <c:numCache>
                <c:formatCode>General</c:formatCode>
                <c:ptCount val="12"/>
                <c:pt idx="0">
                  <c:v>12</c:v>
                </c:pt>
                <c:pt idx="1">
                  <c:v>4</c:v>
                </c:pt>
                <c:pt idx="2">
                  <c:v>20</c:v>
                </c:pt>
                <c:pt idx="3">
                  <c:v>9</c:v>
                </c:pt>
                <c:pt idx="4">
                  <c:v>27</c:v>
                </c:pt>
                <c:pt idx="5">
                  <c:v>13</c:v>
                </c:pt>
                <c:pt idx="6">
                  <c:v>15</c:v>
                </c:pt>
                <c:pt idx="7">
                  <c:v>21</c:v>
                </c:pt>
                <c:pt idx="8">
                  <c:v>17</c:v>
                </c:pt>
                <c:pt idx="9">
                  <c:v>39</c:v>
                </c:pt>
                <c:pt idx="10">
                  <c:v>43</c:v>
                </c:pt>
                <c:pt idx="11">
                  <c:v>21</c:v>
                </c:pt>
              </c:numCache>
            </c:numRef>
          </c:val>
          <c:extLst>
            <c:ext xmlns:c16="http://schemas.microsoft.com/office/drawing/2014/chart" uri="{C3380CC4-5D6E-409C-BE32-E72D297353CC}">
              <c16:uniqueId val="{00000003-3173-4DCA-813A-562BA5CB4FC0}"/>
            </c:ext>
          </c:extLst>
        </c:ser>
        <c:ser>
          <c:idx val="4"/>
          <c:order val="4"/>
          <c:tx>
            <c:strRef>
              <c:f>Sheet1!$F$1</c:f>
              <c:strCache>
                <c:ptCount val="1"/>
                <c:pt idx="0">
                  <c:v>Euth</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Sheet1!$A$2:$A$13</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Sheet1!$F$2:$F$13</c:f>
              <c:numCache>
                <c:formatCode>General</c:formatCode>
                <c:ptCount val="12"/>
                <c:pt idx="0">
                  <c:v>92</c:v>
                </c:pt>
                <c:pt idx="1">
                  <c:v>103</c:v>
                </c:pt>
                <c:pt idx="2">
                  <c:v>65</c:v>
                </c:pt>
                <c:pt idx="3">
                  <c:v>61</c:v>
                </c:pt>
                <c:pt idx="4">
                  <c:v>134</c:v>
                </c:pt>
                <c:pt idx="5">
                  <c:v>154</c:v>
                </c:pt>
                <c:pt idx="6">
                  <c:v>149</c:v>
                </c:pt>
                <c:pt idx="7">
                  <c:v>156</c:v>
                </c:pt>
                <c:pt idx="8">
                  <c:v>116</c:v>
                </c:pt>
                <c:pt idx="9">
                  <c:v>87</c:v>
                </c:pt>
                <c:pt idx="10">
                  <c:v>47</c:v>
                </c:pt>
                <c:pt idx="11">
                  <c:v>86</c:v>
                </c:pt>
              </c:numCache>
            </c:numRef>
          </c:val>
          <c:extLst>
            <c:ext xmlns:c16="http://schemas.microsoft.com/office/drawing/2014/chart" uri="{C3380CC4-5D6E-409C-BE32-E72D297353CC}">
              <c16:uniqueId val="{00000004-3173-4DCA-813A-562BA5CB4FC0}"/>
            </c:ext>
          </c:extLst>
        </c:ser>
        <c:dLbls>
          <c:dLblPos val="ctr"/>
          <c:showLegendKey val="0"/>
          <c:showVal val="1"/>
          <c:showCatName val="0"/>
          <c:showSerName val="0"/>
          <c:showPercent val="0"/>
          <c:showBubbleSize val="0"/>
        </c:dLbls>
        <c:gapWidth val="150"/>
        <c:overlap val="100"/>
        <c:axId val="814220784"/>
        <c:axId val="814221744"/>
      </c:barChart>
      <c:catAx>
        <c:axId val="814220784"/>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814221744"/>
        <c:crosses val="autoZero"/>
        <c:auto val="1"/>
        <c:lblAlgn val="ctr"/>
        <c:lblOffset val="100"/>
        <c:noMultiLvlLbl val="0"/>
      </c:catAx>
      <c:valAx>
        <c:axId val="814221744"/>
        <c:scaling>
          <c:orientation val="minMax"/>
        </c:scaling>
        <c:delete val="0"/>
        <c:axPos val="l"/>
        <c:majorGridlines>
          <c:spPr>
            <a:ln w="9525" cap="flat" cmpd="sng" algn="ctr">
              <a:solidFill>
                <a:schemeClr val="lt1">
                  <a:lumMod val="95000"/>
                  <a:alpha val="10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8142207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2025</c:v>
                </c:pt>
              </c:strCache>
            </c:strRef>
          </c:tx>
          <c:spPr>
            <a:ln w="34925" cap="rnd">
              <a:solidFill>
                <a:schemeClr val="accent6"/>
              </a:solidFill>
              <a:round/>
            </a:ln>
            <a:effectLst>
              <a:outerShdw blurRad="57150" dist="19050" dir="5400000" algn="ctr" rotWithShape="0">
                <a:srgbClr val="000000">
                  <a:alpha val="63000"/>
                </a:srgbClr>
              </a:outerShdw>
            </a:effectLst>
          </c:spPr>
          <c:marker>
            <c:symbol val="none"/>
          </c:marker>
          <c:cat>
            <c:strRef>
              <c:f>Sheet1!$A$2:$A$13</c:f>
              <c:strCache>
                <c:ptCount val="12"/>
                <c:pt idx="0">
                  <c:v>January</c:v>
                </c:pt>
                <c:pt idx="1">
                  <c:v>February</c:v>
                </c:pt>
                <c:pt idx="2">
                  <c:v>March </c:v>
                </c:pt>
                <c:pt idx="3">
                  <c:v>April</c:v>
                </c:pt>
                <c:pt idx="4">
                  <c:v>May</c:v>
                </c:pt>
                <c:pt idx="5">
                  <c:v>June</c:v>
                </c:pt>
                <c:pt idx="6">
                  <c:v>July</c:v>
                </c:pt>
                <c:pt idx="7">
                  <c:v>August</c:v>
                </c:pt>
                <c:pt idx="8">
                  <c:v>September</c:v>
                </c:pt>
                <c:pt idx="9">
                  <c:v>October</c:v>
                </c:pt>
                <c:pt idx="10">
                  <c:v>November</c:v>
                </c:pt>
                <c:pt idx="11">
                  <c:v>December</c:v>
                </c:pt>
              </c:strCache>
            </c:strRef>
          </c:cat>
          <c:val>
            <c:numRef>
              <c:f>Sheet1!$B$2:$B$13</c:f>
              <c:numCache>
                <c:formatCode>0%</c:formatCode>
                <c:ptCount val="12"/>
                <c:pt idx="0">
                  <c:v>0.73</c:v>
                </c:pt>
                <c:pt idx="1">
                  <c:v>0.65</c:v>
                </c:pt>
                <c:pt idx="2">
                  <c:v>0.84</c:v>
                </c:pt>
                <c:pt idx="3">
                  <c:v>0.84</c:v>
                </c:pt>
                <c:pt idx="4">
                  <c:v>0.75</c:v>
                </c:pt>
                <c:pt idx="5">
                  <c:v>0.67</c:v>
                </c:pt>
                <c:pt idx="6">
                  <c:v>0.67</c:v>
                </c:pt>
                <c:pt idx="7">
                  <c:v>0.55000000000000004</c:v>
                </c:pt>
                <c:pt idx="8">
                  <c:v>0.68</c:v>
                </c:pt>
                <c:pt idx="9">
                  <c:v>0.77</c:v>
                </c:pt>
                <c:pt idx="10">
                  <c:v>0.78</c:v>
                </c:pt>
                <c:pt idx="11">
                  <c:v>0.72</c:v>
                </c:pt>
              </c:numCache>
            </c:numRef>
          </c:val>
          <c:smooth val="0"/>
          <c:extLst>
            <c:ext xmlns:c16="http://schemas.microsoft.com/office/drawing/2014/chart" uri="{C3380CC4-5D6E-409C-BE32-E72D297353CC}">
              <c16:uniqueId val="{00000000-79AF-4439-B22F-95A794DAFE0C}"/>
            </c:ext>
          </c:extLst>
        </c:ser>
        <c:dLbls>
          <c:showLegendKey val="0"/>
          <c:showVal val="0"/>
          <c:showCatName val="0"/>
          <c:showSerName val="0"/>
          <c:showPercent val="0"/>
          <c:showBubbleSize val="0"/>
        </c:dLbls>
        <c:smooth val="0"/>
        <c:axId val="1248190672"/>
        <c:axId val="1248188752"/>
      </c:lineChart>
      <c:catAx>
        <c:axId val="1248190672"/>
        <c:scaling>
          <c:orientation val="minMax"/>
        </c:scaling>
        <c:delete val="0"/>
        <c:axPos val="b"/>
        <c:numFmt formatCode="General" sourceLinked="1"/>
        <c:majorTickMark val="none"/>
        <c:minorTickMark val="none"/>
        <c:tickLblPos val="nextTo"/>
        <c:spPr>
          <a:noFill/>
          <a:ln w="9525" cap="flat" cmpd="sng" algn="ctr">
            <a:solidFill>
              <a:schemeClr val="lt1">
                <a:lumMod val="95000"/>
                <a:alpha val="10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248188752"/>
        <c:crosses val="autoZero"/>
        <c:auto val="1"/>
        <c:lblAlgn val="ctr"/>
        <c:lblOffset val="100"/>
        <c:noMultiLvlLbl val="0"/>
      </c:catAx>
      <c:valAx>
        <c:axId val="1248188752"/>
        <c:scaling>
          <c:orientation val="minMax"/>
        </c:scaling>
        <c:delete val="0"/>
        <c:axPos val="l"/>
        <c:majorGridlines>
          <c:spPr>
            <a:ln w="9525" cap="flat" cmpd="sng" algn="ctr">
              <a:solidFill>
                <a:schemeClr val="lt1">
                  <a:lumMod val="95000"/>
                  <a:alpha val="10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2481906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2025</c:v>
                </c:pt>
              </c:strCache>
            </c:strRef>
          </c:tx>
          <c:spPr>
            <a:ln w="34925" cap="rnd">
              <a:solidFill>
                <a:schemeClr val="accent6"/>
              </a:solidFill>
              <a:round/>
            </a:ln>
            <a:effectLst>
              <a:outerShdw blurRad="57150" dist="19050" dir="5400000" algn="ctr" rotWithShape="0">
                <a:srgbClr val="000000">
                  <a:alpha val="63000"/>
                </a:srgbClr>
              </a:outerShdw>
            </a:effectLst>
          </c:spPr>
          <c:marker>
            <c:symbol val="none"/>
          </c:marker>
          <c:cat>
            <c:strRef>
              <c:f>Sheet1!$A$2:$A$13</c:f>
              <c:strCache>
                <c:ptCount val="12"/>
                <c:pt idx="0">
                  <c:v>January</c:v>
                </c:pt>
                <c:pt idx="1">
                  <c:v>February</c:v>
                </c:pt>
                <c:pt idx="2">
                  <c:v>March </c:v>
                </c:pt>
                <c:pt idx="3">
                  <c:v>April</c:v>
                </c:pt>
                <c:pt idx="4">
                  <c:v>May</c:v>
                </c:pt>
                <c:pt idx="5">
                  <c:v>June</c:v>
                </c:pt>
                <c:pt idx="6">
                  <c:v>July</c:v>
                </c:pt>
                <c:pt idx="7">
                  <c:v>August</c:v>
                </c:pt>
                <c:pt idx="8">
                  <c:v>September</c:v>
                </c:pt>
                <c:pt idx="9">
                  <c:v>October</c:v>
                </c:pt>
                <c:pt idx="10">
                  <c:v>November</c:v>
                </c:pt>
                <c:pt idx="11">
                  <c:v>December</c:v>
                </c:pt>
              </c:strCache>
            </c:strRef>
          </c:cat>
          <c:val>
            <c:numRef>
              <c:f>Sheet1!$B$2:$B$13</c:f>
              <c:numCache>
                <c:formatCode>0%</c:formatCode>
                <c:ptCount val="12"/>
                <c:pt idx="0">
                  <c:v>0.73</c:v>
                </c:pt>
                <c:pt idx="1">
                  <c:v>0.65</c:v>
                </c:pt>
                <c:pt idx="2">
                  <c:v>0.84</c:v>
                </c:pt>
                <c:pt idx="3">
                  <c:v>0.84</c:v>
                </c:pt>
                <c:pt idx="4">
                  <c:v>0.75</c:v>
                </c:pt>
                <c:pt idx="5">
                  <c:v>0.67</c:v>
                </c:pt>
                <c:pt idx="6">
                  <c:v>0.67</c:v>
                </c:pt>
                <c:pt idx="7">
                  <c:v>0.55000000000000004</c:v>
                </c:pt>
                <c:pt idx="8">
                  <c:v>0.68</c:v>
                </c:pt>
                <c:pt idx="9">
                  <c:v>0.77</c:v>
                </c:pt>
                <c:pt idx="10">
                  <c:v>0.78</c:v>
                </c:pt>
                <c:pt idx="11">
                  <c:v>0.72</c:v>
                </c:pt>
              </c:numCache>
            </c:numRef>
          </c:val>
          <c:smooth val="0"/>
          <c:extLst>
            <c:ext xmlns:c16="http://schemas.microsoft.com/office/drawing/2014/chart" uri="{C3380CC4-5D6E-409C-BE32-E72D297353CC}">
              <c16:uniqueId val="{00000000-79AF-4439-B22F-95A794DAFE0C}"/>
            </c:ext>
          </c:extLst>
        </c:ser>
        <c:ser>
          <c:idx val="1"/>
          <c:order val="1"/>
          <c:tx>
            <c:strRef>
              <c:f>Sheet1!$C$1</c:f>
              <c:strCache>
                <c:ptCount val="1"/>
                <c:pt idx="0">
                  <c:v>2024</c:v>
                </c:pt>
              </c:strCache>
            </c:strRef>
          </c:tx>
          <c:spPr>
            <a:ln w="34925" cap="rnd">
              <a:solidFill>
                <a:schemeClr val="accent5"/>
              </a:solidFill>
              <a:round/>
            </a:ln>
            <a:effectLst>
              <a:outerShdw blurRad="57150" dist="19050" dir="5400000" algn="ctr" rotWithShape="0">
                <a:srgbClr val="000000">
                  <a:alpha val="63000"/>
                </a:srgbClr>
              </a:outerShdw>
            </a:effectLst>
          </c:spPr>
          <c:marker>
            <c:symbol val="none"/>
          </c:marker>
          <c:cat>
            <c:strRef>
              <c:f>Sheet1!$A$2:$A$13</c:f>
              <c:strCache>
                <c:ptCount val="12"/>
                <c:pt idx="0">
                  <c:v>January</c:v>
                </c:pt>
                <c:pt idx="1">
                  <c:v>February</c:v>
                </c:pt>
                <c:pt idx="2">
                  <c:v>March </c:v>
                </c:pt>
                <c:pt idx="3">
                  <c:v>April</c:v>
                </c:pt>
                <c:pt idx="4">
                  <c:v>May</c:v>
                </c:pt>
                <c:pt idx="5">
                  <c:v>June</c:v>
                </c:pt>
                <c:pt idx="6">
                  <c:v>July</c:v>
                </c:pt>
                <c:pt idx="7">
                  <c:v>August</c:v>
                </c:pt>
                <c:pt idx="8">
                  <c:v>September</c:v>
                </c:pt>
                <c:pt idx="9">
                  <c:v>October</c:v>
                </c:pt>
                <c:pt idx="10">
                  <c:v>November</c:v>
                </c:pt>
                <c:pt idx="11">
                  <c:v>December</c:v>
                </c:pt>
              </c:strCache>
            </c:strRef>
          </c:cat>
          <c:val>
            <c:numRef>
              <c:f>Sheet1!$C$2:$C$13</c:f>
              <c:numCache>
                <c:formatCode>0%</c:formatCode>
                <c:ptCount val="12"/>
                <c:pt idx="0">
                  <c:v>0.65</c:v>
                </c:pt>
                <c:pt idx="1">
                  <c:v>0.72</c:v>
                </c:pt>
                <c:pt idx="2">
                  <c:v>0.69</c:v>
                </c:pt>
                <c:pt idx="3">
                  <c:v>0.69</c:v>
                </c:pt>
                <c:pt idx="4">
                  <c:v>0.74</c:v>
                </c:pt>
                <c:pt idx="5">
                  <c:v>0.6</c:v>
                </c:pt>
                <c:pt idx="6">
                  <c:v>0.68</c:v>
                </c:pt>
                <c:pt idx="7">
                  <c:v>0.74</c:v>
                </c:pt>
                <c:pt idx="8">
                  <c:v>0.61</c:v>
                </c:pt>
                <c:pt idx="9">
                  <c:v>0.76</c:v>
                </c:pt>
                <c:pt idx="10">
                  <c:v>0.7</c:v>
                </c:pt>
                <c:pt idx="11">
                  <c:v>0.6</c:v>
                </c:pt>
              </c:numCache>
            </c:numRef>
          </c:val>
          <c:smooth val="0"/>
          <c:extLst>
            <c:ext xmlns:c16="http://schemas.microsoft.com/office/drawing/2014/chart" uri="{C3380CC4-5D6E-409C-BE32-E72D297353CC}">
              <c16:uniqueId val="{00000000-E8D4-4ABD-A76C-D9BDFDBB8B8D}"/>
            </c:ext>
          </c:extLst>
        </c:ser>
        <c:ser>
          <c:idx val="2"/>
          <c:order val="2"/>
          <c:tx>
            <c:strRef>
              <c:f>Sheet1!$D$1</c:f>
              <c:strCache>
                <c:ptCount val="1"/>
                <c:pt idx="0">
                  <c:v>2023</c:v>
                </c:pt>
              </c:strCache>
            </c:strRef>
          </c:tx>
          <c:spPr>
            <a:ln w="34925" cap="rnd">
              <a:solidFill>
                <a:schemeClr val="accent4"/>
              </a:solidFill>
              <a:round/>
            </a:ln>
            <a:effectLst>
              <a:outerShdw blurRad="57150" dist="19050" dir="5400000" algn="ctr" rotWithShape="0">
                <a:srgbClr val="000000">
                  <a:alpha val="63000"/>
                </a:srgbClr>
              </a:outerShdw>
            </a:effectLst>
          </c:spPr>
          <c:marker>
            <c:symbol val="none"/>
          </c:marker>
          <c:cat>
            <c:strRef>
              <c:f>Sheet1!$A$2:$A$13</c:f>
              <c:strCache>
                <c:ptCount val="12"/>
                <c:pt idx="0">
                  <c:v>January</c:v>
                </c:pt>
                <c:pt idx="1">
                  <c:v>February</c:v>
                </c:pt>
                <c:pt idx="2">
                  <c:v>March </c:v>
                </c:pt>
                <c:pt idx="3">
                  <c:v>April</c:v>
                </c:pt>
                <c:pt idx="4">
                  <c:v>May</c:v>
                </c:pt>
                <c:pt idx="5">
                  <c:v>June</c:v>
                </c:pt>
                <c:pt idx="6">
                  <c:v>July</c:v>
                </c:pt>
                <c:pt idx="7">
                  <c:v>August</c:v>
                </c:pt>
                <c:pt idx="8">
                  <c:v>September</c:v>
                </c:pt>
                <c:pt idx="9">
                  <c:v>October</c:v>
                </c:pt>
                <c:pt idx="10">
                  <c:v>November</c:v>
                </c:pt>
                <c:pt idx="11">
                  <c:v>December</c:v>
                </c:pt>
              </c:strCache>
            </c:strRef>
          </c:cat>
          <c:val>
            <c:numRef>
              <c:f>Sheet1!$D$2:$D$13</c:f>
              <c:numCache>
                <c:formatCode>0%</c:formatCode>
                <c:ptCount val="12"/>
                <c:pt idx="0">
                  <c:v>0.84</c:v>
                </c:pt>
                <c:pt idx="1">
                  <c:v>0.81</c:v>
                </c:pt>
                <c:pt idx="2">
                  <c:v>0.79</c:v>
                </c:pt>
                <c:pt idx="3">
                  <c:v>0.78</c:v>
                </c:pt>
                <c:pt idx="4">
                  <c:v>0.72</c:v>
                </c:pt>
                <c:pt idx="5">
                  <c:v>0.71</c:v>
                </c:pt>
                <c:pt idx="6">
                  <c:v>0.55000000000000004</c:v>
                </c:pt>
                <c:pt idx="7">
                  <c:v>0.48</c:v>
                </c:pt>
                <c:pt idx="8">
                  <c:v>0.83</c:v>
                </c:pt>
                <c:pt idx="9">
                  <c:v>0.8</c:v>
                </c:pt>
                <c:pt idx="10">
                  <c:v>0.61</c:v>
                </c:pt>
                <c:pt idx="11">
                  <c:v>0.69</c:v>
                </c:pt>
              </c:numCache>
            </c:numRef>
          </c:val>
          <c:smooth val="0"/>
          <c:extLst>
            <c:ext xmlns:c16="http://schemas.microsoft.com/office/drawing/2014/chart" uri="{C3380CC4-5D6E-409C-BE32-E72D297353CC}">
              <c16:uniqueId val="{00000001-E8D4-4ABD-A76C-D9BDFDBB8B8D}"/>
            </c:ext>
          </c:extLst>
        </c:ser>
        <c:dLbls>
          <c:showLegendKey val="0"/>
          <c:showVal val="0"/>
          <c:showCatName val="0"/>
          <c:showSerName val="0"/>
          <c:showPercent val="0"/>
          <c:showBubbleSize val="0"/>
        </c:dLbls>
        <c:smooth val="0"/>
        <c:axId val="1248190672"/>
        <c:axId val="1248188752"/>
      </c:lineChart>
      <c:catAx>
        <c:axId val="1248190672"/>
        <c:scaling>
          <c:orientation val="minMax"/>
        </c:scaling>
        <c:delete val="0"/>
        <c:axPos val="b"/>
        <c:numFmt formatCode="General" sourceLinked="1"/>
        <c:majorTickMark val="none"/>
        <c:minorTickMark val="none"/>
        <c:tickLblPos val="nextTo"/>
        <c:spPr>
          <a:noFill/>
          <a:ln w="9525" cap="flat" cmpd="sng" algn="ctr">
            <a:solidFill>
              <a:schemeClr val="lt1">
                <a:lumMod val="95000"/>
                <a:alpha val="10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248188752"/>
        <c:crosses val="autoZero"/>
        <c:auto val="1"/>
        <c:lblAlgn val="ctr"/>
        <c:lblOffset val="100"/>
        <c:noMultiLvlLbl val="0"/>
      </c:catAx>
      <c:valAx>
        <c:axId val="1248188752"/>
        <c:scaling>
          <c:orientation val="minMax"/>
        </c:scaling>
        <c:delete val="0"/>
        <c:axPos val="l"/>
        <c:majorGridlines>
          <c:spPr>
            <a:ln w="9525" cap="flat" cmpd="sng" algn="ctr">
              <a:solidFill>
                <a:schemeClr val="lt1">
                  <a:lumMod val="95000"/>
                  <a:alpha val="10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2481906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C-581F-4450-BB60-969D19F06AB8}"/>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B-581F-4450-BB60-969D19F06AB8}"/>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D-581F-4450-BB60-969D19F06AB8}"/>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E-581F-4450-BB60-969D19F06AB8}"/>
              </c:ext>
            </c:extLst>
          </c:dPt>
          <c:dPt>
            <c:idx val="4"/>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F-581F-4450-BB60-969D19F06AB8}"/>
              </c:ext>
            </c:extLst>
          </c:dPt>
          <c:dPt>
            <c:idx val="5"/>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581F-4450-BB60-969D19F06AB8}"/>
              </c:ext>
            </c:extLst>
          </c:dPt>
          <c:dPt>
            <c:idx val="6"/>
            <c:bubble3D val="0"/>
            <c:spPr>
              <a:gradFill rotWithShape="1">
                <a:gsLst>
                  <a:gs pos="0">
                    <a:schemeClr val="accent1">
                      <a:lumMod val="60000"/>
                      <a:satMod val="103000"/>
                      <a:lumMod val="102000"/>
                      <a:tint val="94000"/>
                    </a:schemeClr>
                  </a:gs>
                  <a:gs pos="50000">
                    <a:schemeClr val="accent1">
                      <a:lumMod val="60000"/>
                      <a:satMod val="110000"/>
                      <a:lumMod val="100000"/>
                      <a:shade val="100000"/>
                    </a:schemeClr>
                  </a:gs>
                  <a:gs pos="100000">
                    <a:schemeClr val="accent1">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2-581F-4450-BB60-969D19F06AB8}"/>
              </c:ext>
            </c:extLst>
          </c:dPt>
          <c:dPt>
            <c:idx val="7"/>
            <c:bubble3D val="0"/>
            <c:spPr>
              <a:gradFill rotWithShape="1">
                <a:gsLst>
                  <a:gs pos="0">
                    <a:schemeClr val="accent2">
                      <a:lumMod val="60000"/>
                      <a:satMod val="103000"/>
                      <a:lumMod val="102000"/>
                      <a:tint val="94000"/>
                    </a:schemeClr>
                  </a:gs>
                  <a:gs pos="50000">
                    <a:schemeClr val="accent2">
                      <a:lumMod val="60000"/>
                      <a:satMod val="110000"/>
                      <a:lumMod val="100000"/>
                      <a:shade val="100000"/>
                    </a:schemeClr>
                  </a:gs>
                  <a:gs pos="100000">
                    <a:schemeClr val="accent2">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4-581F-4450-BB60-969D19F06AB8}"/>
              </c:ext>
            </c:extLst>
          </c:dPt>
          <c:dPt>
            <c:idx val="8"/>
            <c:bubble3D val="0"/>
            <c:spPr>
              <a:gradFill rotWithShape="1">
                <a:gsLst>
                  <a:gs pos="0">
                    <a:schemeClr val="accent3">
                      <a:lumMod val="60000"/>
                      <a:satMod val="103000"/>
                      <a:lumMod val="102000"/>
                      <a:tint val="94000"/>
                    </a:schemeClr>
                  </a:gs>
                  <a:gs pos="50000">
                    <a:schemeClr val="accent3">
                      <a:lumMod val="60000"/>
                      <a:satMod val="110000"/>
                      <a:lumMod val="100000"/>
                      <a:shade val="100000"/>
                    </a:schemeClr>
                  </a:gs>
                  <a:gs pos="100000">
                    <a:schemeClr val="accent3">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3-581F-4450-BB60-969D19F06AB8}"/>
              </c:ext>
            </c:extLst>
          </c:dPt>
          <c:dPt>
            <c:idx val="9"/>
            <c:bubble3D val="0"/>
            <c:spPr>
              <a:gradFill rotWithShape="1">
                <a:gsLst>
                  <a:gs pos="0">
                    <a:schemeClr val="accent4">
                      <a:lumMod val="60000"/>
                      <a:satMod val="103000"/>
                      <a:lumMod val="102000"/>
                      <a:tint val="94000"/>
                    </a:schemeClr>
                  </a:gs>
                  <a:gs pos="50000">
                    <a:schemeClr val="accent4">
                      <a:lumMod val="60000"/>
                      <a:satMod val="110000"/>
                      <a:lumMod val="100000"/>
                      <a:shade val="100000"/>
                    </a:schemeClr>
                  </a:gs>
                  <a:gs pos="100000">
                    <a:schemeClr val="accent4">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5-581F-4450-BB60-969D19F06AB8}"/>
              </c:ext>
            </c:extLst>
          </c:dPt>
          <c:dPt>
            <c:idx val="10"/>
            <c:bubble3D val="0"/>
            <c:spPr>
              <a:gradFill rotWithShape="1">
                <a:gsLst>
                  <a:gs pos="0">
                    <a:schemeClr val="accent5">
                      <a:lumMod val="60000"/>
                      <a:satMod val="103000"/>
                      <a:lumMod val="102000"/>
                      <a:tint val="94000"/>
                    </a:schemeClr>
                  </a:gs>
                  <a:gs pos="50000">
                    <a:schemeClr val="accent5">
                      <a:lumMod val="60000"/>
                      <a:satMod val="110000"/>
                      <a:lumMod val="100000"/>
                      <a:shade val="100000"/>
                    </a:schemeClr>
                  </a:gs>
                  <a:gs pos="100000">
                    <a:schemeClr val="accent5">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6-581F-4450-BB60-969D19F06AB8}"/>
              </c:ext>
            </c:extLst>
          </c:dPt>
          <c:dPt>
            <c:idx val="11"/>
            <c:bubble3D val="0"/>
            <c:spPr>
              <a:gradFill rotWithShape="1">
                <a:gsLst>
                  <a:gs pos="0">
                    <a:schemeClr val="accent6">
                      <a:lumMod val="60000"/>
                      <a:satMod val="103000"/>
                      <a:lumMod val="102000"/>
                      <a:tint val="94000"/>
                    </a:schemeClr>
                  </a:gs>
                  <a:gs pos="50000">
                    <a:schemeClr val="accent6">
                      <a:lumMod val="60000"/>
                      <a:satMod val="110000"/>
                      <a:lumMod val="100000"/>
                      <a:shade val="100000"/>
                    </a:schemeClr>
                  </a:gs>
                  <a:gs pos="100000">
                    <a:schemeClr val="accent6">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7-581F-4450-BB60-969D19F06AB8}"/>
              </c:ext>
            </c:extLst>
          </c:dPt>
          <c:dPt>
            <c:idx val="12"/>
            <c:bubble3D val="0"/>
            <c:spPr>
              <a:gradFill rotWithShape="1">
                <a:gsLst>
                  <a:gs pos="0">
                    <a:schemeClr val="accent1">
                      <a:lumMod val="80000"/>
                      <a:lumOff val="20000"/>
                      <a:satMod val="103000"/>
                      <a:lumMod val="102000"/>
                      <a:tint val="94000"/>
                    </a:schemeClr>
                  </a:gs>
                  <a:gs pos="50000">
                    <a:schemeClr val="accent1">
                      <a:lumMod val="80000"/>
                      <a:lumOff val="20000"/>
                      <a:satMod val="110000"/>
                      <a:lumMod val="100000"/>
                      <a:shade val="100000"/>
                    </a:schemeClr>
                  </a:gs>
                  <a:gs pos="100000">
                    <a:schemeClr val="accent1">
                      <a:lumMod val="80000"/>
                      <a:lumOff val="20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9-581F-4450-BB60-969D19F06AB8}"/>
              </c:ext>
            </c:extLst>
          </c:dPt>
          <c:dPt>
            <c:idx val="13"/>
            <c:bubble3D val="0"/>
            <c:spPr>
              <a:gradFill rotWithShape="1">
                <a:gsLst>
                  <a:gs pos="0">
                    <a:schemeClr val="accent2">
                      <a:lumMod val="80000"/>
                      <a:lumOff val="20000"/>
                      <a:satMod val="103000"/>
                      <a:lumMod val="102000"/>
                      <a:tint val="94000"/>
                    </a:schemeClr>
                  </a:gs>
                  <a:gs pos="50000">
                    <a:schemeClr val="accent2">
                      <a:lumMod val="80000"/>
                      <a:lumOff val="20000"/>
                      <a:satMod val="110000"/>
                      <a:lumMod val="100000"/>
                      <a:shade val="100000"/>
                    </a:schemeClr>
                  </a:gs>
                  <a:gs pos="100000">
                    <a:schemeClr val="accent2">
                      <a:lumMod val="80000"/>
                      <a:lumOff val="20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8-581F-4450-BB60-969D19F06AB8}"/>
              </c:ext>
            </c:extLst>
          </c:dPt>
          <c:dPt>
            <c:idx val="14"/>
            <c:bubble3D val="0"/>
            <c:spPr>
              <a:gradFill rotWithShape="1">
                <a:gsLst>
                  <a:gs pos="0">
                    <a:schemeClr val="accent3">
                      <a:lumMod val="80000"/>
                      <a:lumOff val="20000"/>
                      <a:satMod val="103000"/>
                      <a:lumMod val="102000"/>
                      <a:tint val="94000"/>
                    </a:schemeClr>
                  </a:gs>
                  <a:gs pos="50000">
                    <a:schemeClr val="accent3">
                      <a:lumMod val="80000"/>
                      <a:lumOff val="20000"/>
                      <a:satMod val="110000"/>
                      <a:lumMod val="100000"/>
                      <a:shade val="100000"/>
                    </a:schemeClr>
                  </a:gs>
                  <a:gs pos="100000">
                    <a:schemeClr val="accent3">
                      <a:lumMod val="80000"/>
                      <a:lumOff val="20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A-581F-4450-BB60-969D19F06AB8}"/>
              </c:ext>
            </c:extLst>
          </c:dPt>
          <c:dLbls>
            <c:dLbl>
              <c:idx val="0"/>
              <c:layout>
                <c:manualLayout>
                  <c:x val="1.0937499999999999E-2"/>
                  <c:y val="-9.60937440887214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581F-4450-BB60-969D19F06AB8}"/>
                </c:ext>
              </c:extLst>
            </c:dLbl>
            <c:dLbl>
              <c:idx val="1"/>
              <c:layout>
                <c:manualLayout>
                  <c:x val="4.3749999999999997E-2"/>
                  <c:y val="-7.499999538631918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581F-4450-BB60-969D19F06AB8}"/>
                </c:ext>
              </c:extLst>
            </c:dLbl>
            <c:dLbl>
              <c:idx val="2"/>
              <c:layout>
                <c:manualLayout>
                  <c:x val="4.6875E-2"/>
                  <c:y val="-5.85937463955618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581F-4450-BB60-969D19F06AB8}"/>
                </c:ext>
              </c:extLst>
            </c:dLbl>
            <c:dLbl>
              <c:idx val="3"/>
              <c:layout>
                <c:manualLayout>
                  <c:x val="5.9374999999999997E-2"/>
                  <c:y val="-4.94085946834017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581F-4450-BB60-969D19F06AB8}"/>
                </c:ext>
              </c:extLst>
            </c:dLbl>
            <c:dLbl>
              <c:idx val="4"/>
              <c:layout>
                <c:manualLayout>
                  <c:x val="6.5625000000000003E-2"/>
                  <c:y val="-4.44677352150616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581F-4450-BB60-969D19F06AB8}"/>
                </c:ext>
              </c:extLst>
            </c:dLbl>
            <c:dLbl>
              <c:idx val="5"/>
              <c:layout>
                <c:manualLayout>
                  <c:x val="6.8750000000000006E-2"/>
                  <c:y val="1.87499988465797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81F-4450-BB60-969D19F06AB8}"/>
                </c:ext>
              </c:extLst>
            </c:dLbl>
            <c:dLbl>
              <c:idx val="6"/>
              <c:layout>
                <c:manualLayout>
                  <c:x val="-0.05"/>
                  <c:y val="4.687499711644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81F-4450-BB60-969D19F06AB8}"/>
                </c:ext>
              </c:extLst>
            </c:dLbl>
            <c:dLbl>
              <c:idx val="7"/>
              <c:layout>
                <c:manualLayout>
                  <c:x val="-6.4062499999999994E-2"/>
                  <c:y val="2.81249982698696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81F-4450-BB60-969D19F06AB8}"/>
                </c:ext>
              </c:extLst>
            </c:dLbl>
            <c:dLbl>
              <c:idx val="8"/>
              <c:layout>
                <c:manualLayout>
                  <c:x val="-5.156250000000006E-2"/>
                  <c:y val="4.687499711644863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81F-4450-BB60-969D19F06AB8}"/>
                </c:ext>
              </c:extLst>
            </c:dLbl>
            <c:dLbl>
              <c:idx val="9"/>
              <c:layout>
                <c:manualLayout>
                  <c:x val="-6.4062499999999994E-2"/>
                  <c:y val="-1.64062489907573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81F-4450-BB60-969D19F06AB8}"/>
                </c:ext>
              </c:extLst>
            </c:dLbl>
            <c:dLbl>
              <c:idx val="10"/>
              <c:layout>
                <c:manualLayout>
                  <c:x val="-3.7499999999999999E-2"/>
                  <c:y val="-3.28124979815146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81F-4450-BB60-969D19F06AB8}"/>
                </c:ext>
              </c:extLst>
            </c:dLbl>
            <c:dLbl>
              <c:idx val="11"/>
              <c:layout>
                <c:manualLayout>
                  <c:x val="-3.2812500000000001E-2"/>
                  <c:y val="-4.68749971164494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81F-4450-BB60-969D19F06AB8}"/>
                </c:ext>
              </c:extLst>
            </c:dLbl>
            <c:dLbl>
              <c:idx val="12"/>
              <c:layout>
                <c:manualLayout>
                  <c:x val="-5.156250000000006E-2"/>
                  <c:y val="-6.328124610720682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81F-4450-BB60-969D19F06AB8}"/>
                </c:ext>
              </c:extLst>
            </c:dLbl>
            <c:dLbl>
              <c:idx val="13"/>
              <c:delete val="1"/>
              <c:extLst>
                <c:ext xmlns:c15="http://schemas.microsoft.com/office/drawing/2012/chart" uri="{CE6537A1-D6FC-4f65-9D91-7224C49458BB}"/>
                <c:ext xmlns:c16="http://schemas.microsoft.com/office/drawing/2014/chart" uri="{C3380CC4-5D6E-409C-BE32-E72D297353CC}">
                  <c16:uniqueId val="{00000008-581F-4450-BB60-969D19F06AB8}"/>
                </c:ext>
              </c:extLst>
            </c:dLbl>
            <c:dLbl>
              <c:idx val="14"/>
              <c:layout>
                <c:manualLayout>
                  <c:x val="1.2499999999999943E-2"/>
                  <c:y val="-7.26562455304967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581F-4450-BB60-969D19F06AB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a:solidFill>
                    <a:schemeClr val="lt1">
                      <a:lumMod val="95000"/>
                      <a:alpha val="54000"/>
                    </a:schemeClr>
                  </a:solidFill>
                </a:ln>
                <a:effectLst/>
              </c:spPr>
            </c:leaderLines>
            <c:extLst>
              <c:ext xmlns:c15="http://schemas.microsoft.com/office/drawing/2012/chart" uri="{CE6537A1-D6FC-4f65-9D91-7224C49458BB}"/>
            </c:extLst>
          </c:dLbls>
          <c:cat>
            <c:strRef>
              <c:f>Sheet1!$A$2:$A$16</c:f>
              <c:strCache>
                <c:ptCount val="15"/>
                <c:pt idx="0">
                  <c:v>Agency Assist</c:v>
                </c:pt>
                <c:pt idx="1">
                  <c:v>Agg. Animal</c:v>
                </c:pt>
                <c:pt idx="2">
                  <c:v>Barking</c:v>
                </c:pt>
                <c:pt idx="3">
                  <c:v>Bite Investigation</c:v>
                </c:pt>
                <c:pt idx="4">
                  <c:v>Confined Animal</c:v>
                </c:pt>
                <c:pt idx="5">
                  <c:v>Deceased</c:v>
                </c:pt>
                <c:pt idx="6">
                  <c:v>Loose/Loose Owned</c:v>
                </c:pt>
                <c:pt idx="7">
                  <c:v>Roosters</c:v>
                </c:pt>
                <c:pt idx="8">
                  <c:v>Trap Pick Up</c:v>
                </c:pt>
                <c:pt idx="9">
                  <c:v>Trap Set</c:v>
                </c:pt>
                <c:pt idx="10">
                  <c:v>Sick/Injured</c:v>
                </c:pt>
                <c:pt idx="11">
                  <c:v>Special Assignment</c:v>
                </c:pt>
                <c:pt idx="12">
                  <c:v>Welfare Check</c:v>
                </c:pt>
                <c:pt idx="13">
                  <c:v>Field Owner Surrender</c:v>
                </c:pt>
                <c:pt idx="14">
                  <c:v>Loose Patrol</c:v>
                </c:pt>
              </c:strCache>
            </c:strRef>
          </c:cat>
          <c:val>
            <c:numRef>
              <c:f>Sheet1!$B$2:$B$16</c:f>
              <c:numCache>
                <c:formatCode>0%</c:formatCode>
                <c:ptCount val="15"/>
                <c:pt idx="0">
                  <c:v>0.01</c:v>
                </c:pt>
                <c:pt idx="1">
                  <c:v>0.04</c:v>
                </c:pt>
                <c:pt idx="2">
                  <c:v>0.02</c:v>
                </c:pt>
                <c:pt idx="3">
                  <c:v>0.05</c:v>
                </c:pt>
                <c:pt idx="4">
                  <c:v>0.15</c:v>
                </c:pt>
                <c:pt idx="5">
                  <c:v>0.2</c:v>
                </c:pt>
                <c:pt idx="6">
                  <c:v>0.32</c:v>
                </c:pt>
                <c:pt idx="7" formatCode="0.00%">
                  <c:v>0.01</c:v>
                </c:pt>
                <c:pt idx="8">
                  <c:v>0.01</c:v>
                </c:pt>
                <c:pt idx="9">
                  <c:v>0.05</c:v>
                </c:pt>
                <c:pt idx="10">
                  <c:v>0.05</c:v>
                </c:pt>
                <c:pt idx="11">
                  <c:v>0.03</c:v>
                </c:pt>
                <c:pt idx="12">
                  <c:v>0.04</c:v>
                </c:pt>
                <c:pt idx="13" formatCode="0.00%">
                  <c:v>0</c:v>
                </c:pt>
                <c:pt idx="14">
                  <c:v>0.02</c:v>
                </c:pt>
              </c:numCache>
            </c:numRef>
          </c:val>
          <c:extLst>
            <c:ext xmlns:c16="http://schemas.microsoft.com/office/drawing/2014/chart" uri="{C3380CC4-5D6E-409C-BE32-E72D297353CC}">
              <c16:uniqueId val="{00000000-581F-4450-BB60-969D19F06AB8}"/>
            </c:ext>
          </c:extLst>
        </c:ser>
        <c:dLbls>
          <c:showLegendKey val="0"/>
          <c:showVal val="1"/>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Sheet1!$B$1</c:f>
              <c:strCache>
                <c:ptCount val="1"/>
                <c:pt idx="0">
                  <c:v>At Large</c:v>
                </c:pt>
              </c:strCache>
            </c:strRef>
          </c:tx>
          <c:spPr>
            <a:gradFill rotWithShape="1">
              <a:gsLst>
                <a:gs pos="0">
                  <a:schemeClr val="accent1">
                    <a:shade val="44000"/>
                    <a:satMod val="103000"/>
                    <a:lumMod val="102000"/>
                    <a:tint val="94000"/>
                  </a:schemeClr>
                </a:gs>
                <a:gs pos="50000">
                  <a:schemeClr val="accent1">
                    <a:shade val="44000"/>
                    <a:satMod val="110000"/>
                    <a:lumMod val="100000"/>
                    <a:shade val="100000"/>
                  </a:schemeClr>
                </a:gs>
                <a:gs pos="100000">
                  <a:schemeClr val="accent1">
                    <a:shade val="44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numRef>
              <c:f>Sheet1!$A$2</c:f>
              <c:numCache>
                <c:formatCode>General</c:formatCode>
                <c:ptCount val="1"/>
                <c:pt idx="0">
                  <c:v>2025</c:v>
                </c:pt>
              </c:numCache>
            </c:numRef>
          </c:cat>
          <c:val>
            <c:numRef>
              <c:f>Sheet1!$B$2</c:f>
              <c:numCache>
                <c:formatCode>General</c:formatCode>
                <c:ptCount val="1"/>
                <c:pt idx="0">
                  <c:v>107</c:v>
                </c:pt>
              </c:numCache>
            </c:numRef>
          </c:val>
          <c:extLst>
            <c:ext xmlns:c16="http://schemas.microsoft.com/office/drawing/2014/chart" uri="{C3380CC4-5D6E-409C-BE32-E72D297353CC}">
              <c16:uniqueId val="{00000000-CE27-4936-95EC-1DF257C7D48F}"/>
            </c:ext>
          </c:extLst>
        </c:ser>
        <c:ser>
          <c:idx val="1"/>
          <c:order val="1"/>
          <c:tx>
            <c:strRef>
              <c:f>Sheet1!$C$1</c:f>
              <c:strCache>
                <c:ptCount val="1"/>
                <c:pt idx="0">
                  <c:v>Animal Nuisance</c:v>
                </c:pt>
              </c:strCache>
            </c:strRef>
          </c:tx>
          <c:spPr>
            <a:gradFill rotWithShape="1">
              <a:gsLst>
                <a:gs pos="0">
                  <a:schemeClr val="accent1">
                    <a:shade val="58000"/>
                    <a:satMod val="103000"/>
                    <a:lumMod val="102000"/>
                    <a:tint val="94000"/>
                  </a:schemeClr>
                </a:gs>
                <a:gs pos="50000">
                  <a:schemeClr val="accent1">
                    <a:shade val="58000"/>
                    <a:satMod val="110000"/>
                    <a:lumMod val="100000"/>
                    <a:shade val="100000"/>
                  </a:schemeClr>
                </a:gs>
                <a:gs pos="100000">
                  <a:schemeClr val="accent1">
                    <a:shade val="58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numRef>
              <c:f>Sheet1!$A$2</c:f>
              <c:numCache>
                <c:formatCode>General</c:formatCode>
                <c:ptCount val="1"/>
                <c:pt idx="0">
                  <c:v>2025</c:v>
                </c:pt>
              </c:numCache>
            </c:numRef>
          </c:cat>
          <c:val>
            <c:numRef>
              <c:f>Sheet1!$C$2</c:f>
              <c:numCache>
                <c:formatCode>General</c:formatCode>
                <c:ptCount val="1"/>
                <c:pt idx="0">
                  <c:v>1</c:v>
                </c:pt>
              </c:numCache>
            </c:numRef>
          </c:val>
          <c:extLst>
            <c:ext xmlns:c16="http://schemas.microsoft.com/office/drawing/2014/chart" uri="{C3380CC4-5D6E-409C-BE32-E72D297353CC}">
              <c16:uniqueId val="{00000001-CE27-4936-95EC-1DF257C7D48F}"/>
            </c:ext>
          </c:extLst>
        </c:ser>
        <c:ser>
          <c:idx val="2"/>
          <c:order val="2"/>
          <c:tx>
            <c:strRef>
              <c:f>Sheet1!$D$1</c:f>
              <c:strCache>
                <c:ptCount val="1"/>
                <c:pt idx="0">
                  <c:v>Barking Dog</c:v>
                </c:pt>
              </c:strCache>
            </c:strRef>
          </c:tx>
          <c:spPr>
            <a:gradFill rotWithShape="1">
              <a:gsLst>
                <a:gs pos="0">
                  <a:schemeClr val="accent1">
                    <a:shade val="72000"/>
                    <a:satMod val="103000"/>
                    <a:lumMod val="102000"/>
                    <a:tint val="94000"/>
                  </a:schemeClr>
                </a:gs>
                <a:gs pos="50000">
                  <a:schemeClr val="accent1">
                    <a:shade val="72000"/>
                    <a:satMod val="110000"/>
                    <a:lumMod val="100000"/>
                    <a:shade val="100000"/>
                  </a:schemeClr>
                </a:gs>
                <a:gs pos="100000">
                  <a:schemeClr val="accent1">
                    <a:shade val="72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numRef>
              <c:f>Sheet1!$A$2</c:f>
              <c:numCache>
                <c:formatCode>General</c:formatCode>
                <c:ptCount val="1"/>
                <c:pt idx="0">
                  <c:v>2025</c:v>
                </c:pt>
              </c:numCache>
            </c:numRef>
          </c:cat>
          <c:val>
            <c:numRef>
              <c:f>Sheet1!$D$2</c:f>
              <c:numCache>
                <c:formatCode>General</c:formatCode>
                <c:ptCount val="1"/>
                <c:pt idx="0">
                  <c:v>7</c:v>
                </c:pt>
              </c:numCache>
            </c:numRef>
          </c:val>
          <c:extLst>
            <c:ext xmlns:c16="http://schemas.microsoft.com/office/drawing/2014/chart" uri="{C3380CC4-5D6E-409C-BE32-E72D297353CC}">
              <c16:uniqueId val="{00000002-CE27-4936-95EC-1DF257C7D48F}"/>
            </c:ext>
          </c:extLst>
        </c:ser>
        <c:ser>
          <c:idx val="3"/>
          <c:order val="3"/>
          <c:tx>
            <c:strRef>
              <c:f>Sheet1!$E$1</c:f>
              <c:strCache>
                <c:ptCount val="1"/>
                <c:pt idx="0">
                  <c:v>No Tags</c:v>
                </c:pt>
              </c:strCache>
            </c:strRef>
          </c:tx>
          <c:spPr>
            <a:gradFill rotWithShape="1">
              <a:gsLst>
                <a:gs pos="0">
                  <a:schemeClr val="accent1">
                    <a:shade val="86000"/>
                    <a:satMod val="103000"/>
                    <a:lumMod val="102000"/>
                    <a:tint val="94000"/>
                  </a:schemeClr>
                </a:gs>
                <a:gs pos="50000">
                  <a:schemeClr val="accent1">
                    <a:shade val="86000"/>
                    <a:satMod val="110000"/>
                    <a:lumMod val="100000"/>
                    <a:shade val="100000"/>
                  </a:schemeClr>
                </a:gs>
                <a:gs pos="100000">
                  <a:schemeClr val="accent1">
                    <a:shade val="86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numRef>
              <c:f>Sheet1!$A$2</c:f>
              <c:numCache>
                <c:formatCode>General</c:formatCode>
                <c:ptCount val="1"/>
                <c:pt idx="0">
                  <c:v>2025</c:v>
                </c:pt>
              </c:numCache>
            </c:numRef>
          </c:cat>
          <c:val>
            <c:numRef>
              <c:f>Sheet1!$E$2</c:f>
              <c:numCache>
                <c:formatCode>General</c:formatCode>
                <c:ptCount val="1"/>
                <c:pt idx="0">
                  <c:v>44</c:v>
                </c:pt>
              </c:numCache>
            </c:numRef>
          </c:val>
          <c:extLst>
            <c:ext xmlns:c16="http://schemas.microsoft.com/office/drawing/2014/chart" uri="{C3380CC4-5D6E-409C-BE32-E72D297353CC}">
              <c16:uniqueId val="{00000000-F807-4DE0-961D-F5FDF4093153}"/>
            </c:ext>
          </c:extLst>
        </c:ser>
        <c:ser>
          <c:idx val="4"/>
          <c:order val="4"/>
          <c:tx>
            <c:strRef>
              <c:f>Sheet1!$F$1</c:f>
              <c:strCache>
                <c:ptCount val="1"/>
                <c:pt idx="0">
                  <c:v>No Rabies</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numRef>
              <c:f>Sheet1!$A$2</c:f>
              <c:numCache>
                <c:formatCode>General</c:formatCode>
                <c:ptCount val="1"/>
                <c:pt idx="0">
                  <c:v>2025</c:v>
                </c:pt>
              </c:numCache>
            </c:numRef>
          </c:cat>
          <c:val>
            <c:numRef>
              <c:f>Sheet1!$F$2</c:f>
              <c:numCache>
                <c:formatCode>General</c:formatCode>
                <c:ptCount val="1"/>
                <c:pt idx="0">
                  <c:v>33</c:v>
                </c:pt>
              </c:numCache>
            </c:numRef>
          </c:val>
          <c:extLst>
            <c:ext xmlns:c16="http://schemas.microsoft.com/office/drawing/2014/chart" uri="{C3380CC4-5D6E-409C-BE32-E72D297353CC}">
              <c16:uniqueId val="{00000001-F807-4DE0-961D-F5FDF4093153}"/>
            </c:ext>
          </c:extLst>
        </c:ser>
        <c:ser>
          <c:idx val="5"/>
          <c:order val="5"/>
          <c:tx>
            <c:strRef>
              <c:f>Sheet1!$G$1</c:f>
              <c:strCache>
                <c:ptCount val="1"/>
                <c:pt idx="0">
                  <c:v>Failure to Neuter</c:v>
                </c:pt>
              </c:strCache>
            </c:strRef>
          </c:tx>
          <c:spPr>
            <a:gradFill rotWithShape="1">
              <a:gsLst>
                <a:gs pos="0">
                  <a:schemeClr val="accent1">
                    <a:tint val="86000"/>
                    <a:satMod val="103000"/>
                    <a:lumMod val="102000"/>
                    <a:tint val="94000"/>
                  </a:schemeClr>
                </a:gs>
                <a:gs pos="50000">
                  <a:schemeClr val="accent1">
                    <a:tint val="86000"/>
                    <a:satMod val="110000"/>
                    <a:lumMod val="100000"/>
                    <a:shade val="100000"/>
                  </a:schemeClr>
                </a:gs>
                <a:gs pos="100000">
                  <a:schemeClr val="accent1">
                    <a:tint val="86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numRef>
              <c:f>Sheet1!$A$2</c:f>
              <c:numCache>
                <c:formatCode>General</c:formatCode>
                <c:ptCount val="1"/>
                <c:pt idx="0">
                  <c:v>2025</c:v>
                </c:pt>
              </c:numCache>
            </c:numRef>
          </c:cat>
          <c:val>
            <c:numRef>
              <c:f>Sheet1!$G$2</c:f>
              <c:numCache>
                <c:formatCode>General</c:formatCode>
                <c:ptCount val="1"/>
                <c:pt idx="0">
                  <c:v>3</c:v>
                </c:pt>
              </c:numCache>
            </c:numRef>
          </c:val>
          <c:extLst>
            <c:ext xmlns:c16="http://schemas.microsoft.com/office/drawing/2014/chart" uri="{C3380CC4-5D6E-409C-BE32-E72D297353CC}">
              <c16:uniqueId val="{00000002-F807-4DE0-961D-F5FDF4093153}"/>
            </c:ext>
          </c:extLst>
        </c:ser>
        <c:ser>
          <c:idx val="6"/>
          <c:order val="6"/>
          <c:tx>
            <c:strRef>
              <c:f>Sheet1!$H$1</c:f>
              <c:strCache>
                <c:ptCount val="1"/>
                <c:pt idx="0">
                  <c:v>License and Fees</c:v>
                </c:pt>
              </c:strCache>
            </c:strRef>
          </c:tx>
          <c:spPr>
            <a:gradFill rotWithShape="1">
              <a:gsLst>
                <a:gs pos="0">
                  <a:schemeClr val="accent1">
                    <a:tint val="72000"/>
                    <a:satMod val="103000"/>
                    <a:lumMod val="102000"/>
                    <a:tint val="94000"/>
                  </a:schemeClr>
                </a:gs>
                <a:gs pos="50000">
                  <a:schemeClr val="accent1">
                    <a:tint val="72000"/>
                    <a:satMod val="110000"/>
                    <a:lumMod val="100000"/>
                    <a:shade val="100000"/>
                  </a:schemeClr>
                </a:gs>
                <a:gs pos="100000">
                  <a:schemeClr val="accent1">
                    <a:tint val="72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numRef>
              <c:f>Sheet1!$A$2</c:f>
              <c:numCache>
                <c:formatCode>General</c:formatCode>
                <c:ptCount val="1"/>
                <c:pt idx="0">
                  <c:v>2025</c:v>
                </c:pt>
              </c:numCache>
            </c:numRef>
          </c:cat>
          <c:val>
            <c:numRef>
              <c:f>Sheet1!$H$2</c:f>
              <c:numCache>
                <c:formatCode>General</c:formatCode>
                <c:ptCount val="1"/>
                <c:pt idx="0">
                  <c:v>1</c:v>
                </c:pt>
              </c:numCache>
            </c:numRef>
          </c:val>
          <c:extLst>
            <c:ext xmlns:c16="http://schemas.microsoft.com/office/drawing/2014/chart" uri="{C3380CC4-5D6E-409C-BE32-E72D297353CC}">
              <c16:uniqueId val="{00000003-F807-4DE0-961D-F5FDF4093153}"/>
            </c:ext>
          </c:extLst>
        </c:ser>
        <c:ser>
          <c:idx val="7"/>
          <c:order val="7"/>
          <c:tx>
            <c:strRef>
              <c:f>Sheet1!$I$1</c:f>
              <c:strCache>
                <c:ptCount val="1"/>
                <c:pt idx="0">
                  <c:v>No Kennel Permit</c:v>
                </c:pt>
              </c:strCache>
            </c:strRef>
          </c:tx>
          <c:spPr>
            <a:gradFill rotWithShape="1">
              <a:gsLst>
                <a:gs pos="0">
                  <a:schemeClr val="accent1">
                    <a:tint val="58000"/>
                    <a:satMod val="103000"/>
                    <a:lumMod val="102000"/>
                    <a:tint val="94000"/>
                  </a:schemeClr>
                </a:gs>
                <a:gs pos="50000">
                  <a:schemeClr val="accent1">
                    <a:tint val="58000"/>
                    <a:satMod val="110000"/>
                    <a:lumMod val="100000"/>
                    <a:shade val="100000"/>
                  </a:schemeClr>
                </a:gs>
                <a:gs pos="100000">
                  <a:schemeClr val="accent1">
                    <a:tint val="58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numRef>
              <c:f>Sheet1!$A$2</c:f>
              <c:numCache>
                <c:formatCode>General</c:formatCode>
                <c:ptCount val="1"/>
                <c:pt idx="0">
                  <c:v>2025</c:v>
                </c:pt>
              </c:numCache>
            </c:numRef>
          </c:cat>
          <c:val>
            <c:numRef>
              <c:f>Sheet1!$I$2</c:f>
              <c:numCache>
                <c:formatCode>General</c:formatCode>
                <c:ptCount val="1"/>
                <c:pt idx="0">
                  <c:v>17</c:v>
                </c:pt>
              </c:numCache>
            </c:numRef>
          </c:val>
          <c:extLst>
            <c:ext xmlns:c16="http://schemas.microsoft.com/office/drawing/2014/chart" uri="{C3380CC4-5D6E-409C-BE32-E72D297353CC}">
              <c16:uniqueId val="{00000004-F807-4DE0-961D-F5FDF4093153}"/>
            </c:ext>
          </c:extLst>
        </c:ser>
        <c:ser>
          <c:idx val="8"/>
          <c:order val="8"/>
          <c:tx>
            <c:strRef>
              <c:f>Sheet1!$J$1</c:f>
              <c:strCache>
                <c:ptCount val="1"/>
                <c:pt idx="0">
                  <c:v>Rabies Quarantine</c:v>
                </c:pt>
              </c:strCache>
            </c:strRef>
          </c:tx>
          <c:spPr>
            <a:gradFill rotWithShape="1">
              <a:gsLst>
                <a:gs pos="0">
                  <a:schemeClr val="accent1">
                    <a:tint val="44000"/>
                    <a:satMod val="103000"/>
                    <a:lumMod val="102000"/>
                    <a:tint val="94000"/>
                  </a:schemeClr>
                </a:gs>
                <a:gs pos="50000">
                  <a:schemeClr val="accent1">
                    <a:tint val="44000"/>
                    <a:satMod val="110000"/>
                    <a:lumMod val="100000"/>
                    <a:shade val="100000"/>
                  </a:schemeClr>
                </a:gs>
                <a:gs pos="100000">
                  <a:schemeClr val="accent1">
                    <a:tint val="44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numRef>
              <c:f>Sheet1!$A$2</c:f>
              <c:numCache>
                <c:formatCode>General</c:formatCode>
                <c:ptCount val="1"/>
                <c:pt idx="0">
                  <c:v>2025</c:v>
                </c:pt>
              </c:numCache>
            </c:numRef>
          </c:cat>
          <c:val>
            <c:numRef>
              <c:f>Sheet1!$J$2</c:f>
              <c:numCache>
                <c:formatCode>General</c:formatCode>
                <c:ptCount val="1"/>
                <c:pt idx="0">
                  <c:v>11</c:v>
                </c:pt>
              </c:numCache>
            </c:numRef>
          </c:val>
          <c:extLst>
            <c:ext xmlns:c16="http://schemas.microsoft.com/office/drawing/2014/chart" uri="{C3380CC4-5D6E-409C-BE32-E72D297353CC}">
              <c16:uniqueId val="{00000005-F807-4DE0-961D-F5FDF4093153}"/>
            </c:ext>
          </c:extLst>
        </c:ser>
        <c:dLbls>
          <c:dLblPos val="outEnd"/>
          <c:showLegendKey val="0"/>
          <c:showVal val="1"/>
          <c:showCatName val="0"/>
          <c:showSerName val="0"/>
          <c:showPercent val="0"/>
          <c:showBubbleSize val="0"/>
        </c:dLbls>
        <c:gapWidth val="100"/>
        <c:overlap val="-24"/>
        <c:axId val="1270891871"/>
        <c:axId val="1270890911"/>
      </c:barChart>
      <c:catAx>
        <c:axId val="1270891871"/>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270890911"/>
        <c:crosses val="autoZero"/>
        <c:auto val="1"/>
        <c:lblAlgn val="ctr"/>
        <c:lblOffset val="100"/>
        <c:noMultiLvlLbl val="0"/>
      </c:catAx>
      <c:valAx>
        <c:axId val="1270890911"/>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27089187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4337450787401574"/>
          <c:y val="8.9142957114729512E-2"/>
          <c:w val="0.51325098425196847"/>
          <c:h val="0.76987642901842834"/>
        </c:manualLayout>
      </c:layout>
      <c:pieChart>
        <c:varyColors val="1"/>
        <c:ser>
          <c:idx val="0"/>
          <c:order val="0"/>
          <c:tx>
            <c:strRef>
              <c:f>Sheet1!$B$1</c:f>
              <c:strCache>
                <c:ptCount val="1"/>
                <c:pt idx="0">
                  <c:v>Column1</c:v>
                </c:pt>
              </c:strCache>
            </c:strRef>
          </c:tx>
          <c:dPt>
            <c:idx val="0"/>
            <c:bubble3D val="0"/>
            <c:spPr>
              <a:gradFill rotWithShape="1">
                <a:gsLst>
                  <a:gs pos="0">
                    <a:schemeClr val="accent1">
                      <a:tint val="58000"/>
                      <a:satMod val="103000"/>
                      <a:lumMod val="102000"/>
                      <a:tint val="94000"/>
                    </a:schemeClr>
                  </a:gs>
                  <a:gs pos="50000">
                    <a:schemeClr val="accent1">
                      <a:tint val="58000"/>
                      <a:satMod val="110000"/>
                      <a:lumMod val="100000"/>
                      <a:shade val="100000"/>
                    </a:schemeClr>
                  </a:gs>
                  <a:gs pos="100000">
                    <a:schemeClr val="accent1">
                      <a:tint val="58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5E8A-4661-9A6B-F5C016746DAA}"/>
              </c:ext>
            </c:extLst>
          </c:dPt>
          <c:dPt>
            <c:idx val="1"/>
            <c:bubble3D val="0"/>
            <c:spPr>
              <a:gradFill rotWithShape="1">
                <a:gsLst>
                  <a:gs pos="0">
                    <a:schemeClr val="accent1">
                      <a:tint val="86000"/>
                      <a:satMod val="103000"/>
                      <a:lumMod val="102000"/>
                      <a:tint val="94000"/>
                    </a:schemeClr>
                  </a:gs>
                  <a:gs pos="50000">
                    <a:schemeClr val="accent1">
                      <a:tint val="86000"/>
                      <a:satMod val="110000"/>
                      <a:lumMod val="100000"/>
                      <a:shade val="100000"/>
                    </a:schemeClr>
                  </a:gs>
                  <a:gs pos="100000">
                    <a:schemeClr val="accent1">
                      <a:tint val="86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3-5E8A-4661-9A6B-F5C016746DAA}"/>
              </c:ext>
            </c:extLst>
          </c:dPt>
          <c:dPt>
            <c:idx val="2"/>
            <c:bubble3D val="0"/>
            <c:spPr>
              <a:gradFill rotWithShape="1">
                <a:gsLst>
                  <a:gs pos="0">
                    <a:schemeClr val="accent1">
                      <a:shade val="86000"/>
                      <a:satMod val="103000"/>
                      <a:lumMod val="102000"/>
                      <a:tint val="94000"/>
                    </a:schemeClr>
                  </a:gs>
                  <a:gs pos="50000">
                    <a:schemeClr val="accent1">
                      <a:shade val="86000"/>
                      <a:satMod val="110000"/>
                      <a:lumMod val="100000"/>
                      <a:shade val="100000"/>
                    </a:schemeClr>
                  </a:gs>
                  <a:gs pos="100000">
                    <a:schemeClr val="accent1">
                      <a:shade val="86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5-5E8A-4661-9A6B-F5C016746DAA}"/>
              </c:ext>
            </c:extLst>
          </c:dPt>
          <c:dPt>
            <c:idx val="3"/>
            <c:bubble3D val="0"/>
            <c:spPr>
              <a:gradFill rotWithShape="1">
                <a:gsLst>
                  <a:gs pos="0">
                    <a:schemeClr val="accent1">
                      <a:shade val="58000"/>
                      <a:satMod val="103000"/>
                      <a:lumMod val="102000"/>
                      <a:tint val="94000"/>
                    </a:schemeClr>
                  </a:gs>
                  <a:gs pos="50000">
                    <a:schemeClr val="accent1">
                      <a:shade val="58000"/>
                      <a:satMod val="110000"/>
                      <a:lumMod val="100000"/>
                      <a:shade val="100000"/>
                    </a:schemeClr>
                  </a:gs>
                  <a:gs pos="100000">
                    <a:schemeClr val="accent1">
                      <a:shade val="58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7-5E8A-4661-9A6B-F5C016746DAA}"/>
              </c:ext>
            </c:extLst>
          </c:dPt>
          <c:dLbls>
            <c:dLbl>
              <c:idx val="0"/>
              <c:layout>
                <c:manualLayout>
                  <c:x val="-1.3345041830708662E-2"/>
                  <c:y val="1.0438729672814366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E8A-4661-9A6B-F5C016746DAA}"/>
                </c:ext>
              </c:extLst>
            </c:dLbl>
            <c:dLbl>
              <c:idx val="1"/>
              <c:layout>
                <c:manualLayout>
                  <c:x val="-6.1582246555118111E-2"/>
                  <c:y val="-4.6997536478990125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E8A-4661-9A6B-F5C016746DAA}"/>
                </c:ext>
              </c:extLst>
            </c:dLbl>
            <c:dLbl>
              <c:idx val="2"/>
              <c:layout>
                <c:manualLayout>
                  <c:x val="-1.061761811023622E-4"/>
                  <c:y val="1.3142346632483598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E8A-4661-9A6B-F5C016746DA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a:solidFill>
                    <a:schemeClr val="lt1">
                      <a:lumMod val="95000"/>
                      <a:alpha val="54000"/>
                    </a:schemeClr>
                  </a:solidFill>
                </a:ln>
                <a:effectLst/>
              </c:spPr>
            </c:leaderLines>
            <c:extLst>
              <c:ext xmlns:c15="http://schemas.microsoft.com/office/drawing/2012/chart" uri="{CE6537A1-D6FC-4f65-9D91-7224C49458BB}"/>
            </c:extLst>
          </c:dLbls>
          <c:cat>
            <c:strRef>
              <c:f>Sheet1!$A$2:$A$5</c:f>
              <c:strCache>
                <c:ptCount val="4"/>
                <c:pt idx="0">
                  <c:v>Owner Surrender</c:v>
                </c:pt>
                <c:pt idx="1">
                  <c:v>Stray</c:v>
                </c:pt>
                <c:pt idx="2">
                  <c:v>Confiscated</c:v>
                </c:pt>
                <c:pt idx="3">
                  <c:v>Other</c:v>
                </c:pt>
              </c:strCache>
            </c:strRef>
          </c:cat>
          <c:val>
            <c:numRef>
              <c:f>Sheet1!$B$2:$B$5</c:f>
              <c:numCache>
                <c:formatCode>0%</c:formatCode>
                <c:ptCount val="4"/>
                <c:pt idx="0">
                  <c:v>0.14000000000000001</c:v>
                </c:pt>
                <c:pt idx="1">
                  <c:v>0.81</c:v>
                </c:pt>
                <c:pt idx="2">
                  <c:v>0.05</c:v>
                </c:pt>
                <c:pt idx="3">
                  <c:v>0</c:v>
                </c:pt>
              </c:numCache>
            </c:numRef>
          </c:val>
          <c:extLst>
            <c:ext xmlns:c16="http://schemas.microsoft.com/office/drawing/2014/chart" uri="{C3380CC4-5D6E-409C-BE32-E72D297353CC}">
              <c16:uniqueId val="{00000000-E952-4653-933E-EFE5AF326442}"/>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1">
  <a:schemeClr val="accent1"/>
</cs:colorStyle>
</file>

<file path=ppt/charts/colors10.xml><?xml version="1.0" encoding="utf-8"?>
<cs:colorStyle xmlns:cs="http://schemas.microsoft.com/office/drawing/2012/chartStyle" xmlns:a="http://schemas.openxmlformats.org/drawingml/2006/main" meth="withinLinear" id="14">
  <a:schemeClr val="accent1"/>
</cs:colorStyle>
</file>

<file path=ppt/charts/colors11.xml><?xml version="1.0" encoding="utf-8"?>
<cs:colorStyle xmlns:cs="http://schemas.microsoft.com/office/drawing/2012/chartStyle" xmlns:a="http://schemas.openxmlformats.org/drawingml/2006/main" meth="withinLinear" id="14">
  <a:schemeClr val="accent1"/>
</cs:colorStyle>
</file>

<file path=ppt/charts/colors12.xml><?xml version="1.0" encoding="utf-8"?>
<cs:colorStyle xmlns:cs="http://schemas.microsoft.com/office/drawing/2012/chartStyle" xmlns:a="http://schemas.openxmlformats.org/drawingml/2006/main" meth="withinLinear" id="14">
  <a:schemeClr val="accent1"/>
</cs:colorStyle>
</file>

<file path=ppt/charts/colors1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withinLinear" id="14">
  <a:schemeClr val="accent1"/>
</cs:colorStyle>
</file>

<file path=ppt/charts/colors16.xml><?xml version="1.0" encoding="utf-8"?>
<cs:colorStyle xmlns:cs="http://schemas.microsoft.com/office/drawing/2012/chartStyle" xmlns:a="http://schemas.openxmlformats.org/drawingml/2006/main" meth="withinLinear" id="14">
  <a:schemeClr val="accent1"/>
</cs:colorStyle>
</file>

<file path=ppt/charts/colors17.xml><?xml version="1.0" encoding="utf-8"?>
<cs:colorStyle xmlns:cs="http://schemas.microsoft.com/office/drawing/2012/chartStyle" xmlns:a="http://schemas.openxmlformats.org/drawingml/2006/main" meth="withinLinearReversed" id="21">
  <a:schemeClr val="accent1"/>
</cs:colorStyle>
</file>

<file path=ppt/charts/colors18.xml><?xml version="1.0" encoding="utf-8"?>
<cs:colorStyle xmlns:cs="http://schemas.microsoft.com/office/drawing/2012/chartStyle" xmlns:a="http://schemas.openxmlformats.org/drawingml/2006/main" meth="withinLinearReversed" id="21">
  <a:schemeClr val="accent1"/>
</cs:colorStyle>
</file>

<file path=ppt/charts/colors19.xml><?xml version="1.0" encoding="utf-8"?>
<cs:colorStyle xmlns:cs="http://schemas.microsoft.com/office/drawing/2012/chartStyle" xmlns:a="http://schemas.openxmlformats.org/drawingml/2006/main" meth="withinLinearReversed" id="21">
  <a:schemeClr val="accent1"/>
</cs:colorStyle>
</file>

<file path=ppt/charts/colors2.xml><?xml version="1.0" encoding="utf-8"?>
<cs:colorStyle xmlns:cs="http://schemas.microsoft.com/office/drawing/2012/chartStyle" xmlns:a="http://schemas.openxmlformats.org/drawingml/2006/main" meth="withinLinear" id="14">
  <a:schemeClr val="accent1"/>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withinLinear" id="14">
  <a:schemeClr val="accent1"/>
</cs:colorStyle>
</file>

<file path=ppt/charts/colors9.xml><?xml version="1.0" encoding="utf-8"?>
<cs:colorStyle xmlns:cs="http://schemas.microsoft.com/office/drawing/2012/chartStyle" xmlns:a="http://schemas.openxmlformats.org/drawingml/2006/main" meth="withinLinearReversed" id="21">
  <a:schemeClr val="accent1"/>
</cs:colorStyle>
</file>

<file path=ppt/charts/style1.xml><?xml version="1.0" encoding="utf-8"?>
<cs:chartStyle xmlns:cs="http://schemas.microsoft.com/office/drawing/2012/chartStyle" xmlns:a="http://schemas.openxmlformats.org/drawingml/2006/main" id="257">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10.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1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12.xml><?xml version="1.0" encoding="utf-8"?>
<cs:chartStyle xmlns:cs="http://schemas.microsoft.com/office/drawing/2012/chartStyle" xmlns:a="http://schemas.openxmlformats.org/drawingml/2006/main" id="222">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13.xml><?xml version="1.0" encoding="utf-8"?>
<cs:chartStyle xmlns:cs="http://schemas.microsoft.com/office/drawing/2012/chartStyle" xmlns:a="http://schemas.openxmlformats.org/drawingml/2006/main" id="328">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gradFill>
        <a:gsLst>
          <a:gs pos="100000">
            <a:schemeClr val="dk1">
              <a:lumMod val="95000"/>
              <a:lumOff val="5000"/>
            </a:schemeClr>
          </a:gs>
          <a:gs pos="0">
            <a:schemeClr val="dk1">
              <a:lumMod val="75000"/>
              <a:lumOff val="25000"/>
            </a:schemeClr>
          </a:gs>
        </a:gsLst>
        <a:path path="circle">
          <a:fillToRect l="50000" t="50000" r="50000" b="50000"/>
        </a:path>
      </a:gradFill>
      <a:ln w="9525">
        <a:solidFill>
          <a:schemeClr val="dk1">
            <a:lumMod val="75000"/>
            <a:lumOff val="25000"/>
          </a:schemeClr>
        </a:solidFill>
      </a:ln>
    </cs:spPr>
  </cs:downBar>
  <cs:dropLine>
    <cs:lnRef idx="0"/>
    <cs:fillRef idx="0"/>
    <cs:effectRef idx="0"/>
    <cs:fontRef idx="minor">
      <a:schemeClr val="tx1"/>
    </cs:fontRef>
    <cs:spPr>
      <a:ln w="9525" cap="flat" cmpd="sng" algn="ctr">
        <a:solidFill>
          <a:schemeClr val="lt1"/>
        </a:solidFill>
        <a:round/>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cap="flat" cmpd="sng" algn="ctr">
        <a:solidFill>
          <a:schemeClr val="lt1"/>
        </a:solidFill>
        <a:round/>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gradFill>
        <a:gsLst>
          <a:gs pos="100000">
            <a:schemeClr val="lt1">
              <a:lumMod val="85000"/>
            </a:schemeClr>
          </a:gs>
          <a:gs pos="0">
            <a:schemeClr val="lt1"/>
          </a:gs>
        </a:gsLst>
        <a:path path="circle">
          <a:fillToRect l="50000" t="50000" r="50000" b="50000"/>
        </a:path>
      </a:gradFill>
      <a:ln w="9525" cap="flat" cmpd="sng" algn="ctr">
        <a:solidFill>
          <a:schemeClr val="lt1"/>
        </a:solidFill>
        <a:round/>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14.xml><?xml version="1.0" encoding="utf-8"?>
<cs:chartStyle xmlns:cs="http://schemas.microsoft.com/office/drawing/2012/chartStyle" xmlns:a="http://schemas.openxmlformats.org/drawingml/2006/main" id="328">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gradFill>
        <a:gsLst>
          <a:gs pos="100000">
            <a:schemeClr val="dk1">
              <a:lumMod val="95000"/>
              <a:lumOff val="5000"/>
            </a:schemeClr>
          </a:gs>
          <a:gs pos="0">
            <a:schemeClr val="dk1">
              <a:lumMod val="75000"/>
              <a:lumOff val="25000"/>
            </a:schemeClr>
          </a:gs>
        </a:gsLst>
        <a:path path="circle">
          <a:fillToRect l="50000" t="50000" r="50000" b="50000"/>
        </a:path>
      </a:gradFill>
      <a:ln w="9525">
        <a:solidFill>
          <a:schemeClr val="dk1">
            <a:lumMod val="75000"/>
            <a:lumOff val="25000"/>
          </a:schemeClr>
        </a:solidFill>
      </a:ln>
    </cs:spPr>
  </cs:downBar>
  <cs:dropLine>
    <cs:lnRef idx="0"/>
    <cs:fillRef idx="0"/>
    <cs:effectRef idx="0"/>
    <cs:fontRef idx="minor">
      <a:schemeClr val="tx1"/>
    </cs:fontRef>
    <cs:spPr>
      <a:ln w="9525" cap="flat" cmpd="sng" algn="ctr">
        <a:solidFill>
          <a:schemeClr val="lt1"/>
        </a:solidFill>
        <a:round/>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cap="flat" cmpd="sng" algn="ctr">
        <a:solidFill>
          <a:schemeClr val="lt1"/>
        </a:solidFill>
        <a:round/>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gradFill>
        <a:gsLst>
          <a:gs pos="100000">
            <a:schemeClr val="lt1">
              <a:lumMod val="85000"/>
            </a:schemeClr>
          </a:gs>
          <a:gs pos="0">
            <a:schemeClr val="lt1"/>
          </a:gs>
        </a:gsLst>
        <a:path path="circle">
          <a:fillToRect l="50000" t="50000" r="50000" b="50000"/>
        </a:path>
      </a:gradFill>
      <a:ln w="9525" cap="flat" cmpd="sng" algn="ctr">
        <a:solidFill>
          <a:schemeClr val="lt1"/>
        </a:solidFill>
        <a:round/>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15.xml><?xml version="1.0" encoding="utf-8"?>
<cs:chartStyle xmlns:cs="http://schemas.microsoft.com/office/drawing/2012/chartStyle" xmlns:a="http://schemas.openxmlformats.org/drawingml/2006/main" id="328">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gradFill>
        <a:gsLst>
          <a:gs pos="100000">
            <a:schemeClr val="dk1">
              <a:lumMod val="95000"/>
              <a:lumOff val="5000"/>
            </a:schemeClr>
          </a:gs>
          <a:gs pos="0">
            <a:schemeClr val="dk1">
              <a:lumMod val="75000"/>
              <a:lumOff val="25000"/>
            </a:schemeClr>
          </a:gs>
        </a:gsLst>
        <a:path path="circle">
          <a:fillToRect l="50000" t="50000" r="50000" b="50000"/>
        </a:path>
      </a:gradFill>
      <a:ln w="9525">
        <a:solidFill>
          <a:schemeClr val="dk1">
            <a:lumMod val="75000"/>
            <a:lumOff val="25000"/>
          </a:schemeClr>
        </a:solidFill>
      </a:ln>
    </cs:spPr>
  </cs:downBar>
  <cs:dropLine>
    <cs:lnRef idx="0"/>
    <cs:fillRef idx="0"/>
    <cs:effectRef idx="0"/>
    <cs:fontRef idx="minor">
      <a:schemeClr val="tx1"/>
    </cs:fontRef>
    <cs:spPr>
      <a:ln w="9525" cap="flat" cmpd="sng" algn="ctr">
        <a:solidFill>
          <a:schemeClr val="lt1"/>
        </a:solidFill>
        <a:round/>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cap="flat" cmpd="sng" algn="ctr">
        <a:solidFill>
          <a:schemeClr val="lt1"/>
        </a:solidFill>
        <a:round/>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gradFill>
        <a:gsLst>
          <a:gs pos="100000">
            <a:schemeClr val="lt1">
              <a:lumMod val="85000"/>
            </a:schemeClr>
          </a:gs>
          <a:gs pos="0">
            <a:schemeClr val="lt1"/>
          </a:gs>
        </a:gsLst>
        <a:path path="circle">
          <a:fillToRect l="50000" t="50000" r="50000" b="50000"/>
        </a:path>
      </a:gradFill>
      <a:ln w="9525" cap="flat" cmpd="sng" algn="ctr">
        <a:solidFill>
          <a:schemeClr val="lt1"/>
        </a:solidFill>
        <a:round/>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16.xml><?xml version="1.0" encoding="utf-8"?>
<cs:chartStyle xmlns:cs="http://schemas.microsoft.com/office/drawing/2012/chartStyle" xmlns:a="http://schemas.openxmlformats.org/drawingml/2006/main" id="328">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gradFill>
        <a:gsLst>
          <a:gs pos="100000">
            <a:schemeClr val="dk1">
              <a:lumMod val="95000"/>
              <a:lumOff val="5000"/>
            </a:schemeClr>
          </a:gs>
          <a:gs pos="0">
            <a:schemeClr val="dk1">
              <a:lumMod val="75000"/>
              <a:lumOff val="25000"/>
            </a:schemeClr>
          </a:gs>
        </a:gsLst>
        <a:path path="circle">
          <a:fillToRect l="50000" t="50000" r="50000" b="50000"/>
        </a:path>
      </a:gradFill>
      <a:ln w="9525">
        <a:solidFill>
          <a:schemeClr val="dk1">
            <a:lumMod val="75000"/>
            <a:lumOff val="25000"/>
          </a:schemeClr>
        </a:solidFill>
      </a:ln>
    </cs:spPr>
  </cs:downBar>
  <cs:dropLine>
    <cs:lnRef idx="0"/>
    <cs:fillRef idx="0"/>
    <cs:effectRef idx="0"/>
    <cs:fontRef idx="minor">
      <a:schemeClr val="tx1"/>
    </cs:fontRef>
    <cs:spPr>
      <a:ln w="9525" cap="flat" cmpd="sng" algn="ctr">
        <a:solidFill>
          <a:schemeClr val="lt1"/>
        </a:solidFill>
        <a:round/>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cap="flat" cmpd="sng" algn="ctr">
        <a:solidFill>
          <a:schemeClr val="lt1"/>
        </a:solidFill>
        <a:round/>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gradFill>
        <a:gsLst>
          <a:gs pos="100000">
            <a:schemeClr val="lt1">
              <a:lumMod val="85000"/>
            </a:schemeClr>
          </a:gs>
          <a:gs pos="0">
            <a:schemeClr val="lt1"/>
          </a:gs>
        </a:gsLst>
        <a:path path="circle">
          <a:fillToRect l="50000" t="50000" r="50000" b="50000"/>
        </a:path>
      </a:gradFill>
      <a:ln w="9525" cap="flat" cmpd="sng" algn="ctr">
        <a:solidFill>
          <a:schemeClr val="lt1"/>
        </a:solidFill>
        <a:round/>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17.xml><?xml version="1.0" encoding="utf-8"?>
<cs:chartStyle xmlns:cs="http://schemas.microsoft.com/office/drawing/2012/chartStyle" xmlns:a="http://schemas.openxmlformats.org/drawingml/2006/main" id="294">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50000"/>
            <a:lumOff val="50000"/>
          </a:schemeClr>
        </a:solidFill>
        <a:round/>
      </a:ln>
    </cs:spPr>
  </cs:gridlineMajor>
  <cs:gridlineMinor>
    <cs:lnRef idx="0"/>
    <cs:fillRef idx="0"/>
    <cs:effectRef idx="0"/>
    <cs:fontRef idx="minor">
      <a:schemeClr val="tx1"/>
    </cs:fontRef>
    <cs:spPr>
      <a:ln>
        <a:solidFill>
          <a:schemeClr val="dk1">
            <a:lumMod val="60000"/>
            <a:lumOff val="40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18.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19.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0.xml><?xml version="1.0" encoding="utf-8"?>
<cs:chartStyle xmlns:cs="http://schemas.microsoft.com/office/drawing/2012/chartStyle" xmlns:a="http://schemas.openxmlformats.org/drawingml/2006/main" id="257">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2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36">
  <cs:axisTitle>
    <cs:lnRef idx="0"/>
    <cs:fillRef idx="0"/>
    <cs:effectRef idx="0"/>
    <cs:fontRef idx="minor">
      <a:schemeClr val="lt1">
        <a:lumMod val="75000"/>
      </a:schemeClr>
    </cs:fontRef>
    <cs:defRPr sz="1197" b="1" kern="1200"/>
  </cs:axisTitle>
  <cs:categoryAxis>
    <cs:lnRef idx="0"/>
    <cs:fillRef idx="0"/>
    <cs:effectRef idx="0"/>
    <cs:fontRef idx="minor">
      <a:schemeClr val="lt1">
        <a:lumMod val="75000"/>
      </a:schemeClr>
    </cs:fontRef>
    <cs:defRPr sz="1197"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1197" kern="1200"/>
  </cs:chartArea>
  <cs:dataLabel>
    <cs:lnRef idx="0"/>
    <cs:fillRef idx="0"/>
    <cs:effectRef idx="0"/>
    <cs:fontRef idx="minor">
      <a:schemeClr val="lt1">
        <a:lumMod val="75000"/>
      </a:schemeClr>
    </cs:fontRef>
    <cs:defRPr sz="1197"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1197"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75000"/>
                <a:lumOff val="25000"/>
              </a:schemeClr>
            </a:gs>
            <a:gs pos="0">
              <a:schemeClr val="dk1">
                <a:lumMod val="65000"/>
                <a:lumOff val="3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dk1">
                <a:lumMod val="75000"/>
                <a:lumOff val="25000"/>
                <a:alpha val="25000"/>
              </a:schemeClr>
            </a:gs>
            <a:gs pos="0">
              <a:schemeClr val="dk1">
                <a:lumMod val="65000"/>
                <a:lumOff val="35000"/>
                <a:alpha val="25000"/>
              </a:schemeClr>
            </a:gs>
          </a:gsLst>
          <a:lin ang="5400000" scaled="0"/>
        </a:gra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1197"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862"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1197"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304">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6.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7.xml><?xml version="1.0" encoding="utf-8"?>
<cs:chartStyle xmlns:cs="http://schemas.microsoft.com/office/drawing/2012/chartStyle" xmlns:a="http://schemas.openxmlformats.org/drawingml/2006/main" id="257">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8.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9.xml><?xml version="1.0" encoding="utf-8"?>
<cs:chartStyle xmlns:cs="http://schemas.microsoft.com/office/drawing/2012/chartStyle" xmlns:a="http://schemas.openxmlformats.org/drawingml/2006/main" id="257">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drawings/drawing1.xml><?xml version="1.0" encoding="utf-8"?>
<c:userShapes xmlns:c="http://schemas.openxmlformats.org/drawingml/2006/chart">
  <cdr:relSizeAnchor xmlns:cdr="http://schemas.openxmlformats.org/drawingml/2006/chartDrawing">
    <cdr:from>
      <cdr:x>0.79205</cdr:x>
      <cdr:y>0.71202</cdr:y>
    </cdr:from>
    <cdr:to>
      <cdr:x>1</cdr:x>
      <cdr:y>0.83129</cdr:y>
    </cdr:to>
    <cdr:sp macro="" textlink="">
      <cdr:nvSpPr>
        <cdr:cNvPr id="2" name="TextBox 1">
          <a:extLst xmlns:a="http://schemas.openxmlformats.org/drawingml/2006/main">
            <a:ext uri="{FF2B5EF4-FFF2-40B4-BE49-F238E27FC236}">
              <a16:creationId xmlns:a16="http://schemas.microsoft.com/office/drawing/2014/main" id="{12F032AF-89EE-F8E6-4FAF-4DE98CC0A49B}"/>
            </a:ext>
          </a:extLst>
        </cdr:cNvPr>
        <cdr:cNvSpPr txBox="1"/>
      </cdr:nvSpPr>
      <cdr:spPr>
        <a:xfrm xmlns:a="http://schemas.openxmlformats.org/drawingml/2006/main">
          <a:off x="6437745" y="3858178"/>
          <a:ext cx="1690255" cy="64633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b="1" kern="12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51FBA74-22EC-6DCD-26D8-E2DCFF9477C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8A06B13-BEAA-FB8E-A8BE-3E17A95486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7B9E66F-379A-4C42-BCDC-C999E74328E6}" type="datetimeFigureOut">
              <a:rPr lang="en-US" smtClean="0"/>
              <a:t>2/13/2026</a:t>
            </a:fld>
            <a:endParaRPr lang="en-US"/>
          </a:p>
        </p:txBody>
      </p:sp>
      <p:sp>
        <p:nvSpPr>
          <p:cNvPr id="4" name="Footer Placeholder 3">
            <a:extLst>
              <a:ext uri="{FF2B5EF4-FFF2-40B4-BE49-F238E27FC236}">
                <a16:creationId xmlns:a16="http://schemas.microsoft.com/office/drawing/2014/main" id="{62FD8AA8-4DAA-48D4-809E-1F3ED75720C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9BD5B84-F228-1FF8-6900-9ECEE93BE8D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D348BB0-3B74-4133-B5AE-AC6344A2CAA0}" type="slidenum">
              <a:rPr lang="en-US" smtClean="0"/>
              <a:t>‹#›</a:t>
            </a:fld>
            <a:endParaRPr lang="en-US"/>
          </a:p>
        </p:txBody>
      </p:sp>
    </p:spTree>
    <p:extLst>
      <p:ext uri="{BB962C8B-B14F-4D97-AF65-F5344CB8AC3E}">
        <p14:creationId xmlns:p14="http://schemas.microsoft.com/office/powerpoint/2010/main" val="14266103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552203-5447-4CEC-A724-E4F8541868F1}" type="datetimeFigureOut">
              <a:rPr lang="en-US" smtClean="0"/>
              <a:t>2/13/2026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DAF213-026E-4EFD-B7C0-AE74235EC3F1}" type="slidenum">
              <a:rPr lang="en-US" smtClean="0"/>
              <a:t>‹#›</a:t>
            </a:fld>
            <a:endParaRPr lang="en-US"/>
          </a:p>
        </p:txBody>
      </p:sp>
    </p:spTree>
    <p:extLst>
      <p:ext uri="{BB962C8B-B14F-4D97-AF65-F5344CB8AC3E}">
        <p14:creationId xmlns:p14="http://schemas.microsoft.com/office/powerpoint/2010/main" val="201074137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50C15-29A4-7EAF-6911-11B91BAF78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D4A75A0-5D6E-3192-E37C-5C94C2A082C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Slide Number Placeholder 8">
            <a:extLst>
              <a:ext uri="{FF2B5EF4-FFF2-40B4-BE49-F238E27FC236}">
                <a16:creationId xmlns:a16="http://schemas.microsoft.com/office/drawing/2014/main" id="{3F14A6DA-C0D3-C628-E5AD-8739825B9E00}"/>
              </a:ext>
            </a:extLst>
          </p:cNvPr>
          <p:cNvSpPr>
            <a:spLocks noGrp="1"/>
          </p:cNvSpPr>
          <p:nvPr>
            <p:ph type="sldNum" sz="quarter" idx="12"/>
          </p:nvPr>
        </p:nvSpPr>
        <p:spPr>
          <a:xfrm>
            <a:off x="606778" y="6028972"/>
            <a:ext cx="2743200" cy="365125"/>
          </a:xfrm>
        </p:spPr>
        <p:txBody>
          <a:bodyPr/>
          <a:lstStyle>
            <a:lvl1pPr algn="l">
              <a:defRPr sz="4800">
                <a:solidFill>
                  <a:schemeClr val="tx2">
                    <a:lumMod val="75000"/>
                    <a:lumOff val="25000"/>
                  </a:schemeClr>
                </a:solidFill>
                <a:latin typeface="+mj-lt"/>
              </a:defRPr>
            </a:lvl1pPr>
          </a:lstStyle>
          <a:p>
            <a:fld id="{C909ABD2-4574-433D-8B11-1782A1457D95}" type="slidenum">
              <a:rPr lang="en-US" smtClean="0"/>
              <a:pPr/>
              <a:t>‹#›</a:t>
            </a:fld>
            <a:endParaRPr lang="en-US"/>
          </a:p>
        </p:txBody>
      </p:sp>
    </p:spTree>
    <p:extLst>
      <p:ext uri="{BB962C8B-B14F-4D97-AF65-F5344CB8AC3E}">
        <p14:creationId xmlns:p14="http://schemas.microsoft.com/office/powerpoint/2010/main" val="4234806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75242-9FD0-BA3A-0069-C7A2EF6B9D0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CD7D0F9-2F43-6CA8-73F1-88D41C1B3EE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111A36-BF50-B0CE-5F40-F26AC51B76BB}"/>
              </a:ext>
            </a:extLst>
          </p:cNvPr>
          <p:cNvSpPr>
            <a:spLocks noGrp="1"/>
          </p:cNvSpPr>
          <p:nvPr>
            <p:ph type="dt" sz="half" idx="10"/>
          </p:nvPr>
        </p:nvSpPr>
        <p:spPr>
          <a:xfrm>
            <a:off x="838200" y="6356350"/>
            <a:ext cx="2743200" cy="365125"/>
          </a:xfrm>
          <a:prstGeom prst="rect">
            <a:avLst/>
          </a:prstGeom>
        </p:spPr>
        <p:txBody>
          <a:bodyPr/>
          <a:lstStyle/>
          <a:p>
            <a:fld id="{0D335B19-3239-4821-BA41-4A85223FA6A7}" type="datetime1">
              <a:rPr lang="en-US" smtClean="0"/>
              <a:t>2/13/2026</a:t>
            </a:fld>
            <a:endParaRPr lang="en-US"/>
          </a:p>
        </p:txBody>
      </p:sp>
      <p:sp>
        <p:nvSpPr>
          <p:cNvPr id="5" name="Footer Placeholder 4">
            <a:extLst>
              <a:ext uri="{FF2B5EF4-FFF2-40B4-BE49-F238E27FC236}">
                <a16:creationId xmlns:a16="http://schemas.microsoft.com/office/drawing/2014/main" id="{39279C58-723F-BD9A-D495-60997E0B9C5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15E6367-B94B-F6ED-EA45-75CED3629D8A}"/>
              </a:ext>
            </a:extLst>
          </p:cNvPr>
          <p:cNvSpPr>
            <a:spLocks noGrp="1"/>
          </p:cNvSpPr>
          <p:nvPr>
            <p:ph type="sldNum" sz="quarter" idx="12"/>
          </p:nvPr>
        </p:nvSpPr>
        <p:spPr/>
        <p:txBody>
          <a:bodyPr/>
          <a:lstStyle/>
          <a:p>
            <a:fld id="{C909ABD2-4574-433D-8B11-1782A1457D95}" type="slidenum">
              <a:rPr lang="en-US" smtClean="0"/>
              <a:t>‹#›</a:t>
            </a:fld>
            <a:endParaRPr lang="en-US"/>
          </a:p>
        </p:txBody>
      </p:sp>
    </p:spTree>
    <p:extLst>
      <p:ext uri="{BB962C8B-B14F-4D97-AF65-F5344CB8AC3E}">
        <p14:creationId xmlns:p14="http://schemas.microsoft.com/office/powerpoint/2010/main" val="3021765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80E3492-9793-0DF9-D474-A3BF6233598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5F53FAE-D8EF-B522-9A8B-1BBCF587DC4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476413-696F-A66A-647E-3B167A7B937B}"/>
              </a:ext>
            </a:extLst>
          </p:cNvPr>
          <p:cNvSpPr>
            <a:spLocks noGrp="1"/>
          </p:cNvSpPr>
          <p:nvPr>
            <p:ph type="dt" sz="half" idx="10"/>
          </p:nvPr>
        </p:nvSpPr>
        <p:spPr>
          <a:xfrm>
            <a:off x="838200" y="6356350"/>
            <a:ext cx="2743200" cy="365125"/>
          </a:xfrm>
          <a:prstGeom prst="rect">
            <a:avLst/>
          </a:prstGeom>
        </p:spPr>
        <p:txBody>
          <a:bodyPr/>
          <a:lstStyle/>
          <a:p>
            <a:fld id="{7BF1ED7F-2FB4-489E-8A68-0FB9066B2799}" type="datetime1">
              <a:rPr lang="en-US" smtClean="0"/>
              <a:t>2/13/2026</a:t>
            </a:fld>
            <a:endParaRPr lang="en-US"/>
          </a:p>
        </p:txBody>
      </p:sp>
      <p:sp>
        <p:nvSpPr>
          <p:cNvPr id="5" name="Footer Placeholder 4">
            <a:extLst>
              <a:ext uri="{FF2B5EF4-FFF2-40B4-BE49-F238E27FC236}">
                <a16:creationId xmlns:a16="http://schemas.microsoft.com/office/drawing/2014/main" id="{D26356A2-E831-7A73-D263-11ECD6B2E24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DFAE871-6629-800D-B944-AD029FFD40D9}"/>
              </a:ext>
            </a:extLst>
          </p:cNvPr>
          <p:cNvSpPr>
            <a:spLocks noGrp="1"/>
          </p:cNvSpPr>
          <p:nvPr>
            <p:ph type="sldNum" sz="quarter" idx="12"/>
          </p:nvPr>
        </p:nvSpPr>
        <p:spPr/>
        <p:txBody>
          <a:bodyPr/>
          <a:lstStyle/>
          <a:p>
            <a:fld id="{C909ABD2-4574-433D-8B11-1782A1457D95}" type="slidenum">
              <a:rPr lang="en-US" smtClean="0"/>
              <a:t>‹#›</a:t>
            </a:fld>
            <a:endParaRPr lang="en-US"/>
          </a:p>
        </p:txBody>
      </p:sp>
    </p:spTree>
    <p:extLst>
      <p:ext uri="{BB962C8B-B14F-4D97-AF65-F5344CB8AC3E}">
        <p14:creationId xmlns:p14="http://schemas.microsoft.com/office/powerpoint/2010/main" val="4145064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D9040-6E81-C4FC-D2A5-0F91B6DAB4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7CB2678-D324-959E-5B8C-4103B88E9A2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CB085382-7AD5-CB97-DE83-F0BE945C37BA}"/>
              </a:ext>
            </a:extLst>
          </p:cNvPr>
          <p:cNvSpPr>
            <a:spLocks noGrp="1"/>
          </p:cNvSpPr>
          <p:nvPr>
            <p:ph type="sldNum" sz="quarter" idx="12"/>
          </p:nvPr>
        </p:nvSpPr>
        <p:spPr>
          <a:xfrm>
            <a:off x="460022" y="6192221"/>
            <a:ext cx="2743200" cy="365125"/>
          </a:xfrm>
        </p:spPr>
        <p:txBody>
          <a:bodyPr/>
          <a:lstStyle>
            <a:lvl1pPr algn="l">
              <a:defRPr sz="4800">
                <a:solidFill>
                  <a:schemeClr val="tx2">
                    <a:lumMod val="75000"/>
                    <a:lumOff val="25000"/>
                  </a:schemeClr>
                </a:solidFill>
                <a:latin typeface="+mj-lt"/>
              </a:defRPr>
            </a:lvl1pPr>
          </a:lstStyle>
          <a:p>
            <a:fld id="{C909ABD2-4574-433D-8B11-1782A1457D95}" type="slidenum">
              <a:rPr lang="en-US" smtClean="0"/>
              <a:pPr/>
              <a:t>‹#›</a:t>
            </a:fld>
            <a:endParaRPr lang="en-US"/>
          </a:p>
        </p:txBody>
      </p:sp>
    </p:spTree>
    <p:extLst>
      <p:ext uri="{BB962C8B-B14F-4D97-AF65-F5344CB8AC3E}">
        <p14:creationId xmlns:p14="http://schemas.microsoft.com/office/powerpoint/2010/main" val="1917553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7F51F-FF6A-A1D2-CDA3-9CDFD286775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5AA80C8-3DA8-4480-F376-FEBC78BBCF1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C3850A1-D443-8532-4A96-1CAAC8D373AC}"/>
              </a:ext>
            </a:extLst>
          </p:cNvPr>
          <p:cNvSpPr>
            <a:spLocks noGrp="1"/>
          </p:cNvSpPr>
          <p:nvPr>
            <p:ph type="dt" sz="half" idx="10"/>
          </p:nvPr>
        </p:nvSpPr>
        <p:spPr>
          <a:xfrm>
            <a:off x="838200" y="6356350"/>
            <a:ext cx="2743200" cy="365125"/>
          </a:xfrm>
          <a:prstGeom prst="rect">
            <a:avLst/>
          </a:prstGeom>
        </p:spPr>
        <p:txBody>
          <a:bodyPr/>
          <a:lstStyle/>
          <a:p>
            <a:fld id="{C63A7AB1-B72A-49B7-BA47-299C44DC17BA}" type="datetime1">
              <a:rPr lang="en-US" smtClean="0"/>
              <a:t>2/13/2026</a:t>
            </a:fld>
            <a:endParaRPr lang="en-US"/>
          </a:p>
        </p:txBody>
      </p:sp>
      <p:sp>
        <p:nvSpPr>
          <p:cNvPr id="5" name="Footer Placeholder 4">
            <a:extLst>
              <a:ext uri="{FF2B5EF4-FFF2-40B4-BE49-F238E27FC236}">
                <a16:creationId xmlns:a16="http://schemas.microsoft.com/office/drawing/2014/main" id="{617E27A6-98EF-0932-A3BD-47974F960B9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C3BD46D-139E-540C-B901-D8B60DD610DD}"/>
              </a:ext>
            </a:extLst>
          </p:cNvPr>
          <p:cNvSpPr>
            <a:spLocks noGrp="1"/>
          </p:cNvSpPr>
          <p:nvPr>
            <p:ph type="sldNum" sz="quarter" idx="12"/>
          </p:nvPr>
        </p:nvSpPr>
        <p:spPr/>
        <p:txBody>
          <a:bodyPr/>
          <a:lstStyle/>
          <a:p>
            <a:fld id="{C909ABD2-4574-433D-8B11-1782A1457D95}" type="slidenum">
              <a:rPr lang="en-US" smtClean="0"/>
              <a:t>‹#›</a:t>
            </a:fld>
            <a:endParaRPr lang="en-US"/>
          </a:p>
        </p:txBody>
      </p:sp>
    </p:spTree>
    <p:extLst>
      <p:ext uri="{BB962C8B-B14F-4D97-AF65-F5344CB8AC3E}">
        <p14:creationId xmlns:p14="http://schemas.microsoft.com/office/powerpoint/2010/main" val="2005748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48ECC-D652-E8F9-17F9-E6796CEBD4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8078BE9-9FF8-5D09-9B25-8BEB1EE4B95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9D11461-53D5-4896-1AB9-B5CCBBD97F6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20E29BE-AC45-0D3D-7E04-F8B0F0FCB97C}"/>
              </a:ext>
            </a:extLst>
          </p:cNvPr>
          <p:cNvSpPr>
            <a:spLocks noGrp="1"/>
          </p:cNvSpPr>
          <p:nvPr>
            <p:ph type="dt" sz="half" idx="10"/>
          </p:nvPr>
        </p:nvSpPr>
        <p:spPr>
          <a:xfrm>
            <a:off x="838200" y="6356350"/>
            <a:ext cx="2743200" cy="365125"/>
          </a:xfrm>
          <a:prstGeom prst="rect">
            <a:avLst/>
          </a:prstGeom>
        </p:spPr>
        <p:txBody>
          <a:bodyPr/>
          <a:lstStyle/>
          <a:p>
            <a:fld id="{790EC45C-7EB0-4884-BA3E-4EE65C849B37}" type="datetime1">
              <a:rPr lang="en-US" smtClean="0"/>
              <a:t>2/13/2026</a:t>
            </a:fld>
            <a:endParaRPr lang="en-US"/>
          </a:p>
        </p:txBody>
      </p:sp>
      <p:sp>
        <p:nvSpPr>
          <p:cNvPr id="6" name="Footer Placeholder 5">
            <a:extLst>
              <a:ext uri="{FF2B5EF4-FFF2-40B4-BE49-F238E27FC236}">
                <a16:creationId xmlns:a16="http://schemas.microsoft.com/office/drawing/2014/main" id="{BA05E286-D48A-875F-9B59-1277CFF128E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A30B342-0DA4-715D-0069-120AFA7E582B}"/>
              </a:ext>
            </a:extLst>
          </p:cNvPr>
          <p:cNvSpPr>
            <a:spLocks noGrp="1"/>
          </p:cNvSpPr>
          <p:nvPr>
            <p:ph type="sldNum" sz="quarter" idx="12"/>
          </p:nvPr>
        </p:nvSpPr>
        <p:spPr/>
        <p:txBody>
          <a:bodyPr/>
          <a:lstStyle/>
          <a:p>
            <a:fld id="{C909ABD2-4574-433D-8B11-1782A1457D95}" type="slidenum">
              <a:rPr lang="en-US" smtClean="0"/>
              <a:t>‹#›</a:t>
            </a:fld>
            <a:endParaRPr lang="en-US"/>
          </a:p>
        </p:txBody>
      </p:sp>
    </p:spTree>
    <p:extLst>
      <p:ext uri="{BB962C8B-B14F-4D97-AF65-F5344CB8AC3E}">
        <p14:creationId xmlns:p14="http://schemas.microsoft.com/office/powerpoint/2010/main" val="1781680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336B6-5ED9-8C0B-03B1-401DE3C3041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82CFA0B-6684-0759-7B0C-94582A3920A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2FDABFA-ABC0-54E5-A661-A92E47EBD95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8787813-E04D-4481-4B26-8FEF7BEE98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C91B4EE-DA92-5D26-0682-7221ECBE045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67994E5-E271-7756-F0D6-7435F891B0CA}"/>
              </a:ext>
            </a:extLst>
          </p:cNvPr>
          <p:cNvSpPr>
            <a:spLocks noGrp="1"/>
          </p:cNvSpPr>
          <p:nvPr>
            <p:ph type="dt" sz="half" idx="10"/>
          </p:nvPr>
        </p:nvSpPr>
        <p:spPr>
          <a:xfrm>
            <a:off x="838200" y="6356350"/>
            <a:ext cx="2743200" cy="365125"/>
          </a:xfrm>
          <a:prstGeom prst="rect">
            <a:avLst/>
          </a:prstGeom>
        </p:spPr>
        <p:txBody>
          <a:bodyPr/>
          <a:lstStyle/>
          <a:p>
            <a:fld id="{3FF54632-1816-4F7C-BEB7-2EABAF5FCB99}" type="datetime1">
              <a:rPr lang="en-US" smtClean="0"/>
              <a:t>2/13/2026</a:t>
            </a:fld>
            <a:endParaRPr lang="en-US"/>
          </a:p>
        </p:txBody>
      </p:sp>
      <p:sp>
        <p:nvSpPr>
          <p:cNvPr id="8" name="Footer Placeholder 7">
            <a:extLst>
              <a:ext uri="{FF2B5EF4-FFF2-40B4-BE49-F238E27FC236}">
                <a16:creationId xmlns:a16="http://schemas.microsoft.com/office/drawing/2014/main" id="{A542767C-152E-93FE-E3A9-F820D66498C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AF1277B0-726F-2733-D962-FE8DF9676E18}"/>
              </a:ext>
            </a:extLst>
          </p:cNvPr>
          <p:cNvSpPr>
            <a:spLocks noGrp="1"/>
          </p:cNvSpPr>
          <p:nvPr>
            <p:ph type="sldNum" sz="quarter" idx="12"/>
          </p:nvPr>
        </p:nvSpPr>
        <p:spPr/>
        <p:txBody>
          <a:bodyPr/>
          <a:lstStyle/>
          <a:p>
            <a:fld id="{C909ABD2-4574-433D-8B11-1782A1457D95}" type="slidenum">
              <a:rPr lang="en-US" smtClean="0"/>
              <a:t>‹#›</a:t>
            </a:fld>
            <a:endParaRPr lang="en-US"/>
          </a:p>
        </p:txBody>
      </p:sp>
    </p:spTree>
    <p:extLst>
      <p:ext uri="{BB962C8B-B14F-4D97-AF65-F5344CB8AC3E}">
        <p14:creationId xmlns:p14="http://schemas.microsoft.com/office/powerpoint/2010/main" val="3653228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93553-5AD0-6DE8-CD30-90FDD357F8B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8F2AE5D-7C45-1031-578E-A226060D954B}"/>
              </a:ext>
            </a:extLst>
          </p:cNvPr>
          <p:cNvSpPr>
            <a:spLocks noGrp="1"/>
          </p:cNvSpPr>
          <p:nvPr>
            <p:ph type="dt" sz="half" idx="10"/>
          </p:nvPr>
        </p:nvSpPr>
        <p:spPr>
          <a:xfrm>
            <a:off x="838200" y="6356350"/>
            <a:ext cx="2743200" cy="365125"/>
          </a:xfrm>
          <a:prstGeom prst="rect">
            <a:avLst/>
          </a:prstGeom>
        </p:spPr>
        <p:txBody>
          <a:bodyPr/>
          <a:lstStyle/>
          <a:p>
            <a:fld id="{283ADF1D-66A8-406A-9DCA-618044B1CE95}" type="datetime1">
              <a:rPr lang="en-US" smtClean="0"/>
              <a:t>2/13/2026</a:t>
            </a:fld>
            <a:endParaRPr lang="en-US"/>
          </a:p>
        </p:txBody>
      </p:sp>
      <p:sp>
        <p:nvSpPr>
          <p:cNvPr id="4" name="Footer Placeholder 3">
            <a:extLst>
              <a:ext uri="{FF2B5EF4-FFF2-40B4-BE49-F238E27FC236}">
                <a16:creationId xmlns:a16="http://schemas.microsoft.com/office/drawing/2014/main" id="{416F5924-A68B-36F4-B4DC-88292E9091D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91DA005A-81A1-271D-BA18-B3B83ABA05E1}"/>
              </a:ext>
            </a:extLst>
          </p:cNvPr>
          <p:cNvSpPr>
            <a:spLocks noGrp="1"/>
          </p:cNvSpPr>
          <p:nvPr>
            <p:ph type="sldNum" sz="quarter" idx="12"/>
          </p:nvPr>
        </p:nvSpPr>
        <p:spPr/>
        <p:txBody>
          <a:bodyPr/>
          <a:lstStyle/>
          <a:p>
            <a:fld id="{C909ABD2-4574-433D-8B11-1782A1457D95}" type="slidenum">
              <a:rPr lang="en-US" smtClean="0"/>
              <a:t>‹#›</a:t>
            </a:fld>
            <a:endParaRPr lang="en-US"/>
          </a:p>
        </p:txBody>
      </p:sp>
    </p:spTree>
    <p:extLst>
      <p:ext uri="{BB962C8B-B14F-4D97-AF65-F5344CB8AC3E}">
        <p14:creationId xmlns:p14="http://schemas.microsoft.com/office/powerpoint/2010/main" val="2617301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53D3E8-B213-9822-46F0-A62C6446EF8A}"/>
              </a:ext>
            </a:extLst>
          </p:cNvPr>
          <p:cNvSpPr>
            <a:spLocks noGrp="1"/>
          </p:cNvSpPr>
          <p:nvPr>
            <p:ph type="dt" sz="half" idx="10"/>
          </p:nvPr>
        </p:nvSpPr>
        <p:spPr>
          <a:xfrm>
            <a:off x="838200" y="6356350"/>
            <a:ext cx="2743200" cy="365125"/>
          </a:xfrm>
          <a:prstGeom prst="rect">
            <a:avLst/>
          </a:prstGeom>
        </p:spPr>
        <p:txBody>
          <a:bodyPr/>
          <a:lstStyle/>
          <a:p>
            <a:fld id="{9311316A-7EBD-4780-B79D-D1E8EFB6A87D}" type="datetime1">
              <a:rPr lang="en-US" smtClean="0"/>
              <a:t>2/13/2026</a:t>
            </a:fld>
            <a:endParaRPr lang="en-US"/>
          </a:p>
        </p:txBody>
      </p:sp>
      <p:sp>
        <p:nvSpPr>
          <p:cNvPr id="3" name="Footer Placeholder 2">
            <a:extLst>
              <a:ext uri="{FF2B5EF4-FFF2-40B4-BE49-F238E27FC236}">
                <a16:creationId xmlns:a16="http://schemas.microsoft.com/office/drawing/2014/main" id="{0B5EC94B-CD63-1125-81FB-75877682356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5D8F176D-0D8E-480C-B4B3-DDAB59BA5A24}"/>
              </a:ext>
            </a:extLst>
          </p:cNvPr>
          <p:cNvSpPr>
            <a:spLocks noGrp="1"/>
          </p:cNvSpPr>
          <p:nvPr>
            <p:ph type="sldNum" sz="quarter" idx="12"/>
          </p:nvPr>
        </p:nvSpPr>
        <p:spPr/>
        <p:txBody>
          <a:bodyPr/>
          <a:lstStyle/>
          <a:p>
            <a:fld id="{C909ABD2-4574-433D-8B11-1782A1457D95}" type="slidenum">
              <a:rPr lang="en-US" smtClean="0"/>
              <a:t>‹#›</a:t>
            </a:fld>
            <a:endParaRPr lang="en-US"/>
          </a:p>
        </p:txBody>
      </p:sp>
    </p:spTree>
    <p:extLst>
      <p:ext uri="{BB962C8B-B14F-4D97-AF65-F5344CB8AC3E}">
        <p14:creationId xmlns:p14="http://schemas.microsoft.com/office/powerpoint/2010/main" val="1030073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02363-E97C-518A-1180-D0F0872088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8389E4B-06B7-B88D-2DFE-62D44421D02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06DD495-058C-6170-970D-739AE49A02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0F3943-7386-DFA1-D1D0-31DCF62587C3}"/>
              </a:ext>
            </a:extLst>
          </p:cNvPr>
          <p:cNvSpPr>
            <a:spLocks noGrp="1"/>
          </p:cNvSpPr>
          <p:nvPr>
            <p:ph type="dt" sz="half" idx="10"/>
          </p:nvPr>
        </p:nvSpPr>
        <p:spPr>
          <a:xfrm>
            <a:off x="838200" y="6356350"/>
            <a:ext cx="2743200" cy="365125"/>
          </a:xfrm>
          <a:prstGeom prst="rect">
            <a:avLst/>
          </a:prstGeom>
        </p:spPr>
        <p:txBody>
          <a:bodyPr/>
          <a:lstStyle/>
          <a:p>
            <a:fld id="{37760D4B-6D34-4F4F-9156-93D7C788CA48}" type="datetime1">
              <a:rPr lang="en-US" smtClean="0"/>
              <a:t>2/13/2026</a:t>
            </a:fld>
            <a:endParaRPr lang="en-US"/>
          </a:p>
        </p:txBody>
      </p:sp>
      <p:sp>
        <p:nvSpPr>
          <p:cNvPr id="6" name="Footer Placeholder 5">
            <a:extLst>
              <a:ext uri="{FF2B5EF4-FFF2-40B4-BE49-F238E27FC236}">
                <a16:creationId xmlns:a16="http://schemas.microsoft.com/office/drawing/2014/main" id="{BA041829-0397-2189-8262-E5D209D36D5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D533119-363C-ED54-F2ED-F7E674B8EAB2}"/>
              </a:ext>
            </a:extLst>
          </p:cNvPr>
          <p:cNvSpPr>
            <a:spLocks noGrp="1"/>
          </p:cNvSpPr>
          <p:nvPr>
            <p:ph type="sldNum" sz="quarter" idx="12"/>
          </p:nvPr>
        </p:nvSpPr>
        <p:spPr/>
        <p:txBody>
          <a:bodyPr/>
          <a:lstStyle/>
          <a:p>
            <a:fld id="{C909ABD2-4574-433D-8B11-1782A1457D95}" type="slidenum">
              <a:rPr lang="en-US" smtClean="0"/>
              <a:t>‹#›</a:t>
            </a:fld>
            <a:endParaRPr lang="en-US"/>
          </a:p>
        </p:txBody>
      </p:sp>
    </p:spTree>
    <p:extLst>
      <p:ext uri="{BB962C8B-B14F-4D97-AF65-F5344CB8AC3E}">
        <p14:creationId xmlns:p14="http://schemas.microsoft.com/office/powerpoint/2010/main" val="535159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EB2AA-F562-55C3-166C-7804C90430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FB19756-664C-522B-EC03-046C76BDCD6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094C97C-B726-88B3-12D0-18A8830A79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8CBFC9-AA51-AB4D-BA4A-7EC4503B1BD5}"/>
              </a:ext>
            </a:extLst>
          </p:cNvPr>
          <p:cNvSpPr>
            <a:spLocks noGrp="1"/>
          </p:cNvSpPr>
          <p:nvPr>
            <p:ph type="dt" sz="half" idx="10"/>
          </p:nvPr>
        </p:nvSpPr>
        <p:spPr>
          <a:xfrm>
            <a:off x="838200" y="6356350"/>
            <a:ext cx="2743200" cy="365125"/>
          </a:xfrm>
          <a:prstGeom prst="rect">
            <a:avLst/>
          </a:prstGeom>
        </p:spPr>
        <p:txBody>
          <a:bodyPr/>
          <a:lstStyle/>
          <a:p>
            <a:fld id="{EE1EDFF7-7AA3-4703-9A0B-A824C63FEF71}" type="datetime1">
              <a:rPr lang="en-US" smtClean="0"/>
              <a:t>2/13/2026</a:t>
            </a:fld>
            <a:endParaRPr lang="en-US"/>
          </a:p>
        </p:txBody>
      </p:sp>
      <p:sp>
        <p:nvSpPr>
          <p:cNvPr id="6" name="Footer Placeholder 5">
            <a:extLst>
              <a:ext uri="{FF2B5EF4-FFF2-40B4-BE49-F238E27FC236}">
                <a16:creationId xmlns:a16="http://schemas.microsoft.com/office/drawing/2014/main" id="{82664E35-D856-7ECF-E8C8-B5D5B708719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38FCF93-0CA7-D137-FDB2-4DFF0F1DBDDF}"/>
              </a:ext>
            </a:extLst>
          </p:cNvPr>
          <p:cNvSpPr>
            <a:spLocks noGrp="1"/>
          </p:cNvSpPr>
          <p:nvPr>
            <p:ph type="sldNum" sz="quarter" idx="12"/>
          </p:nvPr>
        </p:nvSpPr>
        <p:spPr/>
        <p:txBody>
          <a:bodyPr/>
          <a:lstStyle/>
          <a:p>
            <a:fld id="{C909ABD2-4574-433D-8B11-1782A1457D95}" type="slidenum">
              <a:rPr lang="en-US" smtClean="0"/>
              <a:t>‹#›</a:t>
            </a:fld>
            <a:endParaRPr lang="en-US"/>
          </a:p>
        </p:txBody>
      </p:sp>
    </p:spTree>
    <p:extLst>
      <p:ext uri="{BB962C8B-B14F-4D97-AF65-F5344CB8AC3E}">
        <p14:creationId xmlns:p14="http://schemas.microsoft.com/office/powerpoint/2010/main" val="3553184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877BBF0-748E-A6ED-CA5E-97F3292C8F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TITLE HERE</a:t>
            </a:r>
          </a:p>
        </p:txBody>
      </p:sp>
      <p:sp>
        <p:nvSpPr>
          <p:cNvPr id="3" name="Text Placeholder 2">
            <a:extLst>
              <a:ext uri="{FF2B5EF4-FFF2-40B4-BE49-F238E27FC236}">
                <a16:creationId xmlns:a16="http://schemas.microsoft.com/office/drawing/2014/main" id="{4CF02EAF-2D6B-F2F1-25A6-FE6CD15DD3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4DC3C452-C450-4D39-0F5D-3A6348C208E4}"/>
              </a:ext>
            </a:extLst>
          </p:cNvPr>
          <p:cNvSpPr>
            <a:spLocks noGrp="1"/>
          </p:cNvSpPr>
          <p:nvPr>
            <p:ph type="sldNum" sz="quarter" idx="4"/>
          </p:nvPr>
        </p:nvSpPr>
        <p:spPr>
          <a:xfrm>
            <a:off x="539045" y="6200246"/>
            <a:ext cx="2743200" cy="365125"/>
          </a:xfrm>
          <a:prstGeom prst="rect">
            <a:avLst/>
          </a:prstGeom>
        </p:spPr>
        <p:txBody>
          <a:bodyPr vert="horz" lIns="91440" tIns="45720" rIns="91440" bIns="45720" rtlCol="0" anchor="ctr"/>
          <a:lstStyle>
            <a:lvl1pPr algn="l">
              <a:defRPr sz="4800" b="1">
                <a:solidFill>
                  <a:schemeClr val="tx2">
                    <a:lumMod val="75000"/>
                    <a:lumOff val="25000"/>
                  </a:schemeClr>
                </a:solidFill>
                <a:latin typeface="+mn-lt"/>
              </a:defRPr>
            </a:lvl1pPr>
          </a:lstStyle>
          <a:p>
            <a:fld id="{C909ABD2-4574-433D-8B11-1782A1457D95}" type="slidenum">
              <a:rPr lang="en-US" smtClean="0"/>
              <a:pPr/>
              <a:t>‹#›</a:t>
            </a:fld>
            <a:endParaRPr lang="en-US"/>
          </a:p>
        </p:txBody>
      </p:sp>
    </p:spTree>
    <p:extLst>
      <p:ext uri="{BB962C8B-B14F-4D97-AF65-F5344CB8AC3E}">
        <p14:creationId xmlns:p14="http://schemas.microsoft.com/office/powerpoint/2010/main" val="20718902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chart" Target="../charts/chart18.xml"/></Relationships>
</file>

<file path=ppt/slides/_rels/slide24.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chart" Target="../charts/char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calendar&#10;&#10;AI-generated content may be incorrect.">
            <a:extLst>
              <a:ext uri="{FF2B5EF4-FFF2-40B4-BE49-F238E27FC236}">
                <a16:creationId xmlns:a16="http://schemas.microsoft.com/office/drawing/2014/main" id="{8FD89298-0267-9828-4B0F-90354135E9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ADFDD6E9-B1D6-BF55-3830-A0B52000F9F8}"/>
              </a:ext>
            </a:extLst>
          </p:cNvPr>
          <p:cNvSpPr txBox="1"/>
          <p:nvPr/>
        </p:nvSpPr>
        <p:spPr>
          <a:xfrm>
            <a:off x="396871" y="3214063"/>
            <a:ext cx="8674100" cy="2000548"/>
          </a:xfrm>
          <a:prstGeom prst="rect">
            <a:avLst/>
          </a:prstGeom>
          <a:noFill/>
        </p:spPr>
        <p:txBody>
          <a:bodyPr wrap="square" lIns="91440" tIns="45720" rIns="91440" bIns="45720" rtlCol="0" anchor="t">
            <a:spAutoFit/>
          </a:bodyPr>
          <a:lstStyle/>
          <a:p>
            <a:r>
              <a:rPr lang="en-US" sz="4400" b="1">
                <a:solidFill>
                  <a:schemeClr val="bg1"/>
                </a:solidFill>
              </a:rPr>
              <a:t>ANIMAL SERVICES ADVISORY COMMISSION MEETING </a:t>
            </a:r>
          </a:p>
          <a:p>
            <a:r>
              <a:rPr lang="en-US" sz="3200" b="1">
                <a:solidFill>
                  <a:schemeClr val="bg1"/>
                </a:solidFill>
              </a:rPr>
              <a:t>FEBRUARY 11TH, 2026 </a:t>
            </a:r>
          </a:p>
        </p:txBody>
      </p:sp>
    </p:spTree>
    <p:extLst>
      <p:ext uri="{BB962C8B-B14F-4D97-AF65-F5344CB8AC3E}">
        <p14:creationId xmlns:p14="http://schemas.microsoft.com/office/powerpoint/2010/main" val="36597157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C78616-E73B-3880-7574-3083143D602A}"/>
            </a:ext>
          </a:extLst>
        </p:cNvPr>
        <p:cNvGrpSpPr/>
        <p:nvPr/>
      </p:nvGrpSpPr>
      <p:grpSpPr>
        <a:xfrm>
          <a:off x="0" y="0"/>
          <a:ext cx="0" cy="0"/>
          <a:chOff x="0" y="0"/>
          <a:chExt cx="0" cy="0"/>
        </a:xfrm>
      </p:grpSpPr>
      <p:sp>
        <p:nvSpPr>
          <p:cNvPr id="12" name="TextBox 11">
            <a:extLst>
              <a:ext uri="{FF2B5EF4-FFF2-40B4-BE49-F238E27FC236}">
                <a16:creationId xmlns:a16="http://schemas.microsoft.com/office/drawing/2014/main" id="{D7016529-6D0B-D201-7584-912C27F9A0E9}"/>
              </a:ext>
            </a:extLst>
          </p:cNvPr>
          <p:cNvSpPr txBox="1"/>
          <p:nvPr/>
        </p:nvSpPr>
        <p:spPr>
          <a:xfrm>
            <a:off x="533400" y="137390"/>
            <a:ext cx="9779577" cy="769441"/>
          </a:xfrm>
          <a:prstGeom prst="rect">
            <a:avLst/>
          </a:prstGeom>
          <a:noFill/>
        </p:spPr>
        <p:txBody>
          <a:bodyPr wrap="square" lIns="91440" tIns="45720" rIns="91440" bIns="45720" rtlCol="0" anchor="t">
            <a:spAutoFit/>
          </a:bodyPr>
          <a:lstStyle/>
          <a:p>
            <a:r>
              <a:rPr lang="en-US" sz="4400" b="1">
                <a:solidFill>
                  <a:schemeClr val="tx2">
                    <a:lumMod val="75000"/>
                    <a:lumOff val="25000"/>
                  </a:schemeClr>
                </a:solidFill>
                <a:latin typeface="Century Gothic"/>
                <a:ea typeface="Roboto Slab"/>
                <a:cs typeface="BrowalliaUPC"/>
              </a:rPr>
              <a:t>FIELD WORK </a:t>
            </a:r>
            <a:r>
              <a:rPr lang="en-US" sz="2000" b="1">
                <a:solidFill>
                  <a:schemeClr val="tx2">
                    <a:lumMod val="75000"/>
                    <a:lumOff val="25000"/>
                  </a:schemeClr>
                </a:solidFill>
                <a:latin typeface="Century Gothic"/>
                <a:ea typeface="Roboto Slab"/>
                <a:cs typeface="BrowalliaUPC"/>
              </a:rPr>
              <a:t>Dispatch Call Reasons</a:t>
            </a:r>
            <a:endParaRPr lang="en-US" sz="2000"/>
          </a:p>
        </p:txBody>
      </p:sp>
      <p:sp>
        <p:nvSpPr>
          <p:cNvPr id="2" name="Slide Number Placeholder 2">
            <a:extLst>
              <a:ext uri="{FF2B5EF4-FFF2-40B4-BE49-F238E27FC236}">
                <a16:creationId xmlns:a16="http://schemas.microsoft.com/office/drawing/2014/main" id="{2BCF3979-264B-7E95-54F8-0164A2C5DA7A}"/>
              </a:ext>
            </a:extLst>
          </p:cNvPr>
          <p:cNvSpPr txBox="1">
            <a:spLocks/>
          </p:cNvSpPr>
          <p:nvPr/>
        </p:nvSpPr>
        <p:spPr>
          <a:xfrm>
            <a:off x="533400" y="6108184"/>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4800" kern="1200">
                <a:solidFill>
                  <a:schemeClr val="tx2">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909ABD2-4574-433D-8B11-1782A1457D95}" type="slidenum">
              <a:rPr lang="en-US" b="1" dirty="0" smtClean="0">
                <a:latin typeface="+mn-lt"/>
              </a:rPr>
              <a:pPr/>
              <a:t>10</a:t>
            </a:fld>
            <a:endParaRPr lang="en-US" b="1">
              <a:latin typeface="+mn-lt"/>
            </a:endParaRPr>
          </a:p>
        </p:txBody>
      </p:sp>
      <p:pic>
        <p:nvPicPr>
          <p:cNvPr id="6" name="Picture 5" descr="A sign with a city in the background&#10;&#10;AI-generated content may be incorrect.">
            <a:extLst>
              <a:ext uri="{FF2B5EF4-FFF2-40B4-BE49-F238E27FC236}">
                <a16:creationId xmlns:a16="http://schemas.microsoft.com/office/drawing/2014/main" id="{8E272852-A76A-3451-946F-45E5374881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44983" y="310527"/>
            <a:ext cx="1684309" cy="769441"/>
          </a:xfrm>
          <a:prstGeom prst="rect">
            <a:avLst/>
          </a:prstGeom>
        </p:spPr>
      </p:pic>
      <p:sp>
        <p:nvSpPr>
          <p:cNvPr id="5" name="TextBox 4">
            <a:extLst>
              <a:ext uri="{FF2B5EF4-FFF2-40B4-BE49-F238E27FC236}">
                <a16:creationId xmlns:a16="http://schemas.microsoft.com/office/drawing/2014/main" id="{06AF8E0E-5F79-2CA7-ED23-4B7FB3D73B62}"/>
              </a:ext>
            </a:extLst>
          </p:cNvPr>
          <p:cNvSpPr txBox="1"/>
          <p:nvPr/>
        </p:nvSpPr>
        <p:spPr>
          <a:xfrm>
            <a:off x="9815945" y="1410855"/>
            <a:ext cx="2142838"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latin typeface="Arial"/>
                <a:cs typeface="Arial"/>
              </a:rPr>
              <a:t>Total of 6,899 Activities Filed</a:t>
            </a:r>
          </a:p>
          <a:p>
            <a:pPr algn="ctr"/>
            <a:endParaRPr lang="en-US">
              <a:latin typeface="Arial"/>
              <a:cs typeface="Arial"/>
            </a:endParaRPr>
          </a:p>
          <a:p>
            <a:pPr algn="ctr"/>
            <a:r>
              <a:rPr lang="en-US" b="1">
                <a:latin typeface="Arial"/>
                <a:cs typeface="Arial"/>
              </a:rPr>
              <a:t>Top 3 – 67% of Calls</a:t>
            </a:r>
          </a:p>
          <a:p>
            <a:pPr marL="283210" indent="-283210" algn="ctr">
              <a:buFont typeface="Arial"/>
              <a:buChar char="•"/>
            </a:pPr>
            <a:r>
              <a:rPr lang="en-US">
                <a:latin typeface="Arial"/>
                <a:cs typeface="Arial"/>
              </a:rPr>
              <a:t>Loose/Loose Owned</a:t>
            </a:r>
          </a:p>
          <a:p>
            <a:pPr marL="283210" indent="-283210" algn="ctr">
              <a:buFont typeface="Arial"/>
              <a:buChar char="•"/>
            </a:pPr>
            <a:r>
              <a:rPr lang="en-US">
                <a:latin typeface="Arial"/>
                <a:cs typeface="Arial"/>
              </a:rPr>
              <a:t>Loose Confined</a:t>
            </a:r>
          </a:p>
          <a:p>
            <a:pPr marL="283210" indent="-283210" algn="ctr">
              <a:buFont typeface="Arial"/>
              <a:buChar char="•"/>
            </a:pPr>
            <a:r>
              <a:rPr lang="en-US">
                <a:latin typeface="Arial"/>
                <a:cs typeface="Arial"/>
              </a:rPr>
              <a:t>Deceased Animal</a:t>
            </a:r>
          </a:p>
        </p:txBody>
      </p:sp>
      <p:sp>
        <p:nvSpPr>
          <p:cNvPr id="8" name="TextBox 7">
            <a:extLst>
              <a:ext uri="{FF2B5EF4-FFF2-40B4-BE49-F238E27FC236}">
                <a16:creationId xmlns:a16="http://schemas.microsoft.com/office/drawing/2014/main" id="{18F543E5-5AE1-F32A-AC50-0A7E4C547B63}"/>
              </a:ext>
            </a:extLst>
          </p:cNvPr>
          <p:cNvSpPr txBox="1"/>
          <p:nvPr/>
        </p:nvSpPr>
        <p:spPr>
          <a:xfrm>
            <a:off x="3389581" y="6393911"/>
            <a:ext cx="443378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Arial"/>
              </a:rPr>
              <a:t>2025: January 1st-December 31st, 2025</a:t>
            </a:r>
            <a:endParaRPr lang="en-US"/>
          </a:p>
        </p:txBody>
      </p:sp>
      <p:graphicFrame>
        <p:nvGraphicFramePr>
          <p:cNvPr id="9" name="Chart 8">
            <a:extLst>
              <a:ext uri="{FF2B5EF4-FFF2-40B4-BE49-F238E27FC236}">
                <a16:creationId xmlns:a16="http://schemas.microsoft.com/office/drawing/2014/main" id="{CA71481E-8E6A-873E-B95F-DA17A5B69DE0}"/>
              </a:ext>
            </a:extLst>
          </p:cNvPr>
          <p:cNvGraphicFramePr/>
          <p:nvPr>
            <p:extLst>
              <p:ext uri="{D42A27DB-BD31-4B8C-83A1-F6EECF244321}">
                <p14:modId xmlns:p14="http://schemas.microsoft.com/office/powerpoint/2010/main" val="1174050513"/>
              </p:ext>
            </p:extLst>
          </p:nvPr>
        </p:nvGraphicFramePr>
        <p:xfrm>
          <a:off x="1542473" y="1079968"/>
          <a:ext cx="8128000" cy="5140806"/>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CE6771BF-3DCB-6346-EA12-AC0B6C0CBC4C}"/>
              </a:ext>
            </a:extLst>
          </p:cNvPr>
          <p:cNvSpPr txBox="1"/>
          <p:nvPr/>
        </p:nvSpPr>
        <p:spPr>
          <a:xfrm>
            <a:off x="9829636" y="4392925"/>
            <a:ext cx="2244437" cy="1815882"/>
          </a:xfrm>
          <a:prstGeom prst="rect">
            <a:avLst/>
          </a:prstGeom>
          <a:noFill/>
        </p:spPr>
        <p:txBody>
          <a:bodyPr wrap="square" lIns="91440" tIns="45720" rIns="91440" bIns="45720" rtlCol="0" anchor="t">
            <a:spAutoFit/>
          </a:bodyPr>
          <a:lstStyle/>
          <a:p>
            <a:pPr algn="ctr"/>
            <a:r>
              <a:rPr lang="en-US" sz="2800" b="1">
                <a:solidFill>
                  <a:schemeClr val="accent1">
                    <a:lumMod val="50000"/>
                  </a:schemeClr>
                </a:solidFill>
                <a:latin typeface="Arial"/>
                <a:cs typeface="Arial"/>
              </a:rPr>
              <a:t>District 2 making up 32% of Activities</a:t>
            </a:r>
          </a:p>
        </p:txBody>
      </p:sp>
    </p:spTree>
    <p:extLst>
      <p:ext uri="{BB962C8B-B14F-4D97-AF65-F5344CB8AC3E}">
        <p14:creationId xmlns:p14="http://schemas.microsoft.com/office/powerpoint/2010/main" val="4119726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B59AB8-24E1-79A5-913B-5EB6C931ABEE}"/>
            </a:ext>
          </a:extLst>
        </p:cNvPr>
        <p:cNvGrpSpPr/>
        <p:nvPr/>
      </p:nvGrpSpPr>
      <p:grpSpPr>
        <a:xfrm>
          <a:off x="0" y="0"/>
          <a:ext cx="0" cy="0"/>
          <a:chOff x="0" y="0"/>
          <a:chExt cx="0" cy="0"/>
        </a:xfrm>
      </p:grpSpPr>
      <p:pic>
        <p:nvPicPr>
          <p:cNvPr id="4" name="Picture 3" descr="A cat looking at the camera&#10;&#10;AI-generated content may be incorrect.">
            <a:extLst>
              <a:ext uri="{FF2B5EF4-FFF2-40B4-BE49-F238E27FC236}">
                <a16:creationId xmlns:a16="http://schemas.microsoft.com/office/drawing/2014/main" id="{452AADC2-E967-C83C-E2B4-2857AB8930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TextBox 11">
            <a:extLst>
              <a:ext uri="{FF2B5EF4-FFF2-40B4-BE49-F238E27FC236}">
                <a16:creationId xmlns:a16="http://schemas.microsoft.com/office/drawing/2014/main" id="{4B4F27C5-4BDC-662B-4C96-4BBBAE42936D}"/>
              </a:ext>
            </a:extLst>
          </p:cNvPr>
          <p:cNvSpPr txBox="1"/>
          <p:nvPr/>
        </p:nvSpPr>
        <p:spPr>
          <a:xfrm>
            <a:off x="533400" y="310573"/>
            <a:ext cx="6506935" cy="769441"/>
          </a:xfrm>
          <a:prstGeom prst="rect">
            <a:avLst/>
          </a:prstGeom>
          <a:noFill/>
        </p:spPr>
        <p:txBody>
          <a:bodyPr wrap="square" lIns="91440" tIns="45720" rIns="91440" bIns="45720" rtlCol="0" anchor="t">
            <a:spAutoFit/>
          </a:bodyPr>
          <a:lstStyle/>
          <a:p>
            <a:r>
              <a:rPr lang="en-US" sz="4400" b="1">
                <a:solidFill>
                  <a:schemeClr val="tx2">
                    <a:lumMod val="75000"/>
                    <a:lumOff val="25000"/>
                  </a:schemeClr>
                </a:solidFill>
                <a:latin typeface="Century Gothic"/>
                <a:ea typeface="Roboto Slab"/>
                <a:cs typeface="BrowalliaUPC"/>
              </a:rPr>
              <a:t>CITATIONS</a:t>
            </a:r>
            <a:endParaRPr lang="en-US" sz="2000"/>
          </a:p>
        </p:txBody>
      </p:sp>
      <p:sp>
        <p:nvSpPr>
          <p:cNvPr id="2" name="Slide Number Placeholder 2">
            <a:extLst>
              <a:ext uri="{FF2B5EF4-FFF2-40B4-BE49-F238E27FC236}">
                <a16:creationId xmlns:a16="http://schemas.microsoft.com/office/drawing/2014/main" id="{804C0591-F3B1-DA57-C278-D12EB2D73B92}"/>
              </a:ext>
            </a:extLst>
          </p:cNvPr>
          <p:cNvSpPr txBox="1">
            <a:spLocks/>
          </p:cNvSpPr>
          <p:nvPr/>
        </p:nvSpPr>
        <p:spPr>
          <a:xfrm>
            <a:off x="533400" y="6108184"/>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4800" kern="1200">
                <a:solidFill>
                  <a:schemeClr val="tx2">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909ABD2-4574-433D-8B11-1782A1457D95}" type="slidenum">
              <a:rPr lang="en-US" b="1" smtClean="0">
                <a:latin typeface="+mn-lt"/>
              </a:rPr>
              <a:pPr/>
              <a:t>11</a:t>
            </a:fld>
            <a:endParaRPr lang="en-US" b="1">
              <a:latin typeface="+mn-lt"/>
            </a:endParaRPr>
          </a:p>
        </p:txBody>
      </p:sp>
      <p:sp>
        <p:nvSpPr>
          <p:cNvPr id="7" name="TextBox 6">
            <a:extLst>
              <a:ext uri="{FF2B5EF4-FFF2-40B4-BE49-F238E27FC236}">
                <a16:creationId xmlns:a16="http://schemas.microsoft.com/office/drawing/2014/main" id="{0D2A9EB2-FA24-AA99-4807-74744B4F98E1}"/>
              </a:ext>
            </a:extLst>
          </p:cNvPr>
          <p:cNvSpPr txBox="1"/>
          <p:nvPr/>
        </p:nvSpPr>
        <p:spPr>
          <a:xfrm>
            <a:off x="2910003" y="6290746"/>
            <a:ext cx="439486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Arial"/>
              </a:rPr>
              <a:t>2025: January 1st- December 31st, 2025</a:t>
            </a:r>
            <a:endParaRPr lang="en-US"/>
          </a:p>
        </p:txBody>
      </p:sp>
      <p:graphicFrame>
        <p:nvGraphicFramePr>
          <p:cNvPr id="6" name="Chart 5">
            <a:extLst>
              <a:ext uri="{FF2B5EF4-FFF2-40B4-BE49-F238E27FC236}">
                <a16:creationId xmlns:a16="http://schemas.microsoft.com/office/drawing/2014/main" id="{75FFFCB7-9A4A-80C7-D24C-937AB1F2EAE6}"/>
              </a:ext>
            </a:extLst>
          </p:cNvPr>
          <p:cNvGraphicFramePr/>
          <p:nvPr>
            <p:extLst>
              <p:ext uri="{D42A27DB-BD31-4B8C-83A1-F6EECF244321}">
                <p14:modId xmlns:p14="http://schemas.microsoft.com/office/powerpoint/2010/main" val="1675859602"/>
              </p:ext>
            </p:extLst>
          </p:nvPr>
        </p:nvGraphicFramePr>
        <p:xfrm>
          <a:off x="787402" y="1096959"/>
          <a:ext cx="8640062" cy="4913037"/>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95A80B46-182F-FE37-CABF-01E91F6D17F6}"/>
              </a:ext>
            </a:extLst>
          </p:cNvPr>
          <p:cNvSpPr txBox="1"/>
          <p:nvPr/>
        </p:nvSpPr>
        <p:spPr>
          <a:xfrm>
            <a:off x="3659867" y="512255"/>
            <a:ext cx="6103917" cy="369332"/>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lIns="91440" tIns="45720" rIns="91440" bIns="45720" rtlCol="0" anchor="t">
            <a:spAutoFit/>
          </a:bodyPr>
          <a:lstStyle/>
          <a:p>
            <a:pPr algn="ctr"/>
            <a:r>
              <a:rPr lang="en-US" b="1">
                <a:latin typeface="Arial"/>
                <a:cs typeface="Arial"/>
              </a:rPr>
              <a:t>1 Dangerous Dog Hearing &amp; 1 Animal Cruelty Hearing</a:t>
            </a:r>
            <a:endParaRPr lang="en-US"/>
          </a:p>
        </p:txBody>
      </p:sp>
      <p:sp>
        <p:nvSpPr>
          <p:cNvPr id="8" name="TextBox 7">
            <a:extLst>
              <a:ext uri="{FF2B5EF4-FFF2-40B4-BE49-F238E27FC236}">
                <a16:creationId xmlns:a16="http://schemas.microsoft.com/office/drawing/2014/main" id="{77229F53-F373-0E0B-0DDD-B62C4BD68CCD}"/>
              </a:ext>
            </a:extLst>
          </p:cNvPr>
          <p:cNvSpPr txBox="1"/>
          <p:nvPr/>
        </p:nvSpPr>
        <p:spPr>
          <a:xfrm>
            <a:off x="4809506" y="1591294"/>
            <a:ext cx="4215741" cy="646331"/>
          </a:xfrm>
          <a:prstGeom prst="rect">
            <a:avLst/>
          </a:prstGeom>
          <a:noFill/>
        </p:spPr>
        <p:txBody>
          <a:bodyPr wrap="square" lIns="91440" tIns="45720" rIns="91440" bIns="45720" rtlCol="0" anchor="t">
            <a:spAutoFit/>
          </a:bodyPr>
          <a:lstStyle/>
          <a:p>
            <a:r>
              <a:rPr lang="en-US" b="1">
                <a:solidFill>
                  <a:schemeClr val="bg2">
                    <a:lumMod val="90000"/>
                  </a:schemeClr>
                </a:solidFill>
                <a:latin typeface="Arial"/>
                <a:cs typeface="Arial"/>
              </a:rPr>
              <a:t>226 Citations Processed </a:t>
            </a:r>
          </a:p>
          <a:p>
            <a:r>
              <a:rPr lang="en-US" b="1">
                <a:solidFill>
                  <a:schemeClr val="bg2">
                    <a:lumMod val="90000"/>
                  </a:schemeClr>
                </a:solidFill>
                <a:latin typeface="Arial"/>
                <a:cs typeface="Arial"/>
              </a:rPr>
              <a:t>in Municipal court</a:t>
            </a:r>
          </a:p>
        </p:txBody>
      </p:sp>
    </p:spTree>
    <p:extLst>
      <p:ext uri="{BB962C8B-B14F-4D97-AF65-F5344CB8AC3E}">
        <p14:creationId xmlns:p14="http://schemas.microsoft.com/office/powerpoint/2010/main" val="4142222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9774A8-AFD0-F982-3601-C2C9119139BC}"/>
            </a:ext>
          </a:extLst>
        </p:cNvPr>
        <p:cNvGrpSpPr/>
        <p:nvPr/>
      </p:nvGrpSpPr>
      <p:grpSpPr>
        <a:xfrm>
          <a:off x="0" y="0"/>
          <a:ext cx="0" cy="0"/>
          <a:chOff x="0" y="0"/>
          <a:chExt cx="0" cy="0"/>
        </a:xfrm>
      </p:grpSpPr>
      <p:pic>
        <p:nvPicPr>
          <p:cNvPr id="4" name="Picture 3" descr="A picture containing logo&#10;&#10;AI-generated content may be incorrect.">
            <a:extLst>
              <a:ext uri="{FF2B5EF4-FFF2-40B4-BE49-F238E27FC236}">
                <a16:creationId xmlns:a16="http://schemas.microsoft.com/office/drawing/2014/main" id="{3BA3B7A9-AC38-88D0-B071-6A49C26A86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TextBox 11">
            <a:extLst>
              <a:ext uri="{FF2B5EF4-FFF2-40B4-BE49-F238E27FC236}">
                <a16:creationId xmlns:a16="http://schemas.microsoft.com/office/drawing/2014/main" id="{D606DD96-56E7-1F23-82B1-2BBB62A56811}"/>
              </a:ext>
            </a:extLst>
          </p:cNvPr>
          <p:cNvSpPr txBox="1"/>
          <p:nvPr/>
        </p:nvSpPr>
        <p:spPr>
          <a:xfrm>
            <a:off x="533400" y="310573"/>
            <a:ext cx="7158759" cy="769441"/>
          </a:xfrm>
          <a:prstGeom prst="rect">
            <a:avLst/>
          </a:prstGeom>
          <a:noFill/>
        </p:spPr>
        <p:txBody>
          <a:bodyPr wrap="square" lIns="91440" tIns="45720" rIns="91440" bIns="45720" rtlCol="0" anchor="t">
            <a:spAutoFit/>
          </a:bodyPr>
          <a:lstStyle/>
          <a:p>
            <a:r>
              <a:rPr lang="en-US" sz="4400" b="1">
                <a:solidFill>
                  <a:schemeClr val="tx2">
                    <a:lumMod val="75000"/>
                    <a:lumOff val="25000"/>
                  </a:schemeClr>
                </a:solidFill>
                <a:latin typeface="Century Gothic"/>
                <a:ea typeface="Roboto Slab"/>
                <a:cs typeface="BrowalliaUPC"/>
              </a:rPr>
              <a:t>COMMUNITY </a:t>
            </a:r>
            <a:endParaRPr lang="en-US" sz="2400"/>
          </a:p>
        </p:txBody>
      </p:sp>
      <p:sp>
        <p:nvSpPr>
          <p:cNvPr id="13" name="TextBox 12">
            <a:extLst>
              <a:ext uri="{FF2B5EF4-FFF2-40B4-BE49-F238E27FC236}">
                <a16:creationId xmlns:a16="http://schemas.microsoft.com/office/drawing/2014/main" id="{E0687885-BB2C-B329-BD8D-3F0E77831E6C}"/>
              </a:ext>
            </a:extLst>
          </p:cNvPr>
          <p:cNvSpPr txBox="1"/>
          <p:nvPr/>
        </p:nvSpPr>
        <p:spPr>
          <a:xfrm>
            <a:off x="714498" y="1083707"/>
            <a:ext cx="6358947" cy="3293209"/>
          </a:xfrm>
          <a:prstGeom prst="rect">
            <a:avLst/>
          </a:prstGeom>
          <a:noFill/>
        </p:spPr>
        <p:txBody>
          <a:bodyPr wrap="square" lIns="91440" tIns="45720" rIns="91440" bIns="45720" rtlCol="0" anchor="t">
            <a:spAutoFit/>
          </a:bodyPr>
          <a:lstStyle/>
          <a:p>
            <a:r>
              <a:rPr lang="en-US" sz="2800" b="1">
                <a:latin typeface="Arial"/>
                <a:cs typeface="Arial"/>
              </a:rPr>
              <a:t>TNR &amp; Vouchers</a:t>
            </a:r>
          </a:p>
          <a:p>
            <a:pPr marL="342900" indent="-342900">
              <a:buFont typeface="Arial"/>
              <a:buChar char="•"/>
            </a:pPr>
            <a:r>
              <a:rPr lang="en-US" sz="2800" b="1">
                <a:latin typeface="Arial"/>
                <a:cs typeface="Arial"/>
              </a:rPr>
              <a:t>241 </a:t>
            </a:r>
            <a:r>
              <a:rPr lang="en-US" sz="2800">
                <a:latin typeface="Arial"/>
                <a:cs typeface="Arial"/>
              </a:rPr>
              <a:t>Cats were TNR through The City of Midland</a:t>
            </a:r>
            <a:endParaRPr lang="en-US" sz="2000">
              <a:latin typeface="Arial"/>
              <a:cs typeface="Arial"/>
            </a:endParaRPr>
          </a:p>
          <a:p>
            <a:pPr marL="342900" indent="-342900">
              <a:buFont typeface="Arial"/>
              <a:buChar char="•"/>
            </a:pPr>
            <a:r>
              <a:rPr lang="en-US" sz="2800" b="1">
                <a:latin typeface="Arial"/>
                <a:cs typeface="Arial"/>
              </a:rPr>
              <a:t>2,979</a:t>
            </a:r>
            <a:r>
              <a:rPr lang="en-US" sz="2800">
                <a:latin typeface="Arial"/>
                <a:cs typeface="Arial"/>
              </a:rPr>
              <a:t> Spay Neuter Vouchers Issued</a:t>
            </a:r>
          </a:p>
          <a:p>
            <a:pPr marL="342900" indent="-342900">
              <a:buFont typeface="Arial"/>
              <a:buChar char="•"/>
            </a:pPr>
            <a:r>
              <a:rPr lang="en-US" sz="2800" b="1">
                <a:latin typeface="Arial"/>
                <a:cs typeface="Arial"/>
              </a:rPr>
              <a:t>1,270</a:t>
            </a:r>
            <a:r>
              <a:rPr lang="en-US" sz="2800">
                <a:latin typeface="Arial"/>
                <a:cs typeface="Arial"/>
              </a:rPr>
              <a:t> Spay Neuter Vouchers Redeemed</a:t>
            </a:r>
          </a:p>
          <a:p>
            <a:pPr marL="342900" indent="-342900">
              <a:buFont typeface="Arial"/>
              <a:buChar char="•"/>
            </a:pPr>
            <a:r>
              <a:rPr lang="en-US" sz="2000">
                <a:latin typeface="Arial"/>
                <a:cs typeface="Arial"/>
              </a:rPr>
              <a:t>836 Vouchers issued for Ferals- 435 Ferals Redeemed</a:t>
            </a:r>
          </a:p>
        </p:txBody>
      </p:sp>
      <p:sp>
        <p:nvSpPr>
          <p:cNvPr id="2" name="Slide Number Placeholder 2">
            <a:extLst>
              <a:ext uri="{FF2B5EF4-FFF2-40B4-BE49-F238E27FC236}">
                <a16:creationId xmlns:a16="http://schemas.microsoft.com/office/drawing/2014/main" id="{FE3FCEEC-EB88-2708-FDE7-252877DCD8E6}"/>
              </a:ext>
            </a:extLst>
          </p:cNvPr>
          <p:cNvSpPr txBox="1">
            <a:spLocks/>
          </p:cNvSpPr>
          <p:nvPr/>
        </p:nvSpPr>
        <p:spPr>
          <a:xfrm>
            <a:off x="533400" y="6108184"/>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4800" kern="1200">
                <a:solidFill>
                  <a:schemeClr val="tx2">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909ABD2-4574-433D-8B11-1782A1457D95}" type="slidenum">
              <a:rPr lang="en-US" b="1" smtClean="0">
                <a:latin typeface="+mn-lt"/>
              </a:rPr>
              <a:pPr/>
              <a:t>12</a:t>
            </a:fld>
            <a:endParaRPr lang="en-US" b="1">
              <a:latin typeface="+mn-lt"/>
            </a:endParaRPr>
          </a:p>
        </p:txBody>
      </p:sp>
      <p:pic>
        <p:nvPicPr>
          <p:cNvPr id="6" name="Picture 5" descr="A sign with a city in the background&#10;&#10;AI-generated content may be incorrect.">
            <a:extLst>
              <a:ext uri="{FF2B5EF4-FFF2-40B4-BE49-F238E27FC236}">
                <a16:creationId xmlns:a16="http://schemas.microsoft.com/office/drawing/2014/main" id="{7D635E1D-E798-9902-B25A-B69493B621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44983" y="310527"/>
            <a:ext cx="1684309" cy="769441"/>
          </a:xfrm>
          <a:prstGeom prst="rect">
            <a:avLst/>
          </a:prstGeom>
        </p:spPr>
      </p:pic>
      <p:sp>
        <p:nvSpPr>
          <p:cNvPr id="3" name="Arrow: Left 2">
            <a:extLst>
              <a:ext uri="{FF2B5EF4-FFF2-40B4-BE49-F238E27FC236}">
                <a16:creationId xmlns:a16="http://schemas.microsoft.com/office/drawing/2014/main" id="{EF395751-5B0E-D4B9-144E-3B0B9246B5B3}"/>
              </a:ext>
            </a:extLst>
          </p:cNvPr>
          <p:cNvSpPr/>
          <p:nvPr/>
        </p:nvSpPr>
        <p:spPr>
          <a:xfrm>
            <a:off x="7160821" y="2386940"/>
            <a:ext cx="1045028" cy="439387"/>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9BE99B97-AAE4-A217-4804-C533CB15F686}"/>
              </a:ext>
            </a:extLst>
          </p:cNvPr>
          <p:cNvSpPr txBox="1"/>
          <p:nvPr/>
        </p:nvSpPr>
        <p:spPr>
          <a:xfrm>
            <a:off x="3423254" y="4469630"/>
            <a:ext cx="2410691" cy="646331"/>
          </a:xfrm>
          <a:prstGeom prst="rect">
            <a:avLst/>
          </a:prstGeom>
          <a:noFill/>
        </p:spPr>
        <p:txBody>
          <a:bodyPr wrap="square" lIns="91440" tIns="45720" rIns="91440" bIns="45720" rtlCol="0" anchor="t">
            <a:spAutoFit/>
          </a:bodyPr>
          <a:lstStyle/>
          <a:p>
            <a:r>
              <a:rPr lang="en-US" b="1">
                <a:latin typeface="Arial"/>
                <a:cs typeface="Arial"/>
              </a:rPr>
              <a:t>52% approx. redemption rate</a:t>
            </a:r>
          </a:p>
        </p:txBody>
      </p:sp>
      <p:sp>
        <p:nvSpPr>
          <p:cNvPr id="7" name="Arrow: Left 6">
            <a:extLst>
              <a:ext uri="{FF2B5EF4-FFF2-40B4-BE49-F238E27FC236}">
                <a16:creationId xmlns:a16="http://schemas.microsoft.com/office/drawing/2014/main" id="{8B793952-A27C-E62E-1DA2-A36E019505FF}"/>
              </a:ext>
            </a:extLst>
          </p:cNvPr>
          <p:cNvSpPr/>
          <p:nvPr/>
        </p:nvSpPr>
        <p:spPr>
          <a:xfrm rot="2829765">
            <a:off x="2548200" y="4281237"/>
            <a:ext cx="877313" cy="376787"/>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3163763-7F7E-9FB1-A457-C290C1554434}"/>
              </a:ext>
            </a:extLst>
          </p:cNvPr>
          <p:cNvSpPr txBox="1"/>
          <p:nvPr/>
        </p:nvSpPr>
        <p:spPr>
          <a:xfrm>
            <a:off x="8293225" y="2179996"/>
            <a:ext cx="2410691" cy="646331"/>
          </a:xfrm>
          <a:prstGeom prst="rect">
            <a:avLst/>
          </a:prstGeom>
          <a:noFill/>
        </p:spPr>
        <p:txBody>
          <a:bodyPr wrap="square" lIns="91440" tIns="45720" rIns="91440" bIns="45720" rtlCol="0" anchor="t">
            <a:spAutoFit/>
          </a:bodyPr>
          <a:lstStyle/>
          <a:p>
            <a:r>
              <a:rPr lang="en-US" b="1">
                <a:latin typeface="Arial"/>
                <a:cs typeface="Arial"/>
              </a:rPr>
              <a:t>42% approx. redemption rate</a:t>
            </a:r>
          </a:p>
        </p:txBody>
      </p:sp>
      <p:sp>
        <p:nvSpPr>
          <p:cNvPr id="9" name="Rectangle 8">
            <a:extLst>
              <a:ext uri="{FF2B5EF4-FFF2-40B4-BE49-F238E27FC236}">
                <a16:creationId xmlns:a16="http://schemas.microsoft.com/office/drawing/2014/main" id="{A424EC7C-174F-96D6-D105-D5BA674B32D7}"/>
              </a:ext>
            </a:extLst>
          </p:cNvPr>
          <p:cNvSpPr/>
          <p:nvPr/>
        </p:nvSpPr>
        <p:spPr>
          <a:xfrm>
            <a:off x="292686" y="4994065"/>
            <a:ext cx="8162545" cy="1569660"/>
          </a:xfrm>
          <a:prstGeom prst="rect">
            <a:avLst/>
          </a:prstGeom>
          <a:noFill/>
        </p:spPr>
        <p:txBody>
          <a:bodyPr wrap="square" lIns="91440" tIns="45720" rIns="91440" bIns="45720" anchor="t">
            <a:spAutoFit/>
          </a:bodyPr>
          <a:lstStyle/>
          <a:p>
            <a:pPr algn="ctr"/>
            <a:r>
              <a:rPr lang="en-US" sz="4800" b="1" cap="none" spc="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Arial"/>
                <a:cs typeface="Arial"/>
              </a:rPr>
              <a:t>676 Ferals through MAS and Vouchers</a:t>
            </a:r>
            <a:endParaRPr lang="en-US" sz="4800" b="1">
              <a:ln w="12700">
                <a:solidFill>
                  <a:srgbClr val="0E2841">
                    <a:lumMod val="75000"/>
                  </a:srgbClr>
                </a:solidFill>
                <a:prstDash val="solid"/>
              </a:ln>
              <a:pattFill prst="dkUpDiag">
                <a:fgClr>
                  <a:schemeClr val="tx2"/>
                </a:fgClr>
                <a:bgClr>
                  <a:schemeClr val="tx2">
                    <a:lumMod val="20000"/>
                    <a:lumOff val="80000"/>
                  </a:schemeClr>
                </a:bgClr>
              </a:pattFill>
              <a:effectLst>
                <a:outerShdw dist="38100" dir="2640000" algn="bl" rotWithShape="0">
                  <a:srgbClr val="0E2841">
                    <a:lumMod val="75000"/>
                  </a:srgbClr>
                </a:outerShdw>
              </a:effectLst>
              <a:latin typeface="Arial"/>
              <a:cs typeface="Arial"/>
            </a:endParaRPr>
          </a:p>
        </p:txBody>
      </p:sp>
    </p:spTree>
    <p:extLst>
      <p:ext uri="{BB962C8B-B14F-4D97-AF65-F5344CB8AC3E}">
        <p14:creationId xmlns:p14="http://schemas.microsoft.com/office/powerpoint/2010/main" val="1410265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7" grpId="0" animBg="1"/>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dog on a leash&#10;&#10;AI-generated content may be incorrect.">
            <a:extLst>
              <a:ext uri="{FF2B5EF4-FFF2-40B4-BE49-F238E27FC236}">
                <a16:creationId xmlns:a16="http://schemas.microsoft.com/office/drawing/2014/main" id="{AB2689A7-3937-68B4-6C2A-9D1B03EA16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TextBox 11">
            <a:extLst>
              <a:ext uri="{FF2B5EF4-FFF2-40B4-BE49-F238E27FC236}">
                <a16:creationId xmlns:a16="http://schemas.microsoft.com/office/drawing/2014/main" id="{6E0EE14E-8F1D-F9C2-628E-6AE94BBDA5EA}"/>
              </a:ext>
            </a:extLst>
          </p:cNvPr>
          <p:cNvSpPr txBox="1"/>
          <p:nvPr/>
        </p:nvSpPr>
        <p:spPr>
          <a:xfrm>
            <a:off x="533400" y="564573"/>
            <a:ext cx="7770668" cy="769441"/>
          </a:xfrm>
          <a:prstGeom prst="rect">
            <a:avLst/>
          </a:prstGeom>
          <a:noFill/>
        </p:spPr>
        <p:txBody>
          <a:bodyPr wrap="square" lIns="91440" tIns="45720" rIns="91440" bIns="45720" rtlCol="0" anchor="t">
            <a:spAutoFit/>
          </a:bodyPr>
          <a:lstStyle/>
          <a:p>
            <a:r>
              <a:rPr lang="en-US" sz="4400" b="1">
                <a:solidFill>
                  <a:schemeClr val="tx2">
                    <a:lumMod val="75000"/>
                    <a:lumOff val="25000"/>
                  </a:schemeClr>
                </a:solidFill>
                <a:latin typeface="Century Gothic"/>
                <a:ea typeface="Roboto Slab"/>
                <a:cs typeface="BrowalliaUPC"/>
              </a:rPr>
              <a:t>ANIMAL SERVICE METRICS</a:t>
            </a:r>
            <a:endParaRPr lang="en-US">
              <a:solidFill>
                <a:schemeClr val="tx2">
                  <a:lumMod val="75000"/>
                  <a:lumOff val="25000"/>
                </a:schemeClr>
              </a:solidFill>
            </a:endParaRPr>
          </a:p>
        </p:txBody>
      </p:sp>
      <p:sp>
        <p:nvSpPr>
          <p:cNvPr id="13" name="TextBox 12">
            <a:extLst>
              <a:ext uri="{FF2B5EF4-FFF2-40B4-BE49-F238E27FC236}">
                <a16:creationId xmlns:a16="http://schemas.microsoft.com/office/drawing/2014/main" id="{EFC6CB36-A2A7-BFA2-2C7E-933079282984}"/>
              </a:ext>
            </a:extLst>
          </p:cNvPr>
          <p:cNvSpPr txBox="1"/>
          <p:nvPr/>
        </p:nvSpPr>
        <p:spPr>
          <a:xfrm>
            <a:off x="533400" y="1504950"/>
            <a:ext cx="7411192" cy="1815882"/>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2800">
                <a:latin typeface="Arial"/>
                <a:cs typeface="Arial"/>
              </a:rPr>
              <a:t>Q1</a:t>
            </a:r>
          </a:p>
          <a:p>
            <a:pPr marL="285750" indent="-285750">
              <a:buFont typeface="Arial" panose="020B0604020202020204" pitchFamily="34" charset="0"/>
              <a:buChar char="•"/>
            </a:pPr>
            <a:r>
              <a:rPr lang="en-US" sz="2800">
                <a:latin typeface="Arial"/>
                <a:cs typeface="Arial"/>
              </a:rPr>
              <a:t>November 1</a:t>
            </a:r>
            <a:r>
              <a:rPr lang="en-US" sz="2800" baseline="30000">
                <a:latin typeface="Arial"/>
                <a:cs typeface="Arial"/>
              </a:rPr>
              <a:t>st</a:t>
            </a:r>
            <a:r>
              <a:rPr lang="en-US" sz="2800">
                <a:latin typeface="Arial"/>
                <a:cs typeface="Arial"/>
              </a:rPr>
              <a:t> 2025-January 31st, 2026</a:t>
            </a:r>
            <a:endParaRPr lang="en-US" sz="28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28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2800">
              <a:latin typeface="Arial" panose="020B0604020202020204" pitchFamily="34" charset="0"/>
              <a:cs typeface="Arial" panose="020B0604020202020204" pitchFamily="34" charset="0"/>
            </a:endParaRPr>
          </a:p>
        </p:txBody>
      </p:sp>
      <p:sp>
        <p:nvSpPr>
          <p:cNvPr id="2" name="Slide Number Placeholder 2">
            <a:extLst>
              <a:ext uri="{FF2B5EF4-FFF2-40B4-BE49-F238E27FC236}">
                <a16:creationId xmlns:a16="http://schemas.microsoft.com/office/drawing/2014/main" id="{4DDDAC12-E4EE-2DE3-782B-29F666D59B97}"/>
              </a:ext>
            </a:extLst>
          </p:cNvPr>
          <p:cNvSpPr txBox="1">
            <a:spLocks/>
          </p:cNvSpPr>
          <p:nvPr/>
        </p:nvSpPr>
        <p:spPr>
          <a:xfrm>
            <a:off x="533400" y="6108184"/>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4800" kern="1200">
                <a:solidFill>
                  <a:schemeClr val="tx2">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909ABD2-4574-433D-8B11-1782A1457D95}" type="slidenum">
              <a:rPr lang="en-US" b="1" smtClean="0">
                <a:latin typeface="+mn-lt"/>
              </a:rPr>
              <a:pPr/>
              <a:t>13</a:t>
            </a:fld>
            <a:endParaRPr lang="en-US" b="1">
              <a:latin typeface="+mn-lt"/>
            </a:endParaRPr>
          </a:p>
        </p:txBody>
      </p:sp>
    </p:spTree>
    <p:extLst>
      <p:ext uri="{BB962C8B-B14F-4D97-AF65-F5344CB8AC3E}">
        <p14:creationId xmlns:p14="http://schemas.microsoft.com/office/powerpoint/2010/main" val="23836426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9948CD-DADF-AB31-ED9F-E7F175D18123}"/>
            </a:ext>
          </a:extLst>
        </p:cNvPr>
        <p:cNvGrpSpPr/>
        <p:nvPr/>
      </p:nvGrpSpPr>
      <p:grpSpPr>
        <a:xfrm>
          <a:off x="0" y="0"/>
          <a:ext cx="0" cy="0"/>
          <a:chOff x="0" y="0"/>
          <a:chExt cx="0" cy="0"/>
        </a:xfrm>
      </p:grpSpPr>
      <p:pic>
        <p:nvPicPr>
          <p:cNvPr id="5" name="Picture 4" descr="Graphical user interface&#10;&#10;AI-generated content may be incorrect.">
            <a:extLst>
              <a:ext uri="{FF2B5EF4-FFF2-40B4-BE49-F238E27FC236}">
                <a16:creationId xmlns:a16="http://schemas.microsoft.com/office/drawing/2014/main" id="{EC055473-40C4-5490-EF1B-67BBE92E4C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TextBox 11">
            <a:extLst>
              <a:ext uri="{FF2B5EF4-FFF2-40B4-BE49-F238E27FC236}">
                <a16:creationId xmlns:a16="http://schemas.microsoft.com/office/drawing/2014/main" id="{C81A8F43-F304-B2D3-52C4-27C66A466C4A}"/>
              </a:ext>
            </a:extLst>
          </p:cNvPr>
          <p:cNvSpPr txBox="1"/>
          <p:nvPr/>
        </p:nvSpPr>
        <p:spPr>
          <a:xfrm>
            <a:off x="450851" y="179758"/>
            <a:ext cx="6419850" cy="769441"/>
          </a:xfrm>
          <a:prstGeom prst="rect">
            <a:avLst/>
          </a:prstGeom>
          <a:noFill/>
        </p:spPr>
        <p:txBody>
          <a:bodyPr wrap="square" lIns="91440" tIns="45720" rIns="91440" bIns="45720" rtlCol="0" anchor="t">
            <a:spAutoFit/>
          </a:bodyPr>
          <a:lstStyle/>
          <a:p>
            <a:r>
              <a:rPr lang="en-US" sz="4400" b="1">
                <a:solidFill>
                  <a:schemeClr val="tx2">
                    <a:lumMod val="75000"/>
                    <a:lumOff val="25000"/>
                  </a:schemeClr>
                </a:solidFill>
                <a:latin typeface="Century Gothic"/>
                <a:ea typeface="Roboto Slab"/>
                <a:cs typeface="BrowalliaUPC"/>
              </a:rPr>
              <a:t>INTAKES CONT.</a:t>
            </a:r>
            <a:endParaRPr lang="en-US"/>
          </a:p>
        </p:txBody>
      </p:sp>
      <p:sp>
        <p:nvSpPr>
          <p:cNvPr id="2" name="Slide Number Placeholder 2">
            <a:extLst>
              <a:ext uri="{FF2B5EF4-FFF2-40B4-BE49-F238E27FC236}">
                <a16:creationId xmlns:a16="http://schemas.microsoft.com/office/drawing/2014/main" id="{4B0AEB70-66C4-16E6-A9AE-0AE7CAEF4940}"/>
              </a:ext>
            </a:extLst>
          </p:cNvPr>
          <p:cNvSpPr txBox="1">
            <a:spLocks/>
          </p:cNvSpPr>
          <p:nvPr/>
        </p:nvSpPr>
        <p:spPr>
          <a:xfrm>
            <a:off x="533400" y="6108184"/>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4800" kern="1200">
                <a:solidFill>
                  <a:schemeClr val="tx2">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909ABD2-4574-433D-8B11-1782A1457D95}" type="slidenum">
              <a:rPr lang="en-US" b="1" smtClean="0">
                <a:latin typeface="+mn-lt"/>
              </a:rPr>
              <a:pPr/>
              <a:t>14</a:t>
            </a:fld>
            <a:endParaRPr lang="en-US" b="1">
              <a:latin typeface="+mn-lt"/>
            </a:endParaRPr>
          </a:p>
        </p:txBody>
      </p:sp>
      <p:sp>
        <p:nvSpPr>
          <p:cNvPr id="8" name="TextBox 7">
            <a:extLst>
              <a:ext uri="{FF2B5EF4-FFF2-40B4-BE49-F238E27FC236}">
                <a16:creationId xmlns:a16="http://schemas.microsoft.com/office/drawing/2014/main" id="{AEEF00E4-B158-6181-AA26-A674CB99D278}"/>
              </a:ext>
            </a:extLst>
          </p:cNvPr>
          <p:cNvSpPr txBox="1"/>
          <p:nvPr/>
        </p:nvSpPr>
        <p:spPr>
          <a:xfrm>
            <a:off x="3195782" y="6296384"/>
            <a:ext cx="469669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Arial"/>
                <a:cs typeface="Arial"/>
              </a:rPr>
              <a:t>Q1: November 1</a:t>
            </a:r>
            <a:r>
              <a:rPr lang="en-US" baseline="30000">
                <a:latin typeface="Arial"/>
                <a:cs typeface="Arial"/>
              </a:rPr>
              <a:t>st,</a:t>
            </a:r>
            <a:r>
              <a:rPr lang="en-US">
                <a:latin typeface="Arial"/>
                <a:cs typeface="Arial"/>
              </a:rPr>
              <a:t> 2025-January 31st, 2026</a:t>
            </a:r>
            <a:endParaRPr lang="en-US">
              <a:latin typeface="Arial" panose="020B0604020202020204" pitchFamily="34" charset="0"/>
              <a:cs typeface="Arial" panose="020B0604020202020204" pitchFamily="34" charset="0"/>
            </a:endParaRPr>
          </a:p>
        </p:txBody>
      </p:sp>
      <p:graphicFrame>
        <p:nvGraphicFramePr>
          <p:cNvPr id="7" name="Chart 6">
            <a:extLst>
              <a:ext uri="{FF2B5EF4-FFF2-40B4-BE49-F238E27FC236}">
                <a16:creationId xmlns:a16="http://schemas.microsoft.com/office/drawing/2014/main" id="{688107F1-662C-9DE9-15A2-D9092731A220}"/>
              </a:ext>
            </a:extLst>
          </p:cNvPr>
          <p:cNvGraphicFramePr/>
          <p:nvPr>
            <p:extLst>
              <p:ext uri="{D42A27DB-BD31-4B8C-83A1-F6EECF244321}">
                <p14:modId xmlns:p14="http://schemas.microsoft.com/office/powerpoint/2010/main" val="971643192"/>
              </p:ext>
            </p:extLst>
          </p:nvPr>
        </p:nvGraphicFramePr>
        <p:xfrm>
          <a:off x="1316100" y="864435"/>
          <a:ext cx="8128000" cy="5418667"/>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14DD411D-2EF4-FBE7-D25B-E7461AD8BD7B}"/>
              </a:ext>
            </a:extLst>
          </p:cNvPr>
          <p:cNvSpPr txBox="1"/>
          <p:nvPr/>
        </p:nvSpPr>
        <p:spPr>
          <a:xfrm>
            <a:off x="7537450" y="1681019"/>
            <a:ext cx="1681018" cy="120032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wrap="square" lIns="91440" tIns="45720" rIns="91440" bIns="45720" rtlCol="0" anchor="t">
            <a:spAutoFit/>
          </a:bodyPr>
          <a:lstStyle/>
          <a:p>
            <a:r>
              <a:rPr lang="en-US">
                <a:latin typeface="Arial"/>
                <a:cs typeface="Arial"/>
              </a:rPr>
              <a:t>991- Total Intakes</a:t>
            </a:r>
          </a:p>
          <a:p>
            <a:r>
              <a:rPr lang="en-US">
                <a:latin typeface="Arial"/>
                <a:cs typeface="Arial"/>
              </a:rPr>
              <a:t>743- Dogs</a:t>
            </a:r>
          </a:p>
          <a:p>
            <a:r>
              <a:rPr lang="en-US">
                <a:latin typeface="Arial"/>
                <a:cs typeface="Arial"/>
              </a:rPr>
              <a:t>237- Cats</a:t>
            </a:r>
          </a:p>
        </p:txBody>
      </p:sp>
    </p:spTree>
    <p:extLst>
      <p:ext uri="{BB962C8B-B14F-4D97-AF65-F5344CB8AC3E}">
        <p14:creationId xmlns:p14="http://schemas.microsoft.com/office/powerpoint/2010/main" val="18838756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at looking at the camera&#10;&#10;AI-generated content may be incorrect.">
            <a:extLst>
              <a:ext uri="{FF2B5EF4-FFF2-40B4-BE49-F238E27FC236}">
                <a16:creationId xmlns:a16="http://schemas.microsoft.com/office/drawing/2014/main" id="{DABECE50-B9C1-1191-667C-B1327CCDED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TextBox 11">
            <a:extLst>
              <a:ext uri="{FF2B5EF4-FFF2-40B4-BE49-F238E27FC236}">
                <a16:creationId xmlns:a16="http://schemas.microsoft.com/office/drawing/2014/main" id="{6E0EE14E-8F1D-F9C2-628E-6AE94BBDA5EA}"/>
              </a:ext>
            </a:extLst>
          </p:cNvPr>
          <p:cNvSpPr txBox="1"/>
          <p:nvPr/>
        </p:nvSpPr>
        <p:spPr>
          <a:xfrm>
            <a:off x="533400" y="310573"/>
            <a:ext cx="8894063" cy="769441"/>
          </a:xfrm>
          <a:prstGeom prst="rect">
            <a:avLst/>
          </a:prstGeom>
          <a:noFill/>
        </p:spPr>
        <p:txBody>
          <a:bodyPr wrap="square" lIns="91440" tIns="45720" rIns="91440" bIns="45720" rtlCol="0" anchor="t">
            <a:spAutoFit/>
          </a:bodyPr>
          <a:lstStyle/>
          <a:p>
            <a:r>
              <a:rPr lang="en-US" sz="4400" b="1">
                <a:solidFill>
                  <a:schemeClr val="tx2">
                    <a:lumMod val="75000"/>
                    <a:lumOff val="25000"/>
                  </a:schemeClr>
                </a:solidFill>
                <a:latin typeface="Century Gothic"/>
                <a:ea typeface="Roboto Slab"/>
                <a:cs typeface="BrowalliaUPC"/>
              </a:rPr>
              <a:t>INTAKES Q1 &amp; YTD COMPARISON</a:t>
            </a:r>
            <a:endParaRPr lang="en-US" sz="2000"/>
          </a:p>
        </p:txBody>
      </p:sp>
      <p:sp>
        <p:nvSpPr>
          <p:cNvPr id="2" name="Slide Number Placeholder 2">
            <a:extLst>
              <a:ext uri="{FF2B5EF4-FFF2-40B4-BE49-F238E27FC236}">
                <a16:creationId xmlns:a16="http://schemas.microsoft.com/office/drawing/2014/main" id="{4DDDAC12-E4EE-2DE3-782B-29F666D59B97}"/>
              </a:ext>
            </a:extLst>
          </p:cNvPr>
          <p:cNvSpPr txBox="1">
            <a:spLocks/>
          </p:cNvSpPr>
          <p:nvPr/>
        </p:nvSpPr>
        <p:spPr>
          <a:xfrm>
            <a:off x="533400" y="6108184"/>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4800" kern="1200">
                <a:solidFill>
                  <a:schemeClr val="tx2">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909ABD2-4574-433D-8B11-1782A1457D95}" type="slidenum">
              <a:rPr lang="en-US" b="1" smtClean="0">
                <a:latin typeface="+mn-lt"/>
              </a:rPr>
              <a:pPr/>
              <a:t>15</a:t>
            </a:fld>
            <a:endParaRPr lang="en-US" b="1">
              <a:latin typeface="+mn-lt"/>
            </a:endParaRPr>
          </a:p>
        </p:txBody>
      </p:sp>
      <p:sp>
        <p:nvSpPr>
          <p:cNvPr id="7" name="TextBox 6">
            <a:extLst>
              <a:ext uri="{FF2B5EF4-FFF2-40B4-BE49-F238E27FC236}">
                <a16:creationId xmlns:a16="http://schemas.microsoft.com/office/drawing/2014/main" id="{2344C0F6-30E9-FD89-01BE-BF0B3E1A226B}"/>
              </a:ext>
            </a:extLst>
          </p:cNvPr>
          <p:cNvSpPr txBox="1"/>
          <p:nvPr/>
        </p:nvSpPr>
        <p:spPr>
          <a:xfrm>
            <a:off x="3043930" y="6108806"/>
            <a:ext cx="472736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Arial"/>
              </a:rPr>
              <a:t>Q1: </a:t>
            </a:r>
            <a:r>
              <a:rPr lang="en-US">
                <a:latin typeface="Arial"/>
                <a:cs typeface="Arial"/>
              </a:rPr>
              <a:t>November 1</a:t>
            </a:r>
            <a:r>
              <a:rPr lang="en-US" baseline="30000">
                <a:latin typeface="Arial"/>
                <a:cs typeface="Arial"/>
              </a:rPr>
              <a:t>st</a:t>
            </a:r>
            <a:r>
              <a:rPr lang="en-US">
                <a:latin typeface="Arial"/>
                <a:cs typeface="Arial"/>
              </a:rPr>
              <a:t> 2025-January 31st, 2026</a:t>
            </a:r>
            <a:endParaRPr lang="en-US">
              <a:latin typeface="Arial" panose="020B0604020202020204" pitchFamily="34" charset="0"/>
              <a:cs typeface="Arial" panose="020B0604020202020204" pitchFamily="34" charset="0"/>
            </a:endParaRPr>
          </a:p>
        </p:txBody>
      </p:sp>
      <p:graphicFrame>
        <p:nvGraphicFramePr>
          <p:cNvPr id="6" name="Chart 5">
            <a:extLst>
              <a:ext uri="{FF2B5EF4-FFF2-40B4-BE49-F238E27FC236}">
                <a16:creationId xmlns:a16="http://schemas.microsoft.com/office/drawing/2014/main" id="{C3A3A07A-763D-4CF4-4F1F-66D1E21BB984}"/>
              </a:ext>
            </a:extLst>
          </p:cNvPr>
          <p:cNvGraphicFramePr/>
          <p:nvPr>
            <p:extLst>
              <p:ext uri="{D42A27DB-BD31-4B8C-83A1-F6EECF244321}">
                <p14:modId xmlns:p14="http://schemas.microsoft.com/office/powerpoint/2010/main" val="3235125912"/>
              </p:ext>
            </p:extLst>
          </p:nvPr>
        </p:nvGraphicFramePr>
        <p:xfrm>
          <a:off x="787401" y="1079542"/>
          <a:ext cx="8640062" cy="49130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336748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A6CF66-AE25-68D5-0764-BA94607835C1}"/>
            </a:ext>
          </a:extLst>
        </p:cNvPr>
        <p:cNvGrpSpPr/>
        <p:nvPr/>
      </p:nvGrpSpPr>
      <p:grpSpPr>
        <a:xfrm>
          <a:off x="0" y="0"/>
          <a:ext cx="0" cy="0"/>
          <a:chOff x="0" y="0"/>
          <a:chExt cx="0" cy="0"/>
        </a:xfrm>
      </p:grpSpPr>
      <p:pic>
        <p:nvPicPr>
          <p:cNvPr id="5" name="Picture 4" descr="Graphical user interface&#10;&#10;AI-generated content may be incorrect.">
            <a:extLst>
              <a:ext uri="{FF2B5EF4-FFF2-40B4-BE49-F238E27FC236}">
                <a16:creationId xmlns:a16="http://schemas.microsoft.com/office/drawing/2014/main" id="{5906BD98-FDA7-6BEB-8470-A4C6316F54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TextBox 11">
            <a:extLst>
              <a:ext uri="{FF2B5EF4-FFF2-40B4-BE49-F238E27FC236}">
                <a16:creationId xmlns:a16="http://schemas.microsoft.com/office/drawing/2014/main" id="{81C299CB-F89B-0E58-8110-42B4EA725986}"/>
              </a:ext>
            </a:extLst>
          </p:cNvPr>
          <p:cNvSpPr txBox="1"/>
          <p:nvPr/>
        </p:nvSpPr>
        <p:spPr>
          <a:xfrm>
            <a:off x="533400" y="287425"/>
            <a:ext cx="6419850" cy="769441"/>
          </a:xfrm>
          <a:prstGeom prst="rect">
            <a:avLst/>
          </a:prstGeom>
          <a:noFill/>
        </p:spPr>
        <p:txBody>
          <a:bodyPr wrap="square" lIns="91440" tIns="45720" rIns="91440" bIns="45720" rtlCol="0" anchor="t">
            <a:spAutoFit/>
          </a:bodyPr>
          <a:lstStyle/>
          <a:p>
            <a:r>
              <a:rPr lang="en-US" sz="4400" b="1">
                <a:solidFill>
                  <a:schemeClr val="tx2">
                    <a:lumMod val="75000"/>
                    <a:lumOff val="25000"/>
                  </a:schemeClr>
                </a:solidFill>
                <a:latin typeface="Century Gothic"/>
                <a:ea typeface="Roboto Slab"/>
                <a:cs typeface="BrowalliaUPC"/>
              </a:rPr>
              <a:t>INTAKES CONT.</a:t>
            </a:r>
            <a:endParaRPr lang="en-US"/>
          </a:p>
        </p:txBody>
      </p:sp>
      <p:sp>
        <p:nvSpPr>
          <p:cNvPr id="2" name="Slide Number Placeholder 2">
            <a:extLst>
              <a:ext uri="{FF2B5EF4-FFF2-40B4-BE49-F238E27FC236}">
                <a16:creationId xmlns:a16="http://schemas.microsoft.com/office/drawing/2014/main" id="{05E9717A-A422-69B1-39AD-83BF21E46C7D}"/>
              </a:ext>
            </a:extLst>
          </p:cNvPr>
          <p:cNvSpPr txBox="1">
            <a:spLocks/>
          </p:cNvSpPr>
          <p:nvPr/>
        </p:nvSpPr>
        <p:spPr>
          <a:xfrm>
            <a:off x="533400" y="6108184"/>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4800" kern="1200">
                <a:solidFill>
                  <a:schemeClr val="tx2">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909ABD2-4574-433D-8B11-1782A1457D95}" type="slidenum">
              <a:rPr lang="en-US" b="1" smtClean="0">
                <a:latin typeface="+mn-lt"/>
              </a:rPr>
              <a:pPr/>
              <a:t>16</a:t>
            </a:fld>
            <a:endParaRPr lang="en-US" b="1">
              <a:latin typeface="+mn-lt"/>
            </a:endParaRPr>
          </a:p>
        </p:txBody>
      </p:sp>
      <p:sp>
        <p:nvSpPr>
          <p:cNvPr id="8" name="TextBox 7">
            <a:extLst>
              <a:ext uri="{FF2B5EF4-FFF2-40B4-BE49-F238E27FC236}">
                <a16:creationId xmlns:a16="http://schemas.microsoft.com/office/drawing/2014/main" id="{FA270097-BD06-ED6C-42A1-94E825F9D1DA}"/>
              </a:ext>
            </a:extLst>
          </p:cNvPr>
          <p:cNvSpPr txBox="1"/>
          <p:nvPr/>
        </p:nvSpPr>
        <p:spPr>
          <a:xfrm>
            <a:off x="2928092" y="6244083"/>
            <a:ext cx="480620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Arial"/>
              </a:rPr>
              <a:t>Q1: </a:t>
            </a:r>
            <a:r>
              <a:rPr lang="en-US">
                <a:latin typeface="Arial"/>
                <a:cs typeface="Arial"/>
              </a:rPr>
              <a:t>November 1</a:t>
            </a:r>
            <a:r>
              <a:rPr lang="en-US" baseline="30000">
                <a:latin typeface="Arial"/>
                <a:cs typeface="Arial"/>
              </a:rPr>
              <a:t>st</a:t>
            </a:r>
            <a:r>
              <a:rPr lang="en-US">
                <a:latin typeface="Arial"/>
                <a:cs typeface="Arial"/>
              </a:rPr>
              <a:t> 2025-January 31st, 2026</a:t>
            </a:r>
            <a:endParaRPr lang="en-US">
              <a:latin typeface="Arial" panose="020B0604020202020204" pitchFamily="34" charset="0"/>
              <a:cs typeface="Arial" panose="020B0604020202020204" pitchFamily="34" charset="0"/>
            </a:endParaRPr>
          </a:p>
          <a:p>
            <a:endParaRPr lang="en-US"/>
          </a:p>
        </p:txBody>
      </p:sp>
      <p:graphicFrame>
        <p:nvGraphicFramePr>
          <p:cNvPr id="6" name="Chart 5">
            <a:extLst>
              <a:ext uri="{FF2B5EF4-FFF2-40B4-BE49-F238E27FC236}">
                <a16:creationId xmlns:a16="http://schemas.microsoft.com/office/drawing/2014/main" id="{B36AE6AA-5278-149F-700B-583168BEA302}"/>
              </a:ext>
            </a:extLst>
          </p:cNvPr>
          <p:cNvGraphicFramePr/>
          <p:nvPr>
            <p:extLst>
              <p:ext uri="{D42A27DB-BD31-4B8C-83A1-F6EECF244321}">
                <p14:modId xmlns:p14="http://schemas.microsoft.com/office/powerpoint/2010/main" val="1669787881"/>
              </p:ext>
            </p:extLst>
          </p:nvPr>
        </p:nvGraphicFramePr>
        <p:xfrm>
          <a:off x="1267444" y="1018564"/>
          <a:ext cx="8506691" cy="50896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822470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8CD13B-ED07-19D2-6E03-CF5708DF6E0E}"/>
            </a:ext>
          </a:extLst>
        </p:cNvPr>
        <p:cNvGrpSpPr/>
        <p:nvPr/>
      </p:nvGrpSpPr>
      <p:grpSpPr>
        <a:xfrm>
          <a:off x="0" y="0"/>
          <a:ext cx="0" cy="0"/>
          <a:chOff x="0" y="0"/>
          <a:chExt cx="0" cy="0"/>
        </a:xfrm>
      </p:grpSpPr>
      <p:pic>
        <p:nvPicPr>
          <p:cNvPr id="4" name="Picture 3" descr="A cat looking at the camera&#10;&#10;AI-generated content may be incorrect.">
            <a:extLst>
              <a:ext uri="{FF2B5EF4-FFF2-40B4-BE49-F238E27FC236}">
                <a16:creationId xmlns:a16="http://schemas.microsoft.com/office/drawing/2014/main" id="{FAB4AB7C-EE76-08C6-18D2-FBDAFED0DC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TextBox 11">
            <a:extLst>
              <a:ext uri="{FF2B5EF4-FFF2-40B4-BE49-F238E27FC236}">
                <a16:creationId xmlns:a16="http://schemas.microsoft.com/office/drawing/2014/main" id="{CF26C6FB-19BA-7951-9104-0D0710F7CEB4}"/>
              </a:ext>
            </a:extLst>
          </p:cNvPr>
          <p:cNvSpPr txBox="1"/>
          <p:nvPr/>
        </p:nvSpPr>
        <p:spPr>
          <a:xfrm>
            <a:off x="533400" y="333664"/>
            <a:ext cx="6506935" cy="769441"/>
          </a:xfrm>
          <a:prstGeom prst="rect">
            <a:avLst/>
          </a:prstGeom>
          <a:noFill/>
        </p:spPr>
        <p:txBody>
          <a:bodyPr wrap="square" lIns="91440" tIns="45720" rIns="91440" bIns="45720" rtlCol="0" anchor="t">
            <a:spAutoFit/>
          </a:bodyPr>
          <a:lstStyle/>
          <a:p>
            <a:r>
              <a:rPr lang="en-US" sz="4400" b="1">
                <a:solidFill>
                  <a:schemeClr val="tx2">
                    <a:lumMod val="75000"/>
                    <a:lumOff val="25000"/>
                  </a:schemeClr>
                </a:solidFill>
                <a:latin typeface="Century Gothic"/>
                <a:ea typeface="Roboto Slab"/>
                <a:cs typeface="BrowalliaUPC"/>
              </a:rPr>
              <a:t>OUTCOMES</a:t>
            </a:r>
            <a:endParaRPr lang="en-US" sz="4400" b="1">
              <a:solidFill>
                <a:schemeClr val="tx2">
                  <a:lumMod val="75000"/>
                  <a:lumOff val="25000"/>
                </a:schemeClr>
              </a:solidFill>
              <a:ea typeface="Roboto Slab"/>
              <a:cs typeface="BrowalliaUPC"/>
            </a:endParaRPr>
          </a:p>
        </p:txBody>
      </p:sp>
      <p:sp>
        <p:nvSpPr>
          <p:cNvPr id="2" name="Slide Number Placeholder 2">
            <a:extLst>
              <a:ext uri="{FF2B5EF4-FFF2-40B4-BE49-F238E27FC236}">
                <a16:creationId xmlns:a16="http://schemas.microsoft.com/office/drawing/2014/main" id="{E487A38A-815F-54AF-5DD1-807CCAD129C9}"/>
              </a:ext>
            </a:extLst>
          </p:cNvPr>
          <p:cNvSpPr txBox="1">
            <a:spLocks/>
          </p:cNvSpPr>
          <p:nvPr/>
        </p:nvSpPr>
        <p:spPr>
          <a:xfrm>
            <a:off x="533400" y="6108184"/>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4800" kern="1200">
                <a:solidFill>
                  <a:schemeClr val="tx2">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909ABD2-4574-433D-8B11-1782A1457D95}" type="slidenum">
              <a:rPr lang="en-US" b="1" smtClean="0">
                <a:latin typeface="+mn-lt"/>
              </a:rPr>
              <a:pPr/>
              <a:t>17</a:t>
            </a:fld>
            <a:endParaRPr lang="en-US" b="1">
              <a:latin typeface="+mn-lt"/>
            </a:endParaRPr>
          </a:p>
        </p:txBody>
      </p:sp>
      <p:sp>
        <p:nvSpPr>
          <p:cNvPr id="7" name="TextBox 6">
            <a:extLst>
              <a:ext uri="{FF2B5EF4-FFF2-40B4-BE49-F238E27FC236}">
                <a16:creationId xmlns:a16="http://schemas.microsoft.com/office/drawing/2014/main" id="{84D92831-A59B-21B5-E0C0-9EA9EC62AB23}"/>
              </a:ext>
            </a:extLst>
          </p:cNvPr>
          <p:cNvSpPr txBox="1"/>
          <p:nvPr/>
        </p:nvSpPr>
        <p:spPr>
          <a:xfrm>
            <a:off x="2995881" y="6211669"/>
            <a:ext cx="523372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Arial"/>
              </a:rPr>
              <a:t>Q1: </a:t>
            </a:r>
            <a:r>
              <a:rPr lang="en-US">
                <a:latin typeface="Arial"/>
                <a:cs typeface="Arial"/>
              </a:rPr>
              <a:t>November 1</a:t>
            </a:r>
            <a:r>
              <a:rPr lang="en-US" baseline="30000">
                <a:latin typeface="Arial"/>
                <a:cs typeface="Arial"/>
              </a:rPr>
              <a:t>st</a:t>
            </a:r>
            <a:r>
              <a:rPr lang="en-US">
                <a:latin typeface="Arial"/>
                <a:cs typeface="Arial"/>
              </a:rPr>
              <a:t> 2025-January 31st, 2026</a:t>
            </a:r>
            <a:endParaRPr lang="en-US">
              <a:latin typeface="Arial" panose="020B0604020202020204" pitchFamily="34" charset="0"/>
              <a:cs typeface="Arial" panose="020B0604020202020204" pitchFamily="34" charset="0"/>
            </a:endParaRPr>
          </a:p>
          <a:p>
            <a:endParaRPr lang="en-US"/>
          </a:p>
        </p:txBody>
      </p:sp>
      <p:graphicFrame>
        <p:nvGraphicFramePr>
          <p:cNvPr id="8" name="Chart 7">
            <a:extLst>
              <a:ext uri="{FF2B5EF4-FFF2-40B4-BE49-F238E27FC236}">
                <a16:creationId xmlns:a16="http://schemas.microsoft.com/office/drawing/2014/main" id="{32C96298-64EE-32B5-6086-E9544CC0C5B4}"/>
              </a:ext>
            </a:extLst>
          </p:cNvPr>
          <p:cNvGraphicFramePr/>
          <p:nvPr>
            <p:extLst>
              <p:ext uri="{D42A27DB-BD31-4B8C-83A1-F6EECF244321}">
                <p14:modId xmlns:p14="http://schemas.microsoft.com/office/powerpoint/2010/main" val="3813575950"/>
              </p:ext>
            </p:extLst>
          </p:nvPr>
        </p:nvGraphicFramePr>
        <p:xfrm>
          <a:off x="1148112" y="1122410"/>
          <a:ext cx="8340438" cy="496646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073306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6CB679-3A12-F591-A210-D4038E5E9BD4}"/>
            </a:ext>
          </a:extLst>
        </p:cNvPr>
        <p:cNvGrpSpPr/>
        <p:nvPr/>
      </p:nvGrpSpPr>
      <p:grpSpPr>
        <a:xfrm>
          <a:off x="0" y="0"/>
          <a:ext cx="0" cy="0"/>
          <a:chOff x="0" y="0"/>
          <a:chExt cx="0" cy="0"/>
        </a:xfrm>
      </p:grpSpPr>
      <p:sp>
        <p:nvSpPr>
          <p:cNvPr id="12" name="TextBox 11">
            <a:extLst>
              <a:ext uri="{FF2B5EF4-FFF2-40B4-BE49-F238E27FC236}">
                <a16:creationId xmlns:a16="http://schemas.microsoft.com/office/drawing/2014/main" id="{BF8C1641-8964-15A4-6A16-A72DFB315BB9}"/>
              </a:ext>
            </a:extLst>
          </p:cNvPr>
          <p:cNvSpPr txBox="1"/>
          <p:nvPr/>
        </p:nvSpPr>
        <p:spPr>
          <a:xfrm>
            <a:off x="533399" y="137241"/>
            <a:ext cx="8127999" cy="769441"/>
          </a:xfrm>
          <a:prstGeom prst="rect">
            <a:avLst/>
          </a:prstGeom>
          <a:noFill/>
        </p:spPr>
        <p:txBody>
          <a:bodyPr wrap="square" lIns="91440" tIns="45720" rIns="91440" bIns="45720" rtlCol="0" anchor="t">
            <a:spAutoFit/>
          </a:bodyPr>
          <a:lstStyle/>
          <a:p>
            <a:r>
              <a:rPr lang="en-US" sz="4400" b="1">
                <a:solidFill>
                  <a:schemeClr val="tx2">
                    <a:lumMod val="75000"/>
                    <a:lumOff val="25000"/>
                  </a:schemeClr>
                </a:solidFill>
                <a:latin typeface="Century Gothic"/>
                <a:ea typeface="Roboto Slab"/>
                <a:cs typeface="BrowalliaUPC"/>
              </a:rPr>
              <a:t>OUTCOMES Q1 COMPARISON </a:t>
            </a:r>
            <a:endParaRPr lang="en-US" sz="4400" b="1">
              <a:solidFill>
                <a:schemeClr val="tx2">
                  <a:lumMod val="75000"/>
                  <a:lumOff val="25000"/>
                </a:schemeClr>
              </a:solidFill>
              <a:latin typeface="Century Gothic" panose="020B0502020202020204" pitchFamily="34" charset="0"/>
              <a:ea typeface="Roboto Slab" pitchFamily="2" charset="0"/>
              <a:cs typeface="BrowalliaUPC" panose="020B0502040204020203" pitchFamily="34" charset="-34"/>
            </a:endParaRPr>
          </a:p>
        </p:txBody>
      </p:sp>
      <p:sp>
        <p:nvSpPr>
          <p:cNvPr id="2" name="Slide Number Placeholder 2">
            <a:extLst>
              <a:ext uri="{FF2B5EF4-FFF2-40B4-BE49-F238E27FC236}">
                <a16:creationId xmlns:a16="http://schemas.microsoft.com/office/drawing/2014/main" id="{46907821-B4AB-4C79-EB84-AD5477DDDE0C}"/>
              </a:ext>
            </a:extLst>
          </p:cNvPr>
          <p:cNvSpPr txBox="1">
            <a:spLocks/>
          </p:cNvSpPr>
          <p:nvPr/>
        </p:nvSpPr>
        <p:spPr>
          <a:xfrm>
            <a:off x="533400" y="6108184"/>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4800" kern="1200">
                <a:solidFill>
                  <a:schemeClr val="tx2">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909ABD2-4574-433D-8B11-1782A1457D95}" type="slidenum">
              <a:rPr lang="en-US" b="1" dirty="0" smtClean="0">
                <a:latin typeface="+mn-lt"/>
              </a:rPr>
              <a:pPr/>
              <a:t>18</a:t>
            </a:fld>
            <a:endParaRPr lang="en-US" b="1">
              <a:latin typeface="+mn-lt"/>
            </a:endParaRPr>
          </a:p>
        </p:txBody>
      </p:sp>
      <p:pic>
        <p:nvPicPr>
          <p:cNvPr id="6" name="Picture 5" descr="A sign with a city in the background&#10;&#10;AI-generated content may be incorrect.">
            <a:extLst>
              <a:ext uri="{FF2B5EF4-FFF2-40B4-BE49-F238E27FC236}">
                <a16:creationId xmlns:a16="http://schemas.microsoft.com/office/drawing/2014/main" id="{E8B6370C-557D-E285-3C1D-92EE94FF8C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44983" y="310527"/>
            <a:ext cx="1684309" cy="769441"/>
          </a:xfrm>
          <a:prstGeom prst="rect">
            <a:avLst/>
          </a:prstGeom>
        </p:spPr>
      </p:pic>
      <p:sp>
        <p:nvSpPr>
          <p:cNvPr id="7" name="TextBox 6">
            <a:extLst>
              <a:ext uri="{FF2B5EF4-FFF2-40B4-BE49-F238E27FC236}">
                <a16:creationId xmlns:a16="http://schemas.microsoft.com/office/drawing/2014/main" id="{8834CB77-0F82-9029-C89E-0B5280530257}"/>
              </a:ext>
            </a:extLst>
          </p:cNvPr>
          <p:cNvSpPr txBox="1"/>
          <p:nvPr/>
        </p:nvSpPr>
        <p:spPr>
          <a:xfrm>
            <a:off x="3393044" y="6397593"/>
            <a:ext cx="575095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Arial"/>
              </a:rPr>
              <a:t>Q1: </a:t>
            </a:r>
            <a:r>
              <a:rPr lang="en-US">
                <a:latin typeface="Arial"/>
                <a:cs typeface="Arial"/>
              </a:rPr>
              <a:t>November 1</a:t>
            </a:r>
            <a:r>
              <a:rPr lang="en-US" baseline="30000">
                <a:latin typeface="Arial"/>
                <a:cs typeface="Arial"/>
              </a:rPr>
              <a:t>st</a:t>
            </a:r>
            <a:r>
              <a:rPr lang="en-US">
                <a:latin typeface="Arial"/>
                <a:cs typeface="Arial"/>
              </a:rPr>
              <a:t> 2025-January 31st, 2026</a:t>
            </a:r>
            <a:endParaRPr lang="en-US">
              <a:latin typeface="Arial" panose="020B0604020202020204" pitchFamily="34" charset="0"/>
              <a:cs typeface="Arial" panose="020B0604020202020204" pitchFamily="34" charset="0"/>
            </a:endParaRPr>
          </a:p>
          <a:p>
            <a:endParaRPr lang="en-US"/>
          </a:p>
        </p:txBody>
      </p:sp>
      <p:graphicFrame>
        <p:nvGraphicFramePr>
          <p:cNvPr id="9" name="Chart 8">
            <a:extLst>
              <a:ext uri="{FF2B5EF4-FFF2-40B4-BE49-F238E27FC236}">
                <a16:creationId xmlns:a16="http://schemas.microsoft.com/office/drawing/2014/main" id="{1EF1564B-90A1-9BBC-C991-4D37FC6821BD}"/>
              </a:ext>
            </a:extLst>
          </p:cNvPr>
          <p:cNvGraphicFramePr/>
          <p:nvPr>
            <p:extLst>
              <p:ext uri="{D42A27DB-BD31-4B8C-83A1-F6EECF244321}">
                <p14:modId xmlns:p14="http://schemas.microsoft.com/office/powerpoint/2010/main" val="2357908280"/>
              </p:ext>
            </p:extLst>
          </p:nvPr>
        </p:nvGraphicFramePr>
        <p:xfrm>
          <a:off x="1620842" y="917371"/>
          <a:ext cx="8128000" cy="54186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223352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BC417D-8760-8E4A-8F64-12A4B5282971}"/>
            </a:ext>
          </a:extLst>
        </p:cNvPr>
        <p:cNvGrpSpPr/>
        <p:nvPr/>
      </p:nvGrpSpPr>
      <p:grpSpPr>
        <a:xfrm>
          <a:off x="0" y="0"/>
          <a:ext cx="0" cy="0"/>
          <a:chOff x="0" y="0"/>
          <a:chExt cx="0" cy="0"/>
        </a:xfrm>
      </p:grpSpPr>
      <p:sp>
        <p:nvSpPr>
          <p:cNvPr id="12" name="TextBox 11">
            <a:extLst>
              <a:ext uri="{FF2B5EF4-FFF2-40B4-BE49-F238E27FC236}">
                <a16:creationId xmlns:a16="http://schemas.microsoft.com/office/drawing/2014/main" id="{8503DD8D-E7EA-DB9E-9D80-456039D0C274}"/>
              </a:ext>
            </a:extLst>
          </p:cNvPr>
          <p:cNvSpPr txBox="1"/>
          <p:nvPr/>
        </p:nvSpPr>
        <p:spPr>
          <a:xfrm>
            <a:off x="533399" y="137241"/>
            <a:ext cx="9016999" cy="769441"/>
          </a:xfrm>
          <a:prstGeom prst="rect">
            <a:avLst/>
          </a:prstGeom>
          <a:noFill/>
        </p:spPr>
        <p:txBody>
          <a:bodyPr wrap="square" lIns="91440" tIns="45720" rIns="91440" bIns="45720" rtlCol="0" anchor="t">
            <a:spAutoFit/>
          </a:bodyPr>
          <a:lstStyle/>
          <a:p>
            <a:r>
              <a:rPr lang="en-US" sz="4400" b="1">
                <a:solidFill>
                  <a:schemeClr val="tx2">
                    <a:lumMod val="75000"/>
                    <a:lumOff val="25000"/>
                  </a:schemeClr>
                </a:solidFill>
                <a:latin typeface="Century Gothic"/>
                <a:ea typeface="Roboto Slab"/>
                <a:cs typeface="BrowalliaUPC"/>
              </a:rPr>
              <a:t>OUTCOMES YTD COMPARISON </a:t>
            </a:r>
            <a:endParaRPr lang="en-US" sz="4400" b="1">
              <a:solidFill>
                <a:schemeClr val="tx2">
                  <a:lumMod val="75000"/>
                  <a:lumOff val="25000"/>
                </a:schemeClr>
              </a:solidFill>
              <a:latin typeface="Century Gothic" panose="020B0502020202020204" pitchFamily="34" charset="0"/>
              <a:ea typeface="Roboto Slab" pitchFamily="2" charset="0"/>
              <a:cs typeface="BrowalliaUPC" panose="020B0502040204020203" pitchFamily="34" charset="-34"/>
            </a:endParaRPr>
          </a:p>
        </p:txBody>
      </p:sp>
      <p:sp>
        <p:nvSpPr>
          <p:cNvPr id="2" name="Slide Number Placeholder 2">
            <a:extLst>
              <a:ext uri="{FF2B5EF4-FFF2-40B4-BE49-F238E27FC236}">
                <a16:creationId xmlns:a16="http://schemas.microsoft.com/office/drawing/2014/main" id="{167116E3-2352-E537-C490-4775B66CF611}"/>
              </a:ext>
            </a:extLst>
          </p:cNvPr>
          <p:cNvSpPr txBox="1">
            <a:spLocks/>
          </p:cNvSpPr>
          <p:nvPr/>
        </p:nvSpPr>
        <p:spPr>
          <a:xfrm>
            <a:off x="533400" y="6108184"/>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4800" kern="1200">
                <a:solidFill>
                  <a:schemeClr val="tx2">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909ABD2-4574-433D-8B11-1782A1457D95}" type="slidenum">
              <a:rPr lang="en-US" b="1" dirty="0" smtClean="0">
                <a:latin typeface="+mn-lt"/>
              </a:rPr>
              <a:pPr/>
              <a:t>19</a:t>
            </a:fld>
            <a:endParaRPr lang="en-US" b="1">
              <a:latin typeface="+mn-lt"/>
            </a:endParaRPr>
          </a:p>
        </p:txBody>
      </p:sp>
      <p:pic>
        <p:nvPicPr>
          <p:cNvPr id="6" name="Picture 5" descr="A sign with a city in the background&#10;&#10;AI-generated content may be incorrect.">
            <a:extLst>
              <a:ext uri="{FF2B5EF4-FFF2-40B4-BE49-F238E27FC236}">
                <a16:creationId xmlns:a16="http://schemas.microsoft.com/office/drawing/2014/main" id="{5F4C48B3-99AC-38A5-67F9-C9B51B5BF4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44983" y="310527"/>
            <a:ext cx="1684309" cy="769441"/>
          </a:xfrm>
          <a:prstGeom prst="rect">
            <a:avLst/>
          </a:prstGeom>
        </p:spPr>
      </p:pic>
      <p:sp>
        <p:nvSpPr>
          <p:cNvPr id="7" name="TextBox 6">
            <a:extLst>
              <a:ext uri="{FF2B5EF4-FFF2-40B4-BE49-F238E27FC236}">
                <a16:creationId xmlns:a16="http://schemas.microsoft.com/office/drawing/2014/main" id="{34222580-3DCB-B3B0-0623-44A36C1EAFD8}"/>
              </a:ext>
            </a:extLst>
          </p:cNvPr>
          <p:cNvSpPr txBox="1"/>
          <p:nvPr/>
        </p:nvSpPr>
        <p:spPr>
          <a:xfrm>
            <a:off x="3393044" y="6397593"/>
            <a:ext cx="575095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Arial"/>
              </a:rPr>
              <a:t>Q1: </a:t>
            </a:r>
            <a:r>
              <a:rPr lang="en-US">
                <a:latin typeface="Arial"/>
                <a:cs typeface="Arial"/>
              </a:rPr>
              <a:t>November 1</a:t>
            </a:r>
            <a:r>
              <a:rPr lang="en-US" baseline="30000">
                <a:latin typeface="Arial"/>
                <a:cs typeface="Arial"/>
              </a:rPr>
              <a:t>st</a:t>
            </a:r>
            <a:r>
              <a:rPr lang="en-US">
                <a:latin typeface="Arial"/>
                <a:cs typeface="Arial"/>
              </a:rPr>
              <a:t> 2025-January 31st, 2026</a:t>
            </a:r>
            <a:endParaRPr lang="en-US">
              <a:latin typeface="Arial" panose="020B0604020202020204" pitchFamily="34" charset="0"/>
              <a:cs typeface="Arial" panose="020B0604020202020204" pitchFamily="34" charset="0"/>
            </a:endParaRPr>
          </a:p>
          <a:p>
            <a:endParaRPr lang="en-US"/>
          </a:p>
        </p:txBody>
      </p:sp>
      <p:graphicFrame>
        <p:nvGraphicFramePr>
          <p:cNvPr id="9" name="Chart 8">
            <a:extLst>
              <a:ext uri="{FF2B5EF4-FFF2-40B4-BE49-F238E27FC236}">
                <a16:creationId xmlns:a16="http://schemas.microsoft.com/office/drawing/2014/main" id="{766E4047-7717-0E23-09BA-4974B7A44A79}"/>
              </a:ext>
            </a:extLst>
          </p:cNvPr>
          <p:cNvGraphicFramePr/>
          <p:nvPr>
            <p:extLst>
              <p:ext uri="{D42A27DB-BD31-4B8C-83A1-F6EECF244321}">
                <p14:modId xmlns:p14="http://schemas.microsoft.com/office/powerpoint/2010/main" val="1148797076"/>
              </p:ext>
            </p:extLst>
          </p:nvPr>
        </p:nvGraphicFramePr>
        <p:xfrm>
          <a:off x="1620842" y="917371"/>
          <a:ext cx="8128000" cy="54186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725543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10;&#10;AI-generated content may be incorrect.">
            <a:extLst>
              <a:ext uri="{FF2B5EF4-FFF2-40B4-BE49-F238E27FC236}">
                <a16:creationId xmlns:a16="http://schemas.microsoft.com/office/drawing/2014/main" id="{A92E1C9C-BA62-0CB7-99D9-0A2C8FF1DC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TextBox 11">
            <a:extLst>
              <a:ext uri="{FF2B5EF4-FFF2-40B4-BE49-F238E27FC236}">
                <a16:creationId xmlns:a16="http://schemas.microsoft.com/office/drawing/2014/main" id="{6E0EE14E-8F1D-F9C2-628E-6AE94BBDA5EA}"/>
              </a:ext>
            </a:extLst>
          </p:cNvPr>
          <p:cNvSpPr txBox="1"/>
          <p:nvPr/>
        </p:nvSpPr>
        <p:spPr>
          <a:xfrm>
            <a:off x="533400" y="703118"/>
            <a:ext cx="6419850" cy="769441"/>
          </a:xfrm>
          <a:prstGeom prst="rect">
            <a:avLst/>
          </a:prstGeom>
          <a:noFill/>
        </p:spPr>
        <p:txBody>
          <a:bodyPr wrap="square" lIns="91440" tIns="45720" rIns="91440" bIns="45720" rtlCol="0" anchor="t">
            <a:spAutoFit/>
          </a:bodyPr>
          <a:lstStyle/>
          <a:p>
            <a:r>
              <a:rPr lang="en-US" sz="4400" b="1">
                <a:solidFill>
                  <a:schemeClr val="tx2">
                    <a:lumMod val="75000"/>
                    <a:lumOff val="25000"/>
                  </a:schemeClr>
                </a:solidFill>
                <a:latin typeface="Century Gothic"/>
                <a:ea typeface="Roboto Slab"/>
                <a:cs typeface="BrowalliaUPC"/>
              </a:rPr>
              <a:t>ORDER OF BUSINESS</a:t>
            </a:r>
            <a:endParaRPr lang="en-US" sz="2400"/>
          </a:p>
        </p:txBody>
      </p:sp>
      <p:sp>
        <p:nvSpPr>
          <p:cNvPr id="13" name="TextBox 12">
            <a:extLst>
              <a:ext uri="{FF2B5EF4-FFF2-40B4-BE49-F238E27FC236}">
                <a16:creationId xmlns:a16="http://schemas.microsoft.com/office/drawing/2014/main" id="{EFC6CB36-A2A7-BFA2-2C7E-933079282984}"/>
              </a:ext>
            </a:extLst>
          </p:cNvPr>
          <p:cNvSpPr txBox="1"/>
          <p:nvPr/>
        </p:nvSpPr>
        <p:spPr>
          <a:xfrm>
            <a:off x="533400" y="1657350"/>
            <a:ext cx="6086475" cy="3539430"/>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2800">
                <a:latin typeface="Arial"/>
                <a:cs typeface="Arial"/>
              </a:rPr>
              <a:t>Roll Call</a:t>
            </a:r>
            <a:endParaRPr lang="en-US" sz="28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800">
                <a:latin typeface="Arial"/>
                <a:cs typeface="Arial"/>
              </a:rPr>
              <a:t>Approval of Minutes</a:t>
            </a:r>
          </a:p>
          <a:p>
            <a:pPr marL="285750" indent="-285750">
              <a:buFont typeface="Arial" panose="020B0604020202020204" pitchFamily="34" charset="0"/>
              <a:buChar char="•"/>
            </a:pPr>
            <a:r>
              <a:rPr lang="en-US" sz="2800">
                <a:latin typeface="Arial"/>
                <a:cs typeface="Arial"/>
              </a:rPr>
              <a:t>2025 Year in Review</a:t>
            </a:r>
          </a:p>
          <a:p>
            <a:pPr marL="285750" indent="-285750">
              <a:buFont typeface="Arial" panose="020B0604020202020204" pitchFamily="34" charset="0"/>
              <a:buChar char="•"/>
            </a:pPr>
            <a:r>
              <a:rPr lang="en-US" sz="2800">
                <a:latin typeface="Arial"/>
                <a:cs typeface="Arial"/>
              </a:rPr>
              <a:t>Shelter Metrics</a:t>
            </a:r>
          </a:p>
          <a:p>
            <a:pPr marL="285750" indent="-285750">
              <a:buFont typeface="Arial" panose="020B0604020202020204" pitchFamily="34" charset="0"/>
              <a:buChar char="•"/>
            </a:pPr>
            <a:r>
              <a:rPr lang="en-US" sz="2800">
                <a:latin typeface="Arial"/>
                <a:cs typeface="Arial"/>
              </a:rPr>
              <a:t>New Programs-Shelter Vet </a:t>
            </a:r>
          </a:p>
          <a:p>
            <a:pPr marL="285750" indent="-285750">
              <a:buFont typeface="Arial" panose="020B0604020202020204" pitchFamily="34" charset="0"/>
              <a:buChar char="•"/>
            </a:pPr>
            <a:r>
              <a:rPr lang="en-US" sz="2800">
                <a:latin typeface="Arial"/>
                <a:cs typeface="Arial"/>
              </a:rPr>
              <a:t>Public Comment</a:t>
            </a:r>
          </a:p>
          <a:p>
            <a:pPr marL="285750" indent="-285750">
              <a:buFont typeface="Arial" panose="020B0604020202020204" pitchFamily="34" charset="0"/>
              <a:buChar char="•"/>
            </a:pPr>
            <a:r>
              <a:rPr lang="en-US" sz="2800">
                <a:latin typeface="Arial"/>
                <a:cs typeface="Arial"/>
              </a:rPr>
              <a:t>Adjournment </a:t>
            </a:r>
            <a:endParaRPr lang="en-US" sz="28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2800">
              <a:latin typeface="Arial" panose="020B0604020202020204" pitchFamily="34" charset="0"/>
              <a:cs typeface="Arial" panose="020B0604020202020204" pitchFamily="34" charset="0"/>
            </a:endParaRPr>
          </a:p>
        </p:txBody>
      </p:sp>
      <p:sp>
        <p:nvSpPr>
          <p:cNvPr id="2" name="Slide Number Placeholder 2">
            <a:extLst>
              <a:ext uri="{FF2B5EF4-FFF2-40B4-BE49-F238E27FC236}">
                <a16:creationId xmlns:a16="http://schemas.microsoft.com/office/drawing/2014/main" id="{4DDDAC12-E4EE-2DE3-782B-29F666D59B97}"/>
              </a:ext>
            </a:extLst>
          </p:cNvPr>
          <p:cNvSpPr txBox="1">
            <a:spLocks/>
          </p:cNvSpPr>
          <p:nvPr/>
        </p:nvSpPr>
        <p:spPr>
          <a:xfrm>
            <a:off x="533400" y="6108184"/>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4800" kern="1200">
                <a:solidFill>
                  <a:schemeClr val="tx2">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909ABD2-4574-433D-8B11-1782A1457D95}" type="slidenum">
              <a:rPr lang="en-US" b="1" smtClean="0">
                <a:latin typeface="+mn-lt"/>
              </a:rPr>
              <a:pPr/>
              <a:t>2</a:t>
            </a:fld>
            <a:endParaRPr lang="en-US" b="1">
              <a:latin typeface="+mn-lt"/>
            </a:endParaRPr>
          </a:p>
        </p:txBody>
      </p:sp>
    </p:spTree>
    <p:extLst>
      <p:ext uri="{BB962C8B-B14F-4D97-AF65-F5344CB8AC3E}">
        <p14:creationId xmlns:p14="http://schemas.microsoft.com/office/powerpoint/2010/main" val="4170808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286836-4ADD-3196-7894-9C9A7F07A259}"/>
            </a:ext>
          </a:extLst>
        </p:cNvPr>
        <p:cNvGrpSpPr/>
        <p:nvPr/>
      </p:nvGrpSpPr>
      <p:grpSpPr>
        <a:xfrm>
          <a:off x="0" y="0"/>
          <a:ext cx="0" cy="0"/>
          <a:chOff x="0" y="0"/>
          <a:chExt cx="0" cy="0"/>
        </a:xfrm>
      </p:grpSpPr>
      <p:sp>
        <p:nvSpPr>
          <p:cNvPr id="12" name="TextBox 11">
            <a:extLst>
              <a:ext uri="{FF2B5EF4-FFF2-40B4-BE49-F238E27FC236}">
                <a16:creationId xmlns:a16="http://schemas.microsoft.com/office/drawing/2014/main" id="{F2E70D39-4E51-7EB6-D178-D3F703B1956D}"/>
              </a:ext>
            </a:extLst>
          </p:cNvPr>
          <p:cNvSpPr txBox="1"/>
          <p:nvPr/>
        </p:nvSpPr>
        <p:spPr>
          <a:xfrm>
            <a:off x="533400" y="183556"/>
            <a:ext cx="8128000" cy="1446550"/>
          </a:xfrm>
          <a:prstGeom prst="rect">
            <a:avLst/>
          </a:prstGeom>
          <a:noFill/>
        </p:spPr>
        <p:txBody>
          <a:bodyPr wrap="square" lIns="91440" tIns="45720" rIns="91440" bIns="45720" rtlCol="0" anchor="t">
            <a:spAutoFit/>
          </a:bodyPr>
          <a:lstStyle/>
          <a:p>
            <a:r>
              <a:rPr lang="en-US" sz="4400" b="1">
                <a:solidFill>
                  <a:schemeClr val="tx2">
                    <a:lumMod val="75000"/>
                    <a:lumOff val="25000"/>
                  </a:schemeClr>
                </a:solidFill>
                <a:latin typeface="Century Gothic"/>
                <a:ea typeface="Roboto Slab"/>
                <a:cs typeface="BrowalliaUPC"/>
              </a:rPr>
              <a:t>ADOPTIONS Q1 COMPARISON</a:t>
            </a:r>
            <a:endParaRPr lang="en-US" sz="4400" b="1">
              <a:solidFill>
                <a:schemeClr val="tx2">
                  <a:lumMod val="75000"/>
                  <a:lumOff val="25000"/>
                </a:schemeClr>
              </a:solidFill>
              <a:latin typeface="Century Gothic" panose="020B0502020202020204" pitchFamily="34" charset="0"/>
              <a:ea typeface="Roboto Slab" pitchFamily="2" charset="0"/>
              <a:cs typeface="BrowalliaUPC" panose="020B0502040204020203" pitchFamily="34" charset="-34"/>
            </a:endParaRPr>
          </a:p>
        </p:txBody>
      </p:sp>
      <p:sp>
        <p:nvSpPr>
          <p:cNvPr id="2" name="Slide Number Placeholder 2">
            <a:extLst>
              <a:ext uri="{FF2B5EF4-FFF2-40B4-BE49-F238E27FC236}">
                <a16:creationId xmlns:a16="http://schemas.microsoft.com/office/drawing/2014/main" id="{BD4E800A-47B7-EF5E-4CF9-6E29DD0ADBB1}"/>
              </a:ext>
            </a:extLst>
          </p:cNvPr>
          <p:cNvSpPr txBox="1">
            <a:spLocks/>
          </p:cNvSpPr>
          <p:nvPr/>
        </p:nvSpPr>
        <p:spPr>
          <a:xfrm>
            <a:off x="533400" y="6108184"/>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4800" kern="1200">
                <a:solidFill>
                  <a:schemeClr val="tx2">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909ABD2-4574-433D-8B11-1782A1457D95}" type="slidenum">
              <a:rPr lang="en-US" b="1" dirty="0" smtClean="0">
                <a:latin typeface="+mn-lt"/>
              </a:rPr>
              <a:pPr/>
              <a:t>20</a:t>
            </a:fld>
            <a:endParaRPr lang="en-US" b="1">
              <a:latin typeface="+mn-lt"/>
            </a:endParaRPr>
          </a:p>
        </p:txBody>
      </p:sp>
      <p:pic>
        <p:nvPicPr>
          <p:cNvPr id="6" name="Picture 5" descr="A sign with a city in the background&#10;&#10;AI-generated content may be incorrect.">
            <a:extLst>
              <a:ext uri="{FF2B5EF4-FFF2-40B4-BE49-F238E27FC236}">
                <a16:creationId xmlns:a16="http://schemas.microsoft.com/office/drawing/2014/main" id="{4DBBCD2E-8A03-ECC8-1799-7D512FD46D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44983" y="310527"/>
            <a:ext cx="1684309" cy="769441"/>
          </a:xfrm>
          <a:prstGeom prst="rect">
            <a:avLst/>
          </a:prstGeom>
        </p:spPr>
      </p:pic>
      <p:sp>
        <p:nvSpPr>
          <p:cNvPr id="7" name="TextBox 6">
            <a:extLst>
              <a:ext uri="{FF2B5EF4-FFF2-40B4-BE49-F238E27FC236}">
                <a16:creationId xmlns:a16="http://schemas.microsoft.com/office/drawing/2014/main" id="{D83CFAE0-873A-3597-708B-5968F0F6B66B}"/>
              </a:ext>
            </a:extLst>
          </p:cNvPr>
          <p:cNvSpPr txBox="1"/>
          <p:nvPr/>
        </p:nvSpPr>
        <p:spPr>
          <a:xfrm>
            <a:off x="3363026" y="6473309"/>
            <a:ext cx="546594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Arial"/>
              </a:rPr>
              <a:t>Q1: </a:t>
            </a:r>
            <a:r>
              <a:rPr lang="en-US">
                <a:latin typeface="Arial"/>
                <a:cs typeface="Arial"/>
              </a:rPr>
              <a:t>November 1</a:t>
            </a:r>
            <a:r>
              <a:rPr lang="en-US" baseline="30000">
                <a:latin typeface="Arial"/>
                <a:cs typeface="Arial"/>
              </a:rPr>
              <a:t>st</a:t>
            </a:r>
            <a:r>
              <a:rPr lang="en-US">
                <a:latin typeface="Arial"/>
                <a:cs typeface="Arial"/>
              </a:rPr>
              <a:t> 2025-January 31st, 2026</a:t>
            </a:r>
            <a:endParaRPr lang="en-US">
              <a:latin typeface="Arial" panose="020B0604020202020204" pitchFamily="34" charset="0"/>
              <a:cs typeface="Arial" panose="020B0604020202020204" pitchFamily="34" charset="0"/>
            </a:endParaRPr>
          </a:p>
          <a:p>
            <a:endParaRPr lang="en-US"/>
          </a:p>
        </p:txBody>
      </p:sp>
      <p:graphicFrame>
        <p:nvGraphicFramePr>
          <p:cNvPr id="9" name="Chart 8">
            <a:extLst>
              <a:ext uri="{FF2B5EF4-FFF2-40B4-BE49-F238E27FC236}">
                <a16:creationId xmlns:a16="http://schemas.microsoft.com/office/drawing/2014/main" id="{AF297E3D-F765-6626-4469-1C961787B935}"/>
              </a:ext>
            </a:extLst>
          </p:cNvPr>
          <p:cNvGraphicFramePr/>
          <p:nvPr>
            <p:extLst>
              <p:ext uri="{D42A27DB-BD31-4B8C-83A1-F6EECF244321}">
                <p14:modId xmlns:p14="http://schemas.microsoft.com/office/powerpoint/2010/main" val="824089425"/>
              </p:ext>
            </p:extLst>
          </p:nvPr>
        </p:nvGraphicFramePr>
        <p:xfrm>
          <a:off x="1620842" y="952997"/>
          <a:ext cx="8128000" cy="54186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327827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FB9E68-00D6-ED36-C88B-55BC74DF41C5}"/>
            </a:ext>
          </a:extLst>
        </p:cNvPr>
        <p:cNvGrpSpPr/>
        <p:nvPr/>
      </p:nvGrpSpPr>
      <p:grpSpPr>
        <a:xfrm>
          <a:off x="0" y="0"/>
          <a:ext cx="0" cy="0"/>
          <a:chOff x="0" y="0"/>
          <a:chExt cx="0" cy="0"/>
        </a:xfrm>
      </p:grpSpPr>
      <p:sp>
        <p:nvSpPr>
          <p:cNvPr id="12" name="TextBox 11">
            <a:extLst>
              <a:ext uri="{FF2B5EF4-FFF2-40B4-BE49-F238E27FC236}">
                <a16:creationId xmlns:a16="http://schemas.microsoft.com/office/drawing/2014/main" id="{840355B2-655A-C0A6-2450-C55E5C44CD0C}"/>
              </a:ext>
            </a:extLst>
          </p:cNvPr>
          <p:cNvSpPr txBox="1"/>
          <p:nvPr/>
        </p:nvSpPr>
        <p:spPr>
          <a:xfrm>
            <a:off x="533400" y="299027"/>
            <a:ext cx="6419850" cy="769441"/>
          </a:xfrm>
          <a:prstGeom prst="rect">
            <a:avLst/>
          </a:prstGeom>
          <a:noFill/>
        </p:spPr>
        <p:txBody>
          <a:bodyPr wrap="square" lIns="91440" tIns="45720" rIns="91440" bIns="45720" rtlCol="0" anchor="t">
            <a:spAutoFit/>
          </a:bodyPr>
          <a:lstStyle/>
          <a:p>
            <a:r>
              <a:rPr lang="en-US" sz="4400" b="1">
                <a:solidFill>
                  <a:schemeClr val="tx2">
                    <a:lumMod val="75000"/>
                    <a:lumOff val="25000"/>
                  </a:schemeClr>
                </a:solidFill>
                <a:latin typeface="Century Gothic"/>
                <a:ea typeface="Roboto Slab"/>
                <a:cs typeface="BrowalliaUPC"/>
              </a:rPr>
              <a:t>ADOPTIONS YTD 2026</a:t>
            </a:r>
            <a:endParaRPr lang="en-US" sz="4400" b="1">
              <a:solidFill>
                <a:schemeClr val="tx2">
                  <a:lumMod val="75000"/>
                  <a:lumOff val="25000"/>
                </a:schemeClr>
              </a:solidFill>
              <a:latin typeface="Century Gothic" panose="020B0502020202020204" pitchFamily="34" charset="0"/>
              <a:ea typeface="Roboto Slab" pitchFamily="2" charset="0"/>
              <a:cs typeface="BrowalliaUPC" panose="020B0502040204020203" pitchFamily="34" charset="-34"/>
            </a:endParaRPr>
          </a:p>
        </p:txBody>
      </p:sp>
      <p:sp>
        <p:nvSpPr>
          <p:cNvPr id="2" name="Slide Number Placeholder 2">
            <a:extLst>
              <a:ext uri="{FF2B5EF4-FFF2-40B4-BE49-F238E27FC236}">
                <a16:creationId xmlns:a16="http://schemas.microsoft.com/office/drawing/2014/main" id="{257C6790-4A01-6652-2AA9-E381E162D969}"/>
              </a:ext>
            </a:extLst>
          </p:cNvPr>
          <p:cNvSpPr txBox="1">
            <a:spLocks/>
          </p:cNvSpPr>
          <p:nvPr/>
        </p:nvSpPr>
        <p:spPr>
          <a:xfrm>
            <a:off x="533400" y="6108184"/>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4800" kern="1200">
                <a:solidFill>
                  <a:schemeClr val="tx2">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909ABD2-4574-433D-8B11-1782A1457D95}" type="slidenum">
              <a:rPr lang="en-US" b="1" dirty="0" smtClean="0">
                <a:latin typeface="+mn-lt"/>
              </a:rPr>
              <a:pPr/>
              <a:t>21</a:t>
            </a:fld>
            <a:endParaRPr lang="en-US" b="1">
              <a:latin typeface="+mn-lt"/>
            </a:endParaRPr>
          </a:p>
        </p:txBody>
      </p:sp>
      <p:pic>
        <p:nvPicPr>
          <p:cNvPr id="6" name="Picture 5" descr="A sign with a city in the background&#10;&#10;AI-generated content may be incorrect.">
            <a:extLst>
              <a:ext uri="{FF2B5EF4-FFF2-40B4-BE49-F238E27FC236}">
                <a16:creationId xmlns:a16="http://schemas.microsoft.com/office/drawing/2014/main" id="{B53304B1-ECCF-AC0A-3C85-209AD30A08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44983" y="310527"/>
            <a:ext cx="1684309" cy="769441"/>
          </a:xfrm>
          <a:prstGeom prst="rect">
            <a:avLst/>
          </a:prstGeom>
        </p:spPr>
      </p:pic>
      <p:sp>
        <p:nvSpPr>
          <p:cNvPr id="7" name="TextBox 6">
            <a:extLst>
              <a:ext uri="{FF2B5EF4-FFF2-40B4-BE49-F238E27FC236}">
                <a16:creationId xmlns:a16="http://schemas.microsoft.com/office/drawing/2014/main" id="{DA7481FE-94A3-17F2-6A52-343AF0090110}"/>
              </a:ext>
            </a:extLst>
          </p:cNvPr>
          <p:cNvSpPr txBox="1"/>
          <p:nvPr/>
        </p:nvSpPr>
        <p:spPr>
          <a:xfrm>
            <a:off x="3743325" y="6498635"/>
            <a:ext cx="463995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Arial"/>
              </a:rPr>
              <a:t>Q1: </a:t>
            </a:r>
            <a:r>
              <a:rPr lang="en-US">
                <a:latin typeface="Arial"/>
                <a:cs typeface="Arial"/>
              </a:rPr>
              <a:t>November 1</a:t>
            </a:r>
            <a:r>
              <a:rPr lang="en-US" baseline="30000">
                <a:latin typeface="Arial"/>
                <a:cs typeface="Arial"/>
              </a:rPr>
              <a:t>st</a:t>
            </a:r>
            <a:r>
              <a:rPr lang="en-US">
                <a:latin typeface="Arial"/>
                <a:cs typeface="Arial"/>
              </a:rPr>
              <a:t> 2025-January 31st, 2026</a:t>
            </a:r>
            <a:endParaRPr lang="en-US">
              <a:latin typeface="Arial" panose="020B0604020202020204" pitchFamily="34" charset="0"/>
              <a:cs typeface="Arial" panose="020B0604020202020204" pitchFamily="34" charset="0"/>
            </a:endParaRPr>
          </a:p>
          <a:p>
            <a:endParaRPr lang="en-US"/>
          </a:p>
        </p:txBody>
      </p:sp>
      <p:graphicFrame>
        <p:nvGraphicFramePr>
          <p:cNvPr id="9" name="Chart 8">
            <a:extLst>
              <a:ext uri="{FF2B5EF4-FFF2-40B4-BE49-F238E27FC236}">
                <a16:creationId xmlns:a16="http://schemas.microsoft.com/office/drawing/2014/main" id="{B8DC1B48-6AB7-9CAE-2C01-E54C81723A12}"/>
              </a:ext>
            </a:extLst>
          </p:cNvPr>
          <p:cNvGraphicFramePr/>
          <p:nvPr>
            <p:extLst>
              <p:ext uri="{D42A27DB-BD31-4B8C-83A1-F6EECF244321}">
                <p14:modId xmlns:p14="http://schemas.microsoft.com/office/powerpoint/2010/main" val="758130404"/>
              </p:ext>
            </p:extLst>
          </p:nvPr>
        </p:nvGraphicFramePr>
        <p:xfrm>
          <a:off x="1662545" y="1079968"/>
          <a:ext cx="8128000" cy="54186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352918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975FBD-0601-0E59-3B1B-D34A360A0FA4}"/>
            </a:ext>
          </a:extLst>
        </p:cNvPr>
        <p:cNvGrpSpPr/>
        <p:nvPr/>
      </p:nvGrpSpPr>
      <p:grpSpPr>
        <a:xfrm>
          <a:off x="0" y="0"/>
          <a:ext cx="0" cy="0"/>
          <a:chOff x="0" y="0"/>
          <a:chExt cx="0" cy="0"/>
        </a:xfrm>
      </p:grpSpPr>
      <p:sp>
        <p:nvSpPr>
          <p:cNvPr id="12" name="TextBox 11">
            <a:extLst>
              <a:ext uri="{FF2B5EF4-FFF2-40B4-BE49-F238E27FC236}">
                <a16:creationId xmlns:a16="http://schemas.microsoft.com/office/drawing/2014/main" id="{6B6625B6-51B6-BAFF-5D24-F1A200245FF3}"/>
              </a:ext>
            </a:extLst>
          </p:cNvPr>
          <p:cNvSpPr txBox="1"/>
          <p:nvPr/>
        </p:nvSpPr>
        <p:spPr>
          <a:xfrm>
            <a:off x="462708" y="245562"/>
            <a:ext cx="11658600" cy="769441"/>
          </a:xfrm>
          <a:prstGeom prst="rect">
            <a:avLst/>
          </a:prstGeom>
          <a:noFill/>
        </p:spPr>
        <p:txBody>
          <a:bodyPr wrap="square" lIns="91440" tIns="45720" rIns="91440" bIns="45720" rtlCol="0" anchor="t">
            <a:spAutoFit/>
          </a:bodyPr>
          <a:lstStyle/>
          <a:p>
            <a:r>
              <a:rPr lang="en-US" sz="4400" b="1">
                <a:solidFill>
                  <a:schemeClr val="tx2">
                    <a:lumMod val="75000"/>
                    <a:lumOff val="25000"/>
                  </a:schemeClr>
                </a:solidFill>
                <a:latin typeface="Century Gothic"/>
                <a:ea typeface="Roboto Slab"/>
                <a:cs typeface="BrowalliaUPC"/>
              </a:rPr>
              <a:t>TRANSPORT &amp; RESCUE PARTNERTERS</a:t>
            </a:r>
            <a:endParaRPr lang="en-US">
              <a:solidFill>
                <a:schemeClr val="tx2">
                  <a:lumMod val="75000"/>
                  <a:lumOff val="25000"/>
                </a:schemeClr>
              </a:solidFill>
            </a:endParaRPr>
          </a:p>
        </p:txBody>
      </p:sp>
      <p:sp>
        <p:nvSpPr>
          <p:cNvPr id="2" name="Slide Number Placeholder 2">
            <a:extLst>
              <a:ext uri="{FF2B5EF4-FFF2-40B4-BE49-F238E27FC236}">
                <a16:creationId xmlns:a16="http://schemas.microsoft.com/office/drawing/2014/main" id="{FD54805E-ACCE-BFB3-8185-ADE06D6E4C5A}"/>
              </a:ext>
            </a:extLst>
          </p:cNvPr>
          <p:cNvSpPr txBox="1">
            <a:spLocks/>
          </p:cNvSpPr>
          <p:nvPr/>
        </p:nvSpPr>
        <p:spPr>
          <a:xfrm>
            <a:off x="533400" y="6108184"/>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4800" kern="1200">
                <a:solidFill>
                  <a:schemeClr val="tx2">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909ABD2-4574-433D-8B11-1782A1457D95}" type="slidenum">
              <a:rPr lang="en-US" b="1" dirty="0" smtClean="0">
                <a:latin typeface="+mn-lt"/>
              </a:rPr>
              <a:pPr/>
              <a:t>22</a:t>
            </a:fld>
            <a:endParaRPr lang="en-US" b="1">
              <a:latin typeface="+mn-lt"/>
            </a:endParaRPr>
          </a:p>
        </p:txBody>
      </p:sp>
      <p:pic>
        <p:nvPicPr>
          <p:cNvPr id="6" name="Picture 5" descr="A sign with a city in the background&#10;&#10;AI-generated content may be incorrect.">
            <a:extLst>
              <a:ext uri="{FF2B5EF4-FFF2-40B4-BE49-F238E27FC236}">
                <a16:creationId xmlns:a16="http://schemas.microsoft.com/office/drawing/2014/main" id="{57A39AFD-6269-B0CC-E4A4-EC99C803D1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44983" y="310527"/>
            <a:ext cx="1684309" cy="769441"/>
          </a:xfrm>
          <a:prstGeom prst="rect">
            <a:avLst/>
          </a:prstGeom>
        </p:spPr>
      </p:pic>
      <p:sp>
        <p:nvSpPr>
          <p:cNvPr id="7" name="TextBox 6">
            <a:extLst>
              <a:ext uri="{FF2B5EF4-FFF2-40B4-BE49-F238E27FC236}">
                <a16:creationId xmlns:a16="http://schemas.microsoft.com/office/drawing/2014/main" id="{2DEE51C1-AA75-7790-6A80-D7EE01198D92}"/>
              </a:ext>
            </a:extLst>
          </p:cNvPr>
          <p:cNvSpPr txBox="1"/>
          <p:nvPr/>
        </p:nvSpPr>
        <p:spPr>
          <a:xfrm>
            <a:off x="3276600" y="6473309"/>
            <a:ext cx="490528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Arial"/>
              </a:rPr>
              <a:t>Q1: </a:t>
            </a:r>
            <a:r>
              <a:rPr lang="en-US">
                <a:latin typeface="Arial"/>
                <a:cs typeface="Arial"/>
              </a:rPr>
              <a:t>November 1</a:t>
            </a:r>
            <a:r>
              <a:rPr lang="en-US" baseline="30000">
                <a:latin typeface="Arial"/>
                <a:cs typeface="Arial"/>
              </a:rPr>
              <a:t>st</a:t>
            </a:r>
            <a:r>
              <a:rPr lang="en-US">
                <a:latin typeface="Arial"/>
                <a:cs typeface="Arial"/>
              </a:rPr>
              <a:t> 2025-January 31st, 2026</a:t>
            </a:r>
            <a:endParaRPr lang="en-US">
              <a:latin typeface="Arial" panose="020B0604020202020204" pitchFamily="34" charset="0"/>
              <a:cs typeface="Arial" panose="020B0604020202020204" pitchFamily="34" charset="0"/>
            </a:endParaRPr>
          </a:p>
          <a:p>
            <a:endParaRPr lang="en-US"/>
          </a:p>
        </p:txBody>
      </p:sp>
      <p:sp>
        <p:nvSpPr>
          <p:cNvPr id="5" name="TextBox 4">
            <a:extLst>
              <a:ext uri="{FF2B5EF4-FFF2-40B4-BE49-F238E27FC236}">
                <a16:creationId xmlns:a16="http://schemas.microsoft.com/office/drawing/2014/main" id="{41E57908-0D37-6578-AF5C-361D937E881C}"/>
              </a:ext>
            </a:extLst>
          </p:cNvPr>
          <p:cNvSpPr txBox="1"/>
          <p:nvPr/>
        </p:nvSpPr>
        <p:spPr>
          <a:xfrm>
            <a:off x="9665855" y="3731491"/>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u="sng">
                <a:latin typeface="Arial"/>
                <a:cs typeface="Arial"/>
              </a:rPr>
              <a:t>237</a:t>
            </a:r>
            <a:r>
              <a:rPr lang="en-US" b="1">
                <a:latin typeface="Arial"/>
                <a:cs typeface="Arial"/>
              </a:rPr>
              <a:t> Total Rescue Transfers</a:t>
            </a:r>
            <a:endParaRPr lang="en-US"/>
          </a:p>
        </p:txBody>
      </p:sp>
      <p:graphicFrame>
        <p:nvGraphicFramePr>
          <p:cNvPr id="9" name="Chart 8">
            <a:extLst>
              <a:ext uri="{FF2B5EF4-FFF2-40B4-BE49-F238E27FC236}">
                <a16:creationId xmlns:a16="http://schemas.microsoft.com/office/drawing/2014/main" id="{CE37AEB2-8CC8-9C85-16E6-09E9988B160A}"/>
              </a:ext>
            </a:extLst>
          </p:cNvPr>
          <p:cNvGraphicFramePr/>
          <p:nvPr>
            <p:extLst>
              <p:ext uri="{D42A27DB-BD31-4B8C-83A1-F6EECF244321}">
                <p14:modId xmlns:p14="http://schemas.microsoft.com/office/powerpoint/2010/main" val="4263560960"/>
              </p:ext>
            </p:extLst>
          </p:nvPr>
        </p:nvGraphicFramePr>
        <p:xfrm>
          <a:off x="1328826" y="1079968"/>
          <a:ext cx="8604944" cy="50286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608069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1929727E-BEC1-C4B2-A5D7-0237ABBC5AAE}"/>
            </a:ext>
          </a:extLst>
        </p:cNvPr>
        <p:cNvGrpSpPr/>
        <p:nvPr/>
      </p:nvGrpSpPr>
      <p:grpSpPr>
        <a:xfrm>
          <a:off x="0" y="0"/>
          <a:ext cx="0" cy="0"/>
          <a:chOff x="0" y="0"/>
          <a:chExt cx="0" cy="0"/>
        </a:xfrm>
      </p:grpSpPr>
      <p:sp>
        <p:nvSpPr>
          <p:cNvPr id="12" name="TextBox 11">
            <a:extLst>
              <a:ext uri="{FF2B5EF4-FFF2-40B4-BE49-F238E27FC236}">
                <a16:creationId xmlns:a16="http://schemas.microsoft.com/office/drawing/2014/main" id="{3677D75A-85C5-BBEE-A0F8-CB71BB6CE653}"/>
              </a:ext>
            </a:extLst>
          </p:cNvPr>
          <p:cNvSpPr txBox="1"/>
          <p:nvPr/>
        </p:nvSpPr>
        <p:spPr>
          <a:xfrm>
            <a:off x="533400" y="137391"/>
            <a:ext cx="6419850" cy="769441"/>
          </a:xfrm>
          <a:prstGeom prst="rect">
            <a:avLst/>
          </a:prstGeom>
          <a:noFill/>
        </p:spPr>
        <p:txBody>
          <a:bodyPr wrap="square" lIns="91440" tIns="45720" rIns="91440" bIns="45720" rtlCol="0" anchor="t">
            <a:spAutoFit/>
          </a:bodyPr>
          <a:lstStyle/>
          <a:p>
            <a:r>
              <a:rPr lang="en-US" sz="4400" b="1">
                <a:solidFill>
                  <a:schemeClr val="tx2">
                    <a:lumMod val="75000"/>
                    <a:lumOff val="25000"/>
                  </a:schemeClr>
                </a:solidFill>
                <a:latin typeface="Century Gothic"/>
                <a:ea typeface="Roboto Slab"/>
                <a:cs typeface="BrowalliaUPC"/>
              </a:rPr>
              <a:t>LIVE RELEASE RATE Q1*</a:t>
            </a:r>
            <a:endParaRPr lang="en-US"/>
          </a:p>
        </p:txBody>
      </p:sp>
      <p:sp>
        <p:nvSpPr>
          <p:cNvPr id="2" name="Slide Number Placeholder 2">
            <a:extLst>
              <a:ext uri="{FF2B5EF4-FFF2-40B4-BE49-F238E27FC236}">
                <a16:creationId xmlns:a16="http://schemas.microsoft.com/office/drawing/2014/main" id="{279DA356-A240-3A25-AD6D-DD4CCBA4A5D6}"/>
              </a:ext>
            </a:extLst>
          </p:cNvPr>
          <p:cNvSpPr txBox="1">
            <a:spLocks/>
          </p:cNvSpPr>
          <p:nvPr/>
        </p:nvSpPr>
        <p:spPr>
          <a:xfrm>
            <a:off x="533400" y="6108184"/>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4800" kern="1200">
                <a:solidFill>
                  <a:schemeClr val="tx2">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909ABD2-4574-433D-8B11-1782A1457D95}" type="slidenum">
              <a:rPr lang="en-US" b="1" smtClean="0">
                <a:latin typeface="+mn-lt"/>
              </a:rPr>
              <a:pPr/>
              <a:t>23</a:t>
            </a:fld>
            <a:endParaRPr lang="en-US" b="1">
              <a:latin typeface="+mn-lt"/>
            </a:endParaRPr>
          </a:p>
        </p:txBody>
      </p:sp>
      <p:pic>
        <p:nvPicPr>
          <p:cNvPr id="6" name="Picture 5" descr="A sign with a city in the background&#10;&#10;AI-generated content may be incorrect.">
            <a:extLst>
              <a:ext uri="{FF2B5EF4-FFF2-40B4-BE49-F238E27FC236}">
                <a16:creationId xmlns:a16="http://schemas.microsoft.com/office/drawing/2014/main" id="{26EB5CCE-EB5B-5A12-003B-C78B4F134F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44983" y="310527"/>
            <a:ext cx="1684309" cy="769441"/>
          </a:xfrm>
          <a:prstGeom prst="rect">
            <a:avLst/>
          </a:prstGeom>
        </p:spPr>
      </p:pic>
      <p:sp>
        <p:nvSpPr>
          <p:cNvPr id="5" name="TextBox 4">
            <a:extLst>
              <a:ext uri="{FF2B5EF4-FFF2-40B4-BE49-F238E27FC236}">
                <a16:creationId xmlns:a16="http://schemas.microsoft.com/office/drawing/2014/main" id="{B15F54C3-27C8-C98C-0D3D-EBFB6E574E89}"/>
              </a:ext>
            </a:extLst>
          </p:cNvPr>
          <p:cNvSpPr txBox="1"/>
          <p:nvPr/>
        </p:nvSpPr>
        <p:spPr>
          <a:xfrm>
            <a:off x="2369128" y="5925128"/>
            <a:ext cx="4578927"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a:latin typeface="Arial"/>
                <a:cs typeface="Arial"/>
              </a:rPr>
              <a:t>*LRR calculated with dogs and cats only, using intake numbers against Died in Care and Euthanized Outcomes (DOA’s are not counted)</a:t>
            </a:r>
          </a:p>
        </p:txBody>
      </p:sp>
      <p:sp>
        <p:nvSpPr>
          <p:cNvPr id="8" name="TextBox 7">
            <a:extLst>
              <a:ext uri="{FF2B5EF4-FFF2-40B4-BE49-F238E27FC236}">
                <a16:creationId xmlns:a16="http://schemas.microsoft.com/office/drawing/2014/main" id="{FF4201A7-F01A-210F-A00E-2CB748DBDF65}"/>
              </a:ext>
            </a:extLst>
          </p:cNvPr>
          <p:cNvSpPr txBox="1"/>
          <p:nvPr/>
        </p:nvSpPr>
        <p:spPr>
          <a:xfrm>
            <a:off x="8672945" y="1791854"/>
            <a:ext cx="2743200"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a:latin typeface="Arial"/>
                <a:cs typeface="Arial"/>
              </a:rPr>
              <a:t>Q1 LRR= 76%</a:t>
            </a:r>
          </a:p>
          <a:p>
            <a:pPr algn="ctr"/>
            <a:r>
              <a:rPr lang="en-US">
                <a:latin typeface="Arial"/>
                <a:cs typeface="Arial"/>
              </a:rPr>
              <a:t>Dogs= 73%</a:t>
            </a:r>
          </a:p>
          <a:p>
            <a:pPr algn="ctr"/>
            <a:r>
              <a:rPr lang="en-US">
                <a:latin typeface="Arial"/>
                <a:cs typeface="Arial"/>
              </a:rPr>
              <a:t>Cats= 81%</a:t>
            </a:r>
          </a:p>
        </p:txBody>
      </p:sp>
      <p:graphicFrame>
        <p:nvGraphicFramePr>
          <p:cNvPr id="10" name="Chart 9">
            <a:extLst>
              <a:ext uri="{FF2B5EF4-FFF2-40B4-BE49-F238E27FC236}">
                <a16:creationId xmlns:a16="http://schemas.microsoft.com/office/drawing/2014/main" id="{28E588CF-A390-122A-ECA1-DCC6BD18BDE6}"/>
              </a:ext>
            </a:extLst>
          </p:cNvPr>
          <p:cNvGraphicFramePr/>
          <p:nvPr>
            <p:extLst>
              <p:ext uri="{D42A27DB-BD31-4B8C-83A1-F6EECF244321}">
                <p14:modId xmlns:p14="http://schemas.microsoft.com/office/powerpoint/2010/main" val="4257413138"/>
              </p:ext>
            </p:extLst>
          </p:nvPr>
        </p:nvGraphicFramePr>
        <p:xfrm>
          <a:off x="533400" y="836644"/>
          <a:ext cx="7698227" cy="504844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330381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8E6B89-FC86-B609-5A96-F51608AF3FCC}"/>
            </a:ext>
          </a:extLst>
        </p:cNvPr>
        <p:cNvGrpSpPr/>
        <p:nvPr/>
      </p:nvGrpSpPr>
      <p:grpSpPr>
        <a:xfrm>
          <a:off x="0" y="0"/>
          <a:ext cx="0" cy="0"/>
          <a:chOff x="0" y="0"/>
          <a:chExt cx="0" cy="0"/>
        </a:xfrm>
      </p:grpSpPr>
      <p:pic>
        <p:nvPicPr>
          <p:cNvPr id="4" name="Picture 3" descr="A cat looking at the camera&#10;&#10;AI-generated content may be incorrect.">
            <a:extLst>
              <a:ext uri="{FF2B5EF4-FFF2-40B4-BE49-F238E27FC236}">
                <a16:creationId xmlns:a16="http://schemas.microsoft.com/office/drawing/2014/main" id="{7C53F6FB-DAD7-F372-EAA5-1E04A53C60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TextBox 11">
            <a:extLst>
              <a:ext uri="{FF2B5EF4-FFF2-40B4-BE49-F238E27FC236}">
                <a16:creationId xmlns:a16="http://schemas.microsoft.com/office/drawing/2014/main" id="{6FAF7B15-6584-3135-0CD7-721FBEC019A7}"/>
              </a:ext>
            </a:extLst>
          </p:cNvPr>
          <p:cNvSpPr txBox="1"/>
          <p:nvPr/>
        </p:nvSpPr>
        <p:spPr>
          <a:xfrm>
            <a:off x="105888" y="121015"/>
            <a:ext cx="9989126" cy="769441"/>
          </a:xfrm>
          <a:prstGeom prst="rect">
            <a:avLst/>
          </a:prstGeom>
          <a:noFill/>
        </p:spPr>
        <p:txBody>
          <a:bodyPr wrap="square" lIns="91440" tIns="45720" rIns="91440" bIns="45720" rtlCol="0" anchor="t">
            <a:spAutoFit/>
          </a:bodyPr>
          <a:lstStyle/>
          <a:p>
            <a:r>
              <a:rPr lang="en-US" sz="4400" b="1">
                <a:solidFill>
                  <a:schemeClr val="tx2">
                    <a:lumMod val="75000"/>
                    <a:lumOff val="25000"/>
                  </a:schemeClr>
                </a:solidFill>
                <a:latin typeface="Century Gothic"/>
                <a:ea typeface="Roboto Slab"/>
                <a:cs typeface="BrowalliaUPC"/>
              </a:rPr>
              <a:t>LIVE RELEASE RATE Q1 COMPARISON</a:t>
            </a:r>
            <a:endParaRPr lang="en-US" sz="2000">
              <a:solidFill>
                <a:schemeClr val="tx2">
                  <a:lumMod val="75000"/>
                  <a:lumOff val="25000"/>
                </a:schemeClr>
              </a:solidFill>
            </a:endParaRPr>
          </a:p>
        </p:txBody>
      </p:sp>
      <p:sp>
        <p:nvSpPr>
          <p:cNvPr id="2" name="Slide Number Placeholder 2">
            <a:extLst>
              <a:ext uri="{FF2B5EF4-FFF2-40B4-BE49-F238E27FC236}">
                <a16:creationId xmlns:a16="http://schemas.microsoft.com/office/drawing/2014/main" id="{C7B79985-B3D4-181A-0FC5-84FC2F6FB5BA}"/>
              </a:ext>
            </a:extLst>
          </p:cNvPr>
          <p:cNvSpPr txBox="1">
            <a:spLocks/>
          </p:cNvSpPr>
          <p:nvPr/>
        </p:nvSpPr>
        <p:spPr>
          <a:xfrm>
            <a:off x="533400" y="6108184"/>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4800" kern="1200">
                <a:solidFill>
                  <a:schemeClr val="tx2">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909ABD2-4574-433D-8B11-1782A1457D95}" type="slidenum">
              <a:rPr lang="en-US" b="1" dirty="0" smtClean="0">
                <a:latin typeface="+mn-lt"/>
              </a:rPr>
              <a:pPr/>
              <a:t>24</a:t>
            </a:fld>
            <a:endParaRPr lang="en-US" b="1">
              <a:latin typeface="+mn-lt"/>
            </a:endParaRPr>
          </a:p>
        </p:txBody>
      </p:sp>
      <p:sp>
        <p:nvSpPr>
          <p:cNvPr id="8" name="TextBox 7">
            <a:extLst>
              <a:ext uri="{FF2B5EF4-FFF2-40B4-BE49-F238E27FC236}">
                <a16:creationId xmlns:a16="http://schemas.microsoft.com/office/drawing/2014/main" id="{00E5F95F-1F79-1BCC-8962-686B8F71A08D}"/>
              </a:ext>
            </a:extLst>
          </p:cNvPr>
          <p:cNvSpPr txBox="1"/>
          <p:nvPr/>
        </p:nvSpPr>
        <p:spPr>
          <a:xfrm>
            <a:off x="2416630" y="6108184"/>
            <a:ext cx="6622471"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a:latin typeface="Arial"/>
                <a:cs typeface="Arial"/>
              </a:rPr>
              <a:t>*LRR calculated with dogs and cats only, using intake numbers against Died in Care and Euthanized Outcomes (DOA’s are not counted)</a:t>
            </a:r>
          </a:p>
        </p:txBody>
      </p:sp>
      <p:graphicFrame>
        <p:nvGraphicFramePr>
          <p:cNvPr id="7" name="Chart 6">
            <a:extLst>
              <a:ext uri="{FF2B5EF4-FFF2-40B4-BE49-F238E27FC236}">
                <a16:creationId xmlns:a16="http://schemas.microsoft.com/office/drawing/2014/main" id="{1485F836-889B-6A87-59C0-549C5ACD9DC5}"/>
              </a:ext>
            </a:extLst>
          </p:cNvPr>
          <p:cNvGraphicFramePr/>
          <p:nvPr>
            <p:extLst>
              <p:ext uri="{D42A27DB-BD31-4B8C-83A1-F6EECF244321}">
                <p14:modId xmlns:p14="http://schemas.microsoft.com/office/powerpoint/2010/main" val="2020592228"/>
              </p:ext>
            </p:extLst>
          </p:nvPr>
        </p:nvGraphicFramePr>
        <p:xfrm>
          <a:off x="1311728" y="1011471"/>
          <a:ext cx="8128000" cy="492836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3948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621286-9DCE-2CCA-B9AE-09E7BA3C738E}"/>
            </a:ext>
          </a:extLst>
        </p:cNvPr>
        <p:cNvGrpSpPr/>
        <p:nvPr/>
      </p:nvGrpSpPr>
      <p:grpSpPr>
        <a:xfrm>
          <a:off x="0" y="0"/>
          <a:ext cx="0" cy="0"/>
          <a:chOff x="0" y="0"/>
          <a:chExt cx="0" cy="0"/>
        </a:xfrm>
      </p:grpSpPr>
      <p:sp>
        <p:nvSpPr>
          <p:cNvPr id="12" name="TextBox 11">
            <a:extLst>
              <a:ext uri="{FF2B5EF4-FFF2-40B4-BE49-F238E27FC236}">
                <a16:creationId xmlns:a16="http://schemas.microsoft.com/office/drawing/2014/main" id="{93C3BD52-7C20-6F14-B9DF-F41A34E3686F}"/>
              </a:ext>
            </a:extLst>
          </p:cNvPr>
          <p:cNvSpPr txBox="1"/>
          <p:nvPr/>
        </p:nvSpPr>
        <p:spPr>
          <a:xfrm>
            <a:off x="533400" y="137390"/>
            <a:ext cx="9779577" cy="769441"/>
          </a:xfrm>
          <a:prstGeom prst="rect">
            <a:avLst/>
          </a:prstGeom>
          <a:noFill/>
        </p:spPr>
        <p:txBody>
          <a:bodyPr wrap="square" lIns="91440" tIns="45720" rIns="91440" bIns="45720" rtlCol="0" anchor="t">
            <a:spAutoFit/>
          </a:bodyPr>
          <a:lstStyle/>
          <a:p>
            <a:r>
              <a:rPr lang="en-US" sz="4400" b="1">
                <a:solidFill>
                  <a:schemeClr val="tx2">
                    <a:lumMod val="75000"/>
                    <a:lumOff val="25000"/>
                  </a:schemeClr>
                </a:solidFill>
                <a:latin typeface="Century Gothic"/>
                <a:ea typeface="Roboto Slab"/>
                <a:cs typeface="BrowalliaUPC"/>
              </a:rPr>
              <a:t>FIELD WORK </a:t>
            </a:r>
            <a:r>
              <a:rPr lang="en-US" sz="2000" b="1">
                <a:solidFill>
                  <a:schemeClr val="tx2">
                    <a:lumMod val="75000"/>
                    <a:lumOff val="25000"/>
                  </a:schemeClr>
                </a:solidFill>
                <a:latin typeface="Century Gothic"/>
                <a:ea typeface="Roboto Slab"/>
                <a:cs typeface="BrowalliaUPC"/>
              </a:rPr>
              <a:t>DISPATCH CALL REASONS</a:t>
            </a:r>
            <a:endParaRPr lang="en-US" sz="2000"/>
          </a:p>
        </p:txBody>
      </p:sp>
      <p:sp>
        <p:nvSpPr>
          <p:cNvPr id="2" name="Slide Number Placeholder 2">
            <a:extLst>
              <a:ext uri="{FF2B5EF4-FFF2-40B4-BE49-F238E27FC236}">
                <a16:creationId xmlns:a16="http://schemas.microsoft.com/office/drawing/2014/main" id="{01E40E02-C4A0-5CEF-4F0D-0F4DBE8B1789}"/>
              </a:ext>
            </a:extLst>
          </p:cNvPr>
          <p:cNvSpPr txBox="1">
            <a:spLocks/>
          </p:cNvSpPr>
          <p:nvPr/>
        </p:nvSpPr>
        <p:spPr>
          <a:xfrm>
            <a:off x="533400" y="6108184"/>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4800" kern="1200">
                <a:solidFill>
                  <a:schemeClr val="tx2">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909ABD2-4574-433D-8B11-1782A1457D95}" type="slidenum">
              <a:rPr lang="en-US" b="1" dirty="0" smtClean="0">
                <a:latin typeface="+mn-lt"/>
              </a:rPr>
              <a:pPr/>
              <a:t>25</a:t>
            </a:fld>
            <a:endParaRPr lang="en-US" b="1">
              <a:latin typeface="+mn-lt"/>
            </a:endParaRPr>
          </a:p>
        </p:txBody>
      </p:sp>
      <p:pic>
        <p:nvPicPr>
          <p:cNvPr id="6" name="Picture 5" descr="A sign with a city in the background&#10;&#10;AI-generated content may be incorrect.">
            <a:extLst>
              <a:ext uri="{FF2B5EF4-FFF2-40B4-BE49-F238E27FC236}">
                <a16:creationId xmlns:a16="http://schemas.microsoft.com/office/drawing/2014/main" id="{23C85D59-3774-546D-43F9-B758D9872D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44983" y="310527"/>
            <a:ext cx="1684309" cy="769441"/>
          </a:xfrm>
          <a:prstGeom prst="rect">
            <a:avLst/>
          </a:prstGeom>
        </p:spPr>
      </p:pic>
      <p:sp>
        <p:nvSpPr>
          <p:cNvPr id="5" name="TextBox 4">
            <a:extLst>
              <a:ext uri="{FF2B5EF4-FFF2-40B4-BE49-F238E27FC236}">
                <a16:creationId xmlns:a16="http://schemas.microsoft.com/office/drawing/2014/main" id="{5AC6E6B8-6E2E-A87A-F89C-56AD0ED83661}"/>
              </a:ext>
            </a:extLst>
          </p:cNvPr>
          <p:cNvSpPr txBox="1"/>
          <p:nvPr/>
        </p:nvSpPr>
        <p:spPr>
          <a:xfrm>
            <a:off x="9815945" y="2138219"/>
            <a:ext cx="2142838"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latin typeface="Arial"/>
                <a:cs typeface="Arial"/>
              </a:rPr>
              <a:t>Total of 1,625 Activities Filed</a:t>
            </a:r>
          </a:p>
          <a:p>
            <a:pPr algn="ctr"/>
            <a:endParaRPr lang="en-US">
              <a:latin typeface="Arial"/>
              <a:cs typeface="Arial"/>
            </a:endParaRPr>
          </a:p>
          <a:p>
            <a:pPr algn="ctr"/>
            <a:r>
              <a:rPr lang="en-US" b="1">
                <a:latin typeface="Arial"/>
                <a:cs typeface="Arial"/>
              </a:rPr>
              <a:t>Top 3 – 68% of Calls</a:t>
            </a:r>
          </a:p>
          <a:p>
            <a:pPr marL="283210" indent="-283210" algn="ctr">
              <a:buFont typeface="Arial"/>
              <a:buChar char="•"/>
            </a:pPr>
            <a:r>
              <a:rPr lang="en-US">
                <a:latin typeface="Arial"/>
                <a:cs typeface="Arial"/>
              </a:rPr>
              <a:t>Loose Animal</a:t>
            </a:r>
          </a:p>
          <a:p>
            <a:pPr marL="283210" indent="-283210" algn="ctr">
              <a:buFont typeface="Arial"/>
              <a:buChar char="•"/>
            </a:pPr>
            <a:r>
              <a:rPr lang="en-US">
                <a:latin typeface="Arial"/>
                <a:cs typeface="Arial"/>
              </a:rPr>
              <a:t>Deceased Animal</a:t>
            </a:r>
          </a:p>
          <a:p>
            <a:pPr marL="283210" indent="-283210" algn="ctr">
              <a:buFont typeface="Arial"/>
              <a:buChar char="•"/>
            </a:pPr>
            <a:r>
              <a:rPr lang="en-US">
                <a:latin typeface="Arial"/>
                <a:cs typeface="Arial"/>
              </a:rPr>
              <a:t>Confined Animal</a:t>
            </a:r>
          </a:p>
        </p:txBody>
      </p:sp>
      <p:sp>
        <p:nvSpPr>
          <p:cNvPr id="8" name="TextBox 7">
            <a:extLst>
              <a:ext uri="{FF2B5EF4-FFF2-40B4-BE49-F238E27FC236}">
                <a16:creationId xmlns:a16="http://schemas.microsoft.com/office/drawing/2014/main" id="{471D5FE3-9EBE-F8E7-087D-13FE49DFBD75}"/>
              </a:ext>
            </a:extLst>
          </p:cNvPr>
          <p:cNvSpPr txBox="1"/>
          <p:nvPr/>
        </p:nvSpPr>
        <p:spPr>
          <a:xfrm>
            <a:off x="3276600" y="6290746"/>
            <a:ext cx="509880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Arial"/>
              </a:rPr>
              <a:t>Q1: </a:t>
            </a:r>
            <a:r>
              <a:rPr lang="en-US">
                <a:latin typeface="Arial"/>
                <a:cs typeface="Arial"/>
              </a:rPr>
              <a:t>November 1</a:t>
            </a:r>
            <a:r>
              <a:rPr lang="en-US" baseline="30000">
                <a:latin typeface="Arial"/>
                <a:cs typeface="Arial"/>
              </a:rPr>
              <a:t>st</a:t>
            </a:r>
            <a:r>
              <a:rPr lang="en-US">
                <a:latin typeface="Arial"/>
                <a:cs typeface="Arial"/>
              </a:rPr>
              <a:t> 2025-January 31st, 2026</a:t>
            </a:r>
            <a:endParaRPr lang="en-US">
              <a:latin typeface="Arial" panose="020B0604020202020204" pitchFamily="34" charset="0"/>
              <a:cs typeface="Arial" panose="020B0604020202020204" pitchFamily="34" charset="0"/>
            </a:endParaRPr>
          </a:p>
          <a:p>
            <a:endParaRPr lang="en-US"/>
          </a:p>
        </p:txBody>
      </p:sp>
      <p:graphicFrame>
        <p:nvGraphicFramePr>
          <p:cNvPr id="9" name="Chart 8">
            <a:extLst>
              <a:ext uri="{FF2B5EF4-FFF2-40B4-BE49-F238E27FC236}">
                <a16:creationId xmlns:a16="http://schemas.microsoft.com/office/drawing/2014/main" id="{09AD54DB-DB34-9D6E-ACF0-3A29439D48DA}"/>
              </a:ext>
            </a:extLst>
          </p:cNvPr>
          <p:cNvGraphicFramePr/>
          <p:nvPr>
            <p:extLst>
              <p:ext uri="{D42A27DB-BD31-4B8C-83A1-F6EECF244321}">
                <p14:modId xmlns:p14="http://schemas.microsoft.com/office/powerpoint/2010/main" val="4140011089"/>
              </p:ext>
            </p:extLst>
          </p:nvPr>
        </p:nvGraphicFramePr>
        <p:xfrm>
          <a:off x="1542473" y="1079968"/>
          <a:ext cx="8128000" cy="514080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428834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34EC66-8FAC-3F77-9655-438BE83738B9}"/>
            </a:ext>
          </a:extLst>
        </p:cNvPr>
        <p:cNvGrpSpPr/>
        <p:nvPr/>
      </p:nvGrpSpPr>
      <p:grpSpPr>
        <a:xfrm>
          <a:off x="0" y="0"/>
          <a:ext cx="0" cy="0"/>
          <a:chOff x="0" y="0"/>
          <a:chExt cx="0" cy="0"/>
        </a:xfrm>
      </p:grpSpPr>
      <p:sp>
        <p:nvSpPr>
          <p:cNvPr id="12" name="TextBox 11">
            <a:extLst>
              <a:ext uri="{FF2B5EF4-FFF2-40B4-BE49-F238E27FC236}">
                <a16:creationId xmlns:a16="http://schemas.microsoft.com/office/drawing/2014/main" id="{A090710D-C4F2-D318-9C67-07D1C901F844}"/>
              </a:ext>
            </a:extLst>
          </p:cNvPr>
          <p:cNvSpPr txBox="1"/>
          <p:nvPr/>
        </p:nvSpPr>
        <p:spPr>
          <a:xfrm>
            <a:off x="533400" y="137390"/>
            <a:ext cx="9779577" cy="769441"/>
          </a:xfrm>
          <a:prstGeom prst="rect">
            <a:avLst/>
          </a:prstGeom>
          <a:noFill/>
        </p:spPr>
        <p:txBody>
          <a:bodyPr wrap="square" lIns="91440" tIns="45720" rIns="91440" bIns="45720" rtlCol="0" anchor="t">
            <a:spAutoFit/>
          </a:bodyPr>
          <a:lstStyle/>
          <a:p>
            <a:r>
              <a:rPr lang="en-US" sz="4400" b="1">
                <a:solidFill>
                  <a:schemeClr val="tx2">
                    <a:lumMod val="75000"/>
                    <a:lumOff val="25000"/>
                  </a:schemeClr>
                </a:solidFill>
                <a:latin typeface="Century Gothic"/>
                <a:ea typeface="Roboto Slab"/>
                <a:cs typeface="BrowalliaUPC"/>
              </a:rPr>
              <a:t>FIELD WORK </a:t>
            </a:r>
            <a:r>
              <a:rPr lang="en-US" sz="2000" b="1">
                <a:solidFill>
                  <a:schemeClr val="tx2">
                    <a:lumMod val="75000"/>
                    <a:lumOff val="25000"/>
                  </a:schemeClr>
                </a:solidFill>
                <a:latin typeface="Century Gothic"/>
                <a:ea typeface="Roboto Slab"/>
                <a:cs typeface="BrowalliaUPC"/>
              </a:rPr>
              <a:t>DISTRICTS AND COUNTY</a:t>
            </a:r>
            <a:endParaRPr lang="en-US"/>
          </a:p>
        </p:txBody>
      </p:sp>
      <p:sp>
        <p:nvSpPr>
          <p:cNvPr id="2" name="Slide Number Placeholder 2">
            <a:extLst>
              <a:ext uri="{FF2B5EF4-FFF2-40B4-BE49-F238E27FC236}">
                <a16:creationId xmlns:a16="http://schemas.microsoft.com/office/drawing/2014/main" id="{F0BF583A-9741-A908-CED3-4F5B1DAB6FBA}"/>
              </a:ext>
            </a:extLst>
          </p:cNvPr>
          <p:cNvSpPr txBox="1">
            <a:spLocks/>
          </p:cNvSpPr>
          <p:nvPr/>
        </p:nvSpPr>
        <p:spPr>
          <a:xfrm>
            <a:off x="533400" y="6108184"/>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4800" kern="1200">
                <a:solidFill>
                  <a:schemeClr val="tx2">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909ABD2-4574-433D-8B11-1782A1457D95}" type="slidenum">
              <a:rPr lang="en-US" b="1" dirty="0" smtClean="0">
                <a:latin typeface="+mn-lt"/>
              </a:rPr>
              <a:pPr/>
              <a:t>26</a:t>
            </a:fld>
            <a:endParaRPr lang="en-US" b="1">
              <a:latin typeface="+mn-lt"/>
            </a:endParaRPr>
          </a:p>
        </p:txBody>
      </p:sp>
      <p:pic>
        <p:nvPicPr>
          <p:cNvPr id="6" name="Picture 5" descr="A sign with a city in the background&#10;&#10;AI-generated content may be incorrect.">
            <a:extLst>
              <a:ext uri="{FF2B5EF4-FFF2-40B4-BE49-F238E27FC236}">
                <a16:creationId xmlns:a16="http://schemas.microsoft.com/office/drawing/2014/main" id="{6C64C8EE-C1F4-7704-9965-0E0824733C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44983" y="310527"/>
            <a:ext cx="1684309" cy="769441"/>
          </a:xfrm>
          <a:prstGeom prst="rect">
            <a:avLst/>
          </a:prstGeom>
        </p:spPr>
      </p:pic>
      <p:sp>
        <p:nvSpPr>
          <p:cNvPr id="5" name="TextBox 4">
            <a:extLst>
              <a:ext uri="{FF2B5EF4-FFF2-40B4-BE49-F238E27FC236}">
                <a16:creationId xmlns:a16="http://schemas.microsoft.com/office/drawing/2014/main" id="{EC3F9CA6-D351-24BB-32F6-9DC643FCF64C}"/>
              </a:ext>
            </a:extLst>
          </p:cNvPr>
          <p:cNvSpPr txBox="1"/>
          <p:nvPr/>
        </p:nvSpPr>
        <p:spPr>
          <a:xfrm>
            <a:off x="9353192" y="1323110"/>
            <a:ext cx="2718735"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latin typeface="Arial"/>
                <a:cs typeface="Arial"/>
              </a:rPr>
              <a:t>Top Activity</a:t>
            </a:r>
          </a:p>
          <a:p>
            <a:r>
              <a:rPr lang="en-US" b="1">
                <a:latin typeface="Arial"/>
                <a:cs typeface="Arial"/>
              </a:rPr>
              <a:t>CD1- Loose Animal</a:t>
            </a:r>
          </a:p>
          <a:p>
            <a:endParaRPr lang="en-US" b="1">
              <a:latin typeface="Arial"/>
              <a:cs typeface="Arial"/>
            </a:endParaRPr>
          </a:p>
          <a:p>
            <a:r>
              <a:rPr lang="en-US" b="1">
                <a:latin typeface="Arial"/>
                <a:cs typeface="Arial"/>
              </a:rPr>
              <a:t>CD2- Loose Animal</a:t>
            </a:r>
          </a:p>
          <a:p>
            <a:endParaRPr lang="en-US" b="1">
              <a:latin typeface="Arial"/>
              <a:cs typeface="Arial"/>
            </a:endParaRPr>
          </a:p>
          <a:p>
            <a:r>
              <a:rPr lang="en-US" b="1">
                <a:latin typeface="Arial"/>
                <a:cs typeface="Arial"/>
              </a:rPr>
              <a:t>CD3- Deceased Animal</a:t>
            </a:r>
          </a:p>
          <a:p>
            <a:endParaRPr lang="en-US" b="1">
              <a:latin typeface="Arial"/>
              <a:cs typeface="Arial"/>
            </a:endParaRPr>
          </a:p>
          <a:p>
            <a:r>
              <a:rPr lang="en-US" b="1">
                <a:latin typeface="Arial"/>
                <a:cs typeface="Arial"/>
              </a:rPr>
              <a:t>CD4- Deceased Animal</a:t>
            </a:r>
          </a:p>
          <a:p>
            <a:endParaRPr lang="en-US" b="1">
              <a:latin typeface="Arial"/>
              <a:cs typeface="Arial"/>
            </a:endParaRPr>
          </a:p>
          <a:p>
            <a:r>
              <a:rPr lang="en-US" b="1">
                <a:latin typeface="Arial"/>
                <a:cs typeface="Arial"/>
              </a:rPr>
              <a:t>County- Bite Investigation</a:t>
            </a:r>
            <a:endParaRPr lang="en-US">
              <a:latin typeface="Arial"/>
              <a:cs typeface="Arial"/>
            </a:endParaRPr>
          </a:p>
        </p:txBody>
      </p:sp>
      <p:sp>
        <p:nvSpPr>
          <p:cNvPr id="8" name="TextBox 7">
            <a:extLst>
              <a:ext uri="{FF2B5EF4-FFF2-40B4-BE49-F238E27FC236}">
                <a16:creationId xmlns:a16="http://schemas.microsoft.com/office/drawing/2014/main" id="{1553052B-DD83-0753-7138-20B8F51E2766}"/>
              </a:ext>
            </a:extLst>
          </p:cNvPr>
          <p:cNvSpPr txBox="1"/>
          <p:nvPr/>
        </p:nvSpPr>
        <p:spPr>
          <a:xfrm>
            <a:off x="2908987" y="6290746"/>
            <a:ext cx="520238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Arial"/>
              </a:rPr>
              <a:t>Q1: </a:t>
            </a:r>
            <a:r>
              <a:rPr lang="en-US">
                <a:latin typeface="Arial"/>
                <a:cs typeface="Arial"/>
              </a:rPr>
              <a:t>November 1</a:t>
            </a:r>
            <a:r>
              <a:rPr lang="en-US" baseline="30000">
                <a:latin typeface="Arial"/>
                <a:cs typeface="Arial"/>
              </a:rPr>
              <a:t>st</a:t>
            </a:r>
            <a:r>
              <a:rPr lang="en-US">
                <a:latin typeface="Arial"/>
                <a:cs typeface="Arial"/>
              </a:rPr>
              <a:t> 2025-January 31st, 2026</a:t>
            </a:r>
            <a:endParaRPr lang="en-US">
              <a:latin typeface="Arial" panose="020B0604020202020204" pitchFamily="34" charset="0"/>
              <a:cs typeface="Arial" panose="020B0604020202020204" pitchFamily="34" charset="0"/>
            </a:endParaRPr>
          </a:p>
          <a:p>
            <a:endParaRPr lang="en-US"/>
          </a:p>
        </p:txBody>
      </p:sp>
      <p:graphicFrame>
        <p:nvGraphicFramePr>
          <p:cNvPr id="9" name="Chart 8">
            <a:extLst>
              <a:ext uri="{FF2B5EF4-FFF2-40B4-BE49-F238E27FC236}">
                <a16:creationId xmlns:a16="http://schemas.microsoft.com/office/drawing/2014/main" id="{D5DCF7DD-DBBB-29BE-892C-457F0AF3734A}"/>
              </a:ext>
            </a:extLst>
          </p:cNvPr>
          <p:cNvGraphicFramePr/>
          <p:nvPr>
            <p:extLst>
              <p:ext uri="{D42A27DB-BD31-4B8C-83A1-F6EECF244321}">
                <p14:modId xmlns:p14="http://schemas.microsoft.com/office/powerpoint/2010/main" val="1714454620"/>
              </p:ext>
            </p:extLst>
          </p:nvPr>
        </p:nvGraphicFramePr>
        <p:xfrm>
          <a:off x="1225192" y="872079"/>
          <a:ext cx="8128000" cy="5418667"/>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29FF6A3E-445A-BF58-4122-29934AB5F291}"/>
              </a:ext>
            </a:extLst>
          </p:cNvPr>
          <p:cNvSpPr txBox="1"/>
          <p:nvPr/>
        </p:nvSpPr>
        <p:spPr>
          <a:xfrm>
            <a:off x="9737766" y="4690753"/>
            <a:ext cx="1920834" cy="1200329"/>
          </a:xfrm>
          <a:prstGeom prst="rect">
            <a:avLst/>
          </a:prstGeom>
          <a:noFill/>
        </p:spPr>
        <p:txBody>
          <a:bodyPr wrap="square" rtlCol="0">
            <a:spAutoFit/>
          </a:bodyPr>
          <a:lstStyle/>
          <a:p>
            <a:pPr algn="ctr"/>
            <a:r>
              <a:rPr lang="en-US" b="1">
                <a:latin typeface="Arial"/>
                <a:cs typeface="Arial"/>
              </a:rPr>
              <a:t>260+ Impoundments related to CD2 case activities</a:t>
            </a:r>
          </a:p>
        </p:txBody>
      </p:sp>
    </p:spTree>
    <p:extLst>
      <p:ext uri="{BB962C8B-B14F-4D97-AF65-F5344CB8AC3E}">
        <p14:creationId xmlns:p14="http://schemas.microsoft.com/office/powerpoint/2010/main" val="3704065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EB64B6-21AC-6DB6-D97A-26AC624E3CF7}"/>
            </a:ext>
          </a:extLst>
        </p:cNvPr>
        <p:cNvGrpSpPr/>
        <p:nvPr/>
      </p:nvGrpSpPr>
      <p:grpSpPr>
        <a:xfrm>
          <a:off x="0" y="0"/>
          <a:ext cx="0" cy="0"/>
          <a:chOff x="0" y="0"/>
          <a:chExt cx="0" cy="0"/>
        </a:xfrm>
      </p:grpSpPr>
      <p:pic>
        <p:nvPicPr>
          <p:cNvPr id="4" name="Picture 3" descr="A picture containing logo&#10;&#10;AI-generated content may be incorrect.">
            <a:extLst>
              <a:ext uri="{FF2B5EF4-FFF2-40B4-BE49-F238E27FC236}">
                <a16:creationId xmlns:a16="http://schemas.microsoft.com/office/drawing/2014/main" id="{B908C2EF-E82A-654F-885C-A2D63B2BD9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TextBox 11">
            <a:extLst>
              <a:ext uri="{FF2B5EF4-FFF2-40B4-BE49-F238E27FC236}">
                <a16:creationId xmlns:a16="http://schemas.microsoft.com/office/drawing/2014/main" id="{A0A33627-EBEB-AF18-49D0-2C86E5986BEE}"/>
              </a:ext>
            </a:extLst>
          </p:cNvPr>
          <p:cNvSpPr txBox="1"/>
          <p:nvPr/>
        </p:nvSpPr>
        <p:spPr>
          <a:xfrm>
            <a:off x="533400" y="310573"/>
            <a:ext cx="7158759" cy="769441"/>
          </a:xfrm>
          <a:prstGeom prst="rect">
            <a:avLst/>
          </a:prstGeom>
          <a:noFill/>
        </p:spPr>
        <p:txBody>
          <a:bodyPr wrap="square" lIns="91440" tIns="45720" rIns="91440" bIns="45720" rtlCol="0" anchor="t">
            <a:spAutoFit/>
          </a:bodyPr>
          <a:lstStyle/>
          <a:p>
            <a:r>
              <a:rPr lang="en-US" sz="4400" b="1">
                <a:solidFill>
                  <a:schemeClr val="tx2">
                    <a:lumMod val="75000"/>
                    <a:lumOff val="25000"/>
                  </a:schemeClr>
                </a:solidFill>
                <a:latin typeface="Century Gothic"/>
                <a:ea typeface="Roboto Slab"/>
                <a:cs typeface="BrowalliaUPC"/>
              </a:rPr>
              <a:t>COMMUNITY </a:t>
            </a:r>
            <a:endParaRPr lang="en-US" sz="2400"/>
          </a:p>
        </p:txBody>
      </p:sp>
      <p:sp>
        <p:nvSpPr>
          <p:cNvPr id="13" name="TextBox 12">
            <a:extLst>
              <a:ext uri="{FF2B5EF4-FFF2-40B4-BE49-F238E27FC236}">
                <a16:creationId xmlns:a16="http://schemas.microsoft.com/office/drawing/2014/main" id="{84A0FED9-F32B-B110-6BC9-5D8B9737E856}"/>
              </a:ext>
            </a:extLst>
          </p:cNvPr>
          <p:cNvSpPr txBox="1"/>
          <p:nvPr/>
        </p:nvSpPr>
        <p:spPr>
          <a:xfrm>
            <a:off x="714498" y="1083707"/>
            <a:ext cx="6358947" cy="3847207"/>
          </a:xfrm>
          <a:prstGeom prst="rect">
            <a:avLst/>
          </a:prstGeom>
          <a:noFill/>
        </p:spPr>
        <p:txBody>
          <a:bodyPr wrap="square" lIns="91440" tIns="45720" rIns="91440" bIns="45720" rtlCol="0" anchor="t">
            <a:spAutoFit/>
          </a:bodyPr>
          <a:lstStyle/>
          <a:p>
            <a:r>
              <a:rPr lang="en-US" sz="2800" b="1">
                <a:latin typeface="Arial"/>
                <a:cs typeface="Arial"/>
              </a:rPr>
              <a:t>TNR &amp; Events Q1</a:t>
            </a:r>
          </a:p>
          <a:p>
            <a:pPr marL="342900" indent="-342900">
              <a:buFont typeface="Arial"/>
              <a:buChar char="•"/>
            </a:pPr>
            <a:r>
              <a:rPr lang="en-US" sz="2800" b="1">
                <a:latin typeface="Arial"/>
                <a:cs typeface="Arial"/>
              </a:rPr>
              <a:t>97 </a:t>
            </a:r>
            <a:r>
              <a:rPr lang="en-US" sz="2800">
                <a:latin typeface="Arial"/>
                <a:cs typeface="Arial"/>
              </a:rPr>
              <a:t>Cats were TNR through The City of Midland</a:t>
            </a:r>
          </a:p>
          <a:p>
            <a:pPr marL="342900" indent="-342900">
              <a:buFont typeface="Arial"/>
              <a:buChar char="•"/>
            </a:pPr>
            <a:r>
              <a:rPr lang="en-US" sz="2800">
                <a:latin typeface="Arial"/>
                <a:cs typeface="Arial"/>
              </a:rPr>
              <a:t>November and December Holiday meals for the pets with MASA</a:t>
            </a:r>
          </a:p>
          <a:p>
            <a:pPr marL="342900" indent="-342900">
              <a:buFont typeface="Arial"/>
              <a:buChar char="•"/>
            </a:pPr>
            <a:r>
              <a:rPr lang="en-US" sz="2800" err="1">
                <a:latin typeface="Arial"/>
                <a:cs typeface="Arial"/>
              </a:rPr>
              <a:t>Pawlidays</a:t>
            </a:r>
            <a:r>
              <a:rPr lang="en-US" sz="2800">
                <a:latin typeface="Arial"/>
                <a:cs typeface="Arial"/>
              </a:rPr>
              <a:t> Adoption Event</a:t>
            </a:r>
          </a:p>
          <a:p>
            <a:endParaRPr lang="en-US" sz="2800">
              <a:latin typeface="Arial"/>
              <a:cs typeface="Arial"/>
            </a:endParaRPr>
          </a:p>
          <a:p>
            <a:pPr marL="342900" indent="-342900">
              <a:buFont typeface="Arial"/>
              <a:buChar char="•"/>
            </a:pPr>
            <a:endParaRPr lang="en-US" sz="2800">
              <a:latin typeface="Arial"/>
              <a:cs typeface="Arial"/>
            </a:endParaRPr>
          </a:p>
          <a:p>
            <a:pPr marL="342900" indent="-342900">
              <a:buFont typeface="Arial"/>
              <a:buChar char="•"/>
            </a:pPr>
            <a:endParaRPr lang="en-US" sz="2000">
              <a:latin typeface="Arial"/>
              <a:cs typeface="Arial"/>
            </a:endParaRPr>
          </a:p>
        </p:txBody>
      </p:sp>
      <p:sp>
        <p:nvSpPr>
          <p:cNvPr id="2" name="Slide Number Placeholder 2">
            <a:extLst>
              <a:ext uri="{FF2B5EF4-FFF2-40B4-BE49-F238E27FC236}">
                <a16:creationId xmlns:a16="http://schemas.microsoft.com/office/drawing/2014/main" id="{D2B00C66-EC1B-7A4A-C00A-EA8F554CE7CA}"/>
              </a:ext>
            </a:extLst>
          </p:cNvPr>
          <p:cNvSpPr txBox="1">
            <a:spLocks/>
          </p:cNvSpPr>
          <p:nvPr/>
        </p:nvSpPr>
        <p:spPr>
          <a:xfrm>
            <a:off x="533400" y="6108184"/>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4800" kern="1200">
                <a:solidFill>
                  <a:schemeClr val="tx2">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909ABD2-4574-433D-8B11-1782A1457D95}" type="slidenum">
              <a:rPr lang="en-US" b="1" smtClean="0">
                <a:latin typeface="+mn-lt"/>
              </a:rPr>
              <a:pPr/>
              <a:t>27</a:t>
            </a:fld>
            <a:endParaRPr lang="en-US" b="1">
              <a:latin typeface="+mn-lt"/>
            </a:endParaRPr>
          </a:p>
        </p:txBody>
      </p:sp>
      <p:pic>
        <p:nvPicPr>
          <p:cNvPr id="6" name="Picture 5" descr="A sign with a city in the background&#10;&#10;AI-generated content may be incorrect.">
            <a:extLst>
              <a:ext uri="{FF2B5EF4-FFF2-40B4-BE49-F238E27FC236}">
                <a16:creationId xmlns:a16="http://schemas.microsoft.com/office/drawing/2014/main" id="{4DA55C42-2CE7-0669-0E7F-0FFDDF7F1E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44983" y="310527"/>
            <a:ext cx="1684309" cy="769441"/>
          </a:xfrm>
          <a:prstGeom prst="rect">
            <a:avLst/>
          </a:prstGeom>
        </p:spPr>
      </p:pic>
      <p:sp>
        <p:nvSpPr>
          <p:cNvPr id="3" name="TextBox 2">
            <a:extLst>
              <a:ext uri="{FF2B5EF4-FFF2-40B4-BE49-F238E27FC236}">
                <a16:creationId xmlns:a16="http://schemas.microsoft.com/office/drawing/2014/main" id="{7AFD8436-0CE4-D7B3-2F4C-3C519456A579}"/>
              </a:ext>
            </a:extLst>
          </p:cNvPr>
          <p:cNvSpPr txBox="1"/>
          <p:nvPr/>
        </p:nvSpPr>
        <p:spPr>
          <a:xfrm>
            <a:off x="1553646" y="6103977"/>
            <a:ext cx="5118265" cy="369332"/>
          </a:xfrm>
          <a:prstGeom prst="rect">
            <a:avLst/>
          </a:prstGeom>
          <a:noFill/>
        </p:spPr>
        <p:txBody>
          <a:bodyPr wrap="square" rtlCol="0">
            <a:spAutoFit/>
          </a:bodyPr>
          <a:lstStyle/>
          <a:p>
            <a:r>
              <a:rPr lang="en-US">
                <a:latin typeface="Arial"/>
              </a:rPr>
              <a:t>Q1: </a:t>
            </a:r>
            <a:r>
              <a:rPr lang="en-US">
                <a:latin typeface="Arial"/>
                <a:cs typeface="Arial"/>
              </a:rPr>
              <a:t>November 1</a:t>
            </a:r>
            <a:r>
              <a:rPr lang="en-US" baseline="30000">
                <a:latin typeface="Arial"/>
                <a:cs typeface="Arial"/>
              </a:rPr>
              <a:t>st</a:t>
            </a:r>
            <a:r>
              <a:rPr lang="en-US">
                <a:latin typeface="Arial"/>
                <a:cs typeface="Arial"/>
              </a:rPr>
              <a:t> 2025-January 31st, 2026</a:t>
            </a:r>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880023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07C264-DBDD-24EE-F8CD-522A70081C1E}"/>
            </a:ext>
          </a:extLst>
        </p:cNvPr>
        <p:cNvGrpSpPr/>
        <p:nvPr/>
      </p:nvGrpSpPr>
      <p:grpSpPr>
        <a:xfrm>
          <a:off x="0" y="0"/>
          <a:ext cx="0" cy="0"/>
          <a:chOff x="0" y="0"/>
          <a:chExt cx="0" cy="0"/>
        </a:xfrm>
      </p:grpSpPr>
      <p:pic>
        <p:nvPicPr>
          <p:cNvPr id="4" name="Picture 3" descr="A picture containing cat, orange, domestic cat&#10;&#10;AI-generated content may be incorrect.">
            <a:extLst>
              <a:ext uri="{FF2B5EF4-FFF2-40B4-BE49-F238E27FC236}">
                <a16:creationId xmlns:a16="http://schemas.microsoft.com/office/drawing/2014/main" id="{B0706B5A-9F31-F7D1-D106-58EE9CBAA1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TextBox 11">
            <a:extLst>
              <a:ext uri="{FF2B5EF4-FFF2-40B4-BE49-F238E27FC236}">
                <a16:creationId xmlns:a16="http://schemas.microsoft.com/office/drawing/2014/main" id="{70EF48C9-EEA3-4F0C-9D4B-2CAEA4580ADF}"/>
              </a:ext>
            </a:extLst>
          </p:cNvPr>
          <p:cNvSpPr txBox="1"/>
          <p:nvPr/>
        </p:nvSpPr>
        <p:spPr>
          <a:xfrm>
            <a:off x="533400" y="564573"/>
            <a:ext cx="6419850" cy="769441"/>
          </a:xfrm>
          <a:prstGeom prst="rect">
            <a:avLst/>
          </a:prstGeom>
          <a:noFill/>
        </p:spPr>
        <p:txBody>
          <a:bodyPr wrap="square" lIns="91440" tIns="45720" rIns="91440" bIns="45720" rtlCol="0" anchor="t">
            <a:spAutoFit/>
          </a:bodyPr>
          <a:lstStyle/>
          <a:p>
            <a:r>
              <a:rPr lang="en-US" sz="4400" b="1">
                <a:solidFill>
                  <a:schemeClr val="tx2">
                    <a:lumMod val="75000"/>
                    <a:lumOff val="25000"/>
                  </a:schemeClr>
                </a:solidFill>
                <a:latin typeface="Century Gothic"/>
                <a:ea typeface="Roboto Slab"/>
                <a:cs typeface="BrowalliaUPC"/>
              </a:rPr>
              <a:t>UPCOMING EVENTS</a:t>
            </a:r>
            <a:endParaRPr lang="en-US">
              <a:solidFill>
                <a:schemeClr val="tx2">
                  <a:lumMod val="75000"/>
                  <a:lumOff val="25000"/>
                </a:schemeClr>
              </a:solidFill>
            </a:endParaRPr>
          </a:p>
        </p:txBody>
      </p:sp>
      <p:sp>
        <p:nvSpPr>
          <p:cNvPr id="2" name="Slide Number Placeholder 2">
            <a:extLst>
              <a:ext uri="{FF2B5EF4-FFF2-40B4-BE49-F238E27FC236}">
                <a16:creationId xmlns:a16="http://schemas.microsoft.com/office/drawing/2014/main" id="{06FFB510-010F-F64C-8C15-78B24E6178BC}"/>
              </a:ext>
            </a:extLst>
          </p:cNvPr>
          <p:cNvSpPr txBox="1">
            <a:spLocks/>
          </p:cNvSpPr>
          <p:nvPr/>
        </p:nvSpPr>
        <p:spPr>
          <a:xfrm>
            <a:off x="533400" y="6108184"/>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4800" kern="1200">
                <a:solidFill>
                  <a:schemeClr val="tx2">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909ABD2-4574-433D-8B11-1782A1457D95}" type="slidenum">
              <a:rPr lang="en-US" b="1" dirty="0" smtClean="0">
                <a:latin typeface="+mn-lt"/>
              </a:rPr>
              <a:pPr/>
              <a:t>28</a:t>
            </a:fld>
            <a:endParaRPr lang="en-US" b="1">
              <a:latin typeface="+mn-lt"/>
            </a:endParaRPr>
          </a:p>
        </p:txBody>
      </p:sp>
      <p:pic>
        <p:nvPicPr>
          <p:cNvPr id="6" name="Picture 5" descr="A sign with a city in the background&#10;&#10;AI-generated content may be incorrect.">
            <a:extLst>
              <a:ext uri="{FF2B5EF4-FFF2-40B4-BE49-F238E27FC236}">
                <a16:creationId xmlns:a16="http://schemas.microsoft.com/office/drawing/2014/main" id="{84766C3B-2313-6EE8-9A68-A38D39F7FE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44983" y="310527"/>
            <a:ext cx="1684309" cy="769441"/>
          </a:xfrm>
          <a:prstGeom prst="rect">
            <a:avLst/>
          </a:prstGeom>
        </p:spPr>
      </p:pic>
      <p:sp>
        <p:nvSpPr>
          <p:cNvPr id="3" name="TextBox 2">
            <a:extLst>
              <a:ext uri="{FF2B5EF4-FFF2-40B4-BE49-F238E27FC236}">
                <a16:creationId xmlns:a16="http://schemas.microsoft.com/office/drawing/2014/main" id="{22BFE32A-5FD4-4218-6595-A078292AC456}"/>
              </a:ext>
            </a:extLst>
          </p:cNvPr>
          <p:cNvSpPr txBox="1"/>
          <p:nvPr/>
        </p:nvSpPr>
        <p:spPr>
          <a:xfrm>
            <a:off x="533400" y="1537855"/>
            <a:ext cx="6830290"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sz="2400">
                <a:latin typeface="Arial"/>
                <a:cs typeface="Arial"/>
              </a:rPr>
              <a:t>March Madness</a:t>
            </a:r>
          </a:p>
          <a:p>
            <a:pPr marL="342900" indent="-342900">
              <a:buFont typeface="Arial"/>
              <a:buChar char="•"/>
            </a:pPr>
            <a:endParaRPr lang="en-US" sz="2400">
              <a:latin typeface="Arial"/>
              <a:cs typeface="Arial"/>
            </a:endParaRPr>
          </a:p>
          <a:p>
            <a:pPr marL="342900" indent="-342900">
              <a:buFont typeface="Arial"/>
              <a:buChar char="•"/>
            </a:pPr>
            <a:r>
              <a:rPr lang="en-US" sz="2400">
                <a:latin typeface="Arial"/>
                <a:cs typeface="Arial"/>
              </a:rPr>
              <a:t>Doggie Day Out Public Launch March</a:t>
            </a:r>
          </a:p>
          <a:p>
            <a:pPr marL="342900" indent="-342900">
              <a:buFont typeface="Arial"/>
              <a:buChar char="•"/>
            </a:pPr>
            <a:endParaRPr lang="en-US" sz="2400">
              <a:latin typeface="Arial"/>
              <a:cs typeface="Arial"/>
            </a:endParaRPr>
          </a:p>
          <a:p>
            <a:pPr marL="342900" indent="-342900">
              <a:buFont typeface="Arial"/>
              <a:buChar char="•"/>
            </a:pPr>
            <a:r>
              <a:rPr lang="en-US" sz="2400">
                <a:latin typeface="Arial"/>
                <a:cs typeface="Arial"/>
              </a:rPr>
              <a:t>Vaccine Clinic March or April</a:t>
            </a:r>
          </a:p>
          <a:p>
            <a:pPr marL="342900" indent="-342900">
              <a:buFont typeface="Arial"/>
              <a:buChar char="•"/>
            </a:pPr>
            <a:endParaRPr lang="en-US" sz="2400">
              <a:latin typeface="Arial"/>
              <a:cs typeface="Arial"/>
            </a:endParaRPr>
          </a:p>
          <a:p>
            <a:pPr marL="342900" indent="-342900">
              <a:buFont typeface="Arial"/>
              <a:buChar char="•"/>
            </a:pPr>
            <a:endParaRPr lang="en-US" sz="2400">
              <a:latin typeface="Arial"/>
              <a:cs typeface="Arial"/>
            </a:endParaRPr>
          </a:p>
        </p:txBody>
      </p:sp>
      <p:sp>
        <p:nvSpPr>
          <p:cNvPr id="5" name="TextBox 4">
            <a:extLst>
              <a:ext uri="{FF2B5EF4-FFF2-40B4-BE49-F238E27FC236}">
                <a16:creationId xmlns:a16="http://schemas.microsoft.com/office/drawing/2014/main" id="{878CD4BB-EB19-595B-A86A-695FC5152D03}"/>
              </a:ext>
            </a:extLst>
          </p:cNvPr>
          <p:cNvSpPr txBox="1"/>
          <p:nvPr/>
        </p:nvSpPr>
        <p:spPr>
          <a:xfrm>
            <a:off x="1968335" y="6108184"/>
            <a:ext cx="4595751" cy="369332"/>
          </a:xfrm>
          <a:prstGeom prst="rect">
            <a:avLst/>
          </a:prstGeom>
          <a:noFill/>
        </p:spPr>
        <p:txBody>
          <a:bodyPr wrap="square" rtlCol="0">
            <a:spAutoFit/>
          </a:bodyPr>
          <a:lstStyle/>
          <a:p>
            <a:r>
              <a:rPr lang="en-US">
                <a:latin typeface="Arial"/>
              </a:rPr>
              <a:t>Q1: </a:t>
            </a:r>
            <a:r>
              <a:rPr lang="en-US">
                <a:latin typeface="Arial"/>
                <a:cs typeface="Arial"/>
              </a:rPr>
              <a:t>November 1</a:t>
            </a:r>
            <a:r>
              <a:rPr lang="en-US" baseline="30000">
                <a:latin typeface="Arial"/>
                <a:cs typeface="Arial"/>
              </a:rPr>
              <a:t>st</a:t>
            </a:r>
            <a:r>
              <a:rPr lang="en-US">
                <a:latin typeface="Arial"/>
                <a:cs typeface="Arial"/>
              </a:rPr>
              <a:t> 2025-January 31st, 2026</a:t>
            </a:r>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5067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logo&#10;&#10;AI-generated content may be incorrect.">
            <a:extLst>
              <a:ext uri="{FF2B5EF4-FFF2-40B4-BE49-F238E27FC236}">
                <a16:creationId xmlns:a16="http://schemas.microsoft.com/office/drawing/2014/main" id="{25B5B527-B044-364D-C6E6-23D7887B39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TextBox 11">
            <a:extLst>
              <a:ext uri="{FF2B5EF4-FFF2-40B4-BE49-F238E27FC236}">
                <a16:creationId xmlns:a16="http://schemas.microsoft.com/office/drawing/2014/main" id="{6E0EE14E-8F1D-F9C2-628E-6AE94BBDA5EA}"/>
              </a:ext>
            </a:extLst>
          </p:cNvPr>
          <p:cNvSpPr txBox="1"/>
          <p:nvPr/>
        </p:nvSpPr>
        <p:spPr>
          <a:xfrm>
            <a:off x="533400" y="564573"/>
            <a:ext cx="6419850" cy="769441"/>
          </a:xfrm>
          <a:prstGeom prst="rect">
            <a:avLst/>
          </a:prstGeom>
          <a:noFill/>
        </p:spPr>
        <p:txBody>
          <a:bodyPr wrap="square" lIns="91440" tIns="45720" rIns="91440" bIns="45720" rtlCol="0" anchor="t">
            <a:spAutoFit/>
          </a:bodyPr>
          <a:lstStyle/>
          <a:p>
            <a:r>
              <a:rPr lang="en-US" sz="4400" b="1">
                <a:solidFill>
                  <a:schemeClr val="tx2">
                    <a:lumMod val="75000"/>
                    <a:lumOff val="25000"/>
                  </a:schemeClr>
                </a:solidFill>
                <a:latin typeface="Century Gothic"/>
                <a:ea typeface="Roboto Slab"/>
                <a:cs typeface="BrowalliaUPC"/>
              </a:rPr>
              <a:t>NEW VETERINARIAN!</a:t>
            </a:r>
            <a:endParaRPr lang="en-US" sz="2400">
              <a:solidFill>
                <a:schemeClr val="tx2">
                  <a:lumMod val="75000"/>
                  <a:lumOff val="25000"/>
                </a:schemeClr>
              </a:solidFill>
            </a:endParaRPr>
          </a:p>
        </p:txBody>
      </p:sp>
      <p:sp>
        <p:nvSpPr>
          <p:cNvPr id="13" name="TextBox 12">
            <a:extLst>
              <a:ext uri="{FF2B5EF4-FFF2-40B4-BE49-F238E27FC236}">
                <a16:creationId xmlns:a16="http://schemas.microsoft.com/office/drawing/2014/main" id="{EFC6CB36-A2A7-BFA2-2C7E-933079282984}"/>
              </a:ext>
            </a:extLst>
          </p:cNvPr>
          <p:cNvSpPr txBox="1"/>
          <p:nvPr/>
        </p:nvSpPr>
        <p:spPr>
          <a:xfrm>
            <a:off x="533400" y="1334014"/>
            <a:ext cx="6718031" cy="1946687"/>
          </a:xfrm>
          <a:prstGeom prst="rect">
            <a:avLst/>
          </a:prstGeom>
          <a:noFill/>
        </p:spPr>
        <p:txBody>
          <a:bodyPr wrap="square" lIns="91440" tIns="45720" rIns="91440" bIns="45720" rtlCol="0" anchor="t">
            <a:spAutoFit/>
          </a:bodyPr>
          <a:lstStyle/>
          <a:p>
            <a:endParaRPr lang="en-US" sz="2800">
              <a:latin typeface="Arial"/>
              <a:cs typeface="Arial"/>
            </a:endParaRPr>
          </a:p>
          <a:p>
            <a:pPr marL="1371600" indent="-457200">
              <a:buFont typeface="Arial" panose="020B0604020202020204" pitchFamily="34" charset="0"/>
              <a:buChar char="•"/>
            </a:pPr>
            <a:endParaRPr lang="en-US" sz="1400">
              <a:latin typeface="Aptos"/>
              <a:cs typeface="Arial" panose="020B0604020202020204" pitchFamily="34" charset="0"/>
            </a:endParaRPr>
          </a:p>
          <a:p>
            <a:pPr marL="1371600" indent="-457200">
              <a:buFont typeface="Arial" panose="020B0604020202020204" pitchFamily="34" charset="0"/>
              <a:buChar char="•"/>
            </a:pPr>
            <a:endParaRPr lang="en-US" sz="1200">
              <a:latin typeface="Aptos"/>
              <a:cs typeface="Arial" panose="020B0604020202020204" pitchFamily="34" charset="0"/>
            </a:endParaRPr>
          </a:p>
          <a:p>
            <a:pPr marL="1371600" indent="-457200">
              <a:buFont typeface="Arial" panose="020B0604020202020204" pitchFamily="34" charset="0"/>
              <a:buChar char="•"/>
            </a:pPr>
            <a:endParaRPr lang="en-US" sz="1400">
              <a:latin typeface="Aptos"/>
              <a:cs typeface="Arial" panose="020B0604020202020204" pitchFamily="34" charset="0"/>
            </a:endParaRPr>
          </a:p>
          <a:p>
            <a:pPr marL="1371600" indent="-457200">
              <a:buFont typeface="Arial" panose="020B0604020202020204" pitchFamily="34" charset="0"/>
              <a:buChar char="•"/>
            </a:pPr>
            <a:endParaRPr lang="en-US" sz="1400">
              <a:latin typeface="Aptos"/>
              <a:cs typeface="Arial" panose="020B0604020202020204" pitchFamily="34" charset="0"/>
            </a:endParaRPr>
          </a:p>
          <a:p>
            <a:pPr lvl="1">
              <a:buFont typeface="Arial" panose="020B0604020202020204" pitchFamily="34" charset="0"/>
              <a:buChar char="•"/>
            </a:pPr>
            <a:endParaRPr lang="en-US" sz="1050">
              <a:latin typeface="Century Gothic"/>
              <a:cs typeface="Arial" panose="020B0604020202020204" pitchFamily="34" charset="0"/>
            </a:endParaRPr>
          </a:p>
          <a:p>
            <a:pPr marL="285750" indent="-285750">
              <a:buFont typeface="Arial" panose="020B0604020202020204" pitchFamily="34" charset="0"/>
              <a:buChar char="•"/>
            </a:pPr>
            <a:endParaRPr lang="en-US" sz="14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400">
              <a:latin typeface="Arial" panose="020B0604020202020204" pitchFamily="34" charset="0"/>
              <a:cs typeface="Arial" panose="020B0604020202020204" pitchFamily="34" charset="0"/>
            </a:endParaRPr>
          </a:p>
        </p:txBody>
      </p:sp>
      <p:sp>
        <p:nvSpPr>
          <p:cNvPr id="2" name="Slide Number Placeholder 2">
            <a:extLst>
              <a:ext uri="{FF2B5EF4-FFF2-40B4-BE49-F238E27FC236}">
                <a16:creationId xmlns:a16="http://schemas.microsoft.com/office/drawing/2014/main" id="{4DDDAC12-E4EE-2DE3-782B-29F666D59B97}"/>
              </a:ext>
            </a:extLst>
          </p:cNvPr>
          <p:cNvSpPr txBox="1">
            <a:spLocks/>
          </p:cNvSpPr>
          <p:nvPr/>
        </p:nvSpPr>
        <p:spPr>
          <a:xfrm>
            <a:off x="533400" y="6108184"/>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4800" kern="1200">
                <a:solidFill>
                  <a:schemeClr val="tx2">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909ABD2-4574-433D-8B11-1782A1457D95}" type="slidenum">
              <a:rPr lang="en-US" b="1" smtClean="0">
                <a:latin typeface="+mn-lt"/>
              </a:rPr>
              <a:pPr/>
              <a:t>29</a:t>
            </a:fld>
            <a:endParaRPr lang="en-US" b="1">
              <a:latin typeface="+mn-lt"/>
            </a:endParaRPr>
          </a:p>
        </p:txBody>
      </p:sp>
      <p:pic>
        <p:nvPicPr>
          <p:cNvPr id="6" name="Picture 5" descr="A sign with a city in the background&#10;&#10;AI-generated content may be incorrect.">
            <a:extLst>
              <a:ext uri="{FF2B5EF4-FFF2-40B4-BE49-F238E27FC236}">
                <a16:creationId xmlns:a16="http://schemas.microsoft.com/office/drawing/2014/main" id="{A626371E-7B4B-6A82-7E29-4AF8AE72B1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44983" y="310527"/>
            <a:ext cx="1684309" cy="769441"/>
          </a:xfrm>
          <a:prstGeom prst="rect">
            <a:avLst/>
          </a:prstGeom>
        </p:spPr>
      </p:pic>
      <p:sp>
        <p:nvSpPr>
          <p:cNvPr id="3" name="TextBox 2">
            <a:extLst>
              <a:ext uri="{FF2B5EF4-FFF2-40B4-BE49-F238E27FC236}">
                <a16:creationId xmlns:a16="http://schemas.microsoft.com/office/drawing/2014/main" id="{E6402E37-789F-D73F-0848-5D324C851B78}"/>
              </a:ext>
            </a:extLst>
          </p:cNvPr>
          <p:cNvSpPr txBox="1"/>
          <p:nvPr/>
        </p:nvSpPr>
        <p:spPr>
          <a:xfrm>
            <a:off x="533400" y="1487888"/>
            <a:ext cx="5154881" cy="3970318"/>
          </a:xfrm>
          <a:prstGeom prst="rect">
            <a:avLst/>
          </a:prstGeom>
          <a:noFill/>
        </p:spPr>
        <p:txBody>
          <a:bodyPr wrap="square" rtlCol="0">
            <a:spAutoFit/>
          </a:bodyPr>
          <a:lstStyle/>
          <a:p>
            <a:r>
              <a:rPr lang="en-US"/>
              <a:t>Dr. Shawna McCune is a 1990 graduate of OSU College of Veterinary Medicine. She practiced private veterinary for 35 years in Lawton, Ok where she built a strong reputation for excellence in companion animal care. Since August 2024, Dr. McCune has been the Shelter Veterinarian for Lawton Animal Welfare. In her time at Lawton, Dr. McCune established an externship program for 4</a:t>
            </a:r>
            <a:r>
              <a:rPr lang="en-US" baseline="30000"/>
              <a:t>th</a:t>
            </a:r>
            <a:r>
              <a:rPr lang="en-US"/>
              <a:t> year veterinary students from OSU. She is community minded promoting responsible pet ownership, public education, community-based animal care and animal welfare.  </a:t>
            </a:r>
          </a:p>
        </p:txBody>
      </p:sp>
      <p:pic>
        <p:nvPicPr>
          <p:cNvPr id="7" name="Picture 6" descr="A person smiling in front of a flag&#10;&#10;AI-generated content may be incorrect.">
            <a:extLst>
              <a:ext uri="{FF2B5EF4-FFF2-40B4-BE49-F238E27FC236}">
                <a16:creationId xmlns:a16="http://schemas.microsoft.com/office/drawing/2014/main" id="{98EB92D1-B95A-D729-305C-DE0C8CB09D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57770" y="1137492"/>
            <a:ext cx="5764741" cy="4671109"/>
          </a:xfrm>
          <a:prstGeom prst="rect">
            <a:avLst/>
          </a:prstGeom>
        </p:spPr>
      </p:pic>
    </p:spTree>
    <p:extLst>
      <p:ext uri="{BB962C8B-B14F-4D97-AF65-F5344CB8AC3E}">
        <p14:creationId xmlns:p14="http://schemas.microsoft.com/office/powerpoint/2010/main" val="24067859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3136D8-6A1B-342A-FEEF-FF05D33C54E2}"/>
            </a:ext>
          </a:extLst>
        </p:cNvPr>
        <p:cNvGrpSpPr/>
        <p:nvPr/>
      </p:nvGrpSpPr>
      <p:grpSpPr>
        <a:xfrm>
          <a:off x="0" y="0"/>
          <a:ext cx="0" cy="0"/>
          <a:chOff x="0" y="0"/>
          <a:chExt cx="0" cy="0"/>
        </a:xfrm>
      </p:grpSpPr>
      <p:pic>
        <p:nvPicPr>
          <p:cNvPr id="5" name="Picture 4" descr="A dog on a leash&#10;&#10;AI-generated content may be incorrect.">
            <a:extLst>
              <a:ext uri="{FF2B5EF4-FFF2-40B4-BE49-F238E27FC236}">
                <a16:creationId xmlns:a16="http://schemas.microsoft.com/office/drawing/2014/main" id="{38CA1C61-609D-A2FE-808B-3A5BD70446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TextBox 11">
            <a:extLst>
              <a:ext uri="{FF2B5EF4-FFF2-40B4-BE49-F238E27FC236}">
                <a16:creationId xmlns:a16="http://schemas.microsoft.com/office/drawing/2014/main" id="{28534ED6-37DA-2374-9DB5-090CAFA1090D}"/>
              </a:ext>
            </a:extLst>
          </p:cNvPr>
          <p:cNvSpPr txBox="1"/>
          <p:nvPr/>
        </p:nvSpPr>
        <p:spPr>
          <a:xfrm>
            <a:off x="533400" y="564573"/>
            <a:ext cx="7770668" cy="1446550"/>
          </a:xfrm>
          <a:prstGeom prst="rect">
            <a:avLst/>
          </a:prstGeom>
          <a:noFill/>
        </p:spPr>
        <p:txBody>
          <a:bodyPr wrap="square" lIns="91440" tIns="45720" rIns="91440" bIns="45720" rtlCol="0" anchor="t">
            <a:spAutoFit/>
          </a:bodyPr>
          <a:lstStyle/>
          <a:p>
            <a:r>
              <a:rPr lang="en-US" sz="4400" b="1">
                <a:solidFill>
                  <a:schemeClr val="tx2">
                    <a:lumMod val="75000"/>
                    <a:lumOff val="25000"/>
                  </a:schemeClr>
                </a:solidFill>
                <a:latin typeface="Century Gothic"/>
                <a:ea typeface="Roboto Slab"/>
                <a:cs typeface="BrowalliaUPC"/>
              </a:rPr>
              <a:t>ANIMAL SERVICE 2025 YEAR IN REVIEW</a:t>
            </a:r>
            <a:endParaRPr lang="en-US">
              <a:solidFill>
                <a:schemeClr val="tx2">
                  <a:lumMod val="75000"/>
                  <a:lumOff val="25000"/>
                </a:schemeClr>
              </a:solidFill>
            </a:endParaRPr>
          </a:p>
        </p:txBody>
      </p:sp>
      <p:sp>
        <p:nvSpPr>
          <p:cNvPr id="13" name="TextBox 12">
            <a:extLst>
              <a:ext uri="{FF2B5EF4-FFF2-40B4-BE49-F238E27FC236}">
                <a16:creationId xmlns:a16="http://schemas.microsoft.com/office/drawing/2014/main" id="{B4FC30DC-D605-AE50-9F51-DA7290FF5A50}"/>
              </a:ext>
            </a:extLst>
          </p:cNvPr>
          <p:cNvSpPr txBox="1"/>
          <p:nvPr/>
        </p:nvSpPr>
        <p:spPr>
          <a:xfrm>
            <a:off x="533400" y="2243771"/>
            <a:ext cx="6086475" cy="1815882"/>
          </a:xfrm>
          <a:prstGeom prst="rect">
            <a:avLst/>
          </a:prstGeom>
          <a:noFill/>
        </p:spPr>
        <p:txBody>
          <a:bodyPr wrap="square" lIns="91440" tIns="45720" rIns="91440" bIns="45720" rtlCol="0" anchor="t">
            <a:spAutoFit/>
          </a:bodyPr>
          <a:lstStyle/>
          <a:p>
            <a:r>
              <a:rPr lang="en-US" sz="2800">
                <a:latin typeface="Arial"/>
                <a:cs typeface="Arial"/>
              </a:rPr>
              <a:t>Time Period:</a:t>
            </a:r>
          </a:p>
          <a:p>
            <a:pPr marL="285750" indent="-285750">
              <a:buFont typeface="Arial" panose="020B0604020202020204" pitchFamily="34" charset="0"/>
              <a:buChar char="•"/>
            </a:pPr>
            <a:r>
              <a:rPr lang="en-US" sz="2800">
                <a:latin typeface="Arial"/>
                <a:cs typeface="Arial"/>
              </a:rPr>
              <a:t>January 1st-December 31st, 2025</a:t>
            </a:r>
            <a:endParaRPr lang="en-US" sz="28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28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2800">
              <a:latin typeface="Arial" panose="020B0604020202020204" pitchFamily="34" charset="0"/>
              <a:cs typeface="Arial" panose="020B0604020202020204" pitchFamily="34" charset="0"/>
            </a:endParaRPr>
          </a:p>
        </p:txBody>
      </p:sp>
      <p:sp>
        <p:nvSpPr>
          <p:cNvPr id="2" name="Slide Number Placeholder 2">
            <a:extLst>
              <a:ext uri="{FF2B5EF4-FFF2-40B4-BE49-F238E27FC236}">
                <a16:creationId xmlns:a16="http://schemas.microsoft.com/office/drawing/2014/main" id="{11CEA418-1058-A237-0E64-673B6D79AB21}"/>
              </a:ext>
            </a:extLst>
          </p:cNvPr>
          <p:cNvSpPr txBox="1">
            <a:spLocks/>
          </p:cNvSpPr>
          <p:nvPr/>
        </p:nvSpPr>
        <p:spPr>
          <a:xfrm>
            <a:off x="533400" y="6108184"/>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4800" kern="1200">
                <a:solidFill>
                  <a:schemeClr val="tx2">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909ABD2-4574-433D-8B11-1782A1457D95}" type="slidenum">
              <a:rPr lang="en-US" b="1" smtClean="0">
                <a:latin typeface="+mn-lt"/>
              </a:rPr>
              <a:pPr/>
              <a:t>3</a:t>
            </a:fld>
            <a:endParaRPr lang="en-US" b="1">
              <a:latin typeface="+mn-lt"/>
            </a:endParaRPr>
          </a:p>
        </p:txBody>
      </p:sp>
    </p:spTree>
    <p:extLst>
      <p:ext uri="{BB962C8B-B14F-4D97-AF65-F5344CB8AC3E}">
        <p14:creationId xmlns:p14="http://schemas.microsoft.com/office/powerpoint/2010/main" val="42666898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9295E0-756F-F6CD-1715-6E8C7B041755}"/>
            </a:ext>
          </a:extLst>
        </p:cNvPr>
        <p:cNvGrpSpPr/>
        <p:nvPr/>
      </p:nvGrpSpPr>
      <p:grpSpPr>
        <a:xfrm>
          <a:off x="0" y="0"/>
          <a:ext cx="0" cy="0"/>
          <a:chOff x="0" y="0"/>
          <a:chExt cx="0" cy="0"/>
        </a:xfrm>
      </p:grpSpPr>
      <p:sp>
        <p:nvSpPr>
          <p:cNvPr id="12" name="TextBox 11">
            <a:extLst>
              <a:ext uri="{FF2B5EF4-FFF2-40B4-BE49-F238E27FC236}">
                <a16:creationId xmlns:a16="http://schemas.microsoft.com/office/drawing/2014/main" id="{071A3BF0-5E1D-9519-BD47-47781DACE213}"/>
              </a:ext>
            </a:extLst>
          </p:cNvPr>
          <p:cNvSpPr txBox="1"/>
          <p:nvPr/>
        </p:nvSpPr>
        <p:spPr>
          <a:xfrm>
            <a:off x="533400" y="310572"/>
            <a:ext cx="8867486" cy="769441"/>
          </a:xfrm>
          <a:prstGeom prst="rect">
            <a:avLst/>
          </a:prstGeom>
          <a:noFill/>
        </p:spPr>
        <p:txBody>
          <a:bodyPr wrap="square" lIns="91440" tIns="45720" rIns="91440" bIns="45720" rtlCol="0" anchor="t">
            <a:spAutoFit/>
          </a:bodyPr>
          <a:lstStyle/>
          <a:p>
            <a:r>
              <a:rPr lang="en-US" sz="4400" b="1">
                <a:solidFill>
                  <a:schemeClr val="tx2">
                    <a:lumMod val="75000"/>
                    <a:lumOff val="25000"/>
                  </a:schemeClr>
                </a:solidFill>
                <a:latin typeface="Century Gothic"/>
                <a:ea typeface="Roboto Slab"/>
                <a:cs typeface="BrowalliaUPC"/>
              </a:rPr>
              <a:t>2026 ASAC MEETING SCHEDULE</a:t>
            </a:r>
            <a:endParaRPr lang="en-US" sz="4400" b="1">
              <a:solidFill>
                <a:schemeClr val="tx2">
                  <a:lumMod val="75000"/>
                  <a:lumOff val="25000"/>
                </a:schemeClr>
              </a:solidFill>
              <a:latin typeface="Century Gothic" panose="020B0502020202020204" pitchFamily="34" charset="0"/>
              <a:ea typeface="Roboto Slab" pitchFamily="2" charset="0"/>
              <a:cs typeface="BrowalliaUPC" panose="020B0502040204020203" pitchFamily="34" charset="-34"/>
            </a:endParaRPr>
          </a:p>
        </p:txBody>
      </p:sp>
      <p:sp>
        <p:nvSpPr>
          <p:cNvPr id="2" name="Slide Number Placeholder 2">
            <a:extLst>
              <a:ext uri="{FF2B5EF4-FFF2-40B4-BE49-F238E27FC236}">
                <a16:creationId xmlns:a16="http://schemas.microsoft.com/office/drawing/2014/main" id="{71E2ABBC-7374-7ED8-F1C1-D2CCC5C97409}"/>
              </a:ext>
            </a:extLst>
          </p:cNvPr>
          <p:cNvSpPr txBox="1">
            <a:spLocks/>
          </p:cNvSpPr>
          <p:nvPr/>
        </p:nvSpPr>
        <p:spPr>
          <a:xfrm>
            <a:off x="533400" y="6108184"/>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4800" kern="1200">
                <a:solidFill>
                  <a:schemeClr val="tx2">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909ABD2-4574-433D-8B11-1782A1457D95}" type="slidenum">
              <a:rPr lang="en-US" b="1" dirty="0" smtClean="0">
                <a:latin typeface="+mn-lt"/>
              </a:rPr>
              <a:pPr/>
              <a:t>30</a:t>
            </a:fld>
            <a:endParaRPr lang="en-US" b="1">
              <a:latin typeface="+mn-lt"/>
            </a:endParaRPr>
          </a:p>
        </p:txBody>
      </p:sp>
      <p:pic>
        <p:nvPicPr>
          <p:cNvPr id="6" name="Picture 5" descr="A sign with a city in the background&#10;&#10;AI-generated content may be incorrect.">
            <a:extLst>
              <a:ext uri="{FF2B5EF4-FFF2-40B4-BE49-F238E27FC236}">
                <a16:creationId xmlns:a16="http://schemas.microsoft.com/office/drawing/2014/main" id="{16FB4414-73A4-4057-91EB-E565322E2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44983" y="310527"/>
            <a:ext cx="1684309" cy="769441"/>
          </a:xfrm>
          <a:prstGeom prst="rect">
            <a:avLst/>
          </a:prstGeom>
        </p:spPr>
      </p:pic>
      <p:sp>
        <p:nvSpPr>
          <p:cNvPr id="7" name="TextBox 6">
            <a:extLst>
              <a:ext uri="{FF2B5EF4-FFF2-40B4-BE49-F238E27FC236}">
                <a16:creationId xmlns:a16="http://schemas.microsoft.com/office/drawing/2014/main" id="{AC49E9FB-3B64-A285-FDAB-413B17D20F20}"/>
              </a:ext>
            </a:extLst>
          </p:cNvPr>
          <p:cNvSpPr txBox="1"/>
          <p:nvPr/>
        </p:nvSpPr>
        <p:spPr>
          <a:xfrm>
            <a:off x="3663208" y="6415189"/>
            <a:ext cx="486558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Arial"/>
              </a:rPr>
              <a:t>Q1: </a:t>
            </a:r>
            <a:r>
              <a:rPr lang="en-US">
                <a:latin typeface="Arial"/>
                <a:cs typeface="Arial"/>
              </a:rPr>
              <a:t>November 1</a:t>
            </a:r>
            <a:r>
              <a:rPr lang="en-US" baseline="30000">
                <a:latin typeface="Arial"/>
                <a:cs typeface="Arial"/>
              </a:rPr>
              <a:t>st</a:t>
            </a:r>
            <a:r>
              <a:rPr lang="en-US">
                <a:latin typeface="Arial"/>
                <a:cs typeface="Arial"/>
              </a:rPr>
              <a:t> 2025-January 31st, 2026</a:t>
            </a:r>
            <a:endParaRPr lang="en-US">
              <a:latin typeface="Arial" panose="020B0604020202020204" pitchFamily="34" charset="0"/>
              <a:cs typeface="Arial" panose="020B0604020202020204" pitchFamily="34" charset="0"/>
            </a:endParaRPr>
          </a:p>
          <a:p>
            <a:endParaRPr lang="en-US"/>
          </a:p>
        </p:txBody>
      </p:sp>
      <p:sp>
        <p:nvSpPr>
          <p:cNvPr id="3" name="TextBox 2">
            <a:extLst>
              <a:ext uri="{FF2B5EF4-FFF2-40B4-BE49-F238E27FC236}">
                <a16:creationId xmlns:a16="http://schemas.microsoft.com/office/drawing/2014/main" id="{8B059A26-23CE-736E-681D-2D2EEC7CA47E}"/>
              </a:ext>
            </a:extLst>
          </p:cNvPr>
          <p:cNvSpPr txBox="1"/>
          <p:nvPr/>
        </p:nvSpPr>
        <p:spPr>
          <a:xfrm>
            <a:off x="886691" y="2124364"/>
            <a:ext cx="9688945" cy="2185214"/>
          </a:xfrm>
          <a:prstGeom prst="rect">
            <a:avLst/>
          </a:prstGeom>
          <a:noFill/>
        </p:spPr>
        <p:txBody>
          <a:bodyPr wrap="square" rtlCol="0">
            <a:spAutoFit/>
          </a:bodyPr>
          <a:lstStyle/>
          <a:p>
            <a:r>
              <a:rPr lang="en-US"/>
              <a:t>February 11</a:t>
            </a:r>
            <a:r>
              <a:rPr lang="en-US" baseline="30000"/>
              <a:t>th</a:t>
            </a:r>
            <a:endParaRPr lang="en-US"/>
          </a:p>
          <a:p>
            <a:endParaRPr lang="en-US"/>
          </a:p>
          <a:p>
            <a:r>
              <a:rPr lang="en-US"/>
              <a:t>May 13</a:t>
            </a:r>
            <a:r>
              <a:rPr lang="en-US" baseline="30000"/>
              <a:t>th</a:t>
            </a:r>
            <a:endParaRPr lang="en-US"/>
          </a:p>
          <a:p>
            <a:endParaRPr lang="en-US"/>
          </a:p>
          <a:p>
            <a:r>
              <a:rPr lang="en-US"/>
              <a:t>August 19</a:t>
            </a:r>
            <a:r>
              <a:rPr lang="en-US" baseline="30000"/>
              <a:t>th</a:t>
            </a:r>
            <a:endParaRPr lang="en-US"/>
          </a:p>
          <a:p>
            <a:endParaRPr lang="en-US"/>
          </a:p>
          <a:p>
            <a:r>
              <a:rPr lang="en-US"/>
              <a:t>November 11</a:t>
            </a:r>
            <a:r>
              <a:rPr lang="en-US" baseline="30000"/>
              <a:t>th</a:t>
            </a:r>
            <a:r>
              <a:rPr lang="en-US" baseline="30000">
                <a:sym typeface="Wingdings" panose="05000000000000000000" pitchFamily="2" charset="2"/>
              </a:rPr>
              <a:t> </a:t>
            </a:r>
            <a:r>
              <a:rPr lang="en-US" sz="2400" b="1" baseline="30000">
                <a:solidFill>
                  <a:srgbClr val="C00000"/>
                </a:solidFill>
                <a:sym typeface="Wingdings" panose="05000000000000000000" pitchFamily="2" charset="2"/>
              </a:rPr>
              <a:t>Moved to November 18th due to Holiday (Veterans Day)</a:t>
            </a:r>
            <a:endParaRPr lang="en-US" sz="2400" b="1">
              <a:solidFill>
                <a:srgbClr val="C00000"/>
              </a:solidFill>
            </a:endParaRPr>
          </a:p>
        </p:txBody>
      </p:sp>
    </p:spTree>
    <p:extLst>
      <p:ext uri="{BB962C8B-B14F-4D97-AF65-F5344CB8AC3E}">
        <p14:creationId xmlns:p14="http://schemas.microsoft.com/office/powerpoint/2010/main" val="26927987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4AC7E4-C70B-2737-5FDC-0B1378161539}"/>
            </a:ext>
          </a:extLst>
        </p:cNvPr>
        <p:cNvGrpSpPr/>
        <p:nvPr/>
      </p:nvGrpSpPr>
      <p:grpSpPr>
        <a:xfrm>
          <a:off x="0" y="0"/>
          <a:ext cx="0" cy="0"/>
          <a:chOff x="0" y="0"/>
          <a:chExt cx="0" cy="0"/>
        </a:xfrm>
      </p:grpSpPr>
      <p:pic>
        <p:nvPicPr>
          <p:cNvPr id="5" name="Picture 4" descr="Graphical user interface&#10;&#10;AI-generated content may be incorrect.">
            <a:extLst>
              <a:ext uri="{FF2B5EF4-FFF2-40B4-BE49-F238E27FC236}">
                <a16:creationId xmlns:a16="http://schemas.microsoft.com/office/drawing/2014/main" id="{7A4DB456-FA50-09C8-20DC-37A6989720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TextBox 11">
            <a:extLst>
              <a:ext uri="{FF2B5EF4-FFF2-40B4-BE49-F238E27FC236}">
                <a16:creationId xmlns:a16="http://schemas.microsoft.com/office/drawing/2014/main" id="{77093A7A-9DC1-54A2-5DED-6060D8DAB5BB}"/>
              </a:ext>
            </a:extLst>
          </p:cNvPr>
          <p:cNvSpPr txBox="1"/>
          <p:nvPr/>
        </p:nvSpPr>
        <p:spPr>
          <a:xfrm>
            <a:off x="533400" y="564573"/>
            <a:ext cx="6419850" cy="769441"/>
          </a:xfrm>
          <a:prstGeom prst="rect">
            <a:avLst/>
          </a:prstGeom>
          <a:noFill/>
        </p:spPr>
        <p:txBody>
          <a:bodyPr wrap="square" lIns="91440" tIns="45720" rIns="91440" bIns="45720" rtlCol="0" anchor="t">
            <a:spAutoFit/>
          </a:bodyPr>
          <a:lstStyle/>
          <a:p>
            <a:r>
              <a:rPr lang="en-US" sz="4400" b="1">
                <a:solidFill>
                  <a:schemeClr val="tx2">
                    <a:lumMod val="75000"/>
                    <a:lumOff val="25000"/>
                  </a:schemeClr>
                </a:solidFill>
                <a:latin typeface="Century Gothic"/>
                <a:ea typeface="Roboto Slab"/>
                <a:cs typeface="BrowalliaUPC"/>
              </a:rPr>
              <a:t>PUBLIC COMMENT</a:t>
            </a:r>
            <a:endParaRPr lang="en-US" sz="4400" b="1">
              <a:solidFill>
                <a:schemeClr val="tx2">
                  <a:lumMod val="75000"/>
                  <a:lumOff val="25000"/>
                </a:schemeClr>
              </a:solidFill>
              <a:latin typeface="Century Gothic" panose="020B0502020202020204" pitchFamily="34" charset="0"/>
              <a:ea typeface="Roboto Slab" pitchFamily="2" charset="0"/>
              <a:cs typeface="BrowalliaUPC" panose="020B0502040204020203" pitchFamily="34" charset="-34"/>
            </a:endParaRPr>
          </a:p>
        </p:txBody>
      </p:sp>
      <p:sp>
        <p:nvSpPr>
          <p:cNvPr id="13" name="TextBox 12">
            <a:extLst>
              <a:ext uri="{FF2B5EF4-FFF2-40B4-BE49-F238E27FC236}">
                <a16:creationId xmlns:a16="http://schemas.microsoft.com/office/drawing/2014/main" id="{32EA6719-98D1-7A7D-A14C-0967FBB8922E}"/>
              </a:ext>
            </a:extLst>
          </p:cNvPr>
          <p:cNvSpPr txBox="1"/>
          <p:nvPr/>
        </p:nvSpPr>
        <p:spPr>
          <a:xfrm>
            <a:off x="533400" y="1504950"/>
            <a:ext cx="6086475" cy="2246769"/>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2800">
                <a:latin typeface="Arial"/>
                <a:cs typeface="Arial"/>
              </a:rPr>
              <a:t>Invitation to hear citizens and board members on items other than what was on the agenda, comments will be limited to 3 minutes. </a:t>
            </a:r>
            <a:endParaRPr lang="en-US" sz="2800">
              <a:latin typeface="Arial" panose="020B0604020202020204" pitchFamily="34" charset="0"/>
              <a:cs typeface="Arial" panose="020B0604020202020204" pitchFamily="34" charset="0"/>
            </a:endParaRPr>
          </a:p>
        </p:txBody>
      </p:sp>
      <p:sp>
        <p:nvSpPr>
          <p:cNvPr id="2" name="Slide Number Placeholder 2">
            <a:extLst>
              <a:ext uri="{FF2B5EF4-FFF2-40B4-BE49-F238E27FC236}">
                <a16:creationId xmlns:a16="http://schemas.microsoft.com/office/drawing/2014/main" id="{D0313C18-0CFF-F273-DE05-AA97E251A6AB}"/>
              </a:ext>
            </a:extLst>
          </p:cNvPr>
          <p:cNvSpPr txBox="1">
            <a:spLocks/>
          </p:cNvSpPr>
          <p:nvPr/>
        </p:nvSpPr>
        <p:spPr>
          <a:xfrm>
            <a:off x="533400" y="6108184"/>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4800" kern="1200">
                <a:solidFill>
                  <a:schemeClr val="tx2">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909ABD2-4574-433D-8B11-1782A1457D95}" type="slidenum">
              <a:rPr lang="en-US" b="1" smtClean="0">
                <a:latin typeface="+mn-lt"/>
              </a:rPr>
              <a:pPr/>
              <a:t>31</a:t>
            </a:fld>
            <a:endParaRPr lang="en-US" b="1">
              <a:latin typeface="+mn-lt"/>
            </a:endParaRPr>
          </a:p>
        </p:txBody>
      </p:sp>
      <p:pic>
        <p:nvPicPr>
          <p:cNvPr id="3" name="Picture 2" descr="A picture containing cat, sitting, domestic cat, orange&#10;&#10;AI-generated content may be incorrect.">
            <a:extLst>
              <a:ext uri="{FF2B5EF4-FFF2-40B4-BE49-F238E27FC236}">
                <a16:creationId xmlns:a16="http://schemas.microsoft.com/office/drawing/2014/main" id="{E2C4825E-7A0B-66AC-BB89-CC2C7A21F268}"/>
              </a:ext>
            </a:extLst>
          </p:cNvPr>
          <p:cNvPicPr>
            <a:picLocks noChangeAspect="1"/>
          </p:cNvPicPr>
          <p:nvPr/>
        </p:nvPicPr>
        <p:blipFill>
          <a:blip r:embed="rId3"/>
          <a:srcRect l="-86" r="-104" b="8990"/>
          <a:stretch>
            <a:fillRect/>
          </a:stretch>
        </p:blipFill>
        <p:spPr>
          <a:xfrm>
            <a:off x="2392218" y="3334905"/>
            <a:ext cx="5770160" cy="3146925"/>
          </a:xfrm>
          <a:prstGeom prst="rect">
            <a:avLst/>
          </a:prstGeom>
        </p:spPr>
      </p:pic>
    </p:spTree>
    <p:extLst>
      <p:ext uri="{BB962C8B-B14F-4D97-AF65-F5344CB8AC3E}">
        <p14:creationId xmlns:p14="http://schemas.microsoft.com/office/powerpoint/2010/main" val="20092112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ity with many tall buildings&#10;&#10;Description automatically generated">
            <a:extLst>
              <a:ext uri="{FF2B5EF4-FFF2-40B4-BE49-F238E27FC236}">
                <a16:creationId xmlns:a16="http://schemas.microsoft.com/office/drawing/2014/main" id="{51589F11-EA88-C9AE-2B60-4AC70244FC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CE222140-EA12-0351-4677-EAA8A83E0408}"/>
              </a:ext>
            </a:extLst>
          </p:cNvPr>
          <p:cNvSpPr txBox="1"/>
          <p:nvPr/>
        </p:nvSpPr>
        <p:spPr>
          <a:xfrm>
            <a:off x="3468103" y="81573"/>
            <a:ext cx="7420131" cy="1569660"/>
          </a:xfrm>
          <a:prstGeom prst="rect">
            <a:avLst/>
          </a:prstGeom>
          <a:noFill/>
        </p:spPr>
        <p:txBody>
          <a:bodyPr wrap="square" rtlCol="0">
            <a:spAutoFit/>
          </a:bodyPr>
          <a:lstStyle/>
          <a:p>
            <a:r>
              <a:rPr lang="en-US" sz="9600" b="1">
                <a:solidFill>
                  <a:schemeClr val="bg1"/>
                </a:solidFill>
                <a:effectLst>
                  <a:outerShdw blurRad="50800" dist="38100" dir="2700000" algn="tl" rotWithShape="0">
                    <a:prstClr val="black">
                      <a:alpha val="40000"/>
                    </a:prstClr>
                  </a:outerShdw>
                </a:effectLst>
              </a:rPr>
              <a:t>MISSION</a:t>
            </a:r>
          </a:p>
        </p:txBody>
      </p:sp>
      <p:sp>
        <p:nvSpPr>
          <p:cNvPr id="7" name="TextBox 6">
            <a:extLst>
              <a:ext uri="{FF2B5EF4-FFF2-40B4-BE49-F238E27FC236}">
                <a16:creationId xmlns:a16="http://schemas.microsoft.com/office/drawing/2014/main" id="{54F0E07A-49CB-3DAE-9F49-5C2E0682245F}"/>
              </a:ext>
            </a:extLst>
          </p:cNvPr>
          <p:cNvSpPr txBox="1"/>
          <p:nvPr/>
        </p:nvSpPr>
        <p:spPr>
          <a:xfrm>
            <a:off x="371006" y="1518196"/>
            <a:ext cx="11449987" cy="1200329"/>
          </a:xfrm>
          <a:prstGeom prst="rect">
            <a:avLst/>
          </a:prstGeom>
          <a:noFill/>
        </p:spPr>
        <p:txBody>
          <a:bodyPr wrap="square" rtlCol="0">
            <a:spAutoFit/>
          </a:bodyPr>
          <a:lstStyle/>
          <a:p>
            <a:pPr algn="ctr"/>
            <a:r>
              <a:rPr lang="en-US" sz="3600" b="1">
                <a:solidFill>
                  <a:schemeClr val="bg1"/>
                </a:solidFill>
                <a:effectLst>
                  <a:outerShdw blurRad="50800" dist="38100" dir="2700000" algn="tl" rotWithShape="0">
                    <a:prstClr val="black">
                      <a:alpha val="40000"/>
                    </a:prstClr>
                  </a:outerShdw>
                </a:effectLst>
              </a:rPr>
              <a:t>Deliver exceptional services and promote a high quality of life and place for ALL our citizens.</a:t>
            </a:r>
          </a:p>
        </p:txBody>
      </p:sp>
    </p:spTree>
    <p:extLst>
      <p:ext uri="{BB962C8B-B14F-4D97-AF65-F5344CB8AC3E}">
        <p14:creationId xmlns:p14="http://schemas.microsoft.com/office/powerpoint/2010/main" val="29366660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00EF06-982D-3568-FFAA-D633523764AF}"/>
            </a:ext>
          </a:extLst>
        </p:cNvPr>
        <p:cNvGrpSpPr/>
        <p:nvPr/>
      </p:nvGrpSpPr>
      <p:grpSpPr>
        <a:xfrm>
          <a:off x="0" y="0"/>
          <a:ext cx="0" cy="0"/>
          <a:chOff x="0" y="0"/>
          <a:chExt cx="0" cy="0"/>
        </a:xfrm>
      </p:grpSpPr>
      <p:pic>
        <p:nvPicPr>
          <p:cNvPr id="5" name="Picture 4" descr="Graphical user interface&#10;&#10;AI-generated content may be incorrect.">
            <a:extLst>
              <a:ext uri="{FF2B5EF4-FFF2-40B4-BE49-F238E27FC236}">
                <a16:creationId xmlns:a16="http://schemas.microsoft.com/office/drawing/2014/main" id="{C91CB16C-B528-EB8F-A88B-ED19E38C0D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TextBox 11">
            <a:extLst>
              <a:ext uri="{FF2B5EF4-FFF2-40B4-BE49-F238E27FC236}">
                <a16:creationId xmlns:a16="http://schemas.microsoft.com/office/drawing/2014/main" id="{153ED058-2161-7CE7-728C-33BF2528124F}"/>
              </a:ext>
            </a:extLst>
          </p:cNvPr>
          <p:cNvSpPr txBox="1"/>
          <p:nvPr/>
        </p:nvSpPr>
        <p:spPr>
          <a:xfrm>
            <a:off x="533400" y="285201"/>
            <a:ext cx="6419850" cy="769441"/>
          </a:xfrm>
          <a:prstGeom prst="rect">
            <a:avLst/>
          </a:prstGeom>
          <a:noFill/>
        </p:spPr>
        <p:txBody>
          <a:bodyPr wrap="square" lIns="91440" tIns="45720" rIns="91440" bIns="45720" rtlCol="0" anchor="t">
            <a:spAutoFit/>
          </a:bodyPr>
          <a:lstStyle/>
          <a:p>
            <a:r>
              <a:rPr lang="en-US" sz="4400" b="1">
                <a:solidFill>
                  <a:schemeClr val="tx2">
                    <a:lumMod val="75000"/>
                    <a:lumOff val="25000"/>
                  </a:schemeClr>
                </a:solidFill>
                <a:latin typeface="Century Gothic"/>
                <a:ea typeface="Roboto Slab"/>
                <a:cs typeface="BrowalliaUPC"/>
              </a:rPr>
              <a:t>INTAKES</a:t>
            </a:r>
            <a:endParaRPr lang="en-US"/>
          </a:p>
        </p:txBody>
      </p:sp>
      <p:sp>
        <p:nvSpPr>
          <p:cNvPr id="2" name="Slide Number Placeholder 2">
            <a:extLst>
              <a:ext uri="{FF2B5EF4-FFF2-40B4-BE49-F238E27FC236}">
                <a16:creationId xmlns:a16="http://schemas.microsoft.com/office/drawing/2014/main" id="{F8613C67-4727-0900-CFE7-F4B6CBDB4B33}"/>
              </a:ext>
            </a:extLst>
          </p:cNvPr>
          <p:cNvSpPr txBox="1">
            <a:spLocks/>
          </p:cNvSpPr>
          <p:nvPr/>
        </p:nvSpPr>
        <p:spPr>
          <a:xfrm>
            <a:off x="533400" y="6108184"/>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4800" kern="1200">
                <a:solidFill>
                  <a:schemeClr val="tx2">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909ABD2-4574-433D-8B11-1782A1457D95}" type="slidenum">
              <a:rPr lang="en-US" b="1" smtClean="0">
                <a:latin typeface="+mn-lt"/>
              </a:rPr>
              <a:pPr/>
              <a:t>4</a:t>
            </a:fld>
            <a:endParaRPr lang="en-US" b="1">
              <a:latin typeface="+mn-lt"/>
            </a:endParaRPr>
          </a:p>
        </p:txBody>
      </p:sp>
      <p:sp>
        <p:nvSpPr>
          <p:cNvPr id="8" name="TextBox 7">
            <a:extLst>
              <a:ext uri="{FF2B5EF4-FFF2-40B4-BE49-F238E27FC236}">
                <a16:creationId xmlns:a16="http://schemas.microsoft.com/office/drawing/2014/main" id="{AEFD4646-7174-3792-E791-53F4DF1F132E}"/>
              </a:ext>
            </a:extLst>
          </p:cNvPr>
          <p:cNvSpPr txBox="1"/>
          <p:nvPr/>
        </p:nvSpPr>
        <p:spPr>
          <a:xfrm>
            <a:off x="2840759" y="6435051"/>
            <a:ext cx="469669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Arial"/>
              </a:rPr>
              <a:t>2025: January 1st- December 31st, 2025</a:t>
            </a:r>
            <a:endParaRPr lang="en-US"/>
          </a:p>
        </p:txBody>
      </p:sp>
      <p:graphicFrame>
        <p:nvGraphicFramePr>
          <p:cNvPr id="7" name="Chart 6">
            <a:extLst>
              <a:ext uri="{FF2B5EF4-FFF2-40B4-BE49-F238E27FC236}">
                <a16:creationId xmlns:a16="http://schemas.microsoft.com/office/drawing/2014/main" id="{5E3DD16B-24AF-CA14-64D8-1851189A43D9}"/>
              </a:ext>
            </a:extLst>
          </p:cNvPr>
          <p:cNvGraphicFramePr/>
          <p:nvPr>
            <p:extLst>
              <p:ext uri="{D42A27DB-BD31-4B8C-83A1-F6EECF244321}">
                <p14:modId xmlns:p14="http://schemas.microsoft.com/office/powerpoint/2010/main" val="1969263581"/>
              </p:ext>
            </p:extLst>
          </p:nvPr>
        </p:nvGraphicFramePr>
        <p:xfrm>
          <a:off x="983591" y="1008705"/>
          <a:ext cx="8128000" cy="5418667"/>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BD9F358C-7471-6F05-C03A-B4C32AD3A3CB}"/>
              </a:ext>
            </a:extLst>
          </p:cNvPr>
          <p:cNvSpPr txBox="1"/>
          <p:nvPr/>
        </p:nvSpPr>
        <p:spPr>
          <a:xfrm>
            <a:off x="7156450" y="1253837"/>
            <a:ext cx="1681018" cy="120032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wrap="square" lIns="91440" tIns="45720" rIns="91440" bIns="45720" rtlCol="0" anchor="t">
            <a:spAutoFit/>
          </a:bodyPr>
          <a:lstStyle/>
          <a:p>
            <a:r>
              <a:rPr lang="en-US">
                <a:latin typeface="Arial"/>
                <a:cs typeface="Arial"/>
              </a:rPr>
              <a:t>5069- Total Intakes</a:t>
            </a:r>
          </a:p>
          <a:p>
            <a:r>
              <a:rPr lang="en-US">
                <a:latin typeface="Arial"/>
                <a:cs typeface="Arial"/>
              </a:rPr>
              <a:t>3563- Dogs</a:t>
            </a:r>
          </a:p>
          <a:p>
            <a:r>
              <a:rPr lang="en-US">
                <a:latin typeface="Arial"/>
                <a:cs typeface="Arial"/>
              </a:rPr>
              <a:t>1412 Cats</a:t>
            </a:r>
          </a:p>
        </p:txBody>
      </p:sp>
    </p:spTree>
    <p:extLst>
      <p:ext uri="{BB962C8B-B14F-4D97-AF65-F5344CB8AC3E}">
        <p14:creationId xmlns:p14="http://schemas.microsoft.com/office/powerpoint/2010/main" val="2573980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EE85FD-E01D-9A2E-99C1-30F27823BDB5}"/>
            </a:ext>
          </a:extLst>
        </p:cNvPr>
        <p:cNvGrpSpPr/>
        <p:nvPr/>
      </p:nvGrpSpPr>
      <p:grpSpPr>
        <a:xfrm>
          <a:off x="0" y="0"/>
          <a:ext cx="0" cy="0"/>
          <a:chOff x="0" y="0"/>
          <a:chExt cx="0" cy="0"/>
        </a:xfrm>
      </p:grpSpPr>
      <p:pic>
        <p:nvPicPr>
          <p:cNvPr id="4" name="Picture 3" descr="A cat looking at the camera&#10;&#10;AI-generated content may be incorrect.">
            <a:extLst>
              <a:ext uri="{FF2B5EF4-FFF2-40B4-BE49-F238E27FC236}">
                <a16:creationId xmlns:a16="http://schemas.microsoft.com/office/drawing/2014/main" id="{F0B911B9-85D1-CE30-F333-9274CF4C87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TextBox 11">
            <a:extLst>
              <a:ext uri="{FF2B5EF4-FFF2-40B4-BE49-F238E27FC236}">
                <a16:creationId xmlns:a16="http://schemas.microsoft.com/office/drawing/2014/main" id="{A7B0F7AC-82DF-9A66-490C-137C3027CA27}"/>
              </a:ext>
            </a:extLst>
          </p:cNvPr>
          <p:cNvSpPr txBox="1"/>
          <p:nvPr/>
        </p:nvSpPr>
        <p:spPr>
          <a:xfrm>
            <a:off x="533400" y="310573"/>
            <a:ext cx="6506935" cy="769441"/>
          </a:xfrm>
          <a:prstGeom prst="rect">
            <a:avLst/>
          </a:prstGeom>
          <a:noFill/>
        </p:spPr>
        <p:txBody>
          <a:bodyPr wrap="square" lIns="91440" tIns="45720" rIns="91440" bIns="45720" rtlCol="0" anchor="t">
            <a:spAutoFit/>
          </a:bodyPr>
          <a:lstStyle/>
          <a:p>
            <a:r>
              <a:rPr lang="en-US" sz="4400" b="1">
                <a:solidFill>
                  <a:schemeClr val="tx2">
                    <a:lumMod val="75000"/>
                    <a:lumOff val="25000"/>
                  </a:schemeClr>
                </a:solidFill>
                <a:latin typeface="Century Gothic"/>
                <a:ea typeface="Roboto Slab"/>
                <a:cs typeface="BrowalliaUPC"/>
              </a:rPr>
              <a:t>INTAKES</a:t>
            </a:r>
            <a:endParaRPr lang="en-US" sz="2000"/>
          </a:p>
        </p:txBody>
      </p:sp>
      <p:sp>
        <p:nvSpPr>
          <p:cNvPr id="2" name="Slide Number Placeholder 2">
            <a:extLst>
              <a:ext uri="{FF2B5EF4-FFF2-40B4-BE49-F238E27FC236}">
                <a16:creationId xmlns:a16="http://schemas.microsoft.com/office/drawing/2014/main" id="{F592ECEF-C5FA-51C8-265F-B34EFFB8E329}"/>
              </a:ext>
            </a:extLst>
          </p:cNvPr>
          <p:cNvSpPr txBox="1">
            <a:spLocks/>
          </p:cNvSpPr>
          <p:nvPr/>
        </p:nvSpPr>
        <p:spPr>
          <a:xfrm>
            <a:off x="533400" y="6108184"/>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4800" kern="1200">
                <a:solidFill>
                  <a:schemeClr val="tx2">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909ABD2-4574-433D-8B11-1782A1457D95}" type="slidenum">
              <a:rPr lang="en-US" b="1" smtClean="0">
                <a:latin typeface="+mn-lt"/>
              </a:rPr>
              <a:pPr/>
              <a:t>5</a:t>
            </a:fld>
            <a:endParaRPr lang="en-US" b="1">
              <a:latin typeface="+mn-lt"/>
            </a:endParaRPr>
          </a:p>
        </p:txBody>
      </p:sp>
      <p:sp>
        <p:nvSpPr>
          <p:cNvPr id="7" name="TextBox 6">
            <a:extLst>
              <a:ext uri="{FF2B5EF4-FFF2-40B4-BE49-F238E27FC236}">
                <a16:creationId xmlns:a16="http://schemas.microsoft.com/office/drawing/2014/main" id="{3EA82D46-2C10-90CE-D0CE-F09217F6D298}"/>
              </a:ext>
            </a:extLst>
          </p:cNvPr>
          <p:cNvSpPr txBox="1"/>
          <p:nvPr/>
        </p:nvSpPr>
        <p:spPr>
          <a:xfrm>
            <a:off x="2910003" y="6290746"/>
            <a:ext cx="439486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Arial"/>
              </a:rPr>
              <a:t>2025: January 1st- December 31st, 2025</a:t>
            </a:r>
            <a:endParaRPr lang="en-US"/>
          </a:p>
        </p:txBody>
      </p:sp>
      <p:graphicFrame>
        <p:nvGraphicFramePr>
          <p:cNvPr id="6" name="Chart 5">
            <a:extLst>
              <a:ext uri="{FF2B5EF4-FFF2-40B4-BE49-F238E27FC236}">
                <a16:creationId xmlns:a16="http://schemas.microsoft.com/office/drawing/2014/main" id="{1355C12B-A425-CCBC-79A5-21E0900C1FF8}"/>
              </a:ext>
            </a:extLst>
          </p:cNvPr>
          <p:cNvGraphicFramePr/>
          <p:nvPr>
            <p:extLst>
              <p:ext uri="{D42A27DB-BD31-4B8C-83A1-F6EECF244321}">
                <p14:modId xmlns:p14="http://schemas.microsoft.com/office/powerpoint/2010/main" val="1186437952"/>
              </p:ext>
            </p:extLst>
          </p:nvPr>
        </p:nvGraphicFramePr>
        <p:xfrm>
          <a:off x="925947" y="1225296"/>
          <a:ext cx="8501517" cy="4739856"/>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E970CB06-B864-453B-1474-9CBA3331E9FC}"/>
              </a:ext>
            </a:extLst>
          </p:cNvPr>
          <p:cNvSpPr/>
          <p:nvPr/>
        </p:nvSpPr>
        <p:spPr>
          <a:xfrm>
            <a:off x="1725792" y="1539547"/>
            <a:ext cx="5062141" cy="1446550"/>
          </a:xfrm>
          <a:prstGeom prst="rect">
            <a:avLst/>
          </a:prstGeom>
          <a:noFill/>
        </p:spPr>
        <p:txBody>
          <a:bodyPr wrap="square" lIns="91440" tIns="45720" rIns="91440" bIns="45720">
            <a:spAutoFit/>
          </a:bodyPr>
          <a:lstStyle/>
          <a:p>
            <a:pPr algn="ctr"/>
            <a:r>
              <a:rPr lang="en-US" sz="4400" b="1" cap="none" spc="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18.46% Increase since 2023</a:t>
            </a:r>
          </a:p>
        </p:txBody>
      </p:sp>
    </p:spTree>
    <p:extLst>
      <p:ext uri="{BB962C8B-B14F-4D97-AF65-F5344CB8AC3E}">
        <p14:creationId xmlns:p14="http://schemas.microsoft.com/office/powerpoint/2010/main" val="925204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E4A216-FAF9-B487-1BAD-7C67D40BA433}"/>
            </a:ext>
          </a:extLst>
        </p:cNvPr>
        <p:cNvGrpSpPr/>
        <p:nvPr/>
      </p:nvGrpSpPr>
      <p:grpSpPr>
        <a:xfrm>
          <a:off x="0" y="0"/>
          <a:ext cx="0" cy="0"/>
          <a:chOff x="0" y="0"/>
          <a:chExt cx="0" cy="0"/>
        </a:xfrm>
      </p:grpSpPr>
      <p:pic>
        <p:nvPicPr>
          <p:cNvPr id="4" name="Picture 3" descr="A cat looking at the camera&#10;&#10;AI-generated content may be incorrect.">
            <a:extLst>
              <a:ext uri="{FF2B5EF4-FFF2-40B4-BE49-F238E27FC236}">
                <a16:creationId xmlns:a16="http://schemas.microsoft.com/office/drawing/2014/main" id="{4C7023CA-CB6D-CF36-F910-92EEEB0C5E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TextBox 11">
            <a:extLst>
              <a:ext uri="{FF2B5EF4-FFF2-40B4-BE49-F238E27FC236}">
                <a16:creationId xmlns:a16="http://schemas.microsoft.com/office/drawing/2014/main" id="{067FC796-899A-D5C5-4222-181234946402}"/>
              </a:ext>
            </a:extLst>
          </p:cNvPr>
          <p:cNvSpPr txBox="1"/>
          <p:nvPr/>
        </p:nvSpPr>
        <p:spPr>
          <a:xfrm>
            <a:off x="533400" y="113873"/>
            <a:ext cx="6506935" cy="769441"/>
          </a:xfrm>
          <a:prstGeom prst="rect">
            <a:avLst/>
          </a:prstGeom>
          <a:noFill/>
        </p:spPr>
        <p:txBody>
          <a:bodyPr wrap="square" lIns="91440" tIns="45720" rIns="91440" bIns="45720" rtlCol="0" anchor="t">
            <a:spAutoFit/>
          </a:bodyPr>
          <a:lstStyle/>
          <a:p>
            <a:r>
              <a:rPr lang="en-US" sz="4400" b="1">
                <a:solidFill>
                  <a:schemeClr val="tx2">
                    <a:lumMod val="75000"/>
                    <a:lumOff val="25000"/>
                  </a:schemeClr>
                </a:solidFill>
                <a:latin typeface="Century Gothic"/>
                <a:ea typeface="Roboto Slab"/>
                <a:cs typeface="BrowalliaUPC"/>
              </a:rPr>
              <a:t>INTAKES</a:t>
            </a:r>
            <a:endParaRPr lang="en-US" sz="2000"/>
          </a:p>
        </p:txBody>
      </p:sp>
      <p:sp>
        <p:nvSpPr>
          <p:cNvPr id="2" name="Slide Number Placeholder 2">
            <a:extLst>
              <a:ext uri="{FF2B5EF4-FFF2-40B4-BE49-F238E27FC236}">
                <a16:creationId xmlns:a16="http://schemas.microsoft.com/office/drawing/2014/main" id="{0808DBDC-BA8A-5C32-B47D-8EEEFA7CBA4C}"/>
              </a:ext>
            </a:extLst>
          </p:cNvPr>
          <p:cNvSpPr txBox="1">
            <a:spLocks/>
          </p:cNvSpPr>
          <p:nvPr/>
        </p:nvSpPr>
        <p:spPr>
          <a:xfrm>
            <a:off x="533400" y="6108184"/>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4800" kern="1200">
                <a:solidFill>
                  <a:schemeClr val="tx2">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909ABD2-4574-433D-8B11-1782A1457D95}" type="slidenum">
              <a:rPr lang="en-US" b="1" smtClean="0">
                <a:latin typeface="+mn-lt"/>
              </a:rPr>
              <a:pPr/>
              <a:t>6</a:t>
            </a:fld>
            <a:endParaRPr lang="en-US" b="1">
              <a:latin typeface="+mn-lt"/>
            </a:endParaRPr>
          </a:p>
        </p:txBody>
      </p:sp>
      <p:sp>
        <p:nvSpPr>
          <p:cNvPr id="7" name="TextBox 6">
            <a:extLst>
              <a:ext uri="{FF2B5EF4-FFF2-40B4-BE49-F238E27FC236}">
                <a16:creationId xmlns:a16="http://schemas.microsoft.com/office/drawing/2014/main" id="{E4CB7469-012A-B2E5-B6D4-74F42204B46B}"/>
              </a:ext>
            </a:extLst>
          </p:cNvPr>
          <p:cNvSpPr txBox="1"/>
          <p:nvPr/>
        </p:nvSpPr>
        <p:spPr>
          <a:xfrm>
            <a:off x="2669473" y="6374795"/>
            <a:ext cx="464424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Arial"/>
              </a:rPr>
              <a:t>2025: January 1st-December 31st, 2025</a:t>
            </a:r>
            <a:endParaRPr lang="en-US"/>
          </a:p>
        </p:txBody>
      </p:sp>
      <p:graphicFrame>
        <p:nvGraphicFramePr>
          <p:cNvPr id="8" name="Chart 7">
            <a:extLst>
              <a:ext uri="{FF2B5EF4-FFF2-40B4-BE49-F238E27FC236}">
                <a16:creationId xmlns:a16="http://schemas.microsoft.com/office/drawing/2014/main" id="{691AC52C-9889-376A-6AFA-22ED82991998}"/>
              </a:ext>
            </a:extLst>
          </p:cNvPr>
          <p:cNvGraphicFramePr/>
          <p:nvPr>
            <p:extLst>
              <p:ext uri="{D42A27DB-BD31-4B8C-83A1-F6EECF244321}">
                <p14:modId xmlns:p14="http://schemas.microsoft.com/office/powerpoint/2010/main" val="4193002165"/>
              </p:ext>
            </p:extLst>
          </p:nvPr>
        </p:nvGraphicFramePr>
        <p:xfrm>
          <a:off x="927594" y="883314"/>
          <a:ext cx="8128000" cy="5418667"/>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Rounded Corners 8">
            <a:extLst>
              <a:ext uri="{FF2B5EF4-FFF2-40B4-BE49-F238E27FC236}">
                <a16:creationId xmlns:a16="http://schemas.microsoft.com/office/drawing/2014/main" id="{EA310B61-4BCF-5816-CCD1-B8CD3E13797F}"/>
              </a:ext>
            </a:extLst>
          </p:cNvPr>
          <p:cNvSpPr/>
          <p:nvPr/>
        </p:nvSpPr>
        <p:spPr>
          <a:xfrm>
            <a:off x="3526971" y="1484416"/>
            <a:ext cx="2434442" cy="4490270"/>
          </a:xfrm>
          <a:prstGeom prst="roundRect">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Up 9">
            <a:extLst>
              <a:ext uri="{FF2B5EF4-FFF2-40B4-BE49-F238E27FC236}">
                <a16:creationId xmlns:a16="http://schemas.microsoft.com/office/drawing/2014/main" id="{2EE7742B-2866-DB74-9CC1-DA4C61BB2BAE}"/>
              </a:ext>
            </a:extLst>
          </p:cNvPr>
          <p:cNvSpPr/>
          <p:nvPr/>
        </p:nvSpPr>
        <p:spPr>
          <a:xfrm>
            <a:off x="4209803" y="4439810"/>
            <a:ext cx="534389" cy="777833"/>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5987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1A925D-33EC-3FAD-40B3-543ABE2C8087}"/>
            </a:ext>
          </a:extLst>
        </p:cNvPr>
        <p:cNvGrpSpPr/>
        <p:nvPr/>
      </p:nvGrpSpPr>
      <p:grpSpPr>
        <a:xfrm>
          <a:off x="0" y="0"/>
          <a:ext cx="0" cy="0"/>
          <a:chOff x="0" y="0"/>
          <a:chExt cx="0" cy="0"/>
        </a:xfrm>
      </p:grpSpPr>
      <p:pic>
        <p:nvPicPr>
          <p:cNvPr id="4" name="Picture 3" descr="A cat looking at the camera&#10;&#10;AI-generated content may be incorrect.">
            <a:extLst>
              <a:ext uri="{FF2B5EF4-FFF2-40B4-BE49-F238E27FC236}">
                <a16:creationId xmlns:a16="http://schemas.microsoft.com/office/drawing/2014/main" id="{3D230143-EFF4-4144-48DC-594346D31F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TextBox 11">
            <a:extLst>
              <a:ext uri="{FF2B5EF4-FFF2-40B4-BE49-F238E27FC236}">
                <a16:creationId xmlns:a16="http://schemas.microsoft.com/office/drawing/2014/main" id="{238C1A69-70AA-69EA-3886-966EC2ED0B09}"/>
              </a:ext>
            </a:extLst>
          </p:cNvPr>
          <p:cNvSpPr txBox="1"/>
          <p:nvPr/>
        </p:nvSpPr>
        <p:spPr>
          <a:xfrm>
            <a:off x="533400" y="193446"/>
            <a:ext cx="6506935" cy="769441"/>
          </a:xfrm>
          <a:prstGeom prst="rect">
            <a:avLst/>
          </a:prstGeom>
          <a:noFill/>
        </p:spPr>
        <p:txBody>
          <a:bodyPr wrap="square" lIns="91440" tIns="45720" rIns="91440" bIns="45720" rtlCol="0" anchor="t">
            <a:spAutoFit/>
          </a:bodyPr>
          <a:lstStyle/>
          <a:p>
            <a:r>
              <a:rPr lang="en-US" sz="4400" b="1">
                <a:solidFill>
                  <a:schemeClr val="tx2">
                    <a:lumMod val="75000"/>
                    <a:lumOff val="25000"/>
                  </a:schemeClr>
                </a:solidFill>
                <a:latin typeface="Century Gothic"/>
                <a:ea typeface="Roboto Slab"/>
                <a:cs typeface="BrowalliaUPC"/>
              </a:rPr>
              <a:t>OUTCOMES</a:t>
            </a:r>
            <a:endParaRPr lang="en-US" sz="4400" b="1">
              <a:solidFill>
                <a:schemeClr val="tx2">
                  <a:lumMod val="75000"/>
                  <a:lumOff val="25000"/>
                </a:schemeClr>
              </a:solidFill>
              <a:ea typeface="Roboto Slab"/>
              <a:cs typeface="BrowalliaUPC"/>
            </a:endParaRPr>
          </a:p>
        </p:txBody>
      </p:sp>
      <p:sp>
        <p:nvSpPr>
          <p:cNvPr id="2" name="Slide Number Placeholder 2">
            <a:extLst>
              <a:ext uri="{FF2B5EF4-FFF2-40B4-BE49-F238E27FC236}">
                <a16:creationId xmlns:a16="http://schemas.microsoft.com/office/drawing/2014/main" id="{25CA4417-364E-E8FE-AC3B-CF3C20AC16A4}"/>
              </a:ext>
            </a:extLst>
          </p:cNvPr>
          <p:cNvSpPr txBox="1">
            <a:spLocks/>
          </p:cNvSpPr>
          <p:nvPr/>
        </p:nvSpPr>
        <p:spPr>
          <a:xfrm>
            <a:off x="533400" y="6108184"/>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4800" kern="1200">
                <a:solidFill>
                  <a:schemeClr val="tx2">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909ABD2-4574-433D-8B11-1782A1457D95}" type="slidenum">
              <a:rPr lang="en-US" b="1" smtClean="0">
                <a:latin typeface="+mn-lt"/>
              </a:rPr>
              <a:pPr/>
              <a:t>7</a:t>
            </a:fld>
            <a:endParaRPr lang="en-US" b="1">
              <a:latin typeface="+mn-lt"/>
            </a:endParaRPr>
          </a:p>
        </p:txBody>
      </p:sp>
      <p:sp>
        <p:nvSpPr>
          <p:cNvPr id="7" name="TextBox 6">
            <a:extLst>
              <a:ext uri="{FF2B5EF4-FFF2-40B4-BE49-F238E27FC236}">
                <a16:creationId xmlns:a16="http://schemas.microsoft.com/office/drawing/2014/main" id="{90E3AFCB-0B7D-6137-6C69-EFD25FD3C2E8}"/>
              </a:ext>
            </a:extLst>
          </p:cNvPr>
          <p:cNvSpPr txBox="1"/>
          <p:nvPr/>
        </p:nvSpPr>
        <p:spPr>
          <a:xfrm>
            <a:off x="2766621" y="6389233"/>
            <a:ext cx="444994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Arial"/>
              </a:rPr>
              <a:t>2025: January 1st- December 31st, 2026</a:t>
            </a:r>
            <a:endParaRPr lang="en-US"/>
          </a:p>
        </p:txBody>
      </p:sp>
      <p:graphicFrame>
        <p:nvGraphicFramePr>
          <p:cNvPr id="6" name="Chart 5">
            <a:extLst>
              <a:ext uri="{FF2B5EF4-FFF2-40B4-BE49-F238E27FC236}">
                <a16:creationId xmlns:a16="http://schemas.microsoft.com/office/drawing/2014/main" id="{047CEEF0-94DA-4217-6181-7B420779A6D5}"/>
              </a:ext>
            </a:extLst>
          </p:cNvPr>
          <p:cNvGraphicFramePr/>
          <p:nvPr>
            <p:extLst>
              <p:ext uri="{D42A27DB-BD31-4B8C-83A1-F6EECF244321}">
                <p14:modId xmlns:p14="http://schemas.microsoft.com/office/powerpoint/2010/main" val="1755135148"/>
              </p:ext>
            </p:extLst>
          </p:nvPr>
        </p:nvGraphicFramePr>
        <p:xfrm>
          <a:off x="1182585" y="962887"/>
          <a:ext cx="8128000" cy="54186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028097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F09B43B3-DB5D-0B4D-F252-FF4C12493AED}"/>
            </a:ext>
          </a:extLst>
        </p:cNvPr>
        <p:cNvGrpSpPr/>
        <p:nvPr/>
      </p:nvGrpSpPr>
      <p:grpSpPr>
        <a:xfrm>
          <a:off x="0" y="0"/>
          <a:ext cx="0" cy="0"/>
          <a:chOff x="0" y="0"/>
          <a:chExt cx="0" cy="0"/>
        </a:xfrm>
      </p:grpSpPr>
      <p:sp>
        <p:nvSpPr>
          <p:cNvPr id="12" name="TextBox 11">
            <a:extLst>
              <a:ext uri="{FF2B5EF4-FFF2-40B4-BE49-F238E27FC236}">
                <a16:creationId xmlns:a16="http://schemas.microsoft.com/office/drawing/2014/main" id="{431EDCAE-FD11-56D4-DBB4-C5AE5769D184}"/>
              </a:ext>
            </a:extLst>
          </p:cNvPr>
          <p:cNvSpPr txBox="1"/>
          <p:nvPr/>
        </p:nvSpPr>
        <p:spPr>
          <a:xfrm>
            <a:off x="533400" y="137391"/>
            <a:ext cx="7090558" cy="769441"/>
          </a:xfrm>
          <a:prstGeom prst="rect">
            <a:avLst/>
          </a:prstGeom>
          <a:noFill/>
        </p:spPr>
        <p:txBody>
          <a:bodyPr wrap="square" lIns="91440" tIns="45720" rIns="91440" bIns="45720" rtlCol="0" anchor="t">
            <a:spAutoFit/>
          </a:bodyPr>
          <a:lstStyle/>
          <a:p>
            <a:r>
              <a:rPr lang="en-US" sz="4400" b="1">
                <a:solidFill>
                  <a:schemeClr val="tx2">
                    <a:lumMod val="75000"/>
                    <a:lumOff val="25000"/>
                  </a:schemeClr>
                </a:solidFill>
                <a:latin typeface="Century Gothic"/>
                <a:ea typeface="Roboto Slab"/>
                <a:cs typeface="BrowalliaUPC"/>
              </a:rPr>
              <a:t>LIVE RELEASE RATE 2025*</a:t>
            </a:r>
            <a:endParaRPr lang="en-US"/>
          </a:p>
        </p:txBody>
      </p:sp>
      <p:sp>
        <p:nvSpPr>
          <p:cNvPr id="2" name="Slide Number Placeholder 2">
            <a:extLst>
              <a:ext uri="{FF2B5EF4-FFF2-40B4-BE49-F238E27FC236}">
                <a16:creationId xmlns:a16="http://schemas.microsoft.com/office/drawing/2014/main" id="{9A2D0532-7A7A-1E5A-7CB4-4B27DC40BF47}"/>
              </a:ext>
            </a:extLst>
          </p:cNvPr>
          <p:cNvSpPr txBox="1">
            <a:spLocks/>
          </p:cNvSpPr>
          <p:nvPr/>
        </p:nvSpPr>
        <p:spPr>
          <a:xfrm>
            <a:off x="533400" y="6108184"/>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4800" kern="1200">
                <a:solidFill>
                  <a:schemeClr val="tx2">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909ABD2-4574-433D-8B11-1782A1457D95}" type="slidenum">
              <a:rPr lang="en-US" b="1" smtClean="0">
                <a:latin typeface="+mn-lt"/>
              </a:rPr>
              <a:pPr/>
              <a:t>8</a:t>
            </a:fld>
            <a:endParaRPr lang="en-US" b="1">
              <a:latin typeface="+mn-lt"/>
            </a:endParaRPr>
          </a:p>
        </p:txBody>
      </p:sp>
      <p:pic>
        <p:nvPicPr>
          <p:cNvPr id="6" name="Picture 5" descr="A sign with a city in the background&#10;&#10;AI-generated content may be incorrect.">
            <a:extLst>
              <a:ext uri="{FF2B5EF4-FFF2-40B4-BE49-F238E27FC236}">
                <a16:creationId xmlns:a16="http://schemas.microsoft.com/office/drawing/2014/main" id="{2EEFD970-5377-190F-7444-AD5CD7849B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44983" y="310527"/>
            <a:ext cx="1684309" cy="769441"/>
          </a:xfrm>
          <a:prstGeom prst="rect">
            <a:avLst/>
          </a:prstGeom>
        </p:spPr>
      </p:pic>
      <p:sp>
        <p:nvSpPr>
          <p:cNvPr id="5" name="TextBox 4">
            <a:extLst>
              <a:ext uri="{FF2B5EF4-FFF2-40B4-BE49-F238E27FC236}">
                <a16:creationId xmlns:a16="http://schemas.microsoft.com/office/drawing/2014/main" id="{D5DFBA8E-2BF4-E8CF-D076-616D723516DF}"/>
              </a:ext>
            </a:extLst>
          </p:cNvPr>
          <p:cNvSpPr txBox="1"/>
          <p:nvPr/>
        </p:nvSpPr>
        <p:spPr>
          <a:xfrm>
            <a:off x="2369128" y="5925128"/>
            <a:ext cx="4578927"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a:latin typeface="Arial"/>
                <a:cs typeface="Arial"/>
              </a:rPr>
              <a:t>*LRR calculated with dogs and cats only, using intake numbers against Died in Care and Euthanized Outcomes (DOA’s and ORE are not counted)</a:t>
            </a:r>
          </a:p>
        </p:txBody>
      </p:sp>
      <p:sp>
        <p:nvSpPr>
          <p:cNvPr id="8" name="TextBox 7">
            <a:extLst>
              <a:ext uri="{FF2B5EF4-FFF2-40B4-BE49-F238E27FC236}">
                <a16:creationId xmlns:a16="http://schemas.microsoft.com/office/drawing/2014/main" id="{B2A595FC-7182-496A-A0FF-FB6445640A8C}"/>
              </a:ext>
            </a:extLst>
          </p:cNvPr>
          <p:cNvSpPr txBox="1"/>
          <p:nvPr/>
        </p:nvSpPr>
        <p:spPr>
          <a:xfrm>
            <a:off x="8673382" y="1506846"/>
            <a:ext cx="2985217"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a:latin typeface="Arial"/>
                <a:cs typeface="Arial"/>
              </a:rPr>
              <a:t>2025 LRR= 72%</a:t>
            </a:r>
          </a:p>
        </p:txBody>
      </p:sp>
      <p:graphicFrame>
        <p:nvGraphicFramePr>
          <p:cNvPr id="10" name="Chart 9">
            <a:extLst>
              <a:ext uri="{FF2B5EF4-FFF2-40B4-BE49-F238E27FC236}">
                <a16:creationId xmlns:a16="http://schemas.microsoft.com/office/drawing/2014/main" id="{FAC09512-7C71-103F-551E-3A29BFECA0A9}"/>
              </a:ext>
            </a:extLst>
          </p:cNvPr>
          <p:cNvGraphicFramePr/>
          <p:nvPr>
            <p:extLst>
              <p:ext uri="{D42A27DB-BD31-4B8C-83A1-F6EECF244321}">
                <p14:modId xmlns:p14="http://schemas.microsoft.com/office/powerpoint/2010/main" val="1248422134"/>
              </p:ext>
            </p:extLst>
          </p:nvPr>
        </p:nvGraphicFramePr>
        <p:xfrm>
          <a:off x="229565" y="869256"/>
          <a:ext cx="7698227" cy="504844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087392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9527A634-1B0B-B6B6-1D28-E0E1129123C4}"/>
            </a:ext>
          </a:extLst>
        </p:cNvPr>
        <p:cNvGrpSpPr/>
        <p:nvPr/>
      </p:nvGrpSpPr>
      <p:grpSpPr>
        <a:xfrm>
          <a:off x="0" y="0"/>
          <a:ext cx="0" cy="0"/>
          <a:chOff x="0" y="0"/>
          <a:chExt cx="0" cy="0"/>
        </a:xfrm>
      </p:grpSpPr>
      <p:sp>
        <p:nvSpPr>
          <p:cNvPr id="12" name="TextBox 11">
            <a:extLst>
              <a:ext uri="{FF2B5EF4-FFF2-40B4-BE49-F238E27FC236}">
                <a16:creationId xmlns:a16="http://schemas.microsoft.com/office/drawing/2014/main" id="{7CF2A0B4-E500-5E9F-AFC7-82EC89A1699B}"/>
              </a:ext>
            </a:extLst>
          </p:cNvPr>
          <p:cNvSpPr txBox="1"/>
          <p:nvPr/>
        </p:nvSpPr>
        <p:spPr>
          <a:xfrm>
            <a:off x="533400" y="137391"/>
            <a:ext cx="7090558" cy="769441"/>
          </a:xfrm>
          <a:prstGeom prst="rect">
            <a:avLst/>
          </a:prstGeom>
          <a:noFill/>
        </p:spPr>
        <p:txBody>
          <a:bodyPr wrap="square" lIns="91440" tIns="45720" rIns="91440" bIns="45720" rtlCol="0" anchor="t">
            <a:spAutoFit/>
          </a:bodyPr>
          <a:lstStyle/>
          <a:p>
            <a:r>
              <a:rPr lang="en-US" sz="4400" b="1">
                <a:solidFill>
                  <a:schemeClr val="tx2">
                    <a:lumMod val="75000"/>
                    <a:lumOff val="25000"/>
                  </a:schemeClr>
                </a:solidFill>
                <a:latin typeface="Century Gothic"/>
                <a:ea typeface="Roboto Slab"/>
                <a:cs typeface="BrowalliaUPC"/>
              </a:rPr>
              <a:t>LIVE RELEASE RATE 2025*</a:t>
            </a:r>
            <a:endParaRPr lang="en-US"/>
          </a:p>
        </p:txBody>
      </p:sp>
      <p:sp>
        <p:nvSpPr>
          <p:cNvPr id="2" name="Slide Number Placeholder 2">
            <a:extLst>
              <a:ext uri="{FF2B5EF4-FFF2-40B4-BE49-F238E27FC236}">
                <a16:creationId xmlns:a16="http://schemas.microsoft.com/office/drawing/2014/main" id="{7110E2CB-44C7-1FAC-ABC3-D60C16710B50}"/>
              </a:ext>
            </a:extLst>
          </p:cNvPr>
          <p:cNvSpPr txBox="1">
            <a:spLocks/>
          </p:cNvSpPr>
          <p:nvPr/>
        </p:nvSpPr>
        <p:spPr>
          <a:xfrm>
            <a:off x="533400" y="6108184"/>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4800" kern="1200">
                <a:solidFill>
                  <a:schemeClr val="tx2">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909ABD2-4574-433D-8B11-1782A1457D95}" type="slidenum">
              <a:rPr lang="en-US" b="1" smtClean="0">
                <a:latin typeface="+mn-lt"/>
              </a:rPr>
              <a:pPr/>
              <a:t>9</a:t>
            </a:fld>
            <a:endParaRPr lang="en-US" b="1">
              <a:latin typeface="+mn-lt"/>
            </a:endParaRPr>
          </a:p>
        </p:txBody>
      </p:sp>
      <p:pic>
        <p:nvPicPr>
          <p:cNvPr id="6" name="Picture 5" descr="A sign with a city in the background&#10;&#10;AI-generated content may be incorrect.">
            <a:extLst>
              <a:ext uri="{FF2B5EF4-FFF2-40B4-BE49-F238E27FC236}">
                <a16:creationId xmlns:a16="http://schemas.microsoft.com/office/drawing/2014/main" id="{7F4E2AFA-11DD-F43A-9E59-6AC0CD23C5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44983" y="310527"/>
            <a:ext cx="1684309" cy="769441"/>
          </a:xfrm>
          <a:prstGeom prst="rect">
            <a:avLst/>
          </a:prstGeom>
        </p:spPr>
      </p:pic>
      <p:sp>
        <p:nvSpPr>
          <p:cNvPr id="5" name="TextBox 4">
            <a:extLst>
              <a:ext uri="{FF2B5EF4-FFF2-40B4-BE49-F238E27FC236}">
                <a16:creationId xmlns:a16="http://schemas.microsoft.com/office/drawing/2014/main" id="{9FD5632A-F1ED-F918-1A72-9049AD468BD5}"/>
              </a:ext>
            </a:extLst>
          </p:cNvPr>
          <p:cNvSpPr txBox="1"/>
          <p:nvPr/>
        </p:nvSpPr>
        <p:spPr>
          <a:xfrm>
            <a:off x="2369128" y="5925128"/>
            <a:ext cx="4578927"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a:latin typeface="Arial"/>
                <a:cs typeface="Arial"/>
              </a:rPr>
              <a:t>*LRR calculated with dogs and cats only, using intake numbers against Died in Care and Euthanized Outcomes (DOA’s and ORE are not counted)</a:t>
            </a:r>
          </a:p>
        </p:txBody>
      </p:sp>
      <p:sp>
        <p:nvSpPr>
          <p:cNvPr id="8" name="TextBox 7">
            <a:extLst>
              <a:ext uri="{FF2B5EF4-FFF2-40B4-BE49-F238E27FC236}">
                <a16:creationId xmlns:a16="http://schemas.microsoft.com/office/drawing/2014/main" id="{28F3A254-B77A-EE6F-24D0-B0B65E7D53D1}"/>
              </a:ext>
            </a:extLst>
          </p:cNvPr>
          <p:cNvSpPr txBox="1"/>
          <p:nvPr/>
        </p:nvSpPr>
        <p:spPr>
          <a:xfrm>
            <a:off x="8673382" y="1506846"/>
            <a:ext cx="2985217"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a:latin typeface="Arial"/>
                <a:cs typeface="Arial"/>
              </a:rPr>
              <a:t>2025 LRR= 72%</a:t>
            </a:r>
          </a:p>
          <a:p>
            <a:pPr algn="ctr"/>
            <a:r>
              <a:rPr lang="en-US" sz="2800" b="1">
                <a:latin typeface="Arial"/>
                <a:cs typeface="Arial"/>
              </a:rPr>
              <a:t>2024 LRR= 68%</a:t>
            </a:r>
          </a:p>
          <a:p>
            <a:pPr algn="ctr"/>
            <a:r>
              <a:rPr lang="en-US" sz="2800" b="1">
                <a:latin typeface="Arial"/>
                <a:cs typeface="Arial"/>
              </a:rPr>
              <a:t>2023 LRR= 73%</a:t>
            </a:r>
          </a:p>
        </p:txBody>
      </p:sp>
      <p:graphicFrame>
        <p:nvGraphicFramePr>
          <p:cNvPr id="10" name="Chart 9">
            <a:extLst>
              <a:ext uri="{FF2B5EF4-FFF2-40B4-BE49-F238E27FC236}">
                <a16:creationId xmlns:a16="http://schemas.microsoft.com/office/drawing/2014/main" id="{E1B202AA-0356-6109-47F7-B2C7D99C101D}"/>
              </a:ext>
            </a:extLst>
          </p:cNvPr>
          <p:cNvGraphicFramePr/>
          <p:nvPr>
            <p:extLst>
              <p:ext uri="{D42A27DB-BD31-4B8C-83A1-F6EECF244321}">
                <p14:modId xmlns:p14="http://schemas.microsoft.com/office/powerpoint/2010/main" val="3690897567"/>
              </p:ext>
            </p:extLst>
          </p:nvPr>
        </p:nvGraphicFramePr>
        <p:xfrm>
          <a:off x="229565" y="869256"/>
          <a:ext cx="7698227" cy="504844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963055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Custom 1">
      <a:majorFont>
        <a:latin typeface="Vancouver V.20"/>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tx2">
              <a:lumMod val="75000"/>
              <a:lumOff val="25000"/>
            </a:schemeClr>
          </a:solidFill>
        </a:ln>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5C20A154B48CF45BD0DF5410B20A8AC" ma:contentTypeVersion="13" ma:contentTypeDescription="Create a new document." ma:contentTypeScope="" ma:versionID="243ea73e7b80d71f45ae3e99e2d41a61">
  <xsd:schema xmlns:xsd="http://www.w3.org/2001/XMLSchema" xmlns:xs="http://www.w3.org/2001/XMLSchema" xmlns:p="http://schemas.microsoft.com/office/2006/metadata/properties" xmlns:ns2="dac4e956-f0e3-4f68-a80d-7cb1a90f51eb" targetNamespace="http://schemas.microsoft.com/office/2006/metadata/properties" ma:root="true" ma:fieldsID="49e955bfbee89a260be959c2b4eca440" ns2:_="">
    <xsd:import namespace="dac4e956-f0e3-4f68-a80d-7cb1a90f51eb"/>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BillingMetadata"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ac4e956-f0e3-4f68-a80d-7cb1a90f51e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BillingMetadata" ma:index="12" nillable="true" ma:displayName="MediaServiceBillingMetadata" ma:hidden="true" ma:internalName="MediaServiceBillingMetadata"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D27BF9C-148A-4BDE-B44E-6B903650CE16}">
  <ds:schemaRefs>
    <ds:schemaRef ds:uri="dac4e956-f0e3-4f68-a80d-7cb1a90f51e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AD86249-262A-4982-9548-59E056910BB0}">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DC25AF79-FFF4-4F3D-A1DE-E901FEFE3F9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32</Slides>
  <Notes>0</Notes>
  <HiddenSlides>0</HiddenSlide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Jaycee Shepherd</dc:creator>
  <cp:revision>5</cp:revision>
  <dcterms:created xsi:type="dcterms:W3CDTF">2024-07-01T17:26:48Z</dcterms:created>
  <dcterms:modified xsi:type="dcterms:W3CDTF">2026-02-13T17:20:43Z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0x01010025C20A154B48CF45BD0DF5410B20A8AC</vt:lpwstr>
  </property>
</Properties>
</file>