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1" r:id="rId6"/>
    <p:sldId id="275" r:id="rId7"/>
    <p:sldId id="273" r:id="rId8"/>
    <p:sldId id="274" r:id="rId9"/>
    <p:sldId id="259" r:id="rId10"/>
    <p:sldId id="276" r:id="rId11"/>
    <p:sldId id="265" r:id="rId12"/>
    <p:sldId id="787" r:id="rId13"/>
    <p:sldId id="788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12097-5CFE-4B83-CF10-D8E9AC4E4887}" v="1" dt="2026-02-23T22:59:5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Williams" userId="S::lwilliams@midlandtexas.gov::fe394050-744e-4f10-b928-546a1beb1acf" providerId="AD" clId="Web-{6BF12097-5CFE-4B83-CF10-D8E9AC4E4887}"/>
    <pc:docChg chg="delSld">
      <pc:chgData name="Laurie Williams" userId="S::lwilliams@midlandtexas.gov::fe394050-744e-4f10-b928-546a1beb1acf" providerId="AD" clId="Web-{6BF12097-5CFE-4B83-CF10-D8E9AC4E4887}" dt="2026-02-23T22:59:56.374" v="0"/>
      <pc:docMkLst>
        <pc:docMk/>
      </pc:docMkLst>
      <pc:sldChg chg="del">
        <pc:chgData name="Laurie Williams" userId="S::lwilliams@midlandtexas.gov::fe394050-744e-4f10-b928-546a1beb1acf" providerId="AD" clId="Web-{6BF12097-5CFE-4B83-CF10-D8E9AC4E4887}" dt="2026-02-23T22:59:56.374" v="0"/>
        <pc:sldMkLst>
          <pc:docMk/>
          <pc:sldMk cId="2963504306" sldId="277"/>
        </pc:sldMkLst>
      </pc:sldChg>
    </pc:docChg>
  </pc:docChgLst>
  <pc:docChgLst>
    <pc:chgData name="Taylor Novak" userId="S::tnovak@midlandtexas.gov::1bf35eaf-d94c-4f2d-bb10-da09de5f8ee8" providerId="AD" clId="Web-{271DABD3-2A2A-76B5-699C-59CD9FEA2353}"/>
    <pc:docChg chg="modSld">
      <pc:chgData name="Taylor Novak" userId="S::tnovak@midlandtexas.gov::1bf35eaf-d94c-4f2d-bb10-da09de5f8ee8" providerId="AD" clId="Web-{271DABD3-2A2A-76B5-699C-59CD9FEA2353}" dt="2026-02-20T21:19:16.466" v="102" actId="1076"/>
      <pc:docMkLst>
        <pc:docMk/>
      </pc:docMkLst>
      <pc:sldChg chg="modSp">
        <pc:chgData name="Taylor Novak" userId="S::tnovak@midlandtexas.gov::1bf35eaf-d94c-4f2d-bb10-da09de5f8ee8" providerId="AD" clId="Web-{271DABD3-2A2A-76B5-699C-59CD9FEA2353}" dt="2026-02-20T21:16:59.076" v="17" actId="20577"/>
        <pc:sldMkLst>
          <pc:docMk/>
          <pc:sldMk cId="498843460" sldId="259"/>
        </pc:sldMkLst>
        <pc:spChg chg="mod">
          <ac:chgData name="Taylor Novak" userId="S::tnovak@midlandtexas.gov::1bf35eaf-d94c-4f2d-bb10-da09de5f8ee8" providerId="AD" clId="Web-{271DABD3-2A2A-76B5-699C-59CD9FEA2353}" dt="2026-02-20T21:16:59.076" v="17" actId="20577"/>
          <ac:spMkLst>
            <pc:docMk/>
            <pc:sldMk cId="498843460" sldId="259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7:43.435" v="36" actId="1076"/>
        <pc:sldMkLst>
          <pc:docMk/>
          <pc:sldMk cId="3813912203" sldId="265"/>
        </pc:sldMkLst>
        <pc:spChg chg="mod">
          <ac:chgData name="Taylor Novak" userId="S::tnovak@midlandtexas.gov::1bf35eaf-d94c-4f2d-bb10-da09de5f8ee8" providerId="AD" clId="Web-{271DABD3-2A2A-76B5-699C-59CD9FEA2353}" dt="2026-02-20T21:17:43.435" v="36" actId="1076"/>
          <ac:spMkLst>
            <pc:docMk/>
            <pc:sldMk cId="3813912203" sldId="265"/>
            <ac:spMk id="5" creationId="{3E08E9BC-079A-4903-981E-4A0500FAA043}"/>
          </ac:spMkLst>
        </pc:spChg>
        <pc:spChg chg="mod">
          <ac:chgData name="Taylor Novak" userId="S::tnovak@midlandtexas.gov::1bf35eaf-d94c-4f2d-bb10-da09de5f8ee8" providerId="AD" clId="Web-{271DABD3-2A2A-76B5-699C-59CD9FEA2353}" dt="2026-02-20T21:17:38.779" v="35" actId="20577"/>
          <ac:spMkLst>
            <pc:docMk/>
            <pc:sldMk cId="3813912203" sldId="265"/>
            <ac:spMk id="7" creationId="{7A5D9A41-4B6C-48E4-80EF-87D074425D2B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9:16.466" v="102" actId="1076"/>
        <pc:sldMkLst>
          <pc:docMk/>
          <pc:sldMk cId="30683969" sldId="272"/>
        </pc:sldMkLst>
        <pc:spChg chg="mod">
          <ac:chgData name="Taylor Novak" userId="S::tnovak@midlandtexas.gov::1bf35eaf-d94c-4f2d-bb10-da09de5f8ee8" providerId="AD" clId="Web-{271DABD3-2A2A-76B5-699C-59CD9FEA2353}" dt="2026-02-20T21:19:16.466" v="102" actId="1076"/>
          <ac:spMkLst>
            <pc:docMk/>
            <pc:sldMk cId="30683969" sldId="272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6:31.655" v="10" actId="1076"/>
        <pc:sldMkLst>
          <pc:docMk/>
          <pc:sldMk cId="2009653098" sldId="273"/>
        </pc:sldMkLst>
        <pc:picChg chg="mod">
          <ac:chgData name="Taylor Novak" userId="S::tnovak@midlandtexas.gov::1bf35eaf-d94c-4f2d-bb10-da09de5f8ee8" providerId="AD" clId="Web-{271DABD3-2A2A-76B5-699C-59CD9FEA2353}" dt="2026-02-20T21:16:31.655" v="10" actId="1076"/>
          <ac:picMkLst>
            <pc:docMk/>
            <pc:sldMk cId="2009653098" sldId="273"/>
            <ac:picMk id="5" creationId="{E9BC29C1-99DE-4807-6E20-CECAD52A537B}"/>
          </ac:picMkLst>
        </pc:picChg>
      </pc:sldChg>
      <pc:sldChg chg="addSp modSp">
        <pc:chgData name="Taylor Novak" userId="S::tnovak@midlandtexas.gov::1bf35eaf-d94c-4f2d-bb10-da09de5f8ee8" providerId="AD" clId="Web-{271DABD3-2A2A-76B5-699C-59CD9FEA2353}" dt="2026-02-20T21:16:54.529" v="15" actId="1076"/>
        <pc:sldMkLst>
          <pc:docMk/>
          <pc:sldMk cId="2453906687" sldId="274"/>
        </pc:sldMkLst>
        <pc:spChg chg="add">
          <ac:chgData name="Taylor Novak" userId="S::tnovak@midlandtexas.gov::1bf35eaf-d94c-4f2d-bb10-da09de5f8ee8" providerId="AD" clId="Web-{271DABD3-2A2A-76B5-699C-59CD9FEA2353}" dt="2026-02-20T21:16:42.733" v="11"/>
          <ac:spMkLst>
            <pc:docMk/>
            <pc:sldMk cId="2453906687" sldId="274"/>
            <ac:spMk id="5" creationId="{1C1377D7-A57B-0655-9DA0-F2445D99BF27}"/>
          </ac:spMkLst>
        </pc:spChg>
        <pc:spChg chg="mod">
          <ac:chgData name="Taylor Novak" userId="S::tnovak@midlandtexas.gov::1bf35eaf-d94c-4f2d-bb10-da09de5f8ee8" providerId="AD" clId="Web-{271DABD3-2A2A-76B5-699C-59CD9FEA2353}" dt="2026-02-20T21:16:54.529" v="15" actId="1076"/>
          <ac:spMkLst>
            <pc:docMk/>
            <pc:sldMk cId="2453906687" sldId="274"/>
            <ac:spMk id="6" creationId="{E3EA668D-EB61-4153-994D-4F00AE0703DD}"/>
          </ac:spMkLst>
        </pc:spChg>
        <pc:spChg chg="mod">
          <ac:chgData name="Taylor Novak" userId="S::tnovak@midlandtexas.gov::1bf35eaf-d94c-4f2d-bb10-da09de5f8ee8" providerId="AD" clId="Web-{271DABD3-2A2A-76B5-699C-59CD9FEA2353}" dt="2026-02-20T21:16:51.811" v="14" actId="1076"/>
          <ac:spMkLst>
            <pc:docMk/>
            <pc:sldMk cId="2453906687" sldId="274"/>
            <ac:spMk id="7" creationId="{ACCB01A8-2A53-4E1B-AF29-218AB8EF3DFD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6:24.186" v="9" actId="20577"/>
        <pc:sldMkLst>
          <pc:docMk/>
          <pc:sldMk cId="64841111" sldId="275"/>
        </pc:sldMkLst>
        <pc:spChg chg="mod">
          <ac:chgData name="Taylor Novak" userId="S::tnovak@midlandtexas.gov::1bf35eaf-d94c-4f2d-bb10-da09de5f8ee8" providerId="AD" clId="Web-{271DABD3-2A2A-76B5-699C-59CD9FEA2353}" dt="2026-02-20T21:16:24.186" v="9" actId="20577"/>
          <ac:spMkLst>
            <pc:docMk/>
            <pc:sldMk cId="64841111" sldId="275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8:38.294" v="49" actId="20577"/>
        <pc:sldMkLst>
          <pc:docMk/>
          <pc:sldMk cId="4172661829" sldId="276"/>
        </pc:sldMkLst>
        <pc:spChg chg="mod">
          <ac:chgData name="Taylor Novak" userId="S::tnovak@midlandtexas.gov::1bf35eaf-d94c-4f2d-bb10-da09de5f8ee8" providerId="AD" clId="Web-{271DABD3-2A2A-76B5-699C-59CD9FEA2353}" dt="2026-02-20T21:17:16.170" v="24" actId="1076"/>
          <ac:spMkLst>
            <pc:docMk/>
            <pc:sldMk cId="4172661829" sldId="276"/>
            <ac:spMk id="2" creationId="{8D43C66B-512C-36B8-B77C-9737BE61168F}"/>
          </ac:spMkLst>
        </pc:spChg>
        <pc:spChg chg="mod">
          <ac:chgData name="Taylor Novak" userId="S::tnovak@midlandtexas.gov::1bf35eaf-d94c-4f2d-bb10-da09de5f8ee8" providerId="AD" clId="Web-{271DABD3-2A2A-76B5-699C-59CD9FEA2353}" dt="2026-02-20T21:17:20.873" v="25" actId="1076"/>
          <ac:spMkLst>
            <pc:docMk/>
            <pc:sldMk cId="4172661829" sldId="276"/>
            <ac:spMk id="3" creationId="{0731F83D-DAD5-F36A-7316-DB53DC81E576}"/>
          </ac:spMkLst>
        </pc:spChg>
        <pc:spChg chg="mod">
          <ac:chgData name="Taylor Novak" userId="S::tnovak@midlandtexas.gov::1bf35eaf-d94c-4f2d-bb10-da09de5f8ee8" providerId="AD" clId="Web-{271DABD3-2A2A-76B5-699C-59CD9FEA2353}" dt="2026-02-20T21:18:38.294" v="49" actId="20577"/>
          <ac:spMkLst>
            <pc:docMk/>
            <pc:sldMk cId="4172661829" sldId="276"/>
            <ac:spMk id="4" creationId="{48EF41C0-4607-4D94-B49A-FF52048F43F3}"/>
          </ac:spMkLst>
        </pc:spChg>
        <pc:spChg chg="mod">
          <ac:chgData name="Taylor Novak" userId="S::tnovak@midlandtexas.gov::1bf35eaf-d94c-4f2d-bb10-da09de5f8ee8" providerId="AD" clId="Web-{271DABD3-2A2A-76B5-699C-59CD9FEA2353}" dt="2026-02-20T21:17:11.529" v="23" actId="14100"/>
          <ac:spMkLst>
            <pc:docMk/>
            <pc:sldMk cId="4172661829" sldId="276"/>
            <ac:spMk id="9" creationId="{4C80B419-2E84-4967-A6CB-CACB5ED74FE9}"/>
          </ac:spMkLst>
        </pc:spChg>
      </pc:sldChg>
      <pc:sldChg chg="modSp">
        <pc:chgData name="Taylor Novak" userId="S::tnovak@midlandtexas.gov::1bf35eaf-d94c-4f2d-bb10-da09de5f8ee8" providerId="AD" clId="Web-{271DABD3-2A2A-76B5-699C-59CD9FEA2353}" dt="2026-02-20T21:18:03.294" v="42" actId="14100"/>
        <pc:sldMkLst>
          <pc:docMk/>
          <pc:sldMk cId="4170808414" sldId="787"/>
        </pc:sldMkLst>
        <pc:spChg chg="mod">
          <ac:chgData name="Taylor Novak" userId="S::tnovak@midlandtexas.gov::1bf35eaf-d94c-4f2d-bb10-da09de5f8ee8" providerId="AD" clId="Web-{271DABD3-2A2A-76B5-699C-59CD9FEA2353}" dt="2026-02-20T21:18:00.091" v="41" actId="1076"/>
          <ac:spMkLst>
            <pc:docMk/>
            <pc:sldMk cId="4170808414" sldId="787"/>
            <ac:spMk id="5" creationId="{A0E7780C-61C5-4BFE-AF60-66E344314B4F}"/>
          </ac:spMkLst>
        </pc:spChg>
        <pc:spChg chg="mod">
          <ac:chgData name="Taylor Novak" userId="S::tnovak@midlandtexas.gov::1bf35eaf-d94c-4f2d-bb10-da09de5f8ee8" providerId="AD" clId="Web-{271DABD3-2A2A-76B5-699C-59CD9FEA2353}" dt="2026-02-20T21:18:03.294" v="42" actId="14100"/>
          <ac:spMkLst>
            <pc:docMk/>
            <pc:sldMk cId="4170808414" sldId="787"/>
            <ac:spMk id="6" creationId="{EB3B9074-B679-4635-B287-86E2D3A8C7A4}"/>
          </ac:spMkLst>
        </pc:spChg>
      </pc:sldChg>
      <pc:sldChg chg="addSp modSp">
        <pc:chgData name="Taylor Novak" userId="S::tnovak@midlandtexas.gov::1bf35eaf-d94c-4f2d-bb10-da09de5f8ee8" providerId="AD" clId="Web-{271DABD3-2A2A-76B5-699C-59CD9FEA2353}" dt="2026-02-20T21:18:30.825" v="48"/>
        <pc:sldMkLst>
          <pc:docMk/>
          <pc:sldMk cId="3227905051" sldId="788"/>
        </pc:sldMkLst>
        <pc:spChg chg="add">
          <ac:chgData name="Taylor Novak" userId="S::tnovak@midlandtexas.gov::1bf35eaf-d94c-4f2d-bb10-da09de5f8ee8" providerId="AD" clId="Web-{271DABD3-2A2A-76B5-699C-59CD9FEA2353}" dt="2026-02-20T21:18:30.825" v="48"/>
          <ac:spMkLst>
            <pc:docMk/>
            <pc:sldMk cId="3227905051" sldId="788"/>
            <ac:spMk id="5" creationId="{E939BEDA-939C-FEDD-8C40-7F0F89BE6D28}"/>
          </ac:spMkLst>
        </pc:spChg>
        <pc:spChg chg="mod">
          <ac:chgData name="Taylor Novak" userId="S::tnovak@midlandtexas.gov::1bf35eaf-d94c-4f2d-bb10-da09de5f8ee8" providerId="AD" clId="Web-{271DABD3-2A2A-76B5-699C-59CD9FEA2353}" dt="2026-02-20T21:18:25.997" v="47" actId="1076"/>
          <ac:spMkLst>
            <pc:docMk/>
            <pc:sldMk cId="3227905051" sldId="788"/>
            <ac:spMk id="6" creationId="{E3EA668D-EB61-4153-994D-4F00AE0703DD}"/>
          </ac:spMkLst>
        </pc:spChg>
        <pc:spChg chg="mod">
          <ac:chgData name="Taylor Novak" userId="S::tnovak@midlandtexas.gov::1bf35eaf-d94c-4f2d-bb10-da09de5f8ee8" providerId="AD" clId="Web-{271DABD3-2A2A-76B5-699C-59CD9FEA2353}" dt="2026-02-20T21:18:18.404" v="45" actId="1076"/>
          <ac:spMkLst>
            <pc:docMk/>
            <pc:sldMk cId="3227905051" sldId="788"/>
            <ac:spMk id="7" creationId="{ACCB01A8-2A53-4E1B-AF29-218AB8EF3D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3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113290" y="2637645"/>
            <a:ext cx="119654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b="1">
                <a:solidFill>
                  <a:schemeClr val="bg1"/>
                </a:solidFill>
              </a:rPr>
              <a:t>SPARKS PARK RESTROOM REPLACEMENT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59592-67E6-4478-8184-5761ADE96A25}"/>
              </a:ext>
            </a:extLst>
          </p:cNvPr>
          <p:cNvSpPr txBox="1"/>
          <p:nvPr/>
        </p:nvSpPr>
        <p:spPr>
          <a:xfrm>
            <a:off x="190523" y="2142183"/>
            <a:ext cx="306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cs typeface="Arial" panose="020B0604020202020204" pitchFamily="34" charset="0"/>
              </a:rPr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CD7A9-ADC5-473D-A847-9BFD7C4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C0823C16-9D47-427B-9490-9B8024BB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24"/>
            <a:ext cx="12192000" cy="6998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A668D-EB61-4153-994D-4F00AE0703DD}"/>
              </a:ext>
            </a:extLst>
          </p:cNvPr>
          <p:cNvSpPr txBox="1"/>
          <p:nvPr/>
        </p:nvSpPr>
        <p:spPr>
          <a:xfrm>
            <a:off x="719373" y="1557224"/>
            <a:ext cx="8675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Hogan Park Playground (14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Washington Playground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 restroom/concession building at Sports Complex Auxiliary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MUGS 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Dennis the Menace Park 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Dunagan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These installations have proven to be high quality and low maintenance.  Life expectancy is 40-50 years.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B01A8-2A53-4E1B-AF29-218AB8EF3DFD}"/>
              </a:ext>
            </a:extLst>
          </p:cNvPr>
          <p:cNvSpPr txBox="1"/>
          <p:nvPr/>
        </p:nvSpPr>
        <p:spPr>
          <a:xfrm>
            <a:off x="475276" y="256692"/>
            <a:ext cx="845952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READY-BUILT STRUCTURES IN PARKS</a:t>
            </a:r>
            <a:endParaRPr lang="en-US" sz="4400" b="1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939BEDA-939C-FEDD-8C40-7F0F89BE6D28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90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499862"/>
            <a:ext cx="879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ACTION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28733" y="1454030"/>
            <a:ext cx="7585759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900">
                <a:latin typeface="Arial"/>
                <a:cs typeface="Arial"/>
              </a:rPr>
              <a:t>Resolution </a:t>
            </a:r>
            <a:r>
              <a:rPr lang="en-US" sz="2900" b="1">
                <a:latin typeface="Arial"/>
                <a:cs typeface="Arial"/>
              </a:rPr>
              <a:t>approving a contract </a:t>
            </a:r>
            <a:r>
              <a:rPr lang="en-US" sz="2900">
                <a:latin typeface="Arial"/>
                <a:cs typeface="Arial"/>
              </a:rPr>
              <a:t>with </a:t>
            </a:r>
            <a:r>
              <a:rPr lang="en-US" sz="2900" b="1">
                <a:latin typeface="Arial"/>
                <a:cs typeface="Arial"/>
              </a:rPr>
              <a:t>Restroom Facilities, Ltd., </a:t>
            </a:r>
            <a:r>
              <a:rPr lang="en-US" sz="2900">
                <a:latin typeface="Arial"/>
                <a:cs typeface="Arial"/>
              </a:rPr>
              <a:t>through </a:t>
            </a:r>
            <a:r>
              <a:rPr lang="en-US" sz="2900" err="1">
                <a:latin typeface="Arial"/>
                <a:cs typeface="Arial"/>
              </a:rPr>
              <a:t>Buyboard</a:t>
            </a:r>
            <a:r>
              <a:rPr lang="en-US" sz="2900">
                <a:latin typeface="Arial"/>
                <a:cs typeface="Arial"/>
              </a:rPr>
              <a:t>, for the purchase and installation of a restroom facility structure at Sparks Park for a </a:t>
            </a:r>
            <a:r>
              <a:rPr lang="en-US" sz="2900" b="1">
                <a:latin typeface="Arial"/>
                <a:cs typeface="Arial"/>
              </a:rPr>
              <a:t>cost of $243,772.00; approving $31,228 for project related expenses</a:t>
            </a:r>
            <a:r>
              <a:rPr lang="en-US" sz="2900">
                <a:latin typeface="Arial"/>
                <a:cs typeface="Arial"/>
              </a:rPr>
              <a:t> for a </a:t>
            </a:r>
            <a:r>
              <a:rPr lang="en-US" sz="2900" b="1">
                <a:latin typeface="Arial"/>
                <a:cs typeface="Arial"/>
              </a:rPr>
              <a:t>total cost of $275,000.00</a:t>
            </a:r>
            <a:r>
              <a:rPr lang="en-US" sz="2900">
                <a:latin typeface="Arial"/>
                <a:cs typeface="Arial"/>
              </a:rPr>
              <a:t>; and </a:t>
            </a:r>
            <a:r>
              <a:rPr lang="en-US" sz="2900" b="1">
                <a:latin typeface="Arial"/>
                <a:cs typeface="Arial"/>
              </a:rPr>
              <a:t>appropriating CDBG funds </a:t>
            </a:r>
            <a:r>
              <a:rPr lang="en-US" sz="2900">
                <a:latin typeface="Arial"/>
                <a:cs typeface="Arial"/>
              </a:rPr>
              <a:t>for said project. 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44F8-7B97-4D26-AC46-571C3C0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74" y="125294"/>
            <a:ext cx="1954928" cy="918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F68C4-415F-4B4D-933A-1E33792A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73" y="0"/>
            <a:ext cx="455567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95FFE-DB4C-46A9-BE70-00E8D2D9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5813889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441957" y="384691"/>
            <a:ext cx="919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GOAL CONNECTIONS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62EC1-582C-482D-87FE-A29FF025C33F}"/>
              </a:ext>
            </a:extLst>
          </p:cNvPr>
          <p:cNvSpPr/>
          <p:nvPr/>
        </p:nvSpPr>
        <p:spPr>
          <a:xfrm>
            <a:off x="441957" y="1245889"/>
            <a:ext cx="87020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Goal 3: Quality of Life and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Develop and enhance live, work, and play opportunities for our citizens.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3.6 Build the Best Parks System in Our Region: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Offer diverse, accessible, and enjoyable green spaces, tournament-ready ball fields, safe playgrounds, and unique recreational opportunities that enhance the quality of life and  quality of place for our community.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9F4E45-35C2-189C-EF8F-7BDBADA0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732" y="-155542"/>
            <a:ext cx="9363441" cy="70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1C295-D64A-0E84-73A8-AFDEA8D2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84" y="153541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199446" y="232315"/>
            <a:ext cx="924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SPARKS PARK RESTROOM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7264" y="1128823"/>
            <a:ext cx="652345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Staff requested $275,000 in 2026 CDBG funding to replace the  restrooms at Sparks Park.</a:t>
            </a: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facility is outdated, difficult to maintain, and doesn’t meet current ADA standards. 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picture containing outdoor, sky, building, house&#10;&#10;AI-generated content may be incorrect.">
            <a:extLst>
              <a:ext uri="{FF2B5EF4-FFF2-40B4-BE49-F238E27FC236}">
                <a16:creationId xmlns:a16="http://schemas.microsoft.com/office/drawing/2014/main" id="{B49CBC88-C26E-7159-D081-5EB3452B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6" y="209158"/>
            <a:ext cx="4733618" cy="3550213"/>
          </a:xfrm>
          <a:prstGeom prst="rect">
            <a:avLst/>
          </a:prstGeom>
        </p:spPr>
      </p:pic>
      <p:pic>
        <p:nvPicPr>
          <p:cNvPr id="8" name="Picture 7" descr="A sink in a room&#10;&#10;AI-generated content may be incorrect.">
            <a:extLst>
              <a:ext uri="{FF2B5EF4-FFF2-40B4-BE49-F238E27FC236}">
                <a16:creationId xmlns:a16="http://schemas.microsoft.com/office/drawing/2014/main" id="{C620E070-5F1E-34FE-C426-393611CC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84" y="3927500"/>
            <a:ext cx="3628454" cy="2721341"/>
          </a:xfrm>
          <a:prstGeom prst="rect">
            <a:avLst/>
          </a:prstGeom>
        </p:spPr>
      </p:pic>
      <p:pic>
        <p:nvPicPr>
          <p:cNvPr id="11" name="Picture 10" descr="A toilet in a bathroom&#10;&#10;AI-generated content may be incorrect.">
            <a:extLst>
              <a:ext uri="{FF2B5EF4-FFF2-40B4-BE49-F238E27FC236}">
                <a16:creationId xmlns:a16="http://schemas.microsoft.com/office/drawing/2014/main" id="{31C8C0DE-78CC-C826-9CDA-38284A059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98" y="3927501"/>
            <a:ext cx="3628456" cy="27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ABDC-D1F2-141F-ACBA-B4156D41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9BC29C1-99DE-4807-6E20-CECAD52A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AB83D-54F4-08D8-A139-BC635DCD045C}"/>
              </a:ext>
            </a:extLst>
          </p:cNvPr>
          <p:cNvSpPr txBox="1"/>
          <p:nvPr/>
        </p:nvSpPr>
        <p:spPr>
          <a:xfrm>
            <a:off x="533397" y="572524"/>
            <a:ext cx="845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CDBG FUNDING REQUEST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12493CC-0C92-AF46-2685-2C5D3942C1D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AA71B-23F6-48D1-9154-E21B4D5BD096}"/>
              </a:ext>
            </a:extLst>
          </p:cNvPr>
          <p:cNvSpPr txBox="1"/>
          <p:nvPr/>
        </p:nvSpPr>
        <p:spPr>
          <a:xfrm>
            <a:off x="801921" y="1874728"/>
            <a:ext cx="8029258" cy="31085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 Building Cost	 $243,772.00</a:t>
            </a:r>
          </a:p>
          <a:p>
            <a:r>
              <a:rPr lang="en-US" sz="28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related costs     	   $31,228.00</a:t>
            </a:r>
          </a:p>
          <a:p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Project Cost	 	 $275,000.00</a:t>
            </a:r>
          </a:p>
          <a:p>
            <a:endParaRPr lang="en-US" sz="2800">
              <a:solidFill>
                <a:srgbClr val="215F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solidFill>
                <a:srgbClr val="215F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215F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CDBG FUNDING HAS BEEN AWARDED IN THIS AMOUNT TO COMPLETE THE PROJECT</a:t>
            </a:r>
          </a:p>
        </p:txBody>
      </p:sp>
    </p:spTree>
    <p:extLst>
      <p:ext uri="{BB962C8B-B14F-4D97-AF65-F5344CB8AC3E}">
        <p14:creationId xmlns:p14="http://schemas.microsoft.com/office/powerpoint/2010/main" val="200965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CD7A9-ADC5-473D-A847-9BFD7C4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C0823C16-9D47-427B-9490-9B8024BB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A668D-EB61-4153-994D-4F00AE0703DD}"/>
              </a:ext>
            </a:extLst>
          </p:cNvPr>
          <p:cNvSpPr txBox="1"/>
          <p:nvPr/>
        </p:nvSpPr>
        <p:spPr>
          <a:xfrm>
            <a:off x="719374" y="1171513"/>
            <a:ext cx="8779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Project Related Funds will be utilized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Demolition of the existing structure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Preparation of the building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New Electrical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Plumbing connections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New water line will be installed that will be dedicated for the building only.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B01A8-2A53-4E1B-AF29-218AB8EF3DFD}"/>
              </a:ext>
            </a:extLst>
          </p:cNvPr>
          <p:cNvSpPr txBox="1"/>
          <p:nvPr/>
        </p:nvSpPr>
        <p:spPr>
          <a:xfrm>
            <a:off x="533003" y="395238"/>
            <a:ext cx="845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CDBG FUNDING REQUEST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C1377D7-A57B-0655-9DA0-F2445D99BF2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9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91937-7A67-4B76-BEA7-2D586383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25" y="2737373"/>
            <a:ext cx="6776698" cy="3735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16866"/>
            <a:ext cx="924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COMMUNITY 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286307"/>
            <a:ext cx="1034398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A new restroom facility at Sparks Park will have a life expectancy of 40-50 years.  </a:t>
            </a:r>
            <a:endParaRPr lang="en-US">
              <a:latin typeface="Arial"/>
              <a:cs typeface="Arial"/>
            </a:endParaRPr>
          </a:p>
          <a:p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/>
                <a:cs typeface="Arial"/>
              </a:rPr>
              <a:t>The existing facility is over 40 years old.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C66B-512C-36B8-B77C-9737BE61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034"/>
            <a:ext cx="10515600" cy="111556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COMMUNITY IMPACT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F83D-DAD5-F36A-7316-DB53DC81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73" y="1397969"/>
            <a:ext cx="8001000" cy="90955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This is the new facility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Dunagan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Park. 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F41C0-4607-4D94-B49A-FF52048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dirty="0" smtClean="0">
                <a:latin typeface="Century Gothic"/>
              </a:rPr>
              <a:pPr/>
              <a:t>7</a:t>
            </a:fld>
            <a:endParaRPr lang="en-US">
              <a:latin typeface="Century Gothic"/>
            </a:endParaRPr>
          </a:p>
        </p:txBody>
      </p:sp>
      <p:pic>
        <p:nvPicPr>
          <p:cNvPr id="6" name="Picture 5" descr="A picture containing outdoor, sky, tree, ground&#10;&#10;AI-generated content may be incorrect.">
            <a:extLst>
              <a:ext uri="{FF2B5EF4-FFF2-40B4-BE49-F238E27FC236}">
                <a16:creationId xmlns:a16="http://schemas.microsoft.com/office/drawing/2014/main" id="{7D957E6F-CC06-0669-28D9-AA2E6B43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" y="2334705"/>
            <a:ext cx="3291839" cy="2468879"/>
          </a:xfrm>
          <a:prstGeom prst="rect">
            <a:avLst/>
          </a:prstGeom>
        </p:spPr>
      </p:pic>
      <p:pic>
        <p:nvPicPr>
          <p:cNvPr id="8" name="Picture 7" descr="A sink in a room&#10;&#10;AI-generated content may be incorrect.">
            <a:extLst>
              <a:ext uri="{FF2B5EF4-FFF2-40B4-BE49-F238E27FC236}">
                <a16:creationId xmlns:a16="http://schemas.microsoft.com/office/drawing/2014/main" id="{662E8A35-1C7B-E105-484A-63D618C8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05" y="2334704"/>
            <a:ext cx="3291839" cy="2468879"/>
          </a:xfrm>
          <a:prstGeom prst="rect">
            <a:avLst/>
          </a:prstGeom>
        </p:spPr>
      </p:pic>
      <p:pic>
        <p:nvPicPr>
          <p:cNvPr id="14" name="Picture 13" descr="A picture containing indoor, worktable, desk&#10;&#10;AI-generated content may be incorrect.">
            <a:extLst>
              <a:ext uri="{FF2B5EF4-FFF2-40B4-BE49-F238E27FC236}">
                <a16:creationId xmlns:a16="http://schemas.microsoft.com/office/drawing/2014/main" id="{0501026C-0726-F8F9-61C4-A98129BF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1932" y="1466953"/>
            <a:ext cx="4973371" cy="37300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80B419-2E84-4967-A6CB-CACB5ED74FE9}"/>
              </a:ext>
            </a:extLst>
          </p:cNvPr>
          <p:cNvSpPr txBox="1">
            <a:spLocks/>
          </p:cNvSpPr>
          <p:nvPr/>
        </p:nvSpPr>
        <p:spPr>
          <a:xfrm>
            <a:off x="782688" y="5011980"/>
            <a:ext cx="6876229" cy="90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Arial"/>
                <a:cs typeface="Arial"/>
              </a:rPr>
              <a:t>The proposed facility at Sparks Park will be identical.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3544E36-26DC-F110-0D65-FA239DC8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BEADB03-30FD-4A05-9075-81A745537DF3}"/>
              </a:ext>
            </a:extLst>
          </p:cNvPr>
          <p:cNvSpPr txBox="1"/>
          <p:nvPr/>
        </p:nvSpPr>
        <p:spPr>
          <a:xfrm>
            <a:off x="533400" y="459936"/>
            <a:ext cx="896352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333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160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08E9BC-079A-4903-981E-4A0500FA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47" y="167609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CONSTRUCTION METHOD COMPARISON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D9A41-4B6C-48E4-80EF-87D07442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2012"/>
            <a:ext cx="8973370" cy="48665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Staff has investigated costs of three potential methods of construction for the Sparks Park restroom:</a:t>
            </a:r>
          </a:p>
          <a:p>
            <a:pPr marL="0" indent="0">
              <a:buNone/>
            </a:pPr>
            <a:endParaRPr lang="en-US" sz="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400">
                <a:latin typeface="Arial"/>
                <a:cs typeface="Arial"/>
              </a:rPr>
              <a:t>On site turn-key construction with contractor following architectural plans.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400">
                <a:latin typeface="Arial"/>
                <a:cs typeface="Arial"/>
              </a:rPr>
              <a:t>Kit construction.  Purchase of building kit and contractor assembly of restroom kit.  This requires 2 contracts.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Ready-built construction with building assembled off-site and set in place.</a:t>
            </a: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5B10924-330B-571A-3522-491581A7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B3B9074-B679-4635-B287-86E2D3A8C7A4}"/>
              </a:ext>
            </a:extLst>
          </p:cNvPr>
          <p:cNvSpPr txBox="1"/>
          <p:nvPr/>
        </p:nvSpPr>
        <p:spPr>
          <a:xfrm>
            <a:off x="771486" y="1412755"/>
            <a:ext cx="8631494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endParaRPr lang="en-US" sz="100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Turn-key on site construction quote	$315,000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sealed plans			$300,000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</a:t>
            </a:r>
            <a:r>
              <a:rPr lang="en-US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(demo, water line, electrical, bonds)</a:t>
            </a: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  15,000	</a:t>
            </a:r>
          </a:p>
          <a:p>
            <a:endParaRPr lang="en-US" sz="2400" b="1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Construction				 $275,000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kit delivered to site 			$130,000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construction 				$130,000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</a:t>
            </a:r>
            <a:r>
              <a:rPr lang="en-US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(demo, water line, electrical, bonds) </a:t>
            </a: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  15,000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en-US" sz="200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Ready-built Construction			$275,000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and installation    				$243,772</a:t>
            </a:r>
          </a:p>
          <a:p>
            <a:pPr marL="685811" lvl="1" indent="-22861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					$  31,228</a:t>
            </a:r>
          </a:p>
          <a:p>
            <a:pPr lvl="1"/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(demo, building pad, water line, electrical, bonds) </a:t>
            </a:r>
            <a:r>
              <a:rPr lang="en-US"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endParaRPr lang="en-US" sz="200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333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160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E7780C-61C5-4BFE-AF60-66E34431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66" y="100108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CONSTRUCTION METHOD COMPARISON</a:t>
            </a: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c66da6a42fe77341ddaa02569285563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06971e75b6b45b9af4d8f21c89897c0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ABBFC3-70A8-4289-8F54-0F45A0B0C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8218F-7E0A-4A3D-9500-62B369FB70A6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50EB36-860A-40D5-9F4C-393D7DA99879}">
  <ds:schemaRefs>
    <ds:schemaRef ds:uri="dac4e956-f0e3-4f68-a80d-7cb1a90f51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IMPACT</vt:lpstr>
      <vt:lpstr>CONSTRUCTION METHOD COMPARISON</vt:lpstr>
      <vt:lpstr>CONSTRUCTION METHOD COMPARISON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revision>2</cp:revision>
  <dcterms:created xsi:type="dcterms:W3CDTF">2024-07-01T17:26:48Z</dcterms:created>
  <dcterms:modified xsi:type="dcterms:W3CDTF">2026-02-23T22:59:56Z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