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3" r:id="rId3"/>
    <p:sldId id="282" r:id="rId4"/>
    <p:sldId id="314" r:id="rId5"/>
    <p:sldId id="260" r:id="rId6"/>
    <p:sldId id="316" r:id="rId7"/>
    <p:sldId id="261" r:id="rId8"/>
    <p:sldId id="315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9F0"/>
    <a:srgbClr val="00599C"/>
    <a:srgbClr val="04386D"/>
    <a:srgbClr val="E7F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84104" autoAdjust="0"/>
  </p:normalViewPr>
  <p:slideViewPr>
    <p:cSldViewPr snapToGrid="0">
      <p:cViewPr varScale="1">
        <p:scale>
          <a:sx n="78" d="100"/>
          <a:sy n="78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22270438041025E-2"/>
          <c:y val="0.15997500993332889"/>
          <c:w val="0.58639650292467904"/>
          <c:h val="0.71968248676014579"/>
        </c:manualLayout>
      </c:layout>
      <c:barChart>
        <c:barDir val="col"/>
        <c:grouping val="stacked"/>
        <c:varyColors val="0"/>
        <c:ser>
          <c:idx val="0"/>
          <c:order val="0"/>
          <c:tx>
            <c:v>Years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('FD AND PD TABLES'!$C$12,'FD AND PD TABLES'!$L$12)</c:f>
              <c:strCache>
                <c:ptCount val="2"/>
                <c:pt idx="0">
                  <c:v>FY2017</c:v>
                </c:pt>
                <c:pt idx="1">
                  <c:v>FY2026</c:v>
                </c:pt>
              </c:strCache>
            </c:strRef>
          </c:cat>
          <c:val>
            <c:numRef>
              <c:f>('FD AND PD TABLES'!$C$2,'FD AND PD TABLES'!$L$2)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C67-4406-B88E-3BB318AE83D6}"/>
            </c:ext>
          </c:extLst>
        </c:ser>
        <c:ser>
          <c:idx val="1"/>
          <c:order val="1"/>
          <c:tx>
            <c:v>Police &amp; Dispatch Budget</c:v>
          </c:tx>
          <c:spPr>
            <a:solidFill>
              <a:srgbClr val="00599C"/>
            </a:solidFill>
            <a:ln>
              <a:noFill/>
            </a:ln>
            <a:effectLst/>
          </c:spPr>
          <c:invertIfNegative val="0"/>
          <c:cat>
            <c:strRef>
              <c:f>('FD AND PD TABLES'!$C$12,'FD AND PD TABLES'!$L$12)</c:f>
              <c:strCache>
                <c:ptCount val="2"/>
                <c:pt idx="0">
                  <c:v>FY2017</c:v>
                </c:pt>
                <c:pt idx="1">
                  <c:v>FY2026</c:v>
                </c:pt>
              </c:strCache>
            </c:strRef>
          </c:cat>
          <c:val>
            <c:numRef>
              <c:f>('FD AND PD TABLES'!$C$3,'FD AND PD TABLES'!$L$3)</c:f>
              <c:numCache>
                <c:formatCode>_("$"* #,##0_);_("$"* \(#,##0\);_("$"* "-"??_);_(@_)</c:formatCode>
                <c:ptCount val="2"/>
                <c:pt idx="0">
                  <c:v>26833261</c:v>
                </c:pt>
                <c:pt idx="1">
                  <c:v>49484089.25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C67-4406-B88E-3BB318AE83D6}"/>
            </c:ext>
          </c:extLst>
        </c:ser>
        <c:ser>
          <c:idx val="3"/>
          <c:order val="3"/>
          <c:tx>
            <c:v>Fire Budget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('FD AND PD TABLES'!$C$12,'FD AND PD TABLES'!$L$12)</c:f>
              <c:strCache>
                <c:ptCount val="2"/>
                <c:pt idx="0">
                  <c:v>FY2017</c:v>
                </c:pt>
                <c:pt idx="1">
                  <c:v>FY2026</c:v>
                </c:pt>
              </c:strCache>
            </c:strRef>
          </c:cat>
          <c:val>
            <c:numRef>
              <c:f>('FD AND PD TABLES'!$C$7,'FD AND PD TABLES'!$L$7)</c:f>
              <c:numCache>
                <c:formatCode>_("$"* #,##0_);_("$"* \(#,##0\);_("$"* "-"??_);_(@_)</c:formatCode>
                <c:ptCount val="2"/>
                <c:pt idx="0">
                  <c:v>25842095</c:v>
                </c:pt>
                <c:pt idx="1">
                  <c:v>49628101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C67-4406-B88E-3BB318AE8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842395680"/>
        <c:axId val="84239526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('FD AND PD TABLES'!$C$12,'FD AND PD TABLES'!$L$12)</c15:sqref>
                        </c15:formulaRef>
                      </c:ext>
                    </c:extLst>
                    <c:strCache>
                      <c:ptCount val="2"/>
                      <c:pt idx="0">
                        <c:v>FY2017</c:v>
                      </c:pt>
                      <c:pt idx="1">
                        <c:v>FY2026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'FD AND PD TABLES'!$C$6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5C67-4406-B88E-3BB318AE83D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5"/>
          <c:order val="5"/>
          <c:tx>
            <c:v>Property Tax Revenue</c:v>
          </c:tx>
          <c:spPr>
            <a:ln w="28575" cap="rnd">
              <a:solidFill>
                <a:srgbClr val="76B9F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57150" cap="rnd">
                <a:solidFill>
                  <a:srgbClr val="76B9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F74-429E-84A1-86C729BAA64D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468099018845997"/>
                      <c:h val="0.136979367148562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F74-429E-84A1-86C729BAA64D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579776657034544"/>
                      <c:h val="0.136979367148562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74-429E-84A1-86C729BAA64D}"/>
                </c:ext>
              </c:extLst>
            </c:dLbl>
            <c:spPr>
              <a:solidFill>
                <a:srgbClr val="76B9F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('FD AND PD TABLES'!$C$9,'FD AND PD TABLES'!$L$9)</c:f>
              <c:strCache>
                <c:ptCount val="2"/>
                <c:pt idx="0">
                  <c:v>FY2017</c:v>
                </c:pt>
                <c:pt idx="1">
                  <c:v>FY2026</c:v>
                </c:pt>
              </c:strCache>
            </c:strRef>
          </c:cat>
          <c:val>
            <c:numRef>
              <c:f>('FD AND PD TABLES'!$C$13,'FD AND PD TABLES'!$L$13)</c:f>
              <c:numCache>
                <c:formatCode>_("$"* #,##0_);_("$"* \(#,##0\);_("$"* "-"??_);_(@_)</c:formatCode>
                <c:ptCount val="2"/>
                <c:pt idx="0">
                  <c:v>41714000</c:v>
                </c:pt>
                <c:pt idx="1">
                  <c:v>64500000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5C67-4406-B88E-3BB318AE83D6}"/>
            </c:ext>
          </c:extLst>
        </c:ser>
        <c:ser>
          <c:idx val="6"/>
          <c:order val="6"/>
          <c:tx>
            <c:strRef>
              <c:f>'FD AND PD TABLES'!$A$10</c:f>
              <c:strCache>
                <c:ptCount val="1"/>
                <c:pt idx="0">
                  <c:v>Total Public Safety Budget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851647249560043E-2"/>
                  <c:y val="-7.17832806505665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74831685531248"/>
                      <c:h val="0.13675220401896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F74-429E-84A1-86C729BAA64D}"/>
                </c:ext>
              </c:extLst>
            </c:dLbl>
            <c:dLbl>
              <c:idx val="1"/>
              <c:layout>
                <c:manualLayout>
                  <c:x val="-9.9074860686543115E-2"/>
                  <c:y val="-7.40549119465626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586509323719794"/>
                      <c:h val="0.13675220401896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F74-429E-84A1-86C729BAA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2018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('FD AND PD TABLES'!$C$10,'FD AND PD TABLES'!$L$10)</c:f>
              <c:numCache>
                <c:formatCode>_("$"* #,##0_);_("$"* \(#,##0\);_("$"* "-"??_);_(@_)</c:formatCode>
                <c:ptCount val="2"/>
                <c:pt idx="0">
                  <c:v>52675356</c:v>
                </c:pt>
                <c:pt idx="1">
                  <c:v>99112190.25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5C67-4406-B88E-3BB318AE8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2395680"/>
        <c:axId val="842395264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('FD AND PD TABLES'!$C$9,'FD AND PD TABLES'!$L$9)</c15:sqref>
                        </c15:formulaRef>
                      </c:ext>
                    </c:extLst>
                    <c:strCache>
                      <c:ptCount val="2"/>
                      <c:pt idx="0">
                        <c:v>FY2017</c:v>
                      </c:pt>
                      <c:pt idx="1">
                        <c:v>FY2026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'FD AND PD TABLES'!$C$12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5C67-4406-B88E-3BB318AE83D6}"/>
                  </c:ext>
                </c:extLst>
              </c15:ser>
            </c15:filteredLineSeries>
          </c:ext>
        </c:extLst>
      </c:lineChart>
      <c:catAx>
        <c:axId val="84239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42395264"/>
        <c:crosses val="autoZero"/>
        <c:auto val="1"/>
        <c:lblAlgn val="ctr"/>
        <c:lblOffset val="100"/>
        <c:noMultiLvlLbl val="0"/>
      </c:catAx>
      <c:valAx>
        <c:axId val="842395264"/>
        <c:scaling>
          <c:orientation val="minMax"/>
          <c:max val="1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42395680"/>
        <c:crosses val="autoZero"/>
        <c:crossBetween val="between"/>
        <c:majorUnit val="20000000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3787561168788263"/>
          <c:y val="0.43361059159718218"/>
          <c:w val="0.17354177363611045"/>
          <c:h val="0.37130010288522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0.71766</cdr:x>
      <cdr:y>0.04707</cdr:y>
    </cdr:from>
    <cdr:to>
      <cdr:x>0.98639</cdr:x>
      <cdr:y>0.34902</cdr:y>
    </cdr:to>
    <cdr:sp macro="" textlink="">
      <cdr:nvSpPr>
        <cdr:cNvPr id="10" name="Rectangle 9">
          <a:extLst xmlns:a="http://schemas.openxmlformats.org/drawingml/2006/main">
            <a:ext uri="{FF2B5EF4-FFF2-40B4-BE49-F238E27FC236}">
              <a16:creationId xmlns:a16="http://schemas.microsoft.com/office/drawing/2014/main" id="{001C9718-328B-814E-FEC8-E4FCD189D263}"/>
            </a:ext>
          </a:extLst>
        </cdr:cNvPr>
        <cdr:cNvSpPr/>
      </cdr:nvSpPr>
      <cdr:spPr>
        <a:xfrm xmlns:a="http://schemas.openxmlformats.org/drawingml/2006/main">
          <a:off x="8161210" y="263163"/>
          <a:ext cx="3056062" cy="1688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00599C"/>
          </a:solidFill>
        </a:ln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>
            <a:spcBef>
              <a:spcPts val="600"/>
            </a:spcBef>
          </a:pPr>
          <a:r>
            <a:rPr lang="en-US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$35 Million Deficit</a:t>
          </a:r>
        </a:p>
        <a:p xmlns:a="http://schemas.openxmlformats.org/drawingml/2006/main">
          <a:pPr algn="ctr">
            <a:spcBef>
              <a:spcPts val="600"/>
            </a:spcBef>
          </a:pPr>
          <a:r>
            <a: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between Public Safety Expenses and Property Tax Revenue in FY2026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2/23/2026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2/23/2026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safety investment outpaced property tax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1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498022" y="2649348"/>
            <a:ext cx="100086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PUBLIC SAFETY INVESTMENTS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BEAAB9-CA15-EAB1-2EE7-05364758BCEC}"/>
              </a:ext>
            </a:extLst>
          </p:cNvPr>
          <p:cNvSpPr/>
          <p:nvPr/>
        </p:nvSpPr>
        <p:spPr>
          <a:xfrm>
            <a:off x="10983558" y="6142616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286" b="4412"/>
          <a:stretch>
            <a:fillRect/>
          </a:stretch>
        </p:blipFill>
        <p:spPr>
          <a:xfrm>
            <a:off x="174375" y="737085"/>
            <a:ext cx="11843250" cy="5371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80D7F-07BB-A154-C7D7-B6C8F7BBF67B}"/>
              </a:ext>
            </a:extLst>
          </p:cNvPr>
          <p:cNvSpPr txBox="1"/>
          <p:nvPr/>
        </p:nvSpPr>
        <p:spPr>
          <a:xfrm>
            <a:off x="985837" y="1914512"/>
            <a:ext cx="4014788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rgbClr val="00599C"/>
                </a:solidFill>
              </a:rPr>
              <a:t>CHALLENGES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A94E15-DF9B-21FD-CF3E-BEADD8CBD042}"/>
              </a:ext>
            </a:extLst>
          </p:cNvPr>
          <p:cNvSpPr txBox="1"/>
          <p:nvPr/>
        </p:nvSpPr>
        <p:spPr>
          <a:xfrm>
            <a:off x="6581774" y="1914511"/>
            <a:ext cx="5133976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rgbClr val="00599C"/>
                </a:solidFill>
              </a:rPr>
              <a:t>LEADERSHIP COMMITMENT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42E6A-4D2A-1BA2-C77F-0597858E2568}"/>
              </a:ext>
            </a:extLst>
          </p:cNvPr>
          <p:cNvSpPr txBox="1"/>
          <p:nvPr/>
        </p:nvSpPr>
        <p:spPr>
          <a:xfrm>
            <a:off x="228600" y="113172"/>
            <a:ext cx="1196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PUBLIC SAFETY IS A PRIORITY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D45C0B2-92F1-6283-896C-A38D35554C1C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9ABD2-4574-433D-8B11-1782A1457D95}" type="slidenum"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9ABD2-4574-433D-8B11-1782A1457D95}" type="slidenum"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5" descr="A logo of a city&#10;&#10;Description automatically generated">
            <a:extLst>
              <a:ext uri="{FF2B5EF4-FFF2-40B4-BE49-F238E27FC236}">
                <a16:creationId xmlns:a16="http://schemas.microsoft.com/office/drawing/2014/main" id="{6EB9C5BE-D208-7900-DC7C-27C7BF976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52" y="5497076"/>
            <a:ext cx="2721848" cy="1360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64B1C3-79DF-EF31-B155-11A1B3913566}"/>
              </a:ext>
            </a:extLst>
          </p:cNvPr>
          <p:cNvSpPr txBox="1"/>
          <p:nvPr/>
        </p:nvSpPr>
        <p:spPr>
          <a:xfrm>
            <a:off x="228600" y="113172"/>
            <a:ext cx="1196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PUBLIC SAFETY VS PROPERTY TAX GROWTH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5E25C72-FB17-943F-D370-B55D55DF09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700579"/>
              </p:ext>
            </p:extLst>
          </p:nvPr>
        </p:nvGraphicFramePr>
        <p:xfrm>
          <a:off x="687368" y="882613"/>
          <a:ext cx="11372017" cy="559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204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8AC498E9-6F54-8339-55F5-623281F80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73" y="1133137"/>
            <a:ext cx="11298227" cy="51823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7ED992-BD5F-0B98-7B69-1C1614B88B03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9ABD2-4574-433D-8B11-1782A1457D95}" type="slidenum"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85268-E0F1-71D9-35CF-0B93AE0C2E34}"/>
              </a:ext>
            </a:extLst>
          </p:cNvPr>
          <p:cNvSpPr txBox="1"/>
          <p:nvPr/>
        </p:nvSpPr>
        <p:spPr>
          <a:xfrm>
            <a:off x="228600" y="113172"/>
            <a:ext cx="1196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COMPENSATION MODERNIZATION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69DA30-85C6-68E6-38CE-1A42CC4BBA98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9ABD2-4574-433D-8B11-1782A1457D95}" type="slidenum"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4DB34E2-79F1-F7D0-6560-DDB7400A5F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82"/>
          <a:stretch>
            <a:fillRect/>
          </a:stretch>
        </p:blipFill>
        <p:spPr>
          <a:xfrm>
            <a:off x="680281" y="796885"/>
            <a:ext cx="10831437" cy="5225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12F074-1A9A-E2B8-E31C-C84A5CEC2F87}"/>
              </a:ext>
            </a:extLst>
          </p:cNvPr>
          <p:cNvSpPr txBox="1"/>
          <p:nvPr/>
        </p:nvSpPr>
        <p:spPr>
          <a:xfrm>
            <a:off x="228600" y="113172"/>
            <a:ext cx="1196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EQUIPMENT &amp; TECHNOLOGY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Diagram&#10;&#10;AI-generated content may be incorrect.">
            <a:extLst>
              <a:ext uri="{FF2B5EF4-FFF2-40B4-BE49-F238E27FC236}">
                <a16:creationId xmlns:a16="http://schemas.microsoft.com/office/drawing/2014/main" id="{86405D08-202C-A8CC-E2C6-2B8BB329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65" y="252791"/>
            <a:ext cx="11603069" cy="56872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F4F6A-B081-8256-4F53-6A238BF46EBA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9ABD2-4574-433D-8B11-1782A1457D95}" type="slidenum"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C27101-72AF-F2CD-00BE-2ECC796F10FE}"/>
              </a:ext>
            </a:extLst>
          </p:cNvPr>
          <p:cNvSpPr txBox="1"/>
          <p:nvPr/>
        </p:nvSpPr>
        <p:spPr>
          <a:xfrm>
            <a:off x="405485" y="168973"/>
            <a:ext cx="344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INVESTMENTS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ACE40B-FD45-20A0-0888-565A8BB8905B}"/>
              </a:ext>
            </a:extLst>
          </p:cNvPr>
          <p:cNvSpPr txBox="1"/>
          <p:nvPr/>
        </p:nvSpPr>
        <p:spPr>
          <a:xfrm>
            <a:off x="7651375" y="168973"/>
            <a:ext cx="4348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MEASURABLE 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3BE443-047F-E82C-D10A-7D1034D8337E}"/>
              </a:ext>
            </a:extLst>
          </p:cNvPr>
          <p:cNvSpPr txBox="1"/>
          <p:nvPr/>
        </p:nvSpPr>
        <p:spPr>
          <a:xfrm>
            <a:off x="9352263" y="806485"/>
            <a:ext cx="23397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99C"/>
                </a:solidFill>
              </a:rPr>
              <a:t>10% DROP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0AA78D-0511-F728-FF0F-C9A7DF15F124}"/>
              </a:ext>
            </a:extLst>
          </p:cNvPr>
          <p:cNvSpPr txBox="1"/>
          <p:nvPr/>
        </p:nvSpPr>
        <p:spPr>
          <a:xfrm>
            <a:off x="9450654" y="2457916"/>
            <a:ext cx="2060814" cy="584775"/>
          </a:xfrm>
          <a:prstGeom prst="rect">
            <a:avLst/>
          </a:prstGeom>
          <a:solidFill>
            <a:srgbClr val="E7F1F4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99C"/>
                </a:solidFill>
              </a:rPr>
              <a:t>9.77%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F19E7F-229D-BAD6-92A4-6931FD46FA76}"/>
              </a:ext>
            </a:extLst>
          </p:cNvPr>
          <p:cNvSpPr txBox="1"/>
          <p:nvPr/>
        </p:nvSpPr>
        <p:spPr>
          <a:xfrm>
            <a:off x="9690443" y="4680439"/>
            <a:ext cx="206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99C"/>
                </a:solidFill>
              </a:rPr>
              <a:t>82.04%</a:t>
            </a:r>
          </a:p>
        </p:txBody>
      </p:sp>
    </p:spTree>
    <p:extLst>
      <p:ext uri="{BB962C8B-B14F-4D97-AF65-F5344CB8AC3E}">
        <p14:creationId xmlns:p14="http://schemas.microsoft.com/office/powerpoint/2010/main" val="164857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020" b="3782"/>
          <a:stretch>
            <a:fillRect/>
          </a:stretch>
        </p:blipFill>
        <p:spPr>
          <a:xfrm>
            <a:off x="61644" y="883580"/>
            <a:ext cx="12044363" cy="5455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3BBEA-0BAC-65F6-9C87-48992F13085B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9ABD2-4574-433D-8B11-1782A1457D95}" type="slidenum"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17CEF-F655-350C-E5EC-CDAA2F644EE0}"/>
              </a:ext>
            </a:extLst>
          </p:cNvPr>
          <p:cNvSpPr txBox="1"/>
          <p:nvPr/>
        </p:nvSpPr>
        <p:spPr>
          <a:xfrm>
            <a:off x="228600" y="113172"/>
            <a:ext cx="1196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STATISTICS SNAPSHOT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9219" b="4832"/>
          <a:stretch>
            <a:fillRect/>
          </a:stretch>
        </p:blipFill>
        <p:spPr>
          <a:xfrm>
            <a:off x="0" y="780837"/>
            <a:ext cx="12192000" cy="51651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F7159-B373-F821-4C8C-F81B90A434A9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9ABD2-4574-433D-8B11-1782A1457D95}" type="slidenum"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303A0-448A-7279-4CDE-7021BA07F6C1}"/>
              </a:ext>
            </a:extLst>
          </p:cNvPr>
          <p:cNvSpPr txBox="1"/>
          <p:nvPr/>
        </p:nvSpPr>
        <p:spPr>
          <a:xfrm>
            <a:off x="228600" y="113172"/>
            <a:ext cx="1196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DEPARTMENT HIGHLIGHTS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442" b="3571"/>
          <a:stretch>
            <a:fillRect/>
          </a:stretch>
        </p:blipFill>
        <p:spPr>
          <a:xfrm>
            <a:off x="0" y="801387"/>
            <a:ext cx="12192000" cy="55077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72195F-033F-D346-5A79-5DE9DD68A0E5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9ABD2-4574-433D-8B11-1782A1457D95}" type="slidenum"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445C10-B27C-2637-E557-5C5A3F8AADF6}"/>
              </a:ext>
            </a:extLst>
          </p:cNvPr>
          <p:cNvSpPr txBox="1"/>
          <p:nvPr/>
        </p:nvSpPr>
        <p:spPr>
          <a:xfrm>
            <a:off x="228600" y="113172"/>
            <a:ext cx="1196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WHAT THIS DEMONSTRATES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13" ma:contentTypeDescription="Create a new document." ma:contentTypeScope="" ma:versionID="2c66da6a42fe77341ddaa02569285563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06971e75b6b45b9af4d8f21c89897c00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95F246-397C-49BD-AB2E-B17AC17ACB65}"/>
</file>

<file path=customXml/itemProps2.xml><?xml version="1.0" encoding="utf-8"?>
<ds:datastoreItem xmlns:ds="http://schemas.openxmlformats.org/officeDocument/2006/customXml" ds:itemID="{96D59641-D9CB-427B-923E-86236DC23F75}"/>
</file>

<file path=customXml/itemProps3.xml><?xml version="1.0" encoding="utf-8"?>
<ds:datastoreItem xmlns:ds="http://schemas.openxmlformats.org/officeDocument/2006/customXml" ds:itemID="{CCE28D3E-151B-4C5C-9462-8D19C74876AD}"/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104</Words>
  <Application>Microsoft Office PowerPoint</Application>
  <PresentationFormat>Widescreen</PresentationFormat>
  <Paragraphs>36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Century Gothic</vt:lpstr>
      <vt:lpstr>Vancouver V.20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Jaycee Shepherd</dc:creator>
  <cp:lastModifiedBy>Alyssa Coppens</cp:lastModifiedBy>
  <cp:revision>31</cp:revision>
  <dcterms:created xsi:type="dcterms:W3CDTF">2024-07-01T17:26:48Z</dcterms:created>
  <dcterms:modified xsi:type="dcterms:W3CDTF">2026-02-23T17:11:05Z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