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9" r:id="rId2"/>
    <p:sldId id="357" r:id="rId3"/>
    <p:sldId id="353" r:id="rId4"/>
    <p:sldId id="262" r:id="rId5"/>
    <p:sldId id="338" r:id="rId6"/>
    <p:sldId id="350" r:id="rId7"/>
    <p:sldId id="355" r:id="rId8"/>
    <p:sldId id="346" r:id="rId9"/>
    <p:sldId id="361" r:id="rId10"/>
    <p:sldId id="360" r:id="rId11"/>
    <p:sldId id="356" r:id="rId12"/>
    <p:sldId id="347" r:id="rId13"/>
    <p:sldId id="351" r:id="rId14"/>
    <p:sldId id="35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EC269A-D3C3-1243-3BB3-D3646001497D}" name="Alyssa Coppens" initials="AC" userId="S::acoppens@midlandtexas.gov::a16e0114-9de4-41f4-a667-34f587b27e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31A"/>
    <a:srgbClr val="2F5597"/>
    <a:srgbClr val="FC4310"/>
    <a:srgbClr val="00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4" autoAdjust="0"/>
    <p:restoredTop sz="79989" autoAdjust="0"/>
  </p:normalViewPr>
  <p:slideViewPr>
    <p:cSldViewPr snapToGrid="0">
      <p:cViewPr varScale="1">
        <p:scale>
          <a:sx n="91" d="100"/>
          <a:sy n="91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4.2.27%20-%20Forecast%20(Update)\Forcast%20Rev%20and%20exp%20analyti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4.2.27%20-%20Forecast%20(Update)\Forcast%20Rev%20and%20exp%20analyti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Graph!$A$5</c:f>
              <c:strCache>
                <c:ptCount val="1"/>
                <c:pt idx="0">
                  <c:v>Expenses with Additions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E7-4232-A50D-09FC543A8166}"/>
                </c:ext>
              </c:extLst>
            </c:dLbl>
            <c:dLbl>
              <c:idx val="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E7-4232-A50D-09FC543A8166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E7-4232-A50D-09FC543A8166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E7-4232-A50D-09FC543A8166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E7-4232-A50D-09FC543A8166}"/>
                </c:ext>
              </c:extLst>
            </c:dLbl>
            <c:dLbl>
              <c:idx val="5"/>
              <c:layout>
                <c:manualLayout>
                  <c:x val="-1.264367816091954E-2"/>
                  <c:y val="-6.4868650080683848E-2"/>
                </c:manualLayout>
              </c:layout>
              <c:tx>
                <c:rich>
                  <a:bodyPr/>
                  <a:lstStyle/>
                  <a:p>
                    <a:fld id="{38A44535-5950-4812-8D2F-2C453A951342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E7-4232-A50D-09FC543A8166}"/>
                </c:ext>
              </c:extLst>
            </c:dLbl>
            <c:numFmt formatCode="_(&quot;$&quot;* #,##0_);_(&quot;$&quot;* \(#,##0\);_(&quot;$&quot;* &quot;-&quot;_);_(@_)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Graph!$G$1:$L$1</c:f>
              <c:strCache>
                <c:ptCount val="6"/>
                <c:pt idx="0">
                  <c:v>2024 BUDGET</c:v>
                </c:pt>
                <c:pt idx="1">
                  <c:v>2025 FORECAST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  <c:extLst/>
            </c:strRef>
          </c:cat>
          <c:val>
            <c:numRef>
              <c:f>Graph!$G$5:$L$5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190310106.206</c:v>
                </c:pt>
                <c:pt idx="2">
                  <c:v>208079962.96068081</c:v>
                </c:pt>
                <c:pt idx="3">
                  <c:v>224989408.01254788</c:v>
                </c:pt>
                <c:pt idx="4">
                  <c:v>243368438.23626745</c:v>
                </c:pt>
                <c:pt idx="5">
                  <c:v>263873853.81165275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FCE7-4232-A50D-09FC543A8166}"/>
            </c:ext>
          </c:extLst>
        </c:ser>
        <c:ser>
          <c:idx val="3"/>
          <c:order val="3"/>
          <c:tx>
            <c:strRef>
              <c:f>Graph!$A$6</c:f>
              <c:strCache>
                <c:ptCount val="1"/>
                <c:pt idx="0">
                  <c:v>Revenue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357389809032494E-2"/>
                  <c:y val="7.7507532872519519E-2"/>
                </c:manualLayout>
              </c:layout>
              <c:tx>
                <c:rich>
                  <a:bodyPr/>
                  <a:lstStyle/>
                  <a:p>
                    <a:fld id="{C1615B78-02C3-4884-9354-A23490FF3C27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E7-4232-A50D-09FC543A816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E7-4232-A50D-09FC543A816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E7-4232-A50D-09FC543A816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E7-4232-A50D-09FC543A816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E7-4232-A50D-09FC543A8166}"/>
                </c:ext>
              </c:extLst>
            </c:dLbl>
            <c:dLbl>
              <c:idx val="5"/>
              <c:layout>
                <c:manualLayout>
                  <c:x val="-9.5963435605032135E-3"/>
                  <c:y val="7.830273552887184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162A509-B139-4750-8D62-A15012AF3D9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CE7-4232-A50D-09FC543A8166}"/>
                </c:ext>
              </c:extLst>
            </c:dLbl>
            <c:numFmt formatCode="_(&quot;$&quot;* #,##0_);_(&quot;$&quot;* \(#,##0\);_(&quot;$&quot;* &quot;-&quot;_);_(@_)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Graph!$G$1:$L$1</c:f>
              <c:strCache>
                <c:ptCount val="6"/>
                <c:pt idx="0">
                  <c:v>2024 BUDGET</c:v>
                </c:pt>
                <c:pt idx="1">
                  <c:v>2025 FORECAST</c:v>
                </c:pt>
                <c:pt idx="2">
                  <c:v>2026 FORECAST</c:v>
                </c:pt>
                <c:pt idx="3">
                  <c:v>2027 FORECAST</c:v>
                </c:pt>
                <c:pt idx="4">
                  <c:v>2028 FORECAST</c:v>
                </c:pt>
                <c:pt idx="5">
                  <c:v>2029 FORECAST</c:v>
                </c:pt>
              </c:strCache>
              <c:extLst/>
            </c:strRef>
          </c:cat>
          <c:val>
            <c:numRef>
              <c:f>Graph!$G$6:$L$6</c:f>
              <c:numCache>
                <c:formatCode>_(* #,##0.00_);_(* \(#,##0.00\);_(* "-"??_);_(@_)</c:formatCode>
                <c:ptCount val="6"/>
                <c:pt idx="0">
                  <c:v>167492295</c:v>
                </c:pt>
                <c:pt idx="1">
                  <c:v>180073751.4395</c:v>
                </c:pt>
                <c:pt idx="2">
                  <c:v>190134561.36934495</c:v>
                </c:pt>
                <c:pt idx="3">
                  <c:v>200578688.15751699</c:v>
                </c:pt>
                <c:pt idx="4">
                  <c:v>211420736.17631838</c:v>
                </c:pt>
                <c:pt idx="5">
                  <c:v>222675866.22463611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FCE7-4232-A50D-09FC543A8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563152"/>
        <c:axId val="11095639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Graph!$A$3</c15:sqref>
                        </c15:formulaRef>
                      </c:ext>
                    </c:extLst>
                    <c:strCache>
                      <c:ptCount val="1"/>
                      <c:pt idx="0">
                        <c:v>Total Expenses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Graph!$G$1:$L$1</c15:sqref>
                        </c15:formulaRef>
                      </c:ext>
                    </c:extLst>
                    <c:strCache>
                      <c:ptCount val="6"/>
                      <c:pt idx="0">
                        <c:v>2024 BUDGET</c:v>
                      </c:pt>
                      <c:pt idx="1">
                        <c:v>2025 FORECAST</c:v>
                      </c:pt>
                      <c:pt idx="2">
                        <c:v>2026 FORECAST</c:v>
                      </c:pt>
                      <c:pt idx="3">
                        <c:v>2027 FORECAST</c:v>
                      </c:pt>
                      <c:pt idx="4">
                        <c:v>2028 FORECAST</c:v>
                      </c:pt>
                      <c:pt idx="5">
                        <c:v>2029 FORECAST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Graph!$G$3:$L$3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_(* #,##0.00_);_(* \(#,##0.00\);_(* &quot;-&quot;??_);_(@_)">
                        <c:v>167492295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FCE7-4232-A50D-09FC543A816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Graph!$A$4</c15:sqref>
                        </c15:formulaRef>
                      </c:ext>
                    </c:extLst>
                    <c:strCache>
                      <c:ptCount val="1"/>
                      <c:pt idx="0">
                        <c:v>Expenses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dLbl>
                    <c:idx val="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FCE7-4232-A50D-09FC543A8166}"/>
                      </c:ext>
                    </c:extLst>
                  </c:dLbl>
                  <c:dLbl>
                    <c:idx val="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FCE7-4232-A50D-09FC543A8166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FCE7-4232-A50D-09FC543A8166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FCE7-4232-A50D-09FC543A8166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FCE7-4232-A50D-09FC543A8166}"/>
                      </c:ext>
                    </c:extLst>
                  </c:dLbl>
                  <c:dLbl>
                    <c:idx val="5"/>
                    <c:layout>
                      <c:manualLayout>
                        <c:x val="-1.3793067175548845E-2"/>
                        <c:y val="-7.3803639156233641E-2"/>
                      </c:manualLayout>
                    </c:layout>
                    <c:tx>
                      <c:rich>
                        <a:bodyPr/>
                        <a:lstStyle/>
                        <a:p>
                          <a:fld id="{B20FD48C-A37A-4CA7-A089-D287E9230472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FCE7-4232-A50D-09FC543A8166}"/>
                      </c:ext>
                    </c:extLst>
                  </c:dLbl>
                  <c:numFmt formatCode="_(&quot;$&quot;* #,##0_);_(&quot;$&quot;* \(#,##0\);_(&quot;$&quot;* &quot;-&quot;_);_(@_)" sourceLinked="0"/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Graph!$G$1:$L$1</c15:sqref>
                        </c15:formulaRef>
                      </c:ext>
                    </c:extLst>
                    <c:strCache>
                      <c:ptCount val="6"/>
                      <c:pt idx="0">
                        <c:v>2024 BUDGET</c:v>
                      </c:pt>
                      <c:pt idx="1">
                        <c:v>2025 FORECAST</c:v>
                      </c:pt>
                      <c:pt idx="2">
                        <c:v>2026 FORECAST</c:v>
                      </c:pt>
                      <c:pt idx="3">
                        <c:v>2027 FORECAST</c:v>
                      </c:pt>
                      <c:pt idx="4">
                        <c:v>2028 FORECAST</c:v>
                      </c:pt>
                      <c:pt idx="5">
                        <c:v>2029 FORECAST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Graph!$G$4:$L$4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167492295</c:v>
                      </c:pt>
                      <c:pt idx="1">
                        <c:v>182030626.206</c:v>
                      </c:pt>
                      <c:pt idx="2">
                        <c:v>197830884.56068081</c:v>
                      </c:pt>
                      <c:pt idx="3">
                        <c:v>215002605.34054789</c:v>
                      </c:pt>
                      <c:pt idx="4">
                        <c:v>233664831.48410743</c:v>
                      </c:pt>
                      <c:pt idx="5">
                        <c:v>253946938.85692796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FCE7-4232-A50D-09FC543A8166}"/>
                  </c:ext>
                </c:extLst>
              </c15:ser>
            </c15:filteredLineSeries>
          </c:ext>
        </c:extLst>
      </c:lineChart>
      <c:catAx>
        <c:axId val="110956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563984"/>
        <c:crosses val="autoZero"/>
        <c:auto val="1"/>
        <c:lblAlgn val="ctr"/>
        <c:lblOffset val="100"/>
        <c:noMultiLvlLbl val="0"/>
      </c:catAx>
      <c:valAx>
        <c:axId val="1109563984"/>
        <c:scaling>
          <c:orientation val="minMax"/>
          <c:max val="275000000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563152"/>
        <c:crosses val="autoZero"/>
        <c:crossBetween val="between"/>
        <c:majorUnit val="25000000"/>
        <c:minorUnit val="500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563152"/>
        <c:axId val="110956398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Graph!$A$3</c15:sqref>
                        </c15:formulaRef>
                      </c:ext>
                    </c:extLst>
                    <c:strCache>
                      <c:ptCount val="1"/>
                      <c:pt idx="0">
                        <c:v>Total Expenses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Graph!$G$1:$L$1</c15:sqref>
                        </c15:formulaRef>
                      </c:ext>
                    </c:extLst>
                    <c:strCache>
                      <c:ptCount val="6"/>
                      <c:pt idx="0">
                        <c:v>2024 BUDGET</c:v>
                      </c:pt>
                      <c:pt idx="1">
                        <c:v>2025 FORECAST</c:v>
                      </c:pt>
                      <c:pt idx="2">
                        <c:v>2026 FORECAST</c:v>
                      </c:pt>
                      <c:pt idx="3">
                        <c:v>2027 FORECAST</c:v>
                      </c:pt>
                      <c:pt idx="4">
                        <c:v>2028 FORECAST</c:v>
                      </c:pt>
                      <c:pt idx="5">
                        <c:v>2029 FORECAST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Graph!$G$3:$L$3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_(* #,##0.00_);_(* \(#,##0.00\);_(* &quot;-&quot;??_);_(@_)">
                        <c:v>167492295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7E9E-4A8A-B5F1-0FFB26929F7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Graph!$A$4</c15:sqref>
                        </c15:formulaRef>
                      </c:ext>
                    </c:extLst>
                    <c:strCache>
                      <c:ptCount val="1"/>
                      <c:pt idx="0">
                        <c:v>Expenses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dLbl>
                    <c:idx val="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7E9E-4A8A-B5F1-0FFB26929F70}"/>
                      </c:ext>
                    </c:extLst>
                  </c:dLbl>
                  <c:dLbl>
                    <c:idx val="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7E9E-4A8A-B5F1-0FFB26929F70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7E9E-4A8A-B5F1-0FFB26929F70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7E9E-4A8A-B5F1-0FFB26929F70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7E9E-4A8A-B5F1-0FFB26929F70}"/>
                      </c:ext>
                    </c:extLst>
                  </c:dLbl>
                  <c:dLbl>
                    <c:idx val="5"/>
                    <c:layout>
                      <c:manualLayout>
                        <c:x val="-1.3793067175548845E-2"/>
                        <c:y val="-7.3803639156233641E-2"/>
                      </c:manualLayout>
                    </c:layout>
                    <c:tx>
                      <c:rich>
                        <a:bodyPr/>
                        <a:lstStyle/>
                        <a:p>
                          <a:fld id="{B20FD48C-A37A-4CA7-A089-D287E9230472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7E9E-4A8A-B5F1-0FFB26929F70}"/>
                      </c:ext>
                    </c:extLst>
                  </c:dLbl>
                  <c:numFmt formatCode="_(&quot;$&quot;* #,##0_);_(&quot;$&quot;* \(#,##0\);_(&quot;$&quot;* &quot;-&quot;_);_(@_)" sourceLinked="0"/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Graph!$G$1:$L$1</c15:sqref>
                        </c15:formulaRef>
                      </c:ext>
                    </c:extLst>
                    <c:strCache>
                      <c:ptCount val="6"/>
                      <c:pt idx="0">
                        <c:v>2024 BUDGET</c:v>
                      </c:pt>
                      <c:pt idx="1">
                        <c:v>2025 FORECAST</c:v>
                      </c:pt>
                      <c:pt idx="2">
                        <c:v>2026 FORECAST</c:v>
                      </c:pt>
                      <c:pt idx="3">
                        <c:v>2027 FORECAST</c:v>
                      </c:pt>
                      <c:pt idx="4">
                        <c:v>2028 FORECAST</c:v>
                      </c:pt>
                      <c:pt idx="5">
                        <c:v>2029 FORECAST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Graph!$G$4:$L$4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6"/>
                      <c:pt idx="0">
                        <c:v>167492295</c:v>
                      </c:pt>
                      <c:pt idx="1">
                        <c:v>182030626.206</c:v>
                      </c:pt>
                      <c:pt idx="2">
                        <c:v>197830884.56068081</c:v>
                      </c:pt>
                      <c:pt idx="3">
                        <c:v>215002605.34054789</c:v>
                      </c:pt>
                      <c:pt idx="4">
                        <c:v>233664831.48410743</c:v>
                      </c:pt>
                      <c:pt idx="5">
                        <c:v>253946938.85692796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7E9E-4A8A-B5F1-0FFB26929F70}"/>
                  </c:ext>
                </c:extLst>
              </c15:ser>
            </c15:filteredLineSeries>
          </c:ext>
        </c:extLst>
      </c:lineChart>
      <c:catAx>
        <c:axId val="1109563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9563984"/>
        <c:crosses val="autoZero"/>
        <c:auto val="1"/>
        <c:lblAlgn val="ctr"/>
        <c:lblOffset val="100"/>
        <c:noMultiLvlLbl val="0"/>
      </c:catAx>
      <c:valAx>
        <c:axId val="1109563984"/>
        <c:scaling>
          <c:orientation val="minMax"/>
          <c:max val="275000000"/>
          <c:min val="150000000"/>
        </c:scaling>
        <c:delete val="1"/>
        <c:axPos val="l"/>
        <c:numFmt formatCode="_(* #,##0_);_(* \(#,##0\);_(* &quot;-&quot;_);_(@_)" sourceLinked="0"/>
        <c:majorTickMark val="none"/>
        <c:minorTickMark val="none"/>
        <c:tickLblPos val="nextTo"/>
        <c:crossAx val="1109563152"/>
        <c:crosses val="autoZero"/>
        <c:crossBetween val="between"/>
        <c:majorUnit val="25000000"/>
        <c:minorUnit val="500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B2777-B630-4497-B97B-8727BB197C84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E667024B-433F-4725-A960-A8141B227D36}">
      <dgm:prSet phldrT="[Text]" custT="1"/>
      <dgm:spPr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Spring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A47BE84-1D14-4342-A502-E5B3A4DF8DE2}" type="parTrans" cxnId="{BC9B32A7-2785-4C2F-B921-0AB5BCCB5EDA}">
      <dgm:prSet/>
      <dgm:spPr/>
      <dgm:t>
        <a:bodyPr/>
        <a:lstStyle/>
        <a:p>
          <a:endParaRPr lang="en-US"/>
        </a:p>
      </dgm:t>
    </dgm:pt>
    <dgm:pt modelId="{22311D60-D585-4BF5-9EA0-7D086EF7CCD7}" type="sibTrans" cxnId="{BC9B32A7-2785-4C2F-B921-0AB5BCCB5EDA}">
      <dgm:prSet/>
      <dgm:spPr/>
      <dgm:t>
        <a:bodyPr/>
        <a:lstStyle/>
        <a:p>
          <a:endParaRPr lang="en-US"/>
        </a:p>
      </dgm:t>
    </dgm:pt>
    <dgm:pt modelId="{18B0A1BA-FEB6-497F-9206-D19C1710005B}">
      <dgm:prSet custT="1"/>
      <dgm:spPr/>
      <dgm:t>
        <a:bodyPr/>
        <a:lstStyle/>
        <a:p>
          <a:r>
            <a:rPr lang="en-US" sz="2400" dirty="0"/>
            <a:t>Summer</a:t>
          </a:r>
        </a:p>
      </dgm:t>
    </dgm:pt>
    <dgm:pt modelId="{52BDD29B-A0F8-416E-98B7-58F3338EA3C7}" type="parTrans" cxnId="{93DCA3AA-2B35-415B-AD9F-D8D290EA4FFC}">
      <dgm:prSet/>
      <dgm:spPr/>
      <dgm:t>
        <a:bodyPr/>
        <a:lstStyle/>
        <a:p>
          <a:endParaRPr lang="en-US"/>
        </a:p>
      </dgm:t>
    </dgm:pt>
    <dgm:pt modelId="{37EAB5F9-AF00-4A3E-B842-49708AD0F949}" type="sibTrans" cxnId="{93DCA3AA-2B35-415B-AD9F-D8D290EA4FFC}">
      <dgm:prSet/>
      <dgm:spPr/>
      <dgm:t>
        <a:bodyPr/>
        <a:lstStyle/>
        <a:p>
          <a:endParaRPr lang="en-US"/>
        </a:p>
      </dgm:t>
    </dgm:pt>
    <dgm:pt modelId="{FA272308-DE59-4E0B-B1E0-4441DA4A0ED6}">
      <dgm:prSet custT="1"/>
      <dgm:spPr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00013" tIns="33338" rIns="33338" bIns="33338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Late Summer</a:t>
          </a:r>
        </a:p>
      </dgm:t>
    </dgm:pt>
    <dgm:pt modelId="{374570F3-5EE7-44AF-A723-0F8468C5C84C}" type="parTrans" cxnId="{E0B4E5B4-F527-417F-98DA-7F0807E69787}">
      <dgm:prSet/>
      <dgm:spPr/>
      <dgm:t>
        <a:bodyPr/>
        <a:lstStyle/>
        <a:p>
          <a:endParaRPr lang="en-US"/>
        </a:p>
      </dgm:t>
    </dgm:pt>
    <dgm:pt modelId="{AA6A67BB-2C15-45DF-83BB-F66FDF61F3EF}" type="sibTrans" cxnId="{E0B4E5B4-F527-417F-98DA-7F0807E69787}">
      <dgm:prSet/>
      <dgm:spPr/>
      <dgm:t>
        <a:bodyPr/>
        <a:lstStyle/>
        <a:p>
          <a:endParaRPr lang="en-US"/>
        </a:p>
      </dgm:t>
    </dgm:pt>
    <dgm:pt modelId="{C2C3D36F-B40E-479D-8FDC-81AEC5AFEAFA}" type="pres">
      <dgm:prSet presAssocID="{33AB2777-B630-4497-B97B-8727BB197C84}" presName="Name0" presStyleCnt="0">
        <dgm:presLayoutVars>
          <dgm:dir/>
          <dgm:animLvl val="lvl"/>
          <dgm:resizeHandles val="exact"/>
        </dgm:presLayoutVars>
      </dgm:prSet>
      <dgm:spPr/>
    </dgm:pt>
    <dgm:pt modelId="{CEE251F3-B6BA-47EC-822A-E12CD56FF8A8}" type="pres">
      <dgm:prSet presAssocID="{E667024B-433F-4725-A960-A8141B227D36}" presName="parTxOnly" presStyleLbl="node1" presStyleIdx="0" presStyleCnt="3" custScaleY="74076">
        <dgm:presLayoutVars>
          <dgm:chMax val="0"/>
          <dgm:chPref val="0"/>
          <dgm:bulletEnabled val="1"/>
        </dgm:presLayoutVars>
      </dgm:prSet>
      <dgm:spPr>
        <a:xfrm>
          <a:off x="0" y="2122486"/>
          <a:ext cx="1751173" cy="700469"/>
        </a:xfrm>
        <a:prstGeom prst="chevron">
          <a:avLst/>
        </a:prstGeom>
      </dgm:spPr>
    </dgm:pt>
    <dgm:pt modelId="{6853870F-87C5-4F8F-A0DA-743C6F4BB2BE}" type="pres">
      <dgm:prSet presAssocID="{22311D60-D585-4BF5-9EA0-7D086EF7CCD7}" presName="parTxOnlySpace" presStyleCnt="0"/>
      <dgm:spPr/>
    </dgm:pt>
    <dgm:pt modelId="{4EF77645-CB5B-4E08-B0DA-44CC4A293F6E}" type="pres">
      <dgm:prSet presAssocID="{18B0A1BA-FEB6-497F-9206-D19C1710005B}" presName="parTxOnly" presStyleLbl="node1" presStyleIdx="1" presStyleCnt="3" custScaleX="77596" custScaleY="74076">
        <dgm:presLayoutVars>
          <dgm:chMax val="0"/>
          <dgm:chPref val="0"/>
          <dgm:bulletEnabled val="1"/>
        </dgm:presLayoutVars>
      </dgm:prSet>
      <dgm:spPr/>
    </dgm:pt>
    <dgm:pt modelId="{B14849FC-3FF1-47C1-80D9-DBA2DE174D92}" type="pres">
      <dgm:prSet presAssocID="{37EAB5F9-AF00-4A3E-B842-49708AD0F949}" presName="parTxOnlySpace" presStyleCnt="0"/>
      <dgm:spPr/>
    </dgm:pt>
    <dgm:pt modelId="{681E9BAB-8E5F-4840-9EC8-51882DB55B9B}" type="pres">
      <dgm:prSet presAssocID="{FA272308-DE59-4E0B-B1E0-4441DA4A0ED6}" presName="parTxOnly" presStyleLbl="node1" presStyleIdx="2" presStyleCnt="3" custScaleX="78829" custScaleY="74076">
        <dgm:presLayoutVars>
          <dgm:chMax val="0"/>
          <dgm:chPref val="0"/>
          <dgm:bulletEnabled val="1"/>
        </dgm:presLayoutVars>
      </dgm:prSet>
      <dgm:spPr>
        <a:xfrm>
          <a:off x="7782151" y="2126864"/>
          <a:ext cx="1729283" cy="691713"/>
        </a:xfrm>
        <a:prstGeom prst="chevron">
          <a:avLst/>
        </a:prstGeom>
      </dgm:spPr>
    </dgm:pt>
  </dgm:ptLst>
  <dgm:cxnLst>
    <dgm:cxn modelId="{BDCE7046-AB9F-454A-87A8-4363E7538395}" type="presOf" srcId="{33AB2777-B630-4497-B97B-8727BB197C84}" destId="{C2C3D36F-B40E-479D-8FDC-81AEC5AFEAFA}" srcOrd="0" destOrd="0" presId="urn:microsoft.com/office/officeart/2005/8/layout/chevron1"/>
    <dgm:cxn modelId="{BC9B32A7-2785-4C2F-B921-0AB5BCCB5EDA}" srcId="{33AB2777-B630-4497-B97B-8727BB197C84}" destId="{E667024B-433F-4725-A960-A8141B227D36}" srcOrd="0" destOrd="0" parTransId="{5A47BE84-1D14-4342-A502-E5B3A4DF8DE2}" sibTransId="{22311D60-D585-4BF5-9EA0-7D086EF7CCD7}"/>
    <dgm:cxn modelId="{93DCA3AA-2B35-415B-AD9F-D8D290EA4FFC}" srcId="{33AB2777-B630-4497-B97B-8727BB197C84}" destId="{18B0A1BA-FEB6-497F-9206-D19C1710005B}" srcOrd="1" destOrd="0" parTransId="{52BDD29B-A0F8-416E-98B7-58F3338EA3C7}" sibTransId="{37EAB5F9-AF00-4A3E-B842-49708AD0F949}"/>
    <dgm:cxn modelId="{E0B4E5B4-F527-417F-98DA-7F0807E69787}" srcId="{33AB2777-B630-4497-B97B-8727BB197C84}" destId="{FA272308-DE59-4E0B-B1E0-4441DA4A0ED6}" srcOrd="2" destOrd="0" parTransId="{374570F3-5EE7-44AF-A723-0F8468C5C84C}" sibTransId="{AA6A67BB-2C15-45DF-83BB-F66FDF61F3EF}"/>
    <dgm:cxn modelId="{8CDC6BCF-9617-4AE1-9EF3-46B7DBFEA4FD}" type="presOf" srcId="{18B0A1BA-FEB6-497F-9206-D19C1710005B}" destId="{4EF77645-CB5B-4E08-B0DA-44CC4A293F6E}" srcOrd="0" destOrd="0" presId="urn:microsoft.com/office/officeart/2005/8/layout/chevron1"/>
    <dgm:cxn modelId="{C382DAF7-A4EE-4F73-B582-BE800C8E7182}" type="presOf" srcId="{FA272308-DE59-4E0B-B1E0-4441DA4A0ED6}" destId="{681E9BAB-8E5F-4840-9EC8-51882DB55B9B}" srcOrd="0" destOrd="0" presId="urn:microsoft.com/office/officeart/2005/8/layout/chevron1"/>
    <dgm:cxn modelId="{3560A7F8-2496-4D66-98BB-470D0F29BB35}" type="presOf" srcId="{E667024B-433F-4725-A960-A8141B227D36}" destId="{CEE251F3-B6BA-47EC-822A-E12CD56FF8A8}" srcOrd="0" destOrd="0" presId="urn:microsoft.com/office/officeart/2005/8/layout/chevron1"/>
    <dgm:cxn modelId="{045F43F9-EA1B-4F67-A368-A821378ADA94}" type="presParOf" srcId="{C2C3D36F-B40E-479D-8FDC-81AEC5AFEAFA}" destId="{CEE251F3-B6BA-47EC-822A-E12CD56FF8A8}" srcOrd="0" destOrd="0" presId="urn:microsoft.com/office/officeart/2005/8/layout/chevron1"/>
    <dgm:cxn modelId="{76853D60-8D4C-4503-B14E-AD99CAA5E7CF}" type="presParOf" srcId="{C2C3D36F-B40E-479D-8FDC-81AEC5AFEAFA}" destId="{6853870F-87C5-4F8F-A0DA-743C6F4BB2BE}" srcOrd="1" destOrd="0" presId="urn:microsoft.com/office/officeart/2005/8/layout/chevron1"/>
    <dgm:cxn modelId="{F6FEDFD3-4C2A-45E0-9F68-A63BBA9834ED}" type="presParOf" srcId="{C2C3D36F-B40E-479D-8FDC-81AEC5AFEAFA}" destId="{4EF77645-CB5B-4E08-B0DA-44CC4A293F6E}" srcOrd="2" destOrd="0" presId="urn:microsoft.com/office/officeart/2005/8/layout/chevron1"/>
    <dgm:cxn modelId="{5A1BFC37-9400-4DF3-AC18-ADD64D9C1CBC}" type="presParOf" srcId="{C2C3D36F-B40E-479D-8FDC-81AEC5AFEAFA}" destId="{B14849FC-3FF1-47C1-80D9-DBA2DE174D92}" srcOrd="3" destOrd="0" presId="urn:microsoft.com/office/officeart/2005/8/layout/chevron1"/>
    <dgm:cxn modelId="{D4642F41-0F93-4155-9DFA-AFCB5AA0AB93}" type="presParOf" srcId="{C2C3D36F-B40E-479D-8FDC-81AEC5AFEAFA}" destId="{681E9BAB-8E5F-4840-9EC8-51882DB55B9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251F3-B6BA-47EC-822A-E12CD56FF8A8}">
      <dsp:nvSpPr>
        <dsp:cNvPr id="0" name=""/>
        <dsp:cNvSpPr/>
      </dsp:nvSpPr>
      <dsp:spPr>
        <a:xfrm>
          <a:off x="1596" y="1740497"/>
          <a:ext cx="4942384" cy="1464448"/>
        </a:xfrm>
        <a:prstGeom prst="chevron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Spring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33820" y="1740497"/>
        <a:ext cx="3477936" cy="1464448"/>
      </dsp:txXfrm>
    </dsp:sp>
    <dsp:sp modelId="{4EF77645-CB5B-4E08-B0DA-44CC4A293F6E}">
      <dsp:nvSpPr>
        <dsp:cNvPr id="0" name=""/>
        <dsp:cNvSpPr/>
      </dsp:nvSpPr>
      <dsp:spPr>
        <a:xfrm>
          <a:off x="4449742" y="1740497"/>
          <a:ext cx="3835092" cy="146444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Summer</a:t>
          </a:r>
        </a:p>
      </dsp:txBody>
      <dsp:txXfrm>
        <a:off x="5181966" y="1740497"/>
        <a:ext cx="2370644" cy="1464448"/>
      </dsp:txXfrm>
    </dsp:sp>
    <dsp:sp modelId="{681E9BAB-8E5F-4840-9EC8-51882DB55B9B}">
      <dsp:nvSpPr>
        <dsp:cNvPr id="0" name=""/>
        <dsp:cNvSpPr/>
      </dsp:nvSpPr>
      <dsp:spPr>
        <a:xfrm>
          <a:off x="7790597" y="1740497"/>
          <a:ext cx="3896032" cy="1464448"/>
        </a:xfrm>
        <a:prstGeom prst="chevron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Late Summer</a:t>
          </a:r>
        </a:p>
      </dsp:txBody>
      <dsp:txXfrm>
        <a:off x="8522821" y="1740497"/>
        <a:ext cx="2431584" cy="146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0.21447</cdr:x>
      <cdr:y>0.12139</cdr:y>
    </cdr:from>
    <cdr:to>
      <cdr:x>0.91456</cdr:x>
      <cdr:y>0.76961</cdr:y>
    </cdr:to>
    <cdr:sp macro="" textlink="">
      <cdr:nvSpPr>
        <cdr:cNvPr id="2" name="Freeform: Shape 1">
          <a:extLst xmlns:a="http://schemas.openxmlformats.org/drawingml/2006/main">
            <a:ext uri="{FF2B5EF4-FFF2-40B4-BE49-F238E27FC236}">
              <a16:creationId xmlns:a16="http://schemas.microsoft.com/office/drawing/2014/main" id="{1BF40554-A6B1-7EB5-12DB-213AA6E3D5BA}"/>
            </a:ext>
          </a:extLst>
        </cdr:cNvPr>
        <cdr:cNvSpPr/>
      </cdr:nvSpPr>
      <cdr:spPr>
        <a:xfrm xmlns:a="http://schemas.openxmlformats.org/drawingml/2006/main">
          <a:off x="2338686" y="544308"/>
          <a:ext cx="7634377" cy="2906539"/>
        </a:xfrm>
        <a:custGeom xmlns:a="http://schemas.openxmlformats.org/drawingml/2006/main">
          <a:avLst/>
          <a:gdLst>
            <a:gd name="connsiteX0" fmla="*/ 7599871 w 7599871"/>
            <a:gd name="connsiteY0" fmla="*/ 0 h 2553419"/>
            <a:gd name="connsiteX1" fmla="*/ 7591245 w 7599871"/>
            <a:gd name="connsiteY1" fmla="*/ 1104181 h 2553419"/>
            <a:gd name="connsiteX2" fmla="*/ 4468483 w 7599871"/>
            <a:gd name="connsiteY2" fmla="*/ 1708030 h 2553419"/>
            <a:gd name="connsiteX3" fmla="*/ 2863970 w 7599871"/>
            <a:gd name="connsiteY3" fmla="*/ 2001328 h 2553419"/>
            <a:gd name="connsiteX4" fmla="*/ 1311215 w 7599871"/>
            <a:gd name="connsiteY4" fmla="*/ 2268747 h 2553419"/>
            <a:gd name="connsiteX5" fmla="*/ 0 w 7599871"/>
            <a:gd name="connsiteY5" fmla="*/ 2553419 h 2553419"/>
            <a:gd name="connsiteX6" fmla="*/ 1250830 w 7599871"/>
            <a:gd name="connsiteY6" fmla="*/ 2035834 h 2553419"/>
            <a:gd name="connsiteX7" fmla="*/ 4511615 w 7599871"/>
            <a:gd name="connsiteY7" fmla="*/ 1052422 h 2553419"/>
            <a:gd name="connsiteX8" fmla="*/ 6116128 w 7599871"/>
            <a:gd name="connsiteY8" fmla="*/ 543464 h 2553419"/>
            <a:gd name="connsiteX9" fmla="*/ 7599871 w 7599871"/>
            <a:gd name="connsiteY9" fmla="*/ 0 h 255341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7599871" h="2553419">
              <a:moveTo>
                <a:pt x="7599871" y="0"/>
              </a:moveTo>
              <a:cubicBezTo>
                <a:pt x="7596996" y="368060"/>
                <a:pt x="7594120" y="736121"/>
                <a:pt x="7591245" y="1104181"/>
              </a:cubicBezTo>
              <a:lnTo>
                <a:pt x="4468483" y="1708030"/>
              </a:lnTo>
              <a:lnTo>
                <a:pt x="2863970" y="2001328"/>
              </a:lnTo>
              <a:lnTo>
                <a:pt x="1311215" y="2268747"/>
              </a:lnTo>
              <a:lnTo>
                <a:pt x="0" y="2553419"/>
              </a:lnTo>
              <a:lnTo>
                <a:pt x="1250830" y="2035834"/>
              </a:lnTo>
              <a:lnTo>
                <a:pt x="4511615" y="1052422"/>
              </a:lnTo>
              <a:lnTo>
                <a:pt x="6116128" y="543464"/>
              </a:lnTo>
              <a:lnTo>
                <a:pt x="7599871" y="0"/>
              </a:lnTo>
              <a:close/>
            </a:path>
          </a:pathLst>
        </a:custGeom>
        <a:solidFill xmlns:a="http://schemas.openxmlformats.org/drawingml/2006/main">
          <a:schemeClr val="accent3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C0C0-949A-4FDC-8379-5B69867BC355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DB42-2361-4162-9EEE-B185472CF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6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Proactive vs Reactive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Department Input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5- year budget forecast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Budget compiled and reviewed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Preliminary Property values from MCAD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Departments budget meetings with City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City Council Briefings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Receive Certified 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Fee Ordinance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Budget Workshop with Council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Set Tax Ceiling (Maximum Tax rate)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Public Hearings and Adoption of </a:t>
            </a:r>
            <a:r>
              <a:rPr lang="en-US" sz="1200" dirty="0">
                <a:highlight>
                  <a:srgbClr val="FFFF00"/>
                </a:highlight>
              </a:rPr>
              <a:t>2025 Budget and Tax Rate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3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Focus on properly equipping public safety forces with the personnel, pay, and equipment they need to serve the City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1200" dirty="0"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Continue to focus on building up the Parks system to be the best in the region (Beal)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1200" dirty="0"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Continue to focus on roads and infrastructure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city increase in size and population, so must our personnel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TIRZ – Downtown plus two more planned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Maximize Grant Funding where possible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Use Oil &amp; Gas funds to help with Park initiatives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Strategically implement user fees (roads, franchise fees maximization, franchise riders)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Greater emphasis on collection efforts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General Fund set aside of excess sales taxes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</a:rPr>
              <a:t>*NOTES* B</a:t>
            </a:r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onding projects versus the speed of in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fl</a:t>
            </a:r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</a:t>
            </a:r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on may be a wash. </a:t>
            </a:r>
          </a:p>
          <a:p>
            <a:pPr algn="l"/>
            <a:endParaRPr lang="en-US" sz="1200" b="0" i="0" u="none" strike="noStrike" baseline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- In the long run that is not a conserva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</a:t>
            </a:r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ve not a prudent thing to do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</a:t>
            </a:r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nancially.</a:t>
            </a:r>
          </a:p>
          <a:p>
            <a:pPr algn="l"/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 </a:t>
            </a:r>
          </a:p>
          <a:p>
            <a:pPr algn="l"/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- </a:t>
            </a: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</a:rPr>
              <a:t>If the r</a:t>
            </a:r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oof of our home needs to be repaired but we wait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</a:t>
            </a:r>
            <a:r>
              <a:rPr lang="en-US" sz="1200" b="0" i="0" u="none" strike="noStrike" baseline="0" dirty="0">
                <a:solidFill>
                  <a:srgbClr val="242424"/>
                </a:solidFill>
                <a:latin typeface="Calibri" panose="020F0502020204030204" pitchFamily="34" charset="0"/>
              </a:rPr>
              <a:t>ll we have the cash we would have water damage in every room and that may cost double or triple the cost 5, 10 years from now.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2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BDB42-2361-4162-9EEE-B185472CF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blue logo with a silhouette of a city">
            <a:extLst>
              <a:ext uri="{FF2B5EF4-FFF2-40B4-BE49-F238E27FC236}">
                <a16:creationId xmlns:a16="http://schemas.microsoft.com/office/drawing/2014/main" id="{813336BF-3422-57F1-075C-B833F22C9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79" y="5473325"/>
            <a:ext cx="2709028" cy="12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2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41432-CB17-3FF5-70DC-E7CCF104D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9D585-8FDF-A60C-C2DC-9C37DE71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30D20-3BFD-9552-C8B0-B9091B83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7BE9-091F-4472-802C-F99D0ADCAC97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840F-E9F9-C401-E0BB-4666E97A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7C9B4-3FED-0E61-B9CC-59628C99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CC8542-ACC2-F9CF-23D4-4F3921075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DDD53-FD89-2A97-DA29-A5719E85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A292A-398C-68F3-7145-B6206430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CEBD-9C84-4D1F-98FC-CF2C239A2373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6284-C1FF-FDCF-7ADF-D4592C7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B8241-4FD5-AB06-BAAD-F2D39F51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BD4-55FA-5CFD-02C2-8DCF317CD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94FC9-B220-AE40-B941-1483F268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4E7F0-D0CA-75A3-F648-F1B1CBC2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6161-8B89-47DE-BE62-12B3E07A7B77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2C17-588A-A86A-BD32-87C74AB7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9B08-A837-0B30-FE91-D4C0B0A6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D683F-4782-4DCB-9A60-973782776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6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ED2C-3011-DA03-D821-1DB00D4E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DB46-8E6B-585B-EC4F-5B37D07D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A8DC-A50E-3009-89B3-AA4328E7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0731-9F9B-446D-8891-6C590923FC09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21C3-B34B-8B78-E2E9-BD9259E1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939A0-9009-82E6-806A-54BF2D20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C40D-E7A2-5B42-590A-3FC0B91D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FAF81-0F87-932E-397F-AFEB819B4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6CBB9-B70E-4C99-B91E-6605133C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2C56B-B03C-49FB-AE34-E36D380E57BB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07AAD-CE4C-87D4-48F6-6E2BB79D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F14C-6C87-B42F-9CE5-AFE8F37F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0251-4F72-3AB4-385E-454C0F43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5863-E6BF-00AD-A711-486B5AF3F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91667-3D19-17F9-A840-9219988B6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82E21-9525-0B42-4E22-936986CF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367-EA4A-4304-BF72-C5B108EE0B2A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7A088-E82A-D832-9CB2-E6AC3D48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35436-6A1E-4490-61AD-5DD80CC2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D984-1704-8791-5826-C76F9F52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C56D4-C5BA-A103-6F33-0D69BB47D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8A4CD-3C4A-0D88-52B5-A2487744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ADB87-2D84-490D-CC3B-0F08ACD32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227CE-3380-BC18-73A0-B68489A85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3CDC4-5BAC-C87B-CB56-DB1F9065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4510-5BDB-44D7-84F4-063AE10131E7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0EBBD-9425-70D4-3952-FE7BB7EB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A927E-F311-8E28-7ADC-17C12811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0076-BA57-10C1-9631-42B5B7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8C7-3841-2752-D95F-7790CA02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CB40-1324-4AE9-A168-BBAD21E8F1EB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F053C-4C43-6616-1F09-663D92EC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ACCD8-2C5C-AD48-5CB2-D238C302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F52A8-8AB1-7345-627D-A99F8323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DC0D-35A8-4870-9B42-787DC725CBC3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F8742-20F6-E08D-FC50-D82E95D5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DE8A9-9314-BCC5-6F6F-F6FF177B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765C-8D4F-7BEC-FCAC-9C79521C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1C86-52A5-A8AE-519D-023BC862F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DAD2-9E77-EC7E-C642-DAA0B1D2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C6F07-1947-2851-8C52-CC5351C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EFCF-329F-47FC-91AE-D193F7BE8CED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68D4-917F-1D41-580A-D1F470D0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6438E-23DE-5ACE-AEC2-176A4C6C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6122-EB74-201C-0EAB-D61FC672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ADA8B-CDD7-3687-BE0B-E31A7C012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147EC-7171-0D9B-8E39-786169CAF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48459-5AB6-6605-A345-27ED8373B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2A5F-3B14-4C5C-8C4A-36206D6E1258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B40B0-D856-823B-5492-DE3D9522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7B9BD-3FA1-C2E4-75AE-F99456FA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02F99-D256-0DDA-A1F8-18DB83E4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B9A9-A1A4-1AAF-6290-6108F797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C988B-C5AD-8547-E062-E6D3A8FE5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519B-5BE5-419A-9DAD-BFC1E29A3CB6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83E2-CA89-5FCE-F4A1-598CF4685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CC734-4571-EE82-F455-D2C91826B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DB3E-115E-4943-8B14-16CC2353D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5F350-BEA1-D68A-1B54-BAD3AEFBA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9669-B796-4573-0A85-1537FBF17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white banner with buildings in the background&#10;&#10;Description automatically generated">
            <a:extLst>
              <a:ext uri="{FF2B5EF4-FFF2-40B4-BE49-F238E27FC236}">
                <a16:creationId xmlns:a16="http://schemas.microsoft.com/office/drawing/2014/main" id="{4F7C84F1-3B86-A3B8-E7B2-68C7FD0CF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4C0E0-234A-E65E-3CCA-86E874F826BD}"/>
              </a:ext>
            </a:extLst>
          </p:cNvPr>
          <p:cNvSpPr txBox="1">
            <a:spLocks/>
          </p:cNvSpPr>
          <p:nvPr/>
        </p:nvSpPr>
        <p:spPr>
          <a:xfrm>
            <a:off x="238539" y="6145883"/>
            <a:ext cx="461176" cy="702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latin typeface="Proxima Nova Extrabold" panose="02000506030000020004" pitchFamily="50" charset="0"/>
              </a:rPr>
              <a:pPr/>
              <a:t>1</a:t>
            </a:fld>
            <a:endParaRPr lang="en-US" sz="4000" dirty="0">
              <a:latin typeface="Proxima Nova Extrabold" panose="02000506030000020004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C6FBB-57DC-E8EA-B07B-704CD19703D9}"/>
              </a:ext>
            </a:extLst>
          </p:cNvPr>
          <p:cNvSpPr txBox="1">
            <a:spLocks noChangeAspect="1"/>
          </p:cNvSpPr>
          <p:nvPr/>
        </p:nvSpPr>
        <p:spPr>
          <a:xfrm>
            <a:off x="128979" y="2471200"/>
            <a:ext cx="4743834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sz="5400" b="1" dirty="0">
                <a:solidFill>
                  <a:schemeClr val="bg1"/>
                </a:solidFill>
              </a:rPr>
              <a:t>5-Year Budget Forecast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3BBFC-E69A-4E37-34BE-23CC8D8F8859}"/>
              </a:ext>
            </a:extLst>
          </p:cNvPr>
          <p:cNvSpPr txBox="1"/>
          <p:nvPr/>
        </p:nvSpPr>
        <p:spPr>
          <a:xfrm>
            <a:off x="238539" y="4717668"/>
            <a:ext cx="20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March 19, 2024</a:t>
            </a:r>
          </a:p>
        </p:txBody>
      </p:sp>
    </p:spTree>
    <p:extLst>
      <p:ext uri="{BB962C8B-B14F-4D97-AF65-F5344CB8AC3E}">
        <p14:creationId xmlns:p14="http://schemas.microsoft.com/office/powerpoint/2010/main" val="426700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EAE46-B929-BD0A-393D-B5D29D7D2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EFB1FD6-3E7E-4A10-5645-441A907C3569}"/>
              </a:ext>
            </a:extLst>
          </p:cNvPr>
          <p:cNvSpPr txBox="1">
            <a:spLocks/>
          </p:cNvSpPr>
          <p:nvPr/>
        </p:nvSpPr>
        <p:spPr>
          <a:xfrm>
            <a:off x="344129" y="6003925"/>
            <a:ext cx="897530" cy="599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10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8591C8-2370-AC56-6C71-9355B807B8CB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910EE3F0-C134-9273-C50F-6A33CCE61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8310D19-3669-D8A5-117F-7D42BD19B610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Forecasted Expenses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48539-8EA5-FE1C-8E67-BFFB5882C903}"/>
              </a:ext>
            </a:extLst>
          </p:cNvPr>
          <p:cNvSpPr txBox="1"/>
          <p:nvPr/>
        </p:nvSpPr>
        <p:spPr>
          <a:xfrm>
            <a:off x="667384" y="2480750"/>
            <a:ext cx="76889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Investment in Human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Maintaining growing parks and infrastructure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733D2-F942-D513-CDCD-E058E2831A57}"/>
              </a:ext>
            </a:extLst>
          </p:cNvPr>
          <p:cNvSpPr/>
          <p:nvPr/>
        </p:nvSpPr>
        <p:spPr>
          <a:xfrm>
            <a:off x="667384" y="1362827"/>
            <a:ext cx="5868170" cy="5429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cs typeface="Arial"/>
              </a:rPr>
              <a:t>Operational Excellence</a:t>
            </a:r>
          </a:p>
        </p:txBody>
      </p:sp>
    </p:spTree>
    <p:extLst>
      <p:ext uri="{BB962C8B-B14F-4D97-AF65-F5344CB8AC3E}">
        <p14:creationId xmlns:p14="http://schemas.microsoft.com/office/powerpoint/2010/main" val="228647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078EC-7B14-91ED-BABE-40332D9E3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57B5486-4696-CAB6-3198-C8EC5BF140E4}"/>
              </a:ext>
            </a:extLst>
          </p:cNvPr>
          <p:cNvSpPr txBox="1">
            <a:spLocks/>
          </p:cNvSpPr>
          <p:nvPr/>
        </p:nvSpPr>
        <p:spPr>
          <a:xfrm>
            <a:off x="344129" y="6003925"/>
            <a:ext cx="839778" cy="541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11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9466DC-0ED4-BA00-6E68-621FB2E3BD24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0B4528CB-1547-FCB6-7667-331BA7FEC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0C5E56-DE5A-5120-1824-262145D86539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Revenue Strategies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519EB-C301-142C-5881-C4ED9DD190DA}"/>
              </a:ext>
            </a:extLst>
          </p:cNvPr>
          <p:cNvSpPr txBox="1"/>
          <p:nvPr/>
        </p:nvSpPr>
        <p:spPr>
          <a:xfrm>
            <a:off x="810317" y="1708757"/>
            <a:ext cx="971845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TIRZ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Grant Funding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Oil &amp; Gas fund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User fees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Collection efforts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Set aside</a:t>
            </a:r>
          </a:p>
          <a:p>
            <a:pPr lvl="2"/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02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5"/>
            <a:ext cx="782027" cy="598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Now (Bond) vs. Later (Cash)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632F8-42E8-DCD1-2F49-C8C19BA10368}"/>
              </a:ext>
            </a:extLst>
          </p:cNvPr>
          <p:cNvSpPr txBox="1"/>
          <p:nvPr/>
        </p:nvSpPr>
        <p:spPr>
          <a:xfrm>
            <a:off x="1087010" y="1482738"/>
            <a:ext cx="407090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sz="2800" b="0" i="0" u="none" strike="noStrike" baseline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Roof repair – fix now or wait to gather the cash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Conservative and prudent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Benefits match to beneficiaries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F248D-9FAA-4F5E-AFDC-CDE1588C5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75" y="1652590"/>
            <a:ext cx="4278200" cy="36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76514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61F50-A593-120F-781A-AC726EFD5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5" t="112" r="1708" b="1805"/>
          <a:stretch/>
        </p:blipFill>
        <p:spPr>
          <a:xfrm>
            <a:off x="6165541" y="1420138"/>
            <a:ext cx="2657530" cy="4195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1DF87-9769-1BAA-8530-E2A60B7CB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57" r="4586" b="1279"/>
          <a:stretch/>
        </p:blipFill>
        <p:spPr>
          <a:xfrm>
            <a:off x="344129" y="1421129"/>
            <a:ext cx="2657530" cy="41943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D27704-2572-FA0C-86CF-871C89913812}"/>
              </a:ext>
            </a:extLst>
          </p:cNvPr>
          <p:cNvSpPr/>
          <p:nvPr/>
        </p:nvSpPr>
        <p:spPr>
          <a:xfrm>
            <a:off x="9076247" y="55978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C735D-BBCD-0C1E-31BD-1E4BFAFEDDB3}"/>
              </a:ext>
            </a:extLst>
          </p:cNvPr>
          <p:cNvSpPr/>
          <p:nvPr/>
        </p:nvSpPr>
        <p:spPr>
          <a:xfrm>
            <a:off x="6165541" y="56506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Process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D5E52-6B9C-77C4-6B0B-8D75441462E1}"/>
              </a:ext>
            </a:extLst>
          </p:cNvPr>
          <p:cNvSpPr/>
          <p:nvPr/>
        </p:nvSpPr>
        <p:spPr>
          <a:xfrm>
            <a:off x="344129" y="55978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Plan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0E9CCC-03A9-B980-FEF4-8B0F17E82899}"/>
              </a:ext>
            </a:extLst>
          </p:cNvPr>
          <p:cNvSpPr/>
          <p:nvPr/>
        </p:nvSpPr>
        <p:spPr>
          <a:xfrm>
            <a:off x="3254835" y="559785"/>
            <a:ext cx="2657530" cy="691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Proxima Nova Extrabold"/>
                <a:cs typeface="Arial"/>
              </a:rPr>
              <a:t>People</a:t>
            </a:r>
          </a:p>
        </p:txBody>
      </p:sp>
      <p:pic>
        <p:nvPicPr>
          <p:cNvPr id="2" name="Picture 2" descr="No photo description available.">
            <a:extLst>
              <a:ext uri="{FF2B5EF4-FFF2-40B4-BE49-F238E27FC236}">
                <a16:creationId xmlns:a16="http://schemas.microsoft.com/office/drawing/2014/main" id="{D2A09408-C780-7B45-08CA-5841ACA4B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r="3749"/>
          <a:stretch/>
        </p:blipFill>
        <p:spPr bwMode="auto">
          <a:xfrm>
            <a:off x="3254833" y="1415346"/>
            <a:ext cx="2657531" cy="41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using a rake to level asphalt&#10;&#10;Description automatically generated">
            <a:extLst>
              <a:ext uri="{FF2B5EF4-FFF2-40B4-BE49-F238E27FC236}">
                <a16:creationId xmlns:a16="http://schemas.microsoft.com/office/drawing/2014/main" id="{48312E9B-9A1B-DDE7-DBA2-EB6F9650BF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"/>
          <a:stretch/>
        </p:blipFill>
        <p:spPr>
          <a:xfrm>
            <a:off x="9076245" y="1415346"/>
            <a:ext cx="2657531" cy="4195347"/>
          </a:xfrm>
          <a:prstGeom prst="rect">
            <a:avLst/>
          </a:prstGeom>
        </p:spPr>
      </p:pic>
      <p:pic>
        <p:nvPicPr>
          <p:cNvPr id="13" name="Picture 12" descr="A person on a ladder reaching out to a window&#10;&#10;Description automatically generated">
            <a:extLst>
              <a:ext uri="{FF2B5EF4-FFF2-40B4-BE49-F238E27FC236}">
                <a16:creationId xmlns:a16="http://schemas.microsoft.com/office/drawing/2014/main" id="{E65C2ED0-E1F6-6130-1404-9BFAEFAC95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b="16275"/>
          <a:stretch/>
        </p:blipFill>
        <p:spPr>
          <a:xfrm>
            <a:off x="3254832" y="1415346"/>
            <a:ext cx="2657531" cy="41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9C629-6528-4751-6E95-CE58BC62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38EE4FC-4DE8-1C7F-C433-62A2193A03FD}"/>
              </a:ext>
            </a:extLst>
          </p:cNvPr>
          <p:cNvSpPr txBox="1">
            <a:spLocks/>
          </p:cNvSpPr>
          <p:nvPr/>
        </p:nvSpPr>
        <p:spPr>
          <a:xfrm>
            <a:off x="344129" y="6003925"/>
            <a:ext cx="830153" cy="560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945AE-FED3-4005-DB2A-CB193211190B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0DE00188-547D-5FE2-1F0D-272794AFE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C52A8FE-47F5-9AF3-8256-B71CC719396D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2023 Audit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8742A-1283-6E13-B3EA-07570F9163A7}"/>
              </a:ext>
            </a:extLst>
          </p:cNvPr>
          <p:cNvSpPr txBox="1"/>
          <p:nvPr/>
        </p:nvSpPr>
        <p:spPr>
          <a:xfrm>
            <a:off x="708103" y="1793519"/>
            <a:ext cx="97184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10DD5-B7ED-AD6D-4731-6F57BB58724F}"/>
              </a:ext>
            </a:extLst>
          </p:cNvPr>
          <p:cNvSpPr txBox="1"/>
          <p:nvPr/>
        </p:nvSpPr>
        <p:spPr>
          <a:xfrm>
            <a:off x="909843" y="1729689"/>
            <a:ext cx="9956689" cy="389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3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ZERO findings</a:t>
            </a:r>
          </a:p>
          <a:p>
            <a:pPr marL="342900" indent="-342900" algn="just" eaLnBrk="1" hangingPunct="1">
              <a:lnSpc>
                <a:spcPct val="13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cs typeface="Arial"/>
            </a:endParaRPr>
          </a:p>
          <a:p>
            <a:pPr marL="342900" indent="-342900" algn="just" eaLnBrk="1" hangingPunct="1">
              <a:lnSpc>
                <a:spcPct val="13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50+ findings over last 20 years</a:t>
            </a:r>
          </a:p>
          <a:p>
            <a:pPr marL="342900" indent="-342900" algn="just" eaLnBrk="1" hangingPunct="1">
              <a:lnSpc>
                <a:spcPct val="13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cs typeface="Arial"/>
            </a:endParaRPr>
          </a:p>
          <a:p>
            <a:pPr marL="342900" indent="-342900" algn="just" eaLnBrk="1" hangingPunct="1">
              <a:lnSpc>
                <a:spcPct val="13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Certificate of Achievement for Excellence in Financial Reporting has been achieved for 40 years through 2022 audit </a:t>
            </a:r>
          </a:p>
          <a:p>
            <a:pPr marL="342900" indent="-342900" algn="just" eaLnBrk="1" hangingPunct="1">
              <a:lnSpc>
                <a:spcPct val="13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51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8152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15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FAC0D-0067-A0BA-150E-F156500F93A8}"/>
              </a:ext>
            </a:extLst>
          </p:cNvPr>
          <p:cNvSpPr txBox="1">
            <a:spLocks/>
          </p:cNvSpPr>
          <p:nvPr/>
        </p:nvSpPr>
        <p:spPr>
          <a:xfrm>
            <a:off x="4670901" y="2071598"/>
            <a:ext cx="2850194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0599D"/>
                </a:solidFill>
                <a:latin typeface="Proxima Nova Extrabold" panose="02000506030000020004" pitchFamily="50" charset="0"/>
              </a:rPr>
              <a:t>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FDED-F624-7415-85CE-B2CD75DEB4D1}"/>
              </a:ext>
            </a:extLst>
          </p:cNvPr>
          <p:cNvSpPr txBox="1"/>
          <p:nvPr/>
        </p:nvSpPr>
        <p:spPr>
          <a:xfrm>
            <a:off x="921097" y="2828835"/>
            <a:ext cx="1034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Deliver exceptional services and promote a high quality of life and place for </a:t>
            </a:r>
            <a:r>
              <a:rPr lang="en-US" sz="3600" b="1" dirty="0"/>
              <a:t>ALL </a:t>
            </a:r>
            <a:r>
              <a:rPr lang="en-US" sz="3600" dirty="0"/>
              <a:t>our citizens.</a:t>
            </a:r>
          </a:p>
        </p:txBody>
      </p:sp>
    </p:spTree>
    <p:extLst>
      <p:ext uri="{BB962C8B-B14F-4D97-AF65-F5344CB8AC3E}">
        <p14:creationId xmlns:p14="http://schemas.microsoft.com/office/powerpoint/2010/main" val="42162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CFF5-2F71-BB00-09AE-C71A6698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4C73FD6-93F1-25B0-7F47-E566D18514C6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2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56AD09-F3C8-A57D-3CDD-C727B0ED5062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72C741C1-EF3A-CCA0-EE09-60EFE570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04C650-EBF9-3018-92CB-EE71D1266484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What we will cover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4799B-4F58-F3EE-204C-B1C4B0476355}"/>
              </a:ext>
            </a:extLst>
          </p:cNvPr>
          <p:cNvSpPr txBox="1"/>
          <p:nvPr/>
        </p:nvSpPr>
        <p:spPr>
          <a:xfrm>
            <a:off x="708103" y="1793519"/>
            <a:ext cx="971845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Arial"/>
              </a:rPr>
              <a:t>Budget timeline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600" dirty="0"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Arial"/>
              </a:rPr>
              <a:t>5-year Budget Forecast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600" dirty="0">
              <a:cs typeface="Arial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600" dirty="0">
                <a:cs typeface="Arial"/>
              </a:rPr>
              <a:t>Fiscal Management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245809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3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ED85C-9B70-B030-EC7E-C7C744D95ED9}"/>
              </a:ext>
            </a:extLst>
          </p:cNvPr>
          <p:cNvSpPr txBox="1">
            <a:spLocks/>
          </p:cNvSpPr>
          <p:nvPr/>
        </p:nvSpPr>
        <p:spPr>
          <a:xfrm>
            <a:off x="576261" y="503238"/>
            <a:ext cx="8242423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Strategic Goal Connections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A45F4-F03B-7657-CE29-54F7D1FD458E}"/>
              </a:ext>
            </a:extLst>
          </p:cNvPr>
          <p:cNvSpPr txBox="1"/>
          <p:nvPr/>
        </p:nvSpPr>
        <p:spPr>
          <a:xfrm>
            <a:off x="716493" y="1408120"/>
            <a:ext cx="95235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a typeface="+mn-lt"/>
                <a:cs typeface="+mn-lt"/>
              </a:rPr>
              <a:t>Goal 2:  Set the Standard for a Safe and Secure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Calibri" panose="020F0502020204030204"/>
                <a:cs typeface="Arial" panose="020B0604020202020204" pitchFamily="34" charset="0"/>
              </a:rPr>
              <a:t>2.6</a:t>
            </a:r>
            <a:r>
              <a:rPr lang="en-US" sz="2000" dirty="0">
                <a:ea typeface="Calibri" panose="020F0502020204030204"/>
                <a:cs typeface="Arial" panose="020B0604020202020204" pitchFamily="34" charset="0"/>
              </a:rPr>
              <a:t> </a:t>
            </a:r>
            <a:r>
              <a:rPr lang="en-US" sz="2000" b="1" dirty="0">
                <a:ea typeface="Calibri" panose="020F0502020204030204"/>
                <a:cs typeface="Arial" panose="020B0604020202020204" pitchFamily="34" charset="0"/>
              </a:rPr>
              <a:t>Grow and Retain Public Safety Resources</a:t>
            </a:r>
            <a:r>
              <a:rPr lang="en-US" sz="2000" dirty="0">
                <a:ea typeface="Calibri" panose="020F0502020204030204"/>
                <a:cs typeface="Arial" panose="020B0604020202020204" pitchFamily="34" charset="0"/>
              </a:rPr>
              <a:t>: Expand law enforcement presence as well as fire reduction and prevention programs while reducing attrition.</a:t>
            </a:r>
          </a:p>
          <a:p>
            <a:r>
              <a:rPr lang="en-US" sz="2000" b="1" dirty="0">
                <a:ea typeface="+mn-lt"/>
                <a:cs typeface="+mn-lt"/>
              </a:rPr>
              <a:t>Goal 3: Quality of Life and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3.6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ea typeface="+mn-lt"/>
                <a:cs typeface="+mn-lt"/>
              </a:rPr>
              <a:t>Build the Best Parks System in Our Region</a:t>
            </a:r>
            <a:r>
              <a:rPr lang="en-US" sz="2000" dirty="0">
                <a:ea typeface="+mn-lt"/>
                <a:cs typeface="+mn-lt"/>
              </a:rPr>
              <a:t>: Offer diverse, accessible, and enjoyable green spaces, tournament-ready ball fields, safe playgrounds and unique recreational opportunities that enhance the quality of life / quality of place for our community.</a:t>
            </a:r>
            <a:r>
              <a:rPr lang="en-US" sz="2000" dirty="0"/>
              <a:t> </a:t>
            </a:r>
          </a:p>
          <a:p>
            <a:r>
              <a:rPr lang="en-US" sz="2000" b="1" dirty="0"/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5.7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highlight>
                  <a:srgbClr val="00FF00"/>
                </a:highlight>
                <a:ea typeface="+mn-lt"/>
                <a:cs typeface="+mn-lt"/>
              </a:rPr>
              <a:t>Ensure Continued Financial Stability and Accountability</a:t>
            </a:r>
            <a:r>
              <a:rPr lang="en-US" sz="2000" dirty="0">
                <a:highlight>
                  <a:srgbClr val="00FF00"/>
                </a:highlight>
                <a:ea typeface="+mn-lt"/>
                <a:cs typeface="+mn-lt"/>
              </a:rPr>
              <a:t>: Maintain financial transparency.</a:t>
            </a:r>
          </a:p>
          <a:p>
            <a:r>
              <a:rPr lang="en-US" sz="2000" b="1" dirty="0"/>
              <a:t>Goal 6: Strengthen and Sustain Our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ea typeface="+mn-lt"/>
                <a:cs typeface="+mn-lt"/>
              </a:rPr>
              <a:t>6.6</a:t>
            </a:r>
            <a:r>
              <a:rPr lang="en-US" sz="2000" dirty="0">
                <a:ea typeface="+mn-lt"/>
                <a:cs typeface="+mn-lt"/>
              </a:rPr>
              <a:t>  </a:t>
            </a:r>
            <a:r>
              <a:rPr lang="en-US" sz="2000" b="1" dirty="0">
                <a:ea typeface="+mn-lt"/>
                <a:cs typeface="+mn-lt"/>
              </a:rPr>
              <a:t>Strategize for and Monitor City Growth</a:t>
            </a:r>
            <a:r>
              <a:rPr lang="en-US" sz="2000" dirty="0">
                <a:ea typeface="+mn-lt"/>
                <a:cs typeface="+mn-lt"/>
              </a:rPr>
              <a:t>: Develop proactive responses to growth rather than reactive.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7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4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0C1CCA-83C6-1ADF-2608-B0061C885E9F}"/>
              </a:ext>
            </a:extLst>
          </p:cNvPr>
          <p:cNvSpPr txBox="1">
            <a:spLocks/>
          </p:cNvSpPr>
          <p:nvPr/>
        </p:nvSpPr>
        <p:spPr>
          <a:xfrm>
            <a:off x="469127" y="494612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Taking Action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44E007-56EE-43A5-BC20-CC7CC0672072}"/>
              </a:ext>
            </a:extLst>
          </p:cNvPr>
          <p:cNvSpPr/>
          <p:nvPr/>
        </p:nvSpPr>
        <p:spPr>
          <a:xfrm>
            <a:off x="4693518" y="1546780"/>
            <a:ext cx="2871298" cy="27580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15E12A-1927-4CA0-9027-5D9D65A27CF9}"/>
              </a:ext>
            </a:extLst>
          </p:cNvPr>
          <p:cNvSpPr/>
          <p:nvPr/>
        </p:nvSpPr>
        <p:spPr>
          <a:xfrm>
            <a:off x="441793" y="1553416"/>
            <a:ext cx="2871042" cy="27520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4A391-23C9-4B3A-A8C0-603BAA504202}"/>
              </a:ext>
            </a:extLst>
          </p:cNvPr>
          <p:cNvSpPr/>
          <p:nvPr/>
        </p:nvSpPr>
        <p:spPr>
          <a:xfrm>
            <a:off x="8957516" y="1552755"/>
            <a:ext cx="2751252" cy="275205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51107-F0E7-47C9-991C-46EBD0F0FE86}"/>
              </a:ext>
            </a:extLst>
          </p:cNvPr>
          <p:cNvSpPr txBox="1"/>
          <p:nvPr/>
        </p:nvSpPr>
        <p:spPr>
          <a:xfrm>
            <a:off x="624102" y="2156884"/>
            <a:ext cx="2475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Strategic Plan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Encompasses a City’s vision for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0FF69-0727-480E-A1DF-EC2F7D49AD3D}"/>
              </a:ext>
            </a:extLst>
          </p:cNvPr>
          <p:cNvSpPr txBox="1"/>
          <p:nvPr/>
        </p:nvSpPr>
        <p:spPr>
          <a:xfrm>
            <a:off x="4768648" y="2095329"/>
            <a:ext cx="2689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Goals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Align with the </a:t>
            </a:r>
            <a:r>
              <a:rPr lang="en-US" sz="2400" u="sng" dirty="0">
                <a:solidFill>
                  <a:schemeClr val="bg1"/>
                </a:solidFill>
              </a:rPr>
              <a:t>Strategic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2A58C-7B04-45DA-96FC-F5A0ED7DE774}"/>
              </a:ext>
            </a:extLst>
          </p:cNvPr>
          <p:cNvSpPr txBox="1"/>
          <p:nvPr/>
        </p:nvSpPr>
        <p:spPr>
          <a:xfrm>
            <a:off x="9225899" y="2092933"/>
            <a:ext cx="2214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Action Items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Short-term, “Steps” toward achieving </a:t>
            </a:r>
            <a:r>
              <a:rPr lang="en-US" sz="2400" u="sng" dirty="0">
                <a:solidFill>
                  <a:schemeClr val="bg1"/>
                </a:solidFill>
              </a:rPr>
              <a:t>Goals</a:t>
            </a:r>
          </a:p>
        </p:txBody>
      </p:sp>
      <p:pic>
        <p:nvPicPr>
          <p:cNvPr id="14" name="Graphic 13" descr="Arrow: Clockwise curve with solid fill">
            <a:extLst>
              <a:ext uri="{FF2B5EF4-FFF2-40B4-BE49-F238E27FC236}">
                <a16:creationId xmlns:a16="http://schemas.microsoft.com/office/drawing/2014/main" id="{CE35B48F-26E0-436F-869A-17F624938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29640">
            <a:off x="3104539" y="1342227"/>
            <a:ext cx="1747341" cy="1747341"/>
          </a:xfrm>
          <a:prstGeom prst="rect">
            <a:avLst/>
          </a:prstGeom>
        </p:spPr>
      </p:pic>
      <p:pic>
        <p:nvPicPr>
          <p:cNvPr id="15" name="Graphic 14" descr="Arrow: Clockwise curve with solid fill">
            <a:extLst>
              <a:ext uri="{FF2B5EF4-FFF2-40B4-BE49-F238E27FC236}">
                <a16:creationId xmlns:a16="http://schemas.microsoft.com/office/drawing/2014/main" id="{F3FA8E64-6E7D-46C8-8D7E-DC5CC33F5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634177">
            <a:off x="7324418" y="1310610"/>
            <a:ext cx="1806337" cy="18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19240C4-0523-4924-1ADD-F03FA880F7BF}"/>
              </a:ext>
            </a:extLst>
          </p:cNvPr>
          <p:cNvGrpSpPr/>
          <p:nvPr/>
        </p:nvGrpSpPr>
        <p:grpSpPr>
          <a:xfrm>
            <a:off x="8080028" y="1704653"/>
            <a:ext cx="3205288" cy="742003"/>
            <a:chOff x="4737359" y="1714693"/>
            <a:chExt cx="3109704" cy="74200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A7E09E-BF90-8AA8-6D4C-39B672E17179}"/>
                </a:ext>
              </a:extLst>
            </p:cNvPr>
            <p:cNvSpPr/>
            <p:nvPr/>
          </p:nvSpPr>
          <p:spPr>
            <a:xfrm>
              <a:off x="4737359" y="1714693"/>
              <a:ext cx="1043299" cy="7386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FB0D05-E58A-19E7-B5F4-D2C8F2698F56}"/>
                </a:ext>
              </a:extLst>
            </p:cNvPr>
            <p:cNvSpPr/>
            <p:nvPr/>
          </p:nvSpPr>
          <p:spPr>
            <a:xfrm>
              <a:off x="5768018" y="1714693"/>
              <a:ext cx="1047170" cy="7386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C4DE89-0D24-9A14-7D66-EF635A9AFACA}"/>
                </a:ext>
              </a:extLst>
            </p:cNvPr>
            <p:cNvSpPr/>
            <p:nvPr/>
          </p:nvSpPr>
          <p:spPr>
            <a:xfrm>
              <a:off x="6812534" y="1714693"/>
              <a:ext cx="1034529" cy="7420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60F224-7447-212E-CC3F-9F63D163BEC8}"/>
              </a:ext>
            </a:extLst>
          </p:cNvPr>
          <p:cNvGrpSpPr/>
          <p:nvPr/>
        </p:nvGrpSpPr>
        <p:grpSpPr>
          <a:xfrm>
            <a:off x="4737359" y="1714693"/>
            <a:ext cx="3109704" cy="742003"/>
            <a:chOff x="4737359" y="1714693"/>
            <a:chExt cx="3109704" cy="74200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859C90-09AE-CA68-AF30-45EADEAE41E7}"/>
                </a:ext>
              </a:extLst>
            </p:cNvPr>
            <p:cNvSpPr/>
            <p:nvPr/>
          </p:nvSpPr>
          <p:spPr>
            <a:xfrm>
              <a:off x="4737359" y="1714693"/>
              <a:ext cx="1043299" cy="7386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5BAF7FF-6DB1-6400-568A-BC0ECCC13638}"/>
                </a:ext>
              </a:extLst>
            </p:cNvPr>
            <p:cNvSpPr/>
            <p:nvPr/>
          </p:nvSpPr>
          <p:spPr>
            <a:xfrm>
              <a:off x="5768018" y="1714693"/>
              <a:ext cx="1047170" cy="7386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2791F8-7F5C-66AC-7D19-30F6B9DDC485}"/>
                </a:ext>
              </a:extLst>
            </p:cNvPr>
            <p:cNvSpPr/>
            <p:nvPr/>
          </p:nvSpPr>
          <p:spPr>
            <a:xfrm>
              <a:off x="6812534" y="1718032"/>
              <a:ext cx="1034529" cy="7386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743F35-44F7-79B6-153D-8B5E9D6C2DEF}"/>
              </a:ext>
            </a:extLst>
          </p:cNvPr>
          <p:cNvGrpSpPr/>
          <p:nvPr/>
        </p:nvGrpSpPr>
        <p:grpSpPr>
          <a:xfrm>
            <a:off x="301136" y="1727685"/>
            <a:ext cx="4216505" cy="727089"/>
            <a:chOff x="301136" y="1727685"/>
            <a:chExt cx="4216505" cy="7270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69520F-317A-E8F3-F6FA-C359ECBFA902}"/>
                </a:ext>
              </a:extLst>
            </p:cNvPr>
            <p:cNvSpPr/>
            <p:nvPr/>
          </p:nvSpPr>
          <p:spPr>
            <a:xfrm>
              <a:off x="301136" y="1727685"/>
              <a:ext cx="1064677" cy="7270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6A11D7-5F61-95FE-F9B0-7F5F930499F1}"/>
                </a:ext>
              </a:extLst>
            </p:cNvPr>
            <p:cNvSpPr/>
            <p:nvPr/>
          </p:nvSpPr>
          <p:spPr>
            <a:xfrm>
              <a:off x="1362253" y="1727685"/>
              <a:ext cx="1044835" cy="7270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D894222-D9B3-06A7-2C4C-43EA3EC34EDB}"/>
                </a:ext>
              </a:extLst>
            </p:cNvPr>
            <p:cNvSpPr/>
            <p:nvPr/>
          </p:nvSpPr>
          <p:spPr>
            <a:xfrm>
              <a:off x="2407688" y="1727685"/>
              <a:ext cx="1065118" cy="72708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524AEF-A006-9ED3-5162-3D28B141C538}"/>
                </a:ext>
              </a:extLst>
            </p:cNvPr>
            <p:cNvSpPr/>
            <p:nvPr/>
          </p:nvSpPr>
          <p:spPr>
            <a:xfrm>
              <a:off x="3472806" y="1727685"/>
              <a:ext cx="1044835" cy="727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5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575024" y="435654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BUDGET TIMELINE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5B5C9D-1A91-6566-7B4E-FBEA97CE3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346966"/>
              </p:ext>
            </p:extLst>
          </p:nvPr>
        </p:nvGraphicFramePr>
        <p:xfrm>
          <a:off x="301136" y="708209"/>
          <a:ext cx="11688226" cy="494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2E84ECE7-96AE-4A8B-501B-6F3846A9993C}"/>
              </a:ext>
            </a:extLst>
          </p:cNvPr>
          <p:cNvSpPr/>
          <p:nvPr/>
        </p:nvSpPr>
        <p:spPr>
          <a:xfrm rot="5400000">
            <a:off x="2223444" y="2558835"/>
            <a:ext cx="523219" cy="3901844"/>
          </a:xfrm>
          <a:prstGeom prst="rightBrace">
            <a:avLst>
              <a:gd name="adj1" fmla="val 8333"/>
              <a:gd name="adj2" fmla="val 49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4425134-ED8F-D72C-010B-10D3B2E345F5}"/>
              </a:ext>
            </a:extLst>
          </p:cNvPr>
          <p:cNvSpPr/>
          <p:nvPr/>
        </p:nvSpPr>
        <p:spPr>
          <a:xfrm rot="5400000">
            <a:off x="6090921" y="2770321"/>
            <a:ext cx="518976" cy="3459238"/>
          </a:xfrm>
          <a:prstGeom prst="rightBrace">
            <a:avLst>
              <a:gd name="adj1" fmla="val 8333"/>
              <a:gd name="adj2" fmla="val 49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2A18B30-8967-E7AA-92D1-07EBFE04DD1D}"/>
              </a:ext>
            </a:extLst>
          </p:cNvPr>
          <p:cNvSpPr/>
          <p:nvPr/>
        </p:nvSpPr>
        <p:spPr>
          <a:xfrm rot="5400000">
            <a:off x="9512800" y="2893344"/>
            <a:ext cx="538610" cy="3232827"/>
          </a:xfrm>
          <a:prstGeom prst="rightBrace">
            <a:avLst>
              <a:gd name="adj1" fmla="val 14187"/>
              <a:gd name="adj2" fmla="val 491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5318B-6F79-A6C5-A784-1DC07DBD7F9F}"/>
              </a:ext>
            </a:extLst>
          </p:cNvPr>
          <p:cNvSpPr txBox="1"/>
          <p:nvPr/>
        </p:nvSpPr>
        <p:spPr>
          <a:xfrm>
            <a:off x="1635759" y="4770200"/>
            <a:ext cx="260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32A19-4E4C-8A97-2F9B-B9B2C3B40C41}"/>
              </a:ext>
            </a:extLst>
          </p:cNvPr>
          <p:cNvSpPr txBox="1"/>
          <p:nvPr/>
        </p:nvSpPr>
        <p:spPr>
          <a:xfrm>
            <a:off x="5373689" y="4759428"/>
            <a:ext cx="1768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PRESENTING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68671-EB33-BA88-F28D-4FD9B7E59569}"/>
              </a:ext>
            </a:extLst>
          </p:cNvPr>
          <p:cNvSpPr txBox="1"/>
          <p:nvPr/>
        </p:nvSpPr>
        <p:spPr>
          <a:xfrm>
            <a:off x="9156903" y="4788831"/>
            <a:ext cx="1250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PASSING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6E34CB-F956-E896-3195-992F0C453F5D}"/>
              </a:ext>
            </a:extLst>
          </p:cNvPr>
          <p:cNvSpPr txBox="1"/>
          <p:nvPr/>
        </p:nvSpPr>
        <p:spPr>
          <a:xfrm>
            <a:off x="249414" y="1731578"/>
            <a:ext cx="1221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Department Requests and</a:t>
            </a:r>
          </a:p>
          <a:p>
            <a:r>
              <a:rPr lang="en-US" sz="1400" dirty="0"/>
              <a:t>Forecasting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A39545-643E-888D-F918-1020A6F0B890}"/>
              </a:ext>
            </a:extLst>
          </p:cNvPr>
          <p:cNvSpPr txBox="1"/>
          <p:nvPr/>
        </p:nvSpPr>
        <p:spPr>
          <a:xfrm>
            <a:off x="1474684" y="1857269"/>
            <a:ext cx="92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Finance Review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1BC71A-F149-0F58-9672-266BADC1446F}"/>
              </a:ext>
            </a:extLst>
          </p:cNvPr>
          <p:cNvSpPr txBox="1"/>
          <p:nvPr/>
        </p:nvSpPr>
        <p:spPr>
          <a:xfrm>
            <a:off x="9217032" y="1837177"/>
            <a:ext cx="89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Public Hearings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52253-A0AD-A859-DFF9-FFC4777474A3}"/>
              </a:ext>
            </a:extLst>
          </p:cNvPr>
          <p:cNvSpPr txBox="1"/>
          <p:nvPr/>
        </p:nvSpPr>
        <p:spPr>
          <a:xfrm>
            <a:off x="3429810" y="1729455"/>
            <a:ext cx="1491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City </a:t>
            </a:r>
          </a:p>
          <a:p>
            <a:r>
              <a:rPr lang="en-US" sz="1400" dirty="0"/>
              <a:t>Management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B5AABB-DA22-0178-3A74-F7721F5FF37E}"/>
              </a:ext>
            </a:extLst>
          </p:cNvPr>
          <p:cNvSpPr txBox="1"/>
          <p:nvPr/>
        </p:nvSpPr>
        <p:spPr>
          <a:xfrm>
            <a:off x="4712027" y="1829619"/>
            <a:ext cx="109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City Council briefings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B45B2A-B543-1E82-1CA0-F36115674180}"/>
              </a:ext>
            </a:extLst>
          </p:cNvPr>
          <p:cNvSpPr txBox="1"/>
          <p:nvPr/>
        </p:nvSpPr>
        <p:spPr>
          <a:xfrm>
            <a:off x="5856552" y="1863269"/>
            <a:ext cx="110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Certified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6B5E5-3E02-E42D-B5C5-FB0CC4D02F38}"/>
              </a:ext>
            </a:extLst>
          </p:cNvPr>
          <p:cNvSpPr txBox="1"/>
          <p:nvPr/>
        </p:nvSpPr>
        <p:spPr>
          <a:xfrm>
            <a:off x="8003358" y="1704653"/>
            <a:ext cx="1213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Budget Workshop </a:t>
            </a:r>
          </a:p>
          <a:p>
            <a:r>
              <a:rPr lang="en-US" sz="1400" dirty="0"/>
              <a:t>Set Tax Ceiling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33C1A0-AE00-8801-E05A-4D42C71D1069}"/>
              </a:ext>
            </a:extLst>
          </p:cNvPr>
          <p:cNvSpPr txBox="1"/>
          <p:nvPr/>
        </p:nvSpPr>
        <p:spPr>
          <a:xfrm>
            <a:off x="10196565" y="1739514"/>
            <a:ext cx="1392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Adoption of 2025 Budget and Tax 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173DF-70A2-0B69-C7C2-B68615AF2624}"/>
              </a:ext>
            </a:extLst>
          </p:cNvPr>
          <p:cNvSpPr txBox="1"/>
          <p:nvPr/>
        </p:nvSpPr>
        <p:spPr>
          <a:xfrm>
            <a:off x="6843311" y="1863269"/>
            <a:ext cx="111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Fee Ordinance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3F1A8-4056-F7C9-5B0C-6B3565990D5C}"/>
              </a:ext>
            </a:extLst>
          </p:cNvPr>
          <p:cNvSpPr txBox="1"/>
          <p:nvPr/>
        </p:nvSpPr>
        <p:spPr>
          <a:xfrm>
            <a:off x="2458258" y="1729455"/>
            <a:ext cx="1124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Prelim. Property Values</a:t>
            </a:r>
          </a:p>
        </p:txBody>
      </p:sp>
    </p:spTree>
    <p:extLst>
      <p:ext uri="{BB962C8B-B14F-4D97-AF65-F5344CB8AC3E}">
        <p14:creationId xmlns:p14="http://schemas.microsoft.com/office/powerpoint/2010/main" val="148606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6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344129" y="260400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Expenses vs Revenue to FY2029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BF5DC7C-B053-4E62-8739-DAF74CFDF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7250"/>
              </p:ext>
            </p:extLst>
          </p:nvPr>
        </p:nvGraphicFramePr>
        <p:xfrm>
          <a:off x="344129" y="1017636"/>
          <a:ext cx="10904716" cy="448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F5DC7C-B053-4E62-8739-DAF74CFDF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407174"/>
              </p:ext>
            </p:extLst>
          </p:nvPr>
        </p:nvGraphicFramePr>
        <p:xfrm>
          <a:off x="1621971" y="995863"/>
          <a:ext cx="9594216" cy="41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1C7A59-93E6-3BBF-2793-2455CBA0D1AC}"/>
              </a:ext>
            </a:extLst>
          </p:cNvPr>
          <p:cNvSpPr txBox="1"/>
          <p:nvPr/>
        </p:nvSpPr>
        <p:spPr>
          <a:xfrm>
            <a:off x="5637952" y="4335754"/>
            <a:ext cx="319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Average Annual Expense Increase, +9.41%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22BA-0F86-59F8-0FC1-C23BCC285702}"/>
              </a:ext>
            </a:extLst>
          </p:cNvPr>
          <p:cNvSpPr txBox="1"/>
          <p:nvPr/>
        </p:nvSpPr>
        <p:spPr>
          <a:xfrm>
            <a:off x="8375835" y="4335753"/>
            <a:ext cx="264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31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/>
                </a:solidFill>
              </a:rPr>
              <a:t>Average Annual Revenue Increase, +5.53%</a:t>
            </a:r>
          </a:p>
        </p:txBody>
      </p:sp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7B7B0EC9-C584-9550-AA06-0807C26C45CA}"/>
              </a:ext>
            </a:extLst>
          </p:cNvPr>
          <p:cNvSpPr/>
          <p:nvPr/>
        </p:nvSpPr>
        <p:spPr>
          <a:xfrm>
            <a:off x="2699659" y="3429000"/>
            <a:ext cx="647700" cy="31568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187042"/>
              <a:gd name="adj6" fmla="val 19307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$11.8M</a:t>
            </a:r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8EA9111A-ACBE-A95D-DA26-AFA9E92E67D2}"/>
              </a:ext>
            </a:extLst>
          </p:cNvPr>
          <p:cNvSpPr/>
          <p:nvPr/>
        </p:nvSpPr>
        <p:spPr>
          <a:xfrm>
            <a:off x="4114800" y="2943905"/>
            <a:ext cx="707749" cy="31568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04283"/>
              <a:gd name="adj6" fmla="val 19643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$19.6M</a:t>
            </a:r>
          </a:p>
        </p:txBody>
      </p:sp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746DE0B8-61FC-5B04-464B-B58823CB0EAB}"/>
              </a:ext>
            </a:extLst>
          </p:cNvPr>
          <p:cNvSpPr/>
          <p:nvPr/>
        </p:nvSpPr>
        <p:spPr>
          <a:xfrm>
            <a:off x="5442857" y="2518852"/>
            <a:ext cx="781050" cy="315686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21525"/>
              <a:gd name="adj6" fmla="val 20148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$26.2M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1E0C5CD8-56B0-0ADE-F9C2-711F5FF1092E}"/>
              </a:ext>
            </a:extLst>
          </p:cNvPr>
          <p:cNvSpPr/>
          <p:nvPr/>
        </p:nvSpPr>
        <p:spPr>
          <a:xfrm>
            <a:off x="7086369" y="1902011"/>
            <a:ext cx="821410" cy="343079"/>
          </a:xfrm>
          <a:prstGeom prst="borderCallout2">
            <a:avLst>
              <a:gd name="adj1" fmla="val 48033"/>
              <a:gd name="adj2" fmla="val 99360"/>
              <a:gd name="adj3" fmla="val 48035"/>
              <a:gd name="adj4" fmla="val 141026"/>
              <a:gd name="adj5" fmla="val 221525"/>
              <a:gd name="adj6" fmla="val 20148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$33.8M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F30BE5-FBBD-61B0-4C0F-5094607740FE}"/>
              </a:ext>
            </a:extLst>
          </p:cNvPr>
          <p:cNvSpPr/>
          <p:nvPr/>
        </p:nvSpPr>
        <p:spPr>
          <a:xfrm>
            <a:off x="9776909" y="2015120"/>
            <a:ext cx="990603" cy="31849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$43.2M</a:t>
            </a:r>
          </a:p>
        </p:txBody>
      </p:sp>
    </p:spTree>
    <p:extLst>
      <p:ext uri="{BB962C8B-B14F-4D97-AF65-F5344CB8AC3E}">
        <p14:creationId xmlns:p14="http://schemas.microsoft.com/office/powerpoint/2010/main" val="28747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F5D1C-DBF3-08CE-E4FE-F42584572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0C46833-5159-3B46-EAC0-3CE4E7B58ED1}"/>
              </a:ext>
            </a:extLst>
          </p:cNvPr>
          <p:cNvSpPr txBox="1">
            <a:spLocks/>
          </p:cNvSpPr>
          <p:nvPr/>
        </p:nvSpPr>
        <p:spPr>
          <a:xfrm>
            <a:off x="344129" y="6003924"/>
            <a:ext cx="461963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7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E50AFE-D5F0-EBD4-4DE5-D90C9652DA43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4C4BB926-B4F3-6BC0-C3BE-1BB9B972F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A2FE1B-66DC-349B-055C-23D2399EED8C}"/>
              </a:ext>
            </a:extLst>
          </p:cNvPr>
          <p:cNvSpPr txBox="1">
            <a:spLocks/>
          </p:cNvSpPr>
          <p:nvPr/>
        </p:nvSpPr>
        <p:spPr>
          <a:xfrm>
            <a:off x="575110" y="260400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/>
                <a:cs typeface="Arial"/>
              </a:rPr>
              <a:t>Strategic Plan Alignment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14E4A-CBF2-3C17-3134-DE917C230277}"/>
              </a:ext>
            </a:extLst>
          </p:cNvPr>
          <p:cNvSpPr txBox="1"/>
          <p:nvPr/>
        </p:nvSpPr>
        <p:spPr>
          <a:xfrm>
            <a:off x="1648397" y="1600931"/>
            <a:ext cx="6250328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2"/>
            <a:r>
              <a:rPr lang="en-US" sz="3600" dirty="0">
                <a:cs typeface="Arial"/>
              </a:rPr>
              <a:t>Public Safety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5400" dirty="0">
              <a:cs typeface="Arial"/>
            </a:endParaRPr>
          </a:p>
          <a:p>
            <a:pPr lvl="2"/>
            <a:r>
              <a:rPr lang="en-US" sz="3600" dirty="0">
                <a:cs typeface="Arial"/>
              </a:rPr>
              <a:t>Parks</a:t>
            </a:r>
          </a:p>
          <a:p>
            <a:pPr lvl="2"/>
            <a:endParaRPr lang="en-US" sz="5400" dirty="0">
              <a:cs typeface="Arial"/>
            </a:endParaRPr>
          </a:p>
          <a:p>
            <a:pPr lvl="2"/>
            <a:r>
              <a:rPr lang="en-US" sz="3600" dirty="0">
                <a:cs typeface="Arial"/>
              </a:rPr>
              <a:t>Roads and Infrastructure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>
              <a:cs typeface="Arial"/>
            </a:endParaRPr>
          </a:p>
        </p:txBody>
      </p:sp>
      <p:pic>
        <p:nvPicPr>
          <p:cNvPr id="3" name="Graphic 2" descr="Siren with solid fill">
            <a:extLst>
              <a:ext uri="{FF2B5EF4-FFF2-40B4-BE49-F238E27FC236}">
                <a16:creationId xmlns:a16="http://schemas.microsoft.com/office/drawing/2014/main" id="{29932EAA-41F1-0637-419B-DF453A9B2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577" y="1497896"/>
            <a:ext cx="741745" cy="741745"/>
          </a:xfrm>
          <a:prstGeom prst="rect">
            <a:avLst/>
          </a:prstGeom>
        </p:spPr>
      </p:pic>
      <p:pic>
        <p:nvPicPr>
          <p:cNvPr id="5" name="Graphic 4" descr="Siren with solid fill">
            <a:extLst>
              <a:ext uri="{FF2B5EF4-FFF2-40B4-BE49-F238E27FC236}">
                <a16:creationId xmlns:a16="http://schemas.microsoft.com/office/drawing/2014/main" id="{35E55E7B-E6C3-8C7F-B923-7039733B2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7901" y="1497895"/>
            <a:ext cx="741745" cy="741745"/>
          </a:xfrm>
          <a:prstGeom prst="rect">
            <a:avLst/>
          </a:prstGeom>
        </p:spPr>
      </p:pic>
      <p:pic>
        <p:nvPicPr>
          <p:cNvPr id="10" name="Graphic 9" descr="Playground with solid fill">
            <a:extLst>
              <a:ext uri="{FF2B5EF4-FFF2-40B4-BE49-F238E27FC236}">
                <a16:creationId xmlns:a16="http://schemas.microsoft.com/office/drawing/2014/main" id="{77C6F655-2F91-C252-101C-A4ABA5BFC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72874" y="2905926"/>
            <a:ext cx="741745" cy="741745"/>
          </a:xfrm>
          <a:prstGeom prst="rect">
            <a:avLst/>
          </a:prstGeom>
        </p:spPr>
      </p:pic>
      <p:pic>
        <p:nvPicPr>
          <p:cNvPr id="13" name="Graphic 12" descr="Fork In Road with solid fill">
            <a:extLst>
              <a:ext uri="{FF2B5EF4-FFF2-40B4-BE49-F238E27FC236}">
                <a16:creationId xmlns:a16="http://schemas.microsoft.com/office/drawing/2014/main" id="{44342827-7780-9536-3FFA-D6569FC9B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2873" y="4313956"/>
            <a:ext cx="741745" cy="7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00F948-1014-F602-52FB-E2C2E51D66C1}"/>
              </a:ext>
            </a:extLst>
          </p:cNvPr>
          <p:cNvSpPr txBox="1">
            <a:spLocks/>
          </p:cNvSpPr>
          <p:nvPr/>
        </p:nvSpPr>
        <p:spPr>
          <a:xfrm>
            <a:off x="344129" y="6003925"/>
            <a:ext cx="897530" cy="599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8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9051F3-1CA3-53DC-075C-E05ADF55B156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C3268515-83E3-947F-9B4F-55B4AC3D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AE5FD0-3597-978D-51DA-B9B93906767E}"/>
              </a:ext>
            </a:extLst>
          </p:cNvPr>
          <p:cNvSpPr txBox="1">
            <a:spLocks/>
          </p:cNvSpPr>
          <p:nvPr/>
        </p:nvSpPr>
        <p:spPr>
          <a:xfrm>
            <a:off x="575110" y="260400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Forecasted Expenses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632F8-42E8-DCD1-2F49-C8C19BA10368}"/>
              </a:ext>
            </a:extLst>
          </p:cNvPr>
          <p:cNvSpPr txBox="1"/>
          <p:nvPr/>
        </p:nvSpPr>
        <p:spPr>
          <a:xfrm>
            <a:off x="1188034" y="1629560"/>
            <a:ext cx="9852143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Fire pension stabilization payment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$500,000 – 2% increase to City’s Fire Pension contribution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Restructure Fire and Police Compensation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Focus on Police recruitment to fill vacancies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Community Patrol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F367E-ACD8-43AA-B0AA-394847B3B2DD}"/>
              </a:ext>
            </a:extLst>
          </p:cNvPr>
          <p:cNvSpPr/>
          <p:nvPr/>
        </p:nvSpPr>
        <p:spPr>
          <a:xfrm>
            <a:off x="575110" y="909714"/>
            <a:ext cx="5916296" cy="5429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Safe City</a:t>
            </a:r>
          </a:p>
        </p:txBody>
      </p:sp>
    </p:spTree>
    <p:extLst>
      <p:ext uri="{BB962C8B-B14F-4D97-AF65-F5344CB8AC3E}">
        <p14:creationId xmlns:p14="http://schemas.microsoft.com/office/powerpoint/2010/main" val="6251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AAC9-9642-4B28-C524-926C1CDD9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E913C86-40AD-D67B-931A-BEC26BF77836}"/>
              </a:ext>
            </a:extLst>
          </p:cNvPr>
          <p:cNvSpPr txBox="1">
            <a:spLocks/>
          </p:cNvSpPr>
          <p:nvPr/>
        </p:nvSpPr>
        <p:spPr>
          <a:xfrm>
            <a:off x="344129" y="6003925"/>
            <a:ext cx="897530" cy="5990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DDDB3E-115E-4943-8B14-16CC2353D5A5}" type="slidenum">
              <a:rPr lang="en-US" sz="4000" smtClean="0">
                <a:solidFill>
                  <a:srgbClr val="2F5597"/>
                </a:solidFill>
                <a:latin typeface="Proxima Nova Extrabold" panose="02000506030000020004" pitchFamily="50" charset="0"/>
              </a:rPr>
              <a:pPr/>
              <a:t>9</a:t>
            </a:fld>
            <a:endParaRPr lang="en-US" sz="4000" dirty="0">
              <a:solidFill>
                <a:srgbClr val="2F5597"/>
              </a:solidFill>
              <a:latin typeface="Proxima Nova Extrabold" panose="02000506030000020004" pitchFamily="50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B33D87-31DD-6C4A-A6C0-E858C4C5ECB4}"/>
              </a:ext>
            </a:extLst>
          </p:cNvPr>
          <p:cNvCxnSpPr>
            <a:cxnSpLocks/>
          </p:cNvCxnSpPr>
          <p:nvPr/>
        </p:nvCxnSpPr>
        <p:spPr>
          <a:xfrm>
            <a:off x="344129" y="5840362"/>
            <a:ext cx="8858864" cy="0"/>
          </a:xfrm>
          <a:prstGeom prst="line">
            <a:avLst/>
          </a:prstGeom>
          <a:ln w="31750">
            <a:solidFill>
              <a:srgbClr val="00599D">
                <a:alpha val="3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blue city skyline&#10;&#10;Description automatically generated">
            <a:extLst>
              <a:ext uri="{FF2B5EF4-FFF2-40B4-BE49-F238E27FC236}">
                <a16:creationId xmlns:a16="http://schemas.microsoft.com/office/drawing/2014/main" id="{AA5747B7-FC00-8F4A-A0CF-323E3F837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709" y="5665109"/>
            <a:ext cx="2331646" cy="10958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ABC4D0-F21A-6CEB-A5E9-CF8418B43D1F}"/>
              </a:ext>
            </a:extLst>
          </p:cNvPr>
          <p:cNvSpPr txBox="1">
            <a:spLocks/>
          </p:cNvSpPr>
          <p:nvPr/>
        </p:nvSpPr>
        <p:spPr>
          <a:xfrm>
            <a:off x="575110" y="583541"/>
            <a:ext cx="9165615" cy="757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Forecasted Expenses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F50D7C-06E8-6CF3-AC7B-A7364B3BCD52}"/>
              </a:ext>
            </a:extLst>
          </p:cNvPr>
          <p:cNvSpPr txBox="1"/>
          <p:nvPr/>
        </p:nvSpPr>
        <p:spPr>
          <a:xfrm>
            <a:off x="1106551" y="2295436"/>
            <a:ext cx="972187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Sports Complex balloon payment, FY2026/2027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Beal Park and Reyes Mashburn Nelms O&amp;M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$2 M a year to Parks Maintenance fund – additional maintenance estimated to be $650K extra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D7AA4-0849-8A29-EB89-F7CFD74E1C26}"/>
              </a:ext>
            </a:extLst>
          </p:cNvPr>
          <p:cNvSpPr/>
          <p:nvPr/>
        </p:nvSpPr>
        <p:spPr>
          <a:xfrm>
            <a:off x="667384" y="1356442"/>
            <a:ext cx="5858544" cy="558986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cs typeface="Arial"/>
              </a:rPr>
              <a:t>Premier City </a:t>
            </a:r>
          </a:p>
        </p:txBody>
      </p:sp>
    </p:spTree>
    <p:extLst>
      <p:ext uri="{BB962C8B-B14F-4D97-AF65-F5344CB8AC3E}">
        <p14:creationId xmlns:p14="http://schemas.microsoft.com/office/powerpoint/2010/main" val="302536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715</Words>
  <Application>Microsoft Office PowerPoint</Application>
  <PresentationFormat>Widescreen</PresentationFormat>
  <Paragraphs>167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Proxima Nova Extrabold</vt:lpstr>
      <vt:lpstr>Proxima Nova Medium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Karisa Danley</dc:creator>
  <cp:lastModifiedBy>Christy Weakland</cp:lastModifiedBy>
  <cp:revision>149</cp:revision>
  <dcterms:created xsi:type="dcterms:W3CDTF">2023-11-06T21:05:13Z</dcterms:created>
  <dcterms:modified xsi:type="dcterms:W3CDTF">2024-03-19T11:52:12Z</dcterms:modified>
</cp:coreProperties>
</file>