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392" r:id="rId6"/>
    <p:sldId id="387" r:id="rId7"/>
    <p:sldId id="388" r:id="rId8"/>
    <p:sldId id="384" r:id="rId9"/>
    <p:sldId id="393" r:id="rId10"/>
    <p:sldId id="272" r:id="rId1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66CC"/>
    <a:srgbClr val="3366FF"/>
    <a:srgbClr val="EAEAEA"/>
    <a:srgbClr val="8DC7CD"/>
    <a:srgbClr val="FFFFA7"/>
    <a:srgbClr val="F76E57"/>
    <a:srgbClr val="99CDD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Total</a:t>
            </a:r>
            <a:r>
              <a:rPr lang="en-US" sz="1200" baseline="0" dirty="0">
                <a:solidFill>
                  <a:schemeClr val="tx1"/>
                </a:solidFill>
                <a:latin typeface="+mn-lt"/>
              </a:rPr>
              <a:t> Monthly Residential bill 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Solid Waste Fee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$23.18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D39-48D1-9FF3-2D0CC2C55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Midland</c:v>
                </c:pt>
                <c:pt idx="1">
                  <c:v>Odessa</c:v>
                </c:pt>
                <c:pt idx="2">
                  <c:v>Austin</c:v>
                </c:pt>
                <c:pt idx="3">
                  <c:v>Dallas</c:v>
                </c:pt>
                <c:pt idx="4">
                  <c:v>Ft Worth</c:v>
                </c:pt>
                <c:pt idx="5">
                  <c:v>Abilene</c:v>
                </c:pt>
                <c:pt idx="6">
                  <c:v>Denton</c:v>
                </c:pt>
                <c:pt idx="7">
                  <c:v>Lubbock</c:v>
                </c:pt>
                <c:pt idx="8">
                  <c:v>Corpus Christi</c:v>
                </c:pt>
              </c:strCache>
            </c:strRef>
          </c:cat>
          <c:val>
            <c:numRef>
              <c:f>Sheet1!$B$2:$B$10</c:f>
              <c:numCache>
                <c:formatCode>"$"#,##0.00</c:formatCode>
                <c:ptCount val="9"/>
                <c:pt idx="0">
                  <c:v>21</c:v>
                </c:pt>
                <c:pt idx="1">
                  <c:v>23.18</c:v>
                </c:pt>
                <c:pt idx="2">
                  <c:v>55</c:v>
                </c:pt>
                <c:pt idx="3">
                  <c:v>37.979999999999997</c:v>
                </c:pt>
                <c:pt idx="4">
                  <c:v>22.75</c:v>
                </c:pt>
                <c:pt idx="5">
                  <c:v>22.5</c:v>
                </c:pt>
                <c:pt idx="6">
                  <c:v>25.04</c:v>
                </c:pt>
                <c:pt idx="7">
                  <c:v>18.5</c:v>
                </c:pt>
                <c:pt idx="8">
                  <c:v>17.760000000000002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39-48D1-9FF3-2D0CC2C55C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Environmental Fee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Midland</c:v>
                </c:pt>
                <c:pt idx="1">
                  <c:v>Odessa</c:v>
                </c:pt>
                <c:pt idx="2">
                  <c:v>Austin</c:v>
                </c:pt>
                <c:pt idx="3">
                  <c:v>Dallas</c:v>
                </c:pt>
                <c:pt idx="4">
                  <c:v>Ft Worth</c:v>
                </c:pt>
                <c:pt idx="5">
                  <c:v>Abilene</c:v>
                </c:pt>
                <c:pt idx="6">
                  <c:v>Denton</c:v>
                </c:pt>
                <c:pt idx="7">
                  <c:v>Lubbock</c:v>
                </c:pt>
                <c:pt idx="8">
                  <c:v>Corpus Christi</c:v>
                </c:pt>
              </c:strCache>
            </c:strRef>
          </c:cat>
          <c:val>
            <c:numRef>
              <c:f>Sheet1!$C$2:$C$10</c:f>
              <c:numCache>
                <c:formatCode>"$"#,##0.00</c:formatCode>
                <c:ptCount val="9"/>
                <c:pt idx="0">
                  <c:v>1.5</c:v>
                </c:pt>
                <c:pt idx="1">
                  <c:v>3</c:v>
                </c:pt>
                <c:pt idx="2">
                  <c:v>8.9</c:v>
                </c:pt>
                <c:pt idx="3">
                  <c:v>5</c:v>
                </c:pt>
                <c:pt idx="4">
                  <c:v>3.2</c:v>
                </c:pt>
                <c:pt idx="5">
                  <c:v>2</c:v>
                </c:pt>
                <c:pt idx="8">
                  <c:v>7.76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39-48D1-9FF3-2D0CC2C55C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1127455"/>
        <c:axId val="351142847"/>
        <c:axId val="0"/>
      </c:bar3DChart>
      <c:catAx>
        <c:axId val="35112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142847"/>
        <c:crosses val="autoZero"/>
        <c:auto val="1"/>
        <c:lblAlgn val="ctr"/>
        <c:lblOffset val="100"/>
        <c:noMultiLvlLbl val="0"/>
      </c:catAx>
      <c:valAx>
        <c:axId val="351142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127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4028440" cy="351738"/>
          </a:xfrm>
          <a:prstGeom prst="rect">
            <a:avLst/>
          </a:prstGeom>
        </p:spPr>
        <p:txBody>
          <a:bodyPr vert="horz" lIns="93082" tIns="46541" rIns="93082" bIns="4654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21" y="2"/>
            <a:ext cx="4028440" cy="351738"/>
          </a:xfrm>
          <a:prstGeom prst="rect">
            <a:avLst/>
          </a:prstGeom>
        </p:spPr>
        <p:txBody>
          <a:bodyPr vert="horz" lIns="93082" tIns="46541" rIns="93082" bIns="46541" rtlCol="0"/>
          <a:lstStyle>
            <a:lvl1pPr algn="r">
              <a:defRPr sz="1100"/>
            </a:lvl1pPr>
          </a:lstStyle>
          <a:p>
            <a:fld id="{8AA1A484-0F14-46AA-8235-27CE2AAA681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2" tIns="46541" rIns="93082" bIns="465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62"/>
            <a:ext cx="7437120" cy="2760344"/>
          </a:xfrm>
          <a:prstGeom prst="rect">
            <a:avLst/>
          </a:prstGeom>
        </p:spPr>
        <p:txBody>
          <a:bodyPr vert="horz" lIns="93082" tIns="46541" rIns="93082" bIns="465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6658669"/>
            <a:ext cx="4028440" cy="351738"/>
          </a:xfrm>
          <a:prstGeom prst="rect">
            <a:avLst/>
          </a:prstGeom>
        </p:spPr>
        <p:txBody>
          <a:bodyPr vert="horz" lIns="93082" tIns="46541" rIns="93082" bIns="4654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21" y="6658669"/>
            <a:ext cx="4028440" cy="351738"/>
          </a:xfrm>
          <a:prstGeom prst="rect">
            <a:avLst/>
          </a:prstGeom>
        </p:spPr>
        <p:txBody>
          <a:bodyPr vert="horz" lIns="93082" tIns="46541" rIns="93082" bIns="46541" rtlCol="0" anchor="b"/>
          <a:lstStyle>
            <a:lvl1pPr algn="r">
              <a:defRPr sz="1100"/>
            </a:lvl1pPr>
          </a:lstStyle>
          <a:p>
            <a:fld id="{94828F43-2708-4A6F-AAB1-C2CA6E230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CBD4-55FA-5CFD-02C2-8DCF317CD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94FC9-B220-AE40-B941-1483F2686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4E7F0-D0CA-75A3-F648-F1B1CBC2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6161-8B89-47DE-BE62-12B3E07A7B77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2C17-588A-A86A-BD32-87C74AB7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59B08-A837-0B30-FE91-D4C0B0A6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D1E3-B9C6-410F-FAA3-FC7D6100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41B8E-A138-7F65-B80B-01BC8CB3D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7864-E04E-B11B-E923-CFBE0648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388F-C077-44D0-96D0-CA266E59171C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769FB-7277-1E64-2082-69C52C18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17E6C-58F3-195B-BE8E-287818AE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4E64F-3A28-6415-0CD9-CD219A45D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5F0D6-F24A-4B74-DFA0-48585957E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BD3F3-0AAF-241D-142D-CDF92D1C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66D6-CA97-4FB5-BDD4-342B0408E314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E24B5-E071-AB83-50E7-5DF26E53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8AC7-DF17-6C1A-387C-A7CFE9AB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0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DD11-3761-0EAC-535C-E6EBE663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42921-FE21-E3EF-123A-9B5642C2B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BBA36-751D-BC35-8AD0-275C52A5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24FA-3831-4E3C-B632-65A471B9A9A6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1C431-706E-E1DD-BF95-E04051FE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6531A-D40B-69C5-D3D4-C006A08B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6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3503-57CC-61CA-D321-B72E616B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C772E-9AA2-E9FA-3164-96455302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A67A7-47BE-FEE4-0A19-758BD998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D-89E6-49C9-8835-BDAADF9C7A09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30D00-4250-81D9-53E4-50D34706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68322-3DF7-D88D-C6D8-D3BEA192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1577-950C-042A-3EB0-69BEDEFA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47512-9E40-5803-B23A-335F03AD8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3D622-12EB-6997-AA0B-B9A76AFFC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E7C10-E3BE-AAEC-4DFA-55929D21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5547-5C71-4628-8976-D1C3B3F750E2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44E4B-A9AF-8F71-45F1-8F3B4BBC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E556-BA06-5F32-44D3-9E10A8ED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0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35E8-6D06-6007-4810-AE52966D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99F3A-21BC-D5D4-C4B9-494D3A2DC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ABED0-1572-2E58-179D-5FB7F2855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88A94-D466-3266-FDD2-DA9FF2FFD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71C17-C46C-3E52-C2F6-EEBC65AE6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9C103-B6A5-408B-BCEB-9B4F7C3F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FDE-350A-490A-9828-39F7E8B3C4FB}" type="datetime1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AAF89-CC14-F47C-2792-E3167B75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5D890-2684-5CAC-B853-3807F14F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8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68B38-7AC3-FE22-5790-B6E05D82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9F55A-85B2-1DB1-53DE-DB2EFEB0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3EC4-C6BB-4D2F-B6C8-5915E158786A}" type="datetime1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3CC34-3C5D-A981-F6CF-455F341B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E89DD-A691-E03A-68BA-75FD793E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9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E860C-7B33-0AA8-B9DC-040D9A61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29F-7D9A-4814-9CCA-F6550D110869}" type="datetime1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7CCC4-F465-2F12-164B-9A878F0C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1B4D8-398D-B19A-B436-33F44BC5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1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C3DE-46A5-B5AE-B29C-538D08F5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6C24C-32EB-9345-BC48-FFE4C577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A0C13-7802-C56D-9FD8-56CDF1975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8B1DF-96E3-6DEC-0743-1E598347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1C8-4338-4C81-AA51-A2995521687A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01DBB-0E7D-A49E-DF76-666CD243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21708-88B2-4E31-C5BD-7351A052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E417-25FE-0D98-4097-0695A5D5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A871B-9B38-9CF8-1D9B-46A706EE4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BAE09-D712-1FAE-2DD9-C65E4F925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C7AD0-8D48-40EF-F07C-72AEB129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8D72-685B-40B6-894D-5EE1353BE29A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993E9-7E91-0C51-3A43-9FDFE3EE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FCEBE-E993-326D-7106-91C313D1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1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EF65E-ED78-D57F-12D9-B7ECFE9F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01B05-F0C3-3816-E460-55E01A37B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0EAA3-135C-471C-57A6-51F4DC315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3D22-7AA9-44F5-B97D-7F83FEA3F468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41958-5563-3038-3330-DB2AF3D0D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ED429-54C0-4559-116E-329B0B502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F350-BEA1-D68A-1B54-BAD3AEFBA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39669-B796-4573-0A85-1537FBF17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white banner with buildings in the background&#10;&#10;Description automatically generated">
            <a:extLst>
              <a:ext uri="{FF2B5EF4-FFF2-40B4-BE49-F238E27FC236}">
                <a16:creationId xmlns:a16="http://schemas.microsoft.com/office/drawing/2014/main" id="{4F7C84F1-3B86-A3B8-E7B2-68C7FD0C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4C0E0-234A-E65E-3CCA-86E874F826BD}"/>
              </a:ext>
            </a:extLst>
          </p:cNvPr>
          <p:cNvSpPr txBox="1">
            <a:spLocks/>
          </p:cNvSpPr>
          <p:nvPr/>
        </p:nvSpPr>
        <p:spPr>
          <a:xfrm>
            <a:off x="238539" y="6145883"/>
            <a:ext cx="461176" cy="702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latin typeface="Proxima Nova Extrabold" panose="02000506030000020004" pitchFamily="50" charset="0"/>
              </a:rPr>
              <a:pPr/>
              <a:t>1</a:t>
            </a:fld>
            <a:endParaRPr lang="en-US" sz="4000" dirty="0">
              <a:latin typeface="Proxima Nova Extrabold" panose="02000506030000020004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8C6FBB-57DC-E8EA-B07B-704CD19703D9}"/>
              </a:ext>
            </a:extLst>
          </p:cNvPr>
          <p:cNvSpPr txBox="1">
            <a:spLocks noChangeAspect="1"/>
          </p:cNvSpPr>
          <p:nvPr/>
        </p:nvSpPr>
        <p:spPr>
          <a:xfrm>
            <a:off x="173223" y="2622284"/>
            <a:ext cx="5080565" cy="168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6300" b="1" dirty="0">
                <a:solidFill>
                  <a:schemeClr val="bg1"/>
                </a:solidFill>
              </a:rPr>
              <a:t>Solid Waste</a:t>
            </a:r>
          </a:p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6300" b="1" dirty="0">
                <a:solidFill>
                  <a:schemeClr val="bg1"/>
                </a:solidFill>
              </a:rPr>
              <a:t>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3BBFC-E69A-4E37-34BE-23CC8D8F8859}"/>
              </a:ext>
            </a:extLst>
          </p:cNvPr>
          <p:cNvSpPr txBox="1"/>
          <p:nvPr/>
        </p:nvSpPr>
        <p:spPr>
          <a:xfrm>
            <a:off x="238539" y="4717668"/>
            <a:ext cx="20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23, 2024</a:t>
            </a:r>
          </a:p>
        </p:txBody>
      </p:sp>
    </p:spTree>
    <p:extLst>
      <p:ext uri="{BB962C8B-B14F-4D97-AF65-F5344CB8AC3E}">
        <p14:creationId xmlns:p14="http://schemas.microsoft.com/office/powerpoint/2010/main" val="426700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35677-67C6-00D0-A961-FBFCDC6A72ED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Strategic 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8AC0-EBFA-E000-9C56-787CD4BB2C36}"/>
              </a:ext>
            </a:extLst>
          </p:cNvPr>
          <p:cNvSpPr txBox="1"/>
          <p:nvPr/>
        </p:nvSpPr>
        <p:spPr>
          <a:xfrm>
            <a:off x="604465" y="1425999"/>
            <a:ext cx="58725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5. Provide Sound Governance and Fiscal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5.2 Enhance Citizen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5.6 Deliver Services Timely and Efficiently: Prioritize continuous improvement.</a:t>
            </a:r>
          </a:p>
          <a:p>
            <a:r>
              <a:rPr lang="en-US" sz="2000" b="1" dirty="0"/>
              <a:t>6. Strengthen and Sustain our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6.1 Provide Reliable and Sustainable Utilities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6.5 Implement a Funding Stream for Infrastructure: Establish reliable funding for continual improvements.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6.6 Strategize for and Monitor City Growth: Develop proactive responses to growth rather than reactive.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3C91E7-845E-37AE-525D-E45A744FA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693" y="475986"/>
            <a:ext cx="4078702" cy="2771715"/>
          </a:xfrm>
          <a:prstGeom prst="rect">
            <a:avLst/>
          </a:prstGeom>
        </p:spPr>
      </p:pic>
      <p:pic>
        <p:nvPicPr>
          <p:cNvPr id="8" name="Picture 7" descr="A large items sign on a yellow post&#10;&#10;Description automatically generated">
            <a:extLst>
              <a:ext uri="{FF2B5EF4-FFF2-40B4-BE49-F238E27FC236}">
                <a16:creationId xmlns:a16="http://schemas.microsoft.com/office/drawing/2014/main" id="{697A9E6F-8BBA-72CA-DECA-A1CA311CB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93" y="3318825"/>
            <a:ext cx="4078702" cy="22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0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8EDAA-3873-B937-F30B-BC43EBE2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1F7C6-F2D0-BA8B-D5FF-956888B32332}"/>
              </a:ext>
            </a:extLst>
          </p:cNvPr>
          <p:cNvSpPr txBox="1"/>
          <p:nvPr/>
        </p:nvSpPr>
        <p:spPr>
          <a:xfrm>
            <a:off x="576261" y="1061988"/>
            <a:ext cx="7510464" cy="521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Citizen Collection Station: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built on north 349 near the new water tower.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 Costs: $4,104,911.30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Citizen Collection Station: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built on West Hwy 80 near Big Sky Drive-in movie theater.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 Costs:  $3,670,288.40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Landfill Entrance Road Reconstruction: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landfill entrance road is beyond repair and is in dire need of reconstruction.   Design and bid documents are complete and ready to bid.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EOPC: $3,500,000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Expenditures: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Estimated: $7,000,000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7DEED38-64A2-1337-7CA9-D79AAB45CFFB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75071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 algn="l"/>
              <a:t>3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FF3ADC-AEAD-C44A-31F7-D1AE0D4802A5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6DE03F40-3CA0-525D-741C-74A364064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55584F-F35C-50BC-1A6D-DB362A0822AD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Solid Waste Capital Projects</a:t>
            </a:r>
          </a:p>
        </p:txBody>
      </p:sp>
      <p:pic>
        <p:nvPicPr>
          <p:cNvPr id="9" name="Picture 8" descr="A stop sign and orange cones&#10;&#10;Description automatically generated">
            <a:extLst>
              <a:ext uri="{FF2B5EF4-FFF2-40B4-BE49-F238E27FC236}">
                <a16:creationId xmlns:a16="http://schemas.microsoft.com/office/drawing/2014/main" id="{46D37111-06D8-A05C-F0EF-1EEC9A7B8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09" y="1951716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2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8EDAA-3873-B937-F30B-BC43EBE2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1F7C6-F2D0-BA8B-D5FF-956888B32332}"/>
              </a:ext>
            </a:extLst>
          </p:cNvPr>
          <p:cNvSpPr txBox="1"/>
          <p:nvPr/>
        </p:nvSpPr>
        <p:spPr>
          <a:xfrm>
            <a:off x="576261" y="1123778"/>
            <a:ext cx="11271609" cy="4463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Landfill Gas Flare System: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emission guidelines require existing landfills to calculate the annual non-methane organic compounds (NMOC) emission rate.  The NMOC emission rate is required until emissions surpass 34 Mg/Yr.  Once the emission rate surpasses 34 Mg/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Yr.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landfill must construct a gas control system to manage the landfill gas.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City of Midland Landfill is expected to exceed 34 Mg/yr. in 2025.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Engineering and Gas Flare System Construction Costs: $5,500,000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Landfill Cell Construction: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landfill cell will be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2030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adding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approximately 20 years of capacity to the landfill.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Engineering and Cell Construction costs: $11,000,000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ITSD Tower Relocation: $2,000,000 &amp; Oil Well Relocation: $1,000,000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CIP Estimated Cost: $37M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(Not Factoring Cost of Inflation)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D6BB614-E47B-4476-EC3C-956D2AE62BE0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75071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 algn="l"/>
              <a:t>4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320D2-7E64-9834-714E-C55D85CE44F4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9289DE99-19AA-C506-F43B-9B78F05F6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684325-A104-9B4D-E8EE-F0E21107703F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Solid Waste Capital Projects</a:t>
            </a:r>
          </a:p>
        </p:txBody>
      </p:sp>
    </p:spTree>
    <p:extLst>
      <p:ext uri="{BB962C8B-B14F-4D97-AF65-F5344CB8AC3E}">
        <p14:creationId xmlns:p14="http://schemas.microsoft.com/office/powerpoint/2010/main" val="263299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8EDAA-3873-B937-F30B-BC43EBE2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09424C3-077C-70CC-9C65-471382A43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1058"/>
              </p:ext>
            </p:extLst>
          </p:nvPr>
        </p:nvGraphicFramePr>
        <p:xfrm>
          <a:off x="549117" y="1062919"/>
          <a:ext cx="6790848" cy="4732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8F8C713-7F83-AF85-9CFB-9B879C715262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75071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 algn="l"/>
              <a:t>5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69ACE-33E2-8CA8-F774-843F2FA9BCDA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blue city skyline&#10;&#10;Description automatically generated">
            <a:extLst>
              <a:ext uri="{FF2B5EF4-FFF2-40B4-BE49-F238E27FC236}">
                <a16:creationId xmlns:a16="http://schemas.microsoft.com/office/drawing/2014/main" id="{03082F24-DFB9-7D01-26D5-D429C7E8D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76D06B-C056-B36C-37A9-4A53A39803F1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Service Comparisons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F4146A-A7EA-B296-D967-BD2C3DD68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863375"/>
              </p:ext>
            </p:extLst>
          </p:nvPr>
        </p:nvGraphicFramePr>
        <p:xfrm>
          <a:off x="7339965" y="2067483"/>
          <a:ext cx="4722310" cy="272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155">
                  <a:extLst>
                    <a:ext uri="{9D8B030D-6E8A-4147-A177-3AD203B41FA5}">
                      <a16:colId xmlns:a16="http://schemas.microsoft.com/office/drawing/2014/main" val="3136911126"/>
                    </a:ext>
                  </a:extLst>
                </a:gridCol>
                <a:gridCol w="2361155">
                  <a:extLst>
                    <a:ext uri="{9D8B030D-6E8A-4147-A177-3AD203B41FA5}">
                      <a16:colId xmlns:a16="http://schemas.microsoft.com/office/drawing/2014/main" val="1677465654"/>
                    </a:ext>
                  </a:extLst>
                </a:gridCol>
              </a:tblGrid>
              <a:tr h="3403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Frequency of Service Provided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9823"/>
                  </a:ext>
                </a:extLst>
              </a:tr>
              <a:tr h="3403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Twice Per Week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Once Per Week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66782"/>
                  </a:ext>
                </a:extLst>
              </a:tr>
              <a:tr h="3403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Midland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Odessa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998652"/>
                  </a:ext>
                </a:extLst>
              </a:tr>
              <a:tr h="3403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Lubbock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Dallas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41009"/>
                  </a:ext>
                </a:extLst>
              </a:tr>
              <a:tr h="3403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Abilene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Ft. Worth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17603"/>
                  </a:ext>
                </a:extLst>
              </a:tr>
              <a:tr h="34037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Denton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109684"/>
                  </a:ext>
                </a:extLst>
              </a:tr>
              <a:tr h="34037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Corpus Christi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137633"/>
                  </a:ext>
                </a:extLst>
              </a:tr>
              <a:tr h="34037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Austin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448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4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8EDAA-3873-B937-F30B-BC43EBE2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1F7C6-F2D0-BA8B-D5FF-956888B32332}"/>
              </a:ext>
            </a:extLst>
          </p:cNvPr>
          <p:cNvSpPr txBox="1"/>
          <p:nvPr/>
        </p:nvSpPr>
        <p:spPr>
          <a:xfrm>
            <a:off x="576261" y="1346020"/>
            <a:ext cx="6396039" cy="3317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Follow-Up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Potential Funding Sources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 Funding Plan for the Solid Waste Department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 Plan Proposal in May 2024 to be Presented to Council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 Collection Stations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D6BB614-E47B-4476-EC3C-956D2AE62BE0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75071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 algn="l"/>
              <a:t>6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320D2-7E64-9834-714E-C55D85CE44F4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9289DE99-19AA-C506-F43B-9B78F05F6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31BF57-BB74-9AA0-9006-0892462D2F47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Next Steps</a:t>
            </a:r>
          </a:p>
        </p:txBody>
      </p:sp>
      <p:pic>
        <p:nvPicPr>
          <p:cNvPr id="9" name="Picture 8" descr="Several containers on the ground&#10;&#10;Description automatically generated">
            <a:extLst>
              <a:ext uri="{FF2B5EF4-FFF2-40B4-BE49-F238E27FC236}">
                <a16:creationId xmlns:a16="http://schemas.microsoft.com/office/drawing/2014/main" id="{E1E3D267-DC0C-532B-7245-391033760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1" y="346755"/>
            <a:ext cx="4648200" cy="2614613"/>
          </a:xfrm>
          <a:prstGeom prst="rect">
            <a:avLst/>
          </a:prstGeom>
        </p:spPr>
      </p:pic>
      <p:pic>
        <p:nvPicPr>
          <p:cNvPr id="12" name="Picture 11" descr="A bulldozer in a landfill&#10;&#10;Description automatically generated">
            <a:extLst>
              <a:ext uri="{FF2B5EF4-FFF2-40B4-BE49-F238E27FC236}">
                <a16:creationId xmlns:a16="http://schemas.microsoft.com/office/drawing/2014/main" id="{DD8059E2-0F22-D1BA-C583-D34E23622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1" y="3010989"/>
            <a:ext cx="4648200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15200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7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FAC0D-0067-A0BA-150E-F156500F93A8}"/>
              </a:ext>
            </a:extLst>
          </p:cNvPr>
          <p:cNvSpPr txBox="1">
            <a:spLocks/>
          </p:cNvSpPr>
          <p:nvPr/>
        </p:nvSpPr>
        <p:spPr>
          <a:xfrm>
            <a:off x="3809510" y="1908037"/>
            <a:ext cx="2850194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solidFill>
                <a:srgbClr val="00599D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EFDED-F624-7415-85CE-B2CD75DEB4D1}"/>
              </a:ext>
            </a:extLst>
          </p:cNvPr>
          <p:cNvSpPr txBox="1"/>
          <p:nvPr/>
        </p:nvSpPr>
        <p:spPr>
          <a:xfrm>
            <a:off x="921099" y="2286655"/>
            <a:ext cx="10349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MISSION: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	</a:t>
            </a:r>
          </a:p>
          <a:p>
            <a:pPr algn="ctr"/>
            <a:r>
              <a:rPr lang="en-US" sz="3600" dirty="0"/>
              <a:t>Deliver exceptional services and promote a high quality of life and place for </a:t>
            </a:r>
            <a:r>
              <a:rPr lang="en-US" sz="3600" b="1" i="1" dirty="0"/>
              <a:t>ALL</a:t>
            </a:r>
            <a:r>
              <a:rPr lang="en-US" sz="3600" b="1" dirty="0"/>
              <a:t> </a:t>
            </a:r>
            <a:r>
              <a:rPr lang="en-US" sz="3600" dirty="0"/>
              <a:t>our citizens.</a:t>
            </a:r>
          </a:p>
        </p:txBody>
      </p:sp>
    </p:spTree>
    <p:extLst>
      <p:ext uri="{BB962C8B-B14F-4D97-AF65-F5344CB8AC3E}">
        <p14:creationId xmlns:p14="http://schemas.microsoft.com/office/powerpoint/2010/main" val="421625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57DF10228B54F8C2B848A024E25D6" ma:contentTypeVersion="16" ma:contentTypeDescription="Create a new document." ma:contentTypeScope="" ma:versionID="572ab85a897707a5020a1e93ec8ca0f1">
  <xsd:schema xmlns:xsd="http://www.w3.org/2001/XMLSchema" xmlns:xs="http://www.w3.org/2001/XMLSchema" xmlns:p="http://schemas.microsoft.com/office/2006/metadata/properties" xmlns:ns3="25ccc322-9623-4e86-989b-a55171972e85" xmlns:ns4="b6b1b8b9-0c6e-4153-9520-3d0a757c2fea" targetNamespace="http://schemas.microsoft.com/office/2006/metadata/properties" ma:root="true" ma:fieldsID="ed327a42358f72f0879134feecaf8c85" ns3:_="" ns4:_="">
    <xsd:import namespace="25ccc322-9623-4e86-989b-a55171972e85"/>
    <xsd:import namespace="b6b1b8b9-0c6e-4153-9520-3d0a757c2fea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cc322-9623-4e86-989b-a55171972e85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1b8b9-0c6e-4153-9520-3d0a757c2fe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5ccc322-9623-4e86-989b-a55171972e85" xsi:nil="true"/>
  </documentManagement>
</p:properties>
</file>

<file path=customXml/itemProps1.xml><?xml version="1.0" encoding="utf-8"?>
<ds:datastoreItem xmlns:ds="http://schemas.openxmlformats.org/officeDocument/2006/customXml" ds:itemID="{B75E16FB-08A6-41AB-88C9-99B2AB10951A}">
  <ds:schemaRefs>
    <ds:schemaRef ds:uri="25ccc322-9623-4e86-989b-a55171972e85"/>
    <ds:schemaRef ds:uri="b6b1b8b9-0c6e-4153-9520-3d0a757c2f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6E0460-6A6F-4A43-8500-F03768B98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515090-15D4-460F-B2F1-2F95544F0788}">
  <ds:schemaRefs>
    <ds:schemaRef ds:uri="http://purl.org/dc/terms/"/>
    <ds:schemaRef ds:uri="http://www.w3.org/XML/1998/namespace"/>
    <ds:schemaRef ds:uri="25ccc322-9623-4e86-989b-a55171972e8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6b1b8b9-0c6e-4153-9520-3d0a757c2f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20341</TotalTime>
  <Words>420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Proxima Nova Extrabold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Novak</dc:creator>
  <cp:lastModifiedBy>Jose Ortiz</cp:lastModifiedBy>
  <cp:revision>188</cp:revision>
  <cp:lastPrinted>2024-04-22T21:53:41Z</cp:lastPrinted>
  <dcterms:created xsi:type="dcterms:W3CDTF">2023-12-06T01:46:39Z</dcterms:created>
  <dcterms:modified xsi:type="dcterms:W3CDTF">2024-04-23T13:17:41Z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0x0101000B657DF10228B54F8C2B848A024E25D6</vt:lpwstr>
  </property>
</Properties>
</file>