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9" r:id="rId6"/>
    <p:sldId id="314" r:id="rId7"/>
    <p:sldId id="317" r:id="rId8"/>
    <p:sldId id="315" r:id="rId9"/>
    <p:sldId id="316" r:id="rId10"/>
    <p:sldId id="318" r:id="rId11"/>
    <p:sldId id="319" r:id="rId12"/>
    <p:sldId id="320" r:id="rId13"/>
    <p:sldId id="321" r:id="rId14"/>
    <p:sldId id="272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65" autoAdjust="0"/>
  </p:normalViewPr>
  <p:slideViewPr>
    <p:cSldViewPr snapToGrid="0">
      <p:cViewPr varScale="1">
        <p:scale>
          <a:sx n="86" d="100"/>
          <a:sy n="86" d="100"/>
        </p:scale>
        <p:origin x="14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A1A484-0F14-46AA-8235-27CE2AAA681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828F43-2708-4A6F-AAB1-C2CA6E23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DISCREPANCY in net income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89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Ironically, in the community survey conducted, respondents indicated that the availability of tee times was their number one concern</a:t>
            </a:r>
          </a:p>
          <a:p>
            <a:pPr marL="171450" indent="-171450">
              <a:buFontTx/>
              <a:buChar char="-"/>
            </a:pPr>
            <a:r>
              <a:rPr lang="en-US" dirty="0"/>
              <a:t>Likely because 52 percent of the 199 tournaments scheduled for 2024 on Friday or Saturday at the standard green fee rate.</a:t>
            </a:r>
          </a:p>
          <a:p>
            <a:pPr marL="171450" indent="-171450">
              <a:buFontTx/>
              <a:buChar char="-"/>
            </a:pPr>
            <a:r>
              <a:rPr lang="en-US" dirty="0"/>
              <a:t>Of the 38 annual playable golf days on Friday and Saturday, tournaments conducted on 29 and 31 days, respectively, limiting public play</a:t>
            </a:r>
          </a:p>
          <a:p>
            <a:pPr marL="171450" indent="-171450">
              <a:buFontTx/>
              <a:buChar char="-"/>
            </a:pPr>
            <a:r>
              <a:rPr lang="en-US" dirty="0"/>
              <a:t>Tournaments should be assessed, mainly if conducted on Friday – Sunday, at a premium rate with player guarantees of at least 120 </a:t>
            </a:r>
            <a:r>
              <a:rPr lang="en-US" dirty="0" err="1"/>
              <a:t>golvers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Beyond the additional revenue that can be generated by requiring tournament contracts, player count within 10-day guarantees before the event, and deposits increase utilization of the golf course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FFFFFF"/>
                </a:solidFill>
                <a:effectLst/>
                <a:highlight>
                  <a:srgbClr val="4472C4"/>
                </a:highlight>
                <a:latin typeface="Calibri" panose="020F0502020204030204" pitchFamily="34" charset="0"/>
              </a:rPr>
              <a:t>Year</a:t>
            </a:r>
            <a:endParaRPr lang="en-US" sz="1800" b="0" i="0" u="none" strike="noStrike" dirty="0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FFFFFF"/>
                </a:solidFill>
                <a:effectLst/>
                <a:highlight>
                  <a:srgbClr val="4472C4"/>
                </a:highlight>
                <a:latin typeface="Calibri" panose="020F0502020204030204" pitchFamily="34" charset="0"/>
              </a:rPr>
              <a:t>Rounds</a:t>
            </a:r>
            <a:endParaRPr lang="en-US" sz="1800" b="0" i="0" u="none" strike="noStrike" dirty="0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FFFFFF"/>
                </a:solidFill>
                <a:effectLst/>
                <a:highlight>
                  <a:srgbClr val="4472C4"/>
                </a:highlight>
                <a:latin typeface="Calibri" panose="020F0502020204030204" pitchFamily="34" charset="0"/>
              </a:rPr>
              <a:t>Capacity</a:t>
            </a:r>
            <a:endParaRPr lang="en-US" sz="1800" b="0" i="0" u="none" strike="noStrike" dirty="0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FFFFFF"/>
                </a:solidFill>
                <a:effectLst/>
                <a:highlight>
                  <a:srgbClr val="4472C4"/>
                </a:highlight>
                <a:latin typeface="Calibri" panose="020F0502020204030204" pitchFamily="34" charset="0"/>
              </a:rPr>
              <a:t>Utilization Rate</a:t>
            </a:r>
            <a:endParaRPr lang="en-US" sz="1800" b="0" i="0" u="none" strike="noStrike" dirty="0">
              <a:effectLst/>
              <a:highlight>
                <a:srgbClr val="4472C4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FD5EA"/>
                </a:highlight>
                <a:latin typeface="Calibri" panose="020F0502020204030204" pitchFamily="34" charset="0"/>
              </a:rPr>
              <a:t>2022</a:t>
            </a:r>
            <a:endParaRPr lang="en-US" sz="1800" b="0" i="0" u="none" strike="noStrike" dirty="0">
              <a:effectLst/>
              <a:highlight>
                <a:srgbClr val="CFD5EA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FD5EA"/>
                </a:highlight>
                <a:latin typeface="Calibri" panose="020F0502020204030204" pitchFamily="34" charset="0"/>
              </a:rPr>
              <a:t>65,400</a:t>
            </a:r>
            <a:endParaRPr lang="en-US" sz="1800" b="0" i="0" u="none" strike="noStrike" dirty="0">
              <a:effectLst/>
              <a:highlight>
                <a:srgbClr val="CFD5EA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FD5EA"/>
                </a:highlight>
                <a:latin typeface="Calibri" panose="020F0502020204030204" pitchFamily="34" charset="0"/>
              </a:rPr>
              <a:t>158,340</a:t>
            </a:r>
            <a:endParaRPr lang="en-US" sz="1800" b="0" i="0" u="none" strike="noStrike" dirty="0">
              <a:effectLst/>
              <a:highlight>
                <a:srgbClr val="CFD5EA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FD5EA"/>
                </a:highlight>
                <a:latin typeface="Calibri" panose="020F0502020204030204" pitchFamily="34" charset="0"/>
              </a:rPr>
              <a:t>41.3%</a:t>
            </a:r>
            <a:endParaRPr lang="en-US" sz="1800" b="0" i="0" u="none" strike="noStrike" dirty="0">
              <a:effectLst/>
              <a:highlight>
                <a:srgbClr val="CFD5EA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9EBF5"/>
                </a:highlight>
                <a:latin typeface="Calibri" panose="020F0502020204030204" pitchFamily="34" charset="0"/>
              </a:rPr>
              <a:t>2023</a:t>
            </a:r>
            <a:endParaRPr lang="en-US" sz="1800" b="0" i="0" u="none" strike="noStrike" dirty="0">
              <a:effectLst/>
              <a:highlight>
                <a:srgbClr val="E9EBF5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9EBF5"/>
                </a:highlight>
                <a:latin typeface="Calibri" panose="020F0502020204030204" pitchFamily="34" charset="0"/>
              </a:rPr>
              <a:t>76,346</a:t>
            </a:r>
            <a:endParaRPr lang="en-US" sz="1800" b="0" i="0" u="none" strike="noStrike" dirty="0">
              <a:effectLst/>
              <a:highlight>
                <a:srgbClr val="E9EBF5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9EBF5"/>
                </a:highlight>
                <a:latin typeface="Calibri" panose="020F0502020204030204" pitchFamily="34" charset="0"/>
              </a:rPr>
              <a:t>158,340</a:t>
            </a:r>
            <a:endParaRPr lang="en-US" sz="1800" b="0" i="0" u="none" strike="noStrike" dirty="0">
              <a:effectLst/>
              <a:highlight>
                <a:srgbClr val="E9EBF5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E9EBF5"/>
                </a:highlight>
                <a:latin typeface="Calibri" panose="020F0502020204030204" pitchFamily="34" charset="0"/>
              </a:rPr>
              <a:t>48.2%</a:t>
            </a:r>
            <a:endParaRPr lang="en-US" sz="1800" b="0" i="0" u="none" strike="noStrike" dirty="0">
              <a:effectLst/>
              <a:highlight>
                <a:srgbClr val="E9EBF5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FD5EA"/>
                </a:highlight>
                <a:latin typeface="Calibri" panose="020F0502020204030204" pitchFamily="34" charset="0"/>
              </a:rPr>
              <a:t>Average</a:t>
            </a:r>
            <a:endParaRPr lang="en-US" sz="1800" b="0" i="0" u="none" strike="noStrike" dirty="0">
              <a:effectLst/>
              <a:highlight>
                <a:srgbClr val="CFD5EA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FD5EA"/>
                </a:highlight>
                <a:latin typeface="Calibri" panose="020F0502020204030204" pitchFamily="34" charset="0"/>
              </a:rPr>
              <a:t>70,873</a:t>
            </a:r>
            <a:endParaRPr lang="en-US" sz="1800" b="0" i="0" u="none" strike="noStrike" dirty="0">
              <a:effectLst/>
              <a:highlight>
                <a:srgbClr val="CFD5EA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FD5EA"/>
                </a:highlight>
                <a:latin typeface="Calibri" panose="020F0502020204030204" pitchFamily="34" charset="0"/>
              </a:rPr>
              <a:t>158,340</a:t>
            </a:r>
            <a:endParaRPr lang="en-US" sz="1800" b="0" i="0" u="none" strike="noStrike" dirty="0">
              <a:effectLst/>
              <a:highlight>
                <a:srgbClr val="CFD5EA"/>
              </a:highlight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highlight>
                  <a:srgbClr val="CFD5EA"/>
                </a:highlight>
                <a:latin typeface="Calibri" panose="020F0502020204030204" pitchFamily="34" charset="0"/>
              </a:rPr>
              <a:t>44.8%</a:t>
            </a:r>
            <a:endParaRPr lang="en-US" sz="1800" b="0" i="0" u="none" strike="noStrike" dirty="0">
              <a:effectLst/>
              <a:highlight>
                <a:srgbClr val="CFD5EA"/>
              </a:highlight>
              <a:latin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7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82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0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8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CBD4-55FA-5CFD-02C2-8DCF317C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4FC9-B220-AE40-B941-1483F2686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E7F0-D0CA-75A3-F648-F1B1CBC2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161-8B89-47DE-BE62-12B3E07A7B77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2C17-588A-A86A-BD32-87C74AB7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59B08-A837-0B30-FE91-D4C0B0A6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D1E3-B9C6-410F-FAA3-FC7D6100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41B8E-A138-7F65-B80B-01BC8CB3D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97864-E04E-B11B-E923-CFBE0648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388F-C077-44D0-96D0-CA266E59171C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69FB-7277-1E64-2082-69C52C18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E6C-58F3-195B-BE8E-287818AE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4E64F-3A28-6415-0CD9-CD219A45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5F0D6-F24A-4B74-DFA0-48585957E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D3F3-0AAF-241D-142D-CDF92D1C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66D6-CA97-4FB5-BDD4-342B0408E314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E24B5-E071-AB83-50E7-5DF26E5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8AC7-DF17-6C1A-387C-A7CFE9AB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DD11-3761-0EAC-535C-E6EBE663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2921-FE21-E3EF-123A-9B5642C2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BA36-751D-BC35-8AD0-275C52A5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24FA-3831-4E3C-B632-65A471B9A9A6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C431-706E-E1DD-BF95-E04051FE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6531A-D40B-69C5-D3D4-C006A08B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503-57CC-61CA-D321-B72E616B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772E-9AA2-E9FA-3164-9645530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67A7-47BE-FEE4-0A19-758BD99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83D-89E6-49C9-8835-BDAADF9C7A09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0D00-4250-81D9-53E4-50D34706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8322-3DF7-D88D-C6D8-D3BEA192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1577-950C-042A-3EB0-69BEDEFA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47512-9E40-5803-B23A-335F03AD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D622-12EB-6997-AA0B-B9A76AFF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E7C10-E3BE-AAEC-4DFA-55929D2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5547-5C71-4628-8976-D1C3B3F750E2}" type="datetime1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44E4B-A9AF-8F71-45F1-8F3B4BBC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E556-BA06-5F32-44D3-9E10A8ED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35E8-6D06-6007-4810-AE52966D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9F3A-21BC-D5D4-C4B9-494D3A2D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BED0-1572-2E58-179D-5FB7F2855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88A94-D466-3266-FDD2-DA9FF2FFD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71C17-C46C-3E52-C2F6-EEBC65AE6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C103-B6A5-408B-BCEB-9B4F7C3F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AFDE-350A-490A-9828-39F7E8B3C4FB}" type="datetime1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AAF89-CC14-F47C-2792-E3167B75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5D890-2684-5CAC-B853-3807F14F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8B38-7AC3-FE22-5790-B6E05D82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F55A-85B2-1DB1-53DE-DB2EFEB0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3EC4-C6BB-4D2F-B6C8-5915E158786A}" type="datetime1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3CC34-3C5D-A981-F6CF-455F341B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E89DD-A691-E03A-68BA-75FD793E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E860C-7B33-0AA8-B9DC-040D9A61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E29F-7D9A-4814-9CCA-F6550D110869}" type="datetime1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CCC4-F465-2F12-164B-9A878F0C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B4D8-398D-B19A-B436-33F44BC5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C3DE-46A5-B5AE-B29C-538D08F5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C24C-32EB-9345-BC48-FFE4C577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A0C13-7802-C56D-9FD8-56CDF197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B1DF-96E3-6DEC-0743-1E598347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01C8-4338-4C81-AA51-A2995521687A}" type="datetime1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BB-0E7D-A49E-DF76-666CD243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21708-88B2-4E31-C5BD-7351A052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E417-25FE-0D98-4097-0695A5D5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A871B-9B38-9CF8-1D9B-46A706EE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BAE09-D712-1FAE-2DD9-C65E4F92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C7AD0-8D48-40EF-F07C-72AEB129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8D72-685B-40B6-894D-5EE1353BE29A}" type="datetime1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993E9-7E91-0C51-3A43-9FDFE3EE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FCEBE-E993-326D-7106-91C313D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EF65E-ED78-D57F-12D9-B7ECFE9F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1B05-F0C3-3816-E460-55E01A37B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0EAA3-135C-471C-57A6-51F4DC31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3D22-7AA9-44F5-B97D-7F83FEA3F468}" type="datetime1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41958-5563-3038-3330-DB2AF3D0D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D429-54C0-4559-116E-329B0B502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F350-BEA1-D68A-1B54-BAD3AEFBA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9669-B796-4573-0A85-1537FBF17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banner with buildings in the background&#10;&#10;Description automatically generated">
            <a:extLst>
              <a:ext uri="{FF2B5EF4-FFF2-40B4-BE49-F238E27FC236}">
                <a16:creationId xmlns:a16="http://schemas.microsoft.com/office/drawing/2014/main" id="{4F7C84F1-3B86-A3B8-E7B2-68C7FD0CF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C0E0-234A-E65E-3CCA-86E874F826BD}"/>
              </a:ext>
            </a:extLst>
          </p:cNvPr>
          <p:cNvSpPr txBox="1">
            <a:spLocks/>
          </p:cNvSpPr>
          <p:nvPr/>
        </p:nvSpPr>
        <p:spPr>
          <a:xfrm>
            <a:off x="238539" y="6145883"/>
            <a:ext cx="461176" cy="702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latin typeface="Proxima Nova Extrabold" panose="02000506030000020004" pitchFamily="50" charset="0"/>
              </a:rPr>
              <a:pPr/>
              <a:t>1</a:t>
            </a:fld>
            <a:endParaRPr lang="en-US" sz="4000">
              <a:latin typeface="Proxima Nova Extrabold" panose="0200050603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3BBFC-E69A-4E37-34BE-23CC8D8F8859}"/>
              </a:ext>
            </a:extLst>
          </p:cNvPr>
          <p:cNvSpPr txBox="1"/>
          <p:nvPr/>
        </p:nvSpPr>
        <p:spPr>
          <a:xfrm>
            <a:off x="82422" y="4754994"/>
            <a:ext cx="208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APRIL 2024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F6119C-ADDE-25D7-8929-AAEA362F23AD}"/>
              </a:ext>
            </a:extLst>
          </p:cNvPr>
          <p:cNvSpPr txBox="1">
            <a:spLocks noChangeAspect="1"/>
          </p:cNvSpPr>
          <p:nvPr/>
        </p:nvSpPr>
        <p:spPr>
          <a:xfrm>
            <a:off x="82422" y="2504091"/>
            <a:ext cx="6753276" cy="1655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4400" dirty="0">
                <a:solidFill>
                  <a:schemeClr val="bg1"/>
                </a:solidFill>
              </a:rPr>
              <a:t>Hogan Golf Course: 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3200" dirty="0">
                <a:solidFill>
                  <a:schemeClr val="bg1"/>
                </a:solidFill>
              </a:rPr>
              <a:t>Embracing a Unique Market Position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400" dirty="0">
                <a:solidFill>
                  <a:schemeClr val="bg1"/>
                </a:solidFill>
              </a:rPr>
              <a:t>Elizabeth Triggs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400" dirty="0">
                <a:solidFill>
                  <a:schemeClr val="bg1"/>
                </a:solidFill>
              </a:rPr>
              <a:t>Planning &amp; Development Officer</a:t>
            </a:r>
            <a:endParaRPr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7135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10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New Revenue for Improvements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42D717-2416-4F44-932A-4C493940A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269728"/>
              </p:ext>
            </p:extLst>
          </p:nvPr>
        </p:nvGraphicFramePr>
        <p:xfrm>
          <a:off x="576259" y="1505415"/>
          <a:ext cx="6538217" cy="393192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415878">
                  <a:extLst>
                    <a:ext uri="{9D8B030D-6E8A-4147-A177-3AD203B41FA5}">
                      <a16:colId xmlns:a16="http://schemas.microsoft.com/office/drawing/2014/main" val="1595806083"/>
                    </a:ext>
                  </a:extLst>
                </a:gridCol>
                <a:gridCol w="3122339">
                  <a:extLst>
                    <a:ext uri="{9D8B030D-6E8A-4147-A177-3AD203B41FA5}">
                      <a16:colId xmlns:a16="http://schemas.microsoft.com/office/drawing/2014/main" val="656182122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Description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Annual Revenue Impact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7862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General Green Fees </a:t>
                      </a:r>
                    </a:p>
                    <a:p>
                      <a:r>
                        <a:rPr lang="en-US" sz="1800" dirty="0"/>
                        <a:t>(including tournaments)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$760,000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0885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Cart Fees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$91,820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87135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Senior Green Fees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$61,740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226055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Senior Annual 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$1,150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663728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Total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$914,710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596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6A08C11-2FC7-6332-5FA0-03B6E7186479}"/>
              </a:ext>
            </a:extLst>
          </p:cNvPr>
          <p:cNvSpPr txBox="1"/>
          <p:nvPr/>
        </p:nvSpPr>
        <p:spPr>
          <a:xfrm>
            <a:off x="576259" y="5471030"/>
            <a:ext cx="653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2023 course usage, including revenue allocated to the CIF</a:t>
            </a:r>
          </a:p>
        </p:txBody>
      </p:sp>
      <p:pic>
        <p:nvPicPr>
          <p:cNvPr id="6" name="Picture 5" descr="A group of people standing on a golf course&#10;&#10;Description automatically generated">
            <a:extLst>
              <a:ext uri="{FF2B5EF4-FFF2-40B4-BE49-F238E27FC236}">
                <a16:creationId xmlns:a16="http://schemas.microsoft.com/office/drawing/2014/main" id="{706E4482-9903-A4A3-8649-6C999E489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" b="22415"/>
          <a:stretch/>
        </p:blipFill>
        <p:spPr>
          <a:xfrm>
            <a:off x="7404410" y="1272043"/>
            <a:ext cx="4787590" cy="4351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C4DA17-9DFF-5881-F7D9-3275B865E802}"/>
              </a:ext>
            </a:extLst>
          </p:cNvPr>
          <p:cNvSpPr txBox="1"/>
          <p:nvPr/>
        </p:nvSpPr>
        <p:spPr>
          <a:xfrm>
            <a:off x="806092" y="5843713"/>
            <a:ext cx="6668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*As proposed in Hogan Golf Course Financial Master Plan</a:t>
            </a:r>
          </a:p>
        </p:txBody>
      </p:sp>
    </p:spTree>
    <p:extLst>
      <p:ext uri="{BB962C8B-B14F-4D97-AF65-F5344CB8AC3E}">
        <p14:creationId xmlns:p14="http://schemas.microsoft.com/office/powerpoint/2010/main" val="344867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11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AC0D-0067-A0BA-150E-F156500F93A8}"/>
              </a:ext>
            </a:extLst>
          </p:cNvPr>
          <p:cNvSpPr txBox="1">
            <a:spLocks/>
          </p:cNvSpPr>
          <p:nvPr/>
        </p:nvSpPr>
        <p:spPr>
          <a:xfrm>
            <a:off x="4670901" y="2071598"/>
            <a:ext cx="285019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00599D"/>
                </a:solidFill>
                <a:latin typeface="Proxima Nova Extrabold" panose="02000506030000020004" pitchFamily="50" charset="0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DED-F624-7415-85CE-B2CD75DEB4D1}"/>
              </a:ext>
            </a:extLst>
          </p:cNvPr>
          <p:cNvSpPr txBox="1"/>
          <p:nvPr/>
        </p:nvSpPr>
        <p:spPr>
          <a:xfrm>
            <a:off x="921097" y="2828835"/>
            <a:ext cx="10349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Deliver exceptional services and promote a high quality of life and place for </a:t>
            </a:r>
            <a:r>
              <a:rPr lang="en-US" sz="3600" b="1" dirty="0"/>
              <a:t>ALL </a:t>
            </a:r>
            <a:r>
              <a:rPr lang="en-US" sz="3600" dirty="0"/>
              <a:t>our citizens.</a:t>
            </a:r>
          </a:p>
        </p:txBody>
      </p:sp>
    </p:spTree>
    <p:extLst>
      <p:ext uri="{BB962C8B-B14F-4D97-AF65-F5344CB8AC3E}">
        <p14:creationId xmlns:p14="http://schemas.microsoft.com/office/powerpoint/2010/main" val="42162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Goal Connections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87060" y="1260475"/>
            <a:ext cx="1102867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a typeface="+mn-lt"/>
                <a:cs typeface="+mn-lt"/>
              </a:rPr>
              <a:t>Goal 1:  Strong Economy with More Quality Jobs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1.2 Enhance visitor revenue opportunities: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Boost tourism </a:t>
            </a:r>
            <a:r>
              <a:rPr lang="en-US" sz="2100" dirty="0">
                <a:ea typeface="+mn-lt"/>
                <a:cs typeface="+mn-lt"/>
              </a:rPr>
              <a:t>through marketing and infrastructure improvements</a:t>
            </a:r>
          </a:p>
          <a:p>
            <a:pPr>
              <a:spcAft>
                <a:spcPts val="600"/>
              </a:spcAft>
              <a:buClr>
                <a:srgbClr val="2F5597"/>
              </a:buClr>
            </a:pPr>
            <a:r>
              <a:rPr lang="en-US" sz="2800" b="1" dirty="0">
                <a:ea typeface="+mn-lt"/>
                <a:cs typeface="+mn-lt"/>
              </a:rPr>
              <a:t>Goal 3:  Strong Economy with More Quality Jobs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3.3 Create an attractive and inclusive living environment: </a:t>
            </a:r>
            <a:r>
              <a:rPr lang="en-US" sz="2100" dirty="0">
                <a:ea typeface="+mn-lt"/>
                <a:cs typeface="+mn-lt"/>
              </a:rPr>
              <a:t>Develop and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enhance live, work, and play opportunities</a:t>
            </a:r>
            <a:r>
              <a:rPr lang="en-US" sz="2100" dirty="0">
                <a:ea typeface="+mn-lt"/>
                <a:cs typeface="+mn-lt"/>
              </a:rPr>
              <a:t> for our citizens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3.5 Nurture and promote a healthy community: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Increase healthy community living</a:t>
            </a:r>
            <a:r>
              <a:rPr lang="en-US" sz="2100" dirty="0">
                <a:ea typeface="+mn-lt"/>
                <a:cs typeface="+mn-lt"/>
              </a:rPr>
              <a:t> and education opportunities for citizens of all ages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3.6 Build the best parks system in our region: </a:t>
            </a:r>
            <a:r>
              <a:rPr lang="en-US" sz="2100" dirty="0">
                <a:ea typeface="+mn-lt"/>
                <a:cs typeface="+mn-lt"/>
              </a:rPr>
              <a:t>Offer diverse, accessible, and enjoyable green spaces, tournament-ready ball fields, safe playgrounds, and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unique recreational opportunities </a:t>
            </a:r>
            <a:r>
              <a:rPr lang="en-US" sz="2100" dirty="0">
                <a:ea typeface="+mn-lt"/>
                <a:cs typeface="+mn-lt"/>
              </a:rPr>
              <a:t>that enhance the quality of life / quality of place for our community</a:t>
            </a:r>
            <a:endParaRPr lang="en-US" sz="21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065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Goal Connections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75110" y="1321840"/>
            <a:ext cx="579223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a typeface="+mn-lt"/>
                <a:cs typeface="+mn-lt"/>
              </a:rPr>
              <a:t>Goal 5:  Provide Sound Governance and Fiscal Management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5.6 Deliver services timely and efficiently: </a:t>
            </a:r>
            <a:r>
              <a:rPr lang="en-US" sz="2100" dirty="0">
                <a:ea typeface="+mn-lt"/>
                <a:cs typeface="+mn-lt"/>
              </a:rPr>
              <a:t>Prioritize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continuous improvement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5.7 Ensure continued financial stability and accountability: </a:t>
            </a:r>
            <a:r>
              <a:rPr lang="en-US" sz="2100" dirty="0">
                <a:ea typeface="+mn-lt"/>
                <a:cs typeface="+mn-lt"/>
              </a:rPr>
              <a:t>Maintain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financial transparency</a:t>
            </a:r>
          </a:p>
          <a:p>
            <a:pPr marL="342900" indent="-342900">
              <a:spcAft>
                <a:spcPts val="6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5.9 Ensure reliability and safety: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Maintain existing assets </a:t>
            </a:r>
            <a:r>
              <a:rPr lang="en-US" sz="2100" dirty="0">
                <a:ea typeface="+mn-lt"/>
                <a:cs typeface="+mn-lt"/>
              </a:rPr>
              <a:t>and develop new city asset opportunities, including parks and other facilities,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with a standard of excellence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9C994-AB04-0972-D1C0-028904C18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4" t="-551" r="8748" b="551"/>
          <a:stretch/>
        </p:blipFill>
        <p:spPr>
          <a:xfrm>
            <a:off x="6494755" y="1321839"/>
            <a:ext cx="5697245" cy="42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1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Maximizing Hogan’s Potential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75110" y="1424036"/>
            <a:ext cx="5134313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Seizing a Unique Market Position: </a:t>
            </a:r>
            <a:r>
              <a:rPr lang="en-US" sz="2000" dirty="0">
                <a:ea typeface="+mn-lt"/>
                <a:cs typeface="+mn-lt"/>
              </a:rPr>
              <a:t>Hogan holds a unique market position in the wake of recent and upcoming competitor closures, positioning Hogan to be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the only public golf course within 20 miles, serving a population of more than 225,000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b="1" dirty="0">
              <a:ea typeface="+mn-lt"/>
              <a:cs typeface="+mn-lt"/>
            </a:endParaRPr>
          </a:p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Adjusting Fees Strategically: </a:t>
            </a:r>
            <a:r>
              <a:rPr lang="en-US" sz="2000" dirty="0">
                <a:ea typeface="+mn-lt"/>
                <a:cs typeface="+mn-lt"/>
              </a:rPr>
              <a:t>According to the Hogan Financial Master Plan, despite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static fees </a:t>
            </a:r>
            <a:r>
              <a:rPr lang="en-US" sz="2000" dirty="0">
                <a:ea typeface="+mn-lt"/>
                <a:cs typeface="+mn-lt"/>
              </a:rPr>
              <a:t>30 percent below national benchmarks and 20 percent less than comparable courses, Hogan achieved modest positive cashflow in 2023 primarily due to an uptick in rounds played.*</a:t>
            </a:r>
            <a:endParaRPr lang="en-US" sz="2000" b="1" dirty="0">
              <a:ea typeface="+mn-lt"/>
              <a:cs typeface="+mn-lt"/>
            </a:endParaRPr>
          </a:p>
        </p:txBody>
      </p:sp>
      <p:pic>
        <p:nvPicPr>
          <p:cNvPr id="6" name="Picture 5" descr="A person walking on a golf course&#10;&#10;Description automatically generated">
            <a:extLst>
              <a:ext uri="{FF2B5EF4-FFF2-40B4-BE49-F238E27FC236}">
                <a16:creationId xmlns:a16="http://schemas.microsoft.com/office/drawing/2014/main" id="{2D0A8FD3-1F66-C12A-0CD4-8CD68D5C0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-15" r="23201" b="15"/>
          <a:stretch/>
        </p:blipFill>
        <p:spPr>
          <a:xfrm>
            <a:off x="5932450" y="1308785"/>
            <a:ext cx="6259550" cy="4240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451D71-1922-5E38-952A-6CAFE82C8281}"/>
              </a:ext>
            </a:extLst>
          </p:cNvPr>
          <p:cNvSpPr txBox="1"/>
          <p:nvPr/>
        </p:nvSpPr>
        <p:spPr>
          <a:xfrm>
            <a:off x="806092" y="5840362"/>
            <a:ext cx="916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*Direct competitor charges $32 for 18 holes Friday through Sunday, compared to Hogan’s charge of $21.25 for unlimited play on Friday and $26.25 for unlimited play on Saturday and Sunday</a:t>
            </a:r>
          </a:p>
        </p:txBody>
      </p:sp>
    </p:spTree>
    <p:extLst>
      <p:ext uri="{BB962C8B-B14F-4D97-AF65-F5344CB8AC3E}">
        <p14:creationId xmlns:p14="http://schemas.microsoft.com/office/powerpoint/2010/main" val="262846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Maximizing Hogan’s Potential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75108" y="1424036"/>
            <a:ext cx="11027527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Optimizing Capacity Utilization: </a:t>
            </a:r>
            <a:r>
              <a:rPr lang="en-US" sz="2000" dirty="0">
                <a:ea typeface="+mn-lt"/>
                <a:cs typeface="+mn-lt"/>
              </a:rPr>
              <a:t>Operating at an average 45 percent capacity over the last two years, Hogan has fallen short of the national average of 69 percent </a:t>
            </a:r>
          </a:p>
          <a:p>
            <a:pPr lvl="1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Largely because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80 percent </a:t>
            </a:r>
            <a:r>
              <a:rPr lang="en-US" sz="2000" dirty="0">
                <a:ea typeface="+mn-lt"/>
                <a:cs typeface="+mn-lt"/>
              </a:rPr>
              <a:t>of playable Fridays and Saturdays are booked for tournaments</a:t>
            </a:r>
          </a:p>
          <a:p>
            <a:pPr lvl="1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Achieving or surpassing the national benchmark through improved scheduling practices could potentially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add $1.6 million in new revenue annually</a:t>
            </a:r>
            <a:r>
              <a:rPr lang="en-US" sz="2000" dirty="0">
                <a:ea typeface="+mn-lt"/>
                <a:cs typeface="+mn-lt"/>
              </a:rPr>
              <a:t>, based on the 2023 fee structure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852B3E-C5FD-7358-251A-496A445AC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292407"/>
              </p:ext>
            </p:extLst>
          </p:nvPr>
        </p:nvGraphicFramePr>
        <p:xfrm>
          <a:off x="1832303" y="3423342"/>
          <a:ext cx="8513135" cy="2225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72462">
                  <a:extLst>
                    <a:ext uri="{9D8B030D-6E8A-4147-A177-3AD203B41FA5}">
                      <a16:colId xmlns:a16="http://schemas.microsoft.com/office/drawing/2014/main" val="4136957124"/>
                    </a:ext>
                  </a:extLst>
                </a:gridCol>
                <a:gridCol w="2040673">
                  <a:extLst>
                    <a:ext uri="{9D8B030D-6E8A-4147-A177-3AD203B41FA5}">
                      <a16:colId xmlns:a16="http://schemas.microsoft.com/office/drawing/2014/main" val="486662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Utilization: National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68.8%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57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Utilization: Hogan Park (average 70,873 rounds)</a:t>
                      </a:r>
                    </a:p>
                  </a:txBody>
                  <a:tcP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44.8%</a:t>
                      </a:r>
                    </a:p>
                  </a:txBody>
                  <a:tcP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71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Underutilization at Hogan Park</a:t>
                      </a:r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24.0%</a:t>
                      </a:r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7520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Additional Rounds (158,340 rounds*24.0%)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38,065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877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2023 Average Revenue per Round</a:t>
                      </a:r>
                    </a:p>
                  </a:txBody>
                  <a:tcP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$42.46</a:t>
                      </a:r>
                    </a:p>
                  </a:txBody>
                  <a:tcP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33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Potential Additional Revenue at National Capacity Benchmark</a:t>
                      </a:r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$1,614,000</a:t>
                      </a:r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811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069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Challenges to Maximizing Potential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75110" y="1334034"/>
            <a:ext cx="649476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Lack of Capital Investment: </a:t>
            </a:r>
            <a:r>
              <a:rPr lang="en-US" sz="2000" dirty="0">
                <a:ea typeface="+mn-lt"/>
                <a:cs typeface="+mn-lt"/>
              </a:rPr>
              <a:t>Since the construction of Quail in 1959, the Roadrunner back nine in 1983, and the Roadrunner front nine in 2009,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there has been little to no capital investment in the courses</a:t>
            </a:r>
          </a:p>
          <a:p>
            <a:pPr lvl="1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Industry best practices suggest major reinvestment begins after 10 years, with a complete renovation necessary after 30 years.</a:t>
            </a:r>
          </a:p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Capital Fund Balance: </a:t>
            </a:r>
            <a:r>
              <a:rPr lang="en-US" sz="2000" dirty="0">
                <a:ea typeface="+mn-lt"/>
                <a:cs typeface="+mn-lt"/>
              </a:rPr>
              <a:t>As of the end of January 2024, the capital fund balance for Hogan Golf Course is just over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$1.14M</a:t>
            </a:r>
          </a:p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Capital Needs: </a:t>
            </a:r>
            <a:r>
              <a:rPr lang="en-US" sz="2000" dirty="0">
                <a:ea typeface="+mn-lt"/>
                <a:cs typeface="+mn-lt"/>
              </a:rPr>
              <a:t>Including improvements to ancillary buildings (clubhouse, cart barn, and tournament pavilion), there is more than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$23M in capital needs</a:t>
            </a:r>
            <a:endParaRPr lang="en-US" sz="2000" b="1" dirty="0">
              <a:ea typeface="+mn-lt"/>
              <a:cs typeface="+mn-lt"/>
            </a:endParaRPr>
          </a:p>
        </p:txBody>
      </p:sp>
      <p:pic>
        <p:nvPicPr>
          <p:cNvPr id="2054" name="Picture 6" descr="Hogan Park | Midland, TX - Official Website">
            <a:extLst>
              <a:ext uri="{FF2B5EF4-FFF2-40B4-BE49-F238E27FC236}">
                <a16:creationId xmlns:a16="http://schemas.microsoft.com/office/drawing/2014/main" id="{CD06853B-D788-1C77-831C-45B120FE9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11440"/>
          <a:stretch/>
        </p:blipFill>
        <p:spPr bwMode="auto">
          <a:xfrm>
            <a:off x="7207404" y="1343814"/>
            <a:ext cx="4984596" cy="41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1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Capital Needs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B2D195-0DA7-45FA-29F8-ED9372D50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982133"/>
              </p:ext>
            </p:extLst>
          </p:nvPr>
        </p:nvGraphicFramePr>
        <p:xfrm>
          <a:off x="484737" y="1254615"/>
          <a:ext cx="11210576" cy="4389120"/>
        </p:xfrm>
        <a:graphic>
          <a:graphicData uri="http://schemas.openxmlformats.org/drawingml/2006/table">
            <a:tbl>
              <a:tblPr firstRow="1" firstCol="1" lastRow="1" bandRow="1">
                <a:tableStyleId>{69012ECD-51FC-41F1-AA8D-1B2483CD663E}</a:tableStyleId>
              </a:tblPr>
              <a:tblGrid>
                <a:gridCol w="3672354">
                  <a:extLst>
                    <a:ext uri="{9D8B030D-6E8A-4147-A177-3AD203B41FA5}">
                      <a16:colId xmlns:a16="http://schemas.microsoft.com/office/drawing/2014/main" val="891564290"/>
                    </a:ext>
                  </a:extLst>
                </a:gridCol>
                <a:gridCol w="1449656">
                  <a:extLst>
                    <a:ext uri="{9D8B030D-6E8A-4147-A177-3AD203B41FA5}">
                      <a16:colId xmlns:a16="http://schemas.microsoft.com/office/drawing/2014/main" val="511195481"/>
                    </a:ext>
                  </a:extLst>
                </a:gridCol>
                <a:gridCol w="4549698">
                  <a:extLst>
                    <a:ext uri="{9D8B030D-6E8A-4147-A177-3AD203B41FA5}">
                      <a16:colId xmlns:a16="http://schemas.microsoft.com/office/drawing/2014/main" val="812843694"/>
                    </a:ext>
                  </a:extLst>
                </a:gridCol>
                <a:gridCol w="1538868">
                  <a:extLst>
                    <a:ext uri="{9D8B030D-6E8A-4147-A177-3AD203B41FA5}">
                      <a16:colId xmlns:a16="http://schemas.microsoft.com/office/drawing/2014/main" val="102912137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Capital Improvement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Need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Reason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Amount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7132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Cart Barn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Structurally unsafe, fire hazard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$1,000,000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03335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Bathroom Renovation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Five Bathrooms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$750,000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09248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Clubhouse Renovation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Paint and uplift to modernize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60694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Master Plan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Anticipate maintenance and renovations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656918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Irrigation Systems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Short-Term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Beyond their useful life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$6,000,000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189096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 System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Short-Term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Address poor water quality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$3,000,000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45924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Roadrunner greens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Short Term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Address poor drainage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$2,400,000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30163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Quail greens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Short Term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Address poor drainage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$2,400,000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90359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Clubhouse Rebuild + Expansion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Mid-Term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Insufficient bathrooms, kitchen and dining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$6,000,000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89118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Tournament Pavilion Rebuild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Mid-Term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Lack of kitchen facilities and storage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$1,000,000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34285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$23,300,000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667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2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Proposed Rate Realignment*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694AB7-26C2-848A-BB15-96AC4C05F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675809"/>
              </p:ext>
            </p:extLst>
          </p:nvPr>
        </p:nvGraphicFramePr>
        <p:xfrm>
          <a:off x="603550" y="1248604"/>
          <a:ext cx="11041781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045">
                  <a:extLst>
                    <a:ext uri="{9D8B030D-6E8A-4147-A177-3AD203B41FA5}">
                      <a16:colId xmlns:a16="http://schemas.microsoft.com/office/drawing/2014/main" val="3895049172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2133409578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348098012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3414821019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445326998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343199019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776905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Current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Proposed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450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Green Fee (Day Pass)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Cart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Tournament Green Fee + Cart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Green Fee (per 18 holes)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Cart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Tournament Green Fee + Cart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653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Monday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$30.00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$15.00</a:t>
                      </a: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$50.00</a:t>
                      </a: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3971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Tuesday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$50.00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9044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Wednesday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$30.00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$50.00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76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Thursday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$30.00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$50.00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7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Friday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$35.00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$60.00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2966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Saturday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$26.25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$45.00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$60.00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877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Sunday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$26.25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$45.00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$60.00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14420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57D3F0-129B-C07E-6B7B-370DAB060E29}"/>
              </a:ext>
            </a:extLst>
          </p:cNvPr>
          <p:cNvSpPr txBox="1"/>
          <p:nvPr/>
        </p:nvSpPr>
        <p:spPr>
          <a:xfrm>
            <a:off x="603550" y="5112853"/>
            <a:ext cx="1109866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Seniors, over the age of 60 would receive a discount of 10% on the posted rates on Monday – Thursday    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These rates include the proposed $5 CIF (Capital Improvement Fund) charge, which is currently $3.75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CD387-4975-9D24-6D76-CCE69CA61E18}"/>
              </a:ext>
            </a:extLst>
          </p:cNvPr>
          <p:cNvSpPr txBox="1"/>
          <p:nvPr/>
        </p:nvSpPr>
        <p:spPr>
          <a:xfrm>
            <a:off x="806092" y="5840362"/>
            <a:ext cx="6668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*As proposed in Hogan Golf Course Financial Master Plan</a:t>
            </a:r>
          </a:p>
        </p:txBody>
      </p:sp>
    </p:spTree>
    <p:extLst>
      <p:ext uri="{BB962C8B-B14F-4D97-AF65-F5344CB8AC3E}">
        <p14:creationId xmlns:p14="http://schemas.microsoft.com/office/powerpoint/2010/main" val="1092917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48691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9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Proposed Rate Realignment*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A86AA0-AD0F-13D1-D485-55F9F179E70A}"/>
              </a:ext>
            </a:extLst>
          </p:cNvPr>
          <p:cNvSpPr txBox="1"/>
          <p:nvPr/>
        </p:nvSpPr>
        <p:spPr>
          <a:xfrm>
            <a:off x="576261" y="1424036"/>
            <a:ext cx="11098662" cy="23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14000"/>
              </a:lnSpc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Annual Senior Pass (60+ years) Rate Adjustment: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$500 per year plus $5.00 CIF charge per 18 holes, compared to current rate of $450 per year plus $3.75 per 18 holes)</a:t>
            </a:r>
          </a:p>
          <a:p>
            <a:pPr marL="285750" marR="0" indent="-285750">
              <a:lnSpc>
                <a:spcPct val="114000"/>
              </a:lnSpc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Tournament Policy Adjustment to Optimize Golf Course Utilization:</a:t>
            </a:r>
          </a:p>
          <a:p>
            <a:pPr marL="512763" lvl="1" indent="-285750">
              <a:lnSpc>
                <a:spcPct val="114000"/>
              </a:lnSpc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Each tournament will post a 10% deposit or $500 (whichever is greater) upon contract signing</a:t>
            </a:r>
          </a:p>
          <a:p>
            <a:pPr marL="512763" lvl="1" indent="-285750">
              <a:lnSpc>
                <a:spcPct val="114000"/>
              </a:lnSpc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Tournaments will have ability to adjust player counts up to 10 days in advance</a:t>
            </a:r>
          </a:p>
          <a:p>
            <a:pPr marL="512763" lvl="1" indent="-285750">
              <a:lnSpc>
                <a:spcPct val="114000"/>
              </a:lnSpc>
              <a:spcAft>
                <a:spcPts val="6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Cooker fee increases from $3.00 per player to $5.00 per player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6F012-8565-AEDC-00E8-77EB178E29E1}"/>
              </a:ext>
            </a:extLst>
          </p:cNvPr>
          <p:cNvSpPr txBox="1"/>
          <p:nvPr/>
        </p:nvSpPr>
        <p:spPr>
          <a:xfrm>
            <a:off x="806092" y="5843713"/>
            <a:ext cx="6668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*As proposed in Hogan Golf Course Financial Master Plan</a:t>
            </a:r>
          </a:p>
        </p:txBody>
      </p:sp>
      <p:pic>
        <p:nvPicPr>
          <p:cNvPr id="9" name="Picture 8" descr="A field of grass and trees&#10;&#10;Description automatically generated">
            <a:extLst>
              <a:ext uri="{FF2B5EF4-FFF2-40B4-BE49-F238E27FC236}">
                <a16:creationId xmlns:a16="http://schemas.microsoft.com/office/drawing/2014/main" id="{3F3BA29D-BA75-7C9F-9724-85CD591C3A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14440" r="-49" b="32684"/>
          <a:stretch/>
        </p:blipFill>
        <p:spPr>
          <a:xfrm>
            <a:off x="0" y="3910295"/>
            <a:ext cx="12192000" cy="167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90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C4F9D26C34154EA39E45C70465EA6F" ma:contentTypeVersion="8" ma:contentTypeDescription="Create a new document." ma:contentTypeScope="" ma:versionID="eeafae73462ec170dd49d975d9d5eb9f">
  <xsd:schema xmlns:xsd="http://www.w3.org/2001/XMLSchema" xmlns:xs="http://www.w3.org/2001/XMLSchema" xmlns:p="http://schemas.microsoft.com/office/2006/metadata/properties" xmlns:ns3="26ba280a-9ca4-4f55-9839-b1224f3126c9" xmlns:ns4="05259e72-dba9-4ba7-849e-44d17c0e8307" targetNamespace="http://schemas.microsoft.com/office/2006/metadata/properties" ma:root="true" ma:fieldsID="1dc232f9f0b3f166860043729e15fcc7" ns3:_="" ns4:_="">
    <xsd:import namespace="26ba280a-9ca4-4f55-9839-b1224f3126c9"/>
    <xsd:import namespace="05259e72-dba9-4ba7-849e-44d17c0e8307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ba280a-9ca4-4f55-9839-b1224f3126c9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59e72-dba9-4ba7-849e-44d17c0e8307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ba280a-9ca4-4f55-9839-b1224f3126c9" xsi:nil="true"/>
  </documentManagement>
</p:properties>
</file>

<file path=customXml/itemProps1.xml><?xml version="1.0" encoding="utf-8"?>
<ds:datastoreItem xmlns:ds="http://schemas.openxmlformats.org/officeDocument/2006/customXml" ds:itemID="{D348666A-E790-4175-AB2E-C80968D86D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ba280a-9ca4-4f55-9839-b1224f3126c9"/>
    <ds:schemaRef ds:uri="05259e72-dba9-4ba7-849e-44d17c0e83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F3C540-896C-49A9-A4FF-B21B20179E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03BAAA-CE2D-48E2-81D3-763C10B7697D}">
  <ds:schemaRefs>
    <ds:schemaRef ds:uri="05259e72-dba9-4ba7-849e-44d17c0e8307"/>
    <ds:schemaRef ds:uri="http://purl.org/dc/dcmitype/"/>
    <ds:schemaRef ds:uri="26ba280a-9ca4-4f55-9839-b1224f3126c9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1188</Words>
  <Application>Microsoft Office PowerPoint</Application>
  <PresentationFormat>Widescreen</PresentationFormat>
  <Paragraphs>221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Proxima Nova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Novak</dc:creator>
  <cp:lastModifiedBy>Elizabeth Triggs</cp:lastModifiedBy>
  <cp:revision>9</cp:revision>
  <cp:lastPrinted>2023-12-12T13:55:59Z</cp:lastPrinted>
  <dcterms:created xsi:type="dcterms:W3CDTF">2023-12-06T01:46:39Z</dcterms:created>
  <dcterms:modified xsi:type="dcterms:W3CDTF">2024-04-23T00:22:26Z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0x010100BAC4F9D26C34154EA39E45C70465EA6F</vt:lpwstr>
  </property>
</Properties>
</file>