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67" r:id="rId4"/>
    <p:sldId id="266" r:id="rId5"/>
    <p:sldId id="268" r:id="rId6"/>
    <p:sldId id="276" r:id="rId7"/>
    <p:sldId id="264" r:id="rId8"/>
    <p:sldId id="269" r:id="rId9"/>
    <p:sldId id="274" r:id="rId10"/>
    <p:sldId id="277" r:id="rId11"/>
    <p:sldId id="278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CA66"/>
    <a:srgbClr val="8A0000"/>
    <a:srgbClr val="59A83A"/>
    <a:srgbClr val="580000"/>
    <a:srgbClr val="FFA78F"/>
    <a:srgbClr val="FF8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706" autoAdjust="0"/>
  </p:normalViewPr>
  <p:slideViewPr>
    <p:cSldViewPr snapToGrid="0">
      <p:cViewPr varScale="1">
        <p:scale>
          <a:sx n="101" d="100"/>
          <a:sy n="101" d="100"/>
        </p:scale>
        <p:origin x="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\Finance$\BUDGET\Budget\City%20Budget\FY25\Budget%20Breakdown\General%20Fund%20FY2024%20with%20Bar%20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\Finance$\BUDGET\Budget\City%20Budget\FY25\Budget%20Breakdown\General%20Fund%20FY2024%20with%20Bar%20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\Finance$\BUDGET\Budget\City%20Budget\FY25\Budget%20Breakdown\General%20Fund%20FY2024%20with%20Bar%20graphs%20cw%20cop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\Finance$\BUDGET\Budget\City%20Budget\FY25\Budget%20Breakdown\General%20Fund%20FY2024%20with%20Bar%20graph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469903094174275E-2"/>
          <c:y val="3.2855246121191485E-2"/>
          <c:w val="0.8833133644553971"/>
          <c:h val="0.95499862953916403"/>
        </c:manualLayout>
      </c:layout>
      <c:doughnutChart>
        <c:varyColors val="1"/>
        <c:ser>
          <c:idx val="0"/>
          <c:order val="0"/>
          <c:explosion val="6"/>
          <c:dPt>
            <c:idx val="0"/>
            <c:bubble3D val="0"/>
            <c:explosion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889-4E5C-8D28-66AF17E4E235}"/>
              </c:ext>
            </c:extLst>
          </c:dPt>
          <c:dPt>
            <c:idx val="1"/>
            <c:bubble3D val="0"/>
            <c:explosion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889-4E5C-8D28-66AF17E4E235}"/>
              </c:ext>
            </c:extLst>
          </c:dPt>
          <c:dLbls>
            <c:dLbl>
              <c:idx val="0"/>
              <c:layout>
                <c:manualLayout>
                  <c:x val="-0.32916030175068256"/>
                  <c:y val="-0.4830011723329425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89-4E5C-8D28-66AF17E4E2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(Sheet3!$B$16,Sheet3!$B$17)</c:f>
              <c:strCache>
                <c:ptCount val="2"/>
                <c:pt idx="0">
                  <c:v>Fixed</c:v>
                </c:pt>
                <c:pt idx="1">
                  <c:v>One-Time</c:v>
                </c:pt>
              </c:strCache>
            </c:strRef>
          </c:cat>
          <c:val>
            <c:numRef>
              <c:f>(Sheet3!$G$16,Sheet3!$G$17)</c:f>
              <c:numCache>
                <c:formatCode>_(* #,##0_);_(* \(#,##0\);_(* "-"??_);_(@_)</c:formatCode>
                <c:ptCount val="2"/>
                <c:pt idx="0">
                  <c:v>157680598</c:v>
                </c:pt>
                <c:pt idx="1">
                  <c:v>9811697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89-4E5C-8D28-66AF17E4E23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44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86884638342331"/>
          <c:y val="2.0391701590745954E-2"/>
          <c:w val="0.71937927604355878"/>
          <c:h val="0.95734389350485172"/>
        </c:manualLayout>
      </c:layout>
      <c:doughnutChart>
        <c:varyColors val="1"/>
        <c:ser>
          <c:idx val="0"/>
          <c:order val="0"/>
          <c:spPr>
            <a:solidFill>
              <a:srgbClr val="00B0F0"/>
            </a:solidFill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58000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4C2-4450-A024-FBA0060B5D81}"/>
              </c:ext>
            </c:extLst>
          </c:dPt>
          <c:dPt>
            <c:idx val="1"/>
            <c:bubble3D val="0"/>
            <c:spPr>
              <a:solidFill>
                <a:srgbClr val="8A000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4C2-4450-A024-FBA0060B5D81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4C2-4450-A024-FBA0060B5D81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4C2-4450-A024-FBA0060B5D81}"/>
              </c:ext>
            </c:extLst>
          </c:dPt>
          <c:dPt>
            <c:idx val="4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4C2-4450-A024-FBA0060B5D81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4C2-4450-A024-FBA0060B5D81}"/>
              </c:ext>
            </c:extLst>
          </c:dPt>
          <c:dPt>
            <c:idx val="6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4C2-4450-A024-FBA0060B5D81}"/>
              </c:ext>
            </c:extLst>
          </c:dPt>
          <c:dPt>
            <c:idx val="7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4C2-4450-A024-FBA0060B5D81}"/>
              </c:ext>
            </c:extLst>
          </c:dPt>
          <c:dPt>
            <c:idx val="8"/>
            <c:bubble3D val="0"/>
            <c:explosion val="6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4C2-4450-A024-FBA0060B5D81}"/>
              </c:ext>
            </c:extLst>
          </c:dPt>
          <c:dPt>
            <c:idx val="9"/>
            <c:bubble3D val="0"/>
            <c:explosion val="6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4C2-4450-A024-FBA0060B5D81}"/>
              </c:ext>
            </c:extLst>
          </c:dPt>
          <c:dPt>
            <c:idx val="10"/>
            <c:bubble3D val="0"/>
            <c:spPr>
              <a:solidFill>
                <a:srgbClr val="FFB39B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4C2-4450-A024-FBA0060B5D81}"/>
              </c:ext>
            </c:extLst>
          </c:dPt>
          <c:dPt>
            <c:idx val="11"/>
            <c:bubble3D val="0"/>
            <c:spPr>
              <a:solidFill>
                <a:srgbClr val="FFB39B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B4C2-4450-A024-FBA0060B5D81}"/>
              </c:ext>
            </c:extLst>
          </c:dPt>
          <c:dPt>
            <c:idx val="12"/>
            <c:bubble3D val="0"/>
            <c:spPr>
              <a:solidFill>
                <a:srgbClr val="FFB39B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B4C2-4450-A024-FBA0060B5D81}"/>
              </c:ext>
            </c:extLst>
          </c:dPt>
          <c:dPt>
            <c:idx val="13"/>
            <c:bubble3D val="0"/>
            <c:spPr>
              <a:solidFill>
                <a:srgbClr val="FFB39B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B4C2-4450-A024-FBA0060B5D81}"/>
              </c:ext>
            </c:extLst>
          </c:dPt>
          <c:dPt>
            <c:idx val="14"/>
            <c:bubble3D val="0"/>
            <c:spPr>
              <a:solidFill>
                <a:srgbClr val="C0000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B4C2-4450-A024-FBA0060B5D81}"/>
              </c:ext>
            </c:extLst>
          </c:dPt>
          <c:dPt>
            <c:idx val="15"/>
            <c:bubble3D val="0"/>
            <c:spPr>
              <a:solidFill>
                <a:srgbClr val="C0000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B4C2-4450-A024-FBA0060B5D81}"/>
              </c:ext>
            </c:extLst>
          </c:dPt>
          <c:cat>
            <c:strRef>
              <c:f>Sheet3!$B$3:$B$12</c:f>
              <c:strCache>
                <c:ptCount val="10"/>
                <c:pt idx="0">
                  <c:v>Personnel Salary</c:v>
                </c:pt>
                <c:pt idx="1">
                  <c:v>Personnel Taxes &amp; Benefits</c:v>
                </c:pt>
                <c:pt idx="2">
                  <c:v>Equipment</c:v>
                </c:pt>
                <c:pt idx="3">
                  <c:v>Contracts &amp; Services</c:v>
                </c:pt>
                <c:pt idx="4">
                  <c:v>Software &amp; Technology</c:v>
                </c:pt>
                <c:pt idx="5">
                  <c:v>Facilities Maintenance</c:v>
                </c:pt>
                <c:pt idx="6">
                  <c:v>Supplies &amp; Minor Equip</c:v>
                </c:pt>
                <c:pt idx="7">
                  <c:v>Utilities</c:v>
                </c:pt>
                <c:pt idx="8">
                  <c:v>Capital</c:v>
                </c:pt>
                <c:pt idx="9">
                  <c:v>Transfers &amp; Misc</c:v>
                </c:pt>
              </c:strCache>
            </c:strRef>
          </c:cat>
          <c:val>
            <c:numRef>
              <c:f>Sheet3!$G$3:$G$12</c:f>
              <c:numCache>
                <c:formatCode>_(* #,##0_);_(* \(#,##0\);_(* "-"??_);_(@_)</c:formatCode>
                <c:ptCount val="10"/>
                <c:pt idx="0">
                  <c:v>78462850</c:v>
                </c:pt>
                <c:pt idx="1">
                  <c:v>29175024</c:v>
                </c:pt>
                <c:pt idx="2">
                  <c:v>15414730</c:v>
                </c:pt>
                <c:pt idx="3">
                  <c:v>14493782</c:v>
                </c:pt>
                <c:pt idx="4">
                  <c:v>6990075</c:v>
                </c:pt>
                <c:pt idx="5">
                  <c:v>6160223</c:v>
                </c:pt>
                <c:pt idx="6">
                  <c:v>3700449</c:v>
                </c:pt>
                <c:pt idx="7">
                  <c:v>3283465</c:v>
                </c:pt>
                <c:pt idx="8">
                  <c:v>8955516</c:v>
                </c:pt>
                <c:pt idx="9">
                  <c:v>856181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B4C2-4450-A024-FBA0060B5D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3"/>
          <c:order val="3"/>
          <c:tx>
            <c:strRef>
              <c:f>Sheet3!$B$20</c:f>
              <c:strCache>
                <c:ptCount val="1"/>
                <c:pt idx="0">
                  <c:v>Unassigned Fund Balance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Sheet3!$C$15:$G$15</c:f>
              <c:strCache>
                <c:ptCount val="5"/>
                <c:pt idx="0">
                  <c:v>2020 Actuals</c:v>
                </c:pt>
                <c:pt idx="1">
                  <c:v> 2021 Actuals </c:v>
                </c:pt>
                <c:pt idx="2">
                  <c:v> 2022 Actuals </c:v>
                </c:pt>
                <c:pt idx="3">
                  <c:v> 2023 Budget </c:v>
                </c:pt>
                <c:pt idx="4">
                  <c:v>2024 Budget</c:v>
                </c:pt>
              </c:strCache>
            </c:strRef>
          </c:cat>
          <c:val>
            <c:numRef>
              <c:f>Sheet3!$C$20:$G$20</c:f>
              <c:numCache>
                <c:formatCode>_(* #,##0_);_(* \(#,##0\);_(* "-"??_);_(@_)</c:formatCode>
                <c:ptCount val="5"/>
                <c:pt idx="0">
                  <c:v>87880982</c:v>
                </c:pt>
                <c:pt idx="1">
                  <c:v>85345488</c:v>
                </c:pt>
                <c:pt idx="2">
                  <c:v>98088460</c:v>
                </c:pt>
                <c:pt idx="3">
                  <c:v>70000000</c:v>
                </c:pt>
                <c:pt idx="4">
                  <c:v>70000000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27-439E-9900-DC89C0820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1436664"/>
        <c:axId val="581436008"/>
      </c:areaChart>
      <c:barChart>
        <c:barDir val="col"/>
        <c:grouping val="stacked"/>
        <c:varyColors val="0"/>
        <c:ser>
          <c:idx val="0"/>
          <c:order val="0"/>
          <c:tx>
            <c:strRef>
              <c:f>Sheet3!$B$16</c:f>
              <c:strCache>
                <c:ptCount val="1"/>
                <c:pt idx="0">
                  <c:v>Fixed</c:v>
                </c:pt>
              </c:strCache>
            </c:strRef>
          </c:tx>
          <c:spPr>
            <a:solidFill>
              <a:srgbClr val="CC0000"/>
            </a:solidFill>
            <a:ln>
              <a:noFill/>
            </a:ln>
            <a:effectLst/>
          </c:spPr>
          <c:invertIfNegative val="0"/>
          <c:cat>
            <c:strRef>
              <c:f>Sheet3!$C$15:$G$15</c:f>
              <c:strCache>
                <c:ptCount val="5"/>
                <c:pt idx="0">
                  <c:v>2020 Actuals</c:v>
                </c:pt>
                <c:pt idx="1">
                  <c:v> 2021 Actuals </c:v>
                </c:pt>
                <c:pt idx="2">
                  <c:v> 2022 Actuals </c:v>
                </c:pt>
                <c:pt idx="3">
                  <c:v> 2023 Budget </c:v>
                </c:pt>
                <c:pt idx="4">
                  <c:v>2024 Budget</c:v>
                </c:pt>
              </c:strCache>
            </c:strRef>
          </c:cat>
          <c:val>
            <c:numRef>
              <c:f>Sheet3!$C$16:$G$16</c:f>
              <c:numCache>
                <c:formatCode>_(* #,##0_);_(* \(#,##0\);_(* "-"??_);_(@_)</c:formatCode>
                <c:ptCount val="5"/>
                <c:pt idx="0">
                  <c:v>121231948.83000003</c:v>
                </c:pt>
                <c:pt idx="1">
                  <c:v>124005654.67</c:v>
                </c:pt>
                <c:pt idx="2">
                  <c:v>122993887.03</c:v>
                </c:pt>
                <c:pt idx="3">
                  <c:v>139719260.97999999</c:v>
                </c:pt>
                <c:pt idx="4">
                  <c:v>157680598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27-439E-9900-DC89C08208F6}"/>
            </c:ext>
          </c:extLst>
        </c:ser>
        <c:ser>
          <c:idx val="2"/>
          <c:order val="1"/>
          <c:tx>
            <c:strRef>
              <c:f>Sheet3!$B$17</c:f>
              <c:strCache>
                <c:ptCount val="1"/>
                <c:pt idx="0">
                  <c:v>Capital</c:v>
                </c:pt>
              </c:strCache>
            </c:strRef>
          </c:tx>
          <c:spPr>
            <a:solidFill>
              <a:srgbClr val="30972D"/>
            </a:solidFill>
            <a:ln>
              <a:noFill/>
            </a:ln>
            <a:effectLst/>
          </c:spPr>
          <c:invertIfNegative val="0"/>
          <c:cat>
            <c:strRef>
              <c:f>Sheet3!$C$15:$G$15</c:f>
              <c:strCache>
                <c:ptCount val="5"/>
                <c:pt idx="0">
                  <c:v>2020 Actuals</c:v>
                </c:pt>
                <c:pt idx="1">
                  <c:v> 2021 Actuals </c:v>
                </c:pt>
                <c:pt idx="2">
                  <c:v> 2022 Actuals </c:v>
                </c:pt>
                <c:pt idx="3">
                  <c:v> 2023 Budget </c:v>
                </c:pt>
                <c:pt idx="4">
                  <c:v>2024 Budget</c:v>
                </c:pt>
              </c:strCache>
            </c:strRef>
          </c:cat>
          <c:val>
            <c:numRef>
              <c:f>Sheet3!$C$17:$G$17</c:f>
              <c:numCache>
                <c:formatCode>_(* #,##0_);_(* \(#,##0\);_(* "-"??_);_(@_)</c:formatCode>
                <c:ptCount val="5"/>
                <c:pt idx="0">
                  <c:v>33236109.849999998</c:v>
                </c:pt>
                <c:pt idx="1">
                  <c:v>7142669.5099999998</c:v>
                </c:pt>
                <c:pt idx="2">
                  <c:v>11760644.52</c:v>
                </c:pt>
                <c:pt idx="3">
                  <c:v>26394365.210000001</c:v>
                </c:pt>
                <c:pt idx="4">
                  <c:v>8955516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27-439E-9900-DC89C08208F6}"/>
            </c:ext>
          </c:extLst>
        </c:ser>
        <c:ser>
          <c:idx val="1"/>
          <c:order val="2"/>
          <c:tx>
            <c:strRef>
              <c:f>Sheet3!$B$18</c:f>
              <c:strCache>
                <c:ptCount val="1"/>
                <c:pt idx="0">
                  <c:v>Miscellaneous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  <a:effectLst/>
          </c:spPr>
          <c:invertIfNegative val="0"/>
          <c:cat>
            <c:strRef>
              <c:f>Sheet3!$C$15:$G$15</c:f>
              <c:strCache>
                <c:ptCount val="5"/>
                <c:pt idx="0">
                  <c:v>2020 Actuals</c:v>
                </c:pt>
                <c:pt idx="1">
                  <c:v> 2021 Actuals </c:v>
                </c:pt>
                <c:pt idx="2">
                  <c:v> 2022 Actuals </c:v>
                </c:pt>
                <c:pt idx="3">
                  <c:v> 2023 Budget </c:v>
                </c:pt>
                <c:pt idx="4">
                  <c:v>2024 Budget</c:v>
                </c:pt>
              </c:strCache>
            </c:strRef>
          </c:cat>
          <c:val>
            <c:numRef>
              <c:f>Sheet3!$C$18:$G$18</c:f>
              <c:numCache>
                <c:formatCode>_(* #,##0_);_(* \(#,##0\);_(* "-"??_);_(@_)</c:formatCode>
                <c:ptCount val="5"/>
                <c:pt idx="0">
                  <c:v>673915.70000000007</c:v>
                </c:pt>
                <c:pt idx="1">
                  <c:v>565198.70000000007</c:v>
                </c:pt>
                <c:pt idx="2">
                  <c:v>573179.97</c:v>
                </c:pt>
                <c:pt idx="3">
                  <c:v>1081932.81</c:v>
                </c:pt>
                <c:pt idx="4">
                  <c:v>856181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27-439E-9900-DC89C0820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1436664"/>
        <c:axId val="581436008"/>
      </c:barChart>
      <c:catAx>
        <c:axId val="581436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436008"/>
        <c:crosses val="autoZero"/>
        <c:auto val="1"/>
        <c:lblAlgn val="ctr"/>
        <c:lblOffset val="100"/>
        <c:noMultiLvlLbl val="0"/>
      </c:catAx>
      <c:valAx>
        <c:axId val="581436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436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427591920312637E-2"/>
          <c:y val="3.2855149577179374E-2"/>
          <c:w val="0.8833133644553971"/>
          <c:h val="0.95499862953916403"/>
        </c:manualLayout>
      </c:layout>
      <c:doughnutChart>
        <c:varyColors val="1"/>
        <c:ser>
          <c:idx val="0"/>
          <c:order val="0"/>
          <c:explosion val="6"/>
          <c:dPt>
            <c:idx val="0"/>
            <c:bubble3D val="0"/>
            <c:explosion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83-4056-BBB5-4E5C6BE2DEED}"/>
              </c:ext>
            </c:extLst>
          </c:dPt>
          <c:dPt>
            <c:idx val="1"/>
            <c:bubble3D val="0"/>
            <c:explosion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B83-4056-BBB5-4E5C6BE2DEED}"/>
              </c:ext>
            </c:extLst>
          </c:dPt>
          <c:dLbls>
            <c:dLbl>
              <c:idx val="0"/>
              <c:layout>
                <c:manualLayout>
                  <c:x val="-0.32916030175068256"/>
                  <c:y val="-0.4830011723329425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83-4056-BBB5-4E5C6BE2DE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(Sheet3!$B$16,Sheet3!$B$17)</c:f>
              <c:strCache>
                <c:ptCount val="2"/>
                <c:pt idx="0">
                  <c:v>Fixed</c:v>
                </c:pt>
                <c:pt idx="1">
                  <c:v>One-Time</c:v>
                </c:pt>
              </c:strCache>
            </c:strRef>
          </c:cat>
          <c:val>
            <c:numRef>
              <c:f>(Sheet3!$G$16,Sheet3!$G$17)</c:f>
              <c:numCache>
                <c:formatCode>_(* #,##0_);_(* \(#,##0\);_(* "-"??_);_(@_)</c:formatCode>
                <c:ptCount val="2"/>
                <c:pt idx="0">
                  <c:v>157680598</c:v>
                </c:pt>
                <c:pt idx="1">
                  <c:v>9811697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83-4056-BBB5-4E5C6BE2DEE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44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6AB10-7AA9-456D-BAAE-D454073E53C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86E32-438C-4668-BE25-1F6337633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67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2020</a:t>
            </a:r>
          </a:p>
          <a:p>
            <a:r>
              <a:rPr lang="en-US" dirty="0"/>
              <a:t>$11.9 M for Animal Shelter</a:t>
            </a:r>
          </a:p>
          <a:p>
            <a:r>
              <a:rPr lang="en-US" dirty="0"/>
              <a:t>$400K Washington Park multipurpose building</a:t>
            </a:r>
          </a:p>
          <a:p>
            <a:r>
              <a:rPr lang="en-US" dirty="0"/>
              <a:t>$800K playground replacements</a:t>
            </a:r>
          </a:p>
          <a:p>
            <a:r>
              <a:rPr lang="en-US" dirty="0"/>
              <a:t>$318K Engineering Design Manual</a:t>
            </a:r>
          </a:p>
          <a:p>
            <a:r>
              <a:rPr lang="en-US" dirty="0"/>
              <a:t>$990K 3 brush trucks</a:t>
            </a:r>
          </a:p>
          <a:p>
            <a:r>
              <a:rPr lang="en-US" dirty="0"/>
              <a:t>$1 M to Priority Midland</a:t>
            </a:r>
          </a:p>
          <a:p>
            <a:r>
              <a:rPr lang="en-US" dirty="0"/>
              <a:t>$1.1 to Fire Station 11</a:t>
            </a:r>
          </a:p>
          <a:p>
            <a:r>
              <a:rPr lang="en-US" dirty="0"/>
              <a:t>$1.5 Fairgrounds Road</a:t>
            </a:r>
          </a:p>
          <a:p>
            <a:r>
              <a:rPr lang="en-US" dirty="0"/>
              <a:t>$1.6 Slurry Seal</a:t>
            </a:r>
          </a:p>
          <a:p>
            <a:endParaRPr lang="en-US" dirty="0"/>
          </a:p>
          <a:p>
            <a:r>
              <a:rPr lang="en-US" dirty="0"/>
              <a:t>2021</a:t>
            </a:r>
          </a:p>
          <a:p>
            <a:r>
              <a:rPr lang="en-US" dirty="0"/>
              <a:t>$1.5 Slurry Seal</a:t>
            </a:r>
          </a:p>
          <a:p>
            <a:r>
              <a:rPr lang="en-US" dirty="0"/>
              <a:t>$500K </a:t>
            </a:r>
            <a:r>
              <a:rPr lang="en-US" dirty="0" err="1"/>
              <a:t>Marienfeld</a:t>
            </a:r>
            <a:r>
              <a:rPr lang="en-US" dirty="0"/>
              <a:t> traffic signal</a:t>
            </a:r>
          </a:p>
          <a:p>
            <a:endParaRPr lang="en-US" dirty="0"/>
          </a:p>
          <a:p>
            <a:r>
              <a:rPr lang="en-US" dirty="0"/>
              <a:t>2022</a:t>
            </a:r>
          </a:p>
          <a:p>
            <a:r>
              <a:rPr lang="en-US" dirty="0"/>
              <a:t>$1.4 Mill and Inlay</a:t>
            </a:r>
          </a:p>
          <a:p>
            <a:r>
              <a:rPr lang="en-US" dirty="0"/>
              <a:t>$300K Police Station Roof</a:t>
            </a:r>
          </a:p>
          <a:p>
            <a:r>
              <a:rPr lang="en-US" dirty="0"/>
              <a:t>$200K Public Safety Training Facility Plans</a:t>
            </a:r>
          </a:p>
          <a:p>
            <a:endParaRPr lang="en-US" dirty="0"/>
          </a:p>
          <a:p>
            <a:r>
              <a:rPr lang="en-US" dirty="0"/>
              <a:t>2023</a:t>
            </a:r>
          </a:p>
          <a:p>
            <a:r>
              <a:rPr lang="en-US" dirty="0"/>
              <a:t>$6.8 Radio Project</a:t>
            </a:r>
          </a:p>
          <a:p>
            <a:r>
              <a:rPr lang="en-US" dirty="0"/>
              <a:t>$6.1 Wadley Extension</a:t>
            </a:r>
          </a:p>
          <a:p>
            <a:r>
              <a:rPr lang="en-US" dirty="0"/>
              <a:t>$2.5 Safety Training Facility Design and Construction Admin Services</a:t>
            </a:r>
          </a:p>
          <a:p>
            <a:r>
              <a:rPr lang="en-US" dirty="0"/>
              <a:t>$1.7 Traffic signal Hwy 349  250 Loop</a:t>
            </a:r>
          </a:p>
          <a:p>
            <a:r>
              <a:rPr lang="en-US" dirty="0"/>
              <a:t>$929K Health Services Facility design</a:t>
            </a:r>
          </a:p>
          <a:p>
            <a:r>
              <a:rPr lang="en-US" dirty="0"/>
              <a:t>$168K Fire and PD renovations</a:t>
            </a:r>
          </a:p>
          <a:p>
            <a:endParaRPr lang="en-US" dirty="0"/>
          </a:p>
          <a:p>
            <a:r>
              <a:rPr lang="en-US" dirty="0"/>
              <a:t>2024</a:t>
            </a:r>
          </a:p>
          <a:p>
            <a:r>
              <a:rPr lang="en-US" dirty="0"/>
              <a:t>Most of this is road maintenance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86E32-438C-4668-BE25-1F63376332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29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68EBD-8DBD-844C-CB87-88E23B86E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D9A278-93BB-1A4D-AF12-5FCFD6B7B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D59DC-74C9-5B82-D9BC-1479DA82A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D8ED-20DD-4050-A091-A51AAC131305}" type="datetime1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71B99-9B2C-423C-BF41-16A670011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38589-E4CC-AAA7-A645-E8C2943B3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A563-B3C5-4276-B140-C5F561897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72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229F0-04FE-46F7-4FF3-79F17E4DF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9ED390-158B-7DB1-56B9-CF9276BB1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4CA9B-22B0-40C8-54A2-D7B466BCE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9FFF-BE5D-408C-9173-2FC9BEA0C3CF}" type="datetime1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58092-437B-B2D2-2BF6-0D58CD019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D5438-9068-D1B4-8607-6FEE86237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A563-B3C5-4276-B140-C5F561897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4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2ECCEB-D736-F76F-7084-11DE67C11C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626578-AEB2-F356-34DC-1317A6EDB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13E54-6980-08D3-6556-F43437CD2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7099-4D87-4DB5-871A-8CDF0266797F}" type="datetime1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1E405-E67D-FB11-2E6B-B3C649B48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CB62F-247C-ECCC-6F38-8F243AB02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A563-B3C5-4276-B140-C5F561897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48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AF005-EA5D-8242-998B-13636AC92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07E64-159E-8D18-3C7C-B0C01A7B5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BFF34-87C7-CE10-E5B2-EEAB37DDF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2343-0242-4DA8-A837-4C17C9683C6A}" type="datetime1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9CD3D-9274-5F58-8506-71AA6513C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88D84-1246-14EA-9661-4CB8A16B3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A563-B3C5-4276-B140-C5F561897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6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D63A9-50A2-D129-BE87-041EAB7BA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FB978-177E-A10A-2777-A85BABEA0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6752F-C727-7A58-17EB-1500B113E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38C8-CF09-4911-9509-D55A660D1B11}" type="datetime1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8D565-5F3D-ECB7-CC2D-F37F375B2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D6DC0-757D-F2B4-849C-F5F32E700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A563-B3C5-4276-B140-C5F561897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9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03842-C8DA-12C5-11D1-26509F2D0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097FE-03DC-A794-30EC-41F6D4318E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92968-AC6F-CE10-979B-0DCB93533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1D6BFD-D6E6-1B47-F560-43A8E19B8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1488-95A5-4D36-8B56-4A7D4EAA4C2C}" type="datetime1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5B74AD-ED17-B228-0865-E33F37471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F9A97-1963-58AA-7505-AB30610A3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A563-B3C5-4276-B140-C5F561897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45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B1F66-1F32-E8CE-AECC-EA666A387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71C46-9EA8-507E-6AA6-C76132C61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D7FF2E-528B-25C9-C3ED-CDADE7FF0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564BBC-BFDB-AB3C-A891-F8C1257279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B411B1-564A-A3B1-BF6E-9402E294A8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A22450-173A-A800-7F37-956FA963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504FB-D685-4F58-A226-3B78C0CB3DC6}" type="datetime1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EBBEC2-3A3C-38F2-C6B4-94A28D2B3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DD5D59-6C5F-F2ED-94A6-BE3F9671A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A563-B3C5-4276-B140-C5F561897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8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94778-D654-B2F2-D829-10F6D085D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3A4DA3-724F-FB61-67A4-C0883ACE7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FE89-5ED3-4CB4-AED3-2D3D2F03E06E}" type="datetime1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409F76-0AD9-A828-3ACC-435916F0C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4A11DD-EDC9-2B4A-A4A2-1BEFE657E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A563-B3C5-4276-B140-C5F561897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8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26ABC9-F56A-8624-2859-148CBD13C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361F-4EA8-460E-AA08-E9C23951C663}" type="datetime1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1FD98B-4C37-F826-B0E9-2F4610F5B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1BF68-4D67-DDED-F8DD-99B4295F2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A563-B3C5-4276-B140-C5F561897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3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3BBC9-2180-E511-CCF6-57DBF3CBE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50464-5D65-0056-2C77-58CF92951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7F253C-58BF-44D8-6AFA-32FDED4BC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C9E699-A6E8-B4A1-01CA-4FBBF24D3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6398B-E63A-4B30-BDF8-1E4133B21577}" type="datetime1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10CBF-1526-43A5-A3D6-9C857AF68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A72702-9295-3FF5-A4DB-78C6B7147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A563-B3C5-4276-B140-C5F561897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1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974D0-DA64-9E0A-665B-4E42D3017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7EE829-48F8-D59B-3B80-E97FE3DB2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1C384-A08A-D08A-24C5-ED353BB36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7A6BD9-F71D-5C2F-C496-F125FD3C0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E09B-393B-468D-9380-07571A3D2B7F}" type="datetime1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036A55-EEB0-4BC2-5B6A-96E1FBA0F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0AFB5-0E7D-4672-38D0-BF7764D47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A563-B3C5-4276-B140-C5F561897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3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1376E-7612-B53B-39A4-2D07DB5B9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33BCF-F507-0BE9-58FD-FEE06CCF3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EA312-3C47-1733-B420-F004A3368C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9BCC1-C1A5-4070-9263-67FA1882E721}" type="datetime1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B6627-E638-AADD-CE97-0EF1556861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D823D-46BD-D540-2904-DE258FBDAE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8A563-B3C5-4276-B140-C5F561897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5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12" Type="http://schemas.openxmlformats.org/officeDocument/2006/relationships/image" Target="../media/image3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svg"/><Relationship Id="rId11" Type="http://schemas.openxmlformats.org/officeDocument/2006/relationships/image" Target="../media/image35.png"/><Relationship Id="rId5" Type="http://schemas.openxmlformats.org/officeDocument/2006/relationships/image" Target="../media/image5.png"/><Relationship Id="rId10" Type="http://schemas.openxmlformats.org/officeDocument/2006/relationships/image" Target="../media/image14.svg"/><Relationship Id="rId4" Type="http://schemas.openxmlformats.org/officeDocument/2006/relationships/image" Target="../media/image4.sv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ad with tall buildings on either side of it&#10;&#10;Description automatically generated with low confidence">
            <a:extLst>
              <a:ext uri="{FF2B5EF4-FFF2-40B4-BE49-F238E27FC236}">
                <a16:creationId xmlns:a16="http://schemas.microsoft.com/office/drawing/2014/main" id="{9513FE0F-BB10-1888-FD63-DF72A5EDBC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84F34EB-EB71-13D2-2EDB-CBEB85359E5C}"/>
              </a:ext>
            </a:extLst>
          </p:cNvPr>
          <p:cNvSpPr txBox="1">
            <a:spLocks noChangeAspect="1"/>
          </p:cNvSpPr>
          <p:nvPr/>
        </p:nvSpPr>
        <p:spPr>
          <a:xfrm>
            <a:off x="504863" y="2866568"/>
            <a:ext cx="5850846" cy="1688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t">
            <a:noAutofit/>
          </a:bodyPr>
          <a:lstStyle/>
          <a:p>
            <a:pPr>
              <a:lnSpc>
                <a:spcPct val="90000"/>
              </a:lnSpc>
              <a:defRPr sz="4400">
                <a:solidFill>
                  <a:srgbClr val="FEA405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pPr>
            <a:r>
              <a:rPr lang="en-US" b="1" dirty="0">
                <a:solidFill>
                  <a:schemeClr val="bg1"/>
                </a:solidFill>
              </a:rPr>
              <a:t>Budget </a:t>
            </a:r>
          </a:p>
          <a:p>
            <a:pPr>
              <a:lnSpc>
                <a:spcPct val="90000"/>
              </a:lnSpc>
              <a:defRPr sz="4400">
                <a:solidFill>
                  <a:srgbClr val="FEA405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pPr>
            <a:r>
              <a:rPr lang="en-US" b="1" dirty="0">
                <a:solidFill>
                  <a:schemeClr val="bg1"/>
                </a:solidFill>
              </a:rPr>
              <a:t>Breakdown: </a:t>
            </a:r>
          </a:p>
          <a:p>
            <a:pPr>
              <a:lnSpc>
                <a:spcPct val="90000"/>
              </a:lnSpc>
              <a:defRPr sz="4400">
                <a:solidFill>
                  <a:srgbClr val="FEA405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pPr>
            <a:r>
              <a:rPr lang="en-US" b="1" dirty="0">
                <a:solidFill>
                  <a:schemeClr val="bg1"/>
                </a:solidFill>
              </a:rPr>
              <a:t>Fixed Costs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02231-4685-EDC0-F28F-A3D175DD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A563-B3C5-4276-B140-C5F561897E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9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ow&#10;&#10;Description automatically generated with low confidence">
            <a:extLst>
              <a:ext uri="{FF2B5EF4-FFF2-40B4-BE49-F238E27FC236}">
                <a16:creationId xmlns:a16="http://schemas.microsoft.com/office/drawing/2014/main" id="{C5D96AD2-FC3A-C474-CB8E-81DEF00FDC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D7E3F2A-9FEC-DEAC-6418-07C290E4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117209" cy="365125"/>
          </a:xfrm>
        </p:spPr>
        <p:txBody>
          <a:bodyPr/>
          <a:lstStyle/>
          <a:p>
            <a:fld id="{89A8A563-B3C5-4276-B140-C5F561897E41}" type="slidenum">
              <a:rPr lang="en-US" sz="3600" smtClean="0"/>
              <a:t>10</a:t>
            </a:fld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D3E5F7-FECC-8E47-AEBD-006E59794B8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Proxima Nova Extrabold" panose="02000506030000020004" pitchFamily="50" charset="0"/>
              </a:rPr>
              <a:t>Personnel increases in FY2023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CC4AEF-2AA6-BA33-EFC0-268377DD2CB8}"/>
              </a:ext>
            </a:extLst>
          </p:cNvPr>
          <p:cNvSpPr txBox="1"/>
          <p:nvPr/>
        </p:nvSpPr>
        <p:spPr>
          <a:xfrm>
            <a:off x="0" y="760211"/>
            <a:ext cx="121920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Proxima Nova Extrabold" panose="02000506030000020004"/>
              </a:rPr>
              <a:t>All General Fund Departments  +9%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5ED61-E0B8-5F39-0B62-C6AD43508ED3}"/>
              </a:ext>
            </a:extLst>
          </p:cNvPr>
          <p:cNvSpPr/>
          <p:nvPr/>
        </p:nvSpPr>
        <p:spPr>
          <a:xfrm>
            <a:off x="402643" y="4322075"/>
            <a:ext cx="3546214" cy="8919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Fire Dept	  +11%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DF473-7A6E-2969-1CFA-07086C058C09}"/>
              </a:ext>
            </a:extLst>
          </p:cNvPr>
          <p:cNvSpPr/>
          <p:nvPr/>
        </p:nvSpPr>
        <p:spPr>
          <a:xfrm>
            <a:off x="4337196" y="4322075"/>
            <a:ext cx="3546214" cy="8919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Police Dept   +4%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2DB6D-8ACB-2B6F-C60B-7D817D66AB8E}"/>
              </a:ext>
            </a:extLst>
          </p:cNvPr>
          <p:cNvSpPr/>
          <p:nvPr/>
        </p:nvSpPr>
        <p:spPr>
          <a:xfrm>
            <a:off x="8271750" y="4322075"/>
            <a:ext cx="3546214" cy="8919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Parks   +14%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4FDBED-3FBC-930B-9494-30887888C409}"/>
              </a:ext>
            </a:extLst>
          </p:cNvPr>
          <p:cNvSpPr/>
          <p:nvPr/>
        </p:nvSpPr>
        <p:spPr>
          <a:xfrm>
            <a:off x="402643" y="1702344"/>
            <a:ext cx="3546214" cy="26197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D3A5D3-5DE8-A0C5-D8D3-1CCA34111ED0}"/>
              </a:ext>
            </a:extLst>
          </p:cNvPr>
          <p:cNvSpPr/>
          <p:nvPr/>
        </p:nvSpPr>
        <p:spPr>
          <a:xfrm>
            <a:off x="4337196" y="1702343"/>
            <a:ext cx="3546214" cy="26197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A60224-0B48-2709-DCF5-E9428BEB5F25}"/>
              </a:ext>
            </a:extLst>
          </p:cNvPr>
          <p:cNvSpPr/>
          <p:nvPr/>
        </p:nvSpPr>
        <p:spPr>
          <a:xfrm>
            <a:off x="8271750" y="1702344"/>
            <a:ext cx="3546214" cy="26197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pic>
        <p:nvPicPr>
          <p:cNvPr id="14" name="Graphic 13" descr="Firefighter male with solid fill">
            <a:extLst>
              <a:ext uri="{FF2B5EF4-FFF2-40B4-BE49-F238E27FC236}">
                <a16:creationId xmlns:a16="http://schemas.microsoft.com/office/drawing/2014/main" id="{07DE3F23-3E7F-FE8E-42DA-29970FE1E6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9236" y="2257247"/>
            <a:ext cx="1564966" cy="1564966"/>
          </a:xfrm>
          <a:prstGeom prst="rect">
            <a:avLst/>
          </a:prstGeom>
        </p:spPr>
      </p:pic>
      <p:pic>
        <p:nvPicPr>
          <p:cNvPr id="16" name="Graphic 15" descr="Police female with solid fill">
            <a:extLst>
              <a:ext uri="{FF2B5EF4-FFF2-40B4-BE49-F238E27FC236}">
                <a16:creationId xmlns:a16="http://schemas.microsoft.com/office/drawing/2014/main" id="{06188E04-36FE-4EE2-FD98-9EDDB83E5D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74098" y="2274044"/>
            <a:ext cx="1564966" cy="1564966"/>
          </a:xfrm>
          <a:prstGeom prst="rect">
            <a:avLst/>
          </a:prstGeom>
        </p:spPr>
      </p:pic>
      <p:pic>
        <p:nvPicPr>
          <p:cNvPr id="23" name="Graphic 22" descr="Playground with solid fill">
            <a:extLst>
              <a:ext uri="{FF2B5EF4-FFF2-40B4-BE49-F238E27FC236}">
                <a16:creationId xmlns:a16="http://schemas.microsoft.com/office/drawing/2014/main" id="{EDB90429-157D-1D11-1D84-2352221A2B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65263" y="2188099"/>
            <a:ext cx="986308" cy="987148"/>
          </a:xfrm>
          <a:prstGeom prst="rect">
            <a:avLst/>
          </a:prstGeom>
        </p:spPr>
      </p:pic>
      <p:pic>
        <p:nvPicPr>
          <p:cNvPr id="25" name="Graphic 24" descr="Siren with solid fill">
            <a:extLst>
              <a:ext uri="{FF2B5EF4-FFF2-40B4-BE49-F238E27FC236}">
                <a16:creationId xmlns:a16="http://schemas.microsoft.com/office/drawing/2014/main" id="{1A7F6CBC-2638-DA01-7AFD-A446F058EE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42033" y="2206947"/>
            <a:ext cx="986308" cy="987148"/>
          </a:xfrm>
          <a:prstGeom prst="rect">
            <a:avLst/>
          </a:prstGeom>
        </p:spPr>
      </p:pic>
      <p:pic>
        <p:nvPicPr>
          <p:cNvPr id="27" name="Graphic 26" descr="Ambulance with solid fill">
            <a:extLst>
              <a:ext uri="{FF2B5EF4-FFF2-40B4-BE49-F238E27FC236}">
                <a16:creationId xmlns:a16="http://schemas.microsoft.com/office/drawing/2014/main" id="{9A1F735A-EDA5-4C72-4DFF-10BA849338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399684" y="2213644"/>
            <a:ext cx="986308" cy="987148"/>
          </a:xfrm>
          <a:prstGeom prst="rect">
            <a:avLst/>
          </a:prstGeom>
        </p:spPr>
      </p:pic>
      <p:pic>
        <p:nvPicPr>
          <p:cNvPr id="31" name="Graphic 30" descr="Construction worker male with solid fill">
            <a:extLst>
              <a:ext uri="{FF2B5EF4-FFF2-40B4-BE49-F238E27FC236}">
                <a16:creationId xmlns:a16="http://schemas.microsoft.com/office/drawing/2014/main" id="{5A96F15B-EB0B-9806-DE13-D98FC653FFF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700297" y="2274044"/>
            <a:ext cx="1564966" cy="156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49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D7E3F2A-9FEC-DEAC-6418-07C290E4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117209" cy="365125"/>
          </a:xfrm>
        </p:spPr>
        <p:txBody>
          <a:bodyPr/>
          <a:lstStyle/>
          <a:p>
            <a:fld id="{89A8A563-B3C5-4276-B140-C5F561897E41}" type="slidenum">
              <a:rPr lang="en-US" sz="3600" smtClean="0"/>
              <a:t>11</a:t>
            </a:fld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5C8B75-013D-9998-A966-4572D10C8EA8}"/>
              </a:ext>
            </a:extLst>
          </p:cNvPr>
          <p:cNvSpPr txBox="1"/>
          <p:nvPr/>
        </p:nvSpPr>
        <p:spPr>
          <a:xfrm>
            <a:off x="0" y="-2387"/>
            <a:ext cx="12192000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Proxima Nova Extrabold" panose="02000506030000020004" pitchFamily="50" charset="0"/>
              </a:rPr>
              <a:t>Operating expense increases in FY2023</a:t>
            </a:r>
          </a:p>
        </p:txBody>
      </p:sp>
      <p:pic>
        <p:nvPicPr>
          <p:cNvPr id="5" name="Picture 4" descr="Arrow&#10;&#10;Description automatically generated with low confidence">
            <a:extLst>
              <a:ext uri="{FF2B5EF4-FFF2-40B4-BE49-F238E27FC236}">
                <a16:creationId xmlns:a16="http://schemas.microsoft.com/office/drawing/2014/main" id="{C5D96AD2-FC3A-C474-CB8E-81DEF00FDC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9F4AF53-74D9-AA8F-335D-50C354197D44}"/>
              </a:ext>
            </a:extLst>
          </p:cNvPr>
          <p:cNvSpPr/>
          <p:nvPr/>
        </p:nvSpPr>
        <p:spPr>
          <a:xfrm>
            <a:off x="602612" y="2027368"/>
            <a:ext cx="5492885" cy="633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/>
              <a:t>Fleet Maintenance  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+15%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ECDE18-93FC-E391-DFE0-3A1590D17D26}"/>
              </a:ext>
            </a:extLst>
          </p:cNvPr>
          <p:cNvSpPr/>
          <p:nvPr/>
        </p:nvSpPr>
        <p:spPr>
          <a:xfrm>
            <a:off x="602612" y="3843168"/>
            <a:ext cx="7899362" cy="633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/>
              <a:t>Park &amp; Facility Maintenance  </a:t>
            </a:r>
            <a:r>
              <a:rPr lang="en-US" sz="2400" dirty="0">
                <a:solidFill>
                  <a:srgbClr val="92D050"/>
                </a:solidFill>
              </a:rPr>
              <a:t>+30%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C8CD3A-C460-937E-0CF1-867FCA06E8F7}"/>
              </a:ext>
            </a:extLst>
          </p:cNvPr>
          <p:cNvSpPr/>
          <p:nvPr/>
        </p:nvSpPr>
        <p:spPr>
          <a:xfrm>
            <a:off x="602613" y="1103982"/>
            <a:ext cx="4397404" cy="633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/>
              <a:t>Utilities  </a:t>
            </a:r>
            <a:r>
              <a:rPr lang="en-US" sz="2400" dirty="0">
                <a:solidFill>
                  <a:srgbClr val="FFFF00"/>
                </a:solidFill>
              </a:rPr>
              <a:t>+13%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044EA9-2962-2F29-D162-DFF00B637206}"/>
              </a:ext>
            </a:extLst>
          </p:cNvPr>
          <p:cNvSpPr/>
          <p:nvPr/>
        </p:nvSpPr>
        <p:spPr>
          <a:xfrm>
            <a:off x="602111" y="2931438"/>
            <a:ext cx="6664452" cy="6347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/>
              <a:t>Technology Expense  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+24%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F49A81-5D1D-6C22-7B28-E5DAD21AC7D0}"/>
              </a:ext>
            </a:extLst>
          </p:cNvPr>
          <p:cNvSpPr/>
          <p:nvPr/>
        </p:nvSpPr>
        <p:spPr>
          <a:xfrm>
            <a:off x="602613" y="4747098"/>
            <a:ext cx="9144502" cy="6396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/>
              <a:t>Road Maintenance  </a:t>
            </a:r>
            <a:r>
              <a:rPr lang="en-US" sz="2400" dirty="0">
                <a:solidFill>
                  <a:srgbClr val="FFC000"/>
                </a:solidFill>
              </a:rPr>
              <a:t>+48%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AA21F237-E69A-1A4C-B143-1D2836025ED5}"/>
              </a:ext>
            </a:extLst>
          </p:cNvPr>
          <p:cNvSpPr/>
          <p:nvPr/>
        </p:nvSpPr>
        <p:spPr>
          <a:xfrm>
            <a:off x="124859" y="1778404"/>
            <a:ext cx="918925" cy="876879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AC96F556-E1C0-0076-14DC-3EA5016F974E}"/>
              </a:ext>
            </a:extLst>
          </p:cNvPr>
          <p:cNvSpPr/>
          <p:nvPr/>
        </p:nvSpPr>
        <p:spPr>
          <a:xfrm>
            <a:off x="125361" y="3599155"/>
            <a:ext cx="918925" cy="876879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FAFDBFA5-EEEE-1BAE-50FE-35CDBD3E1A3F}"/>
              </a:ext>
            </a:extLst>
          </p:cNvPr>
          <p:cNvSpPr/>
          <p:nvPr/>
        </p:nvSpPr>
        <p:spPr>
          <a:xfrm>
            <a:off x="125361" y="862731"/>
            <a:ext cx="918925" cy="876879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53E68B70-1FE4-27EA-3035-889397081B37}"/>
              </a:ext>
            </a:extLst>
          </p:cNvPr>
          <p:cNvSpPr/>
          <p:nvPr/>
        </p:nvSpPr>
        <p:spPr>
          <a:xfrm>
            <a:off x="124859" y="2689290"/>
            <a:ext cx="918925" cy="876879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1BB48A66-7C64-7395-649C-B33232040B7F}"/>
              </a:ext>
            </a:extLst>
          </p:cNvPr>
          <p:cNvSpPr/>
          <p:nvPr/>
        </p:nvSpPr>
        <p:spPr>
          <a:xfrm>
            <a:off x="125362" y="4507551"/>
            <a:ext cx="918925" cy="876879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phic 1" descr="Car Mechanic with solid fill">
            <a:extLst>
              <a:ext uri="{FF2B5EF4-FFF2-40B4-BE49-F238E27FC236}">
                <a16:creationId xmlns:a16="http://schemas.microsoft.com/office/drawing/2014/main" id="{C6D804A0-D4D0-4AF7-A089-B1732CC486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1522" y="1806364"/>
            <a:ext cx="810536" cy="810536"/>
          </a:xfrm>
          <a:prstGeom prst="rect">
            <a:avLst/>
          </a:prstGeom>
        </p:spPr>
      </p:pic>
      <p:pic>
        <p:nvPicPr>
          <p:cNvPr id="4" name="Graphic 3" descr="Traffic cone with solid fill">
            <a:extLst>
              <a:ext uri="{FF2B5EF4-FFF2-40B4-BE49-F238E27FC236}">
                <a16:creationId xmlns:a16="http://schemas.microsoft.com/office/drawing/2014/main" id="{9DEA0307-01B6-C015-D013-D9000F90B5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8911" y="4494271"/>
            <a:ext cx="900016" cy="900015"/>
          </a:xfrm>
          <a:prstGeom prst="rect">
            <a:avLst/>
          </a:prstGeom>
        </p:spPr>
      </p:pic>
      <p:pic>
        <p:nvPicPr>
          <p:cNvPr id="6" name="Graphic 5" descr="Park scene with solid fill">
            <a:extLst>
              <a:ext uri="{FF2B5EF4-FFF2-40B4-BE49-F238E27FC236}">
                <a16:creationId xmlns:a16="http://schemas.microsoft.com/office/drawing/2014/main" id="{6A7A0606-58FD-329B-79C7-C45C9CC8E7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8880" y="3646314"/>
            <a:ext cx="732917" cy="732917"/>
          </a:xfrm>
          <a:prstGeom prst="rect">
            <a:avLst/>
          </a:prstGeom>
        </p:spPr>
      </p:pic>
      <p:pic>
        <p:nvPicPr>
          <p:cNvPr id="16" name="Graphic 15" descr="Lightbulb with solid fill">
            <a:extLst>
              <a:ext uri="{FF2B5EF4-FFF2-40B4-BE49-F238E27FC236}">
                <a16:creationId xmlns:a16="http://schemas.microsoft.com/office/drawing/2014/main" id="{54911A3D-E028-B69F-B5A8-3BC5031C51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6454" y="904377"/>
            <a:ext cx="761504" cy="761502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Graphic 17" descr="Cloud Computing with solid fill">
            <a:extLst>
              <a:ext uri="{FF2B5EF4-FFF2-40B4-BE49-F238E27FC236}">
                <a16:creationId xmlns:a16="http://schemas.microsoft.com/office/drawing/2014/main" id="{EF472501-7B8D-8431-5D63-CECC494CA2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87350" y="2706566"/>
            <a:ext cx="814436" cy="81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81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ow&#10;&#10;Description automatically generated with low confidence">
            <a:extLst>
              <a:ext uri="{FF2B5EF4-FFF2-40B4-BE49-F238E27FC236}">
                <a16:creationId xmlns:a16="http://schemas.microsoft.com/office/drawing/2014/main" id="{C5D96AD2-FC3A-C474-CB8E-81DEF00FDC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DCD3CB-861D-B4E0-14DD-174D9EE26112}"/>
              </a:ext>
            </a:extLst>
          </p:cNvPr>
          <p:cNvSpPr txBox="1"/>
          <p:nvPr/>
        </p:nvSpPr>
        <p:spPr>
          <a:xfrm>
            <a:off x="4627924" y="817332"/>
            <a:ext cx="2424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Proxima Nova Extrabold" panose="02000506030000020004" pitchFamily="50" charset="0"/>
              </a:rPr>
              <a:t>Mission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966B5E-272D-AFB1-0390-D0C24AA33E28}"/>
              </a:ext>
            </a:extLst>
          </p:cNvPr>
          <p:cNvSpPr txBox="1"/>
          <p:nvPr/>
        </p:nvSpPr>
        <p:spPr>
          <a:xfrm>
            <a:off x="4627924" y="1649642"/>
            <a:ext cx="24244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We, the employees of the City of Midland, are PASSIONATE and ENERGETIC about the service we provide to EACH OTHER and OUR COMMUNITY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C1184D-8950-6CC9-954F-121A52D6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09488" cy="365125"/>
          </a:xfrm>
        </p:spPr>
        <p:txBody>
          <a:bodyPr/>
          <a:lstStyle/>
          <a:p>
            <a:fld id="{89A8A563-B3C5-4276-B140-C5F561897E41}" type="slidenum">
              <a:rPr lang="en-US" sz="3600" smtClean="0"/>
              <a:t>12</a:t>
            </a:fld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51451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ow&#10;&#10;Description automatically generated with low confidence">
            <a:extLst>
              <a:ext uri="{FF2B5EF4-FFF2-40B4-BE49-F238E27FC236}">
                <a16:creationId xmlns:a16="http://schemas.microsoft.com/office/drawing/2014/main" id="{C5D96AD2-FC3A-C474-CB8E-81DEF00FDC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6B4A5CA-7A58-C5E2-849F-93711BD374A4}"/>
              </a:ext>
            </a:extLst>
          </p:cNvPr>
          <p:cNvSpPr txBox="1"/>
          <p:nvPr/>
        </p:nvSpPr>
        <p:spPr>
          <a:xfrm>
            <a:off x="159241" y="116520"/>
            <a:ext cx="62927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 panose="02000506030000020004" pitchFamily="50" charset="0"/>
              </a:rPr>
              <a:t>What are Fixed Costs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D7E3F2A-9FEC-DEAC-6418-07C290E4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117209" cy="365125"/>
          </a:xfrm>
        </p:spPr>
        <p:txBody>
          <a:bodyPr/>
          <a:lstStyle/>
          <a:p>
            <a:fld id="{89A8A563-B3C5-4276-B140-C5F561897E41}" type="slidenum">
              <a:rPr lang="en-US" sz="3600" smtClean="0"/>
              <a:t>2</a:t>
            </a:fld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E1E560-6A10-7DA9-C50E-416AD5294EDE}"/>
              </a:ext>
            </a:extLst>
          </p:cNvPr>
          <p:cNvSpPr/>
          <p:nvPr/>
        </p:nvSpPr>
        <p:spPr>
          <a:xfrm>
            <a:off x="559653" y="1456425"/>
            <a:ext cx="3499272" cy="14807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Predictable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52C8C7-A23F-9D35-B814-A64B12788615}"/>
              </a:ext>
            </a:extLst>
          </p:cNvPr>
          <p:cNvSpPr/>
          <p:nvPr/>
        </p:nvSpPr>
        <p:spPr>
          <a:xfrm>
            <a:off x="559653" y="3294964"/>
            <a:ext cx="3499272" cy="14807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Majority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23B08E-FF74-58E4-0661-EC61062B8E01}"/>
              </a:ext>
            </a:extLst>
          </p:cNvPr>
          <p:cNvSpPr/>
          <p:nvPr/>
        </p:nvSpPr>
        <p:spPr>
          <a:xfrm>
            <a:off x="4058926" y="1455576"/>
            <a:ext cx="7668882" cy="14807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Historical data provides cost trends and supports the development of budget strategies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2E3692-B959-99F6-7DE6-19E40CDD8D76}"/>
              </a:ext>
            </a:extLst>
          </p:cNvPr>
          <p:cNvSpPr/>
          <p:nvPr/>
        </p:nvSpPr>
        <p:spPr>
          <a:xfrm>
            <a:off x="4058925" y="3294964"/>
            <a:ext cx="7668882" cy="14807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Most of the budget is comprised of fixed costs that are needed to keep the City running year round</a:t>
            </a:r>
          </a:p>
        </p:txBody>
      </p:sp>
    </p:spTree>
    <p:extLst>
      <p:ext uri="{BB962C8B-B14F-4D97-AF65-F5344CB8AC3E}">
        <p14:creationId xmlns:p14="http://schemas.microsoft.com/office/powerpoint/2010/main" val="4143157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ow&#10;&#10;Description automatically generated with low confidence">
            <a:extLst>
              <a:ext uri="{FF2B5EF4-FFF2-40B4-BE49-F238E27FC236}">
                <a16:creationId xmlns:a16="http://schemas.microsoft.com/office/drawing/2014/main" id="{C5D96AD2-FC3A-C474-CB8E-81DEF00FDC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6B4A5CA-7A58-C5E2-849F-93711BD374A4}"/>
              </a:ext>
            </a:extLst>
          </p:cNvPr>
          <p:cNvSpPr txBox="1"/>
          <p:nvPr/>
        </p:nvSpPr>
        <p:spPr>
          <a:xfrm>
            <a:off x="111767" y="107484"/>
            <a:ext cx="453643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 panose="02000506030000020004" pitchFamily="50" charset="0"/>
              </a:rPr>
              <a:t>General Fund </a:t>
            </a: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Proxima Nova Extrabold" panose="02000506030000020004" pitchFamily="50" charset="0"/>
              </a:rPr>
              <a:t>FY2024 Budget</a:t>
            </a:r>
          </a:p>
          <a:p>
            <a:endParaRPr lang="en-US" sz="3200" b="1" dirty="0">
              <a:solidFill>
                <a:schemeClr val="accent1">
                  <a:lumMod val="75000"/>
                </a:schemeClr>
              </a:solidFill>
              <a:latin typeface="Proxima Nova Extrabold" panose="02000506030000020004" pitchFamily="50" charset="0"/>
            </a:endParaRPr>
          </a:p>
          <a:p>
            <a:endParaRPr lang="en-US" sz="3200" b="1" dirty="0">
              <a:solidFill>
                <a:srgbClr val="00B0F0"/>
              </a:solidFill>
              <a:latin typeface="Proxima Nova Extrabold" panose="02000506030000020004" pitchFamily="50" charset="0"/>
            </a:endParaRPr>
          </a:p>
          <a:p>
            <a:pPr algn="just"/>
            <a:r>
              <a:rPr lang="en-US" sz="3200" b="1" dirty="0">
                <a:solidFill>
                  <a:srgbClr val="C00000"/>
                </a:solidFill>
                <a:latin typeface="Proxima Nova Extrabold" panose="02000506030000020004" pitchFamily="50" charset="0"/>
              </a:rPr>
              <a:t>Fixed  	   $157.4 M</a:t>
            </a:r>
          </a:p>
          <a:p>
            <a:pPr algn="just"/>
            <a:endParaRPr lang="en-US" sz="3200" b="1" dirty="0">
              <a:solidFill>
                <a:schemeClr val="accent6"/>
              </a:solidFill>
              <a:latin typeface="Proxima Nova Extrabold" panose="02000506030000020004" pitchFamily="50" charset="0"/>
            </a:endParaRPr>
          </a:p>
          <a:p>
            <a:pPr algn="just"/>
            <a:r>
              <a:rPr lang="en-US" sz="3200" b="1" dirty="0">
                <a:solidFill>
                  <a:schemeClr val="accent6"/>
                </a:solidFill>
                <a:latin typeface="Proxima Nova Extrabold" panose="02000506030000020004" pitchFamily="50" charset="0"/>
              </a:rPr>
              <a:t>One-Time    $10.1 M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D7E3F2A-9FEC-DEAC-6418-07C290E4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117209" cy="365125"/>
          </a:xfrm>
        </p:spPr>
        <p:txBody>
          <a:bodyPr/>
          <a:lstStyle/>
          <a:p>
            <a:fld id="{89A8A563-B3C5-4276-B140-C5F561897E41}" type="slidenum">
              <a:rPr lang="en-US" sz="3600" smtClean="0"/>
              <a:t>3</a:t>
            </a:fld>
            <a:endParaRPr lang="en-US" sz="36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05D88A9-B429-60DE-31C7-1561CF942E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1010818"/>
              </p:ext>
            </p:extLst>
          </p:nvPr>
        </p:nvGraphicFramePr>
        <p:xfrm>
          <a:off x="5372100" y="228600"/>
          <a:ext cx="6019800" cy="5591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91542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ow&#10;&#10;Description automatically generated with low confidence">
            <a:extLst>
              <a:ext uri="{FF2B5EF4-FFF2-40B4-BE49-F238E27FC236}">
                <a16:creationId xmlns:a16="http://schemas.microsoft.com/office/drawing/2014/main" id="{C5D96AD2-FC3A-C474-CB8E-81DEF00FDC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6B4A5CA-7A58-C5E2-849F-93711BD374A4}"/>
              </a:ext>
            </a:extLst>
          </p:cNvPr>
          <p:cNvSpPr txBox="1"/>
          <p:nvPr/>
        </p:nvSpPr>
        <p:spPr>
          <a:xfrm>
            <a:off x="263155" y="123572"/>
            <a:ext cx="61807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 panose="02000506030000020004" pitchFamily="50" charset="0"/>
              </a:rPr>
              <a:t>Basis of Budgeting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D7E3F2A-9FEC-DEAC-6418-07C290E4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117209" cy="365125"/>
          </a:xfrm>
        </p:spPr>
        <p:txBody>
          <a:bodyPr/>
          <a:lstStyle/>
          <a:p>
            <a:fld id="{89A8A563-B3C5-4276-B140-C5F561897E41}" type="slidenum">
              <a:rPr lang="en-US" sz="3600" smtClean="0"/>
              <a:t>4</a:t>
            </a:fld>
            <a:endParaRPr lang="en-US" sz="3600" dirty="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CE298278-124B-AF78-4DC4-E22158780C87}"/>
              </a:ext>
            </a:extLst>
          </p:cNvPr>
          <p:cNvSpPr/>
          <p:nvPr/>
        </p:nvSpPr>
        <p:spPr>
          <a:xfrm>
            <a:off x="140039" y="2026219"/>
            <a:ext cx="3749040" cy="3291840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A484E7EB-45E6-ECFE-62C4-8BB1F8CA0693}"/>
              </a:ext>
            </a:extLst>
          </p:cNvPr>
          <p:cNvSpPr/>
          <p:nvPr/>
        </p:nvSpPr>
        <p:spPr>
          <a:xfrm rot="10800000">
            <a:off x="2170879" y="1869790"/>
            <a:ext cx="3749040" cy="3291840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03D6CD45-9365-2D27-74FE-FD34C19DDE97}"/>
              </a:ext>
            </a:extLst>
          </p:cNvPr>
          <p:cNvSpPr/>
          <p:nvPr/>
        </p:nvSpPr>
        <p:spPr>
          <a:xfrm>
            <a:off x="4221479" y="2026219"/>
            <a:ext cx="3749040" cy="3291840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B6821454-24FE-DD07-789C-DE7D7EE164D6}"/>
              </a:ext>
            </a:extLst>
          </p:cNvPr>
          <p:cNvSpPr/>
          <p:nvPr/>
        </p:nvSpPr>
        <p:spPr>
          <a:xfrm>
            <a:off x="8302921" y="2026219"/>
            <a:ext cx="3749040" cy="3291840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72E41B56-7072-0E5A-EE7F-4F15AB086103}"/>
              </a:ext>
            </a:extLst>
          </p:cNvPr>
          <p:cNvSpPr/>
          <p:nvPr/>
        </p:nvSpPr>
        <p:spPr>
          <a:xfrm rot="10800000">
            <a:off x="6252319" y="1869790"/>
            <a:ext cx="3749040" cy="3291840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Car Mechanic with solid fill">
            <a:extLst>
              <a:ext uri="{FF2B5EF4-FFF2-40B4-BE49-F238E27FC236}">
                <a16:creationId xmlns:a16="http://schemas.microsoft.com/office/drawing/2014/main" id="{C5725C57-E391-2CAE-9764-49632E0CE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10943" y="2980345"/>
            <a:ext cx="810536" cy="810536"/>
          </a:xfrm>
          <a:prstGeom prst="rect">
            <a:avLst/>
          </a:prstGeom>
        </p:spPr>
      </p:pic>
      <p:pic>
        <p:nvPicPr>
          <p:cNvPr id="11" name="Graphic 10" descr="Traffic cone with solid fill">
            <a:extLst>
              <a:ext uri="{FF2B5EF4-FFF2-40B4-BE49-F238E27FC236}">
                <a16:creationId xmlns:a16="http://schemas.microsoft.com/office/drawing/2014/main" id="{B9AD1F17-AA9B-A24E-74FE-1AE9DB99BB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73844" y="3443476"/>
            <a:ext cx="900016" cy="900015"/>
          </a:xfrm>
          <a:prstGeom prst="rect">
            <a:avLst/>
          </a:prstGeom>
        </p:spPr>
      </p:pic>
      <p:pic>
        <p:nvPicPr>
          <p:cNvPr id="12" name="Graphic 11" descr="Park scene with solid fill">
            <a:extLst>
              <a:ext uri="{FF2B5EF4-FFF2-40B4-BE49-F238E27FC236}">
                <a16:creationId xmlns:a16="http://schemas.microsoft.com/office/drawing/2014/main" id="{F8B90AA4-6A6D-0F1D-8AD3-D12B0A1565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66950" y="3449454"/>
            <a:ext cx="828980" cy="828980"/>
          </a:xfrm>
          <a:prstGeom prst="rect">
            <a:avLst/>
          </a:prstGeom>
        </p:spPr>
      </p:pic>
      <p:pic>
        <p:nvPicPr>
          <p:cNvPr id="13" name="Graphic 12" descr="Users with solid fill">
            <a:extLst>
              <a:ext uri="{FF2B5EF4-FFF2-40B4-BE49-F238E27FC236}">
                <a16:creationId xmlns:a16="http://schemas.microsoft.com/office/drawing/2014/main" id="{6E486364-1DFC-6A98-B0EE-71E66B2BFC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85337" y="3301646"/>
            <a:ext cx="1014036" cy="101403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D4488F4-ABBB-2A5E-931D-39BC1CAFC7F3}"/>
              </a:ext>
            </a:extLst>
          </p:cNvPr>
          <p:cNvGrpSpPr/>
          <p:nvPr/>
        </p:nvGrpSpPr>
        <p:grpSpPr>
          <a:xfrm>
            <a:off x="7330868" y="2969881"/>
            <a:ext cx="900016" cy="838783"/>
            <a:chOff x="271620" y="523352"/>
            <a:chExt cx="806693" cy="80669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A4EB899-936D-2F73-7092-D8F423C7580E}"/>
                </a:ext>
              </a:extLst>
            </p:cNvPr>
            <p:cNvSpPr/>
            <p:nvPr/>
          </p:nvSpPr>
          <p:spPr>
            <a:xfrm>
              <a:off x="572096" y="1018138"/>
              <a:ext cx="205740" cy="18288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5C4717B-C568-616A-2E1C-0F93FC6DFC3C}"/>
                </a:ext>
              </a:extLst>
            </p:cNvPr>
            <p:cNvSpPr/>
            <p:nvPr/>
          </p:nvSpPr>
          <p:spPr>
            <a:xfrm>
              <a:off x="572096" y="835258"/>
              <a:ext cx="205740" cy="1828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36BB528-49E1-AF64-86F9-D69659D91532}"/>
                </a:ext>
              </a:extLst>
            </p:cNvPr>
            <p:cNvSpPr/>
            <p:nvPr/>
          </p:nvSpPr>
          <p:spPr>
            <a:xfrm>
              <a:off x="572096" y="645504"/>
              <a:ext cx="20574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Graphic 17" descr="Traffic light with solid fill">
              <a:extLst>
                <a:ext uri="{FF2B5EF4-FFF2-40B4-BE49-F238E27FC236}">
                  <a16:creationId xmlns:a16="http://schemas.microsoft.com/office/drawing/2014/main" id="{8E2004D9-795D-0CE5-C041-07638722B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71620" y="523352"/>
              <a:ext cx="806693" cy="806693"/>
            </a:xfrm>
            <a:prstGeom prst="rect">
              <a:avLst/>
            </a:prstGeom>
          </p:spPr>
        </p:pic>
      </p:grpSp>
      <p:pic>
        <p:nvPicPr>
          <p:cNvPr id="9" name="Graphic 8" descr="Lightbulb with solid fill">
            <a:extLst>
              <a:ext uri="{FF2B5EF4-FFF2-40B4-BE49-F238E27FC236}">
                <a16:creationId xmlns:a16="http://schemas.microsoft.com/office/drawing/2014/main" id="{2B8F0663-085C-7586-FEDA-292B24F4B5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895763" y="3447213"/>
            <a:ext cx="761504" cy="761502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Graphic 20" descr="Leaky Tap with solid fill">
            <a:extLst>
              <a:ext uri="{FF2B5EF4-FFF2-40B4-BE49-F238E27FC236}">
                <a16:creationId xmlns:a16="http://schemas.microsoft.com/office/drawing/2014/main" id="{0C1CCC3A-5779-709A-34EC-E39DF35041D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226199" y="3394558"/>
            <a:ext cx="928351" cy="928351"/>
          </a:xfrm>
          <a:prstGeom prst="rect">
            <a:avLst/>
          </a:prstGeom>
        </p:spPr>
      </p:pic>
      <p:sp>
        <p:nvSpPr>
          <p:cNvPr id="32" name="Trapezoid 31">
            <a:extLst>
              <a:ext uri="{FF2B5EF4-FFF2-40B4-BE49-F238E27FC236}">
                <a16:creationId xmlns:a16="http://schemas.microsoft.com/office/drawing/2014/main" id="{FC62B01E-EDD4-1557-D264-90086646E070}"/>
              </a:ext>
            </a:extLst>
          </p:cNvPr>
          <p:cNvSpPr/>
          <p:nvPr/>
        </p:nvSpPr>
        <p:spPr>
          <a:xfrm>
            <a:off x="2239748" y="1099258"/>
            <a:ext cx="7761611" cy="568365"/>
          </a:xfrm>
          <a:prstGeom prst="trapezoid">
            <a:avLst>
              <a:gd name="adj" fmla="val 54130"/>
            </a:avLst>
          </a:prstGeom>
          <a:gradFill flip="none" rotWithShape="1">
            <a:gsLst>
              <a:gs pos="0">
                <a:schemeClr val="bg1"/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E984B3-CFB4-22B9-6163-1CBAB0779334}"/>
              </a:ext>
            </a:extLst>
          </p:cNvPr>
          <p:cNvSpPr txBox="1"/>
          <p:nvPr/>
        </p:nvSpPr>
        <p:spPr>
          <a:xfrm>
            <a:off x="567341" y="4421601"/>
            <a:ext cx="2894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Utilities</a:t>
            </a:r>
          </a:p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Water, Electric &amp; Gas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919680-DCF3-28BA-57D6-B01A57B481CA}"/>
              </a:ext>
            </a:extLst>
          </p:cNvPr>
          <p:cNvSpPr txBox="1"/>
          <p:nvPr/>
        </p:nvSpPr>
        <p:spPr>
          <a:xfrm>
            <a:off x="4869666" y="4408865"/>
            <a:ext cx="2461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Personnel</a:t>
            </a:r>
          </a:p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Salary &amp; Benefits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B58117-619D-6657-0A29-443DFFF3CD68}"/>
              </a:ext>
            </a:extLst>
          </p:cNvPr>
          <p:cNvSpPr txBox="1"/>
          <p:nvPr/>
        </p:nvSpPr>
        <p:spPr>
          <a:xfrm>
            <a:off x="2506680" y="1984264"/>
            <a:ext cx="3069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Maintenance of Capital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F9B574-C19A-61DE-762F-D336B8AB9113}"/>
              </a:ext>
            </a:extLst>
          </p:cNvPr>
          <p:cNvSpPr txBox="1"/>
          <p:nvPr/>
        </p:nvSpPr>
        <p:spPr>
          <a:xfrm>
            <a:off x="6579825" y="1982455"/>
            <a:ext cx="3069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Contracts &amp; Services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4BFB24-CD62-6F20-41A5-287D0236536F}"/>
              </a:ext>
            </a:extLst>
          </p:cNvPr>
          <p:cNvSpPr txBox="1"/>
          <p:nvPr/>
        </p:nvSpPr>
        <p:spPr>
          <a:xfrm>
            <a:off x="8946840" y="4411752"/>
            <a:ext cx="2461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Software &amp; Technology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9" name="Graphic 18" descr="Cloud Computing with solid fill">
            <a:extLst>
              <a:ext uri="{FF2B5EF4-FFF2-40B4-BE49-F238E27FC236}">
                <a16:creationId xmlns:a16="http://schemas.microsoft.com/office/drawing/2014/main" id="{13B84F79-9269-3263-7E5B-C886EA92D24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669118" y="3240699"/>
            <a:ext cx="1016646" cy="101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1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ow&#10;&#10;Description automatically generated with low confidence">
            <a:extLst>
              <a:ext uri="{FF2B5EF4-FFF2-40B4-BE49-F238E27FC236}">
                <a16:creationId xmlns:a16="http://schemas.microsoft.com/office/drawing/2014/main" id="{C5D96AD2-FC3A-C474-CB8E-81DEF00FDC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6B4A5CA-7A58-C5E2-849F-93711BD374A4}"/>
              </a:ext>
            </a:extLst>
          </p:cNvPr>
          <p:cNvSpPr txBox="1"/>
          <p:nvPr/>
        </p:nvSpPr>
        <p:spPr>
          <a:xfrm>
            <a:off x="207016" y="51020"/>
            <a:ext cx="819403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 panose="02000506030000020004" pitchFamily="50" charset="0"/>
              </a:rPr>
              <a:t>General Fund </a:t>
            </a: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Proxima Nova Extrabold" panose="02000506030000020004" pitchFamily="50" charset="0"/>
              </a:rPr>
              <a:t>FY2024 Budget</a:t>
            </a:r>
          </a:p>
          <a:p>
            <a:endParaRPr lang="en-US" sz="3200" b="1" dirty="0">
              <a:solidFill>
                <a:schemeClr val="accent1">
                  <a:lumMod val="75000"/>
                </a:schemeClr>
              </a:solidFill>
              <a:latin typeface="Proxima Nova Extrabold" panose="02000506030000020004" pitchFamily="50" charset="0"/>
            </a:endParaRPr>
          </a:p>
          <a:p>
            <a:pPr algn="just"/>
            <a:r>
              <a:rPr lang="en-US" sz="3200" b="1" dirty="0">
                <a:solidFill>
                  <a:srgbClr val="C00000"/>
                </a:solidFill>
                <a:latin typeface="Proxima Nova Extrabold" panose="02000506030000020004" pitchFamily="50" charset="0"/>
              </a:rPr>
              <a:t>Fixed </a:t>
            </a:r>
          </a:p>
          <a:p>
            <a:pPr algn="just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Proxima Nova Extrabold" panose="02000506030000020004" pitchFamily="50" charset="0"/>
              </a:rPr>
              <a:t>vs </a:t>
            </a:r>
          </a:p>
          <a:p>
            <a:pPr algn="just"/>
            <a:r>
              <a:rPr lang="en-US" sz="3200" b="1" dirty="0">
                <a:solidFill>
                  <a:schemeClr val="accent6"/>
                </a:solidFill>
                <a:latin typeface="Proxima Nova Extrabold" panose="02000506030000020004" pitchFamily="50" charset="0"/>
              </a:rPr>
              <a:t>One-Time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D7E3F2A-9FEC-DEAC-6418-07C290E4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117209" cy="365125"/>
          </a:xfrm>
        </p:spPr>
        <p:txBody>
          <a:bodyPr/>
          <a:lstStyle/>
          <a:p>
            <a:fld id="{89A8A563-B3C5-4276-B140-C5F561897E41}" type="slidenum">
              <a:rPr lang="en-US" sz="3600" smtClean="0"/>
              <a:t>5</a:t>
            </a:fld>
            <a:endParaRPr lang="en-US" sz="3600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F262EC4-42F9-A3F9-6A5A-63FFA945D7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4623257"/>
              </p:ext>
            </p:extLst>
          </p:nvPr>
        </p:nvGraphicFramePr>
        <p:xfrm>
          <a:off x="4907603" y="326898"/>
          <a:ext cx="7175539" cy="5542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CB4ED9AA-053F-3835-D0FF-0D86D8A5C9C2}"/>
              </a:ext>
            </a:extLst>
          </p:cNvPr>
          <p:cNvSpPr txBox="1"/>
          <p:nvPr/>
        </p:nvSpPr>
        <p:spPr>
          <a:xfrm rot="18813901">
            <a:off x="5649839" y="1024054"/>
            <a:ext cx="2738525" cy="135996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4785725"/>
              </a:avLst>
            </a:prstTxWarp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Fixed Costs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25C8F67-6048-6F2E-B94E-25F4EC5220B0}"/>
              </a:ext>
            </a:extLst>
          </p:cNvPr>
          <p:cNvSpPr txBox="1"/>
          <p:nvPr/>
        </p:nvSpPr>
        <p:spPr>
          <a:xfrm rot="20920848">
            <a:off x="7285503" y="122522"/>
            <a:ext cx="1389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One-Time Costs</a:t>
            </a:r>
          </a:p>
        </p:txBody>
      </p:sp>
    </p:spTree>
    <p:extLst>
      <p:ext uri="{BB962C8B-B14F-4D97-AF65-F5344CB8AC3E}">
        <p14:creationId xmlns:p14="http://schemas.microsoft.com/office/powerpoint/2010/main" val="3548766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ow&#10;&#10;Description automatically generated with low confidence">
            <a:extLst>
              <a:ext uri="{FF2B5EF4-FFF2-40B4-BE49-F238E27FC236}">
                <a16:creationId xmlns:a16="http://schemas.microsoft.com/office/drawing/2014/main" id="{C5D96AD2-FC3A-C474-CB8E-81DEF00FDC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6B4A5CA-7A58-C5E2-849F-93711BD374A4}"/>
              </a:ext>
            </a:extLst>
          </p:cNvPr>
          <p:cNvSpPr txBox="1"/>
          <p:nvPr/>
        </p:nvSpPr>
        <p:spPr>
          <a:xfrm>
            <a:off x="207016" y="51020"/>
            <a:ext cx="819403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 panose="02000506030000020004" pitchFamily="50" charset="0"/>
              </a:rPr>
              <a:t>General Fund </a:t>
            </a: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Proxima Nova Extrabold" panose="02000506030000020004" pitchFamily="50" charset="0"/>
              </a:rPr>
              <a:t>FY2024 Budget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D7E3F2A-9FEC-DEAC-6418-07C290E4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117209" cy="365125"/>
          </a:xfrm>
        </p:spPr>
        <p:txBody>
          <a:bodyPr/>
          <a:lstStyle/>
          <a:p>
            <a:fld id="{89A8A563-B3C5-4276-B140-C5F561897E41}" type="slidenum">
              <a:rPr lang="en-US" sz="3600" smtClean="0"/>
              <a:t>6</a:t>
            </a:fld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8630CE-B508-600E-76D9-F9E27D9BC0C1}"/>
              </a:ext>
            </a:extLst>
          </p:cNvPr>
          <p:cNvSpPr/>
          <p:nvPr/>
        </p:nvSpPr>
        <p:spPr>
          <a:xfrm>
            <a:off x="4276925" y="438663"/>
            <a:ext cx="2894579" cy="749141"/>
          </a:xfrm>
          <a:prstGeom prst="rect">
            <a:avLst/>
          </a:prstGeom>
          <a:solidFill>
            <a:srgbClr val="58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Personnel Salary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54B783-E1CC-3D39-7D5F-5E85D6337615}"/>
              </a:ext>
            </a:extLst>
          </p:cNvPr>
          <p:cNvSpPr/>
          <p:nvPr/>
        </p:nvSpPr>
        <p:spPr>
          <a:xfrm>
            <a:off x="4276337" y="2317305"/>
            <a:ext cx="2894579" cy="749141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Equipment Rental &amp; Maintenance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F7B5B1-48B8-5E12-EFBB-44C557C0F6E3}"/>
              </a:ext>
            </a:extLst>
          </p:cNvPr>
          <p:cNvSpPr/>
          <p:nvPr/>
        </p:nvSpPr>
        <p:spPr>
          <a:xfrm>
            <a:off x="4276337" y="1376395"/>
            <a:ext cx="2894579" cy="749141"/>
          </a:xfrm>
          <a:prstGeom prst="rect">
            <a:avLst/>
          </a:prstGeom>
          <a:solidFill>
            <a:srgbClr val="8A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Personnel Tax &amp; Benefits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816C02-5EDF-67F6-7310-F88F3C54D596}"/>
              </a:ext>
            </a:extLst>
          </p:cNvPr>
          <p:cNvSpPr/>
          <p:nvPr/>
        </p:nvSpPr>
        <p:spPr>
          <a:xfrm>
            <a:off x="4276337" y="3255550"/>
            <a:ext cx="2894579" cy="749141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Contracts &amp; Services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7EEE17D-F33A-C0AD-E770-113653E84FF6}"/>
              </a:ext>
            </a:extLst>
          </p:cNvPr>
          <p:cNvSpPr/>
          <p:nvPr/>
        </p:nvSpPr>
        <p:spPr>
          <a:xfrm>
            <a:off x="4276337" y="4193795"/>
            <a:ext cx="2894579" cy="7491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580000"/>
                </a:solidFill>
              </a:rPr>
              <a:t>Software &amp; Technology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2B1F4A1-981B-F94E-79DD-8A8822AD2B24}"/>
              </a:ext>
            </a:extLst>
          </p:cNvPr>
          <p:cNvSpPr/>
          <p:nvPr/>
        </p:nvSpPr>
        <p:spPr>
          <a:xfrm>
            <a:off x="8005074" y="444283"/>
            <a:ext cx="2898648" cy="749141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580000"/>
                </a:solidFill>
              </a:rPr>
              <a:t>Facilities Maintenance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E3E5CE1-2CCB-396C-B042-FA785BC70FAA}"/>
              </a:ext>
            </a:extLst>
          </p:cNvPr>
          <p:cNvSpPr/>
          <p:nvPr/>
        </p:nvSpPr>
        <p:spPr>
          <a:xfrm>
            <a:off x="8004486" y="1377657"/>
            <a:ext cx="2898648" cy="7491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Supplies &amp; Minor Equipment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3347CE5-70BD-2819-10D2-9E7218E28C92}"/>
              </a:ext>
            </a:extLst>
          </p:cNvPr>
          <p:cNvSpPr/>
          <p:nvPr/>
        </p:nvSpPr>
        <p:spPr>
          <a:xfrm>
            <a:off x="8003073" y="2318567"/>
            <a:ext cx="2898648" cy="74914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Utilities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90016A2-FDBD-DEF2-48D4-C97B6164FDBC}"/>
              </a:ext>
            </a:extLst>
          </p:cNvPr>
          <p:cNvSpPr/>
          <p:nvPr/>
        </p:nvSpPr>
        <p:spPr>
          <a:xfrm>
            <a:off x="8278870" y="3657078"/>
            <a:ext cx="2898648" cy="7491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Capital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C8BD75D-0AF1-26E4-DC12-18F18AE2DE16}"/>
              </a:ext>
            </a:extLst>
          </p:cNvPr>
          <p:cNvSpPr/>
          <p:nvPr/>
        </p:nvSpPr>
        <p:spPr>
          <a:xfrm>
            <a:off x="8278870" y="4597987"/>
            <a:ext cx="2898648" cy="7491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Transfers &amp;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Misc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3186D9B-B2A3-EE4F-74F7-2BB778AB5B0B}"/>
              </a:ext>
            </a:extLst>
          </p:cNvPr>
          <p:cNvSpPr/>
          <p:nvPr/>
        </p:nvSpPr>
        <p:spPr>
          <a:xfrm>
            <a:off x="7170916" y="438661"/>
            <a:ext cx="731520" cy="749141"/>
          </a:xfrm>
          <a:prstGeom prst="rect">
            <a:avLst/>
          </a:prstGeom>
          <a:solidFill>
            <a:srgbClr val="58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47%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2418563-8170-C1BB-CA24-7748717A5AC1}"/>
              </a:ext>
            </a:extLst>
          </p:cNvPr>
          <p:cNvSpPr/>
          <p:nvPr/>
        </p:nvSpPr>
        <p:spPr>
          <a:xfrm>
            <a:off x="7170328" y="2317305"/>
            <a:ext cx="731520" cy="749141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9%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6D01CD0-507C-A582-B4AA-A0CD78D40823}"/>
              </a:ext>
            </a:extLst>
          </p:cNvPr>
          <p:cNvSpPr/>
          <p:nvPr/>
        </p:nvSpPr>
        <p:spPr>
          <a:xfrm>
            <a:off x="7170328" y="1376395"/>
            <a:ext cx="731520" cy="749141"/>
          </a:xfrm>
          <a:prstGeom prst="rect">
            <a:avLst/>
          </a:prstGeom>
          <a:solidFill>
            <a:srgbClr val="8A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17%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224106A-A700-0107-FD81-96E2349046C1}"/>
              </a:ext>
            </a:extLst>
          </p:cNvPr>
          <p:cNvSpPr/>
          <p:nvPr/>
        </p:nvSpPr>
        <p:spPr>
          <a:xfrm>
            <a:off x="7170328" y="3255550"/>
            <a:ext cx="731520" cy="749141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9%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F3523C7-9803-1C37-1161-1AF5FF741288}"/>
              </a:ext>
            </a:extLst>
          </p:cNvPr>
          <p:cNvSpPr/>
          <p:nvPr/>
        </p:nvSpPr>
        <p:spPr>
          <a:xfrm>
            <a:off x="7170328" y="4193795"/>
            <a:ext cx="731520" cy="7491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580000"/>
                </a:solidFill>
              </a:rPr>
              <a:t>4%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97B97CB-5E84-155F-7FED-905CCFAF7C27}"/>
              </a:ext>
            </a:extLst>
          </p:cNvPr>
          <p:cNvSpPr/>
          <p:nvPr/>
        </p:nvSpPr>
        <p:spPr>
          <a:xfrm>
            <a:off x="10906304" y="444283"/>
            <a:ext cx="731520" cy="749141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580000"/>
                </a:solidFill>
              </a:rPr>
              <a:t>4%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C7C828A-C1A6-C465-D63A-8D0A3552B249}"/>
              </a:ext>
            </a:extLst>
          </p:cNvPr>
          <p:cNvSpPr/>
          <p:nvPr/>
        </p:nvSpPr>
        <p:spPr>
          <a:xfrm>
            <a:off x="10905716" y="1377657"/>
            <a:ext cx="731520" cy="7491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2%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CFF42BE-16D4-839A-9B16-5E7D55B570B4}"/>
              </a:ext>
            </a:extLst>
          </p:cNvPr>
          <p:cNvSpPr/>
          <p:nvPr/>
        </p:nvSpPr>
        <p:spPr>
          <a:xfrm>
            <a:off x="10904303" y="2318567"/>
            <a:ext cx="731520" cy="74914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2%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52D1847-3B59-240E-25B5-D38A1D8C8ABF}"/>
              </a:ext>
            </a:extLst>
          </p:cNvPr>
          <p:cNvSpPr/>
          <p:nvPr/>
        </p:nvSpPr>
        <p:spPr>
          <a:xfrm>
            <a:off x="11182101" y="3657077"/>
            <a:ext cx="731520" cy="7491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5%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96D9866-9EAC-8FAF-759B-B96AB890501D}"/>
              </a:ext>
            </a:extLst>
          </p:cNvPr>
          <p:cNvSpPr/>
          <p:nvPr/>
        </p:nvSpPr>
        <p:spPr>
          <a:xfrm>
            <a:off x="11182101" y="4597987"/>
            <a:ext cx="731520" cy="7491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1%</a:t>
            </a:r>
          </a:p>
        </p:txBody>
      </p:sp>
    </p:spTree>
    <p:extLst>
      <p:ext uri="{BB962C8B-B14F-4D97-AF65-F5344CB8AC3E}">
        <p14:creationId xmlns:p14="http://schemas.microsoft.com/office/powerpoint/2010/main" val="3326054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ow&#10;&#10;Description automatically generated with low confidence">
            <a:extLst>
              <a:ext uri="{FF2B5EF4-FFF2-40B4-BE49-F238E27FC236}">
                <a16:creationId xmlns:a16="http://schemas.microsoft.com/office/drawing/2014/main" id="{C5D96AD2-FC3A-C474-CB8E-81DEF00FDC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6B4A5CA-7A58-C5E2-849F-93711BD374A4}"/>
              </a:ext>
            </a:extLst>
          </p:cNvPr>
          <p:cNvSpPr txBox="1"/>
          <p:nvPr/>
        </p:nvSpPr>
        <p:spPr>
          <a:xfrm>
            <a:off x="167868" y="135027"/>
            <a:ext cx="10718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 panose="02000506030000020004" pitchFamily="50" charset="0"/>
              </a:rPr>
              <a:t>What affects Fixed Costs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D7E3F2A-9FEC-DEAC-6418-07C290E4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117209" cy="365125"/>
          </a:xfrm>
        </p:spPr>
        <p:txBody>
          <a:bodyPr/>
          <a:lstStyle/>
          <a:p>
            <a:fld id="{89A8A563-B3C5-4276-B140-C5F561897E41}" type="slidenum">
              <a:rPr lang="en-US" sz="3600" smtClean="0"/>
              <a:t>7</a:t>
            </a:fld>
            <a:endParaRPr lang="en-US" sz="3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56F4BB-571A-9C55-5A31-82FE0AF5B4BA}"/>
              </a:ext>
            </a:extLst>
          </p:cNvPr>
          <p:cNvSpPr/>
          <p:nvPr/>
        </p:nvSpPr>
        <p:spPr>
          <a:xfrm>
            <a:off x="499268" y="1119741"/>
            <a:ext cx="3499272" cy="1211038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Inflation</a:t>
            </a: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4A8278-FE80-556C-03C8-38763337C58A}"/>
              </a:ext>
            </a:extLst>
          </p:cNvPr>
          <p:cNvSpPr/>
          <p:nvPr/>
        </p:nvSpPr>
        <p:spPr>
          <a:xfrm>
            <a:off x="499268" y="2508949"/>
            <a:ext cx="3499272" cy="1211038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Supply Chain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94E09D-43F6-396C-18A8-D1354E7E5D10}"/>
              </a:ext>
            </a:extLst>
          </p:cNvPr>
          <p:cNvSpPr/>
          <p:nvPr/>
        </p:nvSpPr>
        <p:spPr>
          <a:xfrm>
            <a:off x="499268" y="3898158"/>
            <a:ext cx="3499272" cy="1211038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Growth</a:t>
            </a:r>
            <a:endParaRPr lang="en-US" sz="2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3EE213-13EA-23E5-0A20-5BD8DDE354F4}"/>
              </a:ext>
            </a:extLst>
          </p:cNvPr>
          <p:cNvSpPr/>
          <p:nvPr/>
        </p:nvSpPr>
        <p:spPr>
          <a:xfrm>
            <a:off x="3998540" y="1119741"/>
            <a:ext cx="7694191" cy="12110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		Anticipate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Google Sans"/>
              </a:rPr>
              <a:t>changing </a:t>
            </a:r>
            <a:r>
              <a:rPr lang="en-US" sz="2400" b="0" i="0" dirty="0">
                <a:solidFill>
                  <a:schemeClr val="accent5">
                    <a:lumMod val="50000"/>
                  </a:schemeClr>
                </a:solidFill>
                <a:effectLst/>
                <a:latin typeface="Google Sans"/>
              </a:rPr>
              <a:t>costs from inflation in</a:t>
            </a: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Google Sans"/>
              </a:rPr>
              <a:t>		</a:t>
            </a:r>
            <a:r>
              <a:rPr lang="en-US" sz="2400" b="0" i="0" dirty="0">
                <a:solidFill>
                  <a:schemeClr val="accent5">
                    <a:lumMod val="50000"/>
                  </a:schemeClr>
                </a:solidFill>
                <a:effectLst/>
                <a:latin typeface="Google Sans"/>
              </a:rPr>
              <a:t>order to pay for fixed costs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4" name="Graphic 13" descr="Chevron arrows with solid fill">
            <a:extLst>
              <a:ext uri="{FF2B5EF4-FFF2-40B4-BE49-F238E27FC236}">
                <a16:creationId xmlns:a16="http://schemas.microsoft.com/office/drawing/2014/main" id="{443CA0B2-CEDB-90C6-4962-9FA7B0055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4173075" y="1039495"/>
            <a:ext cx="1589679" cy="142631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2723F43-FC29-EC51-82AF-4967ADF7377B}"/>
              </a:ext>
            </a:extLst>
          </p:cNvPr>
          <p:cNvSpPr/>
          <p:nvPr/>
        </p:nvSpPr>
        <p:spPr>
          <a:xfrm>
            <a:off x="3998540" y="2508949"/>
            <a:ext cx="7694191" cy="12110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		Increased demand or lack of supply can</a:t>
            </a:r>
            <a:endParaRPr lang="en-US" sz="2400" b="0" i="0" dirty="0">
              <a:solidFill>
                <a:schemeClr val="accent5">
                  <a:lumMod val="50000"/>
                </a:schemeClr>
              </a:solidFill>
              <a:effectLst/>
              <a:latin typeface="Google Sans"/>
            </a:endParaRP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Google Sans"/>
              </a:rPr>
              <a:t>		result in higher costs or delayed purchases</a:t>
            </a: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Google Sans"/>
              </a:rPr>
              <a:t>		in a given period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8" name="Graphic 17" descr="Chevron arrows with solid fill">
            <a:extLst>
              <a:ext uri="{FF2B5EF4-FFF2-40B4-BE49-F238E27FC236}">
                <a16:creationId xmlns:a16="http://schemas.microsoft.com/office/drawing/2014/main" id="{AA72C604-FC28-3C61-6D51-14E2A6A3E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4173075" y="2428703"/>
            <a:ext cx="1589679" cy="142631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3AC3DB6-2A0B-2CD4-48E8-80B16B3A09A3}"/>
              </a:ext>
            </a:extLst>
          </p:cNvPr>
          <p:cNvSpPr/>
          <p:nvPr/>
        </p:nvSpPr>
        <p:spPr>
          <a:xfrm>
            <a:off x="3998539" y="3898157"/>
            <a:ext cx="7694191" cy="12110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		Account for additional maintenance and</a:t>
            </a: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		personnel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Google Sans"/>
              </a:rPr>
              <a:t>necessary for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new capital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Google Sans"/>
              </a:rPr>
              <a:t>as well</a:t>
            </a: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Google Sans"/>
              </a:rPr>
              <a:t>		as for City population growth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2" name="Graphic 21" descr="Chevron arrows with solid fill">
            <a:extLst>
              <a:ext uri="{FF2B5EF4-FFF2-40B4-BE49-F238E27FC236}">
                <a16:creationId xmlns:a16="http://schemas.microsoft.com/office/drawing/2014/main" id="{5A71F14C-4260-8FA5-BA7E-795226F3F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4173075" y="3817911"/>
            <a:ext cx="1589679" cy="142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88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ow&#10;&#10;Description automatically generated with low confidence">
            <a:extLst>
              <a:ext uri="{FF2B5EF4-FFF2-40B4-BE49-F238E27FC236}">
                <a16:creationId xmlns:a16="http://schemas.microsoft.com/office/drawing/2014/main" id="{C5D96AD2-FC3A-C474-CB8E-81DEF00FDC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6B4A5CA-7A58-C5E2-849F-93711BD374A4}"/>
              </a:ext>
            </a:extLst>
          </p:cNvPr>
          <p:cNvSpPr txBox="1"/>
          <p:nvPr/>
        </p:nvSpPr>
        <p:spPr>
          <a:xfrm>
            <a:off x="111767" y="107484"/>
            <a:ext cx="46983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 panose="02000506030000020004" pitchFamily="50" charset="0"/>
              </a:rPr>
              <a:t>General Fund </a:t>
            </a:r>
          </a:p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Proxima Nova Extrabold" panose="02000506030000020004" pitchFamily="50" charset="0"/>
              </a:rPr>
              <a:t>Five Year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D7E3F2A-9FEC-DEAC-6418-07C290E4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117209" cy="365125"/>
          </a:xfrm>
        </p:spPr>
        <p:txBody>
          <a:bodyPr/>
          <a:lstStyle/>
          <a:p>
            <a:fld id="{89A8A563-B3C5-4276-B140-C5F561897E41}" type="slidenum">
              <a:rPr lang="en-US" sz="3600" smtClean="0"/>
              <a:t>8</a:t>
            </a:fld>
            <a:endParaRPr lang="en-US" sz="36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C5CB3C5-861A-4692-8477-B099247869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7278898"/>
              </p:ext>
            </p:extLst>
          </p:nvPr>
        </p:nvGraphicFramePr>
        <p:xfrm>
          <a:off x="1183709" y="1430923"/>
          <a:ext cx="10390339" cy="4080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57169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ow&#10;&#10;Description automatically generated with low confidence">
            <a:extLst>
              <a:ext uri="{FF2B5EF4-FFF2-40B4-BE49-F238E27FC236}">
                <a16:creationId xmlns:a16="http://schemas.microsoft.com/office/drawing/2014/main" id="{C5D96AD2-FC3A-C474-CB8E-81DEF00FDC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6B4A5CA-7A58-C5E2-849F-93711BD374A4}"/>
              </a:ext>
            </a:extLst>
          </p:cNvPr>
          <p:cNvSpPr txBox="1"/>
          <p:nvPr/>
        </p:nvSpPr>
        <p:spPr>
          <a:xfrm>
            <a:off x="280193" y="110550"/>
            <a:ext cx="5815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Proxima Nova Extrabold" panose="02000506030000020004" pitchFamily="50" charset="0"/>
              </a:rPr>
              <a:t>Breakdown on Fixed Costs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D7E3F2A-9FEC-DEAC-6418-07C290E4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117209" cy="365125"/>
          </a:xfrm>
        </p:spPr>
        <p:txBody>
          <a:bodyPr/>
          <a:lstStyle/>
          <a:p>
            <a:fld id="{89A8A563-B3C5-4276-B140-C5F561897E41}" type="slidenum">
              <a:rPr lang="en-US" sz="3600" smtClean="0"/>
              <a:t>9</a:t>
            </a:fld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D3EB5B-561D-FAD9-B760-EE9588424E6B}"/>
              </a:ext>
            </a:extLst>
          </p:cNvPr>
          <p:cNvSpPr/>
          <p:nvPr/>
        </p:nvSpPr>
        <p:spPr>
          <a:xfrm>
            <a:off x="384966" y="939567"/>
            <a:ext cx="5501482" cy="1661020"/>
          </a:xfrm>
          <a:prstGeom prst="rect">
            <a:avLst/>
          </a:prstGeom>
          <a:solidFill>
            <a:srgbClr val="59A83A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Predictable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Majority of budgeted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Includes Utilities, Maintenance, Software, Personnel, Rent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Affected by inflation, supply chain and growth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8784DBE-6026-6A8E-3A69-576D83AB95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9442707"/>
              </p:ext>
            </p:extLst>
          </p:nvPr>
        </p:nvGraphicFramePr>
        <p:xfrm>
          <a:off x="6586841" y="696981"/>
          <a:ext cx="5414962" cy="496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2DE07CE5-1105-CAD6-413B-7276DDD3A4ED}"/>
              </a:ext>
            </a:extLst>
          </p:cNvPr>
          <p:cNvSpPr/>
          <p:nvPr/>
        </p:nvSpPr>
        <p:spPr>
          <a:xfrm>
            <a:off x="384966" y="3925714"/>
            <a:ext cx="5501483" cy="1176134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One-Time variable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Capital and Transfers to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Limited flexibility without impacting fixed costs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95A2CF-6074-6A89-6F71-450977B7D53B}"/>
              </a:ext>
            </a:extLst>
          </p:cNvPr>
          <p:cNvSpPr txBox="1"/>
          <p:nvPr/>
        </p:nvSpPr>
        <p:spPr>
          <a:xfrm>
            <a:off x="280193" y="3196586"/>
            <a:ext cx="5815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Proxima Nova Extrabold" panose="02000506030000020004" pitchFamily="50" charset="0"/>
              </a:rPr>
              <a:t>What Remains?</a:t>
            </a:r>
          </a:p>
        </p:txBody>
      </p:sp>
    </p:spTree>
    <p:extLst>
      <p:ext uri="{BB962C8B-B14F-4D97-AF65-F5344CB8AC3E}">
        <p14:creationId xmlns:p14="http://schemas.microsoft.com/office/powerpoint/2010/main" val="4114976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1992</TotalTime>
  <Words>479</Words>
  <Application>Microsoft Office PowerPoint</Application>
  <PresentationFormat>Widescreen</PresentationFormat>
  <Paragraphs>134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Google Sans</vt:lpstr>
      <vt:lpstr>Proxima Nova Extrabold</vt:lpstr>
      <vt:lpstr>Proxima Nova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Karisa Danley</dc:creator>
  <cp:lastModifiedBy>Christy Weakland</cp:lastModifiedBy>
  <cp:revision>44</cp:revision>
  <dcterms:created xsi:type="dcterms:W3CDTF">2023-08-09T18:04:18Z</dcterms:created>
  <dcterms:modified xsi:type="dcterms:W3CDTF">2023-10-10T13:31:42Z</dcterms:modified>
</cp:coreProperties>
</file>