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80" r:id="rId4"/>
    <p:sldId id="281" r:id="rId5"/>
    <p:sldId id="290" r:id="rId6"/>
    <p:sldId id="268" r:id="rId7"/>
    <p:sldId id="283" r:id="rId8"/>
    <p:sldId id="294" r:id="rId9"/>
    <p:sldId id="296" r:id="rId10"/>
    <p:sldId id="291" r:id="rId11"/>
    <p:sldId id="298" r:id="rId12"/>
    <p:sldId id="261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AFF"/>
    <a:srgbClr val="2167D8"/>
    <a:srgbClr val="FFA78F"/>
    <a:srgbClr val="6B9DFF"/>
    <a:srgbClr val="2D74FF"/>
    <a:srgbClr val="1D50B3"/>
    <a:srgbClr val="83CA66"/>
    <a:srgbClr val="8A0000"/>
    <a:srgbClr val="59A83A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503" autoAdjust="0"/>
  </p:normalViewPr>
  <p:slideViewPr>
    <p:cSldViewPr snapToGrid="0">
      <p:cViewPr varScale="1">
        <p:scale>
          <a:sx n="80" d="100"/>
          <a:sy n="80" d="100"/>
        </p:scale>
        <p:origin x="1596" y="-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c\Finance$\BUDGET\Budget\City%20Budget\FY25\Budget%20Breakdown\2023.10.24%20-%20Forecasting%205%20year\Copy%20of%20General%20Fund%20Historical%20Expenses%202016%20-2024%20ac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Revenue%20by%20org%20AC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Copy%20of%20General%20Fund%20Historical%20Expenses%202016%20-2024%20a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Copy%20of%20General%20Fund%20Historical%20Expenses%202016%20-2024%20a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Copy%20of%20General%20Fund%20Historical%20Expenses%202016%20-2024%20a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Copy%20of%20General%20Fund%20Historical%20Expenses%202016%20-2024%20a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Copy%20of%20General%20Fund%20Historical%20Expenses%202016%20-2024%20ac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General%20Fund%20Historical%20Expenses%202016%20-2024%20cw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Revenue%20by%20org%20AC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\Finance$\BUDGET\Budget\City%20Budget\FY25\Budget%20Breakdown\2023.10.24%20-%20Forecasting%205%20year\General%20Fund%20Historical%20Expenses%202016%20-2024%20cw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val>
            <c:numRef>
              <c:f>'Charts and Reference'!$D$85:$D$90</c:f>
              <c:numCache>
                <c:formatCode>_(* #,##0_);_(* \(#,##0\);_(* "-"??_);_(@_)</c:formatCode>
                <c:ptCount val="6"/>
                <c:pt idx="0">
                  <c:v>70</c:v>
                </c:pt>
                <c:pt idx="1">
                  <c:v>79</c:v>
                </c:pt>
                <c:pt idx="2">
                  <c:v>80</c:v>
                </c:pt>
                <c:pt idx="3">
                  <c:v>95</c:v>
                </c:pt>
                <c:pt idx="4">
                  <c:v>98</c:v>
                </c:pt>
                <c:pt idx="5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2-4A4A-84B8-5E34AAAF8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axId val="454390783"/>
        <c:axId val="371652735"/>
      </c:areaChart>
      <c:catAx>
        <c:axId val="454390783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371652735"/>
        <c:crosses val="autoZero"/>
        <c:auto val="1"/>
        <c:lblAlgn val="ctr"/>
        <c:lblOffset val="100"/>
        <c:noMultiLvlLbl val="0"/>
      </c:catAx>
      <c:valAx>
        <c:axId val="371652735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454390783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3653831396245E-2"/>
          <c:y val="3.3231284506894838E-2"/>
          <c:w val="0.9685498108563112"/>
          <c:h val="0.93353743098621034"/>
        </c:manualLayout>
      </c:layout>
      <c:lineChart>
        <c:grouping val="standard"/>
        <c:varyColors val="0"/>
        <c:ser>
          <c:idx val="2"/>
          <c:order val="0"/>
          <c:tx>
            <c:strRef>
              <c:f>Graphs!$B$29</c:f>
              <c:strCache>
                <c:ptCount val="1"/>
                <c:pt idx="0">
                  <c:v>Forecast</c:v>
                </c:pt>
              </c:strCache>
            </c:strRef>
          </c:tx>
          <c:spPr>
            <a:ln w="38100" cap="flat" cmpd="dbl" algn="ctr">
              <a:solidFill>
                <a:schemeClr val="accent5">
                  <a:lumMod val="75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D7-4773-BBBB-445874C821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D7-4773-BBBB-445874C821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D7-4773-BBBB-445874C821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D7-4773-BBBB-445874C821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D7-4773-BBBB-445874C8213D}"/>
                </c:ext>
              </c:extLst>
            </c:dLbl>
            <c:dLbl>
              <c:idx val="5"/>
              <c:layout>
                <c:manualLayout>
                  <c:x val="-1.4440431388621193E-2"/>
                  <c:y val="5.32801333445186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D7-4773-BBBB-445874C82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Graphs!$K$22:$P$22</c:f>
              <c:strCache>
                <c:ptCount val="6"/>
                <c:pt idx="0">
                  <c:v>2024 Budget</c:v>
                </c:pt>
                <c:pt idx="1">
                  <c:v> 2025 Forecast </c:v>
                </c:pt>
                <c:pt idx="2">
                  <c:v> 2026 Forecast </c:v>
                </c:pt>
                <c:pt idx="3">
                  <c:v> 2027 Forecast </c:v>
                </c:pt>
                <c:pt idx="4">
                  <c:v> 2028 Forecast </c:v>
                </c:pt>
                <c:pt idx="5">
                  <c:v> 2029 Forecast </c:v>
                </c:pt>
              </c:strCache>
              <c:extLst/>
            </c:strRef>
          </c:cat>
          <c:val>
            <c:numRef>
              <c:f>Graphs!$K$29:$P$29</c:f>
              <c:numCache>
                <c:formatCode>_(* #,##0_);_(* \(#,##0\);_(* "-"??_);_(@_)</c:formatCode>
                <c:ptCount val="6"/>
                <c:pt idx="0">
                  <c:v>167492295</c:v>
                </c:pt>
                <c:pt idx="1">
                  <c:v>172349571.55499998</c:v>
                </c:pt>
                <c:pt idx="2">
                  <c:v>177347709.13009498</c:v>
                </c:pt>
                <c:pt idx="3">
                  <c:v>182490792.6948677</c:v>
                </c:pt>
                <c:pt idx="4">
                  <c:v>187783025.68301883</c:v>
                </c:pt>
                <c:pt idx="5">
                  <c:v>193228733.42782637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17D7-4773-BBBB-445874C8213D}"/>
            </c:ext>
          </c:extLst>
        </c:ser>
        <c:ser>
          <c:idx val="0"/>
          <c:order val="1"/>
          <c:tx>
            <c:strRef>
              <c:f>Graphs!$B$24</c:f>
              <c:strCache>
                <c:ptCount val="1"/>
                <c:pt idx="0">
                  <c:v>Total Revenue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2699515409138252E-2"/>
                  <c:y val="-8.6685839476482493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17D7-4773-BBBB-445874C8213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Graphs!$K$22:$P$22</c:f>
              <c:strCache>
                <c:ptCount val="6"/>
                <c:pt idx="0">
                  <c:v>2024 Budget</c:v>
                </c:pt>
                <c:pt idx="1">
                  <c:v> 2025 Forecast </c:v>
                </c:pt>
                <c:pt idx="2">
                  <c:v> 2026 Forecast </c:v>
                </c:pt>
                <c:pt idx="3">
                  <c:v> 2027 Forecast </c:v>
                </c:pt>
                <c:pt idx="4">
                  <c:v> 2028 Forecast </c:v>
                </c:pt>
                <c:pt idx="5">
                  <c:v> 2029 Forecast </c:v>
                </c:pt>
              </c:strCache>
              <c:extLst/>
            </c:strRef>
          </c:cat>
          <c:val>
            <c:numRef>
              <c:f>Graphs!$K$27</c:f>
              <c:numCache>
                <c:formatCode>_(* #,##0_);_(* \(#,##0\);_(* "-"??_);_(@_)</c:formatCode>
                <c:ptCount val="1"/>
                <c:pt idx="0">
                  <c:v>167492295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F-17D7-4773-BBBB-445874C82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734976"/>
        <c:axId val="2145389936"/>
      </c:lineChart>
      <c:catAx>
        <c:axId val="1097349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5389936"/>
        <c:crosses val="autoZero"/>
        <c:auto val="1"/>
        <c:lblAlgn val="ctr"/>
        <c:lblOffset val="100"/>
        <c:noMultiLvlLbl val="0"/>
      </c:catAx>
      <c:valAx>
        <c:axId val="2145389936"/>
        <c:scaling>
          <c:orientation val="minMax"/>
          <c:max val="250000000"/>
          <c:min val="1500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109734976"/>
        <c:crosses val="autoZero"/>
        <c:crossBetween val="between"/>
        <c:majorUnit val="2500000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64563838512121E-2"/>
          <c:y val="0.10130911390422263"/>
          <c:w val="0.91291969298668296"/>
          <c:h val="0.78817185274571644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'Charts and Reference'!$A$85:$A$91</c:f>
              <c:numCache>
                <c:formatCode>m/d/yyyy</c:formatCode>
                <c:ptCount val="7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</c:numCache>
              <c:extLst/>
            </c:numRef>
          </c:cat>
          <c:val>
            <c:numRef>
              <c:f>'Charts and Reference'!$D$85:$D$91</c:f>
              <c:numCache>
                <c:formatCode>_(* #,##0_);_(* \(#,##0\);_(* "-"??_);_(@_)</c:formatCode>
                <c:ptCount val="7"/>
                <c:pt idx="0">
                  <c:v>70</c:v>
                </c:pt>
                <c:pt idx="1">
                  <c:v>79</c:v>
                </c:pt>
                <c:pt idx="2">
                  <c:v>80</c:v>
                </c:pt>
                <c:pt idx="3">
                  <c:v>95</c:v>
                </c:pt>
                <c:pt idx="4">
                  <c:v>98</c:v>
                </c:pt>
                <c:pt idx="5">
                  <c:v>110</c:v>
                </c:pt>
                <c:pt idx="6">
                  <c:v>110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FD4-4D40-8B71-2ED3926BC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dropLines>
        <c:axId val="1040282463"/>
        <c:axId val="426028783"/>
      </c:areaChar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'Charts and Reference'!$A$85:$A$91</c:f>
              <c:numCache>
                <c:formatCode>m/d/yyyy</c:formatCode>
                <c:ptCount val="7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</c:numCache>
              <c:extLst/>
            </c:numRef>
          </c:cat>
          <c:val>
            <c:numRef>
              <c:f>'Charts and Reference'!$B$85:$B$91</c:f>
              <c:numCache>
                <c:formatCode>General</c:formatCode>
                <c:ptCount val="7"/>
                <c:pt idx="6" formatCode="_(* #,##0_);_(* \(#,##0\);_(* &quot;-&quot;??_);_(@_)">
                  <c:v>110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FD4-4D40-8B71-2ED3926BCA78}"/>
            </c:ext>
          </c:extLst>
        </c:ser>
        <c:ser>
          <c:idx val="1"/>
          <c:order val="1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'Charts and Reference'!$A$85:$A$91</c:f>
              <c:numCache>
                <c:formatCode>m/d/yyyy</c:formatCode>
                <c:ptCount val="7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</c:numCache>
              <c:extLst/>
            </c:numRef>
          </c:cat>
          <c:val>
            <c:numRef>
              <c:f>'Charts and Reference'!$C$85:$C$91</c:f>
              <c:numCache>
                <c:formatCode>General</c:formatCode>
                <c:ptCount val="7"/>
                <c:pt idx="6" formatCode="_(* #,##0_);_(* \(#,##0\);_(* &quot;-&quot;??_);_(@_)">
                  <c:v>10.620666834355326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FD4-4D40-8B71-2ED3926BC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40282463"/>
        <c:axId val="426028783"/>
      </c:barChart>
      <c:dateAx>
        <c:axId val="104028246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26028783"/>
        <c:crosses val="autoZero"/>
        <c:auto val="1"/>
        <c:lblOffset val="100"/>
        <c:baseTimeUnit val="years"/>
      </c:dateAx>
      <c:valAx>
        <c:axId val="426028783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04028246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2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'Charts and Reference'!$A$85:$A$95</c:f>
              <c:numCache>
                <c:formatCode>m/d/yyyy</c:formatCode>
                <c:ptCount val="11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  <c:pt idx="7">
                  <c:v>46024</c:v>
                </c:pt>
                <c:pt idx="8">
                  <c:v>46390</c:v>
                </c:pt>
                <c:pt idx="9">
                  <c:v>46756</c:v>
                </c:pt>
                <c:pt idx="10">
                  <c:v>47122</c:v>
                </c:pt>
              </c:numCache>
            </c:numRef>
          </c:cat>
          <c:val>
            <c:numRef>
              <c:f>'Charts and Reference'!$D$85:$D$95</c:f>
              <c:numCache>
                <c:formatCode>_(* #,##0_);_(* \(#,##0\);_(* "-"??_);_(@_)</c:formatCode>
                <c:ptCount val="11"/>
                <c:pt idx="0">
                  <c:v>70</c:v>
                </c:pt>
                <c:pt idx="1">
                  <c:v>79</c:v>
                </c:pt>
                <c:pt idx="2">
                  <c:v>80</c:v>
                </c:pt>
                <c:pt idx="3">
                  <c:v>95</c:v>
                </c:pt>
                <c:pt idx="4">
                  <c:v>98</c:v>
                </c:pt>
                <c:pt idx="5">
                  <c:v>110</c:v>
                </c:pt>
                <c:pt idx="6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5-4997-A0BA-E64468628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dropLines>
        <c:axId val="1040282463"/>
        <c:axId val="426028783"/>
      </c:areaChart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'Charts and Reference'!$A$85:$A$95</c:f>
              <c:numCache>
                <c:formatCode>m/d/yyyy</c:formatCode>
                <c:ptCount val="11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  <c:pt idx="7">
                  <c:v>46024</c:v>
                </c:pt>
                <c:pt idx="8">
                  <c:v>46390</c:v>
                </c:pt>
                <c:pt idx="9">
                  <c:v>46756</c:v>
                </c:pt>
                <c:pt idx="10">
                  <c:v>47122</c:v>
                </c:pt>
              </c:numCache>
            </c:numRef>
          </c:cat>
          <c:val>
            <c:numRef>
              <c:f>'Charts and Reference'!$B$85:$B$95</c:f>
              <c:numCache>
                <c:formatCode>General</c:formatCode>
                <c:ptCount val="11"/>
                <c:pt idx="6" formatCode="_(* #,##0_);_(* \(#,##0\);_(* &quot;-&quot;??_);_(@_)">
                  <c:v>110</c:v>
                </c:pt>
                <c:pt idx="7" formatCode="_(* #,##0_);_(* \(#,##0\);_(* &quot;-&quot;??_);_(@_)">
                  <c:v>120.62066683435532</c:v>
                </c:pt>
                <c:pt idx="8" formatCode="_(* #,##0_);_(* \(#,##0\);_(* &quot;-&quot;??_);_(@_)">
                  <c:v>131.24133366871064</c:v>
                </c:pt>
                <c:pt idx="9" formatCode="_(* #,##0_);_(* \(#,##0\);_(* &quot;-&quot;??_);_(@_)">
                  <c:v>142.887441994033</c:v>
                </c:pt>
                <c:pt idx="10" formatCode="_(* #,##0_);_(* \(#,##0\);_(* &quot;-&quot;??_);_(@_)">
                  <c:v>155.55899181032242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B5-4997-A0BA-E64468628928}"/>
            </c:ext>
          </c:extLst>
        </c:ser>
        <c:ser>
          <c:idx val="1"/>
          <c:order val="1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'Charts and Reference'!$A$85:$A$95</c:f>
              <c:numCache>
                <c:formatCode>m/d/yyyy</c:formatCode>
                <c:ptCount val="11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  <c:pt idx="6">
                  <c:v>45658</c:v>
                </c:pt>
                <c:pt idx="7">
                  <c:v>46024</c:v>
                </c:pt>
                <c:pt idx="8">
                  <c:v>46390</c:v>
                </c:pt>
                <c:pt idx="9">
                  <c:v>46756</c:v>
                </c:pt>
                <c:pt idx="10">
                  <c:v>47122</c:v>
                </c:pt>
              </c:numCache>
            </c:numRef>
          </c:cat>
          <c:val>
            <c:numRef>
              <c:f>'Charts and Reference'!$C$85:$C$95</c:f>
              <c:numCache>
                <c:formatCode>General</c:formatCode>
                <c:ptCount val="11"/>
                <c:pt idx="6" formatCode="_(* #,##0_);_(* \(#,##0\);_(* &quot;-&quot;??_);_(@_)">
                  <c:v>10.620666834355326</c:v>
                </c:pt>
                <c:pt idx="7" formatCode="_(* #,##0_);_(* \(#,##0\);_(* &quot;-&quot;??_);_(@_)">
                  <c:v>10.620666834355326</c:v>
                </c:pt>
                <c:pt idx="8" formatCode="_(* #,##0_);_(* \(#,##0\);_(* &quot;-&quot;??_);_(@_)">
                  <c:v>11.646108325322373</c:v>
                </c:pt>
                <c:pt idx="9" formatCode="_(* #,##0_);_(* \(#,##0\);_(* &quot;-&quot;??_);_(@_)">
                  <c:v>12.671549816289419</c:v>
                </c:pt>
                <c:pt idx="10" formatCode="_(* #,##0_);_(* \(#,##0\);_(* &quot;-&quot;??_);_(@_)">
                  <c:v>13.79599923847179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B5-4997-A0BA-E64468628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40282463"/>
        <c:axId val="426028783"/>
      </c:barChart>
      <c:dateAx>
        <c:axId val="104028246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426028783"/>
        <c:crosses val="autoZero"/>
        <c:auto val="1"/>
        <c:lblOffset val="100"/>
        <c:baseTimeUnit val="years"/>
      </c:dateAx>
      <c:valAx>
        <c:axId val="426028783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04028246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454390783"/>
        <c:axId val="371652735"/>
      </c:areaChart>
      <c:catAx>
        <c:axId val="454390783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71652735"/>
        <c:crosses val="autoZero"/>
        <c:auto val="1"/>
        <c:lblAlgn val="ctr"/>
        <c:lblOffset val="100"/>
        <c:noMultiLvlLbl val="0"/>
      </c:catAx>
      <c:valAx>
        <c:axId val="371652735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4543907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'Charts and Reference'!$C$65</c:f>
              <c:strCache>
                <c:ptCount val="1"/>
                <c:pt idx="0">
                  <c:v> 2024 BUDGET 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C00000"/>
              </a:solidFill>
              <a:ln w="38100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8B-49C5-BB94-A73659CC924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B-49C5-BB94-A73659CC92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8B-49C5-BB94-A73659CC924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8B-49C5-BB94-A73659CC9247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8B-49C5-BB94-A73659CC92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E8B-49C5-BB94-A73659CC9247}"/>
              </c:ext>
            </c:extLst>
          </c:dPt>
          <c:dLbls>
            <c:dLbl>
              <c:idx val="0"/>
              <c:layout>
                <c:manualLayout>
                  <c:x val="8.8811818120930214E-3"/>
                  <c:y val="-2.47005773625912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01E4451-955E-46F6-ACBD-6AB7A35AA8A3}" type="CATEGORYNAME">
                      <a:rPr lang="en-US" sz="200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26457F9A-2090-4DE7-9A26-738905F21D4B}" type="PERCENTAGE">
                      <a:rPr lang="en-US" sz="2000" baseline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20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915710900912143"/>
                      <c:h val="0.182177399934013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8B-49C5-BB94-A73659CC92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8B-49C5-BB94-A73659CC92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8B-49C5-BB94-A73659CC92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8B-49C5-BB94-A73659CC924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8B-49C5-BB94-A73659CC9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'Charts and Reference'!$B$66:$B$71</c:f>
              <c:strCache>
                <c:ptCount val="6"/>
                <c:pt idx="0">
                  <c:v> Personnel </c:v>
                </c:pt>
                <c:pt idx="1">
                  <c:v> Fixed </c:v>
                </c:pt>
                <c:pt idx="3">
                  <c:v> Road </c:v>
                </c:pt>
                <c:pt idx="4">
                  <c:v> Building </c:v>
                </c:pt>
                <c:pt idx="5">
                  <c:v> Other </c:v>
                </c:pt>
              </c:strCache>
            </c:strRef>
          </c:cat>
          <c:val>
            <c:numRef>
              <c:f>'Charts and Reference'!$C$66:$C$71</c:f>
              <c:numCache>
                <c:formatCode>_(* #,##0_);_(* \(#,##0\);_(* "-"??_);_(@_)</c:formatCode>
                <c:ptCount val="6"/>
                <c:pt idx="0">
                  <c:v>107637874</c:v>
                </c:pt>
                <c:pt idx="1">
                  <c:v>50042724</c:v>
                </c:pt>
                <c:pt idx="3" formatCode="#,##0.00">
                  <c:v>6851708</c:v>
                </c:pt>
                <c:pt idx="4" formatCode="#,##0.00">
                  <c:v>1818850</c:v>
                </c:pt>
                <c:pt idx="5">
                  <c:v>1141139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8B-49C5-BB94-A73659CC924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5348313139385"/>
          <c:y val="0.10589821312990673"/>
          <c:w val="0.79619775790494196"/>
          <c:h val="0.7987644291462298"/>
        </c:manualLayout>
      </c:layout>
      <c:doughnutChart>
        <c:varyColors val="1"/>
        <c:ser>
          <c:idx val="0"/>
          <c:order val="0"/>
          <c:tx>
            <c:strRef>
              <c:f>'Charts and Reference'!$C$65</c:f>
              <c:strCache>
                <c:ptCount val="1"/>
                <c:pt idx="0">
                  <c:v> 2024 BUDGET </c:v>
                </c:pt>
              </c:strCache>
            </c:strRef>
          </c:tx>
          <c:dPt>
            <c:idx val="0"/>
            <c:bubble3D val="0"/>
            <c:spPr>
              <a:solidFill>
                <a:srgbClr val="FFA78F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8B-49C5-BB94-A73659CC9247}"/>
              </c:ext>
            </c:extLst>
          </c:dPt>
          <c:dPt>
            <c:idx val="1"/>
            <c:bubble3D val="0"/>
            <c:spPr>
              <a:solidFill>
                <a:srgbClr val="FFA7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8B-49C5-BB94-A73659CC92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8B-49C5-BB94-A73659CC9247}"/>
              </c:ext>
            </c:extLst>
          </c:dPt>
          <c:dPt>
            <c:idx val="3"/>
            <c:bubble3D val="0"/>
            <c:explosion val="15"/>
            <c:spPr>
              <a:solidFill>
                <a:schemeClr val="accent6"/>
              </a:solidFill>
              <a:ln w="28575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8B-49C5-BB94-A73659CC9247}"/>
              </c:ext>
            </c:extLst>
          </c:dPt>
          <c:dPt>
            <c:idx val="4"/>
            <c:bubble3D val="0"/>
            <c:explosion val="15"/>
            <c:spPr>
              <a:solidFill>
                <a:schemeClr val="accent6"/>
              </a:solidFill>
              <a:ln w="28575"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8B-49C5-BB94-A73659CC9247}"/>
              </c:ext>
            </c:extLst>
          </c:dPt>
          <c:dPt>
            <c:idx val="5"/>
            <c:bubble3D val="0"/>
            <c:explosion val="15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E8B-49C5-BB94-A73659CC9247}"/>
              </c:ext>
            </c:extLst>
          </c:dPt>
          <c:dLbls>
            <c:dLbl>
              <c:idx val="0"/>
              <c:layout>
                <c:manualLayout>
                  <c:x val="6.7744595711073646E-3"/>
                  <c:y val="-2.56426290390383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01E4451-955E-46F6-ACBD-6AB7A35AA8A3}" type="CATEGORYNAME">
                      <a:rPr lang="en-US" sz="180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800" baseline="0">
                        <a:solidFill>
                          <a:schemeClr val="bg1"/>
                        </a:solidFill>
                      </a:rPr>
                      <a:t> </a:t>
                    </a:r>
                    <a:fld id="{26457F9A-2090-4DE7-9A26-738905F21D4B}" type="PERCENTAGE">
                      <a:rPr lang="en-US" sz="1800" baseline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8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463992871043399"/>
                      <c:h val="0.2127220699089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8B-49C5-BB94-A73659CC92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8B-49C5-BB94-A73659CC9247}"/>
                </c:ext>
              </c:extLst>
            </c:dLbl>
            <c:dLbl>
              <c:idx val="3"/>
              <c:layout>
                <c:manualLayout>
                  <c:x val="-7.1335629377391463E-2"/>
                  <c:y val="-0.128238824333240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8B-49C5-BB94-A73659CC9247}"/>
                </c:ext>
              </c:extLst>
            </c:dLbl>
            <c:dLbl>
              <c:idx val="4"/>
              <c:layout>
                <c:manualLayout>
                  <c:x val="-1.486158945362322E-2"/>
                  <c:y val="-0.128291418468524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8B-49C5-BB94-A73659CC9247}"/>
                </c:ext>
              </c:extLst>
            </c:dLbl>
            <c:dLbl>
              <c:idx val="5"/>
              <c:layout>
                <c:manualLayout>
                  <c:x val="4.1612450470144946E-2"/>
                  <c:y val="-7.156559122617121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E8B-49C5-BB94-A73659CC92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'Charts and Reference'!$B$66:$B$71</c:f>
              <c:strCache>
                <c:ptCount val="6"/>
                <c:pt idx="0">
                  <c:v> Personnel </c:v>
                </c:pt>
                <c:pt idx="1">
                  <c:v> Fixed </c:v>
                </c:pt>
                <c:pt idx="3">
                  <c:v> Road </c:v>
                </c:pt>
                <c:pt idx="4">
                  <c:v> Building </c:v>
                </c:pt>
                <c:pt idx="5">
                  <c:v> Other </c:v>
                </c:pt>
              </c:strCache>
            </c:strRef>
          </c:cat>
          <c:val>
            <c:numRef>
              <c:f>'Charts and Reference'!$C$66:$C$71</c:f>
              <c:numCache>
                <c:formatCode>_(* #,##0_);_(* \(#,##0\);_(* "-"??_);_(@_)</c:formatCode>
                <c:ptCount val="6"/>
                <c:pt idx="0">
                  <c:v>107637874</c:v>
                </c:pt>
                <c:pt idx="1">
                  <c:v>50042724</c:v>
                </c:pt>
                <c:pt idx="3" formatCode="#,##0.00">
                  <c:v>6851708</c:v>
                </c:pt>
                <c:pt idx="4" formatCode="#,##0.00">
                  <c:v>1818850</c:v>
                </c:pt>
                <c:pt idx="5">
                  <c:v>1141139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8B-49C5-BB94-A73659CC924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36446533686565E-2"/>
          <c:y val="4.5139007305615458E-2"/>
          <c:w val="0.8646465803119141"/>
          <c:h val="0.82919214715994893"/>
        </c:manualLayout>
      </c:layout>
      <c:lineChart>
        <c:grouping val="standard"/>
        <c:varyColors val="0"/>
        <c:ser>
          <c:idx val="1"/>
          <c:order val="1"/>
          <c:tx>
            <c:strRef>
              <c:f>Forecast!$A$41</c:f>
              <c:strCache>
                <c:ptCount val="1"/>
                <c:pt idx="0">
                  <c:v> Expenses Upper Confid </c:v>
                </c:pt>
              </c:strCache>
              <c:extLst xmlns:c15="http://schemas.microsoft.com/office/drawing/2012/chart"/>
            </c:strRef>
          </c:tx>
          <c:spPr>
            <a:ln w="38100" cap="flat" cmpd="dbl" algn="ctr">
              <a:solidFill>
                <a:schemeClr val="accent4"/>
              </a:solidFill>
              <a:miter lim="800000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flat" cmpd="dbl" algn="ctr">
                <a:solidFill>
                  <a:schemeClr val="accent4"/>
                </a:solidFill>
                <a:miter lim="800000"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B40F-4A1B-AFED-2A69CBE3C66E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8100" cap="flat" cmpd="dbl" algn="ctr">
                <a:solidFill>
                  <a:schemeClr val="accent4"/>
                </a:solidFill>
                <a:miter lim="800000"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3-B40F-4A1B-AFED-2A69CBE3C66E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8100" cap="flat" cmpd="dbl" algn="ctr">
                <a:solidFill>
                  <a:schemeClr val="accent4"/>
                </a:solidFill>
                <a:miter lim="800000"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5-B40F-4A1B-AFED-2A69CBE3C66E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8100" cap="flat" cmpd="dbl" algn="ctr">
                <a:solidFill>
                  <a:schemeClr val="accent4"/>
                </a:solidFill>
                <a:miter lim="800000"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B40F-4A1B-AFED-2A69CBE3C66E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flat" cmpd="dbl" algn="ctr">
                <a:solidFill>
                  <a:schemeClr val="accent4"/>
                </a:solidFill>
                <a:miter lim="800000"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9-B40F-4A1B-AFED-2A69CBE3C66E}"/>
              </c:ext>
            </c:extLst>
          </c:dPt>
          <c:dLbls>
            <c:dLbl>
              <c:idx val="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0F-4A1B-AFED-2A69CBE3C66E}"/>
                </c:ext>
              </c:extLst>
            </c:dLbl>
            <c:dLbl>
              <c:idx val="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0F-4A1B-AFED-2A69CBE3C66E}"/>
                </c:ext>
              </c:extLst>
            </c:dLbl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0F-4A1B-AFED-2A69CBE3C66E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F-4A1B-AFED-2A69CBE3C66E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0F-4A1B-AFED-2A69CBE3C66E}"/>
                </c:ext>
              </c:extLst>
            </c:dLbl>
            <c:dLbl>
              <c:idx val="5"/>
              <c:layout>
                <c:manualLayout>
                  <c:x val="-6.5141546409590245E-2"/>
                  <c:y val="-5.653526839255622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/>
                      <a:t> </a:t>
                    </a:r>
                    <a:fld id="{A2ECC0A0-6A45-4082-80A5-AD5FAF9F476E}" type="VALUE">
                      <a:rPr lang="en-US" sz="1600" baseline="0"/>
                      <a:pPr>
                        <a:defRPr sz="1600"/>
                      </a:pPr>
                      <a:t>[VALUE]</a:t>
                    </a:fld>
                    <a:endParaRPr lang="en-US" sz="16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40F-4A1B-AFED-2A69CBE3C66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Forecast!$J$38:$O$38</c:f>
              <c:strCache>
                <c:ptCount val="6"/>
                <c:pt idx="0">
                  <c:v> 2024 BUDGET </c:v>
                </c:pt>
                <c:pt idx="1">
                  <c:v> 2025 FORECAST </c:v>
                </c:pt>
                <c:pt idx="2">
                  <c:v> 2026 FORECAST </c:v>
                </c:pt>
                <c:pt idx="3">
                  <c:v> 2027 FORECAST </c:v>
                </c:pt>
                <c:pt idx="4">
                  <c:v> 2028 FORECAST </c:v>
                </c:pt>
                <c:pt idx="5">
                  <c:v> 2029 FORECAST </c:v>
                </c:pt>
              </c:strCache>
              <c:extLst xmlns:c15="http://schemas.microsoft.com/office/drawing/2012/chart"/>
            </c:strRef>
          </c:cat>
          <c:val>
            <c:numRef>
              <c:f>Forecast!$J$41:$O$41</c:f>
              <c:numCache>
                <c:formatCode>_(* #,##0_);_(* \(#,##0\);_(* "-"??_);_(@_)</c:formatCode>
                <c:ptCount val="6"/>
                <c:pt idx="0">
                  <c:v>167492295</c:v>
                </c:pt>
                <c:pt idx="1">
                  <c:v>179886724.83000001</c:v>
                </c:pt>
                <c:pt idx="2">
                  <c:v>193198342.46742001</c:v>
                </c:pt>
                <c:pt idx="3">
                  <c:v>207495019.81000909</c:v>
                </c:pt>
                <c:pt idx="4">
                  <c:v>222849651.27594978</c:v>
                </c:pt>
                <c:pt idx="5">
                  <c:v>239340525.47037008</c:v>
                </c:pt>
              </c:numCache>
              <c:extLst xmlns:c15="http://schemas.microsoft.com/office/drawing/2012/chart"/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B-B40F-4A1B-AFED-2A69CBE3C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148800"/>
        <c:axId val="18320664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Forecast!$A$40</c15:sqref>
                        </c15:formulaRef>
                      </c:ext>
                    </c:extLst>
                    <c:strCache>
                      <c:ptCount val="1"/>
                      <c:pt idx="0">
                        <c:v> Total Expenses 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1"/>
                    </a:solidFill>
                    <a:miter lim="800000"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38100" cap="flat" cmpd="dbl" algn="ctr">
                      <a:solidFill>
                        <a:schemeClr val="accent1"/>
                      </a:solidFill>
                      <a:miter lim="800000"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B40F-4A1B-AFED-2A69CBE3C66E}"/>
                    </c:ext>
                  </c:extLst>
                </c:dPt>
                <c:dPt>
                  <c:idx val="2"/>
                  <c:marker>
                    <c:symbol val="none"/>
                  </c:marker>
                  <c:bubble3D val="0"/>
                  <c:spPr>
                    <a:ln w="38100" cap="flat" cmpd="dbl" algn="ctr">
                      <a:solidFill>
                        <a:schemeClr val="accent1"/>
                      </a:solidFill>
                      <a:miter lim="800000"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B40F-4A1B-AFED-2A69CBE3C66E}"/>
                    </c:ext>
                  </c:extLst>
                </c:dPt>
                <c:dPt>
                  <c:idx val="3"/>
                  <c:marker>
                    <c:symbol val="none"/>
                  </c:marker>
                  <c:bubble3D val="0"/>
                  <c:spPr>
                    <a:ln w="38100" cap="flat" cmpd="dbl" algn="ctr">
                      <a:solidFill>
                        <a:schemeClr val="accent1"/>
                      </a:solidFill>
                      <a:miter lim="800000"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B40F-4A1B-AFED-2A69CBE3C66E}"/>
                    </c:ext>
                  </c:extLst>
                </c:dPt>
                <c:dPt>
                  <c:idx val="4"/>
                  <c:marker>
                    <c:symbol val="none"/>
                  </c:marker>
                  <c:bubble3D val="0"/>
                  <c:spPr>
                    <a:ln w="38100" cap="flat" cmpd="dbl" algn="ctr">
                      <a:solidFill>
                        <a:schemeClr val="accent1"/>
                      </a:solidFill>
                      <a:miter lim="800000"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B40F-4A1B-AFED-2A69CBE3C66E}"/>
                    </c:ext>
                  </c:extLst>
                </c:dPt>
                <c:dPt>
                  <c:idx val="5"/>
                  <c:marker>
                    <c:symbol val="none"/>
                  </c:marker>
                  <c:bubble3D val="0"/>
                  <c:spPr>
                    <a:ln w="38100" cap="flat" cmpd="dbl" algn="ctr">
                      <a:solidFill>
                        <a:schemeClr val="accent1"/>
                      </a:solidFill>
                      <a:miter lim="800000"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B40F-4A1B-AFED-2A69CBE3C66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6.1755097684583836E-2"/>
                        <c:y val="-5.1160730835541693E-2"/>
                      </c:manualLayout>
                    </c:layout>
                    <c:tx>
                      <c:rich>
                        <a:bodyPr/>
                        <a:lstStyle/>
                        <a:p>
                          <a:fld id="{6222EC55-50B8-45FA-B609-EB9AD483CF81}" type="VALUE">
                            <a:rPr lang="en-US" baseline="0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B40F-4A1B-AFED-2A69CBE3C66E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Forecast!$J$38:$O$38</c15:sqref>
                        </c15:formulaRef>
                      </c:ext>
                    </c:extLst>
                    <c:strCache>
                      <c:ptCount val="6"/>
                      <c:pt idx="0">
                        <c:v> 2024 BUDGET </c:v>
                      </c:pt>
                      <c:pt idx="1">
                        <c:v> 2025 FORECAST </c:v>
                      </c:pt>
                      <c:pt idx="2">
                        <c:v> 2026 FORECAST </c:v>
                      </c:pt>
                      <c:pt idx="3">
                        <c:v> 2027 FORECAST </c:v>
                      </c:pt>
                      <c:pt idx="4">
                        <c:v> 2028 FORECAST </c:v>
                      </c:pt>
                      <c:pt idx="5">
                        <c:v> 2029 FORECAST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Forecast!$J$40:$O$40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_(* #,##0_);_(* \(#,##0\);_(* &quot;-&quot;??_);_(@_)">
                        <c:v>167492295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E-B40F-4A1B-AFED-2A69CBE3C66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Forecast!$A$42</c15:sqref>
                        </c15:formulaRef>
                      </c:ext>
                    </c:extLst>
                    <c:strCache>
                      <c:ptCount val="1"/>
                      <c:pt idx="0">
                        <c:v> Expenses Forecast 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2">
                        <a:lumMod val="75000"/>
                      </a:schemeClr>
                    </a:solidFill>
                    <a:miter lim="800000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C-B40F-4A1B-AFED-2A69CBE3C66E}"/>
                      </c:ext>
                    </c:extLst>
                  </c:dLbl>
                  <c:dLbl>
                    <c:idx val="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D-B40F-4A1B-AFED-2A69CBE3C66E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B40F-4A1B-AFED-2A69CBE3C66E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B40F-4A1B-AFED-2A69CBE3C66E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B40F-4A1B-AFED-2A69CBE3C66E}"/>
                      </c:ext>
                    </c:extLst>
                  </c:dLbl>
                  <c:dLbl>
                    <c:idx val="5"/>
                    <c:layout>
                      <c:manualLayout>
                        <c:x val="-9.437640846547992E-3"/>
                        <c:y val="6.9766364197285283E-2"/>
                      </c:manualLayout>
                    </c:layout>
                    <c:tx>
                      <c:rich>
                        <a:bodyPr/>
                        <a:lstStyle/>
                        <a:p>
                          <a:fld id="{D9F447BF-269A-47BB-9BF1-AC52D4537576}" type="VALUE">
                            <a:rPr lang="en-US" baseline="0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B40F-4A1B-AFED-2A69CBE3C66E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Forecast!$J$38:$O$38</c15:sqref>
                        </c15:formulaRef>
                      </c:ext>
                    </c:extLst>
                    <c:strCache>
                      <c:ptCount val="6"/>
                      <c:pt idx="0">
                        <c:v> 2024 BUDGET </c:v>
                      </c:pt>
                      <c:pt idx="1">
                        <c:v> 2025 FORECAST </c:v>
                      </c:pt>
                      <c:pt idx="2">
                        <c:v> 2026 FORECAST </c:v>
                      </c:pt>
                      <c:pt idx="3">
                        <c:v> 2027 FORECAST </c:v>
                      </c:pt>
                      <c:pt idx="4">
                        <c:v> 2028 FORECAST </c:v>
                      </c:pt>
                      <c:pt idx="5">
                        <c:v> 2029 FORECAST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Forecast!$J$42:$O$42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167492295</c:v>
                      </c:pt>
                      <c:pt idx="1">
                        <c:v>177039355.815</c:v>
                      </c:pt>
                      <c:pt idx="2">
                        <c:v>187130599.09645498</c:v>
                      </c:pt>
                      <c:pt idx="3">
                        <c:v>197797043.24495289</c:v>
                      </c:pt>
                      <c:pt idx="4">
                        <c:v>209071474.70991519</c:v>
                      </c:pt>
                      <c:pt idx="5">
                        <c:v>220988548.76838034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B40F-4A1B-AFED-2A69CBE3C66E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Forecast!$A$43</c15:sqref>
                        </c15:formulaRef>
                      </c:ext>
                    </c:extLst>
                    <c:strCache>
                      <c:ptCount val="1"/>
                      <c:pt idx="0">
                        <c:v> Expenses Lower Confid 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4"/>
                    </a:solidFill>
                    <a:miter lim="800000"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4"/>
                    </a:solidFill>
                    <a:ln w="9525" cap="flat" cmpd="sng" algn="ctr">
                      <a:solidFill>
                        <a:schemeClr val="lt1"/>
                      </a:solidFill>
                      <a:round/>
                    </a:ln>
                    <a:effectLst/>
                  </c:spPr>
                </c:marker>
                <c:dLbls>
                  <c:dLbl>
                    <c:idx val="5"/>
                    <c:tx>
                      <c:rich>
                        <a:bodyPr/>
                        <a:lstStyle/>
                        <a:p>
                          <a:fld id="{7E71E91D-7D96-43B1-8887-DA616B01701C}" type="VALUE">
                            <a:rPr lang="en-US" baseline="0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B40F-4A1B-AFED-2A69CBE3C66E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Forecast!$J$38:$O$38</c15:sqref>
                        </c15:formulaRef>
                      </c:ext>
                    </c:extLst>
                    <c:strCache>
                      <c:ptCount val="6"/>
                      <c:pt idx="0">
                        <c:v> 2024 BUDGET </c:v>
                      </c:pt>
                      <c:pt idx="1">
                        <c:v> 2025 FORECAST </c:v>
                      </c:pt>
                      <c:pt idx="2">
                        <c:v> 2026 FORECAST </c:v>
                      </c:pt>
                      <c:pt idx="3">
                        <c:v> 2027 FORECAST </c:v>
                      </c:pt>
                      <c:pt idx="4">
                        <c:v> 2028 FORECAST </c:v>
                      </c:pt>
                      <c:pt idx="5">
                        <c:v> 2029 FORECAST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Forecast!$J$43:$O$43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167492295</c:v>
                      </c:pt>
                      <c:pt idx="1">
                        <c:v>165797695.71143341</c:v>
                      </c:pt>
                      <c:pt idx="2">
                        <c:v>175888888.40553176</c:v>
                      </c:pt>
                      <c:pt idx="3">
                        <c:v>186555242.62151325</c:v>
                      </c:pt>
                      <c:pt idx="4">
                        <c:v>197829533.56835896</c:v>
                      </c:pt>
                      <c:pt idx="5">
                        <c:v>209746405.28382176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B40F-4A1B-AFED-2A69CBE3C66E}"/>
                  </c:ext>
                </c:extLst>
              </c15:ser>
            </c15:filteredLineSeries>
          </c:ext>
        </c:extLst>
      </c:lineChart>
      <c:catAx>
        <c:axId val="207014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066480"/>
        <c:crosses val="autoZero"/>
        <c:auto val="1"/>
        <c:lblAlgn val="ctr"/>
        <c:lblOffset val="100"/>
        <c:noMultiLvlLbl val="0"/>
      </c:catAx>
      <c:valAx>
        <c:axId val="1832066480"/>
        <c:scaling>
          <c:orientation val="minMax"/>
          <c:min val="1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148800"/>
        <c:crosses val="autoZero"/>
        <c:crossBetween val="between"/>
        <c:majorUnit val="250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099034725332142E-2"/>
          <c:y val="3.3231284506894838E-2"/>
          <c:w val="0.96998723114590668"/>
          <c:h val="0.93353743098621034"/>
        </c:manualLayout>
      </c:layout>
      <c:lineChart>
        <c:grouping val="standard"/>
        <c:varyColors val="0"/>
        <c:ser>
          <c:idx val="2"/>
          <c:order val="0"/>
          <c:tx>
            <c:strRef>
              <c:f>Graphs!$B$29</c:f>
              <c:strCache>
                <c:ptCount val="1"/>
                <c:pt idx="0">
                  <c:v>Forecast</c:v>
                </c:pt>
              </c:strCache>
            </c:strRef>
          </c:tx>
          <c:spPr>
            <a:ln w="38100" cap="flat" cmpd="dbl" algn="ctr">
              <a:solidFill>
                <a:schemeClr val="accent5">
                  <a:lumMod val="75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D7-4773-BBBB-445874C821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D7-4773-BBBB-445874C821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D7-4773-BBBB-445874C821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D7-4773-BBBB-445874C821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D7-4773-BBBB-445874C8213D}"/>
                </c:ext>
              </c:extLst>
            </c:dLbl>
            <c:dLbl>
              <c:idx val="5"/>
              <c:layout>
                <c:manualLayout>
                  <c:x val="-1.4440431388621193E-2"/>
                  <c:y val="5.32801333445186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D7-4773-BBBB-445874C821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Graphs!$K$22:$P$22</c:f>
              <c:strCache>
                <c:ptCount val="6"/>
                <c:pt idx="0">
                  <c:v>2024 Budget</c:v>
                </c:pt>
                <c:pt idx="1">
                  <c:v> 2025 Forecast </c:v>
                </c:pt>
                <c:pt idx="2">
                  <c:v> 2026 Forecast </c:v>
                </c:pt>
                <c:pt idx="3">
                  <c:v> 2027 Forecast </c:v>
                </c:pt>
                <c:pt idx="4">
                  <c:v> 2028 Forecast </c:v>
                </c:pt>
                <c:pt idx="5">
                  <c:v> 2029 Forecast </c:v>
                </c:pt>
              </c:strCache>
              <c:extLst/>
            </c:strRef>
          </c:cat>
          <c:val>
            <c:numRef>
              <c:f>Graphs!$K$29:$P$29</c:f>
              <c:numCache>
                <c:formatCode>_(* #,##0_);_(* \(#,##0\);_(* "-"??_);_(@_)</c:formatCode>
                <c:ptCount val="6"/>
                <c:pt idx="0">
                  <c:v>167492295</c:v>
                </c:pt>
                <c:pt idx="1">
                  <c:v>172349571.55499998</c:v>
                </c:pt>
                <c:pt idx="2">
                  <c:v>177347709.13009498</c:v>
                </c:pt>
                <c:pt idx="3">
                  <c:v>182490792.6948677</c:v>
                </c:pt>
                <c:pt idx="4">
                  <c:v>187783025.68301883</c:v>
                </c:pt>
                <c:pt idx="5">
                  <c:v>193228733.42782637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17D7-4773-BBBB-445874C8213D}"/>
            </c:ext>
          </c:extLst>
        </c:ser>
        <c:ser>
          <c:idx val="0"/>
          <c:order val="1"/>
          <c:tx>
            <c:strRef>
              <c:f>Graphs!$B$24</c:f>
              <c:strCache>
                <c:ptCount val="1"/>
                <c:pt idx="0">
                  <c:v>Total Revenue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1674261343757812E-2"/>
                  <c:y val="-8.6685839476482382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E-17D7-4773-BBBB-445874C8213D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Graphs!$K$22:$P$22</c:f>
              <c:strCache>
                <c:ptCount val="6"/>
                <c:pt idx="0">
                  <c:v>2024 Budget</c:v>
                </c:pt>
                <c:pt idx="1">
                  <c:v> 2025 Forecast </c:v>
                </c:pt>
                <c:pt idx="2">
                  <c:v> 2026 Forecast </c:v>
                </c:pt>
                <c:pt idx="3">
                  <c:v> 2027 Forecast </c:v>
                </c:pt>
                <c:pt idx="4">
                  <c:v> 2028 Forecast </c:v>
                </c:pt>
                <c:pt idx="5">
                  <c:v> 2029 Forecast </c:v>
                </c:pt>
              </c:strCache>
              <c:extLst/>
            </c:strRef>
          </c:cat>
          <c:val>
            <c:numRef>
              <c:f>Graphs!$K$27</c:f>
              <c:numCache>
                <c:formatCode>_(* #,##0_);_(* \(#,##0\);_(* "-"??_);_(@_)</c:formatCode>
                <c:ptCount val="1"/>
                <c:pt idx="0">
                  <c:v>167492295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F-17D7-4773-BBBB-445874C82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734976"/>
        <c:axId val="2145389936"/>
      </c:lineChart>
      <c:catAx>
        <c:axId val="1097349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5389936"/>
        <c:crosses val="autoZero"/>
        <c:auto val="1"/>
        <c:lblAlgn val="ctr"/>
        <c:lblOffset val="100"/>
        <c:noMultiLvlLbl val="0"/>
      </c:catAx>
      <c:valAx>
        <c:axId val="2145389936"/>
        <c:scaling>
          <c:orientation val="minMax"/>
          <c:max val="250000000"/>
          <c:min val="15000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109734976"/>
        <c:crosses val="autoZero"/>
        <c:crossBetween val="between"/>
        <c:majorUnit val="2500000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36446533686565E-2"/>
          <c:y val="4.5139007305615458E-2"/>
          <c:w val="0.8646465803119141"/>
          <c:h val="0.82919214715994893"/>
        </c:manualLayout>
      </c:layout>
      <c:lineChart>
        <c:grouping val="standard"/>
        <c:varyColors val="0"/>
        <c:ser>
          <c:idx val="1"/>
          <c:order val="1"/>
          <c:tx>
            <c:strRef>
              <c:f>Forecast!$A$41</c:f>
              <c:strCache>
                <c:ptCount val="1"/>
                <c:pt idx="0">
                  <c:v> Expenses Upper Confid </c:v>
                </c:pt>
              </c:strCache>
              <c:extLst xmlns:c15="http://schemas.microsoft.com/office/drawing/2012/chart"/>
            </c:strRef>
          </c:tx>
          <c:spPr>
            <a:ln w="38100" cap="flat" cmpd="dbl" algn="ctr">
              <a:solidFill>
                <a:schemeClr val="accent4"/>
              </a:solidFill>
              <a:miter lim="800000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flat" cmpd="dbl" algn="ctr">
                <a:solidFill>
                  <a:schemeClr val="accent4"/>
                </a:solidFill>
                <a:miter lim="800000"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B40F-4A1B-AFED-2A69CBE3C66E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8100" cap="flat" cmpd="dbl" algn="ctr">
                <a:solidFill>
                  <a:schemeClr val="accent4"/>
                </a:solidFill>
                <a:miter lim="800000"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3-B40F-4A1B-AFED-2A69CBE3C66E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8100" cap="flat" cmpd="dbl" algn="ctr">
                <a:solidFill>
                  <a:schemeClr val="accent4"/>
                </a:solidFill>
                <a:miter lim="800000"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5-B40F-4A1B-AFED-2A69CBE3C66E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8100" cap="flat" cmpd="dbl" algn="ctr">
                <a:solidFill>
                  <a:schemeClr val="accent4"/>
                </a:solidFill>
                <a:miter lim="800000"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7-B40F-4A1B-AFED-2A69CBE3C66E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flat" cmpd="dbl" algn="ctr">
                <a:solidFill>
                  <a:schemeClr val="accent4"/>
                </a:solidFill>
                <a:miter lim="800000"/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9-B40F-4A1B-AFED-2A69CBE3C66E}"/>
              </c:ext>
            </c:extLst>
          </c:dPt>
          <c:dLbls>
            <c:dLbl>
              <c:idx val="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0F-4A1B-AFED-2A69CBE3C66E}"/>
                </c:ext>
              </c:extLst>
            </c:dLbl>
            <c:dLbl>
              <c:idx val="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0F-4A1B-AFED-2A69CBE3C66E}"/>
                </c:ext>
              </c:extLst>
            </c:dLbl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0F-4A1B-AFED-2A69CBE3C66E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0F-4A1B-AFED-2A69CBE3C66E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0F-4A1B-AFED-2A69CBE3C66E}"/>
                </c:ext>
              </c:extLst>
            </c:dLbl>
            <c:dLbl>
              <c:idx val="5"/>
              <c:layout>
                <c:manualLayout>
                  <c:x val="-7.3772562083585708E-2"/>
                  <c:y val="-5.922253717106348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/>
                      <a:t> </a:t>
                    </a:r>
                    <a:fld id="{A2ECC0A0-6A45-4082-80A5-AD5FAF9F476E}" type="VALUE">
                      <a:rPr lang="en-US" sz="1600" baseline="0"/>
                      <a:pPr>
                        <a:defRPr sz="1600"/>
                      </a:pPr>
                      <a:t>[VALUE]</a:t>
                    </a:fld>
                    <a:endParaRPr lang="en-US" sz="1600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40F-4A1B-AFED-2A69CBE3C66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Forecast!$J$38:$O$38</c:f>
              <c:strCache>
                <c:ptCount val="6"/>
                <c:pt idx="0">
                  <c:v> 2024 BUDGET </c:v>
                </c:pt>
                <c:pt idx="1">
                  <c:v> 2025 FORECAST </c:v>
                </c:pt>
                <c:pt idx="2">
                  <c:v> 2026 FORECAST </c:v>
                </c:pt>
                <c:pt idx="3">
                  <c:v> 2027 FORECAST </c:v>
                </c:pt>
                <c:pt idx="4">
                  <c:v> 2028 FORECAST </c:v>
                </c:pt>
                <c:pt idx="5">
                  <c:v> 2029 FORECAST </c:v>
                </c:pt>
              </c:strCache>
              <c:extLst xmlns:c15="http://schemas.microsoft.com/office/drawing/2012/chart"/>
            </c:strRef>
          </c:cat>
          <c:val>
            <c:numRef>
              <c:f>Forecast!$J$41:$O$41</c:f>
              <c:numCache>
                <c:formatCode>_(* #,##0_);_(* \(#,##0\);_(* "-"??_);_(@_)</c:formatCode>
                <c:ptCount val="6"/>
                <c:pt idx="0">
                  <c:v>167492295</c:v>
                </c:pt>
                <c:pt idx="1">
                  <c:v>179886724.83000001</c:v>
                </c:pt>
                <c:pt idx="2">
                  <c:v>193198342.46742001</c:v>
                </c:pt>
                <c:pt idx="3">
                  <c:v>207495019.81000909</c:v>
                </c:pt>
                <c:pt idx="4">
                  <c:v>222849651.27594978</c:v>
                </c:pt>
                <c:pt idx="5">
                  <c:v>239340525.47037008</c:v>
                </c:pt>
              </c:numCache>
              <c:extLst xmlns:c15="http://schemas.microsoft.com/office/drawing/2012/chart"/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B-B40F-4A1B-AFED-2A69CBE3C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148800"/>
        <c:axId val="18320664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Forecast!$A$40</c15:sqref>
                        </c15:formulaRef>
                      </c:ext>
                    </c:extLst>
                    <c:strCache>
                      <c:ptCount val="1"/>
                      <c:pt idx="0">
                        <c:v> Total Expenses 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1"/>
                    </a:solidFill>
                    <a:miter lim="800000"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38100" cap="flat" cmpd="dbl" algn="ctr">
                      <a:solidFill>
                        <a:schemeClr val="accent1"/>
                      </a:solidFill>
                      <a:miter lim="800000"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B40F-4A1B-AFED-2A69CBE3C66E}"/>
                    </c:ext>
                  </c:extLst>
                </c:dPt>
                <c:dPt>
                  <c:idx val="2"/>
                  <c:marker>
                    <c:symbol val="none"/>
                  </c:marker>
                  <c:bubble3D val="0"/>
                  <c:spPr>
                    <a:ln w="38100" cap="flat" cmpd="dbl" algn="ctr">
                      <a:solidFill>
                        <a:schemeClr val="accent1"/>
                      </a:solidFill>
                      <a:miter lim="800000"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B40F-4A1B-AFED-2A69CBE3C66E}"/>
                    </c:ext>
                  </c:extLst>
                </c:dPt>
                <c:dPt>
                  <c:idx val="3"/>
                  <c:marker>
                    <c:symbol val="none"/>
                  </c:marker>
                  <c:bubble3D val="0"/>
                  <c:spPr>
                    <a:ln w="38100" cap="flat" cmpd="dbl" algn="ctr">
                      <a:solidFill>
                        <a:schemeClr val="accent1"/>
                      </a:solidFill>
                      <a:miter lim="800000"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B40F-4A1B-AFED-2A69CBE3C66E}"/>
                    </c:ext>
                  </c:extLst>
                </c:dPt>
                <c:dPt>
                  <c:idx val="4"/>
                  <c:marker>
                    <c:symbol val="none"/>
                  </c:marker>
                  <c:bubble3D val="0"/>
                  <c:spPr>
                    <a:ln w="38100" cap="flat" cmpd="dbl" algn="ctr">
                      <a:solidFill>
                        <a:schemeClr val="accent1"/>
                      </a:solidFill>
                      <a:miter lim="800000"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B40F-4A1B-AFED-2A69CBE3C66E}"/>
                    </c:ext>
                  </c:extLst>
                </c:dPt>
                <c:dPt>
                  <c:idx val="5"/>
                  <c:marker>
                    <c:symbol val="none"/>
                  </c:marker>
                  <c:bubble3D val="0"/>
                  <c:spPr>
                    <a:ln w="38100" cap="flat" cmpd="dbl" algn="ctr">
                      <a:solidFill>
                        <a:schemeClr val="accent1"/>
                      </a:solidFill>
                      <a:miter lim="800000"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B40F-4A1B-AFED-2A69CBE3C66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6.1755097684583836E-2"/>
                        <c:y val="-5.1160730835541693E-2"/>
                      </c:manualLayout>
                    </c:layout>
                    <c:tx>
                      <c:rich>
                        <a:bodyPr/>
                        <a:lstStyle/>
                        <a:p>
                          <a:fld id="{6222EC55-50B8-45FA-B609-EB9AD483CF81}" type="VALUE">
                            <a:rPr lang="en-US" baseline="0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>
                      <c:ext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B40F-4A1B-AFED-2A69CBE3C66E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Forecast!$J$38:$O$38</c15:sqref>
                        </c15:formulaRef>
                      </c:ext>
                    </c:extLst>
                    <c:strCache>
                      <c:ptCount val="6"/>
                      <c:pt idx="0">
                        <c:v> 2024 BUDGET </c:v>
                      </c:pt>
                      <c:pt idx="1">
                        <c:v> 2025 FORECAST </c:v>
                      </c:pt>
                      <c:pt idx="2">
                        <c:v> 2026 FORECAST </c:v>
                      </c:pt>
                      <c:pt idx="3">
                        <c:v> 2027 FORECAST </c:v>
                      </c:pt>
                      <c:pt idx="4">
                        <c:v> 2028 FORECAST </c:v>
                      </c:pt>
                      <c:pt idx="5">
                        <c:v> 2029 FORECAST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Forecast!$J$40:$O$40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 formatCode="_(* #,##0_);_(* \(#,##0\);_(* &quot;-&quot;??_);_(@_)">
                        <c:v>167492295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E-B40F-4A1B-AFED-2A69CBE3C66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Forecast!$A$42</c15:sqref>
                        </c15:formulaRef>
                      </c:ext>
                    </c:extLst>
                    <c:strCache>
                      <c:ptCount val="1"/>
                      <c:pt idx="0">
                        <c:v> Expenses Forecast 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2">
                        <a:lumMod val="75000"/>
                      </a:schemeClr>
                    </a:solidFill>
                    <a:miter lim="800000"/>
                  </a:ln>
                  <a:effectLst/>
                </c:spPr>
                <c:marker>
                  <c:symbol val="none"/>
                </c:marker>
                <c:dLbls>
                  <c:dLbl>
                    <c:idx val="0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C-B40F-4A1B-AFED-2A69CBE3C66E}"/>
                      </c:ext>
                    </c:extLst>
                  </c:dLbl>
                  <c:dLbl>
                    <c:idx val="1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D-B40F-4A1B-AFED-2A69CBE3C66E}"/>
                      </c:ext>
                    </c:extLst>
                  </c:dLbl>
                  <c:dLbl>
                    <c:idx val="2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B40F-4A1B-AFED-2A69CBE3C66E}"/>
                      </c:ext>
                    </c:extLst>
                  </c:dLbl>
                  <c:dLbl>
                    <c:idx val="3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B40F-4A1B-AFED-2A69CBE3C66E}"/>
                      </c:ext>
                    </c:extLst>
                  </c:dLbl>
                  <c:dLbl>
                    <c:idx val="4"/>
                    <c:delete val="1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B40F-4A1B-AFED-2A69CBE3C66E}"/>
                      </c:ext>
                    </c:extLst>
                  </c:dLbl>
                  <c:dLbl>
                    <c:idx val="5"/>
                    <c:layout>
                      <c:manualLayout>
                        <c:x val="-9.437640846547992E-3"/>
                        <c:y val="6.9766364197285283E-2"/>
                      </c:manualLayout>
                    </c:layout>
                    <c:tx>
                      <c:rich>
                        <a:bodyPr/>
                        <a:lstStyle/>
                        <a:p>
                          <a:fld id="{D9F447BF-269A-47BB-9BF1-AC52D4537576}" type="VALUE">
                            <a:rPr lang="en-US" baseline="0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B40F-4A1B-AFED-2A69CBE3C66E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Forecast!$J$38:$O$38</c15:sqref>
                        </c15:formulaRef>
                      </c:ext>
                    </c:extLst>
                    <c:strCache>
                      <c:ptCount val="6"/>
                      <c:pt idx="0">
                        <c:v> 2024 BUDGET </c:v>
                      </c:pt>
                      <c:pt idx="1">
                        <c:v> 2025 FORECAST </c:v>
                      </c:pt>
                      <c:pt idx="2">
                        <c:v> 2026 FORECAST </c:v>
                      </c:pt>
                      <c:pt idx="3">
                        <c:v> 2027 FORECAST </c:v>
                      </c:pt>
                      <c:pt idx="4">
                        <c:v> 2028 FORECAST </c:v>
                      </c:pt>
                      <c:pt idx="5">
                        <c:v> 2029 FORECAST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Forecast!$J$42:$O$42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167492295</c:v>
                      </c:pt>
                      <c:pt idx="1">
                        <c:v>177039355.815</c:v>
                      </c:pt>
                      <c:pt idx="2">
                        <c:v>187130599.09645498</c:v>
                      </c:pt>
                      <c:pt idx="3">
                        <c:v>197797043.24495289</c:v>
                      </c:pt>
                      <c:pt idx="4">
                        <c:v>209071474.70991519</c:v>
                      </c:pt>
                      <c:pt idx="5">
                        <c:v>220988548.76838034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B40F-4A1B-AFED-2A69CBE3C66E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Forecast!$A$43</c15:sqref>
                        </c15:formulaRef>
                      </c:ext>
                    </c:extLst>
                    <c:strCache>
                      <c:ptCount val="1"/>
                      <c:pt idx="0">
                        <c:v> Expenses Lower Confid </c:v>
                      </c:pt>
                    </c:strCache>
                  </c:strRef>
                </c:tx>
                <c:spPr>
                  <a:ln w="38100" cap="flat" cmpd="dbl" algn="ctr">
                    <a:solidFill>
                      <a:schemeClr val="accent4"/>
                    </a:solidFill>
                    <a:miter lim="800000"/>
                  </a:ln>
                  <a:effectLst/>
                </c:spPr>
                <c:marker>
                  <c:symbol val="circle"/>
                  <c:size val="6"/>
                  <c:spPr>
                    <a:solidFill>
                      <a:schemeClr val="accent4"/>
                    </a:solidFill>
                    <a:ln w="9525" cap="flat" cmpd="sng" algn="ctr">
                      <a:solidFill>
                        <a:schemeClr val="lt1"/>
                      </a:solidFill>
                      <a:round/>
                    </a:ln>
                    <a:effectLst/>
                  </c:spPr>
                </c:marker>
                <c:dLbls>
                  <c:dLbl>
                    <c:idx val="5"/>
                    <c:tx>
                      <c:rich>
                        <a:bodyPr/>
                        <a:lstStyle/>
                        <a:p>
                          <a:fld id="{7E71E91D-7D96-43B1-8887-DA616B01701C}" type="VALUE">
                            <a:rPr lang="en-US" baseline="0"/>
                            <a:pPr/>
                            <a:t>[VALUE]</a:t>
                          </a:fld>
                          <a:endParaRPr lang="en-US"/>
                        </a:p>
                      </c:rich>
                    </c:tx>
                    <c:showLegendKey val="0"/>
                    <c:showVal val="1"/>
                    <c:showCatName val="1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B40F-4A1B-AFED-2A69CBE3C66E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Forecast!$J$38:$O$38</c15:sqref>
                        </c15:formulaRef>
                      </c:ext>
                    </c:extLst>
                    <c:strCache>
                      <c:ptCount val="6"/>
                      <c:pt idx="0">
                        <c:v> 2024 BUDGET </c:v>
                      </c:pt>
                      <c:pt idx="1">
                        <c:v> 2025 FORECAST </c:v>
                      </c:pt>
                      <c:pt idx="2">
                        <c:v> 2026 FORECAST </c:v>
                      </c:pt>
                      <c:pt idx="3">
                        <c:v> 2027 FORECAST </c:v>
                      </c:pt>
                      <c:pt idx="4">
                        <c:v> 2028 FORECAST </c:v>
                      </c:pt>
                      <c:pt idx="5">
                        <c:v> 2029 FORECAST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Forecast!$J$43:$O$43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6"/>
                      <c:pt idx="0">
                        <c:v>167492295</c:v>
                      </c:pt>
                      <c:pt idx="1">
                        <c:v>165797695.71143341</c:v>
                      </c:pt>
                      <c:pt idx="2">
                        <c:v>175888888.40553176</c:v>
                      </c:pt>
                      <c:pt idx="3">
                        <c:v>186555242.62151325</c:v>
                      </c:pt>
                      <c:pt idx="4">
                        <c:v>197829533.56835896</c:v>
                      </c:pt>
                      <c:pt idx="5">
                        <c:v>209746405.28382176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B40F-4A1B-AFED-2A69CBE3C66E}"/>
                  </c:ext>
                </c:extLst>
              </c15:ser>
            </c15:filteredLineSeries>
          </c:ext>
        </c:extLst>
      </c:lineChart>
      <c:catAx>
        <c:axId val="207014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066480"/>
        <c:crosses val="autoZero"/>
        <c:auto val="1"/>
        <c:lblAlgn val="ctr"/>
        <c:lblOffset val="100"/>
        <c:noMultiLvlLbl val="0"/>
      </c:catAx>
      <c:valAx>
        <c:axId val="1832066480"/>
        <c:scaling>
          <c:orientation val="minMax"/>
          <c:min val="1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148800"/>
        <c:crosses val="autoZero"/>
        <c:crossBetween val="between"/>
        <c:majorUnit val="250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886AB10-7AA9-456D-BAAE-D454073E53CF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F586E32-438C-4668-BE25-1F6337633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hbs.edu/blog/post/why-is-strategic-planning-importan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 Mayor and Council.</a:t>
            </a:r>
          </a:p>
          <a:p>
            <a:endParaRPr lang="en-US" dirty="0"/>
          </a:p>
          <a:p>
            <a:r>
              <a:rPr lang="en-US" dirty="0"/>
              <a:t>Today’s Budget Breakdown is on Developing a 5 Year Forecast for the Municipal Budget, with a focus on General Fund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9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What kind of personnel are we forecasting?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What is the current and historical turnover rate?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Is Pay competitive to comparable cities and enterprises?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Are they being provided the necessary training for the job and for advancement?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25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Long-range forecast is intended to</a:t>
            </a:r>
          </a:p>
          <a:p>
            <a:r>
              <a:rPr lang="en-US" dirty="0"/>
              <a:t>Serve as a planning tool and not a budget</a:t>
            </a:r>
          </a:p>
          <a:p>
            <a:r>
              <a:rPr lang="en-US" dirty="0"/>
              <a:t>Predict what the City will look like (financially) in the future </a:t>
            </a:r>
          </a:p>
          <a:p>
            <a:r>
              <a:rPr lang="en-US" dirty="0"/>
              <a:t>The Multi-Year Financial Outlook model is a tool used in the budget development process </a:t>
            </a:r>
          </a:p>
          <a:p>
            <a:r>
              <a:rPr lang="en-US" dirty="0"/>
              <a:t>Highlights strategic challenges of customer expectations with limited resources </a:t>
            </a:r>
          </a:p>
          <a:p>
            <a:r>
              <a:rPr lang="en-US" dirty="0"/>
              <a:t>The numbers being shown today are estimates and will change.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Expense: Lower Estimate (2020 to 2024) – 7.4%</a:t>
            </a:r>
          </a:p>
          <a:p>
            <a:pPr defTabSz="933237">
              <a:defRPr/>
            </a:pPr>
            <a:r>
              <a:rPr lang="en-US" dirty="0"/>
              <a:t>Revenue: Lower Estimate (2020 to 2024) – 2.9%</a:t>
            </a:r>
          </a:p>
          <a:p>
            <a:endParaRPr lang="en-US" dirty="0"/>
          </a:p>
          <a:p>
            <a:r>
              <a:rPr lang="en-US" dirty="0"/>
              <a:t>Conservative estimate puts Expenses $46 M over Revenue in FY2029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3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8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12"/>
              </a:spcAft>
            </a:pPr>
            <a:r>
              <a:rPr lang="en-US" b="0" i="0" dirty="0">
                <a:solidFill>
                  <a:srgbClr val="181818"/>
                </a:solidFill>
                <a:effectLst/>
                <a:latin typeface="Trade Gothic W01 Roman"/>
              </a:rPr>
              <a:t>First off, we will start with an overview of forecasting and its purpose.</a:t>
            </a:r>
          </a:p>
          <a:p>
            <a:pPr>
              <a:spcAft>
                <a:spcPts val="612"/>
              </a:spcAft>
            </a:pPr>
            <a:endParaRPr lang="en-US" b="0" i="0" dirty="0">
              <a:solidFill>
                <a:srgbClr val="181818"/>
              </a:solidFill>
              <a:effectLst/>
              <a:latin typeface="Trade Gothic W01 Roman"/>
            </a:endParaRPr>
          </a:p>
          <a:p>
            <a:pPr marL="291636" indent="-291636"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81818"/>
                </a:solidFill>
                <a:effectLst/>
                <a:latin typeface="Trade Gothic W01 Roman"/>
              </a:rPr>
              <a:t>Forecasting is used for predicting financial future by examining historical performance data, such as revenue, cash flow</a:t>
            </a:r>
            <a:r>
              <a:rPr lang="en-US" dirty="0">
                <a:solidFill>
                  <a:srgbClr val="181818"/>
                </a:solidFill>
                <a:latin typeface="Trade Gothic W01 Roman"/>
              </a:rPr>
              <a:t> and</a:t>
            </a:r>
            <a:r>
              <a:rPr lang="en-US" b="0" i="0" dirty="0">
                <a:solidFill>
                  <a:srgbClr val="181818"/>
                </a:solidFill>
                <a:effectLst/>
                <a:latin typeface="Trade Gothic W01 Roman"/>
              </a:rPr>
              <a:t> expenses.</a:t>
            </a:r>
          </a:p>
          <a:p>
            <a:pPr>
              <a:spcAft>
                <a:spcPts val="612"/>
              </a:spcAft>
            </a:pPr>
            <a:endParaRPr lang="en-US" dirty="0">
              <a:solidFill>
                <a:srgbClr val="181818"/>
              </a:solidFill>
              <a:latin typeface="Trade Gothic W01 Roman"/>
            </a:endParaRPr>
          </a:p>
          <a:p>
            <a:pPr marL="291636" indent="-291636"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81818"/>
                </a:solidFill>
                <a:effectLst/>
                <a:latin typeface="Trade Gothic W01 Roman"/>
              </a:rPr>
              <a:t>It involves assumptions and educated guesses, as many unforeseen factors can influence performance.</a:t>
            </a:r>
          </a:p>
          <a:p>
            <a:pPr>
              <a:spcAft>
                <a:spcPts val="612"/>
              </a:spcAft>
            </a:pPr>
            <a:endParaRPr lang="en-US" dirty="0">
              <a:solidFill>
                <a:srgbClr val="181818"/>
              </a:solidFill>
              <a:latin typeface="Trade Gothic W01 Roman"/>
            </a:endParaRPr>
          </a:p>
          <a:p>
            <a:pPr marL="291636" indent="-291636"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81818"/>
                </a:solidFill>
                <a:effectLst/>
                <a:latin typeface="Trade Gothic W01 Roman"/>
              </a:rPr>
              <a:t>Financial forecasting is important because it informs decision-making regarding hiring, budgeting, predicting revenue, and </a:t>
            </a:r>
            <a:r>
              <a:rPr lang="en-US" b="0" i="0" u="sng" dirty="0">
                <a:solidFill>
                  <a:srgbClr val="A41034"/>
                </a:solidFill>
                <a:effectLst/>
                <a:latin typeface="Trade Gothic W01 Roman"/>
                <a:hlinkClick r:id="rId3"/>
              </a:rPr>
              <a:t>strategic planning</a:t>
            </a:r>
            <a:r>
              <a:rPr lang="en-US" b="0" i="0" dirty="0">
                <a:solidFill>
                  <a:srgbClr val="181818"/>
                </a:solidFill>
                <a:effectLst/>
                <a:latin typeface="Trade Gothic W01 Roman"/>
              </a:rPr>
              <a:t>. </a:t>
            </a:r>
          </a:p>
          <a:p>
            <a:pPr marL="291636" indent="-291636">
              <a:spcAft>
                <a:spcPts val="612"/>
              </a:spcAft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181818"/>
              </a:solidFill>
              <a:effectLst/>
              <a:latin typeface="Trade Gothic W01 Roman"/>
            </a:endParaRPr>
          </a:p>
          <a:p>
            <a:pPr marL="291636" indent="-291636"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81818"/>
                </a:solidFill>
                <a:effectLst/>
                <a:latin typeface="Trade Gothic W01 Roman"/>
              </a:rPr>
              <a:t>It also helps you maintain a forward-focused mindset.</a:t>
            </a:r>
          </a:p>
          <a:p>
            <a:pPr marL="291636" indent="-291636">
              <a:spcAft>
                <a:spcPts val="612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181818"/>
              </a:solidFill>
              <a:latin typeface="Trade Gothic W01 Roman"/>
            </a:endParaRPr>
          </a:p>
          <a:p>
            <a:pPr>
              <a:spcAft>
                <a:spcPts val="612"/>
              </a:spcAft>
            </a:pPr>
            <a:r>
              <a:rPr lang="en-US" sz="1100" i="1" dirty="0">
                <a:solidFill>
                  <a:srgbClr val="181818"/>
                </a:solidFill>
                <a:latin typeface="Trade Gothic W01 Roman"/>
              </a:rPr>
              <a:t>        Harvard Business School</a:t>
            </a:r>
            <a:endParaRPr lang="en-US" sz="11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8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can make an assumptions, we must look at prior years,</a:t>
            </a:r>
          </a:p>
          <a:p>
            <a:endParaRPr lang="en-US" dirty="0"/>
          </a:p>
          <a:p>
            <a:r>
              <a:rPr lang="en-US" dirty="0"/>
              <a:t>We start by looking at the last five years and find the average increase as a percentage</a:t>
            </a:r>
          </a:p>
          <a:p>
            <a:endParaRPr lang="en-US" dirty="0"/>
          </a:p>
          <a:p>
            <a:r>
              <a:rPr lang="en-US" dirty="0"/>
              <a:t>That percentage is then applied to the next year in the forecast</a:t>
            </a:r>
          </a:p>
          <a:p>
            <a:endParaRPr lang="en-US" dirty="0"/>
          </a:p>
          <a:p>
            <a:r>
              <a:rPr lang="en-US" dirty="0"/>
              <a:t>The average increase is then applied again to the following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Forecasting Informs Decision Making, as it helps to determine “how” to fund, as it can give us an idea of where revenues will be by a certain time frame.</a:t>
            </a:r>
          </a:p>
          <a:p>
            <a:endParaRPr lang="en-US" dirty="0"/>
          </a:p>
          <a:p>
            <a:r>
              <a:rPr lang="en-US" dirty="0"/>
              <a:t>A Strategic Plan then helps determine “What” to fund and what those dollars can do for the 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12"/>
              </a:spcAft>
            </a:pPr>
            <a:r>
              <a:rPr lang="en-US" dirty="0"/>
              <a:t>Forecasting and developing a strategic plan helps to maintain a forward-focused Mindset</a:t>
            </a:r>
          </a:p>
          <a:p>
            <a:pPr>
              <a:spcAft>
                <a:spcPts val="612"/>
              </a:spcAft>
            </a:pPr>
            <a:endParaRPr lang="en-US" dirty="0"/>
          </a:p>
          <a:p>
            <a:pPr>
              <a:spcAft>
                <a:spcPts val="612"/>
              </a:spcAft>
            </a:pPr>
            <a:r>
              <a:rPr lang="en-US" dirty="0"/>
              <a:t>To become a Premier City, we will develop processes focused on: </a:t>
            </a:r>
          </a:p>
          <a:p>
            <a:pPr>
              <a:spcAft>
                <a:spcPts val="612"/>
              </a:spcAft>
            </a:pPr>
            <a:endParaRPr lang="en-US" dirty="0"/>
          </a:p>
          <a:p>
            <a:pPr marL="291636" indent="-291636"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dirty="0"/>
              <a:t>Alignment to a Strategic Plan</a:t>
            </a:r>
          </a:p>
          <a:p>
            <a:pPr marL="291636" indent="-291636"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dirty="0"/>
              <a:t>Implementing best practices (new revenue &amp; cost savings) </a:t>
            </a:r>
          </a:p>
          <a:p>
            <a:pPr marL="291636" indent="-291636"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dirty="0"/>
              <a:t>Being proactive and not reactive </a:t>
            </a:r>
          </a:p>
          <a:p>
            <a:pPr marL="291636" indent="-291636">
              <a:spcAft>
                <a:spcPts val="612"/>
              </a:spcAft>
              <a:buFont typeface="Arial" panose="020B0604020202020204" pitchFamily="34" charset="0"/>
              <a:buChar char="•"/>
            </a:pPr>
            <a:r>
              <a:rPr lang="en-US" dirty="0"/>
              <a:t>Sustainability, both in the short term and long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10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8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0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48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Expense: Lower Estimate (2020 to 2024) – 7.4%</a:t>
            </a:r>
          </a:p>
          <a:p>
            <a:pPr defTabSz="933237">
              <a:defRPr/>
            </a:pPr>
            <a:r>
              <a:rPr lang="en-US" dirty="0"/>
              <a:t>Revenue: Lower Estimate (2020 to 2024) – 2.9%</a:t>
            </a:r>
          </a:p>
          <a:p>
            <a:endParaRPr lang="en-US" dirty="0"/>
          </a:p>
          <a:p>
            <a:r>
              <a:rPr lang="en-US" dirty="0"/>
              <a:t>Removed Oil &amp; Gas Revenue in the forecast</a:t>
            </a:r>
          </a:p>
          <a:p>
            <a:endParaRPr lang="en-US" dirty="0"/>
          </a:p>
          <a:p>
            <a:r>
              <a:rPr lang="en-US" dirty="0"/>
              <a:t>Estimate puts Expenses $46 M over Revenue in FY2029</a:t>
            </a:r>
          </a:p>
          <a:p>
            <a:endParaRPr lang="en-US" dirty="0"/>
          </a:p>
          <a:p>
            <a:r>
              <a:rPr lang="en-US" dirty="0"/>
              <a:t>No New Revenue, you give up on future revenue that can be built upon.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86E32-438C-4668-BE25-1F63376332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0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8EBD-8DBD-844C-CB87-88E23B86E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9A278-93BB-1A4D-AF12-5FCFD6B7B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D59DC-74C9-5B82-D9BC-1479DA82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3D8ED-20DD-4050-A091-A51AAC131305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71B99-9B2C-423C-BF41-16A67001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8589-E4CC-AAA7-A645-E8C2943B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7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229F0-04FE-46F7-4FF3-79F17E4D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ED390-158B-7DB1-56B9-CF9276BB1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4CA9B-22B0-40C8-54A2-D7B466BC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9FFF-BE5D-408C-9173-2FC9BEA0C3CF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58092-437B-B2D2-2BF6-0D58CD01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D5438-9068-D1B4-8607-6FEE8623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2ECCEB-D736-F76F-7084-11DE67C11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26578-AEB2-F356-34DC-1317A6EDB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13E54-6980-08D3-6556-F43437CD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7099-4D87-4DB5-871A-8CDF0266797F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1E405-E67D-FB11-2E6B-B3C649B4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CB62F-247C-ECCC-6F38-8F243AB0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F005-EA5D-8242-998B-13636AC9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7E64-159E-8D18-3C7C-B0C01A7B5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BFF34-87C7-CE10-E5B2-EEAB37DD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2343-0242-4DA8-A837-4C17C9683C6A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9CD3D-9274-5F58-8506-71AA6513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8D84-1246-14EA-9661-4CB8A16B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6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D63A9-50A2-D129-BE87-041EAB7B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FB978-177E-A10A-2777-A85BABEA0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6752F-C727-7A58-17EB-1500B113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938C8-CF09-4911-9509-D55A660D1B11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8D565-5F3D-ECB7-CC2D-F37F375B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D6DC0-757D-F2B4-849C-F5F32E70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9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3842-C8DA-12C5-11D1-26509F2D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097FE-03DC-A794-30EC-41F6D4318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92968-AC6F-CE10-979B-0DCB9353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D6BFD-D6E6-1B47-F560-43A8E19B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1488-95A5-4D36-8B56-4A7D4EAA4C2C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B74AD-ED17-B228-0865-E33F3747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F9A97-1963-58AA-7505-AB30610A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4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1F66-1F32-E8CE-AECC-EA666A38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71C46-9EA8-507E-6AA6-C76132C61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7FF2E-528B-25C9-C3ED-CDADE7FF0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64BBC-BFDB-AB3C-A891-F8C125727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411B1-564A-A3B1-BF6E-9402E294A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22450-173A-A800-7F37-956FA9635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04FB-D685-4F58-A226-3B78C0CB3DC6}" type="datetime1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BBEC2-3A3C-38F2-C6B4-94A28D2B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D5D59-6C5F-F2ED-94A6-BE3F9671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8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4778-D654-B2F2-D829-10F6D085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A4DA3-724F-FB61-67A4-C0883ACE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FE89-5ED3-4CB4-AED3-2D3D2F03E06E}" type="datetime1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09F76-0AD9-A828-3ACC-435916F0C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A11DD-EDC9-2B4A-A4A2-1BEFE657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8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6ABC9-F56A-8624-2859-148CBD13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61F-4EA8-460E-AA08-E9C23951C663}" type="datetime1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FD98B-4C37-F826-B0E9-2F4610F5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1BF68-4D67-DDED-F8DD-99B4295F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3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BBC9-2180-E511-CCF6-57DBF3CB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0464-5D65-0056-2C77-58CF92951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F253C-58BF-44D8-6AFA-32FDED4BC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9E699-A6E8-B4A1-01CA-4FBBF24D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398B-E63A-4B30-BDF8-1E4133B21577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10CBF-1526-43A5-A3D6-9C857AF6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72702-9295-3FF5-A4DB-78C6B714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74D0-DA64-9E0A-665B-4E42D301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EE829-48F8-D59B-3B80-E97FE3DB2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1C384-A08A-D08A-24C5-ED353BB36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6BD9-F71D-5C2F-C496-F125FD3C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E09B-393B-468D-9380-07571A3D2B7F}" type="datetime1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36A55-EEB0-4BC2-5B6A-96E1FBA0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0AFB5-0E7D-4672-38D0-BF7764D4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3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1376E-7612-B53B-39A4-2D07DB5B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33BCF-F507-0BE9-58FD-FEE06CCF3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A312-3C47-1733-B420-F004A3368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BCC1-C1A5-4070-9263-67FA1882E721}" type="datetime1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B6627-E638-AADD-CE97-0EF155686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D823D-46BD-D540-2904-DE258FBDA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A563-B3C5-4276-B140-C5F56189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5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with tall buildings on either side of it&#10;&#10;Description automatically generated with low confidence">
            <a:extLst>
              <a:ext uri="{FF2B5EF4-FFF2-40B4-BE49-F238E27FC236}">
                <a16:creationId xmlns:a16="http://schemas.microsoft.com/office/drawing/2014/main" id="{9513FE0F-BB10-1888-FD63-DF72A5EDBC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4F34EB-EB71-13D2-2EDB-CBEB85359E5C}"/>
              </a:ext>
            </a:extLst>
          </p:cNvPr>
          <p:cNvSpPr txBox="1">
            <a:spLocks noChangeAspect="1"/>
          </p:cNvSpPr>
          <p:nvPr/>
        </p:nvSpPr>
        <p:spPr>
          <a:xfrm>
            <a:off x="245154" y="2735939"/>
            <a:ext cx="5850846" cy="168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/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b="1" dirty="0">
                <a:solidFill>
                  <a:schemeClr val="bg1"/>
                </a:solidFill>
              </a:rPr>
              <a:t>Budget </a:t>
            </a:r>
          </a:p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b="1" dirty="0">
                <a:solidFill>
                  <a:schemeClr val="bg1"/>
                </a:solidFill>
              </a:rPr>
              <a:t>Breakdown: </a:t>
            </a:r>
          </a:p>
          <a:p>
            <a:pPr>
              <a:lnSpc>
                <a:spcPct val="90000"/>
              </a:lnSpc>
              <a:defRPr sz="4400">
                <a:solidFill>
                  <a:srgbClr val="FEA405"/>
                </a:solidFill>
                <a:latin typeface="Proxima Nova Medium"/>
                <a:ea typeface="Proxima Nova Medium"/>
                <a:cs typeface="Proxima Nova Medium"/>
                <a:sym typeface="Proxima Nova Medium"/>
              </a:defRPr>
            </a:pPr>
            <a:r>
              <a:rPr lang="en-US" b="1" dirty="0">
                <a:solidFill>
                  <a:schemeClr val="bg1"/>
                </a:solidFill>
              </a:rPr>
              <a:t>5-Year Forecast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B02231-4685-EDC0-F28F-A3D175DD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A563-B3C5-4276-B140-C5F561897E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E5DBD0-B028-4CEF-A223-46E39FD2D56D}"/>
              </a:ext>
            </a:extLst>
          </p:cNvPr>
          <p:cNvSpPr/>
          <p:nvPr/>
        </p:nvSpPr>
        <p:spPr>
          <a:xfrm>
            <a:off x="0" y="769442"/>
            <a:ext cx="12192000" cy="456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10</a:t>
            </a:fld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D3E5F7-FECC-8E47-AEBD-006E59794B8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Proxima Nova Extrabold" panose="02000506030000020004" pitchFamily="50" charset="0"/>
              </a:rPr>
              <a:t>Can We Forecast Personnel (FTEs)?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8B1AFA-110A-CFEA-4803-75C3C7825E29}"/>
              </a:ext>
            </a:extLst>
          </p:cNvPr>
          <p:cNvSpPr txBox="1"/>
          <p:nvPr/>
        </p:nvSpPr>
        <p:spPr>
          <a:xfrm>
            <a:off x="0" y="779169"/>
            <a:ext cx="3646583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Proxima Nova Extrabold" panose="02000506030000020004" pitchFamily="50" charset="0"/>
              </a:rPr>
              <a:t>Things to Consider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3E1BFC-F7F7-5D2A-5955-6601B7D37A27}"/>
              </a:ext>
            </a:extLst>
          </p:cNvPr>
          <p:cNvSpPr/>
          <p:nvPr/>
        </p:nvSpPr>
        <p:spPr>
          <a:xfrm>
            <a:off x="1631004" y="2001093"/>
            <a:ext cx="4464996" cy="1271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Type of Personnel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341C26-799A-6547-B6BA-00C5BAB8AEA0}"/>
              </a:ext>
            </a:extLst>
          </p:cNvPr>
          <p:cNvSpPr/>
          <p:nvPr/>
        </p:nvSpPr>
        <p:spPr>
          <a:xfrm>
            <a:off x="6345677" y="2001093"/>
            <a:ext cx="4464996" cy="1271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Turnover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4FA96-29F4-02B5-6807-7CB015C00278}"/>
              </a:ext>
            </a:extLst>
          </p:cNvPr>
          <p:cNvSpPr/>
          <p:nvPr/>
        </p:nvSpPr>
        <p:spPr>
          <a:xfrm>
            <a:off x="1631004" y="3479171"/>
            <a:ext cx="4464996" cy="12719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Competitive Pay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71A8AD-A8BE-A495-1BD1-0B586E658121}"/>
              </a:ext>
            </a:extLst>
          </p:cNvPr>
          <p:cNvSpPr/>
          <p:nvPr/>
        </p:nvSpPr>
        <p:spPr>
          <a:xfrm>
            <a:off x="6345677" y="3470631"/>
            <a:ext cx="4464996" cy="1271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411750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280192" y="110550"/>
            <a:ext cx="841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Forecasting Recap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11</a:t>
            </a:fld>
            <a:endParaRPr lang="en-US" sz="3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988C3B-F94C-41D0-AC1B-B0BD860D7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826689"/>
              </p:ext>
            </p:extLst>
          </p:nvPr>
        </p:nvGraphicFramePr>
        <p:xfrm>
          <a:off x="2480555" y="695325"/>
          <a:ext cx="9906000" cy="472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E1DA756-84FB-0DF5-FD51-5CA0AC4AC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677746"/>
              </p:ext>
            </p:extLst>
          </p:nvPr>
        </p:nvGraphicFramePr>
        <p:xfrm>
          <a:off x="3100238" y="769779"/>
          <a:ext cx="8835082" cy="420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A33B385-50BA-D33F-E682-BAEC3212856E}"/>
              </a:ext>
            </a:extLst>
          </p:cNvPr>
          <p:cNvSpPr/>
          <p:nvPr/>
        </p:nvSpPr>
        <p:spPr>
          <a:xfrm>
            <a:off x="4120256" y="1361465"/>
            <a:ext cx="6927128" cy="2753334"/>
          </a:xfrm>
          <a:custGeom>
            <a:avLst/>
            <a:gdLst>
              <a:gd name="connsiteX0" fmla="*/ 0 w 7295745"/>
              <a:gd name="connsiteY0" fmla="*/ 2704290 h 2704290"/>
              <a:gd name="connsiteX1" fmla="*/ 2042809 w 7295745"/>
              <a:gd name="connsiteY1" fmla="*/ 2023353 h 2704290"/>
              <a:gd name="connsiteX2" fmla="*/ 4095345 w 7295745"/>
              <a:gd name="connsiteY2" fmla="*/ 1274324 h 2704290"/>
              <a:gd name="connsiteX3" fmla="*/ 5291847 w 7295745"/>
              <a:gd name="connsiteY3" fmla="*/ 817124 h 2704290"/>
              <a:gd name="connsiteX4" fmla="*/ 7295745 w 7295745"/>
              <a:gd name="connsiteY4" fmla="*/ 0 h 2704290"/>
              <a:gd name="connsiteX5" fmla="*/ 7286017 w 7295745"/>
              <a:gd name="connsiteY5" fmla="*/ 1420238 h 2704290"/>
              <a:gd name="connsiteX6" fmla="*/ 3492230 w 7295745"/>
              <a:gd name="connsiteY6" fmla="*/ 2110902 h 2704290"/>
              <a:gd name="connsiteX7" fmla="*/ 0 w 7295745"/>
              <a:gd name="connsiteY7" fmla="*/ 2704290 h 2704290"/>
              <a:gd name="connsiteX0" fmla="*/ 0 w 7295745"/>
              <a:gd name="connsiteY0" fmla="*/ 2704290 h 2704290"/>
              <a:gd name="connsiteX1" fmla="*/ 2042809 w 7295745"/>
              <a:gd name="connsiteY1" fmla="*/ 2023353 h 2704290"/>
              <a:gd name="connsiteX2" fmla="*/ 4095345 w 7295745"/>
              <a:gd name="connsiteY2" fmla="*/ 1274324 h 2704290"/>
              <a:gd name="connsiteX3" fmla="*/ 5291847 w 7295745"/>
              <a:gd name="connsiteY3" fmla="*/ 817124 h 2704290"/>
              <a:gd name="connsiteX4" fmla="*/ 7295745 w 7295745"/>
              <a:gd name="connsiteY4" fmla="*/ 0 h 2704290"/>
              <a:gd name="connsiteX5" fmla="*/ 7286017 w 7295745"/>
              <a:gd name="connsiteY5" fmla="*/ 1420238 h 2704290"/>
              <a:gd name="connsiteX6" fmla="*/ 3482503 w 7295745"/>
              <a:gd name="connsiteY6" fmla="*/ 2255806 h 2704290"/>
              <a:gd name="connsiteX7" fmla="*/ 0 w 7295745"/>
              <a:gd name="connsiteY7" fmla="*/ 2704290 h 2704290"/>
              <a:gd name="connsiteX0" fmla="*/ 0 w 7295745"/>
              <a:gd name="connsiteY0" fmla="*/ 2704290 h 2704290"/>
              <a:gd name="connsiteX1" fmla="*/ 2042809 w 7295745"/>
              <a:gd name="connsiteY1" fmla="*/ 2023353 h 2704290"/>
              <a:gd name="connsiteX2" fmla="*/ 4095345 w 7295745"/>
              <a:gd name="connsiteY2" fmla="*/ 1274324 h 2704290"/>
              <a:gd name="connsiteX3" fmla="*/ 5291847 w 7295745"/>
              <a:gd name="connsiteY3" fmla="*/ 817124 h 2704290"/>
              <a:gd name="connsiteX4" fmla="*/ 7295745 w 7295745"/>
              <a:gd name="connsiteY4" fmla="*/ 0 h 2704290"/>
              <a:gd name="connsiteX5" fmla="*/ 7286017 w 7295745"/>
              <a:gd name="connsiteY5" fmla="*/ 1719706 h 2704290"/>
              <a:gd name="connsiteX6" fmla="*/ 3482503 w 7295745"/>
              <a:gd name="connsiteY6" fmla="*/ 2255806 h 2704290"/>
              <a:gd name="connsiteX7" fmla="*/ 0 w 7295745"/>
              <a:gd name="connsiteY7" fmla="*/ 2704290 h 270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5745" h="2704290">
                <a:moveTo>
                  <a:pt x="0" y="2704290"/>
                </a:moveTo>
                <a:lnTo>
                  <a:pt x="2042809" y="2023353"/>
                </a:lnTo>
                <a:lnTo>
                  <a:pt x="4095345" y="1274324"/>
                </a:lnTo>
                <a:lnTo>
                  <a:pt x="5291847" y="817124"/>
                </a:lnTo>
                <a:lnTo>
                  <a:pt x="7295745" y="0"/>
                </a:lnTo>
                <a:cubicBezTo>
                  <a:pt x="7292502" y="473413"/>
                  <a:pt x="7289260" y="1246293"/>
                  <a:pt x="7286017" y="1719706"/>
                </a:cubicBezTo>
                <a:lnTo>
                  <a:pt x="3482503" y="2255806"/>
                </a:lnTo>
                <a:lnTo>
                  <a:pt x="0" y="270429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E292A-67E0-0278-FE2D-F367495B6598}"/>
              </a:ext>
            </a:extLst>
          </p:cNvPr>
          <p:cNvSpPr txBox="1"/>
          <p:nvPr/>
        </p:nvSpPr>
        <p:spPr>
          <a:xfrm rot="20363197">
            <a:off x="6704351" y="2477949"/>
            <a:ext cx="1783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Expenses +7.4%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DBF33-52DB-E5CC-EABD-637BA198FD68}"/>
              </a:ext>
            </a:extLst>
          </p:cNvPr>
          <p:cNvSpPr txBox="1"/>
          <p:nvPr/>
        </p:nvSpPr>
        <p:spPr>
          <a:xfrm rot="21156186">
            <a:off x="6999554" y="3630563"/>
            <a:ext cx="180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Revenue +2.9%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C737A-3942-FEED-F47B-F0382AF1A257}"/>
              </a:ext>
            </a:extLst>
          </p:cNvPr>
          <p:cNvSpPr txBox="1"/>
          <p:nvPr/>
        </p:nvSpPr>
        <p:spPr>
          <a:xfrm>
            <a:off x="86693" y="1053459"/>
            <a:ext cx="235582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Planning tool, not a Budget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Financial picture of what the City will look like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Numbers being shown today are estimates and will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DB3C51-050A-118E-62ED-6465F6FE2A8A}"/>
              </a:ext>
            </a:extLst>
          </p:cNvPr>
          <p:cNvSpPr txBox="1"/>
          <p:nvPr/>
        </p:nvSpPr>
        <p:spPr>
          <a:xfrm>
            <a:off x="10620262" y="2174759"/>
            <a:ext cx="854243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$46 M</a:t>
            </a:r>
          </a:p>
        </p:txBody>
      </p:sp>
    </p:spTree>
    <p:extLst>
      <p:ext uri="{BB962C8B-B14F-4D97-AF65-F5344CB8AC3E}">
        <p14:creationId xmlns:p14="http://schemas.microsoft.com/office/powerpoint/2010/main" val="298241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CD3CB-861D-B4E0-14DD-174D9EE26112}"/>
              </a:ext>
            </a:extLst>
          </p:cNvPr>
          <p:cNvSpPr txBox="1"/>
          <p:nvPr/>
        </p:nvSpPr>
        <p:spPr>
          <a:xfrm>
            <a:off x="4627924" y="817332"/>
            <a:ext cx="242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Proxima Nova Extrabold" panose="02000506030000020004" pitchFamily="50" charset="0"/>
              </a:rPr>
              <a:t>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66B5E-272D-AFB1-0390-D0C24AA33E28}"/>
              </a:ext>
            </a:extLst>
          </p:cNvPr>
          <p:cNvSpPr txBox="1"/>
          <p:nvPr/>
        </p:nvSpPr>
        <p:spPr>
          <a:xfrm>
            <a:off x="4627924" y="1649642"/>
            <a:ext cx="24244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We, the employees of the City of Midland, are PASSIONATE and ENERGETIC about the service we provide to EACH OTHER and OUR COMMUNITY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C1184D-8950-6CC9-954F-121A52D6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09488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12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145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B459733-729B-6DD5-0AC1-771BA1254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38" y="100208"/>
            <a:ext cx="9063280" cy="528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-37578" y="197782"/>
            <a:ext cx="3860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Forecasting: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2</a:t>
            </a:fld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FE2E1-CA4A-7745-8BB1-C36696D762BD}"/>
              </a:ext>
            </a:extLst>
          </p:cNvPr>
          <p:cNvSpPr/>
          <p:nvPr/>
        </p:nvSpPr>
        <p:spPr>
          <a:xfrm>
            <a:off x="-1951" y="1064796"/>
            <a:ext cx="3543589" cy="1081804"/>
          </a:xfrm>
          <a:prstGeom prst="rect">
            <a:avLst/>
          </a:prstGeom>
          <a:solidFill>
            <a:srgbClr val="E0EAFF"/>
          </a:solidFill>
          <a:ln>
            <a:solidFill>
              <a:srgbClr val="E0E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0" i="0" dirty="0">
                <a:solidFill>
                  <a:srgbClr val="2167D8"/>
                </a:solidFill>
                <a:effectLst/>
                <a:latin typeface="Trade Gothic W01 Roman"/>
              </a:rPr>
              <a:t>Predicting Financial </a:t>
            </a:r>
            <a:r>
              <a:rPr lang="en-US" sz="2800" dirty="0">
                <a:solidFill>
                  <a:srgbClr val="2167D8"/>
                </a:solidFill>
                <a:latin typeface="Trade Gothic W01 Roman"/>
              </a:rPr>
              <a:t>F</a:t>
            </a:r>
            <a:r>
              <a:rPr lang="en-US" sz="2800" b="0" i="0" dirty="0">
                <a:solidFill>
                  <a:srgbClr val="2167D8"/>
                </a:solidFill>
                <a:effectLst/>
                <a:latin typeface="Trade Gothic W01 Roman"/>
              </a:rPr>
              <a:t>uture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DEA7B-7828-6BE2-2018-1A84CDDFF548}"/>
              </a:ext>
            </a:extLst>
          </p:cNvPr>
          <p:cNvSpPr/>
          <p:nvPr/>
        </p:nvSpPr>
        <p:spPr>
          <a:xfrm>
            <a:off x="-1951" y="2146600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Trade Gothic W01 Roman"/>
              </a:rPr>
              <a:t>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rade Gothic W01 Roman"/>
              </a:rPr>
              <a:t>nvolves Assumptions and Educated Guesses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B9782-AD4B-B9F5-5EEC-7C6BA28BE0D5}"/>
              </a:ext>
            </a:extLst>
          </p:cNvPr>
          <p:cNvSpPr/>
          <p:nvPr/>
        </p:nvSpPr>
        <p:spPr>
          <a:xfrm>
            <a:off x="-1951" y="3228404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chemeClr val="bg1"/>
                </a:solidFill>
                <a:effectLst/>
                <a:latin typeface="Trade Gothic W01 Roman"/>
              </a:rPr>
              <a:t>Informs </a:t>
            </a:r>
            <a:r>
              <a:rPr lang="en-US" sz="2800" dirty="0">
                <a:solidFill>
                  <a:schemeClr val="bg1"/>
                </a:solidFill>
                <a:latin typeface="Trade Gothic W01 Roman"/>
              </a:rPr>
              <a:t>D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rade Gothic W01 Roman"/>
              </a:rPr>
              <a:t>ecision-Making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CA8678-468B-765C-7906-25871931BD1E}"/>
              </a:ext>
            </a:extLst>
          </p:cNvPr>
          <p:cNvSpPr/>
          <p:nvPr/>
        </p:nvSpPr>
        <p:spPr>
          <a:xfrm>
            <a:off x="-1951" y="4310208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Trade Gothic W01 Roman"/>
              </a:rPr>
              <a:t>M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rade Gothic W01 Roman"/>
              </a:rPr>
              <a:t>aintain a Forward-Focused </a:t>
            </a:r>
            <a:r>
              <a:rPr lang="en-US" sz="2800" dirty="0">
                <a:solidFill>
                  <a:schemeClr val="bg1"/>
                </a:solidFill>
                <a:latin typeface="Trade Gothic W01 Roman"/>
              </a:rPr>
              <a:t>M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Trade Gothic W01 Roman"/>
              </a:rPr>
              <a:t>indset</a:t>
            </a:r>
          </a:p>
        </p:txBody>
      </p:sp>
    </p:spTree>
    <p:extLst>
      <p:ext uri="{BB962C8B-B14F-4D97-AF65-F5344CB8AC3E}">
        <p14:creationId xmlns:p14="http://schemas.microsoft.com/office/powerpoint/2010/main" val="429154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55B1D-88D4-977C-B445-5A6EB73A89C1}"/>
              </a:ext>
            </a:extLst>
          </p:cNvPr>
          <p:cNvSpPr/>
          <p:nvPr/>
        </p:nvSpPr>
        <p:spPr>
          <a:xfrm>
            <a:off x="3539858" y="99153"/>
            <a:ext cx="9063280" cy="5288136"/>
          </a:xfrm>
          <a:prstGeom prst="rect">
            <a:avLst/>
          </a:prstGeom>
          <a:solidFill>
            <a:srgbClr val="E0E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rgbClr val="181818"/>
              </a:solidFill>
              <a:effectLst/>
              <a:latin typeface="Trade Gothic W01 Roman"/>
            </a:endParaRPr>
          </a:p>
        </p:txBody>
      </p:sp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-37578" y="197782"/>
            <a:ext cx="3860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Forecasting: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3</a:t>
            </a:fld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FE2E1-CA4A-7745-8BB1-C36696D762BD}"/>
              </a:ext>
            </a:extLst>
          </p:cNvPr>
          <p:cNvSpPr/>
          <p:nvPr/>
        </p:nvSpPr>
        <p:spPr>
          <a:xfrm>
            <a:off x="-1951" y="1064796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chemeClr val="bg1"/>
              </a:solidFill>
              <a:effectLst/>
              <a:latin typeface="Trade Gothic W01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DEA7B-7828-6BE2-2018-1A84CDDFF548}"/>
              </a:ext>
            </a:extLst>
          </p:cNvPr>
          <p:cNvSpPr/>
          <p:nvPr/>
        </p:nvSpPr>
        <p:spPr>
          <a:xfrm>
            <a:off x="-1951" y="2146600"/>
            <a:ext cx="3543589" cy="1081804"/>
          </a:xfrm>
          <a:prstGeom prst="rect">
            <a:avLst/>
          </a:prstGeom>
          <a:solidFill>
            <a:srgbClr val="E0EAFF"/>
          </a:solidFill>
          <a:ln>
            <a:solidFill>
              <a:srgbClr val="E0E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2167D8"/>
                </a:solidFill>
                <a:latin typeface="Trade Gothic W01 Roman"/>
              </a:rPr>
              <a:t>I</a:t>
            </a:r>
            <a:r>
              <a:rPr lang="en-US" sz="2800" b="0" i="0" dirty="0">
                <a:solidFill>
                  <a:srgbClr val="2167D8"/>
                </a:solidFill>
                <a:effectLst/>
                <a:latin typeface="Trade Gothic W01 Roman"/>
              </a:rPr>
              <a:t>nvolves Assumptions and Educated Guesses</a:t>
            </a:r>
            <a:endParaRPr lang="en-US" sz="1600" i="1" dirty="0">
              <a:solidFill>
                <a:srgbClr val="2167D8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B9782-AD4B-B9F5-5EEC-7C6BA28BE0D5}"/>
              </a:ext>
            </a:extLst>
          </p:cNvPr>
          <p:cNvSpPr/>
          <p:nvPr/>
        </p:nvSpPr>
        <p:spPr>
          <a:xfrm>
            <a:off x="-1951" y="3228404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2800" b="0" i="0" dirty="0">
              <a:solidFill>
                <a:schemeClr val="bg1"/>
              </a:solidFill>
              <a:effectLst/>
              <a:latin typeface="Trade Gothic W01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CA8678-468B-765C-7906-25871931BD1E}"/>
              </a:ext>
            </a:extLst>
          </p:cNvPr>
          <p:cNvSpPr/>
          <p:nvPr/>
        </p:nvSpPr>
        <p:spPr>
          <a:xfrm>
            <a:off x="-1951" y="4310208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2800" b="0" i="0" dirty="0">
              <a:solidFill>
                <a:schemeClr val="bg1"/>
              </a:solidFill>
              <a:effectLst/>
              <a:latin typeface="Trade Gothic W01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62A2-B500-CC77-BE00-3475C1415054}"/>
              </a:ext>
            </a:extLst>
          </p:cNvPr>
          <p:cNvSpPr txBox="1"/>
          <p:nvPr/>
        </p:nvSpPr>
        <p:spPr>
          <a:xfrm>
            <a:off x="3908561" y="650315"/>
            <a:ext cx="455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 by looking at the last five years and find the average increase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6882A-B7F9-77DF-17F1-9965167106B2}"/>
              </a:ext>
            </a:extLst>
          </p:cNvPr>
          <p:cNvSpPr txBox="1"/>
          <p:nvPr/>
        </p:nvSpPr>
        <p:spPr>
          <a:xfrm>
            <a:off x="3955978" y="2397405"/>
            <a:ext cx="455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average increase is applied to the next year in the forecast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84F21-0E19-D500-27B6-67FBBDDA9B16}"/>
              </a:ext>
            </a:extLst>
          </p:cNvPr>
          <p:cNvSpPr txBox="1"/>
          <p:nvPr/>
        </p:nvSpPr>
        <p:spPr>
          <a:xfrm>
            <a:off x="3908562" y="4063243"/>
            <a:ext cx="469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average increase is then applied again to the following year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F9C73DE-E98B-4E98-B9C2-798EDC5765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027068"/>
              </p:ext>
            </p:extLst>
          </p:nvPr>
        </p:nvGraphicFramePr>
        <p:xfrm>
          <a:off x="8668785" y="398580"/>
          <a:ext cx="1894597" cy="116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F05C6F81-684A-45A8-9372-7CA5DC9F8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860086"/>
              </p:ext>
            </p:extLst>
          </p:nvPr>
        </p:nvGraphicFramePr>
        <p:xfrm>
          <a:off x="8530040" y="1929704"/>
          <a:ext cx="2499819" cy="128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07AFB93-C314-A4BC-EACD-EA29AC053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629442"/>
              </p:ext>
            </p:extLst>
          </p:nvPr>
        </p:nvGraphicFramePr>
        <p:xfrm>
          <a:off x="8508371" y="3492484"/>
          <a:ext cx="3630573" cy="163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EA97CAA2-32AB-D55D-BF06-99A936611F81}"/>
              </a:ext>
            </a:extLst>
          </p:cNvPr>
          <p:cNvGrpSpPr/>
          <p:nvPr/>
        </p:nvGrpSpPr>
        <p:grpSpPr>
          <a:xfrm>
            <a:off x="8668784" y="364440"/>
            <a:ext cx="1894597" cy="1106271"/>
            <a:chOff x="10169203" y="171542"/>
            <a:chExt cx="2080352" cy="1231135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AF2C3D37-0DBF-90FF-CE8C-6CDEA82A05B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78708544"/>
                </p:ext>
              </p:extLst>
            </p:nvPr>
          </p:nvGraphicFramePr>
          <p:xfrm>
            <a:off x="10169203" y="171542"/>
            <a:ext cx="2080352" cy="12311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A16DFB7-6188-920F-E5D1-4BEB63EF40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8737" y="420655"/>
              <a:ext cx="1913263" cy="2844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DDE56B-6C63-ADD3-E120-825881C11E81}"/>
                </a:ext>
              </a:extLst>
            </p:cNvPr>
            <p:cNvSpPr txBox="1"/>
            <p:nvPr/>
          </p:nvSpPr>
          <p:spPr>
            <a:xfrm>
              <a:off x="10977385" y="197782"/>
              <a:ext cx="299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%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FC7146A-4363-3B46-AC81-BB9C94C1E8B5}"/>
              </a:ext>
            </a:extLst>
          </p:cNvPr>
          <p:cNvSpPr txBox="1"/>
          <p:nvPr/>
        </p:nvSpPr>
        <p:spPr>
          <a:xfrm>
            <a:off x="10504229" y="1837795"/>
            <a:ext cx="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519010-D918-1969-3172-C69598FE5220}"/>
              </a:ext>
            </a:extLst>
          </p:cNvPr>
          <p:cNvSpPr txBox="1"/>
          <p:nvPr/>
        </p:nvSpPr>
        <p:spPr>
          <a:xfrm>
            <a:off x="11609330" y="3487761"/>
            <a:ext cx="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+%</a:t>
            </a:r>
          </a:p>
        </p:txBody>
      </p:sp>
    </p:spTree>
    <p:extLst>
      <p:ext uri="{BB962C8B-B14F-4D97-AF65-F5344CB8AC3E}">
        <p14:creationId xmlns:p14="http://schemas.microsoft.com/office/powerpoint/2010/main" val="200446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55B1D-88D4-977C-B445-5A6EB73A89C1}"/>
              </a:ext>
            </a:extLst>
          </p:cNvPr>
          <p:cNvSpPr/>
          <p:nvPr/>
        </p:nvSpPr>
        <p:spPr>
          <a:xfrm>
            <a:off x="3539858" y="99153"/>
            <a:ext cx="8843101" cy="5288136"/>
          </a:xfrm>
          <a:prstGeom prst="rect">
            <a:avLst/>
          </a:prstGeom>
          <a:solidFill>
            <a:srgbClr val="E0E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rgbClr val="181818"/>
              </a:solidFill>
              <a:effectLst/>
              <a:latin typeface="Trade Gothic W01 Roman"/>
            </a:endParaRPr>
          </a:p>
        </p:txBody>
      </p:sp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-37578" y="197782"/>
            <a:ext cx="3860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Forecasting: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4</a:t>
            </a:fld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FE2E1-CA4A-7745-8BB1-C36696D762BD}"/>
              </a:ext>
            </a:extLst>
          </p:cNvPr>
          <p:cNvSpPr/>
          <p:nvPr/>
        </p:nvSpPr>
        <p:spPr>
          <a:xfrm>
            <a:off x="-1951" y="1064796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chemeClr val="bg1"/>
              </a:solidFill>
              <a:effectLst/>
              <a:latin typeface="Trade Gothic W01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DEA7B-7828-6BE2-2018-1A84CDDFF548}"/>
              </a:ext>
            </a:extLst>
          </p:cNvPr>
          <p:cNvSpPr/>
          <p:nvPr/>
        </p:nvSpPr>
        <p:spPr>
          <a:xfrm>
            <a:off x="-1951" y="2146600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B9782-AD4B-B9F5-5EEC-7C6BA28BE0D5}"/>
              </a:ext>
            </a:extLst>
          </p:cNvPr>
          <p:cNvSpPr/>
          <p:nvPr/>
        </p:nvSpPr>
        <p:spPr>
          <a:xfrm>
            <a:off x="-1951" y="3228404"/>
            <a:ext cx="3543589" cy="1081804"/>
          </a:xfrm>
          <a:prstGeom prst="rect">
            <a:avLst/>
          </a:prstGeom>
          <a:solidFill>
            <a:srgbClr val="E0EAFF"/>
          </a:solidFill>
          <a:ln>
            <a:solidFill>
              <a:srgbClr val="E0E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800" b="0" i="0" dirty="0">
                <a:solidFill>
                  <a:srgbClr val="2167D8"/>
                </a:solidFill>
                <a:effectLst/>
                <a:latin typeface="Trade Gothic W01 Roman"/>
              </a:rPr>
              <a:t>Informs </a:t>
            </a:r>
            <a:r>
              <a:rPr lang="en-US" sz="2800" dirty="0">
                <a:solidFill>
                  <a:srgbClr val="2167D8"/>
                </a:solidFill>
                <a:latin typeface="Trade Gothic W01 Roman"/>
              </a:rPr>
              <a:t>D</a:t>
            </a:r>
            <a:r>
              <a:rPr lang="en-US" sz="2800" b="0" i="0" dirty="0">
                <a:solidFill>
                  <a:srgbClr val="2167D8"/>
                </a:solidFill>
                <a:effectLst/>
                <a:latin typeface="Trade Gothic W01 Roman"/>
              </a:rPr>
              <a:t>ecision-Making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CA8678-468B-765C-7906-25871931BD1E}"/>
              </a:ext>
            </a:extLst>
          </p:cNvPr>
          <p:cNvSpPr/>
          <p:nvPr/>
        </p:nvSpPr>
        <p:spPr>
          <a:xfrm>
            <a:off x="-1951" y="4310208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2800" b="0" i="0" dirty="0">
              <a:solidFill>
                <a:schemeClr val="bg1"/>
              </a:solidFill>
              <a:effectLst/>
              <a:latin typeface="Trade Gothic W01 Roman"/>
            </a:endParaRP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8A226CB6-DD77-4D9B-51EF-99469901E609}"/>
              </a:ext>
            </a:extLst>
          </p:cNvPr>
          <p:cNvSpPr/>
          <p:nvPr/>
        </p:nvSpPr>
        <p:spPr>
          <a:xfrm>
            <a:off x="4322041" y="649995"/>
            <a:ext cx="7089555" cy="4098275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8DC27-D444-067B-0F26-10B32BD4B884}"/>
              </a:ext>
            </a:extLst>
          </p:cNvPr>
          <p:cNvSpPr txBox="1"/>
          <p:nvPr/>
        </p:nvSpPr>
        <p:spPr>
          <a:xfrm>
            <a:off x="5554082" y="1273902"/>
            <a:ext cx="440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Forecasting helps to determine “How” to Fund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76333-A9CF-6752-C446-E69FEEB52F4B}"/>
              </a:ext>
            </a:extLst>
          </p:cNvPr>
          <p:cNvSpPr txBox="1"/>
          <p:nvPr/>
        </p:nvSpPr>
        <p:spPr>
          <a:xfrm>
            <a:off x="5850279" y="3304949"/>
            <a:ext cx="4222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The Strategic Plan then helps to determine “What” to Fund</a:t>
            </a:r>
          </a:p>
        </p:txBody>
      </p:sp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AA6DCD9B-8E17-1B99-3912-3A7995BB4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3912" y="1232200"/>
            <a:ext cx="914400" cy="9144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E3C32827-940A-97A9-01F7-0D507C467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8089" y="3304949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364D72-EDC0-D754-0DF3-D406CA966CF0}"/>
              </a:ext>
            </a:extLst>
          </p:cNvPr>
          <p:cNvSpPr/>
          <p:nvPr/>
        </p:nvSpPr>
        <p:spPr>
          <a:xfrm>
            <a:off x="4281889" y="2621755"/>
            <a:ext cx="7337233" cy="154274"/>
          </a:xfrm>
          <a:prstGeom prst="rect">
            <a:avLst/>
          </a:prstGeom>
          <a:solidFill>
            <a:srgbClr val="E0E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55B1D-88D4-977C-B445-5A6EB73A89C1}"/>
              </a:ext>
            </a:extLst>
          </p:cNvPr>
          <p:cNvSpPr/>
          <p:nvPr/>
        </p:nvSpPr>
        <p:spPr>
          <a:xfrm>
            <a:off x="3539858" y="99153"/>
            <a:ext cx="8777000" cy="5288136"/>
          </a:xfrm>
          <a:prstGeom prst="rect">
            <a:avLst/>
          </a:prstGeom>
          <a:solidFill>
            <a:srgbClr val="E0E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rgbClr val="181818"/>
              </a:solidFill>
              <a:effectLst/>
              <a:latin typeface="Trade Gothic W01 Roman"/>
            </a:endParaRPr>
          </a:p>
        </p:txBody>
      </p:sp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-37578" y="197782"/>
            <a:ext cx="3860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Forecasting: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5</a:t>
            </a:fld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FE2E1-CA4A-7745-8BB1-C36696D762BD}"/>
              </a:ext>
            </a:extLst>
          </p:cNvPr>
          <p:cNvSpPr/>
          <p:nvPr/>
        </p:nvSpPr>
        <p:spPr>
          <a:xfrm>
            <a:off x="-1951" y="1064796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chemeClr val="bg1"/>
              </a:solidFill>
              <a:effectLst/>
              <a:latin typeface="Trade Gothic W01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DDEA7B-7828-6BE2-2018-1A84CDDFF548}"/>
              </a:ext>
            </a:extLst>
          </p:cNvPr>
          <p:cNvSpPr/>
          <p:nvPr/>
        </p:nvSpPr>
        <p:spPr>
          <a:xfrm>
            <a:off x="-1951" y="2146600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B9782-AD4B-B9F5-5EEC-7C6BA28BE0D5}"/>
              </a:ext>
            </a:extLst>
          </p:cNvPr>
          <p:cNvSpPr/>
          <p:nvPr/>
        </p:nvSpPr>
        <p:spPr>
          <a:xfrm>
            <a:off x="-1951" y="3228404"/>
            <a:ext cx="3543589" cy="1081804"/>
          </a:xfrm>
          <a:prstGeom prst="rect">
            <a:avLst/>
          </a:prstGeom>
          <a:solidFill>
            <a:srgbClr val="2167D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sz="2800" b="0" i="0" dirty="0">
              <a:solidFill>
                <a:schemeClr val="bg1"/>
              </a:solidFill>
              <a:effectLst/>
              <a:latin typeface="Trade Gothic W01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CA8678-468B-765C-7906-25871931BD1E}"/>
              </a:ext>
            </a:extLst>
          </p:cNvPr>
          <p:cNvSpPr/>
          <p:nvPr/>
        </p:nvSpPr>
        <p:spPr>
          <a:xfrm>
            <a:off x="-1951" y="4310208"/>
            <a:ext cx="3543589" cy="1081804"/>
          </a:xfrm>
          <a:prstGeom prst="rect">
            <a:avLst/>
          </a:prstGeom>
          <a:solidFill>
            <a:srgbClr val="E0EAFF"/>
          </a:solidFill>
          <a:ln>
            <a:solidFill>
              <a:srgbClr val="E0E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2167D8"/>
                </a:solidFill>
                <a:latin typeface="Trade Gothic W01 Roman"/>
              </a:rPr>
              <a:t>M</a:t>
            </a:r>
            <a:r>
              <a:rPr lang="en-US" sz="2800" b="0" i="0" dirty="0">
                <a:solidFill>
                  <a:srgbClr val="2167D8"/>
                </a:solidFill>
                <a:effectLst/>
                <a:latin typeface="Trade Gothic W01 Roman"/>
              </a:rPr>
              <a:t>aintain a Forward-Focused </a:t>
            </a:r>
            <a:r>
              <a:rPr lang="en-US" sz="2800" dirty="0">
                <a:solidFill>
                  <a:srgbClr val="2167D8"/>
                </a:solidFill>
                <a:latin typeface="Trade Gothic W01 Roman"/>
              </a:rPr>
              <a:t>M</a:t>
            </a:r>
            <a:r>
              <a:rPr lang="en-US" sz="2800" b="0" i="0" dirty="0">
                <a:solidFill>
                  <a:srgbClr val="2167D8"/>
                </a:solidFill>
                <a:effectLst/>
                <a:latin typeface="Trade Gothic W01 Roman"/>
              </a:rPr>
              <a:t>indset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5EA9DE-9DF9-7454-7DAF-7C9AF8991540}"/>
              </a:ext>
            </a:extLst>
          </p:cNvPr>
          <p:cNvSpPr/>
          <p:nvPr/>
        </p:nvSpPr>
        <p:spPr>
          <a:xfrm>
            <a:off x="6779708" y="134632"/>
            <a:ext cx="2583580" cy="247650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4CA6D6-96AD-FBC3-ABF7-3E49D7822EC1}"/>
              </a:ext>
            </a:extLst>
          </p:cNvPr>
          <p:cNvSpPr/>
          <p:nvPr/>
        </p:nvSpPr>
        <p:spPr>
          <a:xfrm>
            <a:off x="5270867" y="2608448"/>
            <a:ext cx="2583811" cy="248188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5F2CD9-74F6-5926-1BA9-3FA141E798A0}"/>
              </a:ext>
            </a:extLst>
          </p:cNvPr>
          <p:cNvSpPr/>
          <p:nvPr/>
        </p:nvSpPr>
        <p:spPr>
          <a:xfrm>
            <a:off x="8520173" y="2611136"/>
            <a:ext cx="2475784" cy="24765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FEB85-58AB-A624-A4C1-5714047CF39B}"/>
              </a:ext>
            </a:extLst>
          </p:cNvPr>
          <p:cNvSpPr txBox="1"/>
          <p:nvPr/>
        </p:nvSpPr>
        <p:spPr>
          <a:xfrm>
            <a:off x="6830688" y="563063"/>
            <a:ext cx="2475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Strategic Plan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Encompasses a City’s vision for the future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227686-72F7-A38F-BB1F-C67EFE89AE21}"/>
              </a:ext>
            </a:extLst>
          </p:cNvPr>
          <p:cNvSpPr txBox="1"/>
          <p:nvPr/>
        </p:nvSpPr>
        <p:spPr>
          <a:xfrm>
            <a:off x="5217976" y="2949547"/>
            <a:ext cx="26895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Goals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Long-term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Align with the </a:t>
            </a:r>
            <a:r>
              <a:rPr lang="en-US" sz="2400" u="sng" dirty="0">
                <a:solidFill>
                  <a:schemeClr val="bg1"/>
                </a:solidFill>
              </a:rPr>
              <a:t>Strategic Plan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5E0B2A-8A30-5CC6-C3B1-BA5A199A76FB}"/>
              </a:ext>
            </a:extLst>
          </p:cNvPr>
          <p:cNvSpPr txBox="1"/>
          <p:nvPr/>
        </p:nvSpPr>
        <p:spPr>
          <a:xfrm>
            <a:off x="8650822" y="2980324"/>
            <a:ext cx="22144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Action Items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Short-term, “Steps” toward achieving </a:t>
            </a:r>
            <a:r>
              <a:rPr lang="en-US" sz="2400" u="sng" dirty="0">
                <a:solidFill>
                  <a:schemeClr val="bg1"/>
                </a:solidFill>
              </a:rPr>
              <a:t>Goals</a:t>
            </a:r>
          </a:p>
        </p:txBody>
      </p:sp>
      <p:pic>
        <p:nvPicPr>
          <p:cNvPr id="12" name="Graphic 11" descr="Arrow: Clockwise curve with solid fill">
            <a:extLst>
              <a:ext uri="{FF2B5EF4-FFF2-40B4-BE49-F238E27FC236}">
                <a16:creationId xmlns:a16="http://schemas.microsoft.com/office/drawing/2014/main" id="{ACD85D38-1BEA-B6C0-733A-B4BE5BCC8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422358">
            <a:off x="5350661" y="1030569"/>
            <a:ext cx="1567091" cy="1567091"/>
          </a:xfrm>
          <a:prstGeom prst="rect">
            <a:avLst/>
          </a:prstGeom>
        </p:spPr>
      </p:pic>
      <p:pic>
        <p:nvPicPr>
          <p:cNvPr id="14" name="Graphic 13" descr="Arrow: Clockwise curve with solid fill">
            <a:extLst>
              <a:ext uri="{FF2B5EF4-FFF2-40B4-BE49-F238E27FC236}">
                <a16:creationId xmlns:a16="http://schemas.microsoft.com/office/drawing/2014/main" id="{64CF18FA-73B3-F4FB-949D-A290A4AB8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366277">
            <a:off x="9245237" y="1090752"/>
            <a:ext cx="1567091" cy="1567091"/>
          </a:xfrm>
          <a:prstGeom prst="rect">
            <a:avLst/>
          </a:prstGeom>
        </p:spPr>
      </p:pic>
      <p:pic>
        <p:nvPicPr>
          <p:cNvPr id="15" name="Graphic 14" descr="Arrow: Clockwise curve with solid fill">
            <a:extLst>
              <a:ext uri="{FF2B5EF4-FFF2-40B4-BE49-F238E27FC236}">
                <a16:creationId xmlns:a16="http://schemas.microsoft.com/office/drawing/2014/main" id="{6D4D32D4-C09D-1CE4-F3ED-10B2EEE39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8066343">
            <a:off x="7403533" y="4273039"/>
            <a:ext cx="1567091" cy="15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9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207016" y="51019"/>
            <a:ext cx="47005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Budget Recap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FY2024 Budget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latin typeface="Proxima Nova Extrabold" panose="02000506030000020004" pitchFamily="50" charset="0"/>
            </a:endParaRP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latin typeface="Proxima Nova Extrabold" panose="02000506030000020004" pitchFamily="50" charset="0"/>
            </a:endParaRP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latin typeface="Proxima Nova Extrabold" panose="02000506030000020004" pitchFamily="50" charset="0"/>
            </a:endParaRPr>
          </a:p>
          <a:p>
            <a:pPr algn="just"/>
            <a:r>
              <a:rPr lang="en-US" sz="3200" b="1" dirty="0">
                <a:solidFill>
                  <a:srgbClr val="C00000"/>
                </a:solidFill>
                <a:latin typeface="Proxima Nova Extrabold" panose="02000506030000020004" pitchFamily="50" charset="0"/>
              </a:rPr>
              <a:t>Fixed  	   $157.7 M</a:t>
            </a:r>
          </a:p>
          <a:p>
            <a:pPr algn="just"/>
            <a:endParaRPr lang="en-US" sz="3200" b="1" dirty="0">
              <a:solidFill>
                <a:schemeClr val="accent6"/>
              </a:solidFill>
              <a:latin typeface="Proxima Nova Extrabold" panose="02000506030000020004" pitchFamily="50" charset="0"/>
            </a:endParaRPr>
          </a:p>
          <a:p>
            <a:pPr algn="just"/>
            <a:r>
              <a:rPr lang="en-US" sz="3200" b="1" dirty="0">
                <a:solidFill>
                  <a:schemeClr val="accent6"/>
                </a:solidFill>
                <a:latin typeface="Proxima Nova Extrabold" panose="02000506030000020004" pitchFamily="50" charset="0"/>
              </a:rPr>
              <a:t>One-Time      $9.8 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6</a:t>
            </a:fld>
            <a:endParaRPr lang="en-US" sz="3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9B4E364-7BE7-89DB-D0C8-0597D0B4F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291299"/>
              </p:ext>
            </p:extLst>
          </p:nvPr>
        </p:nvGraphicFramePr>
        <p:xfrm>
          <a:off x="5292740" y="51019"/>
          <a:ext cx="6435067" cy="565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876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207016" y="51019"/>
            <a:ext cx="49828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Budget Recap</a:t>
            </a: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FY2024 Budget</a:t>
            </a:r>
          </a:p>
          <a:p>
            <a:endParaRPr lang="en-US" sz="3200" b="1" dirty="0">
              <a:solidFill>
                <a:schemeClr val="accent1">
                  <a:lumMod val="75000"/>
                </a:schemeClr>
              </a:solidFill>
              <a:latin typeface="Proxima Nova Extrabold" panose="02000506030000020004" pitchFamily="50" charset="0"/>
            </a:endParaRPr>
          </a:p>
          <a:p>
            <a:endParaRPr lang="en-US" sz="3200" b="1" dirty="0">
              <a:solidFill>
                <a:schemeClr val="accent6"/>
              </a:solidFill>
              <a:latin typeface="Proxima Nova Extrabold" panose="02000506030000020004" pitchFamily="50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latin typeface="Proxima Nova Extrabold" panose="02000506030000020004" pitchFamily="50" charset="0"/>
              </a:rPr>
              <a:t>Most “One-Time” are still maintenance on necessary City Roads and Facilities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7</a:t>
            </a:fld>
            <a:endParaRPr lang="en-US" sz="3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9B4E364-7BE7-89DB-D0C8-0597D0B4F5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102715"/>
              </p:ext>
            </p:extLst>
          </p:nvPr>
        </p:nvGraphicFramePr>
        <p:xfrm>
          <a:off x="3015919" y="691979"/>
          <a:ext cx="12818279" cy="1277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485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207015" y="51019"/>
            <a:ext cx="107657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Forecasting Assumptions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Proxima Nova Extrabold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City Cost and Revenue will continue to increase (growth)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Proxima Nova Extrabold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The forecast will follow historical trends (average % increase)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Proxima Nova Extrabold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Average increases will be calculated from a five-year time span: FY2020 to FY2024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Proxima Nova Extrabold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Forecasting builds a draft of the future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Proxima Nova Extrabold" panose="02000506030000020004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Effects of oil and gas revenue have been removed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8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131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&#10;&#10;Description automatically generated with low confidence">
            <a:extLst>
              <a:ext uri="{FF2B5EF4-FFF2-40B4-BE49-F238E27FC236}">
                <a16:creationId xmlns:a16="http://schemas.microsoft.com/office/drawing/2014/main" id="{C5D96AD2-FC3A-C474-CB8E-81DEF00FD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6B4A5CA-7A58-C5E2-849F-93711BD374A4}"/>
              </a:ext>
            </a:extLst>
          </p:cNvPr>
          <p:cNvSpPr txBox="1"/>
          <p:nvPr/>
        </p:nvSpPr>
        <p:spPr>
          <a:xfrm>
            <a:off x="280192" y="110550"/>
            <a:ext cx="8416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Proxima Nova Extrabold" panose="02000506030000020004" pitchFamily="50" charset="0"/>
              </a:rPr>
              <a:t>Expenses vs Revenue to FY2029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7E3F2A-9FEC-DEAC-6418-07C290E4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17209" cy="365125"/>
          </a:xfrm>
        </p:spPr>
        <p:txBody>
          <a:bodyPr/>
          <a:lstStyle/>
          <a:p>
            <a:fld id="{89A8A563-B3C5-4276-B140-C5F561897E41}" type="slidenum">
              <a:rPr lang="en-US" sz="3600" smtClean="0"/>
              <a:t>9</a:t>
            </a:fld>
            <a:endParaRPr lang="en-US" sz="3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988C3B-F94C-41D0-AC1B-B0BD860D7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017681"/>
              </p:ext>
            </p:extLst>
          </p:nvPr>
        </p:nvGraphicFramePr>
        <p:xfrm>
          <a:off x="1215958" y="695326"/>
          <a:ext cx="10437778" cy="4725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E1DA756-84FB-0DF5-FD51-5CA0AC4AC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033560"/>
              </p:ext>
            </p:extLst>
          </p:nvPr>
        </p:nvGraphicFramePr>
        <p:xfrm>
          <a:off x="1877435" y="769779"/>
          <a:ext cx="9309371" cy="420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A33B385-50BA-D33F-E682-BAEC3212856E}"/>
              </a:ext>
            </a:extLst>
          </p:cNvPr>
          <p:cNvSpPr/>
          <p:nvPr/>
        </p:nvSpPr>
        <p:spPr>
          <a:xfrm>
            <a:off x="3015572" y="1361466"/>
            <a:ext cx="7298993" cy="2753334"/>
          </a:xfrm>
          <a:custGeom>
            <a:avLst/>
            <a:gdLst>
              <a:gd name="connsiteX0" fmla="*/ 0 w 7295745"/>
              <a:gd name="connsiteY0" fmla="*/ 2704290 h 2704290"/>
              <a:gd name="connsiteX1" fmla="*/ 2042809 w 7295745"/>
              <a:gd name="connsiteY1" fmla="*/ 2023353 h 2704290"/>
              <a:gd name="connsiteX2" fmla="*/ 4095345 w 7295745"/>
              <a:gd name="connsiteY2" fmla="*/ 1274324 h 2704290"/>
              <a:gd name="connsiteX3" fmla="*/ 5291847 w 7295745"/>
              <a:gd name="connsiteY3" fmla="*/ 817124 h 2704290"/>
              <a:gd name="connsiteX4" fmla="*/ 7295745 w 7295745"/>
              <a:gd name="connsiteY4" fmla="*/ 0 h 2704290"/>
              <a:gd name="connsiteX5" fmla="*/ 7286017 w 7295745"/>
              <a:gd name="connsiteY5" fmla="*/ 1420238 h 2704290"/>
              <a:gd name="connsiteX6" fmla="*/ 3492230 w 7295745"/>
              <a:gd name="connsiteY6" fmla="*/ 2110902 h 2704290"/>
              <a:gd name="connsiteX7" fmla="*/ 0 w 7295745"/>
              <a:gd name="connsiteY7" fmla="*/ 2704290 h 2704290"/>
              <a:gd name="connsiteX0" fmla="*/ 0 w 7295745"/>
              <a:gd name="connsiteY0" fmla="*/ 2704290 h 2704290"/>
              <a:gd name="connsiteX1" fmla="*/ 2042809 w 7295745"/>
              <a:gd name="connsiteY1" fmla="*/ 2023353 h 2704290"/>
              <a:gd name="connsiteX2" fmla="*/ 4095345 w 7295745"/>
              <a:gd name="connsiteY2" fmla="*/ 1274324 h 2704290"/>
              <a:gd name="connsiteX3" fmla="*/ 5291847 w 7295745"/>
              <a:gd name="connsiteY3" fmla="*/ 817124 h 2704290"/>
              <a:gd name="connsiteX4" fmla="*/ 7295745 w 7295745"/>
              <a:gd name="connsiteY4" fmla="*/ 0 h 2704290"/>
              <a:gd name="connsiteX5" fmla="*/ 7286017 w 7295745"/>
              <a:gd name="connsiteY5" fmla="*/ 1420238 h 2704290"/>
              <a:gd name="connsiteX6" fmla="*/ 3482503 w 7295745"/>
              <a:gd name="connsiteY6" fmla="*/ 2255806 h 2704290"/>
              <a:gd name="connsiteX7" fmla="*/ 0 w 7295745"/>
              <a:gd name="connsiteY7" fmla="*/ 2704290 h 2704290"/>
              <a:gd name="connsiteX0" fmla="*/ 0 w 7295745"/>
              <a:gd name="connsiteY0" fmla="*/ 2704290 h 2704290"/>
              <a:gd name="connsiteX1" fmla="*/ 2042809 w 7295745"/>
              <a:gd name="connsiteY1" fmla="*/ 2023353 h 2704290"/>
              <a:gd name="connsiteX2" fmla="*/ 4095345 w 7295745"/>
              <a:gd name="connsiteY2" fmla="*/ 1274324 h 2704290"/>
              <a:gd name="connsiteX3" fmla="*/ 5291847 w 7295745"/>
              <a:gd name="connsiteY3" fmla="*/ 817124 h 2704290"/>
              <a:gd name="connsiteX4" fmla="*/ 7295745 w 7295745"/>
              <a:gd name="connsiteY4" fmla="*/ 0 h 2704290"/>
              <a:gd name="connsiteX5" fmla="*/ 7286017 w 7295745"/>
              <a:gd name="connsiteY5" fmla="*/ 1719706 h 2704290"/>
              <a:gd name="connsiteX6" fmla="*/ 3482503 w 7295745"/>
              <a:gd name="connsiteY6" fmla="*/ 2255806 h 2704290"/>
              <a:gd name="connsiteX7" fmla="*/ 0 w 7295745"/>
              <a:gd name="connsiteY7" fmla="*/ 2704290 h 270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5745" h="2704290">
                <a:moveTo>
                  <a:pt x="0" y="2704290"/>
                </a:moveTo>
                <a:lnTo>
                  <a:pt x="2042809" y="2023353"/>
                </a:lnTo>
                <a:lnTo>
                  <a:pt x="4095345" y="1274324"/>
                </a:lnTo>
                <a:lnTo>
                  <a:pt x="5291847" y="817124"/>
                </a:lnTo>
                <a:lnTo>
                  <a:pt x="7295745" y="0"/>
                </a:lnTo>
                <a:cubicBezTo>
                  <a:pt x="7292502" y="473413"/>
                  <a:pt x="7289260" y="1246293"/>
                  <a:pt x="7286017" y="1719706"/>
                </a:cubicBezTo>
                <a:lnTo>
                  <a:pt x="3482503" y="2255806"/>
                </a:lnTo>
                <a:lnTo>
                  <a:pt x="0" y="270429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E292A-67E0-0278-FE2D-F367495B6598}"/>
              </a:ext>
            </a:extLst>
          </p:cNvPr>
          <p:cNvSpPr txBox="1"/>
          <p:nvPr/>
        </p:nvSpPr>
        <p:spPr>
          <a:xfrm rot="20363197">
            <a:off x="5908269" y="2478729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Expenses +7.4%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DBF33-52DB-E5CC-EABD-637BA198FD68}"/>
              </a:ext>
            </a:extLst>
          </p:cNvPr>
          <p:cNvSpPr txBox="1"/>
          <p:nvPr/>
        </p:nvSpPr>
        <p:spPr>
          <a:xfrm rot="21156186">
            <a:off x="6194304" y="3607385"/>
            <a:ext cx="1462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Revenue +2.9%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556C7-A9D8-69F4-DE2B-E6FFB7E9756A}"/>
              </a:ext>
            </a:extLst>
          </p:cNvPr>
          <p:cNvSpPr txBox="1"/>
          <p:nvPr/>
        </p:nvSpPr>
        <p:spPr>
          <a:xfrm>
            <a:off x="9884194" y="2125302"/>
            <a:ext cx="854243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$46 M</a:t>
            </a:r>
          </a:p>
        </p:txBody>
      </p:sp>
    </p:spTree>
    <p:extLst>
      <p:ext uri="{BB962C8B-B14F-4D97-AF65-F5344CB8AC3E}">
        <p14:creationId xmlns:p14="http://schemas.microsoft.com/office/powerpoint/2010/main" val="3172724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822</Words>
  <Application>Microsoft Office PowerPoint</Application>
  <PresentationFormat>Widescreen</PresentationFormat>
  <Paragraphs>169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Proxima Nova Extrabold</vt:lpstr>
      <vt:lpstr>Proxima Nova Medium</vt:lpstr>
      <vt:lpstr>Trade Gothic W01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Karisa Danley</dc:creator>
  <cp:lastModifiedBy>Alyssa Coppens</cp:lastModifiedBy>
  <cp:revision>110</cp:revision>
  <cp:lastPrinted>2023-10-24T14:28:23Z</cp:lastPrinted>
  <dcterms:created xsi:type="dcterms:W3CDTF">2023-08-09T18:04:18Z</dcterms:created>
  <dcterms:modified xsi:type="dcterms:W3CDTF">2023-10-24T14:28:30Z</dcterms:modified>
</cp:coreProperties>
</file>