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5" r:id="rId4"/>
    <p:sldId id="306" r:id="rId5"/>
    <p:sldId id="307" r:id="rId6"/>
    <p:sldId id="304" r:id="rId7"/>
    <p:sldId id="270" r:id="rId8"/>
    <p:sldId id="273" r:id="rId9"/>
    <p:sldId id="308" r:id="rId10"/>
    <p:sldId id="309" r:id="rId11"/>
    <p:sldId id="302" r:id="rId12"/>
    <p:sldId id="303" r:id="rId13"/>
    <p:sldId id="310" r:id="rId14"/>
    <p:sldId id="272" r:id="rId15"/>
    <p:sldId id="274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val>
            <c:numRef>
              <c:f>'Charts and Reference'!$D$85:$D$90</c:f>
              <c:numCache>
                <c:formatCode>_(* #,##0_);_(* \(#,##0\);_(* "-"??_);_(@_)</c:formatCode>
                <c:ptCount val="6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F-4578-A4AA-26973F9FA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454390783"/>
        <c:axId val="371652735"/>
      </c:areaChart>
      <c:catAx>
        <c:axId val="4543907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371652735"/>
        <c:crosses val="autoZero"/>
        <c:auto val="1"/>
        <c:lblAlgn val="ctr"/>
        <c:lblOffset val="100"/>
        <c:noMultiLvlLbl val="0"/>
      </c:catAx>
      <c:valAx>
        <c:axId val="371652735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54390783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64563838512121E-2"/>
          <c:y val="0.10130911390422263"/>
          <c:w val="0.91291969298668296"/>
          <c:h val="0.78817185274571644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Reference'!$D$85:$D$91</c:f>
              <c:numCache>
                <c:formatCode>_(* #,##0_);_(* \(#,##0\);_(* "-"??_);_(@_)</c:formatCode>
                <c:ptCount val="7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  <c:pt idx="6">
                  <c:v>110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E82-4D52-87D6-B7623F572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axId val="1040282463"/>
        <c:axId val="426028783"/>
      </c:areaChar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Reference'!$B$85:$B$91</c:f>
              <c:numCache>
                <c:formatCode>General</c:formatCode>
                <c:ptCount val="7"/>
                <c:pt idx="6" formatCode="_(* #,##0_);_(* \(#,##0\);_(* &quot;-&quot;??_);_(@_)">
                  <c:v>110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E82-4D52-87D6-B7623F572460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Reference'!$C$85:$C$91</c:f>
              <c:numCache>
                <c:formatCode>General</c:formatCode>
                <c:ptCount val="7"/>
                <c:pt idx="6" formatCode="_(* #,##0_);_(* \(#,##0\);_(* &quot;-&quot;??_);_(@_)">
                  <c:v>10.620666834355326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E82-4D52-87D6-B7623F572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40282463"/>
        <c:axId val="426028783"/>
      </c:barChart>
      <c:dateAx>
        <c:axId val="104028246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6028783"/>
        <c:crosses val="autoZero"/>
        <c:auto val="1"/>
        <c:lblOffset val="100"/>
        <c:baseTimeUnit val="years"/>
      </c:dateAx>
      <c:valAx>
        <c:axId val="4260287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0402824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Reference'!$D$85:$D$95</c:f>
              <c:numCache>
                <c:formatCode>_(* #,##0_);_(* \(#,##0\);_(* "-"??_);_(@_)</c:formatCode>
                <c:ptCount val="11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B-42D2-9A7E-A4BA46447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axId val="1040282463"/>
        <c:axId val="426028783"/>
      </c:areaChar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Reference'!$B$85:$B$95</c:f>
              <c:numCache>
                <c:formatCode>General</c:formatCode>
                <c:ptCount val="11"/>
                <c:pt idx="6" formatCode="_(* #,##0_);_(* \(#,##0\);_(* &quot;-&quot;??_);_(@_)">
                  <c:v>110</c:v>
                </c:pt>
                <c:pt idx="7" formatCode="_(* #,##0_);_(* \(#,##0\);_(* &quot;-&quot;??_);_(@_)">
                  <c:v>120.62066683435532</c:v>
                </c:pt>
                <c:pt idx="8" formatCode="_(* #,##0_);_(* \(#,##0\);_(* &quot;-&quot;??_);_(@_)">
                  <c:v>131.24133366871064</c:v>
                </c:pt>
                <c:pt idx="9" formatCode="_(* #,##0_);_(* \(#,##0\);_(* &quot;-&quot;??_);_(@_)">
                  <c:v>142.887441994033</c:v>
                </c:pt>
                <c:pt idx="10" formatCode="_(* #,##0_);_(* \(#,##0\);_(* &quot;-&quot;??_);_(@_)">
                  <c:v>155.55899181032242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B-42D2-9A7E-A4BA46447C99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Reference'!$C$85:$C$95</c:f>
              <c:numCache>
                <c:formatCode>General</c:formatCode>
                <c:ptCount val="11"/>
                <c:pt idx="6" formatCode="_(* #,##0_);_(* \(#,##0\);_(* &quot;-&quot;??_);_(@_)">
                  <c:v>10.620666834355326</c:v>
                </c:pt>
                <c:pt idx="7" formatCode="_(* #,##0_);_(* \(#,##0\);_(* &quot;-&quot;??_);_(@_)">
                  <c:v>10.620666834355326</c:v>
                </c:pt>
                <c:pt idx="8" formatCode="_(* #,##0_);_(* \(#,##0\);_(* &quot;-&quot;??_);_(@_)">
                  <c:v>11.646108325322373</c:v>
                </c:pt>
                <c:pt idx="9" formatCode="_(* #,##0_);_(* \(#,##0\);_(* &quot;-&quot;??_);_(@_)">
                  <c:v>12.671549816289419</c:v>
                </c:pt>
                <c:pt idx="10" formatCode="_(* #,##0_);_(* \(#,##0\);_(* &quot;-&quot;??_);_(@_)">
                  <c:v>13.79599923847179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B-42D2-9A7E-A4BA46447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40282463"/>
        <c:axId val="426028783"/>
      </c:barChart>
      <c:dateAx>
        <c:axId val="104028246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6028783"/>
        <c:crosses val="autoZero"/>
        <c:auto val="1"/>
        <c:lblOffset val="100"/>
        <c:baseTimeUnit val="years"/>
      </c:dateAx>
      <c:valAx>
        <c:axId val="4260287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0402824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54390783"/>
        <c:axId val="371652735"/>
      </c:areaChart>
      <c:catAx>
        <c:axId val="45439078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71652735"/>
        <c:crosses val="autoZero"/>
        <c:auto val="1"/>
        <c:lblAlgn val="ctr"/>
        <c:lblOffset val="100"/>
        <c:noMultiLvlLbl val="0"/>
      </c:catAx>
      <c:valAx>
        <c:axId val="371652735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54390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C0C0-949A-4FDC-8379-5B69867BC35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DB42-2361-4162-9EEE-B185472C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blue logo with a silhouette of a city">
            <a:extLst>
              <a:ext uri="{FF2B5EF4-FFF2-40B4-BE49-F238E27FC236}">
                <a16:creationId xmlns:a16="http://schemas.microsoft.com/office/drawing/2014/main" id="{813336BF-3422-57F1-075C-B833F22C9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79" y="5473325"/>
            <a:ext cx="2709028" cy="1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1432-CB17-3FF5-70DC-E7CCF104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9D585-8FDF-A60C-C2DC-9C37DE71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0D20-3BFD-9552-C8B0-B9091B83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7BE9-091F-4472-802C-F99D0ADCAC97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40F-E9F9-C401-E0BB-4666E97A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C9B4-3FED-0E61-B9CC-59628C9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C8542-ACC2-F9CF-23D4-4F392107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DD53-FD89-2A97-DA29-A5719E85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292A-398C-68F3-7145-B6206430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CEBD-9C84-4D1F-98FC-CF2C239A2373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6284-C1FF-FDCF-7ADF-D4592C7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B8241-4FD5-AB06-BAAD-F2D39F51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ED2C-3011-DA03-D821-1DB00D4E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DB46-8E6B-585B-EC4F-5B37D07D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A8DC-A50E-3009-89B3-AA4328E7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0731-9F9B-446D-8891-6C590923FC09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21C3-B34B-8B78-E2E9-BD9259E1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39A0-9009-82E6-806A-54BF2D2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C40D-E7A2-5B42-590A-3FC0B91D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FAF81-0F87-932E-397F-AFEB819B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6CBB9-B70E-4C99-B91E-6605133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C56B-B03C-49FB-AE34-E36D380E57BB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7AAD-CE4C-87D4-48F6-6E2BB79D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F14C-6C87-B42F-9CE5-AFE8F37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0251-4F72-3AB4-385E-454C0F43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5863-E6BF-00AD-A711-486B5AF3F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1667-3D19-17F9-A840-9219988B6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82E21-9525-0B42-4E22-936986CF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367-EA4A-4304-BF72-C5B108EE0B2A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7A088-E82A-D832-9CB2-E6AC3D48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5436-6A1E-4490-61AD-5DD80CC2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D984-1704-8791-5826-C76F9F52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C56D4-C5BA-A103-6F33-0D69BB47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8A4CD-3C4A-0D88-52B5-A2487744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ADB87-2D84-490D-CC3B-0F08ACD32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227CE-3380-BC18-73A0-B68489A85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3CDC4-5BAC-C87B-CB56-DB1F9065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4510-5BDB-44D7-84F4-063AE10131E7}" type="datetime1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0EBBD-9425-70D4-3952-FE7BB7EB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A927E-F311-8E28-7ADC-17C12811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0076-BA57-10C1-9631-42B5B7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8C7-3841-2752-D95F-7790CA02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B40-1324-4AE9-A168-BBAD21E8F1EB}" type="datetime1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F053C-4C43-6616-1F09-663D92EC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ACCD8-2C5C-AD48-5CB2-D238C302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F52A8-8AB1-7345-627D-A99F8323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DC0D-35A8-4870-9B42-787DC725CBC3}" type="datetime1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F8742-20F6-E08D-FC50-D82E95D5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E8A9-9314-BCC5-6F6F-F6FF177B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765C-8D4F-7BEC-FCAC-9C79521C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1C86-52A5-A8AE-519D-023BC862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DAD2-9E77-EC7E-C642-DAA0B1D2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C6F07-1947-2851-8C52-CC5351C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FCF-329F-47FC-91AE-D193F7BE8CED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68D4-917F-1D41-580A-D1F470D0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438E-23DE-5ACE-AEC2-176A4C6C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6122-EB74-201C-0EAB-D61FC672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DA8B-CDD7-3687-BE0B-E31A7C012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47EC-7171-0D9B-8E39-786169CA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8459-5AB6-6605-A345-27ED8373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2A5F-3B14-4C5C-8C4A-36206D6E1258}" type="datetime1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B40B0-D856-823B-5492-DE3D952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B9BD-3FA1-C2E4-75AE-F99456FA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02F99-D256-0DDA-A1F8-18DB83E4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B9A9-A1A4-1AAF-6290-6108F797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C988B-C5AD-8547-E062-E6D3A8FE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519B-5BE5-419A-9DAD-BFC1E29A3CB6}" type="datetime1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83E2-CA89-5FCE-F4A1-598CF4685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C734-4571-EE82-F455-D2C91826B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pic>
        <p:nvPicPr>
          <p:cNvPr id="15" name="Picture 14" descr="A blue and white advertisement with buildings in the background&#10;&#10;Description automatically generated">
            <a:extLst>
              <a:ext uri="{FF2B5EF4-FFF2-40B4-BE49-F238E27FC236}">
                <a16:creationId xmlns:a16="http://schemas.microsoft.com/office/drawing/2014/main" id="{3D3BB8A1-E3A8-7DFE-6FAA-FE78D596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23E6C2C-DB9A-7DB2-9360-50C0BCAF4605}"/>
              </a:ext>
            </a:extLst>
          </p:cNvPr>
          <p:cNvSpPr txBox="1">
            <a:spLocks noChangeAspect="1"/>
          </p:cNvSpPr>
          <p:nvPr/>
        </p:nvSpPr>
        <p:spPr>
          <a:xfrm>
            <a:off x="173224" y="2622284"/>
            <a:ext cx="4726580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6000" b="1" dirty="0">
                <a:solidFill>
                  <a:schemeClr val="bg1"/>
                </a:solidFill>
              </a:rPr>
              <a:t>5 Year Forecast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9C9EB-B861-C249-6493-33148F2C895B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December 12, 2023</a:t>
            </a:r>
          </a:p>
        </p:txBody>
      </p:sp>
    </p:spTree>
    <p:extLst>
      <p:ext uri="{BB962C8B-B14F-4D97-AF65-F5344CB8AC3E}">
        <p14:creationId xmlns:p14="http://schemas.microsoft.com/office/powerpoint/2010/main" val="410217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7" y="6019137"/>
            <a:ext cx="755761" cy="608023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10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472724" y="230831"/>
            <a:ext cx="636338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Horses and Hay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26374" y="6019137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3" descr="image004">
            <a:extLst>
              <a:ext uri="{FF2B5EF4-FFF2-40B4-BE49-F238E27FC236}">
                <a16:creationId xmlns:a16="http://schemas.microsoft.com/office/drawing/2014/main" id="{1A9003C6-71BA-4385-A44E-B1106AE1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86" y="1318277"/>
            <a:ext cx="5145322" cy="33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image009">
            <a:extLst>
              <a:ext uri="{FF2B5EF4-FFF2-40B4-BE49-F238E27FC236}">
                <a16:creationId xmlns:a16="http://schemas.microsoft.com/office/drawing/2014/main" id="{679E1147-06E2-474F-A56A-5F2545F1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7" y="1324414"/>
            <a:ext cx="4876686" cy="33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80DD5-A880-4EAA-B781-A3B5F3A9CC76}"/>
              </a:ext>
            </a:extLst>
          </p:cNvPr>
          <p:cNvSpPr txBox="1"/>
          <p:nvPr/>
        </p:nvSpPr>
        <p:spPr>
          <a:xfrm>
            <a:off x="5701032" y="232961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1597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79101" cy="756475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11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F98610-8C24-BCD8-0557-4761C469C7A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5085DF-9A87-B436-E335-17729EBB2E32}"/>
              </a:ext>
            </a:extLst>
          </p:cNvPr>
          <p:cNvSpPr txBox="1"/>
          <p:nvPr/>
        </p:nvSpPr>
        <p:spPr>
          <a:xfrm>
            <a:off x="280192" y="82386"/>
            <a:ext cx="841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Expenses vs Revenue to FY2029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377ED-D8AD-4D79-8BB8-B9663AAF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0" y="1017637"/>
            <a:ext cx="10911559" cy="42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96177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636626" y="460244"/>
            <a:ext cx="1034480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Financial Discipline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EFCA55-76CB-4201-A6BB-8989263BF2FA}"/>
              </a:ext>
            </a:extLst>
          </p:cNvPr>
          <p:cNvSpPr txBox="1"/>
          <p:nvPr/>
        </p:nvSpPr>
        <p:spPr>
          <a:xfrm>
            <a:off x="636626" y="1502773"/>
            <a:ext cx="10451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Strategic Plan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5 Year Financial Forecasting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5 Year CIP Development for all Funds [General – (Streets/Parks) &amp; Enterprise Funds]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Identify funding streams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74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96177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481351" y="449614"/>
            <a:ext cx="1034480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Financial Discipline Continued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EFCA55-76CB-4201-A6BB-8989263BF2FA}"/>
              </a:ext>
            </a:extLst>
          </p:cNvPr>
          <p:cNvSpPr txBox="1"/>
          <p:nvPr/>
        </p:nvSpPr>
        <p:spPr>
          <a:xfrm>
            <a:off x="636626" y="1206851"/>
            <a:ext cx="94460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Cost Recovery of all Funds and Activities –                OR IT BECOMES GENERAL FUND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Enterprise Funds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Airport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Sports Complex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Golf Course	</a:t>
            </a:r>
            <a:r>
              <a:rPr lang="en-US" sz="32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Fire Pension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002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96177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179033" y="370502"/>
            <a:ext cx="1183393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Opportunities /Cost Containment /Revenues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260B22-55AE-422C-8A0B-8E0FF0843423}"/>
              </a:ext>
            </a:extLst>
          </p:cNvPr>
          <p:cNvSpPr txBox="1"/>
          <p:nvPr/>
        </p:nvSpPr>
        <p:spPr>
          <a:xfrm>
            <a:off x="784856" y="1127739"/>
            <a:ext cx="94460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Facilities 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Implement User Fees for Cost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Economic Development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Public Private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121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96177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10623042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Possible Revenue Sources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37CE37-0FC6-97F9-1AA5-D3BEDAE3B134}"/>
              </a:ext>
            </a:extLst>
          </p:cNvPr>
          <p:cNvSpPr txBox="1"/>
          <p:nvPr/>
        </p:nvSpPr>
        <p:spPr>
          <a:xfrm>
            <a:off x="864066" y="1659285"/>
            <a:ext cx="9446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Street Maintenance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Hotel Motel Rate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Airport Vendor Fees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General Fund Set-aside of Excess Sales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State and Federal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Franchise Fee Assignment from Rate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Franchise Rider Program</a:t>
            </a:r>
          </a:p>
        </p:txBody>
      </p:sp>
    </p:spTree>
    <p:extLst>
      <p:ext uri="{BB962C8B-B14F-4D97-AF65-F5344CB8AC3E}">
        <p14:creationId xmlns:p14="http://schemas.microsoft.com/office/powerpoint/2010/main" val="266890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772114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16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4670901" y="2071598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599D"/>
                </a:solidFill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09FF2-3FDC-1971-AAD2-B708B7826557}"/>
              </a:ext>
            </a:extLst>
          </p:cNvPr>
          <p:cNvSpPr txBox="1"/>
          <p:nvPr/>
        </p:nvSpPr>
        <p:spPr>
          <a:xfrm>
            <a:off x="921097" y="2828835"/>
            <a:ext cx="1034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dirty="0"/>
              <a:t>ALL</a:t>
            </a:r>
            <a:r>
              <a:rPr lang="en-US" sz="3600" dirty="0"/>
              <a:t> our citizens.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CC34B-2A80-7E78-CF26-4FA836EA1CA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3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Goal Connections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1278-F497-D201-F362-AD1D8F35AE61}"/>
              </a:ext>
            </a:extLst>
          </p:cNvPr>
          <p:cNvSpPr txBox="1"/>
          <p:nvPr/>
        </p:nvSpPr>
        <p:spPr>
          <a:xfrm>
            <a:off x="699715" y="1628507"/>
            <a:ext cx="94257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+mn-lt"/>
                <a:cs typeface="+mn-lt"/>
              </a:rPr>
              <a:t>Goal 4:  </a:t>
            </a:r>
            <a:r>
              <a:rPr lang="en-US" sz="2400" b="1" dirty="0"/>
              <a:t>Transparent &amp; Consistent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4.4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b="1" dirty="0"/>
              <a:t>Advance two-way communication of key messages</a:t>
            </a:r>
            <a:r>
              <a:rPr lang="en-US" sz="2000" dirty="0"/>
              <a:t>: Engage effectively with external stakeholders; foster community engagement.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dirty="0">
                <a:ea typeface="+mn-lt"/>
                <a:cs typeface="+mn-lt"/>
              </a:rPr>
              <a:t>Goal 5: </a:t>
            </a:r>
            <a:r>
              <a:rPr lang="en-US" sz="2400" b="1" dirty="0"/>
              <a:t>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5.7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/>
              <a:t>Ensure continued financial stability and accountability: </a:t>
            </a:r>
            <a:r>
              <a:rPr lang="en-US" sz="2000" dirty="0"/>
              <a:t>Maintain financial transparency.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dirty="0">
                <a:cs typeface="Arial" panose="020B0604020202020204" pitchFamily="34" charset="0"/>
              </a:rPr>
              <a:t>Goal 6: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6.6</a:t>
            </a:r>
            <a:r>
              <a:rPr lang="en-US" sz="2000" dirty="0"/>
              <a:t>  </a:t>
            </a:r>
            <a:r>
              <a:rPr lang="en-US" sz="2000" b="1" dirty="0"/>
              <a:t>Strategize for and monitor City Growth: </a:t>
            </a:r>
          </a:p>
          <a:p>
            <a:r>
              <a:rPr lang="en-US" sz="2000" b="1" dirty="0"/>
              <a:t>      </a:t>
            </a:r>
            <a:r>
              <a:rPr lang="en-US" sz="2000" dirty="0"/>
              <a:t>Develop proactive responses to growth rather than reactive.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1A70A0-98D5-B417-975E-3FBACD2431D5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1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1A70A0-98D5-B417-975E-3FBACD2431D5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Arrow: Clockwise curve with solid fill">
            <a:extLst>
              <a:ext uri="{FF2B5EF4-FFF2-40B4-BE49-F238E27FC236}">
                <a16:creationId xmlns:a16="http://schemas.microsoft.com/office/drawing/2014/main" id="{25DF64DD-6F62-4F93-9F41-7C9FC6932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529640">
            <a:off x="3104539" y="1342227"/>
            <a:ext cx="1747341" cy="1747341"/>
          </a:xfrm>
          <a:prstGeom prst="rect">
            <a:avLst/>
          </a:prstGeom>
        </p:spPr>
      </p:pic>
      <p:pic>
        <p:nvPicPr>
          <p:cNvPr id="2" name="Graphic 1" descr="Arrow: Clockwise curve with solid fill">
            <a:extLst>
              <a:ext uri="{FF2B5EF4-FFF2-40B4-BE49-F238E27FC236}">
                <a16:creationId xmlns:a16="http://schemas.microsoft.com/office/drawing/2014/main" id="{3028BAB8-6269-D3BC-80FF-677B21D31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634177">
            <a:off x="7324418" y="1310610"/>
            <a:ext cx="1806337" cy="1806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0FE88AA-6D64-47E4-8F0F-418E2343CC0C}"/>
              </a:ext>
            </a:extLst>
          </p:cNvPr>
          <p:cNvSpPr/>
          <p:nvPr/>
        </p:nvSpPr>
        <p:spPr>
          <a:xfrm>
            <a:off x="4693518" y="1546780"/>
            <a:ext cx="2871298" cy="27580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091264-506B-482E-88F8-416619AB1C55}"/>
              </a:ext>
            </a:extLst>
          </p:cNvPr>
          <p:cNvSpPr/>
          <p:nvPr/>
        </p:nvSpPr>
        <p:spPr>
          <a:xfrm>
            <a:off x="441793" y="1553416"/>
            <a:ext cx="2871042" cy="27520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5321C0-A052-4409-BE98-D7971B81BFCC}"/>
              </a:ext>
            </a:extLst>
          </p:cNvPr>
          <p:cNvSpPr/>
          <p:nvPr/>
        </p:nvSpPr>
        <p:spPr>
          <a:xfrm>
            <a:off x="8957516" y="1552755"/>
            <a:ext cx="2751252" cy="275205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E4185-808A-42CA-AA91-CE84386E1C1E}"/>
              </a:ext>
            </a:extLst>
          </p:cNvPr>
          <p:cNvSpPr txBox="1"/>
          <p:nvPr/>
        </p:nvSpPr>
        <p:spPr>
          <a:xfrm>
            <a:off x="624102" y="2156884"/>
            <a:ext cx="2475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Strategic Plan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Encompasses a City’s vision for the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5F2C0-240A-4318-ACD8-35D23947CCD0}"/>
              </a:ext>
            </a:extLst>
          </p:cNvPr>
          <p:cNvSpPr txBox="1"/>
          <p:nvPr/>
        </p:nvSpPr>
        <p:spPr>
          <a:xfrm>
            <a:off x="4768648" y="2095329"/>
            <a:ext cx="2689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Goals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Align with the </a:t>
            </a:r>
            <a:r>
              <a:rPr lang="en-US" sz="2400" u="sng" dirty="0">
                <a:solidFill>
                  <a:schemeClr val="bg1"/>
                </a:solidFill>
              </a:rPr>
              <a:t>Strategic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CB9F2-E38C-4850-9AFF-D30FCD0508C5}"/>
              </a:ext>
            </a:extLst>
          </p:cNvPr>
          <p:cNvSpPr txBox="1"/>
          <p:nvPr/>
        </p:nvSpPr>
        <p:spPr>
          <a:xfrm>
            <a:off x="9225899" y="2092933"/>
            <a:ext cx="2214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Action Items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Short-term, “Steps” toward achieving </a:t>
            </a:r>
            <a:r>
              <a:rPr lang="en-US" sz="2400" u="sng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839ADD-3A96-9327-1A07-D9B656A6C996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Taking Action</a:t>
            </a:r>
          </a:p>
        </p:txBody>
      </p:sp>
    </p:spTree>
    <p:extLst>
      <p:ext uri="{BB962C8B-B14F-4D97-AF65-F5344CB8AC3E}">
        <p14:creationId xmlns:p14="http://schemas.microsoft.com/office/powerpoint/2010/main" val="106265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Plan: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1278-F497-D201-F362-AD1D8F35AE61}"/>
              </a:ext>
            </a:extLst>
          </p:cNvPr>
          <p:cNvSpPr txBox="1"/>
          <p:nvPr/>
        </p:nvSpPr>
        <p:spPr>
          <a:xfrm>
            <a:off x="699715" y="3915038"/>
            <a:ext cx="58835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/>
                <a:cs typeface="Arial"/>
              </a:rPr>
              <a:t>Determines HOW to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 Extrabold"/>
              <a:cs typeface="Arial"/>
            </a:endParaRPr>
          </a:p>
          <a:p>
            <a:endParaRPr lang="en-US" sz="2800" dirty="0">
              <a:latin typeface="Proxima Nova Extrabold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A2178-9799-7614-33EE-229A65A67808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66FF60C-CD38-45AB-AB2F-FA24EC9EAEE4}"/>
              </a:ext>
            </a:extLst>
          </p:cNvPr>
          <p:cNvSpPr txBox="1">
            <a:spLocks/>
          </p:cNvSpPr>
          <p:nvPr/>
        </p:nvSpPr>
        <p:spPr>
          <a:xfrm>
            <a:off x="469127" y="2926844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Forecasting: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D1292-8066-4C64-87B5-C25ED80A3990}"/>
              </a:ext>
            </a:extLst>
          </p:cNvPr>
          <p:cNvSpPr txBox="1"/>
          <p:nvPr/>
        </p:nvSpPr>
        <p:spPr>
          <a:xfrm>
            <a:off x="469127" y="1504774"/>
            <a:ext cx="58835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/>
                <a:cs typeface="Arial"/>
              </a:rPr>
              <a:t>Determines WHAT to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Proxima Nova Extrabold"/>
              <a:cs typeface="Arial"/>
            </a:endParaRPr>
          </a:p>
          <a:p>
            <a:endParaRPr lang="en-US" sz="2800" dirty="0">
              <a:latin typeface="Proxima Nova Extrabold"/>
              <a:cs typeface="Arial"/>
            </a:endParaRPr>
          </a:p>
        </p:txBody>
      </p:sp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B1A9C725-046E-4E45-9BCF-F30D305ED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4866" y="1561693"/>
            <a:ext cx="2047335" cy="204733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8BBB9B9-EB51-9FCA-BAF9-D3EFBBA50A6F}"/>
              </a:ext>
            </a:extLst>
          </p:cNvPr>
          <p:cNvSpPr/>
          <p:nvPr/>
        </p:nvSpPr>
        <p:spPr>
          <a:xfrm>
            <a:off x="8276413" y="2229454"/>
            <a:ext cx="1064730" cy="7118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0FCAB9BC-34C6-9953-14B0-A21E1854A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2993" y="1115272"/>
            <a:ext cx="2949068" cy="29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238539" y="277856"/>
            <a:ext cx="1184787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Purpose of 5-Year Budget Forecast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A2178-9799-7614-33EE-229A65A67808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F49AC3-1EC9-CB58-F2D5-88EA98D72FCF}"/>
              </a:ext>
            </a:extLst>
          </p:cNvPr>
          <p:cNvSpPr txBox="1"/>
          <p:nvPr/>
        </p:nvSpPr>
        <p:spPr>
          <a:xfrm>
            <a:off x="554387" y="1213867"/>
            <a:ext cx="1064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must Look at Future Budget Years – Not Just One Year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Utilize 5-Year Budget Model to Make Real-Time Course Corrections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5-Year Budget Model Helps Better Plan Each Annual Budget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Transparency with the Public of Future Expenses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Better planning and alignment with the Strategic Planning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603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1A70A0-98D5-B417-975E-3FBACD2431D5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72D84C-25C2-4139-B8B0-A8AAFCF097E9}"/>
              </a:ext>
            </a:extLst>
          </p:cNvPr>
          <p:cNvSpPr txBox="1"/>
          <p:nvPr/>
        </p:nvSpPr>
        <p:spPr>
          <a:xfrm>
            <a:off x="-6813" y="169235"/>
            <a:ext cx="386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E91CF-9B78-4B5E-80DB-005E31E74CA4}"/>
              </a:ext>
            </a:extLst>
          </p:cNvPr>
          <p:cNvSpPr txBox="1"/>
          <p:nvPr/>
        </p:nvSpPr>
        <p:spPr>
          <a:xfrm>
            <a:off x="2118788" y="1275971"/>
            <a:ext cx="455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by looking at the last five years and find the average increase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071D5-770F-43CB-AEEB-5E0A79B8ADC6}"/>
              </a:ext>
            </a:extLst>
          </p:cNvPr>
          <p:cNvSpPr txBox="1"/>
          <p:nvPr/>
        </p:nvSpPr>
        <p:spPr>
          <a:xfrm>
            <a:off x="2118786" y="2739579"/>
            <a:ext cx="455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average increase is applied to the next year in the 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5F2A2E-6A94-4589-A7D5-5F180C1382B1}"/>
              </a:ext>
            </a:extLst>
          </p:cNvPr>
          <p:cNvSpPr txBox="1"/>
          <p:nvPr/>
        </p:nvSpPr>
        <p:spPr>
          <a:xfrm>
            <a:off x="2049721" y="4229645"/>
            <a:ext cx="469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average increase is then applied again to the following year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B7C831A-1411-4438-856D-7F1675303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44830"/>
              </p:ext>
            </p:extLst>
          </p:nvPr>
        </p:nvGraphicFramePr>
        <p:xfrm>
          <a:off x="7675797" y="938676"/>
          <a:ext cx="1894597" cy="116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725E221-8FD5-4E8E-BC91-44CEF28E9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855788"/>
              </p:ext>
            </p:extLst>
          </p:nvPr>
        </p:nvGraphicFramePr>
        <p:xfrm>
          <a:off x="7373187" y="2289258"/>
          <a:ext cx="2499819" cy="128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806EC75-F923-440B-B5CF-C7CABB65E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194431"/>
              </p:ext>
            </p:extLst>
          </p:nvPr>
        </p:nvGraphicFramePr>
        <p:xfrm>
          <a:off x="6805830" y="3529178"/>
          <a:ext cx="3281318" cy="153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56A80EC-B4B7-4C0F-BCED-9ED2DD1EEA1B}"/>
              </a:ext>
            </a:extLst>
          </p:cNvPr>
          <p:cNvGrpSpPr/>
          <p:nvPr/>
        </p:nvGrpSpPr>
        <p:grpSpPr>
          <a:xfrm>
            <a:off x="7792531" y="1017637"/>
            <a:ext cx="1894597" cy="1145578"/>
            <a:chOff x="10236504" y="203147"/>
            <a:chExt cx="2080352" cy="1274879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DD3B211B-D147-46E2-AEC4-C8EF7DEF10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2339615"/>
                </p:ext>
              </p:extLst>
            </p:nvPr>
          </p:nvGraphicFramePr>
          <p:xfrm>
            <a:off x="10236504" y="246891"/>
            <a:ext cx="2080352" cy="1231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7AA53A-B483-46B0-9764-1147ADDDF9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2746" y="203147"/>
              <a:ext cx="1913263" cy="2844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063E5C-F25A-46F2-8E66-E5F7E272AFFA}"/>
                </a:ext>
              </a:extLst>
            </p:cNvPr>
            <p:cNvSpPr txBox="1"/>
            <p:nvPr/>
          </p:nvSpPr>
          <p:spPr>
            <a:xfrm>
              <a:off x="10908691" y="366546"/>
              <a:ext cx="367991" cy="41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A07133-BA87-4864-AE1D-A50133C760B4}"/>
              </a:ext>
            </a:extLst>
          </p:cNvPr>
          <p:cNvSpPr txBox="1"/>
          <p:nvPr/>
        </p:nvSpPr>
        <p:spPr>
          <a:xfrm>
            <a:off x="10341436" y="2832421"/>
            <a:ext cx="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C778A-2F3A-41B4-9553-7EED0AA87758}"/>
              </a:ext>
            </a:extLst>
          </p:cNvPr>
          <p:cNvSpPr txBox="1"/>
          <p:nvPr/>
        </p:nvSpPr>
        <p:spPr>
          <a:xfrm>
            <a:off x="10341436" y="4215239"/>
            <a:ext cx="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+%</a:t>
            </a:r>
          </a:p>
        </p:txBody>
      </p:sp>
    </p:spTree>
    <p:extLst>
      <p:ext uri="{BB962C8B-B14F-4D97-AF65-F5344CB8AC3E}">
        <p14:creationId xmlns:p14="http://schemas.microsoft.com/office/powerpoint/2010/main" val="418535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9" y="6019137"/>
            <a:ext cx="461176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6181F-44CA-C3B9-23B0-67038E80F0A4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Forecasting Assumptions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A2178-9799-7614-33EE-229A65A67808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F49AC3-1EC9-CB58-F2D5-88EA98D72FCF}"/>
              </a:ext>
            </a:extLst>
          </p:cNvPr>
          <p:cNvSpPr txBox="1"/>
          <p:nvPr/>
        </p:nvSpPr>
        <p:spPr>
          <a:xfrm>
            <a:off x="469127" y="1430623"/>
            <a:ext cx="1100976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 panose="02000506030000020004" pitchFamily="50" charset="0"/>
              </a:rPr>
              <a:t>City revenue and expenses will continue to increase (growth)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 panose="02000506030000020004" pitchFamily="50" charset="0"/>
              </a:rPr>
              <a:t>The forecast will follow historical trends (average % increase)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 panose="02000506030000020004" pitchFamily="50" charset="0"/>
              </a:rPr>
              <a:t>Average increases are calculated from a five-year time span: FY2019 to FY2023 – forecasted forward for FY2024 to FY2029 which aligns with Strategic Plan 5-Year window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Extrabold" panose="02000506030000020004" pitchFamily="50" charset="0"/>
              </a:rPr>
              <a:t>Effects of oil and gas revenue have been removed from 5 year forecast due to allocation to parks</a:t>
            </a:r>
          </a:p>
        </p:txBody>
      </p:sp>
    </p:spTree>
    <p:extLst>
      <p:ext uri="{BB962C8B-B14F-4D97-AF65-F5344CB8AC3E}">
        <p14:creationId xmlns:p14="http://schemas.microsoft.com/office/powerpoint/2010/main" val="271691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796177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576262" y="503238"/>
            <a:ext cx="636338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Challenges Ahead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EFCA55-76CB-4201-A6BB-8989263BF2FA}"/>
              </a:ext>
            </a:extLst>
          </p:cNvPr>
          <p:cNvSpPr txBox="1"/>
          <p:nvPr/>
        </p:nvSpPr>
        <p:spPr>
          <a:xfrm>
            <a:off x="1464247" y="2005612"/>
            <a:ext cx="944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Fire Pension Funding at Appropriate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Horses and Hay – Upkeep of Aging Facilities, Roads, Infrastructure and Parks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727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41D-7BC5-B3E3-8090-02795B831E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538" y="6019137"/>
            <a:ext cx="500933" cy="702337"/>
          </a:xfrm>
        </p:spPr>
        <p:txBody>
          <a:bodyPr/>
          <a:lstStyle/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t>9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74D68-3433-C304-3155-083A1D20984B}"/>
              </a:ext>
            </a:extLst>
          </p:cNvPr>
          <p:cNvSpPr txBox="1">
            <a:spLocks/>
          </p:cNvSpPr>
          <p:nvPr/>
        </p:nvSpPr>
        <p:spPr>
          <a:xfrm>
            <a:off x="472724" y="230831"/>
            <a:ext cx="6363381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Horses and Hay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82CE8-3C73-C554-BCD9-A1EFAE9DB3A0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EFCA55-76CB-4201-A6BB-8989263BF2FA}"/>
              </a:ext>
            </a:extLst>
          </p:cNvPr>
          <p:cNvSpPr txBox="1"/>
          <p:nvPr/>
        </p:nvSpPr>
        <p:spPr>
          <a:xfrm>
            <a:off x="115409" y="1265117"/>
            <a:ext cx="62801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Street Maintenance Needs (Reconstruction &amp; Resurfacing)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Parks Maintenance Increases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Dwindling Sports Complex Fund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5-year CIP schedule (Plan for More Horses &amp; Hay)</a:t>
            </a:r>
          </a:p>
        </p:txBody>
      </p:sp>
      <p:pic>
        <p:nvPicPr>
          <p:cNvPr id="1028" name="Picture 5" descr="image002">
            <a:extLst>
              <a:ext uri="{FF2B5EF4-FFF2-40B4-BE49-F238E27FC236}">
                <a16:creationId xmlns:a16="http://schemas.microsoft.com/office/drawing/2014/main" id="{FF24D83C-F079-402D-8059-6B744303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68" y="1171865"/>
            <a:ext cx="4942237" cy="33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10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495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Proxima Nova Extrabold</vt:lpstr>
      <vt:lpstr>Proxima Nova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Karisa Danley</dc:creator>
  <cp:lastModifiedBy>Christy Weakland</cp:lastModifiedBy>
  <cp:revision>56</cp:revision>
  <dcterms:created xsi:type="dcterms:W3CDTF">2023-11-06T21:05:13Z</dcterms:created>
  <dcterms:modified xsi:type="dcterms:W3CDTF">2023-12-11T23:26:22Z</dcterms:modified>
</cp:coreProperties>
</file>