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9" r:id="rId2"/>
    <p:sldId id="259" r:id="rId3"/>
    <p:sldId id="260" r:id="rId4"/>
    <p:sldId id="338" r:id="rId5"/>
    <p:sldId id="262" r:id="rId6"/>
    <p:sldId id="320" r:id="rId7"/>
    <p:sldId id="345" r:id="rId8"/>
    <p:sldId id="322" r:id="rId9"/>
    <p:sldId id="344" r:id="rId10"/>
    <p:sldId id="329" r:id="rId11"/>
    <p:sldId id="346" r:id="rId12"/>
    <p:sldId id="337" r:id="rId13"/>
    <p:sldId id="324" r:id="rId14"/>
    <p:sldId id="342" r:id="rId15"/>
    <p:sldId id="341" r:id="rId16"/>
    <p:sldId id="327" r:id="rId17"/>
    <p:sldId id="34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EC269A-D3C3-1243-3BB3-D3646001497D}" name="Alyssa Coppens" initials="AC" userId="S::acoppens@midlandtexas.gov::a16e0114-9de4-41f4-a667-34f587b27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1A"/>
    <a:srgbClr val="2F5597"/>
    <a:srgbClr val="FC4310"/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7024925227685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9244527997402"/>
          <c:y val="0.17847441610700815"/>
          <c:w val="0.82793414477402383"/>
          <c:h val="0.72136566276823511"/>
        </c:manualLayout>
      </c:layout>
      <c:pie3D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FY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D16-421B-9331-F2AB9494F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D16-421B-9331-F2AB9494F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D16-421B-9331-F2AB9494F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D16-421B-9331-F2AB9494F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D16-421B-9331-F2AB9494F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D16-421B-9331-F2AB9494FCD0}"/>
              </c:ext>
            </c:extLst>
          </c:dPt>
          <c:dLbls>
            <c:dLbl>
              <c:idx val="0"/>
              <c:layout>
                <c:manualLayout>
                  <c:x val="-4.0031467120817406E-2"/>
                  <c:y val="2.7677817994155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6-421B-9331-F2AB9494FCD0}"/>
                </c:ext>
              </c:extLst>
            </c:dLbl>
            <c:dLbl>
              <c:idx val="1"/>
              <c:layout>
                <c:manualLayout>
                  <c:x val="-7.4877597448265817E-2"/>
                  <c:y val="0.15499578076727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6-421B-9331-F2AB9494FCD0}"/>
                </c:ext>
              </c:extLst>
            </c:dLbl>
            <c:dLbl>
              <c:idx val="2"/>
              <c:layout>
                <c:manualLayout>
                  <c:x val="1.8486420668691682E-2"/>
                  <c:y val="1.3253810470510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6-421B-9331-F2AB9494FCD0}"/>
                </c:ext>
              </c:extLst>
            </c:dLbl>
            <c:dLbl>
              <c:idx val="3"/>
              <c:layout>
                <c:manualLayout>
                  <c:x val="0"/>
                  <c:y val="-3.97614314115308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16-421B-9331-F2AB9494FCD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D16-421B-9331-F2AB9494FCD0}"/>
                </c:ext>
              </c:extLst>
            </c:dLbl>
            <c:dLbl>
              <c:idx val="5"/>
              <c:layout>
                <c:manualLayout>
                  <c:x val="2.5191432875421117E-2"/>
                  <c:y val="1.5904572564612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6-421B-9331-F2AB9494F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Sheet2!$A$2:$A$7</c:f>
              <c:strCache>
                <c:ptCount val="6"/>
                <c:pt idx="0">
                  <c:v>Economic Development</c:v>
                </c:pt>
                <c:pt idx="1">
                  <c:v>Public Safety</c:v>
                </c:pt>
                <c:pt idx="2">
                  <c:v>Quality of Life and Place</c:v>
                </c:pt>
                <c:pt idx="3">
                  <c:v>Communication</c:v>
                </c:pt>
                <c:pt idx="4">
                  <c:v>Governance</c:v>
                </c:pt>
                <c:pt idx="5">
                  <c:v>Infrastructure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4787448</c:v>
                </c:pt>
                <c:pt idx="1">
                  <c:v>84786415</c:v>
                </c:pt>
                <c:pt idx="2">
                  <c:v>9745159</c:v>
                </c:pt>
                <c:pt idx="3">
                  <c:v>8457379</c:v>
                </c:pt>
                <c:pt idx="4">
                  <c:v>14759211</c:v>
                </c:pt>
                <c:pt idx="5">
                  <c:v>26158015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16-421B-9331-F2AB9494FCD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772172486315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21372542578734"/>
          <c:y val="0.17293885250817692"/>
          <c:w val="0.82793414477402383"/>
          <c:h val="0.72136566276823511"/>
        </c:manualLayout>
      </c:layout>
      <c:pie3DChart>
        <c:varyColors val="1"/>
        <c:ser>
          <c:idx val="0"/>
          <c:order val="0"/>
          <c:tx>
            <c:strRef>
              <c:f>Sheet2!$C$1</c:f>
              <c:strCache>
                <c:ptCount val="1"/>
                <c:pt idx="0">
                  <c:v>FY 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3E3-453C-BD5D-89BDCF720F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3E3-453C-BD5D-89BDCF720F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3E3-453C-BD5D-89BDCF720F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3E3-453C-BD5D-89BDCF720F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3E3-453C-BD5D-89BDCF720F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3E3-453C-BD5D-89BDCF720F09}"/>
              </c:ext>
            </c:extLst>
          </c:dPt>
          <c:dLbls>
            <c:dLbl>
              <c:idx val="0"/>
              <c:layout>
                <c:manualLayout>
                  <c:x val="-6.7964516946847006E-2"/>
                  <c:y val="2.7677817994155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4926339479357"/>
                      <c:h val="0.1656929305186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E3-453C-BD5D-89BDCF720F09}"/>
                </c:ext>
              </c:extLst>
            </c:dLbl>
            <c:dLbl>
              <c:idx val="1"/>
              <c:layout>
                <c:manualLayout>
                  <c:x val="-4.70659183960528E-2"/>
                  <c:y val="0.13008574457253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E3-453C-BD5D-89BDCF720F09}"/>
                </c:ext>
              </c:extLst>
            </c:dLbl>
            <c:dLbl>
              <c:idx val="2"/>
              <c:layout>
                <c:manualLayout>
                  <c:x val="1.7015828736657426E-2"/>
                  <c:y val="1.851842165826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E3-453C-BD5D-89BDCF720F09}"/>
                </c:ext>
              </c:extLst>
            </c:dLbl>
            <c:dLbl>
              <c:idx val="3"/>
              <c:layout>
                <c:manualLayout>
                  <c:x val="0"/>
                  <c:y val="-3.4391527227528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E3-453C-BD5D-89BDCF720F0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3E3-453C-BD5D-89BDCF720F09}"/>
                </c:ext>
              </c:extLst>
            </c:dLbl>
            <c:dLbl>
              <c:idx val="5"/>
              <c:layout>
                <c:manualLayout>
                  <c:x val="2.2988501964225153E-2"/>
                  <c:y val="1.5873012566551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E3-453C-BD5D-89BDCF720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Sheet2!$A$2:$A$7</c:f>
              <c:strCache>
                <c:ptCount val="6"/>
                <c:pt idx="0">
                  <c:v>Economic Development</c:v>
                </c:pt>
                <c:pt idx="1">
                  <c:v>Public Safety</c:v>
                </c:pt>
                <c:pt idx="2">
                  <c:v>Quality of Life and Place</c:v>
                </c:pt>
                <c:pt idx="3">
                  <c:v>Communication</c:v>
                </c:pt>
                <c:pt idx="4">
                  <c:v>Governance</c:v>
                </c:pt>
                <c:pt idx="5">
                  <c:v>Infrastructure</c:v>
                </c:pt>
              </c:strCache>
            </c:strRef>
          </c:cat>
          <c:val>
            <c:numRef>
              <c:f>Sheet2!$C$2:$C$7</c:f>
              <c:numCache>
                <c:formatCode>#,##0</c:formatCode>
                <c:ptCount val="6"/>
                <c:pt idx="0">
                  <c:v>5417909</c:v>
                </c:pt>
                <c:pt idx="1">
                  <c:v>97827862</c:v>
                </c:pt>
                <c:pt idx="2">
                  <c:v>10877780</c:v>
                </c:pt>
                <c:pt idx="3">
                  <c:v>8666402</c:v>
                </c:pt>
                <c:pt idx="4">
                  <c:v>15510930</c:v>
                </c:pt>
                <c:pt idx="5">
                  <c:v>29191412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E3-453C-BD5D-89BDCF720F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C0C0-949A-4FDC-8379-5B69867BC35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DB42-2361-4162-9EEE-B185472C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blue logo with a silhouette of a city">
            <a:extLst>
              <a:ext uri="{FF2B5EF4-FFF2-40B4-BE49-F238E27FC236}">
                <a16:creationId xmlns:a16="http://schemas.microsoft.com/office/drawing/2014/main" id="{813336BF-3422-57F1-075C-B833F22C9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79" y="5473325"/>
            <a:ext cx="2709028" cy="1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1432-CB17-3FF5-70DC-E7CCF104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9D585-8FDF-A60C-C2DC-9C37DE71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0D20-3BFD-9552-C8B0-B9091B83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7BE9-091F-4472-802C-F99D0ADCAC97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40F-E9F9-C401-E0BB-4666E97A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C9B4-3FED-0E61-B9CC-59628C9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C8542-ACC2-F9CF-23D4-4F392107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DD53-FD89-2A97-DA29-A5719E85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292A-398C-68F3-7145-B6206430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CEBD-9C84-4D1F-98FC-CF2C239A2373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6284-C1FF-FDCF-7ADF-D4592C7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B8241-4FD5-AB06-BAAD-F2D39F51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D4-55FA-5CFD-02C2-8DCF317C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94FC9-B220-AE40-B941-1483F26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4E7F0-D0CA-75A3-F648-F1B1CBC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161-8B89-47DE-BE62-12B3E07A7B77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17-588A-A86A-BD32-87C74AB7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9B08-A837-0B30-FE91-D4C0B0A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ED2C-3011-DA03-D821-1DB00D4E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DB46-8E6B-585B-EC4F-5B37D07D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A8DC-A50E-3009-89B3-AA4328E7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0731-9F9B-446D-8891-6C590923FC09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21C3-B34B-8B78-E2E9-BD9259E1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39A0-9009-82E6-806A-54BF2D2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C40D-E7A2-5B42-590A-3FC0B91D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FAF81-0F87-932E-397F-AFEB819B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6CBB9-B70E-4C99-B91E-6605133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C56B-B03C-49FB-AE34-E36D380E57BB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7AAD-CE4C-87D4-48F6-6E2BB79D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F14C-6C87-B42F-9CE5-AFE8F37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0251-4F72-3AB4-385E-454C0F43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5863-E6BF-00AD-A711-486B5AF3F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1667-3D19-17F9-A840-9219988B6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82E21-9525-0B42-4E22-936986CF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367-EA4A-4304-BF72-C5B108EE0B2A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7A088-E82A-D832-9CB2-E6AC3D48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5436-6A1E-4490-61AD-5DD80CC2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D984-1704-8791-5826-C76F9F52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C56D4-C5BA-A103-6F33-0D69BB47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8A4CD-3C4A-0D88-52B5-A2487744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ADB87-2D84-490D-CC3B-0F08ACD32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227CE-3380-BC18-73A0-B68489A85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3CDC4-5BAC-C87B-CB56-DB1F9065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4510-5BDB-44D7-84F4-063AE10131E7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0EBBD-9425-70D4-3952-FE7BB7EB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A927E-F311-8E28-7ADC-17C12811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0076-BA57-10C1-9631-42B5B7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8C7-3841-2752-D95F-7790CA02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B40-1324-4AE9-A168-BBAD21E8F1EB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F053C-4C43-6616-1F09-663D92EC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ACCD8-2C5C-AD48-5CB2-D238C302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F52A8-8AB1-7345-627D-A99F8323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DC0D-35A8-4870-9B42-787DC725CBC3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F8742-20F6-E08D-FC50-D82E95D5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E8A9-9314-BCC5-6F6F-F6FF177B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765C-8D4F-7BEC-FCAC-9C79521C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1C86-52A5-A8AE-519D-023BC862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DAD2-9E77-EC7E-C642-DAA0B1D2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C6F07-1947-2851-8C52-CC5351C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FCF-329F-47FC-91AE-D193F7BE8CED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68D4-917F-1D41-580A-D1F470D0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438E-23DE-5ACE-AEC2-176A4C6C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6122-EB74-201C-0EAB-D61FC672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DA8B-CDD7-3687-BE0B-E31A7C012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47EC-7171-0D9B-8E39-786169CA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8459-5AB6-6605-A345-27ED8373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2A5F-3B14-4C5C-8C4A-36206D6E1258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B40B0-D856-823B-5492-DE3D952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B9BD-3FA1-C2E4-75AE-F99456FA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02F99-D256-0DDA-A1F8-18DB83E4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B9A9-A1A4-1AAF-6290-6108F797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C988B-C5AD-8547-E062-E6D3A8FE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519B-5BE5-419A-9DAD-BFC1E29A3CB6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83E2-CA89-5FCE-F4A1-598CF4685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C734-4571-EE82-F455-D2C91826B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84194" y="2316163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5400" b="1" dirty="0">
                <a:solidFill>
                  <a:schemeClr val="bg1"/>
                </a:solidFill>
              </a:rPr>
              <a:t>Making Our Priorities a Priority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February 13, 2024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56009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10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SAFE &amp; SECURE CITY: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Proxima Nova Extrabold"/>
                <a:cs typeface="Arial"/>
              </a:rPr>
              <a:t>INCREASED PAY FOR POLICE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4D082-FBEF-4B03-98F1-74B50CF89213}"/>
              </a:ext>
            </a:extLst>
          </p:cNvPr>
          <p:cNvSpPr txBox="1"/>
          <p:nvPr/>
        </p:nvSpPr>
        <p:spPr>
          <a:xfrm>
            <a:off x="259486" y="2689606"/>
            <a:ext cx="233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COMPENSATION ADJUSTMENTS FOR RETENTION/  RECRUITMENT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1A6F4-98F8-4E98-9AAB-4B8945A2B9B4}"/>
              </a:ext>
            </a:extLst>
          </p:cNvPr>
          <p:cNvSpPr/>
          <p:nvPr/>
        </p:nvSpPr>
        <p:spPr>
          <a:xfrm>
            <a:off x="2908073" y="2011539"/>
            <a:ext cx="2624328" cy="3429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41FE1-AA81-4BB4-BAC3-9C0FE0AFBAD8}"/>
              </a:ext>
            </a:extLst>
          </p:cNvPr>
          <p:cNvSpPr/>
          <p:nvPr/>
        </p:nvSpPr>
        <p:spPr>
          <a:xfrm>
            <a:off x="5918836" y="2011539"/>
            <a:ext cx="2624328" cy="3429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5CDDF-4D9B-4F83-96F4-7AEA920E1C5F}"/>
              </a:ext>
            </a:extLst>
          </p:cNvPr>
          <p:cNvSpPr/>
          <p:nvPr/>
        </p:nvSpPr>
        <p:spPr>
          <a:xfrm>
            <a:off x="8929599" y="2011539"/>
            <a:ext cx="2624328" cy="3429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B9990-8B96-4570-A364-F0168D6D1FE7}"/>
              </a:ext>
            </a:extLst>
          </p:cNvPr>
          <p:cNvSpPr txBox="1"/>
          <p:nvPr/>
        </p:nvSpPr>
        <p:spPr>
          <a:xfrm>
            <a:off x="3116590" y="2145015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2023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CDC1A-3AA0-4FE2-80E6-3BDB1E8F993D}"/>
              </a:ext>
            </a:extLst>
          </p:cNvPr>
          <p:cNvSpPr txBox="1"/>
          <p:nvPr/>
        </p:nvSpPr>
        <p:spPr>
          <a:xfrm>
            <a:off x="6127353" y="2143579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2023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2AB49-B23C-40EB-A301-038C36BA16CB}"/>
              </a:ext>
            </a:extLst>
          </p:cNvPr>
          <p:cNvSpPr txBox="1"/>
          <p:nvPr/>
        </p:nvSpPr>
        <p:spPr>
          <a:xfrm>
            <a:off x="9206755" y="2143581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2023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FA000B-9961-4C08-A079-58B083D939C0}"/>
              </a:ext>
            </a:extLst>
          </p:cNvPr>
          <p:cNvSpPr/>
          <p:nvPr/>
        </p:nvSpPr>
        <p:spPr>
          <a:xfrm>
            <a:off x="3130878" y="2693436"/>
            <a:ext cx="21885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C989C1-1A42-49E0-9EDA-C33D12173A44}"/>
              </a:ext>
            </a:extLst>
          </p:cNvPr>
          <p:cNvSpPr/>
          <p:nvPr/>
        </p:nvSpPr>
        <p:spPr>
          <a:xfrm>
            <a:off x="9152404" y="2693438"/>
            <a:ext cx="21885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00E29A-F86B-4C9D-8BFA-6DFBE928D205}"/>
              </a:ext>
            </a:extLst>
          </p:cNvPr>
          <p:cNvSpPr/>
          <p:nvPr/>
        </p:nvSpPr>
        <p:spPr>
          <a:xfrm>
            <a:off x="6141641" y="2693436"/>
            <a:ext cx="21885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4F416-2BA0-4EF5-A5C3-D758D219A760}"/>
              </a:ext>
            </a:extLst>
          </p:cNvPr>
          <p:cNvSpPr txBox="1"/>
          <p:nvPr/>
        </p:nvSpPr>
        <p:spPr>
          <a:xfrm>
            <a:off x="3030862" y="3093222"/>
            <a:ext cx="2188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5% increase across the board to base pay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Cost: $1.1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901FE6-321E-4AFB-B794-6C6D3238A9DA}"/>
              </a:ext>
            </a:extLst>
          </p:cNvPr>
          <p:cNvSpPr txBox="1"/>
          <p:nvPr/>
        </p:nvSpPr>
        <p:spPr>
          <a:xfrm>
            <a:off x="6041625" y="3139388"/>
            <a:ext cx="2188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Pay steps decreased from 9 steps to 7 steps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Cost: $1.4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F64E5-D6AD-474E-8DE0-307BAD56D934}"/>
              </a:ext>
            </a:extLst>
          </p:cNvPr>
          <p:cNvSpPr txBox="1"/>
          <p:nvPr/>
        </p:nvSpPr>
        <p:spPr>
          <a:xfrm>
            <a:off x="9121027" y="3093143"/>
            <a:ext cx="2188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years to reach max pay (step 7) decreased from 18 years to 10 years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302863-CC64-4AD1-85CA-B6A47868CABC}"/>
              </a:ext>
            </a:extLst>
          </p:cNvPr>
          <p:cNvCxnSpPr/>
          <p:nvPr/>
        </p:nvCxnSpPr>
        <p:spPr>
          <a:xfrm>
            <a:off x="3130878" y="2854710"/>
            <a:ext cx="2188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6806CF-B54E-476B-84C5-50CF78EE870F}"/>
              </a:ext>
            </a:extLst>
          </p:cNvPr>
          <p:cNvCxnSpPr/>
          <p:nvPr/>
        </p:nvCxnSpPr>
        <p:spPr>
          <a:xfrm>
            <a:off x="9138116" y="2848440"/>
            <a:ext cx="2188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1E9CF0-16F2-42C7-A164-1383BD74C087}"/>
              </a:ext>
            </a:extLst>
          </p:cNvPr>
          <p:cNvCxnSpPr/>
          <p:nvPr/>
        </p:nvCxnSpPr>
        <p:spPr>
          <a:xfrm>
            <a:off x="6141641" y="2848438"/>
            <a:ext cx="2188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94A5-FC98-10ED-322F-AF64071D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9741BEC-70D2-7758-CE6D-CE77F5FED47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56009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11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28C49D-841F-77B5-EE4D-DD308996D3CE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F994A9DC-39CA-7750-5EA5-4AD9A62F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75B7E7-03EE-98C4-7E67-2A4E76FF6E4C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SAFE &amp; SECURE CITY: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D8431A"/>
                </a:solidFill>
                <a:latin typeface="Proxima Nova Extrabold"/>
                <a:cs typeface="Arial"/>
              </a:rPr>
              <a:t>INCREASED PAY FOR FIRE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75EE1-1104-4473-DBAD-A2AFEDFDA043}"/>
              </a:ext>
            </a:extLst>
          </p:cNvPr>
          <p:cNvSpPr txBox="1"/>
          <p:nvPr/>
        </p:nvSpPr>
        <p:spPr>
          <a:xfrm>
            <a:off x="259486" y="2689606"/>
            <a:ext cx="233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PROVIDING FOR GROWTH AND IMPROVED RESPONSE TIMES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298A5-10F5-9983-47C6-A0C923ACC85F}"/>
              </a:ext>
            </a:extLst>
          </p:cNvPr>
          <p:cNvSpPr/>
          <p:nvPr/>
        </p:nvSpPr>
        <p:spPr>
          <a:xfrm>
            <a:off x="2908073" y="2011539"/>
            <a:ext cx="2624328" cy="3429000"/>
          </a:xfrm>
          <a:prstGeom prst="rect">
            <a:avLst/>
          </a:prstGeom>
          <a:solidFill>
            <a:srgbClr val="D8431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707C4-3B6F-BFCD-3E8F-250D7D2FB847}"/>
              </a:ext>
            </a:extLst>
          </p:cNvPr>
          <p:cNvSpPr/>
          <p:nvPr/>
        </p:nvSpPr>
        <p:spPr>
          <a:xfrm>
            <a:off x="5918836" y="2011539"/>
            <a:ext cx="2624328" cy="3429000"/>
          </a:xfrm>
          <a:prstGeom prst="rect">
            <a:avLst/>
          </a:prstGeom>
          <a:solidFill>
            <a:srgbClr val="D8431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AFCAA1-2520-C995-C1C7-01D01F6253A7}"/>
              </a:ext>
            </a:extLst>
          </p:cNvPr>
          <p:cNvSpPr/>
          <p:nvPr/>
        </p:nvSpPr>
        <p:spPr>
          <a:xfrm>
            <a:off x="8929599" y="2011539"/>
            <a:ext cx="2624328" cy="3429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D11B6-040A-268F-880E-BD7F4D6A939D}"/>
              </a:ext>
            </a:extLst>
          </p:cNvPr>
          <p:cNvSpPr txBox="1"/>
          <p:nvPr/>
        </p:nvSpPr>
        <p:spPr>
          <a:xfrm>
            <a:off x="3116590" y="2145015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2023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C25DD-0861-99BB-6276-EBDD00782B96}"/>
              </a:ext>
            </a:extLst>
          </p:cNvPr>
          <p:cNvSpPr txBox="1"/>
          <p:nvPr/>
        </p:nvSpPr>
        <p:spPr>
          <a:xfrm>
            <a:off x="6127353" y="2143579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2023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85956-E050-932E-8711-A23AEFE5B4F3}"/>
              </a:ext>
            </a:extLst>
          </p:cNvPr>
          <p:cNvSpPr txBox="1"/>
          <p:nvPr/>
        </p:nvSpPr>
        <p:spPr>
          <a:xfrm>
            <a:off x="8929599" y="2143581"/>
            <a:ext cx="26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8431A"/>
                </a:solidFill>
              </a:rPr>
              <a:t>*Opportunity*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A09612-2699-9D7D-9F7B-3F66004977C2}"/>
              </a:ext>
            </a:extLst>
          </p:cNvPr>
          <p:cNvSpPr/>
          <p:nvPr/>
        </p:nvSpPr>
        <p:spPr>
          <a:xfrm>
            <a:off x="3116590" y="2693436"/>
            <a:ext cx="21885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460FA-9196-1C9B-02BC-8E1D2AD872F3}"/>
              </a:ext>
            </a:extLst>
          </p:cNvPr>
          <p:cNvSpPr/>
          <p:nvPr/>
        </p:nvSpPr>
        <p:spPr>
          <a:xfrm>
            <a:off x="9138116" y="2693438"/>
            <a:ext cx="2188564" cy="45719"/>
          </a:xfrm>
          <a:prstGeom prst="rect">
            <a:avLst/>
          </a:prstGeom>
          <a:solidFill>
            <a:srgbClr val="D8431A"/>
          </a:solidFill>
          <a:ln>
            <a:solidFill>
              <a:srgbClr val="D8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DB55BB-0454-09C1-BE50-228F8B64FDD3}"/>
              </a:ext>
            </a:extLst>
          </p:cNvPr>
          <p:cNvSpPr/>
          <p:nvPr/>
        </p:nvSpPr>
        <p:spPr>
          <a:xfrm>
            <a:off x="6127353" y="2693436"/>
            <a:ext cx="21885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AFA6A-8757-B0AC-20E0-BFF43CB11152}"/>
              </a:ext>
            </a:extLst>
          </p:cNvPr>
          <p:cNvSpPr txBox="1"/>
          <p:nvPr/>
        </p:nvSpPr>
        <p:spPr>
          <a:xfrm>
            <a:off x="3030862" y="3093222"/>
            <a:ext cx="2188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5% increase across the board to base pay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Cost: $1.2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376970-E7B4-5871-C3D5-D5E6C6C18244}"/>
              </a:ext>
            </a:extLst>
          </p:cNvPr>
          <p:cNvSpPr txBox="1"/>
          <p:nvPr/>
        </p:nvSpPr>
        <p:spPr>
          <a:xfrm>
            <a:off x="6041625" y="3139388"/>
            <a:ext cx="2390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13 positions added: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- 1 training engineer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- 6 EMS crew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- 6 firefighters to cut down on OT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Cost: $1.0 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84256C-440B-66C9-7864-7F6A2D1CA47B}"/>
              </a:ext>
            </a:extLst>
          </p:cNvPr>
          <p:cNvCxnSpPr/>
          <p:nvPr/>
        </p:nvCxnSpPr>
        <p:spPr>
          <a:xfrm>
            <a:off x="3116590" y="2854710"/>
            <a:ext cx="2188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B16118-5376-237A-2414-DD0919F8AB44}"/>
              </a:ext>
            </a:extLst>
          </p:cNvPr>
          <p:cNvCxnSpPr/>
          <p:nvPr/>
        </p:nvCxnSpPr>
        <p:spPr>
          <a:xfrm>
            <a:off x="9123828" y="2848440"/>
            <a:ext cx="2188564" cy="0"/>
          </a:xfrm>
          <a:prstGeom prst="line">
            <a:avLst/>
          </a:prstGeom>
          <a:ln>
            <a:solidFill>
              <a:srgbClr val="D84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58060B-9F33-6A98-FB65-EBADD147275D}"/>
              </a:ext>
            </a:extLst>
          </p:cNvPr>
          <p:cNvCxnSpPr/>
          <p:nvPr/>
        </p:nvCxnSpPr>
        <p:spPr>
          <a:xfrm>
            <a:off x="6127353" y="2848438"/>
            <a:ext cx="2188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55B756-E8CE-768F-A879-70B954FFD278}"/>
              </a:ext>
            </a:extLst>
          </p:cNvPr>
          <p:cNvSpPr txBox="1"/>
          <p:nvPr/>
        </p:nvSpPr>
        <p:spPr>
          <a:xfrm>
            <a:off x="9008915" y="3135881"/>
            <a:ext cx="2502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8431A"/>
                </a:solidFill>
              </a:rPr>
              <a:t>Research and plan for Fire Step Compensation         Pay Adjustment for competitive base pays</a:t>
            </a:r>
          </a:p>
        </p:txBody>
      </p:sp>
    </p:spTree>
    <p:extLst>
      <p:ext uri="{BB962C8B-B14F-4D97-AF65-F5344CB8AC3E}">
        <p14:creationId xmlns:p14="http://schemas.microsoft.com/office/powerpoint/2010/main" val="261399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76934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SAFE &amp; SECURE CITY: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D8431A"/>
                </a:solidFill>
                <a:latin typeface="Proxima Nova Extrabold"/>
                <a:cs typeface="Arial"/>
              </a:rPr>
              <a:t>Fire Pension Solution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4D082-FBEF-4B03-98F1-74B50CF89213}"/>
              </a:ext>
            </a:extLst>
          </p:cNvPr>
          <p:cNvSpPr txBox="1"/>
          <p:nvPr/>
        </p:nvSpPr>
        <p:spPr>
          <a:xfrm>
            <a:off x="1221063" y="2261054"/>
            <a:ext cx="95336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8431A"/>
                </a:solidFill>
                <a:latin typeface="Proxima Nova Extrabold"/>
                <a:cs typeface="Arial"/>
              </a:rPr>
              <a:t>Firemen – went into effect January 1,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Extrabold"/>
                <a:cs typeface="Arial"/>
              </a:rPr>
              <a:t>Remove effects of extra OT from pension calculation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Extrabold"/>
                <a:cs typeface="Arial"/>
              </a:rPr>
              <a:t>Calculation based on 60 consecutive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2F5597"/>
                </a:solidFill>
                <a:latin typeface="Proxima Nova Extrabold"/>
                <a:cs typeface="Arial"/>
              </a:rPr>
              <a:t>City – went into effect January 1,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Extrabold"/>
                <a:cs typeface="Arial"/>
              </a:rPr>
              <a:t>2% Increase in City contribution to pension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Extrabold"/>
                <a:cs typeface="Arial"/>
              </a:rPr>
              <a:t>Cost - $480K</a:t>
            </a:r>
          </a:p>
        </p:txBody>
      </p:sp>
    </p:spTree>
    <p:extLst>
      <p:ext uri="{BB962C8B-B14F-4D97-AF65-F5344CB8AC3E}">
        <p14:creationId xmlns:p14="http://schemas.microsoft.com/office/powerpoint/2010/main" val="408309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0114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QUALITY OF LIFE AND PLACE: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BD546-176A-41D6-BF58-5302C2B68CFE}"/>
              </a:ext>
            </a:extLst>
          </p:cNvPr>
          <p:cNvSpPr txBox="1"/>
          <p:nvPr/>
        </p:nvSpPr>
        <p:spPr>
          <a:xfrm>
            <a:off x="74492" y="2701037"/>
            <a:ext cx="2580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PARKS CONSTRUCTION &amp; IMPROVEMENTS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311CA-D7A4-40A3-95D4-238E682D4E85}"/>
              </a:ext>
            </a:extLst>
          </p:cNvPr>
          <p:cNvSpPr/>
          <p:nvPr/>
        </p:nvSpPr>
        <p:spPr>
          <a:xfrm>
            <a:off x="2896183" y="1993506"/>
            <a:ext cx="2678149" cy="3117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828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3250C-B523-4C84-8D5A-A5FE8E04DEBD}"/>
              </a:ext>
            </a:extLst>
          </p:cNvPr>
          <p:cNvSpPr/>
          <p:nvPr/>
        </p:nvSpPr>
        <p:spPr>
          <a:xfrm>
            <a:off x="5859403" y="1986077"/>
            <a:ext cx="2787945" cy="3117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828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E826D-A076-4D22-94D9-886B41778DC0}"/>
              </a:ext>
            </a:extLst>
          </p:cNvPr>
          <p:cNvSpPr txBox="1"/>
          <p:nvPr/>
        </p:nvSpPr>
        <p:spPr>
          <a:xfrm>
            <a:off x="2851961" y="1980786"/>
            <a:ext cx="276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REYES,  MASHBURN, NELMS PARK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EF663-609D-4BEA-8AF5-C60F4C8D348F}"/>
              </a:ext>
            </a:extLst>
          </p:cNvPr>
          <p:cNvSpPr txBox="1"/>
          <p:nvPr/>
        </p:nvSpPr>
        <p:spPr>
          <a:xfrm>
            <a:off x="6413879" y="2139965"/>
            <a:ext cx="167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BEAL 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CAA2E8-60F3-4D19-8028-518FB6D27B0A}"/>
              </a:ext>
            </a:extLst>
          </p:cNvPr>
          <p:cNvSpPr txBox="1"/>
          <p:nvPr/>
        </p:nvSpPr>
        <p:spPr>
          <a:xfrm>
            <a:off x="3123525" y="3211130"/>
            <a:ext cx="22234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Construction of 6 new fields using  Oil &amp; Gas funds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$16.2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1C46B-76EA-4B41-9197-62DB25AB5CE7}"/>
              </a:ext>
            </a:extLst>
          </p:cNvPr>
          <p:cNvSpPr txBox="1"/>
          <p:nvPr/>
        </p:nvSpPr>
        <p:spPr>
          <a:xfrm>
            <a:off x="5878653" y="3036602"/>
            <a:ext cx="2787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4-Year plan incl. 62 soccer fields, additional restrooms and amenities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$26 M City Contribution and $10 M from PPP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69AA3-4B76-0874-80A9-4929E278B191}"/>
              </a:ext>
            </a:extLst>
          </p:cNvPr>
          <p:cNvSpPr/>
          <p:nvPr/>
        </p:nvSpPr>
        <p:spPr>
          <a:xfrm>
            <a:off x="3018580" y="2826127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E0E205-0CDA-6CE3-7502-641DF7352B7D}"/>
              </a:ext>
            </a:extLst>
          </p:cNvPr>
          <p:cNvCxnSpPr>
            <a:cxnSpLocks/>
          </p:cNvCxnSpPr>
          <p:nvPr/>
        </p:nvCxnSpPr>
        <p:spPr>
          <a:xfrm>
            <a:off x="3018580" y="2996780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DF4F049-78B9-3BEB-A14D-1F9BCF8CF989}"/>
              </a:ext>
            </a:extLst>
          </p:cNvPr>
          <p:cNvSpPr/>
          <p:nvPr/>
        </p:nvSpPr>
        <p:spPr>
          <a:xfrm>
            <a:off x="6061180" y="2830888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732265-E1A5-542D-3E28-5688CDE21093}"/>
              </a:ext>
            </a:extLst>
          </p:cNvPr>
          <p:cNvCxnSpPr>
            <a:cxnSpLocks/>
          </p:cNvCxnSpPr>
          <p:nvPr/>
        </p:nvCxnSpPr>
        <p:spPr>
          <a:xfrm>
            <a:off x="6061180" y="3001541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7EEC8F3-54C2-9688-7B15-6E398AF24D08}"/>
              </a:ext>
            </a:extLst>
          </p:cNvPr>
          <p:cNvSpPr/>
          <p:nvPr/>
        </p:nvSpPr>
        <p:spPr>
          <a:xfrm>
            <a:off x="8917573" y="1980786"/>
            <a:ext cx="2787945" cy="31179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828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41346-292D-6B8E-A03F-C1F29C7F61D4}"/>
              </a:ext>
            </a:extLst>
          </p:cNvPr>
          <p:cNvSpPr txBox="1"/>
          <p:nvPr/>
        </p:nvSpPr>
        <p:spPr>
          <a:xfrm>
            <a:off x="8917573" y="1966272"/>
            <a:ext cx="278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DOWNTOWN HOTEL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B44EF-3611-4A47-4E76-FB6C468D9B5F}"/>
              </a:ext>
            </a:extLst>
          </p:cNvPr>
          <p:cNvSpPr txBox="1"/>
          <p:nvPr/>
        </p:nvSpPr>
        <p:spPr>
          <a:xfrm>
            <a:off x="9028086" y="3027230"/>
            <a:ext cx="2615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Economic Development agreement approved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$15 M incentive over a 10 year span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B09780-A1F5-6D64-60B8-6F96865DF78B}"/>
              </a:ext>
            </a:extLst>
          </p:cNvPr>
          <p:cNvSpPr/>
          <p:nvPr/>
        </p:nvSpPr>
        <p:spPr>
          <a:xfrm>
            <a:off x="9119350" y="2825597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248ACB-2A8F-1787-9485-4E5D6E78ABB6}"/>
              </a:ext>
            </a:extLst>
          </p:cNvPr>
          <p:cNvCxnSpPr>
            <a:cxnSpLocks/>
          </p:cNvCxnSpPr>
          <p:nvPr/>
        </p:nvCxnSpPr>
        <p:spPr>
          <a:xfrm>
            <a:off x="9119350" y="2996250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5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INFRASTRUCTURE: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ROAD BOND 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9E8D5-F463-49FF-98DE-B606AFD1E3E5}"/>
              </a:ext>
            </a:extLst>
          </p:cNvPr>
          <p:cNvSpPr/>
          <p:nvPr/>
        </p:nvSpPr>
        <p:spPr>
          <a:xfrm>
            <a:off x="469127" y="2302851"/>
            <a:ext cx="2561117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41D1A-E8C9-468C-A716-278868B4E818}"/>
              </a:ext>
            </a:extLst>
          </p:cNvPr>
          <p:cNvSpPr/>
          <p:nvPr/>
        </p:nvSpPr>
        <p:spPr>
          <a:xfrm>
            <a:off x="9065952" y="2302851"/>
            <a:ext cx="2561116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4A628-BD77-4542-B976-2BF2EB6F4EC1}"/>
              </a:ext>
            </a:extLst>
          </p:cNvPr>
          <p:cNvSpPr/>
          <p:nvPr/>
        </p:nvSpPr>
        <p:spPr>
          <a:xfrm>
            <a:off x="6200344" y="2302851"/>
            <a:ext cx="2561116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8B2495-93F4-42B1-AA9D-3B9D0371F568}"/>
              </a:ext>
            </a:extLst>
          </p:cNvPr>
          <p:cNvSpPr/>
          <p:nvPr/>
        </p:nvSpPr>
        <p:spPr>
          <a:xfrm>
            <a:off x="3334736" y="2302851"/>
            <a:ext cx="2561116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112FD-C5C2-49C1-867A-00298B4A49F1}"/>
              </a:ext>
            </a:extLst>
          </p:cNvPr>
          <p:cNvSpPr txBox="1"/>
          <p:nvPr/>
        </p:nvSpPr>
        <p:spPr>
          <a:xfrm>
            <a:off x="3233732" y="2381958"/>
            <a:ext cx="2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Time Frame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219A2C-D266-469A-8586-92AD3CD9FB38}"/>
              </a:ext>
            </a:extLst>
          </p:cNvPr>
          <p:cNvSpPr txBox="1"/>
          <p:nvPr/>
        </p:nvSpPr>
        <p:spPr>
          <a:xfrm>
            <a:off x="6134200" y="2407095"/>
            <a:ext cx="273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Roads Constructed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18544B-44E3-4B45-BF04-1934DF927893}"/>
              </a:ext>
            </a:extLst>
          </p:cNvPr>
          <p:cNvSpPr txBox="1"/>
          <p:nvPr/>
        </p:nvSpPr>
        <p:spPr>
          <a:xfrm>
            <a:off x="9354207" y="2380350"/>
            <a:ext cx="26781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Final Projects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8C529-3DEF-4916-8AA0-C8CD06FF4A9C}"/>
              </a:ext>
            </a:extLst>
          </p:cNvPr>
          <p:cNvSpPr txBox="1"/>
          <p:nvPr/>
        </p:nvSpPr>
        <p:spPr>
          <a:xfrm>
            <a:off x="736682" y="2411670"/>
            <a:ext cx="267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Bond Amount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FBF403-3FEC-499A-B99B-7D565FFD31B1}"/>
              </a:ext>
            </a:extLst>
          </p:cNvPr>
          <p:cNvSpPr txBox="1"/>
          <p:nvPr/>
        </p:nvSpPr>
        <p:spPr>
          <a:xfrm>
            <a:off x="3390420" y="3276756"/>
            <a:ext cx="242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2017 – Vote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2018 – first $25M 2023 – final $25M Two streets left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76594A-3582-42CB-A7C5-698E73B2BEC9}"/>
              </a:ext>
            </a:extLst>
          </p:cNvPr>
          <p:cNvSpPr txBox="1"/>
          <p:nvPr/>
        </p:nvSpPr>
        <p:spPr>
          <a:xfrm>
            <a:off x="6400908" y="3267696"/>
            <a:ext cx="210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24 out of 26 roads completed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E4FFD-03F3-4938-A915-AD6A7E3D26EE}"/>
              </a:ext>
            </a:extLst>
          </p:cNvPr>
          <p:cNvSpPr txBox="1"/>
          <p:nvPr/>
        </p:nvSpPr>
        <p:spPr>
          <a:xfrm>
            <a:off x="9426128" y="3288307"/>
            <a:ext cx="202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Main Street</a:t>
            </a:r>
          </a:p>
          <a:p>
            <a:r>
              <a:rPr lang="en-US" sz="2800" dirty="0">
                <a:solidFill>
                  <a:schemeClr val="bg1"/>
                </a:solidFill>
              </a:rPr>
              <a:t>Garfield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D98A9E-6BD4-4E7E-B841-1C1EDB76ECC8}"/>
              </a:ext>
            </a:extLst>
          </p:cNvPr>
          <p:cNvSpPr txBox="1"/>
          <p:nvPr/>
        </p:nvSpPr>
        <p:spPr>
          <a:xfrm>
            <a:off x="736682" y="3311808"/>
            <a:ext cx="202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$100 Million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68FEDA-2223-4349-8975-777B2ADD9845}"/>
              </a:ext>
            </a:extLst>
          </p:cNvPr>
          <p:cNvSpPr/>
          <p:nvPr/>
        </p:nvSpPr>
        <p:spPr>
          <a:xfrm>
            <a:off x="542830" y="2959202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18A1CA-8D3B-4881-AB2D-B988889A91D7}"/>
              </a:ext>
            </a:extLst>
          </p:cNvPr>
          <p:cNvCxnSpPr>
            <a:cxnSpLocks/>
          </p:cNvCxnSpPr>
          <p:nvPr/>
        </p:nvCxnSpPr>
        <p:spPr>
          <a:xfrm>
            <a:off x="542830" y="3129855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09A3C-C6A7-F801-4A5D-86FC55209B68}"/>
              </a:ext>
            </a:extLst>
          </p:cNvPr>
          <p:cNvSpPr/>
          <p:nvPr/>
        </p:nvSpPr>
        <p:spPr>
          <a:xfrm>
            <a:off x="3405205" y="2959202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8ADB23-4BAB-C739-7E3D-7F1D8979CFF8}"/>
              </a:ext>
            </a:extLst>
          </p:cNvPr>
          <p:cNvCxnSpPr>
            <a:cxnSpLocks/>
          </p:cNvCxnSpPr>
          <p:nvPr/>
        </p:nvCxnSpPr>
        <p:spPr>
          <a:xfrm>
            <a:off x="3405205" y="3129855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DBFB3F-BC50-3F40-CA19-9B5D69C6B380}"/>
              </a:ext>
            </a:extLst>
          </p:cNvPr>
          <p:cNvSpPr/>
          <p:nvPr/>
        </p:nvSpPr>
        <p:spPr>
          <a:xfrm>
            <a:off x="6265809" y="2959202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2CA53D-54C7-9346-8C05-049062D1D609}"/>
              </a:ext>
            </a:extLst>
          </p:cNvPr>
          <p:cNvCxnSpPr>
            <a:cxnSpLocks/>
          </p:cNvCxnSpPr>
          <p:nvPr/>
        </p:nvCxnSpPr>
        <p:spPr>
          <a:xfrm>
            <a:off x="6265809" y="3129855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B0C8CE0-E6D1-BEE0-0B78-F7C0044FA522}"/>
              </a:ext>
            </a:extLst>
          </p:cNvPr>
          <p:cNvSpPr/>
          <p:nvPr/>
        </p:nvSpPr>
        <p:spPr>
          <a:xfrm>
            <a:off x="9125512" y="2959202"/>
            <a:ext cx="2433356" cy="6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15909-5128-CAD4-F1E5-39DBC18BA6B0}"/>
              </a:ext>
            </a:extLst>
          </p:cNvPr>
          <p:cNvCxnSpPr>
            <a:cxnSpLocks/>
          </p:cNvCxnSpPr>
          <p:nvPr/>
        </p:nvCxnSpPr>
        <p:spPr>
          <a:xfrm>
            <a:off x="9125512" y="3129855"/>
            <a:ext cx="2433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0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INFRASTRUCTURE: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STREET IMPROVEMENTS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Proxima Nova Extrabold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9E8D5-F463-49FF-98DE-B606AFD1E3E5}"/>
              </a:ext>
            </a:extLst>
          </p:cNvPr>
          <p:cNvSpPr/>
          <p:nvPr/>
        </p:nvSpPr>
        <p:spPr>
          <a:xfrm>
            <a:off x="264958" y="1930939"/>
            <a:ext cx="2194560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C7713-4FFB-4784-A034-909D3D85BD1A}"/>
              </a:ext>
            </a:extLst>
          </p:cNvPr>
          <p:cNvSpPr/>
          <p:nvPr/>
        </p:nvSpPr>
        <p:spPr>
          <a:xfrm>
            <a:off x="295876" y="4868252"/>
            <a:ext cx="8065251" cy="7572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41D1A-E8C9-468C-A716-278868B4E818}"/>
              </a:ext>
            </a:extLst>
          </p:cNvPr>
          <p:cNvSpPr/>
          <p:nvPr/>
        </p:nvSpPr>
        <p:spPr>
          <a:xfrm>
            <a:off x="7406207" y="1929558"/>
            <a:ext cx="2194560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4A628-BD77-4542-B976-2BF2EB6F4EC1}"/>
              </a:ext>
            </a:extLst>
          </p:cNvPr>
          <p:cNvSpPr/>
          <p:nvPr/>
        </p:nvSpPr>
        <p:spPr>
          <a:xfrm>
            <a:off x="5055587" y="1937619"/>
            <a:ext cx="2194560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8B2495-93F4-42B1-AA9D-3B9D0371F568}"/>
              </a:ext>
            </a:extLst>
          </p:cNvPr>
          <p:cNvSpPr/>
          <p:nvPr/>
        </p:nvSpPr>
        <p:spPr>
          <a:xfrm>
            <a:off x="2667810" y="1937619"/>
            <a:ext cx="2194560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112FD-C5C2-49C1-867A-00298B4A49F1}"/>
              </a:ext>
            </a:extLst>
          </p:cNvPr>
          <p:cNvSpPr txBox="1"/>
          <p:nvPr/>
        </p:nvSpPr>
        <p:spPr>
          <a:xfrm>
            <a:off x="2606710" y="1911686"/>
            <a:ext cx="22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SCHOOL FLASHERS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219A2C-D266-469A-8586-92AD3CD9FB38}"/>
              </a:ext>
            </a:extLst>
          </p:cNvPr>
          <p:cNvSpPr txBox="1"/>
          <p:nvPr/>
        </p:nvSpPr>
        <p:spPr>
          <a:xfrm>
            <a:off x="5173441" y="1908210"/>
            <a:ext cx="202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3 NEW TRAFFIC SIGNAL LIGHTS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18544B-44E3-4B45-BF04-1934DF927893}"/>
              </a:ext>
            </a:extLst>
          </p:cNvPr>
          <p:cNvSpPr txBox="1"/>
          <p:nvPr/>
        </p:nvSpPr>
        <p:spPr>
          <a:xfrm>
            <a:off x="7606587" y="2092521"/>
            <a:ext cx="1823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COMPASS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58C529-3DEF-4916-8AA0-C8CD06FF4A9C}"/>
              </a:ext>
            </a:extLst>
          </p:cNvPr>
          <p:cNvSpPr txBox="1"/>
          <p:nvPr/>
        </p:nvSpPr>
        <p:spPr>
          <a:xfrm>
            <a:off x="419149" y="2101225"/>
            <a:ext cx="191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EQUIPMENT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51A6BF-64D8-4B99-A061-654FCE85A61A}"/>
              </a:ext>
            </a:extLst>
          </p:cNvPr>
          <p:cNvSpPr txBox="1"/>
          <p:nvPr/>
        </p:nvSpPr>
        <p:spPr>
          <a:xfrm>
            <a:off x="365220" y="4992954"/>
            <a:ext cx="6265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TOTAL: $5,475,507 in current year budget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FBF403-3FEC-499A-B99B-7D565FFD31B1}"/>
              </a:ext>
            </a:extLst>
          </p:cNvPr>
          <p:cNvSpPr txBox="1"/>
          <p:nvPr/>
        </p:nvSpPr>
        <p:spPr>
          <a:xfrm>
            <a:off x="2968366" y="3409847"/>
            <a:ext cx="159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$750,000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76594A-3582-42CB-A7C5-698E73B2BEC9}"/>
              </a:ext>
            </a:extLst>
          </p:cNvPr>
          <p:cNvSpPr txBox="1"/>
          <p:nvPr/>
        </p:nvSpPr>
        <p:spPr>
          <a:xfrm>
            <a:off x="5207577" y="3409847"/>
            <a:ext cx="189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$1,500,000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E4FFD-03F3-4938-A915-AD6A7E3D26EE}"/>
              </a:ext>
            </a:extLst>
          </p:cNvPr>
          <p:cNvSpPr txBox="1"/>
          <p:nvPr/>
        </p:nvSpPr>
        <p:spPr>
          <a:xfrm>
            <a:off x="7557897" y="3416060"/>
            <a:ext cx="18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$1,500,000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D98A9E-6BD4-4E7E-B841-1C1EDB76ECC8}"/>
              </a:ext>
            </a:extLst>
          </p:cNvPr>
          <p:cNvSpPr txBox="1"/>
          <p:nvPr/>
        </p:nvSpPr>
        <p:spPr>
          <a:xfrm>
            <a:off x="393311" y="3409847"/>
            <a:ext cx="18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$1,525,507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1BB50B-67AA-8E96-1AB6-6576CE3BC28C}"/>
              </a:ext>
            </a:extLst>
          </p:cNvPr>
          <p:cNvSpPr/>
          <p:nvPr/>
        </p:nvSpPr>
        <p:spPr>
          <a:xfrm>
            <a:off x="9756827" y="1929558"/>
            <a:ext cx="2194560" cy="27002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A2847-229A-F18C-32E7-5F6B2C98BF6F}"/>
              </a:ext>
            </a:extLst>
          </p:cNvPr>
          <p:cNvSpPr txBox="1"/>
          <p:nvPr/>
        </p:nvSpPr>
        <p:spPr>
          <a:xfrm>
            <a:off x="9820923" y="2092520"/>
            <a:ext cx="20007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VISION ZERO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31C2DB-B063-C696-52B6-10C3BFFB1B2F}"/>
              </a:ext>
            </a:extLst>
          </p:cNvPr>
          <p:cNvSpPr txBox="1"/>
          <p:nvPr/>
        </p:nvSpPr>
        <p:spPr>
          <a:xfrm>
            <a:off x="10030608" y="3409847"/>
            <a:ext cx="164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$200,000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07DB5F-7EC7-B213-4AAA-A4736487B95E}"/>
              </a:ext>
            </a:extLst>
          </p:cNvPr>
          <p:cNvSpPr/>
          <p:nvPr/>
        </p:nvSpPr>
        <p:spPr>
          <a:xfrm>
            <a:off x="371096" y="2677651"/>
            <a:ext cx="1918536" cy="6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2857E2-295C-5807-F55F-BF1278E5C808}"/>
              </a:ext>
            </a:extLst>
          </p:cNvPr>
          <p:cNvCxnSpPr>
            <a:cxnSpLocks/>
          </p:cNvCxnSpPr>
          <p:nvPr/>
        </p:nvCxnSpPr>
        <p:spPr>
          <a:xfrm>
            <a:off x="371096" y="2849358"/>
            <a:ext cx="1918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A0A7D4D-39BD-F1CD-0BDB-79FB7507C4E1}"/>
              </a:ext>
            </a:extLst>
          </p:cNvPr>
          <p:cNvSpPr/>
          <p:nvPr/>
        </p:nvSpPr>
        <p:spPr>
          <a:xfrm>
            <a:off x="2804452" y="2677651"/>
            <a:ext cx="1918536" cy="6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768058C-0748-A169-2A81-51735EC60C42}"/>
              </a:ext>
            </a:extLst>
          </p:cNvPr>
          <p:cNvCxnSpPr>
            <a:cxnSpLocks/>
          </p:cNvCxnSpPr>
          <p:nvPr/>
        </p:nvCxnSpPr>
        <p:spPr>
          <a:xfrm>
            <a:off x="2804452" y="2849358"/>
            <a:ext cx="1918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EDABF02-BFE1-3F37-F055-A990A8E9939F}"/>
              </a:ext>
            </a:extLst>
          </p:cNvPr>
          <p:cNvSpPr/>
          <p:nvPr/>
        </p:nvSpPr>
        <p:spPr>
          <a:xfrm>
            <a:off x="5180287" y="2675547"/>
            <a:ext cx="1918536" cy="6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B253681-2DF1-2751-817B-EC13D1DE2699}"/>
              </a:ext>
            </a:extLst>
          </p:cNvPr>
          <p:cNvCxnSpPr>
            <a:cxnSpLocks/>
          </p:cNvCxnSpPr>
          <p:nvPr/>
        </p:nvCxnSpPr>
        <p:spPr>
          <a:xfrm>
            <a:off x="5180287" y="2847254"/>
            <a:ext cx="1918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335E8DF-E132-7D0B-4D53-3668A4D10CCC}"/>
              </a:ext>
            </a:extLst>
          </p:cNvPr>
          <p:cNvSpPr/>
          <p:nvPr/>
        </p:nvSpPr>
        <p:spPr>
          <a:xfrm>
            <a:off x="7528914" y="2671892"/>
            <a:ext cx="1918536" cy="6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FEBCEF-05B4-2EA0-40B0-DB627AE387A7}"/>
              </a:ext>
            </a:extLst>
          </p:cNvPr>
          <p:cNvCxnSpPr>
            <a:cxnSpLocks/>
          </p:cNvCxnSpPr>
          <p:nvPr/>
        </p:nvCxnSpPr>
        <p:spPr>
          <a:xfrm>
            <a:off x="7528914" y="2843599"/>
            <a:ext cx="1918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64B0FDE-CD65-6F56-6ACD-A48B484E6EEC}"/>
              </a:ext>
            </a:extLst>
          </p:cNvPr>
          <p:cNvSpPr/>
          <p:nvPr/>
        </p:nvSpPr>
        <p:spPr>
          <a:xfrm>
            <a:off x="9903150" y="2671892"/>
            <a:ext cx="1918536" cy="6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38146D6-9427-BC00-B9C5-6BCD5A331BD4}"/>
              </a:ext>
            </a:extLst>
          </p:cNvPr>
          <p:cNvCxnSpPr>
            <a:cxnSpLocks/>
          </p:cNvCxnSpPr>
          <p:nvPr/>
        </p:nvCxnSpPr>
        <p:spPr>
          <a:xfrm>
            <a:off x="9903150" y="2843599"/>
            <a:ext cx="1918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4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INFRASTRUCTURE: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New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F3D71-E8B8-4823-9A00-B5966E488E25}"/>
              </a:ext>
            </a:extLst>
          </p:cNvPr>
          <p:cNvSpPr txBox="1"/>
          <p:nvPr/>
        </p:nvSpPr>
        <p:spPr>
          <a:xfrm>
            <a:off x="469127" y="1991834"/>
            <a:ext cx="9845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5-year CIP development for all departments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Grant personnel to maximize General Fund $$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Wildcatter Trail awarded $4.2M w/ $830K 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Interfund loans – saves on interest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Building consolidation to save an estimated $100 million in construction, maintenance and interest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TIRZ – Downtown and in two additional locations</a:t>
            </a:r>
          </a:p>
        </p:txBody>
      </p:sp>
    </p:spTree>
    <p:extLst>
      <p:ext uri="{BB962C8B-B14F-4D97-AF65-F5344CB8AC3E}">
        <p14:creationId xmlns:p14="http://schemas.microsoft.com/office/powerpoint/2010/main" val="290986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61F50-A593-120F-781A-AC726EFD5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" t="112" r="1708" b="1805"/>
          <a:stretch/>
        </p:blipFill>
        <p:spPr>
          <a:xfrm>
            <a:off x="6165541" y="1420138"/>
            <a:ext cx="2657530" cy="419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1DF87-9769-1BAA-8530-E2A60B7CB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57" r="4586" b="1279"/>
          <a:stretch/>
        </p:blipFill>
        <p:spPr>
          <a:xfrm>
            <a:off x="344129" y="1421129"/>
            <a:ext cx="2657530" cy="41943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27704-2572-FA0C-86CF-871C89913812}"/>
              </a:ext>
            </a:extLst>
          </p:cNvPr>
          <p:cNvSpPr/>
          <p:nvPr/>
        </p:nvSpPr>
        <p:spPr>
          <a:xfrm>
            <a:off x="9076247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C735D-BBCD-0C1E-31BD-1E4BFAFEDDB3}"/>
              </a:ext>
            </a:extLst>
          </p:cNvPr>
          <p:cNvSpPr/>
          <p:nvPr/>
        </p:nvSpPr>
        <p:spPr>
          <a:xfrm>
            <a:off x="6165541" y="56506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Process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D5E52-6B9C-77C4-6B0B-8D75441462E1}"/>
              </a:ext>
            </a:extLst>
          </p:cNvPr>
          <p:cNvSpPr/>
          <p:nvPr/>
        </p:nvSpPr>
        <p:spPr>
          <a:xfrm>
            <a:off x="344129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Plan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E9CCC-03A9-B980-FEF4-8B0F17E82899}"/>
              </a:ext>
            </a:extLst>
          </p:cNvPr>
          <p:cNvSpPr/>
          <p:nvPr/>
        </p:nvSpPr>
        <p:spPr>
          <a:xfrm>
            <a:off x="3254835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People</a:t>
            </a:r>
          </a:p>
        </p:txBody>
      </p:sp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D2A09408-C780-7B45-08CA-5841ACA4B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r="3749"/>
          <a:stretch/>
        </p:blipFill>
        <p:spPr bwMode="auto">
          <a:xfrm>
            <a:off x="3254833" y="1415346"/>
            <a:ext cx="2657531" cy="41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using a rake to level asphalt&#10;&#10;Description automatically generated">
            <a:extLst>
              <a:ext uri="{FF2B5EF4-FFF2-40B4-BE49-F238E27FC236}">
                <a16:creationId xmlns:a16="http://schemas.microsoft.com/office/drawing/2014/main" id="{48312E9B-9A1B-DDE7-DBA2-EB6F9650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/>
          <a:stretch/>
        </p:blipFill>
        <p:spPr>
          <a:xfrm>
            <a:off x="9076245" y="1415346"/>
            <a:ext cx="2657531" cy="4195347"/>
          </a:xfrm>
          <a:prstGeom prst="rect">
            <a:avLst/>
          </a:prstGeom>
        </p:spPr>
      </p:pic>
      <p:pic>
        <p:nvPicPr>
          <p:cNvPr id="13" name="Picture 12" descr="A person on a ladder reaching out to a window&#10;&#10;Description automatically generated">
            <a:extLst>
              <a:ext uri="{FF2B5EF4-FFF2-40B4-BE49-F238E27FC236}">
                <a16:creationId xmlns:a16="http://schemas.microsoft.com/office/drawing/2014/main" id="{E65C2ED0-E1F6-6130-1404-9BFAEFAC95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b="16275"/>
          <a:stretch/>
        </p:blipFill>
        <p:spPr>
          <a:xfrm>
            <a:off x="3254832" y="1415346"/>
            <a:ext cx="2657531" cy="41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52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FAC0D-0067-A0BA-150E-F156500F93A8}"/>
              </a:ext>
            </a:extLst>
          </p:cNvPr>
          <p:cNvSpPr txBox="1">
            <a:spLocks/>
          </p:cNvSpPr>
          <p:nvPr/>
        </p:nvSpPr>
        <p:spPr>
          <a:xfrm>
            <a:off x="4670901" y="2071598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599D"/>
                </a:solidFill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FDED-F624-7415-85CE-B2CD75DEB4D1}"/>
              </a:ext>
            </a:extLst>
          </p:cNvPr>
          <p:cNvSpPr txBox="1"/>
          <p:nvPr/>
        </p:nvSpPr>
        <p:spPr>
          <a:xfrm>
            <a:off x="921097" y="2828835"/>
            <a:ext cx="1034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dirty="0"/>
              <a:t>ALL </a:t>
            </a:r>
            <a:r>
              <a:rPr lang="en-US" sz="3600" dirty="0"/>
              <a:t>our citizens.</a:t>
            </a:r>
          </a:p>
        </p:txBody>
      </p:sp>
    </p:spTree>
    <p:extLst>
      <p:ext uri="{BB962C8B-B14F-4D97-AF65-F5344CB8AC3E}">
        <p14:creationId xmlns:p14="http://schemas.microsoft.com/office/powerpoint/2010/main" val="42162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ED85C-9B70-B030-EC7E-C7C744D95ED9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Goal Connections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A45F4-F03B-7657-CE29-54F7D1FD458E}"/>
              </a:ext>
            </a:extLst>
          </p:cNvPr>
          <p:cNvSpPr txBox="1"/>
          <p:nvPr/>
        </p:nvSpPr>
        <p:spPr>
          <a:xfrm>
            <a:off x="716493" y="1408120"/>
            <a:ext cx="9523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Goal 2:  Set the Standard for a Safe and Secure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2.6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Grow and Retain Public Safety Resources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: Expand law enforcement presence as well as fire reduction and prevention programs while reducing attrition.</a:t>
            </a:r>
          </a:p>
          <a:p>
            <a:r>
              <a:rPr lang="en-US" sz="2000" b="1" dirty="0">
                <a:ea typeface="+mn-lt"/>
                <a:cs typeface="+mn-lt"/>
              </a:rPr>
              <a:t>Goal 3: Quality of Life and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3.6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Build the Best Parks System in Our Region</a:t>
            </a:r>
            <a:r>
              <a:rPr lang="en-US" sz="2000" dirty="0">
                <a:ea typeface="+mn-lt"/>
                <a:cs typeface="+mn-lt"/>
              </a:rPr>
              <a:t>: Offer diverse, accessible, and enjoyable green spaces, tournament-ready ball fields, safe playgrounds and unique recreational opportunities that enhance the quality of life / quality of place for our community.</a:t>
            </a:r>
            <a:r>
              <a:rPr lang="en-US" sz="2000" dirty="0"/>
              <a:t> </a:t>
            </a:r>
          </a:p>
          <a:p>
            <a:r>
              <a:rPr lang="en-US" sz="2000" b="1" dirty="0"/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5.7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Ensure Continued Financial Stability and Accountability</a:t>
            </a:r>
            <a:r>
              <a:rPr lang="en-US" sz="2000" dirty="0">
                <a:ea typeface="+mn-lt"/>
                <a:cs typeface="+mn-lt"/>
              </a:rPr>
              <a:t>: Maintain financial transparency.</a:t>
            </a:r>
          </a:p>
          <a:p>
            <a:r>
              <a:rPr lang="en-US" sz="2000" b="1" dirty="0"/>
              <a:t>Goal 6: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6.6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Strategize for and Monitor City Growth</a:t>
            </a:r>
            <a:r>
              <a:rPr lang="en-US" sz="2000" dirty="0">
                <a:ea typeface="+mn-lt"/>
                <a:cs typeface="+mn-lt"/>
              </a:rPr>
              <a:t>: Develop proactive responses to growth rather than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6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Vision Block Connections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632F8-42E8-DCD1-2F49-C8C19BA10368}"/>
              </a:ext>
            </a:extLst>
          </p:cNvPr>
          <p:cNvSpPr txBox="1"/>
          <p:nvPr/>
        </p:nvSpPr>
        <p:spPr>
          <a:xfrm>
            <a:off x="699714" y="1541849"/>
            <a:ext cx="971845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Safe 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Goal #2 Set the Standard for a Safe and Secure City</a:t>
            </a:r>
          </a:p>
          <a:p>
            <a:endParaRPr lang="en-US" sz="28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Premier City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Goal #3 Quality of Life and Place</a:t>
            </a:r>
          </a:p>
          <a:p>
            <a:pPr lvl="1"/>
            <a:endParaRPr lang="en-US" sz="28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Operational Excellence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Goal #5 </a:t>
            </a:r>
            <a:r>
              <a:rPr lang="en-US" sz="2800" dirty="0"/>
              <a:t>Provide Sound Governance &amp; Fiscal Management </a:t>
            </a:r>
            <a:endParaRPr lang="en-US" sz="2800" dirty="0">
              <a:cs typeface="Arial"/>
            </a:endParaRPr>
          </a:p>
          <a:p>
            <a:pPr lvl="1"/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34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Presentation Outline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632F8-42E8-DCD1-2F49-C8C19BA10368}"/>
              </a:ext>
            </a:extLst>
          </p:cNvPr>
          <p:cNvSpPr txBox="1"/>
          <p:nvPr/>
        </p:nvSpPr>
        <p:spPr>
          <a:xfrm>
            <a:off x="708103" y="1793519"/>
            <a:ext cx="971845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cs typeface="Arial"/>
              </a:rPr>
              <a:t>Funding our Priorities through: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Sound Governance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Non-Sworn Employee Pay to Remain Competitive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Police and Fire Pay &amp; Personnel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Quality of Life Projects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Infrastructure improvements and opportunities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06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Taking Action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44E007-56EE-43A5-BC20-CC7CC0672072}"/>
              </a:ext>
            </a:extLst>
          </p:cNvPr>
          <p:cNvSpPr/>
          <p:nvPr/>
        </p:nvSpPr>
        <p:spPr>
          <a:xfrm>
            <a:off x="4693518" y="1546780"/>
            <a:ext cx="2871298" cy="27580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5E12A-1927-4CA0-9027-5D9D65A27CF9}"/>
              </a:ext>
            </a:extLst>
          </p:cNvPr>
          <p:cNvSpPr/>
          <p:nvPr/>
        </p:nvSpPr>
        <p:spPr>
          <a:xfrm>
            <a:off x="441793" y="1553416"/>
            <a:ext cx="2871042" cy="27520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4A391-23C9-4B3A-A8C0-603BAA504202}"/>
              </a:ext>
            </a:extLst>
          </p:cNvPr>
          <p:cNvSpPr/>
          <p:nvPr/>
        </p:nvSpPr>
        <p:spPr>
          <a:xfrm>
            <a:off x="8957516" y="1552755"/>
            <a:ext cx="2751252" cy="275205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51107-F0E7-47C9-991C-46EBD0F0FE86}"/>
              </a:ext>
            </a:extLst>
          </p:cNvPr>
          <p:cNvSpPr txBox="1"/>
          <p:nvPr/>
        </p:nvSpPr>
        <p:spPr>
          <a:xfrm>
            <a:off x="624102" y="2156884"/>
            <a:ext cx="2475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Strategic Plan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Encompasses a City’s vision for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0FF69-0727-480E-A1DF-EC2F7D49AD3D}"/>
              </a:ext>
            </a:extLst>
          </p:cNvPr>
          <p:cNvSpPr txBox="1"/>
          <p:nvPr/>
        </p:nvSpPr>
        <p:spPr>
          <a:xfrm>
            <a:off x="4768648" y="2095329"/>
            <a:ext cx="2689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Goals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Align with the </a:t>
            </a:r>
            <a:r>
              <a:rPr lang="en-US" sz="2400" u="sng" dirty="0">
                <a:solidFill>
                  <a:schemeClr val="bg1"/>
                </a:solidFill>
              </a:rPr>
              <a:t>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2A58C-7B04-45DA-96FC-F5A0ED7DE774}"/>
              </a:ext>
            </a:extLst>
          </p:cNvPr>
          <p:cNvSpPr txBox="1"/>
          <p:nvPr/>
        </p:nvSpPr>
        <p:spPr>
          <a:xfrm>
            <a:off x="9225899" y="2092933"/>
            <a:ext cx="2214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Action Items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Short-term, “Steps” toward achieving </a:t>
            </a:r>
            <a:r>
              <a:rPr lang="en-US" sz="2400" u="sng" dirty="0">
                <a:solidFill>
                  <a:schemeClr val="bg1"/>
                </a:solidFill>
              </a:rPr>
              <a:t>Goals</a:t>
            </a:r>
          </a:p>
        </p:txBody>
      </p:sp>
      <p:pic>
        <p:nvPicPr>
          <p:cNvPr id="14" name="Graphic 13" descr="Arrow: Clockwise curve with solid fill">
            <a:extLst>
              <a:ext uri="{FF2B5EF4-FFF2-40B4-BE49-F238E27FC236}">
                <a16:creationId xmlns:a16="http://schemas.microsoft.com/office/drawing/2014/main" id="{CE35B48F-26E0-436F-869A-17F62493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529640">
            <a:off x="3104539" y="1342227"/>
            <a:ext cx="1747341" cy="1747341"/>
          </a:xfrm>
          <a:prstGeom prst="rect">
            <a:avLst/>
          </a:prstGeom>
        </p:spPr>
      </p:pic>
      <p:pic>
        <p:nvPicPr>
          <p:cNvPr id="15" name="Graphic 14" descr="Arrow: Clockwise curve with solid fill">
            <a:extLst>
              <a:ext uri="{FF2B5EF4-FFF2-40B4-BE49-F238E27FC236}">
                <a16:creationId xmlns:a16="http://schemas.microsoft.com/office/drawing/2014/main" id="{F3FA8E64-6E7D-46C8-8D7E-DC5CC33F5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34177">
            <a:off x="7324418" y="1310610"/>
            <a:ext cx="1806337" cy="1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Funding Our Priorities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CC90B7-7F7E-0FEE-1D2E-1E72E6351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07465"/>
              </p:ext>
            </p:extLst>
          </p:nvPr>
        </p:nvGraphicFramePr>
        <p:xfrm>
          <a:off x="806092" y="1546251"/>
          <a:ext cx="10441028" cy="3531008"/>
        </p:xfrm>
        <a:graphic>
          <a:graphicData uri="http://schemas.openxmlformats.org/drawingml/2006/table">
            <a:tbl>
              <a:tblPr/>
              <a:tblGrid>
                <a:gridCol w="3207108">
                  <a:extLst>
                    <a:ext uri="{9D8B030D-6E8A-4147-A177-3AD203B41FA5}">
                      <a16:colId xmlns:a16="http://schemas.microsoft.com/office/drawing/2014/main" val="404479469"/>
                    </a:ext>
                  </a:extLst>
                </a:gridCol>
                <a:gridCol w="1820415">
                  <a:extLst>
                    <a:ext uri="{9D8B030D-6E8A-4147-A177-3AD203B41FA5}">
                      <a16:colId xmlns:a16="http://schemas.microsoft.com/office/drawing/2014/main" val="937461253"/>
                    </a:ext>
                  </a:extLst>
                </a:gridCol>
                <a:gridCol w="1993421">
                  <a:extLst>
                    <a:ext uri="{9D8B030D-6E8A-4147-A177-3AD203B41FA5}">
                      <a16:colId xmlns:a16="http://schemas.microsoft.com/office/drawing/2014/main" val="1625350395"/>
                    </a:ext>
                  </a:extLst>
                </a:gridCol>
                <a:gridCol w="1856616">
                  <a:extLst>
                    <a:ext uri="{9D8B030D-6E8A-4147-A177-3AD203B41FA5}">
                      <a16:colId xmlns:a16="http://schemas.microsoft.com/office/drawing/2014/main" val="2214212965"/>
                    </a:ext>
                  </a:extLst>
                </a:gridCol>
                <a:gridCol w="1563468">
                  <a:extLst>
                    <a:ext uri="{9D8B030D-6E8A-4147-A177-3AD203B41FA5}">
                      <a16:colId xmlns:a16="http://schemas.microsoft.com/office/drawing/2014/main" val="4211475052"/>
                    </a:ext>
                  </a:extLst>
                </a:gridCol>
              </a:tblGrid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Strategic Goal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FY 2023 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2024  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Variance  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Variance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01651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1: Economic Development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4,787,448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5,417,909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630,461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13.17%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21732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2: Public Safety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84,786,415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97,827,862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13,041,447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15.38%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102460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3: Quality of Life and Place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9,745,159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10,877,780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1,132,621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11.62%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084029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4: Communication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8,457,379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8,666,402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209,023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2.47%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42243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5: Governance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14,759,211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15,510,930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751,719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5.09%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95161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Priority 6: Infrastructure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26,158,015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29,191,412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3,033,397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11.60%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77309"/>
                  </a:ext>
                </a:extLst>
              </a:tr>
              <a:tr h="4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148,693,628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167,492,295  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18,798,667 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12.64% </a:t>
                      </a:r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8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4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Funding Our Priorities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F307D3-79BE-4503-BBEF-EB2875A2E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90953"/>
              </p:ext>
            </p:extLst>
          </p:nvPr>
        </p:nvGraphicFramePr>
        <p:xfrm>
          <a:off x="159645" y="1480448"/>
          <a:ext cx="5936355" cy="458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313B1B-F31D-4D73-A92A-9FA565E09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07340"/>
              </p:ext>
            </p:extLst>
          </p:nvPr>
        </p:nvGraphicFramePr>
        <p:xfrm>
          <a:off x="6096000" y="1480448"/>
          <a:ext cx="5936355" cy="458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717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SOUND GOVERNANCE: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7F818-0050-4CEF-9D2C-7FC1D9F93BFE}"/>
              </a:ext>
            </a:extLst>
          </p:cNvPr>
          <p:cNvSpPr txBox="1"/>
          <p:nvPr/>
        </p:nvSpPr>
        <p:spPr>
          <a:xfrm>
            <a:off x="1046453" y="1473629"/>
            <a:ext cx="98200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Vision for Our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Strategic Plan for the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Organizational Chart Aligned with Vision &amp;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Human Resources Higher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Adjusted Vacancies in Alignment with Strategic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FAA Finding resolution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Fire Pension cash 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Saves $58 million in bond interest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Made use of “rainy day” funds</a:t>
            </a:r>
          </a:p>
        </p:txBody>
      </p:sp>
    </p:spTree>
    <p:extLst>
      <p:ext uri="{BB962C8B-B14F-4D97-AF65-F5344CB8AC3E}">
        <p14:creationId xmlns:p14="http://schemas.microsoft.com/office/powerpoint/2010/main" val="279851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9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NON-SWORN EMPLOYEE PAY: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7F818-0050-4CEF-9D2C-7FC1D9F93BFE}"/>
              </a:ext>
            </a:extLst>
          </p:cNvPr>
          <p:cNvSpPr txBox="1"/>
          <p:nvPr/>
        </p:nvSpPr>
        <p:spPr>
          <a:xfrm>
            <a:off x="694116" y="1531230"/>
            <a:ext cx="98200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5% 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5% Salary Table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3% Pay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Reclass select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Add certification/incentive pays where appropriate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72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922</Words>
  <Application>Microsoft Office PowerPoint</Application>
  <PresentationFormat>Widescreen</PresentationFormat>
  <Paragraphs>228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Proxima Nova Extrabold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Karisa Danley</dc:creator>
  <cp:lastModifiedBy>Christy Weakland</cp:lastModifiedBy>
  <cp:revision>125</cp:revision>
  <dcterms:created xsi:type="dcterms:W3CDTF">2023-11-06T21:05:13Z</dcterms:created>
  <dcterms:modified xsi:type="dcterms:W3CDTF">2024-02-12T22:36:16Z</dcterms:modified>
</cp:coreProperties>
</file>