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2" r:id="rId1"/>
  </p:sldMasterIdLst>
  <p:notesMasterIdLst>
    <p:notesMasterId r:id="rId28"/>
  </p:notesMasterIdLst>
  <p:sldIdLst>
    <p:sldId id="256" r:id="rId2"/>
    <p:sldId id="340" r:id="rId3"/>
    <p:sldId id="261" r:id="rId4"/>
    <p:sldId id="364" r:id="rId5"/>
    <p:sldId id="358" r:id="rId6"/>
    <p:sldId id="366" r:id="rId7"/>
    <p:sldId id="277" r:id="rId8"/>
    <p:sldId id="343" r:id="rId9"/>
    <p:sldId id="269" r:id="rId10"/>
    <p:sldId id="268" r:id="rId11"/>
    <p:sldId id="335" r:id="rId12"/>
    <p:sldId id="318" r:id="rId13"/>
    <p:sldId id="378" r:id="rId14"/>
    <p:sldId id="379" r:id="rId15"/>
    <p:sldId id="382" r:id="rId16"/>
    <p:sldId id="346" r:id="rId17"/>
    <p:sldId id="374" r:id="rId18"/>
    <p:sldId id="377" r:id="rId19"/>
    <p:sldId id="372" r:id="rId20"/>
    <p:sldId id="373" r:id="rId21"/>
    <p:sldId id="276" r:id="rId22"/>
    <p:sldId id="278" r:id="rId23"/>
    <p:sldId id="342" r:id="rId24"/>
    <p:sldId id="376" r:id="rId25"/>
    <p:sldId id="380" r:id="rId26"/>
    <p:sldId id="371" r:id="rId27"/>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Gray" initials="SG" lastIdx="26" clrIdx="0">
    <p:extLst>
      <p:ext uri="{19B8F6BF-5375-455C-9EA6-DF929625EA0E}">
        <p15:presenceInfo xmlns:p15="http://schemas.microsoft.com/office/powerpoint/2012/main" userId="S::sgray@midlandtexas.gov::c64d95b1-7f1d-4801-88f0-e78fbc209303" providerId="AD"/>
      </p:ext>
    </p:extLst>
  </p:cmAuthor>
  <p:cmAuthor id="2" name="Sonia Cantu" initials="SC" lastIdx="2" clrIdx="1">
    <p:extLst>
      <p:ext uri="{19B8F6BF-5375-455C-9EA6-DF929625EA0E}">
        <p15:presenceInfo xmlns:p15="http://schemas.microsoft.com/office/powerpoint/2012/main" userId="S-1-5-21-1416677841-2410405522-2180386495-65997" providerId="AD"/>
      </p:ext>
    </p:extLst>
  </p:cmAuthor>
  <p:cmAuthor id="3" name="Christy Weakland" initials="CW" lastIdx="2" clrIdx="2">
    <p:extLst>
      <p:ext uri="{19B8F6BF-5375-455C-9EA6-DF929625EA0E}">
        <p15:presenceInfo xmlns:p15="http://schemas.microsoft.com/office/powerpoint/2012/main" userId="S-1-5-21-1416677841-2410405522-2180386495-59866" providerId="AD"/>
      </p:ext>
    </p:extLst>
  </p:cmAuthor>
  <p:cmAuthor id="4" name="Alyssa Coppens" initials="AC" lastIdx="4" clrIdx="3">
    <p:extLst>
      <p:ext uri="{19B8F6BF-5375-455C-9EA6-DF929625EA0E}">
        <p15:presenceInfo xmlns:p15="http://schemas.microsoft.com/office/powerpoint/2012/main" userId="S::acoppens@midlandtexas.gov::a16e0114-9de4-41f4-a667-34f587b27e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2727"/>
    <a:srgbClr val="5B4690"/>
    <a:srgbClr val="8E0000"/>
    <a:srgbClr val="FFCE19"/>
    <a:srgbClr val="F19B01"/>
    <a:srgbClr val="FF5050"/>
    <a:srgbClr val="1897CA"/>
    <a:srgbClr val="66FF33"/>
    <a:srgbClr val="FF66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74423" autoAdjust="0"/>
  </p:normalViewPr>
  <p:slideViewPr>
    <p:cSldViewPr snapToGrid="0">
      <p:cViewPr varScale="1">
        <p:scale>
          <a:sx n="93" d="100"/>
          <a:sy n="93" d="100"/>
        </p:scale>
        <p:origin x="1098" y="66"/>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6" d="100"/>
          <a:sy n="86"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c\Finance$\BUDGET\Budget\City%20Budget\FY24\PROPOSED%20BUDGET%20FY24\Introduction\Work%20Pages\Tax%20Valuations%20History%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c\Finance$\BUDGET\Budget\City%20Budget\FY24\PROPOSED%20BUDGET%20FY24\Introduction\Work%20Pages\Tax%20Valuations%20History%20202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oleObject" Target="file:///\\dc\Finance$\BUDGET\Budget\City%20Budget\FY24\PROPOSED%20BUDGET%20FY24\Introduction\Work%20Pages\FY24%20Total%20all%20funds%20with%20Graphs%20and%20Gen%20Fund%20Summary.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dc\Finance$\BUDGET\Budget\City%20Budget\FY24\PROPOSED%20BUDGET%20FY24\Introduction\Work%20Pages\FY24%20Total%20all%20funds%20with%20Graphs%20and%20Gen%20Fund%20Summary.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'Graph Data (2)'!$A$19</c:f>
              <c:strCache>
                <c:ptCount val="1"/>
                <c:pt idx="0">
                  <c:v>Calculated Fund Balance 35%</c:v>
                </c:pt>
              </c:strCache>
            </c:strRef>
          </c:tx>
          <c:spPr>
            <a:solidFill>
              <a:schemeClr val="accent2"/>
            </a:solidFill>
            <a:ln>
              <a:noFill/>
            </a:ln>
            <a:effectLst/>
          </c:spPr>
          <c:invertIfNegative val="0"/>
          <c:dLbls>
            <c:dLbl>
              <c:idx val="3"/>
              <c:layout>
                <c:manualLayout>
                  <c:x val="-8.1120006847561013E-17"/>
                  <c:y val="-0.1298367903204959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BE-4175-A508-0253AA46BEA5}"/>
                </c:ext>
              </c:extLst>
            </c:dLbl>
            <c:numFmt formatCode="#,##0.00_);\(#,##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'Graph Data (2)'!$T$17:$AC$17</c:f>
              <c:strCache>
                <c:ptCount val="10"/>
                <c:pt idx="0">
                  <c:v>2014</c:v>
                </c:pt>
                <c:pt idx="1">
                  <c:v>2015</c:v>
                </c:pt>
                <c:pt idx="2">
                  <c:v>2016</c:v>
                </c:pt>
                <c:pt idx="3">
                  <c:v>2017</c:v>
                </c:pt>
                <c:pt idx="4">
                  <c:v>2018</c:v>
                </c:pt>
                <c:pt idx="5">
                  <c:v>2019</c:v>
                </c:pt>
                <c:pt idx="6">
                  <c:v>2020</c:v>
                </c:pt>
                <c:pt idx="7">
                  <c:v>2021</c:v>
                </c:pt>
                <c:pt idx="8">
                  <c:v>2022</c:v>
                </c:pt>
                <c:pt idx="9">
                  <c:v>2023 Estimate</c:v>
                </c:pt>
              </c:strCache>
            </c:strRef>
          </c:cat>
          <c:val>
            <c:numRef>
              <c:f>'Graph Data (2)'!$T$19:$AC$19</c:f>
              <c:numCache>
                <c:formatCode>_(* #,##0_);_(* \(#,##0\);_(* "-"??_);_(@_)</c:formatCode>
                <c:ptCount val="10"/>
                <c:pt idx="0">
                  <c:v>40385083.990999997</c:v>
                </c:pt>
                <c:pt idx="1">
                  <c:v>36901162.119499996</c:v>
                </c:pt>
                <c:pt idx="2">
                  <c:v>37836314.949999996</c:v>
                </c:pt>
                <c:pt idx="3">
                  <c:v>37893729</c:v>
                </c:pt>
                <c:pt idx="4">
                  <c:v>49752033</c:v>
                </c:pt>
                <c:pt idx="5">
                  <c:v>44850718</c:v>
                </c:pt>
                <c:pt idx="6">
                  <c:v>47387096.049999997</c:v>
                </c:pt>
                <c:pt idx="7">
                  <c:v>48183287.949999996</c:v>
                </c:pt>
                <c:pt idx="8" formatCode="_(* #,##0_);_(* \(#,##0\);_(* &quot;-&quot;_);_(@_)">
                  <c:v>51992500</c:v>
                </c:pt>
                <c:pt idx="9">
                  <c:v>58986801.299999997</c:v>
                </c:pt>
              </c:numCache>
            </c:numRef>
          </c:val>
          <c:extLst>
            <c:ext xmlns:c16="http://schemas.microsoft.com/office/drawing/2014/chart" uri="{C3380CC4-5D6E-409C-BE32-E72D297353CC}">
              <c16:uniqueId val="{00000000-5855-417C-AA80-69D1C2E11C34}"/>
            </c:ext>
          </c:extLst>
        </c:ser>
        <c:ser>
          <c:idx val="4"/>
          <c:order val="1"/>
          <c:tx>
            <c:strRef>
              <c:f>'Graph Data (2)'!$A$22</c:f>
              <c:strCache>
                <c:ptCount val="1"/>
                <c:pt idx="0">
                  <c:v>Available Funds</c:v>
                </c:pt>
              </c:strCache>
            </c:strRef>
          </c:tx>
          <c:spPr>
            <a:solidFill>
              <a:schemeClr val="accent5"/>
            </a:solidFill>
            <a:ln>
              <a:noFill/>
            </a:ln>
            <a:effectLst/>
          </c:spPr>
          <c:invertIfNegative val="0"/>
          <c:dLbls>
            <c:dLbl>
              <c:idx val="3"/>
              <c:layout>
                <c:manualLayout>
                  <c:x val="0"/>
                  <c:y val="1.141552716634796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BE-4175-A508-0253AA46BEA5}"/>
                </c:ext>
              </c:extLst>
            </c:dLbl>
            <c:numFmt formatCode="_(* #,##0.00_);_(* \(#,##0.00\);_(* &quot;-&quot;??_);_(@_)"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'Graph Data (2)'!$T$17:$AC$17</c:f>
              <c:strCache>
                <c:ptCount val="10"/>
                <c:pt idx="0">
                  <c:v>2014</c:v>
                </c:pt>
                <c:pt idx="1">
                  <c:v>2015</c:v>
                </c:pt>
                <c:pt idx="2">
                  <c:v>2016</c:v>
                </c:pt>
                <c:pt idx="3">
                  <c:v>2017</c:v>
                </c:pt>
                <c:pt idx="4">
                  <c:v>2018</c:v>
                </c:pt>
                <c:pt idx="5">
                  <c:v>2019</c:v>
                </c:pt>
                <c:pt idx="6">
                  <c:v>2020</c:v>
                </c:pt>
                <c:pt idx="7">
                  <c:v>2021</c:v>
                </c:pt>
                <c:pt idx="8">
                  <c:v>2022</c:v>
                </c:pt>
                <c:pt idx="9">
                  <c:v>2023 Estimate</c:v>
                </c:pt>
              </c:strCache>
            </c:strRef>
          </c:cat>
          <c:val>
            <c:numRef>
              <c:f>'Graph Data (2)'!$T$22:$AC$22</c:f>
              <c:numCache>
                <c:formatCode>_(* #,##0_);_(* \(#,##0\);_(* "-"??_);_(@_)</c:formatCode>
                <c:ptCount val="10"/>
                <c:pt idx="0">
                  <c:v>29256720.009000003</c:v>
                </c:pt>
                <c:pt idx="1">
                  <c:v>34231668.880500004</c:v>
                </c:pt>
                <c:pt idx="2">
                  <c:v>25155253.050000004</c:v>
                </c:pt>
                <c:pt idx="3">
                  <c:v>61678766</c:v>
                </c:pt>
                <c:pt idx="4">
                  <c:v>35029393</c:v>
                </c:pt>
                <c:pt idx="5">
                  <c:v>58464897</c:v>
                </c:pt>
                <c:pt idx="6">
                  <c:v>76189047.950000003</c:v>
                </c:pt>
                <c:pt idx="7">
                  <c:v>70661050.050000012</c:v>
                </c:pt>
                <c:pt idx="8">
                  <c:v>78002247</c:v>
                </c:pt>
                <c:pt idx="9">
                  <c:v>11335163.700000003</c:v>
                </c:pt>
              </c:numCache>
            </c:numRef>
          </c:val>
          <c:extLst>
            <c:ext xmlns:c16="http://schemas.microsoft.com/office/drawing/2014/chart" uri="{C3380CC4-5D6E-409C-BE32-E72D297353CC}">
              <c16:uniqueId val="{00000002-5855-417C-AA80-69D1C2E11C34}"/>
            </c:ext>
          </c:extLst>
        </c:ser>
        <c:dLbls>
          <c:showLegendKey val="0"/>
          <c:showVal val="0"/>
          <c:showCatName val="0"/>
          <c:showSerName val="0"/>
          <c:showPercent val="0"/>
          <c:showBubbleSize val="0"/>
        </c:dLbls>
        <c:gapWidth val="150"/>
        <c:overlap val="100"/>
        <c:axId val="1523325184"/>
        <c:axId val="1"/>
      </c:barChart>
      <c:scatterChart>
        <c:scatterStyle val="lineMarker"/>
        <c:varyColors val="0"/>
        <c:ser>
          <c:idx val="0"/>
          <c:order val="2"/>
          <c:tx>
            <c:strRef>
              <c:f>'Graph Data (2)'!$A$18</c:f>
              <c:strCache>
                <c:ptCount val="1"/>
                <c:pt idx="0">
                  <c:v>Unappropriated Fund Balance</c:v>
                </c:pt>
              </c:strCache>
            </c:strRef>
          </c:tx>
          <c:spPr>
            <a:ln w="25400" cap="rnd">
              <a:noFill/>
              <a:round/>
            </a:ln>
            <a:effectLst/>
          </c:spPr>
          <c:marker>
            <c:symbol val="circle"/>
            <c:size val="6"/>
            <c:spPr>
              <a:noFill/>
              <a:ln w="15875">
                <a:no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xVal>
            <c:strRef>
              <c:f>'Graph Data (2)'!$T$17:$AC$17</c:f>
              <c:strCache>
                <c:ptCount val="10"/>
                <c:pt idx="0">
                  <c:v>2014</c:v>
                </c:pt>
                <c:pt idx="1">
                  <c:v>2015</c:v>
                </c:pt>
                <c:pt idx="2">
                  <c:v>2016</c:v>
                </c:pt>
                <c:pt idx="3">
                  <c:v>2017</c:v>
                </c:pt>
                <c:pt idx="4">
                  <c:v>2018</c:v>
                </c:pt>
                <c:pt idx="5">
                  <c:v>2019</c:v>
                </c:pt>
                <c:pt idx="6">
                  <c:v>2020</c:v>
                </c:pt>
                <c:pt idx="7">
                  <c:v>2021</c:v>
                </c:pt>
                <c:pt idx="8">
                  <c:v>2022</c:v>
                </c:pt>
                <c:pt idx="9">
                  <c:v>2023 Estimate</c:v>
                </c:pt>
              </c:strCache>
            </c:strRef>
          </c:xVal>
          <c:yVal>
            <c:numRef>
              <c:f>'Graph Data (2)'!$T$18:$AC$18</c:f>
              <c:numCache>
                <c:formatCode>_(* #,##0_);_(* \(#,##0\);_(* "-"??_);_(@_)</c:formatCode>
                <c:ptCount val="10"/>
                <c:pt idx="0">
                  <c:v>69641804</c:v>
                </c:pt>
                <c:pt idx="1">
                  <c:v>71132831</c:v>
                </c:pt>
                <c:pt idx="2">
                  <c:v>62991568</c:v>
                </c:pt>
                <c:pt idx="3">
                  <c:v>99572495</c:v>
                </c:pt>
                <c:pt idx="4">
                  <c:v>84781426</c:v>
                </c:pt>
                <c:pt idx="5">
                  <c:v>103315615</c:v>
                </c:pt>
                <c:pt idx="6">
                  <c:v>123576144</c:v>
                </c:pt>
                <c:pt idx="7">
                  <c:v>118844338</c:v>
                </c:pt>
                <c:pt idx="8">
                  <c:v>129994747</c:v>
                </c:pt>
                <c:pt idx="9">
                  <c:v>70321965</c:v>
                </c:pt>
              </c:numCache>
            </c:numRef>
          </c:yVal>
          <c:smooth val="0"/>
          <c:extLst>
            <c:ext xmlns:c16="http://schemas.microsoft.com/office/drawing/2014/chart" uri="{C3380CC4-5D6E-409C-BE32-E72D297353CC}">
              <c16:uniqueId val="{00000000-5098-4A74-B7DF-253EF69E5689}"/>
            </c:ext>
          </c:extLst>
        </c:ser>
        <c:dLbls>
          <c:showLegendKey val="0"/>
          <c:showVal val="0"/>
          <c:showCatName val="0"/>
          <c:showSerName val="0"/>
          <c:showPercent val="0"/>
          <c:showBubbleSize val="0"/>
        </c:dLbls>
        <c:axId val="1523325184"/>
        <c:axId val="1"/>
      </c:scatterChart>
      <c:catAx>
        <c:axId val="152332518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0" spcFirstLastPara="1" vertOverflow="ellipsis"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min val="0"/>
        </c:scaling>
        <c:delete val="0"/>
        <c:axPos val="l"/>
        <c:numFmt formatCode="_(* #,##0_);_(* \(#,##0\);_(* &quot;-&quot;??_);_(@_)" sourceLinked="1"/>
        <c:majorTickMark val="none"/>
        <c:minorTickMark val="none"/>
        <c:tickLblPos val="nextTo"/>
        <c:spPr>
          <a:noFill/>
          <a:ln w="9525" cap="flat" cmpd="sng" algn="ctr">
            <a:solidFill>
              <a:schemeClr val="dk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523325184"/>
        <c:crosses val="autoZero"/>
        <c:crossBetween val="between"/>
        <c:dispUnits>
          <c:builtInUnit val="millions"/>
          <c:dispUnitsLbl>
            <c:layout>
              <c:manualLayout>
                <c:xMode val="edge"/>
                <c:yMode val="edge"/>
                <c:x val="1.284796573875803E-2"/>
                <c:y val="0.47711465451784357"/>
              </c:manualLayout>
            </c:layout>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dirty="0"/>
                    <a:t>Million</a:t>
                  </a:r>
                </a:p>
              </c:rich>
            </c:tx>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0.65470285705237041"/>
          <c:y val="0.94688201177208364"/>
          <c:w val="0.34529714294762964"/>
          <c:h val="4.560572105320696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164703050160481E-2"/>
          <c:y val="9.9435088565492241E-2"/>
          <c:w val="0.91471803197513057"/>
          <c:h val="0.79682332243164522"/>
        </c:manualLayout>
      </c:layout>
      <c:lineChart>
        <c:grouping val="standard"/>
        <c:varyColors val="0"/>
        <c:ser>
          <c:idx val="0"/>
          <c:order val="0"/>
          <c:tx>
            <c:strRef>
              <c:f>'Graph Data'!$B$29</c:f>
              <c:strCache>
                <c:ptCount val="1"/>
                <c:pt idx="0">
                  <c:v> Debt Levy </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'Graph Data'!$A$30:$A$50</c:f>
              <c:numCache>
                <c:formatCode>0</c:formatCod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numCache>
            </c:numRef>
          </c:cat>
          <c:val>
            <c:numRef>
              <c:f>'Graph Data'!$B$30:$B$50</c:f>
              <c:numCache>
                <c:formatCode>#,##0.00_);\(#,##0.00\)</c:formatCode>
                <c:ptCount val="21"/>
                <c:pt idx="0">
                  <c:v>8.5299999999999994</c:v>
                </c:pt>
                <c:pt idx="1">
                  <c:v>8.1999999999999993</c:v>
                </c:pt>
                <c:pt idx="2">
                  <c:v>8.75</c:v>
                </c:pt>
                <c:pt idx="3">
                  <c:v>7.68</c:v>
                </c:pt>
                <c:pt idx="4">
                  <c:v>7.53</c:v>
                </c:pt>
                <c:pt idx="5">
                  <c:v>5.07</c:v>
                </c:pt>
                <c:pt idx="6">
                  <c:v>5.93</c:v>
                </c:pt>
                <c:pt idx="7">
                  <c:v>5.5659999999999998</c:v>
                </c:pt>
                <c:pt idx="8">
                  <c:v>5.2089999999999996</c:v>
                </c:pt>
                <c:pt idx="9">
                  <c:v>5.7039</c:v>
                </c:pt>
                <c:pt idx="10">
                  <c:v>4.6208</c:v>
                </c:pt>
                <c:pt idx="11">
                  <c:v>5.64</c:v>
                </c:pt>
                <c:pt idx="12">
                  <c:v>4.67</c:v>
                </c:pt>
                <c:pt idx="13">
                  <c:v>3.94</c:v>
                </c:pt>
                <c:pt idx="14">
                  <c:v>4.1155999999999997</c:v>
                </c:pt>
                <c:pt idx="15">
                  <c:v>4.4793000000000003</c:v>
                </c:pt>
                <c:pt idx="16">
                  <c:v>5.1814</c:v>
                </c:pt>
                <c:pt idx="17" formatCode="0.00">
                  <c:v>5.8250999999999999</c:v>
                </c:pt>
                <c:pt idx="18" formatCode="0.00">
                  <c:v>5.6348000000000003</c:v>
                </c:pt>
                <c:pt idx="19">
                  <c:v>5.0194999999999999</c:v>
                </c:pt>
                <c:pt idx="20">
                  <c:v>6.0852000000000004</c:v>
                </c:pt>
              </c:numCache>
            </c:numRef>
          </c:val>
          <c:smooth val="0"/>
          <c:extLst>
            <c:ext xmlns:c16="http://schemas.microsoft.com/office/drawing/2014/chart" uri="{C3380CC4-5D6E-409C-BE32-E72D297353CC}">
              <c16:uniqueId val="{00000000-EE68-485D-8F13-2EB4AC71B3A8}"/>
            </c:ext>
          </c:extLst>
        </c:ser>
        <c:ser>
          <c:idx val="1"/>
          <c:order val="1"/>
          <c:tx>
            <c:strRef>
              <c:f>'Graph Data'!$C$29</c:f>
              <c:strCache>
                <c:ptCount val="1"/>
                <c:pt idx="0">
                  <c:v>M&amp;O Levy</c:v>
                </c:pt>
              </c:strCache>
            </c:strRef>
          </c:tx>
          <c:spPr>
            <a:ln w="19050" cap="rnd" cmpd="sng" algn="ctr">
              <a:solidFill>
                <a:schemeClr val="accent3">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3"/>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'Graph Data'!$A$30:$A$50</c:f>
              <c:numCache>
                <c:formatCode>0</c:formatCod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numCache>
            </c:numRef>
          </c:cat>
          <c:val>
            <c:numRef>
              <c:f>'Graph Data'!$C$30:$C$50</c:f>
              <c:numCache>
                <c:formatCode>#,##0.00_);\(#,##0.00\)</c:formatCode>
                <c:ptCount val="21"/>
                <c:pt idx="0">
                  <c:v>56.11</c:v>
                </c:pt>
                <c:pt idx="1">
                  <c:v>56.04</c:v>
                </c:pt>
                <c:pt idx="2">
                  <c:v>55.45</c:v>
                </c:pt>
                <c:pt idx="3">
                  <c:v>51.02</c:v>
                </c:pt>
                <c:pt idx="4">
                  <c:v>46.33</c:v>
                </c:pt>
                <c:pt idx="5">
                  <c:v>43.52</c:v>
                </c:pt>
                <c:pt idx="6">
                  <c:v>39.75</c:v>
                </c:pt>
                <c:pt idx="7">
                  <c:v>41.719000000000001</c:v>
                </c:pt>
                <c:pt idx="8">
                  <c:v>41.844999999999999</c:v>
                </c:pt>
                <c:pt idx="9">
                  <c:v>40.404899999999998</c:v>
                </c:pt>
                <c:pt idx="10">
                  <c:v>38.571899999999999</c:v>
                </c:pt>
                <c:pt idx="11">
                  <c:v>33.747999999999998</c:v>
                </c:pt>
                <c:pt idx="12">
                  <c:v>32.549999999999997</c:v>
                </c:pt>
                <c:pt idx="13">
                  <c:v>36.03</c:v>
                </c:pt>
                <c:pt idx="14">
                  <c:v>36.988999999999997</c:v>
                </c:pt>
                <c:pt idx="15">
                  <c:v>34.74</c:v>
                </c:pt>
                <c:pt idx="16">
                  <c:v>31.290099999999999</c:v>
                </c:pt>
                <c:pt idx="17" formatCode="0.00">
                  <c:v>29.9389</c:v>
                </c:pt>
                <c:pt idx="18" formatCode="0.00">
                  <c:v>31.084199999999999</c:v>
                </c:pt>
                <c:pt idx="19">
                  <c:v>30.484400000000001</c:v>
                </c:pt>
                <c:pt idx="20">
                  <c:v>29.231000000000002</c:v>
                </c:pt>
              </c:numCache>
            </c:numRef>
          </c:val>
          <c:smooth val="0"/>
          <c:extLst>
            <c:ext xmlns:c16="http://schemas.microsoft.com/office/drawing/2014/chart" uri="{C3380CC4-5D6E-409C-BE32-E72D297353CC}">
              <c16:uniqueId val="{00000001-EE68-485D-8F13-2EB4AC71B3A8}"/>
            </c:ext>
          </c:extLst>
        </c:ser>
        <c:ser>
          <c:idx val="2"/>
          <c:order val="2"/>
          <c:tx>
            <c:strRef>
              <c:f>'Graph Data'!$D$29</c:f>
              <c:strCache>
                <c:ptCount val="1"/>
                <c:pt idx="0">
                  <c:v>Total Levy</c:v>
                </c:pt>
              </c:strCache>
            </c:strRef>
          </c:tx>
          <c:spPr>
            <a:ln w="19050" cap="rnd" cmpd="sng" algn="ctr">
              <a:solidFill>
                <a:schemeClr val="accent5">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'Graph Data'!$A$30:$A$50</c:f>
              <c:numCache>
                <c:formatCode>0</c:formatCod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numCache>
            </c:numRef>
          </c:cat>
          <c:val>
            <c:numRef>
              <c:f>'Graph Data'!$D$30:$D$50</c:f>
              <c:numCache>
                <c:formatCode>#,##0.00_);\(#,##0.00\)</c:formatCode>
                <c:ptCount val="21"/>
                <c:pt idx="0">
                  <c:v>64.64</c:v>
                </c:pt>
                <c:pt idx="1">
                  <c:v>64.239999999999995</c:v>
                </c:pt>
                <c:pt idx="2">
                  <c:v>64.2</c:v>
                </c:pt>
                <c:pt idx="3">
                  <c:v>58.7</c:v>
                </c:pt>
                <c:pt idx="4">
                  <c:v>53.86</c:v>
                </c:pt>
                <c:pt idx="5">
                  <c:v>48.59</c:v>
                </c:pt>
                <c:pt idx="6">
                  <c:v>45.68</c:v>
                </c:pt>
                <c:pt idx="7">
                  <c:v>47.285000000000004</c:v>
                </c:pt>
                <c:pt idx="8">
                  <c:v>47.054000000000002</c:v>
                </c:pt>
                <c:pt idx="9">
                  <c:v>46.108799999999995</c:v>
                </c:pt>
                <c:pt idx="10">
                  <c:v>43.192700000000002</c:v>
                </c:pt>
                <c:pt idx="11">
                  <c:v>39.39</c:v>
                </c:pt>
                <c:pt idx="12">
                  <c:v>37.22</c:v>
                </c:pt>
                <c:pt idx="13">
                  <c:v>39.97</c:v>
                </c:pt>
                <c:pt idx="14">
                  <c:v>41.104599999999998</c:v>
                </c:pt>
                <c:pt idx="15">
                  <c:v>39.219300000000004</c:v>
                </c:pt>
                <c:pt idx="16">
                  <c:v>36.471499999999999</c:v>
                </c:pt>
                <c:pt idx="17" formatCode="0.00">
                  <c:v>35.892800000000001</c:v>
                </c:pt>
                <c:pt idx="18" formatCode="0.00">
                  <c:v>36.718000000000004</c:v>
                </c:pt>
                <c:pt idx="19">
                  <c:v>35.503900000000002</c:v>
                </c:pt>
                <c:pt idx="20">
                  <c:v>35.316200000000002</c:v>
                </c:pt>
              </c:numCache>
            </c:numRef>
          </c:val>
          <c:smooth val="0"/>
          <c:extLst>
            <c:ext xmlns:c16="http://schemas.microsoft.com/office/drawing/2014/chart" uri="{C3380CC4-5D6E-409C-BE32-E72D297353CC}">
              <c16:uniqueId val="{00000002-EE68-485D-8F13-2EB4AC71B3A8}"/>
            </c:ext>
          </c:extLst>
        </c:ser>
        <c:dLbls>
          <c:dLblPos val="ctr"/>
          <c:showLegendKey val="0"/>
          <c:showVal val="1"/>
          <c:showCatName val="0"/>
          <c:showSerName val="0"/>
          <c:showPercent val="0"/>
          <c:showBubbleSize val="0"/>
        </c:dLbls>
        <c:marker val="1"/>
        <c:smooth val="0"/>
        <c:axId val="629479664"/>
        <c:axId val="1"/>
      </c:lineChart>
      <c:catAx>
        <c:axId val="629479664"/>
        <c:scaling>
          <c:orientation val="minMax"/>
        </c:scaling>
        <c:delete val="0"/>
        <c:axPos val="b"/>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dk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1"/>
        <c:axPos val="l"/>
        <c:title>
          <c:tx>
            <c:rich>
              <a:bodyPr rot="-54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r>
                  <a:rPr lang="en-US"/>
                  <a:t>Tax Levy Percent per $100 </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title>
        <c:numFmt formatCode="#,##0.00_);\(#,##0.00\)" sourceLinked="1"/>
        <c:majorTickMark val="none"/>
        <c:minorTickMark val="none"/>
        <c:tickLblPos val="nextTo"/>
        <c:crossAx val="629479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ln w="3175">
                  <a:solidFill>
                    <a:schemeClr val="bg1"/>
                  </a:solidFill>
                </a:ln>
                <a:solidFill>
                  <a:schemeClr val="accent1"/>
                </a:solidFill>
                <a:effectLst>
                  <a:innerShdw blurRad="63500" dist="50800" dir="16200000">
                    <a:schemeClr val="accent1">
                      <a:alpha val="50000"/>
                    </a:schemeClr>
                  </a:innerShdw>
                </a:effectLst>
                <a:latin typeface="+mn-lt"/>
                <a:ea typeface="+mn-ea"/>
                <a:cs typeface="+mn-cs"/>
              </a:defRPr>
            </a:pPr>
            <a:r>
              <a:rPr lang="en-US" sz="2400" b="1">
                <a:ln w="3175">
                  <a:solidFill>
                    <a:schemeClr val="bg1"/>
                  </a:solidFill>
                </a:ln>
                <a:solidFill>
                  <a:schemeClr val="accent1"/>
                </a:solidFill>
                <a:effectLst>
                  <a:innerShdw blurRad="63500" dist="50800" dir="16200000">
                    <a:schemeClr val="accent1">
                      <a:alpha val="50000"/>
                    </a:schemeClr>
                  </a:innerShdw>
                </a:effectLst>
              </a:rPr>
              <a:t>Assessed Valuation for the City of Midland</a:t>
            </a:r>
          </a:p>
        </c:rich>
      </c:tx>
      <c:overlay val="0"/>
      <c:spPr>
        <a:noFill/>
        <a:ln>
          <a:noFill/>
        </a:ln>
        <a:effectLst/>
      </c:spPr>
      <c:txPr>
        <a:bodyPr rot="0" spcFirstLastPara="1" vertOverflow="ellipsis" vert="horz" wrap="square" anchor="ctr" anchorCtr="1"/>
        <a:lstStyle/>
        <a:p>
          <a:pPr>
            <a:defRPr sz="1400" b="0" i="0" u="none" strike="noStrike" kern="1200" cap="none" spc="20" baseline="0">
              <a:ln w="3175">
                <a:solidFill>
                  <a:schemeClr val="bg1"/>
                </a:solidFill>
              </a:ln>
              <a:solidFill>
                <a:schemeClr val="accent1"/>
              </a:solidFill>
              <a:effectLst>
                <a:innerShdw blurRad="63500" dist="50800" dir="16200000">
                  <a:schemeClr val="accent1">
                    <a:alpha val="50000"/>
                  </a:schemeClr>
                </a:inn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1"/>
          <c:tx>
            <c:strRef>
              <c:f>'Graph Data'!$A$16:$A$25</c:f>
              <c:strCache>
                <c:ptCount val="10"/>
                <c:pt idx="0">
                  <c:v>2015</c:v>
                </c:pt>
                <c:pt idx="1">
                  <c:v>2016</c:v>
                </c:pt>
                <c:pt idx="2">
                  <c:v>2017</c:v>
                </c:pt>
                <c:pt idx="3">
                  <c:v>2018</c:v>
                </c:pt>
                <c:pt idx="4">
                  <c:v>2019</c:v>
                </c:pt>
                <c:pt idx="5">
                  <c:v>2020</c:v>
                </c:pt>
                <c:pt idx="6">
                  <c:v>2021</c:v>
                </c:pt>
                <c:pt idx="7">
                  <c:v>2022</c:v>
                </c:pt>
                <c:pt idx="8">
                  <c:v>2023</c:v>
                </c:pt>
                <c:pt idx="9">
                  <c:v>2024</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a:sp3d contourW="9525">
              <a:contourClr>
                <a:schemeClr val="accent1">
                  <a:shade val="95000"/>
                </a:schemeClr>
              </a:contourClr>
            </a:sp3d>
          </c:spPr>
          <c:invertIfNegative val="0"/>
          <c:cat>
            <c:numRef>
              <c:f>'Graph Data'!$A$16:$A$25</c:f>
              <c:numCache>
                <c:formatCode>0</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'Graph Data'!$B$16:$B$25</c:f>
              <c:numCache>
                <c:formatCode>_(* #,##0_);_(* \(#,##0\);_(* "-"_);_(@_)</c:formatCode>
                <c:ptCount val="10"/>
                <c:pt idx="0">
                  <c:v>10243855382</c:v>
                </c:pt>
                <c:pt idx="1">
                  <c:v>11549753322</c:v>
                </c:pt>
                <c:pt idx="2">
                  <c:v>11859309962</c:v>
                </c:pt>
                <c:pt idx="3">
                  <c:v>12241760880</c:v>
                </c:pt>
                <c:pt idx="4">
                  <c:v>13563791115</c:v>
                </c:pt>
                <c:pt idx="5">
                  <c:v>15679462298</c:v>
                </c:pt>
                <c:pt idx="6">
                  <c:v>16815188712</c:v>
                </c:pt>
                <c:pt idx="7">
                  <c:v>17495700412</c:v>
                </c:pt>
                <c:pt idx="8">
                  <c:v>18740384497</c:v>
                </c:pt>
                <c:pt idx="9">
                  <c:v>20578900712</c:v>
                </c:pt>
              </c:numCache>
            </c:numRef>
          </c:val>
          <c:extLst>
            <c:ext xmlns:c16="http://schemas.microsoft.com/office/drawing/2014/chart" uri="{C3380CC4-5D6E-409C-BE32-E72D297353CC}">
              <c16:uniqueId val="{00000000-5B7A-41C6-AAC2-E099AE71B34A}"/>
            </c:ext>
          </c:extLst>
        </c:ser>
        <c:dLbls>
          <c:showLegendKey val="0"/>
          <c:showVal val="0"/>
          <c:showCatName val="0"/>
          <c:showSerName val="0"/>
          <c:showPercent val="0"/>
          <c:showBubbleSize val="0"/>
        </c:dLbls>
        <c:gapWidth val="150"/>
        <c:shape val="box"/>
        <c:axId val="355596056"/>
        <c:axId val="1"/>
        <c:axId val="0"/>
        <c:extLst>
          <c:ext xmlns:c15="http://schemas.microsoft.com/office/drawing/2012/chart" uri="{02D57815-91ED-43cb-92C2-25804820EDAC}">
            <c15:filteredBarSeries>
              <c15:ser>
                <c:idx val="1"/>
                <c:order val="0"/>
                <c:tx>
                  <c:strRef>
                    <c:extLst>
                      <c:ext uri="{02D57815-91ED-43cb-92C2-25804820EDAC}">
                        <c15:formulaRef>
                          <c15:sqref>'Graph Data'!$A$13:$A$24</c15:sqref>
                        </c15:formulaRef>
                      </c:ext>
                    </c:extLst>
                    <c:strCach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a:sp3d contourW="9525">
                    <a:contourClr>
                      <a:schemeClr val="accent2">
                        <a:shade val="95000"/>
                      </a:schemeClr>
                    </a:contourClr>
                  </a:sp3d>
                </c:spPr>
                <c:invertIfNegative val="0"/>
                <c:cat>
                  <c:numRef>
                    <c:extLst>
                      <c:ext uri="{02D57815-91ED-43cb-92C2-25804820EDAC}">
                        <c15:formulaRef>
                          <c15:sqref>'Graph Data'!$A$16:$A$25</c15:sqref>
                        </c15:formulaRef>
                      </c:ext>
                    </c:extLst>
                    <c:numCache>
                      <c:formatCode>0</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extLst>
                      <c:ext uri="{02D57815-91ED-43cb-92C2-25804820EDAC}">
                        <c15:formulaRef>
                          <c15:sqref>'Graph Data'!$A$13:$A$24</c15:sqref>
                        </c15:formulaRef>
                      </c:ext>
                    </c:extLst>
                    <c:numCache>
                      <c:formatCode>0</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val>
                <c:extLst>
                  <c:ext xmlns:c16="http://schemas.microsoft.com/office/drawing/2014/chart" uri="{C3380CC4-5D6E-409C-BE32-E72D297353CC}">
                    <c16:uniqueId val="{00000001-5B7A-41C6-AAC2-E099AE71B34A}"/>
                  </c:ext>
                </c:extLst>
              </c15:ser>
            </c15:filteredBarSeries>
          </c:ext>
        </c:extLst>
      </c:bar3DChart>
      <c:catAx>
        <c:axId val="355596056"/>
        <c:scaling>
          <c:orientation val="minMax"/>
        </c:scaling>
        <c:delete val="0"/>
        <c:axPos val="b"/>
        <c:numFmt formatCode="General" sourceLinked="0"/>
        <c:majorTickMark val="none"/>
        <c:minorTickMark val="none"/>
        <c:tickLblPos val="nextTo"/>
        <c:spPr>
          <a:noFill/>
          <a:ln>
            <a:noFill/>
          </a:ln>
          <a:effectLst/>
        </c:spPr>
        <c:txPr>
          <a:bodyPr rot="0" spcFirstLastPara="1" vertOverflow="ellipsis" wrap="square" anchor="ctr" anchorCtr="1"/>
          <a:lstStyle/>
          <a:p>
            <a:pPr>
              <a:defRPr sz="1000" b="0" i="0" u="none" strike="noStrike" kern="1200" baseline="0">
                <a:solidFill>
                  <a:schemeClr val="tx2"/>
                </a:solidFill>
                <a:latin typeface="+mn-lt"/>
                <a:ea typeface="+mn-ea"/>
                <a:cs typeface="+mn-cs"/>
              </a:defRPr>
            </a:pPr>
            <a:endParaRPr lang="en-US"/>
          </a:p>
        </c:txPr>
        <c:crossAx val="1"/>
        <c:crosses val="autoZero"/>
        <c:auto val="1"/>
        <c:lblAlgn val="ctr"/>
        <c:lblOffset val="100"/>
        <c:noMultiLvlLbl val="0"/>
      </c:catAx>
      <c:valAx>
        <c:axId val="1"/>
        <c:scaling>
          <c:orientation val="minMax"/>
          <c:max val="21000000000"/>
          <c:min val="0"/>
        </c:scaling>
        <c:delete val="0"/>
        <c:axPos val="l"/>
        <c:majorGridlines>
          <c:spPr>
            <a:ln w="9525" cap="flat" cmpd="sng" algn="ctr">
              <a:solidFill>
                <a:schemeClr val="tx2"/>
              </a:solidFill>
              <a:round/>
            </a:ln>
            <a:effectLst/>
          </c:spPr>
        </c:majorGridlines>
        <c:numFmt formatCode="_(* #,##0_);_(* \(#,##0\);_(* &quot;-&quot;_);_(@_)" sourceLinked="1"/>
        <c:majorTickMark val="none"/>
        <c:minorTickMark val="none"/>
        <c:tickLblPos val="nextTo"/>
        <c:spPr>
          <a:noFill/>
          <a:ln>
            <a:noFill/>
          </a:ln>
          <a:effectLst/>
        </c:spPr>
        <c:txPr>
          <a:bodyPr rot="0" spcFirstLastPara="1" vertOverflow="ellipsis" wrap="square" anchor="ctr" anchorCtr="1"/>
          <a:lstStyle/>
          <a:p>
            <a:pPr>
              <a:defRPr sz="1000" b="0" i="0" u="none" strike="noStrike" kern="1200" baseline="0">
                <a:solidFill>
                  <a:schemeClr val="tx2"/>
                </a:solidFill>
                <a:latin typeface="+mn-lt"/>
                <a:ea typeface="+mn-ea"/>
                <a:cs typeface="+mn-cs"/>
              </a:defRPr>
            </a:pPr>
            <a:endParaRPr lang="en-US"/>
          </a:p>
        </c:txPr>
        <c:crossAx val="355596056"/>
        <c:crosses val="autoZero"/>
        <c:crossBetween val="between"/>
        <c:dispUnits>
          <c:builtInUnit val="billions"/>
          <c:dispUnitsLbl>
            <c:layout>
              <c:manualLayout>
                <c:xMode val="edge"/>
                <c:yMode val="edge"/>
                <c:x val="2.0918870416486032E-2"/>
                <c:y val="0.45894708051273148"/>
              </c:manualLayout>
            </c:layout>
            <c:spPr>
              <a:noFill/>
              <a:ln>
                <a:noFill/>
              </a:ln>
              <a:effectLst/>
            </c:spPr>
            <c:txPr>
              <a:bodyPr rot="-5400000" spcFirstLastPara="1" vertOverflow="ellipsis" vert="horz" wrap="square" anchor="ctr" anchorCtr="1"/>
              <a:lstStyle/>
              <a:p>
                <a:pPr>
                  <a:defRPr sz="1200" b="0" i="0" u="none" strike="noStrike" kern="1200" cap="all" baseline="0">
                    <a:solidFill>
                      <a:schemeClr val="tx2"/>
                    </a:solidFill>
                    <a:latin typeface="+mn-lt"/>
                    <a:ea typeface="+mn-ea"/>
                    <a:cs typeface="+mn-cs"/>
                  </a:defRPr>
                </a:pPr>
                <a:endParaRPr lang="en-US"/>
              </a:p>
            </c:txPr>
          </c:dispUnitsLbl>
        </c:dispUnits>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'Graph Data'!$B$1:$B$2</c:f>
              <c:strCache>
                <c:ptCount val="2"/>
                <c:pt idx="0">
                  <c:v>2023-2024</c:v>
                </c:pt>
                <c:pt idx="1">
                  <c:v>LEVY Rate</c:v>
                </c:pt>
              </c:strCache>
            </c:strRef>
          </c:tx>
          <c:invertIfNegative val="0"/>
          <c:dPt>
            <c:idx val="2"/>
            <c:invertIfNegative val="0"/>
            <c:bubble3D val="0"/>
            <c:spPr>
              <a:solidFill>
                <a:srgbClr val="FFC000"/>
              </a:solidFill>
            </c:spPr>
            <c:extLst>
              <c:ext xmlns:c16="http://schemas.microsoft.com/office/drawing/2014/chart" uri="{C3380CC4-5D6E-409C-BE32-E72D297353CC}">
                <c16:uniqueId val="{00000001-53A6-489D-894C-6214918450E2}"/>
              </c:ext>
            </c:extLst>
          </c:dPt>
          <c:cat>
            <c:strRef>
              <c:f>'Graph Data'!$A$3:$A$11</c:f>
              <c:strCache>
                <c:ptCount val="9"/>
                <c:pt idx="0">
                  <c:v>Abilene </c:v>
                </c:pt>
                <c:pt idx="1">
                  <c:v>Lubbock </c:v>
                </c:pt>
                <c:pt idx="2">
                  <c:v>Midland</c:v>
                </c:pt>
                <c:pt idx="3">
                  <c:v>Odessa</c:v>
                </c:pt>
                <c:pt idx="4">
                  <c:v>Plano</c:v>
                </c:pt>
                <c:pt idx="5">
                  <c:v>Richardson</c:v>
                </c:pt>
                <c:pt idx="6">
                  <c:v>San Angelo</c:v>
                </c:pt>
                <c:pt idx="7">
                  <c:v>Wichita Falls </c:v>
                </c:pt>
                <c:pt idx="8">
                  <c:v>Amarillo</c:v>
                </c:pt>
              </c:strCache>
              <c:extLst/>
            </c:strRef>
          </c:cat>
          <c:val>
            <c:numRef>
              <c:f>'Graph Data'!$B$3:$B$11</c:f>
              <c:numCache>
                <c:formatCode>General</c:formatCode>
                <c:ptCount val="9"/>
                <c:pt idx="0">
                  <c:v>0.72629999999999995</c:v>
                </c:pt>
                <c:pt idx="1">
                  <c:v>0.48020000000000002</c:v>
                </c:pt>
                <c:pt idx="2">
                  <c:v>0.35066199999999997</c:v>
                </c:pt>
                <c:pt idx="3">
                  <c:v>0.48380000000000001</c:v>
                </c:pt>
                <c:pt idx="4">
                  <c:v>0.41760000000000003</c:v>
                </c:pt>
                <c:pt idx="5">
                  <c:v>0.56094999999999995</c:v>
                </c:pt>
                <c:pt idx="6">
                  <c:v>0.70420000000000005</c:v>
                </c:pt>
                <c:pt idx="7">
                  <c:v>0.68</c:v>
                </c:pt>
                <c:pt idx="8">
                  <c:v>0.39195000000000002</c:v>
                </c:pt>
              </c:numCache>
              <c:extLst/>
            </c:numRef>
          </c:val>
          <c:extLst>
            <c:ext xmlns:c16="http://schemas.microsoft.com/office/drawing/2014/chart" uri="{C3380CC4-5D6E-409C-BE32-E72D297353CC}">
              <c16:uniqueId val="{00000002-53A6-489D-894C-6214918450E2}"/>
            </c:ext>
          </c:extLst>
        </c:ser>
        <c:dLbls>
          <c:showLegendKey val="0"/>
          <c:showVal val="0"/>
          <c:showCatName val="0"/>
          <c:showSerName val="0"/>
          <c:showPercent val="0"/>
          <c:showBubbleSize val="0"/>
        </c:dLbls>
        <c:gapWidth val="150"/>
        <c:shape val="box"/>
        <c:axId val="78320640"/>
        <c:axId val="75567616"/>
        <c:axId val="0"/>
      </c:bar3DChart>
      <c:catAx>
        <c:axId val="78320640"/>
        <c:scaling>
          <c:orientation val="minMax"/>
        </c:scaling>
        <c:delete val="0"/>
        <c:axPos val="b"/>
        <c:numFmt formatCode="General" sourceLinked="1"/>
        <c:majorTickMark val="none"/>
        <c:minorTickMark val="none"/>
        <c:tickLblPos val="nextTo"/>
        <c:crossAx val="75567616"/>
        <c:crosses val="autoZero"/>
        <c:auto val="1"/>
        <c:lblAlgn val="ctr"/>
        <c:lblOffset val="100"/>
        <c:noMultiLvlLbl val="0"/>
      </c:catAx>
      <c:valAx>
        <c:axId val="75567616"/>
        <c:scaling>
          <c:orientation val="minMax"/>
        </c:scaling>
        <c:delete val="0"/>
        <c:axPos val="l"/>
        <c:majorGridlines/>
        <c:title>
          <c:tx>
            <c:rich>
              <a:bodyPr rot="-5400000" vert="horz"/>
              <a:lstStyle/>
              <a:p>
                <a:pPr>
                  <a:defRPr/>
                </a:pPr>
                <a:r>
                  <a:rPr lang="en-US"/>
                  <a:t>Cents</a:t>
                </a:r>
              </a:p>
            </c:rich>
          </c:tx>
          <c:overlay val="0"/>
        </c:title>
        <c:numFmt formatCode="General" sourceLinked="1"/>
        <c:majorTickMark val="none"/>
        <c:minorTickMark val="none"/>
        <c:tickLblPos val="nextTo"/>
        <c:crossAx val="78320640"/>
        <c:crosses val="autoZero"/>
        <c:crossBetween val="between"/>
      </c:valAx>
      <c:dTable>
        <c:showHorzBorder val="1"/>
        <c:showVertBorder val="1"/>
        <c:showOutline val="1"/>
        <c:showKeys val="1"/>
      </c:dTable>
      <c:spPr>
        <a:noFill/>
        <a:ln w="25400">
          <a:noFill/>
        </a:ln>
      </c:spPr>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7455137872352202E-2"/>
          <c:y val="6.9740992889682774E-2"/>
          <c:w val="0.96174561063685549"/>
          <c:h val="0.89070816278710141"/>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49B-4E53-8AAB-5411B2200F21}"/>
              </c:ext>
            </c:extLst>
          </c:dPt>
          <c:dPt>
            <c:idx val="1"/>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3-749B-4E53-8AAB-5411B2200F21}"/>
              </c:ext>
            </c:extLst>
          </c:dPt>
          <c:dPt>
            <c:idx val="2"/>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5-749B-4E53-8AAB-5411B2200F21}"/>
              </c:ext>
            </c:extLst>
          </c:dPt>
          <c:dPt>
            <c:idx val="3"/>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749B-4E53-8AAB-5411B2200F21}"/>
              </c:ext>
            </c:extLst>
          </c:dPt>
          <c:dPt>
            <c:idx val="4"/>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749B-4E53-8AAB-5411B2200F21}"/>
              </c:ext>
            </c:extLst>
          </c:dPt>
          <c:dPt>
            <c:idx val="5"/>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B-749B-4E53-8AAB-5411B2200F21}"/>
              </c:ext>
            </c:extLst>
          </c:dPt>
          <c:dPt>
            <c:idx val="6"/>
            <c:bubble3D val="0"/>
            <c:spPr>
              <a:solidFill>
                <a:schemeClr val="accent1">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749B-4E53-8AAB-5411B2200F21}"/>
              </c:ext>
            </c:extLst>
          </c:dPt>
          <c:dPt>
            <c:idx val="7"/>
            <c:bubble3D val="0"/>
            <c:spPr>
              <a:solidFill>
                <a:schemeClr val="accent3">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749B-4E53-8AAB-5411B2200F21}"/>
              </c:ext>
            </c:extLst>
          </c:dPt>
          <c:dPt>
            <c:idx val="8"/>
            <c:bubble3D val="0"/>
            <c:spPr>
              <a:solidFill>
                <a:schemeClr val="accent5">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749B-4E53-8AAB-5411B2200F21}"/>
              </c:ext>
            </c:extLst>
          </c:dPt>
          <c:dLbls>
            <c:dLbl>
              <c:idx val="0"/>
              <c:layout>
                <c:manualLayout>
                  <c:x val="-9.9330903751211772E-2"/>
                  <c:y val="8.7884133215098414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49B-4E53-8AAB-5411B2200F21}"/>
                </c:ext>
              </c:extLst>
            </c:dLbl>
            <c:dLbl>
              <c:idx val="1"/>
              <c:layout>
                <c:manualLayout>
                  <c:x val="-0.11473608982720879"/>
                  <c:y val="-0.28760876257548601"/>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49B-4E53-8AAB-5411B2200F21}"/>
                </c:ext>
              </c:extLst>
            </c:dLbl>
            <c:dLbl>
              <c:idx val="2"/>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5-749B-4E53-8AAB-5411B2200F21}"/>
                </c:ext>
              </c:extLst>
            </c:dLbl>
            <c:dLbl>
              <c:idx val="3"/>
              <c:tx>
                <c:rich>
                  <a:bodyPr/>
                  <a:lstStyle/>
                  <a:p>
                    <a:fld id="{20957577-7950-4FCE-9D9A-EDA53ACB7966}" type="CATEGORYNAME">
                      <a:rPr lang="en-US" baseline="0">
                        <a:solidFill>
                          <a:schemeClr val="bg1"/>
                        </a:solidFill>
                      </a:rPr>
                      <a:pPr/>
                      <a:t>[CATEGORY NAME]</a:t>
                    </a:fld>
                    <a:r>
                      <a:rPr lang="en-US" baseline="0"/>
                      <a:t>
</a:t>
                    </a:r>
                    <a:fld id="{FE1FE887-1B43-4D83-89CB-9D6287786251}" type="PERCENTAGE">
                      <a:rPr lang="en-US" baseline="0">
                        <a:solidFill>
                          <a:schemeClr val="bg1"/>
                        </a:solidFill>
                      </a:rPr>
                      <a:pPr/>
                      <a:t>[PERCENTAGE]</a:t>
                    </a:fld>
                    <a:endParaRPr lang="en-US" baseline="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49B-4E53-8AAB-5411B2200F21}"/>
                </c:ext>
              </c:extLst>
            </c:dLbl>
            <c:dLbl>
              <c:idx val="4"/>
              <c:layout>
                <c:manualLayout>
                  <c:x val="1.9344539797693829E-2"/>
                  <c:y val="-1.001644025266068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749B-4E53-8AAB-5411B2200F21}"/>
                </c:ext>
              </c:extLst>
            </c:dLbl>
            <c:dLbl>
              <c:idx val="5"/>
              <c:layout>
                <c:manualLayout>
                  <c:x val="-3.8242000648795321E-2"/>
                  <c:y val="-2.524135032571478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749B-4E53-8AAB-5411B2200F21}"/>
                </c:ext>
              </c:extLst>
            </c:dLbl>
            <c:dLbl>
              <c:idx val="6"/>
              <c:layout>
                <c:manualLayout>
                  <c:x val="-1.8403255772803679E-2"/>
                  <c:y val="-5.69131056420145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749B-4E53-8AAB-5411B2200F21}"/>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'General Fund'!$H$4:$H$24</c:f>
              <c:strCache>
                <c:ptCount val="9"/>
                <c:pt idx="0">
                  <c:v>FIRE</c:v>
                </c:pt>
                <c:pt idx="1">
                  <c:v>POLICE</c:v>
                </c:pt>
                <c:pt idx="2">
                  <c:v>COMMUNITY SERVICES</c:v>
                </c:pt>
                <c:pt idx="3">
                  <c:v>ENGINEERING</c:v>
                </c:pt>
                <c:pt idx="4">
                  <c:v>NON-DEPARTMENTAL</c:v>
                </c:pt>
                <c:pt idx="5">
                  <c:v>ITSD</c:v>
                </c:pt>
                <c:pt idx="6">
                  <c:v>DEVELOPMENT SERVICES</c:v>
                </c:pt>
                <c:pt idx="7">
                  <c:v>GENERAL SERVICES</c:v>
                </c:pt>
                <c:pt idx="8">
                  <c:v>OTHER</c:v>
                </c:pt>
              </c:strCache>
            </c:strRef>
          </c:cat>
          <c:val>
            <c:numRef>
              <c:f>'General Fund'!$I$4:$I$24</c:f>
              <c:numCache>
                <c:formatCode>"$"#,##0_);\("$"#,##0\)</c:formatCode>
                <c:ptCount val="9"/>
                <c:pt idx="0">
                  <c:v>44272402</c:v>
                </c:pt>
                <c:pt idx="1">
                  <c:v>45435754</c:v>
                </c:pt>
                <c:pt idx="2">
                  <c:v>16994825</c:v>
                </c:pt>
                <c:pt idx="3">
                  <c:v>23617083</c:v>
                </c:pt>
                <c:pt idx="4">
                  <c:v>7535950</c:v>
                </c:pt>
                <c:pt idx="5">
                  <c:v>8093482</c:v>
                </c:pt>
                <c:pt idx="6">
                  <c:v>5470192</c:v>
                </c:pt>
                <c:pt idx="7">
                  <c:v>6597402</c:v>
                </c:pt>
                <c:pt idx="8" formatCode="_(* #,##0_);_(* \(#,##0\);_(* &quot;-&quot;??_);_(@_)">
                  <c:v>10516628</c:v>
                </c:pt>
              </c:numCache>
            </c:numRef>
          </c:val>
          <c:extLst>
            <c:ext xmlns:c16="http://schemas.microsoft.com/office/drawing/2014/chart" uri="{C3380CC4-5D6E-409C-BE32-E72D297353CC}">
              <c16:uniqueId val="{00000012-749B-4E53-8AAB-5411B2200F21}"/>
            </c:ext>
          </c:extLst>
        </c:ser>
        <c:dLbls>
          <c:showLegendKey val="0"/>
          <c:showVal val="0"/>
          <c:showCatName val="1"/>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4.9001126648334725E-2"/>
          <c:w val="1"/>
          <c:h val="0.90979739297293716"/>
        </c:manualLayout>
      </c:layout>
      <c:pie3DChart>
        <c:varyColors val="1"/>
        <c:ser>
          <c:idx val="0"/>
          <c:order val="0"/>
          <c:dPt>
            <c:idx val="0"/>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1-F796-4334-BE24-2544D3B53E38}"/>
              </c:ext>
            </c:extLst>
          </c:dPt>
          <c:dPt>
            <c:idx val="1"/>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3-F796-4334-BE24-2544D3B53E38}"/>
              </c:ext>
            </c:extLst>
          </c:dPt>
          <c:dPt>
            <c:idx val="2"/>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5-F796-4334-BE24-2544D3B53E38}"/>
              </c:ext>
            </c:extLst>
          </c:dPt>
          <c:dPt>
            <c:idx val="3"/>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F796-4334-BE24-2544D3B53E38}"/>
              </c:ext>
            </c:extLst>
          </c:dPt>
          <c:dPt>
            <c:idx val="4"/>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F796-4334-BE24-2544D3B53E38}"/>
              </c:ext>
            </c:extLst>
          </c:dPt>
          <c:dPt>
            <c:idx val="5"/>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B-F796-4334-BE24-2544D3B53E38}"/>
              </c:ext>
            </c:extLst>
          </c:dPt>
          <c:dPt>
            <c:idx val="6"/>
            <c:bubble3D val="0"/>
            <c:spPr>
              <a:solidFill>
                <a:schemeClr val="accent2">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F796-4334-BE24-2544D3B53E38}"/>
              </c:ext>
            </c:extLst>
          </c:dPt>
          <c:dPt>
            <c:idx val="7"/>
            <c:bubble3D val="0"/>
            <c:spPr>
              <a:solidFill>
                <a:schemeClr val="accent4">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F796-4334-BE24-2544D3B53E38}"/>
              </c:ext>
            </c:extLst>
          </c:dPt>
          <c:dPt>
            <c:idx val="8"/>
            <c:bubble3D val="0"/>
            <c:spPr>
              <a:solidFill>
                <a:schemeClr val="accent6">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F796-4334-BE24-2544D3B53E38}"/>
              </c:ext>
            </c:extLst>
          </c:dPt>
          <c:dPt>
            <c:idx val="9"/>
            <c:bubble3D val="0"/>
            <c:spPr>
              <a:solidFill>
                <a:schemeClr val="accent2">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3-F796-4334-BE24-2544D3B53E38}"/>
              </c:ext>
            </c:extLst>
          </c:dPt>
          <c:dPt>
            <c:idx val="10"/>
            <c:bubble3D val="0"/>
            <c:spPr>
              <a:solidFill>
                <a:schemeClr val="accent4">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5-F796-4334-BE24-2544D3B53E38}"/>
              </c:ext>
            </c:extLst>
          </c:dPt>
          <c:dLbls>
            <c:dLbl>
              <c:idx val="3"/>
              <c:tx>
                <c:rich>
                  <a:bodyPr/>
                  <a:lstStyle/>
                  <a:p>
                    <a:fld id="{BDF672C0-7E8C-44DE-AA1A-0E51678A55D2}" type="CATEGORYNAME">
                      <a:rPr lang="en-US">
                        <a:solidFill>
                          <a:schemeClr val="bg1"/>
                        </a:solidFill>
                      </a:rPr>
                      <a:pPr/>
                      <a:t>[CATEGORY NAME]</a:t>
                    </a:fld>
                    <a:r>
                      <a:rPr lang="en-US" baseline="0">
                        <a:solidFill>
                          <a:schemeClr val="bg1"/>
                        </a:solidFill>
                      </a:rPr>
                      <a:t>
</a:t>
                    </a:r>
                    <a:fld id="{9F7209FB-F1A4-4CC9-9039-BE8F34B15C9C}" type="PERCENTAGE">
                      <a:rPr lang="en-US" baseline="0">
                        <a:solidFill>
                          <a:schemeClr val="bg1"/>
                        </a:solidFill>
                      </a:rPr>
                      <a:pPr/>
                      <a:t>[PERCENTAGE]</a:t>
                    </a:fld>
                    <a:endParaRPr lang="en-US" baseline="0">
                      <a:solidFill>
                        <a:schemeClr val="bg1"/>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796-4334-BE24-2544D3B53E38}"/>
                </c:ext>
              </c:extLst>
            </c:dLbl>
            <c:dLbl>
              <c:idx val="4"/>
              <c:tx>
                <c:rich>
                  <a:bodyPr/>
                  <a:lstStyle/>
                  <a:p>
                    <a:fld id="{D9974722-BEF5-4B19-AF4E-FD7FBB48D359}" type="CATEGORYNAME">
                      <a:rPr lang="en-US" baseline="0">
                        <a:solidFill>
                          <a:schemeClr val="bg1"/>
                        </a:solidFill>
                      </a:rPr>
                      <a:pPr/>
                      <a:t>[CATEGORY NAME]</a:t>
                    </a:fld>
                    <a:r>
                      <a:rPr lang="en-US" baseline="0"/>
                      <a:t>
</a:t>
                    </a:r>
                    <a:fld id="{2E1945D4-BE1B-403C-B02C-F6D8E14BB8AF}" type="PERCENTAGE">
                      <a:rPr lang="en-US" baseline="0">
                        <a:solidFill>
                          <a:schemeClr val="bg1"/>
                        </a:solidFill>
                      </a:rPr>
                      <a:pPr/>
                      <a:t>[PERCENTAGE]</a:t>
                    </a:fld>
                    <a:endParaRPr lang="en-US" baseline="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796-4334-BE24-2544D3B53E38}"/>
                </c:ext>
              </c:extLst>
            </c:dLbl>
            <c:dLbl>
              <c:idx val="10"/>
              <c:tx>
                <c:rich>
                  <a:bodyPr/>
                  <a:lstStyle/>
                  <a:p>
                    <a:fld id="{30379961-7C55-452F-96CD-EA046E79F647}" type="CATEGORYNAME">
                      <a:rPr lang="en-US">
                        <a:solidFill>
                          <a:schemeClr val="bg1"/>
                        </a:solidFill>
                      </a:rPr>
                      <a:pPr/>
                      <a:t>[CATEGORY NAME]</a:t>
                    </a:fld>
                    <a:r>
                      <a:rPr lang="en-US" baseline="0">
                        <a:solidFill>
                          <a:schemeClr val="bg1"/>
                        </a:solidFill>
                      </a:rPr>
                      <a:t>
</a:t>
                    </a:r>
                    <a:fld id="{47E004E7-6322-4779-A84B-2A622565F6B4}" type="PERCENTAGE">
                      <a:rPr lang="en-US" baseline="0">
                        <a:solidFill>
                          <a:schemeClr val="bg1"/>
                        </a:solidFill>
                      </a:rPr>
                      <a:pPr/>
                      <a:t>[PERCENTAGE]</a:t>
                    </a:fld>
                    <a:endParaRPr lang="en-US" baseline="0">
                      <a:solidFill>
                        <a:schemeClr val="bg1"/>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F796-4334-BE24-2544D3B53E3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'All fund Pies'!$A$3:$A$13</c:f>
              <c:strCache>
                <c:ptCount val="11"/>
                <c:pt idx="0">
                  <c:v>Airport</c:v>
                </c:pt>
                <c:pt idx="1">
                  <c:v>Debt Service</c:v>
                </c:pt>
                <c:pt idx="2">
                  <c:v>Drainage</c:v>
                </c:pt>
                <c:pt idx="3">
                  <c:v>Garage</c:v>
                </c:pt>
                <c:pt idx="4">
                  <c:v>General Fund</c:v>
                </c:pt>
                <c:pt idx="5">
                  <c:v>Hotel/Motel</c:v>
                </c:pt>
                <c:pt idx="6">
                  <c:v>Risk Funds</c:v>
                </c:pt>
                <c:pt idx="7">
                  <c:v>Sanitation</c:v>
                </c:pt>
                <c:pt idx="8">
                  <c:v>Special Rev</c:v>
                </c:pt>
                <c:pt idx="9">
                  <c:v>Tech Fund</c:v>
                </c:pt>
                <c:pt idx="10">
                  <c:v>Water &amp; Sewer</c:v>
                </c:pt>
              </c:strCache>
            </c:strRef>
          </c:cat>
          <c:val>
            <c:numRef>
              <c:f>'All fund Pies'!$B$3:$B$13</c:f>
              <c:numCache>
                <c:formatCode>_("$"* #,##0_);_("$"* \(#,##0\);_("$"* "-"??_);_(@_)</c:formatCode>
                <c:ptCount val="11"/>
                <c:pt idx="0">
                  <c:v>14681590</c:v>
                </c:pt>
                <c:pt idx="1">
                  <c:v>33300571</c:v>
                </c:pt>
                <c:pt idx="2">
                  <c:v>2487450</c:v>
                </c:pt>
                <c:pt idx="3">
                  <c:v>30576637</c:v>
                </c:pt>
                <c:pt idx="4">
                  <c:v>168533718</c:v>
                </c:pt>
                <c:pt idx="5">
                  <c:v>6510000</c:v>
                </c:pt>
                <c:pt idx="6">
                  <c:v>21988914</c:v>
                </c:pt>
                <c:pt idx="7">
                  <c:v>25323172</c:v>
                </c:pt>
                <c:pt idx="8">
                  <c:v>21045221</c:v>
                </c:pt>
                <c:pt idx="9">
                  <c:v>6701729</c:v>
                </c:pt>
                <c:pt idx="10">
                  <c:v>93889574</c:v>
                </c:pt>
              </c:numCache>
            </c:numRef>
          </c:val>
          <c:extLst>
            <c:ext xmlns:c16="http://schemas.microsoft.com/office/drawing/2014/chart" uri="{C3380CC4-5D6E-409C-BE32-E72D297353CC}">
              <c16:uniqueId val="{00000016-F796-4334-BE24-2544D3B53E38}"/>
            </c:ext>
          </c:extLst>
        </c:ser>
        <c:dLbls>
          <c:showLegendKey val="0"/>
          <c:showVal val="0"/>
          <c:showCatName val="1"/>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35" tIns="48319" rIns="96635" bIns="48319" rtlCol="0"/>
          <a:lstStyle>
            <a:lvl1pPr algn="l">
              <a:defRPr sz="1200"/>
            </a:lvl1pPr>
          </a:lstStyle>
          <a:p>
            <a:endParaRPr lang="en-US"/>
          </a:p>
        </p:txBody>
      </p:sp>
      <p:sp>
        <p:nvSpPr>
          <p:cNvPr id="3" name="Date Placeholder 2"/>
          <p:cNvSpPr>
            <a:spLocks noGrp="1"/>
          </p:cNvSpPr>
          <p:nvPr>
            <p:ph type="dt" idx="1"/>
          </p:nvPr>
        </p:nvSpPr>
        <p:spPr>
          <a:xfrm>
            <a:off x="4143588" y="1"/>
            <a:ext cx="3169920" cy="481727"/>
          </a:xfrm>
          <a:prstGeom prst="rect">
            <a:avLst/>
          </a:prstGeom>
        </p:spPr>
        <p:txBody>
          <a:bodyPr vert="horz" lIns="96635" tIns="48319" rIns="96635" bIns="48319" rtlCol="0"/>
          <a:lstStyle>
            <a:lvl1pPr algn="r">
              <a:defRPr sz="1200"/>
            </a:lvl1pPr>
          </a:lstStyle>
          <a:p>
            <a:fld id="{86506EAE-154B-4F39-A2C7-C3400BA9FF55}" type="datetimeFigureOut">
              <a:rPr lang="en-US" smtClean="0"/>
              <a:t>11/22/2023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35" tIns="48319" rIns="96635" bIns="48319" rtlCol="0" anchor="ctr"/>
          <a:lstStyle/>
          <a:p>
            <a:endParaRPr lang="en-US"/>
          </a:p>
        </p:txBody>
      </p:sp>
      <p:sp>
        <p:nvSpPr>
          <p:cNvPr id="5" name="Notes Placeholder 4"/>
          <p:cNvSpPr>
            <a:spLocks noGrp="1"/>
          </p:cNvSpPr>
          <p:nvPr>
            <p:ph type="body" sz="quarter" idx="3"/>
          </p:nvPr>
        </p:nvSpPr>
        <p:spPr>
          <a:xfrm>
            <a:off x="731520" y="4620579"/>
            <a:ext cx="5852160" cy="3780473"/>
          </a:xfrm>
          <a:prstGeom prst="rect">
            <a:avLst/>
          </a:prstGeom>
        </p:spPr>
        <p:txBody>
          <a:bodyPr vert="horz" lIns="96635" tIns="48319" rIns="96635" bIns="4831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35" tIns="48319" rIns="96635" bIns="48319"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4"/>
            <a:ext cx="3169920" cy="481726"/>
          </a:xfrm>
          <a:prstGeom prst="rect">
            <a:avLst/>
          </a:prstGeom>
        </p:spPr>
        <p:txBody>
          <a:bodyPr vert="horz" lIns="96635" tIns="48319" rIns="96635" bIns="48319" rtlCol="0" anchor="b"/>
          <a:lstStyle>
            <a:lvl1pPr algn="r">
              <a:defRPr sz="1200"/>
            </a:lvl1pPr>
          </a:lstStyle>
          <a:p>
            <a:fld id="{72866311-F85A-4278-A968-6278463A4202}" type="slidenum">
              <a:rPr lang="en-US" smtClean="0"/>
              <a:t>‹#›</a:t>
            </a:fld>
            <a:endParaRPr lang="en-US"/>
          </a:p>
        </p:txBody>
      </p:sp>
    </p:spTree>
    <p:extLst>
      <p:ext uri="{BB962C8B-B14F-4D97-AF65-F5344CB8AC3E}">
        <p14:creationId xmlns:p14="http://schemas.microsoft.com/office/powerpoint/2010/main" val="986482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47" indent="-177547">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2866311-F85A-4278-A968-6278463A4202}" type="slidenum">
              <a:rPr lang="en-US" smtClean="0"/>
              <a:t>1</a:t>
            </a:fld>
            <a:endParaRPr lang="en-US"/>
          </a:p>
        </p:txBody>
      </p:sp>
    </p:spTree>
    <p:extLst>
      <p:ext uri="{BB962C8B-B14F-4D97-AF65-F5344CB8AC3E}">
        <p14:creationId xmlns:p14="http://schemas.microsoft.com/office/powerpoint/2010/main" val="2034341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estimated from MCAD certified valuation on July 25</a:t>
            </a:r>
            <a:r>
              <a:rPr lang="en-US" baseline="30000" dirty="0"/>
              <a:t>th</a:t>
            </a:r>
            <a:r>
              <a:rPr lang="en-US" dirty="0"/>
              <a:t>. </a:t>
            </a:r>
          </a:p>
          <a:p>
            <a:pPr marL="181192" indent="-181192">
              <a:buFont typeface="Arial" panose="020B0604020202020204" pitchFamily="34" charset="0"/>
              <a:buChar char="•"/>
            </a:pPr>
            <a:r>
              <a:rPr lang="en-US" dirty="0"/>
              <a:t>Assessed valuation has increased from preliminary numbers in July 10th.  </a:t>
            </a:r>
          </a:p>
          <a:p>
            <a:pPr marL="181192" indent="-181192">
              <a:buFont typeface="Arial" panose="020B0604020202020204" pitchFamily="34" charset="0"/>
              <a:buChar char="•"/>
            </a:pPr>
            <a:r>
              <a:rPr lang="en-US" dirty="0"/>
              <a:t>Average home value this year is $380,000, taxes estimated at $1342.02</a:t>
            </a:r>
          </a:p>
        </p:txBody>
      </p:sp>
      <p:sp>
        <p:nvSpPr>
          <p:cNvPr id="4" name="Slide Number Placeholder 3"/>
          <p:cNvSpPr>
            <a:spLocks noGrp="1"/>
          </p:cNvSpPr>
          <p:nvPr>
            <p:ph type="sldNum" sz="quarter" idx="5"/>
          </p:nvPr>
        </p:nvSpPr>
        <p:spPr/>
        <p:txBody>
          <a:bodyPr/>
          <a:lstStyle/>
          <a:p>
            <a:fld id="{72866311-F85A-4278-A968-6278463A4202}" type="slidenum">
              <a:rPr lang="en-US" smtClean="0"/>
              <a:t>10</a:t>
            </a:fld>
            <a:endParaRPr lang="en-US"/>
          </a:p>
        </p:txBody>
      </p:sp>
    </p:spTree>
    <p:extLst>
      <p:ext uri="{BB962C8B-B14F-4D97-AF65-F5344CB8AC3E}">
        <p14:creationId xmlns:p14="http://schemas.microsoft.com/office/powerpoint/2010/main" val="2742808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866311-F85A-4278-A968-6278463A4202}" type="slidenum">
              <a:rPr lang="en-US" smtClean="0"/>
              <a:t>11</a:t>
            </a:fld>
            <a:endParaRPr lang="en-US"/>
          </a:p>
        </p:txBody>
      </p:sp>
    </p:spTree>
    <p:extLst>
      <p:ext uri="{BB962C8B-B14F-4D97-AF65-F5344CB8AC3E}">
        <p14:creationId xmlns:p14="http://schemas.microsoft.com/office/powerpoint/2010/main" val="2953392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build our expenses we have to have revenue:</a:t>
            </a:r>
          </a:p>
          <a:p>
            <a:r>
              <a:rPr lang="en-US" dirty="0"/>
              <a:t>Midland total 2023 tax rate is $1.562397</a:t>
            </a:r>
          </a:p>
          <a:p>
            <a:endParaRPr lang="en-US" dirty="0"/>
          </a:p>
          <a:p>
            <a:r>
              <a:rPr lang="en-US" dirty="0"/>
              <a:t>General Fund is a three legged stool – property tax, sales tax, and fees</a:t>
            </a:r>
          </a:p>
          <a:p>
            <a:r>
              <a:rPr lang="en-US" dirty="0"/>
              <a:t>-Must have an estimate of City of Midland’s valuation to estimate the tax rate. Tax rate determines our revenue. Certified will be delivered on July 25</a:t>
            </a:r>
            <a:r>
              <a:rPr lang="en-US" baseline="30000" dirty="0"/>
              <a:t>th</a:t>
            </a:r>
            <a:endParaRPr lang="en-US" dirty="0"/>
          </a:p>
          <a:p>
            <a:pPr marL="177813" indent="-177813">
              <a:buFont typeface="Arial" panose="020B0604020202020204" pitchFamily="34" charset="0"/>
              <a:buChar char="•"/>
            </a:pPr>
            <a:r>
              <a:rPr lang="en-US" dirty="0"/>
              <a:t>This is the proposed tax rate in comparison to similar metropolitan areas.  </a:t>
            </a:r>
          </a:p>
          <a:p>
            <a:pPr marL="177813" indent="-177813">
              <a:buFont typeface="Arial" panose="020B0604020202020204" pitchFamily="34" charset="0"/>
              <a:buChar char="•"/>
            </a:pPr>
            <a:r>
              <a:rPr lang="en-US" dirty="0"/>
              <a:t>Tyler shows a lower city rate than Midland partly because they do not have any debt covered by property taxes, and, therefore, do not have a debt rate</a:t>
            </a:r>
          </a:p>
        </p:txBody>
      </p:sp>
      <p:sp>
        <p:nvSpPr>
          <p:cNvPr id="4" name="Slide Number Placeholder 3"/>
          <p:cNvSpPr>
            <a:spLocks noGrp="1"/>
          </p:cNvSpPr>
          <p:nvPr>
            <p:ph type="sldNum" sz="quarter" idx="5"/>
          </p:nvPr>
        </p:nvSpPr>
        <p:spPr/>
        <p:txBody>
          <a:bodyPr/>
          <a:lstStyle/>
          <a:p>
            <a:fld id="{72866311-F85A-4278-A968-6278463A4202}" type="slidenum">
              <a:rPr lang="en-US" smtClean="0"/>
              <a:t>12</a:t>
            </a:fld>
            <a:endParaRPr lang="en-US"/>
          </a:p>
        </p:txBody>
      </p:sp>
    </p:spTree>
    <p:extLst>
      <p:ext uri="{BB962C8B-B14F-4D97-AF65-F5344CB8AC3E}">
        <p14:creationId xmlns:p14="http://schemas.microsoft.com/office/powerpoint/2010/main" val="2240900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866311-F85A-4278-A968-6278463A4202}" type="slidenum">
              <a:rPr lang="en-US" smtClean="0"/>
              <a:t>13</a:t>
            </a:fld>
            <a:endParaRPr lang="en-US"/>
          </a:p>
        </p:txBody>
      </p:sp>
    </p:spTree>
    <p:extLst>
      <p:ext uri="{BB962C8B-B14F-4D97-AF65-F5344CB8AC3E}">
        <p14:creationId xmlns:p14="http://schemas.microsoft.com/office/powerpoint/2010/main" val="3219526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866311-F85A-4278-A968-6278463A4202}" type="slidenum">
              <a:rPr lang="en-US" smtClean="0"/>
              <a:t>14</a:t>
            </a:fld>
            <a:endParaRPr lang="en-US"/>
          </a:p>
        </p:txBody>
      </p:sp>
    </p:spTree>
    <p:extLst>
      <p:ext uri="{BB962C8B-B14F-4D97-AF65-F5344CB8AC3E}">
        <p14:creationId xmlns:p14="http://schemas.microsoft.com/office/powerpoint/2010/main" val="1788380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866311-F85A-4278-A968-6278463A4202}" type="slidenum">
              <a:rPr lang="en-US" smtClean="0"/>
              <a:t>15</a:t>
            </a:fld>
            <a:endParaRPr lang="en-US"/>
          </a:p>
        </p:txBody>
      </p:sp>
    </p:spTree>
    <p:extLst>
      <p:ext uri="{BB962C8B-B14F-4D97-AF65-F5344CB8AC3E}">
        <p14:creationId xmlns:p14="http://schemas.microsoft.com/office/powerpoint/2010/main" val="3469720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866311-F85A-4278-A968-6278463A4202}" type="slidenum">
              <a:rPr lang="en-US" smtClean="0"/>
              <a:t>16</a:t>
            </a:fld>
            <a:endParaRPr lang="en-US"/>
          </a:p>
        </p:txBody>
      </p:sp>
    </p:spTree>
    <p:extLst>
      <p:ext uri="{BB962C8B-B14F-4D97-AF65-F5344CB8AC3E}">
        <p14:creationId xmlns:p14="http://schemas.microsoft.com/office/powerpoint/2010/main" val="2984841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866311-F85A-4278-A968-6278463A4202}" type="slidenum">
              <a:rPr lang="en-US" smtClean="0"/>
              <a:t>17</a:t>
            </a:fld>
            <a:endParaRPr lang="en-US"/>
          </a:p>
        </p:txBody>
      </p:sp>
    </p:spTree>
    <p:extLst>
      <p:ext uri="{BB962C8B-B14F-4D97-AF65-F5344CB8AC3E}">
        <p14:creationId xmlns:p14="http://schemas.microsoft.com/office/powerpoint/2010/main" val="4154132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866311-F85A-4278-A968-6278463A4202}" type="slidenum">
              <a:rPr lang="en-US" smtClean="0"/>
              <a:t>18</a:t>
            </a:fld>
            <a:endParaRPr lang="en-US"/>
          </a:p>
        </p:txBody>
      </p:sp>
    </p:spTree>
    <p:extLst>
      <p:ext uri="{BB962C8B-B14F-4D97-AF65-F5344CB8AC3E}">
        <p14:creationId xmlns:p14="http://schemas.microsoft.com/office/powerpoint/2010/main" val="3049209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Calibri" panose="020F0502020204030204" pitchFamily="34" charset="0"/>
              </a:rPr>
              <a:t>Airport Police and Fire were budgeted under Airport fund for the last two years.  These divisions have been moved back to General Fund for FY24 and Airport fund will reimburse General Fund the cost of FTE’s (Salary and Benefits).</a:t>
            </a:r>
          </a:p>
          <a:p>
            <a:endParaRPr lang="en-US" sz="1100" dirty="0">
              <a:latin typeface="Calibri" panose="020F0502020204030204" pitchFamily="34" charset="0"/>
            </a:endParaRPr>
          </a:p>
          <a:p>
            <a:r>
              <a:rPr lang="en-US" sz="1100" dirty="0">
                <a:latin typeface="Calibri" panose="020F0502020204030204" pitchFamily="34" charset="0"/>
              </a:rPr>
              <a:t>$10M increase employee salaries and additional staff to meet city growth and needs.</a:t>
            </a:r>
          </a:p>
          <a:p>
            <a:endParaRPr lang="en-US" sz="1100" dirty="0">
              <a:latin typeface="Calibri" panose="020F0502020204030204" pitchFamily="34" charset="0"/>
            </a:endParaRPr>
          </a:p>
          <a:p>
            <a:r>
              <a:rPr lang="en-US" sz="1100" dirty="0">
                <a:latin typeface="Calibri" panose="020F0502020204030204" pitchFamily="34" charset="0"/>
              </a:rPr>
              <a:t>$3.5 M for increase costs in vehicle and technology maintenance, as well as replacement of fleet.</a:t>
            </a:r>
          </a:p>
          <a:p>
            <a:endParaRPr lang="en-US" dirty="0"/>
          </a:p>
          <a:p>
            <a:r>
              <a:rPr lang="en-US" dirty="0"/>
              <a:t>Fire and Police is $89.7 million of the $168.5 million General Fund Budget.  </a:t>
            </a:r>
          </a:p>
          <a:p>
            <a:r>
              <a:rPr lang="en-US" dirty="0"/>
              <a:t>This $29.4 million over FY2024 budgeted proper tax revenue of $60.3 million.  Even just Fire and Police Personnel, at $72.6 million, still exceeds budgeted property tax revenue by $12.3 million</a:t>
            </a:r>
          </a:p>
        </p:txBody>
      </p:sp>
      <p:sp>
        <p:nvSpPr>
          <p:cNvPr id="4" name="Slide Number Placeholder 3"/>
          <p:cNvSpPr>
            <a:spLocks noGrp="1"/>
          </p:cNvSpPr>
          <p:nvPr>
            <p:ph type="sldNum" sz="quarter" idx="5"/>
          </p:nvPr>
        </p:nvSpPr>
        <p:spPr/>
        <p:txBody>
          <a:bodyPr/>
          <a:lstStyle/>
          <a:p>
            <a:fld id="{72866311-F85A-4278-A968-6278463A4202}" type="slidenum">
              <a:rPr lang="en-US" smtClean="0"/>
              <a:t>19</a:t>
            </a:fld>
            <a:endParaRPr lang="en-US"/>
          </a:p>
        </p:txBody>
      </p:sp>
    </p:spTree>
    <p:extLst>
      <p:ext uri="{BB962C8B-B14F-4D97-AF65-F5344CB8AC3E}">
        <p14:creationId xmlns:p14="http://schemas.microsoft.com/office/powerpoint/2010/main" val="929825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866311-F85A-4278-A968-6278463A4202}" type="slidenum">
              <a:rPr lang="en-US" smtClean="0"/>
              <a:t>2</a:t>
            </a:fld>
            <a:endParaRPr lang="en-US"/>
          </a:p>
        </p:txBody>
      </p:sp>
    </p:spTree>
    <p:extLst>
      <p:ext uri="{BB962C8B-B14F-4D97-AF65-F5344CB8AC3E}">
        <p14:creationId xmlns:p14="http://schemas.microsoft.com/office/powerpoint/2010/main" val="1161932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47" indent="-177547">
              <a:buFont typeface="Arial" panose="020B0604020202020204" pitchFamily="34" charset="0"/>
              <a:buChar char="•"/>
            </a:pPr>
            <a:r>
              <a:rPr lang="en-US" sz="1100" dirty="0">
                <a:latin typeface="Calibri" panose="020F0502020204030204" pitchFamily="34" charset="0"/>
              </a:rPr>
              <a:t>FIRE</a:t>
            </a:r>
            <a:r>
              <a:rPr lang="en-US" sz="1100" dirty="0"/>
              <a:t> </a:t>
            </a:r>
            <a:r>
              <a:rPr lang="en-US" sz="1100" dirty="0">
                <a:latin typeface="Calibri" panose="020F0502020204030204" pitchFamily="34" charset="0"/>
              </a:rPr>
              <a:t>$44,272,402 </a:t>
            </a:r>
          </a:p>
          <a:p>
            <a:pPr marL="177547" indent="-177547">
              <a:buFont typeface="Arial" panose="020B0604020202020204" pitchFamily="34" charset="0"/>
              <a:buChar char="•"/>
            </a:pPr>
            <a:r>
              <a:rPr lang="en-US" sz="1100" dirty="0">
                <a:latin typeface="Calibri" panose="020F0502020204030204" pitchFamily="34" charset="0"/>
              </a:rPr>
              <a:t>POLICE</a:t>
            </a:r>
            <a:r>
              <a:rPr lang="en-US" sz="1100" dirty="0"/>
              <a:t> </a:t>
            </a:r>
            <a:r>
              <a:rPr lang="en-US" sz="1100" dirty="0">
                <a:latin typeface="Calibri" panose="020F0502020204030204" pitchFamily="34" charset="0"/>
              </a:rPr>
              <a:t>$45,435,754 </a:t>
            </a:r>
          </a:p>
          <a:p>
            <a:pPr marL="177547" indent="-177547">
              <a:buFont typeface="Arial" panose="020B0604020202020204" pitchFamily="34" charset="0"/>
              <a:buChar char="•"/>
            </a:pPr>
            <a:r>
              <a:rPr lang="en-US" sz="1100" dirty="0">
                <a:latin typeface="Calibri" panose="020F0502020204030204" pitchFamily="34" charset="0"/>
              </a:rPr>
              <a:t>ENGINEERING</a:t>
            </a:r>
            <a:r>
              <a:rPr lang="en-US" sz="1100" dirty="0"/>
              <a:t> </a:t>
            </a:r>
            <a:r>
              <a:rPr lang="en-US" sz="1100" dirty="0">
                <a:latin typeface="Calibri" panose="020F0502020204030204" pitchFamily="34" charset="0"/>
              </a:rPr>
              <a:t>$23,617,083</a:t>
            </a:r>
          </a:p>
          <a:p>
            <a:pPr marL="177547" indent="-177547" defTabSz="946916">
              <a:buFont typeface="Arial" panose="020B0604020202020204" pitchFamily="34" charset="0"/>
              <a:buChar char="•"/>
              <a:defRPr/>
            </a:pPr>
            <a:r>
              <a:rPr lang="en-US" sz="1100" dirty="0">
                <a:latin typeface="Calibri" panose="020F0502020204030204" pitchFamily="34" charset="0"/>
              </a:rPr>
              <a:t>COMMUNITY SERVICES</a:t>
            </a:r>
            <a:r>
              <a:rPr lang="en-US" sz="1100" dirty="0"/>
              <a:t> </a:t>
            </a:r>
            <a:r>
              <a:rPr lang="en-US" sz="1100" dirty="0">
                <a:latin typeface="Calibri" panose="020F0502020204030204" pitchFamily="34" charset="0"/>
              </a:rPr>
              <a:t>$16,994,825 </a:t>
            </a:r>
          </a:p>
          <a:p>
            <a:pPr marL="177547" indent="-177547">
              <a:buFont typeface="Arial" panose="020B0604020202020204" pitchFamily="34" charset="0"/>
              <a:buChar char="•"/>
            </a:pPr>
            <a:r>
              <a:rPr lang="en-US" sz="1100" dirty="0">
                <a:latin typeface="Calibri" panose="020F0502020204030204" pitchFamily="34" charset="0"/>
              </a:rPr>
              <a:t>ITSD</a:t>
            </a:r>
            <a:r>
              <a:rPr lang="en-US" sz="1100" dirty="0"/>
              <a:t> </a:t>
            </a:r>
            <a:r>
              <a:rPr lang="en-US" sz="1100" dirty="0">
                <a:latin typeface="Calibri" panose="020F0502020204030204" pitchFamily="34" charset="0"/>
              </a:rPr>
              <a:t>$8,093,482 </a:t>
            </a:r>
          </a:p>
          <a:p>
            <a:pPr marL="177547" indent="-177547">
              <a:buFont typeface="Arial" panose="020B0604020202020204" pitchFamily="34" charset="0"/>
              <a:buChar char="•"/>
            </a:pPr>
            <a:r>
              <a:rPr lang="en-US" sz="1100" dirty="0">
                <a:latin typeface="Calibri" panose="020F0502020204030204" pitchFamily="34" charset="0"/>
              </a:rPr>
              <a:t>GENERAL SERVICES</a:t>
            </a:r>
            <a:r>
              <a:rPr lang="en-US" sz="1100" dirty="0"/>
              <a:t> </a:t>
            </a:r>
            <a:r>
              <a:rPr lang="en-US" sz="1100" dirty="0">
                <a:latin typeface="Calibri" panose="020F0502020204030204" pitchFamily="34" charset="0"/>
              </a:rPr>
              <a:t>$6,597,402 </a:t>
            </a:r>
          </a:p>
          <a:p>
            <a:pPr marL="177547" indent="-177547" defTabSz="946916">
              <a:buFont typeface="Arial" panose="020B0604020202020204" pitchFamily="34" charset="0"/>
              <a:buChar char="•"/>
              <a:defRPr/>
            </a:pPr>
            <a:r>
              <a:rPr lang="en-US" sz="1100" dirty="0">
                <a:latin typeface="Calibri" panose="020F0502020204030204" pitchFamily="34" charset="0"/>
              </a:rPr>
              <a:t>DEVELOPMENT SERVICES</a:t>
            </a:r>
            <a:r>
              <a:rPr lang="en-US" sz="1100" dirty="0"/>
              <a:t> </a:t>
            </a:r>
            <a:r>
              <a:rPr lang="en-US" sz="1100" dirty="0">
                <a:latin typeface="Calibri" panose="020F0502020204030204" pitchFamily="34" charset="0"/>
              </a:rPr>
              <a:t>$5,470,192 </a:t>
            </a:r>
          </a:p>
          <a:p>
            <a:pPr marL="177547" indent="-177547">
              <a:buFont typeface="Arial" panose="020B0604020202020204" pitchFamily="34" charset="0"/>
              <a:buChar char="•"/>
            </a:pPr>
            <a:r>
              <a:rPr lang="en-US" sz="1100" dirty="0">
                <a:latin typeface="Calibri" panose="020F0502020204030204" pitchFamily="34" charset="0"/>
              </a:rPr>
              <a:t>OTHER</a:t>
            </a:r>
            <a:r>
              <a:rPr lang="en-US" sz="1100" dirty="0"/>
              <a:t> </a:t>
            </a:r>
            <a:r>
              <a:rPr lang="en-US" sz="1100" dirty="0">
                <a:latin typeface="Calibri" panose="020F0502020204030204" pitchFamily="34" charset="0"/>
              </a:rPr>
              <a:t>   10,516,628 </a:t>
            </a:r>
          </a:p>
          <a:p>
            <a:pPr marL="177547" indent="-177547">
              <a:buFont typeface="Arial" panose="020B0604020202020204" pitchFamily="34" charset="0"/>
              <a:buChar char="•"/>
            </a:pPr>
            <a:r>
              <a:rPr lang="en-US" sz="1100" dirty="0">
                <a:latin typeface="Calibri" panose="020F0502020204030204" pitchFamily="34" charset="0"/>
              </a:rPr>
              <a:t>NON-DEPARTMENTAL</a:t>
            </a:r>
            <a:r>
              <a:rPr lang="en-US" sz="1100" dirty="0"/>
              <a:t> </a:t>
            </a:r>
            <a:r>
              <a:rPr lang="en-US" sz="1100" dirty="0">
                <a:latin typeface="Calibri" panose="020F0502020204030204" pitchFamily="34" charset="0"/>
              </a:rPr>
              <a:t>$7,535,950 </a:t>
            </a:r>
            <a:endParaRPr lang="en-US" sz="1100" dirty="0"/>
          </a:p>
          <a:p>
            <a:endParaRPr lang="en-US" dirty="0"/>
          </a:p>
          <a:p>
            <a:r>
              <a:rPr lang="en-US" dirty="0"/>
              <a:t>Fire and Police is $89.7 million of the $168.5 million General Fund Budget.  </a:t>
            </a:r>
          </a:p>
          <a:p>
            <a:r>
              <a:rPr lang="en-US" dirty="0"/>
              <a:t>This $29.4 million over FY2024 budgeted proper tax revenue of $60.3 million.  Even just Fire and Police Personnel, at $72.6 million, still exceeds budgeted property tax revenue by $12.3 million</a:t>
            </a:r>
          </a:p>
        </p:txBody>
      </p:sp>
      <p:sp>
        <p:nvSpPr>
          <p:cNvPr id="4" name="Slide Number Placeholder 3"/>
          <p:cNvSpPr>
            <a:spLocks noGrp="1"/>
          </p:cNvSpPr>
          <p:nvPr>
            <p:ph type="sldNum" sz="quarter" idx="5"/>
          </p:nvPr>
        </p:nvSpPr>
        <p:spPr/>
        <p:txBody>
          <a:bodyPr/>
          <a:lstStyle/>
          <a:p>
            <a:fld id="{72866311-F85A-4278-A968-6278463A4202}" type="slidenum">
              <a:rPr lang="en-US" smtClean="0"/>
              <a:t>20</a:t>
            </a:fld>
            <a:endParaRPr lang="en-US"/>
          </a:p>
        </p:txBody>
      </p:sp>
    </p:spTree>
    <p:extLst>
      <p:ext uri="{BB962C8B-B14F-4D97-AF65-F5344CB8AC3E}">
        <p14:creationId xmlns:p14="http://schemas.microsoft.com/office/powerpoint/2010/main" val="2058500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47" indent="-177547">
              <a:buFont typeface="Arial" panose="020B0604020202020204" pitchFamily="34" charset="0"/>
              <a:buChar char="•"/>
            </a:pPr>
            <a:r>
              <a:rPr lang="en-US" sz="1100" dirty="0">
                <a:latin typeface="Calibri" panose="020F0502020204030204" pitchFamily="34" charset="0"/>
              </a:rPr>
              <a:t>FIRE</a:t>
            </a:r>
            <a:r>
              <a:rPr lang="en-US" sz="1100" dirty="0"/>
              <a:t> </a:t>
            </a:r>
            <a:r>
              <a:rPr lang="en-US" sz="1100" dirty="0">
                <a:latin typeface="Calibri" panose="020F0502020204030204" pitchFamily="34" charset="0"/>
              </a:rPr>
              <a:t>$44,272,402 </a:t>
            </a:r>
          </a:p>
          <a:p>
            <a:pPr marL="177547" indent="-177547">
              <a:buFont typeface="Arial" panose="020B0604020202020204" pitchFamily="34" charset="0"/>
              <a:buChar char="•"/>
            </a:pPr>
            <a:r>
              <a:rPr lang="en-US" sz="1100" dirty="0">
                <a:latin typeface="Calibri" panose="020F0502020204030204" pitchFamily="34" charset="0"/>
              </a:rPr>
              <a:t>POLICE</a:t>
            </a:r>
            <a:r>
              <a:rPr lang="en-US" sz="1100" dirty="0"/>
              <a:t> </a:t>
            </a:r>
            <a:r>
              <a:rPr lang="en-US" sz="1100" dirty="0">
                <a:latin typeface="Calibri" panose="020F0502020204030204" pitchFamily="34" charset="0"/>
              </a:rPr>
              <a:t>$45,435,754 </a:t>
            </a:r>
          </a:p>
          <a:p>
            <a:pPr marL="177547" indent="-177547">
              <a:buFont typeface="Arial" panose="020B0604020202020204" pitchFamily="34" charset="0"/>
              <a:buChar char="•"/>
            </a:pPr>
            <a:r>
              <a:rPr lang="en-US" sz="1100" dirty="0">
                <a:latin typeface="Calibri" panose="020F0502020204030204" pitchFamily="34" charset="0"/>
              </a:rPr>
              <a:t>ENGINEERING</a:t>
            </a:r>
            <a:r>
              <a:rPr lang="en-US" sz="1100" dirty="0"/>
              <a:t> </a:t>
            </a:r>
            <a:r>
              <a:rPr lang="en-US" sz="1100" dirty="0">
                <a:latin typeface="Calibri" panose="020F0502020204030204" pitchFamily="34" charset="0"/>
              </a:rPr>
              <a:t>$23,617,083</a:t>
            </a:r>
          </a:p>
          <a:p>
            <a:pPr marL="177547" indent="-177547" defTabSz="946916">
              <a:buFont typeface="Arial" panose="020B0604020202020204" pitchFamily="34" charset="0"/>
              <a:buChar char="•"/>
              <a:defRPr/>
            </a:pPr>
            <a:r>
              <a:rPr lang="en-US" sz="1100" dirty="0">
                <a:latin typeface="Calibri" panose="020F0502020204030204" pitchFamily="34" charset="0"/>
              </a:rPr>
              <a:t>COMMUNITY SERVICES</a:t>
            </a:r>
            <a:r>
              <a:rPr lang="en-US" sz="1100" dirty="0"/>
              <a:t> </a:t>
            </a:r>
            <a:r>
              <a:rPr lang="en-US" sz="1100" dirty="0">
                <a:latin typeface="Calibri" panose="020F0502020204030204" pitchFamily="34" charset="0"/>
              </a:rPr>
              <a:t>$16,994,825 </a:t>
            </a:r>
          </a:p>
          <a:p>
            <a:pPr marL="177547" indent="-177547">
              <a:buFont typeface="Arial" panose="020B0604020202020204" pitchFamily="34" charset="0"/>
              <a:buChar char="•"/>
            </a:pPr>
            <a:r>
              <a:rPr lang="en-US" sz="1100" dirty="0">
                <a:latin typeface="Calibri" panose="020F0502020204030204" pitchFamily="34" charset="0"/>
              </a:rPr>
              <a:t>ITSD</a:t>
            </a:r>
            <a:r>
              <a:rPr lang="en-US" sz="1100" dirty="0"/>
              <a:t> </a:t>
            </a:r>
            <a:r>
              <a:rPr lang="en-US" sz="1100" dirty="0">
                <a:latin typeface="Calibri" panose="020F0502020204030204" pitchFamily="34" charset="0"/>
              </a:rPr>
              <a:t>$8,093,482 </a:t>
            </a:r>
          </a:p>
          <a:p>
            <a:pPr marL="177547" indent="-177547">
              <a:buFont typeface="Arial" panose="020B0604020202020204" pitchFamily="34" charset="0"/>
              <a:buChar char="•"/>
            </a:pPr>
            <a:r>
              <a:rPr lang="en-US" sz="1100" dirty="0">
                <a:latin typeface="Calibri" panose="020F0502020204030204" pitchFamily="34" charset="0"/>
              </a:rPr>
              <a:t>GENERAL SERVICES</a:t>
            </a:r>
            <a:r>
              <a:rPr lang="en-US" sz="1100" dirty="0"/>
              <a:t> </a:t>
            </a:r>
            <a:r>
              <a:rPr lang="en-US" sz="1100" dirty="0">
                <a:latin typeface="Calibri" panose="020F0502020204030204" pitchFamily="34" charset="0"/>
              </a:rPr>
              <a:t>$6,597,402 </a:t>
            </a:r>
          </a:p>
          <a:p>
            <a:pPr marL="177547" indent="-177547" defTabSz="946916">
              <a:buFont typeface="Arial" panose="020B0604020202020204" pitchFamily="34" charset="0"/>
              <a:buChar char="•"/>
              <a:defRPr/>
            </a:pPr>
            <a:r>
              <a:rPr lang="en-US" sz="1100" dirty="0">
                <a:latin typeface="Calibri" panose="020F0502020204030204" pitchFamily="34" charset="0"/>
              </a:rPr>
              <a:t>DEVELOPMENT SERVICES</a:t>
            </a:r>
            <a:r>
              <a:rPr lang="en-US" sz="1100" dirty="0"/>
              <a:t> </a:t>
            </a:r>
            <a:r>
              <a:rPr lang="en-US" sz="1100" dirty="0">
                <a:latin typeface="Calibri" panose="020F0502020204030204" pitchFamily="34" charset="0"/>
              </a:rPr>
              <a:t>$5,470,192 </a:t>
            </a:r>
          </a:p>
          <a:p>
            <a:pPr marL="177547" indent="-177547">
              <a:buFont typeface="Arial" panose="020B0604020202020204" pitchFamily="34" charset="0"/>
              <a:buChar char="•"/>
            </a:pPr>
            <a:r>
              <a:rPr lang="en-US" sz="1100" dirty="0">
                <a:latin typeface="Calibri" panose="020F0502020204030204" pitchFamily="34" charset="0"/>
              </a:rPr>
              <a:t>OTHER</a:t>
            </a:r>
            <a:r>
              <a:rPr lang="en-US" sz="1100" dirty="0"/>
              <a:t> </a:t>
            </a:r>
            <a:r>
              <a:rPr lang="en-US" sz="1100" dirty="0">
                <a:latin typeface="Calibri" panose="020F0502020204030204" pitchFamily="34" charset="0"/>
              </a:rPr>
              <a:t>   10,516,628 </a:t>
            </a:r>
          </a:p>
          <a:p>
            <a:pPr marL="177547" indent="-177547">
              <a:buFont typeface="Arial" panose="020B0604020202020204" pitchFamily="34" charset="0"/>
              <a:buChar char="•"/>
            </a:pPr>
            <a:r>
              <a:rPr lang="en-US" sz="1100" dirty="0">
                <a:latin typeface="Calibri" panose="020F0502020204030204" pitchFamily="34" charset="0"/>
              </a:rPr>
              <a:t>NON-DEPARTMENTAL</a:t>
            </a:r>
            <a:r>
              <a:rPr lang="en-US" sz="1100" dirty="0"/>
              <a:t> </a:t>
            </a:r>
            <a:r>
              <a:rPr lang="en-US" sz="1100" dirty="0">
                <a:latin typeface="Calibri" panose="020F0502020204030204" pitchFamily="34" charset="0"/>
              </a:rPr>
              <a:t>$7,535,950 </a:t>
            </a:r>
            <a:endParaRPr lang="en-US" sz="1100" dirty="0"/>
          </a:p>
          <a:p>
            <a:endParaRPr lang="en-US" dirty="0"/>
          </a:p>
          <a:p>
            <a:r>
              <a:rPr lang="en-US" dirty="0"/>
              <a:t>Fire and Police is $89.7 million of the $168.5 million General Fund Budget.  </a:t>
            </a:r>
          </a:p>
          <a:p>
            <a:r>
              <a:rPr lang="en-US" dirty="0"/>
              <a:t>This $29.4 million over FY2024 budgeted proper tax revenue of $60.3 million.  Even just Fire and Police Personnel, at $72.6 million, still exceeds budgeted property tax revenue by $12.3 million</a:t>
            </a:r>
          </a:p>
        </p:txBody>
      </p:sp>
      <p:sp>
        <p:nvSpPr>
          <p:cNvPr id="4" name="Slide Number Placeholder 3"/>
          <p:cNvSpPr>
            <a:spLocks noGrp="1"/>
          </p:cNvSpPr>
          <p:nvPr>
            <p:ph type="sldNum" sz="quarter" idx="5"/>
          </p:nvPr>
        </p:nvSpPr>
        <p:spPr/>
        <p:txBody>
          <a:bodyPr/>
          <a:lstStyle/>
          <a:p>
            <a:fld id="{72866311-F85A-4278-A968-6278463A4202}" type="slidenum">
              <a:rPr lang="en-US" smtClean="0"/>
              <a:t>21</a:t>
            </a:fld>
            <a:endParaRPr lang="en-US"/>
          </a:p>
        </p:txBody>
      </p:sp>
    </p:spTree>
    <p:extLst>
      <p:ext uri="{BB962C8B-B14F-4D97-AF65-F5344CB8AC3E}">
        <p14:creationId xmlns:p14="http://schemas.microsoft.com/office/powerpoint/2010/main" val="1718791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City Budget approximately $425.0 million</a:t>
            </a:r>
          </a:p>
          <a:p>
            <a:pPr marL="184624" indent="-184624">
              <a:buFont typeface="Arial" panose="020B0604020202020204" pitchFamily="34" charset="0"/>
              <a:buChar char="•"/>
            </a:pPr>
            <a:r>
              <a:rPr lang="en-US" dirty="0"/>
              <a:t>General Fund - $168.5 million</a:t>
            </a:r>
          </a:p>
          <a:p>
            <a:pPr marL="184624" indent="-184624">
              <a:buFont typeface="Arial" panose="020B0604020202020204" pitchFamily="34" charset="0"/>
              <a:buChar char="•"/>
            </a:pPr>
            <a:r>
              <a:rPr lang="en-US" dirty="0"/>
              <a:t>Water &amp; Sewer - $93.9 million</a:t>
            </a:r>
          </a:p>
          <a:p>
            <a:pPr marL="184624" indent="-184624">
              <a:buFont typeface="Arial" panose="020B0604020202020204" pitchFamily="34" charset="0"/>
              <a:buChar char="•"/>
            </a:pPr>
            <a:r>
              <a:rPr lang="fr-FR" sz="1900" dirty="0">
                <a:latin typeface="Calibri" panose="020F0502020204030204" pitchFamily="34" charset="0"/>
              </a:rPr>
              <a:t>Airport</a:t>
            </a:r>
            <a:r>
              <a:rPr lang="fr-FR" dirty="0"/>
              <a:t> -</a:t>
            </a:r>
            <a:r>
              <a:rPr lang="fr-FR" sz="1900" dirty="0">
                <a:latin typeface="Calibri" panose="020F0502020204030204" pitchFamily="34" charset="0"/>
              </a:rPr>
              <a:t> $14.7 million </a:t>
            </a:r>
          </a:p>
          <a:p>
            <a:pPr marL="184624" indent="-184624">
              <a:buFont typeface="Arial" panose="020B0604020202020204" pitchFamily="34" charset="0"/>
              <a:buChar char="•"/>
            </a:pPr>
            <a:r>
              <a:rPr lang="fr-FR" sz="1900" dirty="0" err="1">
                <a:latin typeface="Calibri" panose="020F0502020204030204" pitchFamily="34" charset="0"/>
              </a:rPr>
              <a:t>Debt</a:t>
            </a:r>
            <a:r>
              <a:rPr lang="fr-FR" sz="1900" dirty="0">
                <a:latin typeface="Calibri" panose="020F0502020204030204" pitchFamily="34" charset="0"/>
              </a:rPr>
              <a:t> Service</a:t>
            </a:r>
            <a:r>
              <a:rPr lang="fr-FR" dirty="0"/>
              <a:t> </a:t>
            </a:r>
            <a:r>
              <a:rPr lang="fr-FR" sz="1900" dirty="0">
                <a:latin typeface="Calibri" panose="020F0502020204030204" pitchFamily="34" charset="0"/>
              </a:rPr>
              <a:t> $33.3 million</a:t>
            </a:r>
          </a:p>
          <a:p>
            <a:pPr marL="184624" indent="-184624">
              <a:buFont typeface="Arial" panose="020B0604020202020204" pitchFamily="34" charset="0"/>
              <a:buChar char="•"/>
            </a:pPr>
            <a:r>
              <a:rPr lang="fr-FR" sz="1900" dirty="0">
                <a:latin typeface="Calibri" panose="020F0502020204030204" pitchFamily="34" charset="0"/>
              </a:rPr>
              <a:t>Drainage</a:t>
            </a:r>
            <a:r>
              <a:rPr lang="fr-FR" dirty="0"/>
              <a:t> </a:t>
            </a:r>
            <a:r>
              <a:rPr lang="fr-FR" sz="1900" dirty="0">
                <a:latin typeface="Calibri" panose="020F0502020204030204" pitchFamily="34" charset="0"/>
              </a:rPr>
              <a:t> $2.5 million </a:t>
            </a:r>
          </a:p>
          <a:p>
            <a:pPr marL="184624" indent="-184624">
              <a:buFont typeface="Arial" panose="020B0604020202020204" pitchFamily="34" charset="0"/>
              <a:buChar char="•"/>
            </a:pPr>
            <a:r>
              <a:rPr lang="fr-FR" sz="1900" dirty="0">
                <a:latin typeface="Calibri" panose="020F0502020204030204" pitchFamily="34" charset="0"/>
              </a:rPr>
              <a:t>Garage</a:t>
            </a:r>
            <a:r>
              <a:rPr lang="fr-FR" dirty="0"/>
              <a:t> </a:t>
            </a:r>
            <a:r>
              <a:rPr lang="fr-FR" sz="1900" dirty="0">
                <a:latin typeface="Calibri" panose="020F0502020204030204" pitchFamily="34" charset="0"/>
              </a:rPr>
              <a:t> $30.6 million </a:t>
            </a:r>
          </a:p>
          <a:p>
            <a:pPr marL="184624" indent="-184624">
              <a:buFont typeface="Arial" panose="020B0604020202020204" pitchFamily="34" charset="0"/>
              <a:buChar char="•"/>
            </a:pPr>
            <a:r>
              <a:rPr lang="en-US" sz="1900" dirty="0">
                <a:latin typeface="Calibri" panose="020F0502020204030204" pitchFamily="34" charset="0"/>
              </a:rPr>
              <a:t>Hotel/Motel</a:t>
            </a:r>
            <a:r>
              <a:rPr lang="en-US" dirty="0"/>
              <a:t> </a:t>
            </a:r>
            <a:r>
              <a:rPr lang="en-US" sz="1900" dirty="0">
                <a:latin typeface="Calibri" panose="020F0502020204030204" pitchFamily="34" charset="0"/>
              </a:rPr>
              <a:t> $6.5 million</a:t>
            </a:r>
          </a:p>
          <a:p>
            <a:pPr marL="184624" indent="-184624">
              <a:buFont typeface="Arial" panose="020B0604020202020204" pitchFamily="34" charset="0"/>
              <a:buChar char="•"/>
            </a:pPr>
            <a:r>
              <a:rPr lang="en-US" sz="1900" dirty="0">
                <a:latin typeface="Calibri" panose="020F0502020204030204" pitchFamily="34" charset="0"/>
              </a:rPr>
              <a:t>Risk Funds</a:t>
            </a:r>
            <a:r>
              <a:rPr lang="en-US" dirty="0"/>
              <a:t> </a:t>
            </a:r>
            <a:r>
              <a:rPr lang="en-US" sz="1900" dirty="0">
                <a:latin typeface="Calibri" panose="020F0502020204030204" pitchFamily="34" charset="0"/>
              </a:rPr>
              <a:t> $22.0 million</a:t>
            </a:r>
          </a:p>
          <a:p>
            <a:pPr marL="184624" indent="-184624">
              <a:buFont typeface="Arial" panose="020B0604020202020204" pitchFamily="34" charset="0"/>
              <a:buChar char="•"/>
            </a:pPr>
            <a:r>
              <a:rPr lang="en-US" sz="1900" dirty="0">
                <a:latin typeface="Calibri" panose="020F0502020204030204" pitchFamily="34" charset="0"/>
              </a:rPr>
              <a:t>Sanitation</a:t>
            </a:r>
            <a:r>
              <a:rPr lang="en-US" dirty="0"/>
              <a:t> </a:t>
            </a:r>
            <a:r>
              <a:rPr lang="en-US" sz="1900" dirty="0">
                <a:latin typeface="Calibri" panose="020F0502020204030204" pitchFamily="34" charset="0"/>
              </a:rPr>
              <a:t> $25.3 million </a:t>
            </a:r>
          </a:p>
          <a:p>
            <a:pPr marL="184624" indent="-184624">
              <a:buFont typeface="Arial" panose="020B0604020202020204" pitchFamily="34" charset="0"/>
              <a:buChar char="•"/>
            </a:pPr>
            <a:r>
              <a:rPr lang="en-US" sz="1900" dirty="0">
                <a:latin typeface="Calibri" panose="020F0502020204030204" pitchFamily="34" charset="0"/>
              </a:rPr>
              <a:t>Special Rev</a:t>
            </a:r>
            <a:r>
              <a:rPr lang="en-US" dirty="0"/>
              <a:t> </a:t>
            </a:r>
            <a:r>
              <a:rPr lang="en-US" sz="1900" dirty="0">
                <a:latin typeface="Calibri" panose="020F0502020204030204" pitchFamily="34" charset="0"/>
              </a:rPr>
              <a:t> $21.0 million </a:t>
            </a:r>
          </a:p>
          <a:p>
            <a:pPr marL="184624" indent="-184624">
              <a:buFont typeface="Arial" panose="020B0604020202020204" pitchFamily="34" charset="0"/>
              <a:buChar char="•"/>
            </a:pPr>
            <a:r>
              <a:rPr lang="en-US" sz="1900" dirty="0">
                <a:latin typeface="Calibri" panose="020F0502020204030204" pitchFamily="34" charset="0"/>
              </a:rPr>
              <a:t>Tech Fund</a:t>
            </a:r>
            <a:r>
              <a:rPr lang="en-US" dirty="0"/>
              <a:t> </a:t>
            </a:r>
            <a:r>
              <a:rPr lang="en-US" sz="1900" dirty="0">
                <a:latin typeface="Calibri" panose="020F0502020204030204" pitchFamily="34" charset="0"/>
              </a:rPr>
              <a:t> $6.7 million</a:t>
            </a:r>
            <a:endParaRPr lang="en-US" dirty="0"/>
          </a:p>
          <a:p>
            <a:pPr marL="184624" indent="-184624">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2866311-F85A-4278-A968-6278463A4202}" type="slidenum">
              <a:rPr lang="en-US" smtClean="0"/>
              <a:t>22</a:t>
            </a:fld>
            <a:endParaRPr lang="en-US"/>
          </a:p>
        </p:txBody>
      </p:sp>
    </p:spTree>
    <p:extLst>
      <p:ext uri="{BB962C8B-B14F-4D97-AF65-F5344CB8AC3E}">
        <p14:creationId xmlns:p14="http://schemas.microsoft.com/office/powerpoint/2010/main" val="3769122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$5,275,507 in supplemental requests to General fund, out of the $11,300,000 fund balance.</a:t>
            </a:r>
            <a:endParaRPr lang="en-US" dirty="0"/>
          </a:p>
          <a:p>
            <a:endParaRPr lang="en-US" dirty="0"/>
          </a:p>
        </p:txBody>
      </p:sp>
      <p:sp>
        <p:nvSpPr>
          <p:cNvPr id="4" name="Slide Number Placeholder 3"/>
          <p:cNvSpPr>
            <a:spLocks noGrp="1"/>
          </p:cNvSpPr>
          <p:nvPr>
            <p:ph type="sldNum" sz="quarter" idx="5"/>
          </p:nvPr>
        </p:nvSpPr>
        <p:spPr/>
        <p:txBody>
          <a:bodyPr/>
          <a:lstStyle/>
          <a:p>
            <a:fld id="{72866311-F85A-4278-A968-6278463A4202}" type="slidenum">
              <a:rPr lang="en-US" smtClean="0"/>
              <a:t>23</a:t>
            </a:fld>
            <a:endParaRPr lang="en-US"/>
          </a:p>
        </p:txBody>
      </p:sp>
    </p:spTree>
    <p:extLst>
      <p:ext uri="{BB962C8B-B14F-4D97-AF65-F5344CB8AC3E}">
        <p14:creationId xmlns:p14="http://schemas.microsoft.com/office/powerpoint/2010/main" val="2747970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Supplemental Requests, this would leave $6 million in the fund balance</a:t>
            </a:r>
          </a:p>
        </p:txBody>
      </p:sp>
      <p:sp>
        <p:nvSpPr>
          <p:cNvPr id="4" name="Slide Number Placeholder 3"/>
          <p:cNvSpPr>
            <a:spLocks noGrp="1"/>
          </p:cNvSpPr>
          <p:nvPr>
            <p:ph type="sldNum" sz="quarter" idx="5"/>
          </p:nvPr>
        </p:nvSpPr>
        <p:spPr/>
        <p:txBody>
          <a:bodyPr/>
          <a:lstStyle/>
          <a:p>
            <a:fld id="{72866311-F85A-4278-A968-6278463A4202}" type="slidenum">
              <a:rPr lang="en-US" smtClean="0"/>
              <a:t>24</a:t>
            </a:fld>
            <a:endParaRPr lang="en-US"/>
          </a:p>
        </p:txBody>
      </p:sp>
    </p:spTree>
    <p:extLst>
      <p:ext uri="{BB962C8B-B14F-4D97-AF65-F5344CB8AC3E}">
        <p14:creationId xmlns:p14="http://schemas.microsoft.com/office/powerpoint/2010/main" val="2341180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Supplemental Requests, this would leave $6 million in the fund balance</a:t>
            </a:r>
          </a:p>
        </p:txBody>
      </p:sp>
      <p:sp>
        <p:nvSpPr>
          <p:cNvPr id="4" name="Slide Number Placeholder 3"/>
          <p:cNvSpPr>
            <a:spLocks noGrp="1"/>
          </p:cNvSpPr>
          <p:nvPr>
            <p:ph type="sldNum" sz="quarter" idx="5"/>
          </p:nvPr>
        </p:nvSpPr>
        <p:spPr/>
        <p:txBody>
          <a:bodyPr/>
          <a:lstStyle/>
          <a:p>
            <a:fld id="{72866311-F85A-4278-A968-6278463A4202}" type="slidenum">
              <a:rPr lang="en-US" smtClean="0"/>
              <a:t>25</a:t>
            </a:fld>
            <a:endParaRPr lang="en-US"/>
          </a:p>
        </p:txBody>
      </p:sp>
    </p:spTree>
    <p:extLst>
      <p:ext uri="{BB962C8B-B14F-4D97-AF65-F5344CB8AC3E}">
        <p14:creationId xmlns:p14="http://schemas.microsoft.com/office/powerpoint/2010/main" val="2431488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77">
              <a:defRPr/>
            </a:pPr>
            <a:r>
              <a:rPr lang="en-US" dirty="0"/>
              <a:t>Total of $12,500,000 out of the $50,300,000 fund balance (with movement of Oil &amp; Gas Revenue from General Fund)</a:t>
            </a:r>
          </a:p>
          <a:p>
            <a:endParaRPr lang="en-US" dirty="0"/>
          </a:p>
        </p:txBody>
      </p:sp>
      <p:sp>
        <p:nvSpPr>
          <p:cNvPr id="4" name="Slide Number Placeholder 3"/>
          <p:cNvSpPr>
            <a:spLocks noGrp="1"/>
          </p:cNvSpPr>
          <p:nvPr>
            <p:ph type="sldNum" sz="quarter" idx="5"/>
          </p:nvPr>
        </p:nvSpPr>
        <p:spPr/>
        <p:txBody>
          <a:bodyPr/>
          <a:lstStyle/>
          <a:p>
            <a:fld id="{72866311-F85A-4278-A968-6278463A4202}" type="slidenum">
              <a:rPr lang="en-US" smtClean="0"/>
              <a:t>26</a:t>
            </a:fld>
            <a:endParaRPr lang="en-US"/>
          </a:p>
        </p:txBody>
      </p:sp>
    </p:spTree>
    <p:extLst>
      <p:ext uri="{BB962C8B-B14F-4D97-AF65-F5344CB8AC3E}">
        <p14:creationId xmlns:p14="http://schemas.microsoft.com/office/powerpoint/2010/main" val="3185290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Council has established 4 budget priorities for 2024.</a:t>
            </a:r>
          </a:p>
          <a:p>
            <a:pPr lvl="0"/>
            <a:endParaRPr lang="en-US" dirty="0"/>
          </a:p>
        </p:txBody>
      </p:sp>
      <p:sp>
        <p:nvSpPr>
          <p:cNvPr id="4" name="Slide Number Placeholder 3"/>
          <p:cNvSpPr>
            <a:spLocks noGrp="1"/>
          </p:cNvSpPr>
          <p:nvPr>
            <p:ph type="sldNum" sz="quarter" idx="5"/>
          </p:nvPr>
        </p:nvSpPr>
        <p:spPr/>
        <p:txBody>
          <a:bodyPr/>
          <a:lstStyle/>
          <a:p>
            <a:fld id="{72866311-F85A-4278-A968-6278463A4202}" type="slidenum">
              <a:rPr lang="en-US" smtClean="0"/>
              <a:t>3</a:t>
            </a:fld>
            <a:endParaRPr lang="en-US"/>
          </a:p>
        </p:txBody>
      </p:sp>
    </p:spTree>
    <p:extLst>
      <p:ext uri="{BB962C8B-B14F-4D97-AF65-F5344CB8AC3E}">
        <p14:creationId xmlns:p14="http://schemas.microsoft.com/office/powerpoint/2010/main" val="2774183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866311-F85A-4278-A968-6278463A4202}" type="slidenum">
              <a:rPr lang="en-US" smtClean="0"/>
              <a:t>4</a:t>
            </a:fld>
            <a:endParaRPr lang="en-US"/>
          </a:p>
        </p:txBody>
      </p:sp>
    </p:spTree>
    <p:extLst>
      <p:ext uri="{BB962C8B-B14F-4D97-AF65-F5344CB8AC3E}">
        <p14:creationId xmlns:p14="http://schemas.microsoft.com/office/powerpoint/2010/main" val="711209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866311-F85A-4278-A968-6278463A4202}" type="slidenum">
              <a:rPr lang="en-US" smtClean="0"/>
              <a:t>5</a:t>
            </a:fld>
            <a:endParaRPr lang="en-US"/>
          </a:p>
        </p:txBody>
      </p:sp>
    </p:spTree>
    <p:extLst>
      <p:ext uri="{BB962C8B-B14F-4D97-AF65-F5344CB8AC3E}">
        <p14:creationId xmlns:p14="http://schemas.microsoft.com/office/powerpoint/2010/main" val="1670440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866311-F85A-4278-A968-6278463A4202}" type="slidenum">
              <a:rPr lang="en-US" smtClean="0"/>
              <a:t>6</a:t>
            </a:fld>
            <a:endParaRPr lang="en-US"/>
          </a:p>
        </p:txBody>
      </p:sp>
    </p:spTree>
    <p:extLst>
      <p:ext uri="{BB962C8B-B14F-4D97-AF65-F5344CB8AC3E}">
        <p14:creationId xmlns:p14="http://schemas.microsoft.com/office/powerpoint/2010/main" val="1337988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624" indent="-184624">
              <a:buFont typeface="Arial" panose="020B0604020202020204" pitchFamily="34" charset="0"/>
              <a:buChar char="•"/>
            </a:pPr>
            <a:r>
              <a:rPr lang="en-US" dirty="0"/>
              <a:t>The graph provides the history of unappropriated fund balance (including the reserve of 35% of GF expenditures).</a:t>
            </a:r>
          </a:p>
          <a:p>
            <a:pPr marL="184624" indent="-184624">
              <a:buFont typeface="Arial" panose="020B0604020202020204" pitchFamily="34" charset="0"/>
              <a:buChar char="•"/>
            </a:pPr>
            <a:r>
              <a:rPr lang="en-US" dirty="0"/>
              <a:t>City policy that we retain this 35% for emergencies, for our bond holders </a:t>
            </a:r>
          </a:p>
          <a:p>
            <a:pPr marL="184624" indent="-184624">
              <a:buFont typeface="Arial" panose="020B0604020202020204" pitchFamily="34" charset="0"/>
              <a:buChar char="•"/>
            </a:pPr>
            <a:r>
              <a:rPr lang="en-US" dirty="0"/>
              <a:t>The reduction in fund balance is from FY2023 supplemental requests and transfers out to projects (i.e. Wadley and Radio) as well as the transfer of oil and gas revenue to Parks Oil and Gas fund.</a:t>
            </a:r>
          </a:p>
          <a:p>
            <a:pPr marL="184624" indent="-184624">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2866311-F85A-4278-A968-6278463A4202}" type="slidenum">
              <a:rPr lang="en-US" smtClean="0"/>
              <a:t>7</a:t>
            </a:fld>
            <a:endParaRPr lang="en-US"/>
          </a:p>
        </p:txBody>
      </p:sp>
    </p:spTree>
    <p:extLst>
      <p:ext uri="{BB962C8B-B14F-4D97-AF65-F5344CB8AC3E}">
        <p14:creationId xmlns:p14="http://schemas.microsoft.com/office/powerpoint/2010/main" val="230171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866311-F85A-4278-A968-6278463A4202}" type="slidenum">
              <a:rPr lang="en-US" smtClean="0"/>
              <a:t>8</a:t>
            </a:fld>
            <a:endParaRPr lang="en-US"/>
          </a:p>
        </p:txBody>
      </p:sp>
    </p:spTree>
    <p:extLst>
      <p:ext uri="{BB962C8B-B14F-4D97-AF65-F5344CB8AC3E}">
        <p14:creationId xmlns:p14="http://schemas.microsoft.com/office/powerpoint/2010/main" val="122443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levy will generate $6.7 million more in revenue than last years’ budget (2.9 million increase to General fund M&amp;O)</a:t>
            </a:r>
          </a:p>
          <a:p>
            <a:pPr marL="177813" indent="-177813">
              <a:buFont typeface="Arial" panose="020B0604020202020204" pitchFamily="34" charset="0"/>
              <a:buChar char="•"/>
            </a:pPr>
            <a:r>
              <a:rPr lang="en-US" dirty="0"/>
              <a:t>Tax rate continues trended downwards the last 20 years, and valuations continue to climb. </a:t>
            </a:r>
          </a:p>
          <a:p>
            <a:endParaRPr lang="en-US" dirty="0"/>
          </a:p>
          <a:p>
            <a:r>
              <a:rPr lang="en-US" dirty="0"/>
              <a:t>SB2:</a:t>
            </a:r>
          </a:p>
          <a:p>
            <a:pPr marL="184624" indent="-184624">
              <a:buFont typeface="Arial" panose="020B0604020202020204" pitchFamily="34" charset="0"/>
              <a:buChar char="•"/>
            </a:pPr>
            <a:r>
              <a:rPr lang="en-US" dirty="0"/>
              <a:t>Property Tax adjustment will be limited. A comprehensive review of fiscal policies is needed including:</a:t>
            </a:r>
          </a:p>
          <a:p>
            <a:pPr marL="676954" lvl="1" indent="-184624">
              <a:buFont typeface="Arial" panose="020B0604020202020204" pitchFamily="34" charset="0"/>
              <a:buChar char="•"/>
            </a:pPr>
            <a:r>
              <a:rPr lang="en-US" dirty="0"/>
              <a:t>Watching General Fund Reserves</a:t>
            </a:r>
          </a:p>
          <a:p>
            <a:pPr marL="676954" lvl="1" indent="-184624">
              <a:buFont typeface="Arial" panose="020B0604020202020204" pitchFamily="34" charset="0"/>
              <a:buChar char="•"/>
            </a:pPr>
            <a:r>
              <a:rPr lang="en-US" dirty="0"/>
              <a:t>Continue to examine all fees for service and review annually during budget season. Become familiar with other GF revenues and reduce dependence on our three main sources.</a:t>
            </a:r>
          </a:p>
          <a:p>
            <a:pPr marL="676954" lvl="1" indent="-184624">
              <a:buFont typeface="Arial" panose="020B0604020202020204" pitchFamily="34" charset="0"/>
              <a:buChar char="•"/>
            </a:pPr>
            <a:r>
              <a:rPr lang="en-US" dirty="0"/>
              <a:t>Strategies for appropriate use of debt management- only necessary capital expenditures are charged to debt proceeds.</a:t>
            </a:r>
          </a:p>
          <a:p>
            <a:pPr marL="676954" lvl="1" indent="-184624">
              <a:buFont typeface="Arial" panose="020B0604020202020204" pitchFamily="34" charset="0"/>
              <a:buChar char="•"/>
            </a:pPr>
            <a:r>
              <a:rPr lang="en-US" dirty="0"/>
              <a:t>Long-term financial planning: think long-term on capital and operations</a:t>
            </a:r>
          </a:p>
          <a:p>
            <a:pPr marL="676954" lvl="1" indent="-184624">
              <a:buFont typeface="Arial" panose="020B0604020202020204" pitchFamily="34" charset="0"/>
              <a:buChar char="•"/>
            </a:pPr>
            <a:r>
              <a:rPr lang="en-US" dirty="0"/>
              <a:t>Infrastructure management strategies: Contract with infrastructure management company to survey the city- contact local council of government for shared services.  This facilitates objective, fact-based allocation of resources. </a:t>
            </a:r>
          </a:p>
          <a:p>
            <a:pPr marL="676954" lvl="1" indent="-184624">
              <a:buFont typeface="Arial" panose="020B0604020202020204" pitchFamily="34" charset="0"/>
              <a:buChar char="•"/>
            </a:pPr>
            <a:r>
              <a:rPr lang="en-US" dirty="0"/>
              <a:t>Operating cost containment: contain growth year to year.  Be cautious of projects or additions that have carryover effects.  </a:t>
            </a:r>
          </a:p>
          <a:p>
            <a:endParaRPr lang="en-US" dirty="0"/>
          </a:p>
        </p:txBody>
      </p:sp>
      <p:sp>
        <p:nvSpPr>
          <p:cNvPr id="4" name="Slide Number Placeholder 3"/>
          <p:cNvSpPr>
            <a:spLocks noGrp="1"/>
          </p:cNvSpPr>
          <p:nvPr>
            <p:ph type="sldNum" sz="quarter" idx="5"/>
          </p:nvPr>
        </p:nvSpPr>
        <p:spPr/>
        <p:txBody>
          <a:bodyPr/>
          <a:lstStyle/>
          <a:p>
            <a:fld id="{72866311-F85A-4278-A968-6278463A4202}" type="slidenum">
              <a:rPr lang="en-US" smtClean="0"/>
              <a:t>9</a:t>
            </a:fld>
            <a:endParaRPr lang="en-US"/>
          </a:p>
        </p:txBody>
      </p:sp>
    </p:spTree>
    <p:extLst>
      <p:ext uri="{BB962C8B-B14F-4D97-AF65-F5344CB8AC3E}">
        <p14:creationId xmlns:p14="http://schemas.microsoft.com/office/powerpoint/2010/main" val="2760077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29C6A4-626A-4E59-B3D6-F54CA76D37A1}" type="datetime1">
              <a:rPr lang="en-US" smtClean="0"/>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32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59FE57-3CFC-42B4-BA22-1824D9210EE0}" type="datetime1">
              <a:rPr lang="en-US" smtClean="0"/>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3811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150014-A094-4A22-855E-F7EBEC1DC26B}" type="datetime1">
              <a:rPr lang="en-US" smtClean="0"/>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4108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r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4DC516-53AA-400D-9281-B86856BFAF9A}"/>
              </a:ext>
            </a:extLst>
          </p:cNvPr>
          <p:cNvSpPr>
            <a:spLocks noGrp="1"/>
          </p:cNvSpPr>
          <p:nvPr>
            <p:ph type="title"/>
          </p:nvPr>
        </p:nvSpPr>
        <p:spPr>
          <a:xfrm>
            <a:off x="565266" y="964091"/>
            <a:ext cx="2967643" cy="1450757"/>
          </a:xfrm>
        </p:spPr>
        <p:txBody>
          <a:bodyPr/>
          <a:lstStyle/>
          <a:p>
            <a:r>
              <a:rPr lang="en-US" dirty="0"/>
              <a:t>Click to edit Master title style</a:t>
            </a:r>
          </a:p>
        </p:txBody>
      </p:sp>
      <p:sp>
        <p:nvSpPr>
          <p:cNvPr id="8" name="Chart Placeholder 7">
            <a:extLst>
              <a:ext uri="{FF2B5EF4-FFF2-40B4-BE49-F238E27FC236}">
                <a16:creationId xmlns:a16="http://schemas.microsoft.com/office/drawing/2014/main" id="{1ECFC748-3DE9-4820-8AE3-FF52E07A974F}"/>
              </a:ext>
            </a:extLst>
          </p:cNvPr>
          <p:cNvSpPr>
            <a:spLocks noGrp="1"/>
          </p:cNvSpPr>
          <p:nvPr>
            <p:ph type="chart" sz="quarter" idx="10"/>
          </p:nvPr>
        </p:nvSpPr>
        <p:spPr>
          <a:xfrm>
            <a:off x="2368550" y="2185988"/>
            <a:ext cx="9567863" cy="4181475"/>
          </a:xfrm>
        </p:spPr>
        <p:txBody>
          <a:bodyPr/>
          <a:lstStyle/>
          <a:p>
            <a:endParaRPr lang="en-US"/>
          </a:p>
        </p:txBody>
      </p:sp>
    </p:spTree>
    <p:extLst>
      <p:ext uri="{BB962C8B-B14F-4D97-AF65-F5344CB8AC3E}">
        <p14:creationId xmlns:p14="http://schemas.microsoft.com/office/powerpoint/2010/main" val="264479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D0421C-0E31-4C51-9E6A-818D37920E45}" type="datetime1">
              <a:rPr lang="en-US" smtClean="0"/>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smtClean="0"/>
              <a:t>‹#›</a:t>
            </a:fld>
            <a:endParaRPr lang="en-US" dirty="0"/>
          </a:p>
        </p:txBody>
      </p:sp>
    </p:spTree>
    <p:extLst>
      <p:ext uri="{BB962C8B-B14F-4D97-AF65-F5344CB8AC3E}">
        <p14:creationId xmlns:p14="http://schemas.microsoft.com/office/powerpoint/2010/main" val="253201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E7633B-60C8-47EB-9DB4-E21CB662E75A}" type="datetime1">
              <a:rPr lang="en-US" smtClean="0"/>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57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BBFB88-FC20-4AB1-B031-55EFA7E595E5}" type="datetime1">
              <a:rPr lang="en-US" smtClean="0"/>
              <a:t>11/22/2023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9233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7C762-405E-469D-9494-0D7073F30313}" type="datetime1">
              <a:rPr lang="en-US" smtClean="0"/>
              <a:t>11/22/2023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5294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7ABCF8-0FCC-41AA-8F1A-E969EA95425C}" type="datetime1">
              <a:rPr lang="en-US" smtClean="0"/>
              <a:t>11/22/2023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5193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6FCFD5D-8604-46ED-9321-D24B978348FB}" type="datetime1">
              <a:rPr lang="en-US" smtClean="0"/>
              <a:t>11/22/2023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8978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C5F2851-FCBF-413A-AF21-FF61EE291E0B}" type="datetime1">
              <a:rPr lang="en-US" smtClean="0"/>
              <a:t>11/22/2023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3437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7AD078-9A58-4492-B0F0-1A9527C97067}" type="datetime1">
              <a:rPr lang="en-US" smtClean="0"/>
              <a:t>11/22/2023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7485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C01D23C-6FCE-4713-B294-52696AE17CA5}" type="datetime1">
              <a:rPr lang="en-US" smtClean="0"/>
              <a:t>11/22/2023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61633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en.wiktionary.org/wiki/penn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en.wiktionary.org/wiki/penny"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pn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jp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5.jpg"/><Relationship Id="rId9" Type="http://schemas.openxmlformats.org/officeDocument/2006/relationships/image" Target="../media/image20.sv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27.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6.xml"/><Relationship Id="rId16"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16.jpg"/><Relationship Id="rId11" Type="http://schemas.openxmlformats.org/officeDocument/2006/relationships/image" Target="../media/image21.png"/><Relationship Id="rId5" Type="http://schemas.openxmlformats.org/officeDocument/2006/relationships/image" Target="../media/image15.jp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sv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C19336-2D36-43E1-B5DD-C64C9165A8BC}"/>
              </a:ext>
            </a:extLst>
          </p:cNvPr>
          <p:cNvPicPr>
            <a:picLocks noChangeAspect="1"/>
          </p:cNvPicPr>
          <p:nvPr/>
        </p:nvPicPr>
        <p:blipFill rotWithShape="1">
          <a:blip r:embed="rId3">
            <a:alphaModFix amt="35000"/>
          </a:blip>
          <a:srcRect t="11999" b="4046"/>
          <a:stretch/>
        </p:blipFill>
        <p:spPr>
          <a:xfrm>
            <a:off x="20" y="10"/>
            <a:ext cx="12191980" cy="6857990"/>
          </a:xfrm>
          <a:prstGeom prst="rect">
            <a:avLst/>
          </a:prstGeom>
        </p:spPr>
      </p:pic>
      <p:sp>
        <p:nvSpPr>
          <p:cNvPr id="2" name="Title 1">
            <a:extLst>
              <a:ext uri="{FF2B5EF4-FFF2-40B4-BE49-F238E27FC236}">
                <a16:creationId xmlns:a16="http://schemas.microsoft.com/office/drawing/2014/main" id="{B04F24E2-9996-41EE-AFA7-3509E3336CE1}"/>
              </a:ext>
            </a:extLst>
          </p:cNvPr>
          <p:cNvSpPr>
            <a:spLocks noGrp="1"/>
          </p:cNvSpPr>
          <p:nvPr>
            <p:ph type="ctrTitle"/>
          </p:nvPr>
        </p:nvSpPr>
        <p:spPr/>
        <p:txBody>
          <a:bodyPr>
            <a:normAutofit/>
          </a:bodyPr>
          <a:lstStyle/>
          <a:p>
            <a:r>
              <a:rPr lang="en-US" dirty="0">
                <a:solidFill>
                  <a:schemeClr val="tx1"/>
                </a:solidFill>
              </a:rPr>
              <a:t>2024 </a:t>
            </a:r>
            <a:r>
              <a:rPr lang="en-US" cap="small" dirty="0">
                <a:solidFill>
                  <a:schemeClr val="tx1"/>
                </a:solidFill>
              </a:rPr>
              <a:t>BUDGET</a:t>
            </a:r>
          </a:p>
        </p:txBody>
      </p:sp>
      <p:sp>
        <p:nvSpPr>
          <p:cNvPr id="3" name="Subtitle 2">
            <a:extLst>
              <a:ext uri="{FF2B5EF4-FFF2-40B4-BE49-F238E27FC236}">
                <a16:creationId xmlns:a16="http://schemas.microsoft.com/office/drawing/2014/main" id="{9295669B-E706-4B92-B0C7-EAEE213C0989}"/>
              </a:ext>
            </a:extLst>
          </p:cNvPr>
          <p:cNvSpPr>
            <a:spLocks noGrp="1"/>
          </p:cNvSpPr>
          <p:nvPr>
            <p:ph type="subTitle" idx="1"/>
          </p:nvPr>
        </p:nvSpPr>
        <p:spPr/>
        <p:txBody>
          <a:bodyPr>
            <a:normAutofit/>
          </a:bodyPr>
          <a:lstStyle/>
          <a:p>
            <a:r>
              <a:rPr lang="en-US" dirty="0">
                <a:solidFill>
                  <a:schemeClr val="tx1"/>
                </a:solidFill>
              </a:rPr>
              <a:t>City of midland</a:t>
            </a:r>
          </a:p>
        </p:txBody>
      </p:sp>
    </p:spTree>
    <p:extLst>
      <p:ext uri="{BB962C8B-B14F-4D97-AF65-F5344CB8AC3E}">
        <p14:creationId xmlns:p14="http://schemas.microsoft.com/office/powerpoint/2010/main" val="27070019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9C468-0CBD-49C6-8605-23C5F63A3A14}"/>
              </a:ext>
            </a:extLst>
          </p:cNvPr>
          <p:cNvSpPr>
            <a:spLocks noGrp="1"/>
          </p:cNvSpPr>
          <p:nvPr>
            <p:ph type="title"/>
          </p:nvPr>
        </p:nvSpPr>
        <p:spPr>
          <a:xfrm>
            <a:off x="1097280" y="286603"/>
            <a:ext cx="10058400" cy="1178303"/>
          </a:xfrm>
        </p:spPr>
        <p:txBody>
          <a:bodyPr/>
          <a:lstStyle/>
          <a:p>
            <a:r>
              <a:rPr lang="en-US" dirty="0"/>
              <a:t>PROPERTY TAX VALUATION </a:t>
            </a:r>
          </a:p>
        </p:txBody>
      </p:sp>
      <p:sp>
        <p:nvSpPr>
          <p:cNvPr id="7" name="Text Placeholder 7">
            <a:extLst>
              <a:ext uri="{FF2B5EF4-FFF2-40B4-BE49-F238E27FC236}">
                <a16:creationId xmlns:a16="http://schemas.microsoft.com/office/drawing/2014/main" id="{821AF5FE-E7A9-4EE1-93C1-A5256060312D}"/>
              </a:ext>
            </a:extLst>
          </p:cNvPr>
          <p:cNvSpPr txBox="1">
            <a:spLocks/>
          </p:cNvSpPr>
          <p:nvPr/>
        </p:nvSpPr>
        <p:spPr>
          <a:xfrm>
            <a:off x="612899" y="3558746"/>
            <a:ext cx="2338974" cy="757130"/>
          </a:xfrm>
          <a:prstGeom prst="rect">
            <a:avLst/>
          </a:prstGeom>
          <a:noFill/>
        </p:spPr>
        <p:txBody>
          <a:bodyPr wrap="square" rtlCol="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1600" dirty="0">
                <a:solidFill>
                  <a:schemeClr val="tx1"/>
                </a:solidFill>
              </a:rPr>
              <a:t>Average Home Value for 2022: $325,000                 Taxes are $1,153.87</a:t>
            </a:r>
          </a:p>
        </p:txBody>
      </p:sp>
      <p:sp>
        <p:nvSpPr>
          <p:cNvPr id="8" name="Rectangle 7">
            <a:extLst>
              <a:ext uri="{FF2B5EF4-FFF2-40B4-BE49-F238E27FC236}">
                <a16:creationId xmlns:a16="http://schemas.microsoft.com/office/drawing/2014/main" id="{4E1806FC-C003-428A-BC6F-A09AF94E63EB}"/>
              </a:ext>
            </a:extLst>
          </p:cNvPr>
          <p:cNvSpPr/>
          <p:nvPr/>
        </p:nvSpPr>
        <p:spPr>
          <a:xfrm>
            <a:off x="630384" y="4826286"/>
            <a:ext cx="2304002" cy="1077218"/>
          </a:xfrm>
          <a:prstGeom prst="rect">
            <a:avLst/>
          </a:prstGeom>
        </p:spPr>
        <p:txBody>
          <a:bodyPr wrap="square">
            <a:spAutoFit/>
          </a:bodyPr>
          <a:lstStyle/>
          <a:p>
            <a:pPr algn="ctr"/>
            <a:r>
              <a:rPr lang="en-US" sz="1600" dirty="0"/>
              <a:t>Average Home Value for 2023: $380,000</a:t>
            </a:r>
          </a:p>
          <a:p>
            <a:r>
              <a:rPr lang="en-US" sz="1600" dirty="0"/>
              <a:t>      Taxes are $1,342.02</a:t>
            </a:r>
          </a:p>
          <a:p>
            <a:endParaRPr lang="en-US" sz="1600" dirty="0"/>
          </a:p>
        </p:txBody>
      </p:sp>
      <p:sp>
        <p:nvSpPr>
          <p:cNvPr id="9" name="TextBox 8">
            <a:extLst>
              <a:ext uri="{FF2B5EF4-FFF2-40B4-BE49-F238E27FC236}">
                <a16:creationId xmlns:a16="http://schemas.microsoft.com/office/drawing/2014/main" id="{EF30DA52-3940-4121-91F3-18437E704363}"/>
              </a:ext>
            </a:extLst>
          </p:cNvPr>
          <p:cNvSpPr txBox="1"/>
          <p:nvPr/>
        </p:nvSpPr>
        <p:spPr>
          <a:xfrm>
            <a:off x="80426" y="1973217"/>
            <a:ext cx="3403919" cy="1077218"/>
          </a:xfrm>
          <a:prstGeom prst="rect">
            <a:avLst/>
          </a:prstGeom>
          <a:noFill/>
        </p:spPr>
        <p:txBody>
          <a:bodyPr wrap="square" rtlCol="0">
            <a:spAutoFit/>
          </a:bodyPr>
          <a:lstStyle/>
          <a:p>
            <a:pPr algn="ctr"/>
            <a:r>
              <a:rPr lang="en-US" sz="1600" b="1" dirty="0"/>
              <a:t>Per $100,000 of Home Value</a:t>
            </a:r>
          </a:p>
          <a:p>
            <a:pPr algn="ctr"/>
            <a:r>
              <a:rPr lang="en-US" sz="1600" dirty="0"/>
              <a:t>FY 2024 Proposed Tax Rate: $353.16</a:t>
            </a:r>
          </a:p>
          <a:p>
            <a:pPr algn="ctr"/>
            <a:r>
              <a:rPr lang="en-US" sz="1600" dirty="0"/>
              <a:t>FY 2023 Taxes: $355.04</a:t>
            </a:r>
          </a:p>
          <a:p>
            <a:pPr algn="ctr"/>
            <a:r>
              <a:rPr lang="en-US" sz="1600" dirty="0"/>
              <a:t>Change: ($1.88)</a:t>
            </a:r>
          </a:p>
        </p:txBody>
      </p:sp>
      <p:graphicFrame>
        <p:nvGraphicFramePr>
          <p:cNvPr id="5" name="Content Placeholder 4">
            <a:extLst>
              <a:ext uri="{FF2B5EF4-FFF2-40B4-BE49-F238E27FC236}">
                <a16:creationId xmlns:a16="http://schemas.microsoft.com/office/drawing/2014/main" id="{00000000-0008-0000-0400-0000368C0300}"/>
              </a:ext>
            </a:extLst>
          </p:cNvPr>
          <p:cNvGraphicFramePr>
            <a:graphicFrameLocks noGrp="1"/>
          </p:cNvGraphicFramePr>
          <p:nvPr>
            <p:ph idx="1"/>
            <p:extLst>
              <p:ext uri="{D42A27DB-BD31-4B8C-83A1-F6EECF244321}">
                <p14:modId xmlns:p14="http://schemas.microsoft.com/office/powerpoint/2010/main" val="314916867"/>
              </p:ext>
            </p:extLst>
          </p:nvPr>
        </p:nvGraphicFramePr>
        <p:xfrm>
          <a:off x="3257550" y="1761067"/>
          <a:ext cx="8304066" cy="4496766"/>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2B1943DE-FBE5-237A-5FFE-448FD4EF3FAB}"/>
              </a:ext>
            </a:extLst>
          </p:cNvPr>
          <p:cNvSpPr>
            <a:spLocks noGrp="1"/>
          </p:cNvSpPr>
          <p:nvPr>
            <p:ph type="sldNum" sz="quarter" idx="12"/>
          </p:nvPr>
        </p:nvSpPr>
        <p:spPr>
          <a:xfrm>
            <a:off x="10804584" y="6492875"/>
            <a:ext cx="1312025" cy="365125"/>
          </a:xfrm>
        </p:spPr>
        <p:txBody>
          <a:bodyPr/>
          <a:lstStyle/>
          <a:p>
            <a:fld id="{4CE482DC-2269-4F26-9D2A-7E44B1A4CD85}" type="slidenum">
              <a:rPr lang="en-US" sz="2400" smtClean="0"/>
              <a:t>10</a:t>
            </a:fld>
            <a:endParaRPr lang="en-US" sz="2400" dirty="0"/>
          </a:p>
        </p:txBody>
      </p:sp>
    </p:spTree>
    <p:extLst>
      <p:ext uri="{BB962C8B-B14F-4D97-AF65-F5344CB8AC3E}">
        <p14:creationId xmlns:p14="http://schemas.microsoft.com/office/powerpoint/2010/main" val="337038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87B99-6943-43D3-998A-77D8BC6381BC}"/>
              </a:ext>
            </a:extLst>
          </p:cNvPr>
          <p:cNvSpPr>
            <a:spLocks noGrp="1"/>
          </p:cNvSpPr>
          <p:nvPr>
            <p:ph type="title"/>
          </p:nvPr>
        </p:nvSpPr>
        <p:spPr>
          <a:xfrm>
            <a:off x="1097280" y="286603"/>
            <a:ext cx="10058400" cy="847149"/>
          </a:xfrm>
        </p:spPr>
        <p:txBody>
          <a:bodyPr/>
          <a:lstStyle/>
          <a:p>
            <a:r>
              <a:rPr lang="en-US" dirty="0"/>
              <a:t>FY 2024 PROPOSED TAX RATES</a:t>
            </a:r>
          </a:p>
        </p:txBody>
      </p:sp>
      <p:pic>
        <p:nvPicPr>
          <p:cNvPr id="5" name="Content Placeholder 4">
            <a:extLst>
              <a:ext uri="{FF2B5EF4-FFF2-40B4-BE49-F238E27FC236}">
                <a16:creationId xmlns:a16="http://schemas.microsoft.com/office/drawing/2014/main" id="{91257F49-FA9D-4463-93DD-5A02A85F9E17}"/>
              </a:ext>
            </a:extLst>
          </p:cNvPr>
          <p:cNvPicPr>
            <a:picLocks noGrp="1" noChangeAspect="1"/>
          </p:cNvPicPr>
          <p:nvPr>
            <p:ph idx="1"/>
          </p:nvPr>
        </p:nvPicPr>
        <p:blipFill>
          <a:blip r:embed="rId3"/>
          <a:stretch>
            <a:fillRect/>
          </a:stretch>
        </p:blipFill>
        <p:spPr>
          <a:xfrm>
            <a:off x="5976798" y="3668634"/>
            <a:ext cx="298730" cy="369332"/>
          </a:xfrm>
          <a:prstGeom prst="rect">
            <a:avLst/>
          </a:prstGeom>
        </p:spPr>
      </p:pic>
      <p:sp>
        <p:nvSpPr>
          <p:cNvPr id="4" name="Rectangle 3">
            <a:extLst>
              <a:ext uri="{FF2B5EF4-FFF2-40B4-BE49-F238E27FC236}">
                <a16:creationId xmlns:a16="http://schemas.microsoft.com/office/drawing/2014/main" id="{F1E6F625-B6E9-4DFE-8B18-F64AD75E9494}"/>
              </a:ext>
            </a:extLst>
          </p:cNvPr>
          <p:cNvSpPr/>
          <p:nvPr/>
        </p:nvSpPr>
        <p:spPr>
          <a:xfrm>
            <a:off x="3557239" y="3244334"/>
            <a:ext cx="2789791" cy="369332"/>
          </a:xfrm>
          <a:prstGeom prst="rect">
            <a:avLst/>
          </a:prstGeom>
        </p:spPr>
        <p:txBody>
          <a:bodyPr wrap="square">
            <a:spAutoFit/>
          </a:bodyPr>
          <a:lstStyle/>
          <a:p>
            <a:r>
              <a:rPr lang="en-US" dirty="0"/>
              <a:t>FF</a:t>
            </a:r>
          </a:p>
        </p:txBody>
      </p:sp>
      <p:graphicFrame>
        <p:nvGraphicFramePr>
          <p:cNvPr id="7" name="Content Placeholder 6">
            <a:extLst>
              <a:ext uri="{FF2B5EF4-FFF2-40B4-BE49-F238E27FC236}">
                <a16:creationId xmlns:a16="http://schemas.microsoft.com/office/drawing/2014/main" id="{77942D41-CCFB-42F3-BC8D-DF73748AA34C}"/>
              </a:ext>
            </a:extLst>
          </p:cNvPr>
          <p:cNvGraphicFramePr>
            <a:graphicFrameLocks/>
          </p:cNvGraphicFramePr>
          <p:nvPr>
            <p:extLst>
              <p:ext uri="{D42A27DB-BD31-4B8C-83A1-F6EECF244321}">
                <p14:modId xmlns:p14="http://schemas.microsoft.com/office/powerpoint/2010/main" val="771957086"/>
              </p:ext>
            </p:extLst>
          </p:nvPr>
        </p:nvGraphicFramePr>
        <p:xfrm>
          <a:off x="1097280" y="1029454"/>
          <a:ext cx="10058401" cy="4429760"/>
        </p:xfrm>
        <a:graphic>
          <a:graphicData uri="http://schemas.openxmlformats.org/drawingml/2006/table">
            <a:tbl>
              <a:tblPr firstRow="1" bandRow="1">
                <a:tableStyleId>{5C22544A-7EE6-4342-B048-85BDC9FD1C3A}</a:tableStyleId>
              </a:tblPr>
              <a:tblGrid>
                <a:gridCol w="5346551">
                  <a:extLst>
                    <a:ext uri="{9D8B030D-6E8A-4147-A177-3AD203B41FA5}">
                      <a16:colId xmlns:a16="http://schemas.microsoft.com/office/drawing/2014/main" val="950191832"/>
                    </a:ext>
                  </a:extLst>
                </a:gridCol>
                <a:gridCol w="2388197">
                  <a:extLst>
                    <a:ext uri="{9D8B030D-6E8A-4147-A177-3AD203B41FA5}">
                      <a16:colId xmlns:a16="http://schemas.microsoft.com/office/drawing/2014/main" val="2636649833"/>
                    </a:ext>
                  </a:extLst>
                </a:gridCol>
                <a:gridCol w="2323653">
                  <a:extLst>
                    <a:ext uri="{9D8B030D-6E8A-4147-A177-3AD203B41FA5}">
                      <a16:colId xmlns:a16="http://schemas.microsoft.com/office/drawing/2014/main" val="473018914"/>
                    </a:ext>
                  </a:extLst>
                </a:gridCol>
              </a:tblGrid>
              <a:tr h="999636">
                <a:tc>
                  <a:txBody>
                    <a:bodyPr/>
                    <a:lstStyle/>
                    <a:p>
                      <a:pPr algn="ctr" rtl="0" fontAlgn="ctr"/>
                      <a:r>
                        <a:rPr lang="en-US" sz="2800" u="none" strike="noStrike" dirty="0">
                          <a:effectLst/>
                        </a:rPr>
                        <a:t>Tax Rate</a:t>
                      </a:r>
                      <a:endParaRPr lang="en-US" sz="2800" b="1" i="0" u="none" strike="noStrike" dirty="0">
                        <a:solidFill>
                          <a:srgbClr val="FFFFFF"/>
                        </a:solidFill>
                        <a:effectLst/>
                        <a:latin typeface="Calibri" panose="020F0502020204030204" pitchFamily="34" charset="0"/>
                      </a:endParaRPr>
                    </a:p>
                  </a:txBody>
                  <a:tcPr marL="9525" marR="9525" marT="9525" marB="0" anchor="ctr">
                    <a:solidFill>
                      <a:srgbClr val="0070C0"/>
                    </a:solidFill>
                  </a:tcPr>
                </a:tc>
                <a:tc>
                  <a:txBody>
                    <a:bodyPr/>
                    <a:lstStyle/>
                    <a:p>
                      <a:pPr algn="ctr" rtl="0" fontAlgn="ctr"/>
                      <a:r>
                        <a:rPr lang="en-US" sz="2800" u="none" strike="noStrike" dirty="0">
                          <a:effectLst/>
                        </a:rPr>
                        <a:t>Adopted FY 2022-23</a:t>
                      </a:r>
                      <a:endParaRPr lang="en-US" sz="2800" b="1" i="0" u="none" strike="noStrike" dirty="0">
                        <a:solidFill>
                          <a:srgbClr val="FFFFFF"/>
                        </a:solidFill>
                        <a:effectLst/>
                        <a:latin typeface="Calibri" panose="020F0502020204030204" pitchFamily="34" charset="0"/>
                      </a:endParaRPr>
                    </a:p>
                  </a:txBody>
                  <a:tcPr marL="9525" marR="9525" marT="9525" marB="0" anchor="ctr">
                    <a:solidFill>
                      <a:srgbClr val="0070C0"/>
                    </a:solidFill>
                  </a:tcPr>
                </a:tc>
                <a:tc>
                  <a:txBody>
                    <a:bodyPr/>
                    <a:lstStyle/>
                    <a:p>
                      <a:pPr algn="ctr" rtl="0" fontAlgn="ctr"/>
                      <a:r>
                        <a:rPr lang="en-US" sz="2800" u="none" strike="noStrike" dirty="0">
                          <a:effectLst/>
                        </a:rPr>
                        <a:t>Proposed </a:t>
                      </a:r>
                      <a:br>
                        <a:rPr lang="en-US" sz="2800" u="none" strike="noStrike" dirty="0">
                          <a:effectLst/>
                        </a:rPr>
                      </a:br>
                      <a:r>
                        <a:rPr lang="en-US" sz="2800" u="none" strike="noStrike" dirty="0">
                          <a:effectLst/>
                        </a:rPr>
                        <a:t>2023-24</a:t>
                      </a:r>
                      <a:endParaRPr lang="en-US" sz="2800" b="1" i="0" u="none" strike="noStrike" dirty="0">
                        <a:solidFill>
                          <a:srgbClr val="FFFFFF"/>
                        </a:solidFill>
                        <a:effectLst/>
                        <a:latin typeface="Calibri" panose="020F0502020204030204" pitchFamily="34" charset="0"/>
                      </a:endParaRPr>
                    </a:p>
                  </a:txBody>
                  <a:tcPr marL="9525" marR="9525" marT="9525" marB="0" anchor="ctr">
                    <a:solidFill>
                      <a:srgbClr val="0070C0"/>
                    </a:solidFill>
                  </a:tcPr>
                </a:tc>
                <a:extLst>
                  <a:ext uri="{0D108BD9-81ED-4DB2-BD59-A6C34878D82A}">
                    <a16:rowId xmlns:a16="http://schemas.microsoft.com/office/drawing/2014/main" val="2034419681"/>
                  </a:ext>
                </a:extLst>
              </a:tr>
              <a:tr h="431216">
                <a:tc>
                  <a:txBody>
                    <a:bodyPr/>
                    <a:lstStyle/>
                    <a:p>
                      <a:pPr algn="l" rtl="0" fontAlgn="ctr"/>
                      <a:r>
                        <a:rPr lang="en-US" sz="2000" u="none" strike="noStrike" dirty="0">
                          <a:effectLst/>
                        </a:rPr>
                        <a:t>Proposed Tax Rate</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.355039</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.353162</a:t>
                      </a:r>
                      <a:endParaRPr lang="en-US"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50732783"/>
                  </a:ext>
                </a:extLst>
              </a:tr>
              <a:tr h="431216">
                <a:tc>
                  <a:txBody>
                    <a:bodyPr/>
                    <a:lstStyle/>
                    <a:p>
                      <a:pPr algn="l" rtl="0" fontAlgn="ctr"/>
                      <a:r>
                        <a:rPr lang="en-US" sz="2000" u="none" strike="noStrike">
                          <a:effectLst/>
                        </a:rPr>
                        <a:t>Voter-Approval Tax Rate</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.361731</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.380408</a:t>
                      </a:r>
                      <a:endParaRPr lang="en-US"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32806966"/>
                  </a:ext>
                </a:extLst>
              </a:tr>
              <a:tr h="431216">
                <a:tc>
                  <a:txBody>
                    <a:bodyPr/>
                    <a:lstStyle/>
                    <a:p>
                      <a:pPr algn="l" rtl="0" fontAlgn="ctr"/>
                      <a:r>
                        <a:rPr lang="en-US" sz="2000" u="none" strike="noStrike" dirty="0">
                          <a:effectLst/>
                        </a:rPr>
                        <a:t>No-New-Revenue Rate</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.355039</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.328693</a:t>
                      </a:r>
                      <a:endParaRPr lang="en-US"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43334573"/>
                  </a:ext>
                </a:extLst>
              </a:tr>
              <a:tr h="450816">
                <a:tc>
                  <a:txBody>
                    <a:bodyPr/>
                    <a:lstStyle/>
                    <a:p>
                      <a:pPr algn="l" rtl="0" fontAlgn="ctr"/>
                      <a:r>
                        <a:rPr lang="en-US" sz="2000" u="none" strike="noStrike" dirty="0">
                          <a:effectLst/>
                        </a:rPr>
                        <a:t>Voter-Approval M&amp;O Rate</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.311536</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.292310</a:t>
                      </a:r>
                      <a:endParaRPr lang="en-US"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19846262"/>
                  </a:ext>
                </a:extLst>
              </a:tr>
              <a:tr h="842830">
                <a:tc>
                  <a:txBody>
                    <a:bodyPr/>
                    <a:lstStyle/>
                    <a:p>
                      <a:pPr algn="l" rtl="0" fontAlgn="ctr"/>
                      <a:r>
                        <a:rPr lang="en-US" sz="2000" u="none" strike="noStrike" dirty="0">
                          <a:effectLst/>
                        </a:rPr>
                        <a:t>No-New-Revenue M&amp;O Tax Rate</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.304844</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.267841</a:t>
                      </a:r>
                      <a:endParaRPr lang="en-US"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72508429"/>
                  </a:ext>
                </a:extLst>
              </a:tr>
              <a:tr h="842830">
                <a:tc>
                  <a:txBody>
                    <a:bodyPr/>
                    <a:lstStyle/>
                    <a:p>
                      <a:pPr algn="l" rtl="0" fontAlgn="ctr"/>
                      <a:r>
                        <a:rPr lang="en-US" sz="2000" u="none" strike="noStrike">
                          <a:effectLst/>
                        </a:rPr>
                        <a:t>Interest &amp; Sinking (Debt Service)</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.050195</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.060852</a:t>
                      </a:r>
                      <a:endParaRPr lang="en-US"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80433538"/>
                  </a:ext>
                </a:extLst>
              </a:tr>
            </a:tbl>
          </a:graphicData>
        </a:graphic>
      </p:graphicFrame>
      <p:sp>
        <p:nvSpPr>
          <p:cNvPr id="8" name="Slide Number Placeholder 7">
            <a:extLst>
              <a:ext uri="{FF2B5EF4-FFF2-40B4-BE49-F238E27FC236}">
                <a16:creationId xmlns:a16="http://schemas.microsoft.com/office/drawing/2014/main" id="{B31FF603-0D6F-E354-6389-195056D9DCB3}"/>
              </a:ext>
            </a:extLst>
          </p:cNvPr>
          <p:cNvSpPr>
            <a:spLocks noGrp="1"/>
          </p:cNvSpPr>
          <p:nvPr>
            <p:ph type="sldNum" sz="quarter" idx="12"/>
          </p:nvPr>
        </p:nvSpPr>
        <p:spPr>
          <a:xfrm>
            <a:off x="10784035" y="6483251"/>
            <a:ext cx="1312025" cy="365125"/>
          </a:xfrm>
        </p:spPr>
        <p:txBody>
          <a:bodyPr/>
          <a:lstStyle/>
          <a:p>
            <a:fld id="{4CE482DC-2269-4F26-9D2A-7E44B1A4CD85}" type="slidenum">
              <a:rPr lang="en-US" sz="2400" smtClean="0"/>
              <a:t>11</a:t>
            </a:fld>
            <a:endParaRPr lang="en-US" sz="2400" dirty="0"/>
          </a:p>
        </p:txBody>
      </p:sp>
      <p:sp>
        <p:nvSpPr>
          <p:cNvPr id="6" name="TextBox 5">
            <a:extLst>
              <a:ext uri="{FF2B5EF4-FFF2-40B4-BE49-F238E27FC236}">
                <a16:creationId xmlns:a16="http://schemas.microsoft.com/office/drawing/2014/main" id="{C076CF63-8B88-4136-86AD-E2874CEE5157}"/>
              </a:ext>
            </a:extLst>
          </p:cNvPr>
          <p:cNvSpPr txBox="1"/>
          <p:nvPr/>
        </p:nvSpPr>
        <p:spPr>
          <a:xfrm>
            <a:off x="660922" y="5724248"/>
            <a:ext cx="11372216" cy="461665"/>
          </a:xfrm>
          <a:prstGeom prst="rect">
            <a:avLst/>
          </a:prstGeom>
          <a:noFill/>
        </p:spPr>
        <p:txBody>
          <a:bodyPr wrap="none" rtlCol="0">
            <a:spAutoFit/>
          </a:bodyPr>
          <a:lstStyle/>
          <a:p>
            <a:r>
              <a:rPr lang="en-US" sz="2400" dirty="0"/>
              <a:t>NOTE:  The Proposed Tax Rate is .0018 (or 0.18 cent) </a:t>
            </a:r>
            <a:r>
              <a:rPr lang="en-US" sz="2400" u="sng" dirty="0"/>
              <a:t>lower</a:t>
            </a:r>
            <a:r>
              <a:rPr lang="en-US" sz="2400" dirty="0"/>
              <a:t> than the rate adopted in 2023</a:t>
            </a:r>
            <a:r>
              <a:rPr lang="en-US" dirty="0"/>
              <a:t>.</a:t>
            </a:r>
          </a:p>
        </p:txBody>
      </p:sp>
      <p:sp>
        <p:nvSpPr>
          <p:cNvPr id="9" name="Oval 8">
            <a:extLst>
              <a:ext uri="{FF2B5EF4-FFF2-40B4-BE49-F238E27FC236}">
                <a16:creationId xmlns:a16="http://schemas.microsoft.com/office/drawing/2014/main" id="{A533C454-CD11-4C53-BF60-E5A6D9C16629}"/>
              </a:ext>
            </a:extLst>
          </p:cNvPr>
          <p:cNvSpPr/>
          <p:nvPr/>
        </p:nvSpPr>
        <p:spPr>
          <a:xfrm>
            <a:off x="7045035" y="2071640"/>
            <a:ext cx="1246909" cy="3387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A9B47D6-2B5A-4939-8811-505BAD25EA44}"/>
              </a:ext>
            </a:extLst>
          </p:cNvPr>
          <p:cNvSpPr/>
          <p:nvPr/>
        </p:nvSpPr>
        <p:spPr>
          <a:xfrm>
            <a:off x="9309561" y="2071640"/>
            <a:ext cx="1246909" cy="3387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F7A4AD36-E30C-4CAC-9AD6-82E5FACA3BDF}"/>
              </a:ext>
            </a:extLst>
          </p:cNvPr>
          <p:cNvCxnSpPr/>
          <p:nvPr/>
        </p:nvCxnSpPr>
        <p:spPr>
          <a:xfrm flipH="1">
            <a:off x="8291944" y="2240996"/>
            <a:ext cx="9455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58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C6FA8-9F10-4DCC-FB22-556650DF28C0}"/>
              </a:ext>
            </a:extLst>
          </p:cNvPr>
          <p:cNvSpPr txBox="1">
            <a:spLocks/>
          </p:cNvSpPr>
          <p:nvPr/>
        </p:nvSpPr>
        <p:spPr>
          <a:xfrm>
            <a:off x="1066799" y="121297"/>
            <a:ext cx="10058400" cy="839755"/>
          </a:xfrm>
          <a:prstGeom prst="rect">
            <a:avLst/>
          </a:prstGeom>
        </p:spPr>
        <p:txBody>
          <a:bodyPr vert="horz" lIns="91440" tIns="45720" rIns="91440" bIns="45720" rtlCol="0" anchor="ctr">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400" cap="small" dirty="0">
                <a:latin typeface="+mn-lt"/>
              </a:rPr>
              <a:t>2023-2024 Property Tax Rates Compared</a:t>
            </a:r>
          </a:p>
        </p:txBody>
      </p:sp>
      <p:sp>
        <p:nvSpPr>
          <p:cNvPr id="5" name="Slide Number Placeholder 4">
            <a:extLst>
              <a:ext uri="{FF2B5EF4-FFF2-40B4-BE49-F238E27FC236}">
                <a16:creationId xmlns:a16="http://schemas.microsoft.com/office/drawing/2014/main" id="{07D43351-23C8-03AD-830E-AFE1BFC59082}"/>
              </a:ext>
            </a:extLst>
          </p:cNvPr>
          <p:cNvSpPr>
            <a:spLocks noGrp="1"/>
          </p:cNvSpPr>
          <p:nvPr>
            <p:ph type="sldNum" sz="quarter" idx="12"/>
          </p:nvPr>
        </p:nvSpPr>
        <p:spPr>
          <a:xfrm>
            <a:off x="10784036" y="6492875"/>
            <a:ext cx="1312025" cy="365125"/>
          </a:xfrm>
        </p:spPr>
        <p:txBody>
          <a:bodyPr/>
          <a:lstStyle/>
          <a:p>
            <a:fld id="{4FAB73BC-B049-4115-A692-8D63A059BFB8}" type="slidenum">
              <a:rPr lang="en-US" sz="2400" smtClean="0"/>
              <a:pPr/>
              <a:t>12</a:t>
            </a:fld>
            <a:endParaRPr lang="en-US" sz="2400" dirty="0"/>
          </a:p>
        </p:txBody>
      </p:sp>
      <p:graphicFrame>
        <p:nvGraphicFramePr>
          <p:cNvPr id="3" name="Chart 2">
            <a:extLst>
              <a:ext uri="{FF2B5EF4-FFF2-40B4-BE49-F238E27FC236}">
                <a16:creationId xmlns:a16="http://schemas.microsoft.com/office/drawing/2014/main" id="{32F6CC6C-ED7F-894C-2C55-F81E16FD7617}"/>
              </a:ext>
            </a:extLst>
          </p:cNvPr>
          <p:cNvGraphicFramePr>
            <a:graphicFrameLocks noGrp="1"/>
          </p:cNvGraphicFramePr>
          <p:nvPr>
            <p:extLst>
              <p:ext uri="{D42A27DB-BD31-4B8C-83A1-F6EECF244321}">
                <p14:modId xmlns:p14="http://schemas.microsoft.com/office/powerpoint/2010/main" val="4026145667"/>
              </p:ext>
            </p:extLst>
          </p:nvPr>
        </p:nvGraphicFramePr>
        <p:xfrm>
          <a:off x="739739" y="801384"/>
          <a:ext cx="9683333" cy="54247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573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FA422B-D65B-4FBB-9EE8-F43BD0088733}"/>
              </a:ext>
            </a:extLst>
          </p:cNvPr>
          <p:cNvSpPr>
            <a:spLocks noGrp="1"/>
          </p:cNvSpPr>
          <p:nvPr>
            <p:ph type="sldNum" sz="quarter" idx="12"/>
          </p:nvPr>
        </p:nvSpPr>
        <p:spPr>
          <a:xfrm>
            <a:off x="10785361" y="6447986"/>
            <a:ext cx="1312025" cy="365125"/>
          </a:xfrm>
        </p:spPr>
        <p:txBody>
          <a:bodyPr/>
          <a:lstStyle/>
          <a:p>
            <a:fld id="{4FAB73BC-B049-4115-A692-8D63A059BFB8}" type="slidenum">
              <a:rPr lang="en-US" sz="2400" smtClean="0"/>
              <a:pPr/>
              <a:t>13</a:t>
            </a:fld>
            <a:endParaRPr lang="en-US" sz="2400" dirty="0"/>
          </a:p>
        </p:txBody>
      </p:sp>
      <p:pic>
        <p:nvPicPr>
          <p:cNvPr id="5" name="Picture 4">
            <a:extLst>
              <a:ext uri="{FF2B5EF4-FFF2-40B4-BE49-F238E27FC236}">
                <a16:creationId xmlns:a16="http://schemas.microsoft.com/office/drawing/2014/main" id="{FEB77279-05DB-983A-1BF9-F5F4119ED5D3}"/>
              </a:ext>
            </a:extLst>
          </p:cNvPr>
          <p:cNvPicPr>
            <a:picLocks noChangeAspect="1"/>
          </p:cNvPicPr>
          <p:nvPr/>
        </p:nvPicPr>
        <p:blipFill>
          <a:blip r:embed="rId3"/>
          <a:stretch>
            <a:fillRect/>
          </a:stretch>
        </p:blipFill>
        <p:spPr>
          <a:xfrm>
            <a:off x="475250" y="1343933"/>
            <a:ext cx="11241500" cy="3779610"/>
          </a:xfrm>
          <a:prstGeom prst="rect">
            <a:avLst/>
          </a:prstGeom>
        </p:spPr>
      </p:pic>
    </p:spTree>
    <p:extLst>
      <p:ext uri="{BB962C8B-B14F-4D97-AF65-F5344CB8AC3E}">
        <p14:creationId xmlns:p14="http://schemas.microsoft.com/office/powerpoint/2010/main" val="43643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FA422B-D65B-4FBB-9EE8-F43BD0088733}"/>
              </a:ext>
            </a:extLst>
          </p:cNvPr>
          <p:cNvSpPr>
            <a:spLocks noGrp="1"/>
          </p:cNvSpPr>
          <p:nvPr>
            <p:ph type="sldNum" sz="quarter" idx="12"/>
          </p:nvPr>
        </p:nvSpPr>
        <p:spPr>
          <a:xfrm>
            <a:off x="10785361" y="6447986"/>
            <a:ext cx="1312025" cy="365125"/>
          </a:xfrm>
        </p:spPr>
        <p:txBody>
          <a:bodyPr/>
          <a:lstStyle/>
          <a:p>
            <a:fld id="{4FAB73BC-B049-4115-A692-8D63A059BFB8}" type="slidenum">
              <a:rPr lang="en-US" sz="2400" smtClean="0"/>
              <a:pPr/>
              <a:t>14</a:t>
            </a:fld>
            <a:endParaRPr lang="en-US" sz="2400" dirty="0"/>
          </a:p>
        </p:txBody>
      </p:sp>
      <p:pic>
        <p:nvPicPr>
          <p:cNvPr id="4" name="Picture 3">
            <a:extLst>
              <a:ext uri="{FF2B5EF4-FFF2-40B4-BE49-F238E27FC236}">
                <a16:creationId xmlns:a16="http://schemas.microsoft.com/office/drawing/2014/main" id="{6CDDA09E-F8DF-2E26-8DE5-4B0EC6972578}"/>
              </a:ext>
            </a:extLst>
          </p:cNvPr>
          <p:cNvPicPr>
            <a:picLocks noChangeAspect="1"/>
          </p:cNvPicPr>
          <p:nvPr/>
        </p:nvPicPr>
        <p:blipFill>
          <a:blip r:embed="rId3"/>
          <a:stretch>
            <a:fillRect/>
          </a:stretch>
        </p:blipFill>
        <p:spPr>
          <a:xfrm>
            <a:off x="1313543" y="334613"/>
            <a:ext cx="9564914" cy="5733435"/>
          </a:xfrm>
          <a:prstGeom prst="rect">
            <a:avLst/>
          </a:prstGeom>
        </p:spPr>
      </p:pic>
    </p:spTree>
    <p:extLst>
      <p:ext uri="{BB962C8B-B14F-4D97-AF65-F5344CB8AC3E}">
        <p14:creationId xmlns:p14="http://schemas.microsoft.com/office/powerpoint/2010/main" val="129582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FA422B-D65B-4FBB-9EE8-F43BD0088733}"/>
              </a:ext>
            </a:extLst>
          </p:cNvPr>
          <p:cNvSpPr>
            <a:spLocks noGrp="1"/>
          </p:cNvSpPr>
          <p:nvPr>
            <p:ph type="sldNum" sz="quarter" idx="12"/>
          </p:nvPr>
        </p:nvSpPr>
        <p:spPr>
          <a:xfrm>
            <a:off x="10785361" y="6447986"/>
            <a:ext cx="1312025" cy="365125"/>
          </a:xfrm>
        </p:spPr>
        <p:txBody>
          <a:bodyPr/>
          <a:lstStyle/>
          <a:p>
            <a:fld id="{4FAB73BC-B049-4115-A692-8D63A059BFB8}" type="slidenum">
              <a:rPr lang="en-US" sz="2400" smtClean="0"/>
              <a:pPr/>
              <a:t>15</a:t>
            </a:fld>
            <a:endParaRPr lang="en-US" sz="2400" dirty="0"/>
          </a:p>
        </p:txBody>
      </p:sp>
      <p:sp>
        <p:nvSpPr>
          <p:cNvPr id="3" name="Rectangle 2">
            <a:extLst>
              <a:ext uri="{FF2B5EF4-FFF2-40B4-BE49-F238E27FC236}">
                <a16:creationId xmlns:a16="http://schemas.microsoft.com/office/drawing/2014/main" id="{E8FDA6EA-62DC-83CE-8928-09133FBD55EA}"/>
              </a:ext>
            </a:extLst>
          </p:cNvPr>
          <p:cNvSpPr/>
          <p:nvPr/>
        </p:nvSpPr>
        <p:spPr>
          <a:xfrm>
            <a:off x="812800" y="0"/>
            <a:ext cx="10551886" cy="1393371"/>
          </a:xfrm>
          <a:prstGeom prst="rect">
            <a:avLst/>
          </a:prstGeom>
          <a:solidFill>
            <a:schemeClr val="bg1">
              <a:alpha val="3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FE74926-CA2D-A2E1-E4E2-DC2A7805E091}"/>
              </a:ext>
            </a:extLst>
          </p:cNvPr>
          <p:cNvSpPr/>
          <p:nvPr/>
        </p:nvSpPr>
        <p:spPr>
          <a:xfrm>
            <a:off x="965200" y="2035629"/>
            <a:ext cx="10551886" cy="1393371"/>
          </a:xfrm>
          <a:prstGeom prst="rect">
            <a:avLst/>
          </a:prstGeom>
          <a:solidFill>
            <a:schemeClr val="bg1">
              <a:alpha val="3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19AC64E-FF5E-6262-207D-16943F749668}"/>
              </a:ext>
            </a:extLst>
          </p:cNvPr>
          <p:cNvSpPr/>
          <p:nvPr/>
        </p:nvSpPr>
        <p:spPr>
          <a:xfrm>
            <a:off x="965200" y="4188398"/>
            <a:ext cx="10551886" cy="1393371"/>
          </a:xfrm>
          <a:prstGeom prst="rect">
            <a:avLst/>
          </a:prstGeom>
          <a:solidFill>
            <a:schemeClr val="bg1">
              <a:alpha val="3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0A08AD7-E6B3-4C38-6A56-E3DAB75BB340}"/>
              </a:ext>
            </a:extLst>
          </p:cNvPr>
          <p:cNvPicPr>
            <a:picLocks noChangeAspect="1"/>
          </p:cNvPicPr>
          <p:nvPr/>
        </p:nvPicPr>
        <p:blipFill>
          <a:blip r:embed="rId3"/>
          <a:stretch>
            <a:fillRect/>
          </a:stretch>
        </p:blipFill>
        <p:spPr>
          <a:xfrm>
            <a:off x="777448" y="182880"/>
            <a:ext cx="10637104" cy="6035041"/>
          </a:xfrm>
          <a:prstGeom prst="rect">
            <a:avLst/>
          </a:prstGeom>
        </p:spPr>
      </p:pic>
    </p:spTree>
    <p:extLst>
      <p:ext uri="{BB962C8B-B14F-4D97-AF65-F5344CB8AC3E}">
        <p14:creationId xmlns:p14="http://schemas.microsoft.com/office/powerpoint/2010/main" val="380195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FA422B-D65B-4FBB-9EE8-F43BD0088733}"/>
              </a:ext>
            </a:extLst>
          </p:cNvPr>
          <p:cNvSpPr>
            <a:spLocks noGrp="1"/>
          </p:cNvSpPr>
          <p:nvPr>
            <p:ph type="sldNum" sz="quarter" idx="12"/>
          </p:nvPr>
        </p:nvSpPr>
        <p:spPr>
          <a:xfrm>
            <a:off x="10785361" y="6447986"/>
            <a:ext cx="1312025" cy="365125"/>
          </a:xfrm>
        </p:spPr>
        <p:txBody>
          <a:bodyPr/>
          <a:lstStyle/>
          <a:p>
            <a:fld id="{4FAB73BC-B049-4115-A692-8D63A059BFB8}" type="slidenum">
              <a:rPr lang="en-US" sz="2400" smtClean="0"/>
              <a:pPr/>
              <a:t>16</a:t>
            </a:fld>
            <a:endParaRPr lang="en-US" sz="2400" dirty="0"/>
          </a:p>
        </p:txBody>
      </p:sp>
      <p:sp>
        <p:nvSpPr>
          <p:cNvPr id="4" name="Rectangle 3">
            <a:extLst>
              <a:ext uri="{FF2B5EF4-FFF2-40B4-BE49-F238E27FC236}">
                <a16:creationId xmlns:a16="http://schemas.microsoft.com/office/drawing/2014/main" id="{F8AA8973-73AA-409C-BE3C-93FCC15192CB}"/>
              </a:ext>
            </a:extLst>
          </p:cNvPr>
          <p:cNvSpPr/>
          <p:nvPr/>
        </p:nvSpPr>
        <p:spPr>
          <a:xfrm>
            <a:off x="426231" y="5339289"/>
            <a:ext cx="3950552" cy="644868"/>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NO NEW REVENUE</a:t>
            </a:r>
          </a:p>
        </p:txBody>
      </p:sp>
      <p:sp>
        <p:nvSpPr>
          <p:cNvPr id="5" name="Rectangle 4">
            <a:extLst>
              <a:ext uri="{FF2B5EF4-FFF2-40B4-BE49-F238E27FC236}">
                <a16:creationId xmlns:a16="http://schemas.microsoft.com/office/drawing/2014/main" id="{00AE0D00-D8B4-4DEE-93CC-A3DA50F12EB7}"/>
              </a:ext>
            </a:extLst>
          </p:cNvPr>
          <p:cNvSpPr/>
          <p:nvPr/>
        </p:nvSpPr>
        <p:spPr>
          <a:xfrm>
            <a:off x="426235" y="431985"/>
            <a:ext cx="3950552" cy="646332"/>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PROPOSED RATE</a:t>
            </a:r>
          </a:p>
        </p:txBody>
      </p:sp>
      <p:sp>
        <p:nvSpPr>
          <p:cNvPr id="3" name="Rectangle 2">
            <a:extLst>
              <a:ext uri="{FF2B5EF4-FFF2-40B4-BE49-F238E27FC236}">
                <a16:creationId xmlns:a16="http://schemas.microsoft.com/office/drawing/2014/main" id="{8D5A1586-3BCA-6DFB-B405-769E4D9D59AA}"/>
              </a:ext>
            </a:extLst>
          </p:cNvPr>
          <p:cNvSpPr/>
          <p:nvPr/>
        </p:nvSpPr>
        <p:spPr>
          <a:xfrm>
            <a:off x="426234" y="1413397"/>
            <a:ext cx="3950552" cy="646332"/>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PROPOSED, LESS</a:t>
            </a:r>
          </a:p>
        </p:txBody>
      </p:sp>
      <p:sp>
        <p:nvSpPr>
          <p:cNvPr id="6" name="Rectangle 5">
            <a:extLst>
              <a:ext uri="{FF2B5EF4-FFF2-40B4-BE49-F238E27FC236}">
                <a16:creationId xmlns:a16="http://schemas.microsoft.com/office/drawing/2014/main" id="{940326C2-0088-132A-5B86-320B94C838F3}"/>
              </a:ext>
            </a:extLst>
          </p:cNvPr>
          <p:cNvSpPr/>
          <p:nvPr/>
        </p:nvSpPr>
        <p:spPr>
          <a:xfrm>
            <a:off x="426232" y="2395053"/>
            <a:ext cx="3950552" cy="646332"/>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PROPOSED, LESS</a:t>
            </a:r>
          </a:p>
        </p:txBody>
      </p:sp>
      <p:sp>
        <p:nvSpPr>
          <p:cNvPr id="11" name="Rectangle 10">
            <a:extLst>
              <a:ext uri="{FF2B5EF4-FFF2-40B4-BE49-F238E27FC236}">
                <a16:creationId xmlns:a16="http://schemas.microsoft.com/office/drawing/2014/main" id="{FAC2B15F-C5C9-E529-E1AF-32FB5DD5421E}"/>
              </a:ext>
            </a:extLst>
          </p:cNvPr>
          <p:cNvSpPr/>
          <p:nvPr/>
        </p:nvSpPr>
        <p:spPr>
          <a:xfrm>
            <a:off x="426232" y="3376465"/>
            <a:ext cx="3950552" cy="646332"/>
          </a:xfrm>
          <a:prstGeom prst="rect">
            <a:avLst/>
          </a:prstGeom>
          <a:solidFill>
            <a:srgbClr val="5B46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PROPOSED, LESS</a:t>
            </a:r>
          </a:p>
        </p:txBody>
      </p:sp>
      <p:sp>
        <p:nvSpPr>
          <p:cNvPr id="12" name="Rectangle 11">
            <a:extLst>
              <a:ext uri="{FF2B5EF4-FFF2-40B4-BE49-F238E27FC236}">
                <a16:creationId xmlns:a16="http://schemas.microsoft.com/office/drawing/2014/main" id="{97A73E5A-2764-9246-7684-B56C1419F3BF}"/>
              </a:ext>
            </a:extLst>
          </p:cNvPr>
          <p:cNvSpPr/>
          <p:nvPr/>
        </p:nvSpPr>
        <p:spPr>
          <a:xfrm>
            <a:off x="426231" y="4357877"/>
            <a:ext cx="3950552" cy="646332"/>
          </a:xfrm>
          <a:prstGeom prst="rect">
            <a:avLst/>
          </a:prstGeom>
          <a:solidFill>
            <a:srgbClr val="9927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PROPOSED, LESS</a:t>
            </a:r>
          </a:p>
        </p:txBody>
      </p:sp>
      <p:sp>
        <p:nvSpPr>
          <p:cNvPr id="13" name="Rectangle 12">
            <a:extLst>
              <a:ext uri="{FF2B5EF4-FFF2-40B4-BE49-F238E27FC236}">
                <a16:creationId xmlns:a16="http://schemas.microsoft.com/office/drawing/2014/main" id="{CE73F84A-C8B2-C2CF-C504-B213F134A172}"/>
              </a:ext>
            </a:extLst>
          </p:cNvPr>
          <p:cNvSpPr/>
          <p:nvPr/>
        </p:nvSpPr>
        <p:spPr>
          <a:xfrm>
            <a:off x="7623425" y="431741"/>
            <a:ext cx="4142340" cy="646332"/>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$72,751,036</a:t>
            </a:r>
          </a:p>
        </p:txBody>
      </p:sp>
      <p:sp>
        <p:nvSpPr>
          <p:cNvPr id="14" name="Rectangle 13">
            <a:extLst>
              <a:ext uri="{FF2B5EF4-FFF2-40B4-BE49-F238E27FC236}">
                <a16:creationId xmlns:a16="http://schemas.microsoft.com/office/drawing/2014/main" id="{EC25767A-096D-4C7C-B588-2120F5762358}"/>
              </a:ext>
            </a:extLst>
          </p:cNvPr>
          <p:cNvSpPr/>
          <p:nvPr/>
        </p:nvSpPr>
        <p:spPr>
          <a:xfrm>
            <a:off x="4376788" y="431741"/>
            <a:ext cx="3246638" cy="646332"/>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.353162</a:t>
            </a:r>
          </a:p>
        </p:txBody>
      </p:sp>
      <p:sp>
        <p:nvSpPr>
          <p:cNvPr id="15" name="Rectangle 14">
            <a:extLst>
              <a:ext uri="{FF2B5EF4-FFF2-40B4-BE49-F238E27FC236}">
                <a16:creationId xmlns:a16="http://schemas.microsoft.com/office/drawing/2014/main" id="{2666561F-368F-4005-9841-88F90D8AC246}"/>
              </a:ext>
            </a:extLst>
          </p:cNvPr>
          <p:cNvSpPr/>
          <p:nvPr/>
        </p:nvSpPr>
        <p:spPr>
          <a:xfrm>
            <a:off x="7623425" y="1413153"/>
            <a:ext cx="4142340" cy="646332"/>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~($1,000,000)</a:t>
            </a:r>
          </a:p>
        </p:txBody>
      </p:sp>
      <p:sp>
        <p:nvSpPr>
          <p:cNvPr id="17" name="Rectangle 16">
            <a:extLst>
              <a:ext uri="{FF2B5EF4-FFF2-40B4-BE49-F238E27FC236}">
                <a16:creationId xmlns:a16="http://schemas.microsoft.com/office/drawing/2014/main" id="{82AD4AB0-8C34-4B9B-879B-97077D70C0DB}"/>
              </a:ext>
            </a:extLst>
          </p:cNvPr>
          <p:cNvSpPr/>
          <p:nvPr/>
        </p:nvSpPr>
        <p:spPr>
          <a:xfrm>
            <a:off x="4376788" y="1413153"/>
            <a:ext cx="3246638" cy="646332"/>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dirty="0"/>
              <a:t>         -</a:t>
            </a:r>
          </a:p>
        </p:txBody>
      </p:sp>
      <p:sp>
        <p:nvSpPr>
          <p:cNvPr id="18" name="Rectangle 17">
            <a:extLst>
              <a:ext uri="{FF2B5EF4-FFF2-40B4-BE49-F238E27FC236}">
                <a16:creationId xmlns:a16="http://schemas.microsoft.com/office/drawing/2014/main" id="{81B9B7C3-6339-4AD1-8A13-0A9B29872B6B}"/>
              </a:ext>
            </a:extLst>
          </p:cNvPr>
          <p:cNvSpPr/>
          <p:nvPr/>
        </p:nvSpPr>
        <p:spPr>
          <a:xfrm>
            <a:off x="4376788" y="2394321"/>
            <a:ext cx="3246638" cy="646332"/>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dirty="0"/>
              <a:t>         -</a:t>
            </a:r>
          </a:p>
        </p:txBody>
      </p:sp>
      <p:sp>
        <p:nvSpPr>
          <p:cNvPr id="20" name="Rectangle 19">
            <a:extLst>
              <a:ext uri="{FF2B5EF4-FFF2-40B4-BE49-F238E27FC236}">
                <a16:creationId xmlns:a16="http://schemas.microsoft.com/office/drawing/2014/main" id="{CC6F1948-4139-4394-A33E-B350C8A54FCD}"/>
              </a:ext>
            </a:extLst>
          </p:cNvPr>
          <p:cNvSpPr/>
          <p:nvPr/>
        </p:nvSpPr>
        <p:spPr>
          <a:xfrm>
            <a:off x="4376787" y="4357017"/>
            <a:ext cx="3246638" cy="646332"/>
          </a:xfrm>
          <a:prstGeom prst="rect">
            <a:avLst/>
          </a:prstGeom>
          <a:solidFill>
            <a:srgbClr val="9927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dirty="0"/>
              <a:t>         -</a:t>
            </a:r>
          </a:p>
        </p:txBody>
      </p:sp>
      <p:sp>
        <p:nvSpPr>
          <p:cNvPr id="21" name="Rectangle 20">
            <a:extLst>
              <a:ext uri="{FF2B5EF4-FFF2-40B4-BE49-F238E27FC236}">
                <a16:creationId xmlns:a16="http://schemas.microsoft.com/office/drawing/2014/main" id="{247D6234-C679-41BE-A1EB-AF290F0049EF}"/>
              </a:ext>
            </a:extLst>
          </p:cNvPr>
          <p:cNvSpPr/>
          <p:nvPr/>
        </p:nvSpPr>
        <p:spPr>
          <a:xfrm>
            <a:off x="4376787" y="5337825"/>
            <a:ext cx="3246638" cy="646332"/>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.328693</a:t>
            </a:r>
          </a:p>
        </p:txBody>
      </p:sp>
      <p:sp>
        <p:nvSpPr>
          <p:cNvPr id="7" name="Rectangle 6">
            <a:extLst>
              <a:ext uri="{FF2B5EF4-FFF2-40B4-BE49-F238E27FC236}">
                <a16:creationId xmlns:a16="http://schemas.microsoft.com/office/drawing/2014/main" id="{009337B1-25C7-2776-3AA1-FFC76E211D6A}"/>
              </a:ext>
            </a:extLst>
          </p:cNvPr>
          <p:cNvSpPr/>
          <p:nvPr/>
        </p:nvSpPr>
        <p:spPr>
          <a:xfrm>
            <a:off x="7623425" y="2394321"/>
            <a:ext cx="4142340" cy="646332"/>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~($2,000,000)</a:t>
            </a:r>
          </a:p>
        </p:txBody>
      </p:sp>
      <p:sp>
        <p:nvSpPr>
          <p:cNvPr id="9" name="Rectangle 8">
            <a:extLst>
              <a:ext uri="{FF2B5EF4-FFF2-40B4-BE49-F238E27FC236}">
                <a16:creationId xmlns:a16="http://schemas.microsoft.com/office/drawing/2014/main" id="{ABBA3A46-C317-F991-0212-979B4AF2E70A}"/>
              </a:ext>
            </a:extLst>
          </p:cNvPr>
          <p:cNvSpPr/>
          <p:nvPr/>
        </p:nvSpPr>
        <p:spPr>
          <a:xfrm>
            <a:off x="7623425" y="3382750"/>
            <a:ext cx="4142340" cy="646332"/>
          </a:xfrm>
          <a:prstGeom prst="rect">
            <a:avLst/>
          </a:prstGeom>
          <a:solidFill>
            <a:srgbClr val="5B46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~($3,000,000)</a:t>
            </a:r>
          </a:p>
        </p:txBody>
      </p:sp>
      <p:sp>
        <p:nvSpPr>
          <p:cNvPr id="10" name="Rectangle 9">
            <a:extLst>
              <a:ext uri="{FF2B5EF4-FFF2-40B4-BE49-F238E27FC236}">
                <a16:creationId xmlns:a16="http://schemas.microsoft.com/office/drawing/2014/main" id="{E8A3D6C9-0260-1D19-ABB5-480FE79E9DED}"/>
              </a:ext>
            </a:extLst>
          </p:cNvPr>
          <p:cNvSpPr/>
          <p:nvPr/>
        </p:nvSpPr>
        <p:spPr>
          <a:xfrm>
            <a:off x="4376788" y="3379480"/>
            <a:ext cx="3246638" cy="646332"/>
          </a:xfrm>
          <a:prstGeom prst="rect">
            <a:avLst/>
          </a:prstGeom>
          <a:solidFill>
            <a:srgbClr val="5B46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dirty="0"/>
              <a:t>         -</a:t>
            </a:r>
          </a:p>
        </p:txBody>
      </p:sp>
      <p:sp>
        <p:nvSpPr>
          <p:cNvPr id="16" name="Rectangle 15">
            <a:extLst>
              <a:ext uri="{FF2B5EF4-FFF2-40B4-BE49-F238E27FC236}">
                <a16:creationId xmlns:a16="http://schemas.microsoft.com/office/drawing/2014/main" id="{7E2A8120-3059-F679-C541-D039EAD665C7}"/>
              </a:ext>
            </a:extLst>
          </p:cNvPr>
          <p:cNvSpPr/>
          <p:nvPr/>
        </p:nvSpPr>
        <p:spPr>
          <a:xfrm>
            <a:off x="7623425" y="4357017"/>
            <a:ext cx="4142340" cy="646332"/>
          </a:xfrm>
          <a:prstGeom prst="rect">
            <a:avLst/>
          </a:prstGeom>
          <a:solidFill>
            <a:srgbClr val="9927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~($4,000,000)</a:t>
            </a:r>
          </a:p>
        </p:txBody>
      </p:sp>
      <p:sp>
        <p:nvSpPr>
          <p:cNvPr id="22" name="Rectangle 21">
            <a:extLst>
              <a:ext uri="{FF2B5EF4-FFF2-40B4-BE49-F238E27FC236}">
                <a16:creationId xmlns:a16="http://schemas.microsoft.com/office/drawing/2014/main" id="{3A3EAAC0-DCA3-DA5E-77CF-90E1BC935C97}"/>
              </a:ext>
            </a:extLst>
          </p:cNvPr>
          <p:cNvSpPr/>
          <p:nvPr/>
        </p:nvSpPr>
        <p:spPr>
          <a:xfrm>
            <a:off x="7623425" y="5337825"/>
            <a:ext cx="4142340" cy="646332"/>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~($5,000,000)</a:t>
            </a:r>
          </a:p>
        </p:txBody>
      </p:sp>
      <p:pic>
        <p:nvPicPr>
          <p:cNvPr id="24" name="Picture 23" descr="A coin with a person's face on it&#10;&#10;Description automatically generated with medium confidence">
            <a:extLst>
              <a:ext uri="{FF2B5EF4-FFF2-40B4-BE49-F238E27FC236}">
                <a16:creationId xmlns:a16="http://schemas.microsoft.com/office/drawing/2014/main" id="{7007C0B6-0D99-9388-963D-354359F3E658}"/>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50285"/>
          <a:stretch/>
        </p:blipFill>
        <p:spPr>
          <a:xfrm>
            <a:off x="5524151" y="1416784"/>
            <a:ext cx="322917" cy="646332"/>
          </a:xfrm>
          <a:prstGeom prst="rect">
            <a:avLst/>
          </a:prstGeom>
        </p:spPr>
      </p:pic>
      <p:pic>
        <p:nvPicPr>
          <p:cNvPr id="26" name="Picture 25" descr="A coin with a person's face on it&#10;&#10;Description automatically generated with medium confidence">
            <a:extLst>
              <a:ext uri="{FF2B5EF4-FFF2-40B4-BE49-F238E27FC236}">
                <a16:creationId xmlns:a16="http://schemas.microsoft.com/office/drawing/2014/main" id="{F298826C-6C24-1836-8BBB-0BB80B073AB5}"/>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 r="-333"/>
          <a:stretch/>
        </p:blipFill>
        <p:spPr>
          <a:xfrm>
            <a:off x="5524151" y="2401943"/>
            <a:ext cx="651691" cy="646332"/>
          </a:xfrm>
          <a:prstGeom prst="rect">
            <a:avLst/>
          </a:prstGeom>
        </p:spPr>
      </p:pic>
      <p:pic>
        <p:nvPicPr>
          <p:cNvPr id="27" name="Picture 26" descr="A coin with a person's face on it&#10;&#10;Description automatically generated with medium confidence">
            <a:extLst>
              <a:ext uri="{FF2B5EF4-FFF2-40B4-BE49-F238E27FC236}">
                <a16:creationId xmlns:a16="http://schemas.microsoft.com/office/drawing/2014/main" id="{936B12E8-6E01-97AC-99DC-E75641F9CD2A}"/>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 r="-333"/>
          <a:stretch/>
        </p:blipFill>
        <p:spPr>
          <a:xfrm>
            <a:off x="5524151" y="3376209"/>
            <a:ext cx="651691" cy="646332"/>
          </a:xfrm>
          <a:prstGeom prst="rect">
            <a:avLst/>
          </a:prstGeom>
        </p:spPr>
      </p:pic>
      <p:pic>
        <p:nvPicPr>
          <p:cNvPr id="28" name="Picture 27" descr="A coin with a person's face on it&#10;&#10;Description automatically generated with medium confidence">
            <a:extLst>
              <a:ext uri="{FF2B5EF4-FFF2-40B4-BE49-F238E27FC236}">
                <a16:creationId xmlns:a16="http://schemas.microsoft.com/office/drawing/2014/main" id="{D98C1C29-7668-6D43-D737-23427C58072A}"/>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50285"/>
          <a:stretch/>
        </p:blipFill>
        <p:spPr>
          <a:xfrm>
            <a:off x="6178769" y="3382750"/>
            <a:ext cx="322917" cy="646332"/>
          </a:xfrm>
          <a:prstGeom prst="rect">
            <a:avLst/>
          </a:prstGeom>
        </p:spPr>
      </p:pic>
      <p:pic>
        <p:nvPicPr>
          <p:cNvPr id="29" name="Picture 28" descr="A coin with a person's face on it&#10;&#10;Description automatically generated with medium confidence">
            <a:extLst>
              <a:ext uri="{FF2B5EF4-FFF2-40B4-BE49-F238E27FC236}">
                <a16:creationId xmlns:a16="http://schemas.microsoft.com/office/drawing/2014/main" id="{9072755D-F3BF-90E5-0C1B-33F22A73AD7D}"/>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 r="-333"/>
          <a:stretch/>
        </p:blipFill>
        <p:spPr>
          <a:xfrm>
            <a:off x="5521222" y="4374092"/>
            <a:ext cx="651691" cy="646332"/>
          </a:xfrm>
          <a:prstGeom prst="rect">
            <a:avLst/>
          </a:prstGeom>
        </p:spPr>
      </p:pic>
      <p:pic>
        <p:nvPicPr>
          <p:cNvPr id="30" name="Picture 29" descr="A coin with a person's face on it&#10;&#10;Description automatically generated with medium confidence">
            <a:extLst>
              <a:ext uri="{FF2B5EF4-FFF2-40B4-BE49-F238E27FC236}">
                <a16:creationId xmlns:a16="http://schemas.microsoft.com/office/drawing/2014/main" id="{30CEBFCC-1BBE-DC5E-C0BC-8A42923DDF6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 r="-333"/>
          <a:stretch/>
        </p:blipFill>
        <p:spPr>
          <a:xfrm>
            <a:off x="6165991" y="4374092"/>
            <a:ext cx="651691" cy="646332"/>
          </a:xfrm>
          <a:prstGeom prst="rect">
            <a:avLst/>
          </a:prstGeom>
        </p:spPr>
      </p:pic>
    </p:spTree>
    <p:extLst>
      <p:ext uri="{BB962C8B-B14F-4D97-AF65-F5344CB8AC3E}">
        <p14:creationId xmlns:p14="http://schemas.microsoft.com/office/powerpoint/2010/main" val="262240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FA422B-D65B-4FBB-9EE8-F43BD0088733}"/>
              </a:ext>
            </a:extLst>
          </p:cNvPr>
          <p:cNvSpPr>
            <a:spLocks noGrp="1"/>
          </p:cNvSpPr>
          <p:nvPr>
            <p:ph type="sldNum" sz="quarter" idx="12"/>
          </p:nvPr>
        </p:nvSpPr>
        <p:spPr>
          <a:xfrm>
            <a:off x="10785361" y="6447986"/>
            <a:ext cx="1312025" cy="365125"/>
          </a:xfrm>
        </p:spPr>
        <p:txBody>
          <a:bodyPr/>
          <a:lstStyle/>
          <a:p>
            <a:fld id="{4FAB73BC-B049-4115-A692-8D63A059BFB8}" type="slidenum">
              <a:rPr lang="en-US" sz="2400" smtClean="0"/>
              <a:pPr/>
              <a:t>17</a:t>
            </a:fld>
            <a:endParaRPr lang="en-US" sz="2400" dirty="0"/>
          </a:p>
        </p:txBody>
      </p:sp>
      <p:sp>
        <p:nvSpPr>
          <p:cNvPr id="4" name="Rectangle 3">
            <a:extLst>
              <a:ext uri="{FF2B5EF4-FFF2-40B4-BE49-F238E27FC236}">
                <a16:creationId xmlns:a16="http://schemas.microsoft.com/office/drawing/2014/main" id="{F8AA8973-73AA-409C-BE3C-93FCC15192CB}"/>
              </a:ext>
            </a:extLst>
          </p:cNvPr>
          <p:cNvSpPr/>
          <p:nvPr/>
        </p:nvSpPr>
        <p:spPr>
          <a:xfrm>
            <a:off x="425525" y="5339045"/>
            <a:ext cx="3299791" cy="644868"/>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NO NEW REVENUE</a:t>
            </a:r>
          </a:p>
        </p:txBody>
      </p:sp>
      <p:sp>
        <p:nvSpPr>
          <p:cNvPr id="5" name="Rectangle 4">
            <a:extLst>
              <a:ext uri="{FF2B5EF4-FFF2-40B4-BE49-F238E27FC236}">
                <a16:creationId xmlns:a16="http://schemas.microsoft.com/office/drawing/2014/main" id="{00AE0D00-D8B4-4DEE-93CC-A3DA50F12EB7}"/>
              </a:ext>
            </a:extLst>
          </p:cNvPr>
          <p:cNvSpPr/>
          <p:nvPr/>
        </p:nvSpPr>
        <p:spPr>
          <a:xfrm>
            <a:off x="425529" y="431741"/>
            <a:ext cx="3299791" cy="646332"/>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PROPOSED RATE</a:t>
            </a:r>
          </a:p>
        </p:txBody>
      </p:sp>
      <p:sp>
        <p:nvSpPr>
          <p:cNvPr id="3" name="Rectangle 2">
            <a:extLst>
              <a:ext uri="{FF2B5EF4-FFF2-40B4-BE49-F238E27FC236}">
                <a16:creationId xmlns:a16="http://schemas.microsoft.com/office/drawing/2014/main" id="{8D5A1586-3BCA-6DFB-B405-769E4D9D59AA}"/>
              </a:ext>
            </a:extLst>
          </p:cNvPr>
          <p:cNvSpPr/>
          <p:nvPr/>
        </p:nvSpPr>
        <p:spPr>
          <a:xfrm>
            <a:off x="425528" y="1413153"/>
            <a:ext cx="3299791" cy="646332"/>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PROPOSED, LESS</a:t>
            </a:r>
          </a:p>
        </p:txBody>
      </p:sp>
      <p:sp>
        <p:nvSpPr>
          <p:cNvPr id="6" name="Rectangle 5">
            <a:extLst>
              <a:ext uri="{FF2B5EF4-FFF2-40B4-BE49-F238E27FC236}">
                <a16:creationId xmlns:a16="http://schemas.microsoft.com/office/drawing/2014/main" id="{940326C2-0088-132A-5B86-320B94C838F3}"/>
              </a:ext>
            </a:extLst>
          </p:cNvPr>
          <p:cNvSpPr/>
          <p:nvPr/>
        </p:nvSpPr>
        <p:spPr>
          <a:xfrm>
            <a:off x="425526" y="2394809"/>
            <a:ext cx="3299791" cy="646332"/>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PROPOSED, LESS</a:t>
            </a:r>
          </a:p>
        </p:txBody>
      </p:sp>
      <p:sp>
        <p:nvSpPr>
          <p:cNvPr id="11" name="Rectangle 10">
            <a:extLst>
              <a:ext uri="{FF2B5EF4-FFF2-40B4-BE49-F238E27FC236}">
                <a16:creationId xmlns:a16="http://schemas.microsoft.com/office/drawing/2014/main" id="{FAC2B15F-C5C9-E529-E1AF-32FB5DD5421E}"/>
              </a:ext>
            </a:extLst>
          </p:cNvPr>
          <p:cNvSpPr/>
          <p:nvPr/>
        </p:nvSpPr>
        <p:spPr>
          <a:xfrm>
            <a:off x="425526" y="3376221"/>
            <a:ext cx="3299791" cy="646332"/>
          </a:xfrm>
          <a:prstGeom prst="rect">
            <a:avLst/>
          </a:prstGeom>
          <a:solidFill>
            <a:srgbClr val="5B46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PROPOSED, LESS</a:t>
            </a:r>
          </a:p>
        </p:txBody>
      </p:sp>
      <p:sp>
        <p:nvSpPr>
          <p:cNvPr id="12" name="Rectangle 11">
            <a:extLst>
              <a:ext uri="{FF2B5EF4-FFF2-40B4-BE49-F238E27FC236}">
                <a16:creationId xmlns:a16="http://schemas.microsoft.com/office/drawing/2014/main" id="{97A73E5A-2764-9246-7684-B56C1419F3BF}"/>
              </a:ext>
            </a:extLst>
          </p:cNvPr>
          <p:cNvSpPr/>
          <p:nvPr/>
        </p:nvSpPr>
        <p:spPr>
          <a:xfrm>
            <a:off x="425525" y="4357633"/>
            <a:ext cx="3299791" cy="646332"/>
          </a:xfrm>
          <a:prstGeom prst="rect">
            <a:avLst/>
          </a:prstGeom>
          <a:solidFill>
            <a:srgbClr val="9927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PROPOSED, LESS</a:t>
            </a:r>
          </a:p>
        </p:txBody>
      </p:sp>
      <p:sp>
        <p:nvSpPr>
          <p:cNvPr id="13" name="Rectangle 12">
            <a:extLst>
              <a:ext uri="{FF2B5EF4-FFF2-40B4-BE49-F238E27FC236}">
                <a16:creationId xmlns:a16="http://schemas.microsoft.com/office/drawing/2014/main" id="{CE73F84A-C8B2-C2CF-C504-B213F134A172}"/>
              </a:ext>
            </a:extLst>
          </p:cNvPr>
          <p:cNvSpPr/>
          <p:nvPr/>
        </p:nvSpPr>
        <p:spPr>
          <a:xfrm>
            <a:off x="6379186" y="430765"/>
            <a:ext cx="2821464" cy="647308"/>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~$60,330,000</a:t>
            </a:r>
          </a:p>
        </p:txBody>
      </p:sp>
      <p:sp>
        <p:nvSpPr>
          <p:cNvPr id="14" name="Rectangle 13">
            <a:extLst>
              <a:ext uri="{FF2B5EF4-FFF2-40B4-BE49-F238E27FC236}">
                <a16:creationId xmlns:a16="http://schemas.microsoft.com/office/drawing/2014/main" id="{EC25767A-096D-4C7C-B588-2120F5762358}"/>
              </a:ext>
            </a:extLst>
          </p:cNvPr>
          <p:cNvSpPr/>
          <p:nvPr/>
        </p:nvSpPr>
        <p:spPr>
          <a:xfrm>
            <a:off x="3725316" y="430764"/>
            <a:ext cx="2653293" cy="650567"/>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.353162</a:t>
            </a:r>
          </a:p>
        </p:txBody>
      </p:sp>
      <p:sp>
        <p:nvSpPr>
          <p:cNvPr id="15" name="Rectangle 14">
            <a:extLst>
              <a:ext uri="{FF2B5EF4-FFF2-40B4-BE49-F238E27FC236}">
                <a16:creationId xmlns:a16="http://schemas.microsoft.com/office/drawing/2014/main" id="{2666561F-368F-4005-9841-88F90D8AC246}"/>
              </a:ext>
            </a:extLst>
          </p:cNvPr>
          <p:cNvSpPr/>
          <p:nvPr/>
        </p:nvSpPr>
        <p:spPr>
          <a:xfrm>
            <a:off x="6379186" y="1413153"/>
            <a:ext cx="2821464" cy="646332"/>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~$59,330,000</a:t>
            </a:r>
          </a:p>
        </p:txBody>
      </p:sp>
      <p:sp>
        <p:nvSpPr>
          <p:cNvPr id="17" name="Rectangle 16">
            <a:extLst>
              <a:ext uri="{FF2B5EF4-FFF2-40B4-BE49-F238E27FC236}">
                <a16:creationId xmlns:a16="http://schemas.microsoft.com/office/drawing/2014/main" id="{82AD4AB0-8C34-4B9B-879B-97077D70C0DB}"/>
              </a:ext>
            </a:extLst>
          </p:cNvPr>
          <p:cNvSpPr/>
          <p:nvPr/>
        </p:nvSpPr>
        <p:spPr>
          <a:xfrm>
            <a:off x="3725316" y="1416167"/>
            <a:ext cx="2653293" cy="639327"/>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dirty="0"/>
              <a:t>      -</a:t>
            </a:r>
          </a:p>
        </p:txBody>
      </p:sp>
      <p:sp>
        <p:nvSpPr>
          <p:cNvPr id="18" name="Rectangle 17">
            <a:extLst>
              <a:ext uri="{FF2B5EF4-FFF2-40B4-BE49-F238E27FC236}">
                <a16:creationId xmlns:a16="http://schemas.microsoft.com/office/drawing/2014/main" id="{81B9B7C3-6339-4AD1-8A13-0A9B29872B6B}"/>
              </a:ext>
            </a:extLst>
          </p:cNvPr>
          <p:cNvSpPr/>
          <p:nvPr/>
        </p:nvSpPr>
        <p:spPr>
          <a:xfrm>
            <a:off x="3715408" y="2394321"/>
            <a:ext cx="2663202" cy="646332"/>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dirty="0"/>
              <a:t>      -</a:t>
            </a:r>
          </a:p>
        </p:txBody>
      </p:sp>
      <p:sp>
        <p:nvSpPr>
          <p:cNvPr id="20" name="Rectangle 19">
            <a:extLst>
              <a:ext uri="{FF2B5EF4-FFF2-40B4-BE49-F238E27FC236}">
                <a16:creationId xmlns:a16="http://schemas.microsoft.com/office/drawing/2014/main" id="{CC6F1948-4139-4394-A33E-B350C8A54FCD}"/>
              </a:ext>
            </a:extLst>
          </p:cNvPr>
          <p:cNvSpPr/>
          <p:nvPr/>
        </p:nvSpPr>
        <p:spPr>
          <a:xfrm>
            <a:off x="3715406" y="4357017"/>
            <a:ext cx="2663203" cy="646332"/>
          </a:xfrm>
          <a:prstGeom prst="rect">
            <a:avLst/>
          </a:prstGeom>
          <a:solidFill>
            <a:srgbClr val="9927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dirty="0"/>
              <a:t>      -</a:t>
            </a:r>
          </a:p>
        </p:txBody>
      </p:sp>
      <p:sp>
        <p:nvSpPr>
          <p:cNvPr id="21" name="Rectangle 20">
            <a:extLst>
              <a:ext uri="{FF2B5EF4-FFF2-40B4-BE49-F238E27FC236}">
                <a16:creationId xmlns:a16="http://schemas.microsoft.com/office/drawing/2014/main" id="{247D6234-C679-41BE-A1EB-AF290F0049EF}"/>
              </a:ext>
            </a:extLst>
          </p:cNvPr>
          <p:cNvSpPr/>
          <p:nvPr/>
        </p:nvSpPr>
        <p:spPr>
          <a:xfrm>
            <a:off x="3715406" y="5337825"/>
            <a:ext cx="2663203" cy="646332"/>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.328693</a:t>
            </a:r>
          </a:p>
        </p:txBody>
      </p:sp>
      <p:sp>
        <p:nvSpPr>
          <p:cNvPr id="7" name="Rectangle 6">
            <a:extLst>
              <a:ext uri="{FF2B5EF4-FFF2-40B4-BE49-F238E27FC236}">
                <a16:creationId xmlns:a16="http://schemas.microsoft.com/office/drawing/2014/main" id="{009337B1-25C7-2776-3AA1-FFC76E211D6A}"/>
              </a:ext>
            </a:extLst>
          </p:cNvPr>
          <p:cNvSpPr/>
          <p:nvPr/>
        </p:nvSpPr>
        <p:spPr>
          <a:xfrm>
            <a:off x="6379186" y="2394321"/>
            <a:ext cx="2821464" cy="646332"/>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~58,330,000</a:t>
            </a:r>
          </a:p>
        </p:txBody>
      </p:sp>
      <p:sp>
        <p:nvSpPr>
          <p:cNvPr id="9" name="Rectangle 8">
            <a:extLst>
              <a:ext uri="{FF2B5EF4-FFF2-40B4-BE49-F238E27FC236}">
                <a16:creationId xmlns:a16="http://schemas.microsoft.com/office/drawing/2014/main" id="{ABBA3A46-C317-F991-0212-979B4AF2E70A}"/>
              </a:ext>
            </a:extLst>
          </p:cNvPr>
          <p:cNvSpPr/>
          <p:nvPr/>
        </p:nvSpPr>
        <p:spPr>
          <a:xfrm>
            <a:off x="6379186" y="3376208"/>
            <a:ext cx="2821464" cy="649691"/>
          </a:xfrm>
          <a:prstGeom prst="rect">
            <a:avLst/>
          </a:prstGeom>
          <a:solidFill>
            <a:srgbClr val="5B46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~$57,330,000</a:t>
            </a:r>
          </a:p>
        </p:txBody>
      </p:sp>
      <p:sp>
        <p:nvSpPr>
          <p:cNvPr id="10" name="Rectangle 9">
            <a:extLst>
              <a:ext uri="{FF2B5EF4-FFF2-40B4-BE49-F238E27FC236}">
                <a16:creationId xmlns:a16="http://schemas.microsoft.com/office/drawing/2014/main" id="{E8A3D6C9-0260-1D19-ABB5-480FE79E9DED}"/>
              </a:ext>
            </a:extLst>
          </p:cNvPr>
          <p:cNvSpPr/>
          <p:nvPr/>
        </p:nvSpPr>
        <p:spPr>
          <a:xfrm>
            <a:off x="3715408" y="3379480"/>
            <a:ext cx="2663202" cy="646332"/>
          </a:xfrm>
          <a:prstGeom prst="rect">
            <a:avLst/>
          </a:prstGeom>
          <a:solidFill>
            <a:srgbClr val="5B46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dirty="0"/>
              <a:t>      -</a:t>
            </a:r>
          </a:p>
        </p:txBody>
      </p:sp>
      <p:sp>
        <p:nvSpPr>
          <p:cNvPr id="16" name="Rectangle 15">
            <a:extLst>
              <a:ext uri="{FF2B5EF4-FFF2-40B4-BE49-F238E27FC236}">
                <a16:creationId xmlns:a16="http://schemas.microsoft.com/office/drawing/2014/main" id="{7E2A8120-3059-F679-C541-D039EAD665C7}"/>
              </a:ext>
            </a:extLst>
          </p:cNvPr>
          <p:cNvSpPr/>
          <p:nvPr/>
        </p:nvSpPr>
        <p:spPr>
          <a:xfrm>
            <a:off x="6379186" y="4357017"/>
            <a:ext cx="2821464" cy="646332"/>
          </a:xfrm>
          <a:prstGeom prst="rect">
            <a:avLst/>
          </a:prstGeom>
          <a:solidFill>
            <a:srgbClr val="9927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~$56,330,000</a:t>
            </a:r>
          </a:p>
        </p:txBody>
      </p:sp>
      <p:sp>
        <p:nvSpPr>
          <p:cNvPr id="22" name="Rectangle 21">
            <a:extLst>
              <a:ext uri="{FF2B5EF4-FFF2-40B4-BE49-F238E27FC236}">
                <a16:creationId xmlns:a16="http://schemas.microsoft.com/office/drawing/2014/main" id="{3A3EAAC0-DCA3-DA5E-77CF-90E1BC935C97}"/>
              </a:ext>
            </a:extLst>
          </p:cNvPr>
          <p:cNvSpPr/>
          <p:nvPr/>
        </p:nvSpPr>
        <p:spPr>
          <a:xfrm>
            <a:off x="6379186" y="5337825"/>
            <a:ext cx="2821464" cy="646332"/>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~$55,330,000</a:t>
            </a:r>
          </a:p>
        </p:txBody>
      </p:sp>
      <p:pic>
        <p:nvPicPr>
          <p:cNvPr id="24" name="Picture 23" descr="A coin with a person's face on it&#10;&#10;Description automatically generated with medium confidence">
            <a:extLst>
              <a:ext uri="{FF2B5EF4-FFF2-40B4-BE49-F238E27FC236}">
                <a16:creationId xmlns:a16="http://schemas.microsoft.com/office/drawing/2014/main" id="{7007C0B6-0D99-9388-963D-354359F3E658}"/>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50285"/>
          <a:stretch/>
        </p:blipFill>
        <p:spPr>
          <a:xfrm>
            <a:off x="4541347" y="1410829"/>
            <a:ext cx="322917" cy="646332"/>
          </a:xfrm>
          <a:prstGeom prst="rect">
            <a:avLst/>
          </a:prstGeom>
        </p:spPr>
      </p:pic>
      <p:pic>
        <p:nvPicPr>
          <p:cNvPr id="26" name="Picture 25" descr="A coin with a person's face on it&#10;&#10;Description automatically generated with medium confidence">
            <a:extLst>
              <a:ext uri="{FF2B5EF4-FFF2-40B4-BE49-F238E27FC236}">
                <a16:creationId xmlns:a16="http://schemas.microsoft.com/office/drawing/2014/main" id="{F298826C-6C24-1836-8BBB-0BB80B073AB5}"/>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 r="-333"/>
          <a:stretch/>
        </p:blipFill>
        <p:spPr>
          <a:xfrm>
            <a:off x="4544276" y="2401943"/>
            <a:ext cx="651691" cy="646332"/>
          </a:xfrm>
          <a:prstGeom prst="rect">
            <a:avLst/>
          </a:prstGeom>
        </p:spPr>
      </p:pic>
      <p:pic>
        <p:nvPicPr>
          <p:cNvPr id="27" name="Picture 26" descr="A coin with a person's face on it&#10;&#10;Description automatically generated with medium confidence">
            <a:extLst>
              <a:ext uri="{FF2B5EF4-FFF2-40B4-BE49-F238E27FC236}">
                <a16:creationId xmlns:a16="http://schemas.microsoft.com/office/drawing/2014/main" id="{936B12E8-6E01-97AC-99DC-E75641F9CD2A}"/>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 r="-333"/>
          <a:stretch/>
        </p:blipFill>
        <p:spPr>
          <a:xfrm>
            <a:off x="4544276" y="3376209"/>
            <a:ext cx="651691" cy="646332"/>
          </a:xfrm>
          <a:prstGeom prst="rect">
            <a:avLst/>
          </a:prstGeom>
        </p:spPr>
      </p:pic>
      <p:pic>
        <p:nvPicPr>
          <p:cNvPr id="28" name="Picture 27" descr="A coin with a person's face on it&#10;&#10;Description automatically generated with medium confidence">
            <a:extLst>
              <a:ext uri="{FF2B5EF4-FFF2-40B4-BE49-F238E27FC236}">
                <a16:creationId xmlns:a16="http://schemas.microsoft.com/office/drawing/2014/main" id="{D98C1C29-7668-6D43-D737-23427C58072A}"/>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50285"/>
          <a:stretch/>
        </p:blipFill>
        <p:spPr>
          <a:xfrm>
            <a:off x="5198894" y="3382750"/>
            <a:ext cx="322917" cy="646332"/>
          </a:xfrm>
          <a:prstGeom prst="rect">
            <a:avLst/>
          </a:prstGeom>
        </p:spPr>
      </p:pic>
      <p:pic>
        <p:nvPicPr>
          <p:cNvPr id="29" name="Picture 28" descr="A coin with a person's face on it&#10;&#10;Description automatically generated with medium confidence">
            <a:extLst>
              <a:ext uri="{FF2B5EF4-FFF2-40B4-BE49-F238E27FC236}">
                <a16:creationId xmlns:a16="http://schemas.microsoft.com/office/drawing/2014/main" id="{9072755D-F3BF-90E5-0C1B-33F22A73AD7D}"/>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 r="-333"/>
          <a:stretch/>
        </p:blipFill>
        <p:spPr>
          <a:xfrm>
            <a:off x="4541347" y="4374092"/>
            <a:ext cx="651691" cy="646332"/>
          </a:xfrm>
          <a:prstGeom prst="rect">
            <a:avLst/>
          </a:prstGeom>
        </p:spPr>
      </p:pic>
      <p:pic>
        <p:nvPicPr>
          <p:cNvPr id="30" name="Picture 29" descr="A coin with a person's face on it&#10;&#10;Description automatically generated with medium confidence">
            <a:extLst>
              <a:ext uri="{FF2B5EF4-FFF2-40B4-BE49-F238E27FC236}">
                <a16:creationId xmlns:a16="http://schemas.microsoft.com/office/drawing/2014/main" id="{30CEBFCC-1BBE-DC5E-C0BC-8A42923DDF6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 r="-333"/>
          <a:stretch/>
        </p:blipFill>
        <p:spPr>
          <a:xfrm>
            <a:off x="5186116" y="4374092"/>
            <a:ext cx="651691" cy="646332"/>
          </a:xfrm>
          <a:prstGeom prst="rect">
            <a:avLst/>
          </a:prstGeom>
        </p:spPr>
      </p:pic>
      <p:sp>
        <p:nvSpPr>
          <p:cNvPr id="44" name="Rectangle 43">
            <a:extLst>
              <a:ext uri="{FF2B5EF4-FFF2-40B4-BE49-F238E27FC236}">
                <a16:creationId xmlns:a16="http://schemas.microsoft.com/office/drawing/2014/main" id="{2C24C17F-73FD-EADC-E4B6-82AAC7EA2821}"/>
              </a:ext>
            </a:extLst>
          </p:cNvPr>
          <p:cNvSpPr/>
          <p:nvPr/>
        </p:nvSpPr>
        <p:spPr>
          <a:xfrm>
            <a:off x="9200650" y="431800"/>
            <a:ext cx="2565821" cy="650080"/>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$12,413,901</a:t>
            </a:r>
          </a:p>
        </p:txBody>
      </p:sp>
      <p:sp>
        <p:nvSpPr>
          <p:cNvPr id="45" name="Rectangle 44">
            <a:extLst>
              <a:ext uri="{FF2B5EF4-FFF2-40B4-BE49-F238E27FC236}">
                <a16:creationId xmlns:a16="http://schemas.microsoft.com/office/drawing/2014/main" id="{51345FB8-429F-0E17-78F8-43476E22D487}"/>
              </a:ext>
            </a:extLst>
          </p:cNvPr>
          <p:cNvSpPr/>
          <p:nvPr/>
        </p:nvSpPr>
        <p:spPr>
          <a:xfrm>
            <a:off x="9200650" y="1413153"/>
            <a:ext cx="2565821" cy="646332"/>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$12,413,901</a:t>
            </a:r>
          </a:p>
        </p:txBody>
      </p:sp>
      <p:sp>
        <p:nvSpPr>
          <p:cNvPr id="46" name="Rectangle 45">
            <a:extLst>
              <a:ext uri="{FF2B5EF4-FFF2-40B4-BE49-F238E27FC236}">
                <a16:creationId xmlns:a16="http://schemas.microsoft.com/office/drawing/2014/main" id="{C11574C1-8D2C-B7DA-0F47-48078B03EBF6}"/>
              </a:ext>
            </a:extLst>
          </p:cNvPr>
          <p:cNvSpPr/>
          <p:nvPr/>
        </p:nvSpPr>
        <p:spPr>
          <a:xfrm>
            <a:off x="9200650" y="2394321"/>
            <a:ext cx="2565821" cy="646332"/>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$12,413,901</a:t>
            </a:r>
          </a:p>
        </p:txBody>
      </p:sp>
      <p:sp>
        <p:nvSpPr>
          <p:cNvPr id="47" name="Rectangle 46">
            <a:extLst>
              <a:ext uri="{FF2B5EF4-FFF2-40B4-BE49-F238E27FC236}">
                <a16:creationId xmlns:a16="http://schemas.microsoft.com/office/drawing/2014/main" id="{FEFD3B79-A179-BCC1-47E3-D60CC1616A94}"/>
              </a:ext>
            </a:extLst>
          </p:cNvPr>
          <p:cNvSpPr/>
          <p:nvPr/>
        </p:nvSpPr>
        <p:spPr>
          <a:xfrm>
            <a:off x="9200650" y="3378604"/>
            <a:ext cx="2565821" cy="646332"/>
          </a:xfrm>
          <a:prstGeom prst="rect">
            <a:avLst/>
          </a:prstGeom>
          <a:solidFill>
            <a:srgbClr val="5B46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$12,413,901</a:t>
            </a:r>
          </a:p>
        </p:txBody>
      </p:sp>
      <p:sp>
        <p:nvSpPr>
          <p:cNvPr id="48" name="Rectangle 47">
            <a:extLst>
              <a:ext uri="{FF2B5EF4-FFF2-40B4-BE49-F238E27FC236}">
                <a16:creationId xmlns:a16="http://schemas.microsoft.com/office/drawing/2014/main" id="{246F5CB9-DA3C-B838-BB3A-8D029D2A42E2}"/>
              </a:ext>
            </a:extLst>
          </p:cNvPr>
          <p:cNvSpPr/>
          <p:nvPr/>
        </p:nvSpPr>
        <p:spPr>
          <a:xfrm>
            <a:off x="9200650" y="4357877"/>
            <a:ext cx="2565821" cy="646332"/>
          </a:xfrm>
          <a:prstGeom prst="rect">
            <a:avLst/>
          </a:prstGeom>
          <a:solidFill>
            <a:srgbClr val="9927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$12,413,901</a:t>
            </a:r>
          </a:p>
        </p:txBody>
      </p:sp>
      <p:sp>
        <p:nvSpPr>
          <p:cNvPr id="49" name="Rectangle 48">
            <a:extLst>
              <a:ext uri="{FF2B5EF4-FFF2-40B4-BE49-F238E27FC236}">
                <a16:creationId xmlns:a16="http://schemas.microsoft.com/office/drawing/2014/main" id="{83E7FE22-48E1-6623-931A-CE66BFE5D638}"/>
              </a:ext>
            </a:extLst>
          </p:cNvPr>
          <p:cNvSpPr/>
          <p:nvPr/>
        </p:nvSpPr>
        <p:spPr>
          <a:xfrm>
            <a:off x="9200650" y="5337825"/>
            <a:ext cx="2565821" cy="646332"/>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$12,413,901</a:t>
            </a:r>
          </a:p>
        </p:txBody>
      </p:sp>
      <p:sp>
        <p:nvSpPr>
          <p:cNvPr id="50" name="TextBox 49">
            <a:extLst>
              <a:ext uri="{FF2B5EF4-FFF2-40B4-BE49-F238E27FC236}">
                <a16:creationId xmlns:a16="http://schemas.microsoft.com/office/drawing/2014/main" id="{766713D0-6EDE-FC67-2200-CD2DB2C77352}"/>
              </a:ext>
            </a:extLst>
          </p:cNvPr>
          <p:cNvSpPr txBox="1"/>
          <p:nvPr/>
        </p:nvSpPr>
        <p:spPr>
          <a:xfrm>
            <a:off x="6719602" y="99647"/>
            <a:ext cx="2181292" cy="369332"/>
          </a:xfrm>
          <a:prstGeom prst="rect">
            <a:avLst/>
          </a:prstGeom>
          <a:noFill/>
        </p:spPr>
        <p:txBody>
          <a:bodyPr wrap="square" rtlCol="0">
            <a:spAutoFit/>
          </a:bodyPr>
          <a:lstStyle/>
          <a:p>
            <a:r>
              <a:rPr lang="en-US" dirty="0"/>
              <a:t>General Fund Portion</a:t>
            </a:r>
          </a:p>
        </p:txBody>
      </p:sp>
      <p:sp>
        <p:nvSpPr>
          <p:cNvPr id="51" name="TextBox 50">
            <a:extLst>
              <a:ext uri="{FF2B5EF4-FFF2-40B4-BE49-F238E27FC236}">
                <a16:creationId xmlns:a16="http://schemas.microsoft.com/office/drawing/2014/main" id="{7B2F1742-E798-86BB-EDD6-C7F81F19C474}"/>
              </a:ext>
            </a:extLst>
          </p:cNvPr>
          <p:cNvSpPr txBox="1"/>
          <p:nvPr/>
        </p:nvSpPr>
        <p:spPr>
          <a:xfrm>
            <a:off x="9415086" y="100527"/>
            <a:ext cx="2131614" cy="369332"/>
          </a:xfrm>
          <a:prstGeom prst="rect">
            <a:avLst/>
          </a:prstGeom>
          <a:noFill/>
        </p:spPr>
        <p:txBody>
          <a:bodyPr wrap="square" rtlCol="0">
            <a:spAutoFit/>
          </a:bodyPr>
          <a:lstStyle/>
          <a:p>
            <a:r>
              <a:rPr lang="en-US" dirty="0"/>
              <a:t>Debt Service Portion</a:t>
            </a:r>
          </a:p>
        </p:txBody>
      </p:sp>
      <p:sp>
        <p:nvSpPr>
          <p:cNvPr id="52" name="TextBox 51">
            <a:extLst>
              <a:ext uri="{FF2B5EF4-FFF2-40B4-BE49-F238E27FC236}">
                <a16:creationId xmlns:a16="http://schemas.microsoft.com/office/drawing/2014/main" id="{74939AFF-4478-533D-6EB6-B51AE9584D69}"/>
              </a:ext>
            </a:extLst>
          </p:cNvPr>
          <p:cNvSpPr txBox="1"/>
          <p:nvPr/>
        </p:nvSpPr>
        <p:spPr>
          <a:xfrm>
            <a:off x="3637053" y="6052440"/>
            <a:ext cx="8460333" cy="307777"/>
          </a:xfrm>
          <a:prstGeom prst="rect">
            <a:avLst/>
          </a:prstGeom>
          <a:noFill/>
        </p:spPr>
        <p:txBody>
          <a:bodyPr wrap="square" rtlCol="0">
            <a:spAutoFit/>
          </a:bodyPr>
          <a:lstStyle/>
          <a:p>
            <a:r>
              <a:rPr lang="en-US" sz="1400" dirty="0"/>
              <a:t>Debt Service rate and dollars stay the same in every scenario.  Only General Fund is impacted by rate reduction.</a:t>
            </a:r>
            <a:endParaRPr lang="en-US" sz="1100" dirty="0"/>
          </a:p>
        </p:txBody>
      </p:sp>
    </p:spTree>
    <p:extLst>
      <p:ext uri="{BB962C8B-B14F-4D97-AF65-F5344CB8AC3E}">
        <p14:creationId xmlns:p14="http://schemas.microsoft.com/office/powerpoint/2010/main" val="329265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FA422B-D65B-4FBB-9EE8-F43BD0088733}"/>
              </a:ext>
            </a:extLst>
          </p:cNvPr>
          <p:cNvSpPr>
            <a:spLocks noGrp="1"/>
          </p:cNvSpPr>
          <p:nvPr>
            <p:ph type="sldNum" sz="quarter" idx="12"/>
          </p:nvPr>
        </p:nvSpPr>
        <p:spPr>
          <a:xfrm>
            <a:off x="10785361" y="6447986"/>
            <a:ext cx="1312025" cy="365125"/>
          </a:xfrm>
        </p:spPr>
        <p:txBody>
          <a:bodyPr/>
          <a:lstStyle/>
          <a:p>
            <a:fld id="{4FAB73BC-B049-4115-A692-8D63A059BFB8}" type="slidenum">
              <a:rPr lang="en-US" sz="2400" smtClean="0"/>
              <a:pPr/>
              <a:t>18</a:t>
            </a:fld>
            <a:endParaRPr lang="en-US" sz="2400" dirty="0"/>
          </a:p>
        </p:txBody>
      </p:sp>
      <p:pic>
        <p:nvPicPr>
          <p:cNvPr id="23" name="Picture 22">
            <a:extLst>
              <a:ext uri="{FF2B5EF4-FFF2-40B4-BE49-F238E27FC236}">
                <a16:creationId xmlns:a16="http://schemas.microsoft.com/office/drawing/2014/main" id="{E65C5E52-2755-C82E-2E37-8FB4CE56DCE9}"/>
              </a:ext>
            </a:extLst>
          </p:cNvPr>
          <p:cNvPicPr>
            <a:picLocks noChangeAspect="1"/>
          </p:cNvPicPr>
          <p:nvPr/>
        </p:nvPicPr>
        <p:blipFill rotWithShape="1">
          <a:blip r:embed="rId3"/>
          <a:srcRect t="5136"/>
          <a:stretch/>
        </p:blipFill>
        <p:spPr>
          <a:xfrm>
            <a:off x="954232" y="902677"/>
            <a:ext cx="10283536" cy="4726945"/>
          </a:xfrm>
          <a:prstGeom prst="rect">
            <a:avLst/>
          </a:prstGeom>
        </p:spPr>
      </p:pic>
    </p:spTree>
    <p:extLst>
      <p:ext uri="{BB962C8B-B14F-4D97-AF65-F5344CB8AC3E}">
        <p14:creationId xmlns:p14="http://schemas.microsoft.com/office/powerpoint/2010/main" val="226992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B4D59-C713-4597-85CE-44DFC0805E7B}"/>
              </a:ext>
            </a:extLst>
          </p:cNvPr>
          <p:cNvSpPr>
            <a:spLocks noGrp="1"/>
          </p:cNvSpPr>
          <p:nvPr>
            <p:ph type="title"/>
          </p:nvPr>
        </p:nvSpPr>
        <p:spPr>
          <a:xfrm>
            <a:off x="372093" y="122090"/>
            <a:ext cx="11447813" cy="1090261"/>
          </a:xfrm>
        </p:spPr>
        <p:txBody>
          <a:bodyPr anchor="ctr">
            <a:noAutofit/>
          </a:bodyPr>
          <a:lstStyle/>
          <a:p>
            <a:pPr algn="ctr"/>
            <a:r>
              <a:rPr lang="en-US" sz="4400" cap="small" dirty="0">
                <a:solidFill>
                  <a:schemeClr val="tx2"/>
                </a:solidFill>
              </a:rPr>
              <a:t>GENERAL FUND INCREASE BREAKDOWN</a:t>
            </a:r>
            <a:endParaRPr lang="en-US" sz="4400" dirty="0">
              <a:solidFill>
                <a:schemeClr val="tx2"/>
              </a:solidFill>
            </a:endParaRPr>
          </a:p>
        </p:txBody>
      </p:sp>
      <p:sp>
        <p:nvSpPr>
          <p:cNvPr id="3" name="Slide Number Placeholder 7">
            <a:extLst>
              <a:ext uri="{FF2B5EF4-FFF2-40B4-BE49-F238E27FC236}">
                <a16:creationId xmlns:a16="http://schemas.microsoft.com/office/drawing/2014/main" id="{E1CC8D7D-0C08-8968-4685-174FBCDB1983}"/>
              </a:ext>
            </a:extLst>
          </p:cNvPr>
          <p:cNvSpPr txBox="1">
            <a:spLocks/>
          </p:cNvSpPr>
          <p:nvPr/>
        </p:nvSpPr>
        <p:spPr>
          <a:xfrm>
            <a:off x="10784035" y="6483251"/>
            <a:ext cx="1312025"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CE482DC-2269-4F26-9D2A-7E44B1A4CD85}" type="slidenum">
              <a:rPr lang="en-US" sz="2400" smtClean="0"/>
              <a:pPr algn="r"/>
              <a:t>19</a:t>
            </a:fld>
            <a:endParaRPr lang="en-US" sz="2400" dirty="0"/>
          </a:p>
        </p:txBody>
      </p:sp>
      <p:sp>
        <p:nvSpPr>
          <p:cNvPr id="6" name="Text Placeholder 3">
            <a:extLst>
              <a:ext uri="{FF2B5EF4-FFF2-40B4-BE49-F238E27FC236}">
                <a16:creationId xmlns:a16="http://schemas.microsoft.com/office/drawing/2014/main" id="{ABA84F47-4872-0C66-6BD3-CD1696CF846C}"/>
              </a:ext>
            </a:extLst>
          </p:cNvPr>
          <p:cNvSpPr txBox="1">
            <a:spLocks/>
          </p:cNvSpPr>
          <p:nvPr/>
        </p:nvSpPr>
        <p:spPr>
          <a:xfrm>
            <a:off x="2506895" y="5863580"/>
            <a:ext cx="1895965" cy="77352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r">
              <a:lnSpc>
                <a:spcPct val="100000"/>
              </a:lnSpc>
              <a:spcBef>
                <a:spcPts val="0"/>
              </a:spcBef>
              <a:spcAft>
                <a:spcPts val="0"/>
              </a:spcAft>
            </a:pPr>
            <a:r>
              <a:rPr lang="en-US" sz="1800" dirty="0"/>
              <a:t>FISCAL YEAR 2024</a:t>
            </a:r>
          </a:p>
          <a:p>
            <a:pPr algn="r">
              <a:lnSpc>
                <a:spcPct val="100000"/>
              </a:lnSpc>
              <a:spcBef>
                <a:spcPts val="0"/>
              </a:spcBef>
              <a:spcAft>
                <a:spcPts val="0"/>
              </a:spcAft>
            </a:pPr>
            <a:r>
              <a:rPr lang="en-US" sz="1800" dirty="0"/>
              <a:t>$168,533,718 </a:t>
            </a:r>
          </a:p>
          <a:p>
            <a:pPr algn="r">
              <a:lnSpc>
                <a:spcPct val="100000"/>
              </a:lnSpc>
              <a:spcBef>
                <a:spcPts val="0"/>
              </a:spcBef>
              <a:spcAft>
                <a:spcPts val="0"/>
              </a:spcAft>
            </a:pPr>
            <a:endParaRPr lang="en-US" sz="1800" dirty="0"/>
          </a:p>
        </p:txBody>
      </p:sp>
      <p:sp>
        <p:nvSpPr>
          <p:cNvPr id="10" name="Text Placeholder 3">
            <a:extLst>
              <a:ext uri="{FF2B5EF4-FFF2-40B4-BE49-F238E27FC236}">
                <a16:creationId xmlns:a16="http://schemas.microsoft.com/office/drawing/2014/main" id="{E329C2D7-8725-AA04-021B-31090BA8CCE6}"/>
              </a:ext>
            </a:extLst>
          </p:cNvPr>
          <p:cNvSpPr txBox="1">
            <a:spLocks/>
          </p:cNvSpPr>
          <p:nvPr/>
        </p:nvSpPr>
        <p:spPr>
          <a:xfrm>
            <a:off x="285964" y="5863580"/>
            <a:ext cx="1895965" cy="77352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r">
              <a:lnSpc>
                <a:spcPct val="100000"/>
              </a:lnSpc>
              <a:spcBef>
                <a:spcPts val="0"/>
              </a:spcBef>
              <a:spcAft>
                <a:spcPts val="0"/>
              </a:spcAft>
            </a:pPr>
            <a:r>
              <a:rPr lang="en-US" sz="1800" dirty="0"/>
              <a:t>FISCAL YEAR 2023</a:t>
            </a:r>
          </a:p>
          <a:p>
            <a:pPr algn="r">
              <a:lnSpc>
                <a:spcPct val="100000"/>
              </a:lnSpc>
              <a:spcBef>
                <a:spcPts val="0"/>
              </a:spcBef>
              <a:spcAft>
                <a:spcPts val="0"/>
              </a:spcAft>
            </a:pPr>
            <a:r>
              <a:rPr lang="en-US" sz="1800" dirty="0"/>
              <a:t>$148,550,541</a:t>
            </a:r>
          </a:p>
          <a:p>
            <a:pPr algn="r">
              <a:lnSpc>
                <a:spcPct val="100000"/>
              </a:lnSpc>
              <a:spcBef>
                <a:spcPts val="0"/>
              </a:spcBef>
              <a:spcAft>
                <a:spcPts val="0"/>
              </a:spcAft>
            </a:pPr>
            <a:endParaRPr lang="en-US" sz="1800" dirty="0"/>
          </a:p>
        </p:txBody>
      </p:sp>
      <p:sp>
        <p:nvSpPr>
          <p:cNvPr id="11" name="Rectangle 10">
            <a:extLst>
              <a:ext uri="{FF2B5EF4-FFF2-40B4-BE49-F238E27FC236}">
                <a16:creationId xmlns:a16="http://schemas.microsoft.com/office/drawing/2014/main" id="{9CF069D7-67A0-8A7D-ED18-FDDFBB3208B3}"/>
              </a:ext>
            </a:extLst>
          </p:cNvPr>
          <p:cNvSpPr/>
          <p:nvPr/>
        </p:nvSpPr>
        <p:spPr>
          <a:xfrm>
            <a:off x="1122885" y="2568539"/>
            <a:ext cx="873303" cy="329504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215301B-DB9D-52CC-FFE0-43FC86F24C7A}"/>
              </a:ext>
            </a:extLst>
          </p:cNvPr>
          <p:cNvSpPr/>
          <p:nvPr/>
        </p:nvSpPr>
        <p:spPr>
          <a:xfrm>
            <a:off x="3312550" y="2568539"/>
            <a:ext cx="873303" cy="329504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219C111-25F9-9CB8-067B-8E896890678A}"/>
              </a:ext>
            </a:extLst>
          </p:cNvPr>
          <p:cNvSpPr/>
          <p:nvPr/>
        </p:nvSpPr>
        <p:spPr>
          <a:xfrm>
            <a:off x="3312549" y="2044557"/>
            <a:ext cx="873303" cy="52398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7B042CDF-55B9-2392-00A9-690BC02E4B36}"/>
              </a:ext>
            </a:extLst>
          </p:cNvPr>
          <p:cNvCxnSpPr>
            <a:cxnSpLocks/>
          </p:cNvCxnSpPr>
          <p:nvPr/>
        </p:nvCxnSpPr>
        <p:spPr>
          <a:xfrm flipV="1">
            <a:off x="4185852" y="1212351"/>
            <a:ext cx="2410158" cy="832206"/>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CB2FD743-3C91-422E-1E77-3B17F4D1353A}"/>
              </a:ext>
            </a:extLst>
          </p:cNvPr>
          <p:cNvCxnSpPr>
            <a:cxnSpLocks/>
          </p:cNvCxnSpPr>
          <p:nvPr/>
        </p:nvCxnSpPr>
        <p:spPr>
          <a:xfrm>
            <a:off x="4185852" y="2568539"/>
            <a:ext cx="2410158" cy="3657600"/>
          </a:xfrm>
          <a:prstGeom prst="line">
            <a:avLst/>
          </a:prstGeom>
          <a:ln w="19050"/>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805220CE-8478-44F5-2B89-348DC5068B62}"/>
              </a:ext>
            </a:extLst>
          </p:cNvPr>
          <p:cNvSpPr/>
          <p:nvPr/>
        </p:nvSpPr>
        <p:spPr>
          <a:xfrm>
            <a:off x="6596010" y="1212351"/>
            <a:ext cx="4849401" cy="501378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800" dirty="0"/>
              <a:t>$20 million</a:t>
            </a:r>
          </a:p>
          <a:p>
            <a:endParaRPr lang="en-US" sz="2000" dirty="0"/>
          </a:p>
          <a:p>
            <a:r>
              <a:rPr lang="en-US" sz="2000" dirty="0"/>
              <a:t>$4.9M –	Airport Police and Fire</a:t>
            </a:r>
          </a:p>
          <a:p>
            <a:br>
              <a:rPr lang="en-US" sz="2000" dirty="0"/>
            </a:br>
            <a:r>
              <a:rPr lang="en-US" sz="2000" dirty="0"/>
              <a:t>$7 M – 	COLA and pay progression</a:t>
            </a:r>
          </a:p>
          <a:p>
            <a:endParaRPr lang="en-US" sz="2000" dirty="0"/>
          </a:p>
          <a:p>
            <a:r>
              <a:rPr lang="en-US" sz="2000" dirty="0"/>
              <a:t>$3 M – 	new positions and reclasses</a:t>
            </a:r>
          </a:p>
          <a:p>
            <a:endParaRPr lang="en-US" sz="2000" dirty="0"/>
          </a:p>
          <a:p>
            <a:r>
              <a:rPr lang="en-US" sz="2000" dirty="0"/>
              <a:t>$1.6M –     facilities and road maintenance</a:t>
            </a:r>
          </a:p>
          <a:p>
            <a:endParaRPr lang="en-US" sz="2000" dirty="0"/>
          </a:p>
          <a:p>
            <a:r>
              <a:rPr lang="en-US" sz="2000" dirty="0"/>
              <a:t>$3.5M –     operational expenses</a:t>
            </a:r>
          </a:p>
          <a:p>
            <a:endParaRPr lang="en-US" sz="2400" dirty="0"/>
          </a:p>
          <a:p>
            <a:pPr algn="ctr"/>
            <a:endParaRPr lang="en-US" dirty="0"/>
          </a:p>
          <a:p>
            <a:pPr algn="ctr"/>
            <a:endParaRPr lang="en-US" dirty="0"/>
          </a:p>
        </p:txBody>
      </p:sp>
      <p:sp>
        <p:nvSpPr>
          <p:cNvPr id="25" name="Text Placeholder 3">
            <a:extLst>
              <a:ext uri="{FF2B5EF4-FFF2-40B4-BE49-F238E27FC236}">
                <a16:creationId xmlns:a16="http://schemas.microsoft.com/office/drawing/2014/main" id="{694DEC4B-C5F3-2AC4-E83D-10DF2508D864}"/>
              </a:ext>
            </a:extLst>
          </p:cNvPr>
          <p:cNvSpPr txBox="1">
            <a:spLocks/>
          </p:cNvSpPr>
          <p:nvPr/>
        </p:nvSpPr>
        <p:spPr>
          <a:xfrm>
            <a:off x="3312549" y="1628454"/>
            <a:ext cx="664576" cy="33936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r">
              <a:lnSpc>
                <a:spcPct val="100000"/>
              </a:lnSpc>
              <a:spcBef>
                <a:spcPts val="0"/>
              </a:spcBef>
              <a:spcAft>
                <a:spcPts val="0"/>
              </a:spcAft>
            </a:pPr>
            <a:r>
              <a:rPr lang="en-US" sz="1800" dirty="0"/>
              <a:t>+13%</a:t>
            </a:r>
          </a:p>
          <a:p>
            <a:pPr algn="r">
              <a:lnSpc>
                <a:spcPct val="100000"/>
              </a:lnSpc>
              <a:spcBef>
                <a:spcPts val="0"/>
              </a:spcBef>
              <a:spcAft>
                <a:spcPts val="0"/>
              </a:spcAft>
            </a:pPr>
            <a:endParaRPr lang="en-US" sz="1800" dirty="0"/>
          </a:p>
        </p:txBody>
      </p:sp>
      <p:sp>
        <p:nvSpPr>
          <p:cNvPr id="4" name="Arrow: Up 3">
            <a:extLst>
              <a:ext uri="{FF2B5EF4-FFF2-40B4-BE49-F238E27FC236}">
                <a16:creationId xmlns:a16="http://schemas.microsoft.com/office/drawing/2014/main" id="{5D7AB857-2C0E-4743-9B70-C8DD3617FF79}"/>
              </a:ext>
            </a:extLst>
          </p:cNvPr>
          <p:cNvSpPr/>
          <p:nvPr/>
        </p:nvSpPr>
        <p:spPr>
          <a:xfrm>
            <a:off x="7614674" y="3981622"/>
            <a:ext cx="170822" cy="371789"/>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Up 13">
            <a:extLst>
              <a:ext uri="{FF2B5EF4-FFF2-40B4-BE49-F238E27FC236}">
                <a16:creationId xmlns:a16="http://schemas.microsoft.com/office/drawing/2014/main" id="{A0C176F6-9B61-4F02-B91F-BEEBBE9D4E46}"/>
              </a:ext>
            </a:extLst>
          </p:cNvPr>
          <p:cNvSpPr/>
          <p:nvPr/>
        </p:nvSpPr>
        <p:spPr>
          <a:xfrm>
            <a:off x="7614674" y="4610523"/>
            <a:ext cx="170822" cy="371789"/>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1939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additive="base">
                                        <p:cTn id="1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 calcmode="lin" valueType="num">
                                      <p:cBhvr additive="base">
                                        <p:cTn id="2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 calcmode="lin" valueType="num">
                                      <p:cBhvr additive="base">
                                        <p:cTn id="2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10" grpId="0" build="p"/>
      <p:bldP spid="2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4B5B5DB-219B-6645-8773-4A6C9E9AA284}"/>
              </a:ext>
            </a:extLst>
          </p:cNvPr>
          <p:cNvSpPr/>
          <p:nvPr/>
        </p:nvSpPr>
        <p:spPr>
          <a:xfrm>
            <a:off x="3171397" y="4219712"/>
            <a:ext cx="2263203" cy="333128"/>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Midland County </a:t>
            </a:r>
            <a:r>
              <a:rPr lang="en-US" dirty="0">
                <a:solidFill>
                  <a:schemeClr val="tx1"/>
                </a:solidFill>
                <a:highlight>
                  <a:srgbClr val="FFFF00"/>
                </a:highlight>
              </a:rPr>
              <a:t>2%</a:t>
            </a:r>
          </a:p>
        </p:txBody>
      </p:sp>
      <p:sp>
        <p:nvSpPr>
          <p:cNvPr id="12" name="Rectangle 11">
            <a:extLst>
              <a:ext uri="{FF2B5EF4-FFF2-40B4-BE49-F238E27FC236}">
                <a16:creationId xmlns:a16="http://schemas.microsoft.com/office/drawing/2014/main" id="{55C8C8DE-3525-F2FD-E453-07F04243B5E7}"/>
              </a:ext>
            </a:extLst>
          </p:cNvPr>
          <p:cNvSpPr/>
          <p:nvPr/>
        </p:nvSpPr>
        <p:spPr>
          <a:xfrm>
            <a:off x="376802" y="944426"/>
            <a:ext cx="2413700" cy="426493"/>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City of Midland </a:t>
            </a:r>
            <a:r>
              <a:rPr lang="en-US" sz="2000" dirty="0">
                <a:solidFill>
                  <a:schemeClr val="tx1"/>
                </a:solidFill>
                <a:highlight>
                  <a:srgbClr val="FFFF00"/>
                </a:highlight>
              </a:rPr>
              <a:t>25%</a:t>
            </a:r>
          </a:p>
        </p:txBody>
      </p:sp>
      <p:pic>
        <p:nvPicPr>
          <p:cNvPr id="1026" name="Picture 2">
            <a:extLst>
              <a:ext uri="{FF2B5EF4-FFF2-40B4-BE49-F238E27FC236}">
                <a16:creationId xmlns:a16="http://schemas.microsoft.com/office/drawing/2014/main" id="{7B4E184C-C7B4-9F6A-9E83-92D6F4B8F227}"/>
              </a:ext>
            </a:extLst>
          </p:cNvPr>
          <p:cNvPicPr>
            <a:picLocks noChangeAspect="1" noChangeArrowheads="1"/>
          </p:cNvPicPr>
          <p:nvPr/>
        </p:nvPicPr>
        <p:blipFill rotWithShape="1">
          <a:blip r:embed="rId3">
            <a:duotone>
              <a:prstClr val="black"/>
              <a:schemeClr val="accent5">
                <a:tint val="45000"/>
                <a:satMod val="400000"/>
              </a:schemeClr>
            </a:duotone>
            <a:extLst>
              <a:ext uri="{28A0092B-C50C-407E-A947-70E740481C1C}">
                <a14:useLocalDpi xmlns:a14="http://schemas.microsoft.com/office/drawing/2010/main" val="0"/>
              </a:ext>
            </a:extLst>
          </a:blip>
          <a:srcRect r="78366"/>
          <a:stretch/>
        </p:blipFill>
        <p:spPr bwMode="auto">
          <a:xfrm>
            <a:off x="376802" y="1370919"/>
            <a:ext cx="2413700" cy="46298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7F5BDD30-1B05-CB7D-CECD-A7FD438DD1B7}"/>
              </a:ext>
            </a:extLst>
          </p:cNvPr>
          <p:cNvPicPr>
            <a:picLocks noChangeAspect="1" noChangeArrowheads="1"/>
          </p:cNvPicPr>
          <p:nvPr/>
        </p:nvPicPr>
        <p:blipFill rotWithShape="1">
          <a:blip r:embed="rId3">
            <a:duotone>
              <a:schemeClr val="accent3">
                <a:shade val="45000"/>
                <a:satMod val="135000"/>
              </a:schemeClr>
              <a:prstClr val="white"/>
            </a:duotone>
            <a:alphaModFix amt="50000"/>
            <a:extLst>
              <a:ext uri="{28A0092B-C50C-407E-A947-70E740481C1C}">
                <a14:useLocalDpi xmlns:a14="http://schemas.microsoft.com/office/drawing/2010/main" val="0"/>
              </a:ext>
            </a:extLst>
          </a:blip>
          <a:srcRect l="23316" t="1" r="56399" b="73204"/>
          <a:stretch/>
        </p:blipFill>
        <p:spPr bwMode="auto">
          <a:xfrm>
            <a:off x="3171394" y="1183427"/>
            <a:ext cx="2263203" cy="1240583"/>
          </a:xfrm>
          <a:prstGeom prst="rect">
            <a:avLst/>
          </a:prstGeom>
          <a:noFill/>
          <a:ln w="12700">
            <a:solidFill>
              <a:schemeClr val="accent3">
                <a:lumMod val="20000"/>
                <a:lumOff val="80000"/>
              </a:schemeClr>
            </a:solidFill>
          </a:ln>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644B3EFC-908A-9D91-E6F9-B9BEB490A931}"/>
              </a:ext>
            </a:extLst>
          </p:cNvPr>
          <p:cNvPicPr>
            <a:picLocks noChangeAspect="1" noChangeArrowheads="1"/>
          </p:cNvPicPr>
          <p:nvPr/>
        </p:nvPicPr>
        <p:blipFill rotWithShape="1">
          <a:blip r:embed="rId3">
            <a:duotone>
              <a:schemeClr val="accent3">
                <a:shade val="45000"/>
                <a:satMod val="135000"/>
              </a:schemeClr>
              <a:prstClr val="white"/>
            </a:duotone>
            <a:alphaModFix amt="50000"/>
            <a:extLst>
              <a:ext uri="{28A0092B-C50C-407E-A947-70E740481C1C}">
                <a14:useLocalDpi xmlns:a14="http://schemas.microsoft.com/office/drawing/2010/main" val="0"/>
              </a:ext>
            </a:extLst>
          </a:blip>
          <a:srcRect l="23316" t="31773" r="56399" b="41432"/>
          <a:stretch/>
        </p:blipFill>
        <p:spPr bwMode="auto">
          <a:xfrm>
            <a:off x="3171395" y="2871130"/>
            <a:ext cx="2263203" cy="1240583"/>
          </a:xfrm>
          <a:prstGeom prst="rect">
            <a:avLst/>
          </a:prstGeom>
          <a:noFill/>
          <a:ln w="12700">
            <a:solidFill>
              <a:schemeClr val="accent3">
                <a:lumMod val="20000"/>
                <a:lumOff val="80000"/>
              </a:schemeClr>
            </a:solidFill>
          </a:ln>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DFB5D0D7-A7BE-2487-CA91-CD139C3E088B}"/>
              </a:ext>
            </a:extLst>
          </p:cNvPr>
          <p:cNvPicPr>
            <a:picLocks noChangeAspect="1" noChangeArrowheads="1"/>
          </p:cNvPicPr>
          <p:nvPr/>
        </p:nvPicPr>
        <p:blipFill rotWithShape="1">
          <a:blip r:embed="rId3">
            <a:duotone>
              <a:schemeClr val="accent3">
                <a:shade val="45000"/>
                <a:satMod val="135000"/>
              </a:schemeClr>
              <a:prstClr val="white"/>
            </a:duotone>
            <a:alphaModFix amt="50000"/>
            <a:extLst>
              <a:ext uri="{28A0092B-C50C-407E-A947-70E740481C1C}">
                <a14:useLocalDpi xmlns:a14="http://schemas.microsoft.com/office/drawing/2010/main" val="0"/>
              </a:ext>
            </a:extLst>
          </a:blip>
          <a:srcRect l="23316" t="63667" r="56399" b="-120"/>
          <a:stretch/>
        </p:blipFill>
        <p:spPr bwMode="auto">
          <a:xfrm>
            <a:off x="3171394" y="4552840"/>
            <a:ext cx="2263203" cy="1687703"/>
          </a:xfrm>
          <a:prstGeom prst="rect">
            <a:avLst/>
          </a:prstGeom>
          <a:noFill/>
          <a:ln w="12700">
            <a:solidFill>
              <a:schemeClr val="accent3">
                <a:lumMod val="20000"/>
                <a:lumOff val="80000"/>
              </a:schemeClr>
            </a:solidFill>
          </a:ln>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61D0E65-965F-ABF5-E700-20C4C367310D}"/>
              </a:ext>
            </a:extLst>
          </p:cNvPr>
          <p:cNvPicPr>
            <a:picLocks noChangeAspect="1" noChangeArrowheads="1"/>
          </p:cNvPicPr>
          <p:nvPr/>
        </p:nvPicPr>
        <p:blipFill rotWithShape="1">
          <a:blip r:embed="rId3">
            <a:duotone>
              <a:schemeClr val="accent2">
                <a:shade val="45000"/>
                <a:satMod val="135000"/>
              </a:schemeClr>
              <a:prstClr val="white"/>
            </a:duotone>
            <a:alphaModFix amt="50000"/>
            <a:extLst>
              <a:ext uri="{28A0092B-C50C-407E-A947-70E740481C1C}">
                <a14:useLocalDpi xmlns:a14="http://schemas.microsoft.com/office/drawing/2010/main" val="0"/>
              </a:ext>
            </a:extLst>
          </a:blip>
          <a:srcRect l="45155" r="283"/>
          <a:stretch/>
        </p:blipFill>
        <p:spPr bwMode="auto">
          <a:xfrm>
            <a:off x="5815487" y="1370920"/>
            <a:ext cx="6104749" cy="4629870"/>
          </a:xfrm>
          <a:prstGeom prst="rect">
            <a:avLst/>
          </a:prstGeom>
          <a:noFill/>
          <a:ln w="12700">
            <a:solidFill>
              <a:schemeClr val="accent2">
                <a:lumMod val="20000"/>
                <a:lumOff val="80000"/>
              </a:schemeClr>
            </a:solidFill>
          </a:ln>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9FF47369-1F34-D4AD-C2BD-BFE69C27CE60}"/>
              </a:ext>
            </a:extLst>
          </p:cNvPr>
          <p:cNvSpPr/>
          <p:nvPr/>
        </p:nvSpPr>
        <p:spPr>
          <a:xfrm>
            <a:off x="5815486" y="944426"/>
            <a:ext cx="6104749" cy="426493"/>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Midland ISD </a:t>
            </a:r>
            <a:r>
              <a:rPr lang="en-US" dirty="0">
                <a:solidFill>
                  <a:schemeClr val="tx1"/>
                </a:solidFill>
                <a:highlight>
                  <a:srgbClr val="FFFF00"/>
                </a:highlight>
              </a:rPr>
              <a:t>62%</a:t>
            </a:r>
          </a:p>
        </p:txBody>
      </p:sp>
      <p:sp>
        <p:nvSpPr>
          <p:cNvPr id="16" name="Rectangle 15">
            <a:extLst>
              <a:ext uri="{FF2B5EF4-FFF2-40B4-BE49-F238E27FC236}">
                <a16:creationId xmlns:a16="http://schemas.microsoft.com/office/drawing/2014/main" id="{838967F8-4139-616F-22EB-ADA9BF3CD407}"/>
              </a:ext>
            </a:extLst>
          </p:cNvPr>
          <p:cNvSpPr/>
          <p:nvPr/>
        </p:nvSpPr>
        <p:spPr>
          <a:xfrm>
            <a:off x="3171394" y="2538002"/>
            <a:ext cx="2263203" cy="333128"/>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Midland College </a:t>
            </a:r>
            <a:r>
              <a:rPr lang="en-US" dirty="0">
                <a:solidFill>
                  <a:schemeClr val="tx1"/>
                </a:solidFill>
                <a:highlight>
                  <a:srgbClr val="FFFF00"/>
                </a:highlight>
              </a:rPr>
              <a:t>6%</a:t>
            </a:r>
          </a:p>
        </p:txBody>
      </p:sp>
      <p:sp>
        <p:nvSpPr>
          <p:cNvPr id="17" name="Rectangle 16">
            <a:extLst>
              <a:ext uri="{FF2B5EF4-FFF2-40B4-BE49-F238E27FC236}">
                <a16:creationId xmlns:a16="http://schemas.microsoft.com/office/drawing/2014/main" id="{9B4ACC1D-4634-69B2-8233-5C9FBD1112FD}"/>
              </a:ext>
            </a:extLst>
          </p:cNvPr>
          <p:cNvSpPr/>
          <p:nvPr/>
        </p:nvSpPr>
        <p:spPr>
          <a:xfrm>
            <a:off x="3171393" y="843983"/>
            <a:ext cx="2263203" cy="333128"/>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Midland Hospital</a:t>
            </a:r>
            <a:r>
              <a:rPr lang="en-US" dirty="0">
                <a:solidFill>
                  <a:schemeClr val="tx1"/>
                </a:solidFill>
                <a:highlight>
                  <a:srgbClr val="FFFF00"/>
                </a:highlight>
              </a:rPr>
              <a:t> 5%</a:t>
            </a:r>
          </a:p>
        </p:txBody>
      </p:sp>
      <p:sp>
        <p:nvSpPr>
          <p:cNvPr id="19" name="Slide Number Placeholder 18">
            <a:extLst>
              <a:ext uri="{FF2B5EF4-FFF2-40B4-BE49-F238E27FC236}">
                <a16:creationId xmlns:a16="http://schemas.microsoft.com/office/drawing/2014/main" id="{8684060F-E300-FD8D-EF2E-C516B17B6CE9}"/>
              </a:ext>
            </a:extLst>
          </p:cNvPr>
          <p:cNvSpPr>
            <a:spLocks noGrp="1"/>
          </p:cNvSpPr>
          <p:nvPr>
            <p:ph type="sldNum" sz="quarter" idx="12"/>
          </p:nvPr>
        </p:nvSpPr>
        <p:spPr>
          <a:xfrm>
            <a:off x="10804584" y="6492875"/>
            <a:ext cx="1312025" cy="365125"/>
          </a:xfrm>
        </p:spPr>
        <p:txBody>
          <a:bodyPr/>
          <a:lstStyle/>
          <a:p>
            <a:fld id="{4FAB73BC-B049-4115-A692-8D63A059BFB8}" type="slidenum">
              <a:rPr lang="en-US" sz="2400" smtClean="0"/>
              <a:pPr/>
              <a:t>2</a:t>
            </a:fld>
            <a:endParaRPr lang="en-US" sz="2400" dirty="0"/>
          </a:p>
        </p:txBody>
      </p:sp>
      <p:sp>
        <p:nvSpPr>
          <p:cNvPr id="2" name="Title 1">
            <a:extLst>
              <a:ext uri="{FF2B5EF4-FFF2-40B4-BE49-F238E27FC236}">
                <a16:creationId xmlns:a16="http://schemas.microsoft.com/office/drawing/2014/main" id="{C5AD0D80-4092-1CAC-9B5E-165677989100}"/>
              </a:ext>
            </a:extLst>
          </p:cNvPr>
          <p:cNvSpPr txBox="1">
            <a:spLocks/>
          </p:cNvSpPr>
          <p:nvPr/>
        </p:nvSpPr>
        <p:spPr>
          <a:xfrm>
            <a:off x="352912" y="-35106"/>
            <a:ext cx="10058400" cy="839755"/>
          </a:xfrm>
          <a:prstGeom prst="rect">
            <a:avLst/>
          </a:prstGeom>
        </p:spPr>
        <p:txBody>
          <a:bodyPr vert="horz" lIns="91440" tIns="45720" rIns="91440" bIns="45720" rtlCol="0" anchor="ctr">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400" cap="small" dirty="0">
                <a:latin typeface="+mn-lt"/>
              </a:rPr>
              <a:t>2023-2024 Property Tax By Entity</a:t>
            </a:r>
          </a:p>
        </p:txBody>
      </p:sp>
    </p:spTree>
    <p:extLst>
      <p:ext uri="{BB962C8B-B14F-4D97-AF65-F5344CB8AC3E}">
        <p14:creationId xmlns:p14="http://schemas.microsoft.com/office/powerpoint/2010/main" val="258690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B4D59-C713-4597-85CE-44DFC0805E7B}"/>
              </a:ext>
            </a:extLst>
          </p:cNvPr>
          <p:cNvSpPr>
            <a:spLocks noGrp="1"/>
          </p:cNvSpPr>
          <p:nvPr>
            <p:ph type="title"/>
          </p:nvPr>
        </p:nvSpPr>
        <p:spPr>
          <a:xfrm>
            <a:off x="372093" y="122090"/>
            <a:ext cx="11447813" cy="1090261"/>
          </a:xfrm>
        </p:spPr>
        <p:txBody>
          <a:bodyPr anchor="ctr">
            <a:noAutofit/>
          </a:bodyPr>
          <a:lstStyle/>
          <a:p>
            <a:pPr algn="ctr"/>
            <a:r>
              <a:rPr lang="en-US" sz="4400" cap="small" dirty="0">
                <a:solidFill>
                  <a:schemeClr val="tx2"/>
                </a:solidFill>
              </a:rPr>
              <a:t>GENERAL FUND INCREASE BREAKDOWN</a:t>
            </a:r>
            <a:endParaRPr lang="en-US" sz="4400" dirty="0">
              <a:solidFill>
                <a:schemeClr val="tx2"/>
              </a:solidFill>
            </a:endParaRPr>
          </a:p>
        </p:txBody>
      </p:sp>
      <p:sp>
        <p:nvSpPr>
          <p:cNvPr id="3" name="Slide Number Placeholder 7">
            <a:extLst>
              <a:ext uri="{FF2B5EF4-FFF2-40B4-BE49-F238E27FC236}">
                <a16:creationId xmlns:a16="http://schemas.microsoft.com/office/drawing/2014/main" id="{E1CC8D7D-0C08-8968-4685-174FBCDB1983}"/>
              </a:ext>
            </a:extLst>
          </p:cNvPr>
          <p:cNvSpPr txBox="1">
            <a:spLocks/>
          </p:cNvSpPr>
          <p:nvPr/>
        </p:nvSpPr>
        <p:spPr>
          <a:xfrm>
            <a:off x="10784035" y="6483251"/>
            <a:ext cx="1312025"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CE482DC-2269-4F26-9D2A-7E44B1A4CD85}" type="slidenum">
              <a:rPr lang="en-US" sz="2400" smtClean="0"/>
              <a:pPr algn="r"/>
              <a:t>20</a:t>
            </a:fld>
            <a:endParaRPr lang="en-US" sz="2400" dirty="0"/>
          </a:p>
        </p:txBody>
      </p:sp>
      <p:sp>
        <p:nvSpPr>
          <p:cNvPr id="6" name="Text Placeholder 3">
            <a:extLst>
              <a:ext uri="{FF2B5EF4-FFF2-40B4-BE49-F238E27FC236}">
                <a16:creationId xmlns:a16="http://schemas.microsoft.com/office/drawing/2014/main" id="{ABA84F47-4872-0C66-6BD3-CD1696CF846C}"/>
              </a:ext>
            </a:extLst>
          </p:cNvPr>
          <p:cNvSpPr txBox="1">
            <a:spLocks/>
          </p:cNvSpPr>
          <p:nvPr/>
        </p:nvSpPr>
        <p:spPr>
          <a:xfrm>
            <a:off x="2506895" y="5863580"/>
            <a:ext cx="1895965" cy="77352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r">
              <a:lnSpc>
                <a:spcPct val="100000"/>
              </a:lnSpc>
              <a:spcBef>
                <a:spcPts val="0"/>
              </a:spcBef>
              <a:spcAft>
                <a:spcPts val="0"/>
              </a:spcAft>
            </a:pPr>
            <a:r>
              <a:rPr lang="en-US" sz="1800" dirty="0"/>
              <a:t>FISCAL YEAR 2024</a:t>
            </a:r>
          </a:p>
          <a:p>
            <a:pPr algn="r">
              <a:lnSpc>
                <a:spcPct val="100000"/>
              </a:lnSpc>
              <a:spcBef>
                <a:spcPts val="0"/>
              </a:spcBef>
              <a:spcAft>
                <a:spcPts val="0"/>
              </a:spcAft>
            </a:pPr>
            <a:r>
              <a:rPr lang="en-US" sz="1800" dirty="0"/>
              <a:t>$168,533,718 </a:t>
            </a:r>
          </a:p>
          <a:p>
            <a:pPr algn="r">
              <a:lnSpc>
                <a:spcPct val="100000"/>
              </a:lnSpc>
              <a:spcBef>
                <a:spcPts val="0"/>
              </a:spcBef>
              <a:spcAft>
                <a:spcPts val="0"/>
              </a:spcAft>
            </a:pPr>
            <a:endParaRPr lang="en-US" sz="1800" dirty="0"/>
          </a:p>
        </p:txBody>
      </p:sp>
      <p:sp>
        <p:nvSpPr>
          <p:cNvPr id="10" name="Text Placeholder 3">
            <a:extLst>
              <a:ext uri="{FF2B5EF4-FFF2-40B4-BE49-F238E27FC236}">
                <a16:creationId xmlns:a16="http://schemas.microsoft.com/office/drawing/2014/main" id="{E329C2D7-8725-AA04-021B-31090BA8CCE6}"/>
              </a:ext>
            </a:extLst>
          </p:cNvPr>
          <p:cNvSpPr txBox="1">
            <a:spLocks/>
          </p:cNvSpPr>
          <p:nvPr/>
        </p:nvSpPr>
        <p:spPr>
          <a:xfrm>
            <a:off x="285964" y="5863580"/>
            <a:ext cx="1895965" cy="77352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r">
              <a:lnSpc>
                <a:spcPct val="100000"/>
              </a:lnSpc>
              <a:spcBef>
                <a:spcPts val="0"/>
              </a:spcBef>
              <a:spcAft>
                <a:spcPts val="0"/>
              </a:spcAft>
            </a:pPr>
            <a:r>
              <a:rPr lang="en-US" sz="1800" dirty="0"/>
              <a:t>FISCAL YEAR 2023</a:t>
            </a:r>
          </a:p>
          <a:p>
            <a:pPr algn="r">
              <a:lnSpc>
                <a:spcPct val="100000"/>
              </a:lnSpc>
              <a:spcBef>
                <a:spcPts val="0"/>
              </a:spcBef>
              <a:spcAft>
                <a:spcPts val="0"/>
              </a:spcAft>
            </a:pPr>
            <a:r>
              <a:rPr lang="en-US" sz="1800" dirty="0"/>
              <a:t>$148,550,541</a:t>
            </a:r>
          </a:p>
          <a:p>
            <a:pPr algn="r">
              <a:lnSpc>
                <a:spcPct val="100000"/>
              </a:lnSpc>
              <a:spcBef>
                <a:spcPts val="0"/>
              </a:spcBef>
              <a:spcAft>
                <a:spcPts val="0"/>
              </a:spcAft>
            </a:pPr>
            <a:endParaRPr lang="en-US" sz="1800" dirty="0"/>
          </a:p>
        </p:txBody>
      </p:sp>
      <p:sp>
        <p:nvSpPr>
          <p:cNvPr id="11" name="Rectangle 10">
            <a:extLst>
              <a:ext uri="{FF2B5EF4-FFF2-40B4-BE49-F238E27FC236}">
                <a16:creationId xmlns:a16="http://schemas.microsoft.com/office/drawing/2014/main" id="{9CF069D7-67A0-8A7D-ED18-FDDFBB3208B3}"/>
              </a:ext>
            </a:extLst>
          </p:cNvPr>
          <p:cNvSpPr/>
          <p:nvPr/>
        </p:nvSpPr>
        <p:spPr>
          <a:xfrm>
            <a:off x="1122885" y="2568539"/>
            <a:ext cx="873303" cy="329504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215301B-DB9D-52CC-FFE0-43FC86F24C7A}"/>
              </a:ext>
            </a:extLst>
          </p:cNvPr>
          <p:cNvSpPr/>
          <p:nvPr/>
        </p:nvSpPr>
        <p:spPr>
          <a:xfrm>
            <a:off x="3312550" y="2568539"/>
            <a:ext cx="873303" cy="329504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219C111-25F9-9CB8-067B-8E896890678A}"/>
              </a:ext>
            </a:extLst>
          </p:cNvPr>
          <p:cNvSpPr/>
          <p:nvPr/>
        </p:nvSpPr>
        <p:spPr>
          <a:xfrm>
            <a:off x="3312549" y="2044557"/>
            <a:ext cx="873303" cy="52398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7B042CDF-55B9-2392-00A9-690BC02E4B36}"/>
              </a:ext>
            </a:extLst>
          </p:cNvPr>
          <p:cNvCxnSpPr>
            <a:cxnSpLocks/>
          </p:cNvCxnSpPr>
          <p:nvPr/>
        </p:nvCxnSpPr>
        <p:spPr>
          <a:xfrm flipV="1">
            <a:off x="4185852" y="1212351"/>
            <a:ext cx="2410158" cy="832206"/>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CB2FD743-3C91-422E-1E77-3B17F4D1353A}"/>
              </a:ext>
            </a:extLst>
          </p:cNvPr>
          <p:cNvCxnSpPr>
            <a:cxnSpLocks/>
          </p:cNvCxnSpPr>
          <p:nvPr/>
        </p:nvCxnSpPr>
        <p:spPr>
          <a:xfrm>
            <a:off x="4185852" y="2568539"/>
            <a:ext cx="2410158" cy="3657600"/>
          </a:xfrm>
          <a:prstGeom prst="line">
            <a:avLst/>
          </a:prstGeom>
          <a:ln w="19050"/>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805220CE-8478-44F5-2B89-348DC5068B62}"/>
              </a:ext>
            </a:extLst>
          </p:cNvPr>
          <p:cNvSpPr/>
          <p:nvPr/>
        </p:nvSpPr>
        <p:spPr>
          <a:xfrm>
            <a:off x="6596010" y="1212351"/>
            <a:ext cx="4849401" cy="501378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lnSpc>
                <a:spcPct val="150000"/>
              </a:lnSpc>
            </a:pPr>
            <a:r>
              <a:rPr lang="en-US" sz="2800" dirty="0"/>
              <a:t>$20 million</a:t>
            </a:r>
          </a:p>
          <a:p>
            <a:endParaRPr lang="en-US" sz="2000" dirty="0"/>
          </a:p>
          <a:p>
            <a:r>
              <a:rPr lang="en-US" sz="2000" dirty="0"/>
              <a:t>$6.5 M	Police (~$2.2M Airport Police)</a:t>
            </a:r>
          </a:p>
          <a:p>
            <a:endParaRPr lang="en-US" sz="2000" dirty="0"/>
          </a:p>
          <a:p>
            <a:r>
              <a:rPr lang="en-US" sz="2000" dirty="0"/>
              <a:t>$6.0 M	Fire (~$2.4M Airport Fire)</a:t>
            </a:r>
          </a:p>
          <a:p>
            <a:endParaRPr lang="en-US" sz="2000" dirty="0"/>
          </a:p>
          <a:p>
            <a:r>
              <a:rPr lang="en-US" sz="2000" dirty="0"/>
              <a:t>$2.1 M	Community Services</a:t>
            </a:r>
          </a:p>
          <a:p>
            <a:endParaRPr lang="en-US" sz="2000" dirty="0"/>
          </a:p>
          <a:p>
            <a:r>
              <a:rPr lang="en-US" sz="2000" dirty="0"/>
              <a:t>$2.1 M	Engineering Services</a:t>
            </a:r>
          </a:p>
          <a:p>
            <a:endParaRPr lang="en-US" sz="2000" dirty="0"/>
          </a:p>
          <a:p>
            <a:r>
              <a:rPr lang="en-US" sz="2000" dirty="0"/>
              <a:t>$1.0	 M	General Services</a:t>
            </a:r>
          </a:p>
          <a:p>
            <a:endParaRPr lang="en-US" sz="2000" dirty="0"/>
          </a:p>
          <a:p>
            <a:r>
              <a:rPr lang="en-US" sz="2000" dirty="0"/>
              <a:t>$2.3	 M	All Other</a:t>
            </a:r>
          </a:p>
          <a:p>
            <a:pPr algn="ctr">
              <a:lnSpc>
                <a:spcPct val="150000"/>
              </a:lnSpc>
            </a:pPr>
            <a:endParaRPr lang="en-US" dirty="0"/>
          </a:p>
          <a:p>
            <a:pPr algn="ctr"/>
            <a:endParaRPr lang="en-US" dirty="0"/>
          </a:p>
        </p:txBody>
      </p:sp>
      <p:sp>
        <p:nvSpPr>
          <p:cNvPr id="25" name="Text Placeholder 3">
            <a:extLst>
              <a:ext uri="{FF2B5EF4-FFF2-40B4-BE49-F238E27FC236}">
                <a16:creationId xmlns:a16="http://schemas.microsoft.com/office/drawing/2014/main" id="{694DEC4B-C5F3-2AC4-E83D-10DF2508D864}"/>
              </a:ext>
            </a:extLst>
          </p:cNvPr>
          <p:cNvSpPr txBox="1">
            <a:spLocks/>
          </p:cNvSpPr>
          <p:nvPr/>
        </p:nvSpPr>
        <p:spPr>
          <a:xfrm>
            <a:off x="3312549" y="1628454"/>
            <a:ext cx="664576" cy="33936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r">
              <a:lnSpc>
                <a:spcPct val="100000"/>
              </a:lnSpc>
              <a:spcBef>
                <a:spcPts val="0"/>
              </a:spcBef>
              <a:spcAft>
                <a:spcPts val="0"/>
              </a:spcAft>
            </a:pPr>
            <a:r>
              <a:rPr lang="en-US" sz="1800" dirty="0"/>
              <a:t>+13%</a:t>
            </a:r>
          </a:p>
          <a:p>
            <a:pPr algn="r">
              <a:lnSpc>
                <a:spcPct val="100000"/>
              </a:lnSpc>
              <a:spcBef>
                <a:spcPts val="0"/>
              </a:spcBef>
              <a:spcAft>
                <a:spcPts val="0"/>
              </a:spcAft>
            </a:pPr>
            <a:endParaRPr lang="en-US" sz="1800" dirty="0"/>
          </a:p>
        </p:txBody>
      </p:sp>
    </p:spTree>
    <p:extLst>
      <p:ext uri="{BB962C8B-B14F-4D97-AF65-F5344CB8AC3E}">
        <p14:creationId xmlns:p14="http://schemas.microsoft.com/office/powerpoint/2010/main" val="69125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additive="base">
                                        <p:cTn id="1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 calcmode="lin" valueType="num">
                                      <p:cBhvr additive="base">
                                        <p:cTn id="2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 calcmode="lin" valueType="num">
                                      <p:cBhvr additive="base">
                                        <p:cTn id="2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10" grpId="0" build="p"/>
      <p:bldP spid="2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B4D59-C713-4597-85CE-44DFC0805E7B}"/>
              </a:ext>
            </a:extLst>
          </p:cNvPr>
          <p:cNvSpPr>
            <a:spLocks noGrp="1"/>
          </p:cNvSpPr>
          <p:nvPr>
            <p:ph type="title"/>
          </p:nvPr>
        </p:nvSpPr>
        <p:spPr>
          <a:xfrm>
            <a:off x="372093" y="676893"/>
            <a:ext cx="11447813" cy="1413163"/>
          </a:xfrm>
        </p:spPr>
        <p:txBody>
          <a:bodyPr>
            <a:noAutofit/>
          </a:bodyPr>
          <a:lstStyle/>
          <a:p>
            <a:pPr algn="ctr"/>
            <a:r>
              <a:rPr lang="en-US" sz="4400" cap="small" dirty="0">
                <a:solidFill>
                  <a:schemeClr val="tx2"/>
                </a:solidFill>
              </a:rPr>
              <a:t>GENERAL FUND EXPENDITURES</a:t>
            </a:r>
            <a:br>
              <a:rPr lang="en-US" sz="4400" cap="small" dirty="0">
                <a:solidFill>
                  <a:schemeClr val="tx2"/>
                </a:solidFill>
              </a:rPr>
            </a:br>
            <a:r>
              <a:rPr lang="en-US" sz="4400" cap="small" dirty="0">
                <a:solidFill>
                  <a:schemeClr val="tx2"/>
                </a:solidFill>
              </a:rPr>
              <a:t>By Department</a:t>
            </a:r>
            <a:br>
              <a:rPr lang="en-US" sz="4400" dirty="0">
                <a:solidFill>
                  <a:schemeClr val="tx2"/>
                </a:solidFill>
              </a:rPr>
            </a:br>
            <a:endParaRPr lang="en-US" sz="4400" dirty="0">
              <a:solidFill>
                <a:schemeClr val="tx2"/>
              </a:solidFill>
            </a:endParaRPr>
          </a:p>
        </p:txBody>
      </p:sp>
      <p:graphicFrame>
        <p:nvGraphicFramePr>
          <p:cNvPr id="5" name="Chart Placeholder 4">
            <a:extLst>
              <a:ext uri="{FF2B5EF4-FFF2-40B4-BE49-F238E27FC236}">
                <a16:creationId xmlns:a16="http://schemas.microsoft.com/office/drawing/2014/main" id="{571E025D-4458-24C0-86F3-B3F9315FA608}"/>
              </a:ext>
            </a:extLst>
          </p:cNvPr>
          <p:cNvGraphicFramePr>
            <a:graphicFrameLocks noGrp="1"/>
          </p:cNvGraphicFramePr>
          <p:nvPr>
            <p:ph type="chart" sz="quarter" idx="10"/>
            <p:extLst>
              <p:ext uri="{D42A27DB-BD31-4B8C-83A1-F6EECF244321}">
                <p14:modId xmlns:p14="http://schemas.microsoft.com/office/powerpoint/2010/main" val="1112267266"/>
              </p:ext>
            </p:extLst>
          </p:nvPr>
        </p:nvGraphicFramePr>
        <p:xfrm>
          <a:off x="722290" y="1420238"/>
          <a:ext cx="10386697" cy="5437762"/>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7">
            <a:extLst>
              <a:ext uri="{FF2B5EF4-FFF2-40B4-BE49-F238E27FC236}">
                <a16:creationId xmlns:a16="http://schemas.microsoft.com/office/drawing/2014/main" id="{E1CC8D7D-0C08-8968-4685-174FBCDB1983}"/>
              </a:ext>
            </a:extLst>
          </p:cNvPr>
          <p:cNvSpPr txBox="1">
            <a:spLocks/>
          </p:cNvSpPr>
          <p:nvPr/>
        </p:nvSpPr>
        <p:spPr>
          <a:xfrm>
            <a:off x="10784035" y="6483251"/>
            <a:ext cx="1312025"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CE482DC-2269-4F26-9D2A-7E44B1A4CD85}" type="slidenum">
              <a:rPr lang="en-US" sz="2400" smtClean="0"/>
              <a:pPr algn="r"/>
              <a:t>21</a:t>
            </a:fld>
            <a:endParaRPr lang="en-US" sz="2400" dirty="0"/>
          </a:p>
        </p:txBody>
      </p:sp>
      <p:sp>
        <p:nvSpPr>
          <p:cNvPr id="6" name="Text Placeholder 3">
            <a:extLst>
              <a:ext uri="{FF2B5EF4-FFF2-40B4-BE49-F238E27FC236}">
                <a16:creationId xmlns:a16="http://schemas.microsoft.com/office/drawing/2014/main" id="{ABA84F47-4872-0C66-6BD3-CD1696CF846C}"/>
              </a:ext>
            </a:extLst>
          </p:cNvPr>
          <p:cNvSpPr txBox="1">
            <a:spLocks/>
          </p:cNvSpPr>
          <p:nvPr/>
        </p:nvSpPr>
        <p:spPr>
          <a:xfrm>
            <a:off x="11371" y="6147127"/>
            <a:ext cx="3035300" cy="87233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r">
              <a:lnSpc>
                <a:spcPct val="100000"/>
              </a:lnSpc>
            </a:pPr>
            <a:r>
              <a:rPr lang="en-US" sz="1800" dirty="0"/>
              <a:t>TOTAL GENERAL FUND BUDGET $168,533,718 </a:t>
            </a:r>
          </a:p>
          <a:p>
            <a:pPr algn="r">
              <a:lnSpc>
                <a:spcPct val="100000"/>
              </a:lnSpc>
            </a:pPr>
            <a:endParaRPr lang="en-US" sz="1800" dirty="0"/>
          </a:p>
        </p:txBody>
      </p:sp>
    </p:spTree>
    <p:extLst>
      <p:ext uri="{BB962C8B-B14F-4D97-AF65-F5344CB8AC3E}">
        <p14:creationId xmlns:p14="http://schemas.microsoft.com/office/powerpoint/2010/main" val="205507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Placeholder 5">
            <a:extLst>
              <a:ext uri="{FF2B5EF4-FFF2-40B4-BE49-F238E27FC236}">
                <a16:creationId xmlns:a16="http://schemas.microsoft.com/office/drawing/2014/main" id="{C6228FC7-DC8D-9193-574E-D8550089A7DA}"/>
              </a:ext>
            </a:extLst>
          </p:cNvPr>
          <p:cNvGraphicFramePr>
            <a:graphicFrameLocks noGrp="1"/>
          </p:cNvGraphicFramePr>
          <p:nvPr>
            <p:ph type="chart" sz="quarter" idx="10"/>
            <p:extLst>
              <p:ext uri="{D42A27DB-BD31-4B8C-83A1-F6EECF244321}">
                <p14:modId xmlns:p14="http://schemas.microsoft.com/office/powerpoint/2010/main" val="3429216129"/>
              </p:ext>
            </p:extLst>
          </p:nvPr>
        </p:nvGraphicFramePr>
        <p:xfrm>
          <a:off x="1841500" y="771526"/>
          <a:ext cx="10350500" cy="5886444"/>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9">
            <a:extLst>
              <a:ext uri="{FF2B5EF4-FFF2-40B4-BE49-F238E27FC236}">
                <a16:creationId xmlns:a16="http://schemas.microsoft.com/office/drawing/2014/main" id="{DD4A4C33-9AF2-45E4-AE07-629DD5CF5C0D}"/>
              </a:ext>
            </a:extLst>
          </p:cNvPr>
          <p:cNvSpPr>
            <a:spLocks noGrp="1"/>
          </p:cNvSpPr>
          <p:nvPr>
            <p:ph type="title"/>
          </p:nvPr>
        </p:nvSpPr>
        <p:spPr>
          <a:xfrm>
            <a:off x="150928" y="256860"/>
            <a:ext cx="3939001" cy="1221897"/>
          </a:xfrm>
        </p:spPr>
        <p:txBody>
          <a:bodyPr>
            <a:normAutofit fontScale="90000"/>
          </a:bodyPr>
          <a:lstStyle/>
          <a:p>
            <a:r>
              <a:rPr lang="en-US" dirty="0"/>
              <a:t>EXPENDITURES BY MAJOR FUND</a:t>
            </a:r>
          </a:p>
        </p:txBody>
      </p:sp>
      <p:sp>
        <p:nvSpPr>
          <p:cNvPr id="2" name="Text Placeholder 3">
            <a:extLst>
              <a:ext uri="{FF2B5EF4-FFF2-40B4-BE49-F238E27FC236}">
                <a16:creationId xmlns:a16="http://schemas.microsoft.com/office/drawing/2014/main" id="{ABA84F47-4872-0C66-6BD3-CD1696CF846C}"/>
              </a:ext>
            </a:extLst>
          </p:cNvPr>
          <p:cNvSpPr txBox="1">
            <a:spLocks/>
          </p:cNvSpPr>
          <p:nvPr/>
        </p:nvSpPr>
        <p:spPr>
          <a:xfrm>
            <a:off x="0" y="6215757"/>
            <a:ext cx="3035300" cy="534987"/>
          </a:xfrm>
          <a:prstGeom prst="rect">
            <a:avLst/>
          </a:prstGeom>
        </p:spPr>
        <p:txBody>
          <a:bodyPr vert="horz" lIns="0" tIns="45720" rIns="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r"/>
            <a:r>
              <a:rPr lang="en-US" dirty="0"/>
              <a:t>TOTAL BUDGET $425,034,576  </a:t>
            </a:r>
          </a:p>
          <a:p>
            <a:pPr algn="r"/>
            <a:endParaRPr lang="en-US" dirty="0"/>
          </a:p>
        </p:txBody>
      </p:sp>
      <p:sp>
        <p:nvSpPr>
          <p:cNvPr id="3" name="Slide Number Placeholder 7">
            <a:extLst>
              <a:ext uri="{FF2B5EF4-FFF2-40B4-BE49-F238E27FC236}">
                <a16:creationId xmlns:a16="http://schemas.microsoft.com/office/drawing/2014/main" id="{37DA273D-3A7A-826B-E088-603302F72245}"/>
              </a:ext>
            </a:extLst>
          </p:cNvPr>
          <p:cNvSpPr txBox="1">
            <a:spLocks/>
          </p:cNvSpPr>
          <p:nvPr/>
        </p:nvSpPr>
        <p:spPr>
          <a:xfrm>
            <a:off x="10784035" y="6483251"/>
            <a:ext cx="1312025"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CE482DC-2269-4F26-9D2A-7E44B1A4CD85}" type="slidenum">
              <a:rPr lang="en-US" sz="2400" smtClean="0"/>
              <a:pPr algn="r"/>
              <a:t>22</a:t>
            </a:fld>
            <a:endParaRPr lang="en-US" sz="2400" dirty="0"/>
          </a:p>
        </p:txBody>
      </p:sp>
    </p:spTree>
    <p:extLst>
      <p:ext uri="{BB962C8B-B14F-4D97-AF65-F5344CB8AC3E}">
        <p14:creationId xmlns:p14="http://schemas.microsoft.com/office/powerpoint/2010/main" val="1775806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9B0C60-F23E-42B8-BDBB-088B0497330F}"/>
              </a:ext>
            </a:extLst>
          </p:cNvPr>
          <p:cNvSpPr>
            <a:spLocks noGrp="1"/>
          </p:cNvSpPr>
          <p:nvPr>
            <p:ph type="sldNum" sz="quarter" idx="12"/>
          </p:nvPr>
        </p:nvSpPr>
        <p:spPr>
          <a:xfrm>
            <a:off x="10812283" y="6492875"/>
            <a:ext cx="1312025" cy="365125"/>
          </a:xfrm>
        </p:spPr>
        <p:txBody>
          <a:bodyPr/>
          <a:lstStyle/>
          <a:p>
            <a:fld id="{4FAB73BC-B049-4115-A692-8D63A059BFB8}" type="slidenum">
              <a:rPr lang="en-US" sz="2400" smtClean="0"/>
              <a:pPr/>
              <a:t>23</a:t>
            </a:fld>
            <a:endParaRPr lang="en-US" sz="2400" dirty="0"/>
          </a:p>
        </p:txBody>
      </p:sp>
      <p:sp>
        <p:nvSpPr>
          <p:cNvPr id="7" name="Oval 6">
            <a:extLst>
              <a:ext uri="{FF2B5EF4-FFF2-40B4-BE49-F238E27FC236}">
                <a16:creationId xmlns:a16="http://schemas.microsoft.com/office/drawing/2014/main" id="{6365CCD8-865B-AAC0-EAFA-745BFB28D0B1}"/>
              </a:ext>
            </a:extLst>
          </p:cNvPr>
          <p:cNvSpPr/>
          <p:nvPr/>
        </p:nvSpPr>
        <p:spPr>
          <a:xfrm>
            <a:off x="5300800" y="124752"/>
            <a:ext cx="1300162" cy="1285875"/>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A0A7334-D543-A90A-894D-6B034F6BA838}"/>
              </a:ext>
            </a:extLst>
          </p:cNvPr>
          <p:cNvSpPr txBox="1"/>
          <p:nvPr/>
        </p:nvSpPr>
        <p:spPr>
          <a:xfrm>
            <a:off x="6695352" y="163850"/>
            <a:ext cx="5428956" cy="461665"/>
          </a:xfrm>
          <a:prstGeom prst="rect">
            <a:avLst/>
          </a:prstGeom>
          <a:noFill/>
        </p:spPr>
        <p:txBody>
          <a:bodyPr wrap="square" rtlCol="0">
            <a:spAutoFit/>
          </a:bodyPr>
          <a:lstStyle/>
          <a:p>
            <a:r>
              <a:rPr lang="en-US" sz="2400" dirty="0"/>
              <a:t>Upgrade City Facilities and Infrastructure</a:t>
            </a:r>
          </a:p>
        </p:txBody>
      </p:sp>
      <p:sp>
        <p:nvSpPr>
          <p:cNvPr id="4" name="Oval 3">
            <a:extLst>
              <a:ext uri="{FF2B5EF4-FFF2-40B4-BE49-F238E27FC236}">
                <a16:creationId xmlns:a16="http://schemas.microsoft.com/office/drawing/2014/main" id="{E09CB557-339D-6F00-96BE-6A1E19926A5E}"/>
              </a:ext>
            </a:extLst>
          </p:cNvPr>
          <p:cNvSpPr/>
          <p:nvPr/>
        </p:nvSpPr>
        <p:spPr>
          <a:xfrm>
            <a:off x="331800" y="124752"/>
            <a:ext cx="1300162" cy="1285875"/>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12700">
            <a:solidFill>
              <a:schemeClr val="bg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125BB7E-08C2-FE3E-C7B7-0A38BCCE32B4}"/>
              </a:ext>
            </a:extLst>
          </p:cNvPr>
          <p:cNvSpPr txBox="1"/>
          <p:nvPr/>
        </p:nvSpPr>
        <p:spPr>
          <a:xfrm>
            <a:off x="1726352" y="163850"/>
            <a:ext cx="4455669" cy="461665"/>
          </a:xfrm>
          <a:prstGeom prst="rect">
            <a:avLst/>
          </a:prstGeom>
          <a:noFill/>
        </p:spPr>
        <p:txBody>
          <a:bodyPr wrap="square" rtlCol="0">
            <a:spAutoFit/>
          </a:bodyPr>
          <a:lstStyle/>
          <a:p>
            <a:r>
              <a:rPr lang="en-US" sz="2400" dirty="0"/>
              <a:t>Premier West Texas City</a:t>
            </a:r>
          </a:p>
        </p:txBody>
      </p:sp>
      <p:pic>
        <p:nvPicPr>
          <p:cNvPr id="5" name="Picture 4">
            <a:extLst>
              <a:ext uri="{FF2B5EF4-FFF2-40B4-BE49-F238E27FC236}">
                <a16:creationId xmlns:a16="http://schemas.microsoft.com/office/drawing/2014/main" id="{466CF13E-80CC-D9F0-52B5-84273920D5C7}"/>
              </a:ext>
            </a:extLst>
          </p:cNvPr>
          <p:cNvPicPr>
            <a:picLocks noChangeAspect="1"/>
          </p:cNvPicPr>
          <p:nvPr/>
        </p:nvPicPr>
        <p:blipFill>
          <a:blip r:embed="rId5"/>
          <a:stretch>
            <a:fillRect/>
          </a:stretch>
        </p:blipFill>
        <p:spPr>
          <a:xfrm>
            <a:off x="1296797" y="1808251"/>
            <a:ext cx="9598406" cy="4109121"/>
          </a:xfrm>
          <a:prstGeom prst="rect">
            <a:avLst/>
          </a:prstGeom>
        </p:spPr>
      </p:pic>
    </p:spTree>
    <p:extLst>
      <p:ext uri="{BB962C8B-B14F-4D97-AF65-F5344CB8AC3E}">
        <p14:creationId xmlns:p14="http://schemas.microsoft.com/office/powerpoint/2010/main" val="266835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489970-4C8F-4EC7-A061-5B3339EEA9A5}"/>
              </a:ext>
            </a:extLst>
          </p:cNvPr>
          <p:cNvSpPr>
            <a:spLocks noGrp="1"/>
          </p:cNvSpPr>
          <p:nvPr>
            <p:ph type="sldNum" sz="quarter" idx="12"/>
          </p:nvPr>
        </p:nvSpPr>
        <p:spPr>
          <a:xfrm>
            <a:off x="10779462" y="6447986"/>
            <a:ext cx="1312025" cy="365125"/>
          </a:xfrm>
        </p:spPr>
        <p:txBody>
          <a:bodyPr/>
          <a:lstStyle/>
          <a:p>
            <a:fld id="{4FAB73BC-B049-4115-A692-8D63A059BFB8}" type="slidenum">
              <a:rPr lang="en-US" sz="2400" smtClean="0"/>
              <a:pPr/>
              <a:t>24</a:t>
            </a:fld>
            <a:endParaRPr lang="en-US" sz="2400" dirty="0"/>
          </a:p>
        </p:txBody>
      </p:sp>
      <p:sp>
        <p:nvSpPr>
          <p:cNvPr id="5" name="TextBox 4">
            <a:extLst>
              <a:ext uri="{FF2B5EF4-FFF2-40B4-BE49-F238E27FC236}">
                <a16:creationId xmlns:a16="http://schemas.microsoft.com/office/drawing/2014/main" id="{97DCCB0A-47E2-4FCB-952A-9836096A40D1}"/>
              </a:ext>
            </a:extLst>
          </p:cNvPr>
          <p:cNvSpPr txBox="1"/>
          <p:nvPr/>
        </p:nvSpPr>
        <p:spPr>
          <a:xfrm>
            <a:off x="3146344" y="653878"/>
            <a:ext cx="5466714" cy="4401205"/>
          </a:xfrm>
          <a:prstGeom prst="rect">
            <a:avLst/>
          </a:prstGeom>
          <a:noFill/>
        </p:spPr>
        <p:txBody>
          <a:bodyPr wrap="square" rtlCol="0">
            <a:spAutoFit/>
          </a:bodyPr>
          <a:lstStyle/>
          <a:p>
            <a:pPr algn="ctr"/>
            <a:r>
              <a:rPr lang="en-US" sz="2800" u="sng" dirty="0"/>
              <a:t>GENERAL FUND</a:t>
            </a:r>
          </a:p>
          <a:p>
            <a:endParaRPr lang="en-US" sz="2800" dirty="0"/>
          </a:p>
          <a:p>
            <a:r>
              <a:rPr lang="en-US" sz="2800" dirty="0"/>
              <a:t>Est Bal at YE 2023 	     $ 90,300,000</a:t>
            </a:r>
          </a:p>
          <a:p>
            <a:r>
              <a:rPr lang="en-US" sz="2800" dirty="0"/>
              <a:t>Less Reserve	 35%		</a:t>
            </a:r>
            <a:r>
              <a:rPr lang="en-US" sz="2800" u="sng" dirty="0"/>
              <a:t>($59,000,000)</a:t>
            </a:r>
          </a:p>
          <a:p>
            <a:r>
              <a:rPr lang="en-US" sz="2800" dirty="0"/>
              <a:t>Available					$ 31,300,000</a:t>
            </a:r>
          </a:p>
          <a:p>
            <a:endParaRPr lang="en-US" sz="2800" dirty="0"/>
          </a:p>
          <a:p>
            <a:r>
              <a:rPr lang="en-US" sz="2800" dirty="0"/>
              <a:t>Less Oil &amp; Gas			($20,000,000)</a:t>
            </a:r>
          </a:p>
          <a:p>
            <a:endParaRPr lang="en-US" sz="2800" dirty="0"/>
          </a:p>
          <a:p>
            <a:r>
              <a:rPr lang="en-US" sz="2800" dirty="0"/>
              <a:t>Available for 			</a:t>
            </a:r>
            <a:r>
              <a:rPr lang="en-US" sz="2800" dirty="0">
                <a:highlight>
                  <a:srgbClr val="00FFFF"/>
                </a:highlight>
              </a:rPr>
              <a:t>$ 11,300,000</a:t>
            </a:r>
          </a:p>
          <a:p>
            <a:r>
              <a:rPr lang="en-US" sz="2800" dirty="0"/>
              <a:t>Staff requests			===========</a:t>
            </a:r>
          </a:p>
        </p:txBody>
      </p:sp>
    </p:spTree>
    <p:extLst>
      <p:ext uri="{BB962C8B-B14F-4D97-AF65-F5344CB8AC3E}">
        <p14:creationId xmlns:p14="http://schemas.microsoft.com/office/powerpoint/2010/main" val="202052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489970-4C8F-4EC7-A061-5B3339EEA9A5}"/>
              </a:ext>
            </a:extLst>
          </p:cNvPr>
          <p:cNvSpPr>
            <a:spLocks noGrp="1"/>
          </p:cNvSpPr>
          <p:nvPr>
            <p:ph type="sldNum" sz="quarter" idx="12"/>
          </p:nvPr>
        </p:nvSpPr>
        <p:spPr>
          <a:xfrm>
            <a:off x="10779462" y="6447986"/>
            <a:ext cx="1312025" cy="365125"/>
          </a:xfrm>
        </p:spPr>
        <p:txBody>
          <a:bodyPr/>
          <a:lstStyle/>
          <a:p>
            <a:fld id="{4FAB73BC-B049-4115-A692-8D63A059BFB8}" type="slidenum">
              <a:rPr lang="en-US" sz="2400" smtClean="0"/>
              <a:pPr/>
              <a:t>25</a:t>
            </a:fld>
            <a:endParaRPr lang="en-US" sz="2400" dirty="0"/>
          </a:p>
        </p:txBody>
      </p:sp>
      <p:pic>
        <p:nvPicPr>
          <p:cNvPr id="7" name="Picture 6">
            <a:extLst>
              <a:ext uri="{FF2B5EF4-FFF2-40B4-BE49-F238E27FC236}">
                <a16:creationId xmlns:a16="http://schemas.microsoft.com/office/drawing/2014/main" id="{F7318F2F-223D-5CF8-1504-9931EBA709E4}"/>
              </a:ext>
            </a:extLst>
          </p:cNvPr>
          <p:cNvPicPr>
            <a:picLocks noChangeAspect="1"/>
          </p:cNvPicPr>
          <p:nvPr/>
        </p:nvPicPr>
        <p:blipFill>
          <a:blip r:embed="rId3"/>
          <a:stretch>
            <a:fillRect/>
          </a:stretch>
        </p:blipFill>
        <p:spPr>
          <a:xfrm>
            <a:off x="2161757" y="105596"/>
            <a:ext cx="7868484" cy="5598518"/>
          </a:xfrm>
          <a:prstGeom prst="rect">
            <a:avLst/>
          </a:prstGeom>
        </p:spPr>
      </p:pic>
      <p:sp>
        <p:nvSpPr>
          <p:cNvPr id="3" name="TextBox 2">
            <a:extLst>
              <a:ext uri="{FF2B5EF4-FFF2-40B4-BE49-F238E27FC236}">
                <a16:creationId xmlns:a16="http://schemas.microsoft.com/office/drawing/2014/main" id="{13977D83-8FEC-9467-F4AF-E62CBB1192C0}"/>
              </a:ext>
            </a:extLst>
          </p:cNvPr>
          <p:cNvSpPr txBox="1"/>
          <p:nvPr/>
        </p:nvSpPr>
        <p:spPr>
          <a:xfrm>
            <a:off x="3534228" y="5863771"/>
            <a:ext cx="5123543" cy="369332"/>
          </a:xfrm>
          <a:prstGeom prst="rect">
            <a:avLst/>
          </a:prstGeom>
          <a:solidFill>
            <a:schemeClr val="accent5"/>
          </a:solidFill>
        </p:spPr>
        <p:txBody>
          <a:bodyPr wrap="square" rtlCol="0">
            <a:spAutoFit/>
          </a:bodyPr>
          <a:lstStyle/>
          <a:p>
            <a:pPr algn="ctr"/>
            <a:r>
              <a:rPr lang="en-US" dirty="0">
                <a:solidFill>
                  <a:schemeClr val="bg1"/>
                </a:solidFill>
              </a:rPr>
              <a:t>Total Supplementals Left on Table:    $32,483,688</a:t>
            </a:r>
          </a:p>
        </p:txBody>
      </p:sp>
    </p:spTree>
    <p:extLst>
      <p:ext uri="{BB962C8B-B14F-4D97-AF65-F5344CB8AC3E}">
        <p14:creationId xmlns:p14="http://schemas.microsoft.com/office/powerpoint/2010/main" val="298229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9B0C60-F23E-42B8-BDBB-088B0497330F}"/>
              </a:ext>
            </a:extLst>
          </p:cNvPr>
          <p:cNvSpPr>
            <a:spLocks noGrp="1"/>
          </p:cNvSpPr>
          <p:nvPr>
            <p:ph type="sldNum" sz="quarter" idx="12"/>
          </p:nvPr>
        </p:nvSpPr>
        <p:spPr>
          <a:xfrm>
            <a:off x="10812283" y="6492875"/>
            <a:ext cx="1312025" cy="365125"/>
          </a:xfrm>
        </p:spPr>
        <p:txBody>
          <a:bodyPr/>
          <a:lstStyle/>
          <a:p>
            <a:fld id="{4FAB73BC-B049-4115-A692-8D63A059BFB8}" type="slidenum">
              <a:rPr lang="en-US" sz="2400" smtClean="0"/>
              <a:pPr/>
              <a:t>26</a:t>
            </a:fld>
            <a:endParaRPr lang="en-US" sz="2400" dirty="0"/>
          </a:p>
        </p:txBody>
      </p:sp>
      <p:sp>
        <p:nvSpPr>
          <p:cNvPr id="3" name="Rectangle 2">
            <a:extLst>
              <a:ext uri="{FF2B5EF4-FFF2-40B4-BE49-F238E27FC236}">
                <a16:creationId xmlns:a16="http://schemas.microsoft.com/office/drawing/2014/main" id="{FC8944A5-5EAC-72D4-CA80-358100C4BF27}"/>
              </a:ext>
            </a:extLst>
          </p:cNvPr>
          <p:cNvSpPr/>
          <p:nvPr/>
        </p:nvSpPr>
        <p:spPr>
          <a:xfrm>
            <a:off x="3465931" y="1449333"/>
            <a:ext cx="5260136" cy="560353"/>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t>New Senior Center Design - $2,500,000</a:t>
            </a:r>
          </a:p>
        </p:txBody>
      </p:sp>
      <p:sp>
        <p:nvSpPr>
          <p:cNvPr id="6" name="Rectangle 5">
            <a:extLst>
              <a:ext uri="{FF2B5EF4-FFF2-40B4-BE49-F238E27FC236}">
                <a16:creationId xmlns:a16="http://schemas.microsoft.com/office/drawing/2014/main" id="{80F31958-0344-F91E-18E6-0A6033052CB5}"/>
              </a:ext>
            </a:extLst>
          </p:cNvPr>
          <p:cNvSpPr/>
          <p:nvPr/>
        </p:nvSpPr>
        <p:spPr>
          <a:xfrm>
            <a:off x="3465931" y="2217345"/>
            <a:ext cx="5260136" cy="560353"/>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t>Improvements to Southeast Senior Center $2,500,000</a:t>
            </a:r>
          </a:p>
        </p:txBody>
      </p:sp>
      <p:sp>
        <p:nvSpPr>
          <p:cNvPr id="9" name="Rectangle 8">
            <a:extLst>
              <a:ext uri="{FF2B5EF4-FFF2-40B4-BE49-F238E27FC236}">
                <a16:creationId xmlns:a16="http://schemas.microsoft.com/office/drawing/2014/main" id="{3DCD2ADD-3F1F-775D-231B-76701FFC9C55}"/>
              </a:ext>
            </a:extLst>
          </p:cNvPr>
          <p:cNvSpPr/>
          <p:nvPr/>
        </p:nvSpPr>
        <p:spPr>
          <a:xfrm>
            <a:off x="2530866" y="4920233"/>
            <a:ext cx="7130265" cy="1015069"/>
          </a:xfrm>
          <a:prstGeom prst="rect">
            <a:avLst/>
          </a:prstGeom>
          <a:solidFill>
            <a:schemeClr val="accent4">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Parks Oil &amp; Gas Fund Total - $12,500,000</a:t>
            </a:r>
          </a:p>
        </p:txBody>
      </p:sp>
      <p:sp>
        <p:nvSpPr>
          <p:cNvPr id="10" name="Rectangle 9">
            <a:extLst>
              <a:ext uri="{FF2B5EF4-FFF2-40B4-BE49-F238E27FC236}">
                <a16:creationId xmlns:a16="http://schemas.microsoft.com/office/drawing/2014/main" id="{8FF0B667-23F6-854D-330E-5741DDA705DB}"/>
              </a:ext>
            </a:extLst>
          </p:cNvPr>
          <p:cNvSpPr/>
          <p:nvPr/>
        </p:nvSpPr>
        <p:spPr>
          <a:xfrm>
            <a:off x="3465931" y="2980171"/>
            <a:ext cx="5260136" cy="560353"/>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t>Construction of two Auxiliary Fields - $6,500,000</a:t>
            </a:r>
          </a:p>
        </p:txBody>
      </p:sp>
      <p:sp>
        <p:nvSpPr>
          <p:cNvPr id="12" name="Rectangle 11">
            <a:extLst>
              <a:ext uri="{FF2B5EF4-FFF2-40B4-BE49-F238E27FC236}">
                <a16:creationId xmlns:a16="http://schemas.microsoft.com/office/drawing/2014/main" id="{1767CA9A-28A6-5D3D-3BED-A99EBBB0881D}"/>
              </a:ext>
            </a:extLst>
          </p:cNvPr>
          <p:cNvSpPr/>
          <p:nvPr/>
        </p:nvSpPr>
        <p:spPr>
          <a:xfrm>
            <a:off x="3465931" y="3748183"/>
            <a:ext cx="5260136" cy="560353"/>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t>Golf Cart Barn - $1,000,000</a:t>
            </a:r>
          </a:p>
        </p:txBody>
      </p:sp>
      <p:sp>
        <p:nvSpPr>
          <p:cNvPr id="8" name="Title 1">
            <a:extLst>
              <a:ext uri="{FF2B5EF4-FFF2-40B4-BE49-F238E27FC236}">
                <a16:creationId xmlns:a16="http://schemas.microsoft.com/office/drawing/2014/main" id="{A9B6F852-2CAA-A12F-7A6C-EE9D09C2C223}"/>
              </a:ext>
            </a:extLst>
          </p:cNvPr>
          <p:cNvSpPr txBox="1">
            <a:spLocks/>
          </p:cNvSpPr>
          <p:nvPr/>
        </p:nvSpPr>
        <p:spPr>
          <a:xfrm>
            <a:off x="372093" y="122090"/>
            <a:ext cx="11447813" cy="1090261"/>
          </a:xfrm>
          <a:prstGeom prst="rect">
            <a:avLst/>
          </a:prstGeom>
        </p:spPr>
        <p:txBody>
          <a:bodyPr anchor="ct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400" cap="small" dirty="0">
                <a:solidFill>
                  <a:schemeClr val="tx2"/>
                </a:solidFill>
              </a:rPr>
              <a:t>PARKS OIL AND GAS FUND PROJECTS</a:t>
            </a:r>
            <a:endParaRPr lang="en-US" sz="4400" dirty="0">
              <a:solidFill>
                <a:schemeClr val="tx2"/>
              </a:solidFill>
            </a:endParaRPr>
          </a:p>
        </p:txBody>
      </p:sp>
    </p:spTree>
    <p:extLst>
      <p:ext uri="{BB962C8B-B14F-4D97-AF65-F5344CB8AC3E}">
        <p14:creationId xmlns:p14="http://schemas.microsoft.com/office/powerpoint/2010/main" val="148568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1DF8ADF6-ED12-437A-B2E6-899171324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5" name="Rectangle 45">
            <a:extLst>
              <a:ext uri="{FF2B5EF4-FFF2-40B4-BE49-F238E27FC236}">
                <a16:creationId xmlns:a16="http://schemas.microsoft.com/office/drawing/2014/main" id="{B1F9F851-8444-448D-8731-E4B48C327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57" name="Straight Connector 47">
            <a:extLst>
              <a:ext uri="{FF2B5EF4-FFF2-40B4-BE49-F238E27FC236}">
                <a16:creationId xmlns:a16="http://schemas.microsoft.com/office/drawing/2014/main" id="{101B8763-7870-4868-B9C5-1A0C26DE1E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9" name="Rectangle 49">
            <a:extLst>
              <a:ext uri="{FF2B5EF4-FFF2-40B4-BE49-F238E27FC236}">
                <a16:creationId xmlns:a16="http://schemas.microsoft.com/office/drawing/2014/main" id="{62755092-2A02-4B19-ABF7-2F2AB9C2C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DAE13F-5BDA-43A5-AEF2-F31FFA43D398}"/>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dirty="0">
                <a:solidFill>
                  <a:schemeClr val="tx1">
                    <a:lumMod val="85000"/>
                    <a:lumOff val="15000"/>
                  </a:schemeClr>
                </a:solidFill>
              </a:rPr>
              <a:t>FY 2024 </a:t>
            </a:r>
            <a:r>
              <a:rPr lang="en-US" sz="6000" cap="small" dirty="0">
                <a:solidFill>
                  <a:schemeClr val="tx1">
                    <a:lumMod val="85000"/>
                    <a:lumOff val="15000"/>
                  </a:schemeClr>
                </a:solidFill>
              </a:rPr>
              <a:t>Budget Priorities</a:t>
            </a:r>
          </a:p>
        </p:txBody>
      </p:sp>
      <p:pic>
        <p:nvPicPr>
          <p:cNvPr id="11" name="Content Placeholder 10">
            <a:extLst>
              <a:ext uri="{FF2B5EF4-FFF2-40B4-BE49-F238E27FC236}">
                <a16:creationId xmlns:a16="http://schemas.microsoft.com/office/drawing/2014/main" id="{0686B07B-AFF0-4862-6626-689D68D354CB}"/>
              </a:ext>
            </a:extLst>
          </p:cNvPr>
          <p:cNvPicPr>
            <a:picLocks noGrp="1" noChangeAspect="1"/>
          </p:cNvPicPr>
          <p:nvPr>
            <p:ph idx="1"/>
          </p:nvPr>
        </p:nvPicPr>
        <p:blipFill rotWithShape="1">
          <a:blip r:embed="rId3"/>
          <a:srcRect l="52943" t="50417" r="16140" b="12088"/>
          <a:stretch/>
        </p:blipFill>
        <p:spPr>
          <a:xfrm>
            <a:off x="9181070" y="1282776"/>
            <a:ext cx="2169978" cy="2713152"/>
          </a:xfrm>
          <a:prstGeom prst="rect">
            <a:avLst/>
          </a:prstGeom>
        </p:spPr>
      </p:pic>
      <p:sp>
        <p:nvSpPr>
          <p:cNvPr id="61" name="Rectangle 51">
            <a:extLst>
              <a:ext uri="{FF2B5EF4-FFF2-40B4-BE49-F238E27FC236}">
                <a16:creationId xmlns:a16="http://schemas.microsoft.com/office/drawing/2014/main" id="{ADBD06EA-6295-41AD-B616-9DA974C19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6201" y="886968"/>
            <a:ext cx="64008" cy="3108960"/>
          </a:xfrm>
          <a:prstGeom prst="rect">
            <a:avLst/>
          </a:prstGeom>
          <a:solidFill>
            <a:srgbClr val="7ED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10">
            <a:extLst>
              <a:ext uri="{FF2B5EF4-FFF2-40B4-BE49-F238E27FC236}">
                <a16:creationId xmlns:a16="http://schemas.microsoft.com/office/drawing/2014/main" id="{2E12522E-1E52-C736-415E-518F19B5FD09}"/>
              </a:ext>
            </a:extLst>
          </p:cNvPr>
          <p:cNvPicPr>
            <a:picLocks noChangeAspect="1"/>
          </p:cNvPicPr>
          <p:nvPr/>
        </p:nvPicPr>
        <p:blipFill rotWithShape="1">
          <a:blip r:embed="rId3"/>
          <a:srcRect l="10296" t="9450" r="52058" b="54486"/>
          <a:stretch/>
        </p:blipFill>
        <p:spPr>
          <a:xfrm>
            <a:off x="502394" y="1136574"/>
            <a:ext cx="2698940" cy="2665486"/>
          </a:xfrm>
          <a:prstGeom prst="rect">
            <a:avLst/>
          </a:prstGeom>
        </p:spPr>
      </p:pic>
      <p:sp>
        <p:nvSpPr>
          <p:cNvPr id="54" name="Rectangle 53">
            <a:extLst>
              <a:ext uri="{FF2B5EF4-FFF2-40B4-BE49-F238E27FC236}">
                <a16:creationId xmlns:a16="http://schemas.microsoft.com/office/drawing/2014/main" id="{2440AE10-1CFB-40D2-B6FE-1EE33302FE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8730" y="886968"/>
            <a:ext cx="64008" cy="3108960"/>
          </a:xfrm>
          <a:prstGeom prst="rect">
            <a:avLst/>
          </a:prstGeom>
          <a:solidFill>
            <a:srgbClr val="7ED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0">
            <a:extLst>
              <a:ext uri="{FF2B5EF4-FFF2-40B4-BE49-F238E27FC236}">
                <a16:creationId xmlns:a16="http://schemas.microsoft.com/office/drawing/2014/main" id="{119D7956-7C02-447F-5BAF-BD97783E6E3A}"/>
              </a:ext>
            </a:extLst>
          </p:cNvPr>
          <p:cNvPicPr>
            <a:picLocks noChangeAspect="1"/>
          </p:cNvPicPr>
          <p:nvPr/>
        </p:nvPicPr>
        <p:blipFill rotWithShape="1">
          <a:blip r:embed="rId3"/>
          <a:srcRect l="9675" t="48832" r="52679" b="15104"/>
          <a:stretch/>
        </p:blipFill>
        <p:spPr>
          <a:xfrm>
            <a:off x="6134799" y="1136573"/>
            <a:ext cx="2698933" cy="2665479"/>
          </a:xfrm>
          <a:prstGeom prst="rect">
            <a:avLst/>
          </a:prstGeom>
        </p:spPr>
      </p:pic>
      <p:sp>
        <p:nvSpPr>
          <p:cNvPr id="56" name="Rectangle 55">
            <a:extLst>
              <a:ext uri="{FF2B5EF4-FFF2-40B4-BE49-F238E27FC236}">
                <a16:creationId xmlns:a16="http://schemas.microsoft.com/office/drawing/2014/main" id="{1F8DA95A-2087-4C28-9646-5467AF2FC3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5464" y="886968"/>
            <a:ext cx="64008" cy="3108960"/>
          </a:xfrm>
          <a:prstGeom prst="rect">
            <a:avLst/>
          </a:prstGeom>
          <a:solidFill>
            <a:srgbClr val="7ED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0">
            <a:extLst>
              <a:ext uri="{FF2B5EF4-FFF2-40B4-BE49-F238E27FC236}">
                <a16:creationId xmlns:a16="http://schemas.microsoft.com/office/drawing/2014/main" id="{40A7A841-E409-6D83-D603-97FC4EDA5047}"/>
              </a:ext>
            </a:extLst>
          </p:cNvPr>
          <p:cNvPicPr>
            <a:picLocks noChangeAspect="1"/>
          </p:cNvPicPr>
          <p:nvPr/>
        </p:nvPicPr>
        <p:blipFill rotWithShape="1">
          <a:blip r:embed="rId3"/>
          <a:srcRect l="53447" t="8952" r="8907" b="54984"/>
          <a:stretch/>
        </p:blipFill>
        <p:spPr>
          <a:xfrm>
            <a:off x="3334985" y="1136574"/>
            <a:ext cx="2698946" cy="2665491"/>
          </a:xfrm>
          <a:prstGeom prst="rect">
            <a:avLst/>
          </a:prstGeom>
        </p:spPr>
      </p:pic>
      <p:cxnSp>
        <p:nvCxnSpPr>
          <p:cNvPr id="58" name="Straight Connector 57">
            <a:extLst>
              <a:ext uri="{FF2B5EF4-FFF2-40B4-BE49-F238E27FC236}">
                <a16:creationId xmlns:a16="http://schemas.microsoft.com/office/drawing/2014/main" id="{1B5A16B8-D4DD-4B6E-8E67-8D81432CAE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0AC2BE2F-F3D5-4884-841C-943EAF336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7EDEF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2" name="Rectangle 61">
            <a:extLst>
              <a:ext uri="{FF2B5EF4-FFF2-40B4-BE49-F238E27FC236}">
                <a16:creationId xmlns:a16="http://schemas.microsoft.com/office/drawing/2014/main" id="{7622056F-7F2B-4B8E-94D8-45FE14DCC7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53636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2DCDCF25-F106-FA18-EFBB-3B170729A773}"/>
              </a:ext>
            </a:extLst>
          </p:cNvPr>
          <p:cNvSpPr>
            <a:spLocks noGrp="1"/>
          </p:cNvSpPr>
          <p:nvPr>
            <p:ph type="sldNum" sz="quarter" idx="12"/>
          </p:nvPr>
        </p:nvSpPr>
        <p:spPr>
          <a:xfrm>
            <a:off x="10793343" y="6435011"/>
            <a:ext cx="1312025" cy="365125"/>
          </a:xfrm>
        </p:spPr>
        <p:txBody>
          <a:bodyPr/>
          <a:lstStyle/>
          <a:p>
            <a:fld id="{4CE482DC-2269-4F26-9D2A-7E44B1A4CD85}" type="slidenum">
              <a:rPr lang="en-US" sz="2400" smtClean="0"/>
              <a:t>3</a:t>
            </a:fld>
            <a:endParaRPr lang="en-US" sz="2400" dirty="0"/>
          </a:p>
        </p:txBody>
      </p:sp>
    </p:spTree>
    <p:extLst>
      <p:ext uri="{BB962C8B-B14F-4D97-AF65-F5344CB8AC3E}">
        <p14:creationId xmlns:p14="http://schemas.microsoft.com/office/powerpoint/2010/main" val="629714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794310" y="6472327"/>
            <a:ext cx="1312025" cy="365125"/>
          </a:xfrm>
        </p:spPr>
        <p:txBody>
          <a:bodyPr/>
          <a:lstStyle/>
          <a:p>
            <a:fld id="{4FAB73BC-B049-4115-A692-8D63A059BFB8}" type="slidenum">
              <a:rPr lang="en-US" sz="2800" smtClean="0"/>
              <a:pPr/>
              <a:t>4</a:t>
            </a:fld>
            <a:endParaRPr lang="en-US" sz="2800" dirty="0"/>
          </a:p>
        </p:txBody>
      </p:sp>
      <p:sp>
        <p:nvSpPr>
          <p:cNvPr id="3" name="Rectangle 2"/>
          <p:cNvSpPr/>
          <p:nvPr/>
        </p:nvSpPr>
        <p:spPr>
          <a:xfrm>
            <a:off x="1228884" y="133715"/>
            <a:ext cx="10586879" cy="5863144"/>
          </a:xfrm>
          <a:prstGeom prst="rect">
            <a:avLst/>
          </a:prstGeom>
        </p:spPr>
        <p:txBody>
          <a:bodyPr wrap="square">
            <a:spAutoFit/>
          </a:bodyPr>
          <a:lstStyle/>
          <a:p>
            <a:pPr>
              <a:lnSpc>
                <a:spcPct val="250000"/>
              </a:lnSpc>
            </a:pPr>
            <a:r>
              <a:rPr lang="en-US" sz="3000" dirty="0">
                <a:ea typeface="Times New Roman" panose="02020603050405020304" pitchFamily="18" charset="0"/>
              </a:rPr>
              <a:t>Street maintenance- street resurfacing and street reconstruction* </a:t>
            </a:r>
            <a:endParaRPr lang="en-US" sz="3000" dirty="0">
              <a:ea typeface="Calibri" panose="020F0502020204030204" pitchFamily="34" charset="0"/>
            </a:endParaRPr>
          </a:p>
          <a:p>
            <a:pPr>
              <a:lnSpc>
                <a:spcPct val="250000"/>
              </a:lnSpc>
            </a:pPr>
            <a:r>
              <a:rPr lang="en-US" sz="3000" dirty="0">
                <a:ea typeface="Times New Roman" panose="02020603050405020304" pitchFamily="18" charset="0"/>
              </a:rPr>
              <a:t>Park maintenance - fields and facilities </a:t>
            </a:r>
            <a:endParaRPr lang="en-US" sz="3000" dirty="0">
              <a:ea typeface="Calibri" panose="020F0502020204030204" pitchFamily="34" charset="0"/>
            </a:endParaRPr>
          </a:p>
          <a:p>
            <a:pPr>
              <a:lnSpc>
                <a:spcPct val="250000"/>
              </a:lnSpc>
            </a:pPr>
            <a:r>
              <a:rPr lang="en-US" sz="3000" dirty="0">
                <a:ea typeface="Times New Roman" panose="02020603050405020304" pitchFamily="18" charset="0"/>
              </a:rPr>
              <a:t>City facilities maintenance </a:t>
            </a:r>
            <a:endParaRPr lang="en-US" sz="3000" dirty="0">
              <a:ea typeface="Calibri" panose="020F0502020204030204" pitchFamily="34" charset="0"/>
            </a:endParaRPr>
          </a:p>
          <a:p>
            <a:pPr>
              <a:lnSpc>
                <a:spcPct val="250000"/>
              </a:lnSpc>
            </a:pPr>
            <a:r>
              <a:rPr lang="en-US" sz="3000" dirty="0">
                <a:ea typeface="Times New Roman" panose="02020603050405020304" pitchFamily="18" charset="0"/>
              </a:rPr>
              <a:t>City’s fleet maintenance schedule </a:t>
            </a:r>
          </a:p>
          <a:p>
            <a:pPr>
              <a:lnSpc>
                <a:spcPct val="250000"/>
              </a:lnSpc>
            </a:pPr>
            <a:r>
              <a:rPr lang="en-US" sz="3000" dirty="0">
                <a:ea typeface="Calibri" panose="020F0502020204030204" pitchFamily="34" charset="0"/>
              </a:rPr>
              <a:t>Personnel</a:t>
            </a:r>
          </a:p>
        </p:txBody>
      </p:sp>
      <p:grpSp>
        <p:nvGrpSpPr>
          <p:cNvPr id="19" name="Group 18">
            <a:extLst>
              <a:ext uri="{FF2B5EF4-FFF2-40B4-BE49-F238E27FC236}">
                <a16:creationId xmlns:a16="http://schemas.microsoft.com/office/drawing/2014/main" id="{DFFE2748-637E-200C-2788-E8A8B1A0830F}"/>
              </a:ext>
            </a:extLst>
          </p:cNvPr>
          <p:cNvGrpSpPr/>
          <p:nvPr/>
        </p:nvGrpSpPr>
        <p:grpSpPr>
          <a:xfrm>
            <a:off x="271620" y="523352"/>
            <a:ext cx="806693" cy="806693"/>
            <a:chOff x="271620" y="523352"/>
            <a:chExt cx="806693" cy="806693"/>
          </a:xfrm>
        </p:grpSpPr>
        <p:sp>
          <p:nvSpPr>
            <p:cNvPr id="18" name="Oval 17">
              <a:extLst>
                <a:ext uri="{FF2B5EF4-FFF2-40B4-BE49-F238E27FC236}">
                  <a16:creationId xmlns:a16="http://schemas.microsoft.com/office/drawing/2014/main" id="{BE81E849-D097-5A41-468D-074B99C7A925}"/>
                </a:ext>
              </a:extLst>
            </p:cNvPr>
            <p:cNvSpPr/>
            <p:nvPr/>
          </p:nvSpPr>
          <p:spPr>
            <a:xfrm>
              <a:off x="572096" y="1018138"/>
              <a:ext cx="205740" cy="182880"/>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A0C1CB4-CF2A-FED5-BBC7-9391AFA8E998}"/>
                </a:ext>
              </a:extLst>
            </p:cNvPr>
            <p:cNvSpPr/>
            <p:nvPr/>
          </p:nvSpPr>
          <p:spPr>
            <a:xfrm>
              <a:off x="572096" y="835258"/>
              <a:ext cx="205740" cy="18288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15">
              <a:extLst>
                <a:ext uri="{FF2B5EF4-FFF2-40B4-BE49-F238E27FC236}">
                  <a16:creationId xmlns:a16="http://schemas.microsoft.com/office/drawing/2014/main" id="{113DAEEC-5A6A-8448-74E9-94E26E748D86}"/>
                </a:ext>
              </a:extLst>
            </p:cNvPr>
            <p:cNvSpPr/>
            <p:nvPr/>
          </p:nvSpPr>
          <p:spPr>
            <a:xfrm>
              <a:off x="572096" y="645504"/>
              <a:ext cx="20574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Traffic light with solid fill">
              <a:extLst>
                <a:ext uri="{FF2B5EF4-FFF2-40B4-BE49-F238E27FC236}">
                  <a16:creationId xmlns:a16="http://schemas.microsoft.com/office/drawing/2014/main" id="{04399974-9A89-F8D5-6358-25490BBABF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1620" y="523352"/>
              <a:ext cx="806693" cy="806693"/>
            </a:xfrm>
            <a:prstGeom prst="rect">
              <a:avLst/>
            </a:prstGeom>
          </p:spPr>
        </p:pic>
      </p:grpSp>
      <p:pic>
        <p:nvPicPr>
          <p:cNvPr id="9" name="Graphic 8" descr="Users with solid fill">
            <a:extLst>
              <a:ext uri="{FF2B5EF4-FFF2-40B4-BE49-F238E27FC236}">
                <a16:creationId xmlns:a16="http://schemas.microsoft.com/office/drawing/2014/main" id="{0C8E83F4-29B1-9894-D478-CF1E42FF8D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1620" y="5060343"/>
            <a:ext cx="806693" cy="806693"/>
          </a:xfrm>
          <a:prstGeom prst="rect">
            <a:avLst/>
          </a:prstGeom>
        </p:spPr>
      </p:pic>
      <p:pic>
        <p:nvPicPr>
          <p:cNvPr id="11" name="Graphic 10" descr="Car Mechanic with solid fill">
            <a:extLst>
              <a:ext uri="{FF2B5EF4-FFF2-40B4-BE49-F238E27FC236}">
                <a16:creationId xmlns:a16="http://schemas.microsoft.com/office/drawing/2014/main" id="{E913729F-757D-7015-AA56-7B16D06BD0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1620" y="3953242"/>
            <a:ext cx="806693" cy="806693"/>
          </a:xfrm>
          <a:prstGeom prst="rect">
            <a:avLst/>
          </a:prstGeom>
        </p:spPr>
      </p:pic>
      <p:pic>
        <p:nvPicPr>
          <p:cNvPr id="13" name="Graphic 12" descr="Park scene with solid fill">
            <a:extLst>
              <a:ext uri="{FF2B5EF4-FFF2-40B4-BE49-F238E27FC236}">
                <a16:creationId xmlns:a16="http://schemas.microsoft.com/office/drawing/2014/main" id="{02EB7693-6A4A-B437-347D-D44A74FA945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1620" y="1549644"/>
            <a:ext cx="806693" cy="806693"/>
          </a:xfrm>
          <a:prstGeom prst="rect">
            <a:avLst/>
          </a:prstGeom>
        </p:spPr>
      </p:pic>
      <p:pic>
        <p:nvPicPr>
          <p:cNvPr id="15" name="Graphic 14" descr="Traffic cone with solid fill">
            <a:extLst>
              <a:ext uri="{FF2B5EF4-FFF2-40B4-BE49-F238E27FC236}">
                <a16:creationId xmlns:a16="http://schemas.microsoft.com/office/drawing/2014/main" id="{2E0C11DC-1CE7-B1DA-58B4-D63D86A5FCD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71620" y="2751443"/>
            <a:ext cx="806693" cy="806693"/>
          </a:xfrm>
          <a:prstGeom prst="rect">
            <a:avLst/>
          </a:prstGeom>
        </p:spPr>
      </p:pic>
      <p:sp>
        <p:nvSpPr>
          <p:cNvPr id="4" name="TextBox 3">
            <a:extLst>
              <a:ext uri="{FF2B5EF4-FFF2-40B4-BE49-F238E27FC236}">
                <a16:creationId xmlns:a16="http://schemas.microsoft.com/office/drawing/2014/main" id="{6D29CA5E-2BEE-8AC7-CC66-A82AEF55D049}"/>
              </a:ext>
            </a:extLst>
          </p:cNvPr>
          <p:cNvSpPr txBox="1"/>
          <p:nvPr/>
        </p:nvSpPr>
        <p:spPr>
          <a:xfrm>
            <a:off x="5415219" y="5996859"/>
            <a:ext cx="6776781" cy="369332"/>
          </a:xfrm>
          <a:prstGeom prst="rect">
            <a:avLst/>
          </a:prstGeom>
          <a:noFill/>
        </p:spPr>
        <p:txBody>
          <a:bodyPr wrap="square" rtlCol="0">
            <a:spAutoFit/>
          </a:bodyPr>
          <a:lstStyle/>
          <a:p>
            <a:r>
              <a:rPr lang="en-US" dirty="0"/>
              <a:t>*7 million allocated.  Does not include 4 million for slurry for potholes</a:t>
            </a:r>
          </a:p>
        </p:txBody>
      </p:sp>
    </p:spTree>
    <p:extLst>
      <p:ext uri="{BB962C8B-B14F-4D97-AF65-F5344CB8AC3E}">
        <p14:creationId xmlns:p14="http://schemas.microsoft.com/office/powerpoint/2010/main" val="103163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2DE5A1-6036-4202-B554-34FB9163480D}"/>
              </a:ext>
            </a:extLst>
          </p:cNvPr>
          <p:cNvSpPr>
            <a:spLocks noGrp="1"/>
          </p:cNvSpPr>
          <p:nvPr>
            <p:ph type="sldNum" sz="quarter" idx="12"/>
          </p:nvPr>
        </p:nvSpPr>
        <p:spPr>
          <a:xfrm>
            <a:off x="10773562" y="6430289"/>
            <a:ext cx="1312025" cy="365125"/>
          </a:xfrm>
        </p:spPr>
        <p:txBody>
          <a:bodyPr/>
          <a:lstStyle/>
          <a:p>
            <a:fld id="{4FAB73BC-B049-4115-A692-8D63A059BFB8}" type="slidenum">
              <a:rPr lang="en-US" sz="2800" smtClean="0"/>
              <a:pPr/>
              <a:t>5</a:t>
            </a:fld>
            <a:endParaRPr lang="en-US" sz="2800" dirty="0"/>
          </a:p>
        </p:txBody>
      </p:sp>
      <p:pic>
        <p:nvPicPr>
          <p:cNvPr id="3" name="Picture 2">
            <a:extLst>
              <a:ext uri="{FF2B5EF4-FFF2-40B4-BE49-F238E27FC236}">
                <a16:creationId xmlns:a16="http://schemas.microsoft.com/office/drawing/2014/main" id="{9366C49C-A942-4BA6-A3D1-274743C0CA3B}"/>
              </a:ext>
            </a:extLst>
          </p:cNvPr>
          <p:cNvPicPr>
            <a:picLocks noChangeAspect="1"/>
          </p:cNvPicPr>
          <p:nvPr/>
        </p:nvPicPr>
        <p:blipFill rotWithShape="1">
          <a:blip r:embed="rId3"/>
          <a:srcRect l="9796" t="13653" r="4186" b="7633"/>
          <a:stretch/>
        </p:blipFill>
        <p:spPr>
          <a:xfrm>
            <a:off x="940940" y="152139"/>
            <a:ext cx="6164493" cy="5757638"/>
          </a:xfrm>
          <a:prstGeom prst="rect">
            <a:avLst/>
          </a:prstGeom>
        </p:spPr>
      </p:pic>
      <p:sp>
        <p:nvSpPr>
          <p:cNvPr id="4" name="TextBox 3">
            <a:extLst>
              <a:ext uri="{FF2B5EF4-FFF2-40B4-BE49-F238E27FC236}">
                <a16:creationId xmlns:a16="http://schemas.microsoft.com/office/drawing/2014/main" id="{4534A727-16FB-4F64-8982-250A6FE255C0}"/>
              </a:ext>
            </a:extLst>
          </p:cNvPr>
          <p:cNvSpPr txBox="1"/>
          <p:nvPr/>
        </p:nvSpPr>
        <p:spPr>
          <a:xfrm>
            <a:off x="1737188" y="1658844"/>
            <a:ext cx="4571999" cy="646331"/>
          </a:xfrm>
          <a:prstGeom prst="rect">
            <a:avLst/>
          </a:prstGeom>
          <a:noFill/>
        </p:spPr>
        <p:txBody>
          <a:bodyPr wrap="square" rtlCol="0">
            <a:spAutoFit/>
          </a:bodyPr>
          <a:lstStyle/>
          <a:p>
            <a:r>
              <a:rPr lang="en-US" sz="3600" dirty="0">
                <a:solidFill>
                  <a:schemeClr val="bg1"/>
                </a:solidFill>
              </a:rPr>
              <a:t>OPERATING REVENUE</a:t>
            </a:r>
          </a:p>
        </p:txBody>
      </p:sp>
      <p:sp>
        <p:nvSpPr>
          <p:cNvPr id="6" name="TextBox 5">
            <a:extLst>
              <a:ext uri="{FF2B5EF4-FFF2-40B4-BE49-F238E27FC236}">
                <a16:creationId xmlns:a16="http://schemas.microsoft.com/office/drawing/2014/main" id="{92D827A1-3A47-4864-A2BC-2DEFCCFFE5F3}"/>
              </a:ext>
            </a:extLst>
          </p:cNvPr>
          <p:cNvSpPr txBox="1"/>
          <p:nvPr/>
        </p:nvSpPr>
        <p:spPr>
          <a:xfrm>
            <a:off x="2054832" y="2849136"/>
            <a:ext cx="4746661" cy="523220"/>
          </a:xfrm>
          <a:prstGeom prst="rect">
            <a:avLst/>
          </a:prstGeom>
          <a:noFill/>
        </p:spPr>
        <p:txBody>
          <a:bodyPr wrap="square" rtlCol="0">
            <a:spAutoFit/>
          </a:bodyPr>
          <a:lstStyle/>
          <a:p>
            <a:r>
              <a:rPr lang="en-US" sz="2800" dirty="0"/>
              <a:t>OPERATING   EXPENSES</a:t>
            </a:r>
          </a:p>
        </p:txBody>
      </p:sp>
      <p:sp>
        <p:nvSpPr>
          <p:cNvPr id="5" name="Oval 4">
            <a:extLst>
              <a:ext uri="{FF2B5EF4-FFF2-40B4-BE49-F238E27FC236}">
                <a16:creationId xmlns:a16="http://schemas.microsoft.com/office/drawing/2014/main" id="{1AD9AB77-989B-B554-5EEB-BD5244B18008}"/>
              </a:ext>
            </a:extLst>
          </p:cNvPr>
          <p:cNvSpPr/>
          <p:nvPr/>
        </p:nvSpPr>
        <p:spPr>
          <a:xfrm>
            <a:off x="2163531" y="3378379"/>
            <a:ext cx="1265682" cy="1205445"/>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12700">
            <a:solidFill>
              <a:schemeClr val="bg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6E62BC6-F893-F137-7A3A-7D90D3B04677}"/>
              </a:ext>
            </a:extLst>
          </p:cNvPr>
          <p:cNvSpPr/>
          <p:nvPr/>
        </p:nvSpPr>
        <p:spPr>
          <a:xfrm>
            <a:off x="4514789" y="3378379"/>
            <a:ext cx="1189214" cy="1205445"/>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12700">
            <a:solidFill>
              <a:schemeClr val="bg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D4ECFA7-98C7-95FC-58A5-7FF78C99883E}"/>
              </a:ext>
            </a:extLst>
          </p:cNvPr>
          <p:cNvSpPr txBox="1"/>
          <p:nvPr/>
        </p:nvSpPr>
        <p:spPr>
          <a:xfrm>
            <a:off x="7737294" y="642629"/>
            <a:ext cx="4054867" cy="2031325"/>
          </a:xfrm>
          <a:prstGeom prst="rect">
            <a:avLst/>
          </a:prstGeom>
          <a:noFill/>
        </p:spPr>
        <p:txBody>
          <a:bodyPr wrap="square">
            <a:spAutoFit/>
          </a:bodyPr>
          <a:lstStyle/>
          <a:p>
            <a:r>
              <a:rPr lang="en-US" sz="1800" dirty="0"/>
              <a:t>We need to be able to PROPERLY maintain new facilities we build</a:t>
            </a:r>
            <a:r>
              <a:rPr lang="en-US" dirty="0"/>
              <a:t>.</a:t>
            </a:r>
          </a:p>
          <a:p>
            <a:endParaRPr lang="en-US" dirty="0"/>
          </a:p>
          <a:p>
            <a:r>
              <a:rPr lang="en-US" sz="1800" dirty="0"/>
              <a:t>Maintenance and Operations must come from Operational revenue sources:  Property Tax, Sales Tax and Fees</a:t>
            </a:r>
          </a:p>
          <a:p>
            <a:endParaRPr lang="en-US" dirty="0"/>
          </a:p>
        </p:txBody>
      </p:sp>
      <p:grpSp>
        <p:nvGrpSpPr>
          <p:cNvPr id="10" name="Group 9">
            <a:extLst>
              <a:ext uri="{FF2B5EF4-FFF2-40B4-BE49-F238E27FC236}">
                <a16:creationId xmlns:a16="http://schemas.microsoft.com/office/drawing/2014/main" id="{3A848540-2884-8346-633A-12C413D2A8F3}"/>
              </a:ext>
            </a:extLst>
          </p:cNvPr>
          <p:cNvGrpSpPr/>
          <p:nvPr/>
        </p:nvGrpSpPr>
        <p:grpSpPr>
          <a:xfrm>
            <a:off x="2948473" y="4639355"/>
            <a:ext cx="723059" cy="706827"/>
            <a:chOff x="271620" y="523352"/>
            <a:chExt cx="806693" cy="806693"/>
          </a:xfrm>
        </p:grpSpPr>
        <p:sp>
          <p:nvSpPr>
            <p:cNvPr id="11" name="Oval 10">
              <a:extLst>
                <a:ext uri="{FF2B5EF4-FFF2-40B4-BE49-F238E27FC236}">
                  <a16:creationId xmlns:a16="http://schemas.microsoft.com/office/drawing/2014/main" id="{98B4EE9B-810C-4055-5827-1AFCA705C84B}"/>
                </a:ext>
              </a:extLst>
            </p:cNvPr>
            <p:cNvSpPr/>
            <p:nvPr/>
          </p:nvSpPr>
          <p:spPr>
            <a:xfrm>
              <a:off x="572096" y="1018138"/>
              <a:ext cx="205740" cy="182880"/>
            </a:xfrm>
            <a:prstGeom prst="ellipse">
              <a:avLst/>
            </a:prstGeom>
            <a:solidFill>
              <a:srgbClr val="00B050"/>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4203F0C-288E-AB28-68CF-33BF269FE519}"/>
                </a:ext>
              </a:extLst>
            </p:cNvPr>
            <p:cNvSpPr/>
            <p:nvPr/>
          </p:nvSpPr>
          <p:spPr>
            <a:xfrm>
              <a:off x="572096" y="835258"/>
              <a:ext cx="205740" cy="182880"/>
            </a:xfrm>
            <a:prstGeom prst="ellipse">
              <a:avLst/>
            </a:prstGeom>
            <a:solidFill>
              <a:srgbClr val="FFFF00"/>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D570377-7B6E-8B11-B54A-75F71B94CBC5}"/>
                </a:ext>
              </a:extLst>
            </p:cNvPr>
            <p:cNvSpPr/>
            <p:nvPr/>
          </p:nvSpPr>
          <p:spPr>
            <a:xfrm>
              <a:off x="572096" y="645504"/>
              <a:ext cx="205740" cy="182880"/>
            </a:xfrm>
            <a:prstGeom prst="ellipse">
              <a:avLst/>
            </a:prstGeom>
            <a:solidFill>
              <a:srgbClr val="FF0000"/>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Traffic light with solid fill">
              <a:extLst>
                <a:ext uri="{FF2B5EF4-FFF2-40B4-BE49-F238E27FC236}">
                  <a16:creationId xmlns:a16="http://schemas.microsoft.com/office/drawing/2014/main" id="{7B5237E9-44D6-069E-4614-116636E33D9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1620" y="523352"/>
              <a:ext cx="806693" cy="806693"/>
            </a:xfrm>
            <a:prstGeom prst="rect">
              <a:avLst/>
            </a:prstGeom>
          </p:spPr>
        </p:pic>
      </p:grpSp>
      <p:pic>
        <p:nvPicPr>
          <p:cNvPr id="15" name="Graphic 14" descr="Users with solid fill">
            <a:extLst>
              <a:ext uri="{FF2B5EF4-FFF2-40B4-BE49-F238E27FC236}">
                <a16:creationId xmlns:a16="http://schemas.microsoft.com/office/drawing/2014/main" id="{8F56CC7B-E06A-1A27-9666-724BC94049C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90735" y="5043452"/>
            <a:ext cx="723059" cy="723059"/>
          </a:xfrm>
          <a:prstGeom prst="rect">
            <a:avLst/>
          </a:prstGeom>
        </p:spPr>
      </p:pic>
      <p:pic>
        <p:nvPicPr>
          <p:cNvPr id="16" name="Graphic 15" descr="Car Mechanic with solid fill">
            <a:extLst>
              <a:ext uri="{FF2B5EF4-FFF2-40B4-BE49-F238E27FC236}">
                <a16:creationId xmlns:a16="http://schemas.microsoft.com/office/drawing/2014/main" id="{CEFE360E-FE32-ECB4-0AC3-0E5FBFFD89E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58404" y="4583824"/>
            <a:ext cx="723059" cy="723059"/>
          </a:xfrm>
          <a:prstGeom prst="rect">
            <a:avLst/>
          </a:prstGeom>
        </p:spPr>
      </p:pic>
      <p:pic>
        <p:nvPicPr>
          <p:cNvPr id="17" name="Graphic 16" descr="Park scene with solid fill">
            <a:extLst>
              <a:ext uri="{FF2B5EF4-FFF2-40B4-BE49-F238E27FC236}">
                <a16:creationId xmlns:a16="http://schemas.microsoft.com/office/drawing/2014/main" id="{6BDDC617-84BF-A85C-4671-9B7FB77B4D2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432998" y="4429949"/>
            <a:ext cx="723059" cy="723059"/>
          </a:xfrm>
          <a:prstGeom prst="rect">
            <a:avLst/>
          </a:prstGeom>
        </p:spPr>
      </p:pic>
      <p:pic>
        <p:nvPicPr>
          <p:cNvPr id="18" name="Graphic 17" descr="Traffic cone with solid fill">
            <a:extLst>
              <a:ext uri="{FF2B5EF4-FFF2-40B4-BE49-F238E27FC236}">
                <a16:creationId xmlns:a16="http://schemas.microsoft.com/office/drawing/2014/main" id="{CCD4FA88-A965-03EB-CC8C-45CF27D0166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800575" y="4871598"/>
            <a:ext cx="723059" cy="723059"/>
          </a:xfrm>
          <a:prstGeom prst="rect">
            <a:avLst/>
          </a:prstGeom>
        </p:spPr>
      </p:pic>
    </p:spTree>
    <p:extLst>
      <p:ext uri="{BB962C8B-B14F-4D97-AF65-F5344CB8AC3E}">
        <p14:creationId xmlns:p14="http://schemas.microsoft.com/office/powerpoint/2010/main" val="5682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FE778A8-58F0-C3CA-1439-24D50553EC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5122" y="4502015"/>
            <a:ext cx="4663767" cy="133568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7B2DE5A1-6036-4202-B554-34FB9163480D}"/>
              </a:ext>
            </a:extLst>
          </p:cNvPr>
          <p:cNvSpPr>
            <a:spLocks noGrp="1"/>
          </p:cNvSpPr>
          <p:nvPr>
            <p:ph type="sldNum" sz="quarter" idx="12"/>
          </p:nvPr>
        </p:nvSpPr>
        <p:spPr>
          <a:xfrm>
            <a:off x="10773562" y="6430289"/>
            <a:ext cx="1312025" cy="365125"/>
          </a:xfrm>
        </p:spPr>
        <p:txBody>
          <a:bodyPr/>
          <a:lstStyle/>
          <a:p>
            <a:fld id="{4FAB73BC-B049-4115-A692-8D63A059BFB8}" type="slidenum">
              <a:rPr lang="en-US" sz="2800" smtClean="0"/>
              <a:pPr/>
              <a:t>6</a:t>
            </a:fld>
            <a:endParaRPr lang="en-US" sz="2800" dirty="0"/>
          </a:p>
        </p:txBody>
      </p:sp>
      <p:pic>
        <p:nvPicPr>
          <p:cNvPr id="3" name="Picture 2">
            <a:extLst>
              <a:ext uri="{FF2B5EF4-FFF2-40B4-BE49-F238E27FC236}">
                <a16:creationId xmlns:a16="http://schemas.microsoft.com/office/drawing/2014/main" id="{9366C49C-A942-4BA6-A3D1-274743C0CA3B}"/>
              </a:ext>
            </a:extLst>
          </p:cNvPr>
          <p:cNvPicPr>
            <a:picLocks noChangeAspect="1"/>
          </p:cNvPicPr>
          <p:nvPr/>
        </p:nvPicPr>
        <p:blipFill rotWithShape="1">
          <a:blip r:embed="rId4"/>
          <a:srcRect l="9796" t="13653" r="4186" b="7633"/>
          <a:stretch/>
        </p:blipFill>
        <p:spPr>
          <a:xfrm>
            <a:off x="1110846" y="1079194"/>
            <a:ext cx="4943070" cy="4616828"/>
          </a:xfrm>
          <a:prstGeom prst="rect">
            <a:avLst/>
          </a:prstGeom>
        </p:spPr>
      </p:pic>
      <p:sp>
        <p:nvSpPr>
          <p:cNvPr id="4" name="TextBox 3">
            <a:extLst>
              <a:ext uri="{FF2B5EF4-FFF2-40B4-BE49-F238E27FC236}">
                <a16:creationId xmlns:a16="http://schemas.microsoft.com/office/drawing/2014/main" id="{4534A727-16FB-4F64-8982-250A6FE255C0}"/>
              </a:ext>
            </a:extLst>
          </p:cNvPr>
          <p:cNvSpPr txBox="1"/>
          <p:nvPr/>
        </p:nvSpPr>
        <p:spPr>
          <a:xfrm>
            <a:off x="1390563" y="2133420"/>
            <a:ext cx="4571999" cy="646331"/>
          </a:xfrm>
          <a:prstGeom prst="rect">
            <a:avLst/>
          </a:prstGeom>
          <a:noFill/>
        </p:spPr>
        <p:txBody>
          <a:bodyPr wrap="square" rtlCol="0">
            <a:spAutoFit/>
          </a:bodyPr>
          <a:lstStyle/>
          <a:p>
            <a:r>
              <a:rPr lang="en-US" sz="3600" dirty="0">
                <a:solidFill>
                  <a:schemeClr val="bg1"/>
                </a:solidFill>
              </a:rPr>
              <a:t>OPERATING REVENUE</a:t>
            </a:r>
          </a:p>
        </p:txBody>
      </p:sp>
      <p:sp>
        <p:nvSpPr>
          <p:cNvPr id="6" name="TextBox 5">
            <a:extLst>
              <a:ext uri="{FF2B5EF4-FFF2-40B4-BE49-F238E27FC236}">
                <a16:creationId xmlns:a16="http://schemas.microsoft.com/office/drawing/2014/main" id="{92D827A1-3A47-4864-A2BC-2DEFCCFFE5F3}"/>
              </a:ext>
            </a:extLst>
          </p:cNvPr>
          <p:cNvSpPr txBox="1"/>
          <p:nvPr/>
        </p:nvSpPr>
        <p:spPr>
          <a:xfrm>
            <a:off x="1628774" y="3276223"/>
            <a:ext cx="3749198" cy="523220"/>
          </a:xfrm>
          <a:prstGeom prst="rect">
            <a:avLst/>
          </a:prstGeom>
          <a:noFill/>
        </p:spPr>
        <p:txBody>
          <a:bodyPr wrap="square" rtlCol="0">
            <a:spAutoFit/>
          </a:bodyPr>
          <a:lstStyle/>
          <a:p>
            <a:r>
              <a:rPr lang="en-US" sz="2800" dirty="0"/>
              <a:t>OPERATING   EXPENSES</a:t>
            </a:r>
          </a:p>
        </p:txBody>
      </p:sp>
      <p:sp>
        <p:nvSpPr>
          <p:cNvPr id="5" name="Oval 4">
            <a:extLst>
              <a:ext uri="{FF2B5EF4-FFF2-40B4-BE49-F238E27FC236}">
                <a16:creationId xmlns:a16="http://schemas.microsoft.com/office/drawing/2014/main" id="{1AD9AB77-989B-B554-5EEB-BD5244B18008}"/>
              </a:ext>
            </a:extLst>
          </p:cNvPr>
          <p:cNvSpPr/>
          <p:nvPr/>
        </p:nvSpPr>
        <p:spPr>
          <a:xfrm>
            <a:off x="1802750" y="3799443"/>
            <a:ext cx="1265682" cy="1205445"/>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12700">
            <a:solidFill>
              <a:schemeClr val="bg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6E62BC6-F893-F137-7A3A-7D90D3B04677}"/>
              </a:ext>
            </a:extLst>
          </p:cNvPr>
          <p:cNvSpPr/>
          <p:nvPr/>
        </p:nvSpPr>
        <p:spPr>
          <a:xfrm>
            <a:off x="4017829" y="3784760"/>
            <a:ext cx="1189214" cy="1205445"/>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12700">
            <a:solidFill>
              <a:schemeClr val="bg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3E423EF7-2798-A537-8122-752C7F8DCF5C}"/>
              </a:ext>
            </a:extLst>
          </p:cNvPr>
          <p:cNvGrpSpPr/>
          <p:nvPr/>
        </p:nvGrpSpPr>
        <p:grpSpPr>
          <a:xfrm>
            <a:off x="8425914" y="4533582"/>
            <a:ext cx="723059" cy="706827"/>
            <a:chOff x="271620" y="523352"/>
            <a:chExt cx="806693" cy="806693"/>
          </a:xfrm>
        </p:grpSpPr>
        <p:sp>
          <p:nvSpPr>
            <p:cNvPr id="9" name="Oval 8">
              <a:extLst>
                <a:ext uri="{FF2B5EF4-FFF2-40B4-BE49-F238E27FC236}">
                  <a16:creationId xmlns:a16="http://schemas.microsoft.com/office/drawing/2014/main" id="{F069D5FF-404C-0B5F-965B-764EC82B08A4}"/>
                </a:ext>
              </a:extLst>
            </p:cNvPr>
            <p:cNvSpPr/>
            <p:nvPr/>
          </p:nvSpPr>
          <p:spPr>
            <a:xfrm>
              <a:off x="572096" y="1018138"/>
              <a:ext cx="205740" cy="182880"/>
            </a:xfrm>
            <a:prstGeom prst="ellipse">
              <a:avLst/>
            </a:prstGeom>
            <a:solidFill>
              <a:srgbClr val="00B050"/>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094AA1D-1948-16AD-7F77-EA00B30B2415}"/>
                </a:ext>
              </a:extLst>
            </p:cNvPr>
            <p:cNvSpPr/>
            <p:nvPr/>
          </p:nvSpPr>
          <p:spPr>
            <a:xfrm>
              <a:off x="572096" y="835258"/>
              <a:ext cx="205740" cy="182880"/>
            </a:xfrm>
            <a:prstGeom prst="ellipse">
              <a:avLst/>
            </a:prstGeom>
            <a:solidFill>
              <a:srgbClr val="FFFF00"/>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07A8E65C-946E-C99D-C589-E02F64CCD662}"/>
                </a:ext>
              </a:extLst>
            </p:cNvPr>
            <p:cNvSpPr/>
            <p:nvPr/>
          </p:nvSpPr>
          <p:spPr>
            <a:xfrm>
              <a:off x="572096" y="645504"/>
              <a:ext cx="205740" cy="182880"/>
            </a:xfrm>
            <a:prstGeom prst="ellipse">
              <a:avLst/>
            </a:prstGeom>
            <a:solidFill>
              <a:srgbClr val="FF0000"/>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Traffic light with solid fill">
              <a:extLst>
                <a:ext uri="{FF2B5EF4-FFF2-40B4-BE49-F238E27FC236}">
                  <a16:creationId xmlns:a16="http://schemas.microsoft.com/office/drawing/2014/main" id="{51B6F5D2-F66E-15AD-DFCE-28D199AF9DE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1620" y="523352"/>
              <a:ext cx="806693" cy="806693"/>
            </a:xfrm>
            <a:prstGeom prst="rect">
              <a:avLst/>
            </a:prstGeom>
          </p:spPr>
        </p:pic>
      </p:grpSp>
      <p:pic>
        <p:nvPicPr>
          <p:cNvPr id="13" name="Graphic 12" descr="Users with solid fill">
            <a:extLst>
              <a:ext uri="{FF2B5EF4-FFF2-40B4-BE49-F238E27FC236}">
                <a16:creationId xmlns:a16="http://schemas.microsoft.com/office/drawing/2014/main" id="{134367FF-77F1-4E4C-1AC5-B9FE78EFA32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92989" y="5181980"/>
            <a:ext cx="723059" cy="723059"/>
          </a:xfrm>
          <a:prstGeom prst="rect">
            <a:avLst/>
          </a:prstGeom>
        </p:spPr>
      </p:pic>
      <p:pic>
        <p:nvPicPr>
          <p:cNvPr id="14" name="Graphic 13" descr="Car Mechanic with solid fill">
            <a:extLst>
              <a:ext uri="{FF2B5EF4-FFF2-40B4-BE49-F238E27FC236}">
                <a16:creationId xmlns:a16="http://schemas.microsoft.com/office/drawing/2014/main" id="{3CF3B247-E977-F8AA-3DEA-A0244FCE0EA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675922" y="4707224"/>
            <a:ext cx="723059" cy="723059"/>
          </a:xfrm>
          <a:prstGeom prst="rect">
            <a:avLst/>
          </a:prstGeom>
        </p:spPr>
      </p:pic>
      <p:pic>
        <p:nvPicPr>
          <p:cNvPr id="15" name="Graphic 14" descr="Park scene with solid fill">
            <a:extLst>
              <a:ext uri="{FF2B5EF4-FFF2-40B4-BE49-F238E27FC236}">
                <a16:creationId xmlns:a16="http://schemas.microsoft.com/office/drawing/2014/main" id="{2EEADA35-ADC6-C254-E1B0-D4BAB58C0CF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506369" y="4502015"/>
            <a:ext cx="723059" cy="723059"/>
          </a:xfrm>
          <a:prstGeom prst="rect">
            <a:avLst/>
          </a:prstGeom>
        </p:spPr>
      </p:pic>
      <p:pic>
        <p:nvPicPr>
          <p:cNvPr id="16" name="Graphic 15" descr="Traffic cone with solid fill">
            <a:extLst>
              <a:ext uri="{FF2B5EF4-FFF2-40B4-BE49-F238E27FC236}">
                <a16:creationId xmlns:a16="http://schemas.microsoft.com/office/drawing/2014/main" id="{C9AACEF6-5460-A7AC-DB07-4ED2198320C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492973" y="4640499"/>
            <a:ext cx="723059" cy="723059"/>
          </a:xfrm>
          <a:prstGeom prst="rect">
            <a:avLst/>
          </a:prstGeom>
        </p:spPr>
      </p:pic>
      <p:sp>
        <p:nvSpPr>
          <p:cNvPr id="18" name="TextBox 17">
            <a:extLst>
              <a:ext uri="{FF2B5EF4-FFF2-40B4-BE49-F238E27FC236}">
                <a16:creationId xmlns:a16="http://schemas.microsoft.com/office/drawing/2014/main" id="{66656394-DB9E-F860-1EFA-3C99B890CFAC}"/>
              </a:ext>
            </a:extLst>
          </p:cNvPr>
          <p:cNvSpPr txBox="1"/>
          <p:nvPr/>
        </p:nvSpPr>
        <p:spPr>
          <a:xfrm>
            <a:off x="8159252" y="3864263"/>
            <a:ext cx="3060471" cy="523220"/>
          </a:xfrm>
          <a:prstGeom prst="rect">
            <a:avLst/>
          </a:prstGeom>
          <a:noFill/>
        </p:spPr>
        <p:txBody>
          <a:bodyPr wrap="square" rtlCol="0">
            <a:spAutoFit/>
          </a:bodyPr>
          <a:lstStyle/>
          <a:p>
            <a:r>
              <a:rPr lang="en-US" sz="2800" dirty="0"/>
              <a:t>MAINTENANCE</a:t>
            </a:r>
          </a:p>
        </p:txBody>
      </p:sp>
      <p:sp>
        <p:nvSpPr>
          <p:cNvPr id="28" name="TextBox 27">
            <a:extLst>
              <a:ext uri="{FF2B5EF4-FFF2-40B4-BE49-F238E27FC236}">
                <a16:creationId xmlns:a16="http://schemas.microsoft.com/office/drawing/2014/main" id="{3E754888-1353-60C3-F619-6A8443B705FD}"/>
              </a:ext>
            </a:extLst>
          </p:cNvPr>
          <p:cNvSpPr txBox="1"/>
          <p:nvPr/>
        </p:nvSpPr>
        <p:spPr>
          <a:xfrm>
            <a:off x="7675922" y="610901"/>
            <a:ext cx="4172605" cy="2308324"/>
          </a:xfrm>
          <a:prstGeom prst="rect">
            <a:avLst/>
          </a:prstGeom>
          <a:noFill/>
        </p:spPr>
        <p:txBody>
          <a:bodyPr wrap="square">
            <a:spAutoFit/>
          </a:bodyPr>
          <a:lstStyle/>
          <a:p>
            <a:r>
              <a:rPr lang="en-US" sz="1800" dirty="0"/>
              <a:t>We must keep fund </a:t>
            </a:r>
            <a:r>
              <a:rPr lang="en-US" dirty="0"/>
              <a:t>balance </a:t>
            </a:r>
            <a:r>
              <a:rPr lang="en-US" sz="1800" dirty="0"/>
              <a:t>resources (the city’s </a:t>
            </a:r>
            <a:r>
              <a:rPr lang="en-US" dirty="0"/>
              <a:t>“savings”) </a:t>
            </a:r>
            <a:r>
              <a:rPr lang="en-US" sz="1800" dirty="0"/>
              <a:t>for a rainy day and not rely on it for operational expenses</a:t>
            </a:r>
          </a:p>
          <a:p>
            <a:endParaRPr lang="en-US" sz="1800" dirty="0"/>
          </a:p>
          <a:p>
            <a:r>
              <a:rPr lang="en-US" sz="1800" dirty="0"/>
              <a:t>Items outside of the </a:t>
            </a:r>
            <a:r>
              <a:rPr lang="en-US" dirty="0"/>
              <a:t>umbrella are covered by </a:t>
            </a:r>
            <a:r>
              <a:rPr lang="en-US" sz="1800" dirty="0"/>
              <a:t>fund balance (a “one-time” resource) should be used for one-time expenditures.</a:t>
            </a:r>
          </a:p>
          <a:p>
            <a:endParaRPr lang="en-US" sz="1800" dirty="0"/>
          </a:p>
        </p:txBody>
      </p:sp>
    </p:spTree>
    <p:extLst>
      <p:ext uri="{BB962C8B-B14F-4D97-AF65-F5344CB8AC3E}">
        <p14:creationId xmlns:p14="http://schemas.microsoft.com/office/powerpoint/2010/main" val="406067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D56B0AB-3758-4331-961B-26238F3025B7}"/>
              </a:ext>
            </a:extLst>
          </p:cNvPr>
          <p:cNvSpPr>
            <a:spLocks noGrp="1"/>
          </p:cNvSpPr>
          <p:nvPr>
            <p:ph type="subTitle" idx="4294967295"/>
          </p:nvPr>
        </p:nvSpPr>
        <p:spPr>
          <a:xfrm>
            <a:off x="0" y="5597525"/>
            <a:ext cx="10058400" cy="696913"/>
          </a:xfrm>
        </p:spPr>
        <p:txBody>
          <a:bodyPr>
            <a:noAutofit/>
          </a:bodyPr>
          <a:lstStyle/>
          <a:p>
            <a:r>
              <a:rPr lang="en-US" sz="4800" cap="small" dirty="0">
                <a:latin typeface="+mj-lt"/>
              </a:rPr>
              <a:t>General Fund Balance</a:t>
            </a:r>
          </a:p>
        </p:txBody>
      </p:sp>
      <p:graphicFrame>
        <p:nvGraphicFramePr>
          <p:cNvPr id="4" name="Chart 3">
            <a:extLst>
              <a:ext uri="{FF2B5EF4-FFF2-40B4-BE49-F238E27FC236}">
                <a16:creationId xmlns:a16="http://schemas.microsoft.com/office/drawing/2014/main" id="{2BBA01B5-BB58-449F-9449-4F7D69917658}"/>
              </a:ext>
            </a:extLst>
          </p:cNvPr>
          <p:cNvGraphicFramePr>
            <a:graphicFrameLocks/>
          </p:cNvGraphicFramePr>
          <p:nvPr>
            <p:extLst>
              <p:ext uri="{D42A27DB-BD31-4B8C-83A1-F6EECF244321}">
                <p14:modId xmlns:p14="http://schemas.microsoft.com/office/powerpoint/2010/main" val="4188966710"/>
              </p:ext>
            </p:extLst>
          </p:nvPr>
        </p:nvGraphicFramePr>
        <p:xfrm>
          <a:off x="166255" y="266700"/>
          <a:ext cx="11682845" cy="5698671"/>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4FC268EB-AF14-07C3-0FE0-FFE80F532B2A}"/>
              </a:ext>
            </a:extLst>
          </p:cNvPr>
          <p:cNvSpPr>
            <a:spLocks noGrp="1"/>
          </p:cNvSpPr>
          <p:nvPr>
            <p:ph type="sldNum" sz="quarter" idx="12"/>
          </p:nvPr>
        </p:nvSpPr>
        <p:spPr>
          <a:xfrm>
            <a:off x="10794310" y="6492875"/>
            <a:ext cx="1312025" cy="365125"/>
          </a:xfrm>
        </p:spPr>
        <p:txBody>
          <a:bodyPr/>
          <a:lstStyle/>
          <a:p>
            <a:fld id="{4FAB73BC-B049-4115-A692-8D63A059BFB8}" type="slidenum">
              <a:rPr lang="en-US" sz="2400" smtClean="0"/>
              <a:pPr/>
              <a:t>7</a:t>
            </a:fld>
            <a:endParaRPr lang="en-US" sz="2400" dirty="0"/>
          </a:p>
        </p:txBody>
      </p:sp>
    </p:spTree>
    <p:extLst>
      <p:ext uri="{BB962C8B-B14F-4D97-AF65-F5344CB8AC3E}">
        <p14:creationId xmlns:p14="http://schemas.microsoft.com/office/powerpoint/2010/main" val="31865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489970-4C8F-4EC7-A061-5B3339EEA9A5}"/>
              </a:ext>
            </a:extLst>
          </p:cNvPr>
          <p:cNvSpPr>
            <a:spLocks noGrp="1"/>
          </p:cNvSpPr>
          <p:nvPr>
            <p:ph type="sldNum" sz="quarter" idx="12"/>
          </p:nvPr>
        </p:nvSpPr>
        <p:spPr>
          <a:xfrm>
            <a:off x="10779462" y="6447986"/>
            <a:ext cx="1312025" cy="365125"/>
          </a:xfrm>
        </p:spPr>
        <p:txBody>
          <a:bodyPr/>
          <a:lstStyle/>
          <a:p>
            <a:fld id="{4FAB73BC-B049-4115-A692-8D63A059BFB8}" type="slidenum">
              <a:rPr lang="en-US" sz="2400" smtClean="0"/>
              <a:pPr/>
              <a:t>8</a:t>
            </a:fld>
            <a:endParaRPr lang="en-US" sz="2400" dirty="0"/>
          </a:p>
        </p:txBody>
      </p:sp>
      <p:sp>
        <p:nvSpPr>
          <p:cNvPr id="5" name="TextBox 4">
            <a:extLst>
              <a:ext uri="{FF2B5EF4-FFF2-40B4-BE49-F238E27FC236}">
                <a16:creationId xmlns:a16="http://schemas.microsoft.com/office/drawing/2014/main" id="{97DCCB0A-47E2-4FCB-952A-9836096A40D1}"/>
              </a:ext>
            </a:extLst>
          </p:cNvPr>
          <p:cNvSpPr txBox="1"/>
          <p:nvPr/>
        </p:nvSpPr>
        <p:spPr>
          <a:xfrm>
            <a:off x="3146344" y="653878"/>
            <a:ext cx="5466714" cy="4401205"/>
          </a:xfrm>
          <a:prstGeom prst="rect">
            <a:avLst/>
          </a:prstGeom>
          <a:noFill/>
        </p:spPr>
        <p:txBody>
          <a:bodyPr wrap="square" rtlCol="0">
            <a:spAutoFit/>
          </a:bodyPr>
          <a:lstStyle/>
          <a:p>
            <a:pPr algn="ctr"/>
            <a:r>
              <a:rPr lang="en-US" sz="2800" u="sng" dirty="0"/>
              <a:t>GENERAL FUND</a:t>
            </a:r>
          </a:p>
          <a:p>
            <a:endParaRPr lang="en-US" sz="2800" dirty="0"/>
          </a:p>
          <a:p>
            <a:r>
              <a:rPr lang="en-US" sz="2800" dirty="0"/>
              <a:t>Est Bal at YE 2023 	     $ 90,300,000</a:t>
            </a:r>
          </a:p>
          <a:p>
            <a:r>
              <a:rPr lang="en-US" sz="2800" dirty="0"/>
              <a:t>Less Reserve	 35%		</a:t>
            </a:r>
            <a:r>
              <a:rPr lang="en-US" sz="2800" u="sng" dirty="0"/>
              <a:t>($59,000,000)</a:t>
            </a:r>
          </a:p>
          <a:p>
            <a:r>
              <a:rPr lang="en-US" sz="2800" dirty="0"/>
              <a:t>Available					$ 31,300,000</a:t>
            </a:r>
          </a:p>
          <a:p>
            <a:endParaRPr lang="en-US" sz="2800" dirty="0"/>
          </a:p>
          <a:p>
            <a:r>
              <a:rPr lang="en-US" sz="2800" dirty="0"/>
              <a:t>Less Oil &amp; Gas			($20,000,000)</a:t>
            </a:r>
          </a:p>
          <a:p>
            <a:endParaRPr lang="en-US" sz="2800" dirty="0"/>
          </a:p>
          <a:p>
            <a:r>
              <a:rPr lang="en-US" sz="2800" dirty="0"/>
              <a:t>Available for 			$ 11,300,000</a:t>
            </a:r>
          </a:p>
          <a:p>
            <a:r>
              <a:rPr lang="en-US" sz="2800" dirty="0"/>
              <a:t>Staff requests			===========</a:t>
            </a:r>
          </a:p>
        </p:txBody>
      </p:sp>
    </p:spTree>
    <p:extLst>
      <p:ext uri="{BB962C8B-B14F-4D97-AF65-F5344CB8AC3E}">
        <p14:creationId xmlns:p14="http://schemas.microsoft.com/office/powerpoint/2010/main" val="369493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laceholder 3">
            <a:extLst>
              <a:ext uri="{FF2B5EF4-FFF2-40B4-BE49-F238E27FC236}">
                <a16:creationId xmlns:a16="http://schemas.microsoft.com/office/drawing/2014/main" id="{00000000-0008-0000-0200-000002000000}"/>
              </a:ext>
            </a:extLst>
          </p:cNvPr>
          <p:cNvGraphicFramePr>
            <a:graphicFrameLocks noGrp="1"/>
          </p:cNvGraphicFramePr>
          <p:nvPr>
            <p:ph type="chart" sz="quarter" idx="10"/>
            <p:extLst>
              <p:ext uri="{D42A27DB-BD31-4B8C-83A1-F6EECF244321}">
                <p14:modId xmlns:p14="http://schemas.microsoft.com/office/powerpoint/2010/main" val="2136799776"/>
              </p:ext>
            </p:extLst>
          </p:nvPr>
        </p:nvGraphicFramePr>
        <p:xfrm>
          <a:off x="95940" y="361851"/>
          <a:ext cx="11680828" cy="6486525"/>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B9FA7696-0961-470B-9ECD-189E421A3DEF}"/>
              </a:ext>
            </a:extLst>
          </p:cNvPr>
          <p:cNvSpPr>
            <a:spLocks noGrp="1"/>
          </p:cNvSpPr>
          <p:nvPr>
            <p:ph type="title"/>
          </p:nvPr>
        </p:nvSpPr>
        <p:spPr>
          <a:xfrm>
            <a:off x="5777501" y="264263"/>
            <a:ext cx="5840414" cy="1595360"/>
          </a:xfrm>
        </p:spPr>
        <p:txBody>
          <a:bodyPr>
            <a:normAutofit fontScale="90000"/>
          </a:bodyPr>
          <a:lstStyle/>
          <a:p>
            <a:pPr algn="r">
              <a:defRPr sz="1440" b="0" i="0" u="none" strike="noStrike" kern="1200" cap="all" spc="0" baseline="0">
                <a:gradFill>
                  <a:gsLst>
                    <a:gs pos="0">
                      <a:prstClr val="black">
                        <a:lumMod val="50000"/>
                        <a:lumOff val="50000"/>
                      </a:prstClr>
                    </a:gs>
                    <a:gs pos="100000">
                      <a:prstClr val="black">
                        <a:lumMod val="85000"/>
                        <a:lumOff val="15000"/>
                      </a:prstClr>
                    </a:gs>
                  </a:gsLst>
                  <a:lin ang="5400000" scaled="0"/>
                </a:gradFill>
                <a:latin typeface="+mn-lt"/>
                <a:ea typeface="+mn-ea"/>
                <a:cs typeface="+mn-cs"/>
              </a:defRPr>
            </a:pPr>
            <a:r>
              <a:rPr lang="en-US" sz="5100" b="1" cap="all" spc="0" dirty="0">
                <a:solidFill>
                  <a:schemeClr val="tx2"/>
                </a:solidFill>
              </a:rPr>
              <a:t>Historical Tax Levy </a:t>
            </a:r>
            <a:br>
              <a:rPr lang="en-US" sz="3600" b="1" cap="all" spc="0" dirty="0">
                <a:solidFill>
                  <a:schemeClr val="tx2"/>
                </a:solidFill>
              </a:rPr>
            </a:br>
            <a:r>
              <a:rPr lang="en-US" sz="3600" b="1" cap="all" spc="0" dirty="0">
                <a:solidFill>
                  <a:schemeClr val="tx2">
                    <a:lumMod val="50000"/>
                  </a:schemeClr>
                </a:solidFill>
              </a:rPr>
              <a:t>fy2004 to fy2024 Proposed</a:t>
            </a:r>
            <a:br>
              <a:rPr lang="en-US" sz="3600" b="1" cap="all" spc="0" dirty="0">
                <a:solidFill>
                  <a:schemeClr val="tx2"/>
                </a:solidFill>
              </a:rPr>
            </a:br>
            <a:r>
              <a:rPr lang="en-US" sz="1800" b="1" cap="all" spc="0" dirty="0">
                <a:solidFill>
                  <a:schemeClr val="tx2">
                    <a:lumMod val="60000"/>
                    <a:lumOff val="40000"/>
                  </a:schemeClr>
                </a:solidFill>
              </a:rPr>
              <a:t>(</a:t>
            </a:r>
            <a:r>
              <a:rPr lang="en-US" sz="1800" b="1" spc="0" dirty="0">
                <a:solidFill>
                  <a:schemeClr val="tx2">
                    <a:lumMod val="60000"/>
                    <a:lumOff val="40000"/>
                  </a:schemeClr>
                </a:solidFill>
              </a:rPr>
              <a:t>Represented In Cents PER $100 VALUATION</a:t>
            </a:r>
            <a:r>
              <a:rPr lang="en-US" sz="1800" b="1" cap="all" spc="0" dirty="0">
                <a:solidFill>
                  <a:schemeClr val="tx2">
                    <a:lumMod val="60000"/>
                    <a:lumOff val="40000"/>
                  </a:schemeClr>
                </a:solidFill>
              </a:rPr>
              <a:t>)</a:t>
            </a:r>
            <a:br>
              <a:rPr lang="en-US" sz="1800" b="1" cap="all" spc="0" dirty="0">
                <a:solidFill>
                  <a:schemeClr val="tx2"/>
                </a:solidFill>
              </a:rPr>
            </a:br>
            <a:endParaRPr lang="en-US" sz="2200" dirty="0"/>
          </a:p>
        </p:txBody>
      </p:sp>
      <p:sp>
        <p:nvSpPr>
          <p:cNvPr id="2" name="Slide Number Placeholder 7">
            <a:extLst>
              <a:ext uri="{FF2B5EF4-FFF2-40B4-BE49-F238E27FC236}">
                <a16:creationId xmlns:a16="http://schemas.microsoft.com/office/drawing/2014/main" id="{78C705AC-12DF-F0A2-5318-21B359ABD95F}"/>
              </a:ext>
            </a:extLst>
          </p:cNvPr>
          <p:cNvSpPr txBox="1">
            <a:spLocks/>
          </p:cNvSpPr>
          <p:nvPr/>
        </p:nvSpPr>
        <p:spPr>
          <a:xfrm>
            <a:off x="10784035" y="6483251"/>
            <a:ext cx="1312025"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CE482DC-2269-4F26-9D2A-7E44B1A4CD85}" type="slidenum">
              <a:rPr lang="en-US" sz="2400" smtClean="0"/>
              <a:pPr algn="r"/>
              <a:t>9</a:t>
            </a:fld>
            <a:endParaRPr lang="en-US" sz="2400" dirty="0"/>
          </a:p>
        </p:txBody>
      </p:sp>
    </p:spTree>
    <p:extLst>
      <p:ext uri="{BB962C8B-B14F-4D97-AF65-F5344CB8AC3E}">
        <p14:creationId xmlns:p14="http://schemas.microsoft.com/office/powerpoint/2010/main" val="68978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9554</TotalTime>
  <Words>1670</Words>
  <Application>Microsoft Office PowerPoint</Application>
  <PresentationFormat>Widescreen</PresentationFormat>
  <Paragraphs>306</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Retrospect</vt:lpstr>
      <vt:lpstr>2024 BUDGET</vt:lpstr>
      <vt:lpstr>PowerPoint Presentation</vt:lpstr>
      <vt:lpstr>FY 2024 Budget Priorities</vt:lpstr>
      <vt:lpstr>PowerPoint Presentation</vt:lpstr>
      <vt:lpstr>PowerPoint Presentation</vt:lpstr>
      <vt:lpstr>PowerPoint Presentation</vt:lpstr>
      <vt:lpstr>PowerPoint Presentation</vt:lpstr>
      <vt:lpstr>PowerPoint Presentation</vt:lpstr>
      <vt:lpstr>Historical Tax Levy  fy2004 to fy2024 Proposed (Represented In Cents PER $100 VALUATION) </vt:lpstr>
      <vt:lpstr>PROPERTY TAX VALUATION </vt:lpstr>
      <vt:lpstr>FY 2024 PROPOSED TAX RATES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GENERAL FUND INCREASE BREAKDOWN</vt:lpstr>
      <vt:lpstr>GENERAL FUND INCREASE BREAKDOWN</vt:lpstr>
      <vt:lpstr>GENERAL FUND EXPENDITURES By Department </vt:lpstr>
      <vt:lpstr>EXPENDITURES BY MAJOR FUND</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Budget Workshop</dc:title>
  <dc:creator>Sara Gray</dc:creator>
  <cp:lastModifiedBy>Chris</cp:lastModifiedBy>
  <cp:revision>313</cp:revision>
  <cp:lastPrinted>2023-08-28T22:20:43Z</cp:lastPrinted>
  <dcterms:created xsi:type="dcterms:W3CDTF">2022-07-11T16:17:15Z</dcterms:created>
  <dcterms:modified xsi:type="dcterms:W3CDTF">2023-11-22T19:32:18Z</dcterms:modified>
</cp:coreProperties>
</file>