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2" r:id="rId1"/>
  </p:sldMasterIdLst>
  <p:notesMasterIdLst>
    <p:notesMasterId r:id="rId34"/>
  </p:notesMasterIdLst>
  <p:sldIdLst>
    <p:sldId id="256" r:id="rId2"/>
    <p:sldId id="284" r:id="rId3"/>
    <p:sldId id="302" r:id="rId4"/>
    <p:sldId id="320" r:id="rId5"/>
    <p:sldId id="321" r:id="rId6"/>
    <p:sldId id="316" r:id="rId7"/>
    <p:sldId id="261" r:id="rId8"/>
    <p:sldId id="304" r:id="rId9"/>
    <p:sldId id="331" r:id="rId10"/>
    <p:sldId id="332" r:id="rId11"/>
    <p:sldId id="322" r:id="rId12"/>
    <p:sldId id="323" r:id="rId13"/>
    <p:sldId id="333" r:id="rId14"/>
    <p:sldId id="344" r:id="rId15"/>
    <p:sldId id="324" r:id="rId16"/>
    <p:sldId id="342" r:id="rId17"/>
    <p:sldId id="326" r:id="rId18"/>
    <p:sldId id="339" r:id="rId19"/>
    <p:sldId id="327" r:id="rId20"/>
    <p:sldId id="335" r:id="rId21"/>
    <p:sldId id="269" r:id="rId22"/>
    <p:sldId id="318" r:id="rId23"/>
    <p:sldId id="341" r:id="rId24"/>
    <p:sldId id="267" r:id="rId25"/>
    <p:sldId id="340" r:id="rId26"/>
    <p:sldId id="268" r:id="rId27"/>
    <p:sldId id="274" r:id="rId28"/>
    <p:sldId id="277" r:id="rId29"/>
    <p:sldId id="275" r:id="rId30"/>
    <p:sldId id="276" r:id="rId31"/>
    <p:sldId id="278" r:id="rId32"/>
    <p:sldId id="317" r:id="rId3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ray" initials="SG" lastIdx="26" clrIdx="0">
    <p:extLst>
      <p:ext uri="{19B8F6BF-5375-455C-9EA6-DF929625EA0E}">
        <p15:presenceInfo xmlns:p15="http://schemas.microsoft.com/office/powerpoint/2012/main" userId="S::sgray@midlandtexas.gov::c64d95b1-7f1d-4801-88f0-e78fbc209303" providerId="AD"/>
      </p:ext>
    </p:extLst>
  </p:cmAuthor>
  <p:cmAuthor id="2" name="Sonia Cantu" initials="SC" lastIdx="2" clrIdx="1">
    <p:extLst>
      <p:ext uri="{19B8F6BF-5375-455C-9EA6-DF929625EA0E}">
        <p15:presenceInfo xmlns:p15="http://schemas.microsoft.com/office/powerpoint/2012/main" userId="S-1-5-21-1416677841-2410405522-2180386495-65997" providerId="AD"/>
      </p:ext>
    </p:extLst>
  </p:cmAuthor>
  <p:cmAuthor id="3" name="Christy Weakland" initials="CW" lastIdx="2" clrIdx="2">
    <p:extLst>
      <p:ext uri="{19B8F6BF-5375-455C-9EA6-DF929625EA0E}">
        <p15:presenceInfo xmlns:p15="http://schemas.microsoft.com/office/powerpoint/2012/main" userId="S-1-5-21-1416677841-2410405522-2180386495-59866" providerId="AD"/>
      </p:ext>
    </p:extLst>
  </p:cmAuthor>
  <p:cmAuthor id="4" name="Alyssa Coppens" initials="AC" lastIdx="4" clrIdx="3">
    <p:extLst>
      <p:ext uri="{19B8F6BF-5375-455C-9EA6-DF929625EA0E}">
        <p15:presenceInfo xmlns:p15="http://schemas.microsoft.com/office/powerpoint/2012/main" userId="S::acoppens@midlandtexas.gov::a16e0114-9de4-41f4-a667-34f587b27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97CA"/>
    <a:srgbClr val="66FF33"/>
    <a:srgbClr val="FF66FF"/>
    <a:srgbClr val="0066FF"/>
    <a:srgbClr val="C50BAA"/>
    <a:srgbClr val="0B0BB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898" autoAdjust="0"/>
  </p:normalViewPr>
  <p:slideViewPr>
    <p:cSldViewPr snapToGrid="0">
      <p:cViewPr varScale="1">
        <p:scale>
          <a:sx n="72" d="100"/>
          <a:sy n="72" d="100"/>
        </p:scale>
        <p:origin x="1056" y="43"/>
      </p:cViewPr>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FY24%20Total%20all%20funds%20with%20Graphs%20and%20Gen%20Fund%20Summary.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FY24%20Total%20all%20funds%20with%20Graphs%20and%20Gen%20Fund%20Summary.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Tax%20Valuations%20History%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dc\Finance$\BUDGET\Budget\City%20Budget\FY24\Property%20AdValorem%20Tax%20TNT\2023%20AdValorem%20data%20and%20Multi%20City%20graph\2022-2023%20AdValorem%20Tax%20comparison%20Multi%20City.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c\Finance$\BUDGET\Budget\City%20Budget\FY24\Property%20AdValorem%20Tax%20TNT\2023%20AdValorem%20data%20and%20Multi%20City%20graph\2022-2023%20AdValorem%20Tax%20comparison%20Multi%20City.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Tax%20Valuations%20History%202024.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1%20-%20General%20Fund%20-%20001%20-%20Need%20final%20property%20tax%20numbers%20CW\Work%20pages\General%20Fund%20Revenue%20over%20time%20-%20FY14%20to%20FY24.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dc\Finance$\BUDGET\Budget\City%20Budget\FY24\PROPOSED%20BUDGET%20FY24\Introduction\Work%20Pages\FY24%20Total%20all%20funds%20with%20Graphs%20and%20Gen%20Fund%20Summary%20-%207.26.23.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EXPENSE HISTORY</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GENERAL</c:v>
                </c:pt>
              </c:strCache>
            </c:strRef>
          </c:tx>
          <c:spPr>
            <a:ln w="34925" cap="rnd">
              <a:solidFill>
                <a:srgbClr val="C50BAA"/>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Sheet1!$B$2:$G$2</c:f>
              <c:numCache>
                <c:formatCode>_(* #,##0.00_);_(* \(#,##0.00\);_(* "-"??_);_(@_)</c:formatCode>
                <c:ptCount val="6"/>
                <c:pt idx="0">
                  <c:v>129029566.79000011</c:v>
                </c:pt>
                <c:pt idx="1">
                  <c:v>155141974.38000008</c:v>
                </c:pt>
                <c:pt idx="2">
                  <c:v>129255596.57999995</c:v>
                </c:pt>
                <c:pt idx="3">
                  <c:v>133493329.96999991</c:v>
                </c:pt>
                <c:pt idx="4">
                  <c:v>148693628</c:v>
                </c:pt>
                <c:pt idx="5">
                  <c:v>168533718</c:v>
                </c:pt>
              </c:numCache>
            </c:numRef>
          </c:val>
          <c:smooth val="0"/>
          <c:extLst>
            <c:ext xmlns:c16="http://schemas.microsoft.com/office/drawing/2014/chart" uri="{C3380CC4-5D6E-409C-BE32-E72D297353CC}">
              <c16:uniqueId val="{00000000-B959-4923-A5AC-1A94B9A4B87E}"/>
            </c:ext>
          </c:extLst>
        </c:ser>
        <c:ser>
          <c:idx val="1"/>
          <c:order val="1"/>
          <c:tx>
            <c:strRef>
              <c:f>Sheet1!$A$3</c:f>
              <c:strCache>
                <c:ptCount val="1"/>
                <c:pt idx="0">
                  <c:v>OIL</c:v>
                </c:pt>
              </c:strCache>
            </c:strRef>
          </c:tx>
          <c:spPr>
            <a:ln w="34925" cap="rnd">
              <a:solidFill>
                <a:srgbClr val="FF0000"/>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Sheet1!$B$3:$G$3</c:f>
              <c:numCache>
                <c:formatCode>_(* #,##0.00_);_(* \(#,##0.00\);_(* "-"??_);_(@_)</c:formatCode>
                <c:ptCount val="6"/>
                <c:pt idx="0">
                  <c:v>50074.310000000005</c:v>
                </c:pt>
                <c:pt idx="1">
                  <c:v>144470.37</c:v>
                </c:pt>
                <c:pt idx="2">
                  <c:v>244448.55</c:v>
                </c:pt>
                <c:pt idx="3">
                  <c:v>332966.94</c:v>
                </c:pt>
                <c:pt idx="4">
                  <c:v>10390000</c:v>
                </c:pt>
                <c:pt idx="5">
                  <c:v>13036500</c:v>
                </c:pt>
              </c:numCache>
            </c:numRef>
          </c:val>
          <c:smooth val="0"/>
          <c:extLst>
            <c:ext xmlns:c16="http://schemas.microsoft.com/office/drawing/2014/chart" uri="{C3380CC4-5D6E-409C-BE32-E72D297353CC}">
              <c16:uniqueId val="{00000006-B959-4923-A5AC-1A94B9A4B87E}"/>
            </c:ext>
          </c:extLst>
        </c:ser>
        <c:ser>
          <c:idx val="2"/>
          <c:order val="2"/>
          <c:tx>
            <c:strRef>
              <c:f>Sheet1!$A$4</c:f>
              <c:strCache>
                <c:ptCount val="1"/>
                <c:pt idx="0">
                  <c:v>GOLF</c:v>
                </c:pt>
              </c:strCache>
            </c:strRef>
          </c:tx>
          <c:spPr>
            <a:ln w="34925" cap="rnd">
              <a:solidFill>
                <a:schemeClr val="accent3"/>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Sheet1!$B$4:$G$4</c:f>
              <c:numCache>
                <c:formatCode>_(* #,##0.00_);_(* \(#,##0.00\);_(* "-"??_);_(@_)</c:formatCode>
                <c:ptCount val="6"/>
                <c:pt idx="0">
                  <c:v>2975516.8599999994</c:v>
                </c:pt>
                <c:pt idx="1">
                  <c:v>2845321.1400000011</c:v>
                </c:pt>
                <c:pt idx="2">
                  <c:v>4327663.5599999996</c:v>
                </c:pt>
                <c:pt idx="3">
                  <c:v>2993804.9000000004</c:v>
                </c:pt>
                <c:pt idx="4">
                  <c:v>2916648.6599999997</c:v>
                </c:pt>
                <c:pt idx="5">
                  <c:v>3363661</c:v>
                </c:pt>
              </c:numCache>
            </c:numRef>
          </c:val>
          <c:smooth val="0"/>
          <c:extLst>
            <c:ext xmlns:c16="http://schemas.microsoft.com/office/drawing/2014/chart" uri="{C3380CC4-5D6E-409C-BE32-E72D297353CC}">
              <c16:uniqueId val="{00000007-B959-4923-A5AC-1A94B9A4B87E}"/>
            </c:ext>
          </c:extLst>
        </c:ser>
        <c:ser>
          <c:idx val="3"/>
          <c:order val="3"/>
          <c:tx>
            <c:strRef>
              <c:f>Sheet1!$A$5</c:f>
              <c:strCache>
                <c:ptCount val="1"/>
                <c:pt idx="0">
                  <c:v>SPORTS</c:v>
                </c:pt>
              </c:strCache>
            </c:strRef>
          </c:tx>
          <c:spPr>
            <a:ln w="34925" cap="rnd">
              <a:solidFill>
                <a:schemeClr val="bg1"/>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Sheet1!$B$5:$G$5</c:f>
              <c:numCache>
                <c:formatCode>_(* #,##0.00_);_(* \(#,##0.00\);_(* "-"??_);_(@_)</c:formatCode>
                <c:ptCount val="6"/>
                <c:pt idx="0">
                  <c:v>4877673.6500000004</c:v>
                </c:pt>
                <c:pt idx="1">
                  <c:v>5988072.3499999996</c:v>
                </c:pt>
                <c:pt idx="2">
                  <c:v>4076622.0700000003</c:v>
                </c:pt>
                <c:pt idx="3">
                  <c:v>7835626.0100000016</c:v>
                </c:pt>
                <c:pt idx="4">
                  <c:v>3492491.94</c:v>
                </c:pt>
                <c:pt idx="5">
                  <c:v>3729966</c:v>
                </c:pt>
              </c:numCache>
            </c:numRef>
          </c:val>
          <c:smooth val="0"/>
          <c:extLst>
            <c:ext xmlns:c16="http://schemas.microsoft.com/office/drawing/2014/chart" uri="{C3380CC4-5D6E-409C-BE32-E72D297353CC}">
              <c16:uniqueId val="{00000008-B959-4923-A5AC-1A94B9A4B87E}"/>
            </c:ext>
          </c:extLst>
        </c:ser>
        <c:ser>
          <c:idx val="4"/>
          <c:order val="4"/>
          <c:tx>
            <c:strRef>
              <c:f>Sheet1!$A$6</c:f>
              <c:strCache>
                <c:ptCount val="1"/>
                <c:pt idx="0">
                  <c:v>WATER</c:v>
                </c:pt>
              </c:strCache>
            </c:strRef>
          </c:tx>
          <c:spPr>
            <a:ln w="34925" cap="rnd">
              <a:solidFill>
                <a:srgbClr val="0066FF"/>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Sheet1!$B$6:$G$6</c:f>
              <c:numCache>
                <c:formatCode>_(* #,##0.00_);_(* \(#,##0.00\);_(* "-"??_);_(@_)</c:formatCode>
                <c:ptCount val="6"/>
                <c:pt idx="0">
                  <c:v>83820008.710000023</c:v>
                </c:pt>
                <c:pt idx="1">
                  <c:v>98143579.100000054</c:v>
                </c:pt>
                <c:pt idx="2">
                  <c:v>65755713.629999988</c:v>
                </c:pt>
                <c:pt idx="3">
                  <c:v>80533645.980000004</c:v>
                </c:pt>
                <c:pt idx="4">
                  <c:v>92779558.510000035</c:v>
                </c:pt>
                <c:pt idx="5">
                  <c:v>93889574</c:v>
                </c:pt>
              </c:numCache>
            </c:numRef>
          </c:val>
          <c:smooth val="0"/>
          <c:extLst>
            <c:ext xmlns:c16="http://schemas.microsoft.com/office/drawing/2014/chart" uri="{C3380CC4-5D6E-409C-BE32-E72D297353CC}">
              <c16:uniqueId val="{00000009-B959-4923-A5AC-1A94B9A4B87E}"/>
            </c:ext>
          </c:extLst>
        </c:ser>
        <c:ser>
          <c:idx val="5"/>
          <c:order val="5"/>
          <c:tx>
            <c:strRef>
              <c:f>Sheet1!$A$7</c:f>
              <c:strCache>
                <c:ptCount val="1"/>
                <c:pt idx="0">
                  <c:v>DRAIN</c:v>
                </c:pt>
              </c:strCache>
            </c:strRef>
          </c:tx>
          <c:spPr>
            <a:ln w="34925" cap="rnd">
              <a:solidFill>
                <a:srgbClr val="7030A0"/>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Sheet1!$B$7:$G$7</c:f>
              <c:numCache>
                <c:formatCode>_(* #,##0.00_);_(* \(#,##0.00\);_(* "-"??_);_(@_)</c:formatCode>
                <c:ptCount val="6"/>
                <c:pt idx="0">
                  <c:v>1158445.2400000002</c:v>
                </c:pt>
                <c:pt idx="1">
                  <c:v>460978.15000000014</c:v>
                </c:pt>
                <c:pt idx="2">
                  <c:v>504283.40000000008</c:v>
                </c:pt>
                <c:pt idx="3">
                  <c:v>801044.45999999973</c:v>
                </c:pt>
                <c:pt idx="4">
                  <c:v>2683585.16</c:v>
                </c:pt>
                <c:pt idx="5">
                  <c:v>2487450</c:v>
                </c:pt>
              </c:numCache>
            </c:numRef>
          </c:val>
          <c:smooth val="0"/>
          <c:extLst>
            <c:ext xmlns:c16="http://schemas.microsoft.com/office/drawing/2014/chart" uri="{C3380CC4-5D6E-409C-BE32-E72D297353CC}">
              <c16:uniqueId val="{0000000A-B959-4923-A5AC-1A94B9A4B87E}"/>
            </c:ext>
          </c:extLst>
        </c:ser>
        <c:ser>
          <c:idx val="6"/>
          <c:order val="6"/>
          <c:tx>
            <c:strRef>
              <c:f>Sheet1!$A$8</c:f>
              <c:strCache>
                <c:ptCount val="1"/>
                <c:pt idx="0">
                  <c:v>SAN</c:v>
                </c:pt>
              </c:strCache>
            </c:strRef>
          </c:tx>
          <c:spPr>
            <a:ln w="34925" cap="rnd">
              <a:solidFill>
                <a:srgbClr val="FFFF00"/>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Sheet1!$B$8:$G$8</c:f>
              <c:numCache>
                <c:formatCode>_(* #,##0.00_);_(* \(#,##0.00\);_(* "-"??_);_(@_)</c:formatCode>
                <c:ptCount val="6"/>
                <c:pt idx="0">
                  <c:v>17378754.499999996</c:v>
                </c:pt>
                <c:pt idx="1">
                  <c:v>23755992.149999999</c:v>
                </c:pt>
                <c:pt idx="2">
                  <c:v>17102192.049999997</c:v>
                </c:pt>
                <c:pt idx="3">
                  <c:v>21423980.369999994</c:v>
                </c:pt>
                <c:pt idx="4">
                  <c:v>25309445.77</c:v>
                </c:pt>
                <c:pt idx="5">
                  <c:v>25323172</c:v>
                </c:pt>
              </c:numCache>
            </c:numRef>
          </c:val>
          <c:smooth val="0"/>
          <c:extLst>
            <c:ext xmlns:c16="http://schemas.microsoft.com/office/drawing/2014/chart" uri="{C3380CC4-5D6E-409C-BE32-E72D297353CC}">
              <c16:uniqueId val="{0000000B-B959-4923-A5AC-1A94B9A4B87E}"/>
            </c:ext>
          </c:extLst>
        </c:ser>
        <c:ser>
          <c:idx val="7"/>
          <c:order val="7"/>
          <c:tx>
            <c:strRef>
              <c:f>Sheet1!$A$9</c:f>
              <c:strCache>
                <c:ptCount val="1"/>
                <c:pt idx="0">
                  <c:v>AIR</c:v>
                </c:pt>
              </c:strCache>
            </c:strRef>
          </c:tx>
          <c:spPr>
            <a:ln w="34925" cap="rnd">
              <a:solidFill>
                <a:srgbClr val="66FF33"/>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Sheet1!$B$9:$G$9</c:f>
              <c:numCache>
                <c:formatCode>_(* #,##0.00_);_(* \(#,##0.00\);_(* "-"??_);_(@_)</c:formatCode>
                <c:ptCount val="6"/>
                <c:pt idx="0">
                  <c:v>12941392.419999998</c:v>
                </c:pt>
                <c:pt idx="1">
                  <c:v>21787318.710000001</c:v>
                </c:pt>
                <c:pt idx="2">
                  <c:v>191478.77000000016</c:v>
                </c:pt>
                <c:pt idx="3">
                  <c:v>5696334.2200000025</c:v>
                </c:pt>
                <c:pt idx="4">
                  <c:v>12590429.000000002</c:v>
                </c:pt>
                <c:pt idx="5">
                  <c:v>14681590</c:v>
                </c:pt>
              </c:numCache>
            </c:numRef>
          </c:val>
          <c:smooth val="0"/>
          <c:extLst>
            <c:ext xmlns:c16="http://schemas.microsoft.com/office/drawing/2014/chart" uri="{C3380CC4-5D6E-409C-BE32-E72D297353CC}">
              <c16:uniqueId val="{0000000C-B959-4923-A5AC-1A94B9A4B87E}"/>
            </c:ext>
          </c:extLst>
        </c:ser>
        <c:ser>
          <c:idx val="8"/>
          <c:order val="8"/>
          <c:tx>
            <c:strRef>
              <c:f>Sheet1!$A$10</c:f>
              <c:strCache>
                <c:ptCount val="1"/>
                <c:pt idx="0">
                  <c:v>GARAGE</c:v>
                </c:pt>
              </c:strCache>
            </c:strRef>
          </c:tx>
          <c:spPr>
            <a:ln w="34925" cap="rnd">
              <a:solidFill>
                <a:srgbClr val="FF66FF"/>
              </a:solidFill>
              <a:round/>
            </a:ln>
            <a:effectLst>
              <a:outerShdw blurRad="44450" dist="25400" dir="2700000" algn="br" rotWithShape="0">
                <a:srgbClr val="000000">
                  <a:alpha val="60000"/>
                </a:srgbClr>
              </a:outerShdw>
            </a:effectLst>
          </c:spPr>
          <c:marker>
            <c:symbol val="none"/>
          </c:marker>
          <c:cat>
            <c:strRef>
              <c:f>Sheet1!$B$1:$G$1</c:f>
              <c:strCache>
                <c:ptCount val="6"/>
                <c:pt idx="0">
                  <c:v>2019</c:v>
                </c:pt>
                <c:pt idx="1">
                  <c:v>2020</c:v>
                </c:pt>
                <c:pt idx="2">
                  <c:v>2021</c:v>
                </c:pt>
                <c:pt idx="3">
                  <c:v>2022</c:v>
                </c:pt>
                <c:pt idx="4">
                  <c:v>2023 BUDGET</c:v>
                </c:pt>
                <c:pt idx="5">
                  <c:v>2024 BUDGET</c:v>
                </c:pt>
              </c:strCache>
            </c:strRef>
          </c:cat>
          <c:val>
            <c:numRef>
              <c:f>Sheet1!$B$10:$G$10</c:f>
              <c:numCache>
                <c:formatCode>_(* #,##0.00_);_(* \(#,##0.00\);_(* "-"??_);_(@_)</c:formatCode>
                <c:ptCount val="6"/>
                <c:pt idx="0">
                  <c:v>14930414.809999987</c:v>
                </c:pt>
                <c:pt idx="1">
                  <c:v>15354338.849999996</c:v>
                </c:pt>
                <c:pt idx="2">
                  <c:v>15194050.470000004</c:v>
                </c:pt>
                <c:pt idx="3">
                  <c:v>17150787.629999999</c:v>
                </c:pt>
                <c:pt idx="4">
                  <c:v>26490698.509999998</c:v>
                </c:pt>
                <c:pt idx="5">
                  <c:v>30576637</c:v>
                </c:pt>
              </c:numCache>
            </c:numRef>
          </c:val>
          <c:smooth val="0"/>
          <c:extLst>
            <c:ext xmlns:c16="http://schemas.microsoft.com/office/drawing/2014/chart" uri="{C3380CC4-5D6E-409C-BE32-E72D297353CC}">
              <c16:uniqueId val="{0000000D-B959-4923-A5AC-1A94B9A4B87E}"/>
            </c:ext>
          </c:extLst>
        </c:ser>
        <c:dLbls>
          <c:showLegendKey val="0"/>
          <c:showVal val="0"/>
          <c:showCatName val="0"/>
          <c:showSerName val="0"/>
          <c:showPercent val="0"/>
          <c:showBubbleSize val="0"/>
        </c:dLbls>
        <c:smooth val="0"/>
        <c:axId val="127291408"/>
        <c:axId val="127291888"/>
      </c:lineChart>
      <c:catAx>
        <c:axId val="12729140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291888"/>
        <c:crosses val="autoZero"/>
        <c:auto val="1"/>
        <c:lblAlgn val="ctr"/>
        <c:lblOffset val="100"/>
        <c:noMultiLvlLbl val="0"/>
      </c:catAx>
      <c:valAx>
        <c:axId val="127291888"/>
        <c:scaling>
          <c:orientation val="minMax"/>
        </c:scaling>
        <c:delete val="0"/>
        <c:axPos val="l"/>
        <c:majorGridlines>
          <c:spPr>
            <a:ln w="9525" cap="flat" cmpd="sng" algn="ctr">
              <a:solidFill>
                <a:schemeClr val="lt1">
                  <a:lumMod val="95000"/>
                  <a:alpha val="1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291408"/>
        <c:crosses val="autoZero"/>
        <c:crossBetween val="between"/>
      </c:valAx>
      <c:spPr>
        <a:noFill/>
        <a:ln>
          <a:noFill/>
        </a:ln>
        <a:effectLst/>
      </c:spPr>
    </c:plotArea>
    <c:legend>
      <c:legendPos val="r"/>
      <c:layout>
        <c:manualLayout>
          <c:xMode val="edge"/>
          <c:yMode val="edge"/>
          <c:x val="0.91102066929133863"/>
          <c:y val="0.15421965794366974"/>
          <c:w val="7.8562664041994745E-2"/>
          <c:h val="0.667587923533687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455137872352202E-2"/>
          <c:y val="6.9740992889682774E-2"/>
          <c:w val="0.96174561063685549"/>
          <c:h val="0.8907081627871014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49B-4E53-8AAB-5411B2200F21}"/>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749B-4E53-8AAB-5411B2200F21}"/>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749B-4E53-8AAB-5411B2200F21}"/>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749B-4E53-8AAB-5411B2200F21}"/>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749B-4E53-8AAB-5411B2200F21}"/>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749B-4E53-8AAB-5411B2200F21}"/>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49B-4E53-8AAB-5411B2200F21}"/>
              </c:ext>
            </c:extLst>
          </c:dPt>
          <c:dPt>
            <c:idx val="7"/>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49B-4E53-8AAB-5411B2200F21}"/>
              </c:ext>
            </c:extLst>
          </c:dPt>
          <c:dPt>
            <c:idx val="8"/>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749B-4E53-8AAB-5411B2200F21}"/>
              </c:ext>
            </c:extLst>
          </c:dPt>
          <c:dLbls>
            <c:dLbl>
              <c:idx val="0"/>
              <c:layout>
                <c:manualLayout>
                  <c:x val="-8.0990135747678021E-2"/>
                  <c:y val="6.4528936720658236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9B-4E53-8AAB-5411B2200F21}"/>
                </c:ext>
              </c:extLst>
            </c:dLbl>
            <c:dLbl>
              <c:idx val="1"/>
              <c:layout>
                <c:manualLayout>
                  <c:x val="-8.2945473426248986E-2"/>
                  <c:y val="-0.2595825267821578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49B-4E53-8AAB-5411B2200F21}"/>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749B-4E53-8AAB-5411B2200F21}"/>
                </c:ext>
              </c:extLst>
            </c:dLbl>
            <c:dLbl>
              <c:idx val="3"/>
              <c:tx>
                <c:rich>
                  <a:bodyPr/>
                  <a:lstStyle/>
                  <a:p>
                    <a:fld id="{20957577-7950-4FCE-9D9A-EDA53ACB7966}" type="CATEGORYNAME">
                      <a:rPr lang="en-US" baseline="0">
                        <a:solidFill>
                          <a:schemeClr val="bg1"/>
                        </a:solidFill>
                      </a:rPr>
                      <a:pPr/>
                      <a:t>[CATEGORY NAME]</a:t>
                    </a:fld>
                    <a:r>
                      <a:rPr lang="en-US" baseline="0"/>
                      <a:t>
</a:t>
                    </a:r>
                    <a:fld id="{FE1FE887-1B43-4D83-89CB-9D6287786251}" type="PERCENTAGE">
                      <a:rPr lang="en-US" baseline="0">
                        <a:solidFill>
                          <a:schemeClr val="bg1"/>
                        </a:solidFill>
                      </a:rPr>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49B-4E53-8AAB-5411B2200F21}"/>
                </c:ext>
              </c:extLst>
            </c:dLbl>
            <c:dLbl>
              <c:idx val="4"/>
              <c:layout>
                <c:manualLayout>
                  <c:x val="1.9344539797693829E-2"/>
                  <c:y val="-1.001644025266068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49B-4E53-8AAB-5411B2200F21}"/>
                </c:ext>
              </c:extLst>
            </c:dLbl>
            <c:dLbl>
              <c:idx val="5"/>
              <c:layout>
                <c:manualLayout>
                  <c:x val="-3.8242000648795321E-2"/>
                  <c:y val="-2.52413503257147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49B-4E53-8AAB-5411B2200F21}"/>
                </c:ext>
              </c:extLst>
            </c:dLbl>
            <c:dLbl>
              <c:idx val="6"/>
              <c:layout>
                <c:manualLayout>
                  <c:x val="-1.8403255772803679E-2"/>
                  <c:y val="-5.6913105642014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49B-4E53-8AAB-5411B2200F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 Fund'!$H$4:$H$24</c:f>
              <c:strCache>
                <c:ptCount val="9"/>
                <c:pt idx="0">
                  <c:v>FIRE</c:v>
                </c:pt>
                <c:pt idx="1">
                  <c:v>POLICE</c:v>
                </c:pt>
                <c:pt idx="2">
                  <c:v>COMMUNITY SERVICES</c:v>
                </c:pt>
                <c:pt idx="3">
                  <c:v>ENGINEERING</c:v>
                </c:pt>
                <c:pt idx="4">
                  <c:v>NON-DEPARTMENTAL</c:v>
                </c:pt>
                <c:pt idx="5">
                  <c:v>ITSD</c:v>
                </c:pt>
                <c:pt idx="6">
                  <c:v>DEVELOPMENT SERVICES</c:v>
                </c:pt>
                <c:pt idx="7">
                  <c:v>GENERAL SERVICES</c:v>
                </c:pt>
                <c:pt idx="8">
                  <c:v>OTHER</c:v>
                </c:pt>
              </c:strCache>
            </c:strRef>
          </c:cat>
          <c:val>
            <c:numRef>
              <c:f>'General Fund'!$I$4:$I$24</c:f>
              <c:numCache>
                <c:formatCode>"$"#,##0_);\("$"#,##0\)</c:formatCode>
                <c:ptCount val="9"/>
                <c:pt idx="0">
                  <c:v>44272402</c:v>
                </c:pt>
                <c:pt idx="1">
                  <c:v>45435754</c:v>
                </c:pt>
                <c:pt idx="2">
                  <c:v>16994825</c:v>
                </c:pt>
                <c:pt idx="3">
                  <c:v>23617083</c:v>
                </c:pt>
                <c:pt idx="4">
                  <c:v>7535950</c:v>
                </c:pt>
                <c:pt idx="5">
                  <c:v>8093482</c:v>
                </c:pt>
                <c:pt idx="6">
                  <c:v>5470192</c:v>
                </c:pt>
                <c:pt idx="7">
                  <c:v>6597402</c:v>
                </c:pt>
                <c:pt idx="8" formatCode="_(* #,##0_);_(* \(#,##0\);_(* &quot;-&quot;??_);_(@_)">
                  <c:v>10516628</c:v>
                </c:pt>
              </c:numCache>
            </c:numRef>
          </c:val>
          <c:extLst>
            <c:ext xmlns:c16="http://schemas.microsoft.com/office/drawing/2014/chart" uri="{C3380CC4-5D6E-409C-BE32-E72D297353CC}">
              <c16:uniqueId val="{00000012-749B-4E53-8AAB-5411B2200F21}"/>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9001126648334725E-2"/>
          <c:w val="1"/>
          <c:h val="0.90979739297293716"/>
        </c:manualLayout>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F796-4334-BE24-2544D3B53E38}"/>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F796-4334-BE24-2544D3B53E38}"/>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5-F796-4334-BE24-2544D3B53E38}"/>
              </c:ext>
            </c:extLst>
          </c:dPt>
          <c:dPt>
            <c:idx val="3"/>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796-4334-BE24-2544D3B53E38}"/>
              </c:ext>
            </c:extLst>
          </c:dPt>
          <c:dPt>
            <c:idx val="4"/>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796-4334-BE24-2544D3B53E38}"/>
              </c:ext>
            </c:extLst>
          </c:dPt>
          <c:dPt>
            <c:idx val="5"/>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796-4334-BE24-2544D3B53E38}"/>
              </c:ext>
            </c:extLst>
          </c:dPt>
          <c:dPt>
            <c:idx val="6"/>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796-4334-BE24-2544D3B53E38}"/>
              </c:ext>
            </c:extLst>
          </c:dPt>
          <c:dPt>
            <c:idx val="7"/>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796-4334-BE24-2544D3B53E38}"/>
              </c:ext>
            </c:extLst>
          </c:dPt>
          <c:dPt>
            <c:idx val="8"/>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F796-4334-BE24-2544D3B53E38}"/>
              </c:ext>
            </c:extLst>
          </c:dPt>
          <c:dPt>
            <c:idx val="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F796-4334-BE24-2544D3B53E38}"/>
              </c:ext>
            </c:extLst>
          </c:dPt>
          <c:dPt>
            <c:idx val="10"/>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F796-4334-BE24-2544D3B53E38}"/>
              </c:ext>
            </c:extLst>
          </c:dPt>
          <c:dLbls>
            <c:dLbl>
              <c:idx val="3"/>
              <c:tx>
                <c:rich>
                  <a:bodyPr/>
                  <a:lstStyle/>
                  <a:p>
                    <a:fld id="{BDF672C0-7E8C-44DE-AA1A-0E51678A55D2}" type="CATEGORYNAME">
                      <a:rPr lang="en-US">
                        <a:solidFill>
                          <a:schemeClr val="bg1"/>
                        </a:solidFill>
                      </a:rPr>
                      <a:pPr/>
                      <a:t>[CATEGORY NAME]</a:t>
                    </a:fld>
                    <a:r>
                      <a:rPr lang="en-US" baseline="0">
                        <a:solidFill>
                          <a:schemeClr val="bg1"/>
                        </a:solidFill>
                      </a:rPr>
                      <a:t>
</a:t>
                    </a:r>
                    <a:fld id="{9F7209FB-F1A4-4CC9-9039-BE8F34B15C9C}"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796-4334-BE24-2544D3B53E38}"/>
                </c:ext>
              </c:extLst>
            </c:dLbl>
            <c:dLbl>
              <c:idx val="4"/>
              <c:tx>
                <c:rich>
                  <a:bodyPr/>
                  <a:lstStyle/>
                  <a:p>
                    <a:fld id="{D9974722-BEF5-4B19-AF4E-FD7FBB48D359}" type="CATEGORYNAME">
                      <a:rPr lang="en-US" baseline="0">
                        <a:solidFill>
                          <a:schemeClr val="bg1"/>
                        </a:solidFill>
                      </a:rPr>
                      <a:pPr/>
                      <a:t>[CATEGORY NAME]</a:t>
                    </a:fld>
                    <a:r>
                      <a:rPr lang="en-US" baseline="0"/>
                      <a:t>
</a:t>
                    </a:r>
                    <a:fld id="{2E1945D4-BE1B-403C-B02C-F6D8E14BB8AF}" type="PERCENTAGE">
                      <a:rPr lang="en-US" baseline="0">
                        <a:solidFill>
                          <a:schemeClr val="bg1"/>
                        </a:solidFill>
                      </a:rPr>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796-4334-BE24-2544D3B53E38}"/>
                </c:ext>
              </c:extLst>
            </c:dLbl>
            <c:dLbl>
              <c:idx val="10"/>
              <c:tx>
                <c:rich>
                  <a:bodyPr/>
                  <a:lstStyle/>
                  <a:p>
                    <a:fld id="{30379961-7C55-452F-96CD-EA046E79F647}" type="CATEGORYNAME">
                      <a:rPr lang="en-US">
                        <a:solidFill>
                          <a:schemeClr val="bg1"/>
                        </a:solidFill>
                      </a:rPr>
                      <a:pPr/>
                      <a:t>[CATEGORY NAME]</a:t>
                    </a:fld>
                    <a:r>
                      <a:rPr lang="en-US" baseline="0">
                        <a:solidFill>
                          <a:schemeClr val="bg1"/>
                        </a:solidFill>
                      </a:rPr>
                      <a:t>
</a:t>
                    </a:r>
                    <a:fld id="{47E004E7-6322-4779-A84B-2A622565F6B4}"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796-4334-BE24-2544D3B53E3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fund Pies'!$A$3:$A$13</c:f>
              <c:strCache>
                <c:ptCount val="11"/>
                <c:pt idx="0">
                  <c:v>Airport</c:v>
                </c:pt>
                <c:pt idx="1">
                  <c:v>Debt Service</c:v>
                </c:pt>
                <c:pt idx="2">
                  <c:v>Drainage</c:v>
                </c:pt>
                <c:pt idx="3">
                  <c:v>Garage</c:v>
                </c:pt>
                <c:pt idx="4">
                  <c:v>General Fund</c:v>
                </c:pt>
                <c:pt idx="5">
                  <c:v>Hotel/Motel</c:v>
                </c:pt>
                <c:pt idx="6">
                  <c:v>Risk Funds</c:v>
                </c:pt>
                <c:pt idx="7">
                  <c:v>Sanitation</c:v>
                </c:pt>
                <c:pt idx="8">
                  <c:v>Special Rev</c:v>
                </c:pt>
                <c:pt idx="9">
                  <c:v>Tech Fund</c:v>
                </c:pt>
                <c:pt idx="10">
                  <c:v>Water &amp; Sewer</c:v>
                </c:pt>
              </c:strCache>
            </c:strRef>
          </c:cat>
          <c:val>
            <c:numRef>
              <c:f>'All fund Pies'!$B$3:$B$13</c:f>
              <c:numCache>
                <c:formatCode>_("$"* #,##0_);_("$"* \(#,##0\);_("$"* "-"??_);_(@_)</c:formatCode>
                <c:ptCount val="11"/>
                <c:pt idx="0">
                  <c:v>14681590</c:v>
                </c:pt>
                <c:pt idx="1">
                  <c:v>33300571</c:v>
                </c:pt>
                <c:pt idx="2">
                  <c:v>2487450</c:v>
                </c:pt>
                <c:pt idx="3">
                  <c:v>30576637</c:v>
                </c:pt>
                <c:pt idx="4">
                  <c:v>168533718</c:v>
                </c:pt>
                <c:pt idx="5">
                  <c:v>6510000</c:v>
                </c:pt>
                <c:pt idx="6">
                  <c:v>21988914</c:v>
                </c:pt>
                <c:pt idx="7">
                  <c:v>25323172</c:v>
                </c:pt>
                <c:pt idx="8">
                  <c:v>21045221</c:v>
                </c:pt>
                <c:pt idx="9">
                  <c:v>6701729</c:v>
                </c:pt>
                <c:pt idx="10">
                  <c:v>93889574</c:v>
                </c:pt>
              </c:numCache>
            </c:numRef>
          </c:val>
          <c:extLst>
            <c:ext xmlns:c16="http://schemas.microsoft.com/office/drawing/2014/chart" uri="{C3380CC4-5D6E-409C-BE32-E72D297353CC}">
              <c16:uniqueId val="{00000016-F796-4334-BE24-2544D3B53E38}"/>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64703050160481E-2"/>
          <c:y val="9.9435088565492241E-2"/>
          <c:w val="0.91471803197513057"/>
          <c:h val="0.79682332243164522"/>
        </c:manualLayout>
      </c:layout>
      <c:lineChart>
        <c:grouping val="standard"/>
        <c:varyColors val="0"/>
        <c:ser>
          <c:idx val="0"/>
          <c:order val="0"/>
          <c:tx>
            <c:strRef>
              <c:f>'Graph Data'!$B$29</c:f>
              <c:strCache>
                <c:ptCount val="1"/>
                <c:pt idx="0">
                  <c:v> Debt Levy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Data'!$A$30:$A$50</c:f>
              <c:numCache>
                <c:formatCode>0</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'Graph Data'!$B$30:$B$50</c:f>
              <c:numCache>
                <c:formatCode>#,##0.00_);\(#,##0.00\)</c:formatCode>
                <c:ptCount val="21"/>
                <c:pt idx="0">
                  <c:v>8.5299999999999994</c:v>
                </c:pt>
                <c:pt idx="1">
                  <c:v>8.1999999999999993</c:v>
                </c:pt>
                <c:pt idx="2">
                  <c:v>8.75</c:v>
                </c:pt>
                <c:pt idx="3">
                  <c:v>7.68</c:v>
                </c:pt>
                <c:pt idx="4">
                  <c:v>7.53</c:v>
                </c:pt>
                <c:pt idx="5">
                  <c:v>5.07</c:v>
                </c:pt>
                <c:pt idx="6">
                  <c:v>5.93</c:v>
                </c:pt>
                <c:pt idx="7">
                  <c:v>5.5659999999999998</c:v>
                </c:pt>
                <c:pt idx="8">
                  <c:v>5.2089999999999996</c:v>
                </c:pt>
                <c:pt idx="9">
                  <c:v>5.7039</c:v>
                </c:pt>
                <c:pt idx="10">
                  <c:v>4.6208</c:v>
                </c:pt>
                <c:pt idx="11">
                  <c:v>5.64</c:v>
                </c:pt>
                <c:pt idx="12">
                  <c:v>4.67</c:v>
                </c:pt>
                <c:pt idx="13">
                  <c:v>3.94</c:v>
                </c:pt>
                <c:pt idx="14">
                  <c:v>4.1155999999999997</c:v>
                </c:pt>
                <c:pt idx="15">
                  <c:v>4.4793000000000003</c:v>
                </c:pt>
                <c:pt idx="16">
                  <c:v>5.1814</c:v>
                </c:pt>
                <c:pt idx="17" formatCode="0.00">
                  <c:v>5.8250999999999999</c:v>
                </c:pt>
                <c:pt idx="18" formatCode="0.00">
                  <c:v>5.6348000000000003</c:v>
                </c:pt>
                <c:pt idx="19">
                  <c:v>5.0194999999999999</c:v>
                </c:pt>
                <c:pt idx="20">
                  <c:v>6.0852000000000004</c:v>
                </c:pt>
              </c:numCache>
            </c:numRef>
          </c:val>
          <c:smooth val="0"/>
          <c:extLst>
            <c:ext xmlns:c16="http://schemas.microsoft.com/office/drawing/2014/chart" uri="{C3380CC4-5D6E-409C-BE32-E72D297353CC}">
              <c16:uniqueId val="{00000000-EE68-485D-8F13-2EB4AC71B3A8}"/>
            </c:ext>
          </c:extLst>
        </c:ser>
        <c:ser>
          <c:idx val="1"/>
          <c:order val="1"/>
          <c:tx>
            <c:strRef>
              <c:f>'Graph Data'!$C$29</c:f>
              <c:strCache>
                <c:ptCount val="1"/>
                <c:pt idx="0">
                  <c:v>M&amp;O Levy</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Data'!$A$30:$A$50</c:f>
              <c:numCache>
                <c:formatCode>0</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'Graph Data'!$C$30:$C$50</c:f>
              <c:numCache>
                <c:formatCode>#,##0.00_);\(#,##0.00\)</c:formatCode>
                <c:ptCount val="21"/>
                <c:pt idx="0">
                  <c:v>56.11</c:v>
                </c:pt>
                <c:pt idx="1">
                  <c:v>56.04</c:v>
                </c:pt>
                <c:pt idx="2">
                  <c:v>55.45</c:v>
                </c:pt>
                <c:pt idx="3">
                  <c:v>51.02</c:v>
                </c:pt>
                <c:pt idx="4">
                  <c:v>46.33</c:v>
                </c:pt>
                <c:pt idx="5">
                  <c:v>43.52</c:v>
                </c:pt>
                <c:pt idx="6">
                  <c:v>39.75</c:v>
                </c:pt>
                <c:pt idx="7">
                  <c:v>41.719000000000001</c:v>
                </c:pt>
                <c:pt idx="8">
                  <c:v>41.844999999999999</c:v>
                </c:pt>
                <c:pt idx="9">
                  <c:v>40.404899999999998</c:v>
                </c:pt>
                <c:pt idx="10">
                  <c:v>38.571899999999999</c:v>
                </c:pt>
                <c:pt idx="11">
                  <c:v>33.747999999999998</c:v>
                </c:pt>
                <c:pt idx="12">
                  <c:v>32.549999999999997</c:v>
                </c:pt>
                <c:pt idx="13">
                  <c:v>36.03</c:v>
                </c:pt>
                <c:pt idx="14">
                  <c:v>36.988999999999997</c:v>
                </c:pt>
                <c:pt idx="15">
                  <c:v>34.74</c:v>
                </c:pt>
                <c:pt idx="16">
                  <c:v>31.290099999999999</c:v>
                </c:pt>
                <c:pt idx="17" formatCode="0.00">
                  <c:v>29.9389</c:v>
                </c:pt>
                <c:pt idx="18" formatCode="0.00">
                  <c:v>31.084199999999999</c:v>
                </c:pt>
                <c:pt idx="19">
                  <c:v>30.484400000000001</c:v>
                </c:pt>
                <c:pt idx="20">
                  <c:v>29.231000000000002</c:v>
                </c:pt>
              </c:numCache>
            </c:numRef>
          </c:val>
          <c:smooth val="0"/>
          <c:extLst>
            <c:ext xmlns:c16="http://schemas.microsoft.com/office/drawing/2014/chart" uri="{C3380CC4-5D6E-409C-BE32-E72D297353CC}">
              <c16:uniqueId val="{00000001-EE68-485D-8F13-2EB4AC71B3A8}"/>
            </c:ext>
          </c:extLst>
        </c:ser>
        <c:ser>
          <c:idx val="2"/>
          <c:order val="2"/>
          <c:tx>
            <c:strRef>
              <c:f>'Graph Data'!$D$29</c:f>
              <c:strCache>
                <c:ptCount val="1"/>
                <c:pt idx="0">
                  <c:v>Total Levy</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'Graph Data'!$A$30:$A$50</c:f>
              <c:numCache>
                <c:formatCode>0</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'Graph Data'!$D$30:$D$50</c:f>
              <c:numCache>
                <c:formatCode>#,##0.00_);\(#,##0.00\)</c:formatCode>
                <c:ptCount val="21"/>
                <c:pt idx="0">
                  <c:v>64.64</c:v>
                </c:pt>
                <c:pt idx="1">
                  <c:v>64.239999999999995</c:v>
                </c:pt>
                <c:pt idx="2">
                  <c:v>64.2</c:v>
                </c:pt>
                <c:pt idx="3">
                  <c:v>58.7</c:v>
                </c:pt>
                <c:pt idx="4">
                  <c:v>53.86</c:v>
                </c:pt>
                <c:pt idx="5">
                  <c:v>48.59</c:v>
                </c:pt>
                <c:pt idx="6">
                  <c:v>45.68</c:v>
                </c:pt>
                <c:pt idx="7">
                  <c:v>47.285000000000004</c:v>
                </c:pt>
                <c:pt idx="8">
                  <c:v>47.054000000000002</c:v>
                </c:pt>
                <c:pt idx="9">
                  <c:v>46.108799999999995</c:v>
                </c:pt>
                <c:pt idx="10">
                  <c:v>43.192700000000002</c:v>
                </c:pt>
                <c:pt idx="11">
                  <c:v>39.39</c:v>
                </c:pt>
                <c:pt idx="12">
                  <c:v>37.22</c:v>
                </c:pt>
                <c:pt idx="13">
                  <c:v>39.97</c:v>
                </c:pt>
                <c:pt idx="14">
                  <c:v>41.104599999999998</c:v>
                </c:pt>
                <c:pt idx="15">
                  <c:v>39.219300000000004</c:v>
                </c:pt>
                <c:pt idx="16">
                  <c:v>36.471499999999999</c:v>
                </c:pt>
                <c:pt idx="17" formatCode="0.00">
                  <c:v>35.892800000000001</c:v>
                </c:pt>
                <c:pt idx="18" formatCode="0.00">
                  <c:v>36.718000000000004</c:v>
                </c:pt>
                <c:pt idx="19">
                  <c:v>35.503900000000002</c:v>
                </c:pt>
                <c:pt idx="20">
                  <c:v>35.316200000000002</c:v>
                </c:pt>
              </c:numCache>
            </c:numRef>
          </c:val>
          <c:smooth val="0"/>
          <c:extLst>
            <c:ext xmlns:c16="http://schemas.microsoft.com/office/drawing/2014/chart" uri="{C3380CC4-5D6E-409C-BE32-E72D297353CC}">
              <c16:uniqueId val="{00000002-EE68-485D-8F13-2EB4AC71B3A8}"/>
            </c:ext>
          </c:extLst>
        </c:ser>
        <c:dLbls>
          <c:dLblPos val="ctr"/>
          <c:showLegendKey val="0"/>
          <c:showVal val="1"/>
          <c:showCatName val="0"/>
          <c:showSerName val="0"/>
          <c:showPercent val="0"/>
          <c:showBubbleSize val="0"/>
        </c:dLbls>
        <c:marker val="1"/>
        <c:smooth val="0"/>
        <c:axId val="629479664"/>
        <c:axId val="1"/>
      </c:lineChart>
      <c:catAx>
        <c:axId val="629479664"/>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n-US"/>
                  <a:t>Tax Levy Percent per $100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title>
        <c:numFmt formatCode="#,##0.00_);\(#,##0.00\)" sourceLinked="1"/>
        <c:majorTickMark val="none"/>
        <c:minorTickMark val="none"/>
        <c:tickLblPos val="nextTo"/>
        <c:crossAx val="6294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'Graph Data'!$B$1:$B$2</c:f>
              <c:strCache>
                <c:ptCount val="2"/>
                <c:pt idx="0">
                  <c:v>2022-2023</c:v>
                </c:pt>
                <c:pt idx="1">
                  <c:v>LEVY Rate</c:v>
                </c:pt>
              </c:strCache>
            </c:strRef>
          </c:tx>
          <c:invertIfNegative val="0"/>
          <c:dPt>
            <c:idx val="2"/>
            <c:invertIfNegative val="0"/>
            <c:bubble3D val="0"/>
            <c:spPr>
              <a:solidFill>
                <a:srgbClr val="FFC000"/>
              </a:solidFill>
            </c:spPr>
            <c:extLst>
              <c:ext xmlns:c16="http://schemas.microsoft.com/office/drawing/2014/chart" uri="{C3380CC4-5D6E-409C-BE32-E72D297353CC}">
                <c16:uniqueId val="{00000001-1A4B-4988-BA57-8DE8A835E12A}"/>
              </c:ext>
            </c:extLst>
          </c:dPt>
          <c:cat>
            <c:strRef>
              <c:f>'Graph Data'!$A$3:$A$12</c:f>
              <c:strCache>
                <c:ptCount val="10"/>
                <c:pt idx="0">
                  <c:v>Abilene </c:v>
                </c:pt>
                <c:pt idx="1">
                  <c:v>Lubbock </c:v>
                </c:pt>
                <c:pt idx="2">
                  <c:v>Midland</c:v>
                </c:pt>
                <c:pt idx="3">
                  <c:v>Odessa</c:v>
                </c:pt>
                <c:pt idx="4">
                  <c:v>Plano</c:v>
                </c:pt>
                <c:pt idx="5">
                  <c:v>Richardson</c:v>
                </c:pt>
                <c:pt idx="6">
                  <c:v>San Angelo</c:v>
                </c:pt>
                <c:pt idx="7">
                  <c:v>Wichita Falls </c:v>
                </c:pt>
                <c:pt idx="8">
                  <c:v>Tyler</c:v>
                </c:pt>
                <c:pt idx="9">
                  <c:v>Amarillo</c:v>
                </c:pt>
              </c:strCache>
            </c:strRef>
          </c:cat>
          <c:val>
            <c:numRef>
              <c:f>'Graph Data'!$B$3:$B$12</c:f>
              <c:numCache>
                <c:formatCode>General</c:formatCode>
                <c:ptCount val="10"/>
                <c:pt idx="0">
                  <c:v>0.7621</c:v>
                </c:pt>
                <c:pt idx="1">
                  <c:v>0.47676200000000002</c:v>
                </c:pt>
                <c:pt idx="2">
                  <c:v>0.35503899999999999</c:v>
                </c:pt>
                <c:pt idx="3">
                  <c:v>0.49608999999999998</c:v>
                </c:pt>
                <c:pt idx="4">
                  <c:v>0.41760000000000003</c:v>
                </c:pt>
                <c:pt idx="5">
                  <c:v>0.56094999999999995</c:v>
                </c:pt>
                <c:pt idx="6">
                  <c:v>0.7379</c:v>
                </c:pt>
                <c:pt idx="7">
                  <c:v>0.69430000000000003</c:v>
                </c:pt>
                <c:pt idx="8">
                  <c:v>0.26185000000000003</c:v>
                </c:pt>
                <c:pt idx="9">
                  <c:v>0.44334000000000001</c:v>
                </c:pt>
              </c:numCache>
            </c:numRef>
          </c:val>
          <c:extLst>
            <c:ext xmlns:c16="http://schemas.microsoft.com/office/drawing/2014/chart" uri="{C3380CC4-5D6E-409C-BE32-E72D297353CC}">
              <c16:uniqueId val="{00000002-1A4B-4988-BA57-8DE8A835E12A}"/>
            </c:ext>
          </c:extLst>
        </c:ser>
        <c:dLbls>
          <c:showLegendKey val="0"/>
          <c:showVal val="0"/>
          <c:showCatName val="0"/>
          <c:showSerName val="0"/>
          <c:showPercent val="0"/>
          <c:showBubbleSize val="0"/>
        </c:dLbls>
        <c:gapWidth val="150"/>
        <c:shape val="box"/>
        <c:axId val="78320640"/>
        <c:axId val="75567616"/>
        <c:axId val="0"/>
      </c:bar3DChart>
      <c:catAx>
        <c:axId val="78320640"/>
        <c:scaling>
          <c:orientation val="minMax"/>
        </c:scaling>
        <c:delete val="0"/>
        <c:axPos val="b"/>
        <c:numFmt formatCode="General" sourceLinked="1"/>
        <c:majorTickMark val="none"/>
        <c:minorTickMark val="none"/>
        <c:tickLblPos val="nextTo"/>
        <c:crossAx val="75567616"/>
        <c:crosses val="autoZero"/>
        <c:auto val="1"/>
        <c:lblAlgn val="ctr"/>
        <c:lblOffset val="100"/>
        <c:noMultiLvlLbl val="0"/>
      </c:catAx>
      <c:valAx>
        <c:axId val="75567616"/>
        <c:scaling>
          <c:orientation val="minMax"/>
        </c:scaling>
        <c:delete val="0"/>
        <c:axPos val="l"/>
        <c:majorGridlines/>
        <c:title>
          <c:tx>
            <c:rich>
              <a:bodyPr rot="-5400000" vert="horz"/>
              <a:lstStyle/>
              <a:p>
                <a:pPr>
                  <a:defRPr/>
                </a:pPr>
                <a:r>
                  <a:rPr lang="en-US"/>
                  <a:t>Cents</a:t>
                </a:r>
              </a:p>
            </c:rich>
          </c:tx>
          <c:overlay val="0"/>
        </c:title>
        <c:numFmt formatCode="General" sourceLinked="1"/>
        <c:majorTickMark val="none"/>
        <c:minorTickMark val="none"/>
        <c:tickLblPos val="nextTo"/>
        <c:crossAx val="78320640"/>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 Data'!$B$30</c:f>
              <c:strCache>
                <c:ptCount val="1"/>
                <c:pt idx="0">
                  <c:v>City</c:v>
                </c:pt>
              </c:strCache>
            </c:strRef>
          </c:tx>
          <c:spPr>
            <a:solidFill>
              <a:schemeClr val="accent2"/>
            </a:solidFill>
            <a:ln>
              <a:noFill/>
            </a:ln>
            <a:effectLst/>
          </c:spPr>
          <c:invertIfNegative val="0"/>
          <c:cat>
            <c:strRef>
              <c:f>'Graph Data'!$A$31:$A$42</c:f>
              <c:strCache>
                <c:ptCount val="12"/>
                <c:pt idx="0">
                  <c:v>Abilene-Taylor</c:v>
                </c:pt>
                <c:pt idx="1">
                  <c:v>Lubbock </c:v>
                </c:pt>
                <c:pt idx="2">
                  <c:v>Midland</c:v>
                </c:pt>
                <c:pt idx="3">
                  <c:v>Odessa-Ector</c:v>
                </c:pt>
                <c:pt idx="4">
                  <c:v>Plano-Collin</c:v>
                </c:pt>
                <c:pt idx="5">
                  <c:v>Richardson-Dallas</c:v>
                </c:pt>
                <c:pt idx="6">
                  <c:v>Richardson-Collin</c:v>
                </c:pt>
                <c:pt idx="7">
                  <c:v>San Angelo-Tom Green</c:v>
                </c:pt>
                <c:pt idx="8">
                  <c:v>Wichita Falls </c:v>
                </c:pt>
                <c:pt idx="9">
                  <c:v>Tyler</c:v>
                </c:pt>
                <c:pt idx="10">
                  <c:v>Amarillo-Randall</c:v>
                </c:pt>
                <c:pt idx="11">
                  <c:v>Amarillo-Potter</c:v>
                </c:pt>
              </c:strCache>
            </c:strRef>
          </c:cat>
          <c:val>
            <c:numRef>
              <c:f>'Graph Data'!$B$31:$B$42</c:f>
              <c:numCache>
                <c:formatCode>General</c:formatCode>
                <c:ptCount val="12"/>
                <c:pt idx="0">
                  <c:v>0.7621</c:v>
                </c:pt>
                <c:pt idx="1">
                  <c:v>0.47676200000000002</c:v>
                </c:pt>
                <c:pt idx="2">
                  <c:v>0.35503899999999999</c:v>
                </c:pt>
                <c:pt idx="3">
                  <c:v>0.49608999999999998</c:v>
                </c:pt>
                <c:pt idx="4">
                  <c:v>0.41760000000000003</c:v>
                </c:pt>
                <c:pt idx="5">
                  <c:v>0.56094999999999995</c:v>
                </c:pt>
                <c:pt idx="6">
                  <c:v>0.56094999999999995</c:v>
                </c:pt>
                <c:pt idx="7">
                  <c:v>0.7379</c:v>
                </c:pt>
                <c:pt idx="8">
                  <c:v>0.69430000000000003</c:v>
                </c:pt>
                <c:pt idx="9">
                  <c:v>0.26185000000000003</c:v>
                </c:pt>
                <c:pt idx="10">
                  <c:v>0.44334000000000001</c:v>
                </c:pt>
                <c:pt idx="11">
                  <c:v>0.44334000000000001</c:v>
                </c:pt>
              </c:numCache>
            </c:numRef>
          </c:val>
          <c:extLst>
            <c:ext xmlns:c16="http://schemas.microsoft.com/office/drawing/2014/chart" uri="{C3380CC4-5D6E-409C-BE32-E72D297353CC}">
              <c16:uniqueId val="{00000002-1A4B-4988-BA57-8DE8A835E12A}"/>
            </c:ext>
          </c:extLst>
        </c:ser>
        <c:ser>
          <c:idx val="1"/>
          <c:order val="1"/>
          <c:tx>
            <c:strRef>
              <c:f>'Graph Data'!$C$30</c:f>
              <c:strCache>
                <c:ptCount val="1"/>
                <c:pt idx="0">
                  <c:v>ISD</c:v>
                </c:pt>
              </c:strCache>
            </c:strRef>
          </c:tx>
          <c:spPr>
            <a:solidFill>
              <a:schemeClr val="accent4"/>
            </a:solidFill>
            <a:ln>
              <a:noFill/>
            </a:ln>
            <a:effectLst/>
          </c:spPr>
          <c:invertIfNegative val="0"/>
          <c:cat>
            <c:strRef>
              <c:f>'Graph Data'!$A$31:$A$42</c:f>
              <c:strCache>
                <c:ptCount val="12"/>
                <c:pt idx="0">
                  <c:v>Abilene-Taylor</c:v>
                </c:pt>
                <c:pt idx="1">
                  <c:v>Lubbock </c:v>
                </c:pt>
                <c:pt idx="2">
                  <c:v>Midland</c:v>
                </c:pt>
                <c:pt idx="3">
                  <c:v>Odessa-Ector</c:v>
                </c:pt>
                <c:pt idx="4">
                  <c:v>Plano-Collin</c:v>
                </c:pt>
                <c:pt idx="5">
                  <c:v>Richardson-Dallas</c:v>
                </c:pt>
                <c:pt idx="6">
                  <c:v>Richardson-Collin</c:v>
                </c:pt>
                <c:pt idx="7">
                  <c:v>San Angelo-Tom Green</c:v>
                </c:pt>
                <c:pt idx="8">
                  <c:v>Wichita Falls </c:v>
                </c:pt>
                <c:pt idx="9">
                  <c:v>Tyler</c:v>
                </c:pt>
                <c:pt idx="10">
                  <c:v>Amarillo-Randall</c:v>
                </c:pt>
                <c:pt idx="11">
                  <c:v>Amarillo-Potter</c:v>
                </c:pt>
              </c:strCache>
            </c:strRef>
          </c:cat>
          <c:val>
            <c:numRef>
              <c:f>'Graph Data'!$C$31:$C$42</c:f>
              <c:numCache>
                <c:formatCode>General</c:formatCode>
                <c:ptCount val="12"/>
                <c:pt idx="0">
                  <c:v>1.2093</c:v>
                </c:pt>
                <c:pt idx="1">
                  <c:v>1.0920000000000001</c:v>
                </c:pt>
                <c:pt idx="2">
                  <c:v>0.91479999999999995</c:v>
                </c:pt>
                <c:pt idx="3">
                  <c:v>1.1779200000000001</c:v>
                </c:pt>
                <c:pt idx="4">
                  <c:v>1.2598</c:v>
                </c:pt>
                <c:pt idx="5">
                  <c:v>1.3146</c:v>
                </c:pt>
                <c:pt idx="6">
                  <c:v>1.2597499999999999</c:v>
                </c:pt>
                <c:pt idx="7">
                  <c:v>0.97201000000000004</c:v>
                </c:pt>
                <c:pt idx="8">
                  <c:v>1.2965</c:v>
                </c:pt>
                <c:pt idx="9">
                  <c:v>1.1793</c:v>
                </c:pt>
                <c:pt idx="10">
                  <c:v>1.1496</c:v>
                </c:pt>
                <c:pt idx="11">
                  <c:v>1.1496</c:v>
                </c:pt>
              </c:numCache>
            </c:numRef>
          </c:val>
          <c:extLst>
            <c:ext xmlns:c16="http://schemas.microsoft.com/office/drawing/2014/chart" uri="{C3380CC4-5D6E-409C-BE32-E72D297353CC}">
              <c16:uniqueId val="{00000002-685F-4BD6-95D7-C424A4B359D6}"/>
            </c:ext>
          </c:extLst>
        </c:ser>
        <c:ser>
          <c:idx val="2"/>
          <c:order val="2"/>
          <c:tx>
            <c:strRef>
              <c:f>'Graph Data'!$D$30</c:f>
              <c:strCache>
                <c:ptCount val="1"/>
                <c:pt idx="0">
                  <c:v>College</c:v>
                </c:pt>
              </c:strCache>
            </c:strRef>
          </c:tx>
          <c:spPr>
            <a:solidFill>
              <a:schemeClr val="accent3">
                <a:lumMod val="40000"/>
                <a:lumOff val="60000"/>
              </a:schemeClr>
            </a:solidFill>
            <a:ln>
              <a:noFill/>
            </a:ln>
            <a:effectLst/>
          </c:spPr>
          <c:invertIfNegative val="0"/>
          <c:cat>
            <c:strRef>
              <c:f>'Graph Data'!$A$31:$A$42</c:f>
              <c:strCache>
                <c:ptCount val="12"/>
                <c:pt idx="0">
                  <c:v>Abilene-Taylor</c:v>
                </c:pt>
                <c:pt idx="1">
                  <c:v>Lubbock </c:v>
                </c:pt>
                <c:pt idx="2">
                  <c:v>Midland</c:v>
                </c:pt>
                <c:pt idx="3">
                  <c:v>Odessa-Ector</c:v>
                </c:pt>
                <c:pt idx="4">
                  <c:v>Plano-Collin</c:v>
                </c:pt>
                <c:pt idx="5">
                  <c:v>Richardson-Dallas</c:v>
                </c:pt>
                <c:pt idx="6">
                  <c:v>Richardson-Collin</c:v>
                </c:pt>
                <c:pt idx="7">
                  <c:v>San Angelo-Tom Green</c:v>
                </c:pt>
                <c:pt idx="8">
                  <c:v>Wichita Falls </c:v>
                </c:pt>
                <c:pt idx="9">
                  <c:v>Tyler</c:v>
                </c:pt>
                <c:pt idx="10">
                  <c:v>Amarillo-Randall</c:v>
                </c:pt>
                <c:pt idx="11">
                  <c:v>Amarillo-Potter</c:v>
                </c:pt>
              </c:strCache>
            </c:strRef>
          </c:cat>
          <c:val>
            <c:numRef>
              <c:f>'Graph Data'!$D$31:$D$42</c:f>
              <c:numCache>
                <c:formatCode>General</c:formatCode>
                <c:ptCount val="12"/>
                <c:pt idx="2">
                  <c:v>0.08</c:v>
                </c:pt>
                <c:pt idx="3">
                  <c:v>0.18864300000000001</c:v>
                </c:pt>
                <c:pt idx="4">
                  <c:v>8.1199999999999994E-2</c:v>
                </c:pt>
                <c:pt idx="5">
                  <c:v>0.115899</c:v>
                </c:pt>
                <c:pt idx="6">
                  <c:v>8.1222000000000003E-2</c:v>
                </c:pt>
                <c:pt idx="9">
                  <c:v>0.188001</c:v>
                </c:pt>
                <c:pt idx="10">
                  <c:v>0.21129000000000001</c:v>
                </c:pt>
              </c:numCache>
            </c:numRef>
          </c:val>
          <c:extLst>
            <c:ext xmlns:c16="http://schemas.microsoft.com/office/drawing/2014/chart" uri="{C3380CC4-5D6E-409C-BE32-E72D297353CC}">
              <c16:uniqueId val="{00000003-685F-4BD6-95D7-C424A4B359D6}"/>
            </c:ext>
          </c:extLst>
        </c:ser>
        <c:ser>
          <c:idx val="3"/>
          <c:order val="3"/>
          <c:tx>
            <c:strRef>
              <c:f>'Graph Data'!$E$30</c:f>
              <c:strCache>
                <c:ptCount val="1"/>
                <c:pt idx="0">
                  <c:v>County</c:v>
                </c:pt>
              </c:strCache>
            </c:strRef>
          </c:tx>
          <c:spPr>
            <a:solidFill>
              <a:schemeClr val="accent2">
                <a:lumMod val="60000"/>
              </a:schemeClr>
            </a:solidFill>
            <a:ln>
              <a:noFill/>
            </a:ln>
            <a:effectLst/>
          </c:spPr>
          <c:invertIfNegative val="0"/>
          <c:cat>
            <c:strRef>
              <c:f>'Graph Data'!$A$31:$A$42</c:f>
              <c:strCache>
                <c:ptCount val="12"/>
                <c:pt idx="0">
                  <c:v>Abilene-Taylor</c:v>
                </c:pt>
                <c:pt idx="1">
                  <c:v>Lubbock </c:v>
                </c:pt>
                <c:pt idx="2">
                  <c:v>Midland</c:v>
                </c:pt>
                <c:pt idx="3">
                  <c:v>Odessa-Ector</c:v>
                </c:pt>
                <c:pt idx="4">
                  <c:v>Plano-Collin</c:v>
                </c:pt>
                <c:pt idx="5">
                  <c:v>Richardson-Dallas</c:v>
                </c:pt>
                <c:pt idx="6">
                  <c:v>Richardson-Collin</c:v>
                </c:pt>
                <c:pt idx="7">
                  <c:v>San Angelo-Tom Green</c:v>
                </c:pt>
                <c:pt idx="8">
                  <c:v>Wichita Falls </c:v>
                </c:pt>
                <c:pt idx="9">
                  <c:v>Tyler</c:v>
                </c:pt>
                <c:pt idx="10">
                  <c:v>Amarillo-Randall</c:v>
                </c:pt>
                <c:pt idx="11">
                  <c:v>Amarillo-Potter</c:v>
                </c:pt>
              </c:strCache>
            </c:strRef>
          </c:cat>
          <c:val>
            <c:numRef>
              <c:f>'Graph Data'!$E$31:$E$42</c:f>
              <c:numCache>
                <c:formatCode>General</c:formatCode>
                <c:ptCount val="12"/>
                <c:pt idx="0">
                  <c:v>0.5675</c:v>
                </c:pt>
                <c:pt idx="1">
                  <c:v>0.34771999999999997</c:v>
                </c:pt>
                <c:pt idx="2">
                  <c:v>0.13111200000000001</c:v>
                </c:pt>
                <c:pt idx="3">
                  <c:v>0.35</c:v>
                </c:pt>
                <c:pt idx="4">
                  <c:v>0.15240000000000001</c:v>
                </c:pt>
                <c:pt idx="5">
                  <c:v>0.217946</c:v>
                </c:pt>
                <c:pt idx="6">
                  <c:v>0.152443</c:v>
                </c:pt>
                <c:pt idx="7">
                  <c:v>0.50578999999999996</c:v>
                </c:pt>
                <c:pt idx="8">
                  <c:v>0.56040000000000001</c:v>
                </c:pt>
                <c:pt idx="9">
                  <c:v>0.33</c:v>
                </c:pt>
                <c:pt idx="10">
                  <c:v>0.44409999999999999</c:v>
                </c:pt>
                <c:pt idx="11">
                  <c:v>0.44409999999999999</c:v>
                </c:pt>
              </c:numCache>
            </c:numRef>
          </c:val>
          <c:extLst>
            <c:ext xmlns:c16="http://schemas.microsoft.com/office/drawing/2014/chart" uri="{C3380CC4-5D6E-409C-BE32-E72D297353CC}">
              <c16:uniqueId val="{00000004-685F-4BD6-95D7-C424A4B359D6}"/>
            </c:ext>
          </c:extLst>
        </c:ser>
        <c:ser>
          <c:idx val="4"/>
          <c:order val="4"/>
          <c:tx>
            <c:strRef>
              <c:f>'Graph Data'!$F$30</c:f>
              <c:strCache>
                <c:ptCount val="1"/>
                <c:pt idx="0">
                  <c:v>Hospital/Other</c:v>
                </c:pt>
              </c:strCache>
            </c:strRef>
          </c:tx>
          <c:spPr>
            <a:solidFill>
              <a:schemeClr val="accent1"/>
            </a:solidFill>
            <a:ln>
              <a:noFill/>
            </a:ln>
            <a:effectLst/>
          </c:spPr>
          <c:invertIfNegative val="0"/>
          <c:cat>
            <c:strRef>
              <c:f>'Graph Data'!$A$31:$A$42</c:f>
              <c:strCache>
                <c:ptCount val="12"/>
                <c:pt idx="0">
                  <c:v>Abilene-Taylor</c:v>
                </c:pt>
                <c:pt idx="1">
                  <c:v>Lubbock </c:v>
                </c:pt>
                <c:pt idx="2">
                  <c:v>Midland</c:v>
                </c:pt>
                <c:pt idx="3">
                  <c:v>Odessa-Ector</c:v>
                </c:pt>
                <c:pt idx="4">
                  <c:v>Plano-Collin</c:v>
                </c:pt>
                <c:pt idx="5">
                  <c:v>Richardson-Dallas</c:v>
                </c:pt>
                <c:pt idx="6">
                  <c:v>Richardson-Collin</c:v>
                </c:pt>
                <c:pt idx="7">
                  <c:v>San Angelo-Tom Green</c:v>
                </c:pt>
                <c:pt idx="8">
                  <c:v>Wichita Falls </c:v>
                </c:pt>
                <c:pt idx="9">
                  <c:v>Tyler</c:v>
                </c:pt>
                <c:pt idx="10">
                  <c:v>Amarillo-Randall</c:v>
                </c:pt>
                <c:pt idx="11">
                  <c:v>Amarillo-Potter</c:v>
                </c:pt>
              </c:strCache>
            </c:strRef>
          </c:cat>
          <c:val>
            <c:numRef>
              <c:f>'Graph Data'!$F$31:$F$42</c:f>
              <c:numCache>
                <c:formatCode>General</c:formatCode>
                <c:ptCount val="12"/>
                <c:pt idx="1">
                  <c:v>0.10316400000000001</c:v>
                </c:pt>
                <c:pt idx="2">
                  <c:v>8.1446000000000005E-2</c:v>
                </c:pt>
                <c:pt idx="3">
                  <c:v>0.109941</c:v>
                </c:pt>
                <c:pt idx="5">
                  <c:v>0.24580000000000002</c:v>
                </c:pt>
              </c:numCache>
            </c:numRef>
          </c:val>
          <c:extLst>
            <c:ext xmlns:c16="http://schemas.microsoft.com/office/drawing/2014/chart" uri="{C3380CC4-5D6E-409C-BE32-E72D297353CC}">
              <c16:uniqueId val="{00000005-685F-4BD6-95D7-C424A4B359D6}"/>
            </c:ext>
          </c:extLst>
        </c:ser>
        <c:dLbls>
          <c:showLegendKey val="0"/>
          <c:showVal val="0"/>
          <c:showCatName val="0"/>
          <c:showSerName val="0"/>
          <c:showPercent val="0"/>
          <c:showBubbleSize val="0"/>
        </c:dLbls>
        <c:gapWidth val="55"/>
        <c:overlap val="100"/>
        <c:axId val="78320640"/>
        <c:axId val="75567616"/>
      </c:barChart>
      <c:catAx>
        <c:axId val="78320640"/>
        <c:scaling>
          <c:orientation val="minMax"/>
        </c:scaling>
        <c:delete val="0"/>
        <c:axPos val="b"/>
        <c:numFmt formatCode="General" sourceLinked="1"/>
        <c:majorTickMark val="none"/>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5567616"/>
        <c:crosses val="autoZero"/>
        <c:auto val="1"/>
        <c:lblAlgn val="ctr"/>
        <c:lblOffset val="100"/>
        <c:noMultiLvlLbl val="0"/>
      </c:catAx>
      <c:valAx>
        <c:axId val="75567616"/>
        <c:scaling>
          <c:orientation val="minMax"/>
        </c:scaling>
        <c:delete val="0"/>
        <c:axPos val="l"/>
        <c:majorGridlines>
          <c:spPr>
            <a:ln w="1270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8320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3.3130219518014793E-2"/>
          <c:y val="3.1570639305445937E-2"/>
          <c:w val="0.88739789628569155"/>
          <c:h val="0.89519094643556296"/>
        </c:manualLayout>
      </c:layout>
      <c:bar3DChart>
        <c:barDir val="col"/>
        <c:grouping val="stacked"/>
        <c:varyColors val="0"/>
        <c:ser>
          <c:idx val="0"/>
          <c:order val="0"/>
          <c:tx>
            <c:strRef>
              <c:f>PROPTAX!$BC$2</c:f>
              <c:strCache>
                <c:ptCount val="1"/>
                <c:pt idx="0">
                  <c:v>City</c:v>
                </c:pt>
              </c:strCache>
            </c:strRef>
          </c:tx>
          <c:spPr>
            <a:solidFill>
              <a:schemeClr val="accent2"/>
            </a:solidFill>
            <a:ln>
              <a:noFill/>
            </a:ln>
            <a:effectLst/>
            <a:sp3d/>
          </c:spPr>
          <c:invertIfNegative val="0"/>
          <c:cat>
            <c:numRef>
              <c:f>PROPTAX!$BX$1:$CH$1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PROPTAX!$BX$2:$CH$2</c:f>
              <c:numCache>
                <c:formatCode>General</c:formatCode>
                <c:ptCount val="10"/>
                <c:pt idx="0">
                  <c:v>0.43192700000000001</c:v>
                </c:pt>
                <c:pt idx="1">
                  <c:v>0.39389099999999999</c:v>
                </c:pt>
                <c:pt idx="2">
                  <c:v>0.38047999999999998</c:v>
                </c:pt>
                <c:pt idx="3">
                  <c:v>0.39967900000000001</c:v>
                </c:pt>
                <c:pt idx="4">
                  <c:v>0.408389</c:v>
                </c:pt>
                <c:pt idx="5">
                  <c:v>0.39224900000000001</c:v>
                </c:pt>
                <c:pt idx="6">
                  <c:v>0.36471500000000001</c:v>
                </c:pt>
                <c:pt idx="7">
                  <c:v>0.35892800000000002</c:v>
                </c:pt>
                <c:pt idx="8">
                  <c:v>0.36718899999999999</c:v>
                </c:pt>
                <c:pt idx="9">
                  <c:v>0.35503899999999999</c:v>
                </c:pt>
              </c:numCache>
            </c:numRef>
          </c:val>
          <c:extLst>
            <c:ext xmlns:c16="http://schemas.microsoft.com/office/drawing/2014/chart" uri="{C3380CC4-5D6E-409C-BE32-E72D297353CC}">
              <c16:uniqueId val="{00000000-69EF-4356-AAF6-101BD3745068}"/>
            </c:ext>
          </c:extLst>
        </c:ser>
        <c:ser>
          <c:idx val="1"/>
          <c:order val="1"/>
          <c:tx>
            <c:strRef>
              <c:f>PROPTAX!$BC$3</c:f>
              <c:strCache>
                <c:ptCount val="1"/>
                <c:pt idx="0">
                  <c:v>County</c:v>
                </c:pt>
              </c:strCache>
            </c:strRef>
          </c:tx>
          <c:spPr>
            <a:solidFill>
              <a:schemeClr val="accent4"/>
            </a:solidFill>
            <a:ln>
              <a:noFill/>
            </a:ln>
            <a:effectLst/>
            <a:sp3d/>
          </c:spPr>
          <c:invertIfNegative val="0"/>
          <c:cat>
            <c:numRef>
              <c:f>PROPTAX!$BX$1:$CH$1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PROPTAX!$BX$3:$CH$3</c:f>
              <c:numCache>
                <c:formatCode>General</c:formatCode>
                <c:ptCount val="10"/>
                <c:pt idx="0">
                  <c:v>0.140178</c:v>
                </c:pt>
                <c:pt idx="1">
                  <c:v>0.12652279999999999</c:v>
                </c:pt>
                <c:pt idx="2">
                  <c:v>0.14081099999999999</c:v>
                </c:pt>
                <c:pt idx="3">
                  <c:v>0.15599199999999999</c:v>
                </c:pt>
                <c:pt idx="4">
                  <c:v>0.153169</c:v>
                </c:pt>
                <c:pt idx="5">
                  <c:v>0.14000000000000001</c:v>
                </c:pt>
                <c:pt idx="6">
                  <c:v>0.128</c:v>
                </c:pt>
                <c:pt idx="7">
                  <c:v>0.12884399999999999</c:v>
                </c:pt>
                <c:pt idx="8">
                  <c:v>0.14163500000000001</c:v>
                </c:pt>
                <c:pt idx="9">
                  <c:v>0.13111200000000001</c:v>
                </c:pt>
              </c:numCache>
            </c:numRef>
          </c:val>
          <c:extLst>
            <c:ext xmlns:c16="http://schemas.microsoft.com/office/drawing/2014/chart" uri="{C3380CC4-5D6E-409C-BE32-E72D297353CC}">
              <c16:uniqueId val="{00000001-69EF-4356-AAF6-101BD3745068}"/>
            </c:ext>
          </c:extLst>
        </c:ser>
        <c:ser>
          <c:idx val="2"/>
          <c:order val="2"/>
          <c:tx>
            <c:strRef>
              <c:f>PROPTAX!$BC$4</c:f>
              <c:strCache>
                <c:ptCount val="1"/>
                <c:pt idx="0">
                  <c:v>MISD</c:v>
                </c:pt>
              </c:strCache>
            </c:strRef>
          </c:tx>
          <c:spPr>
            <a:solidFill>
              <a:schemeClr val="accent6"/>
            </a:solidFill>
            <a:ln>
              <a:noFill/>
            </a:ln>
            <a:effectLst/>
            <a:sp3d/>
          </c:spPr>
          <c:invertIfNegative val="0"/>
          <c:cat>
            <c:numRef>
              <c:f>PROPTAX!$BX$1:$CH$1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PROPTAX!$BX$4:$CH$4</c:f>
              <c:numCache>
                <c:formatCode>General</c:formatCode>
                <c:ptCount val="10"/>
                <c:pt idx="0">
                  <c:v>1.13005</c:v>
                </c:pt>
                <c:pt idx="1">
                  <c:v>1.14005</c:v>
                </c:pt>
                <c:pt idx="2">
                  <c:v>1.14005</c:v>
                </c:pt>
                <c:pt idx="3">
                  <c:v>1.12005</c:v>
                </c:pt>
                <c:pt idx="4">
                  <c:v>1.1275500000000001</c:v>
                </c:pt>
                <c:pt idx="5">
                  <c:v>1.12005</c:v>
                </c:pt>
                <c:pt idx="6">
                  <c:v>1.0500499999999999</c:v>
                </c:pt>
                <c:pt idx="7">
                  <c:v>1.0266</c:v>
                </c:pt>
                <c:pt idx="8">
                  <c:v>1.0236000000000001</c:v>
                </c:pt>
                <c:pt idx="9">
                  <c:v>0.91479999999999995</c:v>
                </c:pt>
              </c:numCache>
            </c:numRef>
          </c:val>
          <c:extLst>
            <c:ext xmlns:c16="http://schemas.microsoft.com/office/drawing/2014/chart" uri="{C3380CC4-5D6E-409C-BE32-E72D297353CC}">
              <c16:uniqueId val="{00000002-69EF-4356-AAF6-101BD3745068}"/>
            </c:ext>
          </c:extLst>
        </c:ser>
        <c:ser>
          <c:idx val="3"/>
          <c:order val="3"/>
          <c:tx>
            <c:strRef>
              <c:f>PROPTAX!$BC$5</c:f>
              <c:strCache>
                <c:ptCount val="1"/>
                <c:pt idx="0">
                  <c:v>Hospital</c:v>
                </c:pt>
              </c:strCache>
            </c:strRef>
          </c:tx>
          <c:spPr>
            <a:solidFill>
              <a:schemeClr val="accent2">
                <a:lumMod val="60000"/>
              </a:schemeClr>
            </a:solidFill>
            <a:ln>
              <a:noFill/>
            </a:ln>
            <a:effectLst/>
            <a:sp3d/>
          </c:spPr>
          <c:invertIfNegative val="0"/>
          <c:cat>
            <c:numRef>
              <c:f>PROPTAX!$BX$1:$CH$1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PROPTAX!$BX$5:$CH$5</c:f>
              <c:numCache>
                <c:formatCode>General</c:formatCode>
                <c:ptCount val="10"/>
                <c:pt idx="0">
                  <c:v>0.12570000000000001</c:v>
                </c:pt>
                <c:pt idx="1">
                  <c:v>0.1183</c:v>
                </c:pt>
                <c:pt idx="2">
                  <c:v>0.11984</c:v>
                </c:pt>
                <c:pt idx="3">
                  <c:v>0.13505</c:v>
                </c:pt>
                <c:pt idx="4">
                  <c:v>0.129994</c:v>
                </c:pt>
                <c:pt idx="5">
                  <c:v>0.12615799999999999</c:v>
                </c:pt>
                <c:pt idx="6">
                  <c:v>9.9071999999999993E-2</c:v>
                </c:pt>
                <c:pt idx="7">
                  <c:v>9.9634E-2</c:v>
                </c:pt>
                <c:pt idx="8">
                  <c:v>0.108581</c:v>
                </c:pt>
                <c:pt idx="9">
                  <c:v>8.1446000000000005E-2</c:v>
                </c:pt>
              </c:numCache>
            </c:numRef>
          </c:val>
          <c:extLst>
            <c:ext xmlns:c16="http://schemas.microsoft.com/office/drawing/2014/chart" uri="{C3380CC4-5D6E-409C-BE32-E72D297353CC}">
              <c16:uniqueId val="{00000003-69EF-4356-AAF6-101BD3745068}"/>
            </c:ext>
          </c:extLst>
        </c:ser>
        <c:ser>
          <c:idx val="4"/>
          <c:order val="4"/>
          <c:tx>
            <c:strRef>
              <c:f>PROPTAX!$BC$6</c:f>
              <c:strCache>
                <c:ptCount val="1"/>
                <c:pt idx="0">
                  <c:v>College</c:v>
                </c:pt>
              </c:strCache>
            </c:strRef>
          </c:tx>
          <c:spPr>
            <a:solidFill>
              <a:schemeClr val="accent4">
                <a:lumMod val="60000"/>
              </a:schemeClr>
            </a:solidFill>
            <a:ln>
              <a:noFill/>
            </a:ln>
            <a:effectLst/>
            <a:sp3d/>
          </c:spPr>
          <c:invertIfNegative val="0"/>
          <c:cat>
            <c:numRef>
              <c:f>PROPTAX!$BX$1:$CH$1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PROPTAX!$BX$6:$CH$6</c:f>
              <c:numCache>
                <c:formatCode>_(* #,##0.00000_);_(* \(#,##0.00000\);_(* "-"?????_);_(@_)</c:formatCode>
                <c:ptCount val="10"/>
                <c:pt idx="0">
                  <c:v>0.13316</c:v>
                </c:pt>
                <c:pt idx="1">
                  <c:v>0.12439</c:v>
                </c:pt>
                <c:pt idx="2">
                  <c:v>0.12592999999999999</c:v>
                </c:pt>
                <c:pt idx="3">
                  <c:v>0.13711000000000001</c:v>
                </c:pt>
                <c:pt idx="4">
                  <c:v>0.12525</c:v>
                </c:pt>
                <c:pt idx="5">
                  <c:v>0.114721</c:v>
                </c:pt>
                <c:pt idx="6">
                  <c:v>9.1209999999999999E-2</c:v>
                </c:pt>
                <c:pt idx="7">
                  <c:v>9.2207999999999998E-2</c:v>
                </c:pt>
                <c:pt idx="8">
                  <c:v>0.101151</c:v>
                </c:pt>
                <c:pt idx="9">
                  <c:v>0.08</c:v>
                </c:pt>
              </c:numCache>
            </c:numRef>
          </c:val>
          <c:extLst>
            <c:ext xmlns:c16="http://schemas.microsoft.com/office/drawing/2014/chart" uri="{C3380CC4-5D6E-409C-BE32-E72D297353CC}">
              <c16:uniqueId val="{00000004-69EF-4356-AAF6-101BD3745068}"/>
            </c:ext>
          </c:extLst>
        </c:ser>
        <c:dLbls>
          <c:showLegendKey val="0"/>
          <c:showVal val="0"/>
          <c:showCatName val="0"/>
          <c:showSerName val="0"/>
          <c:showPercent val="0"/>
          <c:showBubbleSize val="0"/>
        </c:dLbls>
        <c:gapWidth val="55"/>
        <c:gapDepth val="55"/>
        <c:shape val="box"/>
        <c:axId val="532326592"/>
        <c:axId val="532333480"/>
        <c:axId val="0"/>
      </c:bar3DChart>
      <c:catAx>
        <c:axId val="532326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2333480"/>
        <c:crosses val="autoZero"/>
        <c:auto val="1"/>
        <c:lblAlgn val="ctr"/>
        <c:lblOffset val="100"/>
        <c:noMultiLvlLbl val="0"/>
      </c:catAx>
      <c:valAx>
        <c:axId val="5323334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2326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ln w="3175">
                  <a:solidFill>
                    <a:schemeClr val="bg1"/>
                  </a:solidFill>
                </a:ln>
                <a:solidFill>
                  <a:schemeClr val="accent1"/>
                </a:solidFill>
                <a:effectLst>
                  <a:innerShdw blurRad="63500" dist="50800" dir="16200000">
                    <a:schemeClr val="accent1">
                      <a:alpha val="50000"/>
                    </a:schemeClr>
                  </a:innerShdw>
                </a:effectLst>
                <a:latin typeface="+mn-lt"/>
                <a:ea typeface="+mn-ea"/>
                <a:cs typeface="+mn-cs"/>
              </a:defRPr>
            </a:pPr>
            <a:r>
              <a:rPr lang="en-US" sz="2400" b="1">
                <a:ln w="3175">
                  <a:solidFill>
                    <a:schemeClr val="bg1"/>
                  </a:solidFill>
                </a:ln>
                <a:solidFill>
                  <a:schemeClr val="accent1"/>
                </a:solidFill>
                <a:effectLst>
                  <a:innerShdw blurRad="63500" dist="50800" dir="16200000">
                    <a:schemeClr val="accent1">
                      <a:alpha val="50000"/>
                    </a:schemeClr>
                  </a:innerShdw>
                </a:effectLst>
              </a:rPr>
              <a:t>Assessed Valuation for the City of Midland</a:t>
            </a:r>
          </a:p>
        </c:rich>
      </c:tx>
      <c:overlay val="0"/>
      <c:spPr>
        <a:noFill/>
        <a:ln>
          <a:noFill/>
        </a:ln>
        <a:effectLst/>
      </c:spPr>
      <c:txPr>
        <a:bodyPr rot="0" spcFirstLastPara="1" vertOverflow="ellipsis" vert="horz" wrap="square" anchor="ctr" anchorCtr="1"/>
        <a:lstStyle/>
        <a:p>
          <a:pPr>
            <a:defRPr sz="1400" b="0" i="0" u="none" strike="noStrike" kern="1200" cap="none" spc="20" baseline="0">
              <a:ln w="3175">
                <a:solidFill>
                  <a:schemeClr val="bg1"/>
                </a:solidFill>
              </a:ln>
              <a:solidFill>
                <a:schemeClr val="accent1"/>
              </a:solidFill>
              <a:effectLst>
                <a:innerShdw blurRad="63500" dist="50800" dir="16200000">
                  <a:schemeClr val="accent1">
                    <a:alpha val="50000"/>
                  </a:schemeClr>
                </a:inn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1"/>
          <c:tx>
            <c:strRef>
              <c:f>'Graph Data'!$A$16:$A$25</c:f>
              <c:strCache>
                <c:ptCount val="10"/>
                <c:pt idx="0">
                  <c:v>2015</c:v>
                </c:pt>
                <c:pt idx="1">
                  <c:v>2016</c:v>
                </c:pt>
                <c:pt idx="2">
                  <c:v>2017</c:v>
                </c:pt>
                <c:pt idx="3">
                  <c:v>2018</c:v>
                </c:pt>
                <c:pt idx="4">
                  <c:v>2019</c:v>
                </c:pt>
                <c:pt idx="5">
                  <c:v>2020</c:v>
                </c:pt>
                <c:pt idx="6">
                  <c:v>2021</c:v>
                </c:pt>
                <c:pt idx="7">
                  <c:v>2022</c:v>
                </c:pt>
                <c:pt idx="8">
                  <c:v>2023</c:v>
                </c:pt>
                <c:pt idx="9">
                  <c:v>2024</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cat>
            <c:numRef>
              <c:f>'Graph Data'!$A$16:$A$25</c:f>
              <c:numCache>
                <c:formatCode>0</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'Graph Data'!$B$16:$B$25</c:f>
              <c:numCache>
                <c:formatCode>_(* #,##0_);_(* \(#,##0\);_(* "-"_);_(@_)</c:formatCode>
                <c:ptCount val="10"/>
                <c:pt idx="0">
                  <c:v>10243855382</c:v>
                </c:pt>
                <c:pt idx="1">
                  <c:v>11549753322</c:v>
                </c:pt>
                <c:pt idx="2">
                  <c:v>11859309962</c:v>
                </c:pt>
                <c:pt idx="3">
                  <c:v>12241760880</c:v>
                </c:pt>
                <c:pt idx="4">
                  <c:v>13563791115</c:v>
                </c:pt>
                <c:pt idx="5">
                  <c:v>15679462298</c:v>
                </c:pt>
                <c:pt idx="6">
                  <c:v>16815188712</c:v>
                </c:pt>
                <c:pt idx="7">
                  <c:v>17495700412</c:v>
                </c:pt>
                <c:pt idx="8">
                  <c:v>18740384497</c:v>
                </c:pt>
                <c:pt idx="9">
                  <c:v>20578900712</c:v>
                </c:pt>
              </c:numCache>
            </c:numRef>
          </c:val>
          <c:extLst>
            <c:ext xmlns:c16="http://schemas.microsoft.com/office/drawing/2014/chart" uri="{C3380CC4-5D6E-409C-BE32-E72D297353CC}">
              <c16:uniqueId val="{00000000-5B7A-41C6-AAC2-E099AE71B34A}"/>
            </c:ext>
          </c:extLst>
        </c:ser>
        <c:dLbls>
          <c:showLegendKey val="0"/>
          <c:showVal val="0"/>
          <c:showCatName val="0"/>
          <c:showSerName val="0"/>
          <c:showPercent val="0"/>
          <c:showBubbleSize val="0"/>
        </c:dLbls>
        <c:gapWidth val="150"/>
        <c:shape val="box"/>
        <c:axId val="355596056"/>
        <c:axId val="1"/>
        <c:axId val="0"/>
        <c:extLst>
          <c:ext xmlns:c15="http://schemas.microsoft.com/office/drawing/2012/chart" uri="{02D57815-91ED-43cb-92C2-25804820EDAC}">
            <c15:filteredBarSeries>
              <c15:ser>
                <c:idx val="1"/>
                <c:order val="0"/>
                <c:tx>
                  <c:strRef>
                    <c:extLst>
                      <c:ext uri="{02D57815-91ED-43cb-92C2-25804820EDAC}">
                        <c15:formulaRef>
                          <c15:sqref>'Graph Data'!$A$13:$A$24</c15:sqref>
                        </c15:formulaRef>
                      </c:ext>
                    </c:extLst>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cat>
                  <c:numRef>
                    <c:extLst>
                      <c:ext uri="{02D57815-91ED-43cb-92C2-25804820EDAC}">
                        <c15:formulaRef>
                          <c15:sqref>'Graph Data'!$A$16:$A$25</c15:sqref>
                        </c15:formulaRef>
                      </c:ext>
                    </c:extLst>
                    <c:numCache>
                      <c:formatCode>0</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extLst>
                      <c:ext uri="{02D57815-91ED-43cb-92C2-25804820EDAC}">
                        <c15:formulaRef>
                          <c15:sqref>'Graph Data'!$A$13:$A$24</c15:sqref>
                        </c15:formulaRef>
                      </c:ext>
                    </c:extLst>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val>
                <c:extLst>
                  <c:ext xmlns:c16="http://schemas.microsoft.com/office/drawing/2014/chart" uri="{C3380CC4-5D6E-409C-BE32-E72D297353CC}">
                    <c16:uniqueId val="{00000001-5B7A-41C6-AAC2-E099AE71B34A}"/>
                  </c:ext>
                </c:extLst>
              </c15:ser>
            </c15:filteredBarSeries>
          </c:ext>
        </c:extLst>
      </c:bar3DChart>
      <c:catAx>
        <c:axId val="355596056"/>
        <c:scaling>
          <c:orientation val="minMax"/>
        </c:scaling>
        <c:delete val="0"/>
        <c:axPos val="b"/>
        <c:numFmt formatCode="General" sourceLinked="0"/>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max val="21000000000"/>
          <c:min val="0"/>
        </c:scaling>
        <c:delete val="0"/>
        <c:axPos val="l"/>
        <c:majorGridlines>
          <c:spPr>
            <a:ln w="9525" cap="flat" cmpd="sng" algn="ctr">
              <a:solidFill>
                <a:schemeClr val="tx2"/>
              </a:solidFill>
              <a:round/>
            </a:ln>
            <a:effectLst/>
          </c:spPr>
        </c:majorGridlines>
        <c:numFmt formatCode="_(* #,##0_);_(* \(#,##0\);_(* &quot;-&quot;_);_(@_)"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355596056"/>
        <c:crosses val="autoZero"/>
        <c:crossBetween val="between"/>
        <c:dispUnits>
          <c:builtInUnit val="billions"/>
          <c:dispUnitsLbl>
            <c:layout>
              <c:manualLayout>
                <c:xMode val="edge"/>
                <c:yMode val="edge"/>
                <c:x val="2.0918870416486032E-2"/>
                <c:y val="0.45894708051273148"/>
              </c:manualLayout>
            </c:layout>
            <c:spPr>
              <a:noFill/>
              <a:ln>
                <a:noFill/>
              </a:ln>
              <a:effectLst/>
            </c:spPr>
            <c:txPr>
              <a:bodyPr rot="-5400000" spcFirstLastPara="1" vertOverflow="ellipsis" vert="horz" wrap="square" anchor="ctr" anchorCtr="1"/>
              <a:lstStyle/>
              <a:p>
                <a:pPr>
                  <a:defRPr sz="1200" b="0" i="0" u="none" strike="noStrike" kern="1200" cap="all" baseline="0">
                    <a:solidFill>
                      <a:schemeClr val="tx2"/>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Sheet2!$A$2</c:f>
              <c:strCache>
                <c:ptCount val="1"/>
                <c:pt idx="0">
                  <c:v>Franchise &amp; Other Revenue</c:v>
                </c:pt>
              </c:strCache>
            </c:strRef>
          </c:tx>
          <c:spPr>
            <a:solidFill>
              <a:schemeClr val="accent2"/>
            </a:solidFill>
            <a:ln>
              <a:noFill/>
            </a:ln>
            <a:effectLst/>
          </c:spPr>
          <c:invertIfNegative val="0"/>
          <c:cat>
            <c:strRef>
              <c:f>Sheet2!$C$1:$L$1</c:f>
              <c:strCache>
                <c:ptCount val="10"/>
                <c:pt idx="0">
                  <c:v>2015 Actuals</c:v>
                </c:pt>
                <c:pt idx="1">
                  <c:v>2016 Actuals</c:v>
                </c:pt>
                <c:pt idx="2">
                  <c:v>2017 Actuals</c:v>
                </c:pt>
                <c:pt idx="3">
                  <c:v>2018 Actuals</c:v>
                </c:pt>
                <c:pt idx="4">
                  <c:v>2019 Actuals</c:v>
                </c:pt>
                <c:pt idx="5">
                  <c:v>2020 Actuals</c:v>
                </c:pt>
                <c:pt idx="6">
                  <c:v>2021 Actuals</c:v>
                </c:pt>
                <c:pt idx="7">
                  <c:v>2022 Actuals</c:v>
                </c:pt>
                <c:pt idx="8">
                  <c:v>2023 Budget</c:v>
                </c:pt>
                <c:pt idx="9">
                  <c:v>2024 Budget</c:v>
                </c:pt>
              </c:strCache>
            </c:strRef>
          </c:cat>
          <c:val>
            <c:numRef>
              <c:f>Sheet2!$C$2:$L$2</c:f>
              <c:numCache>
                <c:formatCode>_("$"* #,##0_);_("$"* \(#,##0\);_("$"* "-"??_);_(@_)</c:formatCode>
                <c:ptCount val="10"/>
                <c:pt idx="0">
                  <c:v>35541447</c:v>
                </c:pt>
                <c:pt idx="1">
                  <c:v>37317519</c:v>
                </c:pt>
                <c:pt idx="2">
                  <c:v>46648228</c:v>
                </c:pt>
                <c:pt idx="3">
                  <c:v>39240628</c:v>
                </c:pt>
                <c:pt idx="4">
                  <c:v>44180686.670000002</c:v>
                </c:pt>
                <c:pt idx="5">
                  <c:v>59621843.669999987</c:v>
                </c:pt>
                <c:pt idx="6">
                  <c:v>45227876.560000002</c:v>
                </c:pt>
                <c:pt idx="7">
                  <c:v>32417380.050000001</c:v>
                </c:pt>
                <c:pt idx="8">
                  <c:v>36323243</c:v>
                </c:pt>
                <c:pt idx="9">
                  <c:v>42670158</c:v>
                </c:pt>
              </c:numCache>
            </c:numRef>
          </c:val>
          <c:extLst>
            <c:ext xmlns:c16="http://schemas.microsoft.com/office/drawing/2014/chart" uri="{C3380CC4-5D6E-409C-BE32-E72D297353CC}">
              <c16:uniqueId val="{00000000-BD4B-4934-BAAD-6763B803C03A}"/>
            </c:ext>
          </c:extLst>
        </c:ser>
        <c:ser>
          <c:idx val="7"/>
          <c:order val="1"/>
          <c:tx>
            <c:strRef>
              <c:f>Sheet2!$A$3</c:f>
              <c:strCache>
                <c:ptCount val="1"/>
                <c:pt idx="0">
                  <c:v>Property Tax</c:v>
                </c:pt>
              </c:strCache>
            </c:strRef>
          </c:tx>
          <c:spPr>
            <a:solidFill>
              <a:schemeClr val="accent3">
                <a:lumMod val="60000"/>
                <a:lumOff val="40000"/>
              </a:schemeClr>
            </a:solidFill>
            <a:ln>
              <a:noFill/>
            </a:ln>
            <a:effectLst/>
          </c:spPr>
          <c:invertIfNegative val="0"/>
          <c:cat>
            <c:strRef>
              <c:f>Sheet2!$C$1:$L$1</c:f>
              <c:strCache>
                <c:ptCount val="10"/>
                <c:pt idx="0">
                  <c:v>2015 Actuals</c:v>
                </c:pt>
                <c:pt idx="1">
                  <c:v>2016 Actuals</c:v>
                </c:pt>
                <c:pt idx="2">
                  <c:v>2017 Actuals</c:v>
                </c:pt>
                <c:pt idx="3">
                  <c:v>2018 Actuals</c:v>
                </c:pt>
                <c:pt idx="4">
                  <c:v>2019 Actuals</c:v>
                </c:pt>
                <c:pt idx="5">
                  <c:v>2020 Actuals</c:v>
                </c:pt>
                <c:pt idx="6">
                  <c:v>2021 Actuals</c:v>
                </c:pt>
                <c:pt idx="7">
                  <c:v>2022 Actuals</c:v>
                </c:pt>
                <c:pt idx="8">
                  <c:v>2023 Budget</c:v>
                </c:pt>
                <c:pt idx="9">
                  <c:v>2024 Budget</c:v>
                </c:pt>
              </c:strCache>
            </c:strRef>
          </c:cat>
          <c:val>
            <c:numRef>
              <c:f>Sheet2!$C$3:$L$3</c:f>
              <c:numCache>
                <c:formatCode>_("$"* #,##0_);_("$"* \(#,##0\);_("$"* "-"??_);_(@_)</c:formatCode>
                <c:ptCount val="10"/>
                <c:pt idx="0">
                  <c:v>34439436</c:v>
                </c:pt>
                <c:pt idx="1">
                  <c:v>37871946</c:v>
                </c:pt>
                <c:pt idx="2">
                  <c:v>42093842</c:v>
                </c:pt>
                <c:pt idx="3">
                  <c:v>44608530</c:v>
                </c:pt>
                <c:pt idx="4">
                  <c:v>46628574.219999999</c:v>
                </c:pt>
                <c:pt idx="5">
                  <c:v>48893580.640000001</c:v>
                </c:pt>
                <c:pt idx="6">
                  <c:v>49641447.950000003</c:v>
                </c:pt>
                <c:pt idx="7">
                  <c:v>52107430.75</c:v>
                </c:pt>
                <c:pt idx="8">
                  <c:v>55227298</c:v>
                </c:pt>
                <c:pt idx="9">
                  <c:v>60863560</c:v>
                </c:pt>
              </c:numCache>
            </c:numRef>
          </c:val>
          <c:extLst>
            <c:ext xmlns:c16="http://schemas.microsoft.com/office/drawing/2014/chart" uri="{C3380CC4-5D6E-409C-BE32-E72D297353CC}">
              <c16:uniqueId val="{00000001-BD4B-4934-BAAD-6763B803C03A}"/>
            </c:ext>
          </c:extLst>
        </c:ser>
        <c:ser>
          <c:idx val="8"/>
          <c:order val="2"/>
          <c:tx>
            <c:strRef>
              <c:f>Sheet2!$A$4</c:f>
              <c:strCache>
                <c:ptCount val="1"/>
                <c:pt idx="0">
                  <c:v>Sales Tax</c:v>
                </c:pt>
              </c:strCache>
            </c:strRef>
          </c:tx>
          <c:spPr>
            <a:solidFill>
              <a:srgbClr val="00B050"/>
            </a:solidFill>
            <a:ln>
              <a:noFill/>
            </a:ln>
            <a:effectLst/>
          </c:spPr>
          <c:invertIfNegative val="0"/>
          <c:cat>
            <c:strRef>
              <c:f>Sheet2!$C$1:$L$1</c:f>
              <c:strCache>
                <c:ptCount val="10"/>
                <c:pt idx="0">
                  <c:v>2015 Actuals</c:v>
                </c:pt>
                <c:pt idx="1">
                  <c:v>2016 Actuals</c:v>
                </c:pt>
                <c:pt idx="2">
                  <c:v>2017 Actuals</c:v>
                </c:pt>
                <c:pt idx="3">
                  <c:v>2018 Actuals</c:v>
                </c:pt>
                <c:pt idx="4">
                  <c:v>2019 Actuals</c:v>
                </c:pt>
                <c:pt idx="5">
                  <c:v>2020 Actuals</c:v>
                </c:pt>
                <c:pt idx="6">
                  <c:v>2021 Actuals</c:v>
                </c:pt>
                <c:pt idx="7">
                  <c:v>2022 Actuals</c:v>
                </c:pt>
                <c:pt idx="8">
                  <c:v>2023 Budget</c:v>
                </c:pt>
                <c:pt idx="9">
                  <c:v>2024 Budget</c:v>
                </c:pt>
              </c:strCache>
            </c:strRef>
          </c:cat>
          <c:val>
            <c:numRef>
              <c:f>Sheet2!$C$4:$L$4</c:f>
              <c:numCache>
                <c:formatCode>_("$"* #,##0_);_("$"* \(#,##0\);_("$"* "-"??_);_(@_)</c:formatCode>
                <c:ptCount val="10"/>
                <c:pt idx="0">
                  <c:v>42247465</c:v>
                </c:pt>
                <c:pt idx="1">
                  <c:v>34858568</c:v>
                </c:pt>
                <c:pt idx="2">
                  <c:v>39501727</c:v>
                </c:pt>
                <c:pt idx="3">
                  <c:v>53412670</c:v>
                </c:pt>
                <c:pt idx="4">
                  <c:v>60313980.420000002</c:v>
                </c:pt>
                <c:pt idx="5">
                  <c:v>50686221.140000001</c:v>
                </c:pt>
                <c:pt idx="6">
                  <c:v>46435232.380000003</c:v>
                </c:pt>
                <c:pt idx="7">
                  <c:v>61052817.68</c:v>
                </c:pt>
                <c:pt idx="8">
                  <c:v>57000000</c:v>
                </c:pt>
                <c:pt idx="9">
                  <c:v>65000000</c:v>
                </c:pt>
              </c:numCache>
            </c:numRef>
          </c:val>
          <c:extLst>
            <c:ext xmlns:c16="http://schemas.microsoft.com/office/drawing/2014/chart" uri="{C3380CC4-5D6E-409C-BE32-E72D297353CC}">
              <c16:uniqueId val="{00000002-BD4B-4934-BAAD-6763B803C03A}"/>
            </c:ext>
          </c:extLst>
        </c:ser>
        <c:dLbls>
          <c:showLegendKey val="0"/>
          <c:showVal val="0"/>
          <c:showCatName val="0"/>
          <c:showSerName val="0"/>
          <c:showPercent val="0"/>
          <c:showBubbleSize val="0"/>
        </c:dLbls>
        <c:gapWidth val="150"/>
        <c:axId val="1951844527"/>
        <c:axId val="1951845487"/>
      </c:barChart>
      <c:lineChart>
        <c:grouping val="standard"/>
        <c:varyColors val="0"/>
        <c:ser>
          <c:idx val="1"/>
          <c:order val="3"/>
          <c:tx>
            <c:strRef>
              <c:f>Sheet2!$A$6</c:f>
              <c:strCache>
                <c:ptCount val="1"/>
                <c:pt idx="0">
                  <c:v>Totals</c:v>
                </c:pt>
              </c:strCache>
            </c:strRef>
          </c:tx>
          <c:spPr>
            <a:ln w="28575" cap="rnd">
              <a:solidFill>
                <a:schemeClr val="tx1"/>
              </a:solidFill>
              <a:round/>
            </a:ln>
            <a:effectLst/>
          </c:spPr>
          <c:marker>
            <c:symbol val="none"/>
          </c:marker>
          <c:val>
            <c:numRef>
              <c:f>Sheet2!$C$7:$L$7</c:f>
              <c:numCache>
                <c:formatCode>_("$"* #,##0_);_("$"* \(#,##0\);_("$"* "-"??_);_(@_)</c:formatCode>
                <c:ptCount val="10"/>
                <c:pt idx="0">
                  <c:v>112228348</c:v>
                </c:pt>
                <c:pt idx="1">
                  <c:v>110048033</c:v>
                </c:pt>
                <c:pt idx="2">
                  <c:v>128243797</c:v>
                </c:pt>
                <c:pt idx="3">
                  <c:v>137261828</c:v>
                </c:pt>
                <c:pt idx="4">
                  <c:v>151123241.31</c:v>
                </c:pt>
                <c:pt idx="5">
                  <c:v>159201645.44999999</c:v>
                </c:pt>
                <c:pt idx="6">
                  <c:v>141893436.97000003</c:v>
                </c:pt>
                <c:pt idx="7">
                  <c:v>154315453.83999997</c:v>
                </c:pt>
                <c:pt idx="8">
                  <c:v>148550541</c:v>
                </c:pt>
                <c:pt idx="9">
                  <c:v>168533718</c:v>
                </c:pt>
              </c:numCache>
            </c:numRef>
          </c:val>
          <c:smooth val="0"/>
          <c:extLst>
            <c:ext xmlns:c16="http://schemas.microsoft.com/office/drawing/2014/chart" uri="{C3380CC4-5D6E-409C-BE32-E72D297353CC}">
              <c16:uniqueId val="{00000003-BD4B-4934-BAAD-6763B803C03A}"/>
            </c:ext>
          </c:extLst>
        </c:ser>
        <c:dLbls>
          <c:showLegendKey val="0"/>
          <c:showVal val="0"/>
          <c:showCatName val="0"/>
          <c:showSerName val="0"/>
          <c:showPercent val="0"/>
          <c:showBubbleSize val="0"/>
        </c:dLbls>
        <c:marker val="1"/>
        <c:smooth val="0"/>
        <c:axId val="2066885631"/>
        <c:axId val="2066871711"/>
      </c:lineChart>
      <c:catAx>
        <c:axId val="19518445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1845487"/>
        <c:crosses val="autoZero"/>
        <c:auto val="1"/>
        <c:lblAlgn val="ctr"/>
        <c:lblOffset val="100"/>
        <c:noMultiLvlLbl val="0"/>
      </c:catAx>
      <c:valAx>
        <c:axId val="1951845487"/>
        <c:scaling>
          <c:orientation val="minMax"/>
          <c:max val="90000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1844527"/>
        <c:crosses val="autoZero"/>
        <c:crossBetween val="between"/>
      </c:valAx>
      <c:valAx>
        <c:axId val="2066871711"/>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6885631"/>
        <c:crosses val="max"/>
        <c:crossBetween val="between"/>
      </c:valAx>
      <c:catAx>
        <c:axId val="2066885631"/>
        <c:scaling>
          <c:orientation val="minMax"/>
        </c:scaling>
        <c:delete val="1"/>
        <c:axPos val="b"/>
        <c:majorTickMark val="out"/>
        <c:minorTickMark val="none"/>
        <c:tickLblPos val="nextTo"/>
        <c:crossAx val="2066871711"/>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'Graph Data (2)'!$A$19</c:f>
              <c:strCache>
                <c:ptCount val="1"/>
                <c:pt idx="0">
                  <c:v>Calculated Fund Balance 35%</c:v>
                </c:pt>
              </c:strCache>
            </c:strRef>
          </c:tx>
          <c:spPr>
            <a:solidFill>
              <a:schemeClr val="accent2"/>
            </a:solidFill>
            <a:ln>
              <a:noFill/>
            </a:ln>
            <a:effectLst/>
          </c:spPr>
          <c:invertIfNegative val="0"/>
          <c:dLbls>
            <c:dLbl>
              <c:idx val="3"/>
              <c:layout>
                <c:manualLayout>
                  <c:x val="-8.1120006847561013E-17"/>
                  <c:y val="-0.129836790320495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BE-4175-A508-0253AA46BEA5}"/>
                </c:ext>
              </c:extLst>
            </c:dLbl>
            <c:numFmt formatCode="#,##0.00_);\(#,##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'Graph Data (2)'!$T$17:$AC$17</c:f>
              <c:strCache>
                <c:ptCount val="10"/>
                <c:pt idx="0">
                  <c:v>2014</c:v>
                </c:pt>
                <c:pt idx="1">
                  <c:v>2015</c:v>
                </c:pt>
                <c:pt idx="2">
                  <c:v>2016</c:v>
                </c:pt>
                <c:pt idx="3">
                  <c:v>2017</c:v>
                </c:pt>
                <c:pt idx="4">
                  <c:v>2018</c:v>
                </c:pt>
                <c:pt idx="5">
                  <c:v>2019</c:v>
                </c:pt>
                <c:pt idx="6">
                  <c:v>2020</c:v>
                </c:pt>
                <c:pt idx="7">
                  <c:v>2021</c:v>
                </c:pt>
                <c:pt idx="8">
                  <c:v>2022</c:v>
                </c:pt>
                <c:pt idx="9">
                  <c:v>2023 Estimate</c:v>
                </c:pt>
              </c:strCache>
            </c:strRef>
          </c:cat>
          <c:val>
            <c:numRef>
              <c:f>'Graph Data (2)'!$T$19:$AC$19</c:f>
              <c:numCache>
                <c:formatCode>_(* #,##0_);_(* \(#,##0\);_(* "-"??_);_(@_)</c:formatCode>
                <c:ptCount val="10"/>
                <c:pt idx="0">
                  <c:v>40385083.990999997</c:v>
                </c:pt>
                <c:pt idx="1">
                  <c:v>36901162.119499996</c:v>
                </c:pt>
                <c:pt idx="2">
                  <c:v>37836314.949999996</c:v>
                </c:pt>
                <c:pt idx="3">
                  <c:v>37893729</c:v>
                </c:pt>
                <c:pt idx="4">
                  <c:v>49752033</c:v>
                </c:pt>
                <c:pt idx="5">
                  <c:v>44850718</c:v>
                </c:pt>
                <c:pt idx="6">
                  <c:v>49920267</c:v>
                </c:pt>
                <c:pt idx="7">
                  <c:v>47387096</c:v>
                </c:pt>
                <c:pt idx="8" formatCode="_(* #,##0_);_(* \(#,##0\);_(* &quot;-&quot;_);_(@_)">
                  <c:v>48183287.810000002</c:v>
                </c:pt>
                <c:pt idx="9">
                  <c:v>52042769.799999997</c:v>
                </c:pt>
              </c:numCache>
            </c:numRef>
          </c:val>
          <c:extLst>
            <c:ext xmlns:c16="http://schemas.microsoft.com/office/drawing/2014/chart" uri="{C3380CC4-5D6E-409C-BE32-E72D297353CC}">
              <c16:uniqueId val="{00000000-5855-417C-AA80-69D1C2E11C34}"/>
            </c:ext>
          </c:extLst>
        </c:ser>
        <c:ser>
          <c:idx val="4"/>
          <c:order val="1"/>
          <c:tx>
            <c:strRef>
              <c:f>'Graph Data (2)'!$A$22</c:f>
              <c:strCache>
                <c:ptCount val="1"/>
                <c:pt idx="0">
                  <c:v>Available Funds</c:v>
                </c:pt>
              </c:strCache>
            </c:strRef>
          </c:tx>
          <c:spPr>
            <a:solidFill>
              <a:schemeClr val="accent5"/>
            </a:solidFill>
            <a:ln>
              <a:noFill/>
            </a:ln>
            <a:effectLst/>
          </c:spPr>
          <c:invertIfNegative val="0"/>
          <c:dLbls>
            <c:dLbl>
              <c:idx val="3"/>
              <c:layout>
                <c:manualLayout>
                  <c:x val="0"/>
                  <c:y val="1.14155271663479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BE-4175-A508-0253AA46BEA5}"/>
                </c:ext>
              </c:extLst>
            </c:dLbl>
            <c:numFmt formatCode="_(* #,##0.00_);_(* \(#,##0.0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'Graph Data (2)'!$T$17:$AC$17</c:f>
              <c:strCache>
                <c:ptCount val="10"/>
                <c:pt idx="0">
                  <c:v>2014</c:v>
                </c:pt>
                <c:pt idx="1">
                  <c:v>2015</c:v>
                </c:pt>
                <c:pt idx="2">
                  <c:v>2016</c:v>
                </c:pt>
                <c:pt idx="3">
                  <c:v>2017</c:v>
                </c:pt>
                <c:pt idx="4">
                  <c:v>2018</c:v>
                </c:pt>
                <c:pt idx="5">
                  <c:v>2019</c:v>
                </c:pt>
                <c:pt idx="6">
                  <c:v>2020</c:v>
                </c:pt>
                <c:pt idx="7">
                  <c:v>2021</c:v>
                </c:pt>
                <c:pt idx="8">
                  <c:v>2022</c:v>
                </c:pt>
                <c:pt idx="9">
                  <c:v>2023 Estimate</c:v>
                </c:pt>
              </c:strCache>
            </c:strRef>
          </c:cat>
          <c:val>
            <c:numRef>
              <c:f>'Graph Data (2)'!$T$22:$AC$22</c:f>
              <c:numCache>
                <c:formatCode>_(* #,##0_);_(* \(#,##0\);_(* "-"??_);_(@_)</c:formatCode>
                <c:ptCount val="10"/>
                <c:pt idx="0">
                  <c:v>29256720.009000003</c:v>
                </c:pt>
                <c:pt idx="1">
                  <c:v>34231668.880500004</c:v>
                </c:pt>
                <c:pt idx="2">
                  <c:v>25155253.050000004</c:v>
                </c:pt>
                <c:pt idx="3">
                  <c:v>61678766</c:v>
                </c:pt>
                <c:pt idx="4">
                  <c:v>35029393</c:v>
                </c:pt>
                <c:pt idx="5">
                  <c:v>58464897</c:v>
                </c:pt>
                <c:pt idx="6">
                  <c:v>73655877</c:v>
                </c:pt>
                <c:pt idx="7">
                  <c:v>71457242</c:v>
                </c:pt>
                <c:pt idx="8">
                  <c:v>81811459.189999998</c:v>
                </c:pt>
                <c:pt idx="9">
                  <c:v>38279195.200000003</c:v>
                </c:pt>
              </c:numCache>
            </c:numRef>
          </c:val>
          <c:extLst>
            <c:ext xmlns:c16="http://schemas.microsoft.com/office/drawing/2014/chart" uri="{C3380CC4-5D6E-409C-BE32-E72D297353CC}">
              <c16:uniqueId val="{00000002-5855-417C-AA80-69D1C2E11C34}"/>
            </c:ext>
          </c:extLst>
        </c:ser>
        <c:dLbls>
          <c:showLegendKey val="0"/>
          <c:showVal val="0"/>
          <c:showCatName val="0"/>
          <c:showSerName val="0"/>
          <c:showPercent val="0"/>
          <c:showBubbleSize val="0"/>
        </c:dLbls>
        <c:gapWidth val="150"/>
        <c:overlap val="100"/>
        <c:axId val="1523325184"/>
        <c:axId val="1"/>
      </c:barChart>
      <c:scatterChart>
        <c:scatterStyle val="lineMarker"/>
        <c:varyColors val="0"/>
        <c:ser>
          <c:idx val="0"/>
          <c:order val="2"/>
          <c:tx>
            <c:strRef>
              <c:f>'Graph Data (2)'!$A$18</c:f>
              <c:strCache>
                <c:ptCount val="1"/>
                <c:pt idx="0">
                  <c:v>Unappropriated Fund Balance</c:v>
                </c:pt>
              </c:strCache>
            </c:strRef>
          </c:tx>
          <c:spPr>
            <a:ln w="25400" cap="rnd">
              <a:noFill/>
              <a:round/>
            </a:ln>
            <a:effectLst/>
          </c:spPr>
          <c:marker>
            <c:symbol val="circle"/>
            <c:size val="6"/>
            <c:spPr>
              <a:noFill/>
              <a:ln w="15875">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strRef>
              <c:f>'Graph Data (2)'!$T$17:$AC$17</c:f>
              <c:strCache>
                <c:ptCount val="10"/>
                <c:pt idx="0">
                  <c:v>2014</c:v>
                </c:pt>
                <c:pt idx="1">
                  <c:v>2015</c:v>
                </c:pt>
                <c:pt idx="2">
                  <c:v>2016</c:v>
                </c:pt>
                <c:pt idx="3">
                  <c:v>2017</c:v>
                </c:pt>
                <c:pt idx="4">
                  <c:v>2018</c:v>
                </c:pt>
                <c:pt idx="5">
                  <c:v>2019</c:v>
                </c:pt>
                <c:pt idx="6">
                  <c:v>2020</c:v>
                </c:pt>
                <c:pt idx="7">
                  <c:v>2021</c:v>
                </c:pt>
                <c:pt idx="8">
                  <c:v>2022</c:v>
                </c:pt>
                <c:pt idx="9">
                  <c:v>2023 Estimate</c:v>
                </c:pt>
              </c:strCache>
            </c:strRef>
          </c:xVal>
          <c:yVal>
            <c:numRef>
              <c:f>'Graph Data (2)'!$T$18:$AC$18</c:f>
              <c:numCache>
                <c:formatCode>_(* #,##0_);_(* \(#,##0\);_(* "-"??_);_(@_)</c:formatCode>
                <c:ptCount val="10"/>
                <c:pt idx="0">
                  <c:v>69641804</c:v>
                </c:pt>
                <c:pt idx="1">
                  <c:v>71132831</c:v>
                </c:pt>
                <c:pt idx="2">
                  <c:v>62991568</c:v>
                </c:pt>
                <c:pt idx="3">
                  <c:v>99572495</c:v>
                </c:pt>
                <c:pt idx="4">
                  <c:v>84781426</c:v>
                </c:pt>
                <c:pt idx="5">
                  <c:v>103315615</c:v>
                </c:pt>
                <c:pt idx="6">
                  <c:v>123576144</c:v>
                </c:pt>
                <c:pt idx="7">
                  <c:v>118844338</c:v>
                </c:pt>
                <c:pt idx="8">
                  <c:v>129994747</c:v>
                </c:pt>
                <c:pt idx="9">
                  <c:v>90321965</c:v>
                </c:pt>
              </c:numCache>
            </c:numRef>
          </c:yVal>
          <c:smooth val="0"/>
          <c:extLst>
            <c:ext xmlns:c16="http://schemas.microsoft.com/office/drawing/2014/chart" uri="{C3380CC4-5D6E-409C-BE32-E72D297353CC}">
              <c16:uniqueId val="{00000000-5098-4A74-B7DF-253EF69E5689}"/>
            </c:ext>
          </c:extLst>
        </c:ser>
        <c:dLbls>
          <c:showLegendKey val="0"/>
          <c:showVal val="0"/>
          <c:showCatName val="0"/>
          <c:showSerName val="0"/>
          <c:showPercent val="0"/>
          <c:showBubbleSize val="0"/>
        </c:dLbls>
        <c:axId val="1523325184"/>
        <c:axId val="1"/>
      </c:scatterChart>
      <c:catAx>
        <c:axId val="15233251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0"/>
        </c:scaling>
        <c:delete val="0"/>
        <c:axPos val="l"/>
        <c:numFmt formatCode="_(* #,##0_);_(* \(#,##0\);_(* &quot;-&quot;??_);_(@_)"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23325184"/>
        <c:crosses val="autoZero"/>
        <c:crossBetween val="between"/>
        <c:dispUnits>
          <c:builtInUnit val="millions"/>
          <c:dispUnitsLbl>
            <c:layout>
              <c:manualLayout>
                <c:xMode val="edge"/>
                <c:yMode val="edge"/>
                <c:x val="1.284796573875803E-2"/>
                <c:y val="0.47711465451784357"/>
              </c:manualLayout>
            </c:layout>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Million</a:t>
                  </a:r>
                </a:p>
              </c:rich>
            </c:tx>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65470285705237041"/>
          <c:y val="0.94688201177208364"/>
          <c:w val="0.34529714294762964"/>
          <c:h val="4.56057210532069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005634132660875E-2"/>
          <c:y val="9.4858705393714077E-2"/>
          <c:w val="0.92303517595294893"/>
          <c:h val="0.8553364335427463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747-4096-A181-A33857F8EB79}"/>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5747-4096-A181-A33857F8EB79}"/>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5747-4096-A181-A33857F8EB79}"/>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5747-4096-A181-A33857F8EB79}"/>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5747-4096-A181-A33857F8EB79}"/>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5747-4096-A181-A33857F8EB79}"/>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747-4096-A181-A33857F8EB79}"/>
              </c:ext>
            </c:extLst>
          </c:dPt>
          <c:dPt>
            <c:idx val="7"/>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747-4096-A181-A33857F8EB79}"/>
              </c:ext>
            </c:extLst>
          </c:dPt>
          <c:dPt>
            <c:idx val="8"/>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5747-4096-A181-A33857F8EB79}"/>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5747-4096-A181-A33857F8EB79}"/>
                </c:ext>
              </c:extLst>
            </c:dLbl>
            <c:dLbl>
              <c:idx val="1"/>
              <c:layout>
                <c:manualLayout>
                  <c:x val="0.10696174508607761"/>
                  <c:y val="-0.1835775503252631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47-4096-A181-A33857F8EB79}"/>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5747-4096-A181-A33857F8EB79}"/>
                </c:ext>
              </c:extLst>
            </c:dLbl>
            <c:dLbl>
              <c:idx val="3"/>
              <c:tx>
                <c:rich>
                  <a:bodyPr/>
                  <a:lstStyle/>
                  <a:p>
                    <a:fld id="{20957577-7950-4FCE-9D9A-EDA53ACB7966}" type="CATEGORYNAME">
                      <a:rPr lang="en-US" baseline="0">
                        <a:solidFill>
                          <a:schemeClr val="tx2">
                            <a:lumMod val="75000"/>
                          </a:schemeClr>
                        </a:solidFill>
                      </a:rPr>
                      <a:pPr/>
                      <a:t>[CATEGORY NAME]</a:t>
                    </a:fld>
                    <a:r>
                      <a:rPr lang="en-US" baseline="0"/>
                      <a:t>
</a:t>
                    </a:r>
                    <a:fld id="{FE1FE887-1B43-4D83-89CB-9D6287786251}" type="PERCENTAGE">
                      <a:rPr lang="en-US" baseline="0">
                        <a:solidFill>
                          <a:schemeClr val="tx2">
                            <a:lumMod val="75000"/>
                          </a:schemeClr>
                        </a:solidFill>
                      </a:rPr>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47-4096-A181-A33857F8EB79}"/>
                </c:ext>
              </c:extLst>
            </c:dLbl>
            <c:dLbl>
              <c:idx val="4"/>
              <c:layout>
                <c:manualLayout>
                  <c:x val="6.5547984128276574E-2"/>
                  <c:y val="-6.4965857136331856E-3"/>
                </c:manualLayout>
              </c:layout>
              <c:tx>
                <c:rich>
                  <a:bodyPr/>
                  <a:lstStyle/>
                  <a:p>
                    <a:fld id="{8A049100-07AB-4701-9433-D9780422B46D}" type="CATEGORYNAME">
                      <a:rPr lang="en-US" baseline="0">
                        <a:solidFill>
                          <a:sysClr val="windowText" lastClr="000000"/>
                        </a:solidFill>
                      </a:rPr>
                      <a:pPr/>
                      <a:t>[CATEGORY NAME]</a:t>
                    </a:fld>
                    <a:r>
                      <a:rPr lang="en-US" baseline="0">
                        <a:solidFill>
                          <a:schemeClr val="bg1"/>
                        </a:solidFill>
                      </a:rPr>
                      <a:t>
</a:t>
                    </a:r>
                    <a:fld id="{F0EA4F3F-1B9E-4BDC-9348-79053D972AC0}" type="PERCENTAGE">
                      <a:rPr lang="en-US" baseline="0">
                        <a:solidFill>
                          <a:sysClr val="windowText" lastClr="000000"/>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747-4096-A181-A33857F8EB79}"/>
                </c:ext>
              </c:extLst>
            </c:dLbl>
            <c:dLbl>
              <c:idx val="5"/>
              <c:layout>
                <c:manualLayout>
                  <c:x val="-3.8242000648795321E-2"/>
                  <c:y val="-2.52413503257147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747-4096-A181-A33857F8EB79}"/>
                </c:ext>
              </c:extLst>
            </c:dLbl>
            <c:dLbl>
              <c:idx val="6"/>
              <c:layout>
                <c:manualLayout>
                  <c:x val="-1.8403255772803679E-2"/>
                  <c:y val="-5.6913105642014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747-4096-A181-A33857F8EB7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 Fund'!$A$65:$A$69</c:f>
              <c:strCache>
                <c:ptCount val="5"/>
                <c:pt idx="0">
                  <c:v>Personnel</c:v>
                </c:pt>
                <c:pt idx="1">
                  <c:v>Operating Expenses</c:v>
                </c:pt>
                <c:pt idx="2">
                  <c:v>Contractual Services</c:v>
                </c:pt>
                <c:pt idx="3">
                  <c:v>Transfers &amp; Other Uses</c:v>
                </c:pt>
                <c:pt idx="4">
                  <c:v>Capital</c:v>
                </c:pt>
              </c:strCache>
            </c:strRef>
          </c:cat>
          <c:val>
            <c:numRef>
              <c:f>'General Fund'!$E$65:$E$69</c:f>
              <c:numCache>
                <c:formatCode>_("$"* #,##0_);_("$"* \(#,##0\);_("$"* "-"??_);_(@_)</c:formatCode>
                <c:ptCount val="5"/>
                <c:pt idx="0">
                  <c:v>108060343</c:v>
                </c:pt>
                <c:pt idx="1">
                  <c:v>9860672</c:v>
                </c:pt>
                <c:pt idx="2">
                  <c:v>39985250</c:v>
                </c:pt>
                <c:pt idx="3">
                  <c:v>1146287</c:v>
                </c:pt>
                <c:pt idx="4">
                  <c:v>9481166</c:v>
                </c:pt>
              </c:numCache>
            </c:numRef>
          </c:val>
          <c:extLst>
            <c:ext xmlns:c16="http://schemas.microsoft.com/office/drawing/2014/chart" uri="{C3380CC4-5D6E-409C-BE32-E72D297353CC}">
              <c16:uniqueId val="{00000012-5747-4096-A181-A33857F8EB79}"/>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A46FA-07A3-4A09-BE60-2E7EBB02C794}" type="doc">
      <dgm:prSet loTypeId="urn:microsoft.com/office/officeart/2005/8/layout/equation1" loCatId="process" qsTypeId="urn:microsoft.com/office/officeart/2005/8/quickstyle/simple1" qsCatId="simple" csTypeId="urn:microsoft.com/office/officeart/2005/8/colors/accent2_4" csCatId="accent2" phldr="1"/>
      <dgm:spPr/>
    </dgm:pt>
    <dgm:pt modelId="{DBDB02E8-750A-4A6B-ADBF-18565EB289BB}">
      <dgm:prSet phldrT="[Text]" custT="1"/>
      <dgm:spPr/>
      <dgm:t>
        <a:bodyPr/>
        <a:lstStyle/>
        <a:p>
          <a:r>
            <a:rPr lang="en-US" sz="3200" dirty="0"/>
            <a:t>M&amp;O RATE</a:t>
          </a:r>
        </a:p>
      </dgm:t>
    </dgm:pt>
    <dgm:pt modelId="{A5E6AD21-7E18-4803-A4DB-E24D7A1259E0}" type="parTrans" cxnId="{13709295-E01B-49A2-8987-5859DFA27AE8}">
      <dgm:prSet/>
      <dgm:spPr/>
      <dgm:t>
        <a:bodyPr/>
        <a:lstStyle/>
        <a:p>
          <a:endParaRPr lang="en-US"/>
        </a:p>
      </dgm:t>
    </dgm:pt>
    <dgm:pt modelId="{135D4CA1-B53B-4D4A-A372-8C560AFAA6F9}" type="sibTrans" cxnId="{13709295-E01B-49A2-8987-5859DFA27AE8}">
      <dgm:prSet/>
      <dgm:spPr/>
      <dgm:t>
        <a:bodyPr/>
        <a:lstStyle/>
        <a:p>
          <a:endParaRPr lang="en-US"/>
        </a:p>
      </dgm:t>
    </dgm:pt>
    <dgm:pt modelId="{75830B53-88F2-401C-8ADA-55A7466F544C}">
      <dgm:prSet phldrT="[Text]" custT="1"/>
      <dgm:spPr/>
      <dgm:t>
        <a:bodyPr/>
        <a:lstStyle/>
        <a:p>
          <a:r>
            <a:rPr lang="en-US" sz="1800" dirty="0">
              <a:solidFill>
                <a:schemeClr val="tx1"/>
              </a:solidFill>
            </a:rPr>
            <a:t>UNUSED INCREMENT</a:t>
          </a:r>
        </a:p>
      </dgm:t>
    </dgm:pt>
    <dgm:pt modelId="{1E75E0DF-AF03-4BF9-A459-AA9471B5C97F}" type="parTrans" cxnId="{27A803CB-4AEC-4EEF-BC1B-2FACFFC63EE6}">
      <dgm:prSet/>
      <dgm:spPr/>
      <dgm:t>
        <a:bodyPr/>
        <a:lstStyle/>
        <a:p>
          <a:endParaRPr lang="en-US"/>
        </a:p>
      </dgm:t>
    </dgm:pt>
    <dgm:pt modelId="{572B72EB-997C-4916-89F9-B079552E509E}" type="sibTrans" cxnId="{27A803CB-4AEC-4EEF-BC1B-2FACFFC63EE6}">
      <dgm:prSet/>
      <dgm:spPr/>
      <dgm:t>
        <a:bodyPr/>
        <a:lstStyle/>
        <a:p>
          <a:endParaRPr lang="en-US"/>
        </a:p>
      </dgm:t>
    </dgm:pt>
    <dgm:pt modelId="{144A8814-29E2-400C-A098-8B1BBE8289B7}">
      <dgm:prSet phldrT="[Text]" custT="1"/>
      <dgm:spPr/>
      <dgm:t>
        <a:bodyPr/>
        <a:lstStyle/>
        <a:p>
          <a:r>
            <a:rPr lang="en-US" sz="2000" dirty="0"/>
            <a:t>VOTER APPROVAL RATE</a:t>
          </a:r>
        </a:p>
      </dgm:t>
    </dgm:pt>
    <dgm:pt modelId="{F2775F7E-B94D-4622-BFB9-B7F5D18E56D8}" type="parTrans" cxnId="{A2D3BE60-1583-424D-9225-67A4400367CD}">
      <dgm:prSet/>
      <dgm:spPr/>
      <dgm:t>
        <a:bodyPr/>
        <a:lstStyle/>
        <a:p>
          <a:endParaRPr lang="en-US"/>
        </a:p>
      </dgm:t>
    </dgm:pt>
    <dgm:pt modelId="{396833A9-4FDE-4493-9084-6A748640CF3E}" type="sibTrans" cxnId="{A2D3BE60-1583-424D-9225-67A4400367CD}">
      <dgm:prSet/>
      <dgm:spPr/>
      <dgm:t>
        <a:bodyPr/>
        <a:lstStyle/>
        <a:p>
          <a:endParaRPr lang="en-US"/>
        </a:p>
      </dgm:t>
    </dgm:pt>
    <dgm:pt modelId="{BD78C103-8405-4B38-AAB6-C5FE6B29FBF9}">
      <dgm:prSet custT="1"/>
      <dgm:spPr/>
      <dgm:t>
        <a:bodyPr/>
        <a:lstStyle/>
        <a:p>
          <a:r>
            <a:rPr lang="en-US" sz="3200" dirty="0"/>
            <a:t>DEBT RATE</a:t>
          </a:r>
        </a:p>
      </dgm:t>
    </dgm:pt>
    <dgm:pt modelId="{C2DE5A4C-B92A-45F9-AA10-88CE61B6AA77}" type="parTrans" cxnId="{BAFA602E-C979-4370-97D8-F9DC23217799}">
      <dgm:prSet/>
      <dgm:spPr/>
      <dgm:t>
        <a:bodyPr/>
        <a:lstStyle/>
        <a:p>
          <a:endParaRPr lang="en-US"/>
        </a:p>
      </dgm:t>
    </dgm:pt>
    <dgm:pt modelId="{1BB5FB4D-B996-4E65-B83B-57F5F02285A0}" type="sibTrans" cxnId="{BAFA602E-C979-4370-97D8-F9DC23217799}">
      <dgm:prSet/>
      <dgm:spPr/>
      <dgm:t>
        <a:bodyPr/>
        <a:lstStyle/>
        <a:p>
          <a:endParaRPr lang="en-US"/>
        </a:p>
      </dgm:t>
    </dgm:pt>
    <dgm:pt modelId="{D768E56A-7262-4B84-988A-15B0F527FA5C}" type="pres">
      <dgm:prSet presAssocID="{D52A46FA-07A3-4A09-BE60-2E7EBB02C794}" presName="linearFlow" presStyleCnt="0">
        <dgm:presLayoutVars>
          <dgm:dir/>
          <dgm:resizeHandles val="exact"/>
        </dgm:presLayoutVars>
      </dgm:prSet>
      <dgm:spPr/>
    </dgm:pt>
    <dgm:pt modelId="{7C996512-EEAA-4234-AFD0-59B7287742DF}" type="pres">
      <dgm:prSet presAssocID="{BD78C103-8405-4B38-AAB6-C5FE6B29FBF9}" presName="node" presStyleLbl="node1" presStyleIdx="0" presStyleCnt="4" custLinFactNeighborY="1798">
        <dgm:presLayoutVars>
          <dgm:bulletEnabled val="1"/>
        </dgm:presLayoutVars>
      </dgm:prSet>
      <dgm:spPr/>
    </dgm:pt>
    <dgm:pt modelId="{FA22B911-61CC-41D4-BC38-CFFB47EA1608}" type="pres">
      <dgm:prSet presAssocID="{1BB5FB4D-B996-4E65-B83B-57F5F02285A0}" presName="spacerL" presStyleCnt="0"/>
      <dgm:spPr/>
    </dgm:pt>
    <dgm:pt modelId="{7FCE8338-A141-42B9-8248-EAA07B4CF1E2}" type="pres">
      <dgm:prSet presAssocID="{1BB5FB4D-B996-4E65-B83B-57F5F02285A0}" presName="sibTrans" presStyleLbl="sibTrans2D1" presStyleIdx="0" presStyleCnt="3"/>
      <dgm:spPr/>
    </dgm:pt>
    <dgm:pt modelId="{4E6AF268-FA03-4CAE-97E5-6CB974A6BE9E}" type="pres">
      <dgm:prSet presAssocID="{1BB5FB4D-B996-4E65-B83B-57F5F02285A0}" presName="spacerR" presStyleCnt="0"/>
      <dgm:spPr/>
    </dgm:pt>
    <dgm:pt modelId="{F8361754-630E-4934-8318-09BB5E8C5D4C}" type="pres">
      <dgm:prSet presAssocID="{DBDB02E8-750A-4A6B-ADBF-18565EB289BB}" presName="node" presStyleLbl="node1" presStyleIdx="1" presStyleCnt="4">
        <dgm:presLayoutVars>
          <dgm:bulletEnabled val="1"/>
        </dgm:presLayoutVars>
      </dgm:prSet>
      <dgm:spPr/>
    </dgm:pt>
    <dgm:pt modelId="{DF707520-021C-4B77-A257-94D143F337BD}" type="pres">
      <dgm:prSet presAssocID="{135D4CA1-B53B-4D4A-A372-8C560AFAA6F9}" presName="spacerL" presStyleCnt="0"/>
      <dgm:spPr/>
    </dgm:pt>
    <dgm:pt modelId="{BC1AB21F-BEFD-4DCB-ACE9-E1E8D380D9DC}" type="pres">
      <dgm:prSet presAssocID="{135D4CA1-B53B-4D4A-A372-8C560AFAA6F9}" presName="sibTrans" presStyleLbl="sibTrans2D1" presStyleIdx="1" presStyleCnt="3"/>
      <dgm:spPr/>
    </dgm:pt>
    <dgm:pt modelId="{C4AF88C4-97B1-47E3-80DA-49A3D792974B}" type="pres">
      <dgm:prSet presAssocID="{135D4CA1-B53B-4D4A-A372-8C560AFAA6F9}" presName="spacerR" presStyleCnt="0"/>
      <dgm:spPr/>
    </dgm:pt>
    <dgm:pt modelId="{EDFCECA7-864E-4F18-A27C-3D0991103198}" type="pres">
      <dgm:prSet presAssocID="{75830B53-88F2-401C-8ADA-55A7466F544C}" presName="node" presStyleLbl="node1" presStyleIdx="2" presStyleCnt="4" custLinFactNeighborX="-7940" custLinFactNeighborY="842">
        <dgm:presLayoutVars>
          <dgm:bulletEnabled val="1"/>
        </dgm:presLayoutVars>
      </dgm:prSet>
      <dgm:spPr/>
    </dgm:pt>
    <dgm:pt modelId="{E1ED202B-E828-47DB-B53B-66C9CBF98B25}" type="pres">
      <dgm:prSet presAssocID="{572B72EB-997C-4916-89F9-B079552E509E}" presName="spacerL" presStyleCnt="0"/>
      <dgm:spPr/>
    </dgm:pt>
    <dgm:pt modelId="{FED2CD29-A122-4D65-B160-8DA78BA3DECC}" type="pres">
      <dgm:prSet presAssocID="{572B72EB-997C-4916-89F9-B079552E509E}" presName="sibTrans" presStyleLbl="sibTrans2D1" presStyleIdx="2" presStyleCnt="3"/>
      <dgm:spPr/>
    </dgm:pt>
    <dgm:pt modelId="{CCE7DF06-E938-4FB2-A0D6-3C805990D84D}" type="pres">
      <dgm:prSet presAssocID="{572B72EB-997C-4916-89F9-B079552E509E}" presName="spacerR" presStyleCnt="0"/>
      <dgm:spPr/>
    </dgm:pt>
    <dgm:pt modelId="{365E3EB2-ADC8-4E68-BAB3-0CA12CC1A48C}" type="pres">
      <dgm:prSet presAssocID="{144A8814-29E2-400C-A098-8B1BBE8289B7}" presName="node" presStyleLbl="node1" presStyleIdx="3" presStyleCnt="4">
        <dgm:presLayoutVars>
          <dgm:bulletEnabled val="1"/>
        </dgm:presLayoutVars>
      </dgm:prSet>
      <dgm:spPr/>
    </dgm:pt>
  </dgm:ptLst>
  <dgm:cxnLst>
    <dgm:cxn modelId="{EA55D21E-E262-4487-A75E-4B12312DAE90}" type="presOf" srcId="{BD78C103-8405-4B38-AAB6-C5FE6B29FBF9}" destId="{7C996512-EEAA-4234-AFD0-59B7287742DF}" srcOrd="0" destOrd="0" presId="urn:microsoft.com/office/officeart/2005/8/layout/equation1"/>
    <dgm:cxn modelId="{BAFA602E-C979-4370-97D8-F9DC23217799}" srcId="{D52A46FA-07A3-4A09-BE60-2E7EBB02C794}" destId="{BD78C103-8405-4B38-AAB6-C5FE6B29FBF9}" srcOrd="0" destOrd="0" parTransId="{C2DE5A4C-B92A-45F9-AA10-88CE61B6AA77}" sibTransId="{1BB5FB4D-B996-4E65-B83B-57F5F02285A0}"/>
    <dgm:cxn modelId="{A2D3BE60-1583-424D-9225-67A4400367CD}" srcId="{D52A46FA-07A3-4A09-BE60-2E7EBB02C794}" destId="{144A8814-29E2-400C-A098-8B1BBE8289B7}" srcOrd="3" destOrd="0" parTransId="{F2775F7E-B94D-4622-BFB9-B7F5D18E56D8}" sibTransId="{396833A9-4FDE-4493-9084-6A748640CF3E}"/>
    <dgm:cxn modelId="{F4082844-A5B1-4A55-8D50-37485D989A82}" type="presOf" srcId="{135D4CA1-B53B-4D4A-A372-8C560AFAA6F9}" destId="{BC1AB21F-BEFD-4DCB-ACE9-E1E8D380D9DC}" srcOrd="0" destOrd="0" presId="urn:microsoft.com/office/officeart/2005/8/layout/equation1"/>
    <dgm:cxn modelId="{163B8469-7672-4E54-8117-1E95B887104B}" type="presOf" srcId="{DBDB02E8-750A-4A6B-ADBF-18565EB289BB}" destId="{F8361754-630E-4934-8318-09BB5E8C5D4C}" srcOrd="0" destOrd="0" presId="urn:microsoft.com/office/officeart/2005/8/layout/equation1"/>
    <dgm:cxn modelId="{CC29FC57-65E3-4F1F-8BC4-645CFC278C5C}" type="presOf" srcId="{572B72EB-997C-4916-89F9-B079552E509E}" destId="{FED2CD29-A122-4D65-B160-8DA78BA3DECC}" srcOrd="0" destOrd="0" presId="urn:microsoft.com/office/officeart/2005/8/layout/equation1"/>
    <dgm:cxn modelId="{7B75A078-5C7D-4230-9343-DC0E16949E9E}" type="presOf" srcId="{144A8814-29E2-400C-A098-8B1BBE8289B7}" destId="{365E3EB2-ADC8-4E68-BAB3-0CA12CC1A48C}" srcOrd="0" destOrd="0" presId="urn:microsoft.com/office/officeart/2005/8/layout/equation1"/>
    <dgm:cxn modelId="{13709295-E01B-49A2-8987-5859DFA27AE8}" srcId="{D52A46FA-07A3-4A09-BE60-2E7EBB02C794}" destId="{DBDB02E8-750A-4A6B-ADBF-18565EB289BB}" srcOrd="1" destOrd="0" parTransId="{A5E6AD21-7E18-4803-A4DB-E24D7A1259E0}" sibTransId="{135D4CA1-B53B-4D4A-A372-8C560AFAA6F9}"/>
    <dgm:cxn modelId="{AF596EB7-C817-4ABB-BDEF-A113785B0940}" type="presOf" srcId="{1BB5FB4D-B996-4E65-B83B-57F5F02285A0}" destId="{7FCE8338-A141-42B9-8248-EAA07B4CF1E2}" srcOrd="0" destOrd="0" presId="urn:microsoft.com/office/officeart/2005/8/layout/equation1"/>
    <dgm:cxn modelId="{A5BD70B8-FA3C-4368-A83B-578E5A7BF5E1}" type="presOf" srcId="{75830B53-88F2-401C-8ADA-55A7466F544C}" destId="{EDFCECA7-864E-4F18-A27C-3D0991103198}" srcOrd="0" destOrd="0" presId="urn:microsoft.com/office/officeart/2005/8/layout/equation1"/>
    <dgm:cxn modelId="{27A803CB-4AEC-4EEF-BC1B-2FACFFC63EE6}" srcId="{D52A46FA-07A3-4A09-BE60-2E7EBB02C794}" destId="{75830B53-88F2-401C-8ADA-55A7466F544C}" srcOrd="2" destOrd="0" parTransId="{1E75E0DF-AF03-4BF9-A459-AA9471B5C97F}" sibTransId="{572B72EB-997C-4916-89F9-B079552E509E}"/>
    <dgm:cxn modelId="{356DF0E5-4736-4BD6-A5DF-E4A537F320D7}" type="presOf" srcId="{D52A46FA-07A3-4A09-BE60-2E7EBB02C794}" destId="{D768E56A-7262-4B84-988A-15B0F527FA5C}" srcOrd="0" destOrd="0" presId="urn:microsoft.com/office/officeart/2005/8/layout/equation1"/>
    <dgm:cxn modelId="{1E5A1642-495C-4037-BAB3-EDF9FF123C6F}" type="presParOf" srcId="{D768E56A-7262-4B84-988A-15B0F527FA5C}" destId="{7C996512-EEAA-4234-AFD0-59B7287742DF}" srcOrd="0" destOrd="0" presId="urn:microsoft.com/office/officeart/2005/8/layout/equation1"/>
    <dgm:cxn modelId="{43C42D70-2290-47CF-9402-11C5F98E7FE5}" type="presParOf" srcId="{D768E56A-7262-4B84-988A-15B0F527FA5C}" destId="{FA22B911-61CC-41D4-BC38-CFFB47EA1608}" srcOrd="1" destOrd="0" presId="urn:microsoft.com/office/officeart/2005/8/layout/equation1"/>
    <dgm:cxn modelId="{B86BE65D-D65D-4F74-80CA-02EFF9E68F9E}" type="presParOf" srcId="{D768E56A-7262-4B84-988A-15B0F527FA5C}" destId="{7FCE8338-A141-42B9-8248-EAA07B4CF1E2}" srcOrd="2" destOrd="0" presId="urn:microsoft.com/office/officeart/2005/8/layout/equation1"/>
    <dgm:cxn modelId="{A29D4691-1430-4217-8F4C-43A2C08F5DF3}" type="presParOf" srcId="{D768E56A-7262-4B84-988A-15B0F527FA5C}" destId="{4E6AF268-FA03-4CAE-97E5-6CB974A6BE9E}" srcOrd="3" destOrd="0" presId="urn:microsoft.com/office/officeart/2005/8/layout/equation1"/>
    <dgm:cxn modelId="{D4D7A799-01D2-4B11-B44A-C1CA643B179D}" type="presParOf" srcId="{D768E56A-7262-4B84-988A-15B0F527FA5C}" destId="{F8361754-630E-4934-8318-09BB5E8C5D4C}" srcOrd="4" destOrd="0" presId="urn:microsoft.com/office/officeart/2005/8/layout/equation1"/>
    <dgm:cxn modelId="{BD5C6FBC-A35F-4A81-9541-09F648E72EB3}" type="presParOf" srcId="{D768E56A-7262-4B84-988A-15B0F527FA5C}" destId="{DF707520-021C-4B77-A257-94D143F337BD}" srcOrd="5" destOrd="0" presId="urn:microsoft.com/office/officeart/2005/8/layout/equation1"/>
    <dgm:cxn modelId="{7859AFF0-24EB-4F21-9644-3C7873598CFB}" type="presParOf" srcId="{D768E56A-7262-4B84-988A-15B0F527FA5C}" destId="{BC1AB21F-BEFD-4DCB-ACE9-E1E8D380D9DC}" srcOrd="6" destOrd="0" presId="urn:microsoft.com/office/officeart/2005/8/layout/equation1"/>
    <dgm:cxn modelId="{4A30E700-8D45-4F1E-8091-4ACD320322E5}" type="presParOf" srcId="{D768E56A-7262-4B84-988A-15B0F527FA5C}" destId="{C4AF88C4-97B1-47E3-80DA-49A3D792974B}" srcOrd="7" destOrd="0" presId="urn:microsoft.com/office/officeart/2005/8/layout/equation1"/>
    <dgm:cxn modelId="{DB5B8094-6503-4C23-B00D-B6B746F6270D}" type="presParOf" srcId="{D768E56A-7262-4B84-988A-15B0F527FA5C}" destId="{EDFCECA7-864E-4F18-A27C-3D0991103198}" srcOrd="8" destOrd="0" presId="urn:microsoft.com/office/officeart/2005/8/layout/equation1"/>
    <dgm:cxn modelId="{82E7858F-7A2E-4269-805D-C3976E825E8E}" type="presParOf" srcId="{D768E56A-7262-4B84-988A-15B0F527FA5C}" destId="{E1ED202B-E828-47DB-B53B-66C9CBF98B25}" srcOrd="9" destOrd="0" presId="urn:microsoft.com/office/officeart/2005/8/layout/equation1"/>
    <dgm:cxn modelId="{BFD18790-0CDD-40B7-999F-6FCD6D5E6A43}" type="presParOf" srcId="{D768E56A-7262-4B84-988A-15B0F527FA5C}" destId="{FED2CD29-A122-4D65-B160-8DA78BA3DECC}" srcOrd="10" destOrd="0" presId="urn:microsoft.com/office/officeart/2005/8/layout/equation1"/>
    <dgm:cxn modelId="{4A0BA78D-7758-4EA1-B5C4-ACFFE7F5F5B7}" type="presParOf" srcId="{D768E56A-7262-4B84-988A-15B0F527FA5C}" destId="{CCE7DF06-E938-4FB2-A0D6-3C805990D84D}" srcOrd="11" destOrd="0" presId="urn:microsoft.com/office/officeart/2005/8/layout/equation1"/>
    <dgm:cxn modelId="{6B0662E6-66F1-4089-A977-FE14FFD52516}" type="presParOf" srcId="{D768E56A-7262-4B84-988A-15B0F527FA5C}" destId="{365E3EB2-ADC8-4E68-BAB3-0CA12CC1A48C}"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96512-EEAA-4234-AFD0-59B7287742DF}">
      <dsp:nvSpPr>
        <dsp:cNvPr id="0" name=""/>
        <dsp:cNvSpPr/>
      </dsp:nvSpPr>
      <dsp:spPr>
        <a:xfrm>
          <a:off x="6544" y="1635847"/>
          <a:ext cx="1818333" cy="1818333"/>
        </a:xfrm>
        <a:prstGeom prst="ellipse">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DEBT RATE</a:t>
          </a:r>
        </a:p>
      </dsp:txBody>
      <dsp:txXfrm>
        <a:off x="272833" y="1902136"/>
        <a:ext cx="1285755" cy="1285755"/>
      </dsp:txXfrm>
    </dsp:sp>
    <dsp:sp modelId="{7FCE8338-A141-42B9-8248-EAA07B4CF1E2}">
      <dsp:nvSpPr>
        <dsp:cNvPr id="0" name=""/>
        <dsp:cNvSpPr/>
      </dsp:nvSpPr>
      <dsp:spPr>
        <a:xfrm>
          <a:off x="1972527" y="1985003"/>
          <a:ext cx="1054633" cy="1054633"/>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112319" y="2388295"/>
        <a:ext cx="775049" cy="248049"/>
      </dsp:txXfrm>
    </dsp:sp>
    <dsp:sp modelId="{F8361754-630E-4934-8318-09BB5E8C5D4C}">
      <dsp:nvSpPr>
        <dsp:cNvPr id="0" name=""/>
        <dsp:cNvSpPr/>
      </dsp:nvSpPr>
      <dsp:spPr>
        <a:xfrm>
          <a:off x="3174809" y="1603153"/>
          <a:ext cx="1818333" cy="1818333"/>
        </a:xfrm>
        <a:prstGeom prst="ellipse">
          <a:avLst/>
        </a:prstGeom>
        <a:solidFill>
          <a:schemeClr val="accent2">
            <a:shade val="50000"/>
            <a:hueOff val="315162"/>
            <a:satOff val="-14037"/>
            <a:lumOff val="253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M&amp;O RATE</a:t>
          </a:r>
        </a:p>
      </dsp:txBody>
      <dsp:txXfrm>
        <a:off x="3441098" y="1869442"/>
        <a:ext cx="1285755" cy="1285755"/>
      </dsp:txXfrm>
    </dsp:sp>
    <dsp:sp modelId="{BC1AB21F-BEFD-4DCB-ACE9-E1E8D380D9DC}">
      <dsp:nvSpPr>
        <dsp:cNvPr id="0" name=""/>
        <dsp:cNvSpPr/>
      </dsp:nvSpPr>
      <dsp:spPr>
        <a:xfrm>
          <a:off x="5140791" y="1985003"/>
          <a:ext cx="1054633" cy="1054633"/>
        </a:xfrm>
        <a:prstGeom prst="mathPlus">
          <a:avLst/>
        </a:prstGeom>
        <a:solidFill>
          <a:schemeClr val="accent2">
            <a:shade val="90000"/>
            <a:hueOff val="409305"/>
            <a:satOff val="-16671"/>
            <a:lumOff val="252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280583" y="2388295"/>
        <a:ext cx="775049" cy="248049"/>
      </dsp:txXfrm>
    </dsp:sp>
    <dsp:sp modelId="{EDFCECA7-864E-4F18-A27C-3D0991103198}">
      <dsp:nvSpPr>
        <dsp:cNvPr id="0" name=""/>
        <dsp:cNvSpPr/>
      </dsp:nvSpPr>
      <dsp:spPr>
        <a:xfrm>
          <a:off x="6331350" y="1618464"/>
          <a:ext cx="1818333" cy="1818333"/>
        </a:xfrm>
        <a:prstGeom prst="ellipse">
          <a:avLst/>
        </a:prstGeom>
        <a:solidFill>
          <a:schemeClr val="accent2">
            <a:shade val="50000"/>
            <a:hueOff val="630324"/>
            <a:satOff val="-28075"/>
            <a:lumOff val="507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UNUSED INCREMENT</a:t>
          </a:r>
        </a:p>
      </dsp:txBody>
      <dsp:txXfrm>
        <a:off x="6597639" y="1884753"/>
        <a:ext cx="1285755" cy="1285755"/>
      </dsp:txXfrm>
    </dsp:sp>
    <dsp:sp modelId="{FED2CD29-A122-4D65-B160-8DA78BA3DECC}">
      <dsp:nvSpPr>
        <dsp:cNvPr id="0" name=""/>
        <dsp:cNvSpPr/>
      </dsp:nvSpPr>
      <dsp:spPr>
        <a:xfrm>
          <a:off x="8309055" y="1985003"/>
          <a:ext cx="1054633" cy="1054633"/>
        </a:xfrm>
        <a:prstGeom prst="mathEqual">
          <a:avLst/>
        </a:prstGeom>
        <a:solidFill>
          <a:schemeClr val="accent2">
            <a:shade val="90000"/>
            <a:hueOff val="409305"/>
            <a:satOff val="-16671"/>
            <a:lumOff val="252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8448847" y="2202257"/>
        <a:ext cx="775049" cy="620125"/>
      </dsp:txXfrm>
    </dsp:sp>
    <dsp:sp modelId="{365E3EB2-ADC8-4E68-BAB3-0CA12CC1A48C}">
      <dsp:nvSpPr>
        <dsp:cNvPr id="0" name=""/>
        <dsp:cNvSpPr/>
      </dsp:nvSpPr>
      <dsp:spPr>
        <a:xfrm>
          <a:off x="9511337" y="1603153"/>
          <a:ext cx="1818333" cy="1818333"/>
        </a:xfrm>
        <a:prstGeom prst="ellipse">
          <a:avLst/>
        </a:prstGeom>
        <a:solidFill>
          <a:schemeClr val="accent2">
            <a:shade val="50000"/>
            <a:hueOff val="315162"/>
            <a:satOff val="-14037"/>
            <a:lumOff val="253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VOTER APPROVAL RATE</a:t>
          </a:r>
        </a:p>
      </dsp:txBody>
      <dsp:txXfrm>
        <a:off x="9777626" y="1869442"/>
        <a:ext cx="1285755" cy="12857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0.40114</cdr:x>
      <cdr:y>0.01885</cdr:y>
    </cdr:from>
    <cdr:to>
      <cdr:x>0.70634</cdr:x>
      <cdr:y>0.13251</cdr:y>
    </cdr:to>
    <cdr:sp macro="" textlink="">
      <cdr:nvSpPr>
        <cdr:cNvPr id="2" name="TextBox 1">
          <a:extLst xmlns:a="http://schemas.openxmlformats.org/drawingml/2006/main">
            <a:ext uri="{FF2B5EF4-FFF2-40B4-BE49-F238E27FC236}">
              <a16:creationId xmlns:a16="http://schemas.microsoft.com/office/drawing/2014/main" id="{48CB76B1-F706-47F9-9E68-5C0E4118282B}"/>
            </a:ext>
          </a:extLst>
        </cdr:cNvPr>
        <cdr:cNvSpPr txBox="1"/>
      </cdr:nvSpPr>
      <cdr:spPr>
        <a:xfrm xmlns:a="http://schemas.openxmlformats.org/drawingml/2006/main">
          <a:off x="4034873" y="75843"/>
          <a:ext cx="3069771"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0.39372</cdr:x>
      <cdr:y>0.06756</cdr:y>
    </cdr:from>
    <cdr:to>
      <cdr:x>0.61172</cdr:x>
      <cdr:y>0.29487</cdr:y>
    </cdr:to>
    <cdr:sp macro="" textlink="">
      <cdr:nvSpPr>
        <cdr:cNvPr id="3" name="TextBox 2">
          <a:extLst xmlns:a="http://schemas.openxmlformats.org/drawingml/2006/main">
            <a:ext uri="{FF2B5EF4-FFF2-40B4-BE49-F238E27FC236}">
              <a16:creationId xmlns:a16="http://schemas.microsoft.com/office/drawing/2014/main" id="{FE4418E3-E7D3-41E1-BA2E-84A819092FA8}"/>
            </a:ext>
          </a:extLst>
        </cdr:cNvPr>
        <cdr:cNvSpPr txBox="1"/>
      </cdr:nvSpPr>
      <cdr:spPr>
        <a:xfrm xmlns:a="http://schemas.openxmlformats.org/drawingml/2006/main">
          <a:off x="3960229" y="271786"/>
          <a:ext cx="219269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0.3594</cdr:x>
      <cdr:y>0</cdr:y>
    </cdr:from>
    <cdr:to>
      <cdr:x>0.66088</cdr:x>
      <cdr:y>0.0835</cdr:y>
    </cdr:to>
    <cdr:sp macro="" textlink="">
      <cdr:nvSpPr>
        <cdr:cNvPr id="4" name="TextBox 3">
          <a:extLst xmlns:a="http://schemas.openxmlformats.org/drawingml/2006/main">
            <a:ext uri="{FF2B5EF4-FFF2-40B4-BE49-F238E27FC236}">
              <a16:creationId xmlns:a16="http://schemas.microsoft.com/office/drawing/2014/main" id="{5B724757-509C-430A-A5E4-148041DD8820}"/>
            </a:ext>
          </a:extLst>
        </cdr:cNvPr>
        <cdr:cNvSpPr txBox="1"/>
      </cdr:nvSpPr>
      <cdr:spPr>
        <a:xfrm xmlns:a="http://schemas.openxmlformats.org/drawingml/2006/main">
          <a:off x="3614995" y="0"/>
          <a:ext cx="3032450" cy="3359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cap="small" dirty="0"/>
            <a:t>Based on Fiscal Year Collection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8" tIns="48325" rIns="96648" bIns="48325" rtlCol="0"/>
          <a:lstStyle>
            <a:lvl1pPr algn="l">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48" tIns="48325" rIns="96648" bIns="48325" rtlCol="0"/>
          <a:lstStyle>
            <a:lvl1pPr algn="r">
              <a:defRPr sz="1200"/>
            </a:lvl1pPr>
          </a:lstStyle>
          <a:p>
            <a:fld id="{86506EAE-154B-4F39-A2C7-C3400BA9FF55}" type="datetimeFigureOut">
              <a:rPr lang="en-US" smtClean="0"/>
              <a:t>8/2/2023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8" tIns="48325" rIns="96648" bIns="48325"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8" tIns="48325" rIns="96648"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8" tIns="48325" rIns="96648"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48" tIns="48325" rIns="96648" bIns="48325" rtlCol="0" anchor="b"/>
          <a:lstStyle>
            <a:lvl1pPr algn="r">
              <a:defRPr sz="1200"/>
            </a:lvl1pPr>
          </a:lstStyle>
          <a:p>
            <a:fld id="{72866311-F85A-4278-A968-6278463A4202}" type="slidenum">
              <a:rPr lang="en-US" smtClean="0"/>
              <a:t>‹#›</a:t>
            </a:fld>
            <a:endParaRPr lang="en-US"/>
          </a:p>
        </p:txBody>
      </p:sp>
    </p:spTree>
    <p:extLst>
      <p:ext uri="{BB962C8B-B14F-4D97-AF65-F5344CB8AC3E}">
        <p14:creationId xmlns:p14="http://schemas.microsoft.com/office/powerpoint/2010/main" val="98648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dirty="0"/>
              <a:t>Budget process began in January with preliminary departmental needs assessments</a:t>
            </a:r>
          </a:p>
          <a:p>
            <a:pPr marL="177571" indent="-177571">
              <a:buFont typeface="Arial" panose="020B0604020202020204" pitchFamily="34" charset="0"/>
              <a:buChar char="•"/>
            </a:pPr>
            <a:r>
              <a:rPr lang="en-US" dirty="0"/>
              <a:t>Department heads have met to discuss supplemental requests and to measure large projects against a rating scale</a:t>
            </a:r>
          </a:p>
          <a:p>
            <a:pPr marL="177571" indent="-177571">
              <a:buFont typeface="Arial" panose="020B0604020202020204" pitchFamily="34" charset="0"/>
              <a:buChar char="•"/>
            </a:pPr>
            <a:r>
              <a:rPr lang="en-US" dirty="0"/>
              <a:t>Been through several levels of review </a:t>
            </a:r>
          </a:p>
          <a:p>
            <a:pPr marL="177571" indent="-17757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1</a:t>
            </a:fld>
            <a:endParaRPr lang="en-US"/>
          </a:p>
        </p:txBody>
      </p:sp>
    </p:spTree>
    <p:extLst>
      <p:ext uri="{BB962C8B-B14F-4D97-AF65-F5344CB8AC3E}">
        <p14:creationId xmlns:p14="http://schemas.microsoft.com/office/powerpoint/2010/main" val="203434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Wingdings" panose="05000000000000000000" pitchFamily="2" charset="2"/>
              <a:buChar char="§"/>
              <a:defRPr/>
            </a:pPr>
            <a:r>
              <a:rPr lang="en-US" dirty="0"/>
              <a:t>Midland Freshwater Supply District</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increased the storage of water </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ensures additional water supply for the City</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saves overhead expenses for the department</a:t>
            </a:r>
          </a:p>
          <a:p>
            <a:pPr marL="473522" lvl="1" defTabSz="947044">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177571" indent="-177571" defTabSz="947044">
              <a:buFont typeface="Wingdings" panose="05000000000000000000" pitchFamily="2" charset="2"/>
              <a:buChar char="§"/>
              <a:defRPr/>
            </a:pPr>
            <a:r>
              <a:rPr lang="en-US" dirty="0"/>
              <a:t>Five-year funding plan for water needs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New northeast water system is complete, and the wastewater system is underway</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Operating funds will be budgeted for other necessary improvements</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Plant farm pond lining replacement</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lift stations (Airport and Mockingbird)</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outfall lines to wastewater plant</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50 manholes in wastewater system</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the annual amount of 4” iron water mains</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Annual utility extension and taps program</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New water wells at Paul Davis Well Field</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Continue to provide leadership in the West Texas Water Partnership</a:t>
            </a:r>
          </a:p>
          <a:p>
            <a:pPr marL="473522" lvl="1" defTabSz="947044">
              <a:defRPr/>
            </a:pPr>
            <a:endParaRPr lang="en-US" dirty="0"/>
          </a:p>
          <a:p>
            <a:pPr marL="17757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Improve/maintain city transportation</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approximately $1.5 million for maintenance of city streets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approximately $6.2 million for new infrastructure and capital improvements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annual signal system maintenance on City streets per the 5-year plan</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expansion and widening of Mockingbird Lane </a:t>
            </a:r>
          </a:p>
          <a:p>
            <a:pPr marL="473522" lvl="1" defTabSz="947044">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473522" lvl="1" defTabSz="947044">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17757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Facilities capital improvements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Replacement of cast iron plumbing at City Hall</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Fire Stations require roof repairs, new fences and gates, and other infrastructure improvements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HVAC upgrades for the MLK Center</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police training facility restrooms and east side ramp</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Parking lot security fence for Police</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Repair roof leaks on multiple fire stations and other upgrades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Fire’s SCBA Compressor</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Golf Course Carpet</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inground lifts at the Garage</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Upgrade security gate at the Garage</a:t>
            </a:r>
          </a:p>
          <a:p>
            <a:pPr marL="17757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Supplemental new/improved facilities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$10 million for the design for a new City Hall</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Police and Fire Regional Training Facility estimated at $20.5 million</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$2.5 million for the design of a new Midland Senior Center</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$2.5 million improvements to the Southeast Senior Center</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Construction of a new Health Services Facility estimated at $15 million</a:t>
            </a:r>
          </a:p>
          <a:p>
            <a:pPr marL="177571" indent="-177571" defTabSz="947044">
              <a:buFont typeface="Wingdings" panose="05000000000000000000" pitchFamily="2" charset="2"/>
              <a:buChar char="§"/>
              <a:defRP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10</a:t>
            </a:fld>
            <a:endParaRPr lang="en-US"/>
          </a:p>
        </p:txBody>
      </p:sp>
    </p:spTree>
    <p:extLst>
      <p:ext uri="{BB962C8B-B14F-4D97-AF65-F5344CB8AC3E}">
        <p14:creationId xmlns:p14="http://schemas.microsoft.com/office/powerpoint/2010/main" val="140870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Wingdings" panose="05000000000000000000" pitchFamily="2" charset="2"/>
              <a:buChar char="§"/>
              <a:defRPr/>
            </a:pPr>
            <a:r>
              <a:rPr lang="en-US" dirty="0"/>
              <a:t>Midland Freshwater Supply District</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increased the storage of water </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ensures additional water supply for the City</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saves overhead expenses for the department</a:t>
            </a:r>
          </a:p>
          <a:p>
            <a:pPr marL="473522" lvl="1" defTabSz="947044">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177571" indent="-177571" defTabSz="947044">
              <a:buFont typeface="Wingdings" panose="05000000000000000000" pitchFamily="2" charset="2"/>
              <a:buChar char="§"/>
              <a:defRPr/>
            </a:pPr>
            <a:r>
              <a:rPr lang="en-US" dirty="0"/>
              <a:t>Five-year funding plan for water needs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New northeast water system is complete, and the wastewater system is underway</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Operating funds will be budgeted for other necessary improvements</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Plant farm pond lining replacement</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lift stations (Airport and Mockingbird)</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outfall lines to wastewater plant</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50 manholes in wastewater system</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the annual amount of 4” iron water mains</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Annual utility extension and taps program</a:t>
            </a:r>
          </a:p>
          <a:p>
            <a:pPr marL="1124615" lvl="2"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New water wells at Paul Davis Well Field</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Continue to provide leadership in the West Texas Water Partnership</a:t>
            </a:r>
          </a:p>
          <a:p>
            <a:pPr marL="473522" lvl="1" defTabSz="947044">
              <a:defRPr/>
            </a:pPr>
            <a:endParaRPr lang="en-US" dirty="0"/>
          </a:p>
          <a:p>
            <a:pPr marL="17757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Improve/maintain city transportation</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approximately $1.5 million for maintenance of city streets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approximately $6.2 million for new infrastructure and capital improvements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annual signal system maintenance on City streets per the 5-year plan</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expansion and widening of Mockingbird Lane </a:t>
            </a:r>
          </a:p>
          <a:p>
            <a:pPr marL="473522" lvl="1" defTabSz="947044">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473522" lvl="1" defTabSz="947044">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17757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Facilities capital improvements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Replacement of cast iron plumbing at City Hall</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Fire Stations require roof repairs, new fences and gates, and other infrastructure improvements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HVAC upgrades for the MLK Center</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police training facility restrooms and east side ramp</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Parking lot security fence for Police</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Repair roof leaks on multiple fire stations and other upgrades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Fire’s SCBA Compressor</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Golf Course Carpet</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Replace inground lifts at the Garage</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Upgrade security gate at the Garage</a:t>
            </a:r>
          </a:p>
          <a:p>
            <a:pPr marL="17757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Supplemental new/improved facilities</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$10 million for the design for a new City Hall</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Police and Fire Regional Training Facility estimated at $20.5 million</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$2.5 million for the design of a new Midland Senior Center</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$2.5 million improvements to the Southeast Senior Center</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Construction of a new Health Services Facility estimated at $15 million</a:t>
            </a:r>
          </a:p>
          <a:p>
            <a:pPr marL="177571" indent="-177571" defTabSz="947044">
              <a:buFont typeface="Wingdings" panose="05000000000000000000" pitchFamily="2" charset="2"/>
              <a:buChar char="§"/>
              <a:defRP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11</a:t>
            </a:fld>
            <a:endParaRPr lang="en-US"/>
          </a:p>
        </p:txBody>
      </p:sp>
    </p:spTree>
    <p:extLst>
      <p:ext uri="{BB962C8B-B14F-4D97-AF65-F5344CB8AC3E}">
        <p14:creationId xmlns:p14="http://schemas.microsoft.com/office/powerpoint/2010/main" val="37941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Wingdings" panose="05000000000000000000" pitchFamily="2" charset="2"/>
              <a:buChar char="§"/>
              <a:defRPr/>
            </a:pPr>
            <a:r>
              <a:rPr lang="en-US" dirty="0"/>
              <a:t>Salary increases</a:t>
            </a:r>
          </a:p>
          <a:p>
            <a:pPr marL="651093" lvl="1" indent="-177571" defTabSz="947044">
              <a:buFont typeface="Wingdings" panose="05000000000000000000" pitchFamily="2" charset="2"/>
              <a:buChar char="§"/>
              <a:defRPr/>
            </a:pPr>
            <a:r>
              <a:rPr lang="en-US" dirty="0"/>
              <a:t>All positions budgeted with </a:t>
            </a:r>
            <a:r>
              <a:rPr lang="en-US" sz="1900" dirty="0">
                <a:latin typeface="Calibri" panose="020F0502020204030204" pitchFamily="34" charset="0"/>
                <a:ea typeface="Calibri" panose="020F0502020204030204" pitchFamily="34" charset="0"/>
                <a:cs typeface="Arial" panose="020B0604020202020204" pitchFamily="34" charset="0"/>
              </a:rPr>
              <a:t>5% cost of living increase</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Non-sworn personnel budgeted with 3% progression pay</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Sworn employees will continue to receive their annual step increase on the anniversary of their hire date</a:t>
            </a:r>
          </a:p>
          <a:p>
            <a:pPr marL="473522" lvl="1" indent="0" defTabSz="947044">
              <a:buFont typeface="Wingdings" panose="05000000000000000000" pitchFamily="2" charset="2"/>
              <a:buNone/>
              <a:defRPr/>
            </a:pPr>
            <a:endParaRPr lang="en-US" dirty="0"/>
          </a:p>
          <a:p>
            <a:pPr marL="0" indent="0" defTabSz="947044">
              <a:buFont typeface="Wingdings" panose="05000000000000000000" pitchFamily="2" charset="2"/>
              <a:buNone/>
              <a:defRPr/>
            </a:pPr>
            <a:r>
              <a:rPr lang="en-US" dirty="0"/>
              <a:t>The new PTO system will combine current Vacation and Sick leave into one type of leave 10/1/2023</a:t>
            </a:r>
          </a:p>
          <a:p>
            <a:pPr marL="0" indent="0" defTabSz="947044">
              <a:buFont typeface="Wingdings" panose="05000000000000000000" pitchFamily="2" charset="2"/>
              <a:buNone/>
              <a:defRPr/>
            </a:pPr>
            <a:endParaRPr lang="en-US" dirty="0"/>
          </a:p>
          <a:p>
            <a:pPr marL="0" indent="0" defTabSz="947044">
              <a:buFont typeface="Wingdings" panose="05000000000000000000" pitchFamily="2" charset="2"/>
              <a:buNone/>
              <a:defRPr/>
            </a:pPr>
            <a:r>
              <a:rPr lang="en-US" dirty="0"/>
              <a:t>New positions</a:t>
            </a:r>
          </a:p>
          <a:p>
            <a:pPr marL="171450" indent="-171450" defTabSz="947044">
              <a:buFont typeface="Arial" panose="020B0604020202020204" pitchFamily="34" charset="0"/>
              <a:buChar char="•"/>
              <a:defRPr/>
            </a:pPr>
            <a:r>
              <a:rPr lang="en-US" dirty="0"/>
              <a:t>Police</a:t>
            </a:r>
          </a:p>
          <a:p>
            <a:pPr marL="651093" lvl="1" indent="-177571" defTabSz="947044">
              <a:buFont typeface="Wingdings" panose="05000000000000000000" pitchFamily="2" charset="2"/>
              <a:buChar char="Ø"/>
              <a:defRPr/>
            </a:pPr>
            <a:r>
              <a:rPr lang="en-US" dirty="0"/>
              <a:t>5 officers </a:t>
            </a:r>
          </a:p>
          <a:p>
            <a:pPr marL="651093" lvl="1" indent="-177571" defTabSz="947044">
              <a:buFont typeface="Wingdings" panose="05000000000000000000" pitchFamily="2" charset="2"/>
              <a:buChar char="Ø"/>
              <a:defRPr/>
            </a:pPr>
            <a:r>
              <a:rPr lang="en-US" dirty="0"/>
              <a:t>A crime scene technician </a:t>
            </a:r>
          </a:p>
          <a:p>
            <a:pPr marL="651093" lvl="1" indent="-177571" defTabSz="947044">
              <a:buFont typeface="Wingdings" panose="05000000000000000000" pitchFamily="2" charset="2"/>
              <a:buChar char="Ø"/>
              <a:defRPr/>
            </a:pPr>
            <a:r>
              <a:rPr lang="en-US" dirty="0"/>
              <a:t>A public safety communication QA analyst.</a:t>
            </a:r>
          </a:p>
          <a:p>
            <a:pPr marL="193893" lvl="0" indent="-177571" defTabSz="947044">
              <a:buFont typeface="Arial" panose="020B0604020202020204" pitchFamily="34" charset="0"/>
              <a:buChar char="•"/>
              <a:defRPr/>
            </a:pPr>
            <a:r>
              <a:rPr lang="en-US" dirty="0"/>
              <a:t>Fire</a:t>
            </a:r>
          </a:p>
          <a:p>
            <a:pPr marL="651093" lvl="1" indent="-177571" defTabSz="947044">
              <a:buFont typeface="Wingdings" panose="05000000000000000000" pitchFamily="2" charset="2"/>
              <a:buChar char="Ø"/>
              <a:defRPr/>
            </a:pPr>
            <a:r>
              <a:rPr lang="en-US" dirty="0"/>
              <a:t>6 firefighters for growth</a:t>
            </a:r>
          </a:p>
          <a:p>
            <a:pPr marL="651093" lvl="1" indent="-177571" defTabSz="947044">
              <a:buFont typeface="Wingdings" panose="05000000000000000000" pitchFamily="2" charset="2"/>
              <a:buChar char="Ø"/>
              <a:defRPr/>
            </a:pPr>
            <a:r>
              <a:rPr lang="en-US" dirty="0"/>
              <a:t>6 firefighters for an additional ambulance at Station 4</a:t>
            </a:r>
          </a:p>
          <a:p>
            <a:pPr marL="651093" lvl="1" indent="-177571" defTabSz="947044">
              <a:buFont typeface="Wingdings" panose="05000000000000000000" pitchFamily="2" charset="2"/>
              <a:buChar char="Ø"/>
              <a:defRPr/>
            </a:pPr>
            <a:r>
              <a:rPr lang="en-US" dirty="0"/>
              <a:t>Training specialist.</a:t>
            </a:r>
          </a:p>
          <a:p>
            <a:pPr marL="187772" lvl="0" indent="-171450" defTabSz="947044">
              <a:buFont typeface="Arial" panose="020B0604020202020204" pitchFamily="34" charset="0"/>
              <a:buChar char="•"/>
              <a:defRPr/>
            </a:pPr>
            <a:r>
              <a:rPr lang="en-US" dirty="0"/>
              <a:t>City Managers/PIO</a:t>
            </a:r>
          </a:p>
          <a:p>
            <a:pPr marL="651093" lvl="1" indent="-177571" defTabSz="947044">
              <a:buFont typeface="Wingdings" panose="05000000000000000000" pitchFamily="2" charset="2"/>
              <a:buChar char="Ø"/>
              <a:defRPr/>
            </a:pPr>
            <a:r>
              <a:rPr lang="en-US" dirty="0"/>
              <a:t>A Multimedia Comm Specialist </a:t>
            </a:r>
          </a:p>
          <a:p>
            <a:pPr marL="187772" lvl="0" indent="-171450" defTabSz="947044">
              <a:buFont typeface="Arial" panose="020B0604020202020204" pitchFamily="34" charset="0"/>
              <a:buChar char="•"/>
              <a:defRPr/>
            </a:pPr>
            <a:r>
              <a:rPr lang="en-US" dirty="0"/>
              <a:t>Community Services</a:t>
            </a:r>
          </a:p>
          <a:p>
            <a:pPr marL="651093" lvl="1" indent="-177571" defTabSz="947044">
              <a:buFont typeface="Wingdings" panose="05000000000000000000" pitchFamily="2" charset="2"/>
              <a:buChar char="Ø"/>
              <a:defRPr/>
            </a:pPr>
            <a:r>
              <a:rPr lang="en-US" dirty="0"/>
              <a:t>3 kennel techs</a:t>
            </a:r>
          </a:p>
          <a:p>
            <a:pPr marL="651093" lvl="1" indent="-177571" defTabSz="947044">
              <a:buFont typeface="Wingdings" panose="05000000000000000000" pitchFamily="2" charset="2"/>
              <a:buChar char="Ø"/>
              <a:defRPr/>
            </a:pPr>
            <a:r>
              <a:rPr lang="en-US" dirty="0"/>
              <a:t>a veterinary technician</a:t>
            </a:r>
          </a:p>
          <a:p>
            <a:pPr marL="651093" lvl="1" indent="-177571" defTabSz="947044">
              <a:buFont typeface="Wingdings" panose="05000000000000000000" pitchFamily="2" charset="2"/>
              <a:buChar char="Ø"/>
              <a:defRPr/>
            </a:pPr>
            <a:r>
              <a:rPr lang="en-US" dirty="0"/>
              <a:t>2 turf specialists (parks)</a:t>
            </a:r>
          </a:p>
          <a:p>
            <a:pPr marL="651093" lvl="1" indent="-177571" defTabSz="947044">
              <a:buFont typeface="Wingdings" panose="05000000000000000000" pitchFamily="2" charset="2"/>
              <a:buChar char="Ø"/>
              <a:defRPr/>
            </a:pPr>
            <a:r>
              <a:rPr lang="en-US" dirty="0"/>
              <a:t>A maintenance specialist (Parks)</a:t>
            </a:r>
          </a:p>
          <a:p>
            <a:pPr marL="651093" lvl="1" indent="-177571" defTabSz="947044">
              <a:buFont typeface="Wingdings" panose="05000000000000000000" pitchFamily="2" charset="2"/>
              <a:buChar char="Ø"/>
              <a:defRPr/>
            </a:pPr>
            <a:r>
              <a:rPr lang="en-US" dirty="0"/>
              <a:t>A sports coordinator</a:t>
            </a:r>
          </a:p>
          <a:p>
            <a:pPr marL="651093" lvl="1" indent="-177571" defTabSz="947044">
              <a:buFont typeface="Wingdings" panose="05000000000000000000" pitchFamily="2" charset="2"/>
              <a:buChar char="Ø"/>
              <a:defRPr/>
            </a:pPr>
            <a:r>
              <a:rPr lang="en-US" dirty="0"/>
              <a:t>2 maintenance specialists (Golf Course)</a:t>
            </a:r>
          </a:p>
          <a:p>
            <a:pPr marL="187772" lvl="0" indent="-171450" defTabSz="947044">
              <a:buFont typeface="Arial" panose="020B0604020202020204" pitchFamily="34" charset="0"/>
              <a:buChar char="•"/>
              <a:defRPr/>
            </a:pPr>
            <a:r>
              <a:rPr lang="en-US" dirty="0"/>
              <a:t>Development Services</a:t>
            </a:r>
          </a:p>
          <a:p>
            <a:pPr marL="651093" lvl="1" indent="-177571" defTabSz="947044">
              <a:buFont typeface="Wingdings" panose="05000000000000000000" pitchFamily="2" charset="2"/>
              <a:buChar char="Ø"/>
              <a:defRPr/>
            </a:pPr>
            <a:r>
              <a:rPr lang="en-US" dirty="0"/>
              <a:t>An assistant oil and gas coordinator </a:t>
            </a:r>
          </a:p>
          <a:p>
            <a:pPr marL="187772" lvl="0" indent="-171450" defTabSz="947044">
              <a:buFont typeface="Arial" panose="020B0604020202020204" pitchFamily="34" charset="0"/>
              <a:buChar char="•"/>
              <a:defRPr/>
            </a:pPr>
            <a:r>
              <a:rPr lang="en-US" dirty="0"/>
              <a:t>Engineering</a:t>
            </a:r>
          </a:p>
          <a:p>
            <a:pPr marL="651093" lvl="1" indent="-177571" defTabSz="947044">
              <a:buFont typeface="Wingdings" panose="05000000000000000000" pitchFamily="2" charset="2"/>
              <a:buChar char="Ø"/>
              <a:defRPr/>
            </a:pPr>
            <a:r>
              <a:rPr lang="en-US" dirty="0"/>
              <a:t>An operations planner</a:t>
            </a:r>
          </a:p>
          <a:p>
            <a:pPr marL="187772" lvl="0" indent="-171450" defTabSz="947044">
              <a:buFont typeface="Arial" panose="020B0604020202020204" pitchFamily="34" charset="0"/>
              <a:buChar char="•"/>
              <a:defRPr/>
            </a:pPr>
            <a:r>
              <a:rPr lang="en-US" dirty="0"/>
              <a:t>ITSD</a:t>
            </a:r>
          </a:p>
          <a:p>
            <a:pPr marL="651093" lvl="1" indent="-177571" defTabSz="947044">
              <a:buFont typeface="Wingdings" panose="05000000000000000000" pitchFamily="2" charset="2"/>
              <a:buChar char="Ø"/>
              <a:defRPr/>
            </a:pPr>
            <a:r>
              <a:rPr lang="en-US" dirty="0"/>
              <a:t>An program analyst</a:t>
            </a:r>
          </a:p>
          <a:p>
            <a:pPr marL="651093" lvl="1" indent="-177571" defTabSz="947044">
              <a:buFont typeface="Wingdings" panose="05000000000000000000" pitchFamily="2" charset="2"/>
              <a:buChar char="Ø"/>
              <a:defRPr/>
            </a:pPr>
            <a:r>
              <a:rPr lang="en-US" dirty="0"/>
              <a:t>A systems analyst</a:t>
            </a:r>
          </a:p>
          <a:p>
            <a:pPr marL="187772" lvl="0" indent="-171450" defTabSz="947044">
              <a:buFont typeface="Arial" panose="020B0604020202020204" pitchFamily="34" charset="0"/>
              <a:buChar char="•"/>
              <a:defRPr/>
            </a:pPr>
            <a:r>
              <a:rPr lang="en-US" dirty="0"/>
              <a:t>General Services</a:t>
            </a:r>
          </a:p>
          <a:p>
            <a:pPr marL="651093" lvl="1" indent="-177571" defTabSz="947044">
              <a:buFont typeface="Wingdings" panose="05000000000000000000" pitchFamily="2" charset="2"/>
              <a:buChar char="Ø"/>
              <a:defRPr/>
            </a:pPr>
            <a:r>
              <a:rPr lang="en-US" dirty="0"/>
              <a:t>A new building maintenance specialist </a:t>
            </a:r>
          </a:p>
          <a:p>
            <a:pPr marL="651093" lvl="1" indent="-177571" defTabSz="947044">
              <a:buFont typeface="Wingdings" panose="05000000000000000000" pitchFamily="2" charset="2"/>
              <a:buChar char="Ø"/>
              <a:defRPr/>
            </a:pPr>
            <a:r>
              <a:rPr lang="en-US" dirty="0"/>
              <a:t>A new Garage light side technician</a:t>
            </a:r>
          </a:p>
          <a:p>
            <a:pPr marL="187772" lvl="0" indent="-171450" defTabSz="947044">
              <a:buFont typeface="Arial" panose="020B0604020202020204" pitchFamily="34" charset="0"/>
              <a:buChar char="•"/>
              <a:defRPr/>
            </a:pPr>
            <a:r>
              <a:rPr lang="en-US" dirty="0"/>
              <a:t>Airport</a:t>
            </a:r>
          </a:p>
          <a:p>
            <a:pPr marL="651093" lvl="1" indent="-177571" defTabSz="947044">
              <a:buFont typeface="Wingdings" panose="05000000000000000000" pitchFamily="2" charset="2"/>
              <a:buChar char="Ø"/>
              <a:defRPr/>
            </a:pPr>
            <a:r>
              <a:rPr lang="en-US" dirty="0"/>
              <a:t>An airport maintenance specialist</a:t>
            </a:r>
          </a:p>
          <a:p>
            <a:pPr marL="187772" lvl="0" indent="-171450" defTabSz="947044">
              <a:buFont typeface="Arial" panose="020B0604020202020204" pitchFamily="34" charset="0"/>
              <a:buChar char="•"/>
              <a:defRPr/>
            </a:pPr>
            <a:r>
              <a:rPr lang="en-US" dirty="0"/>
              <a:t>Sanitation</a:t>
            </a:r>
          </a:p>
          <a:p>
            <a:pPr marL="651093" lvl="1" indent="-177571" defTabSz="947044">
              <a:buFont typeface="Wingdings" panose="05000000000000000000" pitchFamily="2" charset="2"/>
              <a:buChar char="Ø"/>
              <a:defRPr/>
            </a:pPr>
            <a:r>
              <a:rPr lang="en-US" dirty="0"/>
              <a:t>2 employees for the recycle division</a:t>
            </a:r>
          </a:p>
          <a:p>
            <a:pPr marL="651093" lvl="1" indent="-177571" defTabSz="947044">
              <a:buFont typeface="Wingdings" panose="05000000000000000000" pitchFamily="2" charset="2"/>
              <a:buChar char="Ø"/>
              <a:defRPr/>
            </a:pPr>
            <a:r>
              <a:rPr lang="en-US" dirty="0"/>
              <a:t>A sanitation driver for growth</a:t>
            </a:r>
          </a:p>
          <a:p>
            <a:pPr marL="651093" lvl="1" indent="-177571" defTabSz="947044">
              <a:buFont typeface="Wingdings" panose="05000000000000000000" pitchFamily="2" charset="2"/>
              <a:buChar char="Ø"/>
              <a:defRPr/>
            </a:pPr>
            <a:r>
              <a:rPr lang="en-US" dirty="0"/>
              <a:t>A environmental officer.</a:t>
            </a:r>
          </a:p>
          <a:p>
            <a:pPr marL="187772" lvl="0" indent="-171450" defTabSz="947044">
              <a:buFont typeface="Arial" panose="020B0604020202020204" pitchFamily="34" charset="0"/>
              <a:buChar char="•"/>
              <a:defRPr/>
            </a:pPr>
            <a:r>
              <a:rPr lang="en-US" dirty="0"/>
              <a:t>Utilities</a:t>
            </a:r>
          </a:p>
          <a:p>
            <a:pPr marL="651093" lvl="1" indent="-177571" defTabSz="947044">
              <a:buFont typeface="Wingdings" panose="05000000000000000000" pitchFamily="2" charset="2"/>
              <a:buChar char="Ø"/>
              <a:defRPr/>
            </a:pPr>
            <a:r>
              <a:rPr lang="en-US" dirty="0"/>
              <a:t>2 Customer service representatives</a:t>
            </a:r>
          </a:p>
          <a:p>
            <a:pPr marL="651093" lvl="1" indent="-177571" defTabSz="947044">
              <a:buFont typeface="Wingdings" panose="05000000000000000000" pitchFamily="2" charset="2"/>
              <a:buChar char="Ø"/>
              <a:defRPr/>
            </a:pPr>
            <a:r>
              <a:rPr lang="en-US" dirty="0"/>
              <a:t>A meter shop foreman.</a:t>
            </a:r>
          </a:p>
        </p:txBody>
      </p:sp>
      <p:sp>
        <p:nvSpPr>
          <p:cNvPr id="4" name="Slide Number Placeholder 3"/>
          <p:cNvSpPr>
            <a:spLocks noGrp="1"/>
          </p:cNvSpPr>
          <p:nvPr>
            <p:ph type="sldNum" sz="quarter" idx="5"/>
          </p:nvPr>
        </p:nvSpPr>
        <p:spPr/>
        <p:txBody>
          <a:bodyPr/>
          <a:lstStyle/>
          <a:p>
            <a:fld id="{72866311-F85A-4278-A968-6278463A4202}" type="slidenum">
              <a:rPr lang="en-US" smtClean="0"/>
              <a:t>12</a:t>
            </a:fld>
            <a:endParaRPr lang="en-US"/>
          </a:p>
        </p:txBody>
      </p:sp>
    </p:spTree>
    <p:extLst>
      <p:ext uri="{BB962C8B-B14F-4D97-AF65-F5344CB8AC3E}">
        <p14:creationId xmlns:p14="http://schemas.microsoft.com/office/powerpoint/2010/main" val="143956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Wingdings" panose="05000000000000000000" pitchFamily="2" charset="2"/>
              <a:buChar char="§"/>
              <a:defRPr/>
            </a:pPr>
            <a:r>
              <a:rPr lang="en-US" dirty="0"/>
              <a:t>Salary increases</a:t>
            </a:r>
          </a:p>
          <a:p>
            <a:pPr marL="651093" lvl="1" indent="-177571" defTabSz="947044">
              <a:buFont typeface="Wingdings" panose="05000000000000000000" pitchFamily="2" charset="2"/>
              <a:buChar char="§"/>
              <a:defRPr/>
            </a:pPr>
            <a:r>
              <a:rPr lang="en-US" dirty="0"/>
              <a:t>All positions budgeted with </a:t>
            </a:r>
            <a:r>
              <a:rPr lang="en-US" sz="1900" dirty="0">
                <a:latin typeface="Calibri" panose="020F0502020204030204" pitchFamily="34" charset="0"/>
                <a:ea typeface="Calibri" panose="020F0502020204030204" pitchFamily="34" charset="0"/>
                <a:cs typeface="Arial" panose="020B0604020202020204" pitchFamily="34" charset="0"/>
              </a:rPr>
              <a:t>5% cost of living increase</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Non-sworn personnel budgeted with 3% progression pay</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Sworn employees will continue to receive their annual step increase on the anniversary of their hire date</a:t>
            </a:r>
          </a:p>
          <a:p>
            <a:pPr marL="473522" lvl="1" indent="0" defTabSz="947044">
              <a:buFont typeface="Wingdings" panose="05000000000000000000" pitchFamily="2" charset="2"/>
              <a:buNone/>
              <a:defRPr/>
            </a:pPr>
            <a:endParaRPr lang="en-US" dirty="0"/>
          </a:p>
          <a:p>
            <a:pPr marL="0" indent="0" defTabSz="947044">
              <a:buFont typeface="Wingdings" panose="05000000000000000000" pitchFamily="2" charset="2"/>
              <a:buNone/>
              <a:defRPr/>
            </a:pPr>
            <a:r>
              <a:rPr lang="en-US" dirty="0"/>
              <a:t>The new PTO system will combine current Vacation and Sick leave into one type of leave 10/1/2023</a:t>
            </a:r>
          </a:p>
          <a:p>
            <a:pPr marL="0" indent="0" defTabSz="947044">
              <a:buFont typeface="Wingdings" panose="05000000000000000000" pitchFamily="2" charset="2"/>
              <a:buNone/>
              <a:defRPr/>
            </a:pPr>
            <a:endParaRPr lang="en-US" dirty="0"/>
          </a:p>
          <a:p>
            <a:pPr marL="0" indent="0" defTabSz="947044">
              <a:buFont typeface="Wingdings" panose="05000000000000000000" pitchFamily="2" charset="2"/>
              <a:buNone/>
              <a:defRPr/>
            </a:pPr>
            <a:r>
              <a:rPr lang="en-US" dirty="0"/>
              <a:t>New positions</a:t>
            </a:r>
          </a:p>
          <a:p>
            <a:pPr marL="171450" indent="-171450" defTabSz="947044">
              <a:buFont typeface="Arial" panose="020B0604020202020204" pitchFamily="34" charset="0"/>
              <a:buChar char="•"/>
              <a:defRPr/>
            </a:pPr>
            <a:r>
              <a:rPr lang="en-US" dirty="0"/>
              <a:t>Police</a:t>
            </a:r>
          </a:p>
          <a:p>
            <a:pPr marL="651093" lvl="1" indent="-177571" defTabSz="947044">
              <a:buFont typeface="Wingdings" panose="05000000000000000000" pitchFamily="2" charset="2"/>
              <a:buChar char="Ø"/>
              <a:defRPr/>
            </a:pPr>
            <a:r>
              <a:rPr lang="en-US" dirty="0"/>
              <a:t>5 officers </a:t>
            </a:r>
          </a:p>
          <a:p>
            <a:pPr marL="651093" lvl="1" indent="-177571" defTabSz="947044">
              <a:buFont typeface="Wingdings" panose="05000000000000000000" pitchFamily="2" charset="2"/>
              <a:buChar char="Ø"/>
              <a:defRPr/>
            </a:pPr>
            <a:r>
              <a:rPr lang="en-US" dirty="0"/>
              <a:t>A crime scene technician </a:t>
            </a:r>
          </a:p>
          <a:p>
            <a:pPr marL="651093" lvl="1" indent="-177571" defTabSz="947044">
              <a:buFont typeface="Wingdings" panose="05000000000000000000" pitchFamily="2" charset="2"/>
              <a:buChar char="Ø"/>
              <a:defRPr/>
            </a:pPr>
            <a:r>
              <a:rPr lang="en-US" dirty="0"/>
              <a:t>A public safety communication QA analyst.</a:t>
            </a:r>
          </a:p>
          <a:p>
            <a:pPr marL="193893" lvl="0" indent="-177571" defTabSz="947044">
              <a:buFont typeface="Arial" panose="020B0604020202020204" pitchFamily="34" charset="0"/>
              <a:buChar char="•"/>
              <a:defRPr/>
            </a:pPr>
            <a:r>
              <a:rPr lang="en-US" dirty="0"/>
              <a:t>Fire</a:t>
            </a:r>
          </a:p>
          <a:p>
            <a:pPr marL="651093" lvl="1" indent="-177571" defTabSz="947044">
              <a:buFont typeface="Wingdings" panose="05000000000000000000" pitchFamily="2" charset="2"/>
              <a:buChar char="Ø"/>
              <a:defRPr/>
            </a:pPr>
            <a:r>
              <a:rPr lang="en-US" dirty="0"/>
              <a:t>6 firefighters for growth</a:t>
            </a:r>
          </a:p>
          <a:p>
            <a:pPr marL="651093" lvl="1" indent="-177571" defTabSz="947044">
              <a:buFont typeface="Wingdings" panose="05000000000000000000" pitchFamily="2" charset="2"/>
              <a:buChar char="Ø"/>
              <a:defRPr/>
            </a:pPr>
            <a:r>
              <a:rPr lang="en-US" dirty="0"/>
              <a:t>6 firefighters for an additional ambulance at Station 4</a:t>
            </a:r>
          </a:p>
          <a:p>
            <a:pPr marL="651093" lvl="1" indent="-177571" defTabSz="947044">
              <a:buFont typeface="Wingdings" panose="05000000000000000000" pitchFamily="2" charset="2"/>
              <a:buChar char="Ø"/>
              <a:defRPr/>
            </a:pPr>
            <a:r>
              <a:rPr lang="en-US" dirty="0"/>
              <a:t>Training specialist.</a:t>
            </a:r>
          </a:p>
          <a:p>
            <a:pPr marL="187772" lvl="0" indent="-171450" defTabSz="947044">
              <a:buFont typeface="Arial" panose="020B0604020202020204" pitchFamily="34" charset="0"/>
              <a:buChar char="•"/>
              <a:defRPr/>
            </a:pPr>
            <a:r>
              <a:rPr lang="en-US" dirty="0"/>
              <a:t>City Managers/PIO</a:t>
            </a:r>
          </a:p>
          <a:p>
            <a:pPr marL="651093" lvl="1" indent="-177571" defTabSz="947044">
              <a:buFont typeface="Wingdings" panose="05000000000000000000" pitchFamily="2" charset="2"/>
              <a:buChar char="Ø"/>
              <a:defRPr/>
            </a:pPr>
            <a:r>
              <a:rPr lang="en-US" dirty="0"/>
              <a:t>A Multimedia Comm Specialist </a:t>
            </a:r>
          </a:p>
          <a:p>
            <a:pPr marL="187772" lvl="0" indent="-171450" defTabSz="947044">
              <a:buFont typeface="Arial" panose="020B0604020202020204" pitchFamily="34" charset="0"/>
              <a:buChar char="•"/>
              <a:defRPr/>
            </a:pPr>
            <a:r>
              <a:rPr lang="en-US" dirty="0"/>
              <a:t>Community Services</a:t>
            </a:r>
          </a:p>
          <a:p>
            <a:pPr marL="651093" lvl="1" indent="-177571" defTabSz="947044">
              <a:buFont typeface="Wingdings" panose="05000000000000000000" pitchFamily="2" charset="2"/>
              <a:buChar char="Ø"/>
              <a:defRPr/>
            </a:pPr>
            <a:r>
              <a:rPr lang="en-US" dirty="0"/>
              <a:t>3 kennel techs</a:t>
            </a:r>
          </a:p>
          <a:p>
            <a:pPr marL="651093" lvl="1" indent="-177571" defTabSz="947044">
              <a:buFont typeface="Wingdings" panose="05000000000000000000" pitchFamily="2" charset="2"/>
              <a:buChar char="Ø"/>
              <a:defRPr/>
            </a:pPr>
            <a:r>
              <a:rPr lang="en-US" dirty="0"/>
              <a:t>a veterinary technician</a:t>
            </a:r>
          </a:p>
          <a:p>
            <a:pPr marL="651093" lvl="1" indent="-177571" defTabSz="947044">
              <a:buFont typeface="Wingdings" panose="05000000000000000000" pitchFamily="2" charset="2"/>
              <a:buChar char="Ø"/>
              <a:defRPr/>
            </a:pPr>
            <a:r>
              <a:rPr lang="en-US" dirty="0"/>
              <a:t>2 turf specialists (parks)</a:t>
            </a:r>
          </a:p>
          <a:p>
            <a:pPr marL="651093" lvl="1" indent="-177571" defTabSz="947044">
              <a:buFont typeface="Wingdings" panose="05000000000000000000" pitchFamily="2" charset="2"/>
              <a:buChar char="Ø"/>
              <a:defRPr/>
            </a:pPr>
            <a:r>
              <a:rPr lang="en-US" dirty="0"/>
              <a:t>A maintenance specialist (Parks)</a:t>
            </a:r>
          </a:p>
          <a:p>
            <a:pPr marL="651093" lvl="1" indent="-177571" defTabSz="947044">
              <a:buFont typeface="Wingdings" panose="05000000000000000000" pitchFamily="2" charset="2"/>
              <a:buChar char="Ø"/>
              <a:defRPr/>
            </a:pPr>
            <a:r>
              <a:rPr lang="en-US" dirty="0"/>
              <a:t>A sports coordinator</a:t>
            </a:r>
          </a:p>
          <a:p>
            <a:pPr marL="651093" lvl="1" indent="-177571" defTabSz="947044">
              <a:buFont typeface="Wingdings" panose="05000000000000000000" pitchFamily="2" charset="2"/>
              <a:buChar char="Ø"/>
              <a:defRPr/>
            </a:pPr>
            <a:r>
              <a:rPr lang="en-US" dirty="0"/>
              <a:t>2 maintenance specialists (Golf Course)</a:t>
            </a:r>
          </a:p>
          <a:p>
            <a:pPr marL="187772" lvl="0" indent="-171450" defTabSz="947044">
              <a:buFont typeface="Arial" panose="020B0604020202020204" pitchFamily="34" charset="0"/>
              <a:buChar char="•"/>
              <a:defRPr/>
            </a:pPr>
            <a:r>
              <a:rPr lang="en-US" dirty="0"/>
              <a:t>Development Services</a:t>
            </a:r>
          </a:p>
          <a:p>
            <a:pPr marL="651093" lvl="1" indent="-177571" defTabSz="947044">
              <a:buFont typeface="Wingdings" panose="05000000000000000000" pitchFamily="2" charset="2"/>
              <a:buChar char="Ø"/>
              <a:defRPr/>
            </a:pPr>
            <a:r>
              <a:rPr lang="en-US" dirty="0"/>
              <a:t>An assistant oil and gas coordinator </a:t>
            </a:r>
          </a:p>
          <a:p>
            <a:pPr marL="187772" lvl="0" indent="-171450" defTabSz="947044">
              <a:buFont typeface="Arial" panose="020B0604020202020204" pitchFamily="34" charset="0"/>
              <a:buChar char="•"/>
              <a:defRPr/>
            </a:pPr>
            <a:r>
              <a:rPr lang="en-US" dirty="0"/>
              <a:t>Engineering</a:t>
            </a:r>
          </a:p>
          <a:p>
            <a:pPr marL="651093" lvl="1" indent="-177571" defTabSz="947044">
              <a:buFont typeface="Wingdings" panose="05000000000000000000" pitchFamily="2" charset="2"/>
              <a:buChar char="Ø"/>
              <a:defRPr/>
            </a:pPr>
            <a:r>
              <a:rPr lang="en-US" dirty="0"/>
              <a:t>An operations planner</a:t>
            </a:r>
          </a:p>
          <a:p>
            <a:pPr marL="187772" lvl="0" indent="-171450" defTabSz="947044">
              <a:buFont typeface="Arial" panose="020B0604020202020204" pitchFamily="34" charset="0"/>
              <a:buChar char="•"/>
              <a:defRPr/>
            </a:pPr>
            <a:r>
              <a:rPr lang="en-US" dirty="0"/>
              <a:t>ITSD</a:t>
            </a:r>
          </a:p>
          <a:p>
            <a:pPr marL="651093" lvl="1" indent="-177571" defTabSz="947044">
              <a:buFont typeface="Wingdings" panose="05000000000000000000" pitchFamily="2" charset="2"/>
              <a:buChar char="Ø"/>
              <a:defRPr/>
            </a:pPr>
            <a:r>
              <a:rPr lang="en-US" dirty="0"/>
              <a:t>An program analyst</a:t>
            </a:r>
          </a:p>
          <a:p>
            <a:pPr marL="651093" lvl="1" indent="-177571" defTabSz="947044">
              <a:buFont typeface="Wingdings" panose="05000000000000000000" pitchFamily="2" charset="2"/>
              <a:buChar char="Ø"/>
              <a:defRPr/>
            </a:pPr>
            <a:r>
              <a:rPr lang="en-US" dirty="0"/>
              <a:t>A systems analyst</a:t>
            </a:r>
          </a:p>
          <a:p>
            <a:pPr marL="187772" lvl="0" indent="-171450" defTabSz="947044">
              <a:buFont typeface="Arial" panose="020B0604020202020204" pitchFamily="34" charset="0"/>
              <a:buChar char="•"/>
              <a:defRPr/>
            </a:pPr>
            <a:r>
              <a:rPr lang="en-US" dirty="0"/>
              <a:t>General Services</a:t>
            </a:r>
          </a:p>
          <a:p>
            <a:pPr marL="651093" lvl="1" indent="-177571" defTabSz="947044">
              <a:buFont typeface="Wingdings" panose="05000000000000000000" pitchFamily="2" charset="2"/>
              <a:buChar char="Ø"/>
              <a:defRPr/>
            </a:pPr>
            <a:r>
              <a:rPr lang="en-US" dirty="0"/>
              <a:t>A new building maintenance specialist </a:t>
            </a:r>
          </a:p>
          <a:p>
            <a:pPr marL="651093" lvl="1" indent="-177571" defTabSz="947044">
              <a:buFont typeface="Wingdings" panose="05000000000000000000" pitchFamily="2" charset="2"/>
              <a:buChar char="Ø"/>
              <a:defRPr/>
            </a:pPr>
            <a:r>
              <a:rPr lang="en-US" dirty="0"/>
              <a:t>A new Garage light side technician</a:t>
            </a:r>
          </a:p>
          <a:p>
            <a:pPr marL="187772" lvl="0" indent="-171450" defTabSz="947044">
              <a:buFont typeface="Arial" panose="020B0604020202020204" pitchFamily="34" charset="0"/>
              <a:buChar char="•"/>
              <a:defRPr/>
            </a:pPr>
            <a:r>
              <a:rPr lang="en-US" dirty="0"/>
              <a:t>Airport</a:t>
            </a:r>
          </a:p>
          <a:p>
            <a:pPr marL="651093" lvl="1" indent="-177571" defTabSz="947044">
              <a:buFont typeface="Wingdings" panose="05000000000000000000" pitchFamily="2" charset="2"/>
              <a:buChar char="Ø"/>
              <a:defRPr/>
            </a:pPr>
            <a:r>
              <a:rPr lang="en-US" dirty="0"/>
              <a:t>An airport maintenance specialist</a:t>
            </a:r>
          </a:p>
          <a:p>
            <a:pPr marL="187772" lvl="0" indent="-171450" defTabSz="947044">
              <a:buFont typeface="Arial" panose="020B0604020202020204" pitchFamily="34" charset="0"/>
              <a:buChar char="•"/>
              <a:defRPr/>
            </a:pPr>
            <a:r>
              <a:rPr lang="en-US" dirty="0"/>
              <a:t>Sanitation</a:t>
            </a:r>
          </a:p>
          <a:p>
            <a:pPr marL="651093" lvl="1" indent="-177571" defTabSz="947044">
              <a:buFont typeface="Wingdings" panose="05000000000000000000" pitchFamily="2" charset="2"/>
              <a:buChar char="Ø"/>
              <a:defRPr/>
            </a:pPr>
            <a:r>
              <a:rPr lang="en-US" dirty="0"/>
              <a:t>2 employees for the recycle division</a:t>
            </a:r>
          </a:p>
          <a:p>
            <a:pPr marL="651093" lvl="1" indent="-177571" defTabSz="947044">
              <a:buFont typeface="Wingdings" panose="05000000000000000000" pitchFamily="2" charset="2"/>
              <a:buChar char="Ø"/>
              <a:defRPr/>
            </a:pPr>
            <a:r>
              <a:rPr lang="en-US" dirty="0"/>
              <a:t>A sanitation driver for growth</a:t>
            </a:r>
          </a:p>
          <a:p>
            <a:pPr marL="651093" lvl="1" indent="-177571" defTabSz="947044">
              <a:buFont typeface="Wingdings" panose="05000000000000000000" pitchFamily="2" charset="2"/>
              <a:buChar char="Ø"/>
              <a:defRPr/>
            </a:pPr>
            <a:r>
              <a:rPr lang="en-US" dirty="0"/>
              <a:t>A environmental officer.</a:t>
            </a:r>
          </a:p>
          <a:p>
            <a:pPr marL="187772" lvl="0" indent="-171450" defTabSz="947044">
              <a:buFont typeface="Arial" panose="020B0604020202020204" pitchFamily="34" charset="0"/>
              <a:buChar char="•"/>
              <a:defRPr/>
            </a:pPr>
            <a:r>
              <a:rPr lang="en-US" dirty="0"/>
              <a:t>Utilities</a:t>
            </a:r>
          </a:p>
          <a:p>
            <a:pPr marL="651093" lvl="1" indent="-177571" defTabSz="947044">
              <a:buFont typeface="Wingdings" panose="05000000000000000000" pitchFamily="2" charset="2"/>
              <a:buChar char="Ø"/>
              <a:defRPr/>
            </a:pPr>
            <a:r>
              <a:rPr lang="en-US" dirty="0"/>
              <a:t>2 Customer service representatives</a:t>
            </a:r>
          </a:p>
          <a:p>
            <a:pPr marL="651093" lvl="1" indent="-177571" defTabSz="947044">
              <a:buFont typeface="Wingdings" panose="05000000000000000000" pitchFamily="2" charset="2"/>
              <a:buChar char="Ø"/>
              <a:defRPr/>
            </a:pPr>
            <a:r>
              <a:rPr lang="en-US" dirty="0"/>
              <a:t>A meter shop foreman.</a:t>
            </a:r>
          </a:p>
        </p:txBody>
      </p:sp>
      <p:sp>
        <p:nvSpPr>
          <p:cNvPr id="4" name="Slide Number Placeholder 3"/>
          <p:cNvSpPr>
            <a:spLocks noGrp="1"/>
          </p:cNvSpPr>
          <p:nvPr>
            <p:ph type="sldNum" sz="quarter" idx="5"/>
          </p:nvPr>
        </p:nvSpPr>
        <p:spPr/>
        <p:txBody>
          <a:bodyPr/>
          <a:lstStyle/>
          <a:p>
            <a:fld id="{72866311-F85A-4278-A968-6278463A4202}" type="slidenum">
              <a:rPr lang="en-US" smtClean="0"/>
              <a:t>13</a:t>
            </a:fld>
            <a:endParaRPr lang="en-US"/>
          </a:p>
        </p:txBody>
      </p:sp>
    </p:spTree>
    <p:extLst>
      <p:ext uri="{BB962C8B-B14F-4D97-AF65-F5344CB8AC3E}">
        <p14:creationId xmlns:p14="http://schemas.microsoft.com/office/powerpoint/2010/main" val="386968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Wingdings" panose="05000000000000000000" pitchFamily="2" charset="2"/>
              <a:buChar char="§"/>
              <a:defRPr/>
            </a:pPr>
            <a:r>
              <a:rPr lang="en-US" dirty="0"/>
              <a:t>Salary increases</a:t>
            </a:r>
          </a:p>
          <a:p>
            <a:pPr marL="651093" lvl="1" indent="-177571" defTabSz="947044">
              <a:buFont typeface="Wingdings" panose="05000000000000000000" pitchFamily="2" charset="2"/>
              <a:buChar char="§"/>
              <a:defRPr/>
            </a:pPr>
            <a:r>
              <a:rPr lang="en-US" dirty="0"/>
              <a:t>All positions budgeted with </a:t>
            </a:r>
            <a:r>
              <a:rPr lang="en-US" sz="1900" dirty="0">
                <a:latin typeface="Calibri" panose="020F0502020204030204" pitchFamily="34" charset="0"/>
                <a:ea typeface="Calibri" panose="020F0502020204030204" pitchFamily="34" charset="0"/>
                <a:cs typeface="Arial" panose="020B0604020202020204" pitchFamily="34" charset="0"/>
              </a:rPr>
              <a:t>5% cost of living increase</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Non-sworn personnel budgeted with 3% progression pay</a:t>
            </a:r>
          </a:p>
          <a:p>
            <a:pPr marL="651093" lvl="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cs typeface="Arial" panose="020B0604020202020204" pitchFamily="34" charset="0"/>
              </a:rPr>
              <a:t>Sworn employees will continue to receive their annual step increase on the anniversary of their hire date</a:t>
            </a:r>
          </a:p>
          <a:p>
            <a:pPr marL="473522" lvl="1" indent="0" defTabSz="947044">
              <a:buFont typeface="Wingdings" panose="05000000000000000000" pitchFamily="2" charset="2"/>
              <a:buNone/>
              <a:defRPr/>
            </a:pPr>
            <a:endParaRPr lang="en-US" dirty="0"/>
          </a:p>
          <a:p>
            <a:pPr marL="0" indent="0" defTabSz="947044">
              <a:buFont typeface="Wingdings" panose="05000000000000000000" pitchFamily="2" charset="2"/>
              <a:buNone/>
              <a:defRPr/>
            </a:pPr>
            <a:r>
              <a:rPr lang="en-US" dirty="0"/>
              <a:t>The new PTO system will combine current Vacation and Sick leave into one type of leave 10/1/2023</a:t>
            </a:r>
          </a:p>
          <a:p>
            <a:pPr marL="0" indent="0" defTabSz="947044">
              <a:buFont typeface="Wingdings" panose="05000000000000000000" pitchFamily="2" charset="2"/>
              <a:buNone/>
              <a:defRPr/>
            </a:pPr>
            <a:endParaRPr lang="en-US" dirty="0"/>
          </a:p>
          <a:p>
            <a:pPr marL="0" indent="0" defTabSz="947044">
              <a:buFont typeface="Wingdings" panose="05000000000000000000" pitchFamily="2" charset="2"/>
              <a:buNone/>
              <a:defRPr/>
            </a:pPr>
            <a:r>
              <a:rPr lang="en-US" dirty="0"/>
              <a:t>New positions</a:t>
            </a:r>
          </a:p>
          <a:p>
            <a:pPr marL="171450" indent="-171450" defTabSz="947044">
              <a:buFont typeface="Arial" panose="020B0604020202020204" pitchFamily="34" charset="0"/>
              <a:buChar char="•"/>
              <a:defRPr/>
            </a:pPr>
            <a:r>
              <a:rPr lang="en-US" dirty="0"/>
              <a:t>Police</a:t>
            </a:r>
          </a:p>
          <a:p>
            <a:pPr marL="651093" lvl="1" indent="-177571" defTabSz="947044">
              <a:buFont typeface="Wingdings" panose="05000000000000000000" pitchFamily="2" charset="2"/>
              <a:buChar char="Ø"/>
              <a:defRPr/>
            </a:pPr>
            <a:r>
              <a:rPr lang="en-US" dirty="0"/>
              <a:t>5 officers </a:t>
            </a:r>
          </a:p>
          <a:p>
            <a:pPr marL="651093" lvl="1" indent="-177571" defTabSz="947044">
              <a:buFont typeface="Wingdings" panose="05000000000000000000" pitchFamily="2" charset="2"/>
              <a:buChar char="Ø"/>
              <a:defRPr/>
            </a:pPr>
            <a:r>
              <a:rPr lang="en-US" dirty="0"/>
              <a:t>A crime scene technician </a:t>
            </a:r>
          </a:p>
          <a:p>
            <a:pPr marL="651093" lvl="1" indent="-177571" defTabSz="947044">
              <a:buFont typeface="Wingdings" panose="05000000000000000000" pitchFamily="2" charset="2"/>
              <a:buChar char="Ø"/>
              <a:defRPr/>
            </a:pPr>
            <a:r>
              <a:rPr lang="en-US" dirty="0"/>
              <a:t>A public safety communication QA analyst.</a:t>
            </a:r>
          </a:p>
          <a:p>
            <a:pPr marL="193893" lvl="0" indent="-177571" defTabSz="947044">
              <a:buFont typeface="Arial" panose="020B0604020202020204" pitchFamily="34" charset="0"/>
              <a:buChar char="•"/>
              <a:defRPr/>
            </a:pPr>
            <a:r>
              <a:rPr lang="en-US" dirty="0"/>
              <a:t>Fire</a:t>
            </a:r>
          </a:p>
          <a:p>
            <a:pPr marL="651093" lvl="1" indent="-177571" defTabSz="947044">
              <a:buFont typeface="Wingdings" panose="05000000000000000000" pitchFamily="2" charset="2"/>
              <a:buChar char="Ø"/>
              <a:defRPr/>
            </a:pPr>
            <a:r>
              <a:rPr lang="en-US" dirty="0"/>
              <a:t>6 firefighters for growth</a:t>
            </a:r>
          </a:p>
          <a:p>
            <a:pPr marL="651093" lvl="1" indent="-177571" defTabSz="947044">
              <a:buFont typeface="Wingdings" panose="05000000000000000000" pitchFamily="2" charset="2"/>
              <a:buChar char="Ø"/>
              <a:defRPr/>
            </a:pPr>
            <a:r>
              <a:rPr lang="en-US" dirty="0"/>
              <a:t>6 firefighters for an additional ambulance at Station 4</a:t>
            </a:r>
          </a:p>
          <a:p>
            <a:pPr marL="651093" lvl="1" indent="-177571" defTabSz="947044">
              <a:buFont typeface="Wingdings" panose="05000000000000000000" pitchFamily="2" charset="2"/>
              <a:buChar char="Ø"/>
              <a:defRPr/>
            </a:pPr>
            <a:r>
              <a:rPr lang="en-US" dirty="0"/>
              <a:t>Training specialist.</a:t>
            </a:r>
          </a:p>
          <a:p>
            <a:pPr marL="187772" lvl="0" indent="-171450" defTabSz="947044">
              <a:buFont typeface="Arial" panose="020B0604020202020204" pitchFamily="34" charset="0"/>
              <a:buChar char="•"/>
              <a:defRPr/>
            </a:pPr>
            <a:r>
              <a:rPr lang="en-US" dirty="0"/>
              <a:t>City Managers/PIO</a:t>
            </a:r>
          </a:p>
          <a:p>
            <a:pPr marL="651093" lvl="1" indent="-177571" defTabSz="947044">
              <a:buFont typeface="Wingdings" panose="05000000000000000000" pitchFamily="2" charset="2"/>
              <a:buChar char="Ø"/>
              <a:defRPr/>
            </a:pPr>
            <a:r>
              <a:rPr lang="en-US" dirty="0"/>
              <a:t>A Multimedia Comm Specialist </a:t>
            </a:r>
          </a:p>
          <a:p>
            <a:pPr marL="187772" lvl="0" indent="-171450" defTabSz="947044">
              <a:buFont typeface="Arial" panose="020B0604020202020204" pitchFamily="34" charset="0"/>
              <a:buChar char="•"/>
              <a:defRPr/>
            </a:pPr>
            <a:r>
              <a:rPr lang="en-US" dirty="0"/>
              <a:t>Community Services</a:t>
            </a:r>
          </a:p>
          <a:p>
            <a:pPr marL="651093" lvl="1" indent="-177571" defTabSz="947044">
              <a:buFont typeface="Wingdings" panose="05000000000000000000" pitchFamily="2" charset="2"/>
              <a:buChar char="Ø"/>
              <a:defRPr/>
            </a:pPr>
            <a:r>
              <a:rPr lang="en-US" dirty="0"/>
              <a:t>3 kennel techs</a:t>
            </a:r>
          </a:p>
          <a:p>
            <a:pPr marL="651093" lvl="1" indent="-177571" defTabSz="947044">
              <a:buFont typeface="Wingdings" panose="05000000000000000000" pitchFamily="2" charset="2"/>
              <a:buChar char="Ø"/>
              <a:defRPr/>
            </a:pPr>
            <a:r>
              <a:rPr lang="en-US" dirty="0"/>
              <a:t>a veterinary technician</a:t>
            </a:r>
          </a:p>
          <a:p>
            <a:pPr marL="651093" lvl="1" indent="-177571" defTabSz="947044">
              <a:buFont typeface="Wingdings" panose="05000000000000000000" pitchFamily="2" charset="2"/>
              <a:buChar char="Ø"/>
              <a:defRPr/>
            </a:pPr>
            <a:r>
              <a:rPr lang="en-US" dirty="0"/>
              <a:t>2 turf specialists (parks)</a:t>
            </a:r>
          </a:p>
          <a:p>
            <a:pPr marL="651093" lvl="1" indent="-177571" defTabSz="947044">
              <a:buFont typeface="Wingdings" panose="05000000000000000000" pitchFamily="2" charset="2"/>
              <a:buChar char="Ø"/>
              <a:defRPr/>
            </a:pPr>
            <a:r>
              <a:rPr lang="en-US" dirty="0"/>
              <a:t>A maintenance specialist (Parks)</a:t>
            </a:r>
          </a:p>
          <a:p>
            <a:pPr marL="651093" lvl="1" indent="-177571" defTabSz="947044">
              <a:buFont typeface="Wingdings" panose="05000000000000000000" pitchFamily="2" charset="2"/>
              <a:buChar char="Ø"/>
              <a:defRPr/>
            </a:pPr>
            <a:r>
              <a:rPr lang="en-US" dirty="0"/>
              <a:t>A sports coordinator</a:t>
            </a:r>
          </a:p>
          <a:p>
            <a:pPr marL="651093" lvl="1" indent="-177571" defTabSz="947044">
              <a:buFont typeface="Wingdings" panose="05000000000000000000" pitchFamily="2" charset="2"/>
              <a:buChar char="Ø"/>
              <a:defRPr/>
            </a:pPr>
            <a:r>
              <a:rPr lang="en-US" dirty="0"/>
              <a:t>2 maintenance specialists (Golf Course)</a:t>
            </a:r>
          </a:p>
          <a:p>
            <a:pPr marL="187772" lvl="0" indent="-171450" defTabSz="947044">
              <a:buFont typeface="Arial" panose="020B0604020202020204" pitchFamily="34" charset="0"/>
              <a:buChar char="•"/>
              <a:defRPr/>
            </a:pPr>
            <a:r>
              <a:rPr lang="en-US" dirty="0"/>
              <a:t>Development Services</a:t>
            </a:r>
          </a:p>
          <a:p>
            <a:pPr marL="651093" lvl="1" indent="-177571" defTabSz="947044">
              <a:buFont typeface="Wingdings" panose="05000000000000000000" pitchFamily="2" charset="2"/>
              <a:buChar char="Ø"/>
              <a:defRPr/>
            </a:pPr>
            <a:r>
              <a:rPr lang="en-US" dirty="0"/>
              <a:t>An assistant oil and gas coordinator </a:t>
            </a:r>
          </a:p>
          <a:p>
            <a:pPr marL="187772" lvl="0" indent="-171450" defTabSz="947044">
              <a:buFont typeface="Arial" panose="020B0604020202020204" pitchFamily="34" charset="0"/>
              <a:buChar char="•"/>
              <a:defRPr/>
            </a:pPr>
            <a:r>
              <a:rPr lang="en-US" dirty="0"/>
              <a:t>Engineering</a:t>
            </a:r>
          </a:p>
          <a:p>
            <a:pPr marL="651093" lvl="1" indent="-177571" defTabSz="947044">
              <a:buFont typeface="Wingdings" panose="05000000000000000000" pitchFamily="2" charset="2"/>
              <a:buChar char="Ø"/>
              <a:defRPr/>
            </a:pPr>
            <a:r>
              <a:rPr lang="en-US" dirty="0"/>
              <a:t>An operations planner</a:t>
            </a:r>
          </a:p>
          <a:p>
            <a:pPr marL="187772" lvl="0" indent="-171450" defTabSz="947044">
              <a:buFont typeface="Arial" panose="020B0604020202020204" pitchFamily="34" charset="0"/>
              <a:buChar char="•"/>
              <a:defRPr/>
            </a:pPr>
            <a:r>
              <a:rPr lang="en-US" dirty="0"/>
              <a:t>ITSD</a:t>
            </a:r>
          </a:p>
          <a:p>
            <a:pPr marL="651093" lvl="1" indent="-177571" defTabSz="947044">
              <a:buFont typeface="Wingdings" panose="05000000000000000000" pitchFamily="2" charset="2"/>
              <a:buChar char="Ø"/>
              <a:defRPr/>
            </a:pPr>
            <a:r>
              <a:rPr lang="en-US" dirty="0"/>
              <a:t>An program analyst</a:t>
            </a:r>
          </a:p>
          <a:p>
            <a:pPr marL="651093" lvl="1" indent="-177571" defTabSz="947044">
              <a:buFont typeface="Wingdings" panose="05000000000000000000" pitchFamily="2" charset="2"/>
              <a:buChar char="Ø"/>
              <a:defRPr/>
            </a:pPr>
            <a:r>
              <a:rPr lang="en-US" dirty="0"/>
              <a:t>A systems analyst</a:t>
            </a:r>
          </a:p>
          <a:p>
            <a:pPr marL="187772" lvl="0" indent="-171450" defTabSz="947044">
              <a:buFont typeface="Arial" panose="020B0604020202020204" pitchFamily="34" charset="0"/>
              <a:buChar char="•"/>
              <a:defRPr/>
            </a:pPr>
            <a:r>
              <a:rPr lang="en-US" dirty="0"/>
              <a:t>General Services</a:t>
            </a:r>
          </a:p>
          <a:p>
            <a:pPr marL="651093" lvl="1" indent="-177571" defTabSz="947044">
              <a:buFont typeface="Wingdings" panose="05000000000000000000" pitchFamily="2" charset="2"/>
              <a:buChar char="Ø"/>
              <a:defRPr/>
            </a:pPr>
            <a:r>
              <a:rPr lang="en-US" dirty="0"/>
              <a:t>A new building maintenance specialist </a:t>
            </a:r>
          </a:p>
          <a:p>
            <a:pPr marL="651093" lvl="1" indent="-177571" defTabSz="947044">
              <a:buFont typeface="Wingdings" panose="05000000000000000000" pitchFamily="2" charset="2"/>
              <a:buChar char="Ø"/>
              <a:defRPr/>
            </a:pPr>
            <a:r>
              <a:rPr lang="en-US" dirty="0"/>
              <a:t>A new Garage light side technician</a:t>
            </a:r>
          </a:p>
          <a:p>
            <a:pPr marL="187772" lvl="0" indent="-171450" defTabSz="947044">
              <a:buFont typeface="Arial" panose="020B0604020202020204" pitchFamily="34" charset="0"/>
              <a:buChar char="•"/>
              <a:defRPr/>
            </a:pPr>
            <a:r>
              <a:rPr lang="en-US" dirty="0"/>
              <a:t>Airport</a:t>
            </a:r>
          </a:p>
          <a:p>
            <a:pPr marL="651093" lvl="1" indent="-177571" defTabSz="947044">
              <a:buFont typeface="Wingdings" panose="05000000000000000000" pitchFamily="2" charset="2"/>
              <a:buChar char="Ø"/>
              <a:defRPr/>
            </a:pPr>
            <a:r>
              <a:rPr lang="en-US" dirty="0"/>
              <a:t>An airport maintenance specialist</a:t>
            </a:r>
          </a:p>
          <a:p>
            <a:pPr marL="187772" lvl="0" indent="-171450" defTabSz="947044">
              <a:buFont typeface="Arial" panose="020B0604020202020204" pitchFamily="34" charset="0"/>
              <a:buChar char="•"/>
              <a:defRPr/>
            </a:pPr>
            <a:r>
              <a:rPr lang="en-US" dirty="0"/>
              <a:t>Sanitation</a:t>
            </a:r>
          </a:p>
          <a:p>
            <a:pPr marL="651093" lvl="1" indent="-177571" defTabSz="947044">
              <a:buFont typeface="Wingdings" panose="05000000000000000000" pitchFamily="2" charset="2"/>
              <a:buChar char="Ø"/>
              <a:defRPr/>
            </a:pPr>
            <a:r>
              <a:rPr lang="en-US" dirty="0"/>
              <a:t>2 employees for the recycle division</a:t>
            </a:r>
          </a:p>
          <a:p>
            <a:pPr marL="651093" lvl="1" indent="-177571" defTabSz="947044">
              <a:buFont typeface="Wingdings" panose="05000000000000000000" pitchFamily="2" charset="2"/>
              <a:buChar char="Ø"/>
              <a:defRPr/>
            </a:pPr>
            <a:r>
              <a:rPr lang="en-US" dirty="0"/>
              <a:t>A sanitation driver for growth</a:t>
            </a:r>
          </a:p>
          <a:p>
            <a:pPr marL="651093" lvl="1" indent="-177571" defTabSz="947044">
              <a:buFont typeface="Wingdings" panose="05000000000000000000" pitchFamily="2" charset="2"/>
              <a:buChar char="Ø"/>
              <a:defRPr/>
            </a:pPr>
            <a:r>
              <a:rPr lang="en-US" dirty="0"/>
              <a:t>A environmental officer.</a:t>
            </a:r>
          </a:p>
          <a:p>
            <a:pPr marL="187772" lvl="0" indent="-171450" defTabSz="947044">
              <a:buFont typeface="Arial" panose="020B0604020202020204" pitchFamily="34" charset="0"/>
              <a:buChar char="•"/>
              <a:defRPr/>
            </a:pPr>
            <a:r>
              <a:rPr lang="en-US" dirty="0"/>
              <a:t>Utilities</a:t>
            </a:r>
          </a:p>
          <a:p>
            <a:pPr marL="651093" lvl="1" indent="-177571" defTabSz="947044">
              <a:buFont typeface="Wingdings" panose="05000000000000000000" pitchFamily="2" charset="2"/>
              <a:buChar char="Ø"/>
              <a:defRPr/>
            </a:pPr>
            <a:r>
              <a:rPr lang="en-US" dirty="0"/>
              <a:t>2 Customer service representatives</a:t>
            </a:r>
          </a:p>
          <a:p>
            <a:pPr marL="651093" lvl="1" indent="-177571" defTabSz="947044">
              <a:buFont typeface="Wingdings" panose="05000000000000000000" pitchFamily="2" charset="2"/>
              <a:buChar char="Ø"/>
              <a:defRPr/>
            </a:pPr>
            <a:r>
              <a:rPr lang="en-US" dirty="0"/>
              <a:t>A meter shop foreman.</a:t>
            </a:r>
          </a:p>
        </p:txBody>
      </p:sp>
      <p:sp>
        <p:nvSpPr>
          <p:cNvPr id="4" name="Slide Number Placeholder 3"/>
          <p:cNvSpPr>
            <a:spLocks noGrp="1"/>
          </p:cNvSpPr>
          <p:nvPr>
            <p:ph type="sldNum" sz="quarter" idx="5"/>
          </p:nvPr>
        </p:nvSpPr>
        <p:spPr/>
        <p:txBody>
          <a:bodyPr/>
          <a:lstStyle/>
          <a:p>
            <a:fld id="{72866311-F85A-4278-A968-6278463A4202}" type="slidenum">
              <a:rPr lang="en-US" smtClean="0"/>
              <a:t>14</a:t>
            </a:fld>
            <a:endParaRPr lang="en-US"/>
          </a:p>
        </p:txBody>
      </p:sp>
    </p:spTree>
    <p:extLst>
      <p:ext uri="{BB962C8B-B14F-4D97-AF65-F5344CB8AC3E}">
        <p14:creationId xmlns:p14="http://schemas.microsoft.com/office/powerpoint/2010/main" val="2696324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Wingdings" panose="05000000000000000000" pitchFamily="2" charset="2"/>
              <a:buChar char="§"/>
              <a:defRPr/>
            </a:pPr>
            <a:r>
              <a:rPr lang="en-US" sz="2900" dirty="0"/>
              <a:t>As the city continues to grow in GDP, jobs and wages, and unemployment stays low at 2.7%</a:t>
            </a:r>
          </a:p>
          <a:p>
            <a:pPr marL="177571" marR="0" lvl="0" indent="-177571" algn="l" defTabSz="94704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900" dirty="0">
                <a:latin typeface="Calibri" panose="020F0502020204030204" pitchFamily="34" charset="0"/>
                <a:ea typeface="Calibri" panose="020F0502020204030204" pitchFamily="34" charset="0"/>
              </a:rPr>
              <a:t>In addition, an allocation is set aside in the General Fund to pursue options</a:t>
            </a:r>
            <a:r>
              <a:rPr lang="en-US" sz="1900" dirty="0">
                <a:latin typeface="Calibri" panose="020F0502020204030204" pitchFamily="34" charset="0"/>
                <a:ea typeface="Calibri" panose="020F0502020204030204" pitchFamily="34" charset="0"/>
                <a:cs typeface="Arial" panose="020B0604020202020204" pitchFamily="34" charset="0"/>
              </a:rPr>
              <a:t> for an Entertainment District and research the potential of a Cultural District in Downtown Midland</a:t>
            </a:r>
            <a:endParaRPr lang="en-US" sz="1900" dirty="0">
              <a:latin typeface="Calibri" panose="020F0502020204030204" pitchFamily="34" charset="0"/>
              <a:ea typeface="Calibri" panose="020F0502020204030204" pitchFamily="34" charset="0"/>
            </a:endParaRPr>
          </a:p>
          <a:p>
            <a:pPr marL="177571" indent="-177571" defTabSz="947044">
              <a:buFont typeface="Wingdings" panose="05000000000000000000" pitchFamily="2" charset="2"/>
              <a:buChar char="§"/>
              <a:defRPr/>
            </a:pPr>
            <a:r>
              <a:rPr lang="en-US" sz="1900" dirty="0">
                <a:latin typeface="Calibri" panose="020F0502020204030204" pitchFamily="34" charset="0"/>
                <a:ea typeface="Calibri" panose="020F0502020204030204" pitchFamily="34" charset="0"/>
              </a:rPr>
              <a:t>Management is offering agreements under Chapter 380 of the Texas Local Government Code to encourage activity and future development in the downtown district as well as in key areas of the City</a:t>
            </a:r>
          </a:p>
          <a:p>
            <a:pPr marL="177571" indent="-177571">
              <a:buFont typeface="Wingdings" panose="05000000000000000000" pitchFamily="2" charset="2"/>
              <a:buChar char="§"/>
            </a:pPr>
            <a:endParaRPr lang="en-US" dirty="0"/>
          </a:p>
          <a:p>
            <a:r>
              <a:rPr lang="en-US" dirty="0"/>
              <a:t>Current and future 380 agreements will be pursued selectively as opportunities arise</a:t>
            </a:r>
          </a:p>
        </p:txBody>
      </p:sp>
      <p:sp>
        <p:nvSpPr>
          <p:cNvPr id="4" name="Slide Number Placeholder 3"/>
          <p:cNvSpPr>
            <a:spLocks noGrp="1"/>
          </p:cNvSpPr>
          <p:nvPr>
            <p:ph type="sldNum" sz="quarter" idx="5"/>
          </p:nvPr>
        </p:nvSpPr>
        <p:spPr/>
        <p:txBody>
          <a:bodyPr/>
          <a:lstStyle/>
          <a:p>
            <a:fld id="{72866311-F85A-4278-A968-6278463A4202}" type="slidenum">
              <a:rPr lang="en-US" smtClean="0"/>
              <a:t>15</a:t>
            </a:fld>
            <a:endParaRPr lang="en-US"/>
          </a:p>
        </p:txBody>
      </p:sp>
    </p:spTree>
    <p:extLst>
      <p:ext uri="{BB962C8B-B14F-4D97-AF65-F5344CB8AC3E}">
        <p14:creationId xmlns:p14="http://schemas.microsoft.com/office/powerpoint/2010/main" val="6976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71,850,000</a:t>
            </a:r>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16</a:t>
            </a:fld>
            <a:endParaRPr lang="en-US"/>
          </a:p>
        </p:txBody>
      </p:sp>
    </p:spTree>
    <p:extLst>
      <p:ext uri="{BB962C8B-B14F-4D97-AF65-F5344CB8AC3E}">
        <p14:creationId xmlns:p14="http://schemas.microsoft.com/office/powerpoint/2010/main" val="2747970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18</a:t>
            </a:fld>
            <a:endParaRPr lang="en-US"/>
          </a:p>
        </p:txBody>
      </p:sp>
    </p:spTree>
    <p:extLst>
      <p:ext uri="{BB962C8B-B14F-4D97-AF65-F5344CB8AC3E}">
        <p14:creationId xmlns:p14="http://schemas.microsoft.com/office/powerpoint/2010/main" val="385255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20</a:t>
            </a:fld>
            <a:endParaRPr lang="en-US"/>
          </a:p>
        </p:txBody>
      </p:sp>
    </p:spTree>
    <p:extLst>
      <p:ext uri="{BB962C8B-B14F-4D97-AF65-F5344CB8AC3E}">
        <p14:creationId xmlns:p14="http://schemas.microsoft.com/office/powerpoint/2010/main" val="295339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levy will generate $6.7 million more in revenue than last years’ budget (2.9 million increase to General fund M&amp;O)</a:t>
            </a:r>
          </a:p>
          <a:p>
            <a:pPr marL="177837" indent="-177837">
              <a:buFont typeface="Arial" panose="020B0604020202020204" pitchFamily="34" charset="0"/>
              <a:buChar char="•"/>
            </a:pPr>
            <a:r>
              <a:rPr lang="en-US" dirty="0"/>
              <a:t>Tax rate continues trended downwards the last 20 years, and valuations continue to climb. </a:t>
            </a:r>
          </a:p>
          <a:p>
            <a:endParaRPr lang="en-US" dirty="0"/>
          </a:p>
          <a:p>
            <a:r>
              <a:rPr lang="en-US" dirty="0"/>
              <a:t>SB2:</a:t>
            </a:r>
          </a:p>
          <a:p>
            <a:pPr marL="184649" indent="-184649">
              <a:buFont typeface="Arial" panose="020B0604020202020204" pitchFamily="34" charset="0"/>
              <a:buChar char="•"/>
            </a:pPr>
            <a:r>
              <a:rPr lang="en-US" dirty="0"/>
              <a:t>Property Tax adjustment will be limited. A comprehensive review of fiscal policies is needed including:</a:t>
            </a:r>
          </a:p>
          <a:p>
            <a:pPr marL="677046" lvl="1" indent="-184649">
              <a:buFont typeface="Arial" panose="020B0604020202020204" pitchFamily="34" charset="0"/>
              <a:buChar char="•"/>
            </a:pPr>
            <a:r>
              <a:rPr lang="en-US" dirty="0"/>
              <a:t>Watching General Fund Reserves</a:t>
            </a:r>
          </a:p>
          <a:p>
            <a:pPr marL="677046" lvl="1" indent="-184649">
              <a:buFont typeface="Arial" panose="020B0604020202020204" pitchFamily="34" charset="0"/>
              <a:buChar char="•"/>
            </a:pPr>
            <a:r>
              <a:rPr lang="en-US" dirty="0"/>
              <a:t>Continue to examine all fees for service and review annually during budget season. Become familiar with other GF revenues and reduce dependence on our three main sources.</a:t>
            </a:r>
          </a:p>
          <a:p>
            <a:pPr marL="677046" lvl="1" indent="-184649">
              <a:buFont typeface="Arial" panose="020B0604020202020204" pitchFamily="34" charset="0"/>
              <a:buChar char="•"/>
            </a:pPr>
            <a:r>
              <a:rPr lang="en-US" dirty="0"/>
              <a:t>Strategies for appropriate use of debt management- only necessary capital expenditures are charged to debt proceeds.</a:t>
            </a:r>
          </a:p>
          <a:p>
            <a:pPr marL="677046" lvl="1" indent="-184649">
              <a:buFont typeface="Arial" panose="020B0604020202020204" pitchFamily="34" charset="0"/>
              <a:buChar char="•"/>
            </a:pPr>
            <a:r>
              <a:rPr lang="en-US" dirty="0"/>
              <a:t>Long-term financial planning: think long-term on capital and operations</a:t>
            </a:r>
          </a:p>
          <a:p>
            <a:pPr marL="677046" lvl="1" indent="-184649">
              <a:buFont typeface="Arial" panose="020B0604020202020204" pitchFamily="34" charset="0"/>
              <a:buChar char="•"/>
            </a:pPr>
            <a:r>
              <a:rPr lang="en-US" dirty="0"/>
              <a:t>Infrastructure management strategies: Contract with infrastructure management company to survey the city- contact local council of government for shared services.  This facilitates objective, fact-based allocation of resources. </a:t>
            </a:r>
          </a:p>
          <a:p>
            <a:pPr marL="677046" lvl="1" indent="-184649">
              <a:buFont typeface="Arial" panose="020B0604020202020204" pitchFamily="34" charset="0"/>
              <a:buChar char="•"/>
            </a:pPr>
            <a:r>
              <a:rPr lang="en-US" dirty="0"/>
              <a:t>Operating cost containment: contain growth year to year.  Be cautious of projects or additions that have carryover effects.  </a:t>
            </a:r>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21</a:t>
            </a:fld>
            <a:endParaRPr lang="en-US"/>
          </a:p>
        </p:txBody>
      </p:sp>
    </p:spTree>
    <p:extLst>
      <p:ext uri="{BB962C8B-B14F-4D97-AF65-F5344CB8AC3E}">
        <p14:creationId xmlns:p14="http://schemas.microsoft.com/office/powerpoint/2010/main" val="276007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dirty="0"/>
              <a:t>Purpose of today is to give you an understanding of the 2024 budget and to give you a chance to ask questions.</a:t>
            </a:r>
          </a:p>
          <a:p>
            <a:pPr marL="177571" indent="-177571">
              <a:buFont typeface="Arial" panose="020B0604020202020204" pitchFamily="34" charset="0"/>
              <a:buChar char="•"/>
            </a:pPr>
            <a:r>
              <a:rPr lang="en-US" dirty="0"/>
              <a:t>Also required today is a vote on what we call the “ceiling” of the property tax rate.  This is just to make it clear Council intends to stay within the tax range not requiring an election.  This is only a ceiling.  </a:t>
            </a:r>
          </a:p>
          <a:p>
            <a:pPr marL="177571" indent="-177571">
              <a:buFont typeface="Arial" panose="020B0604020202020204" pitchFamily="34" charset="0"/>
              <a:buChar char="•"/>
            </a:pPr>
            <a:endParaRPr lang="en-US" dirty="0"/>
          </a:p>
          <a:p>
            <a:pPr marL="177571" indent="-177571">
              <a:buFont typeface="Arial" panose="020B0604020202020204" pitchFamily="34" charset="0"/>
              <a:buChar char="•"/>
            </a:pPr>
            <a:r>
              <a:rPr lang="en-US" dirty="0"/>
              <a:t>First public tax hearing is on August 22 at a regular meeting.</a:t>
            </a:r>
          </a:p>
          <a:p>
            <a:pPr marL="177571" indent="-177571">
              <a:buFont typeface="Arial" panose="020B0604020202020204" pitchFamily="34" charset="0"/>
              <a:buChar char="•"/>
            </a:pPr>
            <a:r>
              <a:rPr lang="en-US" dirty="0"/>
              <a:t>Requirement is for the tax rate to be passed within 7 days of that hearing.  This will be the purpose of the August 29 meeting.</a:t>
            </a:r>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a:t>
            </a:fld>
            <a:endParaRPr lang="en-US"/>
          </a:p>
        </p:txBody>
      </p:sp>
    </p:spTree>
    <p:extLst>
      <p:ext uri="{BB962C8B-B14F-4D97-AF65-F5344CB8AC3E}">
        <p14:creationId xmlns:p14="http://schemas.microsoft.com/office/powerpoint/2010/main" val="3419982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build our expenses we have to have revenue:</a:t>
            </a:r>
          </a:p>
          <a:p>
            <a:endParaRPr lang="en-US" dirty="0"/>
          </a:p>
          <a:p>
            <a:r>
              <a:rPr lang="en-US" dirty="0"/>
              <a:t>General Fund is a three legged stool – property tax, sales tax, and fees</a:t>
            </a:r>
          </a:p>
          <a:p>
            <a:r>
              <a:rPr lang="en-US" dirty="0"/>
              <a:t>-Must have an estimate of City of Midland’s valuation to estimate the tax rate. Tax rate determines our revenue. Certified will be delivered on July 25</a:t>
            </a:r>
            <a:r>
              <a:rPr lang="en-US" baseline="30000" dirty="0"/>
              <a:t>th</a:t>
            </a:r>
            <a:endParaRPr lang="en-US" dirty="0"/>
          </a:p>
          <a:p>
            <a:pPr marL="177837" indent="-177837">
              <a:buFont typeface="Arial" panose="020B0604020202020204" pitchFamily="34" charset="0"/>
              <a:buChar char="•"/>
            </a:pPr>
            <a:r>
              <a:rPr lang="en-US" dirty="0"/>
              <a:t>This is the proposed tax rate in comparison to similar metropolitan areas.  </a:t>
            </a:r>
          </a:p>
          <a:p>
            <a:pPr marL="177837" indent="-177837">
              <a:buFont typeface="Arial" panose="020B0604020202020204" pitchFamily="34" charset="0"/>
              <a:buChar char="•"/>
            </a:pPr>
            <a:r>
              <a:rPr lang="en-US" dirty="0"/>
              <a:t>Tyler shows a lower city rate than Midland partly because they do not have any debt covered by property taxes, and, therefore, do not have a debt rate</a:t>
            </a:r>
          </a:p>
        </p:txBody>
      </p:sp>
      <p:sp>
        <p:nvSpPr>
          <p:cNvPr id="4" name="Slide Number Placeholder 3"/>
          <p:cNvSpPr>
            <a:spLocks noGrp="1"/>
          </p:cNvSpPr>
          <p:nvPr>
            <p:ph type="sldNum" sz="quarter" idx="5"/>
          </p:nvPr>
        </p:nvSpPr>
        <p:spPr/>
        <p:txBody>
          <a:bodyPr/>
          <a:lstStyle/>
          <a:p>
            <a:fld id="{72866311-F85A-4278-A968-6278463A4202}" type="slidenum">
              <a:rPr lang="en-US" smtClean="0"/>
              <a:t>22</a:t>
            </a:fld>
            <a:endParaRPr lang="en-US"/>
          </a:p>
        </p:txBody>
      </p:sp>
    </p:spTree>
    <p:extLst>
      <p:ext uri="{BB962C8B-B14F-4D97-AF65-F5344CB8AC3E}">
        <p14:creationId xmlns:p14="http://schemas.microsoft.com/office/powerpoint/2010/main" val="224090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is the total 2023 tax rate in comparison to similar metropolitan areas, with totals.  </a:t>
            </a:r>
          </a:p>
          <a:p>
            <a:pPr marL="177837" indent="-177837">
              <a:buFont typeface="Arial" panose="020B0604020202020204" pitchFamily="34" charset="0"/>
              <a:buChar char="•"/>
            </a:pPr>
            <a:r>
              <a:rPr lang="en-US" dirty="0"/>
              <a:t>Midland total 2023 tax rate is $1.562397</a:t>
            </a:r>
          </a:p>
        </p:txBody>
      </p:sp>
      <p:sp>
        <p:nvSpPr>
          <p:cNvPr id="4" name="Slide Number Placeholder 3"/>
          <p:cNvSpPr>
            <a:spLocks noGrp="1"/>
          </p:cNvSpPr>
          <p:nvPr>
            <p:ph type="sldNum" sz="quarter" idx="5"/>
          </p:nvPr>
        </p:nvSpPr>
        <p:spPr/>
        <p:txBody>
          <a:bodyPr/>
          <a:lstStyle/>
          <a:p>
            <a:fld id="{72866311-F85A-4278-A968-6278463A4202}" type="slidenum">
              <a:rPr lang="en-US" smtClean="0"/>
              <a:t>23</a:t>
            </a:fld>
            <a:endParaRPr lang="en-US"/>
          </a:p>
        </p:txBody>
      </p:sp>
    </p:spTree>
    <p:extLst>
      <p:ext uri="{BB962C8B-B14F-4D97-AF65-F5344CB8AC3E}">
        <p14:creationId xmlns:p14="http://schemas.microsoft.com/office/powerpoint/2010/main" val="3064540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000000"/>
                </a:solidFill>
              </a:rPr>
              <a:t>FY 2023</a:t>
            </a:r>
          </a:p>
          <a:p>
            <a:r>
              <a:rPr lang="en-US" dirty="0">
                <a:solidFill>
                  <a:srgbClr val="000000"/>
                </a:solidFill>
                <a:effectLst/>
              </a:rPr>
              <a:t>City of Midland - 0.355039</a:t>
            </a:r>
          </a:p>
          <a:p>
            <a:r>
              <a:rPr lang="en-US" dirty="0">
                <a:solidFill>
                  <a:srgbClr val="000000"/>
                </a:solidFill>
                <a:effectLst/>
              </a:rPr>
              <a:t>Midland County - 0.131112</a:t>
            </a:r>
          </a:p>
          <a:p>
            <a:r>
              <a:rPr lang="en-US" dirty="0">
                <a:solidFill>
                  <a:srgbClr val="000000"/>
                </a:solidFill>
                <a:effectLst/>
              </a:rPr>
              <a:t>Midland ISD - 0.91480</a:t>
            </a:r>
          </a:p>
          <a:p>
            <a:r>
              <a:rPr lang="en-US" dirty="0">
                <a:solidFill>
                  <a:srgbClr val="000000"/>
                </a:solidFill>
                <a:effectLst/>
              </a:rPr>
              <a:t>Midland College - 0.08000</a:t>
            </a:r>
          </a:p>
          <a:p>
            <a:r>
              <a:rPr lang="en-US" dirty="0">
                <a:solidFill>
                  <a:srgbClr val="000000"/>
                </a:solidFill>
                <a:effectLst/>
              </a:rPr>
              <a:t>Midland Hospital - 0.081446</a:t>
            </a:r>
          </a:p>
          <a:p>
            <a:r>
              <a:rPr lang="en-US" b="1" dirty="0">
                <a:solidFill>
                  <a:srgbClr val="000000"/>
                </a:solidFill>
                <a:effectLst/>
              </a:rPr>
              <a:t>TOTAL - 1.562397</a:t>
            </a: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24</a:t>
            </a:fld>
            <a:endParaRPr lang="en-US"/>
          </a:p>
        </p:txBody>
      </p:sp>
    </p:spTree>
    <p:extLst>
      <p:ext uri="{BB962C8B-B14F-4D97-AF65-F5344CB8AC3E}">
        <p14:creationId xmlns:p14="http://schemas.microsoft.com/office/powerpoint/2010/main" val="562963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25</a:t>
            </a:fld>
            <a:endParaRPr lang="en-US"/>
          </a:p>
        </p:txBody>
      </p:sp>
    </p:spTree>
    <p:extLst>
      <p:ext uri="{BB962C8B-B14F-4D97-AF65-F5344CB8AC3E}">
        <p14:creationId xmlns:p14="http://schemas.microsoft.com/office/powerpoint/2010/main" val="1161932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estimated from MCAD certified valuation on July 25</a:t>
            </a:r>
            <a:r>
              <a:rPr lang="en-US" baseline="30000" dirty="0"/>
              <a:t>th</a:t>
            </a:r>
            <a:r>
              <a:rPr lang="en-US" dirty="0"/>
              <a:t>. </a:t>
            </a:r>
          </a:p>
          <a:p>
            <a:pPr marL="181216" indent="-181216">
              <a:buFont typeface="Arial" panose="020B0604020202020204" pitchFamily="34" charset="0"/>
              <a:buChar char="•"/>
            </a:pPr>
            <a:r>
              <a:rPr lang="en-US" dirty="0"/>
              <a:t>Assessed valuation has increased from preliminary numbers in July 10th.  </a:t>
            </a:r>
          </a:p>
          <a:p>
            <a:pPr marL="181216" indent="-181216">
              <a:buFont typeface="Arial" panose="020B0604020202020204" pitchFamily="34" charset="0"/>
              <a:buChar char="•"/>
            </a:pPr>
            <a:r>
              <a:rPr lang="en-US" dirty="0"/>
              <a:t>Average home value this year is $380,000 taxes estimated at $1,338.28</a:t>
            </a:r>
          </a:p>
        </p:txBody>
      </p:sp>
      <p:sp>
        <p:nvSpPr>
          <p:cNvPr id="4" name="Slide Number Placeholder 3"/>
          <p:cNvSpPr>
            <a:spLocks noGrp="1"/>
          </p:cNvSpPr>
          <p:nvPr>
            <p:ph type="sldNum" sz="quarter" idx="5"/>
          </p:nvPr>
        </p:nvSpPr>
        <p:spPr/>
        <p:txBody>
          <a:bodyPr/>
          <a:lstStyle/>
          <a:p>
            <a:fld id="{72866311-F85A-4278-A968-6278463A4202}" type="slidenum">
              <a:rPr lang="en-US" smtClean="0"/>
              <a:t>26</a:t>
            </a:fld>
            <a:endParaRPr lang="en-US"/>
          </a:p>
        </p:txBody>
      </p:sp>
    </p:spTree>
    <p:extLst>
      <p:ext uri="{BB962C8B-B14F-4D97-AF65-F5344CB8AC3E}">
        <p14:creationId xmlns:p14="http://schemas.microsoft.com/office/powerpoint/2010/main" val="2742808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three-legged stool: </a:t>
            </a:r>
          </a:p>
          <a:p>
            <a:pPr marL="177837" indent="-177837">
              <a:buFont typeface="Arial" panose="020B0604020202020204" pitchFamily="34" charset="0"/>
              <a:buChar char="•"/>
            </a:pPr>
            <a:r>
              <a:rPr lang="en-US" dirty="0"/>
              <a:t>Property tax includes levy, delinquency, interest and misc. tax office revenue</a:t>
            </a:r>
          </a:p>
          <a:p>
            <a:pPr marL="184649" indent="-184649">
              <a:buFont typeface="Arial" panose="020B0604020202020204" pitchFamily="34" charset="0"/>
              <a:buChar char="•"/>
            </a:pPr>
            <a:r>
              <a:rPr lang="en-US" dirty="0"/>
              <a:t>Sales tax is projected at $65 million based on projections from the City’s consultant and the Finance office</a:t>
            </a:r>
          </a:p>
          <a:p>
            <a:pPr marL="184649" indent="-184649">
              <a:buFont typeface="Arial" panose="020B0604020202020204" pitchFamily="34" charset="0"/>
              <a:buChar char="•"/>
            </a:pPr>
            <a:r>
              <a:rPr lang="en-US" dirty="0"/>
              <a:t>The sales tax budget for FY23 was $57 million, and through July the City has receipted $56 million.  We project $66 - 68 million by the end of the fiscal year. </a:t>
            </a:r>
          </a:p>
          <a:p>
            <a:pPr marL="177837" indent="-177837">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27</a:t>
            </a:fld>
            <a:endParaRPr lang="en-US"/>
          </a:p>
        </p:txBody>
      </p:sp>
    </p:spTree>
    <p:extLst>
      <p:ext uri="{BB962C8B-B14F-4D97-AF65-F5344CB8AC3E}">
        <p14:creationId xmlns:p14="http://schemas.microsoft.com/office/powerpoint/2010/main" val="679013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649" indent="-184649">
              <a:buFont typeface="Arial" panose="020B0604020202020204" pitchFamily="34" charset="0"/>
              <a:buChar char="•"/>
            </a:pPr>
            <a:r>
              <a:rPr lang="en-US" dirty="0"/>
              <a:t>The graph provides the history of unappropriated fund balance (including the reserve of 35% of GF expenditures).</a:t>
            </a:r>
          </a:p>
          <a:p>
            <a:pPr marL="184649" indent="-184649">
              <a:buFont typeface="Arial" panose="020B0604020202020204" pitchFamily="34" charset="0"/>
              <a:buChar char="•"/>
            </a:pPr>
            <a:r>
              <a:rPr lang="en-US" dirty="0"/>
              <a:t>City policy that we retain this 35% for emergencies, for our bond holders </a:t>
            </a:r>
          </a:p>
          <a:p>
            <a:pPr marL="184649" indent="-18464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28</a:t>
            </a:fld>
            <a:endParaRPr lang="en-US"/>
          </a:p>
        </p:txBody>
      </p:sp>
    </p:spTree>
    <p:extLst>
      <p:ext uri="{BB962C8B-B14F-4D97-AF65-F5344CB8AC3E}">
        <p14:creationId xmlns:p14="http://schemas.microsoft.com/office/powerpoint/2010/main" val="230171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649" indent="-184649">
              <a:buFont typeface="Arial" panose="020B0604020202020204" pitchFamily="34" charset="0"/>
              <a:buChar char="•"/>
            </a:pPr>
            <a:r>
              <a:rPr lang="en-US" dirty="0"/>
              <a:t>General Fund expenditures by category, with Personnel the largest at 64% and contracted services at 24%.</a:t>
            </a:r>
          </a:p>
          <a:p>
            <a:pPr marL="658171" lvl="1" indent="-184649">
              <a:buFont typeface="Arial" panose="020B0604020202020204" pitchFamily="34" charset="0"/>
              <a:buChar char="•"/>
            </a:pPr>
            <a:r>
              <a:rPr lang="en-US" dirty="0"/>
              <a:t>Personnel $108.1 million</a:t>
            </a:r>
          </a:p>
          <a:p>
            <a:pPr marL="658171" lvl="1" indent="-184649">
              <a:buFont typeface="Arial" panose="020B0604020202020204" pitchFamily="34" charset="0"/>
              <a:buChar char="•"/>
            </a:pPr>
            <a:r>
              <a:rPr lang="en-US" dirty="0"/>
              <a:t>Contracted services $40 million</a:t>
            </a:r>
          </a:p>
          <a:p>
            <a:pPr marL="658171" lvl="1" indent="-184649">
              <a:buFont typeface="Arial" panose="020B0604020202020204" pitchFamily="34" charset="0"/>
              <a:buChar char="•"/>
            </a:pPr>
            <a:r>
              <a:rPr lang="en-US" dirty="0"/>
              <a:t>Operating Expenses $9.9 million</a:t>
            </a:r>
          </a:p>
          <a:p>
            <a:pPr marL="658171" lvl="1" indent="-184649">
              <a:buFont typeface="Arial" panose="020B0604020202020204" pitchFamily="34" charset="0"/>
              <a:buChar char="•"/>
            </a:pPr>
            <a:r>
              <a:rPr lang="en-US" dirty="0"/>
              <a:t>Capital $9.5 million</a:t>
            </a:r>
          </a:p>
          <a:p>
            <a:pPr marL="658171" lvl="1" indent="-184649">
              <a:buFont typeface="Arial" panose="020B0604020202020204" pitchFamily="34" charset="0"/>
              <a:buChar char="•"/>
            </a:pPr>
            <a:r>
              <a:rPr lang="en-US" dirty="0"/>
              <a:t>Transfers &amp; Other $1.6 million</a:t>
            </a:r>
          </a:p>
        </p:txBody>
      </p:sp>
      <p:sp>
        <p:nvSpPr>
          <p:cNvPr id="4" name="Slide Number Placeholder 3"/>
          <p:cNvSpPr>
            <a:spLocks noGrp="1"/>
          </p:cNvSpPr>
          <p:nvPr>
            <p:ph type="sldNum" sz="quarter" idx="5"/>
          </p:nvPr>
        </p:nvSpPr>
        <p:spPr/>
        <p:txBody>
          <a:bodyPr/>
          <a:lstStyle/>
          <a:p>
            <a:fld id="{72866311-F85A-4278-A968-6278463A4202}" type="slidenum">
              <a:rPr lang="en-US" smtClean="0"/>
              <a:t>29</a:t>
            </a:fld>
            <a:endParaRPr lang="en-US"/>
          </a:p>
        </p:txBody>
      </p:sp>
    </p:spTree>
    <p:extLst>
      <p:ext uri="{BB962C8B-B14F-4D97-AF65-F5344CB8AC3E}">
        <p14:creationId xmlns:p14="http://schemas.microsoft.com/office/powerpoint/2010/main" val="2273474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sz="1100" dirty="0">
                <a:latin typeface="Calibri" panose="020F0502020204030204" pitchFamily="34" charset="0"/>
              </a:rPr>
              <a:t>FIRE</a:t>
            </a:r>
            <a:r>
              <a:rPr lang="en-US" sz="1100" dirty="0"/>
              <a:t> </a:t>
            </a:r>
            <a:r>
              <a:rPr lang="en-US" sz="1100" dirty="0">
                <a:latin typeface="Calibri" panose="020F0502020204030204" pitchFamily="34" charset="0"/>
              </a:rPr>
              <a:t>$44,272,402 </a:t>
            </a:r>
          </a:p>
          <a:p>
            <a:pPr marL="177571" indent="-177571">
              <a:buFont typeface="Arial" panose="020B0604020202020204" pitchFamily="34" charset="0"/>
              <a:buChar char="•"/>
            </a:pPr>
            <a:r>
              <a:rPr lang="en-US" sz="1100" dirty="0">
                <a:latin typeface="Calibri" panose="020F0502020204030204" pitchFamily="34" charset="0"/>
              </a:rPr>
              <a:t>POLICE</a:t>
            </a:r>
            <a:r>
              <a:rPr lang="en-US" sz="1100" dirty="0"/>
              <a:t> </a:t>
            </a:r>
            <a:r>
              <a:rPr lang="en-US" sz="1100" dirty="0">
                <a:latin typeface="Calibri" panose="020F0502020204030204" pitchFamily="34" charset="0"/>
              </a:rPr>
              <a:t>$45,435,754 </a:t>
            </a:r>
          </a:p>
          <a:p>
            <a:pPr marL="177571" indent="-177571">
              <a:buFont typeface="Arial" panose="020B0604020202020204" pitchFamily="34" charset="0"/>
              <a:buChar char="•"/>
            </a:pPr>
            <a:r>
              <a:rPr lang="en-US" sz="1100" dirty="0">
                <a:latin typeface="Calibri" panose="020F0502020204030204" pitchFamily="34" charset="0"/>
              </a:rPr>
              <a:t>ENGINEERING</a:t>
            </a:r>
            <a:r>
              <a:rPr lang="en-US" sz="1100" dirty="0"/>
              <a:t> </a:t>
            </a:r>
            <a:r>
              <a:rPr lang="en-US" sz="1100" dirty="0">
                <a:latin typeface="Calibri" panose="020F0502020204030204" pitchFamily="34" charset="0"/>
              </a:rPr>
              <a:t>$23,617,083</a:t>
            </a:r>
          </a:p>
          <a:p>
            <a:pPr marL="177571" indent="-177571" defTabSz="947044">
              <a:buFont typeface="Arial" panose="020B0604020202020204" pitchFamily="34" charset="0"/>
              <a:buChar char="•"/>
              <a:defRPr/>
            </a:pPr>
            <a:r>
              <a:rPr lang="en-US" sz="1100" dirty="0">
                <a:latin typeface="Calibri" panose="020F0502020204030204" pitchFamily="34" charset="0"/>
              </a:rPr>
              <a:t>COMMUNITY SERVICES</a:t>
            </a:r>
            <a:r>
              <a:rPr lang="en-US" sz="1100" dirty="0"/>
              <a:t> </a:t>
            </a:r>
            <a:r>
              <a:rPr lang="en-US" sz="1100" dirty="0">
                <a:latin typeface="Calibri" panose="020F0502020204030204" pitchFamily="34" charset="0"/>
              </a:rPr>
              <a:t>$16,994,825 </a:t>
            </a:r>
          </a:p>
          <a:p>
            <a:pPr marL="177571" indent="-177571">
              <a:buFont typeface="Arial" panose="020B0604020202020204" pitchFamily="34" charset="0"/>
              <a:buChar char="•"/>
            </a:pPr>
            <a:r>
              <a:rPr lang="en-US" sz="1100" dirty="0">
                <a:latin typeface="Calibri" panose="020F0502020204030204" pitchFamily="34" charset="0"/>
              </a:rPr>
              <a:t>ITSD</a:t>
            </a:r>
            <a:r>
              <a:rPr lang="en-US" sz="1100" dirty="0"/>
              <a:t> </a:t>
            </a:r>
            <a:r>
              <a:rPr lang="en-US" sz="1100" dirty="0">
                <a:latin typeface="Calibri" panose="020F0502020204030204" pitchFamily="34" charset="0"/>
              </a:rPr>
              <a:t>$8,093,482 </a:t>
            </a:r>
          </a:p>
          <a:p>
            <a:pPr marL="177571" indent="-177571">
              <a:buFont typeface="Arial" panose="020B0604020202020204" pitchFamily="34" charset="0"/>
              <a:buChar char="•"/>
            </a:pPr>
            <a:r>
              <a:rPr lang="en-US" sz="1100" dirty="0">
                <a:latin typeface="Calibri" panose="020F0502020204030204" pitchFamily="34" charset="0"/>
              </a:rPr>
              <a:t>GENERAL SERVICES</a:t>
            </a:r>
            <a:r>
              <a:rPr lang="en-US" sz="1100" dirty="0"/>
              <a:t> </a:t>
            </a:r>
            <a:r>
              <a:rPr lang="en-US" sz="1100" dirty="0">
                <a:latin typeface="Calibri" panose="020F0502020204030204" pitchFamily="34" charset="0"/>
              </a:rPr>
              <a:t>$6,597,402 </a:t>
            </a:r>
          </a:p>
          <a:p>
            <a:pPr marL="177571" indent="-177571" defTabSz="947044">
              <a:buFont typeface="Arial" panose="020B0604020202020204" pitchFamily="34" charset="0"/>
              <a:buChar char="•"/>
              <a:defRPr/>
            </a:pPr>
            <a:r>
              <a:rPr lang="en-US" sz="1100" dirty="0">
                <a:latin typeface="Calibri" panose="020F0502020204030204" pitchFamily="34" charset="0"/>
              </a:rPr>
              <a:t>DEVELOPMENT SERVICES</a:t>
            </a:r>
            <a:r>
              <a:rPr lang="en-US" sz="1100" dirty="0"/>
              <a:t> </a:t>
            </a:r>
            <a:r>
              <a:rPr lang="en-US" sz="1100" dirty="0">
                <a:latin typeface="Calibri" panose="020F0502020204030204" pitchFamily="34" charset="0"/>
              </a:rPr>
              <a:t>$5,470,192 </a:t>
            </a:r>
          </a:p>
          <a:p>
            <a:pPr marL="177571" indent="-177571">
              <a:buFont typeface="Arial" panose="020B0604020202020204" pitchFamily="34" charset="0"/>
              <a:buChar char="•"/>
            </a:pPr>
            <a:r>
              <a:rPr lang="en-US" sz="1100" dirty="0">
                <a:latin typeface="Calibri" panose="020F0502020204030204" pitchFamily="34" charset="0"/>
              </a:rPr>
              <a:t>OTHER</a:t>
            </a:r>
            <a:r>
              <a:rPr lang="en-US" sz="1100" dirty="0"/>
              <a:t> </a:t>
            </a:r>
            <a:r>
              <a:rPr lang="en-US" sz="1100" dirty="0">
                <a:latin typeface="Calibri" panose="020F0502020204030204" pitchFamily="34" charset="0"/>
              </a:rPr>
              <a:t>   10,516,628 </a:t>
            </a:r>
          </a:p>
          <a:p>
            <a:pPr marL="177571" indent="-177571">
              <a:buFont typeface="Arial" panose="020B0604020202020204" pitchFamily="34" charset="0"/>
              <a:buChar char="•"/>
            </a:pPr>
            <a:r>
              <a:rPr lang="en-US" sz="1100" dirty="0">
                <a:latin typeface="Calibri" panose="020F0502020204030204" pitchFamily="34" charset="0"/>
              </a:rPr>
              <a:t>NON-DEPARTMENTAL</a:t>
            </a:r>
            <a:r>
              <a:rPr lang="en-US" sz="1100" dirty="0"/>
              <a:t> </a:t>
            </a:r>
            <a:r>
              <a:rPr lang="en-US" sz="1100" dirty="0">
                <a:latin typeface="Calibri" panose="020F0502020204030204" pitchFamily="34" charset="0"/>
              </a:rPr>
              <a:t>$7,535,950 </a:t>
            </a:r>
            <a:endParaRPr lang="en-US" sz="1100" dirty="0"/>
          </a:p>
          <a:p>
            <a:endParaRPr lang="en-US" dirty="0"/>
          </a:p>
          <a:p>
            <a:r>
              <a:rPr lang="en-US" dirty="0"/>
              <a:t>Fire and Police is $89.7 million of the $168.5 million General Fund Budget.  </a:t>
            </a:r>
          </a:p>
          <a:p>
            <a:r>
              <a:rPr lang="en-US" dirty="0"/>
              <a:t>This $29.4 million over FY2024 budgeted proper tax revenue of $60.3 million.  Even just Fire and Police Personnel, at $72.6 million, still exceeds budgeted property tax revenue by $12.3 million</a:t>
            </a:r>
          </a:p>
        </p:txBody>
      </p:sp>
      <p:sp>
        <p:nvSpPr>
          <p:cNvPr id="4" name="Slide Number Placeholder 3"/>
          <p:cNvSpPr>
            <a:spLocks noGrp="1"/>
          </p:cNvSpPr>
          <p:nvPr>
            <p:ph type="sldNum" sz="quarter" idx="5"/>
          </p:nvPr>
        </p:nvSpPr>
        <p:spPr/>
        <p:txBody>
          <a:bodyPr/>
          <a:lstStyle/>
          <a:p>
            <a:fld id="{72866311-F85A-4278-A968-6278463A4202}" type="slidenum">
              <a:rPr lang="en-US" smtClean="0"/>
              <a:t>30</a:t>
            </a:fld>
            <a:endParaRPr lang="en-US"/>
          </a:p>
        </p:txBody>
      </p:sp>
    </p:spTree>
    <p:extLst>
      <p:ext uri="{BB962C8B-B14F-4D97-AF65-F5344CB8AC3E}">
        <p14:creationId xmlns:p14="http://schemas.microsoft.com/office/powerpoint/2010/main" val="1718791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City Budget approximately $425.0 million</a:t>
            </a:r>
          </a:p>
          <a:p>
            <a:pPr marL="184649" indent="-184649">
              <a:buFont typeface="Arial" panose="020B0604020202020204" pitchFamily="34" charset="0"/>
              <a:buChar char="•"/>
            </a:pPr>
            <a:r>
              <a:rPr lang="en-US" dirty="0"/>
              <a:t>General Fund - $168.5 million</a:t>
            </a:r>
          </a:p>
          <a:p>
            <a:pPr marL="184649" indent="-184649">
              <a:buFont typeface="Arial" panose="020B0604020202020204" pitchFamily="34" charset="0"/>
              <a:buChar char="•"/>
            </a:pPr>
            <a:r>
              <a:rPr lang="en-US" dirty="0"/>
              <a:t>Water &amp; Sewer - $93.9 million</a:t>
            </a:r>
          </a:p>
          <a:p>
            <a:pPr marL="184649" indent="-184649">
              <a:buFont typeface="Arial" panose="020B0604020202020204" pitchFamily="34" charset="0"/>
              <a:buChar char="•"/>
            </a:pPr>
            <a:r>
              <a:rPr lang="fr-FR" sz="1900" dirty="0">
                <a:latin typeface="Calibri" panose="020F0502020204030204" pitchFamily="34" charset="0"/>
              </a:rPr>
              <a:t>Airport</a:t>
            </a:r>
            <a:r>
              <a:rPr lang="fr-FR" dirty="0"/>
              <a:t> -</a:t>
            </a:r>
            <a:r>
              <a:rPr lang="fr-FR" sz="1900" dirty="0">
                <a:latin typeface="Calibri" panose="020F0502020204030204" pitchFamily="34" charset="0"/>
              </a:rPr>
              <a:t> $14.7 million </a:t>
            </a:r>
          </a:p>
          <a:p>
            <a:pPr marL="184649" indent="-184649">
              <a:buFont typeface="Arial" panose="020B0604020202020204" pitchFamily="34" charset="0"/>
              <a:buChar char="•"/>
            </a:pPr>
            <a:r>
              <a:rPr lang="fr-FR" sz="1900" dirty="0" err="1">
                <a:latin typeface="Calibri" panose="020F0502020204030204" pitchFamily="34" charset="0"/>
              </a:rPr>
              <a:t>Debt</a:t>
            </a:r>
            <a:r>
              <a:rPr lang="fr-FR" sz="1900" dirty="0">
                <a:latin typeface="Calibri" panose="020F0502020204030204" pitchFamily="34" charset="0"/>
              </a:rPr>
              <a:t> Service</a:t>
            </a:r>
            <a:r>
              <a:rPr lang="fr-FR" dirty="0"/>
              <a:t> </a:t>
            </a:r>
            <a:r>
              <a:rPr lang="fr-FR" sz="1900" dirty="0">
                <a:latin typeface="Calibri" panose="020F0502020204030204" pitchFamily="34" charset="0"/>
              </a:rPr>
              <a:t> $33.3 million</a:t>
            </a:r>
          </a:p>
          <a:p>
            <a:pPr marL="184649" indent="-184649">
              <a:buFont typeface="Arial" panose="020B0604020202020204" pitchFamily="34" charset="0"/>
              <a:buChar char="•"/>
            </a:pPr>
            <a:r>
              <a:rPr lang="fr-FR" sz="1900" dirty="0">
                <a:latin typeface="Calibri" panose="020F0502020204030204" pitchFamily="34" charset="0"/>
              </a:rPr>
              <a:t>Drainage</a:t>
            </a:r>
            <a:r>
              <a:rPr lang="fr-FR" dirty="0"/>
              <a:t> </a:t>
            </a:r>
            <a:r>
              <a:rPr lang="fr-FR" sz="1900" dirty="0">
                <a:latin typeface="Calibri" panose="020F0502020204030204" pitchFamily="34" charset="0"/>
              </a:rPr>
              <a:t> $2.5 million </a:t>
            </a:r>
          </a:p>
          <a:p>
            <a:pPr marL="184649" indent="-184649">
              <a:buFont typeface="Arial" panose="020B0604020202020204" pitchFamily="34" charset="0"/>
              <a:buChar char="•"/>
            </a:pPr>
            <a:r>
              <a:rPr lang="fr-FR" sz="1900" dirty="0">
                <a:latin typeface="Calibri" panose="020F0502020204030204" pitchFamily="34" charset="0"/>
              </a:rPr>
              <a:t>Garage</a:t>
            </a:r>
            <a:r>
              <a:rPr lang="fr-FR" dirty="0"/>
              <a:t> </a:t>
            </a:r>
            <a:r>
              <a:rPr lang="fr-FR" sz="1900" dirty="0">
                <a:latin typeface="Calibri" panose="020F0502020204030204" pitchFamily="34" charset="0"/>
              </a:rPr>
              <a:t> $30.6 million </a:t>
            </a:r>
          </a:p>
          <a:p>
            <a:pPr marL="184649" indent="-184649">
              <a:buFont typeface="Arial" panose="020B0604020202020204" pitchFamily="34" charset="0"/>
              <a:buChar char="•"/>
            </a:pPr>
            <a:r>
              <a:rPr lang="en-US" sz="1900" dirty="0">
                <a:latin typeface="Calibri" panose="020F0502020204030204" pitchFamily="34" charset="0"/>
              </a:rPr>
              <a:t>Hotel/Motel</a:t>
            </a:r>
            <a:r>
              <a:rPr lang="en-US" dirty="0"/>
              <a:t> </a:t>
            </a:r>
            <a:r>
              <a:rPr lang="en-US" sz="1900" dirty="0">
                <a:latin typeface="Calibri" panose="020F0502020204030204" pitchFamily="34" charset="0"/>
              </a:rPr>
              <a:t> $6.5 million</a:t>
            </a:r>
          </a:p>
          <a:p>
            <a:pPr marL="184649" indent="-184649">
              <a:buFont typeface="Arial" panose="020B0604020202020204" pitchFamily="34" charset="0"/>
              <a:buChar char="•"/>
            </a:pPr>
            <a:r>
              <a:rPr lang="en-US" sz="1900" dirty="0">
                <a:latin typeface="Calibri" panose="020F0502020204030204" pitchFamily="34" charset="0"/>
              </a:rPr>
              <a:t>Risk Funds</a:t>
            </a:r>
            <a:r>
              <a:rPr lang="en-US" dirty="0"/>
              <a:t> </a:t>
            </a:r>
            <a:r>
              <a:rPr lang="en-US" sz="1900" dirty="0">
                <a:latin typeface="Calibri" panose="020F0502020204030204" pitchFamily="34" charset="0"/>
              </a:rPr>
              <a:t> $22.0 million</a:t>
            </a:r>
          </a:p>
          <a:p>
            <a:pPr marL="184649" indent="-184649">
              <a:buFont typeface="Arial" panose="020B0604020202020204" pitchFamily="34" charset="0"/>
              <a:buChar char="•"/>
            </a:pPr>
            <a:r>
              <a:rPr lang="en-US" sz="1900" dirty="0">
                <a:latin typeface="Calibri" panose="020F0502020204030204" pitchFamily="34" charset="0"/>
              </a:rPr>
              <a:t>Sanitation</a:t>
            </a:r>
            <a:r>
              <a:rPr lang="en-US" dirty="0"/>
              <a:t> </a:t>
            </a:r>
            <a:r>
              <a:rPr lang="en-US" sz="1900" dirty="0">
                <a:latin typeface="Calibri" panose="020F0502020204030204" pitchFamily="34" charset="0"/>
              </a:rPr>
              <a:t> $25.3 million </a:t>
            </a:r>
          </a:p>
          <a:p>
            <a:pPr marL="184649" indent="-184649">
              <a:buFont typeface="Arial" panose="020B0604020202020204" pitchFamily="34" charset="0"/>
              <a:buChar char="•"/>
            </a:pPr>
            <a:r>
              <a:rPr lang="en-US" sz="1900" dirty="0">
                <a:latin typeface="Calibri" panose="020F0502020204030204" pitchFamily="34" charset="0"/>
              </a:rPr>
              <a:t>Special Rev</a:t>
            </a:r>
            <a:r>
              <a:rPr lang="en-US" dirty="0"/>
              <a:t> </a:t>
            </a:r>
            <a:r>
              <a:rPr lang="en-US" sz="1900" dirty="0">
                <a:latin typeface="Calibri" panose="020F0502020204030204" pitchFamily="34" charset="0"/>
              </a:rPr>
              <a:t> $21.0 million </a:t>
            </a:r>
          </a:p>
          <a:p>
            <a:pPr marL="184649" indent="-184649">
              <a:buFont typeface="Arial" panose="020B0604020202020204" pitchFamily="34" charset="0"/>
              <a:buChar char="•"/>
            </a:pPr>
            <a:r>
              <a:rPr lang="en-US" sz="1900" dirty="0">
                <a:latin typeface="Calibri" panose="020F0502020204030204" pitchFamily="34" charset="0"/>
              </a:rPr>
              <a:t>Tech Fund</a:t>
            </a:r>
            <a:r>
              <a:rPr lang="en-US" dirty="0"/>
              <a:t> </a:t>
            </a:r>
            <a:r>
              <a:rPr lang="en-US" sz="1900" dirty="0">
                <a:latin typeface="Calibri" panose="020F0502020204030204" pitchFamily="34" charset="0"/>
              </a:rPr>
              <a:t> $6.7 million</a:t>
            </a:r>
            <a:endParaRPr lang="en-US" dirty="0"/>
          </a:p>
          <a:p>
            <a:pPr marL="184649" indent="-18464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31</a:t>
            </a:fld>
            <a:endParaRPr lang="en-US"/>
          </a:p>
        </p:txBody>
      </p:sp>
    </p:spTree>
    <p:extLst>
      <p:ext uri="{BB962C8B-B14F-4D97-AF65-F5344CB8AC3E}">
        <p14:creationId xmlns:p14="http://schemas.microsoft.com/office/powerpoint/2010/main" val="376912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prepared the budget with the City of Midland’s Vision , Mission and Guiding Principles in mind.</a:t>
            </a:r>
          </a:p>
          <a:p>
            <a:endParaRPr lang="en-US" dirty="0"/>
          </a:p>
          <a:p>
            <a:r>
              <a:rPr lang="en-US" dirty="0"/>
              <a:t>From the Vision we are reminded we are part of a City that provides abundance, opportunities and leads communities around us.</a:t>
            </a:r>
          </a:p>
          <a:p>
            <a:r>
              <a:rPr lang="en-US" dirty="0"/>
              <a:t>Our Mission reminds us we are here to serve our community in the best way possible.</a:t>
            </a:r>
          </a:p>
          <a:p>
            <a:r>
              <a:rPr lang="en-US" dirty="0"/>
              <a:t>And the Guiding Principles remind us to do this with integrity, professionalism and dedication.</a:t>
            </a:r>
          </a:p>
          <a:p>
            <a:endParaRPr lang="en-US" dirty="0"/>
          </a:p>
          <a:p>
            <a:pPr defTabSz="947044">
              <a:defRPr/>
            </a:pPr>
            <a:r>
              <a:rPr lang="en-US" b="1" dirty="0"/>
              <a:t>The City of Midland values their employees and community. </a:t>
            </a:r>
            <a:br>
              <a:rPr lang="en-US" b="1" dirty="0"/>
            </a:br>
            <a:r>
              <a:rPr lang="en-US" b="1" dirty="0"/>
              <a:t>We have prepared a budget that allows for maintenance and growth of infrastructure and human capital to provide value and quality of life to our taxpayers while maintaining fiscal responsibility.</a:t>
            </a:r>
            <a:endParaRPr lang="en-US" dirty="0"/>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3</a:t>
            </a:fld>
            <a:endParaRPr lang="en-US"/>
          </a:p>
        </p:txBody>
      </p:sp>
    </p:spTree>
    <p:extLst>
      <p:ext uri="{BB962C8B-B14F-4D97-AF65-F5344CB8AC3E}">
        <p14:creationId xmlns:p14="http://schemas.microsoft.com/office/powerpoint/2010/main" val="294243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4</a:t>
            </a:fld>
            <a:endParaRPr lang="en-US"/>
          </a:p>
        </p:txBody>
      </p:sp>
    </p:spTree>
    <p:extLst>
      <p:ext uri="{BB962C8B-B14F-4D97-AF65-F5344CB8AC3E}">
        <p14:creationId xmlns:p14="http://schemas.microsoft.com/office/powerpoint/2010/main" val="189183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from Kenan Institute of Private Enterprise:</a:t>
            </a:r>
          </a:p>
          <a:p>
            <a:r>
              <a:rPr lang="en-US"/>
              <a:t>Midland’s </a:t>
            </a:r>
            <a:r>
              <a:rPr lang="en-US" dirty="0"/>
              <a:t>economy is projected to grow more than twice as fast as that of the San Francisco Bay Area (leader among the 50 largest cities for 2023). </a:t>
            </a:r>
          </a:p>
          <a:p>
            <a:r>
              <a:rPr lang="en-US" dirty="0"/>
              <a:t>Midland’s productivity – economic output per employee – is 25% larger than San Francisco’s (from analysis of productivity that San Francisco’s productivity is almost double the U.S. national average)</a:t>
            </a:r>
          </a:p>
        </p:txBody>
      </p:sp>
      <p:sp>
        <p:nvSpPr>
          <p:cNvPr id="4" name="Slide Number Placeholder 3"/>
          <p:cNvSpPr>
            <a:spLocks noGrp="1"/>
          </p:cNvSpPr>
          <p:nvPr>
            <p:ph type="sldNum" sz="quarter" idx="5"/>
          </p:nvPr>
        </p:nvSpPr>
        <p:spPr/>
        <p:txBody>
          <a:bodyPr/>
          <a:lstStyle/>
          <a:p>
            <a:fld id="{72866311-F85A-4278-A968-6278463A4202}" type="slidenum">
              <a:rPr lang="en-US" smtClean="0"/>
              <a:t>5</a:t>
            </a:fld>
            <a:endParaRPr lang="en-US"/>
          </a:p>
        </p:txBody>
      </p:sp>
    </p:spTree>
    <p:extLst>
      <p:ext uri="{BB962C8B-B14F-4D97-AF65-F5344CB8AC3E}">
        <p14:creationId xmlns:p14="http://schemas.microsoft.com/office/powerpoint/2010/main" val="188802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 TO WORK W SARA ON THESE GRAPHS – </a:t>
            </a:r>
          </a:p>
          <a:p>
            <a:endParaRPr lang="en-US" dirty="0"/>
          </a:p>
          <a:p>
            <a:r>
              <a:rPr lang="en-US" dirty="0"/>
              <a:t>The City was in growth mode when COVID hit.  </a:t>
            </a:r>
          </a:p>
          <a:p>
            <a:endParaRPr lang="en-US" dirty="0"/>
          </a:p>
          <a:p>
            <a:r>
              <a:rPr lang="en-US" dirty="0"/>
              <a:t>The City was very frugal and cautious into for the 2021 budget and stayed flat for the 2022 budget.  This affected personnel, supplies, equipment and vehicle replacements, facility maintenance and capital projects.</a:t>
            </a:r>
          </a:p>
          <a:p>
            <a:endParaRPr lang="en-US" dirty="0"/>
          </a:p>
          <a:p>
            <a:r>
              <a:rPr lang="en-US" dirty="0"/>
              <a:t>The 2023 budget addresses the following priorities:</a:t>
            </a:r>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6</a:t>
            </a:fld>
            <a:endParaRPr lang="en-US"/>
          </a:p>
        </p:txBody>
      </p:sp>
    </p:spTree>
    <p:extLst>
      <p:ext uri="{BB962C8B-B14F-4D97-AF65-F5344CB8AC3E}">
        <p14:creationId xmlns:p14="http://schemas.microsoft.com/office/powerpoint/2010/main" val="71772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Council has established 4 budget priorities for 2024.</a:t>
            </a:r>
          </a:p>
          <a:p>
            <a:pPr lvl="0"/>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7</a:t>
            </a:fld>
            <a:endParaRPr lang="en-US"/>
          </a:p>
        </p:txBody>
      </p:sp>
    </p:spTree>
    <p:extLst>
      <p:ext uri="{BB962C8B-B14F-4D97-AF65-F5344CB8AC3E}">
        <p14:creationId xmlns:p14="http://schemas.microsoft.com/office/powerpoint/2010/main" val="277418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Wingdings" panose="05000000000000000000" pitchFamily="2" charset="2"/>
              <a:buChar char="§"/>
              <a:defRPr/>
            </a:pPr>
            <a:r>
              <a:rPr lang="en-US" b="0" dirty="0"/>
              <a:t>Oil and Gas revenue funds</a:t>
            </a:r>
            <a:endParaRPr lang="en-US" dirty="0"/>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Constructing Phase 1 of the Reyes-Mashburn-Nelms master plan</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Fitness court at Dennis the Menace Park</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Improvements to the Golf Course.</a:t>
            </a:r>
          </a:p>
          <a:p>
            <a:pPr defTabSz="947044">
              <a:defRPr/>
            </a:pPr>
            <a:endParaRPr lang="en-US" dirty="0"/>
          </a:p>
          <a:p>
            <a:pPr marL="177571" indent="-177571" defTabSz="947044">
              <a:buFont typeface="Arial" panose="020B0604020202020204" pitchFamily="34" charset="0"/>
              <a:buChar char="•"/>
              <a:defRPr/>
            </a:pPr>
            <a:r>
              <a:rPr lang="en-US" dirty="0"/>
              <a:t>June of 2021, certificates of obligation, 25 million total</a:t>
            </a:r>
          </a:p>
          <a:p>
            <a:pPr marL="651093" lvl="1" indent="-177571" defTabSz="947044">
              <a:buFont typeface="Wingdings" panose="05000000000000000000" pitchFamily="2" charset="2"/>
              <a:buChar char="Ø"/>
              <a:defRPr/>
            </a:pPr>
            <a:r>
              <a:rPr lang="en-US" dirty="0"/>
              <a:t>$10 million - the master plan</a:t>
            </a:r>
          </a:p>
          <a:p>
            <a:pPr marL="651093" lvl="1" indent="-177571" defTabSz="947044">
              <a:buFont typeface="Wingdings" panose="05000000000000000000" pitchFamily="2" charset="2"/>
              <a:buChar char="Ø"/>
              <a:defRPr/>
            </a:pPr>
            <a:r>
              <a:rPr lang="en-US" dirty="0"/>
              <a:t>$13 million - irrigation and turf pilot program at four city parks</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$2 million - convert two soccer/football fields to artificial turf</a:t>
            </a:r>
          </a:p>
          <a:p>
            <a:pPr marL="651093" lvl="1" indent="-177571" defTabSz="947044">
              <a:buFont typeface="Wingdings" panose="05000000000000000000" pitchFamily="2" charset="2"/>
              <a:buChar char="Ø"/>
              <a:defRPr/>
            </a:pPr>
            <a:r>
              <a:rPr lang="en-US" dirty="0"/>
              <a:t>$13 million spent as of 2023, with the following planned to begin 2024</a:t>
            </a:r>
          </a:p>
          <a:p>
            <a:pPr marL="1124615" lvl="2"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Completing Hogan Park Phase 2</a:t>
            </a:r>
          </a:p>
          <a:p>
            <a:pPr marL="1124615" lvl="2"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Replacing the deteriorating park signs</a:t>
            </a:r>
          </a:p>
          <a:p>
            <a:pPr marL="1124615" lvl="2"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Implementation of the Beal Park master plan</a:t>
            </a:r>
          </a:p>
          <a:p>
            <a:pPr marL="1124615" lvl="2" indent="-177571" defTabSz="947044">
              <a:buFont typeface="Wingdings" panose="05000000000000000000" pitchFamily="2" charset="2"/>
              <a:buChar char="Ø"/>
              <a:defRPr/>
            </a:pPr>
            <a:endParaRPr lang="en-US" dirty="0"/>
          </a:p>
          <a:p>
            <a:pPr marL="177571" indent="-177571" defTabSz="947044">
              <a:buFont typeface="Arial" panose="020B0604020202020204" pitchFamily="34" charset="0"/>
              <a:buChar char="•"/>
              <a:defRPr/>
            </a:pPr>
            <a:r>
              <a:rPr lang="en-US" dirty="0"/>
              <a:t>Health Services Facility</a:t>
            </a:r>
          </a:p>
          <a:p>
            <a:pPr marL="651093" lvl="1" indent="-177571" defTabSz="947044">
              <a:buFont typeface="Wingdings" panose="05000000000000000000" pitchFamily="2" charset="2"/>
              <a:buChar char="Ø"/>
              <a:defRPr/>
            </a:pPr>
            <a:r>
              <a:rPr lang="en-US" dirty="0"/>
              <a:t>To be built on City owned land.   </a:t>
            </a:r>
          </a:p>
          <a:p>
            <a:pPr marL="651093" lvl="1" indent="-177571" defTabSz="947044">
              <a:buFont typeface="Wingdings" panose="05000000000000000000" pitchFamily="2" charset="2"/>
              <a:buChar char="Ø"/>
              <a:defRPr/>
            </a:pPr>
            <a:r>
              <a:rPr lang="en-US" dirty="0"/>
              <a:t>Meet top priority of low-cost health services to a growing community. </a:t>
            </a:r>
          </a:p>
          <a:p>
            <a:pPr marL="177571" indent="-177571" defTabSz="947044">
              <a:buFont typeface="Arial" panose="020B0604020202020204" pitchFamily="34" charset="0"/>
              <a:buChar char="•"/>
              <a:defRPr/>
            </a:pPr>
            <a:endParaRPr lang="en-US" dirty="0"/>
          </a:p>
          <a:p>
            <a:pPr marL="177571" indent="-177571" defTabSz="947044">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Arial" panose="020B0604020202020204" pitchFamily="34" charset="0"/>
              </a:rPr>
              <a:t>Senior Services</a:t>
            </a:r>
            <a:endParaRPr lang="en-US" dirty="0"/>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$2.5 million in improvements are requested for the Southeast Senior Center</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$2.5 million is requested for design of a new Midland Senior Center</a:t>
            </a:r>
          </a:p>
          <a:p>
            <a:pPr marL="473522" lvl="1" defTabSz="947044">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177571" indent="-177571" defTabSz="947044">
              <a:buFont typeface="Arial" panose="020B0604020202020204" pitchFamily="34" charset="0"/>
              <a:buChar char="•"/>
              <a:defRPr/>
            </a:pPr>
            <a:r>
              <a:rPr lang="en-US" dirty="0"/>
              <a:t>Wildcatters Trail</a:t>
            </a:r>
          </a:p>
          <a:p>
            <a:pPr marL="651093" lvl="1" indent="-177571" defTabSz="947044">
              <a:buFont typeface="Arial" panose="020B0604020202020204" pitchFamily="34" charset="0"/>
              <a:buChar char="•"/>
              <a:defRPr/>
            </a:pPr>
            <a:r>
              <a:rPr lang="en-US" dirty="0"/>
              <a:t>Connect the communities of Midland and Odessa.</a:t>
            </a:r>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8</a:t>
            </a:fld>
            <a:endParaRPr lang="en-US"/>
          </a:p>
        </p:txBody>
      </p:sp>
    </p:spTree>
    <p:extLst>
      <p:ext uri="{BB962C8B-B14F-4D97-AF65-F5344CB8AC3E}">
        <p14:creationId xmlns:p14="http://schemas.microsoft.com/office/powerpoint/2010/main" val="122717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defTabSz="947044">
              <a:buFont typeface="Wingdings" panose="05000000000000000000" pitchFamily="2" charset="2"/>
              <a:buChar char="§"/>
              <a:defRPr/>
            </a:pPr>
            <a:r>
              <a:rPr lang="en-US" b="0" dirty="0"/>
              <a:t>Oil and Gas revenue funds</a:t>
            </a:r>
            <a:endParaRPr lang="en-US" dirty="0"/>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Constructing Phase 1 of the Reyes-Mashburn-Nelms master plan</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Fitness court at Dennis the Menace Park</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Improvements to the Golf Course.</a:t>
            </a:r>
          </a:p>
          <a:p>
            <a:pPr defTabSz="947044">
              <a:defRPr/>
            </a:pPr>
            <a:endParaRPr lang="en-US" dirty="0"/>
          </a:p>
          <a:p>
            <a:pPr marL="177571" indent="-177571" defTabSz="947044">
              <a:buFont typeface="Arial" panose="020B0604020202020204" pitchFamily="34" charset="0"/>
              <a:buChar char="•"/>
              <a:defRPr/>
            </a:pPr>
            <a:r>
              <a:rPr lang="en-US" dirty="0"/>
              <a:t>June of 2021, certificates of obligation, 25 million total</a:t>
            </a:r>
          </a:p>
          <a:p>
            <a:pPr marL="651093" lvl="1" indent="-177571" defTabSz="947044">
              <a:buFont typeface="Wingdings" panose="05000000000000000000" pitchFamily="2" charset="2"/>
              <a:buChar char="Ø"/>
              <a:defRPr/>
            </a:pPr>
            <a:r>
              <a:rPr lang="en-US" dirty="0"/>
              <a:t>$10 million - the master plan</a:t>
            </a:r>
          </a:p>
          <a:p>
            <a:pPr marL="651093" lvl="1" indent="-177571" defTabSz="947044">
              <a:buFont typeface="Wingdings" panose="05000000000000000000" pitchFamily="2" charset="2"/>
              <a:buChar char="Ø"/>
              <a:defRPr/>
            </a:pPr>
            <a:r>
              <a:rPr lang="en-US" dirty="0"/>
              <a:t>$13 million - irrigation and turf pilot program at four city parks</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$2 million - convert two soccer/football fields to artificial turf</a:t>
            </a:r>
          </a:p>
          <a:p>
            <a:pPr marL="651093" lvl="1" indent="-177571" defTabSz="947044">
              <a:buFont typeface="Wingdings" panose="05000000000000000000" pitchFamily="2" charset="2"/>
              <a:buChar char="Ø"/>
              <a:defRPr/>
            </a:pPr>
            <a:r>
              <a:rPr lang="en-US" dirty="0"/>
              <a:t>$13 million spent as of 2023, with the following planned to begin 2024</a:t>
            </a:r>
          </a:p>
          <a:p>
            <a:pPr marL="1124615" lvl="2"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Completing Hogan Park Phase 2</a:t>
            </a:r>
          </a:p>
          <a:p>
            <a:pPr marL="1124615" lvl="2"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Replacing the deteriorating park signs</a:t>
            </a:r>
          </a:p>
          <a:p>
            <a:pPr marL="1124615" lvl="2"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Implementation of the Beal Park master plan</a:t>
            </a:r>
          </a:p>
          <a:p>
            <a:pPr marL="1124615" lvl="2" indent="-177571" defTabSz="947044">
              <a:buFont typeface="Wingdings" panose="05000000000000000000" pitchFamily="2" charset="2"/>
              <a:buChar char="Ø"/>
              <a:defRPr/>
            </a:pPr>
            <a:endParaRPr lang="en-US" dirty="0"/>
          </a:p>
          <a:p>
            <a:pPr marL="177571" indent="-177571" defTabSz="947044">
              <a:buFont typeface="Arial" panose="020B0604020202020204" pitchFamily="34" charset="0"/>
              <a:buChar char="•"/>
              <a:defRPr/>
            </a:pPr>
            <a:r>
              <a:rPr lang="en-US" dirty="0"/>
              <a:t>Health Services Facility</a:t>
            </a:r>
          </a:p>
          <a:p>
            <a:pPr marL="651093" lvl="1" indent="-177571" defTabSz="947044">
              <a:buFont typeface="Wingdings" panose="05000000000000000000" pitchFamily="2" charset="2"/>
              <a:buChar char="Ø"/>
              <a:defRPr/>
            </a:pPr>
            <a:r>
              <a:rPr lang="en-US" dirty="0"/>
              <a:t>To be built on City owned land.   </a:t>
            </a:r>
          </a:p>
          <a:p>
            <a:pPr marL="651093" lvl="1" indent="-177571" defTabSz="947044">
              <a:buFont typeface="Wingdings" panose="05000000000000000000" pitchFamily="2" charset="2"/>
              <a:buChar char="Ø"/>
              <a:defRPr/>
            </a:pPr>
            <a:r>
              <a:rPr lang="en-US" dirty="0"/>
              <a:t>Meet top priority of low-cost health services to a growing community. </a:t>
            </a:r>
          </a:p>
          <a:p>
            <a:pPr marL="177571" indent="-177571" defTabSz="947044">
              <a:buFont typeface="Arial" panose="020B0604020202020204" pitchFamily="34" charset="0"/>
              <a:buChar char="•"/>
              <a:defRPr/>
            </a:pPr>
            <a:endParaRPr lang="en-US" dirty="0"/>
          </a:p>
          <a:p>
            <a:pPr marL="177571" indent="-177571" defTabSz="947044">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Arial" panose="020B0604020202020204" pitchFamily="34" charset="0"/>
              </a:rPr>
              <a:t>Senior Services</a:t>
            </a:r>
            <a:endParaRPr lang="en-US" dirty="0"/>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$2.5 million in improvements are requested for the Southeast Senior Center</a:t>
            </a:r>
          </a:p>
          <a:p>
            <a:pPr marL="651093" lvl="1" indent="-177571" defTabSz="947044">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Arial" panose="020B0604020202020204" pitchFamily="34" charset="0"/>
              </a:rPr>
              <a:t>$2.5 million is requested for design of a new Midland Senior Center</a:t>
            </a:r>
          </a:p>
          <a:p>
            <a:pPr marL="473522" lvl="1" defTabSz="947044">
              <a:defRPr/>
            </a:pPr>
            <a:endParaRPr lang="en-US" sz="1900" dirty="0">
              <a:latin typeface="Calibri" panose="020F0502020204030204" pitchFamily="34" charset="0"/>
              <a:ea typeface="Calibri" panose="020F0502020204030204" pitchFamily="34" charset="0"/>
              <a:cs typeface="Arial" panose="020B0604020202020204" pitchFamily="34" charset="0"/>
            </a:endParaRPr>
          </a:p>
          <a:p>
            <a:pPr marL="177571" indent="-177571" defTabSz="947044">
              <a:buFont typeface="Arial" panose="020B0604020202020204" pitchFamily="34" charset="0"/>
              <a:buChar char="•"/>
              <a:defRPr/>
            </a:pPr>
            <a:r>
              <a:rPr lang="en-US" dirty="0"/>
              <a:t>Wildcatters Trail</a:t>
            </a:r>
          </a:p>
          <a:p>
            <a:pPr marL="651093" lvl="1" indent="-177571" defTabSz="947044">
              <a:buFont typeface="Arial" panose="020B0604020202020204" pitchFamily="34" charset="0"/>
              <a:buChar char="•"/>
              <a:defRPr/>
            </a:pPr>
            <a:r>
              <a:rPr lang="en-US" dirty="0"/>
              <a:t>Connect the communities of Midland and Odessa.</a:t>
            </a:r>
          </a:p>
          <a:p>
            <a:endParaRPr lang="en-US" dirty="0"/>
          </a:p>
        </p:txBody>
      </p:sp>
      <p:sp>
        <p:nvSpPr>
          <p:cNvPr id="4" name="Slide Number Placeholder 3"/>
          <p:cNvSpPr>
            <a:spLocks noGrp="1"/>
          </p:cNvSpPr>
          <p:nvPr>
            <p:ph type="sldNum" sz="quarter" idx="5"/>
          </p:nvPr>
        </p:nvSpPr>
        <p:spPr/>
        <p:txBody>
          <a:bodyPr/>
          <a:lstStyle/>
          <a:p>
            <a:fld id="{72866311-F85A-4278-A968-6278463A4202}" type="slidenum">
              <a:rPr lang="en-US" smtClean="0"/>
              <a:t>9</a:t>
            </a:fld>
            <a:endParaRPr lang="en-US"/>
          </a:p>
        </p:txBody>
      </p:sp>
    </p:spTree>
    <p:extLst>
      <p:ext uri="{BB962C8B-B14F-4D97-AF65-F5344CB8AC3E}">
        <p14:creationId xmlns:p14="http://schemas.microsoft.com/office/powerpoint/2010/main" val="19525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9C6A4-626A-4E59-B3D6-F54CA76D37A1}" type="datetime1">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2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9FE57-3CFC-42B4-BA22-1824D9210EE0}" type="datetime1">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811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50014-A094-4A22-855E-F7EBEC1DC26B}" type="datetime1">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10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r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4DC516-53AA-400D-9281-B86856BFAF9A}"/>
              </a:ext>
            </a:extLst>
          </p:cNvPr>
          <p:cNvSpPr>
            <a:spLocks noGrp="1"/>
          </p:cNvSpPr>
          <p:nvPr>
            <p:ph type="title"/>
          </p:nvPr>
        </p:nvSpPr>
        <p:spPr>
          <a:xfrm>
            <a:off x="565266" y="964091"/>
            <a:ext cx="2967643" cy="1450757"/>
          </a:xfrm>
        </p:spPr>
        <p:txBody>
          <a:bodyPr/>
          <a:lstStyle/>
          <a:p>
            <a:r>
              <a:rPr lang="en-US" dirty="0"/>
              <a:t>Click to edit Master title style</a:t>
            </a:r>
          </a:p>
        </p:txBody>
      </p:sp>
      <p:sp>
        <p:nvSpPr>
          <p:cNvPr id="8" name="Chart Placeholder 7">
            <a:extLst>
              <a:ext uri="{FF2B5EF4-FFF2-40B4-BE49-F238E27FC236}">
                <a16:creationId xmlns:a16="http://schemas.microsoft.com/office/drawing/2014/main" id="{1ECFC748-3DE9-4820-8AE3-FF52E07A974F}"/>
              </a:ext>
            </a:extLst>
          </p:cNvPr>
          <p:cNvSpPr>
            <a:spLocks noGrp="1"/>
          </p:cNvSpPr>
          <p:nvPr>
            <p:ph type="chart" sz="quarter" idx="10"/>
          </p:nvPr>
        </p:nvSpPr>
        <p:spPr>
          <a:xfrm>
            <a:off x="2368550" y="2185988"/>
            <a:ext cx="9567863" cy="4181475"/>
          </a:xfrm>
        </p:spPr>
        <p:txBody>
          <a:bodyPr/>
          <a:lstStyle/>
          <a:p>
            <a:endParaRPr lang="en-US"/>
          </a:p>
        </p:txBody>
      </p:sp>
    </p:spTree>
    <p:extLst>
      <p:ext uri="{BB962C8B-B14F-4D97-AF65-F5344CB8AC3E}">
        <p14:creationId xmlns:p14="http://schemas.microsoft.com/office/powerpoint/2010/main" val="264479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0421C-0E31-4C51-9E6A-818D37920E45}" type="datetime1">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253201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7633B-60C8-47EB-9DB4-E21CB662E75A}" type="datetime1">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57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BBFB88-FC20-4AB1-B031-55EFA7E595E5}" type="datetime1">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233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7C762-405E-469D-9494-0D7073F30313}" type="datetime1">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29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ABCF8-0FCC-41AA-8F1A-E969EA95425C}" type="datetime1">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193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FCFD5D-8604-46ED-9321-D24B978348FB}" type="datetime1">
              <a:rPr lang="en-US" smtClean="0"/>
              <a:t>8/2/2023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978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5F2851-FCBF-413A-AF21-FF61EE291E0B}" type="datetime1">
              <a:rPr lang="en-US" smtClean="0"/>
              <a:t>8/2/2023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43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AD078-9A58-4492-B0F0-1A9527C97067}" type="datetime1">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48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01D23C-6FCE-4713-B294-52696AE17CA5}" type="datetime1">
              <a:rPr lang="en-US" smtClean="0"/>
              <a:t>8/2/2023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6163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C19336-2D36-43E1-B5DD-C64C9165A8BC}"/>
              </a:ext>
            </a:extLst>
          </p:cNvPr>
          <p:cNvPicPr>
            <a:picLocks noChangeAspect="1"/>
          </p:cNvPicPr>
          <p:nvPr/>
        </p:nvPicPr>
        <p:blipFill rotWithShape="1">
          <a:blip r:embed="rId3">
            <a:alphaModFix amt="35000"/>
          </a:blip>
          <a:srcRect t="11999" b="4046"/>
          <a:stretch/>
        </p:blipFill>
        <p:spPr>
          <a:xfrm>
            <a:off x="20" y="10"/>
            <a:ext cx="12191980" cy="6857990"/>
          </a:xfrm>
          <a:prstGeom prst="rect">
            <a:avLst/>
          </a:prstGeom>
        </p:spPr>
      </p:pic>
      <p:sp>
        <p:nvSpPr>
          <p:cNvPr id="2" name="Title 1">
            <a:extLst>
              <a:ext uri="{FF2B5EF4-FFF2-40B4-BE49-F238E27FC236}">
                <a16:creationId xmlns:a16="http://schemas.microsoft.com/office/drawing/2014/main" id="{B04F24E2-9996-41EE-AFA7-3509E3336CE1}"/>
              </a:ext>
            </a:extLst>
          </p:cNvPr>
          <p:cNvSpPr>
            <a:spLocks noGrp="1"/>
          </p:cNvSpPr>
          <p:nvPr>
            <p:ph type="ctrTitle"/>
          </p:nvPr>
        </p:nvSpPr>
        <p:spPr/>
        <p:txBody>
          <a:bodyPr>
            <a:normAutofit/>
          </a:bodyPr>
          <a:lstStyle/>
          <a:p>
            <a:r>
              <a:rPr lang="en-US" dirty="0">
                <a:solidFill>
                  <a:schemeClr val="tx1"/>
                </a:solidFill>
              </a:rPr>
              <a:t>2024 </a:t>
            </a:r>
            <a:r>
              <a:rPr lang="en-US" cap="small" dirty="0">
                <a:solidFill>
                  <a:schemeClr val="tx1"/>
                </a:solidFill>
              </a:rPr>
              <a:t>Budget Workshop</a:t>
            </a:r>
          </a:p>
        </p:txBody>
      </p:sp>
      <p:sp>
        <p:nvSpPr>
          <p:cNvPr id="3" name="Subtitle 2">
            <a:extLst>
              <a:ext uri="{FF2B5EF4-FFF2-40B4-BE49-F238E27FC236}">
                <a16:creationId xmlns:a16="http://schemas.microsoft.com/office/drawing/2014/main" id="{9295669B-E706-4B92-B0C7-EAEE213C0989}"/>
              </a:ext>
            </a:extLst>
          </p:cNvPr>
          <p:cNvSpPr>
            <a:spLocks noGrp="1"/>
          </p:cNvSpPr>
          <p:nvPr>
            <p:ph type="subTitle" idx="1"/>
          </p:nvPr>
        </p:nvSpPr>
        <p:spPr/>
        <p:txBody>
          <a:bodyPr>
            <a:normAutofit/>
          </a:bodyPr>
          <a:lstStyle/>
          <a:p>
            <a:r>
              <a:rPr lang="en-US" dirty="0">
                <a:solidFill>
                  <a:schemeClr val="tx1"/>
                </a:solidFill>
              </a:rPr>
              <a:t>City of midland</a:t>
            </a:r>
          </a:p>
        </p:txBody>
      </p:sp>
    </p:spTree>
    <p:extLst>
      <p:ext uri="{BB962C8B-B14F-4D97-AF65-F5344CB8AC3E}">
        <p14:creationId xmlns:p14="http://schemas.microsoft.com/office/powerpoint/2010/main" val="2707001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5B7B-3C8C-4E75-A1D6-01F75425D6C7}"/>
              </a:ext>
            </a:extLst>
          </p:cNvPr>
          <p:cNvSpPr>
            <a:spLocks noGrp="1"/>
          </p:cNvSpPr>
          <p:nvPr>
            <p:ph type="title"/>
          </p:nvPr>
        </p:nvSpPr>
        <p:spPr>
          <a:xfrm>
            <a:off x="317679" y="594359"/>
            <a:ext cx="3433705" cy="2286000"/>
          </a:xfrm>
        </p:spPr>
        <p:txBody>
          <a:bodyPr>
            <a:noAutofit/>
          </a:bodyPr>
          <a:lstStyle/>
          <a:p>
            <a:pPr algn="ctr"/>
            <a:r>
              <a:rPr lang="en-US" cap="small" dirty="0"/>
              <a:t>UPGRADE CITY FACILITIES AND INFRASTRUCTURE </a:t>
            </a:r>
            <a:endParaRPr lang="en-US" cap="all" dirty="0"/>
          </a:p>
        </p:txBody>
      </p:sp>
      <p:sp>
        <p:nvSpPr>
          <p:cNvPr id="3" name="Content Placeholder 2">
            <a:extLst>
              <a:ext uri="{FF2B5EF4-FFF2-40B4-BE49-F238E27FC236}">
                <a16:creationId xmlns:a16="http://schemas.microsoft.com/office/drawing/2014/main" id="{E4A6B747-FC7C-4863-A7D9-0F3FA8D37D4E}"/>
              </a:ext>
            </a:extLst>
          </p:cNvPr>
          <p:cNvSpPr>
            <a:spLocks noGrp="1"/>
          </p:cNvSpPr>
          <p:nvPr>
            <p:ph idx="1"/>
          </p:nvPr>
        </p:nvSpPr>
        <p:spPr>
          <a:xfrm>
            <a:off x="4404575" y="1195753"/>
            <a:ext cx="7469746" cy="4762919"/>
          </a:xfrm>
        </p:spPr>
        <p:txBody>
          <a:bodyPr>
            <a:normAutofit fontScale="77500" lnSpcReduction="20000"/>
          </a:bodyPr>
          <a:lstStyle/>
          <a:p>
            <a:pPr lvl="1">
              <a:spcAft>
                <a:spcPts val="1200"/>
              </a:spcAft>
              <a:buFont typeface="Wingdings" panose="05000000000000000000" pitchFamily="2" charset="2"/>
              <a:buChar char="q"/>
            </a:pPr>
            <a:r>
              <a:rPr lang="en-US" sz="3200" dirty="0"/>
              <a:t>$7 million in road construction and improvements</a:t>
            </a:r>
          </a:p>
          <a:p>
            <a:pPr lvl="1">
              <a:spcAft>
                <a:spcPts val="1200"/>
              </a:spcAft>
              <a:buFont typeface="Wingdings" panose="05000000000000000000" pitchFamily="2" charset="2"/>
              <a:buChar char="q"/>
            </a:pPr>
            <a:r>
              <a:rPr lang="en-US" sz="3200" dirty="0"/>
              <a:t>2017 Road bond – projects are either complete or   scheduled to be completed in 2024</a:t>
            </a:r>
          </a:p>
          <a:p>
            <a:pPr lvl="1">
              <a:spcAft>
                <a:spcPts val="1200"/>
              </a:spcAft>
              <a:buFont typeface="Wingdings" panose="05000000000000000000" pitchFamily="2" charset="2"/>
              <a:buChar char="q"/>
            </a:pPr>
            <a:r>
              <a:rPr lang="en-US" sz="3200" dirty="0"/>
              <a:t>$7 million in utilities maintenance and replacement</a:t>
            </a:r>
          </a:p>
          <a:p>
            <a:pPr lvl="1">
              <a:spcAft>
                <a:spcPts val="1200"/>
              </a:spcAft>
              <a:buFont typeface="Wingdings" panose="05000000000000000000" pitchFamily="2" charset="2"/>
              <a:buChar char="q"/>
            </a:pPr>
            <a:r>
              <a:rPr lang="en-US" sz="3200" dirty="0"/>
              <a:t>$3 million for unpaved roads still being completed from ARPA funds</a:t>
            </a:r>
          </a:p>
          <a:p>
            <a:pPr lvl="1">
              <a:spcAft>
                <a:spcPts val="1200"/>
              </a:spcAft>
              <a:buFont typeface="Wingdings" panose="05000000000000000000" pitchFamily="2" charset="2"/>
              <a:buChar char="q"/>
            </a:pPr>
            <a:r>
              <a:rPr lang="en-US" sz="3200" dirty="0"/>
              <a:t>$3.9 million for maintenance and operation of the acquired Midland Freshwater Supply District assets</a:t>
            </a:r>
          </a:p>
          <a:p>
            <a:pPr lvl="1">
              <a:spcAft>
                <a:spcPts val="1200"/>
              </a:spcAft>
              <a:buFont typeface="Wingdings" panose="05000000000000000000" pitchFamily="2" charset="2"/>
              <a:buChar char="q"/>
            </a:pPr>
            <a:r>
              <a:rPr lang="en-US" sz="3200" dirty="0"/>
              <a:t>$1.8 million allocated in budget for facilities capital improvements</a:t>
            </a:r>
          </a:p>
          <a:p>
            <a:pPr lvl="1">
              <a:spcAft>
                <a:spcPts val="1200"/>
              </a:spcAft>
              <a:buFont typeface="Wingdings" panose="05000000000000000000" pitchFamily="2" charset="2"/>
              <a:buChar char="q"/>
            </a:pPr>
            <a:r>
              <a:rPr lang="en-US" sz="3200" dirty="0"/>
              <a:t>Radio interoperability project underway </a:t>
            </a:r>
          </a:p>
          <a:p>
            <a:pPr marL="201168" lvl="1" indent="0">
              <a:spcAft>
                <a:spcPts val="1200"/>
              </a:spcAft>
              <a:buNone/>
            </a:pPr>
            <a:endParaRPr lang="en-US" dirty="0"/>
          </a:p>
        </p:txBody>
      </p:sp>
      <p:pic>
        <p:nvPicPr>
          <p:cNvPr id="4" name="Picture 3">
            <a:extLst>
              <a:ext uri="{FF2B5EF4-FFF2-40B4-BE49-F238E27FC236}">
                <a16:creationId xmlns:a16="http://schemas.microsoft.com/office/drawing/2014/main" id="{659A38AC-17B5-EE8D-DBF5-E898CA0DE909}"/>
              </a:ext>
            </a:extLst>
          </p:cNvPr>
          <p:cNvPicPr>
            <a:picLocks noChangeAspect="1"/>
          </p:cNvPicPr>
          <p:nvPr/>
        </p:nvPicPr>
        <p:blipFill rotWithShape="1">
          <a:blip r:embed="rId3"/>
          <a:srcRect l="56493" t="20459" r="18895" b="56149"/>
          <a:stretch/>
        </p:blipFill>
        <p:spPr>
          <a:xfrm>
            <a:off x="914401" y="3463171"/>
            <a:ext cx="2261936" cy="2217585"/>
          </a:xfrm>
          <a:prstGeom prst="rect">
            <a:avLst/>
          </a:prstGeom>
        </p:spPr>
      </p:pic>
      <p:sp>
        <p:nvSpPr>
          <p:cNvPr id="6" name="Slide Number Placeholder 5">
            <a:extLst>
              <a:ext uri="{FF2B5EF4-FFF2-40B4-BE49-F238E27FC236}">
                <a16:creationId xmlns:a16="http://schemas.microsoft.com/office/drawing/2014/main" id="{E0569820-73AC-6F20-187C-60B55D334CFE}"/>
              </a:ext>
            </a:extLst>
          </p:cNvPr>
          <p:cNvSpPr>
            <a:spLocks noGrp="1"/>
          </p:cNvSpPr>
          <p:nvPr>
            <p:ph type="sldNum" sz="quarter" idx="12"/>
          </p:nvPr>
        </p:nvSpPr>
        <p:spPr>
          <a:xfrm>
            <a:off x="10782585" y="6405996"/>
            <a:ext cx="1312025" cy="365125"/>
          </a:xfrm>
        </p:spPr>
        <p:txBody>
          <a:bodyPr/>
          <a:lstStyle/>
          <a:p>
            <a:fld id="{4FAB73BC-B049-4115-A692-8D63A059BFB8}" type="slidenum">
              <a:rPr lang="en-US" sz="2400" smtClean="0"/>
              <a:pPr/>
              <a:t>10</a:t>
            </a:fld>
            <a:endParaRPr lang="en-US" sz="2400" dirty="0"/>
          </a:p>
        </p:txBody>
      </p:sp>
      <p:pic>
        <p:nvPicPr>
          <p:cNvPr id="10" name="Picture 9">
            <a:extLst>
              <a:ext uri="{FF2B5EF4-FFF2-40B4-BE49-F238E27FC236}">
                <a16:creationId xmlns:a16="http://schemas.microsoft.com/office/drawing/2014/main" id="{0B9F6AA5-1F93-4C74-8F52-89EC355D1EA6}"/>
              </a:ext>
            </a:extLst>
          </p:cNvPr>
          <p:cNvPicPr>
            <a:picLocks noChangeAspect="1"/>
          </p:cNvPicPr>
          <p:nvPr/>
        </p:nvPicPr>
        <p:blipFill>
          <a:blip r:embed="rId4"/>
          <a:stretch>
            <a:fillRect/>
          </a:stretch>
        </p:blipFill>
        <p:spPr>
          <a:xfrm>
            <a:off x="4414623" y="1541634"/>
            <a:ext cx="452561" cy="391449"/>
          </a:xfrm>
          <a:prstGeom prst="rect">
            <a:avLst/>
          </a:prstGeom>
        </p:spPr>
      </p:pic>
      <p:pic>
        <p:nvPicPr>
          <p:cNvPr id="15" name="Picture 14">
            <a:extLst>
              <a:ext uri="{FF2B5EF4-FFF2-40B4-BE49-F238E27FC236}">
                <a16:creationId xmlns:a16="http://schemas.microsoft.com/office/drawing/2014/main" id="{4A27D3CC-88E6-4666-AEFB-793F47A4124E}"/>
              </a:ext>
            </a:extLst>
          </p:cNvPr>
          <p:cNvPicPr>
            <a:picLocks noChangeAspect="1"/>
          </p:cNvPicPr>
          <p:nvPr/>
        </p:nvPicPr>
        <p:blipFill>
          <a:blip r:embed="rId4"/>
          <a:stretch>
            <a:fillRect/>
          </a:stretch>
        </p:blipFill>
        <p:spPr>
          <a:xfrm>
            <a:off x="4418645" y="1094310"/>
            <a:ext cx="452561" cy="391449"/>
          </a:xfrm>
          <a:prstGeom prst="rect">
            <a:avLst/>
          </a:prstGeom>
        </p:spPr>
      </p:pic>
      <p:pic>
        <p:nvPicPr>
          <p:cNvPr id="16" name="Picture 15">
            <a:extLst>
              <a:ext uri="{FF2B5EF4-FFF2-40B4-BE49-F238E27FC236}">
                <a16:creationId xmlns:a16="http://schemas.microsoft.com/office/drawing/2014/main" id="{2AF3223A-6971-4755-820A-74E0FEF18D2B}"/>
              </a:ext>
            </a:extLst>
          </p:cNvPr>
          <p:cNvPicPr>
            <a:picLocks noChangeAspect="1"/>
          </p:cNvPicPr>
          <p:nvPr/>
        </p:nvPicPr>
        <p:blipFill>
          <a:blip r:embed="rId4"/>
          <a:stretch>
            <a:fillRect/>
          </a:stretch>
        </p:blipFill>
        <p:spPr>
          <a:xfrm>
            <a:off x="4413814" y="4093465"/>
            <a:ext cx="452561" cy="391449"/>
          </a:xfrm>
          <a:prstGeom prst="rect">
            <a:avLst/>
          </a:prstGeom>
        </p:spPr>
      </p:pic>
      <p:pic>
        <p:nvPicPr>
          <p:cNvPr id="17" name="Picture 16">
            <a:extLst>
              <a:ext uri="{FF2B5EF4-FFF2-40B4-BE49-F238E27FC236}">
                <a16:creationId xmlns:a16="http://schemas.microsoft.com/office/drawing/2014/main" id="{64D9B4D4-E5F3-46B1-83A3-0FC99E7C1BE7}"/>
              </a:ext>
            </a:extLst>
          </p:cNvPr>
          <p:cNvPicPr>
            <a:picLocks noChangeAspect="1"/>
          </p:cNvPicPr>
          <p:nvPr/>
        </p:nvPicPr>
        <p:blipFill>
          <a:blip r:embed="rId4"/>
          <a:stretch>
            <a:fillRect/>
          </a:stretch>
        </p:blipFill>
        <p:spPr>
          <a:xfrm>
            <a:off x="4430128" y="2700415"/>
            <a:ext cx="452561" cy="391449"/>
          </a:xfrm>
          <a:prstGeom prst="rect">
            <a:avLst/>
          </a:prstGeom>
        </p:spPr>
      </p:pic>
      <p:pic>
        <p:nvPicPr>
          <p:cNvPr id="18" name="Picture 17">
            <a:extLst>
              <a:ext uri="{FF2B5EF4-FFF2-40B4-BE49-F238E27FC236}">
                <a16:creationId xmlns:a16="http://schemas.microsoft.com/office/drawing/2014/main" id="{D0B7B83A-64BA-4A49-8C34-494B9547C29A}"/>
              </a:ext>
            </a:extLst>
          </p:cNvPr>
          <p:cNvPicPr>
            <a:picLocks noChangeAspect="1"/>
          </p:cNvPicPr>
          <p:nvPr/>
        </p:nvPicPr>
        <p:blipFill>
          <a:blip r:embed="rId4"/>
          <a:stretch>
            <a:fillRect/>
          </a:stretch>
        </p:blipFill>
        <p:spPr>
          <a:xfrm>
            <a:off x="4430128" y="3455570"/>
            <a:ext cx="452561" cy="391449"/>
          </a:xfrm>
          <a:prstGeom prst="rect">
            <a:avLst/>
          </a:prstGeom>
        </p:spPr>
      </p:pic>
      <p:pic>
        <p:nvPicPr>
          <p:cNvPr id="19" name="Picture 18">
            <a:extLst>
              <a:ext uri="{FF2B5EF4-FFF2-40B4-BE49-F238E27FC236}">
                <a16:creationId xmlns:a16="http://schemas.microsoft.com/office/drawing/2014/main" id="{0978E7CB-065B-4FA6-A6FB-8F15CD8897AF}"/>
              </a:ext>
            </a:extLst>
          </p:cNvPr>
          <p:cNvPicPr>
            <a:picLocks noChangeAspect="1"/>
          </p:cNvPicPr>
          <p:nvPr/>
        </p:nvPicPr>
        <p:blipFill>
          <a:blip r:embed="rId4"/>
          <a:stretch>
            <a:fillRect/>
          </a:stretch>
        </p:blipFill>
        <p:spPr>
          <a:xfrm>
            <a:off x="4413814" y="4789714"/>
            <a:ext cx="452561" cy="391449"/>
          </a:xfrm>
          <a:prstGeom prst="rect">
            <a:avLst/>
          </a:prstGeom>
        </p:spPr>
      </p:pic>
      <p:pic>
        <p:nvPicPr>
          <p:cNvPr id="20" name="Picture 19">
            <a:extLst>
              <a:ext uri="{FF2B5EF4-FFF2-40B4-BE49-F238E27FC236}">
                <a16:creationId xmlns:a16="http://schemas.microsoft.com/office/drawing/2014/main" id="{57EC9CFD-B88B-4BDE-B46A-F5591906DE77}"/>
              </a:ext>
            </a:extLst>
          </p:cNvPr>
          <p:cNvPicPr>
            <a:picLocks noChangeAspect="1"/>
          </p:cNvPicPr>
          <p:nvPr/>
        </p:nvPicPr>
        <p:blipFill>
          <a:blip r:embed="rId4"/>
          <a:stretch>
            <a:fillRect/>
          </a:stretch>
        </p:blipFill>
        <p:spPr>
          <a:xfrm>
            <a:off x="4430127" y="2308966"/>
            <a:ext cx="452561" cy="391449"/>
          </a:xfrm>
          <a:prstGeom prst="rect">
            <a:avLst/>
          </a:prstGeom>
        </p:spPr>
      </p:pic>
    </p:spTree>
    <p:extLst>
      <p:ext uri="{BB962C8B-B14F-4D97-AF65-F5344CB8AC3E}">
        <p14:creationId xmlns:p14="http://schemas.microsoft.com/office/powerpoint/2010/main" val="10414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5B7B-3C8C-4E75-A1D6-01F75425D6C7}"/>
              </a:ext>
            </a:extLst>
          </p:cNvPr>
          <p:cNvSpPr>
            <a:spLocks noGrp="1"/>
          </p:cNvSpPr>
          <p:nvPr>
            <p:ph type="title"/>
          </p:nvPr>
        </p:nvSpPr>
        <p:spPr>
          <a:xfrm>
            <a:off x="317679" y="594359"/>
            <a:ext cx="3433705" cy="2286000"/>
          </a:xfrm>
        </p:spPr>
        <p:txBody>
          <a:bodyPr>
            <a:noAutofit/>
          </a:bodyPr>
          <a:lstStyle/>
          <a:p>
            <a:pPr algn="ctr"/>
            <a:r>
              <a:rPr lang="en-US" cap="small" dirty="0"/>
              <a:t>UPGRADE CITY FACILITIES AND INFRASTRUCTURE </a:t>
            </a:r>
            <a:endParaRPr lang="en-US" cap="all" dirty="0"/>
          </a:p>
        </p:txBody>
      </p:sp>
      <p:sp>
        <p:nvSpPr>
          <p:cNvPr id="3" name="Content Placeholder 2">
            <a:extLst>
              <a:ext uri="{FF2B5EF4-FFF2-40B4-BE49-F238E27FC236}">
                <a16:creationId xmlns:a16="http://schemas.microsoft.com/office/drawing/2014/main" id="{E4A6B747-FC7C-4863-A7D9-0F3FA8D37D4E}"/>
              </a:ext>
            </a:extLst>
          </p:cNvPr>
          <p:cNvSpPr>
            <a:spLocks noGrp="1"/>
          </p:cNvSpPr>
          <p:nvPr>
            <p:ph idx="1"/>
          </p:nvPr>
        </p:nvSpPr>
        <p:spPr>
          <a:xfrm>
            <a:off x="4404575" y="1746738"/>
            <a:ext cx="7469745" cy="3821724"/>
          </a:xfrm>
        </p:spPr>
        <p:txBody>
          <a:bodyPr>
            <a:normAutofit/>
          </a:bodyPr>
          <a:lstStyle/>
          <a:p>
            <a:pPr lvl="1">
              <a:spcAft>
                <a:spcPts val="1200"/>
              </a:spcAft>
              <a:buFont typeface="Wingdings" panose="05000000000000000000" pitchFamily="2" charset="2"/>
              <a:buChar char="q"/>
            </a:pPr>
            <a:r>
              <a:rPr lang="en-US" sz="3200" dirty="0"/>
              <a:t>New City Hall facility design</a:t>
            </a:r>
          </a:p>
          <a:p>
            <a:pPr lvl="1">
              <a:spcAft>
                <a:spcPts val="1200"/>
              </a:spcAft>
              <a:buFont typeface="Wingdings" panose="05000000000000000000" pitchFamily="2" charset="2"/>
              <a:buChar char="q"/>
            </a:pPr>
            <a:r>
              <a:rPr lang="en-US" sz="3200" dirty="0"/>
              <a:t>Police and Fire Training Facility</a:t>
            </a:r>
          </a:p>
          <a:p>
            <a:pPr lvl="1">
              <a:spcAft>
                <a:spcPts val="1200"/>
              </a:spcAft>
              <a:buFont typeface="Wingdings" panose="05000000000000000000" pitchFamily="2" charset="2"/>
              <a:buChar char="q"/>
            </a:pPr>
            <a:r>
              <a:rPr lang="en-US" sz="3200" dirty="0"/>
              <a:t>New Health Facility</a:t>
            </a:r>
          </a:p>
          <a:p>
            <a:pPr lvl="1">
              <a:spcAft>
                <a:spcPts val="1200"/>
              </a:spcAft>
              <a:buFont typeface="Wingdings" panose="05000000000000000000" pitchFamily="2" charset="2"/>
              <a:buChar char="q"/>
            </a:pPr>
            <a:r>
              <a:rPr lang="en-US" sz="3200" dirty="0"/>
              <a:t>New Senior Center and remodel</a:t>
            </a:r>
          </a:p>
          <a:p>
            <a:pPr lvl="1">
              <a:spcAft>
                <a:spcPts val="1200"/>
              </a:spcAft>
              <a:buFont typeface="Wingdings" panose="05000000000000000000" pitchFamily="2" charset="2"/>
              <a:buChar char="q"/>
            </a:pPr>
            <a:r>
              <a:rPr lang="en-US" sz="3200" dirty="0"/>
              <a:t>Mockingbird Lane expansion and widening</a:t>
            </a:r>
          </a:p>
          <a:p>
            <a:pPr lvl="1">
              <a:spcAft>
                <a:spcPts val="1200"/>
              </a:spcAft>
              <a:buFont typeface="Wingdings" panose="05000000000000000000" pitchFamily="2" charset="2"/>
              <a:buChar char="q"/>
            </a:pPr>
            <a:endParaRPr lang="en-US" dirty="0"/>
          </a:p>
        </p:txBody>
      </p:sp>
      <p:pic>
        <p:nvPicPr>
          <p:cNvPr id="4" name="Picture 3">
            <a:extLst>
              <a:ext uri="{FF2B5EF4-FFF2-40B4-BE49-F238E27FC236}">
                <a16:creationId xmlns:a16="http://schemas.microsoft.com/office/drawing/2014/main" id="{659A38AC-17B5-EE8D-DBF5-E898CA0DE909}"/>
              </a:ext>
            </a:extLst>
          </p:cNvPr>
          <p:cNvPicPr>
            <a:picLocks noChangeAspect="1"/>
          </p:cNvPicPr>
          <p:nvPr/>
        </p:nvPicPr>
        <p:blipFill rotWithShape="1">
          <a:blip r:embed="rId3"/>
          <a:srcRect l="56493" t="20459" r="18895" b="56149"/>
          <a:stretch/>
        </p:blipFill>
        <p:spPr>
          <a:xfrm>
            <a:off x="914401" y="3463171"/>
            <a:ext cx="2261936" cy="2217585"/>
          </a:xfrm>
          <a:prstGeom prst="rect">
            <a:avLst/>
          </a:prstGeom>
        </p:spPr>
      </p:pic>
      <p:sp>
        <p:nvSpPr>
          <p:cNvPr id="5" name="TextBox 4">
            <a:extLst>
              <a:ext uri="{FF2B5EF4-FFF2-40B4-BE49-F238E27FC236}">
                <a16:creationId xmlns:a16="http://schemas.microsoft.com/office/drawing/2014/main" id="{030BFDF6-8ECA-4BBE-9149-4232D02B1742}"/>
              </a:ext>
            </a:extLst>
          </p:cNvPr>
          <p:cNvSpPr txBox="1"/>
          <p:nvPr/>
        </p:nvSpPr>
        <p:spPr>
          <a:xfrm>
            <a:off x="5076092" y="844062"/>
            <a:ext cx="5052646" cy="584775"/>
          </a:xfrm>
          <a:prstGeom prst="rect">
            <a:avLst/>
          </a:prstGeom>
          <a:noFill/>
        </p:spPr>
        <p:txBody>
          <a:bodyPr wrap="square" rtlCol="0">
            <a:spAutoFit/>
          </a:bodyPr>
          <a:lstStyle/>
          <a:p>
            <a:r>
              <a:rPr lang="en-US" sz="3200" dirty="0"/>
              <a:t>REQUESTED PROJECTS</a:t>
            </a:r>
          </a:p>
        </p:txBody>
      </p:sp>
      <p:sp>
        <p:nvSpPr>
          <p:cNvPr id="7" name="Slide Number Placeholder 6">
            <a:extLst>
              <a:ext uri="{FF2B5EF4-FFF2-40B4-BE49-F238E27FC236}">
                <a16:creationId xmlns:a16="http://schemas.microsoft.com/office/drawing/2014/main" id="{A48ADA89-F5FC-A4AD-82C9-B912CBFFA69B}"/>
              </a:ext>
            </a:extLst>
          </p:cNvPr>
          <p:cNvSpPr>
            <a:spLocks noGrp="1"/>
          </p:cNvSpPr>
          <p:nvPr>
            <p:ph type="sldNum" sz="quarter" idx="12"/>
          </p:nvPr>
        </p:nvSpPr>
        <p:spPr>
          <a:xfrm>
            <a:off x="10782585" y="6406814"/>
            <a:ext cx="1312025" cy="365125"/>
          </a:xfrm>
        </p:spPr>
        <p:txBody>
          <a:bodyPr/>
          <a:lstStyle/>
          <a:p>
            <a:fld id="{4FAB73BC-B049-4115-A692-8D63A059BFB8}" type="slidenum">
              <a:rPr lang="en-US" sz="2400" smtClean="0"/>
              <a:pPr/>
              <a:t>11</a:t>
            </a:fld>
            <a:endParaRPr lang="en-US" sz="2400" dirty="0"/>
          </a:p>
        </p:txBody>
      </p:sp>
    </p:spTree>
    <p:extLst>
      <p:ext uri="{BB962C8B-B14F-4D97-AF65-F5344CB8AC3E}">
        <p14:creationId xmlns:p14="http://schemas.microsoft.com/office/powerpoint/2010/main" val="144328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5B7B-3C8C-4E75-A1D6-01F75425D6C7}"/>
              </a:ext>
            </a:extLst>
          </p:cNvPr>
          <p:cNvSpPr>
            <a:spLocks noGrp="1"/>
          </p:cNvSpPr>
          <p:nvPr>
            <p:ph type="title"/>
          </p:nvPr>
        </p:nvSpPr>
        <p:spPr>
          <a:xfrm>
            <a:off x="317679" y="594359"/>
            <a:ext cx="3433705" cy="2286000"/>
          </a:xfrm>
        </p:spPr>
        <p:txBody>
          <a:bodyPr>
            <a:noAutofit/>
          </a:bodyPr>
          <a:lstStyle/>
          <a:p>
            <a:pPr algn="ctr"/>
            <a:r>
              <a:rPr lang="en-US" cap="all" dirty="0"/>
              <a:t>MAINTAIN A HIGH PERFORMING MIDLAND </a:t>
            </a:r>
            <a:br>
              <a:rPr lang="en-US" cap="all" dirty="0"/>
            </a:br>
            <a:r>
              <a:rPr lang="en-US" cap="all" dirty="0"/>
              <a:t>CITY TEAM</a:t>
            </a:r>
          </a:p>
        </p:txBody>
      </p:sp>
      <p:sp>
        <p:nvSpPr>
          <p:cNvPr id="3" name="Content Placeholder 2">
            <a:extLst>
              <a:ext uri="{FF2B5EF4-FFF2-40B4-BE49-F238E27FC236}">
                <a16:creationId xmlns:a16="http://schemas.microsoft.com/office/drawing/2014/main" id="{E4A6B747-FC7C-4863-A7D9-0F3FA8D37D4E}"/>
              </a:ext>
            </a:extLst>
          </p:cNvPr>
          <p:cNvSpPr>
            <a:spLocks noGrp="1"/>
          </p:cNvSpPr>
          <p:nvPr>
            <p:ph idx="1"/>
          </p:nvPr>
        </p:nvSpPr>
        <p:spPr>
          <a:xfrm>
            <a:off x="4404575" y="1746738"/>
            <a:ext cx="7469745" cy="3821724"/>
          </a:xfrm>
        </p:spPr>
        <p:txBody>
          <a:bodyPr>
            <a:normAutofit/>
          </a:bodyPr>
          <a:lstStyle/>
          <a:p>
            <a:pPr lvl="1">
              <a:spcAft>
                <a:spcPts val="1200"/>
              </a:spcAft>
              <a:buFont typeface="Wingdings" panose="05000000000000000000" pitchFamily="2" charset="2"/>
              <a:buChar char="q"/>
            </a:pPr>
            <a:r>
              <a:rPr lang="en-US" sz="3200" dirty="0"/>
              <a:t>COLA and pay progression for employees</a:t>
            </a:r>
          </a:p>
          <a:p>
            <a:pPr lvl="1">
              <a:spcAft>
                <a:spcPts val="1200"/>
              </a:spcAft>
              <a:buFont typeface="Wingdings" panose="05000000000000000000" pitchFamily="2" charset="2"/>
              <a:buChar char="q"/>
            </a:pPr>
            <a:r>
              <a:rPr lang="en-US" sz="3200" dirty="0"/>
              <a:t>New PTO system to improve benefits and retention</a:t>
            </a:r>
          </a:p>
          <a:p>
            <a:pPr lvl="1">
              <a:spcAft>
                <a:spcPts val="1200"/>
              </a:spcAft>
              <a:buFont typeface="Wingdings" panose="05000000000000000000" pitchFamily="2" charset="2"/>
              <a:buChar char="q"/>
            </a:pPr>
            <a:r>
              <a:rPr lang="en-US" sz="3200" dirty="0"/>
              <a:t>Software to automate Health Inspectors’ forms</a:t>
            </a:r>
          </a:p>
          <a:p>
            <a:pPr marL="201168" lvl="1" indent="0">
              <a:spcAft>
                <a:spcPts val="1200"/>
              </a:spcAft>
              <a:buNone/>
            </a:pPr>
            <a:endParaRPr lang="en-US" sz="3200" dirty="0"/>
          </a:p>
          <a:p>
            <a:pPr lvl="1">
              <a:spcAft>
                <a:spcPts val="1200"/>
              </a:spcAft>
              <a:buFont typeface="Wingdings" panose="05000000000000000000" pitchFamily="2" charset="2"/>
              <a:buChar char="q"/>
            </a:pPr>
            <a:endParaRPr lang="en-US" dirty="0"/>
          </a:p>
          <a:p>
            <a:pPr marL="201168" lvl="1" indent="0">
              <a:spcAft>
                <a:spcPts val="1200"/>
              </a:spcAft>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4710ACB-FC22-2159-A5A8-5030D9D38458}"/>
              </a:ext>
            </a:extLst>
          </p:cNvPr>
          <p:cNvPicPr>
            <a:picLocks noChangeAspect="1"/>
          </p:cNvPicPr>
          <p:nvPr/>
        </p:nvPicPr>
        <p:blipFill rotWithShape="1">
          <a:blip r:embed="rId3"/>
          <a:srcRect l="15577" t="62498" r="59811" b="14110"/>
          <a:stretch/>
        </p:blipFill>
        <p:spPr>
          <a:xfrm>
            <a:off x="914401" y="3463171"/>
            <a:ext cx="2261936" cy="2217585"/>
          </a:xfrm>
          <a:prstGeom prst="rect">
            <a:avLst/>
          </a:prstGeom>
        </p:spPr>
      </p:pic>
      <p:sp>
        <p:nvSpPr>
          <p:cNvPr id="6" name="Slide Number Placeholder 5">
            <a:extLst>
              <a:ext uri="{FF2B5EF4-FFF2-40B4-BE49-F238E27FC236}">
                <a16:creationId xmlns:a16="http://schemas.microsoft.com/office/drawing/2014/main" id="{E11C1004-BACA-AAF7-3751-ADBE2370FA49}"/>
              </a:ext>
            </a:extLst>
          </p:cNvPr>
          <p:cNvSpPr>
            <a:spLocks noGrp="1"/>
          </p:cNvSpPr>
          <p:nvPr>
            <p:ph type="sldNum" sz="quarter" idx="12"/>
          </p:nvPr>
        </p:nvSpPr>
        <p:spPr>
          <a:xfrm>
            <a:off x="10804100" y="6405997"/>
            <a:ext cx="1312025" cy="365125"/>
          </a:xfrm>
        </p:spPr>
        <p:txBody>
          <a:bodyPr/>
          <a:lstStyle/>
          <a:p>
            <a:fld id="{4FAB73BC-B049-4115-A692-8D63A059BFB8}" type="slidenum">
              <a:rPr lang="en-US" sz="2400" smtClean="0"/>
              <a:pPr/>
              <a:t>12</a:t>
            </a:fld>
            <a:endParaRPr lang="en-US" sz="2400" dirty="0"/>
          </a:p>
        </p:txBody>
      </p:sp>
    </p:spTree>
    <p:extLst>
      <p:ext uri="{BB962C8B-B14F-4D97-AF65-F5344CB8AC3E}">
        <p14:creationId xmlns:p14="http://schemas.microsoft.com/office/powerpoint/2010/main" val="15280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5B7B-3C8C-4E75-A1D6-01F75425D6C7}"/>
              </a:ext>
            </a:extLst>
          </p:cNvPr>
          <p:cNvSpPr>
            <a:spLocks noGrp="1"/>
          </p:cNvSpPr>
          <p:nvPr>
            <p:ph type="title"/>
          </p:nvPr>
        </p:nvSpPr>
        <p:spPr>
          <a:xfrm>
            <a:off x="317679" y="594359"/>
            <a:ext cx="3433705" cy="2286000"/>
          </a:xfrm>
        </p:spPr>
        <p:txBody>
          <a:bodyPr>
            <a:noAutofit/>
          </a:bodyPr>
          <a:lstStyle/>
          <a:p>
            <a:pPr algn="ctr"/>
            <a:r>
              <a:rPr lang="en-US" cap="all" dirty="0"/>
              <a:t>MAINTAIN A HIGH PERFORMING MIDLAND </a:t>
            </a:r>
            <a:br>
              <a:rPr lang="en-US" cap="all" dirty="0"/>
            </a:br>
            <a:r>
              <a:rPr lang="en-US" cap="all" dirty="0"/>
              <a:t>CITY TEAM</a:t>
            </a:r>
          </a:p>
        </p:txBody>
      </p:sp>
      <p:sp>
        <p:nvSpPr>
          <p:cNvPr id="3" name="Content Placeholder 2">
            <a:extLst>
              <a:ext uri="{FF2B5EF4-FFF2-40B4-BE49-F238E27FC236}">
                <a16:creationId xmlns:a16="http://schemas.microsoft.com/office/drawing/2014/main" id="{E4A6B747-FC7C-4863-A7D9-0F3FA8D37D4E}"/>
              </a:ext>
            </a:extLst>
          </p:cNvPr>
          <p:cNvSpPr>
            <a:spLocks noGrp="1"/>
          </p:cNvSpPr>
          <p:nvPr>
            <p:ph idx="1"/>
          </p:nvPr>
        </p:nvSpPr>
        <p:spPr>
          <a:xfrm>
            <a:off x="4404575" y="1746738"/>
            <a:ext cx="7469745" cy="3821724"/>
          </a:xfrm>
        </p:spPr>
        <p:txBody>
          <a:bodyPr>
            <a:normAutofit lnSpcReduction="10000"/>
          </a:bodyPr>
          <a:lstStyle/>
          <a:p>
            <a:pPr lvl="1">
              <a:spcAft>
                <a:spcPts val="1200"/>
              </a:spcAft>
              <a:buFont typeface="Wingdings" panose="05000000000000000000" pitchFamily="2" charset="2"/>
              <a:buChar char="q"/>
            </a:pPr>
            <a:r>
              <a:rPr lang="en-US" sz="2800" dirty="0"/>
              <a:t>Fire (11), EMS (3) and Police (5) for city growth</a:t>
            </a:r>
          </a:p>
          <a:p>
            <a:pPr lvl="1">
              <a:spcAft>
                <a:spcPts val="1200"/>
              </a:spcAft>
              <a:buFont typeface="Wingdings" panose="05000000000000000000" pitchFamily="2" charset="2"/>
              <a:buChar char="q"/>
            </a:pPr>
            <a:r>
              <a:rPr lang="en-US" sz="2800" dirty="0"/>
              <a:t>Community Services: Animal Services (4) &amp; Parks (4)</a:t>
            </a:r>
          </a:p>
          <a:p>
            <a:pPr lvl="1">
              <a:spcAft>
                <a:spcPts val="1200"/>
              </a:spcAft>
              <a:buFont typeface="Wingdings" panose="05000000000000000000" pitchFamily="2" charset="2"/>
              <a:buChar char="q"/>
            </a:pPr>
            <a:r>
              <a:rPr lang="en-US" sz="2800" dirty="0"/>
              <a:t>General Services (2) to support City government infrastructure</a:t>
            </a:r>
          </a:p>
          <a:p>
            <a:pPr lvl="1">
              <a:spcAft>
                <a:spcPts val="1200"/>
              </a:spcAft>
              <a:buFont typeface="Wingdings" panose="05000000000000000000" pitchFamily="2" charset="2"/>
              <a:buChar char="q"/>
            </a:pPr>
            <a:r>
              <a:rPr lang="en-US" sz="2800" dirty="0"/>
              <a:t>Sanitation Recycling (2) and Solid Waste (2) divisions</a:t>
            </a:r>
          </a:p>
          <a:p>
            <a:pPr lvl="1">
              <a:spcAft>
                <a:spcPts val="1200"/>
              </a:spcAft>
              <a:buFont typeface="Wingdings" panose="05000000000000000000" pitchFamily="2" charset="2"/>
              <a:buChar char="q"/>
            </a:pPr>
            <a:r>
              <a:rPr lang="en-US" sz="2800" dirty="0"/>
              <a:t>Customer Service (3)</a:t>
            </a:r>
          </a:p>
          <a:p>
            <a:pPr lvl="1">
              <a:spcAft>
                <a:spcPts val="1200"/>
              </a:spcAft>
              <a:buFont typeface="Wingdings" panose="05000000000000000000" pitchFamily="2" charset="2"/>
              <a:buChar char="q"/>
            </a:pPr>
            <a:endParaRPr lang="en-US" dirty="0"/>
          </a:p>
          <a:p>
            <a:pPr marL="201168" lvl="1" indent="0">
              <a:spcAft>
                <a:spcPts val="1200"/>
              </a:spcAft>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4710ACB-FC22-2159-A5A8-5030D9D38458}"/>
              </a:ext>
            </a:extLst>
          </p:cNvPr>
          <p:cNvPicPr>
            <a:picLocks noChangeAspect="1"/>
          </p:cNvPicPr>
          <p:nvPr/>
        </p:nvPicPr>
        <p:blipFill rotWithShape="1">
          <a:blip r:embed="rId3"/>
          <a:srcRect l="15577" t="62498" r="59811" b="14110"/>
          <a:stretch/>
        </p:blipFill>
        <p:spPr>
          <a:xfrm>
            <a:off x="914401" y="3463171"/>
            <a:ext cx="2261936" cy="2217585"/>
          </a:xfrm>
          <a:prstGeom prst="rect">
            <a:avLst/>
          </a:prstGeom>
        </p:spPr>
      </p:pic>
      <p:sp>
        <p:nvSpPr>
          <p:cNvPr id="5" name="TextBox 4">
            <a:extLst>
              <a:ext uri="{FF2B5EF4-FFF2-40B4-BE49-F238E27FC236}">
                <a16:creationId xmlns:a16="http://schemas.microsoft.com/office/drawing/2014/main" id="{29EF5EB0-5644-47A5-A311-717C3FC2108B}"/>
              </a:ext>
            </a:extLst>
          </p:cNvPr>
          <p:cNvSpPr txBox="1"/>
          <p:nvPr/>
        </p:nvSpPr>
        <p:spPr>
          <a:xfrm>
            <a:off x="5784351" y="808892"/>
            <a:ext cx="4719526" cy="584775"/>
          </a:xfrm>
          <a:prstGeom prst="rect">
            <a:avLst/>
          </a:prstGeom>
          <a:noFill/>
        </p:spPr>
        <p:txBody>
          <a:bodyPr wrap="square" rtlCol="0">
            <a:spAutoFit/>
          </a:bodyPr>
          <a:lstStyle/>
          <a:p>
            <a:r>
              <a:rPr lang="en-US" sz="3200" dirty="0"/>
              <a:t>PERSONNEL ADDITIONS</a:t>
            </a:r>
          </a:p>
        </p:txBody>
      </p:sp>
      <p:sp>
        <p:nvSpPr>
          <p:cNvPr id="7" name="Slide Number Placeholder 6">
            <a:extLst>
              <a:ext uri="{FF2B5EF4-FFF2-40B4-BE49-F238E27FC236}">
                <a16:creationId xmlns:a16="http://schemas.microsoft.com/office/drawing/2014/main" id="{5989AB03-3B87-3521-FAED-A34F3AAF4015}"/>
              </a:ext>
            </a:extLst>
          </p:cNvPr>
          <p:cNvSpPr>
            <a:spLocks noGrp="1"/>
          </p:cNvSpPr>
          <p:nvPr>
            <p:ph type="sldNum" sz="quarter" idx="12"/>
          </p:nvPr>
        </p:nvSpPr>
        <p:spPr>
          <a:xfrm>
            <a:off x="10773021" y="6406813"/>
            <a:ext cx="1312025" cy="365125"/>
          </a:xfrm>
        </p:spPr>
        <p:txBody>
          <a:bodyPr/>
          <a:lstStyle/>
          <a:p>
            <a:fld id="{4FAB73BC-B049-4115-A692-8D63A059BFB8}" type="slidenum">
              <a:rPr lang="en-US" sz="2400" smtClean="0"/>
              <a:pPr/>
              <a:t>13</a:t>
            </a:fld>
            <a:endParaRPr lang="en-US" sz="2400" dirty="0"/>
          </a:p>
        </p:txBody>
      </p:sp>
    </p:spTree>
    <p:extLst>
      <p:ext uri="{BB962C8B-B14F-4D97-AF65-F5344CB8AC3E}">
        <p14:creationId xmlns:p14="http://schemas.microsoft.com/office/powerpoint/2010/main" val="155571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5B7B-3C8C-4E75-A1D6-01F75425D6C7}"/>
              </a:ext>
            </a:extLst>
          </p:cNvPr>
          <p:cNvSpPr>
            <a:spLocks noGrp="1"/>
          </p:cNvSpPr>
          <p:nvPr>
            <p:ph type="title"/>
          </p:nvPr>
        </p:nvSpPr>
        <p:spPr>
          <a:xfrm>
            <a:off x="317679" y="594359"/>
            <a:ext cx="3433705" cy="2286000"/>
          </a:xfrm>
        </p:spPr>
        <p:txBody>
          <a:bodyPr>
            <a:noAutofit/>
          </a:bodyPr>
          <a:lstStyle/>
          <a:p>
            <a:pPr algn="ctr"/>
            <a:r>
              <a:rPr lang="en-US" cap="all" dirty="0"/>
              <a:t>MAINTAIN A HIGH PERFORMING MIDLAND </a:t>
            </a:r>
            <a:br>
              <a:rPr lang="en-US" cap="all" dirty="0"/>
            </a:br>
            <a:r>
              <a:rPr lang="en-US" cap="all" dirty="0"/>
              <a:t>CITY TEAM</a:t>
            </a:r>
          </a:p>
        </p:txBody>
      </p:sp>
      <p:sp>
        <p:nvSpPr>
          <p:cNvPr id="3" name="Content Placeholder 2">
            <a:extLst>
              <a:ext uri="{FF2B5EF4-FFF2-40B4-BE49-F238E27FC236}">
                <a16:creationId xmlns:a16="http://schemas.microsoft.com/office/drawing/2014/main" id="{E4A6B747-FC7C-4863-A7D9-0F3FA8D37D4E}"/>
              </a:ext>
            </a:extLst>
          </p:cNvPr>
          <p:cNvSpPr>
            <a:spLocks noGrp="1"/>
          </p:cNvSpPr>
          <p:nvPr>
            <p:ph idx="1"/>
          </p:nvPr>
        </p:nvSpPr>
        <p:spPr>
          <a:xfrm>
            <a:off x="4404575" y="1746737"/>
            <a:ext cx="7469745" cy="4161693"/>
          </a:xfrm>
        </p:spPr>
        <p:txBody>
          <a:bodyPr>
            <a:normAutofit fontScale="85000" lnSpcReduction="20000"/>
          </a:bodyPr>
          <a:lstStyle/>
          <a:p>
            <a:pPr lvl="1">
              <a:spcAft>
                <a:spcPts val="1200"/>
              </a:spcAft>
              <a:buFont typeface="Wingdings" panose="05000000000000000000" pitchFamily="2" charset="2"/>
              <a:buChar char="q"/>
            </a:pPr>
            <a:r>
              <a:rPr lang="en-US" sz="2800" dirty="0"/>
              <a:t>Senior Manager I</a:t>
            </a:r>
          </a:p>
          <a:p>
            <a:pPr lvl="1">
              <a:spcAft>
                <a:spcPts val="1200"/>
              </a:spcAft>
              <a:buFont typeface="Wingdings" panose="05000000000000000000" pitchFamily="2" charset="2"/>
              <a:buChar char="q"/>
            </a:pPr>
            <a:r>
              <a:rPr lang="en-US" sz="2800" dirty="0"/>
              <a:t>IGR </a:t>
            </a:r>
          </a:p>
          <a:p>
            <a:pPr lvl="1">
              <a:spcAft>
                <a:spcPts val="1200"/>
              </a:spcAft>
              <a:buFont typeface="Wingdings" panose="05000000000000000000" pitchFamily="2" charset="2"/>
              <a:buChar char="q"/>
            </a:pPr>
            <a:r>
              <a:rPr lang="en-US" sz="2800" dirty="0"/>
              <a:t>Golf Maintenance Specialist</a:t>
            </a:r>
          </a:p>
          <a:p>
            <a:pPr lvl="1">
              <a:spcAft>
                <a:spcPts val="1200"/>
              </a:spcAft>
              <a:buFont typeface="Wingdings" panose="05000000000000000000" pitchFamily="2" charset="2"/>
              <a:buChar char="q"/>
            </a:pPr>
            <a:r>
              <a:rPr lang="en-US" sz="2800" dirty="0"/>
              <a:t>Internal/External Communications Specialist</a:t>
            </a:r>
          </a:p>
          <a:p>
            <a:pPr lvl="1">
              <a:spcAft>
                <a:spcPts val="1200"/>
              </a:spcAft>
              <a:buFont typeface="Wingdings" panose="05000000000000000000" pitchFamily="2" charset="2"/>
              <a:buChar char="q"/>
            </a:pPr>
            <a:r>
              <a:rPr lang="en-US" sz="2800" dirty="0"/>
              <a:t>Permitting (2 positions)</a:t>
            </a:r>
          </a:p>
          <a:p>
            <a:pPr lvl="1">
              <a:spcAft>
                <a:spcPts val="1200"/>
              </a:spcAft>
              <a:buFont typeface="Wingdings" panose="05000000000000000000" pitchFamily="2" charset="2"/>
              <a:buChar char="q"/>
            </a:pPr>
            <a:r>
              <a:rPr lang="en-US" sz="2800" dirty="0"/>
              <a:t>ITSD (2 positions)</a:t>
            </a:r>
          </a:p>
          <a:p>
            <a:pPr lvl="1">
              <a:spcAft>
                <a:spcPts val="1200"/>
              </a:spcAft>
              <a:buFont typeface="Wingdings" panose="05000000000000000000" pitchFamily="2" charset="2"/>
              <a:buChar char="q"/>
            </a:pPr>
            <a:r>
              <a:rPr lang="en-US" sz="2800" dirty="0"/>
              <a:t>Communications (2 positions)</a:t>
            </a:r>
          </a:p>
          <a:p>
            <a:pPr lvl="1">
              <a:spcAft>
                <a:spcPts val="1200"/>
              </a:spcAft>
              <a:buFont typeface="Wingdings" panose="05000000000000000000" pitchFamily="2" charset="2"/>
              <a:buChar char="q"/>
            </a:pPr>
            <a:r>
              <a:rPr lang="en-US" sz="2800" dirty="0"/>
              <a:t>Grant Writer</a:t>
            </a:r>
          </a:p>
          <a:p>
            <a:pPr lvl="1">
              <a:spcAft>
                <a:spcPts val="1200"/>
              </a:spcAft>
              <a:buFont typeface="Wingdings" panose="05000000000000000000" pitchFamily="2" charset="2"/>
              <a:buChar char="q"/>
            </a:pPr>
            <a:r>
              <a:rPr lang="en-US" sz="2800" dirty="0"/>
              <a:t>Veterinarian </a:t>
            </a:r>
          </a:p>
          <a:p>
            <a:pPr marL="201168" lvl="1" indent="0">
              <a:spcAft>
                <a:spcPts val="1200"/>
              </a:spcAft>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4710ACB-FC22-2159-A5A8-5030D9D38458}"/>
              </a:ext>
            </a:extLst>
          </p:cNvPr>
          <p:cNvPicPr>
            <a:picLocks noChangeAspect="1"/>
          </p:cNvPicPr>
          <p:nvPr/>
        </p:nvPicPr>
        <p:blipFill rotWithShape="1">
          <a:blip r:embed="rId3"/>
          <a:srcRect l="15577" t="62498" r="59811" b="14110"/>
          <a:stretch/>
        </p:blipFill>
        <p:spPr>
          <a:xfrm>
            <a:off x="914401" y="3463171"/>
            <a:ext cx="2261936" cy="2217585"/>
          </a:xfrm>
          <a:prstGeom prst="rect">
            <a:avLst/>
          </a:prstGeom>
        </p:spPr>
      </p:pic>
      <p:sp>
        <p:nvSpPr>
          <p:cNvPr id="5" name="TextBox 4">
            <a:extLst>
              <a:ext uri="{FF2B5EF4-FFF2-40B4-BE49-F238E27FC236}">
                <a16:creationId xmlns:a16="http://schemas.microsoft.com/office/drawing/2014/main" id="{29EF5EB0-5644-47A5-A311-717C3FC2108B}"/>
              </a:ext>
            </a:extLst>
          </p:cNvPr>
          <p:cNvSpPr txBox="1"/>
          <p:nvPr/>
        </p:nvSpPr>
        <p:spPr>
          <a:xfrm>
            <a:off x="5451231" y="808892"/>
            <a:ext cx="5052646" cy="584775"/>
          </a:xfrm>
          <a:prstGeom prst="rect">
            <a:avLst/>
          </a:prstGeom>
          <a:noFill/>
        </p:spPr>
        <p:txBody>
          <a:bodyPr wrap="square" rtlCol="0">
            <a:spAutoFit/>
          </a:bodyPr>
          <a:lstStyle/>
          <a:p>
            <a:r>
              <a:rPr lang="en-US" sz="3200" dirty="0"/>
              <a:t>KEY PERSONNEL ADDITIONS</a:t>
            </a:r>
          </a:p>
        </p:txBody>
      </p:sp>
      <p:sp>
        <p:nvSpPr>
          <p:cNvPr id="7" name="Slide Number Placeholder 6">
            <a:extLst>
              <a:ext uri="{FF2B5EF4-FFF2-40B4-BE49-F238E27FC236}">
                <a16:creationId xmlns:a16="http://schemas.microsoft.com/office/drawing/2014/main" id="{5989AB03-3B87-3521-FAED-A34F3AAF4015}"/>
              </a:ext>
            </a:extLst>
          </p:cNvPr>
          <p:cNvSpPr>
            <a:spLocks noGrp="1"/>
          </p:cNvSpPr>
          <p:nvPr>
            <p:ph type="sldNum" sz="quarter" idx="12"/>
          </p:nvPr>
        </p:nvSpPr>
        <p:spPr>
          <a:xfrm>
            <a:off x="10773021" y="6406813"/>
            <a:ext cx="1312025" cy="365125"/>
          </a:xfrm>
        </p:spPr>
        <p:txBody>
          <a:bodyPr/>
          <a:lstStyle/>
          <a:p>
            <a:fld id="{4FAB73BC-B049-4115-A692-8D63A059BFB8}" type="slidenum">
              <a:rPr lang="en-US" sz="2400" smtClean="0"/>
              <a:pPr/>
              <a:t>14</a:t>
            </a:fld>
            <a:endParaRPr lang="en-US" sz="2400" dirty="0"/>
          </a:p>
        </p:txBody>
      </p:sp>
    </p:spTree>
    <p:extLst>
      <p:ext uri="{BB962C8B-B14F-4D97-AF65-F5344CB8AC3E}">
        <p14:creationId xmlns:p14="http://schemas.microsoft.com/office/powerpoint/2010/main" val="398664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5B7B-3C8C-4E75-A1D6-01F75425D6C7}"/>
              </a:ext>
            </a:extLst>
          </p:cNvPr>
          <p:cNvSpPr>
            <a:spLocks noGrp="1"/>
          </p:cNvSpPr>
          <p:nvPr>
            <p:ph type="title"/>
          </p:nvPr>
        </p:nvSpPr>
        <p:spPr>
          <a:xfrm>
            <a:off x="61786" y="594359"/>
            <a:ext cx="3917092" cy="2286000"/>
          </a:xfrm>
        </p:spPr>
        <p:txBody>
          <a:bodyPr>
            <a:noAutofit/>
          </a:bodyPr>
          <a:lstStyle/>
          <a:p>
            <a:pPr algn="ctr"/>
            <a:r>
              <a:rPr lang="en-US" cap="all" dirty="0"/>
              <a:t>BUILD A STRONG ECONOMY WITH MORE QUALITY JOBS</a:t>
            </a:r>
          </a:p>
        </p:txBody>
      </p:sp>
      <p:sp>
        <p:nvSpPr>
          <p:cNvPr id="3" name="Content Placeholder 2">
            <a:extLst>
              <a:ext uri="{FF2B5EF4-FFF2-40B4-BE49-F238E27FC236}">
                <a16:creationId xmlns:a16="http://schemas.microsoft.com/office/drawing/2014/main" id="{E4A6B747-FC7C-4863-A7D9-0F3FA8D37D4E}"/>
              </a:ext>
            </a:extLst>
          </p:cNvPr>
          <p:cNvSpPr>
            <a:spLocks noGrp="1"/>
          </p:cNvSpPr>
          <p:nvPr>
            <p:ph idx="1"/>
          </p:nvPr>
        </p:nvSpPr>
        <p:spPr>
          <a:xfrm>
            <a:off x="4404575" y="1746738"/>
            <a:ext cx="7469745" cy="3821724"/>
          </a:xfrm>
        </p:spPr>
        <p:txBody>
          <a:bodyPr>
            <a:normAutofit/>
          </a:bodyPr>
          <a:lstStyle/>
          <a:p>
            <a:pPr lvl="1">
              <a:spcAft>
                <a:spcPts val="1200"/>
              </a:spcAft>
              <a:buFont typeface="Wingdings" panose="05000000000000000000" pitchFamily="2" charset="2"/>
              <a:buChar char="q"/>
            </a:pPr>
            <a:r>
              <a:rPr lang="en-US" sz="3200" dirty="0"/>
              <a:t>$400,000 from the TIRZ fund will be added to the 1,000,000 allocation (from previous years) to further Downtown Development</a:t>
            </a:r>
          </a:p>
          <a:p>
            <a:pPr lvl="1">
              <a:spcAft>
                <a:spcPts val="1200"/>
              </a:spcAft>
              <a:buFont typeface="Wingdings" panose="05000000000000000000" pitchFamily="2" charset="2"/>
              <a:buChar char="q"/>
            </a:pPr>
            <a:r>
              <a:rPr lang="en-US" sz="3200" dirty="0"/>
              <a:t>Current and future 380 agreements</a:t>
            </a:r>
          </a:p>
          <a:p>
            <a:pPr marL="201168" lvl="1" indent="0">
              <a:spcAft>
                <a:spcPts val="1200"/>
              </a:spcAft>
              <a:buNone/>
            </a:pPr>
            <a:endParaRPr lang="en-US" sz="3200" dirty="0"/>
          </a:p>
          <a:p>
            <a:pPr lvl="1">
              <a:spcAft>
                <a:spcPts val="1200"/>
              </a:spcAft>
              <a:buFont typeface="Wingdings" panose="05000000000000000000" pitchFamily="2" charset="2"/>
              <a:buChar char="q"/>
            </a:pPr>
            <a:endParaRPr lang="en-US" dirty="0"/>
          </a:p>
          <a:p>
            <a:pPr marL="0" indent="0">
              <a:buNone/>
            </a:pPr>
            <a:endParaRPr lang="en-US" dirty="0"/>
          </a:p>
        </p:txBody>
      </p:sp>
      <p:pic>
        <p:nvPicPr>
          <p:cNvPr id="4" name="Picture 3">
            <a:extLst>
              <a:ext uri="{FF2B5EF4-FFF2-40B4-BE49-F238E27FC236}">
                <a16:creationId xmlns:a16="http://schemas.microsoft.com/office/drawing/2014/main" id="{F5AC9DAC-52B7-99B0-5F0A-D5DBC9C75064}"/>
              </a:ext>
            </a:extLst>
          </p:cNvPr>
          <p:cNvPicPr>
            <a:picLocks noChangeAspect="1"/>
          </p:cNvPicPr>
          <p:nvPr/>
        </p:nvPicPr>
        <p:blipFill rotWithShape="1">
          <a:blip r:embed="rId3"/>
          <a:srcRect l="57932" t="62158" r="17456" b="14450"/>
          <a:stretch/>
        </p:blipFill>
        <p:spPr>
          <a:xfrm>
            <a:off x="914401" y="3463171"/>
            <a:ext cx="2261936" cy="2217585"/>
          </a:xfrm>
          <a:prstGeom prst="rect">
            <a:avLst/>
          </a:prstGeom>
        </p:spPr>
      </p:pic>
      <p:sp>
        <p:nvSpPr>
          <p:cNvPr id="6" name="Slide Number Placeholder 5">
            <a:extLst>
              <a:ext uri="{FF2B5EF4-FFF2-40B4-BE49-F238E27FC236}">
                <a16:creationId xmlns:a16="http://schemas.microsoft.com/office/drawing/2014/main" id="{7EAE9C48-8DC4-92E3-ED5E-5938929DB8AB}"/>
              </a:ext>
            </a:extLst>
          </p:cNvPr>
          <p:cNvSpPr>
            <a:spLocks noGrp="1"/>
          </p:cNvSpPr>
          <p:nvPr>
            <p:ph type="sldNum" sz="quarter" idx="12"/>
          </p:nvPr>
        </p:nvSpPr>
        <p:spPr>
          <a:xfrm>
            <a:off x="10804584" y="6492875"/>
            <a:ext cx="1312025" cy="365125"/>
          </a:xfrm>
        </p:spPr>
        <p:txBody>
          <a:bodyPr/>
          <a:lstStyle/>
          <a:p>
            <a:fld id="{4FAB73BC-B049-4115-A692-8D63A059BFB8}" type="slidenum">
              <a:rPr lang="en-US" sz="2400" smtClean="0"/>
              <a:pPr/>
              <a:t>15</a:t>
            </a:fld>
            <a:endParaRPr lang="en-US" sz="2400" dirty="0"/>
          </a:p>
        </p:txBody>
      </p:sp>
    </p:spTree>
    <p:extLst>
      <p:ext uri="{BB962C8B-B14F-4D97-AF65-F5344CB8AC3E}">
        <p14:creationId xmlns:p14="http://schemas.microsoft.com/office/powerpoint/2010/main" val="347037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FFAA0B-8573-26FD-2AC7-7D0FEB88E71C}"/>
              </a:ext>
            </a:extLst>
          </p:cNvPr>
          <p:cNvSpPr/>
          <p:nvPr/>
        </p:nvSpPr>
        <p:spPr>
          <a:xfrm>
            <a:off x="6869365" y="814647"/>
            <a:ext cx="4822031" cy="56035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New Health Services Facility - $15,000,000</a:t>
            </a:r>
          </a:p>
        </p:txBody>
      </p:sp>
      <p:sp>
        <p:nvSpPr>
          <p:cNvPr id="9" name="Rectangle 8">
            <a:extLst>
              <a:ext uri="{FF2B5EF4-FFF2-40B4-BE49-F238E27FC236}">
                <a16:creationId xmlns:a16="http://schemas.microsoft.com/office/drawing/2014/main" id="{0CF05C0E-A119-8B24-29DA-CD6905814730}"/>
              </a:ext>
            </a:extLst>
          </p:cNvPr>
          <p:cNvSpPr/>
          <p:nvPr/>
        </p:nvSpPr>
        <p:spPr>
          <a:xfrm>
            <a:off x="6869364" y="3777834"/>
            <a:ext cx="4822031" cy="5603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New City Hall Facility Design - $10,000,000</a:t>
            </a:r>
          </a:p>
        </p:txBody>
      </p:sp>
      <p:sp>
        <p:nvSpPr>
          <p:cNvPr id="2" name="Slide Number Placeholder 1">
            <a:extLst>
              <a:ext uri="{FF2B5EF4-FFF2-40B4-BE49-F238E27FC236}">
                <a16:creationId xmlns:a16="http://schemas.microsoft.com/office/drawing/2014/main" id="{619B0C60-F23E-42B8-BDBB-088B0497330F}"/>
              </a:ext>
            </a:extLst>
          </p:cNvPr>
          <p:cNvSpPr>
            <a:spLocks noGrp="1"/>
          </p:cNvSpPr>
          <p:nvPr>
            <p:ph type="sldNum" sz="quarter" idx="12"/>
          </p:nvPr>
        </p:nvSpPr>
        <p:spPr>
          <a:xfrm>
            <a:off x="10812283" y="6492875"/>
            <a:ext cx="1312025" cy="365125"/>
          </a:xfrm>
        </p:spPr>
        <p:txBody>
          <a:bodyPr/>
          <a:lstStyle/>
          <a:p>
            <a:fld id="{4FAB73BC-B049-4115-A692-8D63A059BFB8}" type="slidenum">
              <a:rPr lang="en-US" sz="2400" smtClean="0"/>
              <a:pPr/>
              <a:t>16</a:t>
            </a:fld>
            <a:endParaRPr lang="en-US" sz="2400" dirty="0"/>
          </a:p>
        </p:txBody>
      </p:sp>
      <p:sp>
        <p:nvSpPr>
          <p:cNvPr id="7" name="Oval 6">
            <a:extLst>
              <a:ext uri="{FF2B5EF4-FFF2-40B4-BE49-F238E27FC236}">
                <a16:creationId xmlns:a16="http://schemas.microsoft.com/office/drawing/2014/main" id="{6365CCD8-865B-AAC0-EAFA-745BFB28D0B1}"/>
              </a:ext>
            </a:extLst>
          </p:cNvPr>
          <p:cNvSpPr/>
          <p:nvPr/>
        </p:nvSpPr>
        <p:spPr>
          <a:xfrm>
            <a:off x="5981823" y="55587"/>
            <a:ext cx="1300162" cy="12858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542309-192A-41D9-D9B9-ADF84EBB89B6}"/>
              </a:ext>
            </a:extLst>
          </p:cNvPr>
          <p:cNvSpPr/>
          <p:nvPr/>
        </p:nvSpPr>
        <p:spPr>
          <a:xfrm>
            <a:off x="6869369" y="1564139"/>
            <a:ext cx="4822031" cy="56035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PD/FD Training Facility - $20,500,000</a:t>
            </a:r>
          </a:p>
        </p:txBody>
      </p:sp>
      <p:sp>
        <p:nvSpPr>
          <p:cNvPr id="16" name="Rectangle 15">
            <a:extLst>
              <a:ext uri="{FF2B5EF4-FFF2-40B4-BE49-F238E27FC236}">
                <a16:creationId xmlns:a16="http://schemas.microsoft.com/office/drawing/2014/main" id="{051DCF05-B065-3955-1946-2941D9509464}"/>
              </a:ext>
            </a:extLst>
          </p:cNvPr>
          <p:cNvSpPr/>
          <p:nvPr/>
        </p:nvSpPr>
        <p:spPr>
          <a:xfrm>
            <a:off x="6869369" y="2303127"/>
            <a:ext cx="4822031" cy="5603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New Senior Center Design - $2,500,000</a:t>
            </a:r>
          </a:p>
        </p:txBody>
      </p:sp>
      <p:sp>
        <p:nvSpPr>
          <p:cNvPr id="18" name="Rectangle 17">
            <a:extLst>
              <a:ext uri="{FF2B5EF4-FFF2-40B4-BE49-F238E27FC236}">
                <a16:creationId xmlns:a16="http://schemas.microsoft.com/office/drawing/2014/main" id="{E1A7A2D0-58C9-DD9E-5A15-DCBECFF1067D}"/>
              </a:ext>
            </a:extLst>
          </p:cNvPr>
          <p:cNvSpPr/>
          <p:nvPr/>
        </p:nvSpPr>
        <p:spPr>
          <a:xfrm>
            <a:off x="6869365" y="3042115"/>
            <a:ext cx="4822031" cy="5603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Improvements to Southeast Senior Center $2,500,000</a:t>
            </a:r>
          </a:p>
        </p:txBody>
      </p:sp>
      <p:sp>
        <p:nvSpPr>
          <p:cNvPr id="19" name="Rectangle 18">
            <a:extLst>
              <a:ext uri="{FF2B5EF4-FFF2-40B4-BE49-F238E27FC236}">
                <a16:creationId xmlns:a16="http://schemas.microsoft.com/office/drawing/2014/main" id="{70656F93-3C1F-CD5D-24DC-CA23235325FB}"/>
              </a:ext>
            </a:extLst>
          </p:cNvPr>
          <p:cNvSpPr/>
          <p:nvPr/>
        </p:nvSpPr>
        <p:spPr>
          <a:xfrm>
            <a:off x="6869367" y="4532979"/>
            <a:ext cx="4822031" cy="5603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Mockingbird Lane Expansion/Widening - $7,500,000</a:t>
            </a:r>
          </a:p>
        </p:txBody>
      </p:sp>
      <p:sp>
        <p:nvSpPr>
          <p:cNvPr id="26" name="Rectangle 25">
            <a:extLst>
              <a:ext uri="{FF2B5EF4-FFF2-40B4-BE49-F238E27FC236}">
                <a16:creationId xmlns:a16="http://schemas.microsoft.com/office/drawing/2014/main" id="{89201B60-927F-39A7-4669-D0283AB747AC}"/>
              </a:ext>
            </a:extLst>
          </p:cNvPr>
          <p:cNvSpPr/>
          <p:nvPr/>
        </p:nvSpPr>
        <p:spPr>
          <a:xfrm>
            <a:off x="7405108" y="5412322"/>
            <a:ext cx="2184089" cy="787615"/>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General Fund</a:t>
            </a:r>
          </a:p>
          <a:p>
            <a:pPr algn="ctr"/>
            <a:r>
              <a:rPr lang="en-US" sz="1500" dirty="0"/>
              <a:t>$22,750,000</a:t>
            </a:r>
          </a:p>
        </p:txBody>
      </p:sp>
      <p:sp>
        <p:nvSpPr>
          <p:cNvPr id="27" name="Rectangle 26">
            <a:extLst>
              <a:ext uri="{FF2B5EF4-FFF2-40B4-BE49-F238E27FC236}">
                <a16:creationId xmlns:a16="http://schemas.microsoft.com/office/drawing/2014/main" id="{95E0F13E-044A-F745-87B7-FC07AF62ACDD}"/>
              </a:ext>
            </a:extLst>
          </p:cNvPr>
          <p:cNvSpPr/>
          <p:nvPr/>
        </p:nvSpPr>
        <p:spPr>
          <a:xfrm>
            <a:off x="9779598" y="5412322"/>
            <a:ext cx="2184089" cy="787615"/>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Certificate of Obligation</a:t>
            </a:r>
          </a:p>
          <a:p>
            <a:pPr algn="ctr"/>
            <a:r>
              <a:rPr lang="en-US" sz="1500" dirty="0"/>
              <a:t>$35,500,000</a:t>
            </a:r>
          </a:p>
        </p:txBody>
      </p:sp>
      <p:sp>
        <p:nvSpPr>
          <p:cNvPr id="28" name="Rectangle 27">
            <a:extLst>
              <a:ext uri="{FF2B5EF4-FFF2-40B4-BE49-F238E27FC236}">
                <a16:creationId xmlns:a16="http://schemas.microsoft.com/office/drawing/2014/main" id="{82C6CBA4-FCA0-6FC7-B3A1-B85036D3DDDB}"/>
              </a:ext>
            </a:extLst>
          </p:cNvPr>
          <p:cNvSpPr/>
          <p:nvPr/>
        </p:nvSpPr>
        <p:spPr>
          <a:xfrm>
            <a:off x="275932" y="5412323"/>
            <a:ext cx="2184089" cy="787615"/>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Sports Complex</a:t>
            </a:r>
          </a:p>
          <a:p>
            <a:pPr algn="ctr"/>
            <a:r>
              <a:rPr lang="en-US" sz="1500" dirty="0">
                <a:solidFill>
                  <a:schemeClr val="tx1"/>
                </a:solidFill>
              </a:rPr>
              <a:t>$6,500,000</a:t>
            </a:r>
          </a:p>
        </p:txBody>
      </p:sp>
      <p:sp>
        <p:nvSpPr>
          <p:cNvPr id="29" name="Rectangle 28">
            <a:extLst>
              <a:ext uri="{FF2B5EF4-FFF2-40B4-BE49-F238E27FC236}">
                <a16:creationId xmlns:a16="http://schemas.microsoft.com/office/drawing/2014/main" id="{F8DE59C7-B5E1-7459-CF26-D532A85BFB32}"/>
              </a:ext>
            </a:extLst>
          </p:cNvPr>
          <p:cNvSpPr/>
          <p:nvPr/>
        </p:nvSpPr>
        <p:spPr>
          <a:xfrm>
            <a:off x="5030618" y="5412323"/>
            <a:ext cx="2184089" cy="787615"/>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Parks Bond Fund</a:t>
            </a:r>
          </a:p>
          <a:p>
            <a:pPr algn="ctr"/>
            <a:r>
              <a:rPr lang="en-US" sz="1500" dirty="0">
                <a:solidFill>
                  <a:schemeClr val="tx1"/>
                </a:solidFill>
              </a:rPr>
              <a:t>$5,200,000</a:t>
            </a:r>
          </a:p>
        </p:txBody>
      </p:sp>
      <p:sp>
        <p:nvSpPr>
          <p:cNvPr id="31" name="Rectangle 30">
            <a:extLst>
              <a:ext uri="{FF2B5EF4-FFF2-40B4-BE49-F238E27FC236}">
                <a16:creationId xmlns:a16="http://schemas.microsoft.com/office/drawing/2014/main" id="{1493A766-3B8C-1AC3-A9A6-7428B047E0EF}"/>
              </a:ext>
            </a:extLst>
          </p:cNvPr>
          <p:cNvSpPr/>
          <p:nvPr/>
        </p:nvSpPr>
        <p:spPr>
          <a:xfrm>
            <a:off x="2650422" y="5412322"/>
            <a:ext cx="2189795" cy="787615"/>
          </a:xfrm>
          <a:prstGeom prst="rect">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Parks Oil &amp; Gas Fund</a:t>
            </a:r>
          </a:p>
          <a:p>
            <a:pPr algn="ctr"/>
            <a:r>
              <a:rPr lang="en-US" sz="1500" dirty="0"/>
              <a:t>$1,900,000</a:t>
            </a:r>
          </a:p>
        </p:txBody>
      </p:sp>
      <p:sp>
        <p:nvSpPr>
          <p:cNvPr id="35" name="TextBox 34">
            <a:extLst>
              <a:ext uri="{FF2B5EF4-FFF2-40B4-BE49-F238E27FC236}">
                <a16:creationId xmlns:a16="http://schemas.microsoft.com/office/drawing/2014/main" id="{7A0A7334-D543-A90A-894D-6B034F6BA838}"/>
              </a:ext>
            </a:extLst>
          </p:cNvPr>
          <p:cNvSpPr txBox="1"/>
          <p:nvPr/>
        </p:nvSpPr>
        <p:spPr>
          <a:xfrm>
            <a:off x="7232136" y="124753"/>
            <a:ext cx="4892172" cy="415498"/>
          </a:xfrm>
          <a:prstGeom prst="rect">
            <a:avLst/>
          </a:prstGeom>
          <a:noFill/>
        </p:spPr>
        <p:txBody>
          <a:bodyPr wrap="square" rtlCol="0">
            <a:spAutoFit/>
          </a:bodyPr>
          <a:lstStyle/>
          <a:p>
            <a:r>
              <a:rPr lang="en-US" sz="2100" dirty="0"/>
              <a:t>Upgrade City Facilities and Infrastructure</a:t>
            </a:r>
          </a:p>
        </p:txBody>
      </p:sp>
      <p:sp>
        <p:nvSpPr>
          <p:cNvPr id="3" name="Rectangle 2">
            <a:extLst>
              <a:ext uri="{FF2B5EF4-FFF2-40B4-BE49-F238E27FC236}">
                <a16:creationId xmlns:a16="http://schemas.microsoft.com/office/drawing/2014/main" id="{20161EB3-6AF8-16BE-99A2-BAE8EAC17BFA}"/>
              </a:ext>
            </a:extLst>
          </p:cNvPr>
          <p:cNvSpPr/>
          <p:nvPr/>
        </p:nvSpPr>
        <p:spPr>
          <a:xfrm>
            <a:off x="976281" y="915805"/>
            <a:ext cx="4822031" cy="560353"/>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Beal Park Soccer Fields - $5,200,000</a:t>
            </a:r>
          </a:p>
        </p:txBody>
      </p:sp>
      <p:sp>
        <p:nvSpPr>
          <p:cNvPr id="4" name="Oval 3">
            <a:extLst>
              <a:ext uri="{FF2B5EF4-FFF2-40B4-BE49-F238E27FC236}">
                <a16:creationId xmlns:a16="http://schemas.microsoft.com/office/drawing/2014/main" id="{E09CB557-339D-6F00-96BE-6A1E19926A5E}"/>
              </a:ext>
            </a:extLst>
          </p:cNvPr>
          <p:cNvSpPr/>
          <p:nvPr/>
        </p:nvSpPr>
        <p:spPr>
          <a:xfrm>
            <a:off x="196115" y="124753"/>
            <a:ext cx="1300162" cy="128587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F11F6F-D71E-CB07-A108-4F7BC6D72CB4}"/>
              </a:ext>
            </a:extLst>
          </p:cNvPr>
          <p:cNvSpPr/>
          <p:nvPr/>
        </p:nvSpPr>
        <p:spPr>
          <a:xfrm>
            <a:off x="976280" y="2596692"/>
            <a:ext cx="4822031" cy="56035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Wildcatter Trail Planning - $900,000</a:t>
            </a:r>
          </a:p>
        </p:txBody>
      </p:sp>
      <p:sp>
        <p:nvSpPr>
          <p:cNvPr id="6" name="Rectangle 5">
            <a:extLst>
              <a:ext uri="{FF2B5EF4-FFF2-40B4-BE49-F238E27FC236}">
                <a16:creationId xmlns:a16="http://schemas.microsoft.com/office/drawing/2014/main" id="{D9E8CA4E-37D5-FB12-DA9D-3905C9FF0BBB}"/>
              </a:ext>
            </a:extLst>
          </p:cNvPr>
          <p:cNvSpPr/>
          <p:nvPr/>
        </p:nvSpPr>
        <p:spPr>
          <a:xfrm>
            <a:off x="976280" y="1757593"/>
            <a:ext cx="4822031" cy="560353"/>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Construction of two Auxiliary Fields - $6,500,000</a:t>
            </a:r>
          </a:p>
        </p:txBody>
      </p:sp>
      <p:sp>
        <p:nvSpPr>
          <p:cNvPr id="8" name="Rectangle 7">
            <a:extLst>
              <a:ext uri="{FF2B5EF4-FFF2-40B4-BE49-F238E27FC236}">
                <a16:creationId xmlns:a16="http://schemas.microsoft.com/office/drawing/2014/main" id="{4FF9EF9C-B6BE-1FF7-671C-C27DFE1D63C9}"/>
              </a:ext>
            </a:extLst>
          </p:cNvPr>
          <p:cNvSpPr/>
          <p:nvPr/>
        </p:nvSpPr>
        <p:spPr>
          <a:xfrm>
            <a:off x="976281" y="3437220"/>
            <a:ext cx="4822031" cy="56035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Golf Cart Barn - $1,000,000</a:t>
            </a:r>
          </a:p>
        </p:txBody>
      </p:sp>
      <p:sp>
        <p:nvSpPr>
          <p:cNvPr id="10" name="Rectangle 9">
            <a:extLst>
              <a:ext uri="{FF2B5EF4-FFF2-40B4-BE49-F238E27FC236}">
                <a16:creationId xmlns:a16="http://schemas.microsoft.com/office/drawing/2014/main" id="{8C3515ED-382C-D91C-B5EE-22D712AE7942}"/>
              </a:ext>
            </a:extLst>
          </p:cNvPr>
          <p:cNvSpPr/>
          <p:nvPr/>
        </p:nvSpPr>
        <p:spPr>
          <a:xfrm>
            <a:off x="976281" y="4277748"/>
            <a:ext cx="4822031" cy="5603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Community Health Assessment - $250,000</a:t>
            </a:r>
          </a:p>
        </p:txBody>
      </p:sp>
      <p:sp>
        <p:nvSpPr>
          <p:cNvPr id="11" name="TextBox 10">
            <a:extLst>
              <a:ext uri="{FF2B5EF4-FFF2-40B4-BE49-F238E27FC236}">
                <a16:creationId xmlns:a16="http://schemas.microsoft.com/office/drawing/2014/main" id="{4125BB7E-08C2-FE3E-C7B7-0A38BCCE32B4}"/>
              </a:ext>
            </a:extLst>
          </p:cNvPr>
          <p:cNvSpPr txBox="1"/>
          <p:nvPr/>
        </p:nvSpPr>
        <p:spPr>
          <a:xfrm>
            <a:off x="1496277" y="230795"/>
            <a:ext cx="4455669" cy="415498"/>
          </a:xfrm>
          <a:prstGeom prst="rect">
            <a:avLst/>
          </a:prstGeom>
          <a:noFill/>
        </p:spPr>
        <p:txBody>
          <a:bodyPr wrap="square" rtlCol="0">
            <a:spAutoFit/>
          </a:bodyPr>
          <a:lstStyle/>
          <a:p>
            <a:r>
              <a:rPr lang="en-US" sz="2100" dirty="0"/>
              <a:t>Premier West Texas City</a:t>
            </a:r>
          </a:p>
        </p:txBody>
      </p:sp>
    </p:spTree>
    <p:extLst>
      <p:ext uri="{BB962C8B-B14F-4D97-AF65-F5344CB8AC3E}">
        <p14:creationId xmlns:p14="http://schemas.microsoft.com/office/powerpoint/2010/main" val="266835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C9D2-B7F6-4E23-BA51-E49A7B4E4915}"/>
              </a:ext>
            </a:extLst>
          </p:cNvPr>
          <p:cNvSpPr>
            <a:spLocks noGrp="1"/>
          </p:cNvSpPr>
          <p:nvPr>
            <p:ph type="title"/>
          </p:nvPr>
        </p:nvSpPr>
        <p:spPr>
          <a:xfrm>
            <a:off x="1097280" y="239710"/>
            <a:ext cx="10058400" cy="1450757"/>
          </a:xfrm>
        </p:spPr>
        <p:txBody>
          <a:bodyPr/>
          <a:lstStyle/>
          <a:p>
            <a:r>
              <a:rPr lang="en-US" dirty="0"/>
              <a:t>TAX RATE CALCULATION</a:t>
            </a:r>
          </a:p>
        </p:txBody>
      </p:sp>
      <p:graphicFrame>
        <p:nvGraphicFramePr>
          <p:cNvPr id="4" name="Diagram 3">
            <a:extLst>
              <a:ext uri="{FF2B5EF4-FFF2-40B4-BE49-F238E27FC236}">
                <a16:creationId xmlns:a16="http://schemas.microsoft.com/office/drawing/2014/main" id="{0CD021D7-5307-497B-8377-CB5A4F53B647}"/>
              </a:ext>
            </a:extLst>
          </p:cNvPr>
          <p:cNvGraphicFramePr/>
          <p:nvPr>
            <p:extLst>
              <p:ext uri="{D42A27DB-BD31-4B8C-83A1-F6EECF244321}">
                <p14:modId xmlns:p14="http://schemas.microsoft.com/office/powerpoint/2010/main" val="1253485662"/>
              </p:ext>
            </p:extLst>
          </p:nvPr>
        </p:nvGraphicFramePr>
        <p:xfrm>
          <a:off x="644769" y="719666"/>
          <a:ext cx="11336216" cy="5024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E71E6AF8-237D-F11A-5E8E-2C586EE50B98}"/>
              </a:ext>
            </a:extLst>
          </p:cNvPr>
          <p:cNvSpPr>
            <a:spLocks noGrp="1"/>
          </p:cNvSpPr>
          <p:nvPr>
            <p:ph type="sldNum" sz="quarter" idx="12"/>
          </p:nvPr>
        </p:nvSpPr>
        <p:spPr>
          <a:xfrm>
            <a:off x="10763487" y="6435727"/>
            <a:ext cx="1312025" cy="365125"/>
          </a:xfrm>
        </p:spPr>
        <p:txBody>
          <a:bodyPr/>
          <a:lstStyle/>
          <a:p>
            <a:fld id="{4CE482DC-2269-4F26-9D2A-7E44B1A4CD85}" type="slidenum">
              <a:rPr lang="en-US" sz="2400" smtClean="0"/>
              <a:t>17</a:t>
            </a:fld>
            <a:endParaRPr lang="en-US" sz="2400" dirty="0"/>
          </a:p>
        </p:txBody>
      </p:sp>
    </p:spTree>
    <p:extLst>
      <p:ext uri="{BB962C8B-B14F-4D97-AF65-F5344CB8AC3E}">
        <p14:creationId xmlns:p14="http://schemas.microsoft.com/office/powerpoint/2010/main" val="58889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5161-5479-4997-B315-D9E7C92769A4}"/>
              </a:ext>
            </a:extLst>
          </p:cNvPr>
          <p:cNvSpPr>
            <a:spLocks noGrp="1"/>
          </p:cNvSpPr>
          <p:nvPr>
            <p:ph type="title"/>
          </p:nvPr>
        </p:nvSpPr>
        <p:spPr>
          <a:xfrm>
            <a:off x="1097280" y="286604"/>
            <a:ext cx="10058400" cy="1006938"/>
          </a:xfrm>
        </p:spPr>
        <p:txBody>
          <a:bodyPr/>
          <a:lstStyle/>
          <a:p>
            <a:r>
              <a:rPr lang="en-US" dirty="0"/>
              <a:t>Important Definitions</a:t>
            </a:r>
          </a:p>
        </p:txBody>
      </p:sp>
      <p:sp>
        <p:nvSpPr>
          <p:cNvPr id="3" name="Content Placeholder 2">
            <a:extLst>
              <a:ext uri="{FF2B5EF4-FFF2-40B4-BE49-F238E27FC236}">
                <a16:creationId xmlns:a16="http://schemas.microsoft.com/office/drawing/2014/main" id="{71F51B8F-4D9F-4618-BCEF-0D24E5C20445}"/>
              </a:ext>
            </a:extLst>
          </p:cNvPr>
          <p:cNvSpPr>
            <a:spLocks noGrp="1"/>
          </p:cNvSpPr>
          <p:nvPr>
            <p:ph idx="1"/>
          </p:nvPr>
        </p:nvSpPr>
        <p:spPr/>
        <p:txBody>
          <a:bodyPr>
            <a:normAutofit lnSpcReduction="10000"/>
          </a:bodyPr>
          <a:lstStyle/>
          <a:p>
            <a:r>
              <a:rPr lang="en-US" sz="2800" u="sng" dirty="0"/>
              <a:t>Debt Rate</a:t>
            </a:r>
            <a:r>
              <a:rPr lang="en-US" sz="2800" dirty="0"/>
              <a:t> = The rate calculated to pay debt service for the year.</a:t>
            </a:r>
          </a:p>
          <a:p>
            <a:endParaRPr lang="en-US" sz="2800" u="sng" dirty="0"/>
          </a:p>
          <a:p>
            <a:r>
              <a:rPr lang="en-US" sz="2800" u="sng" dirty="0"/>
              <a:t>No New Revenue Rate </a:t>
            </a:r>
            <a:r>
              <a:rPr lang="en-US" sz="2800" dirty="0"/>
              <a:t>= The rate per $100 of taxable value that would produce the same amount of revenue received in previous year on the existing property.</a:t>
            </a:r>
          </a:p>
          <a:p>
            <a:endParaRPr lang="en-US" sz="2800" dirty="0"/>
          </a:p>
          <a:p>
            <a:r>
              <a:rPr lang="en-US" sz="2800" u="sng" dirty="0"/>
              <a:t>Voter Approval Rate </a:t>
            </a:r>
            <a:r>
              <a:rPr lang="en-US" sz="2800" dirty="0"/>
              <a:t>= The NNR M&amp;O rate plus a 3.5% increase, plus any unused increments equals the maximum tax rate without requiring an election.</a:t>
            </a:r>
          </a:p>
        </p:txBody>
      </p:sp>
      <p:sp>
        <p:nvSpPr>
          <p:cNvPr id="5" name="Slide Number Placeholder 4">
            <a:extLst>
              <a:ext uri="{FF2B5EF4-FFF2-40B4-BE49-F238E27FC236}">
                <a16:creationId xmlns:a16="http://schemas.microsoft.com/office/drawing/2014/main" id="{D9256FB6-F4BD-42FE-CE72-F2DD20BF84E4}"/>
              </a:ext>
            </a:extLst>
          </p:cNvPr>
          <p:cNvSpPr>
            <a:spLocks noGrp="1"/>
          </p:cNvSpPr>
          <p:nvPr>
            <p:ph type="sldNum" sz="quarter" idx="12"/>
          </p:nvPr>
        </p:nvSpPr>
        <p:spPr>
          <a:xfrm>
            <a:off x="10753214" y="6492875"/>
            <a:ext cx="1312025" cy="365125"/>
          </a:xfrm>
        </p:spPr>
        <p:txBody>
          <a:bodyPr/>
          <a:lstStyle/>
          <a:p>
            <a:fld id="{4CE482DC-2269-4F26-9D2A-7E44B1A4CD85}" type="slidenum">
              <a:rPr lang="en-US" sz="2400" smtClean="0"/>
              <a:t>18</a:t>
            </a:fld>
            <a:endParaRPr lang="en-US" sz="2400" dirty="0"/>
          </a:p>
        </p:txBody>
      </p:sp>
    </p:spTree>
    <p:extLst>
      <p:ext uri="{BB962C8B-B14F-4D97-AF65-F5344CB8AC3E}">
        <p14:creationId xmlns:p14="http://schemas.microsoft.com/office/powerpoint/2010/main" val="206042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1D05-A6B1-4426-B040-986C7C72B4C5}"/>
              </a:ext>
            </a:extLst>
          </p:cNvPr>
          <p:cNvSpPr>
            <a:spLocks noGrp="1"/>
          </p:cNvSpPr>
          <p:nvPr>
            <p:ph type="title"/>
          </p:nvPr>
        </p:nvSpPr>
        <p:spPr>
          <a:xfrm>
            <a:off x="1097280" y="286604"/>
            <a:ext cx="10058400" cy="967766"/>
          </a:xfrm>
        </p:spPr>
        <p:txBody>
          <a:bodyPr/>
          <a:lstStyle/>
          <a:p>
            <a:r>
              <a:rPr lang="en-US" dirty="0"/>
              <a:t>UNUSED INCREMENT</a:t>
            </a:r>
          </a:p>
        </p:txBody>
      </p:sp>
      <p:sp>
        <p:nvSpPr>
          <p:cNvPr id="3" name="Content Placeholder 2">
            <a:extLst>
              <a:ext uri="{FF2B5EF4-FFF2-40B4-BE49-F238E27FC236}">
                <a16:creationId xmlns:a16="http://schemas.microsoft.com/office/drawing/2014/main" id="{1E0EC4BA-E696-454E-AC78-450391428477}"/>
              </a:ext>
            </a:extLst>
          </p:cNvPr>
          <p:cNvSpPr>
            <a:spLocks noGrp="1"/>
          </p:cNvSpPr>
          <p:nvPr>
            <p:ph idx="1"/>
          </p:nvPr>
        </p:nvSpPr>
        <p:spPr>
          <a:xfrm>
            <a:off x="1097280" y="1927796"/>
            <a:ext cx="10058400" cy="4023360"/>
          </a:xfrm>
        </p:spPr>
        <p:txBody>
          <a:bodyPr>
            <a:normAutofit/>
          </a:bodyPr>
          <a:lstStyle/>
          <a:p>
            <a:r>
              <a:rPr lang="en-US" sz="4400" dirty="0"/>
              <a:t>2021	=	$.020553</a:t>
            </a:r>
          </a:p>
          <a:p>
            <a:endParaRPr lang="en-US" sz="4400" dirty="0"/>
          </a:p>
          <a:p>
            <a:r>
              <a:rPr lang="en-US" sz="4400" dirty="0"/>
              <a:t>2022	=	$.000001</a:t>
            </a:r>
          </a:p>
          <a:p>
            <a:endParaRPr lang="en-US" sz="4400" dirty="0"/>
          </a:p>
          <a:p>
            <a:r>
              <a:rPr lang="en-US" sz="4400" dirty="0"/>
              <a:t>2023	=	$.006692</a:t>
            </a:r>
          </a:p>
        </p:txBody>
      </p:sp>
      <p:sp>
        <p:nvSpPr>
          <p:cNvPr id="4" name="TextBox 3">
            <a:extLst>
              <a:ext uri="{FF2B5EF4-FFF2-40B4-BE49-F238E27FC236}">
                <a16:creationId xmlns:a16="http://schemas.microsoft.com/office/drawing/2014/main" id="{2E2C774D-6767-4378-96BA-2A09E9279355}"/>
              </a:ext>
            </a:extLst>
          </p:cNvPr>
          <p:cNvSpPr txBox="1"/>
          <p:nvPr/>
        </p:nvSpPr>
        <p:spPr>
          <a:xfrm flipH="1">
            <a:off x="7911904" y="2913652"/>
            <a:ext cx="3412589" cy="1446550"/>
          </a:xfrm>
          <a:prstGeom prst="rect">
            <a:avLst/>
          </a:prstGeom>
          <a:noFill/>
        </p:spPr>
        <p:txBody>
          <a:bodyPr wrap="square" rtlCol="0">
            <a:spAutoFit/>
          </a:bodyPr>
          <a:lstStyle/>
          <a:p>
            <a:pPr algn="ctr"/>
            <a:r>
              <a:rPr lang="en-US" sz="4400" dirty="0"/>
              <a:t>TOTAL</a:t>
            </a:r>
          </a:p>
          <a:p>
            <a:pPr algn="ctr"/>
            <a:r>
              <a:rPr lang="en-US" sz="4400" dirty="0"/>
              <a:t>$.027246</a:t>
            </a:r>
          </a:p>
        </p:txBody>
      </p:sp>
      <p:sp>
        <p:nvSpPr>
          <p:cNvPr id="6" name="Slide Number Placeholder 5">
            <a:extLst>
              <a:ext uri="{FF2B5EF4-FFF2-40B4-BE49-F238E27FC236}">
                <a16:creationId xmlns:a16="http://schemas.microsoft.com/office/drawing/2014/main" id="{B21CEA8B-4D12-B7EB-EB68-D81939320D6C}"/>
              </a:ext>
            </a:extLst>
          </p:cNvPr>
          <p:cNvSpPr>
            <a:spLocks noGrp="1"/>
          </p:cNvSpPr>
          <p:nvPr>
            <p:ph type="sldNum" sz="quarter" idx="12"/>
          </p:nvPr>
        </p:nvSpPr>
        <p:spPr>
          <a:xfrm>
            <a:off x="10753213" y="6492875"/>
            <a:ext cx="1312025" cy="365125"/>
          </a:xfrm>
        </p:spPr>
        <p:txBody>
          <a:bodyPr/>
          <a:lstStyle/>
          <a:p>
            <a:fld id="{4CE482DC-2269-4F26-9D2A-7E44B1A4CD85}" type="slidenum">
              <a:rPr lang="en-US" sz="2400" smtClean="0"/>
              <a:t>19</a:t>
            </a:fld>
            <a:endParaRPr lang="en-US" sz="2400" dirty="0"/>
          </a:p>
        </p:txBody>
      </p:sp>
    </p:spTree>
    <p:extLst>
      <p:ext uri="{BB962C8B-B14F-4D97-AF65-F5344CB8AC3E}">
        <p14:creationId xmlns:p14="http://schemas.microsoft.com/office/powerpoint/2010/main" val="13832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07A4-9388-4D39-A3B3-1843CADEACB8}"/>
              </a:ext>
            </a:extLst>
          </p:cNvPr>
          <p:cNvSpPr>
            <a:spLocks noGrp="1"/>
          </p:cNvSpPr>
          <p:nvPr>
            <p:ph type="title"/>
          </p:nvPr>
        </p:nvSpPr>
        <p:spPr>
          <a:noFill/>
        </p:spPr>
        <p:txBody>
          <a:bodyPr>
            <a:normAutofit/>
          </a:bodyPr>
          <a:lstStyle/>
          <a:p>
            <a:pPr algn="ctr"/>
            <a:r>
              <a:rPr lang="en-US" sz="4800" dirty="0"/>
              <a:t>BUDGET CALENDAR </a:t>
            </a:r>
          </a:p>
        </p:txBody>
      </p:sp>
      <p:sp>
        <p:nvSpPr>
          <p:cNvPr id="5" name="Content Placeholder 2">
            <a:extLst>
              <a:ext uri="{FF2B5EF4-FFF2-40B4-BE49-F238E27FC236}">
                <a16:creationId xmlns:a16="http://schemas.microsoft.com/office/drawing/2014/main" id="{3C38DE80-F6FB-41CB-9F59-BF0A572F2779}"/>
              </a:ext>
            </a:extLst>
          </p:cNvPr>
          <p:cNvSpPr>
            <a:spLocks noGrp="1"/>
          </p:cNvSpPr>
          <p:nvPr>
            <p:ph idx="1"/>
          </p:nvPr>
        </p:nvSpPr>
        <p:spPr>
          <a:xfrm>
            <a:off x="4274049" y="438539"/>
            <a:ext cx="7767263" cy="6130211"/>
          </a:xfrm>
        </p:spPr>
        <p:txBody>
          <a:bodyPr>
            <a:normAutofit lnSpcReduction="10000"/>
          </a:bodyPr>
          <a:lstStyle/>
          <a:p>
            <a:r>
              <a:rPr lang="en-US" sz="3000" b="1" dirty="0">
                <a:solidFill>
                  <a:schemeClr val="accent1"/>
                </a:solidFill>
              </a:rPr>
              <a:t>August 2nd </a:t>
            </a:r>
          </a:p>
          <a:p>
            <a:pPr lvl="1">
              <a:buFont typeface="Wingdings" panose="05000000000000000000" pitchFamily="2" charset="2"/>
              <a:buChar char="Ø"/>
            </a:pPr>
            <a:r>
              <a:rPr lang="en-US" sz="2800" dirty="0"/>
              <a:t>Council to establish proposed tax rate</a:t>
            </a:r>
          </a:p>
          <a:p>
            <a:r>
              <a:rPr lang="en-US" sz="3000" b="1" dirty="0">
                <a:solidFill>
                  <a:schemeClr val="accent1"/>
                </a:solidFill>
              </a:rPr>
              <a:t>August 7th </a:t>
            </a:r>
          </a:p>
          <a:p>
            <a:pPr lvl="1">
              <a:buFont typeface="Wingdings" panose="05000000000000000000" pitchFamily="2" charset="2"/>
              <a:buChar char="Ø"/>
            </a:pPr>
            <a:r>
              <a:rPr lang="en-US" sz="2800" dirty="0"/>
              <a:t>File Proposed Budget and post to website</a:t>
            </a:r>
            <a:endParaRPr lang="en-US" sz="2800" b="1" dirty="0">
              <a:solidFill>
                <a:schemeClr val="accent1"/>
              </a:solidFill>
            </a:endParaRPr>
          </a:p>
          <a:p>
            <a:r>
              <a:rPr lang="en-US" sz="3000" b="1" dirty="0">
                <a:solidFill>
                  <a:schemeClr val="accent1"/>
                </a:solidFill>
              </a:rPr>
              <a:t>August 22nd </a:t>
            </a:r>
          </a:p>
          <a:p>
            <a:pPr lvl="1">
              <a:buFont typeface="Wingdings" panose="05000000000000000000" pitchFamily="2" charset="2"/>
              <a:buChar char="Ø"/>
            </a:pPr>
            <a:r>
              <a:rPr lang="en-US" sz="2800" dirty="0"/>
              <a:t>Public Hearing on Budget</a:t>
            </a:r>
          </a:p>
          <a:p>
            <a:pPr lvl="1">
              <a:buFont typeface="Wingdings" panose="05000000000000000000" pitchFamily="2" charset="2"/>
              <a:buChar char="Ø"/>
            </a:pPr>
            <a:r>
              <a:rPr lang="en-US" sz="2800" dirty="0"/>
              <a:t>Public Hearing on Tax Rate</a:t>
            </a:r>
          </a:p>
          <a:p>
            <a:pPr lvl="1">
              <a:buFont typeface="Wingdings" panose="05000000000000000000" pitchFamily="2" charset="2"/>
              <a:buChar char="Ø"/>
            </a:pPr>
            <a:r>
              <a:rPr lang="en-US" sz="2800" dirty="0"/>
              <a:t>Ordinance First Readings</a:t>
            </a:r>
          </a:p>
          <a:p>
            <a:pPr lvl="2"/>
            <a:r>
              <a:rPr lang="en-US" sz="1800" dirty="0"/>
              <a:t>Council to Adopt Budget Ordinance (1</a:t>
            </a:r>
            <a:r>
              <a:rPr lang="en-US" sz="1800" baseline="30000" dirty="0"/>
              <a:t>st</a:t>
            </a:r>
            <a:r>
              <a:rPr lang="en-US" sz="1800" dirty="0"/>
              <a:t> Reading)</a:t>
            </a:r>
          </a:p>
          <a:p>
            <a:pPr lvl="2"/>
            <a:r>
              <a:rPr lang="en-US" sz="1800" dirty="0"/>
              <a:t>Adopt Tax Rate Ordinance (1</a:t>
            </a:r>
            <a:r>
              <a:rPr lang="en-US" sz="1800" baseline="30000" dirty="0"/>
              <a:t>st</a:t>
            </a:r>
            <a:r>
              <a:rPr lang="en-US" sz="1800" dirty="0"/>
              <a:t> Reading)</a:t>
            </a:r>
            <a:endParaRPr lang="en-US" sz="2600" b="1" dirty="0">
              <a:solidFill>
                <a:schemeClr val="accent1"/>
              </a:solidFill>
            </a:endParaRPr>
          </a:p>
          <a:p>
            <a:r>
              <a:rPr lang="en-US" sz="3000" b="1" dirty="0">
                <a:solidFill>
                  <a:schemeClr val="accent1"/>
                </a:solidFill>
              </a:rPr>
              <a:t>August 29th</a:t>
            </a:r>
            <a:endParaRPr lang="en-US" sz="3000" b="1" dirty="0">
              <a:solidFill>
                <a:srgbClr val="FF0000"/>
              </a:solidFill>
            </a:endParaRPr>
          </a:p>
          <a:p>
            <a:pPr lvl="1">
              <a:buFont typeface="Wingdings" panose="05000000000000000000" pitchFamily="2" charset="2"/>
              <a:buChar char="Ø"/>
            </a:pPr>
            <a:r>
              <a:rPr lang="en-US" sz="2800" dirty="0"/>
              <a:t>Ordinance Second Readings</a:t>
            </a:r>
          </a:p>
          <a:p>
            <a:pPr lvl="2"/>
            <a:r>
              <a:rPr lang="en-US" sz="1800" dirty="0"/>
              <a:t>Council to Adopt Budget Ordinance (2</a:t>
            </a:r>
            <a:r>
              <a:rPr lang="en-US" sz="1800" baseline="30000" dirty="0"/>
              <a:t>nd</a:t>
            </a:r>
            <a:r>
              <a:rPr lang="en-US" sz="1800" dirty="0"/>
              <a:t> Reading) </a:t>
            </a:r>
          </a:p>
          <a:p>
            <a:pPr lvl="2"/>
            <a:r>
              <a:rPr lang="en-US" sz="1800" dirty="0"/>
              <a:t>Adopt Tax Rate Ordinance (2</a:t>
            </a:r>
            <a:r>
              <a:rPr lang="en-US" sz="1800" baseline="30000" dirty="0"/>
              <a:t>nd</a:t>
            </a:r>
            <a:r>
              <a:rPr lang="en-US" sz="1800" dirty="0"/>
              <a:t> Reading) </a:t>
            </a:r>
          </a:p>
          <a:p>
            <a:pPr marL="2286000" lvl="5" indent="0">
              <a:buNone/>
            </a:pPr>
            <a:endParaRPr lang="en-US" sz="1800" dirty="0"/>
          </a:p>
        </p:txBody>
      </p:sp>
      <p:sp>
        <p:nvSpPr>
          <p:cNvPr id="3" name="TextBox 2">
            <a:extLst>
              <a:ext uri="{FF2B5EF4-FFF2-40B4-BE49-F238E27FC236}">
                <a16:creationId xmlns:a16="http://schemas.microsoft.com/office/drawing/2014/main" id="{F37B2AC4-FC77-4B9B-9A70-42E9E43C1699}"/>
              </a:ext>
            </a:extLst>
          </p:cNvPr>
          <p:cNvSpPr txBox="1"/>
          <p:nvPr/>
        </p:nvSpPr>
        <p:spPr>
          <a:xfrm>
            <a:off x="150688" y="3688539"/>
            <a:ext cx="3870896" cy="3139321"/>
          </a:xfrm>
          <a:prstGeom prst="rect">
            <a:avLst/>
          </a:prstGeom>
          <a:noFill/>
        </p:spPr>
        <p:txBody>
          <a:bodyPr wrap="square" rtlCol="0">
            <a:spAutoFit/>
          </a:bodyPr>
          <a:lstStyle/>
          <a:p>
            <a:r>
              <a:rPr lang="en-US" dirty="0">
                <a:solidFill>
                  <a:schemeClr val="accent2">
                    <a:lumMod val="20000"/>
                    <a:lumOff val="80000"/>
                  </a:schemeClr>
                </a:solidFill>
              </a:rPr>
              <a:t>SENATE BILL 2:</a:t>
            </a:r>
          </a:p>
          <a:p>
            <a:r>
              <a:rPr lang="en-US" dirty="0">
                <a:solidFill>
                  <a:schemeClr val="accent2">
                    <a:lumMod val="20000"/>
                    <a:lumOff val="80000"/>
                  </a:schemeClr>
                </a:solidFill>
              </a:rPr>
              <a:t>Concessions made to expedite tax rate adoption process include: </a:t>
            </a:r>
          </a:p>
          <a:p>
            <a:pPr marL="457200" indent="-457200">
              <a:buFont typeface="+mj-lt"/>
              <a:buAutoNum type="alphaLcParenR"/>
            </a:pPr>
            <a:r>
              <a:rPr lang="en-US" dirty="0">
                <a:solidFill>
                  <a:schemeClr val="accent2">
                    <a:lumMod val="20000"/>
                    <a:lumOff val="80000"/>
                  </a:schemeClr>
                </a:solidFill>
              </a:rPr>
              <a:t>Only one required tax rate hearing if city proposes a rate that does not exceed the voter-approval tax rate </a:t>
            </a:r>
          </a:p>
          <a:p>
            <a:pPr marL="457200" indent="-457200">
              <a:buFont typeface="+mj-lt"/>
              <a:buAutoNum type="alphaLcParenR"/>
            </a:pPr>
            <a:r>
              <a:rPr lang="en-US" dirty="0">
                <a:solidFill>
                  <a:schemeClr val="accent2">
                    <a:lumMod val="20000"/>
                    <a:lumOff val="80000"/>
                  </a:schemeClr>
                </a:solidFill>
              </a:rPr>
              <a:t>The public hearing can be held at the same meeting as the adoption of the tax rate.</a:t>
            </a:r>
          </a:p>
          <a:p>
            <a:endParaRPr lang="en-US" dirty="0"/>
          </a:p>
        </p:txBody>
      </p:sp>
      <p:sp>
        <p:nvSpPr>
          <p:cNvPr id="7" name="Slide Number Placeholder 6">
            <a:extLst>
              <a:ext uri="{FF2B5EF4-FFF2-40B4-BE49-F238E27FC236}">
                <a16:creationId xmlns:a16="http://schemas.microsoft.com/office/drawing/2014/main" id="{22CBDDBE-BE53-ABB3-0DE2-9168A474EF70}"/>
              </a:ext>
            </a:extLst>
          </p:cNvPr>
          <p:cNvSpPr>
            <a:spLocks noGrp="1"/>
          </p:cNvSpPr>
          <p:nvPr>
            <p:ph type="sldNum" sz="quarter" idx="12"/>
          </p:nvPr>
        </p:nvSpPr>
        <p:spPr>
          <a:xfrm>
            <a:off x="10729287" y="6419461"/>
            <a:ext cx="1312025" cy="365125"/>
          </a:xfrm>
        </p:spPr>
        <p:txBody>
          <a:bodyPr/>
          <a:lstStyle/>
          <a:p>
            <a:fld id="{4FAB73BC-B049-4115-A692-8D63A059BFB8}" type="slidenum">
              <a:rPr lang="en-US" sz="2400" smtClean="0"/>
              <a:pPr/>
              <a:t>2</a:t>
            </a:fld>
            <a:endParaRPr lang="en-US" sz="2400" dirty="0"/>
          </a:p>
        </p:txBody>
      </p:sp>
    </p:spTree>
    <p:extLst>
      <p:ext uri="{BB962C8B-B14F-4D97-AF65-F5344CB8AC3E}">
        <p14:creationId xmlns:p14="http://schemas.microsoft.com/office/powerpoint/2010/main" val="57190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fade">
                                      <p:cBhvr>
                                        <p:cTn id="63" dur="1000"/>
                                        <p:tgtEl>
                                          <p:spTgt spid="5">
                                            <p:txEl>
                                              <p:pRg st="10" end="10"/>
                                            </p:txEl>
                                          </p:spTgt>
                                        </p:tgtEl>
                                      </p:cBhvr>
                                    </p:animEffect>
                                    <p:anim calcmode="lin" valueType="num">
                                      <p:cBhvr>
                                        <p:cTn id="64"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fade">
                                      <p:cBhvr>
                                        <p:cTn id="68" dur="1000"/>
                                        <p:tgtEl>
                                          <p:spTgt spid="5">
                                            <p:txEl>
                                              <p:pRg st="11" end="11"/>
                                            </p:txEl>
                                          </p:spTgt>
                                        </p:tgtEl>
                                      </p:cBhvr>
                                    </p:animEffect>
                                    <p:anim calcmode="lin" valueType="num">
                                      <p:cBhvr>
                                        <p:cTn id="69"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Effect transition="in" filter="fade">
                                      <p:cBhvr>
                                        <p:cTn id="73" dur="1000"/>
                                        <p:tgtEl>
                                          <p:spTgt spid="5">
                                            <p:txEl>
                                              <p:pRg st="12" end="12"/>
                                            </p:txEl>
                                          </p:spTgt>
                                        </p:tgtEl>
                                      </p:cBhvr>
                                    </p:animEffect>
                                    <p:anim calcmode="lin" valueType="num">
                                      <p:cBhvr>
                                        <p:cTn id="74"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animEffect transition="in" filter="fade">
                                      <p:cBhvr>
                                        <p:cTn id="78" dur="1000"/>
                                        <p:tgtEl>
                                          <p:spTgt spid="5">
                                            <p:txEl>
                                              <p:pRg st="13" end="13"/>
                                            </p:txEl>
                                          </p:spTgt>
                                        </p:tgtEl>
                                      </p:cBhvr>
                                    </p:animEffect>
                                    <p:anim calcmode="lin" valueType="num">
                                      <p:cBhvr>
                                        <p:cTn id="7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7B99-6943-43D3-998A-77D8BC6381BC}"/>
              </a:ext>
            </a:extLst>
          </p:cNvPr>
          <p:cNvSpPr>
            <a:spLocks noGrp="1"/>
          </p:cNvSpPr>
          <p:nvPr>
            <p:ph type="title"/>
          </p:nvPr>
        </p:nvSpPr>
        <p:spPr>
          <a:xfrm>
            <a:off x="1097280" y="286603"/>
            <a:ext cx="10058400" cy="847149"/>
          </a:xfrm>
        </p:spPr>
        <p:txBody>
          <a:bodyPr/>
          <a:lstStyle/>
          <a:p>
            <a:r>
              <a:rPr lang="en-US" dirty="0"/>
              <a:t>FY 2024 PROPOSED TAX RATES</a:t>
            </a:r>
          </a:p>
        </p:txBody>
      </p:sp>
      <p:pic>
        <p:nvPicPr>
          <p:cNvPr id="5" name="Content Placeholder 4">
            <a:extLst>
              <a:ext uri="{FF2B5EF4-FFF2-40B4-BE49-F238E27FC236}">
                <a16:creationId xmlns:a16="http://schemas.microsoft.com/office/drawing/2014/main" id="{91257F49-FA9D-4463-93DD-5A02A85F9E17}"/>
              </a:ext>
            </a:extLst>
          </p:cNvPr>
          <p:cNvPicPr>
            <a:picLocks noGrp="1" noChangeAspect="1"/>
          </p:cNvPicPr>
          <p:nvPr>
            <p:ph idx="1"/>
          </p:nvPr>
        </p:nvPicPr>
        <p:blipFill>
          <a:blip r:embed="rId3"/>
          <a:stretch>
            <a:fillRect/>
          </a:stretch>
        </p:blipFill>
        <p:spPr>
          <a:xfrm>
            <a:off x="5976798" y="3668634"/>
            <a:ext cx="298730" cy="369332"/>
          </a:xfrm>
          <a:prstGeom prst="rect">
            <a:avLst/>
          </a:prstGeom>
        </p:spPr>
      </p:pic>
      <p:sp>
        <p:nvSpPr>
          <p:cNvPr id="4" name="Rectangle 3">
            <a:extLst>
              <a:ext uri="{FF2B5EF4-FFF2-40B4-BE49-F238E27FC236}">
                <a16:creationId xmlns:a16="http://schemas.microsoft.com/office/drawing/2014/main" id="{F1E6F625-B6E9-4DFE-8B18-F64AD75E9494}"/>
              </a:ext>
            </a:extLst>
          </p:cNvPr>
          <p:cNvSpPr/>
          <p:nvPr/>
        </p:nvSpPr>
        <p:spPr>
          <a:xfrm>
            <a:off x="3557239" y="3244334"/>
            <a:ext cx="2789791" cy="369332"/>
          </a:xfrm>
          <a:prstGeom prst="rect">
            <a:avLst/>
          </a:prstGeom>
        </p:spPr>
        <p:txBody>
          <a:bodyPr wrap="square">
            <a:spAutoFit/>
          </a:bodyPr>
          <a:lstStyle/>
          <a:p>
            <a:r>
              <a:rPr lang="en-US" dirty="0"/>
              <a:t>FF</a:t>
            </a:r>
          </a:p>
        </p:txBody>
      </p:sp>
      <p:graphicFrame>
        <p:nvGraphicFramePr>
          <p:cNvPr id="7" name="Content Placeholder 6">
            <a:extLst>
              <a:ext uri="{FF2B5EF4-FFF2-40B4-BE49-F238E27FC236}">
                <a16:creationId xmlns:a16="http://schemas.microsoft.com/office/drawing/2014/main" id="{77942D41-CCFB-42F3-BC8D-DF73748AA34C}"/>
              </a:ext>
            </a:extLst>
          </p:cNvPr>
          <p:cNvGraphicFramePr>
            <a:graphicFrameLocks/>
          </p:cNvGraphicFramePr>
          <p:nvPr>
            <p:extLst>
              <p:ext uri="{D42A27DB-BD31-4B8C-83A1-F6EECF244321}">
                <p14:modId xmlns:p14="http://schemas.microsoft.com/office/powerpoint/2010/main" val="771957086"/>
              </p:ext>
            </p:extLst>
          </p:nvPr>
        </p:nvGraphicFramePr>
        <p:xfrm>
          <a:off x="1097280" y="1029454"/>
          <a:ext cx="10058401" cy="4429760"/>
        </p:xfrm>
        <a:graphic>
          <a:graphicData uri="http://schemas.openxmlformats.org/drawingml/2006/table">
            <a:tbl>
              <a:tblPr firstRow="1" bandRow="1">
                <a:tableStyleId>{5C22544A-7EE6-4342-B048-85BDC9FD1C3A}</a:tableStyleId>
              </a:tblPr>
              <a:tblGrid>
                <a:gridCol w="5346551">
                  <a:extLst>
                    <a:ext uri="{9D8B030D-6E8A-4147-A177-3AD203B41FA5}">
                      <a16:colId xmlns:a16="http://schemas.microsoft.com/office/drawing/2014/main" val="950191832"/>
                    </a:ext>
                  </a:extLst>
                </a:gridCol>
                <a:gridCol w="2388197">
                  <a:extLst>
                    <a:ext uri="{9D8B030D-6E8A-4147-A177-3AD203B41FA5}">
                      <a16:colId xmlns:a16="http://schemas.microsoft.com/office/drawing/2014/main" val="2636649833"/>
                    </a:ext>
                  </a:extLst>
                </a:gridCol>
                <a:gridCol w="2323653">
                  <a:extLst>
                    <a:ext uri="{9D8B030D-6E8A-4147-A177-3AD203B41FA5}">
                      <a16:colId xmlns:a16="http://schemas.microsoft.com/office/drawing/2014/main" val="473018914"/>
                    </a:ext>
                  </a:extLst>
                </a:gridCol>
              </a:tblGrid>
              <a:tr h="999636">
                <a:tc>
                  <a:txBody>
                    <a:bodyPr/>
                    <a:lstStyle/>
                    <a:p>
                      <a:pPr algn="ctr" rtl="0" fontAlgn="ctr"/>
                      <a:r>
                        <a:rPr lang="en-US" sz="2800" u="none" strike="noStrike" dirty="0">
                          <a:effectLst/>
                        </a:rPr>
                        <a:t>Tax Rate</a:t>
                      </a:r>
                      <a:endParaRPr lang="en-US" sz="2800" b="1" i="0" u="none" strike="noStrike" dirty="0">
                        <a:solidFill>
                          <a:srgbClr val="FFFFFF"/>
                        </a:solidFill>
                        <a:effectLst/>
                        <a:latin typeface="Calibri" panose="020F0502020204030204" pitchFamily="34" charset="0"/>
                      </a:endParaRPr>
                    </a:p>
                  </a:txBody>
                  <a:tcPr marL="9525" marR="9525" marT="9525" marB="0" anchor="ctr">
                    <a:solidFill>
                      <a:srgbClr val="0070C0"/>
                    </a:solidFill>
                  </a:tcPr>
                </a:tc>
                <a:tc>
                  <a:txBody>
                    <a:bodyPr/>
                    <a:lstStyle/>
                    <a:p>
                      <a:pPr algn="ctr" rtl="0" fontAlgn="ctr"/>
                      <a:r>
                        <a:rPr lang="en-US" sz="2800" u="none" strike="noStrike" dirty="0">
                          <a:effectLst/>
                        </a:rPr>
                        <a:t>Adopted FY 2022-23</a:t>
                      </a:r>
                      <a:endParaRPr lang="en-US" sz="2800" b="1" i="0" u="none" strike="noStrike" dirty="0">
                        <a:solidFill>
                          <a:srgbClr val="FFFFFF"/>
                        </a:solidFill>
                        <a:effectLst/>
                        <a:latin typeface="Calibri" panose="020F0502020204030204" pitchFamily="34" charset="0"/>
                      </a:endParaRPr>
                    </a:p>
                  </a:txBody>
                  <a:tcPr marL="9525" marR="9525" marT="9525" marB="0" anchor="ctr">
                    <a:solidFill>
                      <a:srgbClr val="0070C0"/>
                    </a:solidFill>
                  </a:tcPr>
                </a:tc>
                <a:tc>
                  <a:txBody>
                    <a:bodyPr/>
                    <a:lstStyle/>
                    <a:p>
                      <a:pPr algn="ctr" rtl="0" fontAlgn="ctr"/>
                      <a:r>
                        <a:rPr lang="en-US" sz="2800" u="none" strike="noStrike" dirty="0">
                          <a:effectLst/>
                        </a:rPr>
                        <a:t>Proposed </a:t>
                      </a:r>
                      <a:br>
                        <a:rPr lang="en-US" sz="2800" u="none" strike="noStrike" dirty="0">
                          <a:effectLst/>
                        </a:rPr>
                      </a:br>
                      <a:r>
                        <a:rPr lang="en-US" sz="2800" u="none" strike="noStrike" dirty="0">
                          <a:effectLst/>
                        </a:rPr>
                        <a:t>2023-24</a:t>
                      </a:r>
                      <a:endParaRPr lang="en-US" sz="2800" b="1" i="0" u="none" strike="noStrike" dirty="0">
                        <a:solidFill>
                          <a:srgbClr val="FFFFFF"/>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2034419681"/>
                  </a:ext>
                </a:extLst>
              </a:tr>
              <a:tr h="431216">
                <a:tc>
                  <a:txBody>
                    <a:bodyPr/>
                    <a:lstStyle/>
                    <a:p>
                      <a:pPr algn="l" rtl="0" fontAlgn="ctr"/>
                      <a:r>
                        <a:rPr lang="en-US" sz="2000" u="none" strike="noStrike" dirty="0">
                          <a:effectLst/>
                        </a:rPr>
                        <a:t>Proposed Tax Rate</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.355039</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.353162</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0732783"/>
                  </a:ext>
                </a:extLst>
              </a:tr>
              <a:tr h="431216">
                <a:tc>
                  <a:txBody>
                    <a:bodyPr/>
                    <a:lstStyle/>
                    <a:p>
                      <a:pPr algn="l" rtl="0" fontAlgn="ctr"/>
                      <a:r>
                        <a:rPr lang="en-US" sz="2000" u="none" strike="noStrike">
                          <a:effectLst/>
                        </a:rPr>
                        <a:t>Voter-Approval Tax Rate</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.361731</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.380408</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2806966"/>
                  </a:ext>
                </a:extLst>
              </a:tr>
              <a:tr h="431216">
                <a:tc>
                  <a:txBody>
                    <a:bodyPr/>
                    <a:lstStyle/>
                    <a:p>
                      <a:pPr algn="l" rtl="0" fontAlgn="ctr"/>
                      <a:r>
                        <a:rPr lang="en-US" sz="2000" u="none" strike="noStrike" dirty="0">
                          <a:effectLst/>
                        </a:rPr>
                        <a:t>No-New-Revenue Rate</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.355039</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.328693</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43334573"/>
                  </a:ext>
                </a:extLst>
              </a:tr>
              <a:tr h="450816">
                <a:tc>
                  <a:txBody>
                    <a:bodyPr/>
                    <a:lstStyle/>
                    <a:p>
                      <a:pPr algn="l" rtl="0" fontAlgn="ctr"/>
                      <a:r>
                        <a:rPr lang="en-US" sz="2000" u="none" strike="noStrike" dirty="0">
                          <a:effectLst/>
                        </a:rPr>
                        <a:t>Voter-Approval M&amp;O Rate</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.311536</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.292310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19846262"/>
                  </a:ext>
                </a:extLst>
              </a:tr>
              <a:tr h="842830">
                <a:tc>
                  <a:txBody>
                    <a:bodyPr/>
                    <a:lstStyle/>
                    <a:p>
                      <a:pPr algn="l" rtl="0" fontAlgn="ctr"/>
                      <a:r>
                        <a:rPr lang="en-US" sz="2000" u="none" strike="noStrike" dirty="0">
                          <a:effectLst/>
                        </a:rPr>
                        <a:t>No-New-Revenue M&amp;O Tax Rate</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.304844</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.267841</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72508429"/>
                  </a:ext>
                </a:extLst>
              </a:tr>
              <a:tr h="842830">
                <a:tc>
                  <a:txBody>
                    <a:bodyPr/>
                    <a:lstStyle/>
                    <a:p>
                      <a:pPr algn="l" rtl="0" fontAlgn="ctr"/>
                      <a:r>
                        <a:rPr lang="en-US" sz="2000" u="none" strike="noStrike">
                          <a:effectLst/>
                        </a:rPr>
                        <a:t>Interest &amp; Sinking (Debt Service)</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.050195</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.060852</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80433538"/>
                  </a:ext>
                </a:extLst>
              </a:tr>
            </a:tbl>
          </a:graphicData>
        </a:graphic>
      </p:graphicFrame>
      <p:sp>
        <p:nvSpPr>
          <p:cNvPr id="8" name="Slide Number Placeholder 7">
            <a:extLst>
              <a:ext uri="{FF2B5EF4-FFF2-40B4-BE49-F238E27FC236}">
                <a16:creationId xmlns:a16="http://schemas.microsoft.com/office/drawing/2014/main" id="{B31FF603-0D6F-E354-6389-195056D9DCB3}"/>
              </a:ext>
            </a:extLst>
          </p:cNvPr>
          <p:cNvSpPr>
            <a:spLocks noGrp="1"/>
          </p:cNvSpPr>
          <p:nvPr>
            <p:ph type="sldNum" sz="quarter" idx="12"/>
          </p:nvPr>
        </p:nvSpPr>
        <p:spPr>
          <a:xfrm>
            <a:off x="10784035" y="6483251"/>
            <a:ext cx="1312025" cy="365125"/>
          </a:xfrm>
        </p:spPr>
        <p:txBody>
          <a:bodyPr/>
          <a:lstStyle/>
          <a:p>
            <a:fld id="{4CE482DC-2269-4F26-9D2A-7E44B1A4CD85}" type="slidenum">
              <a:rPr lang="en-US" sz="2400" smtClean="0"/>
              <a:t>20</a:t>
            </a:fld>
            <a:endParaRPr lang="en-US" sz="2400" dirty="0"/>
          </a:p>
        </p:txBody>
      </p:sp>
      <p:sp>
        <p:nvSpPr>
          <p:cNvPr id="6" name="TextBox 5">
            <a:extLst>
              <a:ext uri="{FF2B5EF4-FFF2-40B4-BE49-F238E27FC236}">
                <a16:creationId xmlns:a16="http://schemas.microsoft.com/office/drawing/2014/main" id="{C076CF63-8B88-4136-86AD-E2874CEE5157}"/>
              </a:ext>
            </a:extLst>
          </p:cNvPr>
          <p:cNvSpPr txBox="1"/>
          <p:nvPr/>
        </p:nvSpPr>
        <p:spPr>
          <a:xfrm>
            <a:off x="967958" y="5740400"/>
            <a:ext cx="9948749" cy="461665"/>
          </a:xfrm>
          <a:prstGeom prst="rect">
            <a:avLst/>
          </a:prstGeom>
          <a:noFill/>
        </p:spPr>
        <p:txBody>
          <a:bodyPr wrap="none" rtlCol="0">
            <a:spAutoFit/>
          </a:bodyPr>
          <a:lstStyle/>
          <a:p>
            <a:r>
              <a:rPr lang="en-US" sz="2400" dirty="0"/>
              <a:t>NOTE:  The Proposed Tax Rate is 1.8 cents </a:t>
            </a:r>
            <a:r>
              <a:rPr lang="en-US" sz="2400" u="sng" dirty="0"/>
              <a:t>lower</a:t>
            </a:r>
            <a:r>
              <a:rPr lang="en-US" sz="2400" dirty="0"/>
              <a:t> than the rate adopted in 2023</a:t>
            </a:r>
            <a:r>
              <a:rPr lang="en-US" dirty="0"/>
              <a:t>.</a:t>
            </a:r>
          </a:p>
        </p:txBody>
      </p:sp>
      <p:sp>
        <p:nvSpPr>
          <p:cNvPr id="9" name="Oval 8">
            <a:extLst>
              <a:ext uri="{FF2B5EF4-FFF2-40B4-BE49-F238E27FC236}">
                <a16:creationId xmlns:a16="http://schemas.microsoft.com/office/drawing/2014/main" id="{A533C454-CD11-4C53-BF60-E5A6D9C16629}"/>
              </a:ext>
            </a:extLst>
          </p:cNvPr>
          <p:cNvSpPr/>
          <p:nvPr/>
        </p:nvSpPr>
        <p:spPr>
          <a:xfrm>
            <a:off x="7045035" y="2071640"/>
            <a:ext cx="1246909" cy="338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A9B47D6-2B5A-4939-8811-505BAD25EA44}"/>
              </a:ext>
            </a:extLst>
          </p:cNvPr>
          <p:cNvSpPr/>
          <p:nvPr/>
        </p:nvSpPr>
        <p:spPr>
          <a:xfrm>
            <a:off x="9309561" y="2071640"/>
            <a:ext cx="1246909" cy="338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7A4AD36-E30C-4CAC-9AD6-82E5FACA3BDF}"/>
              </a:ext>
            </a:extLst>
          </p:cNvPr>
          <p:cNvCxnSpPr/>
          <p:nvPr/>
        </p:nvCxnSpPr>
        <p:spPr>
          <a:xfrm flipH="1">
            <a:off x="8291944" y="2240996"/>
            <a:ext cx="945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58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a:extLst>
              <a:ext uri="{FF2B5EF4-FFF2-40B4-BE49-F238E27FC236}">
                <a16:creationId xmlns:a16="http://schemas.microsoft.com/office/drawing/2014/main" id="{00000000-0008-0000-0200-000002000000}"/>
              </a:ext>
            </a:extLst>
          </p:cNvPr>
          <p:cNvGraphicFramePr>
            <a:graphicFrameLocks noGrp="1"/>
          </p:cNvGraphicFramePr>
          <p:nvPr>
            <p:ph type="chart" sz="quarter" idx="10"/>
            <p:extLst>
              <p:ext uri="{D42A27DB-BD31-4B8C-83A1-F6EECF244321}">
                <p14:modId xmlns:p14="http://schemas.microsoft.com/office/powerpoint/2010/main" val="1945195437"/>
              </p:ext>
            </p:extLst>
          </p:nvPr>
        </p:nvGraphicFramePr>
        <p:xfrm>
          <a:off x="255586" y="200025"/>
          <a:ext cx="11680828" cy="648652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B9FA7696-0961-470B-9ECD-189E421A3DEF}"/>
              </a:ext>
            </a:extLst>
          </p:cNvPr>
          <p:cNvSpPr>
            <a:spLocks noGrp="1"/>
          </p:cNvSpPr>
          <p:nvPr>
            <p:ph type="title"/>
          </p:nvPr>
        </p:nvSpPr>
        <p:spPr>
          <a:xfrm>
            <a:off x="6096000" y="336182"/>
            <a:ext cx="5840414" cy="1126858"/>
          </a:xfrm>
        </p:spPr>
        <p:txBody>
          <a:bodyPr>
            <a:normAutofit fontScale="90000"/>
          </a:bodyPr>
          <a:lstStyle/>
          <a:p>
            <a:pPr algn="ctr">
              <a:defRPr sz="1440" b="0" i="0" u="none" strike="noStrike" kern="1200" cap="all" spc="0" baseline="0">
                <a:gradFill>
                  <a:gsLst>
                    <a:gs pos="0">
                      <a:prstClr val="black">
                        <a:lumMod val="50000"/>
                        <a:lumOff val="50000"/>
                      </a:prstClr>
                    </a:gs>
                    <a:gs pos="100000">
                      <a:prstClr val="black">
                        <a:lumMod val="85000"/>
                        <a:lumOff val="15000"/>
                      </a:prstClr>
                    </a:gs>
                  </a:gsLst>
                  <a:lin ang="5400000" scaled="0"/>
                </a:gradFill>
                <a:latin typeface="+mn-lt"/>
                <a:ea typeface="+mn-ea"/>
                <a:cs typeface="+mn-cs"/>
              </a:defRPr>
            </a:pPr>
            <a:r>
              <a:rPr lang="en-US" sz="3600" b="1" cap="all" spc="0" dirty="0">
                <a:ln>
                  <a:solidFill>
                    <a:schemeClr val="bg1"/>
                  </a:solidFill>
                </a:ln>
                <a:solidFill>
                  <a:schemeClr val="tx2"/>
                </a:solidFill>
              </a:rPr>
              <a:t>Historical Tax Levy </a:t>
            </a:r>
            <a:br>
              <a:rPr lang="en-US" sz="3600" b="1" cap="all" spc="0" dirty="0">
                <a:ln>
                  <a:solidFill>
                    <a:schemeClr val="bg1"/>
                  </a:solidFill>
                </a:ln>
                <a:solidFill>
                  <a:schemeClr val="tx2"/>
                </a:solidFill>
              </a:rPr>
            </a:br>
            <a:r>
              <a:rPr lang="en-US" sz="3600" b="1" cap="all" spc="0" dirty="0">
                <a:ln>
                  <a:solidFill>
                    <a:schemeClr val="bg1"/>
                  </a:solidFill>
                </a:ln>
                <a:solidFill>
                  <a:schemeClr val="tx2"/>
                </a:solidFill>
              </a:rPr>
              <a:t>2004 to Proposed 2024</a:t>
            </a:r>
            <a:br>
              <a:rPr lang="en-US" b="1" cap="all" spc="0" dirty="0">
                <a:ln>
                  <a:solidFill>
                    <a:schemeClr val="bg1"/>
                  </a:solidFill>
                </a:ln>
                <a:solidFill>
                  <a:schemeClr val="tx2"/>
                </a:solidFill>
              </a:rPr>
            </a:br>
            <a:endParaRPr lang="en-US" dirty="0"/>
          </a:p>
        </p:txBody>
      </p:sp>
      <p:sp>
        <p:nvSpPr>
          <p:cNvPr id="2" name="Slide Number Placeholder 7">
            <a:extLst>
              <a:ext uri="{FF2B5EF4-FFF2-40B4-BE49-F238E27FC236}">
                <a16:creationId xmlns:a16="http://schemas.microsoft.com/office/drawing/2014/main" id="{78C705AC-12DF-F0A2-5318-21B359ABD95F}"/>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21</a:t>
            </a:fld>
            <a:endParaRPr lang="en-US" sz="2400" dirty="0"/>
          </a:p>
        </p:txBody>
      </p:sp>
    </p:spTree>
    <p:extLst>
      <p:ext uri="{BB962C8B-B14F-4D97-AF65-F5344CB8AC3E}">
        <p14:creationId xmlns:p14="http://schemas.microsoft.com/office/powerpoint/2010/main" val="6897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6FA8-9F10-4DCC-FB22-556650DF28C0}"/>
              </a:ext>
            </a:extLst>
          </p:cNvPr>
          <p:cNvSpPr txBox="1">
            <a:spLocks/>
          </p:cNvSpPr>
          <p:nvPr/>
        </p:nvSpPr>
        <p:spPr>
          <a:xfrm>
            <a:off x="1066799" y="121297"/>
            <a:ext cx="10058400" cy="83975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en-US" sz="4400" dirty="0"/>
            </a:br>
            <a:r>
              <a:rPr lang="en-US" sz="4400" cap="small" dirty="0"/>
              <a:t>2022-2023 Property Tax Rates Compared</a:t>
            </a:r>
          </a:p>
        </p:txBody>
      </p:sp>
      <p:graphicFrame>
        <p:nvGraphicFramePr>
          <p:cNvPr id="4" name="Chart 3">
            <a:extLst>
              <a:ext uri="{FF2B5EF4-FFF2-40B4-BE49-F238E27FC236}">
                <a16:creationId xmlns:a16="http://schemas.microsoft.com/office/drawing/2014/main" id="{DCE3D1ED-D3BF-C1F7-A559-3309581B0489}"/>
              </a:ext>
            </a:extLst>
          </p:cNvPr>
          <p:cNvGraphicFramePr>
            <a:graphicFrameLocks noGrp="1"/>
          </p:cNvGraphicFramePr>
          <p:nvPr>
            <p:extLst>
              <p:ext uri="{D42A27DB-BD31-4B8C-83A1-F6EECF244321}">
                <p14:modId xmlns:p14="http://schemas.microsoft.com/office/powerpoint/2010/main" val="3072571589"/>
              </p:ext>
            </p:extLst>
          </p:nvPr>
        </p:nvGraphicFramePr>
        <p:xfrm>
          <a:off x="0" y="961053"/>
          <a:ext cx="12191999" cy="532301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07D43351-23C8-03AD-830E-AFE1BFC59082}"/>
              </a:ext>
            </a:extLst>
          </p:cNvPr>
          <p:cNvSpPr>
            <a:spLocks noGrp="1"/>
          </p:cNvSpPr>
          <p:nvPr>
            <p:ph type="sldNum" sz="quarter" idx="12"/>
          </p:nvPr>
        </p:nvSpPr>
        <p:spPr>
          <a:xfrm>
            <a:off x="10784036" y="6492875"/>
            <a:ext cx="1312025" cy="365125"/>
          </a:xfrm>
        </p:spPr>
        <p:txBody>
          <a:bodyPr/>
          <a:lstStyle/>
          <a:p>
            <a:fld id="{4FAB73BC-B049-4115-A692-8D63A059BFB8}" type="slidenum">
              <a:rPr lang="en-US" sz="2400" smtClean="0"/>
              <a:pPr/>
              <a:t>22</a:t>
            </a:fld>
            <a:endParaRPr lang="en-US" sz="2400" dirty="0"/>
          </a:p>
        </p:txBody>
      </p:sp>
    </p:spTree>
    <p:extLst>
      <p:ext uri="{BB962C8B-B14F-4D97-AF65-F5344CB8AC3E}">
        <p14:creationId xmlns:p14="http://schemas.microsoft.com/office/powerpoint/2010/main" val="38057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6FA8-9F10-4DCC-FB22-556650DF28C0}"/>
              </a:ext>
            </a:extLst>
          </p:cNvPr>
          <p:cNvSpPr txBox="1">
            <a:spLocks/>
          </p:cNvSpPr>
          <p:nvPr/>
        </p:nvSpPr>
        <p:spPr>
          <a:xfrm>
            <a:off x="1066799" y="121297"/>
            <a:ext cx="10058400" cy="83975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en-US" sz="4400" dirty="0"/>
            </a:br>
            <a:r>
              <a:rPr lang="en-US" sz="4400" cap="small" dirty="0"/>
              <a:t>2022-2023 Total Property Tax Rates Compared</a:t>
            </a:r>
          </a:p>
        </p:txBody>
      </p:sp>
      <p:graphicFrame>
        <p:nvGraphicFramePr>
          <p:cNvPr id="4" name="Chart 3">
            <a:extLst>
              <a:ext uri="{FF2B5EF4-FFF2-40B4-BE49-F238E27FC236}">
                <a16:creationId xmlns:a16="http://schemas.microsoft.com/office/drawing/2014/main" id="{DCE3D1ED-D3BF-C1F7-A559-3309581B0489}"/>
              </a:ext>
            </a:extLst>
          </p:cNvPr>
          <p:cNvGraphicFramePr>
            <a:graphicFrameLocks noGrp="1"/>
          </p:cNvGraphicFramePr>
          <p:nvPr>
            <p:extLst>
              <p:ext uri="{D42A27DB-BD31-4B8C-83A1-F6EECF244321}">
                <p14:modId xmlns:p14="http://schemas.microsoft.com/office/powerpoint/2010/main" val="2498173320"/>
              </p:ext>
            </p:extLst>
          </p:nvPr>
        </p:nvGraphicFramePr>
        <p:xfrm>
          <a:off x="0" y="961053"/>
          <a:ext cx="12191999" cy="532301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B3C4387-4CC1-C12A-E91A-163A6F0252C7}"/>
              </a:ext>
            </a:extLst>
          </p:cNvPr>
          <p:cNvSpPr/>
          <p:nvPr/>
        </p:nvSpPr>
        <p:spPr>
          <a:xfrm>
            <a:off x="2269865" y="4668819"/>
            <a:ext cx="596626" cy="527125"/>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BCD8EFA-9785-52B5-5579-71D755E6CAED}"/>
              </a:ext>
            </a:extLst>
          </p:cNvPr>
          <p:cNvSpPr>
            <a:spLocks noGrp="1"/>
          </p:cNvSpPr>
          <p:nvPr>
            <p:ph type="sldNum" sz="quarter" idx="12"/>
          </p:nvPr>
        </p:nvSpPr>
        <p:spPr>
          <a:xfrm>
            <a:off x="10808055" y="6492875"/>
            <a:ext cx="1312025" cy="365125"/>
          </a:xfrm>
        </p:spPr>
        <p:txBody>
          <a:bodyPr/>
          <a:lstStyle/>
          <a:p>
            <a:fld id="{4FAB73BC-B049-4115-A692-8D63A059BFB8}" type="slidenum">
              <a:rPr lang="en-US" sz="2400" smtClean="0"/>
              <a:pPr/>
              <a:t>23</a:t>
            </a:fld>
            <a:endParaRPr lang="en-US" sz="2400" dirty="0"/>
          </a:p>
        </p:txBody>
      </p:sp>
    </p:spTree>
    <p:extLst>
      <p:ext uri="{BB962C8B-B14F-4D97-AF65-F5344CB8AC3E}">
        <p14:creationId xmlns:p14="http://schemas.microsoft.com/office/powerpoint/2010/main" val="171619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748E-3CE0-450F-9805-9D3E3A4E37B0}"/>
              </a:ext>
            </a:extLst>
          </p:cNvPr>
          <p:cNvSpPr>
            <a:spLocks noGrp="1"/>
          </p:cNvSpPr>
          <p:nvPr>
            <p:ph type="title"/>
          </p:nvPr>
        </p:nvSpPr>
        <p:spPr/>
        <p:txBody>
          <a:bodyPr/>
          <a:lstStyle/>
          <a:p>
            <a:pPr algn="ctr"/>
            <a:r>
              <a:rPr lang="en-US" dirty="0"/>
              <a:t>MIDLAND COMBINED TAX RATE</a:t>
            </a:r>
          </a:p>
        </p:txBody>
      </p:sp>
      <p:graphicFrame>
        <p:nvGraphicFramePr>
          <p:cNvPr id="6" name="Content Placeholder 5">
            <a:extLst>
              <a:ext uri="{FF2B5EF4-FFF2-40B4-BE49-F238E27FC236}">
                <a16:creationId xmlns:a16="http://schemas.microsoft.com/office/drawing/2014/main" id="{02491F87-FC9C-4697-B60F-88A0B5B9FCA7}"/>
              </a:ext>
            </a:extLst>
          </p:cNvPr>
          <p:cNvGraphicFramePr>
            <a:graphicFrameLocks noGrp="1"/>
          </p:cNvGraphicFramePr>
          <p:nvPr>
            <p:ph idx="1"/>
            <p:extLst>
              <p:ext uri="{D42A27DB-BD31-4B8C-83A1-F6EECF244321}">
                <p14:modId xmlns:p14="http://schemas.microsoft.com/office/powerpoint/2010/main" val="2472311305"/>
              </p:ext>
            </p:extLst>
          </p:nvPr>
        </p:nvGraphicFramePr>
        <p:xfrm>
          <a:off x="479502" y="1846262"/>
          <a:ext cx="11374243" cy="433151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A5CF5E3C-C322-C1DB-0B17-DD865A31293B}"/>
              </a:ext>
            </a:extLst>
          </p:cNvPr>
          <p:cNvSpPr>
            <a:spLocks noGrp="1"/>
          </p:cNvSpPr>
          <p:nvPr>
            <p:ph type="sldNum" sz="quarter" idx="12"/>
          </p:nvPr>
        </p:nvSpPr>
        <p:spPr>
          <a:xfrm>
            <a:off x="10784035" y="6492875"/>
            <a:ext cx="1312025" cy="365125"/>
          </a:xfrm>
        </p:spPr>
        <p:txBody>
          <a:bodyPr/>
          <a:lstStyle/>
          <a:p>
            <a:fld id="{4CE482DC-2269-4F26-9D2A-7E44B1A4CD85}" type="slidenum">
              <a:rPr lang="en-US" sz="2400" smtClean="0"/>
              <a:t>24</a:t>
            </a:fld>
            <a:endParaRPr lang="en-US" sz="2400" dirty="0"/>
          </a:p>
        </p:txBody>
      </p:sp>
    </p:spTree>
    <p:extLst>
      <p:ext uri="{BB962C8B-B14F-4D97-AF65-F5344CB8AC3E}">
        <p14:creationId xmlns:p14="http://schemas.microsoft.com/office/powerpoint/2010/main" val="53919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B5B5DB-219B-6645-8773-4A6C9E9AA284}"/>
              </a:ext>
            </a:extLst>
          </p:cNvPr>
          <p:cNvSpPr/>
          <p:nvPr/>
        </p:nvSpPr>
        <p:spPr>
          <a:xfrm>
            <a:off x="3161123" y="3962858"/>
            <a:ext cx="2263203" cy="3331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Midland County </a:t>
            </a:r>
            <a:r>
              <a:rPr lang="en-US" dirty="0">
                <a:solidFill>
                  <a:schemeClr val="tx1"/>
                </a:solidFill>
                <a:highlight>
                  <a:srgbClr val="FFFF00"/>
                </a:highlight>
              </a:rPr>
              <a:t>8%</a:t>
            </a:r>
          </a:p>
        </p:txBody>
      </p:sp>
      <p:sp>
        <p:nvSpPr>
          <p:cNvPr id="12" name="Rectangle 11">
            <a:extLst>
              <a:ext uri="{FF2B5EF4-FFF2-40B4-BE49-F238E27FC236}">
                <a16:creationId xmlns:a16="http://schemas.microsoft.com/office/drawing/2014/main" id="{55C8C8DE-3525-F2FD-E453-07F04243B5E7}"/>
              </a:ext>
            </a:extLst>
          </p:cNvPr>
          <p:cNvSpPr/>
          <p:nvPr/>
        </p:nvSpPr>
        <p:spPr>
          <a:xfrm>
            <a:off x="366528" y="687572"/>
            <a:ext cx="2413700" cy="42649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City of Midland </a:t>
            </a:r>
            <a:r>
              <a:rPr lang="en-US" sz="2000" dirty="0">
                <a:solidFill>
                  <a:schemeClr val="tx1"/>
                </a:solidFill>
                <a:highlight>
                  <a:srgbClr val="FFFF00"/>
                </a:highlight>
              </a:rPr>
              <a:t>23%</a:t>
            </a:r>
          </a:p>
        </p:txBody>
      </p:sp>
      <p:pic>
        <p:nvPicPr>
          <p:cNvPr id="1026" name="Picture 2">
            <a:extLst>
              <a:ext uri="{FF2B5EF4-FFF2-40B4-BE49-F238E27FC236}">
                <a16:creationId xmlns:a16="http://schemas.microsoft.com/office/drawing/2014/main" id="{7B4E184C-C7B4-9F6A-9E83-92D6F4B8F227}"/>
              </a:ext>
            </a:extLst>
          </p:cNvPr>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78366"/>
          <a:stretch/>
        </p:blipFill>
        <p:spPr bwMode="auto">
          <a:xfrm>
            <a:off x="366528" y="1114065"/>
            <a:ext cx="2413700" cy="4629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F5BDD30-1B05-CB7D-CECD-A7FD438DD1B7}"/>
              </a:ext>
            </a:extLst>
          </p:cNvPr>
          <p:cNvPicPr>
            <a:picLocks noChangeAspect="1" noChangeArrowheads="1"/>
          </p:cNvPicPr>
          <p:nvPr/>
        </p:nvPicPr>
        <p:blipFill rotWithShape="1">
          <a:blip r:embed="rId3">
            <a:duotone>
              <a:schemeClr val="accent3">
                <a:shade val="45000"/>
                <a:satMod val="135000"/>
              </a:schemeClr>
              <a:prstClr val="white"/>
            </a:duotone>
            <a:alphaModFix amt="50000"/>
            <a:extLst>
              <a:ext uri="{28A0092B-C50C-407E-A947-70E740481C1C}">
                <a14:useLocalDpi xmlns:a14="http://schemas.microsoft.com/office/drawing/2010/main" val="0"/>
              </a:ext>
            </a:extLst>
          </a:blip>
          <a:srcRect l="23316" t="1" r="56399" b="73204"/>
          <a:stretch/>
        </p:blipFill>
        <p:spPr bwMode="auto">
          <a:xfrm>
            <a:off x="3161121" y="796809"/>
            <a:ext cx="2263203" cy="1240583"/>
          </a:xfrm>
          <a:prstGeom prst="rect">
            <a:avLst/>
          </a:prstGeom>
          <a:noFill/>
          <a:ln w="12700">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44B3EFC-908A-9D91-E6F9-B9BEB490A931}"/>
              </a:ext>
            </a:extLst>
          </p:cNvPr>
          <p:cNvPicPr>
            <a:picLocks noChangeAspect="1" noChangeArrowheads="1"/>
          </p:cNvPicPr>
          <p:nvPr/>
        </p:nvPicPr>
        <p:blipFill rotWithShape="1">
          <a:blip r:embed="rId3">
            <a:duotone>
              <a:schemeClr val="accent3">
                <a:shade val="45000"/>
                <a:satMod val="135000"/>
              </a:schemeClr>
              <a:prstClr val="white"/>
            </a:duotone>
            <a:alphaModFix amt="50000"/>
            <a:extLst>
              <a:ext uri="{28A0092B-C50C-407E-A947-70E740481C1C}">
                <a14:useLocalDpi xmlns:a14="http://schemas.microsoft.com/office/drawing/2010/main" val="0"/>
              </a:ext>
            </a:extLst>
          </a:blip>
          <a:srcRect l="23316" t="31773" r="56399" b="41432"/>
          <a:stretch/>
        </p:blipFill>
        <p:spPr bwMode="auto">
          <a:xfrm>
            <a:off x="3161121" y="2549394"/>
            <a:ext cx="2263203" cy="1240583"/>
          </a:xfrm>
          <a:prstGeom prst="rect">
            <a:avLst/>
          </a:prstGeom>
          <a:noFill/>
          <a:ln w="12700">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FB5D0D7-A7BE-2487-CA91-CD139C3E088B}"/>
              </a:ext>
            </a:extLst>
          </p:cNvPr>
          <p:cNvPicPr>
            <a:picLocks noChangeAspect="1" noChangeArrowheads="1"/>
          </p:cNvPicPr>
          <p:nvPr/>
        </p:nvPicPr>
        <p:blipFill rotWithShape="1">
          <a:blip r:embed="rId3">
            <a:duotone>
              <a:schemeClr val="accent3">
                <a:shade val="45000"/>
                <a:satMod val="135000"/>
              </a:schemeClr>
              <a:prstClr val="white"/>
            </a:duotone>
            <a:alphaModFix amt="50000"/>
            <a:extLst>
              <a:ext uri="{28A0092B-C50C-407E-A947-70E740481C1C}">
                <a14:useLocalDpi xmlns:a14="http://schemas.microsoft.com/office/drawing/2010/main" val="0"/>
              </a:ext>
            </a:extLst>
          </a:blip>
          <a:srcRect l="23316" t="63667" r="56399" b="-120"/>
          <a:stretch/>
        </p:blipFill>
        <p:spPr bwMode="auto">
          <a:xfrm>
            <a:off x="3161120" y="4295986"/>
            <a:ext cx="2263203" cy="1687703"/>
          </a:xfrm>
          <a:prstGeom prst="rect">
            <a:avLst/>
          </a:prstGeom>
          <a:noFill/>
          <a:ln w="12700">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61D0E65-965F-ABF5-E700-20C4C367310D}"/>
              </a:ext>
            </a:extLst>
          </p:cNvPr>
          <p:cNvPicPr>
            <a:picLocks noChangeAspect="1" noChangeArrowheads="1"/>
          </p:cNvPicPr>
          <p:nvPr/>
        </p:nvPicPr>
        <p:blipFill rotWithShape="1">
          <a:blip r:embed="rId3">
            <a:duotone>
              <a:schemeClr val="accent2">
                <a:shade val="45000"/>
                <a:satMod val="135000"/>
              </a:schemeClr>
              <a:prstClr val="white"/>
            </a:duotone>
            <a:alphaModFix amt="50000"/>
            <a:extLst>
              <a:ext uri="{28A0092B-C50C-407E-A947-70E740481C1C}">
                <a14:useLocalDpi xmlns:a14="http://schemas.microsoft.com/office/drawing/2010/main" val="0"/>
              </a:ext>
            </a:extLst>
          </a:blip>
          <a:srcRect l="45155" r="283"/>
          <a:stretch/>
        </p:blipFill>
        <p:spPr bwMode="auto">
          <a:xfrm>
            <a:off x="5742239" y="1114065"/>
            <a:ext cx="6104749" cy="4629870"/>
          </a:xfrm>
          <a:prstGeom prst="rect">
            <a:avLst/>
          </a:prstGeom>
          <a:noFill/>
          <a:ln w="12700">
            <a:solidFill>
              <a:schemeClr val="accent2">
                <a:lumMod val="20000"/>
                <a:lumOff val="80000"/>
              </a:schemeClr>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FF47369-1F34-D4AD-C2BD-BFE69C27CE60}"/>
              </a:ext>
            </a:extLst>
          </p:cNvPr>
          <p:cNvSpPr/>
          <p:nvPr/>
        </p:nvSpPr>
        <p:spPr>
          <a:xfrm>
            <a:off x="5742238" y="687571"/>
            <a:ext cx="6104749" cy="42649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Midland ISD </a:t>
            </a:r>
            <a:r>
              <a:rPr lang="en-US" dirty="0">
                <a:solidFill>
                  <a:schemeClr val="tx1"/>
                </a:solidFill>
                <a:highlight>
                  <a:srgbClr val="FFFF00"/>
                </a:highlight>
              </a:rPr>
              <a:t>59%</a:t>
            </a:r>
          </a:p>
        </p:txBody>
      </p:sp>
      <p:sp>
        <p:nvSpPr>
          <p:cNvPr id="16" name="Rectangle 15">
            <a:extLst>
              <a:ext uri="{FF2B5EF4-FFF2-40B4-BE49-F238E27FC236}">
                <a16:creationId xmlns:a16="http://schemas.microsoft.com/office/drawing/2014/main" id="{838967F8-4139-616F-22EB-ADA9BF3CD407}"/>
              </a:ext>
            </a:extLst>
          </p:cNvPr>
          <p:cNvSpPr/>
          <p:nvPr/>
        </p:nvSpPr>
        <p:spPr>
          <a:xfrm>
            <a:off x="3161120" y="2216266"/>
            <a:ext cx="2263203" cy="3331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Midland College </a:t>
            </a:r>
            <a:r>
              <a:rPr lang="en-US" dirty="0">
                <a:solidFill>
                  <a:schemeClr val="tx1"/>
                </a:solidFill>
                <a:highlight>
                  <a:srgbClr val="FFFF00"/>
                </a:highlight>
              </a:rPr>
              <a:t>5%</a:t>
            </a:r>
          </a:p>
        </p:txBody>
      </p:sp>
      <p:sp>
        <p:nvSpPr>
          <p:cNvPr id="17" name="Rectangle 16">
            <a:extLst>
              <a:ext uri="{FF2B5EF4-FFF2-40B4-BE49-F238E27FC236}">
                <a16:creationId xmlns:a16="http://schemas.microsoft.com/office/drawing/2014/main" id="{9B4ACC1D-4634-69B2-8233-5C9FBD1112FD}"/>
              </a:ext>
            </a:extLst>
          </p:cNvPr>
          <p:cNvSpPr/>
          <p:nvPr/>
        </p:nvSpPr>
        <p:spPr>
          <a:xfrm>
            <a:off x="3161120" y="457365"/>
            <a:ext cx="2263203" cy="3331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Midland Hospital</a:t>
            </a:r>
            <a:r>
              <a:rPr lang="en-US" dirty="0">
                <a:solidFill>
                  <a:schemeClr val="tx1"/>
                </a:solidFill>
                <a:highlight>
                  <a:srgbClr val="FFFF00"/>
                </a:highlight>
              </a:rPr>
              <a:t> 5%</a:t>
            </a:r>
          </a:p>
        </p:txBody>
      </p:sp>
      <p:sp>
        <p:nvSpPr>
          <p:cNvPr id="19" name="Slide Number Placeholder 18">
            <a:extLst>
              <a:ext uri="{FF2B5EF4-FFF2-40B4-BE49-F238E27FC236}">
                <a16:creationId xmlns:a16="http://schemas.microsoft.com/office/drawing/2014/main" id="{8684060F-E300-FD8D-EF2E-C516B17B6CE9}"/>
              </a:ext>
            </a:extLst>
          </p:cNvPr>
          <p:cNvSpPr>
            <a:spLocks noGrp="1"/>
          </p:cNvSpPr>
          <p:nvPr>
            <p:ph type="sldNum" sz="quarter" idx="12"/>
          </p:nvPr>
        </p:nvSpPr>
        <p:spPr>
          <a:xfrm>
            <a:off x="10804584" y="6492875"/>
            <a:ext cx="1312025" cy="365125"/>
          </a:xfrm>
        </p:spPr>
        <p:txBody>
          <a:bodyPr/>
          <a:lstStyle/>
          <a:p>
            <a:fld id="{4FAB73BC-B049-4115-A692-8D63A059BFB8}" type="slidenum">
              <a:rPr lang="en-US" sz="2400" smtClean="0"/>
              <a:pPr/>
              <a:t>25</a:t>
            </a:fld>
            <a:endParaRPr lang="en-US" sz="2400" dirty="0"/>
          </a:p>
        </p:txBody>
      </p:sp>
    </p:spTree>
    <p:extLst>
      <p:ext uri="{BB962C8B-B14F-4D97-AF65-F5344CB8AC3E}">
        <p14:creationId xmlns:p14="http://schemas.microsoft.com/office/powerpoint/2010/main" val="25869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C468-0CBD-49C6-8605-23C5F63A3A14}"/>
              </a:ext>
            </a:extLst>
          </p:cNvPr>
          <p:cNvSpPr>
            <a:spLocks noGrp="1"/>
          </p:cNvSpPr>
          <p:nvPr>
            <p:ph type="title"/>
          </p:nvPr>
        </p:nvSpPr>
        <p:spPr>
          <a:xfrm>
            <a:off x="1097280" y="286603"/>
            <a:ext cx="10058400" cy="1178303"/>
          </a:xfrm>
        </p:spPr>
        <p:txBody>
          <a:bodyPr/>
          <a:lstStyle/>
          <a:p>
            <a:r>
              <a:rPr lang="en-US" dirty="0"/>
              <a:t>PROPERTY TAX VALUATION </a:t>
            </a:r>
          </a:p>
        </p:txBody>
      </p:sp>
      <p:sp>
        <p:nvSpPr>
          <p:cNvPr id="7" name="Text Placeholder 7">
            <a:extLst>
              <a:ext uri="{FF2B5EF4-FFF2-40B4-BE49-F238E27FC236}">
                <a16:creationId xmlns:a16="http://schemas.microsoft.com/office/drawing/2014/main" id="{821AF5FE-E7A9-4EE1-93C1-A5256060312D}"/>
              </a:ext>
            </a:extLst>
          </p:cNvPr>
          <p:cNvSpPr txBox="1">
            <a:spLocks/>
          </p:cNvSpPr>
          <p:nvPr/>
        </p:nvSpPr>
        <p:spPr>
          <a:xfrm>
            <a:off x="612899" y="3558746"/>
            <a:ext cx="2338974" cy="757130"/>
          </a:xfrm>
          <a:prstGeom prst="rect">
            <a:avLst/>
          </a:prstGeom>
          <a:noFill/>
        </p:spPr>
        <p:txBody>
          <a:bodyPr wrap="square"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600" dirty="0"/>
              <a:t>Average Home Value for 2022: $325,000                 Taxes are $1,153.87</a:t>
            </a:r>
          </a:p>
        </p:txBody>
      </p:sp>
      <p:sp>
        <p:nvSpPr>
          <p:cNvPr id="8" name="Rectangle 7">
            <a:extLst>
              <a:ext uri="{FF2B5EF4-FFF2-40B4-BE49-F238E27FC236}">
                <a16:creationId xmlns:a16="http://schemas.microsoft.com/office/drawing/2014/main" id="{4E1806FC-C003-428A-BC6F-A09AF94E63EB}"/>
              </a:ext>
            </a:extLst>
          </p:cNvPr>
          <p:cNvSpPr/>
          <p:nvPr/>
        </p:nvSpPr>
        <p:spPr>
          <a:xfrm>
            <a:off x="630384" y="4826286"/>
            <a:ext cx="2304002" cy="830997"/>
          </a:xfrm>
          <a:prstGeom prst="rect">
            <a:avLst/>
          </a:prstGeom>
        </p:spPr>
        <p:txBody>
          <a:bodyPr wrap="square">
            <a:spAutoFit/>
          </a:bodyPr>
          <a:lstStyle/>
          <a:p>
            <a:pPr algn="ctr"/>
            <a:r>
              <a:rPr lang="en-US" sz="1600" dirty="0"/>
              <a:t>Average Home Value for 2023: $380,000</a:t>
            </a:r>
          </a:p>
          <a:p>
            <a:r>
              <a:rPr lang="en-US" sz="1600" dirty="0"/>
              <a:t>      Taxes are $1,342.02</a:t>
            </a:r>
          </a:p>
        </p:txBody>
      </p:sp>
      <p:sp>
        <p:nvSpPr>
          <p:cNvPr id="9" name="TextBox 8">
            <a:extLst>
              <a:ext uri="{FF2B5EF4-FFF2-40B4-BE49-F238E27FC236}">
                <a16:creationId xmlns:a16="http://schemas.microsoft.com/office/drawing/2014/main" id="{EF30DA52-3940-4121-91F3-18437E704363}"/>
              </a:ext>
            </a:extLst>
          </p:cNvPr>
          <p:cNvSpPr txBox="1"/>
          <p:nvPr/>
        </p:nvSpPr>
        <p:spPr>
          <a:xfrm>
            <a:off x="80426" y="1973217"/>
            <a:ext cx="3403919" cy="1077218"/>
          </a:xfrm>
          <a:prstGeom prst="rect">
            <a:avLst/>
          </a:prstGeom>
          <a:noFill/>
        </p:spPr>
        <p:txBody>
          <a:bodyPr wrap="square" rtlCol="0">
            <a:spAutoFit/>
          </a:bodyPr>
          <a:lstStyle/>
          <a:p>
            <a:pPr algn="ctr"/>
            <a:r>
              <a:rPr lang="en-US" sz="1600" b="1" dirty="0"/>
              <a:t>Per $100,000 of Home Value</a:t>
            </a:r>
          </a:p>
          <a:p>
            <a:pPr algn="ctr"/>
            <a:r>
              <a:rPr lang="en-US" sz="1600" dirty="0"/>
              <a:t>FY 2024 Proposed Tax Rate: $353.16</a:t>
            </a:r>
          </a:p>
          <a:p>
            <a:pPr algn="ctr"/>
            <a:r>
              <a:rPr lang="en-US" sz="1600" dirty="0"/>
              <a:t>FY 2023 Taxes: $355.04</a:t>
            </a:r>
          </a:p>
          <a:p>
            <a:pPr algn="ctr"/>
            <a:r>
              <a:rPr lang="en-US" sz="1600" dirty="0"/>
              <a:t>Change: ($1.88)</a:t>
            </a:r>
          </a:p>
        </p:txBody>
      </p:sp>
      <p:graphicFrame>
        <p:nvGraphicFramePr>
          <p:cNvPr id="5" name="Content Placeholder 4">
            <a:extLst>
              <a:ext uri="{FF2B5EF4-FFF2-40B4-BE49-F238E27FC236}">
                <a16:creationId xmlns:a16="http://schemas.microsoft.com/office/drawing/2014/main" id="{00000000-0008-0000-0400-0000368C0300}"/>
              </a:ext>
            </a:extLst>
          </p:cNvPr>
          <p:cNvGraphicFramePr>
            <a:graphicFrameLocks noGrp="1"/>
          </p:cNvGraphicFramePr>
          <p:nvPr>
            <p:ph idx="1"/>
            <p:extLst>
              <p:ext uri="{D42A27DB-BD31-4B8C-83A1-F6EECF244321}">
                <p14:modId xmlns:p14="http://schemas.microsoft.com/office/powerpoint/2010/main" val="314916867"/>
              </p:ext>
            </p:extLst>
          </p:nvPr>
        </p:nvGraphicFramePr>
        <p:xfrm>
          <a:off x="3257550" y="1761067"/>
          <a:ext cx="8304066" cy="449676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B1943DE-FBE5-237A-5FFE-448FD4EF3FAB}"/>
              </a:ext>
            </a:extLst>
          </p:cNvPr>
          <p:cNvSpPr>
            <a:spLocks noGrp="1"/>
          </p:cNvSpPr>
          <p:nvPr>
            <p:ph type="sldNum" sz="quarter" idx="12"/>
          </p:nvPr>
        </p:nvSpPr>
        <p:spPr>
          <a:xfrm>
            <a:off x="10804584" y="6492875"/>
            <a:ext cx="1312025" cy="365125"/>
          </a:xfrm>
        </p:spPr>
        <p:txBody>
          <a:bodyPr/>
          <a:lstStyle/>
          <a:p>
            <a:fld id="{4CE482DC-2269-4F26-9D2A-7E44B1A4CD85}" type="slidenum">
              <a:rPr lang="en-US" sz="2400" smtClean="0"/>
              <a:t>26</a:t>
            </a:fld>
            <a:endParaRPr lang="en-US" sz="2400" dirty="0"/>
          </a:p>
        </p:txBody>
      </p:sp>
    </p:spTree>
    <p:extLst>
      <p:ext uri="{BB962C8B-B14F-4D97-AF65-F5344CB8AC3E}">
        <p14:creationId xmlns:p14="http://schemas.microsoft.com/office/powerpoint/2010/main" val="337038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A636F7-3415-46E0-9AC8-3393FEC72C6D}"/>
              </a:ext>
            </a:extLst>
          </p:cNvPr>
          <p:cNvSpPr>
            <a:spLocks noGrp="1"/>
          </p:cNvSpPr>
          <p:nvPr>
            <p:ph type="title"/>
          </p:nvPr>
        </p:nvSpPr>
        <p:spPr>
          <a:xfrm>
            <a:off x="91990" y="202300"/>
            <a:ext cx="8234886" cy="653734"/>
          </a:xfrm>
        </p:spPr>
        <p:txBody>
          <a:bodyPr vert="horz" lIns="91440" tIns="45720" rIns="91440" bIns="45720" rtlCol="0" anchor="b">
            <a:noAutofit/>
          </a:bodyPr>
          <a:lstStyle/>
          <a:p>
            <a:r>
              <a:rPr lang="en-US" sz="4400" dirty="0">
                <a:solidFill>
                  <a:schemeClr val="accent5"/>
                </a:solidFill>
              </a:rPr>
              <a:t>GENERAL FUND REVENUES BY TYPE</a:t>
            </a:r>
          </a:p>
        </p:txBody>
      </p:sp>
      <p:sp>
        <p:nvSpPr>
          <p:cNvPr id="8" name="Text Placeholder 7">
            <a:extLst>
              <a:ext uri="{FF2B5EF4-FFF2-40B4-BE49-F238E27FC236}">
                <a16:creationId xmlns:a16="http://schemas.microsoft.com/office/drawing/2014/main" id="{B4E707E1-809E-4E17-80DB-9A24D95A2806}"/>
              </a:ext>
            </a:extLst>
          </p:cNvPr>
          <p:cNvSpPr>
            <a:spLocks noGrp="1"/>
          </p:cNvSpPr>
          <p:nvPr>
            <p:ph type="body" sz="half" idx="4294967295"/>
          </p:nvPr>
        </p:nvSpPr>
        <p:spPr>
          <a:xfrm>
            <a:off x="9254247" y="210047"/>
            <a:ext cx="2845763" cy="653734"/>
          </a:xfrm>
        </p:spPr>
        <p:txBody>
          <a:bodyPr vert="horz" lIns="0" tIns="45720" rIns="0" bIns="45720" rtlCol="0">
            <a:noAutofit/>
          </a:bodyPr>
          <a:lstStyle/>
          <a:p>
            <a:pPr algn="r"/>
            <a:r>
              <a:rPr lang="en-US" dirty="0">
                <a:solidFill>
                  <a:schemeClr val="accent5"/>
                </a:solidFill>
              </a:rPr>
              <a:t>BUDGET  $168,533,718 </a:t>
            </a:r>
          </a:p>
        </p:txBody>
      </p:sp>
      <p:graphicFrame>
        <p:nvGraphicFramePr>
          <p:cNvPr id="3" name="Chart 2">
            <a:extLst>
              <a:ext uri="{FF2B5EF4-FFF2-40B4-BE49-F238E27FC236}">
                <a16:creationId xmlns:a16="http://schemas.microsoft.com/office/drawing/2014/main" id="{EDEB0905-6369-4FC8-AEA9-72A2E91A071A}"/>
              </a:ext>
            </a:extLst>
          </p:cNvPr>
          <p:cNvGraphicFramePr>
            <a:graphicFrameLocks/>
          </p:cNvGraphicFramePr>
          <p:nvPr>
            <p:extLst>
              <p:ext uri="{D42A27DB-BD31-4B8C-83A1-F6EECF244321}">
                <p14:modId xmlns:p14="http://schemas.microsoft.com/office/powerpoint/2010/main" val="3575071731"/>
              </p:ext>
            </p:extLst>
          </p:nvPr>
        </p:nvGraphicFramePr>
        <p:xfrm>
          <a:off x="0" y="856034"/>
          <a:ext cx="12192000" cy="562721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0B5C60B-AB48-9E85-1C5E-31D39772F53F}"/>
              </a:ext>
            </a:extLst>
          </p:cNvPr>
          <p:cNvSpPr/>
          <p:nvPr/>
        </p:nvSpPr>
        <p:spPr>
          <a:xfrm>
            <a:off x="9789316" y="2529604"/>
            <a:ext cx="227987" cy="573703"/>
          </a:xfrm>
          <a:prstGeom prst="rect">
            <a:avLst/>
          </a:prstGeom>
          <a:solidFill>
            <a:srgbClr val="66F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7">
            <a:extLst>
              <a:ext uri="{FF2B5EF4-FFF2-40B4-BE49-F238E27FC236}">
                <a16:creationId xmlns:a16="http://schemas.microsoft.com/office/drawing/2014/main" id="{17956794-4E37-F641-E84A-510570D35BCD}"/>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27</a:t>
            </a:fld>
            <a:endParaRPr lang="en-US" sz="2400" dirty="0"/>
          </a:p>
        </p:txBody>
      </p:sp>
    </p:spTree>
    <p:extLst>
      <p:ext uri="{BB962C8B-B14F-4D97-AF65-F5344CB8AC3E}">
        <p14:creationId xmlns:p14="http://schemas.microsoft.com/office/powerpoint/2010/main" val="99686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56B0AB-3758-4331-961B-26238F3025B7}"/>
              </a:ext>
            </a:extLst>
          </p:cNvPr>
          <p:cNvSpPr>
            <a:spLocks noGrp="1"/>
          </p:cNvSpPr>
          <p:nvPr>
            <p:ph type="subTitle" idx="4294967295"/>
          </p:nvPr>
        </p:nvSpPr>
        <p:spPr>
          <a:xfrm>
            <a:off x="0" y="5597525"/>
            <a:ext cx="10058400" cy="696913"/>
          </a:xfrm>
        </p:spPr>
        <p:txBody>
          <a:bodyPr>
            <a:noAutofit/>
          </a:bodyPr>
          <a:lstStyle/>
          <a:p>
            <a:r>
              <a:rPr lang="en-US" sz="4800" cap="small" dirty="0">
                <a:latin typeface="+mj-lt"/>
              </a:rPr>
              <a:t>General Fund Balance</a:t>
            </a:r>
          </a:p>
        </p:txBody>
      </p:sp>
      <p:graphicFrame>
        <p:nvGraphicFramePr>
          <p:cNvPr id="4" name="Chart 3">
            <a:extLst>
              <a:ext uri="{FF2B5EF4-FFF2-40B4-BE49-F238E27FC236}">
                <a16:creationId xmlns:a16="http://schemas.microsoft.com/office/drawing/2014/main" id="{2BBA01B5-BB58-449F-9449-4F7D69917658}"/>
              </a:ext>
            </a:extLst>
          </p:cNvPr>
          <p:cNvGraphicFramePr>
            <a:graphicFrameLocks/>
          </p:cNvGraphicFramePr>
          <p:nvPr>
            <p:extLst>
              <p:ext uri="{D42A27DB-BD31-4B8C-83A1-F6EECF244321}">
                <p14:modId xmlns:p14="http://schemas.microsoft.com/office/powerpoint/2010/main" val="1331730526"/>
              </p:ext>
            </p:extLst>
          </p:nvPr>
        </p:nvGraphicFramePr>
        <p:xfrm>
          <a:off x="166255" y="266700"/>
          <a:ext cx="11682845" cy="569867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4FC268EB-AF14-07C3-0FE0-FFE80F532B2A}"/>
              </a:ext>
            </a:extLst>
          </p:cNvPr>
          <p:cNvSpPr>
            <a:spLocks noGrp="1"/>
          </p:cNvSpPr>
          <p:nvPr>
            <p:ph type="sldNum" sz="quarter" idx="12"/>
          </p:nvPr>
        </p:nvSpPr>
        <p:spPr>
          <a:xfrm>
            <a:off x="10794310" y="6492875"/>
            <a:ext cx="1312025" cy="365125"/>
          </a:xfrm>
        </p:spPr>
        <p:txBody>
          <a:bodyPr/>
          <a:lstStyle/>
          <a:p>
            <a:fld id="{4FAB73BC-B049-4115-A692-8D63A059BFB8}" type="slidenum">
              <a:rPr lang="en-US" sz="2400" smtClean="0"/>
              <a:pPr/>
              <a:t>28</a:t>
            </a:fld>
            <a:endParaRPr lang="en-US" sz="2400" dirty="0"/>
          </a:p>
        </p:txBody>
      </p:sp>
    </p:spTree>
    <p:extLst>
      <p:ext uri="{BB962C8B-B14F-4D97-AF65-F5344CB8AC3E}">
        <p14:creationId xmlns:p14="http://schemas.microsoft.com/office/powerpoint/2010/main" val="31865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768EACD-51EC-419A-A551-227F471701A0}"/>
              </a:ext>
            </a:extLst>
          </p:cNvPr>
          <p:cNvGraphicFramePr>
            <a:graphicFrameLocks/>
          </p:cNvGraphicFramePr>
          <p:nvPr>
            <p:extLst>
              <p:ext uri="{D42A27DB-BD31-4B8C-83A1-F6EECF244321}">
                <p14:modId xmlns:p14="http://schemas.microsoft.com/office/powerpoint/2010/main" val="2412395143"/>
              </p:ext>
            </p:extLst>
          </p:nvPr>
        </p:nvGraphicFramePr>
        <p:xfrm>
          <a:off x="217712" y="522515"/>
          <a:ext cx="9564915" cy="63354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47B4D59-C713-4597-85CE-44DFC0805E7B}"/>
              </a:ext>
            </a:extLst>
          </p:cNvPr>
          <p:cNvSpPr>
            <a:spLocks noGrp="1"/>
          </p:cNvSpPr>
          <p:nvPr>
            <p:ph type="title"/>
          </p:nvPr>
        </p:nvSpPr>
        <p:spPr>
          <a:xfrm>
            <a:off x="8115455" y="149748"/>
            <a:ext cx="3784426" cy="1450757"/>
          </a:xfrm>
        </p:spPr>
        <p:txBody>
          <a:bodyPr>
            <a:normAutofit/>
          </a:bodyPr>
          <a:lstStyle/>
          <a:p>
            <a:pPr algn="r"/>
            <a:r>
              <a:rPr lang="en-US" sz="4400" dirty="0"/>
              <a:t>GENERAL FUND EXPENDITURES</a:t>
            </a:r>
          </a:p>
        </p:txBody>
      </p:sp>
      <p:sp>
        <p:nvSpPr>
          <p:cNvPr id="4" name="Text Placeholder 3">
            <a:extLst>
              <a:ext uri="{FF2B5EF4-FFF2-40B4-BE49-F238E27FC236}">
                <a16:creationId xmlns:a16="http://schemas.microsoft.com/office/drawing/2014/main" id="{BF0E2C2E-D92E-45D9-9D2E-C9F1F541C473}"/>
              </a:ext>
            </a:extLst>
          </p:cNvPr>
          <p:cNvSpPr>
            <a:spLocks noGrp="1"/>
          </p:cNvSpPr>
          <p:nvPr>
            <p:ph type="body" sz="half" idx="4294967295"/>
          </p:nvPr>
        </p:nvSpPr>
        <p:spPr>
          <a:xfrm>
            <a:off x="9208661" y="1600505"/>
            <a:ext cx="2586037" cy="534987"/>
          </a:xfrm>
        </p:spPr>
        <p:txBody>
          <a:bodyPr>
            <a:normAutofit/>
          </a:bodyPr>
          <a:lstStyle/>
          <a:p>
            <a:pPr algn="r"/>
            <a:r>
              <a:rPr lang="en-US" dirty="0"/>
              <a:t>BUDGET $168,533,718 </a:t>
            </a:r>
          </a:p>
        </p:txBody>
      </p:sp>
      <p:sp>
        <p:nvSpPr>
          <p:cNvPr id="3" name="Slide Number Placeholder 7">
            <a:extLst>
              <a:ext uri="{FF2B5EF4-FFF2-40B4-BE49-F238E27FC236}">
                <a16:creationId xmlns:a16="http://schemas.microsoft.com/office/drawing/2014/main" id="{DB94B6F5-B115-139B-056D-E8F4B6B9503E}"/>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29</a:t>
            </a:fld>
            <a:endParaRPr lang="en-US" sz="2400" dirty="0"/>
          </a:p>
        </p:txBody>
      </p:sp>
    </p:spTree>
    <p:extLst>
      <p:ext uri="{BB962C8B-B14F-4D97-AF65-F5344CB8AC3E}">
        <p14:creationId xmlns:p14="http://schemas.microsoft.com/office/powerpoint/2010/main" val="18423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76A1-A820-40F0-953D-49AE40928DF5}"/>
              </a:ext>
            </a:extLst>
          </p:cNvPr>
          <p:cNvSpPr>
            <a:spLocks noGrp="1"/>
          </p:cNvSpPr>
          <p:nvPr>
            <p:ph type="title"/>
          </p:nvPr>
        </p:nvSpPr>
        <p:spPr>
          <a:xfrm>
            <a:off x="641463" y="4902711"/>
            <a:ext cx="10909073" cy="1057655"/>
          </a:xfrm>
        </p:spPr>
        <p:txBody>
          <a:bodyPr vert="horz" lIns="91440" tIns="45720" rIns="91440" bIns="45720" rtlCol="0" anchor="b">
            <a:normAutofit/>
          </a:bodyPr>
          <a:lstStyle/>
          <a:p>
            <a:r>
              <a:rPr lang="en-US" sz="6000" cap="small" dirty="0">
                <a:solidFill>
                  <a:schemeClr val="tx1">
                    <a:lumMod val="85000"/>
                    <a:lumOff val="15000"/>
                  </a:schemeClr>
                </a:solidFill>
              </a:rPr>
              <a:t>City of Midland</a:t>
            </a:r>
          </a:p>
        </p:txBody>
      </p:sp>
      <p:pic>
        <p:nvPicPr>
          <p:cNvPr id="4" name="Content Placeholder 3">
            <a:extLst>
              <a:ext uri="{FF2B5EF4-FFF2-40B4-BE49-F238E27FC236}">
                <a16:creationId xmlns:a16="http://schemas.microsoft.com/office/drawing/2014/main" id="{2A9694BC-5D23-4AE6-AD9F-E01F2131417D}"/>
              </a:ext>
            </a:extLst>
          </p:cNvPr>
          <p:cNvPicPr>
            <a:picLocks noGrp="1" noChangeAspect="1"/>
          </p:cNvPicPr>
          <p:nvPr>
            <p:ph idx="1"/>
          </p:nvPr>
        </p:nvPicPr>
        <p:blipFill>
          <a:blip r:embed="rId3"/>
          <a:stretch>
            <a:fillRect/>
          </a:stretch>
        </p:blipFill>
        <p:spPr>
          <a:xfrm>
            <a:off x="641463" y="637248"/>
            <a:ext cx="3291840" cy="4026716"/>
          </a:xfrm>
          <a:prstGeom prst="rect">
            <a:avLst/>
          </a:prstGeom>
        </p:spPr>
      </p:pic>
      <p:pic>
        <p:nvPicPr>
          <p:cNvPr id="6" name="Picture 5">
            <a:extLst>
              <a:ext uri="{FF2B5EF4-FFF2-40B4-BE49-F238E27FC236}">
                <a16:creationId xmlns:a16="http://schemas.microsoft.com/office/drawing/2014/main" id="{FA3E8C07-E217-4FEC-ADB0-BA9207DAA239}"/>
              </a:ext>
            </a:extLst>
          </p:cNvPr>
          <p:cNvPicPr>
            <a:picLocks noChangeAspect="1"/>
          </p:cNvPicPr>
          <p:nvPr/>
        </p:nvPicPr>
        <p:blipFill>
          <a:blip r:embed="rId4"/>
          <a:stretch>
            <a:fillRect/>
          </a:stretch>
        </p:blipFill>
        <p:spPr>
          <a:xfrm>
            <a:off x="8258699" y="637248"/>
            <a:ext cx="3291840" cy="4026716"/>
          </a:xfrm>
          <a:prstGeom prst="rect">
            <a:avLst/>
          </a:prstGeom>
        </p:spPr>
      </p:pic>
      <p:pic>
        <p:nvPicPr>
          <p:cNvPr id="5" name="Picture 4">
            <a:extLst>
              <a:ext uri="{FF2B5EF4-FFF2-40B4-BE49-F238E27FC236}">
                <a16:creationId xmlns:a16="http://schemas.microsoft.com/office/drawing/2014/main" id="{5F33AE26-90CD-4567-82B1-AC610C2EF3A5}"/>
              </a:ext>
            </a:extLst>
          </p:cNvPr>
          <p:cNvPicPr>
            <a:picLocks noChangeAspect="1"/>
          </p:cNvPicPr>
          <p:nvPr/>
        </p:nvPicPr>
        <p:blipFill>
          <a:blip r:embed="rId5"/>
          <a:stretch>
            <a:fillRect/>
          </a:stretch>
        </p:blipFill>
        <p:spPr>
          <a:xfrm>
            <a:off x="4450079" y="637248"/>
            <a:ext cx="3291840" cy="4026716"/>
          </a:xfrm>
          <a:prstGeom prst="rect">
            <a:avLst/>
          </a:prstGeom>
        </p:spPr>
      </p:pic>
      <p:sp>
        <p:nvSpPr>
          <p:cNvPr id="3" name="TextBox 2">
            <a:extLst>
              <a:ext uri="{FF2B5EF4-FFF2-40B4-BE49-F238E27FC236}">
                <a16:creationId xmlns:a16="http://schemas.microsoft.com/office/drawing/2014/main" id="{5A530C33-0E07-88D4-A831-1BAF9DD1D770}"/>
              </a:ext>
            </a:extLst>
          </p:cNvPr>
          <p:cNvSpPr txBox="1"/>
          <p:nvPr/>
        </p:nvSpPr>
        <p:spPr>
          <a:xfrm>
            <a:off x="641459" y="521498"/>
            <a:ext cx="3291840" cy="437042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400" dirty="0"/>
              <a:t>Vision</a:t>
            </a:r>
          </a:p>
          <a:p>
            <a:pPr algn="ctr"/>
            <a:endParaRPr lang="en-US" dirty="0"/>
          </a:p>
          <a:p>
            <a:pPr algn="ctr"/>
            <a:r>
              <a:rPr lang="en-US" sz="1600" dirty="0"/>
              <a:t>Midland 2023, is a Growing Urban Center in Texas, with a Healthy Economy and a Vibrant Downtown.</a:t>
            </a:r>
          </a:p>
          <a:p>
            <a:pPr algn="ctr"/>
            <a:endParaRPr lang="en-US" sz="1600" dirty="0"/>
          </a:p>
          <a:p>
            <a:pPr algn="ctr"/>
            <a:r>
              <a:rPr lang="en-US" sz="1600" dirty="0"/>
              <a:t>We enjoy a Great Living, </a:t>
            </a:r>
            <a:r>
              <a:rPr lang="en-US" sz="1600" dirty="0">
                <a:solidFill>
                  <a:srgbClr val="002060"/>
                </a:solidFill>
              </a:rPr>
              <a:t>Abundant</a:t>
            </a:r>
            <a:r>
              <a:rPr lang="en-US" sz="1600" dirty="0"/>
              <a:t> Leisure </a:t>
            </a:r>
            <a:r>
              <a:rPr lang="en-US" sz="1600" dirty="0">
                <a:solidFill>
                  <a:srgbClr val="002060"/>
                </a:solidFill>
              </a:rPr>
              <a:t>Opportunities</a:t>
            </a:r>
            <a:r>
              <a:rPr lang="en-US" sz="1600" dirty="0"/>
              <a:t>, and Effective Transportation throughout the City.</a:t>
            </a:r>
          </a:p>
          <a:p>
            <a:pPr algn="ctr"/>
            <a:endParaRPr lang="en-US" sz="1600" dirty="0"/>
          </a:p>
          <a:p>
            <a:pPr algn="ctr"/>
            <a:r>
              <a:rPr lang="en-US" sz="1600" dirty="0"/>
              <a:t>Our diverse Midland Community Works Together for a brighter sustainable future; our City is a </a:t>
            </a:r>
            <a:r>
              <a:rPr lang="en-US" sz="1600" dirty="0">
                <a:solidFill>
                  <a:srgbClr val="002060"/>
                </a:solidFill>
              </a:rPr>
              <a:t>Recognized Leader</a:t>
            </a:r>
            <a:endParaRPr lang="en-US" sz="2400" dirty="0">
              <a:solidFill>
                <a:srgbClr val="002060"/>
              </a:solidFill>
            </a:endParaRPr>
          </a:p>
          <a:p>
            <a:pPr algn="ctr"/>
            <a:endParaRPr lang="en-US" sz="2400" dirty="0"/>
          </a:p>
        </p:txBody>
      </p:sp>
      <p:sp>
        <p:nvSpPr>
          <p:cNvPr id="7" name="TextBox 6">
            <a:extLst>
              <a:ext uri="{FF2B5EF4-FFF2-40B4-BE49-F238E27FC236}">
                <a16:creationId xmlns:a16="http://schemas.microsoft.com/office/drawing/2014/main" id="{A65A96A9-6AAB-A61B-8E40-6E7B8CAB774C}"/>
              </a:ext>
            </a:extLst>
          </p:cNvPr>
          <p:cNvSpPr txBox="1"/>
          <p:nvPr/>
        </p:nvSpPr>
        <p:spPr>
          <a:xfrm>
            <a:off x="4450079" y="521498"/>
            <a:ext cx="3291840" cy="452431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400" dirty="0"/>
              <a:t>Mission</a:t>
            </a:r>
          </a:p>
          <a:p>
            <a:pPr algn="ctr"/>
            <a:endParaRPr lang="en-US" dirty="0"/>
          </a:p>
          <a:p>
            <a:pPr algn="ctr"/>
            <a:endParaRPr lang="en-US" dirty="0"/>
          </a:p>
          <a:p>
            <a:pPr algn="ctr"/>
            <a:endParaRPr lang="en-US" dirty="0"/>
          </a:p>
          <a:p>
            <a:pPr algn="ctr"/>
            <a:r>
              <a:rPr lang="en-US" dirty="0"/>
              <a:t>We, the Employees of the City of Midland, are Passionate and Energetic about </a:t>
            </a:r>
            <a:r>
              <a:rPr lang="en-US" dirty="0">
                <a:solidFill>
                  <a:schemeClr val="bg1"/>
                </a:solidFill>
              </a:rPr>
              <a:t>the </a:t>
            </a:r>
            <a:r>
              <a:rPr lang="en-US" dirty="0">
                <a:solidFill>
                  <a:srgbClr val="002060"/>
                </a:solidFill>
              </a:rPr>
              <a:t>services </a:t>
            </a:r>
            <a:r>
              <a:rPr lang="en-US" dirty="0">
                <a:solidFill>
                  <a:schemeClr val="bg1"/>
                </a:solidFill>
              </a:rPr>
              <a:t>we provide to Each Other and Our </a:t>
            </a:r>
            <a:r>
              <a:rPr lang="en-US" dirty="0">
                <a:solidFill>
                  <a:srgbClr val="002060"/>
                </a:solidFill>
              </a:rPr>
              <a:t>Community</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2000" dirty="0"/>
          </a:p>
        </p:txBody>
      </p:sp>
      <p:sp>
        <p:nvSpPr>
          <p:cNvPr id="8" name="TextBox 7">
            <a:extLst>
              <a:ext uri="{FF2B5EF4-FFF2-40B4-BE49-F238E27FC236}">
                <a16:creationId xmlns:a16="http://schemas.microsoft.com/office/drawing/2014/main" id="{0582A88E-FA4E-01C7-740F-7F06E63B0E2C}"/>
              </a:ext>
            </a:extLst>
          </p:cNvPr>
          <p:cNvSpPr txBox="1"/>
          <p:nvPr/>
        </p:nvSpPr>
        <p:spPr>
          <a:xfrm>
            <a:off x="8258699" y="521498"/>
            <a:ext cx="3291840" cy="461664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4400" dirty="0"/>
              <a:t>Guiding Principles</a:t>
            </a:r>
            <a:endParaRPr lang="en-US" sz="1600" dirty="0"/>
          </a:p>
          <a:p>
            <a:pPr algn="ctr"/>
            <a:endParaRPr lang="en-US" sz="1600" dirty="0"/>
          </a:p>
          <a:p>
            <a:pPr algn="ctr"/>
            <a:endParaRPr lang="en-US" sz="1600" dirty="0"/>
          </a:p>
          <a:p>
            <a:pPr algn="ctr"/>
            <a:r>
              <a:rPr lang="en-US" dirty="0"/>
              <a:t>Demonstrate </a:t>
            </a:r>
            <a:r>
              <a:rPr lang="en-US" dirty="0">
                <a:solidFill>
                  <a:srgbClr val="002060"/>
                </a:solidFill>
              </a:rPr>
              <a:t>Integrity, </a:t>
            </a:r>
            <a:r>
              <a:rPr lang="en-US" dirty="0"/>
              <a:t>Respect and Value to everyone.</a:t>
            </a:r>
          </a:p>
          <a:p>
            <a:pPr algn="ctr"/>
            <a:endParaRPr lang="en-US" dirty="0"/>
          </a:p>
          <a:p>
            <a:pPr algn="ctr"/>
            <a:r>
              <a:rPr lang="en-US" dirty="0"/>
              <a:t>Exhibit </a:t>
            </a:r>
            <a:r>
              <a:rPr lang="en-US" dirty="0">
                <a:solidFill>
                  <a:srgbClr val="002060"/>
                </a:solidFill>
              </a:rPr>
              <a:t>Professionalism </a:t>
            </a:r>
            <a:r>
              <a:rPr lang="en-US" dirty="0"/>
              <a:t>by being Accountable and Dependable.</a:t>
            </a:r>
          </a:p>
          <a:p>
            <a:pPr algn="ctr"/>
            <a:endParaRPr lang="en-US" dirty="0"/>
          </a:p>
          <a:p>
            <a:pPr algn="ctr"/>
            <a:r>
              <a:rPr lang="en-US" dirty="0"/>
              <a:t>Exercise Cooperation through a </a:t>
            </a:r>
            <a:r>
              <a:rPr lang="en-US" dirty="0">
                <a:solidFill>
                  <a:srgbClr val="002060"/>
                </a:solidFill>
              </a:rPr>
              <a:t>Dedication</a:t>
            </a:r>
            <a:r>
              <a:rPr lang="en-US" dirty="0"/>
              <a:t> to serve others.</a:t>
            </a:r>
          </a:p>
          <a:p>
            <a:pPr algn="ctr"/>
            <a:endParaRPr lang="en-US" sz="1400" dirty="0"/>
          </a:p>
          <a:p>
            <a:pPr algn="ctr"/>
            <a:endParaRPr lang="en-US" sz="1600" dirty="0"/>
          </a:p>
        </p:txBody>
      </p:sp>
      <p:sp>
        <p:nvSpPr>
          <p:cNvPr id="10" name="Slide Number Placeholder 9">
            <a:extLst>
              <a:ext uri="{FF2B5EF4-FFF2-40B4-BE49-F238E27FC236}">
                <a16:creationId xmlns:a16="http://schemas.microsoft.com/office/drawing/2014/main" id="{672E22C9-B263-9435-C95E-69B3BDDBE00E}"/>
              </a:ext>
            </a:extLst>
          </p:cNvPr>
          <p:cNvSpPr>
            <a:spLocks noGrp="1"/>
          </p:cNvSpPr>
          <p:nvPr>
            <p:ph type="sldNum" sz="quarter" idx="12"/>
          </p:nvPr>
        </p:nvSpPr>
        <p:spPr>
          <a:xfrm>
            <a:off x="10782586" y="6417819"/>
            <a:ext cx="1312025" cy="365125"/>
          </a:xfrm>
        </p:spPr>
        <p:txBody>
          <a:bodyPr/>
          <a:lstStyle/>
          <a:p>
            <a:fld id="{4CE482DC-2269-4F26-9D2A-7E44B1A4CD85}" type="slidenum">
              <a:rPr lang="en-US" sz="2400" smtClean="0"/>
              <a:t>3</a:t>
            </a:fld>
            <a:endParaRPr lang="en-US" sz="2400" dirty="0"/>
          </a:p>
        </p:txBody>
      </p:sp>
    </p:spTree>
    <p:extLst>
      <p:ext uri="{BB962C8B-B14F-4D97-AF65-F5344CB8AC3E}">
        <p14:creationId xmlns:p14="http://schemas.microsoft.com/office/powerpoint/2010/main" val="419716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4D59-C713-4597-85CE-44DFC0805E7B}"/>
              </a:ext>
            </a:extLst>
          </p:cNvPr>
          <p:cNvSpPr>
            <a:spLocks noGrp="1"/>
          </p:cNvSpPr>
          <p:nvPr>
            <p:ph type="title"/>
          </p:nvPr>
        </p:nvSpPr>
        <p:spPr>
          <a:xfrm>
            <a:off x="372093" y="676893"/>
            <a:ext cx="11447813" cy="1413163"/>
          </a:xfrm>
        </p:spPr>
        <p:txBody>
          <a:bodyPr>
            <a:noAutofit/>
          </a:bodyPr>
          <a:lstStyle/>
          <a:p>
            <a:pPr algn="ctr"/>
            <a:r>
              <a:rPr lang="en-US" sz="4400" cap="small" dirty="0">
                <a:solidFill>
                  <a:schemeClr val="tx2"/>
                </a:solidFill>
              </a:rPr>
              <a:t>GENERAL FUND EXPENDITURES</a:t>
            </a:r>
            <a:br>
              <a:rPr lang="en-US" sz="4400" cap="small" dirty="0">
                <a:solidFill>
                  <a:schemeClr val="tx2"/>
                </a:solidFill>
              </a:rPr>
            </a:br>
            <a:r>
              <a:rPr lang="en-US" sz="4400" cap="small" dirty="0">
                <a:solidFill>
                  <a:schemeClr val="tx2"/>
                </a:solidFill>
              </a:rPr>
              <a:t>By Department</a:t>
            </a:r>
            <a:br>
              <a:rPr lang="en-US" sz="4400" dirty="0">
                <a:solidFill>
                  <a:schemeClr val="tx2"/>
                </a:solidFill>
              </a:rPr>
            </a:br>
            <a:endParaRPr lang="en-US" sz="4400" dirty="0">
              <a:solidFill>
                <a:schemeClr val="tx2"/>
              </a:solidFill>
            </a:endParaRPr>
          </a:p>
        </p:txBody>
      </p:sp>
      <p:graphicFrame>
        <p:nvGraphicFramePr>
          <p:cNvPr id="5" name="Chart Placeholder 4">
            <a:extLst>
              <a:ext uri="{FF2B5EF4-FFF2-40B4-BE49-F238E27FC236}">
                <a16:creationId xmlns:a16="http://schemas.microsoft.com/office/drawing/2014/main" id="{571E025D-4458-24C0-86F3-B3F9315FA608}"/>
              </a:ext>
            </a:extLst>
          </p:cNvPr>
          <p:cNvGraphicFramePr>
            <a:graphicFrameLocks noGrp="1"/>
          </p:cNvGraphicFramePr>
          <p:nvPr>
            <p:ph type="chart" sz="quarter" idx="10"/>
            <p:extLst>
              <p:ext uri="{D42A27DB-BD31-4B8C-83A1-F6EECF244321}">
                <p14:modId xmlns:p14="http://schemas.microsoft.com/office/powerpoint/2010/main" val="3337346635"/>
              </p:ext>
            </p:extLst>
          </p:nvPr>
        </p:nvGraphicFramePr>
        <p:xfrm>
          <a:off x="722290" y="1420238"/>
          <a:ext cx="10386697" cy="54377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7">
            <a:extLst>
              <a:ext uri="{FF2B5EF4-FFF2-40B4-BE49-F238E27FC236}">
                <a16:creationId xmlns:a16="http://schemas.microsoft.com/office/drawing/2014/main" id="{E1CC8D7D-0C08-8968-4685-174FBCDB1983}"/>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30</a:t>
            </a:fld>
            <a:endParaRPr lang="en-US" sz="2400" dirty="0"/>
          </a:p>
        </p:txBody>
      </p:sp>
    </p:spTree>
    <p:extLst>
      <p:ext uri="{BB962C8B-B14F-4D97-AF65-F5344CB8AC3E}">
        <p14:creationId xmlns:p14="http://schemas.microsoft.com/office/powerpoint/2010/main" val="205507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a:extLst>
              <a:ext uri="{FF2B5EF4-FFF2-40B4-BE49-F238E27FC236}">
                <a16:creationId xmlns:a16="http://schemas.microsoft.com/office/drawing/2014/main" id="{C6228FC7-DC8D-9193-574E-D8550089A7DA}"/>
              </a:ext>
            </a:extLst>
          </p:cNvPr>
          <p:cNvGraphicFramePr>
            <a:graphicFrameLocks noGrp="1"/>
          </p:cNvGraphicFramePr>
          <p:nvPr>
            <p:ph type="chart" sz="quarter" idx="10"/>
            <p:extLst>
              <p:ext uri="{D42A27DB-BD31-4B8C-83A1-F6EECF244321}">
                <p14:modId xmlns:p14="http://schemas.microsoft.com/office/powerpoint/2010/main" val="3429216129"/>
              </p:ext>
            </p:extLst>
          </p:nvPr>
        </p:nvGraphicFramePr>
        <p:xfrm>
          <a:off x="1841500" y="771526"/>
          <a:ext cx="10350500" cy="58864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a:extLst>
              <a:ext uri="{FF2B5EF4-FFF2-40B4-BE49-F238E27FC236}">
                <a16:creationId xmlns:a16="http://schemas.microsoft.com/office/drawing/2014/main" id="{DD4A4C33-9AF2-45E4-AE07-629DD5CF5C0D}"/>
              </a:ext>
            </a:extLst>
          </p:cNvPr>
          <p:cNvSpPr>
            <a:spLocks noGrp="1"/>
          </p:cNvSpPr>
          <p:nvPr>
            <p:ph type="title"/>
          </p:nvPr>
        </p:nvSpPr>
        <p:spPr>
          <a:xfrm>
            <a:off x="150928" y="256860"/>
            <a:ext cx="3939001" cy="1221897"/>
          </a:xfrm>
        </p:spPr>
        <p:txBody>
          <a:bodyPr>
            <a:normAutofit fontScale="90000"/>
          </a:bodyPr>
          <a:lstStyle/>
          <a:p>
            <a:r>
              <a:rPr lang="en-US" dirty="0"/>
              <a:t>EXPENDITURES BY MAJOR FUND</a:t>
            </a:r>
          </a:p>
        </p:txBody>
      </p:sp>
      <p:sp>
        <p:nvSpPr>
          <p:cNvPr id="2" name="Text Placeholder 3">
            <a:extLst>
              <a:ext uri="{FF2B5EF4-FFF2-40B4-BE49-F238E27FC236}">
                <a16:creationId xmlns:a16="http://schemas.microsoft.com/office/drawing/2014/main" id="{ABA84F47-4872-0C66-6BD3-CD1696CF846C}"/>
              </a:ext>
            </a:extLst>
          </p:cNvPr>
          <p:cNvSpPr txBox="1">
            <a:spLocks/>
          </p:cNvSpPr>
          <p:nvPr/>
        </p:nvSpPr>
        <p:spPr>
          <a:xfrm>
            <a:off x="0" y="6215757"/>
            <a:ext cx="3035300" cy="534987"/>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dirty="0"/>
              <a:t>TOTAL BUDGET $425,034,576  </a:t>
            </a:r>
          </a:p>
          <a:p>
            <a:pPr algn="r"/>
            <a:endParaRPr lang="en-US" dirty="0"/>
          </a:p>
        </p:txBody>
      </p:sp>
      <p:sp>
        <p:nvSpPr>
          <p:cNvPr id="3" name="Slide Number Placeholder 7">
            <a:extLst>
              <a:ext uri="{FF2B5EF4-FFF2-40B4-BE49-F238E27FC236}">
                <a16:creationId xmlns:a16="http://schemas.microsoft.com/office/drawing/2014/main" id="{37DA273D-3A7A-826B-E088-603302F72245}"/>
              </a:ext>
            </a:extLst>
          </p:cNvPr>
          <p:cNvSpPr txBox="1">
            <a:spLocks/>
          </p:cNvSpPr>
          <p:nvPr/>
        </p:nvSpPr>
        <p:spPr>
          <a:xfrm>
            <a:off x="10784035" y="6483251"/>
            <a:ext cx="131202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CE482DC-2269-4F26-9D2A-7E44B1A4CD85}" type="slidenum">
              <a:rPr lang="en-US" sz="2400" smtClean="0"/>
              <a:pPr algn="r"/>
              <a:t>31</a:t>
            </a:fld>
            <a:endParaRPr lang="en-US" sz="2400" dirty="0"/>
          </a:p>
        </p:txBody>
      </p:sp>
    </p:spTree>
    <p:extLst>
      <p:ext uri="{BB962C8B-B14F-4D97-AF65-F5344CB8AC3E}">
        <p14:creationId xmlns:p14="http://schemas.microsoft.com/office/powerpoint/2010/main" val="177580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A0E8C2-F300-44F5-B0F0-E97444B9811B}"/>
              </a:ext>
            </a:extLst>
          </p:cNvPr>
          <p:cNvSpPr/>
          <p:nvPr/>
        </p:nvSpPr>
        <p:spPr>
          <a:xfrm>
            <a:off x="1957387" y="383645"/>
            <a:ext cx="8277226" cy="584775"/>
          </a:xfrm>
          <a:prstGeom prst="rect">
            <a:avLst/>
          </a:prstGeom>
        </p:spPr>
        <p:txBody>
          <a:bodyPr wrap="square">
            <a:spAutoFit/>
          </a:bodyPr>
          <a:lstStyle/>
          <a:p>
            <a:pPr algn="ctr"/>
            <a:r>
              <a:rPr lang="en-US" sz="3200" i="1" cap="small" dirty="0"/>
              <a:t>Additional Department Requests – General Fund</a:t>
            </a:r>
            <a:endParaRPr lang="en-US" sz="3200" i="1" dirty="0"/>
          </a:p>
        </p:txBody>
      </p:sp>
      <p:sp>
        <p:nvSpPr>
          <p:cNvPr id="4" name="Slide Number Placeholder 3">
            <a:extLst>
              <a:ext uri="{FF2B5EF4-FFF2-40B4-BE49-F238E27FC236}">
                <a16:creationId xmlns:a16="http://schemas.microsoft.com/office/drawing/2014/main" id="{E7267035-51E9-B73B-C4D2-7F917265FDD0}"/>
              </a:ext>
            </a:extLst>
          </p:cNvPr>
          <p:cNvSpPr>
            <a:spLocks noGrp="1"/>
          </p:cNvSpPr>
          <p:nvPr>
            <p:ph type="sldNum" sz="quarter" idx="12"/>
          </p:nvPr>
        </p:nvSpPr>
        <p:spPr>
          <a:xfrm>
            <a:off x="10732665" y="6492875"/>
            <a:ext cx="1312025" cy="365125"/>
          </a:xfrm>
        </p:spPr>
        <p:txBody>
          <a:bodyPr/>
          <a:lstStyle/>
          <a:p>
            <a:fld id="{4FAB73BC-B049-4115-A692-8D63A059BFB8}" type="slidenum">
              <a:rPr lang="en-US" sz="2400" smtClean="0"/>
              <a:pPr/>
              <a:t>32</a:t>
            </a:fld>
            <a:endParaRPr lang="en-US" sz="2400" dirty="0"/>
          </a:p>
        </p:txBody>
      </p:sp>
      <p:pic>
        <p:nvPicPr>
          <p:cNvPr id="5" name="Picture 4">
            <a:extLst>
              <a:ext uri="{FF2B5EF4-FFF2-40B4-BE49-F238E27FC236}">
                <a16:creationId xmlns:a16="http://schemas.microsoft.com/office/drawing/2014/main" id="{3D2826C3-E6F7-4089-AAC2-098421AE36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1162" y="1285875"/>
            <a:ext cx="8829675" cy="4286250"/>
          </a:xfrm>
          <a:prstGeom prst="rect">
            <a:avLst/>
          </a:prstGeom>
          <a:noFill/>
          <a:ln>
            <a:noFill/>
          </a:ln>
        </p:spPr>
      </p:pic>
    </p:spTree>
    <p:extLst>
      <p:ext uri="{BB962C8B-B14F-4D97-AF65-F5344CB8AC3E}">
        <p14:creationId xmlns:p14="http://schemas.microsoft.com/office/powerpoint/2010/main" val="225091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D09DA9-74ED-1C3C-FE58-0D04393EFBBD}"/>
              </a:ext>
            </a:extLst>
          </p:cNvPr>
          <p:cNvSpPr txBox="1"/>
          <p:nvPr/>
        </p:nvSpPr>
        <p:spPr>
          <a:xfrm>
            <a:off x="512956" y="345360"/>
            <a:ext cx="11441152" cy="1692771"/>
          </a:xfrm>
          <a:prstGeom prst="rect">
            <a:avLst/>
          </a:prstGeom>
          <a:noFill/>
        </p:spPr>
        <p:txBody>
          <a:bodyPr wrap="square">
            <a:spAutoFit/>
          </a:bodyPr>
          <a:lstStyle/>
          <a:p>
            <a:r>
              <a:rPr lang="en-US" sz="2800" dirty="0">
                <a:solidFill>
                  <a:schemeClr val="tx1">
                    <a:lumMod val="85000"/>
                    <a:lumOff val="15000"/>
                  </a:schemeClr>
                </a:solidFill>
              </a:rPr>
              <a:t>Midland job market is still growing, continuing to outpace other major Texas Metro Areas.</a:t>
            </a:r>
          </a:p>
          <a:p>
            <a:endParaRPr lang="en-US" sz="1600" dirty="0">
              <a:solidFill>
                <a:schemeClr val="tx1">
                  <a:lumMod val="85000"/>
                  <a:lumOff val="15000"/>
                </a:schemeClr>
              </a:solidFill>
            </a:endParaRPr>
          </a:p>
          <a:p>
            <a:r>
              <a:rPr lang="en-US" sz="1600" dirty="0">
                <a:solidFill>
                  <a:schemeClr val="tx1">
                    <a:lumMod val="85000"/>
                    <a:lumOff val="15000"/>
                  </a:schemeClr>
                </a:solidFill>
              </a:rPr>
              <a:t>- TWC Labor Market Review,</a:t>
            </a:r>
          </a:p>
          <a:p>
            <a:r>
              <a:rPr lang="en-US" sz="1600" dirty="0">
                <a:solidFill>
                  <a:schemeClr val="tx1">
                    <a:lumMod val="85000"/>
                    <a:lumOff val="15000"/>
                  </a:schemeClr>
                </a:solidFill>
              </a:rPr>
              <a:t>May 2023 Report</a:t>
            </a:r>
            <a:endParaRPr lang="en-US" sz="1600" dirty="0"/>
          </a:p>
        </p:txBody>
      </p:sp>
      <p:pic>
        <p:nvPicPr>
          <p:cNvPr id="5" name="Picture 4">
            <a:extLst>
              <a:ext uri="{FF2B5EF4-FFF2-40B4-BE49-F238E27FC236}">
                <a16:creationId xmlns:a16="http://schemas.microsoft.com/office/drawing/2014/main" id="{E7B9C99F-644C-46D8-4955-599DE14ACB4C}"/>
              </a:ext>
            </a:extLst>
          </p:cNvPr>
          <p:cNvPicPr>
            <a:picLocks noChangeAspect="1"/>
          </p:cNvPicPr>
          <p:nvPr/>
        </p:nvPicPr>
        <p:blipFill>
          <a:blip r:embed="rId3"/>
          <a:stretch>
            <a:fillRect/>
          </a:stretch>
        </p:blipFill>
        <p:spPr>
          <a:xfrm>
            <a:off x="484380" y="2038131"/>
            <a:ext cx="11297458" cy="4085477"/>
          </a:xfrm>
          <a:prstGeom prst="rect">
            <a:avLst/>
          </a:prstGeom>
        </p:spPr>
      </p:pic>
      <p:sp>
        <p:nvSpPr>
          <p:cNvPr id="4" name="Slide Number Placeholder 3">
            <a:extLst>
              <a:ext uri="{FF2B5EF4-FFF2-40B4-BE49-F238E27FC236}">
                <a16:creationId xmlns:a16="http://schemas.microsoft.com/office/drawing/2014/main" id="{BEC0E7D8-DF50-CAC3-F9F9-7E106308C63E}"/>
              </a:ext>
            </a:extLst>
          </p:cNvPr>
          <p:cNvSpPr>
            <a:spLocks noGrp="1"/>
          </p:cNvSpPr>
          <p:nvPr>
            <p:ph type="sldNum" sz="quarter" idx="12"/>
          </p:nvPr>
        </p:nvSpPr>
        <p:spPr>
          <a:xfrm>
            <a:off x="10793343" y="6416754"/>
            <a:ext cx="1312025" cy="365125"/>
          </a:xfrm>
        </p:spPr>
        <p:txBody>
          <a:bodyPr/>
          <a:lstStyle/>
          <a:p>
            <a:fld id="{4FAB73BC-B049-4115-A692-8D63A059BFB8}" type="slidenum">
              <a:rPr lang="en-US" sz="2400" smtClean="0"/>
              <a:pPr/>
              <a:t>4</a:t>
            </a:fld>
            <a:endParaRPr lang="en-US" sz="2400" dirty="0"/>
          </a:p>
        </p:txBody>
      </p:sp>
    </p:spTree>
    <p:extLst>
      <p:ext uri="{BB962C8B-B14F-4D97-AF65-F5344CB8AC3E}">
        <p14:creationId xmlns:p14="http://schemas.microsoft.com/office/powerpoint/2010/main" val="260252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36BA1-0D4C-414D-8583-93B61073F325}"/>
              </a:ext>
            </a:extLst>
          </p:cNvPr>
          <p:cNvPicPr>
            <a:picLocks noChangeAspect="1"/>
          </p:cNvPicPr>
          <p:nvPr/>
        </p:nvPicPr>
        <p:blipFill rotWithShape="1">
          <a:blip r:embed="rId3"/>
          <a:srcRect r="18981"/>
          <a:stretch/>
        </p:blipFill>
        <p:spPr>
          <a:xfrm>
            <a:off x="95420" y="2457447"/>
            <a:ext cx="12001160" cy="3028952"/>
          </a:xfrm>
          <a:prstGeom prst="rect">
            <a:avLst/>
          </a:prstGeom>
        </p:spPr>
      </p:pic>
      <p:sp>
        <p:nvSpPr>
          <p:cNvPr id="5" name="TextBox 4">
            <a:extLst>
              <a:ext uri="{FF2B5EF4-FFF2-40B4-BE49-F238E27FC236}">
                <a16:creationId xmlns:a16="http://schemas.microsoft.com/office/drawing/2014/main" id="{FC304A47-B87D-4870-AE3D-AB656CA3E924}"/>
              </a:ext>
            </a:extLst>
          </p:cNvPr>
          <p:cNvSpPr txBox="1"/>
          <p:nvPr/>
        </p:nvSpPr>
        <p:spPr>
          <a:xfrm>
            <a:off x="390355" y="794579"/>
            <a:ext cx="9746104" cy="1015663"/>
          </a:xfrm>
          <a:prstGeom prst="rect">
            <a:avLst/>
          </a:prstGeom>
          <a:noFill/>
        </p:spPr>
        <p:txBody>
          <a:bodyPr wrap="square">
            <a:spAutoFit/>
          </a:bodyPr>
          <a:lstStyle/>
          <a:p>
            <a:r>
              <a:rPr lang="en-US" sz="2800" dirty="0">
                <a:solidFill>
                  <a:schemeClr val="tx1">
                    <a:lumMod val="85000"/>
                    <a:lumOff val="15000"/>
                  </a:schemeClr>
                </a:solidFill>
              </a:rPr>
              <a:t>Midland remains the fastest growing Midsize US City by GDP</a:t>
            </a:r>
          </a:p>
          <a:p>
            <a:endParaRPr lang="en-US" sz="1600" dirty="0">
              <a:solidFill>
                <a:schemeClr val="tx1">
                  <a:lumMod val="85000"/>
                  <a:lumOff val="15000"/>
                </a:schemeClr>
              </a:solidFill>
            </a:endParaRPr>
          </a:p>
          <a:p>
            <a:r>
              <a:rPr lang="en-US" sz="1600" dirty="0">
                <a:solidFill>
                  <a:schemeClr val="tx1">
                    <a:lumMod val="85000"/>
                    <a:lumOff val="15000"/>
                  </a:schemeClr>
                </a:solidFill>
              </a:rPr>
              <a:t>- Kenan Institute of Private Enterprise, Feb 2023 Report</a:t>
            </a:r>
            <a:endParaRPr lang="en-US" sz="1600" dirty="0"/>
          </a:p>
        </p:txBody>
      </p:sp>
      <p:sp>
        <p:nvSpPr>
          <p:cNvPr id="4" name="Slide Number Placeholder 3">
            <a:extLst>
              <a:ext uri="{FF2B5EF4-FFF2-40B4-BE49-F238E27FC236}">
                <a16:creationId xmlns:a16="http://schemas.microsoft.com/office/drawing/2014/main" id="{E6B4D6B2-3E52-D45F-0F5C-3F12A0970855}"/>
              </a:ext>
            </a:extLst>
          </p:cNvPr>
          <p:cNvSpPr>
            <a:spLocks noGrp="1"/>
          </p:cNvSpPr>
          <p:nvPr>
            <p:ph type="sldNum" sz="quarter" idx="12"/>
          </p:nvPr>
        </p:nvSpPr>
        <p:spPr>
          <a:xfrm>
            <a:off x="10784555" y="6416755"/>
            <a:ext cx="1312025" cy="365125"/>
          </a:xfrm>
        </p:spPr>
        <p:txBody>
          <a:bodyPr/>
          <a:lstStyle/>
          <a:p>
            <a:fld id="{4FAB73BC-B049-4115-A692-8D63A059BFB8}" type="slidenum">
              <a:rPr lang="en-US" sz="2400" smtClean="0"/>
              <a:pPr/>
              <a:t>5</a:t>
            </a:fld>
            <a:endParaRPr lang="en-US" sz="2400" dirty="0"/>
          </a:p>
        </p:txBody>
      </p:sp>
      <p:sp>
        <p:nvSpPr>
          <p:cNvPr id="2" name="TextBox 1">
            <a:extLst>
              <a:ext uri="{FF2B5EF4-FFF2-40B4-BE49-F238E27FC236}">
                <a16:creationId xmlns:a16="http://schemas.microsoft.com/office/drawing/2014/main" id="{2915B0C9-6A34-4707-B0A9-4E6123A86A6B}"/>
              </a:ext>
            </a:extLst>
          </p:cNvPr>
          <p:cNvSpPr txBox="1"/>
          <p:nvPr/>
        </p:nvSpPr>
        <p:spPr>
          <a:xfrm>
            <a:off x="195177" y="5766911"/>
            <a:ext cx="11801645" cy="369332"/>
          </a:xfrm>
          <a:prstGeom prst="rect">
            <a:avLst/>
          </a:prstGeom>
          <a:noFill/>
        </p:spPr>
        <p:txBody>
          <a:bodyPr wrap="square" rtlCol="0">
            <a:spAutoFit/>
          </a:bodyPr>
          <a:lstStyle/>
          <a:p>
            <a:r>
              <a:rPr lang="en-US" dirty="0"/>
              <a:t>Note:  Per the article, Midland’s economy is projected to grow more than twice as fast as the San Francisco Bay area in 2023.</a:t>
            </a:r>
          </a:p>
        </p:txBody>
      </p:sp>
    </p:spTree>
    <p:extLst>
      <p:ext uri="{BB962C8B-B14F-4D97-AF65-F5344CB8AC3E}">
        <p14:creationId xmlns:p14="http://schemas.microsoft.com/office/powerpoint/2010/main" val="7671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443F4C7-90D2-3FD4-E864-38EB9D8B2B07}"/>
              </a:ext>
            </a:extLst>
          </p:cNvPr>
          <p:cNvGraphicFramePr/>
          <p:nvPr>
            <p:extLst>
              <p:ext uri="{D42A27DB-BD31-4B8C-83A1-F6EECF244321}">
                <p14:modId xmlns:p14="http://schemas.microsoft.com/office/powerpoint/2010/main" val="3558510776"/>
              </p:ext>
            </p:extLst>
          </p:nvPr>
        </p:nvGraphicFramePr>
        <p:xfrm>
          <a:off x="0" y="-1"/>
          <a:ext cx="12192000" cy="635725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15EBB08-9240-595E-9C13-F6D3CF1DA3D5}"/>
              </a:ext>
            </a:extLst>
          </p:cNvPr>
          <p:cNvSpPr>
            <a:spLocks noGrp="1"/>
          </p:cNvSpPr>
          <p:nvPr>
            <p:ph type="sldNum" sz="quarter" idx="12"/>
          </p:nvPr>
        </p:nvSpPr>
        <p:spPr>
          <a:xfrm>
            <a:off x="10771827" y="6428327"/>
            <a:ext cx="1312025" cy="365125"/>
          </a:xfrm>
        </p:spPr>
        <p:txBody>
          <a:bodyPr/>
          <a:lstStyle/>
          <a:p>
            <a:fld id="{4CE482DC-2269-4F26-9D2A-7E44B1A4CD85}" type="slidenum">
              <a:rPr lang="en-US" sz="2400" smtClean="0"/>
              <a:t>6</a:t>
            </a:fld>
            <a:endParaRPr lang="en-US" sz="2400" dirty="0"/>
          </a:p>
        </p:txBody>
      </p:sp>
    </p:spTree>
    <p:extLst>
      <p:ext uri="{BB962C8B-B14F-4D97-AF65-F5344CB8AC3E}">
        <p14:creationId xmlns:p14="http://schemas.microsoft.com/office/powerpoint/2010/main" val="174394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DF8ADF6-ED12-437A-B2E6-899171324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45">
            <a:extLst>
              <a:ext uri="{FF2B5EF4-FFF2-40B4-BE49-F238E27FC236}">
                <a16:creationId xmlns:a16="http://schemas.microsoft.com/office/drawing/2014/main" id="{B1F9F851-8444-448D-8731-E4B48C32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7" name="Straight Connector 47">
            <a:extLst>
              <a:ext uri="{FF2B5EF4-FFF2-40B4-BE49-F238E27FC236}">
                <a16:creationId xmlns:a16="http://schemas.microsoft.com/office/drawing/2014/main" id="{101B8763-7870-4868-B9C5-1A0C26DE1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9" name="Rectangle 49">
            <a:extLst>
              <a:ext uri="{FF2B5EF4-FFF2-40B4-BE49-F238E27FC236}">
                <a16:creationId xmlns:a16="http://schemas.microsoft.com/office/drawing/2014/main" id="{62755092-2A02-4B19-ABF7-2F2AB9C2C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AE13F-5BDA-43A5-AEF2-F31FFA43D398}"/>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FY 2024 </a:t>
            </a:r>
            <a:r>
              <a:rPr lang="en-US" sz="6000" cap="small" dirty="0">
                <a:solidFill>
                  <a:schemeClr val="tx1">
                    <a:lumMod val="85000"/>
                    <a:lumOff val="15000"/>
                  </a:schemeClr>
                </a:solidFill>
              </a:rPr>
              <a:t>Budget Priorities</a:t>
            </a:r>
          </a:p>
        </p:txBody>
      </p:sp>
      <p:pic>
        <p:nvPicPr>
          <p:cNvPr id="11" name="Content Placeholder 10">
            <a:extLst>
              <a:ext uri="{FF2B5EF4-FFF2-40B4-BE49-F238E27FC236}">
                <a16:creationId xmlns:a16="http://schemas.microsoft.com/office/drawing/2014/main" id="{0686B07B-AFF0-4862-6626-689D68D354CB}"/>
              </a:ext>
            </a:extLst>
          </p:cNvPr>
          <p:cNvPicPr>
            <a:picLocks noGrp="1" noChangeAspect="1"/>
          </p:cNvPicPr>
          <p:nvPr>
            <p:ph idx="1"/>
          </p:nvPr>
        </p:nvPicPr>
        <p:blipFill rotWithShape="1">
          <a:blip r:embed="rId3"/>
          <a:srcRect l="52943" t="50417" r="16140" b="12088"/>
          <a:stretch/>
        </p:blipFill>
        <p:spPr>
          <a:xfrm>
            <a:off x="9181070" y="1282776"/>
            <a:ext cx="2169978" cy="2713152"/>
          </a:xfrm>
          <a:prstGeom prst="rect">
            <a:avLst/>
          </a:prstGeom>
        </p:spPr>
      </p:pic>
      <p:sp>
        <p:nvSpPr>
          <p:cNvPr id="61" name="Rectangle 51">
            <a:extLst>
              <a:ext uri="{FF2B5EF4-FFF2-40B4-BE49-F238E27FC236}">
                <a16:creationId xmlns:a16="http://schemas.microsoft.com/office/drawing/2014/main" id="{ADBD06EA-6295-41AD-B616-9DA974C19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201" y="886968"/>
            <a:ext cx="64008" cy="3108960"/>
          </a:xfrm>
          <a:prstGeom prst="rect">
            <a:avLst/>
          </a:prstGeom>
          <a:solidFill>
            <a:srgbClr val="7ED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0">
            <a:extLst>
              <a:ext uri="{FF2B5EF4-FFF2-40B4-BE49-F238E27FC236}">
                <a16:creationId xmlns:a16="http://schemas.microsoft.com/office/drawing/2014/main" id="{2E12522E-1E52-C736-415E-518F19B5FD09}"/>
              </a:ext>
            </a:extLst>
          </p:cNvPr>
          <p:cNvPicPr>
            <a:picLocks noChangeAspect="1"/>
          </p:cNvPicPr>
          <p:nvPr/>
        </p:nvPicPr>
        <p:blipFill rotWithShape="1">
          <a:blip r:embed="rId3"/>
          <a:srcRect l="10296" t="9450" r="52058" b="54486"/>
          <a:stretch/>
        </p:blipFill>
        <p:spPr>
          <a:xfrm>
            <a:off x="502394" y="1136574"/>
            <a:ext cx="2698940" cy="2665486"/>
          </a:xfrm>
          <a:prstGeom prst="rect">
            <a:avLst/>
          </a:prstGeom>
        </p:spPr>
      </p:pic>
      <p:sp>
        <p:nvSpPr>
          <p:cNvPr id="54" name="Rectangle 53">
            <a:extLst>
              <a:ext uri="{FF2B5EF4-FFF2-40B4-BE49-F238E27FC236}">
                <a16:creationId xmlns:a16="http://schemas.microsoft.com/office/drawing/2014/main" id="{2440AE10-1CFB-40D2-B6FE-1EE33302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730" y="886968"/>
            <a:ext cx="64008" cy="3108960"/>
          </a:xfrm>
          <a:prstGeom prst="rect">
            <a:avLst/>
          </a:prstGeom>
          <a:solidFill>
            <a:srgbClr val="7ED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0">
            <a:extLst>
              <a:ext uri="{FF2B5EF4-FFF2-40B4-BE49-F238E27FC236}">
                <a16:creationId xmlns:a16="http://schemas.microsoft.com/office/drawing/2014/main" id="{119D7956-7C02-447F-5BAF-BD97783E6E3A}"/>
              </a:ext>
            </a:extLst>
          </p:cNvPr>
          <p:cNvPicPr>
            <a:picLocks noChangeAspect="1"/>
          </p:cNvPicPr>
          <p:nvPr/>
        </p:nvPicPr>
        <p:blipFill rotWithShape="1">
          <a:blip r:embed="rId3"/>
          <a:srcRect l="9675" t="48832" r="52679" b="15104"/>
          <a:stretch/>
        </p:blipFill>
        <p:spPr>
          <a:xfrm>
            <a:off x="6134799" y="1136573"/>
            <a:ext cx="2698933" cy="2665479"/>
          </a:xfrm>
          <a:prstGeom prst="rect">
            <a:avLst/>
          </a:prstGeom>
        </p:spPr>
      </p:pic>
      <p:sp>
        <p:nvSpPr>
          <p:cNvPr id="56" name="Rectangle 55">
            <a:extLst>
              <a:ext uri="{FF2B5EF4-FFF2-40B4-BE49-F238E27FC236}">
                <a16:creationId xmlns:a16="http://schemas.microsoft.com/office/drawing/2014/main" id="{1F8DA95A-2087-4C28-9646-5467AF2FC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5464" y="886968"/>
            <a:ext cx="64008" cy="3108960"/>
          </a:xfrm>
          <a:prstGeom prst="rect">
            <a:avLst/>
          </a:prstGeom>
          <a:solidFill>
            <a:srgbClr val="7ED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0">
            <a:extLst>
              <a:ext uri="{FF2B5EF4-FFF2-40B4-BE49-F238E27FC236}">
                <a16:creationId xmlns:a16="http://schemas.microsoft.com/office/drawing/2014/main" id="{40A7A841-E409-6D83-D603-97FC4EDA5047}"/>
              </a:ext>
            </a:extLst>
          </p:cNvPr>
          <p:cNvPicPr>
            <a:picLocks noChangeAspect="1"/>
          </p:cNvPicPr>
          <p:nvPr/>
        </p:nvPicPr>
        <p:blipFill rotWithShape="1">
          <a:blip r:embed="rId3"/>
          <a:srcRect l="53447" t="8952" r="8907" b="54984"/>
          <a:stretch/>
        </p:blipFill>
        <p:spPr>
          <a:xfrm>
            <a:off x="3334985" y="1136574"/>
            <a:ext cx="2698946" cy="2665491"/>
          </a:xfrm>
          <a:prstGeom prst="rect">
            <a:avLst/>
          </a:prstGeom>
        </p:spPr>
      </p:pic>
      <p:cxnSp>
        <p:nvCxnSpPr>
          <p:cNvPr id="58" name="Straight Connector 57">
            <a:extLst>
              <a:ext uri="{FF2B5EF4-FFF2-40B4-BE49-F238E27FC236}">
                <a16:creationId xmlns:a16="http://schemas.microsoft.com/office/drawing/2014/main" id="{1B5A16B8-D4DD-4B6E-8E67-8D81432CAE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AC2BE2F-F3D5-4884-841C-943EAF33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7EDEF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7622056F-7F2B-4B8E-94D8-45FE14DCC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53636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2DCDCF25-F106-FA18-EFBB-3B170729A773}"/>
              </a:ext>
            </a:extLst>
          </p:cNvPr>
          <p:cNvSpPr>
            <a:spLocks noGrp="1"/>
          </p:cNvSpPr>
          <p:nvPr>
            <p:ph type="sldNum" sz="quarter" idx="12"/>
          </p:nvPr>
        </p:nvSpPr>
        <p:spPr>
          <a:xfrm>
            <a:off x="10793343" y="6435011"/>
            <a:ext cx="1312025" cy="365125"/>
          </a:xfrm>
        </p:spPr>
        <p:txBody>
          <a:bodyPr/>
          <a:lstStyle/>
          <a:p>
            <a:fld id="{4CE482DC-2269-4F26-9D2A-7E44B1A4CD85}" type="slidenum">
              <a:rPr lang="en-US" sz="2400" smtClean="0"/>
              <a:t>7</a:t>
            </a:fld>
            <a:endParaRPr lang="en-US" sz="2400" dirty="0"/>
          </a:p>
        </p:txBody>
      </p:sp>
    </p:spTree>
    <p:extLst>
      <p:ext uri="{BB962C8B-B14F-4D97-AF65-F5344CB8AC3E}">
        <p14:creationId xmlns:p14="http://schemas.microsoft.com/office/powerpoint/2010/main" val="62971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5B7B-3C8C-4E75-A1D6-01F75425D6C7}"/>
              </a:ext>
            </a:extLst>
          </p:cNvPr>
          <p:cNvSpPr>
            <a:spLocks noGrp="1"/>
          </p:cNvSpPr>
          <p:nvPr>
            <p:ph type="title"/>
          </p:nvPr>
        </p:nvSpPr>
        <p:spPr>
          <a:xfrm>
            <a:off x="317679" y="594359"/>
            <a:ext cx="3433705" cy="2286000"/>
          </a:xfrm>
        </p:spPr>
        <p:txBody>
          <a:bodyPr>
            <a:noAutofit/>
          </a:bodyPr>
          <a:lstStyle/>
          <a:p>
            <a:pPr algn="ctr"/>
            <a:r>
              <a:rPr lang="en-US" cap="all" dirty="0"/>
              <a:t>CREATE THE PREMIER CITY IN WEST TEXAS</a:t>
            </a:r>
          </a:p>
        </p:txBody>
      </p:sp>
      <p:sp>
        <p:nvSpPr>
          <p:cNvPr id="3" name="Content Placeholder 2">
            <a:extLst>
              <a:ext uri="{FF2B5EF4-FFF2-40B4-BE49-F238E27FC236}">
                <a16:creationId xmlns:a16="http://schemas.microsoft.com/office/drawing/2014/main" id="{E4A6B747-FC7C-4863-A7D9-0F3FA8D37D4E}"/>
              </a:ext>
            </a:extLst>
          </p:cNvPr>
          <p:cNvSpPr>
            <a:spLocks noGrp="1"/>
          </p:cNvSpPr>
          <p:nvPr>
            <p:ph idx="1"/>
          </p:nvPr>
        </p:nvSpPr>
        <p:spPr>
          <a:xfrm>
            <a:off x="4404575" y="1746738"/>
            <a:ext cx="7469745" cy="3821724"/>
          </a:xfrm>
        </p:spPr>
        <p:txBody>
          <a:bodyPr>
            <a:normAutofit/>
          </a:bodyPr>
          <a:lstStyle/>
          <a:p>
            <a:pPr lvl="1">
              <a:spcAft>
                <a:spcPts val="1200"/>
              </a:spcAft>
              <a:buFont typeface="Wingdings" panose="05000000000000000000" pitchFamily="2" charset="2"/>
              <a:buChar char="q"/>
            </a:pPr>
            <a:r>
              <a:rPr lang="en-US" sz="3200" dirty="0"/>
              <a:t>  Oil and gas revenues budgeted for various park projects (RMN and DM) </a:t>
            </a:r>
          </a:p>
          <a:p>
            <a:pPr lvl="1">
              <a:spcAft>
                <a:spcPts val="1200"/>
              </a:spcAft>
              <a:buFont typeface="Wingdings" panose="05000000000000000000" pitchFamily="2" charset="2"/>
              <a:buChar char="q"/>
            </a:pPr>
            <a:r>
              <a:rPr lang="en-US" sz="3200" dirty="0"/>
              <a:t>Remaining Park CO funds to be used on parks improvements (Hogan, Beal)</a:t>
            </a:r>
          </a:p>
          <a:p>
            <a:pPr lvl="1">
              <a:spcAft>
                <a:spcPts val="1200"/>
              </a:spcAft>
              <a:buFont typeface="Wingdings" panose="05000000000000000000" pitchFamily="2" charset="2"/>
              <a:buChar char="q"/>
            </a:pPr>
            <a:r>
              <a:rPr lang="en-US" sz="3200" dirty="0"/>
              <a:t>Personnel additions to increase service level to the citizens</a:t>
            </a:r>
          </a:p>
          <a:p>
            <a:pPr marL="201168" lvl="1" indent="0">
              <a:spcAft>
                <a:spcPts val="1200"/>
              </a:spcAft>
              <a:buNone/>
            </a:pPr>
            <a:endParaRPr lang="en-US" sz="3200" dirty="0"/>
          </a:p>
          <a:p>
            <a:pPr marL="201168" lvl="1" indent="0">
              <a:spcAft>
                <a:spcPts val="1200"/>
              </a:spcAft>
              <a:buNone/>
            </a:pPr>
            <a:endParaRPr lang="en-US" sz="3200" dirty="0"/>
          </a:p>
        </p:txBody>
      </p:sp>
      <p:pic>
        <p:nvPicPr>
          <p:cNvPr id="5" name="Picture 4">
            <a:extLst>
              <a:ext uri="{FF2B5EF4-FFF2-40B4-BE49-F238E27FC236}">
                <a16:creationId xmlns:a16="http://schemas.microsoft.com/office/drawing/2014/main" id="{BFC79193-C257-EE8B-CF99-AA00FC504D40}"/>
              </a:ext>
            </a:extLst>
          </p:cNvPr>
          <p:cNvPicPr>
            <a:picLocks noChangeAspect="1"/>
          </p:cNvPicPr>
          <p:nvPr/>
        </p:nvPicPr>
        <p:blipFill rotWithShape="1">
          <a:blip r:embed="rId3"/>
          <a:srcRect l="11152" t="22222" r="64236" b="54386"/>
          <a:stretch/>
        </p:blipFill>
        <p:spPr>
          <a:xfrm>
            <a:off x="914401" y="3463171"/>
            <a:ext cx="2261936" cy="2217585"/>
          </a:xfrm>
          <a:prstGeom prst="rect">
            <a:avLst/>
          </a:prstGeom>
        </p:spPr>
      </p:pic>
      <p:sp>
        <p:nvSpPr>
          <p:cNvPr id="6" name="Slide Number Placeholder 5">
            <a:extLst>
              <a:ext uri="{FF2B5EF4-FFF2-40B4-BE49-F238E27FC236}">
                <a16:creationId xmlns:a16="http://schemas.microsoft.com/office/drawing/2014/main" id="{C37B2E10-8253-C1C8-F82A-62D93CB423CC}"/>
              </a:ext>
            </a:extLst>
          </p:cNvPr>
          <p:cNvSpPr>
            <a:spLocks noGrp="1"/>
          </p:cNvSpPr>
          <p:nvPr>
            <p:ph type="sldNum" sz="quarter" idx="12"/>
          </p:nvPr>
        </p:nvSpPr>
        <p:spPr>
          <a:xfrm>
            <a:off x="10782585" y="6384481"/>
            <a:ext cx="1312025" cy="365125"/>
          </a:xfrm>
        </p:spPr>
        <p:txBody>
          <a:bodyPr/>
          <a:lstStyle/>
          <a:p>
            <a:fld id="{4FAB73BC-B049-4115-A692-8D63A059BFB8}" type="slidenum">
              <a:rPr lang="en-US" sz="2400" smtClean="0"/>
              <a:pPr/>
              <a:t>8</a:t>
            </a:fld>
            <a:endParaRPr lang="en-US" sz="2400" dirty="0"/>
          </a:p>
        </p:txBody>
      </p:sp>
    </p:spTree>
    <p:extLst>
      <p:ext uri="{BB962C8B-B14F-4D97-AF65-F5344CB8AC3E}">
        <p14:creationId xmlns:p14="http://schemas.microsoft.com/office/powerpoint/2010/main" val="175107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5B7B-3C8C-4E75-A1D6-01F75425D6C7}"/>
              </a:ext>
            </a:extLst>
          </p:cNvPr>
          <p:cNvSpPr>
            <a:spLocks noGrp="1"/>
          </p:cNvSpPr>
          <p:nvPr>
            <p:ph type="title"/>
          </p:nvPr>
        </p:nvSpPr>
        <p:spPr>
          <a:xfrm>
            <a:off x="317679" y="594359"/>
            <a:ext cx="3433705" cy="2286000"/>
          </a:xfrm>
        </p:spPr>
        <p:txBody>
          <a:bodyPr>
            <a:noAutofit/>
          </a:bodyPr>
          <a:lstStyle/>
          <a:p>
            <a:pPr algn="ctr"/>
            <a:r>
              <a:rPr lang="en-US" cap="all" dirty="0"/>
              <a:t>CREATE THE PREMIER CITY IN WEST TEXAS</a:t>
            </a:r>
          </a:p>
        </p:txBody>
      </p:sp>
      <p:sp>
        <p:nvSpPr>
          <p:cNvPr id="3" name="Content Placeholder 2">
            <a:extLst>
              <a:ext uri="{FF2B5EF4-FFF2-40B4-BE49-F238E27FC236}">
                <a16:creationId xmlns:a16="http://schemas.microsoft.com/office/drawing/2014/main" id="{E4A6B747-FC7C-4863-A7D9-0F3FA8D37D4E}"/>
              </a:ext>
            </a:extLst>
          </p:cNvPr>
          <p:cNvSpPr>
            <a:spLocks noGrp="1"/>
          </p:cNvSpPr>
          <p:nvPr>
            <p:ph idx="1"/>
          </p:nvPr>
        </p:nvSpPr>
        <p:spPr>
          <a:xfrm>
            <a:off x="4404576" y="1746738"/>
            <a:ext cx="7469745" cy="3934018"/>
          </a:xfrm>
        </p:spPr>
        <p:txBody>
          <a:bodyPr>
            <a:normAutofit fontScale="85000" lnSpcReduction="20000"/>
          </a:bodyPr>
          <a:lstStyle/>
          <a:p>
            <a:pPr lvl="1">
              <a:spcAft>
                <a:spcPts val="1200"/>
              </a:spcAft>
              <a:buFont typeface="Wingdings" panose="05000000000000000000" pitchFamily="2" charset="2"/>
              <a:buChar char="q"/>
            </a:pPr>
            <a:r>
              <a:rPr lang="en-US" sz="3200" dirty="0"/>
              <a:t>Planning for New City Hall </a:t>
            </a:r>
          </a:p>
          <a:p>
            <a:pPr lvl="1">
              <a:spcAft>
                <a:spcPts val="1200"/>
              </a:spcAft>
              <a:buFont typeface="Wingdings" panose="05000000000000000000" pitchFamily="2" charset="2"/>
              <a:buChar char="q"/>
            </a:pPr>
            <a:r>
              <a:rPr lang="en-US" sz="3200" dirty="0"/>
              <a:t>New Health Services Facility</a:t>
            </a:r>
          </a:p>
          <a:p>
            <a:pPr lvl="1">
              <a:spcAft>
                <a:spcPts val="1200"/>
              </a:spcAft>
              <a:buFont typeface="Wingdings" panose="05000000000000000000" pitchFamily="2" charset="2"/>
              <a:buChar char="q"/>
            </a:pPr>
            <a:r>
              <a:rPr lang="en-US" sz="3200" dirty="0"/>
              <a:t> New Midland Senior Center</a:t>
            </a:r>
          </a:p>
          <a:p>
            <a:pPr lvl="1">
              <a:spcAft>
                <a:spcPts val="1200"/>
              </a:spcAft>
              <a:buFont typeface="Wingdings" panose="05000000000000000000" pitchFamily="2" charset="2"/>
              <a:buChar char="q"/>
            </a:pPr>
            <a:r>
              <a:rPr lang="en-US" sz="3200" dirty="0"/>
              <a:t> Upgrades to Southwest Senior Center</a:t>
            </a:r>
          </a:p>
          <a:p>
            <a:pPr lvl="1">
              <a:spcAft>
                <a:spcPts val="1200"/>
              </a:spcAft>
              <a:buFont typeface="Wingdings" panose="05000000000000000000" pitchFamily="2" charset="2"/>
              <a:buChar char="q"/>
            </a:pPr>
            <a:r>
              <a:rPr lang="en-US" sz="3200" dirty="0"/>
              <a:t> Design work for the Wildcatters Trail</a:t>
            </a:r>
          </a:p>
          <a:p>
            <a:pPr lvl="1">
              <a:spcAft>
                <a:spcPts val="1200"/>
              </a:spcAft>
              <a:buFont typeface="Wingdings" panose="05000000000000000000" pitchFamily="2" charset="2"/>
              <a:buChar char="q"/>
            </a:pPr>
            <a:r>
              <a:rPr lang="en-US" sz="3200" dirty="0"/>
              <a:t> Golf Cart Barn</a:t>
            </a:r>
          </a:p>
          <a:p>
            <a:pPr lvl="1">
              <a:spcAft>
                <a:spcPts val="1200"/>
              </a:spcAft>
              <a:buFont typeface="Wingdings" panose="05000000000000000000" pitchFamily="2" charset="2"/>
              <a:buChar char="q"/>
            </a:pPr>
            <a:r>
              <a:rPr lang="en-US" sz="3200" dirty="0"/>
              <a:t> Auxiliary fields at Sports Complex</a:t>
            </a:r>
          </a:p>
          <a:p>
            <a:pPr lvl="1">
              <a:spcAft>
                <a:spcPts val="1200"/>
              </a:spcAft>
              <a:buFont typeface="Wingdings" panose="05000000000000000000" pitchFamily="2" charset="2"/>
              <a:buChar char="q"/>
            </a:pPr>
            <a:r>
              <a:rPr lang="en-US" sz="3200" dirty="0"/>
              <a:t> Land purchase in NW Midland</a:t>
            </a:r>
          </a:p>
          <a:p>
            <a:pPr marL="201168" lvl="1" indent="0">
              <a:spcAft>
                <a:spcPts val="1200"/>
              </a:spcAft>
              <a:buNone/>
            </a:pPr>
            <a:endParaRPr lang="en-US" sz="3200" dirty="0"/>
          </a:p>
          <a:p>
            <a:pPr marL="201168" lvl="1" indent="0">
              <a:spcAft>
                <a:spcPts val="1200"/>
              </a:spcAft>
              <a:buNone/>
            </a:pPr>
            <a:endParaRPr lang="en-US" sz="3200" dirty="0"/>
          </a:p>
        </p:txBody>
      </p:sp>
      <p:pic>
        <p:nvPicPr>
          <p:cNvPr id="5" name="Picture 4">
            <a:extLst>
              <a:ext uri="{FF2B5EF4-FFF2-40B4-BE49-F238E27FC236}">
                <a16:creationId xmlns:a16="http://schemas.microsoft.com/office/drawing/2014/main" id="{BFC79193-C257-EE8B-CF99-AA00FC504D40}"/>
              </a:ext>
            </a:extLst>
          </p:cNvPr>
          <p:cNvPicPr>
            <a:picLocks noChangeAspect="1"/>
          </p:cNvPicPr>
          <p:nvPr/>
        </p:nvPicPr>
        <p:blipFill rotWithShape="1">
          <a:blip r:embed="rId3"/>
          <a:srcRect l="11152" t="22222" r="64236" b="54386"/>
          <a:stretch/>
        </p:blipFill>
        <p:spPr>
          <a:xfrm>
            <a:off x="914401" y="3463171"/>
            <a:ext cx="2261936" cy="2217585"/>
          </a:xfrm>
          <a:prstGeom prst="rect">
            <a:avLst/>
          </a:prstGeom>
        </p:spPr>
      </p:pic>
      <p:sp>
        <p:nvSpPr>
          <p:cNvPr id="4" name="TextBox 3">
            <a:extLst>
              <a:ext uri="{FF2B5EF4-FFF2-40B4-BE49-F238E27FC236}">
                <a16:creationId xmlns:a16="http://schemas.microsoft.com/office/drawing/2014/main" id="{0BB6801A-46A3-487B-9707-BC56A173D2C2}"/>
              </a:ext>
            </a:extLst>
          </p:cNvPr>
          <p:cNvSpPr txBox="1"/>
          <p:nvPr/>
        </p:nvSpPr>
        <p:spPr>
          <a:xfrm>
            <a:off x="5076092" y="844062"/>
            <a:ext cx="5052646" cy="584775"/>
          </a:xfrm>
          <a:prstGeom prst="rect">
            <a:avLst/>
          </a:prstGeom>
          <a:noFill/>
        </p:spPr>
        <p:txBody>
          <a:bodyPr wrap="square" rtlCol="0">
            <a:spAutoFit/>
          </a:bodyPr>
          <a:lstStyle/>
          <a:p>
            <a:r>
              <a:rPr lang="en-US" sz="3200" dirty="0"/>
              <a:t>REQUESTED PROJECTS</a:t>
            </a:r>
          </a:p>
        </p:txBody>
      </p:sp>
      <p:sp>
        <p:nvSpPr>
          <p:cNvPr id="7" name="Slide Number Placeholder 6">
            <a:extLst>
              <a:ext uri="{FF2B5EF4-FFF2-40B4-BE49-F238E27FC236}">
                <a16:creationId xmlns:a16="http://schemas.microsoft.com/office/drawing/2014/main" id="{2CFB4492-E2FD-93FF-3C22-1D7AEB5C21BC}"/>
              </a:ext>
            </a:extLst>
          </p:cNvPr>
          <p:cNvSpPr>
            <a:spLocks noGrp="1"/>
          </p:cNvSpPr>
          <p:nvPr>
            <p:ph type="sldNum" sz="quarter" idx="12"/>
          </p:nvPr>
        </p:nvSpPr>
        <p:spPr>
          <a:xfrm>
            <a:off x="10761069" y="6405997"/>
            <a:ext cx="1312025" cy="365125"/>
          </a:xfrm>
        </p:spPr>
        <p:txBody>
          <a:bodyPr/>
          <a:lstStyle/>
          <a:p>
            <a:r>
              <a:rPr lang="en-US" sz="2400" dirty="0"/>
              <a:t>9</a:t>
            </a:r>
          </a:p>
        </p:txBody>
      </p:sp>
    </p:spTree>
    <p:extLst>
      <p:ext uri="{BB962C8B-B14F-4D97-AF65-F5344CB8AC3E}">
        <p14:creationId xmlns:p14="http://schemas.microsoft.com/office/powerpoint/2010/main" val="41539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5847</TotalTime>
  <Words>3884</Words>
  <Application>Microsoft Office PowerPoint</Application>
  <PresentationFormat>Widescreen</PresentationFormat>
  <Paragraphs>646</Paragraphs>
  <Slides>32</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Retrospect</vt:lpstr>
      <vt:lpstr>2024 Budget Workshop</vt:lpstr>
      <vt:lpstr>BUDGET CALENDAR </vt:lpstr>
      <vt:lpstr>City of Midland</vt:lpstr>
      <vt:lpstr>PowerPoint Presentation</vt:lpstr>
      <vt:lpstr>PowerPoint Presentation</vt:lpstr>
      <vt:lpstr>PowerPoint Presentation</vt:lpstr>
      <vt:lpstr>FY 2024 Budget Priorities</vt:lpstr>
      <vt:lpstr>CREATE THE PREMIER CITY IN WEST TEXAS</vt:lpstr>
      <vt:lpstr>CREATE THE PREMIER CITY IN WEST TEXAS</vt:lpstr>
      <vt:lpstr>UPGRADE CITY FACILITIES AND INFRASTRUCTURE </vt:lpstr>
      <vt:lpstr>UPGRADE CITY FACILITIES AND INFRASTRUCTURE </vt:lpstr>
      <vt:lpstr>MAINTAIN A HIGH PERFORMING MIDLAND  CITY TEAM</vt:lpstr>
      <vt:lpstr>MAINTAIN A HIGH PERFORMING MIDLAND  CITY TEAM</vt:lpstr>
      <vt:lpstr>MAINTAIN A HIGH PERFORMING MIDLAND  CITY TEAM</vt:lpstr>
      <vt:lpstr>BUILD A STRONG ECONOMY WITH MORE QUALITY JOBS</vt:lpstr>
      <vt:lpstr>PowerPoint Presentation</vt:lpstr>
      <vt:lpstr>TAX RATE CALCULATION</vt:lpstr>
      <vt:lpstr>Important Definitions</vt:lpstr>
      <vt:lpstr>UNUSED INCREMENT</vt:lpstr>
      <vt:lpstr>FY 2024 PROPOSED TAX RATES</vt:lpstr>
      <vt:lpstr>Historical Tax Levy  2004 to Proposed 2024 </vt:lpstr>
      <vt:lpstr>PowerPoint Presentation</vt:lpstr>
      <vt:lpstr>PowerPoint Presentation</vt:lpstr>
      <vt:lpstr>MIDLAND COMBINED TAX RATE</vt:lpstr>
      <vt:lpstr>PowerPoint Presentation</vt:lpstr>
      <vt:lpstr>PROPERTY TAX VALUATION </vt:lpstr>
      <vt:lpstr>GENERAL FUND REVENUES BY TYPE</vt:lpstr>
      <vt:lpstr>PowerPoint Presentation</vt:lpstr>
      <vt:lpstr>GENERAL FUND EXPENDITURES</vt:lpstr>
      <vt:lpstr>GENERAL FUND EXPENDITURES By Department </vt:lpstr>
      <vt:lpstr>EXPENDITURES BY MAJOR FUND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Budget Workshop</dc:title>
  <dc:creator>Sara Gray</dc:creator>
  <cp:lastModifiedBy>Christy Weakland</cp:lastModifiedBy>
  <cp:revision>190</cp:revision>
  <cp:lastPrinted>2022-07-13T13:07:04Z</cp:lastPrinted>
  <dcterms:created xsi:type="dcterms:W3CDTF">2022-07-11T16:17:15Z</dcterms:created>
  <dcterms:modified xsi:type="dcterms:W3CDTF">2023-08-02T11:19:13Z</dcterms:modified>
</cp:coreProperties>
</file>