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60" r:id="rId5"/>
    <p:sldId id="264" r:id="rId6"/>
    <p:sldId id="278" r:id="rId7"/>
    <p:sldId id="266" r:id="rId8"/>
    <p:sldId id="274" r:id="rId9"/>
    <p:sldId id="276" r:id="rId10"/>
    <p:sldId id="279" r:id="rId11"/>
    <p:sldId id="275" r:id="rId12"/>
    <p:sldId id="262" r:id="rId13"/>
    <p:sldId id="277" r:id="rId14"/>
    <p:sldId id="263" r:id="rId15"/>
    <p:sldId id="261" r:id="rId16"/>
    <p:sldId id="272" r:id="rId1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Revenue Sufficiency</a:t>
            </a:r>
          </a:p>
        </c:rich>
      </c:tx>
      <c:layout>
        <c:manualLayout>
          <c:xMode val="edge"/>
          <c:yMode val="edge"/>
          <c:x val="0.31530257400448702"/>
          <c:y val="2.962482113472728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Dashboard!$C$124</c:f>
              <c:strCache>
                <c:ptCount val="1"/>
                <c:pt idx="0">
                  <c:v>Total</c:v>
                </c:pt>
              </c:strCache>
            </c:strRef>
          </c:tx>
          <c:spPr>
            <a:solidFill>
              <a:schemeClr val="accent1"/>
            </a:solidFill>
            <a:ln>
              <a:noFill/>
            </a:ln>
            <a:effectLst/>
          </c:spPr>
          <c:invertIfNegative val="0"/>
          <c:cat>
            <c:numRef>
              <c:f>[0]!chart_range</c:f>
              <c:numCache>
                <c:formatCode>General</c:formatCode>
                <c:ptCount val="8"/>
                <c:pt idx="0">
                  <c:v>2023</c:v>
                </c:pt>
                <c:pt idx="1">
                  <c:v>2024</c:v>
                </c:pt>
                <c:pt idx="2">
                  <c:v>2025</c:v>
                </c:pt>
                <c:pt idx="3">
                  <c:v>2026</c:v>
                </c:pt>
                <c:pt idx="4">
                  <c:v>2027</c:v>
                </c:pt>
                <c:pt idx="5">
                  <c:v>2028</c:v>
                </c:pt>
                <c:pt idx="6">
                  <c:v>2029</c:v>
                </c:pt>
                <c:pt idx="7">
                  <c:v>2030</c:v>
                </c:pt>
              </c:numCache>
            </c:numRef>
          </c:cat>
          <c:val>
            <c:numRef>
              <c:f>[0]!O_M</c:f>
              <c:numCache>
                <c:formatCode>"$"#,##0_);[Red]\("$"#,##0\)</c:formatCode>
                <c:ptCount val="8"/>
                <c:pt idx="0">
                  <c:v>63268554.139934175</c:v>
                </c:pt>
                <c:pt idx="1">
                  <c:v>66307589.0830248</c:v>
                </c:pt>
                <c:pt idx="2">
                  <c:v>69503996.16668652</c:v>
                </c:pt>
                <c:pt idx="3">
                  <c:v>72866402.900185525</c:v>
                </c:pt>
                <c:pt idx="4">
                  <c:v>75893494.322663531</c:v>
                </c:pt>
                <c:pt idx="5">
                  <c:v>79054311.594541252</c:v>
                </c:pt>
                <c:pt idx="6">
                  <c:v>82355025.585678846</c:v>
                </c:pt>
                <c:pt idx="7">
                  <c:v>85802100.408354729</c:v>
                </c:pt>
              </c:numCache>
            </c:numRef>
          </c:val>
          <c:extLst>
            <c:ext xmlns:c16="http://schemas.microsoft.com/office/drawing/2014/chart" uri="{C3380CC4-5D6E-409C-BE32-E72D297353CC}">
              <c16:uniqueId val="{00000000-614B-4A73-B43F-82BE2E3DAA3F}"/>
            </c:ext>
          </c:extLst>
        </c:ser>
        <c:ser>
          <c:idx val="17"/>
          <c:order val="17"/>
          <c:tx>
            <c:strRef>
              <c:f>Dashboard!$C$131</c:f>
              <c:strCache>
                <c:ptCount val="1"/>
                <c:pt idx="0">
                  <c:v>Debt Service</c:v>
                </c:pt>
              </c:strCache>
            </c:strRef>
          </c:tx>
          <c:spPr>
            <a:solidFill>
              <a:schemeClr val="accent6">
                <a:lumMod val="80000"/>
                <a:lumOff val="20000"/>
              </a:schemeClr>
            </a:solidFill>
            <a:ln>
              <a:noFill/>
            </a:ln>
            <a:effectLst/>
          </c:spPr>
          <c:invertIfNegative val="0"/>
          <c:val>
            <c:numRef>
              <c:f>[0]!Debt</c:f>
              <c:numCache>
                <c:formatCode>"$"#,##0_);[Red]\("$"#,##0\)</c:formatCode>
                <c:ptCount val="8"/>
                <c:pt idx="0">
                  <c:v>33582039.238319151</c:v>
                </c:pt>
                <c:pt idx="1">
                  <c:v>30769859.968319155</c:v>
                </c:pt>
                <c:pt idx="2">
                  <c:v>34375706.748319149</c:v>
                </c:pt>
                <c:pt idx="3">
                  <c:v>32875702.998319153</c:v>
                </c:pt>
                <c:pt idx="4">
                  <c:v>32384414.248319153</c:v>
                </c:pt>
                <c:pt idx="5">
                  <c:v>29367890.748319153</c:v>
                </c:pt>
                <c:pt idx="6">
                  <c:v>32866279.748319153</c:v>
                </c:pt>
                <c:pt idx="7">
                  <c:v>33984750.288319148</c:v>
                </c:pt>
              </c:numCache>
            </c:numRef>
          </c:val>
          <c:extLst>
            <c:ext xmlns:c16="http://schemas.microsoft.com/office/drawing/2014/chart" uri="{C3380CC4-5D6E-409C-BE32-E72D297353CC}">
              <c16:uniqueId val="{00000001-614B-4A73-B43F-82BE2E3DAA3F}"/>
            </c:ext>
          </c:extLst>
        </c:ser>
        <c:ser>
          <c:idx val="18"/>
          <c:order val="18"/>
          <c:tx>
            <c:strRef>
              <c:f>Dashboard!$C$132</c:f>
              <c:strCache>
                <c:ptCount val="1"/>
              </c:strCache>
            </c:strRef>
          </c:tx>
          <c:spPr>
            <a:solidFill>
              <a:schemeClr val="accent1">
                <a:lumMod val="80000"/>
              </a:schemeClr>
            </a:solidFill>
            <a:ln>
              <a:noFill/>
            </a:ln>
            <a:effectLst/>
          </c:spPr>
          <c:invertIfNegative val="0"/>
          <c:val>
            <c:numRef>
              <c:f>[0]!Cash_Funded</c:f>
              <c:numCache>
                <c:formatCode>General</c:formatCode>
                <c:ptCount val="8"/>
              </c:numCache>
            </c:numRef>
          </c:val>
          <c:extLst>
            <c:ext xmlns:c16="http://schemas.microsoft.com/office/drawing/2014/chart" uri="{C3380CC4-5D6E-409C-BE32-E72D297353CC}">
              <c16:uniqueId val="{00000002-614B-4A73-B43F-82BE2E3DAA3F}"/>
            </c:ext>
          </c:extLst>
        </c:ser>
        <c:ser>
          <c:idx val="19"/>
          <c:order val="19"/>
          <c:tx>
            <c:strRef>
              <c:f>Dashboard!$C$135</c:f>
              <c:strCache>
                <c:ptCount val="1"/>
                <c:pt idx="0">
                  <c:v>Transfers</c:v>
                </c:pt>
              </c:strCache>
            </c:strRef>
          </c:tx>
          <c:spPr>
            <a:solidFill>
              <a:schemeClr val="accent2">
                <a:lumMod val="80000"/>
              </a:schemeClr>
            </a:solidFill>
            <a:ln>
              <a:noFill/>
            </a:ln>
            <a:effectLst/>
          </c:spPr>
          <c:invertIfNegative val="0"/>
          <c:val>
            <c:numRef>
              <c:f>[0]!Transfers</c:f>
              <c:numCache>
                <c:formatCode>"$"#,##0_);[Red]\("$"#,##0\)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614B-4A73-B43F-82BE2E3DAA3F}"/>
            </c:ext>
          </c:extLst>
        </c:ser>
        <c:dLbls>
          <c:showLegendKey val="0"/>
          <c:showVal val="0"/>
          <c:showCatName val="0"/>
          <c:showSerName val="0"/>
          <c:showPercent val="0"/>
          <c:showBubbleSize val="0"/>
        </c:dLbls>
        <c:gapWidth val="219"/>
        <c:overlap val="100"/>
        <c:axId val="1079091391"/>
        <c:axId val="1345539807"/>
        <c:extLst>
          <c:ext xmlns:c15="http://schemas.microsoft.com/office/drawing/2012/chart" uri="{02D57815-91ED-43cb-92C2-25804820EDAC}">
            <c15:filteredBarSeries>
              <c15:ser>
                <c:idx val="4"/>
                <c:order val="4"/>
                <c:tx>
                  <c:strRef>
                    <c:extLst>
                      <c:ext uri="{02D57815-91ED-43cb-92C2-25804820EDAC}">
                        <c15:formulaRef>
                          <c15:sqref>Dashboard!$C$111</c15:sqref>
                        </c15:formulaRef>
                      </c:ext>
                    </c:extLst>
                    <c:strCache>
                      <c:ptCount val="1"/>
                      <c:pt idx="0">
                        <c:v>Water  &amp; Sewer Admin</c:v>
                      </c:pt>
                    </c:strCache>
                  </c:strRef>
                </c:tx>
                <c:spPr>
                  <a:solidFill>
                    <a:schemeClr val="accent5"/>
                  </a:solidFill>
                  <a:ln>
                    <a:noFill/>
                  </a:ln>
                  <a:effectLst/>
                </c:spPr>
                <c:invertIfNegative val="0"/>
                <c:val>
                  <c:numRef>
                    <c:extLst>
                      <c:ext uri="{02D57815-91ED-43cb-92C2-25804820EDAC}">
                        <c15:formulaRef>
                          <c15:sqref>[0]!Admin</c15:sqref>
                        </c15:formulaRef>
                      </c:ext>
                    </c:extLst>
                    <c:numCache>
                      <c:formatCode>"$"#,##0_);[Red]\("$"#,##0\)</c:formatCode>
                      <c:ptCount val="8"/>
                      <c:pt idx="0">
                        <c:v>2579925.1901000002</c:v>
                      </c:pt>
                      <c:pt idx="1">
                        <c:v>2723364.6958190007</c:v>
                      </c:pt>
                      <c:pt idx="2">
                        <c:v>2874999.9618620663</c:v>
                      </c:pt>
                      <c:pt idx="3">
                        <c:v>3035312.8032388464</c:v>
                      </c:pt>
                      <c:pt idx="4">
                        <c:v>3168669.9150689929</c:v>
                      </c:pt>
                      <c:pt idx="5">
                        <c:v>3308143.0464674514</c:v>
                      </c:pt>
                      <c:pt idx="6">
                        <c:v>3454021.45088882</c:v>
                      </c:pt>
                      <c:pt idx="7">
                        <c:v>3606608.3481707415</c:v>
                      </c:pt>
                    </c:numCache>
                  </c:numRef>
                </c:val>
                <c:extLst>
                  <c:ext xmlns:c16="http://schemas.microsoft.com/office/drawing/2014/chart" uri="{C3380CC4-5D6E-409C-BE32-E72D297353CC}">
                    <c16:uniqueId val="{00000007-614B-4A73-B43F-82BE2E3DAA3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Dashboard!$C$112</c15:sqref>
                        </c15:formulaRef>
                      </c:ext>
                    </c:extLst>
                    <c:strCache>
                      <c:ptCount val="1"/>
                      <c:pt idx="0">
                        <c:v>Environmental Compliance</c:v>
                      </c:pt>
                    </c:strCache>
                  </c:strRef>
                </c:tx>
                <c:spPr>
                  <a:solidFill>
                    <a:schemeClr val="accent6"/>
                  </a:solidFill>
                  <a:ln>
                    <a:noFill/>
                  </a:ln>
                  <a:effectLst/>
                </c:spPr>
                <c:invertIfNegative val="0"/>
                <c:val>
                  <c:numRef>
                    <c:extLst xmlns:c15="http://schemas.microsoft.com/office/drawing/2012/chart">
                      <c:ext xmlns:c15="http://schemas.microsoft.com/office/drawing/2012/chart" uri="{02D57815-91ED-43cb-92C2-25804820EDAC}">
                        <c15:formulaRef>
                          <c15:sqref>[0]!E_Comp</c15:sqref>
                        </c15:formulaRef>
                      </c:ext>
                    </c:extLst>
                    <c:numCache>
                      <c:formatCode>"$"#,##0_);[Red]\("$"#,##0\)</c:formatCode>
                      <c:ptCount val="8"/>
                      <c:pt idx="0">
                        <c:v>1488323.9317460002</c:v>
                      </c:pt>
                      <c:pt idx="1">
                        <c:v>1571375.4312262</c:v>
                      </c:pt>
                      <c:pt idx="2">
                        <c:v>1659422.445450227</c:v>
                      </c:pt>
                      <c:pt idx="3">
                        <c:v>1752780.4886802314</c:v>
                      </c:pt>
                      <c:pt idx="4">
                        <c:v>1816517.9787996905</c:v>
                      </c:pt>
                      <c:pt idx="5">
                        <c:v>1882733.8450684613</c:v>
                      </c:pt>
                      <c:pt idx="6">
                        <c:v>1951530.9052014188</c:v>
                      </c:pt>
                      <c:pt idx="7">
                        <c:v>2023016.4875358529</c:v>
                      </c:pt>
                    </c:numCache>
                  </c:numRef>
                </c:val>
                <c:extLst xmlns:c15="http://schemas.microsoft.com/office/drawing/2012/chart">
                  <c:ext xmlns:c16="http://schemas.microsoft.com/office/drawing/2014/chart" uri="{C3380CC4-5D6E-409C-BE32-E72D297353CC}">
                    <c16:uniqueId val="{00000008-614B-4A73-B43F-82BE2E3DAA3F}"/>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Dashboard!$C$113</c15:sqref>
                        </c15:formulaRef>
                      </c:ext>
                    </c:extLst>
                    <c:strCache>
                      <c:ptCount val="1"/>
                      <c:pt idx="0">
                        <c:v>Paul Davis Well Field</c:v>
                      </c:pt>
                    </c:strCache>
                  </c:strRef>
                </c:tx>
                <c:spPr>
                  <a:solidFill>
                    <a:schemeClr val="accent1">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[0]!Paul_d</c15:sqref>
                        </c15:formulaRef>
                      </c:ext>
                    </c:extLst>
                    <c:numCache>
                      <c:formatCode>"$"#,##0_);[Red]\("$"#,##0\)</c:formatCode>
                      <c:ptCount val="8"/>
                      <c:pt idx="0">
                        <c:v>179819.07337</c:v>
                      </c:pt>
                      <c:pt idx="1">
                        <c:v>185339.40138709999</c:v>
                      </c:pt>
                      <c:pt idx="2">
                        <c:v>191034.14215183299</c:v>
                      </c:pt>
                      <c:pt idx="3">
                        <c:v>196909.14425012638</c:v>
                      </c:pt>
                      <c:pt idx="4">
                        <c:v>202816.41857763016</c:v>
                      </c:pt>
                      <c:pt idx="5">
                        <c:v>208900.91113495908</c:v>
                      </c:pt>
                      <c:pt idx="6">
                        <c:v>215167.93846900784</c:v>
                      </c:pt>
                      <c:pt idx="7">
                        <c:v>221622.97662307808</c:v>
                      </c:pt>
                    </c:numCache>
                  </c:numRef>
                </c:val>
                <c:extLst xmlns:c15="http://schemas.microsoft.com/office/drawing/2012/chart">
                  <c:ext xmlns:c16="http://schemas.microsoft.com/office/drawing/2014/chart" uri="{C3380CC4-5D6E-409C-BE32-E72D297353CC}">
                    <c16:uniqueId val="{00000009-614B-4A73-B43F-82BE2E3DAA3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Dashboard!$C$114</c15:sqref>
                        </c15:formulaRef>
                      </c:ext>
                    </c:extLst>
                    <c:strCache>
                      <c:ptCount val="1"/>
                      <c:pt idx="0">
                        <c:v>Airport Well Fields -Tower</c:v>
                      </c:pt>
                    </c:strCache>
                  </c:strRef>
                </c:tx>
                <c:spPr>
                  <a:solidFill>
                    <a:schemeClr val="accent2">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[0]!Airport</c15:sqref>
                        </c15:formulaRef>
                      </c:ext>
                    </c:extLst>
                    <c:numCache>
                      <c:formatCode>"$"#,##0_);[Red]\("$"#,##0\)</c:formatCode>
                      <c:ptCount val="8"/>
                      <c:pt idx="0" formatCode="General">
                        <c:v>0</c:v>
                      </c:pt>
                      <c:pt idx="1">
                        <c:v>1488323.9317460002</c:v>
                      </c:pt>
                      <c:pt idx="2">
                        <c:v>1571375.4312262</c:v>
                      </c:pt>
                      <c:pt idx="3">
                        <c:v>1659422.445450227</c:v>
                      </c:pt>
                      <c:pt idx="4">
                        <c:v>1752780.4886802314</c:v>
                      </c:pt>
                      <c:pt idx="5">
                        <c:v>1816517.9787996905</c:v>
                      </c:pt>
                      <c:pt idx="6">
                        <c:v>1882733.8450684613</c:v>
                      </c:pt>
                      <c:pt idx="7">
                        <c:v>1951530.9052014188</c:v>
                      </c:pt>
                    </c:numCache>
                  </c:numRef>
                </c:val>
                <c:extLst xmlns:c15="http://schemas.microsoft.com/office/drawing/2012/chart">
                  <c:ext xmlns:c16="http://schemas.microsoft.com/office/drawing/2014/chart" uri="{C3380CC4-5D6E-409C-BE32-E72D297353CC}">
                    <c16:uniqueId val="{0000000A-614B-4A73-B43F-82BE2E3DAA3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Dashboard!$C$115</c15:sqref>
                        </c15:formulaRef>
                      </c:ext>
                    </c:extLst>
                    <c:strCache>
                      <c:ptCount val="1"/>
                      <c:pt idx="0">
                        <c:v>Water Pollution Control Plant</c:v>
                      </c:pt>
                    </c:strCache>
                  </c:strRef>
                </c:tx>
                <c:spPr>
                  <a:solidFill>
                    <a:schemeClr val="accent3">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[0]!Water_Poll</c15:sqref>
                        </c15:formulaRef>
                      </c:ext>
                    </c:extLst>
                    <c:numCache>
                      <c:formatCode>"$"#,##0_);[Red]\("$"#,##0\)</c:formatCode>
                      <c:ptCount val="8"/>
                      <c:pt idx="0">
                        <c:v>2904496.7611181606</c:v>
                      </c:pt>
                      <c:pt idx="1">
                        <c:v>3073074.5226435787</c:v>
                      </c:pt>
                      <c:pt idx="2">
                        <c:v>3252033.2380009736</c:v>
                      </c:pt>
                      <c:pt idx="3">
                        <c:v>3442038.0855619409</c:v>
                      </c:pt>
                      <c:pt idx="4">
                        <c:v>3567183.2347169775</c:v>
                      </c:pt>
                      <c:pt idx="5">
                        <c:v>3697177.6438128958</c:v>
                      </c:pt>
                      <c:pt idx="6">
                        <c:v>3832221.548613701</c:v>
                      </c:pt>
                      <c:pt idx="7">
                        <c:v>3972523.930083063</c:v>
                      </c:pt>
                    </c:numCache>
                  </c:numRef>
                </c:val>
                <c:extLst xmlns:c15="http://schemas.microsoft.com/office/drawing/2012/chart">
                  <c:ext xmlns:c16="http://schemas.microsoft.com/office/drawing/2014/chart" uri="{C3380CC4-5D6E-409C-BE32-E72D297353CC}">
                    <c16:uniqueId val="{0000000B-614B-4A73-B43F-82BE2E3DAA3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Dashboard!$C$116</c15:sqref>
                        </c15:formulaRef>
                      </c:ext>
                    </c:extLst>
                    <c:strCache>
                      <c:ptCount val="1"/>
                      <c:pt idx="0">
                        <c:v>Sprayberry Farms</c:v>
                      </c:pt>
                    </c:strCache>
                  </c:strRef>
                </c:tx>
                <c:spPr>
                  <a:solidFill>
                    <a:schemeClr val="accent4">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[0]!Sprayberry_Farm</c15:sqref>
                        </c15:formulaRef>
                      </c:ext>
                    </c:extLst>
                    <c:numCache>
                      <c:formatCode>"$"#,##0_);[Red]\("$"#,##0\)</c:formatCode>
                      <c:ptCount val="8"/>
                      <c:pt idx="0">
                        <c:v>4242360.2968929997</c:v>
                      </c:pt>
                      <c:pt idx="1">
                        <c:v>4439879.7849217895</c:v>
                      </c:pt>
                      <c:pt idx="2">
                        <c:v>4647077.5117177842</c:v>
                      </c:pt>
                      <c:pt idx="3">
                        <c:v>4864448.2725622319</c:v>
                      </c:pt>
                      <c:pt idx="4">
                        <c:v>5077799.1041789996</c:v>
                      </c:pt>
                      <c:pt idx="5">
                        <c:v>5300921.3299162658</c:v>
                      </c:pt>
                      <c:pt idx="6">
                        <c:v>5534276.6350562461</c:v>
                      </c:pt>
                      <c:pt idx="7">
                        <c:v>5778348.9826125484</c:v>
                      </c:pt>
                    </c:numCache>
                  </c:numRef>
                </c:val>
                <c:extLst xmlns:c15="http://schemas.microsoft.com/office/drawing/2012/chart">
                  <c:ext xmlns:c16="http://schemas.microsoft.com/office/drawing/2014/chart" uri="{C3380CC4-5D6E-409C-BE32-E72D297353CC}">
                    <c16:uniqueId val="{0000000C-614B-4A73-B43F-82BE2E3DAA3F}"/>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Dashboard!$C$117</c15:sqref>
                        </c15:formulaRef>
                      </c:ext>
                    </c:extLst>
                    <c:strCache>
                      <c:ptCount val="1"/>
                      <c:pt idx="0">
                        <c:v>Water Purification Plant</c:v>
                      </c:pt>
                    </c:strCache>
                  </c:strRef>
                </c:tx>
                <c:spPr>
                  <a:solidFill>
                    <a:schemeClr val="accent5">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[0]!Water_Plant</c15:sqref>
                        </c15:formulaRef>
                      </c:ext>
                    </c:extLst>
                    <c:numCache>
                      <c:formatCode>"$"#,##0_);[Red]\("$"#,##0\)</c:formatCode>
                      <c:ptCount val="8"/>
                      <c:pt idx="0">
                        <c:v>25159730.548997004</c:v>
                      </c:pt>
                      <c:pt idx="1">
                        <c:v>26385315.816175912</c:v>
                      </c:pt>
                      <c:pt idx="2">
                        <c:v>27672595.364414837</c:v>
                      </c:pt>
                      <c:pt idx="3">
                        <c:v>29024763.452183455</c:v>
                      </c:pt>
                      <c:pt idx="4">
                        <c:v>30360224.001671586</c:v>
                      </c:pt>
                      <c:pt idx="5">
                        <c:v>31758984.249940485</c:v>
                      </c:pt>
                      <c:pt idx="6">
                        <c:v>33224104.982068408</c:v>
                      </c:pt>
                      <c:pt idx="7">
                        <c:v>34758796.89639163</c:v>
                      </c:pt>
                    </c:numCache>
                  </c:numRef>
                </c:val>
                <c:extLst xmlns:c15="http://schemas.microsoft.com/office/drawing/2012/chart">
                  <c:ext xmlns:c16="http://schemas.microsoft.com/office/drawing/2014/chart" uri="{C3380CC4-5D6E-409C-BE32-E72D297353CC}">
                    <c16:uniqueId val="{0000000D-614B-4A73-B43F-82BE2E3DAA3F}"/>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Dashboard!$C$118</c15:sqref>
                        </c15:formulaRef>
                      </c:ext>
                    </c:extLst>
                    <c:strCache>
                      <c:ptCount val="1"/>
                      <c:pt idx="0">
                        <c:v>MBR</c:v>
                      </c:pt>
                    </c:strCache>
                  </c:strRef>
                </c:tx>
                <c:spPr>
                  <a:solidFill>
                    <a:schemeClr val="accent6">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[0]!MBR</c15:sqref>
                        </c15:formulaRef>
                      </c:ext>
                    </c:extLst>
                    <c:numCache>
                      <c:formatCode>"$"#,##0_);[Red]\("$"#,##0\)</c:formatCode>
                      <c:ptCount val="8"/>
                      <c:pt idx="0">
                        <c:v>59077.787174000005</c:v>
                      </c:pt>
                      <c:pt idx="1">
                        <c:v>61476.340789220005</c:v>
                      </c:pt>
                      <c:pt idx="2">
                        <c:v>63978.162012896602</c:v>
                      </c:pt>
                      <c:pt idx="3">
                        <c:v>66587.91442328351</c:v>
                      </c:pt>
                      <c:pt idx="4">
                        <c:v>69310.479783482006</c:v>
                      </c:pt>
                      <c:pt idx="5">
                        <c:v>72150.968500861476</c:v>
                      </c:pt>
                      <c:pt idx="6">
                        <c:v>75114.730595956076</c:v>
                      </c:pt>
                      <c:pt idx="7">
                        <c:v>78207.36720590695</c:v>
                      </c:pt>
                    </c:numCache>
                  </c:numRef>
                </c:val>
                <c:extLst xmlns:c15="http://schemas.microsoft.com/office/drawing/2012/chart">
                  <c:ext xmlns:c16="http://schemas.microsoft.com/office/drawing/2014/chart" uri="{C3380CC4-5D6E-409C-BE32-E72D297353CC}">
                    <c16:uniqueId val="{0000000E-614B-4A73-B43F-82BE2E3DAA3F}"/>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Dashboard!$C$119</c15:sqref>
                        </c15:formulaRef>
                      </c:ext>
                    </c:extLst>
                    <c:strCache>
                      <c:ptCount val="1"/>
                      <c:pt idx="0">
                        <c:v>W&amp;S Maintenance</c:v>
                      </c:pt>
                    </c:strCache>
                  </c:strRef>
                </c:tx>
                <c:spPr>
                  <a:solidFill>
                    <a:schemeClr val="accent1">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[0]!WS_Maint</c15:sqref>
                        </c15:formulaRef>
                      </c:ext>
                    </c:extLst>
                    <c:numCache>
                      <c:formatCode>"$"#,##0_);[Red]\("$"#,##0\)</c:formatCode>
                      <c:ptCount val="8"/>
                      <c:pt idx="0">
                        <c:v>9567307.165705001</c:v>
                      </c:pt>
                      <c:pt idx="1">
                        <c:v>9990002.7057816517</c:v>
                      </c:pt>
                      <c:pt idx="2">
                        <c:v>10434491.418482117</c:v>
                      </c:pt>
                      <c:pt idx="3">
                        <c:v>10902040.535288412</c:v>
                      </c:pt>
                      <c:pt idx="4">
                        <c:v>11257465.700872235</c:v>
                      </c:pt>
                      <c:pt idx="5">
                        <c:v>11625076.775589116</c:v>
                      </c:pt>
                      <c:pt idx="6">
                        <c:v>12005317.383641742</c:v>
                      </c:pt>
                      <c:pt idx="7">
                        <c:v>12398648.394311257</c:v>
                      </c:pt>
                    </c:numCache>
                  </c:numRef>
                </c:val>
                <c:extLst xmlns:c15="http://schemas.microsoft.com/office/drawing/2012/chart">
                  <c:ext xmlns:c16="http://schemas.microsoft.com/office/drawing/2014/chart" uri="{C3380CC4-5D6E-409C-BE32-E72D297353CC}">
                    <c16:uniqueId val="{0000000F-614B-4A73-B43F-82BE2E3DAA3F}"/>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Dashboard!$C$120</c15:sqref>
                        </c15:formulaRef>
                      </c:ext>
                    </c:extLst>
                    <c:strCache>
                      <c:ptCount val="1"/>
                      <c:pt idx="0">
                        <c:v>Meter Shop</c:v>
                      </c:pt>
                    </c:strCache>
                  </c:strRef>
                </c:tx>
                <c:spPr>
                  <a:solidFill>
                    <a:schemeClr val="accent2">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[0]!Meter_Shop</c15:sqref>
                        </c15:formulaRef>
                      </c:ext>
                    </c:extLst>
                    <c:numCache>
                      <c:formatCode>"$"#,##0_);[Red]\("$"#,##0\)</c:formatCode>
                      <c:ptCount val="8"/>
                      <c:pt idx="0">
                        <c:v>1914625.1052080002</c:v>
                      </c:pt>
                      <c:pt idx="1">
                        <c:v>1991064.0690152401</c:v>
                      </c:pt>
                      <c:pt idx="2">
                        <c:v>2071112.2422947679</c:v>
                      </c:pt>
                      <c:pt idx="3">
                        <c:v>2154969.3254604405</c:v>
                      </c:pt>
                      <c:pt idx="4">
                        <c:v>2220427.2486644881</c:v>
                      </c:pt>
                      <c:pt idx="5">
                        <c:v>2287889.351736669</c:v>
                      </c:pt>
                      <c:pt idx="6">
                        <c:v>2357417.7821816271</c:v>
                      </c:pt>
                      <c:pt idx="7">
                        <c:v>2429076.6530345776</c:v>
                      </c:pt>
                    </c:numCache>
                  </c:numRef>
                </c:val>
                <c:extLst xmlns:c15="http://schemas.microsoft.com/office/drawing/2012/chart">
                  <c:ext xmlns:c16="http://schemas.microsoft.com/office/drawing/2014/chart" uri="{C3380CC4-5D6E-409C-BE32-E72D297353CC}">
                    <c16:uniqueId val="{00000010-614B-4A73-B43F-82BE2E3DAA3F}"/>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Dashboard!$C$121</c15:sqref>
                        </c15:formulaRef>
                      </c:ext>
                    </c:extLst>
                    <c:strCache>
                      <c:ptCount val="1"/>
                      <c:pt idx="0">
                        <c:v>Cashiering</c:v>
                      </c:pt>
                    </c:strCache>
                  </c:strRef>
                </c:tx>
                <c:spPr>
                  <a:solidFill>
                    <a:schemeClr val="accent3">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[0]!Cashiering</c15:sqref>
                        </c15:formulaRef>
                      </c:ext>
                    </c:extLst>
                    <c:numCache>
                      <c:formatCode>"$"#,##0_);[Red]\("$"#,##0\)</c:formatCode>
                      <c:ptCount val="8"/>
                      <c:pt idx="0">
                        <c:v>903380.96539999999</c:v>
                      </c:pt>
                      <c:pt idx="1">
                        <c:v>952532.51829000004</c:v>
                      </c:pt>
                      <c:pt idx="2">
                        <c:v>1004428.9113479002</c:v>
                      </c:pt>
                      <c:pt idx="3">
                        <c:v>1059227.7495747332</c:v>
                      </c:pt>
                      <c:pt idx="4">
                        <c:v>1106818.6132076713</c:v>
                      </c:pt>
                      <c:pt idx="5">
                        <c:v>1156627.9043068823</c:v>
                      </c:pt>
                      <c:pt idx="6">
                        <c:v>1208761.7107742184</c:v>
                      </c:pt>
                      <c:pt idx="7">
                        <c:v>1263331.2799024815</c:v>
                      </c:pt>
                    </c:numCache>
                  </c:numRef>
                </c:val>
                <c:extLst xmlns:c15="http://schemas.microsoft.com/office/drawing/2012/chart">
                  <c:ext xmlns:c16="http://schemas.microsoft.com/office/drawing/2014/chart" uri="{C3380CC4-5D6E-409C-BE32-E72D297353CC}">
                    <c16:uniqueId val="{00000011-614B-4A73-B43F-82BE2E3DAA3F}"/>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Dashboard!$C$122</c15:sqref>
                        </c15:formulaRef>
                      </c:ext>
                    </c:extLst>
                    <c:strCache>
                      <c:ptCount val="1"/>
                      <c:pt idx="0">
                        <c:v>W&amp;S Customer Service</c:v>
                      </c:pt>
                    </c:strCache>
                  </c:strRef>
                </c:tx>
                <c:spPr>
                  <a:solidFill>
                    <a:schemeClr val="accent4">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[0]!WS_Service</c15:sqref>
                        </c15:formulaRef>
                      </c:ext>
                    </c:extLst>
                    <c:numCache>
                      <c:formatCode>"$"#,##0_);[Red]\("$"#,##0\)</c:formatCode>
                      <c:ptCount val="8"/>
                      <c:pt idx="0">
                        <c:v>2867303.3704440002</c:v>
                      </c:pt>
                      <c:pt idx="1">
                        <c:v>3038667.4756223205</c:v>
                      </c:pt>
                      <c:pt idx="2">
                        <c:v>3220962.7175417193</c:v>
                      </c:pt>
                      <c:pt idx="3">
                        <c:v>3414913.1484204922</c:v>
                      </c:pt>
                      <c:pt idx="4">
                        <c:v>3528007.0289216815</c:v>
                      </c:pt>
                      <c:pt idx="5">
                        <c:v>3645026.0501403352</c:v>
                      </c:pt>
                      <c:pt idx="6">
                        <c:v>3766114.5825131005</c:v>
                      </c:pt>
                      <c:pt idx="7">
                        <c:v>3891422.658400475</c:v>
                      </c:pt>
                    </c:numCache>
                  </c:numRef>
                </c:val>
                <c:extLst xmlns:c15="http://schemas.microsoft.com/office/drawing/2012/chart">
                  <c:ext xmlns:c16="http://schemas.microsoft.com/office/drawing/2014/chart" uri="{C3380CC4-5D6E-409C-BE32-E72D297353CC}">
                    <c16:uniqueId val="{00000012-614B-4A73-B43F-82BE2E3DAA3F}"/>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Dashboard!$C$123</c15:sqref>
                        </c15:formulaRef>
                      </c:ext>
                    </c:extLst>
                    <c:strCache>
                      <c:ptCount val="1"/>
                      <c:pt idx="0">
                        <c:v>W&amp;S Non-Dept.</c:v>
                      </c:pt>
                    </c:strCache>
                  </c:strRef>
                </c:tx>
                <c:spPr>
                  <a:solidFill>
                    <a:schemeClr val="accent5">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[0]!WS_Dept</c15:sqref>
                        </c15:formulaRef>
                      </c:ext>
                    </c:extLst>
                    <c:numCache>
                      <c:formatCode>"$"#,##0_);[Red]\("$"#,##0\)</c:formatCode>
                      <c:ptCount val="8"/>
                      <c:pt idx="0">
                        <c:v>11259507.088632002</c:v>
                      </c:pt>
                      <c:pt idx="1">
                        <c:v>11748432.280787375</c:v>
                      </c:pt>
                      <c:pt idx="2">
                        <c:v>12260292.36562955</c:v>
                      </c:pt>
                      <c:pt idx="3">
                        <c:v>12796199.744628282</c:v>
                      </c:pt>
                      <c:pt idx="4">
                        <c:v>13357321.535607463</c:v>
                      </c:pt>
                      <c:pt idx="5">
                        <c:v>13944882.280874167</c:v>
                      </c:pt>
                      <c:pt idx="6">
                        <c:v>14560166.789798904</c:v>
                      </c:pt>
                      <c:pt idx="7">
                        <c:v>15204523.122534167</c:v>
                      </c:pt>
                    </c:numCache>
                  </c:numRef>
                </c:val>
                <c:extLst xmlns:c15="http://schemas.microsoft.com/office/drawing/2012/chart">
                  <c:ext xmlns:c16="http://schemas.microsoft.com/office/drawing/2014/chart" uri="{C3380CC4-5D6E-409C-BE32-E72D297353CC}">
                    <c16:uniqueId val="{00000013-614B-4A73-B43F-82BE2E3DAA3F}"/>
                  </c:ext>
                </c:extLst>
              </c15:ser>
            </c15:filteredBarSeries>
          </c:ext>
        </c:extLst>
      </c:barChart>
      <c:lineChart>
        <c:grouping val="standard"/>
        <c:varyColors val="0"/>
        <c:ser>
          <c:idx val="3"/>
          <c:order val="3"/>
          <c:tx>
            <c:strRef>
              <c:f>Dashboard!$C$108</c:f>
              <c:strCache>
                <c:ptCount val="1"/>
                <c:pt idx="0">
                  <c:v>Total Revenue</c:v>
                </c:pt>
              </c:strCache>
            </c:strRef>
          </c:tx>
          <c:spPr>
            <a:ln w="28575" cap="rnd">
              <a:solidFill>
                <a:schemeClr val="accent4"/>
              </a:solidFill>
              <a:round/>
            </a:ln>
            <a:effectLst/>
          </c:spPr>
          <c:marker>
            <c:symbol val="none"/>
          </c:marker>
          <c:val>
            <c:numRef>
              <c:f>[0]!Tot_rev</c:f>
              <c:numCache>
                <c:formatCode>"$"#,##0_);[Red]\("$"#,##0\)</c:formatCode>
                <c:ptCount val="8"/>
                <c:pt idx="0">
                  <c:v>97577620.860764384</c:v>
                </c:pt>
                <c:pt idx="1">
                  <c:v>99711568.535657495</c:v>
                </c:pt>
                <c:pt idx="2">
                  <c:v>106647520.72826877</c:v>
                </c:pt>
                <c:pt idx="3">
                  <c:v>109023145.01468806</c:v>
                </c:pt>
                <c:pt idx="4">
                  <c:v>116684409.83553544</c:v>
                </c:pt>
                <c:pt idx="5">
                  <c:v>119330622.27149086</c:v>
                </c:pt>
                <c:pt idx="6">
                  <c:v>122007398.48760341</c:v>
                </c:pt>
                <c:pt idx="7">
                  <c:v>123227009.80263557</c:v>
                </c:pt>
              </c:numCache>
            </c:numRef>
          </c:val>
          <c:smooth val="0"/>
          <c:extLst>
            <c:ext xmlns:c16="http://schemas.microsoft.com/office/drawing/2014/chart" uri="{C3380CC4-5D6E-409C-BE32-E72D297353CC}">
              <c16:uniqueId val="{00000004-614B-4A73-B43F-82BE2E3DAA3F}"/>
            </c:ext>
          </c:extLst>
        </c:ser>
        <c:dLbls>
          <c:showLegendKey val="0"/>
          <c:showVal val="0"/>
          <c:showCatName val="0"/>
          <c:showSerName val="0"/>
          <c:showPercent val="0"/>
          <c:showBubbleSize val="0"/>
        </c:dLbls>
        <c:marker val="1"/>
        <c:smooth val="0"/>
        <c:axId val="1079091391"/>
        <c:axId val="1345539807"/>
        <c:extLst>
          <c:ext xmlns:c15="http://schemas.microsoft.com/office/drawing/2012/chart" uri="{02D57815-91ED-43cb-92C2-25804820EDAC}">
            <c15:filteredLineSeries>
              <c15:ser>
                <c:idx val="1"/>
                <c:order val="1"/>
                <c:tx>
                  <c:strRef>
                    <c:extLst>
                      <c:ext uri="{02D57815-91ED-43cb-92C2-25804820EDAC}">
                        <c15:formulaRef>
                          <c15:sqref>Dashboard!$C$106</c15:sqref>
                        </c15:formulaRef>
                      </c:ext>
                    </c:extLst>
                    <c:strCache>
                      <c:ptCount val="1"/>
                      <c:pt idx="0">
                        <c:v>Water Revenue</c:v>
                      </c:pt>
                    </c:strCache>
                  </c:strRef>
                </c:tx>
                <c:spPr>
                  <a:ln w="28575" cap="rnd">
                    <a:solidFill>
                      <a:schemeClr val="accent2"/>
                    </a:solidFill>
                    <a:round/>
                  </a:ln>
                  <a:effectLst/>
                </c:spPr>
                <c:marker>
                  <c:symbol val="none"/>
                </c:marker>
                <c:val>
                  <c:numRef>
                    <c:extLst>
                      <c:ext uri="{02D57815-91ED-43cb-92C2-25804820EDAC}">
                        <c15:formulaRef>
                          <c15:sqref>[0]!Water_Reve</c15:sqref>
                        </c15:formulaRef>
                      </c:ext>
                    </c:extLst>
                    <c:numCache>
                      <c:formatCode>"$"#,##0_);[Red]\("$"#,##0\)</c:formatCode>
                      <c:ptCount val="8"/>
                      <c:pt idx="0">
                        <c:v>78111626.527675942</c:v>
                      </c:pt>
                      <c:pt idx="1">
                        <c:v>79748190.541422948</c:v>
                      </c:pt>
                      <c:pt idx="2">
                        <c:v>85164637.631614089</c:v>
                      </c:pt>
                      <c:pt idx="3">
                        <c:v>86975975.100864679</c:v>
                      </c:pt>
                      <c:pt idx="4">
                        <c:v>92940519.005891189</c:v>
                      </c:pt>
                      <c:pt idx="5">
                        <c:v>94946530.348383814</c:v>
                      </c:pt>
                      <c:pt idx="6">
                        <c:v>96957829.616640985</c:v>
                      </c:pt>
                      <c:pt idx="7">
                        <c:v>98177440.931673139</c:v>
                      </c:pt>
                    </c:numCache>
                  </c:numRef>
                </c:val>
                <c:smooth val="0"/>
                <c:extLst>
                  <c:ext xmlns:c16="http://schemas.microsoft.com/office/drawing/2014/chart" uri="{C3380CC4-5D6E-409C-BE32-E72D297353CC}">
                    <c16:uniqueId val="{00000005-614B-4A73-B43F-82BE2E3DAA3F}"/>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Dashboard!$C$107</c15:sqref>
                        </c15:formulaRef>
                      </c:ext>
                    </c:extLst>
                    <c:strCache>
                      <c:ptCount val="1"/>
                      <c:pt idx="0">
                        <c:v>Sewer Revenue</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[0]!Sewer_rev</c15:sqref>
                        </c15:formulaRef>
                      </c:ext>
                    </c:extLst>
                    <c:numCache>
                      <c:formatCode>"$"#,##0_);[Red]\("$"#,##0\)</c:formatCode>
                      <c:ptCount val="8"/>
                      <c:pt idx="0">
                        <c:v>19465994.333088446</c:v>
                      </c:pt>
                      <c:pt idx="1">
                        <c:v>19963377.994234554</c:v>
                      </c:pt>
                      <c:pt idx="2">
                        <c:v>21482883.096654687</c:v>
                      </c:pt>
                      <c:pt idx="3">
                        <c:v>22047169.913823381</c:v>
                      </c:pt>
                      <c:pt idx="4">
                        <c:v>23743890.829644244</c:v>
                      </c:pt>
                      <c:pt idx="5">
                        <c:v>24384091.923107039</c:v>
                      </c:pt>
                      <c:pt idx="6">
                        <c:v>25049568.870962426</c:v>
                      </c:pt>
                      <c:pt idx="7">
                        <c:v>25049568.870962426</c:v>
                      </c:pt>
                    </c:numCache>
                  </c:numRef>
                </c:val>
                <c:smooth val="0"/>
                <c:extLst xmlns:c15="http://schemas.microsoft.com/office/drawing/2012/chart">
                  <c:ext xmlns:c16="http://schemas.microsoft.com/office/drawing/2014/chart" uri="{C3380CC4-5D6E-409C-BE32-E72D297353CC}">
                    <c16:uniqueId val="{00000006-614B-4A73-B43F-82BE2E3DAA3F}"/>
                  </c:ext>
                </c:extLst>
              </c15:ser>
            </c15:filteredLineSeries>
          </c:ext>
        </c:extLst>
      </c:lineChart>
      <c:catAx>
        <c:axId val="107909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5539807"/>
        <c:crosses val="autoZero"/>
        <c:auto val="1"/>
        <c:lblAlgn val="ctr"/>
        <c:lblOffset val="100"/>
        <c:noMultiLvlLbl val="0"/>
      </c:catAx>
      <c:valAx>
        <c:axId val="134553980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9091391"/>
        <c:crosses val="autoZero"/>
        <c:crossBetween val="between"/>
      </c:valAx>
      <c:spPr>
        <a:noFill/>
        <a:ln>
          <a:noFill/>
        </a:ln>
        <a:effectLst/>
      </c:spPr>
    </c:plotArea>
    <c:legend>
      <c:legendPos val="b"/>
      <c:legendEntry>
        <c:idx val="0"/>
        <c:delete val="1"/>
      </c:legendEntry>
      <c:legendEntry>
        <c:idx val="2"/>
        <c:delete val="1"/>
      </c:legendEntry>
      <c:legendEntry>
        <c:idx val="3"/>
        <c:delete val="1"/>
      </c:legendEntry>
      <c:layout>
        <c:manualLayout>
          <c:xMode val="edge"/>
          <c:yMode val="edge"/>
          <c:x val="0.2807732397960287"/>
          <c:y val="0.90820265349483009"/>
          <c:w val="0.4823962302505525"/>
          <c:h val="6.771947830021625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Revenue Sufficiency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Dashboard!$C$124</c:f>
              <c:strCache>
                <c:ptCount val="1"/>
                <c:pt idx="0">
                  <c:v>Total</c:v>
                </c:pt>
              </c:strCache>
            </c:strRef>
          </c:tx>
          <c:spPr>
            <a:solidFill>
              <a:schemeClr val="accent1"/>
            </a:solidFill>
            <a:ln>
              <a:noFill/>
            </a:ln>
            <a:effectLst/>
          </c:spPr>
          <c:invertIfNegative val="0"/>
          <c:cat>
            <c:numRef>
              <c:f>[0]!chart_range</c:f>
              <c:numCache>
                <c:formatCode>General</c:formatCode>
                <c:ptCount val="8"/>
                <c:pt idx="0">
                  <c:v>2023</c:v>
                </c:pt>
                <c:pt idx="1">
                  <c:v>2024</c:v>
                </c:pt>
                <c:pt idx="2">
                  <c:v>2025</c:v>
                </c:pt>
                <c:pt idx="3">
                  <c:v>2026</c:v>
                </c:pt>
                <c:pt idx="4">
                  <c:v>2027</c:v>
                </c:pt>
                <c:pt idx="5">
                  <c:v>2028</c:v>
                </c:pt>
                <c:pt idx="6">
                  <c:v>2029</c:v>
                </c:pt>
                <c:pt idx="7">
                  <c:v>2030</c:v>
                </c:pt>
              </c:numCache>
            </c:numRef>
          </c:cat>
          <c:val>
            <c:numRef>
              <c:f>[0]!O_M</c:f>
              <c:numCache>
                <c:formatCode>"$"#,##0_);[Red]\("$"#,##0\)</c:formatCode>
                <c:ptCount val="8"/>
                <c:pt idx="0">
                  <c:v>63268554.139934175</c:v>
                </c:pt>
                <c:pt idx="1">
                  <c:v>66307589.0830248</c:v>
                </c:pt>
                <c:pt idx="2">
                  <c:v>69503996.16668652</c:v>
                </c:pt>
                <c:pt idx="3">
                  <c:v>72866402.900185525</c:v>
                </c:pt>
                <c:pt idx="4">
                  <c:v>75893494.322663531</c:v>
                </c:pt>
                <c:pt idx="5">
                  <c:v>79054311.594541252</c:v>
                </c:pt>
                <c:pt idx="6">
                  <c:v>82355025.585678846</c:v>
                </c:pt>
                <c:pt idx="7">
                  <c:v>85802100.408354729</c:v>
                </c:pt>
              </c:numCache>
            </c:numRef>
          </c:val>
          <c:extLst>
            <c:ext xmlns:c16="http://schemas.microsoft.com/office/drawing/2014/chart" uri="{C3380CC4-5D6E-409C-BE32-E72D297353CC}">
              <c16:uniqueId val="{00000000-515C-4771-8C41-5DCE734C1ADA}"/>
            </c:ext>
          </c:extLst>
        </c:ser>
        <c:ser>
          <c:idx val="17"/>
          <c:order val="17"/>
          <c:tx>
            <c:strRef>
              <c:f>Dashboard!$C$131</c:f>
              <c:strCache>
                <c:ptCount val="1"/>
                <c:pt idx="0">
                  <c:v>Debt Service</c:v>
                </c:pt>
              </c:strCache>
            </c:strRef>
          </c:tx>
          <c:spPr>
            <a:solidFill>
              <a:schemeClr val="accent6">
                <a:lumMod val="80000"/>
                <a:lumOff val="20000"/>
              </a:schemeClr>
            </a:solidFill>
            <a:ln>
              <a:noFill/>
            </a:ln>
            <a:effectLst/>
          </c:spPr>
          <c:invertIfNegative val="0"/>
          <c:val>
            <c:numRef>
              <c:f>[0]!Debt</c:f>
              <c:numCache>
                <c:formatCode>"$"#,##0_);[Red]\("$"#,##0\)</c:formatCode>
                <c:ptCount val="8"/>
                <c:pt idx="0">
                  <c:v>33582039.238319151</c:v>
                </c:pt>
                <c:pt idx="1">
                  <c:v>30769859.968319155</c:v>
                </c:pt>
                <c:pt idx="2">
                  <c:v>34375706.748319149</c:v>
                </c:pt>
                <c:pt idx="3">
                  <c:v>32875702.998319153</c:v>
                </c:pt>
                <c:pt idx="4">
                  <c:v>32384414.248319153</c:v>
                </c:pt>
                <c:pt idx="5">
                  <c:v>29367890.748319153</c:v>
                </c:pt>
                <c:pt idx="6">
                  <c:v>32866279.748319153</c:v>
                </c:pt>
                <c:pt idx="7">
                  <c:v>33984750.288319148</c:v>
                </c:pt>
              </c:numCache>
            </c:numRef>
          </c:val>
          <c:extLst>
            <c:ext xmlns:c16="http://schemas.microsoft.com/office/drawing/2014/chart" uri="{C3380CC4-5D6E-409C-BE32-E72D297353CC}">
              <c16:uniqueId val="{00000001-515C-4771-8C41-5DCE734C1ADA}"/>
            </c:ext>
          </c:extLst>
        </c:ser>
        <c:ser>
          <c:idx val="18"/>
          <c:order val="18"/>
          <c:tx>
            <c:strRef>
              <c:f>Dashboard!$C$132</c:f>
              <c:strCache>
                <c:ptCount val="1"/>
              </c:strCache>
            </c:strRef>
          </c:tx>
          <c:spPr>
            <a:solidFill>
              <a:schemeClr val="accent1">
                <a:lumMod val="80000"/>
              </a:schemeClr>
            </a:solidFill>
            <a:ln>
              <a:noFill/>
            </a:ln>
            <a:effectLst/>
          </c:spPr>
          <c:invertIfNegative val="0"/>
          <c:val>
            <c:numRef>
              <c:f>[0]!Cash_Funded</c:f>
              <c:numCache>
                <c:formatCode>General</c:formatCode>
                <c:ptCount val="8"/>
              </c:numCache>
            </c:numRef>
          </c:val>
          <c:extLst>
            <c:ext xmlns:c16="http://schemas.microsoft.com/office/drawing/2014/chart" uri="{C3380CC4-5D6E-409C-BE32-E72D297353CC}">
              <c16:uniqueId val="{00000002-515C-4771-8C41-5DCE734C1ADA}"/>
            </c:ext>
          </c:extLst>
        </c:ser>
        <c:ser>
          <c:idx val="19"/>
          <c:order val="19"/>
          <c:tx>
            <c:strRef>
              <c:f>Dashboard!$C$135</c:f>
              <c:strCache>
                <c:ptCount val="1"/>
                <c:pt idx="0">
                  <c:v>Transfers</c:v>
                </c:pt>
              </c:strCache>
            </c:strRef>
          </c:tx>
          <c:spPr>
            <a:solidFill>
              <a:schemeClr val="accent2">
                <a:lumMod val="80000"/>
              </a:schemeClr>
            </a:solidFill>
            <a:ln>
              <a:noFill/>
            </a:ln>
            <a:effectLst/>
          </c:spPr>
          <c:invertIfNegative val="0"/>
          <c:val>
            <c:numRef>
              <c:f>[0]!Transfers</c:f>
              <c:numCache>
                <c:formatCode>"$"#,##0_);[Red]\("$"#,##0\)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515C-4771-8C41-5DCE734C1ADA}"/>
            </c:ext>
          </c:extLst>
        </c:ser>
        <c:dLbls>
          <c:showLegendKey val="0"/>
          <c:showVal val="0"/>
          <c:showCatName val="0"/>
          <c:showSerName val="0"/>
          <c:showPercent val="0"/>
          <c:showBubbleSize val="0"/>
        </c:dLbls>
        <c:gapWidth val="219"/>
        <c:overlap val="100"/>
        <c:axId val="1079091391"/>
        <c:axId val="1345539807"/>
        <c:extLst>
          <c:ext xmlns:c15="http://schemas.microsoft.com/office/drawing/2012/chart" uri="{02D57815-91ED-43cb-92C2-25804820EDAC}">
            <c15:filteredBarSeries>
              <c15:ser>
                <c:idx val="4"/>
                <c:order val="4"/>
                <c:tx>
                  <c:strRef>
                    <c:extLst>
                      <c:ext uri="{02D57815-91ED-43cb-92C2-25804820EDAC}">
                        <c15:formulaRef>
                          <c15:sqref>Dashboard!$C$111</c15:sqref>
                        </c15:formulaRef>
                      </c:ext>
                    </c:extLst>
                    <c:strCache>
                      <c:ptCount val="1"/>
                      <c:pt idx="0">
                        <c:v>Water  &amp; Sewer Admin</c:v>
                      </c:pt>
                    </c:strCache>
                  </c:strRef>
                </c:tx>
                <c:spPr>
                  <a:solidFill>
                    <a:schemeClr val="accent5"/>
                  </a:solidFill>
                  <a:ln>
                    <a:noFill/>
                  </a:ln>
                  <a:effectLst/>
                </c:spPr>
                <c:invertIfNegative val="0"/>
                <c:val>
                  <c:numRef>
                    <c:extLst>
                      <c:ext uri="{02D57815-91ED-43cb-92C2-25804820EDAC}">
                        <c15:formulaRef>
                          <c15:sqref>[0]!Admin</c15:sqref>
                        </c15:formulaRef>
                      </c:ext>
                    </c:extLst>
                    <c:numCache>
                      <c:formatCode>"$"#,##0_);[Red]\("$"#,##0\)</c:formatCode>
                      <c:ptCount val="8"/>
                      <c:pt idx="0">
                        <c:v>2579925.1901000002</c:v>
                      </c:pt>
                      <c:pt idx="1">
                        <c:v>2723364.6958190007</c:v>
                      </c:pt>
                      <c:pt idx="2">
                        <c:v>2874999.9618620663</c:v>
                      </c:pt>
                      <c:pt idx="3">
                        <c:v>3035312.8032388464</c:v>
                      </c:pt>
                      <c:pt idx="4">
                        <c:v>3168669.9150689929</c:v>
                      </c:pt>
                      <c:pt idx="5">
                        <c:v>3308143.0464674514</c:v>
                      </c:pt>
                      <c:pt idx="6">
                        <c:v>3454021.45088882</c:v>
                      </c:pt>
                      <c:pt idx="7">
                        <c:v>3606608.3481707415</c:v>
                      </c:pt>
                    </c:numCache>
                  </c:numRef>
                </c:val>
                <c:extLst>
                  <c:ext xmlns:c16="http://schemas.microsoft.com/office/drawing/2014/chart" uri="{C3380CC4-5D6E-409C-BE32-E72D297353CC}">
                    <c16:uniqueId val="{00000007-515C-4771-8C41-5DCE734C1AD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Dashboard!$C$112</c15:sqref>
                        </c15:formulaRef>
                      </c:ext>
                    </c:extLst>
                    <c:strCache>
                      <c:ptCount val="1"/>
                      <c:pt idx="0">
                        <c:v>Environmental Compliance</c:v>
                      </c:pt>
                    </c:strCache>
                  </c:strRef>
                </c:tx>
                <c:spPr>
                  <a:solidFill>
                    <a:schemeClr val="accent6"/>
                  </a:solidFill>
                  <a:ln>
                    <a:noFill/>
                  </a:ln>
                  <a:effectLst/>
                </c:spPr>
                <c:invertIfNegative val="0"/>
                <c:val>
                  <c:numRef>
                    <c:extLst xmlns:c15="http://schemas.microsoft.com/office/drawing/2012/chart">
                      <c:ext xmlns:c15="http://schemas.microsoft.com/office/drawing/2012/chart" uri="{02D57815-91ED-43cb-92C2-25804820EDAC}">
                        <c15:formulaRef>
                          <c15:sqref>[0]!E_Comp</c15:sqref>
                        </c15:formulaRef>
                      </c:ext>
                    </c:extLst>
                    <c:numCache>
                      <c:formatCode>"$"#,##0_);[Red]\("$"#,##0\)</c:formatCode>
                      <c:ptCount val="8"/>
                      <c:pt idx="0">
                        <c:v>1488323.9317460002</c:v>
                      </c:pt>
                      <c:pt idx="1">
                        <c:v>1571375.4312262</c:v>
                      </c:pt>
                      <c:pt idx="2">
                        <c:v>1659422.445450227</c:v>
                      </c:pt>
                      <c:pt idx="3">
                        <c:v>1752780.4886802314</c:v>
                      </c:pt>
                      <c:pt idx="4">
                        <c:v>1816517.9787996905</c:v>
                      </c:pt>
                      <c:pt idx="5">
                        <c:v>1882733.8450684613</c:v>
                      </c:pt>
                      <c:pt idx="6">
                        <c:v>1951530.9052014188</c:v>
                      </c:pt>
                      <c:pt idx="7">
                        <c:v>2023016.4875358529</c:v>
                      </c:pt>
                    </c:numCache>
                  </c:numRef>
                </c:val>
                <c:extLst xmlns:c15="http://schemas.microsoft.com/office/drawing/2012/chart">
                  <c:ext xmlns:c16="http://schemas.microsoft.com/office/drawing/2014/chart" uri="{C3380CC4-5D6E-409C-BE32-E72D297353CC}">
                    <c16:uniqueId val="{00000008-515C-4771-8C41-5DCE734C1AD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Dashboard!$C$113</c15:sqref>
                        </c15:formulaRef>
                      </c:ext>
                    </c:extLst>
                    <c:strCache>
                      <c:ptCount val="1"/>
                      <c:pt idx="0">
                        <c:v>Paul Davis Well Field</c:v>
                      </c:pt>
                    </c:strCache>
                  </c:strRef>
                </c:tx>
                <c:spPr>
                  <a:solidFill>
                    <a:schemeClr val="accent1">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[0]!Paul_d</c15:sqref>
                        </c15:formulaRef>
                      </c:ext>
                    </c:extLst>
                    <c:numCache>
                      <c:formatCode>"$"#,##0_);[Red]\("$"#,##0\)</c:formatCode>
                      <c:ptCount val="8"/>
                      <c:pt idx="0">
                        <c:v>179819.07337</c:v>
                      </c:pt>
                      <c:pt idx="1">
                        <c:v>185339.40138709999</c:v>
                      </c:pt>
                      <c:pt idx="2">
                        <c:v>191034.14215183299</c:v>
                      </c:pt>
                      <c:pt idx="3">
                        <c:v>196909.14425012638</c:v>
                      </c:pt>
                      <c:pt idx="4">
                        <c:v>202816.41857763016</c:v>
                      </c:pt>
                      <c:pt idx="5">
                        <c:v>208900.91113495908</c:v>
                      </c:pt>
                      <c:pt idx="6">
                        <c:v>215167.93846900784</c:v>
                      </c:pt>
                      <c:pt idx="7">
                        <c:v>221622.97662307808</c:v>
                      </c:pt>
                    </c:numCache>
                  </c:numRef>
                </c:val>
                <c:extLst xmlns:c15="http://schemas.microsoft.com/office/drawing/2012/chart">
                  <c:ext xmlns:c16="http://schemas.microsoft.com/office/drawing/2014/chart" uri="{C3380CC4-5D6E-409C-BE32-E72D297353CC}">
                    <c16:uniqueId val="{00000009-515C-4771-8C41-5DCE734C1AD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Dashboard!$C$114</c15:sqref>
                        </c15:formulaRef>
                      </c:ext>
                    </c:extLst>
                    <c:strCache>
                      <c:ptCount val="1"/>
                      <c:pt idx="0">
                        <c:v>Airport Well Fields -Tower</c:v>
                      </c:pt>
                    </c:strCache>
                  </c:strRef>
                </c:tx>
                <c:spPr>
                  <a:solidFill>
                    <a:schemeClr val="accent2">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[0]!Airport</c15:sqref>
                        </c15:formulaRef>
                      </c:ext>
                    </c:extLst>
                    <c:numCache>
                      <c:formatCode>"$"#,##0_);[Red]\("$"#,##0\)</c:formatCode>
                      <c:ptCount val="8"/>
                      <c:pt idx="0" formatCode="General">
                        <c:v>0</c:v>
                      </c:pt>
                      <c:pt idx="1">
                        <c:v>1488323.9317460002</c:v>
                      </c:pt>
                      <c:pt idx="2">
                        <c:v>1571375.4312262</c:v>
                      </c:pt>
                      <c:pt idx="3">
                        <c:v>1659422.445450227</c:v>
                      </c:pt>
                      <c:pt idx="4">
                        <c:v>1752780.4886802314</c:v>
                      </c:pt>
                      <c:pt idx="5">
                        <c:v>1816517.9787996905</c:v>
                      </c:pt>
                      <c:pt idx="6">
                        <c:v>1882733.8450684613</c:v>
                      </c:pt>
                      <c:pt idx="7">
                        <c:v>1951530.9052014188</c:v>
                      </c:pt>
                    </c:numCache>
                  </c:numRef>
                </c:val>
                <c:extLst xmlns:c15="http://schemas.microsoft.com/office/drawing/2012/chart">
                  <c:ext xmlns:c16="http://schemas.microsoft.com/office/drawing/2014/chart" uri="{C3380CC4-5D6E-409C-BE32-E72D297353CC}">
                    <c16:uniqueId val="{0000000A-515C-4771-8C41-5DCE734C1AD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Dashboard!$C$115</c15:sqref>
                        </c15:formulaRef>
                      </c:ext>
                    </c:extLst>
                    <c:strCache>
                      <c:ptCount val="1"/>
                      <c:pt idx="0">
                        <c:v>Water Pollution Control Plant</c:v>
                      </c:pt>
                    </c:strCache>
                  </c:strRef>
                </c:tx>
                <c:spPr>
                  <a:solidFill>
                    <a:schemeClr val="accent3">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[0]!Water_Poll</c15:sqref>
                        </c15:formulaRef>
                      </c:ext>
                    </c:extLst>
                    <c:numCache>
                      <c:formatCode>"$"#,##0_);[Red]\("$"#,##0\)</c:formatCode>
                      <c:ptCount val="8"/>
                      <c:pt idx="0">
                        <c:v>2904496.7611181606</c:v>
                      </c:pt>
                      <c:pt idx="1">
                        <c:v>3073074.5226435787</c:v>
                      </c:pt>
                      <c:pt idx="2">
                        <c:v>3252033.2380009736</c:v>
                      </c:pt>
                      <c:pt idx="3">
                        <c:v>3442038.0855619409</c:v>
                      </c:pt>
                      <c:pt idx="4">
                        <c:v>3567183.2347169775</c:v>
                      </c:pt>
                      <c:pt idx="5">
                        <c:v>3697177.6438128958</c:v>
                      </c:pt>
                      <c:pt idx="6">
                        <c:v>3832221.548613701</c:v>
                      </c:pt>
                      <c:pt idx="7">
                        <c:v>3972523.930083063</c:v>
                      </c:pt>
                    </c:numCache>
                  </c:numRef>
                </c:val>
                <c:extLst xmlns:c15="http://schemas.microsoft.com/office/drawing/2012/chart">
                  <c:ext xmlns:c16="http://schemas.microsoft.com/office/drawing/2014/chart" uri="{C3380CC4-5D6E-409C-BE32-E72D297353CC}">
                    <c16:uniqueId val="{0000000B-515C-4771-8C41-5DCE734C1AD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Dashboard!$C$116</c15:sqref>
                        </c15:formulaRef>
                      </c:ext>
                    </c:extLst>
                    <c:strCache>
                      <c:ptCount val="1"/>
                      <c:pt idx="0">
                        <c:v>Sprayberry Farms</c:v>
                      </c:pt>
                    </c:strCache>
                  </c:strRef>
                </c:tx>
                <c:spPr>
                  <a:solidFill>
                    <a:schemeClr val="accent4">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[0]!Sprayberry_Farm</c15:sqref>
                        </c15:formulaRef>
                      </c:ext>
                    </c:extLst>
                    <c:numCache>
                      <c:formatCode>"$"#,##0_);[Red]\("$"#,##0\)</c:formatCode>
                      <c:ptCount val="8"/>
                      <c:pt idx="0">
                        <c:v>4242360.2968929997</c:v>
                      </c:pt>
                      <c:pt idx="1">
                        <c:v>4439879.7849217895</c:v>
                      </c:pt>
                      <c:pt idx="2">
                        <c:v>4647077.5117177842</c:v>
                      </c:pt>
                      <c:pt idx="3">
                        <c:v>4864448.2725622319</c:v>
                      </c:pt>
                      <c:pt idx="4">
                        <c:v>5077799.1041789996</c:v>
                      </c:pt>
                      <c:pt idx="5">
                        <c:v>5300921.3299162658</c:v>
                      </c:pt>
                      <c:pt idx="6">
                        <c:v>5534276.6350562461</c:v>
                      </c:pt>
                      <c:pt idx="7">
                        <c:v>5778348.9826125484</c:v>
                      </c:pt>
                    </c:numCache>
                  </c:numRef>
                </c:val>
                <c:extLst xmlns:c15="http://schemas.microsoft.com/office/drawing/2012/chart">
                  <c:ext xmlns:c16="http://schemas.microsoft.com/office/drawing/2014/chart" uri="{C3380CC4-5D6E-409C-BE32-E72D297353CC}">
                    <c16:uniqueId val="{0000000C-515C-4771-8C41-5DCE734C1AD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Dashboard!$C$117</c15:sqref>
                        </c15:formulaRef>
                      </c:ext>
                    </c:extLst>
                    <c:strCache>
                      <c:ptCount val="1"/>
                      <c:pt idx="0">
                        <c:v>Water Purification Plant</c:v>
                      </c:pt>
                    </c:strCache>
                  </c:strRef>
                </c:tx>
                <c:spPr>
                  <a:solidFill>
                    <a:schemeClr val="accent5">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[0]!Water_Plant</c15:sqref>
                        </c15:formulaRef>
                      </c:ext>
                    </c:extLst>
                    <c:numCache>
                      <c:formatCode>"$"#,##0_);[Red]\("$"#,##0\)</c:formatCode>
                      <c:ptCount val="8"/>
                      <c:pt idx="0">
                        <c:v>25159730.548997004</c:v>
                      </c:pt>
                      <c:pt idx="1">
                        <c:v>26385315.816175912</c:v>
                      </c:pt>
                      <c:pt idx="2">
                        <c:v>27672595.364414837</c:v>
                      </c:pt>
                      <c:pt idx="3">
                        <c:v>29024763.452183455</c:v>
                      </c:pt>
                      <c:pt idx="4">
                        <c:v>30360224.001671586</c:v>
                      </c:pt>
                      <c:pt idx="5">
                        <c:v>31758984.249940485</c:v>
                      </c:pt>
                      <c:pt idx="6">
                        <c:v>33224104.982068408</c:v>
                      </c:pt>
                      <c:pt idx="7">
                        <c:v>34758796.89639163</c:v>
                      </c:pt>
                    </c:numCache>
                  </c:numRef>
                </c:val>
                <c:extLst xmlns:c15="http://schemas.microsoft.com/office/drawing/2012/chart">
                  <c:ext xmlns:c16="http://schemas.microsoft.com/office/drawing/2014/chart" uri="{C3380CC4-5D6E-409C-BE32-E72D297353CC}">
                    <c16:uniqueId val="{0000000D-515C-4771-8C41-5DCE734C1ADA}"/>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Dashboard!$C$118</c15:sqref>
                        </c15:formulaRef>
                      </c:ext>
                    </c:extLst>
                    <c:strCache>
                      <c:ptCount val="1"/>
                      <c:pt idx="0">
                        <c:v>MBR</c:v>
                      </c:pt>
                    </c:strCache>
                  </c:strRef>
                </c:tx>
                <c:spPr>
                  <a:solidFill>
                    <a:schemeClr val="accent6">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[0]!MBR</c15:sqref>
                        </c15:formulaRef>
                      </c:ext>
                    </c:extLst>
                    <c:numCache>
                      <c:formatCode>"$"#,##0_);[Red]\("$"#,##0\)</c:formatCode>
                      <c:ptCount val="8"/>
                      <c:pt idx="0">
                        <c:v>59077.787174000005</c:v>
                      </c:pt>
                      <c:pt idx="1">
                        <c:v>61476.340789220005</c:v>
                      </c:pt>
                      <c:pt idx="2">
                        <c:v>63978.162012896602</c:v>
                      </c:pt>
                      <c:pt idx="3">
                        <c:v>66587.91442328351</c:v>
                      </c:pt>
                      <c:pt idx="4">
                        <c:v>69310.479783482006</c:v>
                      </c:pt>
                      <c:pt idx="5">
                        <c:v>72150.968500861476</c:v>
                      </c:pt>
                      <c:pt idx="6">
                        <c:v>75114.730595956076</c:v>
                      </c:pt>
                      <c:pt idx="7">
                        <c:v>78207.36720590695</c:v>
                      </c:pt>
                    </c:numCache>
                  </c:numRef>
                </c:val>
                <c:extLst xmlns:c15="http://schemas.microsoft.com/office/drawing/2012/chart">
                  <c:ext xmlns:c16="http://schemas.microsoft.com/office/drawing/2014/chart" uri="{C3380CC4-5D6E-409C-BE32-E72D297353CC}">
                    <c16:uniqueId val="{0000000E-515C-4771-8C41-5DCE734C1ADA}"/>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Dashboard!$C$119</c15:sqref>
                        </c15:formulaRef>
                      </c:ext>
                    </c:extLst>
                    <c:strCache>
                      <c:ptCount val="1"/>
                      <c:pt idx="0">
                        <c:v>W&amp;S Maintenance</c:v>
                      </c:pt>
                    </c:strCache>
                  </c:strRef>
                </c:tx>
                <c:spPr>
                  <a:solidFill>
                    <a:schemeClr val="accent1">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[0]!WS_Maint</c15:sqref>
                        </c15:formulaRef>
                      </c:ext>
                    </c:extLst>
                    <c:numCache>
                      <c:formatCode>"$"#,##0_);[Red]\("$"#,##0\)</c:formatCode>
                      <c:ptCount val="8"/>
                      <c:pt idx="0">
                        <c:v>9567307.165705001</c:v>
                      </c:pt>
                      <c:pt idx="1">
                        <c:v>9990002.7057816517</c:v>
                      </c:pt>
                      <c:pt idx="2">
                        <c:v>10434491.418482117</c:v>
                      </c:pt>
                      <c:pt idx="3">
                        <c:v>10902040.535288412</c:v>
                      </c:pt>
                      <c:pt idx="4">
                        <c:v>11257465.700872235</c:v>
                      </c:pt>
                      <c:pt idx="5">
                        <c:v>11625076.775589116</c:v>
                      </c:pt>
                      <c:pt idx="6">
                        <c:v>12005317.383641742</c:v>
                      </c:pt>
                      <c:pt idx="7">
                        <c:v>12398648.394311257</c:v>
                      </c:pt>
                    </c:numCache>
                  </c:numRef>
                </c:val>
                <c:extLst xmlns:c15="http://schemas.microsoft.com/office/drawing/2012/chart">
                  <c:ext xmlns:c16="http://schemas.microsoft.com/office/drawing/2014/chart" uri="{C3380CC4-5D6E-409C-BE32-E72D297353CC}">
                    <c16:uniqueId val="{0000000F-515C-4771-8C41-5DCE734C1ADA}"/>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Dashboard!$C$120</c15:sqref>
                        </c15:formulaRef>
                      </c:ext>
                    </c:extLst>
                    <c:strCache>
                      <c:ptCount val="1"/>
                      <c:pt idx="0">
                        <c:v>Meter Shop</c:v>
                      </c:pt>
                    </c:strCache>
                  </c:strRef>
                </c:tx>
                <c:spPr>
                  <a:solidFill>
                    <a:schemeClr val="accent2">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[0]!Meter_Shop</c15:sqref>
                        </c15:formulaRef>
                      </c:ext>
                    </c:extLst>
                    <c:numCache>
                      <c:formatCode>"$"#,##0_);[Red]\("$"#,##0\)</c:formatCode>
                      <c:ptCount val="8"/>
                      <c:pt idx="0">
                        <c:v>1914625.1052080002</c:v>
                      </c:pt>
                      <c:pt idx="1">
                        <c:v>1991064.0690152401</c:v>
                      </c:pt>
                      <c:pt idx="2">
                        <c:v>2071112.2422947679</c:v>
                      </c:pt>
                      <c:pt idx="3">
                        <c:v>2154969.3254604405</c:v>
                      </c:pt>
                      <c:pt idx="4">
                        <c:v>2220427.2486644881</c:v>
                      </c:pt>
                      <c:pt idx="5">
                        <c:v>2287889.351736669</c:v>
                      </c:pt>
                      <c:pt idx="6">
                        <c:v>2357417.7821816271</c:v>
                      </c:pt>
                      <c:pt idx="7">
                        <c:v>2429076.6530345776</c:v>
                      </c:pt>
                    </c:numCache>
                  </c:numRef>
                </c:val>
                <c:extLst xmlns:c15="http://schemas.microsoft.com/office/drawing/2012/chart">
                  <c:ext xmlns:c16="http://schemas.microsoft.com/office/drawing/2014/chart" uri="{C3380CC4-5D6E-409C-BE32-E72D297353CC}">
                    <c16:uniqueId val="{00000010-515C-4771-8C41-5DCE734C1ADA}"/>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Dashboard!$C$121</c15:sqref>
                        </c15:formulaRef>
                      </c:ext>
                    </c:extLst>
                    <c:strCache>
                      <c:ptCount val="1"/>
                      <c:pt idx="0">
                        <c:v>Cashiering</c:v>
                      </c:pt>
                    </c:strCache>
                  </c:strRef>
                </c:tx>
                <c:spPr>
                  <a:solidFill>
                    <a:schemeClr val="accent3">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[0]!Cashiering</c15:sqref>
                        </c15:formulaRef>
                      </c:ext>
                    </c:extLst>
                    <c:numCache>
                      <c:formatCode>"$"#,##0_);[Red]\("$"#,##0\)</c:formatCode>
                      <c:ptCount val="8"/>
                      <c:pt idx="0">
                        <c:v>903380.96539999999</c:v>
                      </c:pt>
                      <c:pt idx="1">
                        <c:v>952532.51829000004</c:v>
                      </c:pt>
                      <c:pt idx="2">
                        <c:v>1004428.9113479002</c:v>
                      </c:pt>
                      <c:pt idx="3">
                        <c:v>1059227.7495747332</c:v>
                      </c:pt>
                      <c:pt idx="4">
                        <c:v>1106818.6132076713</c:v>
                      </c:pt>
                      <c:pt idx="5">
                        <c:v>1156627.9043068823</c:v>
                      </c:pt>
                      <c:pt idx="6">
                        <c:v>1208761.7107742184</c:v>
                      </c:pt>
                      <c:pt idx="7">
                        <c:v>1263331.2799024815</c:v>
                      </c:pt>
                    </c:numCache>
                  </c:numRef>
                </c:val>
                <c:extLst xmlns:c15="http://schemas.microsoft.com/office/drawing/2012/chart">
                  <c:ext xmlns:c16="http://schemas.microsoft.com/office/drawing/2014/chart" uri="{C3380CC4-5D6E-409C-BE32-E72D297353CC}">
                    <c16:uniqueId val="{00000011-515C-4771-8C41-5DCE734C1ADA}"/>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Dashboard!$C$122</c15:sqref>
                        </c15:formulaRef>
                      </c:ext>
                    </c:extLst>
                    <c:strCache>
                      <c:ptCount val="1"/>
                      <c:pt idx="0">
                        <c:v>W&amp;S Customer Service</c:v>
                      </c:pt>
                    </c:strCache>
                  </c:strRef>
                </c:tx>
                <c:spPr>
                  <a:solidFill>
                    <a:schemeClr val="accent4">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[0]!WS_Service</c15:sqref>
                        </c15:formulaRef>
                      </c:ext>
                    </c:extLst>
                    <c:numCache>
                      <c:formatCode>"$"#,##0_);[Red]\("$"#,##0\)</c:formatCode>
                      <c:ptCount val="8"/>
                      <c:pt idx="0">
                        <c:v>2867303.3704440002</c:v>
                      </c:pt>
                      <c:pt idx="1">
                        <c:v>3038667.4756223205</c:v>
                      </c:pt>
                      <c:pt idx="2">
                        <c:v>3220962.7175417193</c:v>
                      </c:pt>
                      <c:pt idx="3">
                        <c:v>3414913.1484204922</c:v>
                      </c:pt>
                      <c:pt idx="4">
                        <c:v>3528007.0289216815</c:v>
                      </c:pt>
                      <c:pt idx="5">
                        <c:v>3645026.0501403352</c:v>
                      </c:pt>
                      <c:pt idx="6">
                        <c:v>3766114.5825131005</c:v>
                      </c:pt>
                      <c:pt idx="7">
                        <c:v>3891422.658400475</c:v>
                      </c:pt>
                    </c:numCache>
                  </c:numRef>
                </c:val>
                <c:extLst xmlns:c15="http://schemas.microsoft.com/office/drawing/2012/chart">
                  <c:ext xmlns:c16="http://schemas.microsoft.com/office/drawing/2014/chart" uri="{C3380CC4-5D6E-409C-BE32-E72D297353CC}">
                    <c16:uniqueId val="{00000012-515C-4771-8C41-5DCE734C1ADA}"/>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Dashboard!$C$123</c15:sqref>
                        </c15:formulaRef>
                      </c:ext>
                    </c:extLst>
                    <c:strCache>
                      <c:ptCount val="1"/>
                      <c:pt idx="0">
                        <c:v>W&amp;S Non-Dept.</c:v>
                      </c:pt>
                    </c:strCache>
                  </c:strRef>
                </c:tx>
                <c:spPr>
                  <a:solidFill>
                    <a:schemeClr val="accent5">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[0]!WS_Dept</c15:sqref>
                        </c15:formulaRef>
                      </c:ext>
                    </c:extLst>
                    <c:numCache>
                      <c:formatCode>"$"#,##0_);[Red]\("$"#,##0\)</c:formatCode>
                      <c:ptCount val="8"/>
                      <c:pt idx="0">
                        <c:v>11259507.088632002</c:v>
                      </c:pt>
                      <c:pt idx="1">
                        <c:v>11748432.280787375</c:v>
                      </c:pt>
                      <c:pt idx="2">
                        <c:v>12260292.36562955</c:v>
                      </c:pt>
                      <c:pt idx="3">
                        <c:v>12796199.744628282</c:v>
                      </c:pt>
                      <c:pt idx="4">
                        <c:v>13357321.535607463</c:v>
                      </c:pt>
                      <c:pt idx="5">
                        <c:v>13944882.280874167</c:v>
                      </c:pt>
                      <c:pt idx="6">
                        <c:v>14560166.789798904</c:v>
                      </c:pt>
                      <c:pt idx="7">
                        <c:v>15204523.122534167</c:v>
                      </c:pt>
                    </c:numCache>
                  </c:numRef>
                </c:val>
                <c:extLst xmlns:c15="http://schemas.microsoft.com/office/drawing/2012/chart">
                  <c:ext xmlns:c16="http://schemas.microsoft.com/office/drawing/2014/chart" uri="{C3380CC4-5D6E-409C-BE32-E72D297353CC}">
                    <c16:uniqueId val="{00000013-515C-4771-8C41-5DCE734C1ADA}"/>
                  </c:ext>
                </c:extLst>
              </c15:ser>
            </c15:filteredBarSeries>
          </c:ext>
        </c:extLst>
      </c:barChart>
      <c:lineChart>
        <c:grouping val="standard"/>
        <c:varyColors val="0"/>
        <c:ser>
          <c:idx val="3"/>
          <c:order val="3"/>
          <c:tx>
            <c:strRef>
              <c:f>Dashboard!$C$108</c:f>
              <c:strCache>
                <c:ptCount val="1"/>
                <c:pt idx="0">
                  <c:v>Total Revenue</c:v>
                </c:pt>
              </c:strCache>
            </c:strRef>
          </c:tx>
          <c:spPr>
            <a:ln w="28575" cap="rnd">
              <a:solidFill>
                <a:schemeClr val="accent4"/>
              </a:solidFill>
              <a:round/>
            </a:ln>
            <a:effectLst/>
          </c:spPr>
          <c:marker>
            <c:symbol val="none"/>
          </c:marker>
          <c:val>
            <c:numRef>
              <c:f>[0]!Tot_rev</c:f>
              <c:numCache>
                <c:formatCode>"$"#,##0_);[Red]\("$"#,##0\)</c:formatCode>
                <c:ptCount val="8"/>
                <c:pt idx="0">
                  <c:v>93245006.007747337</c:v>
                </c:pt>
                <c:pt idx="1">
                  <c:v>95280444.751421645</c:v>
                </c:pt>
                <c:pt idx="2">
                  <c:v>97377823.147492319</c:v>
                </c:pt>
                <c:pt idx="3">
                  <c:v>99539243.509186089</c:v>
                </c:pt>
                <c:pt idx="4">
                  <c:v>101766884.52132626</c:v>
                </c:pt>
                <c:pt idx="5">
                  <c:v>104063004.12626092</c:v>
                </c:pt>
                <c:pt idx="6">
                  <c:v>106385702.47233647</c:v>
                </c:pt>
                <c:pt idx="7">
                  <c:v>107449654.04680496</c:v>
                </c:pt>
              </c:numCache>
            </c:numRef>
          </c:val>
          <c:smooth val="0"/>
          <c:extLst>
            <c:ext xmlns:c16="http://schemas.microsoft.com/office/drawing/2014/chart" uri="{C3380CC4-5D6E-409C-BE32-E72D297353CC}">
              <c16:uniqueId val="{00000004-515C-4771-8C41-5DCE734C1ADA}"/>
            </c:ext>
          </c:extLst>
        </c:ser>
        <c:dLbls>
          <c:showLegendKey val="0"/>
          <c:showVal val="0"/>
          <c:showCatName val="0"/>
          <c:showSerName val="0"/>
          <c:showPercent val="0"/>
          <c:showBubbleSize val="0"/>
        </c:dLbls>
        <c:marker val="1"/>
        <c:smooth val="0"/>
        <c:axId val="1079091391"/>
        <c:axId val="1345539807"/>
        <c:extLst>
          <c:ext xmlns:c15="http://schemas.microsoft.com/office/drawing/2012/chart" uri="{02D57815-91ED-43cb-92C2-25804820EDAC}">
            <c15:filteredLineSeries>
              <c15:ser>
                <c:idx val="1"/>
                <c:order val="1"/>
                <c:tx>
                  <c:strRef>
                    <c:extLst>
                      <c:ext uri="{02D57815-91ED-43cb-92C2-25804820EDAC}">
                        <c15:formulaRef>
                          <c15:sqref>Dashboard!$C$106</c15:sqref>
                        </c15:formulaRef>
                      </c:ext>
                    </c:extLst>
                    <c:strCache>
                      <c:ptCount val="1"/>
                      <c:pt idx="0">
                        <c:v>Water Revenue</c:v>
                      </c:pt>
                    </c:strCache>
                  </c:strRef>
                </c:tx>
                <c:spPr>
                  <a:ln w="28575" cap="rnd">
                    <a:solidFill>
                      <a:schemeClr val="accent2"/>
                    </a:solidFill>
                    <a:round/>
                  </a:ln>
                  <a:effectLst/>
                </c:spPr>
                <c:marker>
                  <c:symbol val="none"/>
                </c:marker>
                <c:val>
                  <c:numRef>
                    <c:extLst>
                      <c:ext uri="{02D57815-91ED-43cb-92C2-25804820EDAC}">
                        <c15:formulaRef>
                          <c15:sqref>[0]!Water_Reve</c15:sqref>
                        </c15:formulaRef>
                      </c:ext>
                    </c:extLst>
                    <c:numCache>
                      <c:formatCode>"$"#,##0_);[Red]\("$"#,##0\)</c:formatCode>
                      <c:ptCount val="8"/>
                      <c:pt idx="0">
                        <c:v>74685463.153472632</c:v>
                      </c:pt>
                      <c:pt idx="1">
                        <c:v>76247203.172245875</c:v>
                      </c:pt>
                      <c:pt idx="2">
                        <c:v>77852189.852571979</c:v>
                      </c:pt>
                      <c:pt idx="3">
                        <c:v>79501785.43678847</c:v>
                      </c:pt>
                      <c:pt idx="4">
                        <c:v>81197399.16545628</c:v>
                      </c:pt>
                      <c:pt idx="5">
                        <c:v>82940488.995236814</c:v>
                      </c:pt>
                      <c:pt idx="6">
                        <c:v>84688323.332798913</c:v>
                      </c:pt>
                      <c:pt idx="7">
                        <c:v>85752274.907267407</c:v>
                      </c:pt>
                    </c:numCache>
                  </c:numRef>
                </c:val>
                <c:smooth val="0"/>
                <c:extLst>
                  <c:ext xmlns:c16="http://schemas.microsoft.com/office/drawing/2014/chart" uri="{C3380CC4-5D6E-409C-BE32-E72D297353CC}">
                    <c16:uniqueId val="{00000005-515C-4771-8C41-5DCE734C1AD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Dashboard!$C$107</c15:sqref>
                        </c15:formulaRef>
                      </c:ext>
                    </c:extLst>
                    <c:strCache>
                      <c:ptCount val="1"/>
                      <c:pt idx="0">
                        <c:v>Sewer Revenue</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[0]!Sewer_rev</c15:sqref>
                        </c15:formulaRef>
                      </c:ext>
                    </c:extLst>
                    <c:numCache>
                      <c:formatCode>"$"#,##0_);[Red]\("$"#,##0\)</c:formatCode>
                      <c:ptCount val="8"/>
                      <c:pt idx="0">
                        <c:v>18559542.854274709</c:v>
                      </c:pt>
                      <c:pt idx="1">
                        <c:v>19033241.579175767</c:v>
                      </c:pt>
                      <c:pt idx="2">
                        <c:v>19525633.294920348</c:v>
                      </c:pt>
                      <c:pt idx="3">
                        <c:v>20037458.072397623</c:v>
                      </c:pt>
                      <c:pt idx="4">
                        <c:v>20569485.355869982</c:v>
                      </c:pt>
                      <c:pt idx="5">
                        <c:v>21122515.131024107</c:v>
                      </c:pt>
                      <c:pt idx="6">
                        <c:v>21697379.139537565</c:v>
                      </c:pt>
                      <c:pt idx="7">
                        <c:v>21697379.139537565</c:v>
                      </c:pt>
                    </c:numCache>
                  </c:numRef>
                </c:val>
                <c:smooth val="0"/>
                <c:extLst xmlns:c15="http://schemas.microsoft.com/office/drawing/2012/chart">
                  <c:ext xmlns:c16="http://schemas.microsoft.com/office/drawing/2014/chart" uri="{C3380CC4-5D6E-409C-BE32-E72D297353CC}">
                    <c16:uniqueId val="{00000006-515C-4771-8C41-5DCE734C1ADA}"/>
                  </c:ext>
                </c:extLst>
              </c15:ser>
            </c15:filteredLineSeries>
          </c:ext>
        </c:extLst>
      </c:lineChart>
      <c:catAx>
        <c:axId val="107909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5539807"/>
        <c:crosses val="autoZero"/>
        <c:auto val="1"/>
        <c:lblAlgn val="ctr"/>
        <c:lblOffset val="100"/>
        <c:noMultiLvlLbl val="0"/>
      </c:catAx>
      <c:valAx>
        <c:axId val="134553980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9091391"/>
        <c:crosses val="autoZero"/>
        <c:crossBetween val="between"/>
      </c:valAx>
      <c:spPr>
        <a:noFill/>
        <a:ln>
          <a:noFill/>
        </a:ln>
        <a:effectLst/>
      </c:spPr>
    </c:plotArea>
    <c:legend>
      <c:legendPos val="b"/>
      <c:legendEntry>
        <c:idx val="0"/>
        <c:delete val="1"/>
      </c:legendEntry>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Revenue Sufficiency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Dashboard!$C$124</c:f>
              <c:strCache>
                <c:ptCount val="1"/>
                <c:pt idx="0">
                  <c:v>Total</c:v>
                </c:pt>
              </c:strCache>
            </c:strRef>
          </c:tx>
          <c:spPr>
            <a:solidFill>
              <a:schemeClr val="accent1"/>
            </a:solidFill>
            <a:ln>
              <a:noFill/>
            </a:ln>
            <a:effectLst/>
          </c:spPr>
          <c:invertIfNegative val="0"/>
          <c:cat>
            <c:numRef>
              <c:f>[0]!chart_range</c:f>
              <c:numCache>
                <c:formatCode>General</c:formatCode>
                <c:ptCount val="8"/>
                <c:pt idx="0">
                  <c:v>2023</c:v>
                </c:pt>
                <c:pt idx="1">
                  <c:v>2024</c:v>
                </c:pt>
                <c:pt idx="2">
                  <c:v>2025</c:v>
                </c:pt>
                <c:pt idx="3">
                  <c:v>2026</c:v>
                </c:pt>
                <c:pt idx="4">
                  <c:v>2027</c:v>
                </c:pt>
                <c:pt idx="5">
                  <c:v>2028</c:v>
                </c:pt>
                <c:pt idx="6">
                  <c:v>2029</c:v>
                </c:pt>
                <c:pt idx="7">
                  <c:v>2030</c:v>
                </c:pt>
              </c:numCache>
            </c:numRef>
          </c:cat>
          <c:val>
            <c:numRef>
              <c:f>[0]!O_M</c:f>
              <c:numCache>
                <c:formatCode>"$"#,##0_);[Red]\("$"#,##0\)</c:formatCode>
                <c:ptCount val="8"/>
                <c:pt idx="0">
                  <c:v>63268554.139934175</c:v>
                </c:pt>
                <c:pt idx="1">
                  <c:v>66307589.0830248</c:v>
                </c:pt>
                <c:pt idx="2">
                  <c:v>69503996.16668652</c:v>
                </c:pt>
                <c:pt idx="3">
                  <c:v>72866402.900185525</c:v>
                </c:pt>
                <c:pt idx="4">
                  <c:v>75893494.322663531</c:v>
                </c:pt>
                <c:pt idx="5">
                  <c:v>79054311.594541252</c:v>
                </c:pt>
                <c:pt idx="6">
                  <c:v>82355025.585678846</c:v>
                </c:pt>
                <c:pt idx="7">
                  <c:v>85802100.408354729</c:v>
                </c:pt>
              </c:numCache>
            </c:numRef>
          </c:val>
          <c:extLst>
            <c:ext xmlns:c16="http://schemas.microsoft.com/office/drawing/2014/chart" uri="{C3380CC4-5D6E-409C-BE32-E72D297353CC}">
              <c16:uniqueId val="{00000000-754A-4D4C-9CBD-935E9E716D2A}"/>
            </c:ext>
          </c:extLst>
        </c:ser>
        <c:ser>
          <c:idx val="17"/>
          <c:order val="17"/>
          <c:tx>
            <c:strRef>
              <c:f>Dashboard!$C$131</c:f>
              <c:strCache>
                <c:ptCount val="1"/>
                <c:pt idx="0">
                  <c:v>Debt Service</c:v>
                </c:pt>
              </c:strCache>
            </c:strRef>
          </c:tx>
          <c:spPr>
            <a:solidFill>
              <a:schemeClr val="accent6">
                <a:lumMod val="80000"/>
                <a:lumOff val="20000"/>
              </a:schemeClr>
            </a:solidFill>
            <a:ln>
              <a:noFill/>
            </a:ln>
            <a:effectLst/>
          </c:spPr>
          <c:invertIfNegative val="0"/>
          <c:val>
            <c:numRef>
              <c:f>[0]!Debt</c:f>
              <c:numCache>
                <c:formatCode>"$"#,##0_);[Red]\("$"#,##0\)</c:formatCode>
                <c:ptCount val="8"/>
                <c:pt idx="0">
                  <c:v>31582039.238319151</c:v>
                </c:pt>
                <c:pt idx="1">
                  <c:v>27269859.968319155</c:v>
                </c:pt>
                <c:pt idx="2">
                  <c:v>31193646.748319153</c:v>
                </c:pt>
                <c:pt idx="3">
                  <c:v>29193642.998319153</c:v>
                </c:pt>
                <c:pt idx="4">
                  <c:v>29202354.248319153</c:v>
                </c:pt>
                <c:pt idx="5">
                  <c:v>32094535.748319153</c:v>
                </c:pt>
                <c:pt idx="6">
                  <c:v>32092924.748319153</c:v>
                </c:pt>
                <c:pt idx="7">
                  <c:v>36711395.288319148</c:v>
                </c:pt>
              </c:numCache>
            </c:numRef>
          </c:val>
          <c:extLst>
            <c:ext xmlns:c16="http://schemas.microsoft.com/office/drawing/2014/chart" uri="{C3380CC4-5D6E-409C-BE32-E72D297353CC}">
              <c16:uniqueId val="{00000001-754A-4D4C-9CBD-935E9E716D2A}"/>
            </c:ext>
          </c:extLst>
        </c:ser>
        <c:ser>
          <c:idx val="18"/>
          <c:order val="18"/>
          <c:tx>
            <c:strRef>
              <c:f>Dashboard!$C$132</c:f>
              <c:strCache>
                <c:ptCount val="1"/>
              </c:strCache>
            </c:strRef>
          </c:tx>
          <c:spPr>
            <a:solidFill>
              <a:schemeClr val="accent1">
                <a:lumMod val="80000"/>
              </a:schemeClr>
            </a:solidFill>
            <a:ln>
              <a:noFill/>
            </a:ln>
            <a:effectLst/>
          </c:spPr>
          <c:invertIfNegative val="0"/>
          <c:val>
            <c:numRef>
              <c:f>[0]!Cash_Funded</c:f>
              <c:numCache>
                <c:formatCode>General</c:formatCode>
                <c:ptCount val="8"/>
              </c:numCache>
            </c:numRef>
          </c:val>
          <c:extLst>
            <c:ext xmlns:c16="http://schemas.microsoft.com/office/drawing/2014/chart" uri="{C3380CC4-5D6E-409C-BE32-E72D297353CC}">
              <c16:uniqueId val="{00000002-754A-4D4C-9CBD-935E9E716D2A}"/>
            </c:ext>
          </c:extLst>
        </c:ser>
        <c:ser>
          <c:idx val="19"/>
          <c:order val="19"/>
          <c:tx>
            <c:strRef>
              <c:f>Dashboard!$C$135</c:f>
              <c:strCache>
                <c:ptCount val="1"/>
                <c:pt idx="0">
                  <c:v>Transfers</c:v>
                </c:pt>
              </c:strCache>
            </c:strRef>
          </c:tx>
          <c:spPr>
            <a:solidFill>
              <a:schemeClr val="accent2">
                <a:lumMod val="80000"/>
              </a:schemeClr>
            </a:solidFill>
            <a:ln>
              <a:noFill/>
            </a:ln>
            <a:effectLst/>
          </c:spPr>
          <c:invertIfNegative val="0"/>
          <c:val>
            <c:numRef>
              <c:f>[0]!Transfers</c:f>
              <c:numCache>
                <c:formatCode>"$"#,##0_);[Red]\("$"#,##0\)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754A-4D4C-9CBD-935E9E716D2A}"/>
            </c:ext>
          </c:extLst>
        </c:ser>
        <c:dLbls>
          <c:showLegendKey val="0"/>
          <c:showVal val="0"/>
          <c:showCatName val="0"/>
          <c:showSerName val="0"/>
          <c:showPercent val="0"/>
          <c:showBubbleSize val="0"/>
        </c:dLbls>
        <c:gapWidth val="219"/>
        <c:overlap val="100"/>
        <c:axId val="1079091391"/>
        <c:axId val="1345539807"/>
        <c:extLst>
          <c:ext xmlns:c15="http://schemas.microsoft.com/office/drawing/2012/chart" uri="{02D57815-91ED-43cb-92C2-25804820EDAC}">
            <c15:filteredBarSeries>
              <c15:ser>
                <c:idx val="4"/>
                <c:order val="4"/>
                <c:tx>
                  <c:strRef>
                    <c:extLst>
                      <c:ext uri="{02D57815-91ED-43cb-92C2-25804820EDAC}">
                        <c15:formulaRef>
                          <c15:sqref>Dashboard!$C$111</c15:sqref>
                        </c15:formulaRef>
                      </c:ext>
                    </c:extLst>
                    <c:strCache>
                      <c:ptCount val="1"/>
                      <c:pt idx="0">
                        <c:v>Water  &amp; Sewer Admin</c:v>
                      </c:pt>
                    </c:strCache>
                  </c:strRef>
                </c:tx>
                <c:spPr>
                  <a:solidFill>
                    <a:schemeClr val="accent5"/>
                  </a:solidFill>
                  <a:ln>
                    <a:noFill/>
                  </a:ln>
                  <a:effectLst/>
                </c:spPr>
                <c:invertIfNegative val="0"/>
                <c:val>
                  <c:numRef>
                    <c:extLst>
                      <c:ext uri="{02D57815-91ED-43cb-92C2-25804820EDAC}">
                        <c15:formulaRef>
                          <c15:sqref>[0]!Admin</c15:sqref>
                        </c15:formulaRef>
                      </c:ext>
                    </c:extLst>
                    <c:numCache>
                      <c:formatCode>"$"#,##0_);[Red]\("$"#,##0\)</c:formatCode>
                      <c:ptCount val="8"/>
                      <c:pt idx="0">
                        <c:v>2579925.1901000002</c:v>
                      </c:pt>
                      <c:pt idx="1">
                        <c:v>2723364.6958190007</c:v>
                      </c:pt>
                      <c:pt idx="2">
                        <c:v>2874999.9618620663</c:v>
                      </c:pt>
                      <c:pt idx="3">
                        <c:v>3035312.8032388464</c:v>
                      </c:pt>
                      <c:pt idx="4">
                        <c:v>3168669.9150689929</c:v>
                      </c:pt>
                      <c:pt idx="5">
                        <c:v>3308143.0464674514</c:v>
                      </c:pt>
                      <c:pt idx="6">
                        <c:v>3454021.45088882</c:v>
                      </c:pt>
                      <c:pt idx="7">
                        <c:v>3606608.3481707415</c:v>
                      </c:pt>
                    </c:numCache>
                  </c:numRef>
                </c:val>
                <c:extLst>
                  <c:ext xmlns:c16="http://schemas.microsoft.com/office/drawing/2014/chart" uri="{C3380CC4-5D6E-409C-BE32-E72D297353CC}">
                    <c16:uniqueId val="{00000007-754A-4D4C-9CBD-935E9E716D2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Dashboard!$C$112</c15:sqref>
                        </c15:formulaRef>
                      </c:ext>
                    </c:extLst>
                    <c:strCache>
                      <c:ptCount val="1"/>
                      <c:pt idx="0">
                        <c:v>Environmental Compliance</c:v>
                      </c:pt>
                    </c:strCache>
                  </c:strRef>
                </c:tx>
                <c:spPr>
                  <a:solidFill>
                    <a:schemeClr val="accent6"/>
                  </a:solidFill>
                  <a:ln>
                    <a:noFill/>
                  </a:ln>
                  <a:effectLst/>
                </c:spPr>
                <c:invertIfNegative val="0"/>
                <c:val>
                  <c:numRef>
                    <c:extLst xmlns:c15="http://schemas.microsoft.com/office/drawing/2012/chart">
                      <c:ext xmlns:c15="http://schemas.microsoft.com/office/drawing/2012/chart" uri="{02D57815-91ED-43cb-92C2-25804820EDAC}">
                        <c15:formulaRef>
                          <c15:sqref>[0]!E_Comp</c15:sqref>
                        </c15:formulaRef>
                      </c:ext>
                    </c:extLst>
                    <c:numCache>
                      <c:formatCode>"$"#,##0_);[Red]\("$"#,##0\)</c:formatCode>
                      <c:ptCount val="8"/>
                      <c:pt idx="0">
                        <c:v>1488323.9317460002</c:v>
                      </c:pt>
                      <c:pt idx="1">
                        <c:v>1571375.4312262</c:v>
                      </c:pt>
                      <c:pt idx="2">
                        <c:v>1659422.445450227</c:v>
                      </c:pt>
                      <c:pt idx="3">
                        <c:v>1752780.4886802314</c:v>
                      </c:pt>
                      <c:pt idx="4">
                        <c:v>1816517.9787996905</c:v>
                      </c:pt>
                      <c:pt idx="5">
                        <c:v>1882733.8450684613</c:v>
                      </c:pt>
                      <c:pt idx="6">
                        <c:v>1951530.9052014188</c:v>
                      </c:pt>
                      <c:pt idx="7">
                        <c:v>2023016.4875358529</c:v>
                      </c:pt>
                    </c:numCache>
                  </c:numRef>
                </c:val>
                <c:extLst xmlns:c15="http://schemas.microsoft.com/office/drawing/2012/chart">
                  <c:ext xmlns:c16="http://schemas.microsoft.com/office/drawing/2014/chart" uri="{C3380CC4-5D6E-409C-BE32-E72D297353CC}">
                    <c16:uniqueId val="{00000008-754A-4D4C-9CBD-935E9E716D2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Dashboard!$C$113</c15:sqref>
                        </c15:formulaRef>
                      </c:ext>
                    </c:extLst>
                    <c:strCache>
                      <c:ptCount val="1"/>
                      <c:pt idx="0">
                        <c:v>Paul Davis Well Field</c:v>
                      </c:pt>
                    </c:strCache>
                  </c:strRef>
                </c:tx>
                <c:spPr>
                  <a:solidFill>
                    <a:schemeClr val="accent1">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[0]!Paul_d</c15:sqref>
                        </c15:formulaRef>
                      </c:ext>
                    </c:extLst>
                    <c:numCache>
                      <c:formatCode>"$"#,##0_);[Red]\("$"#,##0\)</c:formatCode>
                      <c:ptCount val="8"/>
                      <c:pt idx="0">
                        <c:v>179819.07337</c:v>
                      </c:pt>
                      <c:pt idx="1">
                        <c:v>185339.40138709999</c:v>
                      </c:pt>
                      <c:pt idx="2">
                        <c:v>191034.14215183299</c:v>
                      </c:pt>
                      <c:pt idx="3">
                        <c:v>196909.14425012638</c:v>
                      </c:pt>
                      <c:pt idx="4">
                        <c:v>202816.41857763016</c:v>
                      </c:pt>
                      <c:pt idx="5">
                        <c:v>208900.91113495908</c:v>
                      </c:pt>
                      <c:pt idx="6">
                        <c:v>215167.93846900784</c:v>
                      </c:pt>
                      <c:pt idx="7">
                        <c:v>221622.97662307808</c:v>
                      </c:pt>
                    </c:numCache>
                  </c:numRef>
                </c:val>
                <c:extLst xmlns:c15="http://schemas.microsoft.com/office/drawing/2012/chart">
                  <c:ext xmlns:c16="http://schemas.microsoft.com/office/drawing/2014/chart" uri="{C3380CC4-5D6E-409C-BE32-E72D297353CC}">
                    <c16:uniqueId val="{00000009-754A-4D4C-9CBD-935E9E716D2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Dashboard!$C$114</c15:sqref>
                        </c15:formulaRef>
                      </c:ext>
                    </c:extLst>
                    <c:strCache>
                      <c:ptCount val="1"/>
                      <c:pt idx="0">
                        <c:v>Airport Well Fields -Tower</c:v>
                      </c:pt>
                    </c:strCache>
                  </c:strRef>
                </c:tx>
                <c:spPr>
                  <a:solidFill>
                    <a:schemeClr val="accent2">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[0]!Airport</c15:sqref>
                        </c15:formulaRef>
                      </c:ext>
                    </c:extLst>
                    <c:numCache>
                      <c:formatCode>"$"#,##0_);[Red]\("$"#,##0\)</c:formatCode>
                      <c:ptCount val="8"/>
                      <c:pt idx="0" formatCode="General">
                        <c:v>0</c:v>
                      </c:pt>
                      <c:pt idx="1">
                        <c:v>1488323.9317460002</c:v>
                      </c:pt>
                      <c:pt idx="2">
                        <c:v>1571375.4312262</c:v>
                      </c:pt>
                      <c:pt idx="3">
                        <c:v>1659422.445450227</c:v>
                      </c:pt>
                      <c:pt idx="4">
                        <c:v>1752780.4886802314</c:v>
                      </c:pt>
                      <c:pt idx="5">
                        <c:v>1816517.9787996905</c:v>
                      </c:pt>
                      <c:pt idx="6">
                        <c:v>1882733.8450684613</c:v>
                      </c:pt>
                      <c:pt idx="7">
                        <c:v>1951530.9052014188</c:v>
                      </c:pt>
                    </c:numCache>
                  </c:numRef>
                </c:val>
                <c:extLst xmlns:c15="http://schemas.microsoft.com/office/drawing/2012/chart">
                  <c:ext xmlns:c16="http://schemas.microsoft.com/office/drawing/2014/chart" uri="{C3380CC4-5D6E-409C-BE32-E72D297353CC}">
                    <c16:uniqueId val="{0000000A-754A-4D4C-9CBD-935E9E716D2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Dashboard!$C$115</c15:sqref>
                        </c15:formulaRef>
                      </c:ext>
                    </c:extLst>
                    <c:strCache>
                      <c:ptCount val="1"/>
                      <c:pt idx="0">
                        <c:v>Water Pollution Control Plant</c:v>
                      </c:pt>
                    </c:strCache>
                  </c:strRef>
                </c:tx>
                <c:spPr>
                  <a:solidFill>
                    <a:schemeClr val="accent3">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[0]!Water_Poll</c15:sqref>
                        </c15:formulaRef>
                      </c:ext>
                    </c:extLst>
                    <c:numCache>
                      <c:formatCode>"$"#,##0_);[Red]\("$"#,##0\)</c:formatCode>
                      <c:ptCount val="8"/>
                      <c:pt idx="0">
                        <c:v>2904496.7611181606</c:v>
                      </c:pt>
                      <c:pt idx="1">
                        <c:v>3073074.5226435787</c:v>
                      </c:pt>
                      <c:pt idx="2">
                        <c:v>3252033.2380009736</c:v>
                      </c:pt>
                      <c:pt idx="3">
                        <c:v>3442038.0855619409</c:v>
                      </c:pt>
                      <c:pt idx="4">
                        <c:v>3567183.2347169775</c:v>
                      </c:pt>
                      <c:pt idx="5">
                        <c:v>3697177.6438128958</c:v>
                      </c:pt>
                      <c:pt idx="6">
                        <c:v>3832221.548613701</c:v>
                      </c:pt>
                      <c:pt idx="7">
                        <c:v>3972523.930083063</c:v>
                      </c:pt>
                    </c:numCache>
                  </c:numRef>
                </c:val>
                <c:extLst xmlns:c15="http://schemas.microsoft.com/office/drawing/2012/chart">
                  <c:ext xmlns:c16="http://schemas.microsoft.com/office/drawing/2014/chart" uri="{C3380CC4-5D6E-409C-BE32-E72D297353CC}">
                    <c16:uniqueId val="{0000000B-754A-4D4C-9CBD-935E9E716D2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Dashboard!$C$116</c15:sqref>
                        </c15:formulaRef>
                      </c:ext>
                    </c:extLst>
                    <c:strCache>
                      <c:ptCount val="1"/>
                      <c:pt idx="0">
                        <c:v>Sprayberry Farms</c:v>
                      </c:pt>
                    </c:strCache>
                  </c:strRef>
                </c:tx>
                <c:spPr>
                  <a:solidFill>
                    <a:schemeClr val="accent4">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[0]!Sprayberry_Farm</c15:sqref>
                        </c15:formulaRef>
                      </c:ext>
                    </c:extLst>
                    <c:numCache>
                      <c:formatCode>"$"#,##0_);[Red]\("$"#,##0\)</c:formatCode>
                      <c:ptCount val="8"/>
                      <c:pt idx="0">
                        <c:v>4242360.2968929997</c:v>
                      </c:pt>
                      <c:pt idx="1">
                        <c:v>4439879.7849217895</c:v>
                      </c:pt>
                      <c:pt idx="2">
                        <c:v>4647077.5117177842</c:v>
                      </c:pt>
                      <c:pt idx="3">
                        <c:v>4864448.2725622319</c:v>
                      </c:pt>
                      <c:pt idx="4">
                        <c:v>5077799.1041789996</c:v>
                      </c:pt>
                      <c:pt idx="5">
                        <c:v>5300921.3299162658</c:v>
                      </c:pt>
                      <c:pt idx="6">
                        <c:v>5534276.6350562461</c:v>
                      </c:pt>
                      <c:pt idx="7">
                        <c:v>5778348.9826125484</c:v>
                      </c:pt>
                    </c:numCache>
                  </c:numRef>
                </c:val>
                <c:extLst xmlns:c15="http://schemas.microsoft.com/office/drawing/2012/chart">
                  <c:ext xmlns:c16="http://schemas.microsoft.com/office/drawing/2014/chart" uri="{C3380CC4-5D6E-409C-BE32-E72D297353CC}">
                    <c16:uniqueId val="{0000000C-754A-4D4C-9CBD-935E9E716D2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Dashboard!$C$117</c15:sqref>
                        </c15:formulaRef>
                      </c:ext>
                    </c:extLst>
                    <c:strCache>
                      <c:ptCount val="1"/>
                      <c:pt idx="0">
                        <c:v>Water Purification Plant</c:v>
                      </c:pt>
                    </c:strCache>
                  </c:strRef>
                </c:tx>
                <c:spPr>
                  <a:solidFill>
                    <a:schemeClr val="accent5">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[0]!Water_Plant</c15:sqref>
                        </c15:formulaRef>
                      </c:ext>
                    </c:extLst>
                    <c:numCache>
                      <c:formatCode>"$"#,##0_);[Red]\("$"#,##0\)</c:formatCode>
                      <c:ptCount val="8"/>
                      <c:pt idx="0">
                        <c:v>25159730.548997004</c:v>
                      </c:pt>
                      <c:pt idx="1">
                        <c:v>26385315.816175912</c:v>
                      </c:pt>
                      <c:pt idx="2">
                        <c:v>27672595.364414837</c:v>
                      </c:pt>
                      <c:pt idx="3">
                        <c:v>29024763.452183455</c:v>
                      </c:pt>
                      <c:pt idx="4">
                        <c:v>30360224.001671586</c:v>
                      </c:pt>
                      <c:pt idx="5">
                        <c:v>31758984.249940485</c:v>
                      </c:pt>
                      <c:pt idx="6">
                        <c:v>33224104.982068408</c:v>
                      </c:pt>
                      <c:pt idx="7">
                        <c:v>34758796.89639163</c:v>
                      </c:pt>
                    </c:numCache>
                  </c:numRef>
                </c:val>
                <c:extLst xmlns:c15="http://schemas.microsoft.com/office/drawing/2012/chart">
                  <c:ext xmlns:c16="http://schemas.microsoft.com/office/drawing/2014/chart" uri="{C3380CC4-5D6E-409C-BE32-E72D297353CC}">
                    <c16:uniqueId val="{0000000D-754A-4D4C-9CBD-935E9E716D2A}"/>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Dashboard!$C$118</c15:sqref>
                        </c15:formulaRef>
                      </c:ext>
                    </c:extLst>
                    <c:strCache>
                      <c:ptCount val="1"/>
                      <c:pt idx="0">
                        <c:v>MBR</c:v>
                      </c:pt>
                    </c:strCache>
                  </c:strRef>
                </c:tx>
                <c:spPr>
                  <a:solidFill>
                    <a:schemeClr val="accent6">
                      <a:lumMod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[0]!MBR</c15:sqref>
                        </c15:formulaRef>
                      </c:ext>
                    </c:extLst>
                    <c:numCache>
                      <c:formatCode>"$"#,##0_);[Red]\("$"#,##0\)</c:formatCode>
                      <c:ptCount val="8"/>
                      <c:pt idx="0">
                        <c:v>59077.787174000005</c:v>
                      </c:pt>
                      <c:pt idx="1">
                        <c:v>61476.340789220005</c:v>
                      </c:pt>
                      <c:pt idx="2">
                        <c:v>63978.162012896602</c:v>
                      </c:pt>
                      <c:pt idx="3">
                        <c:v>66587.91442328351</c:v>
                      </c:pt>
                      <c:pt idx="4">
                        <c:v>69310.479783482006</c:v>
                      </c:pt>
                      <c:pt idx="5">
                        <c:v>72150.968500861476</c:v>
                      </c:pt>
                      <c:pt idx="6">
                        <c:v>75114.730595956076</c:v>
                      </c:pt>
                      <c:pt idx="7">
                        <c:v>78207.36720590695</c:v>
                      </c:pt>
                    </c:numCache>
                  </c:numRef>
                </c:val>
                <c:extLst xmlns:c15="http://schemas.microsoft.com/office/drawing/2012/chart">
                  <c:ext xmlns:c16="http://schemas.microsoft.com/office/drawing/2014/chart" uri="{C3380CC4-5D6E-409C-BE32-E72D297353CC}">
                    <c16:uniqueId val="{0000000E-754A-4D4C-9CBD-935E9E716D2A}"/>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Dashboard!$C$119</c15:sqref>
                        </c15:formulaRef>
                      </c:ext>
                    </c:extLst>
                    <c:strCache>
                      <c:ptCount val="1"/>
                      <c:pt idx="0">
                        <c:v>W&amp;S Maintenance</c:v>
                      </c:pt>
                    </c:strCache>
                  </c:strRef>
                </c:tx>
                <c:spPr>
                  <a:solidFill>
                    <a:schemeClr val="accent1">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[0]!WS_Maint</c15:sqref>
                        </c15:formulaRef>
                      </c:ext>
                    </c:extLst>
                    <c:numCache>
                      <c:formatCode>"$"#,##0_);[Red]\("$"#,##0\)</c:formatCode>
                      <c:ptCount val="8"/>
                      <c:pt idx="0">
                        <c:v>9567307.165705001</c:v>
                      </c:pt>
                      <c:pt idx="1">
                        <c:v>9990002.7057816517</c:v>
                      </c:pt>
                      <c:pt idx="2">
                        <c:v>10434491.418482117</c:v>
                      </c:pt>
                      <c:pt idx="3">
                        <c:v>10902040.535288412</c:v>
                      </c:pt>
                      <c:pt idx="4">
                        <c:v>11257465.700872235</c:v>
                      </c:pt>
                      <c:pt idx="5">
                        <c:v>11625076.775589116</c:v>
                      </c:pt>
                      <c:pt idx="6">
                        <c:v>12005317.383641742</c:v>
                      </c:pt>
                      <c:pt idx="7">
                        <c:v>12398648.394311257</c:v>
                      </c:pt>
                    </c:numCache>
                  </c:numRef>
                </c:val>
                <c:extLst xmlns:c15="http://schemas.microsoft.com/office/drawing/2012/chart">
                  <c:ext xmlns:c16="http://schemas.microsoft.com/office/drawing/2014/chart" uri="{C3380CC4-5D6E-409C-BE32-E72D297353CC}">
                    <c16:uniqueId val="{0000000F-754A-4D4C-9CBD-935E9E716D2A}"/>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Dashboard!$C$120</c15:sqref>
                        </c15:formulaRef>
                      </c:ext>
                    </c:extLst>
                    <c:strCache>
                      <c:ptCount val="1"/>
                      <c:pt idx="0">
                        <c:v>Meter Shop</c:v>
                      </c:pt>
                    </c:strCache>
                  </c:strRef>
                </c:tx>
                <c:spPr>
                  <a:solidFill>
                    <a:schemeClr val="accent2">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[0]!Meter_Shop</c15:sqref>
                        </c15:formulaRef>
                      </c:ext>
                    </c:extLst>
                    <c:numCache>
                      <c:formatCode>"$"#,##0_);[Red]\("$"#,##0\)</c:formatCode>
                      <c:ptCount val="8"/>
                      <c:pt idx="0">
                        <c:v>1914625.1052080002</c:v>
                      </c:pt>
                      <c:pt idx="1">
                        <c:v>1991064.0690152401</c:v>
                      </c:pt>
                      <c:pt idx="2">
                        <c:v>2071112.2422947679</c:v>
                      </c:pt>
                      <c:pt idx="3">
                        <c:v>2154969.3254604405</c:v>
                      </c:pt>
                      <c:pt idx="4">
                        <c:v>2220427.2486644881</c:v>
                      </c:pt>
                      <c:pt idx="5">
                        <c:v>2287889.351736669</c:v>
                      </c:pt>
                      <c:pt idx="6">
                        <c:v>2357417.7821816271</c:v>
                      </c:pt>
                      <c:pt idx="7">
                        <c:v>2429076.6530345776</c:v>
                      </c:pt>
                    </c:numCache>
                  </c:numRef>
                </c:val>
                <c:extLst xmlns:c15="http://schemas.microsoft.com/office/drawing/2012/chart">
                  <c:ext xmlns:c16="http://schemas.microsoft.com/office/drawing/2014/chart" uri="{C3380CC4-5D6E-409C-BE32-E72D297353CC}">
                    <c16:uniqueId val="{00000010-754A-4D4C-9CBD-935E9E716D2A}"/>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Dashboard!$C$121</c15:sqref>
                        </c15:formulaRef>
                      </c:ext>
                    </c:extLst>
                    <c:strCache>
                      <c:ptCount val="1"/>
                      <c:pt idx="0">
                        <c:v>Cashiering</c:v>
                      </c:pt>
                    </c:strCache>
                  </c:strRef>
                </c:tx>
                <c:spPr>
                  <a:solidFill>
                    <a:schemeClr val="accent3">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[0]!Cashiering</c15:sqref>
                        </c15:formulaRef>
                      </c:ext>
                    </c:extLst>
                    <c:numCache>
                      <c:formatCode>"$"#,##0_);[Red]\("$"#,##0\)</c:formatCode>
                      <c:ptCount val="8"/>
                      <c:pt idx="0">
                        <c:v>903380.96539999999</c:v>
                      </c:pt>
                      <c:pt idx="1">
                        <c:v>952532.51829000004</c:v>
                      </c:pt>
                      <c:pt idx="2">
                        <c:v>1004428.9113479002</c:v>
                      </c:pt>
                      <c:pt idx="3">
                        <c:v>1059227.7495747332</c:v>
                      </c:pt>
                      <c:pt idx="4">
                        <c:v>1106818.6132076713</c:v>
                      </c:pt>
                      <c:pt idx="5">
                        <c:v>1156627.9043068823</c:v>
                      </c:pt>
                      <c:pt idx="6">
                        <c:v>1208761.7107742184</c:v>
                      </c:pt>
                      <c:pt idx="7">
                        <c:v>1263331.2799024815</c:v>
                      </c:pt>
                    </c:numCache>
                  </c:numRef>
                </c:val>
                <c:extLst xmlns:c15="http://schemas.microsoft.com/office/drawing/2012/chart">
                  <c:ext xmlns:c16="http://schemas.microsoft.com/office/drawing/2014/chart" uri="{C3380CC4-5D6E-409C-BE32-E72D297353CC}">
                    <c16:uniqueId val="{00000011-754A-4D4C-9CBD-935E9E716D2A}"/>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Dashboard!$C$122</c15:sqref>
                        </c15:formulaRef>
                      </c:ext>
                    </c:extLst>
                    <c:strCache>
                      <c:ptCount val="1"/>
                      <c:pt idx="0">
                        <c:v>W&amp;S Customer Service</c:v>
                      </c:pt>
                    </c:strCache>
                  </c:strRef>
                </c:tx>
                <c:spPr>
                  <a:solidFill>
                    <a:schemeClr val="accent4">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[0]!WS_Service</c15:sqref>
                        </c15:formulaRef>
                      </c:ext>
                    </c:extLst>
                    <c:numCache>
                      <c:formatCode>"$"#,##0_);[Red]\("$"#,##0\)</c:formatCode>
                      <c:ptCount val="8"/>
                      <c:pt idx="0">
                        <c:v>2867303.3704440002</c:v>
                      </c:pt>
                      <c:pt idx="1">
                        <c:v>3038667.4756223205</c:v>
                      </c:pt>
                      <c:pt idx="2">
                        <c:v>3220962.7175417193</c:v>
                      </c:pt>
                      <c:pt idx="3">
                        <c:v>3414913.1484204922</c:v>
                      </c:pt>
                      <c:pt idx="4">
                        <c:v>3528007.0289216815</c:v>
                      </c:pt>
                      <c:pt idx="5">
                        <c:v>3645026.0501403352</c:v>
                      </c:pt>
                      <c:pt idx="6">
                        <c:v>3766114.5825131005</c:v>
                      </c:pt>
                      <c:pt idx="7">
                        <c:v>3891422.658400475</c:v>
                      </c:pt>
                    </c:numCache>
                  </c:numRef>
                </c:val>
                <c:extLst xmlns:c15="http://schemas.microsoft.com/office/drawing/2012/chart">
                  <c:ext xmlns:c16="http://schemas.microsoft.com/office/drawing/2014/chart" uri="{C3380CC4-5D6E-409C-BE32-E72D297353CC}">
                    <c16:uniqueId val="{00000012-754A-4D4C-9CBD-935E9E716D2A}"/>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Dashboard!$C$123</c15:sqref>
                        </c15:formulaRef>
                      </c:ext>
                    </c:extLst>
                    <c:strCache>
                      <c:ptCount val="1"/>
                      <c:pt idx="0">
                        <c:v>W&amp;S Non-Dept.</c:v>
                      </c:pt>
                    </c:strCache>
                  </c:strRef>
                </c:tx>
                <c:spPr>
                  <a:solidFill>
                    <a:schemeClr val="accent5">
                      <a:lumMod val="80000"/>
                      <a:lumOff val="20000"/>
                    </a:schemeClr>
                  </a:solidFill>
                  <a:ln>
                    <a:noFill/>
                  </a:ln>
                  <a:effectLst/>
                </c:spPr>
                <c:invertIfNegative val="0"/>
                <c:val>
                  <c:numRef>
                    <c:extLst xmlns:c15="http://schemas.microsoft.com/office/drawing/2012/chart">
                      <c:ext xmlns:c15="http://schemas.microsoft.com/office/drawing/2012/chart" uri="{02D57815-91ED-43cb-92C2-25804820EDAC}">
                        <c15:formulaRef>
                          <c15:sqref>[0]!WS_Dept</c15:sqref>
                        </c15:formulaRef>
                      </c:ext>
                    </c:extLst>
                    <c:numCache>
                      <c:formatCode>"$"#,##0_);[Red]\("$"#,##0\)</c:formatCode>
                      <c:ptCount val="8"/>
                      <c:pt idx="0">
                        <c:v>11259507.088632002</c:v>
                      </c:pt>
                      <c:pt idx="1">
                        <c:v>11748432.280787375</c:v>
                      </c:pt>
                      <c:pt idx="2">
                        <c:v>12260292.36562955</c:v>
                      </c:pt>
                      <c:pt idx="3">
                        <c:v>12796199.744628282</c:v>
                      </c:pt>
                      <c:pt idx="4">
                        <c:v>13357321.535607463</c:v>
                      </c:pt>
                      <c:pt idx="5">
                        <c:v>13944882.280874167</c:v>
                      </c:pt>
                      <c:pt idx="6">
                        <c:v>14560166.789798904</c:v>
                      </c:pt>
                      <c:pt idx="7">
                        <c:v>15204523.122534167</c:v>
                      </c:pt>
                    </c:numCache>
                  </c:numRef>
                </c:val>
                <c:extLst xmlns:c15="http://schemas.microsoft.com/office/drawing/2012/chart">
                  <c:ext xmlns:c16="http://schemas.microsoft.com/office/drawing/2014/chart" uri="{C3380CC4-5D6E-409C-BE32-E72D297353CC}">
                    <c16:uniqueId val="{00000013-754A-4D4C-9CBD-935E9E716D2A}"/>
                  </c:ext>
                </c:extLst>
              </c15:ser>
            </c15:filteredBarSeries>
          </c:ext>
        </c:extLst>
      </c:barChart>
      <c:lineChart>
        <c:grouping val="standard"/>
        <c:varyColors val="0"/>
        <c:ser>
          <c:idx val="3"/>
          <c:order val="3"/>
          <c:tx>
            <c:strRef>
              <c:f>Dashboard!$C$108</c:f>
              <c:strCache>
                <c:ptCount val="1"/>
                <c:pt idx="0">
                  <c:v>Total Revenue</c:v>
                </c:pt>
              </c:strCache>
            </c:strRef>
          </c:tx>
          <c:spPr>
            <a:ln w="28575" cap="rnd">
              <a:solidFill>
                <a:schemeClr val="accent4"/>
              </a:solidFill>
              <a:round/>
            </a:ln>
            <a:effectLst/>
          </c:spPr>
          <c:marker>
            <c:symbol val="none"/>
          </c:marker>
          <c:val>
            <c:numRef>
              <c:f>[0]!Tot_rev</c:f>
              <c:numCache>
                <c:formatCode>"$"#,##0_);[Red]\("$"#,##0\)</c:formatCode>
                <c:ptCount val="8"/>
                <c:pt idx="0">
                  <c:v>93246874.129785269</c:v>
                </c:pt>
                <c:pt idx="1">
                  <c:v>95282350.235900342</c:v>
                </c:pt>
                <c:pt idx="2">
                  <c:v>101912535.17554519</c:v>
                </c:pt>
                <c:pt idx="3">
                  <c:v>104178686.43160571</c:v>
                </c:pt>
                <c:pt idx="4">
                  <c:v>111473872.03792937</c:v>
                </c:pt>
                <c:pt idx="5">
                  <c:v>113997775.38917521</c:v>
                </c:pt>
                <c:pt idx="6">
                  <c:v>120528454.13874681</c:v>
                </c:pt>
                <c:pt idx="7">
                  <c:v>121748065.45377897</c:v>
                </c:pt>
              </c:numCache>
            </c:numRef>
          </c:val>
          <c:smooth val="0"/>
          <c:extLst>
            <c:ext xmlns:c16="http://schemas.microsoft.com/office/drawing/2014/chart" uri="{C3380CC4-5D6E-409C-BE32-E72D297353CC}">
              <c16:uniqueId val="{00000004-754A-4D4C-9CBD-935E9E716D2A}"/>
            </c:ext>
          </c:extLst>
        </c:ser>
        <c:dLbls>
          <c:showLegendKey val="0"/>
          <c:showVal val="0"/>
          <c:showCatName val="0"/>
          <c:showSerName val="0"/>
          <c:showPercent val="0"/>
          <c:showBubbleSize val="0"/>
        </c:dLbls>
        <c:marker val="1"/>
        <c:smooth val="0"/>
        <c:axId val="1079091391"/>
        <c:axId val="1345539807"/>
        <c:extLst>
          <c:ext xmlns:c15="http://schemas.microsoft.com/office/drawing/2012/chart" uri="{02D57815-91ED-43cb-92C2-25804820EDAC}">
            <c15:filteredLineSeries>
              <c15:ser>
                <c:idx val="1"/>
                <c:order val="1"/>
                <c:tx>
                  <c:strRef>
                    <c:extLst>
                      <c:ext uri="{02D57815-91ED-43cb-92C2-25804820EDAC}">
                        <c15:formulaRef>
                          <c15:sqref>Dashboard!$C$106</c15:sqref>
                        </c15:formulaRef>
                      </c:ext>
                    </c:extLst>
                    <c:strCache>
                      <c:ptCount val="1"/>
                      <c:pt idx="0">
                        <c:v>Water Revenue</c:v>
                      </c:pt>
                    </c:strCache>
                  </c:strRef>
                </c:tx>
                <c:spPr>
                  <a:ln w="28575" cap="rnd">
                    <a:solidFill>
                      <a:schemeClr val="accent2"/>
                    </a:solidFill>
                    <a:round/>
                  </a:ln>
                  <a:effectLst/>
                </c:spPr>
                <c:marker>
                  <c:symbol val="none"/>
                </c:marker>
                <c:val>
                  <c:numRef>
                    <c:extLst>
                      <c:ext uri="{02D57815-91ED-43cb-92C2-25804820EDAC}">
                        <c15:formulaRef>
                          <c15:sqref>[0]!Water_Reve</c15:sqref>
                        </c15:formulaRef>
                      </c:ext>
                    </c:extLst>
                    <c:numCache>
                      <c:formatCode>"$"#,##0_);[Red]\("$"#,##0\)</c:formatCode>
                      <c:ptCount val="8"/>
                      <c:pt idx="0">
                        <c:v>74687331.275510564</c:v>
                      </c:pt>
                      <c:pt idx="1">
                        <c:v>76249108.656724572</c:v>
                      </c:pt>
                      <c:pt idx="2">
                        <c:v>81432145.879778817</c:v>
                      </c:pt>
                      <c:pt idx="3">
                        <c:v>83160881.119488209</c:v>
                      </c:pt>
                      <c:pt idx="4">
                        <c:v>88840142.044077709</c:v>
                      </c:pt>
                      <c:pt idx="5">
                        <c:v>90754330.06821613</c:v>
                      </c:pt>
                      <c:pt idx="6">
                        <c:v>96144362.21563977</c:v>
                      </c:pt>
                      <c:pt idx="7">
                        <c:v>97363973.530671924</c:v>
                      </c:pt>
                    </c:numCache>
                  </c:numRef>
                </c:val>
                <c:smooth val="0"/>
                <c:extLst>
                  <c:ext xmlns:c16="http://schemas.microsoft.com/office/drawing/2014/chart" uri="{C3380CC4-5D6E-409C-BE32-E72D297353CC}">
                    <c16:uniqueId val="{00000005-754A-4D4C-9CBD-935E9E716D2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Dashboard!$C$107</c15:sqref>
                        </c15:formulaRef>
                      </c:ext>
                    </c:extLst>
                    <c:strCache>
                      <c:ptCount val="1"/>
                      <c:pt idx="0">
                        <c:v>Sewer Revenue</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[0]!Sewer_rev</c15:sqref>
                        </c15:formulaRef>
                      </c:ext>
                    </c:extLst>
                    <c:numCache>
                      <c:formatCode>"$"#,##0_);[Red]\("$"#,##0\)</c:formatCode>
                      <c:ptCount val="8"/>
                      <c:pt idx="0">
                        <c:v>18559542.854274709</c:v>
                      </c:pt>
                      <c:pt idx="1">
                        <c:v>19033241.579175767</c:v>
                      </c:pt>
                      <c:pt idx="2">
                        <c:v>20480389.295766365</c:v>
                      </c:pt>
                      <c:pt idx="3">
                        <c:v>21017805.312117506</c:v>
                      </c:pt>
                      <c:pt idx="4">
                        <c:v>22633729.993851658</c:v>
                      </c:pt>
                      <c:pt idx="5">
                        <c:v>23243445.320959084</c:v>
                      </c:pt>
                      <c:pt idx="6">
                        <c:v>24384091.923107039</c:v>
                      </c:pt>
                      <c:pt idx="7">
                        <c:v>24384091.923107039</c:v>
                      </c:pt>
                    </c:numCache>
                  </c:numRef>
                </c:val>
                <c:smooth val="0"/>
                <c:extLst xmlns:c15="http://schemas.microsoft.com/office/drawing/2012/chart">
                  <c:ext xmlns:c16="http://schemas.microsoft.com/office/drawing/2014/chart" uri="{C3380CC4-5D6E-409C-BE32-E72D297353CC}">
                    <c16:uniqueId val="{00000006-754A-4D4C-9CBD-935E9E716D2A}"/>
                  </c:ext>
                </c:extLst>
              </c15:ser>
            </c15:filteredLineSeries>
          </c:ext>
        </c:extLst>
      </c:lineChart>
      <c:catAx>
        <c:axId val="107909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5539807"/>
        <c:crosses val="autoZero"/>
        <c:auto val="1"/>
        <c:lblAlgn val="ctr"/>
        <c:lblOffset val="100"/>
        <c:noMultiLvlLbl val="0"/>
      </c:catAx>
      <c:valAx>
        <c:axId val="134553980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9091391"/>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AA1A484-0F14-46AA-8235-27CE2AAA6817}" type="datetimeFigureOut">
              <a:rPr lang="en-US" smtClean="0"/>
              <a:t>5/14/2024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4828F43-2708-4A6F-AAB1-C2CA6E230251}" type="slidenum">
              <a:rPr lang="en-US" smtClean="0"/>
              <a:t>‹#›</a:t>
            </a:fld>
            <a:endParaRPr lang="en-US"/>
          </a:p>
        </p:txBody>
      </p:sp>
    </p:spTree>
    <p:extLst>
      <p:ext uri="{BB962C8B-B14F-4D97-AF65-F5344CB8AC3E}">
        <p14:creationId xmlns:p14="http://schemas.microsoft.com/office/powerpoint/2010/main" val="23926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BD4-55FA-5CFD-02C2-8DCF317CD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94FC9-B220-AE40-B941-1483F2686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4E7F0-D0CA-75A3-F648-F1B1CBC2E14F}"/>
              </a:ext>
            </a:extLst>
          </p:cNvPr>
          <p:cNvSpPr>
            <a:spLocks noGrp="1"/>
          </p:cNvSpPr>
          <p:nvPr>
            <p:ph type="dt" sz="half" idx="10"/>
          </p:nvPr>
        </p:nvSpPr>
        <p:spPr/>
        <p:txBody>
          <a:bodyPr/>
          <a:lstStyle/>
          <a:p>
            <a:fld id="{7DBC6161-8B89-47DE-BE62-12B3E07A7B77}" type="datetime1">
              <a:rPr lang="en-US" smtClean="0"/>
              <a:t>5/14/2024</a:t>
            </a:fld>
            <a:endParaRPr lang="en-US"/>
          </a:p>
        </p:txBody>
      </p:sp>
      <p:sp>
        <p:nvSpPr>
          <p:cNvPr id="5" name="Footer Placeholder 4">
            <a:extLst>
              <a:ext uri="{FF2B5EF4-FFF2-40B4-BE49-F238E27FC236}">
                <a16:creationId xmlns:a16="http://schemas.microsoft.com/office/drawing/2014/main" id="{5CF42C17-588A-A86A-BD32-87C74AB7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59B08-A837-0B30-FE91-D4C0B0A64038}"/>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31619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1E3-B9C6-410F-FAA3-FC7D610040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741B8E-A138-7F65-B80B-01BC8CB3D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97864-E04E-B11B-E923-CFBE06487E1E}"/>
              </a:ext>
            </a:extLst>
          </p:cNvPr>
          <p:cNvSpPr>
            <a:spLocks noGrp="1"/>
          </p:cNvSpPr>
          <p:nvPr>
            <p:ph type="dt" sz="half" idx="10"/>
          </p:nvPr>
        </p:nvSpPr>
        <p:spPr/>
        <p:txBody>
          <a:bodyPr/>
          <a:lstStyle/>
          <a:p>
            <a:fld id="{5F66388F-C077-44D0-96D0-CA266E59171C}" type="datetime1">
              <a:rPr lang="en-US" smtClean="0"/>
              <a:t>5/14/2024</a:t>
            </a:fld>
            <a:endParaRPr lang="en-US"/>
          </a:p>
        </p:txBody>
      </p:sp>
      <p:sp>
        <p:nvSpPr>
          <p:cNvPr id="5" name="Footer Placeholder 4">
            <a:extLst>
              <a:ext uri="{FF2B5EF4-FFF2-40B4-BE49-F238E27FC236}">
                <a16:creationId xmlns:a16="http://schemas.microsoft.com/office/drawing/2014/main" id="{7D2769FB-7277-1E64-2082-69C52C189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17E6C-58F3-195B-BE8E-287818AE864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7108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4E64F-3A28-6415-0CD9-CD219A45D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5F0D6-F24A-4B74-DFA0-48585957E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D3F3-0AAF-241D-142D-CDF92D1CFB49}"/>
              </a:ext>
            </a:extLst>
          </p:cNvPr>
          <p:cNvSpPr>
            <a:spLocks noGrp="1"/>
          </p:cNvSpPr>
          <p:nvPr>
            <p:ph type="dt" sz="half" idx="10"/>
          </p:nvPr>
        </p:nvSpPr>
        <p:spPr/>
        <p:txBody>
          <a:bodyPr/>
          <a:lstStyle/>
          <a:p>
            <a:fld id="{638266D6-CA97-4FB5-BDD4-342B0408E314}" type="datetime1">
              <a:rPr lang="en-US" smtClean="0"/>
              <a:t>5/14/2024</a:t>
            </a:fld>
            <a:endParaRPr lang="en-US"/>
          </a:p>
        </p:txBody>
      </p:sp>
      <p:sp>
        <p:nvSpPr>
          <p:cNvPr id="5" name="Footer Placeholder 4">
            <a:extLst>
              <a:ext uri="{FF2B5EF4-FFF2-40B4-BE49-F238E27FC236}">
                <a16:creationId xmlns:a16="http://schemas.microsoft.com/office/drawing/2014/main" id="{F14E24B5-E071-AB83-50E7-5DF26E534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8AC7-DF17-6C1A-387C-A7CFE9ABE582}"/>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135320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DD11-3761-0EAC-535C-E6EBE6630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42921-FE21-E3EF-123A-9B5642C2B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BBA36-751D-BC35-8AD0-275C52A5E330}"/>
              </a:ext>
            </a:extLst>
          </p:cNvPr>
          <p:cNvSpPr>
            <a:spLocks noGrp="1"/>
          </p:cNvSpPr>
          <p:nvPr>
            <p:ph type="dt" sz="half" idx="10"/>
          </p:nvPr>
        </p:nvSpPr>
        <p:spPr/>
        <p:txBody>
          <a:bodyPr/>
          <a:lstStyle/>
          <a:p>
            <a:fld id="{18EA24FA-3831-4E3C-B632-65A471B9A9A6}" type="datetime1">
              <a:rPr lang="en-US" smtClean="0"/>
              <a:t>5/14/2024</a:t>
            </a:fld>
            <a:endParaRPr lang="en-US"/>
          </a:p>
        </p:txBody>
      </p:sp>
      <p:sp>
        <p:nvSpPr>
          <p:cNvPr id="5" name="Footer Placeholder 4">
            <a:extLst>
              <a:ext uri="{FF2B5EF4-FFF2-40B4-BE49-F238E27FC236}">
                <a16:creationId xmlns:a16="http://schemas.microsoft.com/office/drawing/2014/main" id="{11C1C431-706E-E1DD-BF95-E04051FE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6531A-D40B-69C5-D3D4-C006A08B721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6336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3503-57CC-61CA-D321-B72E616BE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C772E-9AA2-E9FA-3164-964553028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A67A7-47BE-FEE4-0A19-758BD998D0C7}"/>
              </a:ext>
            </a:extLst>
          </p:cNvPr>
          <p:cNvSpPr>
            <a:spLocks noGrp="1"/>
          </p:cNvSpPr>
          <p:nvPr>
            <p:ph type="dt" sz="half" idx="10"/>
          </p:nvPr>
        </p:nvSpPr>
        <p:spPr/>
        <p:txBody>
          <a:bodyPr/>
          <a:lstStyle/>
          <a:p>
            <a:fld id="{942E783D-89E6-49C9-8835-BDAADF9C7A09}" type="datetime1">
              <a:rPr lang="en-US" smtClean="0"/>
              <a:t>5/14/2024</a:t>
            </a:fld>
            <a:endParaRPr lang="en-US"/>
          </a:p>
        </p:txBody>
      </p:sp>
      <p:sp>
        <p:nvSpPr>
          <p:cNvPr id="5" name="Footer Placeholder 4">
            <a:extLst>
              <a:ext uri="{FF2B5EF4-FFF2-40B4-BE49-F238E27FC236}">
                <a16:creationId xmlns:a16="http://schemas.microsoft.com/office/drawing/2014/main" id="{38930D00-4250-81D9-53E4-50D34706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68322-3DF7-D88D-C6D8-D3BEA1929F2D}"/>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40966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1577-950C-042A-3EB0-69BEDEFAD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47512-9E40-5803-B23A-335F03AD8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3D622-12EB-6997-AA0B-B9A76AFFC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1E7C10-E3BE-AAEC-4DFA-55929D215881}"/>
              </a:ext>
            </a:extLst>
          </p:cNvPr>
          <p:cNvSpPr>
            <a:spLocks noGrp="1"/>
          </p:cNvSpPr>
          <p:nvPr>
            <p:ph type="dt" sz="half" idx="10"/>
          </p:nvPr>
        </p:nvSpPr>
        <p:spPr/>
        <p:txBody>
          <a:bodyPr/>
          <a:lstStyle/>
          <a:p>
            <a:fld id="{95865547-5C71-4628-8976-D1C3B3F750E2}" type="datetime1">
              <a:rPr lang="en-US" smtClean="0"/>
              <a:t>5/14/2024</a:t>
            </a:fld>
            <a:endParaRPr lang="en-US"/>
          </a:p>
        </p:txBody>
      </p:sp>
      <p:sp>
        <p:nvSpPr>
          <p:cNvPr id="6" name="Footer Placeholder 5">
            <a:extLst>
              <a:ext uri="{FF2B5EF4-FFF2-40B4-BE49-F238E27FC236}">
                <a16:creationId xmlns:a16="http://schemas.microsoft.com/office/drawing/2014/main" id="{16C44E4B-A9AF-8F71-45F1-8F3B4BBC8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9E556-BA06-5F32-44D3-9E10A8ED58FF}"/>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14830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35E8-6D06-6007-4810-AE52966D19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9F3A-21BC-D5D4-C4B9-494D3A2DC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ABED0-1572-2E58-179D-5FB7F2855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88A94-D466-3266-FDD2-DA9FF2FFD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71C17-C46C-3E52-C2F6-EEBC65AE6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9C103-B6A5-408B-BCEB-9B4F7C3F6B8F}"/>
              </a:ext>
            </a:extLst>
          </p:cNvPr>
          <p:cNvSpPr>
            <a:spLocks noGrp="1"/>
          </p:cNvSpPr>
          <p:nvPr>
            <p:ph type="dt" sz="half" idx="10"/>
          </p:nvPr>
        </p:nvSpPr>
        <p:spPr/>
        <p:txBody>
          <a:bodyPr/>
          <a:lstStyle/>
          <a:p>
            <a:fld id="{BE3FAFDE-350A-490A-9828-39F7E8B3C4FB}" type="datetime1">
              <a:rPr lang="en-US" smtClean="0"/>
              <a:t>5/14/2024</a:t>
            </a:fld>
            <a:endParaRPr lang="en-US"/>
          </a:p>
        </p:txBody>
      </p:sp>
      <p:sp>
        <p:nvSpPr>
          <p:cNvPr id="8" name="Footer Placeholder 7">
            <a:extLst>
              <a:ext uri="{FF2B5EF4-FFF2-40B4-BE49-F238E27FC236}">
                <a16:creationId xmlns:a16="http://schemas.microsoft.com/office/drawing/2014/main" id="{381AAF89-CC14-F47C-2792-E3167B756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25D890-2684-5CAC-B853-3807F14FDAB1}"/>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14018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8B38-7AC3-FE22-5790-B6E05D82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9F55A-85B2-1DB1-53DE-DB2EFEB0D347}"/>
              </a:ext>
            </a:extLst>
          </p:cNvPr>
          <p:cNvSpPr>
            <a:spLocks noGrp="1"/>
          </p:cNvSpPr>
          <p:nvPr>
            <p:ph type="dt" sz="half" idx="10"/>
          </p:nvPr>
        </p:nvSpPr>
        <p:spPr/>
        <p:txBody>
          <a:bodyPr/>
          <a:lstStyle/>
          <a:p>
            <a:fld id="{E05C3EC4-C6BB-4D2F-B6C8-5915E158786A}" type="datetime1">
              <a:rPr lang="en-US" smtClean="0"/>
              <a:t>5/14/2024</a:t>
            </a:fld>
            <a:endParaRPr lang="en-US"/>
          </a:p>
        </p:txBody>
      </p:sp>
      <p:sp>
        <p:nvSpPr>
          <p:cNvPr id="4" name="Footer Placeholder 3">
            <a:extLst>
              <a:ext uri="{FF2B5EF4-FFF2-40B4-BE49-F238E27FC236}">
                <a16:creationId xmlns:a16="http://schemas.microsoft.com/office/drawing/2014/main" id="{2773CC34-3C5D-A981-F6CF-455F341BF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E89DD-A691-E03A-68BA-75FD793EE45E}"/>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09489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E860C-7B33-0AA8-B9DC-040D9A61A3FC}"/>
              </a:ext>
            </a:extLst>
          </p:cNvPr>
          <p:cNvSpPr>
            <a:spLocks noGrp="1"/>
          </p:cNvSpPr>
          <p:nvPr>
            <p:ph type="dt" sz="half" idx="10"/>
          </p:nvPr>
        </p:nvSpPr>
        <p:spPr/>
        <p:txBody>
          <a:bodyPr/>
          <a:lstStyle/>
          <a:p>
            <a:fld id="{45B1E29F-7D9A-4814-9CCA-F6550D110869}" type="datetime1">
              <a:rPr lang="en-US" smtClean="0"/>
              <a:t>5/14/2024</a:t>
            </a:fld>
            <a:endParaRPr lang="en-US"/>
          </a:p>
        </p:txBody>
      </p:sp>
      <p:sp>
        <p:nvSpPr>
          <p:cNvPr id="3" name="Footer Placeholder 2">
            <a:extLst>
              <a:ext uri="{FF2B5EF4-FFF2-40B4-BE49-F238E27FC236}">
                <a16:creationId xmlns:a16="http://schemas.microsoft.com/office/drawing/2014/main" id="{1917CCC4-F465-2F12-164B-9A878F0C2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1B4D8-398D-B19A-B436-33F44BC588CC}"/>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2028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DE-46A5-B5AE-B29C-538D08F51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6C24C-32EB-9345-BC48-FFE4C577E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5A0C13-7802-C56D-9FD8-56CDF1975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1DF-96E3-6DEC-0743-1E5983477320}"/>
              </a:ext>
            </a:extLst>
          </p:cNvPr>
          <p:cNvSpPr>
            <a:spLocks noGrp="1"/>
          </p:cNvSpPr>
          <p:nvPr>
            <p:ph type="dt" sz="half" idx="10"/>
          </p:nvPr>
        </p:nvSpPr>
        <p:spPr/>
        <p:txBody>
          <a:bodyPr/>
          <a:lstStyle/>
          <a:p>
            <a:fld id="{DE2801C8-4338-4C81-AA51-A2995521687A}" type="datetime1">
              <a:rPr lang="en-US" smtClean="0"/>
              <a:t>5/14/2024</a:t>
            </a:fld>
            <a:endParaRPr lang="en-US"/>
          </a:p>
        </p:txBody>
      </p:sp>
      <p:sp>
        <p:nvSpPr>
          <p:cNvPr id="6" name="Footer Placeholder 5">
            <a:extLst>
              <a:ext uri="{FF2B5EF4-FFF2-40B4-BE49-F238E27FC236}">
                <a16:creationId xmlns:a16="http://schemas.microsoft.com/office/drawing/2014/main" id="{63101DBB-0E7D-A49E-DF76-666CD243C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21708-88B2-4E31-C5BD-7351A052E1AB}"/>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65287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E417-25FE-0D98-4097-0695A5D5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EA871B-9B38-9CF8-1D9B-46A706EE4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AE09-D712-1FAE-2DD9-C65E4F925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C7AD0-8D48-40EF-F07C-72AEB1290BBD}"/>
              </a:ext>
            </a:extLst>
          </p:cNvPr>
          <p:cNvSpPr>
            <a:spLocks noGrp="1"/>
          </p:cNvSpPr>
          <p:nvPr>
            <p:ph type="dt" sz="half" idx="10"/>
          </p:nvPr>
        </p:nvSpPr>
        <p:spPr/>
        <p:txBody>
          <a:bodyPr/>
          <a:lstStyle/>
          <a:p>
            <a:fld id="{3BFA8D72-685B-40B6-894D-5EE1353BE29A}" type="datetime1">
              <a:rPr lang="en-US" smtClean="0"/>
              <a:t>5/14/2024</a:t>
            </a:fld>
            <a:endParaRPr lang="en-US"/>
          </a:p>
        </p:txBody>
      </p:sp>
      <p:sp>
        <p:nvSpPr>
          <p:cNvPr id="6" name="Footer Placeholder 5">
            <a:extLst>
              <a:ext uri="{FF2B5EF4-FFF2-40B4-BE49-F238E27FC236}">
                <a16:creationId xmlns:a16="http://schemas.microsoft.com/office/drawing/2014/main" id="{AA5993E9-7E91-0C51-3A43-9FDFE3EEB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FCEBE-E993-326D-7106-91C313D1A5B5}"/>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2047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EF65E-ED78-D57F-12D9-B7ECFE9F3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C01B05-F0C3-3816-E460-55E01A37B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0EAA3-135C-471C-57A6-51F4DC315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E3D22-7AA9-44F5-B97D-7F83FEA3F468}" type="datetime1">
              <a:rPr lang="en-US" smtClean="0"/>
              <a:t>5/14/2024</a:t>
            </a:fld>
            <a:endParaRPr lang="en-US"/>
          </a:p>
        </p:txBody>
      </p:sp>
      <p:sp>
        <p:nvSpPr>
          <p:cNvPr id="5" name="Footer Placeholder 4">
            <a:extLst>
              <a:ext uri="{FF2B5EF4-FFF2-40B4-BE49-F238E27FC236}">
                <a16:creationId xmlns:a16="http://schemas.microsoft.com/office/drawing/2014/main" id="{24841958-5563-3038-3330-DB2AF3D0D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ED429-54C0-4559-116E-329B0B50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683F-4782-4DCB-9A60-97378277621B}" type="slidenum">
              <a:rPr lang="en-US" smtClean="0"/>
              <a:t>‹#›</a:t>
            </a:fld>
            <a:endParaRPr lang="en-US"/>
          </a:p>
        </p:txBody>
      </p:sp>
    </p:spTree>
    <p:extLst>
      <p:ext uri="{BB962C8B-B14F-4D97-AF65-F5344CB8AC3E}">
        <p14:creationId xmlns:p14="http://schemas.microsoft.com/office/powerpoint/2010/main" val="23166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F350-BEA1-D68A-1B54-BAD3AEFBA2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E339669-B796-4573-0A85-1537FBF1743C}"/>
              </a:ext>
            </a:extLst>
          </p:cNvPr>
          <p:cNvSpPr>
            <a:spLocks noGrp="1"/>
          </p:cNvSpPr>
          <p:nvPr>
            <p:ph type="subTitle" idx="1"/>
          </p:nvPr>
        </p:nvSpPr>
        <p:spPr/>
        <p:txBody>
          <a:bodyPr/>
          <a:lstStyle/>
          <a:p>
            <a:endParaRPr lang="en-US"/>
          </a:p>
        </p:txBody>
      </p:sp>
      <p:pic>
        <p:nvPicPr>
          <p:cNvPr id="4" name="Picture 3" descr="A blue and white banner with buildings in the background&#10;&#10;Description automatically generated">
            <a:extLst>
              <a:ext uri="{FF2B5EF4-FFF2-40B4-BE49-F238E27FC236}">
                <a16:creationId xmlns:a16="http://schemas.microsoft.com/office/drawing/2014/main" id="{4F7C84F1-3B86-A3B8-E7B2-68C7FD0CF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B94C0E0-234A-E65E-3CCA-86E874F826BD}"/>
              </a:ext>
            </a:extLst>
          </p:cNvPr>
          <p:cNvSpPr txBox="1">
            <a:spLocks/>
          </p:cNvSpPr>
          <p:nvPr/>
        </p:nvSpPr>
        <p:spPr>
          <a:xfrm>
            <a:off x="238539" y="6145883"/>
            <a:ext cx="461176" cy="702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latin typeface="Proxima Nova Extrabold" panose="02000506030000020004" pitchFamily="50" charset="0"/>
              </a:rPr>
              <a:pPr/>
              <a:t>1</a:t>
            </a:fld>
            <a:endParaRPr lang="en-US" sz="4000" dirty="0">
              <a:latin typeface="Proxima Nova Extrabold" panose="02000506030000020004" pitchFamily="50" charset="0"/>
            </a:endParaRPr>
          </a:p>
        </p:txBody>
      </p:sp>
      <p:sp>
        <p:nvSpPr>
          <p:cNvPr id="6" name="Title 1">
            <a:extLst>
              <a:ext uri="{FF2B5EF4-FFF2-40B4-BE49-F238E27FC236}">
                <a16:creationId xmlns:a16="http://schemas.microsoft.com/office/drawing/2014/main" id="{8E8C6FBB-57DC-E8EA-B07B-704CD19703D9}"/>
              </a:ext>
            </a:extLst>
          </p:cNvPr>
          <p:cNvSpPr txBox="1">
            <a:spLocks noChangeAspect="1"/>
          </p:cNvSpPr>
          <p:nvPr/>
        </p:nvSpPr>
        <p:spPr>
          <a:xfrm>
            <a:off x="173223" y="2622284"/>
            <a:ext cx="6602227" cy="1688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p>
            <a:pPr>
              <a:lnSpc>
                <a:spcPct val="90000"/>
              </a:lnSpc>
              <a:defRPr sz="4400">
                <a:solidFill>
                  <a:srgbClr val="FEA405"/>
                </a:solidFill>
                <a:latin typeface="Proxima Nova Medium"/>
                <a:ea typeface="Proxima Nova Medium"/>
                <a:cs typeface="Proxima Nova Medium"/>
                <a:sym typeface="Proxima Nova Medium"/>
              </a:defRPr>
            </a:pPr>
            <a:r>
              <a:rPr lang="en-US" sz="4400" b="1" dirty="0">
                <a:solidFill>
                  <a:schemeClr val="bg1"/>
                </a:solidFill>
              </a:rPr>
              <a:t>Comprehensive </a:t>
            </a:r>
            <a:br>
              <a:rPr lang="en-US" sz="4400" b="1" dirty="0">
                <a:solidFill>
                  <a:schemeClr val="bg1"/>
                </a:solidFill>
              </a:rPr>
            </a:br>
            <a:r>
              <a:rPr lang="en-US" sz="4400" b="1" dirty="0">
                <a:solidFill>
                  <a:schemeClr val="bg1"/>
                </a:solidFill>
              </a:rPr>
              <a:t>Water Strategy</a:t>
            </a:r>
          </a:p>
        </p:txBody>
      </p:sp>
      <p:sp>
        <p:nvSpPr>
          <p:cNvPr id="7" name="TextBox 6">
            <a:extLst>
              <a:ext uri="{FF2B5EF4-FFF2-40B4-BE49-F238E27FC236}">
                <a16:creationId xmlns:a16="http://schemas.microsoft.com/office/drawing/2014/main" id="{0EC3BBFC-E69A-4E37-34BE-23CC8D8F8859}"/>
              </a:ext>
            </a:extLst>
          </p:cNvPr>
          <p:cNvSpPr txBox="1"/>
          <p:nvPr/>
        </p:nvSpPr>
        <p:spPr>
          <a:xfrm>
            <a:off x="238539" y="4717668"/>
            <a:ext cx="2089589" cy="369332"/>
          </a:xfrm>
          <a:prstGeom prst="rect">
            <a:avLst/>
          </a:prstGeom>
          <a:noFill/>
        </p:spPr>
        <p:txBody>
          <a:bodyPr wrap="square" rtlCol="0">
            <a:spAutoFit/>
          </a:bodyPr>
          <a:lstStyle/>
          <a:p>
            <a:r>
              <a:rPr lang="en-US" dirty="0">
                <a:solidFill>
                  <a:schemeClr val="bg1"/>
                </a:solidFill>
              </a:rPr>
              <a:t>May 14, 2024</a:t>
            </a:r>
          </a:p>
        </p:txBody>
      </p:sp>
    </p:spTree>
    <p:extLst>
      <p:ext uri="{BB962C8B-B14F-4D97-AF65-F5344CB8AC3E}">
        <p14:creationId xmlns:p14="http://schemas.microsoft.com/office/powerpoint/2010/main" val="426700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10</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650893" y="53273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CO for Capital and Refunding</a:t>
            </a:r>
          </a:p>
        </p:txBody>
      </p:sp>
      <p:sp>
        <p:nvSpPr>
          <p:cNvPr id="6" name="TextBox 5">
            <a:extLst>
              <a:ext uri="{FF2B5EF4-FFF2-40B4-BE49-F238E27FC236}">
                <a16:creationId xmlns:a16="http://schemas.microsoft.com/office/drawing/2014/main" id="{C7D19530-2683-7A9E-73B7-38A392F10D8C}"/>
              </a:ext>
            </a:extLst>
          </p:cNvPr>
          <p:cNvSpPr txBox="1"/>
          <p:nvPr/>
        </p:nvSpPr>
        <p:spPr>
          <a:xfrm>
            <a:off x="650893" y="1605948"/>
            <a:ext cx="4993739" cy="3785652"/>
          </a:xfrm>
          <a:prstGeom prst="rect">
            <a:avLst/>
          </a:prstGeom>
          <a:noFill/>
        </p:spPr>
        <p:txBody>
          <a:bodyPr wrap="none" rtlCol="0">
            <a:spAutoFit/>
          </a:bodyPr>
          <a:lstStyle/>
          <a:p>
            <a:pPr marL="285750" indent="-285750">
              <a:buFont typeface="Arial" panose="020B0604020202020204" pitchFamily="34" charset="0"/>
              <a:buChar char="•"/>
            </a:pPr>
            <a:r>
              <a:rPr lang="en-US" sz="2400" dirty="0"/>
              <a:t>Refund NE Sewer Main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Phase 1 of advanced treatment of </a:t>
            </a:r>
            <a:br>
              <a:rPr lang="en-US" sz="2400" dirty="0"/>
            </a:br>
            <a:r>
              <a:rPr lang="en-US" sz="2400" dirty="0"/>
              <a:t>Paul Davis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Design and permitting of Sludge </a:t>
            </a:r>
            <a:br>
              <a:rPr lang="en-US" sz="2400" dirty="0"/>
            </a:br>
            <a:r>
              <a:rPr lang="en-US" sz="2400" dirty="0"/>
              <a:t>tank at WRF</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Airport and Mockingbird lift stations</a:t>
            </a:r>
          </a:p>
          <a:p>
            <a:r>
              <a:rPr lang="en-US" sz="2400" dirty="0"/>
              <a:t>    replacement.</a:t>
            </a:r>
          </a:p>
        </p:txBody>
      </p:sp>
      <p:sp>
        <p:nvSpPr>
          <p:cNvPr id="12" name="TextBox 11">
            <a:extLst>
              <a:ext uri="{FF2B5EF4-FFF2-40B4-BE49-F238E27FC236}">
                <a16:creationId xmlns:a16="http://schemas.microsoft.com/office/drawing/2014/main" id="{7358E886-7748-47EC-C225-5A757D6C88A5}"/>
              </a:ext>
            </a:extLst>
          </p:cNvPr>
          <p:cNvSpPr txBox="1"/>
          <p:nvPr/>
        </p:nvSpPr>
        <p:spPr>
          <a:xfrm>
            <a:off x="6533662" y="1605948"/>
            <a:ext cx="4540737" cy="861774"/>
          </a:xfrm>
          <a:prstGeom prst="rect">
            <a:avLst/>
          </a:prstGeom>
          <a:noFill/>
        </p:spPr>
        <p:txBody>
          <a:bodyPr wrap="square" rtlCol="0">
            <a:spAutoFit/>
          </a:bodyPr>
          <a:lstStyle/>
          <a:p>
            <a:r>
              <a:rPr lang="en-US" b="1" dirty="0"/>
              <a:t>5% Rate increase FY25, FY27, FY29</a:t>
            </a:r>
          </a:p>
          <a:p>
            <a:r>
              <a:rPr lang="en-US" b="1" dirty="0"/>
              <a:t>With $25 million bond FY25 $40 million FY28</a:t>
            </a:r>
          </a:p>
          <a:p>
            <a:pPr marL="285750" indent="-285750">
              <a:buFont typeface="Arial" panose="020B0604020202020204" pitchFamily="34" charset="0"/>
              <a:buChar char="•"/>
            </a:pPr>
            <a:r>
              <a:rPr lang="en-US" sz="1400" dirty="0"/>
              <a:t>Covers Dept, operations, and planned maintenance</a:t>
            </a:r>
          </a:p>
        </p:txBody>
      </p:sp>
      <p:graphicFrame>
        <p:nvGraphicFramePr>
          <p:cNvPr id="8" name="Chart 7">
            <a:extLst>
              <a:ext uri="{FF2B5EF4-FFF2-40B4-BE49-F238E27FC236}">
                <a16:creationId xmlns:a16="http://schemas.microsoft.com/office/drawing/2014/main" id="{79E43536-F321-4CAB-92E1-B89D190DB316}"/>
              </a:ext>
            </a:extLst>
          </p:cNvPr>
          <p:cNvGraphicFramePr>
            <a:graphicFrameLocks/>
          </p:cNvGraphicFramePr>
          <p:nvPr>
            <p:extLst>
              <p:ext uri="{D42A27DB-BD31-4B8C-83A1-F6EECF244321}">
                <p14:modId xmlns:p14="http://schemas.microsoft.com/office/powerpoint/2010/main" val="4123304620"/>
              </p:ext>
            </p:extLst>
          </p:nvPr>
        </p:nvGraphicFramePr>
        <p:xfrm>
          <a:off x="6096000" y="2467722"/>
          <a:ext cx="5210175" cy="3371850"/>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B31742C6-7952-2F39-C6FF-59D528BAE464}"/>
              </a:ext>
            </a:extLst>
          </p:cNvPr>
          <p:cNvPicPr>
            <a:picLocks noChangeAspect="1"/>
          </p:cNvPicPr>
          <p:nvPr/>
        </p:nvPicPr>
        <p:blipFill>
          <a:blip r:embed="rId4"/>
          <a:stretch>
            <a:fillRect/>
          </a:stretch>
        </p:blipFill>
        <p:spPr>
          <a:xfrm>
            <a:off x="7684042" y="5526263"/>
            <a:ext cx="428625" cy="180975"/>
          </a:xfrm>
          <a:prstGeom prst="rect">
            <a:avLst/>
          </a:prstGeom>
        </p:spPr>
      </p:pic>
      <p:sp>
        <p:nvSpPr>
          <p:cNvPr id="14" name="TextBox 13">
            <a:extLst>
              <a:ext uri="{FF2B5EF4-FFF2-40B4-BE49-F238E27FC236}">
                <a16:creationId xmlns:a16="http://schemas.microsoft.com/office/drawing/2014/main" id="{974FBEC2-F16C-264F-27E4-676DC6E295B1}"/>
              </a:ext>
            </a:extLst>
          </p:cNvPr>
          <p:cNvSpPr txBox="1"/>
          <p:nvPr/>
        </p:nvSpPr>
        <p:spPr>
          <a:xfrm>
            <a:off x="7609610" y="5569079"/>
            <a:ext cx="661445" cy="215444"/>
          </a:xfrm>
          <a:prstGeom prst="rect">
            <a:avLst/>
          </a:prstGeom>
          <a:noFill/>
        </p:spPr>
        <p:txBody>
          <a:bodyPr wrap="square" rtlCol="0">
            <a:spAutoFit/>
          </a:bodyPr>
          <a:lstStyle/>
          <a:p>
            <a:r>
              <a:rPr lang="en-US" sz="800" dirty="0"/>
              <a:t>O&amp;M</a:t>
            </a:r>
          </a:p>
        </p:txBody>
      </p:sp>
    </p:spTree>
    <p:extLst>
      <p:ext uri="{BB962C8B-B14F-4D97-AF65-F5344CB8AC3E}">
        <p14:creationId xmlns:p14="http://schemas.microsoft.com/office/powerpoint/2010/main" val="370002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60052"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11</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56427" y="198342"/>
            <a:ext cx="1149622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accent1">
                    <a:lumMod val="75000"/>
                  </a:schemeClr>
                </a:solidFill>
                <a:latin typeface="Proxima Nova Extrabold"/>
                <a:cs typeface="Arial"/>
              </a:rPr>
              <a:t>Water Sources</a:t>
            </a:r>
          </a:p>
        </p:txBody>
      </p:sp>
      <p:pic>
        <p:nvPicPr>
          <p:cNvPr id="6" name="Picture 5">
            <a:extLst>
              <a:ext uri="{FF2B5EF4-FFF2-40B4-BE49-F238E27FC236}">
                <a16:creationId xmlns:a16="http://schemas.microsoft.com/office/drawing/2014/main" id="{771784F4-CFE5-E38B-345E-6A1F6AB709E7}"/>
              </a:ext>
            </a:extLst>
          </p:cNvPr>
          <p:cNvPicPr>
            <a:picLocks noChangeAspect="1"/>
          </p:cNvPicPr>
          <p:nvPr/>
        </p:nvPicPr>
        <p:blipFill>
          <a:blip r:embed="rId3"/>
          <a:stretch>
            <a:fillRect/>
          </a:stretch>
        </p:blipFill>
        <p:spPr>
          <a:xfrm>
            <a:off x="2052092" y="1142297"/>
            <a:ext cx="8087816" cy="4573406"/>
          </a:xfrm>
          <a:prstGeom prst="rect">
            <a:avLst/>
          </a:prstGeom>
        </p:spPr>
      </p:pic>
      <p:sp>
        <p:nvSpPr>
          <p:cNvPr id="16" name="Oval 15">
            <a:extLst>
              <a:ext uri="{FF2B5EF4-FFF2-40B4-BE49-F238E27FC236}">
                <a16:creationId xmlns:a16="http://schemas.microsoft.com/office/drawing/2014/main" id="{FE9A2B55-FFA1-4EC1-8010-0A55DAC416A9}"/>
              </a:ext>
            </a:extLst>
          </p:cNvPr>
          <p:cNvSpPr/>
          <p:nvPr/>
        </p:nvSpPr>
        <p:spPr>
          <a:xfrm>
            <a:off x="7100596" y="1500168"/>
            <a:ext cx="584419" cy="548640"/>
          </a:xfrm>
          <a:prstGeom prst="ellipse">
            <a:avLst/>
          </a:prstGeom>
          <a:solidFill>
            <a:srgbClr val="008C3A">
              <a:alpha val="5000"/>
            </a:srgbClr>
          </a:solidFill>
          <a:ln w="36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008C3A"/>
              </a:solidFill>
            </a:endParaRPr>
          </a:p>
        </p:txBody>
      </p:sp>
      <p:sp>
        <p:nvSpPr>
          <p:cNvPr id="9" name="Oval 8">
            <a:extLst>
              <a:ext uri="{FF2B5EF4-FFF2-40B4-BE49-F238E27FC236}">
                <a16:creationId xmlns:a16="http://schemas.microsoft.com/office/drawing/2014/main" id="{A5019768-B074-EA74-09FC-23988965423C}"/>
              </a:ext>
            </a:extLst>
          </p:cNvPr>
          <p:cNvSpPr/>
          <p:nvPr/>
        </p:nvSpPr>
        <p:spPr>
          <a:xfrm>
            <a:off x="7971453" y="2851803"/>
            <a:ext cx="584419" cy="548640"/>
          </a:xfrm>
          <a:prstGeom prst="ellipse">
            <a:avLst/>
          </a:prstGeom>
          <a:solidFill>
            <a:srgbClr val="008C3A">
              <a:alpha val="5000"/>
            </a:srgbClr>
          </a:solidFill>
          <a:ln w="36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dirty="0">
              <a:solidFill>
                <a:srgbClr val="008C3A"/>
              </a:solidFill>
            </a:endParaRPr>
          </a:p>
        </p:txBody>
      </p:sp>
      <p:sp>
        <p:nvSpPr>
          <p:cNvPr id="10" name="Oval 9">
            <a:extLst>
              <a:ext uri="{FF2B5EF4-FFF2-40B4-BE49-F238E27FC236}">
                <a16:creationId xmlns:a16="http://schemas.microsoft.com/office/drawing/2014/main" id="{DDDBDEA6-77C8-3181-9128-94D93FED5947}"/>
              </a:ext>
            </a:extLst>
          </p:cNvPr>
          <p:cNvSpPr/>
          <p:nvPr/>
        </p:nvSpPr>
        <p:spPr>
          <a:xfrm>
            <a:off x="9408499" y="3537352"/>
            <a:ext cx="584419" cy="548640"/>
          </a:xfrm>
          <a:prstGeom prst="ellipse">
            <a:avLst/>
          </a:prstGeom>
          <a:solidFill>
            <a:srgbClr val="008C3A">
              <a:alpha val="5000"/>
            </a:srgbClr>
          </a:solidFill>
          <a:ln w="36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dirty="0">
              <a:solidFill>
                <a:srgbClr val="008C3A"/>
              </a:solidFill>
            </a:endParaRPr>
          </a:p>
        </p:txBody>
      </p:sp>
      <p:sp>
        <p:nvSpPr>
          <p:cNvPr id="12" name="Oval 11">
            <a:extLst>
              <a:ext uri="{FF2B5EF4-FFF2-40B4-BE49-F238E27FC236}">
                <a16:creationId xmlns:a16="http://schemas.microsoft.com/office/drawing/2014/main" id="{AC6228DB-F91B-9E1A-B872-190C832A1E37}"/>
              </a:ext>
            </a:extLst>
          </p:cNvPr>
          <p:cNvSpPr/>
          <p:nvPr/>
        </p:nvSpPr>
        <p:spPr>
          <a:xfrm>
            <a:off x="3184849" y="2464331"/>
            <a:ext cx="584419" cy="548640"/>
          </a:xfrm>
          <a:prstGeom prst="ellipse">
            <a:avLst/>
          </a:prstGeom>
          <a:solidFill>
            <a:srgbClr val="008C3A">
              <a:alpha val="5000"/>
            </a:srgbClr>
          </a:solidFill>
          <a:ln w="36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dirty="0">
              <a:solidFill>
                <a:srgbClr val="008C3A"/>
              </a:solidFill>
            </a:endParaRPr>
          </a:p>
        </p:txBody>
      </p:sp>
      <p:sp>
        <p:nvSpPr>
          <p:cNvPr id="13" name="Oval 12">
            <a:extLst>
              <a:ext uri="{FF2B5EF4-FFF2-40B4-BE49-F238E27FC236}">
                <a16:creationId xmlns:a16="http://schemas.microsoft.com/office/drawing/2014/main" id="{AF361094-FC4A-2506-8B06-74C85CBC322F}"/>
              </a:ext>
            </a:extLst>
          </p:cNvPr>
          <p:cNvSpPr/>
          <p:nvPr/>
        </p:nvSpPr>
        <p:spPr>
          <a:xfrm>
            <a:off x="3976866" y="2988712"/>
            <a:ext cx="584419" cy="548640"/>
          </a:xfrm>
          <a:prstGeom prst="ellipse">
            <a:avLst/>
          </a:prstGeom>
          <a:solidFill>
            <a:srgbClr val="008C3A">
              <a:alpha val="5000"/>
            </a:srgbClr>
          </a:solidFill>
          <a:ln w="36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008C3A"/>
              </a:solidFill>
            </a:endParaRPr>
          </a:p>
        </p:txBody>
      </p:sp>
      <p:sp>
        <p:nvSpPr>
          <p:cNvPr id="14" name="Oval 13">
            <a:extLst>
              <a:ext uri="{FF2B5EF4-FFF2-40B4-BE49-F238E27FC236}">
                <a16:creationId xmlns:a16="http://schemas.microsoft.com/office/drawing/2014/main" id="{C3A41C89-60EF-E1E6-FC64-9A676B00F2BB}"/>
              </a:ext>
            </a:extLst>
          </p:cNvPr>
          <p:cNvSpPr/>
          <p:nvPr/>
        </p:nvSpPr>
        <p:spPr>
          <a:xfrm>
            <a:off x="5432485" y="1915691"/>
            <a:ext cx="584419" cy="548640"/>
          </a:xfrm>
          <a:prstGeom prst="ellipse">
            <a:avLst/>
          </a:prstGeom>
          <a:solidFill>
            <a:srgbClr val="008C3A">
              <a:alpha val="5000"/>
            </a:srgbClr>
          </a:solidFill>
          <a:ln w="36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008C3A"/>
              </a:solidFill>
            </a:endParaRPr>
          </a:p>
        </p:txBody>
      </p:sp>
      <p:sp>
        <p:nvSpPr>
          <p:cNvPr id="15" name="Oval 14">
            <a:extLst>
              <a:ext uri="{FF2B5EF4-FFF2-40B4-BE49-F238E27FC236}">
                <a16:creationId xmlns:a16="http://schemas.microsoft.com/office/drawing/2014/main" id="{D487E811-6E30-DE3D-96D1-D5855097A6D9}"/>
              </a:ext>
            </a:extLst>
          </p:cNvPr>
          <p:cNvSpPr/>
          <p:nvPr/>
        </p:nvSpPr>
        <p:spPr>
          <a:xfrm>
            <a:off x="3988514" y="4725575"/>
            <a:ext cx="584419" cy="548640"/>
          </a:xfrm>
          <a:prstGeom prst="ellipse">
            <a:avLst/>
          </a:prstGeom>
          <a:solidFill>
            <a:srgbClr val="008C3A">
              <a:alpha val="5000"/>
            </a:srgbClr>
          </a:solidFill>
          <a:ln w="36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008C3A"/>
              </a:solidFill>
            </a:endParaRPr>
          </a:p>
        </p:txBody>
      </p:sp>
    </p:spTree>
    <p:extLst>
      <p:ext uri="{BB962C8B-B14F-4D97-AF65-F5344CB8AC3E}">
        <p14:creationId xmlns:p14="http://schemas.microsoft.com/office/powerpoint/2010/main" val="16429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0"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7730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12</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Water Sources</a:t>
            </a:r>
          </a:p>
        </p:txBody>
      </p:sp>
      <p:sp>
        <p:nvSpPr>
          <p:cNvPr id="3" name="TextBox 2">
            <a:extLst>
              <a:ext uri="{FF2B5EF4-FFF2-40B4-BE49-F238E27FC236}">
                <a16:creationId xmlns:a16="http://schemas.microsoft.com/office/drawing/2014/main" id="{FF6F0700-2ACC-29F1-A96B-E13CE9BE12A0}"/>
              </a:ext>
            </a:extLst>
          </p:cNvPr>
          <p:cNvSpPr txBox="1"/>
          <p:nvPr/>
        </p:nvSpPr>
        <p:spPr>
          <a:xfrm>
            <a:off x="344129" y="1515655"/>
            <a:ext cx="8260805" cy="3826689"/>
          </a:xfrm>
          <a:prstGeom prst="rect">
            <a:avLst/>
          </a:prstGeom>
          <a:noFill/>
        </p:spPr>
        <p:txBody>
          <a:bodyPr wrap="square">
            <a:spAutoFit/>
          </a:bodyPr>
          <a:lstStyle/>
          <a:p>
            <a:pPr marL="228600" marR="0" lvl="0" indent="-91440" algn="l" defTabSz="914400" rtl="0" eaLnBrk="1" fontAlgn="auto" latinLnBrk="0" hangingPunct="1">
              <a:lnSpc>
                <a:spcPct val="100000"/>
              </a:lnSpc>
              <a:spcBef>
                <a:spcPts val="0"/>
              </a:spcBef>
              <a:spcAft>
                <a:spcPts val="80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Surface Water Contracts:</a:t>
            </a:r>
            <a:r>
              <a:rPr kumimoji="0" lang="en-US" b="0" i="0" u="none" strike="noStrike" kern="0" cap="none" spc="0" normalizeH="0" baseline="0" noProof="0" dirty="0">
                <a:ln>
                  <a:noFill/>
                </a:ln>
                <a:solidFill>
                  <a:srgbClr val="222222"/>
                </a:solidFill>
                <a:effectLst/>
                <a:uLnTx/>
                <a:uFillTx/>
                <a:cs typeface="Arial"/>
                <a:sym typeface="Arial"/>
              </a:rPr>
              <a:t> Midland secures approximately </a:t>
            </a:r>
            <a:r>
              <a:rPr kumimoji="0" lang="en-US" b="0" i="0" u="sng" strike="noStrike" kern="0" cap="none" spc="0" normalizeH="0" baseline="0" noProof="0" dirty="0">
                <a:ln>
                  <a:noFill/>
                </a:ln>
                <a:solidFill>
                  <a:srgbClr val="222222"/>
                </a:solidFill>
                <a:effectLst/>
                <a:uLnTx/>
                <a:uFillTx/>
                <a:cs typeface="Arial"/>
                <a:sym typeface="Arial"/>
              </a:rPr>
              <a:t>70% of its </a:t>
            </a:r>
            <a:br>
              <a:rPr kumimoji="0" lang="en-US" b="0" i="0" u="sng" strike="noStrike" kern="0" cap="none" spc="0" normalizeH="0" baseline="0" noProof="0" dirty="0">
                <a:ln>
                  <a:noFill/>
                </a:ln>
                <a:solidFill>
                  <a:srgbClr val="222222"/>
                </a:solidFill>
                <a:effectLst/>
                <a:uLnTx/>
                <a:uFillTx/>
                <a:cs typeface="Arial"/>
                <a:sym typeface="Arial"/>
              </a:rPr>
            </a:br>
            <a:r>
              <a:rPr kumimoji="0" lang="en-US" b="0" i="0" u="sng" strike="noStrike" kern="0" cap="none" spc="0" normalizeH="0" baseline="0" noProof="0" dirty="0">
                <a:ln>
                  <a:noFill/>
                </a:ln>
                <a:solidFill>
                  <a:srgbClr val="222222"/>
                </a:solidFill>
                <a:effectLst/>
                <a:uLnTx/>
                <a:uFillTx/>
                <a:cs typeface="Arial"/>
                <a:sym typeface="Arial"/>
              </a:rPr>
              <a:t>water use through two contracts with the Colorado River Municipal </a:t>
            </a:r>
            <a:br>
              <a:rPr kumimoji="0" lang="en-US" b="0" i="0" u="sng" strike="noStrike" kern="0" cap="none" spc="0" normalizeH="0" baseline="0" noProof="0" dirty="0">
                <a:ln>
                  <a:noFill/>
                </a:ln>
                <a:solidFill>
                  <a:srgbClr val="222222"/>
                </a:solidFill>
                <a:effectLst/>
                <a:uLnTx/>
                <a:uFillTx/>
                <a:cs typeface="Arial"/>
                <a:sym typeface="Arial"/>
              </a:rPr>
            </a:br>
            <a:r>
              <a:rPr kumimoji="0" lang="en-US" b="0" i="0" u="sng" strike="noStrike" kern="0" cap="none" spc="0" normalizeH="0" baseline="0" noProof="0" dirty="0">
                <a:ln>
                  <a:noFill/>
                </a:ln>
                <a:solidFill>
                  <a:srgbClr val="222222"/>
                </a:solidFill>
                <a:effectLst/>
                <a:uLnTx/>
                <a:uFillTx/>
                <a:cs typeface="Arial"/>
                <a:sym typeface="Arial"/>
              </a:rPr>
              <a:t>Water District (CRMWD)</a:t>
            </a:r>
            <a:r>
              <a:rPr kumimoji="0" lang="en-US" b="0" i="0" u="none" strike="noStrike" kern="0" cap="none" spc="0" normalizeH="0" baseline="0" noProof="0" dirty="0">
                <a:ln>
                  <a:noFill/>
                </a:ln>
                <a:solidFill>
                  <a:srgbClr val="222222"/>
                </a:solidFill>
                <a:effectLst/>
                <a:uLnTx/>
                <a:uFillTx/>
                <a:cs typeface="Arial"/>
                <a:sym typeface="Arial"/>
              </a:rPr>
              <a:t>, highlighting the reliance on surface water.</a:t>
            </a:r>
            <a:br>
              <a:rPr kumimoji="0" lang="en-US" b="0" i="0" u="none" strike="noStrike" kern="0" cap="none" spc="0" normalizeH="0" baseline="0" noProof="0" dirty="0">
                <a:ln>
                  <a:noFill/>
                </a:ln>
                <a:solidFill>
                  <a:srgbClr val="222222"/>
                </a:solidFill>
                <a:effectLst/>
                <a:uLnTx/>
                <a:uFillTx/>
                <a:cs typeface="Arial"/>
                <a:sym typeface="Arial"/>
              </a:rPr>
            </a:br>
            <a:endParaRPr kumimoji="0" lang="en-US" b="0" i="0" u="none" strike="noStrike" kern="0" cap="none" spc="0" normalizeH="0" baseline="0" noProof="0" dirty="0">
              <a:ln>
                <a:noFill/>
              </a:ln>
              <a:solidFill>
                <a:srgbClr val="222222"/>
              </a:solidFill>
              <a:effectLst/>
              <a:uLnTx/>
              <a:uFillTx/>
              <a:cs typeface="Arial"/>
              <a:sym typeface="Arial"/>
            </a:endParaRP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Groundwater Sources:</a:t>
            </a:r>
            <a:r>
              <a:rPr kumimoji="0" lang="en-US" b="0" i="0" u="none" strike="noStrike" kern="0" cap="none" spc="0" normalizeH="0" baseline="0" noProof="0" dirty="0">
                <a:ln>
                  <a:noFill/>
                </a:ln>
                <a:solidFill>
                  <a:srgbClr val="222222"/>
                </a:solidFill>
                <a:effectLst/>
                <a:uLnTx/>
                <a:uFillTx/>
                <a:cs typeface="Arial"/>
                <a:sym typeface="Arial"/>
              </a:rPr>
              <a:t> The </a:t>
            </a:r>
            <a:r>
              <a:rPr kumimoji="0" lang="en-US" b="0" i="0" u="sng" strike="noStrike" kern="0" cap="none" spc="0" normalizeH="0" baseline="0" noProof="0" dirty="0">
                <a:ln>
                  <a:noFill/>
                </a:ln>
                <a:solidFill>
                  <a:srgbClr val="222222"/>
                </a:solidFill>
                <a:effectLst/>
                <a:uLnTx/>
                <a:uFillTx/>
                <a:cs typeface="Arial"/>
                <a:sym typeface="Arial"/>
              </a:rPr>
              <a:t>T-bar Ranch (including Clearwater Ranch) </a:t>
            </a:r>
            <a:br>
              <a:rPr kumimoji="0" lang="en-US" b="0" i="0" u="sng" strike="noStrike" kern="0" cap="none" spc="0" normalizeH="0" baseline="0" noProof="0" dirty="0">
                <a:ln>
                  <a:noFill/>
                </a:ln>
                <a:solidFill>
                  <a:srgbClr val="222222"/>
                </a:solidFill>
                <a:effectLst/>
                <a:uLnTx/>
                <a:uFillTx/>
                <a:cs typeface="Arial"/>
                <a:sym typeface="Arial"/>
              </a:rPr>
            </a:br>
            <a:r>
              <a:rPr kumimoji="0" lang="en-US" b="0" i="0" u="sng" strike="noStrike" kern="0" cap="none" spc="0" normalizeH="0" baseline="0" noProof="0" dirty="0">
                <a:ln>
                  <a:noFill/>
                </a:ln>
                <a:solidFill>
                  <a:srgbClr val="222222"/>
                </a:solidFill>
                <a:effectLst/>
                <a:uLnTx/>
                <a:uFillTx/>
                <a:cs typeface="Arial"/>
                <a:sym typeface="Arial"/>
              </a:rPr>
              <a:t>provides about 30% of the city's water supply</a:t>
            </a:r>
            <a:r>
              <a:rPr kumimoji="0" lang="en-US" b="0" i="0" u="none" strike="noStrike" kern="0" cap="none" spc="0" normalizeH="0" baseline="0" noProof="0" dirty="0">
                <a:ln>
                  <a:noFill/>
                </a:ln>
                <a:solidFill>
                  <a:srgbClr val="222222"/>
                </a:solidFill>
                <a:effectLst/>
                <a:uLnTx/>
                <a:uFillTx/>
                <a:cs typeface="Arial"/>
                <a:sym typeface="Arial"/>
              </a:rPr>
              <a:t>. </a:t>
            </a:r>
            <a:br>
              <a:rPr kumimoji="0" lang="en-US" b="0" i="0" u="none" strike="noStrike" kern="0" cap="none" spc="0" normalizeH="0" baseline="0" noProof="0" dirty="0">
                <a:ln>
                  <a:noFill/>
                </a:ln>
                <a:solidFill>
                  <a:srgbClr val="222222"/>
                </a:solidFill>
                <a:effectLst/>
                <a:uLnTx/>
                <a:uFillTx/>
                <a:cs typeface="Arial"/>
                <a:sym typeface="Arial"/>
              </a:rPr>
            </a:br>
            <a:br>
              <a:rPr kumimoji="0" lang="en-US" b="0" i="0" u="none" strike="noStrike" kern="0" cap="none" spc="0" normalizeH="0" baseline="0" noProof="0" dirty="0">
                <a:ln>
                  <a:noFill/>
                </a:ln>
                <a:solidFill>
                  <a:srgbClr val="222222"/>
                </a:solidFill>
                <a:effectLst/>
                <a:uLnTx/>
                <a:uFillTx/>
                <a:cs typeface="Arial"/>
                <a:sym typeface="Arial"/>
              </a:rPr>
            </a:br>
            <a:endParaRPr kumimoji="0" lang="en-US" b="0" i="0" u="none" strike="noStrike" kern="0" cap="none" spc="0" normalizeH="0" baseline="0" noProof="0" dirty="0">
              <a:ln>
                <a:noFill/>
              </a:ln>
              <a:solidFill>
                <a:srgbClr val="222222"/>
              </a:solidFill>
              <a:effectLst/>
              <a:uLnTx/>
              <a:uFillTx/>
              <a:cs typeface="Arial"/>
              <a:sym typeface="Arial"/>
            </a:endParaRP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Evaluating New Sources:</a:t>
            </a:r>
            <a:r>
              <a:rPr kumimoji="0" lang="en-US" b="0" i="0" u="none" strike="noStrike" kern="0" cap="none" spc="0" normalizeH="0" baseline="0" noProof="0" dirty="0">
                <a:ln>
                  <a:noFill/>
                </a:ln>
                <a:solidFill>
                  <a:srgbClr val="222222"/>
                </a:solidFill>
                <a:effectLst/>
                <a:uLnTx/>
                <a:uFillTx/>
                <a:cs typeface="Arial"/>
                <a:sym typeface="Arial"/>
              </a:rPr>
              <a:t> </a:t>
            </a:r>
            <a:r>
              <a:rPr kumimoji="0" lang="en-US" b="0" i="0" u="sng" strike="noStrike" kern="0" cap="none" spc="0" normalizeH="0" baseline="0" noProof="0" dirty="0">
                <a:ln>
                  <a:noFill/>
                </a:ln>
                <a:solidFill>
                  <a:srgbClr val="222222"/>
                </a:solidFill>
                <a:effectLst/>
                <a:uLnTx/>
                <a:uFillTx/>
                <a:cs typeface="Arial"/>
                <a:sym typeface="Arial"/>
              </a:rPr>
              <a:t>Efforts underway to integrate Fort Stockton </a:t>
            </a:r>
            <a:br>
              <a:rPr kumimoji="0" lang="en-US" b="0" i="0" u="sng" strike="noStrike" kern="0" cap="none" spc="0" normalizeH="0" baseline="0" noProof="0" dirty="0">
                <a:ln>
                  <a:noFill/>
                </a:ln>
                <a:solidFill>
                  <a:srgbClr val="222222"/>
                </a:solidFill>
                <a:effectLst/>
                <a:uLnTx/>
                <a:uFillTx/>
                <a:cs typeface="Arial"/>
                <a:sym typeface="Arial"/>
              </a:rPr>
            </a:br>
            <a:r>
              <a:rPr kumimoji="0" lang="en-US" b="0" i="0" u="sng" strike="noStrike" kern="0" cap="none" spc="0" normalizeH="0" baseline="0" noProof="0" dirty="0">
                <a:ln>
                  <a:noFill/>
                </a:ln>
                <a:solidFill>
                  <a:srgbClr val="222222"/>
                </a:solidFill>
                <a:effectLst/>
                <a:uLnTx/>
                <a:uFillTx/>
                <a:cs typeface="Arial"/>
                <a:sym typeface="Arial"/>
              </a:rPr>
              <a:t>groundwater ranch, Midland's newest water source, with routes being </a:t>
            </a:r>
            <a:br>
              <a:rPr kumimoji="0" lang="en-US" b="0" i="0" u="sng" strike="noStrike" kern="0" cap="none" spc="0" normalizeH="0" baseline="0" noProof="0" dirty="0">
                <a:ln>
                  <a:noFill/>
                </a:ln>
                <a:solidFill>
                  <a:srgbClr val="222222"/>
                </a:solidFill>
                <a:effectLst/>
                <a:uLnTx/>
                <a:uFillTx/>
                <a:cs typeface="Arial"/>
                <a:sym typeface="Arial"/>
              </a:rPr>
            </a:br>
            <a:r>
              <a:rPr kumimoji="0" lang="en-US" b="0" i="0" u="sng" strike="noStrike" kern="0" cap="none" spc="0" normalizeH="0" baseline="0" noProof="0" dirty="0">
                <a:ln>
                  <a:noFill/>
                </a:ln>
                <a:solidFill>
                  <a:srgbClr val="222222"/>
                </a:solidFill>
                <a:effectLst/>
                <a:uLnTx/>
                <a:uFillTx/>
                <a:cs typeface="Arial"/>
                <a:sym typeface="Arial"/>
              </a:rPr>
              <a:t>assessed to bring this additional supply to the city</a:t>
            </a:r>
            <a:r>
              <a:rPr kumimoji="0" lang="en-US" b="0" i="0" u="none" strike="noStrike" kern="0" cap="none" spc="0" normalizeH="0" baseline="0" noProof="0" dirty="0">
                <a:ln>
                  <a:noFill/>
                </a:ln>
                <a:solidFill>
                  <a:srgbClr val="222222"/>
                </a:solidFill>
                <a:effectLst/>
                <a:uLnTx/>
                <a:uFillTx/>
                <a:cs typeface="Arial"/>
                <a:sym typeface="Arial"/>
              </a:rPr>
              <a:t>. The city searches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for and evaluates for future sources to ensure and abundant supply.</a:t>
            </a:r>
          </a:p>
        </p:txBody>
      </p:sp>
      <p:pic>
        <p:nvPicPr>
          <p:cNvPr id="6" name="Picture 5" descr="A water flowing through a canal&#10;&#10;Description automatically generated with medium confidence">
            <a:extLst>
              <a:ext uri="{FF2B5EF4-FFF2-40B4-BE49-F238E27FC236}">
                <a16:creationId xmlns:a16="http://schemas.microsoft.com/office/drawing/2014/main" id="{EBD1B2E1-BAB7-019D-655E-5F2414A6C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08" y="1215523"/>
            <a:ext cx="4334375" cy="4334375"/>
          </a:xfrm>
          <a:prstGeom prst="rect">
            <a:avLst/>
          </a:prstGeom>
        </p:spPr>
      </p:pic>
    </p:spTree>
    <p:extLst>
      <p:ext uri="{BB962C8B-B14F-4D97-AF65-F5344CB8AC3E}">
        <p14:creationId xmlns:p14="http://schemas.microsoft.com/office/powerpoint/2010/main" val="3997809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94558"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443717"/>
            <a:ext cx="1133098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Drought Preparation</a:t>
            </a:r>
          </a:p>
        </p:txBody>
      </p:sp>
      <p:sp>
        <p:nvSpPr>
          <p:cNvPr id="3" name="TextBox 2">
            <a:extLst>
              <a:ext uri="{FF2B5EF4-FFF2-40B4-BE49-F238E27FC236}">
                <a16:creationId xmlns:a16="http://schemas.microsoft.com/office/drawing/2014/main" id="{E6882F5A-EFE9-B2EA-D9FC-C16F5AC94D0F}"/>
              </a:ext>
            </a:extLst>
          </p:cNvPr>
          <p:cNvSpPr txBox="1"/>
          <p:nvPr/>
        </p:nvSpPr>
        <p:spPr>
          <a:xfrm>
            <a:off x="261747" y="1566442"/>
            <a:ext cx="6094602" cy="2800767"/>
          </a:xfrm>
          <a:prstGeom prst="rect">
            <a:avLst/>
          </a:prstGeom>
          <a:noFill/>
        </p:spPr>
        <p:txBody>
          <a:bodyPr wrap="square">
            <a:spAutoFit/>
          </a:bodyPr>
          <a:lstStyle/>
          <a:p>
            <a:pPr marL="285750" indent="-285750" algn="l">
              <a:buFont typeface="Arial" panose="020B0604020202020204" pitchFamily="34" charset="0"/>
              <a:buChar char="•"/>
            </a:pPr>
            <a:r>
              <a:rPr lang="en-US" sz="1600" b="1" i="0" dirty="0">
                <a:solidFill>
                  <a:srgbClr val="0D0D0D"/>
                </a:solidFill>
                <a:effectLst/>
                <a:highlight>
                  <a:srgbClr val="FFFFFF"/>
                </a:highlight>
              </a:rPr>
              <a:t>Proactive Drought Management Initiatives:</a:t>
            </a:r>
            <a:r>
              <a:rPr lang="en-US" sz="1600" dirty="0">
                <a:solidFill>
                  <a:srgbClr val="0D0D0D"/>
                </a:solidFill>
                <a:highlight>
                  <a:srgbClr val="FFFFFF"/>
                </a:highlight>
              </a:rPr>
              <a:t> E</a:t>
            </a:r>
            <a:r>
              <a:rPr lang="en-US" sz="1600" b="0" i="0" dirty="0">
                <a:solidFill>
                  <a:srgbClr val="0D0D0D"/>
                </a:solidFill>
                <a:effectLst/>
                <a:highlight>
                  <a:srgbClr val="FFFFFF"/>
                </a:highlight>
              </a:rPr>
              <a:t>nhancing the </a:t>
            </a:r>
            <a:br>
              <a:rPr lang="en-US" sz="1600" b="0" i="0" dirty="0">
                <a:solidFill>
                  <a:srgbClr val="0D0D0D"/>
                </a:solidFill>
                <a:effectLst/>
                <a:highlight>
                  <a:srgbClr val="FFFFFF"/>
                </a:highlight>
              </a:rPr>
            </a:br>
            <a:r>
              <a:rPr lang="en-US" sz="1600" b="0" i="0" dirty="0">
                <a:solidFill>
                  <a:srgbClr val="0D0D0D"/>
                </a:solidFill>
                <a:effectLst/>
                <a:highlight>
                  <a:srgbClr val="FFFFFF"/>
                </a:highlight>
              </a:rPr>
              <a:t>Paul Davis groundwater source with the addition of five </a:t>
            </a:r>
            <a:br>
              <a:rPr lang="en-US" sz="1600" b="0" i="0" dirty="0">
                <a:solidFill>
                  <a:srgbClr val="0D0D0D"/>
                </a:solidFill>
                <a:effectLst/>
                <a:highlight>
                  <a:srgbClr val="FFFFFF"/>
                </a:highlight>
              </a:rPr>
            </a:br>
            <a:r>
              <a:rPr lang="en-US" sz="1600" b="0" i="0" dirty="0">
                <a:solidFill>
                  <a:srgbClr val="0D0D0D"/>
                </a:solidFill>
                <a:effectLst/>
                <a:highlight>
                  <a:srgbClr val="FFFFFF"/>
                </a:highlight>
              </a:rPr>
              <a:t>new public water wells and a new pump station.</a:t>
            </a:r>
          </a:p>
          <a:p>
            <a:pPr marL="285750" indent="-285750" algn="l">
              <a:buFont typeface="Arial" panose="020B0604020202020204" pitchFamily="34" charset="0"/>
              <a:buChar char="•"/>
            </a:pPr>
            <a:endParaRPr lang="en-US" sz="1600" b="0" i="0" dirty="0">
              <a:solidFill>
                <a:srgbClr val="0D0D0D"/>
              </a:solidFill>
              <a:effectLst/>
              <a:highlight>
                <a:srgbClr val="FFFFFF"/>
              </a:highlight>
            </a:endParaRPr>
          </a:p>
          <a:p>
            <a:pPr marL="285750" indent="-285750" algn="l">
              <a:buFont typeface="Arial" panose="020B0604020202020204" pitchFamily="34" charset="0"/>
              <a:buChar char="•"/>
            </a:pPr>
            <a:r>
              <a:rPr lang="en-US" sz="1600" b="1" i="0" dirty="0">
                <a:solidFill>
                  <a:srgbClr val="0D0D0D"/>
                </a:solidFill>
                <a:effectLst/>
                <a:highlight>
                  <a:srgbClr val="FFFFFF"/>
                </a:highlight>
              </a:rPr>
              <a:t>Infrastructure Developments for Sustainable Water Use:</a:t>
            </a:r>
            <a:r>
              <a:rPr lang="en-US" sz="1600" dirty="0">
                <a:solidFill>
                  <a:srgbClr val="0D0D0D"/>
                </a:solidFill>
                <a:highlight>
                  <a:srgbClr val="FFFFFF"/>
                </a:highlight>
              </a:rPr>
              <a:t> </a:t>
            </a:r>
            <a:br>
              <a:rPr lang="en-US" sz="1600" dirty="0">
                <a:solidFill>
                  <a:srgbClr val="0D0D0D"/>
                </a:solidFill>
                <a:highlight>
                  <a:srgbClr val="FFFFFF"/>
                </a:highlight>
              </a:rPr>
            </a:br>
            <a:r>
              <a:rPr lang="en-US" sz="1600" dirty="0">
                <a:solidFill>
                  <a:srgbClr val="0D0D0D"/>
                </a:solidFill>
                <a:highlight>
                  <a:srgbClr val="FFFFFF"/>
                </a:highlight>
              </a:rPr>
              <a:t>Launched </a:t>
            </a:r>
            <a:r>
              <a:rPr lang="en-US" sz="1600" b="0" i="0" dirty="0">
                <a:solidFill>
                  <a:srgbClr val="0D0D0D"/>
                </a:solidFill>
                <a:effectLst/>
                <a:highlight>
                  <a:srgbClr val="FFFFFF"/>
                </a:highlight>
              </a:rPr>
              <a:t>an RFP for advanced treatment technologies </a:t>
            </a:r>
            <a:br>
              <a:rPr lang="en-US" sz="1600" b="0" i="0" dirty="0">
                <a:solidFill>
                  <a:srgbClr val="0D0D0D"/>
                </a:solidFill>
                <a:effectLst/>
                <a:highlight>
                  <a:srgbClr val="FFFFFF"/>
                </a:highlight>
              </a:rPr>
            </a:br>
            <a:r>
              <a:rPr lang="en-US" sz="1600" b="0" i="0" dirty="0">
                <a:solidFill>
                  <a:srgbClr val="0D0D0D"/>
                </a:solidFill>
                <a:effectLst/>
                <a:highlight>
                  <a:srgbClr val="FFFFFF"/>
                </a:highlight>
              </a:rPr>
              <a:t>aimed at increasing the use of our groundwater sources. </a:t>
            </a:r>
          </a:p>
          <a:p>
            <a:pPr marL="285750" indent="-285750" algn="l">
              <a:buFont typeface="Arial" panose="020B0604020202020204" pitchFamily="34" charset="0"/>
              <a:buChar char="•"/>
            </a:pPr>
            <a:endParaRPr lang="en-US" sz="1600" b="0" i="0" dirty="0">
              <a:solidFill>
                <a:srgbClr val="0D0D0D"/>
              </a:solidFill>
              <a:effectLst/>
              <a:highlight>
                <a:srgbClr val="FFFFFF"/>
              </a:highlight>
            </a:endParaRPr>
          </a:p>
          <a:p>
            <a:pPr marL="285750" indent="-285750" algn="l">
              <a:buFont typeface="Arial" panose="020B0604020202020204" pitchFamily="34" charset="0"/>
              <a:buChar char="•"/>
            </a:pPr>
            <a:r>
              <a:rPr lang="en-US" sz="1600" b="1" i="0" dirty="0">
                <a:solidFill>
                  <a:srgbClr val="0D0D0D"/>
                </a:solidFill>
                <a:effectLst/>
                <a:highlight>
                  <a:srgbClr val="FFFFFF"/>
                </a:highlight>
              </a:rPr>
              <a:t>Adjustment of Watering Schedule as a Precautionary Step:</a:t>
            </a:r>
            <a:r>
              <a:rPr lang="en-US" sz="1600" dirty="0">
                <a:solidFill>
                  <a:srgbClr val="0D0D0D"/>
                </a:solidFill>
                <a:highlight>
                  <a:srgbClr val="FFFFFF"/>
                </a:highlight>
              </a:rPr>
              <a:t> </a:t>
            </a:r>
            <a:r>
              <a:rPr lang="en-US" sz="1600" b="0" i="0" dirty="0">
                <a:solidFill>
                  <a:srgbClr val="0D0D0D"/>
                </a:solidFill>
                <a:effectLst/>
                <a:highlight>
                  <a:srgbClr val="FFFFFF"/>
                </a:highlight>
              </a:rPr>
              <a:t>Revising the City’s outdoor watering schedule, reducing </a:t>
            </a:r>
            <a:br>
              <a:rPr lang="en-US" sz="1600" b="0" i="0" dirty="0">
                <a:solidFill>
                  <a:srgbClr val="0D0D0D"/>
                </a:solidFill>
                <a:effectLst/>
                <a:highlight>
                  <a:srgbClr val="FFFFFF"/>
                </a:highlight>
              </a:rPr>
            </a:br>
            <a:r>
              <a:rPr lang="en-US" sz="1600" b="0" i="0" dirty="0">
                <a:solidFill>
                  <a:srgbClr val="0D0D0D"/>
                </a:solidFill>
                <a:effectLst/>
                <a:highlight>
                  <a:srgbClr val="FFFFFF"/>
                </a:highlight>
              </a:rPr>
              <a:t>watering days from four to three per week. </a:t>
            </a:r>
          </a:p>
        </p:txBody>
      </p:sp>
      <p:pic>
        <p:nvPicPr>
          <p:cNvPr id="6" name="Picture 5">
            <a:extLst>
              <a:ext uri="{FF2B5EF4-FFF2-40B4-BE49-F238E27FC236}">
                <a16:creationId xmlns:a16="http://schemas.microsoft.com/office/drawing/2014/main" id="{8247FE23-955B-CCD5-CE65-6F0CD9E31BAF}"/>
              </a:ext>
            </a:extLst>
          </p:cNvPr>
          <p:cNvPicPr>
            <a:picLocks noChangeAspect="1"/>
          </p:cNvPicPr>
          <p:nvPr/>
        </p:nvPicPr>
        <p:blipFill>
          <a:blip r:embed="rId3"/>
          <a:stretch>
            <a:fillRect/>
          </a:stretch>
        </p:blipFill>
        <p:spPr>
          <a:xfrm>
            <a:off x="5684627" y="1325540"/>
            <a:ext cx="6347728" cy="3862409"/>
          </a:xfrm>
          <a:prstGeom prst="rect">
            <a:avLst/>
          </a:prstGeom>
        </p:spPr>
      </p:pic>
    </p:spTree>
    <p:extLst>
      <p:ext uri="{BB962C8B-B14F-4D97-AF65-F5344CB8AC3E}">
        <p14:creationId xmlns:p14="http://schemas.microsoft.com/office/powerpoint/2010/main" val="277799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factory&#10;&#10;Description automatically generated">
            <a:extLst>
              <a:ext uri="{FF2B5EF4-FFF2-40B4-BE49-F238E27FC236}">
                <a16:creationId xmlns:a16="http://schemas.microsoft.com/office/drawing/2014/main" id="{65CB8AFE-2A5C-F805-3824-D5DE75698034}"/>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5835650" y="1179874"/>
            <a:ext cx="6196705" cy="4135585"/>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7554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332396"/>
            <a:ext cx="1125868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Midland's Water Reclamation Facility</a:t>
            </a:r>
          </a:p>
        </p:txBody>
      </p:sp>
      <p:sp>
        <p:nvSpPr>
          <p:cNvPr id="3" name="TextBox 2">
            <a:extLst>
              <a:ext uri="{FF2B5EF4-FFF2-40B4-BE49-F238E27FC236}">
                <a16:creationId xmlns:a16="http://schemas.microsoft.com/office/drawing/2014/main" id="{E3607D79-3FEC-207D-1AEC-259E784BD844}"/>
              </a:ext>
            </a:extLst>
          </p:cNvPr>
          <p:cNvSpPr txBox="1"/>
          <p:nvPr/>
        </p:nvSpPr>
        <p:spPr>
          <a:xfrm>
            <a:off x="240527" y="1264458"/>
            <a:ext cx="6094602" cy="4657685"/>
          </a:xfrm>
          <a:prstGeom prst="rect">
            <a:avLst/>
          </a:prstGeom>
          <a:noFill/>
        </p:spPr>
        <p:txBody>
          <a:bodyPr wrap="square">
            <a:spAutoFit/>
          </a:bodyPr>
          <a:lstStyle/>
          <a:p>
            <a:pPr marL="228600" marR="0" lvl="0" indent="-91440" algn="l" defTabSz="914400" rtl="0" eaLnBrk="1" fontAlgn="auto" latinLnBrk="0" hangingPunct="1">
              <a:lnSpc>
                <a:spcPct val="100000"/>
              </a:lnSpc>
              <a:spcBef>
                <a:spcPts val="0"/>
              </a:spcBef>
              <a:spcAft>
                <a:spcPts val="80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Reclaimed Water for Industry:</a:t>
            </a:r>
            <a:r>
              <a:rPr kumimoji="0" lang="en-US" b="0" i="0" u="none" strike="noStrike" kern="0" cap="none" spc="0" normalizeH="0" baseline="0" noProof="0" dirty="0">
                <a:ln>
                  <a:noFill/>
                </a:ln>
                <a:solidFill>
                  <a:srgbClr val="222222"/>
                </a:solidFill>
                <a:effectLst/>
                <a:uLnTx/>
                <a:uFillTx/>
                <a:cs typeface="Arial"/>
                <a:sym typeface="Arial"/>
              </a:rPr>
              <a:t> The treatment facility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focuses on reclaiming wastewater to be utilized by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Pioneer Natural Resources in the oil industry,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showcasing a symbiotic relationship between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the city and local businesses.</a:t>
            </a: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State-of-the-Art Facility Upgrade:</a:t>
            </a:r>
            <a:r>
              <a:rPr kumimoji="0" lang="en-US" b="0" i="0" u="none" strike="noStrike" kern="0" cap="none" spc="0" normalizeH="0" baseline="0" noProof="0" dirty="0">
                <a:ln>
                  <a:noFill/>
                </a:ln>
                <a:solidFill>
                  <a:srgbClr val="222222"/>
                </a:solidFill>
                <a:effectLst/>
                <a:uLnTx/>
                <a:uFillTx/>
                <a:cs typeface="Arial"/>
                <a:sym typeface="Arial"/>
              </a:rPr>
              <a:t> A significant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upgrade in partnership with Pioneer 4 years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ago has modernized the plant, incorporating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Bioreactor basins, cloth disk filtration, and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UV treatment trains to enhance the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treatment process.</a:t>
            </a: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Commitment to Sustainability:</a:t>
            </a:r>
            <a:r>
              <a:rPr kumimoji="0" lang="en-US" b="0" i="0" u="none" strike="noStrike" kern="0" cap="none" spc="0" normalizeH="0" baseline="0" noProof="0" dirty="0">
                <a:ln>
                  <a:noFill/>
                </a:ln>
                <a:solidFill>
                  <a:srgbClr val="222222"/>
                </a:solidFill>
                <a:effectLst/>
                <a:uLnTx/>
                <a:uFillTx/>
                <a:cs typeface="Arial"/>
                <a:sym typeface="Arial"/>
              </a:rPr>
              <a:t> These advancements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reflect Midland's commitment to sustainable practices, reducing freshwater consumption in industrial activities, </a:t>
            </a:r>
            <a:br>
              <a:rPr kumimoji="0" lang="en-US" b="0" i="0" u="none" strike="noStrike" kern="0" cap="none" spc="0" normalizeH="0" baseline="0" noProof="0" dirty="0">
                <a:ln>
                  <a:noFill/>
                </a:ln>
                <a:solidFill>
                  <a:srgbClr val="222222"/>
                </a:solidFill>
                <a:effectLst/>
                <a:uLnTx/>
                <a:uFillTx/>
                <a:cs typeface="Arial"/>
                <a:sym typeface="Arial"/>
              </a:rPr>
            </a:br>
            <a:r>
              <a:rPr kumimoji="0" lang="en-US" b="0" i="0" u="none" strike="noStrike" kern="0" cap="none" spc="0" normalizeH="0" baseline="0" noProof="0" dirty="0">
                <a:ln>
                  <a:noFill/>
                </a:ln>
                <a:solidFill>
                  <a:srgbClr val="222222"/>
                </a:solidFill>
                <a:effectLst/>
                <a:uLnTx/>
                <a:uFillTx/>
                <a:cs typeface="Arial"/>
                <a:sym typeface="Arial"/>
              </a:rPr>
              <a:t>and leading in environmental stewardship.</a:t>
            </a:r>
          </a:p>
        </p:txBody>
      </p:sp>
    </p:spTree>
    <p:extLst>
      <p:ext uri="{BB962C8B-B14F-4D97-AF65-F5344CB8AC3E}">
        <p14:creationId xmlns:p14="http://schemas.microsoft.com/office/powerpoint/2010/main" val="422707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9691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15</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9D3BC7D7-42F1-E4CF-045F-F07CA6E448F2}"/>
              </a:ext>
            </a:extLst>
          </p:cNvPr>
          <p:cNvSpPr txBox="1">
            <a:spLocks/>
          </p:cNvSpPr>
          <p:nvPr/>
        </p:nvSpPr>
        <p:spPr>
          <a:xfrm>
            <a:off x="576261" y="50323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Community Impact</a:t>
            </a:r>
          </a:p>
        </p:txBody>
      </p:sp>
      <p:sp>
        <p:nvSpPr>
          <p:cNvPr id="3" name="TextBox 2">
            <a:extLst>
              <a:ext uri="{FF2B5EF4-FFF2-40B4-BE49-F238E27FC236}">
                <a16:creationId xmlns:a16="http://schemas.microsoft.com/office/drawing/2014/main" id="{BA11B2E9-1731-FAA3-F33D-91ED48218B3B}"/>
              </a:ext>
            </a:extLst>
          </p:cNvPr>
          <p:cNvSpPr txBox="1"/>
          <p:nvPr/>
        </p:nvSpPr>
        <p:spPr>
          <a:xfrm>
            <a:off x="0" y="1737739"/>
            <a:ext cx="6641364" cy="338554"/>
          </a:xfrm>
          <a:prstGeom prst="rect">
            <a:avLst/>
          </a:prstGeom>
          <a:solidFill>
            <a:schemeClr val="bg1"/>
          </a:solidFill>
        </p:spPr>
        <p:txBody>
          <a:bodyPr wrap="square" rtlCol="0">
            <a:spAutoFit/>
          </a:bodyPr>
          <a:lstStyle/>
          <a:p>
            <a:endParaRPr lang="en-US" sz="1600" dirty="0">
              <a:cs typeface="Arial"/>
            </a:endParaRPr>
          </a:p>
        </p:txBody>
      </p:sp>
      <p:pic>
        <p:nvPicPr>
          <p:cNvPr id="1026" name="Picture 2">
            <a:extLst>
              <a:ext uri="{FF2B5EF4-FFF2-40B4-BE49-F238E27FC236}">
                <a16:creationId xmlns:a16="http://schemas.microsoft.com/office/drawing/2014/main" id="{745CFD51-1CE3-A1C3-E896-AE7C55290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85" y="1612900"/>
            <a:ext cx="5866638" cy="3215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A58E3D-2C80-E107-2F13-24250F74D377}"/>
              </a:ext>
            </a:extLst>
          </p:cNvPr>
          <p:cNvSpPr txBox="1"/>
          <p:nvPr/>
        </p:nvSpPr>
        <p:spPr>
          <a:xfrm>
            <a:off x="545364" y="1824393"/>
            <a:ext cx="5777798" cy="3970318"/>
          </a:xfrm>
          <a:prstGeom prst="rect">
            <a:avLst/>
          </a:prstGeom>
          <a:noFill/>
        </p:spPr>
        <p:txBody>
          <a:bodyPr wrap="square">
            <a:spAutoFit/>
          </a:bodyPr>
          <a:lstStyle/>
          <a:p>
            <a:pPr marL="285750" indent="-285750">
              <a:buFont typeface="Arial" panose="020B0604020202020204" pitchFamily="34" charset="0"/>
              <a:buChar char="•"/>
            </a:pPr>
            <a:r>
              <a:rPr lang="en-US" dirty="0"/>
              <a:t>Water and wastewater planning is </a:t>
            </a:r>
            <a:r>
              <a:rPr lang="en-US" b="1" dirty="0"/>
              <a:t>essential</a:t>
            </a:r>
            <a:r>
              <a:rPr lang="en-US" dirty="0"/>
              <a:t> for Midland’s current operations and future welfare, ensuring reliable services crucial for health, </a:t>
            </a:r>
            <a:br>
              <a:rPr lang="en-US" dirty="0"/>
            </a:br>
            <a:r>
              <a:rPr lang="en-US" dirty="0"/>
              <a:t>economy, and ecosystem protection.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planning </a:t>
            </a:r>
            <a:r>
              <a:rPr lang="en-US" b="1" dirty="0"/>
              <a:t>supports sustainable growth </a:t>
            </a:r>
            <a:r>
              <a:rPr lang="en-US" dirty="0"/>
              <a:t>and </a:t>
            </a:r>
            <a:br>
              <a:rPr lang="en-US" dirty="0"/>
            </a:br>
            <a:r>
              <a:rPr lang="en-US" dirty="0"/>
              <a:t>prepares the city to manage drought, infrastructure stress, and population increases, all of which </a:t>
            </a:r>
            <a:br>
              <a:rPr lang="en-US" dirty="0"/>
            </a:br>
            <a:r>
              <a:rPr lang="en-US" dirty="0"/>
              <a:t>contribute to long-term community prosperity.</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3853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16</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C6EFAC0D-0067-A0BA-150E-F156500F93A8}"/>
              </a:ext>
            </a:extLst>
          </p:cNvPr>
          <p:cNvSpPr txBox="1">
            <a:spLocks/>
          </p:cNvSpPr>
          <p:nvPr/>
        </p:nvSpPr>
        <p:spPr>
          <a:xfrm>
            <a:off x="4670901" y="1742937"/>
            <a:ext cx="285019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0599D"/>
                </a:solidFill>
                <a:latin typeface="Proxima Nova Extrabold" panose="02000506030000020004" pitchFamily="50" charset="0"/>
              </a:rPr>
              <a:t>MISSION</a:t>
            </a:r>
          </a:p>
        </p:txBody>
      </p:sp>
      <p:sp>
        <p:nvSpPr>
          <p:cNvPr id="5" name="TextBox 4">
            <a:extLst>
              <a:ext uri="{FF2B5EF4-FFF2-40B4-BE49-F238E27FC236}">
                <a16:creationId xmlns:a16="http://schemas.microsoft.com/office/drawing/2014/main" id="{DAAEFDED-F624-7415-85CE-B2CD75DEB4D1}"/>
              </a:ext>
            </a:extLst>
          </p:cNvPr>
          <p:cNvSpPr txBox="1"/>
          <p:nvPr/>
        </p:nvSpPr>
        <p:spPr>
          <a:xfrm>
            <a:off x="921097" y="2663735"/>
            <a:ext cx="10349802" cy="1200329"/>
          </a:xfrm>
          <a:prstGeom prst="rect">
            <a:avLst/>
          </a:prstGeom>
          <a:noFill/>
        </p:spPr>
        <p:txBody>
          <a:bodyPr wrap="square" rtlCol="0">
            <a:spAutoFit/>
          </a:bodyPr>
          <a:lstStyle/>
          <a:p>
            <a:pPr algn="ctr"/>
            <a:r>
              <a:rPr lang="en-US" sz="3600" dirty="0"/>
              <a:t>Deliver exceptional services and promote a high quality of life and place for </a:t>
            </a:r>
            <a:r>
              <a:rPr lang="en-US" sz="3600" b="1" dirty="0"/>
              <a:t>ALL </a:t>
            </a:r>
            <a:r>
              <a:rPr lang="en-US" sz="3600" dirty="0"/>
              <a:t>our citizens.</a:t>
            </a:r>
          </a:p>
        </p:txBody>
      </p:sp>
    </p:spTree>
    <p:extLst>
      <p:ext uri="{BB962C8B-B14F-4D97-AF65-F5344CB8AC3E}">
        <p14:creationId xmlns:p14="http://schemas.microsoft.com/office/powerpoint/2010/main" val="42162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a:t>
            </a:fld>
            <a:endParaRPr lang="en-US" sz="4000" dirty="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B7535677-67C6-00D0-A961-FBFCDC6A72ED}"/>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Presentation Outline</a:t>
            </a:r>
          </a:p>
        </p:txBody>
      </p:sp>
      <p:sp>
        <p:nvSpPr>
          <p:cNvPr id="6" name="TextBox 5">
            <a:extLst>
              <a:ext uri="{FF2B5EF4-FFF2-40B4-BE49-F238E27FC236}">
                <a16:creationId xmlns:a16="http://schemas.microsoft.com/office/drawing/2014/main" id="{DA888AC0-EBFA-E000-9C56-787CD4BB2C36}"/>
              </a:ext>
            </a:extLst>
          </p:cNvPr>
          <p:cNvSpPr txBox="1"/>
          <p:nvPr/>
        </p:nvSpPr>
        <p:spPr>
          <a:xfrm>
            <a:off x="575110" y="1424036"/>
            <a:ext cx="5745881"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Strategic Goal Connections</a:t>
            </a:r>
          </a:p>
          <a:p>
            <a:pPr marL="342900" indent="-342900">
              <a:buFont typeface="Arial" panose="020B0604020202020204" pitchFamily="34" charset="0"/>
              <a:buChar char="•"/>
            </a:pPr>
            <a:r>
              <a:rPr lang="en-US" sz="2000" dirty="0"/>
              <a:t>Vision Block Connections</a:t>
            </a:r>
          </a:p>
          <a:p>
            <a:pPr marL="342900" indent="-342900">
              <a:buFont typeface="Arial" panose="020B0604020202020204" pitchFamily="34" charset="0"/>
              <a:buChar char="•"/>
            </a:pPr>
            <a:r>
              <a:rPr lang="en-US" sz="2000" dirty="0"/>
              <a:t>Strategic Initiatives</a:t>
            </a:r>
          </a:p>
          <a:p>
            <a:pPr marL="342900" indent="-342900">
              <a:buFont typeface="Arial" panose="020B0604020202020204" pitchFamily="34" charset="0"/>
              <a:buChar char="•"/>
            </a:pPr>
            <a:r>
              <a:rPr lang="en-US" sz="2000" dirty="0"/>
              <a:t>Vision for the Next Five Years</a:t>
            </a:r>
          </a:p>
          <a:p>
            <a:pPr marL="342900" indent="-342900">
              <a:buFont typeface="Arial" panose="020B0604020202020204" pitchFamily="34" charset="0"/>
              <a:buChar char="•"/>
            </a:pPr>
            <a:r>
              <a:rPr lang="en-US" sz="2000" dirty="0"/>
              <a:t>Sustainability: Future Water Investments</a:t>
            </a:r>
          </a:p>
          <a:p>
            <a:pPr marL="342900" indent="-342900">
              <a:buFont typeface="Arial" panose="020B0604020202020204" pitchFamily="34" charset="0"/>
              <a:buChar char="•"/>
            </a:pPr>
            <a:r>
              <a:rPr lang="en-US" sz="2000" dirty="0"/>
              <a:t>Infrastructure Modernization</a:t>
            </a:r>
          </a:p>
          <a:p>
            <a:pPr marL="342900" indent="-342900">
              <a:buFont typeface="Arial" panose="020B0604020202020204" pitchFamily="34" charset="0"/>
              <a:buChar char="•"/>
            </a:pPr>
            <a:r>
              <a:rPr lang="en-US" sz="2000" dirty="0"/>
              <a:t>Future Water Investments – Capital </a:t>
            </a:r>
          </a:p>
          <a:p>
            <a:pPr marL="342900" indent="-342900">
              <a:buFont typeface="Arial" panose="020B0604020202020204" pitchFamily="34" charset="0"/>
              <a:buChar char="•"/>
            </a:pPr>
            <a:r>
              <a:rPr lang="en-US" sz="2000" dirty="0"/>
              <a:t>Water Sources</a:t>
            </a:r>
          </a:p>
          <a:p>
            <a:pPr marL="342900" indent="-342900">
              <a:buFont typeface="Arial" panose="020B0604020202020204" pitchFamily="34" charset="0"/>
              <a:buChar char="•"/>
            </a:pPr>
            <a:r>
              <a:rPr lang="en-US" sz="2000" dirty="0"/>
              <a:t>Drought Preparation</a:t>
            </a:r>
          </a:p>
          <a:p>
            <a:pPr marL="342900" indent="-342900">
              <a:buFont typeface="Arial" panose="020B0604020202020204" pitchFamily="34" charset="0"/>
              <a:buChar char="•"/>
            </a:pPr>
            <a:r>
              <a:rPr lang="en-US" sz="2000" dirty="0"/>
              <a:t>Midland’s Water Reclamation Facility</a:t>
            </a:r>
          </a:p>
          <a:p>
            <a:pPr marL="342900" indent="-342900">
              <a:buFont typeface="Arial" panose="020B0604020202020204" pitchFamily="34" charset="0"/>
              <a:buChar char="•"/>
            </a:pPr>
            <a:r>
              <a:rPr lang="en-US" sz="2000" dirty="0"/>
              <a:t>Community Impact </a:t>
            </a:r>
          </a:p>
          <a:p>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3" name="Picture 2" descr="A large pool with boats in it&#10;&#10;Description automatically generated">
            <a:extLst>
              <a:ext uri="{FF2B5EF4-FFF2-40B4-BE49-F238E27FC236}">
                <a16:creationId xmlns:a16="http://schemas.microsoft.com/office/drawing/2014/main" id="{8D105F5C-43A8-2807-6565-F0418077B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999" y="1725283"/>
            <a:ext cx="5382882" cy="3027871"/>
          </a:xfrm>
          <a:prstGeom prst="rect">
            <a:avLst/>
          </a:prstGeom>
        </p:spPr>
      </p:pic>
    </p:spTree>
    <p:extLst>
      <p:ext uri="{BB962C8B-B14F-4D97-AF65-F5344CB8AC3E}">
        <p14:creationId xmlns:p14="http://schemas.microsoft.com/office/powerpoint/2010/main" val="3524102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Goal Connections</a:t>
            </a:r>
          </a:p>
        </p:txBody>
      </p:sp>
      <p:sp>
        <p:nvSpPr>
          <p:cNvPr id="3" name="TextBox 2">
            <a:extLst>
              <a:ext uri="{FF2B5EF4-FFF2-40B4-BE49-F238E27FC236}">
                <a16:creationId xmlns:a16="http://schemas.microsoft.com/office/drawing/2014/main" id="{B7FA45F4-F03B-7657-CE29-54F7D1FD458E}"/>
              </a:ext>
            </a:extLst>
          </p:cNvPr>
          <p:cNvSpPr txBox="1"/>
          <p:nvPr/>
        </p:nvSpPr>
        <p:spPr>
          <a:xfrm>
            <a:off x="699716" y="1445049"/>
            <a:ext cx="4959212" cy="4093428"/>
          </a:xfrm>
          <a:prstGeom prst="rect">
            <a:avLst/>
          </a:prstGeom>
          <a:noFill/>
        </p:spPr>
        <p:txBody>
          <a:bodyPr wrap="square" rtlCol="0">
            <a:spAutoFit/>
          </a:bodyPr>
          <a:lstStyle/>
          <a:p>
            <a:r>
              <a:rPr lang="en-US" sz="2000" b="1" dirty="0">
                <a:cs typeface="Arial" panose="020B0604020202020204" pitchFamily="34" charset="0"/>
              </a:rPr>
              <a:t>Goal 6: Strengthen and Sustain our Infrastructure</a:t>
            </a:r>
          </a:p>
          <a:p>
            <a:endParaRPr lang="en-US" sz="2000" b="1" dirty="0">
              <a:cs typeface="Arial" panose="020B0604020202020204" pitchFamily="34" charset="0"/>
            </a:endParaRPr>
          </a:p>
          <a:p>
            <a:pPr marL="342900" indent="-342900">
              <a:buFont typeface="Arial" panose="020B0604020202020204" pitchFamily="34" charset="0"/>
              <a:buChar char="•"/>
            </a:pPr>
            <a:r>
              <a:rPr lang="en-US" sz="2000" b="1" dirty="0"/>
              <a:t>6.1</a:t>
            </a:r>
            <a:r>
              <a:rPr lang="en-US" sz="2000" dirty="0"/>
              <a:t>  </a:t>
            </a:r>
            <a:r>
              <a:rPr lang="en-US" sz="2000" b="1" dirty="0"/>
              <a:t>Provide Reliable and Sustainable Utilities</a:t>
            </a:r>
          </a:p>
          <a:p>
            <a:pPr marL="800100" lvl="1" indent="-342900">
              <a:buFont typeface="Arial" panose="020B0604020202020204" pitchFamily="34" charset="0"/>
              <a:buChar char="•"/>
            </a:pPr>
            <a:r>
              <a:rPr lang="en-US" sz="2000" dirty="0"/>
              <a:t>Guarantee water supply and distribution systems security and longevity.</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6.6  Strategize for and Monitor City Growth</a:t>
            </a:r>
          </a:p>
          <a:p>
            <a:pPr marL="800100" lvl="1" indent="-342900">
              <a:buFont typeface="Arial" panose="020B0604020202020204" pitchFamily="34" charset="0"/>
              <a:buChar char="•"/>
            </a:pPr>
            <a:r>
              <a:rPr lang="en-US" sz="2000" dirty="0"/>
              <a:t>Develop proactive responses to growth rather than reactive</a:t>
            </a:r>
            <a:endParaRPr lang="en-US" sz="2000" b="1" dirty="0"/>
          </a:p>
        </p:txBody>
      </p:sp>
      <p:pic>
        <p:nvPicPr>
          <p:cNvPr id="12" name="Picture 11" descr="A person in a lab coat and goggles holding a pipette&#10;&#10;Description automatically generated">
            <a:extLst>
              <a:ext uri="{FF2B5EF4-FFF2-40B4-BE49-F238E27FC236}">
                <a16:creationId xmlns:a16="http://schemas.microsoft.com/office/drawing/2014/main" id="{E638225C-2DAE-13A5-2C7D-E6C5AFFF1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70970"/>
            <a:ext cx="4968815" cy="3312543"/>
          </a:xfrm>
          <a:prstGeom prst="rect">
            <a:avLst/>
          </a:prstGeom>
        </p:spPr>
      </p:pic>
    </p:spTree>
    <p:extLst>
      <p:ext uri="{BB962C8B-B14F-4D97-AF65-F5344CB8AC3E}">
        <p14:creationId xmlns:p14="http://schemas.microsoft.com/office/powerpoint/2010/main" val="96065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8" name="Title 1">
            <a:extLst>
              <a:ext uri="{FF2B5EF4-FFF2-40B4-BE49-F238E27FC236}">
                <a16:creationId xmlns:a16="http://schemas.microsoft.com/office/drawing/2014/main" id="{C5AE5FD0-3597-978D-51DA-B9B93906767E}"/>
              </a:ext>
            </a:extLst>
          </p:cNvPr>
          <p:cNvSpPr txBox="1">
            <a:spLocks/>
          </p:cNvSpPr>
          <p:nvPr/>
        </p:nvSpPr>
        <p:spPr>
          <a:xfrm>
            <a:off x="576261" y="50323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Vision Block Connections</a:t>
            </a:r>
          </a:p>
        </p:txBody>
      </p:sp>
      <p:sp>
        <p:nvSpPr>
          <p:cNvPr id="9" name="TextBox 8">
            <a:extLst>
              <a:ext uri="{FF2B5EF4-FFF2-40B4-BE49-F238E27FC236}">
                <a16:creationId xmlns:a16="http://schemas.microsoft.com/office/drawing/2014/main" id="{CF1632F8-42E8-DCD1-2F49-C8C19BA10368}"/>
              </a:ext>
            </a:extLst>
          </p:cNvPr>
          <p:cNvSpPr txBox="1"/>
          <p:nvPr/>
        </p:nvSpPr>
        <p:spPr>
          <a:xfrm>
            <a:off x="699715" y="1541849"/>
            <a:ext cx="5883532" cy="2677656"/>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b="1" dirty="0">
                <a:cs typeface="Arial"/>
              </a:rPr>
              <a:t>Premier City </a:t>
            </a:r>
          </a:p>
          <a:p>
            <a:pPr marL="914400" lvl="1" indent="-457200">
              <a:buFont typeface="Arial" panose="020B0604020202020204" pitchFamily="34" charset="0"/>
              <a:buChar char="•"/>
            </a:pPr>
            <a:r>
              <a:rPr lang="en-US" sz="2800" dirty="0">
                <a:cs typeface="Arial"/>
              </a:rPr>
              <a:t>Goal #3: Quality of Life and Place</a:t>
            </a:r>
          </a:p>
          <a:p>
            <a:pPr marL="914400" lvl="1" indent="-457200">
              <a:buFont typeface="Arial" panose="020B0604020202020204" pitchFamily="34" charset="0"/>
              <a:buChar char="•"/>
            </a:pPr>
            <a:endParaRPr lang="en-US" sz="2800" dirty="0">
              <a:cs typeface="Arial"/>
            </a:endParaRPr>
          </a:p>
          <a:p>
            <a:pPr marL="457200" indent="-457200">
              <a:buFont typeface="Arial" panose="020B0604020202020204" pitchFamily="34" charset="0"/>
              <a:buChar char="•"/>
            </a:pPr>
            <a:r>
              <a:rPr lang="en-US" sz="2800" b="1" dirty="0">
                <a:cs typeface="Arial"/>
              </a:rPr>
              <a:t>World Class Service</a:t>
            </a:r>
          </a:p>
          <a:p>
            <a:pPr marL="914400" lvl="1" indent="-457200">
              <a:buFont typeface="Arial" panose="020B0604020202020204" pitchFamily="34" charset="0"/>
              <a:buChar char="•"/>
            </a:pPr>
            <a:r>
              <a:rPr lang="en-US" sz="2800" dirty="0">
                <a:cs typeface="Arial"/>
              </a:rPr>
              <a:t>Goal # 6: Strengthen and Sustain our Infrastructure</a:t>
            </a:r>
          </a:p>
        </p:txBody>
      </p:sp>
      <p:pic>
        <p:nvPicPr>
          <p:cNvPr id="3" name="Picture 2" descr="A water tower in a grassy field&#10;&#10;Description automatically generated">
            <a:extLst>
              <a:ext uri="{FF2B5EF4-FFF2-40B4-BE49-F238E27FC236}">
                <a16:creationId xmlns:a16="http://schemas.microsoft.com/office/drawing/2014/main" id="{C44619A1-E82C-4C23-26DF-191231552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048" y="1565622"/>
            <a:ext cx="4669890" cy="3726755"/>
          </a:xfrm>
          <a:prstGeom prst="rect">
            <a:avLst/>
          </a:prstGeom>
        </p:spPr>
      </p:pic>
    </p:spTree>
    <p:extLst>
      <p:ext uri="{BB962C8B-B14F-4D97-AF65-F5344CB8AC3E}">
        <p14:creationId xmlns:p14="http://schemas.microsoft.com/office/powerpoint/2010/main" val="95334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5</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575110" y="197774"/>
            <a:ext cx="1133098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Initiatives</a:t>
            </a:r>
          </a:p>
        </p:txBody>
      </p:sp>
      <p:sp>
        <p:nvSpPr>
          <p:cNvPr id="3" name="TextBox 2">
            <a:extLst>
              <a:ext uri="{FF2B5EF4-FFF2-40B4-BE49-F238E27FC236}">
                <a16:creationId xmlns:a16="http://schemas.microsoft.com/office/drawing/2014/main" id="{E6882F5A-EFE9-B2EA-D9FC-C16F5AC94D0F}"/>
              </a:ext>
            </a:extLst>
          </p:cNvPr>
          <p:cNvSpPr txBox="1"/>
          <p:nvPr/>
        </p:nvSpPr>
        <p:spPr>
          <a:xfrm>
            <a:off x="696386" y="943283"/>
            <a:ext cx="7351735" cy="4801314"/>
          </a:xfrm>
          <a:prstGeom prst="rect">
            <a:avLst/>
          </a:prstGeom>
          <a:noFill/>
        </p:spPr>
        <p:txBody>
          <a:bodyPr wrap="square">
            <a:spAutoFit/>
          </a:bodyPr>
          <a:lstStyle/>
          <a:p>
            <a:pPr algn="l"/>
            <a:r>
              <a:rPr lang="en-US" b="1" i="0" dirty="0">
                <a:solidFill>
                  <a:srgbClr val="0D0D0D"/>
                </a:solidFill>
                <a:effectLst/>
                <a:highlight>
                  <a:srgbClr val="FFFFFF"/>
                </a:highlight>
              </a:rPr>
              <a:t>Here’s What We Are Doing:</a:t>
            </a:r>
          </a:p>
          <a:p>
            <a:pPr algn="l"/>
            <a:endParaRPr lang="en-US" b="0" i="0" dirty="0">
              <a:solidFill>
                <a:srgbClr val="0D0D0D"/>
              </a:solidFill>
              <a:effectLst/>
              <a:highlight>
                <a:srgbClr val="FFFFFF"/>
              </a:highlight>
            </a:endParaRPr>
          </a:p>
          <a:p>
            <a:pPr marL="285750" indent="-285750" algn="l">
              <a:buFont typeface="Arial" panose="020B0604020202020204" pitchFamily="34" charset="0"/>
              <a:buChar char="•"/>
            </a:pPr>
            <a:r>
              <a:rPr lang="en-US" b="1" i="0" dirty="0">
                <a:solidFill>
                  <a:srgbClr val="0D0D0D"/>
                </a:solidFill>
                <a:effectLst/>
                <a:highlight>
                  <a:srgbClr val="FFFFFF"/>
                </a:highlight>
              </a:rPr>
              <a:t>Ensuring </a:t>
            </a:r>
            <a:r>
              <a:rPr lang="en-US" b="1" i="0" dirty="0">
                <a:solidFill>
                  <a:schemeClr val="accent1">
                    <a:lumMod val="75000"/>
                  </a:schemeClr>
                </a:solidFill>
                <a:effectLst/>
              </a:rPr>
              <a:t>100 Years </a:t>
            </a:r>
            <a:r>
              <a:rPr lang="en-US" b="1" i="0" dirty="0">
                <a:solidFill>
                  <a:srgbClr val="0D0D0D"/>
                </a:solidFill>
                <a:effectLst/>
                <a:highlight>
                  <a:srgbClr val="FFFFFF"/>
                </a:highlight>
              </a:rPr>
              <a:t>of Water Supply</a:t>
            </a:r>
            <a:endParaRPr lang="en-US" b="0" i="0" dirty="0">
              <a:solidFill>
                <a:srgbClr val="0D0D0D"/>
              </a:solidFill>
              <a:effectLst/>
              <a:highlight>
                <a:srgbClr val="FFFFFF"/>
              </a:highlight>
            </a:endParaRPr>
          </a:p>
          <a:p>
            <a:pPr marL="742950" lvl="1" indent="-285750" algn="l">
              <a:buFont typeface="Arial" panose="020B0604020202020204" pitchFamily="34" charset="0"/>
              <a:buChar char="•"/>
            </a:pPr>
            <a:r>
              <a:rPr lang="en-US" b="0" i="0" dirty="0">
                <a:solidFill>
                  <a:srgbClr val="0D0D0D"/>
                </a:solidFill>
                <a:effectLst/>
                <a:highlight>
                  <a:srgbClr val="FFFFFF"/>
                </a:highlight>
              </a:rPr>
              <a:t>Proactively renegotiating the CRMWD water supply contract before its expiration in 2030.</a:t>
            </a:r>
          </a:p>
          <a:p>
            <a:pPr marL="742950" lvl="1" indent="-285750" algn="l">
              <a:buFont typeface="Arial" panose="020B0604020202020204" pitchFamily="34" charset="0"/>
              <a:buChar char="•"/>
            </a:pPr>
            <a:r>
              <a:rPr lang="en-US" b="0" i="0" dirty="0">
                <a:solidFill>
                  <a:srgbClr val="0D0D0D"/>
                </a:solidFill>
                <a:effectLst/>
                <a:highlight>
                  <a:srgbClr val="FFFFFF"/>
                </a:highlight>
              </a:rPr>
              <a:t>Taking Proactive steps evaluating potential water sources.</a:t>
            </a:r>
          </a:p>
          <a:p>
            <a:pPr marL="742950" lvl="1" indent="-285750" algn="l">
              <a:buFont typeface="Arial" panose="020B0604020202020204" pitchFamily="34" charset="0"/>
              <a:buChar char="•"/>
            </a:pPr>
            <a:endParaRPr lang="en-US" b="0" i="0" dirty="0">
              <a:solidFill>
                <a:srgbClr val="0D0D0D"/>
              </a:solidFill>
              <a:effectLst/>
              <a:highlight>
                <a:srgbClr val="FFFFFF"/>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Enhancing Water Quality and Safety to Get to </a:t>
            </a: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75 Years</a:t>
            </a:r>
            <a:r>
              <a:rPr kumimoji="0" lang="en-US" sz="1800" b="1" i="0" u="none" strike="noStrike" kern="1200" cap="none" spc="0" normalizeH="0" baseline="0" noProof="0" dirty="0">
                <a:ln>
                  <a:noFill/>
                </a:ln>
                <a:solidFill>
                  <a:srgbClr val="0D0D0D"/>
                </a:solidFill>
                <a:effectLst/>
                <a:uLnTx/>
                <a:uFillTx/>
                <a:latin typeface="Calibri" panose="020F0502020204030204"/>
                <a:ea typeface="+mn-ea"/>
                <a:cs typeface="+mn-cs"/>
              </a:rPr>
              <a:t> of </a:t>
            </a:r>
            <a:r>
              <a:rPr kumimoji="0" lang="en-US" sz="1800" b="1"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Water Supply</a:t>
            </a:r>
            <a:endPar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Evaluating advanced treatment options to meet health and environmental standards.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Reassessing Paul Davis water supply with these options to ensure a 75-year water supply with current assets.</a:t>
            </a:r>
          </a:p>
          <a:p>
            <a:pPr marR="0" lvl="1"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  </a:t>
            </a:r>
            <a:endParaRPr lang="en-US" b="1" i="0" dirty="0">
              <a:solidFill>
                <a:srgbClr val="0D0D0D"/>
              </a:solidFill>
              <a:effectLst/>
              <a:highlight>
                <a:srgbClr val="FFFFFF"/>
              </a:highlight>
            </a:endParaRPr>
          </a:p>
          <a:p>
            <a:pPr marL="285750" indent="-285750" algn="l">
              <a:buFont typeface="Arial" panose="020B0604020202020204" pitchFamily="34" charset="0"/>
              <a:buChar char="•"/>
            </a:pPr>
            <a:r>
              <a:rPr lang="en-US" b="1" i="0" dirty="0">
                <a:solidFill>
                  <a:srgbClr val="0D0D0D"/>
                </a:solidFill>
                <a:effectLst/>
                <a:highlight>
                  <a:srgbClr val="FFFFFF"/>
                </a:highlight>
              </a:rPr>
              <a:t>Collaborative Regional Water Strategy</a:t>
            </a:r>
            <a:r>
              <a:rPr lang="en-US" b="0" i="0" dirty="0">
                <a:solidFill>
                  <a:srgbClr val="0D0D0D"/>
                </a:solidFill>
                <a:effectLst/>
                <a:highlight>
                  <a:srgbClr val="FFFFFF"/>
                </a:highlight>
              </a:rPr>
              <a:t> </a:t>
            </a:r>
          </a:p>
          <a:p>
            <a:pPr marL="742950" lvl="1" indent="-285750">
              <a:buFont typeface="Arial" panose="020B0604020202020204" pitchFamily="34" charset="0"/>
              <a:buChar char="•"/>
            </a:pPr>
            <a:r>
              <a:rPr lang="en-US" b="0" i="0" dirty="0">
                <a:solidFill>
                  <a:srgbClr val="0D0D0D"/>
                </a:solidFill>
                <a:effectLst/>
                <a:highlight>
                  <a:srgbClr val="FFFFFF"/>
                </a:highlight>
              </a:rPr>
              <a:t>Developing an interlocal agreement with Abilene and San Angelo to utilize the Fort Stockton groundwater source.</a:t>
            </a:r>
          </a:p>
          <a:p>
            <a:pPr marL="742950" lvl="1" indent="-285750" algn="l">
              <a:buFont typeface="Arial" panose="020B0604020202020204" pitchFamily="34" charset="0"/>
              <a:buChar char="•"/>
            </a:pPr>
            <a:r>
              <a:rPr lang="en-US" b="0" i="0" dirty="0">
                <a:solidFill>
                  <a:srgbClr val="0D0D0D"/>
                </a:solidFill>
                <a:effectLst/>
                <a:highlight>
                  <a:srgbClr val="FFFFFF"/>
                </a:highlight>
              </a:rPr>
              <a:t>Demonstrating regional cooperation to enhance water security.</a:t>
            </a:r>
          </a:p>
        </p:txBody>
      </p:sp>
      <p:pic>
        <p:nvPicPr>
          <p:cNvPr id="2050" name="Picture 2">
            <a:extLst>
              <a:ext uri="{FF2B5EF4-FFF2-40B4-BE49-F238E27FC236}">
                <a16:creationId xmlns:a16="http://schemas.microsoft.com/office/drawing/2014/main" id="{1A24B22A-7A4F-D3EF-770B-02EA7EE6F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0439" y="1781175"/>
            <a:ext cx="330517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719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6</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571329" y="260400"/>
            <a:ext cx="1133098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Vision for the Next Five Years</a:t>
            </a:r>
          </a:p>
        </p:txBody>
      </p:sp>
      <p:sp>
        <p:nvSpPr>
          <p:cNvPr id="3" name="TextBox 2">
            <a:extLst>
              <a:ext uri="{FF2B5EF4-FFF2-40B4-BE49-F238E27FC236}">
                <a16:creationId xmlns:a16="http://schemas.microsoft.com/office/drawing/2014/main" id="{E6882F5A-EFE9-B2EA-D9FC-C16F5AC94D0F}"/>
              </a:ext>
            </a:extLst>
          </p:cNvPr>
          <p:cNvSpPr txBox="1"/>
          <p:nvPr/>
        </p:nvSpPr>
        <p:spPr>
          <a:xfrm>
            <a:off x="571329" y="589795"/>
            <a:ext cx="6094602" cy="5355312"/>
          </a:xfrm>
          <a:prstGeom prst="rect">
            <a:avLst/>
          </a:prstGeom>
          <a:noFill/>
        </p:spPr>
        <p:txBody>
          <a:bodyPr wrap="square">
            <a:spAutoFit/>
          </a:bodyPr>
          <a:lstStyle/>
          <a:p>
            <a:pPr algn="l"/>
            <a:endParaRPr lang="en-US" b="1" i="0" dirty="0">
              <a:solidFill>
                <a:srgbClr val="0D0D0D"/>
              </a:solidFill>
              <a:effectLst/>
              <a:highlight>
                <a:srgbClr val="FFFFFF"/>
              </a:highlight>
            </a:endParaRPr>
          </a:p>
          <a:p>
            <a:pPr algn="l"/>
            <a:endParaRPr lang="en-US" b="0" i="0" dirty="0">
              <a:solidFill>
                <a:srgbClr val="0D0D0D"/>
              </a:solidFill>
              <a:effectLst/>
              <a:highlight>
                <a:srgbClr val="FFFFFF"/>
              </a:highlight>
            </a:endParaRPr>
          </a:p>
          <a:p>
            <a:pPr marL="285750" indent="-285750" algn="l">
              <a:buFont typeface="Arial" panose="020B0604020202020204" pitchFamily="34" charset="0"/>
              <a:buChar char="•"/>
            </a:pPr>
            <a:r>
              <a:rPr lang="en-US" b="1" i="0" dirty="0">
                <a:solidFill>
                  <a:srgbClr val="0D0D0D"/>
                </a:solidFill>
                <a:effectLst/>
                <a:highlight>
                  <a:srgbClr val="FFFFFF"/>
                </a:highlight>
              </a:rPr>
              <a:t>Future Planning and Sustainability</a:t>
            </a:r>
            <a:endParaRPr lang="en-US" b="0" i="0" dirty="0">
              <a:solidFill>
                <a:srgbClr val="0D0D0D"/>
              </a:solidFill>
              <a:effectLst/>
              <a:highlight>
                <a:srgbClr val="FFFFFF"/>
              </a:highlight>
            </a:endParaRPr>
          </a:p>
          <a:p>
            <a:pPr marL="742950" lvl="1" indent="-285750" algn="l">
              <a:buFont typeface="Arial" panose="020B0604020202020204" pitchFamily="34" charset="0"/>
              <a:buChar char="•"/>
            </a:pPr>
            <a:r>
              <a:rPr lang="en-US" b="0" i="0" dirty="0">
                <a:solidFill>
                  <a:srgbClr val="0D0D0D"/>
                </a:solidFill>
                <a:effectLst/>
                <a:highlight>
                  <a:srgbClr val="FFFFFF"/>
                </a:highlight>
              </a:rPr>
              <a:t>Future rate adjustments planned to reach 75 Year Water Supply &amp; 100 Year Water Supply</a:t>
            </a:r>
          </a:p>
          <a:p>
            <a:pPr marL="742950" lvl="1" indent="-285750" algn="l">
              <a:buFont typeface="Arial" panose="020B0604020202020204" pitchFamily="34" charset="0"/>
              <a:buChar char="•"/>
            </a:pPr>
            <a:r>
              <a:rPr lang="en-US" b="0" i="0" dirty="0">
                <a:solidFill>
                  <a:srgbClr val="0D0D0D"/>
                </a:solidFill>
                <a:effectLst/>
                <a:highlight>
                  <a:srgbClr val="FFFFFF"/>
                </a:highlight>
              </a:rPr>
              <a:t>Long-term investments to ensure resource efficiency </a:t>
            </a:r>
            <a:br>
              <a:rPr lang="en-US" b="0" i="0" dirty="0">
                <a:solidFill>
                  <a:srgbClr val="0D0D0D"/>
                </a:solidFill>
                <a:effectLst/>
                <a:highlight>
                  <a:srgbClr val="FFFFFF"/>
                </a:highlight>
              </a:rPr>
            </a:br>
            <a:endParaRPr lang="en-US" b="0" i="0" dirty="0">
              <a:solidFill>
                <a:srgbClr val="0D0D0D"/>
              </a:solidFill>
              <a:effectLst/>
              <a:highlight>
                <a:srgbClr val="FFFFFF"/>
              </a:highlight>
            </a:endParaRPr>
          </a:p>
          <a:p>
            <a:pPr marL="285750" indent="-285750" algn="l">
              <a:buFont typeface="Arial" panose="020B0604020202020204" pitchFamily="34" charset="0"/>
              <a:buChar char="•"/>
            </a:pPr>
            <a:r>
              <a:rPr lang="en-US" b="1" i="0" dirty="0">
                <a:solidFill>
                  <a:srgbClr val="0D0D0D"/>
                </a:solidFill>
                <a:effectLst/>
                <a:highlight>
                  <a:srgbClr val="FFFFFF"/>
                </a:highlight>
              </a:rPr>
              <a:t>Innovative Water Reuse Projects</a:t>
            </a:r>
            <a:endParaRPr lang="en-US" b="0" i="0" dirty="0">
              <a:solidFill>
                <a:srgbClr val="0D0D0D"/>
              </a:solidFill>
              <a:effectLst/>
              <a:highlight>
                <a:srgbClr val="FFFFFF"/>
              </a:highlight>
            </a:endParaRPr>
          </a:p>
          <a:p>
            <a:pPr marL="742950" lvl="1" indent="-285750" algn="l">
              <a:buFont typeface="Arial" panose="020B0604020202020204" pitchFamily="34" charset="0"/>
              <a:buChar char="•"/>
            </a:pPr>
            <a:r>
              <a:rPr lang="en-US" b="0" i="0" dirty="0">
                <a:solidFill>
                  <a:srgbClr val="0D0D0D"/>
                </a:solidFill>
                <a:effectLst/>
                <a:highlight>
                  <a:srgbClr val="FFFFFF"/>
                </a:highlight>
              </a:rPr>
              <a:t>Exploring further uses of reclaimed water to reduce freshwater consumption and support industrial and agricultural needs.</a:t>
            </a:r>
            <a:br>
              <a:rPr lang="en-US" b="0" i="0" dirty="0">
                <a:solidFill>
                  <a:srgbClr val="0D0D0D"/>
                </a:solidFill>
                <a:effectLst/>
                <a:highlight>
                  <a:srgbClr val="FFFFFF"/>
                </a:highlight>
              </a:rPr>
            </a:br>
            <a:endParaRPr lang="en-US" b="0" i="0" dirty="0">
              <a:solidFill>
                <a:srgbClr val="0D0D0D"/>
              </a:solidFill>
              <a:effectLst/>
              <a:highlight>
                <a:srgbClr val="FFFFFF"/>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Infrastructure Modernization Initiatives</a:t>
            </a: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Implementing satellite leak detection technology and transitioning to AMI smart meters for real-time water use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0D0D"/>
                </a:solidFill>
                <a:effectLst/>
                <a:highlight>
                  <a:srgbClr val="FFFFFF"/>
                </a:highlight>
                <a:uLnTx/>
                <a:uFillTx/>
                <a:latin typeface="Calibri" panose="020F0502020204030204"/>
                <a:ea typeface="+mn-ea"/>
                <a:cs typeface="+mn-cs"/>
              </a:rPr>
              <a:t>Focused annual investment of $6 million for replacing aging infrastructure and maintaining water quality.</a:t>
            </a:r>
          </a:p>
          <a:p>
            <a:pPr marL="285750" indent="-285750">
              <a:buFont typeface="Arial" panose="020B0604020202020204" pitchFamily="34" charset="0"/>
              <a:buChar char="•"/>
            </a:pPr>
            <a:endParaRPr lang="en-US" b="0" i="0" dirty="0">
              <a:solidFill>
                <a:srgbClr val="0D0D0D"/>
              </a:solidFill>
              <a:effectLst/>
              <a:highlight>
                <a:srgbClr val="FFFFFF"/>
              </a:highlight>
            </a:endParaRPr>
          </a:p>
        </p:txBody>
      </p:sp>
      <p:pic>
        <p:nvPicPr>
          <p:cNvPr id="2" name="Picture 1">
            <a:extLst>
              <a:ext uri="{FF2B5EF4-FFF2-40B4-BE49-F238E27FC236}">
                <a16:creationId xmlns:a16="http://schemas.microsoft.com/office/drawing/2014/main" id="{6CA744EF-FCBA-D4DF-CD1A-CCAD4D792B21}"/>
              </a:ext>
            </a:extLst>
          </p:cNvPr>
          <p:cNvPicPr>
            <a:picLocks noChangeAspect="1"/>
          </p:cNvPicPr>
          <p:nvPr/>
        </p:nvPicPr>
        <p:blipFill>
          <a:blip r:embed="rId3"/>
          <a:stretch>
            <a:fillRect/>
          </a:stretch>
        </p:blipFill>
        <p:spPr>
          <a:xfrm>
            <a:off x="6914789" y="2141232"/>
            <a:ext cx="4576408" cy="2575535"/>
          </a:xfrm>
          <a:prstGeom prst="rect">
            <a:avLst/>
          </a:prstGeom>
        </p:spPr>
      </p:pic>
    </p:spTree>
    <p:extLst>
      <p:ext uri="{BB962C8B-B14F-4D97-AF65-F5344CB8AC3E}">
        <p14:creationId xmlns:p14="http://schemas.microsoft.com/office/powerpoint/2010/main" val="2376260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7</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494612"/>
            <a:ext cx="12059423" cy="12902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accent1">
                    <a:lumMod val="75000"/>
                  </a:schemeClr>
                </a:solidFill>
                <a:latin typeface="Proxima Nova Extrabold"/>
                <a:cs typeface="Arial"/>
              </a:rPr>
              <a:t>Sustainability: Future Water Investments</a:t>
            </a:r>
          </a:p>
        </p:txBody>
      </p:sp>
      <p:sp>
        <p:nvSpPr>
          <p:cNvPr id="3" name="TextBox 2">
            <a:extLst>
              <a:ext uri="{FF2B5EF4-FFF2-40B4-BE49-F238E27FC236}">
                <a16:creationId xmlns:a16="http://schemas.microsoft.com/office/drawing/2014/main" id="{35E63D20-C58B-B864-A22B-CA33AC11598F}"/>
              </a:ext>
            </a:extLst>
          </p:cNvPr>
          <p:cNvSpPr txBox="1"/>
          <p:nvPr/>
        </p:nvSpPr>
        <p:spPr>
          <a:xfrm>
            <a:off x="532627" y="1581791"/>
            <a:ext cx="7294647" cy="3826689"/>
          </a:xfrm>
          <a:prstGeom prst="rect">
            <a:avLst/>
          </a:prstGeom>
          <a:noFill/>
        </p:spPr>
        <p:txBody>
          <a:bodyPr wrap="square">
            <a:spAutoFit/>
          </a:bodyPr>
          <a:lstStyle/>
          <a:p>
            <a:pPr marL="228600" marR="0" lvl="0" indent="-91440" algn="l" defTabSz="914400" rtl="0" eaLnBrk="1" fontAlgn="auto" latinLnBrk="0" hangingPunct="1">
              <a:lnSpc>
                <a:spcPct val="100000"/>
              </a:lnSpc>
              <a:spcBef>
                <a:spcPts val="0"/>
              </a:spcBef>
              <a:spcAft>
                <a:spcPts val="80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Necessity of Rate Increases:</a:t>
            </a:r>
            <a:r>
              <a:rPr kumimoji="0" lang="en-US" b="0" i="0" u="none" strike="noStrike" kern="0" cap="none" spc="0" normalizeH="0" baseline="0" noProof="0" dirty="0">
                <a:ln>
                  <a:noFill/>
                </a:ln>
                <a:solidFill>
                  <a:srgbClr val="222222"/>
                </a:solidFill>
                <a:effectLst/>
                <a:uLnTx/>
                <a:uFillTx/>
                <a:cs typeface="Arial"/>
                <a:sym typeface="Arial"/>
              </a:rPr>
              <a:t> Anticipated rate adjustments are essential to accommodate the acquisition of the Fort Stockton groundwater source, rising chemical and labor costs, and inflation of material costs. The last utility rate increase was on October 1, 2018.</a:t>
            </a: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Structured Rate Increase Plan:</a:t>
            </a:r>
            <a:r>
              <a:rPr kumimoji="0" lang="en-US" b="0" i="0" u="none" strike="noStrike" kern="0" cap="none" spc="0" normalizeH="0" baseline="0" noProof="0" dirty="0">
                <a:ln>
                  <a:noFill/>
                </a:ln>
                <a:solidFill>
                  <a:srgbClr val="222222"/>
                </a:solidFill>
                <a:effectLst/>
                <a:uLnTx/>
                <a:uFillTx/>
                <a:cs typeface="Arial"/>
                <a:sym typeface="Arial"/>
              </a:rPr>
              <a:t> A carefully studied and structured rate increase plan is proposed, with increments spread over the next 8 years, featuring adjustments every other year for financial predictability and stability.</a:t>
            </a:r>
          </a:p>
          <a:p>
            <a:pPr marL="228600" marR="0" lvl="1" indent="-91440" algn="l" defTabSz="914400" rtl="0" eaLnBrk="1" fontAlgn="auto" latinLnBrk="0" hangingPunct="1">
              <a:lnSpc>
                <a:spcPct val="100000"/>
              </a:lnSpc>
              <a:spcBef>
                <a:spcPts val="12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222222"/>
                </a:solidFill>
                <a:effectLst/>
                <a:uLnTx/>
                <a:uFillTx/>
                <a:cs typeface="Arial"/>
                <a:sym typeface="Arial"/>
              </a:rPr>
              <a:t>Expert Rate Model Development:</a:t>
            </a:r>
            <a:r>
              <a:rPr kumimoji="0" lang="en-US" b="0" i="0" u="none" strike="noStrike" kern="0" cap="none" spc="0" normalizeH="0" baseline="0" noProof="0" dirty="0">
                <a:ln>
                  <a:noFill/>
                </a:ln>
                <a:solidFill>
                  <a:srgbClr val="222222"/>
                </a:solidFill>
                <a:effectLst/>
                <a:uLnTx/>
                <a:uFillTx/>
                <a:cs typeface="Arial"/>
                <a:sym typeface="Arial"/>
              </a:rPr>
              <a:t> The rate model, constructed by </a:t>
            </a:r>
            <a:r>
              <a:rPr kumimoji="0" lang="en-US" b="0" i="0" u="none" strike="noStrike" kern="0" cap="none" spc="0" normalizeH="0" baseline="0" noProof="0" dirty="0" err="1">
                <a:ln>
                  <a:noFill/>
                </a:ln>
                <a:solidFill>
                  <a:srgbClr val="222222"/>
                </a:solidFill>
                <a:effectLst/>
                <a:uLnTx/>
                <a:uFillTx/>
                <a:cs typeface="Arial"/>
                <a:sym typeface="Arial"/>
              </a:rPr>
              <a:t>Raftelis</a:t>
            </a:r>
            <a:r>
              <a:rPr kumimoji="0" lang="en-US" b="0" i="0" u="none" strike="noStrike" kern="0" cap="none" spc="0" normalizeH="0" baseline="0" noProof="0" dirty="0">
                <a:ln>
                  <a:noFill/>
                </a:ln>
                <a:solidFill>
                  <a:srgbClr val="222222"/>
                </a:solidFill>
                <a:effectLst/>
                <a:uLnTx/>
                <a:uFillTx/>
                <a:cs typeface="Arial"/>
                <a:sym typeface="Arial"/>
              </a:rPr>
              <a:t> in 2020 and updated in 2022, forms the basis for these planned rate adjustments, ensuring they are data-driven and aligned with the city's needs.</a:t>
            </a:r>
          </a:p>
        </p:txBody>
      </p:sp>
      <p:pic>
        <p:nvPicPr>
          <p:cNvPr id="6" name="Picture 5" descr="A long shot of a canal&#10;&#10;Description automatically generated">
            <a:extLst>
              <a:ext uri="{FF2B5EF4-FFF2-40B4-BE49-F238E27FC236}">
                <a16:creationId xmlns:a16="http://schemas.microsoft.com/office/drawing/2014/main" id="{3D796370-DEBC-7E6B-6361-588B6AB39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274" y="1892420"/>
            <a:ext cx="4097547" cy="3073160"/>
          </a:xfrm>
          <a:prstGeom prst="rect">
            <a:avLst/>
          </a:prstGeom>
        </p:spPr>
      </p:pic>
    </p:spTree>
    <p:extLst>
      <p:ext uri="{BB962C8B-B14F-4D97-AF65-F5344CB8AC3E}">
        <p14:creationId xmlns:p14="http://schemas.microsoft.com/office/powerpoint/2010/main" val="248048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73471"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8</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730864" y="198904"/>
            <a:ext cx="12879238"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Infrastructure Modernization</a:t>
            </a:r>
          </a:p>
        </p:txBody>
      </p:sp>
      <p:pic>
        <p:nvPicPr>
          <p:cNvPr id="8" name="Picture 7">
            <a:extLst>
              <a:ext uri="{FF2B5EF4-FFF2-40B4-BE49-F238E27FC236}">
                <a16:creationId xmlns:a16="http://schemas.microsoft.com/office/drawing/2014/main" id="{52E318FC-B657-01B5-2D9F-7F195D6EC9A4}"/>
              </a:ext>
            </a:extLst>
          </p:cNvPr>
          <p:cNvPicPr>
            <a:picLocks noChangeAspect="1"/>
          </p:cNvPicPr>
          <p:nvPr/>
        </p:nvPicPr>
        <p:blipFill>
          <a:blip r:embed="rId3"/>
          <a:stretch>
            <a:fillRect/>
          </a:stretch>
        </p:blipFill>
        <p:spPr>
          <a:xfrm>
            <a:off x="992341" y="1119702"/>
            <a:ext cx="2897868" cy="4510595"/>
          </a:xfrm>
          <a:prstGeom prst="rect">
            <a:avLst/>
          </a:prstGeom>
        </p:spPr>
      </p:pic>
      <p:pic>
        <p:nvPicPr>
          <p:cNvPr id="10" name="Picture 9">
            <a:extLst>
              <a:ext uri="{FF2B5EF4-FFF2-40B4-BE49-F238E27FC236}">
                <a16:creationId xmlns:a16="http://schemas.microsoft.com/office/drawing/2014/main" id="{072173FE-FD63-7654-A69F-D89CB023DA97}"/>
              </a:ext>
            </a:extLst>
          </p:cNvPr>
          <p:cNvPicPr>
            <a:picLocks noChangeAspect="1"/>
          </p:cNvPicPr>
          <p:nvPr/>
        </p:nvPicPr>
        <p:blipFill>
          <a:blip r:embed="rId4"/>
          <a:stretch>
            <a:fillRect/>
          </a:stretch>
        </p:blipFill>
        <p:spPr>
          <a:xfrm>
            <a:off x="4684143" y="759138"/>
            <a:ext cx="6369659" cy="4917663"/>
          </a:xfrm>
          <a:prstGeom prst="rect">
            <a:avLst/>
          </a:prstGeom>
        </p:spPr>
      </p:pic>
    </p:spTree>
    <p:extLst>
      <p:ext uri="{BB962C8B-B14F-4D97-AF65-F5344CB8AC3E}">
        <p14:creationId xmlns:p14="http://schemas.microsoft.com/office/powerpoint/2010/main" val="412910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9</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541789" y="454087"/>
            <a:ext cx="11488411"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Future Water Investments</a:t>
            </a:r>
          </a:p>
        </p:txBody>
      </p:sp>
      <p:sp>
        <p:nvSpPr>
          <p:cNvPr id="6" name="TextBox 5">
            <a:extLst>
              <a:ext uri="{FF2B5EF4-FFF2-40B4-BE49-F238E27FC236}">
                <a16:creationId xmlns:a16="http://schemas.microsoft.com/office/drawing/2014/main" id="{C7D19530-2683-7A9E-73B7-38A392F10D8C}"/>
              </a:ext>
            </a:extLst>
          </p:cNvPr>
          <p:cNvSpPr txBox="1"/>
          <p:nvPr/>
        </p:nvSpPr>
        <p:spPr>
          <a:xfrm>
            <a:off x="495300" y="1456938"/>
            <a:ext cx="3309176" cy="584775"/>
          </a:xfrm>
          <a:prstGeom prst="rect">
            <a:avLst/>
          </a:prstGeom>
          <a:noFill/>
        </p:spPr>
        <p:txBody>
          <a:bodyPr wrap="none" rtlCol="0">
            <a:spAutoFit/>
          </a:bodyPr>
          <a:lstStyle/>
          <a:p>
            <a:r>
              <a:rPr lang="en-US" b="1" dirty="0"/>
              <a:t>Current Rate Structure</a:t>
            </a:r>
          </a:p>
          <a:p>
            <a:pPr marL="285750" indent="-285750">
              <a:buFont typeface="Arial" panose="020B0604020202020204" pitchFamily="34" charset="0"/>
              <a:buChar char="•"/>
            </a:pPr>
            <a:r>
              <a:rPr lang="en-US" sz="1400" dirty="0"/>
              <a:t>Does not pay operating &amp; capital costs</a:t>
            </a:r>
          </a:p>
        </p:txBody>
      </p:sp>
      <p:graphicFrame>
        <p:nvGraphicFramePr>
          <p:cNvPr id="10" name="Chart 9">
            <a:extLst>
              <a:ext uri="{FF2B5EF4-FFF2-40B4-BE49-F238E27FC236}">
                <a16:creationId xmlns:a16="http://schemas.microsoft.com/office/drawing/2014/main" id="{79E43536-F321-4CAB-92E1-B89D190DB316}"/>
              </a:ext>
            </a:extLst>
          </p:cNvPr>
          <p:cNvGraphicFramePr>
            <a:graphicFrameLocks/>
          </p:cNvGraphicFramePr>
          <p:nvPr>
            <p:extLst>
              <p:ext uri="{D42A27DB-BD31-4B8C-83A1-F6EECF244321}">
                <p14:modId xmlns:p14="http://schemas.microsoft.com/office/powerpoint/2010/main" val="3123303306"/>
              </p:ext>
            </p:extLst>
          </p:nvPr>
        </p:nvGraphicFramePr>
        <p:xfrm>
          <a:off x="6332627" y="2184404"/>
          <a:ext cx="4624180" cy="316473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358E886-7748-47EC-C225-5A757D6C88A5}"/>
              </a:ext>
            </a:extLst>
          </p:cNvPr>
          <p:cNvSpPr txBox="1"/>
          <p:nvPr/>
        </p:nvSpPr>
        <p:spPr>
          <a:xfrm>
            <a:off x="6421635" y="1456938"/>
            <a:ext cx="4329275" cy="584775"/>
          </a:xfrm>
          <a:prstGeom prst="rect">
            <a:avLst/>
          </a:prstGeom>
          <a:noFill/>
        </p:spPr>
        <p:txBody>
          <a:bodyPr wrap="square" rtlCol="0">
            <a:spAutoFit/>
          </a:bodyPr>
          <a:lstStyle/>
          <a:p>
            <a:r>
              <a:rPr lang="en-US" b="1" dirty="0"/>
              <a:t>5% Rate increase FY25, FY27, FY29</a:t>
            </a:r>
          </a:p>
          <a:p>
            <a:pPr marL="285750" indent="-285750">
              <a:buFont typeface="Arial" panose="020B0604020202020204" pitchFamily="34" charset="0"/>
              <a:buChar char="•"/>
            </a:pPr>
            <a:r>
              <a:rPr lang="en-US" sz="1400" dirty="0"/>
              <a:t>Covers Dept, operations, and planned maintenance</a:t>
            </a:r>
          </a:p>
        </p:txBody>
      </p:sp>
      <p:graphicFrame>
        <p:nvGraphicFramePr>
          <p:cNvPr id="13" name="Chart 12">
            <a:extLst>
              <a:ext uri="{FF2B5EF4-FFF2-40B4-BE49-F238E27FC236}">
                <a16:creationId xmlns:a16="http://schemas.microsoft.com/office/drawing/2014/main" id="{79E43536-F321-4CAB-92E1-B89D190DB316}"/>
              </a:ext>
            </a:extLst>
          </p:cNvPr>
          <p:cNvGraphicFramePr>
            <a:graphicFrameLocks/>
          </p:cNvGraphicFramePr>
          <p:nvPr>
            <p:extLst>
              <p:ext uri="{D42A27DB-BD31-4B8C-83A1-F6EECF244321}">
                <p14:modId xmlns:p14="http://schemas.microsoft.com/office/powerpoint/2010/main" val="444293321"/>
              </p:ext>
            </p:extLst>
          </p:nvPr>
        </p:nvGraphicFramePr>
        <p:xfrm>
          <a:off x="495300" y="2236330"/>
          <a:ext cx="5441949" cy="316473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A6D94751-DDAC-60A5-A7D5-7D2AD3859A77}"/>
              </a:ext>
            </a:extLst>
          </p:cNvPr>
          <p:cNvPicPr>
            <a:picLocks noChangeAspect="1"/>
          </p:cNvPicPr>
          <p:nvPr/>
        </p:nvPicPr>
        <p:blipFill>
          <a:blip r:embed="rId5"/>
          <a:stretch>
            <a:fillRect/>
          </a:stretch>
        </p:blipFill>
        <p:spPr>
          <a:xfrm>
            <a:off x="1530026" y="5133692"/>
            <a:ext cx="323850" cy="257175"/>
          </a:xfrm>
          <a:prstGeom prst="rect">
            <a:avLst/>
          </a:prstGeom>
        </p:spPr>
      </p:pic>
      <p:sp>
        <p:nvSpPr>
          <p:cNvPr id="8" name="TextBox 7">
            <a:extLst>
              <a:ext uri="{FF2B5EF4-FFF2-40B4-BE49-F238E27FC236}">
                <a16:creationId xmlns:a16="http://schemas.microsoft.com/office/drawing/2014/main" id="{5FC51586-6287-B4BC-B9E0-92FA1B25370A}"/>
              </a:ext>
            </a:extLst>
          </p:cNvPr>
          <p:cNvSpPr txBox="1"/>
          <p:nvPr/>
        </p:nvSpPr>
        <p:spPr>
          <a:xfrm>
            <a:off x="1772550" y="5133692"/>
            <a:ext cx="410690" cy="215444"/>
          </a:xfrm>
          <a:prstGeom prst="rect">
            <a:avLst/>
          </a:prstGeom>
          <a:noFill/>
        </p:spPr>
        <p:txBody>
          <a:bodyPr wrap="none" rtlCol="0">
            <a:spAutoFit/>
          </a:bodyPr>
          <a:lstStyle/>
          <a:p>
            <a:r>
              <a:rPr lang="en-US" sz="800" dirty="0"/>
              <a:t>O&amp;M</a:t>
            </a:r>
          </a:p>
        </p:txBody>
      </p:sp>
      <p:pic>
        <p:nvPicPr>
          <p:cNvPr id="9" name="Picture 8">
            <a:extLst>
              <a:ext uri="{FF2B5EF4-FFF2-40B4-BE49-F238E27FC236}">
                <a16:creationId xmlns:a16="http://schemas.microsoft.com/office/drawing/2014/main" id="{2BFE6603-ADA0-73D0-82F3-0CF72629CCEC}"/>
              </a:ext>
            </a:extLst>
          </p:cNvPr>
          <p:cNvPicPr>
            <a:picLocks noChangeAspect="1"/>
          </p:cNvPicPr>
          <p:nvPr/>
        </p:nvPicPr>
        <p:blipFill>
          <a:blip r:embed="rId5"/>
          <a:stretch>
            <a:fillRect/>
          </a:stretch>
        </p:blipFill>
        <p:spPr>
          <a:xfrm>
            <a:off x="7150739" y="5035198"/>
            <a:ext cx="351913" cy="313938"/>
          </a:xfrm>
          <a:prstGeom prst="rect">
            <a:avLst/>
          </a:prstGeom>
        </p:spPr>
      </p:pic>
      <p:sp>
        <p:nvSpPr>
          <p:cNvPr id="14" name="TextBox 13">
            <a:extLst>
              <a:ext uri="{FF2B5EF4-FFF2-40B4-BE49-F238E27FC236}">
                <a16:creationId xmlns:a16="http://schemas.microsoft.com/office/drawing/2014/main" id="{974FBEC2-F16C-264F-27E4-676DC6E295B1}"/>
              </a:ext>
            </a:extLst>
          </p:cNvPr>
          <p:cNvSpPr txBox="1"/>
          <p:nvPr/>
        </p:nvSpPr>
        <p:spPr>
          <a:xfrm>
            <a:off x="7438177" y="5050543"/>
            <a:ext cx="661445" cy="215444"/>
          </a:xfrm>
          <a:prstGeom prst="rect">
            <a:avLst/>
          </a:prstGeom>
          <a:noFill/>
        </p:spPr>
        <p:txBody>
          <a:bodyPr wrap="square" rtlCol="0">
            <a:spAutoFit/>
          </a:bodyPr>
          <a:lstStyle/>
          <a:p>
            <a:r>
              <a:rPr lang="en-US" sz="800" dirty="0"/>
              <a:t>O&amp;M</a:t>
            </a:r>
          </a:p>
        </p:txBody>
      </p:sp>
    </p:spTree>
    <p:extLst>
      <p:ext uri="{BB962C8B-B14F-4D97-AF65-F5344CB8AC3E}">
        <p14:creationId xmlns:p14="http://schemas.microsoft.com/office/powerpoint/2010/main" val="317343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11113</TotalTime>
  <Words>949</Words>
  <Application>Microsoft Office PowerPoint</Application>
  <PresentationFormat>Widescreen</PresentationFormat>
  <Paragraphs>123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Proxima Nova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Novak</dc:creator>
  <cp:lastModifiedBy>Taylor Novak</cp:lastModifiedBy>
  <cp:revision>30</cp:revision>
  <cp:lastPrinted>2024-05-01T18:31:47Z</cp:lastPrinted>
  <dcterms:created xsi:type="dcterms:W3CDTF">2023-12-06T01:46:39Z</dcterms:created>
  <dcterms:modified xsi:type="dcterms:W3CDTF">2024-05-14T14:19:54Z</dcterms:modified>
</cp:coreProperties>
</file>