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4.xml" ContentType="application/vnd.ms-office.chartstyle+xml"/>
  <Override PartName="/ppt/charts/colors2.xml" ContentType="application/vnd.ms-office.chartcolorstyle+xml"/>
  <Override PartName="/ppt/charts/colors4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4" r:id="rId6"/>
    <p:sldId id="266" r:id="rId7"/>
    <p:sldId id="279" r:id="rId8"/>
    <p:sldId id="280" r:id="rId9"/>
    <p:sldId id="282" r:id="rId10"/>
    <p:sldId id="276" r:id="rId11"/>
    <p:sldId id="261" r:id="rId12"/>
    <p:sldId id="272" r:id="rId1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Texas Combined Utilities Monthly</a:t>
            </a:r>
            <a:r>
              <a:rPr lang="en-US" baseline="0" dirty="0"/>
              <a:t> Bill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Sheet1!$I$1:$I$2</c:f>
              <c:strCache>
                <c:ptCount val="2"/>
                <c:pt idx="0">
                  <c:v>Combined</c:v>
                </c:pt>
                <c:pt idx="1">
                  <c:v>Res. Avg. Fee for 5,000 Gal.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Sheet1!$A$3:$A$13</c:f>
              <c:strCache>
                <c:ptCount val="11"/>
                <c:pt idx="0">
                  <c:v>McAllen</c:v>
                </c:pt>
                <c:pt idx="1">
                  <c:v>Killeen</c:v>
                </c:pt>
                <c:pt idx="2">
                  <c:v>Pasadena</c:v>
                </c:pt>
                <c:pt idx="3">
                  <c:v>Midland</c:v>
                </c:pt>
                <c:pt idx="4">
                  <c:v>Denton</c:v>
                </c:pt>
                <c:pt idx="5">
                  <c:v>Abilene</c:v>
                </c:pt>
                <c:pt idx="6">
                  <c:v>Odessa</c:v>
                </c:pt>
                <c:pt idx="7">
                  <c:v>Carrollton</c:v>
                </c:pt>
                <c:pt idx="8">
                  <c:v>Waco</c:v>
                </c:pt>
                <c:pt idx="9">
                  <c:v>Mesquite</c:v>
                </c:pt>
                <c:pt idx="10">
                  <c:v>Pearland</c:v>
                </c:pt>
              </c:strCache>
            </c:strRef>
          </c:cat>
          <c:val>
            <c:numRef>
              <c:f>Sheet1!$I$3:$I$13</c:f>
              <c:numCache>
                <c:formatCode>"$"#,##0.00</c:formatCode>
                <c:ptCount val="11"/>
                <c:pt idx="0">
                  <c:v>41.7</c:v>
                </c:pt>
                <c:pt idx="1">
                  <c:v>50.54</c:v>
                </c:pt>
                <c:pt idx="2">
                  <c:v>48.54</c:v>
                </c:pt>
                <c:pt idx="3">
                  <c:v>64.37</c:v>
                </c:pt>
                <c:pt idx="4">
                  <c:v>63.99</c:v>
                </c:pt>
                <c:pt idx="5">
                  <c:v>65.55</c:v>
                </c:pt>
                <c:pt idx="6">
                  <c:v>62.550000000000004</c:v>
                </c:pt>
                <c:pt idx="7">
                  <c:v>63.63</c:v>
                </c:pt>
                <c:pt idx="8">
                  <c:v>93.73</c:v>
                </c:pt>
                <c:pt idx="9">
                  <c:v>92.53</c:v>
                </c:pt>
                <c:pt idx="10">
                  <c:v>99.69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11-4220-8A1E-CC99D3BF529D}"/>
            </c:ext>
          </c:extLst>
        </c:ser>
        <c:ser>
          <c:idx val="1"/>
          <c:order val="1"/>
          <c:tx>
            <c:strRef>
              <c:f>Sheet1!$J$1:$J$2</c:f>
              <c:strCache>
                <c:ptCount val="2"/>
                <c:pt idx="0">
                  <c:v>Combined</c:v>
                </c:pt>
                <c:pt idx="1">
                  <c:v>Res. Avg. Fee for 10,000 Gal.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Sheet1!$A$3:$A$13</c:f>
              <c:strCache>
                <c:ptCount val="11"/>
                <c:pt idx="0">
                  <c:v>McAllen</c:v>
                </c:pt>
                <c:pt idx="1">
                  <c:v>Killeen</c:v>
                </c:pt>
                <c:pt idx="2">
                  <c:v>Pasadena</c:v>
                </c:pt>
                <c:pt idx="3">
                  <c:v>Midland</c:v>
                </c:pt>
                <c:pt idx="4">
                  <c:v>Denton</c:v>
                </c:pt>
                <c:pt idx="5">
                  <c:v>Abilene</c:v>
                </c:pt>
                <c:pt idx="6">
                  <c:v>Odessa</c:v>
                </c:pt>
                <c:pt idx="7">
                  <c:v>Carrollton</c:v>
                </c:pt>
                <c:pt idx="8">
                  <c:v>Waco</c:v>
                </c:pt>
                <c:pt idx="9">
                  <c:v>Mesquite</c:v>
                </c:pt>
                <c:pt idx="10">
                  <c:v>Pearland</c:v>
                </c:pt>
              </c:strCache>
            </c:strRef>
          </c:cat>
          <c:val>
            <c:numRef>
              <c:f>Sheet1!$J$3:$J$13</c:f>
              <c:numCache>
                <c:formatCode>"$"#,##0.00</c:formatCode>
                <c:ptCount val="11"/>
                <c:pt idx="0">
                  <c:v>59.95</c:v>
                </c:pt>
                <c:pt idx="1">
                  <c:v>86.44</c:v>
                </c:pt>
                <c:pt idx="2">
                  <c:v>89.13</c:v>
                </c:pt>
                <c:pt idx="3">
                  <c:v>99.32</c:v>
                </c:pt>
                <c:pt idx="4">
                  <c:v>102.94</c:v>
                </c:pt>
                <c:pt idx="5">
                  <c:v>107.80000000000001</c:v>
                </c:pt>
                <c:pt idx="6">
                  <c:v>110.2</c:v>
                </c:pt>
                <c:pt idx="7">
                  <c:v>113.88</c:v>
                </c:pt>
                <c:pt idx="8">
                  <c:v>144.09</c:v>
                </c:pt>
                <c:pt idx="9">
                  <c:v>152.82</c:v>
                </c:pt>
                <c:pt idx="10">
                  <c:v>162.52000000000001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11-4220-8A1E-CC99D3BF529D}"/>
            </c:ext>
          </c:extLst>
        </c:ser>
        <c:ser>
          <c:idx val="2"/>
          <c:order val="2"/>
          <c:tx>
            <c:strRef>
              <c:f>Sheet1!$A$2:$A$3</c:f>
              <c:strCache>
                <c:ptCount val="2"/>
                <c:pt idx="0">
                  <c:v>City</c:v>
                </c:pt>
                <c:pt idx="1">
                  <c:v>McAllen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Sheet1!$A$3:$A$13</c:f>
              <c:strCache>
                <c:ptCount val="11"/>
                <c:pt idx="0">
                  <c:v>McAllen</c:v>
                </c:pt>
                <c:pt idx="1">
                  <c:v>Killeen</c:v>
                </c:pt>
                <c:pt idx="2">
                  <c:v>Pasadena</c:v>
                </c:pt>
                <c:pt idx="3">
                  <c:v>Midland</c:v>
                </c:pt>
                <c:pt idx="4">
                  <c:v>Denton</c:v>
                </c:pt>
                <c:pt idx="5">
                  <c:v>Abilene</c:v>
                </c:pt>
                <c:pt idx="6">
                  <c:v>Odessa</c:v>
                </c:pt>
                <c:pt idx="7">
                  <c:v>Carrollton</c:v>
                </c:pt>
                <c:pt idx="8">
                  <c:v>Waco</c:v>
                </c:pt>
                <c:pt idx="9">
                  <c:v>Mesquite</c:v>
                </c:pt>
                <c:pt idx="10">
                  <c:v>Pearland</c:v>
                </c:pt>
              </c:strCache>
            </c:strRef>
          </c:cat>
          <c:val>
            <c:numRef>
              <c:f>Sheet1!$A$4:$A$13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11-4220-8A1E-CC99D3BF5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192527"/>
        <c:axId val="158190607"/>
      </c:barChart>
      <c:catAx>
        <c:axId val="158192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190607"/>
        <c:crosses val="autoZero"/>
        <c:auto val="1"/>
        <c:lblAlgn val="ctr"/>
        <c:lblOffset val="100"/>
        <c:noMultiLvlLbl val="0"/>
      </c:catAx>
      <c:valAx>
        <c:axId val="158190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192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5% Midland</a:t>
            </a:r>
            <a:r>
              <a:rPr lang="en-US" baseline="0" dirty="0"/>
              <a:t> Rate Increase Monthly Bill</a:t>
            </a:r>
            <a:endParaRPr lang="en-US" dirty="0"/>
          </a:p>
        </c:rich>
      </c:tx>
      <c:layout>
        <c:manualLayout>
          <c:xMode val="edge"/>
          <c:yMode val="edge"/>
          <c:x val="0.28742344706911638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Sheet1!$J$16:$J$17</c:f>
              <c:strCache>
                <c:ptCount val="2"/>
                <c:pt idx="0">
                  <c:v>Combined</c:v>
                </c:pt>
                <c:pt idx="1">
                  <c:v>Res. Avg. Fee for 5,000 Gal.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Sheet1!$I$18:$I$28</c:f>
              <c:strCache>
                <c:ptCount val="11"/>
                <c:pt idx="0">
                  <c:v>McAllen</c:v>
                </c:pt>
                <c:pt idx="1">
                  <c:v>Killeen</c:v>
                </c:pt>
                <c:pt idx="2">
                  <c:v>Pasadena</c:v>
                </c:pt>
                <c:pt idx="3">
                  <c:v>Denton</c:v>
                </c:pt>
                <c:pt idx="4">
                  <c:v>Midland</c:v>
                </c:pt>
                <c:pt idx="5">
                  <c:v>Abilene</c:v>
                </c:pt>
                <c:pt idx="6">
                  <c:v>Odessa</c:v>
                </c:pt>
                <c:pt idx="7">
                  <c:v>Carrollton</c:v>
                </c:pt>
                <c:pt idx="8">
                  <c:v>Waco</c:v>
                </c:pt>
                <c:pt idx="9">
                  <c:v>Mesquite</c:v>
                </c:pt>
                <c:pt idx="10">
                  <c:v>Pearland</c:v>
                </c:pt>
              </c:strCache>
            </c:strRef>
          </c:cat>
          <c:val>
            <c:numRef>
              <c:f>Sheet1!$J$18:$J$28</c:f>
              <c:numCache>
                <c:formatCode>"$"#,##0.00</c:formatCode>
                <c:ptCount val="11"/>
                <c:pt idx="0">
                  <c:v>41.7</c:v>
                </c:pt>
                <c:pt idx="1">
                  <c:v>50.54</c:v>
                </c:pt>
                <c:pt idx="2">
                  <c:v>48.54</c:v>
                </c:pt>
                <c:pt idx="3">
                  <c:v>63.99</c:v>
                </c:pt>
                <c:pt idx="4">
                  <c:v>67.58850000000001</c:v>
                </c:pt>
                <c:pt idx="5">
                  <c:v>65.55</c:v>
                </c:pt>
                <c:pt idx="6">
                  <c:v>62.550000000000004</c:v>
                </c:pt>
                <c:pt idx="7">
                  <c:v>63.63</c:v>
                </c:pt>
                <c:pt idx="8">
                  <c:v>93.73</c:v>
                </c:pt>
                <c:pt idx="9">
                  <c:v>92.53</c:v>
                </c:pt>
                <c:pt idx="10">
                  <c:v>99.69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85-42D3-B2E8-EFDB95E76B9B}"/>
            </c:ext>
          </c:extLst>
        </c:ser>
        <c:ser>
          <c:idx val="1"/>
          <c:order val="1"/>
          <c:tx>
            <c:strRef>
              <c:f>Sheet1!$K$16:$K$17</c:f>
              <c:strCache>
                <c:ptCount val="2"/>
                <c:pt idx="0">
                  <c:v>Combined</c:v>
                </c:pt>
                <c:pt idx="1">
                  <c:v>Res. Avg. Fee for 10,000 Gal.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Sheet1!$I$18:$I$28</c:f>
              <c:strCache>
                <c:ptCount val="11"/>
                <c:pt idx="0">
                  <c:v>McAllen</c:v>
                </c:pt>
                <c:pt idx="1">
                  <c:v>Killeen</c:v>
                </c:pt>
                <c:pt idx="2">
                  <c:v>Pasadena</c:v>
                </c:pt>
                <c:pt idx="3">
                  <c:v>Denton</c:v>
                </c:pt>
                <c:pt idx="4">
                  <c:v>Midland</c:v>
                </c:pt>
                <c:pt idx="5">
                  <c:v>Abilene</c:v>
                </c:pt>
                <c:pt idx="6">
                  <c:v>Odessa</c:v>
                </c:pt>
                <c:pt idx="7">
                  <c:v>Carrollton</c:v>
                </c:pt>
                <c:pt idx="8">
                  <c:v>Waco</c:v>
                </c:pt>
                <c:pt idx="9">
                  <c:v>Mesquite</c:v>
                </c:pt>
                <c:pt idx="10">
                  <c:v>Pearland</c:v>
                </c:pt>
              </c:strCache>
            </c:strRef>
          </c:cat>
          <c:val>
            <c:numRef>
              <c:f>Sheet1!$K$18:$K$28</c:f>
              <c:numCache>
                <c:formatCode>"$"#,##0.00</c:formatCode>
                <c:ptCount val="11"/>
                <c:pt idx="0">
                  <c:v>59.95</c:v>
                </c:pt>
                <c:pt idx="1">
                  <c:v>86.44</c:v>
                </c:pt>
                <c:pt idx="2">
                  <c:v>89.13</c:v>
                </c:pt>
                <c:pt idx="3">
                  <c:v>102.94</c:v>
                </c:pt>
                <c:pt idx="4">
                  <c:v>104.286</c:v>
                </c:pt>
                <c:pt idx="5">
                  <c:v>107.80000000000001</c:v>
                </c:pt>
                <c:pt idx="6">
                  <c:v>110.2</c:v>
                </c:pt>
                <c:pt idx="7">
                  <c:v>113.88</c:v>
                </c:pt>
                <c:pt idx="8">
                  <c:v>144.09</c:v>
                </c:pt>
                <c:pt idx="9">
                  <c:v>152.82</c:v>
                </c:pt>
                <c:pt idx="10">
                  <c:v>162.52000000000001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85-42D3-B2E8-EFDB95E76B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200207"/>
        <c:axId val="158193487"/>
      </c:barChart>
      <c:catAx>
        <c:axId val="15820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193487"/>
        <c:crosses val="autoZero"/>
        <c:auto val="1"/>
        <c:lblAlgn val="ctr"/>
        <c:lblOffset val="100"/>
        <c:noMultiLvlLbl val="0"/>
      </c:catAx>
      <c:valAx>
        <c:axId val="158193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200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Revenue Sufficiency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Dashboard!$C$124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[0]!chart_range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[0]!O_M</c:f>
              <c:numCache>
                <c:formatCode>"$"#,##0_);[Red]\("$"#,##0\)</c:formatCode>
                <c:ptCount val="8"/>
                <c:pt idx="0">
                  <c:v>63268554.139934175</c:v>
                </c:pt>
                <c:pt idx="1">
                  <c:v>66307589.0830248</c:v>
                </c:pt>
                <c:pt idx="2">
                  <c:v>69503996.16668652</c:v>
                </c:pt>
                <c:pt idx="3">
                  <c:v>72866402.900185525</c:v>
                </c:pt>
                <c:pt idx="4">
                  <c:v>75893494.322663531</c:v>
                </c:pt>
                <c:pt idx="5">
                  <c:v>79054311.594541252</c:v>
                </c:pt>
                <c:pt idx="6">
                  <c:v>82355025.585678846</c:v>
                </c:pt>
                <c:pt idx="7">
                  <c:v>85802100.408354729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5C-4771-8C41-5DCE734C1ADA}"/>
            </c:ext>
          </c:extLst>
        </c:ser>
        <c:ser>
          <c:idx val="17"/>
          <c:order val="17"/>
          <c:tx>
            <c:strRef>
              <c:f>Dashboard!$C$131</c:f>
              <c:strCache>
                <c:ptCount val="1"/>
                <c:pt idx="0">
                  <c:v>Debt Service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[0]!Debt</c:f>
              <c:numCache>
                <c:formatCode>"$"#,##0_);[Red]\("$"#,##0\)</c:formatCode>
                <c:ptCount val="8"/>
                <c:pt idx="0">
                  <c:v>33582039.238319151</c:v>
                </c:pt>
                <c:pt idx="1">
                  <c:v>30769859.968319155</c:v>
                </c:pt>
                <c:pt idx="2">
                  <c:v>34375706.748319149</c:v>
                </c:pt>
                <c:pt idx="3">
                  <c:v>32875702.998319153</c:v>
                </c:pt>
                <c:pt idx="4">
                  <c:v>32384414.248319153</c:v>
                </c:pt>
                <c:pt idx="5">
                  <c:v>29367890.748319153</c:v>
                </c:pt>
                <c:pt idx="6">
                  <c:v>32866279.748319153</c:v>
                </c:pt>
                <c:pt idx="7">
                  <c:v>33984750.288319148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5C-4771-8C41-5DCE734C1ADA}"/>
            </c:ext>
          </c:extLst>
        </c:ser>
        <c:ser>
          <c:idx val="18"/>
          <c:order val="18"/>
          <c:tx>
            <c:strRef>
              <c:f>Dashboard!$C$132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[0]!Cash_Funded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515C-4771-8C41-5DCE734C1ADA}"/>
            </c:ext>
          </c:extLst>
        </c:ser>
        <c:ser>
          <c:idx val="19"/>
          <c:order val="19"/>
          <c:tx>
            <c:strRef>
              <c:f>Dashboard!$C$135</c:f>
              <c:strCache>
                <c:ptCount val="1"/>
                <c:pt idx="0">
                  <c:v>Transfers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[0]!Transfers</c:f>
              <c:numCache>
                <c:formatCode>"$"#,##0_);[Red]\("$"#,##0\)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5C-4771-8C41-5DCE734C1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079091391"/>
        <c:axId val="1345539807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Dashboard!$C$111</c15:sqref>
                        </c15:formulaRef>
                      </c:ext>
                    </c:extLst>
                    <c:strCache>
                      <c:ptCount val="1"/>
                      <c:pt idx="0">
                        <c:v>Water  &amp; Sewer Admin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[0]!Admin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2579925.1901000002</c:v>
                      </c:pt>
                      <c:pt idx="1">
                        <c:v>2723364.6958190007</c:v>
                      </c:pt>
                      <c:pt idx="2">
                        <c:v>2874999.9618620663</c:v>
                      </c:pt>
                      <c:pt idx="3">
                        <c:v>3035312.8032388464</c:v>
                      </c:pt>
                      <c:pt idx="4">
                        <c:v>3168669.9150689929</c:v>
                      </c:pt>
                      <c:pt idx="5">
                        <c:v>3308143.0464674514</c:v>
                      </c:pt>
                      <c:pt idx="6">
                        <c:v>3454021.45088882</c:v>
                      </c:pt>
                      <c:pt idx="7">
                        <c:v>3606608.3481707415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515C-4771-8C41-5DCE734C1ADA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Dashboard!$C$112</c15:sqref>
                        </c15:formulaRef>
                      </c:ext>
                    </c:extLst>
                    <c:strCache>
                      <c:ptCount val="1"/>
                      <c:pt idx="0">
                        <c:v>Environmental Compliance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[0]!E_Comp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1488323.9317460002</c:v>
                      </c:pt>
                      <c:pt idx="1">
                        <c:v>1571375.4312262</c:v>
                      </c:pt>
                      <c:pt idx="2">
                        <c:v>1659422.445450227</c:v>
                      </c:pt>
                      <c:pt idx="3">
                        <c:v>1752780.4886802314</c:v>
                      </c:pt>
                      <c:pt idx="4">
                        <c:v>1816517.9787996905</c:v>
                      </c:pt>
                      <c:pt idx="5">
                        <c:v>1882733.8450684613</c:v>
                      </c:pt>
                      <c:pt idx="6">
                        <c:v>1951530.9052014188</c:v>
                      </c:pt>
                      <c:pt idx="7">
                        <c:v>2023016.4875358529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15C-4771-8C41-5DCE734C1ADA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Dashboard!$C$113</c15:sqref>
                        </c15:formulaRef>
                      </c:ext>
                    </c:extLst>
                    <c:strCache>
                      <c:ptCount val="1"/>
                      <c:pt idx="0">
                        <c:v>Paul Davis Well Field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[0]!Paul_d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179819.07337</c:v>
                      </c:pt>
                      <c:pt idx="1">
                        <c:v>185339.40138709999</c:v>
                      </c:pt>
                      <c:pt idx="2">
                        <c:v>191034.14215183299</c:v>
                      </c:pt>
                      <c:pt idx="3">
                        <c:v>196909.14425012638</c:v>
                      </c:pt>
                      <c:pt idx="4">
                        <c:v>202816.41857763016</c:v>
                      </c:pt>
                      <c:pt idx="5">
                        <c:v>208900.91113495908</c:v>
                      </c:pt>
                      <c:pt idx="6">
                        <c:v>215167.93846900784</c:v>
                      </c:pt>
                      <c:pt idx="7">
                        <c:v>221622.97662307808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15C-4771-8C41-5DCE734C1ADA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Dashboard!$C$114</c15:sqref>
                        </c15:formulaRef>
                      </c:ext>
                    </c:extLst>
                    <c:strCache>
                      <c:ptCount val="1"/>
                      <c:pt idx="0">
                        <c:v>Airport Well Fields -Tower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[0]!Airport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 formatCode="General">
                        <c:v>0</c:v>
                      </c:pt>
                      <c:pt idx="1">
                        <c:v>1488323.9317460002</c:v>
                      </c:pt>
                      <c:pt idx="2">
                        <c:v>1571375.4312262</c:v>
                      </c:pt>
                      <c:pt idx="3">
                        <c:v>1659422.445450227</c:v>
                      </c:pt>
                      <c:pt idx="4">
                        <c:v>1752780.4886802314</c:v>
                      </c:pt>
                      <c:pt idx="5">
                        <c:v>1816517.9787996905</c:v>
                      </c:pt>
                      <c:pt idx="6">
                        <c:v>1882733.8450684613</c:v>
                      </c:pt>
                      <c:pt idx="7">
                        <c:v>1951530.9052014188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15C-4771-8C41-5DCE734C1ADA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Dashboard!$C$115</c15:sqref>
                        </c15:formulaRef>
                      </c:ext>
                    </c:extLst>
                    <c:strCache>
                      <c:ptCount val="1"/>
                      <c:pt idx="0">
                        <c:v>Water Pollution Control Plant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[0]!Water_Poll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2904496.7611181606</c:v>
                      </c:pt>
                      <c:pt idx="1">
                        <c:v>3073074.5226435787</c:v>
                      </c:pt>
                      <c:pt idx="2">
                        <c:v>3252033.2380009736</c:v>
                      </c:pt>
                      <c:pt idx="3">
                        <c:v>3442038.0855619409</c:v>
                      </c:pt>
                      <c:pt idx="4">
                        <c:v>3567183.2347169775</c:v>
                      </c:pt>
                      <c:pt idx="5">
                        <c:v>3697177.6438128958</c:v>
                      </c:pt>
                      <c:pt idx="6">
                        <c:v>3832221.548613701</c:v>
                      </c:pt>
                      <c:pt idx="7">
                        <c:v>3972523.930083063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15C-4771-8C41-5DCE734C1ADA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Dashboard!$C$116</c15:sqref>
                        </c15:formulaRef>
                      </c:ext>
                    </c:extLst>
                    <c:strCache>
                      <c:ptCount val="1"/>
                      <c:pt idx="0">
                        <c:v>Sprayberry Farms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[0]!Sprayberry_Farm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4242360.2968929997</c:v>
                      </c:pt>
                      <c:pt idx="1">
                        <c:v>4439879.7849217895</c:v>
                      </c:pt>
                      <c:pt idx="2">
                        <c:v>4647077.5117177842</c:v>
                      </c:pt>
                      <c:pt idx="3">
                        <c:v>4864448.2725622319</c:v>
                      </c:pt>
                      <c:pt idx="4">
                        <c:v>5077799.1041789996</c:v>
                      </c:pt>
                      <c:pt idx="5">
                        <c:v>5300921.3299162658</c:v>
                      </c:pt>
                      <c:pt idx="6">
                        <c:v>5534276.6350562461</c:v>
                      </c:pt>
                      <c:pt idx="7">
                        <c:v>5778348.9826125484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15C-4771-8C41-5DCE734C1ADA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Dashboard!$C$117</c15:sqref>
                        </c15:formulaRef>
                      </c:ext>
                    </c:extLst>
                    <c:strCache>
                      <c:ptCount val="1"/>
                      <c:pt idx="0">
                        <c:v>Water Purification Plant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[0]!Water_Plant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25159730.548997004</c:v>
                      </c:pt>
                      <c:pt idx="1">
                        <c:v>26385315.816175912</c:v>
                      </c:pt>
                      <c:pt idx="2">
                        <c:v>27672595.364414837</c:v>
                      </c:pt>
                      <c:pt idx="3">
                        <c:v>29024763.452183455</c:v>
                      </c:pt>
                      <c:pt idx="4">
                        <c:v>30360224.001671586</c:v>
                      </c:pt>
                      <c:pt idx="5">
                        <c:v>31758984.249940485</c:v>
                      </c:pt>
                      <c:pt idx="6">
                        <c:v>33224104.982068408</c:v>
                      </c:pt>
                      <c:pt idx="7">
                        <c:v>34758796.89639163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15C-4771-8C41-5DCE734C1ADA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Dashboard!$C$118</c15:sqref>
                        </c15:formulaRef>
                      </c:ext>
                    </c:extLst>
                    <c:strCache>
                      <c:ptCount val="1"/>
                      <c:pt idx="0">
                        <c:v>MBR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[0]!MBR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59077.787174000005</c:v>
                      </c:pt>
                      <c:pt idx="1">
                        <c:v>61476.340789220005</c:v>
                      </c:pt>
                      <c:pt idx="2">
                        <c:v>63978.162012896602</c:v>
                      </c:pt>
                      <c:pt idx="3">
                        <c:v>66587.91442328351</c:v>
                      </c:pt>
                      <c:pt idx="4">
                        <c:v>69310.479783482006</c:v>
                      </c:pt>
                      <c:pt idx="5">
                        <c:v>72150.968500861476</c:v>
                      </c:pt>
                      <c:pt idx="6">
                        <c:v>75114.730595956076</c:v>
                      </c:pt>
                      <c:pt idx="7">
                        <c:v>78207.36720590695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15C-4771-8C41-5DCE734C1ADA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Dashboard!$C$119</c15:sqref>
                        </c15:formulaRef>
                      </c:ext>
                    </c:extLst>
                    <c:strCache>
                      <c:ptCount val="1"/>
                      <c:pt idx="0">
                        <c:v>W&amp;S Maintenance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[0]!WS_Maint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9567307.165705001</c:v>
                      </c:pt>
                      <c:pt idx="1">
                        <c:v>9990002.7057816517</c:v>
                      </c:pt>
                      <c:pt idx="2">
                        <c:v>10434491.418482117</c:v>
                      </c:pt>
                      <c:pt idx="3">
                        <c:v>10902040.535288412</c:v>
                      </c:pt>
                      <c:pt idx="4">
                        <c:v>11257465.700872235</c:v>
                      </c:pt>
                      <c:pt idx="5">
                        <c:v>11625076.775589116</c:v>
                      </c:pt>
                      <c:pt idx="6">
                        <c:v>12005317.383641742</c:v>
                      </c:pt>
                      <c:pt idx="7">
                        <c:v>12398648.394311257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15C-4771-8C41-5DCE734C1ADA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Dashboard!$C$120</c15:sqref>
                        </c15:formulaRef>
                      </c:ext>
                    </c:extLst>
                    <c:strCache>
                      <c:ptCount val="1"/>
                      <c:pt idx="0">
                        <c:v>Meter Shop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[0]!Meter_Shop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1914625.1052080002</c:v>
                      </c:pt>
                      <c:pt idx="1">
                        <c:v>1991064.0690152401</c:v>
                      </c:pt>
                      <c:pt idx="2">
                        <c:v>2071112.2422947679</c:v>
                      </c:pt>
                      <c:pt idx="3">
                        <c:v>2154969.3254604405</c:v>
                      </c:pt>
                      <c:pt idx="4">
                        <c:v>2220427.2486644881</c:v>
                      </c:pt>
                      <c:pt idx="5">
                        <c:v>2287889.351736669</c:v>
                      </c:pt>
                      <c:pt idx="6">
                        <c:v>2357417.7821816271</c:v>
                      </c:pt>
                      <c:pt idx="7">
                        <c:v>2429076.6530345776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15C-4771-8C41-5DCE734C1ADA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Dashboard!$C$121</c15:sqref>
                        </c15:formulaRef>
                      </c:ext>
                    </c:extLst>
                    <c:strCache>
                      <c:ptCount val="1"/>
                      <c:pt idx="0">
                        <c:v>Cashiering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[0]!Cashiering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903380.96539999999</c:v>
                      </c:pt>
                      <c:pt idx="1">
                        <c:v>952532.51829000004</c:v>
                      </c:pt>
                      <c:pt idx="2">
                        <c:v>1004428.9113479002</c:v>
                      </c:pt>
                      <c:pt idx="3">
                        <c:v>1059227.7495747332</c:v>
                      </c:pt>
                      <c:pt idx="4">
                        <c:v>1106818.6132076713</c:v>
                      </c:pt>
                      <c:pt idx="5">
                        <c:v>1156627.9043068823</c:v>
                      </c:pt>
                      <c:pt idx="6">
                        <c:v>1208761.7107742184</c:v>
                      </c:pt>
                      <c:pt idx="7">
                        <c:v>1263331.2799024815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515C-4771-8C41-5DCE734C1ADA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Dashboard!$C$122</c15:sqref>
                        </c15:formulaRef>
                      </c:ext>
                    </c:extLst>
                    <c:strCache>
                      <c:ptCount val="1"/>
                      <c:pt idx="0">
                        <c:v>W&amp;S Customer Service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[0]!WS_Service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2867303.3704440002</c:v>
                      </c:pt>
                      <c:pt idx="1">
                        <c:v>3038667.4756223205</c:v>
                      </c:pt>
                      <c:pt idx="2">
                        <c:v>3220962.7175417193</c:v>
                      </c:pt>
                      <c:pt idx="3">
                        <c:v>3414913.1484204922</c:v>
                      </c:pt>
                      <c:pt idx="4">
                        <c:v>3528007.0289216815</c:v>
                      </c:pt>
                      <c:pt idx="5">
                        <c:v>3645026.0501403352</c:v>
                      </c:pt>
                      <c:pt idx="6">
                        <c:v>3766114.5825131005</c:v>
                      </c:pt>
                      <c:pt idx="7">
                        <c:v>3891422.658400475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515C-4771-8C41-5DCE734C1ADA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Dashboard!$C$123</c15:sqref>
                        </c15:formulaRef>
                      </c:ext>
                    </c:extLst>
                    <c:strCache>
                      <c:ptCount val="1"/>
                      <c:pt idx="0">
                        <c:v>W&amp;S Non-Dept.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[0]!WS_Dept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11259507.088632002</c:v>
                      </c:pt>
                      <c:pt idx="1">
                        <c:v>11748432.280787375</c:v>
                      </c:pt>
                      <c:pt idx="2">
                        <c:v>12260292.36562955</c:v>
                      </c:pt>
                      <c:pt idx="3">
                        <c:v>12796199.744628282</c:v>
                      </c:pt>
                      <c:pt idx="4">
                        <c:v>13357321.535607463</c:v>
                      </c:pt>
                      <c:pt idx="5">
                        <c:v>13944882.280874167</c:v>
                      </c:pt>
                      <c:pt idx="6">
                        <c:v>14560166.789798904</c:v>
                      </c:pt>
                      <c:pt idx="7">
                        <c:v>15204523.122534167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515C-4771-8C41-5DCE734C1ADA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3"/>
          <c:order val="3"/>
          <c:tx>
            <c:strRef>
              <c:f>Dashboard!$C$108</c:f>
              <c:strCache>
                <c:ptCount val="1"/>
                <c:pt idx="0">
                  <c:v>Total Revenue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[0]!Tot_rev</c:f>
              <c:numCache>
                <c:formatCode>"$"#,##0_);[Red]\("$"#,##0\)</c:formatCode>
                <c:ptCount val="8"/>
                <c:pt idx="0">
                  <c:v>93245006.007747337</c:v>
                </c:pt>
                <c:pt idx="1">
                  <c:v>95280444.751421645</c:v>
                </c:pt>
                <c:pt idx="2">
                  <c:v>97377823.147492319</c:v>
                </c:pt>
                <c:pt idx="3">
                  <c:v>99539243.509186089</c:v>
                </c:pt>
                <c:pt idx="4">
                  <c:v>101766884.52132626</c:v>
                </c:pt>
                <c:pt idx="5">
                  <c:v>104063004.12626092</c:v>
                </c:pt>
                <c:pt idx="6">
                  <c:v>106385702.47233647</c:v>
                </c:pt>
                <c:pt idx="7">
                  <c:v>107449654.04680496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15C-4771-8C41-5DCE734C1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9091391"/>
        <c:axId val="1345539807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Dashboard!$C$106</c15:sqref>
                        </c15:formulaRef>
                      </c:ext>
                    </c:extLst>
                    <c:strCache>
                      <c:ptCount val="1"/>
                      <c:pt idx="0">
                        <c:v>Water Revenue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[0]!Water_Reve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74685463.153472632</c:v>
                      </c:pt>
                      <c:pt idx="1">
                        <c:v>76247203.172245875</c:v>
                      </c:pt>
                      <c:pt idx="2">
                        <c:v>77852189.852571979</c:v>
                      </c:pt>
                      <c:pt idx="3">
                        <c:v>79501785.43678847</c:v>
                      </c:pt>
                      <c:pt idx="4">
                        <c:v>81197399.16545628</c:v>
                      </c:pt>
                      <c:pt idx="5">
                        <c:v>82940488.995236814</c:v>
                      </c:pt>
                      <c:pt idx="6">
                        <c:v>84688323.332798913</c:v>
                      </c:pt>
                      <c:pt idx="7">
                        <c:v>85752274.907267407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515C-4771-8C41-5DCE734C1ADA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Dashboard!$C$107</c15:sqref>
                        </c15:formulaRef>
                      </c:ext>
                    </c:extLst>
                    <c:strCache>
                      <c:ptCount val="1"/>
                      <c:pt idx="0">
                        <c:v>Sewer Revenue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[0]!Sewer_rev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18559542.854274709</c:v>
                      </c:pt>
                      <c:pt idx="1">
                        <c:v>19033241.579175767</c:v>
                      </c:pt>
                      <c:pt idx="2">
                        <c:v>19525633.294920348</c:v>
                      </c:pt>
                      <c:pt idx="3">
                        <c:v>20037458.072397623</c:v>
                      </c:pt>
                      <c:pt idx="4">
                        <c:v>20569485.355869982</c:v>
                      </c:pt>
                      <c:pt idx="5">
                        <c:v>21122515.131024107</c:v>
                      </c:pt>
                      <c:pt idx="6">
                        <c:v>21697379.139537565</c:v>
                      </c:pt>
                      <c:pt idx="7">
                        <c:v>21697379.139537565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15C-4771-8C41-5DCE734C1ADA}"/>
                  </c:ext>
                </c:extLst>
              </c15:ser>
            </c15:filteredLineSeries>
          </c:ext>
        </c:extLst>
      </c:lineChart>
      <c:catAx>
        <c:axId val="1079091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5539807"/>
        <c:crosses val="autoZero"/>
        <c:auto val="1"/>
        <c:lblAlgn val="ctr"/>
        <c:lblOffset val="100"/>
        <c:noMultiLvlLbl val="0"/>
      </c:catAx>
      <c:valAx>
        <c:axId val="13455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091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Revenue Sufficiency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Dashboard!$C$124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[0]!chart_range</c:f>
              <c:numCache>
                <c:formatCode>General</c:formatCode>
                <c:ptCount val="7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</c:numCache>
            </c:numRef>
          </c:cat>
          <c:val>
            <c:numRef>
              <c:f>[0]!O_M</c:f>
              <c:numCache>
                <c:formatCode>"$"#,##0_);[Red]\("$"#,##0\)</c:formatCode>
                <c:ptCount val="7"/>
                <c:pt idx="0">
                  <c:v>63268554.139934175</c:v>
                </c:pt>
                <c:pt idx="1">
                  <c:v>66307589.0830248</c:v>
                </c:pt>
                <c:pt idx="2">
                  <c:v>69503996.16668652</c:v>
                </c:pt>
                <c:pt idx="3">
                  <c:v>72866402.900185525</c:v>
                </c:pt>
                <c:pt idx="4">
                  <c:v>75893494.322663531</c:v>
                </c:pt>
                <c:pt idx="5">
                  <c:v>79054311.594541252</c:v>
                </c:pt>
                <c:pt idx="6">
                  <c:v>82355025.585678846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56-4A6C-9F33-AD04413CE0FF}"/>
            </c:ext>
          </c:extLst>
        </c:ser>
        <c:ser>
          <c:idx val="17"/>
          <c:order val="17"/>
          <c:tx>
            <c:strRef>
              <c:f>Dashboard!$C$131</c:f>
              <c:strCache>
                <c:ptCount val="1"/>
                <c:pt idx="0">
                  <c:v>Debt Service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[0]!Debt</c:f>
              <c:numCache>
                <c:formatCode>"$"#,##0_);[Red]\("$"#,##0\)</c:formatCode>
                <c:ptCount val="7"/>
                <c:pt idx="0">
                  <c:v>31582039.238319151</c:v>
                </c:pt>
                <c:pt idx="1">
                  <c:v>27269859.968319155</c:v>
                </c:pt>
                <c:pt idx="2">
                  <c:v>31193646.748319153</c:v>
                </c:pt>
                <c:pt idx="3">
                  <c:v>29193642.998319153</c:v>
                </c:pt>
                <c:pt idx="4">
                  <c:v>29202354.248319153</c:v>
                </c:pt>
                <c:pt idx="5">
                  <c:v>32094535.748319153</c:v>
                </c:pt>
                <c:pt idx="6">
                  <c:v>32092924.748319153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56-4A6C-9F33-AD04413CE0FF}"/>
            </c:ext>
          </c:extLst>
        </c:ser>
        <c:ser>
          <c:idx val="18"/>
          <c:order val="18"/>
          <c:tx>
            <c:strRef>
              <c:f>Dashboard!$C$132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[0]!Cash_Funded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C956-4A6C-9F33-AD04413CE0FF}"/>
            </c:ext>
          </c:extLst>
        </c:ser>
        <c:ser>
          <c:idx val="19"/>
          <c:order val="19"/>
          <c:tx>
            <c:strRef>
              <c:f>Dashboard!$C$135</c:f>
              <c:strCache>
                <c:ptCount val="1"/>
                <c:pt idx="0">
                  <c:v>Transfers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[0]!Transfers</c:f>
              <c:numCache>
                <c:formatCode>"$"#,##0_);[Red]\("$"#,##0\)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56-4A6C-9F33-AD04413CE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079091391"/>
        <c:axId val="1345539807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Dashboard!$C$111</c15:sqref>
                        </c15:formulaRef>
                      </c:ext>
                    </c:extLst>
                    <c:strCache>
                      <c:ptCount val="1"/>
                      <c:pt idx="0">
                        <c:v>Water  &amp; Sewer Admin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[0]!Admin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2579925.1901000002</c:v>
                      </c:pt>
                      <c:pt idx="1">
                        <c:v>2723364.6958190007</c:v>
                      </c:pt>
                      <c:pt idx="2">
                        <c:v>2874999.9618620663</c:v>
                      </c:pt>
                      <c:pt idx="3">
                        <c:v>3035312.8032388464</c:v>
                      </c:pt>
                      <c:pt idx="4">
                        <c:v>3168669.9150689929</c:v>
                      </c:pt>
                      <c:pt idx="5">
                        <c:v>3308143.0464674514</c:v>
                      </c:pt>
                      <c:pt idx="6">
                        <c:v>3454021.45088882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C956-4A6C-9F33-AD04413CE0FF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Dashboard!$C$112</c15:sqref>
                        </c15:formulaRef>
                      </c:ext>
                    </c:extLst>
                    <c:strCache>
                      <c:ptCount val="1"/>
                      <c:pt idx="0">
                        <c:v>Environmental Compliance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[0]!E_Comp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1488323.9317460002</c:v>
                      </c:pt>
                      <c:pt idx="1">
                        <c:v>1571375.4312262</c:v>
                      </c:pt>
                      <c:pt idx="2">
                        <c:v>1659422.445450227</c:v>
                      </c:pt>
                      <c:pt idx="3">
                        <c:v>1752780.4886802314</c:v>
                      </c:pt>
                      <c:pt idx="4">
                        <c:v>1816517.9787996905</c:v>
                      </c:pt>
                      <c:pt idx="5">
                        <c:v>1882733.8450684613</c:v>
                      </c:pt>
                      <c:pt idx="6">
                        <c:v>1951530.9052014188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956-4A6C-9F33-AD04413CE0FF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Dashboard!$C$113</c15:sqref>
                        </c15:formulaRef>
                      </c:ext>
                    </c:extLst>
                    <c:strCache>
                      <c:ptCount val="1"/>
                      <c:pt idx="0">
                        <c:v>Paul Davis Well Field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[0]!Paul_d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179819.07337</c:v>
                      </c:pt>
                      <c:pt idx="1">
                        <c:v>185339.40138709999</c:v>
                      </c:pt>
                      <c:pt idx="2">
                        <c:v>191034.14215183299</c:v>
                      </c:pt>
                      <c:pt idx="3">
                        <c:v>196909.14425012638</c:v>
                      </c:pt>
                      <c:pt idx="4">
                        <c:v>202816.41857763016</c:v>
                      </c:pt>
                      <c:pt idx="5">
                        <c:v>208900.91113495908</c:v>
                      </c:pt>
                      <c:pt idx="6">
                        <c:v>215167.93846900784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956-4A6C-9F33-AD04413CE0FF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Dashboard!$C$114</c15:sqref>
                        </c15:formulaRef>
                      </c:ext>
                    </c:extLst>
                    <c:strCache>
                      <c:ptCount val="1"/>
                      <c:pt idx="0">
                        <c:v>Airport Well Fields -Tower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[0]!Airport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 formatCode="General">
                        <c:v>0</c:v>
                      </c:pt>
                      <c:pt idx="1">
                        <c:v>1488323.9317460002</c:v>
                      </c:pt>
                      <c:pt idx="2">
                        <c:v>1571375.4312262</c:v>
                      </c:pt>
                      <c:pt idx="3">
                        <c:v>1659422.445450227</c:v>
                      </c:pt>
                      <c:pt idx="4">
                        <c:v>1752780.4886802314</c:v>
                      </c:pt>
                      <c:pt idx="5">
                        <c:v>1816517.9787996905</c:v>
                      </c:pt>
                      <c:pt idx="6">
                        <c:v>1882733.8450684613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C956-4A6C-9F33-AD04413CE0FF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Dashboard!$C$115</c15:sqref>
                        </c15:formulaRef>
                      </c:ext>
                    </c:extLst>
                    <c:strCache>
                      <c:ptCount val="1"/>
                      <c:pt idx="0">
                        <c:v>Water Pollution Control Plant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[0]!Water_Poll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2904496.7611181606</c:v>
                      </c:pt>
                      <c:pt idx="1">
                        <c:v>3073074.5226435787</c:v>
                      </c:pt>
                      <c:pt idx="2">
                        <c:v>3252033.2380009736</c:v>
                      </c:pt>
                      <c:pt idx="3">
                        <c:v>3442038.0855619409</c:v>
                      </c:pt>
                      <c:pt idx="4">
                        <c:v>3567183.2347169775</c:v>
                      </c:pt>
                      <c:pt idx="5">
                        <c:v>3697177.6438128958</c:v>
                      </c:pt>
                      <c:pt idx="6">
                        <c:v>3832221.548613701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956-4A6C-9F33-AD04413CE0FF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Dashboard!$C$116</c15:sqref>
                        </c15:formulaRef>
                      </c:ext>
                    </c:extLst>
                    <c:strCache>
                      <c:ptCount val="1"/>
                      <c:pt idx="0">
                        <c:v>Sprayberry Farms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[0]!Sprayberry_Farm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4242360.2968929997</c:v>
                      </c:pt>
                      <c:pt idx="1">
                        <c:v>4439879.7849217895</c:v>
                      </c:pt>
                      <c:pt idx="2">
                        <c:v>4647077.5117177842</c:v>
                      </c:pt>
                      <c:pt idx="3">
                        <c:v>4864448.2725622319</c:v>
                      </c:pt>
                      <c:pt idx="4">
                        <c:v>5077799.1041789996</c:v>
                      </c:pt>
                      <c:pt idx="5">
                        <c:v>5300921.3299162658</c:v>
                      </c:pt>
                      <c:pt idx="6">
                        <c:v>5534276.6350562461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956-4A6C-9F33-AD04413CE0FF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Dashboard!$C$117</c15:sqref>
                        </c15:formulaRef>
                      </c:ext>
                    </c:extLst>
                    <c:strCache>
                      <c:ptCount val="1"/>
                      <c:pt idx="0">
                        <c:v>Water Purification Plant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[0]!Water_Plant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25159730.548997004</c:v>
                      </c:pt>
                      <c:pt idx="1">
                        <c:v>26385315.816175912</c:v>
                      </c:pt>
                      <c:pt idx="2">
                        <c:v>27672595.364414837</c:v>
                      </c:pt>
                      <c:pt idx="3">
                        <c:v>29024763.452183455</c:v>
                      </c:pt>
                      <c:pt idx="4">
                        <c:v>30360224.001671586</c:v>
                      </c:pt>
                      <c:pt idx="5">
                        <c:v>31758984.249940485</c:v>
                      </c:pt>
                      <c:pt idx="6">
                        <c:v>33224104.982068408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956-4A6C-9F33-AD04413CE0FF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Dashboard!$C$118</c15:sqref>
                        </c15:formulaRef>
                      </c:ext>
                    </c:extLst>
                    <c:strCache>
                      <c:ptCount val="1"/>
                      <c:pt idx="0">
                        <c:v>MBR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[0]!MBR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59077.787174000005</c:v>
                      </c:pt>
                      <c:pt idx="1">
                        <c:v>61476.340789220005</c:v>
                      </c:pt>
                      <c:pt idx="2">
                        <c:v>63978.162012896602</c:v>
                      </c:pt>
                      <c:pt idx="3">
                        <c:v>66587.91442328351</c:v>
                      </c:pt>
                      <c:pt idx="4">
                        <c:v>69310.479783482006</c:v>
                      </c:pt>
                      <c:pt idx="5">
                        <c:v>72150.968500861476</c:v>
                      </c:pt>
                      <c:pt idx="6">
                        <c:v>75114.730595956076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956-4A6C-9F33-AD04413CE0FF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Dashboard!$C$119</c15:sqref>
                        </c15:formulaRef>
                      </c:ext>
                    </c:extLst>
                    <c:strCache>
                      <c:ptCount val="1"/>
                      <c:pt idx="0">
                        <c:v>W&amp;S Maintenance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[0]!WS_Maint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9567307.165705001</c:v>
                      </c:pt>
                      <c:pt idx="1">
                        <c:v>9990002.7057816517</c:v>
                      </c:pt>
                      <c:pt idx="2">
                        <c:v>10434491.418482117</c:v>
                      </c:pt>
                      <c:pt idx="3">
                        <c:v>10902040.535288412</c:v>
                      </c:pt>
                      <c:pt idx="4">
                        <c:v>11257465.700872235</c:v>
                      </c:pt>
                      <c:pt idx="5">
                        <c:v>11625076.775589116</c:v>
                      </c:pt>
                      <c:pt idx="6">
                        <c:v>12005317.383641742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956-4A6C-9F33-AD04413CE0FF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Dashboard!$C$120</c15:sqref>
                        </c15:formulaRef>
                      </c:ext>
                    </c:extLst>
                    <c:strCache>
                      <c:ptCount val="1"/>
                      <c:pt idx="0">
                        <c:v>Meter Shop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[0]!Meter_Shop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1914625.1052080002</c:v>
                      </c:pt>
                      <c:pt idx="1">
                        <c:v>1991064.0690152401</c:v>
                      </c:pt>
                      <c:pt idx="2">
                        <c:v>2071112.2422947679</c:v>
                      </c:pt>
                      <c:pt idx="3">
                        <c:v>2154969.3254604405</c:v>
                      </c:pt>
                      <c:pt idx="4">
                        <c:v>2220427.2486644881</c:v>
                      </c:pt>
                      <c:pt idx="5">
                        <c:v>2287889.351736669</c:v>
                      </c:pt>
                      <c:pt idx="6">
                        <c:v>2357417.7821816271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C956-4A6C-9F33-AD04413CE0FF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Dashboard!$C$121</c15:sqref>
                        </c15:formulaRef>
                      </c:ext>
                    </c:extLst>
                    <c:strCache>
                      <c:ptCount val="1"/>
                      <c:pt idx="0">
                        <c:v>Cashiering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[0]!Cashiering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903380.96539999999</c:v>
                      </c:pt>
                      <c:pt idx="1">
                        <c:v>952532.51829000004</c:v>
                      </c:pt>
                      <c:pt idx="2">
                        <c:v>1004428.9113479002</c:v>
                      </c:pt>
                      <c:pt idx="3">
                        <c:v>1059227.7495747332</c:v>
                      </c:pt>
                      <c:pt idx="4">
                        <c:v>1106818.6132076713</c:v>
                      </c:pt>
                      <c:pt idx="5">
                        <c:v>1156627.9043068823</c:v>
                      </c:pt>
                      <c:pt idx="6">
                        <c:v>1208761.7107742184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C956-4A6C-9F33-AD04413CE0FF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Dashboard!$C$122</c15:sqref>
                        </c15:formulaRef>
                      </c:ext>
                    </c:extLst>
                    <c:strCache>
                      <c:ptCount val="1"/>
                      <c:pt idx="0">
                        <c:v>W&amp;S Customer Service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[0]!WS_Service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2867303.3704440002</c:v>
                      </c:pt>
                      <c:pt idx="1">
                        <c:v>3038667.4756223205</c:v>
                      </c:pt>
                      <c:pt idx="2">
                        <c:v>3220962.7175417193</c:v>
                      </c:pt>
                      <c:pt idx="3">
                        <c:v>3414913.1484204922</c:v>
                      </c:pt>
                      <c:pt idx="4">
                        <c:v>3528007.0289216815</c:v>
                      </c:pt>
                      <c:pt idx="5">
                        <c:v>3645026.0501403352</c:v>
                      </c:pt>
                      <c:pt idx="6">
                        <c:v>3766114.5825131005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C956-4A6C-9F33-AD04413CE0FF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Dashboard!$C$123</c15:sqref>
                        </c15:formulaRef>
                      </c:ext>
                    </c:extLst>
                    <c:strCache>
                      <c:ptCount val="1"/>
                      <c:pt idx="0">
                        <c:v>W&amp;S Non-Dept.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[0]!WS_Dept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11259507.088632002</c:v>
                      </c:pt>
                      <c:pt idx="1">
                        <c:v>11748432.280787375</c:v>
                      </c:pt>
                      <c:pt idx="2">
                        <c:v>12260292.36562955</c:v>
                      </c:pt>
                      <c:pt idx="3">
                        <c:v>12796199.744628282</c:v>
                      </c:pt>
                      <c:pt idx="4">
                        <c:v>13357321.535607463</c:v>
                      </c:pt>
                      <c:pt idx="5">
                        <c:v>13944882.280874167</c:v>
                      </c:pt>
                      <c:pt idx="6">
                        <c:v>14560166.789798904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C956-4A6C-9F33-AD04413CE0FF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3"/>
          <c:order val="3"/>
          <c:tx>
            <c:strRef>
              <c:f>Dashboard!$C$108</c:f>
              <c:strCache>
                <c:ptCount val="1"/>
                <c:pt idx="0">
                  <c:v>Total Revenue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[0]!Tot_rev</c:f>
              <c:numCache>
                <c:formatCode>"$"#,##0_);[Red]\("$"#,##0\)</c:formatCode>
                <c:ptCount val="7"/>
                <c:pt idx="0">
                  <c:v>93246874.129785269</c:v>
                </c:pt>
                <c:pt idx="1">
                  <c:v>95282350.235900342</c:v>
                </c:pt>
                <c:pt idx="2">
                  <c:v>101912535.17554519</c:v>
                </c:pt>
                <c:pt idx="3">
                  <c:v>106595804.87871626</c:v>
                </c:pt>
                <c:pt idx="4">
                  <c:v>111519175.46080813</c:v>
                </c:pt>
                <c:pt idx="5">
                  <c:v>116716746.58684474</c:v>
                </c:pt>
                <c:pt idx="6">
                  <c:v>120645314.79065761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56-4A6C-9F33-AD04413CE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9091391"/>
        <c:axId val="1345539807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Dashboard!$C$106</c15:sqref>
                        </c15:formulaRef>
                      </c:ext>
                    </c:extLst>
                    <c:strCache>
                      <c:ptCount val="1"/>
                      <c:pt idx="0">
                        <c:v>Water Revenue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[0]!Water_Reve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74687331.275510564</c:v>
                      </c:pt>
                      <c:pt idx="1">
                        <c:v>76249108.656724572</c:v>
                      </c:pt>
                      <c:pt idx="2">
                        <c:v>81432145.879778817</c:v>
                      </c:pt>
                      <c:pt idx="3">
                        <c:v>85063317.265745819</c:v>
                      </c:pt>
                      <c:pt idx="4">
                        <c:v>88872229.266530365</c:v>
                      </c:pt>
                      <c:pt idx="5">
                        <c:v>92889059.360440239</c:v>
                      </c:pt>
                      <c:pt idx="6">
                        <c:v>96232698.215543002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C956-4A6C-9F33-AD04413CE0FF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Dashboard!$C$107</c15:sqref>
                        </c15:formulaRef>
                      </c:ext>
                    </c:extLst>
                    <c:strCache>
                      <c:ptCount val="1"/>
                      <c:pt idx="0">
                        <c:v>Sewer Revenue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[0]!Sewer_rev</c15:sqref>
                        </c15:formulaRef>
                      </c:ext>
                    </c:extLst>
                    <c:numCache>
                      <c:formatCode>"$"#,##0_);[Red]\("$"#,##0\)</c:formatCode>
                      <c:ptCount val="7"/>
                      <c:pt idx="0">
                        <c:v>18559542.854274709</c:v>
                      </c:pt>
                      <c:pt idx="1">
                        <c:v>19033241.579175767</c:v>
                      </c:pt>
                      <c:pt idx="2">
                        <c:v>20480389.295766365</c:v>
                      </c:pt>
                      <c:pt idx="3">
                        <c:v>21532487.612970442</c:v>
                      </c:pt>
                      <c:pt idx="4">
                        <c:v>22646946.194277756</c:v>
                      </c:pt>
                      <c:pt idx="5">
                        <c:v>23827687.226404499</c:v>
                      </c:pt>
                      <c:pt idx="6">
                        <c:v>24412616.575114612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956-4A6C-9F33-AD04413CE0FF}"/>
                  </c:ext>
                </c:extLst>
              </c15:ser>
            </c15:filteredLineSeries>
          </c:ext>
        </c:extLst>
      </c:lineChart>
      <c:catAx>
        <c:axId val="1079091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5539807"/>
        <c:crosses val="autoZero"/>
        <c:auto val="1"/>
        <c:lblAlgn val="ctr"/>
        <c:lblOffset val="100"/>
        <c:noMultiLvlLbl val="0"/>
      </c:catAx>
      <c:valAx>
        <c:axId val="13455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091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AA1A484-0F14-46AA-8235-27CE2AAA68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4828F43-2708-4A6F-AAB1-C2CA6E230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CBD4-55FA-5CFD-02C2-8DCF317CD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4FC9-B220-AE40-B941-1483F2686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4E7F0-D0CA-75A3-F648-F1B1CBC2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6161-8B89-47DE-BE62-12B3E07A7B77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42C17-588A-A86A-BD32-87C74AB7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59B08-A837-0B30-FE91-D4C0B0A6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D1E3-B9C6-410F-FAA3-FC7D6100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41B8E-A138-7F65-B80B-01BC8CB3D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97864-E04E-B11B-E923-CFBE0648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388F-C077-44D0-96D0-CA266E59171C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769FB-7277-1E64-2082-69C52C18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7E6C-58F3-195B-BE8E-287818AE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C4E64F-3A28-6415-0CD9-CD219A45D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5F0D6-F24A-4B74-DFA0-48585957E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BD3F3-0AAF-241D-142D-CDF92D1C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66D6-CA97-4FB5-BDD4-342B0408E314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E24B5-E071-AB83-50E7-5DF26E5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78AC7-DF17-6C1A-387C-A7CFE9AB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0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DD11-3761-0EAC-535C-E6EBE663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42921-FE21-E3EF-123A-9B5642C2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BA36-751D-BC35-8AD0-275C52A5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24FA-3831-4E3C-B632-65A471B9A9A6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1C431-706E-E1DD-BF95-E04051FE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6531A-D40B-69C5-D3D4-C006A08B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6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503-57CC-61CA-D321-B72E616B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C772E-9AA2-E9FA-3164-96455302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67A7-47BE-FEE4-0A19-758BD99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83D-89E6-49C9-8835-BDAADF9C7A09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0D00-4250-81D9-53E4-50D34706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68322-3DF7-D88D-C6D8-D3BEA192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1577-950C-042A-3EB0-69BEDEFA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47512-9E40-5803-B23A-335F03AD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3D622-12EB-6997-AA0B-B9A76AFFC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E7C10-E3BE-AAEC-4DFA-55929D21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5547-5C71-4628-8976-D1C3B3F750E2}" type="datetime1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44E4B-A9AF-8F71-45F1-8F3B4BBC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9E556-BA06-5F32-44D3-9E10A8ED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0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35E8-6D06-6007-4810-AE52966D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9F3A-21BC-D5D4-C4B9-494D3A2D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ABED0-1572-2E58-179D-5FB7F2855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88A94-D466-3266-FDD2-DA9FF2FFD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71C17-C46C-3E52-C2F6-EEBC65AE6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9C103-B6A5-408B-BCEB-9B4F7C3F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AFDE-350A-490A-9828-39F7E8B3C4FB}" type="datetime1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AAF89-CC14-F47C-2792-E3167B75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5D890-2684-5CAC-B853-3807F14F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8B38-7AC3-FE22-5790-B6E05D82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9F55A-85B2-1DB1-53DE-DB2EFEB0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3EC4-C6BB-4D2F-B6C8-5915E158786A}" type="datetime1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3CC34-3C5D-A981-F6CF-455F341B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E89DD-A691-E03A-68BA-75FD793E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E860C-7B33-0AA8-B9DC-040D9A61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E29F-7D9A-4814-9CCA-F6550D110869}" type="datetime1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CCC4-F465-2F12-164B-9A878F0C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1B4D8-398D-B19A-B436-33F44BC5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C3DE-46A5-B5AE-B29C-538D08F5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6C24C-32EB-9345-BC48-FFE4C577E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A0C13-7802-C56D-9FD8-56CDF1975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B1DF-96E3-6DEC-0743-1E598347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01C8-4338-4C81-AA51-A2995521687A}" type="datetime1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1DBB-0E7D-A49E-DF76-666CD243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21708-88B2-4E31-C5BD-7351A052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7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E417-25FE-0D98-4097-0695A5D5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A871B-9B38-9CF8-1D9B-46A706EE4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BAE09-D712-1FAE-2DD9-C65E4F925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C7AD0-8D48-40EF-F07C-72AEB129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8D72-685B-40B6-894D-5EE1353BE29A}" type="datetime1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993E9-7E91-0C51-3A43-9FDFE3EE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FCEBE-E993-326D-7106-91C313D1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1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EF65E-ED78-D57F-12D9-B7ECFE9F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01B05-F0C3-3816-E460-55E01A37B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0EAA3-135C-471C-57A6-51F4DC315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E3D22-7AA9-44F5-B97D-7F83FEA3F468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41958-5563-3038-3330-DB2AF3D0D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ED429-54C0-4559-116E-329B0B502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F350-BEA1-D68A-1B54-BAD3AEFBA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39669-B796-4573-0A85-1537FBF174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nd white banner with buildings in the background&#10;&#10;Description automatically generated">
            <a:extLst>
              <a:ext uri="{FF2B5EF4-FFF2-40B4-BE49-F238E27FC236}">
                <a16:creationId xmlns:a16="http://schemas.microsoft.com/office/drawing/2014/main" id="{4F7C84F1-3B86-A3B8-E7B2-68C7FD0CF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4C0E0-234A-E65E-3CCA-86E874F826BD}"/>
              </a:ext>
            </a:extLst>
          </p:cNvPr>
          <p:cNvSpPr txBox="1">
            <a:spLocks/>
          </p:cNvSpPr>
          <p:nvPr/>
        </p:nvSpPr>
        <p:spPr>
          <a:xfrm>
            <a:off x="238539" y="6145883"/>
            <a:ext cx="461176" cy="702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latin typeface="Proxima Nova Extrabold" panose="02000506030000020004" pitchFamily="50" charset="0"/>
              </a:rPr>
              <a:pPr/>
              <a:t>1</a:t>
            </a:fld>
            <a:endParaRPr lang="en-US" sz="4000" dirty="0"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8C6FBB-57DC-E8EA-B07B-704CD19703D9}"/>
              </a:ext>
            </a:extLst>
          </p:cNvPr>
          <p:cNvSpPr txBox="1">
            <a:spLocks noChangeAspect="1"/>
          </p:cNvSpPr>
          <p:nvPr/>
        </p:nvSpPr>
        <p:spPr>
          <a:xfrm>
            <a:off x="173223" y="2622284"/>
            <a:ext cx="6602227" cy="1688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/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4400" b="1" dirty="0">
                <a:solidFill>
                  <a:schemeClr val="bg1"/>
                </a:solidFill>
              </a:rPr>
              <a:t>Financing the Water Strategy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3BBFC-E69A-4E37-34BE-23CC8D8F8859}"/>
              </a:ext>
            </a:extLst>
          </p:cNvPr>
          <p:cNvSpPr txBox="1"/>
          <p:nvPr/>
        </p:nvSpPr>
        <p:spPr>
          <a:xfrm>
            <a:off x="238539" y="4717668"/>
            <a:ext cx="208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28, 2024</a:t>
            </a:r>
          </a:p>
        </p:txBody>
      </p:sp>
    </p:spTree>
    <p:extLst>
      <p:ext uri="{BB962C8B-B14F-4D97-AF65-F5344CB8AC3E}">
        <p14:creationId xmlns:p14="http://schemas.microsoft.com/office/powerpoint/2010/main" val="426700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49885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10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541789" y="454087"/>
            <a:ext cx="11488411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Financing Strategy: Rate adjustments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19530-2683-7A9E-73B7-38A392F10D8C}"/>
              </a:ext>
            </a:extLst>
          </p:cNvPr>
          <p:cNvSpPr txBox="1"/>
          <p:nvPr/>
        </p:nvSpPr>
        <p:spPr>
          <a:xfrm>
            <a:off x="495300" y="1456938"/>
            <a:ext cx="3309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Current Rate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Does not pay operating &amp; capital costs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9E43536-F321-4CAB-92E1-B89D190DB3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4293321"/>
              </p:ext>
            </p:extLst>
          </p:nvPr>
        </p:nvGraphicFramePr>
        <p:xfrm>
          <a:off x="495300" y="2236330"/>
          <a:ext cx="5441949" cy="316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6D94751-DDAC-60A5-A7D5-7D2AD385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26" y="5133692"/>
            <a:ext cx="323850" cy="257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C51586-6287-B4BC-B9E0-92FA1B25370A}"/>
              </a:ext>
            </a:extLst>
          </p:cNvPr>
          <p:cNvSpPr txBox="1"/>
          <p:nvPr/>
        </p:nvSpPr>
        <p:spPr>
          <a:xfrm>
            <a:off x="1772550" y="5133692"/>
            <a:ext cx="410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O&amp;M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A1C41D-1DA4-6E2B-6C1E-245CFA94CE99}"/>
              </a:ext>
            </a:extLst>
          </p:cNvPr>
          <p:cNvSpPr txBox="1"/>
          <p:nvPr/>
        </p:nvSpPr>
        <p:spPr>
          <a:xfrm>
            <a:off x="6533662" y="1374556"/>
            <a:ext cx="45407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Proposed rate</a:t>
            </a:r>
          </a:p>
          <a:p>
            <a:r>
              <a:rPr lang="en-US" b="1" dirty="0"/>
              <a:t>With $25 million bond FY25 $40 million FY28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Covers Dept, operations, and planned maintenance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1C618C-8CC6-C4D2-EF75-E9EB90019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042" y="5294871"/>
            <a:ext cx="428625" cy="180975"/>
          </a:xfrm>
          <a:prstGeom prst="rect">
            <a:avLst/>
          </a:prstGeom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C7AE407-34BB-2C91-9420-56D22E86C3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315488"/>
              </p:ext>
            </p:extLst>
          </p:nvPr>
        </p:nvGraphicFramePr>
        <p:xfrm>
          <a:off x="6096000" y="2236330"/>
          <a:ext cx="5210175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4605E0F-4FB4-F03C-D573-5D7D3CBBA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81" y="5294871"/>
            <a:ext cx="351913" cy="3139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6821A3-BEE7-0130-B731-723FAB55DCF7}"/>
              </a:ext>
            </a:extLst>
          </p:cNvPr>
          <p:cNvSpPr txBox="1"/>
          <p:nvPr/>
        </p:nvSpPr>
        <p:spPr>
          <a:xfrm>
            <a:off x="7353319" y="5310216"/>
            <a:ext cx="661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O&amp;M</a:t>
            </a:r>
          </a:p>
        </p:txBody>
      </p:sp>
    </p:spTree>
    <p:extLst>
      <p:ext uri="{BB962C8B-B14F-4D97-AF65-F5344CB8AC3E}">
        <p14:creationId xmlns:p14="http://schemas.microsoft.com/office/powerpoint/2010/main" val="317343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6917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11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Community Impact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0" y="1737739"/>
            <a:ext cx="66413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5CFD51-1CE3-A1C3-E896-AE7C55290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85" y="1612900"/>
            <a:ext cx="5866638" cy="321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A58E3D-2C80-E107-2F13-24250F74D377}"/>
              </a:ext>
            </a:extLst>
          </p:cNvPr>
          <p:cNvSpPr txBox="1"/>
          <p:nvPr/>
        </p:nvSpPr>
        <p:spPr>
          <a:xfrm>
            <a:off x="545364" y="1824393"/>
            <a:ext cx="57777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and wastewater planning is </a:t>
            </a:r>
            <a:r>
              <a:rPr lang="en-US" b="1" dirty="0"/>
              <a:t>essential</a:t>
            </a:r>
            <a:r>
              <a:rPr lang="en-US" dirty="0"/>
              <a:t> for Midland’s current operations and future welfare, ensuring reliable services crucial for health, </a:t>
            </a:r>
            <a:br>
              <a:rPr lang="en-US" dirty="0"/>
            </a:br>
            <a:r>
              <a:rPr lang="en-US" dirty="0"/>
              <a:t>economy, and ecosystem protection.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planning </a:t>
            </a:r>
            <a:r>
              <a:rPr lang="en-US" b="1" dirty="0"/>
              <a:t>supports sustainable growth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prepares the city to manage drought, infrastructure stress, and population increases, all of which </a:t>
            </a:r>
            <a:br>
              <a:rPr lang="en-US" dirty="0"/>
            </a:br>
            <a:r>
              <a:rPr lang="en-US" dirty="0"/>
              <a:t>contribute to long-term community prosperity.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36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12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AC0D-0067-A0BA-150E-F156500F93A8}"/>
              </a:ext>
            </a:extLst>
          </p:cNvPr>
          <p:cNvSpPr txBox="1">
            <a:spLocks/>
          </p:cNvSpPr>
          <p:nvPr/>
        </p:nvSpPr>
        <p:spPr>
          <a:xfrm>
            <a:off x="4670901" y="1742937"/>
            <a:ext cx="285019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00599D"/>
                </a:solidFill>
                <a:latin typeface="Proxima Nova Extrabold" panose="02000506030000020004" pitchFamily="50" charset="0"/>
              </a:rPr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FDED-F624-7415-85CE-B2CD75DEB4D1}"/>
              </a:ext>
            </a:extLst>
          </p:cNvPr>
          <p:cNvSpPr txBox="1"/>
          <p:nvPr/>
        </p:nvSpPr>
        <p:spPr>
          <a:xfrm>
            <a:off x="921097" y="2663735"/>
            <a:ext cx="10349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Deliver exceptional services and promote a high quality of life and place for </a:t>
            </a:r>
            <a:r>
              <a:rPr lang="en-US" sz="3600" b="1" dirty="0"/>
              <a:t>ALL </a:t>
            </a:r>
            <a:r>
              <a:rPr lang="en-US" sz="3600" dirty="0"/>
              <a:t>our citizens.</a:t>
            </a:r>
          </a:p>
        </p:txBody>
      </p:sp>
    </p:spTree>
    <p:extLst>
      <p:ext uri="{BB962C8B-B14F-4D97-AF65-F5344CB8AC3E}">
        <p14:creationId xmlns:p14="http://schemas.microsoft.com/office/powerpoint/2010/main" val="42162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535677-67C6-00D0-A961-FBFCDC6A72ED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Presentation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88AC0-EBFA-E000-9C56-787CD4BB2C36}"/>
              </a:ext>
            </a:extLst>
          </p:cNvPr>
          <p:cNvSpPr txBox="1"/>
          <p:nvPr/>
        </p:nvSpPr>
        <p:spPr>
          <a:xfrm>
            <a:off x="575110" y="1424036"/>
            <a:ext cx="57458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Strategic Goal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Vision Block 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Sustainability: Future Water Investments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Bonds for Capital and Refunding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Financing Strategy: Rate Adjustment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Community Impact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3" name="Picture 2" descr="A large pool with boats in it&#10;&#10;Description automatically generated">
            <a:extLst>
              <a:ext uri="{FF2B5EF4-FFF2-40B4-BE49-F238E27FC236}">
                <a16:creationId xmlns:a16="http://schemas.microsoft.com/office/drawing/2014/main" id="{8D105F5C-43A8-2807-6565-F0418077B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99" y="1725283"/>
            <a:ext cx="5382882" cy="302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0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Goal Connections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699716" y="1445049"/>
            <a:ext cx="49592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Goal 6: Strengthen and Sustain our Infrastructure</a:t>
            </a:r>
          </a:p>
          <a:p>
            <a:endParaRPr lang="en-US" sz="2000" b="1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6.1</a:t>
            </a:r>
            <a:r>
              <a:rPr lang="en-US" sz="2000" dirty="0"/>
              <a:t>  </a:t>
            </a:r>
            <a:r>
              <a:rPr lang="en-US" sz="2000" b="1" dirty="0"/>
              <a:t>Provide Reliable and Sustainable Utilities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Guarantee water supply and distribution systems security and longevity.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6.6  Strategize for and Monitor City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Develop proactive responses to growth rather than reactive</a:t>
            </a:r>
            <a:endParaRPr lang="en-US" sz="2000" b="1" dirty="0"/>
          </a:p>
        </p:txBody>
      </p:sp>
      <p:pic>
        <p:nvPicPr>
          <p:cNvPr id="12" name="Picture 11" descr="A person in a lab coat and goggles holding a pipette&#10;&#10;Description automatically generated">
            <a:extLst>
              <a:ext uri="{FF2B5EF4-FFF2-40B4-BE49-F238E27FC236}">
                <a16:creationId xmlns:a16="http://schemas.microsoft.com/office/drawing/2014/main" id="{E638225C-2DAE-13A5-2C7D-E6C5AFFF1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0970"/>
            <a:ext cx="4968815" cy="33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5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4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5" y="1541849"/>
            <a:ext cx="588353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Arial"/>
              </a:rPr>
              <a:t>Premier City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Arial"/>
              </a:rPr>
              <a:t>Goal #3: Quality of Life and Place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Arial"/>
              </a:rPr>
              <a:t>World Class Service: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Arial"/>
              </a:rPr>
              <a:t>Goal # 6: Strengthen and Sustain our Infrastructure</a:t>
            </a:r>
          </a:p>
        </p:txBody>
      </p:sp>
      <p:pic>
        <p:nvPicPr>
          <p:cNvPr id="3" name="Picture 2" descr="A water tower in a grassy field&#10;&#10;Description automatically generated">
            <a:extLst>
              <a:ext uri="{FF2B5EF4-FFF2-40B4-BE49-F238E27FC236}">
                <a16:creationId xmlns:a16="http://schemas.microsoft.com/office/drawing/2014/main" id="{C44619A1-E82C-4C23-26DF-191231552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48" y="1565622"/>
            <a:ext cx="4669890" cy="37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4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5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575110" y="197774"/>
            <a:ext cx="11330987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Initiatives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82F5A-EFE9-B2EA-D9FC-C16F5AC94D0F}"/>
              </a:ext>
            </a:extLst>
          </p:cNvPr>
          <p:cNvSpPr txBox="1"/>
          <p:nvPr/>
        </p:nvSpPr>
        <p:spPr>
          <a:xfrm>
            <a:off x="696386" y="943283"/>
            <a:ext cx="735173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Here’s What We Are Doing:</a:t>
            </a:r>
          </a:p>
          <a:p>
            <a:pPr algn="l"/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Ensuring </a:t>
            </a: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00"/>
                </a:highlight>
              </a:rPr>
              <a:t>100 Years </a:t>
            </a: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of Water Supply</a:t>
            </a: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Proactively renegotiating the CRMWD water supply contract before its expiration in 2030.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Taking Proactive steps evaluating potential water sources.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Enhancing Water Quality and Safety to Get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75 Years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Water Supply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Evaluating advanced treatment options to meet health and environmental standards.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Reassessing Paul Davis water supply with these options to ensure a 75-year water supply with current assets.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lang="en-US" b="1" i="0" dirty="0">
              <a:solidFill>
                <a:srgbClr val="0D0D0D"/>
              </a:solidFill>
              <a:effectLst/>
              <a:highlight>
                <a:srgbClr val="FFFFFF"/>
              </a:highlight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Collaborative Regional Water Strategy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Developing an interlocal agreement with Abilene and San Angelo to utilize the Fort Stockton groundwater source.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</a:rPr>
              <a:t>Demonstrating regional cooperation to enhance water security.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24B22A-7A4F-D3EF-770B-02EA7EE6F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39" y="1781175"/>
            <a:ext cx="330517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71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49885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6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344129" y="494612"/>
            <a:ext cx="12059423" cy="12902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Sustainability: Future Water Investments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63D20-C58B-B864-A22B-CA33AC11598F}"/>
              </a:ext>
            </a:extLst>
          </p:cNvPr>
          <p:cNvSpPr txBox="1"/>
          <p:nvPr/>
        </p:nvSpPr>
        <p:spPr>
          <a:xfrm>
            <a:off x="541958" y="1784909"/>
            <a:ext cx="7294647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291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solidFill>
                  <a:srgbClr val="222222"/>
                </a:solidFill>
                <a:cs typeface="Arial"/>
                <a:sym typeface="Arial"/>
              </a:rPr>
              <a:t>Capital Project Bond Funding:</a:t>
            </a:r>
          </a:p>
          <a:p>
            <a:pPr marL="880110" lvl="1" indent="-285750">
              <a:spcAft>
                <a:spcPts val="8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/>
                <a:sym typeface="Arial"/>
              </a:rPr>
              <a:t>FY25 </a:t>
            </a:r>
            <a:r>
              <a:rPr lang="en-US" kern="0" dirty="0">
                <a:solidFill>
                  <a:srgbClr val="222222"/>
                </a:solidFill>
                <a:cs typeface="Arial"/>
                <a:sym typeface="Arial"/>
              </a:rPr>
              <a:t>refunding and funding of capital projects</a:t>
            </a:r>
          </a:p>
          <a:p>
            <a:pPr marL="880110" lvl="1" indent="-285750">
              <a:spcAft>
                <a:spcPts val="8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/>
                <a:sym typeface="Arial"/>
              </a:rPr>
              <a:t>FY28 funding of advanced treatment and Sludge handling </a:t>
            </a:r>
          </a:p>
          <a:p>
            <a:pPr marL="42291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/>
                <a:sym typeface="Arial"/>
              </a:rPr>
              <a:t>Rate Adjustments:</a:t>
            </a:r>
          </a:p>
          <a:p>
            <a:pPr marL="880110" lvl="1" indent="-285750">
              <a:spcAft>
                <a:spcPts val="8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222222"/>
                </a:solidFill>
                <a:cs typeface="Arial"/>
                <a:sym typeface="Arial"/>
              </a:rPr>
              <a:t>FY25 Catchup increase</a:t>
            </a:r>
          </a:p>
          <a:p>
            <a:pPr marL="880110" lvl="1" indent="-285750">
              <a:spcAft>
                <a:spcPts val="8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/>
                <a:sym typeface="Arial"/>
              </a:rPr>
              <a:t>FY26-29 </a:t>
            </a:r>
            <a:r>
              <a:rPr lang="en-US" kern="0" dirty="0">
                <a:solidFill>
                  <a:srgbClr val="222222"/>
                </a:solidFill>
                <a:cs typeface="Arial"/>
                <a:sym typeface="Arial"/>
              </a:rPr>
              <a:t>Annual increases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484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49885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7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650893" y="532738"/>
            <a:ext cx="9780731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Bonds for Capital and Refunding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19530-2683-7A9E-73B7-38A392F10D8C}"/>
              </a:ext>
            </a:extLst>
          </p:cNvPr>
          <p:cNvSpPr txBox="1"/>
          <p:nvPr/>
        </p:nvSpPr>
        <p:spPr>
          <a:xfrm>
            <a:off x="650893" y="1605948"/>
            <a:ext cx="812113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FY25 $25 million for Project construction and Refunding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Refund NE Sewer Main: 				$16 Million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Airport Wastewater Lift Station Construction: 	$3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Wadley (I to Garfield) Utility Construction: 	$3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Golf Course at </a:t>
            </a:r>
            <a:r>
              <a:rPr lang="en-US" sz="2400" dirty="0" err="1"/>
              <a:t>Scharbauer</a:t>
            </a:r>
            <a:r>
              <a:rPr lang="en-US" sz="2400" dirty="0"/>
              <a:t> Utility Construction: 	$3 million</a:t>
            </a:r>
          </a:p>
          <a:p>
            <a:endParaRPr lang="en-US" sz="2400" dirty="0"/>
          </a:p>
          <a:p>
            <a:r>
              <a:rPr lang="en-US" sz="2400" dirty="0"/>
              <a:t>FY28 $40 Million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Design, permitting, and construction of Sludge </a:t>
            </a:r>
            <a:br>
              <a:rPr lang="en-US" sz="2400" dirty="0"/>
            </a:br>
            <a:r>
              <a:rPr lang="en-US" sz="2400" dirty="0"/>
              <a:t>tank at WRF						$10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Phase I Paul Davis Advanced Treatment		$30 Million</a:t>
            </a:r>
          </a:p>
        </p:txBody>
      </p:sp>
    </p:spTree>
    <p:extLst>
      <p:ext uri="{BB962C8B-B14F-4D97-AF65-F5344CB8AC3E}">
        <p14:creationId xmlns:p14="http://schemas.microsoft.com/office/powerpoint/2010/main" val="370002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49885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8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541789" y="454087"/>
            <a:ext cx="11488411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Financing Strategy: Rate adjustments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A933AB-9B66-CEDF-EF2B-DD508F722087}"/>
              </a:ext>
            </a:extLst>
          </p:cNvPr>
          <p:cNvSpPr txBox="1"/>
          <p:nvPr/>
        </p:nvSpPr>
        <p:spPr>
          <a:xfrm>
            <a:off x="1175657" y="1651518"/>
            <a:ext cx="105280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City of Midland hasn’t increased utility rates since October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A study performed by </a:t>
            </a:r>
            <a:r>
              <a:rPr lang="en-US" dirty="0" err="1"/>
              <a:t>Raftelis</a:t>
            </a:r>
            <a:r>
              <a:rPr lang="en-US" dirty="0"/>
              <a:t> in 2020 outlined that Rates needed to be adjusted annually.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During the </a:t>
            </a:r>
            <a:r>
              <a:rPr lang="en-US" dirty="0" err="1"/>
              <a:t>Raftelis</a:t>
            </a:r>
            <a:r>
              <a:rPr lang="en-US" dirty="0"/>
              <a:t> study Utilities received a Rate model allowing through 2029 for Utilities to perform </a:t>
            </a:r>
          </a:p>
          <a:p>
            <a:pPr lvl="1"/>
            <a:r>
              <a:rPr lang="en-US" dirty="0"/>
              <a:t>      the rate study.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City of Midland’s rates are below the mid-point of similar sized City’s for combined utility rates: 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237E4D5-3703-3C3F-44F7-2EC0C12023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9555393"/>
              </p:ext>
            </p:extLst>
          </p:nvPr>
        </p:nvGraphicFramePr>
        <p:xfrm>
          <a:off x="3670041" y="309716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820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49885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9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541789" y="454087"/>
            <a:ext cx="11488411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Financing Strategy: Rate adjustments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A933AB-9B66-CEDF-EF2B-DD508F722087}"/>
              </a:ext>
            </a:extLst>
          </p:cNvPr>
          <p:cNvSpPr txBox="1"/>
          <p:nvPr/>
        </p:nvSpPr>
        <p:spPr>
          <a:xfrm>
            <a:off x="3994110" y="1474373"/>
            <a:ext cx="4203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Rate Adjustment: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FY25 5% rate increase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FY26-29 2.5% annual Rate increase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B4912AA-DDCC-0E24-9552-753DA7360B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673594"/>
              </p:ext>
            </p:extLst>
          </p:nvPr>
        </p:nvGraphicFramePr>
        <p:xfrm>
          <a:off x="5965372" y="25748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D8A2A3E-1D45-86B5-2BE0-DE36BECB6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509928"/>
              </p:ext>
            </p:extLst>
          </p:nvPr>
        </p:nvGraphicFramePr>
        <p:xfrm>
          <a:off x="541789" y="2660752"/>
          <a:ext cx="5118100" cy="2781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8900">
                  <a:extLst>
                    <a:ext uri="{9D8B030D-6E8A-4147-A177-3AD203B41FA5}">
                      <a16:colId xmlns:a16="http://schemas.microsoft.com/office/drawing/2014/main" val="34056621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5314458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5655064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Current Water Rates (Effective July 1, 2020)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77628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Monthly Base Rate (includes 2,000 gallons)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$21.61 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$22.69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22449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Apartment Monthly Base Rate Per Unit (includes 2,000 gallons)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$17.60 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$18.48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13259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Gallons 2,000 and under*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Included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67388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Gallons 2,001 to 10,000*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$6.11 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$6.42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42197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Gallons 10,001 to 25,000*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$8.03 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$8.43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608189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Gallons Above 25,000*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$10.80 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$11.34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440091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Gallons Above 50,000*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$13.50 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$14.18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47579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*Rates are per 1,000 gallons after the first 2,000 gallons.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77315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227918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Current Sewer Rates (Effective July 1, 2020)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65311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Monthly Base Rate (includes 2,000 gallons per connection/unit)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$21.79 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$22.88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97918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Rate per 1,000 gallons (after initial base rate/2,000 gallons)*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effectLst/>
                        </a:rPr>
                        <a:t>$0.88 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$0.92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21784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*based on customer’s winter quarter average</a:t>
                      </a:r>
                      <a:endParaRPr lang="en-US" sz="1100" b="0" i="0" u="none" strike="noStrike">
                        <a:solidFill>
                          <a:srgbClr val="383838"/>
                        </a:solidFill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4992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906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7" ma:contentTypeDescription="Create a new document." ma:contentTypeScope="" ma:versionID="349c1573d61c684b944a1deec85df1e5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536f6914adaeed2b45b611ab2707203f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190AC0-973B-47F3-AA15-749734219731}"/>
</file>

<file path=customXml/itemProps2.xml><?xml version="1.0" encoding="utf-8"?>
<ds:datastoreItem xmlns:ds="http://schemas.openxmlformats.org/officeDocument/2006/customXml" ds:itemID="{CB8466FF-B429-4B93-A1CA-9B74A490443F}"/>
</file>

<file path=docProps/app.xml><?xml version="1.0" encoding="utf-8"?>
<Properties xmlns="http://schemas.openxmlformats.org/officeDocument/2006/extended-properties" xmlns:vt="http://schemas.openxmlformats.org/officeDocument/2006/docPropsVTypes">
  <TotalTime>11358</TotalTime>
  <Words>726</Words>
  <Application>Microsoft Office PowerPoint</Application>
  <PresentationFormat>Widescreen</PresentationFormat>
  <Paragraphs>135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 Narrow</vt:lpstr>
      <vt:lpstr>Arial</vt:lpstr>
      <vt:lpstr>Calibri</vt:lpstr>
      <vt:lpstr>Calibri Light</vt:lpstr>
      <vt:lpstr>Proxima Nova Extrabold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Novak</dc:creator>
  <cp:lastModifiedBy>Carl Craigo</cp:lastModifiedBy>
  <cp:revision>32</cp:revision>
  <cp:lastPrinted>2024-05-01T18:31:47Z</cp:lastPrinted>
  <dcterms:created xsi:type="dcterms:W3CDTF">2023-12-06T01:46:39Z</dcterms:created>
  <dcterms:modified xsi:type="dcterms:W3CDTF">2024-05-24T18:45:36Z</dcterms:modified>
</cp:coreProperties>
</file>