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charts/colors4.xml" ContentType="application/vnd.ms-office.chartcolorstyle+xml"/>
  <Override PartName="/ppt/charts/chart5.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olors5.xml" ContentType="application/vnd.ms-office.chartcolorstyle+xml"/>
  <Override PartName="/ppt/charts/style5.xml" ContentType="application/vnd.ms-office.chartstyle+xml"/>
  <Override PartName="/ppt/charts/style6.xml" ContentType="application/vnd.ms-office.chartstyle+xml"/>
  <Override PartName="/ppt/charts/colors6.xml" ContentType="application/vnd.ms-office.chartcolorstyle+xml"/>
  <Override PartName="/ppt/charts/colors3.xml" ContentType="application/vnd.ms-office.chartcolorstyle+xml"/>
  <Override PartName="/ppt/charts/chart3.xml" ContentType="application/vnd.openxmlformats-officedocument.drawingml.chart+xml"/>
  <Override PartName="/ppt/charts/style3.xml" ContentType="application/vnd.ms-office.chartstyle+xml"/>
  <Override PartName="/ppt/charts/chart4.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2" r:id="rId5"/>
    <p:sldId id="296" r:id="rId6"/>
    <p:sldId id="297" r:id="rId7"/>
    <p:sldId id="287" r:id="rId8"/>
    <p:sldId id="275" r:id="rId9"/>
    <p:sldId id="263" r:id="rId10"/>
    <p:sldId id="276" r:id="rId11"/>
    <p:sldId id="294" r:id="rId12"/>
    <p:sldId id="264" r:id="rId13"/>
    <p:sldId id="265" r:id="rId14"/>
    <p:sldId id="291" r:id="rId15"/>
    <p:sldId id="283" r:id="rId16"/>
    <p:sldId id="290" r:id="rId17"/>
    <p:sldId id="277" r:id="rId18"/>
    <p:sldId id="289" r:id="rId19"/>
    <p:sldId id="278" r:id="rId20"/>
    <p:sldId id="266" r:id="rId21"/>
    <p:sldId id="281" r:id="rId22"/>
    <p:sldId id="282" r:id="rId23"/>
    <p:sldId id="295"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108" d="100"/>
          <a:sy n="108"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c\Finance$\chayes\Chris\Reports\Copy%20of%20Fund%20Report%20(10%20yea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c\Finance$\chayes\Chris\Reports\Copy%20of%20Fund%20Report%20(10%20year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c\Finance$\chayes\Chris\Reports\Copy%20of%20Fund%20Report%20(10%20year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c\Finance$\chayes\Chris\Reports\Copy%20of%20Fund%20Report%20(10%20year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74334259278598"/>
          <c:y val="4.8681623575705324E-2"/>
          <c:w val="0.58850800977464024"/>
          <c:h val="0.78551789650781656"/>
        </c:manualLayout>
      </c:layout>
      <c:pieChart>
        <c:varyColors val="1"/>
        <c:ser>
          <c:idx val="0"/>
          <c:order val="0"/>
          <c:tx>
            <c:strRef>
              <c:f>Sheet1!$B$1</c:f>
              <c:strCache>
                <c:ptCount val="1"/>
                <c:pt idx="0">
                  <c:v>Sales Tax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98-468A-92D4-E5C29CC77CDA}"/>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D598-468A-92D4-E5C29CC77CDA}"/>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D598-468A-92D4-E5C29CC77C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598-468A-92D4-E5C29CC77CDA}"/>
              </c:ext>
            </c:extLst>
          </c:dPt>
          <c:cat>
            <c:strRef>
              <c:f>Sheet1!$A$2:$A$5</c:f>
              <c:strCache>
                <c:ptCount val="3"/>
                <c:pt idx="0">
                  <c:v>County</c:v>
                </c:pt>
                <c:pt idx="1">
                  <c:v>Hospital</c:v>
                </c:pt>
                <c:pt idx="2">
                  <c:v>City</c:v>
                </c:pt>
              </c:strCache>
            </c:strRef>
          </c:cat>
          <c:val>
            <c:numRef>
              <c:f>Sheet1!$B$2:$B$5</c:f>
              <c:numCache>
                <c:formatCode>General</c:formatCode>
                <c:ptCount val="4"/>
                <c:pt idx="0">
                  <c:v>0.5</c:v>
                </c:pt>
                <c:pt idx="1">
                  <c:v>0.25</c:v>
                </c:pt>
                <c:pt idx="2">
                  <c:v>0.25</c:v>
                </c:pt>
              </c:numCache>
            </c:numRef>
          </c:val>
          <c:extLst>
            <c:ext xmlns:c16="http://schemas.microsoft.com/office/drawing/2014/chart" uri="{C3380CC4-5D6E-409C-BE32-E72D297353CC}">
              <c16:uniqueId val="{00000000-BA9C-416D-B2D4-68FDBB82648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11734789782576"/>
          <c:y val="7.2557550073465038E-2"/>
          <c:w val="0.75760615301071466"/>
          <c:h val="0.8580650827158024"/>
        </c:manualLayout>
      </c:layout>
      <c:pieChart>
        <c:varyColors val="1"/>
        <c:ser>
          <c:idx val="0"/>
          <c:order val="0"/>
          <c:tx>
            <c:strRef>
              <c:f>Sheet1!$B$1</c:f>
              <c:strCache>
                <c:ptCount val="1"/>
                <c:pt idx="0">
                  <c:v>Sales Tax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51-40C9-A591-4A67F07BD73C}"/>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2E51-40C9-A591-4A67F07BD73C}"/>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2E51-40C9-A591-4A67F07BD73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51-40C9-A591-4A67F07BD73C}"/>
              </c:ext>
            </c:extLst>
          </c:dPt>
          <c:cat>
            <c:strRef>
              <c:f>Sheet1!$A$2:$A$5</c:f>
              <c:strCache>
                <c:ptCount val="3"/>
                <c:pt idx="0">
                  <c:v>County</c:v>
                </c:pt>
                <c:pt idx="1">
                  <c:v>Hospital</c:v>
                </c:pt>
                <c:pt idx="2">
                  <c:v>City</c:v>
                </c:pt>
              </c:strCache>
            </c:strRef>
          </c:cat>
          <c:val>
            <c:numRef>
              <c:f>Sheet1!$B$2:$B$5</c:f>
              <c:numCache>
                <c:formatCode>General</c:formatCode>
                <c:ptCount val="4"/>
                <c:pt idx="0">
                  <c:v>0.5</c:v>
                </c:pt>
                <c:pt idx="1">
                  <c:v>0.25</c:v>
                </c:pt>
                <c:pt idx="2">
                  <c:v>0.25</c:v>
                </c:pt>
              </c:numCache>
            </c:numRef>
          </c:val>
          <c:extLst>
            <c:ext xmlns:c16="http://schemas.microsoft.com/office/drawing/2014/chart" uri="{C3380CC4-5D6E-409C-BE32-E72D297353CC}">
              <c16:uniqueId val="{00000008-2E51-40C9-A591-4A67F07BD7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Sheet1!$A$11</c:f>
              <c:strCache>
                <c:ptCount val="1"/>
                <c:pt idx="0">
                  <c:v>Garage</c:v>
                </c:pt>
              </c:strCache>
            </c:strRef>
          </c:tx>
          <c:spPr>
            <a:solidFill>
              <a:schemeClr val="accent1"/>
            </a:solidFill>
            <a:ln>
              <a:noFill/>
            </a:ln>
            <a:effectLst/>
          </c:spPr>
          <c:invertIfNegative val="0"/>
          <c:cat>
            <c:numRef>
              <c:f>Sheet1!$B$10:$K$10</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Sheet1!$B$11:$K$11</c:f>
              <c:numCache>
                <c:formatCode>_(* #,##0.00_);_(* \(#,##0.00\);_(* "-"??_);_(@_)</c:formatCode>
                <c:ptCount val="10"/>
                <c:pt idx="0">
                  <c:v>8103642</c:v>
                </c:pt>
                <c:pt idx="1">
                  <c:v>4378154</c:v>
                </c:pt>
                <c:pt idx="2">
                  <c:v>4841606</c:v>
                </c:pt>
                <c:pt idx="3">
                  <c:v>8438099</c:v>
                </c:pt>
                <c:pt idx="4">
                  <c:v>11535459</c:v>
                </c:pt>
                <c:pt idx="5">
                  <c:v>12367047</c:v>
                </c:pt>
                <c:pt idx="6">
                  <c:v>13419417</c:v>
                </c:pt>
                <c:pt idx="7">
                  <c:v>14147913</c:v>
                </c:pt>
                <c:pt idx="8">
                  <c:v>19645522</c:v>
                </c:pt>
                <c:pt idx="9">
                  <c:v>25312985</c:v>
                </c:pt>
              </c:numCache>
            </c:numRef>
          </c:val>
          <c:extLst>
            <c:ext xmlns:c16="http://schemas.microsoft.com/office/drawing/2014/chart" uri="{C3380CC4-5D6E-409C-BE32-E72D297353CC}">
              <c16:uniqueId val="{00000000-7C97-49C8-BE82-EA9B84138C82}"/>
            </c:ext>
          </c:extLst>
        </c:ser>
        <c:dLbls>
          <c:showLegendKey val="0"/>
          <c:showVal val="0"/>
          <c:showCatName val="0"/>
          <c:showSerName val="0"/>
          <c:showPercent val="0"/>
          <c:showBubbleSize val="0"/>
        </c:dLbls>
        <c:gapWidth val="219"/>
        <c:overlap val="-27"/>
        <c:axId val="1928880703"/>
        <c:axId val="1928880223"/>
      </c:barChart>
      <c:catAx>
        <c:axId val="1928880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8880223"/>
        <c:crosses val="autoZero"/>
        <c:auto val="1"/>
        <c:lblAlgn val="ctr"/>
        <c:lblOffset val="100"/>
        <c:noMultiLvlLbl val="0"/>
      </c:catAx>
      <c:valAx>
        <c:axId val="1928880223"/>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88807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Sheet1!$A$12</c:f>
              <c:strCache>
                <c:ptCount val="1"/>
                <c:pt idx="0">
                  <c:v>Tech</c:v>
                </c:pt>
              </c:strCache>
            </c:strRef>
          </c:tx>
          <c:spPr>
            <a:solidFill>
              <a:schemeClr val="accent2"/>
            </a:solidFill>
            <a:ln>
              <a:noFill/>
            </a:ln>
            <a:effectLst/>
          </c:spPr>
          <c:invertIfNegative val="0"/>
          <c:cat>
            <c:numRef>
              <c:f>Sheet1!$B$10:$K$10</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Sheet1!$B$12:$K$12</c:f>
              <c:numCache>
                <c:formatCode>_(* #,##0.00_);_(* \(#,##0.00\);_(* "-"??_);_(@_)</c:formatCode>
                <c:ptCount val="10"/>
                <c:pt idx="0">
                  <c:v>5284601</c:v>
                </c:pt>
                <c:pt idx="1">
                  <c:v>5108589</c:v>
                </c:pt>
                <c:pt idx="2">
                  <c:v>5421359</c:v>
                </c:pt>
                <c:pt idx="3">
                  <c:v>5509914</c:v>
                </c:pt>
                <c:pt idx="4">
                  <c:v>4838855</c:v>
                </c:pt>
                <c:pt idx="5">
                  <c:v>5030914</c:v>
                </c:pt>
                <c:pt idx="6">
                  <c:v>3483089</c:v>
                </c:pt>
                <c:pt idx="7">
                  <c:v>2951610</c:v>
                </c:pt>
                <c:pt idx="8">
                  <c:v>1858994</c:v>
                </c:pt>
                <c:pt idx="9">
                  <c:v>2037046</c:v>
                </c:pt>
              </c:numCache>
            </c:numRef>
          </c:val>
          <c:extLst>
            <c:ext xmlns:c16="http://schemas.microsoft.com/office/drawing/2014/chart" uri="{C3380CC4-5D6E-409C-BE32-E72D297353CC}">
              <c16:uniqueId val="{00000000-F6BC-4C83-97AF-D2A590F3324F}"/>
            </c:ext>
          </c:extLst>
        </c:ser>
        <c:dLbls>
          <c:showLegendKey val="0"/>
          <c:showVal val="0"/>
          <c:showCatName val="0"/>
          <c:showSerName val="0"/>
          <c:showPercent val="0"/>
          <c:showBubbleSize val="0"/>
        </c:dLbls>
        <c:gapWidth val="219"/>
        <c:axId val="236219040"/>
        <c:axId val="236219520"/>
        <c:extLst>
          <c:ext xmlns:c15="http://schemas.microsoft.com/office/drawing/2012/chart" uri="{02D57815-91ED-43cb-92C2-25804820EDAC}">
            <c15:filteredBarSeries>
              <c15:ser>
                <c:idx val="0"/>
                <c:order val="0"/>
                <c:tx>
                  <c:strRef>
                    <c:extLst>
                      <c:ext uri="{02D57815-91ED-43cb-92C2-25804820EDAC}">
                        <c15:formulaRef>
                          <c15:sqref>Sheet1!$A$11</c15:sqref>
                        </c15:formulaRef>
                      </c:ext>
                    </c:extLst>
                    <c:strCache>
                      <c:ptCount val="1"/>
                      <c:pt idx="0">
                        <c:v>Garage</c:v>
                      </c:pt>
                    </c:strCache>
                  </c:strRef>
                </c:tx>
                <c:spPr>
                  <a:solidFill>
                    <a:schemeClr val="accent1"/>
                  </a:solidFill>
                  <a:ln>
                    <a:noFill/>
                  </a:ln>
                  <a:effectLst/>
                </c:spPr>
                <c:invertIfNegative val="0"/>
                <c:cat>
                  <c:numRef>
                    <c:extLst>
                      <c:ext uri="{02D57815-91ED-43cb-92C2-25804820EDAC}">
                        <c15:formulaRef>
                          <c15:sqref>Sheet1!$B$10:$K$10</c15:sqref>
                        </c15:formulaRef>
                      </c:ext>
                    </c:extLst>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extLst>
                      <c:ext uri="{02D57815-91ED-43cb-92C2-25804820EDAC}">
                        <c15:formulaRef>
                          <c15:sqref>Sheet1!$B$11:$K$11</c15:sqref>
                        </c15:formulaRef>
                      </c:ext>
                    </c:extLst>
                    <c:numCache>
                      <c:formatCode>_(* #,##0.00_);_(* \(#,##0.00\);_(* "-"??_);_(@_)</c:formatCode>
                      <c:ptCount val="10"/>
                      <c:pt idx="0">
                        <c:v>8103642</c:v>
                      </c:pt>
                      <c:pt idx="1">
                        <c:v>4378154</c:v>
                      </c:pt>
                      <c:pt idx="2">
                        <c:v>4841606</c:v>
                      </c:pt>
                      <c:pt idx="3">
                        <c:v>8438099</c:v>
                      </c:pt>
                      <c:pt idx="4">
                        <c:v>11535459</c:v>
                      </c:pt>
                      <c:pt idx="5">
                        <c:v>12367047</c:v>
                      </c:pt>
                      <c:pt idx="6">
                        <c:v>13419417</c:v>
                      </c:pt>
                      <c:pt idx="7">
                        <c:v>14147913</c:v>
                      </c:pt>
                      <c:pt idx="8">
                        <c:v>19645522</c:v>
                      </c:pt>
                      <c:pt idx="9">
                        <c:v>25312985</c:v>
                      </c:pt>
                    </c:numCache>
                  </c:numRef>
                </c:val>
                <c:extLst>
                  <c:ext xmlns:c16="http://schemas.microsoft.com/office/drawing/2014/chart" uri="{C3380CC4-5D6E-409C-BE32-E72D297353CC}">
                    <c16:uniqueId val="{00000001-F6BC-4C83-97AF-D2A590F3324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Sheet1!$A$13</c15:sqref>
                        </c15:formulaRef>
                      </c:ext>
                    </c:extLst>
                    <c:strCache>
                      <c:ptCount val="1"/>
                      <c:pt idx="0">
                        <c:v>Benefits</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Sheet1!$B$10:$K$10</c15:sqref>
                        </c15:formulaRef>
                      </c:ext>
                    </c:extLst>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extLst xmlns:c15="http://schemas.microsoft.com/office/drawing/2012/chart">
                      <c:ext xmlns:c15="http://schemas.microsoft.com/office/drawing/2012/chart" uri="{02D57815-91ED-43cb-92C2-25804820EDAC}">
                        <c15:formulaRef>
                          <c15:sqref>Sheet1!$B$13:$K$13</c15:sqref>
                        </c15:formulaRef>
                      </c:ext>
                    </c:extLst>
                    <c:numCache>
                      <c:formatCode>_(* #,##0.00_);_(* \(#,##0.00\);_(* "-"??_);_(@_)</c:formatCode>
                      <c:ptCount val="10"/>
                      <c:pt idx="0">
                        <c:v>2371201</c:v>
                      </c:pt>
                      <c:pt idx="1">
                        <c:v>3961935</c:v>
                      </c:pt>
                      <c:pt idx="2">
                        <c:v>4162893</c:v>
                      </c:pt>
                      <c:pt idx="3">
                        <c:v>3335777</c:v>
                      </c:pt>
                      <c:pt idx="4">
                        <c:v>5467409</c:v>
                      </c:pt>
                      <c:pt idx="5">
                        <c:v>6953755</c:v>
                      </c:pt>
                      <c:pt idx="6">
                        <c:v>10116835</c:v>
                      </c:pt>
                      <c:pt idx="7">
                        <c:v>11933552</c:v>
                      </c:pt>
                      <c:pt idx="8">
                        <c:v>15432735</c:v>
                      </c:pt>
                      <c:pt idx="9">
                        <c:v>21164626</c:v>
                      </c:pt>
                    </c:numCache>
                  </c:numRef>
                </c:val>
                <c:extLst xmlns:c15="http://schemas.microsoft.com/office/drawing/2012/chart">
                  <c:ext xmlns:c16="http://schemas.microsoft.com/office/drawing/2014/chart" uri="{C3380CC4-5D6E-409C-BE32-E72D297353CC}">
                    <c16:uniqueId val="{00000002-F6BC-4C83-97AF-D2A590F3324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Sheet1!$A$14</c15:sqref>
                        </c15:formulaRef>
                      </c:ext>
                    </c:extLst>
                    <c:strCache>
                      <c:ptCount val="1"/>
                      <c:pt idx="0">
                        <c:v>General Liability</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Sheet1!$B$10:$K$10</c15:sqref>
                        </c15:formulaRef>
                      </c:ext>
                    </c:extLst>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extLst xmlns:c15="http://schemas.microsoft.com/office/drawing/2012/chart">
                      <c:ext xmlns:c15="http://schemas.microsoft.com/office/drawing/2012/chart" uri="{02D57815-91ED-43cb-92C2-25804820EDAC}">
                        <c15:formulaRef>
                          <c15:sqref>Sheet1!$B$14:$K$14</c15:sqref>
                        </c15:formulaRef>
                      </c:ext>
                    </c:extLst>
                    <c:numCache>
                      <c:formatCode>_(* #,##0.00_);_(* \(#,##0.00\);_(* "-"??_);_(@_)</c:formatCode>
                      <c:ptCount val="10"/>
                      <c:pt idx="0">
                        <c:v>-50196</c:v>
                      </c:pt>
                      <c:pt idx="1">
                        <c:v>-1201905</c:v>
                      </c:pt>
                      <c:pt idx="2">
                        <c:v>-755812</c:v>
                      </c:pt>
                      <c:pt idx="3">
                        <c:v>12566</c:v>
                      </c:pt>
                      <c:pt idx="4">
                        <c:v>1429135</c:v>
                      </c:pt>
                      <c:pt idx="5">
                        <c:v>2504396</c:v>
                      </c:pt>
                      <c:pt idx="6">
                        <c:v>3250789</c:v>
                      </c:pt>
                      <c:pt idx="7">
                        <c:v>3974754</c:v>
                      </c:pt>
                      <c:pt idx="8">
                        <c:v>6574992</c:v>
                      </c:pt>
                      <c:pt idx="9">
                        <c:v>6449380</c:v>
                      </c:pt>
                    </c:numCache>
                  </c:numRef>
                </c:val>
                <c:extLst xmlns:c15="http://schemas.microsoft.com/office/drawing/2012/chart">
                  <c:ext xmlns:c16="http://schemas.microsoft.com/office/drawing/2014/chart" uri="{C3380CC4-5D6E-409C-BE32-E72D297353CC}">
                    <c16:uniqueId val="{00000003-F6BC-4C83-97AF-D2A590F3324F}"/>
                  </c:ext>
                </c:extLst>
              </c15:ser>
            </c15:filteredBarSeries>
          </c:ext>
        </c:extLst>
      </c:barChart>
      <c:catAx>
        <c:axId val="23621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219520"/>
        <c:crosses val="autoZero"/>
        <c:auto val="1"/>
        <c:lblAlgn val="ctr"/>
        <c:lblOffset val="100"/>
        <c:noMultiLvlLbl val="0"/>
      </c:catAx>
      <c:valAx>
        <c:axId val="23621952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219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3"/>
          <c:tx>
            <c:strRef>
              <c:f>Sheet1!$A$14</c:f>
              <c:strCache>
                <c:ptCount val="1"/>
                <c:pt idx="0">
                  <c:v>General Liability</c:v>
                </c:pt>
              </c:strCache>
            </c:strRef>
          </c:tx>
          <c:spPr>
            <a:solidFill>
              <a:schemeClr val="accent4"/>
            </a:solidFill>
            <a:ln>
              <a:noFill/>
            </a:ln>
            <a:effectLst/>
          </c:spPr>
          <c:invertIfNegative val="0"/>
          <c:cat>
            <c:numRef>
              <c:f>Sheet1!$B$10:$K$10</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Sheet1!$B$14:$K$14</c:f>
              <c:numCache>
                <c:formatCode>_(* #,##0.00_);_(* \(#,##0.00\);_(* "-"??_);_(@_)</c:formatCode>
                <c:ptCount val="10"/>
                <c:pt idx="0">
                  <c:v>-50196</c:v>
                </c:pt>
                <c:pt idx="1">
                  <c:v>-1201905</c:v>
                </c:pt>
                <c:pt idx="2">
                  <c:v>-755812</c:v>
                </c:pt>
                <c:pt idx="3">
                  <c:v>12566</c:v>
                </c:pt>
                <c:pt idx="4">
                  <c:v>1429135</c:v>
                </c:pt>
                <c:pt idx="5">
                  <c:v>2504396</c:v>
                </c:pt>
                <c:pt idx="6">
                  <c:v>3250789</c:v>
                </c:pt>
                <c:pt idx="7">
                  <c:v>3974754</c:v>
                </c:pt>
                <c:pt idx="8">
                  <c:v>6574992</c:v>
                </c:pt>
                <c:pt idx="9">
                  <c:v>6449380</c:v>
                </c:pt>
              </c:numCache>
            </c:numRef>
          </c:val>
          <c:extLst>
            <c:ext xmlns:c16="http://schemas.microsoft.com/office/drawing/2014/chart" uri="{C3380CC4-5D6E-409C-BE32-E72D297353CC}">
              <c16:uniqueId val="{00000000-0067-406C-963B-604D5EEAC4FC}"/>
            </c:ext>
          </c:extLst>
        </c:ser>
        <c:dLbls>
          <c:showLegendKey val="0"/>
          <c:showVal val="0"/>
          <c:showCatName val="0"/>
          <c:showSerName val="0"/>
          <c:showPercent val="0"/>
          <c:showBubbleSize val="0"/>
        </c:dLbls>
        <c:gapWidth val="219"/>
        <c:overlap val="-27"/>
        <c:axId val="1780417007"/>
        <c:axId val="1780418927"/>
        <c:extLst>
          <c:ext xmlns:c15="http://schemas.microsoft.com/office/drawing/2012/chart" uri="{02D57815-91ED-43cb-92C2-25804820EDAC}">
            <c15:filteredBarSeries>
              <c15:ser>
                <c:idx val="0"/>
                <c:order val="0"/>
                <c:tx>
                  <c:strRef>
                    <c:extLst>
                      <c:ext uri="{02D57815-91ED-43cb-92C2-25804820EDAC}">
                        <c15:formulaRef>
                          <c15:sqref>Sheet1!$A$11</c15:sqref>
                        </c15:formulaRef>
                      </c:ext>
                    </c:extLst>
                    <c:strCache>
                      <c:ptCount val="1"/>
                      <c:pt idx="0">
                        <c:v>Garage</c:v>
                      </c:pt>
                    </c:strCache>
                  </c:strRef>
                </c:tx>
                <c:spPr>
                  <a:solidFill>
                    <a:schemeClr val="accent1"/>
                  </a:solidFill>
                  <a:ln>
                    <a:noFill/>
                  </a:ln>
                  <a:effectLst/>
                </c:spPr>
                <c:invertIfNegative val="0"/>
                <c:cat>
                  <c:numRef>
                    <c:extLst>
                      <c:ext uri="{02D57815-91ED-43cb-92C2-25804820EDAC}">
                        <c15:formulaRef>
                          <c15:sqref>Sheet1!$B$10:$K$10</c15:sqref>
                        </c15:formulaRef>
                      </c:ext>
                    </c:extLst>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extLst>
                      <c:ext uri="{02D57815-91ED-43cb-92C2-25804820EDAC}">
                        <c15:formulaRef>
                          <c15:sqref>Sheet1!$B$11:$K$11</c15:sqref>
                        </c15:formulaRef>
                      </c:ext>
                    </c:extLst>
                    <c:numCache>
                      <c:formatCode>_(* #,##0.00_);_(* \(#,##0.00\);_(* "-"??_);_(@_)</c:formatCode>
                      <c:ptCount val="10"/>
                      <c:pt idx="0">
                        <c:v>8103642</c:v>
                      </c:pt>
                      <c:pt idx="1">
                        <c:v>4378154</c:v>
                      </c:pt>
                      <c:pt idx="2">
                        <c:v>4841606</c:v>
                      </c:pt>
                      <c:pt idx="3">
                        <c:v>8438099</c:v>
                      </c:pt>
                      <c:pt idx="4">
                        <c:v>11535459</c:v>
                      </c:pt>
                      <c:pt idx="5">
                        <c:v>12367047</c:v>
                      </c:pt>
                      <c:pt idx="6">
                        <c:v>13419417</c:v>
                      </c:pt>
                      <c:pt idx="7">
                        <c:v>14147913</c:v>
                      </c:pt>
                      <c:pt idx="8">
                        <c:v>19645522</c:v>
                      </c:pt>
                      <c:pt idx="9">
                        <c:v>25312985</c:v>
                      </c:pt>
                    </c:numCache>
                  </c:numRef>
                </c:val>
                <c:extLst>
                  <c:ext xmlns:c16="http://schemas.microsoft.com/office/drawing/2014/chart" uri="{C3380CC4-5D6E-409C-BE32-E72D297353CC}">
                    <c16:uniqueId val="{00000001-0067-406C-963B-604D5EEAC4F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Sheet1!$A$12</c15:sqref>
                        </c15:formulaRef>
                      </c:ext>
                    </c:extLst>
                    <c:strCache>
                      <c:ptCount val="1"/>
                      <c:pt idx="0">
                        <c:v>Tech</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Sheet1!$B$10:$K$10</c15:sqref>
                        </c15:formulaRef>
                      </c:ext>
                    </c:extLst>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extLst xmlns:c15="http://schemas.microsoft.com/office/drawing/2012/chart">
                      <c:ext xmlns:c15="http://schemas.microsoft.com/office/drawing/2012/chart" uri="{02D57815-91ED-43cb-92C2-25804820EDAC}">
                        <c15:formulaRef>
                          <c15:sqref>Sheet1!$B$12:$K$12</c15:sqref>
                        </c15:formulaRef>
                      </c:ext>
                    </c:extLst>
                    <c:numCache>
                      <c:formatCode>_(* #,##0.00_);_(* \(#,##0.00\);_(* "-"??_);_(@_)</c:formatCode>
                      <c:ptCount val="10"/>
                      <c:pt idx="0">
                        <c:v>5284601</c:v>
                      </c:pt>
                      <c:pt idx="1">
                        <c:v>5108589</c:v>
                      </c:pt>
                      <c:pt idx="2">
                        <c:v>5421359</c:v>
                      </c:pt>
                      <c:pt idx="3">
                        <c:v>5509914</c:v>
                      </c:pt>
                      <c:pt idx="4">
                        <c:v>4838855</c:v>
                      </c:pt>
                      <c:pt idx="5">
                        <c:v>5030914</c:v>
                      </c:pt>
                      <c:pt idx="6">
                        <c:v>3483089</c:v>
                      </c:pt>
                      <c:pt idx="7">
                        <c:v>2951610</c:v>
                      </c:pt>
                      <c:pt idx="8">
                        <c:v>1858994</c:v>
                      </c:pt>
                      <c:pt idx="9">
                        <c:v>2037046</c:v>
                      </c:pt>
                    </c:numCache>
                  </c:numRef>
                </c:val>
                <c:extLst xmlns:c15="http://schemas.microsoft.com/office/drawing/2012/chart">
                  <c:ext xmlns:c16="http://schemas.microsoft.com/office/drawing/2014/chart" uri="{C3380CC4-5D6E-409C-BE32-E72D297353CC}">
                    <c16:uniqueId val="{00000002-0067-406C-963B-604D5EEAC4F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Sheet1!$A$13</c15:sqref>
                        </c15:formulaRef>
                      </c:ext>
                    </c:extLst>
                    <c:strCache>
                      <c:ptCount val="1"/>
                      <c:pt idx="0">
                        <c:v>Benefits</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Sheet1!$B$10:$K$10</c15:sqref>
                        </c15:formulaRef>
                      </c:ext>
                    </c:extLst>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extLst xmlns:c15="http://schemas.microsoft.com/office/drawing/2012/chart">
                      <c:ext xmlns:c15="http://schemas.microsoft.com/office/drawing/2012/chart" uri="{02D57815-91ED-43cb-92C2-25804820EDAC}">
                        <c15:formulaRef>
                          <c15:sqref>Sheet1!$B$13:$K$13</c15:sqref>
                        </c15:formulaRef>
                      </c:ext>
                    </c:extLst>
                    <c:numCache>
                      <c:formatCode>_(* #,##0.00_);_(* \(#,##0.00\);_(* "-"??_);_(@_)</c:formatCode>
                      <c:ptCount val="10"/>
                      <c:pt idx="0">
                        <c:v>2371201</c:v>
                      </c:pt>
                      <c:pt idx="1">
                        <c:v>3961935</c:v>
                      </c:pt>
                      <c:pt idx="2">
                        <c:v>4162893</c:v>
                      </c:pt>
                      <c:pt idx="3">
                        <c:v>3335777</c:v>
                      </c:pt>
                      <c:pt idx="4">
                        <c:v>5467409</c:v>
                      </c:pt>
                      <c:pt idx="5">
                        <c:v>6953755</c:v>
                      </c:pt>
                      <c:pt idx="6">
                        <c:v>10116835</c:v>
                      </c:pt>
                      <c:pt idx="7">
                        <c:v>11933552</c:v>
                      </c:pt>
                      <c:pt idx="8">
                        <c:v>15432735</c:v>
                      </c:pt>
                      <c:pt idx="9">
                        <c:v>21164626</c:v>
                      </c:pt>
                    </c:numCache>
                  </c:numRef>
                </c:val>
                <c:extLst xmlns:c15="http://schemas.microsoft.com/office/drawing/2012/chart">
                  <c:ext xmlns:c16="http://schemas.microsoft.com/office/drawing/2014/chart" uri="{C3380CC4-5D6E-409C-BE32-E72D297353CC}">
                    <c16:uniqueId val="{00000003-0067-406C-963B-604D5EEAC4FC}"/>
                  </c:ext>
                </c:extLst>
              </c15:ser>
            </c15:filteredBarSeries>
          </c:ext>
        </c:extLst>
      </c:barChart>
      <c:catAx>
        <c:axId val="178041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0418927"/>
        <c:crosses val="autoZero"/>
        <c:auto val="1"/>
        <c:lblAlgn val="ctr"/>
        <c:lblOffset val="100"/>
        <c:noMultiLvlLbl val="0"/>
      </c:catAx>
      <c:valAx>
        <c:axId val="1780418927"/>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0417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Sheet1!$A$13</c:f>
              <c:strCache>
                <c:ptCount val="1"/>
                <c:pt idx="0">
                  <c:v>Benefits</c:v>
                </c:pt>
              </c:strCache>
            </c:strRef>
          </c:tx>
          <c:spPr>
            <a:solidFill>
              <a:srgbClr val="00B050"/>
            </a:solidFill>
            <a:ln>
              <a:solidFill>
                <a:srgbClr val="00B050"/>
              </a:solidFill>
            </a:ln>
            <a:effectLst/>
          </c:spPr>
          <c:invertIfNegative val="0"/>
          <c:cat>
            <c:numRef>
              <c:f>Sheet1!$B$10:$K$10</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Sheet1!$B$13:$K$13</c:f>
              <c:numCache>
                <c:formatCode>_(* #,##0.00_);_(* \(#,##0.00\);_(* "-"??_);_(@_)</c:formatCode>
                <c:ptCount val="10"/>
                <c:pt idx="0">
                  <c:v>2371201</c:v>
                </c:pt>
                <c:pt idx="1">
                  <c:v>3961935</c:v>
                </c:pt>
                <c:pt idx="2">
                  <c:v>4162893</c:v>
                </c:pt>
                <c:pt idx="3">
                  <c:v>3335777</c:v>
                </c:pt>
                <c:pt idx="4">
                  <c:v>5467409</c:v>
                </c:pt>
                <c:pt idx="5">
                  <c:v>6953755</c:v>
                </c:pt>
                <c:pt idx="6">
                  <c:v>10116835</c:v>
                </c:pt>
                <c:pt idx="7">
                  <c:v>11933552</c:v>
                </c:pt>
                <c:pt idx="8">
                  <c:v>15432735</c:v>
                </c:pt>
                <c:pt idx="9">
                  <c:v>21164626</c:v>
                </c:pt>
              </c:numCache>
            </c:numRef>
          </c:val>
          <c:extLst>
            <c:ext xmlns:c16="http://schemas.microsoft.com/office/drawing/2014/chart" uri="{C3380CC4-5D6E-409C-BE32-E72D297353CC}">
              <c16:uniqueId val="{00000000-0F6C-4E3B-A25B-3F8E7E23F358}"/>
            </c:ext>
          </c:extLst>
        </c:ser>
        <c:dLbls>
          <c:showLegendKey val="0"/>
          <c:showVal val="0"/>
          <c:showCatName val="0"/>
          <c:showSerName val="0"/>
          <c:showPercent val="0"/>
          <c:showBubbleSize val="0"/>
        </c:dLbls>
        <c:gapWidth val="219"/>
        <c:overlap val="-27"/>
        <c:axId val="1928886943"/>
        <c:axId val="1928885983"/>
        <c:extLst>
          <c:ext xmlns:c15="http://schemas.microsoft.com/office/drawing/2012/chart" uri="{02D57815-91ED-43cb-92C2-25804820EDAC}">
            <c15:filteredBarSeries>
              <c15:ser>
                <c:idx val="0"/>
                <c:order val="0"/>
                <c:tx>
                  <c:strRef>
                    <c:extLst>
                      <c:ext uri="{02D57815-91ED-43cb-92C2-25804820EDAC}">
                        <c15:formulaRef>
                          <c15:sqref>Sheet1!$A$11</c15:sqref>
                        </c15:formulaRef>
                      </c:ext>
                    </c:extLst>
                    <c:strCache>
                      <c:ptCount val="1"/>
                      <c:pt idx="0">
                        <c:v>Garage</c:v>
                      </c:pt>
                    </c:strCache>
                  </c:strRef>
                </c:tx>
                <c:spPr>
                  <a:solidFill>
                    <a:schemeClr val="accent1"/>
                  </a:solidFill>
                  <a:ln>
                    <a:noFill/>
                  </a:ln>
                  <a:effectLst/>
                </c:spPr>
                <c:invertIfNegative val="0"/>
                <c:cat>
                  <c:numRef>
                    <c:extLst>
                      <c:ext uri="{02D57815-91ED-43cb-92C2-25804820EDAC}">
                        <c15:formulaRef>
                          <c15:sqref>Sheet1!$B$10:$K$10</c15:sqref>
                        </c15:formulaRef>
                      </c:ext>
                    </c:extLst>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extLst>
                      <c:ext uri="{02D57815-91ED-43cb-92C2-25804820EDAC}">
                        <c15:formulaRef>
                          <c15:sqref>Sheet1!$B$11:$K$11</c15:sqref>
                        </c15:formulaRef>
                      </c:ext>
                    </c:extLst>
                    <c:numCache>
                      <c:formatCode>_(* #,##0.00_);_(* \(#,##0.00\);_(* "-"??_);_(@_)</c:formatCode>
                      <c:ptCount val="10"/>
                      <c:pt idx="0">
                        <c:v>8103642</c:v>
                      </c:pt>
                      <c:pt idx="1">
                        <c:v>4378154</c:v>
                      </c:pt>
                      <c:pt idx="2">
                        <c:v>4841606</c:v>
                      </c:pt>
                      <c:pt idx="3">
                        <c:v>8438099</c:v>
                      </c:pt>
                      <c:pt idx="4">
                        <c:v>11535459</c:v>
                      </c:pt>
                      <c:pt idx="5">
                        <c:v>12367047</c:v>
                      </c:pt>
                      <c:pt idx="6">
                        <c:v>13419417</c:v>
                      </c:pt>
                      <c:pt idx="7">
                        <c:v>14147913</c:v>
                      </c:pt>
                      <c:pt idx="8">
                        <c:v>19645522</c:v>
                      </c:pt>
                      <c:pt idx="9">
                        <c:v>25312985</c:v>
                      </c:pt>
                    </c:numCache>
                  </c:numRef>
                </c:val>
                <c:extLst>
                  <c:ext xmlns:c16="http://schemas.microsoft.com/office/drawing/2014/chart" uri="{C3380CC4-5D6E-409C-BE32-E72D297353CC}">
                    <c16:uniqueId val="{00000001-0F6C-4E3B-A25B-3F8E7E23F35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Sheet1!$A$12</c15:sqref>
                        </c15:formulaRef>
                      </c:ext>
                    </c:extLst>
                    <c:strCache>
                      <c:ptCount val="1"/>
                      <c:pt idx="0">
                        <c:v>Tech</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Sheet1!$B$10:$K$10</c15:sqref>
                        </c15:formulaRef>
                      </c:ext>
                    </c:extLst>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extLst xmlns:c15="http://schemas.microsoft.com/office/drawing/2012/chart">
                      <c:ext xmlns:c15="http://schemas.microsoft.com/office/drawing/2012/chart" uri="{02D57815-91ED-43cb-92C2-25804820EDAC}">
                        <c15:formulaRef>
                          <c15:sqref>Sheet1!$B$12:$K$12</c15:sqref>
                        </c15:formulaRef>
                      </c:ext>
                    </c:extLst>
                    <c:numCache>
                      <c:formatCode>_(* #,##0.00_);_(* \(#,##0.00\);_(* "-"??_);_(@_)</c:formatCode>
                      <c:ptCount val="10"/>
                      <c:pt idx="0">
                        <c:v>5284601</c:v>
                      </c:pt>
                      <c:pt idx="1">
                        <c:v>5108589</c:v>
                      </c:pt>
                      <c:pt idx="2">
                        <c:v>5421359</c:v>
                      </c:pt>
                      <c:pt idx="3">
                        <c:v>5509914</c:v>
                      </c:pt>
                      <c:pt idx="4">
                        <c:v>4838855</c:v>
                      </c:pt>
                      <c:pt idx="5">
                        <c:v>5030914</c:v>
                      </c:pt>
                      <c:pt idx="6">
                        <c:v>3483089</c:v>
                      </c:pt>
                      <c:pt idx="7">
                        <c:v>2951610</c:v>
                      </c:pt>
                      <c:pt idx="8">
                        <c:v>1858994</c:v>
                      </c:pt>
                      <c:pt idx="9">
                        <c:v>2037046</c:v>
                      </c:pt>
                    </c:numCache>
                  </c:numRef>
                </c:val>
                <c:extLst xmlns:c15="http://schemas.microsoft.com/office/drawing/2012/chart">
                  <c:ext xmlns:c16="http://schemas.microsoft.com/office/drawing/2014/chart" uri="{C3380CC4-5D6E-409C-BE32-E72D297353CC}">
                    <c16:uniqueId val="{00000002-0F6C-4E3B-A25B-3F8E7E23F35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Sheet1!$A$14</c15:sqref>
                        </c15:formulaRef>
                      </c:ext>
                    </c:extLst>
                    <c:strCache>
                      <c:ptCount val="1"/>
                      <c:pt idx="0">
                        <c:v>General Liability</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Sheet1!$B$10:$K$10</c15:sqref>
                        </c15:formulaRef>
                      </c:ext>
                    </c:extLst>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extLst xmlns:c15="http://schemas.microsoft.com/office/drawing/2012/chart">
                      <c:ext xmlns:c15="http://schemas.microsoft.com/office/drawing/2012/chart" uri="{02D57815-91ED-43cb-92C2-25804820EDAC}">
                        <c15:formulaRef>
                          <c15:sqref>Sheet1!$B$14:$K$14</c15:sqref>
                        </c15:formulaRef>
                      </c:ext>
                    </c:extLst>
                    <c:numCache>
                      <c:formatCode>_(* #,##0.00_);_(* \(#,##0.00\);_(* "-"??_);_(@_)</c:formatCode>
                      <c:ptCount val="10"/>
                      <c:pt idx="0">
                        <c:v>-50196</c:v>
                      </c:pt>
                      <c:pt idx="1">
                        <c:v>-1201905</c:v>
                      </c:pt>
                      <c:pt idx="2">
                        <c:v>-755812</c:v>
                      </c:pt>
                      <c:pt idx="3">
                        <c:v>12566</c:v>
                      </c:pt>
                      <c:pt idx="4">
                        <c:v>1429135</c:v>
                      </c:pt>
                      <c:pt idx="5">
                        <c:v>2504396</c:v>
                      </c:pt>
                      <c:pt idx="6">
                        <c:v>3250789</c:v>
                      </c:pt>
                      <c:pt idx="7">
                        <c:v>3974754</c:v>
                      </c:pt>
                      <c:pt idx="8">
                        <c:v>6574992</c:v>
                      </c:pt>
                      <c:pt idx="9">
                        <c:v>6449380</c:v>
                      </c:pt>
                    </c:numCache>
                  </c:numRef>
                </c:val>
                <c:extLst xmlns:c15="http://schemas.microsoft.com/office/drawing/2012/chart">
                  <c:ext xmlns:c16="http://schemas.microsoft.com/office/drawing/2014/chart" uri="{C3380CC4-5D6E-409C-BE32-E72D297353CC}">
                    <c16:uniqueId val="{00000003-0F6C-4E3B-A25B-3F8E7E23F358}"/>
                  </c:ext>
                </c:extLst>
              </c15:ser>
            </c15:filteredBarSeries>
          </c:ext>
        </c:extLst>
      </c:barChart>
      <c:catAx>
        <c:axId val="1928886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8885983"/>
        <c:crosses val="autoZero"/>
        <c:auto val="1"/>
        <c:lblAlgn val="ctr"/>
        <c:lblOffset val="100"/>
        <c:noMultiLvlLbl val="0"/>
      </c:catAx>
      <c:valAx>
        <c:axId val="1928885983"/>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8886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1A484-0F14-46AA-8235-27CE2AAA6817}"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28F43-2708-4A6F-AAB1-C2CA6E230251}" type="slidenum">
              <a:rPr lang="en-US" smtClean="0"/>
              <a:t>‹#›</a:t>
            </a:fld>
            <a:endParaRPr lang="en-US"/>
          </a:p>
        </p:txBody>
      </p:sp>
    </p:spTree>
    <p:extLst>
      <p:ext uri="{BB962C8B-B14F-4D97-AF65-F5344CB8AC3E}">
        <p14:creationId xmlns:p14="http://schemas.microsoft.com/office/powerpoint/2010/main" val="23926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Cessation of 4B Sales Tax</a:t>
            </a:r>
          </a:p>
        </p:txBody>
      </p:sp>
      <p:sp>
        <p:nvSpPr>
          <p:cNvPr id="4" name="Slide Number Placeholder 3"/>
          <p:cNvSpPr>
            <a:spLocks noGrp="1"/>
          </p:cNvSpPr>
          <p:nvPr>
            <p:ph type="sldNum" sz="quarter" idx="5"/>
          </p:nvPr>
        </p:nvSpPr>
        <p:spPr/>
        <p:txBody>
          <a:bodyPr/>
          <a:lstStyle/>
          <a:p>
            <a:fld id="{94828F43-2708-4A6F-AAB1-C2CA6E230251}" type="slidenum">
              <a:rPr lang="en-US" smtClean="0"/>
              <a:t>19</a:t>
            </a:fld>
            <a:endParaRPr lang="en-US"/>
          </a:p>
        </p:txBody>
      </p:sp>
    </p:spTree>
    <p:extLst>
      <p:ext uri="{BB962C8B-B14F-4D97-AF65-F5344CB8AC3E}">
        <p14:creationId xmlns:p14="http://schemas.microsoft.com/office/powerpoint/2010/main" val="66672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Charge Backs</a:t>
            </a:r>
          </a:p>
          <a:p>
            <a:r>
              <a:rPr lang="en-US" dirty="0"/>
              <a:t>Revenue Sources Come from the external serving departments </a:t>
            </a:r>
          </a:p>
        </p:txBody>
      </p:sp>
      <p:sp>
        <p:nvSpPr>
          <p:cNvPr id="4" name="Slide Number Placeholder 3"/>
          <p:cNvSpPr>
            <a:spLocks noGrp="1"/>
          </p:cNvSpPr>
          <p:nvPr>
            <p:ph type="sldNum" sz="quarter" idx="5"/>
          </p:nvPr>
        </p:nvSpPr>
        <p:spPr/>
        <p:txBody>
          <a:bodyPr/>
          <a:lstStyle/>
          <a:p>
            <a:fld id="{94828F43-2708-4A6F-AAB1-C2CA6E230251}" type="slidenum">
              <a:rPr lang="en-US" smtClean="0"/>
              <a:t>20</a:t>
            </a:fld>
            <a:endParaRPr lang="en-US"/>
          </a:p>
        </p:txBody>
      </p:sp>
    </p:spTree>
    <p:extLst>
      <p:ext uri="{BB962C8B-B14F-4D97-AF65-F5344CB8AC3E}">
        <p14:creationId xmlns:p14="http://schemas.microsoft.com/office/powerpoint/2010/main" val="34028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slide after this with graph after this slide to show the amounts spent on RMN and Beal Parks and what the fund is doing with these monies now and actively. </a:t>
            </a:r>
          </a:p>
        </p:txBody>
      </p:sp>
      <p:sp>
        <p:nvSpPr>
          <p:cNvPr id="4" name="Slide Number Placeholder 3"/>
          <p:cNvSpPr>
            <a:spLocks noGrp="1"/>
          </p:cNvSpPr>
          <p:nvPr>
            <p:ph type="sldNum" sz="quarter" idx="5"/>
          </p:nvPr>
        </p:nvSpPr>
        <p:spPr/>
        <p:txBody>
          <a:bodyPr/>
          <a:lstStyle/>
          <a:p>
            <a:fld id="{94828F43-2708-4A6F-AAB1-C2CA6E230251}" type="slidenum">
              <a:rPr lang="en-US" smtClean="0"/>
              <a:t>22</a:t>
            </a:fld>
            <a:endParaRPr lang="en-US"/>
          </a:p>
        </p:txBody>
      </p:sp>
    </p:spTree>
    <p:extLst>
      <p:ext uri="{BB962C8B-B14F-4D97-AF65-F5344CB8AC3E}">
        <p14:creationId xmlns:p14="http://schemas.microsoft.com/office/powerpoint/2010/main" val="198644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slide after this with graph after this slide to show the amounts spent on RMN and Beal Parks and what the fund is doing with these monies now and actively. </a:t>
            </a:r>
          </a:p>
        </p:txBody>
      </p:sp>
      <p:sp>
        <p:nvSpPr>
          <p:cNvPr id="4" name="Slide Number Placeholder 3"/>
          <p:cNvSpPr>
            <a:spLocks noGrp="1"/>
          </p:cNvSpPr>
          <p:nvPr>
            <p:ph type="sldNum" sz="quarter" idx="5"/>
          </p:nvPr>
        </p:nvSpPr>
        <p:spPr/>
        <p:txBody>
          <a:bodyPr/>
          <a:lstStyle/>
          <a:p>
            <a:fld id="{94828F43-2708-4A6F-AAB1-C2CA6E230251}" type="slidenum">
              <a:rPr lang="en-US" smtClean="0"/>
              <a:t>23</a:t>
            </a:fld>
            <a:endParaRPr lang="en-US"/>
          </a:p>
        </p:txBody>
      </p:sp>
    </p:spTree>
    <p:extLst>
      <p:ext uri="{BB962C8B-B14F-4D97-AF65-F5344CB8AC3E}">
        <p14:creationId xmlns:p14="http://schemas.microsoft.com/office/powerpoint/2010/main" val="391806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CBD4-55FA-5CFD-02C2-8DCF317CDB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D94FC9-B220-AE40-B941-1483F26869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54E7F0-D0CA-75A3-F648-F1B1CBC2E14F}"/>
              </a:ext>
            </a:extLst>
          </p:cNvPr>
          <p:cNvSpPr>
            <a:spLocks noGrp="1"/>
          </p:cNvSpPr>
          <p:nvPr>
            <p:ph type="dt" sz="half" idx="10"/>
          </p:nvPr>
        </p:nvSpPr>
        <p:spPr/>
        <p:txBody>
          <a:bodyPr/>
          <a:lstStyle/>
          <a:p>
            <a:fld id="{7DBC6161-8B89-47DE-BE62-12B3E07A7B77}" type="datetime1">
              <a:rPr lang="en-US" smtClean="0"/>
              <a:t>5/28/2024</a:t>
            </a:fld>
            <a:endParaRPr lang="en-US"/>
          </a:p>
        </p:txBody>
      </p:sp>
      <p:sp>
        <p:nvSpPr>
          <p:cNvPr id="5" name="Footer Placeholder 4">
            <a:extLst>
              <a:ext uri="{FF2B5EF4-FFF2-40B4-BE49-F238E27FC236}">
                <a16:creationId xmlns:a16="http://schemas.microsoft.com/office/drawing/2014/main" id="{5CF42C17-588A-A86A-BD32-87C74AB76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59B08-A837-0B30-FE91-D4C0B0A64038}"/>
              </a:ext>
            </a:extLst>
          </p:cNvPr>
          <p:cNvSpPr>
            <a:spLocks noGrp="1"/>
          </p:cNvSpPr>
          <p:nvPr>
            <p:ph type="sldNum" sz="quarter" idx="12"/>
          </p:nvPr>
        </p:nvSpPr>
        <p:spPr/>
        <p:txBody>
          <a:bodyPr/>
          <a:lstStyle/>
          <a:p>
            <a:fld id="{585D683F-4782-4DCB-9A60-97378277621B}" type="slidenum">
              <a:rPr lang="en-US" smtClean="0"/>
              <a:t>‹#›</a:t>
            </a:fld>
            <a:endParaRPr lang="en-US"/>
          </a:p>
        </p:txBody>
      </p:sp>
    </p:spTree>
    <p:extLst>
      <p:ext uri="{BB962C8B-B14F-4D97-AF65-F5344CB8AC3E}">
        <p14:creationId xmlns:p14="http://schemas.microsoft.com/office/powerpoint/2010/main" val="331619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D1E3-B9C6-410F-FAA3-FC7D610040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741B8E-A138-7F65-B80B-01BC8CB3DD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797864-E04E-B11B-E923-CFBE06487E1E}"/>
              </a:ext>
            </a:extLst>
          </p:cNvPr>
          <p:cNvSpPr>
            <a:spLocks noGrp="1"/>
          </p:cNvSpPr>
          <p:nvPr>
            <p:ph type="dt" sz="half" idx="10"/>
          </p:nvPr>
        </p:nvSpPr>
        <p:spPr/>
        <p:txBody>
          <a:bodyPr/>
          <a:lstStyle/>
          <a:p>
            <a:fld id="{5F66388F-C077-44D0-96D0-CA266E59171C}" type="datetime1">
              <a:rPr lang="en-US" smtClean="0"/>
              <a:t>5/28/2024</a:t>
            </a:fld>
            <a:endParaRPr lang="en-US"/>
          </a:p>
        </p:txBody>
      </p:sp>
      <p:sp>
        <p:nvSpPr>
          <p:cNvPr id="5" name="Footer Placeholder 4">
            <a:extLst>
              <a:ext uri="{FF2B5EF4-FFF2-40B4-BE49-F238E27FC236}">
                <a16:creationId xmlns:a16="http://schemas.microsoft.com/office/drawing/2014/main" id="{7D2769FB-7277-1E64-2082-69C52C189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17E6C-58F3-195B-BE8E-287818AE8647}"/>
              </a:ext>
            </a:extLst>
          </p:cNvPr>
          <p:cNvSpPr>
            <a:spLocks noGrp="1"/>
          </p:cNvSpPr>
          <p:nvPr>
            <p:ph type="sldNum" sz="quarter" idx="12"/>
          </p:nvPr>
        </p:nvSpPr>
        <p:spPr/>
        <p:txBody>
          <a:bodyPr/>
          <a:lstStyle/>
          <a:p>
            <a:fld id="{585D683F-4782-4DCB-9A60-97378277621B}" type="slidenum">
              <a:rPr lang="en-US" smtClean="0"/>
              <a:t>‹#›</a:t>
            </a:fld>
            <a:endParaRPr lang="en-US"/>
          </a:p>
        </p:txBody>
      </p:sp>
    </p:spTree>
    <p:extLst>
      <p:ext uri="{BB962C8B-B14F-4D97-AF65-F5344CB8AC3E}">
        <p14:creationId xmlns:p14="http://schemas.microsoft.com/office/powerpoint/2010/main" val="7108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4E64F-3A28-6415-0CD9-CD219A45D7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A5F0D6-F24A-4B74-DFA0-48585957EB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BD3F3-0AAF-241D-142D-CDF92D1CFB49}"/>
              </a:ext>
            </a:extLst>
          </p:cNvPr>
          <p:cNvSpPr>
            <a:spLocks noGrp="1"/>
          </p:cNvSpPr>
          <p:nvPr>
            <p:ph type="dt" sz="half" idx="10"/>
          </p:nvPr>
        </p:nvSpPr>
        <p:spPr/>
        <p:txBody>
          <a:bodyPr/>
          <a:lstStyle/>
          <a:p>
            <a:fld id="{638266D6-CA97-4FB5-BDD4-342B0408E314}" type="datetime1">
              <a:rPr lang="en-US" smtClean="0"/>
              <a:t>5/28/2024</a:t>
            </a:fld>
            <a:endParaRPr lang="en-US"/>
          </a:p>
        </p:txBody>
      </p:sp>
      <p:sp>
        <p:nvSpPr>
          <p:cNvPr id="5" name="Footer Placeholder 4">
            <a:extLst>
              <a:ext uri="{FF2B5EF4-FFF2-40B4-BE49-F238E27FC236}">
                <a16:creationId xmlns:a16="http://schemas.microsoft.com/office/drawing/2014/main" id="{F14E24B5-E071-AB83-50E7-5DF26E534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78AC7-DF17-6C1A-387C-A7CFE9ABE582}"/>
              </a:ext>
            </a:extLst>
          </p:cNvPr>
          <p:cNvSpPr>
            <a:spLocks noGrp="1"/>
          </p:cNvSpPr>
          <p:nvPr>
            <p:ph type="sldNum" sz="quarter" idx="12"/>
          </p:nvPr>
        </p:nvSpPr>
        <p:spPr/>
        <p:txBody>
          <a:bodyPr/>
          <a:lstStyle/>
          <a:p>
            <a:fld id="{585D683F-4782-4DCB-9A60-97378277621B}" type="slidenum">
              <a:rPr lang="en-US" smtClean="0"/>
              <a:t>‹#›</a:t>
            </a:fld>
            <a:endParaRPr lang="en-US"/>
          </a:p>
        </p:txBody>
      </p:sp>
    </p:spTree>
    <p:extLst>
      <p:ext uri="{BB962C8B-B14F-4D97-AF65-F5344CB8AC3E}">
        <p14:creationId xmlns:p14="http://schemas.microsoft.com/office/powerpoint/2010/main" val="135320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DD11-3761-0EAC-535C-E6EBE66300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A42921-FE21-E3EF-123A-9B5642C2B9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BBA36-751D-BC35-8AD0-275C52A5E330}"/>
              </a:ext>
            </a:extLst>
          </p:cNvPr>
          <p:cNvSpPr>
            <a:spLocks noGrp="1"/>
          </p:cNvSpPr>
          <p:nvPr>
            <p:ph type="dt" sz="half" idx="10"/>
          </p:nvPr>
        </p:nvSpPr>
        <p:spPr/>
        <p:txBody>
          <a:bodyPr/>
          <a:lstStyle/>
          <a:p>
            <a:fld id="{18EA24FA-3831-4E3C-B632-65A471B9A9A6}" type="datetime1">
              <a:rPr lang="en-US" smtClean="0"/>
              <a:t>5/28/2024</a:t>
            </a:fld>
            <a:endParaRPr lang="en-US"/>
          </a:p>
        </p:txBody>
      </p:sp>
      <p:sp>
        <p:nvSpPr>
          <p:cNvPr id="5" name="Footer Placeholder 4">
            <a:extLst>
              <a:ext uri="{FF2B5EF4-FFF2-40B4-BE49-F238E27FC236}">
                <a16:creationId xmlns:a16="http://schemas.microsoft.com/office/drawing/2014/main" id="{11C1C431-706E-E1DD-BF95-E04051FE9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6531A-D40B-69C5-D3D4-C006A08B7217}"/>
              </a:ext>
            </a:extLst>
          </p:cNvPr>
          <p:cNvSpPr>
            <a:spLocks noGrp="1"/>
          </p:cNvSpPr>
          <p:nvPr>
            <p:ph type="sldNum" sz="quarter" idx="12"/>
          </p:nvPr>
        </p:nvSpPr>
        <p:spPr/>
        <p:txBody>
          <a:bodyPr/>
          <a:lstStyle/>
          <a:p>
            <a:fld id="{585D683F-4782-4DCB-9A60-97378277621B}" type="slidenum">
              <a:rPr lang="en-US" smtClean="0"/>
              <a:t>‹#›</a:t>
            </a:fld>
            <a:endParaRPr lang="en-US"/>
          </a:p>
        </p:txBody>
      </p:sp>
    </p:spTree>
    <p:extLst>
      <p:ext uri="{BB962C8B-B14F-4D97-AF65-F5344CB8AC3E}">
        <p14:creationId xmlns:p14="http://schemas.microsoft.com/office/powerpoint/2010/main" val="363366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53503-57CC-61CA-D321-B72E616BE9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3C772E-9AA2-E9FA-3164-9645530283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EA67A7-47BE-FEE4-0A19-758BD998D0C7}"/>
              </a:ext>
            </a:extLst>
          </p:cNvPr>
          <p:cNvSpPr>
            <a:spLocks noGrp="1"/>
          </p:cNvSpPr>
          <p:nvPr>
            <p:ph type="dt" sz="half" idx="10"/>
          </p:nvPr>
        </p:nvSpPr>
        <p:spPr/>
        <p:txBody>
          <a:bodyPr/>
          <a:lstStyle/>
          <a:p>
            <a:fld id="{942E783D-89E6-49C9-8835-BDAADF9C7A09}" type="datetime1">
              <a:rPr lang="en-US" smtClean="0"/>
              <a:t>5/28/2024</a:t>
            </a:fld>
            <a:endParaRPr lang="en-US"/>
          </a:p>
        </p:txBody>
      </p:sp>
      <p:sp>
        <p:nvSpPr>
          <p:cNvPr id="5" name="Footer Placeholder 4">
            <a:extLst>
              <a:ext uri="{FF2B5EF4-FFF2-40B4-BE49-F238E27FC236}">
                <a16:creationId xmlns:a16="http://schemas.microsoft.com/office/drawing/2014/main" id="{38930D00-4250-81D9-53E4-50D34706F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68322-3DF7-D88D-C6D8-D3BEA1929F2D}"/>
              </a:ext>
            </a:extLst>
          </p:cNvPr>
          <p:cNvSpPr>
            <a:spLocks noGrp="1"/>
          </p:cNvSpPr>
          <p:nvPr>
            <p:ph type="sldNum" sz="quarter" idx="12"/>
          </p:nvPr>
        </p:nvSpPr>
        <p:spPr/>
        <p:txBody>
          <a:bodyPr/>
          <a:lstStyle/>
          <a:p>
            <a:fld id="{585D683F-4782-4DCB-9A60-97378277621B}" type="slidenum">
              <a:rPr lang="en-US" smtClean="0"/>
              <a:t>‹#›</a:t>
            </a:fld>
            <a:endParaRPr lang="en-US"/>
          </a:p>
        </p:txBody>
      </p:sp>
    </p:spTree>
    <p:extLst>
      <p:ext uri="{BB962C8B-B14F-4D97-AF65-F5344CB8AC3E}">
        <p14:creationId xmlns:p14="http://schemas.microsoft.com/office/powerpoint/2010/main" val="340966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1577-950C-042A-3EB0-69BEDEFAD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447512-9E40-5803-B23A-335F03AD88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C3D622-12EB-6997-AA0B-B9A76AFFC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1E7C10-E3BE-AAEC-4DFA-55929D215881}"/>
              </a:ext>
            </a:extLst>
          </p:cNvPr>
          <p:cNvSpPr>
            <a:spLocks noGrp="1"/>
          </p:cNvSpPr>
          <p:nvPr>
            <p:ph type="dt" sz="half" idx="10"/>
          </p:nvPr>
        </p:nvSpPr>
        <p:spPr/>
        <p:txBody>
          <a:bodyPr/>
          <a:lstStyle/>
          <a:p>
            <a:fld id="{95865547-5C71-4628-8976-D1C3B3F750E2}" type="datetime1">
              <a:rPr lang="en-US" smtClean="0"/>
              <a:t>5/28/2024</a:t>
            </a:fld>
            <a:endParaRPr lang="en-US"/>
          </a:p>
        </p:txBody>
      </p:sp>
      <p:sp>
        <p:nvSpPr>
          <p:cNvPr id="6" name="Footer Placeholder 5">
            <a:extLst>
              <a:ext uri="{FF2B5EF4-FFF2-40B4-BE49-F238E27FC236}">
                <a16:creationId xmlns:a16="http://schemas.microsoft.com/office/drawing/2014/main" id="{16C44E4B-A9AF-8F71-45F1-8F3B4BBC8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9E556-BA06-5F32-44D3-9E10A8ED58FF}"/>
              </a:ext>
            </a:extLst>
          </p:cNvPr>
          <p:cNvSpPr>
            <a:spLocks noGrp="1"/>
          </p:cNvSpPr>
          <p:nvPr>
            <p:ph type="sldNum" sz="quarter" idx="12"/>
          </p:nvPr>
        </p:nvSpPr>
        <p:spPr/>
        <p:txBody>
          <a:bodyPr/>
          <a:lstStyle/>
          <a:p>
            <a:fld id="{585D683F-4782-4DCB-9A60-97378277621B}" type="slidenum">
              <a:rPr lang="en-US" smtClean="0"/>
              <a:t>‹#›</a:t>
            </a:fld>
            <a:endParaRPr lang="en-US"/>
          </a:p>
        </p:txBody>
      </p:sp>
    </p:spTree>
    <p:extLst>
      <p:ext uri="{BB962C8B-B14F-4D97-AF65-F5344CB8AC3E}">
        <p14:creationId xmlns:p14="http://schemas.microsoft.com/office/powerpoint/2010/main" val="414830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35E8-6D06-6007-4810-AE52966D19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B99F3A-21BC-D5D4-C4B9-494D3A2DC2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CABED0-1572-2E58-179D-5FB7F28554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88A94-D466-3266-FDD2-DA9FF2FFDF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D71C17-C46C-3E52-C2F6-EEBC65AE65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B9C103-B6A5-408B-BCEB-9B4F7C3F6B8F}"/>
              </a:ext>
            </a:extLst>
          </p:cNvPr>
          <p:cNvSpPr>
            <a:spLocks noGrp="1"/>
          </p:cNvSpPr>
          <p:nvPr>
            <p:ph type="dt" sz="half" idx="10"/>
          </p:nvPr>
        </p:nvSpPr>
        <p:spPr/>
        <p:txBody>
          <a:bodyPr/>
          <a:lstStyle/>
          <a:p>
            <a:fld id="{BE3FAFDE-350A-490A-9828-39F7E8B3C4FB}" type="datetime1">
              <a:rPr lang="en-US" smtClean="0"/>
              <a:t>5/28/2024</a:t>
            </a:fld>
            <a:endParaRPr lang="en-US"/>
          </a:p>
        </p:txBody>
      </p:sp>
      <p:sp>
        <p:nvSpPr>
          <p:cNvPr id="8" name="Footer Placeholder 7">
            <a:extLst>
              <a:ext uri="{FF2B5EF4-FFF2-40B4-BE49-F238E27FC236}">
                <a16:creationId xmlns:a16="http://schemas.microsoft.com/office/drawing/2014/main" id="{381AAF89-CC14-F47C-2792-E3167B7566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25D890-2684-5CAC-B853-3807F14FDAB1}"/>
              </a:ext>
            </a:extLst>
          </p:cNvPr>
          <p:cNvSpPr>
            <a:spLocks noGrp="1"/>
          </p:cNvSpPr>
          <p:nvPr>
            <p:ph type="sldNum" sz="quarter" idx="12"/>
          </p:nvPr>
        </p:nvSpPr>
        <p:spPr/>
        <p:txBody>
          <a:bodyPr/>
          <a:lstStyle/>
          <a:p>
            <a:fld id="{585D683F-4782-4DCB-9A60-97378277621B}" type="slidenum">
              <a:rPr lang="en-US" smtClean="0"/>
              <a:t>‹#›</a:t>
            </a:fld>
            <a:endParaRPr lang="en-US"/>
          </a:p>
        </p:txBody>
      </p:sp>
    </p:spTree>
    <p:extLst>
      <p:ext uri="{BB962C8B-B14F-4D97-AF65-F5344CB8AC3E}">
        <p14:creationId xmlns:p14="http://schemas.microsoft.com/office/powerpoint/2010/main" val="214018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8B38-7AC3-FE22-5790-B6E05D82D7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09F55A-85B2-1DB1-53DE-DB2EFEB0D347}"/>
              </a:ext>
            </a:extLst>
          </p:cNvPr>
          <p:cNvSpPr>
            <a:spLocks noGrp="1"/>
          </p:cNvSpPr>
          <p:nvPr>
            <p:ph type="dt" sz="half" idx="10"/>
          </p:nvPr>
        </p:nvSpPr>
        <p:spPr/>
        <p:txBody>
          <a:bodyPr/>
          <a:lstStyle/>
          <a:p>
            <a:fld id="{E05C3EC4-C6BB-4D2F-B6C8-5915E158786A}" type="datetime1">
              <a:rPr lang="en-US" smtClean="0"/>
              <a:t>5/28/2024</a:t>
            </a:fld>
            <a:endParaRPr lang="en-US"/>
          </a:p>
        </p:txBody>
      </p:sp>
      <p:sp>
        <p:nvSpPr>
          <p:cNvPr id="4" name="Footer Placeholder 3">
            <a:extLst>
              <a:ext uri="{FF2B5EF4-FFF2-40B4-BE49-F238E27FC236}">
                <a16:creationId xmlns:a16="http://schemas.microsoft.com/office/drawing/2014/main" id="{2773CC34-3C5D-A981-F6CF-455F341BFC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9E89DD-A691-E03A-68BA-75FD793EE45E}"/>
              </a:ext>
            </a:extLst>
          </p:cNvPr>
          <p:cNvSpPr>
            <a:spLocks noGrp="1"/>
          </p:cNvSpPr>
          <p:nvPr>
            <p:ph type="sldNum" sz="quarter" idx="12"/>
          </p:nvPr>
        </p:nvSpPr>
        <p:spPr/>
        <p:txBody>
          <a:bodyPr/>
          <a:lstStyle/>
          <a:p>
            <a:fld id="{585D683F-4782-4DCB-9A60-97378277621B}" type="slidenum">
              <a:rPr lang="en-US" smtClean="0"/>
              <a:t>‹#›</a:t>
            </a:fld>
            <a:endParaRPr lang="en-US"/>
          </a:p>
        </p:txBody>
      </p:sp>
    </p:spTree>
    <p:extLst>
      <p:ext uri="{BB962C8B-B14F-4D97-AF65-F5344CB8AC3E}">
        <p14:creationId xmlns:p14="http://schemas.microsoft.com/office/powerpoint/2010/main" val="209489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4E860C-7B33-0AA8-B9DC-040D9A61A3FC}"/>
              </a:ext>
            </a:extLst>
          </p:cNvPr>
          <p:cNvSpPr>
            <a:spLocks noGrp="1"/>
          </p:cNvSpPr>
          <p:nvPr>
            <p:ph type="dt" sz="half" idx="10"/>
          </p:nvPr>
        </p:nvSpPr>
        <p:spPr/>
        <p:txBody>
          <a:bodyPr/>
          <a:lstStyle/>
          <a:p>
            <a:fld id="{45B1E29F-7D9A-4814-9CCA-F6550D110869}" type="datetime1">
              <a:rPr lang="en-US" smtClean="0"/>
              <a:t>5/28/2024</a:t>
            </a:fld>
            <a:endParaRPr lang="en-US"/>
          </a:p>
        </p:txBody>
      </p:sp>
      <p:sp>
        <p:nvSpPr>
          <p:cNvPr id="3" name="Footer Placeholder 2">
            <a:extLst>
              <a:ext uri="{FF2B5EF4-FFF2-40B4-BE49-F238E27FC236}">
                <a16:creationId xmlns:a16="http://schemas.microsoft.com/office/drawing/2014/main" id="{1917CCC4-F465-2F12-164B-9A878F0C2E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11B4D8-398D-B19A-B436-33F44BC588CC}"/>
              </a:ext>
            </a:extLst>
          </p:cNvPr>
          <p:cNvSpPr>
            <a:spLocks noGrp="1"/>
          </p:cNvSpPr>
          <p:nvPr>
            <p:ph type="sldNum" sz="quarter" idx="12"/>
          </p:nvPr>
        </p:nvSpPr>
        <p:spPr/>
        <p:txBody>
          <a:bodyPr/>
          <a:lstStyle/>
          <a:p>
            <a:fld id="{585D683F-4782-4DCB-9A60-97378277621B}" type="slidenum">
              <a:rPr lang="en-US" smtClean="0"/>
              <a:t>‹#›</a:t>
            </a:fld>
            <a:endParaRPr lang="en-US"/>
          </a:p>
        </p:txBody>
      </p:sp>
    </p:spTree>
    <p:extLst>
      <p:ext uri="{BB962C8B-B14F-4D97-AF65-F5344CB8AC3E}">
        <p14:creationId xmlns:p14="http://schemas.microsoft.com/office/powerpoint/2010/main" val="320281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5C3DE-46A5-B5AE-B29C-538D08F51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26C24C-32EB-9345-BC48-FFE4C577E3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5A0C13-7802-C56D-9FD8-56CDF1975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8B1DF-96E3-6DEC-0743-1E5983477320}"/>
              </a:ext>
            </a:extLst>
          </p:cNvPr>
          <p:cNvSpPr>
            <a:spLocks noGrp="1"/>
          </p:cNvSpPr>
          <p:nvPr>
            <p:ph type="dt" sz="half" idx="10"/>
          </p:nvPr>
        </p:nvSpPr>
        <p:spPr/>
        <p:txBody>
          <a:bodyPr/>
          <a:lstStyle/>
          <a:p>
            <a:fld id="{DE2801C8-4338-4C81-AA51-A2995521687A}" type="datetime1">
              <a:rPr lang="en-US" smtClean="0"/>
              <a:t>5/28/2024</a:t>
            </a:fld>
            <a:endParaRPr lang="en-US"/>
          </a:p>
        </p:txBody>
      </p:sp>
      <p:sp>
        <p:nvSpPr>
          <p:cNvPr id="6" name="Footer Placeholder 5">
            <a:extLst>
              <a:ext uri="{FF2B5EF4-FFF2-40B4-BE49-F238E27FC236}">
                <a16:creationId xmlns:a16="http://schemas.microsoft.com/office/drawing/2014/main" id="{63101DBB-0E7D-A49E-DF76-666CD243C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21708-88B2-4E31-C5BD-7351A052E1AB}"/>
              </a:ext>
            </a:extLst>
          </p:cNvPr>
          <p:cNvSpPr>
            <a:spLocks noGrp="1"/>
          </p:cNvSpPr>
          <p:nvPr>
            <p:ph type="sldNum" sz="quarter" idx="12"/>
          </p:nvPr>
        </p:nvSpPr>
        <p:spPr/>
        <p:txBody>
          <a:bodyPr/>
          <a:lstStyle/>
          <a:p>
            <a:fld id="{585D683F-4782-4DCB-9A60-97378277621B}" type="slidenum">
              <a:rPr lang="en-US" smtClean="0"/>
              <a:t>‹#›</a:t>
            </a:fld>
            <a:endParaRPr lang="en-US"/>
          </a:p>
        </p:txBody>
      </p:sp>
    </p:spTree>
    <p:extLst>
      <p:ext uri="{BB962C8B-B14F-4D97-AF65-F5344CB8AC3E}">
        <p14:creationId xmlns:p14="http://schemas.microsoft.com/office/powerpoint/2010/main" val="65287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FE417-25FE-0D98-4097-0695A5D53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EA871B-9B38-9CF8-1D9B-46A706EE41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FBAE09-D712-1FAE-2DD9-C65E4F925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C7AD0-8D48-40EF-F07C-72AEB1290BBD}"/>
              </a:ext>
            </a:extLst>
          </p:cNvPr>
          <p:cNvSpPr>
            <a:spLocks noGrp="1"/>
          </p:cNvSpPr>
          <p:nvPr>
            <p:ph type="dt" sz="half" idx="10"/>
          </p:nvPr>
        </p:nvSpPr>
        <p:spPr/>
        <p:txBody>
          <a:bodyPr/>
          <a:lstStyle/>
          <a:p>
            <a:fld id="{3BFA8D72-685B-40B6-894D-5EE1353BE29A}" type="datetime1">
              <a:rPr lang="en-US" smtClean="0"/>
              <a:t>5/28/2024</a:t>
            </a:fld>
            <a:endParaRPr lang="en-US"/>
          </a:p>
        </p:txBody>
      </p:sp>
      <p:sp>
        <p:nvSpPr>
          <p:cNvPr id="6" name="Footer Placeholder 5">
            <a:extLst>
              <a:ext uri="{FF2B5EF4-FFF2-40B4-BE49-F238E27FC236}">
                <a16:creationId xmlns:a16="http://schemas.microsoft.com/office/drawing/2014/main" id="{AA5993E9-7E91-0C51-3A43-9FDFE3EEB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FCEBE-E993-326D-7106-91C313D1A5B5}"/>
              </a:ext>
            </a:extLst>
          </p:cNvPr>
          <p:cNvSpPr>
            <a:spLocks noGrp="1"/>
          </p:cNvSpPr>
          <p:nvPr>
            <p:ph type="sldNum" sz="quarter" idx="12"/>
          </p:nvPr>
        </p:nvSpPr>
        <p:spPr/>
        <p:txBody>
          <a:bodyPr/>
          <a:lstStyle/>
          <a:p>
            <a:fld id="{585D683F-4782-4DCB-9A60-97378277621B}" type="slidenum">
              <a:rPr lang="en-US" smtClean="0"/>
              <a:t>‹#›</a:t>
            </a:fld>
            <a:endParaRPr lang="en-US"/>
          </a:p>
        </p:txBody>
      </p:sp>
    </p:spTree>
    <p:extLst>
      <p:ext uri="{BB962C8B-B14F-4D97-AF65-F5344CB8AC3E}">
        <p14:creationId xmlns:p14="http://schemas.microsoft.com/office/powerpoint/2010/main" val="420471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1EF65E-ED78-D57F-12D9-B7ECFE9F39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C01B05-F0C3-3816-E460-55E01A37B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0EAA3-135C-471C-57A6-51F4DC315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E3D22-7AA9-44F5-B97D-7F83FEA3F468}" type="datetime1">
              <a:rPr lang="en-US" smtClean="0"/>
              <a:t>5/28/2024</a:t>
            </a:fld>
            <a:endParaRPr lang="en-US"/>
          </a:p>
        </p:txBody>
      </p:sp>
      <p:sp>
        <p:nvSpPr>
          <p:cNvPr id="5" name="Footer Placeholder 4">
            <a:extLst>
              <a:ext uri="{FF2B5EF4-FFF2-40B4-BE49-F238E27FC236}">
                <a16:creationId xmlns:a16="http://schemas.microsoft.com/office/drawing/2014/main" id="{24841958-5563-3038-3330-DB2AF3D0D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ED429-54C0-4559-116E-329B0B5022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D683F-4782-4DCB-9A60-97378277621B}" type="slidenum">
              <a:rPr lang="en-US" smtClean="0"/>
              <a:t>‹#›</a:t>
            </a:fld>
            <a:endParaRPr lang="en-US"/>
          </a:p>
        </p:txBody>
      </p:sp>
    </p:spTree>
    <p:extLst>
      <p:ext uri="{BB962C8B-B14F-4D97-AF65-F5344CB8AC3E}">
        <p14:creationId xmlns:p14="http://schemas.microsoft.com/office/powerpoint/2010/main" val="231666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F350-BEA1-D68A-1B54-BAD3AEFBA25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E339669-B796-4573-0A85-1537FBF1743C}"/>
              </a:ext>
            </a:extLst>
          </p:cNvPr>
          <p:cNvSpPr>
            <a:spLocks noGrp="1"/>
          </p:cNvSpPr>
          <p:nvPr>
            <p:ph type="subTitle" idx="1"/>
          </p:nvPr>
        </p:nvSpPr>
        <p:spPr/>
        <p:txBody>
          <a:bodyPr/>
          <a:lstStyle/>
          <a:p>
            <a:endParaRPr lang="en-US"/>
          </a:p>
        </p:txBody>
      </p:sp>
      <p:pic>
        <p:nvPicPr>
          <p:cNvPr id="4" name="Picture 3" descr="A blue and white banner with buildings in the background&#10;&#10;Description automatically generated">
            <a:extLst>
              <a:ext uri="{FF2B5EF4-FFF2-40B4-BE49-F238E27FC236}">
                <a16:creationId xmlns:a16="http://schemas.microsoft.com/office/drawing/2014/main" id="{4F7C84F1-3B86-A3B8-E7B2-68C7FD0CF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8878"/>
            <a:ext cx="12192000" cy="6858000"/>
          </a:xfrm>
          <a:prstGeom prst="rect">
            <a:avLst/>
          </a:prstGeom>
        </p:spPr>
      </p:pic>
      <p:sp>
        <p:nvSpPr>
          <p:cNvPr id="5" name="Slide Number Placeholder 4">
            <a:extLst>
              <a:ext uri="{FF2B5EF4-FFF2-40B4-BE49-F238E27FC236}">
                <a16:creationId xmlns:a16="http://schemas.microsoft.com/office/drawing/2014/main" id="{0B94C0E0-234A-E65E-3CCA-86E874F826BD}"/>
              </a:ext>
            </a:extLst>
          </p:cNvPr>
          <p:cNvSpPr txBox="1">
            <a:spLocks/>
          </p:cNvSpPr>
          <p:nvPr/>
        </p:nvSpPr>
        <p:spPr>
          <a:xfrm>
            <a:off x="238539" y="6145883"/>
            <a:ext cx="461176" cy="7023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latin typeface="Proxima Nova Extrabold" panose="02000506030000020004" pitchFamily="50" charset="0"/>
              </a:rPr>
              <a:pPr/>
              <a:t>1</a:t>
            </a:fld>
            <a:endParaRPr lang="en-US" sz="4000" dirty="0">
              <a:latin typeface="Proxima Nova Extrabold" panose="02000506030000020004" pitchFamily="50" charset="0"/>
            </a:endParaRPr>
          </a:p>
        </p:txBody>
      </p:sp>
      <p:sp>
        <p:nvSpPr>
          <p:cNvPr id="6" name="Title 1">
            <a:extLst>
              <a:ext uri="{FF2B5EF4-FFF2-40B4-BE49-F238E27FC236}">
                <a16:creationId xmlns:a16="http://schemas.microsoft.com/office/drawing/2014/main" id="{8E8C6FBB-57DC-E8EA-B07B-704CD19703D9}"/>
              </a:ext>
            </a:extLst>
          </p:cNvPr>
          <p:cNvSpPr txBox="1">
            <a:spLocks noChangeAspect="1"/>
          </p:cNvSpPr>
          <p:nvPr/>
        </p:nvSpPr>
        <p:spPr>
          <a:xfrm>
            <a:off x="173224" y="2622284"/>
            <a:ext cx="4743834" cy="1688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Autofit/>
          </a:bodyPr>
          <a:lstStyle/>
          <a:p>
            <a:pPr>
              <a:lnSpc>
                <a:spcPct val="90000"/>
              </a:lnSpc>
              <a:defRPr sz="4400">
                <a:solidFill>
                  <a:srgbClr val="FEA405"/>
                </a:solidFill>
                <a:latin typeface="Proxima Nova Medium"/>
                <a:ea typeface="Proxima Nova Medium"/>
                <a:cs typeface="Proxima Nova Medium"/>
                <a:sym typeface="Proxima Nova Medium"/>
              </a:defRPr>
            </a:pPr>
            <a:r>
              <a:rPr lang="en-US" sz="6600" b="1" dirty="0">
                <a:solidFill>
                  <a:schemeClr val="bg1"/>
                </a:solidFill>
              </a:rPr>
              <a:t>All Funds Summary</a:t>
            </a:r>
          </a:p>
        </p:txBody>
      </p:sp>
      <p:sp>
        <p:nvSpPr>
          <p:cNvPr id="7" name="TextBox 6">
            <a:extLst>
              <a:ext uri="{FF2B5EF4-FFF2-40B4-BE49-F238E27FC236}">
                <a16:creationId xmlns:a16="http://schemas.microsoft.com/office/drawing/2014/main" id="{0EC3BBFC-E69A-4E37-34BE-23CC8D8F8859}"/>
              </a:ext>
            </a:extLst>
          </p:cNvPr>
          <p:cNvSpPr txBox="1"/>
          <p:nvPr/>
        </p:nvSpPr>
        <p:spPr>
          <a:xfrm>
            <a:off x="238539" y="4717668"/>
            <a:ext cx="2089589" cy="369332"/>
          </a:xfrm>
          <a:prstGeom prst="rect">
            <a:avLst/>
          </a:prstGeom>
          <a:noFill/>
        </p:spPr>
        <p:txBody>
          <a:bodyPr wrap="square" rtlCol="0">
            <a:spAutoFit/>
          </a:bodyPr>
          <a:lstStyle/>
          <a:p>
            <a:r>
              <a:rPr lang="en-US" dirty="0">
                <a:solidFill>
                  <a:schemeClr val="bg1"/>
                </a:solidFill>
              </a:rPr>
              <a:t>May 28, 2024</a:t>
            </a:r>
          </a:p>
        </p:txBody>
      </p:sp>
    </p:spTree>
    <p:extLst>
      <p:ext uri="{BB962C8B-B14F-4D97-AF65-F5344CB8AC3E}">
        <p14:creationId xmlns:p14="http://schemas.microsoft.com/office/powerpoint/2010/main" val="426700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889867"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10</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469127" y="494612"/>
            <a:ext cx="9165615"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Enterprise Funds - Airport</a:t>
            </a:r>
          </a:p>
        </p:txBody>
      </p:sp>
      <p:sp>
        <p:nvSpPr>
          <p:cNvPr id="6" name="Rectangle 5">
            <a:extLst>
              <a:ext uri="{FF2B5EF4-FFF2-40B4-BE49-F238E27FC236}">
                <a16:creationId xmlns:a16="http://schemas.microsoft.com/office/drawing/2014/main" id="{0879EF24-F350-483D-820E-6CBF6687DB07}"/>
              </a:ext>
            </a:extLst>
          </p:cNvPr>
          <p:cNvSpPr/>
          <p:nvPr/>
        </p:nvSpPr>
        <p:spPr>
          <a:xfrm>
            <a:off x="587315" y="1166842"/>
            <a:ext cx="9982898" cy="4524315"/>
          </a:xfrm>
          <a:prstGeom prst="rect">
            <a:avLst/>
          </a:prstGeom>
        </p:spPr>
        <p:txBody>
          <a:bodyPr wrap="square">
            <a:spAutoFit/>
          </a:bodyPr>
          <a:lstStyle/>
          <a:p>
            <a:pPr marL="342900" indent="-342900">
              <a:buFont typeface="Arial" panose="020B0604020202020204" pitchFamily="34" charset="0"/>
              <a:buChar char="•"/>
            </a:pPr>
            <a:r>
              <a:rPr lang="en-US" sz="2400" dirty="0"/>
              <a:t>Rates and Charges study shows rates </a:t>
            </a:r>
            <a:r>
              <a:rPr lang="en-US" sz="2400" b="1" dirty="0">
                <a:solidFill>
                  <a:schemeClr val="accent1">
                    <a:lumMod val="75000"/>
                  </a:schemeClr>
                </a:solidFill>
              </a:rPr>
              <a:t>have not </a:t>
            </a:r>
            <a:r>
              <a:rPr lang="en-US" sz="2400" dirty="0"/>
              <a:t>remained consistent with industry standards</a:t>
            </a:r>
          </a:p>
          <a:p>
            <a:pPr marL="342900" indent="-342900">
              <a:buFont typeface="Arial" panose="020B0604020202020204" pitchFamily="34" charset="0"/>
              <a:buChar char="•"/>
            </a:pPr>
            <a:r>
              <a:rPr lang="en-US" sz="2400" dirty="0"/>
              <a:t>The airport has been </a:t>
            </a:r>
            <a:r>
              <a:rPr lang="en-US" sz="2400" b="1" dirty="0">
                <a:solidFill>
                  <a:schemeClr val="accent1">
                    <a:lumMod val="75000"/>
                  </a:schemeClr>
                </a:solidFill>
              </a:rPr>
              <a:t>subsidized</a:t>
            </a:r>
            <a:r>
              <a:rPr lang="en-US" sz="2400" dirty="0"/>
              <a:t> for several years by the General Fund – the Parent due to inadequate fees</a:t>
            </a:r>
            <a:endParaRPr lang="en-US" sz="2400" b="1" dirty="0">
              <a:solidFill>
                <a:schemeClr val="accent1">
                  <a:lumMod val="75000"/>
                </a:schemeClr>
              </a:solidFill>
            </a:endParaRPr>
          </a:p>
          <a:p>
            <a:pPr marL="342900" indent="-342900">
              <a:buFont typeface="Arial" panose="020B0604020202020204" pitchFamily="34" charset="0"/>
              <a:buChar char="•"/>
            </a:pPr>
            <a:r>
              <a:rPr lang="en-US" sz="2400" b="1" dirty="0">
                <a:solidFill>
                  <a:schemeClr val="accent1">
                    <a:lumMod val="75000"/>
                  </a:schemeClr>
                </a:solidFill>
              </a:rPr>
              <a:t>$47 Million in Lost Revenue since 2018 in Landing Fees and Terminal Rental Revenues</a:t>
            </a:r>
          </a:p>
          <a:p>
            <a:pPr marL="342900" indent="-342900">
              <a:buFont typeface="Arial" panose="020B0604020202020204" pitchFamily="34" charset="0"/>
              <a:buChar char="•"/>
            </a:pPr>
            <a:endParaRPr lang="en-US" sz="2400" b="1" dirty="0">
              <a:solidFill>
                <a:schemeClr val="accent1">
                  <a:lumMod val="75000"/>
                </a:schemeClr>
              </a:solidFill>
            </a:endParaRPr>
          </a:p>
          <a:p>
            <a:pPr marL="342900" indent="-342900">
              <a:buFont typeface="Arial" panose="020B0604020202020204" pitchFamily="34" charset="0"/>
              <a:buChar char="•"/>
            </a:pPr>
            <a:endParaRPr lang="en-US" sz="2400" b="1" dirty="0">
              <a:solidFill>
                <a:schemeClr val="accent1">
                  <a:lumMod val="75000"/>
                </a:schemeClr>
              </a:solidFill>
            </a:endParaRP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Airport Needs Include: Parking, Runway Extensions, Gates, Customs Building</a:t>
            </a:r>
          </a:p>
        </p:txBody>
      </p:sp>
      <p:pic>
        <p:nvPicPr>
          <p:cNvPr id="3" name="Picture 2">
            <a:extLst>
              <a:ext uri="{FF2B5EF4-FFF2-40B4-BE49-F238E27FC236}">
                <a16:creationId xmlns:a16="http://schemas.microsoft.com/office/drawing/2014/main" id="{5D0E0B09-9210-950F-F72F-CEFCEE57610F}"/>
              </a:ext>
            </a:extLst>
          </p:cNvPr>
          <p:cNvPicPr>
            <a:picLocks noChangeAspect="1"/>
          </p:cNvPicPr>
          <p:nvPr/>
        </p:nvPicPr>
        <p:blipFill>
          <a:blip r:embed="rId3"/>
          <a:stretch>
            <a:fillRect/>
          </a:stretch>
        </p:blipFill>
        <p:spPr>
          <a:xfrm>
            <a:off x="587315" y="3487012"/>
            <a:ext cx="9696450" cy="1362075"/>
          </a:xfrm>
          <a:prstGeom prst="rect">
            <a:avLst/>
          </a:prstGeom>
        </p:spPr>
      </p:pic>
      <p:sp>
        <p:nvSpPr>
          <p:cNvPr id="2" name="Arrow: Down 1">
            <a:extLst>
              <a:ext uri="{FF2B5EF4-FFF2-40B4-BE49-F238E27FC236}">
                <a16:creationId xmlns:a16="http://schemas.microsoft.com/office/drawing/2014/main" id="{FEA62678-BA99-4B9E-BB8C-45D9DA240A6D}"/>
              </a:ext>
            </a:extLst>
          </p:cNvPr>
          <p:cNvSpPr/>
          <p:nvPr/>
        </p:nvSpPr>
        <p:spPr>
          <a:xfrm rot="5400000">
            <a:off x="10401633" y="4356089"/>
            <a:ext cx="210018" cy="4457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0197C21-6C56-4875-B9AA-A81C6140CF41}"/>
              </a:ext>
            </a:extLst>
          </p:cNvPr>
          <p:cNvSpPr txBox="1"/>
          <p:nvPr/>
        </p:nvSpPr>
        <p:spPr>
          <a:xfrm>
            <a:off x="10729519" y="4348132"/>
            <a:ext cx="1063688" cy="461665"/>
          </a:xfrm>
          <a:prstGeom prst="rect">
            <a:avLst/>
          </a:prstGeom>
          <a:noFill/>
        </p:spPr>
        <p:txBody>
          <a:bodyPr wrap="square" rtlCol="0">
            <a:spAutoFit/>
          </a:bodyPr>
          <a:lstStyle/>
          <a:p>
            <a:r>
              <a:rPr lang="en-US" sz="2400" dirty="0">
                <a:highlight>
                  <a:srgbClr val="FFFF00"/>
                </a:highlight>
              </a:rPr>
              <a:t>$47M</a:t>
            </a:r>
          </a:p>
        </p:txBody>
      </p:sp>
    </p:spTree>
    <p:extLst>
      <p:ext uri="{BB962C8B-B14F-4D97-AF65-F5344CB8AC3E}">
        <p14:creationId xmlns:p14="http://schemas.microsoft.com/office/powerpoint/2010/main" val="1802168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792213"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11</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469127" y="494612"/>
            <a:ext cx="9165615"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Airline Cost Per Enplanement</a:t>
            </a:r>
          </a:p>
        </p:txBody>
      </p:sp>
      <p:sp>
        <p:nvSpPr>
          <p:cNvPr id="6" name="Rectangle 5">
            <a:extLst>
              <a:ext uri="{FF2B5EF4-FFF2-40B4-BE49-F238E27FC236}">
                <a16:creationId xmlns:a16="http://schemas.microsoft.com/office/drawing/2014/main" id="{0879EF24-F350-483D-820E-6CBF6687DB07}"/>
              </a:ext>
            </a:extLst>
          </p:cNvPr>
          <p:cNvSpPr/>
          <p:nvPr/>
        </p:nvSpPr>
        <p:spPr>
          <a:xfrm>
            <a:off x="702376" y="1130060"/>
            <a:ext cx="7191198" cy="523220"/>
          </a:xfrm>
          <a:prstGeom prst="rect">
            <a:avLst/>
          </a:prstGeom>
        </p:spPr>
        <p:txBody>
          <a:bodyPr wrap="square">
            <a:spAutoFit/>
          </a:bodyPr>
          <a:lstStyle/>
          <a:p>
            <a:pPr marL="342900" indent="-342900">
              <a:buFont typeface="Arial" panose="020B0604020202020204" pitchFamily="34" charset="0"/>
              <a:buChar char="•"/>
            </a:pPr>
            <a:endParaRPr lang="en-US" sz="2800" dirty="0"/>
          </a:p>
        </p:txBody>
      </p:sp>
      <p:graphicFrame>
        <p:nvGraphicFramePr>
          <p:cNvPr id="8" name="Content Placeholder 6">
            <a:extLst>
              <a:ext uri="{FF2B5EF4-FFF2-40B4-BE49-F238E27FC236}">
                <a16:creationId xmlns:a16="http://schemas.microsoft.com/office/drawing/2014/main" id="{CA03EB84-F139-42AD-A1DE-3E089A7EFC5D}"/>
              </a:ext>
            </a:extLst>
          </p:cNvPr>
          <p:cNvGraphicFramePr>
            <a:graphicFrameLocks/>
          </p:cNvGraphicFramePr>
          <p:nvPr>
            <p:extLst>
              <p:ext uri="{D42A27DB-BD31-4B8C-83A1-F6EECF244321}">
                <p14:modId xmlns:p14="http://schemas.microsoft.com/office/powerpoint/2010/main" val="2217610772"/>
              </p:ext>
            </p:extLst>
          </p:nvPr>
        </p:nvGraphicFramePr>
        <p:xfrm>
          <a:off x="905069" y="1469470"/>
          <a:ext cx="10584552" cy="2926080"/>
        </p:xfrm>
        <a:graphic>
          <a:graphicData uri="http://schemas.openxmlformats.org/drawingml/2006/table">
            <a:tbl>
              <a:tblPr firstRow="1" bandRow="1">
                <a:tableStyleId>{5C22544A-7EE6-4342-B048-85BDC9FD1C3A}</a:tableStyleId>
              </a:tblPr>
              <a:tblGrid>
                <a:gridCol w="1764092">
                  <a:extLst>
                    <a:ext uri="{9D8B030D-6E8A-4147-A177-3AD203B41FA5}">
                      <a16:colId xmlns:a16="http://schemas.microsoft.com/office/drawing/2014/main" val="2006594955"/>
                    </a:ext>
                  </a:extLst>
                </a:gridCol>
                <a:gridCol w="1764092">
                  <a:extLst>
                    <a:ext uri="{9D8B030D-6E8A-4147-A177-3AD203B41FA5}">
                      <a16:colId xmlns:a16="http://schemas.microsoft.com/office/drawing/2014/main" val="2857114702"/>
                    </a:ext>
                  </a:extLst>
                </a:gridCol>
                <a:gridCol w="1764092">
                  <a:extLst>
                    <a:ext uri="{9D8B030D-6E8A-4147-A177-3AD203B41FA5}">
                      <a16:colId xmlns:a16="http://schemas.microsoft.com/office/drawing/2014/main" val="1076360886"/>
                    </a:ext>
                  </a:extLst>
                </a:gridCol>
                <a:gridCol w="1764092">
                  <a:extLst>
                    <a:ext uri="{9D8B030D-6E8A-4147-A177-3AD203B41FA5}">
                      <a16:colId xmlns:a16="http://schemas.microsoft.com/office/drawing/2014/main" val="512313922"/>
                    </a:ext>
                  </a:extLst>
                </a:gridCol>
                <a:gridCol w="1764092">
                  <a:extLst>
                    <a:ext uri="{9D8B030D-6E8A-4147-A177-3AD203B41FA5}">
                      <a16:colId xmlns:a16="http://schemas.microsoft.com/office/drawing/2014/main" val="132608429"/>
                    </a:ext>
                  </a:extLst>
                </a:gridCol>
                <a:gridCol w="1764092">
                  <a:extLst>
                    <a:ext uri="{9D8B030D-6E8A-4147-A177-3AD203B41FA5}">
                      <a16:colId xmlns:a16="http://schemas.microsoft.com/office/drawing/2014/main" val="1206804202"/>
                    </a:ext>
                  </a:extLst>
                </a:gridCol>
              </a:tblGrid>
              <a:tr h="244941">
                <a:tc>
                  <a:txBody>
                    <a:bodyPr/>
                    <a:lstStyle/>
                    <a:p>
                      <a:pPr algn="ctr"/>
                      <a:r>
                        <a:rPr lang="en-US" dirty="0"/>
                        <a:t>Airport</a:t>
                      </a:r>
                    </a:p>
                  </a:txBody>
                  <a:tcPr/>
                </a:tc>
                <a:tc>
                  <a:txBody>
                    <a:bodyPr/>
                    <a:lstStyle/>
                    <a:p>
                      <a:pPr algn="ctr"/>
                      <a:r>
                        <a:rPr lang="en-US" dirty="0"/>
                        <a:t>2018</a:t>
                      </a:r>
                    </a:p>
                  </a:txBody>
                  <a:tcPr/>
                </a:tc>
                <a:tc>
                  <a:txBody>
                    <a:bodyPr/>
                    <a:lstStyle/>
                    <a:p>
                      <a:pPr algn="ctr"/>
                      <a:r>
                        <a:rPr lang="en-US" dirty="0"/>
                        <a:t>2019</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extLst>
                  <a:ext uri="{0D108BD9-81ED-4DB2-BD59-A6C34878D82A}">
                    <a16:rowId xmlns:a16="http://schemas.microsoft.com/office/drawing/2014/main" val="3234275585"/>
                  </a:ext>
                </a:extLst>
              </a:tr>
              <a:tr h="244941">
                <a:tc>
                  <a:txBody>
                    <a:bodyPr/>
                    <a:lstStyle/>
                    <a:p>
                      <a:pPr algn="ctr"/>
                      <a:r>
                        <a:rPr lang="en-US" b="1" dirty="0"/>
                        <a:t>MAF</a:t>
                      </a:r>
                    </a:p>
                  </a:txBody>
                  <a:tcPr/>
                </a:tc>
                <a:tc>
                  <a:txBody>
                    <a:bodyPr/>
                    <a:lstStyle/>
                    <a:p>
                      <a:pPr algn="r"/>
                      <a:r>
                        <a:rPr lang="en-US" b="1" dirty="0"/>
                        <a:t>$2.08</a:t>
                      </a:r>
                    </a:p>
                  </a:txBody>
                  <a:tcPr/>
                </a:tc>
                <a:tc>
                  <a:txBody>
                    <a:bodyPr/>
                    <a:lstStyle/>
                    <a:p>
                      <a:pPr algn="r"/>
                      <a:r>
                        <a:rPr lang="en-US" b="1" dirty="0"/>
                        <a:t>$2.84</a:t>
                      </a:r>
                    </a:p>
                  </a:txBody>
                  <a:tcPr/>
                </a:tc>
                <a:tc>
                  <a:txBody>
                    <a:bodyPr/>
                    <a:lstStyle/>
                    <a:p>
                      <a:pPr algn="r"/>
                      <a:r>
                        <a:rPr lang="en-US" b="1" dirty="0"/>
                        <a:t>$3.00</a:t>
                      </a:r>
                    </a:p>
                  </a:txBody>
                  <a:tcPr/>
                </a:tc>
                <a:tc>
                  <a:txBody>
                    <a:bodyPr/>
                    <a:lstStyle/>
                    <a:p>
                      <a:pPr algn="r"/>
                      <a:r>
                        <a:rPr lang="en-US" b="1" dirty="0"/>
                        <a:t>$3.47</a:t>
                      </a:r>
                    </a:p>
                  </a:txBody>
                  <a:tcPr/>
                </a:tc>
                <a:tc>
                  <a:txBody>
                    <a:bodyPr/>
                    <a:lstStyle/>
                    <a:p>
                      <a:pPr algn="r"/>
                      <a:r>
                        <a:rPr lang="en-US" b="1" dirty="0"/>
                        <a:t>$2.53</a:t>
                      </a:r>
                    </a:p>
                  </a:txBody>
                  <a:tcPr/>
                </a:tc>
                <a:extLst>
                  <a:ext uri="{0D108BD9-81ED-4DB2-BD59-A6C34878D82A}">
                    <a16:rowId xmlns:a16="http://schemas.microsoft.com/office/drawing/2014/main" val="3016474075"/>
                  </a:ext>
                </a:extLst>
              </a:tr>
              <a:tr h="244941">
                <a:tc>
                  <a:txBody>
                    <a:bodyPr/>
                    <a:lstStyle/>
                    <a:p>
                      <a:pPr algn="ctr"/>
                      <a:r>
                        <a:rPr lang="en-US" dirty="0"/>
                        <a:t>AMA</a:t>
                      </a:r>
                    </a:p>
                  </a:txBody>
                  <a:tcPr/>
                </a:tc>
                <a:tc>
                  <a:txBody>
                    <a:bodyPr/>
                    <a:lstStyle/>
                    <a:p>
                      <a:pPr algn="r"/>
                      <a:r>
                        <a:rPr lang="en-US" dirty="0"/>
                        <a:t>$7.28</a:t>
                      </a:r>
                    </a:p>
                  </a:txBody>
                  <a:tcPr/>
                </a:tc>
                <a:tc>
                  <a:txBody>
                    <a:bodyPr/>
                    <a:lstStyle/>
                    <a:p>
                      <a:pPr algn="r"/>
                      <a:r>
                        <a:rPr lang="en-US" dirty="0"/>
                        <a:t>$8.64</a:t>
                      </a:r>
                    </a:p>
                  </a:txBody>
                  <a:tcPr/>
                </a:tc>
                <a:tc>
                  <a:txBody>
                    <a:bodyPr/>
                    <a:lstStyle/>
                    <a:p>
                      <a:pPr algn="r"/>
                      <a:r>
                        <a:rPr lang="en-US" dirty="0"/>
                        <a:t>$15.46</a:t>
                      </a:r>
                    </a:p>
                  </a:txBody>
                  <a:tcPr/>
                </a:tc>
                <a:tc>
                  <a:txBody>
                    <a:bodyPr/>
                    <a:lstStyle/>
                    <a:p>
                      <a:pPr algn="r"/>
                      <a:r>
                        <a:rPr lang="en-US" dirty="0"/>
                        <a:t>$13.09</a:t>
                      </a:r>
                    </a:p>
                  </a:txBody>
                  <a:tcPr/>
                </a:tc>
                <a:tc>
                  <a:txBody>
                    <a:bodyPr/>
                    <a:lstStyle/>
                    <a:p>
                      <a:pPr algn="r"/>
                      <a:r>
                        <a:rPr lang="en-US" dirty="0"/>
                        <a:t>$10.16</a:t>
                      </a:r>
                    </a:p>
                  </a:txBody>
                  <a:tcPr/>
                </a:tc>
                <a:extLst>
                  <a:ext uri="{0D108BD9-81ED-4DB2-BD59-A6C34878D82A}">
                    <a16:rowId xmlns:a16="http://schemas.microsoft.com/office/drawing/2014/main" val="1668027133"/>
                  </a:ext>
                </a:extLst>
              </a:tr>
              <a:tr h="244941">
                <a:tc>
                  <a:txBody>
                    <a:bodyPr/>
                    <a:lstStyle/>
                    <a:p>
                      <a:pPr algn="ctr"/>
                      <a:r>
                        <a:rPr lang="en-US" dirty="0"/>
                        <a:t>BHM</a:t>
                      </a:r>
                    </a:p>
                  </a:txBody>
                  <a:tcPr/>
                </a:tc>
                <a:tc>
                  <a:txBody>
                    <a:bodyPr/>
                    <a:lstStyle/>
                    <a:p>
                      <a:pPr algn="r"/>
                      <a:r>
                        <a:rPr lang="en-US" dirty="0"/>
                        <a:t>$12.22</a:t>
                      </a:r>
                    </a:p>
                  </a:txBody>
                  <a:tcPr/>
                </a:tc>
                <a:tc>
                  <a:txBody>
                    <a:bodyPr/>
                    <a:lstStyle/>
                    <a:p>
                      <a:pPr algn="r"/>
                      <a:r>
                        <a:rPr lang="en-US" dirty="0"/>
                        <a:t>$11.03</a:t>
                      </a:r>
                    </a:p>
                  </a:txBody>
                  <a:tcPr/>
                </a:tc>
                <a:tc>
                  <a:txBody>
                    <a:bodyPr/>
                    <a:lstStyle/>
                    <a:p>
                      <a:pPr algn="r"/>
                      <a:r>
                        <a:rPr lang="en-US" dirty="0"/>
                        <a:t>$13.76</a:t>
                      </a:r>
                    </a:p>
                  </a:txBody>
                  <a:tcPr/>
                </a:tc>
                <a:tc>
                  <a:txBody>
                    <a:bodyPr/>
                    <a:lstStyle/>
                    <a:p>
                      <a:pPr algn="r"/>
                      <a:r>
                        <a:rPr lang="en-US" dirty="0"/>
                        <a:t>$18.69</a:t>
                      </a:r>
                    </a:p>
                  </a:txBody>
                  <a:tcPr/>
                </a:tc>
                <a:tc>
                  <a:txBody>
                    <a:bodyPr/>
                    <a:lstStyle/>
                    <a:p>
                      <a:pPr algn="r"/>
                      <a:r>
                        <a:rPr lang="en-US" dirty="0"/>
                        <a:t>$12.72</a:t>
                      </a:r>
                    </a:p>
                  </a:txBody>
                  <a:tcPr/>
                </a:tc>
                <a:extLst>
                  <a:ext uri="{0D108BD9-81ED-4DB2-BD59-A6C34878D82A}">
                    <a16:rowId xmlns:a16="http://schemas.microsoft.com/office/drawing/2014/main" val="695320470"/>
                  </a:ext>
                </a:extLst>
              </a:tr>
              <a:tr h="244941">
                <a:tc>
                  <a:txBody>
                    <a:bodyPr/>
                    <a:lstStyle/>
                    <a:p>
                      <a:pPr algn="ctr"/>
                      <a:r>
                        <a:rPr lang="en-US" dirty="0"/>
                        <a:t>LBB</a:t>
                      </a:r>
                    </a:p>
                  </a:txBody>
                  <a:tcPr/>
                </a:tc>
                <a:tc>
                  <a:txBody>
                    <a:bodyPr/>
                    <a:lstStyle/>
                    <a:p>
                      <a:pPr algn="r"/>
                      <a:r>
                        <a:rPr lang="en-US" dirty="0"/>
                        <a:t>$8.86</a:t>
                      </a:r>
                    </a:p>
                  </a:txBody>
                  <a:tcPr/>
                </a:tc>
                <a:tc>
                  <a:txBody>
                    <a:bodyPr/>
                    <a:lstStyle/>
                    <a:p>
                      <a:pPr algn="r"/>
                      <a:r>
                        <a:rPr lang="en-US" dirty="0"/>
                        <a:t>$8.17</a:t>
                      </a:r>
                    </a:p>
                  </a:txBody>
                  <a:tcPr/>
                </a:tc>
                <a:tc>
                  <a:txBody>
                    <a:bodyPr/>
                    <a:lstStyle/>
                    <a:p>
                      <a:pPr algn="r"/>
                      <a:r>
                        <a:rPr lang="en-US" dirty="0"/>
                        <a:t>$12.03</a:t>
                      </a:r>
                    </a:p>
                  </a:txBody>
                  <a:tcPr/>
                </a:tc>
                <a:tc>
                  <a:txBody>
                    <a:bodyPr/>
                    <a:lstStyle/>
                    <a:p>
                      <a:pPr algn="r"/>
                      <a:r>
                        <a:rPr lang="en-US" dirty="0"/>
                        <a:t>$10.25</a:t>
                      </a:r>
                    </a:p>
                  </a:txBody>
                  <a:tcPr/>
                </a:tc>
                <a:tc>
                  <a:txBody>
                    <a:bodyPr/>
                    <a:lstStyle/>
                    <a:p>
                      <a:pPr algn="r"/>
                      <a:r>
                        <a:rPr lang="en-US" dirty="0"/>
                        <a:t>$8.64</a:t>
                      </a:r>
                    </a:p>
                  </a:txBody>
                  <a:tcPr/>
                </a:tc>
                <a:extLst>
                  <a:ext uri="{0D108BD9-81ED-4DB2-BD59-A6C34878D82A}">
                    <a16:rowId xmlns:a16="http://schemas.microsoft.com/office/drawing/2014/main" val="1869303689"/>
                  </a:ext>
                </a:extLst>
              </a:tr>
              <a:tr h="244941">
                <a:tc>
                  <a:txBody>
                    <a:bodyPr/>
                    <a:lstStyle/>
                    <a:p>
                      <a:pPr algn="ctr"/>
                      <a:r>
                        <a:rPr lang="en-US" dirty="0"/>
                        <a:t>LEX</a:t>
                      </a:r>
                    </a:p>
                  </a:txBody>
                  <a:tcPr/>
                </a:tc>
                <a:tc>
                  <a:txBody>
                    <a:bodyPr/>
                    <a:lstStyle/>
                    <a:p>
                      <a:pPr algn="r"/>
                      <a:r>
                        <a:rPr lang="en-US" dirty="0"/>
                        <a:t>$10.66</a:t>
                      </a:r>
                    </a:p>
                  </a:txBody>
                  <a:tcPr/>
                </a:tc>
                <a:tc>
                  <a:txBody>
                    <a:bodyPr/>
                    <a:lstStyle/>
                    <a:p>
                      <a:pPr algn="r"/>
                      <a:r>
                        <a:rPr lang="en-US" dirty="0"/>
                        <a:t>$10.23</a:t>
                      </a:r>
                    </a:p>
                  </a:txBody>
                  <a:tcPr/>
                </a:tc>
                <a:tc>
                  <a:txBody>
                    <a:bodyPr/>
                    <a:lstStyle/>
                    <a:p>
                      <a:pPr algn="r"/>
                      <a:r>
                        <a:rPr lang="en-US" dirty="0"/>
                        <a:t>$11.36</a:t>
                      </a:r>
                    </a:p>
                  </a:txBody>
                  <a:tcPr/>
                </a:tc>
                <a:tc>
                  <a:txBody>
                    <a:bodyPr/>
                    <a:lstStyle/>
                    <a:p>
                      <a:pPr algn="r"/>
                      <a:r>
                        <a:rPr lang="en-US" dirty="0"/>
                        <a:t>$13.57</a:t>
                      </a:r>
                    </a:p>
                  </a:txBody>
                  <a:tcPr/>
                </a:tc>
                <a:tc>
                  <a:txBody>
                    <a:bodyPr/>
                    <a:lstStyle/>
                    <a:p>
                      <a:pPr algn="r"/>
                      <a:r>
                        <a:rPr lang="en-US" dirty="0"/>
                        <a:t>$11.64</a:t>
                      </a:r>
                    </a:p>
                  </a:txBody>
                  <a:tcPr/>
                </a:tc>
                <a:extLst>
                  <a:ext uri="{0D108BD9-81ED-4DB2-BD59-A6C34878D82A}">
                    <a16:rowId xmlns:a16="http://schemas.microsoft.com/office/drawing/2014/main" val="3633413081"/>
                  </a:ext>
                </a:extLst>
              </a:tr>
              <a:tr h="244941">
                <a:tc>
                  <a:txBody>
                    <a:bodyPr/>
                    <a:lstStyle/>
                    <a:p>
                      <a:pPr algn="ctr"/>
                      <a:r>
                        <a:rPr lang="en-US" dirty="0"/>
                        <a:t>LIT</a:t>
                      </a:r>
                    </a:p>
                  </a:txBody>
                  <a:tcPr/>
                </a:tc>
                <a:tc>
                  <a:txBody>
                    <a:bodyPr/>
                    <a:lstStyle/>
                    <a:p>
                      <a:pPr algn="r"/>
                      <a:r>
                        <a:rPr lang="en-US" dirty="0"/>
                        <a:t>$10.59</a:t>
                      </a:r>
                    </a:p>
                  </a:txBody>
                  <a:tcPr/>
                </a:tc>
                <a:tc>
                  <a:txBody>
                    <a:bodyPr/>
                    <a:lstStyle/>
                    <a:p>
                      <a:pPr algn="r"/>
                      <a:r>
                        <a:rPr lang="en-US" dirty="0"/>
                        <a:t>$10.76</a:t>
                      </a:r>
                    </a:p>
                  </a:txBody>
                  <a:tcPr/>
                </a:tc>
                <a:tc>
                  <a:txBody>
                    <a:bodyPr/>
                    <a:lstStyle/>
                    <a:p>
                      <a:pPr algn="r"/>
                      <a:r>
                        <a:rPr lang="en-US" dirty="0"/>
                        <a:t>$19.68</a:t>
                      </a:r>
                    </a:p>
                  </a:txBody>
                  <a:tcPr/>
                </a:tc>
                <a:tc>
                  <a:txBody>
                    <a:bodyPr/>
                    <a:lstStyle/>
                    <a:p>
                      <a:pPr algn="r"/>
                      <a:r>
                        <a:rPr lang="en-US" dirty="0"/>
                        <a:t>$12.20</a:t>
                      </a:r>
                    </a:p>
                  </a:txBody>
                  <a:tcPr/>
                </a:tc>
                <a:tc>
                  <a:txBody>
                    <a:bodyPr/>
                    <a:lstStyle/>
                    <a:p>
                      <a:pPr algn="r"/>
                      <a:r>
                        <a:rPr lang="en-US" dirty="0"/>
                        <a:t>$11.41</a:t>
                      </a:r>
                    </a:p>
                  </a:txBody>
                  <a:tcPr/>
                </a:tc>
                <a:extLst>
                  <a:ext uri="{0D108BD9-81ED-4DB2-BD59-A6C34878D82A}">
                    <a16:rowId xmlns:a16="http://schemas.microsoft.com/office/drawing/2014/main" val="3121240097"/>
                  </a:ext>
                </a:extLst>
              </a:tr>
              <a:tr h="244941">
                <a:tc>
                  <a:txBody>
                    <a:bodyPr/>
                    <a:lstStyle/>
                    <a:p>
                      <a:pPr algn="ctr"/>
                      <a:r>
                        <a:rPr lang="en-US" dirty="0"/>
                        <a:t>JAN</a:t>
                      </a:r>
                    </a:p>
                  </a:txBody>
                  <a:tcPr/>
                </a:tc>
                <a:tc>
                  <a:txBody>
                    <a:bodyPr/>
                    <a:lstStyle/>
                    <a:p>
                      <a:pPr algn="r"/>
                      <a:r>
                        <a:rPr lang="en-US" dirty="0"/>
                        <a:t>$12.11</a:t>
                      </a:r>
                    </a:p>
                  </a:txBody>
                  <a:tcPr/>
                </a:tc>
                <a:tc>
                  <a:txBody>
                    <a:bodyPr/>
                    <a:lstStyle/>
                    <a:p>
                      <a:pPr algn="r"/>
                      <a:r>
                        <a:rPr lang="en-US" dirty="0"/>
                        <a:t>$11.13</a:t>
                      </a:r>
                    </a:p>
                  </a:txBody>
                  <a:tcPr/>
                </a:tc>
                <a:tc>
                  <a:txBody>
                    <a:bodyPr/>
                    <a:lstStyle/>
                    <a:p>
                      <a:pPr algn="r"/>
                      <a:r>
                        <a:rPr lang="en-US" dirty="0"/>
                        <a:t>$19.52</a:t>
                      </a:r>
                    </a:p>
                  </a:txBody>
                  <a:tcPr/>
                </a:tc>
                <a:tc>
                  <a:txBody>
                    <a:bodyPr/>
                    <a:lstStyle/>
                    <a:p>
                      <a:pPr algn="r"/>
                      <a:r>
                        <a:rPr lang="en-US" dirty="0"/>
                        <a:t>$15.23</a:t>
                      </a:r>
                    </a:p>
                  </a:txBody>
                  <a:tcPr/>
                </a:tc>
                <a:tc>
                  <a:txBody>
                    <a:bodyPr/>
                    <a:lstStyle/>
                    <a:p>
                      <a:pPr algn="r"/>
                      <a:r>
                        <a:rPr lang="en-US" dirty="0"/>
                        <a:t>$11.83</a:t>
                      </a:r>
                    </a:p>
                  </a:txBody>
                  <a:tcPr/>
                </a:tc>
                <a:extLst>
                  <a:ext uri="{0D108BD9-81ED-4DB2-BD59-A6C34878D82A}">
                    <a16:rowId xmlns:a16="http://schemas.microsoft.com/office/drawing/2014/main" val="1362516521"/>
                  </a:ext>
                </a:extLst>
              </a:tr>
            </a:tbl>
          </a:graphicData>
        </a:graphic>
      </p:graphicFrame>
    </p:spTree>
    <p:extLst>
      <p:ext uri="{BB962C8B-B14F-4D97-AF65-F5344CB8AC3E}">
        <p14:creationId xmlns:p14="http://schemas.microsoft.com/office/powerpoint/2010/main" val="170399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791497"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12</a:t>
            </a:fld>
            <a:endParaRPr lang="en-US" sz="4000" dirty="0">
              <a:solidFill>
                <a:srgbClr val="2F5597"/>
              </a:solidFill>
              <a:latin typeface="Proxima Nova Extrabold" panose="02000506030000020004" pitchFamily="50" charset="0"/>
            </a:endParaRPr>
          </a:p>
        </p:txBody>
      </p: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469127" y="494612"/>
            <a:ext cx="10008723"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Enterprise Funds – Water &amp; Sewer</a:t>
            </a:r>
          </a:p>
        </p:txBody>
      </p:sp>
      <p:sp>
        <p:nvSpPr>
          <p:cNvPr id="6" name="Rectangle 5">
            <a:extLst>
              <a:ext uri="{FF2B5EF4-FFF2-40B4-BE49-F238E27FC236}">
                <a16:creationId xmlns:a16="http://schemas.microsoft.com/office/drawing/2014/main" id="{5FE397EF-362F-47A3-A931-B9DF5172566F}"/>
              </a:ext>
            </a:extLst>
          </p:cNvPr>
          <p:cNvSpPr/>
          <p:nvPr/>
        </p:nvSpPr>
        <p:spPr>
          <a:xfrm>
            <a:off x="710268" y="1239675"/>
            <a:ext cx="10771463" cy="2677656"/>
          </a:xfrm>
          <a:prstGeom prst="rect">
            <a:avLst/>
          </a:prstGeom>
        </p:spPr>
        <p:txBody>
          <a:bodyPr wrap="square">
            <a:spAutoFit/>
          </a:bodyPr>
          <a:lstStyle/>
          <a:p>
            <a:pPr marL="342900" indent="-342900">
              <a:buFont typeface="Arial" panose="020B0604020202020204" pitchFamily="34" charset="0"/>
              <a:buChar char="•"/>
            </a:pPr>
            <a:r>
              <a:rPr lang="en-US" sz="2800" dirty="0"/>
              <a:t>Responsible for </a:t>
            </a:r>
            <a:r>
              <a:rPr lang="en-US" sz="2800" b="1" dirty="0">
                <a:solidFill>
                  <a:schemeClr val="accent1">
                    <a:lumMod val="75000"/>
                  </a:schemeClr>
                </a:solidFill>
              </a:rPr>
              <a:t>Safe and Efficient Water </a:t>
            </a:r>
            <a:r>
              <a:rPr lang="en-US" sz="2800" dirty="0"/>
              <a:t>Sourcing for the Community – Now and into the Future</a:t>
            </a:r>
          </a:p>
          <a:p>
            <a:pPr marL="342900" indent="-342900">
              <a:buFont typeface="Arial" panose="020B0604020202020204" pitchFamily="34" charset="0"/>
              <a:buChar char="•"/>
            </a:pPr>
            <a:r>
              <a:rPr lang="en-US" sz="2800" dirty="0"/>
              <a:t>Historically Sound – Many Projects Funded from Cash</a:t>
            </a:r>
          </a:p>
          <a:p>
            <a:pPr marL="342900" indent="-342900">
              <a:buFont typeface="Arial" panose="020B0604020202020204" pitchFamily="34" charset="0"/>
              <a:buChar char="•"/>
            </a:pPr>
            <a:r>
              <a:rPr lang="en-US" sz="2800" dirty="0"/>
              <a:t>Projections for 2024 Show a Shift with </a:t>
            </a:r>
            <a:r>
              <a:rPr lang="en-US" sz="2800" b="1" dirty="0">
                <a:solidFill>
                  <a:schemeClr val="accent1">
                    <a:lumMod val="75000"/>
                  </a:schemeClr>
                </a:solidFill>
              </a:rPr>
              <a:t>Expenses Outpacing Revenue</a:t>
            </a:r>
            <a:endParaRPr lang="en-US" sz="2800" dirty="0"/>
          </a:p>
          <a:p>
            <a:pPr marL="342900" indent="-342900">
              <a:buFont typeface="Arial" panose="020B0604020202020204" pitchFamily="34" charset="0"/>
              <a:buChar char="•"/>
            </a:pPr>
            <a:r>
              <a:rPr lang="en-US" sz="2800" b="1" dirty="0">
                <a:solidFill>
                  <a:schemeClr val="accent1">
                    <a:lumMod val="75000"/>
                  </a:schemeClr>
                </a:solidFill>
              </a:rPr>
              <a:t>Inflation</a:t>
            </a:r>
            <a:r>
              <a:rPr lang="en-US" sz="2800" dirty="0"/>
              <a:t> has Affected the Costs of Labor, Materials and Construction</a:t>
            </a:r>
          </a:p>
          <a:p>
            <a:pPr marL="342900" indent="-342900">
              <a:buFont typeface="Arial" panose="020B0604020202020204" pitchFamily="34" charset="0"/>
              <a:buChar char="•"/>
            </a:pPr>
            <a:endParaRPr lang="en-US" sz="2800" dirty="0"/>
          </a:p>
        </p:txBody>
      </p:sp>
      <p:pic>
        <p:nvPicPr>
          <p:cNvPr id="8" name="Picture 7">
            <a:extLst>
              <a:ext uri="{FF2B5EF4-FFF2-40B4-BE49-F238E27FC236}">
                <a16:creationId xmlns:a16="http://schemas.microsoft.com/office/drawing/2014/main" id="{6AC24948-3C9D-41E3-A1A0-7F0CB04B558C}"/>
              </a:ext>
            </a:extLst>
          </p:cNvPr>
          <p:cNvPicPr>
            <a:picLocks noChangeAspect="1"/>
          </p:cNvPicPr>
          <p:nvPr/>
        </p:nvPicPr>
        <p:blipFill>
          <a:blip r:embed="rId3"/>
          <a:stretch>
            <a:fillRect/>
          </a:stretch>
        </p:blipFill>
        <p:spPr>
          <a:xfrm>
            <a:off x="1135626" y="3429001"/>
            <a:ext cx="8754823" cy="2411362"/>
          </a:xfrm>
          <a:prstGeom prst="rect">
            <a:avLst/>
          </a:prstGeom>
        </p:spPr>
      </p:pic>
    </p:spTree>
    <p:extLst>
      <p:ext uri="{BB962C8B-B14F-4D97-AF65-F5344CB8AC3E}">
        <p14:creationId xmlns:p14="http://schemas.microsoft.com/office/powerpoint/2010/main" val="1756719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847108" cy="7570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13</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469127" y="494612"/>
            <a:ext cx="9983556"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Water &amp; Sewer Capital Needs</a:t>
            </a:r>
          </a:p>
        </p:txBody>
      </p:sp>
      <p:sp>
        <p:nvSpPr>
          <p:cNvPr id="6" name="Rectangle 5">
            <a:extLst>
              <a:ext uri="{FF2B5EF4-FFF2-40B4-BE49-F238E27FC236}">
                <a16:creationId xmlns:a16="http://schemas.microsoft.com/office/drawing/2014/main" id="{674629BE-28AC-4644-81D7-8FF60BD84936}"/>
              </a:ext>
            </a:extLst>
          </p:cNvPr>
          <p:cNvSpPr/>
          <p:nvPr/>
        </p:nvSpPr>
        <p:spPr>
          <a:xfrm>
            <a:off x="767683" y="1699496"/>
            <a:ext cx="10310069" cy="3539430"/>
          </a:xfrm>
          <a:prstGeom prst="rect">
            <a:avLst/>
          </a:prstGeom>
        </p:spPr>
        <p:txBody>
          <a:bodyPr wrap="square">
            <a:spAutoFit/>
          </a:bodyPr>
          <a:lstStyle/>
          <a:p>
            <a:r>
              <a:rPr lang="en-US" sz="2400" dirty="0"/>
              <a:t>Projects and System Modernization needed in 2025</a:t>
            </a:r>
          </a:p>
          <a:p>
            <a:endParaRPr lang="en-US" sz="2400" dirty="0"/>
          </a:p>
          <a:p>
            <a:pPr marL="285750" indent="-285750">
              <a:buFont typeface="Arial" panose="020B0604020202020204" pitchFamily="34" charset="0"/>
              <a:buChar char="•"/>
            </a:pPr>
            <a:r>
              <a:rPr lang="en-US" sz="2400" dirty="0"/>
              <a:t>Refund NE Sewer Main: 				$16 Million</a:t>
            </a:r>
          </a:p>
          <a:p>
            <a:pPr marL="285750" indent="-285750">
              <a:buFont typeface="Arial" panose="020B0604020202020204" pitchFamily="34" charset="0"/>
              <a:buChar char="•"/>
            </a:pPr>
            <a:r>
              <a:rPr lang="en-US" sz="2400" dirty="0"/>
              <a:t>Airport Wastewater Lift Station Construction: 	$ 3 Million</a:t>
            </a:r>
          </a:p>
          <a:p>
            <a:pPr marL="285750" indent="-285750">
              <a:buFont typeface="Arial" panose="020B0604020202020204" pitchFamily="34" charset="0"/>
              <a:buChar char="•"/>
            </a:pPr>
            <a:r>
              <a:rPr lang="en-US" sz="2400" dirty="0"/>
              <a:t>Wadley (I to Garfield) Utility Construction: 	$ 3 Million</a:t>
            </a:r>
          </a:p>
          <a:p>
            <a:pPr marL="285750" indent="-285750">
              <a:buFont typeface="Arial" panose="020B0604020202020204" pitchFamily="34" charset="0"/>
              <a:buChar char="•"/>
            </a:pPr>
            <a:r>
              <a:rPr lang="en-US" sz="2400" dirty="0"/>
              <a:t>Golf Course Road at </a:t>
            </a:r>
            <a:r>
              <a:rPr lang="en-US" sz="2400" dirty="0" err="1"/>
              <a:t>Scharbauer</a:t>
            </a:r>
            <a:r>
              <a:rPr lang="en-US" sz="2400" dirty="0"/>
              <a:t> Utilities:	 	</a:t>
            </a:r>
            <a:r>
              <a:rPr lang="en-US" sz="2400" u="sng" dirty="0"/>
              <a:t>$ 3 Million</a:t>
            </a:r>
          </a:p>
          <a:p>
            <a:pPr marL="285750" indent="-285750">
              <a:buFont typeface="Arial" panose="020B0604020202020204" pitchFamily="34" charset="0"/>
              <a:buChar char="•"/>
            </a:pPr>
            <a:endParaRPr lang="en-US" sz="2400" u="sng" dirty="0"/>
          </a:p>
          <a:p>
            <a:r>
              <a:rPr lang="en-US" sz="2400" dirty="0"/>
              <a:t>							</a:t>
            </a:r>
            <a:r>
              <a:rPr lang="en-US" sz="3200" b="1" dirty="0"/>
              <a:t>$25 Million</a:t>
            </a:r>
          </a:p>
          <a:p>
            <a:pPr marL="3943350" lvl="8" indent="-285750">
              <a:buFont typeface="Arial" panose="020B0604020202020204" pitchFamily="34" charset="0"/>
              <a:buChar char="•"/>
            </a:pPr>
            <a:endParaRPr lang="en-US" sz="2400" u="sng" dirty="0"/>
          </a:p>
        </p:txBody>
      </p:sp>
    </p:spTree>
    <p:extLst>
      <p:ext uri="{BB962C8B-B14F-4D97-AF65-F5344CB8AC3E}">
        <p14:creationId xmlns:p14="http://schemas.microsoft.com/office/powerpoint/2010/main" val="201988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847108" cy="7570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14</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469127" y="494612"/>
            <a:ext cx="9983556"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Enterprise Funds – Drainage Fund</a:t>
            </a:r>
          </a:p>
        </p:txBody>
      </p:sp>
      <p:sp>
        <p:nvSpPr>
          <p:cNvPr id="6" name="Rectangle 5">
            <a:extLst>
              <a:ext uri="{FF2B5EF4-FFF2-40B4-BE49-F238E27FC236}">
                <a16:creationId xmlns:a16="http://schemas.microsoft.com/office/drawing/2014/main" id="{674629BE-28AC-4644-81D7-8FF60BD84936}"/>
              </a:ext>
            </a:extLst>
          </p:cNvPr>
          <p:cNvSpPr/>
          <p:nvPr/>
        </p:nvSpPr>
        <p:spPr>
          <a:xfrm>
            <a:off x="746620" y="1415410"/>
            <a:ext cx="10310069" cy="2739211"/>
          </a:xfrm>
          <a:prstGeom prst="rect">
            <a:avLst/>
          </a:prstGeom>
        </p:spPr>
        <p:txBody>
          <a:bodyPr wrap="square">
            <a:spAutoFit/>
          </a:bodyPr>
          <a:lstStyle/>
          <a:p>
            <a:pPr marL="342900" indent="-342900">
              <a:buFont typeface="Arial" panose="020B0604020202020204" pitchFamily="34" charset="0"/>
              <a:buChar char="•"/>
            </a:pPr>
            <a:r>
              <a:rPr lang="en-US" sz="2400" dirty="0"/>
              <a:t>Established in 2018 – fees began in 2019</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Annual revenue of </a:t>
            </a:r>
            <a:r>
              <a:rPr lang="en-US" sz="2400" b="1" dirty="0">
                <a:solidFill>
                  <a:schemeClr val="accent1">
                    <a:lumMod val="75000"/>
                  </a:schemeClr>
                </a:solidFill>
              </a:rPr>
              <a:t>$2.5 Million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Projects include a 5-year plan of $5.5 million out of </a:t>
            </a:r>
            <a:r>
              <a:rPr lang="en-US" sz="2400" b="1" dirty="0">
                <a:solidFill>
                  <a:schemeClr val="accent1">
                    <a:lumMod val="75000"/>
                  </a:schemeClr>
                </a:solidFill>
              </a:rPr>
              <a:t>$75M identified needs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400" dirty="0"/>
              <a:t>Continual escalation of costs for improvement projects is a challenge</a:t>
            </a:r>
          </a:p>
        </p:txBody>
      </p:sp>
    </p:spTree>
    <p:extLst>
      <p:ext uri="{BB962C8B-B14F-4D97-AF65-F5344CB8AC3E}">
        <p14:creationId xmlns:p14="http://schemas.microsoft.com/office/powerpoint/2010/main" val="3004758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3"/>
            <a:ext cx="805163" cy="7570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15</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469127" y="494612"/>
            <a:ext cx="9165615"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Enterprise Funds - Sanitation</a:t>
            </a:r>
          </a:p>
        </p:txBody>
      </p:sp>
      <p:sp>
        <p:nvSpPr>
          <p:cNvPr id="6" name="Rectangle 5">
            <a:extLst>
              <a:ext uri="{FF2B5EF4-FFF2-40B4-BE49-F238E27FC236}">
                <a16:creationId xmlns:a16="http://schemas.microsoft.com/office/drawing/2014/main" id="{674629BE-28AC-4644-81D7-8FF60BD84936}"/>
              </a:ext>
            </a:extLst>
          </p:cNvPr>
          <p:cNvSpPr/>
          <p:nvPr/>
        </p:nvSpPr>
        <p:spPr>
          <a:xfrm>
            <a:off x="746620" y="1415411"/>
            <a:ext cx="11101251" cy="3970318"/>
          </a:xfrm>
          <a:prstGeom prst="rect">
            <a:avLst/>
          </a:prstGeom>
        </p:spPr>
        <p:txBody>
          <a:bodyPr wrap="square">
            <a:spAutoFit/>
          </a:bodyPr>
          <a:lstStyle/>
          <a:p>
            <a:pPr marL="342900" indent="-342900">
              <a:buFont typeface="Arial" panose="020B0604020202020204" pitchFamily="34" charset="0"/>
              <a:buChar char="•"/>
            </a:pPr>
            <a:r>
              <a:rPr lang="en-US" sz="2800" dirty="0"/>
              <a:t>Plays an </a:t>
            </a:r>
            <a:r>
              <a:rPr lang="en-US" sz="2800"/>
              <a:t>Important Role </a:t>
            </a:r>
            <a:r>
              <a:rPr lang="en-US" sz="2800" dirty="0"/>
              <a:t>in Health and Public Safety of the Community and the Environment</a:t>
            </a:r>
          </a:p>
          <a:p>
            <a:pPr marL="342900" indent="-342900">
              <a:buFont typeface="Arial" panose="020B0604020202020204" pitchFamily="34" charset="0"/>
              <a:buChar char="•"/>
            </a:pPr>
            <a:r>
              <a:rPr lang="en-US" sz="2800" b="1" dirty="0">
                <a:solidFill>
                  <a:schemeClr val="accent1">
                    <a:lumMod val="75000"/>
                  </a:schemeClr>
                </a:solidFill>
              </a:rPr>
              <a:t>Pay as you go for Projects has Left Limited Cash Reserves</a:t>
            </a:r>
          </a:p>
          <a:p>
            <a:pPr marL="342900" indent="-342900">
              <a:buFont typeface="Arial" panose="020B0604020202020204" pitchFamily="34" charset="0"/>
              <a:buChar char="•"/>
            </a:pPr>
            <a:r>
              <a:rPr lang="en-US" sz="2800" dirty="0"/>
              <a:t>Maintain Twice a Week</a:t>
            </a:r>
          </a:p>
          <a:p>
            <a:r>
              <a:rPr lang="en-US" sz="2800" dirty="0"/>
              <a:t>     Service</a:t>
            </a:r>
          </a:p>
          <a:p>
            <a:pPr marL="342900" indent="-342900">
              <a:buFont typeface="Arial" panose="020B0604020202020204" pitchFamily="34" charset="0"/>
              <a:buChar char="•"/>
            </a:pPr>
            <a:r>
              <a:rPr lang="en-US" sz="2800" dirty="0"/>
              <a:t>Double Citizen</a:t>
            </a:r>
          </a:p>
          <a:p>
            <a:r>
              <a:rPr lang="en-US" sz="2800" dirty="0"/>
              <a:t>     Convenience Center </a:t>
            </a:r>
          </a:p>
          <a:p>
            <a:r>
              <a:rPr lang="en-US" sz="2800" dirty="0"/>
              <a:t>     Location </a:t>
            </a:r>
          </a:p>
          <a:p>
            <a:pPr marL="342900" indent="-342900">
              <a:buFont typeface="Arial" panose="020B0604020202020204" pitchFamily="34" charset="0"/>
              <a:buChar char="•"/>
            </a:pPr>
            <a:r>
              <a:rPr lang="en-US" sz="2800" dirty="0"/>
              <a:t>Triple Landfill Lifespan</a:t>
            </a:r>
          </a:p>
        </p:txBody>
      </p:sp>
      <p:pic>
        <p:nvPicPr>
          <p:cNvPr id="8" name="Picture 7">
            <a:extLst>
              <a:ext uri="{FF2B5EF4-FFF2-40B4-BE49-F238E27FC236}">
                <a16:creationId xmlns:a16="http://schemas.microsoft.com/office/drawing/2014/main" id="{B8D52678-D271-42BF-8D52-EF6F2DF14143}"/>
              </a:ext>
            </a:extLst>
          </p:cNvPr>
          <p:cNvPicPr>
            <a:picLocks noChangeAspect="1"/>
          </p:cNvPicPr>
          <p:nvPr/>
        </p:nvPicPr>
        <p:blipFill>
          <a:blip r:embed="rId3"/>
          <a:stretch>
            <a:fillRect/>
          </a:stretch>
        </p:blipFill>
        <p:spPr>
          <a:xfrm>
            <a:off x="4534678" y="3002155"/>
            <a:ext cx="7404372" cy="2538750"/>
          </a:xfrm>
          <a:prstGeom prst="rect">
            <a:avLst/>
          </a:prstGeom>
        </p:spPr>
      </p:pic>
    </p:spTree>
    <p:extLst>
      <p:ext uri="{BB962C8B-B14F-4D97-AF65-F5344CB8AC3E}">
        <p14:creationId xmlns:p14="http://schemas.microsoft.com/office/powerpoint/2010/main" val="2848790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3"/>
            <a:ext cx="805163" cy="7570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16</a:t>
            </a:fld>
            <a:endParaRPr lang="en-US" sz="4000" dirty="0">
              <a:solidFill>
                <a:srgbClr val="2F5597"/>
              </a:solidFill>
              <a:latin typeface="Proxima Nova Extrabold" panose="02000506030000020004" pitchFamily="50" charset="0"/>
            </a:endParaRPr>
          </a:p>
        </p:txBody>
      </p: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469127" y="494612"/>
            <a:ext cx="9165615"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Sanitation Capital Needs</a:t>
            </a:r>
          </a:p>
        </p:txBody>
      </p:sp>
      <p:sp>
        <p:nvSpPr>
          <p:cNvPr id="9" name="TextBox 8">
            <a:extLst>
              <a:ext uri="{FF2B5EF4-FFF2-40B4-BE49-F238E27FC236}">
                <a16:creationId xmlns:a16="http://schemas.microsoft.com/office/drawing/2014/main" id="{A19003E7-82F3-6940-968D-4A9F11D1FD76}"/>
              </a:ext>
            </a:extLst>
          </p:cNvPr>
          <p:cNvSpPr txBox="1"/>
          <p:nvPr/>
        </p:nvSpPr>
        <p:spPr>
          <a:xfrm>
            <a:off x="9850903" y="1934977"/>
            <a:ext cx="1912009" cy="954107"/>
          </a:xfrm>
          <a:prstGeom prst="rect">
            <a:avLst/>
          </a:prstGeom>
          <a:noFill/>
        </p:spPr>
        <p:txBody>
          <a:bodyPr wrap="square" rtlCol="0">
            <a:spAutoFit/>
          </a:bodyPr>
          <a:lstStyle/>
          <a:p>
            <a:r>
              <a:rPr lang="en-US" sz="2800" dirty="0"/>
              <a:t>   </a:t>
            </a:r>
            <a:r>
              <a:rPr lang="en-US" sz="2800" dirty="0">
                <a:highlight>
                  <a:srgbClr val="FFFF00"/>
                </a:highlight>
              </a:rPr>
              <a:t>$11.5M </a:t>
            </a:r>
            <a:r>
              <a:rPr lang="en-US" sz="2800" dirty="0"/>
              <a:t>2025 needs</a:t>
            </a:r>
          </a:p>
        </p:txBody>
      </p:sp>
      <p:pic>
        <p:nvPicPr>
          <p:cNvPr id="10" name="Picture 9">
            <a:extLst>
              <a:ext uri="{FF2B5EF4-FFF2-40B4-BE49-F238E27FC236}">
                <a16:creationId xmlns:a16="http://schemas.microsoft.com/office/drawing/2014/main" id="{3404DCD0-B194-9610-8C8F-1E346970A6A0}"/>
              </a:ext>
            </a:extLst>
          </p:cNvPr>
          <p:cNvPicPr>
            <a:picLocks noChangeAspect="1"/>
          </p:cNvPicPr>
          <p:nvPr/>
        </p:nvPicPr>
        <p:blipFill>
          <a:blip r:embed="rId3"/>
          <a:stretch>
            <a:fillRect/>
          </a:stretch>
        </p:blipFill>
        <p:spPr>
          <a:xfrm>
            <a:off x="1051421" y="1784057"/>
            <a:ext cx="8519572" cy="3679815"/>
          </a:xfrm>
          <a:prstGeom prst="rect">
            <a:avLst/>
          </a:prstGeom>
        </p:spPr>
      </p:pic>
      <p:sp>
        <p:nvSpPr>
          <p:cNvPr id="14" name="Right Brace 13">
            <a:extLst>
              <a:ext uri="{FF2B5EF4-FFF2-40B4-BE49-F238E27FC236}">
                <a16:creationId xmlns:a16="http://schemas.microsoft.com/office/drawing/2014/main" id="{9AA93E0B-1598-825B-C3C4-8A046ADC8D5E}"/>
              </a:ext>
            </a:extLst>
          </p:cNvPr>
          <p:cNvSpPr/>
          <p:nvPr/>
        </p:nvSpPr>
        <p:spPr>
          <a:xfrm>
            <a:off x="9646090" y="1784057"/>
            <a:ext cx="129716" cy="1198840"/>
          </a:xfrm>
          <a:prstGeom prst="righ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71105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8" y="6003925"/>
            <a:ext cx="771607" cy="67371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17</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469127" y="494612"/>
            <a:ext cx="10887131"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Hogan Golf Course Fund</a:t>
            </a:r>
          </a:p>
        </p:txBody>
      </p:sp>
      <p:sp>
        <p:nvSpPr>
          <p:cNvPr id="6" name="Rectangle 5">
            <a:extLst>
              <a:ext uri="{FF2B5EF4-FFF2-40B4-BE49-F238E27FC236}">
                <a16:creationId xmlns:a16="http://schemas.microsoft.com/office/drawing/2014/main" id="{674629BE-28AC-4644-81D7-8FF60BD84936}"/>
              </a:ext>
            </a:extLst>
          </p:cNvPr>
          <p:cNvSpPr/>
          <p:nvPr/>
        </p:nvSpPr>
        <p:spPr>
          <a:xfrm>
            <a:off x="261345" y="1228397"/>
            <a:ext cx="5523239" cy="4401205"/>
          </a:xfrm>
          <a:prstGeom prst="rect">
            <a:avLst/>
          </a:prstGeom>
        </p:spPr>
        <p:txBody>
          <a:bodyPr wrap="square">
            <a:spAutoFit/>
          </a:bodyPr>
          <a:lstStyle/>
          <a:p>
            <a:pPr marL="342900" indent="-342900">
              <a:buFont typeface="Arial" panose="020B0604020202020204" pitchFamily="34" charset="0"/>
              <a:buChar char="•"/>
            </a:pPr>
            <a:r>
              <a:rPr lang="en-US" sz="2800" dirty="0"/>
              <a:t>Has Hovered around Break Even for Years – </a:t>
            </a:r>
            <a:r>
              <a:rPr lang="en-US" sz="2800" b="1" dirty="0">
                <a:solidFill>
                  <a:schemeClr val="accent1">
                    <a:lumMod val="75000"/>
                  </a:schemeClr>
                </a:solidFill>
              </a:rPr>
              <a:t>Historically Relied on General Fund for Shortfalls</a:t>
            </a:r>
          </a:p>
          <a:p>
            <a:pPr marL="342900" indent="-342900">
              <a:buFont typeface="Arial" panose="020B0604020202020204" pitchFamily="34" charset="0"/>
              <a:buChar char="•"/>
            </a:pPr>
            <a:r>
              <a:rPr lang="en-US" sz="2800" dirty="0"/>
              <a:t>Backlog of Course and Facility Improvements</a:t>
            </a:r>
          </a:p>
          <a:p>
            <a:pPr marL="342900" indent="-342900">
              <a:buFont typeface="Arial" panose="020B0604020202020204" pitchFamily="34" charset="0"/>
              <a:buChar char="•"/>
            </a:pPr>
            <a:r>
              <a:rPr lang="en-US" sz="2800" b="1" dirty="0">
                <a:solidFill>
                  <a:schemeClr val="accent1">
                    <a:lumMod val="75000"/>
                  </a:schemeClr>
                </a:solidFill>
              </a:rPr>
              <a:t>Rates not in Step </a:t>
            </a:r>
            <a:r>
              <a:rPr lang="en-US" sz="2800" dirty="0"/>
              <a:t>with Industry Standards</a:t>
            </a:r>
          </a:p>
          <a:p>
            <a:pPr marL="342900" indent="-342900">
              <a:buFont typeface="Arial" panose="020B0604020202020204" pitchFamily="34" charset="0"/>
              <a:buChar char="•"/>
            </a:pPr>
            <a:r>
              <a:rPr lang="en-US" sz="2800" dirty="0"/>
              <a:t>Influx of Added Rounds Per Year Expected</a:t>
            </a:r>
          </a:p>
          <a:p>
            <a:pPr marL="342900" indent="-342900">
              <a:buFont typeface="Arial" panose="020B0604020202020204" pitchFamily="34" charset="0"/>
              <a:buChar char="•"/>
            </a:pPr>
            <a:endParaRPr lang="en-US" sz="2800" dirty="0"/>
          </a:p>
        </p:txBody>
      </p:sp>
      <p:pic>
        <p:nvPicPr>
          <p:cNvPr id="2" name="Picture 1">
            <a:extLst>
              <a:ext uri="{FF2B5EF4-FFF2-40B4-BE49-F238E27FC236}">
                <a16:creationId xmlns:a16="http://schemas.microsoft.com/office/drawing/2014/main" id="{2B2D740C-5C50-43DB-97D8-832F28874611}"/>
              </a:ext>
            </a:extLst>
          </p:cNvPr>
          <p:cNvPicPr>
            <a:picLocks noChangeAspect="1"/>
          </p:cNvPicPr>
          <p:nvPr/>
        </p:nvPicPr>
        <p:blipFill>
          <a:blip r:embed="rId3"/>
          <a:stretch>
            <a:fillRect/>
          </a:stretch>
        </p:blipFill>
        <p:spPr>
          <a:xfrm>
            <a:off x="5718658" y="1462609"/>
            <a:ext cx="6211997" cy="3379979"/>
          </a:xfrm>
          <a:prstGeom prst="rect">
            <a:avLst/>
          </a:prstGeom>
        </p:spPr>
      </p:pic>
    </p:spTree>
    <p:extLst>
      <p:ext uri="{BB962C8B-B14F-4D97-AF65-F5344CB8AC3E}">
        <p14:creationId xmlns:p14="http://schemas.microsoft.com/office/powerpoint/2010/main" val="2899793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8" y="6003925"/>
            <a:ext cx="771607" cy="67371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18</a:t>
            </a:fld>
            <a:endParaRPr lang="en-US" sz="4000" dirty="0">
              <a:solidFill>
                <a:srgbClr val="2F5597"/>
              </a:solidFill>
              <a:latin typeface="Proxima Nova Extrabold" panose="02000506030000020004" pitchFamily="50" charset="0"/>
            </a:endParaRPr>
          </a:p>
        </p:txBody>
      </p: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pic>
        <p:nvPicPr>
          <p:cNvPr id="3" name="Picture 2">
            <a:extLst>
              <a:ext uri="{FF2B5EF4-FFF2-40B4-BE49-F238E27FC236}">
                <a16:creationId xmlns:a16="http://schemas.microsoft.com/office/drawing/2014/main" id="{58D4D083-D7E4-AC71-CEA4-C85E103FC46E}"/>
              </a:ext>
            </a:extLst>
          </p:cNvPr>
          <p:cNvPicPr>
            <a:picLocks noChangeAspect="1"/>
          </p:cNvPicPr>
          <p:nvPr/>
        </p:nvPicPr>
        <p:blipFill>
          <a:blip r:embed="rId3"/>
          <a:stretch>
            <a:fillRect/>
          </a:stretch>
        </p:blipFill>
        <p:spPr>
          <a:xfrm>
            <a:off x="459759" y="1145850"/>
            <a:ext cx="11272481" cy="4566300"/>
          </a:xfrm>
          <a:prstGeom prst="rect">
            <a:avLst/>
          </a:prstGeom>
        </p:spPr>
      </p:pic>
      <p:sp>
        <p:nvSpPr>
          <p:cNvPr id="8" name="Title 1">
            <a:extLst>
              <a:ext uri="{FF2B5EF4-FFF2-40B4-BE49-F238E27FC236}">
                <a16:creationId xmlns:a16="http://schemas.microsoft.com/office/drawing/2014/main" id="{286F030A-7372-01C2-B71D-CAABE18566BC}"/>
              </a:ext>
            </a:extLst>
          </p:cNvPr>
          <p:cNvSpPr txBox="1">
            <a:spLocks/>
          </p:cNvSpPr>
          <p:nvPr/>
        </p:nvSpPr>
        <p:spPr>
          <a:xfrm>
            <a:off x="459759" y="306832"/>
            <a:ext cx="10887131"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Hogan Golf Course Capital Needs</a:t>
            </a:r>
          </a:p>
        </p:txBody>
      </p:sp>
      <p:sp>
        <p:nvSpPr>
          <p:cNvPr id="9" name="TextBox 8">
            <a:extLst>
              <a:ext uri="{FF2B5EF4-FFF2-40B4-BE49-F238E27FC236}">
                <a16:creationId xmlns:a16="http://schemas.microsoft.com/office/drawing/2014/main" id="{2A9D735D-5D93-E5FA-45A4-2A49F6C6777D}"/>
              </a:ext>
            </a:extLst>
          </p:cNvPr>
          <p:cNvSpPr txBox="1"/>
          <p:nvPr/>
        </p:nvSpPr>
        <p:spPr>
          <a:xfrm>
            <a:off x="459759" y="5542873"/>
            <a:ext cx="8266291" cy="338554"/>
          </a:xfrm>
          <a:prstGeom prst="rect">
            <a:avLst/>
          </a:prstGeom>
          <a:noFill/>
        </p:spPr>
        <p:txBody>
          <a:bodyPr wrap="square" rtlCol="0">
            <a:spAutoFit/>
          </a:bodyPr>
          <a:lstStyle/>
          <a:p>
            <a:r>
              <a:rPr lang="en-US" sz="1600" dirty="0"/>
              <a:t>*Included in FY24 Budget</a:t>
            </a:r>
          </a:p>
        </p:txBody>
      </p:sp>
    </p:spTree>
    <p:extLst>
      <p:ext uri="{BB962C8B-B14F-4D97-AF65-F5344CB8AC3E}">
        <p14:creationId xmlns:p14="http://schemas.microsoft.com/office/powerpoint/2010/main" val="2834654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3"/>
            <a:ext cx="796774" cy="79953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19</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469127" y="494612"/>
            <a:ext cx="10327504"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Sports Complex</a:t>
            </a:r>
          </a:p>
        </p:txBody>
      </p:sp>
      <p:sp>
        <p:nvSpPr>
          <p:cNvPr id="6" name="Rectangle 5">
            <a:extLst>
              <a:ext uri="{FF2B5EF4-FFF2-40B4-BE49-F238E27FC236}">
                <a16:creationId xmlns:a16="http://schemas.microsoft.com/office/drawing/2014/main" id="{674629BE-28AC-4644-81D7-8FF60BD84936}"/>
              </a:ext>
            </a:extLst>
          </p:cNvPr>
          <p:cNvSpPr/>
          <p:nvPr/>
        </p:nvSpPr>
        <p:spPr>
          <a:xfrm>
            <a:off x="5293483" y="1251849"/>
            <a:ext cx="6220256" cy="4832092"/>
          </a:xfrm>
          <a:prstGeom prst="rect">
            <a:avLst/>
          </a:prstGeom>
        </p:spPr>
        <p:txBody>
          <a:bodyPr wrap="square">
            <a:spAutoFit/>
          </a:bodyPr>
          <a:lstStyle/>
          <a:p>
            <a:pPr marL="342900" indent="-342900">
              <a:buFont typeface="Arial" panose="020B0604020202020204" pitchFamily="34" charset="0"/>
              <a:buChar char="•"/>
            </a:pPr>
            <a:r>
              <a:rPr lang="en-US" sz="2800" dirty="0"/>
              <a:t>Fund Balance Left from 4B Sales Tax is Dwindling – 3 Years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Expenses Outpace Revenue Each Year; Improvements Funded by Fund Balance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TIRZ Being Considered for Revenue for Construction and Related Maintenance</a:t>
            </a:r>
          </a:p>
          <a:p>
            <a:pPr marL="342900" indent="-342900">
              <a:buFont typeface="Arial" panose="020B0604020202020204" pitchFamily="34" charset="0"/>
              <a:buChar char="•"/>
            </a:pPr>
            <a:endParaRPr lang="en-US" sz="2800" dirty="0"/>
          </a:p>
          <a:p>
            <a:endParaRPr lang="en-US" sz="2800" dirty="0"/>
          </a:p>
        </p:txBody>
      </p:sp>
      <p:pic>
        <p:nvPicPr>
          <p:cNvPr id="2" name="Picture 1">
            <a:extLst>
              <a:ext uri="{FF2B5EF4-FFF2-40B4-BE49-F238E27FC236}">
                <a16:creationId xmlns:a16="http://schemas.microsoft.com/office/drawing/2014/main" id="{B5F85E8F-BBF0-4488-937B-119514A479A3}"/>
              </a:ext>
            </a:extLst>
          </p:cNvPr>
          <p:cNvPicPr>
            <a:picLocks noChangeAspect="1"/>
          </p:cNvPicPr>
          <p:nvPr/>
        </p:nvPicPr>
        <p:blipFill>
          <a:blip r:embed="rId4"/>
          <a:stretch>
            <a:fillRect/>
          </a:stretch>
        </p:blipFill>
        <p:spPr>
          <a:xfrm>
            <a:off x="344130" y="1645378"/>
            <a:ext cx="4841284" cy="3253193"/>
          </a:xfrm>
          <a:prstGeom prst="rect">
            <a:avLst/>
          </a:prstGeom>
        </p:spPr>
      </p:pic>
    </p:spTree>
    <p:extLst>
      <p:ext uri="{BB962C8B-B14F-4D97-AF65-F5344CB8AC3E}">
        <p14:creationId xmlns:p14="http://schemas.microsoft.com/office/powerpoint/2010/main" val="1840015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461963"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2</a:t>
            </a:fld>
            <a:endParaRPr lang="en-US" sz="4000" dirty="0">
              <a:solidFill>
                <a:srgbClr val="2F5597"/>
              </a:solidFill>
              <a:latin typeface="Proxima Nova Extrabold" panose="02000506030000020004" pitchFamily="50" charset="0"/>
            </a:endParaRPr>
          </a:p>
        </p:txBody>
      </p:sp>
      <p:sp>
        <p:nvSpPr>
          <p:cNvPr id="5" name="Title 1">
            <a:extLst>
              <a:ext uri="{FF2B5EF4-FFF2-40B4-BE49-F238E27FC236}">
                <a16:creationId xmlns:a16="http://schemas.microsoft.com/office/drawing/2014/main" id="{B7535677-67C6-00D0-A961-FBFCDC6A72ED}"/>
              </a:ext>
            </a:extLst>
          </p:cNvPr>
          <p:cNvSpPr txBox="1">
            <a:spLocks/>
          </p:cNvSpPr>
          <p:nvPr/>
        </p:nvSpPr>
        <p:spPr>
          <a:xfrm>
            <a:off x="576261" y="503238"/>
            <a:ext cx="8242423"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What we will cover</a:t>
            </a:r>
          </a:p>
        </p:txBody>
      </p:sp>
      <p:sp>
        <p:nvSpPr>
          <p:cNvPr id="6" name="TextBox 5">
            <a:extLst>
              <a:ext uri="{FF2B5EF4-FFF2-40B4-BE49-F238E27FC236}">
                <a16:creationId xmlns:a16="http://schemas.microsoft.com/office/drawing/2014/main" id="{DA888AC0-EBFA-E000-9C56-787CD4BB2C36}"/>
              </a:ext>
            </a:extLst>
          </p:cNvPr>
          <p:cNvSpPr txBox="1"/>
          <p:nvPr/>
        </p:nvSpPr>
        <p:spPr>
          <a:xfrm>
            <a:off x="699715" y="1445049"/>
            <a:ext cx="8665002" cy="4462760"/>
          </a:xfrm>
          <a:prstGeom prst="rect">
            <a:avLst/>
          </a:prstGeom>
          <a:noFill/>
        </p:spPr>
        <p:txBody>
          <a:bodyPr wrap="square" rtlCol="0">
            <a:spAutoFit/>
          </a:bodyPr>
          <a:lstStyle/>
          <a:p>
            <a:pPr marL="342900" indent="-342900">
              <a:buFont typeface="Arial" panose="020B0604020202020204" pitchFamily="34" charset="0"/>
              <a:buChar char="•"/>
            </a:pPr>
            <a:r>
              <a:rPr lang="en-US" sz="3200" dirty="0"/>
              <a:t>General Fund – Parent Fund</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Enterprise Funds – Need to be Self Sustaining</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Internal Service Funds </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Special Revenue Funds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Tree>
    <p:extLst>
      <p:ext uri="{BB962C8B-B14F-4D97-AF65-F5344CB8AC3E}">
        <p14:creationId xmlns:p14="http://schemas.microsoft.com/office/powerpoint/2010/main" val="352410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749885"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20</a:t>
            </a:fld>
            <a:endParaRPr lang="en-US" sz="4000" dirty="0">
              <a:solidFill>
                <a:srgbClr val="2F5597"/>
              </a:solidFill>
              <a:latin typeface="Proxima Nova Extrabold" panose="02000506030000020004" pitchFamily="50" charset="0"/>
            </a:endParaRPr>
          </a:p>
        </p:txBody>
      </p: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469127" y="494612"/>
            <a:ext cx="9165615"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Internal Service Funds</a:t>
            </a:r>
          </a:p>
        </p:txBody>
      </p:sp>
      <p:graphicFrame>
        <p:nvGraphicFramePr>
          <p:cNvPr id="2" name="Chart 1">
            <a:extLst>
              <a:ext uri="{FF2B5EF4-FFF2-40B4-BE49-F238E27FC236}">
                <a16:creationId xmlns:a16="http://schemas.microsoft.com/office/drawing/2014/main" id="{105572E6-0A5A-1C18-219A-E43B83AE5313}"/>
              </a:ext>
            </a:extLst>
          </p:cNvPr>
          <p:cNvGraphicFramePr>
            <a:graphicFrameLocks/>
          </p:cNvGraphicFramePr>
          <p:nvPr>
            <p:extLst>
              <p:ext uri="{D42A27DB-BD31-4B8C-83A1-F6EECF244321}">
                <p14:modId xmlns:p14="http://schemas.microsoft.com/office/powerpoint/2010/main" val="1118964602"/>
              </p:ext>
            </p:extLst>
          </p:nvPr>
        </p:nvGraphicFramePr>
        <p:xfrm>
          <a:off x="469127" y="1091954"/>
          <a:ext cx="5203704" cy="20951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28D7EC35-12F3-EA25-BA01-1CD5D3045705}"/>
              </a:ext>
            </a:extLst>
          </p:cNvPr>
          <p:cNvGraphicFramePr>
            <a:graphicFrameLocks/>
          </p:cNvGraphicFramePr>
          <p:nvPr>
            <p:extLst>
              <p:ext uri="{D42A27DB-BD31-4B8C-83A1-F6EECF244321}">
                <p14:modId xmlns:p14="http://schemas.microsoft.com/office/powerpoint/2010/main" val="2023511778"/>
              </p:ext>
            </p:extLst>
          </p:nvPr>
        </p:nvGraphicFramePr>
        <p:xfrm>
          <a:off x="5825229" y="1006568"/>
          <a:ext cx="5392993" cy="22692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7370A7A8-19AA-AD94-B861-495BB1185955}"/>
              </a:ext>
            </a:extLst>
          </p:cNvPr>
          <p:cNvGraphicFramePr>
            <a:graphicFrameLocks/>
          </p:cNvGraphicFramePr>
          <p:nvPr>
            <p:extLst>
              <p:ext uri="{D42A27DB-BD31-4B8C-83A1-F6EECF244321}">
                <p14:modId xmlns:p14="http://schemas.microsoft.com/office/powerpoint/2010/main" val="2463309045"/>
              </p:ext>
            </p:extLst>
          </p:nvPr>
        </p:nvGraphicFramePr>
        <p:xfrm>
          <a:off x="6096000" y="3275860"/>
          <a:ext cx="5122222" cy="25645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a:extLst>
              <a:ext uri="{FF2B5EF4-FFF2-40B4-BE49-F238E27FC236}">
                <a16:creationId xmlns:a16="http://schemas.microsoft.com/office/drawing/2014/main" id="{3026F8A9-E080-64BD-0FC6-3FC1D0B7AD9F}"/>
              </a:ext>
            </a:extLst>
          </p:cNvPr>
          <p:cNvGraphicFramePr>
            <a:graphicFrameLocks/>
          </p:cNvGraphicFramePr>
          <p:nvPr>
            <p:extLst>
              <p:ext uri="{D42A27DB-BD31-4B8C-83A1-F6EECF244321}">
                <p14:modId xmlns:p14="http://schemas.microsoft.com/office/powerpoint/2010/main" val="3868137197"/>
              </p:ext>
            </p:extLst>
          </p:nvPr>
        </p:nvGraphicFramePr>
        <p:xfrm>
          <a:off x="469127" y="3275860"/>
          <a:ext cx="5043905" cy="253225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80484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749885"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21</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469127" y="494612"/>
            <a:ext cx="11359350"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Special Revenue Funds – Hotel / Motel</a:t>
            </a:r>
          </a:p>
        </p:txBody>
      </p:sp>
      <p:sp>
        <p:nvSpPr>
          <p:cNvPr id="6" name="Rectangle 5">
            <a:extLst>
              <a:ext uri="{FF2B5EF4-FFF2-40B4-BE49-F238E27FC236}">
                <a16:creationId xmlns:a16="http://schemas.microsoft.com/office/drawing/2014/main" id="{A32F50A8-1A2E-4403-95BB-7290449011BD}"/>
              </a:ext>
            </a:extLst>
          </p:cNvPr>
          <p:cNvSpPr/>
          <p:nvPr/>
        </p:nvSpPr>
        <p:spPr>
          <a:xfrm>
            <a:off x="6540759" y="1415410"/>
            <a:ext cx="5077992" cy="3970318"/>
          </a:xfrm>
          <a:prstGeom prst="rect">
            <a:avLst/>
          </a:prstGeom>
        </p:spPr>
        <p:txBody>
          <a:bodyPr wrap="square">
            <a:spAutoFit/>
          </a:bodyPr>
          <a:lstStyle/>
          <a:p>
            <a:pPr marL="342900" indent="-342900">
              <a:buFont typeface="Arial" panose="020B0604020202020204" pitchFamily="34" charset="0"/>
              <a:buChar char="•"/>
            </a:pPr>
            <a:r>
              <a:rPr lang="en-US" sz="2800" dirty="0"/>
              <a:t>Promotes Tourism and the Convention and Hotel Industry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Revenue Climbing Back after Drop During COVID</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Maintains a Healthy Fund Balance - $15 M; Expenses Decided by Committee</a:t>
            </a:r>
          </a:p>
        </p:txBody>
      </p:sp>
      <p:pic>
        <p:nvPicPr>
          <p:cNvPr id="2" name="Picture 1">
            <a:extLst>
              <a:ext uri="{FF2B5EF4-FFF2-40B4-BE49-F238E27FC236}">
                <a16:creationId xmlns:a16="http://schemas.microsoft.com/office/drawing/2014/main" id="{B32897F9-78C2-4097-A08C-DC90383D2F8B}"/>
              </a:ext>
            </a:extLst>
          </p:cNvPr>
          <p:cNvPicPr>
            <a:picLocks noChangeAspect="1"/>
          </p:cNvPicPr>
          <p:nvPr/>
        </p:nvPicPr>
        <p:blipFill>
          <a:blip r:embed="rId3"/>
          <a:stretch>
            <a:fillRect/>
          </a:stretch>
        </p:blipFill>
        <p:spPr>
          <a:xfrm>
            <a:off x="469127" y="1472272"/>
            <a:ext cx="6088922" cy="3651734"/>
          </a:xfrm>
          <a:prstGeom prst="rect">
            <a:avLst/>
          </a:prstGeom>
        </p:spPr>
      </p:pic>
    </p:spTree>
    <p:extLst>
      <p:ext uri="{BB962C8B-B14F-4D97-AF65-F5344CB8AC3E}">
        <p14:creationId xmlns:p14="http://schemas.microsoft.com/office/powerpoint/2010/main" val="795374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749885"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22</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327170" y="461400"/>
            <a:ext cx="11864829" cy="7382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Special Revenue Funds – Parks Oil &amp; Gas</a:t>
            </a:r>
          </a:p>
        </p:txBody>
      </p:sp>
      <p:sp>
        <p:nvSpPr>
          <p:cNvPr id="6" name="Rectangle 5">
            <a:extLst>
              <a:ext uri="{FF2B5EF4-FFF2-40B4-BE49-F238E27FC236}">
                <a16:creationId xmlns:a16="http://schemas.microsoft.com/office/drawing/2014/main" id="{A32F50A8-1A2E-4403-95BB-7290449011BD}"/>
              </a:ext>
            </a:extLst>
          </p:cNvPr>
          <p:cNvSpPr/>
          <p:nvPr/>
        </p:nvSpPr>
        <p:spPr>
          <a:xfrm>
            <a:off x="782131" y="1275596"/>
            <a:ext cx="4340284" cy="4401205"/>
          </a:xfrm>
          <a:prstGeom prst="rect">
            <a:avLst/>
          </a:prstGeom>
        </p:spPr>
        <p:txBody>
          <a:bodyPr wrap="square">
            <a:spAutoFit/>
          </a:bodyPr>
          <a:lstStyle/>
          <a:p>
            <a:pPr marL="342900" indent="-342900">
              <a:buFont typeface="Arial" panose="020B0604020202020204" pitchFamily="34" charset="0"/>
              <a:buChar char="•"/>
            </a:pPr>
            <a:r>
              <a:rPr lang="en-US" sz="2800" dirty="0"/>
              <a:t>Oil &amp; Gas Revenues were Historically able to be used for other General Fund Operational Items Including Infrastructure needs.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Council Had Dedicated this fund to Parks Special Projects &amp; Improvements </a:t>
            </a:r>
          </a:p>
        </p:txBody>
      </p:sp>
      <p:pic>
        <p:nvPicPr>
          <p:cNvPr id="2" name="Picture 1">
            <a:extLst>
              <a:ext uri="{FF2B5EF4-FFF2-40B4-BE49-F238E27FC236}">
                <a16:creationId xmlns:a16="http://schemas.microsoft.com/office/drawing/2014/main" id="{E09E43F8-1B22-35D2-0C80-D326E4ED7AEF}"/>
              </a:ext>
            </a:extLst>
          </p:cNvPr>
          <p:cNvPicPr>
            <a:picLocks noChangeAspect="1"/>
          </p:cNvPicPr>
          <p:nvPr/>
        </p:nvPicPr>
        <p:blipFill>
          <a:blip r:embed="rId4"/>
          <a:stretch>
            <a:fillRect/>
          </a:stretch>
        </p:blipFill>
        <p:spPr>
          <a:xfrm>
            <a:off x="6259584" y="1731588"/>
            <a:ext cx="4656714" cy="2858167"/>
          </a:xfrm>
          <a:prstGeom prst="rect">
            <a:avLst/>
          </a:prstGeom>
        </p:spPr>
      </p:pic>
    </p:spTree>
    <p:extLst>
      <p:ext uri="{BB962C8B-B14F-4D97-AF65-F5344CB8AC3E}">
        <p14:creationId xmlns:p14="http://schemas.microsoft.com/office/powerpoint/2010/main" val="208358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749885"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23</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327170" y="461400"/>
            <a:ext cx="11864829" cy="7382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Special Revenue Funds – Oil &amp; Gas</a:t>
            </a:r>
          </a:p>
        </p:txBody>
      </p:sp>
      <p:sp>
        <p:nvSpPr>
          <p:cNvPr id="12" name="TextBox 11">
            <a:extLst>
              <a:ext uri="{FF2B5EF4-FFF2-40B4-BE49-F238E27FC236}">
                <a16:creationId xmlns:a16="http://schemas.microsoft.com/office/drawing/2014/main" id="{7342A84B-22DF-27A2-7E5B-EEAE056FCBE9}"/>
              </a:ext>
            </a:extLst>
          </p:cNvPr>
          <p:cNvSpPr txBox="1"/>
          <p:nvPr/>
        </p:nvSpPr>
        <p:spPr>
          <a:xfrm>
            <a:off x="1102892" y="4145872"/>
            <a:ext cx="6686446" cy="1569660"/>
          </a:xfrm>
          <a:prstGeom prst="rect">
            <a:avLst/>
          </a:prstGeom>
          <a:noFill/>
        </p:spPr>
        <p:txBody>
          <a:bodyPr wrap="none" rtlCol="0">
            <a:spAutoFit/>
          </a:bodyPr>
          <a:lstStyle/>
          <a:p>
            <a:r>
              <a:rPr lang="en-US" dirty="0"/>
              <a:t>Beal </a:t>
            </a:r>
            <a:r>
              <a:rPr lang="en-US"/>
              <a:t>Park Expense estimates </a:t>
            </a:r>
            <a:r>
              <a:rPr lang="en-US" dirty="0"/>
              <a:t>for the next 3 years:	2025	$15.5M</a:t>
            </a:r>
          </a:p>
          <a:p>
            <a:r>
              <a:rPr lang="en-US" dirty="0"/>
              <a:t>					2026	$  8.5M</a:t>
            </a:r>
          </a:p>
          <a:p>
            <a:r>
              <a:rPr lang="en-US" dirty="0"/>
              <a:t>					</a:t>
            </a:r>
            <a:r>
              <a:rPr lang="en-US" u="sng" dirty="0"/>
              <a:t>2027	$  1.0M</a:t>
            </a:r>
          </a:p>
          <a:p>
            <a:endParaRPr lang="en-US" u="sng" dirty="0"/>
          </a:p>
          <a:p>
            <a:r>
              <a:rPr lang="en-US" dirty="0"/>
              <a:t>					</a:t>
            </a:r>
            <a:r>
              <a:rPr lang="en-US" b="1" dirty="0"/>
              <a:t>              </a:t>
            </a:r>
            <a:r>
              <a:rPr lang="en-US" sz="2400" b="1" dirty="0"/>
              <a:t>$25.0M</a:t>
            </a:r>
          </a:p>
        </p:txBody>
      </p:sp>
      <p:pic>
        <p:nvPicPr>
          <p:cNvPr id="3" name="Picture 2">
            <a:extLst>
              <a:ext uri="{FF2B5EF4-FFF2-40B4-BE49-F238E27FC236}">
                <a16:creationId xmlns:a16="http://schemas.microsoft.com/office/drawing/2014/main" id="{5DD2C5FF-1B0B-8722-87FD-74311EA671F5}"/>
              </a:ext>
            </a:extLst>
          </p:cNvPr>
          <p:cNvPicPr>
            <a:picLocks noChangeAspect="1"/>
          </p:cNvPicPr>
          <p:nvPr/>
        </p:nvPicPr>
        <p:blipFill>
          <a:blip r:embed="rId4"/>
          <a:stretch>
            <a:fillRect/>
          </a:stretch>
        </p:blipFill>
        <p:spPr>
          <a:xfrm>
            <a:off x="263606" y="1637699"/>
            <a:ext cx="11664788" cy="1791301"/>
          </a:xfrm>
          <a:prstGeom prst="rect">
            <a:avLst/>
          </a:prstGeom>
        </p:spPr>
      </p:pic>
    </p:spTree>
    <p:extLst>
      <p:ext uri="{BB962C8B-B14F-4D97-AF65-F5344CB8AC3E}">
        <p14:creationId xmlns:p14="http://schemas.microsoft.com/office/powerpoint/2010/main" val="3576611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815200"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24</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2" name="Title 1">
            <a:extLst>
              <a:ext uri="{FF2B5EF4-FFF2-40B4-BE49-F238E27FC236}">
                <a16:creationId xmlns:a16="http://schemas.microsoft.com/office/drawing/2014/main" id="{C6EFAC0D-0067-A0BA-150E-F156500F93A8}"/>
              </a:ext>
            </a:extLst>
          </p:cNvPr>
          <p:cNvSpPr txBox="1">
            <a:spLocks/>
          </p:cNvSpPr>
          <p:nvPr/>
        </p:nvSpPr>
        <p:spPr>
          <a:xfrm>
            <a:off x="4670901" y="2071598"/>
            <a:ext cx="2850194"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0599D"/>
                </a:solidFill>
                <a:latin typeface="Proxima Nova Extrabold" panose="02000506030000020004" pitchFamily="50" charset="0"/>
              </a:rPr>
              <a:t>MISSION</a:t>
            </a:r>
          </a:p>
        </p:txBody>
      </p:sp>
      <p:sp>
        <p:nvSpPr>
          <p:cNvPr id="5" name="TextBox 4">
            <a:extLst>
              <a:ext uri="{FF2B5EF4-FFF2-40B4-BE49-F238E27FC236}">
                <a16:creationId xmlns:a16="http://schemas.microsoft.com/office/drawing/2014/main" id="{DAAEFDED-F624-7415-85CE-B2CD75DEB4D1}"/>
              </a:ext>
            </a:extLst>
          </p:cNvPr>
          <p:cNvSpPr txBox="1"/>
          <p:nvPr/>
        </p:nvSpPr>
        <p:spPr>
          <a:xfrm>
            <a:off x="921097" y="2828835"/>
            <a:ext cx="10349802" cy="1200329"/>
          </a:xfrm>
          <a:prstGeom prst="rect">
            <a:avLst/>
          </a:prstGeom>
          <a:noFill/>
        </p:spPr>
        <p:txBody>
          <a:bodyPr wrap="square" rtlCol="0">
            <a:spAutoFit/>
          </a:bodyPr>
          <a:lstStyle/>
          <a:p>
            <a:pPr algn="ctr"/>
            <a:r>
              <a:rPr lang="en-US" sz="3600" dirty="0"/>
              <a:t>Deliver exceptional services and promote a high quality of life and place for </a:t>
            </a:r>
            <a:r>
              <a:rPr lang="en-US" sz="3600" b="1" dirty="0"/>
              <a:t>ALL </a:t>
            </a:r>
            <a:r>
              <a:rPr lang="en-US" sz="3600" dirty="0"/>
              <a:t>our citizens.</a:t>
            </a:r>
          </a:p>
        </p:txBody>
      </p:sp>
    </p:spTree>
    <p:extLst>
      <p:ext uri="{BB962C8B-B14F-4D97-AF65-F5344CB8AC3E}">
        <p14:creationId xmlns:p14="http://schemas.microsoft.com/office/powerpoint/2010/main" val="421625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461963"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3</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2" name="Title 1">
            <a:extLst>
              <a:ext uri="{FF2B5EF4-FFF2-40B4-BE49-F238E27FC236}">
                <a16:creationId xmlns:a16="http://schemas.microsoft.com/office/drawing/2014/main" id="{4CCED85C-9B70-B030-EC7E-C7C744D95ED9}"/>
              </a:ext>
            </a:extLst>
          </p:cNvPr>
          <p:cNvSpPr txBox="1">
            <a:spLocks/>
          </p:cNvSpPr>
          <p:nvPr/>
        </p:nvSpPr>
        <p:spPr>
          <a:xfrm>
            <a:off x="576261" y="503238"/>
            <a:ext cx="8242423"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Strategic Goal Connections</a:t>
            </a:r>
          </a:p>
        </p:txBody>
      </p:sp>
      <p:sp>
        <p:nvSpPr>
          <p:cNvPr id="3" name="TextBox 2">
            <a:extLst>
              <a:ext uri="{FF2B5EF4-FFF2-40B4-BE49-F238E27FC236}">
                <a16:creationId xmlns:a16="http://schemas.microsoft.com/office/drawing/2014/main" id="{B7FA45F4-F03B-7657-CE29-54F7D1FD458E}"/>
              </a:ext>
            </a:extLst>
          </p:cNvPr>
          <p:cNvSpPr txBox="1"/>
          <p:nvPr/>
        </p:nvSpPr>
        <p:spPr>
          <a:xfrm>
            <a:off x="806092" y="1830943"/>
            <a:ext cx="9929136" cy="1815882"/>
          </a:xfrm>
          <a:prstGeom prst="rect">
            <a:avLst/>
          </a:prstGeom>
          <a:noFill/>
        </p:spPr>
        <p:txBody>
          <a:bodyPr wrap="square" rtlCol="0">
            <a:spAutoFit/>
          </a:bodyPr>
          <a:lstStyle/>
          <a:p>
            <a:r>
              <a:rPr lang="en-US" sz="2800" b="1" dirty="0"/>
              <a:t>Goal 5: Provide Sound Governance &amp; Fiscal Management</a:t>
            </a:r>
          </a:p>
          <a:p>
            <a:endParaRPr lang="en-US" sz="2800" b="1" dirty="0"/>
          </a:p>
          <a:p>
            <a:pPr marL="342900" indent="-342900">
              <a:buFont typeface="Arial" panose="020B0604020202020204" pitchFamily="34" charset="0"/>
              <a:buChar char="•"/>
            </a:pPr>
            <a:r>
              <a:rPr lang="en-US" sz="2800" b="1" dirty="0">
                <a:ea typeface="+mn-lt"/>
                <a:cs typeface="+mn-lt"/>
              </a:rPr>
              <a:t>5.7</a:t>
            </a:r>
            <a:r>
              <a:rPr lang="en-US" sz="2800" dirty="0">
                <a:ea typeface="+mn-lt"/>
                <a:cs typeface="+mn-lt"/>
              </a:rPr>
              <a:t>  </a:t>
            </a:r>
            <a:r>
              <a:rPr lang="en-US" sz="2800" b="1" dirty="0">
                <a:highlight>
                  <a:srgbClr val="00FF00"/>
                </a:highlight>
                <a:ea typeface="+mn-lt"/>
                <a:cs typeface="+mn-lt"/>
              </a:rPr>
              <a:t>Ensure Continued Financial Stability and Accountability</a:t>
            </a:r>
            <a:r>
              <a:rPr lang="en-US" sz="2800" dirty="0">
                <a:highlight>
                  <a:srgbClr val="00FF00"/>
                </a:highlight>
                <a:ea typeface="+mn-lt"/>
                <a:cs typeface="+mn-lt"/>
              </a:rPr>
              <a:t>: Maintain financial transparency</a:t>
            </a:r>
            <a:r>
              <a:rPr lang="en-US" sz="2000" dirty="0">
                <a:highlight>
                  <a:srgbClr val="00FF00"/>
                </a:highlight>
                <a:ea typeface="+mn-lt"/>
                <a:cs typeface="+mn-lt"/>
              </a:rPr>
              <a:t>.</a:t>
            </a:r>
          </a:p>
        </p:txBody>
      </p:sp>
    </p:spTree>
    <p:extLst>
      <p:ext uri="{BB962C8B-B14F-4D97-AF65-F5344CB8AC3E}">
        <p14:creationId xmlns:p14="http://schemas.microsoft.com/office/powerpoint/2010/main" val="960658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461963"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4</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469127" y="494612"/>
            <a:ext cx="9165615"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General Fund</a:t>
            </a:r>
          </a:p>
        </p:txBody>
      </p:sp>
      <p:sp>
        <p:nvSpPr>
          <p:cNvPr id="2" name="Rectangle 1">
            <a:extLst>
              <a:ext uri="{FF2B5EF4-FFF2-40B4-BE49-F238E27FC236}">
                <a16:creationId xmlns:a16="http://schemas.microsoft.com/office/drawing/2014/main" id="{8A7F7BF3-FAB1-4F88-BAEF-53CB29C2E7AB}"/>
              </a:ext>
            </a:extLst>
          </p:cNvPr>
          <p:cNvSpPr/>
          <p:nvPr/>
        </p:nvSpPr>
        <p:spPr>
          <a:xfrm>
            <a:off x="620303" y="1415410"/>
            <a:ext cx="10951394" cy="3477875"/>
          </a:xfrm>
          <a:prstGeom prst="rect">
            <a:avLst/>
          </a:prstGeom>
        </p:spPr>
        <p:txBody>
          <a:bodyPr wrap="square">
            <a:spAutoFit/>
          </a:bodyPr>
          <a:lstStyle/>
          <a:p>
            <a:pPr marL="342900" indent="-342900">
              <a:buFont typeface="Arial" panose="020B0604020202020204" pitchFamily="34" charset="0"/>
              <a:buChar char="•"/>
            </a:pPr>
            <a:r>
              <a:rPr lang="en-US" sz="2800" dirty="0"/>
              <a:t>Main Operational Fund of a Municipality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Includes Police, Fire, Streets, Parks and Recreation, and Animal Services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Parent Fund – must support all funds if they are not sustained</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Must maintain reserve to </a:t>
            </a:r>
            <a:r>
              <a:rPr lang="en-US" sz="2800" b="1" dirty="0">
                <a:solidFill>
                  <a:schemeClr val="accent1">
                    <a:lumMod val="75000"/>
                  </a:schemeClr>
                </a:solidFill>
              </a:rPr>
              <a:t>shield against economic instability</a:t>
            </a:r>
            <a:r>
              <a:rPr lang="en-US" sz="2800" dirty="0"/>
              <a:t> – 120 days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99780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2987DA50-0BDA-B1E0-35F0-90BE44C8E177}"/>
              </a:ext>
            </a:extLst>
          </p:cNvPr>
          <p:cNvSpPr/>
          <p:nvPr/>
        </p:nvSpPr>
        <p:spPr>
          <a:xfrm>
            <a:off x="6902527" y="280675"/>
            <a:ext cx="2303636" cy="230363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461963"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5</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469127" y="494612"/>
            <a:ext cx="9165615"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General Fund</a:t>
            </a:r>
          </a:p>
        </p:txBody>
      </p:sp>
      <p:sp>
        <p:nvSpPr>
          <p:cNvPr id="2" name="Rectangle 1">
            <a:extLst>
              <a:ext uri="{FF2B5EF4-FFF2-40B4-BE49-F238E27FC236}">
                <a16:creationId xmlns:a16="http://schemas.microsoft.com/office/drawing/2014/main" id="{8A7F7BF3-FAB1-4F88-BAEF-53CB29C2E7AB}"/>
              </a:ext>
            </a:extLst>
          </p:cNvPr>
          <p:cNvSpPr/>
          <p:nvPr/>
        </p:nvSpPr>
        <p:spPr>
          <a:xfrm>
            <a:off x="344130" y="1289953"/>
            <a:ext cx="8176848" cy="4708981"/>
          </a:xfrm>
          <a:prstGeom prst="rect">
            <a:avLst/>
          </a:prstGeom>
        </p:spPr>
        <p:txBody>
          <a:bodyPr wrap="square">
            <a:spAutoFit/>
          </a:bodyPr>
          <a:lstStyle/>
          <a:p>
            <a:pPr marL="342900" indent="-342900">
              <a:buFont typeface="Arial" panose="020B0604020202020204" pitchFamily="34" charset="0"/>
              <a:buChar char="•"/>
            </a:pPr>
            <a:r>
              <a:rPr lang="en-US" sz="2800" dirty="0"/>
              <a:t>Revenue Streams:</a:t>
            </a:r>
          </a:p>
          <a:p>
            <a:pPr marL="800100" lvl="1" indent="-342900">
              <a:buFont typeface="Arial" panose="020B0604020202020204" pitchFamily="34" charset="0"/>
              <a:buChar char="•"/>
            </a:pPr>
            <a:r>
              <a:rPr lang="en-US" sz="2800" dirty="0"/>
              <a:t>Property Taxes</a:t>
            </a:r>
          </a:p>
          <a:p>
            <a:pPr marL="800100" lvl="1" indent="-342900">
              <a:buFont typeface="Arial" panose="020B0604020202020204" pitchFamily="34" charset="0"/>
              <a:buChar char="•"/>
            </a:pPr>
            <a:r>
              <a:rPr lang="en-US" sz="2800" dirty="0"/>
              <a:t>Sales Tax</a:t>
            </a:r>
          </a:p>
          <a:p>
            <a:pPr marL="800100" lvl="1" indent="-342900">
              <a:buFont typeface="Arial" panose="020B0604020202020204" pitchFamily="34" charset="0"/>
              <a:buChar char="•"/>
            </a:pPr>
            <a:r>
              <a:rPr lang="en-US" sz="2800" dirty="0"/>
              <a:t>Fines and Fees for Services</a:t>
            </a:r>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r>
              <a:rPr lang="en-US" sz="2800" dirty="0"/>
              <a:t>City Sales Tax 1.25% - most cities enjoy full 2%</a:t>
            </a:r>
          </a:p>
          <a:p>
            <a:pPr marL="1257300" lvl="2" indent="-342900">
              <a:buFont typeface="Arial" panose="020B0604020202020204" pitchFamily="34" charset="0"/>
              <a:buChar char="•"/>
            </a:pPr>
            <a:r>
              <a:rPr lang="en-US" sz="2800" dirty="0"/>
              <a:t>Midland County, .50%</a:t>
            </a:r>
          </a:p>
          <a:p>
            <a:pPr marL="1257300" lvl="2" indent="-342900">
              <a:buFont typeface="Arial" panose="020B0604020202020204" pitchFamily="34" charset="0"/>
              <a:buChar char="•"/>
            </a:pPr>
            <a:r>
              <a:rPr lang="en-US" sz="2800" dirty="0"/>
              <a:t>Midland Memorial Hospital, .25%</a:t>
            </a:r>
          </a:p>
          <a:p>
            <a:pPr marL="1257300" lvl="2" indent="-342900">
              <a:buFont typeface="Arial" panose="020B0604020202020204" pitchFamily="34" charset="0"/>
              <a:buChar char="•"/>
            </a:pPr>
            <a:r>
              <a:rPr lang="en-US" sz="2800" b="1" dirty="0">
                <a:solidFill>
                  <a:schemeClr val="accent1">
                    <a:lumMod val="75000"/>
                  </a:schemeClr>
                </a:solidFill>
              </a:rPr>
              <a:t>This loss amounts to $48M Annually</a:t>
            </a:r>
            <a:endParaRPr lang="en-US" sz="2800" dirty="0">
              <a:solidFill>
                <a:schemeClr val="accent1">
                  <a:lumMod val="75000"/>
                </a:schemeClr>
              </a:solidFill>
            </a:endParaRPr>
          </a:p>
          <a:p>
            <a:pPr marL="342900" indent="-342900">
              <a:buFont typeface="Arial" panose="020B0604020202020204" pitchFamily="34" charset="0"/>
              <a:buChar char="•"/>
            </a:pPr>
            <a:endParaRPr lang="en-US" sz="2400" dirty="0"/>
          </a:p>
          <a:p>
            <a:pPr lvl="1"/>
            <a:endParaRPr lang="en-US" sz="2400" dirty="0"/>
          </a:p>
        </p:txBody>
      </p:sp>
      <p:sp>
        <p:nvSpPr>
          <p:cNvPr id="8" name="Rectangle 7">
            <a:extLst>
              <a:ext uri="{FF2B5EF4-FFF2-40B4-BE49-F238E27FC236}">
                <a16:creationId xmlns:a16="http://schemas.microsoft.com/office/drawing/2014/main" id="{F8F7B805-4970-6133-343D-AA52C72DCE7C}"/>
              </a:ext>
            </a:extLst>
          </p:cNvPr>
          <p:cNvSpPr/>
          <p:nvPr/>
        </p:nvSpPr>
        <p:spPr>
          <a:xfrm>
            <a:off x="10490566" y="1354580"/>
            <a:ext cx="950482" cy="16586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0EB496-2B7A-D115-B264-78AFC118E4B9}"/>
              </a:ext>
            </a:extLst>
          </p:cNvPr>
          <p:cNvSpPr/>
          <p:nvPr/>
        </p:nvSpPr>
        <p:spPr>
          <a:xfrm>
            <a:off x="10715723" y="1285733"/>
            <a:ext cx="934602" cy="7921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4B621DB4-7734-DC95-264A-B26CB7D915A3}"/>
              </a:ext>
            </a:extLst>
          </p:cNvPr>
          <p:cNvSpPr/>
          <p:nvPr/>
        </p:nvSpPr>
        <p:spPr>
          <a:xfrm rot="16200000">
            <a:off x="6004344" y="1265852"/>
            <a:ext cx="461328" cy="80100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8EF3BAB-3335-3CDE-6565-E3E5A7F29391}"/>
              </a:ext>
            </a:extLst>
          </p:cNvPr>
          <p:cNvSpPr txBox="1"/>
          <p:nvPr/>
        </p:nvSpPr>
        <p:spPr>
          <a:xfrm>
            <a:off x="5359746" y="733874"/>
            <a:ext cx="1555652" cy="707886"/>
          </a:xfrm>
          <a:prstGeom prst="rect">
            <a:avLst/>
          </a:prstGeom>
          <a:noFill/>
        </p:spPr>
        <p:txBody>
          <a:bodyPr wrap="square" rtlCol="0">
            <a:spAutoFit/>
          </a:bodyPr>
          <a:lstStyle/>
          <a:p>
            <a:r>
              <a:rPr lang="en-US" sz="4000" dirty="0">
                <a:highlight>
                  <a:srgbClr val="FFFF00"/>
                </a:highlight>
              </a:rPr>
              <a:t>1.25%</a:t>
            </a:r>
          </a:p>
        </p:txBody>
      </p:sp>
      <p:graphicFrame>
        <p:nvGraphicFramePr>
          <p:cNvPr id="16" name="Chart 15">
            <a:extLst>
              <a:ext uri="{FF2B5EF4-FFF2-40B4-BE49-F238E27FC236}">
                <a16:creationId xmlns:a16="http://schemas.microsoft.com/office/drawing/2014/main" id="{AD93CE05-50B8-8C24-F249-8D3F99825CC1}"/>
              </a:ext>
            </a:extLst>
          </p:cNvPr>
          <p:cNvGraphicFramePr/>
          <p:nvPr>
            <p:extLst>
              <p:ext uri="{D42A27DB-BD31-4B8C-83A1-F6EECF244321}">
                <p14:modId xmlns:p14="http://schemas.microsoft.com/office/powerpoint/2010/main" val="3714247745"/>
              </p:ext>
            </p:extLst>
          </p:nvPr>
        </p:nvGraphicFramePr>
        <p:xfrm>
          <a:off x="8275076" y="143602"/>
          <a:ext cx="3830320" cy="2869666"/>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a:extLst>
              <a:ext uri="{FF2B5EF4-FFF2-40B4-BE49-F238E27FC236}">
                <a16:creationId xmlns:a16="http://schemas.microsoft.com/office/drawing/2014/main" id="{6C62C409-8ED0-5692-84EA-8BE2B1323F50}"/>
              </a:ext>
            </a:extLst>
          </p:cNvPr>
          <p:cNvPicPr>
            <a:picLocks noChangeAspect="1" noChangeArrowheads="1"/>
          </p:cNvPicPr>
          <p:nvPr/>
        </p:nvPicPr>
        <p:blipFill>
          <a:blip r:embed="rId4">
            <a:alphaModFix amt="2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73629" y="275082"/>
            <a:ext cx="2303636" cy="23036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E76499F-D6E1-8190-B09B-C575B076CF90}"/>
              </a:ext>
            </a:extLst>
          </p:cNvPr>
          <p:cNvPicPr>
            <a:picLocks noChangeAspect="1" noChangeArrowheads="1"/>
          </p:cNvPicPr>
          <p:nvPr/>
        </p:nvPicPr>
        <p:blipFill>
          <a:blip r:embed="rId4">
            <a:alphaModFix amt="2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80982" y="253537"/>
            <a:ext cx="2346726" cy="23467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CDACA86-41AB-6C03-22E3-CACFD9DD31B9}"/>
              </a:ext>
            </a:extLst>
          </p:cNvPr>
          <p:cNvSpPr txBox="1"/>
          <p:nvPr/>
        </p:nvSpPr>
        <p:spPr>
          <a:xfrm>
            <a:off x="7690425" y="1300802"/>
            <a:ext cx="814627" cy="523220"/>
          </a:xfrm>
          <a:prstGeom prst="rect">
            <a:avLst/>
          </a:prstGeom>
          <a:noFill/>
        </p:spPr>
        <p:txBody>
          <a:bodyPr wrap="square" rtlCol="0">
            <a:spAutoFit/>
          </a:bodyPr>
          <a:lstStyle/>
          <a:p>
            <a:r>
              <a:rPr lang="en-US" sz="2800" b="1" spc="50" dirty="0">
                <a:ln w="9525" cmpd="sng">
                  <a:noFill/>
                  <a:prstDash val="solid"/>
                </a:ln>
                <a:solidFill>
                  <a:schemeClr val="bg1"/>
                </a:solidFill>
                <a:effectLst>
                  <a:glow rad="38100">
                    <a:schemeClr val="accent1">
                      <a:alpha val="40000"/>
                    </a:schemeClr>
                  </a:glow>
                </a:effectLst>
              </a:rPr>
              <a:t>City</a:t>
            </a:r>
          </a:p>
        </p:txBody>
      </p:sp>
      <p:sp>
        <p:nvSpPr>
          <p:cNvPr id="14" name="TextBox 13">
            <a:extLst>
              <a:ext uri="{FF2B5EF4-FFF2-40B4-BE49-F238E27FC236}">
                <a16:creationId xmlns:a16="http://schemas.microsoft.com/office/drawing/2014/main" id="{52AE3D6D-F310-49ED-E50E-74C84BAB3508}"/>
              </a:ext>
            </a:extLst>
          </p:cNvPr>
          <p:cNvSpPr txBox="1"/>
          <p:nvPr/>
        </p:nvSpPr>
        <p:spPr>
          <a:xfrm>
            <a:off x="9231106" y="1508896"/>
            <a:ext cx="1387101" cy="461665"/>
          </a:xfrm>
          <a:prstGeom prst="rect">
            <a:avLst/>
          </a:prstGeom>
          <a:noFill/>
        </p:spPr>
        <p:txBody>
          <a:bodyPr wrap="square" rtlCol="0">
            <a:spAutoFit/>
          </a:bodyPr>
          <a:lstStyle/>
          <a:p>
            <a:r>
              <a:rPr lang="en-US" sz="2400" b="1" spc="50" dirty="0">
                <a:ln w="9525" cmpd="sng">
                  <a:noFill/>
                  <a:prstDash val="solid"/>
                </a:ln>
                <a:solidFill>
                  <a:schemeClr val="bg1"/>
                </a:solidFill>
                <a:effectLst>
                  <a:glow rad="38100">
                    <a:schemeClr val="accent1">
                      <a:alpha val="40000"/>
                    </a:schemeClr>
                  </a:glow>
                </a:effectLst>
              </a:rPr>
              <a:t>Hospital</a:t>
            </a:r>
          </a:p>
        </p:txBody>
      </p:sp>
      <p:sp>
        <p:nvSpPr>
          <p:cNvPr id="15" name="TextBox 14">
            <a:extLst>
              <a:ext uri="{FF2B5EF4-FFF2-40B4-BE49-F238E27FC236}">
                <a16:creationId xmlns:a16="http://schemas.microsoft.com/office/drawing/2014/main" id="{87455CEC-F096-F5FE-83F5-5C5B5BB7A54B}"/>
              </a:ext>
            </a:extLst>
          </p:cNvPr>
          <p:cNvSpPr txBox="1"/>
          <p:nvPr/>
        </p:nvSpPr>
        <p:spPr>
          <a:xfrm>
            <a:off x="10507293" y="1285733"/>
            <a:ext cx="1240548" cy="461665"/>
          </a:xfrm>
          <a:prstGeom prst="rect">
            <a:avLst/>
          </a:prstGeom>
          <a:noFill/>
        </p:spPr>
        <p:txBody>
          <a:bodyPr wrap="square" rtlCol="0">
            <a:spAutoFit/>
          </a:bodyPr>
          <a:lstStyle/>
          <a:p>
            <a:r>
              <a:rPr lang="en-US" sz="2400" b="1" spc="50" dirty="0">
                <a:ln w="9525" cmpd="sng">
                  <a:noFill/>
                  <a:prstDash val="solid"/>
                </a:ln>
                <a:solidFill>
                  <a:schemeClr val="bg1"/>
                </a:solidFill>
                <a:effectLst>
                  <a:glow rad="38100">
                    <a:schemeClr val="accent1">
                      <a:alpha val="40000"/>
                    </a:schemeClr>
                  </a:glow>
                </a:effectLst>
              </a:rPr>
              <a:t>County</a:t>
            </a:r>
          </a:p>
        </p:txBody>
      </p:sp>
    </p:spTree>
    <p:extLst>
      <p:ext uri="{BB962C8B-B14F-4D97-AF65-F5344CB8AC3E}">
        <p14:creationId xmlns:p14="http://schemas.microsoft.com/office/powerpoint/2010/main" val="21718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461963"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6</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190753" y="105619"/>
            <a:ext cx="9165615"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Sales Tax – City of Midland</a:t>
            </a:r>
          </a:p>
        </p:txBody>
      </p:sp>
      <p:sp>
        <p:nvSpPr>
          <p:cNvPr id="6" name="Rectangle 5">
            <a:extLst>
              <a:ext uri="{FF2B5EF4-FFF2-40B4-BE49-F238E27FC236}">
                <a16:creationId xmlns:a16="http://schemas.microsoft.com/office/drawing/2014/main" id="{60275C20-B76F-B0AF-C6BE-D79709FEE43C}"/>
              </a:ext>
            </a:extLst>
          </p:cNvPr>
          <p:cNvSpPr/>
          <p:nvPr/>
        </p:nvSpPr>
        <p:spPr>
          <a:xfrm>
            <a:off x="7616287" y="1815263"/>
            <a:ext cx="1455938" cy="29080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E997CF-3F58-1137-19BE-861F98D43B2C}"/>
              </a:ext>
            </a:extLst>
          </p:cNvPr>
          <p:cNvSpPr/>
          <p:nvPr/>
        </p:nvSpPr>
        <p:spPr>
          <a:xfrm>
            <a:off x="6659886" y="1877338"/>
            <a:ext cx="1431613" cy="12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A864FF3-A09D-5ACB-7F19-C24AE34F2256}"/>
              </a:ext>
            </a:extLst>
          </p:cNvPr>
          <p:cNvSpPr txBox="1"/>
          <p:nvPr/>
        </p:nvSpPr>
        <p:spPr>
          <a:xfrm>
            <a:off x="653643" y="1854912"/>
            <a:ext cx="1455938" cy="707886"/>
          </a:xfrm>
          <a:prstGeom prst="rect">
            <a:avLst/>
          </a:prstGeom>
          <a:noFill/>
        </p:spPr>
        <p:txBody>
          <a:bodyPr wrap="square" rtlCol="0">
            <a:spAutoFit/>
          </a:bodyPr>
          <a:lstStyle/>
          <a:p>
            <a:r>
              <a:rPr lang="en-US" sz="4000" dirty="0">
                <a:highlight>
                  <a:srgbClr val="FFFF00"/>
                </a:highlight>
              </a:rPr>
              <a:t>1.25%</a:t>
            </a:r>
          </a:p>
        </p:txBody>
      </p:sp>
      <p:sp>
        <p:nvSpPr>
          <p:cNvPr id="15" name="Arrow: Down 14">
            <a:extLst>
              <a:ext uri="{FF2B5EF4-FFF2-40B4-BE49-F238E27FC236}">
                <a16:creationId xmlns:a16="http://schemas.microsoft.com/office/drawing/2014/main" id="{55B92BAB-D507-4545-8369-931BA23C523B}"/>
              </a:ext>
            </a:extLst>
          </p:cNvPr>
          <p:cNvSpPr/>
          <p:nvPr/>
        </p:nvSpPr>
        <p:spPr>
          <a:xfrm rot="16200000">
            <a:off x="1031217" y="2486955"/>
            <a:ext cx="707884" cy="122696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8FD2F153-3BBF-3D45-FF18-6C214F134575}"/>
              </a:ext>
            </a:extLst>
          </p:cNvPr>
          <p:cNvSpPr txBox="1">
            <a:spLocks/>
          </p:cNvSpPr>
          <p:nvPr/>
        </p:nvSpPr>
        <p:spPr>
          <a:xfrm>
            <a:off x="1937240" y="4815954"/>
            <a:ext cx="7502076"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Most Cities get Full 2.0%</a:t>
            </a:r>
          </a:p>
        </p:txBody>
      </p:sp>
      <p:sp>
        <p:nvSpPr>
          <p:cNvPr id="20" name="Oval 19">
            <a:extLst>
              <a:ext uri="{FF2B5EF4-FFF2-40B4-BE49-F238E27FC236}">
                <a16:creationId xmlns:a16="http://schemas.microsoft.com/office/drawing/2014/main" id="{5B9D2E04-B28B-D424-A011-17EEE717F3B5}"/>
              </a:ext>
            </a:extLst>
          </p:cNvPr>
          <p:cNvSpPr/>
          <p:nvPr/>
        </p:nvSpPr>
        <p:spPr>
          <a:xfrm>
            <a:off x="2374491" y="1366835"/>
            <a:ext cx="3267695" cy="317574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368D819-8CA7-34E5-6371-9310181872CA}"/>
              </a:ext>
            </a:extLst>
          </p:cNvPr>
          <p:cNvSpPr/>
          <p:nvPr/>
        </p:nvSpPr>
        <p:spPr>
          <a:xfrm>
            <a:off x="7357071" y="2864526"/>
            <a:ext cx="934602" cy="7921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hart 21">
            <a:extLst>
              <a:ext uri="{FF2B5EF4-FFF2-40B4-BE49-F238E27FC236}">
                <a16:creationId xmlns:a16="http://schemas.microsoft.com/office/drawing/2014/main" id="{B001E92C-D5FE-39DD-EE45-4F436141EB03}"/>
              </a:ext>
            </a:extLst>
          </p:cNvPr>
          <p:cNvGraphicFramePr/>
          <p:nvPr>
            <p:extLst>
              <p:ext uri="{D42A27DB-BD31-4B8C-83A1-F6EECF244321}">
                <p14:modId xmlns:p14="http://schemas.microsoft.com/office/powerpoint/2010/main" val="1946541111"/>
              </p:ext>
            </p:extLst>
          </p:nvPr>
        </p:nvGraphicFramePr>
        <p:xfrm>
          <a:off x="5504652" y="1082966"/>
          <a:ext cx="4403745" cy="3817263"/>
        </p:xfrm>
        <a:graphic>
          <a:graphicData uri="http://schemas.openxmlformats.org/drawingml/2006/chart">
            <c:chart xmlns:c="http://schemas.openxmlformats.org/drawingml/2006/chart" xmlns:r="http://schemas.openxmlformats.org/officeDocument/2006/relationships" r:id="rId3"/>
          </a:graphicData>
        </a:graphic>
      </p:graphicFrame>
      <p:pic>
        <p:nvPicPr>
          <p:cNvPr id="23" name="Picture 2">
            <a:extLst>
              <a:ext uri="{FF2B5EF4-FFF2-40B4-BE49-F238E27FC236}">
                <a16:creationId xmlns:a16="http://schemas.microsoft.com/office/drawing/2014/main" id="{1AC895A7-008E-6372-5906-088E6113E5B3}"/>
              </a:ext>
            </a:extLst>
          </p:cNvPr>
          <p:cNvPicPr>
            <a:picLocks noChangeAspect="1" noChangeArrowheads="1"/>
          </p:cNvPicPr>
          <p:nvPr/>
        </p:nvPicPr>
        <p:blipFill>
          <a:blip r:embed="rId4">
            <a:alphaModFix amt="2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30065" y="1333323"/>
            <a:ext cx="3286102" cy="328610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4628378-1E2B-E9B4-1098-CC4913F1E71B}"/>
              </a:ext>
            </a:extLst>
          </p:cNvPr>
          <p:cNvPicPr>
            <a:picLocks noChangeAspect="1" noChangeArrowheads="1"/>
          </p:cNvPicPr>
          <p:nvPr/>
        </p:nvPicPr>
        <p:blipFill>
          <a:blip r:embed="rId4">
            <a:alphaModFix amt="2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93058" y="1329983"/>
            <a:ext cx="3286102" cy="328610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112F63E-A2BD-962C-CB53-ECAD5EB85D43}"/>
              </a:ext>
            </a:extLst>
          </p:cNvPr>
          <p:cNvSpPr txBox="1"/>
          <p:nvPr/>
        </p:nvSpPr>
        <p:spPr>
          <a:xfrm>
            <a:off x="4662718" y="2108320"/>
            <a:ext cx="922965" cy="584775"/>
          </a:xfrm>
          <a:prstGeom prst="rect">
            <a:avLst/>
          </a:prstGeom>
          <a:noFill/>
        </p:spPr>
        <p:txBody>
          <a:bodyPr wrap="square" rtlCol="0">
            <a:spAutoFit/>
          </a:bodyPr>
          <a:lstStyle/>
          <a:p>
            <a:r>
              <a:rPr lang="en-US" sz="3200" b="1" spc="50" dirty="0">
                <a:ln w="9525" cmpd="sng">
                  <a:noFill/>
                  <a:prstDash val="solid"/>
                </a:ln>
                <a:solidFill>
                  <a:schemeClr val="bg1"/>
                </a:solidFill>
                <a:effectLst>
                  <a:glow rad="38100">
                    <a:schemeClr val="accent1">
                      <a:alpha val="40000"/>
                    </a:schemeClr>
                  </a:glow>
                </a:effectLst>
              </a:rPr>
              <a:t>City</a:t>
            </a:r>
          </a:p>
        </p:txBody>
      </p:sp>
      <p:sp>
        <p:nvSpPr>
          <p:cNvPr id="26" name="TextBox 25">
            <a:extLst>
              <a:ext uri="{FF2B5EF4-FFF2-40B4-BE49-F238E27FC236}">
                <a16:creationId xmlns:a16="http://schemas.microsoft.com/office/drawing/2014/main" id="{820FAE3F-371A-6244-8A7F-BD6B07A89E08}"/>
              </a:ext>
            </a:extLst>
          </p:cNvPr>
          <p:cNvSpPr txBox="1"/>
          <p:nvPr/>
        </p:nvSpPr>
        <p:spPr>
          <a:xfrm>
            <a:off x="6175798" y="3226138"/>
            <a:ext cx="1455937" cy="523220"/>
          </a:xfrm>
          <a:prstGeom prst="rect">
            <a:avLst/>
          </a:prstGeom>
          <a:noFill/>
        </p:spPr>
        <p:txBody>
          <a:bodyPr wrap="square" rtlCol="0">
            <a:spAutoFit/>
          </a:bodyPr>
          <a:lstStyle/>
          <a:p>
            <a:r>
              <a:rPr lang="en-US" sz="2800" b="1" spc="50" dirty="0">
                <a:ln w="9525" cmpd="sng">
                  <a:noFill/>
                  <a:prstDash val="solid"/>
                </a:ln>
                <a:solidFill>
                  <a:schemeClr val="bg1"/>
                </a:solidFill>
                <a:effectLst>
                  <a:glow rad="38100">
                    <a:schemeClr val="accent1">
                      <a:alpha val="40000"/>
                    </a:schemeClr>
                  </a:glow>
                </a:effectLst>
              </a:rPr>
              <a:t>Hospital</a:t>
            </a:r>
          </a:p>
        </p:txBody>
      </p:sp>
      <p:sp>
        <p:nvSpPr>
          <p:cNvPr id="27" name="TextBox 26">
            <a:extLst>
              <a:ext uri="{FF2B5EF4-FFF2-40B4-BE49-F238E27FC236}">
                <a16:creationId xmlns:a16="http://schemas.microsoft.com/office/drawing/2014/main" id="{D6D91E66-AD7F-E604-D79C-16AC5DBF49BC}"/>
              </a:ext>
            </a:extLst>
          </p:cNvPr>
          <p:cNvSpPr txBox="1"/>
          <p:nvPr/>
        </p:nvSpPr>
        <p:spPr>
          <a:xfrm>
            <a:off x="7741989" y="2619573"/>
            <a:ext cx="1360363" cy="523220"/>
          </a:xfrm>
          <a:prstGeom prst="rect">
            <a:avLst/>
          </a:prstGeom>
          <a:noFill/>
        </p:spPr>
        <p:txBody>
          <a:bodyPr wrap="square" rtlCol="0">
            <a:spAutoFit/>
          </a:bodyPr>
          <a:lstStyle/>
          <a:p>
            <a:r>
              <a:rPr lang="en-US" sz="2800" b="1" spc="50" dirty="0">
                <a:ln w="9525" cmpd="sng">
                  <a:noFill/>
                  <a:prstDash val="solid"/>
                </a:ln>
                <a:solidFill>
                  <a:schemeClr val="bg1"/>
                </a:solidFill>
                <a:effectLst>
                  <a:glow rad="38100">
                    <a:schemeClr val="accent1">
                      <a:alpha val="40000"/>
                    </a:schemeClr>
                  </a:glow>
                </a:effectLst>
              </a:rPr>
              <a:t>County</a:t>
            </a:r>
          </a:p>
        </p:txBody>
      </p:sp>
    </p:spTree>
    <p:extLst>
      <p:ext uri="{BB962C8B-B14F-4D97-AF65-F5344CB8AC3E}">
        <p14:creationId xmlns:p14="http://schemas.microsoft.com/office/powerpoint/2010/main" val="3560239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461963"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7</a:t>
            </a:fld>
            <a:endParaRPr lang="en-US" sz="4000" dirty="0">
              <a:solidFill>
                <a:srgbClr val="2F5597"/>
              </a:solidFill>
              <a:latin typeface="Proxima Nova Extrabold" panose="02000506030000020004" pitchFamily="50" charset="0"/>
            </a:endParaRPr>
          </a:p>
        </p:txBody>
      </p: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344129" y="231230"/>
            <a:ext cx="9165615"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Sales Tax Rates by City</a:t>
            </a:r>
          </a:p>
        </p:txBody>
      </p:sp>
      <p:pic>
        <p:nvPicPr>
          <p:cNvPr id="8" name="Picture 7">
            <a:extLst>
              <a:ext uri="{FF2B5EF4-FFF2-40B4-BE49-F238E27FC236}">
                <a16:creationId xmlns:a16="http://schemas.microsoft.com/office/drawing/2014/main" id="{6B91F1D4-D8F3-74D6-2799-A3F6720B17DB}"/>
              </a:ext>
            </a:extLst>
          </p:cNvPr>
          <p:cNvPicPr>
            <a:picLocks noChangeAspect="1"/>
          </p:cNvPicPr>
          <p:nvPr/>
        </p:nvPicPr>
        <p:blipFill>
          <a:blip r:embed="rId3"/>
          <a:stretch>
            <a:fillRect/>
          </a:stretch>
        </p:blipFill>
        <p:spPr>
          <a:xfrm>
            <a:off x="1198485" y="914403"/>
            <a:ext cx="8912130" cy="4914316"/>
          </a:xfrm>
          <a:prstGeom prst="rect">
            <a:avLst/>
          </a:prstGeom>
        </p:spPr>
      </p:pic>
      <p:sp>
        <p:nvSpPr>
          <p:cNvPr id="9" name="Arrow: Down 8">
            <a:extLst>
              <a:ext uri="{FF2B5EF4-FFF2-40B4-BE49-F238E27FC236}">
                <a16:creationId xmlns:a16="http://schemas.microsoft.com/office/drawing/2014/main" id="{62539869-C514-9341-1114-34968EA17D36}"/>
              </a:ext>
            </a:extLst>
          </p:cNvPr>
          <p:cNvSpPr/>
          <p:nvPr/>
        </p:nvSpPr>
        <p:spPr>
          <a:xfrm rot="5400000">
            <a:off x="9996257" y="1990809"/>
            <a:ext cx="506027" cy="92327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0E175F9-0E5A-2D68-073F-AF1741AB9599}"/>
              </a:ext>
            </a:extLst>
          </p:cNvPr>
          <p:cNvSpPr txBox="1"/>
          <p:nvPr/>
        </p:nvSpPr>
        <p:spPr>
          <a:xfrm>
            <a:off x="10710910" y="2190838"/>
            <a:ext cx="1080745" cy="523220"/>
          </a:xfrm>
          <a:prstGeom prst="rect">
            <a:avLst/>
          </a:prstGeom>
          <a:noFill/>
        </p:spPr>
        <p:txBody>
          <a:bodyPr wrap="none" rtlCol="0">
            <a:spAutoFit/>
          </a:bodyPr>
          <a:lstStyle/>
          <a:p>
            <a:r>
              <a:rPr lang="en-US" sz="2800" dirty="0">
                <a:highlight>
                  <a:srgbClr val="FFFF00"/>
                </a:highlight>
              </a:rPr>
              <a:t>1.25%</a:t>
            </a:r>
          </a:p>
        </p:txBody>
      </p:sp>
    </p:spTree>
    <p:extLst>
      <p:ext uri="{BB962C8B-B14F-4D97-AF65-F5344CB8AC3E}">
        <p14:creationId xmlns:p14="http://schemas.microsoft.com/office/powerpoint/2010/main" val="43192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461963"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8</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469127" y="494612"/>
            <a:ext cx="9165615"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General Fund Needs</a:t>
            </a:r>
          </a:p>
        </p:txBody>
      </p:sp>
      <p:sp>
        <p:nvSpPr>
          <p:cNvPr id="2" name="Rectangle 1">
            <a:extLst>
              <a:ext uri="{FF2B5EF4-FFF2-40B4-BE49-F238E27FC236}">
                <a16:creationId xmlns:a16="http://schemas.microsoft.com/office/drawing/2014/main" id="{8A7F7BF3-FAB1-4F88-BAEF-53CB29C2E7AB}"/>
              </a:ext>
            </a:extLst>
          </p:cNvPr>
          <p:cNvSpPr/>
          <p:nvPr/>
        </p:nvSpPr>
        <p:spPr>
          <a:xfrm>
            <a:off x="746620" y="1415410"/>
            <a:ext cx="10477849" cy="4770537"/>
          </a:xfrm>
          <a:prstGeom prst="rect">
            <a:avLst/>
          </a:prstGeom>
        </p:spPr>
        <p:txBody>
          <a:bodyPr wrap="square">
            <a:spAutoFit/>
          </a:bodyPr>
          <a:lstStyle/>
          <a:p>
            <a:pPr marL="342900" indent="-342900">
              <a:buFont typeface="Arial" panose="020B0604020202020204" pitchFamily="34" charset="0"/>
              <a:buChar char="•"/>
            </a:pPr>
            <a:r>
              <a:rPr lang="en-US" sz="2800" dirty="0"/>
              <a:t>Police and Fire Staffing &amp; Compensation</a:t>
            </a:r>
          </a:p>
          <a:p>
            <a:pPr marL="342900" indent="-342900">
              <a:buFont typeface="Arial" panose="020B0604020202020204" pitchFamily="34" charset="0"/>
              <a:buChar char="•"/>
            </a:pPr>
            <a:r>
              <a:rPr lang="en-US" sz="2800" dirty="0"/>
              <a:t>Public Safety Equipment</a:t>
            </a:r>
          </a:p>
          <a:p>
            <a:pPr marL="342900" indent="-342900">
              <a:buFont typeface="Arial" panose="020B0604020202020204" pitchFamily="34" charset="0"/>
              <a:buChar char="•"/>
            </a:pPr>
            <a:r>
              <a:rPr lang="en-US" sz="2800" dirty="0"/>
              <a:t>Streets Maintenance - </a:t>
            </a:r>
            <a:r>
              <a:rPr lang="en-US" sz="2800" b="1" dirty="0">
                <a:solidFill>
                  <a:schemeClr val="accent1">
                    <a:lumMod val="75000"/>
                  </a:schemeClr>
                </a:solidFill>
              </a:rPr>
              <a:t>$35 M</a:t>
            </a:r>
          </a:p>
          <a:p>
            <a:pPr marL="342900" indent="-342900">
              <a:buFont typeface="Arial" panose="020B0604020202020204" pitchFamily="34" charset="0"/>
              <a:buChar char="•"/>
            </a:pPr>
            <a:r>
              <a:rPr lang="en-US" sz="2800" dirty="0"/>
              <a:t>Parks Maintenance - </a:t>
            </a:r>
            <a:r>
              <a:rPr lang="en-US" sz="2800" b="1" dirty="0">
                <a:solidFill>
                  <a:schemeClr val="accent1">
                    <a:lumMod val="75000"/>
                  </a:schemeClr>
                </a:solidFill>
              </a:rPr>
              <a:t>$11.6 M</a:t>
            </a:r>
          </a:p>
          <a:p>
            <a:pPr marL="342900" indent="-342900">
              <a:buFont typeface="Arial" panose="020B0604020202020204" pitchFamily="34" charset="0"/>
              <a:buChar char="•"/>
            </a:pPr>
            <a:r>
              <a:rPr lang="en-US" sz="2800" dirty="0"/>
              <a:t>Decreased General Fund Revenue Consequences:</a:t>
            </a:r>
          </a:p>
          <a:p>
            <a:pPr marL="800100" lvl="1" indent="-342900">
              <a:buFont typeface="Arial" panose="020B0604020202020204" pitchFamily="34" charset="0"/>
              <a:buChar char="•"/>
            </a:pPr>
            <a:r>
              <a:rPr lang="en-US" sz="2800" dirty="0"/>
              <a:t>Deteriorating Infrastructure, Roads, Utilities</a:t>
            </a:r>
          </a:p>
          <a:p>
            <a:pPr marL="800100" lvl="1" indent="-342900">
              <a:buFont typeface="Arial" panose="020B0604020202020204" pitchFamily="34" charset="0"/>
              <a:buChar char="•"/>
            </a:pPr>
            <a:r>
              <a:rPr lang="en-US" sz="2800" dirty="0"/>
              <a:t>Maintaining Parks, Community Centers, Attractions to the City</a:t>
            </a:r>
          </a:p>
          <a:p>
            <a:pPr marL="800100" lvl="1" indent="-342900">
              <a:buFont typeface="Arial" panose="020B0604020202020204" pitchFamily="34" charset="0"/>
              <a:buChar char="•"/>
            </a:pPr>
            <a:r>
              <a:rPr lang="en-US" sz="2800" dirty="0"/>
              <a:t>Less flexibility to address emergencies or downturns</a:t>
            </a:r>
          </a:p>
          <a:p>
            <a:pPr marL="800100" lvl="1" indent="-342900">
              <a:buFont typeface="Arial" panose="020B0604020202020204" pitchFamily="34" charset="0"/>
              <a:buChar char="•"/>
            </a:pPr>
            <a:r>
              <a:rPr lang="en-US" sz="2800" dirty="0"/>
              <a:t>Necessitates Prioritization of Needs</a:t>
            </a:r>
          </a:p>
          <a:p>
            <a:pPr marL="342900" indent="-342900">
              <a:buFont typeface="Arial" panose="020B0604020202020204" pitchFamily="34" charset="0"/>
              <a:buChar char="•"/>
            </a:pPr>
            <a:endParaRPr lang="en-US" sz="2800" b="1" dirty="0">
              <a:solidFill>
                <a:schemeClr val="accent1">
                  <a:lumMod val="75000"/>
                </a:schemeClr>
              </a:solidFill>
            </a:endParaRP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2436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800F948-1014-F602-52FB-E2C2E51D66C1}"/>
              </a:ext>
            </a:extLst>
          </p:cNvPr>
          <p:cNvSpPr txBox="1">
            <a:spLocks/>
          </p:cNvSpPr>
          <p:nvPr/>
        </p:nvSpPr>
        <p:spPr>
          <a:xfrm>
            <a:off x="344129" y="6003924"/>
            <a:ext cx="792213" cy="701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DDDB3E-115E-4943-8B14-16CC2353D5A5}" type="slidenum">
              <a:rPr lang="en-US" sz="4000" smtClean="0">
                <a:solidFill>
                  <a:srgbClr val="2F5597"/>
                </a:solidFill>
                <a:latin typeface="Proxima Nova Extrabold" panose="02000506030000020004" pitchFamily="50" charset="0"/>
              </a:rPr>
              <a:pPr/>
              <a:t>9</a:t>
            </a:fld>
            <a:endParaRPr lang="en-US" sz="4000" dirty="0">
              <a:solidFill>
                <a:srgbClr val="2F5597"/>
              </a:solidFill>
              <a:latin typeface="Proxima Nova Extrabold" panose="02000506030000020004" pitchFamily="50" charset="0"/>
            </a:endParaRPr>
          </a:p>
        </p:txBody>
      </p:sp>
      <p:cxnSp>
        <p:nvCxnSpPr>
          <p:cNvPr id="7" name="Straight Connector 6">
            <a:extLst>
              <a:ext uri="{FF2B5EF4-FFF2-40B4-BE49-F238E27FC236}">
                <a16:creationId xmlns:a16="http://schemas.microsoft.com/office/drawing/2014/main" id="{779051F3-1CA3-53DC-075C-E05ADF55B156}"/>
              </a:ext>
            </a:extLst>
          </p:cNvPr>
          <p:cNvCxnSpPr>
            <a:cxnSpLocks/>
          </p:cNvCxnSpPr>
          <p:nvPr/>
        </p:nvCxnSpPr>
        <p:spPr>
          <a:xfrm>
            <a:off x="344129" y="5840362"/>
            <a:ext cx="8858864" cy="0"/>
          </a:xfrm>
          <a:prstGeom prst="line">
            <a:avLst/>
          </a:prstGeom>
          <a:ln w="31750">
            <a:solidFill>
              <a:srgbClr val="00599D">
                <a:alpha val="34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blue city skyline&#10;&#10;Description automatically generated">
            <a:extLst>
              <a:ext uri="{FF2B5EF4-FFF2-40B4-BE49-F238E27FC236}">
                <a16:creationId xmlns:a16="http://schemas.microsoft.com/office/drawing/2014/main" id="{C3268515-83E3-947F-9B4F-55B4AC3D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709" y="5665109"/>
            <a:ext cx="2331646" cy="1095873"/>
          </a:xfrm>
          <a:prstGeom prst="rect">
            <a:avLst/>
          </a:prstGeom>
        </p:spPr>
      </p:pic>
      <p:sp>
        <p:nvSpPr>
          <p:cNvPr id="5" name="Title 1">
            <a:extLst>
              <a:ext uri="{FF2B5EF4-FFF2-40B4-BE49-F238E27FC236}">
                <a16:creationId xmlns:a16="http://schemas.microsoft.com/office/drawing/2014/main" id="{000C1CCA-83C6-1ADF-2608-B0061C885E9F}"/>
              </a:ext>
            </a:extLst>
          </p:cNvPr>
          <p:cNvSpPr txBox="1">
            <a:spLocks/>
          </p:cNvSpPr>
          <p:nvPr/>
        </p:nvSpPr>
        <p:spPr>
          <a:xfrm>
            <a:off x="344129" y="291042"/>
            <a:ext cx="9165615" cy="757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accent1">
                    <a:lumMod val="75000"/>
                  </a:schemeClr>
                </a:solidFill>
                <a:latin typeface="Proxima Nova Extrabold"/>
                <a:cs typeface="Arial"/>
              </a:rPr>
              <a:t>Enterprise Funds</a:t>
            </a:r>
          </a:p>
        </p:txBody>
      </p:sp>
      <p:sp>
        <p:nvSpPr>
          <p:cNvPr id="6" name="Rectangle 5">
            <a:extLst>
              <a:ext uri="{FF2B5EF4-FFF2-40B4-BE49-F238E27FC236}">
                <a16:creationId xmlns:a16="http://schemas.microsoft.com/office/drawing/2014/main" id="{0879EF24-F350-483D-820E-6CBF6687DB07}"/>
              </a:ext>
            </a:extLst>
          </p:cNvPr>
          <p:cNvSpPr/>
          <p:nvPr/>
        </p:nvSpPr>
        <p:spPr>
          <a:xfrm>
            <a:off x="740235" y="1026789"/>
            <a:ext cx="7191198" cy="5262979"/>
          </a:xfrm>
          <a:prstGeom prst="rect">
            <a:avLst/>
          </a:prstGeom>
        </p:spPr>
        <p:txBody>
          <a:bodyPr wrap="square">
            <a:spAutoFit/>
          </a:bodyPr>
          <a:lstStyle/>
          <a:p>
            <a:pPr marL="342900" indent="-342900">
              <a:buFont typeface="Arial" panose="020B0604020202020204" pitchFamily="34" charset="0"/>
              <a:buChar char="•"/>
            </a:pPr>
            <a:r>
              <a:rPr lang="en-US" sz="2800" dirty="0"/>
              <a:t>Airport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Water &amp; Sewer</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Sanitation</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Drainage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Golf Course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Sports Complex</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4227072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C20A154B48CF45BD0DF5410B20A8AC" ma:contentTypeVersion="7" ma:contentTypeDescription="Create a new document." ma:contentTypeScope="" ma:versionID="349c1573d61c684b944a1deec85df1e5">
  <xsd:schema xmlns:xsd="http://www.w3.org/2001/XMLSchema" xmlns:xs="http://www.w3.org/2001/XMLSchema" xmlns:p="http://schemas.microsoft.com/office/2006/metadata/properties" xmlns:ns2="dac4e956-f0e3-4f68-a80d-7cb1a90f51eb" targetNamespace="http://schemas.microsoft.com/office/2006/metadata/properties" ma:root="true" ma:fieldsID="536f6914adaeed2b45b611ab2707203f" ns2:_="">
    <xsd:import namespace="dac4e956-f0e3-4f68-a80d-7cb1a90f51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4e956-f0e3-4f68-a80d-7cb1a90f5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073147-DADB-4E7F-9FB3-BF42D8B8E676}"/>
</file>

<file path=customXml/itemProps2.xml><?xml version="1.0" encoding="utf-8"?>
<ds:datastoreItem xmlns:ds="http://schemas.openxmlformats.org/officeDocument/2006/customXml" ds:itemID="{A0AC0DA6-1479-43DD-9EA6-16D9CFDCF6FA}"/>
</file>

<file path=customXml/itemProps3.xml><?xml version="1.0" encoding="utf-8"?>
<ds:datastoreItem xmlns:ds="http://schemas.openxmlformats.org/officeDocument/2006/customXml" ds:itemID="{C4DEB7E2-1DEB-4253-A3F3-3D68F3FF8075}"/>
</file>

<file path=docProps/app.xml><?xml version="1.0" encoding="utf-8"?>
<Properties xmlns="http://schemas.openxmlformats.org/officeDocument/2006/extended-properties" xmlns:vt="http://schemas.openxmlformats.org/officeDocument/2006/docPropsVTypes">
  <TotalTime>9191</TotalTime>
  <Words>958</Words>
  <Application>Microsoft Office PowerPoint</Application>
  <PresentationFormat>Widescreen</PresentationFormat>
  <Paragraphs>229</Paragraphs>
  <Slides>24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Proxima Nova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Novak</dc:creator>
  <cp:lastModifiedBy>Christy Weakland</cp:lastModifiedBy>
  <cp:revision>53</cp:revision>
  <dcterms:created xsi:type="dcterms:W3CDTF">2023-12-06T01:46:39Z</dcterms:created>
  <dcterms:modified xsi:type="dcterms:W3CDTF">2024-05-28T13:36:50Z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0x01010025C20A154B48CF45BD0DF5410B20A8AC</vt:lpwstr>
  </property>
</Properties>
</file>