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quickStyle2.xml" ContentType="application/vnd.openxmlformats-officedocument.drawingml.diagramStyle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2.xml" ContentType="application/vnd.openxmlformats-officedocument.drawingml.diagramLayout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435" r:id="rId4"/>
    <p:sldId id="431" r:id="rId5"/>
    <p:sldId id="408" r:id="rId6"/>
    <p:sldId id="436" r:id="rId7"/>
    <p:sldId id="439" r:id="rId8"/>
    <p:sldId id="440" r:id="rId9"/>
    <p:sldId id="437" r:id="rId10"/>
    <p:sldId id="438" r:id="rId11"/>
    <p:sldId id="441" r:id="rId12"/>
    <p:sldId id="442" r:id="rId13"/>
    <p:sldId id="272" r:id="rId14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2A6CB1-9D96-48E8-8993-7042660ECF73}" v="1" dt="2024-05-28T08:05:57.9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510" autoAdjust="0"/>
  </p:normalViewPr>
  <p:slideViewPr>
    <p:cSldViewPr snapToGrid="0">
      <p:cViewPr varScale="1">
        <p:scale>
          <a:sx n="80" d="100"/>
          <a:sy n="80" d="100"/>
        </p:scale>
        <p:origin x="16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Occupancy Status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0A7-468D-B544-B695AEA2E713}"/>
              </c:ext>
            </c:extLst>
          </c:dPt>
          <c:dPt>
            <c:idx val="1"/>
            <c:bubble3D val="0"/>
            <c:spPr>
              <a:solidFill>
                <a:srgbClr val="2F55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0A7-468D-B544-B695AEA2E71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94577937059123"/>
                      <c:h val="0.225137473412237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0A7-468D-B544-B695AEA2E713}"/>
                </c:ext>
              </c:extLst>
            </c:dLbl>
            <c:dLbl>
              <c:idx val="1"/>
              <c:layout>
                <c:manualLayout>
                  <c:x val="0.14749738240702834"/>
                  <c:y val="0.277629350279905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15994654645752"/>
                      <c:h val="0.158847493899494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0A7-468D-B544-B695AEA2E7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Occupied</c:v>
                </c:pt>
                <c:pt idx="1">
                  <c:v>Vacant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A7-468D-B544-B695AEA2E71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34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Property Type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83-4353-859D-2E79FC69CF3E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83-4353-859D-2E79FC69CF3E}"/>
              </c:ext>
            </c:extLst>
          </c:dPt>
          <c:dPt>
            <c:idx val="2"/>
            <c:bubble3D val="0"/>
            <c:spPr>
              <a:solidFill>
                <a:srgbClr val="2F55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83-4353-859D-2E79FC69CF3E}"/>
              </c:ext>
            </c:extLst>
          </c:dPt>
          <c:dLbls>
            <c:dLbl>
              <c:idx val="0"/>
              <c:layout>
                <c:manualLayout>
                  <c:x val="-7.4224942629200097E-2"/>
                  <c:y val="-1.32579959025485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94577937059123"/>
                      <c:h val="0.225137473412237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183-4353-859D-2E79FC69CF3E}"/>
                </c:ext>
              </c:extLst>
            </c:dLbl>
            <c:dLbl>
              <c:idx val="1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15994654645752"/>
                      <c:h val="0.158847493899494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183-4353-859D-2E79FC69CF3E}"/>
                </c:ext>
              </c:extLst>
            </c:dLbl>
            <c:dLbl>
              <c:idx val="2"/>
              <c:layout>
                <c:manualLayout>
                  <c:x val="0.10391486123615847"/>
                  <c:y val="1.65724948781856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4369663448992511"/>
                      <c:h val="0.228700429318961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183-4353-859D-2E79FC69CF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Retail</c:v>
                </c:pt>
                <c:pt idx="1">
                  <c:v>Other</c:v>
                </c:pt>
                <c:pt idx="2">
                  <c:v>Single-Family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</c:v>
                </c:pt>
                <c:pt idx="1">
                  <c:v>7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83-4353-859D-2E79FC69CF3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52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Location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Property Type</c:v>
                </c:pt>
              </c:strCache>
            </c:strRef>
          </c:tx>
          <c:dPt>
            <c:idx val="0"/>
            <c:bubble3D val="0"/>
            <c:spPr>
              <a:solidFill>
                <a:srgbClr val="2F55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BE-484C-8E90-CD0FD88422A8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BE-484C-8E90-CD0FD88422A8}"/>
              </c:ext>
            </c:extLst>
          </c:dPt>
          <c:dLbls>
            <c:dLbl>
              <c:idx val="0"/>
              <c:layout>
                <c:manualLayout>
                  <c:x val="0.16700593827594501"/>
                  <c:y val="0.205499066981587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445449888472853"/>
                      <c:h val="0.158847493899494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CBE-484C-8E90-CD0FD88422A8}"/>
                </c:ext>
              </c:extLst>
            </c:dLbl>
            <c:dLbl>
              <c:idx val="1"/>
              <c:layout>
                <c:manualLayout>
                  <c:x val="-1.8556199129348982E-3"/>
                  <c:y val="4.308848668328266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57844406708637"/>
                      <c:h val="0.228700429318961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CBE-484C-8E90-CD0FD88422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District 2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BE-484C-8E90-CD0FD88422A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54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5074D2-035E-41D7-A773-EEC234BB828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706E2C-2BDE-4C96-A9EB-00E162DD8B90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2000" b="1" dirty="0"/>
            <a:t>Develop + Maintain Dangerous Building Inventory</a:t>
          </a:r>
        </a:p>
      </dgm:t>
    </dgm:pt>
    <dgm:pt modelId="{883A046C-D82E-482F-BF2F-667C20D37E3B}" type="parTrans" cxnId="{F798FEE3-BB35-4E80-9DEB-4631C23B4565}">
      <dgm:prSet/>
      <dgm:spPr/>
      <dgm:t>
        <a:bodyPr/>
        <a:lstStyle/>
        <a:p>
          <a:endParaRPr lang="en-US" sz="1800"/>
        </a:p>
      </dgm:t>
    </dgm:pt>
    <dgm:pt modelId="{2EBA398E-B663-4D27-9A97-CD89B7D77538}" type="sibTrans" cxnId="{F798FEE3-BB35-4E80-9DEB-4631C23B4565}">
      <dgm:prSet/>
      <dgm:spPr/>
      <dgm:t>
        <a:bodyPr/>
        <a:lstStyle/>
        <a:p>
          <a:endParaRPr lang="en-US" sz="1800"/>
        </a:p>
      </dgm:t>
    </dgm:pt>
    <dgm:pt modelId="{0ABCD91E-F927-46F3-A516-D7BC5A0F4378}">
      <dgm:prSet phldrT="[Text]" custT="1"/>
      <dgm:spPr/>
      <dgm:t>
        <a:bodyPr/>
        <a:lstStyle/>
        <a:p>
          <a:r>
            <a:rPr lang="en-US" sz="1900" dirty="0"/>
            <a:t>Prioritize </a:t>
          </a:r>
          <a:r>
            <a:rPr lang="en-US" sz="1900" b="1" dirty="0"/>
            <a:t>high risk </a:t>
          </a:r>
          <a:r>
            <a:rPr lang="en-US" sz="1900" dirty="0"/>
            <a:t>structures:</a:t>
          </a:r>
        </a:p>
      </dgm:t>
    </dgm:pt>
    <dgm:pt modelId="{257D649F-5B22-463D-9502-3CEB317E2E1D}" type="parTrans" cxnId="{DCFA7048-CA95-4130-9A2D-A063E0143FFC}">
      <dgm:prSet/>
      <dgm:spPr/>
      <dgm:t>
        <a:bodyPr/>
        <a:lstStyle/>
        <a:p>
          <a:endParaRPr lang="en-US" sz="1800"/>
        </a:p>
      </dgm:t>
    </dgm:pt>
    <dgm:pt modelId="{749026BF-6B9E-43C2-A3DD-DD4BEB84A44E}" type="sibTrans" cxnId="{DCFA7048-CA95-4130-9A2D-A063E0143FFC}">
      <dgm:prSet/>
      <dgm:spPr/>
      <dgm:t>
        <a:bodyPr/>
        <a:lstStyle/>
        <a:p>
          <a:endParaRPr lang="en-US" sz="1800"/>
        </a:p>
      </dgm:t>
    </dgm:pt>
    <dgm:pt modelId="{36FAB43F-93DE-4247-B730-42B482613602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2000" b="1" dirty="0"/>
            <a:t>Streamline Building Safety Codes</a:t>
          </a:r>
        </a:p>
      </dgm:t>
    </dgm:pt>
    <dgm:pt modelId="{79214556-B4A5-46E5-BB53-E6BA2FCC7692}" type="parTrans" cxnId="{2AC6F673-285E-4139-8E55-41648ACF30EA}">
      <dgm:prSet/>
      <dgm:spPr/>
      <dgm:t>
        <a:bodyPr/>
        <a:lstStyle/>
        <a:p>
          <a:endParaRPr lang="en-US" sz="1800"/>
        </a:p>
      </dgm:t>
    </dgm:pt>
    <dgm:pt modelId="{D474D4E6-4194-4D87-983F-49D39BC9C73D}" type="sibTrans" cxnId="{2AC6F673-285E-4139-8E55-41648ACF30EA}">
      <dgm:prSet/>
      <dgm:spPr/>
      <dgm:t>
        <a:bodyPr/>
        <a:lstStyle/>
        <a:p>
          <a:endParaRPr lang="en-US" sz="1800"/>
        </a:p>
      </dgm:t>
    </dgm:pt>
    <dgm:pt modelId="{1C0F38BD-BAFF-4389-BCBD-70B8DE7B42F2}">
      <dgm:prSet phldrT="[Text]" custT="1"/>
      <dgm:spPr/>
      <dgm:t>
        <a:bodyPr/>
        <a:lstStyle/>
        <a:p>
          <a:r>
            <a:rPr lang="en-US" sz="1900" b="0" i="0" dirty="0">
              <a:solidFill>
                <a:schemeClr val="tx1"/>
              </a:solidFill>
            </a:rPr>
            <a:t>Empower City for </a:t>
          </a:r>
          <a:r>
            <a:rPr lang="en-US" sz="1900" b="1" i="0" dirty="0">
              <a:solidFill>
                <a:schemeClr val="tx1"/>
              </a:solidFill>
            </a:rPr>
            <a:t>immediate action </a:t>
          </a:r>
          <a:r>
            <a:rPr lang="en-US" sz="1900" b="0" i="0" dirty="0">
              <a:solidFill>
                <a:schemeClr val="tx1"/>
              </a:solidFill>
            </a:rPr>
            <a:t>when a building is a public safety threat</a:t>
          </a:r>
        </a:p>
      </dgm:t>
    </dgm:pt>
    <dgm:pt modelId="{97E4E056-350B-4193-887E-A35217D1B6A9}" type="parTrans" cxnId="{28C53D8C-046C-4257-8EC4-FB30FB26816D}">
      <dgm:prSet/>
      <dgm:spPr/>
      <dgm:t>
        <a:bodyPr/>
        <a:lstStyle/>
        <a:p>
          <a:endParaRPr lang="en-US" sz="1800"/>
        </a:p>
      </dgm:t>
    </dgm:pt>
    <dgm:pt modelId="{6CD7C187-9442-4737-8E39-81B10D1C0E07}" type="sibTrans" cxnId="{28C53D8C-046C-4257-8EC4-FB30FB26816D}">
      <dgm:prSet/>
      <dgm:spPr/>
      <dgm:t>
        <a:bodyPr/>
        <a:lstStyle/>
        <a:p>
          <a:endParaRPr lang="en-US" sz="1800"/>
        </a:p>
      </dgm:t>
    </dgm:pt>
    <dgm:pt modelId="{625CA30C-7F6A-4A9F-9670-1474BE762EF9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2000" b="1" dirty="0"/>
            <a:t>Enhance Business Standards</a:t>
          </a:r>
        </a:p>
      </dgm:t>
    </dgm:pt>
    <dgm:pt modelId="{5DAE5234-E55E-424A-918A-81223AE4DBE9}" type="parTrans" cxnId="{41AAF6AD-F8D0-49DA-A49B-6862F2DFE43D}">
      <dgm:prSet/>
      <dgm:spPr/>
      <dgm:t>
        <a:bodyPr/>
        <a:lstStyle/>
        <a:p>
          <a:endParaRPr lang="en-US" sz="1800"/>
        </a:p>
      </dgm:t>
    </dgm:pt>
    <dgm:pt modelId="{17DFB9C3-7A28-4A80-80A9-7716CA284F01}" type="sibTrans" cxnId="{41AAF6AD-F8D0-49DA-A49B-6862F2DFE43D}">
      <dgm:prSet/>
      <dgm:spPr/>
      <dgm:t>
        <a:bodyPr/>
        <a:lstStyle/>
        <a:p>
          <a:endParaRPr lang="en-US" sz="1800"/>
        </a:p>
      </dgm:t>
    </dgm:pt>
    <dgm:pt modelId="{2B556FFA-0F4D-4638-8DB3-DCF2D51DAC97}">
      <dgm:prSet phldrT="[Text]" custT="1"/>
      <dgm:spPr/>
      <dgm:t>
        <a:bodyPr/>
        <a:lstStyle/>
        <a:p>
          <a:r>
            <a:rPr lang="en-US" sz="1900" dirty="0"/>
            <a:t>Establish local </a:t>
          </a:r>
          <a:r>
            <a:rPr lang="en-US" sz="1900" b="1" dirty="0"/>
            <a:t>hotel &amp; motel license</a:t>
          </a:r>
          <a:r>
            <a:rPr lang="en-US" sz="1900" dirty="0"/>
            <a:t> for standards and inspections</a:t>
          </a:r>
        </a:p>
      </dgm:t>
    </dgm:pt>
    <dgm:pt modelId="{C00D38B8-A1B8-4F13-A9FC-83EF71BEF24E}" type="parTrans" cxnId="{87FA2F67-4180-4306-B2A2-E28C3A961A9D}">
      <dgm:prSet/>
      <dgm:spPr/>
      <dgm:t>
        <a:bodyPr/>
        <a:lstStyle/>
        <a:p>
          <a:endParaRPr lang="en-US" sz="1800"/>
        </a:p>
      </dgm:t>
    </dgm:pt>
    <dgm:pt modelId="{84AD63E3-3BA1-451B-9BF3-A4FFDF95A7C6}" type="sibTrans" cxnId="{87FA2F67-4180-4306-B2A2-E28C3A961A9D}">
      <dgm:prSet/>
      <dgm:spPr/>
      <dgm:t>
        <a:bodyPr/>
        <a:lstStyle/>
        <a:p>
          <a:endParaRPr lang="en-US" sz="1800"/>
        </a:p>
      </dgm:t>
    </dgm:pt>
    <dgm:pt modelId="{DA462B62-9A26-4B8D-835A-B9EE8F366B0C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2000" b="1" dirty="0"/>
            <a:t>Encourage Redevelopment</a:t>
          </a:r>
        </a:p>
      </dgm:t>
    </dgm:pt>
    <dgm:pt modelId="{03B17AA3-6147-4EB3-B569-58A5B2FC0A66}" type="parTrans" cxnId="{4B743C4A-8B28-44AD-80AB-C54F9B3D4AE3}">
      <dgm:prSet/>
      <dgm:spPr/>
      <dgm:t>
        <a:bodyPr/>
        <a:lstStyle/>
        <a:p>
          <a:endParaRPr lang="en-US" sz="1800"/>
        </a:p>
      </dgm:t>
    </dgm:pt>
    <dgm:pt modelId="{413C66C3-B7D3-483C-8014-412B7D306B93}" type="sibTrans" cxnId="{4B743C4A-8B28-44AD-80AB-C54F9B3D4AE3}">
      <dgm:prSet/>
      <dgm:spPr/>
      <dgm:t>
        <a:bodyPr/>
        <a:lstStyle/>
        <a:p>
          <a:endParaRPr lang="en-US" sz="1800"/>
        </a:p>
      </dgm:t>
    </dgm:pt>
    <dgm:pt modelId="{AFCB745F-F0FE-4DBD-9809-29E7BE359919}">
      <dgm:prSet custT="1"/>
      <dgm:spPr/>
      <dgm:t>
        <a:bodyPr/>
        <a:lstStyle/>
        <a:p>
          <a:r>
            <a:rPr lang="en-US" sz="1900" dirty="0"/>
            <a:t>Vacant + Unsecure</a:t>
          </a:r>
        </a:p>
      </dgm:t>
    </dgm:pt>
    <dgm:pt modelId="{BFAF0D3B-58E7-47FA-90A2-DF6C65443E02}" type="parTrans" cxnId="{9B4E4F97-1A04-4BDB-B1D2-A838DB725735}">
      <dgm:prSet/>
      <dgm:spPr/>
      <dgm:t>
        <a:bodyPr/>
        <a:lstStyle/>
        <a:p>
          <a:endParaRPr lang="en-US" sz="1800"/>
        </a:p>
      </dgm:t>
    </dgm:pt>
    <dgm:pt modelId="{8221587B-E86E-4DE8-9576-B8081F78AA3F}" type="sibTrans" cxnId="{9B4E4F97-1A04-4BDB-B1D2-A838DB725735}">
      <dgm:prSet/>
      <dgm:spPr/>
      <dgm:t>
        <a:bodyPr/>
        <a:lstStyle/>
        <a:p>
          <a:endParaRPr lang="en-US" sz="1800"/>
        </a:p>
      </dgm:t>
    </dgm:pt>
    <dgm:pt modelId="{CE17C62B-92EA-4F95-A5FB-A8E5E614FEB1}">
      <dgm:prSet custT="1"/>
      <dgm:spPr/>
      <dgm:t>
        <a:bodyPr/>
        <a:lstStyle/>
        <a:p>
          <a:r>
            <a:rPr lang="en-US" sz="1900" dirty="0"/>
            <a:t>Crime Hotspots</a:t>
          </a:r>
        </a:p>
      </dgm:t>
    </dgm:pt>
    <dgm:pt modelId="{5F62168F-333C-43EC-8FE4-2860C48B9CB7}" type="parTrans" cxnId="{2855E001-C457-41F5-BB2B-836F498AF3F4}">
      <dgm:prSet/>
      <dgm:spPr/>
      <dgm:t>
        <a:bodyPr/>
        <a:lstStyle/>
        <a:p>
          <a:endParaRPr lang="en-US" sz="1800"/>
        </a:p>
      </dgm:t>
    </dgm:pt>
    <dgm:pt modelId="{2FB93E89-0DC8-4A5F-B7C2-883E2AB93097}" type="sibTrans" cxnId="{2855E001-C457-41F5-BB2B-836F498AF3F4}">
      <dgm:prSet/>
      <dgm:spPr/>
      <dgm:t>
        <a:bodyPr/>
        <a:lstStyle/>
        <a:p>
          <a:endParaRPr lang="en-US" sz="1800"/>
        </a:p>
      </dgm:t>
    </dgm:pt>
    <dgm:pt modelId="{B467CB51-EED4-4DAC-8838-27862C9AE7BC}">
      <dgm:prSet custT="1"/>
      <dgm:spPr/>
      <dgm:t>
        <a:bodyPr/>
        <a:lstStyle/>
        <a:p>
          <a:r>
            <a:rPr lang="en-US" sz="1900" b="1" dirty="0"/>
            <a:t>Secure</a:t>
          </a:r>
          <a:r>
            <a:rPr lang="en-US" sz="1900" dirty="0"/>
            <a:t> </a:t>
          </a:r>
          <a:r>
            <a:rPr lang="en-US" sz="1900" b="1" dirty="0"/>
            <a:t>appropriately</a:t>
          </a:r>
        </a:p>
      </dgm:t>
    </dgm:pt>
    <dgm:pt modelId="{127A096D-FDDB-4DF7-9767-F3200922EF7E}" type="parTrans" cxnId="{6EAAFC68-0CA6-409B-85EC-2A04D9BB202D}">
      <dgm:prSet/>
      <dgm:spPr/>
      <dgm:t>
        <a:bodyPr/>
        <a:lstStyle/>
        <a:p>
          <a:endParaRPr lang="en-US" sz="1800"/>
        </a:p>
      </dgm:t>
    </dgm:pt>
    <dgm:pt modelId="{EDA75B01-35ED-445C-AAAB-940A146223CD}" type="sibTrans" cxnId="{6EAAFC68-0CA6-409B-85EC-2A04D9BB202D}">
      <dgm:prSet/>
      <dgm:spPr/>
      <dgm:t>
        <a:bodyPr/>
        <a:lstStyle/>
        <a:p>
          <a:endParaRPr lang="en-US" sz="1800"/>
        </a:p>
      </dgm:t>
    </dgm:pt>
    <dgm:pt modelId="{442787DC-620D-4C11-80E4-8FF0D0C3E854}">
      <dgm:prSet custT="1"/>
      <dgm:spPr/>
      <dgm:t>
        <a:bodyPr/>
        <a:lstStyle/>
        <a:p>
          <a:r>
            <a:rPr lang="en-US" sz="1900" dirty="0"/>
            <a:t>Enhance </a:t>
          </a:r>
          <a:r>
            <a:rPr lang="en-US" sz="1900" b="1" dirty="0"/>
            <a:t>property maintenance standards </a:t>
          </a:r>
          <a:r>
            <a:rPr lang="en-US" sz="1900" dirty="0"/>
            <a:t>to improve public health + safety</a:t>
          </a:r>
        </a:p>
      </dgm:t>
    </dgm:pt>
    <dgm:pt modelId="{D93298BA-3D84-48D5-8B50-704601706BBE}" type="parTrans" cxnId="{608E43E7-B5AA-49FF-B942-7156963F1613}">
      <dgm:prSet/>
      <dgm:spPr/>
      <dgm:t>
        <a:bodyPr/>
        <a:lstStyle/>
        <a:p>
          <a:endParaRPr lang="en-US" sz="1800"/>
        </a:p>
      </dgm:t>
    </dgm:pt>
    <dgm:pt modelId="{387C27EC-9A07-4A1E-93F9-4027FE0CFAA3}" type="sibTrans" cxnId="{608E43E7-B5AA-49FF-B942-7156963F1613}">
      <dgm:prSet/>
      <dgm:spPr/>
      <dgm:t>
        <a:bodyPr/>
        <a:lstStyle/>
        <a:p>
          <a:endParaRPr lang="en-US" sz="1800"/>
        </a:p>
      </dgm:t>
    </dgm:pt>
    <dgm:pt modelId="{7030AA6B-5F26-49CF-A0FF-6788090888D9}">
      <dgm:prSet custT="1"/>
      <dgm:spPr/>
      <dgm:t>
        <a:bodyPr/>
        <a:lstStyle/>
        <a:p>
          <a:r>
            <a:rPr lang="en-US" sz="1900" dirty="0"/>
            <a:t>Establish </a:t>
          </a:r>
          <a:r>
            <a:rPr lang="en-US" sz="1900" b="1" dirty="0"/>
            <a:t>multi-family ordinance </a:t>
          </a:r>
          <a:r>
            <a:rPr lang="en-US" sz="1900" dirty="0"/>
            <a:t>for standards and inspections</a:t>
          </a:r>
        </a:p>
      </dgm:t>
    </dgm:pt>
    <dgm:pt modelId="{5B915026-FFA8-4AE3-839F-CB947C70FB57}" type="parTrans" cxnId="{1A91EBA0-4C3F-4BF7-991F-828A6A8AC934}">
      <dgm:prSet/>
      <dgm:spPr/>
      <dgm:t>
        <a:bodyPr/>
        <a:lstStyle/>
        <a:p>
          <a:endParaRPr lang="en-US" sz="1800"/>
        </a:p>
      </dgm:t>
    </dgm:pt>
    <dgm:pt modelId="{A016BC7D-EA31-4686-8F7B-7E15B086DDB8}" type="sibTrans" cxnId="{1A91EBA0-4C3F-4BF7-991F-828A6A8AC934}">
      <dgm:prSet/>
      <dgm:spPr/>
      <dgm:t>
        <a:bodyPr/>
        <a:lstStyle/>
        <a:p>
          <a:endParaRPr lang="en-US" sz="1800"/>
        </a:p>
      </dgm:t>
    </dgm:pt>
    <dgm:pt modelId="{53688C88-7450-49A2-91C0-52AA35ABB543}">
      <dgm:prSet custT="1"/>
      <dgm:spPr/>
      <dgm:t>
        <a:bodyPr/>
        <a:lstStyle/>
        <a:p>
          <a:r>
            <a:rPr lang="en-US" sz="1900" dirty="0"/>
            <a:t>Incentivize </a:t>
          </a:r>
          <a:r>
            <a:rPr lang="en-US" sz="1900" b="1" dirty="0">
              <a:solidFill>
                <a:schemeClr val="tx1"/>
              </a:solidFill>
            </a:rPr>
            <a:t>Infill </a:t>
          </a:r>
          <a:r>
            <a:rPr lang="en-US" sz="1900" dirty="0"/>
            <a:t>Development</a:t>
          </a:r>
        </a:p>
      </dgm:t>
    </dgm:pt>
    <dgm:pt modelId="{2E8A2914-31D1-4B0E-BA5E-69EA69EEFB52}" type="parTrans" cxnId="{5AA5A470-2387-4745-A1CD-83331DF1D186}">
      <dgm:prSet/>
      <dgm:spPr/>
      <dgm:t>
        <a:bodyPr/>
        <a:lstStyle/>
        <a:p>
          <a:endParaRPr lang="en-US" sz="1800"/>
        </a:p>
      </dgm:t>
    </dgm:pt>
    <dgm:pt modelId="{12EA95B7-8A1D-4FD4-877E-1502C71B1589}" type="sibTrans" cxnId="{5AA5A470-2387-4745-A1CD-83331DF1D186}">
      <dgm:prSet/>
      <dgm:spPr/>
      <dgm:t>
        <a:bodyPr/>
        <a:lstStyle/>
        <a:p>
          <a:endParaRPr lang="en-US" sz="1800"/>
        </a:p>
      </dgm:t>
    </dgm:pt>
    <dgm:pt modelId="{290244E1-DBD7-4C9F-BFE2-918919377D1E}">
      <dgm:prSet custT="1"/>
      <dgm:spPr/>
      <dgm:t>
        <a:bodyPr/>
        <a:lstStyle/>
        <a:p>
          <a:r>
            <a:rPr lang="en-US" sz="1900" dirty="0"/>
            <a:t>Provide </a:t>
          </a:r>
          <a:r>
            <a:rPr lang="en-US" sz="1900" b="1" dirty="0">
              <a:solidFill>
                <a:schemeClr val="tx1"/>
              </a:solidFill>
            </a:rPr>
            <a:t>Small Business </a:t>
          </a:r>
          <a:r>
            <a:rPr lang="en-US" sz="1900" dirty="0"/>
            <a:t>Grants</a:t>
          </a:r>
        </a:p>
      </dgm:t>
    </dgm:pt>
    <dgm:pt modelId="{DF1524F9-3291-4CF3-A69D-266A16ED9E67}" type="parTrans" cxnId="{553DC8A6-E3D7-489B-B08B-D739CA74920C}">
      <dgm:prSet/>
      <dgm:spPr/>
      <dgm:t>
        <a:bodyPr/>
        <a:lstStyle/>
        <a:p>
          <a:endParaRPr lang="en-US" sz="1800"/>
        </a:p>
      </dgm:t>
    </dgm:pt>
    <dgm:pt modelId="{42DBC682-F49C-4D56-BA4A-4162CB75E54B}" type="sibTrans" cxnId="{553DC8A6-E3D7-489B-B08B-D739CA74920C}">
      <dgm:prSet/>
      <dgm:spPr/>
      <dgm:t>
        <a:bodyPr/>
        <a:lstStyle/>
        <a:p>
          <a:endParaRPr lang="en-US" sz="1800"/>
        </a:p>
      </dgm:t>
    </dgm:pt>
    <dgm:pt modelId="{C55BD7B9-6723-4915-8A49-4EFAAD462682}">
      <dgm:prSet custT="1"/>
      <dgm:spPr/>
      <dgm:t>
        <a:bodyPr/>
        <a:lstStyle/>
        <a:p>
          <a:r>
            <a:rPr lang="en-US" sz="1900" dirty="0"/>
            <a:t>Target </a:t>
          </a:r>
          <a:r>
            <a:rPr lang="en-US" sz="1900" b="1" dirty="0">
              <a:solidFill>
                <a:schemeClr val="tx1"/>
              </a:solidFill>
            </a:rPr>
            <a:t>Downtown Redevelopment</a:t>
          </a:r>
          <a:endParaRPr lang="en-US" sz="1900" dirty="0"/>
        </a:p>
      </dgm:t>
    </dgm:pt>
    <dgm:pt modelId="{6704E2B9-B68A-4DBE-BB2A-4F7AC695A50F}" type="parTrans" cxnId="{0F284B9D-95B8-4EDD-90EF-5589246145F7}">
      <dgm:prSet/>
      <dgm:spPr/>
      <dgm:t>
        <a:bodyPr/>
        <a:lstStyle/>
        <a:p>
          <a:endParaRPr lang="en-US" sz="1800"/>
        </a:p>
      </dgm:t>
    </dgm:pt>
    <dgm:pt modelId="{038BEC5E-E7DB-4039-A69F-DFC6E2455AA2}" type="sibTrans" cxnId="{0F284B9D-95B8-4EDD-90EF-5589246145F7}">
      <dgm:prSet/>
      <dgm:spPr/>
      <dgm:t>
        <a:bodyPr/>
        <a:lstStyle/>
        <a:p>
          <a:endParaRPr lang="en-US" sz="1800"/>
        </a:p>
      </dgm:t>
    </dgm:pt>
    <dgm:pt modelId="{410DB29A-2BBA-4B49-975B-396DD6D87034}">
      <dgm:prSet custT="1"/>
      <dgm:spPr/>
      <dgm:t>
        <a:bodyPr/>
        <a:lstStyle/>
        <a:p>
          <a:r>
            <a:rPr lang="en-US" sz="1900" dirty="0"/>
            <a:t>High Risk Uses</a:t>
          </a:r>
        </a:p>
      </dgm:t>
    </dgm:pt>
    <dgm:pt modelId="{99D9E6E8-0832-478A-B153-516204A92282}" type="parTrans" cxnId="{8953868F-2ABD-4FE0-9F62-114FD9C134D2}">
      <dgm:prSet/>
      <dgm:spPr/>
      <dgm:t>
        <a:bodyPr/>
        <a:lstStyle/>
        <a:p>
          <a:endParaRPr lang="en-US" sz="1800"/>
        </a:p>
      </dgm:t>
    </dgm:pt>
    <dgm:pt modelId="{6FFA6CD5-4D04-4B0D-BCFC-68C984F6A0CC}" type="sibTrans" cxnId="{8953868F-2ABD-4FE0-9F62-114FD9C134D2}">
      <dgm:prSet/>
      <dgm:spPr/>
      <dgm:t>
        <a:bodyPr/>
        <a:lstStyle/>
        <a:p>
          <a:endParaRPr lang="en-US" sz="1800"/>
        </a:p>
      </dgm:t>
    </dgm:pt>
    <dgm:pt modelId="{11B89140-429A-4ED9-B9C3-8F0E20B427E9}">
      <dgm:prSet custT="1"/>
      <dgm:spPr/>
      <dgm:t>
        <a:bodyPr/>
        <a:lstStyle/>
        <a:p>
          <a:r>
            <a:rPr lang="en-US" sz="1900" dirty="0"/>
            <a:t>Land Banking for </a:t>
          </a:r>
          <a:r>
            <a:rPr lang="en-US" sz="1900" b="1" dirty="0"/>
            <a:t>Affordable Housing</a:t>
          </a:r>
        </a:p>
      </dgm:t>
    </dgm:pt>
    <dgm:pt modelId="{A91B8CAB-8AB8-4337-8809-957434B1ABA0}" type="parTrans" cxnId="{BF77588B-70FF-4A30-9A44-37791A66F595}">
      <dgm:prSet/>
      <dgm:spPr/>
      <dgm:t>
        <a:bodyPr/>
        <a:lstStyle/>
        <a:p>
          <a:endParaRPr lang="en-US" sz="1800"/>
        </a:p>
      </dgm:t>
    </dgm:pt>
    <dgm:pt modelId="{9BA0B543-09DF-43B8-98DA-ED8773F9AE3A}" type="sibTrans" cxnId="{BF77588B-70FF-4A30-9A44-37791A66F595}">
      <dgm:prSet/>
      <dgm:spPr/>
      <dgm:t>
        <a:bodyPr/>
        <a:lstStyle/>
        <a:p>
          <a:endParaRPr lang="en-US" sz="1800"/>
        </a:p>
      </dgm:t>
    </dgm:pt>
    <dgm:pt modelId="{E5AFE9B4-2F0D-4667-A950-E560F641DE42}" type="pres">
      <dgm:prSet presAssocID="{C95074D2-035E-41D7-A773-EEC234BB8289}" presName="Name0" presStyleCnt="0">
        <dgm:presLayoutVars>
          <dgm:dir/>
          <dgm:animLvl val="lvl"/>
          <dgm:resizeHandles val="exact"/>
        </dgm:presLayoutVars>
      </dgm:prSet>
      <dgm:spPr/>
    </dgm:pt>
    <dgm:pt modelId="{2D072901-B78A-44B1-A214-9CF348D2BD54}" type="pres">
      <dgm:prSet presAssocID="{59706E2C-2BDE-4C96-A9EB-00E162DD8B90}" presName="composite" presStyleCnt="0"/>
      <dgm:spPr/>
    </dgm:pt>
    <dgm:pt modelId="{18B6074D-1C27-4FBF-9A98-7ACD96F52188}" type="pres">
      <dgm:prSet presAssocID="{59706E2C-2BDE-4C96-A9EB-00E162DD8B90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C18AB45-F4CF-419F-A2A7-C603BF64A569}" type="pres">
      <dgm:prSet presAssocID="{59706E2C-2BDE-4C96-A9EB-00E162DD8B90}" presName="desTx" presStyleLbl="alignAccFollowNode1" presStyleIdx="0" presStyleCnt="4">
        <dgm:presLayoutVars>
          <dgm:bulletEnabled val="1"/>
        </dgm:presLayoutVars>
      </dgm:prSet>
      <dgm:spPr/>
    </dgm:pt>
    <dgm:pt modelId="{B7EA0BD8-824C-48D4-ABA1-648B01B8EF08}" type="pres">
      <dgm:prSet presAssocID="{2EBA398E-B663-4D27-9A97-CD89B7D77538}" presName="space" presStyleCnt="0"/>
      <dgm:spPr/>
    </dgm:pt>
    <dgm:pt modelId="{9C028637-DE4D-4914-9E81-9481734828CD}" type="pres">
      <dgm:prSet presAssocID="{36FAB43F-93DE-4247-B730-42B482613602}" presName="composite" presStyleCnt="0"/>
      <dgm:spPr/>
    </dgm:pt>
    <dgm:pt modelId="{2C340DA8-78B6-4A9E-92D1-29807176F53F}" type="pres">
      <dgm:prSet presAssocID="{36FAB43F-93DE-4247-B730-42B48261360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C4144F54-46F9-4E42-A6A5-E2E82804FA45}" type="pres">
      <dgm:prSet presAssocID="{36FAB43F-93DE-4247-B730-42B482613602}" presName="desTx" presStyleLbl="alignAccFollowNode1" presStyleIdx="1" presStyleCnt="4">
        <dgm:presLayoutVars>
          <dgm:bulletEnabled val="1"/>
        </dgm:presLayoutVars>
      </dgm:prSet>
      <dgm:spPr/>
    </dgm:pt>
    <dgm:pt modelId="{2C6589F9-13F7-4C92-A223-4F49823CA050}" type="pres">
      <dgm:prSet presAssocID="{D474D4E6-4194-4D87-983F-49D39BC9C73D}" presName="space" presStyleCnt="0"/>
      <dgm:spPr/>
    </dgm:pt>
    <dgm:pt modelId="{E7312AFD-24AF-423B-8AFB-FC36B5BDEB44}" type="pres">
      <dgm:prSet presAssocID="{625CA30C-7F6A-4A9F-9670-1474BE762EF9}" presName="composite" presStyleCnt="0"/>
      <dgm:spPr/>
    </dgm:pt>
    <dgm:pt modelId="{8D6FECCB-3610-4D08-8A2C-BE5297E769D6}" type="pres">
      <dgm:prSet presAssocID="{625CA30C-7F6A-4A9F-9670-1474BE762EF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C3E3794A-2EC8-46B2-AE95-54D56C3BB177}" type="pres">
      <dgm:prSet presAssocID="{625CA30C-7F6A-4A9F-9670-1474BE762EF9}" presName="desTx" presStyleLbl="alignAccFollowNode1" presStyleIdx="2" presStyleCnt="4">
        <dgm:presLayoutVars>
          <dgm:bulletEnabled val="1"/>
        </dgm:presLayoutVars>
      </dgm:prSet>
      <dgm:spPr/>
    </dgm:pt>
    <dgm:pt modelId="{E825D2BD-1A1F-4BB3-BCFA-7BBD0D6132F0}" type="pres">
      <dgm:prSet presAssocID="{17DFB9C3-7A28-4A80-80A9-7716CA284F01}" presName="space" presStyleCnt="0"/>
      <dgm:spPr/>
    </dgm:pt>
    <dgm:pt modelId="{87DA3186-6136-4876-B066-1EA5DEA265A7}" type="pres">
      <dgm:prSet presAssocID="{DA462B62-9A26-4B8D-835A-B9EE8F366B0C}" presName="composite" presStyleCnt="0"/>
      <dgm:spPr/>
    </dgm:pt>
    <dgm:pt modelId="{68106C61-1E8D-43C9-8665-E9F975F8FE18}" type="pres">
      <dgm:prSet presAssocID="{DA462B62-9A26-4B8D-835A-B9EE8F366B0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4E023CD-EF2E-4471-BA41-442E9C40ABBF}" type="pres">
      <dgm:prSet presAssocID="{DA462B62-9A26-4B8D-835A-B9EE8F366B0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855E001-C457-41F5-BB2B-836F498AF3F4}" srcId="{0ABCD91E-F927-46F3-A516-D7BC5A0F4378}" destId="{CE17C62B-92EA-4F95-A5FB-A8E5E614FEB1}" srcOrd="1" destOrd="0" parTransId="{5F62168F-333C-43EC-8FE4-2860C48B9CB7}" sibTransId="{2FB93E89-0DC8-4A5F-B7C2-883E2AB93097}"/>
    <dgm:cxn modelId="{47F3C204-0D74-40A0-B113-BE4E5176306C}" type="presOf" srcId="{36FAB43F-93DE-4247-B730-42B482613602}" destId="{2C340DA8-78B6-4A9E-92D1-29807176F53F}" srcOrd="0" destOrd="0" presId="urn:microsoft.com/office/officeart/2005/8/layout/hList1"/>
    <dgm:cxn modelId="{91F9F90B-9C53-48A5-9EA6-38E38C3C1DC7}" type="presOf" srcId="{410DB29A-2BBA-4B49-975B-396DD6D87034}" destId="{2C18AB45-F4CF-419F-A2A7-C603BF64A569}" srcOrd="0" destOrd="3" presId="urn:microsoft.com/office/officeart/2005/8/layout/hList1"/>
    <dgm:cxn modelId="{BCB4B715-0026-41E1-AB16-C5CDB4400FC2}" type="presOf" srcId="{7030AA6B-5F26-49CF-A0FF-6788090888D9}" destId="{C3E3794A-2EC8-46B2-AE95-54D56C3BB177}" srcOrd="0" destOrd="1" presId="urn:microsoft.com/office/officeart/2005/8/layout/hList1"/>
    <dgm:cxn modelId="{D2AC8524-01C2-4382-BF61-943F59DCBAFA}" type="presOf" srcId="{0ABCD91E-F927-46F3-A516-D7BC5A0F4378}" destId="{2C18AB45-F4CF-419F-A2A7-C603BF64A569}" srcOrd="0" destOrd="0" presId="urn:microsoft.com/office/officeart/2005/8/layout/hList1"/>
    <dgm:cxn modelId="{C33AD82A-0234-4BCE-AD7A-2DCDDB757553}" type="presOf" srcId="{442787DC-620D-4C11-80E4-8FF0D0C3E854}" destId="{C4144F54-46F9-4E42-A6A5-E2E82804FA45}" srcOrd="0" destOrd="1" presId="urn:microsoft.com/office/officeart/2005/8/layout/hList1"/>
    <dgm:cxn modelId="{4B318738-1771-4E7A-9ED2-3DFB3124E8E6}" type="presOf" srcId="{1C0F38BD-BAFF-4389-BCBD-70B8DE7B42F2}" destId="{C4144F54-46F9-4E42-A6A5-E2E82804FA45}" srcOrd="0" destOrd="0" presId="urn:microsoft.com/office/officeart/2005/8/layout/hList1"/>
    <dgm:cxn modelId="{7DD2823E-9EA2-4C87-8485-9D3FA9E7CC09}" type="presOf" srcId="{11B89140-429A-4ED9-B9C3-8F0E20B427E9}" destId="{B4E023CD-EF2E-4471-BA41-442E9C40ABBF}" srcOrd="0" destOrd="3" presId="urn:microsoft.com/office/officeart/2005/8/layout/hList1"/>
    <dgm:cxn modelId="{86ACE562-0C21-4E75-ADF5-658FA388F1B3}" type="presOf" srcId="{59706E2C-2BDE-4C96-A9EB-00E162DD8B90}" destId="{18B6074D-1C27-4FBF-9A98-7ACD96F52188}" srcOrd="0" destOrd="0" presId="urn:microsoft.com/office/officeart/2005/8/layout/hList1"/>
    <dgm:cxn modelId="{8A16BB65-F9AC-426C-AD0B-7DEA444F0E03}" type="presOf" srcId="{53688C88-7450-49A2-91C0-52AA35ABB543}" destId="{B4E023CD-EF2E-4471-BA41-442E9C40ABBF}" srcOrd="0" destOrd="0" presId="urn:microsoft.com/office/officeart/2005/8/layout/hList1"/>
    <dgm:cxn modelId="{87FA2F67-4180-4306-B2A2-E28C3A961A9D}" srcId="{625CA30C-7F6A-4A9F-9670-1474BE762EF9}" destId="{2B556FFA-0F4D-4638-8DB3-DCF2D51DAC97}" srcOrd="0" destOrd="0" parTransId="{C00D38B8-A1B8-4F13-A9FC-83EF71BEF24E}" sibTransId="{84AD63E3-3BA1-451B-9BF3-A4FFDF95A7C6}"/>
    <dgm:cxn modelId="{DCFA7048-CA95-4130-9A2D-A063E0143FFC}" srcId="{59706E2C-2BDE-4C96-A9EB-00E162DD8B90}" destId="{0ABCD91E-F927-46F3-A516-D7BC5A0F4378}" srcOrd="0" destOrd="0" parTransId="{257D649F-5B22-463D-9502-3CEB317E2E1D}" sibTransId="{749026BF-6B9E-43C2-A3DD-DD4BEB84A44E}"/>
    <dgm:cxn modelId="{6EAAFC68-0CA6-409B-85EC-2A04D9BB202D}" srcId="{59706E2C-2BDE-4C96-A9EB-00E162DD8B90}" destId="{B467CB51-EED4-4DAC-8838-27862C9AE7BC}" srcOrd="1" destOrd="0" parTransId="{127A096D-FDDB-4DF7-9767-F3200922EF7E}" sibTransId="{EDA75B01-35ED-445C-AAAB-940A146223CD}"/>
    <dgm:cxn modelId="{189FFC69-F796-4281-B082-BB2F70E2BD66}" type="presOf" srcId="{C55BD7B9-6723-4915-8A49-4EFAAD462682}" destId="{B4E023CD-EF2E-4471-BA41-442E9C40ABBF}" srcOrd="0" destOrd="2" presId="urn:microsoft.com/office/officeart/2005/8/layout/hList1"/>
    <dgm:cxn modelId="{4B743C4A-8B28-44AD-80AB-C54F9B3D4AE3}" srcId="{C95074D2-035E-41D7-A773-EEC234BB8289}" destId="{DA462B62-9A26-4B8D-835A-B9EE8F366B0C}" srcOrd="3" destOrd="0" parTransId="{03B17AA3-6147-4EB3-B569-58A5B2FC0A66}" sibTransId="{413C66C3-B7D3-483C-8014-412B7D306B93}"/>
    <dgm:cxn modelId="{8290756F-E97B-4FDE-AA0F-7EC4ECCB4CD2}" type="presOf" srcId="{290244E1-DBD7-4C9F-BFE2-918919377D1E}" destId="{B4E023CD-EF2E-4471-BA41-442E9C40ABBF}" srcOrd="0" destOrd="1" presId="urn:microsoft.com/office/officeart/2005/8/layout/hList1"/>
    <dgm:cxn modelId="{5AA5A470-2387-4745-A1CD-83331DF1D186}" srcId="{DA462B62-9A26-4B8D-835A-B9EE8F366B0C}" destId="{53688C88-7450-49A2-91C0-52AA35ABB543}" srcOrd="0" destOrd="0" parTransId="{2E8A2914-31D1-4B0E-BA5E-69EA69EEFB52}" sibTransId="{12EA95B7-8A1D-4FD4-877E-1502C71B1589}"/>
    <dgm:cxn modelId="{2AC6F673-285E-4139-8E55-41648ACF30EA}" srcId="{C95074D2-035E-41D7-A773-EEC234BB8289}" destId="{36FAB43F-93DE-4247-B730-42B482613602}" srcOrd="1" destOrd="0" parTransId="{79214556-B4A5-46E5-BB53-E6BA2FCC7692}" sibTransId="{D474D4E6-4194-4D87-983F-49D39BC9C73D}"/>
    <dgm:cxn modelId="{948C6557-11E8-423C-B7BB-F0EC6F76ED9F}" type="presOf" srcId="{B467CB51-EED4-4DAC-8838-27862C9AE7BC}" destId="{2C18AB45-F4CF-419F-A2A7-C603BF64A569}" srcOrd="0" destOrd="4" presId="urn:microsoft.com/office/officeart/2005/8/layout/hList1"/>
    <dgm:cxn modelId="{BF77588B-70FF-4A30-9A44-37791A66F595}" srcId="{DA462B62-9A26-4B8D-835A-B9EE8F366B0C}" destId="{11B89140-429A-4ED9-B9C3-8F0E20B427E9}" srcOrd="3" destOrd="0" parTransId="{A91B8CAB-8AB8-4337-8809-957434B1ABA0}" sibTransId="{9BA0B543-09DF-43B8-98DA-ED8773F9AE3A}"/>
    <dgm:cxn modelId="{28C53D8C-046C-4257-8EC4-FB30FB26816D}" srcId="{36FAB43F-93DE-4247-B730-42B482613602}" destId="{1C0F38BD-BAFF-4389-BCBD-70B8DE7B42F2}" srcOrd="0" destOrd="0" parTransId="{97E4E056-350B-4193-887E-A35217D1B6A9}" sibTransId="{6CD7C187-9442-4737-8E39-81B10D1C0E07}"/>
    <dgm:cxn modelId="{8953868F-2ABD-4FE0-9F62-114FD9C134D2}" srcId="{0ABCD91E-F927-46F3-A516-D7BC5A0F4378}" destId="{410DB29A-2BBA-4B49-975B-396DD6D87034}" srcOrd="2" destOrd="0" parTransId="{99D9E6E8-0832-478A-B153-516204A92282}" sibTransId="{6FFA6CD5-4D04-4B0D-BCFC-68C984F6A0CC}"/>
    <dgm:cxn modelId="{9B4E4F97-1A04-4BDB-B1D2-A838DB725735}" srcId="{0ABCD91E-F927-46F3-A516-D7BC5A0F4378}" destId="{AFCB745F-F0FE-4DBD-9809-29E7BE359919}" srcOrd="0" destOrd="0" parTransId="{BFAF0D3B-58E7-47FA-90A2-DF6C65443E02}" sibTransId="{8221587B-E86E-4DE8-9576-B8081F78AA3F}"/>
    <dgm:cxn modelId="{0F284B9D-95B8-4EDD-90EF-5589246145F7}" srcId="{DA462B62-9A26-4B8D-835A-B9EE8F366B0C}" destId="{C55BD7B9-6723-4915-8A49-4EFAAD462682}" srcOrd="2" destOrd="0" parTransId="{6704E2B9-B68A-4DBE-BB2A-4F7AC695A50F}" sibTransId="{038BEC5E-E7DB-4039-A69F-DFC6E2455AA2}"/>
    <dgm:cxn modelId="{1A91EBA0-4C3F-4BF7-991F-828A6A8AC934}" srcId="{625CA30C-7F6A-4A9F-9670-1474BE762EF9}" destId="{7030AA6B-5F26-49CF-A0FF-6788090888D9}" srcOrd="1" destOrd="0" parTransId="{5B915026-FFA8-4AE3-839F-CB947C70FB57}" sibTransId="{A016BC7D-EA31-4686-8F7B-7E15B086DDB8}"/>
    <dgm:cxn modelId="{553DC8A6-E3D7-489B-B08B-D739CA74920C}" srcId="{DA462B62-9A26-4B8D-835A-B9EE8F366B0C}" destId="{290244E1-DBD7-4C9F-BFE2-918919377D1E}" srcOrd="1" destOrd="0" parTransId="{DF1524F9-3291-4CF3-A69D-266A16ED9E67}" sibTransId="{42DBC682-F49C-4D56-BA4A-4162CB75E54B}"/>
    <dgm:cxn modelId="{88D01FAD-ECFA-4CE8-B6A2-DF0BE6BC3AFB}" type="presOf" srcId="{CE17C62B-92EA-4F95-A5FB-A8E5E614FEB1}" destId="{2C18AB45-F4CF-419F-A2A7-C603BF64A569}" srcOrd="0" destOrd="2" presId="urn:microsoft.com/office/officeart/2005/8/layout/hList1"/>
    <dgm:cxn modelId="{41AAF6AD-F8D0-49DA-A49B-6862F2DFE43D}" srcId="{C95074D2-035E-41D7-A773-EEC234BB8289}" destId="{625CA30C-7F6A-4A9F-9670-1474BE762EF9}" srcOrd="2" destOrd="0" parTransId="{5DAE5234-E55E-424A-918A-81223AE4DBE9}" sibTransId="{17DFB9C3-7A28-4A80-80A9-7716CA284F01}"/>
    <dgm:cxn modelId="{1C2FF5AF-12C8-422F-BDE0-1DD8B499538F}" type="presOf" srcId="{625CA30C-7F6A-4A9F-9670-1474BE762EF9}" destId="{8D6FECCB-3610-4D08-8A2C-BE5297E769D6}" srcOrd="0" destOrd="0" presId="urn:microsoft.com/office/officeart/2005/8/layout/hList1"/>
    <dgm:cxn modelId="{B7F56ECE-415A-4217-BCA1-5CD51A3D1351}" type="presOf" srcId="{DA462B62-9A26-4B8D-835A-B9EE8F366B0C}" destId="{68106C61-1E8D-43C9-8665-E9F975F8FE18}" srcOrd="0" destOrd="0" presId="urn:microsoft.com/office/officeart/2005/8/layout/hList1"/>
    <dgm:cxn modelId="{5A34F1E2-5918-4BF7-A69B-EDC55D8939A4}" type="presOf" srcId="{2B556FFA-0F4D-4638-8DB3-DCF2D51DAC97}" destId="{C3E3794A-2EC8-46B2-AE95-54D56C3BB177}" srcOrd="0" destOrd="0" presId="urn:microsoft.com/office/officeart/2005/8/layout/hList1"/>
    <dgm:cxn modelId="{F798FEE3-BB35-4E80-9DEB-4631C23B4565}" srcId="{C95074D2-035E-41D7-A773-EEC234BB8289}" destId="{59706E2C-2BDE-4C96-A9EB-00E162DD8B90}" srcOrd="0" destOrd="0" parTransId="{883A046C-D82E-482F-BF2F-667C20D37E3B}" sibTransId="{2EBA398E-B663-4D27-9A97-CD89B7D77538}"/>
    <dgm:cxn modelId="{608E43E7-B5AA-49FF-B942-7156963F1613}" srcId="{36FAB43F-93DE-4247-B730-42B482613602}" destId="{442787DC-620D-4C11-80E4-8FF0D0C3E854}" srcOrd="1" destOrd="0" parTransId="{D93298BA-3D84-48D5-8B50-704601706BBE}" sibTransId="{387C27EC-9A07-4A1E-93F9-4027FE0CFAA3}"/>
    <dgm:cxn modelId="{C3A668EA-7107-457E-871F-3F8D17279979}" type="presOf" srcId="{C95074D2-035E-41D7-A773-EEC234BB8289}" destId="{E5AFE9B4-2F0D-4667-A950-E560F641DE42}" srcOrd="0" destOrd="0" presId="urn:microsoft.com/office/officeart/2005/8/layout/hList1"/>
    <dgm:cxn modelId="{6B61B2FD-209E-41EE-BF85-AD7A665825E1}" type="presOf" srcId="{AFCB745F-F0FE-4DBD-9809-29E7BE359919}" destId="{2C18AB45-F4CF-419F-A2A7-C603BF64A569}" srcOrd="0" destOrd="1" presId="urn:microsoft.com/office/officeart/2005/8/layout/hList1"/>
    <dgm:cxn modelId="{5D185C86-CEBA-42BB-9B4A-995B0F07EAE7}" type="presParOf" srcId="{E5AFE9B4-2F0D-4667-A950-E560F641DE42}" destId="{2D072901-B78A-44B1-A214-9CF348D2BD54}" srcOrd="0" destOrd="0" presId="urn:microsoft.com/office/officeart/2005/8/layout/hList1"/>
    <dgm:cxn modelId="{9DAC022B-F342-4540-ADEE-75016E8980F3}" type="presParOf" srcId="{2D072901-B78A-44B1-A214-9CF348D2BD54}" destId="{18B6074D-1C27-4FBF-9A98-7ACD96F52188}" srcOrd="0" destOrd="0" presId="urn:microsoft.com/office/officeart/2005/8/layout/hList1"/>
    <dgm:cxn modelId="{C1182DB2-A821-4842-B267-871AE0CF23CE}" type="presParOf" srcId="{2D072901-B78A-44B1-A214-9CF348D2BD54}" destId="{2C18AB45-F4CF-419F-A2A7-C603BF64A569}" srcOrd="1" destOrd="0" presId="urn:microsoft.com/office/officeart/2005/8/layout/hList1"/>
    <dgm:cxn modelId="{6B609896-01BB-4E2F-A61D-D053E2A76BAB}" type="presParOf" srcId="{E5AFE9B4-2F0D-4667-A950-E560F641DE42}" destId="{B7EA0BD8-824C-48D4-ABA1-648B01B8EF08}" srcOrd="1" destOrd="0" presId="urn:microsoft.com/office/officeart/2005/8/layout/hList1"/>
    <dgm:cxn modelId="{E4474094-FA1C-4076-9801-831D511BFB8A}" type="presParOf" srcId="{E5AFE9B4-2F0D-4667-A950-E560F641DE42}" destId="{9C028637-DE4D-4914-9E81-9481734828CD}" srcOrd="2" destOrd="0" presId="urn:microsoft.com/office/officeart/2005/8/layout/hList1"/>
    <dgm:cxn modelId="{3ACBE442-45CC-4046-802A-5DBC4A772684}" type="presParOf" srcId="{9C028637-DE4D-4914-9E81-9481734828CD}" destId="{2C340DA8-78B6-4A9E-92D1-29807176F53F}" srcOrd="0" destOrd="0" presId="urn:microsoft.com/office/officeart/2005/8/layout/hList1"/>
    <dgm:cxn modelId="{9F032443-4C09-4390-96E3-65C245F7CEB2}" type="presParOf" srcId="{9C028637-DE4D-4914-9E81-9481734828CD}" destId="{C4144F54-46F9-4E42-A6A5-E2E82804FA45}" srcOrd="1" destOrd="0" presId="urn:microsoft.com/office/officeart/2005/8/layout/hList1"/>
    <dgm:cxn modelId="{4BA00518-5D5B-4291-A2F3-B594B9416A55}" type="presParOf" srcId="{E5AFE9B4-2F0D-4667-A950-E560F641DE42}" destId="{2C6589F9-13F7-4C92-A223-4F49823CA050}" srcOrd="3" destOrd="0" presId="urn:microsoft.com/office/officeart/2005/8/layout/hList1"/>
    <dgm:cxn modelId="{EBCA5382-58EB-468B-890E-D249C4307D80}" type="presParOf" srcId="{E5AFE9B4-2F0D-4667-A950-E560F641DE42}" destId="{E7312AFD-24AF-423B-8AFB-FC36B5BDEB44}" srcOrd="4" destOrd="0" presId="urn:microsoft.com/office/officeart/2005/8/layout/hList1"/>
    <dgm:cxn modelId="{AA456724-E5A5-4471-A015-19C2BB188E89}" type="presParOf" srcId="{E7312AFD-24AF-423B-8AFB-FC36B5BDEB44}" destId="{8D6FECCB-3610-4D08-8A2C-BE5297E769D6}" srcOrd="0" destOrd="0" presId="urn:microsoft.com/office/officeart/2005/8/layout/hList1"/>
    <dgm:cxn modelId="{A5F1BB58-9031-44B5-9639-914888530DE1}" type="presParOf" srcId="{E7312AFD-24AF-423B-8AFB-FC36B5BDEB44}" destId="{C3E3794A-2EC8-46B2-AE95-54D56C3BB177}" srcOrd="1" destOrd="0" presId="urn:microsoft.com/office/officeart/2005/8/layout/hList1"/>
    <dgm:cxn modelId="{659D7A1E-E17D-45D4-BECF-26409676D8B4}" type="presParOf" srcId="{E5AFE9B4-2F0D-4667-A950-E560F641DE42}" destId="{E825D2BD-1A1F-4BB3-BCFA-7BBD0D6132F0}" srcOrd="5" destOrd="0" presId="urn:microsoft.com/office/officeart/2005/8/layout/hList1"/>
    <dgm:cxn modelId="{1FB04EAA-6761-4BDD-AB23-45E698EE2954}" type="presParOf" srcId="{E5AFE9B4-2F0D-4667-A950-E560F641DE42}" destId="{87DA3186-6136-4876-B066-1EA5DEA265A7}" srcOrd="6" destOrd="0" presId="urn:microsoft.com/office/officeart/2005/8/layout/hList1"/>
    <dgm:cxn modelId="{59C57C94-A4FC-47FC-8FC6-642508280963}" type="presParOf" srcId="{87DA3186-6136-4876-B066-1EA5DEA265A7}" destId="{68106C61-1E8D-43C9-8665-E9F975F8FE18}" srcOrd="0" destOrd="0" presId="urn:microsoft.com/office/officeart/2005/8/layout/hList1"/>
    <dgm:cxn modelId="{20F760A1-6394-4631-A39B-3EFD5FF09A6C}" type="presParOf" srcId="{87DA3186-6136-4876-B066-1EA5DEA265A7}" destId="{B4E023CD-EF2E-4471-BA41-442E9C40AB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9980C9-1E92-45B3-AB4B-36C6CDCB9D5F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4DBB71-7820-4686-B282-3A333399471B}">
      <dgm:prSet phldrT="[Text]"/>
      <dgm:spPr>
        <a:solidFill>
          <a:schemeClr val="bg1"/>
        </a:solidFill>
        <a:ln w="38100">
          <a:solidFill>
            <a:srgbClr val="2F5597"/>
          </a:solidFill>
        </a:ln>
      </dgm:spPr>
      <dgm:t>
        <a:bodyPr/>
        <a:lstStyle/>
        <a:p>
          <a:r>
            <a:rPr lang="en-US" dirty="0">
              <a:solidFill>
                <a:srgbClr val="2F5597"/>
              </a:solidFill>
            </a:rPr>
            <a:t>Strategy</a:t>
          </a:r>
        </a:p>
      </dgm:t>
    </dgm:pt>
    <dgm:pt modelId="{B252CEC0-79C1-4581-90D9-B90AD9CD3D12}" type="parTrans" cxnId="{F60773B5-EFED-4DEC-A046-FD58CF8C4FFD}">
      <dgm:prSet/>
      <dgm:spPr/>
      <dgm:t>
        <a:bodyPr/>
        <a:lstStyle/>
        <a:p>
          <a:endParaRPr lang="en-US"/>
        </a:p>
      </dgm:t>
    </dgm:pt>
    <dgm:pt modelId="{C27AFDDF-C1EC-481C-BA23-2AAE06BA7439}" type="sibTrans" cxnId="{F60773B5-EFED-4DEC-A046-FD58CF8C4FFD}">
      <dgm:prSet/>
      <dgm:spPr/>
      <dgm:t>
        <a:bodyPr/>
        <a:lstStyle/>
        <a:p>
          <a:endParaRPr lang="en-US"/>
        </a:p>
      </dgm:t>
    </dgm:pt>
    <dgm:pt modelId="{73E0ED59-37A9-45EB-969A-96742E4DB80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Develop + maintain a list of dangerous properties to seal, demolish, acquire, or assist the property owner in repairing or demolishing</a:t>
          </a:r>
        </a:p>
      </dgm:t>
    </dgm:pt>
    <dgm:pt modelId="{4F70B0B9-23B3-4514-AF03-746C0DB6D57A}" type="parTrans" cxnId="{34D2F651-D924-4C1A-B377-1B4486A6FCAD}">
      <dgm:prSet/>
      <dgm:spPr/>
      <dgm:t>
        <a:bodyPr/>
        <a:lstStyle/>
        <a:p>
          <a:endParaRPr lang="en-US"/>
        </a:p>
      </dgm:t>
    </dgm:pt>
    <dgm:pt modelId="{61E30271-15CE-45BE-B068-F61EB6160324}" type="sibTrans" cxnId="{34D2F651-D924-4C1A-B377-1B4486A6FCAD}">
      <dgm:prSet/>
      <dgm:spPr/>
      <dgm:t>
        <a:bodyPr/>
        <a:lstStyle/>
        <a:p>
          <a:endParaRPr lang="en-US"/>
        </a:p>
      </dgm:t>
    </dgm:pt>
    <dgm:pt modelId="{CA5555DD-5A59-4DC9-AD66-596ACE812C2F}">
      <dgm:prSet phldrT="[Text]"/>
      <dgm:spPr>
        <a:solidFill>
          <a:schemeClr val="bg1"/>
        </a:solidFill>
        <a:ln w="38100">
          <a:solidFill>
            <a:srgbClr val="2F5597"/>
          </a:solidFill>
        </a:ln>
      </dgm:spPr>
      <dgm:t>
        <a:bodyPr/>
        <a:lstStyle/>
        <a:p>
          <a:r>
            <a:rPr lang="en-US" dirty="0">
              <a:solidFill>
                <a:srgbClr val="2F5597"/>
              </a:solidFill>
            </a:rPr>
            <a:t>Outcome</a:t>
          </a:r>
        </a:p>
      </dgm:t>
    </dgm:pt>
    <dgm:pt modelId="{F1A144AF-F0DF-43C2-BF9B-13E7F8349483}" type="parTrans" cxnId="{B40436A4-929C-48BE-8114-6AA9A9C53EA0}">
      <dgm:prSet/>
      <dgm:spPr/>
      <dgm:t>
        <a:bodyPr/>
        <a:lstStyle/>
        <a:p>
          <a:endParaRPr lang="en-US"/>
        </a:p>
      </dgm:t>
    </dgm:pt>
    <dgm:pt modelId="{A6BB42FA-8BC4-494B-A33F-B0CF2331A1C4}" type="sibTrans" cxnId="{B40436A4-929C-48BE-8114-6AA9A9C53EA0}">
      <dgm:prSet/>
      <dgm:spPr/>
      <dgm:t>
        <a:bodyPr/>
        <a:lstStyle/>
        <a:p>
          <a:endParaRPr lang="en-US"/>
        </a:p>
      </dgm:t>
    </dgm:pt>
    <dgm:pt modelId="{2744DA5E-E018-4DC2-B462-304ACF92A102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</a:rPr>
            <a:t>Enhanced Public Safety</a:t>
          </a:r>
        </a:p>
      </dgm:t>
    </dgm:pt>
    <dgm:pt modelId="{D39933BB-2D09-48B8-A85B-E9C5FD2836B6}" type="parTrans" cxnId="{9B353592-0FC8-4362-803E-7F94F261BA02}">
      <dgm:prSet/>
      <dgm:spPr/>
      <dgm:t>
        <a:bodyPr/>
        <a:lstStyle/>
        <a:p>
          <a:endParaRPr lang="en-US"/>
        </a:p>
      </dgm:t>
    </dgm:pt>
    <dgm:pt modelId="{9C8C350F-3AEE-4DA6-A590-4ABF0E0D92AA}" type="sibTrans" cxnId="{9B353592-0FC8-4362-803E-7F94F261BA02}">
      <dgm:prSet/>
      <dgm:spPr/>
      <dgm:t>
        <a:bodyPr/>
        <a:lstStyle/>
        <a:p>
          <a:endParaRPr lang="en-US"/>
        </a:p>
      </dgm:t>
    </dgm:pt>
    <dgm:pt modelId="{B949C23D-55CA-4B94-92A9-C99841D448A5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Targeted strategy to focus on 50 to 100 properties that need action as soon as possible</a:t>
          </a:r>
        </a:p>
      </dgm:t>
    </dgm:pt>
    <dgm:pt modelId="{1AD3259D-BEC1-416D-987A-62D71D9DBF46}" type="parTrans" cxnId="{EB12AB10-CBA7-4B98-B50E-29448010A37B}">
      <dgm:prSet/>
      <dgm:spPr/>
      <dgm:t>
        <a:bodyPr/>
        <a:lstStyle/>
        <a:p>
          <a:endParaRPr lang="en-US"/>
        </a:p>
      </dgm:t>
    </dgm:pt>
    <dgm:pt modelId="{C2EE0581-46C7-460E-8CF0-B074A47FF080}" type="sibTrans" cxnId="{EB12AB10-CBA7-4B98-B50E-29448010A37B}">
      <dgm:prSet/>
      <dgm:spPr/>
      <dgm:t>
        <a:bodyPr/>
        <a:lstStyle/>
        <a:p>
          <a:endParaRPr lang="en-US"/>
        </a:p>
      </dgm:t>
    </dgm:pt>
    <dgm:pt modelId="{30968B52-B43A-4F34-AB59-075CDFE85E0F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</a:rPr>
            <a:t>Mitigating Health Risks</a:t>
          </a:r>
        </a:p>
        <a:p>
          <a:pPr algn="l"/>
          <a:r>
            <a:rPr lang="en-US" dirty="0">
              <a:solidFill>
                <a:schemeClr val="tx1"/>
              </a:solidFill>
            </a:rPr>
            <a:t>Revitalized Neighborhood</a:t>
          </a:r>
        </a:p>
      </dgm:t>
    </dgm:pt>
    <dgm:pt modelId="{FA9A8F78-0BFE-4F94-87FE-02FE59D127D2}" type="parTrans" cxnId="{383479B9-AA56-46C7-8877-1B1ABC050FFE}">
      <dgm:prSet/>
      <dgm:spPr/>
      <dgm:t>
        <a:bodyPr/>
        <a:lstStyle/>
        <a:p>
          <a:endParaRPr lang="en-US"/>
        </a:p>
      </dgm:t>
    </dgm:pt>
    <dgm:pt modelId="{90453DBE-A2C8-48A7-A5F4-28188B3D1A26}" type="sibTrans" cxnId="{383479B9-AA56-46C7-8877-1B1ABC050FFE}">
      <dgm:prSet/>
      <dgm:spPr/>
      <dgm:t>
        <a:bodyPr/>
        <a:lstStyle/>
        <a:p>
          <a:endParaRPr lang="en-US"/>
        </a:p>
      </dgm:t>
    </dgm:pt>
    <dgm:pt modelId="{B8AAC37D-4B97-41F3-AB22-A0493871EE50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</a:rPr>
            <a:t>Address affordable housing needs</a:t>
          </a:r>
        </a:p>
      </dgm:t>
    </dgm:pt>
    <dgm:pt modelId="{C035F574-8F8F-4A04-BEBC-EA3E8958DAFE}" type="parTrans" cxnId="{E352F369-9174-4D69-94A6-8F2316E35521}">
      <dgm:prSet/>
      <dgm:spPr/>
      <dgm:t>
        <a:bodyPr/>
        <a:lstStyle/>
        <a:p>
          <a:endParaRPr lang="en-US"/>
        </a:p>
      </dgm:t>
    </dgm:pt>
    <dgm:pt modelId="{A93A87CD-9B2C-46F2-B55A-8E939EF4877D}" type="sibTrans" cxnId="{E352F369-9174-4D69-94A6-8F2316E35521}">
      <dgm:prSet/>
      <dgm:spPr/>
      <dgm:t>
        <a:bodyPr/>
        <a:lstStyle/>
        <a:p>
          <a:endParaRPr lang="en-US"/>
        </a:p>
      </dgm:t>
    </dgm:pt>
    <dgm:pt modelId="{C7ADB8EE-CE09-453D-980A-2E13C55506F7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</a:rPr>
            <a:t>Stimulate economic growth through new small business ventures</a:t>
          </a:r>
        </a:p>
      </dgm:t>
    </dgm:pt>
    <dgm:pt modelId="{44F18AE8-D409-4B9F-8BA0-6C55856F193D}" type="parTrans" cxnId="{C9369D64-1852-469C-AF0A-9C18E69EC782}">
      <dgm:prSet/>
      <dgm:spPr/>
      <dgm:t>
        <a:bodyPr/>
        <a:lstStyle/>
        <a:p>
          <a:endParaRPr lang="en-US"/>
        </a:p>
      </dgm:t>
    </dgm:pt>
    <dgm:pt modelId="{13E1C70E-B15E-4F06-98D3-752C595F85A2}" type="sibTrans" cxnId="{C9369D64-1852-469C-AF0A-9C18E69EC782}">
      <dgm:prSet/>
      <dgm:spPr/>
      <dgm:t>
        <a:bodyPr/>
        <a:lstStyle/>
        <a:p>
          <a:endParaRPr lang="en-US"/>
        </a:p>
      </dgm:t>
    </dgm:pt>
    <dgm:pt modelId="{AE37B369-A203-45A2-8622-E9713A101187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</a:rPr>
            <a:t>Improve quality of life for neighborhood residents</a:t>
          </a:r>
        </a:p>
      </dgm:t>
    </dgm:pt>
    <dgm:pt modelId="{81E206F1-9888-4F86-BAAA-74D0A8ED1F05}" type="parTrans" cxnId="{73B51B9F-C5EB-4EF5-A4A0-1764137663E4}">
      <dgm:prSet/>
      <dgm:spPr/>
      <dgm:t>
        <a:bodyPr/>
        <a:lstStyle/>
        <a:p>
          <a:endParaRPr lang="en-US"/>
        </a:p>
      </dgm:t>
    </dgm:pt>
    <dgm:pt modelId="{CA1D7742-6FE2-4F42-BE48-5419DE285DEF}" type="sibTrans" cxnId="{73B51B9F-C5EB-4EF5-A4A0-1764137663E4}">
      <dgm:prSet/>
      <dgm:spPr/>
      <dgm:t>
        <a:bodyPr/>
        <a:lstStyle/>
        <a:p>
          <a:endParaRPr lang="en-US"/>
        </a:p>
      </dgm:t>
    </dgm:pt>
    <dgm:pt modelId="{FD4B7F71-0C5A-456E-8509-9CCD2B51C7A6}">
      <dgm:prSet phldrT="[Text]"/>
      <dgm:spPr/>
      <dgm:t>
        <a:bodyPr/>
        <a:lstStyle/>
        <a:p>
          <a:pPr algn="l"/>
          <a:r>
            <a:rPr lang="en-US" dirty="0">
              <a:solidFill>
                <a:schemeClr val="tx1"/>
              </a:solidFill>
            </a:rPr>
            <a:t>New tax revenue is reinvested into the community</a:t>
          </a:r>
        </a:p>
      </dgm:t>
    </dgm:pt>
    <dgm:pt modelId="{FF09510F-7E28-4704-AEE3-55811BC35DF5}" type="parTrans" cxnId="{AD7DF1CE-E548-459B-901F-57FB02BF447E}">
      <dgm:prSet/>
      <dgm:spPr/>
      <dgm:t>
        <a:bodyPr/>
        <a:lstStyle/>
        <a:p>
          <a:endParaRPr lang="en-US"/>
        </a:p>
      </dgm:t>
    </dgm:pt>
    <dgm:pt modelId="{25B0B89F-82DE-40BA-989E-4D877BA58B71}" type="sibTrans" cxnId="{AD7DF1CE-E548-459B-901F-57FB02BF447E}">
      <dgm:prSet/>
      <dgm:spPr/>
      <dgm:t>
        <a:bodyPr/>
        <a:lstStyle/>
        <a:p>
          <a:endParaRPr lang="en-US"/>
        </a:p>
      </dgm:t>
    </dgm:pt>
    <dgm:pt modelId="{94367823-7035-4E05-BC09-6D2DF0215A7B}" type="pres">
      <dgm:prSet presAssocID="{239980C9-1E92-45B3-AB4B-36C6CDCB9D5F}" presName="Name0" presStyleCnt="0">
        <dgm:presLayoutVars>
          <dgm:dir/>
          <dgm:animLvl val="lvl"/>
          <dgm:resizeHandles val="exact"/>
        </dgm:presLayoutVars>
      </dgm:prSet>
      <dgm:spPr/>
    </dgm:pt>
    <dgm:pt modelId="{4D4CCCC0-B243-46DD-8815-704EDA8A9609}" type="pres">
      <dgm:prSet presAssocID="{BE4DBB71-7820-4686-B282-3A333399471B}" presName="compositeNode" presStyleCnt="0">
        <dgm:presLayoutVars>
          <dgm:bulletEnabled val="1"/>
        </dgm:presLayoutVars>
      </dgm:prSet>
      <dgm:spPr/>
    </dgm:pt>
    <dgm:pt modelId="{626F2420-1B5B-4ADC-8291-9C4099C6E9C0}" type="pres">
      <dgm:prSet presAssocID="{BE4DBB71-7820-4686-B282-3A333399471B}" presName="bgRect" presStyleLbl="node1" presStyleIdx="0" presStyleCnt="2"/>
      <dgm:spPr>
        <a:prstGeom prst="rect">
          <a:avLst/>
        </a:prstGeom>
      </dgm:spPr>
    </dgm:pt>
    <dgm:pt modelId="{A2EDEC61-B8B8-44E0-8387-559F097B4D47}" type="pres">
      <dgm:prSet presAssocID="{BE4DBB71-7820-4686-B282-3A333399471B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33B4915B-36FD-4B91-9750-2A68B2C87378}" type="pres">
      <dgm:prSet presAssocID="{BE4DBB71-7820-4686-B282-3A333399471B}" presName="childNode" presStyleLbl="node1" presStyleIdx="0" presStyleCnt="2">
        <dgm:presLayoutVars>
          <dgm:bulletEnabled val="1"/>
        </dgm:presLayoutVars>
      </dgm:prSet>
      <dgm:spPr/>
    </dgm:pt>
    <dgm:pt modelId="{A2C28975-E9D3-4271-96E5-02B5CFAF6282}" type="pres">
      <dgm:prSet presAssocID="{C27AFDDF-C1EC-481C-BA23-2AAE06BA7439}" presName="hSp" presStyleCnt="0"/>
      <dgm:spPr/>
    </dgm:pt>
    <dgm:pt modelId="{F2E0FD15-1FC0-4CF2-9BBB-7A46F2C6B79F}" type="pres">
      <dgm:prSet presAssocID="{C27AFDDF-C1EC-481C-BA23-2AAE06BA7439}" presName="vProcSp" presStyleCnt="0"/>
      <dgm:spPr/>
    </dgm:pt>
    <dgm:pt modelId="{2A3E64CC-23F3-4BCF-A4BC-62B9347835AE}" type="pres">
      <dgm:prSet presAssocID="{C27AFDDF-C1EC-481C-BA23-2AAE06BA7439}" presName="vSp1" presStyleCnt="0"/>
      <dgm:spPr/>
    </dgm:pt>
    <dgm:pt modelId="{85899D63-942D-4ADE-A644-D304895A5613}" type="pres">
      <dgm:prSet presAssocID="{C27AFDDF-C1EC-481C-BA23-2AAE06BA7439}" presName="simulatedConn" presStyleLbl="solidFgAcc1" presStyleIdx="0" presStyleCnt="1"/>
      <dgm:spPr>
        <a:solidFill>
          <a:srgbClr val="2F5597"/>
        </a:solidFill>
        <a:ln w="28575"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2B58870-448D-4D80-B32B-177EBCD63B76}" type="pres">
      <dgm:prSet presAssocID="{C27AFDDF-C1EC-481C-BA23-2AAE06BA7439}" presName="vSp2" presStyleCnt="0"/>
      <dgm:spPr/>
    </dgm:pt>
    <dgm:pt modelId="{95CC6AD8-3A30-4D45-AAF9-07131B8220F2}" type="pres">
      <dgm:prSet presAssocID="{C27AFDDF-C1EC-481C-BA23-2AAE06BA7439}" presName="sibTrans" presStyleCnt="0"/>
      <dgm:spPr/>
    </dgm:pt>
    <dgm:pt modelId="{BD199097-C82E-49D8-8C67-C77056506DA9}" type="pres">
      <dgm:prSet presAssocID="{CA5555DD-5A59-4DC9-AD66-596ACE812C2F}" presName="compositeNode" presStyleCnt="0">
        <dgm:presLayoutVars>
          <dgm:bulletEnabled val="1"/>
        </dgm:presLayoutVars>
      </dgm:prSet>
      <dgm:spPr/>
    </dgm:pt>
    <dgm:pt modelId="{4B91BFAA-D4E9-486C-8020-76E272ABC1C1}" type="pres">
      <dgm:prSet presAssocID="{CA5555DD-5A59-4DC9-AD66-596ACE812C2F}" presName="bgRect" presStyleLbl="node1" presStyleIdx="1" presStyleCnt="2"/>
      <dgm:spPr>
        <a:prstGeom prst="rect">
          <a:avLst/>
        </a:prstGeom>
      </dgm:spPr>
    </dgm:pt>
    <dgm:pt modelId="{59417DEB-8263-421D-8341-58088E139AF7}" type="pres">
      <dgm:prSet presAssocID="{CA5555DD-5A59-4DC9-AD66-596ACE812C2F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07D5655E-9F52-49E2-B402-B16E33F2478B}" type="pres">
      <dgm:prSet presAssocID="{CA5555DD-5A59-4DC9-AD66-596ACE812C2F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EB12AB10-CBA7-4B98-B50E-29448010A37B}" srcId="{BE4DBB71-7820-4686-B282-3A333399471B}" destId="{B949C23D-55CA-4B94-92A9-C99841D448A5}" srcOrd="1" destOrd="0" parTransId="{1AD3259D-BEC1-416D-987A-62D71D9DBF46}" sibTransId="{C2EE0581-46C7-460E-8CF0-B074A47FF080}"/>
    <dgm:cxn modelId="{06E87219-3AE9-454C-B723-08FCED0AF033}" type="presOf" srcId="{AE37B369-A203-45A2-8622-E9713A101187}" destId="{07D5655E-9F52-49E2-B402-B16E33F2478B}" srcOrd="0" destOrd="2" presId="urn:microsoft.com/office/officeart/2005/8/layout/hProcess7"/>
    <dgm:cxn modelId="{DC0C2C1F-9DC4-4E4E-94BE-F59065DC2AA3}" type="presOf" srcId="{C7ADB8EE-CE09-453D-980A-2E13C55506F7}" destId="{07D5655E-9F52-49E2-B402-B16E33F2478B}" srcOrd="0" destOrd="4" presId="urn:microsoft.com/office/officeart/2005/8/layout/hProcess7"/>
    <dgm:cxn modelId="{A04A142C-9051-49A0-811C-577D95ACFE9F}" type="presOf" srcId="{BE4DBB71-7820-4686-B282-3A333399471B}" destId="{A2EDEC61-B8B8-44E0-8387-559F097B4D47}" srcOrd="1" destOrd="0" presId="urn:microsoft.com/office/officeart/2005/8/layout/hProcess7"/>
    <dgm:cxn modelId="{E72FC634-6858-4F92-BC7C-2579CC698EF2}" type="presOf" srcId="{73E0ED59-37A9-45EB-969A-96742E4DB800}" destId="{33B4915B-36FD-4B91-9750-2A68B2C87378}" srcOrd="0" destOrd="0" presId="urn:microsoft.com/office/officeart/2005/8/layout/hProcess7"/>
    <dgm:cxn modelId="{169E565F-767C-4B2E-A30C-8D43E351FF5B}" type="presOf" srcId="{BE4DBB71-7820-4686-B282-3A333399471B}" destId="{626F2420-1B5B-4ADC-8291-9C4099C6E9C0}" srcOrd="0" destOrd="0" presId="urn:microsoft.com/office/officeart/2005/8/layout/hProcess7"/>
    <dgm:cxn modelId="{778E2B42-C6C5-4E12-A945-C9A2FA575F38}" type="presOf" srcId="{B8AAC37D-4B97-41F3-AB22-A0493871EE50}" destId="{07D5655E-9F52-49E2-B402-B16E33F2478B}" srcOrd="0" destOrd="3" presId="urn:microsoft.com/office/officeart/2005/8/layout/hProcess7"/>
    <dgm:cxn modelId="{B345CD63-7886-4235-B54E-A312ECE272F3}" type="presOf" srcId="{CA5555DD-5A59-4DC9-AD66-596ACE812C2F}" destId="{59417DEB-8263-421D-8341-58088E139AF7}" srcOrd="1" destOrd="0" presId="urn:microsoft.com/office/officeart/2005/8/layout/hProcess7"/>
    <dgm:cxn modelId="{EEDA2944-3290-45AF-AF5C-BF51E0015B7D}" type="presOf" srcId="{2744DA5E-E018-4DC2-B462-304ACF92A102}" destId="{07D5655E-9F52-49E2-B402-B16E33F2478B}" srcOrd="0" destOrd="0" presId="urn:microsoft.com/office/officeart/2005/8/layout/hProcess7"/>
    <dgm:cxn modelId="{C9369D64-1852-469C-AF0A-9C18E69EC782}" srcId="{30968B52-B43A-4F34-AB59-075CDFE85E0F}" destId="{C7ADB8EE-CE09-453D-980A-2E13C55506F7}" srcOrd="2" destOrd="0" parTransId="{44F18AE8-D409-4B9F-8BA0-6C55856F193D}" sibTransId="{13E1C70E-B15E-4F06-98D3-752C595F85A2}"/>
    <dgm:cxn modelId="{E352F369-9174-4D69-94A6-8F2316E35521}" srcId="{30968B52-B43A-4F34-AB59-075CDFE85E0F}" destId="{B8AAC37D-4B97-41F3-AB22-A0493871EE50}" srcOrd="1" destOrd="0" parTransId="{C035F574-8F8F-4A04-BEBC-EA3E8958DAFE}" sibTransId="{A93A87CD-9B2C-46F2-B55A-8E939EF4877D}"/>
    <dgm:cxn modelId="{19EE5C6C-3CE3-45D6-95EB-E8F21006F47D}" type="presOf" srcId="{FD4B7F71-0C5A-456E-8509-9CCD2B51C7A6}" destId="{07D5655E-9F52-49E2-B402-B16E33F2478B}" srcOrd="0" destOrd="5" presId="urn:microsoft.com/office/officeart/2005/8/layout/hProcess7"/>
    <dgm:cxn modelId="{1FEE5A6C-548A-412E-8C07-558D04AF1BB3}" type="presOf" srcId="{30968B52-B43A-4F34-AB59-075CDFE85E0F}" destId="{07D5655E-9F52-49E2-B402-B16E33F2478B}" srcOrd="0" destOrd="1" presId="urn:microsoft.com/office/officeart/2005/8/layout/hProcess7"/>
    <dgm:cxn modelId="{34D2F651-D924-4C1A-B377-1B4486A6FCAD}" srcId="{BE4DBB71-7820-4686-B282-3A333399471B}" destId="{73E0ED59-37A9-45EB-969A-96742E4DB800}" srcOrd="0" destOrd="0" parTransId="{4F70B0B9-23B3-4514-AF03-746C0DB6D57A}" sibTransId="{61E30271-15CE-45BE-B068-F61EB6160324}"/>
    <dgm:cxn modelId="{9B353592-0FC8-4362-803E-7F94F261BA02}" srcId="{CA5555DD-5A59-4DC9-AD66-596ACE812C2F}" destId="{2744DA5E-E018-4DC2-B462-304ACF92A102}" srcOrd="0" destOrd="0" parTransId="{D39933BB-2D09-48B8-A85B-E9C5FD2836B6}" sibTransId="{9C8C350F-3AEE-4DA6-A590-4ABF0E0D92AA}"/>
    <dgm:cxn modelId="{73B51B9F-C5EB-4EF5-A4A0-1764137663E4}" srcId="{30968B52-B43A-4F34-AB59-075CDFE85E0F}" destId="{AE37B369-A203-45A2-8622-E9713A101187}" srcOrd="0" destOrd="0" parTransId="{81E206F1-9888-4F86-BAAA-74D0A8ED1F05}" sibTransId="{CA1D7742-6FE2-4F42-BE48-5419DE285DEF}"/>
    <dgm:cxn modelId="{B40436A4-929C-48BE-8114-6AA9A9C53EA0}" srcId="{239980C9-1E92-45B3-AB4B-36C6CDCB9D5F}" destId="{CA5555DD-5A59-4DC9-AD66-596ACE812C2F}" srcOrd="1" destOrd="0" parTransId="{F1A144AF-F0DF-43C2-BF9B-13E7F8349483}" sibTransId="{A6BB42FA-8BC4-494B-A33F-B0CF2331A1C4}"/>
    <dgm:cxn modelId="{EFA58FA4-67F2-4EEE-80F0-B04EA9644E37}" type="presOf" srcId="{CA5555DD-5A59-4DC9-AD66-596ACE812C2F}" destId="{4B91BFAA-D4E9-486C-8020-76E272ABC1C1}" srcOrd="0" destOrd="0" presId="urn:microsoft.com/office/officeart/2005/8/layout/hProcess7"/>
    <dgm:cxn modelId="{83435EAE-319E-403E-AC0A-7523B6471254}" type="presOf" srcId="{239980C9-1E92-45B3-AB4B-36C6CDCB9D5F}" destId="{94367823-7035-4E05-BC09-6D2DF0215A7B}" srcOrd="0" destOrd="0" presId="urn:microsoft.com/office/officeart/2005/8/layout/hProcess7"/>
    <dgm:cxn modelId="{F60773B5-EFED-4DEC-A046-FD58CF8C4FFD}" srcId="{239980C9-1E92-45B3-AB4B-36C6CDCB9D5F}" destId="{BE4DBB71-7820-4686-B282-3A333399471B}" srcOrd="0" destOrd="0" parTransId="{B252CEC0-79C1-4581-90D9-B90AD9CD3D12}" sibTransId="{C27AFDDF-C1EC-481C-BA23-2AAE06BA7439}"/>
    <dgm:cxn modelId="{383479B9-AA56-46C7-8877-1B1ABC050FFE}" srcId="{CA5555DD-5A59-4DC9-AD66-596ACE812C2F}" destId="{30968B52-B43A-4F34-AB59-075CDFE85E0F}" srcOrd="1" destOrd="0" parTransId="{FA9A8F78-0BFE-4F94-87FE-02FE59D127D2}" sibTransId="{90453DBE-A2C8-48A7-A5F4-28188B3D1A26}"/>
    <dgm:cxn modelId="{725901C3-5B70-4FF0-BBB1-3BE86D2273AF}" type="presOf" srcId="{B949C23D-55CA-4B94-92A9-C99841D448A5}" destId="{33B4915B-36FD-4B91-9750-2A68B2C87378}" srcOrd="0" destOrd="1" presId="urn:microsoft.com/office/officeart/2005/8/layout/hProcess7"/>
    <dgm:cxn modelId="{AD7DF1CE-E548-459B-901F-57FB02BF447E}" srcId="{30968B52-B43A-4F34-AB59-075CDFE85E0F}" destId="{FD4B7F71-0C5A-456E-8509-9CCD2B51C7A6}" srcOrd="3" destOrd="0" parTransId="{FF09510F-7E28-4704-AEE3-55811BC35DF5}" sibTransId="{25B0B89F-82DE-40BA-989E-4D877BA58B71}"/>
    <dgm:cxn modelId="{09087FC4-52E5-4267-80FC-DCA4DBF0DC8D}" type="presParOf" srcId="{94367823-7035-4E05-BC09-6D2DF0215A7B}" destId="{4D4CCCC0-B243-46DD-8815-704EDA8A9609}" srcOrd="0" destOrd="0" presId="urn:microsoft.com/office/officeart/2005/8/layout/hProcess7"/>
    <dgm:cxn modelId="{8CAAEF65-E9C2-4C14-8758-805FE79C3A02}" type="presParOf" srcId="{4D4CCCC0-B243-46DD-8815-704EDA8A9609}" destId="{626F2420-1B5B-4ADC-8291-9C4099C6E9C0}" srcOrd="0" destOrd="0" presId="urn:microsoft.com/office/officeart/2005/8/layout/hProcess7"/>
    <dgm:cxn modelId="{56B1562C-807A-4425-93A2-47C61C788F10}" type="presParOf" srcId="{4D4CCCC0-B243-46DD-8815-704EDA8A9609}" destId="{A2EDEC61-B8B8-44E0-8387-559F097B4D47}" srcOrd="1" destOrd="0" presId="urn:microsoft.com/office/officeart/2005/8/layout/hProcess7"/>
    <dgm:cxn modelId="{3DA5FFDF-5BD3-401B-996B-B9001CA0F376}" type="presParOf" srcId="{4D4CCCC0-B243-46DD-8815-704EDA8A9609}" destId="{33B4915B-36FD-4B91-9750-2A68B2C87378}" srcOrd="2" destOrd="0" presId="urn:microsoft.com/office/officeart/2005/8/layout/hProcess7"/>
    <dgm:cxn modelId="{C9D1D631-9CF8-44BB-938B-D8AB6827D01D}" type="presParOf" srcId="{94367823-7035-4E05-BC09-6D2DF0215A7B}" destId="{A2C28975-E9D3-4271-96E5-02B5CFAF6282}" srcOrd="1" destOrd="0" presId="urn:microsoft.com/office/officeart/2005/8/layout/hProcess7"/>
    <dgm:cxn modelId="{EB9EFFAB-B0E1-4D80-ACAD-4D4A8BD7568E}" type="presParOf" srcId="{94367823-7035-4E05-BC09-6D2DF0215A7B}" destId="{F2E0FD15-1FC0-4CF2-9BBB-7A46F2C6B79F}" srcOrd="2" destOrd="0" presId="urn:microsoft.com/office/officeart/2005/8/layout/hProcess7"/>
    <dgm:cxn modelId="{378FD3ED-BA71-41F7-B2B3-2D98F1D55D15}" type="presParOf" srcId="{F2E0FD15-1FC0-4CF2-9BBB-7A46F2C6B79F}" destId="{2A3E64CC-23F3-4BCF-A4BC-62B9347835AE}" srcOrd="0" destOrd="0" presId="urn:microsoft.com/office/officeart/2005/8/layout/hProcess7"/>
    <dgm:cxn modelId="{1C7BE49A-2BD0-4A51-ABC6-66F857790B8B}" type="presParOf" srcId="{F2E0FD15-1FC0-4CF2-9BBB-7A46F2C6B79F}" destId="{85899D63-942D-4ADE-A644-D304895A5613}" srcOrd="1" destOrd="0" presId="urn:microsoft.com/office/officeart/2005/8/layout/hProcess7"/>
    <dgm:cxn modelId="{3BF7BFE3-DE64-496D-9B3B-B3972F683C02}" type="presParOf" srcId="{F2E0FD15-1FC0-4CF2-9BBB-7A46F2C6B79F}" destId="{B2B58870-448D-4D80-B32B-177EBCD63B76}" srcOrd="2" destOrd="0" presId="urn:microsoft.com/office/officeart/2005/8/layout/hProcess7"/>
    <dgm:cxn modelId="{3109FF71-3AEB-4EEA-9825-7A059B349C5C}" type="presParOf" srcId="{94367823-7035-4E05-BC09-6D2DF0215A7B}" destId="{95CC6AD8-3A30-4D45-AAF9-07131B8220F2}" srcOrd="3" destOrd="0" presId="urn:microsoft.com/office/officeart/2005/8/layout/hProcess7"/>
    <dgm:cxn modelId="{7E61A5A6-8BB4-4A81-AE9A-330B108761F5}" type="presParOf" srcId="{94367823-7035-4E05-BC09-6D2DF0215A7B}" destId="{BD199097-C82E-49D8-8C67-C77056506DA9}" srcOrd="4" destOrd="0" presId="urn:microsoft.com/office/officeart/2005/8/layout/hProcess7"/>
    <dgm:cxn modelId="{4724FBB9-CACC-4915-BF09-31F826B4FA7A}" type="presParOf" srcId="{BD199097-C82E-49D8-8C67-C77056506DA9}" destId="{4B91BFAA-D4E9-486C-8020-76E272ABC1C1}" srcOrd="0" destOrd="0" presId="urn:microsoft.com/office/officeart/2005/8/layout/hProcess7"/>
    <dgm:cxn modelId="{26E2357D-A971-45D1-918D-7521948FB911}" type="presParOf" srcId="{BD199097-C82E-49D8-8C67-C77056506DA9}" destId="{59417DEB-8263-421D-8341-58088E139AF7}" srcOrd="1" destOrd="0" presId="urn:microsoft.com/office/officeart/2005/8/layout/hProcess7"/>
    <dgm:cxn modelId="{8A097B27-F01A-4CE4-A29F-2DFDA0308E61}" type="presParOf" srcId="{BD199097-C82E-49D8-8C67-C77056506DA9}" destId="{07D5655E-9F52-49E2-B402-B16E33F2478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5B5386-250F-4A3C-877C-A5A18E4762A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250C8AB-4FE5-46A5-A2B4-48313D7EC606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1800" dirty="0"/>
            <a:t>Inspection + Research</a:t>
          </a:r>
        </a:p>
      </dgm:t>
    </dgm:pt>
    <dgm:pt modelId="{E38C6154-19D9-426E-BEDF-52B421FEACF6}" type="sibTrans" cxnId="{2C015667-7232-4AFE-B348-D52553EA0764}">
      <dgm:prSet/>
      <dgm:spPr/>
      <dgm:t>
        <a:bodyPr/>
        <a:lstStyle/>
        <a:p>
          <a:endParaRPr lang="en-US" sz="1800"/>
        </a:p>
      </dgm:t>
    </dgm:pt>
    <dgm:pt modelId="{C7D63171-BD6D-4978-B435-FC339F4FFC85}" type="parTrans" cxnId="{2C015667-7232-4AFE-B348-D52553EA0764}">
      <dgm:prSet/>
      <dgm:spPr/>
      <dgm:t>
        <a:bodyPr/>
        <a:lstStyle/>
        <a:p>
          <a:endParaRPr lang="en-US" sz="1800"/>
        </a:p>
      </dgm:t>
    </dgm:pt>
    <dgm:pt modelId="{51E87D0C-61EF-4F52-BC91-07E6D7316743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1800" dirty="0"/>
            <a:t>Notify Property Owner</a:t>
          </a:r>
        </a:p>
      </dgm:t>
    </dgm:pt>
    <dgm:pt modelId="{2278AF49-3053-456D-9594-FD6CE658114A}" type="sibTrans" cxnId="{B6E6A5BE-92A1-428F-9463-9E8C78BA47CF}">
      <dgm:prSet/>
      <dgm:spPr/>
      <dgm:t>
        <a:bodyPr/>
        <a:lstStyle/>
        <a:p>
          <a:endParaRPr lang="en-US" sz="1800"/>
        </a:p>
      </dgm:t>
    </dgm:pt>
    <dgm:pt modelId="{98D39514-3E7F-4B64-9517-23D2AA52CA45}" type="parTrans" cxnId="{B6E6A5BE-92A1-428F-9463-9E8C78BA47CF}">
      <dgm:prSet/>
      <dgm:spPr/>
      <dgm:t>
        <a:bodyPr/>
        <a:lstStyle/>
        <a:p>
          <a:endParaRPr lang="en-US" sz="1800"/>
        </a:p>
      </dgm:t>
    </dgm:pt>
    <dgm:pt modelId="{BD2BB865-D928-4D4A-BCBF-BA2B4DE3227F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1800" dirty="0"/>
            <a:t>Re-Inspect</a:t>
          </a:r>
        </a:p>
      </dgm:t>
    </dgm:pt>
    <dgm:pt modelId="{EBBF1DF2-F213-435F-86FF-047231D5D38E}" type="sibTrans" cxnId="{C311CB75-D775-4E0E-BDCB-4BBB8073466A}">
      <dgm:prSet/>
      <dgm:spPr/>
      <dgm:t>
        <a:bodyPr/>
        <a:lstStyle/>
        <a:p>
          <a:endParaRPr lang="en-US" sz="1800"/>
        </a:p>
      </dgm:t>
    </dgm:pt>
    <dgm:pt modelId="{19C674AC-E91B-4319-B5E8-D417A5AD411E}" type="parTrans" cxnId="{C311CB75-D775-4E0E-BDCB-4BBB8073466A}">
      <dgm:prSet/>
      <dgm:spPr/>
      <dgm:t>
        <a:bodyPr/>
        <a:lstStyle/>
        <a:p>
          <a:endParaRPr lang="en-US" sz="1800"/>
        </a:p>
      </dgm:t>
    </dgm:pt>
    <dgm:pt modelId="{AEC67811-E91E-45C3-A3F5-28289A31C50B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1800" dirty="0"/>
            <a:t>City Council Hearing</a:t>
          </a:r>
        </a:p>
      </dgm:t>
    </dgm:pt>
    <dgm:pt modelId="{EC7A72AE-3A97-437B-B7A1-7F9DEBF8132E}" type="sibTrans" cxnId="{1BA3E45A-9ECE-4C92-8CE2-1D36C950B85C}">
      <dgm:prSet/>
      <dgm:spPr/>
      <dgm:t>
        <a:bodyPr/>
        <a:lstStyle/>
        <a:p>
          <a:endParaRPr lang="en-US" sz="1800"/>
        </a:p>
      </dgm:t>
    </dgm:pt>
    <dgm:pt modelId="{F1B5C035-5D39-4C03-BDE7-35D3E1FBD86B}" type="parTrans" cxnId="{1BA3E45A-9ECE-4C92-8CE2-1D36C950B85C}">
      <dgm:prSet/>
      <dgm:spPr/>
      <dgm:t>
        <a:bodyPr/>
        <a:lstStyle/>
        <a:p>
          <a:endParaRPr lang="en-US" sz="1800"/>
        </a:p>
      </dgm:t>
    </dgm:pt>
    <dgm:pt modelId="{EEDF644F-FC44-4634-BB0B-D49F77F84D78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1800" dirty="0"/>
            <a:t>Re-Inspect</a:t>
          </a:r>
        </a:p>
      </dgm:t>
    </dgm:pt>
    <dgm:pt modelId="{821B0381-5622-4F07-B652-C9664337A1B6}" type="parTrans" cxnId="{69F5CE1D-7701-4E46-8BDC-53FB4B0DE993}">
      <dgm:prSet/>
      <dgm:spPr/>
      <dgm:t>
        <a:bodyPr/>
        <a:lstStyle/>
        <a:p>
          <a:endParaRPr lang="en-US" sz="1800"/>
        </a:p>
      </dgm:t>
    </dgm:pt>
    <dgm:pt modelId="{B45ECB4C-67A2-4E12-BFFD-F6E2C31584C4}" type="sibTrans" cxnId="{69F5CE1D-7701-4E46-8BDC-53FB4B0DE993}">
      <dgm:prSet/>
      <dgm:spPr/>
      <dgm:t>
        <a:bodyPr/>
        <a:lstStyle/>
        <a:p>
          <a:endParaRPr lang="en-US" sz="1800"/>
        </a:p>
      </dgm:t>
    </dgm:pt>
    <dgm:pt modelId="{EF8B0E7E-4760-490D-A40E-38216A470913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1800" dirty="0"/>
            <a:t>Board &amp; Secure or Demolish</a:t>
          </a:r>
        </a:p>
      </dgm:t>
    </dgm:pt>
    <dgm:pt modelId="{97984417-6DD5-45E7-A0C5-6A0BA8412CEB}" type="parTrans" cxnId="{2C4DDDF0-DB37-41CF-8666-68E0DB139530}">
      <dgm:prSet/>
      <dgm:spPr/>
      <dgm:t>
        <a:bodyPr/>
        <a:lstStyle/>
        <a:p>
          <a:endParaRPr lang="en-US" sz="1800"/>
        </a:p>
      </dgm:t>
    </dgm:pt>
    <dgm:pt modelId="{1AE1FB36-5427-4B76-9012-BF2841938A3C}" type="sibTrans" cxnId="{2C4DDDF0-DB37-41CF-8666-68E0DB139530}">
      <dgm:prSet/>
      <dgm:spPr/>
      <dgm:t>
        <a:bodyPr/>
        <a:lstStyle/>
        <a:p>
          <a:endParaRPr lang="en-US" sz="1800"/>
        </a:p>
      </dgm:t>
    </dgm:pt>
    <dgm:pt modelId="{4F5B6E38-74AC-47BA-A663-2F5126792195}" type="pres">
      <dgm:prSet presAssocID="{FA5B5386-250F-4A3C-877C-A5A18E4762A2}" presName="Name0" presStyleCnt="0">
        <dgm:presLayoutVars>
          <dgm:dir/>
          <dgm:animLvl val="lvl"/>
          <dgm:resizeHandles val="exact"/>
        </dgm:presLayoutVars>
      </dgm:prSet>
      <dgm:spPr/>
    </dgm:pt>
    <dgm:pt modelId="{B3B28A82-D559-4476-8DB5-3A3E6EE39C2E}" type="pres">
      <dgm:prSet presAssocID="{B250C8AB-4FE5-46A5-A2B4-48313D7EC606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152EBE01-F00C-44D8-8EAF-C88211E34CA1}" type="pres">
      <dgm:prSet presAssocID="{E38C6154-19D9-426E-BEDF-52B421FEACF6}" presName="parTxOnlySpace" presStyleCnt="0"/>
      <dgm:spPr/>
    </dgm:pt>
    <dgm:pt modelId="{9030A1D5-D7B8-4ECD-8C0B-C64BD8A44B82}" type="pres">
      <dgm:prSet presAssocID="{51E87D0C-61EF-4F52-BC91-07E6D7316743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A06C6EC6-B01D-4766-899A-142A4D490E3D}" type="pres">
      <dgm:prSet presAssocID="{2278AF49-3053-456D-9594-FD6CE658114A}" presName="parTxOnlySpace" presStyleCnt="0"/>
      <dgm:spPr/>
    </dgm:pt>
    <dgm:pt modelId="{5B2A852D-2FB7-4560-AB6C-0E7BE1A6EE02}" type="pres">
      <dgm:prSet presAssocID="{BD2BB865-D928-4D4A-BCBF-BA2B4DE3227F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CEA3BB2-3CC9-4C06-AA5F-341186996D10}" type="pres">
      <dgm:prSet presAssocID="{EBBF1DF2-F213-435F-86FF-047231D5D38E}" presName="parTxOnlySpace" presStyleCnt="0"/>
      <dgm:spPr/>
    </dgm:pt>
    <dgm:pt modelId="{7090AB15-6DED-4250-81CD-1C0BF0DE6F0D}" type="pres">
      <dgm:prSet presAssocID="{AEC67811-E91E-45C3-A3F5-28289A31C50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95985FAB-F38E-4CD4-BE9D-6231E23A087E}" type="pres">
      <dgm:prSet presAssocID="{EC7A72AE-3A97-437B-B7A1-7F9DEBF8132E}" presName="parTxOnlySpace" presStyleCnt="0"/>
      <dgm:spPr/>
    </dgm:pt>
    <dgm:pt modelId="{08C32A6B-D501-4550-A654-00F513ADC743}" type="pres">
      <dgm:prSet presAssocID="{EEDF644F-FC44-4634-BB0B-D49F77F84D78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839735B-D54B-4959-9E7C-8DEBA709D4B7}" type="pres">
      <dgm:prSet presAssocID="{B45ECB4C-67A2-4E12-BFFD-F6E2C31584C4}" presName="parTxOnlySpace" presStyleCnt="0"/>
      <dgm:spPr/>
    </dgm:pt>
    <dgm:pt modelId="{4F368A57-84D2-453B-A18F-DEBC32E417BF}" type="pres">
      <dgm:prSet presAssocID="{EF8B0E7E-4760-490D-A40E-38216A47091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9F5CE1D-7701-4E46-8BDC-53FB4B0DE993}" srcId="{FA5B5386-250F-4A3C-877C-A5A18E4762A2}" destId="{EEDF644F-FC44-4634-BB0B-D49F77F84D78}" srcOrd="4" destOrd="0" parTransId="{821B0381-5622-4F07-B652-C9664337A1B6}" sibTransId="{B45ECB4C-67A2-4E12-BFFD-F6E2C31584C4}"/>
    <dgm:cxn modelId="{49C5693A-5A6C-4835-AD5A-D10DE384C7E9}" type="presOf" srcId="{51E87D0C-61EF-4F52-BC91-07E6D7316743}" destId="{9030A1D5-D7B8-4ECD-8C0B-C64BD8A44B82}" srcOrd="0" destOrd="0" presId="urn:microsoft.com/office/officeart/2005/8/layout/chevron1"/>
    <dgm:cxn modelId="{2C015667-7232-4AFE-B348-D52553EA0764}" srcId="{FA5B5386-250F-4A3C-877C-A5A18E4762A2}" destId="{B250C8AB-4FE5-46A5-A2B4-48313D7EC606}" srcOrd="0" destOrd="0" parTransId="{C7D63171-BD6D-4978-B435-FC339F4FFC85}" sibTransId="{E38C6154-19D9-426E-BEDF-52B421FEACF6}"/>
    <dgm:cxn modelId="{14D05D49-D1AB-4949-A840-5EA528BF7905}" type="presOf" srcId="{AEC67811-E91E-45C3-A3F5-28289A31C50B}" destId="{7090AB15-6DED-4250-81CD-1C0BF0DE6F0D}" srcOrd="0" destOrd="0" presId="urn:microsoft.com/office/officeart/2005/8/layout/chevron1"/>
    <dgm:cxn modelId="{C311CB75-D775-4E0E-BDCB-4BBB8073466A}" srcId="{FA5B5386-250F-4A3C-877C-A5A18E4762A2}" destId="{BD2BB865-D928-4D4A-BCBF-BA2B4DE3227F}" srcOrd="2" destOrd="0" parTransId="{19C674AC-E91B-4319-B5E8-D417A5AD411E}" sibTransId="{EBBF1DF2-F213-435F-86FF-047231D5D38E}"/>
    <dgm:cxn modelId="{1BA3E45A-9ECE-4C92-8CE2-1D36C950B85C}" srcId="{FA5B5386-250F-4A3C-877C-A5A18E4762A2}" destId="{AEC67811-E91E-45C3-A3F5-28289A31C50B}" srcOrd="3" destOrd="0" parTransId="{F1B5C035-5D39-4C03-BDE7-35D3E1FBD86B}" sibTransId="{EC7A72AE-3A97-437B-B7A1-7F9DEBF8132E}"/>
    <dgm:cxn modelId="{99FC5397-CE68-41B0-BF2C-6D2DEF4202EB}" type="presOf" srcId="{FA5B5386-250F-4A3C-877C-A5A18E4762A2}" destId="{4F5B6E38-74AC-47BA-A663-2F5126792195}" srcOrd="0" destOrd="0" presId="urn:microsoft.com/office/officeart/2005/8/layout/chevron1"/>
    <dgm:cxn modelId="{FC620B9A-31C9-4B67-87C0-58CBBF60ACD9}" type="presOf" srcId="{B250C8AB-4FE5-46A5-A2B4-48313D7EC606}" destId="{B3B28A82-D559-4476-8DB5-3A3E6EE39C2E}" srcOrd="0" destOrd="0" presId="urn:microsoft.com/office/officeart/2005/8/layout/chevron1"/>
    <dgm:cxn modelId="{1ABCDEAF-BCB4-459F-9F93-C183498018A9}" type="presOf" srcId="{EF8B0E7E-4760-490D-A40E-38216A470913}" destId="{4F368A57-84D2-453B-A18F-DEBC32E417BF}" srcOrd="0" destOrd="0" presId="urn:microsoft.com/office/officeart/2005/8/layout/chevron1"/>
    <dgm:cxn modelId="{B6E6A5BE-92A1-428F-9463-9E8C78BA47CF}" srcId="{FA5B5386-250F-4A3C-877C-A5A18E4762A2}" destId="{51E87D0C-61EF-4F52-BC91-07E6D7316743}" srcOrd="1" destOrd="0" parTransId="{98D39514-3E7F-4B64-9517-23D2AA52CA45}" sibTransId="{2278AF49-3053-456D-9594-FD6CE658114A}"/>
    <dgm:cxn modelId="{2C4DDDF0-DB37-41CF-8666-68E0DB139530}" srcId="{FA5B5386-250F-4A3C-877C-A5A18E4762A2}" destId="{EF8B0E7E-4760-490D-A40E-38216A470913}" srcOrd="5" destOrd="0" parTransId="{97984417-6DD5-45E7-A0C5-6A0BA8412CEB}" sibTransId="{1AE1FB36-5427-4B76-9012-BF2841938A3C}"/>
    <dgm:cxn modelId="{0BC127F3-E0C3-4F2C-A02A-71C977094AB7}" type="presOf" srcId="{EEDF644F-FC44-4634-BB0B-D49F77F84D78}" destId="{08C32A6B-D501-4550-A654-00F513ADC743}" srcOrd="0" destOrd="0" presId="urn:microsoft.com/office/officeart/2005/8/layout/chevron1"/>
    <dgm:cxn modelId="{633196FF-DAF1-4CEB-8AF6-6AF91401C2A6}" type="presOf" srcId="{BD2BB865-D928-4D4A-BCBF-BA2B4DE3227F}" destId="{5B2A852D-2FB7-4560-AB6C-0E7BE1A6EE02}" srcOrd="0" destOrd="0" presId="urn:microsoft.com/office/officeart/2005/8/layout/chevron1"/>
    <dgm:cxn modelId="{D90D0478-C1B4-4AE5-932F-BA49601B3009}" type="presParOf" srcId="{4F5B6E38-74AC-47BA-A663-2F5126792195}" destId="{B3B28A82-D559-4476-8DB5-3A3E6EE39C2E}" srcOrd="0" destOrd="0" presId="urn:microsoft.com/office/officeart/2005/8/layout/chevron1"/>
    <dgm:cxn modelId="{01746CCD-CF40-4EA6-AEE3-4F7C74E64EA8}" type="presParOf" srcId="{4F5B6E38-74AC-47BA-A663-2F5126792195}" destId="{152EBE01-F00C-44D8-8EAF-C88211E34CA1}" srcOrd="1" destOrd="0" presId="urn:microsoft.com/office/officeart/2005/8/layout/chevron1"/>
    <dgm:cxn modelId="{026A4A14-8565-4626-9431-2D98CD990AE5}" type="presParOf" srcId="{4F5B6E38-74AC-47BA-A663-2F5126792195}" destId="{9030A1D5-D7B8-4ECD-8C0B-C64BD8A44B82}" srcOrd="2" destOrd="0" presId="urn:microsoft.com/office/officeart/2005/8/layout/chevron1"/>
    <dgm:cxn modelId="{1B4C82AA-64AD-4B88-BF22-8C2948E592F1}" type="presParOf" srcId="{4F5B6E38-74AC-47BA-A663-2F5126792195}" destId="{A06C6EC6-B01D-4766-899A-142A4D490E3D}" srcOrd="3" destOrd="0" presId="urn:microsoft.com/office/officeart/2005/8/layout/chevron1"/>
    <dgm:cxn modelId="{0CC178AD-1C6E-4038-9CA7-12D245B795AE}" type="presParOf" srcId="{4F5B6E38-74AC-47BA-A663-2F5126792195}" destId="{5B2A852D-2FB7-4560-AB6C-0E7BE1A6EE02}" srcOrd="4" destOrd="0" presId="urn:microsoft.com/office/officeart/2005/8/layout/chevron1"/>
    <dgm:cxn modelId="{018C3E07-19BD-479B-83FF-35491C578808}" type="presParOf" srcId="{4F5B6E38-74AC-47BA-A663-2F5126792195}" destId="{3CEA3BB2-3CC9-4C06-AA5F-341186996D10}" srcOrd="5" destOrd="0" presId="urn:microsoft.com/office/officeart/2005/8/layout/chevron1"/>
    <dgm:cxn modelId="{9D397C82-716E-41C6-A1E7-764F4B2BAA34}" type="presParOf" srcId="{4F5B6E38-74AC-47BA-A663-2F5126792195}" destId="{7090AB15-6DED-4250-81CD-1C0BF0DE6F0D}" srcOrd="6" destOrd="0" presId="urn:microsoft.com/office/officeart/2005/8/layout/chevron1"/>
    <dgm:cxn modelId="{D52EC038-4529-46A5-BCAA-CD9C140D3D5E}" type="presParOf" srcId="{4F5B6E38-74AC-47BA-A663-2F5126792195}" destId="{95985FAB-F38E-4CD4-BE9D-6231E23A087E}" srcOrd="7" destOrd="0" presId="urn:microsoft.com/office/officeart/2005/8/layout/chevron1"/>
    <dgm:cxn modelId="{74467219-3085-46A6-8220-5B28A7A6C152}" type="presParOf" srcId="{4F5B6E38-74AC-47BA-A663-2F5126792195}" destId="{08C32A6B-D501-4550-A654-00F513ADC743}" srcOrd="8" destOrd="0" presId="urn:microsoft.com/office/officeart/2005/8/layout/chevron1"/>
    <dgm:cxn modelId="{39C2DCEF-735F-4239-9808-7C6A0A17522F}" type="presParOf" srcId="{4F5B6E38-74AC-47BA-A663-2F5126792195}" destId="{6839735B-D54B-4959-9E7C-8DEBA709D4B7}" srcOrd="9" destOrd="0" presId="urn:microsoft.com/office/officeart/2005/8/layout/chevron1"/>
    <dgm:cxn modelId="{2A3E0554-954C-4E0A-A3E3-4E8BEB5DF0F7}" type="presParOf" srcId="{4F5B6E38-74AC-47BA-A663-2F5126792195}" destId="{4F368A57-84D2-453B-A18F-DEBC32E417BF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5074D2-035E-41D7-A773-EEC234BB828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706E2C-2BDE-4C96-A9EB-00E162DD8B90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2000" b="1" dirty="0"/>
            <a:t>Develop + Maintain Dangerous Building Inventory</a:t>
          </a:r>
        </a:p>
      </dgm:t>
    </dgm:pt>
    <dgm:pt modelId="{883A046C-D82E-482F-BF2F-667C20D37E3B}" type="parTrans" cxnId="{F798FEE3-BB35-4E80-9DEB-4631C23B4565}">
      <dgm:prSet/>
      <dgm:spPr/>
      <dgm:t>
        <a:bodyPr/>
        <a:lstStyle/>
        <a:p>
          <a:endParaRPr lang="en-US" sz="1800"/>
        </a:p>
      </dgm:t>
    </dgm:pt>
    <dgm:pt modelId="{2EBA398E-B663-4D27-9A97-CD89B7D77538}" type="sibTrans" cxnId="{F798FEE3-BB35-4E80-9DEB-4631C23B4565}">
      <dgm:prSet/>
      <dgm:spPr/>
      <dgm:t>
        <a:bodyPr/>
        <a:lstStyle/>
        <a:p>
          <a:endParaRPr lang="en-US" sz="1800"/>
        </a:p>
      </dgm:t>
    </dgm:pt>
    <dgm:pt modelId="{0ABCD91E-F927-46F3-A516-D7BC5A0F4378}">
      <dgm:prSet phldrT="[Text]" custT="1"/>
      <dgm:spPr/>
      <dgm:t>
        <a:bodyPr/>
        <a:lstStyle/>
        <a:p>
          <a:r>
            <a:rPr lang="en-US" sz="1900" dirty="0"/>
            <a:t>Prioritize </a:t>
          </a:r>
          <a:r>
            <a:rPr lang="en-US" sz="1900" b="1" dirty="0"/>
            <a:t>high risk </a:t>
          </a:r>
          <a:r>
            <a:rPr lang="en-US" sz="1900" dirty="0"/>
            <a:t>structures:</a:t>
          </a:r>
        </a:p>
      </dgm:t>
    </dgm:pt>
    <dgm:pt modelId="{257D649F-5B22-463D-9502-3CEB317E2E1D}" type="parTrans" cxnId="{DCFA7048-CA95-4130-9A2D-A063E0143FFC}">
      <dgm:prSet/>
      <dgm:spPr/>
      <dgm:t>
        <a:bodyPr/>
        <a:lstStyle/>
        <a:p>
          <a:endParaRPr lang="en-US" sz="1800"/>
        </a:p>
      </dgm:t>
    </dgm:pt>
    <dgm:pt modelId="{749026BF-6B9E-43C2-A3DD-DD4BEB84A44E}" type="sibTrans" cxnId="{DCFA7048-CA95-4130-9A2D-A063E0143FFC}">
      <dgm:prSet/>
      <dgm:spPr/>
      <dgm:t>
        <a:bodyPr/>
        <a:lstStyle/>
        <a:p>
          <a:endParaRPr lang="en-US" sz="1800"/>
        </a:p>
      </dgm:t>
    </dgm:pt>
    <dgm:pt modelId="{36FAB43F-93DE-4247-B730-42B482613602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2000" b="1" dirty="0"/>
            <a:t>Streamline Building Safety Codes</a:t>
          </a:r>
        </a:p>
      </dgm:t>
    </dgm:pt>
    <dgm:pt modelId="{79214556-B4A5-46E5-BB53-E6BA2FCC7692}" type="parTrans" cxnId="{2AC6F673-285E-4139-8E55-41648ACF30EA}">
      <dgm:prSet/>
      <dgm:spPr/>
      <dgm:t>
        <a:bodyPr/>
        <a:lstStyle/>
        <a:p>
          <a:endParaRPr lang="en-US" sz="1800"/>
        </a:p>
      </dgm:t>
    </dgm:pt>
    <dgm:pt modelId="{D474D4E6-4194-4D87-983F-49D39BC9C73D}" type="sibTrans" cxnId="{2AC6F673-285E-4139-8E55-41648ACF30EA}">
      <dgm:prSet/>
      <dgm:spPr/>
      <dgm:t>
        <a:bodyPr/>
        <a:lstStyle/>
        <a:p>
          <a:endParaRPr lang="en-US" sz="1800"/>
        </a:p>
      </dgm:t>
    </dgm:pt>
    <dgm:pt modelId="{1C0F38BD-BAFF-4389-BCBD-70B8DE7B42F2}">
      <dgm:prSet phldrT="[Text]" custT="1"/>
      <dgm:spPr/>
      <dgm:t>
        <a:bodyPr/>
        <a:lstStyle/>
        <a:p>
          <a:r>
            <a:rPr lang="en-US" sz="1900" b="0" i="0" dirty="0">
              <a:solidFill>
                <a:schemeClr val="tx1"/>
              </a:solidFill>
            </a:rPr>
            <a:t>Empower City for </a:t>
          </a:r>
          <a:r>
            <a:rPr lang="en-US" sz="1900" b="1" i="0" dirty="0">
              <a:solidFill>
                <a:schemeClr val="tx1"/>
              </a:solidFill>
            </a:rPr>
            <a:t>immediate action </a:t>
          </a:r>
          <a:r>
            <a:rPr lang="en-US" sz="1900" b="0" i="0" dirty="0">
              <a:solidFill>
                <a:schemeClr val="tx1"/>
              </a:solidFill>
            </a:rPr>
            <a:t>when a building is a public safety threat</a:t>
          </a:r>
        </a:p>
      </dgm:t>
    </dgm:pt>
    <dgm:pt modelId="{97E4E056-350B-4193-887E-A35217D1B6A9}" type="parTrans" cxnId="{28C53D8C-046C-4257-8EC4-FB30FB26816D}">
      <dgm:prSet/>
      <dgm:spPr/>
      <dgm:t>
        <a:bodyPr/>
        <a:lstStyle/>
        <a:p>
          <a:endParaRPr lang="en-US" sz="1800"/>
        </a:p>
      </dgm:t>
    </dgm:pt>
    <dgm:pt modelId="{6CD7C187-9442-4737-8E39-81B10D1C0E07}" type="sibTrans" cxnId="{28C53D8C-046C-4257-8EC4-FB30FB26816D}">
      <dgm:prSet/>
      <dgm:spPr/>
      <dgm:t>
        <a:bodyPr/>
        <a:lstStyle/>
        <a:p>
          <a:endParaRPr lang="en-US" sz="1800"/>
        </a:p>
      </dgm:t>
    </dgm:pt>
    <dgm:pt modelId="{625CA30C-7F6A-4A9F-9670-1474BE762EF9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2000" b="1" dirty="0"/>
            <a:t>Enhance Business Standards</a:t>
          </a:r>
        </a:p>
      </dgm:t>
    </dgm:pt>
    <dgm:pt modelId="{5DAE5234-E55E-424A-918A-81223AE4DBE9}" type="parTrans" cxnId="{41AAF6AD-F8D0-49DA-A49B-6862F2DFE43D}">
      <dgm:prSet/>
      <dgm:spPr/>
      <dgm:t>
        <a:bodyPr/>
        <a:lstStyle/>
        <a:p>
          <a:endParaRPr lang="en-US" sz="1800"/>
        </a:p>
      </dgm:t>
    </dgm:pt>
    <dgm:pt modelId="{17DFB9C3-7A28-4A80-80A9-7716CA284F01}" type="sibTrans" cxnId="{41AAF6AD-F8D0-49DA-A49B-6862F2DFE43D}">
      <dgm:prSet/>
      <dgm:spPr/>
      <dgm:t>
        <a:bodyPr/>
        <a:lstStyle/>
        <a:p>
          <a:endParaRPr lang="en-US" sz="1800"/>
        </a:p>
      </dgm:t>
    </dgm:pt>
    <dgm:pt modelId="{2B556FFA-0F4D-4638-8DB3-DCF2D51DAC97}">
      <dgm:prSet phldrT="[Text]" custT="1"/>
      <dgm:spPr/>
      <dgm:t>
        <a:bodyPr/>
        <a:lstStyle/>
        <a:p>
          <a:r>
            <a:rPr lang="en-US" sz="1900" dirty="0"/>
            <a:t>Establish local </a:t>
          </a:r>
          <a:r>
            <a:rPr lang="en-US" sz="1900" b="1" dirty="0"/>
            <a:t>hotel &amp; motel license</a:t>
          </a:r>
          <a:r>
            <a:rPr lang="en-US" sz="1900" dirty="0"/>
            <a:t> for standards and inspections</a:t>
          </a:r>
        </a:p>
      </dgm:t>
    </dgm:pt>
    <dgm:pt modelId="{C00D38B8-A1B8-4F13-A9FC-83EF71BEF24E}" type="parTrans" cxnId="{87FA2F67-4180-4306-B2A2-E28C3A961A9D}">
      <dgm:prSet/>
      <dgm:spPr/>
      <dgm:t>
        <a:bodyPr/>
        <a:lstStyle/>
        <a:p>
          <a:endParaRPr lang="en-US" sz="1800"/>
        </a:p>
      </dgm:t>
    </dgm:pt>
    <dgm:pt modelId="{84AD63E3-3BA1-451B-9BF3-A4FFDF95A7C6}" type="sibTrans" cxnId="{87FA2F67-4180-4306-B2A2-E28C3A961A9D}">
      <dgm:prSet/>
      <dgm:spPr/>
      <dgm:t>
        <a:bodyPr/>
        <a:lstStyle/>
        <a:p>
          <a:endParaRPr lang="en-US" sz="1800"/>
        </a:p>
      </dgm:t>
    </dgm:pt>
    <dgm:pt modelId="{DA462B62-9A26-4B8D-835A-B9EE8F366B0C}">
      <dgm:prSet phldrT="[Text]" custT="1"/>
      <dgm:spPr>
        <a:solidFill>
          <a:srgbClr val="2F5597"/>
        </a:solidFill>
      </dgm:spPr>
      <dgm:t>
        <a:bodyPr/>
        <a:lstStyle/>
        <a:p>
          <a:r>
            <a:rPr lang="en-US" sz="2000" b="1" dirty="0"/>
            <a:t>Encourage Redevelopment</a:t>
          </a:r>
        </a:p>
      </dgm:t>
    </dgm:pt>
    <dgm:pt modelId="{03B17AA3-6147-4EB3-B569-58A5B2FC0A66}" type="parTrans" cxnId="{4B743C4A-8B28-44AD-80AB-C54F9B3D4AE3}">
      <dgm:prSet/>
      <dgm:spPr/>
      <dgm:t>
        <a:bodyPr/>
        <a:lstStyle/>
        <a:p>
          <a:endParaRPr lang="en-US" sz="1800"/>
        </a:p>
      </dgm:t>
    </dgm:pt>
    <dgm:pt modelId="{413C66C3-B7D3-483C-8014-412B7D306B93}" type="sibTrans" cxnId="{4B743C4A-8B28-44AD-80AB-C54F9B3D4AE3}">
      <dgm:prSet/>
      <dgm:spPr/>
      <dgm:t>
        <a:bodyPr/>
        <a:lstStyle/>
        <a:p>
          <a:endParaRPr lang="en-US" sz="1800"/>
        </a:p>
      </dgm:t>
    </dgm:pt>
    <dgm:pt modelId="{AFCB745F-F0FE-4DBD-9809-29E7BE359919}">
      <dgm:prSet custT="1"/>
      <dgm:spPr/>
      <dgm:t>
        <a:bodyPr/>
        <a:lstStyle/>
        <a:p>
          <a:r>
            <a:rPr lang="en-US" sz="1900" dirty="0"/>
            <a:t>Vacant + Unsecure</a:t>
          </a:r>
        </a:p>
      </dgm:t>
    </dgm:pt>
    <dgm:pt modelId="{BFAF0D3B-58E7-47FA-90A2-DF6C65443E02}" type="parTrans" cxnId="{9B4E4F97-1A04-4BDB-B1D2-A838DB725735}">
      <dgm:prSet/>
      <dgm:spPr/>
      <dgm:t>
        <a:bodyPr/>
        <a:lstStyle/>
        <a:p>
          <a:endParaRPr lang="en-US" sz="1800"/>
        </a:p>
      </dgm:t>
    </dgm:pt>
    <dgm:pt modelId="{8221587B-E86E-4DE8-9576-B8081F78AA3F}" type="sibTrans" cxnId="{9B4E4F97-1A04-4BDB-B1D2-A838DB725735}">
      <dgm:prSet/>
      <dgm:spPr/>
      <dgm:t>
        <a:bodyPr/>
        <a:lstStyle/>
        <a:p>
          <a:endParaRPr lang="en-US" sz="1800"/>
        </a:p>
      </dgm:t>
    </dgm:pt>
    <dgm:pt modelId="{CE17C62B-92EA-4F95-A5FB-A8E5E614FEB1}">
      <dgm:prSet custT="1"/>
      <dgm:spPr/>
      <dgm:t>
        <a:bodyPr/>
        <a:lstStyle/>
        <a:p>
          <a:r>
            <a:rPr lang="en-US" sz="1900" dirty="0"/>
            <a:t>Crime Hotspots</a:t>
          </a:r>
        </a:p>
      </dgm:t>
    </dgm:pt>
    <dgm:pt modelId="{5F62168F-333C-43EC-8FE4-2860C48B9CB7}" type="parTrans" cxnId="{2855E001-C457-41F5-BB2B-836F498AF3F4}">
      <dgm:prSet/>
      <dgm:spPr/>
      <dgm:t>
        <a:bodyPr/>
        <a:lstStyle/>
        <a:p>
          <a:endParaRPr lang="en-US" sz="1800"/>
        </a:p>
      </dgm:t>
    </dgm:pt>
    <dgm:pt modelId="{2FB93E89-0DC8-4A5F-B7C2-883E2AB93097}" type="sibTrans" cxnId="{2855E001-C457-41F5-BB2B-836F498AF3F4}">
      <dgm:prSet/>
      <dgm:spPr/>
      <dgm:t>
        <a:bodyPr/>
        <a:lstStyle/>
        <a:p>
          <a:endParaRPr lang="en-US" sz="1800"/>
        </a:p>
      </dgm:t>
    </dgm:pt>
    <dgm:pt modelId="{B467CB51-EED4-4DAC-8838-27862C9AE7BC}">
      <dgm:prSet custT="1"/>
      <dgm:spPr/>
      <dgm:t>
        <a:bodyPr/>
        <a:lstStyle/>
        <a:p>
          <a:r>
            <a:rPr lang="en-US" sz="1900" b="1" dirty="0"/>
            <a:t>Secure</a:t>
          </a:r>
          <a:r>
            <a:rPr lang="en-US" sz="1900" dirty="0"/>
            <a:t> </a:t>
          </a:r>
          <a:r>
            <a:rPr lang="en-US" sz="1900" b="1" dirty="0"/>
            <a:t>appropriately</a:t>
          </a:r>
        </a:p>
      </dgm:t>
    </dgm:pt>
    <dgm:pt modelId="{127A096D-FDDB-4DF7-9767-F3200922EF7E}" type="parTrans" cxnId="{6EAAFC68-0CA6-409B-85EC-2A04D9BB202D}">
      <dgm:prSet/>
      <dgm:spPr/>
      <dgm:t>
        <a:bodyPr/>
        <a:lstStyle/>
        <a:p>
          <a:endParaRPr lang="en-US" sz="1800"/>
        </a:p>
      </dgm:t>
    </dgm:pt>
    <dgm:pt modelId="{EDA75B01-35ED-445C-AAAB-940A146223CD}" type="sibTrans" cxnId="{6EAAFC68-0CA6-409B-85EC-2A04D9BB202D}">
      <dgm:prSet/>
      <dgm:spPr/>
      <dgm:t>
        <a:bodyPr/>
        <a:lstStyle/>
        <a:p>
          <a:endParaRPr lang="en-US" sz="1800"/>
        </a:p>
      </dgm:t>
    </dgm:pt>
    <dgm:pt modelId="{442787DC-620D-4C11-80E4-8FF0D0C3E854}">
      <dgm:prSet custT="1"/>
      <dgm:spPr/>
      <dgm:t>
        <a:bodyPr/>
        <a:lstStyle/>
        <a:p>
          <a:r>
            <a:rPr lang="en-US" sz="1900" dirty="0"/>
            <a:t>Enhance </a:t>
          </a:r>
          <a:r>
            <a:rPr lang="en-US" sz="1900" b="1" dirty="0"/>
            <a:t>property maintenance standards </a:t>
          </a:r>
          <a:r>
            <a:rPr lang="en-US" sz="1900" dirty="0"/>
            <a:t>to improve public health + safety</a:t>
          </a:r>
        </a:p>
      </dgm:t>
    </dgm:pt>
    <dgm:pt modelId="{D93298BA-3D84-48D5-8B50-704601706BBE}" type="parTrans" cxnId="{608E43E7-B5AA-49FF-B942-7156963F1613}">
      <dgm:prSet/>
      <dgm:spPr/>
      <dgm:t>
        <a:bodyPr/>
        <a:lstStyle/>
        <a:p>
          <a:endParaRPr lang="en-US" sz="1800"/>
        </a:p>
      </dgm:t>
    </dgm:pt>
    <dgm:pt modelId="{387C27EC-9A07-4A1E-93F9-4027FE0CFAA3}" type="sibTrans" cxnId="{608E43E7-B5AA-49FF-B942-7156963F1613}">
      <dgm:prSet/>
      <dgm:spPr/>
      <dgm:t>
        <a:bodyPr/>
        <a:lstStyle/>
        <a:p>
          <a:endParaRPr lang="en-US" sz="1800"/>
        </a:p>
      </dgm:t>
    </dgm:pt>
    <dgm:pt modelId="{7030AA6B-5F26-49CF-A0FF-6788090888D9}">
      <dgm:prSet custT="1"/>
      <dgm:spPr/>
      <dgm:t>
        <a:bodyPr/>
        <a:lstStyle/>
        <a:p>
          <a:r>
            <a:rPr lang="en-US" sz="1900" dirty="0"/>
            <a:t>Establish </a:t>
          </a:r>
          <a:r>
            <a:rPr lang="en-US" sz="1900" b="1" dirty="0"/>
            <a:t>multi-family ordinance </a:t>
          </a:r>
          <a:r>
            <a:rPr lang="en-US" sz="1900" dirty="0"/>
            <a:t>for standards and inspections</a:t>
          </a:r>
        </a:p>
      </dgm:t>
    </dgm:pt>
    <dgm:pt modelId="{5B915026-FFA8-4AE3-839F-CB947C70FB57}" type="parTrans" cxnId="{1A91EBA0-4C3F-4BF7-991F-828A6A8AC934}">
      <dgm:prSet/>
      <dgm:spPr/>
      <dgm:t>
        <a:bodyPr/>
        <a:lstStyle/>
        <a:p>
          <a:endParaRPr lang="en-US" sz="1800"/>
        </a:p>
      </dgm:t>
    </dgm:pt>
    <dgm:pt modelId="{A016BC7D-EA31-4686-8F7B-7E15B086DDB8}" type="sibTrans" cxnId="{1A91EBA0-4C3F-4BF7-991F-828A6A8AC934}">
      <dgm:prSet/>
      <dgm:spPr/>
      <dgm:t>
        <a:bodyPr/>
        <a:lstStyle/>
        <a:p>
          <a:endParaRPr lang="en-US" sz="1800"/>
        </a:p>
      </dgm:t>
    </dgm:pt>
    <dgm:pt modelId="{53688C88-7450-49A2-91C0-52AA35ABB543}">
      <dgm:prSet custT="1"/>
      <dgm:spPr/>
      <dgm:t>
        <a:bodyPr/>
        <a:lstStyle/>
        <a:p>
          <a:r>
            <a:rPr lang="en-US" sz="1900" dirty="0"/>
            <a:t>Incentivize </a:t>
          </a:r>
          <a:r>
            <a:rPr lang="en-US" sz="1900" b="1" dirty="0">
              <a:solidFill>
                <a:schemeClr val="tx1"/>
              </a:solidFill>
            </a:rPr>
            <a:t>Infill </a:t>
          </a:r>
          <a:r>
            <a:rPr lang="en-US" sz="1900" dirty="0"/>
            <a:t>Development</a:t>
          </a:r>
        </a:p>
      </dgm:t>
    </dgm:pt>
    <dgm:pt modelId="{2E8A2914-31D1-4B0E-BA5E-69EA69EEFB52}" type="parTrans" cxnId="{5AA5A470-2387-4745-A1CD-83331DF1D186}">
      <dgm:prSet/>
      <dgm:spPr/>
      <dgm:t>
        <a:bodyPr/>
        <a:lstStyle/>
        <a:p>
          <a:endParaRPr lang="en-US" sz="1800"/>
        </a:p>
      </dgm:t>
    </dgm:pt>
    <dgm:pt modelId="{12EA95B7-8A1D-4FD4-877E-1502C71B1589}" type="sibTrans" cxnId="{5AA5A470-2387-4745-A1CD-83331DF1D186}">
      <dgm:prSet/>
      <dgm:spPr/>
      <dgm:t>
        <a:bodyPr/>
        <a:lstStyle/>
        <a:p>
          <a:endParaRPr lang="en-US" sz="1800"/>
        </a:p>
      </dgm:t>
    </dgm:pt>
    <dgm:pt modelId="{290244E1-DBD7-4C9F-BFE2-918919377D1E}">
      <dgm:prSet custT="1"/>
      <dgm:spPr/>
      <dgm:t>
        <a:bodyPr/>
        <a:lstStyle/>
        <a:p>
          <a:r>
            <a:rPr lang="en-US" sz="1900" dirty="0"/>
            <a:t>Provide </a:t>
          </a:r>
          <a:r>
            <a:rPr lang="en-US" sz="1900" b="1" dirty="0">
              <a:solidFill>
                <a:schemeClr val="tx1"/>
              </a:solidFill>
            </a:rPr>
            <a:t>Small Business </a:t>
          </a:r>
          <a:r>
            <a:rPr lang="en-US" sz="1900" dirty="0"/>
            <a:t>Grants</a:t>
          </a:r>
        </a:p>
      </dgm:t>
    </dgm:pt>
    <dgm:pt modelId="{DF1524F9-3291-4CF3-A69D-266A16ED9E67}" type="parTrans" cxnId="{553DC8A6-E3D7-489B-B08B-D739CA74920C}">
      <dgm:prSet/>
      <dgm:spPr/>
      <dgm:t>
        <a:bodyPr/>
        <a:lstStyle/>
        <a:p>
          <a:endParaRPr lang="en-US" sz="1800"/>
        </a:p>
      </dgm:t>
    </dgm:pt>
    <dgm:pt modelId="{42DBC682-F49C-4D56-BA4A-4162CB75E54B}" type="sibTrans" cxnId="{553DC8A6-E3D7-489B-B08B-D739CA74920C}">
      <dgm:prSet/>
      <dgm:spPr/>
      <dgm:t>
        <a:bodyPr/>
        <a:lstStyle/>
        <a:p>
          <a:endParaRPr lang="en-US" sz="1800"/>
        </a:p>
      </dgm:t>
    </dgm:pt>
    <dgm:pt modelId="{C55BD7B9-6723-4915-8A49-4EFAAD462682}">
      <dgm:prSet custT="1"/>
      <dgm:spPr/>
      <dgm:t>
        <a:bodyPr/>
        <a:lstStyle/>
        <a:p>
          <a:r>
            <a:rPr lang="en-US" sz="1900" dirty="0"/>
            <a:t>Target </a:t>
          </a:r>
          <a:r>
            <a:rPr lang="en-US" sz="1900" b="1" dirty="0">
              <a:solidFill>
                <a:schemeClr val="tx1"/>
              </a:solidFill>
            </a:rPr>
            <a:t>Downtown Redevelopment</a:t>
          </a:r>
          <a:endParaRPr lang="en-US" sz="1900" dirty="0"/>
        </a:p>
      </dgm:t>
    </dgm:pt>
    <dgm:pt modelId="{6704E2B9-B68A-4DBE-BB2A-4F7AC695A50F}" type="parTrans" cxnId="{0F284B9D-95B8-4EDD-90EF-5589246145F7}">
      <dgm:prSet/>
      <dgm:spPr/>
      <dgm:t>
        <a:bodyPr/>
        <a:lstStyle/>
        <a:p>
          <a:endParaRPr lang="en-US" sz="1800"/>
        </a:p>
      </dgm:t>
    </dgm:pt>
    <dgm:pt modelId="{038BEC5E-E7DB-4039-A69F-DFC6E2455AA2}" type="sibTrans" cxnId="{0F284B9D-95B8-4EDD-90EF-5589246145F7}">
      <dgm:prSet/>
      <dgm:spPr/>
      <dgm:t>
        <a:bodyPr/>
        <a:lstStyle/>
        <a:p>
          <a:endParaRPr lang="en-US" sz="1800"/>
        </a:p>
      </dgm:t>
    </dgm:pt>
    <dgm:pt modelId="{410DB29A-2BBA-4B49-975B-396DD6D87034}">
      <dgm:prSet custT="1"/>
      <dgm:spPr/>
      <dgm:t>
        <a:bodyPr/>
        <a:lstStyle/>
        <a:p>
          <a:r>
            <a:rPr lang="en-US" sz="1900" dirty="0"/>
            <a:t>High Risk Uses</a:t>
          </a:r>
        </a:p>
      </dgm:t>
    </dgm:pt>
    <dgm:pt modelId="{99D9E6E8-0832-478A-B153-516204A92282}" type="parTrans" cxnId="{8953868F-2ABD-4FE0-9F62-114FD9C134D2}">
      <dgm:prSet/>
      <dgm:spPr/>
      <dgm:t>
        <a:bodyPr/>
        <a:lstStyle/>
        <a:p>
          <a:endParaRPr lang="en-US" sz="1800"/>
        </a:p>
      </dgm:t>
    </dgm:pt>
    <dgm:pt modelId="{6FFA6CD5-4D04-4B0D-BCFC-68C984F6A0CC}" type="sibTrans" cxnId="{8953868F-2ABD-4FE0-9F62-114FD9C134D2}">
      <dgm:prSet/>
      <dgm:spPr/>
      <dgm:t>
        <a:bodyPr/>
        <a:lstStyle/>
        <a:p>
          <a:endParaRPr lang="en-US" sz="1800"/>
        </a:p>
      </dgm:t>
    </dgm:pt>
    <dgm:pt modelId="{11B89140-429A-4ED9-B9C3-8F0E20B427E9}">
      <dgm:prSet custT="1"/>
      <dgm:spPr/>
      <dgm:t>
        <a:bodyPr/>
        <a:lstStyle/>
        <a:p>
          <a:r>
            <a:rPr lang="en-US" sz="1900" dirty="0"/>
            <a:t>Land Banking for </a:t>
          </a:r>
          <a:r>
            <a:rPr lang="en-US" sz="1900" b="1" dirty="0"/>
            <a:t>Affordable Housing</a:t>
          </a:r>
        </a:p>
      </dgm:t>
    </dgm:pt>
    <dgm:pt modelId="{A91B8CAB-8AB8-4337-8809-957434B1ABA0}" type="parTrans" cxnId="{BF77588B-70FF-4A30-9A44-37791A66F595}">
      <dgm:prSet/>
      <dgm:spPr/>
      <dgm:t>
        <a:bodyPr/>
        <a:lstStyle/>
        <a:p>
          <a:endParaRPr lang="en-US" sz="1800"/>
        </a:p>
      </dgm:t>
    </dgm:pt>
    <dgm:pt modelId="{9BA0B543-09DF-43B8-98DA-ED8773F9AE3A}" type="sibTrans" cxnId="{BF77588B-70FF-4A30-9A44-37791A66F595}">
      <dgm:prSet/>
      <dgm:spPr/>
      <dgm:t>
        <a:bodyPr/>
        <a:lstStyle/>
        <a:p>
          <a:endParaRPr lang="en-US" sz="1800"/>
        </a:p>
      </dgm:t>
    </dgm:pt>
    <dgm:pt modelId="{E5AFE9B4-2F0D-4667-A950-E560F641DE42}" type="pres">
      <dgm:prSet presAssocID="{C95074D2-035E-41D7-A773-EEC234BB8289}" presName="Name0" presStyleCnt="0">
        <dgm:presLayoutVars>
          <dgm:dir/>
          <dgm:animLvl val="lvl"/>
          <dgm:resizeHandles val="exact"/>
        </dgm:presLayoutVars>
      </dgm:prSet>
      <dgm:spPr/>
    </dgm:pt>
    <dgm:pt modelId="{2D072901-B78A-44B1-A214-9CF348D2BD54}" type="pres">
      <dgm:prSet presAssocID="{59706E2C-2BDE-4C96-A9EB-00E162DD8B90}" presName="composite" presStyleCnt="0"/>
      <dgm:spPr/>
    </dgm:pt>
    <dgm:pt modelId="{18B6074D-1C27-4FBF-9A98-7ACD96F52188}" type="pres">
      <dgm:prSet presAssocID="{59706E2C-2BDE-4C96-A9EB-00E162DD8B90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2C18AB45-F4CF-419F-A2A7-C603BF64A569}" type="pres">
      <dgm:prSet presAssocID="{59706E2C-2BDE-4C96-A9EB-00E162DD8B90}" presName="desTx" presStyleLbl="alignAccFollowNode1" presStyleIdx="0" presStyleCnt="4">
        <dgm:presLayoutVars>
          <dgm:bulletEnabled val="1"/>
        </dgm:presLayoutVars>
      </dgm:prSet>
      <dgm:spPr/>
    </dgm:pt>
    <dgm:pt modelId="{B7EA0BD8-824C-48D4-ABA1-648B01B8EF08}" type="pres">
      <dgm:prSet presAssocID="{2EBA398E-B663-4D27-9A97-CD89B7D77538}" presName="space" presStyleCnt="0"/>
      <dgm:spPr/>
    </dgm:pt>
    <dgm:pt modelId="{9C028637-DE4D-4914-9E81-9481734828CD}" type="pres">
      <dgm:prSet presAssocID="{36FAB43F-93DE-4247-B730-42B482613602}" presName="composite" presStyleCnt="0"/>
      <dgm:spPr/>
    </dgm:pt>
    <dgm:pt modelId="{2C340DA8-78B6-4A9E-92D1-29807176F53F}" type="pres">
      <dgm:prSet presAssocID="{36FAB43F-93DE-4247-B730-42B48261360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C4144F54-46F9-4E42-A6A5-E2E82804FA45}" type="pres">
      <dgm:prSet presAssocID="{36FAB43F-93DE-4247-B730-42B482613602}" presName="desTx" presStyleLbl="alignAccFollowNode1" presStyleIdx="1" presStyleCnt="4">
        <dgm:presLayoutVars>
          <dgm:bulletEnabled val="1"/>
        </dgm:presLayoutVars>
      </dgm:prSet>
      <dgm:spPr/>
    </dgm:pt>
    <dgm:pt modelId="{2C6589F9-13F7-4C92-A223-4F49823CA050}" type="pres">
      <dgm:prSet presAssocID="{D474D4E6-4194-4D87-983F-49D39BC9C73D}" presName="space" presStyleCnt="0"/>
      <dgm:spPr/>
    </dgm:pt>
    <dgm:pt modelId="{E7312AFD-24AF-423B-8AFB-FC36B5BDEB44}" type="pres">
      <dgm:prSet presAssocID="{625CA30C-7F6A-4A9F-9670-1474BE762EF9}" presName="composite" presStyleCnt="0"/>
      <dgm:spPr/>
    </dgm:pt>
    <dgm:pt modelId="{8D6FECCB-3610-4D08-8A2C-BE5297E769D6}" type="pres">
      <dgm:prSet presAssocID="{625CA30C-7F6A-4A9F-9670-1474BE762EF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C3E3794A-2EC8-46B2-AE95-54D56C3BB177}" type="pres">
      <dgm:prSet presAssocID="{625CA30C-7F6A-4A9F-9670-1474BE762EF9}" presName="desTx" presStyleLbl="alignAccFollowNode1" presStyleIdx="2" presStyleCnt="4">
        <dgm:presLayoutVars>
          <dgm:bulletEnabled val="1"/>
        </dgm:presLayoutVars>
      </dgm:prSet>
      <dgm:spPr/>
    </dgm:pt>
    <dgm:pt modelId="{E825D2BD-1A1F-4BB3-BCFA-7BBD0D6132F0}" type="pres">
      <dgm:prSet presAssocID="{17DFB9C3-7A28-4A80-80A9-7716CA284F01}" presName="space" presStyleCnt="0"/>
      <dgm:spPr/>
    </dgm:pt>
    <dgm:pt modelId="{87DA3186-6136-4876-B066-1EA5DEA265A7}" type="pres">
      <dgm:prSet presAssocID="{DA462B62-9A26-4B8D-835A-B9EE8F366B0C}" presName="composite" presStyleCnt="0"/>
      <dgm:spPr/>
    </dgm:pt>
    <dgm:pt modelId="{68106C61-1E8D-43C9-8665-E9F975F8FE18}" type="pres">
      <dgm:prSet presAssocID="{DA462B62-9A26-4B8D-835A-B9EE8F366B0C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B4E023CD-EF2E-4471-BA41-442E9C40ABBF}" type="pres">
      <dgm:prSet presAssocID="{DA462B62-9A26-4B8D-835A-B9EE8F366B0C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855E001-C457-41F5-BB2B-836F498AF3F4}" srcId="{0ABCD91E-F927-46F3-A516-D7BC5A0F4378}" destId="{CE17C62B-92EA-4F95-A5FB-A8E5E614FEB1}" srcOrd="1" destOrd="0" parTransId="{5F62168F-333C-43EC-8FE4-2860C48B9CB7}" sibTransId="{2FB93E89-0DC8-4A5F-B7C2-883E2AB93097}"/>
    <dgm:cxn modelId="{47F3C204-0D74-40A0-B113-BE4E5176306C}" type="presOf" srcId="{36FAB43F-93DE-4247-B730-42B482613602}" destId="{2C340DA8-78B6-4A9E-92D1-29807176F53F}" srcOrd="0" destOrd="0" presId="urn:microsoft.com/office/officeart/2005/8/layout/hList1"/>
    <dgm:cxn modelId="{91F9F90B-9C53-48A5-9EA6-38E38C3C1DC7}" type="presOf" srcId="{410DB29A-2BBA-4B49-975B-396DD6D87034}" destId="{2C18AB45-F4CF-419F-A2A7-C603BF64A569}" srcOrd="0" destOrd="3" presId="urn:microsoft.com/office/officeart/2005/8/layout/hList1"/>
    <dgm:cxn modelId="{BCB4B715-0026-41E1-AB16-C5CDB4400FC2}" type="presOf" srcId="{7030AA6B-5F26-49CF-A0FF-6788090888D9}" destId="{C3E3794A-2EC8-46B2-AE95-54D56C3BB177}" srcOrd="0" destOrd="1" presId="urn:microsoft.com/office/officeart/2005/8/layout/hList1"/>
    <dgm:cxn modelId="{D2AC8524-01C2-4382-BF61-943F59DCBAFA}" type="presOf" srcId="{0ABCD91E-F927-46F3-A516-D7BC5A0F4378}" destId="{2C18AB45-F4CF-419F-A2A7-C603BF64A569}" srcOrd="0" destOrd="0" presId="urn:microsoft.com/office/officeart/2005/8/layout/hList1"/>
    <dgm:cxn modelId="{C33AD82A-0234-4BCE-AD7A-2DCDDB757553}" type="presOf" srcId="{442787DC-620D-4C11-80E4-8FF0D0C3E854}" destId="{C4144F54-46F9-4E42-A6A5-E2E82804FA45}" srcOrd="0" destOrd="1" presId="urn:microsoft.com/office/officeart/2005/8/layout/hList1"/>
    <dgm:cxn modelId="{4B318738-1771-4E7A-9ED2-3DFB3124E8E6}" type="presOf" srcId="{1C0F38BD-BAFF-4389-BCBD-70B8DE7B42F2}" destId="{C4144F54-46F9-4E42-A6A5-E2E82804FA45}" srcOrd="0" destOrd="0" presId="urn:microsoft.com/office/officeart/2005/8/layout/hList1"/>
    <dgm:cxn modelId="{7DD2823E-9EA2-4C87-8485-9D3FA9E7CC09}" type="presOf" srcId="{11B89140-429A-4ED9-B9C3-8F0E20B427E9}" destId="{B4E023CD-EF2E-4471-BA41-442E9C40ABBF}" srcOrd="0" destOrd="3" presId="urn:microsoft.com/office/officeart/2005/8/layout/hList1"/>
    <dgm:cxn modelId="{86ACE562-0C21-4E75-ADF5-658FA388F1B3}" type="presOf" srcId="{59706E2C-2BDE-4C96-A9EB-00E162DD8B90}" destId="{18B6074D-1C27-4FBF-9A98-7ACD96F52188}" srcOrd="0" destOrd="0" presId="urn:microsoft.com/office/officeart/2005/8/layout/hList1"/>
    <dgm:cxn modelId="{8A16BB65-F9AC-426C-AD0B-7DEA444F0E03}" type="presOf" srcId="{53688C88-7450-49A2-91C0-52AA35ABB543}" destId="{B4E023CD-EF2E-4471-BA41-442E9C40ABBF}" srcOrd="0" destOrd="0" presId="urn:microsoft.com/office/officeart/2005/8/layout/hList1"/>
    <dgm:cxn modelId="{87FA2F67-4180-4306-B2A2-E28C3A961A9D}" srcId="{625CA30C-7F6A-4A9F-9670-1474BE762EF9}" destId="{2B556FFA-0F4D-4638-8DB3-DCF2D51DAC97}" srcOrd="0" destOrd="0" parTransId="{C00D38B8-A1B8-4F13-A9FC-83EF71BEF24E}" sibTransId="{84AD63E3-3BA1-451B-9BF3-A4FFDF95A7C6}"/>
    <dgm:cxn modelId="{DCFA7048-CA95-4130-9A2D-A063E0143FFC}" srcId="{59706E2C-2BDE-4C96-A9EB-00E162DD8B90}" destId="{0ABCD91E-F927-46F3-A516-D7BC5A0F4378}" srcOrd="0" destOrd="0" parTransId="{257D649F-5B22-463D-9502-3CEB317E2E1D}" sibTransId="{749026BF-6B9E-43C2-A3DD-DD4BEB84A44E}"/>
    <dgm:cxn modelId="{6EAAFC68-0CA6-409B-85EC-2A04D9BB202D}" srcId="{59706E2C-2BDE-4C96-A9EB-00E162DD8B90}" destId="{B467CB51-EED4-4DAC-8838-27862C9AE7BC}" srcOrd="1" destOrd="0" parTransId="{127A096D-FDDB-4DF7-9767-F3200922EF7E}" sibTransId="{EDA75B01-35ED-445C-AAAB-940A146223CD}"/>
    <dgm:cxn modelId="{189FFC69-F796-4281-B082-BB2F70E2BD66}" type="presOf" srcId="{C55BD7B9-6723-4915-8A49-4EFAAD462682}" destId="{B4E023CD-EF2E-4471-BA41-442E9C40ABBF}" srcOrd="0" destOrd="2" presId="urn:microsoft.com/office/officeart/2005/8/layout/hList1"/>
    <dgm:cxn modelId="{4B743C4A-8B28-44AD-80AB-C54F9B3D4AE3}" srcId="{C95074D2-035E-41D7-A773-EEC234BB8289}" destId="{DA462B62-9A26-4B8D-835A-B9EE8F366B0C}" srcOrd="3" destOrd="0" parTransId="{03B17AA3-6147-4EB3-B569-58A5B2FC0A66}" sibTransId="{413C66C3-B7D3-483C-8014-412B7D306B93}"/>
    <dgm:cxn modelId="{8290756F-E97B-4FDE-AA0F-7EC4ECCB4CD2}" type="presOf" srcId="{290244E1-DBD7-4C9F-BFE2-918919377D1E}" destId="{B4E023CD-EF2E-4471-BA41-442E9C40ABBF}" srcOrd="0" destOrd="1" presId="urn:microsoft.com/office/officeart/2005/8/layout/hList1"/>
    <dgm:cxn modelId="{5AA5A470-2387-4745-A1CD-83331DF1D186}" srcId="{DA462B62-9A26-4B8D-835A-B9EE8F366B0C}" destId="{53688C88-7450-49A2-91C0-52AA35ABB543}" srcOrd="0" destOrd="0" parTransId="{2E8A2914-31D1-4B0E-BA5E-69EA69EEFB52}" sibTransId="{12EA95B7-8A1D-4FD4-877E-1502C71B1589}"/>
    <dgm:cxn modelId="{2AC6F673-285E-4139-8E55-41648ACF30EA}" srcId="{C95074D2-035E-41D7-A773-EEC234BB8289}" destId="{36FAB43F-93DE-4247-B730-42B482613602}" srcOrd="1" destOrd="0" parTransId="{79214556-B4A5-46E5-BB53-E6BA2FCC7692}" sibTransId="{D474D4E6-4194-4D87-983F-49D39BC9C73D}"/>
    <dgm:cxn modelId="{948C6557-11E8-423C-B7BB-F0EC6F76ED9F}" type="presOf" srcId="{B467CB51-EED4-4DAC-8838-27862C9AE7BC}" destId="{2C18AB45-F4CF-419F-A2A7-C603BF64A569}" srcOrd="0" destOrd="4" presId="urn:microsoft.com/office/officeart/2005/8/layout/hList1"/>
    <dgm:cxn modelId="{BF77588B-70FF-4A30-9A44-37791A66F595}" srcId="{DA462B62-9A26-4B8D-835A-B9EE8F366B0C}" destId="{11B89140-429A-4ED9-B9C3-8F0E20B427E9}" srcOrd="3" destOrd="0" parTransId="{A91B8CAB-8AB8-4337-8809-957434B1ABA0}" sibTransId="{9BA0B543-09DF-43B8-98DA-ED8773F9AE3A}"/>
    <dgm:cxn modelId="{28C53D8C-046C-4257-8EC4-FB30FB26816D}" srcId="{36FAB43F-93DE-4247-B730-42B482613602}" destId="{1C0F38BD-BAFF-4389-BCBD-70B8DE7B42F2}" srcOrd="0" destOrd="0" parTransId="{97E4E056-350B-4193-887E-A35217D1B6A9}" sibTransId="{6CD7C187-9442-4737-8E39-81B10D1C0E07}"/>
    <dgm:cxn modelId="{8953868F-2ABD-4FE0-9F62-114FD9C134D2}" srcId="{0ABCD91E-F927-46F3-A516-D7BC5A0F4378}" destId="{410DB29A-2BBA-4B49-975B-396DD6D87034}" srcOrd="2" destOrd="0" parTransId="{99D9E6E8-0832-478A-B153-516204A92282}" sibTransId="{6FFA6CD5-4D04-4B0D-BCFC-68C984F6A0CC}"/>
    <dgm:cxn modelId="{9B4E4F97-1A04-4BDB-B1D2-A838DB725735}" srcId="{0ABCD91E-F927-46F3-A516-D7BC5A0F4378}" destId="{AFCB745F-F0FE-4DBD-9809-29E7BE359919}" srcOrd="0" destOrd="0" parTransId="{BFAF0D3B-58E7-47FA-90A2-DF6C65443E02}" sibTransId="{8221587B-E86E-4DE8-9576-B8081F78AA3F}"/>
    <dgm:cxn modelId="{0F284B9D-95B8-4EDD-90EF-5589246145F7}" srcId="{DA462B62-9A26-4B8D-835A-B9EE8F366B0C}" destId="{C55BD7B9-6723-4915-8A49-4EFAAD462682}" srcOrd="2" destOrd="0" parTransId="{6704E2B9-B68A-4DBE-BB2A-4F7AC695A50F}" sibTransId="{038BEC5E-E7DB-4039-A69F-DFC6E2455AA2}"/>
    <dgm:cxn modelId="{1A91EBA0-4C3F-4BF7-991F-828A6A8AC934}" srcId="{625CA30C-7F6A-4A9F-9670-1474BE762EF9}" destId="{7030AA6B-5F26-49CF-A0FF-6788090888D9}" srcOrd="1" destOrd="0" parTransId="{5B915026-FFA8-4AE3-839F-CB947C70FB57}" sibTransId="{A016BC7D-EA31-4686-8F7B-7E15B086DDB8}"/>
    <dgm:cxn modelId="{553DC8A6-E3D7-489B-B08B-D739CA74920C}" srcId="{DA462B62-9A26-4B8D-835A-B9EE8F366B0C}" destId="{290244E1-DBD7-4C9F-BFE2-918919377D1E}" srcOrd="1" destOrd="0" parTransId="{DF1524F9-3291-4CF3-A69D-266A16ED9E67}" sibTransId="{42DBC682-F49C-4D56-BA4A-4162CB75E54B}"/>
    <dgm:cxn modelId="{88D01FAD-ECFA-4CE8-B6A2-DF0BE6BC3AFB}" type="presOf" srcId="{CE17C62B-92EA-4F95-A5FB-A8E5E614FEB1}" destId="{2C18AB45-F4CF-419F-A2A7-C603BF64A569}" srcOrd="0" destOrd="2" presId="urn:microsoft.com/office/officeart/2005/8/layout/hList1"/>
    <dgm:cxn modelId="{41AAF6AD-F8D0-49DA-A49B-6862F2DFE43D}" srcId="{C95074D2-035E-41D7-A773-EEC234BB8289}" destId="{625CA30C-7F6A-4A9F-9670-1474BE762EF9}" srcOrd="2" destOrd="0" parTransId="{5DAE5234-E55E-424A-918A-81223AE4DBE9}" sibTransId="{17DFB9C3-7A28-4A80-80A9-7716CA284F01}"/>
    <dgm:cxn modelId="{1C2FF5AF-12C8-422F-BDE0-1DD8B499538F}" type="presOf" srcId="{625CA30C-7F6A-4A9F-9670-1474BE762EF9}" destId="{8D6FECCB-3610-4D08-8A2C-BE5297E769D6}" srcOrd="0" destOrd="0" presId="urn:microsoft.com/office/officeart/2005/8/layout/hList1"/>
    <dgm:cxn modelId="{B7F56ECE-415A-4217-BCA1-5CD51A3D1351}" type="presOf" srcId="{DA462B62-9A26-4B8D-835A-B9EE8F366B0C}" destId="{68106C61-1E8D-43C9-8665-E9F975F8FE18}" srcOrd="0" destOrd="0" presId="urn:microsoft.com/office/officeart/2005/8/layout/hList1"/>
    <dgm:cxn modelId="{5A34F1E2-5918-4BF7-A69B-EDC55D8939A4}" type="presOf" srcId="{2B556FFA-0F4D-4638-8DB3-DCF2D51DAC97}" destId="{C3E3794A-2EC8-46B2-AE95-54D56C3BB177}" srcOrd="0" destOrd="0" presId="urn:microsoft.com/office/officeart/2005/8/layout/hList1"/>
    <dgm:cxn modelId="{F798FEE3-BB35-4E80-9DEB-4631C23B4565}" srcId="{C95074D2-035E-41D7-A773-EEC234BB8289}" destId="{59706E2C-2BDE-4C96-A9EB-00E162DD8B90}" srcOrd="0" destOrd="0" parTransId="{883A046C-D82E-482F-BF2F-667C20D37E3B}" sibTransId="{2EBA398E-B663-4D27-9A97-CD89B7D77538}"/>
    <dgm:cxn modelId="{608E43E7-B5AA-49FF-B942-7156963F1613}" srcId="{36FAB43F-93DE-4247-B730-42B482613602}" destId="{442787DC-620D-4C11-80E4-8FF0D0C3E854}" srcOrd="1" destOrd="0" parTransId="{D93298BA-3D84-48D5-8B50-704601706BBE}" sibTransId="{387C27EC-9A07-4A1E-93F9-4027FE0CFAA3}"/>
    <dgm:cxn modelId="{C3A668EA-7107-457E-871F-3F8D17279979}" type="presOf" srcId="{C95074D2-035E-41D7-A773-EEC234BB8289}" destId="{E5AFE9B4-2F0D-4667-A950-E560F641DE42}" srcOrd="0" destOrd="0" presId="urn:microsoft.com/office/officeart/2005/8/layout/hList1"/>
    <dgm:cxn modelId="{6B61B2FD-209E-41EE-BF85-AD7A665825E1}" type="presOf" srcId="{AFCB745F-F0FE-4DBD-9809-29E7BE359919}" destId="{2C18AB45-F4CF-419F-A2A7-C603BF64A569}" srcOrd="0" destOrd="1" presId="urn:microsoft.com/office/officeart/2005/8/layout/hList1"/>
    <dgm:cxn modelId="{5D185C86-CEBA-42BB-9B4A-995B0F07EAE7}" type="presParOf" srcId="{E5AFE9B4-2F0D-4667-A950-E560F641DE42}" destId="{2D072901-B78A-44B1-A214-9CF348D2BD54}" srcOrd="0" destOrd="0" presId="urn:microsoft.com/office/officeart/2005/8/layout/hList1"/>
    <dgm:cxn modelId="{9DAC022B-F342-4540-ADEE-75016E8980F3}" type="presParOf" srcId="{2D072901-B78A-44B1-A214-9CF348D2BD54}" destId="{18B6074D-1C27-4FBF-9A98-7ACD96F52188}" srcOrd="0" destOrd="0" presId="urn:microsoft.com/office/officeart/2005/8/layout/hList1"/>
    <dgm:cxn modelId="{C1182DB2-A821-4842-B267-871AE0CF23CE}" type="presParOf" srcId="{2D072901-B78A-44B1-A214-9CF348D2BD54}" destId="{2C18AB45-F4CF-419F-A2A7-C603BF64A569}" srcOrd="1" destOrd="0" presId="urn:microsoft.com/office/officeart/2005/8/layout/hList1"/>
    <dgm:cxn modelId="{6B609896-01BB-4E2F-A61D-D053E2A76BAB}" type="presParOf" srcId="{E5AFE9B4-2F0D-4667-A950-E560F641DE42}" destId="{B7EA0BD8-824C-48D4-ABA1-648B01B8EF08}" srcOrd="1" destOrd="0" presId="urn:microsoft.com/office/officeart/2005/8/layout/hList1"/>
    <dgm:cxn modelId="{E4474094-FA1C-4076-9801-831D511BFB8A}" type="presParOf" srcId="{E5AFE9B4-2F0D-4667-A950-E560F641DE42}" destId="{9C028637-DE4D-4914-9E81-9481734828CD}" srcOrd="2" destOrd="0" presId="urn:microsoft.com/office/officeart/2005/8/layout/hList1"/>
    <dgm:cxn modelId="{3ACBE442-45CC-4046-802A-5DBC4A772684}" type="presParOf" srcId="{9C028637-DE4D-4914-9E81-9481734828CD}" destId="{2C340DA8-78B6-4A9E-92D1-29807176F53F}" srcOrd="0" destOrd="0" presId="urn:microsoft.com/office/officeart/2005/8/layout/hList1"/>
    <dgm:cxn modelId="{9F032443-4C09-4390-96E3-65C245F7CEB2}" type="presParOf" srcId="{9C028637-DE4D-4914-9E81-9481734828CD}" destId="{C4144F54-46F9-4E42-A6A5-E2E82804FA45}" srcOrd="1" destOrd="0" presId="urn:microsoft.com/office/officeart/2005/8/layout/hList1"/>
    <dgm:cxn modelId="{4BA00518-5D5B-4291-A2F3-B594B9416A55}" type="presParOf" srcId="{E5AFE9B4-2F0D-4667-A950-E560F641DE42}" destId="{2C6589F9-13F7-4C92-A223-4F49823CA050}" srcOrd="3" destOrd="0" presId="urn:microsoft.com/office/officeart/2005/8/layout/hList1"/>
    <dgm:cxn modelId="{EBCA5382-58EB-468B-890E-D249C4307D80}" type="presParOf" srcId="{E5AFE9B4-2F0D-4667-A950-E560F641DE42}" destId="{E7312AFD-24AF-423B-8AFB-FC36B5BDEB44}" srcOrd="4" destOrd="0" presId="urn:microsoft.com/office/officeart/2005/8/layout/hList1"/>
    <dgm:cxn modelId="{AA456724-E5A5-4471-A015-19C2BB188E89}" type="presParOf" srcId="{E7312AFD-24AF-423B-8AFB-FC36B5BDEB44}" destId="{8D6FECCB-3610-4D08-8A2C-BE5297E769D6}" srcOrd="0" destOrd="0" presId="urn:microsoft.com/office/officeart/2005/8/layout/hList1"/>
    <dgm:cxn modelId="{A5F1BB58-9031-44B5-9639-914888530DE1}" type="presParOf" srcId="{E7312AFD-24AF-423B-8AFB-FC36B5BDEB44}" destId="{C3E3794A-2EC8-46B2-AE95-54D56C3BB177}" srcOrd="1" destOrd="0" presId="urn:microsoft.com/office/officeart/2005/8/layout/hList1"/>
    <dgm:cxn modelId="{659D7A1E-E17D-45D4-BECF-26409676D8B4}" type="presParOf" srcId="{E5AFE9B4-2F0D-4667-A950-E560F641DE42}" destId="{E825D2BD-1A1F-4BB3-BCFA-7BBD0D6132F0}" srcOrd="5" destOrd="0" presId="urn:microsoft.com/office/officeart/2005/8/layout/hList1"/>
    <dgm:cxn modelId="{1FB04EAA-6761-4BDD-AB23-45E698EE2954}" type="presParOf" srcId="{E5AFE9B4-2F0D-4667-A950-E560F641DE42}" destId="{87DA3186-6136-4876-B066-1EA5DEA265A7}" srcOrd="6" destOrd="0" presId="urn:microsoft.com/office/officeart/2005/8/layout/hList1"/>
    <dgm:cxn modelId="{59C57C94-A4FC-47FC-8FC6-642508280963}" type="presParOf" srcId="{87DA3186-6136-4876-B066-1EA5DEA265A7}" destId="{68106C61-1E8D-43C9-8665-E9F975F8FE18}" srcOrd="0" destOrd="0" presId="urn:microsoft.com/office/officeart/2005/8/layout/hList1"/>
    <dgm:cxn modelId="{20F760A1-6394-4631-A39B-3EFD5FF09A6C}" type="presParOf" srcId="{87DA3186-6136-4876-B066-1EA5DEA265A7}" destId="{B4E023CD-EF2E-4471-BA41-442E9C40AB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6074D-1C27-4FBF-9A98-7ACD96F52188}">
      <dsp:nvSpPr>
        <dsp:cNvPr id="0" name=""/>
        <dsp:cNvSpPr/>
      </dsp:nvSpPr>
      <dsp:spPr>
        <a:xfrm>
          <a:off x="4276" y="260632"/>
          <a:ext cx="2571423" cy="102856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Develop + Maintain Dangerous Building Inventory</a:t>
          </a:r>
        </a:p>
      </dsp:txBody>
      <dsp:txXfrm>
        <a:off x="4276" y="260632"/>
        <a:ext cx="2571423" cy="1028569"/>
      </dsp:txXfrm>
    </dsp:sp>
    <dsp:sp modelId="{2C18AB45-F4CF-419F-A2A7-C603BF64A569}">
      <dsp:nvSpPr>
        <dsp:cNvPr id="0" name=""/>
        <dsp:cNvSpPr/>
      </dsp:nvSpPr>
      <dsp:spPr>
        <a:xfrm>
          <a:off x="4276" y="1289201"/>
          <a:ext cx="257142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Prioritize </a:t>
          </a:r>
          <a:r>
            <a:rPr lang="en-US" sz="1900" b="1" kern="1200" dirty="0"/>
            <a:t>high risk </a:t>
          </a:r>
          <a:r>
            <a:rPr lang="en-US" sz="1900" kern="1200" dirty="0"/>
            <a:t>structures: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Vacant + Unsecure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Crime Hotspots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High Risk Uses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Secure</a:t>
          </a:r>
          <a:r>
            <a:rPr lang="en-US" sz="1900" kern="1200" dirty="0"/>
            <a:t> </a:t>
          </a:r>
          <a:r>
            <a:rPr lang="en-US" sz="1900" b="1" kern="1200" dirty="0"/>
            <a:t>appropriately</a:t>
          </a:r>
        </a:p>
      </dsp:txBody>
      <dsp:txXfrm>
        <a:off x="4276" y="1289201"/>
        <a:ext cx="2571423" cy="2854800"/>
      </dsp:txXfrm>
    </dsp:sp>
    <dsp:sp modelId="{2C340DA8-78B6-4A9E-92D1-29807176F53F}">
      <dsp:nvSpPr>
        <dsp:cNvPr id="0" name=""/>
        <dsp:cNvSpPr/>
      </dsp:nvSpPr>
      <dsp:spPr>
        <a:xfrm>
          <a:off x="2935699" y="260632"/>
          <a:ext cx="2571423" cy="102856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Streamline Building Safety Codes</a:t>
          </a:r>
        </a:p>
      </dsp:txBody>
      <dsp:txXfrm>
        <a:off x="2935699" y="260632"/>
        <a:ext cx="2571423" cy="1028569"/>
      </dsp:txXfrm>
    </dsp:sp>
    <dsp:sp modelId="{C4144F54-46F9-4E42-A6A5-E2E82804FA45}">
      <dsp:nvSpPr>
        <dsp:cNvPr id="0" name=""/>
        <dsp:cNvSpPr/>
      </dsp:nvSpPr>
      <dsp:spPr>
        <a:xfrm>
          <a:off x="2935699" y="1289201"/>
          <a:ext cx="257142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>
              <a:solidFill>
                <a:schemeClr val="tx1"/>
              </a:solidFill>
            </a:rPr>
            <a:t>Empower City for </a:t>
          </a:r>
          <a:r>
            <a:rPr lang="en-US" sz="1900" b="1" i="0" kern="1200" dirty="0">
              <a:solidFill>
                <a:schemeClr val="tx1"/>
              </a:solidFill>
            </a:rPr>
            <a:t>immediate action </a:t>
          </a:r>
          <a:r>
            <a:rPr lang="en-US" sz="1900" b="0" i="0" kern="1200" dirty="0">
              <a:solidFill>
                <a:schemeClr val="tx1"/>
              </a:solidFill>
            </a:rPr>
            <a:t>when a building is a public safety threat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Enhance </a:t>
          </a:r>
          <a:r>
            <a:rPr lang="en-US" sz="1900" b="1" kern="1200" dirty="0"/>
            <a:t>property maintenance standards </a:t>
          </a:r>
          <a:r>
            <a:rPr lang="en-US" sz="1900" kern="1200" dirty="0"/>
            <a:t>to improve public health + safety</a:t>
          </a:r>
        </a:p>
      </dsp:txBody>
      <dsp:txXfrm>
        <a:off x="2935699" y="1289201"/>
        <a:ext cx="2571423" cy="2854800"/>
      </dsp:txXfrm>
    </dsp:sp>
    <dsp:sp modelId="{8D6FECCB-3610-4D08-8A2C-BE5297E769D6}">
      <dsp:nvSpPr>
        <dsp:cNvPr id="0" name=""/>
        <dsp:cNvSpPr/>
      </dsp:nvSpPr>
      <dsp:spPr>
        <a:xfrm>
          <a:off x="5867121" y="260632"/>
          <a:ext cx="2571423" cy="102856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Enhance Business Standards</a:t>
          </a:r>
        </a:p>
      </dsp:txBody>
      <dsp:txXfrm>
        <a:off x="5867121" y="260632"/>
        <a:ext cx="2571423" cy="1028569"/>
      </dsp:txXfrm>
    </dsp:sp>
    <dsp:sp modelId="{C3E3794A-2EC8-46B2-AE95-54D56C3BB177}">
      <dsp:nvSpPr>
        <dsp:cNvPr id="0" name=""/>
        <dsp:cNvSpPr/>
      </dsp:nvSpPr>
      <dsp:spPr>
        <a:xfrm>
          <a:off x="5867121" y="1289201"/>
          <a:ext cx="257142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Establish local </a:t>
          </a:r>
          <a:r>
            <a:rPr lang="en-US" sz="1900" b="1" kern="1200" dirty="0"/>
            <a:t>hotel &amp; motel license</a:t>
          </a:r>
          <a:r>
            <a:rPr lang="en-US" sz="1900" kern="1200" dirty="0"/>
            <a:t> for standards and inspections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Establish </a:t>
          </a:r>
          <a:r>
            <a:rPr lang="en-US" sz="1900" b="1" kern="1200" dirty="0"/>
            <a:t>multi-family ordinance </a:t>
          </a:r>
          <a:r>
            <a:rPr lang="en-US" sz="1900" kern="1200" dirty="0"/>
            <a:t>for standards and inspections</a:t>
          </a:r>
        </a:p>
      </dsp:txBody>
      <dsp:txXfrm>
        <a:off x="5867121" y="1289201"/>
        <a:ext cx="2571423" cy="2854800"/>
      </dsp:txXfrm>
    </dsp:sp>
    <dsp:sp modelId="{68106C61-1E8D-43C9-8665-E9F975F8FE18}">
      <dsp:nvSpPr>
        <dsp:cNvPr id="0" name=""/>
        <dsp:cNvSpPr/>
      </dsp:nvSpPr>
      <dsp:spPr>
        <a:xfrm>
          <a:off x="8798544" y="260632"/>
          <a:ext cx="2571423" cy="102856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Encourage Redevelopment</a:t>
          </a:r>
        </a:p>
      </dsp:txBody>
      <dsp:txXfrm>
        <a:off x="8798544" y="260632"/>
        <a:ext cx="2571423" cy="1028569"/>
      </dsp:txXfrm>
    </dsp:sp>
    <dsp:sp modelId="{B4E023CD-EF2E-4471-BA41-442E9C40ABBF}">
      <dsp:nvSpPr>
        <dsp:cNvPr id="0" name=""/>
        <dsp:cNvSpPr/>
      </dsp:nvSpPr>
      <dsp:spPr>
        <a:xfrm>
          <a:off x="8798544" y="1289201"/>
          <a:ext cx="257142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Incentivize </a:t>
          </a:r>
          <a:r>
            <a:rPr lang="en-US" sz="1900" b="1" kern="1200" dirty="0">
              <a:solidFill>
                <a:schemeClr val="tx1"/>
              </a:solidFill>
            </a:rPr>
            <a:t>Infill </a:t>
          </a:r>
          <a:r>
            <a:rPr lang="en-US" sz="1900" kern="1200" dirty="0"/>
            <a:t>Development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Provide </a:t>
          </a:r>
          <a:r>
            <a:rPr lang="en-US" sz="1900" b="1" kern="1200" dirty="0">
              <a:solidFill>
                <a:schemeClr val="tx1"/>
              </a:solidFill>
            </a:rPr>
            <a:t>Small Business </a:t>
          </a:r>
          <a:r>
            <a:rPr lang="en-US" sz="1900" kern="1200" dirty="0"/>
            <a:t>Grants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Target </a:t>
          </a:r>
          <a:r>
            <a:rPr lang="en-US" sz="1900" b="1" kern="1200" dirty="0">
              <a:solidFill>
                <a:schemeClr val="tx1"/>
              </a:solidFill>
            </a:rPr>
            <a:t>Downtown Redevelopment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Land Banking for </a:t>
          </a:r>
          <a:r>
            <a:rPr lang="en-US" sz="1900" b="1" kern="1200" dirty="0"/>
            <a:t>Affordable Housing</a:t>
          </a:r>
        </a:p>
      </dsp:txBody>
      <dsp:txXfrm>
        <a:off x="8798544" y="1289201"/>
        <a:ext cx="2571423" cy="285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6F2420-1B5B-4ADC-8291-9C4099C6E9C0}">
      <dsp:nvSpPr>
        <dsp:cNvPr id="0" name=""/>
        <dsp:cNvSpPr/>
      </dsp:nvSpPr>
      <dsp:spPr>
        <a:xfrm>
          <a:off x="2152" y="0"/>
          <a:ext cx="5480868" cy="3537053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88595" rIns="244475" bIns="0" numCol="1" spcCol="1270" anchor="t" anchorCtr="0">
          <a:noAutofit/>
        </a:bodyPr>
        <a:lstStyle/>
        <a:p>
          <a:pPr marL="0" lvl="0" indent="0" algn="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solidFill>
                <a:srgbClr val="2F5597"/>
              </a:solidFill>
            </a:rPr>
            <a:t>Strategy</a:t>
          </a:r>
        </a:p>
      </dsp:txBody>
      <dsp:txXfrm rot="16200000">
        <a:off x="-899952" y="902104"/>
        <a:ext cx="2900383" cy="1096173"/>
      </dsp:txXfrm>
    </dsp:sp>
    <dsp:sp modelId="{33B4915B-36FD-4B91-9750-2A68B2C87378}">
      <dsp:nvSpPr>
        <dsp:cNvPr id="0" name=""/>
        <dsp:cNvSpPr/>
      </dsp:nvSpPr>
      <dsp:spPr>
        <a:xfrm>
          <a:off x="1098325" y="0"/>
          <a:ext cx="4083247" cy="35370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Develop + maintain a list of dangerous properties to seal, demolish, acquire, or assist the property owner in repairing or demolishing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Targeted strategy to focus on 50 to 100 properties that need action as soon as possible</a:t>
          </a:r>
        </a:p>
      </dsp:txBody>
      <dsp:txXfrm>
        <a:off x="1098325" y="0"/>
        <a:ext cx="4083247" cy="3537053"/>
      </dsp:txXfrm>
    </dsp:sp>
    <dsp:sp modelId="{4B91BFAA-D4E9-486C-8020-76E272ABC1C1}">
      <dsp:nvSpPr>
        <dsp:cNvPr id="0" name=""/>
        <dsp:cNvSpPr/>
      </dsp:nvSpPr>
      <dsp:spPr>
        <a:xfrm>
          <a:off x="5674851" y="0"/>
          <a:ext cx="5480868" cy="3537053"/>
        </a:xfrm>
        <a:prstGeom prst="rect">
          <a:avLst/>
        </a:prstGeom>
        <a:solidFill>
          <a:schemeClr val="bg1"/>
        </a:solidFill>
        <a:ln w="381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88595" rIns="244475" bIns="0" numCol="1" spcCol="1270" anchor="t" anchorCtr="0">
          <a:noAutofit/>
        </a:bodyPr>
        <a:lstStyle/>
        <a:p>
          <a:pPr marL="0" lvl="0" indent="0" algn="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solidFill>
                <a:srgbClr val="2F5597"/>
              </a:solidFill>
            </a:rPr>
            <a:t>Outcome</a:t>
          </a:r>
        </a:p>
      </dsp:txBody>
      <dsp:txXfrm rot="16200000">
        <a:off x="4772746" y="902104"/>
        <a:ext cx="2900383" cy="1096173"/>
      </dsp:txXfrm>
    </dsp:sp>
    <dsp:sp modelId="{85899D63-942D-4ADE-A644-D304895A5613}">
      <dsp:nvSpPr>
        <dsp:cNvPr id="0" name=""/>
        <dsp:cNvSpPr/>
      </dsp:nvSpPr>
      <dsp:spPr>
        <a:xfrm rot="5400000">
          <a:off x="5442377" y="2620846"/>
          <a:ext cx="519756" cy="822130"/>
        </a:xfrm>
        <a:prstGeom prst="flowChartExtract">
          <a:avLst/>
        </a:prstGeom>
        <a:solidFill>
          <a:srgbClr val="2F5597"/>
        </a:solidFill>
        <a:ln w="28575" cap="flat" cmpd="sng" algn="ctr">
          <a:solidFill>
            <a:schemeClr val="bg1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5655E-9F52-49E2-B402-B16E33F2478B}">
      <dsp:nvSpPr>
        <dsp:cNvPr id="0" name=""/>
        <dsp:cNvSpPr/>
      </dsp:nvSpPr>
      <dsp:spPr>
        <a:xfrm>
          <a:off x="6771024" y="0"/>
          <a:ext cx="4083247" cy="353705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Enhanced Public Safety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Mitigating Health Risks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Revitalized Neighborhood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Improve quality of life for neighborhood residents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Address affordable housing needs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Stimulate economic growth through new small business ventures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solidFill>
                <a:schemeClr val="tx1"/>
              </a:solidFill>
            </a:rPr>
            <a:t>New tax revenue is reinvested into the community</a:t>
          </a:r>
        </a:p>
      </dsp:txBody>
      <dsp:txXfrm>
        <a:off x="6771024" y="0"/>
        <a:ext cx="4083247" cy="35370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28A82-D559-4476-8DB5-3A3E6EE39C2E}">
      <dsp:nvSpPr>
        <dsp:cNvPr id="0" name=""/>
        <dsp:cNvSpPr/>
      </dsp:nvSpPr>
      <dsp:spPr>
        <a:xfrm>
          <a:off x="5448" y="507181"/>
          <a:ext cx="2026722" cy="810689"/>
        </a:xfrm>
        <a:prstGeom prst="chevron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Inspection + Research</a:t>
          </a:r>
        </a:p>
      </dsp:txBody>
      <dsp:txXfrm>
        <a:off x="410793" y="507181"/>
        <a:ext cx="1216033" cy="810689"/>
      </dsp:txXfrm>
    </dsp:sp>
    <dsp:sp modelId="{9030A1D5-D7B8-4ECD-8C0B-C64BD8A44B82}">
      <dsp:nvSpPr>
        <dsp:cNvPr id="0" name=""/>
        <dsp:cNvSpPr/>
      </dsp:nvSpPr>
      <dsp:spPr>
        <a:xfrm>
          <a:off x="1829498" y="507181"/>
          <a:ext cx="2026722" cy="810689"/>
        </a:xfrm>
        <a:prstGeom prst="chevron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Notify Property Owner</a:t>
          </a:r>
        </a:p>
      </dsp:txBody>
      <dsp:txXfrm>
        <a:off x="2234843" y="507181"/>
        <a:ext cx="1216033" cy="810689"/>
      </dsp:txXfrm>
    </dsp:sp>
    <dsp:sp modelId="{5B2A852D-2FB7-4560-AB6C-0E7BE1A6EE02}">
      <dsp:nvSpPr>
        <dsp:cNvPr id="0" name=""/>
        <dsp:cNvSpPr/>
      </dsp:nvSpPr>
      <dsp:spPr>
        <a:xfrm>
          <a:off x="3653548" y="507181"/>
          <a:ext cx="2026722" cy="810689"/>
        </a:xfrm>
        <a:prstGeom prst="chevron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Re-Inspect</a:t>
          </a:r>
        </a:p>
      </dsp:txBody>
      <dsp:txXfrm>
        <a:off x="4058893" y="507181"/>
        <a:ext cx="1216033" cy="810689"/>
      </dsp:txXfrm>
    </dsp:sp>
    <dsp:sp modelId="{7090AB15-6DED-4250-81CD-1C0BF0DE6F0D}">
      <dsp:nvSpPr>
        <dsp:cNvPr id="0" name=""/>
        <dsp:cNvSpPr/>
      </dsp:nvSpPr>
      <dsp:spPr>
        <a:xfrm>
          <a:off x="5477599" y="507181"/>
          <a:ext cx="2026722" cy="810689"/>
        </a:xfrm>
        <a:prstGeom prst="chevron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City Council Hearing</a:t>
          </a:r>
        </a:p>
      </dsp:txBody>
      <dsp:txXfrm>
        <a:off x="5882944" y="507181"/>
        <a:ext cx="1216033" cy="810689"/>
      </dsp:txXfrm>
    </dsp:sp>
    <dsp:sp modelId="{08C32A6B-D501-4550-A654-00F513ADC743}">
      <dsp:nvSpPr>
        <dsp:cNvPr id="0" name=""/>
        <dsp:cNvSpPr/>
      </dsp:nvSpPr>
      <dsp:spPr>
        <a:xfrm>
          <a:off x="7301649" y="507181"/>
          <a:ext cx="2026722" cy="810689"/>
        </a:xfrm>
        <a:prstGeom prst="chevron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Re-Inspect</a:t>
          </a:r>
        </a:p>
      </dsp:txBody>
      <dsp:txXfrm>
        <a:off x="7706994" y="507181"/>
        <a:ext cx="1216033" cy="810689"/>
      </dsp:txXfrm>
    </dsp:sp>
    <dsp:sp modelId="{4F368A57-84D2-453B-A18F-DEBC32E417BF}">
      <dsp:nvSpPr>
        <dsp:cNvPr id="0" name=""/>
        <dsp:cNvSpPr/>
      </dsp:nvSpPr>
      <dsp:spPr>
        <a:xfrm>
          <a:off x="9125700" y="507181"/>
          <a:ext cx="2026722" cy="810689"/>
        </a:xfrm>
        <a:prstGeom prst="chevron">
          <a:avLst/>
        </a:prstGeom>
        <a:solidFill>
          <a:srgbClr val="2F55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Board &amp; Secure or Demolish</a:t>
          </a:r>
        </a:p>
      </dsp:txBody>
      <dsp:txXfrm>
        <a:off x="9531045" y="507181"/>
        <a:ext cx="1216033" cy="8106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6074D-1C27-4FBF-9A98-7ACD96F52188}">
      <dsp:nvSpPr>
        <dsp:cNvPr id="0" name=""/>
        <dsp:cNvSpPr/>
      </dsp:nvSpPr>
      <dsp:spPr>
        <a:xfrm>
          <a:off x="4276" y="260632"/>
          <a:ext cx="2571423" cy="102856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Develop + Maintain Dangerous Building Inventory</a:t>
          </a:r>
        </a:p>
      </dsp:txBody>
      <dsp:txXfrm>
        <a:off x="4276" y="260632"/>
        <a:ext cx="2571423" cy="1028569"/>
      </dsp:txXfrm>
    </dsp:sp>
    <dsp:sp modelId="{2C18AB45-F4CF-419F-A2A7-C603BF64A569}">
      <dsp:nvSpPr>
        <dsp:cNvPr id="0" name=""/>
        <dsp:cNvSpPr/>
      </dsp:nvSpPr>
      <dsp:spPr>
        <a:xfrm>
          <a:off x="4276" y="1289201"/>
          <a:ext cx="257142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Prioritize </a:t>
          </a:r>
          <a:r>
            <a:rPr lang="en-US" sz="1900" b="1" kern="1200" dirty="0"/>
            <a:t>high risk </a:t>
          </a:r>
          <a:r>
            <a:rPr lang="en-US" sz="1900" kern="1200" dirty="0"/>
            <a:t>structures: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Vacant + Unsecure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Crime Hotspots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High Risk Uses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Secure</a:t>
          </a:r>
          <a:r>
            <a:rPr lang="en-US" sz="1900" kern="1200" dirty="0"/>
            <a:t> </a:t>
          </a:r>
          <a:r>
            <a:rPr lang="en-US" sz="1900" b="1" kern="1200" dirty="0"/>
            <a:t>appropriately</a:t>
          </a:r>
        </a:p>
      </dsp:txBody>
      <dsp:txXfrm>
        <a:off x="4276" y="1289201"/>
        <a:ext cx="2571423" cy="2854800"/>
      </dsp:txXfrm>
    </dsp:sp>
    <dsp:sp modelId="{2C340DA8-78B6-4A9E-92D1-29807176F53F}">
      <dsp:nvSpPr>
        <dsp:cNvPr id="0" name=""/>
        <dsp:cNvSpPr/>
      </dsp:nvSpPr>
      <dsp:spPr>
        <a:xfrm>
          <a:off x="2935699" y="260632"/>
          <a:ext cx="2571423" cy="102856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Streamline Building Safety Codes</a:t>
          </a:r>
        </a:p>
      </dsp:txBody>
      <dsp:txXfrm>
        <a:off x="2935699" y="260632"/>
        <a:ext cx="2571423" cy="1028569"/>
      </dsp:txXfrm>
    </dsp:sp>
    <dsp:sp modelId="{C4144F54-46F9-4E42-A6A5-E2E82804FA45}">
      <dsp:nvSpPr>
        <dsp:cNvPr id="0" name=""/>
        <dsp:cNvSpPr/>
      </dsp:nvSpPr>
      <dsp:spPr>
        <a:xfrm>
          <a:off x="2935699" y="1289201"/>
          <a:ext cx="257142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>
              <a:solidFill>
                <a:schemeClr val="tx1"/>
              </a:solidFill>
            </a:rPr>
            <a:t>Empower City for </a:t>
          </a:r>
          <a:r>
            <a:rPr lang="en-US" sz="1900" b="1" i="0" kern="1200" dirty="0">
              <a:solidFill>
                <a:schemeClr val="tx1"/>
              </a:solidFill>
            </a:rPr>
            <a:t>immediate action </a:t>
          </a:r>
          <a:r>
            <a:rPr lang="en-US" sz="1900" b="0" i="0" kern="1200" dirty="0">
              <a:solidFill>
                <a:schemeClr val="tx1"/>
              </a:solidFill>
            </a:rPr>
            <a:t>when a building is a public safety threat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Enhance </a:t>
          </a:r>
          <a:r>
            <a:rPr lang="en-US" sz="1900" b="1" kern="1200" dirty="0"/>
            <a:t>property maintenance standards </a:t>
          </a:r>
          <a:r>
            <a:rPr lang="en-US" sz="1900" kern="1200" dirty="0"/>
            <a:t>to improve public health + safety</a:t>
          </a:r>
        </a:p>
      </dsp:txBody>
      <dsp:txXfrm>
        <a:off x="2935699" y="1289201"/>
        <a:ext cx="2571423" cy="2854800"/>
      </dsp:txXfrm>
    </dsp:sp>
    <dsp:sp modelId="{8D6FECCB-3610-4D08-8A2C-BE5297E769D6}">
      <dsp:nvSpPr>
        <dsp:cNvPr id="0" name=""/>
        <dsp:cNvSpPr/>
      </dsp:nvSpPr>
      <dsp:spPr>
        <a:xfrm>
          <a:off x="5867121" y="260632"/>
          <a:ext cx="2571423" cy="102856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Enhance Business Standards</a:t>
          </a:r>
        </a:p>
      </dsp:txBody>
      <dsp:txXfrm>
        <a:off x="5867121" y="260632"/>
        <a:ext cx="2571423" cy="1028569"/>
      </dsp:txXfrm>
    </dsp:sp>
    <dsp:sp modelId="{C3E3794A-2EC8-46B2-AE95-54D56C3BB177}">
      <dsp:nvSpPr>
        <dsp:cNvPr id="0" name=""/>
        <dsp:cNvSpPr/>
      </dsp:nvSpPr>
      <dsp:spPr>
        <a:xfrm>
          <a:off x="5867121" y="1289201"/>
          <a:ext cx="257142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Establish local </a:t>
          </a:r>
          <a:r>
            <a:rPr lang="en-US" sz="1900" b="1" kern="1200" dirty="0"/>
            <a:t>hotel &amp; motel license</a:t>
          </a:r>
          <a:r>
            <a:rPr lang="en-US" sz="1900" kern="1200" dirty="0"/>
            <a:t> for standards and inspections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Establish </a:t>
          </a:r>
          <a:r>
            <a:rPr lang="en-US" sz="1900" b="1" kern="1200" dirty="0"/>
            <a:t>multi-family ordinance </a:t>
          </a:r>
          <a:r>
            <a:rPr lang="en-US" sz="1900" kern="1200" dirty="0"/>
            <a:t>for standards and inspections</a:t>
          </a:r>
        </a:p>
      </dsp:txBody>
      <dsp:txXfrm>
        <a:off x="5867121" y="1289201"/>
        <a:ext cx="2571423" cy="2854800"/>
      </dsp:txXfrm>
    </dsp:sp>
    <dsp:sp modelId="{68106C61-1E8D-43C9-8665-E9F975F8FE18}">
      <dsp:nvSpPr>
        <dsp:cNvPr id="0" name=""/>
        <dsp:cNvSpPr/>
      </dsp:nvSpPr>
      <dsp:spPr>
        <a:xfrm>
          <a:off x="8798544" y="260632"/>
          <a:ext cx="2571423" cy="1028569"/>
        </a:xfrm>
        <a:prstGeom prst="rect">
          <a:avLst/>
        </a:prstGeom>
        <a:solidFill>
          <a:srgbClr val="2F559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Encourage Redevelopment</a:t>
          </a:r>
        </a:p>
      </dsp:txBody>
      <dsp:txXfrm>
        <a:off x="8798544" y="260632"/>
        <a:ext cx="2571423" cy="1028569"/>
      </dsp:txXfrm>
    </dsp:sp>
    <dsp:sp modelId="{B4E023CD-EF2E-4471-BA41-442E9C40ABBF}">
      <dsp:nvSpPr>
        <dsp:cNvPr id="0" name=""/>
        <dsp:cNvSpPr/>
      </dsp:nvSpPr>
      <dsp:spPr>
        <a:xfrm>
          <a:off x="8798544" y="1289201"/>
          <a:ext cx="2571423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Incentivize </a:t>
          </a:r>
          <a:r>
            <a:rPr lang="en-US" sz="1900" b="1" kern="1200" dirty="0">
              <a:solidFill>
                <a:schemeClr val="tx1"/>
              </a:solidFill>
            </a:rPr>
            <a:t>Infill </a:t>
          </a:r>
          <a:r>
            <a:rPr lang="en-US" sz="1900" kern="1200" dirty="0"/>
            <a:t>Development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Provide </a:t>
          </a:r>
          <a:r>
            <a:rPr lang="en-US" sz="1900" b="1" kern="1200" dirty="0">
              <a:solidFill>
                <a:schemeClr val="tx1"/>
              </a:solidFill>
            </a:rPr>
            <a:t>Small Business </a:t>
          </a:r>
          <a:r>
            <a:rPr lang="en-US" sz="1900" kern="1200" dirty="0"/>
            <a:t>Grants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Target </a:t>
          </a:r>
          <a:r>
            <a:rPr lang="en-US" sz="1900" b="1" kern="1200" dirty="0">
              <a:solidFill>
                <a:schemeClr val="tx1"/>
              </a:solidFill>
            </a:rPr>
            <a:t>Downtown Redevelopment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Land Banking for </a:t>
          </a:r>
          <a:r>
            <a:rPr lang="en-US" sz="1900" b="1" kern="1200" dirty="0"/>
            <a:t>Affordable Housing</a:t>
          </a:r>
        </a:p>
      </dsp:txBody>
      <dsp:txXfrm>
        <a:off x="8798544" y="1289201"/>
        <a:ext cx="2571423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8AA1A484-0F14-46AA-8235-27CE2AAA6817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94828F43-2708-4A6F-AAB1-C2CA6E23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Prioritize, Secure, Strengthen, &amp; Encourage Redevelopment</a:t>
            </a:r>
            <a:endParaRPr lang="en-US" sz="900" dirty="0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97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Steps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Moving through lien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Made contact with owner’s representative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Consider redevelopment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28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Steps –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Moving through lien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Made contact with owner’s representative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Consider redevelopment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30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Targeting: An effective code enforcement system will not only pursue violations on a complaint-driven basis but will also create priorities through proactive and strategic targeting practices intended to further substantive policy goals.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Enhanced Public Safety: By addressing hazardous structures, the strategy reduces the risk of accidents, fires, and criminal activities, contributing to a safer environment for residents.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Mitigating Health Risks: Removing structures with hazardous materials or structural deficiencies mitigates health risks associated with exposure to toxins, mold, or collapsing buildings, promoting community health and well-being.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Revitalized Communities: Redeveloping vacant or blighted properties creates opportunities for new housing, commercial ventures, or green spaces, revitalizing neighborhoods and stimulating economic growth.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Addressing Housing Needs: Repurposing or rebuilding structures can help alleviate housing shortages by providing quality, affordable housing options for residents, thereby enhancing overall livability.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Overall, a robust strategy to address dangerous or substandard buildings not only enhances public safety but also contributes to the overall prosperity, attractiveness, and well-being of the community.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54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15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130-day long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Majority of properties identified will follow this process, however, occupied properties and/or properties other than single-family residential or retail properties may take additional time to address</a:t>
            </a: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ui-sans-serif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ui-sans-serif"/>
              </a:rPr>
              <a:t>35 percent delinquent – referred for tax suit and/or tax warrant program (~6 months) – deprioritize these properties unless city wishes to retain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54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Prioritize, Secure, Strengthen, &amp; Encourage Redevelopment</a:t>
            </a:r>
            <a:endParaRPr lang="en-US" sz="900" dirty="0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87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CBD4-55FA-5CFD-02C2-8DCF317C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4FC9-B220-AE40-B941-1483F2686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E7F0-D0CA-75A3-F648-F1B1CBC2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161-8B89-47DE-BE62-12B3E07A7B77}" type="datetime1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2C17-588A-A86A-BD32-87C74AB7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59B08-A837-0B30-FE91-D4C0B0A6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D1E3-B9C6-410F-FAA3-FC7D6100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41B8E-A138-7F65-B80B-01BC8CB3D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97864-E04E-B11B-E923-CFBE0648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388F-C077-44D0-96D0-CA266E59171C}" type="datetime1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69FB-7277-1E64-2082-69C52C18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E6C-58F3-195B-BE8E-287818AE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4E64F-3A28-6415-0CD9-CD219A45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5F0D6-F24A-4B74-DFA0-48585957E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D3F3-0AAF-241D-142D-CDF92D1C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66D6-CA97-4FB5-BDD4-342B0408E314}" type="datetime1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E24B5-E071-AB83-50E7-5DF26E5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8AC7-DF17-6C1A-387C-A7CFE9AB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DD11-3761-0EAC-535C-E6EBE663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2921-FE21-E3EF-123A-9B5642C2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BA36-751D-BC35-8AD0-275C52A5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24FA-3831-4E3C-B632-65A471B9A9A6}" type="datetime1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C431-706E-E1DD-BF95-E04051FE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6531A-D40B-69C5-D3D4-C006A08B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503-57CC-61CA-D321-B72E616B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772E-9AA2-E9FA-3164-9645530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67A7-47BE-FEE4-0A19-758BD99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83D-89E6-49C9-8835-BDAADF9C7A09}" type="datetime1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0D00-4250-81D9-53E4-50D34706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8322-3DF7-D88D-C6D8-D3BEA192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1577-950C-042A-3EB0-69BEDEFA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47512-9E40-5803-B23A-335F03AD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D622-12EB-6997-AA0B-B9A76AFF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E7C10-E3BE-AAEC-4DFA-55929D2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5547-5C71-4628-8976-D1C3B3F750E2}" type="datetime1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44E4B-A9AF-8F71-45F1-8F3B4BBC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E556-BA06-5F32-44D3-9E10A8ED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35E8-6D06-6007-4810-AE52966D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9F3A-21BC-D5D4-C4B9-494D3A2D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BED0-1572-2E58-179D-5FB7F2855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88A94-D466-3266-FDD2-DA9FF2FFD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71C17-C46C-3E52-C2F6-EEBC65AE6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C103-B6A5-408B-BCEB-9B4F7C3F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AFDE-350A-490A-9828-39F7E8B3C4FB}" type="datetime1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AAF89-CC14-F47C-2792-E3167B75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5D890-2684-5CAC-B853-3807F14F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8B38-7AC3-FE22-5790-B6E05D82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F55A-85B2-1DB1-53DE-DB2EFEB0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3EC4-C6BB-4D2F-B6C8-5915E158786A}" type="datetime1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3CC34-3C5D-A981-F6CF-455F341B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E89DD-A691-E03A-68BA-75FD793E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E860C-7B33-0AA8-B9DC-040D9A61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E29F-7D9A-4814-9CCA-F6550D110869}" type="datetime1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CCC4-F465-2F12-164B-9A878F0C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B4D8-398D-B19A-B436-33F44BC5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C3DE-46A5-B5AE-B29C-538D08F5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C24C-32EB-9345-BC48-FFE4C577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A0C13-7802-C56D-9FD8-56CDF197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B1DF-96E3-6DEC-0743-1E598347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01C8-4338-4C81-AA51-A2995521687A}" type="datetime1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BB-0E7D-A49E-DF76-666CD243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21708-88B2-4E31-C5BD-7351A052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E417-25FE-0D98-4097-0695A5D5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A871B-9B38-9CF8-1D9B-46A706EE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BAE09-D712-1FAE-2DD9-C65E4F92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C7AD0-8D48-40EF-F07C-72AEB129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8D72-685B-40B6-894D-5EE1353BE29A}" type="datetime1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993E9-7E91-0C51-3A43-9FDFE3EE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FCEBE-E993-326D-7106-91C313D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EF65E-ED78-D57F-12D9-B7ECFE9F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1B05-F0C3-3816-E460-55E01A37B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0EAA3-135C-471C-57A6-51F4DC31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3D22-7AA9-44F5-B97D-7F83FEA3F468}" type="datetime1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41958-5563-3038-3330-DB2AF3D0D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D429-54C0-4559-116E-329B0B502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4.xml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diagramData" Target="../diagrams/data4.xml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F350-BEA1-D68A-1B54-BAD3AEFBA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9669-B796-4573-0A85-1537FBF17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banner with buildings in the background&#10;&#10;Description automatically generated">
            <a:extLst>
              <a:ext uri="{FF2B5EF4-FFF2-40B4-BE49-F238E27FC236}">
                <a16:creationId xmlns:a16="http://schemas.microsoft.com/office/drawing/2014/main" id="{4F7C84F1-3B86-A3B8-E7B2-68C7FD0CF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C0E0-234A-E65E-3CCA-86E874F826BD}"/>
              </a:ext>
            </a:extLst>
          </p:cNvPr>
          <p:cNvSpPr txBox="1">
            <a:spLocks/>
          </p:cNvSpPr>
          <p:nvPr/>
        </p:nvSpPr>
        <p:spPr>
          <a:xfrm>
            <a:off x="238539" y="6145883"/>
            <a:ext cx="461176" cy="702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latin typeface="Proxima Nova Extrabold" panose="02000506030000020004" pitchFamily="50" charset="0"/>
              </a:rPr>
              <a:pPr/>
              <a:t>1</a:t>
            </a:fld>
            <a:endParaRPr lang="en-US" sz="4000"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8C6FBB-57DC-E8EA-B07B-704CD19703D9}"/>
              </a:ext>
            </a:extLst>
          </p:cNvPr>
          <p:cNvSpPr txBox="1">
            <a:spLocks noChangeAspect="1"/>
          </p:cNvSpPr>
          <p:nvPr/>
        </p:nvSpPr>
        <p:spPr>
          <a:xfrm>
            <a:off x="173224" y="2622284"/>
            <a:ext cx="4949034" cy="168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t">
            <a:no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4400" b="1" dirty="0">
                <a:solidFill>
                  <a:schemeClr val="bg1"/>
                </a:solidFill>
              </a:rPr>
              <a:t>Dangerous Buildings Update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3BBFC-E69A-4E37-34BE-23CC8D8F8859}"/>
              </a:ext>
            </a:extLst>
          </p:cNvPr>
          <p:cNvSpPr txBox="1"/>
          <p:nvPr/>
        </p:nvSpPr>
        <p:spPr>
          <a:xfrm>
            <a:off x="238539" y="4717668"/>
            <a:ext cx="208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28, 2024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39BD94-E518-BC54-87E9-F2F19449BF75}"/>
              </a:ext>
            </a:extLst>
          </p:cNvPr>
          <p:cNvSpPr txBox="1"/>
          <p:nvPr/>
        </p:nvSpPr>
        <p:spPr>
          <a:xfrm>
            <a:off x="173224" y="2160877"/>
            <a:ext cx="208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ITEM 3c</a:t>
            </a:r>
          </a:p>
        </p:txBody>
      </p:sp>
    </p:spTree>
    <p:extLst>
      <p:ext uri="{BB962C8B-B14F-4D97-AF65-F5344CB8AC3E}">
        <p14:creationId xmlns:p14="http://schemas.microsoft.com/office/powerpoint/2010/main" val="42670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1ECE-D290-1AC5-B875-B192C7F5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79D684D-54EF-B0C3-6A68-06DB505F6AEF}"/>
              </a:ext>
            </a:extLst>
          </p:cNvPr>
          <p:cNvSpPr txBox="1">
            <a:spLocks/>
          </p:cNvSpPr>
          <p:nvPr/>
        </p:nvSpPr>
        <p:spPr>
          <a:xfrm>
            <a:off x="-189271" y="5961590"/>
            <a:ext cx="12222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EC2B0-7EAE-BD5C-1926-31581088EC3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ED34FF1-CD56-9B01-C1A8-81E7B2A48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E8060-6330-F1C1-CC71-FEBEE69E39C1}"/>
              </a:ext>
            </a:extLst>
          </p:cNvPr>
          <p:cNvSpPr txBox="1">
            <a:spLocks/>
          </p:cNvSpPr>
          <p:nvPr/>
        </p:nvSpPr>
        <p:spPr>
          <a:xfrm>
            <a:off x="421831" y="469371"/>
            <a:ext cx="11157872" cy="1278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Next Steps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Inventory Summary: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75 Identified Properties</a:t>
            </a:r>
            <a:endParaRPr lang="en-US" sz="3200" b="1" dirty="0">
              <a:solidFill>
                <a:srgbClr val="FF0000"/>
              </a:solidFill>
              <a:latin typeface="Proxima Nova Extrabold"/>
              <a:cs typeface="Arial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C0FB4DC-D215-BFC2-554B-FD16B3DF7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460404"/>
              </p:ext>
            </p:extLst>
          </p:nvPr>
        </p:nvGraphicFramePr>
        <p:xfrm>
          <a:off x="421830" y="1747880"/>
          <a:ext cx="3422037" cy="383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840B364-2A33-38C7-4586-5AFC827991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5837317"/>
              </p:ext>
            </p:extLst>
          </p:nvPr>
        </p:nvGraphicFramePr>
        <p:xfrm>
          <a:off x="4289747" y="1747880"/>
          <a:ext cx="3422037" cy="383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48F1BA7-D2B3-06D5-F63A-AC9A46D81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163695"/>
              </p:ext>
            </p:extLst>
          </p:nvPr>
        </p:nvGraphicFramePr>
        <p:xfrm>
          <a:off x="8157666" y="1747880"/>
          <a:ext cx="3422037" cy="383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57420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1ECE-D290-1AC5-B875-B192C7F5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79D684D-54EF-B0C3-6A68-06DB505F6AEF}"/>
              </a:ext>
            </a:extLst>
          </p:cNvPr>
          <p:cNvSpPr txBox="1">
            <a:spLocks/>
          </p:cNvSpPr>
          <p:nvPr/>
        </p:nvSpPr>
        <p:spPr>
          <a:xfrm>
            <a:off x="-189271" y="5961590"/>
            <a:ext cx="12222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EC2B0-7EAE-BD5C-1926-31581088EC3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ED34FF1-CD56-9B01-C1A8-81E7B2A48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E8060-6330-F1C1-CC71-FEBEE69E39C1}"/>
              </a:ext>
            </a:extLst>
          </p:cNvPr>
          <p:cNvSpPr txBox="1">
            <a:spLocks/>
          </p:cNvSpPr>
          <p:nvPr/>
        </p:nvSpPr>
        <p:spPr>
          <a:xfrm>
            <a:off x="421831" y="469371"/>
            <a:ext cx="11157872" cy="1278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Next Steps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Repair, Board &amp; Secure, or Demolition (Standard Process)</a:t>
            </a:r>
            <a:endParaRPr lang="en-US" sz="3200" b="1" dirty="0">
              <a:solidFill>
                <a:srgbClr val="FF0000"/>
              </a:solidFill>
              <a:latin typeface="Proxima Nova Extrabold"/>
              <a:cs typeface="Arial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B127276-7D64-69FE-CE00-3D586577FE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8476328"/>
              </p:ext>
            </p:extLst>
          </p:nvPr>
        </p:nvGraphicFramePr>
        <p:xfrm>
          <a:off x="421831" y="1747882"/>
          <a:ext cx="11157871" cy="1825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781DE19-6FED-22FB-1FA5-4B17B0F573B3}"/>
              </a:ext>
            </a:extLst>
          </p:cNvPr>
          <p:cNvSpPr txBox="1"/>
          <p:nvPr/>
        </p:nvSpPr>
        <p:spPr>
          <a:xfrm>
            <a:off x="1392765" y="3050191"/>
            <a:ext cx="158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45 Days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CFAF50-2CF4-97C0-4849-A7BD38B551BA}"/>
              </a:ext>
            </a:extLst>
          </p:cNvPr>
          <p:cNvSpPr txBox="1"/>
          <p:nvPr/>
        </p:nvSpPr>
        <p:spPr>
          <a:xfrm>
            <a:off x="3429001" y="3051201"/>
            <a:ext cx="11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30 Days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603A5A-B927-F18F-2486-3D54C67B9B41}"/>
              </a:ext>
            </a:extLst>
          </p:cNvPr>
          <p:cNvSpPr txBox="1"/>
          <p:nvPr/>
        </p:nvSpPr>
        <p:spPr>
          <a:xfrm>
            <a:off x="5198534" y="3051201"/>
            <a:ext cx="11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 Days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0C6A1C-12C2-2FE5-B0C6-07E227234927}"/>
              </a:ext>
            </a:extLst>
          </p:cNvPr>
          <p:cNvSpPr txBox="1"/>
          <p:nvPr/>
        </p:nvSpPr>
        <p:spPr>
          <a:xfrm>
            <a:off x="7023101" y="3045389"/>
            <a:ext cx="11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30 Days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67EA36-4118-7732-E2D1-38D14DFF3587}"/>
              </a:ext>
            </a:extLst>
          </p:cNvPr>
          <p:cNvSpPr txBox="1"/>
          <p:nvPr/>
        </p:nvSpPr>
        <p:spPr>
          <a:xfrm>
            <a:off x="8847668" y="3045389"/>
            <a:ext cx="115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15 Days*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955745-2274-C25D-AE5B-252602C091CE}"/>
              </a:ext>
            </a:extLst>
          </p:cNvPr>
          <p:cNvSpPr txBox="1"/>
          <p:nvPr/>
        </p:nvSpPr>
        <p:spPr>
          <a:xfrm>
            <a:off x="421831" y="3708400"/>
            <a:ext cx="11157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2F5597"/>
                </a:solidFill>
              </a:rPr>
              <a:t>$50,000 in CDBG funding has been set aside</a:t>
            </a:r>
            <a:r>
              <a:rPr lang="en-US" sz="2000" dirty="0"/>
              <a:t> to assist with repair or demolitions for properties located within an Enterprise Zone, prioritizing those single-family residences that are occupied</a:t>
            </a:r>
          </a:p>
          <a:p>
            <a:pPr marL="285750" indent="-28575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Majority of properties identified will follow this process</a:t>
            </a:r>
          </a:p>
          <a:p>
            <a:pPr marL="285750" indent="-28575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Board and secure and/or demolition should not be the end of the process – </a:t>
            </a:r>
            <a:r>
              <a:rPr lang="en-US" sz="2000" b="1" dirty="0">
                <a:solidFill>
                  <a:srgbClr val="2F5597"/>
                </a:solidFill>
              </a:rPr>
              <a:t>end goal is redevelopment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CFDFB-1690-5127-2A74-1858A9E0615F}"/>
              </a:ext>
            </a:extLst>
          </p:cNvPr>
          <p:cNvSpPr txBox="1"/>
          <p:nvPr/>
        </p:nvSpPr>
        <p:spPr>
          <a:xfrm>
            <a:off x="1032933" y="5935074"/>
            <a:ext cx="8475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*May take longer depending on time to secure utility disconnects and asbestos clearance</a:t>
            </a:r>
          </a:p>
        </p:txBody>
      </p:sp>
    </p:spTree>
    <p:extLst>
      <p:ext uri="{BB962C8B-B14F-4D97-AF65-F5344CB8AC3E}">
        <p14:creationId xmlns:p14="http://schemas.microsoft.com/office/powerpoint/2010/main" val="188342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CD9CF-F6B0-1A90-CCD2-79518C40A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89ABD62-424C-D0FB-A8BA-4F934C8E4DD5}"/>
              </a:ext>
            </a:extLst>
          </p:cNvPr>
          <p:cNvSpPr txBox="1">
            <a:spLocks/>
          </p:cNvSpPr>
          <p:nvPr/>
        </p:nvSpPr>
        <p:spPr>
          <a:xfrm>
            <a:off x="-228873" y="6015616"/>
            <a:ext cx="11460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B19ABA-7AE8-0693-DB42-E922E13B45B9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9EF4EB54-59ED-4A10-CA78-68B10CE936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352ACE-03E9-6034-1524-80DB2A2BEC94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76270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Strategy: Addressing Dangerous Buildings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96CFCB9-3422-3588-59EF-7D29DC85D74C}"/>
              </a:ext>
            </a:extLst>
          </p:cNvPr>
          <p:cNvGraphicFramePr/>
          <p:nvPr/>
        </p:nvGraphicFramePr>
        <p:xfrm>
          <a:off x="473627" y="1494321"/>
          <a:ext cx="11374244" cy="4404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95385B10-01B2-B290-6B29-CE6A96E88C7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269" y="1062019"/>
            <a:ext cx="914400" cy="914400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7C8BD5EE-2131-7A2B-50C0-70E55C7B80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00201" y="1062019"/>
            <a:ext cx="914400" cy="914400"/>
          </a:xfrm>
          <a:prstGeom prst="rect">
            <a:avLst/>
          </a:prstGeom>
        </p:spPr>
      </p:pic>
      <p:pic>
        <p:nvPicPr>
          <p:cNvPr id="16" name="Graphic 15" descr="Badge 3 with solid fill">
            <a:extLst>
              <a:ext uri="{FF2B5EF4-FFF2-40B4-BE49-F238E27FC236}">
                <a16:creationId xmlns:a16="http://schemas.microsoft.com/office/drawing/2014/main" id="{2C9E3959-E904-3AFA-FCAD-152DB8FAE0C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62197" y="1062019"/>
            <a:ext cx="914400" cy="914400"/>
          </a:xfrm>
          <a:prstGeom prst="rect">
            <a:avLst/>
          </a:prstGeom>
        </p:spPr>
      </p:pic>
      <p:pic>
        <p:nvPicPr>
          <p:cNvPr id="18" name="Graphic 17" descr="Badge 4 with solid fill">
            <a:extLst>
              <a:ext uri="{FF2B5EF4-FFF2-40B4-BE49-F238E27FC236}">
                <a16:creationId xmlns:a16="http://schemas.microsoft.com/office/drawing/2014/main" id="{CA5B0B38-21D2-E92B-1FF0-83B09DCC756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88400" y="1062019"/>
            <a:ext cx="914400" cy="9144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65AD8E85-C8EE-7483-34B1-8AC654D8D0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22984" y="2916640"/>
            <a:ext cx="648712" cy="64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652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-257004" y="6026499"/>
            <a:ext cx="16032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AC0D-0067-A0BA-150E-F156500F93A8}"/>
              </a:ext>
            </a:extLst>
          </p:cNvPr>
          <p:cNvSpPr txBox="1">
            <a:spLocks/>
          </p:cNvSpPr>
          <p:nvPr/>
        </p:nvSpPr>
        <p:spPr>
          <a:xfrm>
            <a:off x="4670901" y="2071598"/>
            <a:ext cx="285019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rgbClr val="00599D"/>
                </a:solidFill>
                <a:latin typeface="Proxima Nova Extrabold" panose="02000506030000020004" pitchFamily="50" charset="0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DED-F624-7415-85CE-B2CD75DEB4D1}"/>
              </a:ext>
            </a:extLst>
          </p:cNvPr>
          <p:cNvSpPr txBox="1"/>
          <p:nvPr/>
        </p:nvSpPr>
        <p:spPr>
          <a:xfrm>
            <a:off x="921097" y="2828835"/>
            <a:ext cx="10349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Deliver exceptional services and promote a high quality of life and place for </a:t>
            </a:r>
            <a:r>
              <a:rPr lang="en-US" sz="3600" b="1"/>
              <a:t>ALL </a:t>
            </a:r>
            <a:r>
              <a:rPr lang="en-US" sz="3600"/>
              <a:t>our citizens.</a:t>
            </a:r>
          </a:p>
        </p:txBody>
      </p:sp>
    </p:spTree>
    <p:extLst>
      <p:ext uri="{BB962C8B-B14F-4D97-AF65-F5344CB8AC3E}">
        <p14:creationId xmlns:p14="http://schemas.microsoft.com/office/powerpoint/2010/main" val="42162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535677-67C6-00D0-A961-FBFCDC6A72ED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WHAT WE WILL COVER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pic>
        <p:nvPicPr>
          <p:cNvPr id="3" name="Graphic 2" descr="Badge 1 outline">
            <a:extLst>
              <a:ext uri="{FF2B5EF4-FFF2-40B4-BE49-F238E27FC236}">
                <a16:creationId xmlns:a16="http://schemas.microsoft.com/office/drawing/2014/main" id="{15D12A05-B5FA-E6F6-6866-09F5E50FA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5054" y="1986035"/>
            <a:ext cx="914400" cy="914400"/>
          </a:xfrm>
          <a:prstGeom prst="rect">
            <a:avLst/>
          </a:prstGeom>
        </p:spPr>
      </p:pic>
      <p:pic>
        <p:nvPicPr>
          <p:cNvPr id="9" name="Graphic 8" descr="Badge outline">
            <a:extLst>
              <a:ext uri="{FF2B5EF4-FFF2-40B4-BE49-F238E27FC236}">
                <a16:creationId xmlns:a16="http://schemas.microsoft.com/office/drawing/2014/main" id="{E2F1427D-6CA5-8A01-829D-596043A34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5054" y="2989515"/>
            <a:ext cx="914400" cy="914400"/>
          </a:xfrm>
          <a:prstGeom prst="rect">
            <a:avLst/>
          </a:prstGeom>
        </p:spPr>
      </p:pic>
      <p:pic>
        <p:nvPicPr>
          <p:cNvPr id="12" name="Graphic 11" descr="Badge 3 outline">
            <a:extLst>
              <a:ext uri="{FF2B5EF4-FFF2-40B4-BE49-F238E27FC236}">
                <a16:creationId xmlns:a16="http://schemas.microsoft.com/office/drawing/2014/main" id="{42541A46-C877-DD7D-2261-319A776781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5054" y="3988006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A7ECE0-4E48-88C8-BACD-068CA7C2F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645" y="2232952"/>
            <a:ext cx="3194416" cy="3689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2A62FA-5E2C-C379-8003-210702C688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4186" y="1170439"/>
            <a:ext cx="2822588" cy="2395936"/>
          </a:xfrm>
          <a:prstGeom prst="flowChartPreparation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6D3C57-B212-10AF-847E-6943E79A36CD}"/>
              </a:ext>
            </a:extLst>
          </p:cNvPr>
          <p:cNvSpPr txBox="1"/>
          <p:nvPr/>
        </p:nvSpPr>
        <p:spPr>
          <a:xfrm>
            <a:off x="7307656" y="2175658"/>
            <a:ext cx="392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roxima Nova Extrabold" panose="02000506030000020004"/>
              </a:rPr>
              <a:t>STRATEGY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8AE16B-21C5-FFD5-6116-B8232E234AEF}"/>
              </a:ext>
            </a:extLst>
          </p:cNvPr>
          <p:cNvSpPr txBox="1"/>
          <p:nvPr/>
        </p:nvSpPr>
        <p:spPr>
          <a:xfrm>
            <a:off x="7307656" y="4200402"/>
            <a:ext cx="3928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roxima Nova Extrabold" panose="02000506030000020004"/>
              </a:rPr>
              <a:t>NEXT STEPS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111B26-1980-2E8E-2137-6C3987033988}"/>
              </a:ext>
            </a:extLst>
          </p:cNvPr>
          <p:cNvSpPr txBox="1"/>
          <p:nvPr/>
        </p:nvSpPr>
        <p:spPr>
          <a:xfrm>
            <a:off x="7307656" y="2969661"/>
            <a:ext cx="3928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roxima Nova Extrabold" panose="02000506030000020004"/>
              </a:rPr>
              <a:t>UPDATES + RESULTS</a:t>
            </a:r>
          </a:p>
        </p:txBody>
      </p:sp>
    </p:spTree>
    <p:extLst>
      <p:ext uri="{BB962C8B-B14F-4D97-AF65-F5344CB8AC3E}">
        <p14:creationId xmlns:p14="http://schemas.microsoft.com/office/powerpoint/2010/main" val="352410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1ECE-D290-1AC5-B875-B192C7F5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79D684D-54EF-B0C3-6A68-06DB505F6AEF}"/>
              </a:ext>
            </a:extLst>
          </p:cNvPr>
          <p:cNvSpPr txBox="1">
            <a:spLocks/>
          </p:cNvSpPr>
          <p:nvPr/>
        </p:nvSpPr>
        <p:spPr>
          <a:xfrm>
            <a:off x="-189271" y="5961590"/>
            <a:ext cx="12222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EC2B0-7EAE-BD5C-1926-31581088EC3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ED34FF1-CD56-9B01-C1A8-81E7B2A48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E8060-6330-F1C1-CC71-FEBEE69E39C1}"/>
              </a:ext>
            </a:extLst>
          </p:cNvPr>
          <p:cNvSpPr txBox="1">
            <a:spLocks/>
          </p:cNvSpPr>
          <p:nvPr/>
        </p:nvSpPr>
        <p:spPr>
          <a:xfrm>
            <a:off x="421831" y="469371"/>
            <a:ext cx="9964739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Goals</a:t>
            </a:r>
            <a:endParaRPr lang="en-US" sz="4400" b="1" dirty="0">
              <a:solidFill>
                <a:srgbClr val="FF0000"/>
              </a:solidFill>
              <a:latin typeface="Proxima Nova Extrabold"/>
              <a:cs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421831" y="1226608"/>
            <a:ext cx="11081794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200" b="1" dirty="0">
                <a:latin typeface="Proxima Nova"/>
                <a:cs typeface="Arial"/>
              </a:rPr>
              <a:t>Goal 2. Set the Standard for a Safe and Secure City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  <a:cs typeface="Arial"/>
              </a:rPr>
              <a:t>2.1 Be the Safest City in West Texas: </a:t>
            </a:r>
            <a:r>
              <a:rPr lang="en-US" sz="2000" b="1" dirty="0">
                <a:solidFill>
                  <a:srgbClr val="2F5597"/>
                </a:solidFill>
                <a:latin typeface="Proxima Nova"/>
                <a:cs typeface="Arial"/>
              </a:rPr>
              <a:t>Enhance public safety </a:t>
            </a:r>
            <a:r>
              <a:rPr lang="en-US" sz="2000" dirty="0">
                <a:latin typeface="Proxima Nova"/>
                <a:cs typeface="Arial"/>
              </a:rPr>
              <a:t>programs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  <a:cs typeface="Arial"/>
              </a:rPr>
              <a:t>2.3 Implement Effective Code Enforcement Strategies: </a:t>
            </a:r>
            <a:r>
              <a:rPr lang="en-US" sz="2000" b="1" dirty="0">
                <a:solidFill>
                  <a:srgbClr val="2F5597"/>
                </a:solidFill>
                <a:latin typeface="Proxima Nova"/>
                <a:cs typeface="Arial"/>
              </a:rPr>
              <a:t>Address nuisances </a:t>
            </a:r>
            <a:r>
              <a:rPr lang="en-US" sz="2000" dirty="0">
                <a:latin typeface="Proxima Nova"/>
                <a:cs typeface="Arial"/>
              </a:rPr>
              <a:t>to improve overall health and safety</a:t>
            </a:r>
          </a:p>
          <a:p>
            <a:pPr marL="342900" indent="-342900">
              <a:spcAft>
                <a:spcPts val="18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  <a:cs typeface="Arial"/>
              </a:rPr>
              <a:t>2.4 </a:t>
            </a:r>
            <a:r>
              <a:rPr lang="en-US" sz="2000" b="1" dirty="0">
                <a:solidFill>
                  <a:srgbClr val="2F5597"/>
                </a:solidFill>
                <a:latin typeface="Proxima Nova"/>
                <a:cs typeface="Arial"/>
              </a:rPr>
              <a:t>Revitalize Neighborhoods</a:t>
            </a:r>
            <a:r>
              <a:rPr lang="en-US" sz="2000" dirty="0">
                <a:latin typeface="Proxima Nova"/>
                <a:cs typeface="Arial"/>
              </a:rPr>
              <a:t>: Utilize best practices to support the redevelopment of neighborhoods</a:t>
            </a:r>
          </a:p>
          <a:p>
            <a:pPr>
              <a:spcAft>
                <a:spcPts val="1200"/>
              </a:spcAft>
            </a:pPr>
            <a:r>
              <a:rPr lang="en-US" sz="2200" b="1" dirty="0">
                <a:latin typeface="Proxima Nova"/>
                <a:cs typeface="Arial"/>
              </a:rPr>
              <a:t>Goal 3. Quality of Life and Place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  <a:cs typeface="Arial"/>
              </a:rPr>
              <a:t>3.3 Create an Attractive and Inclusive Living Environment: Develop and enhance live, work, and play opportunities for our citizens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"/>
                <a:cs typeface="Arial"/>
              </a:rPr>
              <a:t>3.4 Establish Beautification Programs: Implement initiatives to make the community clean and bright</a:t>
            </a:r>
          </a:p>
        </p:txBody>
      </p:sp>
    </p:spTree>
    <p:extLst>
      <p:ext uri="{BB962C8B-B14F-4D97-AF65-F5344CB8AC3E}">
        <p14:creationId xmlns:p14="http://schemas.microsoft.com/office/powerpoint/2010/main" val="372117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CD9CF-F6B0-1A90-CCD2-79518C40A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89ABD62-424C-D0FB-A8BA-4F934C8E4DD5}"/>
              </a:ext>
            </a:extLst>
          </p:cNvPr>
          <p:cNvSpPr txBox="1">
            <a:spLocks/>
          </p:cNvSpPr>
          <p:nvPr/>
        </p:nvSpPr>
        <p:spPr>
          <a:xfrm>
            <a:off x="-228873" y="6015616"/>
            <a:ext cx="11460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B19ABA-7AE8-0693-DB42-E922E13B45B9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9EF4EB54-59ED-4A10-CA78-68B10CE936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352ACE-03E9-6034-1524-80DB2A2BEC94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76270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Strategy: Addressing Dangerous Buildings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96CFCB9-3422-3588-59EF-7D29DC85D7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114149"/>
              </p:ext>
            </p:extLst>
          </p:nvPr>
        </p:nvGraphicFramePr>
        <p:xfrm>
          <a:off x="473627" y="1494321"/>
          <a:ext cx="11374244" cy="4404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918DADD-2636-AE01-EB31-1A52F915034E}"/>
              </a:ext>
            </a:extLst>
          </p:cNvPr>
          <p:cNvSpPr/>
          <p:nvPr/>
        </p:nvSpPr>
        <p:spPr>
          <a:xfrm>
            <a:off x="351728" y="1620839"/>
            <a:ext cx="2786358" cy="409300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95385B10-01B2-B290-6B29-CE6A96E88C7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269" y="1062019"/>
            <a:ext cx="914400" cy="914400"/>
          </a:xfrm>
          <a:prstGeom prst="rect">
            <a:avLst/>
          </a:prstGeom>
        </p:spPr>
      </p:pic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7C8BD5EE-2131-7A2B-50C0-70E55C7B807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00201" y="1062019"/>
            <a:ext cx="914400" cy="914400"/>
          </a:xfrm>
          <a:prstGeom prst="rect">
            <a:avLst/>
          </a:prstGeom>
        </p:spPr>
      </p:pic>
      <p:pic>
        <p:nvPicPr>
          <p:cNvPr id="16" name="Graphic 15" descr="Badge 3 with solid fill">
            <a:extLst>
              <a:ext uri="{FF2B5EF4-FFF2-40B4-BE49-F238E27FC236}">
                <a16:creationId xmlns:a16="http://schemas.microsoft.com/office/drawing/2014/main" id="{2C9E3959-E904-3AFA-FCAD-152DB8FAE0C2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62197" y="1062019"/>
            <a:ext cx="914400" cy="914400"/>
          </a:xfrm>
          <a:prstGeom prst="rect">
            <a:avLst/>
          </a:prstGeom>
        </p:spPr>
      </p:pic>
      <p:pic>
        <p:nvPicPr>
          <p:cNvPr id="18" name="Graphic 17" descr="Badge 4 with solid fill">
            <a:extLst>
              <a:ext uri="{FF2B5EF4-FFF2-40B4-BE49-F238E27FC236}">
                <a16:creationId xmlns:a16="http://schemas.microsoft.com/office/drawing/2014/main" id="{CA5B0B38-21D2-E92B-1FF0-83B09DCC756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888400" y="1062019"/>
            <a:ext cx="914400" cy="9144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70D91FF9-852A-4D37-A48D-31113335C86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22984" y="2916640"/>
            <a:ext cx="648712" cy="648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23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1ECE-D290-1AC5-B875-B192C7F5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79D684D-54EF-B0C3-6A68-06DB505F6AEF}"/>
              </a:ext>
            </a:extLst>
          </p:cNvPr>
          <p:cNvSpPr txBox="1">
            <a:spLocks/>
          </p:cNvSpPr>
          <p:nvPr/>
        </p:nvSpPr>
        <p:spPr>
          <a:xfrm>
            <a:off x="-189271" y="5961590"/>
            <a:ext cx="12222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EC2B0-7EAE-BD5C-1926-31581088EC3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ED34FF1-CD56-9B01-C1A8-81E7B2A48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E8060-6330-F1C1-CC71-FEBEE69E39C1}"/>
              </a:ext>
            </a:extLst>
          </p:cNvPr>
          <p:cNvSpPr txBox="1">
            <a:spLocks/>
          </p:cNvSpPr>
          <p:nvPr/>
        </p:nvSpPr>
        <p:spPr>
          <a:xfrm>
            <a:off x="421831" y="469371"/>
            <a:ext cx="9964739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What is a “Dangerous” Building?</a:t>
            </a:r>
            <a:endParaRPr lang="en-US" sz="4400" b="1" dirty="0">
              <a:solidFill>
                <a:srgbClr val="FF0000"/>
              </a:solidFill>
              <a:latin typeface="Proxima Nova Extrabold"/>
              <a:cs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421831" y="1226608"/>
            <a:ext cx="1132780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Proxima Nova"/>
                <a:cs typeface="Arial"/>
              </a:rPr>
              <a:t>A “Dangerous” or “Substandard” Building is a building that: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F5597"/>
                </a:solidFill>
                <a:latin typeface="Proxima Nova"/>
                <a:cs typeface="Arial"/>
              </a:rPr>
              <a:t>Does not meet </a:t>
            </a:r>
            <a:r>
              <a:rPr lang="en-US" dirty="0">
                <a:latin typeface="Proxima Nova"/>
                <a:cs typeface="Arial"/>
              </a:rPr>
              <a:t>the </a:t>
            </a:r>
            <a:r>
              <a:rPr lang="en-US" b="1" dirty="0">
                <a:solidFill>
                  <a:srgbClr val="2F5597"/>
                </a:solidFill>
                <a:latin typeface="Proxima Nova"/>
                <a:cs typeface="Arial"/>
              </a:rPr>
              <a:t>standards </a:t>
            </a:r>
            <a:r>
              <a:rPr lang="en-US" dirty="0">
                <a:latin typeface="Proxima Nova"/>
                <a:cs typeface="Arial"/>
              </a:rPr>
              <a:t>set out by the City’s adopted Building, Electrical, Plumbing, Gas, Swimming Pool, Mechanical, Residential, or Energy Codes as they relate to buildings;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roxima Nova"/>
                <a:cs typeface="Arial"/>
              </a:rPr>
              <a:t>Endangers or is </a:t>
            </a:r>
            <a:r>
              <a:rPr lang="en-US" b="1" dirty="0">
                <a:solidFill>
                  <a:srgbClr val="2F5597"/>
                </a:solidFill>
                <a:latin typeface="Proxima Nova"/>
                <a:cs typeface="Arial"/>
              </a:rPr>
              <a:t>likely to endanger </a:t>
            </a:r>
            <a:r>
              <a:rPr lang="en-US" dirty="0">
                <a:latin typeface="Proxima Nova"/>
                <a:cs typeface="Arial"/>
              </a:rPr>
              <a:t>persons or property;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roxima Nova"/>
                <a:cs typeface="Arial"/>
              </a:rPr>
              <a:t>Is </a:t>
            </a:r>
            <a:r>
              <a:rPr lang="en-US" b="1" dirty="0">
                <a:solidFill>
                  <a:srgbClr val="2F5597"/>
                </a:solidFill>
                <a:latin typeface="Proxima Nova"/>
                <a:cs typeface="Arial"/>
              </a:rPr>
              <a:t>unfit for human habitation </a:t>
            </a:r>
            <a:r>
              <a:rPr lang="en-US" dirty="0">
                <a:latin typeface="Proxima Nova"/>
                <a:cs typeface="Arial"/>
              </a:rPr>
              <a:t>or a hazard to the public health, safety, and welfare;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roxima Nova"/>
                <a:cs typeface="Arial"/>
              </a:rPr>
              <a:t>Regardless of its structural condition, is </a:t>
            </a:r>
            <a:r>
              <a:rPr lang="en-US" b="1" dirty="0">
                <a:solidFill>
                  <a:srgbClr val="2F5597"/>
                </a:solidFill>
                <a:latin typeface="Proxima Nova"/>
                <a:cs typeface="Arial"/>
              </a:rPr>
              <a:t>unoccupied and unsecured </a:t>
            </a:r>
            <a:r>
              <a:rPr lang="en-US" dirty="0">
                <a:latin typeface="Proxima Nova"/>
                <a:cs typeface="Arial"/>
              </a:rPr>
              <a:t>from unauthorized entry or use by vagrants or other uninvited persons as a place of harborage, or by children;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roxima Nova"/>
                <a:cs typeface="Arial"/>
              </a:rPr>
              <a:t>Is a </a:t>
            </a:r>
            <a:r>
              <a:rPr lang="en-US" b="1" dirty="0">
                <a:solidFill>
                  <a:srgbClr val="2F5597"/>
                </a:solidFill>
                <a:latin typeface="Proxima Nova"/>
                <a:cs typeface="Arial"/>
              </a:rPr>
              <a:t>danger to the public</a:t>
            </a:r>
            <a:r>
              <a:rPr lang="en-US" dirty="0">
                <a:latin typeface="Proxima Nova"/>
                <a:cs typeface="Arial"/>
              </a:rPr>
              <a:t>, despite being boarded up, fenced or otherwise secured from entry;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roxima Nova"/>
                <a:cs typeface="Arial"/>
              </a:rPr>
              <a:t>Is secured by means that are </a:t>
            </a:r>
            <a:r>
              <a:rPr lang="en-US" b="1" dirty="0">
                <a:solidFill>
                  <a:srgbClr val="2F5597"/>
                </a:solidFill>
                <a:latin typeface="Proxima Nova"/>
                <a:cs typeface="Arial"/>
              </a:rPr>
              <a:t>inadequate to prevent unauthorized entry</a:t>
            </a:r>
            <a:r>
              <a:rPr lang="en-US" dirty="0">
                <a:latin typeface="Proxima Nova"/>
                <a:cs typeface="Arial"/>
              </a:rPr>
              <a:t>; or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roxima Nova"/>
                <a:cs typeface="Arial"/>
              </a:rPr>
              <a:t>Is </a:t>
            </a:r>
            <a:r>
              <a:rPr lang="en-US" b="1" dirty="0">
                <a:solidFill>
                  <a:srgbClr val="2F5597"/>
                </a:solidFill>
                <a:latin typeface="Proxima Nova"/>
                <a:cs typeface="Arial"/>
              </a:rPr>
              <a:t>in the process of being constructed</a:t>
            </a:r>
            <a:r>
              <a:rPr lang="en-US" dirty="0">
                <a:latin typeface="Proxima Nova"/>
                <a:cs typeface="Arial"/>
              </a:rPr>
              <a:t>, repaired, remodeled, or demolished and unfit for human occupancy or habitation for a period greater than: three years for a single-family dwelling, townhouse, duplex, or triplex; or five years for any other building.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3C3B7A-FEAA-CE41-3A53-7F99783DDD18}"/>
              </a:ext>
            </a:extLst>
          </p:cNvPr>
          <p:cNvSpPr txBox="1"/>
          <p:nvPr/>
        </p:nvSpPr>
        <p:spPr>
          <a:xfrm>
            <a:off x="1300573" y="5960579"/>
            <a:ext cx="8132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Codified in Section 4-8-1(b) of the City of Midland Municipal Code</a:t>
            </a:r>
          </a:p>
        </p:txBody>
      </p:sp>
    </p:spTree>
    <p:extLst>
      <p:ext uri="{BB962C8B-B14F-4D97-AF65-F5344CB8AC3E}">
        <p14:creationId xmlns:p14="http://schemas.microsoft.com/office/powerpoint/2010/main" val="324826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1ECE-D290-1AC5-B875-B192C7F5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79D684D-54EF-B0C3-6A68-06DB505F6AEF}"/>
              </a:ext>
            </a:extLst>
          </p:cNvPr>
          <p:cNvSpPr txBox="1">
            <a:spLocks/>
          </p:cNvSpPr>
          <p:nvPr/>
        </p:nvSpPr>
        <p:spPr>
          <a:xfrm>
            <a:off x="-189271" y="5961590"/>
            <a:ext cx="12222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EC2B0-7EAE-BD5C-1926-31581088EC3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ED34FF1-CD56-9B01-C1A8-81E7B2A48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E8060-6330-F1C1-CC71-FEBEE69E39C1}"/>
              </a:ext>
            </a:extLst>
          </p:cNvPr>
          <p:cNvSpPr txBox="1">
            <a:spLocks/>
          </p:cNvSpPr>
          <p:nvPr/>
        </p:nvSpPr>
        <p:spPr>
          <a:xfrm>
            <a:off x="421831" y="469371"/>
            <a:ext cx="9964739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What is a “Dangerous” Building?</a:t>
            </a:r>
            <a:endParaRPr lang="en-US" sz="4400" b="1" dirty="0">
              <a:solidFill>
                <a:srgbClr val="FF0000"/>
              </a:solidFill>
              <a:latin typeface="Proxima Nova Extrabold"/>
              <a:cs typeface="Arial"/>
            </a:endParaRP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0C3BAA83-DA67-8FD6-1823-72A24DDDA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86" r="9784" b="2"/>
          <a:stretch/>
        </p:blipFill>
        <p:spPr>
          <a:xfrm>
            <a:off x="421831" y="1163817"/>
            <a:ext cx="2661233" cy="2166730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2531FF85-FC78-1F72-A871-1A5DACA290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5" t="858" r="1336" b="858"/>
          <a:stretch/>
        </p:blipFill>
        <p:spPr>
          <a:xfrm>
            <a:off x="3270381" y="1163814"/>
            <a:ext cx="2661233" cy="2166731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0CC20E6-6814-E0D2-31C3-9771375C7F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94" t="1716" r="9027" b="-2"/>
          <a:stretch/>
        </p:blipFill>
        <p:spPr>
          <a:xfrm>
            <a:off x="6118932" y="1163814"/>
            <a:ext cx="2661232" cy="2166731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55AA271-9BD4-B0FD-46A1-3D8FFA4B56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67" r="7464" b="1734"/>
          <a:stretch/>
        </p:blipFill>
        <p:spPr>
          <a:xfrm>
            <a:off x="8967482" y="1163814"/>
            <a:ext cx="2661232" cy="216673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A0D11EF-D05C-5EC3-5785-1727B47B60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52" t="19547" r="22072"/>
          <a:stretch/>
        </p:blipFill>
        <p:spPr>
          <a:xfrm>
            <a:off x="421831" y="3429000"/>
            <a:ext cx="2661232" cy="2166729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B34393BD-20C5-1F98-BAA0-F03C10E91A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563" t="18401" r="5138" b="17278"/>
          <a:stretch/>
        </p:blipFill>
        <p:spPr>
          <a:xfrm>
            <a:off x="3270382" y="3428999"/>
            <a:ext cx="2661232" cy="2166727"/>
          </a:xfrm>
          <a:prstGeom prst="rect">
            <a:avLst/>
          </a:prstGeom>
        </p:spPr>
      </p:pic>
      <p:pic>
        <p:nvPicPr>
          <p:cNvPr id="14" name="Content Placeholder 6" descr="A dilapidated house in a field&#10;&#10;Description automatically generated">
            <a:extLst>
              <a:ext uri="{FF2B5EF4-FFF2-40B4-BE49-F238E27FC236}">
                <a16:creationId xmlns:a16="http://schemas.microsoft.com/office/drawing/2014/main" id="{9FD0C47A-9457-13DD-AF1B-84FFA1207E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1" r="6347" b="-2"/>
          <a:stretch/>
        </p:blipFill>
        <p:spPr>
          <a:xfrm>
            <a:off x="6118932" y="3428999"/>
            <a:ext cx="2661232" cy="2166727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0D8C017F-2DE2-5320-FD05-799820DB27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815" r="5969" b="5527"/>
          <a:stretch/>
        </p:blipFill>
        <p:spPr>
          <a:xfrm>
            <a:off x="8967482" y="3428999"/>
            <a:ext cx="2656203" cy="21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4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1ECE-D290-1AC5-B875-B192C7F5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79D684D-54EF-B0C3-6A68-06DB505F6AEF}"/>
              </a:ext>
            </a:extLst>
          </p:cNvPr>
          <p:cNvSpPr txBox="1">
            <a:spLocks/>
          </p:cNvSpPr>
          <p:nvPr/>
        </p:nvSpPr>
        <p:spPr>
          <a:xfrm>
            <a:off x="-189271" y="5961590"/>
            <a:ext cx="12222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EC2B0-7EAE-BD5C-1926-31581088EC3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ED34FF1-CD56-9B01-C1A8-81E7B2A48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70547C-3B35-9486-BC36-15FFBE2A8B75}"/>
              </a:ext>
            </a:extLst>
          </p:cNvPr>
          <p:cNvSpPr txBox="1">
            <a:spLocks/>
          </p:cNvSpPr>
          <p:nvPr/>
        </p:nvSpPr>
        <p:spPr>
          <a:xfrm>
            <a:off x="482714" y="418382"/>
            <a:ext cx="10938704" cy="75723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Update + Results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Strategy: Streamlining Building Safety Codes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E2E888D-2F42-142F-B79D-B5D3028E1386}"/>
              </a:ext>
            </a:extLst>
          </p:cNvPr>
          <p:cNvSpPr txBox="1"/>
          <p:nvPr/>
        </p:nvSpPr>
        <p:spPr>
          <a:xfrm>
            <a:off x="482713" y="1828800"/>
            <a:ext cx="11091219" cy="39549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  <a:buClr>
                <a:srgbClr val="2F5597"/>
              </a:buClr>
            </a:pPr>
            <a:r>
              <a:rPr lang="en-US" sz="2400" b="1" i="0" dirty="0">
                <a:effectLst/>
                <a:latin typeface="Proxima Nova"/>
              </a:rPr>
              <a:t>ACTION:</a:t>
            </a:r>
            <a:r>
              <a:rPr lang="en-US" sz="2400" i="0" dirty="0">
                <a:effectLst/>
                <a:latin typeface="Proxima Nova"/>
              </a:rPr>
              <a:t> </a:t>
            </a:r>
            <a:r>
              <a:rPr lang="en-US" sz="2400" dirty="0">
                <a:latin typeface="Proxima Nova"/>
              </a:rPr>
              <a:t>In </a:t>
            </a:r>
            <a:r>
              <a:rPr lang="en-US" sz="2400" i="0" dirty="0">
                <a:effectLst/>
                <a:latin typeface="Proxima Nova"/>
              </a:rPr>
              <a:t>March 2024, City Council approved code amendment, allowing City to immediately board unsecured, vacant, and dangerous buildings.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F5597"/>
                </a:solidFill>
                <a:effectLst/>
                <a:latin typeface="Proxima Nova"/>
              </a:rPr>
              <a:t>Reduces red tape 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Proxima Nova"/>
              </a:rPr>
              <a:t>and improves City’s efficiency from &gt;130 days to &lt;14 days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D0D0D"/>
                </a:solidFill>
                <a:effectLst/>
                <a:latin typeface="Proxima Nova"/>
              </a:rPr>
              <a:t>Ensures </a:t>
            </a:r>
            <a:r>
              <a:rPr lang="en-US" sz="2400" b="1" i="0" dirty="0">
                <a:solidFill>
                  <a:srgbClr val="2F5597"/>
                </a:solidFill>
                <a:effectLst/>
                <a:latin typeface="Proxima Nova"/>
              </a:rPr>
              <a:t>immediate safety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Proxima Nova"/>
              </a:rPr>
              <a:t>, critical in urgent cases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F5597"/>
                </a:solidFill>
                <a:effectLst/>
                <a:latin typeface="Proxima Nova"/>
              </a:rPr>
              <a:t>Permitted by state statute 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Proxima Nova"/>
              </a:rPr>
              <a:t>upon City ordinance adoption</a:t>
            </a:r>
          </a:p>
          <a:p>
            <a:pPr marL="342900" indent="-342900">
              <a:spcAft>
                <a:spcPts val="18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2F5597"/>
                </a:solidFill>
                <a:effectLst/>
                <a:latin typeface="Proxima Nova"/>
              </a:rPr>
              <a:t>Best practice </a:t>
            </a:r>
            <a:r>
              <a:rPr lang="en-US" sz="2400" b="0" i="0" dirty="0">
                <a:solidFill>
                  <a:srgbClr val="0D0D0D"/>
                </a:solidFill>
                <a:effectLst/>
                <a:latin typeface="Proxima Nova"/>
              </a:rPr>
              <a:t>in various Texas cities</a:t>
            </a:r>
          </a:p>
          <a:p>
            <a:pPr>
              <a:spcAft>
                <a:spcPts val="1200"/>
              </a:spcAft>
              <a:buClr>
                <a:srgbClr val="2F5597"/>
              </a:buClr>
            </a:pPr>
            <a:r>
              <a:rPr lang="en-US" sz="2800" b="1" u="sng" dirty="0">
                <a:latin typeface="Proxima Nova"/>
              </a:rPr>
              <a:t>RESULT: Vaughn Building secured in April 2024</a:t>
            </a:r>
          </a:p>
        </p:txBody>
      </p:sp>
    </p:spTree>
    <p:extLst>
      <p:ext uri="{BB962C8B-B14F-4D97-AF65-F5344CB8AC3E}">
        <p14:creationId xmlns:p14="http://schemas.microsoft.com/office/powerpoint/2010/main" val="13610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1ECE-D290-1AC5-B875-B192C7F5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79D684D-54EF-B0C3-6A68-06DB505F6AEF}"/>
              </a:ext>
            </a:extLst>
          </p:cNvPr>
          <p:cNvSpPr txBox="1">
            <a:spLocks/>
          </p:cNvSpPr>
          <p:nvPr/>
        </p:nvSpPr>
        <p:spPr>
          <a:xfrm>
            <a:off x="-189271" y="5961590"/>
            <a:ext cx="12222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EC2B0-7EAE-BD5C-1926-31581088EC3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ED34FF1-CD56-9B01-C1A8-81E7B2A48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70547C-3B35-9486-BC36-15FFBE2A8B75}"/>
              </a:ext>
            </a:extLst>
          </p:cNvPr>
          <p:cNvSpPr txBox="1">
            <a:spLocks/>
          </p:cNvSpPr>
          <p:nvPr/>
        </p:nvSpPr>
        <p:spPr>
          <a:xfrm>
            <a:off x="482714" y="418382"/>
            <a:ext cx="10938704" cy="757237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Update + Results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Vaughn Building: Before + After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4545B-B67A-BFC4-4B63-B66FC4E3BA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298" r="1743" b="8720"/>
          <a:stretch/>
        </p:blipFill>
        <p:spPr>
          <a:xfrm>
            <a:off x="482713" y="1837269"/>
            <a:ext cx="4775087" cy="3479798"/>
          </a:xfrm>
          <a:prstGeom prst="rect">
            <a:avLst/>
          </a:prstGeom>
        </p:spPr>
      </p:pic>
      <p:pic>
        <p:nvPicPr>
          <p:cNvPr id="2052" name="Picture 4" descr="Midland Police Department sweeps and seals the Vaughn Building in downtown  Midland">
            <a:extLst>
              <a:ext uri="{FF2B5EF4-FFF2-40B4-BE49-F238E27FC236}">
                <a16:creationId xmlns:a16="http://schemas.microsoft.com/office/drawing/2014/main" id="{9AE15229-71EA-8FB0-A4AA-3F675CBF1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r="16593" b="10221"/>
          <a:stretch/>
        </p:blipFill>
        <p:spPr bwMode="auto">
          <a:xfrm>
            <a:off x="6096000" y="1837269"/>
            <a:ext cx="4775087" cy="34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FC1C10-0C3C-17DE-D3CF-1E466B29D246}"/>
              </a:ext>
            </a:extLst>
          </p:cNvPr>
          <p:cNvSpPr txBox="1"/>
          <p:nvPr/>
        </p:nvSpPr>
        <p:spPr>
          <a:xfrm>
            <a:off x="1215022" y="5333312"/>
            <a:ext cx="331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EE4E8-109F-0ED7-9684-BC4B6F3839A9}"/>
              </a:ext>
            </a:extLst>
          </p:cNvPr>
          <p:cNvSpPr txBox="1"/>
          <p:nvPr/>
        </p:nvSpPr>
        <p:spPr>
          <a:xfrm>
            <a:off x="6828309" y="5347882"/>
            <a:ext cx="331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228123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31ECE-D290-1AC5-B875-B192C7F55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A79D684D-54EF-B0C3-6A68-06DB505F6AEF}"/>
              </a:ext>
            </a:extLst>
          </p:cNvPr>
          <p:cNvSpPr txBox="1">
            <a:spLocks/>
          </p:cNvSpPr>
          <p:nvPr/>
        </p:nvSpPr>
        <p:spPr>
          <a:xfrm>
            <a:off x="-189271" y="5961590"/>
            <a:ext cx="122220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3EC2B0-7EAE-BD5C-1926-31581088EC3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5ED34FF1-CD56-9B01-C1A8-81E7B2A48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E8060-6330-F1C1-CC71-FEBEE69E39C1}"/>
              </a:ext>
            </a:extLst>
          </p:cNvPr>
          <p:cNvSpPr txBox="1">
            <a:spLocks/>
          </p:cNvSpPr>
          <p:nvPr/>
        </p:nvSpPr>
        <p:spPr>
          <a:xfrm>
            <a:off x="421831" y="469371"/>
            <a:ext cx="11157872" cy="1278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Next Steps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Strategy: Develop + Maintain Dangerous Building Inventory</a:t>
            </a:r>
            <a:endParaRPr lang="en-US" sz="3200" dirty="0">
              <a:solidFill>
                <a:srgbClr val="FF0000"/>
              </a:solidFill>
              <a:latin typeface="Proxima Nova Extrabold"/>
              <a:cs typeface="Arial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3684FC-9402-016C-11EF-DBA34B842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305134"/>
              </p:ext>
            </p:extLst>
          </p:nvPr>
        </p:nvGraphicFramePr>
        <p:xfrm>
          <a:off x="421831" y="1869107"/>
          <a:ext cx="11157872" cy="3537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0875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7" ma:contentTypeDescription="Create a new document." ma:contentTypeScope="" ma:versionID="349c1573d61c684b944a1deec85df1e5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100114-9664-4AD4-BF03-D3A224C9DB73}"/>
</file>

<file path=customXml/itemProps2.xml><?xml version="1.0" encoding="utf-8"?>
<ds:datastoreItem xmlns:ds="http://schemas.openxmlformats.org/officeDocument/2006/customXml" ds:itemID="{D336FDEE-0CCC-4922-A1C3-4DC20EC147F4}"/>
</file>

<file path=customXml/itemProps3.xml><?xml version="1.0" encoding="utf-8"?>
<ds:datastoreItem xmlns:ds="http://schemas.openxmlformats.org/officeDocument/2006/customXml" ds:itemID="{5D532260-E5F4-4993-BE36-190E1F5BAF85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1153</Words>
  <Application>Microsoft Office PowerPoint</Application>
  <PresentationFormat>Widescreen</PresentationFormat>
  <Paragraphs>157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Proxima Nova</vt:lpstr>
      <vt:lpstr>Proxima Nova Extrabold</vt:lpstr>
      <vt:lpstr>ui-sans-serif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Novak</dc:creator>
  <cp:lastModifiedBy>Elizabeth Triggs</cp:lastModifiedBy>
  <cp:revision>4</cp:revision>
  <cp:lastPrinted>2024-05-08T23:00:47Z</cp:lastPrinted>
  <dcterms:created xsi:type="dcterms:W3CDTF">2023-12-06T01:46:39Z</dcterms:created>
  <dcterms:modified xsi:type="dcterms:W3CDTF">2024-05-28T13:58:49Z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