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0"/>
  </p:notesMasterIdLst>
  <p:sldIdLst>
    <p:sldId id="256" r:id="rId4"/>
    <p:sldId id="257" r:id="rId5"/>
    <p:sldId id="296" r:id="rId6"/>
    <p:sldId id="259" r:id="rId7"/>
    <p:sldId id="307" r:id="rId8"/>
    <p:sldId id="293" r:id="rId9"/>
    <p:sldId id="297" r:id="rId10"/>
    <p:sldId id="302" r:id="rId11"/>
    <p:sldId id="284" r:id="rId12"/>
    <p:sldId id="300" r:id="rId13"/>
    <p:sldId id="301" r:id="rId14"/>
    <p:sldId id="308" r:id="rId15"/>
    <p:sldId id="299" r:id="rId16"/>
    <p:sldId id="304" r:id="rId17"/>
    <p:sldId id="305" r:id="rId18"/>
    <p:sldId id="286" r:id="rId19"/>
    <p:sldId id="272" r:id="rId20"/>
    <p:sldId id="289" r:id="rId21"/>
    <p:sldId id="290" r:id="rId22"/>
    <p:sldId id="265" r:id="rId23"/>
    <p:sldId id="275" r:id="rId24"/>
    <p:sldId id="264" r:id="rId25"/>
    <p:sldId id="295" r:id="rId26"/>
    <p:sldId id="276" r:id="rId27"/>
    <p:sldId id="274" r:id="rId28"/>
    <p:sldId id="2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9966FF"/>
    <a:srgbClr val="A39FFD"/>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4BAF5-5E7E-4A99-8775-506C19CE068B}" v="87" dt="2024-05-23T15:34:58.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4" autoAdjust="0"/>
    <p:restoredTop sz="89545" autoAdjust="0"/>
  </p:normalViewPr>
  <p:slideViewPr>
    <p:cSldViewPr snapToGrid="0">
      <p:cViewPr varScale="1">
        <p:scale>
          <a:sx n="116" d="100"/>
          <a:sy n="116" d="100"/>
        </p:scale>
        <p:origin x="84"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09737C-F970-43D1-BBEE-039A0412E4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DCA490-CDE4-4400-8DFA-67B13D82AF82}">
      <dgm:prSet custT="1"/>
      <dgm:spPr/>
      <dgm:t>
        <a:bodyPr/>
        <a:lstStyle/>
        <a:p>
          <a:pPr algn="ctr"/>
          <a:r>
            <a:rPr lang="en-US" sz="2400" dirty="0"/>
            <a:t>This program has resulted in over </a:t>
          </a:r>
          <a:r>
            <a:rPr lang="en-US" sz="2400" b="1" dirty="0"/>
            <a:t>425 work orders</a:t>
          </a:r>
          <a:r>
            <a:rPr lang="en-US" sz="2400" dirty="0"/>
            <a:t> to maintain the integrity of our 12 Most Traveled Roads. Accomplishments include:</a:t>
          </a:r>
        </a:p>
      </dgm:t>
    </dgm:pt>
    <dgm:pt modelId="{36A28B60-3D85-4598-AFC6-B6F759ED6A85}" type="parTrans" cxnId="{141A7680-75F8-4D7F-BB6C-E49A37CC2C65}">
      <dgm:prSet/>
      <dgm:spPr/>
      <dgm:t>
        <a:bodyPr/>
        <a:lstStyle/>
        <a:p>
          <a:endParaRPr lang="en-US"/>
        </a:p>
      </dgm:t>
    </dgm:pt>
    <dgm:pt modelId="{23C35EB6-A2F7-4891-A1DB-2005DF7FDB56}" type="sibTrans" cxnId="{141A7680-75F8-4D7F-BB6C-E49A37CC2C65}">
      <dgm:prSet/>
      <dgm:spPr/>
      <dgm:t>
        <a:bodyPr/>
        <a:lstStyle/>
        <a:p>
          <a:endParaRPr lang="en-US"/>
        </a:p>
      </dgm:t>
    </dgm:pt>
    <dgm:pt modelId="{4A48C62B-2555-4AD8-8860-89A70701F1F5}">
      <dgm:prSet custT="1"/>
      <dgm:spPr/>
      <dgm:t>
        <a:bodyPr/>
        <a:lstStyle/>
        <a:p>
          <a:pPr>
            <a:buFontTx/>
            <a:buNone/>
          </a:pPr>
          <a:r>
            <a:rPr lang="en-US" sz="1400" dirty="0"/>
            <a:t>				</a:t>
          </a:r>
        </a:p>
      </dgm:t>
    </dgm:pt>
    <dgm:pt modelId="{CFED87F0-1269-4ED2-A99C-7BC04684DCE8}" type="parTrans" cxnId="{FDB304C2-C016-48AE-AC1C-9D9EC8567F7A}">
      <dgm:prSet/>
      <dgm:spPr/>
      <dgm:t>
        <a:bodyPr/>
        <a:lstStyle/>
        <a:p>
          <a:endParaRPr lang="en-US"/>
        </a:p>
      </dgm:t>
    </dgm:pt>
    <dgm:pt modelId="{5F44AAC8-08D3-41E8-AC1F-1598687E982B}" type="sibTrans" cxnId="{FDB304C2-C016-48AE-AC1C-9D9EC8567F7A}">
      <dgm:prSet/>
      <dgm:spPr/>
      <dgm:t>
        <a:bodyPr/>
        <a:lstStyle/>
        <a:p>
          <a:endParaRPr lang="en-US"/>
        </a:p>
      </dgm:t>
    </dgm:pt>
    <dgm:pt modelId="{224B78A3-37FF-4597-B81D-FEDFDBD1180A}" type="pres">
      <dgm:prSet presAssocID="{4809737C-F970-43D1-BBEE-039A0412E474}" presName="linear" presStyleCnt="0">
        <dgm:presLayoutVars>
          <dgm:animLvl val="lvl"/>
          <dgm:resizeHandles val="exact"/>
        </dgm:presLayoutVars>
      </dgm:prSet>
      <dgm:spPr/>
    </dgm:pt>
    <dgm:pt modelId="{E9709AB6-5354-4D92-A091-26002E447BB3}" type="pres">
      <dgm:prSet presAssocID="{FEDCA490-CDE4-4400-8DFA-67B13D82AF82}" presName="parentText" presStyleLbl="node1" presStyleIdx="0" presStyleCnt="1" custScaleY="234115" custLinFactNeighborY="96009">
        <dgm:presLayoutVars>
          <dgm:chMax val="0"/>
          <dgm:bulletEnabled val="1"/>
        </dgm:presLayoutVars>
      </dgm:prSet>
      <dgm:spPr/>
    </dgm:pt>
    <dgm:pt modelId="{3823E4ED-59FA-4B11-847D-F22E3FFFC20D}" type="pres">
      <dgm:prSet presAssocID="{FEDCA490-CDE4-4400-8DFA-67B13D82AF82}" presName="childText" presStyleLbl="revTx" presStyleIdx="0" presStyleCnt="1">
        <dgm:presLayoutVars>
          <dgm:bulletEnabled val="1"/>
        </dgm:presLayoutVars>
      </dgm:prSet>
      <dgm:spPr/>
    </dgm:pt>
  </dgm:ptLst>
  <dgm:cxnLst>
    <dgm:cxn modelId="{037DD64C-4274-4508-9743-FF06C7884701}" type="presOf" srcId="{4A48C62B-2555-4AD8-8860-89A70701F1F5}" destId="{3823E4ED-59FA-4B11-847D-F22E3FFFC20D}" srcOrd="0" destOrd="0" presId="urn:microsoft.com/office/officeart/2005/8/layout/vList2"/>
    <dgm:cxn modelId="{141A7680-75F8-4D7F-BB6C-E49A37CC2C65}" srcId="{4809737C-F970-43D1-BBEE-039A0412E474}" destId="{FEDCA490-CDE4-4400-8DFA-67B13D82AF82}" srcOrd="0" destOrd="0" parTransId="{36A28B60-3D85-4598-AFC6-B6F759ED6A85}" sibTransId="{23C35EB6-A2F7-4891-A1DB-2005DF7FDB56}"/>
    <dgm:cxn modelId="{EC461F9D-857F-4C65-8A02-7637B073EB98}" type="presOf" srcId="{FEDCA490-CDE4-4400-8DFA-67B13D82AF82}" destId="{E9709AB6-5354-4D92-A091-26002E447BB3}" srcOrd="0" destOrd="0" presId="urn:microsoft.com/office/officeart/2005/8/layout/vList2"/>
    <dgm:cxn modelId="{01C05FA9-9861-4CCA-96A4-F0BB9A903C25}" type="presOf" srcId="{4809737C-F970-43D1-BBEE-039A0412E474}" destId="{224B78A3-37FF-4597-B81D-FEDFDBD1180A}" srcOrd="0" destOrd="0" presId="urn:microsoft.com/office/officeart/2005/8/layout/vList2"/>
    <dgm:cxn modelId="{FDB304C2-C016-48AE-AC1C-9D9EC8567F7A}" srcId="{FEDCA490-CDE4-4400-8DFA-67B13D82AF82}" destId="{4A48C62B-2555-4AD8-8860-89A70701F1F5}" srcOrd="0" destOrd="0" parTransId="{CFED87F0-1269-4ED2-A99C-7BC04684DCE8}" sibTransId="{5F44AAC8-08D3-41E8-AC1F-1598687E982B}"/>
    <dgm:cxn modelId="{2FAAE4D5-034C-442B-A5AD-780B1B79E25E}" type="presParOf" srcId="{224B78A3-37FF-4597-B81D-FEDFDBD1180A}" destId="{E9709AB6-5354-4D92-A091-26002E447BB3}" srcOrd="0" destOrd="0" presId="urn:microsoft.com/office/officeart/2005/8/layout/vList2"/>
    <dgm:cxn modelId="{AAD8AA4E-C2DD-42FC-AF85-DEFA43B15033}" type="presParOf" srcId="{224B78A3-37FF-4597-B81D-FEDFDBD1180A}" destId="{3823E4ED-59FA-4B11-847D-F22E3FFFC20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09AB6-5354-4D92-A091-26002E447BB3}">
      <dsp:nvSpPr>
        <dsp:cNvPr id="0" name=""/>
        <dsp:cNvSpPr/>
      </dsp:nvSpPr>
      <dsp:spPr>
        <a:xfrm>
          <a:off x="0" y="188117"/>
          <a:ext cx="11503742" cy="8060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This program has resulted in over </a:t>
          </a:r>
          <a:r>
            <a:rPr lang="en-US" sz="2400" b="1" kern="1200" dirty="0"/>
            <a:t>425 work orders</a:t>
          </a:r>
          <a:r>
            <a:rPr lang="en-US" sz="2400" kern="1200" dirty="0"/>
            <a:t> to maintain the integrity of our 12 Most Traveled Roads. Accomplishments include:</a:t>
          </a:r>
        </a:p>
      </dsp:txBody>
      <dsp:txXfrm>
        <a:off x="39350" y="227467"/>
        <a:ext cx="11425042" cy="727395"/>
      </dsp:txXfrm>
    </dsp:sp>
    <dsp:sp modelId="{3823E4ED-59FA-4B11-847D-F22E3FFFC20D}">
      <dsp:nvSpPr>
        <dsp:cNvPr id="0" name=""/>
        <dsp:cNvSpPr/>
      </dsp:nvSpPr>
      <dsp:spPr>
        <a:xfrm>
          <a:off x="0" y="806221"/>
          <a:ext cx="11503742" cy="195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44" tIns="17780" rIns="99568" bIns="17780" numCol="1" spcCol="1270" anchor="t" anchorCtr="0">
          <a:noAutofit/>
        </a:bodyPr>
        <a:lstStyle/>
        <a:p>
          <a:pPr marL="114300" lvl="1" indent="-114300" algn="l" defTabSz="622300">
            <a:lnSpc>
              <a:spcPct val="90000"/>
            </a:lnSpc>
            <a:spcBef>
              <a:spcPct val="0"/>
            </a:spcBef>
            <a:spcAft>
              <a:spcPct val="20000"/>
            </a:spcAft>
            <a:buFontTx/>
            <a:buNone/>
          </a:pPr>
          <a:r>
            <a:rPr lang="en-US" sz="1400" kern="1200" dirty="0"/>
            <a:t>				</a:t>
          </a:r>
        </a:p>
      </dsp:txBody>
      <dsp:txXfrm>
        <a:off x="0" y="806221"/>
        <a:ext cx="11503742" cy="1958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A1A484-0F14-46AA-8235-27CE2AAA6817}"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28F43-2708-4A6F-AAB1-C2CA6E230251}" type="slidenum">
              <a:rPr lang="en-US" smtClean="0"/>
              <a:t>‹#›</a:t>
            </a:fld>
            <a:endParaRPr lang="en-US"/>
          </a:p>
        </p:txBody>
      </p:sp>
    </p:spTree>
    <p:extLst>
      <p:ext uri="{BB962C8B-B14F-4D97-AF65-F5344CB8AC3E}">
        <p14:creationId xmlns:p14="http://schemas.microsoft.com/office/powerpoint/2010/main" val="239266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1</a:t>
            </a:fld>
            <a:endParaRPr lang="en-US"/>
          </a:p>
        </p:txBody>
      </p:sp>
    </p:spTree>
    <p:extLst>
      <p:ext uri="{BB962C8B-B14F-4D97-AF65-F5344CB8AC3E}">
        <p14:creationId xmlns:p14="http://schemas.microsoft.com/office/powerpoint/2010/main" val="213004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5</a:t>
            </a:fld>
            <a:endParaRPr lang="en-US"/>
          </a:p>
        </p:txBody>
      </p:sp>
    </p:spTree>
    <p:extLst>
      <p:ext uri="{BB962C8B-B14F-4D97-AF65-F5344CB8AC3E}">
        <p14:creationId xmlns:p14="http://schemas.microsoft.com/office/powerpoint/2010/main" val="384815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10</a:t>
            </a:fld>
            <a:endParaRPr lang="en-US"/>
          </a:p>
        </p:txBody>
      </p:sp>
    </p:spTree>
    <p:extLst>
      <p:ext uri="{BB962C8B-B14F-4D97-AF65-F5344CB8AC3E}">
        <p14:creationId xmlns:p14="http://schemas.microsoft.com/office/powerpoint/2010/main" val="373755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14</a:t>
            </a:fld>
            <a:endParaRPr lang="en-US"/>
          </a:p>
        </p:txBody>
      </p:sp>
    </p:spTree>
    <p:extLst>
      <p:ext uri="{BB962C8B-B14F-4D97-AF65-F5344CB8AC3E}">
        <p14:creationId xmlns:p14="http://schemas.microsoft.com/office/powerpoint/2010/main" val="3394922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28F43-2708-4A6F-AAB1-C2CA6E230251}" type="slidenum">
              <a:rPr lang="en-US" smtClean="0"/>
              <a:t>26</a:t>
            </a:fld>
            <a:endParaRPr lang="en-US"/>
          </a:p>
        </p:txBody>
      </p:sp>
    </p:spTree>
    <p:extLst>
      <p:ext uri="{BB962C8B-B14F-4D97-AF65-F5344CB8AC3E}">
        <p14:creationId xmlns:p14="http://schemas.microsoft.com/office/powerpoint/2010/main" val="3846566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CBD4-55FA-5CFD-02C2-8DCF317CD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D94FC9-B220-AE40-B941-1483F2686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4E7F0-D0CA-75A3-F648-F1B1CBC2E14F}"/>
              </a:ext>
            </a:extLst>
          </p:cNvPr>
          <p:cNvSpPr>
            <a:spLocks noGrp="1"/>
          </p:cNvSpPr>
          <p:nvPr>
            <p:ph type="dt" sz="half" idx="10"/>
          </p:nvPr>
        </p:nvSpPr>
        <p:spPr/>
        <p:txBody>
          <a:bodyPr/>
          <a:lstStyle/>
          <a:p>
            <a:fld id="{7DBC6161-8B89-47DE-BE62-12B3E07A7B77}" type="datetime1">
              <a:rPr lang="en-US" smtClean="0"/>
              <a:t>6/13/2024</a:t>
            </a:fld>
            <a:endParaRPr lang="en-US"/>
          </a:p>
        </p:txBody>
      </p:sp>
      <p:sp>
        <p:nvSpPr>
          <p:cNvPr id="5" name="Footer Placeholder 4">
            <a:extLst>
              <a:ext uri="{FF2B5EF4-FFF2-40B4-BE49-F238E27FC236}">
                <a16:creationId xmlns:a16="http://schemas.microsoft.com/office/drawing/2014/main" id="{5CF42C17-588A-A86A-BD32-87C74AB76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59B08-A837-0B30-FE91-D4C0B0A64038}"/>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316192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D1E3-B9C6-410F-FAA3-FC7D610040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741B8E-A138-7F65-B80B-01BC8CB3DD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97864-E04E-B11B-E923-CFBE06487E1E}"/>
              </a:ext>
            </a:extLst>
          </p:cNvPr>
          <p:cNvSpPr>
            <a:spLocks noGrp="1"/>
          </p:cNvSpPr>
          <p:nvPr>
            <p:ph type="dt" sz="half" idx="10"/>
          </p:nvPr>
        </p:nvSpPr>
        <p:spPr/>
        <p:txBody>
          <a:bodyPr/>
          <a:lstStyle/>
          <a:p>
            <a:fld id="{5F66388F-C077-44D0-96D0-CA266E59171C}" type="datetime1">
              <a:rPr lang="en-US" smtClean="0"/>
              <a:t>6/13/2024</a:t>
            </a:fld>
            <a:endParaRPr lang="en-US"/>
          </a:p>
        </p:txBody>
      </p:sp>
      <p:sp>
        <p:nvSpPr>
          <p:cNvPr id="5" name="Footer Placeholder 4">
            <a:extLst>
              <a:ext uri="{FF2B5EF4-FFF2-40B4-BE49-F238E27FC236}">
                <a16:creationId xmlns:a16="http://schemas.microsoft.com/office/drawing/2014/main" id="{7D2769FB-7277-1E64-2082-69C52C189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17E6C-58F3-195B-BE8E-287818AE864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7108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C4E64F-3A28-6415-0CD9-CD219A45D7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5F0D6-F24A-4B74-DFA0-48585957EB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6BD3F3-0AAF-241D-142D-CDF92D1CFB49}"/>
              </a:ext>
            </a:extLst>
          </p:cNvPr>
          <p:cNvSpPr>
            <a:spLocks noGrp="1"/>
          </p:cNvSpPr>
          <p:nvPr>
            <p:ph type="dt" sz="half" idx="10"/>
          </p:nvPr>
        </p:nvSpPr>
        <p:spPr/>
        <p:txBody>
          <a:bodyPr/>
          <a:lstStyle/>
          <a:p>
            <a:fld id="{638266D6-CA97-4FB5-BDD4-342B0408E314}" type="datetime1">
              <a:rPr lang="en-US" smtClean="0"/>
              <a:t>6/13/2024</a:t>
            </a:fld>
            <a:endParaRPr lang="en-US"/>
          </a:p>
        </p:txBody>
      </p:sp>
      <p:sp>
        <p:nvSpPr>
          <p:cNvPr id="5" name="Footer Placeholder 4">
            <a:extLst>
              <a:ext uri="{FF2B5EF4-FFF2-40B4-BE49-F238E27FC236}">
                <a16:creationId xmlns:a16="http://schemas.microsoft.com/office/drawing/2014/main" id="{F14E24B5-E071-AB83-50E7-5DF26E534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78AC7-DF17-6C1A-387C-A7CFE9ABE582}"/>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135320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DD11-3761-0EAC-535C-E6EBE6630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A42921-FE21-E3EF-123A-9B5642C2B9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BBA36-751D-BC35-8AD0-275C52A5E330}"/>
              </a:ext>
            </a:extLst>
          </p:cNvPr>
          <p:cNvSpPr>
            <a:spLocks noGrp="1"/>
          </p:cNvSpPr>
          <p:nvPr>
            <p:ph type="dt" sz="half" idx="10"/>
          </p:nvPr>
        </p:nvSpPr>
        <p:spPr/>
        <p:txBody>
          <a:bodyPr/>
          <a:lstStyle/>
          <a:p>
            <a:fld id="{18EA24FA-3831-4E3C-B632-65A471B9A9A6}" type="datetime1">
              <a:rPr lang="en-US" smtClean="0"/>
              <a:t>6/13/2024</a:t>
            </a:fld>
            <a:endParaRPr lang="en-US"/>
          </a:p>
        </p:txBody>
      </p:sp>
      <p:sp>
        <p:nvSpPr>
          <p:cNvPr id="5" name="Footer Placeholder 4">
            <a:extLst>
              <a:ext uri="{FF2B5EF4-FFF2-40B4-BE49-F238E27FC236}">
                <a16:creationId xmlns:a16="http://schemas.microsoft.com/office/drawing/2014/main" id="{11C1C431-706E-E1DD-BF95-E04051FE9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6531A-D40B-69C5-D3D4-C006A08B7217}"/>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63366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3503-57CC-61CA-D321-B72E616BE9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3C772E-9AA2-E9FA-3164-9645530283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EA67A7-47BE-FEE4-0A19-758BD998D0C7}"/>
              </a:ext>
            </a:extLst>
          </p:cNvPr>
          <p:cNvSpPr>
            <a:spLocks noGrp="1"/>
          </p:cNvSpPr>
          <p:nvPr>
            <p:ph type="dt" sz="half" idx="10"/>
          </p:nvPr>
        </p:nvSpPr>
        <p:spPr/>
        <p:txBody>
          <a:bodyPr/>
          <a:lstStyle/>
          <a:p>
            <a:fld id="{942E783D-89E6-49C9-8835-BDAADF9C7A09}" type="datetime1">
              <a:rPr lang="en-US" smtClean="0"/>
              <a:t>6/13/2024</a:t>
            </a:fld>
            <a:endParaRPr lang="en-US"/>
          </a:p>
        </p:txBody>
      </p:sp>
      <p:sp>
        <p:nvSpPr>
          <p:cNvPr id="5" name="Footer Placeholder 4">
            <a:extLst>
              <a:ext uri="{FF2B5EF4-FFF2-40B4-BE49-F238E27FC236}">
                <a16:creationId xmlns:a16="http://schemas.microsoft.com/office/drawing/2014/main" id="{38930D00-4250-81D9-53E4-50D34706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68322-3DF7-D88D-C6D8-D3BEA1929F2D}"/>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40966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1577-950C-042A-3EB0-69BEDEFAD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447512-9E40-5803-B23A-335F03AD88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3D622-12EB-6997-AA0B-B9A76AFFC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1E7C10-E3BE-AAEC-4DFA-55929D215881}"/>
              </a:ext>
            </a:extLst>
          </p:cNvPr>
          <p:cNvSpPr>
            <a:spLocks noGrp="1"/>
          </p:cNvSpPr>
          <p:nvPr>
            <p:ph type="dt" sz="half" idx="10"/>
          </p:nvPr>
        </p:nvSpPr>
        <p:spPr/>
        <p:txBody>
          <a:bodyPr/>
          <a:lstStyle/>
          <a:p>
            <a:fld id="{95865547-5C71-4628-8976-D1C3B3F750E2}" type="datetime1">
              <a:rPr lang="en-US" smtClean="0"/>
              <a:t>6/13/2024</a:t>
            </a:fld>
            <a:endParaRPr lang="en-US"/>
          </a:p>
        </p:txBody>
      </p:sp>
      <p:sp>
        <p:nvSpPr>
          <p:cNvPr id="6" name="Footer Placeholder 5">
            <a:extLst>
              <a:ext uri="{FF2B5EF4-FFF2-40B4-BE49-F238E27FC236}">
                <a16:creationId xmlns:a16="http://schemas.microsoft.com/office/drawing/2014/main" id="{16C44E4B-A9AF-8F71-45F1-8F3B4BBC8C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9E556-BA06-5F32-44D3-9E10A8ED58FF}"/>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148307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D35E8-6D06-6007-4810-AE52966D19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99F3A-21BC-D5D4-C4B9-494D3A2DC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CABED0-1572-2E58-179D-5FB7F28554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88A94-D466-3266-FDD2-DA9FF2FFD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D71C17-C46C-3E52-C2F6-EEBC65AE65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B9C103-B6A5-408B-BCEB-9B4F7C3F6B8F}"/>
              </a:ext>
            </a:extLst>
          </p:cNvPr>
          <p:cNvSpPr>
            <a:spLocks noGrp="1"/>
          </p:cNvSpPr>
          <p:nvPr>
            <p:ph type="dt" sz="half" idx="10"/>
          </p:nvPr>
        </p:nvSpPr>
        <p:spPr/>
        <p:txBody>
          <a:bodyPr/>
          <a:lstStyle/>
          <a:p>
            <a:fld id="{BE3FAFDE-350A-490A-9828-39F7E8B3C4FB}" type="datetime1">
              <a:rPr lang="en-US" smtClean="0"/>
              <a:t>6/13/2024</a:t>
            </a:fld>
            <a:endParaRPr lang="en-US"/>
          </a:p>
        </p:txBody>
      </p:sp>
      <p:sp>
        <p:nvSpPr>
          <p:cNvPr id="8" name="Footer Placeholder 7">
            <a:extLst>
              <a:ext uri="{FF2B5EF4-FFF2-40B4-BE49-F238E27FC236}">
                <a16:creationId xmlns:a16="http://schemas.microsoft.com/office/drawing/2014/main" id="{381AAF89-CC14-F47C-2792-E3167B756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25D890-2684-5CAC-B853-3807F14FDAB1}"/>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140188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8B38-7AC3-FE22-5790-B6E05D82D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09F55A-85B2-1DB1-53DE-DB2EFEB0D347}"/>
              </a:ext>
            </a:extLst>
          </p:cNvPr>
          <p:cNvSpPr>
            <a:spLocks noGrp="1"/>
          </p:cNvSpPr>
          <p:nvPr>
            <p:ph type="dt" sz="half" idx="10"/>
          </p:nvPr>
        </p:nvSpPr>
        <p:spPr/>
        <p:txBody>
          <a:bodyPr/>
          <a:lstStyle/>
          <a:p>
            <a:fld id="{E05C3EC4-C6BB-4D2F-B6C8-5915E158786A}" type="datetime1">
              <a:rPr lang="en-US" smtClean="0"/>
              <a:t>6/13/2024</a:t>
            </a:fld>
            <a:endParaRPr lang="en-US"/>
          </a:p>
        </p:txBody>
      </p:sp>
      <p:sp>
        <p:nvSpPr>
          <p:cNvPr id="4" name="Footer Placeholder 3">
            <a:extLst>
              <a:ext uri="{FF2B5EF4-FFF2-40B4-BE49-F238E27FC236}">
                <a16:creationId xmlns:a16="http://schemas.microsoft.com/office/drawing/2014/main" id="{2773CC34-3C5D-A981-F6CF-455F341BFC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9E89DD-A691-E03A-68BA-75FD793EE45E}"/>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09489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4E860C-7B33-0AA8-B9DC-040D9A61A3FC}"/>
              </a:ext>
            </a:extLst>
          </p:cNvPr>
          <p:cNvSpPr>
            <a:spLocks noGrp="1"/>
          </p:cNvSpPr>
          <p:nvPr>
            <p:ph type="dt" sz="half" idx="10"/>
          </p:nvPr>
        </p:nvSpPr>
        <p:spPr/>
        <p:txBody>
          <a:bodyPr/>
          <a:lstStyle/>
          <a:p>
            <a:fld id="{45B1E29F-7D9A-4814-9CCA-F6550D110869}" type="datetime1">
              <a:rPr lang="en-US" smtClean="0"/>
              <a:t>6/13/2024</a:t>
            </a:fld>
            <a:endParaRPr lang="en-US"/>
          </a:p>
        </p:txBody>
      </p:sp>
      <p:sp>
        <p:nvSpPr>
          <p:cNvPr id="3" name="Footer Placeholder 2">
            <a:extLst>
              <a:ext uri="{FF2B5EF4-FFF2-40B4-BE49-F238E27FC236}">
                <a16:creationId xmlns:a16="http://schemas.microsoft.com/office/drawing/2014/main" id="{1917CCC4-F465-2F12-164B-9A878F0C2E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11B4D8-398D-B19A-B436-33F44BC588CC}"/>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32028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C3DE-46A5-B5AE-B29C-538D08F51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6C24C-32EB-9345-BC48-FFE4C577E3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5A0C13-7802-C56D-9FD8-56CDF1975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8B1DF-96E3-6DEC-0743-1E5983477320}"/>
              </a:ext>
            </a:extLst>
          </p:cNvPr>
          <p:cNvSpPr>
            <a:spLocks noGrp="1"/>
          </p:cNvSpPr>
          <p:nvPr>
            <p:ph type="dt" sz="half" idx="10"/>
          </p:nvPr>
        </p:nvSpPr>
        <p:spPr/>
        <p:txBody>
          <a:bodyPr/>
          <a:lstStyle/>
          <a:p>
            <a:fld id="{DE2801C8-4338-4C81-AA51-A2995521687A}" type="datetime1">
              <a:rPr lang="en-US" smtClean="0"/>
              <a:t>6/13/2024</a:t>
            </a:fld>
            <a:endParaRPr lang="en-US"/>
          </a:p>
        </p:txBody>
      </p:sp>
      <p:sp>
        <p:nvSpPr>
          <p:cNvPr id="6" name="Footer Placeholder 5">
            <a:extLst>
              <a:ext uri="{FF2B5EF4-FFF2-40B4-BE49-F238E27FC236}">
                <a16:creationId xmlns:a16="http://schemas.microsoft.com/office/drawing/2014/main" id="{63101DBB-0E7D-A49E-DF76-666CD243C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521708-88B2-4E31-C5BD-7351A052E1AB}"/>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65287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E417-25FE-0D98-4097-0695A5D53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EA871B-9B38-9CF8-1D9B-46A706EE41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FBAE09-D712-1FAE-2DD9-C65E4F925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C7AD0-8D48-40EF-F07C-72AEB1290BBD}"/>
              </a:ext>
            </a:extLst>
          </p:cNvPr>
          <p:cNvSpPr>
            <a:spLocks noGrp="1"/>
          </p:cNvSpPr>
          <p:nvPr>
            <p:ph type="dt" sz="half" idx="10"/>
          </p:nvPr>
        </p:nvSpPr>
        <p:spPr/>
        <p:txBody>
          <a:bodyPr/>
          <a:lstStyle/>
          <a:p>
            <a:fld id="{3BFA8D72-685B-40B6-894D-5EE1353BE29A}" type="datetime1">
              <a:rPr lang="en-US" smtClean="0"/>
              <a:t>6/13/2024</a:t>
            </a:fld>
            <a:endParaRPr lang="en-US"/>
          </a:p>
        </p:txBody>
      </p:sp>
      <p:sp>
        <p:nvSpPr>
          <p:cNvPr id="6" name="Footer Placeholder 5">
            <a:extLst>
              <a:ext uri="{FF2B5EF4-FFF2-40B4-BE49-F238E27FC236}">
                <a16:creationId xmlns:a16="http://schemas.microsoft.com/office/drawing/2014/main" id="{AA5993E9-7E91-0C51-3A43-9FDFE3EEB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FFCEBE-E993-326D-7106-91C313D1A5B5}"/>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420471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EF65E-ED78-D57F-12D9-B7ECFE9F39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C01B05-F0C3-3816-E460-55E01A37B0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0EAA3-135C-471C-57A6-51F4DC315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E3D22-7AA9-44F5-B97D-7F83FEA3F468}" type="datetime1">
              <a:rPr lang="en-US" smtClean="0"/>
              <a:t>6/13/2024</a:t>
            </a:fld>
            <a:endParaRPr lang="en-US"/>
          </a:p>
        </p:txBody>
      </p:sp>
      <p:sp>
        <p:nvSpPr>
          <p:cNvPr id="5" name="Footer Placeholder 4">
            <a:extLst>
              <a:ext uri="{FF2B5EF4-FFF2-40B4-BE49-F238E27FC236}">
                <a16:creationId xmlns:a16="http://schemas.microsoft.com/office/drawing/2014/main" id="{24841958-5563-3038-3330-DB2AF3D0D7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ED429-54C0-4559-116E-329B0B502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683F-4782-4DCB-9A60-97378277621B}" type="slidenum">
              <a:rPr lang="en-US" smtClean="0"/>
              <a:t>‹#›</a:t>
            </a:fld>
            <a:endParaRPr lang="en-US"/>
          </a:p>
        </p:txBody>
      </p:sp>
    </p:spTree>
    <p:extLst>
      <p:ext uri="{BB962C8B-B14F-4D97-AF65-F5344CB8AC3E}">
        <p14:creationId xmlns:p14="http://schemas.microsoft.com/office/powerpoint/2010/main" val="2316669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F350-BEA1-D68A-1B54-BAD3AEFBA25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E339669-B796-4573-0A85-1537FBF1743C}"/>
              </a:ext>
            </a:extLst>
          </p:cNvPr>
          <p:cNvSpPr>
            <a:spLocks noGrp="1"/>
          </p:cNvSpPr>
          <p:nvPr>
            <p:ph type="subTitle" idx="1"/>
          </p:nvPr>
        </p:nvSpPr>
        <p:spPr/>
        <p:txBody>
          <a:bodyPr/>
          <a:lstStyle/>
          <a:p>
            <a:endParaRPr lang="en-US"/>
          </a:p>
        </p:txBody>
      </p:sp>
      <p:pic>
        <p:nvPicPr>
          <p:cNvPr id="4" name="Picture 3" descr="A blue and white banner with buildings in the background&#10;&#10;Description automatically generated">
            <a:extLst>
              <a:ext uri="{FF2B5EF4-FFF2-40B4-BE49-F238E27FC236}">
                <a16:creationId xmlns:a16="http://schemas.microsoft.com/office/drawing/2014/main" id="{4F7C84F1-3B86-A3B8-E7B2-68C7FD0CF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0B94C0E0-234A-E65E-3CCA-86E874F826BD}"/>
              </a:ext>
            </a:extLst>
          </p:cNvPr>
          <p:cNvSpPr txBox="1">
            <a:spLocks/>
          </p:cNvSpPr>
          <p:nvPr/>
        </p:nvSpPr>
        <p:spPr>
          <a:xfrm>
            <a:off x="238539" y="6145883"/>
            <a:ext cx="461176" cy="7023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latin typeface="Proxima Nova Extrabold" panose="02000506030000020004" pitchFamily="50" charset="0"/>
              </a:rPr>
              <a:pPr/>
              <a:t>1</a:t>
            </a:fld>
            <a:endParaRPr lang="en-US" sz="4000" dirty="0">
              <a:latin typeface="Proxima Nova Extrabold" panose="02000506030000020004" pitchFamily="50" charset="0"/>
            </a:endParaRPr>
          </a:p>
        </p:txBody>
      </p:sp>
      <p:sp>
        <p:nvSpPr>
          <p:cNvPr id="6" name="Title 1">
            <a:extLst>
              <a:ext uri="{FF2B5EF4-FFF2-40B4-BE49-F238E27FC236}">
                <a16:creationId xmlns:a16="http://schemas.microsoft.com/office/drawing/2014/main" id="{8E8C6FBB-57DC-E8EA-B07B-704CD19703D9}"/>
              </a:ext>
            </a:extLst>
          </p:cNvPr>
          <p:cNvSpPr txBox="1">
            <a:spLocks noChangeAspect="1"/>
          </p:cNvSpPr>
          <p:nvPr/>
        </p:nvSpPr>
        <p:spPr>
          <a:xfrm>
            <a:off x="238539" y="2250571"/>
            <a:ext cx="5199735" cy="2229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Autofit/>
          </a:bodyPr>
          <a:lstStyle/>
          <a:p>
            <a:pPr>
              <a:lnSpc>
                <a:spcPct val="90000"/>
              </a:lnSpc>
              <a:defRPr sz="4400">
                <a:solidFill>
                  <a:srgbClr val="FEA405"/>
                </a:solidFill>
                <a:latin typeface="Proxima Nova Medium"/>
                <a:ea typeface="Proxima Nova Medium"/>
                <a:cs typeface="Proxima Nova Medium"/>
                <a:sym typeface="Proxima Nova Medium"/>
              </a:defRPr>
            </a:pPr>
            <a:r>
              <a:rPr lang="en-US" b="1" dirty="0">
                <a:solidFill>
                  <a:schemeClr val="bg1"/>
                </a:solidFill>
              </a:rPr>
              <a:t>CLEANER AND </a:t>
            </a:r>
            <a:r>
              <a:rPr lang="en-US" sz="4800" b="1" dirty="0">
                <a:solidFill>
                  <a:schemeClr val="bg1"/>
                </a:solidFill>
              </a:rPr>
              <a:t>BETTER</a:t>
            </a:r>
            <a:r>
              <a:rPr lang="en-US" b="1" dirty="0">
                <a:solidFill>
                  <a:schemeClr val="bg1"/>
                </a:solidFill>
              </a:rPr>
              <a:t> MIDLAND</a:t>
            </a:r>
          </a:p>
        </p:txBody>
      </p:sp>
      <p:sp>
        <p:nvSpPr>
          <p:cNvPr id="7" name="TextBox 6">
            <a:extLst>
              <a:ext uri="{FF2B5EF4-FFF2-40B4-BE49-F238E27FC236}">
                <a16:creationId xmlns:a16="http://schemas.microsoft.com/office/drawing/2014/main" id="{0EC3BBFC-E69A-4E37-34BE-23CC8D8F8859}"/>
              </a:ext>
            </a:extLst>
          </p:cNvPr>
          <p:cNvSpPr txBox="1"/>
          <p:nvPr/>
        </p:nvSpPr>
        <p:spPr>
          <a:xfrm>
            <a:off x="173224" y="4674412"/>
            <a:ext cx="2089589" cy="369332"/>
          </a:xfrm>
          <a:prstGeom prst="rect">
            <a:avLst/>
          </a:prstGeom>
          <a:noFill/>
        </p:spPr>
        <p:txBody>
          <a:bodyPr wrap="square" rtlCol="0">
            <a:spAutoFit/>
          </a:bodyPr>
          <a:lstStyle/>
          <a:p>
            <a:r>
              <a:rPr lang="en-US" dirty="0">
                <a:solidFill>
                  <a:schemeClr val="bg1"/>
                </a:solidFill>
              </a:rPr>
              <a:t>May 28, 2024</a:t>
            </a:r>
          </a:p>
        </p:txBody>
      </p:sp>
    </p:spTree>
    <p:extLst>
      <p:ext uri="{BB962C8B-B14F-4D97-AF65-F5344CB8AC3E}">
        <p14:creationId xmlns:p14="http://schemas.microsoft.com/office/powerpoint/2010/main" val="426700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4">
            <a:extLst>
              <a:ext uri="{28A0092B-C50C-407E-A947-70E740481C1C}">
                <a14:useLocalDpi xmlns:a14="http://schemas.microsoft.com/office/drawing/2010/main" val="0"/>
              </a:ext>
            </a:extLst>
          </a:blip>
          <a:srcRect l="12130" r="5845"/>
          <a:stretch/>
        </p:blipFill>
        <p:spPr>
          <a:xfrm rot="5400000">
            <a:off x="7656956" y="1184028"/>
            <a:ext cx="3746311" cy="4324476"/>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4B47360F-B457-9270-177C-C3DBDD6D8CBC}"/>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68785EC-A685-F670-301A-669054B90C16}"/>
              </a:ext>
            </a:extLst>
          </p:cNvPr>
          <p:cNvPicPr>
            <a:picLocks noChangeAspect="1"/>
          </p:cNvPicPr>
          <p:nvPr/>
        </p:nvPicPr>
        <p:blipFill rotWithShape="1">
          <a:blip r:embed="rId5">
            <a:extLst>
              <a:ext uri="{28A0092B-C50C-407E-A947-70E740481C1C}">
                <a14:useLocalDpi xmlns:a14="http://schemas.microsoft.com/office/drawing/2010/main" val="0"/>
              </a:ext>
            </a:extLst>
          </a:blip>
          <a:srcRect t="2174"/>
          <a:stretch/>
        </p:blipFill>
        <p:spPr>
          <a:xfrm>
            <a:off x="591252" y="1473111"/>
            <a:ext cx="6446368" cy="3746308"/>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5759DB52-62F3-9EE8-679F-0D1D6A9E4A72}"/>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Litter Abatement</a:t>
            </a:r>
          </a:p>
        </p:txBody>
      </p:sp>
    </p:spTree>
    <p:extLst>
      <p:ext uri="{BB962C8B-B14F-4D97-AF65-F5344CB8AC3E}">
        <p14:creationId xmlns:p14="http://schemas.microsoft.com/office/powerpoint/2010/main" val="740540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8FB7-D856-3FC3-1AAF-B68957C8DEFB}"/>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E6D41DD8-5A3C-6E36-FF1D-13F91A96152A}"/>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5C6C1B56-0932-0A61-9A0B-A0AA58692790}"/>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A97B9DB4-4869-0390-A829-E1EB938CE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15" name="TextBox 14">
            <a:extLst>
              <a:ext uri="{FF2B5EF4-FFF2-40B4-BE49-F238E27FC236}">
                <a16:creationId xmlns:a16="http://schemas.microsoft.com/office/drawing/2014/main" id="{82A16035-D0C6-91B2-938A-C9F23F3DE2D4}"/>
              </a:ext>
            </a:extLst>
          </p:cNvPr>
          <p:cNvSpPr txBox="1"/>
          <p:nvPr/>
        </p:nvSpPr>
        <p:spPr>
          <a:xfrm>
            <a:off x="464221" y="1324240"/>
            <a:ext cx="11253747" cy="307777"/>
          </a:xfrm>
          <a:prstGeom prst="rect">
            <a:avLst/>
          </a:prstGeom>
          <a:noFill/>
        </p:spPr>
        <p:txBody>
          <a:bodyPr wrap="square" rtlCol="0">
            <a:spAutoFit/>
          </a:bodyPr>
          <a:lstStyle/>
          <a:p>
            <a:pPr algn="ctr"/>
            <a:r>
              <a:rPr lang="en-US" sz="1400" b="1" dirty="0">
                <a:latin typeface="Aptos" panose="020B0004020202020204" pitchFamily="34" charset="0"/>
              </a:rPr>
              <a:t>On February 24, the LOVE Midland project commenced a litter abatement project on W Wadley Ave from Midland Dr to Midkiff Rd</a:t>
            </a:r>
          </a:p>
        </p:txBody>
      </p:sp>
      <p:pic>
        <p:nvPicPr>
          <p:cNvPr id="1026" name="Picture 4">
            <a:extLst>
              <a:ext uri="{FF2B5EF4-FFF2-40B4-BE49-F238E27FC236}">
                <a16:creationId xmlns:a16="http://schemas.microsoft.com/office/drawing/2014/main" id="{0A436894-DC19-8C7F-B56B-54FC38AFC7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80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3221744" y="2093880"/>
            <a:ext cx="5738703" cy="2695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7">
            <a:extLst>
              <a:ext uri="{FF2B5EF4-FFF2-40B4-BE49-F238E27FC236}">
                <a16:creationId xmlns:a16="http://schemas.microsoft.com/office/drawing/2014/main" id="{59892A43-5ABC-E445-5DA8-AA0537A5A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3734" y="1668516"/>
            <a:ext cx="2734813" cy="3646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0E8C1172-A0CA-85BE-8F36-D84CB023C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428" y="1681439"/>
            <a:ext cx="2725840" cy="36464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54A9AE-269A-92A4-AC8E-E87F7ABB493F}"/>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Litter Abatement</a:t>
            </a:r>
          </a:p>
        </p:txBody>
      </p:sp>
    </p:spTree>
    <p:extLst>
      <p:ext uri="{BB962C8B-B14F-4D97-AF65-F5344CB8AC3E}">
        <p14:creationId xmlns:p14="http://schemas.microsoft.com/office/powerpoint/2010/main" val="261329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p:cTn id="11" dur="1000" fill="hold"/>
                                        <p:tgtEl>
                                          <p:spTgt spid="1031"/>
                                        </p:tgtEl>
                                        <p:attrNameLst>
                                          <p:attrName>ppt_w</p:attrName>
                                        </p:attrNameLst>
                                      </p:cBhvr>
                                      <p:tavLst>
                                        <p:tav tm="0">
                                          <p:val>
                                            <p:fltVal val="0"/>
                                          </p:val>
                                        </p:tav>
                                        <p:tav tm="100000">
                                          <p:val>
                                            <p:strVal val="#ppt_w"/>
                                          </p:val>
                                        </p:tav>
                                      </p:tavLst>
                                    </p:anim>
                                    <p:anim calcmode="lin" valueType="num">
                                      <p:cBhvr>
                                        <p:cTn id="12" dur="1000" fill="hold"/>
                                        <p:tgtEl>
                                          <p:spTgt spid="1031"/>
                                        </p:tgtEl>
                                        <p:attrNameLst>
                                          <p:attrName>ppt_h</p:attrName>
                                        </p:attrNameLst>
                                      </p:cBhvr>
                                      <p:tavLst>
                                        <p:tav tm="0">
                                          <p:val>
                                            <p:fltVal val="0"/>
                                          </p:val>
                                        </p:tav>
                                        <p:tav tm="100000">
                                          <p:val>
                                            <p:strVal val="#ppt_h"/>
                                          </p:val>
                                        </p:tav>
                                      </p:tavLst>
                                    </p:anim>
                                    <p:anim calcmode="lin" valueType="num">
                                      <p:cBhvr>
                                        <p:cTn id="13" dur="1000" fill="hold"/>
                                        <p:tgtEl>
                                          <p:spTgt spid="1031"/>
                                        </p:tgtEl>
                                        <p:attrNameLst>
                                          <p:attrName>style.rotation</p:attrName>
                                        </p:attrNameLst>
                                      </p:cBhvr>
                                      <p:tavLst>
                                        <p:tav tm="0">
                                          <p:val>
                                            <p:fltVal val="90"/>
                                          </p:val>
                                        </p:tav>
                                        <p:tav tm="100000">
                                          <p:val>
                                            <p:fltVal val="0"/>
                                          </p:val>
                                        </p:tav>
                                      </p:tavLst>
                                    </p:anim>
                                    <p:animEffect transition="in" filter="fade">
                                      <p:cBhvr>
                                        <p:cTn id="14" dur="1000"/>
                                        <p:tgtEl>
                                          <p:spTgt spid="1031"/>
                                        </p:tgtEl>
                                      </p:cBhvr>
                                    </p:animEffect>
                                  </p:childTnLst>
                                </p:cTn>
                              </p:par>
                              <p:par>
                                <p:cTn id="15" presetID="3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par>
                                <p:cTn id="21" presetID="31" presetClass="entr" presetSubtype="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1000" fill="hold"/>
                                        <p:tgtEl>
                                          <p:spTgt spid="1030"/>
                                        </p:tgtEl>
                                        <p:attrNameLst>
                                          <p:attrName>ppt_w</p:attrName>
                                        </p:attrNameLst>
                                      </p:cBhvr>
                                      <p:tavLst>
                                        <p:tav tm="0">
                                          <p:val>
                                            <p:fltVal val="0"/>
                                          </p:val>
                                        </p:tav>
                                        <p:tav tm="100000">
                                          <p:val>
                                            <p:strVal val="#ppt_w"/>
                                          </p:val>
                                        </p:tav>
                                      </p:tavLst>
                                    </p:anim>
                                    <p:anim calcmode="lin" valueType="num">
                                      <p:cBhvr>
                                        <p:cTn id="24" dur="1000" fill="hold"/>
                                        <p:tgtEl>
                                          <p:spTgt spid="1030"/>
                                        </p:tgtEl>
                                        <p:attrNameLst>
                                          <p:attrName>ppt_h</p:attrName>
                                        </p:attrNameLst>
                                      </p:cBhvr>
                                      <p:tavLst>
                                        <p:tav tm="0">
                                          <p:val>
                                            <p:fltVal val="0"/>
                                          </p:val>
                                        </p:tav>
                                        <p:tav tm="100000">
                                          <p:val>
                                            <p:strVal val="#ppt_h"/>
                                          </p:val>
                                        </p:tav>
                                      </p:tavLst>
                                    </p:anim>
                                    <p:anim calcmode="lin" valueType="num">
                                      <p:cBhvr>
                                        <p:cTn id="25" dur="1000" fill="hold"/>
                                        <p:tgtEl>
                                          <p:spTgt spid="1030"/>
                                        </p:tgtEl>
                                        <p:attrNameLst>
                                          <p:attrName>style.rotation</p:attrName>
                                        </p:attrNameLst>
                                      </p:cBhvr>
                                      <p:tavLst>
                                        <p:tav tm="0">
                                          <p:val>
                                            <p:fltVal val="90"/>
                                          </p:val>
                                        </p:tav>
                                        <p:tav tm="100000">
                                          <p:val>
                                            <p:fltVal val="0"/>
                                          </p:val>
                                        </p:tav>
                                      </p:tavLst>
                                    </p:anim>
                                    <p:animEffect transition="in" filter="fade">
                                      <p:cBhvr>
                                        <p:cTn id="26"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3">
            <a:extLst>
              <a:ext uri="{28A0092B-C50C-407E-A947-70E740481C1C}">
                <a14:useLocalDpi xmlns:a14="http://schemas.microsoft.com/office/drawing/2010/main" val="0"/>
              </a:ext>
            </a:extLst>
          </a:blip>
          <a:srcRect l="9136" t="13810" r="-4" b="32988"/>
          <a:stretch/>
        </p:blipFill>
        <p:spPr>
          <a:xfrm>
            <a:off x="2973766" y="1214218"/>
            <a:ext cx="6244467" cy="4429564"/>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32924FA6-8D68-AC67-7859-F08400BC9663}"/>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DCDA9D3-C577-9B5F-9C0F-71AC4FB7F8AF}"/>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Street Sweeping</a:t>
            </a:r>
          </a:p>
        </p:txBody>
      </p:sp>
    </p:spTree>
    <p:extLst>
      <p:ext uri="{BB962C8B-B14F-4D97-AF65-F5344CB8AC3E}">
        <p14:creationId xmlns:p14="http://schemas.microsoft.com/office/powerpoint/2010/main" val="297511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cxnSp>
        <p:nvCxnSpPr>
          <p:cNvPr id="2" name="Straight Connector 1">
            <a:extLst>
              <a:ext uri="{FF2B5EF4-FFF2-40B4-BE49-F238E27FC236}">
                <a16:creationId xmlns:a16="http://schemas.microsoft.com/office/drawing/2014/main" id="{613ABA95-49CC-0C14-478A-F34E2C4B1E4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A040813-7BC8-4EC6-7C9F-C6F97B27A35E}"/>
              </a:ext>
            </a:extLst>
          </p:cNvPr>
          <p:cNvSpPr txBox="1"/>
          <p:nvPr/>
        </p:nvSpPr>
        <p:spPr>
          <a:xfrm>
            <a:off x="615082" y="1360979"/>
            <a:ext cx="5568287" cy="461665"/>
          </a:xfrm>
          <a:prstGeom prst="rect">
            <a:avLst/>
          </a:prstGeom>
          <a:noFill/>
        </p:spPr>
        <p:txBody>
          <a:bodyPr wrap="square" rtlCol="0">
            <a:spAutoFit/>
          </a:bodyPr>
          <a:lstStyle/>
          <a:p>
            <a:r>
              <a:rPr lang="en-US" sz="2400" b="1" dirty="0"/>
              <a:t>City of Midland New Litter Collection Tools </a:t>
            </a:r>
          </a:p>
        </p:txBody>
      </p:sp>
      <p:pic>
        <p:nvPicPr>
          <p:cNvPr id="6" name="Picture 5">
            <a:extLst>
              <a:ext uri="{FF2B5EF4-FFF2-40B4-BE49-F238E27FC236}">
                <a16:creationId xmlns:a16="http://schemas.microsoft.com/office/drawing/2014/main" id="{7CBF7DB9-A123-94BA-BFB8-BA7A4BB27476}"/>
              </a:ext>
            </a:extLst>
          </p:cNvPr>
          <p:cNvPicPr>
            <a:picLocks noChangeAspect="1"/>
          </p:cNvPicPr>
          <p:nvPr/>
        </p:nvPicPr>
        <p:blipFill rotWithShape="1">
          <a:blip r:embed="rId3">
            <a:extLst>
              <a:ext uri="{28A0092B-C50C-407E-A947-70E740481C1C}">
                <a14:useLocalDpi xmlns:a14="http://schemas.microsoft.com/office/drawing/2010/main" val="0"/>
              </a:ext>
            </a:extLst>
          </a:blip>
          <a:srcRect r="9337"/>
          <a:stretch/>
        </p:blipFill>
        <p:spPr>
          <a:xfrm>
            <a:off x="615082" y="1866402"/>
            <a:ext cx="6611232" cy="312519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BB3A3C33-0CC4-F4D6-11AF-BCB33F8C612F}"/>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Litter Abatement</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4">
            <a:extLst>
              <a:ext uri="{28A0092B-C50C-407E-A947-70E740481C1C}">
                <a14:useLocalDpi xmlns:a14="http://schemas.microsoft.com/office/drawing/2010/main" val="0"/>
              </a:ext>
            </a:extLst>
          </a:blip>
          <a:srcRect b="11795"/>
          <a:stretch/>
        </p:blipFill>
        <p:spPr>
          <a:xfrm>
            <a:off x="6595493" y="1072876"/>
            <a:ext cx="5007179" cy="4343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7554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5F89-359E-31B0-EB45-8E15AF54C883}"/>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D55839A3-37C4-FA1B-C8DB-C504B01D773F}"/>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0540BE35-F396-DE23-A935-61437193E57B}"/>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BAB50DDF-3084-C181-4980-16F1E81B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F47350FB-CCE9-6080-449C-A1EB6960AD8C}"/>
              </a:ext>
            </a:extLst>
          </p:cNvPr>
          <p:cNvSpPr txBox="1">
            <a:spLocks/>
          </p:cNvSpPr>
          <p:nvPr/>
        </p:nvSpPr>
        <p:spPr>
          <a:xfrm>
            <a:off x="469127" y="285781"/>
            <a:ext cx="11253746" cy="757237"/>
          </a:xfrm>
          <a:prstGeom prst="rect">
            <a:avLst/>
          </a:prstGeom>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solidFill>
                <a:srgbClr val="4472C4">
                  <a:lumMod val="75000"/>
                </a:srgbClr>
              </a:solidFill>
              <a:effectLst>
                <a:innerShdw blurRad="114300">
                  <a:prstClr val="black"/>
                </a:innerShdw>
              </a:effectLst>
              <a:uLnTx/>
              <a:uFillTx/>
              <a:latin typeface="Proxima Nova Extrabold"/>
              <a:ea typeface="+mn-ea"/>
              <a:cs typeface="Arial"/>
            </a:endParaRPr>
          </a:p>
        </p:txBody>
      </p:sp>
      <p:pic>
        <p:nvPicPr>
          <p:cNvPr id="6" name="Picture 5" descr="A large sign with a star on top&#10;&#10;Description automatically generated">
            <a:extLst>
              <a:ext uri="{FF2B5EF4-FFF2-40B4-BE49-F238E27FC236}">
                <a16:creationId xmlns:a16="http://schemas.microsoft.com/office/drawing/2014/main" id="{897C4271-3423-4410-D5DD-47247E9A2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14" y="1389798"/>
            <a:ext cx="2800660" cy="3734214"/>
          </a:xfrm>
          <a:prstGeom prst="rect">
            <a:avLst/>
          </a:prstGeom>
          <a:ln>
            <a:noFill/>
          </a:ln>
          <a:effectLst>
            <a:outerShdw blurRad="292100" dist="139700" dir="2700000" algn="tl" rotWithShape="0">
              <a:srgbClr val="333333">
                <a:alpha val="65000"/>
              </a:srgbClr>
            </a:outerShdw>
          </a:effectLst>
        </p:spPr>
      </p:pic>
      <p:pic>
        <p:nvPicPr>
          <p:cNvPr id="12" name="Picture 11" descr="A traffic light on a street&#10;&#10;Description automatically generated">
            <a:extLst>
              <a:ext uri="{FF2B5EF4-FFF2-40B4-BE49-F238E27FC236}">
                <a16:creationId xmlns:a16="http://schemas.microsoft.com/office/drawing/2014/main" id="{21753758-7D7C-2308-1776-7A9635A45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3398" y="1389798"/>
            <a:ext cx="2791115" cy="3739800"/>
          </a:xfrm>
          <a:prstGeom prst="rect">
            <a:avLst/>
          </a:prstGeom>
          <a:ln>
            <a:noFill/>
          </a:ln>
          <a:effectLst>
            <a:outerShdw blurRad="292100" dist="139700" dir="2700000" algn="tl" rotWithShape="0">
              <a:srgbClr val="333333">
                <a:alpha val="65000"/>
              </a:srgbClr>
            </a:outerShdw>
          </a:effectLst>
        </p:spPr>
      </p:pic>
      <p:pic>
        <p:nvPicPr>
          <p:cNvPr id="14" name="Picture 13" descr="A street with cars and buildings in the background&#10;&#10;Description automatically generated">
            <a:extLst>
              <a:ext uri="{FF2B5EF4-FFF2-40B4-BE49-F238E27FC236}">
                <a16:creationId xmlns:a16="http://schemas.microsoft.com/office/drawing/2014/main" id="{74314109-7578-009D-AD86-1CA831ECB9B5}"/>
              </a:ext>
            </a:extLst>
          </p:cNvPr>
          <p:cNvPicPr>
            <a:picLocks noChangeAspect="1"/>
          </p:cNvPicPr>
          <p:nvPr/>
        </p:nvPicPr>
        <p:blipFill rotWithShape="1">
          <a:blip r:embed="rId6">
            <a:extLst>
              <a:ext uri="{28A0092B-C50C-407E-A947-70E740481C1C}">
                <a14:useLocalDpi xmlns:a14="http://schemas.microsoft.com/office/drawing/2010/main" val="0"/>
              </a:ext>
            </a:extLst>
          </a:blip>
          <a:srcRect l="9796" r="6318"/>
          <a:stretch/>
        </p:blipFill>
        <p:spPr>
          <a:xfrm>
            <a:off x="6155938" y="1389798"/>
            <a:ext cx="2785283" cy="3734214"/>
          </a:xfrm>
          <a:prstGeom prst="rect">
            <a:avLst/>
          </a:prstGeom>
          <a:ln>
            <a:noFill/>
          </a:ln>
          <a:effectLst>
            <a:outerShdw blurRad="292100" dist="139700" dir="2700000" algn="tl" rotWithShape="0">
              <a:srgbClr val="333333">
                <a:alpha val="65000"/>
              </a:srgbClr>
            </a:outerShdw>
          </a:effectLst>
        </p:spPr>
      </p:pic>
      <p:pic>
        <p:nvPicPr>
          <p:cNvPr id="16" name="Picture 15" descr="A sign on a pole next to a road&#10;&#10;Description automatically generated">
            <a:extLst>
              <a:ext uri="{FF2B5EF4-FFF2-40B4-BE49-F238E27FC236}">
                <a16:creationId xmlns:a16="http://schemas.microsoft.com/office/drawing/2014/main" id="{1A1A4344-345A-7A0C-850C-AD1CD41683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2646" y="1384213"/>
            <a:ext cx="2781146" cy="3739800"/>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0C390948-AA55-79CD-ECF7-D60D25322CDE}"/>
              </a:ext>
            </a:extLst>
          </p:cNvPr>
          <p:cNvSpPr txBox="1"/>
          <p:nvPr/>
        </p:nvSpPr>
        <p:spPr>
          <a:xfrm>
            <a:off x="987719" y="1437780"/>
            <a:ext cx="1803225" cy="307777"/>
          </a:xfrm>
          <a:prstGeom prst="rect">
            <a:avLst/>
          </a:prstGeom>
          <a:solidFill>
            <a:schemeClr val="bg1"/>
          </a:solidFill>
        </p:spPr>
        <p:txBody>
          <a:bodyPr wrap="square" rtlCol="0">
            <a:spAutoFit/>
          </a:bodyPr>
          <a:lstStyle/>
          <a:p>
            <a:r>
              <a:rPr lang="en-US" sz="1400" dirty="0"/>
              <a:t>1506 Garden City Hwy</a:t>
            </a:r>
          </a:p>
        </p:txBody>
      </p:sp>
      <p:sp>
        <p:nvSpPr>
          <p:cNvPr id="18" name="TextBox 17">
            <a:extLst>
              <a:ext uri="{FF2B5EF4-FFF2-40B4-BE49-F238E27FC236}">
                <a16:creationId xmlns:a16="http://schemas.microsoft.com/office/drawing/2014/main" id="{2BEFE644-2064-F0DA-CDBF-037FBBBC51CA}"/>
              </a:ext>
            </a:extLst>
          </p:cNvPr>
          <p:cNvSpPr txBox="1"/>
          <p:nvPr/>
        </p:nvSpPr>
        <p:spPr>
          <a:xfrm>
            <a:off x="3763408" y="4749713"/>
            <a:ext cx="1911093" cy="307777"/>
          </a:xfrm>
          <a:prstGeom prst="rect">
            <a:avLst/>
          </a:prstGeom>
          <a:solidFill>
            <a:schemeClr val="bg1"/>
          </a:solidFill>
        </p:spPr>
        <p:txBody>
          <a:bodyPr wrap="square" rtlCol="0">
            <a:spAutoFit/>
          </a:bodyPr>
          <a:lstStyle/>
          <a:p>
            <a:r>
              <a:rPr lang="en-US" sz="1400" dirty="0"/>
              <a:t>Big Spring and Cuthbert</a:t>
            </a:r>
          </a:p>
        </p:txBody>
      </p:sp>
      <p:sp>
        <p:nvSpPr>
          <p:cNvPr id="19" name="TextBox 18">
            <a:extLst>
              <a:ext uri="{FF2B5EF4-FFF2-40B4-BE49-F238E27FC236}">
                <a16:creationId xmlns:a16="http://schemas.microsoft.com/office/drawing/2014/main" id="{D77ECFA5-F1C3-082B-2561-82C07658959C}"/>
              </a:ext>
            </a:extLst>
          </p:cNvPr>
          <p:cNvSpPr txBox="1"/>
          <p:nvPr/>
        </p:nvSpPr>
        <p:spPr>
          <a:xfrm>
            <a:off x="6747911" y="1437780"/>
            <a:ext cx="1601337" cy="307777"/>
          </a:xfrm>
          <a:prstGeom prst="rect">
            <a:avLst/>
          </a:prstGeom>
          <a:solidFill>
            <a:schemeClr val="bg1"/>
          </a:solidFill>
        </p:spPr>
        <p:txBody>
          <a:bodyPr wrap="square" rtlCol="0">
            <a:spAutoFit/>
          </a:bodyPr>
          <a:lstStyle/>
          <a:p>
            <a:pPr algn="ctr"/>
            <a:r>
              <a:rPr lang="en-US" sz="1400" dirty="0"/>
              <a:t>Big Spring and Ohio</a:t>
            </a:r>
          </a:p>
        </p:txBody>
      </p:sp>
      <p:sp>
        <p:nvSpPr>
          <p:cNvPr id="20" name="TextBox 19">
            <a:extLst>
              <a:ext uri="{FF2B5EF4-FFF2-40B4-BE49-F238E27FC236}">
                <a16:creationId xmlns:a16="http://schemas.microsoft.com/office/drawing/2014/main" id="{69A4742A-EEF2-591C-4EBE-9658C2C593B8}"/>
              </a:ext>
            </a:extLst>
          </p:cNvPr>
          <p:cNvSpPr txBox="1"/>
          <p:nvPr/>
        </p:nvSpPr>
        <p:spPr>
          <a:xfrm>
            <a:off x="9584918" y="4749712"/>
            <a:ext cx="1576602" cy="307777"/>
          </a:xfrm>
          <a:prstGeom prst="rect">
            <a:avLst/>
          </a:prstGeom>
          <a:solidFill>
            <a:schemeClr val="bg1"/>
          </a:solidFill>
        </p:spPr>
        <p:txBody>
          <a:bodyPr wrap="square" rtlCol="0">
            <a:spAutoFit/>
          </a:bodyPr>
          <a:lstStyle/>
          <a:p>
            <a:pPr algn="ctr"/>
            <a:r>
              <a:rPr lang="en-US" sz="1400" dirty="0"/>
              <a:t>Florida and Loraine</a:t>
            </a:r>
          </a:p>
        </p:txBody>
      </p:sp>
      <p:sp>
        <p:nvSpPr>
          <p:cNvPr id="2" name="Title 1">
            <a:extLst>
              <a:ext uri="{FF2B5EF4-FFF2-40B4-BE49-F238E27FC236}">
                <a16:creationId xmlns:a16="http://schemas.microsoft.com/office/drawing/2014/main" id="{FD0B3D4D-27E3-982F-7D72-FC8C1B09290A}"/>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Opportunities</a:t>
            </a:r>
          </a:p>
        </p:txBody>
      </p:sp>
    </p:spTree>
    <p:extLst>
      <p:ext uri="{BB962C8B-B14F-4D97-AF65-F5344CB8AC3E}">
        <p14:creationId xmlns:p14="http://schemas.microsoft.com/office/powerpoint/2010/main" val="169307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250115" y="260400"/>
            <a:ext cx="10616417"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4472C4">
                    <a:lumMod val="75000"/>
                  </a:srgbClr>
                </a:solidFill>
                <a:latin typeface="Proxima Nova Extrabold"/>
                <a:cs typeface="Arial"/>
              </a:rPr>
              <a:t>Entryway Landscaping Opportunities</a:t>
            </a: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  </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21831" y="944244"/>
            <a:ext cx="7748337" cy="4784101"/>
          </a:xfrm>
          <a:prstGeom prst="rect">
            <a:avLst/>
          </a:prstGeom>
          <a:ln>
            <a:solidFill>
              <a:schemeClr val="tx1"/>
            </a:solidFill>
          </a:ln>
        </p:spPr>
      </p:pic>
      <p:cxnSp>
        <p:nvCxnSpPr>
          <p:cNvPr id="2" name="Straight Connector 1">
            <a:extLst>
              <a:ext uri="{FF2B5EF4-FFF2-40B4-BE49-F238E27FC236}">
                <a16:creationId xmlns:a16="http://schemas.microsoft.com/office/drawing/2014/main" id="{A5FB2359-CCCA-7796-2655-9C2945D95F3B}"/>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3" name="Picture 2" descr="A black and blue city skyline&#10;&#10;Description automatically generated">
            <a:extLst>
              <a:ext uri="{FF2B5EF4-FFF2-40B4-BE49-F238E27FC236}">
                <a16:creationId xmlns:a16="http://schemas.microsoft.com/office/drawing/2014/main" id="{59E2EA99-0463-4941-FFED-024101E9A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292382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ral at Museum of the Southwest by Mari Pohlman at Museum of the  Southwest, Midland | Wescover Street Murals">
            <a:extLst>
              <a:ext uri="{FF2B5EF4-FFF2-40B4-BE49-F238E27FC236}">
                <a16:creationId xmlns:a16="http://schemas.microsoft.com/office/drawing/2014/main" id="{118B76EA-C4DB-D14C-0C53-D8400D121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9190" y="201912"/>
            <a:ext cx="3162932" cy="2372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8" name="Picture 57" descr="A wall with colorful graffiti&#10;&#10;Description automatically generated">
            <a:extLst>
              <a:ext uri="{FF2B5EF4-FFF2-40B4-BE49-F238E27FC236}">
                <a16:creationId xmlns:a16="http://schemas.microsoft.com/office/drawing/2014/main" id="{1D3D31E0-25CE-135C-768E-A168B9DC2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323" y="3556173"/>
            <a:ext cx="3719171" cy="2092968"/>
          </a:xfrm>
          <a:prstGeom prst="rect">
            <a:avLst/>
          </a:prstGeom>
          <a:ln>
            <a:noFill/>
          </a:ln>
          <a:effectLst>
            <a:outerShdw blurRad="292100" dist="139700" dir="2700000" algn="tl" rotWithShape="0">
              <a:srgbClr val="333333">
                <a:alpha val="65000"/>
              </a:srgbClr>
            </a:outerShdw>
          </a:effectLst>
        </p:spPr>
      </p:pic>
      <p:pic>
        <p:nvPicPr>
          <p:cNvPr id="60" name="Picture 59" descr="A mural on a building&#10;&#10;Description automatically generated">
            <a:extLst>
              <a:ext uri="{FF2B5EF4-FFF2-40B4-BE49-F238E27FC236}">
                <a16:creationId xmlns:a16="http://schemas.microsoft.com/office/drawing/2014/main" id="{D2F1616F-9654-A028-FBF3-703596BB6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2323" y="1251849"/>
            <a:ext cx="3719171" cy="2092244"/>
          </a:xfrm>
          <a:prstGeom prst="rect">
            <a:avLst/>
          </a:prstGeom>
          <a:ln>
            <a:noFill/>
          </a:ln>
          <a:effectLst>
            <a:outerShdw blurRad="292100" dist="139700" dir="2700000" algn="tl" rotWithShape="0">
              <a:srgbClr val="333333">
                <a:alpha val="65000"/>
              </a:srgbClr>
            </a:outerShdw>
          </a:effectLst>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16</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 Public Mural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695110" y="2126452"/>
            <a:ext cx="4435155" cy="2031325"/>
          </a:xfrm>
          <a:prstGeom prst="rect">
            <a:avLst/>
          </a:prstGeom>
          <a:solidFill>
            <a:schemeClr val="bg1"/>
          </a:solidFill>
        </p:spPr>
        <p:txBody>
          <a:bodyPr wrap="square" rtlCol="0">
            <a:spAutoFit/>
          </a:bodyPr>
          <a:lstStyle/>
          <a:p>
            <a:pPr algn="l">
              <a:buFont typeface="Arial" panose="020B0604020202020204" pitchFamily="34" charset="0"/>
              <a:buChar char="•"/>
            </a:pPr>
            <a:r>
              <a:rPr lang="en-US" b="0" i="0" dirty="0">
                <a:effectLst/>
              </a:rPr>
              <a:t>The Public Mural Project is a collaborative initiative highlighting our community's cultural identity through visually stunning murals by local artists. </a:t>
            </a:r>
          </a:p>
          <a:p>
            <a:pPr algn="l">
              <a:buFont typeface="Arial" panose="020B0604020202020204" pitchFamily="34" charset="0"/>
              <a:buChar char="•"/>
            </a:pPr>
            <a:r>
              <a:rPr lang="en-US" b="0" i="0" dirty="0">
                <a:effectLst/>
              </a:rPr>
              <a:t>The Mural Project aims to enhance the city's appeal, potentially attracting tourists and benefiting local businesses near the murals.</a:t>
            </a:r>
          </a:p>
        </p:txBody>
      </p:sp>
      <p:pic>
        <p:nvPicPr>
          <p:cNvPr id="3074" name="Picture 2">
            <a:extLst>
              <a:ext uri="{FF2B5EF4-FFF2-40B4-BE49-F238E27FC236}">
                <a16:creationId xmlns:a16="http://schemas.microsoft.com/office/drawing/2014/main" id="{823FB394-0AA7-D554-0532-D374AD6321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659190" y="2126452"/>
            <a:ext cx="3315346" cy="2488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414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17</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C6EFAC0D-0067-A0BA-150E-F156500F93A8}"/>
              </a:ext>
            </a:extLst>
          </p:cNvPr>
          <p:cNvSpPr txBox="1">
            <a:spLocks/>
          </p:cNvSpPr>
          <p:nvPr/>
        </p:nvSpPr>
        <p:spPr>
          <a:xfrm>
            <a:off x="4670901" y="2071598"/>
            <a:ext cx="285019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00599D"/>
                </a:solidFill>
                <a:latin typeface="Proxima Nova Extrabold" panose="02000506030000020004" pitchFamily="50" charset="0"/>
              </a:rPr>
              <a:t>MISSION</a:t>
            </a:r>
          </a:p>
        </p:txBody>
      </p:sp>
      <p:sp>
        <p:nvSpPr>
          <p:cNvPr id="5" name="TextBox 4">
            <a:extLst>
              <a:ext uri="{FF2B5EF4-FFF2-40B4-BE49-F238E27FC236}">
                <a16:creationId xmlns:a16="http://schemas.microsoft.com/office/drawing/2014/main" id="{DAAEFDED-F624-7415-85CE-B2CD75DEB4D1}"/>
              </a:ext>
            </a:extLst>
          </p:cNvPr>
          <p:cNvSpPr txBox="1"/>
          <p:nvPr/>
        </p:nvSpPr>
        <p:spPr>
          <a:xfrm>
            <a:off x="921097" y="2828835"/>
            <a:ext cx="10349802" cy="1200329"/>
          </a:xfrm>
          <a:prstGeom prst="rect">
            <a:avLst/>
          </a:prstGeom>
          <a:noFill/>
        </p:spPr>
        <p:txBody>
          <a:bodyPr wrap="square" rtlCol="0">
            <a:spAutoFit/>
          </a:bodyPr>
          <a:lstStyle/>
          <a:p>
            <a:pPr algn="ctr"/>
            <a:r>
              <a:rPr lang="en-US" sz="3600" dirty="0"/>
              <a:t>Deliver exceptional services and promote a high quality of life and place for </a:t>
            </a:r>
            <a:r>
              <a:rPr lang="en-US" sz="3600" b="1" dirty="0"/>
              <a:t>ALL </a:t>
            </a:r>
            <a:r>
              <a:rPr lang="en-US" sz="3600" dirty="0"/>
              <a:t>our citizens.</a:t>
            </a:r>
          </a:p>
        </p:txBody>
      </p:sp>
    </p:spTree>
    <p:extLst>
      <p:ext uri="{BB962C8B-B14F-4D97-AF65-F5344CB8AC3E}">
        <p14:creationId xmlns:p14="http://schemas.microsoft.com/office/powerpoint/2010/main" val="421625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8FB7-D856-3FC3-1AAF-B68957C8DEFB}"/>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E6D41DD8-5A3C-6E36-FF1D-13F91A96152A}"/>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5C6C1B56-0932-0A61-9A0B-A0AA58692790}"/>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A97B9DB4-4869-0390-A829-E1EB938CE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A07378FC-A7F0-0E9F-8AE9-D5D97DECAF09}"/>
              </a:ext>
            </a:extLst>
          </p:cNvPr>
          <p:cNvSpPr txBox="1">
            <a:spLocks/>
          </p:cNvSpPr>
          <p:nvPr/>
        </p:nvSpPr>
        <p:spPr>
          <a:xfrm>
            <a:off x="469127" y="285781"/>
            <a:ext cx="1125374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Additional accomplishments: </a:t>
            </a:r>
          </a:p>
        </p:txBody>
      </p:sp>
      <p:sp>
        <p:nvSpPr>
          <p:cNvPr id="15" name="TextBox 14">
            <a:extLst>
              <a:ext uri="{FF2B5EF4-FFF2-40B4-BE49-F238E27FC236}">
                <a16:creationId xmlns:a16="http://schemas.microsoft.com/office/drawing/2014/main" id="{82A16035-D0C6-91B2-938A-C9F23F3DE2D4}"/>
              </a:ext>
            </a:extLst>
          </p:cNvPr>
          <p:cNvSpPr txBox="1"/>
          <p:nvPr/>
        </p:nvSpPr>
        <p:spPr>
          <a:xfrm>
            <a:off x="469126" y="1043018"/>
            <a:ext cx="11253747" cy="307777"/>
          </a:xfrm>
          <a:prstGeom prst="rect">
            <a:avLst/>
          </a:prstGeom>
          <a:noFill/>
        </p:spPr>
        <p:txBody>
          <a:bodyPr wrap="square" rtlCol="0">
            <a:spAutoFit/>
          </a:bodyPr>
          <a:lstStyle/>
          <a:p>
            <a:pPr algn="ctr"/>
            <a:r>
              <a:rPr lang="en-US" sz="1400" dirty="0">
                <a:latin typeface="Aptos" panose="020B0004020202020204" pitchFamily="34" charset="0"/>
              </a:rPr>
              <a:t>On February 24, the LOVE Midland project commenced a litter abatement project on W Wadley Ave from Midland Dr to Midkiff Rd</a:t>
            </a:r>
          </a:p>
        </p:txBody>
      </p:sp>
      <p:pic>
        <p:nvPicPr>
          <p:cNvPr id="1026" name="Picture 4">
            <a:extLst>
              <a:ext uri="{FF2B5EF4-FFF2-40B4-BE49-F238E27FC236}">
                <a16:creationId xmlns:a16="http://schemas.microsoft.com/office/drawing/2014/main" id="{0A436894-DC19-8C7F-B56B-54FC38AFC7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80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3221744" y="2093880"/>
            <a:ext cx="5738703" cy="2695621"/>
          </a:xfrm>
          <a:custGeom>
            <a:avLst/>
            <a:gdLst>
              <a:gd name="connsiteX0" fmla="*/ 0 w 5738703"/>
              <a:gd name="connsiteY0" fmla="*/ 0 h 2695621"/>
              <a:gd name="connsiteX1" fmla="*/ 465473 w 5738703"/>
              <a:gd name="connsiteY1" fmla="*/ 0 h 2695621"/>
              <a:gd name="connsiteX2" fmla="*/ 988332 w 5738703"/>
              <a:gd name="connsiteY2" fmla="*/ 0 h 2695621"/>
              <a:gd name="connsiteX3" fmla="*/ 1740740 w 5738703"/>
              <a:gd name="connsiteY3" fmla="*/ 0 h 2695621"/>
              <a:gd name="connsiteX4" fmla="*/ 2378374 w 5738703"/>
              <a:gd name="connsiteY4" fmla="*/ 0 h 2695621"/>
              <a:gd name="connsiteX5" fmla="*/ 3016007 w 5738703"/>
              <a:gd name="connsiteY5" fmla="*/ 0 h 2695621"/>
              <a:gd name="connsiteX6" fmla="*/ 3538867 w 5738703"/>
              <a:gd name="connsiteY6" fmla="*/ 0 h 2695621"/>
              <a:gd name="connsiteX7" fmla="*/ 4004339 w 5738703"/>
              <a:gd name="connsiteY7" fmla="*/ 0 h 2695621"/>
              <a:gd name="connsiteX8" fmla="*/ 4527199 w 5738703"/>
              <a:gd name="connsiteY8" fmla="*/ 0 h 2695621"/>
              <a:gd name="connsiteX9" fmla="*/ 5050059 w 5738703"/>
              <a:gd name="connsiteY9" fmla="*/ 0 h 2695621"/>
              <a:gd name="connsiteX10" fmla="*/ 5738703 w 5738703"/>
              <a:gd name="connsiteY10" fmla="*/ 0 h 2695621"/>
              <a:gd name="connsiteX11" fmla="*/ 5738703 w 5738703"/>
              <a:gd name="connsiteY11" fmla="*/ 673905 h 2695621"/>
              <a:gd name="connsiteX12" fmla="*/ 5738703 w 5738703"/>
              <a:gd name="connsiteY12" fmla="*/ 1266942 h 2695621"/>
              <a:gd name="connsiteX13" fmla="*/ 5738703 w 5738703"/>
              <a:gd name="connsiteY13" fmla="*/ 1940847 h 2695621"/>
              <a:gd name="connsiteX14" fmla="*/ 5738703 w 5738703"/>
              <a:gd name="connsiteY14" fmla="*/ 2695621 h 2695621"/>
              <a:gd name="connsiteX15" fmla="*/ 5043682 w 5738703"/>
              <a:gd name="connsiteY15" fmla="*/ 2695621 h 2695621"/>
              <a:gd name="connsiteX16" fmla="*/ 4348662 w 5738703"/>
              <a:gd name="connsiteY16" fmla="*/ 2695621 h 2695621"/>
              <a:gd name="connsiteX17" fmla="*/ 3711028 w 5738703"/>
              <a:gd name="connsiteY17" fmla="*/ 2695621 h 2695621"/>
              <a:gd name="connsiteX18" fmla="*/ 3130781 w 5738703"/>
              <a:gd name="connsiteY18" fmla="*/ 2695621 h 2695621"/>
              <a:gd name="connsiteX19" fmla="*/ 2550535 w 5738703"/>
              <a:gd name="connsiteY19" fmla="*/ 2695621 h 2695621"/>
              <a:gd name="connsiteX20" fmla="*/ 1970288 w 5738703"/>
              <a:gd name="connsiteY20" fmla="*/ 2695621 h 2695621"/>
              <a:gd name="connsiteX21" fmla="*/ 1275267 w 5738703"/>
              <a:gd name="connsiteY21" fmla="*/ 2695621 h 2695621"/>
              <a:gd name="connsiteX22" fmla="*/ 580247 w 5738703"/>
              <a:gd name="connsiteY22" fmla="*/ 2695621 h 2695621"/>
              <a:gd name="connsiteX23" fmla="*/ 0 w 5738703"/>
              <a:gd name="connsiteY23" fmla="*/ 2695621 h 2695621"/>
              <a:gd name="connsiteX24" fmla="*/ 0 w 5738703"/>
              <a:gd name="connsiteY24" fmla="*/ 2048672 h 2695621"/>
              <a:gd name="connsiteX25" fmla="*/ 0 w 5738703"/>
              <a:gd name="connsiteY25" fmla="*/ 1320854 h 2695621"/>
              <a:gd name="connsiteX26" fmla="*/ 0 w 5738703"/>
              <a:gd name="connsiteY26" fmla="*/ 727818 h 2695621"/>
              <a:gd name="connsiteX27" fmla="*/ 0 w 5738703"/>
              <a:gd name="connsiteY27" fmla="*/ 0 h 269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38703" h="2695621" extrusionOk="0">
                <a:moveTo>
                  <a:pt x="0" y="0"/>
                </a:moveTo>
                <a:cubicBezTo>
                  <a:pt x="141489" y="-11421"/>
                  <a:pt x="286666" y="-7358"/>
                  <a:pt x="465473" y="0"/>
                </a:cubicBezTo>
                <a:cubicBezTo>
                  <a:pt x="644280" y="7358"/>
                  <a:pt x="785246" y="14145"/>
                  <a:pt x="988332" y="0"/>
                </a:cubicBezTo>
                <a:cubicBezTo>
                  <a:pt x="1191418" y="-14145"/>
                  <a:pt x="1470998" y="7292"/>
                  <a:pt x="1740740" y="0"/>
                </a:cubicBezTo>
                <a:cubicBezTo>
                  <a:pt x="2010482" y="-7292"/>
                  <a:pt x="2076111" y="-12292"/>
                  <a:pt x="2378374" y="0"/>
                </a:cubicBezTo>
                <a:cubicBezTo>
                  <a:pt x="2680637" y="12292"/>
                  <a:pt x="2868347" y="936"/>
                  <a:pt x="3016007" y="0"/>
                </a:cubicBezTo>
                <a:cubicBezTo>
                  <a:pt x="3163667" y="-936"/>
                  <a:pt x="3397035" y="-23522"/>
                  <a:pt x="3538867" y="0"/>
                </a:cubicBezTo>
                <a:cubicBezTo>
                  <a:pt x="3680699" y="23522"/>
                  <a:pt x="3884445" y="6289"/>
                  <a:pt x="4004339" y="0"/>
                </a:cubicBezTo>
                <a:cubicBezTo>
                  <a:pt x="4124233" y="-6289"/>
                  <a:pt x="4356995" y="20649"/>
                  <a:pt x="4527199" y="0"/>
                </a:cubicBezTo>
                <a:cubicBezTo>
                  <a:pt x="4697403" y="-20649"/>
                  <a:pt x="4845120" y="-4475"/>
                  <a:pt x="5050059" y="0"/>
                </a:cubicBezTo>
                <a:cubicBezTo>
                  <a:pt x="5254998" y="4475"/>
                  <a:pt x="5500317" y="-14875"/>
                  <a:pt x="5738703" y="0"/>
                </a:cubicBezTo>
                <a:cubicBezTo>
                  <a:pt x="5754510" y="164666"/>
                  <a:pt x="5743960" y="396300"/>
                  <a:pt x="5738703" y="673905"/>
                </a:cubicBezTo>
                <a:cubicBezTo>
                  <a:pt x="5733446" y="951510"/>
                  <a:pt x="5719396" y="1087454"/>
                  <a:pt x="5738703" y="1266942"/>
                </a:cubicBezTo>
                <a:cubicBezTo>
                  <a:pt x="5758010" y="1446430"/>
                  <a:pt x="5756180" y="1638331"/>
                  <a:pt x="5738703" y="1940847"/>
                </a:cubicBezTo>
                <a:cubicBezTo>
                  <a:pt x="5721226" y="2243363"/>
                  <a:pt x="5761768" y="2488312"/>
                  <a:pt x="5738703" y="2695621"/>
                </a:cubicBezTo>
                <a:cubicBezTo>
                  <a:pt x="5491799" y="2704914"/>
                  <a:pt x="5186018" y="2673562"/>
                  <a:pt x="5043682" y="2695621"/>
                </a:cubicBezTo>
                <a:cubicBezTo>
                  <a:pt x="4901346" y="2717680"/>
                  <a:pt x="4575761" y="2696011"/>
                  <a:pt x="4348662" y="2695621"/>
                </a:cubicBezTo>
                <a:cubicBezTo>
                  <a:pt x="4121563" y="2695231"/>
                  <a:pt x="3886666" y="2710255"/>
                  <a:pt x="3711028" y="2695621"/>
                </a:cubicBezTo>
                <a:cubicBezTo>
                  <a:pt x="3535390" y="2680987"/>
                  <a:pt x="3359862" y="2717674"/>
                  <a:pt x="3130781" y="2695621"/>
                </a:cubicBezTo>
                <a:cubicBezTo>
                  <a:pt x="2901700" y="2673568"/>
                  <a:pt x="2804874" y="2688363"/>
                  <a:pt x="2550535" y="2695621"/>
                </a:cubicBezTo>
                <a:cubicBezTo>
                  <a:pt x="2296196" y="2702879"/>
                  <a:pt x="2171557" y="2713466"/>
                  <a:pt x="1970288" y="2695621"/>
                </a:cubicBezTo>
                <a:cubicBezTo>
                  <a:pt x="1769019" y="2677776"/>
                  <a:pt x="1539346" y="2684464"/>
                  <a:pt x="1275267" y="2695621"/>
                </a:cubicBezTo>
                <a:cubicBezTo>
                  <a:pt x="1011188" y="2706778"/>
                  <a:pt x="896098" y="2672499"/>
                  <a:pt x="580247" y="2695621"/>
                </a:cubicBezTo>
                <a:cubicBezTo>
                  <a:pt x="264396" y="2718743"/>
                  <a:pt x="205652" y="2688991"/>
                  <a:pt x="0" y="2695621"/>
                </a:cubicBezTo>
                <a:cubicBezTo>
                  <a:pt x="13671" y="2397310"/>
                  <a:pt x="1577" y="2275991"/>
                  <a:pt x="0" y="2048672"/>
                </a:cubicBezTo>
                <a:cubicBezTo>
                  <a:pt x="-1577" y="1821353"/>
                  <a:pt x="-26823" y="1651477"/>
                  <a:pt x="0" y="1320854"/>
                </a:cubicBezTo>
                <a:cubicBezTo>
                  <a:pt x="26823" y="990231"/>
                  <a:pt x="-27796" y="1010956"/>
                  <a:pt x="0" y="727818"/>
                </a:cubicBezTo>
                <a:cubicBezTo>
                  <a:pt x="27796" y="444680"/>
                  <a:pt x="15298" y="285983"/>
                  <a:pt x="0" y="0"/>
                </a:cubicBezTo>
                <a:close/>
              </a:path>
            </a:pathLst>
          </a:custGeom>
          <a:noFill/>
          <a:ln w="19050">
            <a:solidFill>
              <a:srgbClr val="000000"/>
            </a:solidFill>
            <a:miter lim="800000"/>
            <a:headEnd/>
            <a:tailEnd/>
            <a:extLst>
              <a:ext uri="{C807C97D-BFC1-408E-A445-0C87EB9F89A2}">
                <ask:lineSketchStyleProps xmlns:ask="http://schemas.microsoft.com/office/drawing/2018/sketchyshapes" sd="2650216993">
                  <a:prstGeom prst="rect">
                    <a:avLst/>
                  </a:prstGeom>
                  <ask:type>
                    <ask:lineSketchFreehand/>
                  </ask:type>
                </ask:lineSketchStyleProps>
              </a:ext>
            </a:extLst>
          </a:ln>
          <a:effectLst>
            <a:innerShdw blurRad="63500" dist="50800" dir="5400000">
              <a:prstClr val="black">
                <a:alpha val="73000"/>
              </a:prstClr>
            </a:innerShdw>
          </a:effectLst>
          <a:extLst>
            <a:ext uri="{909E8E84-426E-40DD-AFC4-6F175D3DCCD1}">
              <a14:hiddenFill xmlns:a14="http://schemas.microsoft.com/office/drawing/2010/main">
                <a:solidFill>
                  <a:srgbClr val="FFFFFF"/>
                </a:solidFill>
              </a14:hiddenFill>
            </a:ext>
          </a:extLst>
        </p:spPr>
      </p:pic>
      <p:pic>
        <p:nvPicPr>
          <p:cNvPr id="1030" name="Picture 7">
            <a:extLst>
              <a:ext uri="{FF2B5EF4-FFF2-40B4-BE49-F238E27FC236}">
                <a16:creationId xmlns:a16="http://schemas.microsoft.com/office/drawing/2014/main" id="{59892A43-5ABC-E445-5DA8-AA0537A5A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3927" y="1524458"/>
            <a:ext cx="2988946" cy="3985260"/>
          </a:xfrm>
          <a:custGeom>
            <a:avLst/>
            <a:gdLst>
              <a:gd name="connsiteX0" fmla="*/ 0 w 2988946"/>
              <a:gd name="connsiteY0" fmla="*/ 0 h 3985260"/>
              <a:gd name="connsiteX1" fmla="*/ 2988946 w 2988946"/>
              <a:gd name="connsiteY1" fmla="*/ 0 h 3985260"/>
              <a:gd name="connsiteX2" fmla="*/ 2988946 w 2988946"/>
              <a:gd name="connsiteY2" fmla="*/ 3985260 h 3985260"/>
              <a:gd name="connsiteX3" fmla="*/ 0 w 2988946"/>
              <a:gd name="connsiteY3" fmla="*/ 3985260 h 3985260"/>
              <a:gd name="connsiteX4" fmla="*/ 0 w 2988946"/>
              <a:gd name="connsiteY4" fmla="*/ 0 h 398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8946" h="3985260" extrusionOk="0">
                <a:moveTo>
                  <a:pt x="0" y="0"/>
                </a:moveTo>
                <a:cubicBezTo>
                  <a:pt x="927699" y="-157583"/>
                  <a:pt x="1994622" y="59829"/>
                  <a:pt x="2988946" y="0"/>
                </a:cubicBezTo>
                <a:cubicBezTo>
                  <a:pt x="3123264" y="902370"/>
                  <a:pt x="2938048" y="2501333"/>
                  <a:pt x="2988946" y="3985260"/>
                </a:cubicBezTo>
                <a:cubicBezTo>
                  <a:pt x="2328196" y="4130540"/>
                  <a:pt x="1262083" y="4057001"/>
                  <a:pt x="0" y="3985260"/>
                </a:cubicBezTo>
                <a:cubicBezTo>
                  <a:pt x="29969" y="2036595"/>
                  <a:pt x="-93015" y="533650"/>
                  <a:pt x="0" y="0"/>
                </a:cubicBezTo>
                <a:close/>
              </a:path>
            </a:pathLst>
          </a:custGeom>
          <a:noFill/>
          <a:ln w="19050">
            <a:solidFill>
              <a:srgbClr val="000000"/>
            </a:solidFill>
            <a:miter lim="800000"/>
            <a:headEnd/>
            <a:tailEnd/>
            <a:extLst>
              <a:ext uri="{C807C97D-BFC1-408E-A445-0C87EB9F89A2}">
                <ask:lineSketchStyleProps xmlns:ask="http://schemas.microsoft.com/office/drawing/2018/sketchyshapes" sd="4060778222">
                  <a:prstGeom prst="rect">
                    <a:avLst/>
                  </a:prstGeom>
                  <ask:type>
                    <ask:lineSketchCurved/>
                  </ask:type>
                </ask:lineSketchStyleProps>
              </a:ext>
            </a:extLst>
          </a:ln>
          <a:effectLst>
            <a:innerShdw blurRad="63500" dist="508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0E8C1172-A0CA-85BE-8F36-D84CB023C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26" y="1526083"/>
            <a:ext cx="2979138" cy="3985260"/>
          </a:xfrm>
          <a:custGeom>
            <a:avLst/>
            <a:gdLst>
              <a:gd name="connsiteX0" fmla="*/ 0 w 2979138"/>
              <a:gd name="connsiteY0" fmla="*/ 0 h 3985260"/>
              <a:gd name="connsiteX1" fmla="*/ 2979138 w 2979138"/>
              <a:gd name="connsiteY1" fmla="*/ 0 h 3985260"/>
              <a:gd name="connsiteX2" fmla="*/ 2979138 w 2979138"/>
              <a:gd name="connsiteY2" fmla="*/ 3985260 h 3985260"/>
              <a:gd name="connsiteX3" fmla="*/ 0 w 2979138"/>
              <a:gd name="connsiteY3" fmla="*/ 3985260 h 3985260"/>
              <a:gd name="connsiteX4" fmla="*/ 0 w 2979138"/>
              <a:gd name="connsiteY4" fmla="*/ 0 h 3985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9138" h="3985260" extrusionOk="0">
                <a:moveTo>
                  <a:pt x="0" y="0"/>
                </a:moveTo>
                <a:cubicBezTo>
                  <a:pt x="905453" y="118645"/>
                  <a:pt x="1513412" y="116012"/>
                  <a:pt x="2979138" y="0"/>
                </a:cubicBezTo>
                <a:cubicBezTo>
                  <a:pt x="2846256" y="1928473"/>
                  <a:pt x="3064089" y="3487438"/>
                  <a:pt x="2979138" y="3985260"/>
                </a:cubicBezTo>
                <a:cubicBezTo>
                  <a:pt x="2429886" y="4119860"/>
                  <a:pt x="366006" y="3828064"/>
                  <a:pt x="0" y="3985260"/>
                </a:cubicBezTo>
                <a:cubicBezTo>
                  <a:pt x="-20187" y="2598233"/>
                  <a:pt x="-152480" y="494210"/>
                  <a:pt x="0" y="0"/>
                </a:cubicBezTo>
                <a:close/>
              </a:path>
            </a:pathLst>
          </a:custGeom>
          <a:noFill/>
          <a:ln w="19050">
            <a:solidFill>
              <a:srgbClr val="000000"/>
            </a:solidFill>
            <a:miter lim="800000"/>
            <a:headEnd/>
            <a:tailEnd/>
            <a:extLst>
              <a:ext uri="{C807C97D-BFC1-408E-A445-0C87EB9F89A2}">
                <ask:lineSketchStyleProps xmlns:ask="http://schemas.microsoft.com/office/drawing/2018/sketchyshapes" sd="1219033472">
                  <a:prstGeom prst="rect">
                    <a:avLst/>
                  </a:prstGeom>
                  <ask:type>
                    <ask:lineSketchCurved/>
                  </ask:type>
                </ask:lineSketchStyleProps>
              </a:ext>
            </a:extLst>
          </a:ln>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 name="Picture 2" descr="A heart with a city in the middle&#10;&#10;Description automatically generated">
            <a:extLst>
              <a:ext uri="{FF2B5EF4-FFF2-40B4-BE49-F238E27FC236}">
                <a16:creationId xmlns:a16="http://schemas.microsoft.com/office/drawing/2014/main" id="{17706AD7-8715-1872-99A4-DF302F725241}"/>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5876" t="17186" r="6874" b="15864"/>
          <a:stretch/>
        </p:blipFill>
        <p:spPr>
          <a:xfrm>
            <a:off x="5456759" y="4249132"/>
            <a:ext cx="1148828" cy="1567211"/>
          </a:xfrm>
          <a:prstGeom prst="rect">
            <a:avLst/>
          </a:prstGeom>
        </p:spPr>
      </p:pic>
    </p:spTree>
    <p:extLst>
      <p:ext uri="{BB962C8B-B14F-4D97-AF65-F5344CB8AC3E}">
        <p14:creationId xmlns:p14="http://schemas.microsoft.com/office/powerpoint/2010/main" val="146439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31"/>
                                        </p:tgtEl>
                                        <p:attrNameLst>
                                          <p:attrName>style.visibility</p:attrName>
                                        </p:attrNameLst>
                                      </p:cBhvr>
                                      <p:to>
                                        <p:strVal val="visible"/>
                                      </p:to>
                                    </p:set>
                                    <p:anim calcmode="lin" valueType="num">
                                      <p:cBhvr>
                                        <p:cTn id="13" dur="1000" fill="hold"/>
                                        <p:tgtEl>
                                          <p:spTgt spid="1031"/>
                                        </p:tgtEl>
                                        <p:attrNameLst>
                                          <p:attrName>ppt_w</p:attrName>
                                        </p:attrNameLst>
                                      </p:cBhvr>
                                      <p:tavLst>
                                        <p:tav tm="0">
                                          <p:val>
                                            <p:fltVal val="0"/>
                                          </p:val>
                                        </p:tav>
                                        <p:tav tm="100000">
                                          <p:val>
                                            <p:strVal val="#ppt_w"/>
                                          </p:val>
                                        </p:tav>
                                      </p:tavLst>
                                    </p:anim>
                                    <p:anim calcmode="lin" valueType="num">
                                      <p:cBhvr>
                                        <p:cTn id="14" dur="1000" fill="hold"/>
                                        <p:tgtEl>
                                          <p:spTgt spid="1031"/>
                                        </p:tgtEl>
                                        <p:attrNameLst>
                                          <p:attrName>ppt_h</p:attrName>
                                        </p:attrNameLst>
                                      </p:cBhvr>
                                      <p:tavLst>
                                        <p:tav tm="0">
                                          <p:val>
                                            <p:fltVal val="0"/>
                                          </p:val>
                                        </p:tav>
                                        <p:tav tm="100000">
                                          <p:val>
                                            <p:strVal val="#ppt_h"/>
                                          </p:val>
                                        </p:tav>
                                      </p:tavLst>
                                    </p:anim>
                                    <p:anim calcmode="lin" valueType="num">
                                      <p:cBhvr>
                                        <p:cTn id="15" dur="1000" fill="hold"/>
                                        <p:tgtEl>
                                          <p:spTgt spid="1031"/>
                                        </p:tgtEl>
                                        <p:attrNameLst>
                                          <p:attrName>style.rotation</p:attrName>
                                        </p:attrNameLst>
                                      </p:cBhvr>
                                      <p:tavLst>
                                        <p:tav tm="0">
                                          <p:val>
                                            <p:fltVal val="90"/>
                                          </p:val>
                                        </p:tav>
                                        <p:tav tm="100000">
                                          <p:val>
                                            <p:fltVal val="0"/>
                                          </p:val>
                                        </p:tav>
                                      </p:tavLst>
                                    </p:anim>
                                    <p:animEffect transition="in" filter="fade">
                                      <p:cBhvr>
                                        <p:cTn id="16" dur="1000"/>
                                        <p:tgtEl>
                                          <p:spTgt spid="1031"/>
                                        </p:tgtEl>
                                      </p:cBhvr>
                                    </p:animEffect>
                                  </p:childTnLst>
                                </p:cTn>
                              </p:par>
                              <p:par>
                                <p:cTn id="17" presetID="3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par>
                                <p:cTn id="23" presetID="3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1000" fill="hold"/>
                                        <p:tgtEl>
                                          <p:spTgt spid="1030"/>
                                        </p:tgtEl>
                                        <p:attrNameLst>
                                          <p:attrName>ppt_w</p:attrName>
                                        </p:attrNameLst>
                                      </p:cBhvr>
                                      <p:tavLst>
                                        <p:tav tm="0">
                                          <p:val>
                                            <p:fltVal val="0"/>
                                          </p:val>
                                        </p:tav>
                                        <p:tav tm="100000">
                                          <p:val>
                                            <p:strVal val="#ppt_w"/>
                                          </p:val>
                                        </p:tav>
                                      </p:tavLst>
                                    </p:anim>
                                    <p:anim calcmode="lin" valueType="num">
                                      <p:cBhvr>
                                        <p:cTn id="26" dur="1000" fill="hold"/>
                                        <p:tgtEl>
                                          <p:spTgt spid="1030"/>
                                        </p:tgtEl>
                                        <p:attrNameLst>
                                          <p:attrName>ppt_h</p:attrName>
                                        </p:attrNameLst>
                                      </p:cBhvr>
                                      <p:tavLst>
                                        <p:tav tm="0">
                                          <p:val>
                                            <p:fltVal val="0"/>
                                          </p:val>
                                        </p:tav>
                                        <p:tav tm="100000">
                                          <p:val>
                                            <p:strVal val="#ppt_h"/>
                                          </p:val>
                                        </p:tav>
                                      </p:tavLst>
                                    </p:anim>
                                    <p:anim calcmode="lin" valueType="num">
                                      <p:cBhvr>
                                        <p:cTn id="27" dur="1000" fill="hold"/>
                                        <p:tgtEl>
                                          <p:spTgt spid="1030"/>
                                        </p:tgtEl>
                                        <p:attrNameLst>
                                          <p:attrName>style.rotation</p:attrName>
                                        </p:attrNameLst>
                                      </p:cBhvr>
                                      <p:tavLst>
                                        <p:tav tm="0">
                                          <p:val>
                                            <p:fltVal val="90"/>
                                          </p:val>
                                        </p:tav>
                                        <p:tav tm="100000">
                                          <p:val>
                                            <p:fltVal val="0"/>
                                          </p:val>
                                        </p:tav>
                                      </p:tavLst>
                                    </p:anim>
                                    <p:animEffect transition="in" filter="fade">
                                      <p:cBhvr>
                                        <p:cTn id="28" dur="10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45C4A-E69D-050E-9D0E-C2CB2B507A10}"/>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275F9E71-73B2-8E94-8908-BA22AD4B0968}"/>
              </a:ext>
            </a:extLst>
          </p:cNvPr>
          <p:cNvSpPr txBox="1">
            <a:spLocks/>
          </p:cNvSpPr>
          <p:nvPr/>
        </p:nvSpPr>
        <p:spPr>
          <a:xfrm>
            <a:off x="344129" y="6003924"/>
            <a:ext cx="748401" cy="3018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C92D98E0-7BC4-29A3-8146-49B0551D98E8}"/>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849E946-DB30-8302-6DD0-51C50471DE0D}"/>
              </a:ext>
            </a:extLst>
          </p:cNvPr>
          <p:cNvSpPr txBox="1">
            <a:spLocks/>
          </p:cNvSpPr>
          <p:nvPr/>
        </p:nvSpPr>
        <p:spPr>
          <a:xfrm>
            <a:off x="344129" y="260400"/>
            <a:ext cx="11466870"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accent1">
                    <a:lumMod val="75000"/>
                  </a:schemeClr>
                </a:solidFill>
                <a:latin typeface="Proxima Nova Extrabold"/>
                <a:cs typeface="Arial"/>
              </a:rPr>
              <a:t>Litter Abatement Allocations:</a:t>
            </a:r>
          </a:p>
        </p:txBody>
      </p:sp>
      <p:sp>
        <p:nvSpPr>
          <p:cNvPr id="2" name="TextBox 1">
            <a:extLst>
              <a:ext uri="{FF2B5EF4-FFF2-40B4-BE49-F238E27FC236}">
                <a16:creationId xmlns:a16="http://schemas.microsoft.com/office/drawing/2014/main" id="{8D26F108-9ED0-06B9-F9BE-AB97FEC4A0E3}"/>
              </a:ext>
            </a:extLst>
          </p:cNvPr>
          <p:cNvSpPr txBox="1"/>
          <p:nvPr/>
        </p:nvSpPr>
        <p:spPr>
          <a:xfrm>
            <a:off x="311844" y="1113168"/>
            <a:ext cx="11720511" cy="4124206"/>
          </a:xfrm>
          <a:prstGeom prst="rect">
            <a:avLst/>
          </a:prstGeom>
          <a:solidFill>
            <a:schemeClr val="bg1"/>
          </a:solidFill>
        </p:spPr>
        <p:txBody>
          <a:bodyPr wrap="square" rtlCol="0">
            <a:spAutoFit/>
          </a:bodyPr>
          <a:lstStyle/>
          <a:p>
            <a:pPr algn="ctr"/>
            <a:endParaRPr lang="en-US" sz="1600" b="1" i="0" dirty="0">
              <a:effectLst/>
              <a:latin typeface="Aptos" panose="020B0004020202020204" pitchFamily="34" charset="0"/>
            </a:endParaRPr>
          </a:p>
          <a:p>
            <a:r>
              <a:rPr lang="en-US" sz="1200" b="0" i="0" dirty="0">
                <a:effectLst/>
                <a:latin typeface="Aptos" panose="020B0004020202020204" pitchFamily="34" charset="0"/>
              </a:rPr>
              <a:t>Trash for Cash is a program where non-profit groups can pick up litter to earn money for their organization.  </a:t>
            </a:r>
          </a:p>
          <a:p>
            <a:r>
              <a:rPr lang="en-US" sz="1200" b="0" i="0" dirty="0">
                <a:effectLst/>
                <a:latin typeface="Aptos" panose="020B0004020202020204" pitchFamily="34" charset="0"/>
              </a:rPr>
              <a:t>The City also helps to support a partial salary for the litter coordinator with Keep Midland Beautiful.</a:t>
            </a:r>
          </a:p>
          <a:p>
            <a:endParaRPr lang="en-US" sz="1200" b="0" i="0" dirty="0">
              <a:effectLst/>
              <a:latin typeface="Aptos" panose="020B0004020202020204" pitchFamily="34" charset="0"/>
            </a:endParaRPr>
          </a:p>
          <a:p>
            <a:r>
              <a:rPr lang="en-US" sz="1200" b="0" i="0" dirty="0">
                <a:effectLst/>
                <a:latin typeface="Aptos" panose="020B0004020202020204" pitchFamily="34" charset="0"/>
              </a:rPr>
              <a:t>•	</a:t>
            </a:r>
            <a:r>
              <a:rPr lang="en-US" sz="1000" b="0" i="0" dirty="0">
                <a:effectLst/>
                <a:latin typeface="Aptos" panose="020B0004020202020204" pitchFamily="34" charset="0"/>
              </a:rPr>
              <a:t>Keep Midland Beautiful Contract:  $120,000</a:t>
            </a:r>
          </a:p>
          <a:p>
            <a:r>
              <a:rPr lang="en-US" sz="1000" b="0" i="0" dirty="0">
                <a:effectLst/>
                <a:latin typeface="Aptos" panose="020B0004020202020204" pitchFamily="34" charset="0"/>
              </a:rPr>
              <a:t>•	Trash for Cash - $50,000</a:t>
            </a:r>
          </a:p>
          <a:p>
            <a:r>
              <a:rPr lang="en-US" sz="1000" b="0" i="0" dirty="0">
                <a:effectLst/>
                <a:latin typeface="Aptos" panose="020B0004020202020204" pitchFamily="34" charset="0"/>
              </a:rPr>
              <a:t>•	Litter Coordinator – $18,000</a:t>
            </a:r>
          </a:p>
          <a:p>
            <a:endParaRPr lang="en-US" sz="1000" b="0" i="0" dirty="0">
              <a:effectLst/>
              <a:latin typeface="Aptos" panose="020B0004020202020204" pitchFamily="34" charset="0"/>
            </a:endParaRPr>
          </a:p>
          <a:p>
            <a:endParaRPr lang="en-US" sz="1200" b="0" i="0" dirty="0">
              <a:effectLst/>
              <a:latin typeface="Aptos" panose="020B0004020202020204" pitchFamily="34" charset="0"/>
            </a:endParaRPr>
          </a:p>
          <a:p>
            <a:r>
              <a:rPr lang="en-US" sz="1200" b="0" i="0" dirty="0">
                <a:effectLst/>
                <a:latin typeface="Aptos" panose="020B0004020202020204" pitchFamily="34" charset="0"/>
              </a:rPr>
              <a:t>The City has a contract with a company to provide Right-of-way litter collection.  This group will go out daily to clean littered areas, weather permitting.  This company will typically focus on main thoroughfares in the City of Midland.  Loop 250, I-20, 158, 191 etc.  </a:t>
            </a:r>
          </a:p>
          <a:p>
            <a:endParaRPr lang="en-US" sz="1200" b="0" i="0" dirty="0">
              <a:effectLst/>
              <a:latin typeface="Aptos" panose="020B0004020202020204" pitchFamily="34" charset="0"/>
            </a:endParaRPr>
          </a:p>
          <a:p>
            <a:r>
              <a:rPr lang="en-US" sz="1200" b="0" i="0" dirty="0">
                <a:effectLst/>
                <a:latin typeface="Aptos" panose="020B0004020202020204" pitchFamily="34" charset="0"/>
              </a:rPr>
              <a:t>•</a:t>
            </a:r>
            <a:r>
              <a:rPr lang="en-US" sz="1000" b="0" i="0" dirty="0">
                <a:effectLst/>
                <a:latin typeface="Aptos" panose="020B0004020202020204" pitchFamily="34" charset="0"/>
              </a:rPr>
              <a:t>	$240,000</a:t>
            </a:r>
          </a:p>
          <a:p>
            <a:endParaRPr lang="en-US" sz="1000" b="0" i="0" dirty="0">
              <a:effectLst/>
              <a:latin typeface="Aptos" panose="020B0004020202020204" pitchFamily="34" charset="0"/>
            </a:endParaRPr>
          </a:p>
          <a:p>
            <a:endParaRPr lang="en-US" sz="1200" b="0" i="0" dirty="0">
              <a:effectLst/>
              <a:latin typeface="Aptos" panose="020B0004020202020204" pitchFamily="34" charset="0"/>
            </a:endParaRPr>
          </a:p>
          <a:p>
            <a:r>
              <a:rPr lang="en-US" sz="1200" b="0" i="0" dirty="0">
                <a:effectLst/>
                <a:latin typeface="Aptos" panose="020B0004020202020204" pitchFamily="34" charset="0"/>
              </a:rPr>
              <a:t>Solid Waste will assist Code with lot clearing/cleaning and illegal dump sites.  When we have emergency clean-up’s such as homeless encampments and large-scale illegal dump sites, we may hire a contractor to clean these areas before they become a larger nuisance.</a:t>
            </a:r>
          </a:p>
          <a:p>
            <a:r>
              <a:rPr lang="en-US" sz="1200" b="0" i="0" dirty="0">
                <a:effectLst/>
                <a:latin typeface="Aptos" panose="020B0004020202020204" pitchFamily="34" charset="0"/>
              </a:rPr>
              <a:t>  </a:t>
            </a:r>
          </a:p>
          <a:p>
            <a:r>
              <a:rPr lang="en-US" sz="1200" b="0" i="0" dirty="0">
                <a:effectLst/>
                <a:latin typeface="Aptos" panose="020B0004020202020204" pitchFamily="34" charset="0"/>
              </a:rPr>
              <a:t>•	</a:t>
            </a:r>
            <a:r>
              <a:rPr lang="en-US" sz="1000" b="0" i="0" dirty="0">
                <a:effectLst/>
                <a:latin typeface="Aptos" panose="020B0004020202020204" pitchFamily="34" charset="0"/>
              </a:rPr>
              <a:t>Cleaning lots: $25,000</a:t>
            </a:r>
          </a:p>
          <a:p>
            <a:r>
              <a:rPr lang="en-US" sz="1000" b="0" i="0" dirty="0">
                <a:effectLst/>
                <a:latin typeface="Aptos" panose="020B0004020202020204" pitchFamily="34" charset="0"/>
              </a:rPr>
              <a:t>•	Illegal Dumping/Large scale litter clean-up:  $67,000</a:t>
            </a:r>
          </a:p>
          <a:p>
            <a:endParaRPr lang="en-US" sz="1200" b="0" i="0" dirty="0">
              <a:effectLst/>
              <a:latin typeface="Aptos" panose="020B0004020202020204" pitchFamily="34" charset="0"/>
            </a:endParaRPr>
          </a:p>
          <a:p>
            <a:pPr algn="ctr"/>
            <a:r>
              <a:rPr lang="en-US" sz="1600" b="0" i="0" dirty="0">
                <a:effectLst/>
              </a:rPr>
              <a:t>Above Allocation:  $520,000</a:t>
            </a:r>
          </a:p>
        </p:txBody>
      </p:sp>
      <p:sp>
        <p:nvSpPr>
          <p:cNvPr id="3" name="Slide Number Placeholder 4">
            <a:extLst>
              <a:ext uri="{FF2B5EF4-FFF2-40B4-BE49-F238E27FC236}">
                <a16:creationId xmlns:a16="http://schemas.microsoft.com/office/drawing/2014/main" id="{59032883-B60B-079D-3EE1-B364E73714F8}"/>
              </a:ext>
            </a:extLst>
          </p:cNvPr>
          <p:cNvSpPr txBox="1">
            <a:spLocks/>
          </p:cNvSpPr>
          <p:nvPr/>
        </p:nvSpPr>
        <p:spPr>
          <a:xfrm>
            <a:off x="-98355" y="602244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19</a:t>
            </a:fld>
            <a:endParaRPr lang="en-US" sz="4000" dirty="0">
              <a:solidFill>
                <a:srgbClr val="2F5597"/>
              </a:solidFill>
              <a:latin typeface="Proxima Nova Extrabold" panose="02000506030000020004" pitchFamily="50" charset="0"/>
            </a:endParaRPr>
          </a:p>
        </p:txBody>
      </p:sp>
      <p:pic>
        <p:nvPicPr>
          <p:cNvPr id="11" name="Picture 10" descr="A black and blue city skyline&#10;&#10;Description automatically generated">
            <a:extLst>
              <a:ext uri="{FF2B5EF4-FFF2-40B4-BE49-F238E27FC236}">
                <a16:creationId xmlns:a16="http://schemas.microsoft.com/office/drawing/2014/main" id="{68CE1711-1CEF-FB71-A676-04A09B467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3482041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a:t>
            </a:fld>
            <a:endParaRPr lang="en-US" sz="4000" dirty="0">
              <a:solidFill>
                <a:srgbClr val="2F5597"/>
              </a:solidFill>
              <a:latin typeface="Proxima Nova Extrabold" panose="02000506030000020004" pitchFamily="50" charset="0"/>
            </a:endParaRPr>
          </a:p>
        </p:txBody>
      </p:sp>
      <p:sp>
        <p:nvSpPr>
          <p:cNvPr id="5" name="Title 1">
            <a:extLst>
              <a:ext uri="{FF2B5EF4-FFF2-40B4-BE49-F238E27FC236}">
                <a16:creationId xmlns:a16="http://schemas.microsoft.com/office/drawing/2014/main" id="{B7535677-67C6-00D0-A961-FBFCDC6A72ED}"/>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Presentation Outline</a:t>
            </a:r>
          </a:p>
        </p:txBody>
      </p:sp>
      <p:sp>
        <p:nvSpPr>
          <p:cNvPr id="6" name="TextBox 5">
            <a:extLst>
              <a:ext uri="{FF2B5EF4-FFF2-40B4-BE49-F238E27FC236}">
                <a16:creationId xmlns:a16="http://schemas.microsoft.com/office/drawing/2014/main" id="{DA888AC0-EBFA-E000-9C56-787CD4BB2C36}"/>
              </a:ext>
            </a:extLst>
          </p:cNvPr>
          <p:cNvSpPr txBox="1"/>
          <p:nvPr/>
        </p:nvSpPr>
        <p:spPr>
          <a:xfrm>
            <a:off x="576261" y="1869132"/>
            <a:ext cx="7830255" cy="3262432"/>
          </a:xfrm>
          <a:prstGeom prst="rect">
            <a:avLst/>
          </a:prstGeom>
          <a:noFill/>
        </p:spPr>
        <p:txBody>
          <a:bodyPr wrap="square" rtlCol="0">
            <a:spAutoFit/>
          </a:bodyPr>
          <a:lstStyle/>
          <a:p>
            <a:pPr marL="342900" indent="-342900">
              <a:buFont typeface="Arial" panose="020B0604020202020204" pitchFamily="34" charset="0"/>
              <a:buChar char="•"/>
            </a:pPr>
            <a:r>
              <a:rPr lang="en-US" sz="3200" dirty="0"/>
              <a:t>Strategic Goal Connections</a:t>
            </a:r>
          </a:p>
          <a:p>
            <a:pPr marL="342900" indent="-342900">
              <a:buFont typeface="Arial" panose="020B0604020202020204" pitchFamily="34" charset="0"/>
              <a:buChar char="•"/>
            </a:pPr>
            <a:r>
              <a:rPr lang="en-US" sz="3000" dirty="0"/>
              <a:t>Midland’s Most Traveled Roads (12-Corridors)</a:t>
            </a:r>
          </a:p>
          <a:p>
            <a:pPr marL="342900" indent="-342900">
              <a:buFont typeface="Arial" panose="020B0604020202020204" pitchFamily="34" charset="0"/>
              <a:buChar char="•"/>
            </a:pPr>
            <a:r>
              <a:rPr lang="en-US" sz="3200" dirty="0"/>
              <a:t>Accomplishments</a:t>
            </a:r>
          </a:p>
          <a:p>
            <a:pPr marL="342900" indent="-342900">
              <a:buFont typeface="Arial" panose="020B0604020202020204" pitchFamily="34" charset="0"/>
              <a:buChar char="•"/>
            </a:pPr>
            <a:r>
              <a:rPr lang="en-US" sz="3200" dirty="0"/>
              <a:t>Opportunities </a:t>
            </a:r>
          </a:p>
          <a:p>
            <a:endParaRPr lang="en-US" sz="2000" dirty="0">
              <a:latin typeface="Aptos" panose="020B0004020202020204" pitchFamily="34"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Tree>
    <p:extLst>
      <p:ext uri="{BB962C8B-B14F-4D97-AF65-F5344CB8AC3E}">
        <p14:creationId xmlns:p14="http://schemas.microsoft.com/office/powerpoint/2010/main" val="3524102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8401" cy="30187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Park Enhancement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8098996" y="1863764"/>
            <a:ext cx="3203425" cy="2800767"/>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1600" b="0" i="0" dirty="0">
                <a:effectLst/>
                <a:latin typeface="Aptos" panose="020B0004020202020204" pitchFamily="34" charset="0"/>
              </a:rPr>
              <a:t>The Park Enhancement Project is an initiative aimed at revitalizing City parks to create more vibrant, accessible, and sustainable public spaces. Envisioning a park that not only meets the diverse recreational needs of our community but also serves as a welcoming oasis for residents of all ages.</a:t>
            </a:r>
            <a:endParaRPr lang="en-US" sz="1600" dirty="0">
              <a:latin typeface="Aptos" panose="020B0004020202020204" pitchFamily="34" charset="0"/>
              <a:cs typeface="Arial"/>
            </a:endParaRPr>
          </a:p>
        </p:txBody>
      </p:sp>
      <p:pic>
        <p:nvPicPr>
          <p:cNvPr id="6" name="Picture 5">
            <a:extLst>
              <a:ext uri="{FF2B5EF4-FFF2-40B4-BE49-F238E27FC236}">
                <a16:creationId xmlns:a16="http://schemas.microsoft.com/office/drawing/2014/main" id="{FE31EFC2-F38C-012F-9EA5-55C2DFE4B8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1649" y="1629552"/>
            <a:ext cx="6807724" cy="3598895"/>
          </a:xfrm>
          <a:custGeom>
            <a:avLst/>
            <a:gdLst>
              <a:gd name="connsiteX0" fmla="*/ 0 w 6807724"/>
              <a:gd name="connsiteY0" fmla="*/ 0 h 3598895"/>
              <a:gd name="connsiteX1" fmla="*/ 476541 w 6807724"/>
              <a:gd name="connsiteY1" fmla="*/ 0 h 3598895"/>
              <a:gd name="connsiteX2" fmla="*/ 1021159 w 6807724"/>
              <a:gd name="connsiteY2" fmla="*/ 0 h 3598895"/>
              <a:gd name="connsiteX3" fmla="*/ 1565777 w 6807724"/>
              <a:gd name="connsiteY3" fmla="*/ 0 h 3598895"/>
              <a:gd name="connsiteX4" fmla="*/ 2246549 w 6807724"/>
              <a:gd name="connsiteY4" fmla="*/ 0 h 3598895"/>
              <a:gd name="connsiteX5" fmla="*/ 3063476 w 6807724"/>
              <a:gd name="connsiteY5" fmla="*/ 0 h 3598895"/>
              <a:gd name="connsiteX6" fmla="*/ 3880403 w 6807724"/>
              <a:gd name="connsiteY6" fmla="*/ 0 h 3598895"/>
              <a:gd name="connsiteX7" fmla="*/ 4425021 w 6807724"/>
              <a:gd name="connsiteY7" fmla="*/ 0 h 3598895"/>
              <a:gd name="connsiteX8" fmla="*/ 5105793 w 6807724"/>
              <a:gd name="connsiteY8" fmla="*/ 0 h 3598895"/>
              <a:gd name="connsiteX9" fmla="*/ 5718488 w 6807724"/>
              <a:gd name="connsiteY9" fmla="*/ 0 h 3598895"/>
              <a:gd name="connsiteX10" fmla="*/ 6807724 w 6807724"/>
              <a:gd name="connsiteY10" fmla="*/ 0 h 3598895"/>
              <a:gd name="connsiteX11" fmla="*/ 6807724 w 6807724"/>
              <a:gd name="connsiteY11" fmla="*/ 635805 h 3598895"/>
              <a:gd name="connsiteX12" fmla="*/ 6807724 w 6807724"/>
              <a:gd name="connsiteY12" fmla="*/ 1271610 h 3598895"/>
              <a:gd name="connsiteX13" fmla="*/ 6807724 w 6807724"/>
              <a:gd name="connsiteY13" fmla="*/ 1943403 h 3598895"/>
              <a:gd name="connsiteX14" fmla="*/ 6807724 w 6807724"/>
              <a:gd name="connsiteY14" fmla="*/ 2579208 h 3598895"/>
              <a:gd name="connsiteX15" fmla="*/ 6807724 w 6807724"/>
              <a:gd name="connsiteY15" fmla="*/ 3598895 h 3598895"/>
              <a:gd name="connsiteX16" fmla="*/ 6263106 w 6807724"/>
              <a:gd name="connsiteY16" fmla="*/ 3598895 h 3598895"/>
              <a:gd name="connsiteX17" fmla="*/ 5582334 w 6807724"/>
              <a:gd name="connsiteY17" fmla="*/ 3598895 h 3598895"/>
              <a:gd name="connsiteX18" fmla="*/ 4901561 w 6807724"/>
              <a:gd name="connsiteY18" fmla="*/ 3598895 h 3598895"/>
              <a:gd name="connsiteX19" fmla="*/ 4084634 w 6807724"/>
              <a:gd name="connsiteY19" fmla="*/ 3598895 h 3598895"/>
              <a:gd name="connsiteX20" fmla="*/ 3608094 w 6807724"/>
              <a:gd name="connsiteY20" fmla="*/ 3598895 h 3598895"/>
              <a:gd name="connsiteX21" fmla="*/ 2927321 w 6807724"/>
              <a:gd name="connsiteY21" fmla="*/ 3598895 h 3598895"/>
              <a:gd name="connsiteX22" fmla="*/ 2314626 w 6807724"/>
              <a:gd name="connsiteY22" fmla="*/ 3598895 h 3598895"/>
              <a:gd name="connsiteX23" fmla="*/ 1497699 w 6807724"/>
              <a:gd name="connsiteY23" fmla="*/ 3598895 h 3598895"/>
              <a:gd name="connsiteX24" fmla="*/ 953081 w 6807724"/>
              <a:gd name="connsiteY24" fmla="*/ 3598895 h 3598895"/>
              <a:gd name="connsiteX25" fmla="*/ 0 w 6807724"/>
              <a:gd name="connsiteY25" fmla="*/ 3598895 h 3598895"/>
              <a:gd name="connsiteX26" fmla="*/ 0 w 6807724"/>
              <a:gd name="connsiteY26" fmla="*/ 2999079 h 3598895"/>
              <a:gd name="connsiteX27" fmla="*/ 0 w 6807724"/>
              <a:gd name="connsiteY27" fmla="*/ 2435252 h 3598895"/>
              <a:gd name="connsiteX28" fmla="*/ 0 w 6807724"/>
              <a:gd name="connsiteY28" fmla="*/ 1871425 h 3598895"/>
              <a:gd name="connsiteX29" fmla="*/ 0 w 6807724"/>
              <a:gd name="connsiteY29" fmla="*/ 1379576 h 3598895"/>
              <a:gd name="connsiteX30" fmla="*/ 0 w 6807724"/>
              <a:gd name="connsiteY30" fmla="*/ 851738 h 3598895"/>
              <a:gd name="connsiteX31" fmla="*/ 0 w 6807724"/>
              <a:gd name="connsiteY31" fmla="*/ 0 h 359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807724" h="3598895" fill="none" extrusionOk="0">
                <a:moveTo>
                  <a:pt x="0" y="0"/>
                </a:moveTo>
                <a:cubicBezTo>
                  <a:pt x="132626" y="-16685"/>
                  <a:pt x="375253" y="-11299"/>
                  <a:pt x="476541" y="0"/>
                </a:cubicBezTo>
                <a:cubicBezTo>
                  <a:pt x="577829" y="11299"/>
                  <a:pt x="785786" y="15000"/>
                  <a:pt x="1021159" y="0"/>
                </a:cubicBezTo>
                <a:cubicBezTo>
                  <a:pt x="1256532" y="-15000"/>
                  <a:pt x="1456097" y="-8222"/>
                  <a:pt x="1565777" y="0"/>
                </a:cubicBezTo>
                <a:cubicBezTo>
                  <a:pt x="1675457" y="8222"/>
                  <a:pt x="1985132" y="-9294"/>
                  <a:pt x="2246549" y="0"/>
                </a:cubicBezTo>
                <a:cubicBezTo>
                  <a:pt x="2507966" y="9294"/>
                  <a:pt x="2690078" y="-25607"/>
                  <a:pt x="3063476" y="0"/>
                </a:cubicBezTo>
                <a:cubicBezTo>
                  <a:pt x="3436874" y="25607"/>
                  <a:pt x="3672309" y="-2839"/>
                  <a:pt x="3880403" y="0"/>
                </a:cubicBezTo>
                <a:cubicBezTo>
                  <a:pt x="4088497" y="2839"/>
                  <a:pt x="4283593" y="8870"/>
                  <a:pt x="4425021" y="0"/>
                </a:cubicBezTo>
                <a:cubicBezTo>
                  <a:pt x="4566449" y="-8870"/>
                  <a:pt x="4808404" y="-30492"/>
                  <a:pt x="5105793" y="0"/>
                </a:cubicBezTo>
                <a:cubicBezTo>
                  <a:pt x="5403182" y="30492"/>
                  <a:pt x="5566493" y="28216"/>
                  <a:pt x="5718488" y="0"/>
                </a:cubicBezTo>
                <a:cubicBezTo>
                  <a:pt x="5870484" y="-28216"/>
                  <a:pt x="6516065" y="-33876"/>
                  <a:pt x="6807724" y="0"/>
                </a:cubicBezTo>
                <a:cubicBezTo>
                  <a:pt x="6808213" y="154765"/>
                  <a:pt x="6788368" y="426552"/>
                  <a:pt x="6807724" y="635805"/>
                </a:cubicBezTo>
                <a:cubicBezTo>
                  <a:pt x="6827080" y="845059"/>
                  <a:pt x="6800714" y="1009578"/>
                  <a:pt x="6807724" y="1271610"/>
                </a:cubicBezTo>
                <a:cubicBezTo>
                  <a:pt x="6814734" y="1533642"/>
                  <a:pt x="6790292" y="1733684"/>
                  <a:pt x="6807724" y="1943403"/>
                </a:cubicBezTo>
                <a:cubicBezTo>
                  <a:pt x="6825156" y="2153122"/>
                  <a:pt x="6815276" y="2367443"/>
                  <a:pt x="6807724" y="2579208"/>
                </a:cubicBezTo>
                <a:cubicBezTo>
                  <a:pt x="6800172" y="2790974"/>
                  <a:pt x="6768682" y="3256687"/>
                  <a:pt x="6807724" y="3598895"/>
                </a:cubicBezTo>
                <a:cubicBezTo>
                  <a:pt x="6689182" y="3598896"/>
                  <a:pt x="6529854" y="3590196"/>
                  <a:pt x="6263106" y="3598895"/>
                </a:cubicBezTo>
                <a:cubicBezTo>
                  <a:pt x="5996358" y="3607594"/>
                  <a:pt x="5822109" y="3620955"/>
                  <a:pt x="5582334" y="3598895"/>
                </a:cubicBezTo>
                <a:cubicBezTo>
                  <a:pt x="5342559" y="3576835"/>
                  <a:pt x="5236954" y="3603821"/>
                  <a:pt x="4901561" y="3598895"/>
                </a:cubicBezTo>
                <a:cubicBezTo>
                  <a:pt x="4566168" y="3593969"/>
                  <a:pt x="4403149" y="3616438"/>
                  <a:pt x="4084634" y="3598895"/>
                </a:cubicBezTo>
                <a:cubicBezTo>
                  <a:pt x="3766119" y="3581352"/>
                  <a:pt x="3750615" y="3580710"/>
                  <a:pt x="3608094" y="3598895"/>
                </a:cubicBezTo>
                <a:cubicBezTo>
                  <a:pt x="3465573" y="3617080"/>
                  <a:pt x="3103861" y="3575693"/>
                  <a:pt x="2927321" y="3598895"/>
                </a:cubicBezTo>
                <a:cubicBezTo>
                  <a:pt x="2750781" y="3622097"/>
                  <a:pt x="2492330" y="3569839"/>
                  <a:pt x="2314626" y="3598895"/>
                </a:cubicBezTo>
                <a:cubicBezTo>
                  <a:pt x="2136923" y="3627951"/>
                  <a:pt x="1801727" y="3607534"/>
                  <a:pt x="1497699" y="3598895"/>
                </a:cubicBezTo>
                <a:cubicBezTo>
                  <a:pt x="1193671" y="3590256"/>
                  <a:pt x="1139936" y="3611157"/>
                  <a:pt x="953081" y="3598895"/>
                </a:cubicBezTo>
                <a:cubicBezTo>
                  <a:pt x="766226" y="3586633"/>
                  <a:pt x="221923" y="3591274"/>
                  <a:pt x="0" y="3598895"/>
                </a:cubicBezTo>
                <a:cubicBezTo>
                  <a:pt x="-21397" y="3422265"/>
                  <a:pt x="9213" y="3137047"/>
                  <a:pt x="0" y="2999079"/>
                </a:cubicBezTo>
                <a:cubicBezTo>
                  <a:pt x="-9213" y="2861111"/>
                  <a:pt x="-16185" y="2626558"/>
                  <a:pt x="0" y="2435252"/>
                </a:cubicBezTo>
                <a:cubicBezTo>
                  <a:pt x="16185" y="2243946"/>
                  <a:pt x="-8174" y="2106832"/>
                  <a:pt x="0" y="1871425"/>
                </a:cubicBezTo>
                <a:cubicBezTo>
                  <a:pt x="8174" y="1636018"/>
                  <a:pt x="19879" y="1559171"/>
                  <a:pt x="0" y="1379576"/>
                </a:cubicBezTo>
                <a:cubicBezTo>
                  <a:pt x="-19879" y="1199981"/>
                  <a:pt x="-7504" y="985083"/>
                  <a:pt x="0" y="851738"/>
                </a:cubicBezTo>
                <a:cubicBezTo>
                  <a:pt x="7504" y="718393"/>
                  <a:pt x="-7622" y="264023"/>
                  <a:pt x="0" y="0"/>
                </a:cubicBezTo>
                <a:close/>
              </a:path>
              <a:path w="6807724" h="3598895" stroke="0" extrusionOk="0">
                <a:moveTo>
                  <a:pt x="0" y="0"/>
                </a:moveTo>
                <a:cubicBezTo>
                  <a:pt x="306868" y="-22257"/>
                  <a:pt x="516501" y="-29412"/>
                  <a:pt x="816927" y="0"/>
                </a:cubicBezTo>
                <a:cubicBezTo>
                  <a:pt x="1117353" y="29412"/>
                  <a:pt x="1213558" y="-13055"/>
                  <a:pt x="1497699" y="0"/>
                </a:cubicBezTo>
                <a:cubicBezTo>
                  <a:pt x="1781840" y="13055"/>
                  <a:pt x="1959684" y="-17736"/>
                  <a:pt x="2246549" y="0"/>
                </a:cubicBezTo>
                <a:cubicBezTo>
                  <a:pt x="2533414" y="17736"/>
                  <a:pt x="2823644" y="34317"/>
                  <a:pt x="2995399" y="0"/>
                </a:cubicBezTo>
                <a:cubicBezTo>
                  <a:pt x="3167154" y="-34317"/>
                  <a:pt x="3337751" y="-10135"/>
                  <a:pt x="3540016" y="0"/>
                </a:cubicBezTo>
                <a:cubicBezTo>
                  <a:pt x="3742281" y="10135"/>
                  <a:pt x="3917505" y="10860"/>
                  <a:pt x="4288866" y="0"/>
                </a:cubicBezTo>
                <a:cubicBezTo>
                  <a:pt x="4660227" y="-10860"/>
                  <a:pt x="4682039" y="-657"/>
                  <a:pt x="4969639" y="0"/>
                </a:cubicBezTo>
                <a:cubicBezTo>
                  <a:pt x="5257239" y="657"/>
                  <a:pt x="5212880" y="-22671"/>
                  <a:pt x="5446179" y="0"/>
                </a:cubicBezTo>
                <a:cubicBezTo>
                  <a:pt x="5679478" y="22671"/>
                  <a:pt x="5882008" y="23776"/>
                  <a:pt x="6195029" y="0"/>
                </a:cubicBezTo>
                <a:cubicBezTo>
                  <a:pt x="6508050" y="-23776"/>
                  <a:pt x="6610106" y="-26449"/>
                  <a:pt x="6807724" y="0"/>
                </a:cubicBezTo>
                <a:cubicBezTo>
                  <a:pt x="6810405" y="203421"/>
                  <a:pt x="6812119" y="376463"/>
                  <a:pt x="6807724" y="635805"/>
                </a:cubicBezTo>
                <a:cubicBezTo>
                  <a:pt x="6803329" y="895148"/>
                  <a:pt x="6794732" y="1042225"/>
                  <a:pt x="6807724" y="1199632"/>
                </a:cubicBezTo>
                <a:cubicBezTo>
                  <a:pt x="6820716" y="1357039"/>
                  <a:pt x="6796051" y="1574731"/>
                  <a:pt x="6807724" y="1835436"/>
                </a:cubicBezTo>
                <a:cubicBezTo>
                  <a:pt x="6819397" y="2096141"/>
                  <a:pt x="6787320" y="2186376"/>
                  <a:pt x="6807724" y="2363274"/>
                </a:cubicBezTo>
                <a:cubicBezTo>
                  <a:pt x="6828128" y="2540172"/>
                  <a:pt x="6790326" y="2686470"/>
                  <a:pt x="6807724" y="2891112"/>
                </a:cubicBezTo>
                <a:cubicBezTo>
                  <a:pt x="6825122" y="3095754"/>
                  <a:pt x="6817993" y="3427501"/>
                  <a:pt x="6807724" y="3598895"/>
                </a:cubicBezTo>
                <a:cubicBezTo>
                  <a:pt x="6484206" y="3610437"/>
                  <a:pt x="6252666" y="3610365"/>
                  <a:pt x="5990797" y="3598895"/>
                </a:cubicBezTo>
                <a:cubicBezTo>
                  <a:pt x="5728928" y="3587425"/>
                  <a:pt x="5575194" y="3571873"/>
                  <a:pt x="5310025" y="3598895"/>
                </a:cubicBezTo>
                <a:cubicBezTo>
                  <a:pt x="5044856" y="3625917"/>
                  <a:pt x="4792162" y="3636235"/>
                  <a:pt x="4561175" y="3598895"/>
                </a:cubicBezTo>
                <a:cubicBezTo>
                  <a:pt x="4330188" y="3561556"/>
                  <a:pt x="4192031" y="3621494"/>
                  <a:pt x="4016557" y="3598895"/>
                </a:cubicBezTo>
                <a:cubicBezTo>
                  <a:pt x="3841083" y="3576296"/>
                  <a:pt x="3677114" y="3595803"/>
                  <a:pt x="3403862" y="3598895"/>
                </a:cubicBezTo>
                <a:cubicBezTo>
                  <a:pt x="3130610" y="3601987"/>
                  <a:pt x="3040230" y="3587273"/>
                  <a:pt x="2927321" y="3598895"/>
                </a:cubicBezTo>
                <a:cubicBezTo>
                  <a:pt x="2814412" y="3610517"/>
                  <a:pt x="2599534" y="3608658"/>
                  <a:pt x="2314626" y="3598895"/>
                </a:cubicBezTo>
                <a:cubicBezTo>
                  <a:pt x="2029719" y="3589132"/>
                  <a:pt x="1830535" y="3587539"/>
                  <a:pt x="1701931" y="3598895"/>
                </a:cubicBezTo>
                <a:cubicBezTo>
                  <a:pt x="1573328" y="3610251"/>
                  <a:pt x="1124987" y="3605652"/>
                  <a:pt x="885004" y="3598895"/>
                </a:cubicBezTo>
                <a:cubicBezTo>
                  <a:pt x="645021" y="3592138"/>
                  <a:pt x="285717" y="3555907"/>
                  <a:pt x="0" y="3598895"/>
                </a:cubicBezTo>
                <a:cubicBezTo>
                  <a:pt x="22254" y="3463508"/>
                  <a:pt x="5646" y="3235490"/>
                  <a:pt x="0" y="3071057"/>
                </a:cubicBezTo>
                <a:cubicBezTo>
                  <a:pt x="-5646" y="2906624"/>
                  <a:pt x="-24582" y="2746740"/>
                  <a:pt x="0" y="2543219"/>
                </a:cubicBezTo>
                <a:cubicBezTo>
                  <a:pt x="24582" y="2339698"/>
                  <a:pt x="-3709" y="2277680"/>
                  <a:pt x="0" y="2051370"/>
                </a:cubicBezTo>
                <a:cubicBezTo>
                  <a:pt x="3709" y="1825060"/>
                  <a:pt x="-9979" y="1544078"/>
                  <a:pt x="0" y="1415565"/>
                </a:cubicBezTo>
                <a:cubicBezTo>
                  <a:pt x="9979" y="1287052"/>
                  <a:pt x="11328" y="1092021"/>
                  <a:pt x="0" y="851738"/>
                </a:cubicBezTo>
                <a:cubicBezTo>
                  <a:pt x="-11328" y="611455"/>
                  <a:pt x="-1150" y="232462"/>
                  <a:pt x="0" y="0"/>
                </a:cubicBezTo>
                <a:close/>
              </a:path>
            </a:pathLst>
          </a:custGeom>
          <a:ln>
            <a:solidFill>
              <a:schemeClr val="tx1"/>
            </a:solidFill>
            <a:extLst>
              <a:ext uri="{C807C97D-BFC1-408E-A445-0C87EB9F89A2}">
                <ask:lineSketchStyleProps xmlns:ask="http://schemas.microsoft.com/office/drawing/2018/sketchyshapes" sd="2924659493">
                  <a:prstGeom prst="rect">
                    <a:avLst/>
                  </a:prstGeom>
                  <ask:type>
                    <ask:lineSketchFreehand/>
                  </ask:type>
                </ask:lineSketchStyleProps>
              </a:ext>
            </a:extLst>
          </a:ln>
        </p:spPr>
      </p:pic>
      <p:sp>
        <p:nvSpPr>
          <p:cNvPr id="3" name="Slide Number Placeholder 4">
            <a:extLst>
              <a:ext uri="{FF2B5EF4-FFF2-40B4-BE49-F238E27FC236}">
                <a16:creationId xmlns:a16="http://schemas.microsoft.com/office/drawing/2014/main" id="{447F2EDE-86C0-DABB-BAF7-F56E28AE325D}"/>
              </a:ext>
            </a:extLst>
          </p:cNvPr>
          <p:cNvSpPr txBox="1">
            <a:spLocks/>
          </p:cNvSpPr>
          <p:nvPr/>
        </p:nvSpPr>
        <p:spPr>
          <a:xfrm>
            <a:off x="-98355" y="602244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20</a:t>
            </a:fld>
            <a:endParaRPr lang="en-US" sz="4000" dirty="0">
              <a:solidFill>
                <a:srgbClr val="2F5597"/>
              </a:solidFill>
              <a:latin typeface="Proxima Nova Extrabold" panose="02000506030000020004" pitchFamily="50" charset="0"/>
            </a:endParaRPr>
          </a:p>
        </p:txBody>
      </p:sp>
    </p:spTree>
    <p:extLst>
      <p:ext uri="{BB962C8B-B14F-4D97-AF65-F5344CB8AC3E}">
        <p14:creationId xmlns:p14="http://schemas.microsoft.com/office/powerpoint/2010/main" val="2019884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21</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 Public Art Installation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469127" y="1527043"/>
            <a:ext cx="3809575" cy="2554545"/>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1600" b="0" i="0" dirty="0">
                <a:effectLst/>
                <a:latin typeface="Aptos" panose="020B0004020202020204" pitchFamily="34" charset="0"/>
              </a:rPr>
              <a:t>The Public Art Installation Project aims to enrich our community by integrating visually captivating artworks into public spaces. This initiative seeks to enhance the aesthetic appeal of our city, foster cultural expression, and create engaging landmarks that reflect the diversity and creativity of our residents.</a:t>
            </a:r>
            <a:endParaRPr lang="en-US" sz="1600" dirty="0">
              <a:latin typeface="Aptos" panose="020B0004020202020204" pitchFamily="34" charset="0"/>
              <a:cs typeface="Arial"/>
            </a:endParaRPr>
          </a:p>
        </p:txBody>
      </p:sp>
      <p:pic>
        <p:nvPicPr>
          <p:cNvPr id="1030" name="Picture 6">
            <a:extLst>
              <a:ext uri="{FF2B5EF4-FFF2-40B4-BE49-F238E27FC236}">
                <a16:creationId xmlns:a16="http://schemas.microsoft.com/office/drawing/2014/main" id="{492F4D9D-0C34-37BB-213D-092F8E0544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 t="10946" r="4181" b="10188"/>
          <a:stretch/>
        </p:blipFill>
        <p:spPr bwMode="auto">
          <a:xfrm>
            <a:off x="4065970" y="1431179"/>
            <a:ext cx="3472326" cy="3833685"/>
          </a:xfrm>
          <a:custGeom>
            <a:avLst/>
            <a:gdLst>
              <a:gd name="connsiteX0" fmla="*/ 0 w 3472326"/>
              <a:gd name="connsiteY0" fmla="*/ 0 h 3833685"/>
              <a:gd name="connsiteX1" fmla="*/ 3472326 w 3472326"/>
              <a:gd name="connsiteY1" fmla="*/ 0 h 3833685"/>
              <a:gd name="connsiteX2" fmla="*/ 3472326 w 3472326"/>
              <a:gd name="connsiteY2" fmla="*/ 3833685 h 3833685"/>
              <a:gd name="connsiteX3" fmla="*/ 0 w 3472326"/>
              <a:gd name="connsiteY3" fmla="*/ 3833685 h 3833685"/>
              <a:gd name="connsiteX4" fmla="*/ 0 w 3472326"/>
              <a:gd name="connsiteY4" fmla="*/ 0 h 3833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326" h="3833685" extrusionOk="0">
                <a:moveTo>
                  <a:pt x="0" y="0"/>
                </a:moveTo>
                <a:cubicBezTo>
                  <a:pt x="1049473" y="84232"/>
                  <a:pt x="2742790" y="-25746"/>
                  <a:pt x="3472326" y="0"/>
                </a:cubicBezTo>
                <a:cubicBezTo>
                  <a:pt x="3371918" y="713801"/>
                  <a:pt x="3456530" y="2934222"/>
                  <a:pt x="3472326" y="3833685"/>
                </a:cubicBezTo>
                <a:cubicBezTo>
                  <a:pt x="2802378" y="3914270"/>
                  <a:pt x="468221" y="3991169"/>
                  <a:pt x="0" y="3833685"/>
                </a:cubicBezTo>
                <a:cubicBezTo>
                  <a:pt x="-11291" y="2445117"/>
                  <a:pt x="46417" y="684865"/>
                  <a:pt x="0" y="0"/>
                </a:cubicBezTo>
                <a:close/>
              </a:path>
            </a:pathLst>
          </a:custGeom>
          <a:noFill/>
          <a:ln w="9525">
            <a:solidFill>
              <a:schemeClr val="tx1"/>
            </a:solidFill>
            <a:extLst>
              <a:ext uri="{C807C97D-BFC1-408E-A445-0C87EB9F89A2}">
                <ask:lineSketchStyleProps xmlns:ask="http://schemas.microsoft.com/office/drawing/2018/sketchyshapes" sd="3112751670">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A231263-36B0-C760-4F03-A5EEED609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18318" y="1221854"/>
            <a:ext cx="2766524" cy="2757879"/>
          </a:xfrm>
          <a:custGeom>
            <a:avLst/>
            <a:gdLst>
              <a:gd name="connsiteX0" fmla="*/ 0 w 2766524"/>
              <a:gd name="connsiteY0" fmla="*/ 0 h 2757879"/>
              <a:gd name="connsiteX1" fmla="*/ 2766524 w 2766524"/>
              <a:gd name="connsiteY1" fmla="*/ 0 h 2757879"/>
              <a:gd name="connsiteX2" fmla="*/ 2766524 w 2766524"/>
              <a:gd name="connsiteY2" fmla="*/ 2757879 h 2757879"/>
              <a:gd name="connsiteX3" fmla="*/ 0 w 2766524"/>
              <a:gd name="connsiteY3" fmla="*/ 2757879 h 2757879"/>
              <a:gd name="connsiteX4" fmla="*/ 0 w 2766524"/>
              <a:gd name="connsiteY4" fmla="*/ 0 h 275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6524" h="2757879" extrusionOk="0">
                <a:moveTo>
                  <a:pt x="0" y="0"/>
                </a:moveTo>
                <a:cubicBezTo>
                  <a:pt x="1309734" y="-24170"/>
                  <a:pt x="1807374" y="20557"/>
                  <a:pt x="2766524" y="0"/>
                </a:cubicBezTo>
                <a:cubicBezTo>
                  <a:pt x="2850002" y="525781"/>
                  <a:pt x="2890101" y="2236247"/>
                  <a:pt x="2766524" y="2757879"/>
                </a:cubicBezTo>
                <a:cubicBezTo>
                  <a:pt x="2302905" y="2633760"/>
                  <a:pt x="1086890" y="2769967"/>
                  <a:pt x="0" y="2757879"/>
                </a:cubicBezTo>
                <a:cubicBezTo>
                  <a:pt x="-144487" y="2161659"/>
                  <a:pt x="39536" y="361019"/>
                  <a:pt x="0" y="0"/>
                </a:cubicBezTo>
                <a:close/>
              </a:path>
            </a:pathLst>
          </a:custGeom>
          <a:noFill/>
          <a:ln w="9525">
            <a:solidFill>
              <a:schemeClr val="tx1"/>
            </a:solidFill>
            <a:extLst>
              <a:ext uri="{C807C97D-BFC1-408E-A445-0C87EB9F89A2}">
                <ask:lineSketchStyleProps xmlns:ask="http://schemas.microsoft.com/office/drawing/2018/sketchyshapes" sd="3994571394">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1AA82D0-7028-DAFC-6DAB-C804C51B2C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074169" y="3770408"/>
            <a:ext cx="4060970" cy="1830820"/>
          </a:xfrm>
          <a:custGeom>
            <a:avLst/>
            <a:gdLst>
              <a:gd name="connsiteX0" fmla="*/ 0 w 4060970"/>
              <a:gd name="connsiteY0" fmla="*/ 0 h 1830820"/>
              <a:gd name="connsiteX1" fmla="*/ 4060970 w 4060970"/>
              <a:gd name="connsiteY1" fmla="*/ 0 h 1830820"/>
              <a:gd name="connsiteX2" fmla="*/ 4060970 w 4060970"/>
              <a:gd name="connsiteY2" fmla="*/ 1830820 h 1830820"/>
              <a:gd name="connsiteX3" fmla="*/ 0 w 4060970"/>
              <a:gd name="connsiteY3" fmla="*/ 1830820 h 1830820"/>
              <a:gd name="connsiteX4" fmla="*/ 0 w 4060970"/>
              <a:gd name="connsiteY4" fmla="*/ 0 h 1830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0970" h="1830820" extrusionOk="0">
                <a:moveTo>
                  <a:pt x="0" y="0"/>
                </a:moveTo>
                <a:cubicBezTo>
                  <a:pt x="1143615" y="134249"/>
                  <a:pt x="3290241" y="-160141"/>
                  <a:pt x="4060970" y="0"/>
                </a:cubicBezTo>
                <a:cubicBezTo>
                  <a:pt x="3957529" y="268854"/>
                  <a:pt x="4175733" y="1122250"/>
                  <a:pt x="4060970" y="1830820"/>
                </a:cubicBezTo>
                <a:cubicBezTo>
                  <a:pt x="3565899" y="1830805"/>
                  <a:pt x="1414394" y="1929199"/>
                  <a:pt x="0" y="1830820"/>
                </a:cubicBezTo>
                <a:cubicBezTo>
                  <a:pt x="110322" y="1384055"/>
                  <a:pt x="-162680" y="341234"/>
                  <a:pt x="0" y="0"/>
                </a:cubicBezTo>
                <a:close/>
              </a:path>
            </a:pathLst>
          </a:custGeom>
          <a:noFill/>
          <a:ln w="9525">
            <a:solidFill>
              <a:schemeClr val="tx1"/>
            </a:solidFill>
            <a:extLst>
              <a:ext uri="{C807C97D-BFC1-408E-A445-0C87EB9F89A2}">
                <ask:lineSketchStyleProps xmlns:ask="http://schemas.microsoft.com/office/drawing/2018/sketchyshapes" sd="727803999">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08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22</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575110" y="305070"/>
            <a:ext cx="1172287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Anticipated Benefits to the Community</a:t>
            </a:r>
          </a:p>
        </p:txBody>
      </p:sp>
      <p:sp>
        <p:nvSpPr>
          <p:cNvPr id="2" name="TextBox 1">
            <a:extLst>
              <a:ext uri="{FF2B5EF4-FFF2-40B4-BE49-F238E27FC236}">
                <a16:creationId xmlns:a16="http://schemas.microsoft.com/office/drawing/2014/main" id="{54B82C19-7922-FAAE-4634-DA8730CD6576}"/>
              </a:ext>
            </a:extLst>
          </p:cNvPr>
          <p:cNvSpPr txBox="1"/>
          <p:nvPr/>
        </p:nvSpPr>
        <p:spPr>
          <a:xfrm>
            <a:off x="806092" y="1776390"/>
            <a:ext cx="2517679" cy="584775"/>
          </a:xfrm>
          <a:prstGeom prst="rect">
            <a:avLst/>
          </a:prstGeom>
          <a:solidFill>
            <a:schemeClr val="bg1"/>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TextBox 2">
            <a:extLst>
              <a:ext uri="{FF2B5EF4-FFF2-40B4-BE49-F238E27FC236}">
                <a16:creationId xmlns:a16="http://schemas.microsoft.com/office/drawing/2014/main" id="{E9C071AB-9870-9685-2E22-4A35AA11B2EA}"/>
              </a:ext>
            </a:extLst>
          </p:cNvPr>
          <p:cNvSpPr txBox="1"/>
          <p:nvPr/>
        </p:nvSpPr>
        <p:spPr>
          <a:xfrm>
            <a:off x="982758" y="1042301"/>
            <a:ext cx="10634132" cy="707886"/>
          </a:xfrm>
          <a:prstGeom prst="rect">
            <a:avLst/>
          </a:prstGeom>
          <a:solidFill>
            <a:schemeClr val="bg1"/>
          </a:solid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Arial"/>
              </a:rPr>
              <a:t>Improved Mobility	Pedestrian-Friendly	Economic Vitality		Community Pride</a:t>
            </a:r>
          </a:p>
        </p:txBody>
      </p:sp>
      <p:pic>
        <p:nvPicPr>
          <p:cNvPr id="12" name="Graphic 11" descr="Traffic cone outline">
            <a:extLst>
              <a:ext uri="{FF2B5EF4-FFF2-40B4-BE49-F238E27FC236}">
                <a16:creationId xmlns:a16="http://schemas.microsoft.com/office/drawing/2014/main" id="{82773363-176D-DDA2-2DF0-5427A8920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7731" y="1742370"/>
            <a:ext cx="914400" cy="914400"/>
          </a:xfrm>
          <a:prstGeom prst="rect">
            <a:avLst/>
          </a:prstGeom>
        </p:spPr>
      </p:pic>
      <p:pic>
        <p:nvPicPr>
          <p:cNvPr id="14" name="Graphic 13" descr="Walk outline">
            <a:extLst>
              <a:ext uri="{FF2B5EF4-FFF2-40B4-BE49-F238E27FC236}">
                <a16:creationId xmlns:a16="http://schemas.microsoft.com/office/drawing/2014/main" id="{AD60AF3C-40B7-F286-B8D5-2C3FEE049B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4168" y="1734552"/>
            <a:ext cx="914400" cy="914400"/>
          </a:xfrm>
          <a:prstGeom prst="rect">
            <a:avLst/>
          </a:prstGeom>
        </p:spPr>
      </p:pic>
      <p:pic>
        <p:nvPicPr>
          <p:cNvPr id="16" name="Graphic 15" descr="Piggy Bank outline">
            <a:extLst>
              <a:ext uri="{FF2B5EF4-FFF2-40B4-BE49-F238E27FC236}">
                <a16:creationId xmlns:a16="http://schemas.microsoft.com/office/drawing/2014/main" id="{9CF43629-54F6-F8F0-7026-98D5B31E38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4991" y="1718916"/>
            <a:ext cx="914400" cy="914400"/>
          </a:xfrm>
          <a:prstGeom prst="rect">
            <a:avLst/>
          </a:prstGeom>
        </p:spPr>
      </p:pic>
      <p:pic>
        <p:nvPicPr>
          <p:cNvPr id="18" name="Graphic 17" descr="Neighborhood outline">
            <a:extLst>
              <a:ext uri="{FF2B5EF4-FFF2-40B4-BE49-F238E27FC236}">
                <a16:creationId xmlns:a16="http://schemas.microsoft.com/office/drawing/2014/main" id="{97BB03FA-9B68-F453-7D45-DB2C5CDBD6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18914" y="1722693"/>
            <a:ext cx="914400" cy="914400"/>
          </a:xfrm>
          <a:prstGeom prst="rect">
            <a:avLst/>
          </a:prstGeom>
        </p:spPr>
      </p:pic>
      <p:sp>
        <p:nvSpPr>
          <p:cNvPr id="19" name="TextBox 18">
            <a:extLst>
              <a:ext uri="{FF2B5EF4-FFF2-40B4-BE49-F238E27FC236}">
                <a16:creationId xmlns:a16="http://schemas.microsoft.com/office/drawing/2014/main" id="{4053B8F8-26B3-CB21-D35F-2CCEBF273C74}"/>
              </a:ext>
            </a:extLst>
          </p:cNvPr>
          <p:cNvSpPr txBox="1"/>
          <p:nvPr/>
        </p:nvSpPr>
        <p:spPr>
          <a:xfrm>
            <a:off x="1103086" y="2801257"/>
            <a:ext cx="1959428" cy="2031325"/>
          </a:xfrm>
          <a:prstGeom prst="rect">
            <a:avLst/>
          </a:prstGeom>
          <a:noFill/>
        </p:spPr>
        <p:txBody>
          <a:bodyPr wrap="square" rtlCol="0">
            <a:spAutoFit/>
          </a:bodyPr>
          <a:lstStyle/>
          <a:p>
            <a:pPr algn="ctr"/>
            <a:r>
              <a:rPr lang="en-US" dirty="0"/>
              <a:t>Repair of buckled sidewalks, curbs and ADA ramps where needed, Surface treatments and repairs of roadways. </a:t>
            </a:r>
          </a:p>
        </p:txBody>
      </p:sp>
      <p:sp>
        <p:nvSpPr>
          <p:cNvPr id="20" name="TextBox 19">
            <a:extLst>
              <a:ext uri="{FF2B5EF4-FFF2-40B4-BE49-F238E27FC236}">
                <a16:creationId xmlns:a16="http://schemas.microsoft.com/office/drawing/2014/main" id="{13C02AF0-D3A5-EB16-D0B7-C5E7DAA0F4D8}"/>
              </a:ext>
            </a:extLst>
          </p:cNvPr>
          <p:cNvSpPr txBox="1"/>
          <p:nvPr/>
        </p:nvSpPr>
        <p:spPr>
          <a:xfrm>
            <a:off x="3793847" y="2801256"/>
            <a:ext cx="1959428" cy="2862322"/>
          </a:xfrm>
          <a:prstGeom prst="rect">
            <a:avLst/>
          </a:prstGeom>
          <a:noFill/>
        </p:spPr>
        <p:txBody>
          <a:bodyPr wrap="square" rtlCol="0">
            <a:spAutoFit/>
          </a:bodyPr>
          <a:lstStyle/>
          <a:p>
            <a:pPr algn="ctr"/>
            <a:r>
              <a:rPr lang="en-US" dirty="0"/>
              <a:t>Removal of overgrown vegetation of debris from curbline and sidewalk areas to enhance the walkability of these arterial roadways.</a:t>
            </a:r>
          </a:p>
        </p:txBody>
      </p:sp>
      <p:sp>
        <p:nvSpPr>
          <p:cNvPr id="21" name="TextBox 20">
            <a:extLst>
              <a:ext uri="{FF2B5EF4-FFF2-40B4-BE49-F238E27FC236}">
                <a16:creationId xmlns:a16="http://schemas.microsoft.com/office/drawing/2014/main" id="{E530DD18-5A33-5F8F-FB54-C5595F79DE41}"/>
              </a:ext>
            </a:extLst>
          </p:cNvPr>
          <p:cNvSpPr txBox="1"/>
          <p:nvPr/>
        </p:nvSpPr>
        <p:spPr>
          <a:xfrm>
            <a:off x="6436546" y="2757967"/>
            <a:ext cx="1959428" cy="2308324"/>
          </a:xfrm>
          <a:prstGeom prst="rect">
            <a:avLst/>
          </a:prstGeom>
          <a:noFill/>
        </p:spPr>
        <p:txBody>
          <a:bodyPr wrap="square" rtlCol="0">
            <a:spAutoFit/>
          </a:bodyPr>
          <a:lstStyle/>
          <a:p>
            <a:pPr algn="ctr"/>
            <a:r>
              <a:rPr lang="en-US" b="0" i="0" dirty="0">
                <a:solidFill>
                  <a:srgbClr val="0D0D0D"/>
                </a:solidFill>
                <a:effectLst/>
                <a:highlight>
                  <a:srgbClr val="FFFFFF"/>
                </a:highlight>
                <a:latin typeface="Söhne"/>
              </a:rPr>
              <a:t>A clean and litter-free city projects an image of care and prosperity, which can attract new businesses, investors, and residents.</a:t>
            </a:r>
            <a:endParaRPr lang="en-US" dirty="0"/>
          </a:p>
        </p:txBody>
      </p:sp>
      <p:sp>
        <p:nvSpPr>
          <p:cNvPr id="22" name="TextBox 21">
            <a:extLst>
              <a:ext uri="{FF2B5EF4-FFF2-40B4-BE49-F238E27FC236}">
                <a16:creationId xmlns:a16="http://schemas.microsoft.com/office/drawing/2014/main" id="{FD962369-1EFA-962F-A261-E22BBFF7D953}"/>
              </a:ext>
            </a:extLst>
          </p:cNvPr>
          <p:cNvSpPr txBox="1"/>
          <p:nvPr/>
        </p:nvSpPr>
        <p:spPr>
          <a:xfrm>
            <a:off x="9296400" y="2757967"/>
            <a:ext cx="1959428" cy="2308324"/>
          </a:xfrm>
          <a:prstGeom prst="rect">
            <a:avLst/>
          </a:prstGeom>
          <a:noFill/>
        </p:spPr>
        <p:txBody>
          <a:bodyPr wrap="square" rtlCol="0">
            <a:spAutoFit/>
          </a:bodyPr>
          <a:lstStyle/>
          <a:p>
            <a:pPr algn="ctr"/>
            <a:r>
              <a:rPr lang="en-US" b="0" i="0" dirty="0">
                <a:solidFill>
                  <a:srgbClr val="0D0D0D"/>
                </a:solidFill>
                <a:effectLst/>
                <a:highlight>
                  <a:srgbClr val="FFFFFF"/>
                </a:highlight>
                <a:latin typeface="Söhne"/>
              </a:rPr>
              <a:t>Clean, well-maintained cities leading to increased engagement in community activities and initiatives.</a:t>
            </a:r>
            <a:endParaRPr lang="en-US" dirty="0"/>
          </a:p>
        </p:txBody>
      </p:sp>
    </p:spTree>
    <p:extLst>
      <p:ext uri="{BB962C8B-B14F-4D97-AF65-F5344CB8AC3E}">
        <p14:creationId xmlns:p14="http://schemas.microsoft.com/office/powerpoint/2010/main" val="1756719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A56D73CA-4771-58F9-AF64-384C6125E9D1}"/>
              </a:ext>
            </a:extLst>
          </p:cNvPr>
          <p:cNvSpPr/>
          <p:nvPr/>
        </p:nvSpPr>
        <p:spPr>
          <a:xfrm>
            <a:off x="7118088" y="1061914"/>
            <a:ext cx="2924561" cy="614476"/>
          </a:xfrm>
          <a:prstGeom prst="homePlate">
            <a:avLst/>
          </a:prstGeom>
          <a:solidFill>
            <a:schemeClr val="accent1">
              <a:lumMod val="60000"/>
              <a:lumOff val="40000"/>
            </a:schemeClr>
          </a:solidFill>
          <a:ln w="38100">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400"/>
          </a:p>
        </p:txBody>
      </p:sp>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23</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195538" y="178277"/>
            <a:ext cx="1172287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chemeClr val="accent1">
                    <a:lumMod val="75000"/>
                  </a:schemeClr>
                </a:solidFill>
                <a:latin typeface="Proxima Nova Extrabold"/>
                <a:cs typeface="Arial"/>
              </a:rPr>
              <a:t>Project Timeline</a:t>
            </a:r>
          </a:p>
        </p:txBody>
      </p:sp>
      <p:sp>
        <p:nvSpPr>
          <p:cNvPr id="8" name="Arrow: Pentagon 7">
            <a:extLst>
              <a:ext uri="{FF2B5EF4-FFF2-40B4-BE49-F238E27FC236}">
                <a16:creationId xmlns:a16="http://schemas.microsoft.com/office/drawing/2014/main" id="{9E8C6C3C-07C3-ECD9-659D-4525F747C089}"/>
              </a:ext>
            </a:extLst>
          </p:cNvPr>
          <p:cNvSpPr/>
          <p:nvPr/>
        </p:nvSpPr>
        <p:spPr>
          <a:xfrm>
            <a:off x="4314348" y="1066028"/>
            <a:ext cx="2924561" cy="614476"/>
          </a:xfrm>
          <a:prstGeom prst="homePlate">
            <a:avLst/>
          </a:prstGeom>
          <a:solidFill>
            <a:schemeClr val="accent1">
              <a:lumMod val="40000"/>
              <a:lumOff val="60000"/>
            </a:schemeClr>
          </a:solidFill>
          <a:ln w="38100">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5159B2D-E062-E2D6-5CDB-4636DC1C5A54}"/>
              </a:ext>
            </a:extLst>
          </p:cNvPr>
          <p:cNvSpPr txBox="1"/>
          <p:nvPr/>
        </p:nvSpPr>
        <p:spPr>
          <a:xfrm>
            <a:off x="5531536" y="1153010"/>
            <a:ext cx="525439" cy="461665"/>
          </a:xfrm>
          <a:prstGeom prst="rect">
            <a:avLst/>
          </a:prstGeom>
          <a:noFill/>
        </p:spPr>
        <p:txBody>
          <a:bodyPr wrap="square" rtlCol="0">
            <a:spAutoFit/>
          </a:bodyPr>
          <a:lstStyle/>
          <a:p>
            <a:r>
              <a:rPr lang="en-US" sz="2400" dirty="0"/>
              <a:t>2</a:t>
            </a:r>
          </a:p>
        </p:txBody>
      </p:sp>
      <p:sp>
        <p:nvSpPr>
          <p:cNvPr id="15" name="TextBox 14">
            <a:extLst>
              <a:ext uri="{FF2B5EF4-FFF2-40B4-BE49-F238E27FC236}">
                <a16:creationId xmlns:a16="http://schemas.microsoft.com/office/drawing/2014/main" id="{245F07AF-A52C-1858-A105-EB12D851C929}"/>
              </a:ext>
            </a:extLst>
          </p:cNvPr>
          <p:cNvSpPr txBox="1"/>
          <p:nvPr/>
        </p:nvSpPr>
        <p:spPr>
          <a:xfrm>
            <a:off x="8317650" y="1142978"/>
            <a:ext cx="525439" cy="461665"/>
          </a:xfrm>
          <a:prstGeom prst="rect">
            <a:avLst/>
          </a:prstGeom>
          <a:noFill/>
        </p:spPr>
        <p:txBody>
          <a:bodyPr wrap="square" rtlCol="0">
            <a:spAutoFit/>
          </a:bodyPr>
          <a:lstStyle/>
          <a:p>
            <a:r>
              <a:rPr lang="en-US" sz="2400" dirty="0"/>
              <a:t>3</a:t>
            </a:r>
          </a:p>
        </p:txBody>
      </p:sp>
      <p:sp>
        <p:nvSpPr>
          <p:cNvPr id="25" name="Arrow: U-Turn 24">
            <a:extLst>
              <a:ext uri="{FF2B5EF4-FFF2-40B4-BE49-F238E27FC236}">
                <a16:creationId xmlns:a16="http://schemas.microsoft.com/office/drawing/2014/main" id="{5FC1E2A8-E50C-E33E-9B17-0E423FC2DCA3}"/>
              </a:ext>
            </a:extLst>
          </p:cNvPr>
          <p:cNvSpPr/>
          <p:nvPr/>
        </p:nvSpPr>
        <p:spPr>
          <a:xfrm rot="5400000">
            <a:off x="9170869" y="2561183"/>
            <a:ext cx="3760090" cy="1183104"/>
          </a:xfrm>
          <a:prstGeom prst="uturnArrow">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774B1A5E-B1E2-4E86-DB25-E2B703919CA1}"/>
              </a:ext>
            </a:extLst>
          </p:cNvPr>
          <p:cNvSpPr txBox="1"/>
          <p:nvPr/>
        </p:nvSpPr>
        <p:spPr>
          <a:xfrm>
            <a:off x="1654585" y="4022558"/>
            <a:ext cx="8804777" cy="1464231"/>
          </a:xfrm>
          <a:prstGeom prst="flowChartAlternateProcess">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t="100000" r="100000"/>
            </a:path>
            <a:tileRect l="-100000" b="-100000"/>
          </a:gradFill>
          <a:ln w="28575">
            <a:solidFill>
              <a:schemeClr val="tx1">
                <a:lumMod val="95000"/>
                <a:lumOff val="5000"/>
              </a:schemeClr>
            </a:solidFill>
          </a:ln>
        </p:spPr>
        <p:txBody>
          <a:bodyPr wrap="square" rtlCol="0">
            <a:spAutoFit/>
          </a:bodyPr>
          <a:lstStyle/>
          <a:p>
            <a:pPr algn="ctr"/>
            <a:r>
              <a:rPr lang="en-US" sz="2000" dirty="0">
                <a:solidFill>
                  <a:schemeClr val="bg1"/>
                </a:solidFill>
              </a:rPr>
              <a:t>This project is ongoing, encompassing both continuous needs and the potential emergence of new ones over time. Through sustained engagement, the relationships cultivated will evolve into integral components of our collective efforts to enhance the overall aesthetic appeal of the City of Midland</a:t>
            </a:r>
          </a:p>
        </p:txBody>
      </p:sp>
      <p:sp>
        <p:nvSpPr>
          <p:cNvPr id="6" name="Arrow: Pentagon 5">
            <a:extLst>
              <a:ext uri="{FF2B5EF4-FFF2-40B4-BE49-F238E27FC236}">
                <a16:creationId xmlns:a16="http://schemas.microsoft.com/office/drawing/2014/main" id="{3750E83D-B528-BF83-EDB8-E6D64879751F}"/>
              </a:ext>
            </a:extLst>
          </p:cNvPr>
          <p:cNvSpPr/>
          <p:nvPr/>
        </p:nvSpPr>
        <p:spPr>
          <a:xfrm>
            <a:off x="1590370" y="1062534"/>
            <a:ext cx="2924561" cy="614476"/>
          </a:xfrm>
          <a:prstGeom prst="homePlate">
            <a:avLst/>
          </a:prstGeom>
          <a:solidFill>
            <a:schemeClr val="accent1">
              <a:lumMod val="20000"/>
              <a:lumOff val="80000"/>
            </a:schemeClr>
          </a:solidFill>
          <a:ln w="38100">
            <a:solidFill>
              <a:schemeClr val="tx1">
                <a:lumMod val="50000"/>
                <a:lumOff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71EA0CFD-AA44-5A5C-E4F0-B042EE5B17A7}"/>
              </a:ext>
            </a:extLst>
          </p:cNvPr>
          <p:cNvSpPr txBox="1"/>
          <p:nvPr/>
        </p:nvSpPr>
        <p:spPr>
          <a:xfrm>
            <a:off x="2807558" y="1140310"/>
            <a:ext cx="525439" cy="461665"/>
          </a:xfrm>
          <a:prstGeom prst="rect">
            <a:avLst/>
          </a:prstGeom>
          <a:noFill/>
        </p:spPr>
        <p:txBody>
          <a:bodyPr wrap="square" rtlCol="0">
            <a:spAutoFit/>
          </a:bodyPr>
          <a:lstStyle/>
          <a:p>
            <a:r>
              <a:rPr lang="en-US" sz="2400" dirty="0"/>
              <a:t>1</a:t>
            </a:r>
          </a:p>
        </p:txBody>
      </p:sp>
      <p:sp>
        <p:nvSpPr>
          <p:cNvPr id="27" name="Flowchart: Alternate Process 26">
            <a:extLst>
              <a:ext uri="{FF2B5EF4-FFF2-40B4-BE49-F238E27FC236}">
                <a16:creationId xmlns:a16="http://schemas.microsoft.com/office/drawing/2014/main" id="{E5985B3A-B16E-A702-0168-C732D20A6C88}"/>
              </a:ext>
            </a:extLst>
          </p:cNvPr>
          <p:cNvSpPr/>
          <p:nvPr/>
        </p:nvSpPr>
        <p:spPr>
          <a:xfrm>
            <a:off x="1928858" y="1778236"/>
            <a:ext cx="2163170" cy="1907146"/>
          </a:xfrm>
          <a:prstGeom prst="flowChartAlternateProcess">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initial planning phase, involving comprehensive inspections to determine needs and desires to enhance these areas</a:t>
            </a:r>
            <a:endParaRPr lang="en-US" dirty="0"/>
          </a:p>
        </p:txBody>
      </p:sp>
      <p:sp>
        <p:nvSpPr>
          <p:cNvPr id="28" name="Flowchart: Alternate Process 27">
            <a:extLst>
              <a:ext uri="{FF2B5EF4-FFF2-40B4-BE49-F238E27FC236}">
                <a16:creationId xmlns:a16="http://schemas.microsoft.com/office/drawing/2014/main" id="{2A416126-4C29-4447-85F4-6EECD204E668}"/>
              </a:ext>
            </a:extLst>
          </p:cNvPr>
          <p:cNvSpPr/>
          <p:nvPr/>
        </p:nvSpPr>
        <p:spPr>
          <a:xfrm>
            <a:off x="4627362" y="1795911"/>
            <a:ext cx="2163170" cy="1907146"/>
          </a:xfrm>
          <a:prstGeom prst="flowChartAlternateProcess">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Collaboration in multiple phases between City Departments and community agencies begins, plans for improvements are devised.</a:t>
            </a:r>
          </a:p>
        </p:txBody>
      </p:sp>
      <p:sp>
        <p:nvSpPr>
          <p:cNvPr id="29" name="Flowchart: Alternate Process 28">
            <a:extLst>
              <a:ext uri="{FF2B5EF4-FFF2-40B4-BE49-F238E27FC236}">
                <a16:creationId xmlns:a16="http://schemas.microsoft.com/office/drawing/2014/main" id="{745E4DD4-F635-44E7-A481-4EA1EB19E223}"/>
              </a:ext>
            </a:extLst>
          </p:cNvPr>
          <p:cNvSpPr/>
          <p:nvPr/>
        </p:nvSpPr>
        <p:spPr>
          <a:xfrm>
            <a:off x="7325866" y="1803965"/>
            <a:ext cx="2163170" cy="1907146"/>
          </a:xfrm>
          <a:prstGeom prst="flowChartAlternate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Work to complete identified issues, the City will maintain and monitor the improved corridors to ensure their long-term viability.</a:t>
            </a:r>
          </a:p>
        </p:txBody>
      </p:sp>
      <p:sp>
        <p:nvSpPr>
          <p:cNvPr id="30" name="Arrow: U-Turn 29">
            <a:extLst>
              <a:ext uri="{FF2B5EF4-FFF2-40B4-BE49-F238E27FC236}">
                <a16:creationId xmlns:a16="http://schemas.microsoft.com/office/drawing/2014/main" id="{6199A4C9-B7C6-C6C6-E2FF-F03B9CFD307E}"/>
              </a:ext>
            </a:extLst>
          </p:cNvPr>
          <p:cNvSpPr/>
          <p:nvPr/>
        </p:nvSpPr>
        <p:spPr>
          <a:xfrm rot="16200000">
            <a:off x="-1032861" y="2531364"/>
            <a:ext cx="3760090" cy="1183104"/>
          </a:xfrm>
          <a:prstGeom prst="uturnArrow">
            <a:avLst/>
          </a:prstGeom>
          <a:gradFill flip="none" rotWithShape="1">
            <a:gsLst>
              <a:gs pos="0">
                <a:schemeClr val="accent1">
                  <a:lumMod val="60000"/>
                  <a:lumOff val="40000"/>
                  <a:tint val="66000"/>
                  <a:satMod val="160000"/>
                </a:schemeClr>
              </a:gs>
              <a:gs pos="50000">
                <a:schemeClr val="accent1">
                  <a:lumMod val="60000"/>
                  <a:lumOff val="40000"/>
                  <a:tint val="44500"/>
                  <a:satMod val="160000"/>
                </a:schemeClr>
              </a:gs>
              <a:gs pos="100000">
                <a:schemeClr val="accent1">
                  <a:lumMod val="60000"/>
                  <a:lumOff val="40000"/>
                  <a:tint val="23500"/>
                  <a:satMod val="160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6785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24</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 Litter Abatement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7125419" y="2022610"/>
            <a:ext cx="4234731" cy="2062103"/>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1600" b="0" i="0" dirty="0">
                <a:effectLst/>
                <a:latin typeface="Aptos" panose="020B0004020202020204" pitchFamily="34" charset="0"/>
              </a:rPr>
              <a:t>An ongoing and collaborative effort to improve our cities cleanliness and visual appeal. This initiative encourages stakeholders to actively participate in revitalizing public spaces, fostering a sense of community pride, and contributing to the overall well-being of our city.</a:t>
            </a:r>
            <a:endParaRPr lang="en-US" sz="1600" dirty="0">
              <a:latin typeface="Aptos" panose="020B0004020202020204" pitchFamily="34" charset="0"/>
              <a:cs typeface="Arial"/>
            </a:endParaRPr>
          </a:p>
        </p:txBody>
      </p:sp>
      <p:pic>
        <p:nvPicPr>
          <p:cNvPr id="3074" name="Picture 2">
            <a:extLst>
              <a:ext uri="{FF2B5EF4-FFF2-40B4-BE49-F238E27FC236}">
                <a16:creationId xmlns:a16="http://schemas.microsoft.com/office/drawing/2014/main" id="{823FB394-0AA7-D554-0532-D374AD632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62519" y="1251849"/>
            <a:ext cx="5477322" cy="4107992"/>
          </a:xfrm>
          <a:custGeom>
            <a:avLst/>
            <a:gdLst>
              <a:gd name="connsiteX0" fmla="*/ 0 w 5477322"/>
              <a:gd name="connsiteY0" fmla="*/ 0 h 4107992"/>
              <a:gd name="connsiteX1" fmla="*/ 5477322 w 5477322"/>
              <a:gd name="connsiteY1" fmla="*/ 0 h 4107992"/>
              <a:gd name="connsiteX2" fmla="*/ 5477322 w 5477322"/>
              <a:gd name="connsiteY2" fmla="*/ 4107992 h 4107992"/>
              <a:gd name="connsiteX3" fmla="*/ 0 w 5477322"/>
              <a:gd name="connsiteY3" fmla="*/ 4107992 h 4107992"/>
              <a:gd name="connsiteX4" fmla="*/ 0 w 5477322"/>
              <a:gd name="connsiteY4" fmla="*/ 0 h 410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322" h="4107992" extrusionOk="0">
                <a:moveTo>
                  <a:pt x="0" y="0"/>
                </a:moveTo>
                <a:cubicBezTo>
                  <a:pt x="1630251" y="-58628"/>
                  <a:pt x="3454219" y="142292"/>
                  <a:pt x="5477322" y="0"/>
                </a:cubicBezTo>
                <a:cubicBezTo>
                  <a:pt x="5385499" y="1985386"/>
                  <a:pt x="5308924" y="3437427"/>
                  <a:pt x="5477322" y="4107992"/>
                </a:cubicBezTo>
                <a:cubicBezTo>
                  <a:pt x="3130335" y="4173620"/>
                  <a:pt x="2646618" y="4001004"/>
                  <a:pt x="0" y="4107992"/>
                </a:cubicBezTo>
                <a:cubicBezTo>
                  <a:pt x="-169583" y="2794573"/>
                  <a:pt x="-156308" y="1716168"/>
                  <a:pt x="0" y="0"/>
                </a:cubicBezTo>
                <a:close/>
              </a:path>
            </a:pathLst>
          </a:custGeom>
          <a:noFill/>
          <a:ln>
            <a:solidFill>
              <a:schemeClr val="tx1"/>
            </a:solidFill>
            <a:extLst>
              <a:ext uri="{C807C97D-BFC1-408E-A445-0C87EB9F89A2}">
                <ask:lineSketchStyleProps xmlns:ask="http://schemas.microsoft.com/office/drawing/2018/sketchyshapes" sd="3566513387">
                  <a:prstGeom prst="rect">
                    <a:avLst/>
                  </a:prstGeom>
                  <ask:type>
                    <ask:lineSketchCurved/>
                  </ask:type>
                </ask:lineSketchStyleProps>
              </a:ext>
            </a:extLst>
          </a:ln>
          <a:effectLst>
            <a:innerShdw blurRad="63500" dist="50800" dir="189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288D4D6-93A4-1C16-C1B4-97CC942F0D7E}"/>
              </a:ext>
            </a:extLst>
          </p:cNvPr>
          <p:cNvSpPr txBox="1"/>
          <p:nvPr/>
        </p:nvSpPr>
        <p:spPr>
          <a:xfrm>
            <a:off x="3089935" y="5446213"/>
            <a:ext cx="2152212" cy="307777"/>
          </a:xfrm>
          <a:prstGeom prst="rect">
            <a:avLst/>
          </a:prstGeom>
          <a:noFill/>
        </p:spPr>
        <p:txBody>
          <a:bodyPr wrap="square" rtlCol="0">
            <a:spAutoFit/>
          </a:bodyPr>
          <a:lstStyle/>
          <a:p>
            <a:r>
              <a:rPr lang="en-US" sz="1400" dirty="0"/>
              <a:t>HWY 158 &amp; ECR 120</a:t>
            </a:r>
          </a:p>
        </p:txBody>
      </p:sp>
    </p:spTree>
    <p:extLst>
      <p:ext uri="{BB962C8B-B14F-4D97-AF65-F5344CB8AC3E}">
        <p14:creationId xmlns:p14="http://schemas.microsoft.com/office/powerpoint/2010/main" val="1469453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159645" y="6012550"/>
            <a:ext cx="88496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25</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080055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Traffic Island/Median Enhancement Project:</a:t>
            </a:r>
          </a:p>
        </p:txBody>
      </p:sp>
      <p:sp>
        <p:nvSpPr>
          <p:cNvPr id="2" name="TextBox 1">
            <a:extLst>
              <a:ext uri="{FF2B5EF4-FFF2-40B4-BE49-F238E27FC236}">
                <a16:creationId xmlns:a16="http://schemas.microsoft.com/office/drawing/2014/main" id="{C5EE346B-362C-5B3D-A388-A60637052402}"/>
              </a:ext>
            </a:extLst>
          </p:cNvPr>
          <p:cNvSpPr txBox="1"/>
          <p:nvPr/>
        </p:nvSpPr>
        <p:spPr>
          <a:xfrm>
            <a:off x="6854391" y="2040838"/>
            <a:ext cx="4088635" cy="3139321"/>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b="0" i="0" dirty="0">
                <a:effectLst/>
              </a:rPr>
              <a:t>The Traffic Island Improvement Project seeks to transform our city's traffic islands into aesthetically pleasing spaces. </a:t>
            </a:r>
          </a:p>
          <a:p>
            <a:pPr marL="457200" indent="-457200">
              <a:buFont typeface="Arial" panose="020B0604020202020204" pitchFamily="34" charset="0"/>
              <a:buChar char="•"/>
            </a:pPr>
            <a:r>
              <a:rPr lang="en-US" b="0" i="0" dirty="0">
                <a:effectLst/>
              </a:rPr>
              <a:t>This initiative aims to enhance the visual appeal of these often-overlooked areas, especially in our 12 Most Traveled Corridors. </a:t>
            </a:r>
          </a:p>
          <a:p>
            <a:pPr marL="457200" indent="-457200">
              <a:buFont typeface="Arial" panose="020B0604020202020204" pitchFamily="34" charset="0"/>
              <a:buChar char="•"/>
            </a:pPr>
            <a:r>
              <a:rPr lang="en-US" b="0" i="0" dirty="0">
                <a:effectLst/>
              </a:rPr>
              <a:t>These enhancements </a:t>
            </a:r>
            <a:r>
              <a:rPr lang="en-US" dirty="0"/>
              <a:t>will greatly</a:t>
            </a:r>
            <a:r>
              <a:rPr lang="en-US" b="0" i="0" dirty="0">
                <a:effectLst/>
              </a:rPr>
              <a:t> contribute to a more inviting and vibrant urban landscape.</a:t>
            </a:r>
            <a:endParaRPr lang="en-US" dirty="0">
              <a:cs typeface="Arial"/>
            </a:endParaRPr>
          </a:p>
        </p:txBody>
      </p:sp>
      <p:pic>
        <p:nvPicPr>
          <p:cNvPr id="1030" name="Picture 6">
            <a:extLst>
              <a:ext uri="{FF2B5EF4-FFF2-40B4-BE49-F238E27FC236}">
                <a16:creationId xmlns:a16="http://schemas.microsoft.com/office/drawing/2014/main" id="{48DC7F45-08A3-50CD-5041-2C44049B5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21801" y="1880521"/>
            <a:ext cx="5445253" cy="3432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4B8EE3-A11C-A1D2-87C6-3012B41CD677}"/>
              </a:ext>
            </a:extLst>
          </p:cNvPr>
          <p:cNvSpPr txBox="1"/>
          <p:nvPr/>
        </p:nvSpPr>
        <p:spPr>
          <a:xfrm>
            <a:off x="2678604" y="5357332"/>
            <a:ext cx="2331646" cy="307777"/>
          </a:xfrm>
          <a:prstGeom prst="rect">
            <a:avLst/>
          </a:prstGeom>
          <a:noFill/>
        </p:spPr>
        <p:txBody>
          <a:bodyPr wrap="square" rtlCol="0">
            <a:spAutoFit/>
          </a:bodyPr>
          <a:lstStyle/>
          <a:p>
            <a:r>
              <a:rPr lang="en-US" sz="1400" b="1" dirty="0"/>
              <a:t>Tradewinds Blvd &amp; Anetta Dr</a:t>
            </a:r>
          </a:p>
        </p:txBody>
      </p:sp>
    </p:spTree>
    <p:extLst>
      <p:ext uri="{BB962C8B-B14F-4D97-AF65-F5344CB8AC3E}">
        <p14:creationId xmlns:p14="http://schemas.microsoft.com/office/powerpoint/2010/main" val="2696401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5F89-359E-31B0-EB45-8E15AF54C883}"/>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D55839A3-37C4-FA1B-C8DB-C504B01D773F}"/>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0540BE35-F396-DE23-A935-61437193E57B}"/>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BAB50DDF-3084-C181-4980-16F1E81B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F47350FB-CCE9-6080-449C-A1EB6960AD8C}"/>
              </a:ext>
            </a:extLst>
          </p:cNvPr>
          <p:cNvSpPr txBox="1">
            <a:spLocks/>
          </p:cNvSpPr>
          <p:nvPr/>
        </p:nvSpPr>
        <p:spPr>
          <a:xfrm>
            <a:off x="469127" y="285781"/>
            <a:ext cx="11253746" cy="757237"/>
          </a:xfrm>
          <a:prstGeom prst="rect">
            <a:avLst/>
          </a:prstGeom>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solidFill>
                <a:srgbClr val="4472C4">
                  <a:lumMod val="75000"/>
                </a:srgbClr>
              </a:solidFill>
              <a:effectLst>
                <a:innerShdw blurRad="114300">
                  <a:prstClr val="black"/>
                </a:innerShdw>
              </a:effectLst>
              <a:uLnTx/>
              <a:uFillTx/>
              <a:latin typeface="Proxima Nova Extrabold"/>
              <a:ea typeface="+mn-ea"/>
              <a:cs typeface="Arial"/>
            </a:endParaRPr>
          </a:p>
        </p:txBody>
      </p:sp>
      <p:sp>
        <p:nvSpPr>
          <p:cNvPr id="6" name="TextBox 5">
            <a:extLst>
              <a:ext uri="{FF2B5EF4-FFF2-40B4-BE49-F238E27FC236}">
                <a16:creationId xmlns:a16="http://schemas.microsoft.com/office/drawing/2014/main" id="{1A698D35-AF0B-2CA5-FF13-3A1329D2EDE0}"/>
              </a:ext>
            </a:extLst>
          </p:cNvPr>
          <p:cNvSpPr txBox="1"/>
          <p:nvPr/>
        </p:nvSpPr>
        <p:spPr>
          <a:xfrm>
            <a:off x="469127" y="1591032"/>
            <a:ext cx="8676578" cy="4031873"/>
          </a:xfrm>
          <a:prstGeom prst="rect">
            <a:avLst/>
          </a:prstGeom>
          <a:noFill/>
        </p:spPr>
        <p:txBody>
          <a:bodyPr wrap="square">
            <a:spAutoFit/>
          </a:bodyPr>
          <a:lstStyle/>
          <a:p>
            <a:r>
              <a:rPr lang="en-US" sz="3200" dirty="0"/>
              <a:t>Key Goals Include:</a:t>
            </a:r>
          </a:p>
          <a:p>
            <a:pPr marL="457200" indent="-457200">
              <a:buFont typeface="Arial" panose="020B0604020202020204" pitchFamily="34" charset="0"/>
              <a:buChar char="•"/>
            </a:pPr>
            <a:r>
              <a:rPr lang="en-US" sz="3200" dirty="0"/>
              <a:t> Improving infrastructure and </a:t>
            </a:r>
          </a:p>
          <a:p>
            <a:pPr marL="457200" indent="-457200">
              <a:buFont typeface="Arial" panose="020B0604020202020204" pitchFamily="34" charset="0"/>
              <a:buChar char="•"/>
            </a:pPr>
            <a:r>
              <a:rPr lang="en-US" sz="3200" dirty="0"/>
              <a:t>Creating a safer, visually appealing cityscape.</a:t>
            </a:r>
          </a:p>
          <a:p>
            <a:endParaRPr lang="en-US" sz="3200" dirty="0"/>
          </a:p>
          <a:p>
            <a:r>
              <a:rPr lang="en-US" sz="3200" dirty="0"/>
              <a:t>The 12-Corridor Program represents a cross-functional effort aimed at addressing an all-inclusive list of issues encountered across our 12 most-traveled roadways, spanning over 50 miles</a:t>
            </a:r>
          </a:p>
        </p:txBody>
      </p:sp>
      <p:sp>
        <p:nvSpPr>
          <p:cNvPr id="8" name="Title 1">
            <a:extLst>
              <a:ext uri="{FF2B5EF4-FFF2-40B4-BE49-F238E27FC236}">
                <a16:creationId xmlns:a16="http://schemas.microsoft.com/office/drawing/2014/main" id="{A0A51D80-4A68-E56D-22EC-3F7C07051FAA}"/>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12 Corridors Program: Update</a:t>
            </a:r>
          </a:p>
        </p:txBody>
      </p:sp>
    </p:spTree>
    <p:extLst>
      <p:ext uri="{BB962C8B-B14F-4D97-AF65-F5344CB8AC3E}">
        <p14:creationId xmlns:p14="http://schemas.microsoft.com/office/powerpoint/2010/main" val="375599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3</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4CCED85C-9B70-B030-EC7E-C7C744D95ED9}"/>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Strategic Goal Connections</a:t>
            </a:r>
          </a:p>
        </p:txBody>
      </p:sp>
      <p:sp>
        <p:nvSpPr>
          <p:cNvPr id="3" name="TextBox 2">
            <a:extLst>
              <a:ext uri="{FF2B5EF4-FFF2-40B4-BE49-F238E27FC236}">
                <a16:creationId xmlns:a16="http://schemas.microsoft.com/office/drawing/2014/main" id="{B7FA45F4-F03B-7657-CE29-54F7D1FD458E}"/>
              </a:ext>
            </a:extLst>
          </p:cNvPr>
          <p:cNvSpPr txBox="1"/>
          <p:nvPr/>
        </p:nvSpPr>
        <p:spPr>
          <a:xfrm>
            <a:off x="651948" y="1274457"/>
            <a:ext cx="9121179" cy="3847207"/>
          </a:xfrm>
          <a:prstGeom prst="rect">
            <a:avLst/>
          </a:prstGeom>
          <a:noFill/>
        </p:spPr>
        <p:txBody>
          <a:bodyPr wrap="square" rtlCol="0">
            <a:spAutoFit/>
          </a:bodyPr>
          <a:lstStyle/>
          <a:p>
            <a:pPr>
              <a:lnSpc>
                <a:spcPct val="150000"/>
              </a:lnSpc>
            </a:pPr>
            <a:r>
              <a:rPr lang="en-US" sz="3200" b="1" dirty="0">
                <a:solidFill>
                  <a:prstClr val="black"/>
                </a:solidFill>
                <a:latin typeface="Calibri" panose="020F0502020204030204"/>
              </a:rPr>
              <a:t>Goal 2:  Set the Standard for a Safe and Secure City</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lnSpc>
                <a:spcPct val="200000"/>
              </a:lnSpc>
              <a:buFont typeface="Arial" panose="020B0604020202020204" pitchFamily="34" charset="0"/>
              <a:buChar char="•"/>
            </a:pPr>
            <a:r>
              <a:rPr lang="en-US" sz="2800" b="1" dirty="0">
                <a:solidFill>
                  <a:prstClr val="black"/>
                </a:solidFill>
                <a:ea typeface="Calibri" panose="020F0502020204030204"/>
                <a:cs typeface="Arial" panose="020B0604020202020204" pitchFamily="34" charset="0"/>
              </a:rPr>
              <a:t>Be the safest City in West Texas</a:t>
            </a:r>
          </a:p>
          <a:p>
            <a:pPr marL="342900" indent="-342900">
              <a:lnSpc>
                <a:spcPct val="200000"/>
              </a:lnSpc>
              <a:buFont typeface="Arial" panose="020B0604020202020204" pitchFamily="34" charset="0"/>
              <a:buChar char="•"/>
            </a:pPr>
            <a:r>
              <a:rPr lang="en-US" sz="2800" b="1" dirty="0">
                <a:solidFill>
                  <a:prstClr val="black"/>
                </a:solidFill>
                <a:ea typeface="Calibri" panose="020F0502020204030204"/>
                <a:cs typeface="Arial" panose="020B0604020202020204" pitchFamily="34" charset="0"/>
              </a:rPr>
              <a:t>Improve pedestrian and motorist safety</a:t>
            </a:r>
          </a:p>
          <a:p>
            <a:pPr marL="342900" indent="-342900">
              <a:lnSpc>
                <a:spcPct val="200000"/>
              </a:lnSpc>
              <a:buFont typeface="Arial" panose="020B0604020202020204" pitchFamily="34" charset="0"/>
              <a:buChar char="•"/>
            </a:pPr>
            <a:r>
              <a:rPr lang="en-US" sz="2800" b="1" dirty="0">
                <a:solidFill>
                  <a:prstClr val="black"/>
                </a:solidFill>
                <a:ea typeface="Calibri" panose="020F0502020204030204"/>
                <a:cs typeface="Arial" panose="020B0604020202020204" pitchFamily="34" charset="0"/>
              </a:rPr>
              <a:t>Implement effective code enforcement strategies</a:t>
            </a:r>
            <a:endParaRPr lang="en-US" sz="2800" dirty="0">
              <a:ea typeface="Calibri" panose="020F0502020204030204"/>
              <a:cs typeface="Arial" panose="020B0604020202020204" pitchFamily="34" charset="0"/>
            </a:endParaRPr>
          </a:p>
          <a:p>
            <a:pPr marL="342900" indent="-342900">
              <a:buFont typeface="Arial" panose="020B0604020202020204" pitchFamily="34" charset="0"/>
              <a:buChar char="•"/>
            </a:pPr>
            <a:endParaRPr lang="en-US" sz="2800" dirty="0">
              <a:ea typeface="Calibri" panose="020F0502020204030204"/>
              <a:cs typeface="Arial" panose="020B0604020202020204" pitchFamily="34" charset="0"/>
            </a:endParaRPr>
          </a:p>
        </p:txBody>
      </p:sp>
    </p:spTree>
    <p:extLst>
      <p:ext uri="{BB962C8B-B14F-4D97-AF65-F5344CB8AC3E}">
        <p14:creationId xmlns:p14="http://schemas.microsoft.com/office/powerpoint/2010/main" val="275459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4</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2" name="Title 1">
            <a:extLst>
              <a:ext uri="{FF2B5EF4-FFF2-40B4-BE49-F238E27FC236}">
                <a16:creationId xmlns:a16="http://schemas.microsoft.com/office/drawing/2014/main" id="{4CCED85C-9B70-B030-EC7E-C7C744D95ED9}"/>
              </a:ext>
            </a:extLst>
          </p:cNvPr>
          <p:cNvSpPr txBox="1">
            <a:spLocks/>
          </p:cNvSpPr>
          <p:nvPr/>
        </p:nvSpPr>
        <p:spPr>
          <a:xfrm>
            <a:off x="576261" y="503238"/>
            <a:ext cx="82424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Strategic Goal Connections</a:t>
            </a:r>
          </a:p>
        </p:txBody>
      </p:sp>
      <p:sp>
        <p:nvSpPr>
          <p:cNvPr id="3" name="TextBox 2">
            <a:extLst>
              <a:ext uri="{FF2B5EF4-FFF2-40B4-BE49-F238E27FC236}">
                <a16:creationId xmlns:a16="http://schemas.microsoft.com/office/drawing/2014/main" id="{B7FA45F4-F03B-7657-CE29-54F7D1FD458E}"/>
              </a:ext>
            </a:extLst>
          </p:cNvPr>
          <p:cNvSpPr txBox="1"/>
          <p:nvPr/>
        </p:nvSpPr>
        <p:spPr>
          <a:xfrm>
            <a:off x="665595" y="1443841"/>
            <a:ext cx="9911419" cy="3477875"/>
          </a:xfrm>
          <a:prstGeom prst="rect">
            <a:avLst/>
          </a:prstGeom>
          <a:noFill/>
        </p:spPr>
        <p:txBody>
          <a:bodyPr wrap="square" rtlCol="0">
            <a:spAutoFit/>
          </a:bodyPr>
          <a:lstStyle/>
          <a:p>
            <a:r>
              <a:rPr lang="en-US" sz="3200" b="1" dirty="0">
                <a:solidFill>
                  <a:prstClr val="black"/>
                </a:solidFill>
                <a:latin typeface="Calibri" panose="020F0502020204030204"/>
              </a:rPr>
              <a:t>Goal 3: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Quality of Life and Place</a:t>
            </a:r>
          </a:p>
          <a:p>
            <a:endParaRPr kumimoji="0" lang="en-US" sz="2000" b="1" i="0" u="none" strike="noStrike" kern="1200" cap="none" spc="0" normalizeH="0" baseline="0" noProof="0" dirty="0">
              <a:ln>
                <a:noFill/>
              </a:ln>
              <a:solidFill>
                <a:prstClr val="black"/>
              </a:solidFill>
              <a:effectLst/>
              <a:uLnTx/>
              <a:uFillTx/>
              <a:ea typeface="+mn-ea"/>
              <a:cs typeface="+mn-cs"/>
            </a:endParaRPr>
          </a:p>
          <a:p>
            <a:pPr marL="342900" indent="-342900">
              <a:buFont typeface="Arial" panose="020B0604020202020204" pitchFamily="34" charset="0"/>
              <a:buChar char="•"/>
            </a:pPr>
            <a:r>
              <a:rPr kumimoji="0" lang="en-US" sz="2800" b="1" i="0" u="none" strike="noStrike" kern="1200" cap="none" spc="0" normalizeH="0" baseline="0" noProof="0" dirty="0">
                <a:ln>
                  <a:noFill/>
                </a:ln>
                <a:solidFill>
                  <a:prstClr val="black"/>
                </a:solidFill>
                <a:effectLst/>
                <a:uLnTx/>
                <a:uFillTx/>
              </a:rPr>
              <a:t>Enhance Community Engagement</a:t>
            </a:r>
          </a:p>
          <a:p>
            <a:pPr marL="342900" indent="-342900">
              <a:buFont typeface="Arial" panose="020B0604020202020204" pitchFamily="34" charset="0"/>
              <a:buChar char="•"/>
            </a:pPr>
            <a:endParaRPr kumimoji="0" lang="en-US" sz="2800" b="1" i="0" u="none" strike="noStrike" kern="1200" cap="none" spc="0" normalizeH="0" baseline="0" noProof="0" dirty="0">
              <a:ln>
                <a:noFill/>
              </a:ln>
              <a:solidFill>
                <a:prstClr val="black"/>
              </a:solidFill>
              <a:effectLst/>
              <a:uLnTx/>
              <a:uFillTx/>
            </a:endParaRPr>
          </a:p>
          <a:p>
            <a:pPr marL="342900" indent="-342900">
              <a:buFont typeface="Arial" panose="020B0604020202020204" pitchFamily="34" charset="0"/>
              <a:buChar char="•"/>
            </a:pPr>
            <a:r>
              <a:rPr kumimoji="0" lang="en-US" sz="2800" b="1" i="0" u="none" strike="noStrike" kern="1200" cap="none" spc="0" normalizeH="0" baseline="0" noProof="0" dirty="0">
                <a:ln>
                  <a:noFill/>
                </a:ln>
                <a:solidFill>
                  <a:prstClr val="black"/>
                </a:solidFill>
                <a:effectLst/>
                <a:uLnTx/>
                <a:uFillTx/>
              </a:rPr>
              <a:t>Foster relationships with foundations and outside businesses </a:t>
            </a:r>
          </a:p>
          <a:p>
            <a:pPr marL="342900" indent="-342900">
              <a:buFont typeface="Arial" panose="020B0604020202020204" pitchFamily="34" charset="0"/>
              <a:buChar char="•"/>
            </a:pPr>
            <a:endParaRPr kumimoji="0" lang="en-US" sz="2800" b="1" i="0" u="none" strike="noStrike" kern="1200" cap="none" spc="0" normalizeH="0" baseline="0" noProof="0" dirty="0">
              <a:ln>
                <a:noFill/>
              </a:ln>
              <a:solidFill>
                <a:prstClr val="black"/>
              </a:solidFill>
              <a:effectLst/>
              <a:uLnTx/>
              <a:uFillTx/>
            </a:endParaRPr>
          </a:p>
          <a:p>
            <a:pPr marL="342900" indent="-342900">
              <a:buFont typeface="Arial" panose="020B0604020202020204" pitchFamily="34" charset="0"/>
              <a:buChar char="•"/>
            </a:pPr>
            <a:r>
              <a:rPr kumimoji="0" lang="en-US" sz="2800" b="1" i="0" u="none" strike="noStrike" kern="1200" cap="none" spc="0" normalizeH="0" baseline="0" noProof="0" dirty="0">
                <a:ln>
                  <a:noFill/>
                </a:ln>
                <a:solidFill>
                  <a:prstClr val="black"/>
                </a:solidFill>
                <a:effectLst/>
                <a:uLnTx/>
                <a:uFillTx/>
              </a:rPr>
              <a:t>Establish beautification programs</a:t>
            </a:r>
            <a:endParaRPr lang="en-US" sz="2800" b="1" dirty="0">
              <a:ea typeface="Calibri" panose="020F0502020204030204"/>
              <a:cs typeface="Arial" panose="020B0604020202020204" pitchFamily="34" charset="0"/>
            </a:endParaRPr>
          </a:p>
          <a:p>
            <a:pPr marL="342900" indent="-342900">
              <a:buFont typeface="Arial" panose="020B0604020202020204" pitchFamily="34" charset="0"/>
              <a:buChar char="•"/>
            </a:pPr>
            <a:endParaRPr lang="en-US" sz="2800" dirty="0">
              <a:ea typeface="Calibri" panose="020F0502020204030204"/>
              <a:cs typeface="Arial" panose="020B0604020202020204" pitchFamily="34" charset="0"/>
            </a:endParaRPr>
          </a:p>
        </p:txBody>
      </p:sp>
    </p:spTree>
    <p:extLst>
      <p:ext uri="{BB962C8B-B14F-4D97-AF65-F5344CB8AC3E}">
        <p14:creationId xmlns:p14="http://schemas.microsoft.com/office/powerpoint/2010/main" val="96065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8DF6-69B7-A3C5-74BD-4E86961E8A7D}"/>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D0B4C14-904A-F21D-BFB1-3BC752C85809}"/>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C845F14E-1D7D-BB83-2760-3AF7A072834D}"/>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65E51A5C-88A1-A08E-DA2D-D8F3FCAA3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graphicFrame>
        <p:nvGraphicFramePr>
          <p:cNvPr id="21" name="TextBox 1">
            <a:extLst>
              <a:ext uri="{FF2B5EF4-FFF2-40B4-BE49-F238E27FC236}">
                <a16:creationId xmlns:a16="http://schemas.microsoft.com/office/drawing/2014/main" id="{18D3C949-0FE8-46FE-4837-C8B445B9166A}"/>
              </a:ext>
            </a:extLst>
          </p:cNvPr>
          <p:cNvGraphicFramePr/>
          <p:nvPr>
            <p:extLst>
              <p:ext uri="{D42A27DB-BD31-4B8C-83A1-F6EECF244321}">
                <p14:modId xmlns:p14="http://schemas.microsoft.com/office/powerpoint/2010/main" val="1591604175"/>
              </p:ext>
            </p:extLst>
          </p:nvPr>
        </p:nvGraphicFramePr>
        <p:xfrm>
          <a:off x="344129" y="1787959"/>
          <a:ext cx="11503742" cy="1002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0158951A-D183-C6CC-1C6A-1BA06C4E55A5}"/>
              </a:ext>
            </a:extLst>
          </p:cNvPr>
          <p:cNvSpPr txBox="1">
            <a:spLocks/>
          </p:cNvSpPr>
          <p:nvPr/>
        </p:nvSpPr>
        <p:spPr>
          <a:xfrm>
            <a:off x="576261" y="503238"/>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12 Corridors Program: Update</a:t>
            </a:r>
          </a:p>
        </p:txBody>
      </p:sp>
      <p:graphicFrame>
        <p:nvGraphicFramePr>
          <p:cNvPr id="10" name="Table 9">
            <a:extLst>
              <a:ext uri="{FF2B5EF4-FFF2-40B4-BE49-F238E27FC236}">
                <a16:creationId xmlns:a16="http://schemas.microsoft.com/office/drawing/2014/main" id="{E6CA3516-AE35-C31C-F99D-A72F46928581}"/>
              </a:ext>
            </a:extLst>
          </p:cNvPr>
          <p:cNvGraphicFramePr>
            <a:graphicFrameLocks noGrp="1"/>
          </p:cNvGraphicFramePr>
          <p:nvPr>
            <p:extLst>
              <p:ext uri="{D42A27DB-BD31-4B8C-83A1-F6EECF244321}">
                <p14:modId xmlns:p14="http://schemas.microsoft.com/office/powerpoint/2010/main" val="86011281"/>
              </p:ext>
            </p:extLst>
          </p:nvPr>
        </p:nvGraphicFramePr>
        <p:xfrm>
          <a:off x="2032000" y="2933477"/>
          <a:ext cx="8128000" cy="2763520"/>
        </p:xfrm>
        <a:graphic>
          <a:graphicData uri="http://schemas.openxmlformats.org/drawingml/2006/table">
            <a:tbl>
              <a:tblPr firstRow="1" bandRow="1">
                <a:tableStyleId>{5C22544A-7EE6-4342-B048-85BDC9FD1C3A}</a:tableStyleId>
              </a:tblPr>
              <a:tblGrid>
                <a:gridCol w="3213768">
                  <a:extLst>
                    <a:ext uri="{9D8B030D-6E8A-4147-A177-3AD203B41FA5}">
                      <a16:colId xmlns:a16="http://schemas.microsoft.com/office/drawing/2014/main" val="3504677498"/>
                    </a:ext>
                  </a:extLst>
                </a:gridCol>
                <a:gridCol w="850232">
                  <a:extLst>
                    <a:ext uri="{9D8B030D-6E8A-4147-A177-3AD203B41FA5}">
                      <a16:colId xmlns:a16="http://schemas.microsoft.com/office/drawing/2014/main" val="3513541202"/>
                    </a:ext>
                  </a:extLst>
                </a:gridCol>
                <a:gridCol w="2032000">
                  <a:extLst>
                    <a:ext uri="{9D8B030D-6E8A-4147-A177-3AD203B41FA5}">
                      <a16:colId xmlns:a16="http://schemas.microsoft.com/office/drawing/2014/main" val="1423114225"/>
                    </a:ext>
                  </a:extLst>
                </a:gridCol>
                <a:gridCol w="2032000">
                  <a:extLst>
                    <a:ext uri="{9D8B030D-6E8A-4147-A177-3AD203B41FA5}">
                      <a16:colId xmlns:a16="http://schemas.microsoft.com/office/drawing/2014/main" val="2774180040"/>
                    </a:ext>
                  </a:extLst>
                </a:gridCol>
              </a:tblGrid>
              <a:tr h="370840">
                <a:tc gridSpan="4">
                  <a:txBody>
                    <a:bodyPr/>
                    <a:lstStyle/>
                    <a:p>
                      <a:pPr algn="ctr"/>
                      <a:r>
                        <a:rPr lang="en-US" dirty="0"/>
                        <a:t>Work Order Distribution</a:t>
                      </a:r>
                    </a:p>
                  </a:txBody>
                  <a:tcPr/>
                </a:tc>
                <a:tc hMerge="1">
                  <a:txBody>
                    <a:bodyPr/>
                    <a:lstStyle/>
                    <a:p>
                      <a:endParaRPr lang="en-US" b="1" dirty="0"/>
                    </a:p>
                  </a:txBody>
                  <a:tcPr/>
                </a:tc>
                <a:tc hMerge="1">
                  <a:txBody>
                    <a:bodyPr/>
                    <a:lstStyle/>
                    <a:p>
                      <a:endParaRPr lang="en-US" dirty="0"/>
                    </a:p>
                  </a:txBody>
                  <a:tcPr/>
                </a:tc>
                <a:tc hMerge="1">
                  <a:txBody>
                    <a:bodyPr/>
                    <a:lstStyle/>
                    <a:p>
                      <a:endParaRPr lang="en-US" b="1" dirty="0"/>
                    </a:p>
                  </a:txBody>
                  <a:tcPr/>
                </a:tc>
                <a:extLst>
                  <a:ext uri="{0D108BD9-81ED-4DB2-BD59-A6C34878D82A}">
                    <a16:rowId xmlns:a16="http://schemas.microsoft.com/office/drawing/2014/main" val="3758849009"/>
                  </a:ext>
                </a:extLst>
              </a:tr>
              <a:tr h="370840">
                <a:tc>
                  <a:txBody>
                    <a:bodyPr/>
                    <a:lstStyle/>
                    <a:p>
                      <a:r>
                        <a:rPr lang="en-US" dirty="0"/>
                        <a:t>Litter Abatement</a:t>
                      </a:r>
                    </a:p>
                  </a:txBody>
                  <a:tcPr/>
                </a:tc>
                <a:tc>
                  <a:txBody>
                    <a:bodyPr/>
                    <a:lstStyle/>
                    <a:p>
                      <a:r>
                        <a:rPr lang="en-US" b="1" dirty="0"/>
                        <a:t>60</a:t>
                      </a:r>
                    </a:p>
                  </a:txBody>
                  <a:tcPr/>
                </a:tc>
                <a:tc>
                  <a:txBody>
                    <a:bodyPr/>
                    <a:lstStyle/>
                    <a:p>
                      <a:r>
                        <a:rPr lang="en-US" dirty="0"/>
                        <a:t>Enhancements for Pedestrians</a:t>
                      </a:r>
                    </a:p>
                  </a:txBody>
                  <a:tcPr/>
                </a:tc>
                <a:tc>
                  <a:txBody>
                    <a:bodyPr/>
                    <a:lstStyle/>
                    <a:p>
                      <a:r>
                        <a:rPr lang="en-US" b="1" dirty="0"/>
                        <a:t>14</a:t>
                      </a:r>
                    </a:p>
                  </a:txBody>
                  <a:tcPr/>
                </a:tc>
                <a:extLst>
                  <a:ext uri="{0D108BD9-81ED-4DB2-BD59-A6C34878D82A}">
                    <a16:rowId xmlns:a16="http://schemas.microsoft.com/office/drawing/2014/main" val="3626104735"/>
                  </a:ext>
                </a:extLst>
              </a:tr>
              <a:tr h="370840">
                <a:tc>
                  <a:txBody>
                    <a:bodyPr/>
                    <a:lstStyle/>
                    <a:p>
                      <a:r>
                        <a:rPr lang="en-US" dirty="0"/>
                        <a:t>Pothole Repair</a:t>
                      </a:r>
                    </a:p>
                  </a:txBody>
                  <a:tcPr/>
                </a:tc>
                <a:tc>
                  <a:txBody>
                    <a:bodyPr/>
                    <a:lstStyle/>
                    <a:p>
                      <a:r>
                        <a:rPr lang="en-US" b="1" dirty="0"/>
                        <a:t>49</a:t>
                      </a:r>
                    </a:p>
                  </a:txBody>
                  <a:tcPr/>
                </a:tc>
                <a:tc>
                  <a:txBody>
                    <a:bodyPr/>
                    <a:lstStyle/>
                    <a:p>
                      <a:r>
                        <a:rPr lang="en-US" dirty="0"/>
                        <a:t>Improved Lighting</a:t>
                      </a:r>
                    </a:p>
                  </a:txBody>
                  <a:tcPr/>
                </a:tc>
                <a:tc>
                  <a:txBody>
                    <a:bodyPr/>
                    <a:lstStyle/>
                    <a:p>
                      <a:r>
                        <a:rPr lang="en-US" b="1" dirty="0"/>
                        <a:t>67</a:t>
                      </a:r>
                    </a:p>
                  </a:txBody>
                  <a:tcPr/>
                </a:tc>
                <a:extLst>
                  <a:ext uri="{0D108BD9-81ED-4DB2-BD59-A6C34878D82A}">
                    <a16:rowId xmlns:a16="http://schemas.microsoft.com/office/drawing/2014/main" val="2958364122"/>
                  </a:ext>
                </a:extLst>
              </a:tr>
              <a:tr h="370840">
                <a:tc>
                  <a:txBody>
                    <a:bodyPr/>
                    <a:lstStyle/>
                    <a:p>
                      <a:r>
                        <a:rPr lang="en-US" dirty="0"/>
                        <a:t>Landscape Enhancements</a:t>
                      </a:r>
                    </a:p>
                  </a:txBody>
                  <a:tcPr/>
                </a:tc>
                <a:tc>
                  <a:txBody>
                    <a:bodyPr/>
                    <a:lstStyle/>
                    <a:p>
                      <a:r>
                        <a:rPr lang="en-US" b="1" dirty="0"/>
                        <a:t>23</a:t>
                      </a:r>
                    </a:p>
                  </a:txBody>
                  <a:tcPr/>
                </a:tc>
                <a:tc>
                  <a:txBody>
                    <a:bodyPr/>
                    <a:lstStyle/>
                    <a:p>
                      <a:r>
                        <a:rPr lang="en-US" dirty="0"/>
                        <a:t>ADA Compliance</a:t>
                      </a:r>
                    </a:p>
                  </a:txBody>
                  <a:tcPr/>
                </a:tc>
                <a:tc>
                  <a:txBody>
                    <a:bodyPr/>
                    <a:lstStyle/>
                    <a:p>
                      <a:r>
                        <a:rPr lang="en-US" b="1" dirty="0"/>
                        <a:t>11</a:t>
                      </a:r>
                    </a:p>
                  </a:txBody>
                  <a:tcPr/>
                </a:tc>
                <a:extLst>
                  <a:ext uri="{0D108BD9-81ED-4DB2-BD59-A6C34878D82A}">
                    <a16:rowId xmlns:a16="http://schemas.microsoft.com/office/drawing/2014/main" val="2590073979"/>
                  </a:ext>
                </a:extLst>
              </a:tr>
              <a:tr h="370840">
                <a:tc>
                  <a:txBody>
                    <a:bodyPr/>
                    <a:lstStyle/>
                    <a:p>
                      <a:r>
                        <a:rPr lang="en-US" dirty="0"/>
                        <a:t>Road &amp; Signage Improvements</a:t>
                      </a:r>
                    </a:p>
                  </a:txBody>
                  <a:tcPr/>
                </a:tc>
                <a:tc>
                  <a:txBody>
                    <a:bodyPr/>
                    <a:lstStyle/>
                    <a:p>
                      <a:r>
                        <a:rPr lang="en-US" b="1" dirty="0"/>
                        <a:t>16</a:t>
                      </a:r>
                    </a:p>
                  </a:txBody>
                  <a:tcPr/>
                </a:tc>
                <a:tc>
                  <a:txBody>
                    <a:bodyPr/>
                    <a:lstStyle/>
                    <a:p>
                      <a:r>
                        <a:rPr lang="en-US" dirty="0"/>
                        <a:t>Rectifying Buckled Curb &amp; Sidewalks</a:t>
                      </a:r>
                    </a:p>
                  </a:txBody>
                  <a:tcPr/>
                </a:tc>
                <a:tc>
                  <a:txBody>
                    <a:bodyPr/>
                    <a:lstStyle/>
                    <a:p>
                      <a:r>
                        <a:rPr lang="en-US" b="1" dirty="0"/>
                        <a:t>48</a:t>
                      </a:r>
                    </a:p>
                  </a:txBody>
                  <a:tcPr/>
                </a:tc>
                <a:extLst>
                  <a:ext uri="{0D108BD9-81ED-4DB2-BD59-A6C34878D82A}">
                    <a16:rowId xmlns:a16="http://schemas.microsoft.com/office/drawing/2014/main" val="2844138724"/>
                  </a:ext>
                </a:extLst>
              </a:tr>
              <a:tr h="370840">
                <a:tc>
                  <a:txBody>
                    <a:bodyPr/>
                    <a:lstStyle/>
                    <a:p>
                      <a:r>
                        <a:rPr lang="en-US" dirty="0"/>
                        <a:t>Vegetation Control</a:t>
                      </a:r>
                    </a:p>
                  </a:txBody>
                  <a:tcPr/>
                </a:tc>
                <a:tc>
                  <a:txBody>
                    <a:bodyPr/>
                    <a:lstStyle/>
                    <a:p>
                      <a:r>
                        <a:rPr lang="en-US" b="1" dirty="0"/>
                        <a:t>84</a:t>
                      </a:r>
                    </a:p>
                  </a:txBody>
                  <a:tcPr/>
                </a:tc>
                <a:tc>
                  <a:txBody>
                    <a:bodyPr/>
                    <a:lstStyle/>
                    <a:p>
                      <a:r>
                        <a:rPr lang="en-US" dirty="0"/>
                        <a:t>Street Sweeping </a:t>
                      </a:r>
                    </a:p>
                  </a:txBody>
                  <a:tcPr/>
                </a:tc>
                <a:tc>
                  <a:txBody>
                    <a:bodyPr/>
                    <a:lstStyle/>
                    <a:p>
                      <a:r>
                        <a:rPr lang="en-US" b="1" dirty="0"/>
                        <a:t>59</a:t>
                      </a:r>
                    </a:p>
                  </a:txBody>
                  <a:tcPr/>
                </a:tc>
                <a:extLst>
                  <a:ext uri="{0D108BD9-81ED-4DB2-BD59-A6C34878D82A}">
                    <a16:rowId xmlns:a16="http://schemas.microsoft.com/office/drawing/2014/main" val="933622196"/>
                  </a:ext>
                </a:extLst>
              </a:tr>
            </a:tbl>
          </a:graphicData>
        </a:graphic>
      </p:graphicFrame>
    </p:spTree>
    <p:extLst>
      <p:ext uri="{BB962C8B-B14F-4D97-AF65-F5344CB8AC3E}">
        <p14:creationId xmlns:p14="http://schemas.microsoft.com/office/powerpoint/2010/main" val="10055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B017-34AB-E9B7-F45A-22C0F4A3189E}"/>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F5734785-EECF-92AB-50C3-D84C54E860F3}"/>
              </a:ext>
            </a:extLst>
          </p:cNvPr>
          <p:cNvSpPr txBox="1">
            <a:spLocks/>
          </p:cNvSpPr>
          <p:nvPr/>
        </p:nvSpPr>
        <p:spPr>
          <a:xfrm>
            <a:off x="344129" y="6003925"/>
            <a:ext cx="805221" cy="21272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6</a:t>
            </a:fld>
            <a:endParaRPr lang="en-US" sz="4000" dirty="0">
              <a:solidFill>
                <a:srgbClr val="2F5597"/>
              </a:solidFill>
              <a:latin typeface="Proxima Nova Extrabold" panose="02000506030000020004" pitchFamily="50" charset="0"/>
            </a:endParaRPr>
          </a:p>
        </p:txBody>
      </p:sp>
      <p:cxnSp>
        <p:nvCxnSpPr>
          <p:cNvPr id="7" name="Straight Connector 6">
            <a:extLst>
              <a:ext uri="{FF2B5EF4-FFF2-40B4-BE49-F238E27FC236}">
                <a16:creationId xmlns:a16="http://schemas.microsoft.com/office/drawing/2014/main" id="{01C74F47-57E2-8B21-22AE-046639D3C7BA}"/>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0DC94319-5691-7E18-57D9-B847D55A7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C726D126-6FA6-E934-07AB-0A9FE691F7A7}"/>
              </a:ext>
            </a:extLst>
          </p:cNvPr>
          <p:cNvSpPr txBox="1">
            <a:spLocks/>
          </p:cNvSpPr>
          <p:nvPr/>
        </p:nvSpPr>
        <p:spPr>
          <a:xfrm>
            <a:off x="469126" y="494612"/>
            <a:ext cx="1127837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Public &amp; Private Partners</a:t>
            </a:r>
            <a:endParaRPr lang="en-US" sz="4400" dirty="0">
              <a:latin typeface="Proxima Nova Extrabold"/>
              <a:cs typeface="Arial"/>
            </a:endParaRPr>
          </a:p>
        </p:txBody>
      </p:sp>
      <p:pic>
        <p:nvPicPr>
          <p:cNvPr id="1028" name="Picture 4" descr="Midland County TX - Government">
            <a:extLst>
              <a:ext uri="{FF2B5EF4-FFF2-40B4-BE49-F238E27FC236}">
                <a16:creationId xmlns:a16="http://schemas.microsoft.com/office/drawing/2014/main" id="{D93D2D98-D246-FCC2-3F44-2371F4F8C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58" y="1790867"/>
            <a:ext cx="1911144" cy="18682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ertifications - Maestas">
            <a:extLst>
              <a:ext uri="{FF2B5EF4-FFF2-40B4-BE49-F238E27FC236}">
                <a16:creationId xmlns:a16="http://schemas.microsoft.com/office/drawing/2014/main" id="{6CA56631-5B10-81CB-EC69-BBCE2B57B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5701" y="1557189"/>
            <a:ext cx="2157705" cy="21577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eep Midland Beautiful - Home">
            <a:extLst>
              <a:ext uri="{FF2B5EF4-FFF2-40B4-BE49-F238E27FC236}">
                <a16:creationId xmlns:a16="http://schemas.microsoft.com/office/drawing/2014/main" id="{AC3649B9-F1E5-A309-BCA2-BCB573664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853" y="2129043"/>
            <a:ext cx="4414597" cy="11919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ob Listings - Dismas Charities Jobs">
            <a:extLst>
              <a:ext uri="{FF2B5EF4-FFF2-40B4-BE49-F238E27FC236}">
                <a16:creationId xmlns:a16="http://schemas.microsoft.com/office/drawing/2014/main" id="{9E088AF3-5E2C-F01D-3DB0-FEC7CF47BD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480" y="4020234"/>
            <a:ext cx="3269646" cy="16348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Oncor Energy Electricity in Texas">
            <a:extLst>
              <a:ext uri="{FF2B5EF4-FFF2-40B4-BE49-F238E27FC236}">
                <a16:creationId xmlns:a16="http://schemas.microsoft.com/office/drawing/2014/main" id="{9BB5B3FF-01A2-4FAA-A690-89B417C8C2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6516" y="3974203"/>
            <a:ext cx="3334934" cy="166746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605862CB-01A0-A062-F358-F87617300E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2653" y="3605175"/>
            <a:ext cx="2433879" cy="2433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4129" y="152401"/>
            <a:ext cx="11253746"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4472C4">
                    <a:lumMod val="75000"/>
                  </a:srgbClr>
                </a:solidFill>
                <a:latin typeface="Proxima Nova Extrabold"/>
                <a:cs typeface="Arial"/>
              </a:rPr>
              <a:t>Roadway Striping</a:t>
            </a: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  </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4129" y="792899"/>
            <a:ext cx="5295319" cy="4806878"/>
          </a:xfrm>
          <a:prstGeom prst="rect">
            <a:avLst/>
          </a:prstGeom>
        </p:spPr>
      </p:pic>
      <p:cxnSp>
        <p:nvCxnSpPr>
          <p:cNvPr id="2" name="Straight Connector 1">
            <a:extLst>
              <a:ext uri="{FF2B5EF4-FFF2-40B4-BE49-F238E27FC236}">
                <a16:creationId xmlns:a16="http://schemas.microsoft.com/office/drawing/2014/main" id="{71D714F5-985F-A0D1-6796-F45A1D79413C}"/>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D6DD8C1-07CF-9E48-21A4-EAB7761618B5}"/>
              </a:ext>
            </a:extLst>
          </p:cNvPr>
          <p:cNvSpPr txBox="1"/>
          <p:nvPr/>
        </p:nvSpPr>
        <p:spPr>
          <a:xfrm>
            <a:off x="3558760" y="5307469"/>
            <a:ext cx="1630908" cy="369332"/>
          </a:xfrm>
          <a:prstGeom prst="rect">
            <a:avLst/>
          </a:prstGeom>
          <a:solidFill>
            <a:schemeClr val="bg1"/>
          </a:solidFill>
        </p:spPr>
        <p:txBody>
          <a:bodyPr wrap="square" rtlCol="0">
            <a:spAutoFit/>
          </a:bodyPr>
          <a:lstStyle/>
          <a:p>
            <a:r>
              <a:rPr lang="en-US" dirty="0"/>
              <a:t>Wadley Avenue</a:t>
            </a:r>
          </a:p>
        </p:txBody>
      </p:sp>
      <p:pic>
        <p:nvPicPr>
          <p:cNvPr id="6" name="Picture 5">
            <a:extLst>
              <a:ext uri="{FF2B5EF4-FFF2-40B4-BE49-F238E27FC236}">
                <a16:creationId xmlns:a16="http://schemas.microsoft.com/office/drawing/2014/main" id="{853FA55D-7DD8-10F9-75AB-1F2F0DAABB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2109" y="796309"/>
            <a:ext cx="5990656" cy="4806877"/>
          </a:xfrm>
          <a:prstGeom prst="rect">
            <a:avLst/>
          </a:prstGeom>
        </p:spPr>
      </p:pic>
    </p:spTree>
    <p:extLst>
      <p:ext uri="{BB962C8B-B14F-4D97-AF65-F5344CB8AC3E}">
        <p14:creationId xmlns:p14="http://schemas.microsoft.com/office/powerpoint/2010/main" val="3296100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3047" y="152401"/>
            <a:ext cx="444187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Proxima Nova Extrabold"/>
                <a:ea typeface="+mn-ea"/>
                <a:cs typeface="Arial"/>
              </a:rPr>
              <a:t>Street Lighting  </a:t>
            </a: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rotWithShape="1">
          <a:blip r:embed="rId3">
            <a:extLst>
              <a:ext uri="{28A0092B-C50C-407E-A947-70E740481C1C}">
                <a14:useLocalDpi xmlns:a14="http://schemas.microsoft.com/office/drawing/2010/main" val="0"/>
              </a:ext>
            </a:extLst>
          </a:blip>
          <a:srcRect l="5516" t="10635"/>
          <a:stretch/>
        </p:blipFill>
        <p:spPr>
          <a:xfrm>
            <a:off x="2544391" y="909639"/>
            <a:ext cx="6597716" cy="4680144"/>
          </a:xfrm>
          <a:prstGeom prst="rect">
            <a:avLst/>
          </a:prstGeom>
          <a:ln>
            <a:noFill/>
          </a:ln>
          <a:effectLst>
            <a:outerShdw blurRad="292100" dist="139700" dir="2700000" algn="tl" rotWithShape="0">
              <a:srgbClr val="333333">
                <a:alpha val="65000"/>
              </a:srgbClr>
            </a:outerShdw>
          </a:effectLst>
        </p:spPr>
      </p:pic>
      <p:cxnSp>
        <p:nvCxnSpPr>
          <p:cNvPr id="2" name="Straight Connector 1">
            <a:extLst>
              <a:ext uri="{FF2B5EF4-FFF2-40B4-BE49-F238E27FC236}">
                <a16:creationId xmlns:a16="http://schemas.microsoft.com/office/drawing/2014/main" id="{32924FA6-8D68-AC67-7859-F08400BC9663}"/>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1DE0EDB-4D46-D5F3-BC96-A56AB59F69D4}"/>
              </a:ext>
            </a:extLst>
          </p:cNvPr>
          <p:cNvSpPr txBox="1"/>
          <p:nvPr/>
        </p:nvSpPr>
        <p:spPr>
          <a:xfrm>
            <a:off x="4427882" y="5086920"/>
            <a:ext cx="3188007" cy="369332"/>
          </a:xfrm>
          <a:prstGeom prst="rect">
            <a:avLst/>
          </a:prstGeom>
          <a:solidFill>
            <a:schemeClr val="bg1"/>
          </a:solidFill>
        </p:spPr>
        <p:txBody>
          <a:bodyPr wrap="square" rtlCol="0">
            <a:spAutoFit/>
          </a:bodyPr>
          <a:lstStyle/>
          <a:p>
            <a:r>
              <a:rPr lang="en-US" dirty="0"/>
              <a:t>Big Spring – North of Loop 250</a:t>
            </a:r>
          </a:p>
        </p:txBody>
      </p:sp>
    </p:spTree>
    <p:extLst>
      <p:ext uri="{BB962C8B-B14F-4D97-AF65-F5344CB8AC3E}">
        <p14:creationId xmlns:p14="http://schemas.microsoft.com/office/powerpoint/2010/main" val="2271056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9" name="Picture 8">
            <a:extLst>
              <a:ext uri="{FF2B5EF4-FFF2-40B4-BE49-F238E27FC236}">
                <a16:creationId xmlns:a16="http://schemas.microsoft.com/office/drawing/2014/main" id="{7CBF7DB9-A123-94BA-BFB8-BA7A4BB274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53928" y="881856"/>
            <a:ext cx="7978913" cy="4839678"/>
          </a:xfrm>
          <a:prstGeom prst="rect">
            <a:avLst/>
          </a:prstGeom>
          <a:ln w="28575">
            <a:solidFill>
              <a:schemeClr val="tx1"/>
            </a:solidFill>
          </a:ln>
        </p:spPr>
      </p:pic>
      <p:sp>
        <p:nvSpPr>
          <p:cNvPr id="2" name="Slide Number Placeholder 4">
            <a:extLst>
              <a:ext uri="{FF2B5EF4-FFF2-40B4-BE49-F238E27FC236}">
                <a16:creationId xmlns:a16="http://schemas.microsoft.com/office/drawing/2014/main" id="{CC28DCFB-F94B-0AEF-C579-5CE1C30EADAE}"/>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pic>
        <p:nvPicPr>
          <p:cNvPr id="3" name="Picture 2" descr="A black and blue city skyline&#10;&#10;Description automatically generated">
            <a:extLst>
              <a:ext uri="{FF2B5EF4-FFF2-40B4-BE49-F238E27FC236}">
                <a16:creationId xmlns:a16="http://schemas.microsoft.com/office/drawing/2014/main" id="{0ABD2AC6-4C35-1306-9EA9-F544C6D87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cxnSp>
        <p:nvCxnSpPr>
          <p:cNvPr id="6" name="Straight Connector 5">
            <a:extLst>
              <a:ext uri="{FF2B5EF4-FFF2-40B4-BE49-F238E27FC236}">
                <a16:creationId xmlns:a16="http://schemas.microsoft.com/office/drawing/2014/main" id="{4C758077-12B1-BBAB-73E0-D5FE029A1BCE}"/>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0EB6944F-4042-7387-DD5D-B7279C5B698B}"/>
              </a:ext>
            </a:extLst>
          </p:cNvPr>
          <p:cNvSpPr txBox="1">
            <a:spLocks/>
          </p:cNvSpPr>
          <p:nvPr/>
        </p:nvSpPr>
        <p:spPr>
          <a:xfrm>
            <a:off x="576261" y="260400"/>
            <a:ext cx="885886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1">
                    <a:lumMod val="75000"/>
                  </a:schemeClr>
                </a:solidFill>
                <a:latin typeface="Proxima Nova Extrabold"/>
                <a:cs typeface="Arial"/>
              </a:rPr>
              <a:t>12 Corridors Litter Abatement</a:t>
            </a:r>
          </a:p>
        </p:txBody>
      </p:sp>
    </p:spTree>
    <p:extLst>
      <p:ext uri="{BB962C8B-B14F-4D97-AF65-F5344CB8AC3E}">
        <p14:creationId xmlns:p14="http://schemas.microsoft.com/office/powerpoint/2010/main" val="256232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7" ma:contentTypeDescription="Create a new document." ma:contentTypeScope="" ma:versionID="349c1573d61c684b944a1deec85df1e5">
  <xsd:schema xmlns:xsd="http://www.w3.org/2001/XMLSchema" xmlns:xs="http://www.w3.org/2001/XMLSchema" xmlns:p="http://schemas.microsoft.com/office/2006/metadata/properties" xmlns:ns2="dac4e956-f0e3-4f68-a80d-7cb1a90f51eb" targetNamespace="http://schemas.microsoft.com/office/2006/metadata/properties" ma:root="true" ma:fieldsID="536f6914adaeed2b45b611ab2707203f"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D012DF-C2FC-43EA-B9FA-B08764C491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c4e956-f0e3-4f68-a80d-7cb1a90f5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90787A-A85D-4F93-BB4D-DDC042784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12036</TotalTime>
  <Words>1016</Words>
  <Application>Microsoft Office PowerPoint</Application>
  <PresentationFormat>Widescreen</PresentationFormat>
  <Paragraphs>156</Paragraphs>
  <Slides>26</Slides>
  <Notes>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Novak</dc:creator>
  <cp:lastModifiedBy>Gabriel McClelland</cp:lastModifiedBy>
  <cp:revision>59</cp:revision>
  <dcterms:created xsi:type="dcterms:W3CDTF">2023-12-06T01:46:39Z</dcterms:created>
  <dcterms:modified xsi:type="dcterms:W3CDTF">2024-06-13T20:43:31Z</dcterms:modified>
</cp:coreProperties>
</file>