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5" r:id="rId4"/>
    <p:sldId id="276" r:id="rId5"/>
    <p:sldId id="277" r:id="rId6"/>
    <p:sldId id="280" r:id="rId7"/>
    <p:sldId id="281" r:id="rId8"/>
    <p:sldId id="279" r:id="rId9"/>
    <p:sldId id="278" r:id="rId10"/>
    <p:sldId id="282" r:id="rId11"/>
    <p:sldId id="283" r:id="rId12"/>
    <p:sldId id="272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19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A1A484-0F14-46AA-8235-27CE2AAA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828F43-2708-4A6F-AAB1-C2CA6E230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CBD4-55FA-5CFD-02C2-8DCF317CD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94FC9-B220-AE40-B941-1483F2686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4E7F0-D0CA-75A3-F648-F1B1CBC2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6161-8B89-47DE-BE62-12B3E07A7B77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2C17-588A-A86A-BD32-87C74AB7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59B08-A837-0B30-FE91-D4C0B0A6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D1E3-B9C6-410F-FAA3-FC7D6100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41B8E-A138-7F65-B80B-01BC8CB3D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7864-E04E-B11B-E923-CFBE0648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388F-C077-44D0-96D0-CA266E59171C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769FB-7277-1E64-2082-69C52C18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17E6C-58F3-195B-BE8E-287818AE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4E64F-3A28-6415-0CD9-CD219A45D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5F0D6-F24A-4B74-DFA0-48585957E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BD3F3-0AAF-241D-142D-CDF92D1C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66D6-CA97-4FB5-BDD4-342B0408E314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E24B5-E071-AB83-50E7-5DF26E53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8AC7-DF17-6C1A-387C-A7CFE9AB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0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DD11-3761-0EAC-535C-E6EBE663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42921-FE21-E3EF-123A-9B5642C2B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BBA36-751D-BC35-8AD0-275C52A5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24FA-3831-4E3C-B632-65A471B9A9A6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1C431-706E-E1DD-BF95-E04051FE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6531A-D40B-69C5-D3D4-C006A08B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6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3503-57CC-61CA-D321-B72E616B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C772E-9AA2-E9FA-3164-96455302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A67A7-47BE-FEE4-0A19-758BD99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D-89E6-49C9-8835-BDAADF9C7A09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30D00-4250-81D9-53E4-50D34706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68322-3DF7-D88D-C6D8-D3BEA192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1577-950C-042A-3EB0-69BEDEFA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47512-9E40-5803-B23A-335F03AD8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3D622-12EB-6997-AA0B-B9A76AFFC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E7C10-E3BE-AAEC-4DFA-55929D21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5547-5C71-4628-8976-D1C3B3F750E2}" type="datetime1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44E4B-A9AF-8F71-45F1-8F3B4BBC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E556-BA06-5F32-44D3-9E10A8ED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0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35E8-6D06-6007-4810-AE52966D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99F3A-21BC-D5D4-C4B9-494D3A2DC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ABED0-1572-2E58-179D-5FB7F2855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88A94-D466-3266-FDD2-DA9FF2FFD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71C17-C46C-3E52-C2F6-EEBC65AE6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9C103-B6A5-408B-BCEB-9B4F7C3F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FDE-350A-490A-9828-39F7E8B3C4FB}" type="datetime1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AAF89-CC14-F47C-2792-E3167B75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5D890-2684-5CAC-B853-3807F14F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68B38-7AC3-FE22-5790-B6E05D82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9F55A-85B2-1DB1-53DE-DB2EFEB0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3EC4-C6BB-4D2F-B6C8-5915E158786A}" type="datetime1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3CC34-3C5D-A981-F6CF-455F341B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E89DD-A691-E03A-68BA-75FD793E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9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E860C-7B33-0AA8-B9DC-040D9A61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29F-7D9A-4814-9CCA-F6550D110869}" type="datetime1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7CCC4-F465-2F12-164B-9A878F0C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1B4D8-398D-B19A-B436-33F44BC5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1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C3DE-46A5-B5AE-B29C-538D08F5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6C24C-32EB-9345-BC48-FFE4C577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A0C13-7802-C56D-9FD8-56CDF1975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8B1DF-96E3-6DEC-0743-1E598347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1C8-4338-4C81-AA51-A2995521687A}" type="datetime1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1DBB-0E7D-A49E-DF76-666CD243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21708-88B2-4E31-C5BD-7351A052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E417-25FE-0D98-4097-0695A5D5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A871B-9B38-9CF8-1D9B-46A706EE4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BAE09-D712-1FAE-2DD9-C65E4F925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C7AD0-8D48-40EF-F07C-72AEB129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8D72-685B-40B6-894D-5EE1353BE29A}" type="datetime1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993E9-7E91-0C51-3A43-9FDFE3EE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FCEBE-E993-326D-7106-91C313D1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1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EF65E-ED78-D57F-12D9-B7ECFE9F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01B05-F0C3-3816-E460-55E01A37B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0EAA3-135C-471C-57A6-51F4DC315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3D22-7AA9-44F5-B97D-7F83FEA3F468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41958-5563-3038-3330-DB2AF3D0D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ED429-54C0-4559-116E-329B0B502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F350-BEA1-D68A-1B54-BAD3AEFBA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39669-B796-4573-0A85-1537FBF17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white banner with buildings in the background&#10;&#10;Description automatically generated">
            <a:extLst>
              <a:ext uri="{FF2B5EF4-FFF2-40B4-BE49-F238E27FC236}">
                <a16:creationId xmlns:a16="http://schemas.microsoft.com/office/drawing/2014/main" id="{4F7C84F1-3B86-A3B8-E7B2-68C7FD0C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4C0E0-234A-E65E-3CCA-86E874F826BD}"/>
              </a:ext>
            </a:extLst>
          </p:cNvPr>
          <p:cNvSpPr txBox="1">
            <a:spLocks/>
          </p:cNvSpPr>
          <p:nvPr/>
        </p:nvSpPr>
        <p:spPr>
          <a:xfrm>
            <a:off x="238539" y="6145883"/>
            <a:ext cx="461176" cy="702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latin typeface="Proxima Nova Extrabold" panose="02000506030000020004" pitchFamily="50" charset="0"/>
              </a:rPr>
              <a:pPr/>
              <a:t>1</a:t>
            </a:fld>
            <a:endParaRPr lang="en-US" sz="4000" dirty="0">
              <a:latin typeface="Proxima Nova Extrabold" panose="02000506030000020004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8C6FBB-57DC-E8EA-B07B-704CD19703D9}"/>
              </a:ext>
            </a:extLst>
          </p:cNvPr>
          <p:cNvSpPr txBox="1">
            <a:spLocks noChangeAspect="1"/>
          </p:cNvSpPr>
          <p:nvPr/>
        </p:nvSpPr>
        <p:spPr>
          <a:xfrm>
            <a:off x="173224" y="2471200"/>
            <a:ext cx="4743834" cy="168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4800" b="1" dirty="0">
                <a:solidFill>
                  <a:schemeClr val="bg1"/>
                </a:solidFill>
              </a:rPr>
              <a:t>Midland Fire Update – City of Midland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3BBFC-E69A-4E37-34BE-23CC8D8F8859}"/>
              </a:ext>
            </a:extLst>
          </p:cNvPr>
          <p:cNvSpPr txBox="1"/>
          <p:nvPr/>
        </p:nvSpPr>
        <p:spPr>
          <a:xfrm>
            <a:off x="238539" y="4717668"/>
            <a:ext cx="20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June 18, 2024</a:t>
            </a:r>
          </a:p>
        </p:txBody>
      </p:sp>
    </p:spTree>
    <p:extLst>
      <p:ext uri="{BB962C8B-B14F-4D97-AF65-F5344CB8AC3E}">
        <p14:creationId xmlns:p14="http://schemas.microsoft.com/office/powerpoint/2010/main" val="426700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257452" y="6003925"/>
            <a:ext cx="798991" cy="778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2F5597"/>
                </a:solidFill>
                <a:latin typeface="Proxima Nova Extrabold" panose="02000506030000020004" pitchFamily="50" charset="0"/>
              </a:rPr>
              <a:t>10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35677-67C6-00D0-A961-FBFCDC6A72E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Future Steps toward FSRP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8AC0-EBFA-E000-9C56-787CD4BB2C36}"/>
              </a:ext>
            </a:extLst>
          </p:cNvPr>
          <p:cNvSpPr txBox="1"/>
          <p:nvPr/>
        </p:nvSpPr>
        <p:spPr>
          <a:xfrm>
            <a:off x="656947" y="1260475"/>
            <a:ext cx="100422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Use Actuary Guidance to Formulate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Communicate with All Parties 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Take Appropriate Action and Execute Plan</a:t>
            </a:r>
          </a:p>
          <a:p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Continue to Monitor Plan </a:t>
            </a:r>
            <a:r>
              <a:rPr lang="en-US" sz="3600"/>
              <a:t>Going Forward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0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257452" y="6003925"/>
            <a:ext cx="798991" cy="778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2F5597"/>
                </a:solidFill>
                <a:latin typeface="Proxima Nova Extrabold" panose="02000506030000020004" pitchFamily="50" charset="0"/>
              </a:rPr>
              <a:t>11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35677-67C6-00D0-A961-FBFCDC6A72E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History of the Fund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8AC0-EBFA-E000-9C56-787CD4BB2C36}"/>
              </a:ext>
            </a:extLst>
          </p:cNvPr>
          <p:cNvSpPr txBox="1"/>
          <p:nvPr/>
        </p:nvSpPr>
        <p:spPr>
          <a:xfrm>
            <a:off x="656947" y="1260475"/>
            <a:ext cx="100422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There have been minimal changes made over a period of 30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1994 – City and Fire were contributing 12%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2002 – City: 18.0% / Fire: 13.2%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2008 – City: 20.2% / Fire: 13.2%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2014 – City: 21.7% / Fire: 13.2%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2018 – City: 22.2% / Fire: 14.2%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2024 – City: 24.2% / Fire: 14.2%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5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15200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12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FAC0D-0067-A0BA-150E-F156500F93A8}"/>
              </a:ext>
            </a:extLst>
          </p:cNvPr>
          <p:cNvSpPr txBox="1">
            <a:spLocks/>
          </p:cNvSpPr>
          <p:nvPr/>
        </p:nvSpPr>
        <p:spPr>
          <a:xfrm>
            <a:off x="4670901" y="2071598"/>
            <a:ext cx="2850194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599D"/>
                </a:solidFill>
                <a:latin typeface="Proxima Nova Extrabold" panose="02000506030000020004" pitchFamily="50" charset="0"/>
              </a:rPr>
              <a:t>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EFDED-F624-7415-85CE-B2CD75DEB4D1}"/>
              </a:ext>
            </a:extLst>
          </p:cNvPr>
          <p:cNvSpPr txBox="1"/>
          <p:nvPr/>
        </p:nvSpPr>
        <p:spPr>
          <a:xfrm>
            <a:off x="921097" y="2828835"/>
            <a:ext cx="1034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Deliver exceptional services and promote a high quality of life and place for </a:t>
            </a:r>
            <a:r>
              <a:rPr lang="en-US" sz="3600" b="1" dirty="0"/>
              <a:t>ALL </a:t>
            </a:r>
            <a:r>
              <a:rPr lang="en-US" sz="3600" dirty="0"/>
              <a:t>our citizens.</a:t>
            </a:r>
          </a:p>
        </p:txBody>
      </p:sp>
    </p:spTree>
    <p:extLst>
      <p:ext uri="{BB962C8B-B14F-4D97-AF65-F5344CB8AC3E}">
        <p14:creationId xmlns:p14="http://schemas.microsoft.com/office/powerpoint/2010/main" val="42162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35677-67C6-00D0-A961-FBFCDC6A72E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What We Will Cover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8AC0-EBFA-E000-9C56-787CD4BB2C36}"/>
              </a:ext>
            </a:extLst>
          </p:cNvPr>
          <p:cNvSpPr txBox="1"/>
          <p:nvPr/>
        </p:nvSpPr>
        <p:spPr>
          <a:xfrm>
            <a:off x="699714" y="1445049"/>
            <a:ext cx="99623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Where We Were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Steps Taken to Date to Address Issues Identified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Future Steps Toward Funding Soundness Restoration Plan (FSRP)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1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35677-67C6-00D0-A961-FBFCDC6A72E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Where We Were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8AC0-EBFA-E000-9C56-787CD4BB2C36}"/>
              </a:ext>
            </a:extLst>
          </p:cNvPr>
          <p:cNvSpPr txBox="1"/>
          <p:nvPr/>
        </p:nvSpPr>
        <p:spPr>
          <a:xfrm>
            <a:off x="699715" y="1507193"/>
            <a:ext cx="105571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Infinite Amortization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Funded Ratio 43% (December 2023 Actuary evaluation)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Intensive Actuary Review Issued by PRB November,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FSRP due September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7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4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35677-67C6-00D0-A961-FBFCDC6A72E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Steps Taken To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8AC0-EBFA-E000-9C56-787CD4BB2C36}"/>
              </a:ext>
            </a:extLst>
          </p:cNvPr>
          <p:cNvSpPr txBox="1"/>
          <p:nvPr/>
        </p:nvSpPr>
        <p:spPr>
          <a:xfrm>
            <a:off x="699715" y="1642374"/>
            <a:ext cx="100422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First Two Points on PRB Review Completed: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Forensic Audit Issued by Weaver, Dec. 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Governance Audit Issued by Weaver, Dec.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6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5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35677-67C6-00D0-A961-FBFCDC6A72E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Steps Taken To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8AC0-EBFA-E000-9C56-787CD4BB2C36}"/>
              </a:ext>
            </a:extLst>
          </p:cNvPr>
          <p:cNvSpPr txBox="1"/>
          <p:nvPr/>
        </p:nvSpPr>
        <p:spPr>
          <a:xfrm>
            <a:off x="575110" y="1260475"/>
            <a:ext cx="112727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Governance Improvements Made: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Board Positions Filled – Skills Considered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Lauderbach &amp; Amen hired to Assist with Administration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All Board Members Meet Training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Updated IPS completed January 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Election and Attendance/ Training Policies adopted; revision of Plan Document underway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City Council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5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6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35677-67C6-00D0-A961-FBFCDC6A72E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Steps Taken To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8AC0-EBFA-E000-9C56-787CD4BB2C36}"/>
              </a:ext>
            </a:extLst>
          </p:cNvPr>
          <p:cNvSpPr txBox="1"/>
          <p:nvPr/>
        </p:nvSpPr>
        <p:spPr>
          <a:xfrm>
            <a:off x="575110" y="1136016"/>
            <a:ext cx="100422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Make Use of Professional Expertise – Investments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Board Hired Southeastern Advisory Services June 2023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Eight Asset Managers who did not meet performance criteria were replaced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Asset Management fees cut from 75 basis points to 53, reducing annual fees by $100,000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1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7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35677-67C6-00D0-A961-FBFCDC6A72E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Steps Taken To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8AC0-EBFA-E000-9C56-787CD4BB2C36}"/>
              </a:ext>
            </a:extLst>
          </p:cNvPr>
          <p:cNvSpPr txBox="1"/>
          <p:nvPr/>
        </p:nvSpPr>
        <p:spPr>
          <a:xfrm>
            <a:off x="699715" y="1260475"/>
            <a:ext cx="100422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Make Use of Professional Expertise – Investments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Full due diligence review on illiquid and alternatives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Investment portfolio brought in line with Investment Policy Statement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Board educated by Investment Consultant – all board members engaged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2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8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35677-67C6-00D0-A961-FBFCDC6A72E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Steps Taken To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8AC0-EBFA-E000-9C56-787CD4BB2C36}"/>
              </a:ext>
            </a:extLst>
          </p:cNvPr>
          <p:cNvSpPr txBox="1"/>
          <p:nvPr/>
        </p:nvSpPr>
        <p:spPr>
          <a:xfrm>
            <a:off x="699714" y="1445049"/>
            <a:ext cx="104240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Funding Soundness Restoration Plan: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Firemen voted 2 plan changes – began Jan 1, 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City Increased Contribution from 22.2% to 24.2% - began Jan 1, 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Actuaries are engaged to get updated numbers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Firemen and City are aware more is needed from both sides to correct the plan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0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9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35677-67C6-00D0-A961-FBFCDC6A72E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Steps Taken To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8AC0-EBFA-E000-9C56-787CD4BB2C36}"/>
              </a:ext>
            </a:extLst>
          </p:cNvPr>
          <p:cNvSpPr txBox="1"/>
          <p:nvPr/>
        </p:nvSpPr>
        <p:spPr>
          <a:xfrm>
            <a:off x="699714" y="1445049"/>
            <a:ext cx="103174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Commitment to Communication of Fund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Fund Communication with Members – Board Leadership Meetings with every Shift, Newsletters, Town Halls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Mayor Blong and City Management Town Halls with Firefighters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City Management Attending Board Meetings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Citizens updated through Council Meetings, Press Releases and Press Conferences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04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8776</TotalTime>
  <Words>473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Proxima Nova Extrabold</vt:lpstr>
      <vt:lpstr>Proxima Nova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Novak</dc:creator>
  <cp:lastModifiedBy>Morris Williams</cp:lastModifiedBy>
  <cp:revision>21</cp:revision>
  <cp:lastPrinted>2024-05-03T19:59:18Z</cp:lastPrinted>
  <dcterms:created xsi:type="dcterms:W3CDTF">2023-12-06T01:46:39Z</dcterms:created>
  <dcterms:modified xsi:type="dcterms:W3CDTF">2024-06-17T22:28:43Z</dcterms:modified>
</cp:coreProperties>
</file>