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7" r:id="rId2"/>
    <p:sldId id="299" r:id="rId3"/>
    <p:sldId id="315" r:id="rId4"/>
    <p:sldId id="321" r:id="rId5"/>
    <p:sldId id="322" r:id="rId6"/>
    <p:sldId id="316" r:id="rId7"/>
    <p:sldId id="323" r:id="rId8"/>
    <p:sldId id="324" r:id="rId9"/>
    <p:sldId id="325" r:id="rId10"/>
    <p:sldId id="326" r:id="rId11"/>
    <p:sldId id="327" r:id="rId12"/>
    <p:sldId id="329" r:id="rId13"/>
    <p:sldId id="330" r:id="rId14"/>
    <p:sldId id="328" r:id="rId15"/>
    <p:sldId id="332" r:id="rId16"/>
    <p:sldId id="333" r:id="rId17"/>
    <p:sldId id="334" r:id="rId18"/>
    <p:sldId id="292" r:id="rId1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3677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38" autoAdjust="0"/>
    <p:restoredTop sz="94660"/>
  </p:normalViewPr>
  <p:slideViewPr>
    <p:cSldViewPr>
      <p:cViewPr varScale="1">
        <p:scale>
          <a:sx n="96" d="100"/>
          <a:sy n="96" d="100"/>
        </p:scale>
        <p:origin x="1138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3096" y="-7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fas-ncstus-fs2\Pension\Public_TX\Midland_Fire\Studies\Benefit_Design\MidlandFire_NormalCostRate_Graphs_pbm_sorte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ffas-ncstus-fs2\Pension\Public_TX\Midland_Fire\Studies\Benefit_Design\MidlandFire_NormalCostRate_Graphs_pbm_sorted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157823010899166E-2"/>
          <c:y val="1.0921406985588882E-3"/>
          <c:w val="0.96240908015799487"/>
          <c:h val="0.998585753360855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Present Value of Benefits</c:v>
                </c:pt>
              </c:strCache>
            </c:strRef>
          </c:tx>
          <c:spPr>
            <a:solidFill>
              <a:srgbClr val="CDEBAA"/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E5-45A7-AF41-ACF4E022BEA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Accrued Liability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E5-45A7-AF41-ACF4E022BEA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Assets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E5-45A7-AF41-ACF4E022BE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6053584"/>
        <c:axId val="535451472"/>
      </c:barChart>
      <c:catAx>
        <c:axId val="3060535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35451472"/>
        <c:crosses val="autoZero"/>
        <c:auto val="1"/>
        <c:lblAlgn val="ctr"/>
        <c:lblOffset val="100"/>
        <c:noMultiLvlLbl val="0"/>
      </c:catAx>
      <c:valAx>
        <c:axId val="535451472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6053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/>
              <a:t>TLFFRA Plans - West/South Region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733732481884674E-2"/>
          <c:y val="0.21236356018877922"/>
          <c:w val="0.94182897452438996"/>
          <c:h val="0.62790137148349412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Scatterplots!$L$65</c:f>
              <c:strCache>
                <c:ptCount val="1"/>
                <c:pt idx="0">
                  <c:v>Net Normalized Normal Cost Rate</c:v>
                </c:pt>
              </c:strCache>
            </c:strRef>
          </c:tx>
          <c:spPr>
            <a:gradFill flip="none" rotWithShape="1">
              <a:gsLst>
                <a:gs pos="0">
                  <a:srgbClr val="0070C0"/>
                </a:gs>
                <a:gs pos="50000">
                  <a:srgbClr val="0070C0">
                    <a:tint val="44500"/>
                    <a:satMod val="160000"/>
                  </a:srgbClr>
                </a:gs>
                <a:gs pos="100000">
                  <a:srgbClr val="0070C0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solidFill>
                <a:schemeClr val="accent1">
                  <a:lumMod val="50000"/>
                </a:schemeClr>
              </a:solidFill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(Scatterplots!$I$66:$I$68,Scatterplots!$I$70:$I$74,Scatterplots!$I$76:$I$84)</c:f>
              <c:strCache>
                <c:ptCount val="17"/>
                <c:pt idx="0">
                  <c:v>Odessa </c:v>
                </c:pt>
                <c:pt idx="1">
                  <c:v>Plainview </c:v>
                </c:pt>
                <c:pt idx="2">
                  <c:v>San Benito </c:v>
                </c:pt>
                <c:pt idx="3">
                  <c:v>Wichita Falls </c:v>
                </c:pt>
                <c:pt idx="4">
                  <c:v>Abilene </c:v>
                </c:pt>
                <c:pt idx="5">
                  <c:v>McAllen </c:v>
                </c:pt>
                <c:pt idx="6">
                  <c:v>El Paso </c:v>
                </c:pt>
                <c:pt idx="7">
                  <c:v>Weslaco </c:v>
                </c:pt>
                <c:pt idx="8">
                  <c:v>Brownwood </c:v>
                </c:pt>
                <c:pt idx="9">
                  <c:v>San Angelo </c:v>
                </c:pt>
                <c:pt idx="10">
                  <c:v>Harlingen </c:v>
                </c:pt>
                <c:pt idx="11">
                  <c:v>Sweetwater </c:v>
                </c:pt>
                <c:pt idx="12">
                  <c:v>Big Spring </c:v>
                </c:pt>
                <c:pt idx="13">
                  <c:v>Laredo </c:v>
                </c:pt>
                <c:pt idx="14">
                  <c:v>Lubbock </c:v>
                </c:pt>
                <c:pt idx="15">
                  <c:v>Amarillo </c:v>
                </c:pt>
                <c:pt idx="16">
                  <c:v>Midland </c:v>
                </c:pt>
              </c:strCache>
              <c:extLst/>
            </c:strRef>
          </c:cat>
          <c:val>
            <c:numRef>
              <c:f>(Scatterplots!$L$66:$L$68,Scatterplots!$L$70:$L$74,Scatterplots!$L$76:$L$84)</c:f>
              <c:numCache>
                <c:formatCode>0.0%</c:formatCode>
                <c:ptCount val="17"/>
                <c:pt idx="0">
                  <c:v>8.0000000000000002E-3</c:v>
                </c:pt>
                <c:pt idx="1">
                  <c:v>2.1000000000000001E-2</c:v>
                </c:pt>
                <c:pt idx="2">
                  <c:v>2.5999999999999999E-2</c:v>
                </c:pt>
                <c:pt idx="3">
                  <c:v>0.03</c:v>
                </c:pt>
                <c:pt idx="4">
                  <c:v>3.6999999999999998E-2</c:v>
                </c:pt>
                <c:pt idx="5">
                  <c:v>3.9E-2</c:v>
                </c:pt>
                <c:pt idx="6">
                  <c:v>0.04</c:v>
                </c:pt>
                <c:pt idx="7">
                  <c:v>4.4999999999999998E-2</c:v>
                </c:pt>
                <c:pt idx="8">
                  <c:v>5.8000000000000003E-2</c:v>
                </c:pt>
                <c:pt idx="9">
                  <c:v>6.5000000000000002E-2</c:v>
                </c:pt>
                <c:pt idx="10">
                  <c:v>6.6000000000000003E-2</c:v>
                </c:pt>
                <c:pt idx="11">
                  <c:v>6.8000000000000005E-2</c:v>
                </c:pt>
                <c:pt idx="12">
                  <c:v>7.6999999999999999E-2</c:v>
                </c:pt>
                <c:pt idx="13">
                  <c:v>8.4000000000000005E-2</c:v>
                </c:pt>
                <c:pt idx="14">
                  <c:v>9.6000000000000002E-2</c:v>
                </c:pt>
                <c:pt idx="15">
                  <c:v>0.13100000000000001</c:v>
                </c:pt>
                <c:pt idx="16">
                  <c:v>0.13600000000000001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4C79-46C0-B39F-5FFDED0551F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49459504"/>
        <c:axId val="1363297376"/>
      </c:barChart>
      <c:catAx>
        <c:axId val="149459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3297376"/>
        <c:crosses val="autoZero"/>
        <c:auto val="1"/>
        <c:lblAlgn val="ctr"/>
        <c:lblOffset val="100"/>
        <c:tickMarkSkip val="1"/>
        <c:noMultiLvlLbl val="0"/>
      </c:catAx>
      <c:valAx>
        <c:axId val="1363297376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49459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/>
              <a:t>TLFFRA Plans with 300-600 Members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0"/>
          <c:tx>
            <c:strRef>
              <c:f>Scatterplots!$L$65</c:f>
              <c:strCache>
                <c:ptCount val="1"/>
                <c:pt idx="0">
                  <c:v>Net Normalized Normal Cost Rate</c:v>
                </c:pt>
              </c:strCache>
            </c:strRef>
          </c:tx>
          <c:spPr>
            <a:gradFill>
              <a:gsLst>
                <a:gs pos="0">
                  <a:srgbClr val="0070C0"/>
                </a:gs>
                <a:gs pos="50000">
                  <a:srgbClr val="0070C0">
                    <a:tint val="44500"/>
                    <a:satMod val="160000"/>
                  </a:srgbClr>
                </a:gs>
                <a:gs pos="100000">
                  <a:srgbClr val="0070C0">
                    <a:tint val="23500"/>
                    <a:satMod val="160000"/>
                  </a:srgbClr>
                </a:gs>
              </a:gsLst>
              <a:lin ang="5400000" scaled="1"/>
            </a:gradFill>
            <a:ln>
              <a:solidFill>
                <a:schemeClr val="accent1">
                  <a:lumMod val="75000"/>
                </a:schemeClr>
              </a:solidFill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(Scatterplots!$I$110:$I$111,Scatterplots!$I$113:$I$115,Scatterplots!$I$117:$I$121)</c:f>
              <c:strCache>
                <c:ptCount val="10"/>
                <c:pt idx="0">
                  <c:v>Odessa </c:v>
                </c:pt>
                <c:pt idx="1">
                  <c:v>Longview </c:v>
                </c:pt>
                <c:pt idx="2">
                  <c:v>Wichita Falls </c:v>
                </c:pt>
                <c:pt idx="3">
                  <c:v>Abilene </c:v>
                </c:pt>
                <c:pt idx="4">
                  <c:v>Beaumont </c:v>
                </c:pt>
                <c:pt idx="5">
                  <c:v>San Angelo </c:v>
                </c:pt>
                <c:pt idx="6">
                  <c:v>Killeen </c:v>
                </c:pt>
                <c:pt idx="7">
                  <c:v>Denton </c:v>
                </c:pt>
                <c:pt idx="8">
                  <c:v>Amarillo </c:v>
                </c:pt>
                <c:pt idx="9">
                  <c:v>Midland </c:v>
                </c:pt>
              </c:strCache>
              <c:extLst/>
            </c:strRef>
          </c:cat>
          <c:val>
            <c:numRef>
              <c:f>(Scatterplots!$L$110:$L$111,Scatterplots!$L$113:$L$115,Scatterplots!$L$117:$L$121)</c:f>
              <c:numCache>
                <c:formatCode>0.0%</c:formatCode>
                <c:ptCount val="10"/>
                <c:pt idx="0">
                  <c:v>8.0000000000000002E-3</c:v>
                </c:pt>
                <c:pt idx="1">
                  <c:v>2.1000000000000001E-2</c:v>
                </c:pt>
                <c:pt idx="2">
                  <c:v>0.03</c:v>
                </c:pt>
                <c:pt idx="3">
                  <c:v>3.6999999999999998E-2</c:v>
                </c:pt>
                <c:pt idx="4">
                  <c:v>5.0999999999999997E-2</c:v>
                </c:pt>
                <c:pt idx="5">
                  <c:v>6.5000000000000002E-2</c:v>
                </c:pt>
                <c:pt idx="6">
                  <c:v>7.3999999999999996E-2</c:v>
                </c:pt>
                <c:pt idx="7">
                  <c:v>8.4000000000000005E-2</c:v>
                </c:pt>
                <c:pt idx="8">
                  <c:v>0.13100000000000001</c:v>
                </c:pt>
                <c:pt idx="9">
                  <c:v>0.13600000000000001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9DCB-46EC-BAB9-707183E7E0D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49459504"/>
        <c:axId val="1363297376"/>
      </c:barChart>
      <c:catAx>
        <c:axId val="149459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3297376"/>
        <c:crosses val="autoZero"/>
        <c:auto val="1"/>
        <c:lblAlgn val="ctr"/>
        <c:lblOffset val="100"/>
        <c:tickMarkSkip val="1"/>
        <c:noMultiLvlLbl val="0"/>
      </c:catAx>
      <c:valAx>
        <c:axId val="1363297376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49459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0.4235</cdr:x>
      <cdr:y>0.32025</cdr:y>
    </cdr:from>
    <cdr:to>
      <cdr:x>0.57788</cdr:x>
      <cdr:y>0.38031</cdr:y>
    </cdr:to>
    <cdr:sp macro="" textlink="">
      <cdr:nvSpPr>
        <cdr:cNvPr id="2" name="Right Brace 1">
          <a:extLst xmlns:a="http://schemas.openxmlformats.org/drawingml/2006/main">
            <a:ext uri="{FF2B5EF4-FFF2-40B4-BE49-F238E27FC236}">
              <a16:creationId xmlns:a16="http://schemas.microsoft.com/office/drawing/2014/main" id="{68E8B3CA-4BFC-44E6-B8B0-9894B891C3ED}"/>
            </a:ext>
          </a:extLst>
        </cdr:cNvPr>
        <cdr:cNvSpPr/>
      </cdr:nvSpPr>
      <cdr:spPr>
        <a:xfrm xmlns:a="http://schemas.openxmlformats.org/drawingml/2006/main" rot="-5400000">
          <a:off x="4406501" y="1203796"/>
          <a:ext cx="327171" cy="1409087"/>
        </a:xfrm>
        <a:prstGeom xmlns:a="http://schemas.openxmlformats.org/drawingml/2006/main" prst="rightBrace">
          <a:avLst>
            <a:gd name="adj1" fmla="val 0"/>
            <a:gd name="adj2" fmla="val 50000"/>
          </a:avLst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0.58903</cdr:x>
      <cdr:y>0.39968</cdr:y>
    </cdr:from>
    <cdr:to>
      <cdr:x>0.90262</cdr:x>
      <cdr:y>0.55703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FAC839F5-3827-45CF-B6A9-0235E560FCFC}"/>
            </a:ext>
          </a:extLst>
        </cdr:cNvPr>
        <cdr:cNvSpPr txBox="1"/>
      </cdr:nvSpPr>
      <cdr:spPr>
        <a:xfrm xmlns:a="http://schemas.openxmlformats.org/drawingml/2006/main">
          <a:off x="5376461" y="2177437"/>
          <a:ext cx="2862240" cy="8572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Present Value of Future Normal Costs</a:t>
          </a:r>
        </a:p>
      </cdr:txBody>
    </cdr:sp>
  </cdr:relSizeAnchor>
  <cdr:relSizeAnchor xmlns:cdr="http://schemas.openxmlformats.org/drawingml/2006/chartDrawing">
    <cdr:from>
      <cdr:x>0.41833</cdr:x>
      <cdr:y>0.18167</cdr:y>
    </cdr:from>
    <cdr:to>
      <cdr:x>0.73191</cdr:x>
      <cdr:y>0.31359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BE2FC993-3013-41BE-9245-3905E2C33A95}"/>
            </a:ext>
          </a:extLst>
        </cdr:cNvPr>
        <cdr:cNvSpPr txBox="1"/>
      </cdr:nvSpPr>
      <cdr:spPr>
        <a:xfrm xmlns:a="http://schemas.openxmlformats.org/drawingml/2006/main">
          <a:off x="3818343" y="989763"/>
          <a:ext cx="2862240" cy="7186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Unfunded Actuarial Accrued Liability</a:t>
          </a:r>
        </a:p>
      </cdr:txBody>
    </cdr:sp>
  </cdr:relSizeAnchor>
  <cdr:relSizeAnchor xmlns:cdr="http://schemas.openxmlformats.org/drawingml/2006/chartDrawing">
    <cdr:from>
      <cdr:x>0.59246</cdr:x>
      <cdr:y>0.60665</cdr:y>
    </cdr:from>
    <cdr:to>
      <cdr:x>0.81212</cdr:x>
      <cdr:y>0.60665</cdr:y>
    </cdr:to>
    <cdr:cxnSp macro="">
      <cdr:nvCxnSpPr>
        <cdr:cNvPr id="6" name="Straight Connector 5">
          <a:extLst xmlns:a="http://schemas.openxmlformats.org/drawingml/2006/main">
            <a:ext uri="{FF2B5EF4-FFF2-40B4-BE49-F238E27FC236}">
              <a16:creationId xmlns:a16="http://schemas.microsoft.com/office/drawing/2014/main" id="{32C05EA8-AF46-4844-B7F5-4F130FD4A8F8}"/>
            </a:ext>
          </a:extLst>
        </cdr:cNvPr>
        <cdr:cNvCxnSpPr/>
      </cdr:nvCxnSpPr>
      <cdr:spPr>
        <a:xfrm xmlns:a="http://schemas.openxmlformats.org/drawingml/2006/main">
          <a:off x="5407760" y="3305059"/>
          <a:ext cx="2004968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0.59165</cdr:x>
      <cdr:y>0.59777</cdr:y>
    </cdr:from>
    <cdr:to>
      <cdr:x>0.81294</cdr:x>
      <cdr:y>0.62098</cdr:y>
    </cdr:to>
    <cdr:grpSp>
      <cdr:nvGrpSpPr>
        <cdr:cNvPr id="34" name="Group 33">
          <a:extLst xmlns:a="http://schemas.openxmlformats.org/drawingml/2006/main">
            <a:ext uri="{FF2B5EF4-FFF2-40B4-BE49-F238E27FC236}">
              <a16:creationId xmlns:a16="http://schemas.microsoft.com/office/drawing/2014/main" id="{1636049B-D5F7-410D-935B-AC21EE1C4D44}"/>
            </a:ext>
          </a:extLst>
        </cdr:cNvPr>
        <cdr:cNvGrpSpPr/>
      </cdr:nvGrpSpPr>
      <cdr:grpSpPr>
        <a:xfrm xmlns:a="http://schemas.openxmlformats.org/drawingml/2006/main">
          <a:off x="5400332" y="3256661"/>
          <a:ext cx="2019842" cy="126448"/>
          <a:chOff x="5998485" y="558184"/>
          <a:chExt cx="2019883" cy="126468"/>
        </a:xfrm>
      </cdr:grpSpPr>
      <cdr:cxnSp macro="">
        <cdr:nvCxnSpPr>
          <cdr:cNvPr id="12" name="Straight Connector 11">
            <a:extLst xmlns:a="http://schemas.openxmlformats.org/drawingml/2006/main">
              <a:ext uri="{FF2B5EF4-FFF2-40B4-BE49-F238E27FC236}">
                <a16:creationId xmlns:a16="http://schemas.microsoft.com/office/drawing/2014/main" id="{ADFB3776-8F79-47E0-B42B-F92BD1EDAB53}"/>
              </a:ext>
            </a:extLst>
          </cdr:cNvPr>
          <cdr:cNvCxnSpPr/>
        </cdr:nvCxnSpPr>
        <cdr:spPr>
          <a:xfrm xmlns:a="http://schemas.openxmlformats.org/drawingml/2006/main">
            <a:off x="5998485" y="558184"/>
            <a:ext cx="0" cy="12646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14" name="Straight Connector 13">
            <a:extLst xmlns:a="http://schemas.openxmlformats.org/drawingml/2006/main">
              <a:ext uri="{FF2B5EF4-FFF2-40B4-BE49-F238E27FC236}">
                <a16:creationId xmlns:a16="http://schemas.microsoft.com/office/drawing/2014/main" id="{68695532-7940-4F5B-959C-5D312016E6DA}"/>
              </a:ext>
            </a:extLst>
          </cdr:cNvPr>
          <cdr:cNvCxnSpPr/>
        </cdr:nvCxnSpPr>
        <cdr:spPr>
          <a:xfrm xmlns:a="http://schemas.openxmlformats.org/drawingml/2006/main">
            <a:off x="6158342" y="558184"/>
            <a:ext cx="0" cy="12646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16" name="Straight Connector 15">
            <a:extLst xmlns:a="http://schemas.openxmlformats.org/drawingml/2006/main">
              <a:ext uri="{FF2B5EF4-FFF2-40B4-BE49-F238E27FC236}">
                <a16:creationId xmlns:a16="http://schemas.microsoft.com/office/drawing/2014/main" id="{9141CD2E-3C4D-40A8-8661-227489D0170D}"/>
              </a:ext>
            </a:extLst>
          </cdr:cNvPr>
          <cdr:cNvCxnSpPr/>
        </cdr:nvCxnSpPr>
        <cdr:spPr>
          <a:xfrm xmlns:a="http://schemas.openxmlformats.org/drawingml/2006/main">
            <a:off x="6318199" y="558184"/>
            <a:ext cx="0" cy="12646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17" name="Straight Connector 16">
            <a:extLst xmlns:a="http://schemas.openxmlformats.org/drawingml/2006/main">
              <a:ext uri="{FF2B5EF4-FFF2-40B4-BE49-F238E27FC236}">
                <a16:creationId xmlns:a16="http://schemas.microsoft.com/office/drawing/2014/main" id="{590BF91A-5330-4F56-88D9-84B9F4925D9B}"/>
              </a:ext>
            </a:extLst>
          </cdr:cNvPr>
          <cdr:cNvCxnSpPr/>
        </cdr:nvCxnSpPr>
        <cdr:spPr>
          <a:xfrm xmlns:a="http://schemas.openxmlformats.org/drawingml/2006/main">
            <a:off x="6469666" y="558184"/>
            <a:ext cx="0" cy="12646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18" name="Straight Connector 17">
            <a:extLst xmlns:a="http://schemas.openxmlformats.org/drawingml/2006/main">
              <a:ext uri="{FF2B5EF4-FFF2-40B4-BE49-F238E27FC236}">
                <a16:creationId xmlns:a16="http://schemas.microsoft.com/office/drawing/2014/main" id="{94B032D9-D442-49AE-BC91-AF61C718D30F}"/>
              </a:ext>
            </a:extLst>
          </cdr:cNvPr>
          <cdr:cNvCxnSpPr/>
        </cdr:nvCxnSpPr>
        <cdr:spPr>
          <a:xfrm xmlns:a="http://schemas.openxmlformats.org/drawingml/2006/main">
            <a:off x="6604356" y="558184"/>
            <a:ext cx="0" cy="12646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19" name="Straight Connector 18">
            <a:extLst xmlns:a="http://schemas.openxmlformats.org/drawingml/2006/main">
              <a:ext uri="{FF2B5EF4-FFF2-40B4-BE49-F238E27FC236}">
                <a16:creationId xmlns:a16="http://schemas.microsoft.com/office/drawing/2014/main" id="{64E8D425-284B-49F5-AE2A-1BF56921664A}"/>
              </a:ext>
            </a:extLst>
          </cdr:cNvPr>
          <cdr:cNvCxnSpPr/>
        </cdr:nvCxnSpPr>
        <cdr:spPr>
          <a:xfrm xmlns:a="http://schemas.openxmlformats.org/drawingml/2006/main">
            <a:off x="6747435" y="558184"/>
            <a:ext cx="0" cy="12646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24" name="Straight Connector 23">
            <a:extLst xmlns:a="http://schemas.openxmlformats.org/drawingml/2006/main">
              <a:ext uri="{FF2B5EF4-FFF2-40B4-BE49-F238E27FC236}">
                <a16:creationId xmlns:a16="http://schemas.microsoft.com/office/drawing/2014/main" id="{E4C4BD46-5D7C-479F-93B9-AAD5F6706A3A}"/>
              </a:ext>
            </a:extLst>
          </cdr:cNvPr>
          <cdr:cNvCxnSpPr/>
        </cdr:nvCxnSpPr>
        <cdr:spPr>
          <a:xfrm xmlns:a="http://schemas.openxmlformats.org/drawingml/2006/main">
            <a:off x="6890514" y="558184"/>
            <a:ext cx="0" cy="12646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26" name="Straight Connector 25">
            <a:extLst xmlns:a="http://schemas.openxmlformats.org/drawingml/2006/main">
              <a:ext uri="{FF2B5EF4-FFF2-40B4-BE49-F238E27FC236}">
                <a16:creationId xmlns:a16="http://schemas.microsoft.com/office/drawing/2014/main" id="{A7DD9D38-5C9E-4AF5-875F-4FFB6D733507}"/>
              </a:ext>
            </a:extLst>
          </cdr:cNvPr>
          <cdr:cNvCxnSpPr/>
        </cdr:nvCxnSpPr>
        <cdr:spPr>
          <a:xfrm xmlns:a="http://schemas.openxmlformats.org/drawingml/2006/main">
            <a:off x="7025204" y="558184"/>
            <a:ext cx="0" cy="12646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27" name="Straight Connector 26">
            <a:extLst xmlns:a="http://schemas.openxmlformats.org/drawingml/2006/main">
              <a:ext uri="{FF2B5EF4-FFF2-40B4-BE49-F238E27FC236}">
                <a16:creationId xmlns:a16="http://schemas.microsoft.com/office/drawing/2014/main" id="{375215E6-27CE-4AC3-96F2-94F3BA3A49DF}"/>
              </a:ext>
            </a:extLst>
          </cdr:cNvPr>
          <cdr:cNvCxnSpPr/>
        </cdr:nvCxnSpPr>
        <cdr:spPr>
          <a:xfrm xmlns:a="http://schemas.openxmlformats.org/drawingml/2006/main">
            <a:off x="7159894" y="558184"/>
            <a:ext cx="0" cy="12646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28" name="Straight Connector 27">
            <a:extLst xmlns:a="http://schemas.openxmlformats.org/drawingml/2006/main">
              <a:ext uri="{FF2B5EF4-FFF2-40B4-BE49-F238E27FC236}">
                <a16:creationId xmlns:a16="http://schemas.microsoft.com/office/drawing/2014/main" id="{4207404D-18BB-40D7-8713-8325A1FF7523}"/>
              </a:ext>
            </a:extLst>
          </cdr:cNvPr>
          <cdr:cNvCxnSpPr/>
        </cdr:nvCxnSpPr>
        <cdr:spPr>
          <a:xfrm xmlns:a="http://schemas.openxmlformats.org/drawingml/2006/main">
            <a:off x="7302973" y="558184"/>
            <a:ext cx="0" cy="12646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29" name="Straight Connector 28">
            <a:extLst xmlns:a="http://schemas.openxmlformats.org/drawingml/2006/main">
              <a:ext uri="{FF2B5EF4-FFF2-40B4-BE49-F238E27FC236}">
                <a16:creationId xmlns:a16="http://schemas.microsoft.com/office/drawing/2014/main" id="{E40CA0A5-9F70-4164-81FF-3C23EF6E2BF4}"/>
              </a:ext>
            </a:extLst>
          </cdr:cNvPr>
          <cdr:cNvCxnSpPr/>
        </cdr:nvCxnSpPr>
        <cdr:spPr>
          <a:xfrm xmlns:a="http://schemas.openxmlformats.org/drawingml/2006/main">
            <a:off x="7454441" y="558184"/>
            <a:ext cx="0" cy="12646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30" name="Straight Connector 29">
            <a:extLst xmlns:a="http://schemas.openxmlformats.org/drawingml/2006/main">
              <a:ext uri="{FF2B5EF4-FFF2-40B4-BE49-F238E27FC236}">
                <a16:creationId xmlns:a16="http://schemas.microsoft.com/office/drawing/2014/main" id="{4FEE3F56-ACB0-47F9-9210-D4787B1CBD3C}"/>
              </a:ext>
            </a:extLst>
          </cdr:cNvPr>
          <cdr:cNvCxnSpPr/>
        </cdr:nvCxnSpPr>
        <cdr:spPr>
          <a:xfrm xmlns:a="http://schemas.openxmlformats.org/drawingml/2006/main">
            <a:off x="7589131" y="558184"/>
            <a:ext cx="0" cy="12646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31" name="Straight Connector 30">
            <a:extLst xmlns:a="http://schemas.openxmlformats.org/drawingml/2006/main">
              <a:ext uri="{FF2B5EF4-FFF2-40B4-BE49-F238E27FC236}">
                <a16:creationId xmlns:a16="http://schemas.microsoft.com/office/drawing/2014/main" id="{30E32F31-A746-413D-BD4C-677527AB8702}"/>
              </a:ext>
            </a:extLst>
          </cdr:cNvPr>
          <cdr:cNvCxnSpPr/>
        </cdr:nvCxnSpPr>
        <cdr:spPr>
          <a:xfrm xmlns:a="http://schemas.openxmlformats.org/drawingml/2006/main">
            <a:off x="7723821" y="558184"/>
            <a:ext cx="0" cy="12646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32" name="Straight Connector 31">
            <a:extLst xmlns:a="http://schemas.openxmlformats.org/drawingml/2006/main">
              <a:ext uri="{FF2B5EF4-FFF2-40B4-BE49-F238E27FC236}">
                <a16:creationId xmlns:a16="http://schemas.microsoft.com/office/drawing/2014/main" id="{1837A731-A915-49F7-9F73-21D1F29BC02C}"/>
              </a:ext>
            </a:extLst>
          </cdr:cNvPr>
          <cdr:cNvCxnSpPr/>
        </cdr:nvCxnSpPr>
        <cdr:spPr>
          <a:xfrm xmlns:a="http://schemas.openxmlformats.org/drawingml/2006/main">
            <a:off x="7858511" y="558184"/>
            <a:ext cx="0" cy="12646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33" name="Straight Connector 32">
            <a:extLst xmlns:a="http://schemas.openxmlformats.org/drawingml/2006/main">
              <a:ext uri="{FF2B5EF4-FFF2-40B4-BE49-F238E27FC236}">
                <a16:creationId xmlns:a16="http://schemas.microsoft.com/office/drawing/2014/main" id="{EBCE916C-8D96-4D1A-B2CA-FDEF90DF4201}"/>
              </a:ext>
            </a:extLst>
          </cdr:cNvPr>
          <cdr:cNvCxnSpPr/>
        </cdr:nvCxnSpPr>
        <cdr:spPr>
          <a:xfrm xmlns:a="http://schemas.openxmlformats.org/drawingml/2006/main">
            <a:off x="8018368" y="558184"/>
            <a:ext cx="0" cy="12646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</cdr:grpSp>
  </cdr:relSizeAnchor>
  <cdr:relSizeAnchor xmlns:cdr="http://schemas.openxmlformats.org/drawingml/2006/chartDrawing">
    <cdr:from>
      <cdr:x>0.60254</cdr:x>
      <cdr:y>0.63583</cdr:y>
    </cdr:from>
    <cdr:to>
      <cdr:x>0.75552</cdr:x>
      <cdr:y>0.84228</cdr:y>
    </cdr:to>
    <cdr:cxnSp macro="">
      <cdr:nvCxnSpPr>
        <cdr:cNvPr id="38" name="Straight Arrow Connector 37">
          <a:extLst xmlns:a="http://schemas.openxmlformats.org/drawingml/2006/main">
            <a:ext uri="{FF2B5EF4-FFF2-40B4-BE49-F238E27FC236}">
              <a16:creationId xmlns:a16="http://schemas.microsoft.com/office/drawing/2014/main" id="{C9A9D79B-CA18-47F6-B688-198A6AD5404E}"/>
            </a:ext>
          </a:extLst>
        </cdr:cNvPr>
        <cdr:cNvCxnSpPr/>
      </cdr:nvCxnSpPr>
      <cdr:spPr>
        <a:xfrm xmlns:a="http://schemas.openxmlformats.org/drawingml/2006/main" flipH="1" flipV="1">
          <a:off x="5499686" y="3463996"/>
          <a:ext cx="1396421" cy="1124782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0.74771</cdr:x>
      <cdr:y>0.8414</cdr:y>
    </cdr:from>
    <cdr:to>
      <cdr:x>0.89017</cdr:x>
      <cdr:y>1</cdr:y>
    </cdr:to>
    <cdr:sp macro="" textlink="">
      <cdr:nvSpPr>
        <cdr:cNvPr id="39" name="TextBox 38">
          <a:extLst xmlns:a="http://schemas.openxmlformats.org/drawingml/2006/main">
            <a:ext uri="{FF2B5EF4-FFF2-40B4-BE49-F238E27FC236}">
              <a16:creationId xmlns:a16="http://schemas.microsoft.com/office/drawing/2014/main" id="{2E41C843-23C2-42D1-89C5-78C5EF3BACA5}"/>
            </a:ext>
          </a:extLst>
        </cdr:cNvPr>
        <cdr:cNvSpPr txBox="1"/>
      </cdr:nvSpPr>
      <cdr:spPr>
        <a:xfrm xmlns:a="http://schemas.openxmlformats.org/drawingml/2006/main">
          <a:off x="6824789" y="4583961"/>
          <a:ext cx="1300315" cy="8640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Normal Cost</a:t>
          </a:r>
        </a:p>
      </cdr:txBody>
    </cdr:sp>
  </cdr:relSizeAnchor>
  <cdr:relSizeAnchor xmlns:cdr="http://schemas.openxmlformats.org/drawingml/2006/chartDrawing">
    <cdr:from>
      <cdr:x>0.4293</cdr:x>
      <cdr:y>0.37488</cdr:y>
    </cdr:from>
    <cdr:to>
      <cdr:x>0.57222</cdr:x>
      <cdr:y>0.39809</cdr:y>
    </cdr:to>
    <cdr:grpSp>
      <cdr:nvGrpSpPr>
        <cdr:cNvPr id="25" name="Group 24">
          <a:extLst xmlns:a="http://schemas.openxmlformats.org/drawingml/2006/main">
            <a:ext uri="{FF2B5EF4-FFF2-40B4-BE49-F238E27FC236}">
              <a16:creationId xmlns:a16="http://schemas.microsoft.com/office/drawing/2014/main" id="{E073AFE5-026D-4825-B427-90373ADCD65F}"/>
            </a:ext>
          </a:extLst>
        </cdr:cNvPr>
        <cdr:cNvGrpSpPr/>
      </cdr:nvGrpSpPr>
      <cdr:grpSpPr>
        <a:xfrm xmlns:a="http://schemas.openxmlformats.org/drawingml/2006/main">
          <a:off x="3918470" y="2042352"/>
          <a:ext cx="1304513" cy="126449"/>
          <a:chOff x="6596516" y="-2140720"/>
          <a:chExt cx="1304488" cy="126488"/>
        </a:xfrm>
      </cdr:grpSpPr>
      <cdr:cxnSp macro="">
        <cdr:nvCxnSpPr>
          <cdr:cNvPr id="35" name="Straight Connector 34">
            <a:extLst xmlns:a="http://schemas.openxmlformats.org/drawingml/2006/main">
              <a:ext uri="{FF2B5EF4-FFF2-40B4-BE49-F238E27FC236}">
                <a16:creationId xmlns:a16="http://schemas.microsoft.com/office/drawing/2014/main" id="{23426573-6F45-450F-930C-C1309B219DC1}"/>
              </a:ext>
            </a:extLst>
          </cdr:cNvPr>
          <cdr:cNvCxnSpPr/>
        </cdr:nvCxnSpPr>
        <cdr:spPr>
          <a:xfrm xmlns:a="http://schemas.openxmlformats.org/drawingml/2006/main">
            <a:off x="6596516" y="-2140720"/>
            <a:ext cx="0" cy="12648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36" name="Straight Connector 35">
            <a:extLst xmlns:a="http://schemas.openxmlformats.org/drawingml/2006/main">
              <a:ext uri="{FF2B5EF4-FFF2-40B4-BE49-F238E27FC236}">
                <a16:creationId xmlns:a16="http://schemas.microsoft.com/office/drawing/2014/main" id="{82541E76-D7C0-4A12-BCDA-817B9D7FA456}"/>
              </a:ext>
            </a:extLst>
          </cdr:cNvPr>
          <cdr:cNvCxnSpPr/>
        </cdr:nvCxnSpPr>
        <cdr:spPr>
          <a:xfrm xmlns:a="http://schemas.openxmlformats.org/drawingml/2006/main">
            <a:off x="6756373" y="-2140720"/>
            <a:ext cx="0" cy="12648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37" name="Straight Connector 36">
            <a:extLst xmlns:a="http://schemas.openxmlformats.org/drawingml/2006/main">
              <a:ext uri="{FF2B5EF4-FFF2-40B4-BE49-F238E27FC236}">
                <a16:creationId xmlns:a16="http://schemas.microsoft.com/office/drawing/2014/main" id="{8EA32550-4599-4FD0-AEA5-F89082F969AB}"/>
              </a:ext>
            </a:extLst>
          </cdr:cNvPr>
          <cdr:cNvCxnSpPr/>
        </cdr:nvCxnSpPr>
        <cdr:spPr>
          <a:xfrm xmlns:a="http://schemas.openxmlformats.org/drawingml/2006/main">
            <a:off x="6916230" y="-2140720"/>
            <a:ext cx="0" cy="12648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40" name="Straight Connector 39">
            <a:extLst xmlns:a="http://schemas.openxmlformats.org/drawingml/2006/main">
              <a:ext uri="{FF2B5EF4-FFF2-40B4-BE49-F238E27FC236}">
                <a16:creationId xmlns:a16="http://schemas.microsoft.com/office/drawing/2014/main" id="{803164FE-6E98-49FE-B103-CACA79BE58C3}"/>
              </a:ext>
            </a:extLst>
          </cdr:cNvPr>
          <cdr:cNvCxnSpPr/>
        </cdr:nvCxnSpPr>
        <cdr:spPr>
          <a:xfrm xmlns:a="http://schemas.openxmlformats.org/drawingml/2006/main">
            <a:off x="7067697" y="-2140720"/>
            <a:ext cx="0" cy="12648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41" name="Straight Connector 40">
            <a:extLst xmlns:a="http://schemas.openxmlformats.org/drawingml/2006/main">
              <a:ext uri="{FF2B5EF4-FFF2-40B4-BE49-F238E27FC236}">
                <a16:creationId xmlns:a16="http://schemas.microsoft.com/office/drawing/2014/main" id="{2A2CAA52-0EEC-4828-9E0D-FE61F5B57BEA}"/>
              </a:ext>
            </a:extLst>
          </cdr:cNvPr>
          <cdr:cNvCxnSpPr/>
        </cdr:nvCxnSpPr>
        <cdr:spPr>
          <a:xfrm xmlns:a="http://schemas.openxmlformats.org/drawingml/2006/main">
            <a:off x="7202387" y="-2140720"/>
            <a:ext cx="0" cy="12648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42" name="Straight Connector 41">
            <a:extLst xmlns:a="http://schemas.openxmlformats.org/drawingml/2006/main">
              <a:ext uri="{FF2B5EF4-FFF2-40B4-BE49-F238E27FC236}">
                <a16:creationId xmlns:a16="http://schemas.microsoft.com/office/drawing/2014/main" id="{42C512F1-F2CD-4CD8-95D8-7C2DA2E653C3}"/>
              </a:ext>
            </a:extLst>
          </cdr:cNvPr>
          <cdr:cNvCxnSpPr/>
        </cdr:nvCxnSpPr>
        <cdr:spPr>
          <a:xfrm xmlns:a="http://schemas.openxmlformats.org/drawingml/2006/main">
            <a:off x="7345466" y="-2140720"/>
            <a:ext cx="0" cy="12648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43" name="Straight Connector 42">
            <a:extLst xmlns:a="http://schemas.openxmlformats.org/drawingml/2006/main">
              <a:ext uri="{FF2B5EF4-FFF2-40B4-BE49-F238E27FC236}">
                <a16:creationId xmlns:a16="http://schemas.microsoft.com/office/drawing/2014/main" id="{7A99ACDF-C32C-45F8-9CDC-241C092A6C5F}"/>
              </a:ext>
            </a:extLst>
          </cdr:cNvPr>
          <cdr:cNvCxnSpPr/>
        </cdr:nvCxnSpPr>
        <cdr:spPr>
          <a:xfrm xmlns:a="http://schemas.openxmlformats.org/drawingml/2006/main">
            <a:off x="7488545" y="-2140720"/>
            <a:ext cx="0" cy="12648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44" name="Straight Connector 43">
            <a:extLst xmlns:a="http://schemas.openxmlformats.org/drawingml/2006/main">
              <a:ext uri="{FF2B5EF4-FFF2-40B4-BE49-F238E27FC236}">
                <a16:creationId xmlns:a16="http://schemas.microsoft.com/office/drawing/2014/main" id="{7B640C25-D2F5-4C4D-881E-A1F3DE894ADB}"/>
              </a:ext>
            </a:extLst>
          </cdr:cNvPr>
          <cdr:cNvCxnSpPr/>
        </cdr:nvCxnSpPr>
        <cdr:spPr>
          <a:xfrm xmlns:a="http://schemas.openxmlformats.org/drawingml/2006/main">
            <a:off x="7623235" y="-2140720"/>
            <a:ext cx="0" cy="12648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45" name="Straight Connector 44">
            <a:extLst xmlns:a="http://schemas.openxmlformats.org/drawingml/2006/main">
              <a:ext uri="{FF2B5EF4-FFF2-40B4-BE49-F238E27FC236}">
                <a16:creationId xmlns:a16="http://schemas.microsoft.com/office/drawing/2014/main" id="{DAE891A2-F798-469E-B050-57F9F2851611}"/>
              </a:ext>
            </a:extLst>
          </cdr:cNvPr>
          <cdr:cNvCxnSpPr/>
        </cdr:nvCxnSpPr>
        <cdr:spPr>
          <a:xfrm xmlns:a="http://schemas.openxmlformats.org/drawingml/2006/main">
            <a:off x="7757925" y="-2140720"/>
            <a:ext cx="0" cy="12648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46" name="Straight Connector 45">
            <a:extLst xmlns:a="http://schemas.openxmlformats.org/drawingml/2006/main">
              <a:ext uri="{FF2B5EF4-FFF2-40B4-BE49-F238E27FC236}">
                <a16:creationId xmlns:a16="http://schemas.microsoft.com/office/drawing/2014/main" id="{DD19C598-466A-405E-9551-BAD6345D09F9}"/>
              </a:ext>
            </a:extLst>
          </cdr:cNvPr>
          <cdr:cNvCxnSpPr/>
        </cdr:nvCxnSpPr>
        <cdr:spPr>
          <a:xfrm xmlns:a="http://schemas.openxmlformats.org/drawingml/2006/main">
            <a:off x="7901004" y="-2140720"/>
            <a:ext cx="0" cy="126488"/>
          </a:xfrm>
          <a:prstGeom xmlns:a="http://schemas.openxmlformats.org/drawingml/2006/main" prst="line">
            <a:avLst/>
          </a:prstGeom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</cdr:grpSp>
  </cdr:relSizeAnchor>
  <cdr:relSizeAnchor xmlns:cdr="http://schemas.openxmlformats.org/drawingml/2006/chartDrawing">
    <cdr:from>
      <cdr:x>0.42925</cdr:x>
      <cdr:y>0.38342</cdr:y>
    </cdr:from>
    <cdr:to>
      <cdr:x>0.57171</cdr:x>
      <cdr:y>0.38342</cdr:y>
    </cdr:to>
    <cdr:cxnSp macro="">
      <cdr:nvCxnSpPr>
        <cdr:cNvPr id="7" name="Straight Connector 6">
          <a:extLst xmlns:a="http://schemas.openxmlformats.org/drawingml/2006/main">
            <a:ext uri="{FF2B5EF4-FFF2-40B4-BE49-F238E27FC236}">
              <a16:creationId xmlns:a16="http://schemas.microsoft.com/office/drawing/2014/main" id="{BFAF350B-9D84-492B-87AC-FB5DD0CD6DC3}"/>
            </a:ext>
          </a:extLst>
        </cdr:cNvPr>
        <cdr:cNvCxnSpPr/>
      </cdr:nvCxnSpPr>
      <cdr:spPr>
        <a:xfrm xmlns:a="http://schemas.openxmlformats.org/drawingml/2006/main">
          <a:off x="3918015" y="2088858"/>
          <a:ext cx="1300294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0.43754</cdr:x>
      <cdr:y>0.40652</cdr:y>
    </cdr:from>
    <cdr:to>
      <cdr:x>0.59928</cdr:x>
      <cdr:y>0.84228</cdr:y>
    </cdr:to>
    <cdr:cxnSp macro="">
      <cdr:nvCxnSpPr>
        <cdr:cNvPr id="52" name="Straight Arrow Connector 51">
          <a:extLst xmlns:a="http://schemas.openxmlformats.org/drawingml/2006/main">
            <a:ext uri="{FF2B5EF4-FFF2-40B4-BE49-F238E27FC236}">
              <a16:creationId xmlns:a16="http://schemas.microsoft.com/office/drawing/2014/main" id="{1ADF1F72-D6DB-4744-9A81-14C12EC074DC}"/>
            </a:ext>
          </a:extLst>
        </cdr:cNvPr>
        <cdr:cNvCxnSpPr/>
      </cdr:nvCxnSpPr>
      <cdr:spPr>
        <a:xfrm xmlns:a="http://schemas.openxmlformats.org/drawingml/2006/main" flipH="1" flipV="1">
          <a:off x="3993684" y="2214702"/>
          <a:ext cx="1476295" cy="237407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0.48151</cdr:x>
      <cdr:y>0.8414</cdr:y>
    </cdr:from>
    <cdr:to>
      <cdr:x>0.70229</cdr:x>
      <cdr:y>1</cdr:y>
    </cdr:to>
    <cdr:sp macro="" textlink="">
      <cdr:nvSpPr>
        <cdr:cNvPr id="53" name="TextBox 1">
          <a:extLst xmlns:a="http://schemas.openxmlformats.org/drawingml/2006/main">
            <a:ext uri="{FF2B5EF4-FFF2-40B4-BE49-F238E27FC236}">
              <a16:creationId xmlns:a16="http://schemas.microsoft.com/office/drawing/2014/main" id="{4A5C7697-727A-4ABD-B9D1-646C77A942B3}"/>
            </a:ext>
          </a:extLst>
        </cdr:cNvPr>
        <cdr:cNvSpPr txBox="1"/>
      </cdr:nvSpPr>
      <cdr:spPr>
        <a:xfrm xmlns:a="http://schemas.openxmlformats.org/drawingml/2006/main">
          <a:off x="4394976" y="4583961"/>
          <a:ext cx="2015268" cy="8640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Amortization Payment</a:t>
          </a:r>
        </a:p>
      </cdr:txBody>
    </cdr:sp>
  </cdr:relSizeAnchor>
  <cdr:relSizeAnchor xmlns:cdr="http://schemas.openxmlformats.org/drawingml/2006/chartDrawing">
    <cdr:from>
      <cdr:x>0.05797</cdr:x>
      <cdr:y>0.20628</cdr:y>
    </cdr:from>
    <cdr:to>
      <cdr:x>0.35808</cdr:x>
      <cdr:y>0.33216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6364DFD9-5E86-88FC-39ED-0D183EC3F529}"/>
            </a:ext>
          </a:extLst>
        </cdr:cNvPr>
        <cdr:cNvSpPr txBox="1"/>
      </cdr:nvSpPr>
      <cdr:spPr>
        <a:xfrm xmlns:a="http://schemas.openxmlformats.org/drawingml/2006/main">
          <a:off x="529165" y="1123808"/>
          <a:ext cx="2739224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0.05797</cdr:x>
      <cdr:y>0.44405</cdr:y>
    </cdr:from>
    <cdr:to>
      <cdr:x>0.46661</cdr:x>
      <cdr:y>0.58529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2F9F0CEF-6B55-2EE3-C42B-32B3975972A1}"/>
            </a:ext>
          </a:extLst>
        </cdr:cNvPr>
        <cdr:cNvSpPr txBox="1"/>
      </cdr:nvSpPr>
      <cdr:spPr>
        <a:xfrm xmlns:a="http://schemas.openxmlformats.org/drawingml/2006/main">
          <a:off x="529165" y="2419208"/>
          <a:ext cx="3729824" cy="7694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Actuarial Accrued Liability:</a:t>
          </a:r>
        </a:p>
        <a:p xmlns:a="http://schemas.openxmlformats.org/drawingml/2006/main">
          <a:r>
            <a:rPr lang="en-US" sz="2000" i="1" dirty="0">
              <a:latin typeface="Times New Roman" panose="02020603050405020304" pitchFamily="18" charset="0"/>
              <a:cs typeface="Times New Roman" panose="02020603050405020304" pitchFamily="18" charset="0"/>
            </a:rPr>
            <a:t>Includes Service Accrued to Date</a:t>
          </a:r>
        </a:p>
      </cdr:txBody>
    </cdr:sp>
  </cdr:relSizeAnchor>
  <cdr:relSizeAnchor xmlns:cdr="http://schemas.openxmlformats.org/drawingml/2006/chartDrawing">
    <cdr:from>
      <cdr:x>0.07424</cdr:x>
      <cdr:y>0.65385</cdr:y>
    </cdr:from>
    <cdr:to>
      <cdr:x>0.55009</cdr:x>
      <cdr:y>0.80662</cdr:y>
    </cdr:to>
    <cdr:sp macro="" textlink="">
      <cdr:nvSpPr>
        <cdr:cNvPr id="9" name="TextBox 8">
          <a:extLst xmlns:a="http://schemas.openxmlformats.org/drawingml/2006/main">
            <a:ext uri="{FF2B5EF4-FFF2-40B4-BE49-F238E27FC236}">
              <a16:creationId xmlns:a16="http://schemas.microsoft.com/office/drawing/2014/main" id="{DCC78211-9676-1462-4F1A-E79569F31E99}"/>
            </a:ext>
          </a:extLst>
        </cdr:cNvPr>
        <cdr:cNvSpPr txBox="1"/>
      </cdr:nvSpPr>
      <cdr:spPr>
        <a:xfrm xmlns:a="http://schemas.openxmlformats.org/drawingml/2006/main">
          <a:off x="677589" y="3562208"/>
          <a:ext cx="4343400" cy="8322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0.06589</cdr:x>
      <cdr:y>0.65385</cdr:y>
    </cdr:from>
    <cdr:to>
      <cdr:x>0.55844</cdr:x>
      <cdr:y>0.80662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CE3E2296-A179-C438-4C63-2E7D2536C899}"/>
            </a:ext>
          </a:extLst>
        </cdr:cNvPr>
        <cdr:cNvSpPr txBox="1"/>
      </cdr:nvSpPr>
      <cdr:spPr>
        <a:xfrm xmlns:a="http://schemas.openxmlformats.org/drawingml/2006/main">
          <a:off x="601389" y="3562208"/>
          <a:ext cx="4495800" cy="8322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Present Value of Future Benefits:</a:t>
          </a:r>
        </a:p>
        <a:p xmlns:a="http://schemas.openxmlformats.org/drawingml/2006/main">
          <a:r>
            <a:rPr lang="en-US" sz="2000" i="1" dirty="0">
              <a:latin typeface="Times New Roman" panose="02020603050405020304" pitchFamily="18" charset="0"/>
              <a:cs typeface="Times New Roman" panose="02020603050405020304" pitchFamily="18" charset="0"/>
            </a:rPr>
            <a:t>Includes All Future Pay and Service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BD6605-40B6-4948-B70D-1E12ADE4A6C1}" type="datetimeFigureOut">
              <a:rPr lang="en-US" smtClean="0"/>
              <a:pPr/>
              <a:t>6/18/2024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2F584-6306-4515-986B-CB33F3835A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58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46" tIns="48324" rIns="96646" bIns="483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46" tIns="48324" rIns="96646" bIns="483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77DB214-E29C-4DC9-A5BD-D4DFA7F40316}" type="datetimeFigureOut">
              <a:rPr lang="en-US"/>
              <a:pPr>
                <a:defRPr/>
              </a:pPr>
              <a:t>6/18/2024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5713" y="719138"/>
            <a:ext cx="4803775" cy="3602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6" tIns="48324" rIns="96646" bIns="4832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46" tIns="48324" rIns="96646" bIns="48324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46" tIns="48324" rIns="96646" bIns="483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46" tIns="48324" rIns="96646" bIns="483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BC92CBC-3AF1-4B7E-ACAE-A83AD09C0F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7528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83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FF2FF-E854-4FD6-9D2B-1931056B0952}" type="datetime1">
              <a:rPr lang="en-US"/>
              <a:pPr>
                <a:defRPr/>
              </a:pPr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2392F-9394-457B-846C-5995AE377A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5D59E-7A7A-4106-843E-BF80176C21F9}" type="datetime1">
              <a:rPr lang="en-US"/>
              <a:pPr>
                <a:defRPr/>
              </a:pPr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FADE6-F991-4BEA-A37D-CAC875E133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3011D-BF8E-49BA-AA9A-490B62FCCD73}" type="datetime1">
              <a:rPr lang="en-US"/>
              <a:pPr>
                <a:defRPr/>
              </a:pPr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96D9B-F77F-41A3-A5C0-CA94D1343C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92D9B-71AB-4705-A4F6-527FE727F543}" type="datetime1">
              <a:rPr lang="en-US"/>
              <a:pPr>
                <a:defRPr/>
              </a:pPr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00CD0-E491-41C8-AA42-9E79369662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874F3-CB5B-4E8C-9D25-982851AB79E7}" type="datetime1">
              <a:rPr lang="en-US"/>
              <a:pPr>
                <a:defRPr/>
              </a:pPr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62117-514E-4A60-96F0-4CE7C5C71A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E115F-E87D-4920-8934-BBC12E9CFCF2}" type="datetime1">
              <a:rPr lang="en-US"/>
              <a:pPr>
                <a:defRPr/>
              </a:pPr>
              <a:t>6/18/2024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969FF-76DD-4E92-A78F-EA018653C1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8A043-4ADB-4802-8583-36ECF0DE7633}" type="datetime1">
              <a:rPr lang="en-US"/>
              <a:pPr>
                <a:defRPr/>
              </a:pPr>
              <a:t>6/18/2024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C13A2-57CA-41CA-806C-FAC5A8D304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CCDEC-1A28-493F-8B8F-0502EE42C5F1}" type="datetime1">
              <a:rPr lang="en-US"/>
              <a:pPr>
                <a:defRPr/>
              </a:pPr>
              <a:t>6/18/2024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37DD1-5DEC-4CC0-BE3E-0D1FA1D674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F7E19-3868-4202-8D3C-CB3A69878C36}" type="datetime1">
              <a:rPr lang="en-US"/>
              <a:pPr>
                <a:defRPr/>
              </a:pPr>
              <a:t>6/18/2024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8DC6D-511C-46B0-8ECF-A3D7A5EABB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9BC6C-8C61-4C3A-BC4C-48EC73CB7150}" type="datetime1">
              <a:rPr lang="en-US"/>
              <a:pPr>
                <a:defRPr/>
              </a:pPr>
              <a:t>6/18/2024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03C7B-D4FA-4D1C-93BD-9F25E019E1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E6BF3-5E2E-4DAA-85BF-0BDC80075FDC}" type="datetime1">
              <a:rPr lang="en-US"/>
              <a:pPr>
                <a:defRPr/>
              </a:pPr>
              <a:t>6/18/2024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26C88-EBCF-463F-9C11-2B34927D50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EB04B3B-5736-4AAE-8ABC-590374504A7E}" type="datetime1">
              <a:rPr lang="en-US"/>
              <a:pPr>
                <a:defRPr/>
              </a:pPr>
              <a:t>6/18/2024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34B215C-6759-4426-85A7-B06D976A64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Foster_&amp;_Foster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7165" y="5099375"/>
            <a:ext cx="2479546" cy="1215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56208" y="2765610"/>
            <a:ext cx="8481454" cy="66339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cap="small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Midland Fire</a:t>
            </a:r>
          </a:p>
          <a:p>
            <a:pPr algn="ctr"/>
            <a:r>
              <a:rPr lang="en-US" sz="3600" b="1" cap="small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Pension Discussion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12006" y="3412542"/>
            <a:ext cx="53698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June 18, 2024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A1D226-099D-4C8A-9F03-3A67BF61F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fld id="{A512ED98-E992-40A0-85DB-3C63CB5DEA1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097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555298" y="2188354"/>
            <a:ext cx="8033403" cy="4293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lvl="2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Many factors go into determining the richness of a pension plan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Eligibility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Richness/existence of ancillary benefits (disability, death, etc.)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Form of benefits paid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Cost of living adjustments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Termination or Early retirement benefits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Existence and provisions of DROP programs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Member contribution rate</a:t>
            </a:r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57200" indent="-225425">
              <a:buFont typeface="Wingdings" pitchFamily="2" charset="2"/>
              <a:buChar char="§"/>
            </a:pPr>
            <a:endParaRPr lang="en-US" sz="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36772B"/>
                </a:solidFill>
              </a:rPr>
              <a:t> </a:t>
            </a:r>
            <a:fld id="{409B89AD-57FF-4A20-A208-C387F143A3A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325552-E79B-4289-938F-04DE04ED858F}"/>
              </a:ext>
            </a:extLst>
          </p:cNvPr>
          <p:cNvSpPr txBox="1"/>
          <p:nvPr/>
        </p:nvSpPr>
        <p:spPr>
          <a:xfrm>
            <a:off x="226325" y="226325"/>
            <a:ext cx="87003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Analysis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B3F72FB-F585-4800-AD27-51178A1FC4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026" y="6407802"/>
            <a:ext cx="1794722" cy="34357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DDCF145-C03A-8831-5264-7E538702E3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5974" y="990600"/>
            <a:ext cx="4972050" cy="134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751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500996" y="808626"/>
            <a:ext cx="8033403" cy="435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Best approach to comparing one pension program versus another is to compare Normal Costs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Normal Cost will consider all the factors mentioned previously and distill the cost as a percentage of total annual payroll</a:t>
            </a:r>
          </a:p>
          <a:p>
            <a:pPr marL="457200" lvl="2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Must also consider the member contribution rates for each plan so need to determine a Net Normal Cost which simply subtracts the member contribution rates from the Gross Normal Cost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Oftentimes different plans use different interest rates to determine their Normal Cost so need to “normalize” the NC amounts to create more of an apples-to-apples comparison</a:t>
            </a:r>
            <a:endParaRPr lang="en-US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57200" indent="-225425">
              <a:buFont typeface="Wingdings" pitchFamily="2" charset="2"/>
              <a:buChar char="§"/>
            </a:pPr>
            <a:endParaRPr lang="en-US" sz="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36772B"/>
                </a:solidFill>
              </a:rPr>
              <a:t> </a:t>
            </a:r>
            <a:fld id="{409B89AD-57FF-4A20-A208-C387F143A3A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325552-E79B-4289-938F-04DE04ED858F}"/>
              </a:ext>
            </a:extLst>
          </p:cNvPr>
          <p:cNvSpPr txBox="1"/>
          <p:nvPr/>
        </p:nvSpPr>
        <p:spPr>
          <a:xfrm>
            <a:off x="226325" y="226325"/>
            <a:ext cx="87003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Comparing Pension Programs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B3F72FB-F585-4800-AD27-51178A1FC4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026" y="6407802"/>
            <a:ext cx="1794722" cy="343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729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36772B"/>
                </a:solidFill>
              </a:rPr>
              <a:t> </a:t>
            </a:r>
            <a:fld id="{409B89AD-57FF-4A20-A208-C387F143A3A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325552-E79B-4289-938F-04DE04ED858F}"/>
              </a:ext>
            </a:extLst>
          </p:cNvPr>
          <p:cNvSpPr txBox="1"/>
          <p:nvPr/>
        </p:nvSpPr>
        <p:spPr>
          <a:xfrm>
            <a:off x="226325" y="226325"/>
            <a:ext cx="87003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Comparing Pension Programs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B3F72FB-F585-4800-AD27-51178A1FC4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026" y="6407802"/>
            <a:ext cx="1794722" cy="3435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FAF4B60-7CD0-DAB8-72FB-9638E3776B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5974" y="4837438"/>
            <a:ext cx="4972050" cy="1304925"/>
          </a:xfrm>
          <a:prstGeom prst="rect">
            <a:avLst/>
          </a:prstGeom>
        </p:spPr>
      </p:pic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28413C4-BD07-4E52-B8CB-A793D07CD9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3565012"/>
              </p:ext>
            </p:extLst>
          </p:nvPr>
        </p:nvGraphicFramePr>
        <p:xfrm>
          <a:off x="1566860" y="889765"/>
          <a:ext cx="6010277" cy="3791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40914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500996" y="808626"/>
            <a:ext cx="8033403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lvl="2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57200" lvl="2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57200" indent="-225425">
              <a:buFont typeface="Wingdings" pitchFamily="2" charset="2"/>
              <a:buChar char="§"/>
            </a:pPr>
            <a:endParaRPr lang="en-US" sz="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36772B"/>
                </a:solidFill>
              </a:rPr>
              <a:t> </a:t>
            </a:r>
            <a:fld id="{409B89AD-57FF-4A20-A208-C387F143A3A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325552-E79B-4289-938F-04DE04ED858F}"/>
              </a:ext>
            </a:extLst>
          </p:cNvPr>
          <p:cNvSpPr txBox="1"/>
          <p:nvPr/>
        </p:nvSpPr>
        <p:spPr>
          <a:xfrm>
            <a:off x="226325" y="226325"/>
            <a:ext cx="87003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Comparing Pension Programs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B3F72FB-F585-4800-AD27-51178A1FC4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026" y="6407802"/>
            <a:ext cx="1794722" cy="3435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25090C5-1C0B-8F97-6AC9-7ACFD22495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1672" y="4779038"/>
            <a:ext cx="4972050" cy="1304925"/>
          </a:xfrm>
          <a:prstGeom prst="rect">
            <a:avLst/>
          </a:prstGeom>
        </p:spPr>
      </p:pic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E8BC532-5D1F-4776-A7D9-069737E5D2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7243939"/>
              </p:ext>
            </p:extLst>
          </p:nvPr>
        </p:nvGraphicFramePr>
        <p:xfrm>
          <a:off x="1376362" y="892843"/>
          <a:ext cx="6391275" cy="3724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86763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500996" y="808626"/>
            <a:ext cx="8033403" cy="6417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Foster &amp; Foster consults to over 600 public pension systems in the US (including 8 TLFFRA plans), most predominantly Police &amp; Fire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On average, the Midland Fire Plan has a Net Normalized Normal Cost Rate that is in the top 10% of these plans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Both the benefits and the member contribution rates are very high relative to most other plans nationally</a:t>
            </a:r>
          </a:p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While there are exceptions, Net Normalized Normal Cost Rates tend to be dependent upon the size of the community</a:t>
            </a:r>
          </a:p>
          <a:p>
            <a:pPr marL="0" lv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The average Net Normalized Normal Cost Rates for the Fire/Public Safety plans for the top 20 US cities is 13.8%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The benefits and member contribution rates are both smaller than Midland’s, but the NNNC rate is very similar (13.6% vs 13.8%)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57200" indent="-225425">
              <a:buFont typeface="Wingdings" pitchFamily="2" charset="2"/>
              <a:buChar char="§"/>
            </a:pPr>
            <a:endParaRPr lang="en-US" sz="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36772B"/>
                </a:solidFill>
              </a:rPr>
              <a:t> </a:t>
            </a:r>
            <a:fld id="{409B89AD-57FF-4A20-A208-C387F143A3AA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325552-E79B-4289-938F-04DE04ED858F}"/>
              </a:ext>
            </a:extLst>
          </p:cNvPr>
          <p:cNvSpPr txBox="1"/>
          <p:nvPr/>
        </p:nvSpPr>
        <p:spPr>
          <a:xfrm>
            <a:off x="226325" y="226325"/>
            <a:ext cx="87003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Comparing Pension Programs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B3F72FB-F585-4800-AD27-51178A1FC4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026" y="6407802"/>
            <a:ext cx="1794722" cy="343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212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500996" y="808626"/>
            <a:ext cx="8033403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57200" indent="-225425">
              <a:buFont typeface="Wingdings" pitchFamily="2" charset="2"/>
              <a:buChar char="§"/>
            </a:pPr>
            <a:endParaRPr lang="en-US" sz="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36772B"/>
                </a:solidFill>
              </a:rPr>
              <a:t> </a:t>
            </a:r>
            <a:fld id="{409B89AD-57FF-4A20-A208-C387F143A3A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325552-E79B-4289-938F-04DE04ED858F}"/>
              </a:ext>
            </a:extLst>
          </p:cNvPr>
          <p:cNvSpPr txBox="1"/>
          <p:nvPr/>
        </p:nvSpPr>
        <p:spPr>
          <a:xfrm>
            <a:off x="226325" y="226325"/>
            <a:ext cx="87003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Comparing Pension Programs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B3F72FB-F585-4800-AD27-51178A1FC4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026" y="6407802"/>
            <a:ext cx="1794722" cy="34357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BC420E1-9A3F-52EE-159B-AB2012F62B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5512" y="2133600"/>
            <a:ext cx="475297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1129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226325" y="808626"/>
            <a:ext cx="8700391" cy="7340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Conclusions: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Level of funding does not support the level of benefits being provided by over 21% of payroll per year.  Changes must be made.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The richness of the benefits being provided to firefighters is high relative to its peers, even when considering the member contribution rate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Recommendations: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The City and the Members should share in the responsibility of fixing this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Midland should subsequently maintain a competitive pension plan that attracts and retains quality firefighters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Move away from a fixed contribution rate structure and have the Board actuary calculate an Actuarially Determined Contribution rate each year, which links the plan performance with the contribution requirements</a:t>
            </a:r>
          </a:p>
          <a:p>
            <a:pPr marL="1147763" lvl="3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Could also involve cost-sharing component with the members</a:t>
            </a:r>
          </a:p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57200" indent="-225425">
              <a:buFont typeface="Wingdings" pitchFamily="2" charset="2"/>
              <a:buChar char="§"/>
            </a:pPr>
            <a:endParaRPr lang="en-US" sz="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36772B"/>
                </a:solidFill>
              </a:rPr>
              <a:t> </a:t>
            </a:r>
            <a:fld id="{409B89AD-57FF-4A20-A208-C387F143A3AA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325552-E79B-4289-938F-04DE04ED858F}"/>
              </a:ext>
            </a:extLst>
          </p:cNvPr>
          <p:cNvSpPr txBox="1"/>
          <p:nvPr/>
        </p:nvSpPr>
        <p:spPr>
          <a:xfrm>
            <a:off x="226325" y="226325"/>
            <a:ext cx="87003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Conclusions/Recommendations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B3F72FB-F585-4800-AD27-51178A1FC4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026" y="6407802"/>
            <a:ext cx="1794722" cy="343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5954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226325" y="808626"/>
            <a:ext cx="8700391" cy="401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By law, any benefit that has been earned cannot be taken away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The only changes that can be made are those that are made prospectively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00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According to TLFFRA, in order for benefit changes to be made, they must be ratified by a vote of the membership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The City cannot impose benefit changes to the Plan</a:t>
            </a:r>
          </a:p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57200" indent="-225425">
              <a:buFont typeface="Wingdings" pitchFamily="2" charset="2"/>
              <a:buChar char="§"/>
            </a:pPr>
            <a:endParaRPr lang="en-US" sz="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36772B"/>
                </a:solidFill>
              </a:rPr>
              <a:t> </a:t>
            </a:r>
            <a:fld id="{409B89AD-57FF-4A20-A208-C387F143A3AA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325552-E79B-4289-938F-04DE04ED858F}"/>
              </a:ext>
            </a:extLst>
          </p:cNvPr>
          <p:cNvSpPr txBox="1"/>
          <p:nvPr/>
        </p:nvSpPr>
        <p:spPr>
          <a:xfrm>
            <a:off x="226325" y="226325"/>
            <a:ext cx="87003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b="1" cap="small">
                <a:latin typeface="Times New Roman" panose="02020603050405020304" pitchFamily="18" charset="0"/>
                <a:cs typeface="Times New Roman" panose="02020603050405020304" pitchFamily="18" charset="0"/>
              </a:rPr>
              <a:t>Two Major Complications to Progress</a:t>
            </a:r>
            <a:endParaRPr lang="en-US" sz="2900" b="1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B3F72FB-F585-4800-AD27-51178A1FC4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026" y="6407802"/>
            <a:ext cx="1794722" cy="343574"/>
          </a:xfrm>
          <a:prstGeom prst="rect">
            <a:avLst/>
          </a:prstGeom>
        </p:spPr>
      </p:pic>
      <p:pic>
        <p:nvPicPr>
          <p:cNvPr id="3" name="Picture 2" descr="Gavel resting on block">
            <a:extLst>
              <a:ext uri="{FF2B5EF4-FFF2-40B4-BE49-F238E27FC236}">
                <a16:creationId xmlns:a16="http://schemas.microsoft.com/office/drawing/2014/main" id="{F1FE3EE1-E9CA-02C6-8D7B-FA923F9356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4291" y="3388807"/>
            <a:ext cx="4308909" cy="2872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2474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58DC6D-511C-46B0-8ECF-A3D7A5EABB92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6E8ADA1-1EA0-4DBA-9F19-ECC898DCA9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026" y="6407802"/>
            <a:ext cx="1794722" cy="3435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25ED677-81ED-473A-BED1-6E29ED33EBE3}"/>
              </a:ext>
            </a:extLst>
          </p:cNvPr>
          <p:cNvSpPr txBox="1"/>
          <p:nvPr/>
        </p:nvSpPr>
        <p:spPr>
          <a:xfrm>
            <a:off x="226325" y="226325"/>
            <a:ext cx="8700392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3548034" y="1600200"/>
            <a:ext cx="2056974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39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87641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537376" y="1143000"/>
            <a:ext cx="6930224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5425" indent="-225425">
              <a:buFont typeface="Wingdings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Verify/validate the Board actuary’s calculations</a:t>
            </a:r>
          </a:p>
          <a:p>
            <a:pPr marL="225425" indent="-225425">
              <a:buFont typeface="Wingdings" pitchFamily="2" charset="2"/>
              <a:buChar char="§"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5425" indent="-225425">
              <a:buFont typeface="Wingdings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Opine on the assumptions used to generate those calculations</a:t>
            </a:r>
          </a:p>
          <a:p>
            <a:pPr marL="225425" indent="-225425">
              <a:buFont typeface="Wingdings" pitchFamily="2" charset="2"/>
              <a:buChar char="§"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5425" indent="-225425">
              <a:buFont typeface="Wingdings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Provide the City with an all-encompassing education on the pension problem and its magnitude</a:t>
            </a:r>
          </a:p>
          <a:p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pPr marL="225425" indent="-225425">
              <a:buFont typeface="Wingdings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Compare the Fire pension benefits to other TLFFRA Fire plans across Texas and the rest of the country</a:t>
            </a:r>
          </a:p>
          <a:p>
            <a:pPr marL="225425" indent="-225425">
              <a:buFont typeface="Wingdings" pitchFamily="2" charset="2"/>
              <a:buChar char="§"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5425" indent="-225425">
              <a:buFont typeface="Wingdings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Generate possible solutions to fix the pension problem</a:t>
            </a: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36772B"/>
                </a:solidFill>
              </a:rPr>
              <a:t> </a:t>
            </a:r>
            <a:fld id="{409B89AD-57FF-4A20-A208-C387F143A3A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325552-E79B-4289-938F-04DE04ED858F}"/>
              </a:ext>
            </a:extLst>
          </p:cNvPr>
          <p:cNvSpPr txBox="1"/>
          <p:nvPr/>
        </p:nvSpPr>
        <p:spPr>
          <a:xfrm>
            <a:off x="226325" y="226325"/>
            <a:ext cx="87003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Assignment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B3F72FB-F585-4800-AD27-51178A1FC4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026" y="6407802"/>
            <a:ext cx="1794722" cy="343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032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lose up of checklist">
            <a:extLst>
              <a:ext uri="{FF2B5EF4-FFF2-40B4-BE49-F238E27FC236}">
                <a16:creationId xmlns:a16="http://schemas.microsoft.com/office/drawing/2014/main" id="{6D1CEB66-B96D-5FF1-A113-61798D6E114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3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961" y="741897"/>
            <a:ext cx="8505744" cy="5670495"/>
          </a:xfrm>
          <a:prstGeom prst="rect">
            <a:avLst/>
          </a:prstGeom>
        </p:spPr>
      </p:pic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537376" y="1143000"/>
            <a:ext cx="6930224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5425" indent="-225425">
              <a:buFont typeface="Wingdings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F&amp;F was able to reasonably match/verify Rudd &amp; Wisdom’s calculations as shown in their preliminary actuarial valuation report</a:t>
            </a:r>
          </a:p>
          <a:p>
            <a:pPr marL="225425" indent="-225425">
              <a:buFont typeface="Wingdings" pitchFamily="2" charset="2"/>
              <a:buChar char="§"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5425" indent="-225425">
              <a:buFont typeface="Wingdings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We would have taken a slightly different approach regarding a couple of the assumptions, but overall, we think Rudd &amp; Wisdom’s assumptions/methods are reasonable</a:t>
            </a:r>
          </a:p>
          <a:p>
            <a:pPr marL="682625" lvl="3" indent="-225425">
              <a:buFont typeface="Wingdings" pitchFamily="2" charset="2"/>
              <a:buChar char="§"/>
            </a:pPr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31775" lvl="2" indent="-225425">
              <a:buFont typeface="Wingdings" pitchFamily="2" charset="2"/>
              <a:buChar char="§"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31775" lvl="2" indent="-225425">
              <a:buFont typeface="Wingdings" pitchFamily="2" charset="2"/>
              <a:buChar char="§"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5425" indent="-225425">
              <a:buFont typeface="Wingdings" pitchFamily="2" charset="2"/>
              <a:buChar char="§"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90563" indent="-233363">
              <a:buFont typeface="Wingdings" pitchFamily="2" charset="2"/>
              <a:buChar char="§"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90563" indent="-233363">
              <a:buFont typeface="Wingdings" pitchFamily="2" charset="2"/>
              <a:buChar char="§"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57200" indent="-225425">
              <a:buFont typeface="Wingdings" pitchFamily="2" charset="2"/>
              <a:buChar char="§"/>
            </a:pP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36772B"/>
                </a:solidFill>
              </a:rPr>
              <a:t> </a:t>
            </a:r>
            <a:fld id="{409B89AD-57FF-4A20-A208-C387F143A3A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325552-E79B-4289-938F-04DE04ED858F}"/>
              </a:ext>
            </a:extLst>
          </p:cNvPr>
          <p:cNvSpPr txBox="1"/>
          <p:nvPr/>
        </p:nvSpPr>
        <p:spPr>
          <a:xfrm>
            <a:off x="226325" y="226325"/>
            <a:ext cx="87003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Comparison of Results/Opinion on Assumptions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B3F72FB-F585-4800-AD27-51178A1FC4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514426"/>
            <a:ext cx="1794722" cy="343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45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550817" y="1143000"/>
            <a:ext cx="6930224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5425" indent="-225425">
              <a:buFont typeface="Wingdings" pitchFamily="2" charset="2"/>
              <a:buChar char="§"/>
            </a:pPr>
            <a:r>
              <a:rPr lang="en-US" sz="24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Normal Cost (NC)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: The annual cost of the Firefighters earning a year of service in the pension plan.</a:t>
            </a:r>
          </a:p>
          <a:p>
            <a:pPr marL="225425" indent="-225425">
              <a:buFont typeface="Wingdings" pitchFamily="2" charset="2"/>
              <a:buChar char="§"/>
            </a:pPr>
            <a:endParaRPr lang="en-US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5425" indent="-225425">
              <a:buFont typeface="Wingdings" pitchFamily="2" charset="2"/>
              <a:buChar char="§"/>
            </a:pPr>
            <a:r>
              <a:rPr lang="en-US" sz="24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Actuarial Accrued Liability (AAL):  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The present value of all  future pension benefits to be paid to firefighters based upon service that has been earned to date.</a:t>
            </a:r>
          </a:p>
          <a:p>
            <a:pPr marL="225425" indent="-225425">
              <a:buFont typeface="Wingdings" pitchFamily="2" charset="2"/>
              <a:buChar char="§"/>
            </a:pPr>
            <a:endParaRPr lang="en-US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5425" indent="-225425">
              <a:buFont typeface="Wingdings" pitchFamily="2" charset="2"/>
              <a:buChar char="§"/>
            </a:pPr>
            <a:r>
              <a:rPr lang="en-US" sz="24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Unfunded Actuarial Accrued Liability (UAAL):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 The difference between the AAL and the Assets in the plan.</a:t>
            </a:r>
          </a:p>
          <a:p>
            <a:pPr marL="225425" indent="-225425">
              <a:buFont typeface="Wingdings" pitchFamily="2" charset="2"/>
              <a:buChar char="§"/>
            </a:pPr>
            <a:endParaRPr lang="en-US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5425" indent="-225425">
              <a:buFont typeface="Wingdings" pitchFamily="2" charset="2"/>
              <a:buChar char="§"/>
            </a:pPr>
            <a:r>
              <a:rPr lang="en-US" sz="24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Amortization Period:  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The amount of time that it is going to take to pay off the UAAL.</a:t>
            </a:r>
          </a:p>
          <a:p>
            <a:pPr marL="457200"/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57200" indent="-225425">
              <a:buFont typeface="Wingdings" pitchFamily="2" charset="2"/>
              <a:buChar char="§"/>
            </a:pP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36772B"/>
                </a:solidFill>
              </a:rPr>
              <a:t> </a:t>
            </a:r>
            <a:fld id="{409B89AD-57FF-4A20-A208-C387F143A3A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325552-E79B-4289-938F-04DE04ED858F}"/>
              </a:ext>
            </a:extLst>
          </p:cNvPr>
          <p:cNvSpPr txBox="1"/>
          <p:nvPr/>
        </p:nvSpPr>
        <p:spPr>
          <a:xfrm>
            <a:off x="226325" y="226325"/>
            <a:ext cx="87003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Terminology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B3F72FB-F585-4800-AD27-51178A1FC4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514426"/>
            <a:ext cx="1794722" cy="343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880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537376" y="1143000"/>
            <a:ext cx="6930224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/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57200" indent="-225425">
              <a:buFont typeface="Wingdings" pitchFamily="2" charset="2"/>
              <a:buChar char="§"/>
            </a:pP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36772B"/>
                </a:solidFill>
              </a:rPr>
              <a:t> </a:t>
            </a:r>
            <a:fld id="{409B89AD-57FF-4A20-A208-C387F143A3A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325552-E79B-4289-938F-04DE04ED858F}"/>
              </a:ext>
            </a:extLst>
          </p:cNvPr>
          <p:cNvSpPr txBox="1"/>
          <p:nvPr/>
        </p:nvSpPr>
        <p:spPr>
          <a:xfrm>
            <a:off x="226325" y="226325"/>
            <a:ext cx="87003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Terminology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B3F72FB-F585-4800-AD27-51178A1FC4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514426"/>
            <a:ext cx="1794722" cy="343574"/>
          </a:xfrm>
          <a:prstGeom prst="rect">
            <a:avLst/>
          </a:prstGeom>
        </p:spPr>
      </p:pic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D45B8780-73B5-4A28-8C2A-804B6B2460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1035876"/>
              </p:ext>
            </p:extLst>
          </p:nvPr>
        </p:nvGraphicFramePr>
        <p:xfrm>
          <a:off x="8211" y="704992"/>
          <a:ext cx="9127579" cy="544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5E9BD0C-39A5-3F3D-50E0-65A562EE0D50}"/>
              </a:ext>
            </a:extLst>
          </p:cNvPr>
          <p:cNvSpPr txBox="1"/>
          <p:nvPr/>
        </p:nvSpPr>
        <p:spPr>
          <a:xfrm>
            <a:off x="537376" y="1905000"/>
            <a:ext cx="31202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Assets: </a:t>
            </a: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Valuation Date</a:t>
            </a:r>
          </a:p>
        </p:txBody>
      </p:sp>
    </p:spTree>
    <p:extLst>
      <p:ext uri="{BB962C8B-B14F-4D97-AF65-F5344CB8AC3E}">
        <p14:creationId xmlns:p14="http://schemas.microsoft.com/office/powerpoint/2010/main" val="1642157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500997" y="808626"/>
            <a:ext cx="6930224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5425" indent="-225425">
              <a:buFont typeface="Wingdings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Contributions being made to the Midland Fire plan have nothing to do with the annual cost (NC) plus debt payment (UAAL payment)</a:t>
            </a:r>
          </a:p>
          <a:p>
            <a:pPr marL="225425" indent="-225425">
              <a:buFont typeface="Wingdings" pitchFamily="2" charset="2"/>
              <a:buChar char="§"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5425" indent="-225425">
              <a:buFont typeface="Wingdings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City Contribution Rate:  24.2%</a:t>
            </a:r>
          </a:p>
          <a:p>
            <a:pPr marL="225425" indent="-225425">
              <a:buFont typeface="Wingdings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Member Contribution Rate: 14.2%</a:t>
            </a:r>
          </a:p>
          <a:p>
            <a:pPr marL="225425" indent="-225425">
              <a:buFont typeface="Wingdings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Total Contribution Rate:  38.4%</a:t>
            </a:r>
          </a:p>
          <a:p>
            <a:pPr marL="225425" indent="-225425">
              <a:buFont typeface="Wingdings" pitchFamily="2" charset="2"/>
              <a:buChar char="§"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5425" indent="-225425">
              <a:buFont typeface="Wingdings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Purpose of the actuarial valuation is to determine how long it will take to pay off the UAAL given the fixed contribution rates</a:t>
            </a:r>
          </a:p>
          <a:p>
            <a:pPr marL="225425" indent="-225425">
              <a:buFont typeface="Wingdings" pitchFamily="2" charset="2"/>
              <a:buChar char="§"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90563" indent="-233363">
              <a:buFont typeface="Wingdings" pitchFamily="2" charset="2"/>
              <a:buChar char="§"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90563" indent="-233363">
              <a:buFont typeface="Wingdings" pitchFamily="2" charset="2"/>
              <a:buChar char="§"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57200" indent="-225425">
              <a:buFont typeface="Wingdings" pitchFamily="2" charset="2"/>
              <a:buChar char="§"/>
            </a:pP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36772B"/>
                </a:solidFill>
              </a:rPr>
              <a:t> </a:t>
            </a:r>
            <a:fld id="{409B89AD-57FF-4A20-A208-C387F143A3A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325552-E79B-4289-938F-04DE04ED858F}"/>
              </a:ext>
            </a:extLst>
          </p:cNvPr>
          <p:cNvSpPr txBox="1"/>
          <p:nvPr/>
        </p:nvSpPr>
        <p:spPr>
          <a:xfrm>
            <a:off x="226325" y="226325"/>
            <a:ext cx="87003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the Problem…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B3F72FB-F585-4800-AD27-51178A1FC4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026" y="6407802"/>
            <a:ext cx="1794722" cy="343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645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500996" y="808626"/>
            <a:ext cx="8033403" cy="6940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16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5425" indent="-225425">
              <a:buFont typeface="Wingdings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Normal Cost:  28.1% of payroll</a:t>
            </a:r>
          </a:p>
          <a:p>
            <a:pPr marL="225425" indent="-225425">
              <a:buFont typeface="Wingdings" pitchFamily="2" charset="2"/>
              <a:buChar char="§"/>
            </a:pPr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5425" indent="-225425">
              <a:buFont typeface="Wingdings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Assets: $91.5 million</a:t>
            </a:r>
          </a:p>
          <a:p>
            <a:pPr marL="225425" indent="-225425">
              <a:buFont typeface="Wingdings" pitchFamily="2" charset="2"/>
              <a:buChar char="§"/>
            </a:pPr>
            <a:r>
              <a:rPr lang="en-US" sz="2000" u="sng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Actuarial Accrued Liability (AAL): $203.4 million</a:t>
            </a:r>
          </a:p>
          <a:p>
            <a:pPr marL="225425" indent="-225425">
              <a:buFont typeface="Wingdings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Unfunded Actuarial Accrued Liability (UAAL):  $111.9 million</a:t>
            </a:r>
          </a:p>
          <a:p>
            <a:pPr marL="225425" indent="-225425">
              <a:buFont typeface="Wingdings" pitchFamily="2" charset="2"/>
              <a:buChar char="§"/>
            </a:pPr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5425" indent="-225425">
              <a:buFont typeface="Wingdings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Annual Payroll:  $22 million</a:t>
            </a:r>
          </a:p>
          <a:p>
            <a:pPr marL="225425" indent="-225425">
              <a:buFont typeface="Wingdings" pitchFamily="2" charset="2"/>
              <a:buChar char="§"/>
            </a:pPr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5425" indent="-225425">
              <a:buFont typeface="Wingdings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Annual % available to pay off UAAL: 10.3% (approx. $2.3 million)</a:t>
            </a:r>
          </a:p>
          <a:p>
            <a:pPr marL="682625" lvl="1" indent="-225425">
              <a:buFont typeface="Wingdings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Subtract Normal Cost from Total Contribution Rate (38.4% - 28.1%)</a:t>
            </a:r>
          </a:p>
          <a:p>
            <a:pPr lvl="1"/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5425" indent="-225425">
              <a:buFont typeface="Wingdings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Interest on the debt/UAAL is 7%....the annual interest on the UAAL is much greater than the annual payment on the UAAL!  </a:t>
            </a:r>
          </a:p>
          <a:p>
            <a:pPr marL="225425" indent="-225425">
              <a:buFont typeface="Wingdings" pitchFamily="2" charset="2"/>
              <a:buChar char="§"/>
            </a:pPr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5425" indent="-225425">
              <a:buFont typeface="Wingdings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City would need to contribute an EXTRA 21.5% of payroll ($4.7 million) per year (or an EXTRA $85+ million up front) for the UAAL to be paid off in 25 years!</a:t>
            </a:r>
          </a:p>
          <a:p>
            <a:pPr marL="225425" indent="-225425">
              <a:buFont typeface="Wingdings" pitchFamily="2" charset="2"/>
              <a:buChar char="§"/>
            </a:pPr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5425" indent="-225425">
              <a:buFont typeface="Wingdings" pitchFamily="2" charset="2"/>
              <a:buChar char="§"/>
            </a:pPr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90563" indent="-233363">
              <a:buFont typeface="Wingdings" pitchFamily="2" charset="2"/>
              <a:buChar char="§"/>
            </a:pPr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90563" indent="-233363">
              <a:buFont typeface="Wingdings" pitchFamily="2" charset="2"/>
              <a:buChar char="§"/>
            </a:pPr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57200" indent="-225425">
              <a:buFont typeface="Wingdings" pitchFamily="2" charset="2"/>
              <a:buChar char="§"/>
            </a:pPr>
            <a:endParaRPr lang="en-US" sz="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36772B"/>
                </a:solidFill>
              </a:rPr>
              <a:t> </a:t>
            </a:r>
            <a:fld id="{409B89AD-57FF-4A20-A208-C387F143A3A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325552-E79B-4289-938F-04DE04ED858F}"/>
              </a:ext>
            </a:extLst>
          </p:cNvPr>
          <p:cNvSpPr txBox="1"/>
          <p:nvPr/>
        </p:nvSpPr>
        <p:spPr>
          <a:xfrm>
            <a:off x="226325" y="226325"/>
            <a:ext cx="87003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the Problem…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B3F72FB-F585-4800-AD27-51178A1FC4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026" y="6407802"/>
            <a:ext cx="1794722" cy="343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344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4062082" y="1752600"/>
            <a:ext cx="4071003" cy="3000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/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82625" lvl="1" indent="-225425">
              <a:buFont typeface="Wingdings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How do we fix this so that we don’t ever get into this situation again?</a:t>
            </a:r>
          </a:p>
          <a:p>
            <a:pPr marL="682625" lvl="1" indent="-225425">
              <a:buFont typeface="Wingdings" pitchFamily="2" charset="2"/>
              <a:buChar char="§"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5425" indent="-225425">
              <a:buFont typeface="Wingdings" pitchFamily="2" charset="2"/>
              <a:buChar char="§"/>
            </a:pPr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5425" indent="-225425">
              <a:buFont typeface="Wingdings" pitchFamily="2" charset="2"/>
              <a:buChar char="§"/>
            </a:pPr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57200"/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57200" indent="-225425">
              <a:buFont typeface="Wingdings" pitchFamily="2" charset="2"/>
              <a:buChar char="§"/>
            </a:pPr>
            <a:endParaRPr lang="en-US" sz="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36772B"/>
                </a:solidFill>
              </a:rPr>
              <a:t> </a:t>
            </a:r>
            <a:fld id="{409B89AD-57FF-4A20-A208-C387F143A3A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325552-E79B-4289-938F-04DE04ED858F}"/>
              </a:ext>
            </a:extLst>
          </p:cNvPr>
          <p:cNvSpPr txBox="1"/>
          <p:nvPr/>
        </p:nvSpPr>
        <p:spPr>
          <a:xfrm>
            <a:off x="181137" y="204184"/>
            <a:ext cx="87003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the Problem…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B3F72FB-F585-4800-AD27-51178A1FC4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026" y="6407802"/>
            <a:ext cx="1794722" cy="343574"/>
          </a:xfrm>
          <a:prstGeom prst="rect">
            <a:avLst/>
          </a:prstGeom>
        </p:spPr>
      </p:pic>
      <p:sp>
        <p:nvSpPr>
          <p:cNvPr id="2" name="Thought Bubble: Cloud 1">
            <a:extLst>
              <a:ext uri="{FF2B5EF4-FFF2-40B4-BE49-F238E27FC236}">
                <a16:creationId xmlns:a16="http://schemas.microsoft.com/office/drawing/2014/main" id="{1A61AD97-9A50-7AA6-8CCD-1C4688736CDB}"/>
              </a:ext>
            </a:extLst>
          </p:cNvPr>
          <p:cNvSpPr/>
          <p:nvPr/>
        </p:nvSpPr>
        <p:spPr>
          <a:xfrm flipV="1">
            <a:off x="3944322" y="1181146"/>
            <a:ext cx="4864748" cy="2819400"/>
          </a:xfrm>
          <a:prstGeom prst="cloudCallou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A9A1FD8E-F870-7991-700C-702C2190122B}"/>
              </a:ext>
            </a:extLst>
          </p:cNvPr>
          <p:cNvSpPr/>
          <p:nvPr/>
        </p:nvSpPr>
        <p:spPr>
          <a:xfrm flipH="1" flipV="1">
            <a:off x="226325" y="3834525"/>
            <a:ext cx="4191000" cy="2135874"/>
          </a:xfrm>
          <a:prstGeom prst="cloudCallou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57AC5765-407B-8C70-AD67-4D6FFD664D4E}"/>
              </a:ext>
            </a:extLst>
          </p:cNvPr>
          <p:cNvSpPr/>
          <p:nvPr/>
        </p:nvSpPr>
        <p:spPr>
          <a:xfrm flipV="1">
            <a:off x="4531333" y="4349003"/>
            <a:ext cx="3601752" cy="2005948"/>
          </a:xfrm>
          <a:prstGeom prst="cloudCallou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46663C-C156-311D-CF27-966DEF7FE0E6}"/>
              </a:ext>
            </a:extLst>
          </p:cNvPr>
          <p:cNvSpPr txBox="1"/>
          <p:nvPr/>
        </p:nvSpPr>
        <p:spPr>
          <a:xfrm>
            <a:off x="5005096" y="4753421"/>
            <a:ext cx="274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 benefits too rich or are the contributions too low? Or both?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45EE8A-CDDA-4955-205C-74CABE6AE0D4}"/>
              </a:ext>
            </a:extLst>
          </p:cNvPr>
          <p:cNvSpPr txBox="1"/>
          <p:nvPr/>
        </p:nvSpPr>
        <p:spPr>
          <a:xfrm>
            <a:off x="1395704" y="4117632"/>
            <a:ext cx="236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should shoulder the load in fixing the issue?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DB1F92-25CD-1727-3FFD-C1AB10D79448}"/>
              </a:ext>
            </a:extLst>
          </p:cNvPr>
          <p:cNvSpPr txBox="1"/>
          <p:nvPr/>
        </p:nvSpPr>
        <p:spPr>
          <a:xfrm>
            <a:off x="771401" y="1567934"/>
            <a:ext cx="281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Obvious Questions</a:t>
            </a:r>
          </a:p>
        </p:txBody>
      </p:sp>
    </p:spTree>
    <p:extLst>
      <p:ext uri="{BB962C8B-B14F-4D97-AF65-F5344CB8AC3E}">
        <p14:creationId xmlns:p14="http://schemas.microsoft.com/office/powerpoint/2010/main" val="775455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500996" y="808626"/>
            <a:ext cx="8033403" cy="6324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Basic benefits summary: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75% of 5-Year Average Salary, plus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$80/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mo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for each year of service in excess of 20 years, plus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$500/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mo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if attain age 50 with 20 years of service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Separate death, disability, and DROP benefits exist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2% COLA after 5 years of retirement if 5-year average investment returns are 8.25% or more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Benefit paid to life of retiree and 75% to surviving spouse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33363" lvl="1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Eligibility:</a:t>
            </a:r>
          </a:p>
          <a:p>
            <a:pPr marL="690563" lvl="2" indent="-2333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Age 50 with 20 years of service or 25 years of service, regardless of age</a:t>
            </a:r>
          </a:p>
          <a:p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90563" indent="-233363">
              <a:buFont typeface="Wingdings" pitchFamily="2" charset="2"/>
              <a:buChar char="§"/>
            </a:pPr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690563" indent="-233363">
              <a:buFont typeface="Wingdings" pitchFamily="2" charset="2"/>
              <a:buChar char="§"/>
            </a:pPr>
            <a:endPara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57200" indent="-225425">
              <a:buFont typeface="Wingdings" pitchFamily="2" charset="2"/>
              <a:buChar char="§"/>
            </a:pPr>
            <a:endParaRPr lang="en-US" sz="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36772B"/>
                </a:solidFill>
              </a:rPr>
              <a:t> </a:t>
            </a:r>
            <a:fld id="{409B89AD-57FF-4A20-A208-C387F143A3A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325552-E79B-4289-938F-04DE04ED858F}"/>
              </a:ext>
            </a:extLst>
          </p:cNvPr>
          <p:cNvSpPr txBox="1"/>
          <p:nvPr/>
        </p:nvSpPr>
        <p:spPr>
          <a:xfrm>
            <a:off x="226325" y="226325"/>
            <a:ext cx="87003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Analysis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B3F72FB-F585-4800-AD27-51178A1FC4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026" y="6407802"/>
            <a:ext cx="1794722" cy="343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55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1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000000"/>
    </a:accent1>
    <a:accent2>
      <a:srgbClr val="7ABC32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6B9F25"/>
    </a:hlink>
    <a:folHlink>
      <a:srgbClr val="B26B02"/>
    </a:folHlink>
  </a:clrScheme>
  <a:fontScheme name="Retrospect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Retrospect">
    <a:fillStyleLst>
      <a:solidFill>
        <a:schemeClr val="phClr"/>
      </a:solidFill>
      <a:gradFill rotWithShape="1">
        <a:gsLst>
          <a:gs pos="0">
            <a:schemeClr val="phClr">
              <a:tint val="65000"/>
              <a:shade val="92000"/>
              <a:satMod val="130000"/>
            </a:schemeClr>
          </a:gs>
          <a:gs pos="45000">
            <a:schemeClr val="phClr">
              <a:tint val="60000"/>
              <a:shade val="99000"/>
              <a:satMod val="120000"/>
            </a:schemeClr>
          </a:gs>
          <a:gs pos="100000">
            <a:schemeClr val="phClr">
              <a:tint val="55000"/>
              <a:satMod val="140000"/>
            </a:schemeClr>
          </a:gs>
        </a:gsLst>
        <a:path path="circle">
          <a:fillToRect l="100000" t="100000" r="100000" b="100000"/>
        </a:path>
      </a:gradFill>
      <a:gradFill rotWithShape="1">
        <a:gsLst>
          <a:gs pos="0">
            <a:schemeClr val="phClr">
              <a:shade val="85000"/>
              <a:satMod val="130000"/>
            </a:schemeClr>
          </a:gs>
          <a:gs pos="34000">
            <a:schemeClr val="phClr">
              <a:shade val="87000"/>
              <a:satMod val="125000"/>
            </a:schemeClr>
          </a:gs>
          <a:gs pos="70000">
            <a:schemeClr val="phClr">
              <a:tint val="100000"/>
              <a:shade val="90000"/>
              <a:satMod val="130000"/>
            </a:schemeClr>
          </a:gs>
          <a:gs pos="100000">
            <a:schemeClr val="phClr">
              <a:tint val="100000"/>
              <a:shade val="100000"/>
              <a:satMod val="110000"/>
            </a:schemeClr>
          </a:gs>
        </a:gsLst>
        <a:path path="circle">
          <a:fillToRect l="100000" t="100000" r="100000" b="100000"/>
        </a:path>
      </a:gradFill>
    </a:fillStyleLst>
    <a:lnStyleLst>
      <a:ln w="12700" cap="flat" cmpd="sng" algn="ctr">
        <a:solidFill>
          <a:schemeClr val="phClr"/>
        </a:solidFill>
        <a:prstDash val="solid"/>
      </a:ln>
      <a:ln w="15875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</a:effectStyle>
      <a:effectStyle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a:effectStyle>
    </a:effectStyleLst>
    <a:bgFillStyleLst>
      <a:solidFill>
        <a:schemeClr val="phClr"/>
      </a:solidFill>
      <a:solidFill>
        <a:schemeClr val="phClr">
          <a:tint val="90000"/>
          <a:shade val="97000"/>
          <a:satMod val="130000"/>
        </a:schemeClr>
      </a:solidFill>
      <a:gradFill rotWithShape="1">
        <a:gsLst>
          <a:gs pos="0">
            <a:schemeClr val="phClr">
              <a:tint val="96000"/>
              <a:shade val="99000"/>
              <a:satMod val="140000"/>
            </a:schemeClr>
          </a:gs>
          <a:gs pos="65000">
            <a:schemeClr val="phClr">
              <a:tint val="100000"/>
              <a:shade val="80000"/>
              <a:satMod val="130000"/>
            </a:schemeClr>
          </a:gs>
          <a:gs pos="100000">
            <a:schemeClr val="phClr">
              <a:tint val="100000"/>
              <a:shade val="48000"/>
              <a:satMod val="120000"/>
            </a:schemeClr>
          </a:gs>
        </a:gsLst>
        <a:lin ang="162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6616</TotalTime>
  <Words>1132</Words>
  <Application>Microsoft Office PowerPoint</Application>
  <PresentationFormat>On-screen Show (4:3)</PresentationFormat>
  <Paragraphs>184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ferrellj</dc:creator>
  <cp:lastModifiedBy>Brad Heinrichs</cp:lastModifiedBy>
  <cp:revision>199</cp:revision>
  <dcterms:created xsi:type="dcterms:W3CDTF">2011-10-18T14:44:59Z</dcterms:created>
  <dcterms:modified xsi:type="dcterms:W3CDTF">2024-06-18T12:47:21Z</dcterms:modified>
</cp:coreProperties>
</file>