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7"/>
  </p:notesMasterIdLst>
  <p:sldIdLst>
    <p:sldId id="256" r:id="rId4"/>
    <p:sldId id="444" r:id="rId5"/>
    <p:sldId id="445" r:id="rId6"/>
    <p:sldId id="446" r:id="rId7"/>
    <p:sldId id="447" r:id="rId8"/>
    <p:sldId id="448" r:id="rId9"/>
    <p:sldId id="263" r:id="rId10"/>
    <p:sldId id="454" r:id="rId11"/>
    <p:sldId id="455" r:id="rId12"/>
    <p:sldId id="457" r:id="rId13"/>
    <p:sldId id="456" r:id="rId14"/>
    <p:sldId id="293" r:id="rId15"/>
    <p:sldId id="458" r:id="rId16"/>
    <p:sldId id="291" r:id="rId17"/>
    <p:sldId id="311" r:id="rId18"/>
    <p:sldId id="451" r:id="rId19"/>
    <p:sldId id="460" r:id="rId20"/>
    <p:sldId id="462" r:id="rId21"/>
    <p:sldId id="320" r:id="rId22"/>
    <p:sldId id="452" r:id="rId23"/>
    <p:sldId id="453" r:id="rId24"/>
    <p:sldId id="463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1D4F7-7082-3386-DB5B-7D3DF383EC22}" v="6" dt="2024-08-22T14:11:13.205"/>
    <p1510:client id="{EB039996-A03F-FBCE-D132-489CDF193CE4}" v="2" dt="2024-08-22T14:40:08.864"/>
    <p1510:client id="{FC2E677B-A0BC-4541-A19E-4040CD990E4C}" v="5" dt="2024-08-22T14:28:40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EB039996-A03F-FBCE-D132-489CDF193CE4}"/>
    <pc:docChg chg="modSld">
      <pc:chgData name="Taylor Novak" userId="S::tnovak@midlandtexas.gov::1bf35eaf-d94c-4f2d-bb10-da09de5f8ee8" providerId="AD" clId="Web-{EB039996-A03F-FBCE-D132-489CDF193CE4}" dt="2024-08-22T14:40:08.864" v="0" actId="20577"/>
      <pc:docMkLst>
        <pc:docMk/>
      </pc:docMkLst>
      <pc:sldChg chg="modSp">
        <pc:chgData name="Taylor Novak" userId="S::tnovak@midlandtexas.gov::1bf35eaf-d94c-4f2d-bb10-da09de5f8ee8" providerId="AD" clId="Web-{EB039996-A03F-FBCE-D132-489CDF193CE4}" dt="2024-08-22T14:40:08.864" v="0" actId="20577"/>
        <pc:sldMkLst>
          <pc:docMk/>
          <pc:sldMk cId="421625424" sldId="272"/>
        </pc:sldMkLst>
        <pc:spChg chg="mod">
          <ac:chgData name="Taylor Novak" userId="S::tnovak@midlandtexas.gov::1bf35eaf-d94c-4f2d-bb10-da09de5f8ee8" providerId="AD" clId="Web-{EB039996-A03F-FBCE-D132-489CDF193CE4}" dt="2024-08-22T14:40:08.864" v="0" actId="20577"/>
          <ac:spMkLst>
            <pc:docMk/>
            <pc:sldMk cId="421625424" sldId="272"/>
            <ac:spMk id="5" creationId="{DAAEFDED-F624-7415-85CE-B2CD75DEB4D1}"/>
          </ac:spMkLst>
        </pc:spChg>
      </pc:sldChg>
    </pc:docChg>
  </pc:docChgLst>
  <pc:docChgLst>
    <pc:chgData name="Taylor Novak" userId="1bf35eaf-d94c-4f2d-bb10-da09de5f8ee8" providerId="ADAL" clId="{FC2E677B-A0BC-4541-A19E-4040CD990E4C}"/>
    <pc:docChg chg="undo custSel modSld">
      <pc:chgData name="Taylor Novak" userId="1bf35eaf-d94c-4f2d-bb10-da09de5f8ee8" providerId="ADAL" clId="{FC2E677B-A0BC-4541-A19E-4040CD990E4C}" dt="2024-08-22T14:28:40.380" v="30"/>
      <pc:docMkLst>
        <pc:docMk/>
      </pc:docMkLst>
      <pc:sldChg chg="modSp mod">
        <pc:chgData name="Taylor Novak" userId="1bf35eaf-d94c-4f2d-bb10-da09de5f8ee8" providerId="ADAL" clId="{FC2E677B-A0BC-4541-A19E-4040CD990E4C}" dt="2024-08-22T14:27:28.217" v="9" actId="20577"/>
        <pc:sldMkLst>
          <pc:docMk/>
          <pc:sldMk cId="4227072571" sldId="263"/>
        </pc:sldMkLst>
        <pc:spChg chg="mod">
          <ac:chgData name="Taylor Novak" userId="1bf35eaf-d94c-4f2d-bb10-da09de5f8ee8" providerId="ADAL" clId="{FC2E677B-A0BC-4541-A19E-4040CD990E4C}" dt="2024-08-22T14:26:27.729" v="0" actId="2711"/>
          <ac:spMkLst>
            <pc:docMk/>
            <pc:sldMk cId="4227072571" sldId="263"/>
            <ac:spMk id="2" creationId="{7816DDA6-FD74-9BDC-E985-0896FC59987A}"/>
          </ac:spMkLst>
        </pc:spChg>
        <pc:spChg chg="mod">
          <ac:chgData name="Taylor Novak" userId="1bf35eaf-d94c-4f2d-bb10-da09de5f8ee8" providerId="ADAL" clId="{FC2E677B-A0BC-4541-A19E-4040CD990E4C}" dt="2024-08-22T14:27:28.217" v="9" actId="20577"/>
          <ac:spMkLst>
            <pc:docMk/>
            <pc:sldMk cId="4227072571" sldId="263"/>
            <ac:spMk id="5" creationId="{000C1CCA-83C6-1ADF-2608-B0061C885E9F}"/>
          </ac:spMkLst>
        </pc:spChg>
        <pc:graphicFrameChg chg="mod">
          <ac:chgData name="Taylor Novak" userId="1bf35eaf-d94c-4f2d-bb10-da09de5f8ee8" providerId="ADAL" clId="{FC2E677B-A0BC-4541-A19E-4040CD990E4C}" dt="2024-08-22T14:26:46.573" v="3" actId="1076"/>
          <ac:graphicFrameMkLst>
            <pc:docMk/>
            <pc:sldMk cId="4227072571" sldId="263"/>
            <ac:graphicFrameMk id="8" creationId="{A6629C5B-D043-E57A-C074-E3E407F86A7F}"/>
          </ac:graphicFrameMkLst>
        </pc:graphicFrameChg>
      </pc:sldChg>
      <pc:sldChg chg="addSp delSp modSp mod">
        <pc:chgData name="Taylor Novak" userId="1bf35eaf-d94c-4f2d-bb10-da09de5f8ee8" providerId="ADAL" clId="{FC2E677B-A0BC-4541-A19E-4040CD990E4C}" dt="2024-08-22T14:28:26.229" v="28" actId="1076"/>
        <pc:sldMkLst>
          <pc:docMk/>
          <pc:sldMk cId="4263486553" sldId="291"/>
        </pc:sldMkLst>
        <pc:spChg chg="add del mod">
          <ac:chgData name="Taylor Novak" userId="1bf35eaf-d94c-4f2d-bb10-da09de5f8ee8" providerId="ADAL" clId="{FC2E677B-A0BC-4541-A19E-4040CD990E4C}" dt="2024-08-22T14:28:16.055" v="25" actId="478"/>
          <ac:spMkLst>
            <pc:docMk/>
            <pc:sldMk cId="4263486553" sldId="291"/>
            <ac:spMk id="3" creationId="{575AA234-FB2F-613E-2B7B-4CCFAB309FD8}"/>
          </ac:spMkLst>
        </pc:spChg>
        <pc:picChg chg="add del">
          <ac:chgData name="Taylor Novak" userId="1bf35eaf-d94c-4f2d-bb10-da09de5f8ee8" providerId="ADAL" clId="{FC2E677B-A0BC-4541-A19E-4040CD990E4C}" dt="2024-08-22T14:28:19.409" v="26" actId="478"/>
          <ac:picMkLst>
            <pc:docMk/>
            <pc:sldMk cId="4263486553" sldId="291"/>
            <ac:picMk id="2" creationId="{0583D6B7-75A8-4BB6-2C9A-3347587EB569}"/>
          </ac:picMkLst>
        </pc:picChg>
        <pc:picChg chg="add mod">
          <ac:chgData name="Taylor Novak" userId="1bf35eaf-d94c-4f2d-bb10-da09de5f8ee8" providerId="ADAL" clId="{FC2E677B-A0BC-4541-A19E-4040CD990E4C}" dt="2024-08-22T14:28:13.702" v="24"/>
          <ac:picMkLst>
            <pc:docMk/>
            <pc:sldMk cId="4263486553" sldId="291"/>
            <ac:picMk id="5" creationId="{B7878D43-9E4E-4ABB-327E-7CB05CDA453C}"/>
          </ac:picMkLst>
        </pc:picChg>
        <pc:picChg chg="add mod">
          <ac:chgData name="Taylor Novak" userId="1bf35eaf-d94c-4f2d-bb10-da09de5f8ee8" providerId="ADAL" clId="{FC2E677B-A0BC-4541-A19E-4040CD990E4C}" dt="2024-08-22T14:28:26.229" v="28" actId="1076"/>
          <ac:picMkLst>
            <pc:docMk/>
            <pc:sldMk cId="4263486553" sldId="291"/>
            <ac:picMk id="6" creationId="{53617B7C-20B8-1C63-34FE-48E4FE7BB69B}"/>
          </ac:picMkLst>
        </pc:picChg>
      </pc:sldChg>
      <pc:sldChg chg="addSp delSp modSp mod">
        <pc:chgData name="Taylor Novak" userId="1bf35eaf-d94c-4f2d-bb10-da09de5f8ee8" providerId="ADAL" clId="{FC2E677B-A0BC-4541-A19E-4040CD990E4C}" dt="2024-08-22T14:28:40.380" v="30"/>
        <pc:sldMkLst>
          <pc:docMk/>
          <pc:sldMk cId="2657037566" sldId="311"/>
        </pc:sldMkLst>
        <pc:picChg chg="add mod">
          <ac:chgData name="Taylor Novak" userId="1bf35eaf-d94c-4f2d-bb10-da09de5f8ee8" providerId="ADAL" clId="{FC2E677B-A0BC-4541-A19E-4040CD990E4C}" dt="2024-08-22T14:28:40.380" v="30"/>
          <ac:picMkLst>
            <pc:docMk/>
            <pc:sldMk cId="2657037566" sldId="311"/>
            <ac:picMk id="3" creationId="{17519258-AD58-162D-2F3E-8909694509E3}"/>
          </ac:picMkLst>
        </pc:picChg>
        <pc:picChg chg="del">
          <ac:chgData name="Taylor Novak" userId="1bf35eaf-d94c-4f2d-bb10-da09de5f8ee8" providerId="ADAL" clId="{FC2E677B-A0BC-4541-A19E-4040CD990E4C}" dt="2024-08-22T14:28:40.113" v="29" actId="478"/>
          <ac:picMkLst>
            <pc:docMk/>
            <pc:sldMk cId="2657037566" sldId="311"/>
            <ac:picMk id="5" creationId="{8BC491F7-2871-C894-75B7-8ED2372DB9B1}"/>
          </ac:picMkLst>
        </pc:picChg>
      </pc:sldChg>
      <pc:sldChg chg="addSp delSp modSp mod">
        <pc:chgData name="Taylor Novak" userId="1bf35eaf-d94c-4f2d-bb10-da09de5f8ee8" providerId="ADAL" clId="{FC2E677B-A0BC-4541-A19E-4040CD990E4C}" dt="2024-08-22T14:28:00.052" v="12" actId="1076"/>
        <pc:sldMkLst>
          <pc:docMk/>
          <pc:sldMk cId="3393629512" sldId="458"/>
        </pc:sldMkLst>
        <pc:picChg chg="del">
          <ac:chgData name="Taylor Novak" userId="1bf35eaf-d94c-4f2d-bb10-da09de5f8ee8" providerId="ADAL" clId="{FC2E677B-A0BC-4541-A19E-4040CD990E4C}" dt="2024-08-22T14:27:49.698" v="10" actId="478"/>
          <ac:picMkLst>
            <pc:docMk/>
            <pc:sldMk cId="3393629512" sldId="458"/>
            <ac:picMk id="2" creationId="{7CA87798-1026-6E85-E6D5-7C997D9F93F7}"/>
          </ac:picMkLst>
        </pc:picChg>
        <pc:picChg chg="add mod">
          <ac:chgData name="Taylor Novak" userId="1bf35eaf-d94c-4f2d-bb10-da09de5f8ee8" providerId="ADAL" clId="{FC2E677B-A0BC-4541-A19E-4040CD990E4C}" dt="2024-08-22T14:28:00.052" v="12" actId="1076"/>
          <ac:picMkLst>
            <pc:docMk/>
            <pc:sldMk cId="3393629512" sldId="458"/>
            <ac:picMk id="5" creationId="{CB1FDE75-B94D-E0BC-CA3D-724A77B9E786}"/>
          </ac:picMkLst>
        </pc:picChg>
      </pc:sldChg>
    </pc:docChg>
  </pc:docChgLst>
  <pc:docChgLst>
    <pc:chgData name="Taylor Novak" userId="S::tnovak@midlandtexas.gov::1bf35eaf-d94c-4f2d-bb10-da09de5f8ee8" providerId="AD" clId="Web-{85A1D4F7-7082-3386-DB5B-7D3DF383EC22}"/>
    <pc:docChg chg="modSld">
      <pc:chgData name="Taylor Novak" userId="S::tnovak@midlandtexas.gov::1bf35eaf-d94c-4f2d-bb10-da09de5f8ee8" providerId="AD" clId="Web-{85A1D4F7-7082-3386-DB5B-7D3DF383EC22}" dt="2024-08-22T14:11:13.205" v="5" actId="20577"/>
      <pc:docMkLst>
        <pc:docMk/>
      </pc:docMkLst>
      <pc:sldChg chg="modSp">
        <pc:chgData name="Taylor Novak" userId="S::tnovak@midlandtexas.gov::1bf35eaf-d94c-4f2d-bb10-da09de5f8ee8" providerId="AD" clId="Web-{85A1D4F7-7082-3386-DB5B-7D3DF383EC22}" dt="2024-08-22T14:11:13.205" v="5" actId="20577"/>
        <pc:sldMkLst>
          <pc:docMk/>
          <pc:sldMk cId="3393629512" sldId="458"/>
        </pc:sldMkLst>
        <pc:spChg chg="mod">
          <ac:chgData name="Taylor Novak" userId="S::tnovak@midlandtexas.gov::1bf35eaf-d94c-4f2d-bb10-da09de5f8ee8" providerId="AD" clId="Web-{85A1D4F7-7082-3386-DB5B-7D3DF383EC22}" dt="2024-08-22T14:11:13.205" v="5" actId="20577"/>
          <ac:spMkLst>
            <pc:docMk/>
            <pc:sldMk cId="3393629512" sldId="458"/>
            <ac:spMk id="3" creationId="{575AA234-FB2F-613E-2B7B-4CCFAB309FD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16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60923480454146"/>
          <c:y val="0.10311202926607883"/>
          <c:w val="0.75478153039091711"/>
          <c:h val="0.5828055474249818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FD-4DF8-985A-B57219D9B73B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FD-4DF8-985A-B57219D9B73B}"/>
              </c:ext>
            </c:extLst>
          </c:dPt>
          <c:dLbls>
            <c:dLbl>
              <c:idx val="0"/>
              <c:layout>
                <c:manualLayout>
                  <c:x val="0.35647621638168203"/>
                  <c:y val="2.9396450918672209E-2"/>
                </c:manualLayout>
              </c:layout>
              <c:tx>
                <c:rich>
                  <a:bodyPr/>
                  <a:lstStyle/>
                  <a:p>
                    <a:fld id="{D5ED4AF1-D95D-46E6-8B4E-E0C1D491330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$11,308,778
28%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71821160077213"/>
                      <c:h val="0.328142734104711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FD-4DF8-985A-B57219D9B73B}"/>
                </c:ext>
              </c:extLst>
            </c:dLbl>
            <c:dLbl>
              <c:idx val="1"/>
              <c:layout>
                <c:manualLayout>
                  <c:x val="-1.047875823689529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Non-General</a:t>
                    </a:r>
                    <a:r>
                      <a:rPr lang="en-US" baseline="0"/>
                      <a:t> Fund
$29,446,053
72%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159425390048829"/>
                      <c:h val="0.2471191424375168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6FD-4DF8-985A-B57219D9B7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PieDonut!$E$16:$F$16</c:f>
              <c:strCache>
                <c:ptCount val="2"/>
                <c:pt idx="0">
                  <c:v>General Fund</c:v>
                </c:pt>
                <c:pt idx="1">
                  <c:v>Non General Fund</c:v>
                </c:pt>
              </c:strCache>
            </c:strRef>
          </c:cat>
          <c:val>
            <c:numRef>
              <c:f>PieDonut!$E$19:$F$19</c:f>
              <c:numCache>
                <c:formatCode>_("$"* #,##0_);_("$"* \(#,##0\);_("$"* "-"??_);_(@_)</c:formatCode>
                <c:ptCount val="2"/>
                <c:pt idx="0">
                  <c:v>11268777.619999999</c:v>
                </c:pt>
                <c:pt idx="1">
                  <c:v>27446052.989999998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FD-4DF8-985A-B57219D9B73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3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85192754168797E-2"/>
          <c:y val="0.1216933806321769"/>
          <c:w val="0.54455597363994634"/>
          <c:h val="0.74314183352508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CD-4D96-9B8C-763BA2683A7E}"/>
              </c:ext>
            </c:extLst>
          </c:dPt>
          <c:dPt>
            <c:idx val="1"/>
            <c:bubble3D val="0"/>
            <c:spPr>
              <a:solidFill>
                <a:schemeClr val="accent5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CD-4D96-9B8C-763BA2683A7E}"/>
              </c:ext>
            </c:extLst>
          </c:dPt>
          <c:dPt>
            <c:idx val="2"/>
            <c:bubble3D val="0"/>
            <c:explosion val="10"/>
            <c:spPr>
              <a:solidFill>
                <a:schemeClr val="accent5">
                  <a:tint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ECD-4D96-9B8C-763BA2683A7E}"/>
              </c:ext>
            </c:extLst>
          </c:dPt>
          <c:dPt>
            <c:idx val="3"/>
            <c:bubble3D val="0"/>
            <c:spPr>
              <a:solidFill>
                <a:schemeClr val="accent5">
                  <a:shade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ECD-4D96-9B8C-763BA2683A7E}"/>
              </c:ext>
            </c:extLst>
          </c:dPt>
          <c:dPt>
            <c:idx val="4"/>
            <c:bubble3D val="0"/>
            <c:spPr>
              <a:solidFill>
                <a:schemeClr val="accent5">
                  <a:shade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ECD-4D96-9B8C-763BA2683A7E}"/>
              </c:ext>
            </c:extLst>
          </c:dPt>
          <c:dPt>
            <c:idx val="5"/>
            <c:bubble3D val="0"/>
            <c:spPr>
              <a:solidFill>
                <a:schemeClr val="accent5">
                  <a:shade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ECD-4D96-9B8C-763BA2683A7E}"/>
              </c:ext>
            </c:extLst>
          </c:dPt>
          <c:dLbls>
            <c:dLbl>
              <c:idx val="0"/>
              <c:layout>
                <c:manualLayout>
                  <c:x val="8.417176129959552E-3"/>
                  <c:y val="-1.547739377317718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62275830022789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ECD-4D96-9B8C-763BA2683A7E}"/>
                </c:ext>
              </c:extLst>
            </c:dLbl>
            <c:dLbl>
              <c:idx val="1"/>
              <c:layout>
                <c:manualLayout>
                  <c:x val="5.8188417233420282E-2"/>
                  <c:y val="-3.7868406814408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45582079357221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ECD-4D96-9B8C-763BA2683A7E}"/>
                </c:ext>
              </c:extLst>
            </c:dLbl>
            <c:dLbl>
              <c:idx val="2"/>
              <c:layout>
                <c:manualLayout>
                  <c:x val="0.10972310904762873"/>
                  <c:y val="0.1966957386354283"/>
                </c:manualLayout>
              </c:layout>
              <c:tx>
                <c:rich>
                  <a:bodyPr/>
                  <a:lstStyle/>
                  <a:p>
                    <a:fld id="{2020BFAC-78F2-4D2B-BBEA-EFA314C9C2A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$40,754,831
</a:t>
                    </a:r>
                    <a:fld id="{F7597CB1-5DDD-4D9D-A5FA-A1ADF3540426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CD-4D96-9B8C-763BA2683A7E}"/>
                </c:ext>
              </c:extLst>
            </c:dLbl>
            <c:dLbl>
              <c:idx val="3"/>
              <c:layout>
                <c:manualLayout>
                  <c:x val="-0.15266766251798342"/>
                  <c:y val="0.15709311041531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24255671345249"/>
                      <c:h val="0.173867782913841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ECD-4D96-9B8C-763BA2683A7E}"/>
                </c:ext>
              </c:extLst>
            </c:dLbl>
            <c:dLbl>
              <c:idx val="4"/>
              <c:layout>
                <c:manualLayout>
                  <c:x val="-0.36552576625466288"/>
                  <c:y val="2.78553140025044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881238118788148"/>
                      <c:h val="0.1688097295123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ECD-4D96-9B8C-763BA2683A7E}"/>
                </c:ext>
              </c:extLst>
            </c:dLbl>
            <c:dLbl>
              <c:idx val="5"/>
              <c:layout>
                <c:manualLayout>
                  <c:x val="7.5534563047386868E-4"/>
                  <c:y val="-0.2171512543528386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82937702390474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2ECD-4D96-9B8C-763BA2683A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PieDonut!$A$17:$A$22</c:f>
              <c:strCache>
                <c:ptCount val="6"/>
                <c:pt idx="0">
                  <c:v>Goal 1: Strong Economy with More Quality Jobs</c:v>
                </c:pt>
                <c:pt idx="1">
                  <c:v>Goal 2: Set the Standard for a Safe and Secure City</c:v>
                </c:pt>
                <c:pt idx="2">
                  <c:v>Goal 3: Quality of Life and Place</c:v>
                </c:pt>
                <c:pt idx="3">
                  <c:v>Goal 4: Transparent &amp; Consistent Communication</c:v>
                </c:pt>
                <c:pt idx="4">
                  <c:v>Goal 5: Provide Sound Governance &amp; Fiscal Management</c:v>
                </c:pt>
                <c:pt idx="5">
                  <c:v>Goal 6: Strengthen and Sustain our Infrastructure</c:v>
                </c:pt>
              </c:strCache>
            </c:strRef>
          </c:cat>
          <c:val>
            <c:numRef>
              <c:f>PieDonut!$B$17:$B$22</c:f>
              <c:numCache>
                <c:formatCode>_("$"* #,##0_);_("$"* \(#,##0\);_("$"* "-"??_);_(@_)</c:formatCode>
                <c:ptCount val="6"/>
                <c:pt idx="0">
                  <c:v>29494333.469999999</c:v>
                </c:pt>
                <c:pt idx="1">
                  <c:v>101331085.92000003</c:v>
                </c:pt>
                <c:pt idx="2">
                  <c:v>38714830.609999999</c:v>
                </c:pt>
                <c:pt idx="3">
                  <c:v>22249607.499999996</c:v>
                </c:pt>
                <c:pt idx="4">
                  <c:v>76783419.089999989</c:v>
                </c:pt>
                <c:pt idx="5">
                  <c:v>185426602.90999997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ECD-4D96-9B8C-763BA2683A7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8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64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4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CLEAN SLIDE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6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2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5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48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3.6 percent increase in general fund; 36% increase in non-general fund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9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25098" y="2273141"/>
            <a:ext cx="4743834" cy="244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800" b="1">
                <a:solidFill>
                  <a:schemeClr val="bg1"/>
                </a:solidFill>
              </a:rPr>
              <a:t>Goal 3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3200" i="1">
                <a:solidFill>
                  <a:schemeClr val="bg1"/>
                </a:solidFill>
              </a:rPr>
              <a:t>Quality of Life + Place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>
                <a:solidFill>
                  <a:schemeClr val="bg1"/>
                </a:solidFill>
              </a:rPr>
              <a:t>FY 2025 Budget Presentation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238539" y="4717668"/>
            <a:ext cx="32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July, 2024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79498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10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Three: Quality Life +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251849"/>
            <a:ext cx="7246986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pPr marL="342900" lvl="1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Rise to the challenge of providing residents with improved facilities to play golf at the only public golf course in Midland</a:t>
            </a:r>
          </a:p>
          <a:p>
            <a:pPr marL="6858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Begin Master Plan + phase I capital improvements</a:t>
            </a:r>
          </a:p>
          <a:p>
            <a:pPr marL="6858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Improved course management</a:t>
            </a:r>
          </a:p>
          <a:p>
            <a:pPr marL="6858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Ease of scheduling tee times</a:t>
            </a:r>
          </a:p>
          <a:p>
            <a:pPr marL="6858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Improve ability to maintain course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55C79-3D49-09D8-A7A4-5F4D62A8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6" t="-204" r="29072" b="204"/>
          <a:stretch/>
        </p:blipFill>
        <p:spPr>
          <a:xfrm>
            <a:off x="7822097" y="1289592"/>
            <a:ext cx="4369904" cy="43165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26BB5C-58AF-813C-4CB8-CA731FB85BB9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A7CA9DE2-69D7-4F60-E84D-F97CE6DCD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79498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11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Three: Quality Life +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251849"/>
            <a:ext cx="725692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Identify + develop plans for new recreational opportunities for Midlanders of all ages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Expanded programming (Chalk the Block, Holiday Lights + Mistletoe Market, Movies in the Park)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Begin scoping for updated Parks Master Plan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Multi-generational facility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Indoor playground opportunity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F46C20-A515-042E-D5BB-A7AEC7BE0CAE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CFB06D4-FFE6-28C2-9107-A31EE5881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99E68E7D-7C63-D815-40F6-782901E92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r="-77"/>
          <a:stretch/>
        </p:blipFill>
        <p:spPr bwMode="auto">
          <a:xfrm>
            <a:off x="7938018" y="1251849"/>
            <a:ext cx="4253982" cy="423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E2DD9C28-F5E4-ADDF-9619-82EAE3E15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7347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12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06B404-1BCD-9E8D-71E5-58135A84F574}"/>
              </a:ext>
            </a:extLst>
          </p:cNvPr>
          <p:cNvSpPr txBox="1">
            <a:spLocks/>
          </p:cNvSpPr>
          <p:nvPr/>
        </p:nvSpPr>
        <p:spPr>
          <a:xfrm>
            <a:off x="534629" y="470923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Major Variances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89839-D002-F997-F414-915394A89746}"/>
              </a:ext>
            </a:extLst>
          </p:cNvPr>
          <p:cNvSpPr txBox="1"/>
          <p:nvPr/>
        </p:nvSpPr>
        <p:spPr>
          <a:xfrm>
            <a:off x="534629" y="1537305"/>
            <a:ext cx="7493738" cy="3877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Internal services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GC and SC Tech and General liability increase</a:t>
            </a:r>
          </a:p>
          <a:p>
            <a:pPr marL="342900" indent="-34290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Personnel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City wide increases, Position Reclasses (Maintenance Specialists and SC Supervisor)</a:t>
            </a:r>
          </a:p>
          <a:p>
            <a:pPr marL="342900" indent="-34290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Capital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- Beal Park project, Phase II (Oil &amp; Gas Fund)</a:t>
            </a:r>
          </a:p>
          <a:p>
            <a:pPr marL="342900" indent="-34290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Transfers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- Funding for Hogan Park Golf Course capital improvements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68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223847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Expenses by Department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FDE75-B94D-E0BC-CA3D-724A77B9E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9" y="2820615"/>
            <a:ext cx="11142121" cy="12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2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223847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Expenses by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17B7C-20B8-1C63-34FE-48E4FE7B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15" y="1642448"/>
            <a:ext cx="11148769" cy="35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15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3072BA-D1FA-6E98-B641-21075ACA1914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223847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Staffing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19258-AD58-162D-2F3E-8909694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2" y="2847975"/>
            <a:ext cx="93630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2E4FC8-C043-F93A-5030-E973BFE09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2" t="18871" r="29370" b="14931"/>
          <a:stretch/>
        </p:blipFill>
        <p:spPr>
          <a:xfrm>
            <a:off x="8782836" y="160923"/>
            <a:ext cx="3249519" cy="3389496"/>
          </a:xfrm>
          <a:prstGeom prst="round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16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3" y="1260475"/>
            <a:ext cx="838950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Parks + Recreation Facilities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Construction of Phase I improvements at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Reyes Mashburn Nelms 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Funding plan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Beal Park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approved + Phase I plans underway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Wadley Barron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Duck Pond fountain enhancements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Plans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Doug Russell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bathhouse replacement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Add outdoor patio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SE Senior Center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100+ trees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parks through partnerships</a:t>
            </a:r>
          </a:p>
          <a:p>
            <a:pPr marL="340995" indent="-34099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Plans for playgrounds at </a:t>
            </a:r>
            <a:r>
              <a:rPr lang="en-US" sz="2000" b="1">
                <a:latin typeface="Arial"/>
                <a:cs typeface="Arial"/>
              </a:rPr>
              <a:t>Grasslands + Tumbleweed </a:t>
            </a:r>
            <a:r>
              <a:rPr lang="en-US" sz="2000">
                <a:latin typeface="Arial"/>
                <a:cs typeface="Arial"/>
              </a:rPr>
              <a:t>Parks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F8B8E3-E030-ABE8-CF64-BDC98DC2C209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6A17DC17-4304-54D6-4FA6-9D0F82125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6152" name="Picture 8" descr="Image preview">
            <a:extLst>
              <a:ext uri="{FF2B5EF4-FFF2-40B4-BE49-F238E27FC236}">
                <a16:creationId xmlns:a16="http://schemas.microsoft.com/office/drawing/2014/main" id="{272B644F-5E68-2950-8A61-8659C9EF3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2420"/>
          <a:stretch/>
        </p:blipFill>
        <p:spPr bwMode="auto">
          <a:xfrm>
            <a:off x="8208915" y="3190959"/>
            <a:ext cx="3696407" cy="2433967"/>
          </a:xfrm>
          <a:prstGeom prst="roundRect">
            <a:avLst>
              <a:gd name="adj" fmla="val 30556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5F8F7E80-A6AC-60E5-569E-68373F7F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-2" r="18985" b="9427"/>
          <a:stretch/>
        </p:blipFill>
        <p:spPr bwMode="auto">
          <a:xfrm>
            <a:off x="6885891" y="940652"/>
            <a:ext cx="2447348" cy="1700531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0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17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3" y="1260475"/>
            <a:ext cx="7420862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>
              <a:spcAft>
                <a:spcPts val="600"/>
              </a:spcAft>
            </a:pP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Scharbauer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Sports Complex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Lease to Midland Athletic Syndicate for development of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indoor volleyball, basketball + soccer facility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Major League Baseball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required renovations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Installed restrooms + concession stand on two auxiliary fields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Hosted 20 playoff games, 4 regular season college football games, 1 NCAA Division 2 playoff game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MISD contract for Astound Broadband Stadium approved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F8B8E3-E030-ABE8-CF64-BDC98DC2C209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6A17DC17-4304-54D6-4FA6-9D0F82125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6" name="Picture 4" descr="Athletic Development - Midland Athletics Syndicate Business">
            <a:extLst>
              <a:ext uri="{FF2B5EF4-FFF2-40B4-BE49-F238E27FC236}">
                <a16:creationId xmlns:a16="http://schemas.microsoft.com/office/drawing/2014/main" id="{F6F2E028-9A08-2B04-0470-6F9CF1BE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99" y="1002092"/>
            <a:ext cx="3976902" cy="22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thletic Development - Midland Athletics Syndicate Business">
            <a:extLst>
              <a:ext uri="{FF2B5EF4-FFF2-40B4-BE49-F238E27FC236}">
                <a16:creationId xmlns:a16="http://schemas.microsoft.com/office/drawing/2014/main" id="{1501F638-34D1-FDFC-4567-39FAE9C16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99" y="3360518"/>
            <a:ext cx="3976901" cy="22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3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18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3" y="1260475"/>
            <a:ext cx="7242632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Hogan Park Golf Course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Funding plan for $22M+ in capital improvements approved -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$11M in initial funding approved to begin Phase I 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Adjustment to fees implemented to provide funds for capital improvements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Record sales for Pro Shop ($900k+)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Implemented new system for online tee times</a:t>
            </a:r>
          </a:p>
          <a:p>
            <a:pPr marL="341313" indent="-341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Cart Barn replacement design underway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F8B8E3-E030-ABE8-CF64-BDC98DC2C209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6A17DC17-4304-54D6-4FA6-9D0F82125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9218" name="Picture 2" descr="Hogan Park Golf Course - Roadrunner in Midland, Texas, USA | GolfPass">
            <a:extLst>
              <a:ext uri="{FF2B5EF4-FFF2-40B4-BE49-F238E27FC236}">
                <a16:creationId xmlns:a16="http://schemas.microsoft.com/office/drawing/2014/main" id="{BC3E53EE-7C64-5964-85F7-4CA3B6FF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86" y="179845"/>
            <a:ext cx="5190114" cy="22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gan Park Golf Course - Roadrunner Course - Course Profile | Course  Database">
            <a:extLst>
              <a:ext uri="{FF2B5EF4-FFF2-40B4-BE49-F238E27FC236}">
                <a16:creationId xmlns:a16="http://schemas.microsoft.com/office/drawing/2014/main" id="{A3A49E5B-3442-D0E6-3647-10D47F397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34642"/>
          <a:stretch/>
        </p:blipFill>
        <p:spPr bwMode="auto">
          <a:xfrm>
            <a:off x="7818895" y="2597150"/>
            <a:ext cx="437310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168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260475"/>
            <a:ext cx="7637841" cy="42011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3.1 Enhance Community Engagement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partnerships with sports associations to maximize use of game play fields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youth sports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Partner with local organizations to increase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tournament play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+ expand programming: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Movies in the Park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Downtown Programming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3.2 Foster relationships with foundations and outside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partnerships to enhance park amenities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with an emphasis on Beal Park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9350A1-15FF-2AFB-049D-B929EE558D8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F4EB4C8-6A34-C2ED-1A27-8BA9AFEF3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580C6-D0B5-84A9-208C-322F50863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2" r="9846"/>
          <a:stretch/>
        </p:blipFill>
        <p:spPr>
          <a:xfrm>
            <a:off x="8283844" y="1683469"/>
            <a:ext cx="3748511" cy="33551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3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0293A13-7A5A-407F-9F09-6E97882E6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Table of 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95CBF-6F45-9108-CAD2-1184C06E4BE0}"/>
              </a:ext>
            </a:extLst>
          </p:cNvPr>
          <p:cNvSpPr txBox="1"/>
          <p:nvPr/>
        </p:nvSpPr>
        <p:spPr>
          <a:xfrm>
            <a:off x="469127" y="1415410"/>
            <a:ext cx="8722498" cy="30623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Strategic + Organizational Alignment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Priorities Focus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Major Variances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 Key Accomplishments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Deliverables </a:t>
            </a:r>
          </a:p>
        </p:txBody>
      </p:sp>
    </p:spTree>
    <p:extLst>
      <p:ext uri="{BB962C8B-B14F-4D97-AF65-F5344CB8AC3E}">
        <p14:creationId xmlns:p14="http://schemas.microsoft.com/office/powerpoint/2010/main" val="210166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260475"/>
            <a:ext cx="8328253" cy="45704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3.3 Create an attractive and inclusive living environment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alignment with the Parks + Recreation Master Plan, begin development of parkland ordinance to ensure residents across the City have access to parks + recreational amenities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3.4 Establish beautification programs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Grow tree planting program in partnership with Keep Midland Beautiful and other local businesses – </a:t>
            </a:r>
            <a:r>
              <a:rPr lang="en-US" sz="2000" b="1">
                <a:latin typeface="Arial"/>
                <a:cs typeface="Arial"/>
              </a:rPr>
              <a:t>plant over 100 trees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Design + develop funding plan for replacement of park signage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3.5 Nurture and promote a healthy community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Begin design of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Wildcatters Trail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 scope of work for Hike + Bike Trail Masterplan update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57DD6A-B51E-CD15-BE86-71F85E323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6"/>
          <a:stretch/>
        </p:blipFill>
        <p:spPr>
          <a:xfrm>
            <a:off x="8810786" y="503238"/>
            <a:ext cx="3381214" cy="21148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991CC7-977D-DA81-5232-5D1C1DEDDF05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blue city skyline&#10;&#10;Description automatically generated">
            <a:extLst>
              <a:ext uri="{FF2B5EF4-FFF2-40B4-BE49-F238E27FC236}">
                <a16:creationId xmlns:a16="http://schemas.microsoft.com/office/drawing/2014/main" id="{A4CCC65F-2B0F-5971-E873-B10C5FF72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2F7F2-6CB9-9FCB-983D-0F69F334A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85" y="2724123"/>
            <a:ext cx="3381213" cy="27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8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260475"/>
            <a:ext cx="7431665" cy="49398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Strategy: 3.6 Build the best parks system in our region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Continue Reyes-Mashburn-Nelms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Phase I construction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Phase II design for 2 baseball fields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Continue Beal Park improvements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Begin Phase I construction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Phase II and III design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Improve playgrounds, fields + facilities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Install lights at MUGS +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Windlands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Parks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Construct new bathhouse at Doug Russell Pool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Install playgrounds at Grasslands + Tumbleweed Parks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Complete CDBG-funded projects: Washington Park slide repair + Dunagan Park restroom repair</a:t>
            </a:r>
          </a:p>
        </p:txBody>
      </p: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F472D755-DA96-D3D6-14C9-19AAECC6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75074-AE4F-314D-9F78-D44EB41F2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2" t="630" r="10779" b="628"/>
          <a:stretch/>
        </p:blipFill>
        <p:spPr>
          <a:xfrm>
            <a:off x="8496158" y="154302"/>
            <a:ext cx="3536197" cy="3649850"/>
          </a:xfrm>
          <a:prstGeom prst="round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D6F75-0462-A61C-9B0C-47E99C037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02"/>
          <a:stretch/>
        </p:blipFill>
        <p:spPr>
          <a:xfrm>
            <a:off x="6538409" y="2770514"/>
            <a:ext cx="3162300" cy="1919735"/>
          </a:xfrm>
          <a:prstGeom prst="round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44" name="Picture 4" descr="Freddie Ezell Softball Complex at Ulmer Park | Playeasy">
            <a:extLst>
              <a:ext uri="{FF2B5EF4-FFF2-40B4-BE49-F238E27FC236}">
                <a16:creationId xmlns:a16="http://schemas.microsoft.com/office/drawing/2014/main" id="{2F0063E8-0706-2050-1C75-44E02C54C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9937"/>
          <a:stretch/>
        </p:blipFill>
        <p:spPr bwMode="auto">
          <a:xfrm>
            <a:off x="8496158" y="3719592"/>
            <a:ext cx="3162301" cy="1813711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0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260475"/>
            <a:ext cx="7893564" cy="44781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Strategy: 3.6 Build the best parks system in our region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Begin Phase I Hogan Park Golf Course improvements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Master Plan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new Cart Barn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Replace 5 restrooms + clubhouse renovation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Begin irrigation system redesign and RO system installation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to improve customer experience, leveraging technology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Grow + maintain the </a:t>
            </a:r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Scharbauer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Sports Complex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 and build 2 new auxiliary fields</a:t>
            </a:r>
          </a:p>
          <a:p>
            <a:pPr marL="68897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Diversify stadium usage by hosting at least 25 playoff games, 5 NCAA games, and at least 1,200 auxiliary field rentals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BA719C-871A-FF7D-29D0-C67E97078E8E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E4E593CA-00BE-C975-C6EB-902625E28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13318" name="Picture 6" descr="Image preview">
            <a:extLst>
              <a:ext uri="{FF2B5EF4-FFF2-40B4-BE49-F238E27FC236}">
                <a16:creationId xmlns:a16="http://schemas.microsoft.com/office/drawing/2014/main" id="{B80EEDFC-FF76-56C7-A4A4-E48686488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4" y="536570"/>
            <a:ext cx="4184646" cy="23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preview">
            <a:extLst>
              <a:ext uri="{FF2B5EF4-FFF2-40B4-BE49-F238E27FC236}">
                <a16:creationId xmlns:a16="http://schemas.microsoft.com/office/drawing/2014/main" id="{9B059385-DE56-0A57-6B6F-24FF732D6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-697" r="18224" b="697"/>
          <a:stretch/>
        </p:blipFill>
        <p:spPr bwMode="auto">
          <a:xfrm>
            <a:off x="8578312" y="3091912"/>
            <a:ext cx="3613688" cy="24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3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Deliver exceptional services and promote a high quality of life and place for </a:t>
            </a:r>
            <a:r>
              <a:rPr lang="en-US" sz="3600" b="1" dirty="0">
                <a:latin typeface="Arial"/>
                <a:cs typeface="Arial"/>
              </a:rPr>
              <a:t>ALL </a:t>
            </a:r>
            <a:r>
              <a:rPr lang="en-US" sz="3600" dirty="0">
                <a:latin typeface="Arial"/>
                <a:cs typeface="Arial"/>
              </a:rPr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E6EB4CD5-611D-EF89-3DD2-6FCA6B331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7976201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“The City of Midland will be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Safest City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West Texas by Providing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World Class Municipal Services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Operational Excellence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a Culture of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Premier City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(Goals 1, 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6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5667943-9CD9-941D-D82A-CBDEEB97E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251849"/>
            <a:ext cx="8987990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Goal 3. </a:t>
            </a:r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Quality of Life and Place</a:t>
            </a:r>
          </a:p>
          <a:p>
            <a:pPr>
              <a:spcAft>
                <a:spcPts val="1200"/>
              </a:spcAft>
            </a:pPr>
            <a:r>
              <a:rPr lang="en-US" sz="2400" i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Strategies</a:t>
            </a:r>
            <a:endParaRPr lang="en-US" sz="2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3.1 Enhance Community Engagement: </a:t>
            </a:r>
            <a:r>
              <a:rPr lang="en-US" sz="20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Champion innovative recreational, educational, and cultural programs that enrich residents’ lives in partnership with the business community</a:t>
            </a:r>
          </a:p>
          <a:p>
            <a:pPr marL="342900" indent="-342900">
              <a:spcAft>
                <a:spcPts val="12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3.2 Foster Relationships with Foundations and Outside Businesses: </a:t>
            </a:r>
            <a:r>
              <a:rPr lang="en-US" sz="20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Collaborate to create world-class facilities and amenities</a:t>
            </a:r>
          </a:p>
          <a:p>
            <a:pPr marL="342900" indent="-342900">
              <a:spcAft>
                <a:spcPts val="12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3.3 Create an Attractive and Inclusive Living Environment: </a:t>
            </a:r>
            <a:r>
              <a:rPr lang="en-US" sz="20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Develop and enhance live, work, and play opportunities for our citizens</a:t>
            </a:r>
          </a:p>
          <a:p>
            <a:pPr marL="342900" indent="-342900">
              <a:spcAft>
                <a:spcPts val="12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3.4 Establish Beautification Programs: </a:t>
            </a:r>
            <a:r>
              <a:rPr lang="en-US" sz="20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Implement initiatives to make the community clean and bright</a:t>
            </a:r>
          </a:p>
        </p:txBody>
      </p:sp>
    </p:spTree>
    <p:extLst>
      <p:ext uri="{BB962C8B-B14F-4D97-AF65-F5344CB8AC3E}">
        <p14:creationId xmlns:p14="http://schemas.microsoft.com/office/powerpoint/2010/main" val="149601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251849"/>
            <a:ext cx="6825815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Goal 3. </a:t>
            </a:r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Quality of Life and Place</a:t>
            </a:r>
          </a:p>
          <a:p>
            <a:pPr>
              <a:spcAft>
                <a:spcPts val="1200"/>
              </a:spcAft>
            </a:pPr>
            <a:r>
              <a:rPr lang="en-US" sz="2400" i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Strategies (continued)</a:t>
            </a:r>
            <a:endParaRPr lang="en-US" sz="2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3.5 Nurture and Promote a Healthy Community: </a:t>
            </a:r>
            <a:r>
              <a:rPr lang="en-US" sz="20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Increase health community living and education opportunities for citizens of all ages</a:t>
            </a:r>
          </a:p>
          <a:p>
            <a:pPr marL="342900" indent="-342900">
              <a:spcAft>
                <a:spcPts val="12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3.6 Build the Best Parks System in Our Region: </a:t>
            </a:r>
            <a:r>
              <a:rPr lang="en-US" sz="20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Offer diverse, accessible, and enjoyable green spaces, tournament ready ball fields, safe playgrounds, and unique recreational opportunities that enhance the quality of life/quality of place for our community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48EEF9-3C1B-9E8E-FE73-C6031498A8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BEB8D2C-ECC9-3690-2345-B14E7041E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DB59D8-311C-0F4B-F031-5E2151E6B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979" r="39417" b="1795"/>
          <a:stretch/>
        </p:blipFill>
        <p:spPr bwMode="auto">
          <a:xfrm>
            <a:off x="7506908" y="1915"/>
            <a:ext cx="4682538" cy="55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6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Midland Parks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Midland Pools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Community + Senior Centers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Hogan Park Golf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Scharbauer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Sports Complex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5CD743-6634-343E-A7C2-938AD5C3FBD8}"/>
              </a:ext>
            </a:extLst>
          </p:cNvPr>
          <p:cNvSpPr/>
          <p:nvPr/>
        </p:nvSpPr>
        <p:spPr>
          <a:xfrm>
            <a:off x="9024601" y="215389"/>
            <a:ext cx="2962948" cy="3779271"/>
          </a:xfrm>
          <a:prstGeom prst="roundRect">
            <a:avLst>
              <a:gd name="adj" fmla="val 0"/>
            </a:avLst>
          </a:prstGeom>
          <a:blipFill rotWithShape="1">
            <a:blip r:embed="rId2"/>
            <a:srcRect/>
            <a:stretch>
              <a:fillRect l="-45000" r="-4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90572C-053D-063C-9D0D-19329281E4E0}"/>
              </a:ext>
            </a:extLst>
          </p:cNvPr>
          <p:cNvSpPr/>
          <p:nvPr/>
        </p:nvSpPr>
        <p:spPr>
          <a:xfrm>
            <a:off x="6096000" y="475864"/>
            <a:ext cx="3291821" cy="3182620"/>
          </a:xfrm>
          <a:prstGeom prst="ellipse">
            <a:avLst/>
          </a:prstGeom>
          <a:blipFill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9EA42A-C60F-A2DB-7449-81F20BCB83EF}"/>
              </a:ext>
            </a:extLst>
          </p:cNvPr>
          <p:cNvSpPr/>
          <p:nvPr/>
        </p:nvSpPr>
        <p:spPr>
          <a:xfrm>
            <a:off x="7409180" y="3096120"/>
            <a:ext cx="3096895" cy="3108543"/>
          </a:xfrm>
          <a:prstGeom prst="ellipse">
            <a:avLst/>
          </a:prstGeom>
          <a:blipFill rotWithShape="1">
            <a:blip r:embed="rId4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B634E6-E7E7-CEBA-3726-C12AC426E4A2}"/>
              </a:ext>
            </a:extLst>
          </p:cNvPr>
          <p:cNvSpPr/>
          <p:nvPr/>
        </p:nvSpPr>
        <p:spPr>
          <a:xfrm>
            <a:off x="10074754" y="3670360"/>
            <a:ext cx="1912795" cy="1960061"/>
          </a:xfrm>
          <a:prstGeom prst="ellipse">
            <a:avLst/>
          </a:prstGeom>
          <a:blipFill rotWithShape="1">
            <a:blip r:embed="rId5"/>
            <a:srcRect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044A88-32FA-E981-C67D-B0733F68241D}"/>
              </a:ext>
            </a:extLst>
          </p:cNvPr>
          <p:cNvSpPr/>
          <p:nvPr/>
        </p:nvSpPr>
        <p:spPr>
          <a:xfrm>
            <a:off x="5689772" y="4342130"/>
            <a:ext cx="2392044" cy="2363469"/>
          </a:xfrm>
          <a:prstGeom prst="ellipse">
            <a:avLst/>
          </a:prstGeom>
          <a:blipFill rotWithShape="1">
            <a:blip r:embed="rId6"/>
            <a:srcRect/>
            <a:stretch>
              <a:fillRect l="-83000" r="-8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6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575110" y="398074"/>
            <a:ext cx="1125765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Quality of Life +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6DDA6-FD74-9BDC-E985-0896FC59987A}"/>
              </a:ext>
            </a:extLst>
          </p:cNvPr>
          <p:cNvSpPr txBox="1"/>
          <p:nvPr/>
        </p:nvSpPr>
        <p:spPr>
          <a:xfrm>
            <a:off x="575110" y="1243097"/>
            <a:ext cx="8930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FY 2025 ALL FUNDS BUDGET: $40,754,831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9E0D4CC-FF69-7095-A0E6-F07036026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496774"/>
              </p:ext>
            </p:extLst>
          </p:nvPr>
        </p:nvGraphicFramePr>
        <p:xfrm>
          <a:off x="7687986" y="2390515"/>
          <a:ext cx="3635927" cy="3585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E9090A-5135-B016-22E3-8E3E5D733841}"/>
              </a:ext>
            </a:extLst>
          </p:cNvPr>
          <p:cNvCxnSpPr>
            <a:cxnSpLocks/>
          </p:cNvCxnSpPr>
          <p:nvPr/>
        </p:nvCxnSpPr>
        <p:spPr>
          <a:xfrm flipV="1">
            <a:off x="5040530" y="3344193"/>
            <a:ext cx="3248064" cy="548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CDBCD7-1374-5A2D-E14B-84FDF067587E}"/>
              </a:ext>
            </a:extLst>
          </p:cNvPr>
          <p:cNvCxnSpPr>
            <a:cxnSpLocks/>
          </p:cNvCxnSpPr>
          <p:nvPr/>
        </p:nvCxnSpPr>
        <p:spPr>
          <a:xfrm>
            <a:off x="5040530" y="3899261"/>
            <a:ext cx="3322420" cy="284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6629C5B-D043-E57A-C074-E3E407F86A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621277"/>
              </p:ext>
            </p:extLst>
          </p:nvPr>
        </p:nvGraphicFramePr>
        <p:xfrm>
          <a:off x="497923" y="1525372"/>
          <a:ext cx="7331081" cy="455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2707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Three: Quality Life +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251849"/>
            <a:ext cx="765449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Build partnerships to bring new sports tournaments to Midland, while providing updated and well-maintained facilities</a:t>
            </a:r>
          </a:p>
          <a:p>
            <a:pPr marL="6858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 Reyes-Mashburn-Nelms baseball fields</a:t>
            </a:r>
          </a:p>
          <a:p>
            <a:pPr marL="6858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 indoor volleyball/basketball facility at the Sports Complex developed by the Midland Athletic Syndicate</a:t>
            </a:r>
          </a:p>
          <a:p>
            <a:pPr marL="6858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 auxiliary fields at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Scharbauer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Sports Complex</a:t>
            </a:r>
          </a:p>
          <a:p>
            <a:pPr marL="6858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 soccer fields at Beal Park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2643ED-DA4A-F5D5-7F5B-8E4B7C1D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08" y="3429000"/>
            <a:ext cx="3773792" cy="21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DACECE-E69E-C085-DDEF-EA0283A349F4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01B4BF0B-FFDD-884E-B2F7-A28D35EDA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D57D77-12A8-55D6-DA3A-53EBD710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06" y="1192889"/>
            <a:ext cx="3773794" cy="21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6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Three: Quality Life +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242080"/>
            <a:ext cx="7680566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 &amp; Recreation</a:t>
            </a:r>
          </a:p>
          <a:p>
            <a:pPr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Foster existing relationships + develop new public / private partnerships to enhance the quality of life for Midland</a:t>
            </a:r>
          </a:p>
          <a:p>
            <a:pPr marL="69342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/>
                <a:cs typeface="Arial"/>
              </a:rPr>
              <a:t>Tree planting + beautification efforts (Keep Midland Beautiful, Diamondback Energy, Texas Forest Service)</a:t>
            </a:r>
          </a:p>
          <a:p>
            <a:pPr marL="69342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Enhanced amenity opportunities at Grasslands Park, Beal Park, and Hogan Park Golf Course</a:t>
            </a:r>
          </a:p>
          <a:p>
            <a:pPr marL="69342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Advance the progress of the Wildcatters Trail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778506-2B29-7FA3-5AAD-1D498FC54B9A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BEC359B8-0752-C9BA-805C-6E3373266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EC5161D4-FCB2-BA82-7A7C-DB13AD526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-1277" r="104" b="-1599"/>
          <a:stretch/>
        </p:blipFill>
        <p:spPr bwMode="auto">
          <a:xfrm>
            <a:off x="8253725" y="1246843"/>
            <a:ext cx="3934179" cy="43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74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109EA3-4E0F-42C9-8A09-15B22295C2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A04F74-466E-4EB0-AF47-AECD91339552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1226</Words>
  <Application>Microsoft Office PowerPoint</Application>
  <PresentationFormat>Widescreen</PresentationFormat>
  <Paragraphs>193</Paragraphs>
  <Slides>23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lastModifiedBy>Taylor Novak</cp:lastModifiedBy>
  <cp:revision>9</cp:revision>
  <dcterms:created xsi:type="dcterms:W3CDTF">2023-12-06T01:46:39Z</dcterms:created>
  <dcterms:modified xsi:type="dcterms:W3CDTF">2024-08-22T14:40:09Z</dcterms:modified>
</cp:coreProperties>
</file>