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9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319" r:id="rId5"/>
    <p:sldId id="391" r:id="rId6"/>
    <p:sldId id="402" r:id="rId7"/>
    <p:sldId id="392" r:id="rId8"/>
    <p:sldId id="365" r:id="rId9"/>
    <p:sldId id="393" r:id="rId10"/>
    <p:sldId id="367" r:id="rId11"/>
    <p:sldId id="368" r:id="rId12"/>
    <p:sldId id="394" r:id="rId13"/>
    <p:sldId id="395" r:id="rId14"/>
    <p:sldId id="371" r:id="rId15"/>
    <p:sldId id="396" r:id="rId16"/>
    <p:sldId id="413" r:id="rId17"/>
    <p:sldId id="414" r:id="rId18"/>
    <p:sldId id="418" r:id="rId19"/>
    <p:sldId id="376" r:id="rId20"/>
    <p:sldId id="375" r:id="rId21"/>
    <p:sldId id="382" r:id="rId22"/>
    <p:sldId id="388" r:id="rId23"/>
    <p:sldId id="405" r:id="rId24"/>
    <p:sldId id="412" r:id="rId25"/>
    <p:sldId id="411" r:id="rId26"/>
    <p:sldId id="401" r:id="rId27"/>
    <p:sldId id="406" r:id="rId28"/>
    <p:sldId id="407" r:id="rId29"/>
    <p:sldId id="410" r:id="rId30"/>
    <p:sldId id="408" r:id="rId31"/>
    <p:sldId id="320" r:id="rId32"/>
    <p:sldId id="372" r:id="rId33"/>
    <p:sldId id="398" r:id="rId34"/>
    <p:sldId id="379" r:id="rId35"/>
    <p:sldId id="399" r:id="rId36"/>
    <p:sldId id="386" r:id="rId37"/>
    <p:sldId id="400" r:id="rId38"/>
    <p:sldId id="350" r:id="rId39"/>
    <p:sldId id="404" r:id="rId40"/>
    <p:sldId id="409" r:id="rId41"/>
    <p:sldId id="417" r:id="rId42"/>
    <p:sldId id="415" r:id="rId43"/>
    <p:sldId id="416" r:id="rId44"/>
    <p:sldId id="384" r:id="rId45"/>
    <p:sldId id="387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EC269A-D3C3-1243-3BB3-D3646001497D}" name="Alyssa Coppens" initials="AC" userId="S::acoppens@midlandtexas.gov::a16e0114-9de4-41f4-a667-34f587b27e89" providerId="AD"/>
  <p188:author id="{BC2351D6-8C43-E8DA-AB06-E3B60F26736B}" name="Vivian Irwin" initials="VI" userId="S::virwin@midlandtexas.gov::be187b86-453b-4bb4-99c6-3905382522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A52"/>
    <a:srgbClr val="0D4D6D"/>
    <a:srgbClr val="115675"/>
    <a:srgbClr val="17688D"/>
    <a:srgbClr val="2093C6"/>
    <a:srgbClr val="4BA5DD"/>
    <a:srgbClr val="389BD8"/>
    <a:srgbClr val="85BAE0"/>
    <a:srgbClr val="2EA8DE"/>
    <a:srgbClr val="4DA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2AAD1-0B66-42EF-A1C2-757DE46974C2}" v="2" dt="2024-08-22T14:36:52.853"/>
    <p1510:client id="{F33F0A24-5801-F0E3-0506-DFD05C78B5F3}" v="7" dt="2024-08-22T16:38:07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sa Coppens" userId="S::acoppens@midlandtexas.gov::a16e0114-9de4-41f4-a667-34f587b27e89" providerId="AD" clId="Web-{303BAF61-66EF-F1FC-2F9C-AE1EA6767DA3}"/>
    <pc:docChg chg="addSld modSld sldOrd">
      <pc:chgData name="Alyssa Coppens" userId="S::acoppens@midlandtexas.gov::a16e0114-9de4-41f4-a667-34f587b27e89" providerId="AD" clId="Web-{303BAF61-66EF-F1FC-2F9C-AE1EA6767DA3}" dt="2024-08-13T13:36:40.006" v="57"/>
      <pc:docMkLst>
        <pc:docMk/>
      </pc:docMkLst>
      <pc:sldChg chg="modSp">
        <pc:chgData name="Alyssa Coppens" userId="S::acoppens@midlandtexas.gov::a16e0114-9de4-41f4-a667-34f587b27e89" providerId="AD" clId="Web-{303BAF61-66EF-F1FC-2F9C-AE1EA6767DA3}" dt="2024-08-13T13:36:01.333" v="55"/>
        <pc:sldMkLst>
          <pc:docMk/>
          <pc:sldMk cId="1048155962" sldId="413"/>
        </pc:sldMkLst>
        <pc:graphicFrameChg chg="mod modGraphic">
          <ac:chgData name="Alyssa Coppens" userId="S::acoppens@midlandtexas.gov::a16e0114-9de4-41f4-a667-34f587b27e89" providerId="AD" clId="Web-{303BAF61-66EF-F1FC-2F9C-AE1EA6767DA3}" dt="2024-08-13T13:36:01.333" v="55"/>
          <ac:graphicFrameMkLst>
            <pc:docMk/>
            <pc:sldMk cId="1048155962" sldId="413"/>
            <ac:graphicFrameMk id="14" creationId="{C2FD8C11-910E-7A99-4ED8-00792E97AE05}"/>
          </ac:graphicFrameMkLst>
        </pc:graphicFrameChg>
      </pc:sldChg>
      <pc:sldChg chg="add mod ord replId modShow">
        <pc:chgData name="Alyssa Coppens" userId="S::acoppens@midlandtexas.gov::a16e0114-9de4-41f4-a667-34f587b27e89" providerId="AD" clId="Web-{303BAF61-66EF-F1FC-2F9C-AE1EA6767DA3}" dt="2024-08-13T13:36:40.006" v="57"/>
        <pc:sldMkLst>
          <pc:docMk/>
          <pc:sldMk cId="3561276636" sldId="415"/>
        </pc:sldMkLst>
      </pc:sldChg>
      <pc:sldChg chg="add mod ord replId modShow">
        <pc:chgData name="Alyssa Coppens" userId="S::acoppens@midlandtexas.gov::a16e0114-9de4-41f4-a667-34f587b27e89" providerId="AD" clId="Web-{303BAF61-66EF-F1FC-2F9C-AE1EA6767DA3}" dt="2024-08-13T13:36:40.006" v="56"/>
        <pc:sldMkLst>
          <pc:docMk/>
          <pc:sldMk cId="819186700" sldId="416"/>
        </pc:sldMkLst>
      </pc:sldChg>
    </pc:docChg>
  </pc:docChgLst>
  <pc:docChgLst>
    <pc:chgData name="Alyssa Coppens" userId="S::acoppens@midlandtexas.gov::a16e0114-9de4-41f4-a667-34f587b27e89" providerId="AD" clId="Web-{F6EB8781-B2CD-B2DC-8556-8BE51F2D24AD}"/>
    <pc:docChg chg="modSld">
      <pc:chgData name="Alyssa Coppens" userId="S::acoppens@midlandtexas.gov::a16e0114-9de4-41f4-a667-34f587b27e89" providerId="AD" clId="Web-{F6EB8781-B2CD-B2DC-8556-8BE51F2D24AD}" dt="2024-08-12T21:44:48.851" v="48"/>
      <pc:docMkLst>
        <pc:docMk/>
      </pc:docMkLst>
      <pc:sldChg chg="modSp">
        <pc:chgData name="Alyssa Coppens" userId="S::acoppens@midlandtexas.gov::a16e0114-9de4-41f4-a667-34f587b27e89" providerId="AD" clId="Web-{F6EB8781-B2CD-B2DC-8556-8BE51F2D24AD}" dt="2024-08-12T21:44:48.851" v="48"/>
        <pc:sldMkLst>
          <pc:docMk/>
          <pc:sldMk cId="1048155962" sldId="413"/>
        </pc:sldMkLst>
        <pc:graphicFrameChg chg="mod modGraphic">
          <ac:chgData name="Alyssa Coppens" userId="S::acoppens@midlandtexas.gov::a16e0114-9de4-41f4-a667-34f587b27e89" providerId="AD" clId="Web-{F6EB8781-B2CD-B2DC-8556-8BE51F2D24AD}" dt="2024-08-12T21:44:48.851" v="48"/>
          <ac:graphicFrameMkLst>
            <pc:docMk/>
            <pc:sldMk cId="1048155962" sldId="413"/>
            <ac:graphicFrameMk id="14" creationId="{C2FD8C11-910E-7A99-4ED8-00792E97AE05}"/>
          </ac:graphicFrameMkLst>
        </pc:graphicFrameChg>
      </pc:sldChg>
    </pc:docChg>
  </pc:docChgLst>
  <pc:docChgLst>
    <pc:chgData name="Alyssa Coppens" userId="S::acoppens@midlandtexas.gov::a16e0114-9de4-41f4-a667-34f587b27e89" providerId="AD" clId="Web-{99D9E3D9-FE78-A07F-2CDC-50128E153CFA}"/>
    <pc:docChg chg="modSld">
      <pc:chgData name="Alyssa Coppens" userId="S::acoppens@midlandtexas.gov::a16e0114-9de4-41f4-a667-34f587b27e89" providerId="AD" clId="Web-{99D9E3D9-FE78-A07F-2CDC-50128E153CFA}" dt="2024-08-12T16:01:12.476" v="95" actId="20577"/>
      <pc:docMkLst>
        <pc:docMk/>
      </pc:docMkLst>
      <pc:sldChg chg="modSp">
        <pc:chgData name="Alyssa Coppens" userId="S::acoppens@midlandtexas.gov::a16e0114-9de4-41f4-a667-34f587b27e89" providerId="AD" clId="Web-{99D9E3D9-FE78-A07F-2CDC-50128E153CFA}" dt="2024-08-12T13:42:58.798" v="69" actId="14100"/>
        <pc:sldMkLst>
          <pc:docMk/>
          <pc:sldMk cId="2373609865" sldId="386"/>
        </pc:sldMkLst>
        <pc:spChg chg="mod">
          <ac:chgData name="Alyssa Coppens" userId="S::acoppens@midlandtexas.gov::a16e0114-9de4-41f4-a667-34f587b27e89" providerId="AD" clId="Web-{99D9E3D9-FE78-A07F-2CDC-50128E153CFA}" dt="2024-08-12T13:42:58.798" v="69" actId="14100"/>
          <ac:spMkLst>
            <pc:docMk/>
            <pc:sldMk cId="2373609865" sldId="386"/>
            <ac:spMk id="4" creationId="{E4C73FD6-93F1-25B0-7F47-E566D18514C6}"/>
          </ac:spMkLst>
        </pc:spChg>
      </pc:sldChg>
      <pc:sldChg chg="modSp">
        <pc:chgData name="Alyssa Coppens" userId="S::acoppens@midlandtexas.gov::a16e0114-9de4-41f4-a667-34f587b27e89" providerId="AD" clId="Web-{99D9E3D9-FE78-A07F-2CDC-50128E153CFA}" dt="2024-08-12T16:01:12.476" v="95" actId="20577"/>
        <pc:sldMkLst>
          <pc:docMk/>
          <pc:sldMk cId="2259422708" sldId="398"/>
        </pc:sldMkLst>
        <pc:spChg chg="mod">
          <ac:chgData name="Alyssa Coppens" userId="S::acoppens@midlandtexas.gov::a16e0114-9de4-41f4-a667-34f587b27e89" providerId="AD" clId="Web-{99D9E3D9-FE78-A07F-2CDC-50128E153CFA}" dt="2024-08-12T16:01:12.476" v="95" actId="20577"/>
          <ac:spMkLst>
            <pc:docMk/>
            <pc:sldMk cId="2259422708" sldId="398"/>
            <ac:spMk id="13" creationId="{CB6E4F7E-5686-19C1-2470-D3E0CF21D302}"/>
          </ac:spMkLst>
        </pc:spChg>
      </pc:sldChg>
      <pc:sldChg chg="modSp">
        <pc:chgData name="Alyssa Coppens" userId="S::acoppens@midlandtexas.gov::a16e0114-9de4-41f4-a667-34f587b27e89" providerId="AD" clId="Web-{99D9E3D9-FE78-A07F-2CDC-50128E153CFA}" dt="2024-08-12T13:36:35.992" v="38" actId="1076"/>
        <pc:sldMkLst>
          <pc:docMk/>
          <pc:sldMk cId="3775221619" sldId="406"/>
        </pc:sldMkLst>
        <pc:spChg chg="mod">
          <ac:chgData name="Alyssa Coppens" userId="S::acoppens@midlandtexas.gov::a16e0114-9de4-41f4-a667-34f587b27e89" providerId="AD" clId="Web-{99D9E3D9-FE78-A07F-2CDC-50128E153CFA}" dt="2024-08-12T13:36:35.992" v="38" actId="1076"/>
          <ac:spMkLst>
            <pc:docMk/>
            <pc:sldMk cId="3775221619" sldId="406"/>
            <ac:spMk id="2" creationId="{7FE5CD69-0EBD-37E1-18E3-DAF6EF1143A8}"/>
          </ac:spMkLst>
        </pc:spChg>
        <pc:spChg chg="mod">
          <ac:chgData name="Alyssa Coppens" userId="S::acoppens@midlandtexas.gov::a16e0114-9de4-41f4-a667-34f587b27e89" providerId="AD" clId="Web-{99D9E3D9-FE78-A07F-2CDC-50128E153CFA}" dt="2024-08-12T13:36:12.664" v="35" actId="1076"/>
          <ac:spMkLst>
            <pc:docMk/>
            <pc:sldMk cId="3775221619" sldId="406"/>
            <ac:spMk id="5" creationId="{56C4E1D7-4DF8-D36D-DEAE-FDE38A4751E3}"/>
          </ac:spMkLst>
        </pc:spChg>
      </pc:sldChg>
      <pc:sldChg chg="modSp">
        <pc:chgData name="Alyssa Coppens" userId="S::acoppens@midlandtexas.gov::a16e0114-9de4-41f4-a667-34f587b27e89" providerId="AD" clId="Web-{99D9E3D9-FE78-A07F-2CDC-50128E153CFA}" dt="2024-08-12T13:37:01.524" v="44" actId="20577"/>
        <pc:sldMkLst>
          <pc:docMk/>
          <pc:sldMk cId="1685554039" sldId="407"/>
        </pc:sldMkLst>
        <pc:spChg chg="mod">
          <ac:chgData name="Alyssa Coppens" userId="S::acoppens@midlandtexas.gov::a16e0114-9de4-41f4-a667-34f587b27e89" providerId="AD" clId="Web-{99D9E3D9-FE78-A07F-2CDC-50128E153CFA}" dt="2024-08-12T13:34:32.161" v="16" actId="20577"/>
          <ac:spMkLst>
            <pc:docMk/>
            <pc:sldMk cId="1685554039" sldId="407"/>
            <ac:spMk id="2" creationId="{7FE5CD69-0EBD-37E1-18E3-DAF6EF1143A8}"/>
          </ac:spMkLst>
        </pc:spChg>
        <pc:spChg chg="mod">
          <ac:chgData name="Alyssa Coppens" userId="S::acoppens@midlandtexas.gov::a16e0114-9de4-41f4-a667-34f587b27e89" providerId="AD" clId="Web-{99D9E3D9-FE78-A07F-2CDC-50128E153CFA}" dt="2024-08-12T13:37:01.524" v="44" actId="20577"/>
          <ac:spMkLst>
            <pc:docMk/>
            <pc:sldMk cId="1685554039" sldId="407"/>
            <ac:spMk id="5" creationId="{56C4E1D7-4DF8-D36D-DEAE-FDE38A4751E3}"/>
          </ac:spMkLst>
        </pc:spChg>
      </pc:sldChg>
      <pc:sldChg chg="addSp delSp modSp">
        <pc:chgData name="Alyssa Coppens" userId="S::acoppens@midlandtexas.gov::a16e0114-9de4-41f4-a667-34f587b27e89" providerId="AD" clId="Web-{99D9E3D9-FE78-A07F-2CDC-50128E153CFA}" dt="2024-08-12T15:59:02.020" v="78" actId="20577"/>
        <pc:sldMkLst>
          <pc:docMk/>
          <pc:sldMk cId="485637485" sldId="408"/>
        </pc:sldMkLst>
        <pc:spChg chg="del mod">
          <ac:chgData name="Alyssa Coppens" userId="S::acoppens@midlandtexas.gov::a16e0114-9de4-41f4-a667-34f587b27e89" providerId="AD" clId="Web-{99D9E3D9-FE78-A07F-2CDC-50128E153CFA}" dt="2024-08-12T13:40:01.607" v="67"/>
          <ac:spMkLst>
            <pc:docMk/>
            <pc:sldMk cId="485637485" sldId="408"/>
            <ac:spMk id="2" creationId="{7FE5CD69-0EBD-37E1-18E3-DAF6EF1143A8}"/>
          </ac:spMkLst>
        </pc:spChg>
        <pc:spChg chg="mod">
          <ac:chgData name="Alyssa Coppens" userId="S::acoppens@midlandtexas.gov::a16e0114-9de4-41f4-a667-34f587b27e89" providerId="AD" clId="Web-{99D9E3D9-FE78-A07F-2CDC-50128E153CFA}" dt="2024-08-12T15:59:02.020" v="78" actId="20577"/>
          <ac:spMkLst>
            <pc:docMk/>
            <pc:sldMk cId="485637485" sldId="408"/>
            <ac:spMk id="5" creationId="{56C4E1D7-4DF8-D36D-DEAE-FDE38A4751E3}"/>
          </ac:spMkLst>
        </pc:spChg>
        <pc:spChg chg="add">
          <ac:chgData name="Alyssa Coppens" userId="S::acoppens@midlandtexas.gov::a16e0114-9de4-41f4-a667-34f587b27e89" providerId="AD" clId="Web-{99D9E3D9-FE78-A07F-2CDC-50128E153CFA}" dt="2024-08-12T13:40:02.310" v="68"/>
          <ac:spMkLst>
            <pc:docMk/>
            <pc:sldMk cId="485637485" sldId="408"/>
            <ac:spMk id="6" creationId="{0E87B59E-C16B-48F5-395B-519F59CA1CC7}"/>
          </ac:spMkLst>
        </pc:spChg>
      </pc:sldChg>
      <pc:sldChg chg="addSp delSp modSp">
        <pc:chgData name="Alyssa Coppens" userId="S::acoppens@midlandtexas.gov::a16e0114-9de4-41f4-a667-34f587b27e89" providerId="AD" clId="Web-{99D9E3D9-FE78-A07F-2CDC-50128E153CFA}" dt="2024-08-12T13:39:57.482" v="66"/>
        <pc:sldMkLst>
          <pc:docMk/>
          <pc:sldMk cId="2311144791" sldId="410"/>
        </pc:sldMkLst>
        <pc:spChg chg="del mod">
          <ac:chgData name="Alyssa Coppens" userId="S::acoppens@midlandtexas.gov::a16e0114-9de4-41f4-a667-34f587b27e89" providerId="AD" clId="Web-{99D9E3D9-FE78-A07F-2CDC-50128E153CFA}" dt="2024-08-12T13:39:56.935" v="65"/>
          <ac:spMkLst>
            <pc:docMk/>
            <pc:sldMk cId="2311144791" sldId="410"/>
            <ac:spMk id="2" creationId="{7FE5CD69-0EBD-37E1-18E3-DAF6EF1143A8}"/>
          </ac:spMkLst>
        </pc:spChg>
        <pc:spChg chg="mod">
          <ac:chgData name="Alyssa Coppens" userId="S::acoppens@midlandtexas.gov::a16e0114-9de4-41f4-a667-34f587b27e89" providerId="AD" clId="Web-{99D9E3D9-FE78-A07F-2CDC-50128E153CFA}" dt="2024-08-12T13:37:44.697" v="51" actId="20577"/>
          <ac:spMkLst>
            <pc:docMk/>
            <pc:sldMk cId="2311144791" sldId="410"/>
            <ac:spMk id="5" creationId="{56C4E1D7-4DF8-D36D-DEAE-FDE38A4751E3}"/>
          </ac:spMkLst>
        </pc:spChg>
        <pc:spChg chg="add">
          <ac:chgData name="Alyssa Coppens" userId="S::acoppens@midlandtexas.gov::a16e0114-9de4-41f4-a667-34f587b27e89" providerId="AD" clId="Web-{99D9E3D9-FE78-A07F-2CDC-50128E153CFA}" dt="2024-08-12T13:39:57.482" v="66"/>
          <ac:spMkLst>
            <pc:docMk/>
            <pc:sldMk cId="2311144791" sldId="410"/>
            <ac:spMk id="6" creationId="{49C41199-FD17-6348-59AE-1D319F94071F}"/>
          </ac:spMkLst>
        </pc:spChg>
      </pc:sldChg>
    </pc:docChg>
  </pc:docChgLst>
  <pc:docChgLst>
    <pc:chgData name="Alyssa Coppens" userId="S::acoppens@midlandtexas.gov::a16e0114-9de4-41f4-a667-34f587b27e89" providerId="AD" clId="Web-{D8009EC2-0CC0-05D3-66FF-04A41D10DE78}"/>
    <pc:docChg chg="addSld modSld">
      <pc:chgData name="Alyssa Coppens" userId="S::acoppens@midlandtexas.gov::a16e0114-9de4-41f4-a667-34f587b27e89" providerId="AD" clId="Web-{D8009EC2-0CC0-05D3-66FF-04A41D10DE78}" dt="2024-08-12T21:41:22.210" v="523"/>
      <pc:docMkLst>
        <pc:docMk/>
      </pc:docMkLst>
      <pc:sldChg chg="modSp">
        <pc:chgData name="Alyssa Coppens" userId="S::acoppens@midlandtexas.gov::a16e0114-9de4-41f4-a667-34f587b27e89" providerId="AD" clId="Web-{D8009EC2-0CC0-05D3-66FF-04A41D10DE78}" dt="2024-08-12T21:37:45.896" v="392"/>
        <pc:sldMkLst>
          <pc:docMk/>
          <pc:sldMk cId="2332995588" sldId="371"/>
        </pc:sldMkLst>
        <pc:graphicFrameChg chg="mod modGraphic">
          <ac:chgData name="Alyssa Coppens" userId="S::acoppens@midlandtexas.gov::a16e0114-9de4-41f4-a667-34f587b27e89" providerId="AD" clId="Web-{D8009EC2-0CC0-05D3-66FF-04A41D10DE78}" dt="2024-08-12T21:37:45.896" v="392"/>
          <ac:graphicFrameMkLst>
            <pc:docMk/>
            <pc:sldMk cId="2332995588" sldId="371"/>
            <ac:graphicFrameMk id="2" creationId="{E0929F4A-2C77-CBAC-1891-B1540432F0FC}"/>
          </ac:graphicFrameMkLst>
        </pc:graphicFrameChg>
      </pc:sldChg>
      <pc:sldChg chg="modSp">
        <pc:chgData name="Alyssa Coppens" userId="S::acoppens@midlandtexas.gov::a16e0114-9de4-41f4-a667-34f587b27e89" providerId="AD" clId="Web-{D8009EC2-0CC0-05D3-66FF-04A41D10DE78}" dt="2024-08-12T21:41:22.210" v="523"/>
        <pc:sldMkLst>
          <pc:docMk/>
          <pc:sldMk cId="1873200193" sldId="396"/>
        </pc:sldMkLst>
        <pc:spChg chg="mod">
          <ac:chgData name="Alyssa Coppens" userId="S::acoppens@midlandtexas.gov::a16e0114-9de4-41f4-a667-34f587b27e89" providerId="AD" clId="Web-{D8009EC2-0CC0-05D3-66FF-04A41D10DE78}" dt="2024-08-12T21:01:01.917" v="354" actId="1076"/>
          <ac:spMkLst>
            <pc:docMk/>
            <pc:sldMk cId="1873200193" sldId="396"/>
            <ac:spMk id="6" creationId="{35F6181F-44CA-C3B9-23B0-67038E80F0A4}"/>
          </ac:spMkLst>
        </pc:spChg>
        <pc:graphicFrameChg chg="mod modGraphic">
          <ac:chgData name="Alyssa Coppens" userId="S::acoppens@midlandtexas.gov::a16e0114-9de4-41f4-a667-34f587b27e89" providerId="AD" clId="Web-{D8009EC2-0CC0-05D3-66FF-04A41D10DE78}" dt="2024-08-12T21:41:22.210" v="523"/>
          <ac:graphicFrameMkLst>
            <pc:docMk/>
            <pc:sldMk cId="1873200193" sldId="396"/>
            <ac:graphicFrameMk id="14" creationId="{C2FD8C11-910E-7A99-4ED8-00792E97AE05}"/>
          </ac:graphicFrameMkLst>
        </pc:graphicFrameChg>
      </pc:sldChg>
      <pc:sldChg chg="modSp add replId">
        <pc:chgData name="Alyssa Coppens" userId="S::acoppens@midlandtexas.gov::a16e0114-9de4-41f4-a667-34f587b27e89" providerId="AD" clId="Web-{D8009EC2-0CC0-05D3-66FF-04A41D10DE78}" dt="2024-08-12T21:26:33.142" v="374" actId="20577"/>
        <pc:sldMkLst>
          <pc:docMk/>
          <pc:sldMk cId="1048155962" sldId="413"/>
        </pc:sldMkLst>
        <pc:spChg chg="mod">
          <ac:chgData name="Alyssa Coppens" userId="S::acoppens@midlandtexas.gov::a16e0114-9de4-41f4-a667-34f587b27e89" providerId="AD" clId="Web-{D8009EC2-0CC0-05D3-66FF-04A41D10DE78}" dt="2024-08-12T21:26:33.142" v="374" actId="20577"/>
          <ac:spMkLst>
            <pc:docMk/>
            <pc:sldMk cId="1048155962" sldId="413"/>
            <ac:spMk id="6" creationId="{35F6181F-44CA-C3B9-23B0-67038E80F0A4}"/>
          </ac:spMkLst>
        </pc:spChg>
        <pc:graphicFrameChg chg="mod modGraphic">
          <ac:chgData name="Alyssa Coppens" userId="S::acoppens@midlandtexas.gov::a16e0114-9de4-41f4-a667-34f587b27e89" providerId="AD" clId="Web-{D8009EC2-0CC0-05D3-66FF-04A41D10DE78}" dt="2024-08-12T21:02:22.792" v="360"/>
          <ac:graphicFrameMkLst>
            <pc:docMk/>
            <pc:sldMk cId="1048155962" sldId="413"/>
            <ac:graphicFrameMk id="14" creationId="{C2FD8C11-910E-7A99-4ED8-00792E97AE05}"/>
          </ac:graphicFrameMkLst>
        </pc:graphicFrameChg>
      </pc:sldChg>
    </pc:docChg>
  </pc:docChgLst>
  <pc:docChgLst>
    <pc:chgData name="Alyssa Coppens" userId="S::acoppens@midlandtexas.gov::a16e0114-9de4-41f4-a667-34f587b27e89" providerId="AD" clId="Web-{45F796BF-B68B-EBE1-39F0-6DC43CCF0390}"/>
    <pc:docChg chg="modSld">
      <pc:chgData name="Alyssa Coppens" userId="S::acoppens@midlandtexas.gov::a16e0114-9de4-41f4-a667-34f587b27e89" providerId="AD" clId="Web-{45F796BF-B68B-EBE1-39F0-6DC43CCF0390}" dt="2024-08-13T17:05:56.798" v="14" actId="20577"/>
      <pc:docMkLst>
        <pc:docMk/>
      </pc:docMkLst>
      <pc:sldChg chg="modSp">
        <pc:chgData name="Alyssa Coppens" userId="S::acoppens@midlandtexas.gov::a16e0114-9de4-41f4-a667-34f587b27e89" providerId="AD" clId="Web-{45F796BF-B68B-EBE1-39F0-6DC43CCF0390}" dt="2024-08-13T17:05:56.798" v="14" actId="20577"/>
        <pc:sldMkLst>
          <pc:docMk/>
          <pc:sldMk cId="3042347545" sldId="418"/>
        </pc:sldMkLst>
        <pc:spChg chg="mod">
          <ac:chgData name="Alyssa Coppens" userId="S::acoppens@midlandtexas.gov::a16e0114-9de4-41f4-a667-34f587b27e89" providerId="AD" clId="Web-{45F796BF-B68B-EBE1-39F0-6DC43CCF0390}" dt="2024-08-13T17:05:56.798" v="14" actId="20577"/>
          <ac:spMkLst>
            <pc:docMk/>
            <pc:sldMk cId="3042347545" sldId="418"/>
            <ac:spMk id="2" creationId="{A56D4DA2-2111-BC9F-FFDE-CBFBEAA62B8D}"/>
          </ac:spMkLst>
        </pc:spChg>
      </pc:sldChg>
    </pc:docChg>
  </pc:docChgLst>
  <pc:docChgLst>
    <pc:chgData name="Christy Weakland" userId="S::cweakland@midlandtexas.gov::33c34196-64dc-416f-828d-23e6fbfa4fe4" providerId="AD" clId="Web-{71258074-046A-0E50-5C67-01677696E153}"/>
    <pc:docChg chg="addSld delSld modSld">
      <pc:chgData name="Christy Weakland" userId="S::cweakland@midlandtexas.gov::33c34196-64dc-416f-828d-23e6fbfa4fe4" providerId="AD" clId="Web-{71258074-046A-0E50-5C67-01677696E153}" dt="2024-08-09T20:51:32.344" v="81"/>
      <pc:docMkLst>
        <pc:docMk/>
      </pc:docMkLst>
      <pc:sldChg chg="del">
        <pc:chgData name="Christy Weakland" userId="S::cweakland@midlandtexas.gov::33c34196-64dc-416f-828d-23e6fbfa4fe4" providerId="AD" clId="Web-{71258074-046A-0E50-5C67-01677696E153}" dt="2024-08-09T20:51:13.047" v="79"/>
        <pc:sldMkLst>
          <pc:docMk/>
          <pc:sldMk cId="689789052" sldId="276"/>
        </pc:sldMkLst>
      </pc:sldChg>
      <pc:sldChg chg="del">
        <pc:chgData name="Christy Weakland" userId="S::cweakland@midlandtexas.gov::33c34196-64dc-416f-828d-23e6fbfa4fe4" providerId="AD" clId="Web-{71258074-046A-0E50-5C67-01677696E153}" dt="2024-08-09T20:51:32.344" v="81"/>
        <pc:sldMkLst>
          <pc:docMk/>
          <pc:sldMk cId="3487241072" sldId="383"/>
        </pc:sldMkLst>
      </pc:sldChg>
      <pc:sldChg chg="modSp">
        <pc:chgData name="Christy Weakland" userId="S::cweakland@midlandtexas.gov::33c34196-64dc-416f-828d-23e6fbfa4fe4" providerId="AD" clId="Web-{71258074-046A-0E50-5C67-01677696E153}" dt="2024-08-09T20:49:55.342" v="77" actId="20577"/>
        <pc:sldMkLst>
          <pc:docMk/>
          <pc:sldMk cId="2311144791" sldId="410"/>
        </pc:sldMkLst>
        <pc:spChg chg="mod">
          <ac:chgData name="Christy Weakland" userId="S::cweakland@midlandtexas.gov::33c34196-64dc-416f-828d-23e6fbfa4fe4" providerId="AD" clId="Web-{71258074-046A-0E50-5C67-01677696E153}" dt="2024-08-09T20:49:55.342" v="77" actId="20577"/>
          <ac:spMkLst>
            <pc:docMk/>
            <pc:sldMk cId="2311144791" sldId="410"/>
            <ac:spMk id="5" creationId="{56C4E1D7-4DF8-D36D-DEAE-FDE38A4751E3}"/>
          </ac:spMkLst>
        </pc:spChg>
      </pc:sldChg>
      <pc:sldChg chg="add">
        <pc:chgData name="Christy Weakland" userId="S::cweakland@midlandtexas.gov::33c34196-64dc-416f-828d-23e6fbfa4fe4" providerId="AD" clId="Web-{71258074-046A-0E50-5C67-01677696E153}" dt="2024-08-09T20:51:05.094" v="78"/>
        <pc:sldMkLst>
          <pc:docMk/>
          <pc:sldMk cId="1104142058" sldId="411"/>
        </pc:sldMkLst>
      </pc:sldChg>
      <pc:sldChg chg="add">
        <pc:chgData name="Christy Weakland" userId="S::cweakland@midlandtexas.gov::33c34196-64dc-416f-828d-23e6fbfa4fe4" providerId="AD" clId="Web-{71258074-046A-0E50-5C67-01677696E153}" dt="2024-08-09T20:51:30.438" v="80"/>
        <pc:sldMkLst>
          <pc:docMk/>
          <pc:sldMk cId="3438917564" sldId="412"/>
        </pc:sldMkLst>
      </pc:sldChg>
    </pc:docChg>
  </pc:docChgLst>
  <pc:docChgLst>
    <pc:chgData name="Alyssa Coppens" userId="S::acoppens@midlandtexas.gov::a16e0114-9de4-41f4-a667-34f587b27e89" providerId="AD" clId="Web-{77E85D03-ACFF-CEE3-B6C4-A1AEA751B2AF}"/>
    <pc:docChg chg="modSld">
      <pc:chgData name="Alyssa Coppens" userId="S::acoppens@midlandtexas.gov::a16e0114-9de4-41f4-a667-34f587b27e89" providerId="AD" clId="Web-{77E85D03-ACFF-CEE3-B6C4-A1AEA751B2AF}" dt="2024-08-13T18:54:18.169" v="0" actId="1076"/>
      <pc:docMkLst>
        <pc:docMk/>
      </pc:docMkLst>
      <pc:sldChg chg="modSp">
        <pc:chgData name="Alyssa Coppens" userId="S::acoppens@midlandtexas.gov::a16e0114-9de4-41f4-a667-34f587b27e89" providerId="AD" clId="Web-{77E85D03-ACFF-CEE3-B6C4-A1AEA751B2AF}" dt="2024-08-13T18:54:18.169" v="0" actId="1076"/>
        <pc:sldMkLst>
          <pc:docMk/>
          <pc:sldMk cId="886252127" sldId="365"/>
        </pc:sldMkLst>
        <pc:spChg chg="mod">
          <ac:chgData name="Alyssa Coppens" userId="S::acoppens@midlandtexas.gov::a16e0114-9de4-41f4-a667-34f587b27e89" providerId="AD" clId="Web-{77E85D03-ACFF-CEE3-B6C4-A1AEA751B2AF}" dt="2024-08-13T18:54:18.169" v="0" actId="1076"/>
          <ac:spMkLst>
            <pc:docMk/>
            <pc:sldMk cId="886252127" sldId="365"/>
            <ac:spMk id="2" creationId="{CF5FA6A2-7C6A-C276-A7B5-28C92368D81C}"/>
          </ac:spMkLst>
        </pc:spChg>
      </pc:sldChg>
    </pc:docChg>
  </pc:docChgLst>
  <pc:docChgLst>
    <pc:chgData name="Taylor Novak" userId="1bf35eaf-d94c-4f2d-bb10-da09de5f8ee8" providerId="ADAL" clId="{9E8379AA-C1A1-4234-AD95-8B0753080FD2}"/>
    <pc:docChg chg="modSld">
      <pc:chgData name="Taylor Novak" userId="1bf35eaf-d94c-4f2d-bb10-da09de5f8ee8" providerId="ADAL" clId="{9E8379AA-C1A1-4234-AD95-8B0753080FD2}" dt="2024-08-12T13:57:13.226" v="26" actId="113"/>
      <pc:docMkLst>
        <pc:docMk/>
      </pc:docMkLst>
      <pc:sldChg chg="modSp mod">
        <pc:chgData name="Taylor Novak" userId="1bf35eaf-d94c-4f2d-bb10-da09de5f8ee8" providerId="ADAL" clId="{9E8379AA-C1A1-4234-AD95-8B0753080FD2}" dt="2024-08-12T13:57:13.226" v="26" actId="113"/>
        <pc:sldMkLst>
          <pc:docMk/>
          <pc:sldMk cId="3775221619" sldId="406"/>
        </pc:sldMkLst>
        <pc:spChg chg="mod">
          <ac:chgData name="Taylor Novak" userId="1bf35eaf-d94c-4f2d-bb10-da09de5f8ee8" providerId="ADAL" clId="{9E8379AA-C1A1-4234-AD95-8B0753080FD2}" dt="2024-08-12T13:57:13.226" v="26" actId="113"/>
          <ac:spMkLst>
            <pc:docMk/>
            <pc:sldMk cId="3775221619" sldId="406"/>
            <ac:spMk id="5" creationId="{56C4E1D7-4DF8-D36D-DEAE-FDE38A4751E3}"/>
          </ac:spMkLst>
        </pc:spChg>
      </pc:sldChg>
    </pc:docChg>
  </pc:docChgLst>
  <pc:docChgLst>
    <pc:chgData name="Alyssa Coppens" userId="S::acoppens@midlandtexas.gov::a16e0114-9de4-41f4-a667-34f587b27e89" providerId="AD" clId="Web-{343062D9-BD43-09E2-1634-8F2E7A12F31D}"/>
    <pc:docChg chg="modSld">
      <pc:chgData name="Alyssa Coppens" userId="S::acoppens@midlandtexas.gov::a16e0114-9de4-41f4-a667-34f587b27e89" providerId="AD" clId="Web-{343062D9-BD43-09E2-1634-8F2E7A12F31D}" dt="2024-08-09T21:12:50.381" v="23"/>
      <pc:docMkLst>
        <pc:docMk/>
      </pc:docMkLst>
      <pc:sldChg chg="modSp">
        <pc:chgData name="Alyssa Coppens" userId="S::acoppens@midlandtexas.gov::a16e0114-9de4-41f4-a667-34f587b27e89" providerId="AD" clId="Web-{343062D9-BD43-09E2-1634-8F2E7A12F31D}" dt="2024-08-09T21:12:50.381" v="23"/>
        <pc:sldMkLst>
          <pc:docMk/>
          <pc:sldMk cId="2332995588" sldId="371"/>
        </pc:sldMkLst>
        <pc:graphicFrameChg chg="mod modGraphic">
          <ac:chgData name="Alyssa Coppens" userId="S::acoppens@midlandtexas.gov::a16e0114-9de4-41f4-a667-34f587b27e89" providerId="AD" clId="Web-{343062D9-BD43-09E2-1634-8F2E7A12F31D}" dt="2024-08-09T21:12:50.381" v="23"/>
          <ac:graphicFrameMkLst>
            <pc:docMk/>
            <pc:sldMk cId="2332995588" sldId="371"/>
            <ac:graphicFrameMk id="2" creationId="{E0929F4A-2C77-CBAC-1891-B1540432F0FC}"/>
          </ac:graphicFrameMkLst>
        </pc:graphicFrameChg>
      </pc:sldChg>
    </pc:docChg>
  </pc:docChgLst>
  <pc:docChgLst>
    <pc:chgData name="Alyssa Coppens" userId="a16e0114-9de4-41f4-a667-34f587b27e89" providerId="ADAL" clId="{DF72AAD1-0B66-42EF-A1C2-757DE46974C2}"/>
    <pc:docChg chg="custSel modSld">
      <pc:chgData name="Alyssa Coppens" userId="a16e0114-9de4-41f4-a667-34f587b27e89" providerId="ADAL" clId="{DF72AAD1-0B66-42EF-A1C2-757DE46974C2}" dt="2024-08-22T14:36:52.853" v="3"/>
      <pc:docMkLst>
        <pc:docMk/>
      </pc:docMkLst>
      <pc:sldChg chg="addSp delSp modSp mod">
        <pc:chgData name="Alyssa Coppens" userId="a16e0114-9de4-41f4-a667-34f587b27e89" providerId="ADAL" clId="{DF72AAD1-0B66-42EF-A1C2-757DE46974C2}" dt="2024-08-22T14:36:32.170" v="1"/>
        <pc:sldMkLst>
          <pc:docMk/>
          <pc:sldMk cId="1080041504" sldId="320"/>
        </pc:sldMkLst>
        <pc:graphicFrameChg chg="del">
          <ac:chgData name="Alyssa Coppens" userId="a16e0114-9de4-41f4-a667-34f587b27e89" providerId="ADAL" clId="{DF72AAD1-0B66-42EF-A1C2-757DE46974C2}" dt="2024-08-22T14:36:31.374" v="0" actId="478"/>
          <ac:graphicFrameMkLst>
            <pc:docMk/>
            <pc:sldMk cId="1080041504" sldId="320"/>
            <ac:graphicFrameMk id="2" creationId="{35516BD4-6666-4064-7F87-81E4BB9E7506}"/>
          </ac:graphicFrameMkLst>
        </pc:graphicFrameChg>
        <pc:graphicFrameChg chg="add mod">
          <ac:chgData name="Alyssa Coppens" userId="a16e0114-9de4-41f4-a667-34f587b27e89" providerId="ADAL" clId="{DF72AAD1-0B66-42EF-A1C2-757DE46974C2}" dt="2024-08-22T14:36:32.170" v="1"/>
          <ac:graphicFrameMkLst>
            <pc:docMk/>
            <pc:sldMk cId="1080041504" sldId="320"/>
            <ac:graphicFrameMk id="3" creationId="{84F4364A-5E87-50D5-13C3-1E8FADA647BB}"/>
          </ac:graphicFrameMkLst>
        </pc:graphicFrameChg>
      </pc:sldChg>
      <pc:sldChg chg="addSp delSp modSp mod">
        <pc:chgData name="Alyssa Coppens" userId="a16e0114-9de4-41f4-a667-34f587b27e89" providerId="ADAL" clId="{DF72AAD1-0B66-42EF-A1C2-757DE46974C2}" dt="2024-08-22T14:36:52.853" v="3"/>
        <pc:sldMkLst>
          <pc:docMk/>
          <pc:sldMk cId="151778807" sldId="372"/>
        </pc:sldMkLst>
        <pc:graphicFrameChg chg="add mod">
          <ac:chgData name="Alyssa Coppens" userId="a16e0114-9de4-41f4-a667-34f587b27e89" providerId="ADAL" clId="{DF72AAD1-0B66-42EF-A1C2-757DE46974C2}" dt="2024-08-22T14:36:52.853" v="3"/>
          <ac:graphicFrameMkLst>
            <pc:docMk/>
            <pc:sldMk cId="151778807" sldId="372"/>
            <ac:graphicFrameMk id="2" creationId="{DDD8BB78-370C-7297-EC5E-14835AC391DB}"/>
          </ac:graphicFrameMkLst>
        </pc:graphicFrameChg>
        <pc:graphicFrameChg chg="del">
          <ac:chgData name="Alyssa Coppens" userId="a16e0114-9de4-41f4-a667-34f587b27e89" providerId="ADAL" clId="{DF72AAD1-0B66-42EF-A1C2-757DE46974C2}" dt="2024-08-22T14:36:51.895" v="2" actId="478"/>
          <ac:graphicFrameMkLst>
            <pc:docMk/>
            <pc:sldMk cId="151778807" sldId="372"/>
            <ac:graphicFrameMk id="6" creationId="{07133E21-F524-8C53-B849-0076F03EB765}"/>
          </ac:graphicFrameMkLst>
        </pc:graphicFrameChg>
      </pc:sldChg>
    </pc:docChg>
  </pc:docChgLst>
  <pc:docChgLst>
    <pc:chgData name="Alyssa Coppens" userId="S::acoppens@midlandtexas.gov::a16e0114-9de4-41f4-a667-34f587b27e89" providerId="AD" clId="Web-{F33F0A24-5801-F0E3-0506-DFD05C78B5F3}"/>
    <pc:docChg chg="modSld">
      <pc:chgData name="Alyssa Coppens" userId="S::acoppens@midlandtexas.gov::a16e0114-9de4-41f4-a667-34f587b27e89" providerId="AD" clId="Web-{F33F0A24-5801-F0E3-0506-DFD05C78B5F3}" dt="2024-08-22T16:38:07.687" v="2" actId="20577"/>
      <pc:docMkLst>
        <pc:docMk/>
      </pc:docMkLst>
      <pc:sldChg chg="modSp">
        <pc:chgData name="Alyssa Coppens" userId="S::acoppens@midlandtexas.gov::a16e0114-9de4-41f4-a667-34f587b27e89" providerId="AD" clId="Web-{F33F0A24-5801-F0E3-0506-DFD05C78B5F3}" dt="2024-08-22T16:38:07.687" v="2" actId="20577"/>
        <pc:sldMkLst>
          <pc:docMk/>
          <pc:sldMk cId="3775221619" sldId="406"/>
        </pc:sldMkLst>
        <pc:spChg chg="mod">
          <ac:chgData name="Alyssa Coppens" userId="S::acoppens@midlandtexas.gov::a16e0114-9de4-41f4-a667-34f587b27e89" providerId="AD" clId="Web-{F33F0A24-5801-F0E3-0506-DFD05C78B5F3}" dt="2024-08-22T16:38:07.687" v="2" actId="20577"/>
          <ac:spMkLst>
            <pc:docMk/>
            <pc:sldMk cId="3775221619" sldId="406"/>
            <ac:spMk id="5" creationId="{56C4E1D7-4DF8-D36D-DEAE-FDE38A4751E3}"/>
          </ac:spMkLst>
        </pc:spChg>
      </pc:sldChg>
    </pc:docChg>
  </pc:docChgLst>
  <pc:docChgLst>
    <pc:chgData name="Alyssa Coppens" userId="a16e0114-9de4-41f4-a667-34f587b27e89" providerId="ADAL" clId="{194251F2-B850-4EBF-88C0-34468C347F74}"/>
    <pc:docChg chg="undo custSel addSld modSld sldOrd">
      <pc:chgData name="Alyssa Coppens" userId="a16e0114-9de4-41f4-a667-34f587b27e89" providerId="ADAL" clId="{194251F2-B850-4EBF-88C0-34468C347F74}" dt="2024-08-13T17:06:12.383" v="1430" actId="14100"/>
      <pc:docMkLst>
        <pc:docMk/>
      </pc:docMkLst>
      <pc:sldChg chg="modSp mod">
        <pc:chgData name="Alyssa Coppens" userId="a16e0114-9de4-41f4-a667-34f587b27e89" providerId="ADAL" clId="{194251F2-B850-4EBF-88C0-34468C347F74}" dt="2024-08-13T13:37:29.431" v="308" actId="20577"/>
        <pc:sldMkLst>
          <pc:docMk/>
          <pc:sldMk cId="2332995588" sldId="371"/>
        </pc:sldMkLst>
        <pc:graphicFrameChg chg="modGraphic">
          <ac:chgData name="Alyssa Coppens" userId="a16e0114-9de4-41f4-a667-34f587b27e89" providerId="ADAL" clId="{194251F2-B850-4EBF-88C0-34468C347F74}" dt="2024-08-13T13:37:29.431" v="308" actId="20577"/>
          <ac:graphicFrameMkLst>
            <pc:docMk/>
            <pc:sldMk cId="2332995588" sldId="371"/>
            <ac:graphicFrameMk id="2" creationId="{E0929F4A-2C77-CBAC-1891-B1540432F0FC}"/>
          </ac:graphicFrameMkLst>
        </pc:graphicFrameChg>
      </pc:sldChg>
      <pc:sldChg chg="modSp mod">
        <pc:chgData name="Alyssa Coppens" userId="a16e0114-9de4-41f4-a667-34f587b27e89" providerId="ADAL" clId="{194251F2-B850-4EBF-88C0-34468C347F74}" dt="2024-08-13T13:38:04.102" v="323" actId="20577"/>
        <pc:sldMkLst>
          <pc:docMk/>
          <pc:sldMk cId="1873200193" sldId="396"/>
        </pc:sldMkLst>
        <pc:graphicFrameChg chg="mod modGraphic">
          <ac:chgData name="Alyssa Coppens" userId="a16e0114-9de4-41f4-a667-34f587b27e89" providerId="ADAL" clId="{194251F2-B850-4EBF-88C0-34468C347F74}" dt="2024-08-13T13:38:04.102" v="323" actId="20577"/>
          <ac:graphicFrameMkLst>
            <pc:docMk/>
            <pc:sldMk cId="1873200193" sldId="396"/>
            <ac:graphicFrameMk id="14" creationId="{C2FD8C11-910E-7A99-4ED8-00792E97AE05}"/>
          </ac:graphicFrameMkLst>
        </pc:graphicFrameChg>
      </pc:sldChg>
      <pc:sldChg chg="mod">
        <pc:chgData name="Alyssa Coppens" userId="a16e0114-9de4-41f4-a667-34f587b27e89" providerId="ADAL" clId="{194251F2-B850-4EBF-88C0-34468C347F74}" dt="2024-08-09T21:39:55.587" v="2" actId="27918"/>
        <pc:sldMkLst>
          <pc:docMk/>
          <pc:sldMk cId="2072784314" sldId="400"/>
        </pc:sldMkLst>
      </pc:sldChg>
      <pc:sldChg chg="modSp mod">
        <pc:chgData name="Alyssa Coppens" userId="a16e0114-9de4-41f4-a667-34f587b27e89" providerId="ADAL" clId="{194251F2-B850-4EBF-88C0-34468C347F74}" dt="2024-08-13T13:40:02.708" v="344" actId="14100"/>
        <pc:sldMkLst>
          <pc:docMk/>
          <pc:sldMk cId="3775221619" sldId="406"/>
        </pc:sldMkLst>
        <pc:spChg chg="mod">
          <ac:chgData name="Alyssa Coppens" userId="a16e0114-9de4-41f4-a667-34f587b27e89" providerId="ADAL" clId="{194251F2-B850-4EBF-88C0-34468C347F74}" dt="2024-08-13T13:40:02.708" v="344" actId="14100"/>
          <ac:spMkLst>
            <pc:docMk/>
            <pc:sldMk cId="3775221619" sldId="406"/>
            <ac:spMk id="2" creationId="{7FE5CD69-0EBD-37E1-18E3-DAF6EF1143A8}"/>
          </ac:spMkLst>
        </pc:spChg>
      </pc:sldChg>
      <pc:sldChg chg="modSp mod">
        <pc:chgData name="Alyssa Coppens" userId="a16e0114-9de4-41f4-a667-34f587b27e89" providerId="ADAL" clId="{194251F2-B850-4EBF-88C0-34468C347F74}" dt="2024-08-12T21:57:32.614" v="97" actId="2711"/>
        <pc:sldMkLst>
          <pc:docMk/>
          <pc:sldMk cId="1048155962" sldId="413"/>
        </pc:sldMkLst>
        <pc:spChg chg="mod">
          <ac:chgData name="Alyssa Coppens" userId="a16e0114-9de4-41f4-a667-34f587b27e89" providerId="ADAL" clId="{194251F2-B850-4EBF-88C0-34468C347F74}" dt="2024-08-12T21:49:28.589" v="26" actId="14100"/>
          <ac:spMkLst>
            <pc:docMk/>
            <pc:sldMk cId="1048155962" sldId="413"/>
            <ac:spMk id="6" creationId="{35F6181F-44CA-C3B9-23B0-67038E80F0A4}"/>
          </ac:spMkLst>
        </pc:spChg>
        <pc:graphicFrameChg chg="mod modGraphic">
          <ac:chgData name="Alyssa Coppens" userId="a16e0114-9de4-41f4-a667-34f587b27e89" providerId="ADAL" clId="{194251F2-B850-4EBF-88C0-34468C347F74}" dt="2024-08-12T21:57:32.614" v="97" actId="2711"/>
          <ac:graphicFrameMkLst>
            <pc:docMk/>
            <pc:sldMk cId="1048155962" sldId="413"/>
            <ac:graphicFrameMk id="14" creationId="{C2FD8C11-910E-7A99-4ED8-00792E97AE05}"/>
          </ac:graphicFrameMkLst>
        </pc:graphicFrameChg>
      </pc:sldChg>
      <pc:sldChg chg="addSp delSp modSp add mod">
        <pc:chgData name="Alyssa Coppens" userId="a16e0114-9de4-41f4-a667-34f587b27e89" providerId="ADAL" clId="{194251F2-B850-4EBF-88C0-34468C347F74}" dt="2024-08-13T13:52:19.234" v="1408" actId="207"/>
        <pc:sldMkLst>
          <pc:docMk/>
          <pc:sldMk cId="1887269169" sldId="414"/>
        </pc:sldMkLst>
        <pc:spChg chg="mod">
          <ac:chgData name="Alyssa Coppens" userId="a16e0114-9de4-41f4-a667-34f587b27e89" providerId="ADAL" clId="{194251F2-B850-4EBF-88C0-34468C347F74}" dt="2024-08-12T22:38:17.946" v="129" actId="20577"/>
          <ac:spMkLst>
            <pc:docMk/>
            <pc:sldMk cId="1887269169" sldId="414"/>
            <ac:spMk id="6" creationId="{35F6181F-44CA-C3B9-23B0-67038E80F0A4}"/>
          </ac:spMkLst>
        </pc:spChg>
        <pc:spChg chg="add mod">
          <ac:chgData name="Alyssa Coppens" userId="a16e0114-9de4-41f4-a667-34f587b27e89" providerId="ADAL" clId="{194251F2-B850-4EBF-88C0-34468C347F74}" dt="2024-08-13T13:38:50.678" v="333" actId="688"/>
          <ac:spMkLst>
            <pc:docMk/>
            <pc:sldMk cId="1887269169" sldId="414"/>
            <ac:spMk id="8" creationId="{84E9C8CD-B101-1DE5-8941-D99EA0C70185}"/>
          </ac:spMkLst>
        </pc:spChg>
        <pc:graphicFrameChg chg="add mod">
          <ac:chgData name="Alyssa Coppens" userId="a16e0114-9de4-41f4-a667-34f587b27e89" providerId="ADAL" clId="{194251F2-B850-4EBF-88C0-34468C347F74}" dt="2024-08-13T13:52:19.234" v="1408" actId="207"/>
          <ac:graphicFrameMkLst>
            <pc:docMk/>
            <pc:sldMk cId="1887269169" sldId="414"/>
            <ac:graphicFrameMk id="5" creationId="{53143039-83F5-603C-E0B6-9FA318989584}"/>
          </ac:graphicFrameMkLst>
        </pc:graphicFrameChg>
        <pc:graphicFrameChg chg="del">
          <ac:chgData name="Alyssa Coppens" userId="a16e0114-9de4-41f4-a667-34f587b27e89" providerId="ADAL" clId="{194251F2-B850-4EBF-88C0-34468C347F74}" dt="2024-08-12T21:58:22.356" v="99" actId="478"/>
          <ac:graphicFrameMkLst>
            <pc:docMk/>
            <pc:sldMk cId="1887269169" sldId="414"/>
            <ac:graphicFrameMk id="14" creationId="{C2FD8C11-910E-7A99-4ED8-00792E97AE05}"/>
          </ac:graphicFrameMkLst>
        </pc:graphicFrameChg>
        <pc:cxnChg chg="mod">
          <ac:chgData name="Alyssa Coppens" userId="a16e0114-9de4-41f4-a667-34f587b27e89" providerId="ADAL" clId="{194251F2-B850-4EBF-88C0-34468C347F74}" dt="2024-08-12T22:43:54.128" v="273" actId="1038"/>
          <ac:cxnSpMkLst>
            <pc:docMk/>
            <pc:sldMk cId="1887269169" sldId="414"/>
            <ac:cxnSpMk id="7" creationId="{9B56AD09-F3C8-A57D-3CDD-C727B0ED5062}"/>
          </ac:cxnSpMkLst>
        </pc:cxnChg>
        <pc:cxnChg chg="add mod">
          <ac:chgData name="Alyssa Coppens" userId="a16e0114-9de4-41f4-a667-34f587b27e89" providerId="ADAL" clId="{194251F2-B850-4EBF-88C0-34468C347F74}" dt="2024-08-13T13:38:44.917" v="332" actId="14100"/>
          <ac:cxnSpMkLst>
            <pc:docMk/>
            <pc:sldMk cId="1887269169" sldId="414"/>
            <ac:cxnSpMk id="10" creationId="{13B30936-95C9-E8B0-42C3-BD3E5DDA51F3}"/>
          </ac:cxnSpMkLst>
        </pc:cxnChg>
      </pc:sldChg>
      <pc:sldChg chg="add mod ord modShow">
        <pc:chgData name="Alyssa Coppens" userId="a16e0114-9de4-41f4-a667-34f587b27e89" providerId="ADAL" clId="{194251F2-B850-4EBF-88C0-34468C347F74}" dt="2024-08-13T13:37:18.185" v="306"/>
        <pc:sldMkLst>
          <pc:docMk/>
          <pc:sldMk cId="411854710" sldId="417"/>
        </pc:sldMkLst>
      </pc:sldChg>
      <pc:sldChg chg="addSp delSp modSp add mod">
        <pc:chgData name="Alyssa Coppens" userId="a16e0114-9de4-41f4-a667-34f587b27e89" providerId="ADAL" clId="{194251F2-B850-4EBF-88C0-34468C347F74}" dt="2024-08-13T17:06:12.383" v="1430" actId="14100"/>
        <pc:sldMkLst>
          <pc:docMk/>
          <pc:sldMk cId="3042347545" sldId="418"/>
        </pc:sldMkLst>
        <pc:spChg chg="add del mod">
          <ac:chgData name="Alyssa Coppens" userId="a16e0114-9de4-41f4-a667-34f587b27e89" providerId="ADAL" clId="{194251F2-B850-4EBF-88C0-34468C347F74}" dt="2024-08-13T17:06:12.383" v="1430" actId="14100"/>
          <ac:spMkLst>
            <pc:docMk/>
            <pc:sldMk cId="3042347545" sldId="418"/>
            <ac:spMk id="2" creationId="{A56D4DA2-2111-BC9F-FFDE-CBFBEAA62B8D}"/>
          </ac:spMkLst>
        </pc:spChg>
        <pc:spChg chg="mod">
          <ac:chgData name="Alyssa Coppens" userId="a16e0114-9de4-41f4-a667-34f587b27e89" providerId="ADAL" clId="{194251F2-B850-4EBF-88C0-34468C347F74}" dt="2024-08-13T13:52:01.993" v="1406" actId="20577"/>
          <ac:spMkLst>
            <pc:docMk/>
            <pc:sldMk cId="3042347545" sldId="418"/>
            <ac:spMk id="6" creationId="{35F6181F-44CA-C3B9-23B0-67038E80F0A4}"/>
          </ac:spMkLst>
        </pc:spChg>
        <pc:spChg chg="del">
          <ac:chgData name="Alyssa Coppens" userId="a16e0114-9de4-41f4-a667-34f587b27e89" providerId="ADAL" clId="{194251F2-B850-4EBF-88C0-34468C347F74}" dt="2024-08-13T13:39:32.977" v="335" actId="478"/>
          <ac:spMkLst>
            <pc:docMk/>
            <pc:sldMk cId="3042347545" sldId="418"/>
            <ac:spMk id="8" creationId="{84E9C8CD-B101-1DE5-8941-D99EA0C70185}"/>
          </ac:spMkLst>
        </pc:spChg>
        <pc:graphicFrameChg chg="del">
          <ac:chgData name="Alyssa Coppens" userId="a16e0114-9de4-41f4-a667-34f587b27e89" providerId="ADAL" clId="{194251F2-B850-4EBF-88C0-34468C347F74}" dt="2024-08-13T13:39:32.977" v="335" actId="478"/>
          <ac:graphicFrameMkLst>
            <pc:docMk/>
            <pc:sldMk cId="3042347545" sldId="418"/>
            <ac:graphicFrameMk id="5" creationId="{53143039-83F5-603C-E0B6-9FA318989584}"/>
          </ac:graphicFrameMkLst>
        </pc:graphicFrameChg>
        <pc:cxnChg chg="del">
          <ac:chgData name="Alyssa Coppens" userId="a16e0114-9de4-41f4-a667-34f587b27e89" providerId="ADAL" clId="{194251F2-B850-4EBF-88C0-34468C347F74}" dt="2024-08-13T13:39:32.977" v="335" actId="478"/>
          <ac:cxnSpMkLst>
            <pc:docMk/>
            <pc:sldMk cId="3042347545" sldId="418"/>
            <ac:cxnSpMk id="10" creationId="{13B30936-95C9-E8B0-42C3-BD3E5DDA51F3}"/>
          </ac:cxnSpMkLst>
        </pc:cxnChg>
      </pc:sldChg>
    </pc:docChg>
  </pc:docChgLst>
  <pc:docChgLst>
    <pc:chgData name="Alyssa Coppens" userId="S::acoppens@midlandtexas.gov::a16e0114-9de4-41f4-a667-34f587b27e89" providerId="AD" clId="Web-{A99F517C-DAFD-B5BD-0CE0-B9C0B00C14E0}"/>
    <pc:docChg chg="modSld">
      <pc:chgData name="Alyssa Coppens" userId="S::acoppens@midlandtexas.gov::a16e0114-9de4-41f4-a667-34f587b27e89" providerId="AD" clId="Web-{A99F517C-DAFD-B5BD-0CE0-B9C0B00C14E0}" dt="2024-08-13T18:54:46.206" v="0" actId="1076"/>
      <pc:docMkLst>
        <pc:docMk/>
      </pc:docMkLst>
      <pc:sldChg chg="modSp">
        <pc:chgData name="Alyssa Coppens" userId="S::acoppens@midlandtexas.gov::a16e0114-9de4-41f4-a667-34f587b27e89" providerId="AD" clId="Web-{A99F517C-DAFD-B5BD-0CE0-B9C0B00C14E0}" dt="2024-08-13T18:54:46.206" v="0" actId="1076"/>
        <pc:sldMkLst>
          <pc:docMk/>
          <pc:sldMk cId="886252127" sldId="365"/>
        </pc:sldMkLst>
        <pc:spChg chg="mod">
          <ac:chgData name="Alyssa Coppens" userId="S::acoppens@midlandtexas.gov::a16e0114-9de4-41f4-a667-34f587b27e89" providerId="AD" clId="Web-{A99F517C-DAFD-B5BD-0CE0-B9C0B00C14E0}" dt="2024-08-13T18:54:46.206" v="0" actId="1076"/>
          <ac:spMkLst>
            <pc:docMk/>
            <pc:sldMk cId="886252127" sldId="365"/>
            <ac:spMk id="2" creationId="{CF5FA6A2-7C6A-C276-A7B5-28C92368D81C}"/>
          </ac:spMkLst>
        </pc:spChg>
      </pc:sldChg>
    </pc:docChg>
  </pc:docChgLst>
  <pc:docChgLst>
    <pc:chgData name="Taylor Novak" userId="1bf35eaf-d94c-4f2d-bb10-da09de5f8ee8" providerId="ADAL" clId="{B36F74D2-C3FC-4073-B0E0-3A7B9CD87957}"/>
    <pc:docChg chg="custSel modSld">
      <pc:chgData name="Taylor Novak" userId="1bf35eaf-d94c-4f2d-bb10-da09de5f8ee8" providerId="ADAL" clId="{B36F74D2-C3FC-4073-B0E0-3A7B9CD87957}" dt="2024-08-13T14:38:43.547" v="263" actId="20577"/>
      <pc:docMkLst>
        <pc:docMk/>
      </pc:docMkLst>
      <pc:sldChg chg="modSp mod">
        <pc:chgData name="Taylor Novak" userId="1bf35eaf-d94c-4f2d-bb10-da09de5f8ee8" providerId="ADAL" clId="{B36F74D2-C3FC-4073-B0E0-3A7B9CD87957}" dt="2024-08-13T14:38:43.547" v="263" actId="20577"/>
        <pc:sldMkLst>
          <pc:docMk/>
          <pc:sldMk cId="3042347545" sldId="418"/>
        </pc:sldMkLst>
        <pc:spChg chg="mod">
          <ac:chgData name="Taylor Novak" userId="1bf35eaf-d94c-4f2d-bb10-da09de5f8ee8" providerId="ADAL" clId="{B36F74D2-C3FC-4073-B0E0-3A7B9CD87957}" dt="2024-08-13T14:38:43.547" v="263" actId="20577"/>
          <ac:spMkLst>
            <pc:docMk/>
            <pc:sldMk cId="3042347545" sldId="418"/>
            <ac:spMk id="2" creationId="{A56D4DA2-2111-BC9F-FFDE-CBFBEAA62B8D}"/>
          </ac:spMkLst>
        </pc:spChg>
      </pc:sldChg>
    </pc:docChg>
  </pc:docChgLst>
  <pc:docChgLst>
    <pc:chgData name="Alyssa Coppens" userId="S::acoppens@midlandtexas.gov::a16e0114-9de4-41f4-a667-34f587b27e89" providerId="AD" clId="Web-{750889F2-1826-C52B-0910-2ADEA2929755}"/>
    <pc:docChg chg="addSld delSld">
      <pc:chgData name="Alyssa Coppens" userId="S::acoppens@midlandtexas.gov::a16e0114-9de4-41f4-a667-34f587b27e89" providerId="AD" clId="Web-{750889F2-1826-C52B-0910-2ADEA2929755}" dt="2024-08-12T22:34:34.336" v="1"/>
      <pc:docMkLst>
        <pc:docMk/>
      </pc:docMkLst>
      <pc:sldChg chg="add del">
        <pc:chgData name="Alyssa Coppens" userId="S::acoppens@midlandtexas.gov::a16e0114-9de4-41f4-a667-34f587b27e89" providerId="AD" clId="Web-{750889F2-1826-C52B-0910-2ADEA2929755}" dt="2024-08-12T22:34:34.336" v="1"/>
        <pc:sldMkLst>
          <pc:docMk/>
          <pc:sldMk cId="1887269169" sldId="414"/>
        </pc:sldMkLst>
      </pc:sldChg>
    </pc:docChg>
  </pc:docChgLst>
  <pc:docChgLst>
    <pc:chgData name="Christy Weakland" userId="33c34196-64dc-416f-828d-23e6fbfa4fe4" providerId="ADAL" clId="{BCA443BE-4BEF-4E44-9E0E-581A43138539}"/>
    <pc:docChg chg="undo custSel addSld modSld sldOrd">
      <pc:chgData name="Christy Weakland" userId="33c34196-64dc-416f-828d-23e6fbfa4fe4" providerId="ADAL" clId="{BCA443BE-4BEF-4E44-9E0E-581A43138539}" dt="2024-08-09T20:41:59.020" v="689" actId="20577"/>
      <pc:docMkLst>
        <pc:docMk/>
      </pc:docMkLst>
      <pc:sldChg chg="modSp mod">
        <pc:chgData name="Christy Weakland" userId="33c34196-64dc-416f-828d-23e6fbfa4fe4" providerId="ADAL" clId="{BCA443BE-4BEF-4E44-9E0E-581A43138539}" dt="2024-08-09T20:38:20.976" v="577" actId="1076"/>
        <pc:sldMkLst>
          <pc:docMk/>
          <pc:sldMk cId="3775221619" sldId="406"/>
        </pc:sldMkLst>
        <pc:spChg chg="mod">
          <ac:chgData name="Christy Weakland" userId="33c34196-64dc-416f-828d-23e6fbfa4fe4" providerId="ADAL" clId="{BCA443BE-4BEF-4E44-9E0E-581A43138539}" dt="2024-08-09T20:38:20.976" v="577" actId="1076"/>
          <ac:spMkLst>
            <pc:docMk/>
            <pc:sldMk cId="3775221619" sldId="406"/>
            <ac:spMk id="5" creationId="{56C4E1D7-4DF8-D36D-DEAE-FDE38A4751E3}"/>
          </ac:spMkLst>
        </pc:spChg>
      </pc:sldChg>
      <pc:sldChg chg="modSp mod ord">
        <pc:chgData name="Christy Weakland" userId="33c34196-64dc-416f-828d-23e6fbfa4fe4" providerId="ADAL" clId="{BCA443BE-4BEF-4E44-9E0E-581A43138539}" dt="2024-08-09T20:38:26.804" v="579" actId="20577"/>
        <pc:sldMkLst>
          <pc:docMk/>
          <pc:sldMk cId="1685554039" sldId="407"/>
        </pc:sldMkLst>
        <pc:spChg chg="mod">
          <ac:chgData name="Christy Weakland" userId="33c34196-64dc-416f-828d-23e6fbfa4fe4" providerId="ADAL" clId="{BCA443BE-4BEF-4E44-9E0E-581A43138539}" dt="2024-08-09T20:37:03.330" v="558"/>
          <ac:spMkLst>
            <pc:docMk/>
            <pc:sldMk cId="1685554039" sldId="407"/>
            <ac:spMk id="2" creationId="{7FE5CD69-0EBD-37E1-18E3-DAF6EF1143A8}"/>
          </ac:spMkLst>
        </pc:spChg>
        <pc:spChg chg="mod">
          <ac:chgData name="Christy Weakland" userId="33c34196-64dc-416f-828d-23e6fbfa4fe4" providerId="ADAL" clId="{BCA443BE-4BEF-4E44-9E0E-581A43138539}" dt="2024-08-09T20:38:26.804" v="579" actId="20577"/>
          <ac:spMkLst>
            <pc:docMk/>
            <pc:sldMk cId="1685554039" sldId="407"/>
            <ac:spMk id="5" creationId="{56C4E1D7-4DF8-D36D-DEAE-FDE38A4751E3}"/>
          </ac:spMkLst>
        </pc:spChg>
      </pc:sldChg>
      <pc:sldChg chg="modSp mod">
        <pc:chgData name="Christy Weakland" userId="33c34196-64dc-416f-828d-23e6fbfa4fe4" providerId="ADAL" clId="{BCA443BE-4BEF-4E44-9E0E-581A43138539}" dt="2024-08-09T20:24:25.510" v="235" actId="20577"/>
        <pc:sldMkLst>
          <pc:docMk/>
          <pc:sldMk cId="485637485" sldId="408"/>
        </pc:sldMkLst>
        <pc:spChg chg="mod">
          <ac:chgData name="Christy Weakland" userId="33c34196-64dc-416f-828d-23e6fbfa4fe4" providerId="ADAL" clId="{BCA443BE-4BEF-4E44-9E0E-581A43138539}" dt="2024-08-09T20:24:25.510" v="235" actId="20577"/>
          <ac:spMkLst>
            <pc:docMk/>
            <pc:sldMk cId="485637485" sldId="408"/>
            <ac:spMk id="5" creationId="{56C4E1D7-4DF8-D36D-DEAE-FDE38A4751E3}"/>
          </ac:spMkLst>
        </pc:spChg>
      </pc:sldChg>
      <pc:sldChg chg="modSp add mod">
        <pc:chgData name="Christy Weakland" userId="33c34196-64dc-416f-828d-23e6fbfa4fe4" providerId="ADAL" clId="{BCA443BE-4BEF-4E44-9E0E-581A43138539}" dt="2024-08-09T20:41:59.020" v="689" actId="20577"/>
        <pc:sldMkLst>
          <pc:docMk/>
          <pc:sldMk cId="2311144791" sldId="410"/>
        </pc:sldMkLst>
        <pc:spChg chg="mod">
          <ac:chgData name="Christy Weakland" userId="33c34196-64dc-416f-828d-23e6fbfa4fe4" providerId="ADAL" clId="{BCA443BE-4BEF-4E44-9E0E-581A43138539}" dt="2024-08-09T20:41:59.020" v="689" actId="20577"/>
          <ac:spMkLst>
            <pc:docMk/>
            <pc:sldMk cId="2311144791" sldId="410"/>
            <ac:spMk id="5" creationId="{56C4E1D7-4DF8-D36D-DEAE-FDE38A4751E3}"/>
          </ac:spMkLst>
        </pc:spChg>
      </pc:sldChg>
    </pc:docChg>
  </pc:docChgLst>
  <pc:docChgLst>
    <pc:chgData name="Alyssa Coppens" userId="S::acoppens@midlandtexas.gov::a16e0114-9de4-41f4-a667-34f587b27e89" providerId="AD" clId="Web-{CA1F3854-B08C-3719-17BB-5E0B679CABD3}"/>
    <pc:docChg chg="modSld">
      <pc:chgData name="Alyssa Coppens" userId="S::acoppens@midlandtexas.gov::a16e0114-9de4-41f4-a667-34f587b27e89" providerId="AD" clId="Web-{CA1F3854-B08C-3719-17BB-5E0B679CABD3}" dt="2024-08-12T22:47:43.560" v="1"/>
      <pc:docMkLst>
        <pc:docMk/>
      </pc:docMkLst>
      <pc:sldChg chg="modSp">
        <pc:chgData name="Alyssa Coppens" userId="S::acoppens@midlandtexas.gov::a16e0114-9de4-41f4-a667-34f587b27e89" providerId="AD" clId="Web-{CA1F3854-B08C-3719-17BB-5E0B679CABD3}" dt="2024-08-12T22:47:43.560" v="1"/>
        <pc:sldMkLst>
          <pc:docMk/>
          <pc:sldMk cId="1048155962" sldId="413"/>
        </pc:sldMkLst>
        <pc:graphicFrameChg chg="modGraphic">
          <ac:chgData name="Alyssa Coppens" userId="S::acoppens@midlandtexas.gov::a16e0114-9de4-41f4-a667-34f587b27e89" providerId="AD" clId="Web-{CA1F3854-B08C-3719-17BB-5E0B679CABD3}" dt="2024-08-12T22:47:43.560" v="1"/>
          <ac:graphicFrameMkLst>
            <pc:docMk/>
            <pc:sldMk cId="1048155962" sldId="413"/>
            <ac:graphicFrameMk id="14" creationId="{C2FD8C11-910E-7A99-4ED8-00792E97AE0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8A_9AC33BF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82_8D7A698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4.2.27%20-%20Forecast%20(Update)\Forcast%20Rev%20and%20exp%20analytic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4.2.27%20-%20Forecast%20(Update)\Forcast%20Rev%20and%20exp%20analytic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4.2.27%20-%20Forecast%20(Update)\Forcast%20Rev%20and%20exp%20analytic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80_36E7B39B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83_F73A9A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9E_707D713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Property%20Tax\workpaper%20mca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_17E_7AA302F6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_184_F802A81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4\Property%20AdValorem%20Tax%20TNT\2023%20AdValorem%20data%20and%20Multi%20City%20graph\2022-2023%20AdValorem%20Tax%20comparison%20Multi%20Cit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9C_CCF9B7BC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4\PROPOSED%20BUDGET%20FY24\Introduction\Work%20Pages\Tax%20Valuations%20History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10%20-%20Fixed%20Costs\General%20Fund%20FY2024%20with%20Bar%20graphs%20cw%20cop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4334259278598"/>
          <c:y val="4.8681623575705324E-2"/>
          <c:w val="0.58850800977464024"/>
          <c:h val="0.78551789650781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 Tax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98-468A-92D4-E5C29CC77CD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98-468A-92D4-E5C29CC77CD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98-468A-92D4-E5C29CC77C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98-468A-92D4-E5C29CC77CDA}"/>
              </c:ext>
            </c:extLst>
          </c:dPt>
          <c:cat>
            <c:strRef>
              <c:f>Sheet1!$A$2:$A$5</c:f>
              <c:strCache>
                <c:ptCount val="3"/>
                <c:pt idx="0">
                  <c:v>County</c:v>
                </c:pt>
                <c:pt idx="1">
                  <c:v>Hospital</c:v>
                </c:pt>
                <c:pt idx="2">
                  <c:v>City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C-416D-B2D4-68FDBB826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'Graph Data (2)'!$A$19</c:f>
              <c:strCache>
                <c:ptCount val="1"/>
                <c:pt idx="0">
                  <c:v>Calculated Fund Balance 35%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1120006847561013E-17"/>
                  <c:y val="-0.129836790320495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16-452C-B724-6F2DBD6C57CA}"/>
                </c:ext>
              </c:extLst>
            </c:dLbl>
            <c:numFmt formatCode="#,##0.00_);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Data (2)'!$T$17:$AC$17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Estimate</c:v>
                </c:pt>
              </c:strCache>
            </c:strRef>
          </c:cat>
          <c:val>
            <c:numRef>
              <c:f>'Graph Data (2)'!$T$19:$AC$19</c:f>
              <c:numCache>
                <c:formatCode>_(* #,##0_);_(* \(#,##0\);_(* "-"??_);_(@_)</c:formatCode>
                <c:ptCount val="10"/>
                <c:pt idx="0">
                  <c:v>36901162.119499996</c:v>
                </c:pt>
                <c:pt idx="1">
                  <c:v>37836314.949999996</c:v>
                </c:pt>
                <c:pt idx="2">
                  <c:v>37893729</c:v>
                </c:pt>
                <c:pt idx="3">
                  <c:v>49752033</c:v>
                </c:pt>
                <c:pt idx="4">
                  <c:v>44850718</c:v>
                </c:pt>
                <c:pt idx="5">
                  <c:v>47387096.049999997</c:v>
                </c:pt>
                <c:pt idx="6">
                  <c:v>48183287.949999996</c:v>
                </c:pt>
                <c:pt idx="7" formatCode="_(* #,##0_);_(* \(#,##0\);_(* &quot;-&quot;_);_(@_)">
                  <c:v>51992500</c:v>
                </c:pt>
                <c:pt idx="8">
                  <c:v>58622110.75</c:v>
                </c:pt>
                <c:pt idx="9">
                  <c:v>61718895.699999996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16-452C-B724-6F2DBD6C57CA}"/>
            </c:ext>
          </c:extLst>
        </c:ser>
        <c:ser>
          <c:idx val="4"/>
          <c:order val="1"/>
          <c:tx>
            <c:strRef>
              <c:f>'Graph Data (2)'!$A$22</c:f>
              <c:strCache>
                <c:ptCount val="1"/>
                <c:pt idx="0">
                  <c:v>Available Funds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1.14155271663479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16-452C-B724-6F2DBD6C57CA}"/>
                </c:ext>
              </c:extLst>
            </c:dLbl>
            <c:numFmt formatCode="_(* #,##0.00_);_(* \(#,##0.00\);_(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Data (2)'!$T$17:$AC$17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Estimate</c:v>
                </c:pt>
              </c:strCache>
            </c:strRef>
          </c:cat>
          <c:val>
            <c:numRef>
              <c:f>'Graph Data (2)'!$T$22:$AC$22</c:f>
              <c:numCache>
                <c:formatCode>_(* #,##0_);_(* \(#,##0\);_(* "-"??_);_(@_)</c:formatCode>
                <c:ptCount val="10"/>
                <c:pt idx="0">
                  <c:v>10756258.880500004</c:v>
                </c:pt>
                <c:pt idx="1">
                  <c:v>5724658.0500000045</c:v>
                </c:pt>
                <c:pt idx="2">
                  <c:v>53026336</c:v>
                </c:pt>
                <c:pt idx="3">
                  <c:v>12136510</c:v>
                </c:pt>
                <c:pt idx="4">
                  <c:v>40262211</c:v>
                </c:pt>
                <c:pt idx="5">
                  <c:v>50382399.950000003</c:v>
                </c:pt>
                <c:pt idx="6">
                  <c:v>57341781.050000004</c:v>
                </c:pt>
                <c:pt idx="7">
                  <c:v>66275541</c:v>
                </c:pt>
                <c:pt idx="8">
                  <c:v>25895224.25</c:v>
                </c:pt>
                <c:pt idx="9">
                  <c:v>12281104.300000004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16-452C-B724-6F2DBD6C5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3325184"/>
        <c:axId val="1"/>
      </c:barChart>
      <c:scatterChart>
        <c:scatterStyle val="lineMarker"/>
        <c:varyColors val="0"/>
        <c:ser>
          <c:idx val="0"/>
          <c:order val="2"/>
          <c:tx>
            <c:strRef>
              <c:f>'Graph Data (2)'!$A$18</c:f>
              <c:strCache>
                <c:ptCount val="1"/>
                <c:pt idx="0">
                  <c:v>Unappropriated Fund Balance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shade val="53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'Graph Data (2)'!$T$17:$AC$17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Estimate</c:v>
                </c:pt>
              </c:strCache>
            </c:strRef>
          </c:xVal>
          <c:yVal>
            <c:numRef>
              <c:f>'Graph Data (2)'!$T$18:$AC$18</c:f>
              <c:numCache>
                <c:formatCode>_(* #,##0_);_(* \(#,##0\);_(* "-"??_);_(@_)</c:formatCode>
                <c:ptCount val="10"/>
                <c:pt idx="0">
                  <c:v>47657421</c:v>
                </c:pt>
                <c:pt idx="1">
                  <c:v>43560973</c:v>
                </c:pt>
                <c:pt idx="2">
                  <c:v>90920065</c:v>
                </c:pt>
                <c:pt idx="3">
                  <c:v>61888543</c:v>
                </c:pt>
                <c:pt idx="4">
                  <c:v>85112929</c:v>
                </c:pt>
                <c:pt idx="5">
                  <c:v>97769496</c:v>
                </c:pt>
                <c:pt idx="6">
                  <c:v>105525069</c:v>
                </c:pt>
                <c:pt idx="7">
                  <c:v>118268041</c:v>
                </c:pt>
                <c:pt idx="8">
                  <c:v>84517335</c:v>
                </c:pt>
                <c:pt idx="9">
                  <c:v>74000000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416-452C-B724-6F2DBD6C5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3325184"/>
        <c:axId val="1"/>
      </c:scatterChart>
      <c:catAx>
        <c:axId val="15233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3325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84796573875803E-2"/>
                <c:y val="0.4771146545178435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US"/>
                    <a:t>Million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Graph!$A$56</c:f>
              <c:strCache>
                <c:ptCount val="1"/>
                <c:pt idx="0">
                  <c:v>Expenses with Additions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Graph!$G$52:$L$52</c:f>
              <c:strCache>
                <c:ptCount val="6"/>
                <c:pt idx="0">
                  <c:v>2024 BUDGET</c:v>
                </c:pt>
                <c:pt idx="1">
                  <c:v>2025 DEPT REQUEST</c:v>
                </c:pt>
                <c:pt idx="2">
                  <c:v>2026 FORECAST</c:v>
                </c:pt>
                <c:pt idx="3">
                  <c:v>2027 FORECAST</c:v>
                </c:pt>
                <c:pt idx="4">
                  <c:v>2028 FORECAST</c:v>
                </c:pt>
                <c:pt idx="5">
                  <c:v>2029 FORECAST</c:v>
                </c:pt>
              </c:strCache>
              <c:extLst/>
            </c:strRef>
          </c:cat>
          <c:val>
            <c:numRef>
              <c:f>Graph!$G$56:$L$56</c:f>
              <c:numCache>
                <c:formatCode>_(* #,##0.00_);_(* \(#,##0.00\);_(* "-"??_);_(@_)</c:formatCode>
                <c:ptCount val="6"/>
                <c:pt idx="0">
                  <c:v>167492295</c:v>
                </c:pt>
                <c:pt idx="1">
                  <c:v>192339702</c:v>
                </c:pt>
                <c:pt idx="2">
                  <c:v>208730884.56068081</c:v>
                </c:pt>
                <c:pt idx="3">
                  <c:v>225678605.34054789</c:v>
                </c:pt>
                <c:pt idx="4">
                  <c:v>243875636.48410743</c:v>
                </c:pt>
                <c:pt idx="5">
                  <c:v>264451644.25692797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008-4B5B-AE6B-1C5CBE956CA9}"/>
            </c:ext>
          </c:extLst>
        </c:ser>
        <c:ser>
          <c:idx val="2"/>
          <c:order val="1"/>
          <c:tx>
            <c:strRef>
              <c:f>Graph!$A$57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Graph!$G$52:$L$52</c:f>
              <c:strCache>
                <c:ptCount val="6"/>
                <c:pt idx="0">
                  <c:v>2024 BUDGET</c:v>
                </c:pt>
                <c:pt idx="1">
                  <c:v>2025 DEPT REQUEST</c:v>
                </c:pt>
                <c:pt idx="2">
                  <c:v>2026 FORECAST</c:v>
                </c:pt>
                <c:pt idx="3">
                  <c:v>2027 FORECAST</c:v>
                </c:pt>
                <c:pt idx="4">
                  <c:v>2028 FORECAST</c:v>
                </c:pt>
                <c:pt idx="5">
                  <c:v>2029 FORECAST</c:v>
                </c:pt>
              </c:strCache>
              <c:extLst/>
            </c:strRef>
          </c:cat>
          <c:val>
            <c:numRef>
              <c:f>Graph!$G$57:$L$57</c:f>
              <c:numCache>
                <c:formatCode>_(* #,##0.00_);_(* \(#,##0.00\);_(* "-"??_);_(@_)</c:formatCode>
                <c:ptCount val="6"/>
                <c:pt idx="0">
                  <c:v>167492295</c:v>
                </c:pt>
                <c:pt idx="1">
                  <c:v>176339702</c:v>
                </c:pt>
                <c:pt idx="2">
                  <c:v>186258244.6462</c:v>
                </c:pt>
                <c:pt idx="3">
                  <c:v>196554683.76722023</c:v>
                </c:pt>
                <c:pt idx="4">
                  <c:v>207243417.21875131</c:v>
                </c:pt>
                <c:pt idx="5">
                  <c:v>218339391.41478574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B008-4B5B-AE6B-1C5CBE956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706704"/>
        <c:axId val="325322192"/>
      </c:lineChart>
      <c:catAx>
        <c:axId val="41770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5322192"/>
        <c:crosses val="autoZero"/>
        <c:auto val="1"/>
        <c:lblAlgn val="ctr"/>
        <c:lblOffset val="100"/>
        <c:noMultiLvlLbl val="0"/>
      </c:catAx>
      <c:valAx>
        <c:axId val="325322192"/>
        <c:scaling>
          <c:orientation val="minMax"/>
          <c:max val="275000000"/>
          <c:min val="1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7706704"/>
        <c:crosses val="autoZero"/>
        <c:crossBetween val="between"/>
        <c:majorUnit val="25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Graph!$A$5</c:f>
              <c:strCache>
                <c:ptCount val="1"/>
                <c:pt idx="0">
                  <c:v>Expenses with Additions</c:v>
                </c:pt>
              </c:strCache>
            </c:strRef>
          </c:tx>
          <c:spPr>
            <a:ln w="57150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Graph!$G$1:$L$1</c:f>
              <c:strCache>
                <c:ptCount val="6"/>
                <c:pt idx="0">
                  <c:v>2024 BUDGET</c:v>
                </c:pt>
                <c:pt idx="1">
                  <c:v>2025 PROPOSED</c:v>
                </c:pt>
                <c:pt idx="2">
                  <c:v>2026 FORECAST</c:v>
                </c:pt>
                <c:pt idx="3">
                  <c:v>2027 FORECAST</c:v>
                </c:pt>
                <c:pt idx="4">
                  <c:v>2028 FORECAST</c:v>
                </c:pt>
                <c:pt idx="5">
                  <c:v>2029 FORECAST</c:v>
                </c:pt>
              </c:strCache>
            </c:strRef>
          </c:cat>
          <c:val>
            <c:numRef>
              <c:f>Graph!$G$5:$L$5</c:f>
              <c:numCache>
                <c:formatCode>_(* #,##0.00_);_(* \(#,##0.00\);_(* "-"??_);_(@_)</c:formatCode>
                <c:ptCount val="6"/>
                <c:pt idx="0">
                  <c:v>167492295</c:v>
                </c:pt>
                <c:pt idx="1">
                  <c:v>176339702</c:v>
                </c:pt>
                <c:pt idx="2">
                  <c:v>200995988.1336</c:v>
                </c:pt>
                <c:pt idx="3">
                  <c:v>217373859.90359646</c:v>
                </c:pt>
                <c:pt idx="4">
                  <c:v>234952928.54322863</c:v>
                </c:pt>
                <c:pt idx="5">
                  <c:v>254858743.86878085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F816-4FA6-A63D-4EFE11A532E9}"/>
            </c:ext>
          </c:extLst>
        </c:ser>
        <c:ser>
          <c:idx val="3"/>
          <c:order val="3"/>
          <c:tx>
            <c:strRef>
              <c:f>Graph!$A$6</c:f>
              <c:strCache>
                <c:ptCount val="1"/>
                <c:pt idx="0">
                  <c:v>Revenue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Graph!$G$1:$L$1</c:f>
              <c:strCache>
                <c:ptCount val="6"/>
                <c:pt idx="0">
                  <c:v>2024 BUDGET</c:v>
                </c:pt>
                <c:pt idx="1">
                  <c:v>2025 PROPOSED</c:v>
                </c:pt>
                <c:pt idx="2">
                  <c:v>2026 FORECAST</c:v>
                </c:pt>
                <c:pt idx="3">
                  <c:v>2027 FORECAST</c:v>
                </c:pt>
                <c:pt idx="4">
                  <c:v>2028 FORECAST</c:v>
                </c:pt>
                <c:pt idx="5">
                  <c:v>2029 FORECAST</c:v>
                </c:pt>
              </c:strCache>
            </c:strRef>
          </c:cat>
          <c:val>
            <c:numRef>
              <c:f>Graph!$G$6:$L$6</c:f>
              <c:numCache>
                <c:formatCode>_(* #,##0.00_);_(* \(#,##0.00\);_(* "-"??_);_(@_)</c:formatCode>
                <c:ptCount val="6"/>
                <c:pt idx="0">
                  <c:v>167492295</c:v>
                </c:pt>
                <c:pt idx="1">
                  <c:v>176339702</c:v>
                </c:pt>
                <c:pt idx="2">
                  <c:v>183058244.6462</c:v>
                </c:pt>
                <c:pt idx="3">
                  <c:v>190032763.76722023</c:v>
                </c:pt>
                <c:pt idx="4">
                  <c:v>197273012.06675133</c:v>
                </c:pt>
                <c:pt idx="5">
                  <c:v>204789113.82649457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816-4FA6-A63D-4EFE11A53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9563152"/>
        <c:axId val="11095639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Graph!$A$3</c15:sqref>
                        </c15:formulaRef>
                      </c:ext>
                    </c:extLst>
                    <c:strCache>
                      <c:ptCount val="1"/>
                      <c:pt idx="0">
                        <c:v>Total Expenses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Graph!$G$1:$L$1</c15:sqref>
                        </c15:formulaRef>
                      </c:ext>
                    </c:extLst>
                    <c:strCache>
                      <c:ptCount val="6"/>
                      <c:pt idx="0">
                        <c:v>2024 BUDGET</c:v>
                      </c:pt>
                      <c:pt idx="1">
                        <c:v>2025 PROPOSED</c:v>
                      </c:pt>
                      <c:pt idx="2">
                        <c:v>2026 FORECAST</c:v>
                      </c:pt>
                      <c:pt idx="3">
                        <c:v>2027 FORECAST</c:v>
                      </c:pt>
                      <c:pt idx="4">
                        <c:v>2028 FORECAST</c:v>
                      </c:pt>
                      <c:pt idx="5">
                        <c:v>2029 FORECAST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Graph!$G$3:$L$3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_(* #,##0.00_);_(* \(#,##0.00\);_(* &quot;-&quot;??_);_(@_)">
                        <c:v>167492295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0-F816-4FA6-A63D-4EFE11A532E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Graph!$A$4</c15:sqref>
                        </c15:formulaRef>
                      </c:ext>
                    </c:extLst>
                    <c:strCache>
                      <c:ptCount val="1"/>
                      <c:pt idx="0">
                        <c:v>Expenses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Graph!$G$1:$L$1</c15:sqref>
                        </c15:formulaRef>
                      </c:ext>
                    </c:extLst>
                    <c:strCache>
                      <c:ptCount val="6"/>
                      <c:pt idx="0">
                        <c:v>2024 BUDGET</c:v>
                      </c:pt>
                      <c:pt idx="1">
                        <c:v>2025 PROPOSED</c:v>
                      </c:pt>
                      <c:pt idx="2">
                        <c:v>2026 FORECAST</c:v>
                      </c:pt>
                      <c:pt idx="3">
                        <c:v>2027 FORECAST</c:v>
                      </c:pt>
                      <c:pt idx="4">
                        <c:v>2028 FORECAST</c:v>
                      </c:pt>
                      <c:pt idx="5">
                        <c:v>2029 FORECAST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Graph!$G$4:$L$4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167492295</c:v>
                      </c:pt>
                      <c:pt idx="1">
                        <c:v>176339702</c:v>
                      </c:pt>
                      <c:pt idx="2">
                        <c:v>191645988.1336</c:v>
                      </c:pt>
                      <c:pt idx="3">
                        <c:v>208280859.90359646</c:v>
                      </c:pt>
                      <c:pt idx="4">
                        <c:v>226359638.54322863</c:v>
                      </c:pt>
                      <c:pt idx="5">
                        <c:v>246007655.16878086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F816-4FA6-A63D-4EFE11A532E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Graph!$A$7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4925" cap="rnd">
                    <a:solidFill>
                      <a:srgbClr val="FF0000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Graph!$G$1:$L$1</c15:sqref>
                        </c15:formulaRef>
                      </c:ext>
                    </c:extLst>
                    <c:strCache>
                      <c:ptCount val="6"/>
                      <c:pt idx="0">
                        <c:v>2024 BUDGET</c:v>
                      </c:pt>
                      <c:pt idx="1">
                        <c:v>2025 PROPOSED</c:v>
                      </c:pt>
                      <c:pt idx="2">
                        <c:v>2026 FORECAST</c:v>
                      </c:pt>
                      <c:pt idx="3">
                        <c:v>2027 FORECAST</c:v>
                      </c:pt>
                      <c:pt idx="4">
                        <c:v>2028 FORECAST</c:v>
                      </c:pt>
                      <c:pt idx="5">
                        <c:v>2029 FORECAST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Graph!$G$7:$L$7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167492295</c:v>
                      </c:pt>
                      <c:pt idx="1">
                        <c:v>176339702</c:v>
                      </c:pt>
                      <c:pt idx="2">
                        <c:v>192027116.3899</c:v>
                      </c:pt>
                      <c:pt idx="3">
                        <c:v>203703311.83540833</c:v>
                      </c:pt>
                      <c:pt idx="4">
                        <c:v>216112970.30498999</c:v>
                      </c:pt>
                      <c:pt idx="5">
                        <c:v>229823928.84763771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816-4FA6-A63D-4EFE11A532E9}"/>
                  </c:ext>
                </c:extLst>
              </c15:ser>
            </c15:filteredLineSeries>
          </c:ext>
        </c:extLst>
      </c:lineChart>
      <c:catAx>
        <c:axId val="110956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9563984"/>
        <c:crosses val="autoZero"/>
        <c:auto val="1"/>
        <c:lblAlgn val="ctr"/>
        <c:lblOffset val="100"/>
        <c:noMultiLvlLbl val="0"/>
      </c:catAx>
      <c:valAx>
        <c:axId val="1109563984"/>
        <c:scaling>
          <c:orientation val="minMax"/>
          <c:max val="275000000"/>
          <c:min val="1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9563152"/>
        <c:crosses val="autoZero"/>
        <c:crossBetween val="between"/>
        <c:majorUnit val="25000000"/>
        <c:minorUnit val="500000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Graph!$A$107</c:f>
              <c:strCache>
                <c:ptCount val="1"/>
                <c:pt idx="0">
                  <c:v>Expenses with Additions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Graph!$G$103:$L$103</c:f>
              <c:strCache>
                <c:ptCount val="6"/>
                <c:pt idx="0">
                  <c:v>2024 BUDGET</c:v>
                </c:pt>
                <c:pt idx="1">
                  <c:v>2025 PROPOSED</c:v>
                </c:pt>
                <c:pt idx="2">
                  <c:v>2026 FORECAST</c:v>
                </c:pt>
                <c:pt idx="3">
                  <c:v>2027 FORECAST</c:v>
                </c:pt>
                <c:pt idx="4">
                  <c:v>2028 FORECAST</c:v>
                </c:pt>
                <c:pt idx="5">
                  <c:v>2029 FORECAST</c:v>
                </c:pt>
              </c:strCache>
              <c:extLst/>
            </c:strRef>
          </c:cat>
          <c:val>
            <c:numRef>
              <c:f>Graph!$G$107:$L$107</c:f>
              <c:numCache>
                <c:formatCode>_(* #,##0.00_);_(* \(#,##0.00\);_(* "-"??_);_(@_)</c:formatCode>
                <c:ptCount val="6"/>
                <c:pt idx="0">
                  <c:v>167492295</c:v>
                </c:pt>
                <c:pt idx="1">
                  <c:v>176339702</c:v>
                </c:pt>
                <c:pt idx="2">
                  <c:v>200995988.1336</c:v>
                </c:pt>
                <c:pt idx="3">
                  <c:v>217373859.90359646</c:v>
                </c:pt>
                <c:pt idx="4">
                  <c:v>234952928.54322863</c:v>
                </c:pt>
                <c:pt idx="5">
                  <c:v>254858743.86878085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4C5-4EE2-9CFB-7C38CA86BB0F}"/>
            </c:ext>
          </c:extLst>
        </c:ser>
        <c:ser>
          <c:idx val="2"/>
          <c:order val="1"/>
          <c:tx>
            <c:strRef>
              <c:f>Graph!$A$108</c:f>
              <c:strCache>
                <c:ptCount val="1"/>
              </c:strCache>
            </c:strRef>
          </c:tx>
          <c:spPr>
            <a:ln w="34925" cap="rnd">
              <a:solidFill>
                <a:schemeClr val="accent3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Graph!$G$103:$L$103</c:f>
              <c:strCache>
                <c:ptCount val="6"/>
                <c:pt idx="0">
                  <c:v>2024 BUDGET</c:v>
                </c:pt>
                <c:pt idx="1">
                  <c:v>2025 PROPOSED</c:v>
                </c:pt>
                <c:pt idx="2">
                  <c:v>2026 FORECAST</c:v>
                </c:pt>
                <c:pt idx="3">
                  <c:v>2027 FORECAST</c:v>
                </c:pt>
                <c:pt idx="4">
                  <c:v>2028 FORECAST</c:v>
                </c:pt>
                <c:pt idx="5">
                  <c:v>2029 FORECAST</c:v>
                </c:pt>
              </c:strCache>
              <c:extLst/>
            </c:strRef>
          </c:cat>
          <c:val>
            <c:numRef>
              <c:f>Graph!$G$108:$L$108</c:f>
              <c:numCache>
                <c:formatCode>_(* #,##0.00_);_(* \(#,##0.00\);_(* "-"??_);_(@_)</c:formatCode>
                <c:ptCount val="6"/>
                <c:pt idx="0">
                  <c:v>167492295</c:v>
                </c:pt>
                <c:pt idx="1">
                  <c:v>176339702</c:v>
                </c:pt>
                <c:pt idx="2">
                  <c:v>183058244.6462</c:v>
                </c:pt>
                <c:pt idx="3">
                  <c:v>190032763.76722023</c:v>
                </c:pt>
                <c:pt idx="4">
                  <c:v>197273012.06675133</c:v>
                </c:pt>
                <c:pt idx="5">
                  <c:v>204789113.82649457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4C5-4EE2-9CFB-7C38CA86BB0F}"/>
            </c:ext>
          </c:extLst>
        </c:ser>
        <c:ser>
          <c:idx val="3"/>
          <c:order val="2"/>
          <c:tx>
            <c:strRef>
              <c:f>Graph!$A$109</c:f>
              <c:strCache>
                <c:ptCount val="1"/>
                <c:pt idx="0">
                  <c:v>Revenue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Graph!$G$103:$L$103</c:f>
              <c:strCache>
                <c:ptCount val="6"/>
                <c:pt idx="0">
                  <c:v>2024 BUDGET</c:v>
                </c:pt>
                <c:pt idx="1">
                  <c:v>2025 PROPOSED</c:v>
                </c:pt>
                <c:pt idx="2">
                  <c:v>2026 FORECAST</c:v>
                </c:pt>
                <c:pt idx="3">
                  <c:v>2027 FORECAST</c:v>
                </c:pt>
                <c:pt idx="4">
                  <c:v>2028 FORECAST</c:v>
                </c:pt>
                <c:pt idx="5">
                  <c:v>2029 FORECAST</c:v>
                </c:pt>
              </c:strCache>
              <c:extLst/>
            </c:strRef>
          </c:cat>
          <c:val>
            <c:numRef>
              <c:f>Graph!$G$109:$L$109</c:f>
              <c:numCache>
                <c:formatCode>_(* #,##0.00_);_(* \(#,##0.00\);_(* "-"??_);_(@_)</c:formatCode>
                <c:ptCount val="6"/>
                <c:pt idx="0">
                  <c:v>167492295</c:v>
                </c:pt>
                <c:pt idx="1">
                  <c:v>176170294.49000001</c:v>
                </c:pt>
                <c:pt idx="2">
                  <c:v>181238871.19796902</c:v>
                </c:pt>
                <c:pt idx="3">
                  <c:v>186500560.67851165</c:v>
                </c:pt>
                <c:pt idx="4">
                  <c:v>191962720.52826294</c:v>
                </c:pt>
                <c:pt idx="5">
                  <c:v>197632988.66828978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04C5-4EE2-9CFB-7C38CA86B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9563152"/>
        <c:axId val="1109563984"/>
        <c:extLst/>
      </c:lineChart>
      <c:catAx>
        <c:axId val="110956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9563984"/>
        <c:crosses val="autoZero"/>
        <c:auto val="1"/>
        <c:lblAlgn val="ctr"/>
        <c:lblOffset val="100"/>
        <c:noMultiLvlLbl val="0"/>
      </c:catAx>
      <c:valAx>
        <c:axId val="1109563984"/>
        <c:scaling>
          <c:orientation val="minMax"/>
          <c:max val="275000000"/>
          <c:min val="1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9563152"/>
        <c:crosses val="autoZero"/>
        <c:crossBetween val="between"/>
        <c:majorUnit val="25000000"/>
        <c:minorUnit val="500000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97587330207348"/>
          <c:y val="2.1778683319114939E-2"/>
          <c:w val="0.66501569489375101"/>
          <c:h val="0.94371722581305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7-4AEE-8430-FB9D12625FC9}"/>
              </c:ext>
            </c:extLst>
          </c:dPt>
          <c:dPt>
            <c:idx val="1"/>
            <c:bubble3D val="0"/>
            <c:explosion val="9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CD7-4AEE-8430-FB9D12625FC9}"/>
              </c:ext>
            </c:extLst>
          </c:dPt>
          <c:dLbls>
            <c:dLbl>
              <c:idx val="0"/>
              <c:layout>
                <c:manualLayout>
                  <c:x val="-2.8723604363276489E-4"/>
                  <c:y val="3.608604940624450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D7-4AEE-8430-FB9D12625FC9}"/>
                </c:ext>
              </c:extLst>
            </c:dLbl>
            <c:dLbl>
              <c:idx val="1"/>
              <c:layout>
                <c:manualLayout>
                  <c:x val="2.3003737740217734E-2"/>
                  <c:y val="-3.09283515466981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D7-4AEE-8430-FB9D12625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Operations</c:v>
                </c:pt>
                <c:pt idx="1">
                  <c:v>Personnel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306996935.22000003</c:v>
                </c:pt>
                <c:pt idx="1">
                  <c:v>147315385.28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7-4AEE-8430-FB9D12625FC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85184051645625E-2"/>
          <c:y val="0.14508082881079468"/>
          <c:w val="0.83275108835649736"/>
          <c:h val="0.818400422664468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7-4AEE-8430-FB9D12625FC9}"/>
              </c:ext>
            </c:extLst>
          </c:dPt>
          <c:dPt>
            <c:idx val="1"/>
            <c:bubble3D val="0"/>
            <c:explosion val="8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CD7-4AEE-8430-FB9D12625FC9}"/>
              </c:ext>
            </c:extLst>
          </c:dPt>
          <c:dLbls>
            <c:dLbl>
              <c:idx val="1"/>
              <c:layout>
                <c:manualLayout>
                  <c:x val="1.6566466178727694E-2"/>
                  <c:y val="-1.0175611830695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95565812488148"/>
                      <c:h val="0.20285090196783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CD7-4AEE-8430-FB9D12625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Sheet1!$A$15:$A$16</c:f>
              <c:strCache>
                <c:ptCount val="2"/>
                <c:pt idx="0">
                  <c:v>Operations</c:v>
                </c:pt>
                <c:pt idx="1">
                  <c:v>Personnel</c:v>
                </c:pt>
              </c:strCache>
            </c:strRef>
          </c:cat>
          <c:val>
            <c:numRef>
              <c:f>Sheet1!$B$15:$B$16</c:f>
              <c:numCache>
                <c:formatCode>_("$"* #,##0_);_("$"* \(#,##0\);_("$"* "-"??_);_(@_)</c:formatCode>
                <c:ptCount val="2"/>
                <c:pt idx="0">
                  <c:v>60725104.560000002</c:v>
                </c:pt>
                <c:pt idx="1">
                  <c:v>115614597.44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7-4AEE-8430-FB9D12625FC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58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FY2023</c:v>
                </c:pt>
                <c:pt idx="1">
                  <c:v>FY2024</c:v>
                </c:pt>
                <c:pt idx="2">
                  <c:v>FY2025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0.35503899999999999</c:v>
                </c:pt>
                <c:pt idx="1">
                  <c:v>0.35066199999999997</c:v>
                </c:pt>
                <c:pt idx="2">
                  <c:v>0.35066199999999997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3-425A-8BD1-42575F799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010016"/>
        <c:axId val="86870720"/>
      </c:areaChart>
      <c:catAx>
        <c:axId val="47301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870720"/>
        <c:crosses val="autoZero"/>
        <c:auto val="1"/>
        <c:lblAlgn val="ctr"/>
        <c:lblOffset val="100"/>
        <c:noMultiLvlLbl val="0"/>
      </c:catAx>
      <c:valAx>
        <c:axId val="86870720"/>
        <c:scaling>
          <c:orientation val="minMax"/>
          <c:min val="0.3440000000000000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Tax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010016"/>
        <c:crosses val="autoZero"/>
        <c:crossBetween val="midCat"/>
        <c:majorUnit val="2.0000000000000005E-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7E-4FC1-A0A0-C4617B52820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B7E-4FC1-A0A0-C4617B528207}"/>
              </c:ext>
            </c:extLst>
          </c:dPt>
          <c:cat>
            <c:strRef>
              <c:f>Sheet2!$B$22:$C$22</c:f>
              <c:strCache>
                <c:ptCount val="2"/>
                <c:pt idx="0">
                  <c:v>Commercial</c:v>
                </c:pt>
                <c:pt idx="1">
                  <c:v>Residential</c:v>
                </c:pt>
              </c:strCache>
            </c:strRef>
          </c:cat>
          <c:val>
            <c:numRef>
              <c:f>Sheet2!$B$23:$C$23</c:f>
              <c:numCache>
                <c:formatCode>_(* #,##0.00_);_(* \(#,##0.00\);_(* "-"??_);_(@_)</c:formatCode>
                <c:ptCount val="2"/>
                <c:pt idx="0">
                  <c:v>8425171889</c:v>
                </c:pt>
                <c:pt idx="1">
                  <c:v>12919308676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7E-4FC1-A0A0-C4617B528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3561567"/>
        <c:axId val="593562527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215461027336005E-2"/>
                  <c:y val="-0.571126410229044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7E-4FC1-A0A0-C4617B528207}"/>
                </c:ext>
              </c:extLst>
            </c:dLbl>
            <c:dLbl>
              <c:idx val="1"/>
              <c:layout>
                <c:manualLayout>
                  <c:x val="-2.4924998791835844E-2"/>
                  <c:y val="-0.874452605631620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7E-4FC1-A0A0-C4617B528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Sheet2!$B$22:$C$22</c:f>
              <c:strCache>
                <c:ptCount val="2"/>
                <c:pt idx="0">
                  <c:v>Commercial</c:v>
                </c:pt>
                <c:pt idx="1">
                  <c:v>Residential</c:v>
                </c:pt>
              </c:strCache>
            </c:strRef>
          </c:cat>
          <c:val>
            <c:numRef>
              <c:f>Sheet2!$B$24:$C$24</c:f>
              <c:numCache>
                <c:formatCode>0%</c:formatCode>
                <c:ptCount val="2"/>
                <c:pt idx="0">
                  <c:v>0.3947236787207335</c:v>
                </c:pt>
                <c:pt idx="1">
                  <c:v>0.60527632127926656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7E-4FC1-A0A0-C4617B528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327119"/>
        <c:axId val="415279487"/>
      </c:lineChart>
      <c:catAx>
        <c:axId val="59356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3562527"/>
        <c:crosses val="autoZero"/>
        <c:auto val="1"/>
        <c:lblAlgn val="ctr"/>
        <c:lblOffset val="100"/>
        <c:noMultiLvlLbl val="0"/>
      </c:catAx>
      <c:valAx>
        <c:axId val="59356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3561567"/>
        <c:crosses val="autoZero"/>
        <c:crossBetween val="between"/>
      </c:valAx>
      <c:valAx>
        <c:axId val="415279487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358327119"/>
        <c:crosses val="max"/>
        <c:crossBetween val="between"/>
      </c:valAx>
      <c:catAx>
        <c:axId val="3583271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5279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57717249954399"/>
          <c:y val="1.9268502008347645E-2"/>
          <c:w val="0.82553944918497202"/>
          <c:h val="0.86403700252497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Data'!$B$1:$B$2</c:f>
              <c:strCache>
                <c:ptCount val="2"/>
                <c:pt idx="0">
                  <c:v>2023-2024</c:v>
                </c:pt>
                <c:pt idx="1">
                  <c:v>LEVY Rate</c:v>
                </c:pt>
              </c:strCache>
            </c:strRef>
          </c:tx>
          <c:spPr>
            <a:solidFill>
              <a:srgbClr val="0E2841">
                <a:lumMod val="50000"/>
                <a:lumOff val="50000"/>
              </a:srgb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98A5-4862-A9F8-AC00975A074B}"/>
              </c:ext>
            </c:extLst>
          </c:dPt>
          <c:cat>
            <c:strRef>
              <c:f>'Graph Data'!$A$3:$A$12</c:f>
              <c:strCache>
                <c:ptCount val="10"/>
                <c:pt idx="0">
                  <c:v>Abilene </c:v>
                </c:pt>
                <c:pt idx="1">
                  <c:v>San Angelo</c:v>
                </c:pt>
                <c:pt idx="2">
                  <c:v>Wichita Falls </c:v>
                </c:pt>
                <c:pt idx="3">
                  <c:v>Richardson</c:v>
                </c:pt>
                <c:pt idx="4">
                  <c:v>Odessa</c:v>
                </c:pt>
                <c:pt idx="5">
                  <c:v>Lubbock </c:v>
                </c:pt>
                <c:pt idx="6">
                  <c:v>Plano</c:v>
                </c:pt>
                <c:pt idx="7">
                  <c:v>Amarillo</c:v>
                </c:pt>
                <c:pt idx="8">
                  <c:v>Midland</c:v>
                </c:pt>
                <c:pt idx="9">
                  <c:v>Tyler*</c:v>
                </c:pt>
              </c:strCache>
            </c:strRef>
          </c:cat>
          <c:val>
            <c:numRef>
              <c:f>'Graph Data'!$B$3:$B$12</c:f>
              <c:numCache>
                <c:formatCode>General</c:formatCode>
                <c:ptCount val="10"/>
                <c:pt idx="0">
                  <c:v>0.72629999999999995</c:v>
                </c:pt>
                <c:pt idx="1">
                  <c:v>0.70420000000000005</c:v>
                </c:pt>
                <c:pt idx="2">
                  <c:v>0.68</c:v>
                </c:pt>
                <c:pt idx="3">
                  <c:v>0.56094999999999995</c:v>
                </c:pt>
                <c:pt idx="4">
                  <c:v>0.48380000000000001</c:v>
                </c:pt>
                <c:pt idx="5">
                  <c:v>0.48020000000000002</c:v>
                </c:pt>
                <c:pt idx="6">
                  <c:v>0.41760000000000003</c:v>
                </c:pt>
                <c:pt idx="7">
                  <c:v>0.39195000000000002</c:v>
                </c:pt>
                <c:pt idx="8">
                  <c:v>0.35066199999999997</c:v>
                </c:pt>
                <c:pt idx="9">
                  <c:v>0.24792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5-4862-A9F8-AC00975A0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20640"/>
        <c:axId val="75567616"/>
      </c:barChart>
      <c:catAx>
        <c:axId val="783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567616"/>
        <c:crosses val="autoZero"/>
        <c:auto val="1"/>
        <c:lblAlgn val="ctr"/>
        <c:lblOffset val="100"/>
        <c:noMultiLvlLbl val="0"/>
      </c:catAx>
      <c:valAx>
        <c:axId val="75567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Cents </a:t>
                </a:r>
              </a:p>
              <a:p>
                <a:pPr>
                  <a:defRPr/>
                </a:pPr>
                <a:r>
                  <a:rPr lang="en-US"/>
                  <a:t>(Per $100 Valuation)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83206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57719957744988"/>
          <c:y val="1.7109659268272976E-2"/>
          <c:w val="0.80647854355293325"/>
          <c:h val="0.86403700252497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Data'!$B$1:$B$2</c:f>
              <c:strCache>
                <c:ptCount val="2"/>
                <c:pt idx="1">
                  <c:v>2024 LEVY Rate</c:v>
                </c:pt>
              </c:strCache>
            </c:strRef>
          </c:tx>
          <c:spPr>
            <a:solidFill>
              <a:srgbClr val="0E2841">
                <a:lumMod val="50000"/>
                <a:lumOff val="50000"/>
              </a:srgb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98A5-4862-A9F8-AC00975A074B}"/>
              </c:ext>
            </c:extLst>
          </c:dPt>
          <c:cat>
            <c:strRef>
              <c:f>'Graph Data'!$A$3:$A$12</c:f>
              <c:strCache>
                <c:ptCount val="10"/>
                <c:pt idx="0">
                  <c:v>Abilene </c:v>
                </c:pt>
                <c:pt idx="1">
                  <c:v>San Angelo</c:v>
                </c:pt>
                <c:pt idx="2">
                  <c:v>Wichita Falls </c:v>
                </c:pt>
                <c:pt idx="3">
                  <c:v>Richardson</c:v>
                </c:pt>
                <c:pt idx="4">
                  <c:v>Odessa</c:v>
                </c:pt>
                <c:pt idx="5">
                  <c:v>Lubbock </c:v>
                </c:pt>
                <c:pt idx="6">
                  <c:v>Plano</c:v>
                </c:pt>
                <c:pt idx="7">
                  <c:v>Amarillo</c:v>
                </c:pt>
                <c:pt idx="8">
                  <c:v>Midland</c:v>
                </c:pt>
                <c:pt idx="9">
                  <c:v>Tyler</c:v>
                </c:pt>
              </c:strCache>
            </c:strRef>
          </c:cat>
          <c:val>
            <c:numRef>
              <c:f>'Graph Data'!$B$3:$B$12</c:f>
              <c:numCache>
                <c:formatCode>General</c:formatCode>
                <c:ptCount val="10"/>
                <c:pt idx="0">
                  <c:v>0.72629999999999995</c:v>
                </c:pt>
                <c:pt idx="1">
                  <c:v>0.70420000000000005</c:v>
                </c:pt>
                <c:pt idx="2">
                  <c:v>0.68</c:v>
                </c:pt>
                <c:pt idx="3">
                  <c:v>0.56094999999999995</c:v>
                </c:pt>
                <c:pt idx="4">
                  <c:v>0.48380000000000001</c:v>
                </c:pt>
                <c:pt idx="5">
                  <c:v>0.48020000000000002</c:v>
                </c:pt>
                <c:pt idx="6">
                  <c:v>0.41760000000000003</c:v>
                </c:pt>
                <c:pt idx="7">
                  <c:v>0.39195000000000002</c:v>
                </c:pt>
                <c:pt idx="8">
                  <c:v>0.35066199999999997</c:v>
                </c:pt>
                <c:pt idx="9">
                  <c:v>0.24792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5-4862-A9F8-AC00975A0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20640"/>
        <c:axId val="75567616"/>
      </c:barChart>
      <c:lineChart>
        <c:grouping val="standard"/>
        <c:varyColors val="0"/>
        <c:ser>
          <c:idx val="1"/>
          <c:order val="1"/>
          <c:tx>
            <c:strRef>
              <c:f>'Graph Data'!$C$1:$C$2</c:f>
              <c:strCache>
                <c:ptCount val="2"/>
                <c:pt idx="1">
                  <c:v>Tax on 300k Home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_(&quot;$&quot;* #,##0.00_);_(&quot;$&quot;* \(#,##0.00\);_(&quot;$&quot;* &quot;-&quot;??_);_(@_)" sourceLinked="0"/>
            <c:spPr>
              <a:solidFill>
                <a:srgbClr val="4EA72E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 Data'!$A$3:$A$12</c:f>
              <c:strCache>
                <c:ptCount val="10"/>
                <c:pt idx="0">
                  <c:v>Abilene </c:v>
                </c:pt>
                <c:pt idx="1">
                  <c:v>San Angelo</c:v>
                </c:pt>
                <c:pt idx="2">
                  <c:v>Wichita Falls </c:v>
                </c:pt>
                <c:pt idx="3">
                  <c:v>Richardson</c:v>
                </c:pt>
                <c:pt idx="4">
                  <c:v>Odessa</c:v>
                </c:pt>
                <c:pt idx="5">
                  <c:v>Lubbock </c:v>
                </c:pt>
                <c:pt idx="6">
                  <c:v>Plano</c:v>
                </c:pt>
                <c:pt idx="7">
                  <c:v>Amarillo</c:v>
                </c:pt>
                <c:pt idx="8">
                  <c:v>Midland</c:v>
                </c:pt>
                <c:pt idx="9">
                  <c:v>Tyler</c:v>
                </c:pt>
              </c:strCache>
            </c:strRef>
          </c:cat>
          <c:val>
            <c:numRef>
              <c:f>'Graph Data'!$C$3:$C$12</c:f>
              <c:numCache>
                <c:formatCode>General</c:formatCode>
                <c:ptCount val="10"/>
                <c:pt idx="0">
                  <c:v>2178.8999999999996</c:v>
                </c:pt>
                <c:pt idx="1">
                  <c:v>2112.6</c:v>
                </c:pt>
                <c:pt idx="2">
                  <c:v>2040.0000000000002</c:v>
                </c:pt>
                <c:pt idx="3">
                  <c:v>1682.8499999999997</c:v>
                </c:pt>
                <c:pt idx="4">
                  <c:v>1451.4</c:v>
                </c:pt>
                <c:pt idx="5">
                  <c:v>1440.6</c:v>
                </c:pt>
                <c:pt idx="6">
                  <c:v>1252.8000000000002</c:v>
                </c:pt>
                <c:pt idx="7">
                  <c:v>1175.8499999999999</c:v>
                </c:pt>
                <c:pt idx="8">
                  <c:v>1051.9859999999999</c:v>
                </c:pt>
                <c:pt idx="9">
                  <c:v>743.76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3E-425D-A6F6-8C35E6C6F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409440"/>
        <c:axId val="703086911"/>
      </c:lineChart>
      <c:catAx>
        <c:axId val="783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567616"/>
        <c:crosses val="autoZero"/>
        <c:auto val="1"/>
        <c:lblAlgn val="ctr"/>
        <c:lblOffset val="100"/>
        <c:noMultiLvlLbl val="0"/>
      </c:catAx>
      <c:valAx>
        <c:axId val="75567616"/>
        <c:scaling>
          <c:orientation val="minMax"/>
          <c:max val="0.95000000000000007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Cents </a:t>
                </a:r>
              </a:p>
              <a:p>
                <a:pPr>
                  <a:defRPr/>
                </a:pPr>
                <a:r>
                  <a:rPr lang="en-US"/>
                  <a:t>(Per $100 Valuation)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8320640"/>
        <c:crosses val="autoZero"/>
        <c:crossBetween val="between"/>
      </c:valAx>
      <c:valAx>
        <c:axId val="703086911"/>
        <c:scaling>
          <c:orientation val="minMax"/>
        </c:scaling>
        <c:delete val="0"/>
        <c:axPos val="r"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795409440"/>
        <c:crosses val="max"/>
        <c:crossBetween val="between"/>
      </c:valAx>
      <c:catAx>
        <c:axId val="79540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308691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 Data'!$C$30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chemeClr val="accent4">
                <a:tint val="46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Data'!$C$47:$C$57</c:f>
              <c:numCache>
                <c:formatCode>General</c:formatCode>
                <c:ptCount val="11"/>
                <c:pt idx="0">
                  <c:v>0.68</c:v>
                </c:pt>
                <c:pt idx="1">
                  <c:v>0.73280000000000001</c:v>
                </c:pt>
                <c:pt idx="2">
                  <c:v>0.56094999999999995</c:v>
                </c:pt>
                <c:pt idx="3" formatCode="_(* #,##0.000000_);_(* \(#,##0.000000\);_(* &quot;-&quot;??_);_(@_)">
                  <c:v>0.39195000000000002</c:v>
                </c:pt>
                <c:pt idx="4">
                  <c:v>0.48379100000000003</c:v>
                </c:pt>
                <c:pt idx="5">
                  <c:v>0.70420000000000005</c:v>
                </c:pt>
                <c:pt idx="6" formatCode="_(* #,##0.000000_);_(* \(#,##0.000000\);_(* &quot;-&quot;??_);_(@_)">
                  <c:v>0.48015999999999998</c:v>
                </c:pt>
                <c:pt idx="7" formatCode="_(* #,##0.000000_);_(* \(#,##0.000000\);_(* &quot;-&quot;??_);_(@_)">
                  <c:v>0.56094999999999995</c:v>
                </c:pt>
                <c:pt idx="8" formatCode="_(* #,##0.000000_);_(* \(#,##0.000000\);_(* &quot;-&quot;??_);_(@_)">
                  <c:v>0.24792</c:v>
                </c:pt>
                <c:pt idx="9" formatCode="_(* #,##0.000000_);_(* \(#,##0.000000\);_(* &quot;-&quot;??_);_(@_)">
                  <c:v>0.41760000000000003</c:v>
                </c:pt>
                <c:pt idx="10" formatCode="_(* #,##0.000000_);_(* \(#,##0.000000\);_(* &quot;-&quot;??_);_(@_)">
                  <c:v>0.35066199999999997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E-4A43-A47B-4B3289AB7D78}"/>
            </c:ext>
          </c:extLst>
        </c:ser>
        <c:ser>
          <c:idx val="1"/>
          <c:order val="1"/>
          <c:tx>
            <c:strRef>
              <c:f>'Graph Data'!$D$30</c:f>
              <c:strCache>
                <c:ptCount val="1"/>
                <c:pt idx="0">
                  <c:v>ISD</c:v>
                </c:pt>
              </c:strCache>
            </c:strRef>
          </c:tx>
          <c:spPr>
            <a:solidFill>
              <a:srgbClr val="85BAE0"/>
            </a:solidFill>
            <a:ln>
              <a:noFill/>
            </a:ln>
            <a:effectLst/>
          </c:spPr>
          <c:invertIfNegative val="0"/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Data'!$D$47:$D$57</c:f>
              <c:numCache>
                <c:formatCode>General</c:formatCode>
                <c:ptCount val="11"/>
                <c:pt idx="0">
                  <c:v>1.1423989999999999</c:v>
                </c:pt>
                <c:pt idx="1">
                  <c:v>1.0326</c:v>
                </c:pt>
                <c:pt idx="2">
                  <c:v>1.1431</c:v>
                </c:pt>
                <c:pt idx="3" formatCode="_(* #,##0.000000_);_(* \(#,##0.000000\);_(* &quot;-&quot;??_);_(@_)">
                  <c:v>0.92579999999999996</c:v>
                </c:pt>
                <c:pt idx="4">
                  <c:v>1.014</c:v>
                </c:pt>
                <c:pt idx="5">
                  <c:v>0.81230999999999998</c:v>
                </c:pt>
                <c:pt idx="6" formatCode="_(* #,##0.000000_);_(* \(#,##0.000000\);_(* &quot;-&quot;??_);_(@_)">
                  <c:v>0.92379999999999995</c:v>
                </c:pt>
                <c:pt idx="7" formatCode="_(* #,##0.000000_);_(* \(#,##0.000000\);_(* &quot;-&quot;??_);_(@_)">
                  <c:v>1.0192000000000001</c:v>
                </c:pt>
                <c:pt idx="8" formatCode="_(* #,##0.000000_);_(* \(#,##0.000000\);_(* &quot;-&quot;??_);_(@_)">
                  <c:v>0.96</c:v>
                </c:pt>
                <c:pt idx="9" formatCode="_(* #,##0.000000_);_(* \(#,##0.000000\);_(* &quot;-&quot;??_);_(@_)">
                  <c:v>1.07785</c:v>
                </c:pt>
                <c:pt idx="10" formatCode="_(* #,##0.000000_);_(* \(#,##0.000000\);_(* &quot;-&quot;??_);_(@_)">
                  <c:v>0.877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8E-4A43-A47B-4B3289AB7D78}"/>
            </c:ext>
          </c:extLst>
        </c:ser>
        <c:ser>
          <c:idx val="2"/>
          <c:order val="2"/>
          <c:tx>
            <c:strRef>
              <c:f>'Graph Data'!$E$30</c:f>
              <c:strCache>
                <c:ptCount val="1"/>
                <c:pt idx="0">
                  <c:v>College</c:v>
                </c:pt>
              </c:strCache>
            </c:strRef>
          </c:tx>
          <c:spPr>
            <a:solidFill>
              <a:srgbClr val="2093C6"/>
            </a:solidFill>
            <a:ln>
              <a:noFill/>
            </a:ln>
            <a:effectLst/>
          </c:spPr>
          <c:invertIfNegative val="0"/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Data'!$E$47:$E$57</c:f>
              <c:numCache>
                <c:formatCode>General</c:formatCode>
                <c:ptCount val="11"/>
                <c:pt idx="2">
                  <c:v>0.110028</c:v>
                </c:pt>
                <c:pt idx="3" formatCode="_(* #,##0.000000_);_(* \(#,##0.000000\);_(* &quot;-&quot;??_);_(@_)">
                  <c:v>0.22031000000000001</c:v>
                </c:pt>
                <c:pt idx="4">
                  <c:v>0.17166600000000001</c:v>
                </c:pt>
                <c:pt idx="7" formatCode="_(* #,##0.000000_);_(* \(#,##0.000000\);_(* &quot;-&quot;??_);_(@_)">
                  <c:v>8.1220000000000001E-2</c:v>
                </c:pt>
                <c:pt idx="8" formatCode="_(* #,##0.000000_);_(* \(#,##0.000000\);_(* &quot;-&quot;??_);_(@_)">
                  <c:v>0.18799299999999999</c:v>
                </c:pt>
                <c:pt idx="9" formatCode="_(* #,##0.000000_);_(* \(#,##0.000000\);_(* &quot;-&quot;??_);_(@_)">
                  <c:v>8.1220000000000001E-2</c:v>
                </c:pt>
                <c:pt idx="10" formatCode="_(* #,##0.000000_);_(* \(#,##0.000000\);_(* &quot;-&quot;??_);_(@_)">
                  <c:v>7.7410000000000007E-2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8E-4A43-A47B-4B3289AB7D78}"/>
            </c:ext>
          </c:extLst>
        </c:ser>
        <c:ser>
          <c:idx val="3"/>
          <c:order val="3"/>
          <c:tx>
            <c:strRef>
              <c:f>'Graph Data'!$F$30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rgbClr val="17688D"/>
            </a:solidFill>
            <a:ln>
              <a:noFill/>
            </a:ln>
            <a:effectLst/>
          </c:spPr>
          <c:invertIfNegative val="0"/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Data'!$F$47:$F$57</c:f>
              <c:numCache>
                <c:formatCode>General</c:formatCode>
                <c:ptCount val="11"/>
                <c:pt idx="0">
                  <c:v>0.54242000000000001</c:v>
                </c:pt>
                <c:pt idx="1">
                  <c:v>0.53969999999999996</c:v>
                </c:pt>
                <c:pt idx="2">
                  <c:v>0.21571799999999999</c:v>
                </c:pt>
                <c:pt idx="3" formatCode="_(* #,##0.000000_);_(* \(#,##0.000000\);_(* &quot;-&quot;??_);_(@_)">
                  <c:v>0.61692000000000002</c:v>
                </c:pt>
                <c:pt idx="4">
                  <c:v>0.35</c:v>
                </c:pt>
                <c:pt idx="5">
                  <c:v>0.47289999999999999</c:v>
                </c:pt>
                <c:pt idx="6" formatCode="_(* #,##0.000000_);_(* \(#,##0.000000\);_(* &quot;-&quot;??_);_(@_)">
                  <c:v>0.34750700000000001</c:v>
                </c:pt>
                <c:pt idx="7" formatCode="_(* #,##0.000000_);_(* \(#,##0.000000\);_(* &quot;-&quot;??_);_(@_)">
                  <c:v>0.149343</c:v>
                </c:pt>
                <c:pt idx="8" formatCode="_(* #,##0.000000_);_(* \(#,##0.000000\);_(* &quot;-&quot;??_);_(@_)">
                  <c:v>0.34726400000000002</c:v>
                </c:pt>
                <c:pt idx="9" formatCode="_(* #,##0.000000_);_(* \(#,##0.000000\);_(* &quot;-&quot;??_);_(@_)">
                  <c:v>0.149343</c:v>
                </c:pt>
                <c:pt idx="10" formatCode="_(* #,##0.000000_);_(* \(#,##0.000000\);_(* &quot;-&quot;??_);_(@_)">
                  <c:v>0.12043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8E-4A43-A47B-4B3289AB7D78}"/>
            </c:ext>
          </c:extLst>
        </c:ser>
        <c:ser>
          <c:idx val="5"/>
          <c:order val="5"/>
          <c:tx>
            <c:strRef>
              <c:f>'Graph Data'!$H$30</c:f>
              <c:strCache>
                <c:ptCount val="1"/>
                <c:pt idx="0">
                  <c:v>Hospital/Other</c:v>
                </c:pt>
              </c:strCache>
            </c:strRef>
          </c:tx>
          <c:spPr>
            <a:solidFill>
              <a:srgbClr val="0A3A52"/>
            </a:solidFill>
            <a:ln>
              <a:noFill/>
            </a:ln>
            <a:effectLst/>
          </c:spPr>
          <c:invertIfNegative val="0"/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Data'!$H$47:$H$57</c:f>
              <c:numCache>
                <c:formatCode>General</c:formatCode>
                <c:ptCount val="11"/>
                <c:pt idx="2">
                  <c:v>0.2195</c:v>
                </c:pt>
                <c:pt idx="4">
                  <c:v>8.8729000000000002E-2</c:v>
                </c:pt>
                <c:pt idx="6" formatCode="_(* #,##0.000000_);_(* \(#,##0.000000\);_(* &quot;-&quot;??_);_(@_)">
                  <c:v>0.10316400000000001</c:v>
                </c:pt>
                <c:pt idx="8" formatCode="_(* #,##0.000000_);_(* \(#,##0.000000\);_(* &quot;-&quot;??_);_(@_)">
                  <c:v>0</c:v>
                </c:pt>
                <c:pt idx="9" formatCode="_(* #,##0.000000_);_(* \(#,##0.000000\);_(* &quot;-&quot;??_);_(@_)">
                  <c:v>0</c:v>
                </c:pt>
                <c:pt idx="10" formatCode="_(* #,##0.000000_);_(* \(#,##0.000000\);_(* &quot;-&quot;??_);_(@_)">
                  <c:v>7.3120000000000004E-2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8E-4A43-A47B-4B3289AB7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8320640"/>
        <c:axId val="75567616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'Graph Data'!$G$30</c15:sqref>
                        </c15:formulaRef>
                      </c:ext>
                    </c:extLst>
                    <c:strCache>
                      <c:ptCount val="1"/>
                      <c:pt idx="0">
                        <c:v>Emer Serv Dist</c:v>
                      </c:pt>
                    </c:strCache>
                  </c:strRef>
                </c:tx>
                <c:spPr>
                  <a:solidFill>
                    <a:schemeClr val="accent4">
                      <a:shade val="9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'Graph Data'!$A$47:$A$57</c15:sqref>
                        </c15:formulaRef>
                      </c:ext>
                    </c:extLst>
                    <c:strCache>
                      <c:ptCount val="11"/>
                      <c:pt idx="0">
                        <c:v>Wichita Falls</c:v>
                      </c:pt>
                      <c:pt idx="1">
                        <c:v>Abilene</c:v>
                      </c:pt>
                      <c:pt idx="2">
                        <c:v>Richardson</c:v>
                      </c:pt>
                      <c:pt idx="3">
                        <c:v>Amarillo</c:v>
                      </c:pt>
                      <c:pt idx="4">
                        <c:v>Odessa</c:v>
                      </c:pt>
                      <c:pt idx="5">
                        <c:v>San Angelo</c:v>
                      </c:pt>
                      <c:pt idx="6">
                        <c:v>Lubbock</c:v>
                      </c:pt>
                      <c:pt idx="7">
                        <c:v>Richardson</c:v>
                      </c:pt>
                      <c:pt idx="8">
                        <c:v>Tyler</c:v>
                      </c:pt>
                      <c:pt idx="9">
                        <c:v>Plano</c:v>
                      </c:pt>
                      <c:pt idx="10">
                        <c:v>Midland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 Data'!$G$47:$G$57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3" formatCode="_(* #,##0.000000_);_(* \(#,##0.000000\);_(* &quot;-&quot;??_);_(@_)">
                        <c:v>0</c:v>
                      </c:pt>
                      <c:pt idx="6" formatCode="_(* #,##0.000000_);_(* \(#,##0.000000\);_(* &quot;-&quot;??_);_(@_)">
                        <c:v>0</c:v>
                      </c:pt>
                      <c:pt idx="9" formatCode="_(* #,##0.000000_);_(* \(#,##0.000000\);_(* &quot;-&quot;??_);_(@_)">
                        <c:v>0</c:v>
                      </c:pt>
                      <c:pt idx="10" formatCode="_(* #,##0.000000_);_(* \(#,##0.000000\);_(* &quot;-&quot;??_);_(@_)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9A8E-4A43-A47B-4B3289AB7D78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Data'!$I$30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4">
                      <a:shade val="6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Data'!$A$47:$A$57</c15:sqref>
                        </c15:formulaRef>
                      </c:ext>
                    </c:extLst>
                    <c:strCache>
                      <c:ptCount val="11"/>
                      <c:pt idx="0">
                        <c:v>Wichita Falls</c:v>
                      </c:pt>
                      <c:pt idx="1">
                        <c:v>Abilene</c:v>
                      </c:pt>
                      <c:pt idx="2">
                        <c:v>Richardson</c:v>
                      </c:pt>
                      <c:pt idx="3">
                        <c:v>Amarillo</c:v>
                      </c:pt>
                      <c:pt idx="4">
                        <c:v>Odessa</c:v>
                      </c:pt>
                      <c:pt idx="5">
                        <c:v>San Angelo</c:v>
                      </c:pt>
                      <c:pt idx="6">
                        <c:v>Lubbock</c:v>
                      </c:pt>
                      <c:pt idx="7">
                        <c:v>Richardson</c:v>
                      </c:pt>
                      <c:pt idx="8">
                        <c:v>Tyler</c:v>
                      </c:pt>
                      <c:pt idx="9">
                        <c:v>Plano</c:v>
                      </c:pt>
                      <c:pt idx="10">
                        <c:v>Midland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Data'!$I$47:$I$57</c15:sqref>
                        </c15:formulaRef>
                      </c:ext>
                    </c:extLst>
                    <c:numCache>
                      <c:formatCode>_(* #,##0.000000_);_(* \(#,##0.000000\);_(* "-"??_);_(@_)</c:formatCode>
                      <c:ptCount val="11"/>
                      <c:pt idx="0">
                        <c:v>2.3648189999999998</c:v>
                      </c:pt>
                      <c:pt idx="1">
                        <c:v>2.3050999999999999</c:v>
                      </c:pt>
                      <c:pt idx="2">
                        <c:v>2.2492960000000002</c:v>
                      </c:pt>
                      <c:pt idx="3">
                        <c:v>2.1549800000000001</c:v>
                      </c:pt>
                      <c:pt idx="4">
                        <c:v>2.1081859999999999</c:v>
                      </c:pt>
                      <c:pt idx="5">
                        <c:v>1.9894099999999999</c:v>
                      </c:pt>
                      <c:pt idx="6">
                        <c:v>1.8546309999999999</c:v>
                      </c:pt>
                      <c:pt idx="7">
                        <c:v>1.8107130000000002</c:v>
                      </c:pt>
                      <c:pt idx="8">
                        <c:v>1.743177</c:v>
                      </c:pt>
                      <c:pt idx="9">
                        <c:v>1.726013</c:v>
                      </c:pt>
                      <c:pt idx="10">
                        <c:v>1.4986220000000001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9A8E-4A43-A47B-4B3289AB7D78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6"/>
          <c:tx>
            <c:strRef>
              <c:f>'Graph Data'!$J$30</c:f>
              <c:strCache>
                <c:ptCount val="1"/>
                <c:pt idx="0">
                  <c:v>Tax on a 300k Home</c:v>
                </c:pt>
              </c:strCache>
            </c:strRef>
          </c:tx>
          <c:spPr>
            <a:ln w="38100" cap="rnd" cmpd="sng" algn="ctr">
              <a:noFill/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75658454368311E-2"/>
                  <c:y val="-5.75275370203658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8E-4A43-A47B-4B3289AB7D78}"/>
                </c:ext>
              </c:extLst>
            </c:dLbl>
            <c:dLbl>
              <c:idx val="1"/>
              <c:layout>
                <c:manualLayout>
                  <c:x val="-2.7875658454368311E-2"/>
                  <c:y val="-2.006794644239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8E-4A43-A47B-4B3289AB7D78}"/>
                </c:ext>
              </c:extLst>
            </c:dLbl>
            <c:dLbl>
              <c:idx val="2"/>
              <c:layout>
                <c:manualLayout>
                  <c:x val="-2.7875658454368311E-2"/>
                  <c:y val="-1.7682080985666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8E-4A43-A47B-4B3289AB7D78}"/>
                </c:ext>
              </c:extLst>
            </c:dLbl>
            <c:dLbl>
              <c:idx val="3"/>
              <c:layout>
                <c:manualLayout>
                  <c:x val="-2.787565845436835E-2"/>
                  <c:y val="-1.7682080985666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8E-4A43-A47B-4B3289AB7D78}"/>
                </c:ext>
              </c:extLst>
            </c:dLbl>
            <c:dLbl>
              <c:idx val="4"/>
              <c:layout>
                <c:manualLayout>
                  <c:x val="-2.7875658454368311E-2"/>
                  <c:y val="-1.7682080985666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8E-4A43-A47B-4B3289AB7D78}"/>
                </c:ext>
              </c:extLst>
            </c:dLbl>
            <c:dLbl>
              <c:idx val="5"/>
              <c:layout>
                <c:manualLayout>
                  <c:x val="-2.7875658454368311E-2"/>
                  <c:y val="-1.7682080985666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8E-4A43-A47B-4B3289AB7D78}"/>
                </c:ext>
              </c:extLst>
            </c:dLbl>
            <c:dLbl>
              <c:idx val="6"/>
              <c:layout>
                <c:manualLayout>
                  <c:x val="-2.7875658454368388E-2"/>
                  <c:y val="-2.0067946442392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8E-4A43-A47B-4B3289AB7D78}"/>
                </c:ext>
              </c:extLst>
            </c:dLbl>
            <c:dLbl>
              <c:idx val="7"/>
              <c:layout>
                <c:manualLayout>
                  <c:x val="-2.7875658454368464E-2"/>
                  <c:y val="-2.0067946442392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8E-4A43-A47B-4B3289AB7D78}"/>
                </c:ext>
              </c:extLst>
            </c:dLbl>
            <c:dLbl>
              <c:idx val="8"/>
              <c:layout>
                <c:manualLayout>
                  <c:x val="-2.7875658454368311E-2"/>
                  <c:y val="-2.0067946442392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8E-4A43-A47B-4B3289AB7D78}"/>
                </c:ext>
              </c:extLst>
            </c:dLbl>
            <c:dLbl>
              <c:idx val="9"/>
              <c:layout>
                <c:manualLayout>
                  <c:x val="-2.7875658454368464E-2"/>
                  <c:y val="-8.13861915876258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8E-4A43-A47B-4B3289AB7D78}"/>
                </c:ext>
              </c:extLst>
            </c:dLbl>
            <c:dLbl>
              <c:idx val="10"/>
              <c:layout>
                <c:manualLayout>
                  <c:x val="-2.7875658454368311E-2"/>
                  <c:y val="-3.36688824531055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8E-4A43-A47B-4B3289AB7D78}"/>
                </c:ext>
              </c:extLst>
            </c:dLbl>
            <c:spPr>
              <a:solidFill>
                <a:srgbClr val="4EA72E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Data'!$J$47:$J$57</c:f>
              <c:numCache>
                <c:formatCode>_("$"* #,##0_);_("$"* \(#,##0\);_("$"* "-"??_);_(@_)</c:formatCode>
                <c:ptCount val="11"/>
                <c:pt idx="0">
                  <c:v>7094.4569999999994</c:v>
                </c:pt>
                <c:pt idx="1">
                  <c:v>6915.3</c:v>
                </c:pt>
                <c:pt idx="2">
                  <c:v>6747.8880000000008</c:v>
                </c:pt>
                <c:pt idx="3">
                  <c:v>6464.94</c:v>
                </c:pt>
                <c:pt idx="4">
                  <c:v>6324.5579999999991</c:v>
                </c:pt>
                <c:pt idx="5">
                  <c:v>5968.23</c:v>
                </c:pt>
                <c:pt idx="6">
                  <c:v>5563.8929999999991</c:v>
                </c:pt>
                <c:pt idx="7">
                  <c:v>5432.1390000000001</c:v>
                </c:pt>
                <c:pt idx="8">
                  <c:v>5229.5309999999999</c:v>
                </c:pt>
                <c:pt idx="9">
                  <c:v>5178.0390000000007</c:v>
                </c:pt>
                <c:pt idx="10">
                  <c:v>4495.866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A8E-4A43-A47B-4B3289AB7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475408"/>
        <c:axId val="784484048"/>
      </c:lineChart>
      <c:catAx>
        <c:axId val="783206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67616"/>
        <c:crosses val="max"/>
        <c:auto val="1"/>
        <c:lblAlgn val="ctr"/>
        <c:lblOffset val="100"/>
        <c:noMultiLvlLbl val="0"/>
      </c:catAx>
      <c:valAx>
        <c:axId val="75567616"/>
        <c:scaling>
          <c:orientation val="minMax"/>
          <c:max val="3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20640"/>
        <c:crosses val="autoZero"/>
        <c:crossBetween val="between"/>
      </c:valAx>
      <c:valAx>
        <c:axId val="784484048"/>
        <c:scaling>
          <c:orientation val="minMax"/>
        </c:scaling>
        <c:delete val="0"/>
        <c:axPos val="r"/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475408"/>
        <c:crosses val="max"/>
        <c:crossBetween val="between"/>
      </c:valAx>
      <c:catAx>
        <c:axId val="78447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4484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88726746545174E-2"/>
          <c:y val="5.6319676629384856E-2"/>
          <c:w val="0.64129927868727821"/>
          <c:h val="0.86326446236501264"/>
        </c:manualLayout>
      </c:layout>
      <c:barChart>
        <c:barDir val="col"/>
        <c:grouping val="stacked"/>
        <c:varyColors val="0"/>
        <c:ser>
          <c:idx val="0"/>
          <c:order val="0"/>
          <c:tx>
            <c:v>Years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'FD AND PD TABLES'!$B$12:$K$12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'FD AND PD TABLES'!$B$2:$K$2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1-4420-BEE3-EB9CC2D93936}"/>
            </c:ext>
          </c:extLst>
        </c:ser>
        <c:ser>
          <c:idx val="1"/>
          <c:order val="1"/>
          <c:tx>
            <c:v>Police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'FD AND PD TABLES'!$B$12:$K$12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'FD AND PD TABLES'!$B$3:$K$3</c:f>
              <c:numCache>
                <c:formatCode>_("$"* #,##0_);_("$"* \(#,##0\);_("$"* "-"??_);_(@_)</c:formatCode>
                <c:ptCount val="10"/>
                <c:pt idx="0">
                  <c:v>26085837</c:v>
                </c:pt>
                <c:pt idx="1">
                  <c:v>26833261</c:v>
                </c:pt>
                <c:pt idx="2">
                  <c:v>27077158</c:v>
                </c:pt>
                <c:pt idx="3">
                  <c:v>28944818</c:v>
                </c:pt>
                <c:pt idx="4">
                  <c:v>34249413.619999997</c:v>
                </c:pt>
                <c:pt idx="5">
                  <c:v>35107421.82</c:v>
                </c:pt>
                <c:pt idx="6">
                  <c:v>34330981.020000003</c:v>
                </c:pt>
                <c:pt idx="7">
                  <c:v>41245077.82</c:v>
                </c:pt>
                <c:pt idx="8">
                  <c:v>45413378</c:v>
                </c:pt>
                <c:pt idx="9">
                  <c:v>46056323.380000003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31-4420-BEE3-EB9CC2D93936}"/>
            </c:ext>
          </c:extLst>
        </c:ser>
        <c:ser>
          <c:idx val="3"/>
          <c:order val="3"/>
          <c:tx>
            <c:v>Fire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'FD AND PD TABLES'!$B$12:$K$12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'FD AND PD TABLES'!$B$7:$K$7</c:f>
              <c:numCache>
                <c:formatCode>_("$"* #,##0_);_("$"* \(#,##0\);_("$"* "-"??_);_(@_)</c:formatCode>
                <c:ptCount val="10"/>
                <c:pt idx="0">
                  <c:v>25529324</c:v>
                </c:pt>
                <c:pt idx="1">
                  <c:v>25842095</c:v>
                </c:pt>
                <c:pt idx="2">
                  <c:v>26816277</c:v>
                </c:pt>
                <c:pt idx="3">
                  <c:v>28647571.600000001</c:v>
                </c:pt>
                <c:pt idx="4">
                  <c:v>31715710.600000001</c:v>
                </c:pt>
                <c:pt idx="5">
                  <c:v>33076829.600000001</c:v>
                </c:pt>
                <c:pt idx="6">
                  <c:v>36656077.909999996</c:v>
                </c:pt>
                <c:pt idx="7">
                  <c:v>40694875.82</c:v>
                </c:pt>
                <c:pt idx="8">
                  <c:v>43720554</c:v>
                </c:pt>
                <c:pt idx="9">
                  <c:v>47431349.289999999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31-4420-BEE3-EB9CC2D93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42395680"/>
        <c:axId val="84239526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'FD AND PD TABLES'!$B$12:$K$12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'FD AND PD TABLES'!$B$6:$J$6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631-4420-BEE3-EB9CC2D9393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5"/>
          <c:tx>
            <c:v>Property Tax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'FD AND PD TABLES'!$B$12:$J$12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'FD AND PD TABLES'!$B$13:$K$13</c:f>
              <c:numCache>
                <c:formatCode>_("$"* #,##0_);_("$"* \(#,##0\);_("$"* "-"??_);_(@_)</c:formatCode>
                <c:ptCount val="10"/>
                <c:pt idx="0">
                  <c:v>36259047</c:v>
                </c:pt>
                <c:pt idx="1">
                  <c:v>41714000</c:v>
                </c:pt>
                <c:pt idx="2">
                  <c:v>44238553</c:v>
                </c:pt>
                <c:pt idx="3">
                  <c:v>46633038</c:v>
                </c:pt>
                <c:pt idx="4">
                  <c:v>48269249</c:v>
                </c:pt>
                <c:pt idx="5">
                  <c:v>50124561</c:v>
                </c:pt>
                <c:pt idx="6">
                  <c:v>53495114</c:v>
                </c:pt>
                <c:pt idx="7">
                  <c:v>55227298</c:v>
                </c:pt>
                <c:pt idx="8">
                  <c:v>59822137</c:v>
                </c:pt>
                <c:pt idx="9">
                  <c:v>63564229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31-4420-BEE3-EB9CC2D93936}"/>
            </c:ext>
          </c:extLst>
        </c:ser>
        <c:ser>
          <c:idx val="6"/>
          <c:order val="6"/>
          <c:tx>
            <c:v>PD and FD Combined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'FD AND PD TABLES'!$B$10:$K$10</c:f>
              <c:numCache>
                <c:formatCode>_("$"* #,##0_);_("$"* \(#,##0\);_("$"* "-"??_);_(@_)</c:formatCode>
                <c:ptCount val="10"/>
                <c:pt idx="0">
                  <c:v>51615161</c:v>
                </c:pt>
                <c:pt idx="1">
                  <c:v>52675356</c:v>
                </c:pt>
                <c:pt idx="2">
                  <c:v>53893435</c:v>
                </c:pt>
                <c:pt idx="3">
                  <c:v>57592389.600000001</c:v>
                </c:pt>
                <c:pt idx="4">
                  <c:v>65965124.219999999</c:v>
                </c:pt>
                <c:pt idx="5">
                  <c:v>68184251.420000002</c:v>
                </c:pt>
                <c:pt idx="6">
                  <c:v>70987058.930000007</c:v>
                </c:pt>
                <c:pt idx="7">
                  <c:v>81939953.640000001</c:v>
                </c:pt>
                <c:pt idx="8">
                  <c:v>89133932</c:v>
                </c:pt>
                <c:pt idx="9">
                  <c:v>93487672.670000002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D2-4AC7-9761-1122B3B6F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395680"/>
        <c:axId val="84239526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'FD AND PD TABLES'!$B$12:$J$12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'FD AND PD TABLES'!$B$12:$J$12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8631-4420-BEE3-EB9CC2D93936}"/>
                  </c:ext>
                </c:extLst>
              </c15:ser>
            </c15:filteredLineSeries>
          </c:ext>
        </c:extLst>
      </c:lineChart>
      <c:catAx>
        <c:axId val="8423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2395264"/>
        <c:crosses val="autoZero"/>
        <c:auto val="1"/>
        <c:lblAlgn val="ctr"/>
        <c:lblOffset val="100"/>
        <c:noMultiLvlLbl val="0"/>
      </c:catAx>
      <c:valAx>
        <c:axId val="842395264"/>
        <c:scaling>
          <c:orientation val="minMax"/>
          <c:max val="9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239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8797667917643754"/>
          <c:y val="0.42902672848362355"/>
          <c:w val="0.17341238968910758"/>
          <c:h val="0.36480096340807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64703050160481E-2"/>
          <c:y val="9.9435088565492241E-2"/>
          <c:w val="0.91471803197513057"/>
          <c:h val="0.79682332243164522"/>
        </c:manualLayout>
      </c:layout>
      <c:lineChart>
        <c:grouping val="standard"/>
        <c:varyColors val="0"/>
        <c:ser>
          <c:idx val="0"/>
          <c:order val="0"/>
          <c:tx>
            <c:strRef>
              <c:f>'Graph Data'!$B$29</c:f>
              <c:strCache>
                <c:ptCount val="1"/>
                <c:pt idx="0">
                  <c:v> Debt Levy 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20"/>
              <c:tx>
                <c:rich>
                  <a:bodyPr/>
                  <a:lstStyle/>
                  <a:p>
                    <a:fld id="{5463A1F3-A732-4370-84C5-23EBBCC58D4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95F-4B6C-B555-E80505D07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Data'!$A$31:$A$51</c:f>
              <c:numCache>
                <c:formatCode>0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'Graph Data'!$B$31:$B$51</c:f>
              <c:numCache>
                <c:formatCode>#,##0.00_);\(#,##0.00\)</c:formatCode>
                <c:ptCount val="21"/>
                <c:pt idx="0">
                  <c:v>8.1999999999999993</c:v>
                </c:pt>
                <c:pt idx="1">
                  <c:v>8.75</c:v>
                </c:pt>
                <c:pt idx="2">
                  <c:v>7.68</c:v>
                </c:pt>
                <c:pt idx="3">
                  <c:v>7.53</c:v>
                </c:pt>
                <c:pt idx="4">
                  <c:v>5.07</c:v>
                </c:pt>
                <c:pt idx="5">
                  <c:v>5.93</c:v>
                </c:pt>
                <c:pt idx="6">
                  <c:v>5.5659999999999998</c:v>
                </c:pt>
                <c:pt idx="7">
                  <c:v>5.2089999999999996</c:v>
                </c:pt>
                <c:pt idx="8">
                  <c:v>5.7039</c:v>
                </c:pt>
                <c:pt idx="9">
                  <c:v>4.6208</c:v>
                </c:pt>
                <c:pt idx="10">
                  <c:v>5.64</c:v>
                </c:pt>
                <c:pt idx="11">
                  <c:v>4.67</c:v>
                </c:pt>
                <c:pt idx="12">
                  <c:v>3.94</c:v>
                </c:pt>
                <c:pt idx="13">
                  <c:v>4.1155999999999997</c:v>
                </c:pt>
                <c:pt idx="14">
                  <c:v>4.4793000000000003</c:v>
                </c:pt>
                <c:pt idx="15">
                  <c:v>5.1814</c:v>
                </c:pt>
                <c:pt idx="16" formatCode="0.00">
                  <c:v>5.8250999999999999</c:v>
                </c:pt>
                <c:pt idx="17" formatCode="0.00">
                  <c:v>5.6348000000000003</c:v>
                </c:pt>
                <c:pt idx="18">
                  <c:v>5.0194999999999999</c:v>
                </c:pt>
                <c:pt idx="19">
                  <c:v>6.0852000000000004</c:v>
                </c:pt>
                <c:pt idx="20" formatCode="General">
                  <c:v>5.84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68-485D-8F13-2EB4AC71B3A8}"/>
            </c:ext>
          </c:extLst>
        </c:ser>
        <c:ser>
          <c:idx val="1"/>
          <c:order val="1"/>
          <c:tx>
            <c:strRef>
              <c:f>'Graph Data'!$C$29</c:f>
              <c:strCache>
                <c:ptCount val="1"/>
                <c:pt idx="0">
                  <c:v>M&amp;O Levy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2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29.23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5F-4B6C-B555-E80505D07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Data'!$A$31:$A$51</c:f>
              <c:numCache>
                <c:formatCode>0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'Graph Data'!$C$31:$C$51</c:f>
              <c:numCache>
                <c:formatCode>#,##0.00_);\(#,##0.00\)</c:formatCode>
                <c:ptCount val="21"/>
                <c:pt idx="0">
                  <c:v>56.04</c:v>
                </c:pt>
                <c:pt idx="1">
                  <c:v>55.45</c:v>
                </c:pt>
                <c:pt idx="2">
                  <c:v>51.02</c:v>
                </c:pt>
                <c:pt idx="3">
                  <c:v>46.33</c:v>
                </c:pt>
                <c:pt idx="4">
                  <c:v>43.52</c:v>
                </c:pt>
                <c:pt idx="5">
                  <c:v>39.75</c:v>
                </c:pt>
                <c:pt idx="6">
                  <c:v>41.719000000000001</c:v>
                </c:pt>
                <c:pt idx="7">
                  <c:v>41.844999999999999</c:v>
                </c:pt>
                <c:pt idx="8">
                  <c:v>40.404899999999998</c:v>
                </c:pt>
                <c:pt idx="9">
                  <c:v>38.571899999999999</c:v>
                </c:pt>
                <c:pt idx="10">
                  <c:v>33.747999999999998</c:v>
                </c:pt>
                <c:pt idx="11">
                  <c:v>32.549999999999997</c:v>
                </c:pt>
                <c:pt idx="12">
                  <c:v>36.03</c:v>
                </c:pt>
                <c:pt idx="13">
                  <c:v>36.988999999999997</c:v>
                </c:pt>
                <c:pt idx="14">
                  <c:v>34.74</c:v>
                </c:pt>
                <c:pt idx="15">
                  <c:v>31.290099999999999</c:v>
                </c:pt>
                <c:pt idx="16" formatCode="0.00">
                  <c:v>29.9389</c:v>
                </c:pt>
                <c:pt idx="17" formatCode="0.00">
                  <c:v>31.084199999999999</c:v>
                </c:pt>
                <c:pt idx="18">
                  <c:v>30.484400000000001</c:v>
                </c:pt>
                <c:pt idx="19">
                  <c:v>28.981000000000002</c:v>
                </c:pt>
                <c:pt idx="20">
                  <c:v>29.23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68-485D-8F13-2EB4AC71B3A8}"/>
            </c:ext>
          </c:extLst>
        </c:ser>
        <c:ser>
          <c:idx val="2"/>
          <c:order val="2"/>
          <c:tx>
            <c:strRef>
              <c:f>'Graph Data'!$D$29</c:f>
              <c:strCache>
                <c:ptCount val="1"/>
                <c:pt idx="0">
                  <c:v>Total Levy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2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4DEC2F7-BAA2-44D8-BBFE-C98412819A0D}" type="VALU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95F-4B6C-B555-E80505D07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Data'!$A$31:$A$51</c:f>
              <c:numCache>
                <c:formatCode>0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'Graph Data'!$D$31:$D$51</c:f>
              <c:numCache>
                <c:formatCode>#,##0.00_);\(#,##0.00\)</c:formatCode>
                <c:ptCount val="21"/>
                <c:pt idx="0">
                  <c:v>64.239999999999995</c:v>
                </c:pt>
                <c:pt idx="1">
                  <c:v>64.2</c:v>
                </c:pt>
                <c:pt idx="2">
                  <c:v>58.7</c:v>
                </c:pt>
                <c:pt idx="3">
                  <c:v>53.86</c:v>
                </c:pt>
                <c:pt idx="4">
                  <c:v>48.59</c:v>
                </c:pt>
                <c:pt idx="5">
                  <c:v>45.68</c:v>
                </c:pt>
                <c:pt idx="6">
                  <c:v>47.285000000000004</c:v>
                </c:pt>
                <c:pt idx="7">
                  <c:v>47.054000000000002</c:v>
                </c:pt>
                <c:pt idx="8">
                  <c:v>46.108799999999995</c:v>
                </c:pt>
                <c:pt idx="9">
                  <c:v>43.192700000000002</c:v>
                </c:pt>
                <c:pt idx="10">
                  <c:v>39.39</c:v>
                </c:pt>
                <c:pt idx="11">
                  <c:v>37.22</c:v>
                </c:pt>
                <c:pt idx="12">
                  <c:v>39.97</c:v>
                </c:pt>
                <c:pt idx="13">
                  <c:v>41.104599999999998</c:v>
                </c:pt>
                <c:pt idx="14">
                  <c:v>39.219300000000004</c:v>
                </c:pt>
                <c:pt idx="15">
                  <c:v>36.471499999999999</c:v>
                </c:pt>
                <c:pt idx="16" formatCode="0.00">
                  <c:v>35.892800000000001</c:v>
                </c:pt>
                <c:pt idx="17" formatCode="0.00">
                  <c:v>36.718000000000004</c:v>
                </c:pt>
                <c:pt idx="18">
                  <c:v>35.503900000000002</c:v>
                </c:pt>
                <c:pt idx="19">
                  <c:v>35.066200000000002</c:v>
                </c:pt>
                <c:pt idx="20">
                  <c:v>35.066200000000002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68-485D-8F13-2EB4AC71B3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9479664"/>
        <c:axId val="1"/>
      </c:lineChart>
      <c:catAx>
        <c:axId val="6294796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/>
                  <a:t>Tax Levy Percent per $100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_);\(#,##0.00\)" sourceLinked="1"/>
        <c:majorTickMark val="none"/>
        <c:minorTickMark val="none"/>
        <c:tickLblPos val="nextTo"/>
        <c:crossAx val="62947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53216849067298E-2"/>
          <c:y val="2.9348869835965567E-2"/>
          <c:w val="0.88967241979603395"/>
          <c:h val="0.8102426707656093"/>
        </c:manualLayout>
      </c:layout>
      <c:areaChart>
        <c:grouping val="standard"/>
        <c:varyColors val="0"/>
        <c:ser>
          <c:idx val="3"/>
          <c:order val="3"/>
          <c:tx>
            <c:strRef>
              <c:f>Sheet3!$B$22</c:f>
              <c:strCache>
                <c:ptCount val="1"/>
                <c:pt idx="0">
                  <c:v>Unassigned Fund Balance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3407933372543159E-3"/>
                  <c:y val="-0.16488747916885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55-4A69-AF70-6F67EE36BAA7}"/>
                </c:ext>
              </c:extLst>
            </c:dLbl>
            <c:dLbl>
              <c:idx val="1"/>
              <c:layout>
                <c:manualLayout>
                  <c:x val="-4.2914048769575739E-17"/>
                  <c:y val="-0.17751607136821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55-4A69-AF70-6F67EE36BAA7}"/>
                </c:ext>
              </c:extLst>
            </c:dLbl>
            <c:dLbl>
              <c:idx val="2"/>
              <c:layout>
                <c:manualLayout>
                  <c:x val="-2.3407933372543159E-3"/>
                  <c:y val="-0.19499235595278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55-4A69-AF70-6F67EE36BAA7}"/>
                </c:ext>
              </c:extLst>
            </c:dLbl>
            <c:dLbl>
              <c:idx val="3"/>
              <c:layout>
                <c:manualLayout>
                  <c:x val="3.5111439272723869E-3"/>
                  <c:y val="-0.20899745723719071"/>
                </c:manualLayout>
              </c:layout>
              <c:tx>
                <c:rich>
                  <a:bodyPr/>
                  <a:lstStyle/>
                  <a:p>
                    <a:fld id="{FC510867-55B0-45B9-971D-EEC6795E03CA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577641258122955E-2"/>
                      <c:h val="4.12123315805832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55-4A69-AF70-6F67EE36BAA7}"/>
                </c:ext>
              </c:extLst>
            </c:dLbl>
            <c:dLbl>
              <c:idx val="4"/>
              <c:layout>
                <c:manualLayout>
                  <c:x val="2.3407011800363996E-3"/>
                  <c:y val="-0.17141120121956413"/>
                </c:manualLayout>
              </c:layout>
              <c:tx>
                <c:rich>
                  <a:bodyPr/>
                  <a:lstStyle/>
                  <a:p>
                    <a:fld id="{B975935C-1B32-4BF9-B8BB-5447833997DB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437193657887716E-2"/>
                      <c:h val="4.64790832202744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55-4A69-AF70-6F67EE36BAA7}"/>
                </c:ext>
              </c:extLst>
            </c:dLbl>
            <c:dLbl>
              <c:idx val="5"/>
              <c:layout>
                <c:manualLayout>
                  <c:x val="5.8519833431357896E-3"/>
                  <c:y val="-0.13424431548505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55-4A69-AF70-6F67EE36BAA7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Sheet3!$C$15:$H$15</c:f>
              <c:strCache>
                <c:ptCount val="6"/>
                <c:pt idx="0">
                  <c:v>2020 Actuals</c:v>
                </c:pt>
                <c:pt idx="1">
                  <c:v> 2021 Actuals </c:v>
                </c:pt>
                <c:pt idx="2">
                  <c:v> 2022 Actuals </c:v>
                </c:pt>
                <c:pt idx="3">
                  <c:v> 2023 Actuals </c:v>
                </c:pt>
                <c:pt idx="4">
                  <c:v>2024 Budget</c:v>
                </c:pt>
                <c:pt idx="5">
                  <c:v>2025 Budget</c:v>
                </c:pt>
              </c:strCache>
            </c:strRef>
          </c:cat>
          <c:val>
            <c:numRef>
              <c:f>Sheet3!$C$22:$H$22</c:f>
              <c:numCache>
                <c:formatCode>_(* #,##0_);_(* \(#,##0\);_(* "-"??_);_(@_)</c:formatCode>
                <c:ptCount val="6"/>
                <c:pt idx="0">
                  <c:v>85000000</c:v>
                </c:pt>
                <c:pt idx="1">
                  <c:v>98000000</c:v>
                </c:pt>
                <c:pt idx="2">
                  <c:v>106000000</c:v>
                </c:pt>
                <c:pt idx="3">
                  <c:v>118000000</c:v>
                </c:pt>
                <c:pt idx="4">
                  <c:v>85000000</c:v>
                </c:pt>
                <c:pt idx="5">
                  <c:v>74000000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B5-4971-957D-E290E93B8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436664"/>
        <c:axId val="581436008"/>
      </c:areaChart>
      <c:barChart>
        <c:barDir val="col"/>
        <c:grouping val="stacked"/>
        <c:varyColors val="0"/>
        <c:ser>
          <c:idx val="0"/>
          <c:order val="0"/>
          <c:tx>
            <c:strRef>
              <c:f>Sheet3!$B$16</c:f>
              <c:strCache>
                <c:ptCount val="1"/>
                <c:pt idx="0">
                  <c:v>Fixed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Sheet3!$C$15:$H$15</c:f>
              <c:strCache>
                <c:ptCount val="6"/>
                <c:pt idx="0">
                  <c:v>2020 Actuals</c:v>
                </c:pt>
                <c:pt idx="1">
                  <c:v> 2021 Actuals </c:v>
                </c:pt>
                <c:pt idx="2">
                  <c:v> 2022 Actuals </c:v>
                </c:pt>
                <c:pt idx="3">
                  <c:v> 2023 Actuals </c:v>
                </c:pt>
                <c:pt idx="4">
                  <c:v>2024 Budget</c:v>
                </c:pt>
                <c:pt idx="5">
                  <c:v>2025 Budget</c:v>
                </c:pt>
              </c:strCache>
            </c:strRef>
          </c:cat>
          <c:val>
            <c:numRef>
              <c:f>Sheet3!$C$16:$H$16</c:f>
              <c:numCache>
                <c:formatCode>_(* #,##0_);_(* \(#,##0\);_(* "-"??_);_(@_)</c:formatCode>
                <c:ptCount val="6"/>
                <c:pt idx="0">
                  <c:v>121231948.83000003</c:v>
                </c:pt>
                <c:pt idx="1">
                  <c:v>124005654.67</c:v>
                </c:pt>
                <c:pt idx="2">
                  <c:v>122993887.03</c:v>
                </c:pt>
                <c:pt idx="3">
                  <c:v>136143040.13</c:v>
                </c:pt>
                <c:pt idx="4">
                  <c:v>157680598</c:v>
                </c:pt>
                <c:pt idx="5">
                  <c:v>168719606.22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D-410D-A396-50BB0D049075}"/>
            </c:ext>
          </c:extLst>
        </c:ser>
        <c:ser>
          <c:idx val="2"/>
          <c:order val="1"/>
          <c:tx>
            <c:strRef>
              <c:f>Sheet3!$B$19</c:f>
              <c:strCache>
                <c:ptCount val="1"/>
                <c:pt idx="0">
                  <c:v>Total One-Time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Sheet3!$C$15:$H$15</c:f>
              <c:strCache>
                <c:ptCount val="6"/>
                <c:pt idx="0">
                  <c:v>2020 Actuals</c:v>
                </c:pt>
                <c:pt idx="1">
                  <c:v> 2021 Actuals </c:v>
                </c:pt>
                <c:pt idx="2">
                  <c:v> 2022 Actuals </c:v>
                </c:pt>
                <c:pt idx="3">
                  <c:v> 2023 Actuals </c:v>
                </c:pt>
                <c:pt idx="4">
                  <c:v>2024 Budget</c:v>
                </c:pt>
                <c:pt idx="5">
                  <c:v>2025 Budget</c:v>
                </c:pt>
              </c:strCache>
            </c:strRef>
          </c:cat>
          <c:val>
            <c:numRef>
              <c:f>Sheet3!$C$19:$H$19</c:f>
              <c:numCache>
                <c:formatCode>_(* #,##0_);_(* \(#,##0\);_(* "-"??_);_(@_)</c:formatCode>
                <c:ptCount val="6"/>
                <c:pt idx="0">
                  <c:v>33910025.549999997</c:v>
                </c:pt>
                <c:pt idx="1">
                  <c:v>7707868.21</c:v>
                </c:pt>
                <c:pt idx="2">
                  <c:v>12333824.49</c:v>
                </c:pt>
                <c:pt idx="3">
                  <c:v>33730930.32</c:v>
                </c:pt>
                <c:pt idx="4">
                  <c:v>9821803</c:v>
                </c:pt>
                <c:pt idx="5">
                  <c:v>7620095.7800000003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D-410D-A396-50BB0D049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1436664"/>
        <c:axId val="581436008"/>
      </c:barChart>
      <c:lineChart>
        <c:grouping val="standard"/>
        <c:varyColors val="0"/>
        <c:ser>
          <c:idx val="1"/>
          <c:order val="2"/>
          <c:tx>
            <c:strRef>
              <c:f>Sheet3!$B$20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45702438478787E-17"/>
                  <c:y val="-9.38152660785398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F7-4D97-AA63-675E6DBD09EA}"/>
                </c:ext>
              </c:extLst>
            </c:dLbl>
            <c:dLbl>
              <c:idx val="1"/>
              <c:layout>
                <c:manualLayout>
                  <c:x val="0"/>
                  <c:y val="-3.69575290612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F7-4D97-AA63-675E6DBD09EA}"/>
                </c:ext>
              </c:extLst>
            </c:dLbl>
            <c:dLbl>
              <c:idx val="2"/>
              <c:layout>
                <c:manualLayout>
                  <c:x val="-2.3407933372543159E-3"/>
                  <c:y val="-5.11719633155671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F7-4D97-AA63-675E6DBD09EA}"/>
                </c:ext>
              </c:extLst>
            </c:dLbl>
            <c:dLbl>
              <c:idx val="3"/>
              <c:layout>
                <c:manualLayout>
                  <c:x val="-4.6374065041984151E-2"/>
                  <c:y val="-4.1147844975861068E-2"/>
                </c:manualLayout>
              </c:layout>
              <c:tx>
                <c:rich>
                  <a:bodyPr/>
                  <a:lstStyle/>
                  <a:p>
                    <a:fld id="{B3B197D2-04D5-4004-A72B-F013106CC7A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F7-4D97-AA63-675E6DBD09EA}"/>
                </c:ext>
              </c:extLst>
            </c:dLbl>
            <c:dLbl>
              <c:idx val="4"/>
              <c:layout>
                <c:manualLayout>
                  <c:x val="-3.5111900058814737E-3"/>
                  <c:y val="-4.26433027629726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F7-4D97-AA63-675E6DBD09EA}"/>
                </c:ext>
              </c:extLst>
            </c:dLbl>
            <c:dLbl>
              <c:idx val="5"/>
              <c:layout>
                <c:manualLayout>
                  <c:x val="-4.473615480643206E-2"/>
                  <c:y val="-4.3271755883158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F7-4D97-AA63-675E6DBD0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Sheet3!$C$15:$H$15</c:f>
              <c:strCache>
                <c:ptCount val="6"/>
                <c:pt idx="0">
                  <c:v>2020 Actuals</c:v>
                </c:pt>
                <c:pt idx="1">
                  <c:v> 2021 Actuals </c:v>
                </c:pt>
                <c:pt idx="2">
                  <c:v> 2022 Actuals </c:v>
                </c:pt>
                <c:pt idx="3">
                  <c:v> 2023 Actuals </c:v>
                </c:pt>
                <c:pt idx="4">
                  <c:v>2024 Budget</c:v>
                </c:pt>
                <c:pt idx="5">
                  <c:v>2025 Budget</c:v>
                </c:pt>
              </c:strCache>
            </c:strRef>
          </c:cat>
          <c:val>
            <c:numRef>
              <c:f>Sheet3!$C$20:$H$20</c:f>
              <c:numCache>
                <c:formatCode>_(* #,##0_);_(* \(#,##0\);_(* "-"??_);_(@_)</c:formatCode>
                <c:ptCount val="6"/>
                <c:pt idx="0">
                  <c:v>155141974.38000003</c:v>
                </c:pt>
                <c:pt idx="1">
                  <c:v>131713522.88000001</c:v>
                </c:pt>
                <c:pt idx="2">
                  <c:v>135327711.52000001</c:v>
                </c:pt>
                <c:pt idx="3">
                  <c:v>169873970.44999999</c:v>
                </c:pt>
                <c:pt idx="4">
                  <c:v>167502401</c:v>
                </c:pt>
                <c:pt idx="5">
                  <c:v>176339702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1D-410D-A396-50BB0D049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436664"/>
        <c:axId val="581436008"/>
      </c:lineChart>
      <c:catAx>
        <c:axId val="58143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1436008"/>
        <c:crosses val="autoZero"/>
        <c:auto val="1"/>
        <c:lblAlgn val="ctr"/>
        <c:lblOffset val="100"/>
        <c:noMultiLvlLbl val="0"/>
      </c:catAx>
      <c:valAx>
        <c:axId val="58143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143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0.62868</cdr:x>
      <cdr:y>0.13978</cdr:y>
    </cdr:from>
    <cdr:to>
      <cdr:x>0.87565</cdr:x>
      <cdr:y>0.29817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51F6C7-CAA2-07D7-E667-2AE0EAAD250C}"/>
            </a:ext>
          </a:extLst>
        </cdr:cNvPr>
        <cdr:cNvSpPr txBox="1"/>
      </cdr:nvSpPr>
      <cdr:spPr>
        <a:xfrm xmlns:a="http://schemas.openxmlformats.org/drawingml/2006/main">
          <a:off x="7664881" y="668293"/>
          <a:ext cx="3011010" cy="75723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Estimated Tax on a $300,000 Valuation Property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0.69667</cdr:x>
      <cdr:y>0.07093</cdr:y>
    </cdr:from>
    <cdr:to>
      <cdr:x>0.85835</cdr:x>
      <cdr:y>0.07093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7816086-BBF8-E857-5A55-438FEEE53D8E}"/>
            </a:ext>
          </a:extLst>
        </cdr:cNvPr>
        <cdr:cNvCxnSpPr/>
      </cdr:nvCxnSpPr>
      <cdr:spPr>
        <a:xfrm xmlns:a="http://schemas.openxmlformats.org/drawingml/2006/main">
          <a:off x="8063739" y="339255"/>
          <a:ext cx="1871402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cxnSp>
  </cdr:relSizeAnchor>
  <cdr:relSizeAnchor xmlns:cdr="http://schemas.openxmlformats.org/drawingml/2006/chartDrawing">
    <cdr:from>
      <cdr:x>0.69424</cdr:x>
      <cdr:y>0.34117</cdr:y>
    </cdr:from>
    <cdr:to>
      <cdr:x>0.85855</cdr:x>
      <cdr:y>0.34117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56A8C83-5983-6ED0-3940-52AD580660E0}"/>
            </a:ext>
          </a:extLst>
        </cdr:cNvPr>
        <cdr:cNvCxnSpPr/>
      </cdr:nvCxnSpPr>
      <cdr:spPr>
        <a:xfrm xmlns:a="http://schemas.openxmlformats.org/drawingml/2006/main">
          <a:off x="8035660" y="1631847"/>
          <a:ext cx="1901843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cxnSp>
  </cdr:relSizeAnchor>
  <cdr:relSizeAnchor xmlns:cdr="http://schemas.openxmlformats.org/drawingml/2006/chartDrawing">
    <cdr:from>
      <cdr:x>0.75556</cdr:x>
      <cdr:y>0.07198</cdr:y>
    </cdr:from>
    <cdr:to>
      <cdr:x>0.94691</cdr:x>
      <cdr:y>0.33905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001C9718-328B-814E-FEC8-E4FCD189D263}"/>
            </a:ext>
          </a:extLst>
        </cdr:cNvPr>
        <cdr:cNvSpPr/>
      </cdr:nvSpPr>
      <cdr:spPr>
        <a:xfrm xmlns:a="http://schemas.openxmlformats.org/drawingml/2006/main">
          <a:off x="8745403" y="344282"/>
          <a:ext cx="2214825" cy="1277405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75000"/>
            <a:lumOff val="25000"/>
          </a:schemeClr>
        </a:solidFill>
        <a:ln xmlns:a="http://schemas.openxmlformats.org/drawingml/2006/main"/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$30 Million Deficit between Public Safety Expenses and Property Tax Revenue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A1FB9E-719B-44B1-8B8E-47AA559824A7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BE258-DF5A-47FB-938F-B817B0E4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1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4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5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01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levy will generate $ million more in revenue than last years’ budget ($ million increase to General fund M&amp;O)</a:t>
            </a:r>
          </a:p>
          <a:p>
            <a:pPr marL="181216" indent="-181216">
              <a:buFont typeface="Arial" panose="020B0604020202020204" pitchFamily="34" charset="0"/>
              <a:buChar char="•"/>
            </a:pPr>
            <a:r>
              <a:rPr lang="en-US"/>
              <a:t>Tax rate continues trended downwards the last 20 years, and valuations continue to climb. </a:t>
            </a:r>
          </a:p>
          <a:p>
            <a:endParaRPr lang="en-US"/>
          </a:p>
          <a:p>
            <a:r>
              <a:rPr lang="en-US"/>
              <a:t>SB2:</a:t>
            </a:r>
          </a:p>
          <a:p>
            <a:pPr marL="188157" indent="-188157">
              <a:buFont typeface="Arial" panose="020B0604020202020204" pitchFamily="34" charset="0"/>
              <a:buChar char="•"/>
            </a:pPr>
            <a:r>
              <a:rPr lang="en-US"/>
              <a:t>Property Tax adjustment will be limited. A comprehensive review of fiscal policies is needed including:</a:t>
            </a:r>
          </a:p>
          <a:p>
            <a:pPr marL="689910" lvl="1" indent="-188157">
              <a:buFont typeface="Arial" panose="020B0604020202020204" pitchFamily="34" charset="0"/>
              <a:buChar char="•"/>
            </a:pPr>
            <a:r>
              <a:rPr lang="en-US"/>
              <a:t>Watching General Fund Reserves</a:t>
            </a:r>
          </a:p>
          <a:p>
            <a:pPr marL="689910" lvl="1" indent="-188157">
              <a:buFont typeface="Arial" panose="020B0604020202020204" pitchFamily="34" charset="0"/>
              <a:buChar char="•"/>
            </a:pPr>
            <a:r>
              <a:rPr lang="en-US"/>
              <a:t>Continue to examine all fees for service and review annually during budget season. Become familiar with other GF revenues and reduce dependence on our three main sources.</a:t>
            </a:r>
          </a:p>
          <a:p>
            <a:pPr marL="689910" lvl="1" indent="-188157">
              <a:buFont typeface="Arial" panose="020B0604020202020204" pitchFamily="34" charset="0"/>
              <a:buChar char="•"/>
            </a:pPr>
            <a:r>
              <a:rPr lang="en-US"/>
              <a:t>Strategies for appropriate use of debt management- only necessary capital expenditures are charged to debt proceeds.</a:t>
            </a:r>
          </a:p>
          <a:p>
            <a:pPr marL="689910" lvl="1" indent="-188157">
              <a:buFont typeface="Arial" panose="020B0604020202020204" pitchFamily="34" charset="0"/>
              <a:buChar char="•"/>
            </a:pPr>
            <a:r>
              <a:rPr lang="en-US"/>
              <a:t>Long-term financial planning: think long-term on capital and operations</a:t>
            </a:r>
          </a:p>
          <a:p>
            <a:pPr marL="689910" lvl="1" indent="-188157">
              <a:buFont typeface="Arial" panose="020B0604020202020204" pitchFamily="34" charset="0"/>
              <a:buChar char="•"/>
            </a:pPr>
            <a:r>
              <a:rPr lang="en-US"/>
              <a:t>Infrastructure management strategies: Contract with infrastructure management company to survey the city- contact local council of government for shared services.  This facilitates objective, fact-based allocation of resources. </a:t>
            </a:r>
          </a:p>
          <a:p>
            <a:pPr marL="689910" lvl="1" indent="-188157">
              <a:buFont typeface="Arial" panose="020B0604020202020204" pitchFamily="34" charset="0"/>
              <a:buChar char="•"/>
            </a:pPr>
            <a:r>
              <a:rPr lang="en-US"/>
              <a:t>Operating cost containment: contain growth year to year.  Be cautious of projects or additions that have carryover effects.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6311-F85A-4278-A968-6278463A42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7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1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16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91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22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25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12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7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43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4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2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132" indent="-188132" defTabSz="931774">
              <a:buFont typeface="Arial" panose="020B0604020202020204" pitchFamily="34" charset="0"/>
              <a:buChar char="•"/>
              <a:defRPr/>
            </a:pPr>
            <a:r>
              <a:rPr lang="en-US" sz="1800">
                <a:latin typeface="Segoe UI" panose="020B0502040204020203" pitchFamily="34" charset="0"/>
              </a:rPr>
              <a:t>Based on $176M budget</a:t>
            </a:r>
            <a:endParaRPr lang="en-US"/>
          </a:p>
          <a:p>
            <a:pPr marL="188132" indent="-188132">
              <a:buFont typeface="Arial" panose="020B0604020202020204" pitchFamily="34" charset="0"/>
              <a:buChar char="•"/>
            </a:pPr>
            <a:r>
              <a:rPr lang="en-US"/>
              <a:t>The graph provides the history of unappropriated fund balance (including the reserve of 35% of GF expenditures) by the end of each Fiscal year and necessary reserve .</a:t>
            </a:r>
          </a:p>
          <a:p>
            <a:pPr marL="188132" indent="-188132">
              <a:buFont typeface="Arial" panose="020B0604020202020204" pitchFamily="34" charset="0"/>
              <a:buChar char="•"/>
            </a:pPr>
            <a:r>
              <a:rPr lang="en-US"/>
              <a:t>City charter requires that we retain 25% for emergencies, 35% is retained due to the volatility of Sales Tax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Subsidize Sports Complex – May be covered by TIRZ</a:t>
            </a:r>
          </a:p>
          <a:p>
            <a:r>
              <a:rPr lang="en-US">
                <a:latin typeface="Calibri" panose="020F0502020204030204" pitchFamily="34" charset="0"/>
              </a:rPr>
              <a:t>Streets  - Annual Repair/Inlay</a:t>
            </a:r>
          </a:p>
          <a:p>
            <a:r>
              <a:rPr lang="en-US">
                <a:latin typeface="Calibri" panose="020F0502020204030204" pitchFamily="34" charset="0"/>
              </a:rPr>
              <a:t>Park Maintenance – 2.5 million more needed annually</a:t>
            </a:r>
          </a:p>
          <a:p>
            <a:r>
              <a:rPr lang="en-US">
                <a:latin typeface="Calibri" panose="020F0502020204030204" pitchFamily="34" charset="0"/>
              </a:rPr>
              <a:t>Fire Step restructure – 1.5 to 2.5 Million cost over two year period</a:t>
            </a:r>
          </a:p>
          <a:p>
            <a:r>
              <a:rPr lang="en-US">
                <a:latin typeface="Calibri" panose="020F0502020204030204" pitchFamily="34" charset="0"/>
              </a:rPr>
              <a:t>Wildcatter – Match, one time cost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2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06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1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6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9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Midland – 0.350662</a:t>
            </a:r>
          </a:p>
          <a:p>
            <a:r>
              <a:rPr lang="en-US"/>
              <a:t>MISD – 0.877000</a:t>
            </a:r>
          </a:p>
          <a:p>
            <a:r>
              <a:rPr lang="en-US"/>
              <a:t>County – 0.120430</a:t>
            </a:r>
          </a:p>
          <a:p>
            <a:r>
              <a:rPr lang="en-US"/>
              <a:t>Hospital – 0.073120 </a:t>
            </a:r>
          </a:p>
          <a:p>
            <a:r>
              <a:rPr lang="en-US"/>
              <a:t>College – 0.077410</a:t>
            </a:r>
          </a:p>
          <a:p>
            <a:endParaRPr lang="en-US"/>
          </a:p>
          <a:p>
            <a:r>
              <a:rPr lang="en-US"/>
              <a:t>Total – 1.498622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4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0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BE258-DF5A-47FB-938F-B817B0E49A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3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601E-9542-45CC-6FF8-257D236A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D489E-58F5-5AA5-6E5D-CB898ED7D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C0102-9246-A16C-4DE8-9936313E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CBA16-A579-FB81-7D5E-6EDDAD15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3A90F-FE76-072B-B06B-CE5EE5B9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5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E67A-53E9-0940-E8F3-4773BD6B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35E86-5EC6-3AF8-932A-D4D244A97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854BA-E4D5-6A81-A4A4-0C232921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882B-5C3D-B3EA-5D2C-55E093DD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10FB2-7F4F-6E6E-5BBC-862BB660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9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0E6D1-22B9-8E1B-55E0-532D05CB4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2B7B3-3F09-7473-907D-1D992B282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AD2FA-7DDD-7EB6-8149-3860230F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A44CE-A4DA-05E4-D591-BCF410D3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F7A19-A71C-2B30-B0F6-524EF009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2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4DC516-53AA-400D-9281-B86856BF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6" y="964091"/>
            <a:ext cx="2967643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1ECFC748-3DE9-4820-8AE3-FF52E07A974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68550" y="2185988"/>
            <a:ext cx="9567863" cy="4181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7085-67CD-FED9-02A9-69CB3E5C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6368C-0514-E702-2D68-40A71312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599E2-0F4E-2C6D-7E4E-75F922EE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CB79-C1E8-2C3F-63A7-ADE73EDA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0ABB7-6197-5BF3-ED03-A7D96A7D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27E2-4E2C-BF65-8F6C-A0036F4D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FC9EA-9C57-3D2E-A997-B0D2089A2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9E72C-6205-F8FE-DC15-9D85A9DF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97B41-784B-F868-EDBF-48C433AF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9E19-D247-D0D1-CE05-6EF260B6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7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4B8E-9BAF-532B-41EF-75A19478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3C1ED-629C-0266-56FB-71ACB55F1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87FB5-D392-C7BC-B6EE-CD08C4DBD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41A15-DA1B-0CA0-108F-91BC6993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49667-ABF9-5419-D8C8-FCE9E4CE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7D56F-5482-E695-B900-4625D1A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06D4-077F-A3C5-1BE6-790CDA6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EE01C-D5FB-EADF-F000-F58F598F3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1047-E0A9-6A01-1C7D-B5321B0CA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F8F7E-EE77-C8BC-49CA-78B5D4A72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E4586-6952-DC5A-EE62-D191349A3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5248C-EF4C-B928-EF11-48F4CF90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D0500-6126-54EC-92FD-EE4F6BDC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F0760-215C-FA5B-5229-B3405994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86B4-6067-DEAF-5FEF-B8BBB9FB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34C72-47D4-AF64-A14C-E857350B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B7C42-6B03-468B-CD44-DAAAF0CA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F4C92-FB66-1834-4450-C584E6D8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59FDC-4398-AC05-EDDA-B7899089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77AC0-1C01-5A1A-008C-DBBB412B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8D662-CB91-826D-032A-E59E6DCC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2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6C54-EAD1-69B6-EB47-632E4A7B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F4D5-CB75-3DB1-2EF5-74AE14A7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CCAE3-092A-880A-9EB5-735AA0EE8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A51CA-315A-D3DA-2676-92BFC7D3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8737B-D1FC-8AB8-70D0-9ABEA5FA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D9322-EBC5-8805-6C67-826DD0F8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1CAC-1E64-E86E-3026-B18D229A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41939-DB2B-D488-C52D-E5C0BED69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21C2D-AE38-68C2-C878-34DE061EF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690BC-7C52-A7E5-52AC-B66F814B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31AAC-B702-7014-4B07-1B4E1B86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46A2F-15A6-3124-34CF-B86B7C11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643C0-1FE2-8154-5724-176A6A2F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223F3-7D43-76AF-A3A2-CE43C3BDE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44354-EB6A-0621-1B7C-97702E6ED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A4D59-A191-43E3-9636-77A6BE316E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DF879-F3CA-1CAC-8ABF-21E408D4C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C594-02B9-5397-E690-381E45E58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74C39-7521-44C1-9E9D-4A155D44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1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F350-BEA1-D68A-1B54-BAD3AEFBA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39669-B796-4573-0A85-1537FBF17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banner with buildings in the background&#10;&#10;Description automatically generated">
            <a:extLst>
              <a:ext uri="{FF2B5EF4-FFF2-40B4-BE49-F238E27FC236}">
                <a16:creationId xmlns:a16="http://schemas.microsoft.com/office/drawing/2014/main" id="{4F7C84F1-3B86-A3B8-E7B2-68C7FD0C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4C0E0-234A-E65E-3CCA-86E874F826BD}"/>
              </a:ext>
            </a:extLst>
          </p:cNvPr>
          <p:cNvSpPr txBox="1">
            <a:spLocks/>
          </p:cNvSpPr>
          <p:nvPr/>
        </p:nvSpPr>
        <p:spPr>
          <a:xfrm>
            <a:off x="238539" y="6145883"/>
            <a:ext cx="461176" cy="702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latin typeface="Proxima Nova Extrabold" panose="02000506030000020004" pitchFamily="50" charset="0"/>
              </a:rPr>
              <a:pPr/>
              <a:t>1</a:t>
            </a:fld>
            <a:endParaRPr lang="en-US" sz="4000">
              <a:latin typeface="Proxima Nova Extrabold" panose="02000506030000020004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8C6FBB-57DC-E8EA-B07B-704CD19703D9}"/>
              </a:ext>
            </a:extLst>
          </p:cNvPr>
          <p:cNvSpPr txBox="1">
            <a:spLocks noChangeAspect="1"/>
          </p:cNvSpPr>
          <p:nvPr/>
        </p:nvSpPr>
        <p:spPr>
          <a:xfrm>
            <a:off x="184194" y="2316163"/>
            <a:ext cx="4743834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3BBFC-E69A-4E37-34BE-23CC8D8F8859}"/>
              </a:ext>
            </a:extLst>
          </p:cNvPr>
          <p:cNvSpPr txBox="1"/>
          <p:nvPr/>
        </p:nvSpPr>
        <p:spPr>
          <a:xfrm>
            <a:off x="166136" y="4674412"/>
            <a:ext cx="2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August 14, 2024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C9894D-E7C4-54A7-FA01-6538C4C1B7E4}"/>
              </a:ext>
            </a:extLst>
          </p:cNvPr>
          <p:cNvSpPr txBox="1">
            <a:spLocks noChangeAspect="1"/>
          </p:cNvSpPr>
          <p:nvPr/>
        </p:nvSpPr>
        <p:spPr>
          <a:xfrm>
            <a:off x="173224" y="2622284"/>
            <a:ext cx="4726580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6000" b="1">
                <a:solidFill>
                  <a:schemeClr val="bg1"/>
                </a:solidFill>
              </a:rPr>
              <a:t>Budget      2024-25</a:t>
            </a:r>
          </a:p>
        </p:txBody>
      </p:sp>
    </p:spTree>
    <p:extLst>
      <p:ext uri="{BB962C8B-B14F-4D97-AF65-F5344CB8AC3E}">
        <p14:creationId xmlns:p14="http://schemas.microsoft.com/office/powerpoint/2010/main" val="426700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70687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10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344129" y="231230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Sales Tax Rates by City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91F1D4-D8F3-74D6-2799-A3F6720B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414" y="923547"/>
            <a:ext cx="8411171" cy="474156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62539869-C514-9341-1114-34968EA17D36}"/>
              </a:ext>
            </a:extLst>
          </p:cNvPr>
          <p:cNvSpPr/>
          <p:nvPr/>
        </p:nvSpPr>
        <p:spPr>
          <a:xfrm rot="5400000">
            <a:off x="10225007" y="2506548"/>
            <a:ext cx="640700" cy="1204207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1.25%</a:t>
            </a:r>
          </a:p>
        </p:txBody>
      </p:sp>
    </p:spTree>
    <p:extLst>
      <p:ext uri="{BB962C8B-B14F-4D97-AF65-F5344CB8AC3E}">
        <p14:creationId xmlns:p14="http://schemas.microsoft.com/office/powerpoint/2010/main" val="397188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102221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11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04C650-EBF9-3018-92CB-EE71D1266484}"/>
              </a:ext>
            </a:extLst>
          </p:cNvPr>
          <p:cNvSpPr txBox="1">
            <a:spLocks/>
          </p:cNvSpPr>
          <p:nvPr/>
        </p:nvSpPr>
        <p:spPr>
          <a:xfrm>
            <a:off x="344129" y="260400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2025 Proposed Tax Rates</a:t>
            </a: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E0929F4A-2C77-CBAC-1891-B1540432F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737888"/>
              </p:ext>
            </p:extLst>
          </p:nvPr>
        </p:nvGraphicFramePr>
        <p:xfrm>
          <a:off x="702645" y="1399517"/>
          <a:ext cx="9856269" cy="33775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39108">
                  <a:extLst>
                    <a:ext uri="{9D8B030D-6E8A-4147-A177-3AD203B41FA5}">
                      <a16:colId xmlns:a16="http://schemas.microsoft.com/office/drawing/2014/main" val="950191832"/>
                    </a:ext>
                  </a:extLst>
                </a:gridCol>
                <a:gridCol w="2340204">
                  <a:extLst>
                    <a:ext uri="{9D8B030D-6E8A-4147-A177-3AD203B41FA5}">
                      <a16:colId xmlns:a16="http://schemas.microsoft.com/office/drawing/2014/main" val="2636649833"/>
                    </a:ext>
                  </a:extLst>
                </a:gridCol>
                <a:gridCol w="2276957">
                  <a:extLst>
                    <a:ext uri="{9D8B030D-6E8A-4147-A177-3AD203B41FA5}">
                      <a16:colId xmlns:a16="http://schemas.microsoft.com/office/drawing/2014/main" val="473018914"/>
                    </a:ext>
                  </a:extLst>
                </a:gridCol>
              </a:tblGrid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 Tax Rate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Adopted </a:t>
                      </a:r>
                    </a:p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2023-24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Proposed </a:t>
                      </a:r>
                      <a:b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2024-25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19681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 Proposed Tax Rate (Adopted for 2023-24)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.350662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.350662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0732783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 Voter-Approval Tax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.353162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.353200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2806966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 Voter-Approval Tax Rate w/ Increment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.380408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.361054*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3334573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 No-New-Revenue Rate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.328693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.344044**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9846262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 Interest &amp; Sinking (Debt Service)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.060852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.058342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4335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1ED48B-ADA9-5F91-61F6-C1E67945C44A}"/>
              </a:ext>
            </a:extLst>
          </p:cNvPr>
          <p:cNvSpPr txBox="1"/>
          <p:nvPr/>
        </p:nvSpPr>
        <p:spPr>
          <a:xfrm>
            <a:off x="10674417" y="3320717"/>
            <a:ext cx="1357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*Ceiling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317A1-BF87-77F2-B632-F91DD166D2D7}"/>
              </a:ext>
            </a:extLst>
          </p:cNvPr>
          <p:cNvSpPr txBox="1"/>
          <p:nvPr/>
        </p:nvSpPr>
        <p:spPr>
          <a:xfrm>
            <a:off x="10680833" y="3829251"/>
            <a:ext cx="1357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**Floor</a:t>
            </a:r>
          </a:p>
        </p:txBody>
      </p:sp>
    </p:spTree>
    <p:extLst>
      <p:ext uri="{BB962C8B-B14F-4D97-AF65-F5344CB8AC3E}">
        <p14:creationId xmlns:p14="http://schemas.microsoft.com/office/powerpoint/2010/main" val="233299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12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F6181F-44CA-C3B9-23B0-67038E80F0A4}"/>
              </a:ext>
            </a:extLst>
          </p:cNvPr>
          <p:cNvSpPr txBox="1">
            <a:spLocks/>
          </p:cNvSpPr>
          <p:nvPr/>
        </p:nvSpPr>
        <p:spPr>
          <a:xfrm>
            <a:off x="536124" y="260400"/>
            <a:ext cx="9165615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Property Tax Valuation</a:t>
            </a:r>
          </a:p>
          <a:p>
            <a:pPr marL="0" indent="0">
              <a:buNone/>
            </a:pPr>
            <a:endParaRPr lang="en-US" sz="4400" b="1">
              <a:solidFill>
                <a:schemeClr val="accent1">
                  <a:lumMod val="75000"/>
                </a:schemeClr>
              </a:solidFill>
              <a:latin typeface="Proxima Nova Extrabold"/>
              <a:cs typeface="Arial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2FD8C11-910E-7A99-4ED8-00792E97A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43214"/>
              </p:ext>
            </p:extLst>
          </p:nvPr>
        </p:nvGraphicFramePr>
        <p:xfrm>
          <a:off x="1416494" y="2269947"/>
          <a:ext cx="9014460" cy="2494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2380">
                  <a:extLst>
                    <a:ext uri="{9D8B030D-6E8A-4147-A177-3AD203B41FA5}">
                      <a16:colId xmlns:a16="http://schemas.microsoft.com/office/drawing/2014/main" val="212178353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81738475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4668113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489775159"/>
                    </a:ext>
                  </a:extLst>
                </a:gridCol>
              </a:tblGrid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2024 Adopted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2025 Proposed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Difference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28486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latin typeface="Arial"/>
                          <a:cs typeface="Arial"/>
                        </a:rPr>
                        <a:t>Property tax Rate (Cents per $100)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0.350662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0.350662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81295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Per $100,000 of Home Value</a:t>
                      </a:r>
                      <a:r>
                        <a:rPr lang="en-US" sz="1800" b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$350.66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$350.66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52230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46759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On a $300,000 Home Valuation</a:t>
                      </a:r>
                      <a:endParaRPr lang="en-US" sz="1800" b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$1,051.99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$1,051.99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- 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2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20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13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F6181F-44CA-C3B9-23B0-67038E80F0A4}"/>
              </a:ext>
            </a:extLst>
          </p:cNvPr>
          <p:cNvSpPr txBox="1">
            <a:spLocks/>
          </p:cNvSpPr>
          <p:nvPr/>
        </p:nvSpPr>
        <p:spPr>
          <a:xfrm>
            <a:off x="344129" y="279691"/>
            <a:ext cx="11557586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Property Tax Valuation, FY2023-FY2025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2FD8C11-910E-7A99-4ED8-00792E97A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44638"/>
              </p:ext>
            </p:extLst>
          </p:nvPr>
        </p:nvGraphicFramePr>
        <p:xfrm>
          <a:off x="1302151" y="2112378"/>
          <a:ext cx="9332321" cy="2494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5065">
                  <a:extLst>
                    <a:ext uri="{9D8B030D-6E8A-4147-A177-3AD203B41FA5}">
                      <a16:colId xmlns:a16="http://schemas.microsoft.com/office/drawing/2014/main" val="212178353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295819269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181738475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446681139"/>
                    </a:ext>
                  </a:extLst>
                </a:gridCol>
                <a:gridCol w="1444752">
                  <a:extLst>
                    <a:ext uri="{9D8B030D-6E8A-4147-A177-3AD203B41FA5}">
                      <a16:colId xmlns:a16="http://schemas.microsoft.com/office/drawing/2014/main" val="2375206319"/>
                    </a:ext>
                  </a:extLst>
                </a:gridCol>
              </a:tblGrid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FY2023 Adopted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2024 Adopted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2025 Proposed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Two Year Difference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28486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latin typeface="Arial"/>
                          <a:cs typeface="Arial"/>
                        </a:rPr>
                        <a:t>Property tax Rate (Cents per $100)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0.355039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0.350662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0.350662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-0.004377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81295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Per $100,000 of Home Value</a:t>
                      </a:r>
                      <a:r>
                        <a:rPr lang="en-US" sz="1800" b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$355.04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$350.66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$350.66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-$4.38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52230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46759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On a $300,000 Home Valuation</a:t>
                      </a:r>
                      <a:endParaRPr lang="en-US" sz="1800" b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$1,065.12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$1,051.99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$1,051.99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>
                          <a:latin typeface="Arial"/>
                          <a:cs typeface="Arial"/>
                        </a:rPr>
                        <a:t>-$13.13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2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15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14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F6181F-44CA-C3B9-23B0-67038E80F0A4}"/>
              </a:ext>
            </a:extLst>
          </p:cNvPr>
          <p:cNvSpPr txBox="1">
            <a:spLocks/>
          </p:cNvSpPr>
          <p:nvPr/>
        </p:nvSpPr>
        <p:spPr>
          <a:xfrm>
            <a:off x="344129" y="279691"/>
            <a:ext cx="11557586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Property Tax Rates, FY2023-FY2025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3143039-83F5-603C-E0B6-9FA318989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555093"/>
              </p:ext>
            </p:extLst>
          </p:nvPr>
        </p:nvGraphicFramePr>
        <p:xfrm>
          <a:off x="1350815" y="1154310"/>
          <a:ext cx="8739632" cy="446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E9C8CD-B101-1DE5-8941-D99EA0C70185}"/>
              </a:ext>
            </a:extLst>
          </p:cNvPr>
          <p:cNvSpPr txBox="1"/>
          <p:nvPr/>
        </p:nvSpPr>
        <p:spPr>
          <a:xfrm rot="682587">
            <a:off x="3251083" y="1788877"/>
            <a:ext cx="588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Reduction of 44 Tax Basis Points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B30936-95C9-E8B0-42C3-BD3E5DDA51F3}"/>
              </a:ext>
            </a:extLst>
          </p:cNvPr>
          <p:cNvCxnSpPr>
            <a:cxnSpLocks/>
          </p:cNvCxnSpPr>
          <p:nvPr/>
        </p:nvCxnSpPr>
        <p:spPr>
          <a:xfrm>
            <a:off x="2807855" y="1607127"/>
            <a:ext cx="6519025" cy="135287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6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15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F6181F-44CA-C3B9-23B0-67038E80F0A4}"/>
              </a:ext>
            </a:extLst>
          </p:cNvPr>
          <p:cNvSpPr txBox="1">
            <a:spLocks/>
          </p:cNvSpPr>
          <p:nvPr/>
        </p:nvSpPr>
        <p:spPr>
          <a:xfrm>
            <a:off x="344129" y="279691"/>
            <a:ext cx="11543071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Property Tax Revenue Correction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6D4DA2-2111-BC9F-FFDE-CBFBEAA62B8D}"/>
              </a:ext>
            </a:extLst>
          </p:cNvPr>
          <p:cNvSpPr txBox="1"/>
          <p:nvPr/>
        </p:nvSpPr>
        <p:spPr>
          <a:xfrm>
            <a:off x="527555" y="1477293"/>
            <a:ext cx="9475981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>
                <a:latin typeface="Arial"/>
                <a:cs typeface="Arial"/>
              </a:rPr>
              <a:t>Initial proposed rate revenue -		$62.3 M</a:t>
            </a:r>
          </a:p>
          <a:p>
            <a:pPr>
              <a:spcAft>
                <a:spcPts val="1200"/>
              </a:spcAft>
            </a:pPr>
            <a:r>
              <a:rPr lang="en-US" sz="2800">
                <a:latin typeface="Arial"/>
                <a:cs typeface="Arial"/>
              </a:rPr>
              <a:t>MCAD Valuation Correction - 		</a:t>
            </a:r>
            <a:r>
              <a:rPr lang="en-US" sz="2800" u="sng">
                <a:latin typeface="Arial"/>
                <a:cs typeface="Arial"/>
              </a:rPr>
              <a:t>$63.5 M</a:t>
            </a:r>
          </a:p>
          <a:p>
            <a:pPr>
              <a:spcAft>
                <a:spcPts val="1200"/>
              </a:spcAft>
            </a:pPr>
            <a:r>
              <a:rPr lang="en-US" sz="2800">
                <a:latin typeface="Arial"/>
                <a:cs typeface="Arial"/>
              </a:rPr>
              <a:t>Revenue above Operating Budget - 	  $1.2 M</a:t>
            </a:r>
          </a:p>
          <a:p>
            <a:pPr>
              <a:spcAft>
                <a:spcPts val="1200"/>
              </a:spcAft>
            </a:pPr>
            <a:endParaRPr lang="en-US" sz="280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US" sz="280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800">
                <a:latin typeface="Arial"/>
                <a:cs typeface="Arial"/>
              </a:rPr>
              <a:t>Additional funds will be allocated to the fund balance.  Fund balance is at the lowest it’s been in 5 years.</a:t>
            </a:r>
          </a:p>
        </p:txBody>
      </p:sp>
    </p:spTree>
    <p:extLst>
      <p:ext uri="{BB962C8B-B14F-4D97-AF65-F5344CB8AC3E}">
        <p14:creationId xmlns:p14="http://schemas.microsoft.com/office/powerpoint/2010/main" val="304234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16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344129" y="218683"/>
            <a:ext cx="7871453" cy="1257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Commercial vs Residential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33335A-F677-D9F4-DD84-CF3E372F4D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142917"/>
              </p:ext>
            </p:extLst>
          </p:nvPr>
        </p:nvGraphicFramePr>
        <p:xfrm>
          <a:off x="1551398" y="1017637"/>
          <a:ext cx="9208185" cy="464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42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17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576262" y="130339"/>
            <a:ext cx="10348913" cy="534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roxima Nova Extrabold" panose="02000506030000020004" pitchFamily="50" charset="0"/>
                <a:ea typeface="+mn-ea"/>
                <a:cs typeface="+mn-cs"/>
              </a:rPr>
              <a:t>FY2024 Property Tax By Entity</a:t>
            </a:r>
          </a:p>
        </p:txBody>
      </p:sp>
      <p:pic>
        <p:nvPicPr>
          <p:cNvPr id="5" name="Picture 4" descr="A close-up of a paper money&#10;&#10;Description automatically generated">
            <a:extLst>
              <a:ext uri="{FF2B5EF4-FFF2-40B4-BE49-F238E27FC236}">
                <a16:creationId xmlns:a16="http://schemas.microsoft.com/office/drawing/2014/main" id="{15B6A67F-E070-DF77-1ED7-62230F603D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0"/>
          <a:stretch/>
        </p:blipFill>
        <p:spPr>
          <a:xfrm>
            <a:off x="1248929" y="1278067"/>
            <a:ext cx="9617603" cy="39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8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18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C6D4C-71B6-7A29-596C-83A89A979C20}"/>
              </a:ext>
            </a:extLst>
          </p:cNvPr>
          <p:cNvSpPr txBox="1">
            <a:spLocks/>
          </p:cNvSpPr>
          <p:nvPr/>
        </p:nvSpPr>
        <p:spPr>
          <a:xfrm>
            <a:off x="469127" y="360389"/>
            <a:ext cx="1006744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FY2024 Tax rates – Peer Cities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F6CC6C-ED7F-894C-2C55-F81E16FD7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2385"/>
              </p:ext>
            </p:extLst>
          </p:nvPr>
        </p:nvGraphicFramePr>
        <p:xfrm>
          <a:off x="569792" y="1181171"/>
          <a:ext cx="10557120" cy="422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5157E2-0E99-9C9F-1544-DF08FFA4EF6F}"/>
              </a:ext>
            </a:extLst>
          </p:cNvPr>
          <p:cNvSpPr txBox="1"/>
          <p:nvPr/>
        </p:nvSpPr>
        <p:spPr>
          <a:xfrm>
            <a:off x="641232" y="5452796"/>
            <a:ext cx="6093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*Tyler does not have Debt tied to their Property Tax</a:t>
            </a:r>
          </a:p>
        </p:txBody>
      </p:sp>
    </p:spTree>
    <p:extLst>
      <p:ext uri="{BB962C8B-B14F-4D97-AF65-F5344CB8AC3E}">
        <p14:creationId xmlns:p14="http://schemas.microsoft.com/office/powerpoint/2010/main" val="205750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19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C6D4C-71B6-7A29-596C-83A89A979C20}"/>
              </a:ext>
            </a:extLst>
          </p:cNvPr>
          <p:cNvSpPr txBox="1">
            <a:spLocks/>
          </p:cNvSpPr>
          <p:nvPr/>
        </p:nvSpPr>
        <p:spPr>
          <a:xfrm>
            <a:off x="469127" y="360389"/>
            <a:ext cx="1006744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FY2024 Tax rates – Peer Cities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F6CC6C-ED7F-894C-2C55-F81E16FD7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31571"/>
              </p:ext>
            </p:extLst>
          </p:nvPr>
        </p:nvGraphicFramePr>
        <p:xfrm>
          <a:off x="569791" y="986838"/>
          <a:ext cx="10875620" cy="460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666A1F9-7878-45FF-3B3D-2588E9332FF1}"/>
              </a:ext>
            </a:extLst>
          </p:cNvPr>
          <p:cNvSpPr/>
          <p:nvPr/>
        </p:nvSpPr>
        <p:spPr>
          <a:xfrm>
            <a:off x="800942" y="5414788"/>
            <a:ext cx="10067445" cy="20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5E63D-83F6-7F21-EF6E-F146A1746433}"/>
              </a:ext>
            </a:extLst>
          </p:cNvPr>
          <p:cNvSpPr txBox="1"/>
          <p:nvPr/>
        </p:nvSpPr>
        <p:spPr>
          <a:xfrm>
            <a:off x="6594113" y="1416149"/>
            <a:ext cx="244368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Tax Bill on a $300,000 Valuation </a:t>
            </a:r>
            <a:r>
              <a:rPr lang="en-US">
                <a:latin typeface="Arial"/>
                <a:cs typeface="Arial"/>
              </a:rPr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416092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8387FF1-9634-0E8F-5DC8-9F4396109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4C650-EBF9-3018-92CB-EE71D1266484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Year Round Budget Discussion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4799B-4F58-F3EE-204C-B1C4B0476355}"/>
              </a:ext>
            </a:extLst>
          </p:cNvPr>
          <p:cNvSpPr txBox="1"/>
          <p:nvPr/>
        </p:nvSpPr>
        <p:spPr>
          <a:xfrm>
            <a:off x="575110" y="1579390"/>
            <a:ext cx="11287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Oct 10</a:t>
            </a:r>
            <a:r>
              <a:rPr lang="en-US" sz="36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	Fixed Costs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Oct 24</a:t>
            </a:r>
            <a:r>
              <a:rPr lang="en-US" sz="36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	5 Year Forecast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Dec 11</a:t>
            </a:r>
            <a:r>
              <a:rPr lang="en-US" sz="36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	5 Year Forecast (Update)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Feb 13</a:t>
            </a:r>
            <a:r>
              <a:rPr lang="en-US" sz="36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	Making our Priorities a Priority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Mar 19</a:t>
            </a:r>
            <a:r>
              <a:rPr lang="en-US" sz="36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	5 Year Forecast (Update)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Apr 23</a:t>
            </a:r>
            <a:r>
              <a:rPr lang="en-US" sz="3600" baseline="3000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	Budget Update</a:t>
            </a:r>
          </a:p>
        </p:txBody>
      </p:sp>
    </p:spTree>
    <p:extLst>
      <p:ext uri="{BB962C8B-B14F-4D97-AF65-F5344CB8AC3E}">
        <p14:creationId xmlns:p14="http://schemas.microsoft.com/office/powerpoint/2010/main" val="2118963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20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C6D4C-71B6-7A29-596C-83A89A979C20}"/>
              </a:ext>
            </a:extLst>
          </p:cNvPr>
          <p:cNvSpPr txBox="1">
            <a:spLocks/>
          </p:cNvSpPr>
          <p:nvPr/>
        </p:nvSpPr>
        <p:spPr>
          <a:xfrm>
            <a:off x="469127" y="360389"/>
            <a:ext cx="10067445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FY2024 Tax Bills – Peer Cities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C2B4A7B-9898-0313-FF5F-3315FF059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59259"/>
              </p:ext>
            </p:extLst>
          </p:nvPr>
        </p:nvGraphicFramePr>
        <p:xfrm>
          <a:off x="0" y="961054"/>
          <a:ext cx="12191999" cy="478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728AB1A-73BB-197B-61F9-2932B3480DD0}"/>
              </a:ext>
            </a:extLst>
          </p:cNvPr>
          <p:cNvSpPr/>
          <p:nvPr/>
        </p:nvSpPr>
        <p:spPr>
          <a:xfrm>
            <a:off x="10721611" y="4983480"/>
            <a:ext cx="663386" cy="41969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12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21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469127" y="136526"/>
            <a:ext cx="1114622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Public Safety vs Property Tax Revenue</a:t>
            </a:r>
          </a:p>
          <a:p>
            <a:pPr marL="0" indent="0">
              <a:buNone/>
            </a:pPr>
            <a:endParaRPr lang="en-US" sz="4400" b="1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Proxima Nova Extrabold" panose="02000506030000020004" pitchFamily="50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96663F-A5E2-46C0-B6BA-153D648073A3}"/>
              </a:ext>
            </a:extLst>
          </p:cNvPr>
          <p:cNvGraphicFramePr>
            <a:graphicFrameLocks/>
          </p:cNvGraphicFramePr>
          <p:nvPr/>
        </p:nvGraphicFramePr>
        <p:xfrm>
          <a:off x="457625" y="996006"/>
          <a:ext cx="11574730" cy="478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891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95939" y="361852"/>
          <a:ext cx="11686485" cy="594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9FA7696-0961-470B-9ECD-189E421A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666" y="264263"/>
            <a:ext cx="7096249" cy="1595360"/>
          </a:xfrm>
        </p:spPr>
        <p:txBody>
          <a:bodyPr>
            <a:normAutofit fontScale="90000"/>
          </a:bodyPr>
          <a:lstStyle/>
          <a:p>
            <a:pPr algn="r">
              <a:defRPr sz="1440" b="0" i="0" u="none" strike="noStrike" kern="1200" cap="all" spc="0" baseline="0">
                <a:gradFill>
                  <a:gsLst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 sz="49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ea typeface="+mn-ea"/>
                <a:cs typeface="Arial"/>
              </a:rPr>
              <a:t>Historical Tax Levy </a:t>
            </a:r>
            <a:br>
              <a:rPr lang="en-US" sz="3600" b="1" cap="all" spc="0">
                <a:solidFill>
                  <a:schemeClr val="tx2"/>
                </a:solidFill>
              </a:rPr>
            </a:br>
            <a:r>
              <a:rPr lang="en-US" sz="3600" b="1" cap="all" spc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fy2005 to fy2025</a:t>
            </a:r>
            <a:br>
              <a:rPr lang="en-US" sz="3600" b="1" cap="all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cap="all" spc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pc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 In Cents PER $100 VALUATION</a:t>
            </a:r>
            <a:r>
              <a:rPr lang="en-US" sz="1800" b="1" cap="all" spc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800" b="1" cap="all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21BF6-628F-838C-097D-2739D690907A}"/>
              </a:ext>
            </a:extLst>
          </p:cNvPr>
          <p:cNvSpPr txBox="1"/>
          <p:nvPr/>
        </p:nvSpPr>
        <p:spPr>
          <a:xfrm>
            <a:off x="314325" y="6045339"/>
            <a:ext cx="970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22</a:t>
            </a:fld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0414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25768" y="6003924"/>
            <a:ext cx="854175" cy="756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23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5CD69-0EBD-37E1-18E3-DAF6EF1143A8}"/>
              </a:ext>
            </a:extLst>
          </p:cNvPr>
          <p:cNvSpPr txBox="1">
            <a:spLocks/>
          </p:cNvSpPr>
          <p:nvPr/>
        </p:nvSpPr>
        <p:spPr>
          <a:xfrm>
            <a:off x="681195" y="280658"/>
            <a:ext cx="963491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Closing the Gap in General Fund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F82956-F5CB-9F03-774A-86AE5DE48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73384"/>
              </p:ext>
            </p:extLst>
          </p:nvPr>
        </p:nvGraphicFramePr>
        <p:xfrm>
          <a:off x="1429205" y="1815390"/>
          <a:ext cx="9333590" cy="32272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46553">
                  <a:extLst>
                    <a:ext uri="{9D8B030D-6E8A-4147-A177-3AD203B41FA5}">
                      <a16:colId xmlns:a16="http://schemas.microsoft.com/office/drawing/2014/main" val="958019597"/>
                    </a:ext>
                  </a:extLst>
                </a:gridCol>
                <a:gridCol w="1787037">
                  <a:extLst>
                    <a:ext uri="{9D8B030D-6E8A-4147-A177-3AD203B41FA5}">
                      <a16:colId xmlns:a16="http://schemas.microsoft.com/office/drawing/2014/main" val="2878415433"/>
                    </a:ext>
                  </a:extLst>
                </a:gridCol>
              </a:tblGrid>
              <a:tr h="208082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Arial"/>
                          <a:cs typeface="Arial"/>
                        </a:rPr>
                        <a:t>Deferred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350053"/>
                  </a:ext>
                </a:extLst>
              </a:tr>
              <a:tr h="550766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/>
                          <a:cs typeface="Arial"/>
                        </a:rPr>
                        <a:t>Reduced Supplemental Requests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Arial"/>
                          <a:cs typeface="Arial"/>
                        </a:rPr>
                        <a:t>$14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586766"/>
                  </a:ext>
                </a:extLst>
              </a:tr>
              <a:tr h="566955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/>
                          <a:cs typeface="Arial"/>
                        </a:rPr>
                        <a:t>Hire of Equipment – Reduced Due to Slow Delivery/Production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Arial"/>
                          <a:cs typeface="Arial"/>
                        </a:rPr>
                        <a:t>$3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584327"/>
                  </a:ext>
                </a:extLst>
              </a:tr>
              <a:tr h="550766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/>
                          <a:cs typeface="Arial"/>
                        </a:rPr>
                        <a:t>Reallocating Dollars from Hard to Fill Positions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Arial"/>
                          <a:cs typeface="Arial"/>
                        </a:rPr>
                        <a:t>$1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302529"/>
                  </a:ext>
                </a:extLst>
              </a:tr>
              <a:tr h="550766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/>
                          <a:cs typeface="Arial"/>
                        </a:rPr>
                        <a:t>Tech Charge – Re-distributed Tech Charges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Arial"/>
                          <a:cs typeface="Arial"/>
                        </a:rPr>
                        <a:t>$1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456602"/>
                  </a:ext>
                </a:extLst>
              </a:tr>
              <a:tr h="550766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/>
                          <a:cs typeface="Arial"/>
                        </a:rPr>
                        <a:t>Deferred Facilities Maintenance 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Arial"/>
                          <a:cs typeface="Arial"/>
                        </a:rPr>
                        <a:t>$1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09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15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25768" y="6003924"/>
            <a:ext cx="854175" cy="756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24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5CD69-0EBD-37E1-18E3-DAF6EF1143A8}"/>
              </a:ext>
            </a:extLst>
          </p:cNvPr>
          <p:cNvSpPr txBox="1">
            <a:spLocks/>
          </p:cNvSpPr>
          <p:nvPr/>
        </p:nvSpPr>
        <p:spPr>
          <a:xfrm>
            <a:off x="509267" y="260400"/>
            <a:ext cx="11140189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Focus on Roads, Parks, &amp; Water Needs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4E1D7-4DF8-D36D-DEAE-FDE38A4751E3}"/>
              </a:ext>
            </a:extLst>
          </p:cNvPr>
          <p:cNvSpPr txBox="1"/>
          <p:nvPr/>
        </p:nvSpPr>
        <p:spPr>
          <a:xfrm>
            <a:off x="509267" y="1423966"/>
            <a:ext cx="7567933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>
                <a:latin typeface="Arial"/>
                <a:cs typeface="Arial"/>
              </a:rPr>
              <a:t>ROADS AND PUBLIC INFRASTRUCTURE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latin typeface="Arial"/>
                <a:cs typeface="Arial"/>
              </a:rPr>
              <a:t>$6.7M for Road Maintenance </a:t>
            </a:r>
            <a:r>
              <a:rPr lang="en-US" sz="2800">
                <a:latin typeface="Arial"/>
                <a:cs typeface="Arial"/>
              </a:rPr>
              <a:t>and Resurfacing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12 Corridors and Vision Zero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Wildcatter Trail to begin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Completion of Garfield and Main Street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latin typeface="Arial"/>
                <a:cs typeface="Arial"/>
              </a:rPr>
              <a:t>$28.8M Certificate of Obligation </a:t>
            </a:r>
            <a:r>
              <a:rPr lang="en-US" sz="2800">
                <a:latin typeface="Arial"/>
                <a:cs typeface="Arial"/>
              </a:rPr>
              <a:t>for Road and Public Infrastructure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22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25768" y="6003924"/>
            <a:ext cx="854175" cy="756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25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5CD69-0EBD-37E1-18E3-DAF6EF1143A8}"/>
              </a:ext>
            </a:extLst>
          </p:cNvPr>
          <p:cNvSpPr txBox="1">
            <a:spLocks/>
          </p:cNvSpPr>
          <p:nvPr/>
        </p:nvSpPr>
        <p:spPr>
          <a:xfrm>
            <a:off x="498182" y="257264"/>
            <a:ext cx="11195636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ea typeface="+mn-lt"/>
                <a:cs typeface="Arial"/>
              </a:rPr>
              <a:t>Focus on Roads, Parks, &amp; Water Needs</a:t>
            </a:r>
            <a:endParaRPr lang="en-US" sz="3200">
              <a:solidFill>
                <a:schemeClr val="tx2">
                  <a:lumMod val="75000"/>
                  <a:lumOff val="25000"/>
                </a:schemeClr>
              </a:solidFill>
              <a:latin typeface="Proxima Nova Extrabold"/>
              <a:ea typeface="+mn-lt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4E1D7-4DF8-D36D-DEAE-FDE38A4751E3}"/>
              </a:ext>
            </a:extLst>
          </p:cNvPr>
          <p:cNvSpPr txBox="1"/>
          <p:nvPr/>
        </p:nvSpPr>
        <p:spPr>
          <a:xfrm>
            <a:off x="498182" y="1109644"/>
            <a:ext cx="10348270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>
                <a:latin typeface="Arial"/>
                <a:cs typeface="Arial"/>
              </a:rPr>
              <a:t>ROADS AND PUBLIC INFRASTRUCTURE – $28M Bond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Sinclair Backage Road (SH 158 to CR 1250)  		$9.0M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Mockingbird Lane (Holiday Hill – Midland Drive)  		$7.5M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COMPASS Program, Plan Designs for Eastside 		$3.0M</a:t>
            </a:r>
            <a:br>
              <a:rPr lang="en-US" sz="2800">
                <a:latin typeface="Arial"/>
                <a:cs typeface="Arial"/>
              </a:rPr>
            </a:br>
            <a:r>
              <a:rPr lang="en-US" sz="2800">
                <a:latin typeface="Arial"/>
                <a:cs typeface="Arial"/>
              </a:rPr>
              <a:t>Development, Summit, &amp; Bridge for Emergency </a:t>
            </a:r>
            <a:br>
              <a:rPr lang="en-US" sz="2800">
                <a:latin typeface="Arial"/>
                <a:cs typeface="Arial"/>
              </a:rPr>
            </a:br>
            <a:r>
              <a:rPr lang="en-US" sz="2800">
                <a:latin typeface="Arial"/>
                <a:cs typeface="Arial"/>
              </a:rPr>
              <a:t>Response Time (St. 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Avalon (Briarwood – Mockingbird LN) 				$4.5M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Wadley/Jal Draw Multiuse Trail 					$2.0M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Public Infrastructure  						</a:t>
            </a:r>
            <a:r>
              <a:rPr lang="en-US" sz="2800" u="sng">
                <a:latin typeface="Arial"/>
                <a:cs typeface="Arial"/>
              </a:rPr>
              <a:t>$2.8M</a:t>
            </a:r>
          </a:p>
          <a:p>
            <a:pPr lvl="8"/>
            <a:r>
              <a:rPr lang="en-US" sz="2800">
                <a:latin typeface="Arial"/>
                <a:cs typeface="Arial"/>
              </a:rPr>
              <a:t>				</a:t>
            </a:r>
            <a:r>
              <a:rPr lang="en-US" sz="2800" b="1">
                <a:latin typeface="Arial"/>
                <a:cs typeface="Arial"/>
              </a:rPr>
              <a:t>Total:       $28.8M</a:t>
            </a:r>
          </a:p>
        </p:txBody>
      </p:sp>
    </p:spTree>
    <p:extLst>
      <p:ext uri="{BB962C8B-B14F-4D97-AF65-F5344CB8AC3E}">
        <p14:creationId xmlns:p14="http://schemas.microsoft.com/office/powerpoint/2010/main" val="1685554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25768" y="6003924"/>
            <a:ext cx="854175" cy="756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26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4E1D7-4DF8-D36D-DEAE-FDE38A4751E3}"/>
              </a:ext>
            </a:extLst>
          </p:cNvPr>
          <p:cNvSpPr txBox="1"/>
          <p:nvPr/>
        </p:nvSpPr>
        <p:spPr>
          <a:xfrm>
            <a:off x="663726" y="1219240"/>
            <a:ext cx="945648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>
                <a:latin typeface="Arial"/>
                <a:cs typeface="Arial"/>
              </a:rPr>
              <a:t>PARKS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$2M Annual Allocation from Oil &amp; Gas Fund to Maintenance Fund for Parks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$18M in Construction funds for Beal Park Renovation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$11M CO for Hogan Golf Course Irrigation System, Restrooms, Clubhouse, and Cart Barn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Additional maintenance position added to address growing park system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C41199-FD17-6348-59AE-1D319F94071F}"/>
              </a:ext>
            </a:extLst>
          </p:cNvPr>
          <p:cNvSpPr txBox="1">
            <a:spLocks/>
          </p:cNvSpPr>
          <p:nvPr/>
        </p:nvSpPr>
        <p:spPr>
          <a:xfrm>
            <a:off x="498182" y="257264"/>
            <a:ext cx="11195636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ea typeface="+mn-lt"/>
                <a:cs typeface="Arial"/>
              </a:rPr>
              <a:t>Focus on Roads, Parks, &amp; Water Needs</a:t>
            </a:r>
            <a:endParaRPr lang="en-US" sz="3200">
              <a:solidFill>
                <a:schemeClr val="tx2">
                  <a:lumMod val="75000"/>
                  <a:lumOff val="25000"/>
                </a:schemeClr>
              </a:solidFill>
              <a:latin typeface="Proxima Nova Extrabold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144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25768" y="6003924"/>
            <a:ext cx="854175" cy="756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27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4E1D7-4DF8-D36D-DEAE-FDE38A4751E3}"/>
              </a:ext>
            </a:extLst>
          </p:cNvPr>
          <p:cNvSpPr txBox="1"/>
          <p:nvPr/>
        </p:nvSpPr>
        <p:spPr>
          <a:xfrm>
            <a:off x="670477" y="1221714"/>
            <a:ext cx="9456487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>
                <a:latin typeface="Arial"/>
                <a:cs typeface="Arial"/>
              </a:rPr>
              <a:t>WATER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$4M Annually Over the Next 5 Years to Change out Water Mains and Valves throughout 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$2M Wastewater Manholes &amp; Draws Rehab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5 Year CIP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$500k Line Maintenance from Operating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Fort Stockton Agreement for Future Water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Northeast Water System Improvements in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Advance Groundwater Treatment of TBAR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87B59E-C16B-48F5-395B-519F59CA1CC7}"/>
              </a:ext>
            </a:extLst>
          </p:cNvPr>
          <p:cNvSpPr txBox="1">
            <a:spLocks/>
          </p:cNvSpPr>
          <p:nvPr/>
        </p:nvSpPr>
        <p:spPr>
          <a:xfrm>
            <a:off x="498182" y="257264"/>
            <a:ext cx="11195636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ea typeface="+mn-lt"/>
                <a:cs typeface="Arial"/>
              </a:rPr>
              <a:t>Focus on Roads, Parks, &amp; Water Needs</a:t>
            </a:r>
            <a:endParaRPr lang="en-US" sz="3200">
              <a:solidFill>
                <a:schemeClr val="tx2">
                  <a:lumMod val="75000"/>
                  <a:lumOff val="25000"/>
                </a:schemeClr>
              </a:solidFill>
              <a:latin typeface="Proxima Nova Extrabold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37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89727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28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344128" y="276548"/>
            <a:ext cx="1143290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Strategic Plan Funding – All City Funds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F4364A-5E87-50D5-13C3-1E8FADA64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45623"/>
              </p:ext>
            </p:extLst>
          </p:nvPr>
        </p:nvGraphicFramePr>
        <p:xfrm>
          <a:off x="344127" y="1165029"/>
          <a:ext cx="11432904" cy="4193584"/>
        </p:xfrm>
        <a:graphic>
          <a:graphicData uri="http://schemas.openxmlformats.org/drawingml/2006/table">
            <a:tbl>
              <a:tblPr/>
              <a:tblGrid>
                <a:gridCol w="4679936">
                  <a:extLst>
                    <a:ext uri="{9D8B030D-6E8A-4147-A177-3AD203B41FA5}">
                      <a16:colId xmlns:a16="http://schemas.microsoft.com/office/drawing/2014/main" val="3771909258"/>
                    </a:ext>
                  </a:extLst>
                </a:gridCol>
                <a:gridCol w="1993186">
                  <a:extLst>
                    <a:ext uri="{9D8B030D-6E8A-4147-A177-3AD203B41FA5}">
                      <a16:colId xmlns:a16="http://schemas.microsoft.com/office/drawing/2014/main" val="1976002864"/>
                    </a:ext>
                  </a:extLst>
                </a:gridCol>
                <a:gridCol w="2164329">
                  <a:extLst>
                    <a:ext uri="{9D8B030D-6E8A-4147-A177-3AD203B41FA5}">
                      <a16:colId xmlns:a16="http://schemas.microsoft.com/office/drawing/2014/main" val="1118812959"/>
                    </a:ext>
                  </a:extLst>
                </a:gridCol>
                <a:gridCol w="1360236">
                  <a:extLst>
                    <a:ext uri="{9D8B030D-6E8A-4147-A177-3AD203B41FA5}">
                      <a16:colId xmlns:a16="http://schemas.microsoft.com/office/drawing/2014/main" val="4131066019"/>
                    </a:ext>
                  </a:extLst>
                </a:gridCol>
                <a:gridCol w="1235217">
                  <a:extLst>
                    <a:ext uri="{9D8B030D-6E8A-4147-A177-3AD203B41FA5}">
                      <a16:colId xmlns:a16="http://schemas.microsoft.com/office/drawing/2014/main" val="2748899226"/>
                    </a:ext>
                  </a:extLst>
                </a:gridCol>
              </a:tblGrid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FY2024 Budget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FY2025 Proposed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80146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1: Strong Economy &amp; More Quality Jobs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$26,608,999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$29,494,333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$2,885,334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10.8%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329003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2: Set Standard for a Safe &amp; Secure City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95,442,408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99,662,154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4,219,746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4.4%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797176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3: Quality of Life &amp; Place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31,007,907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40,754,831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9,746,924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31.4%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62607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4: Transparent &amp; Consistent Communication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18,869,485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22,045,677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3,176,192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16.8%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243281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5: Sound Governance &amp; Fiscal Management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73,491,307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76,435,673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2,944,366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4.0%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20346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6: Strengthen and Sustain Infrastructure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178,572,497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185,919,653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7,347,156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48434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$423,992,603 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$454,312,320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$30,319,717 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52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041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62295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29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344129" y="260400"/>
            <a:ext cx="11322380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Strategic Plan Funding – General Fund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D8BB78-370C-7297-EC5E-14835AC39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11594"/>
              </p:ext>
            </p:extLst>
          </p:nvPr>
        </p:nvGraphicFramePr>
        <p:xfrm>
          <a:off x="344128" y="1181198"/>
          <a:ext cx="11532797" cy="4138856"/>
        </p:xfrm>
        <a:graphic>
          <a:graphicData uri="http://schemas.openxmlformats.org/drawingml/2006/table">
            <a:tbl>
              <a:tblPr/>
              <a:tblGrid>
                <a:gridCol w="4864870">
                  <a:extLst>
                    <a:ext uri="{9D8B030D-6E8A-4147-A177-3AD203B41FA5}">
                      <a16:colId xmlns:a16="http://schemas.microsoft.com/office/drawing/2014/main" val="1288068338"/>
                    </a:ext>
                  </a:extLst>
                </a:gridCol>
                <a:gridCol w="1859622">
                  <a:extLst>
                    <a:ext uri="{9D8B030D-6E8A-4147-A177-3AD203B41FA5}">
                      <a16:colId xmlns:a16="http://schemas.microsoft.com/office/drawing/2014/main" val="2972016461"/>
                    </a:ext>
                  </a:extLst>
                </a:gridCol>
                <a:gridCol w="2125484">
                  <a:extLst>
                    <a:ext uri="{9D8B030D-6E8A-4147-A177-3AD203B41FA5}">
                      <a16:colId xmlns:a16="http://schemas.microsoft.com/office/drawing/2014/main" val="1329386771"/>
                    </a:ext>
                  </a:extLst>
                </a:gridCol>
                <a:gridCol w="1439649">
                  <a:extLst>
                    <a:ext uri="{9D8B030D-6E8A-4147-A177-3AD203B41FA5}">
                      <a16:colId xmlns:a16="http://schemas.microsoft.com/office/drawing/2014/main" val="3634386985"/>
                    </a:ext>
                  </a:extLst>
                </a:gridCol>
                <a:gridCol w="1243172">
                  <a:extLst>
                    <a:ext uri="{9D8B030D-6E8A-4147-A177-3AD203B41FA5}">
                      <a16:colId xmlns:a16="http://schemas.microsoft.com/office/drawing/2014/main" val="4258398708"/>
                    </a:ext>
                  </a:extLst>
                </a:gridCol>
              </a:tblGrid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FY2024 Budget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FY2025 Proposed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59244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1: Strong Economy &amp; More Quality Jobs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$5,417,409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$6,822,793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$1,405,384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39480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2: Set Standard for a Safe &amp; Secure City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94,326,508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98,659,730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4,333,222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58255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3: Quality of Life &amp; Place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10,877,780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11,308,778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430,998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745077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4: Transparent &amp; Consistent Communication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12,167,756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12,828,499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660,743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498949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5: Sound Governance &amp; Fiscal Management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21,126,562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21,660,256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533,694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590207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6: Strengthen and Sustain Infrastructure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23,575,730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25,059,646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1,483,916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574073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$167,491,745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$176,339,702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$8,847,957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4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7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ity skyline with a bridge and a blue sky&#10;&#10;Description automatically generated with medium confidence">
            <a:extLst>
              <a:ext uri="{FF2B5EF4-FFF2-40B4-BE49-F238E27FC236}">
                <a16:creationId xmlns:a16="http://schemas.microsoft.com/office/drawing/2014/main" id="{09CB6CB3-0D90-3A46-1852-A9B5068D5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4C650-EBF9-3018-92CB-EE71D1266484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Outline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4799B-4F58-F3EE-204C-B1C4B0476355}"/>
              </a:ext>
            </a:extLst>
          </p:cNvPr>
          <p:cNvSpPr txBox="1"/>
          <p:nvPr/>
        </p:nvSpPr>
        <p:spPr>
          <a:xfrm>
            <a:off x="575110" y="1579390"/>
            <a:ext cx="9165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Budget Timeline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Sound Fiscal Practices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Funding Our Priorities</a:t>
            </a:r>
          </a:p>
        </p:txBody>
      </p:sp>
    </p:spTree>
    <p:extLst>
      <p:ext uri="{BB962C8B-B14F-4D97-AF65-F5344CB8AC3E}">
        <p14:creationId xmlns:p14="http://schemas.microsoft.com/office/powerpoint/2010/main" val="639834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6514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30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344129" y="256666"/>
            <a:ext cx="11089599" cy="8370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General Fund Increase Breakdown</a:t>
            </a:r>
          </a:p>
          <a:p>
            <a:pPr marL="0" indent="0">
              <a:buNone/>
            </a:pPr>
            <a:endParaRPr lang="en-US" sz="4400" b="1">
              <a:solidFill>
                <a:schemeClr val="accent1">
                  <a:lumMod val="75000"/>
                </a:schemeClr>
              </a:solidFill>
              <a:latin typeface="Proxima Nova Extrabold"/>
              <a:cs typeface="Arial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014C1C-99F0-FE2D-7522-571643EF8638}"/>
              </a:ext>
            </a:extLst>
          </p:cNvPr>
          <p:cNvSpPr txBox="1">
            <a:spLocks/>
          </p:cNvSpPr>
          <p:nvPr/>
        </p:nvSpPr>
        <p:spPr>
          <a:xfrm>
            <a:off x="1279863" y="5242498"/>
            <a:ext cx="1169170" cy="7735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2024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$167 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B4639B-14D7-AF56-B335-EB9C53A86561}"/>
              </a:ext>
            </a:extLst>
          </p:cNvPr>
          <p:cNvSpPr/>
          <p:nvPr/>
        </p:nvSpPr>
        <p:spPr>
          <a:xfrm>
            <a:off x="1495024" y="2140436"/>
            <a:ext cx="873303" cy="308134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360BF-43AD-1E44-4B97-68C2739EE63F}"/>
              </a:ext>
            </a:extLst>
          </p:cNvPr>
          <p:cNvSpPr/>
          <p:nvPr/>
        </p:nvSpPr>
        <p:spPr>
          <a:xfrm>
            <a:off x="3243252" y="2140436"/>
            <a:ext cx="873303" cy="308134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F99F51-F491-514D-9B5D-C290B4E7A188}"/>
              </a:ext>
            </a:extLst>
          </p:cNvPr>
          <p:cNvSpPr/>
          <p:nvPr/>
        </p:nvSpPr>
        <p:spPr>
          <a:xfrm>
            <a:off x="3243252" y="1896796"/>
            <a:ext cx="873303" cy="24364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2DED42-A8D6-D069-7C7C-EC7CD2BFAD04}"/>
              </a:ext>
            </a:extLst>
          </p:cNvPr>
          <p:cNvCxnSpPr>
            <a:cxnSpLocks/>
          </p:cNvCxnSpPr>
          <p:nvPr/>
        </p:nvCxnSpPr>
        <p:spPr>
          <a:xfrm flipV="1">
            <a:off x="4116555" y="1480693"/>
            <a:ext cx="2294520" cy="4161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D59678-BCA9-F4DB-A269-48A1E22CB8F4}"/>
              </a:ext>
            </a:extLst>
          </p:cNvPr>
          <p:cNvCxnSpPr>
            <a:cxnSpLocks/>
          </p:cNvCxnSpPr>
          <p:nvPr/>
        </p:nvCxnSpPr>
        <p:spPr>
          <a:xfrm>
            <a:off x="4116555" y="2140436"/>
            <a:ext cx="2294520" cy="2577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E4F7E-5686-19C1-2470-D3E0CF21D302}"/>
              </a:ext>
            </a:extLst>
          </p:cNvPr>
          <p:cNvSpPr/>
          <p:nvPr/>
        </p:nvSpPr>
        <p:spPr>
          <a:xfrm>
            <a:off x="6322584" y="938517"/>
            <a:ext cx="5621280" cy="460291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latin typeface="Arial"/>
                <a:cs typeface="Arial"/>
              </a:rPr>
              <a:t>$11 M Increase</a:t>
            </a:r>
          </a:p>
          <a:p>
            <a:b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>
                <a:latin typeface="Arial"/>
                <a:cs typeface="Arial"/>
              </a:rPr>
              <a:t>$5.2 M </a:t>
            </a:r>
            <a:r>
              <a:rPr lang="en-US" sz="1700">
                <a:latin typeface="Arial"/>
                <a:cs typeface="Arial"/>
              </a:rPr>
              <a:t>– Cost of Living Adjustment (COLA) and Pay</a:t>
            </a:r>
            <a:br>
              <a:rPr lang="en-US" sz="1700">
                <a:latin typeface="Arial"/>
                <a:cs typeface="Arial"/>
              </a:rPr>
            </a:br>
            <a:r>
              <a:rPr lang="en-US" sz="1700">
                <a:latin typeface="Arial"/>
                <a:cs typeface="Arial"/>
              </a:rPr>
              <a:t>               Progression for City Staff</a:t>
            </a:r>
          </a:p>
          <a:p>
            <a:endParaRPr lang="en-US" sz="1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>
                <a:latin typeface="Arial"/>
                <a:cs typeface="Arial"/>
              </a:rPr>
              <a:t>$2.5 M </a:t>
            </a:r>
            <a:r>
              <a:rPr lang="en-US" sz="1700">
                <a:latin typeface="Arial"/>
                <a:cs typeface="Arial"/>
              </a:rPr>
              <a:t>– Personnel positions and Re-classes</a:t>
            </a:r>
          </a:p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>
                <a:latin typeface="Arial"/>
                <a:cs typeface="Arial"/>
              </a:rPr>
              <a:t>$2.0 M </a:t>
            </a:r>
            <a:r>
              <a:rPr lang="en-US" sz="1700">
                <a:latin typeface="Arial"/>
                <a:cs typeface="Arial"/>
              </a:rPr>
              <a:t>– Software &amp; Liability Coverage Increases</a:t>
            </a:r>
          </a:p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>
                <a:latin typeface="Arial"/>
                <a:cs typeface="Arial"/>
              </a:rPr>
              <a:t>$500k </a:t>
            </a:r>
            <a:r>
              <a:rPr lang="en-US" sz="1700">
                <a:latin typeface="Arial"/>
                <a:cs typeface="Arial"/>
              </a:rPr>
              <a:t>– Increase to Power &amp; Utilities</a:t>
            </a:r>
          </a:p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>
                <a:latin typeface="Arial"/>
                <a:cs typeface="Arial"/>
              </a:rPr>
              <a:t>$500k </a:t>
            </a:r>
            <a:r>
              <a:rPr lang="en-US" sz="1700">
                <a:latin typeface="Arial"/>
                <a:cs typeface="Arial"/>
              </a:rPr>
              <a:t>– City Increase to Midland Firemen's Relief and</a:t>
            </a:r>
            <a:br>
              <a:rPr lang="en-US" sz="1700">
                <a:latin typeface="Arial"/>
                <a:cs typeface="Arial"/>
              </a:rPr>
            </a:br>
            <a:r>
              <a:rPr lang="en-US" sz="1700">
                <a:latin typeface="Arial"/>
                <a:cs typeface="Arial"/>
              </a:rPr>
              <a:t>              Retirement Fund Contribution; </a:t>
            </a:r>
            <a:r>
              <a:rPr lang="en-US" sz="1700" b="1">
                <a:latin typeface="Arial"/>
                <a:cs typeface="Arial"/>
              </a:rPr>
              <a:t>22.2% to 24.2%</a:t>
            </a:r>
          </a:p>
          <a:p>
            <a:endParaRPr lang="en-US" sz="1700" b="1">
              <a:latin typeface="Arial"/>
              <a:cs typeface="Arial"/>
            </a:endParaRPr>
          </a:p>
          <a:p>
            <a:r>
              <a:rPr lang="en-US" sz="1700" b="1">
                <a:latin typeface="Arial"/>
                <a:cs typeface="Arial"/>
              </a:rPr>
              <a:t>$350k </a:t>
            </a:r>
            <a:r>
              <a:rPr lang="en-US" sz="1700">
                <a:latin typeface="Arial"/>
                <a:cs typeface="Arial"/>
              </a:rPr>
              <a:t>– 3% increase on Health Insurance Premiums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D6BBA83-3199-A708-79BA-EB89F9559F95}"/>
              </a:ext>
            </a:extLst>
          </p:cNvPr>
          <p:cNvSpPr txBox="1">
            <a:spLocks/>
          </p:cNvSpPr>
          <p:nvPr/>
        </p:nvSpPr>
        <p:spPr>
          <a:xfrm>
            <a:off x="3288879" y="1480693"/>
            <a:ext cx="782047" cy="339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+5.3%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A93FC55-60BC-2558-B1FD-983677F4E688}"/>
              </a:ext>
            </a:extLst>
          </p:cNvPr>
          <p:cNvSpPr txBox="1">
            <a:spLocks/>
          </p:cNvSpPr>
          <p:nvPr/>
        </p:nvSpPr>
        <p:spPr>
          <a:xfrm>
            <a:off x="3095318" y="5248956"/>
            <a:ext cx="1169170" cy="7735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$176 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build="p"/>
      <p:bldP spid="1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26633" cy="756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31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5CD69-0EBD-37E1-18E3-DAF6EF1143A8}"/>
              </a:ext>
            </a:extLst>
          </p:cNvPr>
          <p:cNvSpPr txBox="1">
            <a:spLocks/>
          </p:cNvSpPr>
          <p:nvPr/>
        </p:nvSpPr>
        <p:spPr>
          <a:xfrm>
            <a:off x="257175" y="266388"/>
            <a:ext cx="11650182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Fixed Costs Increases FY2025</a:t>
            </a:r>
            <a:endParaRPr lang="en-US" sz="4400" b="1">
              <a:solidFill>
                <a:schemeClr val="accent1">
                  <a:lumMod val="75000"/>
                </a:schemeClr>
              </a:solidFill>
              <a:latin typeface="Proxima Nova Extrabold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4AF53-74D9-AA8F-335D-50C354197D44}"/>
              </a:ext>
            </a:extLst>
          </p:cNvPr>
          <p:cNvSpPr/>
          <p:nvPr/>
        </p:nvSpPr>
        <p:spPr>
          <a:xfrm>
            <a:off x="946880" y="2162971"/>
            <a:ext cx="6400800" cy="63307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City FRRF Contribution </a:t>
            </a:r>
            <a:r>
              <a:rPr 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+9.0%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ECDE18-93FC-E391-DFE0-3A1590D17D26}"/>
              </a:ext>
            </a:extLst>
          </p:cNvPr>
          <p:cNvSpPr/>
          <p:nvPr/>
        </p:nvSpPr>
        <p:spPr>
          <a:xfrm>
            <a:off x="937199" y="5079661"/>
            <a:ext cx="9285382" cy="6247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Technology &amp; Software  </a:t>
            </a:r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+37.6%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8CD3A-C460-937E-0CF1-867FCA06E8F7}"/>
              </a:ext>
            </a:extLst>
          </p:cNvPr>
          <p:cNvSpPr/>
          <p:nvPr/>
        </p:nvSpPr>
        <p:spPr>
          <a:xfrm>
            <a:off x="946880" y="1215429"/>
            <a:ext cx="5486400" cy="63394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Staffing &amp; Compensation </a:t>
            </a:r>
            <a:r>
              <a:rPr lang="en-US" sz="240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+7.5%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44EA9-2962-2F29-D162-DFF00B637206}"/>
              </a:ext>
            </a:extLst>
          </p:cNvPr>
          <p:cNvSpPr/>
          <p:nvPr/>
        </p:nvSpPr>
        <p:spPr>
          <a:xfrm>
            <a:off x="928016" y="3137065"/>
            <a:ext cx="7315200" cy="6347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400">
                <a:latin typeface="Arial"/>
                <a:cs typeface="Arial"/>
              </a:rPr>
              <a:t>Power, Gas &amp; Utilities </a:t>
            </a:r>
            <a:r>
              <a:rPr lang="en-US" sz="2400">
                <a:solidFill>
                  <a:srgbClr val="FFFF00"/>
                </a:solidFill>
                <a:latin typeface="Arial"/>
                <a:cs typeface="Arial"/>
              </a:rPr>
              <a:t>+14.4%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A21F237-E69A-1A4C-B143-1D2836025ED5}"/>
              </a:ext>
            </a:extLst>
          </p:cNvPr>
          <p:cNvSpPr/>
          <p:nvPr/>
        </p:nvSpPr>
        <p:spPr>
          <a:xfrm>
            <a:off x="469127" y="1911925"/>
            <a:ext cx="918925" cy="876879"/>
          </a:xfrm>
          <a:prstGeom prst="flowChartConnector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C96F556-E1C0-0076-14DC-3EA5016F974E}"/>
              </a:ext>
            </a:extLst>
          </p:cNvPr>
          <p:cNvSpPr/>
          <p:nvPr/>
        </p:nvSpPr>
        <p:spPr>
          <a:xfrm>
            <a:off x="469128" y="4826467"/>
            <a:ext cx="918925" cy="876879"/>
          </a:xfrm>
          <a:prstGeom prst="flowChartConnector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AFDBFA5-EEEE-1BAE-50FE-35CDBD3E1A3F}"/>
              </a:ext>
            </a:extLst>
          </p:cNvPr>
          <p:cNvSpPr/>
          <p:nvPr/>
        </p:nvSpPr>
        <p:spPr>
          <a:xfrm>
            <a:off x="469629" y="963889"/>
            <a:ext cx="918925" cy="876879"/>
          </a:xfrm>
          <a:prstGeom prst="flowChartConnector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3E68B70-1FE4-27EA-3035-889397081B37}"/>
              </a:ext>
            </a:extLst>
          </p:cNvPr>
          <p:cNvSpPr/>
          <p:nvPr/>
        </p:nvSpPr>
        <p:spPr>
          <a:xfrm>
            <a:off x="450766" y="2894917"/>
            <a:ext cx="918925" cy="876879"/>
          </a:xfrm>
          <a:prstGeom prst="flowChartConnector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Lightbulb with solid fill">
            <a:extLst>
              <a:ext uri="{FF2B5EF4-FFF2-40B4-BE49-F238E27FC236}">
                <a16:creationId xmlns:a16="http://schemas.microsoft.com/office/drawing/2014/main" id="{54911A3D-E028-B69F-B5A8-3BC5031C5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710" y="2946610"/>
            <a:ext cx="761504" cy="76150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Graphic 20" descr="Cloud Computing with solid fill">
            <a:extLst>
              <a:ext uri="{FF2B5EF4-FFF2-40B4-BE49-F238E27FC236}">
                <a16:creationId xmlns:a16="http://schemas.microsoft.com/office/drawing/2014/main" id="{EF472501-7B8D-8431-5D63-CECC494CA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071" y="4833956"/>
            <a:ext cx="814436" cy="814436"/>
          </a:xfrm>
          <a:prstGeom prst="rect">
            <a:avLst/>
          </a:prstGeom>
        </p:spPr>
      </p:pic>
      <p:pic>
        <p:nvPicPr>
          <p:cNvPr id="8" name="Graphic 7" descr="Users with solid fill">
            <a:extLst>
              <a:ext uri="{FF2B5EF4-FFF2-40B4-BE49-F238E27FC236}">
                <a16:creationId xmlns:a16="http://schemas.microsoft.com/office/drawing/2014/main" id="{96F1830B-6683-0B00-AAA8-200CAFAFE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071" y="1016591"/>
            <a:ext cx="805638" cy="805638"/>
          </a:xfrm>
          <a:prstGeom prst="rect">
            <a:avLst/>
          </a:prstGeom>
        </p:spPr>
      </p:pic>
      <p:pic>
        <p:nvPicPr>
          <p:cNvPr id="16" name="Graphic 15" descr="Firefighter male with solid fill">
            <a:extLst>
              <a:ext uri="{FF2B5EF4-FFF2-40B4-BE49-F238E27FC236}">
                <a16:creationId xmlns:a16="http://schemas.microsoft.com/office/drawing/2014/main" id="{ABCF7743-5AB5-D237-4CCE-DB0E807309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2111" y="1971481"/>
            <a:ext cx="800396" cy="800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A7FA22-5C85-16D2-C0EE-B8B4D3EE695F}"/>
              </a:ext>
            </a:extLst>
          </p:cNvPr>
          <p:cNvSpPr/>
          <p:nvPr/>
        </p:nvSpPr>
        <p:spPr>
          <a:xfrm>
            <a:off x="918836" y="4106503"/>
            <a:ext cx="8229600" cy="63394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400">
                <a:latin typeface="Arial"/>
                <a:cs typeface="Arial"/>
              </a:rPr>
              <a:t>External Insurance (5 year avg)  </a:t>
            </a:r>
            <a:r>
              <a:rPr lang="en-US" sz="24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rPr>
              <a:t>+28.4%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4F6C5DE-4671-A4C0-94FF-DB2965F0D229}"/>
              </a:ext>
            </a:extLst>
          </p:cNvPr>
          <p:cNvSpPr/>
          <p:nvPr/>
        </p:nvSpPr>
        <p:spPr>
          <a:xfrm>
            <a:off x="441585" y="3862491"/>
            <a:ext cx="918925" cy="876879"/>
          </a:xfrm>
          <a:prstGeom prst="flowChartConnector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Shield Tick with solid fill">
            <a:extLst>
              <a:ext uri="{FF2B5EF4-FFF2-40B4-BE49-F238E27FC236}">
                <a16:creationId xmlns:a16="http://schemas.microsoft.com/office/drawing/2014/main" id="{695AEFE8-3EA2-3C9F-18C4-5D02328EEE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4149" y="3843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00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25768" y="6003924"/>
            <a:ext cx="854175" cy="65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32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7C6D4C-71B6-7A29-596C-83A89A979C20}"/>
              </a:ext>
            </a:extLst>
          </p:cNvPr>
          <p:cNvSpPr txBox="1">
            <a:spLocks/>
          </p:cNvSpPr>
          <p:nvPr/>
        </p:nvSpPr>
        <p:spPr>
          <a:xfrm>
            <a:off x="326734" y="152401"/>
            <a:ext cx="106751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Unassigned Fund Balance vs Budget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C5CB3C5-861A-4692-8477-B09924786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222720"/>
              </p:ext>
            </p:extLst>
          </p:nvPr>
        </p:nvGraphicFramePr>
        <p:xfrm>
          <a:off x="500162" y="936720"/>
          <a:ext cx="10851022" cy="482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1F807C-7853-CEFB-3525-B57E40EFFF15}"/>
              </a:ext>
            </a:extLst>
          </p:cNvPr>
          <p:cNvSpPr txBox="1"/>
          <p:nvPr/>
        </p:nvSpPr>
        <p:spPr>
          <a:xfrm>
            <a:off x="1616927" y="5921298"/>
            <a:ext cx="7195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*Planned Spend down of Fund Balance FY2023:  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$20M Transfer to Parks Oil &amp; Gas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$26M in Supplementals and Projects</a:t>
            </a:r>
          </a:p>
        </p:txBody>
      </p:sp>
    </p:spTree>
    <p:extLst>
      <p:ext uri="{BB962C8B-B14F-4D97-AF65-F5344CB8AC3E}">
        <p14:creationId xmlns:p14="http://schemas.microsoft.com/office/powerpoint/2010/main" val="83419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23535" y="6003924"/>
            <a:ext cx="846979" cy="763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33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BA01B5-BB58-449F-9449-4F7D69917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153205"/>
              </p:ext>
            </p:extLst>
          </p:nvPr>
        </p:nvGraphicFramePr>
        <p:xfrm>
          <a:off x="0" y="828675"/>
          <a:ext cx="11682845" cy="48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23E1C40-41CA-895F-59D4-D61FF9C13FF3}"/>
              </a:ext>
            </a:extLst>
          </p:cNvPr>
          <p:cNvSpPr txBox="1">
            <a:spLocks/>
          </p:cNvSpPr>
          <p:nvPr/>
        </p:nvSpPr>
        <p:spPr>
          <a:xfrm>
            <a:off x="326734" y="152401"/>
            <a:ext cx="11356111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Start of Year Unassigned Fund Balance</a:t>
            </a:r>
          </a:p>
        </p:txBody>
      </p:sp>
    </p:spTree>
    <p:extLst>
      <p:ext uri="{BB962C8B-B14F-4D97-AF65-F5344CB8AC3E}">
        <p14:creationId xmlns:p14="http://schemas.microsoft.com/office/powerpoint/2010/main" val="23736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28F5536-A265-345B-B213-85336766C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361105"/>
              </p:ext>
            </p:extLst>
          </p:nvPr>
        </p:nvGraphicFramePr>
        <p:xfrm>
          <a:off x="232522" y="1017637"/>
          <a:ext cx="11726955" cy="459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17014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34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743300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AE5FD0-3597-978D-51DA-B9B93906767E}"/>
              </a:ext>
            </a:extLst>
          </p:cNvPr>
          <p:cNvSpPr txBox="1">
            <a:spLocks/>
          </p:cNvSpPr>
          <p:nvPr/>
        </p:nvSpPr>
        <p:spPr>
          <a:xfrm>
            <a:off x="344129" y="260400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Expenses vs Revenue to FY2029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C7A59-93E6-3BBF-2793-2455CBA0D1AC}"/>
              </a:ext>
            </a:extLst>
          </p:cNvPr>
          <p:cNvSpPr txBox="1"/>
          <p:nvPr/>
        </p:nvSpPr>
        <p:spPr>
          <a:xfrm>
            <a:off x="5428528" y="4335754"/>
            <a:ext cx="294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Expense Increase, +8.44%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22BA-0F86-59F8-0FC1-C23BCC285702}"/>
              </a:ext>
            </a:extLst>
          </p:cNvPr>
          <p:cNvSpPr txBox="1"/>
          <p:nvPr/>
        </p:nvSpPr>
        <p:spPr>
          <a:xfrm>
            <a:off x="8422134" y="4335753"/>
            <a:ext cx="284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Revenue Increase, +5.35%</a:t>
            </a: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7B7B0EC9-C584-9550-AA06-0807C26C45CA}"/>
              </a:ext>
            </a:extLst>
          </p:cNvPr>
          <p:cNvSpPr/>
          <p:nvPr/>
        </p:nvSpPr>
        <p:spPr>
          <a:xfrm>
            <a:off x="2017487" y="3092675"/>
            <a:ext cx="1025073" cy="478972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187042"/>
              <a:gd name="adj6" fmla="val 19307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$16M Delta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C756E53-2911-74C0-6746-9A21D7554021}"/>
              </a:ext>
            </a:extLst>
          </p:cNvPr>
          <p:cNvSpPr/>
          <p:nvPr/>
        </p:nvSpPr>
        <p:spPr>
          <a:xfrm>
            <a:off x="2187615" y="1504709"/>
            <a:ext cx="8715737" cy="2986269"/>
          </a:xfrm>
          <a:custGeom>
            <a:avLst/>
            <a:gdLst>
              <a:gd name="connsiteX0" fmla="*/ 46299 w 8715737"/>
              <a:gd name="connsiteY0" fmla="*/ 2951544 h 2986269"/>
              <a:gd name="connsiteX1" fmla="*/ 0 w 8715737"/>
              <a:gd name="connsiteY1" fmla="*/ 2986269 h 2986269"/>
              <a:gd name="connsiteX2" fmla="*/ 1736203 w 8715737"/>
              <a:gd name="connsiteY2" fmla="*/ 2257063 h 2986269"/>
              <a:gd name="connsiteX3" fmla="*/ 5544274 w 8715737"/>
              <a:gd name="connsiteY3" fmla="*/ 1099595 h 2986269"/>
              <a:gd name="connsiteX4" fmla="*/ 7083707 w 8715737"/>
              <a:gd name="connsiteY4" fmla="*/ 578734 h 2986269"/>
              <a:gd name="connsiteX5" fmla="*/ 8715737 w 8715737"/>
              <a:gd name="connsiteY5" fmla="*/ 0 h 2986269"/>
              <a:gd name="connsiteX6" fmla="*/ 8715737 w 8715737"/>
              <a:gd name="connsiteY6" fmla="*/ 1388962 h 2986269"/>
              <a:gd name="connsiteX7" fmla="*/ 4166886 w 8715737"/>
              <a:gd name="connsiteY7" fmla="*/ 2268638 h 2986269"/>
              <a:gd name="connsiteX8" fmla="*/ 1666755 w 8715737"/>
              <a:gd name="connsiteY8" fmla="*/ 2685327 h 2986269"/>
              <a:gd name="connsiteX9" fmla="*/ 46299 w 8715737"/>
              <a:gd name="connsiteY9" fmla="*/ 2951544 h 29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15737" h="2986269">
                <a:moveTo>
                  <a:pt x="46299" y="2951544"/>
                </a:moveTo>
                <a:lnTo>
                  <a:pt x="0" y="2986269"/>
                </a:lnTo>
                <a:lnTo>
                  <a:pt x="1736203" y="2257063"/>
                </a:lnTo>
                <a:lnTo>
                  <a:pt x="5544274" y="1099595"/>
                </a:lnTo>
                <a:lnTo>
                  <a:pt x="7083707" y="578734"/>
                </a:lnTo>
                <a:lnTo>
                  <a:pt x="8715737" y="0"/>
                </a:lnTo>
                <a:lnTo>
                  <a:pt x="8715737" y="1388962"/>
                </a:lnTo>
                <a:lnTo>
                  <a:pt x="4166886" y="2268638"/>
                </a:lnTo>
                <a:lnTo>
                  <a:pt x="1666755" y="2685327"/>
                </a:lnTo>
                <a:lnTo>
                  <a:pt x="46299" y="2951544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4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F5DC7C-B053-4E62-8739-DAF74CFDF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072655"/>
              </p:ext>
            </p:extLst>
          </p:nvPr>
        </p:nvGraphicFramePr>
        <p:xfrm>
          <a:off x="344129" y="1253955"/>
          <a:ext cx="10942487" cy="439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62295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35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AE5FD0-3597-978D-51DA-B9B93906767E}"/>
              </a:ext>
            </a:extLst>
          </p:cNvPr>
          <p:cNvSpPr txBox="1">
            <a:spLocks/>
          </p:cNvSpPr>
          <p:nvPr/>
        </p:nvSpPr>
        <p:spPr>
          <a:xfrm>
            <a:off x="288019" y="117330"/>
            <a:ext cx="1069946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General Fund Forecast through FY2029</a:t>
            </a:r>
          </a:p>
          <a:p>
            <a:pPr marL="0" indent="0">
              <a:buNone/>
            </a:pPr>
            <a:r>
              <a:rPr lang="en-US" sz="2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Expenses vs Revenues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C7A59-93E6-3BBF-2793-2455CBA0D1AC}"/>
              </a:ext>
            </a:extLst>
          </p:cNvPr>
          <p:cNvSpPr txBox="1"/>
          <p:nvPr/>
        </p:nvSpPr>
        <p:spPr>
          <a:xfrm>
            <a:off x="5181799" y="4518632"/>
            <a:ext cx="319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Expense Increase, +8.44%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22BA-0F86-59F8-0FC1-C23BCC285702}"/>
              </a:ext>
            </a:extLst>
          </p:cNvPr>
          <p:cNvSpPr txBox="1"/>
          <p:nvPr/>
        </p:nvSpPr>
        <p:spPr>
          <a:xfrm>
            <a:off x="8375834" y="4518633"/>
            <a:ext cx="291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Revenue Increase, +3.81%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F1F0E6-9A7F-C703-267C-89AABFEE3E12}"/>
              </a:ext>
            </a:extLst>
          </p:cNvPr>
          <p:cNvSpPr/>
          <p:nvPr/>
        </p:nvSpPr>
        <p:spPr>
          <a:xfrm>
            <a:off x="3909848" y="2004467"/>
            <a:ext cx="6448097" cy="2497541"/>
          </a:xfrm>
          <a:custGeom>
            <a:avLst/>
            <a:gdLst>
              <a:gd name="connsiteX0" fmla="*/ 60960 w 6329680"/>
              <a:gd name="connsiteY0" fmla="*/ 2357120 h 2407920"/>
              <a:gd name="connsiteX1" fmla="*/ 1544320 w 6329680"/>
              <a:gd name="connsiteY1" fmla="*/ 1635760 h 2407920"/>
              <a:gd name="connsiteX2" fmla="*/ 3820160 w 6329680"/>
              <a:gd name="connsiteY2" fmla="*/ 914400 h 2407920"/>
              <a:gd name="connsiteX3" fmla="*/ 4775200 w 6329680"/>
              <a:gd name="connsiteY3" fmla="*/ 599440 h 2407920"/>
              <a:gd name="connsiteX4" fmla="*/ 6319520 w 6329680"/>
              <a:gd name="connsiteY4" fmla="*/ 0 h 2407920"/>
              <a:gd name="connsiteX5" fmla="*/ 6329680 w 6329680"/>
              <a:gd name="connsiteY5" fmla="*/ 1513840 h 2407920"/>
              <a:gd name="connsiteX6" fmla="*/ 0 w 6329680"/>
              <a:gd name="connsiteY6" fmla="*/ 2407920 h 2407920"/>
              <a:gd name="connsiteX7" fmla="*/ 60960 w 6329680"/>
              <a:gd name="connsiteY7" fmla="*/ 2357120 h 2407920"/>
              <a:gd name="connsiteX0" fmla="*/ 3900 w 6272620"/>
              <a:gd name="connsiteY0" fmla="*/ 2357120 h 2388679"/>
              <a:gd name="connsiteX1" fmla="*/ 1487260 w 6272620"/>
              <a:gd name="connsiteY1" fmla="*/ 1635760 h 2388679"/>
              <a:gd name="connsiteX2" fmla="*/ 3763100 w 6272620"/>
              <a:gd name="connsiteY2" fmla="*/ 914400 h 2388679"/>
              <a:gd name="connsiteX3" fmla="*/ 4718140 w 6272620"/>
              <a:gd name="connsiteY3" fmla="*/ 599440 h 2388679"/>
              <a:gd name="connsiteX4" fmla="*/ 6262460 w 6272620"/>
              <a:gd name="connsiteY4" fmla="*/ 0 h 2388679"/>
              <a:gd name="connsiteX5" fmla="*/ 6272620 w 6272620"/>
              <a:gd name="connsiteY5" fmla="*/ 1513840 h 2388679"/>
              <a:gd name="connsiteX6" fmla="*/ 0 w 6272620"/>
              <a:gd name="connsiteY6" fmla="*/ 2388679 h 2388679"/>
              <a:gd name="connsiteX7" fmla="*/ 3900 w 6272620"/>
              <a:gd name="connsiteY7" fmla="*/ 2357120 h 23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2620" h="2388679">
                <a:moveTo>
                  <a:pt x="3900" y="2357120"/>
                </a:moveTo>
                <a:lnTo>
                  <a:pt x="1487260" y="1635760"/>
                </a:lnTo>
                <a:lnTo>
                  <a:pt x="3763100" y="914400"/>
                </a:lnTo>
                <a:lnTo>
                  <a:pt x="4718140" y="599440"/>
                </a:lnTo>
                <a:lnTo>
                  <a:pt x="6262460" y="0"/>
                </a:lnTo>
                <a:cubicBezTo>
                  <a:pt x="6265847" y="504613"/>
                  <a:pt x="6269233" y="1009227"/>
                  <a:pt x="6272620" y="1513840"/>
                </a:cubicBezTo>
                <a:lnTo>
                  <a:pt x="0" y="2388679"/>
                </a:lnTo>
                <a:lnTo>
                  <a:pt x="3900" y="2357120"/>
                </a:lnTo>
                <a:close/>
              </a:path>
            </a:pathLst>
          </a:custGeom>
          <a:solidFill>
            <a:schemeClr val="dk1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8EA9111A-ACBE-A95D-DA26-AFA9E92E67D2}"/>
              </a:ext>
            </a:extLst>
          </p:cNvPr>
          <p:cNvSpPr/>
          <p:nvPr/>
        </p:nvSpPr>
        <p:spPr>
          <a:xfrm>
            <a:off x="4201178" y="3241621"/>
            <a:ext cx="707749" cy="315686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204283"/>
              <a:gd name="adj6" fmla="val 196438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$18.0M</a:t>
            </a:r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746DE0B8-61FC-5B04-464B-B58823CB0EAB}"/>
              </a:ext>
            </a:extLst>
          </p:cNvPr>
          <p:cNvSpPr/>
          <p:nvPr/>
        </p:nvSpPr>
        <p:spPr>
          <a:xfrm>
            <a:off x="5619943" y="2890135"/>
            <a:ext cx="781050" cy="315686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221525"/>
              <a:gd name="adj6" fmla="val 201480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$27.5M</a:t>
            </a:r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1E0C5CD8-56B0-0ADE-F9C2-711F5FF1092E}"/>
              </a:ext>
            </a:extLst>
          </p:cNvPr>
          <p:cNvSpPr/>
          <p:nvPr/>
        </p:nvSpPr>
        <p:spPr>
          <a:xfrm>
            <a:off x="7006906" y="2504094"/>
            <a:ext cx="911893" cy="318496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221525"/>
              <a:gd name="adj6" fmla="val 201480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$37.9M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F30BE5-FBBD-61B0-4C0F-5094607740FE}"/>
              </a:ext>
            </a:extLst>
          </p:cNvPr>
          <p:cNvSpPr/>
          <p:nvPr/>
        </p:nvSpPr>
        <p:spPr>
          <a:xfrm>
            <a:off x="9857920" y="2663342"/>
            <a:ext cx="990603" cy="3184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$50.5M</a:t>
            </a:r>
          </a:p>
        </p:txBody>
      </p:sp>
    </p:spTree>
    <p:extLst>
      <p:ext uri="{BB962C8B-B14F-4D97-AF65-F5344CB8AC3E}">
        <p14:creationId xmlns:p14="http://schemas.microsoft.com/office/powerpoint/2010/main" val="287479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9021456-4B7D-45D7-A9DD-75F614312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810207"/>
              </p:ext>
            </p:extLst>
          </p:nvPr>
        </p:nvGraphicFramePr>
        <p:xfrm>
          <a:off x="355255" y="1253955"/>
          <a:ext cx="10942487" cy="439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62295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36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AE5FD0-3597-978D-51DA-B9B93906767E}"/>
              </a:ext>
            </a:extLst>
          </p:cNvPr>
          <p:cNvSpPr txBox="1">
            <a:spLocks/>
          </p:cNvSpPr>
          <p:nvPr/>
        </p:nvSpPr>
        <p:spPr>
          <a:xfrm>
            <a:off x="288019" y="117330"/>
            <a:ext cx="1069946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Assumptions of No New Revenue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C7A59-93E6-3BBF-2793-2455CBA0D1AC}"/>
              </a:ext>
            </a:extLst>
          </p:cNvPr>
          <p:cNvSpPr txBox="1"/>
          <p:nvPr/>
        </p:nvSpPr>
        <p:spPr>
          <a:xfrm>
            <a:off x="5181799" y="4518632"/>
            <a:ext cx="319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Expense Increase, +8.44%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22BA-0F86-59F8-0FC1-C23BCC285702}"/>
              </a:ext>
            </a:extLst>
          </p:cNvPr>
          <p:cNvSpPr txBox="1"/>
          <p:nvPr/>
        </p:nvSpPr>
        <p:spPr>
          <a:xfrm>
            <a:off x="8375834" y="4518633"/>
            <a:ext cx="291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Revenue Increase, +3.28%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F1F0E6-9A7F-C703-267C-89AABFEE3E12}"/>
              </a:ext>
            </a:extLst>
          </p:cNvPr>
          <p:cNvSpPr/>
          <p:nvPr/>
        </p:nvSpPr>
        <p:spPr>
          <a:xfrm>
            <a:off x="3892869" y="2050475"/>
            <a:ext cx="6442622" cy="2439229"/>
          </a:xfrm>
          <a:custGeom>
            <a:avLst/>
            <a:gdLst>
              <a:gd name="connsiteX0" fmla="*/ 60960 w 6329680"/>
              <a:gd name="connsiteY0" fmla="*/ 2357120 h 2407920"/>
              <a:gd name="connsiteX1" fmla="*/ 1544320 w 6329680"/>
              <a:gd name="connsiteY1" fmla="*/ 1635760 h 2407920"/>
              <a:gd name="connsiteX2" fmla="*/ 3820160 w 6329680"/>
              <a:gd name="connsiteY2" fmla="*/ 914400 h 2407920"/>
              <a:gd name="connsiteX3" fmla="*/ 4775200 w 6329680"/>
              <a:gd name="connsiteY3" fmla="*/ 599440 h 2407920"/>
              <a:gd name="connsiteX4" fmla="*/ 6319520 w 6329680"/>
              <a:gd name="connsiteY4" fmla="*/ 0 h 2407920"/>
              <a:gd name="connsiteX5" fmla="*/ 6329680 w 6329680"/>
              <a:gd name="connsiteY5" fmla="*/ 1513840 h 2407920"/>
              <a:gd name="connsiteX6" fmla="*/ 0 w 6329680"/>
              <a:gd name="connsiteY6" fmla="*/ 2407920 h 2407920"/>
              <a:gd name="connsiteX7" fmla="*/ 60960 w 6329680"/>
              <a:gd name="connsiteY7" fmla="*/ 2357120 h 2407920"/>
              <a:gd name="connsiteX0" fmla="*/ 3900 w 6272620"/>
              <a:gd name="connsiteY0" fmla="*/ 2357120 h 2388679"/>
              <a:gd name="connsiteX1" fmla="*/ 1487260 w 6272620"/>
              <a:gd name="connsiteY1" fmla="*/ 1635760 h 2388679"/>
              <a:gd name="connsiteX2" fmla="*/ 3763100 w 6272620"/>
              <a:gd name="connsiteY2" fmla="*/ 914400 h 2388679"/>
              <a:gd name="connsiteX3" fmla="*/ 4718140 w 6272620"/>
              <a:gd name="connsiteY3" fmla="*/ 599440 h 2388679"/>
              <a:gd name="connsiteX4" fmla="*/ 6262460 w 6272620"/>
              <a:gd name="connsiteY4" fmla="*/ 0 h 2388679"/>
              <a:gd name="connsiteX5" fmla="*/ 6272620 w 6272620"/>
              <a:gd name="connsiteY5" fmla="*/ 1513840 h 2388679"/>
              <a:gd name="connsiteX6" fmla="*/ 0 w 6272620"/>
              <a:gd name="connsiteY6" fmla="*/ 2388679 h 2388679"/>
              <a:gd name="connsiteX7" fmla="*/ 3900 w 6272620"/>
              <a:gd name="connsiteY7" fmla="*/ 2357120 h 2388679"/>
              <a:gd name="connsiteX0" fmla="*/ 3900 w 6264547"/>
              <a:gd name="connsiteY0" fmla="*/ 2357120 h 2388679"/>
              <a:gd name="connsiteX1" fmla="*/ 1487260 w 6264547"/>
              <a:gd name="connsiteY1" fmla="*/ 1635760 h 2388679"/>
              <a:gd name="connsiteX2" fmla="*/ 3763100 w 6264547"/>
              <a:gd name="connsiteY2" fmla="*/ 914400 h 2388679"/>
              <a:gd name="connsiteX3" fmla="*/ 4718140 w 6264547"/>
              <a:gd name="connsiteY3" fmla="*/ 599440 h 2388679"/>
              <a:gd name="connsiteX4" fmla="*/ 6262460 w 6264547"/>
              <a:gd name="connsiteY4" fmla="*/ 0 h 2388679"/>
              <a:gd name="connsiteX5" fmla="*/ 6264547 w 6264547"/>
              <a:gd name="connsiteY5" fmla="*/ 1779249 h 2388679"/>
              <a:gd name="connsiteX6" fmla="*/ 0 w 6264547"/>
              <a:gd name="connsiteY6" fmla="*/ 2388679 h 2388679"/>
              <a:gd name="connsiteX7" fmla="*/ 3900 w 6264547"/>
              <a:gd name="connsiteY7" fmla="*/ 2357120 h 2388679"/>
              <a:gd name="connsiteX0" fmla="*/ 0 w 6287456"/>
              <a:gd name="connsiteY0" fmla="*/ 2430404 h 2430404"/>
              <a:gd name="connsiteX1" fmla="*/ 1510169 w 6287456"/>
              <a:gd name="connsiteY1" fmla="*/ 1635760 h 2430404"/>
              <a:gd name="connsiteX2" fmla="*/ 3786009 w 6287456"/>
              <a:gd name="connsiteY2" fmla="*/ 914400 h 2430404"/>
              <a:gd name="connsiteX3" fmla="*/ 4741049 w 6287456"/>
              <a:gd name="connsiteY3" fmla="*/ 599440 h 2430404"/>
              <a:gd name="connsiteX4" fmla="*/ 6285369 w 6287456"/>
              <a:gd name="connsiteY4" fmla="*/ 0 h 2430404"/>
              <a:gd name="connsiteX5" fmla="*/ 6287456 w 6287456"/>
              <a:gd name="connsiteY5" fmla="*/ 1779249 h 2430404"/>
              <a:gd name="connsiteX6" fmla="*/ 22909 w 6287456"/>
              <a:gd name="connsiteY6" fmla="*/ 2388679 h 2430404"/>
              <a:gd name="connsiteX7" fmla="*/ 0 w 6287456"/>
              <a:gd name="connsiteY7" fmla="*/ 2430404 h 2430404"/>
              <a:gd name="connsiteX0" fmla="*/ 0 w 6323202"/>
              <a:gd name="connsiteY0" fmla="*/ 2366280 h 2388679"/>
              <a:gd name="connsiteX1" fmla="*/ 1545915 w 6323202"/>
              <a:gd name="connsiteY1" fmla="*/ 1635760 h 2388679"/>
              <a:gd name="connsiteX2" fmla="*/ 3821755 w 6323202"/>
              <a:gd name="connsiteY2" fmla="*/ 914400 h 2388679"/>
              <a:gd name="connsiteX3" fmla="*/ 4776795 w 6323202"/>
              <a:gd name="connsiteY3" fmla="*/ 599440 h 2388679"/>
              <a:gd name="connsiteX4" fmla="*/ 6321115 w 6323202"/>
              <a:gd name="connsiteY4" fmla="*/ 0 h 2388679"/>
              <a:gd name="connsiteX5" fmla="*/ 6323202 w 6323202"/>
              <a:gd name="connsiteY5" fmla="*/ 1779249 h 2388679"/>
              <a:gd name="connsiteX6" fmla="*/ 58655 w 6323202"/>
              <a:gd name="connsiteY6" fmla="*/ 2388679 h 2388679"/>
              <a:gd name="connsiteX7" fmla="*/ 0 w 6323202"/>
              <a:gd name="connsiteY7" fmla="*/ 2366280 h 2388679"/>
              <a:gd name="connsiteX0" fmla="*/ 0 w 6323202"/>
              <a:gd name="connsiteY0" fmla="*/ 2366280 h 2443642"/>
              <a:gd name="connsiteX1" fmla="*/ 1545915 w 6323202"/>
              <a:gd name="connsiteY1" fmla="*/ 1635760 h 2443642"/>
              <a:gd name="connsiteX2" fmla="*/ 3821755 w 6323202"/>
              <a:gd name="connsiteY2" fmla="*/ 914400 h 2443642"/>
              <a:gd name="connsiteX3" fmla="*/ 4776795 w 6323202"/>
              <a:gd name="connsiteY3" fmla="*/ 599440 h 2443642"/>
              <a:gd name="connsiteX4" fmla="*/ 6321115 w 6323202"/>
              <a:gd name="connsiteY4" fmla="*/ 0 h 2443642"/>
              <a:gd name="connsiteX5" fmla="*/ 6323202 w 6323202"/>
              <a:gd name="connsiteY5" fmla="*/ 1779249 h 2443642"/>
              <a:gd name="connsiteX6" fmla="*/ 58655 w 6323202"/>
              <a:gd name="connsiteY6" fmla="*/ 2443642 h 2443642"/>
              <a:gd name="connsiteX7" fmla="*/ 0 w 6323202"/>
              <a:gd name="connsiteY7" fmla="*/ 2366280 h 2443642"/>
              <a:gd name="connsiteX0" fmla="*/ 0 w 6296393"/>
              <a:gd name="connsiteY0" fmla="*/ 2430404 h 2443642"/>
              <a:gd name="connsiteX1" fmla="*/ 1519106 w 6296393"/>
              <a:gd name="connsiteY1" fmla="*/ 1635760 h 2443642"/>
              <a:gd name="connsiteX2" fmla="*/ 3794946 w 6296393"/>
              <a:gd name="connsiteY2" fmla="*/ 914400 h 2443642"/>
              <a:gd name="connsiteX3" fmla="*/ 4749986 w 6296393"/>
              <a:gd name="connsiteY3" fmla="*/ 599440 h 2443642"/>
              <a:gd name="connsiteX4" fmla="*/ 6294306 w 6296393"/>
              <a:gd name="connsiteY4" fmla="*/ 0 h 2443642"/>
              <a:gd name="connsiteX5" fmla="*/ 6296393 w 6296393"/>
              <a:gd name="connsiteY5" fmla="*/ 1779249 h 2443642"/>
              <a:gd name="connsiteX6" fmla="*/ 31846 w 6296393"/>
              <a:gd name="connsiteY6" fmla="*/ 2443642 h 2443642"/>
              <a:gd name="connsiteX7" fmla="*/ 0 w 6296393"/>
              <a:gd name="connsiteY7" fmla="*/ 2430404 h 2443642"/>
              <a:gd name="connsiteX0" fmla="*/ 0 w 6296393"/>
              <a:gd name="connsiteY0" fmla="*/ 2430404 h 2443642"/>
              <a:gd name="connsiteX1" fmla="*/ 1519106 w 6296393"/>
              <a:gd name="connsiteY1" fmla="*/ 1681563 h 2443642"/>
              <a:gd name="connsiteX2" fmla="*/ 3794946 w 6296393"/>
              <a:gd name="connsiteY2" fmla="*/ 914400 h 2443642"/>
              <a:gd name="connsiteX3" fmla="*/ 4749986 w 6296393"/>
              <a:gd name="connsiteY3" fmla="*/ 599440 h 2443642"/>
              <a:gd name="connsiteX4" fmla="*/ 6294306 w 6296393"/>
              <a:gd name="connsiteY4" fmla="*/ 0 h 2443642"/>
              <a:gd name="connsiteX5" fmla="*/ 6296393 w 6296393"/>
              <a:gd name="connsiteY5" fmla="*/ 1779249 h 2443642"/>
              <a:gd name="connsiteX6" fmla="*/ 31846 w 6296393"/>
              <a:gd name="connsiteY6" fmla="*/ 2443642 h 2443642"/>
              <a:gd name="connsiteX7" fmla="*/ 0 w 6296393"/>
              <a:gd name="connsiteY7" fmla="*/ 2430404 h 244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6393" h="2443642">
                <a:moveTo>
                  <a:pt x="0" y="2430404"/>
                </a:moveTo>
                <a:lnTo>
                  <a:pt x="1519106" y="1681563"/>
                </a:lnTo>
                <a:lnTo>
                  <a:pt x="3794946" y="914400"/>
                </a:lnTo>
                <a:lnTo>
                  <a:pt x="4749986" y="599440"/>
                </a:lnTo>
                <a:lnTo>
                  <a:pt x="6294306" y="0"/>
                </a:lnTo>
                <a:cubicBezTo>
                  <a:pt x="6297693" y="504613"/>
                  <a:pt x="6293006" y="1274636"/>
                  <a:pt x="6296393" y="1779249"/>
                </a:cubicBezTo>
                <a:lnTo>
                  <a:pt x="31846" y="2443642"/>
                </a:lnTo>
                <a:lnTo>
                  <a:pt x="0" y="2430404"/>
                </a:lnTo>
                <a:close/>
              </a:path>
            </a:pathLst>
          </a:custGeom>
          <a:solidFill>
            <a:schemeClr val="dk1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8EA9111A-ACBE-A95D-DA26-AFA9E92E67D2}"/>
              </a:ext>
            </a:extLst>
          </p:cNvPr>
          <p:cNvSpPr/>
          <p:nvPr/>
        </p:nvSpPr>
        <p:spPr>
          <a:xfrm>
            <a:off x="4201178" y="3241621"/>
            <a:ext cx="707749" cy="315686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204283"/>
              <a:gd name="adj6" fmla="val 196438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$19.8M</a:t>
            </a:r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746DE0B8-61FC-5B04-464B-B58823CB0EAB}"/>
              </a:ext>
            </a:extLst>
          </p:cNvPr>
          <p:cNvSpPr/>
          <p:nvPr/>
        </p:nvSpPr>
        <p:spPr>
          <a:xfrm>
            <a:off x="5619943" y="2890135"/>
            <a:ext cx="781050" cy="315686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221525"/>
              <a:gd name="adj6" fmla="val 201480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$30.9M</a:t>
            </a:r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1E0C5CD8-56B0-0ADE-F9C2-711F5FF1092E}"/>
              </a:ext>
            </a:extLst>
          </p:cNvPr>
          <p:cNvSpPr/>
          <p:nvPr/>
        </p:nvSpPr>
        <p:spPr>
          <a:xfrm>
            <a:off x="7006906" y="2504094"/>
            <a:ext cx="911893" cy="318496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221525"/>
              <a:gd name="adj6" fmla="val 201480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$43.0M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F30BE5-FBBD-61B0-4C0F-5094607740FE}"/>
              </a:ext>
            </a:extLst>
          </p:cNvPr>
          <p:cNvSpPr/>
          <p:nvPr/>
        </p:nvSpPr>
        <p:spPr>
          <a:xfrm>
            <a:off x="9857920" y="2663342"/>
            <a:ext cx="990603" cy="3184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$57.2M</a:t>
            </a: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1669C4B6-99A5-7677-9656-32E569A5DE39}"/>
              </a:ext>
            </a:extLst>
          </p:cNvPr>
          <p:cNvSpPr/>
          <p:nvPr/>
        </p:nvSpPr>
        <p:spPr>
          <a:xfrm>
            <a:off x="2780143" y="3980872"/>
            <a:ext cx="590927" cy="246071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204283"/>
              <a:gd name="adj6" fmla="val 196438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$169k</a:t>
            </a:r>
          </a:p>
        </p:txBody>
      </p:sp>
    </p:spTree>
    <p:extLst>
      <p:ext uri="{BB962C8B-B14F-4D97-AF65-F5344CB8AC3E}">
        <p14:creationId xmlns:p14="http://schemas.microsoft.com/office/powerpoint/2010/main" val="1515569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F350-BEA1-D68A-1B54-BAD3AEFBA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39669-B796-4573-0A85-1537FBF17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banner with buildings in the background&#10;&#10;Description automatically generated">
            <a:extLst>
              <a:ext uri="{FF2B5EF4-FFF2-40B4-BE49-F238E27FC236}">
                <a16:creationId xmlns:a16="http://schemas.microsoft.com/office/drawing/2014/main" id="{4F7C84F1-3B86-A3B8-E7B2-68C7FD0C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4C0E0-234A-E65E-3CCA-86E874F826BD}"/>
              </a:ext>
            </a:extLst>
          </p:cNvPr>
          <p:cNvSpPr txBox="1">
            <a:spLocks/>
          </p:cNvSpPr>
          <p:nvPr/>
        </p:nvSpPr>
        <p:spPr>
          <a:xfrm>
            <a:off x="238538" y="6145883"/>
            <a:ext cx="980661" cy="702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latin typeface="Proxima Nova Extrabold" panose="02000506030000020004" pitchFamily="50" charset="0"/>
              </a:rPr>
              <a:pPr/>
              <a:t>37</a:t>
            </a:fld>
            <a:endParaRPr lang="en-US" sz="4000">
              <a:latin typeface="Proxima Nova Extrabold" panose="02000506030000020004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8C6FBB-57DC-E8EA-B07B-704CD19703D9}"/>
              </a:ext>
            </a:extLst>
          </p:cNvPr>
          <p:cNvSpPr txBox="1">
            <a:spLocks noChangeAspect="1"/>
          </p:cNvSpPr>
          <p:nvPr/>
        </p:nvSpPr>
        <p:spPr>
          <a:xfrm>
            <a:off x="184194" y="2316163"/>
            <a:ext cx="4743834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3BBFC-E69A-4E37-34BE-23CC8D8F8859}"/>
              </a:ext>
            </a:extLst>
          </p:cNvPr>
          <p:cNvSpPr txBox="1"/>
          <p:nvPr/>
        </p:nvSpPr>
        <p:spPr>
          <a:xfrm>
            <a:off x="166136" y="4674412"/>
            <a:ext cx="2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August 14, 2024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C9894D-E7C4-54A7-FA01-6538C4C1B7E4}"/>
              </a:ext>
            </a:extLst>
          </p:cNvPr>
          <p:cNvSpPr txBox="1">
            <a:spLocks noChangeAspect="1"/>
          </p:cNvSpPr>
          <p:nvPr/>
        </p:nvSpPr>
        <p:spPr>
          <a:xfrm>
            <a:off x="173224" y="2622284"/>
            <a:ext cx="4726580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6000" b="1">
                <a:solidFill>
                  <a:schemeClr val="bg1"/>
                </a:solidFill>
              </a:rPr>
              <a:t>Budget      2024-25</a:t>
            </a:r>
          </a:p>
        </p:txBody>
      </p:sp>
    </p:spTree>
    <p:extLst>
      <p:ext uri="{BB962C8B-B14F-4D97-AF65-F5344CB8AC3E}">
        <p14:creationId xmlns:p14="http://schemas.microsoft.com/office/powerpoint/2010/main" val="346445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102221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38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04C650-EBF9-3018-92CB-EE71D1266484}"/>
              </a:ext>
            </a:extLst>
          </p:cNvPr>
          <p:cNvSpPr txBox="1">
            <a:spLocks/>
          </p:cNvSpPr>
          <p:nvPr/>
        </p:nvSpPr>
        <p:spPr>
          <a:xfrm>
            <a:off x="344129" y="260400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2025 Proposed Tax Rates</a:t>
            </a: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E0929F4A-2C77-CBAC-1891-B1540432F0FC}"/>
              </a:ext>
            </a:extLst>
          </p:cNvPr>
          <p:cNvGraphicFramePr>
            <a:graphicFrameLocks/>
          </p:cNvGraphicFramePr>
          <p:nvPr/>
        </p:nvGraphicFramePr>
        <p:xfrm>
          <a:off x="702645" y="1399517"/>
          <a:ext cx="9856269" cy="33775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39108">
                  <a:extLst>
                    <a:ext uri="{9D8B030D-6E8A-4147-A177-3AD203B41FA5}">
                      <a16:colId xmlns:a16="http://schemas.microsoft.com/office/drawing/2014/main" val="950191832"/>
                    </a:ext>
                  </a:extLst>
                </a:gridCol>
                <a:gridCol w="2340204">
                  <a:extLst>
                    <a:ext uri="{9D8B030D-6E8A-4147-A177-3AD203B41FA5}">
                      <a16:colId xmlns:a16="http://schemas.microsoft.com/office/drawing/2014/main" val="2636649833"/>
                    </a:ext>
                  </a:extLst>
                </a:gridCol>
                <a:gridCol w="2276957">
                  <a:extLst>
                    <a:ext uri="{9D8B030D-6E8A-4147-A177-3AD203B41FA5}">
                      <a16:colId xmlns:a16="http://schemas.microsoft.com/office/drawing/2014/main" val="473018914"/>
                    </a:ext>
                  </a:extLst>
                </a:gridCol>
              </a:tblGrid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 Tax Rate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Adopted </a:t>
                      </a:r>
                    </a:p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2023-24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Proposed </a:t>
                      </a:r>
                      <a:b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2024-25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19681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 Proposed Tax Rate (Adopted for 2023-24)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.350662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.348662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0732783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 Voter-Approval Tax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.353162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.353200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2806966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 Voter-Approval Tax Rate w/ Increment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.380408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.361054*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3334573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 No-New-Revenue Rate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.328693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.344044**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9846262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 Interest &amp; Sinking (Debt Service)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.060852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.058342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4335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1ED48B-ADA9-5F91-61F6-C1E67945C44A}"/>
              </a:ext>
            </a:extLst>
          </p:cNvPr>
          <p:cNvSpPr txBox="1"/>
          <p:nvPr/>
        </p:nvSpPr>
        <p:spPr>
          <a:xfrm>
            <a:off x="10674417" y="3320717"/>
            <a:ext cx="1357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*Ceiling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317A1-BF87-77F2-B632-F91DD166D2D7}"/>
              </a:ext>
            </a:extLst>
          </p:cNvPr>
          <p:cNvSpPr txBox="1"/>
          <p:nvPr/>
        </p:nvSpPr>
        <p:spPr>
          <a:xfrm>
            <a:off x="10680833" y="3829251"/>
            <a:ext cx="1357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**Floor</a:t>
            </a:r>
          </a:p>
        </p:txBody>
      </p:sp>
    </p:spTree>
    <p:extLst>
      <p:ext uri="{BB962C8B-B14F-4D97-AF65-F5344CB8AC3E}">
        <p14:creationId xmlns:p14="http://schemas.microsoft.com/office/powerpoint/2010/main" val="411854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39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F6181F-44CA-C3B9-23B0-67038E80F0A4}"/>
              </a:ext>
            </a:extLst>
          </p:cNvPr>
          <p:cNvSpPr txBox="1">
            <a:spLocks/>
          </p:cNvSpPr>
          <p:nvPr/>
        </p:nvSpPr>
        <p:spPr>
          <a:xfrm>
            <a:off x="536124" y="260400"/>
            <a:ext cx="9165615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Property Tax Valuation</a:t>
            </a:r>
          </a:p>
          <a:p>
            <a:pPr marL="0" indent="0">
              <a:buNone/>
            </a:pPr>
            <a:endParaRPr lang="en-US" sz="4400" b="1">
              <a:solidFill>
                <a:schemeClr val="accent1">
                  <a:lumMod val="75000"/>
                </a:schemeClr>
              </a:solidFill>
              <a:latin typeface="Proxima Nova Extrabold"/>
              <a:cs typeface="Arial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2FD8C11-910E-7A99-4ED8-00792E97AE05}"/>
              </a:ext>
            </a:extLst>
          </p:cNvPr>
          <p:cNvGraphicFramePr>
            <a:graphicFrameLocks noGrp="1"/>
          </p:cNvGraphicFramePr>
          <p:nvPr/>
        </p:nvGraphicFramePr>
        <p:xfrm>
          <a:off x="1416494" y="2269947"/>
          <a:ext cx="9014460" cy="2494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2380">
                  <a:extLst>
                    <a:ext uri="{9D8B030D-6E8A-4147-A177-3AD203B41FA5}">
                      <a16:colId xmlns:a16="http://schemas.microsoft.com/office/drawing/2014/main" val="212178353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81738475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4668113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489775159"/>
                    </a:ext>
                  </a:extLst>
                </a:gridCol>
              </a:tblGrid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2024 Adopted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2025 Proposed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Difference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28486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latin typeface="Arial"/>
                          <a:cs typeface="Arial"/>
                        </a:rPr>
                        <a:t>Property tax Rate (Cents per $100)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0.350662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0.348662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-0.002000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81295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Per $100,000 of Home Value</a:t>
                      </a:r>
                      <a:r>
                        <a:rPr lang="en-US" sz="1800" b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$350.66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$348.66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-$2.00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52230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46759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On a $300,000 Home Valuation</a:t>
                      </a:r>
                      <a:endParaRPr lang="en-US" sz="1800" b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$1,051.99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$1,045.99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-$6.00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2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27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5D37FA6-7D29-BE88-D9EC-6F9FE6E26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4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4C650-EBF9-3018-92CB-EE71D1266484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Alignment with Strategic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4799B-4F58-F3EE-204C-B1C4B0476355}"/>
              </a:ext>
            </a:extLst>
          </p:cNvPr>
          <p:cNvSpPr txBox="1"/>
          <p:nvPr/>
        </p:nvSpPr>
        <p:spPr>
          <a:xfrm>
            <a:off x="683103" y="1628661"/>
            <a:ext cx="826839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Goal 5: Provide Sound Governance &amp; Fiscal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5.7</a:t>
            </a:r>
            <a:r>
              <a:rPr lang="en-US" sz="3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</a:t>
            </a:r>
            <a:r>
              <a:rPr lang="en-US" sz="32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Ensure Continued Financial Stability and Accountability</a:t>
            </a: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Maintain Financial Transparency.</a:t>
            </a:r>
          </a:p>
        </p:txBody>
      </p:sp>
    </p:spTree>
    <p:extLst>
      <p:ext uri="{BB962C8B-B14F-4D97-AF65-F5344CB8AC3E}">
        <p14:creationId xmlns:p14="http://schemas.microsoft.com/office/powerpoint/2010/main" val="3941776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08396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40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F6181F-44CA-C3B9-23B0-67038E80F0A4}"/>
              </a:ext>
            </a:extLst>
          </p:cNvPr>
          <p:cNvSpPr txBox="1">
            <a:spLocks/>
          </p:cNvSpPr>
          <p:nvPr/>
        </p:nvSpPr>
        <p:spPr>
          <a:xfrm>
            <a:off x="344129" y="279691"/>
            <a:ext cx="11557586" cy="7572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Property Tax Valuation, FY2023-FY2025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2FD8C11-910E-7A99-4ED8-00792E97AE05}"/>
              </a:ext>
            </a:extLst>
          </p:cNvPr>
          <p:cNvGraphicFramePr>
            <a:graphicFrameLocks noGrp="1"/>
          </p:cNvGraphicFramePr>
          <p:nvPr/>
        </p:nvGraphicFramePr>
        <p:xfrm>
          <a:off x="1302151" y="2112378"/>
          <a:ext cx="9332321" cy="2494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5065">
                  <a:extLst>
                    <a:ext uri="{9D8B030D-6E8A-4147-A177-3AD203B41FA5}">
                      <a16:colId xmlns:a16="http://schemas.microsoft.com/office/drawing/2014/main" val="212178353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295819269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181738475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446681139"/>
                    </a:ext>
                  </a:extLst>
                </a:gridCol>
                <a:gridCol w="1444752">
                  <a:extLst>
                    <a:ext uri="{9D8B030D-6E8A-4147-A177-3AD203B41FA5}">
                      <a16:colId xmlns:a16="http://schemas.microsoft.com/office/drawing/2014/main" val="2375206319"/>
                    </a:ext>
                  </a:extLst>
                </a:gridCol>
              </a:tblGrid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FY2023 Adopted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2024 Adopted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2025 Proposed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Two Year Difference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28486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latin typeface="Arial"/>
                          <a:cs typeface="Arial"/>
                        </a:rPr>
                        <a:t>Property tax Rate (Cents per $100)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0.355039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0.350662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0.348662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-0.006377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81295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Per $100,000 of Home Value</a:t>
                      </a:r>
                      <a:r>
                        <a:rPr lang="en-US" sz="1800" b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$355.04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$350.66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$348.66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-$6.38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52230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46759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On a $300,000 Home Valuation</a:t>
                      </a:r>
                      <a:endParaRPr lang="en-US" sz="1800" b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$1,065.12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$1,051.99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$1,045.99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>
                          <a:latin typeface="Arial"/>
                          <a:cs typeface="Arial"/>
                        </a:rPr>
                        <a:t>-$19.13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2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186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44007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41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49DEE3D-E03C-167A-FF1C-1B62B7BB60F4}"/>
              </a:ext>
            </a:extLst>
          </p:cNvPr>
          <p:cNvSpPr txBox="1"/>
          <p:nvPr/>
        </p:nvSpPr>
        <p:spPr>
          <a:xfrm>
            <a:off x="344130" y="266295"/>
            <a:ext cx="41640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All City Funds </a:t>
            </a:r>
          </a:p>
          <a:p>
            <a:r>
              <a:rPr lang="en-US" sz="32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FY2025 Budget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5B4F2E-CA95-7020-7A95-1324F49E0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703478"/>
              </p:ext>
            </p:extLst>
          </p:nvPr>
        </p:nvGraphicFramePr>
        <p:xfrm>
          <a:off x="3157870" y="180757"/>
          <a:ext cx="7740502" cy="556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6FF59F-5129-397E-2FE6-1A828617DE87}"/>
              </a:ext>
            </a:extLst>
          </p:cNvPr>
          <p:cNvSpPr txBox="1"/>
          <p:nvPr/>
        </p:nvSpPr>
        <p:spPr>
          <a:xfrm>
            <a:off x="5929396" y="2228671"/>
            <a:ext cx="2197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All Funds </a:t>
            </a:r>
          </a:p>
          <a:p>
            <a:pPr algn="ctr"/>
            <a:r>
              <a:rPr lang="en-US" sz="2400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Total</a:t>
            </a:r>
          </a:p>
          <a:p>
            <a:pPr algn="ctr"/>
            <a:r>
              <a:rPr lang="en-US" sz="2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$454 Million</a:t>
            </a:r>
          </a:p>
        </p:txBody>
      </p:sp>
    </p:spTree>
    <p:extLst>
      <p:ext uri="{BB962C8B-B14F-4D97-AF65-F5344CB8AC3E}">
        <p14:creationId xmlns:p14="http://schemas.microsoft.com/office/powerpoint/2010/main" val="921154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44007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42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49DEE3D-E03C-167A-FF1C-1B62B7BB60F4}"/>
              </a:ext>
            </a:extLst>
          </p:cNvPr>
          <p:cNvSpPr txBox="1"/>
          <p:nvPr/>
        </p:nvSpPr>
        <p:spPr>
          <a:xfrm>
            <a:off x="344129" y="152401"/>
            <a:ext cx="41640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General Fund</a:t>
            </a:r>
          </a:p>
          <a:p>
            <a:r>
              <a:rPr lang="en-US" sz="32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FY2025 Budget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5B4F2E-CA95-7020-7A95-1324F49E0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06548"/>
              </p:ext>
            </p:extLst>
          </p:nvPr>
        </p:nvGraphicFramePr>
        <p:xfrm>
          <a:off x="3972020" y="-454305"/>
          <a:ext cx="6132871" cy="623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6FF59F-5129-397E-2FE6-1A828617DE87}"/>
              </a:ext>
            </a:extLst>
          </p:cNvPr>
          <p:cNvSpPr txBox="1"/>
          <p:nvPr/>
        </p:nvSpPr>
        <p:spPr>
          <a:xfrm>
            <a:off x="5729233" y="2403945"/>
            <a:ext cx="2351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General Fund Total</a:t>
            </a:r>
          </a:p>
          <a:p>
            <a:pPr algn="ctr"/>
            <a:r>
              <a:rPr lang="en-US" sz="2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rPr>
              <a:t>$176 Million</a:t>
            </a:r>
          </a:p>
        </p:txBody>
      </p:sp>
    </p:spTree>
    <p:extLst>
      <p:ext uri="{BB962C8B-B14F-4D97-AF65-F5344CB8AC3E}">
        <p14:creationId xmlns:p14="http://schemas.microsoft.com/office/powerpoint/2010/main" val="25923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5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04C650-EBF9-3018-92CB-EE71D1266484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BUDGET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 </a:t>
            </a: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PROCESS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557137-74E9-4ED7-C2A4-0E5FB026AD4F}"/>
              </a:ext>
            </a:extLst>
          </p:cNvPr>
          <p:cNvGrpSpPr/>
          <p:nvPr/>
        </p:nvGrpSpPr>
        <p:grpSpPr>
          <a:xfrm>
            <a:off x="4773561" y="2548896"/>
            <a:ext cx="3835092" cy="1464448"/>
            <a:chOff x="4449742" y="1740497"/>
            <a:chExt cx="3835092" cy="1464448"/>
          </a:xfrm>
          <a:scene3d>
            <a:camera prst="orthographicFront"/>
            <a:lightRig rig="flat" dir="t"/>
          </a:scene3d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947C9C6D-21EB-5E8A-1BC5-A1D6802381AC}"/>
                </a:ext>
              </a:extLst>
            </p:cNvPr>
            <p:cNvSpPr/>
            <p:nvPr/>
          </p:nvSpPr>
          <p:spPr>
            <a:xfrm>
              <a:off x="4449742" y="1740497"/>
              <a:ext cx="3835092" cy="1464448"/>
            </a:xfrm>
            <a:prstGeom prst="chevron">
              <a:avLst/>
            </a:prstGeom>
            <a:gradFill rotWithShape="1">
              <a:gsLst>
                <a:gs pos="0">
                  <a:srgbClr val="A5A5A5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0900" h="88900"/>
              <a:bevelB w="88900" h="31750" prst="angle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rrow: Chevron 4">
              <a:extLst>
                <a:ext uri="{FF2B5EF4-FFF2-40B4-BE49-F238E27FC236}">
                  <a16:creationId xmlns:a16="http://schemas.microsoft.com/office/drawing/2014/main" id="{94E43E9D-BE3B-14A7-3F57-90CA40F1F725}"/>
                </a:ext>
              </a:extLst>
            </p:cNvPr>
            <p:cNvSpPr txBox="1"/>
            <p:nvPr/>
          </p:nvSpPr>
          <p:spPr>
            <a:xfrm>
              <a:off x="5181966" y="1740497"/>
              <a:ext cx="2370644" cy="14644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Summer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BD6CD7-9A02-884A-1431-D9C9A9546F95}"/>
              </a:ext>
            </a:extLst>
          </p:cNvPr>
          <p:cNvGrpSpPr/>
          <p:nvPr/>
        </p:nvGrpSpPr>
        <p:grpSpPr>
          <a:xfrm>
            <a:off x="417084" y="2548896"/>
            <a:ext cx="4942384" cy="1464448"/>
            <a:chOff x="0" y="1735100"/>
            <a:chExt cx="4942384" cy="1464448"/>
          </a:xfrm>
          <a:scene3d>
            <a:camera prst="orthographicFront"/>
            <a:lightRig rig="flat" dir="t"/>
          </a:scene3d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4A13D3EB-4572-4321-C71F-1CD1AE085F6F}"/>
                </a:ext>
              </a:extLst>
            </p:cNvPr>
            <p:cNvSpPr/>
            <p:nvPr/>
          </p:nvSpPr>
          <p:spPr>
            <a:xfrm>
              <a:off x="0" y="1735100"/>
              <a:ext cx="4942384" cy="1464448"/>
            </a:xfrm>
            <a:prstGeom prst="chevron">
              <a:avLst/>
            </a:prstGeom>
            <a:gradFill rotWithShape="0">
              <a:gsLst>
                <a:gs pos="0">
                  <a:srgbClr val="FFC000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0900" h="88900"/>
              <a:bevelB w="88900" h="31750" prst="angle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row: Chevron 4">
              <a:extLst>
                <a:ext uri="{FF2B5EF4-FFF2-40B4-BE49-F238E27FC236}">
                  <a16:creationId xmlns:a16="http://schemas.microsoft.com/office/drawing/2014/main" id="{89ACE053-E305-3767-62D3-BCA0620619EC}"/>
                </a:ext>
              </a:extLst>
            </p:cNvPr>
            <p:cNvSpPr txBox="1"/>
            <p:nvPr/>
          </p:nvSpPr>
          <p:spPr>
            <a:xfrm>
              <a:off x="732224" y="1735100"/>
              <a:ext cx="3477936" cy="14644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Spring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400930-BE06-4D52-5AEF-4C3702DC158F}"/>
              </a:ext>
            </a:extLst>
          </p:cNvPr>
          <p:cNvGrpSpPr/>
          <p:nvPr/>
        </p:nvGrpSpPr>
        <p:grpSpPr>
          <a:xfrm>
            <a:off x="8136323" y="2548896"/>
            <a:ext cx="3896032" cy="1464448"/>
            <a:chOff x="7790597" y="1740497"/>
            <a:chExt cx="3896032" cy="1464448"/>
          </a:xfrm>
          <a:scene3d>
            <a:camera prst="orthographicFront"/>
            <a:lightRig rig="flat" dir="t"/>
          </a:scene3d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BAD14023-B206-F389-9A89-52804F8C01ED}"/>
                </a:ext>
              </a:extLst>
            </p:cNvPr>
            <p:cNvSpPr/>
            <p:nvPr/>
          </p:nvSpPr>
          <p:spPr>
            <a:xfrm>
              <a:off x="7790597" y="1740497"/>
              <a:ext cx="3896032" cy="1464448"/>
            </a:xfrm>
            <a:prstGeom prst="chevron">
              <a:avLst/>
            </a:prstGeom>
            <a:gradFill rotWithShape="0">
              <a:gsLst>
                <a:gs pos="0">
                  <a:srgbClr val="5B9BD5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0900" h="88900"/>
              <a:bevelB w="88900" h="31750" prst="angle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rrow: Chevron 4">
              <a:extLst>
                <a:ext uri="{FF2B5EF4-FFF2-40B4-BE49-F238E27FC236}">
                  <a16:creationId xmlns:a16="http://schemas.microsoft.com/office/drawing/2014/main" id="{6340D239-B6D3-899F-6464-F73AA7C94FBB}"/>
                </a:ext>
              </a:extLst>
            </p:cNvPr>
            <p:cNvSpPr txBox="1"/>
            <p:nvPr/>
          </p:nvSpPr>
          <p:spPr>
            <a:xfrm>
              <a:off x="8522821" y="1740497"/>
              <a:ext cx="2431584" cy="14644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Late Summer</a:t>
              </a:r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CF5FA6A2-7C6A-C276-A7B5-28C92368D81C}"/>
              </a:ext>
            </a:extLst>
          </p:cNvPr>
          <p:cNvSpPr/>
          <p:nvPr/>
        </p:nvSpPr>
        <p:spPr>
          <a:xfrm>
            <a:off x="8267314" y="742062"/>
            <a:ext cx="687236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77F18A-A051-E763-F408-54A17F0FD930}"/>
              </a:ext>
            </a:extLst>
          </p:cNvPr>
          <p:cNvGrpSpPr/>
          <p:nvPr/>
        </p:nvGrpSpPr>
        <p:grpSpPr>
          <a:xfrm>
            <a:off x="8174743" y="1809379"/>
            <a:ext cx="3205288" cy="742003"/>
            <a:chOff x="4737359" y="1714693"/>
            <a:chExt cx="3109704" cy="74200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B9D3CEB-AD14-B619-7CEB-96686BB63288}"/>
                </a:ext>
              </a:extLst>
            </p:cNvPr>
            <p:cNvSpPr/>
            <p:nvPr/>
          </p:nvSpPr>
          <p:spPr>
            <a:xfrm>
              <a:off x="4737359" y="1714693"/>
              <a:ext cx="1043299" cy="738664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1032D03-EE5A-12A8-D7BF-2F59722E2C8E}"/>
                </a:ext>
              </a:extLst>
            </p:cNvPr>
            <p:cNvSpPr/>
            <p:nvPr/>
          </p:nvSpPr>
          <p:spPr>
            <a:xfrm>
              <a:off x="5768018" y="1714693"/>
              <a:ext cx="1047170" cy="73866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E691F1E-D954-6291-B4D1-202B0699A130}"/>
                </a:ext>
              </a:extLst>
            </p:cNvPr>
            <p:cNvSpPr/>
            <p:nvPr/>
          </p:nvSpPr>
          <p:spPr>
            <a:xfrm>
              <a:off x="6812534" y="1714693"/>
              <a:ext cx="1034529" cy="742003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802DC1-6FD2-362E-B703-0144EFC052A5}"/>
              </a:ext>
            </a:extLst>
          </p:cNvPr>
          <p:cNvGrpSpPr/>
          <p:nvPr/>
        </p:nvGrpSpPr>
        <p:grpSpPr>
          <a:xfrm>
            <a:off x="4832074" y="1819419"/>
            <a:ext cx="3109704" cy="742003"/>
            <a:chOff x="4737359" y="1714693"/>
            <a:chExt cx="3109704" cy="74200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F432098-5011-B77B-7879-45AB486E9986}"/>
                </a:ext>
              </a:extLst>
            </p:cNvPr>
            <p:cNvSpPr/>
            <p:nvPr/>
          </p:nvSpPr>
          <p:spPr>
            <a:xfrm>
              <a:off x="4737359" y="1714693"/>
              <a:ext cx="1043299" cy="738664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D64BC73-ED09-83CD-2F82-AC2379A99BB4}"/>
                </a:ext>
              </a:extLst>
            </p:cNvPr>
            <p:cNvSpPr/>
            <p:nvPr/>
          </p:nvSpPr>
          <p:spPr>
            <a:xfrm>
              <a:off x="5768018" y="1714693"/>
              <a:ext cx="1047170" cy="738664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1555C4E-9B15-01D6-A2F8-03D90F331301}"/>
                </a:ext>
              </a:extLst>
            </p:cNvPr>
            <p:cNvSpPr/>
            <p:nvPr/>
          </p:nvSpPr>
          <p:spPr>
            <a:xfrm>
              <a:off x="6812534" y="1718032"/>
              <a:ext cx="1034529" cy="738664"/>
            </a:xfrm>
            <a:prstGeom prst="rect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27677D0-2B71-22AC-40B4-FD8B53839926}"/>
              </a:ext>
            </a:extLst>
          </p:cNvPr>
          <p:cNvGrpSpPr/>
          <p:nvPr/>
        </p:nvGrpSpPr>
        <p:grpSpPr>
          <a:xfrm>
            <a:off x="395851" y="1832411"/>
            <a:ext cx="4216505" cy="727089"/>
            <a:chOff x="301136" y="1727685"/>
            <a:chExt cx="4216505" cy="72708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1D0FF14-E1BE-2FF1-D17C-FA4900823641}"/>
                </a:ext>
              </a:extLst>
            </p:cNvPr>
            <p:cNvSpPr/>
            <p:nvPr/>
          </p:nvSpPr>
          <p:spPr>
            <a:xfrm>
              <a:off x="301136" y="1727685"/>
              <a:ext cx="1064677" cy="727089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28B04E7-AF6C-81B6-A013-501BCA1C2FF8}"/>
                </a:ext>
              </a:extLst>
            </p:cNvPr>
            <p:cNvSpPr/>
            <p:nvPr/>
          </p:nvSpPr>
          <p:spPr>
            <a:xfrm>
              <a:off x="1362253" y="1727685"/>
              <a:ext cx="1044835" cy="727089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5F7996B-EDDA-BAFA-DB60-EBF04A1AC55B}"/>
                </a:ext>
              </a:extLst>
            </p:cNvPr>
            <p:cNvSpPr/>
            <p:nvPr/>
          </p:nvSpPr>
          <p:spPr>
            <a:xfrm>
              <a:off x="2407688" y="1727685"/>
              <a:ext cx="1065118" cy="727089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7CB3A4-6C58-3CB0-C786-01BDFE8B68EB}"/>
                </a:ext>
              </a:extLst>
            </p:cNvPr>
            <p:cNvSpPr/>
            <p:nvPr/>
          </p:nvSpPr>
          <p:spPr>
            <a:xfrm>
              <a:off x="3472806" y="1727685"/>
              <a:ext cx="1044835" cy="72708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ight Brace 65">
            <a:extLst>
              <a:ext uri="{FF2B5EF4-FFF2-40B4-BE49-F238E27FC236}">
                <a16:creationId xmlns:a16="http://schemas.microsoft.com/office/drawing/2014/main" id="{208BF806-CA95-2450-80F2-A1ACD7F1FEBA}"/>
              </a:ext>
            </a:extLst>
          </p:cNvPr>
          <p:cNvSpPr/>
          <p:nvPr/>
        </p:nvSpPr>
        <p:spPr>
          <a:xfrm rot="5400000">
            <a:off x="2318159" y="2663561"/>
            <a:ext cx="523219" cy="3901844"/>
          </a:xfrm>
          <a:prstGeom prst="rightBrace">
            <a:avLst>
              <a:gd name="adj1" fmla="val 8333"/>
              <a:gd name="adj2" fmla="val 49121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ight Brace 66">
            <a:extLst>
              <a:ext uri="{FF2B5EF4-FFF2-40B4-BE49-F238E27FC236}">
                <a16:creationId xmlns:a16="http://schemas.microsoft.com/office/drawing/2014/main" id="{651C208F-0ED4-E1B6-F164-C48026A9793C}"/>
              </a:ext>
            </a:extLst>
          </p:cNvPr>
          <p:cNvSpPr/>
          <p:nvPr/>
        </p:nvSpPr>
        <p:spPr>
          <a:xfrm rot="5400000">
            <a:off x="6185636" y="2875047"/>
            <a:ext cx="518976" cy="3459238"/>
          </a:xfrm>
          <a:prstGeom prst="rightBrace">
            <a:avLst>
              <a:gd name="adj1" fmla="val 8333"/>
              <a:gd name="adj2" fmla="val 49121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ight Brace 67">
            <a:extLst>
              <a:ext uri="{FF2B5EF4-FFF2-40B4-BE49-F238E27FC236}">
                <a16:creationId xmlns:a16="http://schemas.microsoft.com/office/drawing/2014/main" id="{265C4C81-784B-FF33-04D2-C840EFF97B7D}"/>
              </a:ext>
            </a:extLst>
          </p:cNvPr>
          <p:cNvSpPr/>
          <p:nvPr/>
        </p:nvSpPr>
        <p:spPr>
          <a:xfrm rot="5400000">
            <a:off x="9607515" y="2998070"/>
            <a:ext cx="538610" cy="3232827"/>
          </a:xfrm>
          <a:prstGeom prst="rightBrace">
            <a:avLst>
              <a:gd name="adj1" fmla="val 14187"/>
              <a:gd name="adj2" fmla="val 49121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F52D8C-A570-6636-CE13-AB485DE035FB}"/>
              </a:ext>
            </a:extLst>
          </p:cNvPr>
          <p:cNvSpPr txBox="1"/>
          <p:nvPr/>
        </p:nvSpPr>
        <p:spPr>
          <a:xfrm>
            <a:off x="1730474" y="4874926"/>
            <a:ext cx="260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PLANNING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2C14675-506B-C190-8C51-DE2976BDEA54}"/>
              </a:ext>
            </a:extLst>
          </p:cNvPr>
          <p:cNvSpPr txBox="1"/>
          <p:nvPr/>
        </p:nvSpPr>
        <p:spPr>
          <a:xfrm>
            <a:off x="5468404" y="4864154"/>
            <a:ext cx="176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PRESENTING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6DCEAD-6F24-0BF9-09FB-AF8661A09040}"/>
              </a:ext>
            </a:extLst>
          </p:cNvPr>
          <p:cNvSpPr txBox="1"/>
          <p:nvPr/>
        </p:nvSpPr>
        <p:spPr>
          <a:xfrm>
            <a:off x="9251618" y="4893557"/>
            <a:ext cx="1250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PASSING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DFDB1FF-5629-006C-0679-507B905497D3}"/>
              </a:ext>
            </a:extLst>
          </p:cNvPr>
          <p:cNvSpPr txBox="1"/>
          <p:nvPr/>
        </p:nvSpPr>
        <p:spPr>
          <a:xfrm>
            <a:off x="344129" y="1836304"/>
            <a:ext cx="1221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Department Requests and</a:t>
            </a:r>
          </a:p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Forecasting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E58E8B-6DAB-80F4-6E0F-3A5637E23D98}"/>
              </a:ext>
            </a:extLst>
          </p:cNvPr>
          <p:cNvSpPr txBox="1"/>
          <p:nvPr/>
        </p:nvSpPr>
        <p:spPr>
          <a:xfrm>
            <a:off x="1569399" y="1961995"/>
            <a:ext cx="92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Finance Review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DDC9265-C975-B971-34BB-6B5DEFFF14E6}"/>
              </a:ext>
            </a:extLst>
          </p:cNvPr>
          <p:cNvSpPr txBox="1"/>
          <p:nvPr/>
        </p:nvSpPr>
        <p:spPr>
          <a:xfrm>
            <a:off x="9311747" y="1941903"/>
            <a:ext cx="89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Public Hearings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7D9F735-49E9-DD5E-3F59-4AEC72617425}"/>
              </a:ext>
            </a:extLst>
          </p:cNvPr>
          <p:cNvSpPr txBox="1"/>
          <p:nvPr/>
        </p:nvSpPr>
        <p:spPr>
          <a:xfrm>
            <a:off x="3524525" y="1834181"/>
            <a:ext cx="1491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City </a:t>
            </a:r>
          </a:p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Management Review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597C63-F1B6-78C6-3E25-CC7525DC7B80}"/>
              </a:ext>
            </a:extLst>
          </p:cNvPr>
          <p:cNvSpPr txBox="1"/>
          <p:nvPr/>
        </p:nvSpPr>
        <p:spPr>
          <a:xfrm>
            <a:off x="5871395" y="1943235"/>
            <a:ext cx="109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City Council briefings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3301C87-5206-00C2-5B18-2CB4829379E5}"/>
              </a:ext>
            </a:extLst>
          </p:cNvPr>
          <p:cNvSpPr txBox="1"/>
          <p:nvPr/>
        </p:nvSpPr>
        <p:spPr>
          <a:xfrm>
            <a:off x="4901934" y="1932907"/>
            <a:ext cx="110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Certified Valuation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772907-4AE6-26BC-9097-8F928CBE19BD}"/>
              </a:ext>
            </a:extLst>
          </p:cNvPr>
          <p:cNvSpPr txBox="1"/>
          <p:nvPr/>
        </p:nvSpPr>
        <p:spPr>
          <a:xfrm>
            <a:off x="8098073" y="1809379"/>
            <a:ext cx="1213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Budget Workshop </a:t>
            </a:r>
          </a:p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Set Tax Ceiling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FCE4D7-58E8-30B2-DBE1-BBBCB50A7DC1}"/>
              </a:ext>
            </a:extLst>
          </p:cNvPr>
          <p:cNvSpPr txBox="1"/>
          <p:nvPr/>
        </p:nvSpPr>
        <p:spPr>
          <a:xfrm>
            <a:off x="10291280" y="1844240"/>
            <a:ext cx="1392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Adoption of 2025 Budget and Tax Rate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A02094A-7364-CA95-FFAE-BBF34B5C2236}"/>
              </a:ext>
            </a:extLst>
          </p:cNvPr>
          <p:cNvSpPr txBox="1"/>
          <p:nvPr/>
        </p:nvSpPr>
        <p:spPr>
          <a:xfrm>
            <a:off x="6938026" y="1967995"/>
            <a:ext cx="111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Fee Ordinance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A5CDA87-B10E-E702-055A-C7B768AB6874}"/>
              </a:ext>
            </a:extLst>
          </p:cNvPr>
          <p:cNvSpPr txBox="1"/>
          <p:nvPr/>
        </p:nvSpPr>
        <p:spPr>
          <a:xfrm>
            <a:off x="2552973" y="1834181"/>
            <a:ext cx="1124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Prelim. Property Values</a:t>
            </a:r>
          </a:p>
        </p:txBody>
      </p:sp>
    </p:spTree>
    <p:extLst>
      <p:ext uri="{BB962C8B-B14F-4D97-AF65-F5344CB8AC3E}">
        <p14:creationId xmlns:p14="http://schemas.microsoft.com/office/powerpoint/2010/main" val="88625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6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04C650-EBF9-3018-92CB-EE71D1266484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Upcoming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4799B-4F58-F3EE-204C-B1C4B0476355}"/>
              </a:ext>
            </a:extLst>
          </p:cNvPr>
          <p:cNvSpPr txBox="1"/>
          <p:nvPr/>
        </p:nvSpPr>
        <p:spPr>
          <a:xfrm>
            <a:off x="344129" y="1340778"/>
            <a:ext cx="11247744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u="sng">
                <a:latin typeface="Arial" panose="020B0604020202020204" pitchFamily="34" charset="0"/>
                <a:cs typeface="Arial" panose="020B0604020202020204" pitchFamily="34" charset="0"/>
              </a:rPr>
              <a:t>August 14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– Council Budget Workshop and Set Tax Rate Ceiling –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Action Required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>
                <a:latin typeface="Arial" panose="020B0604020202020204" pitchFamily="34" charset="0"/>
                <a:cs typeface="Arial" panose="020B0604020202020204" pitchFamily="34" charset="0"/>
              </a:rPr>
              <a:t>September 10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– Public Hearing of Budget and Tax Rate – First Reading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>
                <a:latin typeface="Arial" panose="020B0604020202020204" pitchFamily="34" charset="0"/>
                <a:cs typeface="Arial" panose="020B0604020202020204" pitchFamily="34" charset="0"/>
              </a:rPr>
              <a:t>September 17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– Public Hearing of Budget and Tax Rate – Adoption</a:t>
            </a:r>
          </a:p>
        </p:txBody>
      </p:sp>
    </p:spTree>
    <p:extLst>
      <p:ext uri="{BB962C8B-B14F-4D97-AF65-F5344CB8AC3E}">
        <p14:creationId xmlns:p14="http://schemas.microsoft.com/office/powerpoint/2010/main" val="322779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ctus with a sunset behind it&#10;&#10;Description automatically generated">
            <a:extLst>
              <a:ext uri="{FF2B5EF4-FFF2-40B4-BE49-F238E27FC236}">
                <a16:creationId xmlns:a16="http://schemas.microsoft.com/office/drawing/2014/main" id="{5A163A99-5A77-9010-FBE4-3C652DA12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7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4C650-EBF9-3018-92CB-EE71D1266484}"/>
              </a:ext>
            </a:extLst>
          </p:cNvPr>
          <p:cNvSpPr txBox="1">
            <a:spLocks/>
          </p:cNvSpPr>
          <p:nvPr/>
        </p:nvSpPr>
        <p:spPr>
          <a:xfrm>
            <a:off x="575110" y="40366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Sound Fiscal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E609D-F891-2F10-54ED-1FB69A555C65}"/>
              </a:ext>
            </a:extLst>
          </p:cNvPr>
          <p:cNvSpPr txBox="1"/>
          <p:nvPr/>
        </p:nvSpPr>
        <p:spPr>
          <a:xfrm>
            <a:off x="469127" y="1078074"/>
            <a:ext cx="860749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Strategic Plan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Healthy fund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Oil and Gas funds for Parks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Parks Maintenance Fund created - $2M set aside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TIRZ #2 – Downtown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Two Additional TIRZ in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TIRZ/PID for Master Plan Housing Developments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Strategic Use of 380 Agreements for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Vacancies Funded Positions to Execute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173630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E219F7C5-9CAF-E530-68EA-A47266A77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8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4C650-EBF9-3018-92CB-EE71D1266484}"/>
              </a:ext>
            </a:extLst>
          </p:cNvPr>
          <p:cNvSpPr txBox="1">
            <a:spLocks/>
          </p:cNvSpPr>
          <p:nvPr/>
        </p:nvSpPr>
        <p:spPr>
          <a:xfrm>
            <a:off x="575110" y="41865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Sound Fiscal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16034-7890-3E44-0853-DAFA17D36723}"/>
              </a:ext>
            </a:extLst>
          </p:cNvPr>
          <p:cNvSpPr txBox="1"/>
          <p:nvPr/>
        </p:nvSpPr>
        <p:spPr>
          <a:xfrm>
            <a:off x="505660" y="1096282"/>
            <a:ext cx="65400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Collection Practices Implemented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Audits underway of Franchise Fees, Hotels, Sales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Optimization of State and Federal Funding – Grant Team and Policy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Organizational Audit with Zero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General Fund Subsidies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Revenue and Fee Restructuring of Enterprise Funds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Cost Recovery from Airport</a:t>
            </a:r>
          </a:p>
        </p:txBody>
      </p:sp>
    </p:spTree>
    <p:extLst>
      <p:ext uri="{BB962C8B-B14F-4D97-AF65-F5344CB8AC3E}">
        <p14:creationId xmlns:p14="http://schemas.microsoft.com/office/powerpoint/2010/main" val="354450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9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35970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Proxima Nova Extrabold"/>
                <a:cs typeface="Arial"/>
              </a:rPr>
              <a:t>General Fund &amp; Funding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7F7BF3-FAB1-4F88-BAEF-53CB29C2E7AB}"/>
              </a:ext>
            </a:extLst>
          </p:cNvPr>
          <p:cNvSpPr/>
          <p:nvPr/>
        </p:nvSpPr>
        <p:spPr>
          <a:xfrm>
            <a:off x="613957" y="1203862"/>
            <a:ext cx="817684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City of Midland Revenue Streams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Property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Sales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Fines and Fees for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City of Midland Sales Tax Rate is 1.25% -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Most Texas Cities Enjoy the Full 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Midland County, .50%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Midland Memorial Hospital, .25%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loss amounts to $48M Annually</a:t>
            </a:r>
            <a:endParaRPr lang="en-US" sz="280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16393F-AEDE-4597-2213-A179774110B9}"/>
              </a:ext>
            </a:extLst>
          </p:cNvPr>
          <p:cNvGrpSpPr/>
          <p:nvPr/>
        </p:nvGrpSpPr>
        <p:grpSpPr>
          <a:xfrm>
            <a:off x="7025981" y="800728"/>
            <a:ext cx="5210989" cy="2869666"/>
            <a:chOff x="7025981" y="800728"/>
            <a:chExt cx="5210989" cy="28696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987DA50-0BDA-B1E0-35F0-90BE44C8E177}"/>
                </a:ext>
              </a:extLst>
            </p:cNvPr>
            <p:cNvSpPr/>
            <p:nvPr/>
          </p:nvSpPr>
          <p:spPr>
            <a:xfrm>
              <a:off x="7047526" y="930472"/>
              <a:ext cx="2303636" cy="23036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F7B805-4970-6133-343D-AA52C72DCE7C}"/>
                </a:ext>
              </a:extLst>
            </p:cNvPr>
            <p:cNvSpPr/>
            <p:nvPr/>
          </p:nvSpPr>
          <p:spPr>
            <a:xfrm>
              <a:off x="10635565" y="2004377"/>
              <a:ext cx="950482" cy="1658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0EB496-2B7A-D115-B264-78AFC118E4B9}"/>
                </a:ext>
              </a:extLst>
            </p:cNvPr>
            <p:cNvSpPr/>
            <p:nvPr/>
          </p:nvSpPr>
          <p:spPr>
            <a:xfrm>
              <a:off x="10860722" y="1935530"/>
              <a:ext cx="934602" cy="79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AD93CE05-50B8-8C24-F249-8D3F99825C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86549286"/>
                </p:ext>
              </p:extLst>
            </p:nvPr>
          </p:nvGraphicFramePr>
          <p:xfrm>
            <a:off x="8406650" y="800728"/>
            <a:ext cx="3830320" cy="2869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C62C409-8ED0-5692-84EA-8BE2B1323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8628" y="924879"/>
              <a:ext cx="2303636" cy="2303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76499F-D6E1-8190-B09B-C575B076C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981" y="903334"/>
              <a:ext cx="2346726" cy="234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DACA86-41AB-6C03-22E3-CACFD9DD31B9}"/>
                </a:ext>
              </a:extLst>
            </p:cNvPr>
            <p:cNvSpPr txBox="1"/>
            <p:nvPr/>
          </p:nvSpPr>
          <p:spPr>
            <a:xfrm>
              <a:off x="7565841" y="1607575"/>
              <a:ext cx="12356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5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City</a:t>
              </a:r>
            </a:p>
            <a:p>
              <a:pPr algn="ctr"/>
              <a:r>
                <a:rPr lang="en-US" sz="2800" b="1" spc="5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1.25%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AE3D6D-F310-49ED-E50E-74C84BAB3508}"/>
                </a:ext>
              </a:extLst>
            </p:cNvPr>
            <p:cNvSpPr txBox="1"/>
            <p:nvPr/>
          </p:nvSpPr>
          <p:spPr>
            <a:xfrm>
              <a:off x="9323185" y="2145019"/>
              <a:ext cx="13871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5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Hospital</a:t>
              </a:r>
            </a:p>
            <a:p>
              <a:pPr algn="ctr"/>
              <a:r>
                <a:rPr lang="en-US" sz="2000" b="1" spc="5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.25%</a:t>
              </a:r>
              <a:endParaRPr lang="en-US" sz="2400" b="1" spc="5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455CEC-F096-F5FE-83F5-5C5B5BB7A54B}"/>
                </a:ext>
              </a:extLst>
            </p:cNvPr>
            <p:cNvSpPr txBox="1"/>
            <p:nvPr/>
          </p:nvSpPr>
          <p:spPr>
            <a:xfrm>
              <a:off x="10490532" y="1729001"/>
              <a:ext cx="12405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5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County</a:t>
              </a:r>
            </a:p>
            <a:p>
              <a:pPr algn="ctr"/>
              <a:r>
                <a:rPr lang="en-US" sz="2000" b="1" spc="5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.50%</a:t>
              </a:r>
              <a:endParaRPr lang="en-US" sz="2400" b="1" spc="5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48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8" ma:contentTypeDescription="Create a new document." ma:contentTypeScope="" ma:versionID="5a20b731de25949bedeb6229006aee2f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536f6914adaeed2b45b611ab2707203f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B603D9-5D31-4C9B-8514-FE29879238C2}">
  <ds:schemaRefs>
    <ds:schemaRef ds:uri="dac4e956-f0e3-4f68-a80d-7cb1a90f51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49153E-C8B0-4924-AAB2-C2237458C7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F71063-3C13-48CE-9958-8E40153D06E0}">
  <ds:schemaRefs>
    <ds:schemaRef ds:uri="dac4e956-f0e3-4f68-a80d-7cb1a90f51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42</Slides>
  <Notes>29</Notes>
  <HiddenSlides>5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Historical Tax Levy  fy2005 to fy2025 (Represented In Cents PER $100 VALUATION)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Christy Weakland</dc:creator>
  <cp:revision>1</cp:revision>
  <cp:lastPrinted>2024-08-06T13:52:31Z</cp:lastPrinted>
  <dcterms:created xsi:type="dcterms:W3CDTF">2024-06-18T17:29:43Z</dcterms:created>
  <dcterms:modified xsi:type="dcterms:W3CDTF">2024-08-22T16:38:22Z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