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444" r:id="rId6"/>
    <p:sldId id="445" r:id="rId7"/>
    <p:sldId id="446" r:id="rId8"/>
    <p:sldId id="447" r:id="rId9"/>
    <p:sldId id="448" r:id="rId10"/>
    <p:sldId id="263" r:id="rId11"/>
    <p:sldId id="449" r:id="rId12"/>
    <p:sldId id="450" r:id="rId13"/>
    <p:sldId id="451" r:id="rId14"/>
    <p:sldId id="461" r:id="rId15"/>
    <p:sldId id="452" r:id="rId16"/>
    <p:sldId id="453" r:id="rId17"/>
    <p:sldId id="296" r:id="rId18"/>
    <p:sldId id="311" r:id="rId19"/>
    <p:sldId id="454" r:id="rId20"/>
    <p:sldId id="462" r:id="rId21"/>
    <p:sldId id="455" r:id="rId22"/>
    <p:sldId id="463" r:id="rId23"/>
    <p:sldId id="456" r:id="rId24"/>
    <p:sldId id="457" r:id="rId25"/>
    <p:sldId id="458" r:id="rId26"/>
    <p:sldId id="459" r:id="rId27"/>
    <p:sldId id="460" r:id="rId28"/>
    <p:sldId id="272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6A0A0-0F76-4DC2-DFEA-968CD330BE07}" v="6" dt="2024-08-22T14:41:07.250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1bf35eaf-d94c-4f2d-bb10-da09de5f8ee8" providerId="ADAL" clId="{E6024FA3-22B7-4C1E-BA3C-3A33667C1227}"/>
    <pc:docChg chg="modSld">
      <pc:chgData name="Taylor Novak" userId="1bf35eaf-d94c-4f2d-bb10-da09de5f8ee8" providerId="ADAL" clId="{E6024FA3-22B7-4C1E-BA3C-3A33667C1227}" dt="2024-08-22T14:41:51.492" v="7" actId="20577"/>
      <pc:docMkLst>
        <pc:docMk/>
      </pc:docMkLst>
      <pc:sldChg chg="modSp mod">
        <pc:chgData name="Taylor Novak" userId="1bf35eaf-d94c-4f2d-bb10-da09de5f8ee8" providerId="ADAL" clId="{E6024FA3-22B7-4C1E-BA3C-3A33667C1227}" dt="2024-08-22T14:41:51.492" v="7" actId="20577"/>
        <pc:sldMkLst>
          <pc:docMk/>
          <pc:sldMk cId="1975678945" sldId="296"/>
        </pc:sldMkLst>
        <pc:spChg chg="mod">
          <ac:chgData name="Taylor Novak" userId="1bf35eaf-d94c-4f2d-bb10-da09de5f8ee8" providerId="ADAL" clId="{E6024FA3-22B7-4C1E-BA3C-3A33667C1227}" dt="2024-08-22T14:41:51.492" v="7" actId="20577"/>
          <ac:spMkLst>
            <pc:docMk/>
            <pc:sldMk cId="1975678945" sldId="296"/>
            <ac:spMk id="5" creationId="{D08EE721-6C54-3CAA-DB83-6B7E1B8A6404}"/>
          </ac:spMkLst>
        </pc:spChg>
      </pc:sldChg>
    </pc:docChg>
  </pc:docChgLst>
  <pc:docChgLst>
    <pc:chgData name="Taylor Novak" userId="S::tnovak@midlandtexas.gov::1bf35eaf-d94c-4f2d-bb10-da09de5f8ee8" providerId="AD" clId="Web-{4DF6A0A0-0F76-4DC2-DFEA-968CD330BE07}"/>
    <pc:docChg chg="modSld">
      <pc:chgData name="Taylor Novak" userId="S::tnovak@midlandtexas.gov::1bf35eaf-d94c-4f2d-bb10-da09de5f8ee8" providerId="AD" clId="Web-{4DF6A0A0-0F76-4DC2-DFEA-968CD330BE07}" dt="2024-08-22T14:41:06.875" v="3" actId="20577"/>
      <pc:docMkLst>
        <pc:docMk/>
      </pc:docMkLst>
      <pc:sldChg chg="modSp">
        <pc:chgData name="Taylor Novak" userId="S::tnovak@midlandtexas.gov::1bf35eaf-d94c-4f2d-bb10-da09de5f8ee8" providerId="AD" clId="Web-{4DF6A0A0-0F76-4DC2-DFEA-968CD330BE07}" dt="2024-08-22T14:40:56.407" v="0" actId="20577"/>
        <pc:sldMkLst>
          <pc:docMk/>
          <pc:sldMk cId="421625424" sldId="272"/>
        </pc:sldMkLst>
        <pc:spChg chg="mod">
          <ac:chgData name="Taylor Novak" userId="S::tnovak@midlandtexas.gov::1bf35eaf-d94c-4f2d-bb10-da09de5f8ee8" providerId="AD" clId="Web-{4DF6A0A0-0F76-4DC2-DFEA-968CD330BE07}" dt="2024-08-22T14:40:56.407" v="0" actId="20577"/>
          <ac:spMkLst>
            <pc:docMk/>
            <pc:sldMk cId="421625424" sldId="272"/>
            <ac:spMk id="5" creationId="{DAAEFDED-F624-7415-85CE-B2CD75DEB4D1}"/>
          </ac:spMkLst>
        </pc:spChg>
      </pc:sldChg>
      <pc:sldChg chg="modSp">
        <pc:chgData name="Taylor Novak" userId="S::tnovak@midlandtexas.gov::1bf35eaf-d94c-4f2d-bb10-da09de5f8ee8" providerId="AD" clId="Web-{4DF6A0A0-0F76-4DC2-DFEA-968CD330BE07}" dt="2024-08-22T14:41:06.875" v="3" actId="20577"/>
        <pc:sldMkLst>
          <pc:docMk/>
          <pc:sldMk cId="4263486553" sldId="453"/>
        </pc:sldMkLst>
        <pc:spChg chg="mod">
          <ac:chgData name="Taylor Novak" userId="S::tnovak@midlandtexas.gov::1bf35eaf-d94c-4f2d-bb10-da09de5f8ee8" providerId="AD" clId="Web-{4DF6A0A0-0F76-4DC2-DFEA-968CD330BE07}" dt="2024-08-22T14:41:06.875" v="3" actId="20577"/>
          <ac:spMkLst>
            <pc:docMk/>
            <pc:sldMk cId="4263486553" sldId="453"/>
            <ac:spMk id="3" creationId="{575AA234-FB2F-613E-2B7B-4CCFAB309FD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igg\Downloads\July%202024%20Commercial%20Layered%20Repor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9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85192754168797E-2"/>
          <c:y val="0.1216933806321769"/>
          <c:w val="0.54455597363994634"/>
          <c:h val="0.74314183352508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20"/>
            <c:spPr>
              <a:solidFill>
                <a:schemeClr val="accent5">
                  <a:tint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EB-4CA1-B297-4EA73EF990C4}"/>
              </c:ext>
            </c:extLst>
          </c:dPt>
          <c:dPt>
            <c:idx val="1"/>
            <c:bubble3D val="0"/>
            <c:spPr>
              <a:solidFill>
                <a:schemeClr val="accent5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EB-4CA1-B297-4EA73EF990C4}"/>
              </c:ext>
            </c:extLst>
          </c:dPt>
          <c:dPt>
            <c:idx val="2"/>
            <c:bubble3D val="0"/>
            <c:spPr>
              <a:solidFill>
                <a:schemeClr val="accent5">
                  <a:tint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1EB-4CA1-B297-4EA73EF990C4}"/>
              </c:ext>
            </c:extLst>
          </c:dPt>
          <c:dPt>
            <c:idx val="3"/>
            <c:bubble3D val="0"/>
            <c:spPr>
              <a:solidFill>
                <a:schemeClr val="accent5">
                  <a:shade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1EB-4CA1-B297-4EA73EF990C4}"/>
              </c:ext>
            </c:extLst>
          </c:dPt>
          <c:dPt>
            <c:idx val="4"/>
            <c:bubble3D val="0"/>
            <c:spPr>
              <a:solidFill>
                <a:schemeClr val="accent5">
                  <a:shade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1EB-4CA1-B297-4EA73EF990C4}"/>
              </c:ext>
            </c:extLst>
          </c:dPt>
          <c:dPt>
            <c:idx val="5"/>
            <c:bubble3D val="0"/>
            <c:spPr>
              <a:solidFill>
                <a:schemeClr val="accent5">
                  <a:shade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1EB-4CA1-B297-4EA73EF990C4}"/>
              </c:ext>
            </c:extLst>
          </c:dPt>
          <c:dLbls>
            <c:dLbl>
              <c:idx val="0"/>
              <c:layout>
                <c:manualLayout>
                  <c:x val="5.4766915141555267E-2"/>
                  <c:y val="-0.2612328085588563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62275830022789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1EB-4CA1-B297-4EA73EF990C4}"/>
                </c:ext>
              </c:extLst>
            </c:dLbl>
            <c:dLbl>
              <c:idx val="1"/>
              <c:layout>
                <c:manualLayout>
                  <c:x val="4.774468890946286E-2"/>
                  <c:y val="2.32442218179201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45582079357221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1EB-4CA1-B297-4EA73EF990C4}"/>
                </c:ext>
              </c:extLst>
            </c:dLbl>
            <c:dLbl>
              <c:idx val="2"/>
              <c:layout>
                <c:manualLayout>
                  <c:x val="0.22902979901270262"/>
                  <c:y val="0.1059743448548277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EB-4CA1-B297-4EA73EF990C4}"/>
                </c:ext>
              </c:extLst>
            </c:dLbl>
            <c:dLbl>
              <c:idx val="3"/>
              <c:layout>
                <c:manualLayout>
                  <c:x val="5.7343695534777372E-3"/>
                  <c:y val="0.167637995993057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587147968407688"/>
                      <c:h val="0.173867879684599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1EB-4CA1-B297-4EA73EF990C4}"/>
                </c:ext>
              </c:extLst>
            </c:dLbl>
            <c:dLbl>
              <c:idx val="4"/>
              <c:layout>
                <c:manualLayout>
                  <c:x val="1.4335923883694342E-2"/>
                  <c:y val="-0.181661458533833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69915059086584"/>
                      <c:h val="0.168809825880431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1EB-4CA1-B297-4EA73EF990C4}"/>
                </c:ext>
              </c:extLst>
            </c:dLbl>
            <c:dLbl>
              <c:idx val="5"/>
              <c:layout>
                <c:manualLayout>
                  <c:x val="2.611852760860154E-2"/>
                  <c:y val="2.753842078923715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82937702390474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1EB-4CA1-B297-4EA73EF99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PieDonut!$A$17:$A$22</c:f>
              <c:strCache>
                <c:ptCount val="6"/>
                <c:pt idx="0">
                  <c:v>Goal 1: Strong Economy with More Quality Jobs</c:v>
                </c:pt>
                <c:pt idx="1">
                  <c:v>Goal 2: Set the Standard for a Safe and Secure City</c:v>
                </c:pt>
                <c:pt idx="2">
                  <c:v>Goal 3: Quality of Life and Place</c:v>
                </c:pt>
                <c:pt idx="3">
                  <c:v>Goal 4: Transparent &amp; Consistent Communication</c:v>
                </c:pt>
                <c:pt idx="4">
                  <c:v>Goal 5: Provide Sound Governance &amp; Fiscal Management</c:v>
                </c:pt>
                <c:pt idx="5">
                  <c:v>Goal 6: Strengthen and Sustain our Infrastructure</c:v>
                </c:pt>
              </c:strCache>
            </c:strRef>
          </c:cat>
          <c:val>
            <c:numRef>
              <c:f>PieDonut!$B$17:$B$22</c:f>
              <c:numCache>
                <c:formatCode>_("$"* #,##0_);_("$"* \(#,##0\);_("$"* "-"??_);_(@_)</c:formatCode>
                <c:ptCount val="6"/>
                <c:pt idx="0">
                  <c:v>29494333.469999999</c:v>
                </c:pt>
                <c:pt idx="1">
                  <c:v>101331085.92000003</c:v>
                </c:pt>
                <c:pt idx="2">
                  <c:v>38714830.609999999</c:v>
                </c:pt>
                <c:pt idx="3">
                  <c:v>22249607.499999996</c:v>
                </c:pt>
                <c:pt idx="4">
                  <c:v>76783419.089999989</c:v>
                </c:pt>
                <c:pt idx="5">
                  <c:v>185426602.90999997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1EB-4CA1-B297-4EA73EF990C4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173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17685969057048"/>
          <c:y val="0.15826208446685447"/>
          <c:w val="0.75478153039091711"/>
          <c:h val="0.5828055474249818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1B-4146-9E56-2D0C6D621B1D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71B-4146-9E56-2D0C6D621B1D}"/>
              </c:ext>
            </c:extLst>
          </c:dPt>
          <c:dLbls>
            <c:dLbl>
              <c:idx val="0"/>
              <c:layout>
                <c:manualLayout>
                  <c:x val="0.29285795866567521"/>
                  <c:y val="7.7497102626140457E-2"/>
                </c:manualLayout>
              </c:layout>
              <c:tx>
                <c:rich>
                  <a:bodyPr/>
                  <a:lstStyle/>
                  <a:p>
                    <a:fld id="{61460610-1A6D-4E21-ADB5-4DB11D0C78B7}" type="CATEGORYNAME">
                      <a:rPr lang="en-US" smtClean="0"/>
                      <a:pPr/>
                      <a:t>[CATEGORY NAME]</a:t>
                    </a:fld>
                    <a:fld id="{67772884-A39C-4D87-86C6-93B4CBA413C6}" type="VALUE">
                      <a:rPr lang="en-US" baseline="0" smtClean="0"/>
                      <a:pPr/>
                      <a:t>[VALUE]</a:t>
                    </a:fld>
                    <a:r>
                      <a:rPr lang="en-US" baseline="0"/>
                      <a:t>
</a:t>
                    </a:r>
                    <a:fld id="{B7646CA6-E167-424D-8292-3A7C4B8D030E}" type="PERCENTAGE">
                      <a:rPr lang="en-US" baseline="0" dirty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7180976455688"/>
                      <c:h val="0.328142796456254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1B-4146-9E56-2D0C6D621B1D}"/>
                </c:ext>
              </c:extLst>
            </c:dLbl>
            <c:dLbl>
              <c:idx val="1"/>
              <c:layout>
                <c:manualLayout>
                  <c:x val="-7.2353244861966162E-2"/>
                  <c:y val="3.77208078074349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15941404211945"/>
                      <c:h val="0.26997020199843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1B-4146-9E56-2D0C6D621B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PieDonut!$E$16:$F$16</c:f>
              <c:strCache>
                <c:ptCount val="2"/>
                <c:pt idx="0">
                  <c:v>General Fund</c:v>
                </c:pt>
                <c:pt idx="1">
                  <c:v>Non General Fund</c:v>
                </c:pt>
              </c:strCache>
            </c:strRef>
          </c:cat>
          <c:val>
            <c:numRef>
              <c:f>PieDonut!$E$17:$F$17</c:f>
              <c:numCache>
                <c:formatCode>_("$"* #,##0_);_("$"* \(#,##0\);_("$"* "-"??_);_(@_)</c:formatCode>
                <c:ptCount val="2"/>
                <c:pt idx="0">
                  <c:v>6822793.4700000016</c:v>
                </c:pt>
                <c:pt idx="1">
                  <c:v>22671540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1B-4146-9E56-2D0C6D621B1D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/>
              <a:t>Commercial Permits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'Master Chart'!$B$1</c:f>
              <c:strCache>
                <c:ptCount val="1"/>
                <c:pt idx="0">
                  <c:v>Permit Applications</c:v>
                </c:pt>
              </c:strCache>
            </c:strRef>
          </c:tx>
          <c:spPr>
            <a:solidFill>
              <a:srgbClr val="00599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'Master Chart'!$A$2:$A$20</c:f>
              <c:numCache>
                <c:formatCode>mmm\-yy</c:formatCode>
                <c:ptCount val="19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</c:numCache>
            </c:numRef>
          </c:cat>
          <c:val>
            <c:numRef>
              <c:f>'Master Chart'!$B$2:$B$20</c:f>
              <c:numCache>
                <c:formatCode>General</c:formatCode>
                <c:ptCount val="19"/>
                <c:pt idx="0">
                  <c:v>19</c:v>
                </c:pt>
                <c:pt idx="1">
                  <c:v>26</c:v>
                </c:pt>
                <c:pt idx="2">
                  <c:v>23</c:v>
                </c:pt>
                <c:pt idx="3">
                  <c:v>18</c:v>
                </c:pt>
                <c:pt idx="4">
                  <c:v>18</c:v>
                </c:pt>
                <c:pt idx="5">
                  <c:v>20</c:v>
                </c:pt>
                <c:pt idx="6">
                  <c:v>17</c:v>
                </c:pt>
                <c:pt idx="7">
                  <c:v>15</c:v>
                </c:pt>
                <c:pt idx="8">
                  <c:v>30</c:v>
                </c:pt>
                <c:pt idx="9">
                  <c:v>20</c:v>
                </c:pt>
                <c:pt idx="10">
                  <c:v>17</c:v>
                </c:pt>
                <c:pt idx="11">
                  <c:v>18</c:v>
                </c:pt>
                <c:pt idx="12">
                  <c:v>34</c:v>
                </c:pt>
                <c:pt idx="13">
                  <c:v>23</c:v>
                </c:pt>
                <c:pt idx="14">
                  <c:v>27</c:v>
                </c:pt>
                <c:pt idx="15">
                  <c:v>28</c:v>
                </c:pt>
                <c:pt idx="16">
                  <c:v>28</c:v>
                </c:pt>
                <c:pt idx="17">
                  <c:v>35</c:v>
                </c:pt>
                <c:pt idx="1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3-4458-A832-4DBCD7DD5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27"/>
        <c:axId val="946947903"/>
        <c:axId val="946921503"/>
      </c:barChart>
      <c:lineChart>
        <c:grouping val="standard"/>
        <c:varyColors val="0"/>
        <c:ser>
          <c:idx val="1"/>
          <c:order val="1"/>
          <c:tx>
            <c:strRef>
              <c:f>'Master Chart'!$C$1</c:f>
              <c:strCache>
                <c:ptCount val="1"/>
                <c:pt idx="0">
                  <c:v>Average First Review Time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'Master Chart'!$A$2:$A$20</c:f>
              <c:numCache>
                <c:formatCode>mmm\-yy</c:formatCode>
                <c:ptCount val="19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</c:numCache>
            </c:numRef>
          </c:cat>
          <c:val>
            <c:numRef>
              <c:f>'Master Chart'!$C$2:$C$20</c:f>
              <c:numCache>
                <c:formatCode>General</c:formatCode>
                <c:ptCount val="19"/>
                <c:pt idx="0">
                  <c:v>21.175257731958762</c:v>
                </c:pt>
                <c:pt idx="1">
                  <c:v>35.483870967741936</c:v>
                </c:pt>
                <c:pt idx="2">
                  <c:v>21.88095238095238</c:v>
                </c:pt>
                <c:pt idx="3">
                  <c:v>26.40909090909091</c:v>
                </c:pt>
                <c:pt idx="4">
                  <c:v>26.16</c:v>
                </c:pt>
                <c:pt idx="5">
                  <c:v>13.436363636363636</c:v>
                </c:pt>
                <c:pt idx="6">
                  <c:v>32.583333333333336</c:v>
                </c:pt>
                <c:pt idx="7">
                  <c:v>12.212121212121213</c:v>
                </c:pt>
                <c:pt idx="8">
                  <c:v>23.337837837837839</c:v>
                </c:pt>
                <c:pt idx="9">
                  <c:v>11.925000000000001</c:v>
                </c:pt>
                <c:pt idx="10">
                  <c:v>15.341463414634147</c:v>
                </c:pt>
                <c:pt idx="11">
                  <c:v>26.262295081967213</c:v>
                </c:pt>
                <c:pt idx="12">
                  <c:v>9.9285714285714288</c:v>
                </c:pt>
                <c:pt idx="13">
                  <c:v>14.918918918918919</c:v>
                </c:pt>
                <c:pt idx="14">
                  <c:v>9.6734693877551017</c:v>
                </c:pt>
                <c:pt idx="15">
                  <c:v>6</c:v>
                </c:pt>
                <c:pt idx="16">
                  <c:v>3.6268656716417911</c:v>
                </c:pt>
                <c:pt idx="17">
                  <c:v>3.1333333333333333</c:v>
                </c:pt>
                <c:pt idx="18">
                  <c:v>2.3513513513513513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E3-4458-A832-4DBCD7DD5856}"/>
            </c:ext>
          </c:extLst>
        </c:ser>
        <c:ser>
          <c:idx val="2"/>
          <c:order val="2"/>
          <c:tx>
            <c:strRef>
              <c:f>'Master Chart'!$D$1</c:f>
              <c:strCache>
                <c:ptCount val="1"/>
                <c:pt idx="0">
                  <c:v>Average Issue Time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1.8216410962231307E-2"/>
                  <c:y val="-6.8449174803427576E-2"/>
                </c:manualLayout>
              </c:layout>
              <c:tx>
                <c:rich>
                  <a:bodyPr/>
                  <a:lstStyle/>
                  <a:p>
                    <a:fld id="{CC2F408C-FC94-4476-BCED-21E7FA0EAD07}" type="VALUE">
                      <a:rPr lang="en-US" smtClean="0"/>
                      <a:pPr/>
                      <a:t>[VALUE]</a:t>
                    </a:fld>
                    <a:r>
                      <a:rPr lang="en-US"/>
                      <a:t> Days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DE3-4458-A832-4DBCD7DD5856}"/>
                </c:ext>
              </c:extLst>
            </c:dLbl>
            <c:dLbl>
              <c:idx val="16"/>
              <c:layout>
                <c:manualLayout>
                  <c:x val="8.096182649880582E-3"/>
                  <c:y val="-2.5668440551285341E-2"/>
                </c:manualLayout>
              </c:layout>
              <c:tx>
                <c:rich>
                  <a:bodyPr/>
                  <a:lstStyle/>
                  <a:p>
                    <a:fld id="{36F978E2-EC61-4D1B-A60D-F7BF69902AB5}" type="VALUE">
                      <a:rPr lang="en-US" smtClean="0"/>
                      <a:pPr/>
                      <a:t>[VALUE]</a:t>
                    </a:fld>
                    <a:r>
                      <a:rPr lang="en-US"/>
                      <a:t> Days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DE3-4458-A832-4DBCD7DD5856}"/>
                </c:ext>
              </c:extLst>
            </c:dLbl>
            <c:numFmt formatCode="#,##0" sourceLinked="0"/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'Master Chart'!$A$2:$A$20</c:f>
              <c:numCache>
                <c:formatCode>mmm\-yy</c:formatCode>
                <c:ptCount val="19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</c:numCache>
            </c:numRef>
          </c:cat>
          <c:val>
            <c:numRef>
              <c:f>'Master Chart'!$D$2:$D$20</c:f>
              <c:numCache>
                <c:formatCode>General</c:formatCode>
                <c:ptCount val="19"/>
                <c:pt idx="0">
                  <c:v>55.888888888888886</c:v>
                </c:pt>
                <c:pt idx="1">
                  <c:v>69.347826086956516</c:v>
                </c:pt>
                <c:pt idx="2">
                  <c:v>49.157894736842103</c:v>
                </c:pt>
                <c:pt idx="3">
                  <c:v>56.2</c:v>
                </c:pt>
                <c:pt idx="4">
                  <c:v>43.142857142857146</c:v>
                </c:pt>
                <c:pt idx="5">
                  <c:v>39.111111111111114</c:v>
                </c:pt>
                <c:pt idx="6">
                  <c:v>77.125</c:v>
                </c:pt>
                <c:pt idx="7">
                  <c:v>18</c:v>
                </c:pt>
                <c:pt idx="8">
                  <c:v>44.9</c:v>
                </c:pt>
                <c:pt idx="9">
                  <c:v>25.833333333333332</c:v>
                </c:pt>
                <c:pt idx="10">
                  <c:v>46.75</c:v>
                </c:pt>
                <c:pt idx="11">
                  <c:v>53</c:v>
                </c:pt>
                <c:pt idx="12">
                  <c:v>33.625</c:v>
                </c:pt>
                <c:pt idx="13">
                  <c:v>36.263157894736842</c:v>
                </c:pt>
                <c:pt idx="14">
                  <c:v>26.5</c:v>
                </c:pt>
                <c:pt idx="15">
                  <c:v>22.625</c:v>
                </c:pt>
                <c:pt idx="16">
                  <c:v>20.375</c:v>
                </c:pt>
                <c:pt idx="17">
                  <c:v>6.4</c:v>
                </c:pt>
                <c:pt idx="18">
                  <c:v>5.875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E3-4458-A832-4DBCD7DD5856}"/>
            </c:ext>
          </c:extLst>
        </c:ser>
        <c:ser>
          <c:idx val="3"/>
          <c:order val="3"/>
          <c:tx>
            <c:strRef>
              <c:f>'Master Chart'!$E$1</c:f>
              <c:strCache>
                <c:ptCount val="1"/>
                <c:pt idx="0">
                  <c:v>Review Goal (3 Days)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'Master Chart'!$A$2:$A$20</c:f>
              <c:numCache>
                <c:formatCode>mmm\-yy</c:formatCode>
                <c:ptCount val="19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</c:numCache>
            </c:numRef>
          </c:cat>
          <c:val>
            <c:numRef>
              <c:f>'Master Chart'!$E$2:$E$20</c:f>
              <c:numCache>
                <c:formatCode>General</c:formatCode>
                <c:ptCount val="1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E3-4458-A832-4DBCD7DD5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6949823"/>
        <c:axId val="946931103"/>
      </c:lineChart>
      <c:dateAx>
        <c:axId val="9469479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6921503"/>
        <c:crosses val="autoZero"/>
        <c:auto val="1"/>
        <c:lblOffset val="100"/>
        <c:baseTimeUnit val="months"/>
      </c:dateAx>
      <c:valAx>
        <c:axId val="946921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Permit Applications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6947903"/>
        <c:crosses val="autoZero"/>
        <c:crossBetween val="between"/>
      </c:valAx>
      <c:valAx>
        <c:axId val="946931103"/>
        <c:scaling>
          <c:orientation val="minMax"/>
          <c:max val="8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Time (Business 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46949823"/>
        <c:crosses val="max"/>
        <c:crossBetween val="between"/>
      </c:valAx>
      <c:dateAx>
        <c:axId val="946949823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946931103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18811306420321"/>
          <c:w val="0.99800910406176557"/>
          <c:h val="8.6699593234939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8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7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3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2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8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7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00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CLEAN SLIDE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6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04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11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85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3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25098" y="2273141"/>
            <a:ext cx="4743834" cy="244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800" b="1">
                <a:solidFill>
                  <a:schemeClr val="bg1"/>
                </a:solidFill>
              </a:rPr>
              <a:t>Goal 1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3200" i="1">
                <a:solidFill>
                  <a:schemeClr val="bg1"/>
                </a:solidFill>
              </a:rPr>
              <a:t>Strong Economy with More Quality Jobs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>
                <a:solidFill>
                  <a:schemeClr val="bg1"/>
                </a:solidFill>
              </a:rPr>
              <a:t>FY 2025 Budget Presentation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238539" y="4717668"/>
            <a:ext cx="32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July, 2024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5315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10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One: Strong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469127" y="1141054"/>
            <a:ext cx="6246983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Development Services: 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Proactively Plan for and Facilitate Future Growth</a:t>
            </a:r>
          </a:p>
          <a:p>
            <a:pPr marL="687388" lvl="1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Initiate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Tall City Tomorrow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Comprehensive Plan update</a:t>
            </a:r>
          </a:p>
          <a:p>
            <a:pPr marL="687388" lvl="1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 action plans for key development districts</a:t>
            </a:r>
          </a:p>
          <a:p>
            <a:pPr marL="687388" lvl="1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Leverage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City real estate assets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for economic development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CE3F65-DE6B-D804-B72E-C88329D07CF5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blue city skyline&#10;&#10;Description automatically generated">
            <a:extLst>
              <a:ext uri="{FF2B5EF4-FFF2-40B4-BE49-F238E27FC236}">
                <a16:creationId xmlns:a16="http://schemas.microsoft.com/office/drawing/2014/main" id="{D4AA9325-8A59-62DA-C42B-9D744A311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6146" name="Picture 2" descr="Tall City Tomorrow Plan | RDG Planning &amp; Design">
            <a:extLst>
              <a:ext uri="{FF2B5EF4-FFF2-40B4-BE49-F238E27FC236}">
                <a16:creationId xmlns:a16="http://schemas.microsoft.com/office/drawing/2014/main" id="{302D296A-8C69-CD71-1144-F5EFD82CB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12062" r="5346" b="10507"/>
          <a:stretch/>
        </p:blipFill>
        <p:spPr bwMode="auto">
          <a:xfrm>
            <a:off x="6999890" y="1415474"/>
            <a:ext cx="5192110" cy="40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1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8058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11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One: Strong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469127" y="1141054"/>
            <a:ext cx="7720013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Development Services: 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00599D"/>
              </a:buClr>
              <a:buFont typeface="Wingdings" panose="05000000000000000000" pitchFamily="2" charset="2"/>
              <a:buChar char="v"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Improve Development Speed to Market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the customer experience with technology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Streamline entitlement, permitting, and inspection processes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Invest in planning staff retention and growth</a:t>
            </a:r>
          </a:p>
          <a:p>
            <a:pPr marL="457200" indent="-457200">
              <a:spcAft>
                <a:spcPts val="600"/>
              </a:spcAft>
              <a:buClr>
                <a:srgbClr val="00599D"/>
              </a:buClr>
              <a:buFont typeface="Wingdings" panose="05000000000000000000" pitchFamily="2" charset="2"/>
              <a:buChar char="v"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Encourage Strategic Economic Development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Promote economic growth in key industries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Support small business development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Foster destination retail and entertainment growth</a:t>
            </a:r>
          </a:p>
          <a:p>
            <a:pPr marL="687388" lvl="1" indent="-230188">
              <a:spcAft>
                <a:spcPts val="600"/>
              </a:spcAft>
              <a:buClr>
                <a:srgbClr val="00599D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Advance (re)development initiatives, including Downtown</a:t>
            </a:r>
          </a:p>
        </p:txBody>
      </p:sp>
      <p:pic>
        <p:nvPicPr>
          <p:cNvPr id="3" name="Picture 2" descr="Progress | Permian Basin Behavioral Health Center">
            <a:extLst>
              <a:ext uri="{FF2B5EF4-FFF2-40B4-BE49-F238E27FC236}">
                <a16:creationId xmlns:a16="http://schemas.microsoft.com/office/drawing/2014/main" id="{051AB0E2-81F6-F14B-6442-B50D4A68E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5143" r="13725" b="8018"/>
          <a:stretch/>
        </p:blipFill>
        <p:spPr bwMode="auto">
          <a:xfrm>
            <a:off x="8515928" y="275211"/>
            <a:ext cx="3676072" cy="259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nstruction begins on Permian Basin Behavioral Health Center - Permian  Proud">
            <a:extLst>
              <a:ext uri="{FF2B5EF4-FFF2-40B4-BE49-F238E27FC236}">
                <a16:creationId xmlns:a16="http://schemas.microsoft.com/office/drawing/2014/main" id="{4D192CA8-2E0A-B44A-AA0B-B269765DF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r="30804"/>
          <a:stretch/>
        </p:blipFill>
        <p:spPr bwMode="auto">
          <a:xfrm>
            <a:off x="8515928" y="2929317"/>
            <a:ext cx="3676072" cy="267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6D2D17-BFC2-D2B1-4E49-2619C4F704FC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blue city skyline&#10;&#10;Description automatically generated">
            <a:extLst>
              <a:ext uri="{FF2B5EF4-FFF2-40B4-BE49-F238E27FC236}">
                <a16:creationId xmlns:a16="http://schemas.microsoft.com/office/drawing/2014/main" id="{AD81FDB5-4C84-10C8-0E81-E26BD31B6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48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E2DD9C28-F5E4-ADDF-9619-82EAE3E15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7347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12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8" y="494612"/>
            <a:ext cx="827210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Major Variances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469128" y="1294943"/>
            <a:ext cx="7449387" cy="43242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Runway and building maintenance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General Fund Transfer, Liability Insurance, Hire of Equipment, and Technology Charge</a:t>
            </a:r>
          </a:p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Development Services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 in staffing to address economic development priorities, improve permitting processes, and improve effectiveness of code enforcement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Transfer of intergovernmental relations and grants team to Development Services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 to contractual services to begin comprehensive and master planning initiatives</a:t>
            </a:r>
          </a:p>
        </p:txBody>
      </p:sp>
    </p:spTree>
    <p:extLst>
      <p:ext uri="{BB962C8B-B14F-4D97-AF65-F5344CB8AC3E}">
        <p14:creationId xmlns:p14="http://schemas.microsoft.com/office/powerpoint/2010/main" val="2196268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308053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Expenses by Department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Proxima Nova Extrabold" panose="02000506030000020004" pitchFamily="50" charset="0"/>
            </a:endParaRPr>
          </a:p>
          <a:p>
            <a:pPr marL="0" indent="0">
              <a:buNone/>
            </a:pPr>
            <a:r>
              <a:rPr lang="en-US" b="1" dirty="0">
                <a:latin typeface="Proxima Nova Extrabold"/>
              </a:rPr>
              <a:t>Goal 1. Strong Economy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2707C-CAC9-CCAD-9570-B512C3B31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417755"/>
            <a:ext cx="11176000" cy="20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6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14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8EE721-6C54-3CAA-DB83-6B7E1B8A6404}"/>
              </a:ext>
            </a:extLst>
          </p:cNvPr>
          <p:cNvSpPr txBox="1">
            <a:spLocks/>
          </p:cNvSpPr>
          <p:nvPr/>
        </p:nvSpPr>
        <p:spPr>
          <a:xfrm>
            <a:off x="576259" y="260400"/>
            <a:ext cx="1130805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Expenses </a:t>
            </a: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by Type</a:t>
            </a:r>
          </a:p>
          <a:p>
            <a:pPr marL="0" indent="0">
              <a:buNone/>
            </a:pPr>
            <a:r>
              <a:rPr lang="en-US" b="1" dirty="0">
                <a:latin typeface="Proxima Nova Extrabold" panose="02000506030000020004" pitchFamily="50" charset="0"/>
              </a:rPr>
              <a:t>Goal 1. Strong Economy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C0766-25B1-A3DF-1334-C9DB7367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" y="1635371"/>
            <a:ext cx="11192933" cy="35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15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D908BF-FF45-456B-AC66-7D016F0E639B}"/>
              </a:ext>
            </a:extLst>
          </p:cNvPr>
          <p:cNvSpPr txBox="1"/>
          <p:nvPr/>
        </p:nvSpPr>
        <p:spPr>
          <a:xfrm>
            <a:off x="344129" y="387991"/>
            <a:ext cx="11331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/>
            <a:r>
              <a:rPr lang="en-US" sz="4400" b="1">
                <a:solidFill>
                  <a:srgbClr val="005599"/>
                </a:solidFill>
                <a:effectLst/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Staffing</a:t>
            </a:r>
          </a:p>
          <a:p>
            <a:r>
              <a:rPr lang="en-US" sz="2800" b="1">
                <a:latin typeface="Proxima Nova Extrabold" panose="02000506030000020004" pitchFamily="50" charset="0"/>
              </a:rPr>
              <a:t>Goal 1. Strong Economy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5DA0B-930F-4AEF-C648-8115A0A9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93" y="2657475"/>
            <a:ext cx="93630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16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256610"/>
            <a:ext cx="6865062" cy="43858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$7.7M MAF Multi-Facilities Project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$2.7M NW Drainage Basin Wildlife Project 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$3.6M Taxiway E Reconstruction 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Secured $2.7M for Terminal Expansion + Modernization Project design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Airpark Fence Project underway to replace the fence line along Loop 250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E18EC9-77A0-C56E-C1EC-83CBC3760904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DD3C122-A9A7-7623-C619-7DD0E8FA4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E50DC-CDD6-2024-3F1E-D553D4A91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9" r="6258"/>
          <a:stretch/>
        </p:blipFill>
        <p:spPr>
          <a:xfrm>
            <a:off x="7441324" y="1353394"/>
            <a:ext cx="4750676" cy="41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6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17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3" y="1190079"/>
            <a:ext cx="5290034" cy="33085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Air Service Development 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Delta Airlines began service in April 2024 with three daily flights to Austin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a Rates &amp; Charges Analysis to compute the fair rates and charges for airlines and tenants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E18EC9-77A0-C56E-C1EC-83CBC3760904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DD3C122-A9A7-7623-C619-7DD0E8FA4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3C373284-C901-2254-7609-8AE29AA99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/>
        </p:blipFill>
        <p:spPr bwMode="auto">
          <a:xfrm>
            <a:off x="6578825" y="1260475"/>
            <a:ext cx="5613174" cy="42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3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18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152486"/>
            <a:ext cx="5108921" cy="45397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Development Services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Permitting &amp; Inspections</a:t>
            </a:r>
          </a:p>
          <a:p>
            <a:pPr marL="574675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Reduced commercial permit issue times by 53%, on average (as of May)</a:t>
            </a:r>
          </a:p>
          <a:p>
            <a:pPr marL="574675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Reduced residential permit issue times by 73%, on average (as of July)</a:t>
            </a:r>
          </a:p>
          <a:p>
            <a:pPr marL="574675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Permitting volume returned to pre-COVID era</a:t>
            </a:r>
          </a:p>
          <a:p>
            <a:pPr marL="574675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Notable permits issued: Memorial Hospital, Behavioral Health, The Summit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C64CB7-4948-A043-E2A1-7B1D5D55A9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13471"/>
              </p:ext>
            </p:extLst>
          </p:nvPr>
        </p:nvGraphicFramePr>
        <p:xfrm>
          <a:off x="5830957" y="1202530"/>
          <a:ext cx="6274562" cy="445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9B4119-1C72-BEC4-5CE4-63856A393F4A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E9127BAA-9021-F78B-61F8-3134FCA63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19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260475"/>
            <a:ext cx="5475564" cy="34624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Development Services</a:t>
            </a:r>
          </a:p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Downtown Redevelopment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Downtown TIRZ re-established, including 4 participating taxing entities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Entertainment Overlay approved</a:t>
            </a:r>
          </a:p>
          <a:p>
            <a:pPr marL="574675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Development Agreement for 4-star Downtown Hotel approved</a:t>
            </a:r>
          </a:p>
        </p:txBody>
      </p:sp>
      <p:pic>
        <p:nvPicPr>
          <p:cNvPr id="7170" name="Picture 2" descr="Hotel Santa Rita in Midland, Texas continues to cause controversy">
            <a:extLst>
              <a:ext uri="{FF2B5EF4-FFF2-40B4-BE49-F238E27FC236}">
                <a16:creationId xmlns:a16="http://schemas.microsoft.com/office/drawing/2014/main" id="{4A6987B2-35E1-887C-FBF9-773A6110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26" y="1260475"/>
            <a:ext cx="6124274" cy="399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13C101-2441-2522-9C96-AE936BDDF564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A0117F25-3E17-37A8-885A-EC4C070F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2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FEA5322-9EBD-8556-D06B-2172C43BE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Table of 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95CBF-6F45-9108-CAD2-1184C06E4BE0}"/>
              </a:ext>
            </a:extLst>
          </p:cNvPr>
          <p:cNvSpPr txBox="1"/>
          <p:nvPr/>
        </p:nvSpPr>
        <p:spPr>
          <a:xfrm>
            <a:off x="469127" y="1415410"/>
            <a:ext cx="7391018" cy="30623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Strategic + Organizational Alignment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Priorities Focus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Major Variances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 Key Accomplishments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Deliverables </a:t>
            </a:r>
          </a:p>
        </p:txBody>
      </p:sp>
    </p:spTree>
    <p:extLst>
      <p:ext uri="{BB962C8B-B14F-4D97-AF65-F5344CB8AC3E}">
        <p14:creationId xmlns:p14="http://schemas.microsoft.com/office/powerpoint/2010/main" val="210166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399113"/>
            <a:ext cx="6244953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1.1 Increase the Midland Sales Tax Base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Improve shovel-readiness of key sites for destination retail and/or entertainment opportunities</a:t>
            </a: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Master plan Airport-owned land in Northeast Midland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1.2 Enhance Visitor Revenue Opportunities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 hotel uses in Downtown Midland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Begin or complete park facilities’ improvements to attract youth sports tournaments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90029A-1EAC-E854-8C53-5B655D5AE6DE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FDAAFB8-FCCB-3E3D-3433-B2DA0CB3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3BFE7-1E1E-8654-5644-57167B331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0" b="1706"/>
          <a:stretch/>
        </p:blipFill>
        <p:spPr>
          <a:xfrm rot="5400000">
            <a:off x="7517382" y="777754"/>
            <a:ext cx="3936408" cy="54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8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399113"/>
            <a:ext cx="7295987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1.3 Continue Downtown and West Midland Redevelopment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 downtown parking management strategy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Adopt parklet ordinance to increase outdoor dining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 Downtown programming (e.g., Chalk the Block, holiday lights)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the Wall Street corridor with lighting and signage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Adopt two new tax increment reinvestment zones in west Midland to encourage retail development and leverage the sports complex as an economic driver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Partner with residential developers to develop master planned communities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8026D2-9023-535A-9C22-DA0B7D7504ED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blue city skyline&#10;&#10;Description automatically generated">
            <a:extLst>
              <a:ext uri="{FF2B5EF4-FFF2-40B4-BE49-F238E27FC236}">
                <a16:creationId xmlns:a16="http://schemas.microsoft.com/office/drawing/2014/main" id="{8C0A0ED2-4AB4-84F5-1DA8-98733A4AD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23EF5-361B-A369-014E-DF9460B87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514" y="187811"/>
            <a:ext cx="3181688" cy="2444163"/>
          </a:xfrm>
          <a:prstGeom prst="round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8171C-82E7-6191-8F1F-DB692161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92" y="2388026"/>
            <a:ext cx="3291002" cy="2210016"/>
          </a:xfrm>
          <a:prstGeom prst="round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20235-08BE-A3A5-4D9A-78046290A9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84" r="8123"/>
          <a:stretch/>
        </p:blipFill>
        <p:spPr>
          <a:xfrm>
            <a:off x="10101397" y="2039074"/>
            <a:ext cx="1923393" cy="3510455"/>
          </a:xfrm>
          <a:prstGeom prst="round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5312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399113"/>
            <a:ext cx="6118829" cy="44473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1.4 Nurture Development Districts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 economic development finance tools to drive development in key areas, including:</a:t>
            </a:r>
          </a:p>
          <a:p>
            <a:pPr marL="461963" lvl="1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Incentive policy targeting downtown redevelopment and retail development</a:t>
            </a:r>
          </a:p>
          <a:p>
            <a:pPr marL="461963" lvl="1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Tax increment financing to encourage continued growth of downtown and west Midland</a:t>
            </a:r>
          </a:p>
          <a:p>
            <a:pPr marL="461963" lvl="1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Infill development policy to encourage commercial development along key corridors</a:t>
            </a:r>
          </a:p>
          <a:p>
            <a:pPr marL="461963" lvl="1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Invest in enterprise zones using the COMPASS program, leveraging CDBG funding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F15E6-90AB-D4B1-94E6-C55241F16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r="2378" b="11409"/>
          <a:stretch/>
        </p:blipFill>
        <p:spPr>
          <a:xfrm>
            <a:off x="6852645" y="1795090"/>
            <a:ext cx="5339355" cy="2983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3D23E7-16B0-4B73-25E8-59B0049F25BF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22B98769-984F-6DC8-9333-627F4C160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4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399113"/>
            <a:ext cx="7789973" cy="43242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1.5 Grow the Core Business of Air Transportation</a:t>
            </a: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airline negotiations and begin new lease agreements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1.6 Diversify Midland’s Economy</a:t>
            </a: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Adopt an incentive policy that targets retention and recruitment in key industries, including aerospace, in alignment with MDC targeted industries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1.7 Expand Opportunities and Programming for General and Small Business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Adopt small business incentive policy to include implementation of tools that increase small business access to capital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F35724-52C9-6C0C-B144-FED8A5BF909E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0933C4F3-1CBA-0A93-E21E-35FD4A27E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3074" name="Picture 2" descr="With Fresh Funding, Firehawk Aerospace Is Developing Rocket Engines and  3D-Printed Fuel As It Plans Move to New HQ in Addison » Dallas Innovates">
            <a:extLst>
              <a:ext uri="{FF2B5EF4-FFF2-40B4-BE49-F238E27FC236}">
                <a16:creationId xmlns:a16="http://schemas.microsoft.com/office/drawing/2014/main" id="{F21DEB27-1F78-E577-3BF0-58936F937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-344" r="39124" b="344"/>
          <a:stretch/>
        </p:blipFill>
        <p:spPr bwMode="auto">
          <a:xfrm>
            <a:off x="8366234" y="1538027"/>
            <a:ext cx="3825766" cy="35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96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399113"/>
            <a:ext cx="7317008" cy="42627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1.8 Improve Speed to Market for Citizens, Builders, Developers, and Contractors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to reduce permit time to issuance through process improvements and leveraging technology</a:t>
            </a:r>
          </a:p>
          <a:p>
            <a:pPr marL="461963" lvl="1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 online permitting portal</a:t>
            </a:r>
          </a:p>
          <a:p>
            <a:pPr marL="461963" lvl="1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Begin development of inspection scheduling app</a:t>
            </a: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Facilitate permitting for major projects including: the Zoo, the Preserve, two MISD high schools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Strategy: 1.9 Establish Our Community as a Premier Destination for Retail and Entertainment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Recruit destination retail and/or entertainment 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79EC1-B820-0FEF-8714-39F8FC441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68"/>
          <a:stretch/>
        </p:blipFill>
        <p:spPr>
          <a:xfrm flipH="1">
            <a:off x="8007926" y="1399113"/>
            <a:ext cx="4184074" cy="4127949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A3AAC37-5900-A02C-D4CD-1F984E3ED1F9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44E146-D42B-7F2F-5DD8-22CD8B4126DB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blue city skyline&#10;&#10;Description automatically generated">
            <a:extLst>
              <a:ext uri="{FF2B5EF4-FFF2-40B4-BE49-F238E27FC236}">
                <a16:creationId xmlns:a16="http://schemas.microsoft.com/office/drawing/2014/main" id="{D5BD456E-679F-D427-AF83-494B96ED9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32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Deliver exceptional services and promote a high quality of life and place for </a:t>
            </a:r>
            <a:r>
              <a:rPr lang="en-US" sz="3600" b="1" dirty="0">
                <a:latin typeface="Arial"/>
                <a:cs typeface="Arial"/>
              </a:rPr>
              <a:t>ALL </a:t>
            </a:r>
            <a:r>
              <a:rPr lang="en-US" sz="3600" dirty="0">
                <a:latin typeface="Arial"/>
                <a:cs typeface="Arial"/>
              </a:rPr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E6EB4CD5-611D-EF89-3DD2-6FCA6B331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797620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“The City of Midland will be the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Safest City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West Texas by Providing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World Class Municipal Services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Operational Excellence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 a Culture of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Premier City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(Goals 1, 3)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3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08172B2B-6ADB-D443-068F-04E74446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673029" y="1264165"/>
            <a:ext cx="8778822" cy="4678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Strong Economy with More Quality Jobs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0000"/>
                </a:solidFill>
                <a:latin typeface="Arial"/>
                <a:cs typeface="Arial"/>
              </a:rPr>
              <a:t>Strategies: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1.1 Increase the Midland Sales Tax Base: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Develop strategies to expand the tax base by attracting businesses and supporting local commerce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1.2 Enhance Visitor Revenue Opportunities: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 Boost tourism through marketing and infrastructure improvements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1.3 Continue Downtown and West Midland Redevelopment: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Promote revitalization efforts for a vibrant downtown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1.4 Nurture Development Districts: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Establish key action plans honed to enhance Development Districts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1.5 Grow the Core Business of Air Transportation: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Develop and transform the Midland airport system</a:t>
            </a:r>
          </a:p>
        </p:txBody>
      </p:sp>
    </p:spTree>
    <p:extLst>
      <p:ext uri="{BB962C8B-B14F-4D97-AF65-F5344CB8AC3E}">
        <p14:creationId xmlns:p14="http://schemas.microsoft.com/office/powerpoint/2010/main" val="301810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7CA7308-F2BE-C0D0-EBAD-06A3FDE1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673029" y="1264165"/>
            <a:ext cx="8778822" cy="49090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Strong Economy with More Quality Jobs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0000"/>
                </a:solidFill>
                <a:latin typeface="Arial"/>
                <a:cs typeface="Arial"/>
              </a:rPr>
              <a:t>Strategies (continued):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1.6 Diversify Midland’s Economy: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Support initiatives that diversify the local economy and enhance resilience</a:t>
            </a:r>
            <a:endParaRPr lang="en-US" sz="1400" b="0" i="0" u="none" strike="noStrike" baseline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1.7 Expand Opportunities and Programming for General and Small Business: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Foster the growth, retention, and expansion of local small businesses as well as business in general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1.8 Improve Speed to Market for Citizens, Builders, Developers, and Contractors: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Reduce wait times for permit review/approval and inspection process of permitted work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 panose="020F0502020204030204"/>
                <a:cs typeface="Arial"/>
              </a:rPr>
              <a:t>1.9 Establish Our Community as a Premier Destination for Retail and Entertainment: </a:t>
            </a:r>
            <a:r>
              <a:rPr lang="en-US" sz="2000">
                <a:latin typeface="Arial"/>
                <a:ea typeface="Calibri" panose="020F0502020204030204"/>
                <a:cs typeface="Arial"/>
              </a:rPr>
              <a:t>Offer unique and compelling experiences that draw visitors, ultimately driving economic growth and community vibrancy, while increasing tourism and business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221027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&amp;M Real Estate Center: Home sales inside Midland County drop 32% in October">
            <a:extLst>
              <a:ext uri="{FF2B5EF4-FFF2-40B4-BE49-F238E27FC236}">
                <a16:creationId xmlns:a16="http://schemas.microsoft.com/office/drawing/2014/main" id="{373109CD-8B7B-51CF-A647-92FAB7E0C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-204" r="54602" b="2806"/>
          <a:stretch/>
        </p:blipFill>
        <p:spPr bwMode="auto">
          <a:xfrm>
            <a:off x="5696607" y="-36399"/>
            <a:ext cx="3195145" cy="555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4" y="1541849"/>
            <a:ext cx="72136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Organizational Alignment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Development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96F7A-C702-88C6-20C7-30F276BDD0BD}"/>
              </a:ext>
            </a:extLst>
          </p:cNvPr>
          <p:cNvSpPr txBox="1"/>
          <p:nvPr/>
        </p:nvSpPr>
        <p:spPr>
          <a:xfrm>
            <a:off x="5696607" y="5216620"/>
            <a:ext cx="534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 Oilfield Photographer, Inc.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5C461B-3DBE-A0AB-D55D-3E7B166D1270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8C50103E-0933-9E32-4DC0-E875C5EC7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CA31BB-4CCE-4587-5E85-86C04E72A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02" t="209" r="31041" b="-209"/>
          <a:stretch/>
        </p:blipFill>
        <p:spPr>
          <a:xfrm>
            <a:off x="8996855" y="-24805"/>
            <a:ext cx="3195145" cy="55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D0CAA92-679B-0EB5-314E-27499B70C2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18093"/>
              </p:ext>
            </p:extLst>
          </p:nvPr>
        </p:nvGraphicFramePr>
        <p:xfrm>
          <a:off x="228576" y="1306536"/>
          <a:ext cx="8858864" cy="477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575110" y="549298"/>
            <a:ext cx="1125765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Strong Economy with More Quality Jobs</a:t>
            </a:r>
            <a:endParaRPr lang="en-US" sz="5400" b="1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6DDA6-FD74-9BDC-E985-0896FC59987A}"/>
              </a:ext>
            </a:extLst>
          </p:cNvPr>
          <p:cNvSpPr txBox="1"/>
          <p:nvPr/>
        </p:nvSpPr>
        <p:spPr>
          <a:xfrm>
            <a:off x="575110" y="1249799"/>
            <a:ext cx="96058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ALL FUNDS BUDGET: $29,494,333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069254-9792-F1BB-527F-467D906DC6D0}"/>
              </a:ext>
            </a:extLst>
          </p:cNvPr>
          <p:cNvCxnSpPr>
            <a:cxnSpLocks/>
          </p:cNvCxnSpPr>
          <p:nvPr/>
        </p:nvCxnSpPr>
        <p:spPr>
          <a:xfrm>
            <a:off x="5740924" y="3626943"/>
            <a:ext cx="3346516" cy="7464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B9291D-C9A7-D068-F192-415AC164EC83}"/>
              </a:ext>
            </a:extLst>
          </p:cNvPr>
          <p:cNvCxnSpPr>
            <a:cxnSpLocks/>
          </p:cNvCxnSpPr>
          <p:nvPr/>
        </p:nvCxnSpPr>
        <p:spPr>
          <a:xfrm flipV="1">
            <a:off x="5740924" y="3195650"/>
            <a:ext cx="3230687" cy="431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2332871-39CF-7DA1-7282-7ECD7374E7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817637"/>
              </p:ext>
            </p:extLst>
          </p:nvPr>
        </p:nvGraphicFramePr>
        <p:xfrm>
          <a:off x="8146672" y="2289737"/>
          <a:ext cx="3686089" cy="336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2707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One: Strong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469127" y="1141054"/>
            <a:ext cx="7355871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Airports: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Advance + Complete Capital Improvements</a:t>
            </a:r>
          </a:p>
          <a:p>
            <a:pPr marL="744538" lvl="1" indent="-282575">
              <a:spcAft>
                <a:spcPts val="600"/>
              </a:spcAft>
              <a:buClr>
                <a:srgbClr val="00599D"/>
              </a:buClr>
            </a:pPr>
            <a:r>
              <a:rPr lang="en-US" sz="2400" b="1">
                <a:solidFill>
                  <a:srgbClr val="005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International Air &amp; Spaceport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Secure funding for construction of Terminal Expansion 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fence line improvements 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design of Airport Entrance Road Beautification 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reconstruction of asphalt apron and blast pad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wildlife management improvements</a:t>
            </a:r>
          </a:p>
          <a:p>
            <a:pPr marL="744538" lvl="1" indent="-282575">
              <a:spcAft>
                <a:spcPts val="600"/>
              </a:spcAft>
              <a:buClr>
                <a:srgbClr val="00599D"/>
              </a:buClr>
            </a:pPr>
            <a:r>
              <a:rPr lang="en-US" sz="2400" b="1">
                <a:solidFill>
                  <a:srgbClr val="005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Airpark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Construction of self-serve fueling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design + begin Midland Airpark Hangar Project</a:t>
            </a:r>
          </a:p>
          <a:p>
            <a:pPr marL="744538" lvl="2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Airfield Rehabilitation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72DCD-B7B5-3312-0BF5-483C071F4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" t="5859"/>
          <a:stretch/>
        </p:blipFill>
        <p:spPr>
          <a:xfrm>
            <a:off x="8140588" y="1327261"/>
            <a:ext cx="4051412" cy="4203477"/>
          </a:xfrm>
          <a:prstGeom prst="rect">
            <a:avLst/>
          </a:prstGeom>
        </p:spPr>
      </p:pic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991BF7E3-92E6-41F9-DFBF-E59898465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5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One: Strong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469127" y="1141054"/>
            <a:ext cx="8197443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Airports: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Advance Airport-Owned Real Estate Development</a:t>
            </a:r>
          </a:p>
          <a:p>
            <a:pPr marL="687388" lvl="1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Coordinate with Millionaire FBO to meet lease conditions for a new FBO</a:t>
            </a:r>
          </a:p>
          <a:p>
            <a:pPr marL="687388" lvl="1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aerospace development efforts with MDC</a:t>
            </a:r>
          </a:p>
          <a:p>
            <a:pPr marL="687388" lvl="1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Update Master Plan for Midland International Air + Spaceport</a:t>
            </a:r>
          </a:p>
          <a:p>
            <a:pPr marL="687388" lvl="1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annexation of east MAF + incorporate into master plan</a:t>
            </a:r>
          </a:p>
          <a:p>
            <a:pPr marL="687388" lvl="1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Work with Development Services on master planning and sale of airport-owned land in Northeast Midland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Continue Air Service Development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 airline agreements and begin new lease agreements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B7264-464A-F1F5-9E6A-80C0DDAF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154" y="1340763"/>
            <a:ext cx="3385846" cy="366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057E6-D94D-0655-0190-8D67EE87D853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2CDCFD7E-6112-559F-54E6-15C0F2B3E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0EB272-956E-40D2-8757-6A611F13FF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1D42CA-237C-4D65-A2F0-F428FF18D566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dac4e956-f0e3-4f68-a80d-7cb1a90f51e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37FD6E6-643C-461D-8CE7-BA46568E7348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1310</Words>
  <Application>Microsoft Office PowerPoint</Application>
  <PresentationFormat>Widescreen</PresentationFormat>
  <Paragraphs>219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Proxima Nova Extrabold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lastModifiedBy>Taylor Novak</cp:lastModifiedBy>
  <cp:revision>8</cp:revision>
  <cp:lastPrinted>2024-08-06T00:08:20Z</cp:lastPrinted>
  <dcterms:created xsi:type="dcterms:W3CDTF">2023-12-06T01:46:39Z</dcterms:created>
  <dcterms:modified xsi:type="dcterms:W3CDTF">2024-08-22T14:41:53Z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