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7" r:id="rId5"/>
    <p:sldId id="444" r:id="rId6"/>
    <p:sldId id="260" r:id="rId7"/>
    <p:sldId id="259" r:id="rId8"/>
    <p:sldId id="261" r:id="rId9"/>
    <p:sldId id="274" r:id="rId10"/>
    <p:sldId id="265" r:id="rId11"/>
    <p:sldId id="292" r:id="rId12"/>
    <p:sldId id="293" r:id="rId13"/>
    <p:sldId id="294" r:id="rId14"/>
    <p:sldId id="445" r:id="rId15"/>
    <p:sldId id="266" r:id="rId16"/>
    <p:sldId id="291" r:id="rId17"/>
    <p:sldId id="296" r:id="rId18"/>
    <p:sldId id="311" r:id="rId19"/>
    <p:sldId id="269" r:id="rId20"/>
    <p:sldId id="318" r:id="rId21"/>
    <p:sldId id="319" r:id="rId22"/>
    <p:sldId id="324" r:id="rId23"/>
    <p:sldId id="286" r:id="rId24"/>
    <p:sldId id="315" r:id="rId25"/>
    <p:sldId id="312" r:id="rId26"/>
    <p:sldId id="443" r:id="rId27"/>
    <p:sldId id="442" r:id="rId28"/>
    <p:sldId id="320" r:id="rId29"/>
    <p:sldId id="313" r:id="rId30"/>
    <p:sldId id="321" r:id="rId31"/>
    <p:sldId id="314" r:id="rId32"/>
    <p:sldId id="322" r:id="rId33"/>
    <p:sldId id="446" r:id="rId34"/>
    <p:sldId id="447" r:id="rId35"/>
    <p:sldId id="448" r:id="rId36"/>
    <p:sldId id="450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0E71D-7ECB-4BA5-9702-34D689030C6E}" v="103" dt="2024-08-22T14:10:19.318"/>
    <p1510:client id="{A1DBEC58-2167-BAF4-9EBE-D397BDE23BCD}" v="2" dt="2024-08-22T14:40:32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A1DBEC58-2167-BAF4-9EBE-D397BDE23BCD}"/>
    <pc:docChg chg="modSld">
      <pc:chgData name="Taylor Novak" userId="S::tnovak@midlandtexas.gov::1bf35eaf-d94c-4f2d-bb10-da09de5f8ee8" providerId="AD" clId="Web-{A1DBEC58-2167-BAF4-9EBE-D397BDE23BCD}" dt="2024-08-22T14:40:32.762" v="0" actId="20577"/>
      <pc:docMkLst>
        <pc:docMk/>
      </pc:docMkLst>
      <pc:sldChg chg="modSp">
        <pc:chgData name="Taylor Novak" userId="S::tnovak@midlandtexas.gov::1bf35eaf-d94c-4f2d-bb10-da09de5f8ee8" providerId="AD" clId="Web-{A1DBEC58-2167-BAF4-9EBE-D397BDE23BCD}" dt="2024-08-22T14:40:32.762" v="0" actId="20577"/>
        <pc:sldMkLst>
          <pc:docMk/>
          <pc:sldMk cId="421625424" sldId="272"/>
        </pc:sldMkLst>
        <pc:spChg chg="mod">
          <ac:chgData name="Taylor Novak" userId="S::tnovak@midlandtexas.gov::1bf35eaf-d94c-4f2d-bb10-da09de5f8ee8" providerId="AD" clId="Web-{A1DBEC58-2167-BAF4-9EBE-D397BDE23BCD}" dt="2024-08-22T14:40:32.762" v="0" actId="20577"/>
          <ac:spMkLst>
            <pc:docMk/>
            <pc:sldMk cId="421625424" sldId="272"/>
            <ac:spMk id="5" creationId="{DAAEFDED-F624-7415-85CE-B2CD75DEB4D1}"/>
          </ac:spMkLst>
        </pc:spChg>
      </pc:sldChg>
    </pc:docChg>
  </pc:docChgLst>
  <pc:docChgLst>
    <pc:chgData name="Taylor Novak" userId="1bf35eaf-d94c-4f2d-bb10-da09de5f8ee8" providerId="ADAL" clId="{9A40E71D-7ECB-4BA5-9702-34D689030C6E}"/>
    <pc:docChg chg="custSel modSld">
      <pc:chgData name="Taylor Novak" userId="1bf35eaf-d94c-4f2d-bb10-da09de5f8ee8" providerId="ADAL" clId="{9A40E71D-7ECB-4BA5-9702-34D689030C6E}" dt="2024-08-22T14:10:19.318" v="101" actId="1076"/>
      <pc:docMkLst>
        <pc:docMk/>
      </pc:docMkLst>
      <pc:sldChg chg="modSp mod">
        <pc:chgData name="Taylor Novak" userId="1bf35eaf-d94c-4f2d-bb10-da09de5f8ee8" providerId="ADAL" clId="{9A40E71D-7ECB-4BA5-9702-34D689030C6E}" dt="2024-08-22T14:08:41.412" v="68" actId="1076"/>
        <pc:sldMkLst>
          <pc:docMk/>
          <pc:sldMk cId="504141674" sldId="274"/>
        </pc:sldMkLst>
        <pc:spChg chg="mod">
          <ac:chgData name="Taylor Novak" userId="1bf35eaf-d94c-4f2d-bb10-da09de5f8ee8" providerId="ADAL" clId="{9A40E71D-7ECB-4BA5-9702-34D689030C6E}" dt="2024-08-22T14:08:41.412" v="68" actId="1076"/>
          <ac:spMkLst>
            <pc:docMk/>
            <pc:sldMk cId="504141674" sldId="274"/>
            <ac:spMk id="15" creationId="{00DEE791-0A83-3885-68AE-16CE322035DF}"/>
          </ac:spMkLst>
        </pc:spChg>
        <pc:graphicFrameChg chg="mod">
          <ac:chgData name="Taylor Novak" userId="1bf35eaf-d94c-4f2d-bb10-da09de5f8ee8" providerId="ADAL" clId="{9A40E71D-7ECB-4BA5-9702-34D689030C6E}" dt="2024-08-22T14:07:50.289" v="20" actId="20577"/>
          <ac:graphicFrameMkLst>
            <pc:docMk/>
            <pc:sldMk cId="504141674" sldId="274"/>
            <ac:graphicFrameMk id="10" creationId="{624DE0B2-D79D-30C6-3F86-EF8F61162005}"/>
          </ac:graphicFrameMkLst>
        </pc:graphicFrameChg>
        <pc:graphicFrameChg chg="mod">
          <ac:chgData name="Taylor Novak" userId="1bf35eaf-d94c-4f2d-bb10-da09de5f8ee8" providerId="ADAL" clId="{9A40E71D-7ECB-4BA5-9702-34D689030C6E}" dt="2024-08-22T14:08:22.401" v="55" actId="20577"/>
          <ac:graphicFrameMkLst>
            <pc:docMk/>
            <pc:sldMk cId="504141674" sldId="274"/>
            <ac:graphicFrameMk id="14" creationId="{2D4E45D4-B0EE-1BE7-DB99-C843F093DBAE}"/>
          </ac:graphicFrameMkLst>
        </pc:graphicFrameChg>
      </pc:sldChg>
      <pc:sldChg chg="addSp delSp modSp mod">
        <pc:chgData name="Taylor Novak" userId="1bf35eaf-d94c-4f2d-bb10-da09de5f8ee8" providerId="ADAL" clId="{9A40E71D-7ECB-4BA5-9702-34D689030C6E}" dt="2024-08-22T14:09:34.208" v="87" actId="20577"/>
        <pc:sldMkLst>
          <pc:docMk/>
          <pc:sldMk cId="4263486553" sldId="291"/>
        </pc:sldMkLst>
        <pc:spChg chg="mod">
          <ac:chgData name="Taylor Novak" userId="1bf35eaf-d94c-4f2d-bb10-da09de5f8ee8" providerId="ADAL" clId="{9A40E71D-7ECB-4BA5-9702-34D689030C6E}" dt="2024-08-22T14:09:34.208" v="87" actId="20577"/>
          <ac:spMkLst>
            <pc:docMk/>
            <pc:sldMk cId="4263486553" sldId="291"/>
            <ac:spMk id="3" creationId="{575AA234-FB2F-613E-2B7B-4CCFAB309FD8}"/>
          </ac:spMkLst>
        </pc:spChg>
        <pc:picChg chg="del">
          <ac:chgData name="Taylor Novak" userId="1bf35eaf-d94c-4f2d-bb10-da09de5f8ee8" providerId="ADAL" clId="{9A40E71D-7ECB-4BA5-9702-34D689030C6E}" dt="2024-08-22T14:09:09.255" v="69" actId="478"/>
          <ac:picMkLst>
            <pc:docMk/>
            <pc:sldMk cId="4263486553" sldId="291"/>
            <ac:picMk id="2" creationId="{90CD17EB-58C9-85B9-94C7-0863755B5B41}"/>
          </ac:picMkLst>
        </pc:picChg>
        <pc:picChg chg="add mod">
          <ac:chgData name="Taylor Novak" userId="1bf35eaf-d94c-4f2d-bb10-da09de5f8ee8" providerId="ADAL" clId="{9A40E71D-7ECB-4BA5-9702-34D689030C6E}" dt="2024-08-22T14:09:20.370" v="71" actId="1076"/>
          <ac:picMkLst>
            <pc:docMk/>
            <pc:sldMk cId="4263486553" sldId="291"/>
            <ac:picMk id="5" creationId="{64482E06-3615-C9C3-8609-2709A193A2F7}"/>
          </ac:picMkLst>
        </pc:picChg>
      </pc:sldChg>
      <pc:sldChg chg="addSp delSp modSp mod">
        <pc:chgData name="Taylor Novak" userId="1bf35eaf-d94c-4f2d-bb10-da09de5f8ee8" providerId="ADAL" clId="{9A40E71D-7ECB-4BA5-9702-34D689030C6E}" dt="2024-08-22T14:10:01.202" v="98" actId="1076"/>
        <pc:sldMkLst>
          <pc:docMk/>
          <pc:sldMk cId="1975678945" sldId="296"/>
        </pc:sldMkLst>
        <pc:spChg chg="mod">
          <ac:chgData name="Taylor Novak" userId="1bf35eaf-d94c-4f2d-bb10-da09de5f8ee8" providerId="ADAL" clId="{9A40E71D-7ECB-4BA5-9702-34D689030C6E}" dt="2024-08-22T14:09:41.193" v="95" actId="20577"/>
          <ac:spMkLst>
            <pc:docMk/>
            <pc:sldMk cId="1975678945" sldId="296"/>
            <ac:spMk id="2" creationId="{093B9C7B-C4B9-33CE-3D9B-9EBB6FB8FF8F}"/>
          </ac:spMkLst>
        </pc:spChg>
        <pc:picChg chg="add mod">
          <ac:chgData name="Taylor Novak" userId="1bf35eaf-d94c-4f2d-bb10-da09de5f8ee8" providerId="ADAL" clId="{9A40E71D-7ECB-4BA5-9702-34D689030C6E}" dt="2024-08-22T14:10:01.202" v="98" actId="1076"/>
          <ac:picMkLst>
            <pc:docMk/>
            <pc:sldMk cId="1975678945" sldId="296"/>
            <ac:picMk id="3" creationId="{FE798586-4B3B-471C-C867-F66FD84D246A}"/>
          </ac:picMkLst>
        </pc:picChg>
        <pc:picChg chg="del">
          <ac:chgData name="Taylor Novak" userId="1bf35eaf-d94c-4f2d-bb10-da09de5f8ee8" providerId="ADAL" clId="{9A40E71D-7ECB-4BA5-9702-34D689030C6E}" dt="2024-08-22T14:09:52.739" v="96" actId="478"/>
          <ac:picMkLst>
            <pc:docMk/>
            <pc:sldMk cId="1975678945" sldId="296"/>
            <ac:picMk id="5" creationId="{FA8FA177-2C77-1C5F-B187-0E6DEBB31E66}"/>
          </ac:picMkLst>
        </pc:picChg>
      </pc:sldChg>
      <pc:sldChg chg="addSp delSp modSp mod">
        <pc:chgData name="Taylor Novak" userId="1bf35eaf-d94c-4f2d-bb10-da09de5f8ee8" providerId="ADAL" clId="{9A40E71D-7ECB-4BA5-9702-34D689030C6E}" dt="2024-08-22T14:10:19.318" v="101" actId="1076"/>
        <pc:sldMkLst>
          <pc:docMk/>
          <pc:sldMk cId="2657037566" sldId="311"/>
        </pc:sldMkLst>
        <pc:picChg chg="add mod">
          <ac:chgData name="Taylor Novak" userId="1bf35eaf-d94c-4f2d-bb10-da09de5f8ee8" providerId="ADAL" clId="{9A40E71D-7ECB-4BA5-9702-34D689030C6E}" dt="2024-08-22T14:10:19.318" v="101" actId="1076"/>
          <ac:picMkLst>
            <pc:docMk/>
            <pc:sldMk cId="2657037566" sldId="311"/>
            <ac:picMk id="2" creationId="{2B16696F-22B3-9AFD-B007-4BE957CAF4D7}"/>
          </ac:picMkLst>
        </pc:picChg>
        <pc:picChg chg="del">
          <ac:chgData name="Taylor Novak" userId="1bf35eaf-d94c-4f2d-bb10-da09de5f8ee8" providerId="ADAL" clId="{9A40E71D-7ECB-4BA5-9702-34D689030C6E}" dt="2024-08-22T14:10:10.837" v="99" actId="478"/>
          <ac:picMkLst>
            <pc:docMk/>
            <pc:sldMk cId="2657037566" sldId="311"/>
            <ac:picMk id="3" creationId="{74757040-9CB2-6DED-B922-846DFD6D40B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112_1E0C976A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2_1E0C976A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2_1E0C976A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idlandtexas-my.sharepoint.com/personal/etriggs_midlandtexas_gov/Documents/Attachments/3%20Year%20Code%20Enforcement%20Volume%20By%20Mont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39190878570957"/>
          <c:y val="9.146690548087312E-2"/>
          <c:w val="0.72337531020546797"/>
          <c:h val="0.76439878184848919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85192754168797E-2"/>
          <c:y val="0.1216933806321769"/>
          <c:w val="0.54455597363994634"/>
          <c:h val="0.74314183352508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A1-4FA7-95D1-07BF06FFE80A}"/>
              </c:ext>
            </c:extLst>
          </c:dPt>
          <c:dPt>
            <c:idx val="1"/>
            <c:bubble3D val="0"/>
            <c:explosion val="20"/>
            <c:spPr>
              <a:solidFill>
                <a:schemeClr val="accent5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9A1-4FA7-95D1-07BF06FFE80A}"/>
              </c:ext>
            </c:extLst>
          </c:dPt>
          <c:dPt>
            <c:idx val="2"/>
            <c:bubble3D val="0"/>
            <c:spPr>
              <a:solidFill>
                <a:schemeClr val="accent5">
                  <a:tint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9A1-4FA7-95D1-07BF06FFE80A}"/>
              </c:ext>
            </c:extLst>
          </c:dPt>
          <c:dPt>
            <c:idx val="3"/>
            <c:bubble3D val="0"/>
            <c:spPr>
              <a:solidFill>
                <a:schemeClr val="accent5">
                  <a:shade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9A1-4FA7-95D1-07BF06FFE80A}"/>
              </c:ext>
            </c:extLst>
          </c:dPt>
          <c:dPt>
            <c:idx val="4"/>
            <c:bubble3D val="0"/>
            <c:spPr>
              <a:solidFill>
                <a:schemeClr val="accent5">
                  <a:shade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9A1-4FA7-95D1-07BF06FFE80A}"/>
              </c:ext>
            </c:extLst>
          </c:dPt>
          <c:dPt>
            <c:idx val="5"/>
            <c:bubble3D val="0"/>
            <c:spPr>
              <a:solidFill>
                <a:schemeClr val="accent5">
                  <a:shade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9A1-4FA7-95D1-07BF06FFE80A}"/>
              </c:ext>
            </c:extLst>
          </c:dPt>
          <c:dLbls>
            <c:dLbl>
              <c:idx val="0"/>
              <c:layout>
                <c:manualLayout>
                  <c:x val="-1.2371026864933016E-2"/>
                  <c:y val="-4.335312070957992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62275830022789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A1-4FA7-95D1-07BF06FFE80A}"/>
                </c:ext>
              </c:extLst>
            </c:dLbl>
            <c:dLbl>
              <c:idx val="1"/>
              <c:layout>
                <c:manualLayout>
                  <c:x val="5.8188417233420282E-2"/>
                  <c:y val="-3.7868406814408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E34C911-FD27-4497-AE41-91E6FB097969}" type="CATEGORYNAME">
                      <a:rPr lang="en-US" dirty="0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
$99,662,154
</a:t>
                    </a:r>
                    <a:fld id="{4042DD93-3B25-4D05-AF36-A2121D5F0414}" type="PERCENTAGE">
                      <a:rPr lang="en-US" baseline="0" dirty="0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45582079357221"/>
                      <c:h val="0.171820597927496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A1-4FA7-95D1-07BF06FFE80A}"/>
                </c:ext>
              </c:extLst>
            </c:dLbl>
            <c:dLbl>
              <c:idx val="2"/>
              <c:layout>
                <c:manualLayout>
                  <c:x val="0.12011721054507514"/>
                  <c:y val="1.829108624245067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A1-4FA7-95D1-07BF06FFE80A}"/>
                </c:ext>
              </c:extLst>
            </c:dLbl>
            <c:dLbl>
              <c:idx val="3"/>
              <c:layout>
                <c:manualLayout>
                  <c:x val="-1.5811992801607295E-2"/>
                  <c:y val="9.85540838488695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24255671345249"/>
                      <c:h val="0.173867782913841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9A1-4FA7-95D1-07BF06FFE80A}"/>
                </c:ext>
              </c:extLst>
            </c:dLbl>
            <c:dLbl>
              <c:idx val="4"/>
              <c:layout>
                <c:manualLayout>
                  <c:x val="7.301792122651415E-8"/>
                  <c:y val="3.6218130060383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881238118788148"/>
                      <c:h val="0.1688097295123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9A1-4FA7-95D1-07BF06FFE80A}"/>
                </c:ext>
              </c:extLst>
            </c:dLbl>
            <c:dLbl>
              <c:idx val="5"/>
              <c:layout>
                <c:manualLayout>
                  <c:x val="7.5537039508828771E-4"/>
                  <c:y val="-8.056017634900873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82937702390474"/>
                      <c:h val="0.1718205979274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9A1-4FA7-95D1-07BF06FFE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PieDonut!$A$17:$A$22</c:f>
              <c:strCache>
                <c:ptCount val="6"/>
                <c:pt idx="0">
                  <c:v>Goal 1: Strong Economy with More Quality Jobs</c:v>
                </c:pt>
                <c:pt idx="1">
                  <c:v>Goal 2: Set the Standard for a Safe and Secure City</c:v>
                </c:pt>
                <c:pt idx="2">
                  <c:v>Goal 3: Quality of Life and Place</c:v>
                </c:pt>
                <c:pt idx="3">
                  <c:v>Goal 4: Transparent &amp; Consistent Communication</c:v>
                </c:pt>
                <c:pt idx="4">
                  <c:v>Goal 5: Provide Sound Governance &amp; Fiscal Management</c:v>
                </c:pt>
                <c:pt idx="5">
                  <c:v>Goal 6: Strengthen and Sustain our Infrastructure</c:v>
                </c:pt>
              </c:strCache>
            </c:strRef>
          </c:cat>
          <c:val>
            <c:numRef>
              <c:f>PieDonut!$B$17:$B$22</c:f>
              <c:numCache>
                <c:formatCode>_("$"* #,##0_);_("$"* \(#,##0\);_("$"* "-"??_);_(@_)</c:formatCode>
                <c:ptCount val="6"/>
                <c:pt idx="0">
                  <c:v>29494333.469999999</c:v>
                </c:pt>
                <c:pt idx="1">
                  <c:v>101331085.92000003</c:v>
                </c:pt>
                <c:pt idx="2">
                  <c:v>38714830.609999999</c:v>
                </c:pt>
                <c:pt idx="3">
                  <c:v>22249607.499999996</c:v>
                </c:pt>
                <c:pt idx="4">
                  <c:v>76783419.089999989</c:v>
                </c:pt>
                <c:pt idx="5">
                  <c:v>185426602.90999997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9A1-4FA7-95D1-07BF06FFE80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18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6091844729085"/>
          <c:y val="0.2345259650988451"/>
          <c:w val="0.46463043560282397"/>
          <c:h val="0.54947223491854713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EFB-457B-A867-2C1657C5193C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EFB-457B-A867-2C1657C5193C}"/>
              </c:ext>
            </c:extLst>
          </c:dPt>
          <c:dLbls>
            <c:dLbl>
              <c:idx val="0"/>
              <c:layout>
                <c:manualLayout>
                  <c:x val="0.29402184351007599"/>
                  <c:y val="2.4191256251326593E-2"/>
                </c:manualLayout>
              </c:layout>
              <c:tx>
                <c:rich>
                  <a:bodyPr/>
                  <a:lstStyle/>
                  <a:p>
                    <a:fld id="{68AFD602-6277-43B2-B9B9-13529164F94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$98,659,730
</a:t>
                    </a:r>
                    <a:fld id="{5C351AD6-90E9-48A8-BB0C-2E17A82C6968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55278160077654459"/>
                      <c:h val="0.328142812555034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FB-457B-A867-2C1657C5193C}"/>
                </c:ext>
              </c:extLst>
            </c:dLbl>
            <c:dLbl>
              <c:idx val="1"/>
              <c:layout>
                <c:manualLayout>
                  <c:x val="0.37369864121424429"/>
                  <c:y val="2.56923953237183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Non-General Fund</a:t>
                    </a:r>
                  </a:p>
                  <a:p>
                    <a:pPr>
                      <a:defRPr sz="105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baseline="0"/>
                      <a:t>$1,002,424
</a:t>
                    </a:r>
                    <a:fld id="{423B23AC-B155-43F7-A752-902B3F18742D}" type="PERCENTAGE">
                      <a:rPr lang="en-US" baseline="0"/>
                      <a:pPr>
                        <a:defRPr sz="105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160278484950509"/>
                      <c:h val="0.247119215632939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EFB-457B-A867-2C1657C51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PieDonut!$E$16:$F$16</c:f>
              <c:strCache>
                <c:ptCount val="2"/>
                <c:pt idx="0">
                  <c:v>General Fund</c:v>
                </c:pt>
                <c:pt idx="1">
                  <c:v>Non General Fund</c:v>
                </c:pt>
              </c:strCache>
            </c:strRef>
          </c:cat>
          <c:val>
            <c:numRef>
              <c:f>PieDonut!$E$18:$F$18</c:f>
              <c:numCache>
                <c:formatCode>_("$"* #,##0_);_("$"* \(#,##0\);_("$"* "-"??_);_(@_)</c:formatCode>
                <c:ptCount val="2"/>
                <c:pt idx="0">
                  <c:v>100637435.92000003</c:v>
                </c:pt>
                <c:pt idx="1">
                  <c:v>693650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FB-457B-A867-2C1657C5193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Cases Worked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Pt>
            <c:idx val="36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3C-4328-BD60-8B0077538EAB}"/>
              </c:ext>
            </c:extLst>
          </c:dPt>
          <c:dPt>
            <c:idx val="37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3C-4328-BD60-8B0077538EAB}"/>
              </c:ext>
            </c:extLst>
          </c:dPt>
          <c:dPt>
            <c:idx val="38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3C-4328-BD60-8B0077538EAB}"/>
              </c:ext>
            </c:extLst>
          </c:dPt>
          <c:dPt>
            <c:idx val="39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3C-4328-BD60-8B0077538EAB}"/>
              </c:ext>
            </c:extLst>
          </c:dPt>
          <c:dPt>
            <c:idx val="40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43C-4328-BD60-8B0077538EAB}"/>
              </c:ext>
            </c:extLst>
          </c:dPt>
          <c:dPt>
            <c:idx val="41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43C-4328-BD60-8B0077538EAB}"/>
              </c:ext>
            </c:extLst>
          </c:dPt>
          <c:dPt>
            <c:idx val="42"/>
            <c:invertIfNegative val="0"/>
            <c:bubble3D val="0"/>
            <c:spPr>
              <a:solidFill>
                <a:srgbClr val="00599D"/>
              </a:solidFill>
              <a:ln>
                <a:solidFill>
                  <a:srgbClr val="00599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43C-4328-BD60-8B0077538EAB}"/>
              </c:ext>
            </c:extLst>
          </c:dPt>
          <c:cat>
            <c:numRef>
              <c:f>Sheet1!$A$2:$A$44</c:f>
              <c:numCache>
                <c:formatCode>mmm\-yy</c:formatCode>
                <c:ptCount val="4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</c:numCache>
            </c:num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336</c:v>
                </c:pt>
                <c:pt idx="1">
                  <c:v>271</c:v>
                </c:pt>
                <c:pt idx="2">
                  <c:v>241</c:v>
                </c:pt>
                <c:pt idx="3">
                  <c:v>414</c:v>
                </c:pt>
                <c:pt idx="4">
                  <c:v>775</c:v>
                </c:pt>
                <c:pt idx="5">
                  <c:v>1307</c:v>
                </c:pt>
                <c:pt idx="6">
                  <c:v>957</c:v>
                </c:pt>
                <c:pt idx="7">
                  <c:v>782</c:v>
                </c:pt>
                <c:pt idx="8">
                  <c:v>697</c:v>
                </c:pt>
                <c:pt idx="9">
                  <c:v>288</c:v>
                </c:pt>
                <c:pt idx="10">
                  <c:v>448</c:v>
                </c:pt>
                <c:pt idx="11">
                  <c:v>325</c:v>
                </c:pt>
                <c:pt idx="12">
                  <c:v>396</c:v>
                </c:pt>
                <c:pt idx="13">
                  <c:v>342</c:v>
                </c:pt>
                <c:pt idx="14">
                  <c:v>519</c:v>
                </c:pt>
                <c:pt idx="15">
                  <c:v>543</c:v>
                </c:pt>
                <c:pt idx="16">
                  <c:v>548</c:v>
                </c:pt>
                <c:pt idx="17">
                  <c:v>667</c:v>
                </c:pt>
                <c:pt idx="18">
                  <c:v>411</c:v>
                </c:pt>
                <c:pt idx="19">
                  <c:v>1010</c:v>
                </c:pt>
                <c:pt idx="20">
                  <c:v>1591</c:v>
                </c:pt>
                <c:pt idx="21">
                  <c:v>731</c:v>
                </c:pt>
                <c:pt idx="22">
                  <c:v>573</c:v>
                </c:pt>
                <c:pt idx="23">
                  <c:v>526</c:v>
                </c:pt>
                <c:pt idx="24">
                  <c:v>516</c:v>
                </c:pt>
                <c:pt idx="25">
                  <c:v>679</c:v>
                </c:pt>
                <c:pt idx="26">
                  <c:v>590</c:v>
                </c:pt>
                <c:pt idx="27">
                  <c:v>487</c:v>
                </c:pt>
                <c:pt idx="28">
                  <c:v>346</c:v>
                </c:pt>
                <c:pt idx="29">
                  <c:v>510</c:v>
                </c:pt>
                <c:pt idx="30">
                  <c:v>250</c:v>
                </c:pt>
                <c:pt idx="31">
                  <c:v>221</c:v>
                </c:pt>
                <c:pt idx="32">
                  <c:v>671</c:v>
                </c:pt>
                <c:pt idx="33">
                  <c:v>368</c:v>
                </c:pt>
                <c:pt idx="34">
                  <c:v>290</c:v>
                </c:pt>
                <c:pt idx="35">
                  <c:v>168</c:v>
                </c:pt>
                <c:pt idx="36">
                  <c:v>137</c:v>
                </c:pt>
                <c:pt idx="37">
                  <c:v>345</c:v>
                </c:pt>
                <c:pt idx="38">
                  <c:v>306</c:v>
                </c:pt>
                <c:pt idx="39">
                  <c:v>569</c:v>
                </c:pt>
                <c:pt idx="40">
                  <c:v>1182</c:v>
                </c:pt>
                <c:pt idx="41">
                  <c:v>1288</c:v>
                </c:pt>
                <c:pt idx="42">
                  <c:v>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43C-4328-BD60-8B0077538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0117216"/>
        <c:axId val="1857689984"/>
      </c:barChart>
      <c:scatterChart>
        <c:scatterStyle val="lineMarker"/>
        <c:varyColors val="0"/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Sheet1!$A$2:$A$44</c:f>
              <c:numCache>
                <c:formatCode>mmm\-yy</c:formatCode>
                <c:ptCount val="43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</c:numCache>
            </c:numRef>
          </c:xVal>
          <c:yVal>
            <c:numRef>
              <c:f>Sheet1!$C$2:$C$44</c:f>
              <c:numCache>
                <c:formatCode>General</c:formatCode>
                <c:ptCount val="43"/>
                <c:pt idx="0">
                  <c:v>570.08333333333337</c:v>
                </c:pt>
                <c:pt idx="1">
                  <c:v>570.08333333333337</c:v>
                </c:pt>
                <c:pt idx="2">
                  <c:v>570.08333333333337</c:v>
                </c:pt>
                <c:pt idx="3">
                  <c:v>570.08333333333337</c:v>
                </c:pt>
                <c:pt idx="4">
                  <c:v>570.08333333333337</c:v>
                </c:pt>
                <c:pt idx="5">
                  <c:v>570.08333333333337</c:v>
                </c:pt>
                <c:pt idx="6">
                  <c:v>570.08333333333337</c:v>
                </c:pt>
                <c:pt idx="7">
                  <c:v>570.08333333333337</c:v>
                </c:pt>
                <c:pt idx="8">
                  <c:v>570.08333333333337</c:v>
                </c:pt>
                <c:pt idx="9">
                  <c:v>570.08333333333337</c:v>
                </c:pt>
                <c:pt idx="10">
                  <c:v>570.08333333333337</c:v>
                </c:pt>
                <c:pt idx="11">
                  <c:v>570.08333333333337</c:v>
                </c:pt>
                <c:pt idx="12">
                  <c:v>654.75</c:v>
                </c:pt>
                <c:pt idx="13">
                  <c:v>654.75</c:v>
                </c:pt>
                <c:pt idx="14">
                  <c:v>654.75</c:v>
                </c:pt>
                <c:pt idx="15">
                  <c:v>654.75</c:v>
                </c:pt>
                <c:pt idx="16">
                  <c:v>654.75</c:v>
                </c:pt>
                <c:pt idx="17">
                  <c:v>654.75</c:v>
                </c:pt>
                <c:pt idx="18">
                  <c:v>654.75</c:v>
                </c:pt>
                <c:pt idx="19">
                  <c:v>654.75</c:v>
                </c:pt>
                <c:pt idx="20">
                  <c:v>654.75</c:v>
                </c:pt>
                <c:pt idx="21">
                  <c:v>654.75</c:v>
                </c:pt>
                <c:pt idx="22">
                  <c:v>654.75</c:v>
                </c:pt>
                <c:pt idx="23">
                  <c:v>654.75</c:v>
                </c:pt>
                <c:pt idx="24">
                  <c:v>424.66666666666669</c:v>
                </c:pt>
                <c:pt idx="25">
                  <c:v>424.66666666666669</c:v>
                </c:pt>
                <c:pt idx="26">
                  <c:v>424.66666666666669</c:v>
                </c:pt>
                <c:pt idx="27">
                  <c:v>424.66666666666669</c:v>
                </c:pt>
                <c:pt idx="28">
                  <c:v>424.66666666666669</c:v>
                </c:pt>
                <c:pt idx="29">
                  <c:v>424.66666666666669</c:v>
                </c:pt>
                <c:pt idx="30">
                  <c:v>424.66666666666669</c:v>
                </c:pt>
                <c:pt idx="31">
                  <c:v>424.66666666666669</c:v>
                </c:pt>
                <c:pt idx="32">
                  <c:v>424.66666666666669</c:v>
                </c:pt>
                <c:pt idx="33">
                  <c:v>424.66666666666669</c:v>
                </c:pt>
                <c:pt idx="34">
                  <c:v>424.66666666666669</c:v>
                </c:pt>
                <c:pt idx="35">
                  <c:v>424.66666666666669</c:v>
                </c:pt>
                <c:pt idx="36">
                  <c:v>687.42857142857144</c:v>
                </c:pt>
                <c:pt idx="37">
                  <c:v>687.42857142857144</c:v>
                </c:pt>
                <c:pt idx="38">
                  <c:v>687.42857142857144</c:v>
                </c:pt>
                <c:pt idx="39">
                  <c:v>687.42857142857144</c:v>
                </c:pt>
                <c:pt idx="40">
                  <c:v>687.42857142857144</c:v>
                </c:pt>
                <c:pt idx="41">
                  <c:v>687.42857142857144</c:v>
                </c:pt>
                <c:pt idx="42">
                  <c:v>687.42857142857144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143C-4328-BD60-8B0077538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857216"/>
        <c:axId val="523859136"/>
      </c:scatterChart>
      <c:dateAx>
        <c:axId val="8011721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57689984"/>
        <c:crosses val="autoZero"/>
        <c:auto val="1"/>
        <c:lblOffset val="100"/>
        <c:baseTimeUnit val="months"/>
      </c:dateAx>
      <c:valAx>
        <c:axId val="1857689984"/>
        <c:scaling>
          <c:orientation val="minMax"/>
          <c:max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117216"/>
        <c:crosses val="autoZero"/>
        <c:crossBetween val="between"/>
        <c:majorUnit val="200"/>
        <c:minorUnit val="100"/>
      </c:valAx>
      <c:valAx>
        <c:axId val="52385913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23857216"/>
        <c:crosses val="max"/>
        <c:crossBetween val="midCat"/>
      </c:valAx>
      <c:valAx>
        <c:axId val="523857216"/>
        <c:scaling>
          <c:orientation val="minMax"/>
        </c:scaling>
        <c:delete val="1"/>
        <c:axPos val="t"/>
        <c:numFmt formatCode="mmm\-yy" sourceLinked="1"/>
        <c:majorTickMark val="out"/>
        <c:minorTickMark val="none"/>
        <c:tickLblPos val="nextTo"/>
        <c:crossAx val="523859136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D85A-6264-48B1-A538-E34F94A863BA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49C6F-338E-424D-8F5F-6CF3BA21B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6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8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81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01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200" b="1">
                <a:latin typeface="Proxima Nova"/>
                <a:cs typeface="Arial"/>
              </a:rPr>
              <a:t>What is Code Enforcement?</a:t>
            </a:r>
          </a:p>
          <a:p>
            <a:pPr>
              <a:spcAft>
                <a:spcPts val="2400"/>
              </a:spcAft>
            </a:pPr>
            <a:r>
              <a:rPr lang="en-US" sz="1200">
                <a:latin typeface="Proxima Nova"/>
                <a:cs typeface="Arial"/>
              </a:rPr>
              <a:t>Housing and building code enforcement is a system of laws and policies used by the City to seek compliance with minimum property standards in support of </a:t>
            </a:r>
            <a:r>
              <a:rPr lang="en-US" sz="1200" b="1" i="1" u="sng">
                <a:solidFill>
                  <a:srgbClr val="00599D"/>
                </a:solidFill>
                <a:latin typeface="Proxima Nova"/>
                <a:cs typeface="Arial"/>
              </a:rPr>
              <a:t>safe and healthy neighborhoods for all</a:t>
            </a:r>
            <a:r>
              <a:rPr lang="en-US" sz="1200">
                <a:latin typeface="Proxima Nova"/>
                <a:cs typeface="Arial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200" b="1">
                <a:latin typeface="Proxima Nova"/>
                <a:cs typeface="Arial"/>
              </a:rPr>
              <a:t>Why is it important?</a:t>
            </a:r>
          </a:p>
          <a:p>
            <a:pPr>
              <a:spcAft>
                <a:spcPts val="1200"/>
              </a:spcAft>
            </a:pPr>
            <a:r>
              <a:rPr lang="en-US" sz="1200">
                <a:latin typeface="Proxima Nova"/>
                <a:cs typeface="Arial"/>
              </a:rPr>
              <a:t>Code Enforcement is a critical tool to improve community health, safety, quality of life, and neighborhood vibrancy.</a:t>
            </a:r>
            <a:endParaRPr lang="en-US" sz="1100">
              <a:latin typeface="Proxima Nov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49C6F-338E-424D-8F5F-6CF3BA21BD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2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11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1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7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3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0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0FB6-4AC9-43B2-B927-7E112DDFA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0B2A2-962A-40B0-B67A-EA05C9FFB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82D1-1DF4-474C-9C86-210ACB9E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614C5-62B8-48B2-B807-4EF2480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68531-6CA0-4C44-859A-F927B11C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4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D9B4-D181-4FCB-8929-E7A64AB2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0B51E-E321-46D6-AF63-2B787636A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136BC-7F3C-4624-ACC2-039089E1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79136-645E-4738-B829-ADF28F78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F22FC-06E0-4EA2-A721-A6A04C76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9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A6DFF-0AB0-4D48-8BC8-C75C01FF6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E3D26-3684-41AC-B258-1B5C8AC16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86B05-CDE6-40DE-9F96-D90A3913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63116-8BFB-4D27-8906-ABE8A930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E7AE-DEDC-485F-9196-58053ECE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0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11CB3-01D4-4727-AF2C-F6CE5D43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7DDC5-41A9-41D5-90AB-8DAB8685C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05F8-58C4-47E9-81D7-5AB98E44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4DF89-4DCF-46C7-90B1-0D74ED1D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3CCD4-CEC7-4BF2-B8B1-43CCB00D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6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C632-1DE7-4376-BB48-2EE4000D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CBAC2-257E-43BD-95B2-6263128E3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7872-EA8B-4366-A6C4-268D66E6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836C4-18BE-4582-AD55-72E8C8996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71A9-846C-4E23-A038-92350C19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5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FB75-BDC2-46CB-8977-2C664659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7CEDB-B2D2-44B4-B7A3-AF48B3723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0F41F-52F4-45E8-8250-318C4FB90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DCDDB-2337-4FDB-B5AB-D968F21F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02EE7-D3D0-4CE2-B6B7-83C3D041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99304-0108-4FC0-AF2E-7094F2BF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1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87A3-0B63-414A-8894-8C27CE49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DE693-3F36-4BF5-AA7E-853EA13CB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9B01E-C24B-403A-8180-2BA522B7F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2BE38-C20F-42A9-8AB4-C20D44D30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C8565-5D64-49B7-BB43-83DD32F39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171CB-CEC9-4B1A-99F1-AF93AE8E9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B65900-EC7A-47F1-8790-1A583DF5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C31679-F136-4045-89AF-BCC300E8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DDC8-4983-4233-BACB-9CDD102D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7C9FB-016D-4E22-9505-157113EA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42D1B-E599-4B0F-AF1F-6A006D51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50C32-A218-4815-85EE-747EFA91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8C0AB-BC02-41B0-91B0-C41C2DB2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1B188-0F37-464D-8DDA-C544E538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5BD6E-7030-42EB-9E75-EABBF256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BFD9-7289-4B42-B94C-CC3867D0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EACD8-CCCE-4833-A768-5DD4BDAA9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5F628-4E8E-4871-BFC8-48673A1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8D40F-A672-4B28-8337-2E622EB0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D5BD3-1809-436C-8BD9-D414C987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DB148-E554-4022-9EE6-E2C35AC3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9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6AEC-3F4F-4F03-95CC-568E43D8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B6525-F7D3-40CD-AA70-4C0AE834E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E8111-C98F-43F4-81AE-3FE518D68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40600-6B64-4A7E-930F-E8F450E0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7EB91-5382-4F38-94C2-8EE79946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529B8-CE1E-420B-8139-0BE31792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5B689C-2969-40CD-8C73-7F89A332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1C99B-27E9-4F05-8B74-1B39E0BFB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198A6-8D97-475F-81B6-035845DCF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A7472-CD7C-4148-86C5-438AE480F9E2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C0A49-84B1-45A9-A6A2-9DF365C8A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66BE2-0530-47E1-B6CB-CF35E94A2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E4AF7-C5DC-4D63-B900-36C474FCC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25098" y="2273141"/>
            <a:ext cx="4743834" cy="244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800" b="1">
                <a:solidFill>
                  <a:schemeClr val="bg1"/>
                </a:solidFill>
              </a:rPr>
              <a:t>Goal Two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3200" i="1">
                <a:solidFill>
                  <a:schemeClr val="bg1"/>
                </a:solidFill>
              </a:rPr>
              <a:t>Safe and Secure City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>
                <a:solidFill>
                  <a:schemeClr val="bg1"/>
                </a:solidFill>
              </a:rPr>
              <a:t>FY 2025 Budget Presentation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238539" y="4717668"/>
            <a:ext cx="32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July, 2024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A72EB671-EDE0-21B0-2A82-FCC30AC62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701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>
                <a:solidFill>
                  <a:srgbClr val="2F5597"/>
                </a:solidFill>
                <a:latin typeface="Proxima Nova Extrabold"/>
              </a:rPr>
              <a:t>10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Two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128474"/>
            <a:ext cx="7545633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Health Department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Intelligence technology for efficient resource utilization. 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,Sans-Serif"/>
              <a:buChar char="•"/>
            </a:pP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Improve technological systems for a more structured patient and customer experience</a:t>
            </a:r>
            <a:endParaRPr lang="en-US" sz="20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Community Health Needs Assessment to identify gaps in the health of the community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Employee development to remain  knowledgeable on current public health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2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A72EB671-EDE0-21B0-2A82-FCC30AC62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701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>
                <a:solidFill>
                  <a:srgbClr val="2F5597"/>
                </a:solidFill>
                <a:latin typeface="Proxima Nova Extrabold"/>
              </a:rPr>
              <a:t>11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Two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128474"/>
            <a:ext cx="8834361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Code Enforcement*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Transition to </a:t>
            </a:r>
            <a:r>
              <a:rPr lang="en-US" sz="22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strategic code enforcement 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that is effective + efficient. 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Aft>
                <a:spcPts val="600"/>
              </a:spcAft>
              <a:buFont typeface="Arial,Sans-Serif"/>
              <a:buChar char="•"/>
            </a:pPr>
            <a:r>
              <a:rPr lang="en-US" sz="22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Plan: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Use data to </a:t>
            </a: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prioritize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key health and safety issues and allocate resources</a:t>
            </a:r>
          </a:p>
          <a:p>
            <a:pPr marL="225425" indent="-225425">
              <a:spcAft>
                <a:spcPts val="600"/>
              </a:spcAft>
              <a:buFont typeface="Arial,Sans-Serif"/>
              <a:buChar char="•"/>
            </a:pPr>
            <a:r>
              <a:rPr lang="en-US" sz="22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People: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Train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and provide ongoing education for code enforcement officers</a:t>
            </a:r>
          </a:p>
          <a:p>
            <a:pPr marL="225425" indent="-225425">
              <a:spcAft>
                <a:spcPts val="600"/>
              </a:spcAft>
              <a:buFont typeface="Arial,Sans-Serif"/>
              <a:buChar char="•"/>
            </a:pPr>
            <a:r>
              <a:rPr lang="en-US" sz="22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Process: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Evaluate and </a:t>
            </a: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streamline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processes, leveraging technology to reduce manual processes</a:t>
            </a:r>
          </a:p>
          <a:p>
            <a:pPr marL="225425" indent="-225425">
              <a:spcAft>
                <a:spcPts val="600"/>
              </a:spcAft>
              <a:buFont typeface="Arial,Sans-Serif"/>
              <a:buChar char="•"/>
            </a:pPr>
            <a:r>
              <a:rPr lang="en-US" sz="22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Performance: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Identify and </a:t>
            </a: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track</a:t>
            </a:r>
            <a:r>
              <a:rPr lang="en-US" sz="2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key performance indicators to measure effectiveness and efficiency – adjust as needed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10647-3037-D876-69BB-B6E8B0B3A622}"/>
              </a:ext>
            </a:extLst>
          </p:cNvPr>
          <p:cNvSpPr txBox="1"/>
          <p:nvPr/>
        </p:nvSpPr>
        <p:spPr>
          <a:xfrm>
            <a:off x="1161143" y="5901451"/>
            <a:ext cx="8473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*Although Code Enforcement is budgeted in Goal 1 with Development Services, its function is strongly connected to Goal 2.</a:t>
            </a:r>
          </a:p>
        </p:txBody>
      </p:sp>
    </p:spTree>
    <p:extLst>
      <p:ext uri="{BB962C8B-B14F-4D97-AF65-F5344CB8AC3E}">
        <p14:creationId xmlns:p14="http://schemas.microsoft.com/office/powerpoint/2010/main" val="313725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BCEAB6BB-40B0-B1F1-FF39-4B3AF67CD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98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12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Major Variances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B9FB5-4965-F969-5E4C-B830920294A6}"/>
              </a:ext>
            </a:extLst>
          </p:cNvPr>
          <p:cNvSpPr txBox="1"/>
          <p:nvPr/>
        </p:nvSpPr>
        <p:spPr>
          <a:xfrm>
            <a:off x="469127" y="1251849"/>
            <a:ext cx="6693673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Increase in personnel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Technology Costs and Needs Increased</a:t>
            </a:r>
          </a:p>
        </p:txBody>
      </p:sp>
    </p:spTree>
    <p:extLst>
      <p:ext uri="{BB962C8B-B14F-4D97-AF65-F5344CB8AC3E}">
        <p14:creationId xmlns:p14="http://schemas.microsoft.com/office/powerpoint/2010/main" val="2480484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223847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Expenses by Department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82E06-3615-C9C3-8609-2709A193A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98" y="1997106"/>
            <a:ext cx="11331404" cy="28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6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14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B9C7B-C4B9-33CE-3D9B-9EBB6FB8FF8F}"/>
              </a:ext>
            </a:extLst>
          </p:cNvPr>
          <p:cNvSpPr txBox="1"/>
          <p:nvPr/>
        </p:nvSpPr>
        <p:spPr>
          <a:xfrm>
            <a:off x="344129" y="152401"/>
            <a:ext cx="11331404" cy="80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effectLst/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Expenses by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98586-4B3B-471C-C867-F66FD84D2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61" y="1677832"/>
            <a:ext cx="11449940" cy="35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15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D908BF-FF45-456B-AC66-7D016F0E639B}"/>
              </a:ext>
            </a:extLst>
          </p:cNvPr>
          <p:cNvSpPr txBox="1"/>
          <p:nvPr/>
        </p:nvSpPr>
        <p:spPr>
          <a:xfrm>
            <a:off x="344129" y="387991"/>
            <a:ext cx="11331404" cy="80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effectLst/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Staffing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16696F-22B3-9AFD-B007-4BE957CAF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06" y="2276475"/>
            <a:ext cx="97726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5C46955-10F7-F4FB-4540-A18210DA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023892"/>
            <a:ext cx="8437109" cy="52168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Police Department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Accreditation-2023 marked the </a:t>
            </a:r>
            <a:r>
              <a:rPr lang="en-US" sz="1950" b="1">
                <a:latin typeface="Arial" panose="020B0604020202020204" pitchFamily="34" charset="0"/>
                <a:cs typeface="Arial" panose="020B0604020202020204" pitchFamily="34" charset="0"/>
              </a:rPr>
              <a:t>30th year </a:t>
            </a: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that the Midland Police Department has met the rigorous demands of CALEA’s Accreditation standards.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The Midland Police Department established its own Police Academy, staffed by MPD personnel and tailored to our unique demands. Through </a:t>
            </a:r>
            <a:r>
              <a:rPr lang="en-US" sz="1950" b="1">
                <a:latin typeface="Arial" panose="020B0604020202020204" pitchFamily="34" charset="0"/>
                <a:cs typeface="Arial" panose="020B0604020202020204" pitchFamily="34" charset="0"/>
              </a:rPr>
              <a:t>five academy classes</a:t>
            </a: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50" b="1">
                <a:latin typeface="Arial" panose="020B0604020202020204" pitchFamily="34" charset="0"/>
                <a:cs typeface="Arial" panose="020B0604020202020204" pitchFamily="34" charset="0"/>
              </a:rPr>
              <a:t>41 recruits </a:t>
            </a: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have successfully graduated.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Implemented and deployed the FLOCK camera system. So far, </a:t>
            </a:r>
            <a:r>
              <a:rPr lang="en-US" sz="1950" b="1">
                <a:latin typeface="Arial" panose="020B0604020202020204" pitchFamily="34" charset="0"/>
                <a:cs typeface="Arial" panose="020B0604020202020204" pitchFamily="34" charset="0"/>
              </a:rPr>
              <a:t>145 vehicles and $8,040,691.00 worth of property have been recovered</a:t>
            </a: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950" b="1">
                <a:latin typeface="Arial" panose="020B0604020202020204" pitchFamily="34" charset="0"/>
                <a:cs typeface="Arial" panose="020B0604020202020204" pitchFamily="34" charset="0"/>
              </a:rPr>
              <a:t>178 warrants/arrests made</a:t>
            </a: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50">
                <a:latin typeface="Arial" panose="020B0604020202020204" pitchFamily="34" charset="0"/>
                <a:cs typeface="Arial" panose="020B0604020202020204" pitchFamily="34" charset="0"/>
              </a:rPr>
              <a:t>The MPD cares about the mental health of its employees. As a result, MPD has engaged the services of a psychologist specifically trained to deal with the unique issues related to first responders and military personnel.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E4ABA-E248-DBDF-06DF-081B1AE7D05E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16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53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dirty="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860168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82612" y="985792"/>
            <a:ext cx="7853818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Midland Police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Enhance Public Safety Through Targeted Enforcement Campaigns on 10 of the Most Dangerous Intersections in Midland based on the Vision Zero Safety Action Plan: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Midkiff/Wadley, Andrews Hwy/Midland, Midland/Wadley, Midkiff/Wall, Andrews Hwy/Loop 250, Andrews Hwy/Midkiff, Garfield/Wadley, Belmont/Longview, Andrews Hwy/Illinois, Midland/Loop250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Since the Traffic Plan was rolled out on June 17, 2024, over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936 Traffic Stops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have been made, 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744 citations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have been issued and at least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15 arrests made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Maps provided through collaboration with COM Engineering/Traffic.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A4D54-1711-5420-D2FB-76166083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260" y="344336"/>
            <a:ext cx="2866966" cy="2075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F827E-33B8-248A-C9FA-000CE5AC9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048" y="4615888"/>
            <a:ext cx="3411279" cy="677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FB2AF-86B8-8EFC-4B0F-3FD911996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116" y="3293764"/>
            <a:ext cx="3269513" cy="689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1A11A2-14D1-0CC4-8B73-5897FD17C2F0}"/>
              </a:ext>
            </a:extLst>
          </p:cNvPr>
          <p:cNvSpPr txBox="1"/>
          <p:nvPr/>
        </p:nvSpPr>
        <p:spPr>
          <a:xfrm>
            <a:off x="10074348" y="2923953"/>
            <a:ext cx="15860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Andrews Hwy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527D7-61EC-B5A7-E464-4000ECCDB464}"/>
              </a:ext>
            </a:extLst>
          </p:cNvPr>
          <p:cNvSpPr txBox="1"/>
          <p:nvPr/>
        </p:nvSpPr>
        <p:spPr>
          <a:xfrm>
            <a:off x="10172709" y="5294078"/>
            <a:ext cx="13910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Wadley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3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2" y="1023892"/>
            <a:ext cx="6009596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Midland Police Department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Enhance Public Safety Through Targeted Enforcement Campaigns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Campaigns in development: 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Safe Intersection Initiative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Red For a Reason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School Zone Initiative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Lock it or Lose It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Speeders Beware</a:t>
            </a:r>
          </a:p>
          <a:p>
            <a:pPr lvl="1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566EF-B873-A5D6-B48F-28C1BBE0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363" y="1147482"/>
            <a:ext cx="1725157" cy="1783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4CFDF-FCBA-BD91-7F8C-8DAFCA383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24" y="2712865"/>
            <a:ext cx="3290048" cy="1853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3A27B5-72CF-1162-CDA2-A928F37D7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985" y="2931459"/>
            <a:ext cx="1813112" cy="24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125579"/>
            <a:ext cx="8171346" cy="49244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Midland Police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Collaboration between Water, Code Enforcement, and the PD to address the Triangle: America's Best Value Inn, Midland Extended Stay, and OYO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Conducted inspections to identify a number of residents, living conditions, and safety hazards.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Collaborated with Isaac Garnett to provide displaced residents with shelter options.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Criminally Trespassed non-compliant squatters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Property owner provided the opportunity to restore to a safe and habitable condition.</a:t>
            </a:r>
          </a:p>
          <a:p>
            <a:pPr lvl="1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4CFDF-FCBA-BD91-7F8C-8DAFCA383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602" y="507547"/>
            <a:ext cx="2857858" cy="2203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3A27B5-72CF-1162-CDA2-A928F37D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851" y="2463706"/>
            <a:ext cx="2297205" cy="1673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566EF-B873-A5D6-B48F-28C1BBE01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846" y="3893691"/>
            <a:ext cx="2218215" cy="166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3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FEA5322-9EBD-8556-D06B-2172C43BE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Table of 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95CBF-6F45-9108-CAD2-1184C06E4BE0}"/>
              </a:ext>
            </a:extLst>
          </p:cNvPr>
          <p:cNvSpPr txBox="1"/>
          <p:nvPr/>
        </p:nvSpPr>
        <p:spPr>
          <a:xfrm>
            <a:off x="469127" y="1415410"/>
            <a:ext cx="664136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Priorities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Major Variances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 Key Accomplishments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Deliverables </a:t>
            </a:r>
          </a:p>
        </p:txBody>
      </p:sp>
    </p:spTree>
    <p:extLst>
      <p:ext uri="{BB962C8B-B14F-4D97-AF65-F5344CB8AC3E}">
        <p14:creationId xmlns:p14="http://schemas.microsoft.com/office/powerpoint/2010/main" val="210166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4A0A4C-2E6B-1D38-E4BA-840E5085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844" y="2056559"/>
            <a:ext cx="1971675" cy="200977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2" y="1023892"/>
            <a:ext cx="8165980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Midland Police Department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As the City of Midland and the Permian Basin Grows, We Grow Together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We Will Strengthen Ties Within the Community Through Collaboration with other Law Enforcement Agencies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Midland Police Department spearheaded and continues to support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Permian Basin Violent Crime Task Force (PBVCTF)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a multi-agency collaboration that includes MPD, OPD, ECSO, DEA, and FBI.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Midland Police Department spearheaded and continues to support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High Intensity Drug Trafficking Areas (HIDTA)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in our region, a multi-agency collaboration that includes MPD, OPD, ECSO, and DEA.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Midland Police Department maintains Task Force Officers (TFOs) with many Federal Agencies including the FBI, DEA, and HSI.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1F3AF-D905-448E-9862-04ACA969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070" y="259976"/>
            <a:ext cx="1999130" cy="1999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74DE96-1D0A-0505-796D-EB450455D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242" y="3810000"/>
            <a:ext cx="1924105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7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Proxima Nova Extrabold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2" y="1023892"/>
            <a:ext cx="8132310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Midland Police Department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As the City of Midland and the Permian Basin Grows, We Grow Together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 Will Strengthen Ties Within the Community Through Collaboration and Community Outreach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Midland Police Department Provides Several Successful Community Outreach Programs: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Texas National Night Out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Trunk-or-Treat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Blue Santa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Coffee with a Cop/Donuts with A Cop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Rape Aggression Defense (RAD)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E6DA6-8649-ACB0-AEAE-F7B261296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61" y="2868707"/>
            <a:ext cx="1912632" cy="2492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6E6FC-7973-BA5C-5553-A768C37AD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29" y="681318"/>
            <a:ext cx="2743200" cy="20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22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281474"/>
            <a:ext cx="511696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Midland Fire Department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Addition of 8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front line ambulance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service 1/2/24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EMS4 –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785 responses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thru 7/1/24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8.33% of all EMS response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idland Fire Department - Frazer, Ltd.">
            <a:extLst>
              <a:ext uri="{FF2B5EF4-FFF2-40B4-BE49-F238E27FC236}">
                <a16:creationId xmlns:a16="http://schemas.microsoft.com/office/drawing/2014/main" id="{5A536477-F1EE-6C08-335A-12995FE0B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422" y="1844104"/>
            <a:ext cx="5303177" cy="30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0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23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1" y="1413063"/>
            <a:ext cx="5008109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Midland Fire Department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Third aerial apparatus added to response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Meets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ISO standard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of two aerials at all structure fires within City limits.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77453-C47C-13F3-0657-9A995A78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7" y="1260475"/>
            <a:ext cx="572294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0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24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1" y="1260475"/>
            <a:ext cx="5802767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Midland Fire Department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Two City-wide CPR classes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40+ Employees Trained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20+ CPR Certified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PPE risk assessment and wear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National Fire Protection Association (NFPA) Standard 1851 requirement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5A89B-389F-E249-7F09-7AA6AC96E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174" y="685798"/>
            <a:ext cx="3340113" cy="2220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B0B9C-9357-40FE-A805-2EB9838DF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512" y="2618355"/>
            <a:ext cx="4324790" cy="28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5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7C4E342-5C5F-8C08-AB6F-F79D62AC0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023892"/>
            <a:ext cx="8328253" cy="49244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Strategy: Be the Safest City in West Texas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Fire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Health and Wellness initiative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Launch wellness programs focused on physical and mental health.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Provide access to support services and resources.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Community outreach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Expand public education programs.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 community engagement with all stakeholders including local, state, and federal agencies.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Emergency Preparedness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response capabilities through training.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 community awareness through education.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Improve EMS collection and billing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Create RFP for third-party EMS specific services.</a:t>
            </a:r>
          </a:p>
        </p:txBody>
      </p:sp>
    </p:spTree>
    <p:extLst>
      <p:ext uri="{BB962C8B-B14F-4D97-AF65-F5344CB8AC3E}">
        <p14:creationId xmlns:p14="http://schemas.microsoft.com/office/powerpoint/2010/main" val="393863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3BD0CBF8-8861-5E29-C77C-0B66C1E30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26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1" y="1023892"/>
            <a:ext cx="6793367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Animal Services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Increased the number of animals released to rescue partners from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697 in 2022 to 804 in 2023.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Achieved an annual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live release rate of 72.78%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Facilitated the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adoption of 1,479 animals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Responded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6,410 requests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for assistance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Participated in numerous community events such as "Bark in the Park," "Fire Truck or Treat," and "KWEL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Pawlidays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," fostering community involvement and promoting responsible pet ownership.</a:t>
            </a:r>
          </a:p>
        </p:txBody>
      </p:sp>
    </p:spTree>
    <p:extLst>
      <p:ext uri="{BB962C8B-B14F-4D97-AF65-F5344CB8AC3E}">
        <p14:creationId xmlns:p14="http://schemas.microsoft.com/office/powerpoint/2010/main" val="320307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C7B4AFE5-58E4-D971-8A4F-C6EBE3533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153337"/>
            <a:ext cx="7000196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Animal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Enhanced Community Outreach and Pet Identification: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Implementing new initiatives to strengthen community engagement, utilizing our partnership with Petco Love Lost, and offering free microchipping services to improve pet identification and recovery.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Targeted Adoption Campaigns: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Developing and executing targeted adoption campaigns during historically lower adoption months to boost adoption rates for both dogs and cats.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Increased Community Education: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Expanding public education efforts on responsible pet ownership, wildlife cohabitation, and prevention of animal bites through outreach.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52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EC4FD222-1C80-993D-CE76-8E3CCE5AE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28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222828"/>
            <a:ext cx="6401481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Health Department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7,481 patients seen for immunization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973 Health Inspections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completed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16 vaccine clinics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held at the Midland Health Department and off-site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956 patients seen for STI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389 Texas notifiable condition investigations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*Many of these activities are State Mandated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5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82D801B-51A2-33D5-16FF-516E3E967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2" y="1023892"/>
            <a:ext cx="9068481" cy="5139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Health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 proactive instead of reactive in response to emerging diseases.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Established arbovirus surveillance with two identified locations; working on third.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Identify gaps in health services and connect residents with resources.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Introduced Wellness Wednesday at the Health Department where community partners can speak to patients about various services provided.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Started community services referral process to make sure patients have various needs met, even those we may not provide services for.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Strengthen relationships with community partners.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Collaboration with NewsWest9 to highlight public health and nutrition.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Annual Spring Health Fair and Annual Fall Festival and Resource Fair that allows for the diverse partnerships to flourish and new ones to form.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3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E6EB4CD5-611D-EF89-3DD2-6FCA6B331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7976201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“The City of Midland will be the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Safest City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West Texas by Providing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World Class Municipal Services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Operational Excellence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 a Culture of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Safe City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(Goal 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 Sound Governance &amp; Fiscal Management </a:t>
            </a:r>
            <a:r>
              <a:rPr lang="en-US" sz="2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(Goal 5)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40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30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086682"/>
            <a:ext cx="64014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Code Enforcement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0527BF-A3DD-DD57-0F31-BD0FE6405EAF}"/>
              </a:ext>
            </a:extLst>
          </p:cNvPr>
          <p:cNvGrpSpPr/>
          <p:nvPr/>
        </p:nvGrpSpPr>
        <p:grpSpPr>
          <a:xfrm>
            <a:off x="576262" y="1684693"/>
            <a:ext cx="8176544" cy="4187457"/>
            <a:chOff x="421830" y="1180823"/>
            <a:chExt cx="8176544" cy="4538294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B5874C2-99C2-80D3-A06E-D8E7DBF794E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21830" y="1180823"/>
            <a:ext cx="7436710" cy="4538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9FDEE4-4B9A-F48A-838C-DAECEE6530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9309" y="1879467"/>
              <a:ext cx="15364" cy="3141004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2D77A73-60FB-769C-0EBD-B56E7E25411E}"/>
                </a:ext>
              </a:extLst>
            </p:cNvPr>
            <p:cNvSpPr/>
            <p:nvPr/>
          </p:nvSpPr>
          <p:spPr>
            <a:xfrm rot="16200000">
              <a:off x="6696086" y="1849799"/>
              <a:ext cx="326887" cy="410288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26B4F4-E001-D64A-A67A-DB7FFF4A903C}"/>
                </a:ext>
              </a:extLst>
            </p:cNvPr>
            <p:cNvSpPr txBox="1"/>
            <p:nvPr/>
          </p:nvSpPr>
          <p:spPr>
            <a:xfrm>
              <a:off x="4482516" y="1871483"/>
              <a:ext cx="2107242" cy="3669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3 New FTEs Added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3B9CE8-C408-8DDC-DA6F-F437D796BC72}"/>
                </a:ext>
              </a:extLst>
            </p:cNvPr>
            <p:cNvSpPr txBox="1"/>
            <p:nvPr/>
          </p:nvSpPr>
          <p:spPr>
            <a:xfrm>
              <a:off x="1178658" y="3536002"/>
              <a:ext cx="2249183" cy="30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570 Cases (2021)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32165F-9E09-5C93-0DA3-90CDA4DD9A41}"/>
                </a:ext>
              </a:extLst>
            </p:cNvPr>
            <p:cNvSpPr txBox="1"/>
            <p:nvPr/>
          </p:nvSpPr>
          <p:spPr>
            <a:xfrm>
              <a:off x="3125552" y="3385899"/>
              <a:ext cx="2164522" cy="30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655 Cases (2022)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301B28-461C-AF7F-A42B-F1596062C8D4}"/>
                </a:ext>
              </a:extLst>
            </p:cNvPr>
            <p:cNvSpPr txBox="1"/>
            <p:nvPr/>
          </p:nvSpPr>
          <p:spPr>
            <a:xfrm>
              <a:off x="4981674" y="3854903"/>
              <a:ext cx="2164522" cy="30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425 Cases (2023)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4CDE5A-20BE-C263-68F8-2E4D570DEBC1}"/>
                </a:ext>
              </a:extLst>
            </p:cNvPr>
            <p:cNvSpPr txBox="1"/>
            <p:nvPr/>
          </p:nvSpPr>
          <p:spPr>
            <a:xfrm>
              <a:off x="6433852" y="3324568"/>
              <a:ext cx="2164522" cy="30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687 Cases (2024)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77B15EC-9A3F-1312-BAA5-4EF403404497}"/>
              </a:ext>
            </a:extLst>
          </p:cNvPr>
          <p:cNvSpPr txBox="1"/>
          <p:nvPr/>
        </p:nvSpPr>
        <p:spPr>
          <a:xfrm>
            <a:off x="8077599" y="277096"/>
            <a:ext cx="3770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Data Analysis: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Identified drop in code enforcement activity</a:t>
            </a:r>
          </a:p>
          <a:p>
            <a:pPr marL="173038" indent="-173038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Industry Standards: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Recommend 1 code officer per 10k population</a:t>
            </a:r>
          </a:p>
          <a:p>
            <a:pPr marL="173038" indent="-173038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Staff Increase: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Added 3 FTEs in Q1 CY2024 (from 6 to 9 FTEs)</a:t>
            </a:r>
          </a:p>
          <a:p>
            <a:pPr marL="173038" indent="-173038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60% increase in average monthly activity, exceeding CY2023, aligning with CY2022 levels</a:t>
            </a:r>
          </a:p>
          <a:p>
            <a:pPr marL="173038" indent="-173038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Future Focus (FY25):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Shift to measure effectiveness + efficiency </a:t>
            </a:r>
          </a:p>
        </p:txBody>
      </p:sp>
      <p:pic>
        <p:nvPicPr>
          <p:cNvPr id="16" name="Picture 15" descr="A black and blue city skyline&#10;&#10;Description automatically generated">
            <a:extLst>
              <a:ext uri="{FF2B5EF4-FFF2-40B4-BE49-F238E27FC236}">
                <a16:creationId xmlns:a16="http://schemas.microsoft.com/office/drawing/2014/main" id="{35648E68-7C27-12AF-B921-94E94A2F2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C07DB1-E690-2A75-F5C8-3E3C8D1B68BF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12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31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222828"/>
            <a:ext cx="64014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Code Enforcement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D4DF2C-F937-28D4-CCE8-186695CD5FDF}"/>
              </a:ext>
            </a:extLst>
          </p:cNvPr>
          <p:cNvSpPr/>
          <p:nvPr/>
        </p:nvSpPr>
        <p:spPr>
          <a:xfrm>
            <a:off x="576263" y="4472398"/>
            <a:ext cx="3317677" cy="141193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algn="l" defTabSz="889000">
              <a:spcBef>
                <a:spcPct val="0"/>
              </a:spcBef>
            </a:pPr>
            <a:r>
              <a:rPr lang="en-US" sz="20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Improvement: 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process for vacant, dangerous buildings 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treamlined via ordinance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3B1F70-F95F-D2CA-306D-75F061452ACA}"/>
              </a:ext>
            </a:extLst>
          </p:cNvPr>
          <p:cNvSpPr/>
          <p:nvPr/>
        </p:nvSpPr>
        <p:spPr>
          <a:xfrm>
            <a:off x="4525263" y="4472398"/>
            <a:ext cx="3316113" cy="141193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933450" rtl="0">
              <a:spcBef>
                <a:spcPct val="0"/>
              </a:spcBef>
              <a:buNone/>
            </a:pPr>
            <a:r>
              <a:rPr lang="en-US" sz="21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Application: 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Prominent unsecured + vacant Vaughn Building in downtown Midland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19586A-7F75-8AE5-BB50-A01E556C8622}"/>
              </a:ext>
            </a:extLst>
          </p:cNvPr>
          <p:cNvSpPr/>
          <p:nvPr/>
        </p:nvSpPr>
        <p:spPr>
          <a:xfrm>
            <a:off x="8431738" y="4472398"/>
            <a:ext cx="3316113" cy="141193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defTabSz="1022350">
              <a:spcBef>
                <a:spcPct val="0"/>
              </a:spcBef>
              <a:buNone/>
            </a:pPr>
            <a:r>
              <a:rPr lang="en-US" sz="20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Vaughn Building successfully + efficiently secured; cost recovered from owner</a:t>
            </a:r>
          </a:p>
        </p:txBody>
      </p:sp>
      <p:pic>
        <p:nvPicPr>
          <p:cNvPr id="19" name="Picture 2" descr="Lori Blong on LinkedIn: Have you seen the Vaughn Building in downtown  Midland or driven by an… | 18 comments">
            <a:extLst>
              <a:ext uri="{FF2B5EF4-FFF2-40B4-BE49-F238E27FC236}">
                <a16:creationId xmlns:a16="http://schemas.microsoft.com/office/drawing/2014/main" id="{60E66A46-BD29-CDCC-7467-B3E2F379B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8" b="10183"/>
          <a:stretch/>
        </p:blipFill>
        <p:spPr bwMode="auto">
          <a:xfrm>
            <a:off x="4521562" y="1998215"/>
            <a:ext cx="3148876" cy="237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idland Police Department sweeps and seals the Vaughn Building in downtown  Midland">
            <a:extLst>
              <a:ext uri="{FF2B5EF4-FFF2-40B4-BE49-F238E27FC236}">
                <a16:creationId xmlns:a16="http://schemas.microsoft.com/office/drawing/2014/main" id="{077B0C44-1301-90EA-7312-A5B9EFF97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r="5608"/>
          <a:stretch/>
        </p:blipFill>
        <p:spPr bwMode="auto">
          <a:xfrm>
            <a:off x="8422541" y="1980065"/>
            <a:ext cx="3145175" cy="237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AB6E76A-DD1F-9B71-5B99-4A60C0297559}"/>
              </a:ext>
            </a:extLst>
          </p:cNvPr>
          <p:cNvSpPr/>
          <p:nvPr/>
        </p:nvSpPr>
        <p:spPr>
          <a:xfrm>
            <a:off x="7841376" y="2881588"/>
            <a:ext cx="456684" cy="569690"/>
          </a:xfrm>
          <a:custGeom>
            <a:avLst/>
            <a:gdLst>
              <a:gd name="connsiteX0" fmla="*/ 0 w 515764"/>
              <a:gd name="connsiteY0" fmla="*/ 128678 h 643389"/>
              <a:gd name="connsiteX1" fmla="*/ 257882 w 515764"/>
              <a:gd name="connsiteY1" fmla="*/ 128678 h 643389"/>
              <a:gd name="connsiteX2" fmla="*/ 257882 w 515764"/>
              <a:gd name="connsiteY2" fmla="*/ 0 h 643389"/>
              <a:gd name="connsiteX3" fmla="*/ 515764 w 515764"/>
              <a:gd name="connsiteY3" fmla="*/ 321695 h 643389"/>
              <a:gd name="connsiteX4" fmla="*/ 257882 w 515764"/>
              <a:gd name="connsiteY4" fmla="*/ 643389 h 643389"/>
              <a:gd name="connsiteX5" fmla="*/ 257882 w 515764"/>
              <a:gd name="connsiteY5" fmla="*/ 514711 h 643389"/>
              <a:gd name="connsiteX6" fmla="*/ 0 w 515764"/>
              <a:gd name="connsiteY6" fmla="*/ 514711 h 643389"/>
              <a:gd name="connsiteX7" fmla="*/ 0 w 515764"/>
              <a:gd name="connsiteY7" fmla="*/ 128678 h 64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764" h="643389">
                <a:moveTo>
                  <a:pt x="0" y="128678"/>
                </a:moveTo>
                <a:lnTo>
                  <a:pt x="257882" y="128678"/>
                </a:lnTo>
                <a:lnTo>
                  <a:pt x="257882" y="0"/>
                </a:lnTo>
                <a:lnTo>
                  <a:pt x="515764" y="321695"/>
                </a:lnTo>
                <a:lnTo>
                  <a:pt x="257882" y="643389"/>
                </a:lnTo>
                <a:lnTo>
                  <a:pt x="257882" y="514711"/>
                </a:lnTo>
                <a:lnTo>
                  <a:pt x="0" y="514711"/>
                </a:lnTo>
                <a:lnTo>
                  <a:pt x="0" y="128678"/>
                </a:lnTo>
                <a:close/>
              </a:path>
            </a:pathLst>
          </a:custGeom>
          <a:solidFill>
            <a:srgbClr val="00599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8678" rIns="154729" bIns="128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>
              <a:latin typeface="Proxima Nova"/>
            </a:endParaRPr>
          </a:p>
        </p:txBody>
      </p:sp>
      <p:pic>
        <p:nvPicPr>
          <p:cNvPr id="22" name="Picture 6" descr="Residential and Commercial Board Up">
            <a:extLst>
              <a:ext uri="{FF2B5EF4-FFF2-40B4-BE49-F238E27FC236}">
                <a16:creationId xmlns:a16="http://schemas.microsoft.com/office/drawing/2014/main" id="{ED5C2CC0-62AE-EC1D-ADD2-DE7CD960A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" b="1507"/>
          <a:stretch/>
        </p:blipFill>
        <p:spPr bwMode="auto">
          <a:xfrm>
            <a:off x="624284" y="1980067"/>
            <a:ext cx="3145175" cy="23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7CF96D-5211-E462-8AC9-4EC246C6F9E1}"/>
              </a:ext>
            </a:extLst>
          </p:cNvPr>
          <p:cNvSpPr/>
          <p:nvPr/>
        </p:nvSpPr>
        <p:spPr>
          <a:xfrm>
            <a:off x="3893940" y="2899738"/>
            <a:ext cx="456684" cy="569690"/>
          </a:xfrm>
          <a:custGeom>
            <a:avLst/>
            <a:gdLst>
              <a:gd name="connsiteX0" fmla="*/ 0 w 515764"/>
              <a:gd name="connsiteY0" fmla="*/ 128678 h 643389"/>
              <a:gd name="connsiteX1" fmla="*/ 257882 w 515764"/>
              <a:gd name="connsiteY1" fmla="*/ 128678 h 643389"/>
              <a:gd name="connsiteX2" fmla="*/ 257882 w 515764"/>
              <a:gd name="connsiteY2" fmla="*/ 0 h 643389"/>
              <a:gd name="connsiteX3" fmla="*/ 515764 w 515764"/>
              <a:gd name="connsiteY3" fmla="*/ 321695 h 643389"/>
              <a:gd name="connsiteX4" fmla="*/ 257882 w 515764"/>
              <a:gd name="connsiteY4" fmla="*/ 643389 h 643389"/>
              <a:gd name="connsiteX5" fmla="*/ 257882 w 515764"/>
              <a:gd name="connsiteY5" fmla="*/ 514711 h 643389"/>
              <a:gd name="connsiteX6" fmla="*/ 0 w 515764"/>
              <a:gd name="connsiteY6" fmla="*/ 514711 h 643389"/>
              <a:gd name="connsiteX7" fmla="*/ 0 w 515764"/>
              <a:gd name="connsiteY7" fmla="*/ 128678 h 64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764" h="643389">
                <a:moveTo>
                  <a:pt x="0" y="128678"/>
                </a:moveTo>
                <a:lnTo>
                  <a:pt x="257882" y="128678"/>
                </a:lnTo>
                <a:lnTo>
                  <a:pt x="257882" y="0"/>
                </a:lnTo>
                <a:lnTo>
                  <a:pt x="515764" y="321695"/>
                </a:lnTo>
                <a:lnTo>
                  <a:pt x="257882" y="643389"/>
                </a:lnTo>
                <a:lnTo>
                  <a:pt x="257882" y="514711"/>
                </a:lnTo>
                <a:lnTo>
                  <a:pt x="0" y="514711"/>
                </a:lnTo>
                <a:lnTo>
                  <a:pt x="0" y="128678"/>
                </a:lnTo>
                <a:close/>
              </a:path>
            </a:pathLst>
          </a:custGeom>
          <a:solidFill>
            <a:srgbClr val="00599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8678" rIns="154729" bIns="128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>
              <a:latin typeface="Proxima Nov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2553C6-D454-34EC-B78E-306D99108748}"/>
              </a:ext>
            </a:extLst>
          </p:cNvPr>
          <p:cNvSpPr txBox="1"/>
          <p:nvPr/>
        </p:nvSpPr>
        <p:spPr>
          <a:xfrm>
            <a:off x="6005515" y="4009315"/>
            <a:ext cx="208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03/24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051E6D-367F-091E-C0E6-169C3B5DF423}"/>
              </a:ext>
            </a:extLst>
          </p:cNvPr>
          <p:cNvSpPr txBox="1"/>
          <p:nvPr/>
        </p:nvSpPr>
        <p:spPr>
          <a:xfrm>
            <a:off x="10110268" y="3970842"/>
            <a:ext cx="208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04/24</a:t>
            </a:r>
          </a:p>
        </p:txBody>
      </p:sp>
      <p:pic>
        <p:nvPicPr>
          <p:cNvPr id="26" name="Picture 25" descr="A black and blue city skyline&#10;&#10;Description automatically generated">
            <a:extLst>
              <a:ext uri="{FF2B5EF4-FFF2-40B4-BE49-F238E27FC236}">
                <a16:creationId xmlns:a16="http://schemas.microsoft.com/office/drawing/2014/main" id="{2B8035B7-5610-6DF4-CF77-04F4EB096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72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junk in a yard&#10;&#10;Description automatically generated">
            <a:extLst>
              <a:ext uri="{FF2B5EF4-FFF2-40B4-BE49-F238E27FC236}">
                <a16:creationId xmlns:a16="http://schemas.microsoft.com/office/drawing/2014/main" id="{61FF94AC-D86B-895D-4F3E-624039677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3" t="33380" r="13942" b="19263"/>
          <a:stretch/>
        </p:blipFill>
        <p:spPr>
          <a:xfrm>
            <a:off x="4523412" y="2018540"/>
            <a:ext cx="3145175" cy="2390887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/>
              </a:rPr>
              <a:t>32</a:t>
            </a:r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60C7A-5C07-CDA0-CAA4-DCCB96CBC3DF}"/>
              </a:ext>
            </a:extLst>
          </p:cNvPr>
          <p:cNvSpPr txBox="1"/>
          <p:nvPr/>
        </p:nvSpPr>
        <p:spPr>
          <a:xfrm>
            <a:off x="576262" y="1222828"/>
            <a:ext cx="64014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Code Enforcement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D4DF2C-F937-28D4-CCE8-186695CD5FDF}"/>
              </a:ext>
            </a:extLst>
          </p:cNvPr>
          <p:cNvSpPr/>
          <p:nvPr/>
        </p:nvSpPr>
        <p:spPr>
          <a:xfrm>
            <a:off x="466983" y="4461527"/>
            <a:ext cx="3593740" cy="141193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Improvement: 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Abatement process for weeds + junked lots streamlined via administrative change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3B1F70-F95F-D2CA-306D-75F061452ACA}"/>
              </a:ext>
            </a:extLst>
          </p:cNvPr>
          <p:cNvSpPr/>
          <p:nvPr/>
        </p:nvSpPr>
        <p:spPr>
          <a:xfrm>
            <a:off x="4352548" y="4461527"/>
            <a:ext cx="3593740" cy="141193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Application: </a:t>
            </a:r>
            <a:r>
              <a:rPr lang="en-US" sz="21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Severely junked v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acant single-family residence causing public health + safety issue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19586A-7F75-8AE5-BB50-A01E556C8622}"/>
              </a:ext>
            </a:extLst>
          </p:cNvPr>
          <p:cNvSpPr/>
          <p:nvPr/>
        </p:nvSpPr>
        <p:spPr>
          <a:xfrm>
            <a:off x="8470849" y="4461527"/>
            <a:ext cx="3357357" cy="141193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</a:t>
            </a:r>
            <a:r>
              <a:rPr lang="en-US" sz="20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 cleared within 30-days of notice of violation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AB6E76A-DD1F-9B71-5B99-4A60C0297559}"/>
              </a:ext>
            </a:extLst>
          </p:cNvPr>
          <p:cNvSpPr/>
          <p:nvPr/>
        </p:nvSpPr>
        <p:spPr>
          <a:xfrm>
            <a:off x="7841376" y="2881588"/>
            <a:ext cx="456684" cy="569690"/>
          </a:xfrm>
          <a:custGeom>
            <a:avLst/>
            <a:gdLst>
              <a:gd name="connsiteX0" fmla="*/ 0 w 515764"/>
              <a:gd name="connsiteY0" fmla="*/ 128678 h 643389"/>
              <a:gd name="connsiteX1" fmla="*/ 257882 w 515764"/>
              <a:gd name="connsiteY1" fmla="*/ 128678 h 643389"/>
              <a:gd name="connsiteX2" fmla="*/ 257882 w 515764"/>
              <a:gd name="connsiteY2" fmla="*/ 0 h 643389"/>
              <a:gd name="connsiteX3" fmla="*/ 515764 w 515764"/>
              <a:gd name="connsiteY3" fmla="*/ 321695 h 643389"/>
              <a:gd name="connsiteX4" fmla="*/ 257882 w 515764"/>
              <a:gd name="connsiteY4" fmla="*/ 643389 h 643389"/>
              <a:gd name="connsiteX5" fmla="*/ 257882 w 515764"/>
              <a:gd name="connsiteY5" fmla="*/ 514711 h 643389"/>
              <a:gd name="connsiteX6" fmla="*/ 0 w 515764"/>
              <a:gd name="connsiteY6" fmla="*/ 514711 h 643389"/>
              <a:gd name="connsiteX7" fmla="*/ 0 w 515764"/>
              <a:gd name="connsiteY7" fmla="*/ 128678 h 64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764" h="643389">
                <a:moveTo>
                  <a:pt x="0" y="128678"/>
                </a:moveTo>
                <a:lnTo>
                  <a:pt x="257882" y="128678"/>
                </a:lnTo>
                <a:lnTo>
                  <a:pt x="257882" y="0"/>
                </a:lnTo>
                <a:lnTo>
                  <a:pt x="515764" y="321695"/>
                </a:lnTo>
                <a:lnTo>
                  <a:pt x="257882" y="643389"/>
                </a:lnTo>
                <a:lnTo>
                  <a:pt x="257882" y="514711"/>
                </a:lnTo>
                <a:lnTo>
                  <a:pt x="0" y="514711"/>
                </a:lnTo>
                <a:lnTo>
                  <a:pt x="0" y="128678"/>
                </a:lnTo>
                <a:close/>
              </a:path>
            </a:pathLst>
          </a:custGeom>
          <a:solidFill>
            <a:srgbClr val="00599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8678" rIns="154729" bIns="128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>
              <a:latin typeface="Proxima Nova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7CF96D-5211-E462-8AC9-4EC246C6F9E1}"/>
              </a:ext>
            </a:extLst>
          </p:cNvPr>
          <p:cNvSpPr/>
          <p:nvPr/>
        </p:nvSpPr>
        <p:spPr>
          <a:xfrm>
            <a:off x="3914958" y="2881588"/>
            <a:ext cx="456684" cy="569690"/>
          </a:xfrm>
          <a:custGeom>
            <a:avLst/>
            <a:gdLst>
              <a:gd name="connsiteX0" fmla="*/ 0 w 515764"/>
              <a:gd name="connsiteY0" fmla="*/ 128678 h 643389"/>
              <a:gd name="connsiteX1" fmla="*/ 257882 w 515764"/>
              <a:gd name="connsiteY1" fmla="*/ 128678 h 643389"/>
              <a:gd name="connsiteX2" fmla="*/ 257882 w 515764"/>
              <a:gd name="connsiteY2" fmla="*/ 0 h 643389"/>
              <a:gd name="connsiteX3" fmla="*/ 515764 w 515764"/>
              <a:gd name="connsiteY3" fmla="*/ 321695 h 643389"/>
              <a:gd name="connsiteX4" fmla="*/ 257882 w 515764"/>
              <a:gd name="connsiteY4" fmla="*/ 643389 h 643389"/>
              <a:gd name="connsiteX5" fmla="*/ 257882 w 515764"/>
              <a:gd name="connsiteY5" fmla="*/ 514711 h 643389"/>
              <a:gd name="connsiteX6" fmla="*/ 0 w 515764"/>
              <a:gd name="connsiteY6" fmla="*/ 514711 h 643389"/>
              <a:gd name="connsiteX7" fmla="*/ 0 w 515764"/>
              <a:gd name="connsiteY7" fmla="*/ 128678 h 64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764" h="643389">
                <a:moveTo>
                  <a:pt x="0" y="128678"/>
                </a:moveTo>
                <a:lnTo>
                  <a:pt x="257882" y="128678"/>
                </a:lnTo>
                <a:lnTo>
                  <a:pt x="257882" y="0"/>
                </a:lnTo>
                <a:lnTo>
                  <a:pt x="515764" y="321695"/>
                </a:lnTo>
                <a:lnTo>
                  <a:pt x="257882" y="643389"/>
                </a:lnTo>
                <a:lnTo>
                  <a:pt x="257882" y="514711"/>
                </a:lnTo>
                <a:lnTo>
                  <a:pt x="0" y="514711"/>
                </a:lnTo>
                <a:lnTo>
                  <a:pt x="0" y="128678"/>
                </a:lnTo>
                <a:close/>
              </a:path>
            </a:pathLst>
          </a:custGeom>
          <a:solidFill>
            <a:srgbClr val="00599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8678" rIns="154729" bIns="128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>
              <a:latin typeface="Proxima Nov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2553C6-D454-34EC-B78E-306D99108748}"/>
              </a:ext>
            </a:extLst>
          </p:cNvPr>
          <p:cNvSpPr txBox="1"/>
          <p:nvPr/>
        </p:nvSpPr>
        <p:spPr>
          <a:xfrm>
            <a:off x="5936877" y="2020739"/>
            <a:ext cx="208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06/24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8BE6E-95F5-654B-CBF5-C51EFA4B1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10" b="11547"/>
          <a:stretch/>
        </p:blipFill>
        <p:spPr>
          <a:xfrm>
            <a:off x="619863" y="2018540"/>
            <a:ext cx="3145175" cy="2372735"/>
          </a:xfrm>
          <a:prstGeom prst="rect">
            <a:avLst/>
          </a:prstGeom>
        </p:spPr>
      </p:pic>
      <p:pic>
        <p:nvPicPr>
          <p:cNvPr id="7" name="Picture 6" descr="A dirt field with trees and houses in the background&#10;&#10;Description automatically generated">
            <a:extLst>
              <a:ext uri="{FF2B5EF4-FFF2-40B4-BE49-F238E27FC236}">
                <a16:creationId xmlns:a16="http://schemas.microsoft.com/office/drawing/2014/main" id="{5BE70AA4-A566-CA9A-4689-5D0F257224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19357" r="22299" b="14003"/>
          <a:stretch/>
        </p:blipFill>
        <p:spPr>
          <a:xfrm>
            <a:off x="8470849" y="2018539"/>
            <a:ext cx="3145175" cy="2372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97A20-CDC2-664E-C42F-A41D9395FED6}"/>
              </a:ext>
            </a:extLst>
          </p:cNvPr>
          <p:cNvSpPr txBox="1"/>
          <p:nvPr/>
        </p:nvSpPr>
        <p:spPr>
          <a:xfrm>
            <a:off x="10110268" y="2018539"/>
            <a:ext cx="208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07/24</a:t>
            </a:r>
          </a:p>
        </p:txBody>
      </p:sp>
      <p:pic>
        <p:nvPicPr>
          <p:cNvPr id="9" name="Picture 8" descr="A black and blue city skyline&#10;&#10;Description automatically generated">
            <a:extLst>
              <a:ext uri="{FF2B5EF4-FFF2-40B4-BE49-F238E27FC236}">
                <a16:creationId xmlns:a16="http://schemas.microsoft.com/office/drawing/2014/main" id="{9ACF2DF3-F15F-A291-39FB-B623A5D4C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E13A58-CC1E-3CEC-12FF-57B24083771D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200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7C4E342-5C5F-8C08-AB6F-F79D62AC0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576261" y="1260475"/>
            <a:ext cx="905935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Code Enforcement*</a:t>
            </a:r>
          </a:p>
          <a:p>
            <a:pPr>
              <a:spcAft>
                <a:spcPts val="600"/>
              </a:spcAft>
            </a:pP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Be the Safest City in West Texas</a:t>
            </a:r>
          </a:p>
          <a:p>
            <a:pPr marL="344488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 and implement strategies to address dangerous buildings (substandard, vacant, and/or abandoned)</a:t>
            </a:r>
          </a:p>
          <a:p>
            <a:pPr>
              <a:spcAft>
                <a:spcPts val="600"/>
              </a:spcAft>
            </a:pP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Implement Effective Code Enforcement Strategies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Achieve 50% proactivity rate and 70% compliance within 30 days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Adopt property maintenance standards for efficient nuisance resolution</a:t>
            </a:r>
          </a:p>
          <a:p>
            <a:pPr>
              <a:spcAft>
                <a:spcPts val="600"/>
              </a:spcAft>
            </a:pPr>
            <a:r>
              <a:rPr lang="en-US" sz="2200" b="1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Revitalize Neighborhoods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Expand CDBG-funded home repair program through partnerships + grants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 a commercial infill incentive program for key corridors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9B193-742B-996E-08C8-F315D362A49D}"/>
              </a:ext>
            </a:extLst>
          </p:cNvPr>
          <p:cNvSpPr txBox="1"/>
          <p:nvPr/>
        </p:nvSpPr>
        <p:spPr>
          <a:xfrm>
            <a:off x="1161143" y="6154706"/>
            <a:ext cx="8474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*Other divisions of Development Services may lead some initiatives</a:t>
            </a:r>
          </a:p>
        </p:txBody>
      </p:sp>
    </p:spTree>
    <p:extLst>
      <p:ext uri="{BB962C8B-B14F-4D97-AF65-F5344CB8AC3E}">
        <p14:creationId xmlns:p14="http://schemas.microsoft.com/office/powerpoint/2010/main" val="1845286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Deliver exceptional services and promote a high quality of life and place for </a:t>
            </a:r>
            <a:r>
              <a:rPr lang="en-US" sz="3600" b="1" dirty="0">
                <a:latin typeface="Arial"/>
                <a:cs typeface="Arial"/>
              </a:rPr>
              <a:t>ALL </a:t>
            </a:r>
            <a:r>
              <a:rPr lang="en-US" sz="3600" dirty="0">
                <a:latin typeface="Arial"/>
                <a:cs typeface="Arial"/>
              </a:rPr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4422586-1E25-A08F-BD2B-9C350A602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673029" y="1264165"/>
            <a:ext cx="8778822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the Standard for a Safe and Secure City 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Strategies: 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Be the</a:t>
            </a: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safest city in West Texas: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Enhance public safety programs. 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2.2 Improve pedestrian and motorist safety: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Invest in traffic management and infrastructure. 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2.3 Implement effective code enforcement strategies: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Address nuisances to improve overall health and safety. 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2.4 Revitalize neighborhoods: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Utilize best practices to support the redevelopment of neighborhoods. 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2.5 Enhance animal services: 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Ensure the welfare of pets and wildlife in the city. 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2.6 Grow and retain public safety resources: 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Expand law enforcement presence and fire reduction &amp; prevention programs while reducing attrition.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sz="14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5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tanding with a dog&#10;&#10;Description automatically generated">
            <a:extLst>
              <a:ext uri="{FF2B5EF4-FFF2-40B4-BE49-F238E27FC236}">
                <a16:creationId xmlns:a16="http://schemas.microsoft.com/office/drawing/2014/main" id="{DC881F36-7D66-37B4-2FDA-E0BF3596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17" y="503238"/>
            <a:ext cx="3448593" cy="2586445"/>
          </a:xfrm>
          <a:prstGeom prst="rect">
            <a:avLst/>
          </a:prstGeom>
        </p:spPr>
      </p:pic>
      <p:pic>
        <p:nvPicPr>
          <p:cNvPr id="10" name="Picture 9" descr="A firefighter kneeling next to a fire truck&#10;&#10;Description automatically generated">
            <a:extLst>
              <a:ext uri="{FF2B5EF4-FFF2-40B4-BE49-F238E27FC236}">
                <a16:creationId xmlns:a16="http://schemas.microsoft.com/office/drawing/2014/main" id="{D8E113A4-07EF-004B-186D-E461DD24D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01" y="392619"/>
            <a:ext cx="3091543" cy="309154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Police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Fire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Animal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Health 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Municipal Court</a:t>
            </a:r>
          </a:p>
        </p:txBody>
      </p:sp>
      <p:pic>
        <p:nvPicPr>
          <p:cNvPr id="6" name="Picture 5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E7C3BD9C-11D1-3EEB-AAC5-93F7F3CBC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69" y="3189241"/>
            <a:ext cx="3600286" cy="2026257"/>
          </a:xfrm>
          <a:prstGeom prst="rect">
            <a:avLst/>
          </a:prstGeom>
        </p:spPr>
      </p:pic>
      <p:pic>
        <p:nvPicPr>
          <p:cNvPr id="15" name="Picture 14" descr="A group of police officers saluting&#10;&#10;Description automatically generated">
            <a:extLst>
              <a:ext uri="{FF2B5EF4-FFF2-40B4-BE49-F238E27FC236}">
                <a16:creationId xmlns:a16="http://schemas.microsoft.com/office/drawing/2014/main" id="{5D72D366-0C87-6C85-7B77-196D90EA5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20" y="2991811"/>
            <a:ext cx="3880135" cy="2586445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B26663-148D-5C83-ADCA-56A06E7C2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53" y="4764742"/>
            <a:ext cx="7157494" cy="186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3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B2558-DDAC-492D-6EFA-B24C90668CB1}"/>
              </a:ext>
            </a:extLst>
          </p:cNvPr>
          <p:cNvSpPr txBox="1"/>
          <p:nvPr/>
        </p:nvSpPr>
        <p:spPr>
          <a:xfrm>
            <a:off x="344129" y="152401"/>
            <a:ext cx="11688226" cy="80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effectLst/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Safe and Secure City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24DE0B2-D79D-30C6-3F86-EF8F611620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633519"/>
              </p:ext>
            </p:extLst>
          </p:nvPr>
        </p:nvGraphicFramePr>
        <p:xfrm>
          <a:off x="1858946" y="857310"/>
          <a:ext cx="5513404" cy="4879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24DE0B2-D79D-30C6-3F86-EF8F611620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174976"/>
              </p:ext>
            </p:extLst>
          </p:nvPr>
        </p:nvGraphicFramePr>
        <p:xfrm>
          <a:off x="1061804" y="1120862"/>
          <a:ext cx="7331081" cy="455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D4E45D4-B0EE-1BE7-DB99-C843F093D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260993"/>
              </p:ext>
            </p:extLst>
          </p:nvPr>
        </p:nvGraphicFramePr>
        <p:xfrm>
          <a:off x="8530026" y="1955775"/>
          <a:ext cx="2539455" cy="2867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C0CD3-EC8F-7DBB-27C2-7DA2E187913B}"/>
              </a:ext>
            </a:extLst>
          </p:cNvPr>
          <p:cNvCxnSpPr>
            <a:cxnSpLocks/>
          </p:cNvCxnSpPr>
          <p:nvPr/>
        </p:nvCxnSpPr>
        <p:spPr>
          <a:xfrm>
            <a:off x="5598965" y="3350448"/>
            <a:ext cx="3828064" cy="3014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4383CA-9255-4D2E-24A2-9A58B8EFEDF4}"/>
              </a:ext>
            </a:extLst>
          </p:cNvPr>
          <p:cNvCxnSpPr>
            <a:cxnSpLocks/>
          </p:cNvCxnSpPr>
          <p:nvPr/>
        </p:nvCxnSpPr>
        <p:spPr>
          <a:xfrm>
            <a:off x="5598965" y="3350448"/>
            <a:ext cx="32882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DEE791-0A83-3885-68AE-16CE322035DF}"/>
              </a:ext>
            </a:extLst>
          </p:cNvPr>
          <p:cNvSpPr txBox="1"/>
          <p:nvPr/>
        </p:nvSpPr>
        <p:spPr>
          <a:xfrm>
            <a:off x="344129" y="1000801"/>
            <a:ext cx="7809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ALL FUNDS BUDGET: $99,662,154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B2863AA-1B1C-39E9-69CD-C5027E1B025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4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F9B0C72-2A65-0D7A-48FE-A150891A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7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Two: Safe and Secure 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128474"/>
            <a:ext cx="8655976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Police Department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Set the Standard for a Safe and Secure City 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2.1 Be the safest city in West Texas: 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public safety programs.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Public Safety Programs to Reduce Crime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Strengthen Ties Within the Community Through Collaboration and Community Outreach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2.2 Improve pedestrian and motorist safety: 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Invest in traffic management and infrastructure.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Public Safety Through Targeted Enforcement Campaigns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8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A28D933-F380-BC18-2224-23A5FAB51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8" y="6003924"/>
            <a:ext cx="88958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Two Safe and Secure 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607767" y="1095817"/>
            <a:ext cx="7327919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Fire Department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Set the Standard for a Safe and Secure City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 IPAWS – Integrated Public Alert &amp; Warning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Phone based notifications (In testing now)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Continuation of Class 1 ISO procedures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Training, Response Model Evaluation, Inspection/Maintenance of Hydrants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Strengthening Strategic Partnerships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work with local, state, and federal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4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E2DD9C28-F5E4-ADDF-9619-82EAE3E15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7347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>
                <a:solidFill>
                  <a:srgbClr val="2F5597"/>
                </a:solidFill>
                <a:latin typeface="Proxima Nova Extrabold" panose="02000506030000020004" pitchFamily="50" charset="0"/>
              </a:rPr>
              <a:t>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8" y="494612"/>
            <a:ext cx="827210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Two Safe and Secure 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746461"/>
            <a:ext cx="5096347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Animal Services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Enhance Adoption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Decrease Euthanasia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Boost Return-to-Owner Success Rates</a:t>
            </a:r>
          </a:p>
        </p:txBody>
      </p:sp>
    </p:spTree>
    <p:extLst>
      <p:ext uri="{BB962C8B-B14F-4D97-AF65-F5344CB8AC3E}">
        <p14:creationId xmlns:p14="http://schemas.microsoft.com/office/powerpoint/2010/main" val="2196268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E26FE7-A2B5-4EDB-BC09-36D6C6958350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024FA8-3BE5-4E91-A3A2-B3A037B536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27DA42-4222-4E88-9D93-617206CD1CDA}">
  <ds:schemaRefs>
    <ds:schemaRef ds:uri="dac4e956-f0e3-4f68-a80d-7cb1a90f51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Blumenauer</dc:creator>
  <cp:revision>2</cp:revision>
  <dcterms:created xsi:type="dcterms:W3CDTF">2024-07-16T16:42:02Z</dcterms:created>
  <dcterms:modified xsi:type="dcterms:W3CDTF">2024-08-22T14:40:32Z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