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45"/>
  </p:notesMasterIdLst>
  <p:sldIdLst>
    <p:sldId id="256" r:id="rId4"/>
    <p:sldId id="365" r:id="rId5"/>
    <p:sldId id="330" r:id="rId6"/>
    <p:sldId id="329" r:id="rId7"/>
    <p:sldId id="265" r:id="rId8"/>
    <p:sldId id="338" r:id="rId9"/>
    <p:sldId id="283" r:id="rId10"/>
    <p:sldId id="318" r:id="rId11"/>
    <p:sldId id="333" r:id="rId12"/>
    <p:sldId id="340" r:id="rId13"/>
    <p:sldId id="339" r:id="rId14"/>
    <p:sldId id="337" r:id="rId15"/>
    <p:sldId id="341" r:id="rId16"/>
    <p:sldId id="342" r:id="rId17"/>
    <p:sldId id="299" r:id="rId18"/>
    <p:sldId id="364" r:id="rId19"/>
    <p:sldId id="328" r:id="rId20"/>
    <p:sldId id="334" r:id="rId21"/>
    <p:sldId id="343" r:id="rId22"/>
    <p:sldId id="345" r:id="rId23"/>
    <p:sldId id="346" r:id="rId24"/>
    <p:sldId id="348" r:id="rId25"/>
    <p:sldId id="335" r:id="rId26"/>
    <p:sldId id="347" r:id="rId27"/>
    <p:sldId id="344" r:id="rId28"/>
    <p:sldId id="349" r:id="rId29"/>
    <p:sldId id="366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272" r:id="rId39"/>
    <p:sldId id="359" r:id="rId40"/>
    <p:sldId id="360" r:id="rId41"/>
    <p:sldId id="361" r:id="rId42"/>
    <p:sldId id="362" r:id="rId43"/>
    <p:sldId id="363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53370F-05C5-49E1-BD19-517BEAE4B69B}" v="73" dt="2024-08-22T14:35:29.766"/>
    <p1510:client id="{9E0DB213-EDA3-CA58-72B2-2A5BD3BCB6BE}" v="2" dt="2024-08-22T14:39:32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microsoft.com/office/2015/10/relationships/revisionInfo" Target="revisionInfo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ylor Novak" userId="S::tnovak@midlandtexas.gov::1bf35eaf-d94c-4f2d-bb10-da09de5f8ee8" providerId="AD" clId="Web-{2C3C00F2-C399-CD2F-FBDE-48A3DCE4A151}"/>
    <pc:docChg chg="modSld">
      <pc:chgData name="Taylor Novak" userId="S::tnovak@midlandtexas.gov::1bf35eaf-d94c-4f2d-bb10-da09de5f8ee8" providerId="AD" clId="Web-{2C3C00F2-C399-CD2F-FBDE-48A3DCE4A151}" dt="2024-08-05T22:49:06.039" v="63" actId="20577"/>
      <pc:docMkLst>
        <pc:docMk/>
      </pc:docMkLst>
      <pc:sldChg chg="addSp delSp modSp">
        <pc:chgData name="Taylor Novak" userId="S::tnovak@midlandtexas.gov::1bf35eaf-d94c-4f2d-bb10-da09de5f8ee8" providerId="AD" clId="Web-{2C3C00F2-C399-CD2F-FBDE-48A3DCE4A151}" dt="2024-08-05T22:49:05.351" v="34"/>
        <pc:sldMkLst>
          <pc:docMk/>
          <pc:sldMk cId="3850225631" sldId="283"/>
        </pc:sldMkLst>
        <pc:graphicFrameChg chg="add del">
          <ac:chgData name="Taylor Novak" userId="S::tnovak@midlandtexas.gov::1bf35eaf-d94c-4f2d-bb10-da09de5f8ee8" providerId="AD" clId="Web-{2C3C00F2-C399-CD2F-FBDE-48A3DCE4A151}" dt="2024-08-05T22:49:05.351" v="34"/>
          <ac:graphicFrameMkLst>
            <pc:docMk/>
            <pc:sldMk cId="3850225631" sldId="283"/>
            <ac:graphicFrameMk id="5" creationId="{624DE0B2-D79D-30C6-3F86-EF8F61162005}"/>
          </ac:graphicFrameMkLst>
        </pc:graphicFrameChg>
        <pc:graphicFrameChg chg="add del">
          <ac:chgData name="Taylor Novak" userId="S::tnovak@midlandtexas.gov::1bf35eaf-d94c-4f2d-bb10-da09de5f8ee8" providerId="AD" clId="Web-{2C3C00F2-C399-CD2F-FBDE-48A3DCE4A151}" dt="2024-08-05T22:49:03.039" v="33"/>
          <ac:graphicFrameMkLst>
            <pc:docMk/>
            <pc:sldMk cId="3850225631" sldId="283"/>
            <ac:graphicFrameMk id="12" creationId="{2D4E45D4-B0EE-1BE7-DB99-C843F093DBAE}"/>
          </ac:graphicFrameMkLst>
        </pc:graphicFrameChg>
        <pc:picChg chg="add del mod">
          <ac:chgData name="Taylor Novak" userId="S::tnovak@midlandtexas.gov::1bf35eaf-d94c-4f2d-bb10-da09de5f8ee8" providerId="AD" clId="Web-{2C3C00F2-C399-CD2F-FBDE-48A3DCE4A151}" dt="2024-08-05T22:49:01.773" v="32"/>
          <ac:picMkLst>
            <pc:docMk/>
            <pc:sldMk cId="3850225631" sldId="283"/>
            <ac:picMk id="3" creationId="{88560570-E042-BB5D-C0E3-359816C4D1DF}"/>
          </ac:picMkLst>
        </pc:picChg>
      </pc:sldChg>
      <pc:sldChg chg="modSp">
        <pc:chgData name="Taylor Novak" userId="S::tnovak@midlandtexas.gov::1bf35eaf-d94c-4f2d-bb10-da09de5f8ee8" providerId="AD" clId="Web-{2C3C00F2-C399-CD2F-FBDE-48A3DCE4A151}" dt="2024-08-05T22:49:06.039" v="63" actId="20577"/>
        <pc:sldMkLst>
          <pc:docMk/>
          <pc:sldMk cId="419795277" sldId="365"/>
        </pc:sldMkLst>
        <pc:spChg chg="mod">
          <ac:chgData name="Taylor Novak" userId="S::tnovak@midlandtexas.gov::1bf35eaf-d94c-4f2d-bb10-da09de5f8ee8" providerId="AD" clId="Web-{2C3C00F2-C399-CD2F-FBDE-48A3DCE4A151}" dt="2024-08-05T22:49:06.039" v="63" actId="20577"/>
          <ac:spMkLst>
            <pc:docMk/>
            <pc:sldMk cId="419795277" sldId="365"/>
            <ac:spMk id="4" creationId="{ACF44128-F6AD-8856-D7B5-55B666AA7ED3}"/>
          </ac:spMkLst>
        </pc:spChg>
      </pc:sldChg>
    </pc:docChg>
  </pc:docChgLst>
  <pc:docChgLst>
    <pc:chgData name="Jennifer Frescaz" userId="352fb088-6c2a-4bdd-90f9-720558cd5621" providerId="ADAL" clId="{8022A237-153F-424D-A2CE-CDE44F33BDB1}"/>
    <pc:docChg chg="custSel addSld modSld sldOrd">
      <pc:chgData name="Jennifer Frescaz" userId="352fb088-6c2a-4bdd-90f9-720558cd5621" providerId="ADAL" clId="{8022A237-153F-424D-A2CE-CDE44F33BDB1}" dt="2024-08-01T22:22:22.464" v="673" actId="6549"/>
      <pc:docMkLst>
        <pc:docMk/>
      </pc:docMkLst>
      <pc:sldChg chg="modSp add mod ord">
        <pc:chgData name="Jennifer Frescaz" userId="352fb088-6c2a-4bdd-90f9-720558cd5621" providerId="ADAL" clId="{8022A237-153F-424D-A2CE-CDE44F33BDB1}" dt="2024-08-01T22:22:22.464" v="673" actId="6549"/>
        <pc:sldMkLst>
          <pc:docMk/>
          <pc:sldMk cId="2978470553" sldId="366"/>
        </pc:sldMkLst>
        <pc:spChg chg="mod">
          <ac:chgData name="Jennifer Frescaz" userId="352fb088-6c2a-4bdd-90f9-720558cd5621" providerId="ADAL" clId="{8022A237-153F-424D-A2CE-CDE44F33BDB1}" dt="2024-08-01T22:22:22.464" v="673" actId="6549"/>
          <ac:spMkLst>
            <pc:docMk/>
            <pc:sldMk cId="2978470553" sldId="366"/>
            <ac:spMk id="4" creationId="{C6895C25-E608-D796-65C6-ACE46BB6657D}"/>
          </ac:spMkLst>
        </pc:spChg>
      </pc:sldChg>
    </pc:docChg>
  </pc:docChgLst>
  <pc:docChgLst>
    <pc:chgData name="Taylor Novak" userId="1bf35eaf-d94c-4f2d-bb10-da09de5f8ee8" providerId="ADAL" clId="{5C53370F-05C5-49E1-BD19-517BEAE4B69B}"/>
    <pc:docChg chg="undo custSel modSld">
      <pc:chgData name="Taylor Novak" userId="1bf35eaf-d94c-4f2d-bb10-da09de5f8ee8" providerId="ADAL" clId="{5C53370F-05C5-49E1-BD19-517BEAE4B69B}" dt="2024-08-22T14:35:29.766" v="71" actId="1076"/>
      <pc:docMkLst>
        <pc:docMk/>
      </pc:docMkLst>
      <pc:sldChg chg="modSp mod">
        <pc:chgData name="Taylor Novak" userId="1bf35eaf-d94c-4f2d-bb10-da09de5f8ee8" providerId="ADAL" clId="{5C53370F-05C5-49E1-BD19-517BEAE4B69B}" dt="2024-08-22T14:34:26.192" v="40"/>
        <pc:sldMkLst>
          <pc:docMk/>
          <pc:sldMk cId="3850225631" sldId="283"/>
        </pc:sldMkLst>
        <pc:graphicFrameChg chg="mod">
          <ac:chgData name="Taylor Novak" userId="1bf35eaf-d94c-4f2d-bb10-da09de5f8ee8" providerId="ADAL" clId="{5C53370F-05C5-49E1-BD19-517BEAE4B69B}" dt="2024-08-22T14:34:13.351" v="38"/>
          <ac:graphicFrameMkLst>
            <pc:docMk/>
            <pc:sldMk cId="3850225631" sldId="283"/>
            <ac:graphicFrameMk id="5" creationId="{624DE0B2-D79D-30C6-3F86-EF8F61162005}"/>
          </ac:graphicFrameMkLst>
        </pc:graphicFrameChg>
        <pc:graphicFrameChg chg="mod">
          <ac:chgData name="Taylor Novak" userId="1bf35eaf-d94c-4f2d-bb10-da09de5f8ee8" providerId="ADAL" clId="{5C53370F-05C5-49E1-BD19-517BEAE4B69B}" dt="2024-08-22T14:34:26.192" v="40"/>
          <ac:graphicFrameMkLst>
            <pc:docMk/>
            <pc:sldMk cId="3850225631" sldId="283"/>
            <ac:graphicFrameMk id="12" creationId="{2D4E45D4-B0EE-1BE7-DB99-C843F093DBAE}"/>
          </ac:graphicFrameMkLst>
        </pc:graphicFrameChg>
      </pc:sldChg>
      <pc:sldChg chg="addSp delSp modSp mod">
        <pc:chgData name="Taylor Novak" userId="1bf35eaf-d94c-4f2d-bb10-da09de5f8ee8" providerId="ADAL" clId="{5C53370F-05C5-49E1-BD19-517BEAE4B69B}" dt="2024-08-22T14:34:56.355" v="57" actId="20577"/>
        <pc:sldMkLst>
          <pc:docMk/>
          <pc:sldMk cId="2408580420" sldId="299"/>
        </pc:sldMkLst>
        <pc:spChg chg="mod">
          <ac:chgData name="Taylor Novak" userId="1bf35eaf-d94c-4f2d-bb10-da09de5f8ee8" providerId="ADAL" clId="{5C53370F-05C5-49E1-BD19-517BEAE4B69B}" dt="2024-08-22T14:34:56.355" v="57" actId="20577"/>
          <ac:spMkLst>
            <pc:docMk/>
            <pc:sldMk cId="2408580420" sldId="299"/>
            <ac:spMk id="2" creationId="{093B9C7B-C4B9-33CE-3D9B-9EBB6FB8FF8F}"/>
          </ac:spMkLst>
        </pc:spChg>
        <pc:picChg chg="add mod">
          <ac:chgData name="Taylor Novak" userId="1bf35eaf-d94c-4f2d-bb10-da09de5f8ee8" providerId="ADAL" clId="{5C53370F-05C5-49E1-BD19-517BEAE4B69B}" dt="2024-08-22T14:34:51.311" v="43" actId="1076"/>
          <ac:picMkLst>
            <pc:docMk/>
            <pc:sldMk cId="2408580420" sldId="299"/>
            <ac:picMk id="3" creationId="{67EB84D9-1149-D304-C953-50139A02D608}"/>
          </ac:picMkLst>
        </pc:picChg>
        <pc:picChg chg="del">
          <ac:chgData name="Taylor Novak" userId="1bf35eaf-d94c-4f2d-bb10-da09de5f8ee8" providerId="ADAL" clId="{5C53370F-05C5-49E1-BD19-517BEAE4B69B}" dt="2024-08-22T14:34:45.581" v="41" actId="478"/>
          <ac:picMkLst>
            <pc:docMk/>
            <pc:sldMk cId="2408580420" sldId="299"/>
            <ac:picMk id="5" creationId="{B0E75DC1-6C7D-32F5-0FA0-052CF8E32207}"/>
          </ac:picMkLst>
        </pc:picChg>
      </pc:sldChg>
      <pc:sldChg chg="addSp delSp modSp mod">
        <pc:chgData name="Taylor Novak" userId="1bf35eaf-d94c-4f2d-bb10-da09de5f8ee8" providerId="ADAL" clId="{5C53370F-05C5-49E1-BD19-517BEAE4B69B}" dt="2024-08-22T14:35:29.766" v="71" actId="1076"/>
        <pc:sldMkLst>
          <pc:docMk/>
          <pc:sldMk cId="4250620324" sldId="328"/>
        </pc:sldMkLst>
        <pc:picChg chg="add mod">
          <ac:chgData name="Taylor Novak" userId="1bf35eaf-d94c-4f2d-bb10-da09de5f8ee8" providerId="ADAL" clId="{5C53370F-05C5-49E1-BD19-517BEAE4B69B}" dt="2024-08-22T14:35:29.766" v="71" actId="1076"/>
          <ac:picMkLst>
            <pc:docMk/>
            <pc:sldMk cId="4250620324" sldId="328"/>
            <ac:picMk id="3" creationId="{E411135D-5C46-4E81-E82F-6BE25DEEA84B}"/>
          </ac:picMkLst>
        </pc:picChg>
        <pc:picChg chg="del">
          <ac:chgData name="Taylor Novak" userId="1bf35eaf-d94c-4f2d-bb10-da09de5f8ee8" providerId="ADAL" clId="{5C53370F-05C5-49E1-BD19-517BEAE4B69B}" dt="2024-08-22T14:35:23.709" v="69" actId="478"/>
          <ac:picMkLst>
            <pc:docMk/>
            <pc:sldMk cId="4250620324" sldId="328"/>
            <ac:picMk id="5" creationId="{01A3B9E1-3F69-FAF8-B6F5-DF8FC933454B}"/>
          </ac:picMkLst>
        </pc:picChg>
      </pc:sldChg>
      <pc:sldChg chg="addSp delSp modSp mod">
        <pc:chgData name="Taylor Novak" userId="1bf35eaf-d94c-4f2d-bb10-da09de5f8ee8" providerId="ADAL" clId="{5C53370F-05C5-49E1-BD19-517BEAE4B69B}" dt="2024-08-22T14:35:11.503" v="68" actId="1076"/>
        <pc:sldMkLst>
          <pc:docMk/>
          <pc:sldMk cId="2952197836" sldId="364"/>
        </pc:sldMkLst>
        <pc:spChg chg="mod">
          <ac:chgData name="Taylor Novak" userId="1bf35eaf-d94c-4f2d-bb10-da09de5f8ee8" providerId="ADAL" clId="{5C53370F-05C5-49E1-BD19-517BEAE4B69B}" dt="2024-08-22T14:35:00.653" v="65" actId="20577"/>
          <ac:spMkLst>
            <pc:docMk/>
            <pc:sldMk cId="2952197836" sldId="364"/>
            <ac:spMk id="2" creationId="{093B9C7B-C4B9-33CE-3D9B-9EBB6FB8FF8F}"/>
          </ac:spMkLst>
        </pc:spChg>
        <pc:picChg chg="del">
          <ac:chgData name="Taylor Novak" userId="1bf35eaf-d94c-4f2d-bb10-da09de5f8ee8" providerId="ADAL" clId="{5C53370F-05C5-49E1-BD19-517BEAE4B69B}" dt="2024-08-22T14:35:06.918" v="66" actId="478"/>
          <ac:picMkLst>
            <pc:docMk/>
            <pc:sldMk cId="2952197836" sldId="364"/>
            <ac:picMk id="3" creationId="{8F4FD4FC-18C9-75F1-7368-263A012AD140}"/>
          </ac:picMkLst>
        </pc:picChg>
        <pc:picChg chg="add mod">
          <ac:chgData name="Taylor Novak" userId="1bf35eaf-d94c-4f2d-bb10-da09de5f8ee8" providerId="ADAL" clId="{5C53370F-05C5-49E1-BD19-517BEAE4B69B}" dt="2024-08-22T14:35:11.503" v="68" actId="1076"/>
          <ac:picMkLst>
            <pc:docMk/>
            <pc:sldMk cId="2952197836" sldId="364"/>
            <ac:picMk id="5" creationId="{9A7C8D18-FB13-416A-B35B-9B00B5AFB8F9}"/>
          </ac:picMkLst>
        </pc:picChg>
      </pc:sldChg>
    </pc:docChg>
  </pc:docChgLst>
  <pc:docChgLst>
    <pc:chgData name="Jennifer Frescaz" userId="S::jfrescaz@midlandtexas.gov::352fb088-6c2a-4bdd-90f9-720558cd5621" providerId="AD" clId="Web-{35DCF2CA-9D5C-7F26-2146-9044FA57EC76}"/>
    <pc:docChg chg="delSld">
      <pc:chgData name="Jennifer Frescaz" userId="S::jfrescaz@midlandtexas.gov::352fb088-6c2a-4bdd-90f9-720558cd5621" providerId="AD" clId="Web-{35DCF2CA-9D5C-7F26-2146-9044FA57EC76}" dt="2024-08-01T22:23:21.217" v="0"/>
      <pc:docMkLst>
        <pc:docMk/>
      </pc:docMkLst>
      <pc:sldChg chg="del">
        <pc:chgData name="Jennifer Frescaz" userId="S::jfrescaz@midlandtexas.gov::352fb088-6c2a-4bdd-90f9-720558cd5621" providerId="AD" clId="Web-{35DCF2CA-9D5C-7F26-2146-9044FA57EC76}" dt="2024-08-01T22:23:21.217" v="0"/>
        <pc:sldMkLst>
          <pc:docMk/>
          <pc:sldMk cId="4176473471" sldId="294"/>
        </pc:sldMkLst>
      </pc:sldChg>
    </pc:docChg>
  </pc:docChgLst>
  <pc:docChgLst>
    <pc:chgData name="Taylor Novak" userId="S::tnovak@midlandtexas.gov::1bf35eaf-d94c-4f2d-bb10-da09de5f8ee8" providerId="AD" clId="Web-{9E0DB213-EDA3-CA58-72B2-2A5BD3BCB6BE}"/>
    <pc:docChg chg="modSld">
      <pc:chgData name="Taylor Novak" userId="S::tnovak@midlandtexas.gov::1bf35eaf-d94c-4f2d-bb10-da09de5f8ee8" providerId="AD" clId="Web-{9E0DB213-EDA3-CA58-72B2-2A5BD3BCB6BE}" dt="2024-08-22T14:39:32.782" v="0" actId="20577"/>
      <pc:docMkLst>
        <pc:docMk/>
      </pc:docMkLst>
      <pc:sldChg chg="modSp">
        <pc:chgData name="Taylor Novak" userId="S::tnovak@midlandtexas.gov::1bf35eaf-d94c-4f2d-bb10-da09de5f8ee8" providerId="AD" clId="Web-{9E0DB213-EDA3-CA58-72B2-2A5BD3BCB6BE}" dt="2024-08-22T14:39:32.782" v="0" actId="20577"/>
        <pc:sldMkLst>
          <pc:docMk/>
          <pc:sldMk cId="421625424" sldId="272"/>
        </pc:sldMkLst>
        <pc:spChg chg="mod">
          <ac:chgData name="Taylor Novak" userId="S::tnovak@midlandtexas.gov::1bf35eaf-d94c-4f2d-bb10-da09de5f8ee8" providerId="AD" clId="Web-{9E0DB213-EDA3-CA58-72B2-2A5BD3BCB6BE}" dt="2024-08-22T14:39:32.782" v="0" actId="20577"/>
          <ac:spMkLst>
            <pc:docMk/>
            <pc:sldMk cId="421625424" sldId="272"/>
            <ac:spMk id="5" creationId="{DAAEFDED-F624-7415-85CE-B2CD75DEB4D1}"/>
          </ac:spMkLst>
        </pc:spChg>
      </pc:sldChg>
    </pc:docChg>
  </pc:docChgLst>
  <pc:docChgLst>
    <pc:chgData name="Taylor Novak" userId="1bf35eaf-d94c-4f2d-bb10-da09de5f8ee8" providerId="ADAL" clId="{C7D2D952-EB2A-4569-AD2D-81E345C09A3A}"/>
    <pc:docChg chg="custSel modSld">
      <pc:chgData name="Taylor Novak" userId="1bf35eaf-d94c-4f2d-bb10-da09de5f8ee8" providerId="ADAL" clId="{C7D2D952-EB2A-4569-AD2D-81E345C09A3A}" dt="2024-08-05T22:53:30.687" v="156" actId="1076"/>
      <pc:docMkLst>
        <pc:docMk/>
      </pc:docMkLst>
      <pc:sldChg chg="modSp">
        <pc:chgData name="Taylor Novak" userId="1bf35eaf-d94c-4f2d-bb10-da09de5f8ee8" providerId="ADAL" clId="{C7D2D952-EB2A-4569-AD2D-81E345C09A3A}" dt="2024-08-05T22:51:25.455" v="96" actId="20577"/>
        <pc:sldMkLst>
          <pc:docMk/>
          <pc:sldMk cId="3850225631" sldId="283"/>
        </pc:sldMkLst>
        <pc:graphicFrameChg chg="mod">
          <ac:chgData name="Taylor Novak" userId="1bf35eaf-d94c-4f2d-bb10-da09de5f8ee8" providerId="ADAL" clId="{C7D2D952-EB2A-4569-AD2D-81E345C09A3A}" dt="2024-08-05T22:51:25.455" v="96" actId="20577"/>
          <ac:graphicFrameMkLst>
            <pc:docMk/>
            <pc:sldMk cId="3850225631" sldId="283"/>
            <ac:graphicFrameMk id="5" creationId="{624DE0B2-D79D-30C6-3F86-EF8F61162005}"/>
          </ac:graphicFrameMkLst>
        </pc:graphicFrameChg>
        <pc:graphicFrameChg chg="mod">
          <ac:chgData name="Taylor Novak" userId="1bf35eaf-d94c-4f2d-bb10-da09de5f8ee8" providerId="ADAL" clId="{C7D2D952-EB2A-4569-AD2D-81E345C09A3A}" dt="2024-08-05T22:51:08.600" v="84" actId="20577"/>
          <ac:graphicFrameMkLst>
            <pc:docMk/>
            <pc:sldMk cId="3850225631" sldId="283"/>
            <ac:graphicFrameMk id="12" creationId="{2D4E45D4-B0EE-1BE7-DB99-C843F093DBAE}"/>
          </ac:graphicFrameMkLst>
        </pc:graphicFrameChg>
      </pc:sldChg>
      <pc:sldChg chg="addSp delSp modSp mod">
        <pc:chgData name="Taylor Novak" userId="1bf35eaf-d94c-4f2d-bb10-da09de5f8ee8" providerId="ADAL" clId="{C7D2D952-EB2A-4569-AD2D-81E345C09A3A}" dt="2024-08-05T22:52:21.146" v="104" actId="1076"/>
        <pc:sldMkLst>
          <pc:docMk/>
          <pc:sldMk cId="2408580420" sldId="299"/>
        </pc:sldMkLst>
        <pc:picChg chg="del">
          <ac:chgData name="Taylor Novak" userId="1bf35eaf-d94c-4f2d-bb10-da09de5f8ee8" providerId="ADAL" clId="{C7D2D952-EB2A-4569-AD2D-81E345C09A3A}" dt="2024-08-05T22:52:10.560" v="102" actId="478"/>
          <ac:picMkLst>
            <pc:docMk/>
            <pc:sldMk cId="2408580420" sldId="299"/>
            <ac:picMk id="3" creationId="{4D9C0547-8E61-BBF4-D9B4-1FCD69A3EE56}"/>
          </ac:picMkLst>
        </pc:picChg>
        <pc:picChg chg="add mod">
          <ac:chgData name="Taylor Novak" userId="1bf35eaf-d94c-4f2d-bb10-da09de5f8ee8" providerId="ADAL" clId="{C7D2D952-EB2A-4569-AD2D-81E345C09A3A}" dt="2024-08-05T22:52:21.146" v="104" actId="1076"/>
          <ac:picMkLst>
            <pc:docMk/>
            <pc:sldMk cId="2408580420" sldId="299"/>
            <ac:picMk id="5" creationId="{B0E75DC1-6C7D-32F5-0FA0-052CF8E32207}"/>
          </ac:picMkLst>
        </pc:picChg>
      </pc:sldChg>
      <pc:sldChg chg="addSp delSp modSp mod">
        <pc:chgData name="Taylor Novak" userId="1bf35eaf-d94c-4f2d-bb10-da09de5f8ee8" providerId="ADAL" clId="{C7D2D952-EB2A-4569-AD2D-81E345C09A3A}" dt="2024-08-05T22:52:49.697" v="110" actId="1076"/>
        <pc:sldMkLst>
          <pc:docMk/>
          <pc:sldMk cId="4250620324" sldId="328"/>
        </pc:sldMkLst>
        <pc:graphicFrameChg chg="del">
          <ac:chgData name="Taylor Novak" userId="1bf35eaf-d94c-4f2d-bb10-da09de5f8ee8" providerId="ADAL" clId="{C7D2D952-EB2A-4569-AD2D-81E345C09A3A}" dt="2024-08-05T22:52:45.513" v="108" actId="478"/>
          <ac:graphicFrameMkLst>
            <pc:docMk/>
            <pc:sldMk cId="4250620324" sldId="328"/>
            <ac:graphicFrameMk id="3" creationId="{06D35A60-D0C9-D7DF-8D1F-332ABC128517}"/>
          </ac:graphicFrameMkLst>
        </pc:graphicFrameChg>
        <pc:picChg chg="add mod">
          <ac:chgData name="Taylor Novak" userId="1bf35eaf-d94c-4f2d-bb10-da09de5f8ee8" providerId="ADAL" clId="{C7D2D952-EB2A-4569-AD2D-81E345C09A3A}" dt="2024-08-05T22:52:49.697" v="110" actId="1076"/>
          <ac:picMkLst>
            <pc:docMk/>
            <pc:sldMk cId="4250620324" sldId="328"/>
            <ac:picMk id="5" creationId="{01A3B9E1-3F69-FAF8-B6F5-DF8FC933454B}"/>
          </ac:picMkLst>
        </pc:picChg>
      </pc:sldChg>
      <pc:sldChg chg="modSp mod">
        <pc:chgData name="Taylor Novak" userId="1bf35eaf-d94c-4f2d-bb10-da09de5f8ee8" providerId="ADAL" clId="{C7D2D952-EB2A-4569-AD2D-81E345C09A3A}" dt="2024-08-05T22:51:52.246" v="99" actId="20577"/>
        <pc:sldMkLst>
          <pc:docMk/>
          <pc:sldMk cId="2169566296" sldId="333"/>
        </pc:sldMkLst>
        <pc:spChg chg="mod">
          <ac:chgData name="Taylor Novak" userId="1bf35eaf-d94c-4f2d-bb10-da09de5f8ee8" providerId="ADAL" clId="{C7D2D952-EB2A-4569-AD2D-81E345C09A3A}" dt="2024-08-05T22:51:52.246" v="99" actId="20577"/>
          <ac:spMkLst>
            <pc:docMk/>
            <pc:sldMk cId="2169566296" sldId="333"/>
            <ac:spMk id="10" creationId="{1F34011E-631C-4B1D-B4A3-32F0005B9C68}"/>
          </ac:spMkLst>
        </pc:spChg>
      </pc:sldChg>
      <pc:sldChg chg="modSp mod">
        <pc:chgData name="Taylor Novak" userId="1bf35eaf-d94c-4f2d-bb10-da09de5f8ee8" providerId="ADAL" clId="{C7D2D952-EB2A-4569-AD2D-81E345C09A3A}" dt="2024-08-05T22:51:57.647" v="101" actId="20577"/>
        <pc:sldMkLst>
          <pc:docMk/>
          <pc:sldMk cId="3265545908" sldId="339"/>
        </pc:sldMkLst>
        <pc:spChg chg="mod">
          <ac:chgData name="Taylor Novak" userId="1bf35eaf-d94c-4f2d-bb10-da09de5f8ee8" providerId="ADAL" clId="{C7D2D952-EB2A-4569-AD2D-81E345C09A3A}" dt="2024-08-05T22:51:57.647" v="101" actId="20577"/>
          <ac:spMkLst>
            <pc:docMk/>
            <pc:sldMk cId="3265545908" sldId="339"/>
            <ac:spMk id="9" creationId="{71DF0432-49A1-6016-2069-E20B40EB3824}"/>
          </ac:spMkLst>
        </pc:spChg>
      </pc:sldChg>
      <pc:sldChg chg="modSp mod">
        <pc:chgData name="Taylor Novak" userId="1bf35eaf-d94c-4f2d-bb10-da09de5f8ee8" providerId="ADAL" clId="{C7D2D952-EB2A-4569-AD2D-81E345C09A3A}" dt="2024-08-05T22:51:55.150" v="100" actId="20577"/>
        <pc:sldMkLst>
          <pc:docMk/>
          <pc:sldMk cId="828669728" sldId="340"/>
        </pc:sldMkLst>
        <pc:spChg chg="mod">
          <ac:chgData name="Taylor Novak" userId="1bf35eaf-d94c-4f2d-bb10-da09de5f8ee8" providerId="ADAL" clId="{C7D2D952-EB2A-4569-AD2D-81E345C09A3A}" dt="2024-08-05T22:51:55.150" v="100" actId="20577"/>
          <ac:spMkLst>
            <pc:docMk/>
            <pc:sldMk cId="828669728" sldId="340"/>
            <ac:spMk id="6" creationId="{BCA3341B-0D1E-843B-4D36-06BC722B19A9}"/>
          </ac:spMkLst>
        </pc:spChg>
      </pc:sldChg>
      <pc:sldChg chg="modSp mod">
        <pc:chgData name="Taylor Novak" userId="1bf35eaf-d94c-4f2d-bb10-da09de5f8ee8" providerId="ADAL" clId="{C7D2D952-EB2A-4569-AD2D-81E345C09A3A}" dt="2024-08-05T22:53:21.412" v="155" actId="20577"/>
        <pc:sldMkLst>
          <pc:docMk/>
          <pc:sldMk cId="41987865" sldId="343"/>
        </pc:sldMkLst>
        <pc:spChg chg="mod">
          <ac:chgData name="Taylor Novak" userId="1bf35eaf-d94c-4f2d-bb10-da09de5f8ee8" providerId="ADAL" clId="{C7D2D952-EB2A-4569-AD2D-81E345C09A3A}" dt="2024-08-05T22:53:21.412" v="155" actId="20577"/>
          <ac:spMkLst>
            <pc:docMk/>
            <pc:sldMk cId="41987865" sldId="343"/>
            <ac:spMk id="4" creationId="{ACF44128-F6AD-8856-D7B5-55B666AA7ED3}"/>
          </ac:spMkLst>
        </pc:spChg>
      </pc:sldChg>
      <pc:sldChg chg="modSp mod">
        <pc:chgData name="Taylor Novak" userId="1bf35eaf-d94c-4f2d-bb10-da09de5f8ee8" providerId="ADAL" clId="{C7D2D952-EB2A-4569-AD2D-81E345C09A3A}" dt="2024-08-05T22:53:30.687" v="156" actId="1076"/>
        <pc:sldMkLst>
          <pc:docMk/>
          <pc:sldMk cId="1859109625" sldId="345"/>
        </pc:sldMkLst>
        <pc:spChg chg="mod">
          <ac:chgData name="Taylor Novak" userId="1bf35eaf-d94c-4f2d-bb10-da09de5f8ee8" providerId="ADAL" clId="{C7D2D952-EB2A-4569-AD2D-81E345C09A3A}" dt="2024-08-05T22:53:30.687" v="156" actId="1076"/>
          <ac:spMkLst>
            <pc:docMk/>
            <pc:sldMk cId="1859109625" sldId="345"/>
            <ac:spMk id="7" creationId="{5BC3375C-9CB1-3A14-7F10-87CB55049365}"/>
          </ac:spMkLst>
        </pc:spChg>
      </pc:sldChg>
      <pc:sldChg chg="addSp delSp modSp mod">
        <pc:chgData name="Taylor Novak" userId="1bf35eaf-d94c-4f2d-bb10-da09de5f8ee8" providerId="ADAL" clId="{C7D2D952-EB2A-4569-AD2D-81E345C09A3A}" dt="2024-08-05T22:52:37.365" v="107" actId="1076"/>
        <pc:sldMkLst>
          <pc:docMk/>
          <pc:sldMk cId="2952197836" sldId="364"/>
        </pc:sldMkLst>
        <pc:picChg chg="add mod">
          <ac:chgData name="Taylor Novak" userId="1bf35eaf-d94c-4f2d-bb10-da09de5f8ee8" providerId="ADAL" clId="{C7D2D952-EB2A-4569-AD2D-81E345C09A3A}" dt="2024-08-05T22:52:37.365" v="107" actId="1076"/>
          <ac:picMkLst>
            <pc:docMk/>
            <pc:sldMk cId="2952197836" sldId="364"/>
            <ac:picMk id="3" creationId="{8F4FD4FC-18C9-75F1-7368-263A012AD140}"/>
          </ac:picMkLst>
        </pc:picChg>
        <pc:picChg chg="del">
          <ac:chgData name="Taylor Novak" userId="1bf35eaf-d94c-4f2d-bb10-da09de5f8ee8" providerId="ADAL" clId="{C7D2D952-EB2A-4569-AD2D-81E345C09A3A}" dt="2024-08-05T22:52:31.223" v="105" actId="478"/>
          <ac:picMkLst>
            <pc:docMk/>
            <pc:sldMk cId="2952197836" sldId="364"/>
            <ac:picMk id="5" creationId="{D6C392C8-80DC-50B2-8179-9C02A4A5D719}"/>
          </ac:picMkLst>
        </pc:picChg>
      </pc:sldChg>
      <pc:sldChg chg="modSp mod">
        <pc:chgData name="Taylor Novak" userId="1bf35eaf-d94c-4f2d-bb10-da09de5f8ee8" providerId="ADAL" clId="{C7D2D952-EB2A-4569-AD2D-81E345C09A3A}" dt="2024-08-05T22:49:35.464" v="58" actId="20577"/>
        <pc:sldMkLst>
          <pc:docMk/>
          <pc:sldMk cId="419795277" sldId="365"/>
        </pc:sldMkLst>
        <pc:spChg chg="mod">
          <ac:chgData name="Taylor Novak" userId="1bf35eaf-d94c-4f2d-bb10-da09de5f8ee8" providerId="ADAL" clId="{C7D2D952-EB2A-4569-AD2D-81E345C09A3A}" dt="2024-08-05T22:49:35.464" v="58" actId="20577"/>
          <ac:spMkLst>
            <pc:docMk/>
            <pc:sldMk cId="419795277" sldId="365"/>
            <ac:spMk id="4" creationId="{ACF44128-F6AD-8856-D7B5-55B666AA7ED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1B_E57DC7DF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1B_E57DC7DF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265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3696089106503412"/>
          <c:y val="0.115108564590312"/>
          <c:w val="0.68893056326851931"/>
          <c:h val="0.76845193234046782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5">
                  <a:tint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89A-4E9A-ABEB-F34DCFDC1DE2}"/>
              </c:ext>
            </c:extLst>
          </c:dPt>
          <c:dPt>
            <c:idx val="1"/>
            <c:bubble3D val="0"/>
            <c:spPr>
              <a:solidFill>
                <a:schemeClr val="accent5">
                  <a:tint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89A-4E9A-ABEB-F34DCFDC1DE2}"/>
              </c:ext>
            </c:extLst>
          </c:dPt>
          <c:dPt>
            <c:idx val="2"/>
            <c:bubble3D val="0"/>
            <c:spPr>
              <a:solidFill>
                <a:schemeClr val="accent5">
                  <a:tint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589A-4E9A-ABEB-F34DCFDC1DE2}"/>
              </c:ext>
            </c:extLst>
          </c:dPt>
          <c:dPt>
            <c:idx val="3"/>
            <c:bubble3D val="0"/>
            <c:spPr>
              <a:solidFill>
                <a:schemeClr val="accent5">
                  <a:shade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589A-4E9A-ABEB-F34DCFDC1DE2}"/>
              </c:ext>
            </c:extLst>
          </c:dPt>
          <c:dPt>
            <c:idx val="4"/>
            <c:bubble3D val="0"/>
            <c:explosion val="32"/>
            <c:spPr>
              <a:solidFill>
                <a:schemeClr val="accent5">
                  <a:shade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589A-4E9A-ABEB-F34DCFDC1DE2}"/>
              </c:ext>
            </c:extLst>
          </c:dPt>
          <c:dPt>
            <c:idx val="5"/>
            <c:bubble3D val="0"/>
            <c:spPr>
              <a:solidFill>
                <a:schemeClr val="accent5">
                  <a:shade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589A-4E9A-ABEB-F34DCFDC1DE2}"/>
              </c:ext>
            </c:extLst>
          </c:dPt>
          <c:dLbls>
            <c:dLbl>
              <c:idx val="0"/>
              <c:layout>
                <c:manualLayout>
                  <c:x val="7.164507260296722E-8"/>
                  <c:y val="-4.9224857147079207E-2"/>
                </c:manualLayout>
              </c:layout>
              <c:tx>
                <c:rich>
                  <a:bodyPr/>
                  <a:lstStyle/>
                  <a:p>
                    <a:r>
                      <a:rPr lang="en-US" sz="1200" baseline="0"/>
                      <a:t>Goal 1:
Strong Economy
</a:t>
                    </a:r>
                    <a:fld id="{07D3DD63-E326-463C-BDCC-B39729700857}" type="PERCENTAGE">
                      <a:rPr lang="en-US" sz="1200" baseline="0"/>
                      <a:pPr/>
                      <a:t>[PERCENTAGE]</a:t>
                    </a:fld>
                    <a:endParaRPr lang="en-US" sz="1200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62275830022789"/>
                      <c:h val="0.171820597927496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89A-4E9A-ABEB-F34DCFDC1DE2}"/>
                </c:ext>
              </c:extLst>
            </c:dLbl>
            <c:dLbl>
              <c:idx val="1"/>
              <c:layout>
                <c:manualLayout>
                  <c:x val="3.4669122277648429E-2"/>
                  <c:y val="-4.6210045449018737E-2"/>
                </c:manualLayout>
              </c:layout>
              <c:tx>
                <c:rich>
                  <a:bodyPr/>
                  <a:lstStyle/>
                  <a:p>
                    <a:r>
                      <a:rPr lang="en-US" sz="1200" baseline="0"/>
                      <a:t>Goal 2:
Safe and Secure City
</a:t>
                    </a:r>
                    <a:fld id="{B6DF77BC-D4DD-4782-921D-761EE92F91C8}" type="PERCENTAGE">
                      <a:rPr lang="en-US" sz="1200" baseline="0" dirty="0"/>
                      <a:pPr/>
                      <a:t>[PERCENTAGE]</a:t>
                    </a:fld>
                    <a:endParaRPr lang="en-US" sz="1200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745582079357221"/>
                      <c:h val="0.171820597927496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89A-4E9A-ABEB-F34DCFDC1DE2}"/>
                </c:ext>
              </c:extLst>
            </c:dLbl>
            <c:dLbl>
              <c:idx val="2"/>
              <c:layout>
                <c:manualLayout>
                  <c:x val="-7.5103810127948131E-2"/>
                  <c:y val="-5.9992912120403735E-3"/>
                </c:manualLayout>
              </c:layout>
              <c:tx>
                <c:rich>
                  <a:bodyPr/>
                  <a:lstStyle/>
                  <a:p>
                    <a:r>
                      <a:rPr lang="en-US" sz="1200" baseline="0"/>
                      <a:t>Goal 3:
Quality of Life/Place
</a:t>
                    </a:r>
                    <a:fld id="{AC3A0A89-C585-460E-9EC6-B44A78FB536A}" type="PERCENTAGE">
                      <a:rPr lang="en-US" sz="1200" baseline="0"/>
                      <a:pPr/>
                      <a:t>[PERCENTAGE]</a:t>
                    </a:fld>
                    <a:endParaRPr lang="en-US" sz="1200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89A-4E9A-ABEB-F34DCFDC1DE2}"/>
                </c:ext>
              </c:extLst>
            </c:dLbl>
            <c:dLbl>
              <c:idx val="3"/>
              <c:layout>
                <c:manualLayout>
                  <c:x val="-9.4209688219271757E-3"/>
                  <c:y val="-6.53015628333785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200"/>
                      <a:t>Goal 4:</a:t>
                    </a:r>
                    <a:r>
                      <a:rPr lang="en-US" sz="1200" baseline="0"/>
                      <a:t>
Transparent Communications
</a:t>
                    </a:r>
                    <a:fld id="{3F3DBA7F-3660-4CD0-A0F9-BF2B304F4868}" type="PERCENTAGE">
                      <a:rPr lang="en-US" sz="1200" baseline="0"/>
                      <a:pPr>
                        <a:defRPr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2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116120041032561"/>
                      <c:h val="0.2034999192438005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89A-4E9A-ABEB-F34DCFDC1DE2}"/>
                </c:ext>
              </c:extLst>
            </c:dLbl>
            <c:dLbl>
              <c:idx val="4"/>
              <c:layout>
                <c:manualLayout>
                  <c:x val="-8.5974087123560672E-5"/>
                  <c:y val="0.314409939208599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1400" b="1"/>
                      <a:t>Goal 5:</a:t>
                    </a:r>
                    <a:r>
                      <a:rPr lang="en-US" sz="1400" b="1" baseline="0"/>
                      <a:t>
Sound Governance
</a:t>
                    </a:r>
                    <a:fld id="{43803678-5B6B-4637-8608-A46229260A0A}" type="PERCENTAGE">
                      <a:rPr lang="en-US" sz="1400" b="1" baseline="0" smtClean="0"/>
                      <a:pPr>
                        <a:defRPr sz="12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400" b="1" baseline="0"/>
                  </a:p>
                  <a:p>
                    <a:pPr>
                      <a:defRPr sz="1200" b="1"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r>
                      <a:rPr lang="en-US" sz="1400" b="1" baseline="0"/>
                      <a:t>$76,435,673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89201167470787"/>
                      <c:h val="0.2918863481579938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89A-4E9A-ABEB-F34DCFDC1DE2}"/>
                </c:ext>
              </c:extLst>
            </c:dLbl>
            <c:dLbl>
              <c:idx val="5"/>
              <c:layout>
                <c:manualLayout>
                  <c:x val="-0.10479180873287522"/>
                  <c:y val="-3.2924548821724395E-2"/>
                </c:manualLayout>
              </c:layout>
              <c:tx>
                <c:rich>
                  <a:bodyPr/>
                  <a:lstStyle/>
                  <a:p>
                    <a:r>
                      <a:rPr lang="en-US" sz="1200" baseline="0"/>
                      <a:t>Goal 6:
Infrastructure
</a:t>
                    </a:r>
                    <a:fld id="{DEAF3E69-2B4A-4684-A299-D8A9491A9A8A}" type="PERCENTAGE">
                      <a:rPr lang="en-US" sz="1200" baseline="0"/>
                      <a:pPr/>
                      <a:t>[PERCENTAGE]</a:t>
                    </a:fld>
                    <a:endParaRPr lang="en-US" sz="1200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582937702390474"/>
                      <c:h val="0.171820597927496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89A-4E9A-ABEB-F34DCFDC1DE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PieDonut!$A$17:$A$22</c:f>
              <c:strCache>
                <c:ptCount val="6"/>
                <c:pt idx="0">
                  <c:v>Goal 1: Strong Economy with More Quality Jobs</c:v>
                </c:pt>
                <c:pt idx="1">
                  <c:v>Goal 2: Set the Standard for a Safe and Secure City</c:v>
                </c:pt>
                <c:pt idx="2">
                  <c:v>Goal 3: Quality of Life and Place</c:v>
                </c:pt>
                <c:pt idx="3">
                  <c:v>Goal 4: Transparent &amp; Consistent Communication</c:v>
                </c:pt>
                <c:pt idx="4">
                  <c:v>Goal 5: Provide Sound Governance &amp; Fiscal Management</c:v>
                </c:pt>
                <c:pt idx="5">
                  <c:v>Goal 6: Strengthen and Sustain our Infrastructure</c:v>
                </c:pt>
              </c:strCache>
            </c:strRef>
          </c:cat>
          <c:val>
            <c:numRef>
              <c:f>PieDonut!$B$17:$B$22</c:f>
              <c:numCache>
                <c:formatCode>_("$"* #,##0_);_("$"* \(#,##0\);_("$"* "-"??_);_(@_)</c:formatCode>
                <c:ptCount val="6"/>
                <c:pt idx="0">
                  <c:v>29494333.469999999</c:v>
                </c:pt>
                <c:pt idx="1">
                  <c:v>101331085.92000003</c:v>
                </c:pt>
                <c:pt idx="2">
                  <c:v>38714830.609999999</c:v>
                </c:pt>
                <c:pt idx="3">
                  <c:v>22249607.499999996</c:v>
                </c:pt>
                <c:pt idx="4">
                  <c:v>76783419.089999989</c:v>
                </c:pt>
                <c:pt idx="5">
                  <c:v>185426602.90999997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589A-4E9A-ABEB-F34DCFDC1DE2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30"/>
      <c:rotY val="1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260923480454146"/>
          <c:y val="0.10311202926607883"/>
          <c:w val="0.48416338035757023"/>
          <c:h val="0.52566272003647541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84F-4412-B19B-9286F50E0DDC}"/>
              </c:ext>
            </c:extLst>
          </c:dPt>
          <c:dPt>
            <c:idx val="1"/>
            <c:bubble3D val="0"/>
            <c:explosion val="1"/>
            <c:spPr>
              <a:solidFill>
                <a:schemeClr val="accent5">
                  <a:shade val="7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84F-4412-B19B-9286F50E0DDC}"/>
              </c:ext>
            </c:extLst>
          </c:dPt>
          <c:dLbls>
            <c:dLbl>
              <c:idx val="0"/>
              <c:layout>
                <c:manualLayout>
                  <c:x val="3.2400866777331269E-2"/>
                  <c:y val="1.72423353335277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2619FAA-21A4-4129-90A4-00ED20B2CDCE}" type="CATEGORYNAME">
                      <a:rPr lang="en-US" sz="1000"/>
                      <a:pPr>
                        <a:defRPr sz="8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000" baseline="0"/>
                      <a:t>
$21,660,256 
</a:t>
                    </a:r>
                    <a:fld id="{5E8FA1E9-80D3-4319-970C-B2B42E6565BD}" type="PERCENTAGE">
                      <a:rPr lang="en-US" sz="1000" baseline="0"/>
                      <a:pPr>
                        <a:defRPr sz="8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412889965398716"/>
                      <c:h val="0.3412645412462188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84F-4412-B19B-9286F50E0DDC}"/>
                </c:ext>
              </c:extLst>
            </c:dLbl>
            <c:dLbl>
              <c:idx val="1"/>
              <c:layout>
                <c:manualLayout>
                  <c:x val="0.47861066145272751"/>
                  <c:y val="4.02100738027332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2401F757-0148-470C-8C8D-832C65E16A0D}" type="CATEGORYNAME">
                      <a:rPr lang="en-US" sz="1000" smtClean="0"/>
                      <a:pPr>
                        <a:defRPr sz="8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000" baseline="0"/>
                      <a:t>
$54,775,417
</a:t>
                    </a:r>
                    <a:fld id="{F3472D17-AC36-4A00-9031-79F5E8BD871E}" type="PERCENTAGE">
                      <a:rPr lang="en-US" sz="1000" baseline="0" dirty="0"/>
                      <a:pPr>
                        <a:defRPr sz="8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000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4876698235260121"/>
                      <c:h val="0.2733628581003054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84F-4412-B19B-9286F50E0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PieDonut!$E$16:$F$16</c:f>
              <c:strCache>
                <c:ptCount val="2"/>
                <c:pt idx="0">
                  <c:v>General Fund</c:v>
                </c:pt>
                <c:pt idx="1">
                  <c:v>Non General Fund</c:v>
                </c:pt>
              </c:strCache>
            </c:strRef>
          </c:cat>
          <c:val>
            <c:numRef>
              <c:f>PieDonut!$E$21:$F$21</c:f>
              <c:numCache>
                <c:formatCode>_("$"* #,##0_);_("$"* \(#,##0\);_("$"* "-"??_);_(@_)</c:formatCode>
                <c:ptCount val="2"/>
                <c:pt idx="0">
                  <c:v>21699228.399999999</c:v>
                </c:pt>
                <c:pt idx="1">
                  <c:v>55084190.68999999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4F-4412-B19B-9286F50E0DDC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A1A484-0F14-46AA-8235-27CE2AAA6817}" type="datetimeFigureOut">
              <a:rPr lang="en-US" smtClean="0"/>
              <a:t>8/22/2024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828F43-2708-4A6F-AAB1-C2CA6E2302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6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8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CTE- Program: We already have three students registered for this program in the fall. We are looking at this as a pilot program and hope to expand this to other districts.</a:t>
            </a:r>
          </a:p>
          <a:p>
            <a:r>
              <a:rPr lang="en-US"/>
              <a:t>Benefits Package: Our average employee age is 30-39. Research is telling us that a more flexible benefits package including HSAs are appealing to this group. A positive is that research is saying that will be less cost to both the employee and the organization. </a:t>
            </a:r>
          </a:p>
          <a:p>
            <a:endParaRPr lang="en-US"/>
          </a:p>
          <a:p>
            <a:r>
              <a:rPr lang="en-US"/>
              <a:t>This last point is a big benefit to the employees at a cost to the organization of…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105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want to get better for our residents. You will continue to see process improvement all throughout the organization. </a:t>
            </a:r>
          </a:p>
          <a:p>
            <a:endParaRPr lang="en-US"/>
          </a:p>
          <a:p>
            <a:r>
              <a:rPr lang="en-US"/>
              <a:t>Certification programs are offered throughout the organization. We want our people working to a standard. An example is ensuring our Fleet services technicians are ASE Certified. We are looking for those opportunities across the board.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06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Halfway There- this is what we’ve covered so far. Let’s move on to our Key Accomplishments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7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are about 17% of the overall budget which is about $76million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55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04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Halfway There- this is what we’ve covered so far. Let’s move on to our Key Accomplishments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39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Be in the Know, Leadership Message, Council Reports (Bi-weekly, Quarterly, Mid-Year and Annual)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49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Speak to TIRZ, Downtown Improvements</a:t>
            </a:r>
          </a:p>
          <a:p>
            <a:r>
              <a:rPr lang="en-US"/>
              <a:t>Cross Functional Team with Developers- Positive Developer Feedback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498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Coordinate </a:t>
            </a:r>
            <a:r>
              <a:rPr lang="en-US" sz="1200">
                <a:cs typeface="Arial"/>
              </a:rPr>
              <a:t>18 Boards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88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Coordinate </a:t>
            </a:r>
            <a:r>
              <a:rPr lang="en-US" sz="1200">
                <a:cs typeface="Arial"/>
              </a:rPr>
              <a:t>18 Boards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828F43-2708-4A6F-AAB1-C2CA6E23025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74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7CBD4-55FA-5CFD-02C2-8DCF317CDB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D94FC9-B220-AE40-B941-1483F26869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4E7F0-D0CA-75A3-F648-F1B1CBC2E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BC6161-8B89-47DE-BE62-12B3E07A7B77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42C17-588A-A86A-BD32-87C74AB7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59B08-A837-0B30-FE91-D4C0B0A64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92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4D1E3-B9C6-410F-FAA3-FC7D61004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41B8E-A138-7F65-B80B-01BC8CB3D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97864-E04E-B11B-E923-CFBE06487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6388F-C077-44D0-96D0-CA266E59171C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769FB-7277-1E64-2082-69C52C189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17E6C-58F3-195B-BE8E-287818AE8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C4E64F-3A28-6415-0CD9-CD219A45D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5F0D6-F24A-4B74-DFA0-48585957E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6BD3F3-0AAF-241D-142D-CDF92D1CF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266D6-CA97-4FB5-BDD4-342B0408E314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E24B5-E071-AB83-50E7-5DF26E534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78AC7-DF17-6C1A-387C-A7CFE9ABE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09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5DD11-3761-0EAC-535C-E6EBE6630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42921-FE21-E3EF-123A-9B5642C2B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BBA36-751D-BC35-8AD0-275C52A5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A24FA-3831-4E3C-B632-65A471B9A9A6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1C431-706E-E1DD-BF95-E04051FE9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6531A-D40B-69C5-D3D4-C006A08B7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66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53503-57CC-61CA-D321-B72E616B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3C772E-9AA2-E9FA-3164-964553028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A67A7-47BE-FEE4-0A19-758BD998D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E783D-89E6-49C9-8835-BDAADF9C7A09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30D00-4250-81D9-53E4-50D34706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68322-3DF7-D88D-C6D8-D3BEA1929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6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A1577-950C-042A-3EB0-69BEDEFA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47512-9E40-5803-B23A-335F03AD8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C3D622-12EB-6997-AA0B-B9A76AFFCF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E7C10-E3BE-AAEC-4DFA-55929D21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5547-5C71-4628-8976-D1C3B3F750E2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C44E4B-A9AF-8F71-45F1-8F3B4BBC8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9E556-BA06-5F32-44D3-9E10A8ED5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07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D35E8-6D06-6007-4810-AE52966D1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99F3A-21BC-D5D4-C4B9-494D3A2DC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CABED0-1572-2E58-179D-5FB7F28554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88A94-D466-3266-FDD2-DA9FF2FFDF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D71C17-C46C-3E52-C2F6-EEBC65AE65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B9C103-B6A5-408B-BCEB-9B4F7C3F6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FAFDE-350A-490A-9828-39F7E8B3C4FB}" type="datetime1">
              <a:rPr lang="en-US" smtClean="0"/>
              <a:t>8/22/2024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AAF89-CC14-F47C-2792-E3167B756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25D890-2684-5CAC-B853-3807F14F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18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A68B38-7AC3-FE22-5790-B6E05D82D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9F55A-85B2-1DB1-53DE-DB2EFEB0D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5C3EC4-C6BB-4D2F-B6C8-5915E158786A}" type="datetime1">
              <a:rPr lang="en-US" smtClean="0"/>
              <a:t>8/22/2024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3CC34-3C5D-A981-F6CF-455F341B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9E89DD-A691-E03A-68BA-75FD793E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893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4E860C-7B33-0AA8-B9DC-040D9A61A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1E29F-7D9A-4814-9CCA-F6550D110869}" type="datetime1">
              <a:rPr lang="en-US" smtClean="0"/>
              <a:t>8/22/2024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17CCC4-F465-2F12-164B-9A878F0C2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11B4D8-398D-B19A-B436-33F44BC58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1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5C3DE-46A5-B5AE-B29C-538D08F5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6C24C-32EB-9345-BC48-FFE4C577E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A0C13-7802-C56D-9FD8-56CDF1975B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8B1DF-96E3-6DEC-0743-1E5983477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801C8-4338-4C81-AA51-A2995521687A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101DBB-0E7D-A49E-DF76-666CD243C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521708-88B2-4E31-C5BD-7351A052E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7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FE417-25FE-0D98-4097-0695A5D5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EA871B-9B38-9CF8-1D9B-46A706EE4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FBAE09-D712-1FAE-2DD9-C65E4F925F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4C7AD0-8D48-40EF-F07C-72AEB1290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A8D72-685B-40B6-894D-5EE1353BE29A}" type="datetime1">
              <a:rPr lang="en-US" smtClean="0"/>
              <a:t>8/22/2024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5993E9-7E91-0C51-3A43-9FDFE3EE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FFCEBE-E993-326D-7106-91C313D1A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71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1EF65E-ED78-D57F-12D9-B7ECFE9F3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C01B05-F0C3-3816-E460-55E01A37B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00EAA3-135C-471C-57A6-51F4DC315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E3D22-7AA9-44F5-B97D-7F83FEA3F468}" type="datetime1">
              <a:rPr lang="en-US" smtClean="0"/>
              <a:t>8/22/2024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41958-5563-3038-3330-DB2AF3D0D7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ED429-54C0-4559-116E-329B0B5022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D683F-4782-4DCB-9A60-973782776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69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5F350-BEA1-D68A-1B54-BAD3AEFBA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39669-B796-4573-0A85-1537FBF174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blue and white banner with buildings in the background&#10;&#10;Description automatically generated">
            <a:extLst>
              <a:ext uri="{FF2B5EF4-FFF2-40B4-BE49-F238E27FC236}">
                <a16:creationId xmlns:a16="http://schemas.microsoft.com/office/drawing/2014/main" id="{4F7C84F1-3B86-A3B8-E7B2-68C7FD0CF9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4C0E0-234A-E65E-3CCA-86E874F826BD}"/>
              </a:ext>
            </a:extLst>
          </p:cNvPr>
          <p:cNvSpPr txBox="1">
            <a:spLocks/>
          </p:cNvSpPr>
          <p:nvPr/>
        </p:nvSpPr>
        <p:spPr>
          <a:xfrm>
            <a:off x="238539" y="6145883"/>
            <a:ext cx="461176" cy="702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latin typeface="Proxima Nova Extrabold" panose="02000506030000020004" pitchFamily="50" charset="0"/>
              </a:rPr>
              <a:pPr/>
              <a:t>1</a:t>
            </a:fld>
            <a:endParaRPr lang="en-US" sz="4000">
              <a:latin typeface="Proxima Nova Extrabold" panose="02000506030000020004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E8C6FBB-57DC-E8EA-B07B-704CD19703D9}"/>
              </a:ext>
            </a:extLst>
          </p:cNvPr>
          <p:cNvSpPr txBox="1">
            <a:spLocks noChangeAspect="1"/>
          </p:cNvSpPr>
          <p:nvPr/>
        </p:nvSpPr>
        <p:spPr>
          <a:xfrm>
            <a:off x="125098" y="2273141"/>
            <a:ext cx="4743834" cy="24445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>
            <a:noAutofit/>
          </a:bodyPr>
          <a:lstStyle/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4800" b="1">
                <a:solidFill>
                  <a:schemeClr val="bg1"/>
                </a:solidFill>
              </a:rPr>
              <a:t>Goal Five</a:t>
            </a: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endParaRPr lang="en-US" sz="28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2800" i="1">
                <a:solidFill>
                  <a:schemeClr val="bg1"/>
                </a:solidFill>
              </a:rPr>
              <a:t>Provide Sound Governance &amp; Fiscal Management</a:t>
            </a: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endParaRPr lang="en-US" sz="240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r>
              <a:rPr lang="en-US" sz="2400">
                <a:solidFill>
                  <a:schemeClr val="bg1"/>
                </a:solidFill>
              </a:rPr>
              <a:t>FY 2025 Budget Presentation</a:t>
            </a:r>
          </a:p>
          <a:p>
            <a:pPr>
              <a:lnSpc>
                <a:spcPct val="90000"/>
              </a:lnSpc>
              <a:defRPr sz="4400">
                <a:solidFill>
                  <a:srgbClr val="FEA405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pP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3BBFC-E69A-4E37-34BE-23CC8D8F8859}"/>
              </a:ext>
            </a:extLst>
          </p:cNvPr>
          <p:cNvSpPr txBox="1"/>
          <p:nvPr/>
        </p:nvSpPr>
        <p:spPr>
          <a:xfrm>
            <a:off x="238539" y="4717668"/>
            <a:ext cx="329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July 31, 2024</a:t>
            </a:r>
          </a:p>
        </p:txBody>
      </p:sp>
    </p:spTree>
    <p:extLst>
      <p:ext uri="{BB962C8B-B14F-4D97-AF65-F5344CB8AC3E}">
        <p14:creationId xmlns:p14="http://schemas.microsoft.com/office/powerpoint/2010/main" val="4267000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8503279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cs typeface="Arial"/>
              </a:rPr>
              <a:t>“The City of Midland will be the </a:t>
            </a:r>
            <a:r>
              <a:rPr lang="en-US" sz="2800" b="1">
                <a:cs typeface="Arial"/>
              </a:rPr>
              <a:t>Premier</a:t>
            </a:r>
            <a:r>
              <a:rPr lang="en-US" sz="2800">
                <a:cs typeface="Arial"/>
              </a:rPr>
              <a:t> and </a:t>
            </a:r>
            <a:r>
              <a:rPr lang="en-US" sz="2800" b="1">
                <a:cs typeface="Arial"/>
              </a:rPr>
              <a:t>Safest City </a:t>
            </a:r>
            <a:r>
              <a:rPr lang="en-US" sz="2800">
                <a:cs typeface="Arial"/>
              </a:rPr>
              <a:t>in West Texas by Providing </a:t>
            </a:r>
            <a:r>
              <a:rPr lang="en-US" sz="2800" b="1">
                <a:cs typeface="Arial"/>
              </a:rPr>
              <a:t>World Class Municipal Services</a:t>
            </a:r>
            <a:r>
              <a:rPr lang="en-US" sz="2800">
                <a:cs typeface="Arial"/>
              </a:rPr>
              <a:t> through </a:t>
            </a: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and a Culture of </a:t>
            </a:r>
            <a:r>
              <a:rPr lang="en-US" sz="2800" b="1">
                <a:cs typeface="Arial"/>
              </a:rPr>
              <a:t>Innovation</a:t>
            </a:r>
            <a:r>
              <a:rPr lang="en-US" sz="2800">
                <a:cs typeface="Arial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World Class Service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Innovation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pic>
        <p:nvPicPr>
          <p:cNvPr id="2" name="Picture 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4DBD743-DEB1-EDA4-6D69-7DF307465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9300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10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DE2E437-D518-D3CA-3B92-E4B30C90FC8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677407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Five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A3341B-0D1E-843B-4D36-06BC722B19A9}"/>
              </a:ext>
            </a:extLst>
          </p:cNvPr>
          <p:cNvSpPr txBox="1"/>
          <p:nvPr/>
        </p:nvSpPr>
        <p:spPr>
          <a:xfrm>
            <a:off x="575110" y="1320730"/>
            <a:ext cx="8756459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City Secretary</a:t>
            </a:r>
          </a:p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endParaRPr lang="en-US" sz="2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Continue to improve City Council Meeting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Maximize our value in our current systems to include Boards and Commissions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November General Election: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Districts 1, 2 and two at-large seats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City Code update in conjunction with Legal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Continued focus on Hotel/Motel Fund Dollar Priorities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8669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4DE9EA-091B-FF15-7F9E-88CC8A6D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75673F-225A-EFA1-E65B-DCBB5986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11</a:t>
            </a:fld>
            <a:endParaRPr lang="en-US"/>
          </a:p>
        </p:txBody>
      </p:sp>
      <p:pic>
        <p:nvPicPr>
          <p:cNvPr id="4" name="Picture 3" descr="A city skyline with a bridge and a blue sky&#10;&#10;Description automatically generated with medium confidence">
            <a:extLst>
              <a:ext uri="{FF2B5EF4-FFF2-40B4-BE49-F238E27FC236}">
                <a16:creationId xmlns:a16="http://schemas.microsoft.com/office/drawing/2014/main" id="{60AEC905-DDF4-A3B5-5BFF-CF6160120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7CBDD-7C26-2D23-16B9-13007528841A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9300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11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E09B1CA-4C08-2559-27A7-2E3693C319F6}"/>
              </a:ext>
            </a:extLst>
          </p:cNvPr>
          <p:cNvSpPr txBox="1">
            <a:spLocks/>
          </p:cNvSpPr>
          <p:nvPr/>
        </p:nvSpPr>
        <p:spPr>
          <a:xfrm>
            <a:off x="469128" y="494612"/>
            <a:ext cx="6030776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F0432-49A1-6016-2069-E20B40EB3824}"/>
              </a:ext>
            </a:extLst>
          </p:cNvPr>
          <p:cNvSpPr txBox="1"/>
          <p:nvPr/>
        </p:nvSpPr>
        <p:spPr>
          <a:xfrm>
            <a:off x="586357" y="1029712"/>
            <a:ext cx="88507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Expand Transparency: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Software and Regular Budget Presentations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Increase Excellence in Reporting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Annual Comprehensive Financial Report with Zero Findings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Produce the City’s first Popular Annual Financial Report (PAFR) in addition to a revamped annual Budget Book.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20 new HOT audits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Leverage new revenue streams for City</a:t>
            </a:r>
          </a:p>
        </p:txBody>
      </p:sp>
    </p:spTree>
    <p:extLst>
      <p:ext uri="{BB962C8B-B14F-4D97-AF65-F5344CB8AC3E}">
        <p14:creationId xmlns:p14="http://schemas.microsoft.com/office/powerpoint/2010/main" val="32655459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BC7D7-42F1-E4CF-045F-F07CA6E448F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Departments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699715" y="1541849"/>
            <a:ext cx="664136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cs typeface="Arial"/>
              </a:rPr>
              <a:t>Organizational 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Administrative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Secretary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General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Legal Department</a:t>
            </a:r>
          </a:p>
        </p:txBody>
      </p:sp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4544E43-2859-A088-5D9B-73293E1EE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7663D34-0F6D-E8F2-9984-76FCD2E241F8}"/>
              </a:ext>
            </a:extLst>
          </p:cNvPr>
          <p:cNvSpPr txBox="1">
            <a:spLocks/>
          </p:cNvSpPr>
          <p:nvPr/>
        </p:nvSpPr>
        <p:spPr>
          <a:xfrm>
            <a:off x="344129" y="6149507"/>
            <a:ext cx="80727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 algn="l"/>
              <a:t>12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7A5DF7-B31D-F492-7E95-7EA587AC2889}"/>
              </a:ext>
            </a:extLst>
          </p:cNvPr>
          <p:cNvSpPr txBox="1"/>
          <p:nvPr/>
        </p:nvSpPr>
        <p:spPr>
          <a:xfrm>
            <a:off x="469127" y="1034315"/>
            <a:ext cx="8276288" cy="46782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General Services</a:t>
            </a:r>
          </a:p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endParaRPr lang="en-US" sz="2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Utilize current data to create meaningful Key Performance Indicators (KPIs).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Introduce automated survey mechanisms.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Improve Response Times for Information Requests.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Provide major equipment analysis and reports for 5 radio tower generators and all back up city generators which play important roles in the City's emergency backup power and communication.</a:t>
            </a:r>
          </a:p>
          <a:p>
            <a:endParaRPr lang="en-US" sz="1200" b="1">
              <a:cs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663A6FA-2C4F-3E74-3916-B26184E68349}"/>
              </a:ext>
            </a:extLst>
          </p:cNvPr>
          <p:cNvSpPr txBox="1">
            <a:spLocks/>
          </p:cNvSpPr>
          <p:nvPr/>
        </p:nvSpPr>
        <p:spPr>
          <a:xfrm>
            <a:off x="451264" y="390158"/>
            <a:ext cx="6030776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Five</a:t>
            </a:r>
          </a:p>
        </p:txBody>
      </p:sp>
    </p:spTree>
    <p:extLst>
      <p:ext uri="{BB962C8B-B14F-4D97-AF65-F5344CB8AC3E}">
        <p14:creationId xmlns:p14="http://schemas.microsoft.com/office/powerpoint/2010/main" val="3924083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8503279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cs typeface="Arial"/>
              </a:rPr>
              <a:t>“The City of Midland will be the </a:t>
            </a:r>
            <a:r>
              <a:rPr lang="en-US" sz="2800" b="1">
                <a:cs typeface="Arial"/>
              </a:rPr>
              <a:t>Premier</a:t>
            </a:r>
            <a:r>
              <a:rPr lang="en-US" sz="2800">
                <a:cs typeface="Arial"/>
              </a:rPr>
              <a:t> and </a:t>
            </a:r>
            <a:r>
              <a:rPr lang="en-US" sz="2800" b="1">
                <a:cs typeface="Arial"/>
              </a:rPr>
              <a:t>Safest City </a:t>
            </a:r>
            <a:r>
              <a:rPr lang="en-US" sz="2800">
                <a:cs typeface="Arial"/>
              </a:rPr>
              <a:t>in West Texas by Providing </a:t>
            </a:r>
            <a:r>
              <a:rPr lang="en-US" sz="2800" b="1">
                <a:cs typeface="Arial"/>
              </a:rPr>
              <a:t>World Class Municipal Services</a:t>
            </a:r>
            <a:r>
              <a:rPr lang="en-US" sz="2800">
                <a:cs typeface="Arial"/>
              </a:rPr>
              <a:t> through </a:t>
            </a: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and a Culture of </a:t>
            </a:r>
            <a:r>
              <a:rPr lang="en-US" sz="2800" b="1">
                <a:cs typeface="Arial"/>
              </a:rPr>
              <a:t>Innovation</a:t>
            </a:r>
            <a:r>
              <a:rPr lang="en-US" sz="2800">
                <a:cs typeface="Arial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World Class Service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Innovation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pic>
        <p:nvPicPr>
          <p:cNvPr id="2" name="Picture 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4DBD743-DEB1-EDA4-6D69-7DF307465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9300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4D1F27-7719-C5E5-F0BB-F82C1CD41F4A}"/>
              </a:ext>
            </a:extLst>
          </p:cNvPr>
          <p:cNvSpPr txBox="1">
            <a:spLocks/>
          </p:cNvSpPr>
          <p:nvPr/>
        </p:nvSpPr>
        <p:spPr>
          <a:xfrm>
            <a:off x="469128" y="542092"/>
            <a:ext cx="6348194" cy="7097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Five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44AE56-96F2-907B-14B6-81E001D54D6B}"/>
              </a:ext>
            </a:extLst>
          </p:cNvPr>
          <p:cNvSpPr txBox="1"/>
          <p:nvPr/>
        </p:nvSpPr>
        <p:spPr>
          <a:xfrm>
            <a:off x="469128" y="1235980"/>
            <a:ext cx="8205950" cy="41242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Legal Department </a:t>
            </a:r>
          </a:p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endParaRPr lang="en-US" sz="2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Increasing online transparency to reduce hours spent on Open Records Requests.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City code update in coordination with the City Secretary’s Office.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Increase interdepartmental coordination for improved efficiency.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6268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4DE9EA-091B-FF15-7F9E-88CC8A6D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75673F-225A-EFA1-E65B-DCBB5986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 descr="A city skyline with a bridge and a blue sky&#10;&#10;Description automatically generated with medium confidence">
            <a:extLst>
              <a:ext uri="{FF2B5EF4-FFF2-40B4-BE49-F238E27FC236}">
                <a16:creationId xmlns:a16="http://schemas.microsoft.com/office/drawing/2014/main" id="{60AEC905-DDF4-A3B5-5BFF-CF6160120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7CBDD-7C26-2D23-16B9-13007528841A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687502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36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14</a:t>
            </a:fld>
            <a:endParaRPr lang="en-US" sz="36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C78A90-139F-D06D-22F8-007D0AEDCC45}"/>
              </a:ext>
            </a:extLst>
          </p:cNvPr>
          <p:cNvSpPr txBox="1">
            <a:spLocks/>
          </p:cNvSpPr>
          <p:nvPr/>
        </p:nvSpPr>
        <p:spPr>
          <a:xfrm>
            <a:off x="469128" y="494613"/>
            <a:ext cx="7318916" cy="55002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Major Variances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3C411D-DE0C-3E7C-63A7-552396888119}"/>
              </a:ext>
            </a:extLst>
          </p:cNvPr>
          <p:cNvSpPr txBox="1"/>
          <p:nvPr/>
        </p:nvSpPr>
        <p:spPr>
          <a:xfrm>
            <a:off x="469128" y="1418053"/>
            <a:ext cx="7771721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200" b="1">
              <a:cs typeface="Arial"/>
            </a:endParaRPr>
          </a:p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All Departments: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Increased staffing to accommodate organization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New Software to Improve Transparency and Efficiency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New Employee Programming: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Be the Energy- BTE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Length of Service Awards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360 Degree Wellness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Recruiting/Training</a:t>
            </a:r>
          </a:p>
          <a:p>
            <a:endParaRPr lang="en-US" sz="28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5774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15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3B9C7B-C4B9-33CE-3D9B-9EBB6FB8FF8F}"/>
              </a:ext>
            </a:extLst>
          </p:cNvPr>
          <p:cNvSpPr txBox="1"/>
          <p:nvPr/>
        </p:nvSpPr>
        <p:spPr>
          <a:xfrm>
            <a:off x="344129" y="152401"/>
            <a:ext cx="11424538" cy="792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>
                <a:solidFill>
                  <a:srgbClr val="005599"/>
                </a:solidFill>
                <a:latin typeface="Proxima Nova Extrabold" panose="02000506030000020004"/>
                <a:ea typeface="Times New Roman" panose="02020603050405020304" pitchFamily="18" charset="0"/>
                <a:cs typeface="Times New Roman" panose="02020603050405020304" pitchFamily="18" charset="0"/>
              </a:rPr>
              <a:t>Expenses by Department</a:t>
            </a:r>
            <a:endParaRPr lang="en-US" sz="4400" b="1">
              <a:solidFill>
                <a:srgbClr val="005599"/>
              </a:solidFill>
              <a:effectLst/>
              <a:latin typeface="Proxima Nova Extrabold" panose="020005060300000200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EB84D9-1149-D304-C953-50139A02D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11" y="1394330"/>
            <a:ext cx="11291977" cy="40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580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16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3B9C7B-C4B9-33CE-3D9B-9EBB6FB8FF8F}"/>
              </a:ext>
            </a:extLst>
          </p:cNvPr>
          <p:cNvSpPr txBox="1"/>
          <p:nvPr/>
        </p:nvSpPr>
        <p:spPr>
          <a:xfrm>
            <a:off x="344129" y="152401"/>
            <a:ext cx="11424538" cy="792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>
                <a:solidFill>
                  <a:srgbClr val="005599"/>
                </a:solidFill>
                <a:latin typeface="Proxima Nova Extrabold" panose="02000506030000020004"/>
                <a:ea typeface="Times New Roman" panose="02020603050405020304" pitchFamily="18" charset="0"/>
                <a:cs typeface="Times New Roman" panose="02020603050405020304" pitchFamily="18" charset="0"/>
              </a:rPr>
              <a:t>Expenses by Type</a:t>
            </a:r>
            <a:endParaRPr lang="en-US" sz="4400" b="1">
              <a:solidFill>
                <a:srgbClr val="005599"/>
              </a:solidFill>
              <a:effectLst/>
              <a:latin typeface="Proxima Nova Extrabold" panose="020005060300000200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C8D18-FB13-416A-B35B-9B00B5AFB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164" y="1667473"/>
            <a:ext cx="11517672" cy="35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197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17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2BA61E-F09F-55BD-BE90-B8BB924B42CD}"/>
              </a:ext>
            </a:extLst>
          </p:cNvPr>
          <p:cNvSpPr txBox="1"/>
          <p:nvPr/>
        </p:nvSpPr>
        <p:spPr>
          <a:xfrm>
            <a:off x="344129" y="152401"/>
            <a:ext cx="11500738" cy="792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>
                <a:solidFill>
                  <a:srgbClr val="005599"/>
                </a:solidFill>
                <a:latin typeface="Proxima Nova Extrabold" panose="02000506030000020004"/>
                <a:ea typeface="Times New Roman" panose="02020603050405020304" pitchFamily="18" charset="0"/>
                <a:cs typeface="Times New Roman" panose="02020603050405020304" pitchFamily="18" charset="0"/>
              </a:rPr>
              <a:t>Staffing</a:t>
            </a:r>
            <a:endParaRPr lang="en-US" sz="4400" b="1">
              <a:solidFill>
                <a:srgbClr val="005599"/>
              </a:solidFill>
              <a:effectLst/>
              <a:latin typeface="Proxima Nova Extrabold" panose="02000506030000020004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11135D-5C46-4E81-E82F-6BE25DEEA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173" y="1514475"/>
            <a:ext cx="977265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20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18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BC7D7-42F1-E4CF-045F-F07CA6E448F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Departments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699715" y="1541849"/>
            <a:ext cx="664136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cs typeface="Arial"/>
              </a:rPr>
              <a:t>Organizational 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Administrative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Secretary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General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Legal Department</a:t>
            </a:r>
          </a:p>
        </p:txBody>
      </p:sp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4544E43-2859-A088-5D9B-73293E1EE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7663D34-0F6D-E8F2-9984-76FCD2E241F8}"/>
              </a:ext>
            </a:extLst>
          </p:cNvPr>
          <p:cNvSpPr txBox="1">
            <a:spLocks/>
          </p:cNvSpPr>
          <p:nvPr/>
        </p:nvSpPr>
        <p:spPr>
          <a:xfrm>
            <a:off x="576261" y="6156324"/>
            <a:ext cx="924292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9DDDB3E-115E-4943-8B14-16CC2353D5A5}" type="slidenum">
              <a:rPr lang="en-US" sz="36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 algn="l"/>
              <a:t>18</a:t>
            </a:fld>
            <a:endParaRPr lang="en-US" sz="36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FC01B3E-A7F1-F3D5-0E11-5C7C661FEB93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Personnel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D4D9B9-FDFB-C318-4D18-39866D1CCE85}"/>
              </a:ext>
            </a:extLst>
          </p:cNvPr>
          <p:cNvSpPr txBox="1"/>
          <p:nvPr/>
        </p:nvSpPr>
        <p:spPr>
          <a:xfrm>
            <a:off x="576261" y="1439157"/>
            <a:ext cx="8383927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Variance Highlights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Administrative Services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Assistant Director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HRIS Analyst/Onboarding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Wellness Coordinator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Assistant Director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Secondary Payroll Administrator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8678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8503279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cs typeface="Arial"/>
              </a:rPr>
              <a:t>“The City of Midland will be the </a:t>
            </a:r>
            <a:r>
              <a:rPr lang="en-US" sz="2800" b="1">
                <a:cs typeface="Arial"/>
              </a:rPr>
              <a:t>Premier</a:t>
            </a:r>
            <a:r>
              <a:rPr lang="en-US" sz="2800">
                <a:cs typeface="Arial"/>
              </a:rPr>
              <a:t> and </a:t>
            </a:r>
            <a:r>
              <a:rPr lang="en-US" sz="2800" b="1">
                <a:cs typeface="Arial"/>
              </a:rPr>
              <a:t>Safest City </a:t>
            </a:r>
            <a:r>
              <a:rPr lang="en-US" sz="2800">
                <a:cs typeface="Arial"/>
              </a:rPr>
              <a:t>in West Texas by Providing </a:t>
            </a:r>
            <a:r>
              <a:rPr lang="en-US" sz="2800" b="1">
                <a:cs typeface="Arial"/>
              </a:rPr>
              <a:t>World Class Municipal Services</a:t>
            </a:r>
            <a:r>
              <a:rPr lang="en-US" sz="2800">
                <a:cs typeface="Arial"/>
              </a:rPr>
              <a:t> through </a:t>
            </a: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and a Culture of </a:t>
            </a:r>
            <a:r>
              <a:rPr lang="en-US" sz="2800" b="1">
                <a:cs typeface="Arial"/>
              </a:rPr>
              <a:t>Innovation</a:t>
            </a:r>
            <a:r>
              <a:rPr lang="en-US" sz="2800">
                <a:cs typeface="Arial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World Class Service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Innovation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pic>
        <p:nvPicPr>
          <p:cNvPr id="2" name="Picture 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4DBD743-DEB1-EDA4-6D69-7DF307465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9300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19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9C3E798-06B4-4B58-A6A7-2B3135B22DF6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Table of 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44128-F6AD-8856-D7B5-55B666AA7ED3}"/>
              </a:ext>
            </a:extLst>
          </p:cNvPr>
          <p:cNvSpPr txBox="1"/>
          <p:nvPr/>
        </p:nvSpPr>
        <p:spPr>
          <a:xfrm>
            <a:off x="699715" y="1541849"/>
            <a:ext cx="664136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Strategic Alignment &amp; Vision Block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Priorities Focus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Major Variances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Expenses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 Key Accomplishments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Key 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Key Deliverables </a:t>
            </a:r>
          </a:p>
        </p:txBody>
      </p:sp>
    </p:spTree>
    <p:extLst>
      <p:ext uri="{BB962C8B-B14F-4D97-AF65-F5344CB8AC3E}">
        <p14:creationId xmlns:p14="http://schemas.microsoft.com/office/powerpoint/2010/main" val="4198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8503279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cs typeface="Arial"/>
              </a:rPr>
              <a:t>“The City of Midland will be the </a:t>
            </a:r>
            <a:r>
              <a:rPr lang="en-US" sz="2800" b="1">
                <a:cs typeface="Arial"/>
              </a:rPr>
              <a:t>Premier</a:t>
            </a:r>
            <a:r>
              <a:rPr lang="en-US" sz="2800">
                <a:cs typeface="Arial"/>
              </a:rPr>
              <a:t> and </a:t>
            </a:r>
            <a:r>
              <a:rPr lang="en-US" sz="2800" b="1">
                <a:cs typeface="Arial"/>
              </a:rPr>
              <a:t>Safest City </a:t>
            </a:r>
            <a:r>
              <a:rPr lang="en-US" sz="2800">
                <a:cs typeface="Arial"/>
              </a:rPr>
              <a:t>in West Texas by Providing </a:t>
            </a:r>
            <a:r>
              <a:rPr lang="en-US" sz="2800" b="1">
                <a:cs typeface="Arial"/>
              </a:rPr>
              <a:t>World Class Municipal Services</a:t>
            </a:r>
            <a:r>
              <a:rPr lang="en-US" sz="2800">
                <a:cs typeface="Arial"/>
              </a:rPr>
              <a:t> through </a:t>
            </a: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and a Culture of </a:t>
            </a:r>
            <a:r>
              <a:rPr lang="en-US" sz="2800" b="1">
                <a:cs typeface="Arial"/>
              </a:rPr>
              <a:t>Innovation</a:t>
            </a:r>
            <a:r>
              <a:rPr lang="en-US" sz="2800">
                <a:cs typeface="Arial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World Class Service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Innovation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pic>
        <p:nvPicPr>
          <p:cNvPr id="2" name="Picture 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4DBD743-DEB1-EDA4-6D69-7DF307465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9300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9C3E798-06B4-4B58-A6A7-2B3135B22DF6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Table of Contents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44128-F6AD-8856-D7B5-55B666AA7ED3}"/>
              </a:ext>
            </a:extLst>
          </p:cNvPr>
          <p:cNvSpPr txBox="1"/>
          <p:nvPr/>
        </p:nvSpPr>
        <p:spPr>
          <a:xfrm>
            <a:off x="699715" y="1541849"/>
            <a:ext cx="6641364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Strategic Alignment &amp; Vision Block Connections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Priorities Focus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Major Variances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Expenses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 Key Accomplishments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Key Challenges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2025 Key Deliverables </a:t>
            </a:r>
          </a:p>
        </p:txBody>
      </p:sp>
    </p:spTree>
    <p:extLst>
      <p:ext uri="{BB962C8B-B14F-4D97-AF65-F5344CB8AC3E}">
        <p14:creationId xmlns:p14="http://schemas.microsoft.com/office/powerpoint/2010/main" val="419795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4DE9EA-091B-FF15-7F9E-88CC8A6D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75673F-225A-EFA1-E65B-DCBB5986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 descr="A city skyline with a bridge and a blue sky&#10;&#10;Description automatically generated with medium confidence">
            <a:extLst>
              <a:ext uri="{FF2B5EF4-FFF2-40B4-BE49-F238E27FC236}">
                <a16:creationId xmlns:a16="http://schemas.microsoft.com/office/drawing/2014/main" id="{60AEC905-DDF4-A3B5-5BFF-CF6160120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7CBDD-7C26-2D23-16B9-13007528841A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687502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36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20</a:t>
            </a:fld>
            <a:endParaRPr lang="en-US" sz="36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24C5C7D-C736-243D-536D-89A6B832D682}"/>
              </a:ext>
            </a:extLst>
          </p:cNvPr>
          <p:cNvSpPr txBox="1">
            <a:spLocks/>
          </p:cNvSpPr>
          <p:nvPr/>
        </p:nvSpPr>
        <p:spPr>
          <a:xfrm>
            <a:off x="470754" y="465268"/>
            <a:ext cx="6496103" cy="87482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C3375C-9CB1-3A14-7F10-87CB55049365}"/>
              </a:ext>
            </a:extLst>
          </p:cNvPr>
          <p:cNvSpPr txBox="1"/>
          <p:nvPr/>
        </p:nvSpPr>
        <p:spPr>
          <a:xfrm>
            <a:off x="449324" y="1275933"/>
            <a:ext cx="874358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Administrative Services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Increased hiring for 911 Communications to a nearly fully staffed Public Safety Communications Center.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Improved and Streamlined Hiring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Developed Community Partnerships with area high schools and colleges to promote a work program for students.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Established a 360 Degree Wellness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  <a:p>
            <a:endParaRPr lang="en-US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9109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21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BC7D7-42F1-E4CF-045F-F07CA6E448F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Departments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699715" y="1541849"/>
            <a:ext cx="664136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cs typeface="Arial"/>
              </a:rPr>
              <a:t>Organizational 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Administrative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Secretary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General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Legal Department</a:t>
            </a:r>
          </a:p>
        </p:txBody>
      </p:sp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4544E43-2859-A088-5D9B-73293E1EE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7663D34-0F6D-E8F2-9984-76FCD2E241F8}"/>
              </a:ext>
            </a:extLst>
          </p:cNvPr>
          <p:cNvSpPr txBox="1">
            <a:spLocks/>
          </p:cNvSpPr>
          <p:nvPr/>
        </p:nvSpPr>
        <p:spPr>
          <a:xfrm>
            <a:off x="576261" y="6156324"/>
            <a:ext cx="924292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9DDDB3E-115E-4943-8B14-16CC2353D5A5}" type="slidenum">
              <a:rPr lang="en-US" sz="36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 algn="l"/>
              <a:t>21</a:t>
            </a:fld>
            <a:endParaRPr lang="en-US" sz="36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9ABDC4-03B8-C5FB-D8BB-78CEB6CA1134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BE508D-C18B-C5EC-1ECE-8D8758CC73F1}"/>
              </a:ext>
            </a:extLst>
          </p:cNvPr>
          <p:cNvSpPr txBox="1"/>
          <p:nvPr/>
        </p:nvSpPr>
        <p:spPr>
          <a:xfrm>
            <a:off x="576262" y="1533294"/>
            <a:ext cx="862673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Administrative Services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Implemented a 360-degree Wellness Program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Developed a more comprehensive Internship Program.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Introduced Be Healthy Days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Improved Employee Recognition Program with BTE and length of service awards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Created a Safety Committee to promote workplace safety and lower workers compensation claims.</a:t>
            </a:r>
          </a:p>
        </p:txBody>
      </p:sp>
    </p:spTree>
    <p:extLst>
      <p:ext uri="{BB962C8B-B14F-4D97-AF65-F5344CB8AC3E}">
        <p14:creationId xmlns:p14="http://schemas.microsoft.com/office/powerpoint/2010/main" val="201659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8503279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cs typeface="Arial"/>
              </a:rPr>
              <a:t>“The City of Midland will be the </a:t>
            </a:r>
            <a:r>
              <a:rPr lang="en-US" sz="2800" b="1">
                <a:cs typeface="Arial"/>
              </a:rPr>
              <a:t>Premier</a:t>
            </a:r>
            <a:r>
              <a:rPr lang="en-US" sz="2800">
                <a:cs typeface="Arial"/>
              </a:rPr>
              <a:t> and </a:t>
            </a:r>
            <a:r>
              <a:rPr lang="en-US" sz="2800" b="1">
                <a:cs typeface="Arial"/>
              </a:rPr>
              <a:t>Safest City </a:t>
            </a:r>
            <a:r>
              <a:rPr lang="en-US" sz="2800">
                <a:cs typeface="Arial"/>
              </a:rPr>
              <a:t>in West Texas by Providing </a:t>
            </a:r>
            <a:r>
              <a:rPr lang="en-US" sz="2800" b="1">
                <a:cs typeface="Arial"/>
              </a:rPr>
              <a:t>World Class Municipal Services</a:t>
            </a:r>
            <a:r>
              <a:rPr lang="en-US" sz="2800">
                <a:cs typeface="Arial"/>
              </a:rPr>
              <a:t> through </a:t>
            </a: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and a Culture of </a:t>
            </a:r>
            <a:r>
              <a:rPr lang="en-US" sz="2800" b="1">
                <a:cs typeface="Arial"/>
              </a:rPr>
              <a:t>Innovation</a:t>
            </a:r>
            <a:r>
              <a:rPr lang="en-US" sz="2800">
                <a:cs typeface="Arial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World Class Service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Innovation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pic>
        <p:nvPicPr>
          <p:cNvPr id="2" name="Picture 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4DBD743-DEB1-EDA4-6D69-7DF307465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9300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22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A1F7A25-5545-E8B8-5203-9AE3761984C1}"/>
              </a:ext>
            </a:extLst>
          </p:cNvPr>
          <p:cNvSpPr txBox="1">
            <a:spLocks/>
          </p:cNvSpPr>
          <p:nvPr/>
        </p:nvSpPr>
        <p:spPr>
          <a:xfrm>
            <a:off x="470754" y="475115"/>
            <a:ext cx="740715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 Key Accomplishments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FBAED3-A58E-D782-8E54-D7DC4314C2EA}"/>
              </a:ext>
            </a:extLst>
          </p:cNvPr>
          <p:cNvSpPr txBox="1"/>
          <p:nvPr/>
        </p:nvSpPr>
        <p:spPr>
          <a:xfrm>
            <a:off x="699713" y="1541849"/>
            <a:ext cx="80167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City Manager’s Office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Strategic Planning Creation and Implementation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Organizational Restructure and 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Customer Service Improvements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Training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SeeClickFix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Employee Info Central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Enhanced Organizational Communication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Internal, Externally and to Council</a:t>
            </a:r>
          </a:p>
        </p:txBody>
      </p:sp>
    </p:spTree>
    <p:extLst>
      <p:ext uri="{BB962C8B-B14F-4D97-AF65-F5344CB8AC3E}">
        <p14:creationId xmlns:p14="http://schemas.microsoft.com/office/powerpoint/2010/main" val="246186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BC7D7-42F1-E4CF-045F-F07CA6E448F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Departments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699715" y="1541849"/>
            <a:ext cx="664136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cs typeface="Arial"/>
              </a:rPr>
              <a:t>Organizational 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Administrative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Secretary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General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Legal Department</a:t>
            </a:r>
          </a:p>
        </p:txBody>
      </p:sp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4544E43-2859-A088-5D9B-73293E1EE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7663D34-0F6D-E8F2-9984-76FCD2E241F8}"/>
              </a:ext>
            </a:extLst>
          </p:cNvPr>
          <p:cNvSpPr txBox="1">
            <a:spLocks/>
          </p:cNvSpPr>
          <p:nvPr/>
        </p:nvSpPr>
        <p:spPr>
          <a:xfrm>
            <a:off x="344129" y="6156324"/>
            <a:ext cx="806092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 algn="l"/>
              <a:t>23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7478A36-A397-FA0B-A6D9-BD43F2C7E93E}"/>
              </a:ext>
            </a:extLst>
          </p:cNvPr>
          <p:cNvSpPr txBox="1">
            <a:spLocks/>
          </p:cNvSpPr>
          <p:nvPr/>
        </p:nvSpPr>
        <p:spPr>
          <a:xfrm>
            <a:off x="576262" y="503238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5059B-1A88-0505-326B-C87075BF9A10}"/>
              </a:ext>
            </a:extLst>
          </p:cNvPr>
          <p:cNvSpPr txBox="1"/>
          <p:nvPr/>
        </p:nvSpPr>
        <p:spPr>
          <a:xfrm>
            <a:off x="575110" y="1305527"/>
            <a:ext cx="854429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City Manager’s Office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Planning and Economic Development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Recruitment of a Chief Planning and Development Officer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Downtown Revitalization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Reduce Burden to Businesses/Developers by Streamlining Permits and Inspections Process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Enhanced Coordination with MDC including efforts to attract major businesses and retailers.</a:t>
            </a:r>
          </a:p>
        </p:txBody>
      </p:sp>
    </p:spTree>
    <p:extLst>
      <p:ext uri="{BB962C8B-B14F-4D97-AF65-F5344CB8AC3E}">
        <p14:creationId xmlns:p14="http://schemas.microsoft.com/office/powerpoint/2010/main" val="2079512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8503279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cs typeface="Arial"/>
              </a:rPr>
              <a:t>“The City of Midland will be the </a:t>
            </a:r>
            <a:r>
              <a:rPr lang="en-US" sz="2800" b="1">
                <a:cs typeface="Arial"/>
              </a:rPr>
              <a:t>Premier</a:t>
            </a:r>
            <a:r>
              <a:rPr lang="en-US" sz="2800">
                <a:cs typeface="Arial"/>
              </a:rPr>
              <a:t> and </a:t>
            </a:r>
            <a:r>
              <a:rPr lang="en-US" sz="2800" b="1">
                <a:cs typeface="Arial"/>
              </a:rPr>
              <a:t>Safest City </a:t>
            </a:r>
            <a:r>
              <a:rPr lang="en-US" sz="2800">
                <a:cs typeface="Arial"/>
              </a:rPr>
              <a:t>in West Texas by Providing </a:t>
            </a:r>
            <a:r>
              <a:rPr lang="en-US" sz="2800" b="1">
                <a:cs typeface="Arial"/>
              </a:rPr>
              <a:t>World Class Municipal Services</a:t>
            </a:r>
            <a:r>
              <a:rPr lang="en-US" sz="2800">
                <a:cs typeface="Arial"/>
              </a:rPr>
              <a:t> through </a:t>
            </a: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and a Culture of </a:t>
            </a:r>
            <a:r>
              <a:rPr lang="en-US" sz="2800" b="1">
                <a:cs typeface="Arial"/>
              </a:rPr>
              <a:t>Innovation</a:t>
            </a:r>
            <a:r>
              <a:rPr lang="en-US" sz="2800">
                <a:cs typeface="Arial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World Class Service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Innovation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pic>
        <p:nvPicPr>
          <p:cNvPr id="2" name="Picture 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4DBD743-DEB1-EDA4-6D69-7DF307465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9300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EC63AE-BC5C-4C8F-92DE-B9FA9A2E26FD}"/>
              </a:ext>
            </a:extLst>
          </p:cNvPr>
          <p:cNvSpPr txBox="1">
            <a:spLocks/>
          </p:cNvSpPr>
          <p:nvPr/>
        </p:nvSpPr>
        <p:spPr>
          <a:xfrm>
            <a:off x="259739" y="477820"/>
            <a:ext cx="6949953" cy="9004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95C25-E608-D796-65C6-ACE46BB6657D}"/>
              </a:ext>
            </a:extLst>
          </p:cNvPr>
          <p:cNvSpPr txBox="1"/>
          <p:nvPr/>
        </p:nvSpPr>
        <p:spPr>
          <a:xfrm>
            <a:off x="344130" y="1437705"/>
            <a:ext cx="91656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City Secretary’s Office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Streamlining Boards and Commissions Appointment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Council Orientation Process in Coordination with City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Free the Files to aid in Data Security Improvements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EasyVote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Campaign Finance Reports Process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Records Manager Promotion</a:t>
            </a:r>
          </a:p>
        </p:txBody>
      </p:sp>
    </p:spTree>
    <p:extLst>
      <p:ext uri="{BB962C8B-B14F-4D97-AF65-F5344CB8AC3E}">
        <p14:creationId xmlns:p14="http://schemas.microsoft.com/office/powerpoint/2010/main" val="1325522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4DE9EA-091B-FF15-7F9E-88CC8A6D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75673F-225A-EFA1-E65B-DCBB5986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A city skyline with a bridge and a blue sky&#10;&#10;Description automatically generated with medium confidence">
            <a:extLst>
              <a:ext uri="{FF2B5EF4-FFF2-40B4-BE49-F238E27FC236}">
                <a16:creationId xmlns:a16="http://schemas.microsoft.com/office/drawing/2014/main" id="{60AEC905-DDF4-A3B5-5BFF-CF6160120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7CBDD-7C26-2D23-16B9-13007528841A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687502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36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25</a:t>
            </a:fld>
            <a:endParaRPr lang="en-US" sz="36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1381C3-FA69-4370-2B8A-19E42CD9EE09}"/>
              </a:ext>
            </a:extLst>
          </p:cNvPr>
          <p:cNvSpPr txBox="1">
            <a:spLocks/>
          </p:cNvSpPr>
          <p:nvPr/>
        </p:nvSpPr>
        <p:spPr>
          <a:xfrm>
            <a:off x="344129" y="530876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5D118-C162-ECD6-BF80-494FC42B38D5}"/>
              </a:ext>
            </a:extLst>
          </p:cNvPr>
          <p:cNvSpPr txBox="1"/>
          <p:nvPr/>
        </p:nvSpPr>
        <p:spPr>
          <a:xfrm>
            <a:off x="344129" y="1524784"/>
            <a:ext cx="860057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Zero Findings for Annual audit, first time in over 20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Parks Maintenance Fund Established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Provided Financial Information Accessible to Citizens through Online Platform, </a:t>
            </a:r>
            <a:r>
              <a:rPr lang="en-US" sz="2800" err="1">
                <a:latin typeface="Arial" panose="020B0604020202020204" pitchFamily="34" charset="0"/>
                <a:cs typeface="Arial" panose="020B0604020202020204" pitchFamily="34" charset="0"/>
              </a:rPr>
              <a:t>OpenGov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Regular Budget Updates for transparency to Council and Public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Awarded GFOA awards for Budget and Annual Reports</a:t>
            </a:r>
          </a:p>
        </p:txBody>
      </p:sp>
    </p:spTree>
    <p:extLst>
      <p:ext uri="{BB962C8B-B14F-4D97-AF65-F5344CB8AC3E}">
        <p14:creationId xmlns:p14="http://schemas.microsoft.com/office/powerpoint/2010/main" val="1944766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26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BC7D7-42F1-E4CF-045F-F07CA6E448F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Departments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699715" y="1541849"/>
            <a:ext cx="664136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cs typeface="Arial"/>
              </a:rPr>
              <a:t>Organizational 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Administrative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Secretary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General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Legal Department</a:t>
            </a:r>
          </a:p>
        </p:txBody>
      </p:sp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4544E43-2859-A088-5D9B-73293E1EE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7663D34-0F6D-E8F2-9984-76FCD2E241F8}"/>
              </a:ext>
            </a:extLst>
          </p:cNvPr>
          <p:cNvSpPr txBox="1">
            <a:spLocks/>
          </p:cNvSpPr>
          <p:nvPr/>
        </p:nvSpPr>
        <p:spPr>
          <a:xfrm>
            <a:off x="344129" y="6156324"/>
            <a:ext cx="806092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 algn="l"/>
              <a:t>26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777C38-1863-8A88-6460-F267D6980F11}"/>
              </a:ext>
            </a:extLst>
          </p:cNvPr>
          <p:cNvSpPr txBox="1">
            <a:spLocks/>
          </p:cNvSpPr>
          <p:nvPr/>
        </p:nvSpPr>
        <p:spPr>
          <a:xfrm>
            <a:off x="344129" y="514669"/>
            <a:ext cx="6677392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613B3-A110-D286-A672-F693FC1A3CC0}"/>
              </a:ext>
            </a:extLst>
          </p:cNvPr>
          <p:cNvSpPr txBox="1"/>
          <p:nvPr/>
        </p:nvSpPr>
        <p:spPr>
          <a:xfrm>
            <a:off x="344129" y="1402006"/>
            <a:ext cx="84569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General Services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Implementation of Electronic Online Bidding/Purchasing system, Bonfire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Fully staffed Garage workforce after years of being understaffed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Preventative Maintenance technician for Solid Waste to help keep refuse trucks in service.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Provided priority support within 2-4 hours.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850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8503279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cs typeface="Arial"/>
              </a:rPr>
              <a:t>“The City of Midland will be the </a:t>
            </a:r>
            <a:r>
              <a:rPr lang="en-US" sz="2800" b="1">
                <a:cs typeface="Arial"/>
              </a:rPr>
              <a:t>Premier</a:t>
            </a:r>
            <a:r>
              <a:rPr lang="en-US" sz="2800">
                <a:cs typeface="Arial"/>
              </a:rPr>
              <a:t> and </a:t>
            </a:r>
            <a:r>
              <a:rPr lang="en-US" sz="2800" b="1">
                <a:cs typeface="Arial"/>
              </a:rPr>
              <a:t>Safest City </a:t>
            </a:r>
            <a:r>
              <a:rPr lang="en-US" sz="2800">
                <a:cs typeface="Arial"/>
              </a:rPr>
              <a:t>in West Texas by Providing </a:t>
            </a:r>
            <a:r>
              <a:rPr lang="en-US" sz="2800" b="1">
                <a:cs typeface="Arial"/>
              </a:rPr>
              <a:t>World Class Municipal Services</a:t>
            </a:r>
            <a:r>
              <a:rPr lang="en-US" sz="2800">
                <a:cs typeface="Arial"/>
              </a:rPr>
              <a:t> through </a:t>
            </a: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and a Culture of </a:t>
            </a:r>
            <a:r>
              <a:rPr lang="en-US" sz="2800" b="1">
                <a:cs typeface="Arial"/>
              </a:rPr>
              <a:t>Innovation</a:t>
            </a:r>
            <a:r>
              <a:rPr lang="en-US" sz="2800">
                <a:cs typeface="Arial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World Class Service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Innovation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pic>
        <p:nvPicPr>
          <p:cNvPr id="2" name="Picture 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4DBD743-DEB1-EDA4-6D69-7DF307465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9300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27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3EC63AE-BC5C-4C8F-92DE-B9FA9A2E26FD}"/>
              </a:ext>
            </a:extLst>
          </p:cNvPr>
          <p:cNvSpPr txBox="1">
            <a:spLocks/>
          </p:cNvSpPr>
          <p:nvPr/>
        </p:nvSpPr>
        <p:spPr>
          <a:xfrm>
            <a:off x="259739" y="477820"/>
            <a:ext cx="6949953" cy="9004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Key Accomplishments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95C25-E608-D796-65C6-ACE46BB6657D}"/>
              </a:ext>
            </a:extLst>
          </p:cNvPr>
          <p:cNvSpPr txBox="1"/>
          <p:nvPr/>
        </p:nvSpPr>
        <p:spPr>
          <a:xfrm>
            <a:off x="344130" y="1437705"/>
            <a:ext cx="916561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Legal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FY 2024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Provided Contracts and Negotiation for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Future water investments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Economic development endeavors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Planning and Zoning changes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Guided on Pension Fund matters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Supported the development of Substandard and Dangerous Buildings code.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4705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8503279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cs typeface="Arial"/>
              </a:rPr>
              <a:t>“The City of Midland will be the </a:t>
            </a:r>
            <a:r>
              <a:rPr lang="en-US" sz="2800" b="1">
                <a:cs typeface="Arial"/>
              </a:rPr>
              <a:t>Premier</a:t>
            </a:r>
            <a:r>
              <a:rPr lang="en-US" sz="2800">
                <a:cs typeface="Arial"/>
              </a:rPr>
              <a:t> and </a:t>
            </a:r>
            <a:r>
              <a:rPr lang="en-US" sz="2800" b="1">
                <a:cs typeface="Arial"/>
              </a:rPr>
              <a:t>Safest City </a:t>
            </a:r>
            <a:r>
              <a:rPr lang="en-US" sz="2800">
                <a:cs typeface="Arial"/>
              </a:rPr>
              <a:t>in West Texas by Providing </a:t>
            </a:r>
            <a:r>
              <a:rPr lang="en-US" sz="2800" b="1">
                <a:cs typeface="Arial"/>
              </a:rPr>
              <a:t>World Class Municipal Services</a:t>
            </a:r>
            <a:r>
              <a:rPr lang="en-US" sz="2800">
                <a:cs typeface="Arial"/>
              </a:rPr>
              <a:t> through </a:t>
            </a: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and a Culture of </a:t>
            </a:r>
            <a:r>
              <a:rPr lang="en-US" sz="2800" b="1">
                <a:cs typeface="Arial"/>
              </a:rPr>
              <a:t>Innovation</a:t>
            </a:r>
            <a:r>
              <a:rPr lang="en-US" sz="2800">
                <a:cs typeface="Arial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World Class Service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Innovation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pic>
        <p:nvPicPr>
          <p:cNvPr id="2" name="Picture 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4DBD743-DEB1-EDA4-6D69-7DF307465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9300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28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4930A12-DDA3-85BF-B73A-E1089600531E}"/>
              </a:ext>
            </a:extLst>
          </p:cNvPr>
          <p:cNvSpPr txBox="1">
            <a:spLocks/>
          </p:cNvSpPr>
          <p:nvPr/>
        </p:nvSpPr>
        <p:spPr>
          <a:xfrm>
            <a:off x="576261" y="739821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1D42DC-867C-D3D8-FD13-F9792995E779}"/>
              </a:ext>
            </a:extLst>
          </p:cNvPr>
          <p:cNvSpPr txBox="1"/>
          <p:nvPr/>
        </p:nvSpPr>
        <p:spPr>
          <a:xfrm>
            <a:off x="576261" y="1541849"/>
            <a:ext cx="86267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Strategy: Recruit and Retain a Skilled and Diverse Workforce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CTE Program with Midland College and Greenwood ISD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Targeted Recruiting for hard to fill positions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Consider an alternative benefits package that better aligns with the workforce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i="1">
                <a:latin typeface="Arial" panose="020B0604020202020204" pitchFamily="34" charset="0"/>
                <a:cs typeface="Arial" panose="020B0604020202020204" pitchFamily="34" charset="0"/>
              </a:rPr>
              <a:t>*Eighth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year of pay increases without a healthcare premium increase to the employee</a:t>
            </a:r>
            <a:endParaRPr lang="en-US" sz="28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784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4DE9EA-091B-FF15-7F9E-88CC8A6D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75673F-225A-EFA1-E65B-DCBB5986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 descr="A city skyline with a bridge and a blue sky&#10;&#10;Description automatically generated with medium confidence">
            <a:extLst>
              <a:ext uri="{FF2B5EF4-FFF2-40B4-BE49-F238E27FC236}">
                <a16:creationId xmlns:a16="http://schemas.microsoft.com/office/drawing/2014/main" id="{60AEC905-DDF4-A3B5-5BFF-CF6160120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525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7CBDD-7C26-2D23-16B9-13007528841A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687502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36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29</a:t>
            </a:fld>
            <a:endParaRPr lang="en-US" sz="36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10D8429-53F4-46AB-EBD0-E5E668A53D24}"/>
              </a:ext>
            </a:extLst>
          </p:cNvPr>
          <p:cNvSpPr txBox="1">
            <a:spLocks/>
          </p:cNvSpPr>
          <p:nvPr/>
        </p:nvSpPr>
        <p:spPr>
          <a:xfrm>
            <a:off x="344129" y="574377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A77149-8633-6055-046F-D59AB60741F1}"/>
              </a:ext>
            </a:extLst>
          </p:cNvPr>
          <p:cNvSpPr txBox="1"/>
          <p:nvPr/>
        </p:nvSpPr>
        <p:spPr>
          <a:xfrm>
            <a:off x="297237" y="1495667"/>
            <a:ext cx="80613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Strategy: Enhance Citizen Experience</a:t>
            </a:r>
          </a:p>
          <a:p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Continue Website enhancement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Implement Surveys with Actionable Improvements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Continue Communitywide and Budget Chime-in Surveys.</a:t>
            </a:r>
          </a:p>
          <a:p>
            <a:endParaRPr lang="en-US" sz="3200" b="1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3209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BC7D7-42F1-E4CF-045F-F07CA6E448F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Departments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699715" y="1541849"/>
            <a:ext cx="664136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cs typeface="Arial"/>
              </a:rPr>
              <a:t>Organizational 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Administrative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Secretary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General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Legal Department</a:t>
            </a:r>
          </a:p>
        </p:txBody>
      </p:sp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4544E43-2859-A088-5D9B-73293E1EE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7663D34-0F6D-E8F2-9984-76FCD2E241F8}"/>
              </a:ext>
            </a:extLst>
          </p:cNvPr>
          <p:cNvSpPr txBox="1">
            <a:spLocks/>
          </p:cNvSpPr>
          <p:nvPr/>
        </p:nvSpPr>
        <p:spPr>
          <a:xfrm>
            <a:off x="496529" y="61563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AA231BA-F031-C024-88DF-699A91D87B1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8242423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Strategic Alignment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F04AB0-68E1-0472-E971-A092FC9C499B}"/>
              </a:ext>
            </a:extLst>
          </p:cNvPr>
          <p:cNvSpPr txBox="1"/>
          <p:nvPr/>
        </p:nvSpPr>
        <p:spPr>
          <a:xfrm>
            <a:off x="699715" y="1260475"/>
            <a:ext cx="877882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5.1 Recruit and Retain a Skilled and Diverse Workforce: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Invest in talent and diversity; grow our local pipeline of skilled employees.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5.2 Enhance Citizen Experience: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Improve employee working conditions to better serve citizens.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5.3 Hone Public Servant Proficiency: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Cultivate a culture of professional growth, skilled mastery, and information exchange.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5.4 Implement Cutting-Edge Practices: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Harness automation and Artificial Intelligence technology for efficient resource utilization.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5.5 Promote a Well-Balanced Customer Service Philosophy: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Consistently deliver excellent service to residents.</a:t>
            </a:r>
          </a:p>
          <a:p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5.6 Deliver Services Timely and Efficiently: 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Prioritize continuous improvement.</a:t>
            </a:r>
          </a:p>
          <a:p>
            <a:endParaRPr lang="en-US" sz="2000">
              <a:ea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4591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30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BC7D7-42F1-E4CF-045F-F07CA6E448F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Departments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699715" y="1541849"/>
            <a:ext cx="664136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cs typeface="Arial"/>
              </a:rPr>
              <a:t>Organizational 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Administrative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Secretary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General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Legal Department</a:t>
            </a:r>
          </a:p>
        </p:txBody>
      </p:sp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4544E43-2859-A088-5D9B-73293E1EE5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7663D34-0F6D-E8F2-9984-76FCD2E241F8}"/>
              </a:ext>
            </a:extLst>
          </p:cNvPr>
          <p:cNvSpPr txBox="1">
            <a:spLocks/>
          </p:cNvSpPr>
          <p:nvPr/>
        </p:nvSpPr>
        <p:spPr>
          <a:xfrm>
            <a:off x="344129" y="6156324"/>
            <a:ext cx="806092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30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8BF827A-BD1D-9CE1-DE93-C84C0042AC96}"/>
              </a:ext>
            </a:extLst>
          </p:cNvPr>
          <p:cNvSpPr txBox="1">
            <a:spLocks/>
          </p:cNvSpPr>
          <p:nvPr/>
        </p:nvSpPr>
        <p:spPr>
          <a:xfrm>
            <a:off x="344129" y="485446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F26F28-9706-04DF-2003-E08741CF2862}"/>
              </a:ext>
            </a:extLst>
          </p:cNvPr>
          <p:cNvSpPr txBox="1"/>
          <p:nvPr/>
        </p:nvSpPr>
        <p:spPr>
          <a:xfrm>
            <a:off x="297237" y="1495667"/>
            <a:ext cx="806131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Strategy: Hone Public Servant Proficiency</a:t>
            </a:r>
          </a:p>
          <a:p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Lean Six Sigma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Deliver New Leadership and Development Training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Implement Improved Customer Services Standards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Increase Certification Programs for Employees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Ensure We are Working to Best Practices/Standards</a:t>
            </a:r>
          </a:p>
          <a:p>
            <a:endParaRPr lang="en-US" sz="28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  <a:p>
            <a:endParaRPr lang="en-US" sz="3200" b="1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3579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8503279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cs typeface="Arial"/>
              </a:rPr>
              <a:t>“The City of Midland will be the </a:t>
            </a:r>
            <a:r>
              <a:rPr lang="en-US" sz="2800" b="1">
                <a:cs typeface="Arial"/>
              </a:rPr>
              <a:t>Premier</a:t>
            </a:r>
            <a:r>
              <a:rPr lang="en-US" sz="2800">
                <a:cs typeface="Arial"/>
              </a:rPr>
              <a:t> and </a:t>
            </a:r>
            <a:r>
              <a:rPr lang="en-US" sz="2800" b="1">
                <a:cs typeface="Arial"/>
              </a:rPr>
              <a:t>Safest City </a:t>
            </a:r>
            <a:r>
              <a:rPr lang="en-US" sz="2800">
                <a:cs typeface="Arial"/>
              </a:rPr>
              <a:t>in West Texas by Providing </a:t>
            </a:r>
            <a:r>
              <a:rPr lang="en-US" sz="2800" b="1">
                <a:cs typeface="Arial"/>
              </a:rPr>
              <a:t>World Class Municipal Services</a:t>
            </a:r>
            <a:r>
              <a:rPr lang="en-US" sz="2800">
                <a:cs typeface="Arial"/>
              </a:rPr>
              <a:t> through </a:t>
            </a: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and a Culture of </a:t>
            </a:r>
            <a:r>
              <a:rPr lang="en-US" sz="2800" b="1">
                <a:cs typeface="Arial"/>
              </a:rPr>
              <a:t>Innovation</a:t>
            </a:r>
            <a:r>
              <a:rPr lang="en-US" sz="2800">
                <a:cs typeface="Arial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World Class Service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Innovation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pic>
        <p:nvPicPr>
          <p:cNvPr id="2" name="Picture 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4DBD743-DEB1-EDA4-6D69-7DF307465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9300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31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913BDB7-772A-AA4F-A173-73B7BDABCA69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0C352-ED1B-8EC0-9B94-E89AEC5E4847}"/>
              </a:ext>
            </a:extLst>
          </p:cNvPr>
          <p:cNvSpPr txBox="1"/>
          <p:nvPr/>
        </p:nvSpPr>
        <p:spPr>
          <a:xfrm>
            <a:off x="576261" y="1295822"/>
            <a:ext cx="885886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Strategy: Implement Cutting-edge Practices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Become a Learning Organization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Expand Organizational Focus to Include Continuous Improvement through Targeted Training, Community Partnerships and Implementing Best Practices.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Increase the Use of Process Automation.</a:t>
            </a:r>
          </a:p>
          <a:p>
            <a:endParaRPr lang="en-US" sz="28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830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4DE9EA-091B-FF15-7F9E-88CC8A6D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75673F-225A-EFA1-E65B-DCBB5986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 descr="A city skyline with a bridge and a blue sky&#10;&#10;Description automatically generated with medium confidence">
            <a:extLst>
              <a:ext uri="{FF2B5EF4-FFF2-40B4-BE49-F238E27FC236}">
                <a16:creationId xmlns:a16="http://schemas.microsoft.com/office/drawing/2014/main" id="{60AEC905-DDF4-A3B5-5BFF-CF6160120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7CBDD-7C26-2D23-16B9-13007528841A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687502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36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32</a:t>
            </a:fld>
            <a:endParaRPr lang="en-US" sz="36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1345D96-429D-70F7-4F7A-6C54B3D74507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01E12-7A14-AC10-9637-191D267A42C5}"/>
              </a:ext>
            </a:extLst>
          </p:cNvPr>
          <p:cNvSpPr txBox="1"/>
          <p:nvPr/>
        </p:nvSpPr>
        <p:spPr>
          <a:xfrm>
            <a:off x="537246" y="1260475"/>
            <a:ext cx="85677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Strategy: Promote a Well-Balanced Customer Service Philosophy</a:t>
            </a:r>
          </a:p>
          <a:p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Improve Departmental Personalized Service adding a Proactive Approach.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Employee Empowerment through SMART Risk Decisions.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8826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BC7D7-42F1-E4CF-045F-F07CA6E448F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Departments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699715" y="1541849"/>
            <a:ext cx="664136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cs typeface="Arial"/>
              </a:rPr>
              <a:t>Organizational 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Administrative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Secretary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General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Legal Department</a:t>
            </a:r>
          </a:p>
        </p:txBody>
      </p:sp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4544E43-2859-A088-5D9B-73293E1EE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7663D34-0F6D-E8F2-9984-76FCD2E241F8}"/>
              </a:ext>
            </a:extLst>
          </p:cNvPr>
          <p:cNvSpPr txBox="1">
            <a:spLocks/>
          </p:cNvSpPr>
          <p:nvPr/>
        </p:nvSpPr>
        <p:spPr>
          <a:xfrm>
            <a:off x="159645" y="6156324"/>
            <a:ext cx="798847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33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79617F-56FE-19C1-7B45-0E422FDE64CF}"/>
              </a:ext>
            </a:extLst>
          </p:cNvPr>
          <p:cNvSpPr txBox="1">
            <a:spLocks/>
          </p:cNvSpPr>
          <p:nvPr/>
        </p:nvSpPr>
        <p:spPr>
          <a:xfrm>
            <a:off x="344129" y="50323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CD584A-95AA-9012-5D90-25C93E619195}"/>
              </a:ext>
            </a:extLst>
          </p:cNvPr>
          <p:cNvSpPr txBox="1"/>
          <p:nvPr/>
        </p:nvSpPr>
        <p:spPr>
          <a:xfrm>
            <a:off x="344129" y="1290274"/>
            <a:ext cx="8858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Strategy: Deliver Services Timely and Efficiently while promoting Excellent Customer Service</a:t>
            </a:r>
          </a:p>
          <a:p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Expand the use of Service Level Agreements (SLAs) Across the Organization.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Prioritize Continuous Improvement.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Continue to Improve Employee Customer Service Culture with the use of Tools and Training.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Reward High Performing, Service-Driven Employees with BTE.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076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8503279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cs typeface="Arial"/>
              </a:rPr>
              <a:t>“The City of Midland will be the </a:t>
            </a:r>
            <a:r>
              <a:rPr lang="en-US" sz="2800" b="1">
                <a:cs typeface="Arial"/>
              </a:rPr>
              <a:t>Premier</a:t>
            </a:r>
            <a:r>
              <a:rPr lang="en-US" sz="2800">
                <a:cs typeface="Arial"/>
              </a:rPr>
              <a:t> and </a:t>
            </a:r>
            <a:r>
              <a:rPr lang="en-US" sz="2800" b="1">
                <a:cs typeface="Arial"/>
              </a:rPr>
              <a:t>Safest City </a:t>
            </a:r>
            <a:r>
              <a:rPr lang="en-US" sz="2800">
                <a:cs typeface="Arial"/>
              </a:rPr>
              <a:t>in West Texas by Providing </a:t>
            </a:r>
            <a:r>
              <a:rPr lang="en-US" sz="2800" b="1">
                <a:cs typeface="Arial"/>
              </a:rPr>
              <a:t>World Class Municipal Services</a:t>
            </a:r>
            <a:r>
              <a:rPr lang="en-US" sz="2800">
                <a:cs typeface="Arial"/>
              </a:rPr>
              <a:t> through </a:t>
            </a: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and a Culture of </a:t>
            </a:r>
            <a:r>
              <a:rPr lang="en-US" sz="2800" b="1">
                <a:cs typeface="Arial"/>
              </a:rPr>
              <a:t>Innovation</a:t>
            </a:r>
            <a:r>
              <a:rPr lang="en-US" sz="2800">
                <a:cs typeface="Arial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World Class Service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Innovation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pic>
        <p:nvPicPr>
          <p:cNvPr id="2" name="Picture 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4DBD743-DEB1-EDA4-6D69-7DF307465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9300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B52429E-BE08-72C7-A4EB-27B63B3CE5E6}"/>
              </a:ext>
            </a:extLst>
          </p:cNvPr>
          <p:cNvSpPr txBox="1">
            <a:spLocks/>
          </p:cNvSpPr>
          <p:nvPr/>
        </p:nvSpPr>
        <p:spPr>
          <a:xfrm>
            <a:off x="398208" y="517480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970C00-40B5-8D72-C4E3-18358BE174DF}"/>
              </a:ext>
            </a:extLst>
          </p:cNvPr>
          <p:cNvSpPr txBox="1"/>
          <p:nvPr/>
        </p:nvSpPr>
        <p:spPr>
          <a:xfrm>
            <a:off x="398208" y="1356498"/>
            <a:ext cx="885886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Strategy: Ensure Continued Financial Stability and Accountability</a:t>
            </a:r>
          </a:p>
          <a:p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Deploy Comprehensive Financial Training for All Employees who Access Our Financial System.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Continue Audits for Hotel Motel, Sales Tax and Utility Billing Collections.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Complete the FY24 Financial Audit with no findings.</a:t>
            </a: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1343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24DE9EA-091B-FF15-7F9E-88CC8A6D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75673F-225A-EFA1-E65B-DCBB59867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dirty="0" smtClean="0"/>
              <a:t>35</a:t>
            </a:fld>
            <a:endParaRPr lang="en-US"/>
          </a:p>
        </p:txBody>
      </p:sp>
      <p:pic>
        <p:nvPicPr>
          <p:cNvPr id="4" name="Picture 3" descr="A city skyline with a bridge and a blue sky&#10;&#10;Description automatically generated with medium confidence">
            <a:extLst>
              <a:ext uri="{FF2B5EF4-FFF2-40B4-BE49-F238E27FC236}">
                <a16:creationId xmlns:a16="http://schemas.microsoft.com/office/drawing/2014/main" id="{60AEC905-DDF4-A3B5-5BFF-CF6160120A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C7CBDD-7C26-2D23-16B9-13007528841A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687502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3600" dirty="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35</a:t>
            </a:fld>
            <a:endParaRPr lang="en-US" sz="36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75AA234-FB2F-613E-2B7B-4CCFAB309FD8}"/>
              </a:ext>
            </a:extLst>
          </p:cNvPr>
          <p:cNvSpPr txBox="1">
            <a:spLocks/>
          </p:cNvSpPr>
          <p:nvPr/>
        </p:nvSpPr>
        <p:spPr>
          <a:xfrm>
            <a:off x="177676" y="377528"/>
            <a:ext cx="743166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 panose="02000506030000020004" pitchFamily="50" charset="0"/>
              </a:rPr>
              <a:t>FY 2025 Key Deliverables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93D0DA-C205-A73A-04D0-A4CE65B3F206}"/>
              </a:ext>
            </a:extLst>
          </p:cNvPr>
          <p:cNvSpPr txBox="1"/>
          <p:nvPr/>
        </p:nvSpPr>
        <p:spPr>
          <a:xfrm>
            <a:off x="344129" y="1260475"/>
            <a:ext cx="885886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Strategy: Ensure Reliability and Safety</a:t>
            </a:r>
          </a:p>
          <a:p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Implement Programs to Reduce Organizational Risk: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Active Safety Committee to focus on Preventative Measures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Worker's Compensation training for all PD, Fire and Solid Waste Employees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Quarterly Worker's Compensation file reviews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Ensure Proper Building Maintenance for Employee Well Being.</a:t>
            </a:r>
          </a:p>
        </p:txBody>
      </p:sp>
    </p:spTree>
    <p:extLst>
      <p:ext uri="{BB962C8B-B14F-4D97-AF65-F5344CB8AC3E}">
        <p14:creationId xmlns:p14="http://schemas.microsoft.com/office/powerpoint/2010/main" val="31433576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36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EFAC0D-0067-A0BA-150E-F156500F93A8}"/>
              </a:ext>
            </a:extLst>
          </p:cNvPr>
          <p:cNvSpPr txBox="1">
            <a:spLocks/>
          </p:cNvSpPr>
          <p:nvPr/>
        </p:nvSpPr>
        <p:spPr>
          <a:xfrm>
            <a:off x="4670901" y="2071598"/>
            <a:ext cx="2850194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rgbClr val="00599D"/>
                </a:solidFill>
                <a:latin typeface="Proxima Nova Extrabold" panose="02000506030000020004" pitchFamily="50" charset="0"/>
              </a:rPr>
              <a:t>MISSION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AEFDED-F624-7415-85CE-B2CD75DEB4D1}"/>
              </a:ext>
            </a:extLst>
          </p:cNvPr>
          <p:cNvSpPr txBox="1"/>
          <p:nvPr/>
        </p:nvSpPr>
        <p:spPr>
          <a:xfrm>
            <a:off x="921097" y="2828835"/>
            <a:ext cx="1034980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dirty="0">
                <a:latin typeface="Arial"/>
                <a:cs typeface="Arial"/>
              </a:rPr>
              <a:t>Deliver exceptional services and promote a high quality of life and place for </a:t>
            </a:r>
            <a:r>
              <a:rPr lang="en-US" sz="3600" b="1" dirty="0">
                <a:latin typeface="Arial"/>
                <a:cs typeface="Arial"/>
              </a:rPr>
              <a:t>ALL </a:t>
            </a:r>
            <a:r>
              <a:rPr lang="en-US" sz="3600" dirty="0">
                <a:latin typeface="Arial"/>
                <a:cs typeface="Arial"/>
              </a:rPr>
              <a:t>our citizens.</a:t>
            </a:r>
          </a:p>
        </p:txBody>
      </p:sp>
    </p:spTree>
    <p:extLst>
      <p:ext uri="{BB962C8B-B14F-4D97-AF65-F5344CB8AC3E}">
        <p14:creationId xmlns:p14="http://schemas.microsoft.com/office/powerpoint/2010/main" val="4216254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51CBC1-0CDD-39DD-47D2-E8E47AF1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37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5BDB3D3-52C9-A499-BBCE-C5F7FEA8D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820615"/>
            <a:ext cx="4642339" cy="3481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A5838CD-E100-AEC8-4881-9E4F76CB36EE}"/>
              </a:ext>
            </a:extLst>
          </p:cNvPr>
          <p:cNvSpPr txBox="1">
            <a:spLocks/>
          </p:cNvSpPr>
          <p:nvPr/>
        </p:nvSpPr>
        <p:spPr>
          <a:xfrm>
            <a:off x="185005" y="485666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Meet the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0F532-CC2F-C6AF-0A5E-0CCD822D0838}"/>
              </a:ext>
            </a:extLst>
          </p:cNvPr>
          <p:cNvSpPr txBox="1"/>
          <p:nvPr/>
        </p:nvSpPr>
        <p:spPr>
          <a:xfrm>
            <a:off x="322384" y="1242903"/>
            <a:ext cx="6509240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cs typeface="Arial"/>
              </a:rPr>
              <a:t>Administrative Services</a:t>
            </a:r>
          </a:p>
          <a:p>
            <a:endParaRPr lang="en-US" sz="28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Mark Widmann, Director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Nicole Weaverling, Assistant Director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Lauren Reynosa, Human Resources Manager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Lupe Reyes, Talent Acquisition Manager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Karla Romanillo, Benefits Manager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Jamie Higgins, Safety and Risk Manager</a:t>
            </a:r>
          </a:p>
          <a:p>
            <a:endParaRPr lang="en-US" sz="2800">
              <a:cs typeface="Arial"/>
            </a:endParaRPr>
          </a:p>
        </p:txBody>
      </p:sp>
      <p:pic>
        <p:nvPicPr>
          <p:cNvPr id="8" name="Picture 7" descr="A black and blue city skyline&#10;&#10;Description automatically generated">
            <a:extLst>
              <a:ext uri="{FF2B5EF4-FFF2-40B4-BE49-F238E27FC236}">
                <a16:creationId xmlns:a16="http://schemas.microsoft.com/office/drawing/2014/main" id="{F29712E4-8CBA-83FF-076A-94C91DA067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2F990F-2CE8-8A07-9E8A-DFEA97D31B3C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37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6028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51CBC1-0CDD-39DD-47D2-E8E47AF1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dirty="0" smtClean="0"/>
              <a:t>38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5838CD-E100-AEC8-4881-9E4F76CB36EE}"/>
              </a:ext>
            </a:extLst>
          </p:cNvPr>
          <p:cNvSpPr txBox="1">
            <a:spLocks/>
          </p:cNvSpPr>
          <p:nvPr/>
        </p:nvSpPr>
        <p:spPr>
          <a:xfrm>
            <a:off x="185005" y="485666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Meet the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0F532-CC2F-C6AF-0A5E-0CCD822D0838}"/>
              </a:ext>
            </a:extLst>
          </p:cNvPr>
          <p:cNvSpPr txBox="1"/>
          <p:nvPr/>
        </p:nvSpPr>
        <p:spPr>
          <a:xfrm>
            <a:off x="322384" y="1242903"/>
            <a:ext cx="6509240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cs typeface="Arial"/>
              </a:rPr>
              <a:t>City Management</a:t>
            </a:r>
          </a:p>
          <a:p>
            <a:endParaRPr lang="en-US" sz="28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Tommy Gonzalez, City Manager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Morris Williams, Jr., Deputy City Manager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Jose Ortiz, Assistant City Manager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Taylor Novak, Chief of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Elizabeth Triggs, Planning and Development Officer</a:t>
            </a:r>
          </a:p>
          <a:p>
            <a:endParaRPr lang="en-US" sz="2800">
              <a:cs typeface="Arial"/>
            </a:endParaRPr>
          </a:p>
        </p:txBody>
      </p:sp>
      <p:pic>
        <p:nvPicPr>
          <p:cNvPr id="8" name="Picture 7" descr="A black and blue city skyline&#10;&#10;Description automatically generated">
            <a:extLst>
              <a:ext uri="{FF2B5EF4-FFF2-40B4-BE49-F238E27FC236}">
                <a16:creationId xmlns:a16="http://schemas.microsoft.com/office/drawing/2014/main" id="{F29712E4-8CBA-83FF-076A-94C91DA06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2F990F-2CE8-8A07-9E8A-DFEA97D31B3C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dirty="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38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B02F59-5B6C-9072-9018-4195322E4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3766" y="1130637"/>
            <a:ext cx="5372710" cy="3022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9580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51CBC1-0CDD-39DD-47D2-E8E47AF1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dirty="0" smtClean="0"/>
              <a:t>39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5838CD-E100-AEC8-4881-9E4F76CB36EE}"/>
              </a:ext>
            </a:extLst>
          </p:cNvPr>
          <p:cNvSpPr txBox="1">
            <a:spLocks/>
          </p:cNvSpPr>
          <p:nvPr/>
        </p:nvSpPr>
        <p:spPr>
          <a:xfrm>
            <a:off x="185005" y="485666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Meet the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0F532-CC2F-C6AF-0A5E-0CCD822D0838}"/>
              </a:ext>
            </a:extLst>
          </p:cNvPr>
          <p:cNvSpPr txBox="1"/>
          <p:nvPr/>
        </p:nvSpPr>
        <p:spPr>
          <a:xfrm>
            <a:off x="344129" y="1348410"/>
            <a:ext cx="6509240" cy="267765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cs typeface="Arial"/>
              </a:rPr>
              <a:t>City Secretary’s Office</a:t>
            </a:r>
          </a:p>
          <a:p>
            <a:endParaRPr lang="en-US" sz="2800">
              <a:cs typeface="Arial"/>
            </a:endParaRPr>
          </a:p>
          <a:p>
            <a:r>
              <a:rPr lang="en-US" sz="2800">
                <a:cs typeface="Arial"/>
              </a:rPr>
              <a:t>Marcia Bentley- German, Chief Governance Officer</a:t>
            </a:r>
          </a:p>
          <a:p>
            <a:endParaRPr lang="en-US" sz="2800">
              <a:cs typeface="Arial"/>
            </a:endParaRPr>
          </a:p>
          <a:p>
            <a:endParaRPr lang="en-US" sz="2800">
              <a:cs typeface="Arial"/>
            </a:endParaRPr>
          </a:p>
        </p:txBody>
      </p:sp>
      <p:pic>
        <p:nvPicPr>
          <p:cNvPr id="8" name="Picture 7" descr="A black and blue city skyline&#10;&#10;Description automatically generated">
            <a:extLst>
              <a:ext uri="{FF2B5EF4-FFF2-40B4-BE49-F238E27FC236}">
                <a16:creationId xmlns:a16="http://schemas.microsoft.com/office/drawing/2014/main" id="{F29712E4-8CBA-83FF-076A-94C91DA06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2F990F-2CE8-8A07-9E8A-DFEA97D31B3C}"/>
              </a:ext>
            </a:extLst>
          </p:cNvPr>
          <p:cNvSpPr txBox="1">
            <a:spLocks/>
          </p:cNvSpPr>
          <p:nvPr/>
        </p:nvSpPr>
        <p:spPr>
          <a:xfrm>
            <a:off x="159645" y="6003924"/>
            <a:ext cx="84854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dirty="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39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pic>
        <p:nvPicPr>
          <p:cNvPr id="4100" name="Picture 4" descr="No photo description available.">
            <a:extLst>
              <a:ext uri="{FF2B5EF4-FFF2-40B4-BE49-F238E27FC236}">
                <a16:creationId xmlns:a16="http://schemas.microsoft.com/office/drawing/2014/main" id="{3D9D5579-15BE-8FC1-BF45-A0F8B40CE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369" y="1107018"/>
            <a:ext cx="5189419" cy="2919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864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8503279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cs typeface="Arial"/>
              </a:rPr>
              <a:t>“The City of Midland will be the </a:t>
            </a:r>
            <a:r>
              <a:rPr lang="en-US" sz="2800" b="1">
                <a:cs typeface="Arial"/>
              </a:rPr>
              <a:t>Premier</a:t>
            </a:r>
            <a:r>
              <a:rPr lang="en-US" sz="2800">
                <a:cs typeface="Arial"/>
              </a:rPr>
              <a:t> and </a:t>
            </a:r>
            <a:r>
              <a:rPr lang="en-US" sz="2800" b="1">
                <a:cs typeface="Arial"/>
              </a:rPr>
              <a:t>Safest City </a:t>
            </a:r>
            <a:r>
              <a:rPr lang="en-US" sz="2800">
                <a:cs typeface="Arial"/>
              </a:rPr>
              <a:t>in West Texas by Providing </a:t>
            </a:r>
            <a:r>
              <a:rPr lang="en-US" sz="2800" b="1">
                <a:cs typeface="Arial"/>
              </a:rPr>
              <a:t>World Class Municipal Services</a:t>
            </a:r>
            <a:r>
              <a:rPr lang="en-US" sz="2800">
                <a:cs typeface="Arial"/>
              </a:rPr>
              <a:t> through </a:t>
            </a: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and a Culture of </a:t>
            </a:r>
            <a:r>
              <a:rPr lang="en-US" sz="2800" b="1">
                <a:cs typeface="Arial"/>
              </a:rPr>
              <a:t>Innovation</a:t>
            </a:r>
            <a:r>
              <a:rPr lang="en-US" sz="2800">
                <a:cs typeface="Arial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World Class Service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Innovation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pic>
        <p:nvPicPr>
          <p:cNvPr id="2" name="Picture 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4DBD743-DEB1-EDA4-6D69-7DF307465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4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A0DF26-BD5F-7828-B6B8-A1DD004C0BC4}"/>
              </a:ext>
            </a:extLst>
          </p:cNvPr>
          <p:cNvSpPr txBox="1"/>
          <p:nvPr/>
        </p:nvSpPr>
        <p:spPr>
          <a:xfrm>
            <a:off x="575110" y="1693077"/>
            <a:ext cx="8503279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“The City of Midland will be the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Premier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Safest City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in West Texas by Providing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World Class Municipal Services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through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Operational Excellence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and a Culture of </a:t>
            </a: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Innovation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World Class Service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Operational Excellence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Innovation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B0039AE-FB38-D7E0-7BFA-9F40B7620B5F}"/>
              </a:ext>
            </a:extLst>
          </p:cNvPr>
          <p:cNvSpPr txBox="1">
            <a:spLocks/>
          </p:cNvSpPr>
          <p:nvPr/>
        </p:nvSpPr>
        <p:spPr>
          <a:xfrm>
            <a:off x="368544" y="621051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</p:spTree>
    <p:extLst>
      <p:ext uri="{BB962C8B-B14F-4D97-AF65-F5344CB8AC3E}">
        <p14:creationId xmlns:p14="http://schemas.microsoft.com/office/powerpoint/2010/main" val="397159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51CBC1-0CDD-39DD-47D2-E8E47AF1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40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5838CD-E100-AEC8-4881-9E4F76CB36EE}"/>
              </a:ext>
            </a:extLst>
          </p:cNvPr>
          <p:cNvSpPr txBox="1">
            <a:spLocks/>
          </p:cNvSpPr>
          <p:nvPr/>
        </p:nvSpPr>
        <p:spPr>
          <a:xfrm>
            <a:off x="185005" y="485666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Meet the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0F532-CC2F-C6AF-0A5E-0CCD822D0838}"/>
              </a:ext>
            </a:extLst>
          </p:cNvPr>
          <p:cNvSpPr txBox="1"/>
          <p:nvPr/>
        </p:nvSpPr>
        <p:spPr>
          <a:xfrm>
            <a:off x="344129" y="1348410"/>
            <a:ext cx="6509240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cs typeface="Arial"/>
              </a:rPr>
              <a:t>Finance </a:t>
            </a:r>
          </a:p>
          <a:p>
            <a:r>
              <a:rPr lang="en-US" sz="2800">
                <a:cs typeface="Arial"/>
              </a:rPr>
              <a:t>Christy Weakland, Director</a:t>
            </a:r>
          </a:p>
          <a:p>
            <a:r>
              <a:rPr lang="en-US" sz="2800">
                <a:cs typeface="Arial"/>
              </a:rPr>
              <a:t>Vivian Irwin, Assistant Director</a:t>
            </a:r>
          </a:p>
          <a:p>
            <a:r>
              <a:rPr lang="en-US" sz="2800">
                <a:cs typeface="Arial"/>
              </a:rPr>
              <a:t>Crystal Garcia, Comptroller</a:t>
            </a:r>
          </a:p>
          <a:p>
            <a:r>
              <a:rPr lang="en-US" sz="2800">
                <a:cs typeface="Arial"/>
              </a:rPr>
              <a:t>Alyssa Coppens, Budget Manager</a:t>
            </a:r>
          </a:p>
          <a:p>
            <a:r>
              <a:rPr lang="en-US" sz="2800">
                <a:cs typeface="Arial"/>
              </a:rPr>
              <a:t>Mala Ramkissoon, City Treasurer</a:t>
            </a:r>
          </a:p>
          <a:p>
            <a:endParaRPr lang="en-US" sz="2800">
              <a:cs typeface="Arial"/>
            </a:endParaRPr>
          </a:p>
          <a:p>
            <a:endParaRPr lang="en-US" sz="2800">
              <a:cs typeface="Arial"/>
            </a:endParaRPr>
          </a:p>
          <a:p>
            <a:endParaRPr lang="en-US" sz="2800">
              <a:cs typeface="Arial"/>
            </a:endParaRPr>
          </a:p>
        </p:txBody>
      </p:sp>
      <p:pic>
        <p:nvPicPr>
          <p:cNvPr id="8" name="Picture 7" descr="A black and blue city skyline&#10;&#10;Description automatically generated">
            <a:extLst>
              <a:ext uri="{FF2B5EF4-FFF2-40B4-BE49-F238E27FC236}">
                <a16:creationId xmlns:a16="http://schemas.microsoft.com/office/drawing/2014/main" id="{F29712E4-8CBA-83FF-076A-94C91DA06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2F990F-2CE8-8A07-9E8A-DFEA97D31B3C}"/>
              </a:ext>
            </a:extLst>
          </p:cNvPr>
          <p:cNvSpPr txBox="1">
            <a:spLocks/>
          </p:cNvSpPr>
          <p:nvPr/>
        </p:nvSpPr>
        <p:spPr>
          <a:xfrm>
            <a:off x="159645" y="6003924"/>
            <a:ext cx="84854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40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pic>
        <p:nvPicPr>
          <p:cNvPr id="3074" name="Picture 2" descr="May be an image of 10 people and text">
            <a:extLst>
              <a:ext uri="{FF2B5EF4-FFF2-40B4-BE49-F238E27FC236}">
                <a16:creationId xmlns:a16="http://schemas.microsoft.com/office/drawing/2014/main" id="{50CC639B-F870-EB2E-34EB-0F5961A16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045" y="864284"/>
            <a:ext cx="5126893" cy="288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650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51CBC1-0CDD-39DD-47D2-E8E47AF1A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D683F-4782-4DCB-9A60-97378277621B}" type="slidenum">
              <a:rPr lang="en-US" smtClean="0"/>
              <a:t>41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A5838CD-E100-AEC8-4881-9E4F76CB36EE}"/>
              </a:ext>
            </a:extLst>
          </p:cNvPr>
          <p:cNvSpPr txBox="1">
            <a:spLocks/>
          </p:cNvSpPr>
          <p:nvPr/>
        </p:nvSpPr>
        <p:spPr>
          <a:xfrm>
            <a:off x="185005" y="485666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Meet the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80F532-CC2F-C6AF-0A5E-0CCD822D0838}"/>
              </a:ext>
            </a:extLst>
          </p:cNvPr>
          <p:cNvSpPr txBox="1"/>
          <p:nvPr/>
        </p:nvSpPr>
        <p:spPr>
          <a:xfrm>
            <a:off x="496529" y="1450692"/>
            <a:ext cx="6443533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cs typeface="Arial"/>
              </a:rPr>
              <a:t>Purchasing </a:t>
            </a:r>
          </a:p>
          <a:p>
            <a:r>
              <a:rPr lang="en-US" sz="2800">
                <a:cs typeface="Arial"/>
              </a:rPr>
              <a:t>Regina Stephenson, Director</a:t>
            </a:r>
          </a:p>
          <a:p>
            <a:r>
              <a:rPr lang="en-US" sz="2800">
                <a:cs typeface="Arial"/>
              </a:rPr>
              <a:t>Erika Munoz, Assistant Director</a:t>
            </a:r>
          </a:p>
          <a:p>
            <a:r>
              <a:rPr lang="en-US" sz="2800">
                <a:cs typeface="Arial"/>
              </a:rPr>
              <a:t>Mark Garcia, Facilities Services Manager</a:t>
            </a:r>
          </a:p>
          <a:p>
            <a:r>
              <a:rPr lang="en-US" sz="2800">
                <a:cs typeface="Arial"/>
              </a:rPr>
              <a:t>Eddie Chavez, Vehicle Services Manager</a:t>
            </a:r>
          </a:p>
          <a:p>
            <a:r>
              <a:rPr lang="en-US" sz="2800">
                <a:cs typeface="Arial"/>
              </a:rPr>
              <a:t>Manual Salinas, Fleet Services Manager</a:t>
            </a:r>
          </a:p>
          <a:p>
            <a:r>
              <a:rPr lang="en-US" sz="2800">
                <a:cs typeface="Arial"/>
              </a:rPr>
              <a:t>Arturo Delgado, Warehouse Manager</a:t>
            </a:r>
          </a:p>
          <a:p>
            <a:endParaRPr lang="en-US" sz="2800">
              <a:cs typeface="Arial"/>
            </a:endParaRPr>
          </a:p>
        </p:txBody>
      </p:sp>
      <p:pic>
        <p:nvPicPr>
          <p:cNvPr id="8" name="Picture 7" descr="A black and blue city skyline&#10;&#10;Description automatically generated">
            <a:extLst>
              <a:ext uri="{FF2B5EF4-FFF2-40B4-BE49-F238E27FC236}">
                <a16:creationId xmlns:a16="http://schemas.microsoft.com/office/drawing/2014/main" id="{F29712E4-8CBA-83FF-076A-94C91DA06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D52F990F-2CE8-8A07-9E8A-DFEA97D31B3C}"/>
              </a:ext>
            </a:extLst>
          </p:cNvPr>
          <p:cNvSpPr txBox="1">
            <a:spLocks/>
          </p:cNvSpPr>
          <p:nvPr/>
        </p:nvSpPr>
        <p:spPr>
          <a:xfrm>
            <a:off x="159645" y="6003924"/>
            <a:ext cx="84854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41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pic>
        <p:nvPicPr>
          <p:cNvPr id="6146" name="Picture 2" descr="No photo description available.">
            <a:extLst>
              <a:ext uri="{FF2B5EF4-FFF2-40B4-BE49-F238E27FC236}">
                <a16:creationId xmlns:a16="http://schemas.microsoft.com/office/drawing/2014/main" id="{81F7F0CB-A776-D441-B23D-DDFC02B42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40961" r="8928" b="2825"/>
          <a:stretch/>
        </p:blipFill>
        <p:spPr bwMode="auto">
          <a:xfrm>
            <a:off x="6940062" y="1242903"/>
            <a:ext cx="5017922" cy="275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72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5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Five FY 2025 Priorities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575110" y="1128474"/>
            <a:ext cx="9165615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8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Recruitment and Retention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Enhance Citizen Experience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Promote a Well-Balanced Customer Service Philosophy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Deliver Services Timely and Efficiently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Ensure Continued Financial Stability and Accountability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Deliver Effective and Efficient Processes</a:t>
            </a:r>
          </a:p>
          <a:p>
            <a:endParaRPr lang="en-US" sz="28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cs typeface="Arial"/>
            </a:endParaRPr>
          </a:p>
        </p:txBody>
      </p:sp>
      <p:pic>
        <p:nvPicPr>
          <p:cNvPr id="3" name="Picture 2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065A71C3-F7B0-7B63-F52C-577054D4E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3E65924-4B48-0974-C59E-770465EC80A0}"/>
              </a:ext>
            </a:extLst>
          </p:cNvPr>
          <p:cNvSpPr txBox="1">
            <a:spLocks/>
          </p:cNvSpPr>
          <p:nvPr/>
        </p:nvSpPr>
        <p:spPr>
          <a:xfrm>
            <a:off x="496529" y="61563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5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9419B2F-1AC8-AFBB-5C91-A3EBB3B24EE1}"/>
              </a:ext>
            </a:extLst>
          </p:cNvPr>
          <p:cNvSpPr txBox="1">
            <a:spLocks/>
          </p:cNvSpPr>
          <p:nvPr/>
        </p:nvSpPr>
        <p:spPr>
          <a:xfrm>
            <a:off x="621527" y="6470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FY 2025 Priorities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B7BC40-850C-4D2D-7B2F-F743CFBC84C2}"/>
              </a:ext>
            </a:extLst>
          </p:cNvPr>
          <p:cNvSpPr txBox="1"/>
          <p:nvPr/>
        </p:nvSpPr>
        <p:spPr>
          <a:xfrm>
            <a:off x="727510" y="1415410"/>
            <a:ext cx="8475483" cy="44012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Recruitment and Retention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Enhance Citizen Experience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Promote a Well-Balanced Customer Service Philosophy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Deliver Services Timely and Efficiently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Ensure Continued Financial Stability and Accountability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Deliver Effective and Efficient Processes</a:t>
            </a:r>
          </a:p>
          <a:p>
            <a:endParaRPr lang="en-US" sz="2800">
              <a:cs typeface="Arial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9884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C5AE5FD0-3597-978D-51DA-B9B93906767E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Vision Block Connections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632F8-42E8-DCD1-2F49-C8C19BA10368}"/>
              </a:ext>
            </a:extLst>
          </p:cNvPr>
          <p:cNvSpPr txBox="1"/>
          <p:nvPr/>
        </p:nvSpPr>
        <p:spPr>
          <a:xfrm>
            <a:off x="699713" y="1541849"/>
            <a:ext cx="8503279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cs typeface="Arial"/>
              </a:rPr>
              <a:t>“The City of Midland will be the </a:t>
            </a:r>
            <a:r>
              <a:rPr lang="en-US" sz="2800" b="1">
                <a:cs typeface="Arial"/>
              </a:rPr>
              <a:t>Premier</a:t>
            </a:r>
            <a:r>
              <a:rPr lang="en-US" sz="2800">
                <a:cs typeface="Arial"/>
              </a:rPr>
              <a:t> and </a:t>
            </a:r>
            <a:r>
              <a:rPr lang="en-US" sz="2800" b="1">
                <a:cs typeface="Arial"/>
              </a:rPr>
              <a:t>Safest City </a:t>
            </a:r>
            <a:r>
              <a:rPr lang="en-US" sz="2800">
                <a:cs typeface="Arial"/>
              </a:rPr>
              <a:t>in West Texas by Providing </a:t>
            </a:r>
            <a:r>
              <a:rPr lang="en-US" sz="2800" b="1">
                <a:cs typeface="Arial"/>
              </a:rPr>
              <a:t>World Class Municipal Services</a:t>
            </a:r>
            <a:r>
              <a:rPr lang="en-US" sz="2800">
                <a:cs typeface="Arial"/>
              </a:rPr>
              <a:t> through </a:t>
            </a: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and a Culture of </a:t>
            </a:r>
            <a:r>
              <a:rPr lang="en-US" sz="2800" b="1">
                <a:cs typeface="Arial"/>
              </a:rPr>
              <a:t>Innovation</a:t>
            </a:r>
            <a:r>
              <a:rPr lang="en-US" sz="2800">
                <a:cs typeface="Arial"/>
              </a:rPr>
              <a:t>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World Class Service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Operational Excellence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>
                <a:cs typeface="Arial"/>
              </a:rPr>
              <a:t>Innovation </a:t>
            </a:r>
            <a:r>
              <a:rPr lang="en-US" sz="2800">
                <a:cs typeface="Arial"/>
              </a:rPr>
              <a:t>(Goals 4, 5, 6)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  <p:pic>
        <p:nvPicPr>
          <p:cNvPr id="2" name="Picture 1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B4DBD743-DEB1-EDA4-6D69-7DF307465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79300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6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BA2BBB-1E05-382E-7B06-7AE8A33F537E}"/>
              </a:ext>
            </a:extLst>
          </p:cNvPr>
          <p:cNvSpPr txBox="1"/>
          <p:nvPr/>
        </p:nvSpPr>
        <p:spPr>
          <a:xfrm>
            <a:off x="831807" y="1541849"/>
            <a:ext cx="664136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Organizational 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Administrative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City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City Secretary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General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Legal Department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E2AA39-F311-3B96-995F-1A22354D7CEC}"/>
              </a:ext>
            </a:extLst>
          </p:cNvPr>
          <p:cNvSpPr txBox="1">
            <a:spLocks/>
          </p:cNvSpPr>
          <p:nvPr/>
        </p:nvSpPr>
        <p:spPr>
          <a:xfrm>
            <a:off x="699713" y="60946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Departments </a:t>
            </a:r>
          </a:p>
        </p:txBody>
      </p:sp>
    </p:spTree>
    <p:extLst>
      <p:ext uri="{BB962C8B-B14F-4D97-AF65-F5344CB8AC3E}">
        <p14:creationId xmlns:p14="http://schemas.microsoft.com/office/powerpoint/2010/main" val="247669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815200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7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09811" y="5851248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8CEC65-7BA1-B672-975B-8B58447A143B}"/>
              </a:ext>
            </a:extLst>
          </p:cNvPr>
          <p:cNvSpPr txBox="1"/>
          <p:nvPr/>
        </p:nvSpPr>
        <p:spPr>
          <a:xfrm>
            <a:off x="344129" y="152401"/>
            <a:ext cx="11688226" cy="1570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b="1">
                <a:solidFill>
                  <a:srgbClr val="005599"/>
                </a:solidFill>
                <a:effectLst/>
                <a:latin typeface="Proxima Nova Extrabold" panose="02000506030000020004"/>
                <a:ea typeface="Times New Roman" panose="02020603050405020304" pitchFamily="18" charset="0"/>
                <a:cs typeface="Times New Roman" panose="02020603050405020304" pitchFamily="18" charset="0"/>
              </a:rPr>
              <a:t>Provide Sound Governance &amp; Fiscal Management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624DE0B2-D79D-30C6-3F86-EF8F6116200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896834"/>
              </p:ext>
            </p:extLst>
          </p:nvPr>
        </p:nvGraphicFramePr>
        <p:xfrm>
          <a:off x="1249820" y="1894113"/>
          <a:ext cx="6978847" cy="3857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D4E45D4-B0EE-1BE7-DB99-C843F093DB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1778015"/>
              </p:ext>
            </p:extLst>
          </p:nvPr>
        </p:nvGraphicFramePr>
        <p:xfrm>
          <a:off x="8228668" y="2376013"/>
          <a:ext cx="3495246" cy="2903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C37495-6BC7-A847-27F4-78F8EC875897}"/>
              </a:ext>
            </a:extLst>
          </p:cNvPr>
          <p:cNvCxnSpPr>
            <a:cxnSpLocks/>
          </p:cNvCxnSpPr>
          <p:nvPr/>
        </p:nvCxnSpPr>
        <p:spPr>
          <a:xfrm flipV="1">
            <a:off x="6917241" y="3230277"/>
            <a:ext cx="1726016" cy="1316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C7E7D17-6E26-7FEC-C961-598025183517}"/>
              </a:ext>
            </a:extLst>
          </p:cNvPr>
          <p:cNvCxnSpPr>
            <a:cxnSpLocks/>
          </p:cNvCxnSpPr>
          <p:nvPr/>
        </p:nvCxnSpPr>
        <p:spPr>
          <a:xfrm>
            <a:off x="6917241" y="3360480"/>
            <a:ext cx="2128788" cy="4622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225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95713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8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00C1CCA-83C6-1ADF-2608-B0061C885E9F}"/>
              </a:ext>
            </a:extLst>
          </p:cNvPr>
          <p:cNvSpPr txBox="1">
            <a:spLocks/>
          </p:cNvSpPr>
          <p:nvPr/>
        </p:nvSpPr>
        <p:spPr>
          <a:xfrm>
            <a:off x="469127" y="494612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Five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A4D1F6-AB23-86A0-7871-BD376C5DDC37}"/>
              </a:ext>
            </a:extLst>
          </p:cNvPr>
          <p:cNvSpPr txBox="1"/>
          <p:nvPr/>
        </p:nvSpPr>
        <p:spPr>
          <a:xfrm>
            <a:off x="575110" y="1128474"/>
            <a:ext cx="9732672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Administrative Services</a:t>
            </a:r>
          </a:p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endParaRPr lang="en-US" sz="2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CDL Program Execution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Human Resources Information Systems Project Completion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Professional and Staff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Targeted Recruiting for hard to fill positions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Engineers, Mechanics, Airport Operations Agents, Police Officers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Skilled Trade-Focused Hiring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>
              <a:cs typeface="Arial"/>
            </a:endParaRPr>
          </a:p>
        </p:txBody>
      </p:sp>
      <p:pic>
        <p:nvPicPr>
          <p:cNvPr id="1028" name="Picture 4" descr="Does Your HR Team Require an HRIS, HCM, or HRMS software?">
            <a:extLst>
              <a:ext uri="{FF2B5EF4-FFF2-40B4-BE49-F238E27FC236}">
                <a16:creationId xmlns:a16="http://schemas.microsoft.com/office/drawing/2014/main" id="{1D54D068-DF0C-845A-4036-2DA037DF7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328"/>
                    </a14:imgEffect>
                    <a14:imgEffect>
                      <a14:saturation sat="1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77" r="14938"/>
          <a:stretch/>
        </p:blipFill>
        <p:spPr bwMode="auto">
          <a:xfrm>
            <a:off x="9202993" y="143392"/>
            <a:ext cx="2763740" cy="273304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6553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800F948-1014-F602-52FB-E2C2E51D66C1}"/>
              </a:ext>
            </a:extLst>
          </p:cNvPr>
          <p:cNvSpPr txBox="1">
            <a:spLocks/>
          </p:cNvSpPr>
          <p:nvPr/>
        </p:nvSpPr>
        <p:spPr>
          <a:xfrm>
            <a:off x="344129" y="6003924"/>
            <a:ext cx="461963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9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9051F3-1CA3-53DC-075C-E05ADF55B156}"/>
              </a:ext>
            </a:extLst>
          </p:cNvPr>
          <p:cNvCxnSpPr>
            <a:cxnSpLocks/>
          </p:cNvCxnSpPr>
          <p:nvPr/>
        </p:nvCxnSpPr>
        <p:spPr>
          <a:xfrm>
            <a:off x="344129" y="5840362"/>
            <a:ext cx="8858864" cy="0"/>
          </a:xfrm>
          <a:prstGeom prst="line">
            <a:avLst/>
          </a:prstGeom>
          <a:ln w="31750">
            <a:solidFill>
              <a:srgbClr val="00599D">
                <a:alpha val="34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black and blue city skyline&#10;&#10;Description automatically generated">
            <a:extLst>
              <a:ext uri="{FF2B5EF4-FFF2-40B4-BE49-F238E27FC236}">
                <a16:creationId xmlns:a16="http://schemas.microsoft.com/office/drawing/2014/main" id="{C3268515-83E3-947F-9B4F-55B4AC3D8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0709" y="5665109"/>
            <a:ext cx="2331646" cy="1095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3BC7D7-42F1-E4CF-045F-F07CA6E448F2}"/>
              </a:ext>
            </a:extLst>
          </p:cNvPr>
          <p:cNvSpPr txBox="1">
            <a:spLocks/>
          </p:cNvSpPr>
          <p:nvPr/>
        </p:nvSpPr>
        <p:spPr>
          <a:xfrm>
            <a:off x="576261" y="503238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Departments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11B2E9-1731-FAA3-F33D-91ED48218B3B}"/>
              </a:ext>
            </a:extLst>
          </p:cNvPr>
          <p:cNvSpPr txBox="1"/>
          <p:nvPr/>
        </p:nvSpPr>
        <p:spPr>
          <a:xfrm>
            <a:off x="699715" y="1541849"/>
            <a:ext cx="6641364" cy="31085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cs typeface="Arial"/>
              </a:rPr>
              <a:t>Organizational Alignment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Administrative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City Secretary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Finance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General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cs typeface="Arial"/>
              </a:rPr>
              <a:t>Legal Department</a:t>
            </a:r>
          </a:p>
        </p:txBody>
      </p:sp>
      <p:pic>
        <p:nvPicPr>
          <p:cNvPr id="5" name="Picture 4" descr="A white background with black and white clouds&#10;&#10;Description automatically generated">
            <a:extLst>
              <a:ext uri="{FF2B5EF4-FFF2-40B4-BE49-F238E27FC236}">
                <a16:creationId xmlns:a16="http://schemas.microsoft.com/office/drawing/2014/main" id="{14544E43-2859-A088-5D9B-73293E1EE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57663D34-0F6D-E8F2-9984-76FCD2E241F8}"/>
              </a:ext>
            </a:extLst>
          </p:cNvPr>
          <p:cNvSpPr txBox="1">
            <a:spLocks/>
          </p:cNvSpPr>
          <p:nvPr/>
        </p:nvSpPr>
        <p:spPr>
          <a:xfrm>
            <a:off x="496529" y="6156324"/>
            <a:ext cx="807279" cy="701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9DDDB3E-115E-4943-8B14-16CC2353D5A5}" type="slidenum">
              <a:rPr lang="en-US" sz="4000" smtClean="0">
                <a:solidFill>
                  <a:srgbClr val="2F5597"/>
                </a:solidFill>
                <a:latin typeface="Proxima Nova Extrabold" panose="02000506030000020004" pitchFamily="50" charset="0"/>
              </a:rPr>
              <a:pPr/>
              <a:t>9</a:t>
            </a:fld>
            <a:endParaRPr lang="en-US" sz="4000">
              <a:solidFill>
                <a:srgbClr val="2F5597"/>
              </a:solidFill>
              <a:latin typeface="Proxima Nova Extrabold" panose="02000506030000020004" pitchFamily="50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65BD33-34F8-7432-B195-AFF519180A5E}"/>
              </a:ext>
            </a:extLst>
          </p:cNvPr>
          <p:cNvSpPr txBox="1">
            <a:spLocks/>
          </p:cNvSpPr>
          <p:nvPr/>
        </p:nvSpPr>
        <p:spPr>
          <a:xfrm>
            <a:off x="496529" y="556517"/>
            <a:ext cx="9165615" cy="75723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>
                <a:solidFill>
                  <a:schemeClr val="accent1">
                    <a:lumMod val="75000"/>
                  </a:schemeClr>
                </a:solidFill>
                <a:latin typeface="Proxima Nova Extrabold"/>
                <a:cs typeface="Arial"/>
              </a:rPr>
              <a:t>Goal Five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34011E-631C-4B1D-B4A3-32F0005B9C68}"/>
              </a:ext>
            </a:extLst>
          </p:cNvPr>
          <p:cNvSpPr txBox="1"/>
          <p:nvPr/>
        </p:nvSpPr>
        <p:spPr>
          <a:xfrm>
            <a:off x="670975" y="1395535"/>
            <a:ext cx="8205172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City Management</a:t>
            </a:r>
          </a:p>
          <a:p>
            <a:r>
              <a:rPr lang="en-US" sz="2600" b="1">
                <a:latin typeface="Arial" panose="020B0604020202020204" pitchFamily="34" charset="0"/>
                <a:cs typeface="Arial" panose="020B0604020202020204" pitchFamily="34" charset="0"/>
              </a:rPr>
              <a:t>FY 2025 Priorities</a:t>
            </a:r>
          </a:p>
          <a:p>
            <a:endParaRPr lang="en-US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Organizational Development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Process Improvement- Lean Six Sigma Training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Continued Focus on Communication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Succession Planning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Economic Development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>
                <a:latin typeface="Arial" panose="020B0604020202020204" pitchFamily="34" charset="0"/>
                <a:cs typeface="Arial" panose="020B0604020202020204" pitchFamily="34" charset="0"/>
              </a:rPr>
              <a:t>Targeted focus on new and existing revenue streams and fee structures</a:t>
            </a:r>
            <a:endParaRPr lang="en-US" sz="2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5662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C20A154B48CF45BD0DF5410B20A8AC" ma:contentTypeVersion="8" ma:contentTypeDescription="Create a new document." ma:contentTypeScope="" ma:versionID="5a20b731de25949bedeb6229006aee2f">
  <xsd:schema xmlns:xsd="http://www.w3.org/2001/XMLSchema" xmlns:xs="http://www.w3.org/2001/XMLSchema" xmlns:p="http://schemas.microsoft.com/office/2006/metadata/properties" xmlns:ns2="dac4e956-f0e3-4f68-a80d-7cb1a90f51eb" targetNamespace="http://schemas.microsoft.com/office/2006/metadata/properties" ma:root="true" ma:fieldsID="536f6914adaeed2b45b611ab2707203f" ns2:_="">
    <xsd:import namespace="dac4e956-f0e3-4f68-a80d-7cb1a90f51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4e956-f0e3-4f68-a80d-7cb1a90f5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D5349D-414F-45CB-95C3-B2F7EA76A7F5}">
  <ds:schemaRefs>
    <ds:schemaRef ds:uri="dac4e956-f0e3-4f68-a80d-7cb1a90f51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2166EF0-BCA7-41A7-A58A-D96E62BE99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41</Slides>
  <Notes>11</Notes>
  <HiddenSlides>5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Novak</dc:creator>
  <cp:revision>2</cp:revision>
  <cp:lastPrinted>2024-07-09T21:20:02Z</cp:lastPrinted>
  <dcterms:created xsi:type="dcterms:W3CDTF">2023-12-06T01:46:39Z</dcterms:created>
  <dcterms:modified xsi:type="dcterms:W3CDTF">2024-08-22T14:39:33Z</dcterms:modified>
</cp:coreProperties>
</file>