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1"/>
  </p:notesMasterIdLst>
  <p:sldIdLst>
    <p:sldId id="256" r:id="rId4"/>
    <p:sldId id="257" r:id="rId5"/>
    <p:sldId id="260" r:id="rId6"/>
    <p:sldId id="259" r:id="rId7"/>
    <p:sldId id="261" r:id="rId8"/>
    <p:sldId id="275" r:id="rId9"/>
    <p:sldId id="300" r:id="rId10"/>
    <p:sldId id="310" r:id="rId11"/>
    <p:sldId id="321" r:id="rId12"/>
    <p:sldId id="325" r:id="rId13"/>
    <p:sldId id="333" r:id="rId14"/>
    <p:sldId id="334" r:id="rId15"/>
    <p:sldId id="335" r:id="rId16"/>
    <p:sldId id="336" r:id="rId17"/>
    <p:sldId id="267" r:id="rId18"/>
    <p:sldId id="281" r:id="rId19"/>
    <p:sldId id="282" r:id="rId20"/>
    <p:sldId id="269" r:id="rId21"/>
    <p:sldId id="322" r:id="rId22"/>
    <p:sldId id="278" r:id="rId23"/>
    <p:sldId id="326" r:id="rId24"/>
    <p:sldId id="328" r:id="rId25"/>
    <p:sldId id="329" r:id="rId26"/>
    <p:sldId id="330" r:id="rId27"/>
    <p:sldId id="331" r:id="rId28"/>
    <p:sldId id="332" r:id="rId29"/>
    <p:sldId id="272" r:id="rId3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A9245-8400-4181-A33B-4826E70BCB0D}" v="47" dt="2024-08-22T14:38:53.4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yssa Coppens" userId="a16e0114-9de4-41f4-a667-34f587b27e89" providerId="ADAL" clId="{F350A38F-FE8E-4430-BCBD-FF8A39CDFD92}"/>
    <pc:docChg chg="modSld sldOrd">
      <pc:chgData name="Alyssa Coppens" userId="a16e0114-9de4-41f4-a667-34f587b27e89" providerId="ADAL" clId="{F350A38F-FE8E-4430-BCBD-FF8A39CDFD92}" dt="2024-08-09T20:07:44.435" v="2"/>
      <pc:docMkLst>
        <pc:docMk/>
      </pc:docMkLst>
      <pc:sldChg chg="ord">
        <pc:chgData name="Alyssa Coppens" userId="a16e0114-9de4-41f4-a667-34f587b27e89" providerId="ADAL" clId="{F350A38F-FE8E-4430-BCBD-FF8A39CDFD92}" dt="2024-08-09T20:07:14.959" v="0" actId="20578"/>
        <pc:sldMkLst>
          <pc:docMk/>
          <pc:sldMk cId="2700856292" sldId="300"/>
        </pc:sldMkLst>
      </pc:sldChg>
      <pc:sldChg chg="modSp">
        <pc:chgData name="Alyssa Coppens" userId="a16e0114-9de4-41f4-a667-34f587b27e89" providerId="ADAL" clId="{F350A38F-FE8E-4430-BCBD-FF8A39CDFD92}" dt="2024-08-09T20:07:44.435" v="2"/>
        <pc:sldMkLst>
          <pc:docMk/>
          <pc:sldMk cId="667518949" sldId="321"/>
        </pc:sldMkLst>
        <pc:graphicFrameChg chg="mod">
          <ac:chgData name="Alyssa Coppens" userId="a16e0114-9de4-41f4-a667-34f587b27e89" providerId="ADAL" clId="{F350A38F-FE8E-4430-BCBD-FF8A39CDFD92}" dt="2024-08-09T20:07:44.435" v="2"/>
          <ac:graphicFrameMkLst>
            <pc:docMk/>
            <pc:sldMk cId="667518949" sldId="321"/>
            <ac:graphicFrameMk id="6" creationId="{7A58F66D-B4A7-181C-6BED-569B49120DD1}"/>
          </ac:graphicFrameMkLst>
        </pc:graphicFrameChg>
      </pc:sldChg>
    </pc:docChg>
  </pc:docChgLst>
  <pc:docChgLst>
    <pc:chgData name="Taylor Novak" userId="S::tnovak@midlandtexas.gov::1bf35eaf-d94c-4f2d-bb10-da09de5f8ee8" providerId="AD" clId="Web-{0090D28B-7915-5CF5-AE6E-BD2B52F37524}"/>
    <pc:docChg chg="modSld">
      <pc:chgData name="Taylor Novak" userId="S::tnovak@midlandtexas.gov::1bf35eaf-d94c-4f2d-bb10-da09de5f8ee8" providerId="AD" clId="Web-{0090D28B-7915-5CF5-AE6E-BD2B52F37524}" dt="2024-08-05T22:55:29.323" v="4" actId="20577"/>
      <pc:docMkLst>
        <pc:docMk/>
      </pc:docMkLst>
      <pc:sldChg chg="modSp">
        <pc:chgData name="Taylor Novak" userId="S::tnovak@midlandtexas.gov::1bf35eaf-d94c-4f2d-bb10-da09de5f8ee8" providerId="AD" clId="Web-{0090D28B-7915-5CF5-AE6E-BD2B52F37524}" dt="2024-08-05T22:55:29.323" v="4" actId="20577"/>
        <pc:sldMkLst>
          <pc:docMk/>
          <pc:sldMk cId="4267000906" sldId="256"/>
        </pc:sldMkLst>
        <pc:spChg chg="mod">
          <ac:chgData name="Taylor Novak" userId="S::tnovak@midlandtexas.gov::1bf35eaf-d94c-4f2d-bb10-da09de5f8ee8" providerId="AD" clId="Web-{0090D28B-7915-5CF5-AE6E-BD2B52F37524}" dt="2024-08-05T22:55:29.323" v="4" actId="20577"/>
          <ac:spMkLst>
            <pc:docMk/>
            <pc:sldMk cId="4267000906" sldId="256"/>
            <ac:spMk id="6" creationId="{8E8C6FBB-57DC-E8EA-B07B-704CD19703D9}"/>
          </ac:spMkLst>
        </pc:spChg>
      </pc:sldChg>
    </pc:docChg>
  </pc:docChgLst>
  <pc:docChgLst>
    <pc:chgData name="Taylor Novak" userId="1bf35eaf-d94c-4f2d-bb10-da09de5f8ee8" providerId="ADAL" clId="{E2BA9245-8400-4181-A33B-4826E70BCB0D}"/>
    <pc:docChg chg="custSel modSld">
      <pc:chgData name="Taylor Novak" userId="1bf35eaf-d94c-4f2d-bb10-da09de5f8ee8" providerId="ADAL" clId="{E2BA9245-8400-4181-A33B-4826E70BCB0D}" dt="2024-08-22T14:38:53.436" v="46" actId="2711"/>
      <pc:docMkLst>
        <pc:docMk/>
      </pc:docMkLst>
      <pc:sldChg chg="modSp mod">
        <pc:chgData name="Taylor Novak" userId="1bf35eaf-d94c-4f2d-bb10-da09de5f8ee8" providerId="ADAL" clId="{E2BA9245-8400-4181-A33B-4826E70BCB0D}" dt="2024-08-22T14:38:53.436" v="46" actId="2711"/>
        <pc:sldMkLst>
          <pc:docMk/>
          <pc:sldMk cId="421625424" sldId="272"/>
        </pc:sldMkLst>
        <pc:spChg chg="mod">
          <ac:chgData name="Taylor Novak" userId="1bf35eaf-d94c-4f2d-bb10-da09de5f8ee8" providerId="ADAL" clId="{E2BA9245-8400-4181-A33B-4826E70BCB0D}" dt="2024-08-22T14:38:53.436" v="46" actId="2711"/>
          <ac:spMkLst>
            <pc:docMk/>
            <pc:sldMk cId="421625424" sldId="272"/>
            <ac:spMk id="5" creationId="{DAAEFDED-F624-7415-85CE-B2CD75DEB4D1}"/>
          </ac:spMkLst>
        </pc:spChg>
      </pc:sldChg>
      <pc:sldChg chg="modSp mod">
        <pc:chgData name="Taylor Novak" userId="1bf35eaf-d94c-4f2d-bb10-da09de5f8ee8" providerId="ADAL" clId="{E2BA9245-8400-4181-A33B-4826E70BCB0D}" dt="2024-08-22T14:37:43.772" v="14" actId="20577"/>
        <pc:sldMkLst>
          <pc:docMk/>
          <pc:sldMk cId="1121745327" sldId="275"/>
        </pc:sldMkLst>
        <pc:spChg chg="mod">
          <ac:chgData name="Taylor Novak" userId="1bf35eaf-d94c-4f2d-bb10-da09de5f8ee8" providerId="ADAL" clId="{E2BA9245-8400-4181-A33B-4826E70BCB0D}" dt="2024-08-22T14:36:49.908" v="1" actId="20577"/>
          <ac:spMkLst>
            <pc:docMk/>
            <pc:sldMk cId="1121745327" sldId="275"/>
            <ac:spMk id="17" creationId="{1FDF4DA8-3C92-2FA4-A53C-7E525C861558}"/>
          </ac:spMkLst>
        </pc:spChg>
        <pc:graphicFrameChg chg="mod">
          <ac:chgData name="Taylor Novak" userId="1bf35eaf-d94c-4f2d-bb10-da09de5f8ee8" providerId="ADAL" clId="{E2BA9245-8400-4181-A33B-4826E70BCB0D}" dt="2024-08-22T14:37:06.367" v="3" actId="20577"/>
          <ac:graphicFrameMkLst>
            <pc:docMk/>
            <pc:sldMk cId="1121745327" sldId="275"/>
            <ac:graphicFrameMk id="2" creationId="{624DE0B2-D79D-30C6-3F86-EF8F61162005}"/>
          </ac:graphicFrameMkLst>
        </pc:graphicFrameChg>
        <pc:graphicFrameChg chg="mod">
          <ac:chgData name="Taylor Novak" userId="1bf35eaf-d94c-4f2d-bb10-da09de5f8ee8" providerId="ADAL" clId="{E2BA9245-8400-4181-A33B-4826E70BCB0D}" dt="2024-08-22T14:37:43.772" v="14" actId="20577"/>
          <ac:graphicFrameMkLst>
            <pc:docMk/>
            <pc:sldMk cId="1121745327" sldId="275"/>
            <ac:graphicFrameMk id="10" creationId="{2D4E45D4-B0EE-1BE7-DB99-C843F093DBAE}"/>
          </ac:graphicFrameMkLst>
        </pc:graphicFrameChg>
      </pc:sldChg>
      <pc:sldChg chg="addSp delSp modSp mod">
        <pc:chgData name="Taylor Novak" userId="1bf35eaf-d94c-4f2d-bb10-da09de5f8ee8" providerId="ADAL" clId="{E2BA9245-8400-4181-A33B-4826E70BCB0D}" dt="2024-08-22T14:38:08.203" v="31" actId="20577"/>
        <pc:sldMkLst>
          <pc:docMk/>
          <pc:sldMk cId="2700856292" sldId="300"/>
        </pc:sldMkLst>
        <pc:spChg chg="mod">
          <ac:chgData name="Taylor Novak" userId="1bf35eaf-d94c-4f2d-bb10-da09de5f8ee8" providerId="ADAL" clId="{E2BA9245-8400-4181-A33B-4826E70BCB0D}" dt="2024-08-22T14:38:08.203" v="31" actId="20577"/>
          <ac:spMkLst>
            <pc:docMk/>
            <pc:sldMk cId="2700856292" sldId="300"/>
            <ac:spMk id="2" creationId="{093B9C7B-C4B9-33CE-3D9B-9EBB6FB8FF8F}"/>
          </ac:spMkLst>
        </pc:spChg>
        <pc:picChg chg="add mod">
          <ac:chgData name="Taylor Novak" userId="1bf35eaf-d94c-4f2d-bb10-da09de5f8ee8" providerId="ADAL" clId="{E2BA9245-8400-4181-A33B-4826E70BCB0D}" dt="2024-08-22T14:37:59.884" v="17" actId="1076"/>
          <ac:picMkLst>
            <pc:docMk/>
            <pc:sldMk cId="2700856292" sldId="300"/>
            <ac:picMk id="3" creationId="{081F635F-FA17-3E95-65B2-5A95C0F7D8AE}"/>
          </ac:picMkLst>
        </pc:picChg>
        <pc:picChg chg="del">
          <ac:chgData name="Taylor Novak" userId="1bf35eaf-d94c-4f2d-bb10-da09de5f8ee8" providerId="ADAL" clId="{E2BA9245-8400-4181-A33B-4826E70BCB0D}" dt="2024-08-22T14:37:54.399" v="15" actId="478"/>
          <ac:picMkLst>
            <pc:docMk/>
            <pc:sldMk cId="2700856292" sldId="300"/>
            <ac:picMk id="5" creationId="{E1A0569C-4E75-BEE9-D4C9-5D14B1506021}"/>
          </ac:picMkLst>
        </pc:picChg>
      </pc:sldChg>
      <pc:sldChg chg="addSp delSp modSp mod">
        <pc:chgData name="Taylor Novak" userId="1bf35eaf-d94c-4f2d-bb10-da09de5f8ee8" providerId="ADAL" clId="{E2BA9245-8400-4181-A33B-4826E70BCB0D}" dt="2024-08-22T14:38:25.763" v="42" actId="1076"/>
        <pc:sldMkLst>
          <pc:docMk/>
          <pc:sldMk cId="68946747" sldId="310"/>
        </pc:sldMkLst>
        <pc:spChg chg="mod">
          <ac:chgData name="Taylor Novak" userId="1bf35eaf-d94c-4f2d-bb10-da09de5f8ee8" providerId="ADAL" clId="{E2BA9245-8400-4181-A33B-4826E70BCB0D}" dt="2024-08-22T14:38:15.987" v="39" actId="20577"/>
          <ac:spMkLst>
            <pc:docMk/>
            <pc:sldMk cId="68946747" sldId="310"/>
            <ac:spMk id="2" creationId="{972BA61E-F09F-55BD-BE90-B8BB924B42CD}"/>
          </ac:spMkLst>
        </pc:spChg>
        <pc:picChg chg="add mod">
          <ac:chgData name="Taylor Novak" userId="1bf35eaf-d94c-4f2d-bb10-da09de5f8ee8" providerId="ADAL" clId="{E2BA9245-8400-4181-A33B-4826E70BCB0D}" dt="2024-08-22T14:38:25.763" v="42" actId="1076"/>
          <ac:picMkLst>
            <pc:docMk/>
            <pc:sldMk cId="68946747" sldId="310"/>
            <ac:picMk id="3" creationId="{F5CBD815-682D-981C-4594-B5F387483069}"/>
          </ac:picMkLst>
        </pc:picChg>
        <pc:picChg chg="del">
          <ac:chgData name="Taylor Novak" userId="1bf35eaf-d94c-4f2d-bb10-da09de5f8ee8" providerId="ADAL" clId="{E2BA9245-8400-4181-A33B-4826E70BCB0D}" dt="2024-08-22T14:38:21.016" v="40" actId="478"/>
          <ac:picMkLst>
            <pc:docMk/>
            <pc:sldMk cId="68946747" sldId="310"/>
            <ac:picMk id="5" creationId="{A8E87CBF-1559-7B45-011C-A8FB4120D5CA}"/>
          </ac:picMkLst>
        </pc:picChg>
      </pc:sldChg>
      <pc:sldChg chg="addSp delSp modSp mod">
        <pc:chgData name="Taylor Novak" userId="1bf35eaf-d94c-4f2d-bb10-da09de5f8ee8" providerId="ADAL" clId="{E2BA9245-8400-4181-A33B-4826E70BCB0D}" dt="2024-08-22T14:38:42.201" v="45" actId="1076"/>
        <pc:sldMkLst>
          <pc:docMk/>
          <pc:sldMk cId="667518949" sldId="321"/>
        </pc:sldMkLst>
        <pc:graphicFrameChg chg="del">
          <ac:chgData name="Taylor Novak" userId="1bf35eaf-d94c-4f2d-bb10-da09de5f8ee8" providerId="ADAL" clId="{E2BA9245-8400-4181-A33B-4826E70BCB0D}" dt="2024-08-22T14:38:36.250" v="43" actId="478"/>
          <ac:graphicFrameMkLst>
            <pc:docMk/>
            <pc:sldMk cId="667518949" sldId="321"/>
            <ac:graphicFrameMk id="6" creationId="{7A58F66D-B4A7-181C-6BED-569B49120DD1}"/>
          </ac:graphicFrameMkLst>
        </pc:graphicFrameChg>
        <pc:picChg chg="add mod">
          <ac:chgData name="Taylor Novak" userId="1bf35eaf-d94c-4f2d-bb10-da09de5f8ee8" providerId="ADAL" clId="{E2BA9245-8400-4181-A33B-4826E70BCB0D}" dt="2024-08-22T14:38:42.201" v="45" actId="1076"/>
          <ac:picMkLst>
            <pc:docMk/>
            <pc:sldMk cId="667518949" sldId="321"/>
            <ac:picMk id="3" creationId="{3EA83500-156F-932E-5537-397B8C805B19}"/>
          </ac:picMkLst>
        </pc:picChg>
      </pc:sldChg>
    </pc:docChg>
  </pc:docChgLst>
  <pc:docChgLst>
    <pc:chgData name="Taylor Novak" userId="1bf35eaf-d94c-4f2d-bb10-da09de5f8ee8" providerId="ADAL" clId="{2398D208-AE84-4D0D-AE59-20C710E1F56F}"/>
    <pc:docChg chg="custSel modSld">
      <pc:chgData name="Taylor Novak" userId="1bf35eaf-d94c-4f2d-bb10-da09de5f8ee8" providerId="ADAL" clId="{2398D208-AE84-4D0D-AE59-20C710E1F56F}" dt="2024-08-05T23:27:04.558" v="145" actId="404"/>
      <pc:docMkLst>
        <pc:docMk/>
      </pc:docMkLst>
      <pc:sldChg chg="modSp mod">
        <pc:chgData name="Taylor Novak" userId="1bf35eaf-d94c-4f2d-bb10-da09de5f8ee8" providerId="ADAL" clId="{2398D208-AE84-4D0D-AE59-20C710E1F56F}" dt="2024-08-05T23:27:04.558" v="145" actId="404"/>
        <pc:sldMkLst>
          <pc:docMk/>
          <pc:sldMk cId="4267000906" sldId="256"/>
        </pc:sldMkLst>
        <pc:spChg chg="mod">
          <ac:chgData name="Taylor Novak" userId="1bf35eaf-d94c-4f2d-bb10-da09de5f8ee8" providerId="ADAL" clId="{2398D208-AE84-4D0D-AE59-20C710E1F56F}" dt="2024-08-05T23:27:04.558" v="145" actId="404"/>
          <ac:spMkLst>
            <pc:docMk/>
            <pc:sldMk cId="4267000906" sldId="256"/>
            <ac:spMk id="6" creationId="{8E8C6FBB-57DC-E8EA-B07B-704CD19703D9}"/>
          </ac:spMkLst>
        </pc:spChg>
      </pc:sldChg>
      <pc:sldChg chg="modSp mod">
        <pc:chgData name="Taylor Novak" userId="1bf35eaf-d94c-4f2d-bb10-da09de5f8ee8" providerId="ADAL" clId="{2398D208-AE84-4D0D-AE59-20C710E1F56F}" dt="2024-08-05T22:56:05.475" v="62" actId="20577"/>
        <pc:sldMkLst>
          <pc:docMk/>
          <pc:sldMk cId="3524102655" sldId="257"/>
        </pc:sldMkLst>
        <pc:spChg chg="mod">
          <ac:chgData name="Taylor Novak" userId="1bf35eaf-d94c-4f2d-bb10-da09de5f8ee8" providerId="ADAL" clId="{2398D208-AE84-4D0D-AE59-20C710E1F56F}" dt="2024-08-05T22:56:05.475" v="62" actId="20577"/>
          <ac:spMkLst>
            <pc:docMk/>
            <pc:sldMk cId="3524102655" sldId="257"/>
            <ac:spMk id="6" creationId="{DA888AC0-EBFA-E000-9C56-787CD4BB2C36}"/>
          </ac:spMkLst>
        </pc:spChg>
      </pc:sldChg>
      <pc:sldChg chg="addSp delSp modSp mod">
        <pc:chgData name="Taylor Novak" userId="1bf35eaf-d94c-4f2d-bb10-da09de5f8ee8" providerId="ADAL" clId="{2398D208-AE84-4D0D-AE59-20C710E1F56F}" dt="2024-08-01T22:49:42.034" v="2" actId="167"/>
        <pc:sldMkLst>
          <pc:docMk/>
          <pc:sldMk cId="960658573" sldId="259"/>
        </pc:sldMkLst>
        <pc:picChg chg="del">
          <ac:chgData name="Taylor Novak" userId="1bf35eaf-d94c-4f2d-bb10-da09de5f8ee8" providerId="ADAL" clId="{2398D208-AE84-4D0D-AE59-20C710E1F56F}" dt="2024-08-01T22:49:34.949" v="0" actId="478"/>
          <ac:picMkLst>
            <pc:docMk/>
            <pc:sldMk cId="960658573" sldId="259"/>
            <ac:picMk id="3" creationId="{22CB3AB0-A2FD-582B-C50F-04530B7845D6}"/>
          </ac:picMkLst>
        </pc:picChg>
        <pc:picChg chg="add mod ord">
          <ac:chgData name="Taylor Novak" userId="1bf35eaf-d94c-4f2d-bb10-da09de5f8ee8" providerId="ADAL" clId="{2398D208-AE84-4D0D-AE59-20C710E1F56F}" dt="2024-08-01T22:49:42.034" v="2" actId="167"/>
          <ac:picMkLst>
            <pc:docMk/>
            <pc:sldMk cId="960658573" sldId="259"/>
            <ac:picMk id="5" creationId="{FF74602A-52FF-CFBC-7B08-C3EC72991DA9}"/>
          </ac:picMkLst>
        </pc:picChg>
      </pc:sldChg>
      <pc:sldChg chg="modSp mod">
        <pc:chgData name="Taylor Novak" userId="1bf35eaf-d94c-4f2d-bb10-da09de5f8ee8" providerId="ADAL" clId="{2398D208-AE84-4D0D-AE59-20C710E1F56F}" dt="2024-08-05T22:57:49.659" v="120" actId="20577"/>
        <pc:sldMkLst>
          <pc:docMk/>
          <pc:sldMk cId="1121745327" sldId="275"/>
        </pc:sldMkLst>
        <pc:spChg chg="mod">
          <ac:chgData name="Taylor Novak" userId="1bf35eaf-d94c-4f2d-bb10-da09de5f8ee8" providerId="ADAL" clId="{2398D208-AE84-4D0D-AE59-20C710E1F56F}" dt="2024-08-05T22:57:41.577" v="118" actId="20577"/>
          <ac:spMkLst>
            <pc:docMk/>
            <pc:sldMk cId="1121745327" sldId="275"/>
            <ac:spMk id="17" creationId="{1FDF4DA8-3C92-2FA4-A53C-7E525C861558}"/>
          </ac:spMkLst>
        </pc:spChg>
        <pc:graphicFrameChg chg="mod">
          <ac:chgData name="Taylor Novak" userId="1bf35eaf-d94c-4f2d-bb10-da09de5f8ee8" providerId="ADAL" clId="{2398D208-AE84-4D0D-AE59-20C710E1F56F}" dt="2024-08-05T22:57:49.659" v="120" actId="20577"/>
          <ac:graphicFrameMkLst>
            <pc:docMk/>
            <pc:sldMk cId="1121745327" sldId="275"/>
            <ac:graphicFrameMk id="2" creationId="{624DE0B2-D79D-30C6-3F86-EF8F61162005}"/>
          </ac:graphicFrameMkLst>
        </pc:graphicFrameChg>
      </pc:sldChg>
      <pc:sldChg chg="addSp delSp modSp mod">
        <pc:chgData name="Taylor Novak" userId="1bf35eaf-d94c-4f2d-bb10-da09de5f8ee8" providerId="ADAL" clId="{2398D208-AE84-4D0D-AE59-20C710E1F56F}" dt="2024-08-05T22:58:06.750" v="123" actId="1076"/>
        <pc:sldMkLst>
          <pc:docMk/>
          <pc:sldMk cId="2700856292" sldId="300"/>
        </pc:sldMkLst>
        <pc:picChg chg="del">
          <ac:chgData name="Taylor Novak" userId="1bf35eaf-d94c-4f2d-bb10-da09de5f8ee8" providerId="ADAL" clId="{2398D208-AE84-4D0D-AE59-20C710E1F56F}" dt="2024-08-05T22:58:02.176" v="121" actId="478"/>
          <ac:picMkLst>
            <pc:docMk/>
            <pc:sldMk cId="2700856292" sldId="300"/>
            <ac:picMk id="3" creationId="{9B671F3A-2831-76F5-BDC5-F270171A624C}"/>
          </ac:picMkLst>
        </pc:picChg>
        <pc:picChg chg="add mod">
          <ac:chgData name="Taylor Novak" userId="1bf35eaf-d94c-4f2d-bb10-da09de5f8ee8" providerId="ADAL" clId="{2398D208-AE84-4D0D-AE59-20C710E1F56F}" dt="2024-08-05T22:58:06.750" v="123" actId="1076"/>
          <ac:picMkLst>
            <pc:docMk/>
            <pc:sldMk cId="2700856292" sldId="300"/>
            <ac:picMk id="5" creationId="{E1A0569C-4E75-BEE9-D4C9-5D14B1506021}"/>
          </ac:picMkLst>
        </pc:picChg>
      </pc:sldChg>
      <pc:sldChg chg="addSp delSp modSp mod">
        <pc:chgData name="Taylor Novak" userId="1bf35eaf-d94c-4f2d-bb10-da09de5f8ee8" providerId="ADAL" clId="{2398D208-AE84-4D0D-AE59-20C710E1F56F}" dt="2024-08-05T22:58:21.480" v="126" actId="1076"/>
        <pc:sldMkLst>
          <pc:docMk/>
          <pc:sldMk cId="68946747" sldId="310"/>
        </pc:sldMkLst>
        <pc:picChg chg="del">
          <ac:chgData name="Taylor Novak" userId="1bf35eaf-d94c-4f2d-bb10-da09de5f8ee8" providerId="ADAL" clId="{2398D208-AE84-4D0D-AE59-20C710E1F56F}" dt="2024-08-05T22:58:11.946" v="124" actId="478"/>
          <ac:picMkLst>
            <pc:docMk/>
            <pc:sldMk cId="68946747" sldId="310"/>
            <ac:picMk id="3" creationId="{B7CABFC0-A078-E53A-811A-98EB4D656A86}"/>
          </ac:picMkLst>
        </pc:picChg>
        <pc:picChg chg="add mod">
          <ac:chgData name="Taylor Novak" userId="1bf35eaf-d94c-4f2d-bb10-da09de5f8ee8" providerId="ADAL" clId="{2398D208-AE84-4D0D-AE59-20C710E1F56F}" dt="2024-08-05T22:58:21.480" v="126" actId="1076"/>
          <ac:picMkLst>
            <pc:docMk/>
            <pc:sldMk cId="68946747" sldId="310"/>
            <ac:picMk id="5" creationId="{A8E87CBF-1559-7B45-011C-A8FB4120D5CA}"/>
          </ac:picMkLst>
        </pc:picChg>
      </pc:sldChg>
      <pc:sldChg chg="addSp delSp modSp mod">
        <pc:chgData name="Taylor Novak" userId="1bf35eaf-d94c-4f2d-bb10-da09de5f8ee8" providerId="ADAL" clId="{2398D208-AE84-4D0D-AE59-20C710E1F56F}" dt="2024-08-05T22:58:36.241" v="130" actId="1076"/>
        <pc:sldMkLst>
          <pc:docMk/>
          <pc:sldMk cId="667518949" sldId="321"/>
        </pc:sldMkLst>
        <pc:graphicFrameChg chg="del modGraphic">
          <ac:chgData name="Taylor Novak" userId="1bf35eaf-d94c-4f2d-bb10-da09de5f8ee8" providerId="ADAL" clId="{2398D208-AE84-4D0D-AE59-20C710E1F56F}" dt="2024-08-05T22:58:33.220" v="128" actId="478"/>
          <ac:graphicFrameMkLst>
            <pc:docMk/>
            <pc:sldMk cId="667518949" sldId="321"/>
            <ac:graphicFrameMk id="3" creationId="{1B7D8B33-AA6C-A953-4786-DC7367803260}"/>
          </ac:graphicFrameMkLst>
        </pc:graphicFrameChg>
        <pc:picChg chg="add mod">
          <ac:chgData name="Taylor Novak" userId="1bf35eaf-d94c-4f2d-bb10-da09de5f8ee8" providerId="ADAL" clId="{2398D208-AE84-4D0D-AE59-20C710E1F56F}" dt="2024-08-05T22:58:36.241" v="130" actId="1076"/>
          <ac:picMkLst>
            <pc:docMk/>
            <pc:sldMk cId="667518949" sldId="321"/>
            <ac:picMk id="5" creationId="{2F4A960F-B329-6001-E59B-FA75560EDB95}"/>
          </ac:picMkLst>
        </pc:picChg>
      </pc:sldChg>
    </pc:docChg>
  </pc:docChgLst>
  <pc:docChgLst>
    <pc:chgData name="Alyssa Coppens" userId="S::acoppens@midlandtexas.gov::a16e0114-9de4-41f4-a667-34f587b27e89" providerId="AD" clId="Web-{D495ED1B-6F93-7088-C6FD-EBD92B8FC020}"/>
    <pc:docChg chg="modSld">
      <pc:chgData name="Alyssa Coppens" userId="S::acoppens@midlandtexas.gov::a16e0114-9de4-41f4-a667-34f587b27e89" providerId="AD" clId="Web-{D495ED1B-6F93-7088-C6FD-EBD92B8FC020}" dt="2024-08-09T20:06:40.186" v="3"/>
      <pc:docMkLst>
        <pc:docMk/>
      </pc:docMkLst>
      <pc:sldChg chg="addSp delSp modSp">
        <pc:chgData name="Alyssa Coppens" userId="S::acoppens@midlandtexas.gov::a16e0114-9de4-41f4-a667-34f587b27e89" providerId="AD" clId="Web-{D495ED1B-6F93-7088-C6FD-EBD92B8FC020}" dt="2024-08-09T20:06:40.186" v="3"/>
        <pc:sldMkLst>
          <pc:docMk/>
          <pc:sldMk cId="667518949" sldId="321"/>
        </pc:sldMkLst>
        <pc:graphicFrameChg chg="add mod modGraphic">
          <ac:chgData name="Alyssa Coppens" userId="S::acoppens@midlandtexas.gov::a16e0114-9de4-41f4-a667-34f587b27e89" providerId="AD" clId="Web-{D495ED1B-6F93-7088-C6FD-EBD92B8FC020}" dt="2024-08-09T20:06:40.186" v="3"/>
          <ac:graphicFrameMkLst>
            <pc:docMk/>
            <pc:sldMk cId="667518949" sldId="321"/>
            <ac:graphicFrameMk id="6" creationId="{7A58F66D-B4A7-181C-6BED-569B49120DD1}"/>
          </ac:graphicFrameMkLst>
        </pc:graphicFrameChg>
        <pc:picChg chg="del">
          <ac:chgData name="Alyssa Coppens" userId="S::acoppens@midlandtexas.gov::a16e0114-9de4-41f4-a667-34f587b27e89" providerId="AD" clId="Web-{D495ED1B-6F93-7088-C6FD-EBD92B8FC020}" dt="2024-08-09T20:06:14.638" v="0"/>
          <ac:picMkLst>
            <pc:docMk/>
            <pc:sldMk cId="667518949" sldId="321"/>
            <ac:picMk id="5" creationId="{2F4A960F-B329-6001-E59B-FA75560EDB9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3_42DC79AF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3_42DC79AF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2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6972-4E6C-816C-09D0922ADBD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6972-4E6C-816C-09D0922ADBDC}"/>
              </c:ext>
            </c:extLst>
          </c:dPt>
          <c:dLbls>
            <c:dLbl>
              <c:idx val="0"/>
              <c:layout>
                <c:manualLayout>
                  <c:x val="4.8626985430666222E-2"/>
                  <c:y val="-0.1878334487791936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D87C6BE-9048-4B7C-B6F0-7E14517C4529}" type="CATEGORYNAME">
                      <a:rPr lang="en-US"/>
                      <a:pPr>
                        <a:defRPr sz="105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/>
                      <a:t>
$25,059,646
</a:t>
                    </a:r>
                    <a:fld id="{3B2AFE4F-8240-4087-9662-AD0D3AADC700}" type="PERCENTAGE">
                      <a:rPr lang="en-US" baseline="0"/>
                      <a:pPr>
                        <a:defRPr sz="105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828297786700137"/>
                      <c:h val="0.2156747524529385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972-4E6C-816C-09D0922ADBDC}"/>
                </c:ext>
              </c:extLst>
            </c:dLbl>
            <c:dLbl>
              <c:idx val="1"/>
              <c:layout>
                <c:manualLayout>
                  <c:x val="-0.12739891184543642"/>
                  <c:y val="0.199686072812365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442293947045433"/>
                      <c:h val="0.345999679466846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972-4E6C-816C-09D0922ADB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PieDonut!$E$16:$F$16</c:f>
              <c:strCache>
                <c:ptCount val="2"/>
                <c:pt idx="0">
                  <c:v>General Fund</c:v>
                </c:pt>
                <c:pt idx="1">
                  <c:v>Non General Fund</c:v>
                </c:pt>
              </c:strCache>
            </c:strRef>
          </c:cat>
          <c:val>
            <c:numRef>
              <c:f>PieDonut!$E$22:$F$22</c:f>
              <c:numCache>
                <c:formatCode>_("$"* #,##0_);_("$"* \(#,##0\);_("$"* "-"??_);_(@_)</c:formatCode>
                <c:ptCount val="2"/>
                <c:pt idx="0">
                  <c:v>24566596.089999996</c:v>
                </c:pt>
                <c:pt idx="1">
                  <c:v>160860006.81999999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72-4E6C-816C-09D0922ADBDC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16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643981591885366"/>
          <c:y val="0.12420485202920695"/>
          <c:w val="0.59199364626831619"/>
          <c:h val="0.8262180205457969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AB8-4F72-823F-EC0A1965A88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tint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B8-4F72-823F-EC0A1965A88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tint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AB8-4F72-823F-EC0A1965A88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5">
                      <a:shade val="9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9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9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B8-4F72-823F-EC0A1965A88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7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7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7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4AB8-4F72-823F-EC0A1965A880}"/>
              </c:ext>
            </c:extLst>
          </c:dPt>
          <c:dPt>
            <c:idx val="5"/>
            <c:bubble3D val="0"/>
            <c:explosion val="21"/>
            <c:spPr>
              <a:gradFill rotWithShape="1">
                <a:gsLst>
                  <a:gs pos="0">
                    <a:schemeClr val="accent5">
                      <a:shade val="5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5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5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4AB8-4F72-823F-EC0A1965A880}"/>
              </c:ext>
            </c:extLst>
          </c:dPt>
          <c:dLbls>
            <c:dLbl>
              <c:idx val="0"/>
              <c:layout>
                <c:manualLayout>
                  <c:x val="-5.0289134467010679E-2"/>
                  <c:y val="7.5346981750209527E-2"/>
                </c:manualLayout>
              </c:layout>
              <c:tx>
                <c:rich>
                  <a:bodyPr/>
                  <a:lstStyle/>
                  <a:p>
                    <a:fld id="{92DE2B00-8CA7-4AA7-90E0-F552E2393B4E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
</a:t>
                    </a:r>
                    <a:fld id="{D5F86E24-E1F2-4863-9B42-D2A64E42B162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AB8-4F72-823F-EC0A1965A880}"/>
                </c:ext>
              </c:extLst>
            </c:dLbl>
            <c:dLbl>
              <c:idx val="1"/>
              <c:layout>
                <c:manualLayout>
                  <c:x val="7.1807300853607953E-2"/>
                  <c:y val="0.13026895392044044"/>
                </c:manualLayout>
              </c:layout>
              <c:tx>
                <c:rich>
                  <a:bodyPr/>
                  <a:lstStyle/>
                  <a:p>
                    <a:fld id="{8AFC69FB-3F94-4035-9D2E-733449647DF9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
</a:t>
                    </a:r>
                    <a:fld id="{57EF9B94-BA4E-48E8-BCE1-1A0F6C0AD55F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AB8-4F72-823F-EC0A1965A880}"/>
                </c:ext>
              </c:extLst>
            </c:dLbl>
            <c:dLbl>
              <c:idx val="2"/>
              <c:layout>
                <c:manualLayout>
                  <c:x val="-3.4548326691277151E-2"/>
                  <c:y val="0.20558066620108062"/>
                </c:manualLayout>
              </c:layout>
              <c:tx>
                <c:rich>
                  <a:bodyPr/>
                  <a:lstStyle/>
                  <a:p>
                    <a:fld id="{98D60F66-02EA-4CF1-B180-0BA2F1FB9C32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
</a:t>
                    </a:r>
                    <a:fld id="{6299D94B-8DF6-4CBE-9790-0BDFCA445CE2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AB8-4F72-823F-EC0A1965A880}"/>
                </c:ext>
              </c:extLst>
            </c:dLbl>
            <c:dLbl>
              <c:idx val="3"/>
              <c:layout>
                <c:manualLayout>
                  <c:x val="-6.8642802024076854E-2"/>
                  <c:y val="7.3858981263828991E-2"/>
                </c:manualLayout>
              </c:layout>
              <c:tx>
                <c:rich>
                  <a:bodyPr/>
                  <a:lstStyle/>
                  <a:p>
                    <a:fld id="{5BF8EEA7-F240-465A-9B78-427DA473115E}" type="CATEGORYNAME">
                      <a:rPr lang="fr-FR" smtClean="0"/>
                      <a:pPr/>
                      <a:t>[CATEGORY NAME]</a:t>
                    </a:fld>
                    <a:r>
                      <a:rPr lang="fr-FR" baseline="0"/>
                      <a:t> 
</a:t>
                    </a:r>
                    <a:fld id="{39C7645A-7D06-43A6-90F8-936B53E9E341}" type="PERCENTAGE">
                      <a:rPr lang="fr-FR" baseline="0"/>
                      <a:pPr/>
                      <a:t>[PERCENTAGE]</a:t>
                    </a:fld>
                    <a:endParaRPr lang="fr-FR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AB8-4F72-823F-EC0A1965A880}"/>
                </c:ext>
              </c:extLst>
            </c:dLbl>
            <c:dLbl>
              <c:idx val="4"/>
              <c:layout>
                <c:manualLayout>
                  <c:x val="-4.6632103053162045E-2"/>
                  <c:y val="-2.475410925263612E-2"/>
                </c:manualLayout>
              </c:layout>
              <c:tx>
                <c:rich>
                  <a:bodyPr/>
                  <a:lstStyle/>
                  <a:p>
                    <a:fld id="{DE5AE1E6-EDF4-4625-8FB0-DAEFF86379E4}" type="CATEGORYNAME">
                      <a:rPr lang="en-US" smtClean="0"/>
                      <a:pPr/>
                      <a:t>[CATEGORY NAME]</a:t>
                    </a:fld>
                    <a:r>
                      <a:rPr lang="en-US" baseline="0"/>
                      <a:t> 
</a:t>
                    </a:r>
                    <a:fld id="{44E0DD83-C472-4C34-8E39-C660AF7B5D33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AB8-4F72-823F-EC0A1965A880}"/>
                </c:ext>
              </c:extLst>
            </c:dLbl>
            <c:dLbl>
              <c:idx val="5"/>
              <c:layout>
                <c:manualLayout>
                  <c:x val="1.0191294558009933E-2"/>
                  <c:y val="-0.21966467977215196"/>
                </c:manualLayout>
              </c:layout>
              <c:tx>
                <c:rich>
                  <a:bodyPr/>
                  <a:lstStyle/>
                  <a:p>
                    <a:fld id="{CF435FD3-50DD-4E89-9F2E-1482F83CA070}" type="CATEGORYNAME">
                      <a:rPr lang="en-US" smtClean="0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$185,919,653
</a:t>
                    </a:r>
                    <a:fld id="{AF762124-24D7-429C-B148-384B36DAA1D4}" type="PERCENTAGE">
                      <a:rPr lang="en-US" sz="1200" baseline="0" smtClean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AB8-4F72-823F-EC0A1965A8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PieDonut!$A$17:$A$22</c:f>
              <c:strCache>
                <c:ptCount val="6"/>
                <c:pt idx="0">
                  <c:v>Goal 1: Strong Economy with More Quality Jobs</c:v>
                </c:pt>
                <c:pt idx="1">
                  <c:v>Goal 2: Set the Standard for a Safe and Secure City</c:v>
                </c:pt>
                <c:pt idx="2">
                  <c:v>Goal 3: Quality of Life and Place</c:v>
                </c:pt>
                <c:pt idx="3">
                  <c:v>Goal 4: Transparent &amp; Consistent Communication</c:v>
                </c:pt>
                <c:pt idx="4">
                  <c:v>Goal 5: Provide Sound Governance &amp; Fiscal Management</c:v>
                </c:pt>
                <c:pt idx="5">
                  <c:v>Goal 6: Strengthen and Sustain our Infrastructure</c:v>
                </c:pt>
              </c:strCache>
            </c:strRef>
          </c:cat>
          <c:val>
            <c:numRef>
              <c:f>PieDonut!$B$17:$B$22</c:f>
              <c:numCache>
                <c:formatCode>_("$"* #,##0_);_("$"* \(#,##0\);_("$"* "-"??_);_(@_)</c:formatCode>
                <c:ptCount val="6"/>
                <c:pt idx="0">
                  <c:v>29494333.469999999</c:v>
                </c:pt>
                <c:pt idx="1">
                  <c:v>101331085.92000003</c:v>
                </c:pt>
                <c:pt idx="2">
                  <c:v>38714830.609999999</c:v>
                </c:pt>
                <c:pt idx="3">
                  <c:v>22249607.499999996</c:v>
                </c:pt>
                <c:pt idx="4">
                  <c:v>76783419.089999989</c:v>
                </c:pt>
                <c:pt idx="5">
                  <c:v>185426602.90999997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AB8-4F72-823F-EC0A1965A880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9737C-F970-43D1-BBEE-039A0412E47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DCA490-CDE4-4400-8DFA-67B13D82AF82}">
      <dgm:prSet custT="1"/>
      <dgm:spPr/>
      <dgm:t>
        <a:bodyPr/>
        <a:lstStyle/>
        <a:p>
          <a:pPr algn="ctr"/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This program has resulted in over </a:t>
          </a:r>
          <a:r>
            <a:rPr lang="en-US" sz="2400" b="1">
              <a:latin typeface="Arial" panose="020B0604020202020204" pitchFamily="34" charset="0"/>
              <a:cs typeface="Arial" panose="020B0604020202020204" pitchFamily="34" charset="0"/>
            </a:rPr>
            <a:t>495 work orders</a:t>
          </a:r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 to maintain the integrity of our Most Traveled Roads. Accomplishments include:</a:t>
          </a:r>
        </a:p>
      </dgm:t>
    </dgm:pt>
    <dgm:pt modelId="{36A28B60-3D85-4598-AFC6-B6F759ED6A85}" type="parTrans" cxnId="{141A7680-75F8-4D7F-BB6C-E49A37CC2C65}">
      <dgm:prSet/>
      <dgm:spPr/>
      <dgm:t>
        <a:bodyPr/>
        <a:lstStyle/>
        <a:p>
          <a:endParaRPr lang="en-US"/>
        </a:p>
      </dgm:t>
    </dgm:pt>
    <dgm:pt modelId="{23C35EB6-A2F7-4891-A1DB-2005DF7FDB56}" type="sibTrans" cxnId="{141A7680-75F8-4D7F-BB6C-E49A37CC2C65}">
      <dgm:prSet/>
      <dgm:spPr/>
      <dgm:t>
        <a:bodyPr/>
        <a:lstStyle/>
        <a:p>
          <a:endParaRPr lang="en-US"/>
        </a:p>
      </dgm:t>
    </dgm:pt>
    <dgm:pt modelId="{4A48C62B-2555-4AD8-8860-89A70701F1F5}">
      <dgm:prSet custT="1"/>
      <dgm:spPr/>
      <dgm:t>
        <a:bodyPr/>
        <a:lstStyle/>
        <a:p>
          <a:pPr>
            <a:buFontTx/>
            <a:buNone/>
          </a:pPr>
          <a:r>
            <a:rPr lang="en-US" sz="1400"/>
            <a:t>				</a:t>
          </a:r>
        </a:p>
      </dgm:t>
    </dgm:pt>
    <dgm:pt modelId="{CFED87F0-1269-4ED2-A99C-7BC04684DCE8}" type="parTrans" cxnId="{FDB304C2-C016-48AE-AC1C-9D9EC8567F7A}">
      <dgm:prSet/>
      <dgm:spPr/>
      <dgm:t>
        <a:bodyPr/>
        <a:lstStyle/>
        <a:p>
          <a:endParaRPr lang="en-US"/>
        </a:p>
      </dgm:t>
    </dgm:pt>
    <dgm:pt modelId="{5F44AAC8-08D3-41E8-AC1F-1598687E982B}" type="sibTrans" cxnId="{FDB304C2-C016-48AE-AC1C-9D9EC8567F7A}">
      <dgm:prSet/>
      <dgm:spPr/>
      <dgm:t>
        <a:bodyPr/>
        <a:lstStyle/>
        <a:p>
          <a:endParaRPr lang="en-US"/>
        </a:p>
      </dgm:t>
    </dgm:pt>
    <dgm:pt modelId="{224B78A3-37FF-4597-B81D-FEDFDBD1180A}" type="pres">
      <dgm:prSet presAssocID="{4809737C-F970-43D1-BBEE-039A0412E474}" presName="linear" presStyleCnt="0">
        <dgm:presLayoutVars>
          <dgm:animLvl val="lvl"/>
          <dgm:resizeHandles val="exact"/>
        </dgm:presLayoutVars>
      </dgm:prSet>
      <dgm:spPr/>
    </dgm:pt>
    <dgm:pt modelId="{E9709AB6-5354-4D92-A091-26002E447BB3}" type="pres">
      <dgm:prSet presAssocID="{FEDCA490-CDE4-4400-8DFA-67B13D82AF82}" presName="parentText" presStyleLbl="node1" presStyleIdx="0" presStyleCnt="1" custScaleY="234115" custLinFactNeighborY="96009">
        <dgm:presLayoutVars>
          <dgm:chMax val="0"/>
          <dgm:bulletEnabled val="1"/>
        </dgm:presLayoutVars>
      </dgm:prSet>
      <dgm:spPr/>
    </dgm:pt>
    <dgm:pt modelId="{3823E4ED-59FA-4B11-847D-F22E3FFFC20D}" type="pres">
      <dgm:prSet presAssocID="{FEDCA490-CDE4-4400-8DFA-67B13D82AF8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37DD64C-4274-4508-9743-FF06C7884701}" type="presOf" srcId="{4A48C62B-2555-4AD8-8860-89A70701F1F5}" destId="{3823E4ED-59FA-4B11-847D-F22E3FFFC20D}" srcOrd="0" destOrd="0" presId="urn:microsoft.com/office/officeart/2005/8/layout/vList2"/>
    <dgm:cxn modelId="{141A7680-75F8-4D7F-BB6C-E49A37CC2C65}" srcId="{4809737C-F970-43D1-BBEE-039A0412E474}" destId="{FEDCA490-CDE4-4400-8DFA-67B13D82AF82}" srcOrd="0" destOrd="0" parTransId="{36A28B60-3D85-4598-AFC6-B6F759ED6A85}" sibTransId="{23C35EB6-A2F7-4891-A1DB-2005DF7FDB56}"/>
    <dgm:cxn modelId="{EC461F9D-857F-4C65-8A02-7637B073EB98}" type="presOf" srcId="{FEDCA490-CDE4-4400-8DFA-67B13D82AF82}" destId="{E9709AB6-5354-4D92-A091-26002E447BB3}" srcOrd="0" destOrd="0" presId="urn:microsoft.com/office/officeart/2005/8/layout/vList2"/>
    <dgm:cxn modelId="{01C05FA9-9861-4CCA-96A4-F0BB9A903C25}" type="presOf" srcId="{4809737C-F970-43D1-BBEE-039A0412E474}" destId="{224B78A3-37FF-4597-B81D-FEDFDBD1180A}" srcOrd="0" destOrd="0" presId="urn:microsoft.com/office/officeart/2005/8/layout/vList2"/>
    <dgm:cxn modelId="{FDB304C2-C016-48AE-AC1C-9D9EC8567F7A}" srcId="{FEDCA490-CDE4-4400-8DFA-67B13D82AF82}" destId="{4A48C62B-2555-4AD8-8860-89A70701F1F5}" srcOrd="0" destOrd="0" parTransId="{CFED87F0-1269-4ED2-A99C-7BC04684DCE8}" sibTransId="{5F44AAC8-08D3-41E8-AC1F-1598687E982B}"/>
    <dgm:cxn modelId="{2FAAE4D5-034C-442B-A5AD-780B1B79E25E}" type="presParOf" srcId="{224B78A3-37FF-4597-B81D-FEDFDBD1180A}" destId="{E9709AB6-5354-4D92-A091-26002E447BB3}" srcOrd="0" destOrd="0" presId="urn:microsoft.com/office/officeart/2005/8/layout/vList2"/>
    <dgm:cxn modelId="{AAD8AA4E-C2DD-42FC-AF85-DEFA43B15033}" type="presParOf" srcId="{224B78A3-37FF-4597-B81D-FEDFDBD1180A}" destId="{3823E4ED-59FA-4B11-847D-F22E3FFFC20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09AB6-5354-4D92-A091-26002E447BB3}">
      <dsp:nvSpPr>
        <dsp:cNvPr id="0" name=""/>
        <dsp:cNvSpPr/>
      </dsp:nvSpPr>
      <dsp:spPr>
        <a:xfrm>
          <a:off x="0" y="192631"/>
          <a:ext cx="11503742" cy="8012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This program has resulted in over </a:t>
          </a:r>
          <a:r>
            <a:rPr lang="en-US" sz="2400" b="1" kern="1200">
              <a:latin typeface="Arial" panose="020B0604020202020204" pitchFamily="34" charset="0"/>
              <a:cs typeface="Arial" panose="020B0604020202020204" pitchFamily="34" charset="0"/>
            </a:rPr>
            <a:t>495 work orders</a:t>
          </a: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 to maintain the integrity of our Most Traveled Roads. Accomplishments include:</a:t>
          </a:r>
        </a:p>
      </dsp:txBody>
      <dsp:txXfrm>
        <a:off x="39114" y="231745"/>
        <a:ext cx="11425514" cy="723025"/>
      </dsp:txXfrm>
    </dsp:sp>
    <dsp:sp modelId="{3823E4ED-59FA-4B11-847D-F22E3FFFC20D}">
      <dsp:nvSpPr>
        <dsp:cNvPr id="0" name=""/>
        <dsp:cNvSpPr/>
      </dsp:nvSpPr>
      <dsp:spPr>
        <a:xfrm>
          <a:off x="0" y="801526"/>
          <a:ext cx="11503742" cy="2003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244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en-US" sz="1400" kern="1200"/>
            <a:t>				</a:t>
          </a:r>
        </a:p>
      </dsp:txBody>
      <dsp:txXfrm>
        <a:off x="0" y="801526"/>
        <a:ext cx="11503742" cy="200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AA1A484-0F14-46AA-8235-27CE2AAA681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4828F43-2708-4A6F-AAB1-C2CA6E23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Distribution of funds among strategic goals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Includes Solid Waste, Utilities, and Engineering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6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Combination of 2 Departments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Contractual services and internal services have increased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06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Other uses includes increase in franchise fee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Jal Draw Project is a capital project using drainage fees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60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72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21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53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47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CBD4-55FA-5CFD-02C2-8DCF317C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4FC9-B220-AE40-B941-1483F2686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E7F0-D0CA-75A3-F648-F1B1CBC2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161-8B89-47DE-BE62-12B3E07A7B77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2C17-588A-A86A-BD32-87C74AB7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59B08-A837-0B30-FE91-D4C0B0A6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D1E3-B9C6-410F-FAA3-FC7D6100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41B8E-A138-7F65-B80B-01BC8CB3D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97864-E04E-B11B-E923-CFBE0648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388F-C077-44D0-96D0-CA266E59171C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69FB-7277-1E64-2082-69C52C18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E6C-58F3-195B-BE8E-287818AE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4E64F-3A28-6415-0CD9-CD219A45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5F0D6-F24A-4B74-DFA0-48585957E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D3F3-0AAF-241D-142D-CDF92D1C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66D6-CA97-4FB5-BDD4-342B0408E314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E24B5-E071-AB83-50E7-5DF26E5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8AC7-DF17-6C1A-387C-A7CFE9AB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DD11-3761-0EAC-535C-E6EBE663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2921-FE21-E3EF-123A-9B5642C2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BA36-751D-BC35-8AD0-275C52A5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24FA-3831-4E3C-B632-65A471B9A9A6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C431-706E-E1DD-BF95-E04051FE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6531A-D40B-69C5-D3D4-C006A08B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503-57CC-61CA-D321-B72E616B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772E-9AA2-E9FA-3164-9645530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67A7-47BE-FEE4-0A19-758BD99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83D-89E6-49C9-8835-BDAADF9C7A09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0D00-4250-81D9-53E4-50D34706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8322-3DF7-D88D-C6D8-D3BEA192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1577-950C-042A-3EB0-69BEDEFA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47512-9E40-5803-B23A-335F03AD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D622-12EB-6997-AA0B-B9A76AFF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E7C10-E3BE-AAEC-4DFA-55929D2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5547-5C71-4628-8976-D1C3B3F750E2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44E4B-A9AF-8F71-45F1-8F3B4BBC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E556-BA06-5F32-44D3-9E10A8ED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35E8-6D06-6007-4810-AE52966D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9F3A-21BC-D5D4-C4B9-494D3A2D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BED0-1572-2E58-179D-5FB7F2855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88A94-D466-3266-FDD2-DA9FF2FFD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71C17-C46C-3E52-C2F6-EEBC65AE6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C103-B6A5-408B-BCEB-9B4F7C3F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AFDE-350A-490A-9828-39F7E8B3C4FB}" type="datetime1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AAF89-CC14-F47C-2792-E3167B75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5D890-2684-5CAC-B853-3807F14F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8B38-7AC3-FE22-5790-B6E05D82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F55A-85B2-1DB1-53DE-DB2EFEB0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3EC4-C6BB-4D2F-B6C8-5915E158786A}" type="datetime1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3CC34-3C5D-A981-F6CF-455F341B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E89DD-A691-E03A-68BA-75FD793E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E860C-7B33-0AA8-B9DC-040D9A61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E29F-7D9A-4814-9CCA-F6550D110869}" type="datetime1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CCC4-F465-2F12-164B-9A878F0C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B4D8-398D-B19A-B436-33F44BC5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C3DE-46A5-B5AE-B29C-538D08F5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C24C-32EB-9345-BC48-FFE4C577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A0C13-7802-C56D-9FD8-56CDF197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B1DF-96E3-6DEC-0743-1E598347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01C8-4338-4C81-AA51-A2995521687A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BB-0E7D-A49E-DF76-666CD243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21708-88B2-4E31-C5BD-7351A052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E417-25FE-0D98-4097-0695A5D5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A871B-9B38-9CF8-1D9B-46A706EE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BAE09-D712-1FAE-2DD9-C65E4F92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C7AD0-8D48-40EF-F07C-72AEB129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8D72-685B-40B6-894D-5EE1353BE29A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993E9-7E91-0C51-3A43-9FDFE3EE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FCEBE-E993-326D-7106-91C313D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EF65E-ED78-D57F-12D9-B7ECFE9F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1B05-F0C3-3816-E460-55E01A37B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0EAA3-135C-471C-57A6-51F4DC31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3D22-7AA9-44F5-B97D-7F83FEA3F468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41958-5563-3038-3330-DB2AF3D0D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D429-54C0-4559-116E-329B0B502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F350-BEA1-D68A-1B54-BAD3AEFBA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9669-B796-4573-0A85-1537FBF17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banner with buildings in the background&#10;&#10;Description automatically generated">
            <a:extLst>
              <a:ext uri="{FF2B5EF4-FFF2-40B4-BE49-F238E27FC236}">
                <a16:creationId xmlns:a16="http://schemas.microsoft.com/office/drawing/2014/main" id="{4F7C84F1-3B86-A3B8-E7B2-68C7FD0CF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8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C0E0-234A-E65E-3CCA-86E874F826BD}"/>
              </a:ext>
            </a:extLst>
          </p:cNvPr>
          <p:cNvSpPr txBox="1">
            <a:spLocks/>
          </p:cNvSpPr>
          <p:nvPr/>
        </p:nvSpPr>
        <p:spPr>
          <a:xfrm>
            <a:off x="238539" y="6145883"/>
            <a:ext cx="461176" cy="702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latin typeface="Proxima Nova Extrabold" panose="02000506030000020004" pitchFamily="50" charset="0"/>
              </a:rPr>
              <a:pPr/>
              <a:t>1</a:t>
            </a:fld>
            <a:endParaRPr lang="en-US" sz="4000"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8C6FBB-57DC-E8EA-B07B-704CD19703D9}"/>
              </a:ext>
            </a:extLst>
          </p:cNvPr>
          <p:cNvSpPr txBox="1">
            <a:spLocks noChangeAspect="1"/>
          </p:cNvSpPr>
          <p:nvPr/>
        </p:nvSpPr>
        <p:spPr>
          <a:xfrm>
            <a:off x="173224" y="2183588"/>
            <a:ext cx="5215205" cy="1688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no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4800" b="1">
                <a:solidFill>
                  <a:schemeClr val="bg1"/>
                </a:solidFill>
              </a:rPr>
              <a:t>Goal Six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400" i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800" i="1">
                <a:solidFill>
                  <a:schemeClr val="bg1"/>
                </a:solidFill>
              </a:rPr>
              <a:t>Strengthen &amp; Sustain our Infrastructure</a:t>
            </a:r>
            <a:endParaRPr lang="en-US" sz="32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800" i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400">
                <a:solidFill>
                  <a:schemeClr val="bg1"/>
                </a:solidFill>
              </a:rPr>
              <a:t>FY 2025 Budget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3BBFC-E69A-4E37-34BE-23CC8D8F8859}"/>
              </a:ext>
            </a:extLst>
          </p:cNvPr>
          <p:cNvSpPr txBox="1"/>
          <p:nvPr/>
        </p:nvSpPr>
        <p:spPr>
          <a:xfrm>
            <a:off x="173224" y="4674412"/>
            <a:ext cx="208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July 30, 2024</a:t>
            </a:r>
          </a:p>
        </p:txBody>
      </p:sp>
    </p:spTree>
    <p:extLst>
      <p:ext uri="{BB962C8B-B14F-4D97-AF65-F5344CB8AC3E}">
        <p14:creationId xmlns:p14="http://schemas.microsoft.com/office/powerpoint/2010/main" val="42670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422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roxima Nova Extrabold"/>
                <a:ea typeface="+mn-ea"/>
                <a:cs typeface="Arial"/>
              </a:rPr>
              <a:t>FY2024 Key Accomplishments</a:t>
            </a:r>
          </a:p>
          <a:p>
            <a:pPr marL="0" indent="0">
              <a:buNone/>
            </a:pPr>
            <a:endParaRPr lang="en-US" sz="4400" b="1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59F3D6-0D04-2A14-6DD8-5C763B28D95C}"/>
              </a:ext>
            </a:extLst>
          </p:cNvPr>
          <p:cNvSpPr txBox="1"/>
          <p:nvPr/>
        </p:nvSpPr>
        <p:spPr>
          <a:xfrm>
            <a:off x="469127" y="1630393"/>
            <a:ext cx="580678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Utilities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Executed a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satellite leak detection program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to look for underground unknown leaks.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Located and repaired 15 substantial underg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round main leaks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C79001-660B-BF35-A463-B43609CE3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93954"/>
            <a:ext cx="5463789" cy="31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61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22198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roxima Nova Extrabold"/>
                <a:ea typeface="+mn-ea"/>
                <a:cs typeface="Arial"/>
              </a:rPr>
              <a:t>FY2024 Key</a:t>
            </a:r>
            <a:r>
              <a:rPr lang="en-US" sz="4400" b="1">
                <a:solidFill>
                  <a:srgbClr val="4472C4">
                    <a:lumMod val="75000"/>
                  </a:srgbClr>
                </a:solidFill>
                <a:latin typeface="Proxima Nova Extrabold"/>
                <a:cs typeface="Arial"/>
              </a:rPr>
              <a:t> Accomplishments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Proxima Nova Extrabold"/>
              <a:ea typeface="+mn-ea"/>
              <a:cs typeface="Arial"/>
            </a:endParaRPr>
          </a:p>
          <a:p>
            <a:pPr marL="0" indent="0">
              <a:buNone/>
            </a:pPr>
            <a:endParaRPr lang="en-US" sz="4400" b="1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326E4-E1A6-8E7E-E849-EE092C72C214}"/>
              </a:ext>
            </a:extLst>
          </p:cNvPr>
          <p:cNvSpPr txBox="1"/>
          <p:nvPr/>
        </p:nvSpPr>
        <p:spPr>
          <a:xfrm>
            <a:off x="469126" y="1150571"/>
            <a:ext cx="7321561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Water and Sewer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Approved the MOU for Ft. Stockton Water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Installed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28,900 feet of new water 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Installed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19,870 feet of new sewer mains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Rehabbed 95 and replaced 15 manholes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Expanded Paul Davis Well Field to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deliver 10 million gallons/day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Passed TCEQ inspection and audit for environmental control lab, water purification plant, and water reclamation facility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78723-E6F7-37A9-6305-6BECCA25CF99}"/>
              </a:ext>
            </a:extLst>
          </p:cNvPr>
          <p:cNvSpPr txBox="1"/>
          <p:nvPr/>
        </p:nvSpPr>
        <p:spPr>
          <a:xfrm>
            <a:off x="5689013" y="3832401"/>
            <a:ext cx="640849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Environmental Compliance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Completed floor replacements at WRF Laboratory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Replaced Critical Laboratory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Replaced 5 sampling stations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throughout the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Completed UCMR5 testing for PFAS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254BA3-BD40-AEE9-021A-CA8CFCB0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026" y="873230"/>
            <a:ext cx="2589713" cy="2724692"/>
          </a:xfrm>
          <a:prstGeom prst="rect">
            <a:avLst/>
          </a:prstGeom>
        </p:spPr>
      </p:pic>
      <p:pic>
        <p:nvPicPr>
          <p:cNvPr id="9" name="Picture 8" descr="A person holding a brown bottle and a glass container">
            <a:extLst>
              <a:ext uri="{FF2B5EF4-FFF2-40B4-BE49-F238E27FC236}">
                <a16:creationId xmlns:a16="http://schemas.microsoft.com/office/drawing/2014/main" id="{D64A4E21-09A8-035B-DE84-A840F0950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43" y="3643560"/>
            <a:ext cx="1749778" cy="2063869"/>
          </a:xfrm>
          <a:prstGeom prst="rect">
            <a:avLst/>
          </a:prstGeom>
        </p:spPr>
      </p:pic>
      <p:pic>
        <p:nvPicPr>
          <p:cNvPr id="12" name="Picture 11" descr="A room with white and blue cabinets&#10;&#10;Description automatically generated">
            <a:extLst>
              <a:ext uri="{FF2B5EF4-FFF2-40B4-BE49-F238E27FC236}">
                <a16:creationId xmlns:a16="http://schemas.microsoft.com/office/drawing/2014/main" id="{94223AD8-5EBD-7A23-8AC3-F8CE2D3256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926" y="3624298"/>
            <a:ext cx="1683616" cy="20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7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83335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roxima Nova Extrabold"/>
                <a:ea typeface="+mn-ea"/>
                <a:cs typeface="Arial"/>
              </a:rPr>
              <a:t>FY2024 Key Accomplishments</a:t>
            </a:r>
          </a:p>
          <a:p>
            <a:pPr marL="0" indent="0">
              <a:buNone/>
            </a:pPr>
            <a:endParaRPr lang="en-US" sz="4400" b="1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326E4-E1A6-8E7E-E849-EE092C72C214}"/>
              </a:ext>
            </a:extLst>
          </p:cNvPr>
          <p:cNvSpPr txBox="1"/>
          <p:nvPr/>
        </p:nvSpPr>
        <p:spPr>
          <a:xfrm>
            <a:off x="547315" y="1109441"/>
            <a:ext cx="68593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Streamlined customer interactions, handling an average of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9114 monthly touchpoints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Provided an average of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24.14 hours of training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across departments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Implemented the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mCare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mobile service order delivery system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78723-E6F7-37A9-6305-6BECCA25CF99}"/>
              </a:ext>
            </a:extLst>
          </p:cNvPr>
          <p:cNvSpPr txBox="1"/>
          <p:nvPr/>
        </p:nvSpPr>
        <p:spPr>
          <a:xfrm>
            <a:off x="5536612" y="3929352"/>
            <a:ext cx="622359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Water and Wastewater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Installed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4700 feet of water main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across Kansas St., </a:t>
            </a: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Storey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Ave., Camp St., and Beal Parkway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Completed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104 water main repairs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Repaired 46 fire hydrants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and replaced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pic>
        <p:nvPicPr>
          <p:cNvPr id="4098" name="4C639536-511E-4A55-A476-6695279C6201" descr="IMG_1334.jpg">
            <a:extLst>
              <a:ext uri="{FF2B5EF4-FFF2-40B4-BE49-F238E27FC236}">
                <a16:creationId xmlns:a16="http://schemas.microsoft.com/office/drawing/2014/main" id="{A886347F-2E57-C0F0-1288-37D1BBBD2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11" y="1196768"/>
            <a:ext cx="3425363" cy="256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1880A-90F4-8808-C0AC-9470B865B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30" y="3378679"/>
            <a:ext cx="2066976" cy="23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60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09757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Proxima Nova Extrabold"/>
                <a:ea typeface="+mn-ea"/>
                <a:cs typeface="Arial"/>
              </a:rPr>
              <a:t>FY2024 Key Accomplishments</a:t>
            </a:r>
          </a:p>
          <a:p>
            <a:pPr marL="0" indent="0">
              <a:buNone/>
            </a:pPr>
            <a:endParaRPr lang="en-US" sz="4400" b="1">
              <a:solidFill>
                <a:schemeClr val="accent1">
                  <a:lumMod val="75000"/>
                </a:schemeClr>
              </a:solidFill>
              <a:latin typeface="Proxima Nova Extrabold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F326E4-E1A6-8E7E-E849-EE092C72C214}"/>
              </a:ext>
            </a:extLst>
          </p:cNvPr>
          <p:cNvSpPr txBox="1"/>
          <p:nvPr/>
        </p:nvSpPr>
        <p:spPr>
          <a:xfrm>
            <a:off x="469127" y="1211322"/>
            <a:ext cx="68277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Water Reclamation Facility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Draining and cleaning primary clarifiers in-house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New Return Activated Sludge (RAS) pump installed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Major upgrades to the SCADA system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via Wonderware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Relining of Plant Farm Ponds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78723-E6F7-37A9-6305-6BECCA25CF99}"/>
              </a:ext>
            </a:extLst>
          </p:cNvPr>
          <p:cNvSpPr txBox="1"/>
          <p:nvPr/>
        </p:nvSpPr>
        <p:spPr>
          <a:xfrm>
            <a:off x="4546575" y="2954586"/>
            <a:ext cx="664568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Water Purification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Conducted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2 Dewatering pilots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for future solids handling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Completed annual cleaning and restart of Treatment Train #2 Basins 3&amp;4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Conducted Facility Condition Assessment with Freese &amp; Nichols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Pulled and repaired #2 Raw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Added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treatment system for Zebra mussel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mitigation from Lake Ivey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Running pilot study for mineral remediation on groundwater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F7829-4657-EC6F-E39F-B90C9DA48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834" y="1211655"/>
            <a:ext cx="2749472" cy="2062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C14505-F802-FC63-53A1-59C0F9D9E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758" y="3200400"/>
            <a:ext cx="1919054" cy="2558739"/>
          </a:xfrm>
          <a:prstGeom prst="rect">
            <a:avLst/>
          </a:prstGeom>
        </p:spPr>
      </p:pic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3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ctus with a sunset behind it&#10;&#10;Description automatically generated">
            <a:extLst>
              <a:ext uri="{FF2B5EF4-FFF2-40B4-BE49-F238E27FC236}">
                <a16:creationId xmlns:a16="http://schemas.microsoft.com/office/drawing/2014/main" id="{E038BB86-7284-D475-3DD6-48A5A0DAD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791459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AE6F1-22DB-337A-4246-DD938D87D7F5}"/>
              </a:ext>
            </a:extLst>
          </p:cNvPr>
          <p:cNvSpPr txBox="1"/>
          <p:nvPr/>
        </p:nvSpPr>
        <p:spPr>
          <a:xfrm>
            <a:off x="576262" y="1153337"/>
            <a:ext cx="7753922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Utilities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Install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35,900 feet of new water mains 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53,760 feet of new sewer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mains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Rehab 100 manholes and replace 15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advanced groundwater treatment 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the T-bar water source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Finalize a </a:t>
            </a: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surface water contract with CRMWD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Replace a wastewater lift station serving 70% of the airport area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Start construction on the Northeast Sewer project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Addition of a caustic treatment system for chlorine stabilization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Implement a new solids handling system for sludge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Upgrade treatment systems for manganese and zebra mussel </a:t>
            </a: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mitigation </a:t>
            </a:r>
          </a:p>
        </p:txBody>
      </p:sp>
    </p:spTree>
    <p:extLst>
      <p:ext uri="{BB962C8B-B14F-4D97-AF65-F5344CB8AC3E}">
        <p14:creationId xmlns:p14="http://schemas.microsoft.com/office/powerpoint/2010/main" val="39823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2711A24B-9EE2-D8C9-9301-3A66B5B5A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32869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FY2024 Key Accomplishments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1C7E5-E7A1-D193-6553-AC44492C57CB}"/>
              </a:ext>
            </a:extLst>
          </p:cNvPr>
          <p:cNvSpPr txBox="1"/>
          <p:nvPr/>
        </p:nvSpPr>
        <p:spPr>
          <a:xfrm>
            <a:off x="576261" y="1260475"/>
            <a:ext cx="76441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CIP – Paving and Drainage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SH 158 and Sinclair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Avenue (In construction)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Wadley Avenue Extension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(In construction)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Market Street (In construction)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COMPASS 2024 (In Construction)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Idlewilde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Storm Drain and Basin (Complete)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COMPASS 2023 (Complete)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SH 191 Wastewater Extension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(Complete)</a:t>
            </a:r>
          </a:p>
        </p:txBody>
      </p:sp>
    </p:spTree>
    <p:extLst>
      <p:ext uri="{BB962C8B-B14F-4D97-AF65-F5344CB8AC3E}">
        <p14:creationId xmlns:p14="http://schemas.microsoft.com/office/powerpoint/2010/main" val="1725194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468162" y="156875"/>
            <a:ext cx="10352150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 2024 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AE6F1-22DB-337A-4246-DD938D87D7F5}"/>
              </a:ext>
            </a:extLst>
          </p:cNvPr>
          <p:cNvSpPr txBox="1"/>
          <p:nvPr/>
        </p:nvSpPr>
        <p:spPr>
          <a:xfrm>
            <a:off x="468161" y="880448"/>
            <a:ext cx="5725809" cy="4366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Traffic Operations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SH 349 and Lone Star Lane (complete)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Andrews Hwy. and Woodcrest (In construction)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Avalon and Deauville (Project awarded)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Lamesa and Gist (In construction)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Mockingbird and Magellan (Project awarded)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Design Completed at 4 Locations</a:t>
            </a:r>
          </a:p>
        </p:txBody>
      </p:sp>
      <p:pic>
        <p:nvPicPr>
          <p:cNvPr id="6" name="Picture 5" descr="A street light on a pole&#10;&#10;Description automatically generated">
            <a:extLst>
              <a:ext uri="{FF2B5EF4-FFF2-40B4-BE49-F238E27FC236}">
                <a16:creationId xmlns:a16="http://schemas.microsoft.com/office/drawing/2014/main" id="{6D14F902-C56B-5DF0-5899-A84E1B958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25809" y="760637"/>
            <a:ext cx="2760952" cy="3000575"/>
          </a:xfrm>
          <a:prstGeom prst="rect">
            <a:avLst/>
          </a:prstGeom>
        </p:spPr>
      </p:pic>
      <p:pic>
        <p:nvPicPr>
          <p:cNvPr id="9" name="Picture 8" descr="A street with cars parked on the side&#10;&#10;Description automatically generated">
            <a:extLst>
              <a:ext uri="{FF2B5EF4-FFF2-40B4-BE49-F238E27FC236}">
                <a16:creationId xmlns:a16="http://schemas.microsoft.com/office/drawing/2014/main" id="{C5D730CB-1235-1211-E164-E249168D1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72" y="3012765"/>
            <a:ext cx="4045789" cy="23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78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00221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FY2024 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AE6F1-22DB-337A-4246-DD938D87D7F5}"/>
              </a:ext>
            </a:extLst>
          </p:cNvPr>
          <p:cNvSpPr txBox="1"/>
          <p:nvPr/>
        </p:nvSpPr>
        <p:spPr>
          <a:xfrm>
            <a:off x="576261" y="1260475"/>
            <a:ext cx="5228343" cy="2889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Bond Program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Main Street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Main Street Utilities (Completed)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Main Street (Paving Project Awarded)</a:t>
            </a:r>
          </a:p>
          <a:p>
            <a:pPr>
              <a:lnSpc>
                <a:spcPct val="200000"/>
              </a:lnSpc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Garfield Street (Final Phase Awarded)</a:t>
            </a:r>
          </a:p>
        </p:txBody>
      </p:sp>
      <p:pic>
        <p:nvPicPr>
          <p:cNvPr id="9" name="Picture 8" descr="A group of men standing next to a concrete slab&#10;&#10;Description automatically generated">
            <a:extLst>
              <a:ext uri="{FF2B5EF4-FFF2-40B4-BE49-F238E27FC236}">
                <a16:creationId xmlns:a16="http://schemas.microsoft.com/office/drawing/2014/main" id="{2E2032C6-AD7C-CDE7-6E4D-B8861ECE9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26" y="1260475"/>
            <a:ext cx="4758834" cy="42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45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029377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FY2024 Key Accomplishments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35B25C-5F66-DE14-1BFC-EDB17A51A621}"/>
              </a:ext>
            </a:extLst>
          </p:cNvPr>
          <p:cNvSpPr txBox="1"/>
          <p:nvPr/>
        </p:nvSpPr>
        <p:spPr>
          <a:xfrm>
            <a:off x="576260" y="1114091"/>
            <a:ext cx="60531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2024 Mill and Inlay: 12.4 Miles Paved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9CDD64-B19F-BAA9-C256-FA1B1B9B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4774" y="1674501"/>
            <a:ext cx="8922451" cy="49222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6953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78DF6-69B7-A3C5-74BD-4E86961E8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D0B4C14-904A-F21D-BFB1-3BC752C85809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4340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DDDB3E-115E-4943-8B14-16CC2353D5A5}" type="slidenum"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Proxima Nova Extrabold" panose="0200050603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Proxima Nova Extrabold" panose="02000506030000020004" pitchFamily="50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45F14E-1D7D-BB83-2760-3AF7A072834D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65E51A5C-88A1-A08E-DA2D-D8F3FCAA3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graphicFrame>
        <p:nvGraphicFramePr>
          <p:cNvPr id="21" name="TextBox 1">
            <a:extLst>
              <a:ext uri="{FF2B5EF4-FFF2-40B4-BE49-F238E27FC236}">
                <a16:creationId xmlns:a16="http://schemas.microsoft.com/office/drawing/2014/main" id="{18D3C949-0FE8-46FE-4837-C8B445B916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4133665"/>
              </p:ext>
            </p:extLst>
          </p:nvPr>
        </p:nvGraphicFramePr>
        <p:xfrm>
          <a:off x="344129" y="1424036"/>
          <a:ext cx="11503742" cy="1002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158951A-D183-C6CC-1C6A-1BA06C4E55A5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17777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FY2024 Key Accomplishments: Midland’s Most Traveled Roads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6CA3516-AE35-C31C-F99D-A72F46928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649335"/>
              </p:ext>
            </p:extLst>
          </p:nvPr>
        </p:nvGraphicFramePr>
        <p:xfrm>
          <a:off x="2032000" y="2526729"/>
          <a:ext cx="8128000" cy="303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768">
                  <a:extLst>
                    <a:ext uri="{9D8B030D-6E8A-4147-A177-3AD203B41FA5}">
                      <a16:colId xmlns:a16="http://schemas.microsoft.com/office/drawing/2014/main" val="3504677498"/>
                    </a:ext>
                  </a:extLst>
                </a:gridCol>
                <a:gridCol w="850232">
                  <a:extLst>
                    <a:ext uri="{9D8B030D-6E8A-4147-A177-3AD203B41FA5}">
                      <a16:colId xmlns:a16="http://schemas.microsoft.com/office/drawing/2014/main" val="35135412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42311422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774180040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Order Distribution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849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Litter Abatement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Enhancements for Pedestrians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104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Pothole Repair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Improved Lighting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364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Enhancements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 Compliance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073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Road &amp; Signage Improvements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Rectifying Buckled Curb &amp; Sidewalks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13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Street Sweeping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622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484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CBCCD38C-ADA4-A851-4BE0-6389DFBC7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535677-67C6-00D0-A961-FBFCDC6A72ED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Table of Contents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888AC0-EBFA-E000-9C56-787CD4BB2C36}"/>
              </a:ext>
            </a:extLst>
          </p:cNvPr>
          <p:cNvSpPr txBox="1"/>
          <p:nvPr/>
        </p:nvSpPr>
        <p:spPr>
          <a:xfrm>
            <a:off x="699715" y="1445049"/>
            <a:ext cx="620182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Vision Block Connections &amp; Strategic Alignment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Priorities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Major Variances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Expenses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 Key Accomplishments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Deliverables </a:t>
            </a:r>
          </a:p>
          <a:p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24102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10744010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 2024 Key Accomplishments:  Potholes at Parks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51EE51-C6E4-0C50-A0FA-2061815E7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2" y="1755772"/>
            <a:ext cx="10108044" cy="2103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DFFDFC-EAC9-3D41-55A7-0CCA9B79B6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390" y="3851839"/>
            <a:ext cx="2992839" cy="1683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0B65FE-A5D1-3AD6-D28A-D7AAE577A5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15" y="3859074"/>
            <a:ext cx="3005703" cy="1690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0B92D4-0AEA-B1E1-0C19-7B692AF7E0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001" y="3855457"/>
            <a:ext cx="3018565" cy="16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747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32869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FY2025 CIP Key Deliverables:  Keeping Up With Growth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1C7E5-E7A1-D193-6553-AC44492C57CB}"/>
              </a:ext>
            </a:extLst>
          </p:cNvPr>
          <p:cNvSpPr txBox="1"/>
          <p:nvPr/>
        </p:nvSpPr>
        <p:spPr>
          <a:xfrm>
            <a:off x="571946" y="1654601"/>
            <a:ext cx="4639246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CIP – Paving and Drainage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Wadley Extension/Jal Draw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Fairgrounds Road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COMPASS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Sinclair Backage Road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Mockingbird Lane (Holiday Hill – Midland Drive)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Mockingbird Lane at Whitman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Avalon (Briarwood – Mockingbird)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E1D09-5AB6-5A17-4DE8-3CC246BF9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192" y="1260475"/>
            <a:ext cx="6792983" cy="43535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0069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32869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FY2025 Traffic Ops. Key Deliverables:  Vision Zero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1C7E5-E7A1-D193-6553-AC44492C57CB}"/>
              </a:ext>
            </a:extLst>
          </p:cNvPr>
          <p:cNvSpPr txBox="1"/>
          <p:nvPr/>
        </p:nvSpPr>
        <p:spPr>
          <a:xfrm>
            <a:off x="408297" y="1685378"/>
            <a:ext cx="61449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Traffic Operations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Add Pedestrian Improvements and Bike Lanes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Address Neighborhood Traffic Safety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Complete Signal Light Installations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Complete Design for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6 New Signal Lights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Improve Street Lighting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yellow sign with people crossing&#10;&#10;Description automatically generated">
            <a:extLst>
              <a:ext uri="{FF2B5EF4-FFF2-40B4-BE49-F238E27FC236}">
                <a16:creationId xmlns:a16="http://schemas.microsoft.com/office/drawing/2014/main" id="{F7CC0AEA-F952-DCDA-AB11-76CA03A06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233" y="1757049"/>
            <a:ext cx="5355470" cy="340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36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83905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265365" y="246637"/>
            <a:ext cx="1200588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FY2025 Transportation Key Deliverables:  Improve Pavement Condition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1C7E5-E7A1-D193-6553-AC44492C57CB}"/>
              </a:ext>
            </a:extLst>
          </p:cNvPr>
          <p:cNvSpPr txBox="1"/>
          <p:nvPr/>
        </p:nvSpPr>
        <p:spPr>
          <a:xfrm>
            <a:off x="406470" y="1460551"/>
            <a:ext cx="56895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Maintenance and Operations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Mill and Inlay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8 Miles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of Roadway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Grow In-House Asphalt and Concrete Paving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Improve Pothole Response Time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Increase Focus on Midland’s Most-Travelled Roads</a:t>
            </a:r>
          </a:p>
        </p:txBody>
      </p:sp>
      <p:pic>
        <p:nvPicPr>
          <p:cNvPr id="6" name="Picture 5" descr="A group of men standing next to a cement mixer truck&#10;&#10;Description automatically generated">
            <a:extLst>
              <a:ext uri="{FF2B5EF4-FFF2-40B4-BE49-F238E27FC236}">
                <a16:creationId xmlns:a16="http://schemas.microsoft.com/office/drawing/2014/main" id="{A29CCA8F-F920-97B7-A6A6-A7377D55F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23" y="1526522"/>
            <a:ext cx="5506651" cy="405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78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32869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FY2025 Engineering Key Deliverables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1C7E5-E7A1-D193-6553-AC44492C57CB}"/>
              </a:ext>
            </a:extLst>
          </p:cNvPr>
          <p:cNvSpPr txBox="1"/>
          <p:nvPr/>
        </p:nvSpPr>
        <p:spPr>
          <a:xfrm>
            <a:off x="685989" y="1154468"/>
            <a:ext cx="432231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Bond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Complete Main Street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Complete Garfield Street</a:t>
            </a:r>
          </a:p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standing next to a machine&#10;&#10;Description automatically generated">
            <a:extLst>
              <a:ext uri="{FF2B5EF4-FFF2-40B4-BE49-F238E27FC236}">
                <a16:creationId xmlns:a16="http://schemas.microsoft.com/office/drawing/2014/main" id="{C6367B27-588E-F884-C578-4E220E48C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114" y="1154468"/>
            <a:ext cx="6328241" cy="442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5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AB56B656-ACF8-81A7-4A34-4783A0575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32869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FY2024 Key Accomplishments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B1C7E5-E7A1-D193-6553-AC44492C57CB}"/>
              </a:ext>
            </a:extLst>
          </p:cNvPr>
          <p:cNvSpPr txBox="1"/>
          <p:nvPr/>
        </p:nvSpPr>
        <p:spPr>
          <a:xfrm>
            <a:off x="576261" y="1071801"/>
            <a:ext cx="8936009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Solid Waste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Cleaned up approximately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280 tons of litter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through various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Implemented Rubicon Truck Routing System to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increase Route Efficiency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Collected approximately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662 tons of large items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throughout Midland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Collected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800 tons of Recyclables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at the Citizen Collection Station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Changed out over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1,200 dilapidated containers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 throughout Midland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Cleaned up over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40 major illegal dumpsites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Annually collect approximately 300,000 tons of waste at the Landfill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Averaged around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1,000 tons per day collected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at the Landfill 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773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ctus with a sunset behind it&#10;&#10;Description automatically generated">
            <a:extLst>
              <a:ext uri="{FF2B5EF4-FFF2-40B4-BE49-F238E27FC236}">
                <a16:creationId xmlns:a16="http://schemas.microsoft.com/office/drawing/2014/main" id="{E038BB86-7284-D475-3DD6-48A5A0DAD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791459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FY2025 Key Deliverables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9AE6F1-22DB-337A-4246-DD938D87D7F5}"/>
              </a:ext>
            </a:extLst>
          </p:cNvPr>
          <p:cNvSpPr txBox="1"/>
          <p:nvPr/>
        </p:nvSpPr>
        <p:spPr>
          <a:xfrm>
            <a:off x="576262" y="1260475"/>
            <a:ext cx="757713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Waste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Building &amp; Completion of First of Two New Citizens’ Convenience Center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of Phase One of new Landfill Cell to increase service years and capacity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Purchase new refuse cart truck for increased service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Purchase replacement Excavator Compactor for Landfill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Landfill Entrance Road for enhanced service to customers. 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34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AC0D-0067-A0BA-150E-F156500F93A8}"/>
              </a:ext>
            </a:extLst>
          </p:cNvPr>
          <p:cNvSpPr txBox="1">
            <a:spLocks/>
          </p:cNvSpPr>
          <p:nvPr/>
        </p:nvSpPr>
        <p:spPr>
          <a:xfrm>
            <a:off x="4670901" y="2071598"/>
            <a:ext cx="285019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rgbClr val="00599D"/>
                </a:solidFill>
                <a:latin typeface="Proxima Nova Extrabold" panose="02000506030000020004" pitchFamily="50" charset="0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DED-F624-7415-85CE-B2CD75DEB4D1}"/>
              </a:ext>
            </a:extLst>
          </p:cNvPr>
          <p:cNvSpPr txBox="1"/>
          <p:nvPr/>
        </p:nvSpPr>
        <p:spPr>
          <a:xfrm>
            <a:off x="921097" y="2828835"/>
            <a:ext cx="10349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Deliver exceptional services and promote a high quality of life and place for 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our citizens.</a:t>
            </a:r>
          </a:p>
        </p:txBody>
      </p:sp>
    </p:spTree>
    <p:extLst>
      <p:ext uri="{BB962C8B-B14F-4D97-AF65-F5344CB8AC3E}">
        <p14:creationId xmlns:p14="http://schemas.microsoft.com/office/powerpoint/2010/main" val="42162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010EE59D-7AD7-2F1B-1453-B588B3367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7519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“The City of Midland will be the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Safest City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West Texas by Providing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World Class Municipal Services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through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Operational Excellence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and a Culture of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1C597-3FDD-8B4F-FE3B-BFCED2DA1C0B}"/>
              </a:ext>
            </a:extLst>
          </p:cNvPr>
          <p:cNvSpPr txBox="1"/>
          <p:nvPr/>
        </p:nvSpPr>
        <p:spPr>
          <a:xfrm>
            <a:off x="699713" y="4039214"/>
            <a:ext cx="858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World Class Service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(Goals 4, 5, 6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Operational Excellence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(Goals 4, 5, 6)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(Goals 4, 5, 6) </a:t>
            </a:r>
          </a:p>
        </p:txBody>
      </p:sp>
    </p:spTree>
    <p:extLst>
      <p:ext uri="{BB962C8B-B14F-4D97-AF65-F5344CB8AC3E}">
        <p14:creationId xmlns:p14="http://schemas.microsoft.com/office/powerpoint/2010/main" val="953340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FF74602A-52FF-CFBC-7B08-C3EC72991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Alignment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3C8DD-575D-B180-1328-CDAD55D7F86F}"/>
              </a:ext>
            </a:extLst>
          </p:cNvPr>
          <p:cNvSpPr txBox="1"/>
          <p:nvPr/>
        </p:nvSpPr>
        <p:spPr>
          <a:xfrm>
            <a:off x="719007" y="1260475"/>
            <a:ext cx="882776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Goal 6: Strengthen and Sustain Our Infrastructure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6.1 Provide Reliable and Sustainable Utilities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Ensure the reliability and sustainability of water and wastewater systems.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6.2 Enhance Infrastructure for Economic Growth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Invest in infrastructure improvements to support economic development and growth.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6.3 Streamline and Consolidate City Facilities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Improve efficiency and cost-effectiveness through streamlined facility operations.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Goal 3: Quality of Life and Place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3.1 Enhance Community Engagement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Promote active community involvement and enhance communication with residents.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3.2 Foster Relationships with Foundations and Outside Businesses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Build partnerships to leverage resources and expertise for community benefit.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Goal 1: Strong Economy with More Quality Jobs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1.1 Increase the Midland Sales Tax Base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Support commercial and residential development to boost economic growth and job creation.</a:t>
            </a:r>
          </a:p>
        </p:txBody>
      </p:sp>
    </p:spTree>
    <p:extLst>
      <p:ext uri="{BB962C8B-B14F-4D97-AF65-F5344CB8AC3E}">
        <p14:creationId xmlns:p14="http://schemas.microsoft.com/office/powerpoint/2010/main" val="96065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6 Team Members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806092" y="1260475"/>
            <a:ext cx="6332456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Engineering Services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Gabe McClelland, Adrian Acosta, Josh Ferguson, Bobby W., Taha Sakrani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Solid Waste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Jeffery Ahrlett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Utilities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Alma McCammond and Carl Craigo</a:t>
            </a:r>
          </a:p>
        </p:txBody>
      </p:sp>
      <p:pic>
        <p:nvPicPr>
          <p:cNvPr id="6" name="Picture 5" descr="A person on a ladder on a ladder&#10;&#10;Description automatically generated">
            <a:extLst>
              <a:ext uri="{FF2B5EF4-FFF2-40B4-BE49-F238E27FC236}">
                <a16:creationId xmlns:a16="http://schemas.microsoft.com/office/drawing/2014/main" id="{4AEEAEA7-AEBA-4A52-5046-7B07E3300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188" y="1890589"/>
            <a:ext cx="2029167" cy="2738517"/>
          </a:xfrm>
          <a:prstGeom prst="rect">
            <a:avLst/>
          </a:prstGeom>
        </p:spPr>
      </p:pic>
      <p:pic>
        <p:nvPicPr>
          <p:cNvPr id="9" name="Picture 8" descr="A construction worker digging a hole in the ground&#10;&#10;Description automatically generated">
            <a:extLst>
              <a:ext uri="{FF2B5EF4-FFF2-40B4-BE49-F238E27FC236}">
                <a16:creationId xmlns:a16="http://schemas.microsoft.com/office/drawing/2014/main" id="{ECCAB6E0-4B18-C579-FDD1-D1E9CA01E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11" y="3262524"/>
            <a:ext cx="3466114" cy="2310742"/>
          </a:xfrm>
          <a:prstGeom prst="rect">
            <a:avLst/>
          </a:prstGeom>
        </p:spPr>
      </p:pic>
      <p:pic>
        <p:nvPicPr>
          <p:cNvPr id="12" name="Picture 11" descr="A stop sign and orange cones&#10;&#10;Description automatically generated">
            <a:extLst>
              <a:ext uri="{FF2B5EF4-FFF2-40B4-BE49-F238E27FC236}">
                <a16:creationId xmlns:a16="http://schemas.microsoft.com/office/drawing/2014/main" id="{63E2B601-0028-4AB5-2E28-B298C53A1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75" y="654465"/>
            <a:ext cx="3715657" cy="20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3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C7F8BA-1B4B-A6D2-D8FC-04701D1F24FF}"/>
              </a:ext>
            </a:extLst>
          </p:cNvPr>
          <p:cNvSpPr txBox="1"/>
          <p:nvPr/>
        </p:nvSpPr>
        <p:spPr>
          <a:xfrm>
            <a:off x="344129" y="216051"/>
            <a:ext cx="11688226" cy="728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>
                <a:solidFill>
                  <a:srgbClr val="005599"/>
                </a:solidFill>
                <a:effectLst/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Strengthen and Sustain our Infrastructure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D4E45D4-B0EE-1BE7-DB99-C843F093D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334438"/>
              </p:ext>
            </p:extLst>
          </p:nvPr>
        </p:nvGraphicFramePr>
        <p:xfrm>
          <a:off x="8382001" y="1753611"/>
          <a:ext cx="3189988" cy="3632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24DE0B2-D79D-30C6-3F86-EF8F611620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4936387"/>
              </p:ext>
            </p:extLst>
          </p:nvPr>
        </p:nvGraphicFramePr>
        <p:xfrm>
          <a:off x="478971" y="1017637"/>
          <a:ext cx="7784487" cy="468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66AF122-0CDB-96B1-1A5B-09EF04914456}"/>
              </a:ext>
            </a:extLst>
          </p:cNvPr>
          <p:cNvCxnSpPr>
            <a:cxnSpLocks/>
          </p:cNvCxnSpPr>
          <p:nvPr/>
        </p:nvCxnSpPr>
        <p:spPr>
          <a:xfrm flipV="1">
            <a:off x="6211214" y="3058886"/>
            <a:ext cx="2290529" cy="5160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0D0B04-3183-170C-A5CC-5B69730D4686}"/>
              </a:ext>
            </a:extLst>
          </p:cNvPr>
          <p:cNvCxnSpPr>
            <a:cxnSpLocks/>
          </p:cNvCxnSpPr>
          <p:nvPr/>
        </p:nvCxnSpPr>
        <p:spPr>
          <a:xfrm>
            <a:off x="6093792" y="3618756"/>
            <a:ext cx="2897808" cy="3086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FDF4DA8-3C92-2FA4-A53C-7E525C861558}"/>
              </a:ext>
            </a:extLst>
          </p:cNvPr>
          <p:cNvSpPr txBox="1"/>
          <p:nvPr/>
        </p:nvSpPr>
        <p:spPr>
          <a:xfrm>
            <a:off x="344129" y="875751"/>
            <a:ext cx="820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ALL FUNDS BUDGET: $185,919,653</a:t>
            </a:r>
          </a:p>
        </p:txBody>
      </p:sp>
    </p:spTree>
    <p:extLst>
      <p:ext uri="{BB962C8B-B14F-4D97-AF65-F5344CB8AC3E}">
        <p14:creationId xmlns:p14="http://schemas.microsoft.com/office/powerpoint/2010/main" val="1121745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B9C7B-C4B9-33CE-3D9B-9EBB6FB8FF8F}"/>
              </a:ext>
            </a:extLst>
          </p:cNvPr>
          <p:cNvSpPr txBox="1"/>
          <p:nvPr/>
        </p:nvSpPr>
        <p:spPr>
          <a:xfrm>
            <a:off x="344129" y="152401"/>
            <a:ext cx="11560004" cy="79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005599"/>
                </a:solidFill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Expenses by Department</a:t>
            </a:r>
            <a:endParaRPr lang="en-US" sz="4400" b="1">
              <a:solidFill>
                <a:srgbClr val="005599"/>
              </a:solidFill>
              <a:effectLst/>
              <a:latin typeface="Proxima Nova Extrabold" panose="020005060300000200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F635F-FA17-3E95-65B2-5A95C0F7D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" y="2020412"/>
            <a:ext cx="11146971" cy="28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5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2BA61E-F09F-55BD-BE90-B8BB924B42CD}"/>
              </a:ext>
            </a:extLst>
          </p:cNvPr>
          <p:cNvSpPr txBox="1"/>
          <p:nvPr/>
        </p:nvSpPr>
        <p:spPr>
          <a:xfrm>
            <a:off x="344129" y="152401"/>
            <a:ext cx="11551538" cy="79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005599"/>
                </a:solidFill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Expenses by Type</a:t>
            </a:r>
            <a:endParaRPr lang="en-US" sz="4400" b="1">
              <a:solidFill>
                <a:srgbClr val="005599"/>
              </a:solidFill>
              <a:effectLst/>
              <a:latin typeface="Proxima Nova Extrabold" panose="020005060300000200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BD815-682D-981C-4594-B5F387483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97" y="1469813"/>
            <a:ext cx="11534605" cy="391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6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2BA61E-F09F-55BD-BE90-B8BB924B42CD}"/>
              </a:ext>
            </a:extLst>
          </p:cNvPr>
          <p:cNvSpPr txBox="1"/>
          <p:nvPr/>
        </p:nvSpPr>
        <p:spPr>
          <a:xfrm>
            <a:off x="344129" y="152401"/>
            <a:ext cx="11500738" cy="855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>
                <a:solidFill>
                  <a:srgbClr val="005599"/>
                </a:solidFill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Staffing</a:t>
            </a:r>
            <a:endParaRPr lang="en-US" sz="4800" b="1">
              <a:solidFill>
                <a:srgbClr val="005599"/>
              </a:solidFill>
              <a:effectLst/>
              <a:latin typeface="Proxima Nova Extrabold" panose="020005060300000200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83500-156F-932E-5537-397B8C805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960" y="2276475"/>
            <a:ext cx="936307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189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8" ma:contentTypeDescription="Create a new document." ma:contentTypeScope="" ma:versionID="5a20b731de25949bedeb6229006aee2f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4167D6-001D-4F4A-B2BB-948FB42EFF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2ADE3EF-E11A-4EA9-B600-5C4AC93A613A}">
  <ds:schemaRefs>
    <ds:schemaRef ds:uri="dac4e956-f0e3-4f68-a80d-7cb1a90f51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27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Novak</dc:creator>
  <cp:revision>1</cp:revision>
  <cp:lastPrinted>2024-07-17T15:04:57Z</cp:lastPrinted>
  <dcterms:created xsi:type="dcterms:W3CDTF">2023-12-06T01:46:39Z</dcterms:created>
  <dcterms:modified xsi:type="dcterms:W3CDTF">2024-08-22T14:38:59Z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0x01010025C20A154B48CF45BD0DF5410B20A8AC</vt:lpwstr>
  </property>
</Properties>
</file>