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58" r:id="rId4"/>
    <p:sldId id="266" r:id="rId5"/>
    <p:sldId id="260" r:id="rId6"/>
    <p:sldId id="257" r:id="rId7"/>
    <p:sldId id="261" r:id="rId8"/>
    <p:sldId id="264" r:id="rId9"/>
    <p:sldId id="267" r:id="rId10"/>
    <p:sldId id="265" r:id="rId11"/>
    <p:sldId id="268" r:id="rId12"/>
    <p:sldId id="269" r:id="rId13"/>
    <p:sldId id="270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8C4E6-B53A-4067-9070-C86D4F16335C}" v="29" dt="2024-09-05T20:08:10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66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3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9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ityscape with buildings and text&#10;&#10;Description automatically generated">
            <a:extLst>
              <a:ext uri="{FF2B5EF4-FFF2-40B4-BE49-F238E27FC236}">
                <a16:creationId xmlns:a16="http://schemas.microsoft.com/office/drawing/2014/main" id="{463D5DE2-35E1-DC00-F025-DF6B21EFD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401674" y="3578991"/>
            <a:ext cx="119610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AIRPORT FUNDING PLAN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September 10, 2024</a:t>
            </a: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with a picture of a building&#10;&#10;Description automatically generated">
            <a:extLst>
              <a:ext uri="{FF2B5EF4-FFF2-40B4-BE49-F238E27FC236}">
                <a16:creationId xmlns:a16="http://schemas.microsoft.com/office/drawing/2014/main" id="{90FEB2B4-946B-8F45-5253-3664D8674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253300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FUNDING PLAN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012954"/>
            <a:ext cx="81442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 new compensatory model with airlines requires a reasonable step-ladder increase to CPE, which is only achievable with debt funding and limited cash on hand.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Increase in airline contributions, parking revenue, and oil &amp; gas revenue will fund projects.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Airport fund assets include Land (2,600 acres of Executive Airpark land), Oil &amp; Gas revenue, and cash on hand (approximately $37 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Smaller projects will be airport cash-funded.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10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367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sign&#10;&#10;Description automatically generated">
            <a:extLst>
              <a:ext uri="{FF2B5EF4-FFF2-40B4-BE49-F238E27FC236}">
                <a16:creationId xmlns:a16="http://schemas.microsoft.com/office/drawing/2014/main" id="{E93ACF3E-8D7F-4D89-185E-316C23848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323088" y="284481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FINANCING STRATEGY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335280" y="1970802"/>
            <a:ext cx="8080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Compensatory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Airlines see value in investing in MAF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and will contribute what is needed to fund capital projects and debt.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Revenue share model, any remaining operating revenues will be shared with the Airlines at 50%.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New possible CPEs above, after revenue share.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Brings CPE up to industry standards and increases revenue to reinvest in infrastructure.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11</a:t>
            </a:fld>
            <a:endParaRPr lang="en-US" b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B53E04-32BE-C42E-D0BE-3A1A7614B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10" y="1391897"/>
            <a:ext cx="10097180" cy="5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3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10988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FINANCING STRATEGY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12</a:t>
            </a:fld>
            <a:endParaRPr lang="en-US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5D262-91E7-2F12-E19B-4287AC44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953" y="5937415"/>
            <a:ext cx="2584928" cy="9388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24DA2B-540F-FB78-270B-4EFDF3434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305" y="2651394"/>
            <a:ext cx="4825855" cy="2900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38CD74-3D18-1E94-4C08-6E0BA7403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64" y="2651394"/>
            <a:ext cx="4825855" cy="29006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CFB63E-529F-6F6C-0F6E-52C2E14FCE56}"/>
              </a:ext>
            </a:extLst>
          </p:cNvPr>
          <p:cNvSpPr txBox="1"/>
          <p:nvPr/>
        </p:nvSpPr>
        <p:spPr>
          <a:xfrm>
            <a:off x="781663" y="1305959"/>
            <a:ext cx="4825855" cy="141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Fixed Rate Model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not pay operating and capital costs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B951F5-5FA8-BF06-8EFC-E88C49F5A739}"/>
              </a:ext>
            </a:extLst>
          </p:cNvPr>
          <p:cNvSpPr txBox="1"/>
          <p:nvPr/>
        </p:nvSpPr>
        <p:spPr>
          <a:xfrm>
            <a:off x="6324319" y="1273143"/>
            <a:ext cx="5530627" cy="141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Compensatory Model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Covers $31.2 million bond, capital projects, and operating expenses.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4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the middle of a beach&#10;&#10;Description automatically generated">
            <a:extLst>
              <a:ext uri="{FF2B5EF4-FFF2-40B4-BE49-F238E27FC236}">
                <a16:creationId xmlns:a16="http://schemas.microsoft.com/office/drawing/2014/main" id="{858E57F1-6E5E-5561-DB01-06EF7F72A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196709"/>
            <a:ext cx="683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FUNDING PLAN ACCOMPLISHMENTS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78102"/>
            <a:ext cx="8674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Airport is 100% self-sufficient, no subsidy from the General Fund.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Airport has reimbursed the General Fund for subsidies received for the last six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User fees/airline fees will fund projects, with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no increase to property taxes.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better passenger experience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for Airport patrons.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New infrastructure for Midland Airpark.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Continued development of the Spaceport.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13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3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the middle of a beach&#10;&#10;Description automatically generated">
            <a:extLst>
              <a:ext uri="{FF2B5EF4-FFF2-40B4-BE49-F238E27FC236}">
                <a16:creationId xmlns:a16="http://schemas.microsoft.com/office/drawing/2014/main" id="{858E57F1-6E5E-5561-DB01-06EF7F72A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STRATEGIC GOALS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7613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Goal 1: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Strong Economy with More Quality Jobs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1.5 Grow the core business of air transportation: Develop and transform the Midland airport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Goal 5: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Provide Sound Governance and Fiscal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5.7 Ensure continued financial stability and accountability: Maintain financial transparency. 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84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flying in the sky&#10;&#10;Description automatically generated">
            <a:extLst>
              <a:ext uri="{FF2B5EF4-FFF2-40B4-BE49-F238E27FC236}">
                <a16:creationId xmlns:a16="http://schemas.microsoft.com/office/drawing/2014/main" id="{70B53EC1-BE7E-007B-D1CA-E512C254D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GOALS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8363712" cy="4242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in the Future of the Midland Airport System</a:t>
            </a:r>
          </a:p>
          <a:p>
            <a:endParaRPr lang="en-US" sz="27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</a:t>
            </a:r>
            <a:r>
              <a:rPr lang="en-US" sz="2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 space for TSA Checkpoint.</a:t>
            </a:r>
            <a:endParaRPr lang="en-US" sz="2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a </a:t>
            </a:r>
            <a:r>
              <a:rPr lang="en-US" sz="2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long-term infrastructure plan </a:t>
            </a:r>
            <a:r>
              <a:rPr lang="en-US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Midland Airpark hangar development.</a:t>
            </a:r>
          </a:p>
          <a:p>
            <a:pPr marL="342900" marR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a self-serve fuel option at Midland Airpark.</a:t>
            </a:r>
          </a:p>
          <a:p>
            <a:pPr marL="342900" marR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Funding Plan to accomplish these goals.</a:t>
            </a:r>
          </a:p>
          <a:p>
            <a:pPr marL="342900" marR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 </a:t>
            </a:r>
            <a:r>
              <a:rPr lang="en-US" sz="2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maximizing our usage of the FAA Grant Programs.</a:t>
            </a:r>
            <a:endParaRPr lang="en-US" sz="2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678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44DD4104-873E-6D93-FECF-BF0756F52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0"/>
            <a:ext cx="9131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TERMINAL MODERNIZATION &amp; PASSENGER SCREENING RELOCATION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4</a:t>
            </a:fld>
            <a:endParaRPr lang="en-US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E5689-4252-D8B3-0789-025576BAC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576" y="2144658"/>
            <a:ext cx="6315456" cy="35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6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44DD4104-873E-6D93-FECF-BF0756F52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0"/>
            <a:ext cx="9131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TERMINAL MODERNIZATION &amp; PASSENGER SCREENING RELOCATION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2081022"/>
            <a:ext cx="8089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$38 million total project cost.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The TSA has requested this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Currently competing for Grants. Plan to bond the non-grant funded portion of the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Passenger wait time can be up to two hours during peak times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when only one lane is open.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decrease TSA screening time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for passengers and allow for a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dedicated TSA Pre-Check lane.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5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364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hite wall&#10;&#10;Description automatically generated">
            <a:extLst>
              <a:ext uri="{FF2B5EF4-FFF2-40B4-BE49-F238E27FC236}">
                <a16:creationId xmlns:a16="http://schemas.microsoft.com/office/drawing/2014/main" id="{8F0E5F71-5172-D1CD-BACB-ACA6AE18C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179882"/>
            <a:ext cx="8857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MIDLAND AIRPARK DEVELOPMENT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52605-0730-5B71-94D5-82620301D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696" y="2258568"/>
            <a:ext cx="4916748" cy="32095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626432"/>
            <a:ext cx="3892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$16 million in Airport Funding.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Increase hangar capacity, which will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increase tenant rent revenue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stream.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Currently, Airpark has one entrance, this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project will add an additional entrance.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6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80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384691"/>
            <a:ext cx="10988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LEVERAGING STATE &amp; FEDERAL DOLLARS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1758695" y="5599429"/>
            <a:ext cx="8674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~70% of the Above Costs are Possibly Grant Funded 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7</a:t>
            </a:fld>
            <a:endParaRPr lang="en-US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6EC9D-BC8C-BF06-2698-671D6480F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81" y="1258570"/>
            <a:ext cx="9156837" cy="4340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B5D262-91E7-2F12-E19B-4287AC44B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953" y="5937415"/>
            <a:ext cx="2584928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0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sign&#10;&#10;Description automatically generated">
            <a:extLst>
              <a:ext uri="{FF2B5EF4-FFF2-40B4-BE49-F238E27FC236}">
                <a16:creationId xmlns:a16="http://schemas.microsoft.com/office/drawing/2014/main" id="{E93ACF3E-8D7F-4D89-185E-316C23848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323088" y="284481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ENTERPRISE FUNDS-AIRPORT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150950"/>
            <a:ext cx="79522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Rates and Charges study shows rates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have not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remained consistent with industry standards.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The Airport has been subsidized for several years by the General Fund –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due to inadequate user fees.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$23 Million in Lost Revenue since 2018 in airline landing fees alone.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8</a:t>
            </a:fld>
            <a:endParaRPr lang="en-US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5E767-4956-08C7-F7E5-7BE846142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4617721"/>
            <a:ext cx="7671199" cy="1325351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9BFE69AA-C7B4-14B6-1FF6-0239B90CA219}"/>
              </a:ext>
            </a:extLst>
          </p:cNvPr>
          <p:cNvSpPr/>
          <p:nvPr/>
        </p:nvSpPr>
        <p:spPr>
          <a:xfrm rot="10800000">
            <a:off x="7790688" y="5885307"/>
            <a:ext cx="210018" cy="4457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8625C-B3BF-15FA-1E00-D83C7BD27C80}"/>
              </a:ext>
            </a:extLst>
          </p:cNvPr>
          <p:cNvSpPr txBox="1"/>
          <p:nvPr/>
        </p:nvSpPr>
        <p:spPr>
          <a:xfrm>
            <a:off x="6832008" y="5877351"/>
            <a:ext cx="10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$47M</a:t>
            </a:r>
          </a:p>
        </p:txBody>
      </p:sp>
    </p:spTree>
    <p:extLst>
      <p:ext uri="{BB962C8B-B14F-4D97-AF65-F5344CB8AC3E}">
        <p14:creationId xmlns:p14="http://schemas.microsoft.com/office/powerpoint/2010/main" val="337316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10988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AIRPORT COST PER ENPLANEMENT STUDY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906780" y="1334014"/>
            <a:ext cx="1037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Cost Per Enplanement (CPE)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A metric derived by taking the sum of the airlines rates and charges (Such as landing fees and terminal rental), divided by the annual passenger enplanements. 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9</a:t>
            </a:fld>
            <a:endParaRPr lang="en-US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5D262-91E7-2F12-E19B-4287AC44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953" y="5937415"/>
            <a:ext cx="2584928" cy="938865"/>
          </a:xfrm>
          <a:prstGeom prst="rect">
            <a:avLst/>
          </a:prstGeom>
        </p:spPr>
      </p:pic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CA03EB84-F139-42AD-A1DE-3E089A7EF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668058"/>
              </p:ext>
            </p:extLst>
          </p:nvPr>
        </p:nvGraphicFramePr>
        <p:xfrm>
          <a:off x="322872" y="1980345"/>
          <a:ext cx="11546255" cy="392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4331">
                  <a:extLst>
                    <a:ext uri="{9D8B030D-6E8A-4147-A177-3AD203B41FA5}">
                      <a16:colId xmlns:a16="http://schemas.microsoft.com/office/drawing/2014/main" val="2006594955"/>
                    </a:ext>
                  </a:extLst>
                </a:gridCol>
                <a:gridCol w="1028988">
                  <a:extLst>
                    <a:ext uri="{9D8B030D-6E8A-4147-A177-3AD203B41FA5}">
                      <a16:colId xmlns:a16="http://schemas.microsoft.com/office/drawing/2014/main" val="2857114702"/>
                    </a:ext>
                  </a:extLst>
                </a:gridCol>
                <a:gridCol w="1046730">
                  <a:extLst>
                    <a:ext uri="{9D8B030D-6E8A-4147-A177-3AD203B41FA5}">
                      <a16:colId xmlns:a16="http://schemas.microsoft.com/office/drawing/2014/main" val="1076360886"/>
                    </a:ext>
                  </a:extLst>
                </a:gridCol>
                <a:gridCol w="1020118">
                  <a:extLst>
                    <a:ext uri="{9D8B030D-6E8A-4147-A177-3AD203B41FA5}">
                      <a16:colId xmlns:a16="http://schemas.microsoft.com/office/drawing/2014/main" val="512313922"/>
                    </a:ext>
                  </a:extLst>
                </a:gridCol>
                <a:gridCol w="1091083">
                  <a:extLst>
                    <a:ext uri="{9D8B030D-6E8A-4147-A177-3AD203B41FA5}">
                      <a16:colId xmlns:a16="http://schemas.microsoft.com/office/drawing/2014/main" val="132608429"/>
                    </a:ext>
                  </a:extLst>
                </a:gridCol>
                <a:gridCol w="985005">
                  <a:extLst>
                    <a:ext uri="{9D8B030D-6E8A-4147-A177-3AD203B41FA5}">
                      <a16:colId xmlns:a16="http://schemas.microsoft.com/office/drawing/2014/main" val="1206804202"/>
                    </a:ext>
                  </a:extLst>
                </a:gridCol>
              </a:tblGrid>
              <a:tr h="3368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275585"/>
                  </a:ext>
                </a:extLst>
              </a:tr>
              <a:tr h="58951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Midland International Air &amp; Space Port (Midland, Texas)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474075"/>
                  </a:ext>
                </a:extLst>
              </a:tr>
              <a:tr h="5895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Rick Husband Amarillo International Airport (Amarillo, Texas)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027133"/>
                  </a:ext>
                </a:extLst>
              </a:tr>
              <a:tr h="3368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Birmingham Airport Authority (Birmingham, Alabama)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320470"/>
                  </a:ext>
                </a:extLst>
              </a:tr>
              <a:tr h="5895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Lubbock Preston Smith International Airport (Lubbock, Texas)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303689"/>
                  </a:ext>
                </a:extLst>
              </a:tr>
              <a:tr h="3368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 Grass Airport (Lexington, Kentucky)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413081"/>
                  </a:ext>
                </a:extLst>
              </a:tr>
              <a:tr h="3368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Clinton National Airport (Little Rock, Arkansas)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240097"/>
                  </a:ext>
                </a:extLst>
              </a:tr>
              <a:tr h="5895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Jackson-Medgar Wiley Evers International Airport (Jackson, Mississippi)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516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11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8" ma:contentTypeDescription="Create a new document." ma:contentTypeScope="" ma:versionID="5a20b731de25949bedeb6229006aee2f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536f6914adaeed2b45b611ab2707203f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FA3059-C669-4874-A49F-161FADA44C90}"/>
</file>

<file path=customXml/itemProps2.xml><?xml version="1.0" encoding="utf-8"?>
<ds:datastoreItem xmlns:ds="http://schemas.openxmlformats.org/officeDocument/2006/customXml" ds:itemID="{8B090BE2-510A-4383-901E-5A1B8CE01929}"/>
</file>

<file path=customXml/itemProps3.xml><?xml version="1.0" encoding="utf-8"?>
<ds:datastoreItem xmlns:ds="http://schemas.openxmlformats.org/officeDocument/2006/customXml" ds:itemID="{B6460CA9-085B-4C87-B2E2-03AA04BBF8ED}"/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756</Words>
  <Application>Microsoft Office PowerPoint</Application>
  <PresentationFormat>Widescreen</PresentationFormat>
  <Paragraphs>127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Jaycee Shepherd</dc:creator>
  <cp:lastModifiedBy>Angi Swindell-Wright</cp:lastModifiedBy>
  <cp:revision>8</cp:revision>
  <dcterms:created xsi:type="dcterms:W3CDTF">2024-07-01T17:26:48Z</dcterms:created>
  <dcterms:modified xsi:type="dcterms:W3CDTF">2024-09-09T15:57:52Z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