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256" r:id="rId2"/>
    <p:sldId id="259" r:id="rId3"/>
    <p:sldId id="258" r:id="rId4"/>
    <p:sldId id="280" r:id="rId5"/>
    <p:sldId id="264" r:id="rId6"/>
    <p:sldId id="275" r:id="rId7"/>
    <p:sldId id="266" r:id="rId8"/>
    <p:sldId id="260" r:id="rId9"/>
    <p:sldId id="271" r:id="rId10"/>
    <p:sldId id="279" r:id="rId11"/>
    <p:sldId id="270" r:id="rId12"/>
    <p:sldId id="262" r:id="rId13"/>
    <p:sldId id="27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F53894-288E-A016-8E57-3092266E2CE6}" v="11" dt="2024-10-18T15:42:03.448"/>
    <p1510:client id="{F6C58AF3-C1F2-80F1-4F92-B27590530086}" v="586" dt="2024-10-18T21:54:39.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2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9E66F-379A-4C42-BCDC-C999E74328E6}" type="datetimeFigureOut">
              <a:rPr lang="en-US" smtClean="0"/>
              <a:t>10/21/2024</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52203-5447-4CEC-A724-E4F8541868F1}"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10/21/2024</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10/21/2024</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10/21/2024</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10/21/2024</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10/21/2024</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10/21/2024</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10/21/2024</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10/21/2024</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10/21/2024</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347626" y="2895597"/>
            <a:ext cx="11490404" cy="4031873"/>
          </a:xfrm>
          <a:prstGeom prst="rect">
            <a:avLst/>
          </a:prstGeom>
          <a:noFill/>
        </p:spPr>
        <p:txBody>
          <a:bodyPr wrap="square" lIns="91440" tIns="45720" rIns="91440" bIns="45720" rtlCol="0" anchor="t">
            <a:spAutoFit/>
          </a:bodyPr>
          <a:lstStyle/>
          <a:p>
            <a:r>
              <a:rPr lang="en-US" sz="8000" b="1" dirty="0">
                <a:solidFill>
                  <a:schemeClr val="bg1"/>
                </a:solidFill>
              </a:rPr>
              <a:t>CITY/COUNTY</a:t>
            </a:r>
            <a:endParaRPr lang="en-US" dirty="0">
              <a:solidFill>
                <a:schemeClr val="bg1"/>
              </a:solidFill>
            </a:endParaRPr>
          </a:p>
          <a:p>
            <a:r>
              <a:rPr lang="en-US" sz="8000" b="1" dirty="0">
                <a:solidFill>
                  <a:schemeClr val="bg1"/>
                </a:solidFill>
              </a:rPr>
              <a:t>PARTNERSHIPS</a:t>
            </a:r>
            <a:endParaRPr lang="en-US" dirty="0">
              <a:solidFill>
                <a:schemeClr val="bg1"/>
              </a:solidFill>
            </a:endParaRPr>
          </a:p>
          <a:p>
            <a:endParaRPr lang="en-US" sz="4800" b="1" dirty="0">
              <a:solidFill>
                <a:schemeClr val="bg1"/>
              </a:solidFill>
            </a:endParaRPr>
          </a:p>
          <a:p>
            <a:endParaRPr lang="en-US" sz="4800" b="1" dirty="0">
              <a:solidFill>
                <a:schemeClr val="bg1"/>
              </a:solidFill>
            </a:endParaRP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field&#10;&#10;Description automatically generated">
            <a:extLst>
              <a:ext uri="{FF2B5EF4-FFF2-40B4-BE49-F238E27FC236}">
                <a16:creationId xmlns:a16="http://schemas.microsoft.com/office/drawing/2014/main" id="{4BEE68E0-2E5F-7B99-7AFA-914FE0E85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94892"/>
            <a:ext cx="6419850"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Partnerships</a:t>
            </a:r>
            <a:endPar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pic>
        <p:nvPicPr>
          <p:cNvPr id="3" name="Picture 2">
            <a:extLst>
              <a:ext uri="{FF2B5EF4-FFF2-40B4-BE49-F238E27FC236}">
                <a16:creationId xmlns:a16="http://schemas.microsoft.com/office/drawing/2014/main" id="{2701F63D-0437-882B-CBC6-F0ECEDA14551}"/>
              </a:ext>
            </a:extLst>
          </p:cNvPr>
          <p:cNvPicPr>
            <a:picLocks noChangeAspect="1"/>
          </p:cNvPicPr>
          <p:nvPr/>
        </p:nvPicPr>
        <p:blipFill>
          <a:blip r:embed="rId3"/>
          <a:stretch>
            <a:fillRect/>
          </a:stretch>
        </p:blipFill>
        <p:spPr>
          <a:xfrm>
            <a:off x="742950" y="964195"/>
            <a:ext cx="8143875" cy="5424911"/>
          </a:xfrm>
          <a:prstGeom prst="rect">
            <a:avLst/>
          </a:prstGeom>
        </p:spPr>
      </p:pic>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171450" y="639393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mn-lt"/>
              </a:rPr>
              <a:pPr/>
              <a:t>10</a:t>
            </a:fld>
            <a:endParaRPr lang="en-US" b="1" dirty="0">
              <a:latin typeface="+mn-lt"/>
            </a:endParaRPr>
          </a:p>
        </p:txBody>
      </p:sp>
    </p:spTree>
    <p:extLst>
      <p:ext uri="{BB962C8B-B14F-4D97-AF65-F5344CB8AC3E}">
        <p14:creationId xmlns:p14="http://schemas.microsoft.com/office/powerpoint/2010/main" val="115350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field&#10;&#10;Description automatically generated">
            <a:extLst>
              <a:ext uri="{FF2B5EF4-FFF2-40B4-BE49-F238E27FC236}">
                <a16:creationId xmlns:a16="http://schemas.microsoft.com/office/drawing/2014/main" id="{4BEE68E0-2E5F-7B99-7AFA-914FE0E85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380642"/>
            <a:ext cx="6419850"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OTHER PROJECTS</a:t>
            </a:r>
            <a:endPar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209550" y="636535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mn-lt"/>
              </a:rPr>
              <a:pPr/>
              <a:t>11</a:t>
            </a:fld>
            <a:endParaRPr lang="en-US" b="1" dirty="0">
              <a:latin typeface="+mn-lt"/>
            </a:endParaRPr>
          </a:p>
        </p:txBody>
      </p:sp>
      <p:sp>
        <p:nvSpPr>
          <p:cNvPr id="5" name="TextBox 4">
            <a:extLst>
              <a:ext uri="{FF2B5EF4-FFF2-40B4-BE49-F238E27FC236}">
                <a16:creationId xmlns:a16="http://schemas.microsoft.com/office/drawing/2014/main" id="{235E6614-C871-BBF0-EC86-21CC02498074}"/>
              </a:ext>
            </a:extLst>
          </p:cNvPr>
          <p:cNvSpPr txBox="1"/>
          <p:nvPr/>
        </p:nvSpPr>
        <p:spPr>
          <a:xfrm>
            <a:off x="662006" y="1345971"/>
            <a:ext cx="8562523" cy="6955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Arial"/>
                <a:ea typeface="+mn-lt"/>
                <a:cs typeface="+mn-lt"/>
              </a:rPr>
              <a:t>Utilities Extension</a:t>
            </a:r>
            <a:r>
              <a:rPr lang="en-US" sz="2800" dirty="0">
                <a:latin typeface="Arial"/>
                <a:ea typeface="+mn-lt"/>
                <a:cs typeface="+mn-lt"/>
              </a:rPr>
              <a:t> – The City extended utilities to serve Midland Co. facilities.</a:t>
            </a:r>
            <a:endParaRPr lang="en-US" sz="2800">
              <a:latin typeface="Arial"/>
              <a:ea typeface="+mn-lt"/>
              <a:cs typeface="+mn-lt"/>
            </a:endParaRPr>
          </a:p>
          <a:p>
            <a:r>
              <a:rPr lang="en-US" sz="2800" b="1" dirty="0">
                <a:latin typeface="Arial"/>
                <a:ea typeface="+mn-lt"/>
                <a:cs typeface="+mn-lt"/>
              </a:rPr>
              <a:t>Signal Swap</a:t>
            </a:r>
            <a:r>
              <a:rPr lang="en-US" sz="2800" dirty="0">
                <a:latin typeface="Arial"/>
                <a:ea typeface="+mn-lt"/>
                <a:cs typeface="+mn-lt"/>
              </a:rPr>
              <a:t> – Midland Co. is funding a traffic signal at Sinclair &amp; SH 158; the City will maintain the signal at Co. Rd 120 &amp; Antelope Trail.</a:t>
            </a:r>
            <a:endParaRPr lang="en-US" sz="2800">
              <a:latin typeface="Arial"/>
              <a:ea typeface="+mn-lt"/>
              <a:cs typeface="+mn-lt"/>
            </a:endParaRPr>
          </a:p>
          <a:p>
            <a:r>
              <a:rPr lang="en-US" sz="2800" b="1" dirty="0">
                <a:latin typeface="Arial"/>
                <a:ea typeface="+mn-lt"/>
                <a:cs typeface="+mn-lt"/>
              </a:rPr>
              <a:t>Horseshoe Trails</a:t>
            </a:r>
            <a:r>
              <a:rPr lang="en-US" sz="2800" dirty="0">
                <a:latin typeface="Arial"/>
                <a:ea typeface="+mn-lt"/>
                <a:cs typeface="+mn-lt"/>
              </a:rPr>
              <a:t> – A trail system is being developed around Horseshoe Arena to improve accessibility and recreation.</a:t>
            </a:r>
            <a:endParaRPr lang="en-US" sz="2800">
              <a:latin typeface="Arial"/>
              <a:ea typeface="+mn-lt"/>
              <a:cs typeface="+mn-lt"/>
            </a:endParaRPr>
          </a:p>
          <a:p>
            <a:r>
              <a:rPr lang="en-US" sz="2800" b="1" dirty="0">
                <a:latin typeface="Arial"/>
                <a:ea typeface="+mn-lt"/>
                <a:cs typeface="+mn-lt"/>
              </a:rPr>
              <a:t>Midland Co. Courthouse</a:t>
            </a:r>
            <a:r>
              <a:rPr lang="en-US" sz="2800" dirty="0">
                <a:latin typeface="Arial"/>
                <a:ea typeface="+mn-lt"/>
                <a:cs typeface="+mn-lt"/>
              </a:rPr>
              <a:t> – The City plans pedestrian improvements around the courthouse.</a:t>
            </a:r>
            <a:endParaRPr lang="en-US" sz="2800">
              <a:latin typeface="Arial"/>
              <a:cs typeface="Arial"/>
            </a:endParaRPr>
          </a:p>
          <a:p>
            <a:endParaRPr lang="en-US" sz="2800" dirty="0">
              <a:latin typeface="Arial"/>
              <a:cs typeface="Arial"/>
            </a:endParaRPr>
          </a:p>
          <a:p>
            <a:endParaRPr lang="en-US" sz="2800" dirty="0">
              <a:latin typeface="Arial"/>
              <a:cs typeface="Arial"/>
            </a:endParaRPr>
          </a:p>
          <a:p>
            <a:pPr marL="285750" indent="-285750">
              <a:buFont typeface="Arial"/>
              <a:buChar char="•"/>
            </a:pPr>
            <a:endParaRPr lang="en-US" sz="2800" dirty="0">
              <a:latin typeface="Arial"/>
              <a:cs typeface="Arial"/>
            </a:endParaRPr>
          </a:p>
          <a:p>
            <a:pPr marL="285750" indent="-285750">
              <a:buFont typeface="Arial"/>
              <a:buChar char="•"/>
            </a:pPr>
            <a:endParaRPr lang="en-US" sz="2800" dirty="0">
              <a:latin typeface="Arial"/>
              <a:cs typeface="Arial"/>
            </a:endParaRPr>
          </a:p>
          <a:p>
            <a:pPr marL="285750" indent="-285750">
              <a:buFont typeface="Arial"/>
              <a:buChar char="•"/>
            </a:pPr>
            <a:endParaRPr lang="en-US"/>
          </a:p>
          <a:p>
            <a:pPr marL="285750" indent="-285750">
              <a:buFont typeface="Arial"/>
              <a:buChar char="•"/>
            </a:pPr>
            <a:endParaRPr lang="en-US"/>
          </a:p>
          <a:p>
            <a:pPr marL="285750" indent="-285750">
              <a:buFont typeface="Arial"/>
              <a:buChar char="•"/>
            </a:pPr>
            <a:endParaRPr lang="en-US"/>
          </a:p>
        </p:txBody>
      </p:sp>
    </p:spTree>
    <p:extLst>
      <p:ext uri="{BB962C8B-B14F-4D97-AF65-F5344CB8AC3E}">
        <p14:creationId xmlns:p14="http://schemas.microsoft.com/office/powerpoint/2010/main" val="2719718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building with a sign on the front&#10;&#10;Description automatically generated">
            <a:extLst>
              <a:ext uri="{FF2B5EF4-FFF2-40B4-BE49-F238E27FC236}">
                <a16:creationId xmlns:a16="http://schemas.microsoft.com/office/drawing/2014/main" id="{6CCF1BBC-A3B9-D402-7BE5-B117EA52739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466724" y="199995"/>
            <a:ext cx="9160329"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Regional Partnerships</a:t>
            </a:r>
            <a:endPar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04800" y="632725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mn-lt"/>
              </a:rPr>
              <a:pPr/>
              <a:t>13</a:t>
            </a:fld>
            <a:endParaRPr lang="en-US" b="1" dirty="0">
              <a:latin typeface="+mn-lt"/>
            </a:endParaRPr>
          </a:p>
        </p:txBody>
      </p:sp>
      <p:sp>
        <p:nvSpPr>
          <p:cNvPr id="4" name="TextBox 3">
            <a:extLst>
              <a:ext uri="{FF2B5EF4-FFF2-40B4-BE49-F238E27FC236}">
                <a16:creationId xmlns:a16="http://schemas.microsoft.com/office/drawing/2014/main" id="{F9BC480B-AC93-FAFF-942C-FD010A686BB2}"/>
              </a:ext>
            </a:extLst>
          </p:cNvPr>
          <p:cNvSpPr txBox="1"/>
          <p:nvPr/>
        </p:nvSpPr>
        <p:spPr>
          <a:xfrm>
            <a:off x="538181" y="1050039"/>
            <a:ext cx="7146352" cy="73866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Arial"/>
                <a:ea typeface="+mn-lt"/>
                <a:cs typeface="+mn-lt"/>
              </a:rPr>
              <a:t>Along with interlocal partnerships, such as those with the county, MDC, and developers, regional partnerships with entities like TxDOT and the MPO are vital to achieving our transportation and safety goals. These collaborations help us secure state and federal funding, fast-track project timelines, and align with broader regional initiatives, ensuring more comprehensive and successful outcomes.</a:t>
            </a:r>
            <a:endParaRPr lang="en-US" dirty="0">
              <a:latin typeface="Arial"/>
              <a:ea typeface="+mn-lt"/>
              <a:cs typeface="+mn-lt"/>
            </a:endParaRPr>
          </a:p>
          <a:p>
            <a:endParaRPr lang="en-US" sz="2800" dirty="0">
              <a:latin typeface="Arial"/>
              <a:cs typeface="Arial"/>
            </a:endParaRPr>
          </a:p>
          <a:p>
            <a:endParaRPr lang="en-US" sz="2800" dirty="0">
              <a:latin typeface="Arial"/>
              <a:cs typeface="Arial"/>
            </a:endParaRPr>
          </a:p>
          <a:p>
            <a:endParaRPr lang="en-US" sz="2800" dirty="0">
              <a:latin typeface="Arial"/>
              <a:cs typeface="Arial"/>
            </a:endParaRPr>
          </a:p>
          <a:p>
            <a:endParaRPr lang="en-US" sz="2800" dirty="0">
              <a:latin typeface="Arial"/>
              <a:cs typeface="Arial"/>
            </a:endParaRPr>
          </a:p>
          <a:p>
            <a:endParaRPr lang="en-US" sz="2800" dirty="0">
              <a:latin typeface="Arial"/>
              <a:cs typeface="Arial"/>
            </a:endParaRPr>
          </a:p>
          <a:p>
            <a:pPr marL="285750" indent="-285750">
              <a:buFont typeface="Arial"/>
              <a:buChar char="•"/>
            </a:pPr>
            <a:endParaRPr lang="en-US"/>
          </a:p>
          <a:p>
            <a:pPr marL="285750" indent="-285750">
              <a:buFont typeface="Arial"/>
              <a:buChar char="•"/>
            </a:pPr>
            <a:endParaRPr lang="en-US"/>
          </a:p>
          <a:p>
            <a:pPr marL="285750" indent="-285750">
              <a:buFont typeface="Arial"/>
              <a:buChar char="•"/>
            </a:pPr>
            <a:endParaRPr lang="en-US"/>
          </a:p>
        </p:txBody>
      </p:sp>
    </p:spTree>
    <p:extLst>
      <p:ext uri="{BB962C8B-B14F-4D97-AF65-F5344CB8AC3E}">
        <p14:creationId xmlns:p14="http://schemas.microsoft.com/office/powerpoint/2010/main" val="3162738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lake&#10;&#10;Description automatically generated">
            <a:extLst>
              <a:ext uri="{FF2B5EF4-FFF2-40B4-BE49-F238E27FC236}">
                <a16:creationId xmlns:a16="http://schemas.microsoft.com/office/drawing/2014/main" id="{CBF9986C-1AE9-E7A1-6DB2-A75E46D10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69605"/>
            <a:ext cx="8317992" cy="2123658"/>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Arial"/>
                <a:ea typeface="Roboto Slab"/>
                <a:cs typeface="Arial"/>
              </a:rPr>
              <a:t>STRATEGIC GOAL CONNECTIONS</a:t>
            </a:r>
          </a:p>
          <a:p>
            <a:endParaRPr lang="en-US" sz="4400" b="1">
              <a:solidFill>
                <a:schemeClr val="tx2">
                  <a:lumMod val="75000"/>
                  <a:lumOff val="25000"/>
                </a:schemeClr>
              </a:solidFill>
              <a:latin typeface="Arial" panose="020B0604020202020204" pitchFamily="34" charset="0"/>
              <a:ea typeface="Roboto Slab" pitchFamily="2" charset="0"/>
              <a:cs typeface="Arial" panose="020B0604020202020204" pitchFamily="34" charset="0"/>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2025316"/>
            <a:ext cx="8848725" cy="181588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dirty="0">
                <a:latin typeface="Arial"/>
                <a:cs typeface="Arial"/>
              </a:rPr>
              <a:t>Goal 3: Quality of Life &amp; Place </a:t>
            </a:r>
          </a:p>
          <a:p>
            <a:pPr marL="285750" indent="-285750">
              <a:buFont typeface="Arial" panose="020B0604020202020204" pitchFamily="34" charset="0"/>
              <a:buChar char="•"/>
            </a:pPr>
            <a:r>
              <a:rPr lang="en-US" sz="2800" dirty="0">
                <a:latin typeface="Arial"/>
                <a:cs typeface="Arial"/>
              </a:rPr>
              <a:t>Goal 5: Provide Sound Governance and Fiscal Management </a:t>
            </a:r>
          </a:p>
          <a:p>
            <a:pPr marL="285750" indent="-285750">
              <a:buFont typeface="Arial" panose="020B0604020202020204" pitchFamily="34" charset="0"/>
              <a:buChar char="•"/>
            </a:pPr>
            <a:r>
              <a:rPr lang="en-US" sz="2800" dirty="0">
                <a:latin typeface="Arial"/>
                <a:cs typeface="Arial"/>
              </a:rPr>
              <a:t>Goal 6: Strengthen and Sustain Our Infrastructure </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04800" y="627010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ctus with a sunset behind it&#10;&#10;Description automatically generated">
            <a:extLst>
              <a:ext uri="{FF2B5EF4-FFF2-40B4-BE49-F238E27FC236}">
                <a16:creationId xmlns:a16="http://schemas.microsoft.com/office/drawing/2014/main" id="{3FA0959D-7E16-D871-7FDF-64554C13C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7"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2225" y="227821"/>
            <a:ext cx="6419850"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Interlocal Partnership </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6956" y="1221093"/>
            <a:ext cx="7942798" cy="273921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latin typeface="Arial"/>
                <a:ea typeface="+mn-lt"/>
                <a:cs typeface="+mn-lt"/>
              </a:rPr>
              <a:t>Enhance Resource Sharing</a:t>
            </a:r>
          </a:p>
          <a:p>
            <a:pPr marL="457200" indent="-457200">
              <a:buFont typeface="Arial" panose="020B0604020202020204" pitchFamily="34" charset="0"/>
              <a:buChar char="•"/>
            </a:pPr>
            <a:r>
              <a:rPr lang="en-US" sz="2800" dirty="0">
                <a:latin typeface="Arial"/>
                <a:ea typeface="+mn-lt"/>
                <a:cs typeface="+mn-lt"/>
              </a:rPr>
              <a:t>Improve Infrastructure Through Joint Efforts</a:t>
            </a:r>
          </a:p>
          <a:p>
            <a:pPr marL="457200" indent="-457200">
              <a:buFont typeface="Arial" panose="020B0604020202020204" pitchFamily="34" charset="0"/>
              <a:buChar char="•"/>
            </a:pPr>
            <a:r>
              <a:rPr lang="en-US" sz="2800" dirty="0">
                <a:latin typeface="Arial"/>
                <a:ea typeface="+mn-lt"/>
                <a:cs typeface="+mn-lt"/>
              </a:rPr>
              <a:t>Promote Synergistic Development</a:t>
            </a:r>
          </a:p>
          <a:p>
            <a:pPr marL="457200" indent="-457200">
              <a:buFont typeface="Arial" panose="020B0604020202020204" pitchFamily="34" charset="0"/>
              <a:buChar char="•"/>
            </a:pPr>
            <a:r>
              <a:rPr lang="en-US" sz="2800" dirty="0">
                <a:latin typeface="Arial"/>
                <a:ea typeface="+mn-lt"/>
                <a:cs typeface="+mn-lt"/>
              </a:rPr>
              <a:t>Fast-track Project Timelines</a:t>
            </a:r>
          </a:p>
          <a:p>
            <a:pPr marL="457200" indent="-457200">
              <a:buFont typeface="Arial" panose="020B0604020202020204" pitchFamily="34" charset="0"/>
              <a:buChar char="•"/>
            </a:pPr>
            <a:r>
              <a:rPr lang="en-US" sz="2800" dirty="0">
                <a:latin typeface="Arial"/>
                <a:ea typeface="+mn-lt"/>
                <a:cs typeface="+mn-lt"/>
              </a:rPr>
              <a:t>Shared Goals (Vision Zero)</a:t>
            </a:r>
          </a:p>
          <a:p>
            <a:pPr marL="457200" indent="-457200">
              <a:buFont typeface="Arial" panose="020B0604020202020204" pitchFamily="34" charset="0"/>
              <a:buChar char="•"/>
            </a:pPr>
            <a:r>
              <a:rPr lang="en-US" sz="3200" b="1" dirty="0">
                <a:latin typeface="Arial"/>
                <a:ea typeface="+mn-lt"/>
                <a:cs typeface="+mn-lt"/>
              </a:rPr>
              <a:t>Keeping Up With Growth</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228600" y="628915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pic>
        <p:nvPicPr>
          <p:cNvPr id="1026" name="Picture 2" descr="Image result for county of midland tx">
            <a:extLst>
              <a:ext uri="{FF2B5EF4-FFF2-40B4-BE49-F238E27FC236}">
                <a16:creationId xmlns:a16="http://schemas.microsoft.com/office/drawing/2014/main" id="{5F098A5A-689B-5B83-6C8F-AA5A873B2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956" y="4762121"/>
            <a:ext cx="185737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20C9618A-EC81-F901-41D6-32A736971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966" y="4835399"/>
            <a:ext cx="2917371" cy="1458686"/>
          </a:xfrm>
          <a:prstGeom prst="rect">
            <a:avLst/>
          </a:prstGeom>
        </p:spPr>
      </p:pic>
      <p:sp>
        <p:nvSpPr>
          <p:cNvPr id="6" name="TextBox 5">
            <a:extLst>
              <a:ext uri="{FF2B5EF4-FFF2-40B4-BE49-F238E27FC236}">
                <a16:creationId xmlns:a16="http://schemas.microsoft.com/office/drawing/2014/main" id="{992E92FB-1194-1D8B-DE94-D03F2DD2037C}"/>
              </a:ext>
            </a:extLst>
          </p:cNvPr>
          <p:cNvSpPr txBox="1"/>
          <p:nvPr/>
        </p:nvSpPr>
        <p:spPr>
          <a:xfrm>
            <a:off x="8915400" y="4147457"/>
            <a:ext cx="3276600" cy="2952750"/>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40678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ctus with a sunset behind it&#10;&#10;Description automatically generated">
            <a:extLst>
              <a:ext uri="{FF2B5EF4-FFF2-40B4-BE49-F238E27FC236}">
                <a16:creationId xmlns:a16="http://schemas.microsoft.com/office/drawing/2014/main" id="{3FA0959D-7E16-D871-7FDF-64554C13C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7"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2225" y="227821"/>
            <a:ext cx="6419850"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Accomplishments </a:t>
            </a:r>
          </a:p>
        </p:txBody>
      </p:sp>
      <p:sp>
        <p:nvSpPr>
          <p:cNvPr id="13" name="TextBox 12">
            <a:extLst>
              <a:ext uri="{FF2B5EF4-FFF2-40B4-BE49-F238E27FC236}">
                <a16:creationId xmlns:a16="http://schemas.microsoft.com/office/drawing/2014/main" id="{EFC6CB36-A2A7-BFA2-2C7E-933079282984}"/>
              </a:ext>
            </a:extLst>
          </p:cNvPr>
          <p:cNvSpPr txBox="1"/>
          <p:nvPr/>
        </p:nvSpPr>
        <p:spPr>
          <a:xfrm>
            <a:off x="449033" y="1994388"/>
            <a:ext cx="7942798" cy="138499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latin typeface="Arial"/>
                <a:ea typeface="+mn-lt"/>
                <a:cs typeface="+mn-lt"/>
              </a:rPr>
              <a:t>16 Roadway Improvement Projects</a:t>
            </a:r>
          </a:p>
          <a:p>
            <a:pPr marL="457200" indent="-457200">
              <a:buFont typeface="Arial" panose="020B0604020202020204" pitchFamily="34" charset="0"/>
              <a:buChar char="•"/>
            </a:pPr>
            <a:endParaRPr lang="en-US" sz="2800" dirty="0">
              <a:latin typeface="Arial"/>
              <a:ea typeface="+mn-lt"/>
              <a:cs typeface="+mn-lt"/>
            </a:endParaRPr>
          </a:p>
          <a:p>
            <a:pPr marL="457200" indent="-457200">
              <a:buFont typeface="Arial" panose="020B0604020202020204" pitchFamily="34" charset="0"/>
              <a:buChar char="•"/>
            </a:pPr>
            <a:r>
              <a:rPr lang="en-US" sz="2800" dirty="0">
                <a:latin typeface="Arial"/>
                <a:ea typeface="+mn-lt"/>
                <a:cs typeface="+mn-lt"/>
              </a:rPr>
              <a:t>$6 Million in Reimbursements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228600" y="628915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a:t>
            </a:fld>
            <a:endParaRPr lang="en-US" b="1">
              <a:latin typeface="+mn-lt"/>
            </a:endParaRPr>
          </a:p>
        </p:txBody>
      </p:sp>
      <p:pic>
        <p:nvPicPr>
          <p:cNvPr id="1026" name="Picture 2" descr="Image result for county of midland tx">
            <a:extLst>
              <a:ext uri="{FF2B5EF4-FFF2-40B4-BE49-F238E27FC236}">
                <a16:creationId xmlns:a16="http://schemas.microsoft.com/office/drawing/2014/main" id="{5F098A5A-689B-5B83-6C8F-AA5A873B2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956" y="4762121"/>
            <a:ext cx="185737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20C9618A-EC81-F901-41D6-32A736971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966" y="4835399"/>
            <a:ext cx="2917371" cy="1458686"/>
          </a:xfrm>
          <a:prstGeom prst="rect">
            <a:avLst/>
          </a:prstGeom>
        </p:spPr>
      </p:pic>
      <p:sp>
        <p:nvSpPr>
          <p:cNvPr id="6" name="TextBox 5">
            <a:extLst>
              <a:ext uri="{FF2B5EF4-FFF2-40B4-BE49-F238E27FC236}">
                <a16:creationId xmlns:a16="http://schemas.microsoft.com/office/drawing/2014/main" id="{992E92FB-1194-1D8B-DE94-D03F2DD2037C}"/>
              </a:ext>
            </a:extLst>
          </p:cNvPr>
          <p:cNvSpPr txBox="1"/>
          <p:nvPr/>
        </p:nvSpPr>
        <p:spPr>
          <a:xfrm>
            <a:off x="8915400" y="4147457"/>
            <a:ext cx="3276600" cy="2952750"/>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527726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field&#10;&#10;Description automatically generated">
            <a:extLst>
              <a:ext uri="{FF2B5EF4-FFF2-40B4-BE49-F238E27FC236}">
                <a16:creationId xmlns:a16="http://schemas.microsoft.com/office/drawing/2014/main" id="{4BEE68E0-2E5F-7B99-7AFA-914FE0E85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160676"/>
            <a:ext cx="6419850"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PAST PROJECTS</a:t>
            </a:r>
            <a:endPar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04800" y="631773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n-lt"/>
              </a:rPr>
              <a:t>5</a:t>
            </a:r>
          </a:p>
        </p:txBody>
      </p:sp>
      <p:pic>
        <p:nvPicPr>
          <p:cNvPr id="3" name="Picture 2">
            <a:extLst>
              <a:ext uri="{FF2B5EF4-FFF2-40B4-BE49-F238E27FC236}">
                <a16:creationId xmlns:a16="http://schemas.microsoft.com/office/drawing/2014/main" id="{17D11915-0338-EA77-D5B6-605FD6E5C874}"/>
              </a:ext>
            </a:extLst>
          </p:cNvPr>
          <p:cNvPicPr>
            <a:picLocks noChangeAspect="1"/>
          </p:cNvPicPr>
          <p:nvPr/>
        </p:nvPicPr>
        <p:blipFill>
          <a:blip r:embed="rId3"/>
          <a:stretch>
            <a:fillRect/>
          </a:stretch>
        </p:blipFill>
        <p:spPr>
          <a:xfrm>
            <a:off x="921368" y="933450"/>
            <a:ext cx="7806088" cy="5667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9746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field&#10;&#10;Description automatically generated">
            <a:extLst>
              <a:ext uri="{FF2B5EF4-FFF2-40B4-BE49-F238E27FC236}">
                <a16:creationId xmlns:a16="http://schemas.microsoft.com/office/drawing/2014/main" id="{4BEE68E0-2E5F-7B99-7AFA-914FE0E85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160676"/>
            <a:ext cx="7429500"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PAST PROJECTS (CONT.)</a:t>
            </a:r>
            <a:endPar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04800" y="634630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n-lt"/>
              </a:rPr>
              <a:t>6</a:t>
            </a:r>
          </a:p>
        </p:txBody>
      </p:sp>
      <p:pic>
        <p:nvPicPr>
          <p:cNvPr id="8" name="Picture 7">
            <a:extLst>
              <a:ext uri="{FF2B5EF4-FFF2-40B4-BE49-F238E27FC236}">
                <a16:creationId xmlns:a16="http://schemas.microsoft.com/office/drawing/2014/main" id="{74643F82-EB60-1A1B-70E4-759F039ED38C}"/>
              </a:ext>
            </a:extLst>
          </p:cNvPr>
          <p:cNvPicPr>
            <a:picLocks noChangeAspect="1"/>
          </p:cNvPicPr>
          <p:nvPr/>
        </p:nvPicPr>
        <p:blipFill>
          <a:blip r:embed="rId3"/>
          <a:stretch>
            <a:fillRect/>
          </a:stretch>
        </p:blipFill>
        <p:spPr>
          <a:xfrm>
            <a:off x="742950" y="1095135"/>
            <a:ext cx="8048625" cy="5105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AAA6D2AC-5F7D-7C15-B164-0F7BC0AF03A3}"/>
              </a:ext>
            </a:extLst>
          </p:cNvPr>
          <p:cNvPicPr>
            <a:picLocks noChangeAspect="1"/>
          </p:cNvPicPr>
          <p:nvPr/>
        </p:nvPicPr>
        <p:blipFill>
          <a:blip r:embed="rId4"/>
          <a:stretch>
            <a:fillRect/>
          </a:stretch>
        </p:blipFill>
        <p:spPr>
          <a:xfrm>
            <a:off x="7124700" y="5659954"/>
            <a:ext cx="1076325" cy="443468"/>
          </a:xfrm>
          <a:prstGeom prst="rect">
            <a:avLst/>
          </a:prstGeom>
        </p:spPr>
      </p:pic>
    </p:spTree>
    <p:extLst>
      <p:ext uri="{BB962C8B-B14F-4D97-AF65-F5344CB8AC3E}">
        <p14:creationId xmlns:p14="http://schemas.microsoft.com/office/powerpoint/2010/main" val="154443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D85AF706-8831-02D5-29E9-5547A7FF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6E0EE14E-8F1D-F9C2-628E-6AE94BBDA5EA}"/>
              </a:ext>
            </a:extLst>
          </p:cNvPr>
          <p:cNvSpPr txBox="1"/>
          <p:nvPr/>
        </p:nvSpPr>
        <p:spPr>
          <a:xfrm>
            <a:off x="324632" y="172967"/>
            <a:ext cx="7496301"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CURRENT PROJECTS  </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52425" y="635583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n-lt"/>
              </a:rPr>
              <a:t>7</a:t>
            </a:r>
          </a:p>
        </p:txBody>
      </p:sp>
      <p:pic>
        <p:nvPicPr>
          <p:cNvPr id="5" name="Picture 4" descr="Map&#10;&#10;Description automatically generated">
            <a:extLst>
              <a:ext uri="{FF2B5EF4-FFF2-40B4-BE49-F238E27FC236}">
                <a16:creationId xmlns:a16="http://schemas.microsoft.com/office/drawing/2014/main" id="{565F7D30-FA67-9BB4-8B18-19B6E95C75C8}"/>
              </a:ext>
            </a:extLst>
          </p:cNvPr>
          <p:cNvPicPr>
            <a:picLocks noChangeAspect="1"/>
          </p:cNvPicPr>
          <p:nvPr/>
        </p:nvPicPr>
        <p:blipFill>
          <a:blip r:embed="rId3"/>
          <a:stretch>
            <a:fillRect/>
          </a:stretch>
        </p:blipFill>
        <p:spPr>
          <a:xfrm>
            <a:off x="3170008" y="940304"/>
            <a:ext cx="6551220" cy="42426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descr="Map&#10;&#10;Description automatically generated">
            <a:extLst>
              <a:ext uri="{FF2B5EF4-FFF2-40B4-BE49-F238E27FC236}">
                <a16:creationId xmlns:a16="http://schemas.microsoft.com/office/drawing/2014/main" id="{71F4E44B-D391-8233-50A3-EDF42CE99F76}"/>
              </a:ext>
            </a:extLst>
          </p:cNvPr>
          <p:cNvPicPr>
            <a:picLocks noChangeAspect="1"/>
          </p:cNvPicPr>
          <p:nvPr/>
        </p:nvPicPr>
        <p:blipFill>
          <a:blip r:embed="rId4"/>
          <a:stretch>
            <a:fillRect/>
          </a:stretch>
        </p:blipFill>
        <p:spPr>
          <a:xfrm>
            <a:off x="130718" y="3170810"/>
            <a:ext cx="5533307" cy="29254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54E8859A-1AC7-979A-FEEC-0EAA71FDB3F6}"/>
              </a:ext>
            </a:extLst>
          </p:cNvPr>
          <p:cNvPicPr>
            <a:picLocks noChangeAspect="1"/>
          </p:cNvPicPr>
          <p:nvPr/>
        </p:nvPicPr>
        <p:blipFill>
          <a:blip r:embed="rId5"/>
          <a:stretch>
            <a:fillRect/>
          </a:stretch>
        </p:blipFill>
        <p:spPr>
          <a:xfrm>
            <a:off x="8572500" y="4878904"/>
            <a:ext cx="1076325" cy="443468"/>
          </a:xfrm>
          <a:prstGeom prst="rect">
            <a:avLst/>
          </a:prstGeom>
        </p:spPr>
      </p:pic>
      <p:pic>
        <p:nvPicPr>
          <p:cNvPr id="7" name="Picture 6">
            <a:extLst>
              <a:ext uri="{FF2B5EF4-FFF2-40B4-BE49-F238E27FC236}">
                <a16:creationId xmlns:a16="http://schemas.microsoft.com/office/drawing/2014/main" id="{1F1A5379-FCA8-06C2-3AD0-D6026B443AB2}"/>
              </a:ext>
            </a:extLst>
          </p:cNvPr>
          <p:cNvPicPr>
            <a:picLocks noChangeAspect="1"/>
          </p:cNvPicPr>
          <p:nvPr/>
        </p:nvPicPr>
        <p:blipFill>
          <a:blip r:embed="rId5"/>
          <a:stretch>
            <a:fillRect/>
          </a:stretch>
        </p:blipFill>
        <p:spPr>
          <a:xfrm>
            <a:off x="419100" y="5393253"/>
            <a:ext cx="1076325" cy="443468"/>
          </a:xfrm>
          <a:prstGeom prst="rect">
            <a:avLst/>
          </a:prstGeom>
        </p:spPr>
      </p:pic>
    </p:spTree>
    <p:extLst>
      <p:ext uri="{BB962C8B-B14F-4D97-AF65-F5344CB8AC3E}">
        <p14:creationId xmlns:p14="http://schemas.microsoft.com/office/powerpoint/2010/main" val="303689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black and white clouds&#10;&#10;Description automatically generated">
            <a:extLst>
              <a:ext uri="{FF2B5EF4-FFF2-40B4-BE49-F238E27FC236}">
                <a16:creationId xmlns:a16="http://schemas.microsoft.com/office/drawing/2014/main" id="{7E8A2847-590C-2A18-C11F-0862D2B85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6E0EE14E-8F1D-F9C2-628E-6AE94BBDA5EA}"/>
              </a:ext>
            </a:extLst>
          </p:cNvPr>
          <p:cNvSpPr txBox="1"/>
          <p:nvPr/>
        </p:nvSpPr>
        <p:spPr>
          <a:xfrm>
            <a:off x="533400" y="270548"/>
            <a:ext cx="7321296"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FUTURE PROJECTS </a:t>
            </a:r>
          </a:p>
        </p:txBody>
      </p:sp>
      <p:pic>
        <p:nvPicPr>
          <p:cNvPr id="4" name="Picture 3" descr="Map&#10;&#10;Description automatically generated">
            <a:extLst>
              <a:ext uri="{FF2B5EF4-FFF2-40B4-BE49-F238E27FC236}">
                <a16:creationId xmlns:a16="http://schemas.microsoft.com/office/drawing/2014/main" id="{7E5B6FE5-DF5F-710E-B802-CC8061792CDC}"/>
              </a:ext>
            </a:extLst>
          </p:cNvPr>
          <p:cNvPicPr>
            <a:picLocks noChangeAspect="1"/>
          </p:cNvPicPr>
          <p:nvPr/>
        </p:nvPicPr>
        <p:blipFill>
          <a:blip r:embed="rId3"/>
          <a:stretch>
            <a:fillRect/>
          </a:stretch>
        </p:blipFill>
        <p:spPr>
          <a:xfrm>
            <a:off x="1034798" y="1124569"/>
            <a:ext cx="7613662" cy="5528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04800" y="628915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n-lt"/>
              </a:rPr>
              <a:t>8</a:t>
            </a:r>
          </a:p>
        </p:txBody>
      </p:sp>
      <p:pic>
        <p:nvPicPr>
          <p:cNvPr id="5" name="Picture 4">
            <a:extLst>
              <a:ext uri="{FF2B5EF4-FFF2-40B4-BE49-F238E27FC236}">
                <a16:creationId xmlns:a16="http://schemas.microsoft.com/office/drawing/2014/main" id="{EF8C47C4-C1F9-B3A3-4CCD-8F0E330D1C01}"/>
              </a:ext>
            </a:extLst>
          </p:cNvPr>
          <p:cNvPicPr>
            <a:picLocks noChangeAspect="1"/>
          </p:cNvPicPr>
          <p:nvPr/>
        </p:nvPicPr>
        <p:blipFill>
          <a:blip r:embed="rId4"/>
          <a:stretch>
            <a:fillRect/>
          </a:stretch>
        </p:blipFill>
        <p:spPr>
          <a:xfrm>
            <a:off x="6781800" y="6031429"/>
            <a:ext cx="1076325" cy="443468"/>
          </a:xfrm>
          <a:prstGeom prst="rect">
            <a:avLst/>
          </a:prstGeom>
        </p:spPr>
      </p:pic>
    </p:spTree>
    <p:extLst>
      <p:ext uri="{BB962C8B-B14F-4D97-AF65-F5344CB8AC3E}">
        <p14:creationId xmlns:p14="http://schemas.microsoft.com/office/powerpoint/2010/main" val="2383642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black and white clouds&#10;&#10;Description automatically generated">
            <a:extLst>
              <a:ext uri="{FF2B5EF4-FFF2-40B4-BE49-F238E27FC236}">
                <a16:creationId xmlns:a16="http://schemas.microsoft.com/office/drawing/2014/main" id="{7E8A2847-590C-2A18-C11F-0862D2B85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178625"/>
            <a:ext cx="7321296" cy="769441"/>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latin typeface="Century Gothic"/>
                <a:ea typeface="Roboto Slab"/>
                <a:cs typeface="BrowalliaUPC"/>
              </a:rPr>
              <a:t>ALL PROJECTS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04800" y="630820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n-lt"/>
              </a:rPr>
              <a:t>9</a:t>
            </a:r>
          </a:p>
        </p:txBody>
      </p:sp>
      <p:pic>
        <p:nvPicPr>
          <p:cNvPr id="4" name="Picture 3">
            <a:extLst>
              <a:ext uri="{FF2B5EF4-FFF2-40B4-BE49-F238E27FC236}">
                <a16:creationId xmlns:a16="http://schemas.microsoft.com/office/drawing/2014/main" id="{AE46EEAC-FC40-7FA8-4F0A-EF254C8580BC}"/>
              </a:ext>
            </a:extLst>
          </p:cNvPr>
          <p:cNvPicPr>
            <a:picLocks noChangeAspect="1"/>
          </p:cNvPicPr>
          <p:nvPr/>
        </p:nvPicPr>
        <p:blipFill>
          <a:blip r:embed="rId3"/>
          <a:stretch>
            <a:fillRect/>
          </a:stretch>
        </p:blipFill>
        <p:spPr>
          <a:xfrm>
            <a:off x="941358" y="952500"/>
            <a:ext cx="7908983" cy="5800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9294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8" ma:contentTypeDescription="Create a new document." ma:contentTypeScope="" ma:versionID="5a20b731de25949bedeb6229006aee2f">
  <xsd:schema xmlns:xsd="http://www.w3.org/2001/XMLSchema" xmlns:xs="http://www.w3.org/2001/XMLSchema" xmlns:p="http://schemas.microsoft.com/office/2006/metadata/properties" xmlns:ns2="dac4e956-f0e3-4f68-a80d-7cb1a90f51eb" targetNamespace="http://schemas.microsoft.com/office/2006/metadata/properties" ma:root="true" ma:fieldsID="536f6914adaeed2b45b611ab2707203f"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1FE29F-8BF6-49FE-B5A4-487DE84CF770}"/>
</file>

<file path=customXml/itemProps2.xml><?xml version="1.0" encoding="utf-8"?>
<ds:datastoreItem xmlns:ds="http://schemas.openxmlformats.org/officeDocument/2006/customXml" ds:itemID="{2D66581C-372A-4255-8FBC-0260A9FC6136}"/>
</file>

<file path=docProps/app.xml><?xml version="1.0" encoding="utf-8"?>
<Properties xmlns="http://schemas.openxmlformats.org/officeDocument/2006/extended-properties" xmlns:vt="http://schemas.openxmlformats.org/officeDocument/2006/docPropsVTypes">
  <TotalTime>33</TotalTime>
  <Words>261</Words>
  <Application>Microsoft Office PowerPoint</Application>
  <PresentationFormat>Widescreen</PresentationFormat>
  <Paragraphs>56</Paragraphs>
  <Slides>13</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Arial</vt:lpstr>
      <vt:lpstr>Century Gothic</vt:lpstr>
      <vt:lpstr>Vancouver V.20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Jaycee Shepherd</dc:creator>
  <cp:lastModifiedBy>Gabriel McClelland</cp:lastModifiedBy>
  <cp:revision>800</cp:revision>
  <dcterms:created xsi:type="dcterms:W3CDTF">2024-07-01T17:26:48Z</dcterms:created>
  <dcterms:modified xsi:type="dcterms:W3CDTF">2024-10-22T01:13:29Z</dcterms:modified>
</cp:coreProperties>
</file>