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59" r:id="rId7"/>
    <p:sldId id="258" r:id="rId8"/>
    <p:sldId id="267" r:id="rId9"/>
    <p:sldId id="268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506CD-363D-43BD-B3ED-3394E2EFBA42}" v="3" dt="2024-11-04T17:17:14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Novak" userId="1bf35eaf-d94c-4f2d-bb10-da09de5f8ee8" providerId="ADAL" clId="{396506CD-363D-43BD-B3ED-3394E2EFBA42}"/>
    <pc:docChg chg="modSld">
      <pc:chgData name="Taylor Novak" userId="1bf35eaf-d94c-4f2d-bb10-da09de5f8ee8" providerId="ADAL" clId="{396506CD-363D-43BD-B3ED-3394E2EFBA42}" dt="2024-11-04T17:17:14.485" v="2" actId="13926"/>
      <pc:docMkLst>
        <pc:docMk/>
      </pc:docMkLst>
      <pc:sldChg chg="modSp mod">
        <pc:chgData name="Taylor Novak" userId="1bf35eaf-d94c-4f2d-bb10-da09de5f8ee8" providerId="ADAL" clId="{396506CD-363D-43BD-B3ED-3394E2EFBA42}" dt="2024-11-04T17:16:35.192" v="0" actId="20577"/>
        <pc:sldMkLst>
          <pc:docMk/>
          <pc:sldMk cId="412534869" sldId="267"/>
        </pc:sldMkLst>
        <pc:graphicFrameChg chg="modGraphic">
          <ac:chgData name="Taylor Novak" userId="1bf35eaf-d94c-4f2d-bb10-da09de5f8ee8" providerId="ADAL" clId="{396506CD-363D-43BD-B3ED-3394E2EFBA42}" dt="2024-11-04T17:16:35.192" v="0" actId="20577"/>
          <ac:graphicFrameMkLst>
            <pc:docMk/>
            <pc:sldMk cId="412534869" sldId="267"/>
            <ac:graphicFrameMk id="3" creationId="{19255840-7501-96CF-85E0-9B2277D8D3E8}"/>
          </ac:graphicFrameMkLst>
        </pc:graphicFrameChg>
      </pc:sldChg>
      <pc:sldChg chg="modSp mod">
        <pc:chgData name="Taylor Novak" userId="1bf35eaf-d94c-4f2d-bb10-da09de5f8ee8" providerId="ADAL" clId="{396506CD-363D-43BD-B3ED-3394E2EFBA42}" dt="2024-11-04T17:17:14.485" v="2" actId="13926"/>
        <pc:sldMkLst>
          <pc:docMk/>
          <pc:sldMk cId="2139138227" sldId="268"/>
        </pc:sldMkLst>
        <pc:graphicFrameChg chg="modGraphic">
          <ac:chgData name="Taylor Novak" userId="1bf35eaf-d94c-4f2d-bb10-da09de5f8ee8" providerId="ADAL" clId="{396506CD-363D-43BD-B3ED-3394E2EFBA42}" dt="2024-11-04T17:17:14.485" v="2" actId="13926"/>
          <ac:graphicFrameMkLst>
            <pc:docMk/>
            <pc:sldMk cId="2139138227" sldId="268"/>
            <ac:graphicFrameMk id="3" creationId="{464F37F4-7651-A41D-20E9-6B0C85EACBF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176981" y="3429000"/>
            <a:ext cx="127622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b="1">
                <a:solidFill>
                  <a:schemeClr val="bg1"/>
                </a:solidFill>
              </a:rPr>
              <a:t>FIRE RETIREMENT FUND UPDATE</a:t>
            </a:r>
          </a:p>
          <a:p>
            <a:r>
              <a:rPr lang="en-US" sz="3200" b="1">
                <a:solidFill>
                  <a:schemeClr val="bg1"/>
                </a:solidFill>
              </a:rPr>
              <a:t>NOVEMBER 4,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 and a city&#10;&#10;Description automatically generated with medium confidence">
            <a:extLst>
              <a:ext uri="{FF2B5EF4-FFF2-40B4-BE49-F238E27FC236}">
                <a16:creationId xmlns:a16="http://schemas.microsoft.com/office/drawing/2014/main" id="{674F0A2A-7869-5CE5-4117-DA45D108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441146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PREVIOUS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Firefighter overtime benefit and highest 60-month changes, effective January 2024.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City Council increased employer contribution rate by 2.0%, effective January 2024.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CURRENT TIMELINE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251105"/>
            <a:ext cx="87934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June 2024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, MFRRF Board and City Council accept updated Actuarial Reports, as of December 31, 2023, from Rudd and Wisdom and Foster and Foster.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July 2024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, City Council Subcommittee recommends Pension Obligation Bond Agreement (POB) and Council approves this at the July 23 Council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July 2024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, MFRRF Board considers City Council POB and does not have a majority vote to pass on July 29.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August-October 2024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, Council and MFRRF Joint Subcommittee created for negotiation purposes and meet - August, September, and October.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3FA0959D-7E16-D871-7FDF-64554C13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356419" y="219456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CURRENT TIMELINE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356419" y="1001689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September 26, 2024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, proposal from the City was given to MFRRF Subcommittee Members. (Subsequent mtg took place with no action)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October 30, 2024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, Members of the MFRRF Board, at board meeting present a ‘Funding Resolution’ for a vote, which was deferred to allow time to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November 4, 2024,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Special City Council Meeting to review resolution.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November 4, 2024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, Special Meeting of the MFRRF Board will be held for a vote of the resolution.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September 1, 2025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, Funding Soundness Restoration Plan (FSRP) due to Texas Pension Review Board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8E63-E816-37A8-4E2F-061E5921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6D88B1-8341-5066-3658-A3825F35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58563-00AA-DDCE-7F18-74C9569B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0"/>
            <a:ext cx="11835384" cy="1325563"/>
          </a:xfrm>
        </p:spPr>
        <p:txBody>
          <a:bodyPr/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JULY 2024 CITY COUNCIL POB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738E-647E-78E8-C53E-0E59608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255840-7501-96CF-85E0-9B2277D8D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41529"/>
              </p:ext>
            </p:extLst>
          </p:nvPr>
        </p:nvGraphicFramePr>
        <p:xfrm>
          <a:off x="950317" y="1329459"/>
          <a:ext cx="10291365" cy="4199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435">
                  <a:extLst>
                    <a:ext uri="{9D8B030D-6E8A-4147-A177-3AD203B41FA5}">
                      <a16:colId xmlns:a16="http://schemas.microsoft.com/office/drawing/2014/main" val="4105589207"/>
                    </a:ext>
                  </a:extLst>
                </a:gridCol>
                <a:gridCol w="4385976">
                  <a:extLst>
                    <a:ext uri="{9D8B030D-6E8A-4147-A177-3AD203B41FA5}">
                      <a16:colId xmlns:a16="http://schemas.microsoft.com/office/drawing/2014/main" val="2995472170"/>
                    </a:ext>
                  </a:extLst>
                </a:gridCol>
                <a:gridCol w="4273954">
                  <a:extLst>
                    <a:ext uri="{9D8B030D-6E8A-4147-A177-3AD203B41FA5}">
                      <a16:colId xmlns:a16="http://schemas.microsoft.com/office/drawing/2014/main" val="830363332"/>
                    </a:ext>
                  </a:extLst>
                </a:gridCol>
              </a:tblGrid>
              <a:tr h="313075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JULY 2024 CITY COUNCIL POB HIGHLIGHTS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03678"/>
                  </a:ext>
                </a:extLst>
              </a:tr>
              <a:tr h="782686">
                <a:tc>
                  <a:txBody>
                    <a:bodyPr/>
                    <a:lstStyle/>
                    <a:p>
                      <a:r>
                        <a:rPr lang="en-US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Infusion from Bond Sale (POB) to pay portion of lump sum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81776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r>
                        <a:rPr lang="en-US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in Benefit Changes of Total Annual Payroll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18019"/>
                  </a:ext>
                </a:extLst>
              </a:tr>
              <a:tr h="2410556">
                <a:tc>
                  <a:txBody>
                    <a:bodyPr/>
                    <a:lstStyle/>
                    <a:p>
                      <a:r>
                        <a:rPr lang="en-US"/>
                        <a:t>CITY/FF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Actuarial Defined contribution Rate (ADC) implemented, 2:1 ratio, city being at 2%, FF at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 period: MFRRF Board and Members would not have the ability to enhance or change benefits or member contribution rates (outside of ADC) without council approval and/or hitting MOU defined milestones.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2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5E68-BD6E-FFDC-74DB-3997B16E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081CBBF-17E5-B05A-75CD-BB9954C2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F4136-A06E-1B1F-C3E3-383D17A0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99949"/>
            <a:ext cx="11551920" cy="1325563"/>
          </a:xfrm>
        </p:spPr>
        <p:txBody>
          <a:bodyPr/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OCTOBER 2024 </a:t>
            </a: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COUNCIL </a:t>
            </a:r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SUBCOMMITTEE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2E467-1DE8-0925-7E4B-C5F3541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6</a:t>
            </a:fld>
            <a:endParaRPr lang="en-US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4F37F4-7651-A41D-20E9-6B0C85EAC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91272"/>
              </p:ext>
            </p:extLst>
          </p:nvPr>
        </p:nvGraphicFramePr>
        <p:xfrm>
          <a:off x="256145" y="762730"/>
          <a:ext cx="11679710" cy="4990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942">
                  <a:extLst>
                    <a:ext uri="{9D8B030D-6E8A-4147-A177-3AD203B41FA5}">
                      <a16:colId xmlns:a16="http://schemas.microsoft.com/office/drawing/2014/main" val="1700838647"/>
                    </a:ext>
                  </a:extLst>
                </a:gridCol>
                <a:gridCol w="2624796">
                  <a:extLst>
                    <a:ext uri="{9D8B030D-6E8A-4147-A177-3AD203B41FA5}">
                      <a16:colId xmlns:a16="http://schemas.microsoft.com/office/drawing/2014/main" val="678032581"/>
                    </a:ext>
                  </a:extLst>
                </a:gridCol>
                <a:gridCol w="2871818">
                  <a:extLst>
                    <a:ext uri="{9D8B030D-6E8A-4147-A177-3AD203B41FA5}">
                      <a16:colId xmlns:a16="http://schemas.microsoft.com/office/drawing/2014/main" val="2434896270"/>
                    </a:ext>
                  </a:extLst>
                </a:gridCol>
                <a:gridCol w="2022916">
                  <a:extLst>
                    <a:ext uri="{9D8B030D-6E8A-4147-A177-3AD203B41FA5}">
                      <a16:colId xmlns:a16="http://schemas.microsoft.com/office/drawing/2014/main" val="4187786836"/>
                    </a:ext>
                  </a:extLst>
                </a:gridCol>
                <a:gridCol w="1824238">
                  <a:extLst>
                    <a:ext uri="{9D8B030D-6E8A-4147-A177-3AD203B41FA5}">
                      <a16:colId xmlns:a16="http://schemas.microsoft.com/office/drawing/2014/main" val="1613186339"/>
                    </a:ext>
                  </a:extLst>
                </a:gridCol>
              </a:tblGrid>
              <a:tr h="33786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700"/>
                        <a:t>OCTOBER 2024 JOINT SUBCOMMITTEE PROPOSAL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86020"/>
                  </a:ext>
                </a:extLst>
              </a:tr>
              <a:tr h="1347888">
                <a:tc>
                  <a:txBody>
                    <a:bodyPr/>
                    <a:lstStyle/>
                    <a:p>
                      <a:r>
                        <a:rPr lang="en-US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increases for all FF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Influx (Cash) for Lump Sum Needed for 25 Year Amortization Schedule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Employer Contribution Rate (24.2%) for vacant FF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FF Recruits at same rate as FF from date of 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82913"/>
                  </a:ext>
                </a:extLst>
              </a:tr>
              <a:tr h="1836225">
                <a:tc>
                  <a:txBody>
                    <a:bodyPr/>
                    <a:lstStyle/>
                    <a:p>
                      <a:r>
                        <a:rPr lang="en-US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Reduction of benefits and/or increased member contribution of total annual payroll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temporary $95,000 cap on annual retirement benefits. Those currently higher than $95,000 upon implementation would be frozen at that higher rate.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increase benefits and cap once unfunded liability reaches 85% funded.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12403"/>
                  </a:ext>
                </a:extLst>
              </a:tr>
              <a:tr h="1349176">
                <a:tc>
                  <a:txBody>
                    <a:bodyPr/>
                    <a:lstStyle/>
                    <a:p>
                      <a:r>
                        <a:rPr lang="en-US"/>
                        <a:t>CITY/FF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 Rate at 2:1 (Increase or Decrease), FF Capped at ~3% Change, City Unlimited %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8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3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BEE68E0-2E5F-7B99-7AFA-914FE0E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49773"/>
            <a:ext cx="916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OCTOBER 2024 MFRRF FUNDING RESOLUTION HIGHLIGHTS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3C6D1-EB9F-51BF-55F1-06F1A2940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47519"/>
              </p:ext>
            </p:extLst>
          </p:nvPr>
        </p:nvGraphicFramePr>
        <p:xfrm>
          <a:off x="925945" y="1748625"/>
          <a:ext cx="8383294" cy="3360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854">
                  <a:extLst>
                    <a:ext uri="{9D8B030D-6E8A-4147-A177-3AD203B41FA5}">
                      <a16:colId xmlns:a16="http://schemas.microsoft.com/office/drawing/2014/main" val="4105589207"/>
                    </a:ext>
                  </a:extLst>
                </a:gridCol>
                <a:gridCol w="6097440">
                  <a:extLst>
                    <a:ext uri="{9D8B030D-6E8A-4147-A177-3AD203B41FA5}">
                      <a16:colId xmlns:a16="http://schemas.microsoft.com/office/drawing/2014/main" val="2995472170"/>
                    </a:ext>
                  </a:extLst>
                </a:gridCol>
              </a:tblGrid>
              <a:tr h="291144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OCTOBER 2024 MFRRF FUNDING RESOLUTION HIGHLIGHTS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03678"/>
                  </a:ext>
                </a:extLst>
              </a:tr>
              <a:tr h="623017">
                <a:tc>
                  <a:txBody>
                    <a:bodyPr/>
                    <a:lstStyle/>
                    <a:p>
                      <a:r>
                        <a:rPr lang="en-US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Infusion, amount and funding method to be determined by the Council/city (30 Year Amortization)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81776"/>
                  </a:ext>
                </a:extLst>
              </a:tr>
              <a:tr h="436111">
                <a:tc>
                  <a:txBody>
                    <a:bodyPr/>
                    <a:lstStyle/>
                    <a:p>
                      <a:r>
                        <a:rPr lang="en-US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in Membership Plan Changes of Total Annual Payroll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18019"/>
                  </a:ext>
                </a:extLst>
              </a:tr>
              <a:tr h="1918798">
                <a:tc>
                  <a:txBody>
                    <a:bodyPr/>
                    <a:lstStyle/>
                    <a:p>
                      <a:r>
                        <a:rPr lang="en-US"/>
                        <a:t>CITY/FF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 Rate at 2:1 (Increase or Decrease), FF Capped at ~3% Change, City Unlimited 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2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DB25B-472E-4391-BC7C-B5A5378184AD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AE0BBC-A32B-4034-8726-AAB9D4A078D5}">
  <ds:schemaRefs>
    <ds:schemaRef ds:uri="dac4e956-f0e3-4f68-a80d-7cb1a90f51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B66195-FEE5-46E5-8393-49F4A728D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JULY 2024 CITY COUNCIL POB HIGHLIGHTS</vt:lpstr>
      <vt:lpstr>OCTOBER 2024 COUNCIL SUBCOMMITTEE PROPOSALS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revision>1</cp:revision>
  <dcterms:created xsi:type="dcterms:W3CDTF">2024-07-01T17:26:48Z</dcterms:created>
  <dcterms:modified xsi:type="dcterms:W3CDTF">2024-11-04T17:17:23Z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