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9" r:id="rId6"/>
    <p:sldId id="261" r:id="rId7"/>
    <p:sldId id="264" r:id="rId8"/>
    <p:sldId id="283" r:id="rId9"/>
    <p:sldId id="284" r:id="rId10"/>
    <p:sldId id="260" r:id="rId11"/>
    <p:sldId id="277" r:id="rId12"/>
    <p:sldId id="267" r:id="rId13"/>
    <p:sldId id="274" r:id="rId14"/>
    <p:sldId id="273" r:id="rId15"/>
    <p:sldId id="276" r:id="rId16"/>
    <p:sldId id="268" r:id="rId17"/>
    <p:sldId id="263" r:id="rId18"/>
    <p:sldId id="282" r:id="rId19"/>
    <p:sldId id="266" r:id="rId20"/>
    <p:sldId id="280" r:id="rId21"/>
    <p:sldId id="279" r:id="rId22"/>
    <p:sldId id="285" r:id="rId23"/>
    <p:sldId id="278" r:id="rId24"/>
    <p:sldId id="286" r:id="rId25"/>
    <p:sldId id="287" r:id="rId26"/>
    <p:sldId id="288" r:id="rId27"/>
    <p:sldId id="26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87170" autoAdjust="0"/>
  </p:normalViewPr>
  <p:slideViewPr>
    <p:cSldViewPr snapToGrid="0">
      <p:cViewPr varScale="1">
        <p:scale>
          <a:sx n="96" d="100"/>
          <a:sy n="96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Sales%20Tax\Sales%20Tax%20Composition%20-%20Oil%20vs%20Oth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Inflation%20and%20the%20Midland%20Factor\Inflation%20Workbo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dc\Finance$\BUDGET\Budget\City%20Budget\FY26\Council%20Presentations\Inflation%20and%20the%20Midland%20Factor\Inflation%20Work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/>
              <a:t>YoY Consumer Price Index (September)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Inflation!$B$18</c:f>
              <c:strCache>
                <c:ptCount val="1"/>
                <c:pt idx="0">
                  <c:v>September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0252486298808134E-2"/>
                  <c:y val="-4.1465563071291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29-40BD-B5B9-907ECE1F8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Inflation!$C$17:$G$17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Inflation!$C$18:$G$18</c:f>
              <c:numCache>
                <c:formatCode>0.0%</c:formatCode>
                <c:ptCount val="5"/>
                <c:pt idx="0">
                  <c:v>1.3000000000000001E-2</c:v>
                </c:pt>
                <c:pt idx="1">
                  <c:v>5.7999999999999996E-2</c:v>
                </c:pt>
                <c:pt idx="2">
                  <c:v>8.6999999999999994E-2</c:v>
                </c:pt>
                <c:pt idx="3">
                  <c:v>4.2000000000000003E-2</c:v>
                </c:pt>
                <c:pt idx="4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9-40BD-B5B9-907ECE1F8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853456"/>
        <c:axId val="125854896"/>
      </c:lineChart>
      <c:catAx>
        <c:axId val="1258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54896"/>
        <c:crosses val="autoZero"/>
        <c:auto val="1"/>
        <c:lblAlgn val="ctr"/>
        <c:lblOffset val="100"/>
        <c:noMultiLvlLbl val="0"/>
      </c:catAx>
      <c:valAx>
        <c:axId val="12585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5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NE Wastewater Line</a:t>
            </a:r>
          </a:p>
          <a:p>
            <a:pPr>
              <a:defRPr/>
            </a:pPr>
            <a:r>
              <a:rPr lang="en-US"/>
              <a:t>57% increase,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145950050347493"/>
                  <c:y val="-6.2560619060497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E-4515-AFD7-C520B4F83D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7E-4515-AFD7-C520B4F83D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7E-4515-AFD7-C520B4F83D08}"/>
                </c:ext>
              </c:extLst>
            </c:dLbl>
            <c:dLbl>
              <c:idx val="3"/>
              <c:layout>
                <c:manualLayout>
                  <c:x val="-4.6171010973943626E-2"/>
                  <c:y val="-3.295053950963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7E-4515-AFD7-C520B4F83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Water!$B$2:$E$2</c:f>
              <c:strCache>
                <c:ptCount val="4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</c:strCache>
            </c:strRef>
          </c:cat>
          <c:val>
            <c:numRef>
              <c:f>Water!$B$3:$E$3</c:f>
              <c:numCache>
                <c:formatCode>_("$"* #,##0_);_("$"* \(#,##0\);_("$"* "-"??_);_(@_)</c:formatCode>
                <c:ptCount val="4"/>
                <c:pt idx="0">
                  <c:v>30000000</c:v>
                </c:pt>
                <c:pt idx="1">
                  <c:v>35666666.666666664</c:v>
                </c:pt>
                <c:pt idx="2">
                  <c:v>41333333.333333328</c:v>
                </c:pt>
                <c:pt idx="3">
                  <c:v>47000000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7E-4515-AFD7-C520B4F83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1904528"/>
        <c:axId val="1891908368"/>
      </c:lineChart>
      <c:catAx>
        <c:axId val="18919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1908368"/>
        <c:crosses val="autoZero"/>
        <c:auto val="1"/>
        <c:lblAlgn val="ctr"/>
        <c:lblOffset val="100"/>
        <c:noMultiLvlLbl val="0"/>
      </c:catAx>
      <c:valAx>
        <c:axId val="1891908368"/>
        <c:scaling>
          <c:orientation val="minMax"/>
          <c:max val="50000000"/>
          <c:min val="2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1904528"/>
        <c:crosses val="autoZero"/>
        <c:crossBetween val="between"/>
        <c:majorUnit val="50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Chlorine (per </a:t>
            </a:r>
            <a:r>
              <a:rPr lang="en-US" dirty="0" err="1"/>
              <a:t>lb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u="sng" dirty="0"/>
              <a:t>193% increase</a:t>
            </a:r>
            <a:r>
              <a:rPr lang="en-US" dirty="0"/>
              <a:t>, 4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Water!$A$47</c:f>
              <c:strCache>
                <c:ptCount val="1"/>
                <c:pt idx="0">
                  <c:v>Chlorine (per lb)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59896321757248"/>
                  <c:y val="-4.4496333010475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85-4490-96FA-82ED604B83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85-4490-96FA-82ED604B83C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85-4490-96FA-82ED604B83C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85-4490-96FA-82ED604B83C0}"/>
                </c:ext>
              </c:extLst>
            </c:dLbl>
            <c:dLbl>
              <c:idx val="4"/>
              <c:layout>
                <c:manualLayout>
                  <c:x val="-6.4782928623988226E-2"/>
                  <c:y val="5.0127223680373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85-4490-96FA-82ED604B8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Water!$B$46:$F$46</c:f>
              <c:strCache>
                <c:ptCount val="5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</c:strCache>
            </c:strRef>
          </c:cat>
          <c:val>
            <c:numRef>
              <c:f>Water!$B$47:$F$47</c:f>
              <c:numCache>
                <c:formatCode>_("$"* #,##0.00_);_("$"* \(#,##0.00\);_("$"* "-"??_);_(@_)</c:formatCode>
                <c:ptCount val="5"/>
                <c:pt idx="0">
                  <c:v>0.41699999999999998</c:v>
                </c:pt>
                <c:pt idx="1">
                  <c:v>0.61775000000000002</c:v>
                </c:pt>
                <c:pt idx="2">
                  <c:v>0.81850000000000001</c:v>
                </c:pt>
                <c:pt idx="3">
                  <c:v>1.01925</c:v>
                </c:pt>
                <c:pt idx="4">
                  <c:v>1.22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85-4490-96FA-82ED604B83C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5842896"/>
        <c:axId val="125841456"/>
      </c:lineChart>
      <c:catAx>
        <c:axId val="12584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1456"/>
        <c:crosses val="autoZero"/>
        <c:auto val="1"/>
        <c:lblAlgn val="ctr"/>
        <c:lblOffset val="100"/>
        <c:noMultiLvlLbl val="0"/>
      </c:catAx>
      <c:valAx>
        <c:axId val="125841456"/>
        <c:scaling>
          <c:orientation val="minMax"/>
          <c:max val="1.6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28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LAS (per gal)</a:t>
            </a:r>
          </a:p>
          <a:p>
            <a:pPr>
              <a:defRPr/>
            </a:pPr>
            <a:r>
              <a:rPr lang="en-US"/>
              <a:t>32% increase, 4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Water!$J$47</c:f>
              <c:strCache>
                <c:ptCount val="1"/>
                <c:pt idx="0">
                  <c:v>LAS (per gal)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DD-4EFC-AA27-2A75A99F2B9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DD-4EFC-AA27-2A75A99F2B9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DD-4EFC-AA27-2A75A99F2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Water!$K$46:$O$46</c:f>
              <c:strCache>
                <c:ptCount val="5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</c:strCache>
            </c:strRef>
          </c:cat>
          <c:val>
            <c:numRef>
              <c:f>Water!$K$47:$O$47</c:f>
              <c:numCache>
                <c:formatCode>_("$"* #,##0.00_);_("$"* \(#,##0.00\);_("$"* "-"??_);_(@_)</c:formatCode>
                <c:ptCount val="5"/>
                <c:pt idx="0">
                  <c:v>1.17</c:v>
                </c:pt>
                <c:pt idx="1">
                  <c:v>1.2625</c:v>
                </c:pt>
                <c:pt idx="2">
                  <c:v>1.355</c:v>
                </c:pt>
                <c:pt idx="3">
                  <c:v>1.4475</c:v>
                </c:pt>
                <c:pt idx="4">
                  <c:v>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DD-4EFC-AA27-2A75A99F2B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5842896"/>
        <c:axId val="125841456"/>
      </c:lineChart>
      <c:catAx>
        <c:axId val="12584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1456"/>
        <c:crosses val="autoZero"/>
        <c:auto val="1"/>
        <c:lblAlgn val="ctr"/>
        <c:lblOffset val="100"/>
        <c:noMultiLvlLbl val="0"/>
      </c:catAx>
      <c:valAx>
        <c:axId val="125841456"/>
        <c:scaling>
          <c:orientation val="minMax"/>
          <c:max val="1.6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28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Polymer (per gal)</a:t>
            </a:r>
          </a:p>
          <a:p>
            <a:pPr>
              <a:defRPr/>
            </a:pPr>
            <a:r>
              <a:rPr lang="en-US"/>
              <a:t>60% increase, 4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Water!$S$47</c:f>
              <c:strCache>
                <c:ptCount val="1"/>
                <c:pt idx="0">
                  <c:v>Polymer (per gal)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B5-4C5A-A8F3-AF23672C97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5-4C5A-A8F3-AF23672C97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B5-4C5A-A8F3-AF23672C9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Water!$T$46:$X$46</c:f>
              <c:strCache>
                <c:ptCount val="5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</c:strCache>
            </c:strRef>
          </c:cat>
          <c:val>
            <c:numRef>
              <c:f>Water!$T$47:$X$47</c:f>
              <c:numCache>
                <c:formatCode>_("$"* #,##0.00_);_("$"* \(#,##0.00\);_("$"* "-"??_);_(@_)</c:formatCode>
                <c:ptCount val="5"/>
                <c:pt idx="0">
                  <c:v>4.76</c:v>
                </c:pt>
                <c:pt idx="1">
                  <c:v>5.4749999999999996</c:v>
                </c:pt>
                <c:pt idx="2">
                  <c:v>6.1899999999999995</c:v>
                </c:pt>
                <c:pt idx="3">
                  <c:v>6.9049999999999994</c:v>
                </c:pt>
                <c:pt idx="4">
                  <c:v>7.62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B5-4C5A-A8F3-AF23672C976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5842896"/>
        <c:axId val="125841456"/>
      </c:lineChart>
      <c:catAx>
        <c:axId val="12584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1456"/>
        <c:crosses val="autoZero"/>
        <c:auto val="1"/>
        <c:lblAlgn val="ctr"/>
        <c:lblOffset val="100"/>
        <c:noMultiLvlLbl val="0"/>
      </c:catAx>
      <c:valAx>
        <c:axId val="125841456"/>
        <c:scaling>
          <c:orientation val="minMax"/>
          <c:max val="8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28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Aluminum (per ton)</a:t>
            </a:r>
          </a:p>
          <a:p>
            <a:pPr>
              <a:defRPr/>
            </a:pPr>
            <a:r>
              <a:rPr lang="en-US"/>
              <a:t>57% increase, 4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Water!$AB$47</c:f>
              <c:strCache>
                <c:ptCount val="1"/>
                <c:pt idx="0">
                  <c:v>Aluminum (per ton)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2E-4798-950D-C42D73D18A1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2E-4798-950D-C42D73D18A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2E-4798-950D-C42D73D18A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Water!$AC$46:$AG$46</c:f>
              <c:strCache>
                <c:ptCount val="5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</c:strCache>
            </c:strRef>
          </c:cat>
          <c:val>
            <c:numRef>
              <c:f>Water!$AC$47:$AG$47</c:f>
              <c:numCache>
                <c:formatCode>_("$"* #,##0.00_);_("$"* \(#,##0.00\);_("$"* "-"??_);_(@_)</c:formatCode>
                <c:ptCount val="5"/>
                <c:pt idx="0">
                  <c:v>315</c:v>
                </c:pt>
                <c:pt idx="1">
                  <c:v>360</c:v>
                </c:pt>
                <c:pt idx="2">
                  <c:v>405</c:v>
                </c:pt>
                <c:pt idx="3">
                  <c:v>450</c:v>
                </c:pt>
                <c:pt idx="4">
                  <c:v>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2E-4798-950D-C42D73D18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842896"/>
        <c:axId val="125841456"/>
      </c:lineChart>
      <c:catAx>
        <c:axId val="12584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1456"/>
        <c:crosses val="autoZero"/>
        <c:auto val="1"/>
        <c:lblAlgn val="ctr"/>
        <c:lblOffset val="100"/>
        <c:noMultiLvlLbl val="0"/>
      </c:catAx>
      <c:valAx>
        <c:axId val="125841456"/>
        <c:scaling>
          <c:orientation val="minMax"/>
          <c:max val="5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28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DIP Water Main</a:t>
            </a:r>
          </a:p>
          <a:p>
            <a:pPr>
              <a:defRPr/>
            </a:pPr>
            <a:r>
              <a:rPr lang="en-US"/>
              <a:t>100-111% Increase,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Water!$A$24</c:f>
              <c:strCache>
                <c:ptCount val="1"/>
                <c:pt idx="0">
                  <c:v>12"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Water!$B$23:$E$23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Water!$B$24:$E$24</c:f>
              <c:numCache>
                <c:formatCode>_("$"* #,##0_);_("$"* \(#,##0\);_("$"* "-"??_);_(@_)</c:formatCode>
                <c:ptCount val="4"/>
                <c:pt idx="0">
                  <c:v>75</c:v>
                </c:pt>
                <c:pt idx="1">
                  <c:v>102.66666666666667</c:v>
                </c:pt>
                <c:pt idx="2">
                  <c:v>130.33333333333334</c:v>
                </c:pt>
                <c:pt idx="3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E1-47FC-B922-0B0CBC70ADB4}"/>
            </c:ext>
          </c:extLst>
        </c:ser>
        <c:ser>
          <c:idx val="1"/>
          <c:order val="1"/>
          <c:tx>
            <c:strRef>
              <c:f>Water!$A$25</c:f>
              <c:strCache>
                <c:ptCount val="1"/>
                <c:pt idx="0">
                  <c:v>8"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Water!$B$23:$E$23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Water!$B$25:$E$25</c:f>
              <c:numCache>
                <c:formatCode>_("$"* #,##0_);_("$"* \(#,##0\);_("$"* "-"??_);_(@_)</c:formatCode>
                <c:ptCount val="4"/>
                <c:pt idx="0">
                  <c:v>55</c:v>
                </c:pt>
                <c:pt idx="1">
                  <c:v>76.666666666666671</c:v>
                </c:pt>
                <c:pt idx="2">
                  <c:v>98.333333333333343</c:v>
                </c:pt>
                <c:pt idx="3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E1-47FC-B922-0B0CBC70ADB4}"/>
            </c:ext>
          </c:extLst>
        </c:ser>
        <c:ser>
          <c:idx val="2"/>
          <c:order val="2"/>
          <c:tx>
            <c:strRef>
              <c:f>Water!$A$26</c:f>
              <c:strCache>
                <c:ptCount val="1"/>
                <c:pt idx="0">
                  <c:v>6"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Water!$B$23:$E$23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Water!$B$26:$E$26</c:f>
              <c:numCache>
                <c:formatCode>_("$"* #,##0_);_("$"* \(#,##0\);_("$"* "-"??_);_(@_)</c:formatCode>
                <c:ptCount val="4"/>
                <c:pt idx="0">
                  <c:v>55</c:v>
                </c:pt>
                <c:pt idx="1">
                  <c:v>73.333333333333329</c:v>
                </c:pt>
                <c:pt idx="2">
                  <c:v>91.666666666666657</c:v>
                </c:pt>
                <c:pt idx="3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E1-47FC-B922-0B0CBC70A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07728"/>
        <c:axId val="64710608"/>
      </c:lineChart>
      <c:catAx>
        <c:axId val="6470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710608"/>
        <c:crosses val="autoZero"/>
        <c:auto val="1"/>
        <c:lblAlgn val="ctr"/>
        <c:lblOffset val="100"/>
        <c:noMultiLvlLbl val="0"/>
      </c:catAx>
      <c:valAx>
        <c:axId val="64710608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70772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PVC Water Main</a:t>
            </a:r>
          </a:p>
          <a:p>
            <a:pPr>
              <a:defRPr/>
            </a:pPr>
            <a:r>
              <a:rPr lang="en-US"/>
              <a:t>93-141% Increase,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Water!$I$24</c:f>
              <c:strCache>
                <c:ptCount val="1"/>
                <c:pt idx="0">
                  <c:v>12"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Water!$J$23:$M$23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Water!$J$24:$M$24</c:f>
              <c:numCache>
                <c:formatCode>_("$"* #,##0_);_("$"* \(#,##0\);_("$"* "-"??_);_(@_)</c:formatCode>
                <c:ptCount val="4"/>
                <c:pt idx="0">
                  <c:v>54</c:v>
                </c:pt>
                <c:pt idx="1">
                  <c:v>79.333333333333329</c:v>
                </c:pt>
                <c:pt idx="2">
                  <c:v>104.66666666666666</c:v>
                </c:pt>
                <c:pt idx="3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FB-4085-9C8F-FFE156EECA01}"/>
            </c:ext>
          </c:extLst>
        </c:ser>
        <c:ser>
          <c:idx val="1"/>
          <c:order val="1"/>
          <c:tx>
            <c:strRef>
              <c:f>Water!$I$25</c:f>
              <c:strCache>
                <c:ptCount val="1"/>
                <c:pt idx="0">
                  <c:v>8"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Water!$J$23:$M$23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Water!$J$25:$M$25</c:f>
              <c:numCache>
                <c:formatCode>_("$"* #,##0_);_("$"* \(#,##0\);_("$"* "-"??_);_(@_)</c:formatCode>
                <c:ptCount val="4"/>
                <c:pt idx="0">
                  <c:v>48</c:v>
                </c:pt>
                <c:pt idx="1">
                  <c:v>63.666666666666664</c:v>
                </c:pt>
                <c:pt idx="2">
                  <c:v>79.333333333333329</c:v>
                </c:pt>
                <c:pt idx="3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FB-4085-9C8F-FFE156EECA01}"/>
            </c:ext>
          </c:extLst>
        </c:ser>
        <c:ser>
          <c:idx val="2"/>
          <c:order val="2"/>
          <c:tx>
            <c:strRef>
              <c:f>Water!$I$26</c:f>
              <c:strCache>
                <c:ptCount val="1"/>
                <c:pt idx="0">
                  <c:v>6"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Water!$J$23:$M$23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Water!$J$26:$M$26</c:f>
              <c:numCache>
                <c:formatCode>_("$"* #,##0_);_("$"* \(#,##0\);_("$"* "-"??_);_(@_)</c:formatCode>
                <c:ptCount val="4"/>
                <c:pt idx="0">
                  <c:v>44</c:v>
                </c:pt>
                <c:pt idx="1">
                  <c:v>57.666666666666664</c:v>
                </c:pt>
                <c:pt idx="2">
                  <c:v>71.333333333333329</c:v>
                </c:pt>
                <c:pt idx="3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FB-4085-9C8F-FFE156EEC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07728"/>
        <c:axId val="64710608"/>
      </c:lineChart>
      <c:catAx>
        <c:axId val="6470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710608"/>
        <c:crosses val="autoZero"/>
        <c:auto val="1"/>
        <c:lblAlgn val="ctr"/>
        <c:lblOffset val="100"/>
        <c:noMultiLvlLbl val="0"/>
      </c:catAx>
      <c:valAx>
        <c:axId val="64710608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70772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PVC Wastewater Main</a:t>
            </a:r>
          </a:p>
          <a:p>
            <a:pPr>
              <a:defRPr/>
            </a:pPr>
            <a:r>
              <a:rPr lang="en-US"/>
              <a:t>102-155% Increase,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Water!$R$24</c:f>
              <c:strCache>
                <c:ptCount val="1"/>
                <c:pt idx="0">
                  <c:v>12"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Water!$S$23:$V$23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Water!$S$24:$V$24</c:f>
              <c:numCache>
                <c:formatCode>_("$"* #,##0_);_("$"* \(#,##0\);_("$"* "-"??_);_(@_)</c:formatCode>
                <c:ptCount val="4"/>
                <c:pt idx="0">
                  <c:v>62</c:v>
                </c:pt>
                <c:pt idx="1">
                  <c:v>83</c:v>
                </c:pt>
                <c:pt idx="2">
                  <c:v>104</c:v>
                </c:pt>
                <c:pt idx="3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F8-4057-854D-D21F6DF73EB2}"/>
            </c:ext>
          </c:extLst>
        </c:ser>
        <c:ser>
          <c:idx val="1"/>
          <c:order val="1"/>
          <c:tx>
            <c:strRef>
              <c:f>Water!$R$25</c:f>
              <c:strCache>
                <c:ptCount val="1"/>
                <c:pt idx="0">
                  <c:v>8"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Water!$S$23:$V$23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Water!$S$25:$V$25</c:f>
              <c:numCache>
                <c:formatCode>_("$"* #,##0_);_("$"* \(#,##0\);_("$"* "-"??_);_(@_)</c:formatCode>
                <c:ptCount val="4"/>
                <c:pt idx="0">
                  <c:v>44</c:v>
                </c:pt>
                <c:pt idx="1">
                  <c:v>66.666666666666671</c:v>
                </c:pt>
                <c:pt idx="2">
                  <c:v>89.333333333333343</c:v>
                </c:pt>
                <c:pt idx="3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F8-4057-854D-D21F6DF73EB2}"/>
            </c:ext>
          </c:extLst>
        </c:ser>
        <c:ser>
          <c:idx val="2"/>
          <c:order val="2"/>
          <c:tx>
            <c:strRef>
              <c:f>Water!$R$26</c:f>
              <c:strCache>
                <c:ptCount val="1"/>
                <c:pt idx="0">
                  <c:v>6"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Water!$S$23:$V$23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Water!$S$26:$V$26</c:f>
              <c:numCache>
                <c:formatCode>_("$"* #,##0_);_("$"* \(#,##0\);_("$"* "-"??_);_(@_)</c:formatCode>
                <c:ptCount val="4"/>
                <c:pt idx="0">
                  <c:v>44</c:v>
                </c:pt>
                <c:pt idx="1">
                  <c:v>62.666666666666671</c:v>
                </c:pt>
                <c:pt idx="2">
                  <c:v>81.333333333333343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F8-4057-854D-D21F6DF73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07728"/>
        <c:axId val="64710608"/>
      </c:lineChart>
      <c:catAx>
        <c:axId val="6470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710608"/>
        <c:crosses val="autoZero"/>
        <c:auto val="1"/>
        <c:lblAlgn val="ctr"/>
        <c:lblOffset val="100"/>
        <c:noMultiLvlLbl val="0"/>
      </c:catAx>
      <c:valAx>
        <c:axId val="64710608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70772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Doug Russell Bath House</a:t>
            </a:r>
          </a:p>
          <a:p>
            <a:pPr>
              <a:defRPr/>
            </a:pPr>
            <a:r>
              <a:rPr lang="en-US" u="sng" dirty="0"/>
              <a:t>36% increase in 1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7345462660936063E-2"/>
                  <c:y val="-6.4306200517541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98-4B0A-8A33-72C04F4D2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Parks!$B$2:$C$2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Parks!$B$3:$C$3</c:f>
              <c:numCache>
                <c:formatCode>_("$"* #,##0_);_("$"* \(#,##0\);_("$"* "-"??_);_(@_)</c:formatCode>
                <c:ptCount val="2"/>
                <c:pt idx="0">
                  <c:v>4500000</c:v>
                </c:pt>
                <c:pt idx="1">
                  <c:v>6100000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39-4BE2-9BF4-7A74A6884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1904528"/>
        <c:axId val="1891908368"/>
      </c:lineChart>
      <c:catAx>
        <c:axId val="18919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1908368"/>
        <c:crosses val="autoZero"/>
        <c:auto val="1"/>
        <c:lblAlgn val="ctr"/>
        <c:lblOffset val="100"/>
        <c:noMultiLvlLbl val="0"/>
      </c:catAx>
      <c:valAx>
        <c:axId val="1891908368"/>
        <c:scaling>
          <c:orientation val="minMax"/>
          <c:max val="6500000"/>
          <c:min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1904528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A-40EA-8658-AD8896EAFDC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A-40EA-8658-AD8896EAF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Parks!$B$41:$C$41</c:f>
              <c:strCache>
                <c:ptCount val="2"/>
                <c:pt idx="0">
                  <c:v>Waco</c:v>
                </c:pt>
                <c:pt idx="1">
                  <c:v>Midland</c:v>
                </c:pt>
              </c:strCache>
            </c:strRef>
          </c:cat>
          <c:val>
            <c:numRef>
              <c:f>Parks!$B$42:$C$42</c:f>
              <c:numCache>
                <c:formatCode>_("$"* #,##0_);_("$"* \(#,##0\);_("$"* "-"??_);_(@_)</c:formatCode>
                <c:ptCount val="2"/>
                <c:pt idx="0">
                  <c:v>9000000</c:v>
                </c:pt>
                <c:pt idx="1">
                  <c:v>16200000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4A-40EA-8658-AD8896EAF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27823"/>
        <c:axId val="136428783"/>
      </c:barChart>
      <c:catAx>
        <c:axId val="13642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428783"/>
        <c:crosses val="autoZero"/>
        <c:auto val="1"/>
        <c:lblAlgn val="ctr"/>
        <c:lblOffset val="100"/>
        <c:noMultiLvlLbl val="0"/>
      </c:catAx>
      <c:valAx>
        <c:axId val="136428783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13642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Oil Related Industries vs Retail, Food &amp; Other, Monthly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Oil Related Industries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cat>
            <c:numRef>
              <c:f>Sheet2!$B$1:$CT$1</c:f>
              <c:numCache>
                <c:formatCode>mmm\-yy</c:formatCode>
                <c:ptCount val="97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  <c:pt idx="15">
                  <c:v>43101</c:v>
                </c:pt>
                <c:pt idx="16">
                  <c:v>43132</c:v>
                </c:pt>
                <c:pt idx="17">
                  <c:v>43160</c:v>
                </c:pt>
                <c:pt idx="18">
                  <c:v>43191</c:v>
                </c:pt>
                <c:pt idx="19">
                  <c:v>43221</c:v>
                </c:pt>
                <c:pt idx="20">
                  <c:v>43252</c:v>
                </c:pt>
                <c:pt idx="21">
                  <c:v>43282</c:v>
                </c:pt>
                <c:pt idx="22">
                  <c:v>43313</c:v>
                </c:pt>
                <c:pt idx="23">
                  <c:v>43344</c:v>
                </c:pt>
                <c:pt idx="24">
                  <c:v>43374</c:v>
                </c:pt>
                <c:pt idx="25">
                  <c:v>43405</c:v>
                </c:pt>
                <c:pt idx="26">
                  <c:v>43435</c:v>
                </c:pt>
                <c:pt idx="27">
                  <c:v>43466</c:v>
                </c:pt>
                <c:pt idx="28">
                  <c:v>43497</c:v>
                </c:pt>
                <c:pt idx="29">
                  <c:v>43525</c:v>
                </c:pt>
                <c:pt idx="30">
                  <c:v>43556</c:v>
                </c:pt>
                <c:pt idx="31">
                  <c:v>43586</c:v>
                </c:pt>
                <c:pt idx="32">
                  <c:v>43617</c:v>
                </c:pt>
                <c:pt idx="33">
                  <c:v>43647</c:v>
                </c:pt>
                <c:pt idx="34">
                  <c:v>43678</c:v>
                </c:pt>
                <c:pt idx="35">
                  <c:v>43709</c:v>
                </c:pt>
                <c:pt idx="36">
                  <c:v>43739</c:v>
                </c:pt>
                <c:pt idx="37">
                  <c:v>43770</c:v>
                </c:pt>
                <c:pt idx="38">
                  <c:v>43800</c:v>
                </c:pt>
                <c:pt idx="39">
                  <c:v>43831</c:v>
                </c:pt>
                <c:pt idx="40">
                  <c:v>43862</c:v>
                </c:pt>
                <c:pt idx="41">
                  <c:v>43891</c:v>
                </c:pt>
                <c:pt idx="42">
                  <c:v>43922</c:v>
                </c:pt>
                <c:pt idx="43">
                  <c:v>43952</c:v>
                </c:pt>
                <c:pt idx="44">
                  <c:v>43983</c:v>
                </c:pt>
                <c:pt idx="45">
                  <c:v>44013</c:v>
                </c:pt>
                <c:pt idx="46">
                  <c:v>44044</c:v>
                </c:pt>
                <c:pt idx="47">
                  <c:v>44075</c:v>
                </c:pt>
                <c:pt idx="48">
                  <c:v>44105</c:v>
                </c:pt>
                <c:pt idx="49">
                  <c:v>44136</c:v>
                </c:pt>
                <c:pt idx="50">
                  <c:v>44166</c:v>
                </c:pt>
                <c:pt idx="51">
                  <c:v>44197</c:v>
                </c:pt>
                <c:pt idx="52">
                  <c:v>44228</c:v>
                </c:pt>
                <c:pt idx="53">
                  <c:v>44256</c:v>
                </c:pt>
                <c:pt idx="54">
                  <c:v>44287</c:v>
                </c:pt>
                <c:pt idx="55">
                  <c:v>44317</c:v>
                </c:pt>
                <c:pt idx="56">
                  <c:v>44348</c:v>
                </c:pt>
                <c:pt idx="57">
                  <c:v>44378</c:v>
                </c:pt>
                <c:pt idx="58">
                  <c:v>44409</c:v>
                </c:pt>
                <c:pt idx="59">
                  <c:v>44440</c:v>
                </c:pt>
                <c:pt idx="60">
                  <c:v>44470</c:v>
                </c:pt>
                <c:pt idx="61">
                  <c:v>44501</c:v>
                </c:pt>
                <c:pt idx="62">
                  <c:v>44531</c:v>
                </c:pt>
                <c:pt idx="63">
                  <c:v>44562</c:v>
                </c:pt>
                <c:pt idx="64">
                  <c:v>44593</c:v>
                </c:pt>
                <c:pt idx="65">
                  <c:v>44621</c:v>
                </c:pt>
                <c:pt idx="66">
                  <c:v>44652</c:v>
                </c:pt>
                <c:pt idx="67">
                  <c:v>44682</c:v>
                </c:pt>
                <c:pt idx="68">
                  <c:v>44713</c:v>
                </c:pt>
                <c:pt idx="69">
                  <c:v>44743</c:v>
                </c:pt>
                <c:pt idx="70">
                  <c:v>44774</c:v>
                </c:pt>
                <c:pt idx="71">
                  <c:v>44805</c:v>
                </c:pt>
                <c:pt idx="72">
                  <c:v>44835</c:v>
                </c:pt>
                <c:pt idx="73">
                  <c:v>44866</c:v>
                </c:pt>
                <c:pt idx="74">
                  <c:v>44896</c:v>
                </c:pt>
                <c:pt idx="75">
                  <c:v>44927</c:v>
                </c:pt>
                <c:pt idx="76">
                  <c:v>44958</c:v>
                </c:pt>
                <c:pt idx="77">
                  <c:v>44986</c:v>
                </c:pt>
                <c:pt idx="78">
                  <c:v>45017</c:v>
                </c:pt>
                <c:pt idx="79">
                  <c:v>45047</c:v>
                </c:pt>
                <c:pt idx="80">
                  <c:v>45078</c:v>
                </c:pt>
                <c:pt idx="81">
                  <c:v>45108</c:v>
                </c:pt>
                <c:pt idx="82">
                  <c:v>45139</c:v>
                </c:pt>
                <c:pt idx="83">
                  <c:v>45170</c:v>
                </c:pt>
                <c:pt idx="84">
                  <c:v>45200</c:v>
                </c:pt>
                <c:pt idx="85">
                  <c:v>45231</c:v>
                </c:pt>
                <c:pt idx="86">
                  <c:v>45261</c:v>
                </c:pt>
                <c:pt idx="87">
                  <c:v>45292</c:v>
                </c:pt>
                <c:pt idx="88">
                  <c:v>45323</c:v>
                </c:pt>
                <c:pt idx="89">
                  <c:v>45352</c:v>
                </c:pt>
                <c:pt idx="90">
                  <c:v>45383</c:v>
                </c:pt>
                <c:pt idx="91">
                  <c:v>45413</c:v>
                </c:pt>
                <c:pt idx="92">
                  <c:v>45444</c:v>
                </c:pt>
                <c:pt idx="93">
                  <c:v>45474</c:v>
                </c:pt>
                <c:pt idx="94">
                  <c:v>45505</c:v>
                </c:pt>
                <c:pt idx="95">
                  <c:v>45536</c:v>
                </c:pt>
                <c:pt idx="96">
                  <c:v>45566</c:v>
                </c:pt>
              </c:numCache>
            </c:numRef>
          </c:cat>
          <c:val>
            <c:numRef>
              <c:f>Sheet2!$B$2:$CT$2</c:f>
              <c:numCache>
                <c:formatCode>_(* #,##0_);_(* \(#,##0\);_(* "-"??_);_(@_)</c:formatCode>
                <c:ptCount val="97"/>
                <c:pt idx="0">
                  <c:v>1049281</c:v>
                </c:pt>
                <c:pt idx="1">
                  <c:v>1080351</c:v>
                </c:pt>
                <c:pt idx="2">
                  <c:v>1274195</c:v>
                </c:pt>
                <c:pt idx="3">
                  <c:v>1134054</c:v>
                </c:pt>
                <c:pt idx="4">
                  <c:v>1089084</c:v>
                </c:pt>
                <c:pt idx="5">
                  <c:v>1246387</c:v>
                </c:pt>
                <c:pt idx="6">
                  <c:v>1091122</c:v>
                </c:pt>
                <c:pt idx="7">
                  <c:v>1582218</c:v>
                </c:pt>
                <c:pt idx="8">
                  <c:v>1286966</c:v>
                </c:pt>
                <c:pt idx="9">
                  <c:v>1550303</c:v>
                </c:pt>
                <c:pt idx="10">
                  <c:v>1646579</c:v>
                </c:pt>
                <c:pt idx="11">
                  <c:v>1810024</c:v>
                </c:pt>
                <c:pt idx="12">
                  <c:v>1696851</c:v>
                </c:pt>
                <c:pt idx="13">
                  <c:v>1785690</c:v>
                </c:pt>
                <c:pt idx="14">
                  <c:v>1518574</c:v>
                </c:pt>
                <c:pt idx="15">
                  <c:v>1515496</c:v>
                </c:pt>
                <c:pt idx="16">
                  <c:v>1716590</c:v>
                </c:pt>
                <c:pt idx="17">
                  <c:v>2216947</c:v>
                </c:pt>
                <c:pt idx="18">
                  <c:v>1588375</c:v>
                </c:pt>
                <c:pt idx="19">
                  <c:v>1884052</c:v>
                </c:pt>
                <c:pt idx="20">
                  <c:v>1644945</c:v>
                </c:pt>
                <c:pt idx="21">
                  <c:v>1963752</c:v>
                </c:pt>
                <c:pt idx="22">
                  <c:v>2122069</c:v>
                </c:pt>
                <c:pt idx="23">
                  <c:v>2035652</c:v>
                </c:pt>
                <c:pt idx="24">
                  <c:v>2066912</c:v>
                </c:pt>
                <c:pt idx="25">
                  <c:v>2360385</c:v>
                </c:pt>
                <c:pt idx="26">
                  <c:v>2286025</c:v>
                </c:pt>
                <c:pt idx="27">
                  <c:v>2076543</c:v>
                </c:pt>
                <c:pt idx="28">
                  <c:v>2260599</c:v>
                </c:pt>
                <c:pt idx="29">
                  <c:v>2181170</c:v>
                </c:pt>
                <c:pt idx="30">
                  <c:v>2035678</c:v>
                </c:pt>
                <c:pt idx="31">
                  <c:v>2565455</c:v>
                </c:pt>
                <c:pt idx="32">
                  <c:v>2147381</c:v>
                </c:pt>
                <c:pt idx="33">
                  <c:v>2255205</c:v>
                </c:pt>
                <c:pt idx="34">
                  <c:v>2101942</c:v>
                </c:pt>
                <c:pt idx="35">
                  <c:v>2246540</c:v>
                </c:pt>
                <c:pt idx="36">
                  <c:v>2171159</c:v>
                </c:pt>
                <c:pt idx="37">
                  <c:v>1835936</c:v>
                </c:pt>
                <c:pt idx="38">
                  <c:v>2268415</c:v>
                </c:pt>
                <c:pt idx="39">
                  <c:v>1562208</c:v>
                </c:pt>
                <c:pt idx="40">
                  <c:v>983312</c:v>
                </c:pt>
                <c:pt idx="41">
                  <c:v>1707527</c:v>
                </c:pt>
                <c:pt idx="42">
                  <c:v>1662577</c:v>
                </c:pt>
                <c:pt idx="43">
                  <c:v>2103269</c:v>
                </c:pt>
                <c:pt idx="44">
                  <c:v>1355147</c:v>
                </c:pt>
                <c:pt idx="45">
                  <c:v>1143262</c:v>
                </c:pt>
                <c:pt idx="46">
                  <c:v>1228335</c:v>
                </c:pt>
                <c:pt idx="47">
                  <c:v>886361</c:v>
                </c:pt>
                <c:pt idx="48">
                  <c:v>873984</c:v>
                </c:pt>
                <c:pt idx="49">
                  <c:v>1046193</c:v>
                </c:pt>
                <c:pt idx="50">
                  <c:v>1066176</c:v>
                </c:pt>
                <c:pt idx="51">
                  <c:v>714990</c:v>
                </c:pt>
                <c:pt idx="52">
                  <c:v>1197752</c:v>
                </c:pt>
                <c:pt idx="53">
                  <c:v>959876</c:v>
                </c:pt>
                <c:pt idx="54">
                  <c:v>835062</c:v>
                </c:pt>
                <c:pt idx="55">
                  <c:v>1423206</c:v>
                </c:pt>
                <c:pt idx="56">
                  <c:v>1171752</c:v>
                </c:pt>
                <c:pt idx="57">
                  <c:v>1058082</c:v>
                </c:pt>
                <c:pt idx="58">
                  <c:v>1567793</c:v>
                </c:pt>
                <c:pt idx="59">
                  <c:v>1328079</c:v>
                </c:pt>
                <c:pt idx="60">
                  <c:v>1394134</c:v>
                </c:pt>
                <c:pt idx="61">
                  <c:v>1348203</c:v>
                </c:pt>
                <c:pt idx="62">
                  <c:v>1565794</c:v>
                </c:pt>
                <c:pt idx="63">
                  <c:v>1719090</c:v>
                </c:pt>
                <c:pt idx="64">
                  <c:v>2167904</c:v>
                </c:pt>
                <c:pt idx="65">
                  <c:v>1699208</c:v>
                </c:pt>
                <c:pt idx="66">
                  <c:v>1743408</c:v>
                </c:pt>
                <c:pt idx="67">
                  <c:v>2633525</c:v>
                </c:pt>
                <c:pt idx="68">
                  <c:v>2109088</c:v>
                </c:pt>
                <c:pt idx="69">
                  <c:v>2440162</c:v>
                </c:pt>
                <c:pt idx="70">
                  <c:v>2977055</c:v>
                </c:pt>
                <c:pt idx="71">
                  <c:v>2414286</c:v>
                </c:pt>
                <c:pt idx="72">
                  <c:v>2593406</c:v>
                </c:pt>
                <c:pt idx="73">
                  <c:v>1916973</c:v>
                </c:pt>
                <c:pt idx="74">
                  <c:v>2523068</c:v>
                </c:pt>
                <c:pt idx="75">
                  <c:v>2373854</c:v>
                </c:pt>
                <c:pt idx="76">
                  <c:v>2384690</c:v>
                </c:pt>
                <c:pt idx="77">
                  <c:v>2505370</c:v>
                </c:pt>
                <c:pt idx="78">
                  <c:v>2156476</c:v>
                </c:pt>
                <c:pt idx="79">
                  <c:v>2665515</c:v>
                </c:pt>
                <c:pt idx="80">
                  <c:v>2343117</c:v>
                </c:pt>
                <c:pt idx="81">
                  <c:v>2355615</c:v>
                </c:pt>
                <c:pt idx="82">
                  <c:v>2725883</c:v>
                </c:pt>
                <c:pt idx="83">
                  <c:v>2248319</c:v>
                </c:pt>
                <c:pt idx="84">
                  <c:v>1968368</c:v>
                </c:pt>
                <c:pt idx="85">
                  <c:v>2557281</c:v>
                </c:pt>
                <c:pt idx="86">
                  <c:v>2307139</c:v>
                </c:pt>
                <c:pt idx="87">
                  <c:v>1770168</c:v>
                </c:pt>
                <c:pt idx="88">
                  <c:v>2314015</c:v>
                </c:pt>
                <c:pt idx="89">
                  <c:v>1732258</c:v>
                </c:pt>
                <c:pt idx="90">
                  <c:v>1739036</c:v>
                </c:pt>
                <c:pt idx="91">
                  <c:v>1910495</c:v>
                </c:pt>
                <c:pt idx="92">
                  <c:v>1999904</c:v>
                </c:pt>
                <c:pt idx="93">
                  <c:v>2342928</c:v>
                </c:pt>
                <c:pt idx="94">
                  <c:v>2022221</c:v>
                </c:pt>
                <c:pt idx="95">
                  <c:v>1447387</c:v>
                </c:pt>
                <c:pt idx="96">
                  <c:v>2223894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3-4F09-B418-35C4EF6D378A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Retail, Food &amp; Other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cat>
            <c:numRef>
              <c:f>Sheet2!$B$1:$CT$1</c:f>
              <c:numCache>
                <c:formatCode>mmm\-yy</c:formatCode>
                <c:ptCount val="97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  <c:pt idx="15">
                  <c:v>43101</c:v>
                </c:pt>
                <c:pt idx="16">
                  <c:v>43132</c:v>
                </c:pt>
                <c:pt idx="17">
                  <c:v>43160</c:v>
                </c:pt>
                <c:pt idx="18">
                  <c:v>43191</c:v>
                </c:pt>
                <c:pt idx="19">
                  <c:v>43221</c:v>
                </c:pt>
                <c:pt idx="20">
                  <c:v>43252</c:v>
                </c:pt>
                <c:pt idx="21">
                  <c:v>43282</c:v>
                </c:pt>
                <c:pt idx="22">
                  <c:v>43313</c:v>
                </c:pt>
                <c:pt idx="23">
                  <c:v>43344</c:v>
                </c:pt>
                <c:pt idx="24">
                  <c:v>43374</c:v>
                </c:pt>
                <c:pt idx="25">
                  <c:v>43405</c:v>
                </c:pt>
                <c:pt idx="26">
                  <c:v>43435</c:v>
                </c:pt>
                <c:pt idx="27">
                  <c:v>43466</c:v>
                </c:pt>
                <c:pt idx="28">
                  <c:v>43497</c:v>
                </c:pt>
                <c:pt idx="29">
                  <c:v>43525</c:v>
                </c:pt>
                <c:pt idx="30">
                  <c:v>43556</c:v>
                </c:pt>
                <c:pt idx="31">
                  <c:v>43586</c:v>
                </c:pt>
                <c:pt idx="32">
                  <c:v>43617</c:v>
                </c:pt>
                <c:pt idx="33">
                  <c:v>43647</c:v>
                </c:pt>
                <c:pt idx="34">
                  <c:v>43678</c:v>
                </c:pt>
                <c:pt idx="35">
                  <c:v>43709</c:v>
                </c:pt>
                <c:pt idx="36">
                  <c:v>43739</c:v>
                </c:pt>
                <c:pt idx="37">
                  <c:v>43770</c:v>
                </c:pt>
                <c:pt idx="38">
                  <c:v>43800</c:v>
                </c:pt>
                <c:pt idx="39">
                  <c:v>43831</c:v>
                </c:pt>
                <c:pt idx="40">
                  <c:v>43862</c:v>
                </c:pt>
                <c:pt idx="41">
                  <c:v>43891</c:v>
                </c:pt>
                <c:pt idx="42">
                  <c:v>43922</c:v>
                </c:pt>
                <c:pt idx="43">
                  <c:v>43952</c:v>
                </c:pt>
                <c:pt idx="44">
                  <c:v>43983</c:v>
                </c:pt>
                <c:pt idx="45">
                  <c:v>44013</c:v>
                </c:pt>
                <c:pt idx="46">
                  <c:v>44044</c:v>
                </c:pt>
                <c:pt idx="47">
                  <c:v>44075</c:v>
                </c:pt>
                <c:pt idx="48">
                  <c:v>44105</c:v>
                </c:pt>
                <c:pt idx="49">
                  <c:v>44136</c:v>
                </c:pt>
                <c:pt idx="50">
                  <c:v>44166</c:v>
                </c:pt>
                <c:pt idx="51">
                  <c:v>44197</c:v>
                </c:pt>
                <c:pt idx="52">
                  <c:v>44228</c:v>
                </c:pt>
                <c:pt idx="53">
                  <c:v>44256</c:v>
                </c:pt>
                <c:pt idx="54">
                  <c:v>44287</c:v>
                </c:pt>
                <c:pt idx="55">
                  <c:v>44317</c:v>
                </c:pt>
                <c:pt idx="56">
                  <c:v>44348</c:v>
                </c:pt>
                <c:pt idx="57">
                  <c:v>44378</c:v>
                </c:pt>
                <c:pt idx="58">
                  <c:v>44409</c:v>
                </c:pt>
                <c:pt idx="59">
                  <c:v>44440</c:v>
                </c:pt>
                <c:pt idx="60">
                  <c:v>44470</c:v>
                </c:pt>
                <c:pt idx="61">
                  <c:v>44501</c:v>
                </c:pt>
                <c:pt idx="62">
                  <c:v>44531</c:v>
                </c:pt>
                <c:pt idx="63">
                  <c:v>44562</c:v>
                </c:pt>
                <c:pt idx="64">
                  <c:v>44593</c:v>
                </c:pt>
                <c:pt idx="65">
                  <c:v>44621</c:v>
                </c:pt>
                <c:pt idx="66">
                  <c:v>44652</c:v>
                </c:pt>
                <c:pt idx="67">
                  <c:v>44682</c:v>
                </c:pt>
                <c:pt idx="68">
                  <c:v>44713</c:v>
                </c:pt>
                <c:pt idx="69">
                  <c:v>44743</c:v>
                </c:pt>
                <c:pt idx="70">
                  <c:v>44774</c:v>
                </c:pt>
                <c:pt idx="71">
                  <c:v>44805</c:v>
                </c:pt>
                <c:pt idx="72">
                  <c:v>44835</c:v>
                </c:pt>
                <c:pt idx="73">
                  <c:v>44866</c:v>
                </c:pt>
                <c:pt idx="74">
                  <c:v>44896</c:v>
                </c:pt>
                <c:pt idx="75">
                  <c:v>44927</c:v>
                </c:pt>
                <c:pt idx="76">
                  <c:v>44958</c:v>
                </c:pt>
                <c:pt idx="77">
                  <c:v>44986</c:v>
                </c:pt>
                <c:pt idx="78">
                  <c:v>45017</c:v>
                </c:pt>
                <c:pt idx="79">
                  <c:v>45047</c:v>
                </c:pt>
                <c:pt idx="80">
                  <c:v>45078</c:v>
                </c:pt>
                <c:pt idx="81">
                  <c:v>45108</c:v>
                </c:pt>
                <c:pt idx="82">
                  <c:v>45139</c:v>
                </c:pt>
                <c:pt idx="83">
                  <c:v>45170</c:v>
                </c:pt>
                <c:pt idx="84">
                  <c:v>45200</c:v>
                </c:pt>
                <c:pt idx="85">
                  <c:v>45231</c:v>
                </c:pt>
                <c:pt idx="86">
                  <c:v>45261</c:v>
                </c:pt>
                <c:pt idx="87">
                  <c:v>45292</c:v>
                </c:pt>
                <c:pt idx="88">
                  <c:v>45323</c:v>
                </c:pt>
                <c:pt idx="89">
                  <c:v>45352</c:v>
                </c:pt>
                <c:pt idx="90">
                  <c:v>45383</c:v>
                </c:pt>
                <c:pt idx="91">
                  <c:v>45413</c:v>
                </c:pt>
                <c:pt idx="92">
                  <c:v>45444</c:v>
                </c:pt>
                <c:pt idx="93">
                  <c:v>45474</c:v>
                </c:pt>
                <c:pt idx="94">
                  <c:v>45505</c:v>
                </c:pt>
                <c:pt idx="95">
                  <c:v>45536</c:v>
                </c:pt>
                <c:pt idx="96">
                  <c:v>45566</c:v>
                </c:pt>
              </c:numCache>
            </c:numRef>
          </c:cat>
          <c:val>
            <c:numRef>
              <c:f>Sheet2!$B$3:$CT$3</c:f>
              <c:numCache>
                <c:formatCode>_(* #,##0_);_(* \(#,##0\);_(* "-"??_);_(@_)</c:formatCode>
                <c:ptCount val="97"/>
                <c:pt idx="0">
                  <c:v>2758296</c:v>
                </c:pt>
                <c:pt idx="1">
                  <c:v>3534665</c:v>
                </c:pt>
                <c:pt idx="2">
                  <c:v>2899991</c:v>
                </c:pt>
                <c:pt idx="3">
                  <c:v>3123850</c:v>
                </c:pt>
                <c:pt idx="4">
                  <c:v>4392077</c:v>
                </c:pt>
                <c:pt idx="5">
                  <c:v>3039664</c:v>
                </c:pt>
                <c:pt idx="6">
                  <c:v>2959855</c:v>
                </c:pt>
                <c:pt idx="7">
                  <c:v>3349102</c:v>
                </c:pt>
                <c:pt idx="8">
                  <c:v>3115472</c:v>
                </c:pt>
                <c:pt idx="9">
                  <c:v>3364774</c:v>
                </c:pt>
                <c:pt idx="10">
                  <c:v>4329029</c:v>
                </c:pt>
                <c:pt idx="11">
                  <c:v>3505791</c:v>
                </c:pt>
                <c:pt idx="12">
                  <c:v>3698856</c:v>
                </c:pt>
                <c:pt idx="13">
                  <c:v>4280662</c:v>
                </c:pt>
                <c:pt idx="14">
                  <c:v>3092452</c:v>
                </c:pt>
                <c:pt idx="15">
                  <c:v>3090095</c:v>
                </c:pt>
                <c:pt idx="16">
                  <c:v>4415148</c:v>
                </c:pt>
                <c:pt idx="17">
                  <c:v>3184133</c:v>
                </c:pt>
                <c:pt idx="18">
                  <c:v>3144108</c:v>
                </c:pt>
                <c:pt idx="19">
                  <c:v>4146385</c:v>
                </c:pt>
                <c:pt idx="20">
                  <c:v>3457354</c:v>
                </c:pt>
                <c:pt idx="21">
                  <c:v>3785233</c:v>
                </c:pt>
                <c:pt idx="22">
                  <c:v>4286063</c:v>
                </c:pt>
                <c:pt idx="23">
                  <c:v>3537934</c:v>
                </c:pt>
                <c:pt idx="24">
                  <c:v>3776982</c:v>
                </c:pt>
                <c:pt idx="25">
                  <c:v>4216207</c:v>
                </c:pt>
                <c:pt idx="26">
                  <c:v>3643389</c:v>
                </c:pt>
                <c:pt idx="27">
                  <c:v>3642203</c:v>
                </c:pt>
                <c:pt idx="28">
                  <c:v>4953272</c:v>
                </c:pt>
                <c:pt idx="29">
                  <c:v>3866031</c:v>
                </c:pt>
                <c:pt idx="30">
                  <c:v>3642388</c:v>
                </c:pt>
                <c:pt idx="31">
                  <c:v>4343838</c:v>
                </c:pt>
                <c:pt idx="32">
                  <c:v>3731291</c:v>
                </c:pt>
                <c:pt idx="33">
                  <c:v>3955460</c:v>
                </c:pt>
                <c:pt idx="34">
                  <c:v>4693914</c:v>
                </c:pt>
                <c:pt idx="35">
                  <c:v>4332397</c:v>
                </c:pt>
                <c:pt idx="36">
                  <c:v>3928807</c:v>
                </c:pt>
                <c:pt idx="37">
                  <c:v>4495848</c:v>
                </c:pt>
                <c:pt idx="38">
                  <c:v>4047719</c:v>
                </c:pt>
                <c:pt idx="39">
                  <c:v>3618686</c:v>
                </c:pt>
                <c:pt idx="40">
                  <c:v>5669096</c:v>
                </c:pt>
                <c:pt idx="41">
                  <c:v>3126598</c:v>
                </c:pt>
                <c:pt idx="42">
                  <c:v>3370218</c:v>
                </c:pt>
                <c:pt idx="43">
                  <c:v>4152430</c:v>
                </c:pt>
                <c:pt idx="44">
                  <c:v>3130104</c:v>
                </c:pt>
                <c:pt idx="45">
                  <c:v>3238164</c:v>
                </c:pt>
                <c:pt idx="46">
                  <c:v>4142541</c:v>
                </c:pt>
                <c:pt idx="47">
                  <c:v>3284550</c:v>
                </c:pt>
                <c:pt idx="48">
                  <c:v>5141308</c:v>
                </c:pt>
                <c:pt idx="49">
                  <c:v>3870105</c:v>
                </c:pt>
                <c:pt idx="50">
                  <c:v>3150260</c:v>
                </c:pt>
                <c:pt idx="51">
                  <c:v>3047930</c:v>
                </c:pt>
                <c:pt idx="52">
                  <c:v>4923823</c:v>
                </c:pt>
                <c:pt idx="53">
                  <c:v>2959696</c:v>
                </c:pt>
                <c:pt idx="54">
                  <c:v>2600930</c:v>
                </c:pt>
                <c:pt idx="55">
                  <c:v>4568478</c:v>
                </c:pt>
                <c:pt idx="56">
                  <c:v>3463553</c:v>
                </c:pt>
                <c:pt idx="57">
                  <c:v>3488855</c:v>
                </c:pt>
                <c:pt idx="58">
                  <c:v>4312561</c:v>
                </c:pt>
                <c:pt idx="59">
                  <c:v>3566703</c:v>
                </c:pt>
                <c:pt idx="60">
                  <c:v>3462585</c:v>
                </c:pt>
                <c:pt idx="61">
                  <c:v>4433565</c:v>
                </c:pt>
                <c:pt idx="62">
                  <c:v>3501939</c:v>
                </c:pt>
                <c:pt idx="63">
                  <c:v>3870280</c:v>
                </c:pt>
                <c:pt idx="64">
                  <c:v>5004706</c:v>
                </c:pt>
                <c:pt idx="65">
                  <c:v>3217900</c:v>
                </c:pt>
                <c:pt idx="66">
                  <c:v>3332174</c:v>
                </c:pt>
                <c:pt idx="67">
                  <c:v>4803812</c:v>
                </c:pt>
                <c:pt idx="68">
                  <c:v>3982094</c:v>
                </c:pt>
                <c:pt idx="69">
                  <c:v>4191514</c:v>
                </c:pt>
                <c:pt idx="70">
                  <c:v>4935626</c:v>
                </c:pt>
                <c:pt idx="71">
                  <c:v>4100774</c:v>
                </c:pt>
                <c:pt idx="72">
                  <c:v>4489296</c:v>
                </c:pt>
                <c:pt idx="73">
                  <c:v>4906005</c:v>
                </c:pt>
                <c:pt idx="74">
                  <c:v>4381105</c:v>
                </c:pt>
                <c:pt idx="75">
                  <c:v>4417827</c:v>
                </c:pt>
                <c:pt idx="76">
                  <c:v>5865235</c:v>
                </c:pt>
                <c:pt idx="77">
                  <c:v>4217693</c:v>
                </c:pt>
                <c:pt idx="78">
                  <c:v>4177929</c:v>
                </c:pt>
                <c:pt idx="79">
                  <c:v>5324074</c:v>
                </c:pt>
                <c:pt idx="80">
                  <c:v>4286100</c:v>
                </c:pt>
                <c:pt idx="81">
                  <c:v>4621347</c:v>
                </c:pt>
                <c:pt idx="82">
                  <c:v>5587575</c:v>
                </c:pt>
                <c:pt idx="83">
                  <c:v>4395636</c:v>
                </c:pt>
                <c:pt idx="84">
                  <c:v>4916317</c:v>
                </c:pt>
                <c:pt idx="85">
                  <c:v>5073136</c:v>
                </c:pt>
                <c:pt idx="86">
                  <c:v>4509902</c:v>
                </c:pt>
                <c:pt idx="87">
                  <c:v>4683083</c:v>
                </c:pt>
                <c:pt idx="88">
                  <c:v>6053079</c:v>
                </c:pt>
                <c:pt idx="89">
                  <c:v>4223468</c:v>
                </c:pt>
                <c:pt idx="90">
                  <c:v>4395331</c:v>
                </c:pt>
                <c:pt idx="91">
                  <c:v>5463046</c:v>
                </c:pt>
                <c:pt idx="92">
                  <c:v>4751559</c:v>
                </c:pt>
                <c:pt idx="93">
                  <c:v>4680152</c:v>
                </c:pt>
                <c:pt idx="94">
                  <c:v>5969681</c:v>
                </c:pt>
                <c:pt idx="95">
                  <c:v>5043079</c:v>
                </c:pt>
                <c:pt idx="96">
                  <c:v>4471443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3-4F09-B418-35C4EF6D3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814256"/>
        <c:axId val="1160816176"/>
      </c:areaChart>
      <c:dateAx>
        <c:axId val="116081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816176"/>
        <c:crosses val="autoZero"/>
        <c:auto val="1"/>
        <c:lblOffset val="100"/>
        <c:baseTimeUnit val="months"/>
      </c:dateAx>
      <c:valAx>
        <c:axId val="116081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814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Oil Related Industries vs Retail, Food &amp; Other, Monthly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Oil Related Industries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cat>
            <c:numRef>
              <c:f>Sheet2!$B$1:$CT$1</c:f>
              <c:numCache>
                <c:formatCode>mmm\-yy</c:formatCode>
                <c:ptCount val="97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  <c:pt idx="15">
                  <c:v>43101</c:v>
                </c:pt>
                <c:pt idx="16">
                  <c:v>43132</c:v>
                </c:pt>
                <c:pt idx="17">
                  <c:v>43160</c:v>
                </c:pt>
                <c:pt idx="18">
                  <c:v>43191</c:v>
                </c:pt>
                <c:pt idx="19">
                  <c:v>43221</c:v>
                </c:pt>
                <c:pt idx="20">
                  <c:v>43252</c:v>
                </c:pt>
                <c:pt idx="21">
                  <c:v>43282</c:v>
                </c:pt>
                <c:pt idx="22">
                  <c:v>43313</c:v>
                </c:pt>
                <c:pt idx="23">
                  <c:v>43344</c:v>
                </c:pt>
                <c:pt idx="24">
                  <c:v>43374</c:v>
                </c:pt>
                <c:pt idx="25">
                  <c:v>43405</c:v>
                </c:pt>
                <c:pt idx="26">
                  <c:v>43435</c:v>
                </c:pt>
                <c:pt idx="27">
                  <c:v>43466</c:v>
                </c:pt>
                <c:pt idx="28">
                  <c:v>43497</c:v>
                </c:pt>
                <c:pt idx="29">
                  <c:v>43525</c:v>
                </c:pt>
                <c:pt idx="30">
                  <c:v>43556</c:v>
                </c:pt>
                <c:pt idx="31">
                  <c:v>43586</c:v>
                </c:pt>
                <c:pt idx="32">
                  <c:v>43617</c:v>
                </c:pt>
                <c:pt idx="33">
                  <c:v>43647</c:v>
                </c:pt>
                <c:pt idx="34">
                  <c:v>43678</c:v>
                </c:pt>
                <c:pt idx="35">
                  <c:v>43709</c:v>
                </c:pt>
                <c:pt idx="36">
                  <c:v>43739</c:v>
                </c:pt>
                <c:pt idx="37">
                  <c:v>43770</c:v>
                </c:pt>
                <c:pt idx="38">
                  <c:v>43800</c:v>
                </c:pt>
                <c:pt idx="39">
                  <c:v>43831</c:v>
                </c:pt>
                <c:pt idx="40">
                  <c:v>43862</c:v>
                </c:pt>
                <c:pt idx="41">
                  <c:v>43891</c:v>
                </c:pt>
                <c:pt idx="42">
                  <c:v>43922</c:v>
                </c:pt>
                <c:pt idx="43">
                  <c:v>43952</c:v>
                </c:pt>
                <c:pt idx="44">
                  <c:v>43983</c:v>
                </c:pt>
                <c:pt idx="45">
                  <c:v>44013</c:v>
                </c:pt>
                <c:pt idx="46">
                  <c:v>44044</c:v>
                </c:pt>
                <c:pt idx="47">
                  <c:v>44075</c:v>
                </c:pt>
                <c:pt idx="48">
                  <c:v>44105</c:v>
                </c:pt>
                <c:pt idx="49">
                  <c:v>44136</c:v>
                </c:pt>
                <c:pt idx="50">
                  <c:v>44166</c:v>
                </c:pt>
                <c:pt idx="51">
                  <c:v>44197</c:v>
                </c:pt>
                <c:pt idx="52">
                  <c:v>44228</c:v>
                </c:pt>
                <c:pt idx="53">
                  <c:v>44256</c:v>
                </c:pt>
                <c:pt idx="54">
                  <c:v>44287</c:v>
                </c:pt>
                <c:pt idx="55">
                  <c:v>44317</c:v>
                </c:pt>
                <c:pt idx="56">
                  <c:v>44348</c:v>
                </c:pt>
                <c:pt idx="57">
                  <c:v>44378</c:v>
                </c:pt>
                <c:pt idx="58">
                  <c:v>44409</c:v>
                </c:pt>
                <c:pt idx="59">
                  <c:v>44440</c:v>
                </c:pt>
                <c:pt idx="60">
                  <c:v>44470</c:v>
                </c:pt>
                <c:pt idx="61">
                  <c:v>44501</c:v>
                </c:pt>
                <c:pt idx="62">
                  <c:v>44531</c:v>
                </c:pt>
                <c:pt idx="63">
                  <c:v>44562</c:v>
                </c:pt>
                <c:pt idx="64">
                  <c:v>44593</c:v>
                </c:pt>
                <c:pt idx="65">
                  <c:v>44621</c:v>
                </c:pt>
                <c:pt idx="66">
                  <c:v>44652</c:v>
                </c:pt>
                <c:pt idx="67">
                  <c:v>44682</c:v>
                </c:pt>
                <c:pt idx="68">
                  <c:v>44713</c:v>
                </c:pt>
                <c:pt idx="69">
                  <c:v>44743</c:v>
                </c:pt>
                <c:pt idx="70">
                  <c:v>44774</c:v>
                </c:pt>
                <c:pt idx="71">
                  <c:v>44805</c:v>
                </c:pt>
                <c:pt idx="72">
                  <c:v>44835</c:v>
                </c:pt>
                <c:pt idx="73">
                  <c:v>44866</c:v>
                </c:pt>
                <c:pt idx="74">
                  <c:v>44896</c:v>
                </c:pt>
                <c:pt idx="75">
                  <c:v>44927</c:v>
                </c:pt>
                <c:pt idx="76">
                  <c:v>44958</c:v>
                </c:pt>
                <c:pt idx="77">
                  <c:v>44986</c:v>
                </c:pt>
                <c:pt idx="78">
                  <c:v>45017</c:v>
                </c:pt>
                <c:pt idx="79">
                  <c:v>45047</c:v>
                </c:pt>
                <c:pt idx="80">
                  <c:v>45078</c:v>
                </c:pt>
                <c:pt idx="81">
                  <c:v>45108</c:v>
                </c:pt>
                <c:pt idx="82">
                  <c:v>45139</c:v>
                </c:pt>
                <c:pt idx="83">
                  <c:v>45170</c:v>
                </c:pt>
                <c:pt idx="84">
                  <c:v>45200</c:v>
                </c:pt>
                <c:pt idx="85">
                  <c:v>45231</c:v>
                </c:pt>
                <c:pt idx="86">
                  <c:v>45261</c:v>
                </c:pt>
                <c:pt idx="87">
                  <c:v>45292</c:v>
                </c:pt>
                <c:pt idx="88">
                  <c:v>45323</c:v>
                </c:pt>
                <c:pt idx="89">
                  <c:v>45352</c:v>
                </c:pt>
                <c:pt idx="90">
                  <c:v>45383</c:v>
                </c:pt>
                <c:pt idx="91">
                  <c:v>45413</c:v>
                </c:pt>
                <c:pt idx="92">
                  <c:v>45444</c:v>
                </c:pt>
                <c:pt idx="93">
                  <c:v>45474</c:v>
                </c:pt>
                <c:pt idx="94">
                  <c:v>45505</c:v>
                </c:pt>
                <c:pt idx="95">
                  <c:v>45536</c:v>
                </c:pt>
                <c:pt idx="96">
                  <c:v>45566</c:v>
                </c:pt>
              </c:numCache>
            </c:numRef>
          </c:cat>
          <c:val>
            <c:numRef>
              <c:f>Sheet2!$B$2:$CT$2</c:f>
              <c:numCache>
                <c:formatCode>_(* #,##0_);_(* \(#,##0\);_(* "-"??_);_(@_)</c:formatCode>
                <c:ptCount val="97"/>
                <c:pt idx="0">
                  <c:v>1049281</c:v>
                </c:pt>
                <c:pt idx="1">
                  <c:v>1080351</c:v>
                </c:pt>
                <c:pt idx="2">
                  <c:v>1274195</c:v>
                </c:pt>
                <c:pt idx="3">
                  <c:v>1134054</c:v>
                </c:pt>
                <c:pt idx="4">
                  <c:v>1089084</c:v>
                </c:pt>
                <c:pt idx="5">
                  <c:v>1246387</c:v>
                </c:pt>
                <c:pt idx="6">
                  <c:v>1091122</c:v>
                </c:pt>
                <c:pt idx="7">
                  <c:v>1582218</c:v>
                </c:pt>
                <c:pt idx="8">
                  <c:v>1286966</c:v>
                </c:pt>
                <c:pt idx="9">
                  <c:v>1550303</c:v>
                </c:pt>
                <c:pt idx="10">
                  <c:v>1646579</c:v>
                </c:pt>
                <c:pt idx="11">
                  <c:v>1810024</c:v>
                </c:pt>
                <c:pt idx="12">
                  <c:v>1696851</c:v>
                </c:pt>
                <c:pt idx="13">
                  <c:v>1785690</c:v>
                </c:pt>
                <c:pt idx="14">
                  <c:v>1518574</c:v>
                </c:pt>
                <c:pt idx="15">
                  <c:v>1515496</c:v>
                </c:pt>
                <c:pt idx="16">
                  <c:v>1716590</c:v>
                </c:pt>
                <c:pt idx="17">
                  <c:v>2216947</c:v>
                </c:pt>
                <c:pt idx="18">
                  <c:v>1588375</c:v>
                </c:pt>
                <c:pt idx="19">
                  <c:v>1884052</c:v>
                </c:pt>
                <c:pt idx="20">
                  <c:v>1644945</c:v>
                </c:pt>
                <c:pt idx="21">
                  <c:v>1963752</c:v>
                </c:pt>
                <c:pt idx="22">
                  <c:v>2122069</c:v>
                </c:pt>
                <c:pt idx="23">
                  <c:v>2035652</c:v>
                </c:pt>
                <c:pt idx="24">
                  <c:v>2066912</c:v>
                </c:pt>
                <c:pt idx="25">
                  <c:v>2360385</c:v>
                </c:pt>
                <c:pt idx="26">
                  <c:v>2286025</c:v>
                </c:pt>
                <c:pt idx="27">
                  <c:v>2076543</c:v>
                </c:pt>
                <c:pt idx="28">
                  <c:v>2260599</c:v>
                </c:pt>
                <c:pt idx="29">
                  <c:v>2181170</c:v>
                </c:pt>
                <c:pt idx="30">
                  <c:v>2035678</c:v>
                </c:pt>
                <c:pt idx="31">
                  <c:v>2565455</c:v>
                </c:pt>
                <c:pt idx="32">
                  <c:v>2147381</c:v>
                </c:pt>
                <c:pt idx="33">
                  <c:v>2255205</c:v>
                </c:pt>
                <c:pt idx="34">
                  <c:v>2101942</c:v>
                </c:pt>
                <c:pt idx="35">
                  <c:v>2246540</c:v>
                </c:pt>
                <c:pt idx="36">
                  <c:v>2171159</c:v>
                </c:pt>
                <c:pt idx="37">
                  <c:v>1835936</c:v>
                </c:pt>
                <c:pt idx="38">
                  <c:v>2268415</c:v>
                </c:pt>
                <c:pt idx="39">
                  <c:v>1562208</c:v>
                </c:pt>
                <c:pt idx="40">
                  <c:v>983312</c:v>
                </c:pt>
                <c:pt idx="41">
                  <c:v>1707527</c:v>
                </c:pt>
                <c:pt idx="42">
                  <c:v>1662577</c:v>
                </c:pt>
                <c:pt idx="43">
                  <c:v>2103269</c:v>
                </c:pt>
                <c:pt idx="44">
                  <c:v>1355147</c:v>
                </c:pt>
                <c:pt idx="45">
                  <c:v>1143262</c:v>
                </c:pt>
                <c:pt idx="46">
                  <c:v>1228335</c:v>
                </c:pt>
                <c:pt idx="47">
                  <c:v>886361</c:v>
                </c:pt>
                <c:pt idx="48">
                  <c:v>873984</c:v>
                </c:pt>
                <c:pt idx="49">
                  <c:v>1046193</c:v>
                </c:pt>
                <c:pt idx="50">
                  <c:v>1066176</c:v>
                </c:pt>
                <c:pt idx="51">
                  <c:v>714990</c:v>
                </c:pt>
                <c:pt idx="52">
                  <c:v>1197752</c:v>
                </c:pt>
                <c:pt idx="53">
                  <c:v>959876</c:v>
                </c:pt>
                <c:pt idx="54">
                  <c:v>835062</c:v>
                </c:pt>
                <c:pt idx="55">
                  <c:v>1423206</c:v>
                </c:pt>
                <c:pt idx="56">
                  <c:v>1171752</c:v>
                </c:pt>
                <c:pt idx="57">
                  <c:v>1058082</c:v>
                </c:pt>
                <c:pt idx="58">
                  <c:v>1567793</c:v>
                </c:pt>
                <c:pt idx="59">
                  <c:v>1328079</c:v>
                </c:pt>
                <c:pt idx="60">
                  <c:v>1394134</c:v>
                </c:pt>
                <c:pt idx="61">
                  <c:v>1348203</c:v>
                </c:pt>
                <c:pt idx="62">
                  <c:v>1565794</c:v>
                </c:pt>
                <c:pt idx="63">
                  <c:v>1719090</c:v>
                </c:pt>
                <c:pt idx="64">
                  <c:v>2167904</c:v>
                </c:pt>
                <c:pt idx="65">
                  <c:v>1699208</c:v>
                </c:pt>
                <c:pt idx="66">
                  <c:v>1743408</c:v>
                </c:pt>
                <c:pt idx="67">
                  <c:v>2633525</c:v>
                </c:pt>
                <c:pt idx="68">
                  <c:v>2109088</c:v>
                </c:pt>
                <c:pt idx="69">
                  <c:v>2440162</c:v>
                </c:pt>
                <c:pt idx="70">
                  <c:v>2977055</c:v>
                </c:pt>
                <c:pt idx="71">
                  <c:v>2414286</c:v>
                </c:pt>
                <c:pt idx="72">
                  <c:v>2593406</c:v>
                </c:pt>
                <c:pt idx="73">
                  <c:v>1916973</c:v>
                </c:pt>
                <c:pt idx="74">
                  <c:v>2523068</c:v>
                </c:pt>
                <c:pt idx="75">
                  <c:v>2373854</c:v>
                </c:pt>
                <c:pt idx="76">
                  <c:v>2384690</c:v>
                </c:pt>
                <c:pt idx="77">
                  <c:v>2505370</c:v>
                </c:pt>
                <c:pt idx="78">
                  <c:v>2156476</c:v>
                </c:pt>
                <c:pt idx="79">
                  <c:v>2665515</c:v>
                </c:pt>
                <c:pt idx="80">
                  <c:v>2343117</c:v>
                </c:pt>
                <c:pt idx="81">
                  <c:v>2355615</c:v>
                </c:pt>
                <c:pt idx="82">
                  <c:v>2725883</c:v>
                </c:pt>
                <c:pt idx="83">
                  <c:v>2248319</c:v>
                </c:pt>
                <c:pt idx="84">
                  <c:v>1968368</c:v>
                </c:pt>
                <c:pt idx="85">
                  <c:v>2557281</c:v>
                </c:pt>
                <c:pt idx="86">
                  <c:v>2307139</c:v>
                </c:pt>
                <c:pt idx="87">
                  <c:v>1770168</c:v>
                </c:pt>
                <c:pt idx="88">
                  <c:v>2314015</c:v>
                </c:pt>
                <c:pt idx="89">
                  <c:v>1732258</c:v>
                </c:pt>
                <c:pt idx="90">
                  <c:v>1739036</c:v>
                </c:pt>
                <c:pt idx="91">
                  <c:v>1910495</c:v>
                </c:pt>
                <c:pt idx="92">
                  <c:v>1999904</c:v>
                </c:pt>
                <c:pt idx="93">
                  <c:v>2342928</c:v>
                </c:pt>
                <c:pt idx="94">
                  <c:v>2022221</c:v>
                </c:pt>
                <c:pt idx="95">
                  <c:v>1447387</c:v>
                </c:pt>
                <c:pt idx="96">
                  <c:v>2223894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9-4297-BA67-CB989236C65F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Retail, Food &amp; Other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cat>
            <c:numRef>
              <c:f>Sheet2!$B$1:$CT$1</c:f>
              <c:numCache>
                <c:formatCode>mmm\-yy</c:formatCode>
                <c:ptCount val="97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  <c:pt idx="15">
                  <c:v>43101</c:v>
                </c:pt>
                <c:pt idx="16">
                  <c:v>43132</c:v>
                </c:pt>
                <c:pt idx="17">
                  <c:v>43160</c:v>
                </c:pt>
                <c:pt idx="18">
                  <c:v>43191</c:v>
                </c:pt>
                <c:pt idx="19">
                  <c:v>43221</c:v>
                </c:pt>
                <c:pt idx="20">
                  <c:v>43252</c:v>
                </c:pt>
                <c:pt idx="21">
                  <c:v>43282</c:v>
                </c:pt>
                <c:pt idx="22">
                  <c:v>43313</c:v>
                </c:pt>
                <c:pt idx="23">
                  <c:v>43344</c:v>
                </c:pt>
                <c:pt idx="24">
                  <c:v>43374</c:v>
                </c:pt>
                <c:pt idx="25">
                  <c:v>43405</c:v>
                </c:pt>
                <c:pt idx="26">
                  <c:v>43435</c:v>
                </c:pt>
                <c:pt idx="27">
                  <c:v>43466</c:v>
                </c:pt>
                <c:pt idx="28">
                  <c:v>43497</c:v>
                </c:pt>
                <c:pt idx="29">
                  <c:v>43525</c:v>
                </c:pt>
                <c:pt idx="30">
                  <c:v>43556</c:v>
                </c:pt>
                <c:pt idx="31">
                  <c:v>43586</c:v>
                </c:pt>
                <c:pt idx="32">
                  <c:v>43617</c:v>
                </c:pt>
                <c:pt idx="33">
                  <c:v>43647</c:v>
                </c:pt>
                <c:pt idx="34">
                  <c:v>43678</c:v>
                </c:pt>
                <c:pt idx="35">
                  <c:v>43709</c:v>
                </c:pt>
                <c:pt idx="36">
                  <c:v>43739</c:v>
                </c:pt>
                <c:pt idx="37">
                  <c:v>43770</c:v>
                </c:pt>
                <c:pt idx="38">
                  <c:v>43800</c:v>
                </c:pt>
                <c:pt idx="39">
                  <c:v>43831</c:v>
                </c:pt>
                <c:pt idx="40">
                  <c:v>43862</c:v>
                </c:pt>
                <c:pt idx="41">
                  <c:v>43891</c:v>
                </c:pt>
                <c:pt idx="42">
                  <c:v>43922</c:v>
                </c:pt>
                <c:pt idx="43">
                  <c:v>43952</c:v>
                </c:pt>
                <c:pt idx="44">
                  <c:v>43983</c:v>
                </c:pt>
                <c:pt idx="45">
                  <c:v>44013</c:v>
                </c:pt>
                <c:pt idx="46">
                  <c:v>44044</c:v>
                </c:pt>
                <c:pt idx="47">
                  <c:v>44075</c:v>
                </c:pt>
                <c:pt idx="48">
                  <c:v>44105</c:v>
                </c:pt>
                <c:pt idx="49">
                  <c:v>44136</c:v>
                </c:pt>
                <c:pt idx="50">
                  <c:v>44166</c:v>
                </c:pt>
                <c:pt idx="51">
                  <c:v>44197</c:v>
                </c:pt>
                <c:pt idx="52">
                  <c:v>44228</c:v>
                </c:pt>
                <c:pt idx="53">
                  <c:v>44256</c:v>
                </c:pt>
                <c:pt idx="54">
                  <c:v>44287</c:v>
                </c:pt>
                <c:pt idx="55">
                  <c:v>44317</c:v>
                </c:pt>
                <c:pt idx="56">
                  <c:v>44348</c:v>
                </c:pt>
                <c:pt idx="57">
                  <c:v>44378</c:v>
                </c:pt>
                <c:pt idx="58">
                  <c:v>44409</c:v>
                </c:pt>
                <c:pt idx="59">
                  <c:v>44440</c:v>
                </c:pt>
                <c:pt idx="60">
                  <c:v>44470</c:v>
                </c:pt>
                <c:pt idx="61">
                  <c:v>44501</c:v>
                </c:pt>
                <c:pt idx="62">
                  <c:v>44531</c:v>
                </c:pt>
                <c:pt idx="63">
                  <c:v>44562</c:v>
                </c:pt>
                <c:pt idx="64">
                  <c:v>44593</c:v>
                </c:pt>
                <c:pt idx="65">
                  <c:v>44621</c:v>
                </c:pt>
                <c:pt idx="66">
                  <c:v>44652</c:v>
                </c:pt>
                <c:pt idx="67">
                  <c:v>44682</c:v>
                </c:pt>
                <c:pt idx="68">
                  <c:v>44713</c:v>
                </c:pt>
                <c:pt idx="69">
                  <c:v>44743</c:v>
                </c:pt>
                <c:pt idx="70">
                  <c:v>44774</c:v>
                </c:pt>
                <c:pt idx="71">
                  <c:v>44805</c:v>
                </c:pt>
                <c:pt idx="72">
                  <c:v>44835</c:v>
                </c:pt>
                <c:pt idx="73">
                  <c:v>44866</c:v>
                </c:pt>
                <c:pt idx="74">
                  <c:v>44896</c:v>
                </c:pt>
                <c:pt idx="75">
                  <c:v>44927</c:v>
                </c:pt>
                <c:pt idx="76">
                  <c:v>44958</c:v>
                </c:pt>
                <c:pt idx="77">
                  <c:v>44986</c:v>
                </c:pt>
                <c:pt idx="78">
                  <c:v>45017</c:v>
                </c:pt>
                <c:pt idx="79">
                  <c:v>45047</c:v>
                </c:pt>
                <c:pt idx="80">
                  <c:v>45078</c:v>
                </c:pt>
                <c:pt idx="81">
                  <c:v>45108</c:v>
                </c:pt>
                <c:pt idx="82">
                  <c:v>45139</c:v>
                </c:pt>
                <c:pt idx="83">
                  <c:v>45170</c:v>
                </c:pt>
                <c:pt idx="84">
                  <c:v>45200</c:v>
                </c:pt>
                <c:pt idx="85">
                  <c:v>45231</c:v>
                </c:pt>
                <c:pt idx="86">
                  <c:v>45261</c:v>
                </c:pt>
                <c:pt idx="87">
                  <c:v>45292</c:v>
                </c:pt>
                <c:pt idx="88">
                  <c:v>45323</c:v>
                </c:pt>
                <c:pt idx="89">
                  <c:v>45352</c:v>
                </c:pt>
                <c:pt idx="90">
                  <c:v>45383</c:v>
                </c:pt>
                <c:pt idx="91">
                  <c:v>45413</c:v>
                </c:pt>
                <c:pt idx="92">
                  <c:v>45444</c:v>
                </c:pt>
                <c:pt idx="93">
                  <c:v>45474</c:v>
                </c:pt>
                <c:pt idx="94">
                  <c:v>45505</c:v>
                </c:pt>
                <c:pt idx="95">
                  <c:v>45536</c:v>
                </c:pt>
                <c:pt idx="96">
                  <c:v>45566</c:v>
                </c:pt>
              </c:numCache>
            </c:numRef>
          </c:cat>
          <c:val>
            <c:numRef>
              <c:f>Sheet2!$B$3:$CT$3</c:f>
              <c:numCache>
                <c:formatCode>_(* #,##0_);_(* \(#,##0\);_(* "-"??_);_(@_)</c:formatCode>
                <c:ptCount val="97"/>
                <c:pt idx="0">
                  <c:v>2758296</c:v>
                </c:pt>
                <c:pt idx="1">
                  <c:v>3534665</c:v>
                </c:pt>
                <c:pt idx="2">
                  <c:v>2899991</c:v>
                </c:pt>
                <c:pt idx="3">
                  <c:v>3123850</c:v>
                </c:pt>
                <c:pt idx="4">
                  <c:v>4392077</c:v>
                </c:pt>
                <c:pt idx="5">
                  <c:v>3039664</c:v>
                </c:pt>
                <c:pt idx="6">
                  <c:v>2959855</c:v>
                </c:pt>
                <c:pt idx="7">
                  <c:v>3349102</c:v>
                </c:pt>
                <c:pt idx="8">
                  <c:v>3115472</c:v>
                </c:pt>
                <c:pt idx="9">
                  <c:v>3364774</c:v>
                </c:pt>
                <c:pt idx="10">
                  <c:v>4329029</c:v>
                </c:pt>
                <c:pt idx="11">
                  <c:v>3505791</c:v>
                </c:pt>
                <c:pt idx="12">
                  <c:v>3698856</c:v>
                </c:pt>
                <c:pt idx="13">
                  <c:v>4280662</c:v>
                </c:pt>
                <c:pt idx="14">
                  <c:v>3092452</c:v>
                </c:pt>
                <c:pt idx="15">
                  <c:v>3090095</c:v>
                </c:pt>
                <c:pt idx="16">
                  <c:v>4415148</c:v>
                </c:pt>
                <c:pt idx="17">
                  <c:v>3184133</c:v>
                </c:pt>
                <c:pt idx="18">
                  <c:v>3144108</c:v>
                </c:pt>
                <c:pt idx="19">
                  <c:v>4146385</c:v>
                </c:pt>
                <c:pt idx="20">
                  <c:v>3457354</c:v>
                </c:pt>
                <c:pt idx="21">
                  <c:v>3785233</c:v>
                </c:pt>
                <c:pt idx="22">
                  <c:v>4286063</c:v>
                </c:pt>
                <c:pt idx="23">
                  <c:v>3537934</c:v>
                </c:pt>
                <c:pt idx="24">
                  <c:v>3776982</c:v>
                </c:pt>
                <c:pt idx="25">
                  <c:v>4216207</c:v>
                </c:pt>
                <c:pt idx="26">
                  <c:v>3643389</c:v>
                </c:pt>
                <c:pt idx="27">
                  <c:v>3642203</c:v>
                </c:pt>
                <c:pt idx="28">
                  <c:v>4953272</c:v>
                </c:pt>
                <c:pt idx="29">
                  <c:v>3866031</c:v>
                </c:pt>
                <c:pt idx="30">
                  <c:v>3642388</c:v>
                </c:pt>
                <c:pt idx="31">
                  <c:v>4343838</c:v>
                </c:pt>
                <c:pt idx="32">
                  <c:v>3731291</c:v>
                </c:pt>
                <c:pt idx="33">
                  <c:v>3955460</c:v>
                </c:pt>
                <c:pt idx="34">
                  <c:v>4693914</c:v>
                </c:pt>
                <c:pt idx="35">
                  <c:v>4332397</c:v>
                </c:pt>
                <c:pt idx="36">
                  <c:v>3928807</c:v>
                </c:pt>
                <c:pt idx="37">
                  <c:v>4495848</c:v>
                </c:pt>
                <c:pt idx="38">
                  <c:v>4047719</c:v>
                </c:pt>
                <c:pt idx="39">
                  <c:v>3618686</c:v>
                </c:pt>
                <c:pt idx="40">
                  <c:v>5669096</c:v>
                </c:pt>
                <c:pt idx="41">
                  <c:v>3126598</c:v>
                </c:pt>
                <c:pt idx="42">
                  <c:v>3370218</c:v>
                </c:pt>
                <c:pt idx="43">
                  <c:v>4152430</c:v>
                </c:pt>
                <c:pt idx="44">
                  <c:v>3130104</c:v>
                </c:pt>
                <c:pt idx="45">
                  <c:v>3238164</c:v>
                </c:pt>
                <c:pt idx="46">
                  <c:v>4142541</c:v>
                </c:pt>
                <c:pt idx="47">
                  <c:v>3284550</c:v>
                </c:pt>
                <c:pt idx="48">
                  <c:v>5141308</c:v>
                </c:pt>
                <c:pt idx="49">
                  <c:v>3870105</c:v>
                </c:pt>
                <c:pt idx="50">
                  <c:v>3150260</c:v>
                </c:pt>
                <c:pt idx="51">
                  <c:v>3047930</c:v>
                </c:pt>
                <c:pt idx="52">
                  <c:v>4923823</c:v>
                </c:pt>
                <c:pt idx="53">
                  <c:v>2959696</c:v>
                </c:pt>
                <c:pt idx="54">
                  <c:v>2600930</c:v>
                </c:pt>
                <c:pt idx="55">
                  <c:v>4568478</c:v>
                </c:pt>
                <c:pt idx="56">
                  <c:v>3463553</c:v>
                </c:pt>
                <c:pt idx="57">
                  <c:v>3488855</c:v>
                </c:pt>
                <c:pt idx="58">
                  <c:v>4312561</c:v>
                </c:pt>
                <c:pt idx="59">
                  <c:v>3566703</c:v>
                </c:pt>
                <c:pt idx="60">
                  <c:v>3462585</c:v>
                </c:pt>
                <c:pt idx="61">
                  <c:v>4433565</c:v>
                </c:pt>
                <c:pt idx="62">
                  <c:v>3501939</c:v>
                </c:pt>
                <c:pt idx="63">
                  <c:v>3870280</c:v>
                </c:pt>
                <c:pt idx="64">
                  <c:v>5004706</c:v>
                </c:pt>
                <c:pt idx="65">
                  <c:v>3217900</c:v>
                </c:pt>
                <c:pt idx="66">
                  <c:v>3332174</c:v>
                </c:pt>
                <c:pt idx="67">
                  <c:v>4803812</c:v>
                </c:pt>
                <c:pt idx="68">
                  <c:v>3982094</c:v>
                </c:pt>
                <c:pt idx="69">
                  <c:v>4191514</c:v>
                </c:pt>
                <c:pt idx="70">
                  <c:v>4935626</c:v>
                </c:pt>
                <c:pt idx="71">
                  <c:v>4100774</c:v>
                </c:pt>
                <c:pt idx="72">
                  <c:v>4489296</c:v>
                </c:pt>
                <c:pt idx="73">
                  <c:v>4906005</c:v>
                </c:pt>
                <c:pt idx="74">
                  <c:v>4381105</c:v>
                </c:pt>
                <c:pt idx="75">
                  <c:v>4417827</c:v>
                </c:pt>
                <c:pt idx="76">
                  <c:v>5865235</c:v>
                </c:pt>
                <c:pt idx="77">
                  <c:v>4217693</c:v>
                </c:pt>
                <c:pt idx="78">
                  <c:v>4177929</c:v>
                </c:pt>
                <c:pt idx="79">
                  <c:v>5324074</c:v>
                </c:pt>
                <c:pt idx="80">
                  <c:v>4286100</c:v>
                </c:pt>
                <c:pt idx="81">
                  <c:v>4621347</c:v>
                </c:pt>
                <c:pt idx="82">
                  <c:v>5587575</c:v>
                </c:pt>
                <c:pt idx="83">
                  <c:v>4395636</c:v>
                </c:pt>
                <c:pt idx="84">
                  <c:v>4916317</c:v>
                </c:pt>
                <c:pt idx="85">
                  <c:v>5073136</c:v>
                </c:pt>
                <c:pt idx="86">
                  <c:v>4509902</c:v>
                </c:pt>
                <c:pt idx="87">
                  <c:v>4683083</c:v>
                </c:pt>
                <c:pt idx="88">
                  <c:v>6053079</c:v>
                </c:pt>
                <c:pt idx="89">
                  <c:v>4223468</c:v>
                </c:pt>
                <c:pt idx="90">
                  <c:v>4395331</c:v>
                </c:pt>
                <c:pt idx="91">
                  <c:v>5463046</c:v>
                </c:pt>
                <c:pt idx="92">
                  <c:v>4751559</c:v>
                </c:pt>
                <c:pt idx="93">
                  <c:v>4680152</c:v>
                </c:pt>
                <c:pt idx="94">
                  <c:v>5969681</c:v>
                </c:pt>
                <c:pt idx="95">
                  <c:v>5043079</c:v>
                </c:pt>
                <c:pt idx="96">
                  <c:v>4471443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B9-4297-BA67-CB989236C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814256"/>
        <c:axId val="1160816176"/>
      </c:areaChart>
      <c:dateAx>
        <c:axId val="116081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816176"/>
        <c:crosses val="autoZero"/>
        <c:auto val="1"/>
        <c:lblOffset val="100"/>
        <c:baseTimeUnit val="months"/>
      </c:dateAx>
      <c:valAx>
        <c:axId val="116081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814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Oil Related Industries vs Retail, Food &amp; Other (Percentage), Annual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Sheet2!$A$10</c:f>
              <c:strCache>
                <c:ptCount val="1"/>
                <c:pt idx="0">
                  <c:v>Oil Related Industries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Sheet2!$B$9:$I$9</c:f>
              <c:strCache>
                <c:ptCount val="8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</c:v>
                </c:pt>
                <c:pt idx="7">
                  <c:v>FY2024</c:v>
                </c:pt>
              </c:strCache>
            </c:strRef>
          </c:cat>
          <c:val>
            <c:numRef>
              <c:f>Sheet2!$B$10:$I$10</c:f>
              <c:numCache>
                <c:formatCode>_(* #,##0_);_(* \(#,##0\);_(* "-"??_);_(@_)</c:formatCode>
                <c:ptCount val="8"/>
                <c:pt idx="0">
                  <c:v>15840564</c:v>
                </c:pt>
                <c:pt idx="1">
                  <c:v>21688993</c:v>
                </c:pt>
                <c:pt idx="2">
                  <c:v>20267687</c:v>
                </c:pt>
                <c:pt idx="3">
                  <c:v>18907508</c:v>
                </c:pt>
                <c:pt idx="4">
                  <c:v>13242945</c:v>
                </c:pt>
                <c:pt idx="5">
                  <c:v>24211857</c:v>
                </c:pt>
                <c:pt idx="6">
                  <c:v>28792286</c:v>
                </c:pt>
                <c:pt idx="7">
                  <c:v>24111200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3-4F09-B418-35C4EF6D378A}"/>
            </c:ext>
          </c:extLst>
        </c:ser>
        <c:ser>
          <c:idx val="1"/>
          <c:order val="1"/>
          <c:tx>
            <c:strRef>
              <c:f>Sheet2!$A$11</c:f>
              <c:strCache>
                <c:ptCount val="1"/>
                <c:pt idx="0">
                  <c:v>Retail, Food &amp; Other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Sheet2!$B$9:$I$9</c:f>
              <c:strCache>
                <c:ptCount val="8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</c:v>
                </c:pt>
                <c:pt idx="7">
                  <c:v>FY2024</c:v>
                </c:pt>
              </c:strCache>
            </c:strRef>
          </c:cat>
          <c:val>
            <c:numRef>
              <c:f>Sheet2!$B$11:$I$11</c:f>
              <c:numCache>
                <c:formatCode>_(* #,##0_);_(* \(#,##0\);_(* "-"??_);_(@_)</c:formatCode>
                <c:ptCount val="8"/>
                <c:pt idx="0">
                  <c:v>40372566</c:v>
                </c:pt>
                <c:pt idx="1">
                  <c:v>44118423</c:v>
                </c:pt>
                <c:pt idx="2">
                  <c:v>47252608</c:v>
                </c:pt>
                <c:pt idx="3">
                  <c:v>46204761</c:v>
                </c:pt>
                <c:pt idx="4">
                  <c:v>45094202</c:v>
                </c:pt>
                <c:pt idx="5">
                  <c:v>48836969</c:v>
                </c:pt>
                <c:pt idx="6">
                  <c:v>56669822</c:v>
                </c:pt>
                <c:pt idx="7">
                  <c:v>59761833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3-4F09-B418-35C4EF6D3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0814256"/>
        <c:axId val="1160816176"/>
      </c:barChart>
      <c:catAx>
        <c:axId val="116081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816176"/>
        <c:crosses val="autoZero"/>
        <c:auto val="1"/>
        <c:lblAlgn val="ctr"/>
        <c:lblOffset val="100"/>
        <c:noMultiLvlLbl val="1"/>
      </c:catAx>
      <c:valAx>
        <c:axId val="116081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8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Oil Related Industries vs Retail, Food &amp; Other (Dollars), Annual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Sheet2!$A$10</c:f>
              <c:strCache>
                <c:ptCount val="1"/>
                <c:pt idx="0">
                  <c:v>Oil Related Industries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25400"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tx2">
                    <a:lumMod val="25000"/>
                    <a:lumOff val="75000"/>
                  </a:schemeClr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cat>
            <c:strRef>
              <c:f>Sheet2!$B$9:$I$9</c:f>
              <c:strCache>
                <c:ptCount val="8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</c:v>
                </c:pt>
                <c:pt idx="7">
                  <c:v>FY2024</c:v>
                </c:pt>
              </c:strCache>
            </c:strRef>
          </c:cat>
          <c:val>
            <c:numRef>
              <c:f>Sheet2!$B$10:$I$10</c:f>
              <c:numCache>
                <c:formatCode>_(* #,##0_);_(* \(#,##0\);_(* "-"??_);_(@_)</c:formatCode>
                <c:ptCount val="8"/>
                <c:pt idx="0">
                  <c:v>15840564</c:v>
                </c:pt>
                <c:pt idx="1">
                  <c:v>21688993</c:v>
                </c:pt>
                <c:pt idx="2">
                  <c:v>20267687</c:v>
                </c:pt>
                <c:pt idx="3">
                  <c:v>18907508</c:v>
                </c:pt>
                <c:pt idx="4">
                  <c:v>13242945</c:v>
                </c:pt>
                <c:pt idx="5">
                  <c:v>24211857</c:v>
                </c:pt>
                <c:pt idx="6">
                  <c:v>28792286</c:v>
                </c:pt>
                <c:pt idx="7">
                  <c:v>24111200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9-4076-95C2-3B03DF61F013}"/>
            </c:ext>
          </c:extLst>
        </c:ser>
        <c:ser>
          <c:idx val="1"/>
          <c:order val="1"/>
          <c:tx>
            <c:strRef>
              <c:f>Sheet2!$A$11</c:f>
              <c:strCache>
                <c:ptCount val="1"/>
                <c:pt idx="0">
                  <c:v>Retail, Food &amp; Other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25400"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tx2">
                    <a:lumMod val="75000"/>
                    <a:lumOff val="25000"/>
                  </a:schemeClr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cat>
            <c:strRef>
              <c:f>Sheet2!$B$9:$I$9</c:f>
              <c:strCache>
                <c:ptCount val="8"/>
                <c:pt idx="0">
                  <c:v>FY2017</c:v>
                </c:pt>
                <c:pt idx="1">
                  <c:v>FY2018</c:v>
                </c:pt>
                <c:pt idx="2">
                  <c:v>FY2019</c:v>
                </c:pt>
                <c:pt idx="3">
                  <c:v>FY2020</c:v>
                </c:pt>
                <c:pt idx="4">
                  <c:v>FY2021</c:v>
                </c:pt>
                <c:pt idx="5">
                  <c:v>FY2022</c:v>
                </c:pt>
                <c:pt idx="6">
                  <c:v>FY2023</c:v>
                </c:pt>
                <c:pt idx="7">
                  <c:v>FY2024</c:v>
                </c:pt>
              </c:strCache>
            </c:strRef>
          </c:cat>
          <c:val>
            <c:numRef>
              <c:f>Sheet2!$B$11:$I$11</c:f>
              <c:numCache>
                <c:formatCode>_(* #,##0_);_(* \(#,##0\);_(* "-"??_);_(@_)</c:formatCode>
                <c:ptCount val="8"/>
                <c:pt idx="0">
                  <c:v>40372566</c:v>
                </c:pt>
                <c:pt idx="1">
                  <c:v>44118423</c:v>
                </c:pt>
                <c:pt idx="2">
                  <c:v>47252608</c:v>
                </c:pt>
                <c:pt idx="3">
                  <c:v>46204761</c:v>
                </c:pt>
                <c:pt idx="4">
                  <c:v>45094202</c:v>
                </c:pt>
                <c:pt idx="5">
                  <c:v>48836969</c:v>
                </c:pt>
                <c:pt idx="6">
                  <c:v>56669822</c:v>
                </c:pt>
                <c:pt idx="7">
                  <c:v>59761833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9-4076-95C2-3B03DF61F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814256"/>
        <c:axId val="1160816176"/>
      </c:barChart>
      <c:catAx>
        <c:axId val="116081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816176"/>
        <c:crosses val="autoZero"/>
        <c:auto val="1"/>
        <c:lblAlgn val="ctr"/>
        <c:lblOffset val="100"/>
        <c:noMultiLvlLbl val="0"/>
      </c:catAx>
      <c:valAx>
        <c:axId val="116081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08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Landfill Entrance Road </a:t>
            </a:r>
          </a:p>
          <a:p>
            <a:pPr>
              <a:defRPr/>
            </a:pPr>
            <a:r>
              <a:rPr lang="en-US"/>
              <a:t>40% increase, 2-years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8182450968677851E-2"/>
                  <c:y val="-6.8325607603020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44-4DB7-AC3A-D344818C79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44-4DB7-AC3A-D344818C7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Sanitation!$B$2:$D$2</c:f>
              <c:strCache>
                <c:ptCount val="3"/>
                <c:pt idx="0">
                  <c:v>FY2022</c:v>
                </c:pt>
                <c:pt idx="1">
                  <c:v>FY2023</c:v>
                </c:pt>
                <c:pt idx="2">
                  <c:v>FY2024</c:v>
                </c:pt>
              </c:strCache>
            </c:strRef>
          </c:cat>
          <c:val>
            <c:numRef>
              <c:f>Sanitation!$B$3:$D$3</c:f>
              <c:numCache>
                <c:formatCode>_("$"* #,##0_);_("$"* \(#,##0\);_("$"* "-"??_);_(@_)</c:formatCode>
                <c:ptCount val="3"/>
                <c:pt idx="0">
                  <c:v>2615097</c:v>
                </c:pt>
                <c:pt idx="1">
                  <c:v>3139566.5</c:v>
                </c:pt>
                <c:pt idx="2">
                  <c:v>3664036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44-4DB7-AC3A-D344818C7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1904528"/>
        <c:axId val="1891908368"/>
      </c:lineChart>
      <c:catAx>
        <c:axId val="18919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1908368"/>
        <c:crosses val="autoZero"/>
        <c:auto val="1"/>
        <c:lblAlgn val="ctr"/>
        <c:lblOffset val="100"/>
        <c:noMultiLvlLbl val="0"/>
      </c:catAx>
      <c:valAx>
        <c:axId val="1891908368"/>
        <c:scaling>
          <c:orientation val="minMax"/>
          <c:max val="4000000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1904528"/>
        <c:crosses val="autoZero"/>
        <c:crossBetween val="between"/>
        <c:majorUnit val="4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Garbage Trucks</a:t>
            </a:r>
          </a:p>
          <a:p>
            <a:pPr>
              <a:defRPr b="1"/>
            </a:pPr>
            <a:r>
              <a:rPr lang="en-US" b="1" u="sng" dirty="0"/>
              <a:t>36% Increase,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Sanitation!$A$22:$D$22</c:f>
              <c:strCache>
                <c:ptCount val="4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</c:strCache>
            </c:strRef>
          </c:cat>
          <c:val>
            <c:numRef>
              <c:f>Sanitation!$A$23:$D$23</c:f>
              <c:numCache>
                <c:formatCode>_("$"* #,##0_);_("$"* \(#,##0\);_("$"* "-"??_);_(@_)</c:formatCode>
                <c:ptCount val="4"/>
                <c:pt idx="0">
                  <c:v>317222</c:v>
                </c:pt>
                <c:pt idx="1">
                  <c:v>359288</c:v>
                </c:pt>
                <c:pt idx="2">
                  <c:v>386403</c:v>
                </c:pt>
                <c:pt idx="3">
                  <c:v>431685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8-437E-B5D7-5E3ED4E36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07728"/>
        <c:axId val="64710608"/>
      </c:lineChart>
      <c:catAx>
        <c:axId val="6470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710608"/>
        <c:crosses val="autoZero"/>
        <c:auto val="1"/>
        <c:lblAlgn val="ctr"/>
        <c:lblOffset val="100"/>
        <c:noMultiLvlLbl val="0"/>
      </c:catAx>
      <c:valAx>
        <c:axId val="64710608"/>
        <c:scaling>
          <c:orientation val="minMax"/>
          <c:max val="500000"/>
          <c:min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70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Landfill Compactor</a:t>
            </a:r>
          </a:p>
          <a:p>
            <a:pPr>
              <a:defRPr/>
            </a:pPr>
            <a:r>
              <a:rPr lang="en-US"/>
              <a:t>45.5% increase, 4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339711320092421"/>
                  <c:y val="-5.9598842030401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13-47A7-86EE-0B0EC08A361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13-47A7-86EE-0B0EC08A36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13-47A7-86EE-0B0EC08A361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13-47A7-86EE-0B0EC08A36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Sanitation!$A$42:$E$42</c:f>
              <c:strCache>
                <c:ptCount val="5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  <c:pt idx="4">
                  <c:v>FY2024</c:v>
                </c:pt>
              </c:strCache>
            </c:strRef>
          </c:cat>
          <c:val>
            <c:numRef>
              <c:f>Sanitation!$A$43:$E$43</c:f>
              <c:numCache>
                <c:formatCode>_("$"* #,##0_);_("$"* \(#,##0\);_("$"* "-"??_);_(@_)</c:formatCode>
                <c:ptCount val="5"/>
                <c:pt idx="0">
                  <c:v>1100000</c:v>
                </c:pt>
                <c:pt idx="1">
                  <c:v>1225000</c:v>
                </c:pt>
                <c:pt idx="2">
                  <c:v>1350000</c:v>
                </c:pt>
                <c:pt idx="3">
                  <c:v>1475000</c:v>
                </c:pt>
                <c:pt idx="4">
                  <c:v>1600000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13-47A7-86EE-0B0EC08A3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842896"/>
        <c:axId val="125841456"/>
      </c:lineChart>
      <c:catAx>
        <c:axId val="12584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1456"/>
        <c:crosses val="autoZero"/>
        <c:auto val="1"/>
        <c:lblAlgn val="ctr"/>
        <c:lblOffset val="100"/>
        <c:noMultiLvlLbl val="0"/>
      </c:catAx>
      <c:valAx>
        <c:axId val="125841456"/>
        <c:scaling>
          <c:orientation val="minMax"/>
          <c:max val="1800000"/>
          <c:min val="8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42896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Dumpsters (per Container)</a:t>
            </a:r>
          </a:p>
          <a:p>
            <a:pPr>
              <a:defRPr/>
            </a:pPr>
            <a:r>
              <a:rPr lang="en-US"/>
              <a:t>37.5% increase,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4664005981265426E-2"/>
                  <c:y val="-7.514349441675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40-4E01-991E-516DCF730A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Sanitation!$A$62:$D$62</c:f>
              <c:strCache>
                <c:ptCount val="4"/>
                <c:pt idx="0">
                  <c:v>FY2020</c:v>
                </c:pt>
                <c:pt idx="1">
                  <c:v>FY2021</c:v>
                </c:pt>
                <c:pt idx="2">
                  <c:v>FY2022</c:v>
                </c:pt>
                <c:pt idx="3">
                  <c:v>FY2023</c:v>
                </c:pt>
              </c:strCache>
            </c:strRef>
          </c:cat>
          <c:val>
            <c:numRef>
              <c:f>Sanitation!$A$63:$D$63</c:f>
              <c:numCache>
                <c:formatCode>_("$"* #,##0_);_("$"* \(#,##0\);_("$"* "-"??_);_(@_)</c:formatCode>
                <c:ptCount val="4"/>
                <c:pt idx="0">
                  <c:v>469</c:v>
                </c:pt>
                <c:pt idx="1">
                  <c:v>810</c:v>
                </c:pt>
                <c:pt idx="2">
                  <c:v>810</c:v>
                </c:pt>
                <c:pt idx="3">
                  <c:v>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40-4E01-991E-516DCF730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97648"/>
        <c:axId val="64689968"/>
      </c:lineChart>
      <c:catAx>
        <c:axId val="6469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689968"/>
        <c:crosses val="autoZero"/>
        <c:auto val="1"/>
        <c:lblAlgn val="ctr"/>
        <c:lblOffset val="100"/>
        <c:noMultiLvlLbl val="0"/>
      </c:catAx>
      <c:valAx>
        <c:axId val="64689968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69764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Inflation!$C$17:$G$17</cx:f>
        <cx:lvl ptCount="5">
          <cx:pt idx="0">2020</cx:pt>
          <cx:pt idx="1">2021</cx:pt>
          <cx:pt idx="2">2022</cx:pt>
          <cx:pt idx="3">2023</cx:pt>
          <cx:pt idx="4">2024</cx:pt>
        </cx:lvl>
      </cx:strDim>
      <cx:numDim type="val">
        <cx:f dir="row">Inflation!$C$18:$G$18</cx:f>
        <cx:lvl ptCount="5" formatCode="0.0%">
          <cx:pt idx="0">0.013000000000000001</cx:pt>
          <cx:pt idx="1">0.057999999999999996</cx:pt>
          <cx:pt idx="2">0.086999999999999994</cx:pt>
          <cx:pt idx="3">0.042000000000000003</cx:pt>
          <cx:pt idx="4">0.021000000000000001</cx:pt>
        </cx:lvl>
      </cx:numDim>
    </cx:data>
  </cx:chartData>
  <cx:chart>
    <cx:title pos="t" align="ctr" overlay="0">
      <cx:tx>
        <cx:txData>
          <cx:v>YoY Consumer Price Index (September)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rtl="0">
            <a:defRPr lang="en-US" sz="1800" b="1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YoY Consumer Price Index (September)</a:t>
          </a:r>
        </a:p>
      </cx:txPr>
    </cx:title>
    <cx:plotArea>
      <cx:plotAreaRegion>
        <cx:series layoutId="waterfall" uniqueId="{B4780C20-67A9-4160-86C5-AE092B437943}">
          <cx:tx>
            <cx:txData>
              <cx:f>Inflation!$B$18</cx:f>
              <cx:v>September</cx:v>
            </cx:txData>
          </cx:tx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lang="en-US" sz="1800" b="1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lang="en-US"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lang="en-US"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2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 – Liquid Ammonium Sulfate</a:t>
            </a:r>
          </a:p>
          <a:p>
            <a:r>
              <a:rPr lang="en-US" dirty="0"/>
              <a:t>Polymer – 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flocculant, a substance that reacts with solids suspended in the water to form clumps, known as flocs. This is very useful in the wastewater 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treatment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process, and so 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polymers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are often used by themselves, achieving flocculation so that solids can be easily removed.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6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4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0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B14D5-CFF8-309A-9B58-FAA7C43CA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EF592-8C0E-4B87-D704-49C151316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B7C06-51D0-E115-5AC4-2707526CE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3DF11-B9AF-87E6-6727-480BC8D71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0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6D83A-0774-0C66-AAD2-D3D7DC159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C2638A-CE5D-71D2-1C3C-CE9F65094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D3CF9-4F13-C000-AE0B-D48510065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B8C35-9EB4-6F1B-0C7C-285FE6573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3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co-texas.com/files/sharedassets/public/v/1/departments/city-secretarys-office/documents/council-presentations/lall-ballfieds-presentation-may-2022.pdf" TargetMode="External"/><Relationship Id="rId4" Type="http://schemas.openxmlformats.org/officeDocument/2006/relationships/hyperlink" Target="https://www.kwtx.com/2024/03/23/city-waco-opens-challenger-lake-air-little-league-ballpar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rt.com/news/article/midland-leaders-vote-14-9m-renovations-east-18547260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2315276"/>
            <a:ext cx="114786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INFLATION AND THE ‘MIDLAND FACTOR’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NOVEMBER 12, 2024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2AC3-93A4-0F6C-9626-7AF416275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4A4996D-C4B6-4A9E-3FA8-A7449AC00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19BD7FB-C0EF-61C1-DB29-29921D896CFF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10</a:t>
            </a:fld>
            <a:endParaRPr lang="en-US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C0194-D3B8-ABE7-A60E-E32211EEB422}"/>
              </a:ext>
            </a:extLst>
          </p:cNvPr>
          <p:cNvSpPr txBox="1"/>
          <p:nvPr/>
        </p:nvSpPr>
        <p:spPr>
          <a:xfrm>
            <a:off x="533400" y="321437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SANITATION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97EC4-06C7-0FE3-1A01-E695F626537D}"/>
              </a:ext>
            </a:extLst>
          </p:cNvPr>
          <p:cNvSpPr txBox="1"/>
          <p:nvPr/>
        </p:nvSpPr>
        <p:spPr>
          <a:xfrm>
            <a:off x="533400" y="1090877"/>
            <a:ext cx="9157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Automated Garbage Trucks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$317,222 in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$431,685 in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$114,463 increase in only 3 years, or 36%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1061CFF-4A65-723A-1C10-9450FD90A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879563"/>
              </p:ext>
            </p:extLst>
          </p:nvPr>
        </p:nvGraphicFramePr>
        <p:xfrm>
          <a:off x="2676296" y="2906759"/>
          <a:ext cx="5646444" cy="334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56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60FF-8060-EBF3-C5BE-721DA0EA8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ctus with a sunset behind it&#10;&#10;Description automatically generated">
            <a:extLst>
              <a:ext uri="{FF2B5EF4-FFF2-40B4-BE49-F238E27FC236}">
                <a16:creationId xmlns:a16="http://schemas.microsoft.com/office/drawing/2014/main" id="{9E630F24-141E-94DE-7346-71EDF8A0A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4E0BE5-7582-1377-14EC-A2F99B97B0CE}"/>
              </a:ext>
            </a:extLst>
          </p:cNvPr>
          <p:cNvSpPr txBox="1"/>
          <p:nvPr/>
        </p:nvSpPr>
        <p:spPr>
          <a:xfrm>
            <a:off x="533400" y="201201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SANITATION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753D38A-017F-25A1-55C8-E2372473F769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11</a:t>
            </a:fld>
            <a:endParaRPr lang="en-US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1F278-0E47-0145-A034-36997F5D35B5}"/>
              </a:ext>
            </a:extLst>
          </p:cNvPr>
          <p:cNvSpPr txBox="1"/>
          <p:nvPr/>
        </p:nvSpPr>
        <p:spPr>
          <a:xfrm>
            <a:off x="533400" y="1025620"/>
            <a:ext cx="60944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Landfill Compactor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2020 – $1,100,000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2024 – $1,600,000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$500,000 increase in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4 years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45.5%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5DBAEE-444B-F7DD-F9AF-CEDDB3ACE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935641"/>
              </p:ext>
            </p:extLst>
          </p:nvPr>
        </p:nvGraphicFramePr>
        <p:xfrm>
          <a:off x="2294607" y="2527148"/>
          <a:ext cx="5674936" cy="338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060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CF4E4-37F0-9832-02B2-A712FB179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6EE8D9AD-DDCD-4EC1-A6D9-F9EC0F5B8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228BFA8-2066-4668-4AB3-8F22D7585BBF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12</a:t>
            </a:fld>
            <a:endParaRPr lang="en-US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20631-C6AB-B0C3-2E25-2B9868A8BE22}"/>
              </a:ext>
            </a:extLst>
          </p:cNvPr>
          <p:cNvSpPr txBox="1"/>
          <p:nvPr/>
        </p:nvSpPr>
        <p:spPr>
          <a:xfrm>
            <a:off x="533400" y="201201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SANITATION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63B3F-8A30-E770-BB95-23ABD22188D4}"/>
              </a:ext>
            </a:extLst>
          </p:cNvPr>
          <p:cNvSpPr txBox="1"/>
          <p:nvPr/>
        </p:nvSpPr>
        <p:spPr>
          <a:xfrm>
            <a:off x="533400" y="1020808"/>
            <a:ext cx="60944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Dumpsters (Per Container)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2020 – $469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2023 – $645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$176 increase in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3 years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37.5%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24BF30-6216-4E24-C849-22B29A434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612202"/>
              </p:ext>
            </p:extLst>
          </p:nvPr>
        </p:nvGraphicFramePr>
        <p:xfrm>
          <a:off x="1602556" y="2457618"/>
          <a:ext cx="5495827" cy="337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D15914-79A9-FDA7-F65F-8EE7022C8AFF}"/>
              </a:ext>
            </a:extLst>
          </p:cNvPr>
          <p:cNvCxnSpPr>
            <a:cxnSpLocks/>
          </p:cNvCxnSpPr>
          <p:nvPr/>
        </p:nvCxnSpPr>
        <p:spPr>
          <a:xfrm flipV="1">
            <a:off x="2969443" y="4402318"/>
            <a:ext cx="3271101" cy="744717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6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7E8A2847-590C-2A18-C11F-0862D2B8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65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WATER &amp; SEWER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13</a:t>
            </a:fld>
            <a:endParaRPr lang="en-US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6A159-4542-F039-CEDB-48C811C66A89}"/>
              </a:ext>
            </a:extLst>
          </p:cNvPr>
          <p:cNvSpPr txBox="1"/>
          <p:nvPr/>
        </p:nvSpPr>
        <p:spPr>
          <a:xfrm>
            <a:off x="533399" y="1428311"/>
            <a:ext cx="77150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Midland Northeast Wastewater Line 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Bid increased by $17 Million from project estimate 3 years ago, a 57% Increase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37766E-9213-45E5-AB14-018D4BE4C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404251"/>
              </p:ext>
            </p:extLst>
          </p:nvPr>
        </p:nvGraphicFramePr>
        <p:xfrm>
          <a:off x="2048629" y="2676920"/>
          <a:ext cx="5911913" cy="343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56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 and a city&#10;&#10;Description automatically generated with medium confidence">
            <a:extLst>
              <a:ext uri="{FF2B5EF4-FFF2-40B4-BE49-F238E27FC236}">
                <a16:creationId xmlns:a16="http://schemas.microsoft.com/office/drawing/2014/main" id="{674F0A2A-7869-5CE5-4117-DA45D108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WATER &amp; SEWER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55763" y="1239027"/>
            <a:ext cx="693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Chemical Costs FY2020 to FY2024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CF7B76D-77FA-4F70-97A8-7E6154305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491729"/>
              </p:ext>
            </p:extLst>
          </p:nvPr>
        </p:nvGraphicFramePr>
        <p:xfrm>
          <a:off x="158619" y="1850891"/>
          <a:ext cx="3918855" cy="232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585117C-B607-414D-9A77-3AB3206AE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841357"/>
              </p:ext>
            </p:extLst>
          </p:nvPr>
        </p:nvGraphicFramePr>
        <p:xfrm>
          <a:off x="4159608" y="1860218"/>
          <a:ext cx="3918855" cy="232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DFF835-0853-4074-AC0B-EA3B04FE9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713087"/>
              </p:ext>
            </p:extLst>
          </p:nvPr>
        </p:nvGraphicFramePr>
        <p:xfrm>
          <a:off x="158619" y="4283257"/>
          <a:ext cx="4000989" cy="232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CB046B0-D869-4B10-B292-FC6C6633D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841494"/>
              </p:ext>
            </p:extLst>
          </p:nvPr>
        </p:nvGraphicFramePr>
        <p:xfrm>
          <a:off x="4159608" y="4283257"/>
          <a:ext cx="4000989" cy="232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1261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85AF706-8831-02D5-29E9-5547A7FF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WATER &amp; SEWER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305482"/>
            <a:ext cx="68613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UEP Pipes FY2020 to FY2023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Increased as much as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$83 per unit in 3 years, 155% Increase of some PVC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15</a:t>
            </a:fld>
            <a:endParaRPr lang="en-US" b="1" dirty="0"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7A3FE3-09C8-4699-A558-59BCDD744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20379"/>
              </p:ext>
            </p:extLst>
          </p:nvPr>
        </p:nvGraphicFramePr>
        <p:xfrm>
          <a:off x="88914" y="2663557"/>
          <a:ext cx="3102155" cy="292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EAE6A4-90AC-4A68-A7E6-361E785DE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880546"/>
              </p:ext>
            </p:extLst>
          </p:nvPr>
        </p:nvGraphicFramePr>
        <p:xfrm>
          <a:off x="3191069" y="2663557"/>
          <a:ext cx="3352460" cy="292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FB698CC-F1E9-43EB-9647-B239FB375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489962"/>
              </p:ext>
            </p:extLst>
          </p:nvPr>
        </p:nvGraphicFramePr>
        <p:xfrm>
          <a:off x="6543528" y="2663557"/>
          <a:ext cx="3247053" cy="292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187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ake&#10;&#10;Description automatically generated">
            <a:extLst>
              <a:ext uri="{FF2B5EF4-FFF2-40B4-BE49-F238E27FC236}">
                <a16:creationId xmlns:a16="http://schemas.microsoft.com/office/drawing/2014/main" id="{CBF9986C-1AE9-E7A1-6DB2-A75E46D1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739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cs typeface="Arial"/>
              </a:rPr>
              <a:t>PARKS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16</a:t>
            </a:fld>
            <a:endParaRPr lang="en-US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39240-78AE-FA2D-F3CA-52FA277654DF}"/>
              </a:ext>
            </a:extLst>
          </p:cNvPr>
          <p:cNvSpPr txBox="1"/>
          <p:nvPr/>
        </p:nvSpPr>
        <p:spPr>
          <a:xfrm>
            <a:off x="533399" y="1334014"/>
            <a:ext cx="7914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Doug Russell Bath House Reconstruction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increased by $1.6 Million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prior year bid for FY24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345DE7-0B65-43A7-ACDE-E0FEA6C854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530929"/>
              </p:ext>
            </p:extLst>
          </p:nvPr>
        </p:nvGraphicFramePr>
        <p:xfrm>
          <a:off x="1952404" y="2356702"/>
          <a:ext cx="5901179" cy="316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097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CEA7F-1573-616C-3ECC-E3401A983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2D9243-2AAA-B401-CBDC-3C5CAC959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513"/>
            <a:ext cx="12192000" cy="6872513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0C31095-CE3B-70F5-76D1-3FA41AB15E98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17</a:t>
            </a:fld>
            <a:endParaRPr lang="en-US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34EA4-208A-8E26-F90D-F6CB2E08B3D2}"/>
              </a:ext>
            </a:extLst>
          </p:cNvPr>
          <p:cNvSpPr txBox="1"/>
          <p:nvPr/>
        </p:nvSpPr>
        <p:spPr>
          <a:xfrm>
            <a:off x="286603" y="2238484"/>
            <a:ext cx="414891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City of Waco opens Challenger and Lake Air Little League Ballpark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$9M for 8 fields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new lighting, May 2022</a:t>
            </a:r>
          </a:p>
        </p:txBody>
      </p:sp>
    </p:spTree>
    <p:extLst>
      <p:ext uri="{BB962C8B-B14F-4D97-AF65-F5344CB8AC3E}">
        <p14:creationId xmlns:p14="http://schemas.microsoft.com/office/powerpoint/2010/main" val="62207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CD56E-80D9-EB00-0DAF-F0225C8D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96BA57C-C9E5-AA6B-FDB1-456AADDF5311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18</a:t>
            </a:fld>
            <a:endParaRPr lang="en-US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7A547-257B-E9CD-D82B-7BDB91ACE33E}"/>
              </a:ext>
            </a:extLst>
          </p:cNvPr>
          <p:cNvSpPr txBox="1"/>
          <p:nvPr/>
        </p:nvSpPr>
        <p:spPr>
          <a:xfrm>
            <a:off x="286600" y="1857103"/>
            <a:ext cx="414891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Baseball Fields &amp; Lighting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Midland City Council approved renovations to baseball fields &amp; facilities in Midland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$16.2M for 6 fields and lighting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November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6A717-988B-DB8E-573A-138B75EE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235"/>
          <a:stretch/>
        </p:blipFill>
        <p:spPr>
          <a:xfrm>
            <a:off x="4664127" y="1513045"/>
            <a:ext cx="7251332" cy="4595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12F62E-B175-8AE3-72B1-F27532F1EFAF}"/>
              </a:ext>
            </a:extLst>
          </p:cNvPr>
          <p:cNvSpPr txBox="1"/>
          <p:nvPr/>
        </p:nvSpPr>
        <p:spPr>
          <a:xfrm>
            <a:off x="286599" y="4103872"/>
            <a:ext cx="414891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 Includes: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Turf Baseball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LED Field Lighting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Concession/Restroom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207 Parking Spaces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09DD0-A9C3-1B74-0DE0-F65868234A7F}"/>
              </a:ext>
            </a:extLst>
          </p:cNvPr>
          <p:cNvSpPr txBox="1"/>
          <p:nvPr/>
        </p:nvSpPr>
        <p:spPr>
          <a:xfrm>
            <a:off x="533399" y="136559"/>
            <a:ext cx="118010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REYES MASHBURN NELMS PARK RENOVATION</a:t>
            </a:r>
          </a:p>
        </p:txBody>
      </p:sp>
    </p:spTree>
    <p:extLst>
      <p:ext uri="{BB962C8B-B14F-4D97-AF65-F5344CB8AC3E}">
        <p14:creationId xmlns:p14="http://schemas.microsoft.com/office/powerpoint/2010/main" val="149273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AC496-2504-072E-C177-1656B037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E7984C3-6CD8-0FCD-1BD5-572BD67E7325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19</a:t>
            </a:fld>
            <a:endParaRPr lang="en-US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79E76-8B37-FC12-D044-CACC0761C543}"/>
              </a:ext>
            </a:extLst>
          </p:cNvPr>
          <p:cNvSpPr txBox="1"/>
          <p:nvPr/>
        </p:nvSpPr>
        <p:spPr>
          <a:xfrm>
            <a:off x="6480112" y="1191912"/>
            <a:ext cx="364696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$16.2 Million (2023)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New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Lighting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Concession and Restrooms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6412F-3FAB-8DAB-24C8-A2062AF4FA05}"/>
              </a:ext>
            </a:extLst>
          </p:cNvPr>
          <p:cNvSpPr txBox="1"/>
          <p:nvPr/>
        </p:nvSpPr>
        <p:spPr>
          <a:xfrm>
            <a:off x="1937761" y="1195723"/>
            <a:ext cx="36469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 Million (2022)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 New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Lighting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Concession and Restrooms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A83C3-4DA6-4BEA-EF03-3B50E39BF229}"/>
              </a:ext>
            </a:extLst>
          </p:cNvPr>
          <p:cNvSpPr txBox="1"/>
          <p:nvPr/>
        </p:nvSpPr>
        <p:spPr>
          <a:xfrm>
            <a:off x="1937761" y="271491"/>
            <a:ext cx="2266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WACO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168B2-CC99-7381-3E31-67D0FFC65319}"/>
              </a:ext>
            </a:extLst>
          </p:cNvPr>
          <p:cNvSpPr txBox="1"/>
          <p:nvPr/>
        </p:nvSpPr>
        <p:spPr>
          <a:xfrm>
            <a:off x="6480112" y="267679"/>
            <a:ext cx="2758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MIDLAND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27B46E2-A5E4-2A4D-F711-51F1FCDF4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658496"/>
              </p:ext>
            </p:extLst>
          </p:nvPr>
        </p:nvGraphicFramePr>
        <p:xfrm>
          <a:off x="2281388" y="3315801"/>
          <a:ext cx="7137915" cy="315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383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ake&#10;&#10;Description automatically generated">
            <a:extLst>
              <a:ext uri="{FF2B5EF4-FFF2-40B4-BE49-F238E27FC236}">
                <a16:creationId xmlns:a16="http://schemas.microsoft.com/office/drawing/2014/main" id="{CBF9986C-1AE9-E7A1-6DB2-A75E46D1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28607"/>
            <a:ext cx="8660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cs typeface="Arial"/>
              </a:rPr>
              <a:t>ALIGNMENT WITH STRATEGIC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5: Provide Sound Governance &amp;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5.7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Ensure Continued Financial Stability and Accountability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Maintain Financial Transparency.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19A2-87D7-D745-0B8E-854F972A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B80C1039-8DD2-D6FE-43D1-D849EEB8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DA8A99-C0FC-F937-B8F7-1F5B21836FB9}"/>
              </a:ext>
            </a:extLst>
          </p:cNvPr>
          <p:cNvSpPr txBox="1"/>
          <p:nvPr/>
        </p:nvSpPr>
        <p:spPr>
          <a:xfrm>
            <a:off x="1491587" y="308107"/>
            <a:ext cx="7038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CASH 		vs		BOND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F1E6021-D7AC-C6DD-E15E-A494C795C299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20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A66E5-DED1-9C2A-17F9-707AA63C8CA9}"/>
              </a:ext>
            </a:extLst>
          </p:cNvPr>
          <p:cNvSpPr/>
          <p:nvPr/>
        </p:nvSpPr>
        <p:spPr>
          <a:xfrm>
            <a:off x="397127" y="1077548"/>
            <a:ext cx="4027389" cy="456125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Reduces Debt burden/risk and helps credit rating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Interest or Premium costs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funds are already in reserves, it allows for quicker project implementation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more of annual budget allocated toward operating expense rather than debt payment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Sets a rigid timeline for projects based on steady build up of cash reserves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096B6E-840E-A68D-D626-4109C54B8E77}"/>
              </a:ext>
            </a:extLst>
          </p:cNvPr>
          <p:cNvSpPr/>
          <p:nvPr/>
        </p:nvSpPr>
        <p:spPr>
          <a:xfrm>
            <a:off x="4964170" y="1077548"/>
            <a:ext cx="4027389" cy="456125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Preserves Cash Reserves for urgent and unforeseen needs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Interest rates could be cost savings compared to inflation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Projects can be funded based on need rather than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Predictable expense spread out over the term of the loan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Addressing both backlogged and future needs in the same funding source in a shorter span of time</a:t>
            </a:r>
          </a:p>
        </p:txBody>
      </p:sp>
    </p:spTree>
    <p:extLst>
      <p:ext uri="{BB962C8B-B14F-4D97-AF65-F5344CB8AC3E}">
        <p14:creationId xmlns:p14="http://schemas.microsoft.com/office/powerpoint/2010/main" val="292819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8AF53-1882-BB77-959F-747722753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B71F0550-16BF-0497-3D73-3A679AE98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04024C-859D-6FCC-D642-4D91963272E2}"/>
              </a:ext>
            </a:extLst>
          </p:cNvPr>
          <p:cNvSpPr txBox="1"/>
          <p:nvPr/>
        </p:nvSpPr>
        <p:spPr>
          <a:xfrm>
            <a:off x="397127" y="154054"/>
            <a:ext cx="7678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EXAMPLE $28M PROJECT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5D2C467-ADEE-4C19-76C3-CC2089DEB70A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21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42BC7-611F-7718-3092-BE186ACA05A3}"/>
              </a:ext>
            </a:extLst>
          </p:cNvPr>
          <p:cNvSpPr/>
          <p:nvPr/>
        </p:nvSpPr>
        <p:spPr>
          <a:xfrm>
            <a:off x="397127" y="1077548"/>
            <a:ext cx="4037221" cy="456125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Cash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setting aside funds in FY2025 and save for 3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 57% project increase (same as NE Wastewater project)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project would cost $44M at the end of those 3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would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FY2028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funds would be encumbered and cash reserves would need to be built up before any additional projects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441680-4ACE-F403-0F92-EF4D754611E5}"/>
              </a:ext>
            </a:extLst>
          </p:cNvPr>
          <p:cNvSpPr/>
          <p:nvPr/>
        </p:nvSpPr>
        <p:spPr>
          <a:xfrm>
            <a:off x="4964170" y="1077548"/>
            <a:ext cx="4037221" cy="456125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 Bond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 Bond funds in FY2025 and begin project in the same year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20-year bond, $16M in interest over the term of the loan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payment would add up to $44M, paid out over 20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would be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FY2028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Bond would have an annual payment of $2.1M, done FY2046,  City can save for cash projects or determine additional bond needs</a:t>
            </a:r>
          </a:p>
        </p:txBody>
      </p:sp>
    </p:spTree>
    <p:extLst>
      <p:ext uri="{BB962C8B-B14F-4D97-AF65-F5344CB8AC3E}">
        <p14:creationId xmlns:p14="http://schemas.microsoft.com/office/powerpoint/2010/main" val="115897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51A6C-5156-454F-8C83-74940906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01C7F0BF-A74C-2367-7E57-4618B0B9B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CEE0F9-54DB-D820-35A8-AF0445D77CA7}"/>
              </a:ext>
            </a:extLst>
          </p:cNvPr>
          <p:cNvSpPr txBox="1"/>
          <p:nvPr/>
        </p:nvSpPr>
        <p:spPr>
          <a:xfrm>
            <a:off x="397127" y="154054"/>
            <a:ext cx="7678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TIME VS COST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4B22D2C-4707-03B9-35C3-41772FD35022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22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B4233-A7BD-6C61-397F-AF8E52929FBE}"/>
              </a:ext>
            </a:extLst>
          </p:cNvPr>
          <p:cNvSpPr/>
          <p:nvPr/>
        </p:nvSpPr>
        <p:spPr>
          <a:xfrm>
            <a:off x="2226365" y="2449403"/>
            <a:ext cx="1709531" cy="1108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F32CD-3C2B-9D49-7DC2-6842B39EF414}"/>
              </a:ext>
            </a:extLst>
          </p:cNvPr>
          <p:cNvSpPr/>
          <p:nvPr/>
        </p:nvSpPr>
        <p:spPr>
          <a:xfrm>
            <a:off x="5887278" y="2449403"/>
            <a:ext cx="1709531" cy="1108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82161-00E2-F3ED-0F75-F066E317896F}"/>
              </a:ext>
            </a:extLst>
          </p:cNvPr>
          <p:cNvSpPr/>
          <p:nvPr/>
        </p:nvSpPr>
        <p:spPr>
          <a:xfrm>
            <a:off x="2226365" y="3558205"/>
            <a:ext cx="1709531" cy="197788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Base Project Cost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67474-3CA9-686E-BF6B-2D6F3D973E88}"/>
              </a:ext>
            </a:extLst>
          </p:cNvPr>
          <p:cNvSpPr/>
          <p:nvPr/>
        </p:nvSpPr>
        <p:spPr>
          <a:xfrm>
            <a:off x="5887277" y="3558204"/>
            <a:ext cx="1709531" cy="197788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Base Project 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CEB24-681C-9408-F628-6318780CD04E}"/>
              </a:ext>
            </a:extLst>
          </p:cNvPr>
          <p:cNvSpPr txBox="1"/>
          <p:nvPr/>
        </p:nvSpPr>
        <p:spPr>
          <a:xfrm>
            <a:off x="2457549" y="5688735"/>
            <a:ext cx="124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CASH</a:t>
            </a:r>
            <a:endParaRPr lang="en-US" b="1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39C5F-5935-8243-D02B-77875D4F30BB}"/>
              </a:ext>
            </a:extLst>
          </p:cNvPr>
          <p:cNvSpPr txBox="1"/>
          <p:nvPr/>
        </p:nvSpPr>
        <p:spPr>
          <a:xfrm>
            <a:off x="6118461" y="5688735"/>
            <a:ext cx="124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BOND</a:t>
            </a:r>
            <a:endParaRPr lang="en-US" b="1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74F04-4BF8-B3F3-4B3E-CBB0E8824FC3}"/>
              </a:ext>
            </a:extLst>
          </p:cNvPr>
          <p:cNvSpPr txBox="1"/>
          <p:nvPr/>
        </p:nvSpPr>
        <p:spPr>
          <a:xfrm>
            <a:off x="589661" y="923495"/>
            <a:ext cx="81368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Finding additional costs in either inflation or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Cash method would require being able to set aside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$15M per year </a:t>
            </a:r>
          </a:p>
        </p:txBody>
      </p:sp>
    </p:spTree>
    <p:extLst>
      <p:ext uri="{BB962C8B-B14F-4D97-AF65-F5344CB8AC3E}">
        <p14:creationId xmlns:p14="http://schemas.microsoft.com/office/powerpoint/2010/main" val="106739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7C3CD-A855-24D3-579C-2C0AB5A5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8F690E4A-4113-2BC4-D850-CD92BAFCC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42C3A2-FD91-1642-CDE9-F1DF4DD6DE4C}"/>
              </a:ext>
            </a:extLst>
          </p:cNvPr>
          <p:cNvSpPr txBox="1"/>
          <p:nvPr/>
        </p:nvSpPr>
        <p:spPr>
          <a:xfrm>
            <a:off x="397127" y="154054"/>
            <a:ext cx="7678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TIME VS COST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EAA1B96-EBBD-81D9-4CE7-3C94C7FE13C3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23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C545F-E794-ECF6-5B5E-836700DE64D0}"/>
              </a:ext>
            </a:extLst>
          </p:cNvPr>
          <p:cNvSpPr/>
          <p:nvPr/>
        </p:nvSpPr>
        <p:spPr>
          <a:xfrm>
            <a:off x="2226365" y="1475710"/>
            <a:ext cx="1709531" cy="2738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91B6B-DC61-9C39-AD10-865D4B4DAC89}"/>
              </a:ext>
            </a:extLst>
          </p:cNvPr>
          <p:cNvSpPr/>
          <p:nvPr/>
        </p:nvSpPr>
        <p:spPr>
          <a:xfrm>
            <a:off x="5887277" y="3429000"/>
            <a:ext cx="1709531" cy="78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332ED-2A48-09B7-493F-EE67E6BB56C3}"/>
              </a:ext>
            </a:extLst>
          </p:cNvPr>
          <p:cNvSpPr/>
          <p:nvPr/>
        </p:nvSpPr>
        <p:spPr>
          <a:xfrm>
            <a:off x="2226365" y="4214191"/>
            <a:ext cx="1709531" cy="134177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Base Project Cost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A87C8-3B57-9B73-001B-5F01F88C3250}"/>
              </a:ext>
            </a:extLst>
          </p:cNvPr>
          <p:cNvSpPr/>
          <p:nvPr/>
        </p:nvSpPr>
        <p:spPr>
          <a:xfrm>
            <a:off x="5887277" y="4214190"/>
            <a:ext cx="1709531" cy="134177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Base Project 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DC0B1-6FFD-2E46-7478-6CA8BCE63D93}"/>
              </a:ext>
            </a:extLst>
          </p:cNvPr>
          <p:cNvSpPr txBox="1"/>
          <p:nvPr/>
        </p:nvSpPr>
        <p:spPr>
          <a:xfrm>
            <a:off x="2457549" y="5708612"/>
            <a:ext cx="124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CASH</a:t>
            </a:r>
            <a:endParaRPr lang="en-US" b="1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0F9F9-5734-ADED-62C5-A4C272E0B198}"/>
              </a:ext>
            </a:extLst>
          </p:cNvPr>
          <p:cNvSpPr txBox="1"/>
          <p:nvPr/>
        </p:nvSpPr>
        <p:spPr>
          <a:xfrm>
            <a:off x="6118461" y="5708612"/>
            <a:ext cx="124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BOND</a:t>
            </a:r>
            <a:endParaRPr lang="en-US" b="1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D6C9B-636F-B10B-17AD-59B15522F680}"/>
              </a:ext>
            </a:extLst>
          </p:cNvPr>
          <p:cNvSpPr txBox="1"/>
          <p:nvPr/>
        </p:nvSpPr>
        <p:spPr>
          <a:xfrm>
            <a:off x="589661" y="923495"/>
            <a:ext cx="81368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dollars decrease in value, the amount set aside diminishes </a:t>
            </a:r>
          </a:p>
        </p:txBody>
      </p:sp>
    </p:spTree>
    <p:extLst>
      <p:ext uri="{BB962C8B-B14F-4D97-AF65-F5344CB8AC3E}">
        <p14:creationId xmlns:p14="http://schemas.microsoft.com/office/powerpoint/2010/main" val="35125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85AF706-8831-02D5-29E9-5547A7FF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IMPACTS OF INFLATION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274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Regional Inflation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Revenue (Sales Tax)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Midland and Municipal Government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Sanitation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‘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Midland Factor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Cash vs Bond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40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4BEE68E0-2E5F-7B99-7AFA-914FE0E85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727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REGIONAL INFLATION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6F41A9-0CBF-053C-2D81-F9ECF681E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58731"/>
              </p:ext>
            </p:extLst>
          </p:nvPr>
        </p:nvGraphicFramePr>
        <p:xfrm>
          <a:off x="1342136" y="1784355"/>
          <a:ext cx="5890181" cy="372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74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52F03-BEE4-6956-FAFC-38DDF2B70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0D2114D4-7B71-7648-3332-B2DA26A6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60D753-679F-728D-D453-B4D2DFC0F1AC}"/>
              </a:ext>
            </a:extLst>
          </p:cNvPr>
          <p:cNvSpPr txBox="1"/>
          <p:nvPr/>
        </p:nvSpPr>
        <p:spPr>
          <a:xfrm>
            <a:off x="533399" y="564573"/>
            <a:ext cx="8727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REGIONAL INFLATION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41DCE2E-7C9D-CAF2-3369-99C48A191E3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C9F81A2E-2B3A-D588-5131-5EA5D9F4EF0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24251063"/>
                  </p:ext>
                </p:extLst>
              </p:nvPr>
            </p:nvGraphicFramePr>
            <p:xfrm>
              <a:off x="1894568" y="1629874"/>
              <a:ext cx="6004801" cy="380359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C9F81A2E-2B3A-D588-5131-5EA5D9F4EF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4568" y="1629874"/>
                <a:ext cx="6004801" cy="3803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53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32711-2316-1C80-8102-D2AF3A43F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AC59252E-CD73-FC7C-9961-A98398662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2B9B0C-D8A9-6056-7021-123D8397689D}"/>
              </a:ext>
            </a:extLst>
          </p:cNvPr>
          <p:cNvSpPr txBox="1"/>
          <p:nvPr/>
        </p:nvSpPr>
        <p:spPr>
          <a:xfrm>
            <a:off x="433808" y="163881"/>
            <a:ext cx="371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2020 DOLLAR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BF3131E-35E1-6C83-0678-0A3C4D185964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D9F5DB-34B3-BE05-F5B3-961D9852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9" y="809229"/>
            <a:ext cx="4232464" cy="18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4212D1-7820-654D-743F-151C1303644A}"/>
              </a:ext>
            </a:extLst>
          </p:cNvPr>
          <p:cNvSpPr txBox="1"/>
          <p:nvPr/>
        </p:nvSpPr>
        <p:spPr>
          <a:xfrm>
            <a:off x="5276695" y="163881"/>
            <a:ext cx="371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2024 DOLLAR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030BD6-B409-0555-D61A-1D880B1976C3}"/>
              </a:ext>
            </a:extLst>
          </p:cNvPr>
          <p:cNvGrpSpPr/>
          <p:nvPr/>
        </p:nvGrpSpPr>
        <p:grpSpPr>
          <a:xfrm>
            <a:off x="4916032" y="809230"/>
            <a:ext cx="4366262" cy="1843436"/>
            <a:chOff x="4135922" y="4175084"/>
            <a:chExt cx="5190923" cy="21876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53608F-333F-7E38-7F01-523A698D7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922" y="4177714"/>
              <a:ext cx="5016714" cy="2185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66F25C9B-969A-994F-5F09-E973813765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18" r="51439" b="21756"/>
            <a:stretch/>
          </p:blipFill>
          <p:spPr bwMode="auto">
            <a:xfrm rot="16200000">
              <a:off x="7351833" y="4385085"/>
              <a:ext cx="2185013" cy="176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06FEBA-679F-1A80-7139-8CA158872A40}"/>
              </a:ext>
            </a:extLst>
          </p:cNvPr>
          <p:cNvGrpSpPr/>
          <p:nvPr/>
        </p:nvGrpSpPr>
        <p:grpSpPr>
          <a:xfrm>
            <a:off x="2725093" y="4014194"/>
            <a:ext cx="4355601" cy="1845842"/>
            <a:chOff x="4135922" y="4177714"/>
            <a:chExt cx="5190924" cy="21931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FC2D52-9D08-7F90-5F52-0DD874B44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922" y="4177714"/>
              <a:ext cx="5016714" cy="2185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D1389B16-7B3D-CBC9-F5B0-E93A72098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18" r="51381" b="21756"/>
            <a:stretch/>
          </p:blipFill>
          <p:spPr bwMode="auto">
            <a:xfrm rot="16200000">
              <a:off x="6770799" y="3814803"/>
              <a:ext cx="2187645" cy="2924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147DA2-DF8A-04E0-7254-3823F6C8A6C9}"/>
              </a:ext>
            </a:extLst>
          </p:cNvPr>
          <p:cNvSpPr txBox="1"/>
          <p:nvPr/>
        </p:nvSpPr>
        <p:spPr>
          <a:xfrm>
            <a:off x="3107664" y="3429000"/>
            <a:ext cx="371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2028 DOLLAR…?</a:t>
            </a:r>
          </a:p>
        </p:txBody>
      </p:sp>
    </p:spTree>
    <p:extLst>
      <p:ext uri="{BB962C8B-B14F-4D97-AF65-F5344CB8AC3E}">
        <p14:creationId xmlns:p14="http://schemas.microsoft.com/office/powerpoint/2010/main" val="317096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7E8A2847-590C-2A18-C11F-0862D2B8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9090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SALES TAX– OIL &amp; OTHER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B65B2B-2015-3E7D-3389-86887CB12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038895"/>
              </p:ext>
            </p:extLst>
          </p:nvPr>
        </p:nvGraphicFramePr>
        <p:xfrm>
          <a:off x="1545611" y="1283284"/>
          <a:ext cx="7066009" cy="2755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EF570F-A779-473C-883C-763C003C26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795257"/>
              </p:ext>
            </p:extLst>
          </p:nvPr>
        </p:nvGraphicFramePr>
        <p:xfrm>
          <a:off x="1545611" y="3924195"/>
          <a:ext cx="7066009" cy="273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EA430-D013-EDC4-F9E5-01087BA3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EEDABBE-23FC-834F-E7C7-D1B0589B9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2BD38-A375-FF03-1CDA-763DA21A16A9}"/>
              </a:ext>
            </a:extLst>
          </p:cNvPr>
          <p:cNvSpPr txBox="1"/>
          <p:nvPr/>
        </p:nvSpPr>
        <p:spPr>
          <a:xfrm>
            <a:off x="533399" y="564573"/>
            <a:ext cx="900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SALES TAX– OIL &amp; OTHER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D8630E7-D7DC-878B-A53D-8F8325EE0D03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 dirty="0"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80066B-D479-8EDF-5011-79236390E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803604"/>
              </p:ext>
            </p:extLst>
          </p:nvPr>
        </p:nvGraphicFramePr>
        <p:xfrm>
          <a:off x="1887623" y="1404975"/>
          <a:ext cx="6300503" cy="246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D173B4-AF30-E55D-FDA5-E65F59042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373012"/>
              </p:ext>
            </p:extLst>
          </p:nvPr>
        </p:nvGraphicFramePr>
        <p:xfrm>
          <a:off x="1284786" y="3891894"/>
          <a:ext cx="7506176" cy="261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374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ctus with a sunset behind it&#10;&#10;Description automatically generated">
            <a:extLst>
              <a:ext uri="{FF2B5EF4-FFF2-40B4-BE49-F238E27FC236}">
                <a16:creationId xmlns:a16="http://schemas.microsoft.com/office/drawing/2014/main" id="{3FA0959D-7E16-D871-7FDF-64554C13C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01201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SANITATION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21BBC-E60D-ABEB-D27A-1A7EAB238162}"/>
              </a:ext>
            </a:extLst>
          </p:cNvPr>
          <p:cNvSpPr txBox="1"/>
          <p:nvPr/>
        </p:nvSpPr>
        <p:spPr>
          <a:xfrm>
            <a:off x="533400" y="1171843"/>
            <a:ext cx="7579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Landfill Entrance Road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 EOPC estimate in 2022: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$2,615,097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2024 Bid: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$3,664,036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$1.05M increase in only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2 years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97D5F8-780F-3DB1-644C-5447212BD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707545"/>
              </p:ext>
            </p:extLst>
          </p:nvPr>
        </p:nvGraphicFramePr>
        <p:xfrm>
          <a:off x="2372190" y="2780559"/>
          <a:ext cx="6235045" cy="332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723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4F5EB5-26A7-4E44-9936-399338B04765}">
  <ds:schemaRefs>
    <ds:schemaRef ds:uri="http://schemas.microsoft.com/office/2006/metadata/properties"/>
    <ds:schemaRef ds:uri="http://schemas.microsoft.com/office/infopath/2007/PartnerControls"/>
    <ds:schemaRef ds:uri="cfb740e9-f063-4ba5-bdc8-f09f2271bf60"/>
    <ds:schemaRef ds:uri="f382caea-91b7-485a-9a3b-6e3fd8e3b941"/>
  </ds:schemaRefs>
</ds:datastoreItem>
</file>

<file path=customXml/itemProps2.xml><?xml version="1.0" encoding="utf-8"?>
<ds:datastoreItem xmlns:ds="http://schemas.openxmlformats.org/officeDocument/2006/customXml" ds:itemID="{BC796D2D-6722-45B2-9B40-D394F0F43C88}"/>
</file>

<file path=customXml/itemProps3.xml><?xml version="1.0" encoding="utf-8"?>
<ds:datastoreItem xmlns:ds="http://schemas.openxmlformats.org/officeDocument/2006/customXml" ds:itemID="{BC267A90-0E63-42E2-85C0-A2F1F27727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953</Words>
  <Application>Microsoft Office PowerPoint</Application>
  <PresentationFormat>Widescreen</PresentationFormat>
  <Paragraphs>184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Century Gothic</vt:lpstr>
      <vt:lpstr>Roboto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Alyssa Coppens</cp:lastModifiedBy>
  <cp:revision>28</cp:revision>
  <dcterms:created xsi:type="dcterms:W3CDTF">2024-07-01T17:26:48Z</dcterms:created>
  <dcterms:modified xsi:type="dcterms:W3CDTF">2024-11-08T21:53:53Z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