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8"/>
  </p:notesMasterIdLst>
  <p:handoutMasterIdLst>
    <p:handoutMasterId r:id="rId29"/>
  </p:handoutMasterIdLst>
  <p:sldIdLst>
    <p:sldId id="256" r:id="rId5"/>
    <p:sldId id="267" r:id="rId6"/>
    <p:sldId id="269" r:id="rId7"/>
    <p:sldId id="270" r:id="rId8"/>
    <p:sldId id="278" r:id="rId9"/>
    <p:sldId id="279" r:id="rId10"/>
    <p:sldId id="291" r:id="rId11"/>
    <p:sldId id="287" r:id="rId12"/>
    <p:sldId id="288" r:id="rId13"/>
    <p:sldId id="296" r:id="rId14"/>
    <p:sldId id="293" r:id="rId15"/>
    <p:sldId id="297" r:id="rId16"/>
    <p:sldId id="290" r:id="rId17"/>
    <p:sldId id="280" r:id="rId18"/>
    <p:sldId id="292" r:id="rId19"/>
    <p:sldId id="281" r:id="rId20"/>
    <p:sldId id="294" r:id="rId21"/>
    <p:sldId id="295" r:id="rId22"/>
    <p:sldId id="299" r:id="rId23"/>
    <p:sldId id="300" r:id="rId24"/>
    <p:sldId id="301" r:id="rId25"/>
    <p:sldId id="302"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F9A"/>
    <a:srgbClr val="006699"/>
    <a:srgbClr val="205E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961C4-CA05-4BA6-B228-57428E1F0A1F}" v="1" dt="2024-11-12T17:21:20.001"/>
    <p1510:client id="{3E7270AB-A768-4279-9268-EF9DACBCF965}" v="3" dt="2024-11-12T05:19:19.535"/>
    <p1510:client id="{A62808BE-1576-7418-48CE-1AB2F70F2A1C}" v="178" dt="2024-11-12T04:44:49.069"/>
    <p1510:client id="{C988A1C2-9C4A-4952-BA31-6A334A554888}" v="12" dt="2024-11-12T15:27:41.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Triggs" userId="S::etriggs@midlandtexas.gov::7122ba1b-b824-41ab-83a1-9dc8cfe9d11c" providerId="AD" clId="Web-{A62808BE-1576-7418-48CE-1AB2F70F2A1C}"/>
    <pc:docChg chg="modSld">
      <pc:chgData name="Elizabeth Triggs" userId="S::etriggs@midlandtexas.gov::7122ba1b-b824-41ab-83a1-9dc8cfe9d11c" providerId="AD" clId="Web-{A62808BE-1576-7418-48CE-1AB2F70F2A1C}" dt="2024-11-12T04:44:46.662" v="115" actId="20577"/>
      <pc:docMkLst>
        <pc:docMk/>
      </pc:docMkLst>
      <pc:sldChg chg="modSp">
        <pc:chgData name="Elizabeth Triggs" userId="S::etriggs@midlandtexas.gov::7122ba1b-b824-41ab-83a1-9dc8cfe9d11c" providerId="AD" clId="Web-{A62808BE-1576-7418-48CE-1AB2F70F2A1C}" dt="2024-11-12T04:43:03.911" v="37" actId="20577"/>
        <pc:sldMkLst>
          <pc:docMk/>
          <pc:sldMk cId="3103867329" sldId="282"/>
        </pc:sldMkLst>
        <pc:spChg chg="mod">
          <ac:chgData name="Elizabeth Triggs" userId="S::etriggs@midlandtexas.gov::7122ba1b-b824-41ab-83a1-9dc8cfe9d11c" providerId="AD" clId="Web-{A62808BE-1576-7418-48CE-1AB2F70F2A1C}" dt="2024-11-12T04:43:03.911" v="37" actId="20577"/>
          <ac:spMkLst>
            <pc:docMk/>
            <pc:sldMk cId="3103867329" sldId="282"/>
            <ac:spMk id="12" creationId="{DC8557D3-1C40-050A-D6F6-E699311E8946}"/>
          </ac:spMkLst>
        </pc:spChg>
      </pc:sldChg>
      <pc:sldChg chg="modSp">
        <pc:chgData name="Elizabeth Triggs" userId="S::etriggs@midlandtexas.gov::7122ba1b-b824-41ab-83a1-9dc8cfe9d11c" providerId="AD" clId="Web-{A62808BE-1576-7418-48CE-1AB2F70F2A1C}" dt="2024-11-12T04:44:46.662" v="115" actId="20577"/>
        <pc:sldMkLst>
          <pc:docMk/>
          <pc:sldMk cId="1773522099" sldId="287"/>
        </pc:sldMkLst>
        <pc:spChg chg="mod">
          <ac:chgData name="Elizabeth Triggs" userId="S::etriggs@midlandtexas.gov::7122ba1b-b824-41ab-83a1-9dc8cfe9d11c" providerId="AD" clId="Web-{A62808BE-1576-7418-48CE-1AB2F70F2A1C}" dt="2024-11-12T04:44:46.662" v="115" actId="20577"/>
          <ac:spMkLst>
            <pc:docMk/>
            <pc:sldMk cId="1773522099" sldId="287"/>
            <ac:spMk id="4" creationId="{62F8ACB3-ADFF-984C-2EB3-62BDE91AB056}"/>
          </ac:spMkLst>
        </pc:spChg>
      </pc:sldChg>
      <pc:sldChg chg="modSp">
        <pc:chgData name="Elizabeth Triggs" userId="S::etriggs@midlandtexas.gov::7122ba1b-b824-41ab-83a1-9dc8cfe9d11c" providerId="AD" clId="Web-{A62808BE-1576-7418-48CE-1AB2F70F2A1C}" dt="2024-11-12T04:44:20.537" v="101" actId="1076"/>
        <pc:sldMkLst>
          <pc:docMk/>
          <pc:sldMk cId="1653179830" sldId="294"/>
        </pc:sldMkLst>
        <pc:graphicFrameChg chg="mod modGraphic">
          <ac:chgData name="Elizabeth Triggs" userId="S::etriggs@midlandtexas.gov::7122ba1b-b824-41ab-83a1-9dc8cfe9d11c" providerId="AD" clId="Web-{A62808BE-1576-7418-48CE-1AB2F70F2A1C}" dt="2024-11-12T04:44:20.537" v="101" actId="1076"/>
          <ac:graphicFrameMkLst>
            <pc:docMk/>
            <pc:sldMk cId="1653179830" sldId="294"/>
            <ac:graphicFrameMk id="5" creationId="{4C7D2376-4FAF-5FDB-944E-34FA846E293A}"/>
          </ac:graphicFrameMkLst>
        </pc:graphicFrameChg>
      </pc:sldChg>
    </pc:docChg>
  </pc:docChgLst>
  <pc:docChgLst>
    <pc:chgData name="Roderick Shields" userId="fcc17c9a-ccaf-4667-b026-d1231226dbc1" providerId="ADAL" clId="{3C6961C4-CA05-4BA6-B228-57428E1F0A1F}"/>
    <pc:docChg chg="modSld sldOrd">
      <pc:chgData name="Roderick Shields" userId="fcc17c9a-ccaf-4667-b026-d1231226dbc1" providerId="ADAL" clId="{3C6961C4-CA05-4BA6-B228-57428E1F0A1F}" dt="2024-11-12T17:21:20.002" v="1"/>
      <pc:docMkLst>
        <pc:docMk/>
      </pc:docMkLst>
      <pc:sldChg chg="ord">
        <pc:chgData name="Roderick Shields" userId="fcc17c9a-ccaf-4667-b026-d1231226dbc1" providerId="ADAL" clId="{3C6961C4-CA05-4BA6-B228-57428E1F0A1F}" dt="2024-11-12T17:21:20.002" v="1"/>
        <pc:sldMkLst>
          <pc:docMk/>
          <pc:sldMk cId="2510547851" sldId="269"/>
        </pc:sldMkLst>
      </pc:sldChg>
    </pc:docChg>
  </pc:docChgLst>
  <pc:docChgLst>
    <pc:chgData name="Elizabeth Triggs" userId="7122ba1b-b824-41ab-83a1-9dc8cfe9d11c" providerId="ADAL" clId="{3E7270AB-A768-4279-9268-EF9DACBCF965}"/>
    <pc:docChg chg="custSel addSld delSld modSld sldOrd">
      <pc:chgData name="Elizabeth Triggs" userId="7122ba1b-b824-41ab-83a1-9dc8cfe9d11c" providerId="ADAL" clId="{3E7270AB-A768-4279-9268-EF9DACBCF965}" dt="2024-11-12T05:22:17.358" v="882" actId="20577"/>
      <pc:docMkLst>
        <pc:docMk/>
      </pc:docMkLst>
      <pc:sldChg chg="del">
        <pc:chgData name="Elizabeth Triggs" userId="7122ba1b-b824-41ab-83a1-9dc8cfe9d11c" providerId="ADAL" clId="{3E7270AB-A768-4279-9268-EF9DACBCF965}" dt="2024-11-12T05:20:46.316" v="880" actId="47"/>
        <pc:sldMkLst>
          <pc:docMk/>
          <pc:sldMk cId="1855255560" sldId="276"/>
        </pc:sldMkLst>
      </pc:sldChg>
      <pc:sldChg chg="del">
        <pc:chgData name="Elizabeth Triggs" userId="7122ba1b-b824-41ab-83a1-9dc8cfe9d11c" providerId="ADAL" clId="{3E7270AB-A768-4279-9268-EF9DACBCF965}" dt="2024-11-12T05:20:46.316" v="880" actId="47"/>
        <pc:sldMkLst>
          <pc:docMk/>
          <pc:sldMk cId="2898976613" sldId="277"/>
        </pc:sldMkLst>
      </pc:sldChg>
      <pc:sldChg chg="modNotesTx">
        <pc:chgData name="Elizabeth Triggs" userId="7122ba1b-b824-41ab-83a1-9dc8cfe9d11c" providerId="ADAL" clId="{3E7270AB-A768-4279-9268-EF9DACBCF965}" dt="2024-11-12T05:17:44.598" v="805" actId="20577"/>
        <pc:sldMkLst>
          <pc:docMk/>
          <pc:sldMk cId="4024684951" sldId="279"/>
        </pc:sldMkLst>
      </pc:sldChg>
      <pc:sldChg chg="ord">
        <pc:chgData name="Elizabeth Triggs" userId="7122ba1b-b824-41ab-83a1-9dc8cfe9d11c" providerId="ADAL" clId="{3E7270AB-A768-4279-9268-EF9DACBCF965}" dt="2024-11-12T05:04:56.517" v="358"/>
        <pc:sldMkLst>
          <pc:docMk/>
          <pc:sldMk cId="2902193163" sldId="280"/>
        </pc:sldMkLst>
      </pc:sldChg>
      <pc:sldChg chg="modSp del mod ord modShow">
        <pc:chgData name="Elizabeth Triggs" userId="7122ba1b-b824-41ab-83a1-9dc8cfe9d11c" providerId="ADAL" clId="{3E7270AB-A768-4279-9268-EF9DACBCF965}" dt="2024-11-12T05:20:46.316" v="880" actId="47"/>
        <pc:sldMkLst>
          <pc:docMk/>
          <pc:sldMk cId="3103867329" sldId="282"/>
        </pc:sldMkLst>
        <pc:spChg chg="mod">
          <ac:chgData name="Elizabeth Triggs" userId="7122ba1b-b824-41ab-83a1-9dc8cfe9d11c" providerId="ADAL" clId="{3E7270AB-A768-4279-9268-EF9DACBCF965}" dt="2024-11-12T04:59:07.594" v="10" actId="20577"/>
          <ac:spMkLst>
            <pc:docMk/>
            <pc:sldMk cId="3103867329" sldId="282"/>
            <ac:spMk id="12" creationId="{DC8557D3-1C40-050A-D6F6-E699311E8946}"/>
          </ac:spMkLst>
        </pc:spChg>
      </pc:sldChg>
      <pc:sldChg chg="del">
        <pc:chgData name="Elizabeth Triggs" userId="7122ba1b-b824-41ab-83a1-9dc8cfe9d11c" providerId="ADAL" clId="{3E7270AB-A768-4279-9268-EF9DACBCF965}" dt="2024-11-12T05:20:46.316" v="880" actId="47"/>
        <pc:sldMkLst>
          <pc:docMk/>
          <pc:sldMk cId="1919162272" sldId="289"/>
        </pc:sldMkLst>
      </pc:sldChg>
      <pc:sldChg chg="modSp mod">
        <pc:chgData name="Elizabeth Triggs" userId="7122ba1b-b824-41ab-83a1-9dc8cfe9d11c" providerId="ADAL" clId="{3E7270AB-A768-4279-9268-EF9DACBCF965}" dt="2024-11-12T05:22:17.358" v="882" actId="20577"/>
        <pc:sldMkLst>
          <pc:docMk/>
          <pc:sldMk cId="1653179830" sldId="294"/>
        </pc:sldMkLst>
        <pc:spChg chg="mod">
          <ac:chgData name="Elizabeth Triggs" userId="7122ba1b-b824-41ab-83a1-9dc8cfe9d11c" providerId="ADAL" clId="{3E7270AB-A768-4279-9268-EF9DACBCF965}" dt="2024-11-12T05:22:17.358" v="882" actId="20577"/>
          <ac:spMkLst>
            <pc:docMk/>
            <pc:sldMk cId="1653179830" sldId="294"/>
            <ac:spMk id="13" creationId="{41E5CC2E-D3D0-6D66-4AD4-8219D9A423D6}"/>
          </ac:spMkLst>
        </pc:spChg>
        <pc:graphicFrameChg chg="mod modGraphic">
          <ac:chgData name="Elizabeth Triggs" userId="7122ba1b-b824-41ab-83a1-9dc8cfe9d11c" providerId="ADAL" clId="{3E7270AB-A768-4279-9268-EF9DACBCF965}" dt="2024-11-12T05:21:53.830" v="881" actId="1076"/>
          <ac:graphicFrameMkLst>
            <pc:docMk/>
            <pc:sldMk cId="1653179830" sldId="294"/>
            <ac:graphicFrameMk id="5" creationId="{4C7D2376-4FAF-5FDB-944E-34FA846E293A}"/>
          </ac:graphicFrameMkLst>
        </pc:graphicFrameChg>
      </pc:sldChg>
      <pc:sldChg chg="modSp mod">
        <pc:chgData name="Elizabeth Triggs" userId="7122ba1b-b824-41ab-83a1-9dc8cfe9d11c" providerId="ADAL" clId="{3E7270AB-A768-4279-9268-EF9DACBCF965}" dt="2024-11-12T05:18:59.410" v="849" actId="14100"/>
        <pc:sldMkLst>
          <pc:docMk/>
          <pc:sldMk cId="137893488" sldId="295"/>
        </pc:sldMkLst>
        <pc:spChg chg="mod">
          <ac:chgData name="Elizabeth Triggs" userId="7122ba1b-b824-41ab-83a1-9dc8cfe9d11c" providerId="ADAL" clId="{3E7270AB-A768-4279-9268-EF9DACBCF965}" dt="2024-11-12T05:18:59.410" v="849" actId="14100"/>
          <ac:spMkLst>
            <pc:docMk/>
            <pc:sldMk cId="137893488" sldId="295"/>
            <ac:spMk id="3" creationId="{D99C2D5D-81D8-9846-4AC9-E61C543D22A1}"/>
          </ac:spMkLst>
        </pc:spChg>
      </pc:sldChg>
      <pc:sldChg chg="modSp mod modNotesTx">
        <pc:chgData name="Elizabeth Triggs" userId="7122ba1b-b824-41ab-83a1-9dc8cfe9d11c" providerId="ADAL" clId="{3E7270AB-A768-4279-9268-EF9DACBCF965}" dt="2024-11-12T05:20:17.269" v="879" actId="6549"/>
        <pc:sldMkLst>
          <pc:docMk/>
          <pc:sldMk cId="236930390" sldId="299"/>
        </pc:sldMkLst>
        <pc:spChg chg="mod">
          <ac:chgData name="Elizabeth Triggs" userId="7122ba1b-b824-41ab-83a1-9dc8cfe9d11c" providerId="ADAL" clId="{3E7270AB-A768-4279-9268-EF9DACBCF965}" dt="2024-11-12T05:20:17.269" v="879" actId="6549"/>
          <ac:spMkLst>
            <pc:docMk/>
            <pc:sldMk cId="236930390" sldId="299"/>
            <ac:spMk id="7" creationId="{7C8843CF-01D6-8A17-A8AA-71D06BE64027}"/>
          </ac:spMkLst>
        </pc:spChg>
      </pc:sldChg>
      <pc:sldChg chg="modSp mod">
        <pc:chgData name="Elizabeth Triggs" userId="7122ba1b-b824-41ab-83a1-9dc8cfe9d11c" providerId="ADAL" clId="{3E7270AB-A768-4279-9268-EF9DACBCF965}" dt="2024-11-12T05:19:39.396" v="853" actId="20577"/>
        <pc:sldMkLst>
          <pc:docMk/>
          <pc:sldMk cId="2496986047" sldId="300"/>
        </pc:sldMkLst>
        <pc:spChg chg="mod">
          <ac:chgData name="Elizabeth Triggs" userId="7122ba1b-b824-41ab-83a1-9dc8cfe9d11c" providerId="ADAL" clId="{3E7270AB-A768-4279-9268-EF9DACBCF965}" dt="2024-11-12T05:19:39.396" v="853" actId="20577"/>
          <ac:spMkLst>
            <pc:docMk/>
            <pc:sldMk cId="2496986047" sldId="300"/>
            <ac:spMk id="7" creationId="{56E5445F-F9E1-1947-88F9-51DAA9821CFE}"/>
          </ac:spMkLst>
        </pc:spChg>
      </pc:sldChg>
      <pc:sldChg chg="modSp add del mod ord">
        <pc:chgData name="Elizabeth Triggs" userId="7122ba1b-b824-41ab-83a1-9dc8cfe9d11c" providerId="ADAL" clId="{3E7270AB-A768-4279-9268-EF9DACBCF965}" dt="2024-11-12T05:06:35.405" v="417" actId="47"/>
        <pc:sldMkLst>
          <pc:docMk/>
          <pc:sldMk cId="1971886377" sldId="303"/>
        </pc:sldMkLst>
        <pc:spChg chg="mod">
          <ac:chgData name="Elizabeth Triggs" userId="7122ba1b-b824-41ab-83a1-9dc8cfe9d11c" providerId="ADAL" clId="{3E7270AB-A768-4279-9268-EF9DACBCF965}" dt="2024-11-12T05:04:39.082" v="356" actId="20577"/>
          <ac:spMkLst>
            <pc:docMk/>
            <pc:sldMk cId="1971886377" sldId="303"/>
            <ac:spMk id="7" creationId="{A880EE09-E671-1353-8F39-F1252DE2B9D3}"/>
          </ac:spMkLst>
        </pc:spChg>
        <pc:spChg chg="mod">
          <ac:chgData name="Elizabeth Triggs" userId="7122ba1b-b824-41ab-83a1-9dc8cfe9d11c" providerId="ADAL" clId="{3E7270AB-A768-4279-9268-EF9DACBCF965}" dt="2024-11-12T05:05:53.104" v="414" actId="20577"/>
          <ac:spMkLst>
            <pc:docMk/>
            <pc:sldMk cId="1971886377" sldId="303"/>
            <ac:spMk id="12" creationId="{97B65E66-F59E-441E-899F-6F5096A42C3F}"/>
          </ac:spMkLst>
        </pc:spChg>
      </pc:sldChg>
    </pc:docChg>
  </pc:docChgLst>
  <pc:docChgLst>
    <pc:chgData name="Elizabeth Triggs" userId="7122ba1b-b824-41ab-83a1-9dc8cfe9d11c" providerId="ADAL" clId="{C988A1C2-9C4A-4952-BA31-6A334A554888}"/>
    <pc:docChg chg="modSld">
      <pc:chgData name="Elizabeth Triggs" userId="7122ba1b-b824-41ab-83a1-9dc8cfe9d11c" providerId="ADAL" clId="{C988A1C2-9C4A-4952-BA31-6A334A554888}" dt="2024-11-12T15:27:48.805" v="13" actId="1076"/>
      <pc:docMkLst>
        <pc:docMk/>
      </pc:docMkLst>
      <pc:sldChg chg="addSp modSp mod">
        <pc:chgData name="Elizabeth Triggs" userId="7122ba1b-b824-41ab-83a1-9dc8cfe9d11c" providerId="ADAL" clId="{C988A1C2-9C4A-4952-BA31-6A334A554888}" dt="2024-11-12T15:27:48.805" v="13" actId="1076"/>
        <pc:sldMkLst>
          <pc:docMk/>
          <pc:sldMk cId="443064777" sldId="293"/>
        </pc:sldMkLst>
        <pc:spChg chg="mod ord">
          <ac:chgData name="Elizabeth Triggs" userId="7122ba1b-b824-41ab-83a1-9dc8cfe9d11c" providerId="ADAL" clId="{C988A1C2-9C4A-4952-BA31-6A334A554888}" dt="2024-11-12T15:27:48.805" v="13" actId="1076"/>
          <ac:spMkLst>
            <pc:docMk/>
            <pc:sldMk cId="443064777" sldId="293"/>
            <ac:spMk id="11" creationId="{34705D8D-EF62-C6BB-7463-DEC95F23F666}"/>
          </ac:spMkLst>
        </pc:spChg>
        <pc:picChg chg="add mod">
          <ac:chgData name="Elizabeth Triggs" userId="7122ba1b-b824-41ab-83a1-9dc8cfe9d11c" providerId="ADAL" clId="{C988A1C2-9C4A-4952-BA31-6A334A554888}" dt="2024-11-12T15:26:37.861" v="2" actId="1076"/>
          <ac:picMkLst>
            <pc:docMk/>
            <pc:sldMk cId="443064777" sldId="293"/>
            <ac:picMk id="1026" creationId="{74AE08C7-689D-2248-D40E-C83C6B256FD6}"/>
          </ac:picMkLst>
        </pc:picChg>
        <pc:picChg chg="add mod">
          <ac:chgData name="Elizabeth Triggs" userId="7122ba1b-b824-41ab-83a1-9dc8cfe9d11c" providerId="ADAL" clId="{C988A1C2-9C4A-4952-BA31-6A334A554888}" dt="2024-11-12T15:26:56.077" v="5" actId="1076"/>
          <ac:picMkLst>
            <pc:docMk/>
            <pc:sldMk cId="443064777" sldId="293"/>
            <ac:picMk id="1028" creationId="{546CBADA-A484-8BE4-D328-67428D921D77}"/>
          </ac:picMkLst>
        </pc:picChg>
        <pc:picChg chg="add mod">
          <ac:chgData name="Elizabeth Triggs" userId="7122ba1b-b824-41ab-83a1-9dc8cfe9d11c" providerId="ADAL" clId="{C988A1C2-9C4A-4952-BA31-6A334A554888}" dt="2024-11-12T15:27:24.359" v="8" actId="1076"/>
          <ac:picMkLst>
            <pc:docMk/>
            <pc:sldMk cId="443064777" sldId="293"/>
            <ac:picMk id="1030" creationId="{75052F25-5517-4E35-299A-031110576D77}"/>
          </ac:picMkLst>
        </pc:picChg>
        <pc:picChg chg="add mod">
          <ac:chgData name="Elizabeth Triggs" userId="7122ba1b-b824-41ab-83a1-9dc8cfe9d11c" providerId="ADAL" clId="{C988A1C2-9C4A-4952-BA31-6A334A554888}" dt="2024-11-12T15:27:41.980" v="11" actId="1076"/>
          <ac:picMkLst>
            <pc:docMk/>
            <pc:sldMk cId="443064777" sldId="293"/>
            <ac:picMk id="1032" creationId="{CE23994F-4E78-001D-84EA-74477C6A4AD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dlandtexas-my.sharepoint.com/personal/etriggs_midlandtexas_gov/Documents/FINAL%20-%20Code%20Case%20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dlandtexas-my.sharepoint.com/personal/etriggs_midlandtexas_gov/Documents/FINAL%20-%20Code%20Case%20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dlandtexas-my.sharepoint.com/personal/etriggs_midlandtexas_gov/Documents/FINAL%20-%20Code%20Case%20Summary.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midlandtexas-my.sharepoint.com/personal/etriggs_midlandtexas_gov/Documents/FINAL%20-%20Code%20Case%20Summar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'[FINAL - Code Case Summary.xlsx]CHARTS'!$L$3</c:f>
              <c:strCache>
                <c:ptCount val="1"/>
                <c:pt idx="0">
                  <c:v>Total</c:v>
                </c:pt>
              </c:strCache>
            </c:strRef>
          </c:tx>
          <c:spPr>
            <a:solidFill>
              <a:srgbClr val="215F9A"/>
            </a:solidFill>
            <a:ln>
              <a:solidFill>
                <a:srgbClr val="215F9A"/>
              </a:solidFill>
            </a:ln>
            <a:effectLst>
              <a:outerShdw blurRad="50800" dist="38100" dir="2700000" algn="tl" rotWithShape="0">
                <a:prstClr val="black">
                  <a:alpha val="40000"/>
                </a:prstClr>
              </a:outerShdw>
            </a:effectLst>
          </c:spPr>
          <c:invertIfNegative val="0"/>
          <c:cat>
            <c:multiLvlStrRef>
              <c:f>'[FINAL - Code Case Summary.xlsx]CHARTS'!$A$4:$B$16</c:f>
              <c:multiLvlStrCache>
                <c:ptCount val="13"/>
                <c:lvl>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pt idx="12">
                    <c:v>October</c:v>
                  </c:pt>
                </c:lvl>
                <c:lvl>
                  <c:pt idx="0">
                    <c:v>FY23</c:v>
                  </c:pt>
                  <c:pt idx="12">
                    <c:v>FY24</c:v>
                  </c:pt>
                </c:lvl>
              </c:multiLvlStrCache>
            </c:multiLvlStrRef>
          </c:cat>
          <c:val>
            <c:numRef>
              <c:f>'[FINAL - Code Case Summary.xlsx]CHARTS'!$L$4:$L$16</c:f>
              <c:numCache>
                <c:formatCode>General</c:formatCode>
                <c:ptCount val="13"/>
                <c:pt idx="0">
                  <c:v>328</c:v>
                </c:pt>
                <c:pt idx="1">
                  <c:v>267</c:v>
                </c:pt>
                <c:pt idx="2">
                  <c:v>155</c:v>
                </c:pt>
                <c:pt idx="3">
                  <c:v>121</c:v>
                </c:pt>
                <c:pt idx="4">
                  <c:v>332</c:v>
                </c:pt>
                <c:pt idx="5">
                  <c:v>287</c:v>
                </c:pt>
                <c:pt idx="6">
                  <c:v>519</c:v>
                </c:pt>
                <c:pt idx="7">
                  <c:v>1091</c:v>
                </c:pt>
                <c:pt idx="8">
                  <c:v>1231</c:v>
                </c:pt>
                <c:pt idx="9">
                  <c:v>1138</c:v>
                </c:pt>
                <c:pt idx="10">
                  <c:v>1209</c:v>
                </c:pt>
                <c:pt idx="11">
                  <c:v>840</c:v>
                </c:pt>
                <c:pt idx="12">
                  <c:v>1227</c:v>
                </c:pt>
              </c:numCache>
            </c:numRef>
          </c:val>
          <c:extLst>
            <c:ext xmlns:c16="http://schemas.microsoft.com/office/drawing/2014/chart" uri="{C3380CC4-5D6E-409C-BE32-E72D297353CC}">
              <c16:uniqueId val="{00000000-4818-4D7F-9B4D-BF496B8B13C4}"/>
            </c:ext>
          </c:extLst>
        </c:ser>
        <c:dLbls>
          <c:showLegendKey val="0"/>
          <c:showVal val="0"/>
          <c:showCatName val="0"/>
          <c:showSerName val="0"/>
          <c:showPercent val="0"/>
          <c:showBubbleSize val="0"/>
        </c:dLbls>
        <c:gapWidth val="75"/>
        <c:overlap val="-27"/>
        <c:axId val="1539247152"/>
        <c:axId val="1539244752"/>
      </c:barChart>
      <c:lineChart>
        <c:grouping val="standard"/>
        <c:varyColors val="0"/>
        <c:ser>
          <c:idx val="1"/>
          <c:order val="1"/>
          <c:tx>
            <c:strRef>
              <c:f>'[FINAL - Code Case Summary.xlsx]CHARTS'!$M$3</c:f>
              <c:strCache>
                <c:ptCount val="1"/>
              </c:strCache>
            </c:strRef>
          </c:tx>
          <c:spPr>
            <a:ln w="76200" cap="rnd">
              <a:solidFill>
                <a:srgbClr val="FF0000"/>
              </a:solidFill>
              <a:prstDash val="sysDot"/>
              <a:round/>
            </a:ln>
            <a:effectLst>
              <a:outerShdw blurRad="50800" dist="38100" dir="2700000" algn="tl" rotWithShape="0">
                <a:prstClr val="black">
                  <a:alpha val="40000"/>
                </a:prstClr>
              </a:outerShdw>
            </a:effectLst>
          </c:spPr>
          <c:marker>
            <c:symbol val="none"/>
          </c:marker>
          <c:dLbls>
            <c:dLbl>
              <c:idx val="0"/>
              <c:layout>
                <c:manualLayout>
                  <c:x val="4.7974695632648431E-2"/>
                  <c:y val="-0.17244006911648929"/>
                </c:manualLayout>
              </c:layout>
              <c:tx>
                <c:rich>
                  <a:bodyPr rot="0" spcFirstLastPara="1" vertOverflow="ellipsis" vert="horz" wrap="square" anchor="ctr" anchorCtr="1"/>
                  <a:lstStyle/>
                  <a:p>
                    <a:pPr algn="l">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a:t>On</a:t>
                    </a:r>
                    <a:r>
                      <a:rPr lang="en-US" sz="1800" baseline="0"/>
                      <a:t> average</a:t>
                    </a:r>
                    <a:r>
                      <a:rPr lang="en-US" sz="1800"/>
                      <a:t>, </a:t>
                    </a:r>
                    <a:fld id="{C8826253-0486-4E1E-9AFF-1897F8F0D98D}" type="VALUE">
                      <a:rPr lang="en-US" sz="1800" b="1"/>
                      <a:pPr algn="l">
                        <a:defRPr sz="1800"/>
                      </a:pPr>
                      <a:t>[VALUE]</a:t>
                    </a:fld>
                    <a:r>
                      <a:rPr lang="en-US" sz="1800"/>
                      <a:t> cases per month</a:t>
                    </a:r>
                  </a:p>
                </c:rich>
              </c:tx>
              <c:spPr>
                <a:solidFill>
                  <a:schemeClr val="bg1"/>
                </a:solidFill>
                <a:ln>
                  <a:noFill/>
                </a:ln>
                <a:effectLst/>
              </c:spPr>
              <c:txPr>
                <a:bodyPr rot="0" spcFirstLastPara="1" vertOverflow="ellipsis" vert="horz" wrap="square" anchor="ctr" anchorCtr="1"/>
                <a:lstStyle/>
                <a:p>
                  <a:pPr algn="l">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9303936889496685"/>
                      <c:h val="0.15252026802889482"/>
                    </c:manualLayout>
                  </c15:layout>
                  <c15:dlblFieldTable/>
                  <c15:showDataLabelsRange val="0"/>
                </c:ext>
                <c:ext xmlns:c16="http://schemas.microsoft.com/office/drawing/2014/chart" uri="{C3380CC4-5D6E-409C-BE32-E72D297353CC}">
                  <c16:uniqueId val="{00000012-4818-4D7F-9B4D-BF496B8B13C4}"/>
                </c:ext>
              </c:extLst>
            </c:dLbl>
            <c:dLbl>
              <c:idx val="1"/>
              <c:delete val="1"/>
              <c:extLst>
                <c:ext xmlns:c15="http://schemas.microsoft.com/office/drawing/2012/chart" uri="{CE6537A1-D6FC-4f65-9D91-7224C49458BB}"/>
                <c:ext xmlns:c16="http://schemas.microsoft.com/office/drawing/2014/chart" uri="{C3380CC4-5D6E-409C-BE32-E72D297353CC}">
                  <c16:uniqueId val="{0000000C-4818-4D7F-9B4D-BF496B8B13C4}"/>
                </c:ext>
              </c:extLst>
            </c:dLbl>
            <c:dLbl>
              <c:idx val="2"/>
              <c:delete val="1"/>
              <c:extLst>
                <c:ext xmlns:c15="http://schemas.microsoft.com/office/drawing/2012/chart" uri="{CE6537A1-D6FC-4f65-9D91-7224C49458BB}"/>
                <c:ext xmlns:c16="http://schemas.microsoft.com/office/drawing/2014/chart" uri="{C3380CC4-5D6E-409C-BE32-E72D297353CC}">
                  <c16:uniqueId val="{0000000D-4818-4D7F-9B4D-BF496B8B13C4}"/>
                </c:ext>
              </c:extLst>
            </c:dLbl>
            <c:dLbl>
              <c:idx val="3"/>
              <c:delete val="1"/>
              <c:extLst>
                <c:ext xmlns:c15="http://schemas.microsoft.com/office/drawing/2012/chart" uri="{CE6537A1-D6FC-4f65-9D91-7224C49458BB}"/>
                <c:ext xmlns:c16="http://schemas.microsoft.com/office/drawing/2014/chart" uri="{C3380CC4-5D6E-409C-BE32-E72D297353CC}">
                  <c16:uniqueId val="{0000000E-4818-4D7F-9B4D-BF496B8B13C4}"/>
                </c:ext>
              </c:extLst>
            </c:dLbl>
            <c:dLbl>
              <c:idx val="4"/>
              <c:delete val="1"/>
              <c:extLst>
                <c:ext xmlns:c15="http://schemas.microsoft.com/office/drawing/2012/chart" uri="{CE6537A1-D6FC-4f65-9D91-7224C49458BB}"/>
                <c:ext xmlns:c16="http://schemas.microsoft.com/office/drawing/2014/chart" uri="{C3380CC4-5D6E-409C-BE32-E72D297353CC}">
                  <c16:uniqueId val="{0000000F-4818-4D7F-9B4D-BF496B8B13C4}"/>
                </c:ext>
              </c:extLst>
            </c:dLbl>
            <c:dLbl>
              <c:idx val="5"/>
              <c:delete val="1"/>
              <c:extLst>
                <c:ext xmlns:c15="http://schemas.microsoft.com/office/drawing/2012/chart" uri="{CE6537A1-D6FC-4f65-9D91-7224C49458BB}"/>
                <c:ext xmlns:c16="http://schemas.microsoft.com/office/drawing/2014/chart" uri="{C3380CC4-5D6E-409C-BE32-E72D297353CC}">
                  <c16:uniqueId val="{00000010-4818-4D7F-9B4D-BF496B8B13C4}"/>
                </c:ext>
              </c:extLst>
            </c:dLbl>
            <c:dLbl>
              <c:idx val="6"/>
              <c:delete val="1"/>
              <c:extLst>
                <c:ext xmlns:c15="http://schemas.microsoft.com/office/drawing/2012/chart" uri="{CE6537A1-D6FC-4f65-9D91-7224C49458BB}"/>
                <c:ext xmlns:c16="http://schemas.microsoft.com/office/drawing/2014/chart" uri="{C3380CC4-5D6E-409C-BE32-E72D297353CC}">
                  <c16:uniqueId val="{00000011-4818-4D7F-9B4D-BF496B8B13C4}"/>
                </c:ext>
              </c:extLst>
            </c:dLbl>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'[FINAL - Code Case Summary.xlsx]CHARTS'!$A$4:$B$16</c:f>
              <c:multiLvlStrCache>
                <c:ptCount val="13"/>
                <c:lvl>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pt idx="12">
                    <c:v>October</c:v>
                  </c:pt>
                </c:lvl>
                <c:lvl>
                  <c:pt idx="0">
                    <c:v>FY23</c:v>
                  </c:pt>
                  <c:pt idx="12">
                    <c:v>FY24</c:v>
                  </c:pt>
                </c:lvl>
              </c:multiLvlStrCache>
            </c:multiLvlStrRef>
          </c:cat>
          <c:val>
            <c:numRef>
              <c:f>'[FINAL - Code Case Summary.xlsx]CHARTS'!$M$4:$M$16</c:f>
              <c:numCache>
                <c:formatCode>General</c:formatCode>
                <c:ptCount val="13"/>
                <c:pt idx="0">
                  <c:v>287</c:v>
                </c:pt>
                <c:pt idx="1">
                  <c:v>287</c:v>
                </c:pt>
                <c:pt idx="2">
                  <c:v>287</c:v>
                </c:pt>
                <c:pt idx="3">
                  <c:v>287</c:v>
                </c:pt>
                <c:pt idx="4">
                  <c:v>287</c:v>
                </c:pt>
                <c:pt idx="5">
                  <c:v>287</c:v>
                </c:pt>
                <c:pt idx="6">
                  <c:v>287</c:v>
                </c:pt>
              </c:numCache>
            </c:numRef>
          </c:val>
          <c:smooth val="0"/>
          <c:extLst>
            <c:ext xmlns:c16="http://schemas.microsoft.com/office/drawing/2014/chart" uri="{C3380CC4-5D6E-409C-BE32-E72D297353CC}">
              <c16:uniqueId val="{00000001-4818-4D7F-9B4D-BF496B8B13C4}"/>
            </c:ext>
          </c:extLst>
        </c:ser>
        <c:ser>
          <c:idx val="2"/>
          <c:order val="2"/>
          <c:tx>
            <c:strRef>
              <c:f>'[FINAL - Code Case Summary.xlsx]CHARTS'!$N$3</c:f>
              <c:strCache>
                <c:ptCount val="1"/>
              </c:strCache>
            </c:strRef>
          </c:tx>
          <c:spPr>
            <a:ln w="76200" cap="rnd">
              <a:solidFill>
                <a:srgbClr val="FF0000"/>
              </a:solidFill>
              <a:prstDash val="sysDot"/>
              <a:round/>
            </a:ln>
            <a:effectLst>
              <a:outerShdw blurRad="50800" dist="38100" dir="2700000" algn="tl" rotWithShape="0">
                <a:prstClr val="black">
                  <a:alpha val="40000"/>
                </a:prstClr>
              </a:outerShdw>
            </a:effectLst>
          </c:spPr>
          <c:marker>
            <c:symbol val="none"/>
          </c:marker>
          <c:dLbls>
            <c:dLbl>
              <c:idx val="7"/>
              <c:layout>
                <c:manualLayout>
                  <c:x val="-0.37136624153916564"/>
                  <c:y val="-5.7265741008875069E-2"/>
                </c:manualLayout>
              </c:layout>
              <c:tx>
                <c:rich>
                  <a:bodyPr rot="0" spcFirstLastPara="1" vertOverflow="ellipsis" vert="horz" wrap="square" anchor="ctr" anchorCtr="1"/>
                  <a:lstStyle/>
                  <a:p>
                    <a:pPr algn="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sz="1800"/>
                      <a:t>On average, </a:t>
                    </a:r>
                    <a:fld id="{94503BFF-DBCF-402C-B0F6-004B40D1C12B}" type="VALUE">
                      <a:rPr lang="en-US" sz="1800" b="1"/>
                      <a:pPr algn="r">
                        <a:defRPr sz="1800"/>
                      </a:pPr>
                      <a:t>[VALUE]</a:t>
                    </a:fld>
                    <a:r>
                      <a:rPr lang="en-US" sz="1800"/>
                      <a:t> cases per month</a:t>
                    </a:r>
                  </a:p>
                </c:rich>
              </c:tx>
              <c:numFmt formatCode="#,##0;\-#,##0" sourceLinked="0"/>
              <c:spPr>
                <a:solidFill>
                  <a:schemeClr val="bg1"/>
                </a:solidFill>
                <a:ln>
                  <a:noFill/>
                </a:ln>
                <a:effectLst/>
              </c:spPr>
              <c:txPr>
                <a:bodyPr rot="0" spcFirstLastPara="1" vertOverflow="ellipsis" vert="horz" wrap="square" anchor="ctr" anchorCtr="1"/>
                <a:lstStyle/>
                <a:p>
                  <a:pPr algn="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2235033443813904"/>
                      <c:h val="0.2161447073235995"/>
                    </c:manualLayout>
                  </c15:layout>
                  <c15:dlblFieldTable/>
                  <c15:showDataLabelsRange val="0"/>
                </c:ext>
                <c:ext xmlns:c16="http://schemas.microsoft.com/office/drawing/2014/chart" uri="{C3380CC4-5D6E-409C-BE32-E72D297353CC}">
                  <c16:uniqueId val="{00000006-4818-4D7F-9B4D-BF496B8B13C4}"/>
                </c:ext>
              </c:extLst>
            </c:dLbl>
            <c:dLbl>
              <c:idx val="8"/>
              <c:delete val="1"/>
              <c:extLst>
                <c:ext xmlns:c15="http://schemas.microsoft.com/office/drawing/2012/chart" uri="{CE6537A1-D6FC-4f65-9D91-7224C49458BB}"/>
                <c:ext xmlns:c16="http://schemas.microsoft.com/office/drawing/2014/chart" uri="{C3380CC4-5D6E-409C-BE32-E72D297353CC}">
                  <c16:uniqueId val="{00000007-4818-4D7F-9B4D-BF496B8B13C4}"/>
                </c:ext>
              </c:extLst>
            </c:dLbl>
            <c:dLbl>
              <c:idx val="9"/>
              <c:delete val="1"/>
              <c:extLst>
                <c:ext xmlns:c15="http://schemas.microsoft.com/office/drawing/2012/chart" uri="{CE6537A1-D6FC-4f65-9D91-7224C49458BB}"/>
                <c:ext xmlns:c16="http://schemas.microsoft.com/office/drawing/2014/chart" uri="{C3380CC4-5D6E-409C-BE32-E72D297353CC}">
                  <c16:uniqueId val="{00000008-4818-4D7F-9B4D-BF496B8B13C4}"/>
                </c:ext>
              </c:extLst>
            </c:dLbl>
            <c:dLbl>
              <c:idx val="10"/>
              <c:delete val="1"/>
              <c:extLst>
                <c:ext xmlns:c15="http://schemas.microsoft.com/office/drawing/2012/chart" uri="{CE6537A1-D6FC-4f65-9D91-7224C49458BB}"/>
                <c:ext xmlns:c16="http://schemas.microsoft.com/office/drawing/2014/chart" uri="{C3380CC4-5D6E-409C-BE32-E72D297353CC}">
                  <c16:uniqueId val="{00000009-4818-4D7F-9B4D-BF496B8B13C4}"/>
                </c:ext>
              </c:extLst>
            </c:dLbl>
            <c:dLbl>
              <c:idx val="11"/>
              <c:delete val="1"/>
              <c:extLst>
                <c:ext xmlns:c15="http://schemas.microsoft.com/office/drawing/2012/chart" uri="{CE6537A1-D6FC-4f65-9D91-7224C49458BB}"/>
                <c:ext xmlns:c16="http://schemas.microsoft.com/office/drawing/2014/chart" uri="{C3380CC4-5D6E-409C-BE32-E72D297353CC}">
                  <c16:uniqueId val="{0000000A-4818-4D7F-9B4D-BF496B8B13C4}"/>
                </c:ext>
              </c:extLst>
            </c:dLbl>
            <c:dLbl>
              <c:idx val="12"/>
              <c:delete val="1"/>
              <c:extLst>
                <c:ext xmlns:c15="http://schemas.microsoft.com/office/drawing/2012/chart" uri="{CE6537A1-D6FC-4f65-9D91-7224C49458BB}"/>
                <c:ext xmlns:c16="http://schemas.microsoft.com/office/drawing/2014/chart" uri="{C3380CC4-5D6E-409C-BE32-E72D297353CC}">
                  <c16:uniqueId val="{0000000B-4818-4D7F-9B4D-BF496B8B13C4}"/>
                </c:ext>
              </c:extLst>
            </c:dLbl>
            <c:spPr>
              <a:solidFill>
                <a:schemeClr val="bg1"/>
              </a:solidFill>
              <a:ln>
                <a:noFill/>
              </a:ln>
              <a:effectLst/>
            </c:spPr>
            <c:txPr>
              <a:bodyPr rot="0" spcFirstLastPara="1" vertOverflow="ellipsis" vert="horz" wrap="square" anchor="ctr" anchorCtr="1"/>
              <a:lstStyle/>
              <a:p>
                <a:pPr algn="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'[FINAL - Code Case Summary.xlsx]CHARTS'!$A$4:$B$16</c:f>
              <c:multiLvlStrCache>
                <c:ptCount val="13"/>
                <c:lvl>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pt idx="12">
                    <c:v>October</c:v>
                  </c:pt>
                </c:lvl>
                <c:lvl>
                  <c:pt idx="0">
                    <c:v>FY23</c:v>
                  </c:pt>
                  <c:pt idx="12">
                    <c:v>FY24</c:v>
                  </c:pt>
                </c:lvl>
              </c:multiLvlStrCache>
            </c:multiLvlStrRef>
          </c:cat>
          <c:val>
            <c:numRef>
              <c:f>'[FINAL - Code Case Summary.xlsx]CHARTS'!$N$4:$N$16</c:f>
              <c:numCache>
                <c:formatCode>General</c:formatCode>
                <c:ptCount val="13"/>
                <c:pt idx="7" formatCode="0">
                  <c:v>1122.6666666666667</c:v>
                </c:pt>
                <c:pt idx="8" formatCode="0">
                  <c:v>1122.6666666666667</c:v>
                </c:pt>
                <c:pt idx="9" formatCode="0">
                  <c:v>1122.6666666666667</c:v>
                </c:pt>
                <c:pt idx="10" formatCode="0">
                  <c:v>1122.6666666666667</c:v>
                </c:pt>
                <c:pt idx="11" formatCode="0">
                  <c:v>1122.6666666666667</c:v>
                </c:pt>
                <c:pt idx="12" formatCode="0">
                  <c:v>1122.6666666666667</c:v>
                </c:pt>
              </c:numCache>
            </c:numRef>
          </c:val>
          <c:smooth val="0"/>
          <c:extLst>
            <c:ext xmlns:c16="http://schemas.microsoft.com/office/drawing/2014/chart" uri="{C3380CC4-5D6E-409C-BE32-E72D297353CC}">
              <c16:uniqueId val="{00000002-4818-4D7F-9B4D-BF496B8B13C4}"/>
            </c:ext>
          </c:extLst>
        </c:ser>
        <c:dLbls>
          <c:showLegendKey val="0"/>
          <c:showVal val="0"/>
          <c:showCatName val="0"/>
          <c:showSerName val="0"/>
          <c:showPercent val="0"/>
          <c:showBubbleSize val="0"/>
        </c:dLbls>
        <c:marker val="1"/>
        <c:smooth val="0"/>
        <c:axId val="1539247152"/>
        <c:axId val="1539244752"/>
      </c:lineChart>
      <c:catAx>
        <c:axId val="15392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9244752"/>
        <c:crosses val="autoZero"/>
        <c:auto val="1"/>
        <c:lblAlgn val="ctr"/>
        <c:lblOffset val="100"/>
        <c:noMultiLvlLbl val="0"/>
      </c:catAx>
      <c:valAx>
        <c:axId val="15392447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9247152"/>
        <c:crosses val="autoZero"/>
        <c:crossBetween val="between"/>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7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059954152475575"/>
          <c:y val="0.14451048230265426"/>
          <c:w val="0.70623345992649389"/>
          <c:h val="0.68259075928083035"/>
        </c:manualLayout>
      </c:layout>
      <c:pie3DChart>
        <c:varyColors val="1"/>
        <c:ser>
          <c:idx val="0"/>
          <c:order val="0"/>
          <c:tx>
            <c:strRef>
              <c:f>'[FINAL - Code Case Summary.xlsx]CHARTS'!$B$24</c:f>
              <c:strCache>
                <c:ptCount val="1"/>
                <c:pt idx="0">
                  <c:v>FY24 YTD</c:v>
                </c:pt>
              </c:strCache>
            </c:strRef>
          </c:tx>
          <c:explosion val="5"/>
          <c:dPt>
            <c:idx val="0"/>
            <c:bubble3D val="0"/>
            <c:spPr>
              <a:solidFill>
                <a:srgbClr val="215F9A"/>
              </a:solidFill>
              <a:ln w="25400">
                <a:solidFill>
                  <a:schemeClr val="lt1"/>
                </a:solidFill>
              </a:ln>
              <a:effectLst/>
              <a:sp3d contourW="25400">
                <a:contourClr>
                  <a:schemeClr val="lt1"/>
                </a:contourClr>
              </a:sp3d>
            </c:spPr>
            <c:extLst>
              <c:ext xmlns:c16="http://schemas.microsoft.com/office/drawing/2014/chart" uri="{C3380CC4-5D6E-409C-BE32-E72D297353CC}">
                <c16:uniqueId val="{00000001-07B4-44F1-9255-F50A58210867}"/>
              </c:ext>
            </c:extLst>
          </c:dPt>
          <c:dPt>
            <c:idx val="1"/>
            <c:bubble3D val="0"/>
            <c:spPr>
              <a:solidFill>
                <a:schemeClr val="tx2">
                  <a:lumMod val="50000"/>
                  <a:lumOff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07B4-44F1-9255-F50A58210867}"/>
              </c:ext>
            </c:extLst>
          </c:dPt>
          <c:dPt>
            <c:idx val="2"/>
            <c:bubble3D val="0"/>
            <c:spPr>
              <a:solidFill>
                <a:schemeClr val="tx2">
                  <a:lumMod val="25000"/>
                  <a:lumOff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07B4-44F1-9255-F50A58210867}"/>
              </c:ext>
            </c:extLst>
          </c:dPt>
          <c:dPt>
            <c:idx val="3"/>
            <c:bubble3D val="0"/>
            <c:spPr>
              <a:solidFill>
                <a:schemeClr val="tx2">
                  <a:lumMod val="10000"/>
                  <a:lumOff val="9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07B4-44F1-9255-F50A58210867}"/>
              </c:ext>
            </c:extLst>
          </c:dPt>
          <c:dPt>
            <c:idx val="4"/>
            <c:bubble3D val="0"/>
            <c:spPr>
              <a:solidFill>
                <a:schemeClr val="bg2"/>
              </a:solidFill>
              <a:ln w="25400">
                <a:solidFill>
                  <a:schemeClr val="lt1"/>
                </a:solidFill>
              </a:ln>
              <a:effectLst/>
              <a:sp3d contourW="25400">
                <a:contourClr>
                  <a:schemeClr val="lt1"/>
                </a:contourClr>
              </a:sp3d>
            </c:spPr>
            <c:extLst>
              <c:ext xmlns:c16="http://schemas.microsoft.com/office/drawing/2014/chart" uri="{C3380CC4-5D6E-409C-BE32-E72D297353CC}">
                <c16:uniqueId val="{00000009-07B4-44F1-9255-F50A58210867}"/>
              </c:ext>
            </c:extLst>
          </c:dPt>
          <c:dLbls>
            <c:dLbl>
              <c:idx val="0"/>
              <c:layout>
                <c:manualLayout>
                  <c:x val="-8.2635733747405595E-3"/>
                  <c:y val="-7.5702069636962882E-2"/>
                </c:manualLayout>
              </c:layout>
              <c:tx>
                <c:rich>
                  <a:bodyPr/>
                  <a:lstStyle/>
                  <a:p>
                    <a:fld id="{A82F49CE-4693-4C19-8EA7-D700C05CC52A}" type="CATEGORYNAME">
                      <a:rPr lang="en-US" b="1"/>
                      <a:pPr/>
                      <a:t>[CATEGORY NAME]</a:t>
                    </a:fld>
                    <a:endParaRPr lang="en-US" b="1" baseline="0"/>
                  </a:p>
                  <a:p>
                    <a:fld id="{49428D3F-8BA0-40F3-80C1-4466D383CED5}" type="VALUE">
                      <a:rPr lang="en-US"/>
                      <a:pPr/>
                      <a:t>[VALUE]</a:t>
                    </a:fld>
                    <a:endParaRPr lang="en-US" baseline="0"/>
                  </a:p>
                  <a:p>
                    <a:fld id="{069BDE42-9B05-439F-8B28-AD0835D50161}" type="PERCENTAGE">
                      <a:rPr lang="en-US" b="1"/>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07B4-44F1-9255-F50A58210867}"/>
                </c:ext>
              </c:extLst>
            </c:dLbl>
            <c:dLbl>
              <c:idx val="1"/>
              <c:layout>
                <c:manualLayout>
                  <c:x val="1.3221717399584896E-2"/>
                  <c:y val="-8.5164828341583246E-2"/>
                </c:manualLayout>
              </c:layout>
              <c:tx>
                <c:rich>
                  <a:bodyPr/>
                  <a:lstStyle/>
                  <a:p>
                    <a:fld id="{17DC070E-5C33-4986-8A0E-E198446C7DFD}" type="CATEGORYNAME">
                      <a:rPr lang="en-US" b="1"/>
                      <a:pPr/>
                      <a:t>[CATEGORY NAME]</a:t>
                    </a:fld>
                    <a:endParaRPr lang="en-US" b="1" baseline="0"/>
                  </a:p>
                  <a:p>
                    <a:fld id="{D08A967E-9F3F-4872-A479-7EAB4D56F9DB}" type="VALUE">
                      <a:rPr lang="en-US"/>
                      <a:pPr/>
                      <a:t>[VALUE]</a:t>
                    </a:fld>
                    <a:endParaRPr lang="en-US" baseline="0"/>
                  </a:p>
                  <a:p>
                    <a:fld id="{7AFBE175-33CB-418F-9A22-E08F87D23A0D}" type="PERCENTAGE">
                      <a:rPr lang="en-US" b="1"/>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07B4-44F1-9255-F50A58210867}"/>
                </c:ext>
              </c:extLst>
            </c:dLbl>
            <c:dLbl>
              <c:idx val="2"/>
              <c:layout>
                <c:manualLayout>
                  <c:x val="2.1485290774325334E-2"/>
                  <c:y val="-7.2547816735422821E-2"/>
                </c:manualLayout>
              </c:layout>
              <c:tx>
                <c:rich>
                  <a:bodyPr/>
                  <a:lstStyle/>
                  <a:p>
                    <a:fld id="{29FDCFE1-BE28-4581-8A1B-6CE73772E5A2}" type="CATEGORYNAME">
                      <a:rPr lang="en-US" b="1" dirty="0"/>
                      <a:pPr/>
                      <a:t>[CATEGORY NAME]</a:t>
                    </a:fld>
                    <a:endParaRPr lang="en-US" b="1" baseline="0"/>
                  </a:p>
                  <a:p>
                    <a:fld id="{A2B99D63-C58B-4162-BEA9-CF4B5C54E2F2}" type="VALUE">
                      <a:rPr lang="en-US" dirty="0"/>
                      <a:pPr/>
                      <a:t>[VALUE]</a:t>
                    </a:fld>
                    <a:endParaRPr lang="en-US" baseline="0"/>
                  </a:p>
                  <a:p>
                    <a:fld id="{E49F5598-B05E-49EB-BF7B-EA4A38B7195F}" type="PERCENTAGE">
                      <a:rPr lang="en-US" b="1" dirty="0"/>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07B4-44F1-9255-F50A58210867}"/>
                </c:ext>
              </c:extLst>
            </c:dLbl>
            <c:dLbl>
              <c:idx val="3"/>
              <c:layout>
                <c:manualLayout>
                  <c:x val="3.6359722848858342E-2"/>
                  <c:y val="0"/>
                </c:manualLayout>
              </c:layout>
              <c:tx>
                <c:rich>
                  <a:bodyPr/>
                  <a:lstStyle/>
                  <a:p>
                    <a:fld id="{5AB98CBB-D098-47AB-AA03-CB3D1135C34A}" type="CATEGORYNAME">
                      <a:rPr lang="en-US" b="1"/>
                      <a:pPr/>
                      <a:t>[CATEGORY NAME]</a:t>
                    </a:fld>
                    <a:endParaRPr lang="en-US" b="1" baseline="0"/>
                  </a:p>
                  <a:p>
                    <a:fld id="{C2334265-D273-46B0-86BE-C200C246EBA7}" type="VALUE">
                      <a:rPr lang="en-US"/>
                      <a:pPr/>
                      <a:t>[VALUE]</a:t>
                    </a:fld>
                    <a:endParaRPr lang="en-US" baseline="0"/>
                  </a:p>
                  <a:p>
                    <a:fld id="{D3CC73AB-3096-476C-9E5F-6B86983F63A4}" type="PERCENTAGE">
                      <a:rPr lang="en-US" b="1"/>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07B4-44F1-9255-F50A58210867}"/>
                </c:ext>
              </c:extLst>
            </c:dLbl>
            <c:dLbl>
              <c:idx val="4"/>
              <c:layout>
                <c:manualLayout>
                  <c:x val="-6.9414016347820698E-2"/>
                  <c:y val="1.8925517409240835E-2"/>
                </c:manualLayout>
              </c:layout>
              <c:tx>
                <c:rich>
                  <a:bodyPr/>
                  <a:lstStyle/>
                  <a:p>
                    <a:fld id="{B9A0D9B6-D743-4C62-BDD7-55EC8C0B8689}" type="CATEGORYNAME">
                      <a:rPr lang="en-US" b="1"/>
                      <a:pPr/>
                      <a:t>[CATEGORY NAME]</a:t>
                    </a:fld>
                    <a:endParaRPr lang="en-US" b="1" baseline="0"/>
                  </a:p>
                  <a:p>
                    <a:fld id="{E46955AE-66D7-4CB0-80D3-B75090620592}" type="VALUE">
                      <a:rPr lang="en-US"/>
                      <a:pPr/>
                      <a:t>[VALUE]</a:t>
                    </a:fld>
                    <a:endParaRPr lang="en-US" baseline="0"/>
                  </a:p>
                  <a:p>
                    <a:fld id="{9BAAA600-84EC-4AAB-A33E-FFE76361294B}" type="PERCENTAGE">
                      <a:rPr lang="en-US" b="1"/>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07B4-44F1-9255-F50A58210867}"/>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[1]CHARTS!$C$22:$G$22</c:f>
              <c:strCache>
                <c:ptCount val="5"/>
                <c:pt idx="0">
                  <c:v>Weeds &amp; Tall Grass</c:v>
                </c:pt>
                <c:pt idx="1">
                  <c:v>Parking Violations</c:v>
                </c:pt>
                <c:pt idx="2">
                  <c:v>Debris &amp; Litter</c:v>
                </c:pt>
                <c:pt idx="3">
                  <c:v>Junked Vehicle</c:v>
                </c:pt>
                <c:pt idx="4">
                  <c:v> Other </c:v>
                </c:pt>
              </c:strCache>
            </c:strRef>
          </c:cat>
          <c:val>
            <c:numRef>
              <c:f>[1]CHARTS!$C$24:$G$24</c:f>
              <c:numCache>
                <c:formatCode>_(* #,##0_);_(* \(#,##0\);_(* "-"??_);_(@_)</c:formatCode>
                <c:ptCount val="5"/>
                <c:pt idx="0">
                  <c:v>836</c:v>
                </c:pt>
                <c:pt idx="1">
                  <c:v>116</c:v>
                </c:pt>
                <c:pt idx="2">
                  <c:v>133</c:v>
                </c:pt>
                <c:pt idx="3">
                  <c:v>70</c:v>
                </c:pt>
                <c:pt idx="4">
                  <c:v>72</c:v>
                </c:pt>
              </c:numCache>
            </c:numRef>
          </c:val>
          <c:extLst>
            <c:ext xmlns:c16="http://schemas.microsoft.com/office/drawing/2014/chart" uri="{C3380CC4-5D6E-409C-BE32-E72D297353CC}">
              <c16:uniqueId val="{0000000A-07B4-44F1-9255-F50A58210867}"/>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'[FINAL - Code Case Summary.xlsx]CHARTS'!$B$48</c:f>
              <c:strCache>
                <c:ptCount val="1"/>
                <c:pt idx="0">
                  <c:v>Oct-23 through Apr-24</c:v>
                </c:pt>
              </c:strCache>
            </c:strRef>
          </c:tx>
          <c:spPr>
            <a:solidFill>
              <a:schemeClr val="tx2">
                <a:lumMod val="25000"/>
                <a:lumOff val="75000"/>
              </a:schemeClr>
            </a:solidFill>
            <a:ln>
              <a:solidFill>
                <a:schemeClr val="tx2">
                  <a:lumMod val="25000"/>
                  <a:lumOff val="75000"/>
                </a:schemeClr>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 Code Case Summary.xlsx]CHARTS'!$C$47:$F$47,'[FINAL - Code Case Summary.xlsx]CHARTS'!$H$47:$I$47</c:f>
              <c:strCache>
                <c:ptCount val="6"/>
                <c:pt idx="0">
                  <c:v>Weeds</c:v>
                </c:pt>
                <c:pt idx="1">
                  <c:v>Parking</c:v>
                </c:pt>
                <c:pt idx="2">
                  <c:v>Debris</c:v>
                </c:pt>
                <c:pt idx="3">
                  <c:v>Junked Vehicle</c:v>
                </c:pt>
                <c:pt idx="4">
                  <c:v>Difficult/Not Abateable</c:v>
                </c:pt>
                <c:pt idx="5">
                  <c:v>Total</c:v>
                </c:pt>
              </c:strCache>
            </c:strRef>
          </c:cat>
          <c:val>
            <c:numRef>
              <c:f>'[FINAL - Code Case Summary.xlsx]CHARTS'!$C$48:$F$48,'[FINAL - Code Case Summary.xlsx]CHARTS'!$H$48:$I$48</c:f>
              <c:numCache>
                <c:formatCode>0%</c:formatCode>
                <c:ptCount val="6"/>
                <c:pt idx="0">
                  <c:v>0.90008190008190003</c:v>
                </c:pt>
                <c:pt idx="1">
                  <c:v>0.87567567567567572</c:v>
                </c:pt>
                <c:pt idx="2">
                  <c:v>0.76923076923076927</c:v>
                </c:pt>
                <c:pt idx="3">
                  <c:v>0.75</c:v>
                </c:pt>
                <c:pt idx="4">
                  <c:v>0.71641791044776115</c:v>
                </c:pt>
                <c:pt idx="5">
                  <c:v>0.8651070184171229</c:v>
                </c:pt>
              </c:numCache>
            </c:numRef>
          </c:val>
          <c:extLst>
            <c:ext xmlns:c16="http://schemas.microsoft.com/office/drawing/2014/chart" uri="{C3380CC4-5D6E-409C-BE32-E72D297353CC}">
              <c16:uniqueId val="{00000000-91F2-41A6-86D1-D318B115948B}"/>
            </c:ext>
          </c:extLst>
        </c:ser>
        <c:ser>
          <c:idx val="1"/>
          <c:order val="1"/>
          <c:tx>
            <c:strRef>
              <c:f>'[FINAL - Code Case Summary.xlsx]CHARTS'!$B$49</c:f>
              <c:strCache>
                <c:ptCount val="1"/>
                <c:pt idx="0">
                  <c:v>May-24 through Sep-24</c:v>
                </c:pt>
              </c:strCache>
            </c:strRef>
          </c:tx>
          <c:spPr>
            <a:solidFill>
              <a:srgbClr val="215F9A"/>
            </a:solidFill>
            <a:ln>
              <a:solidFill>
                <a:srgbClr val="215F9A"/>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 Code Case Summary.xlsx]CHARTS'!$C$47:$F$47,'[FINAL - Code Case Summary.xlsx]CHARTS'!$H$47:$I$47</c:f>
              <c:strCache>
                <c:ptCount val="6"/>
                <c:pt idx="0">
                  <c:v>Weeds</c:v>
                </c:pt>
                <c:pt idx="1">
                  <c:v>Parking</c:v>
                </c:pt>
                <c:pt idx="2">
                  <c:v>Debris</c:v>
                </c:pt>
                <c:pt idx="3">
                  <c:v>Junked Vehicle</c:v>
                </c:pt>
                <c:pt idx="4">
                  <c:v>Difficult/Not Abateable</c:v>
                </c:pt>
                <c:pt idx="5">
                  <c:v>Total</c:v>
                </c:pt>
              </c:strCache>
            </c:strRef>
          </c:cat>
          <c:val>
            <c:numRef>
              <c:f>'[FINAL - Code Case Summary.xlsx]CHARTS'!$C$49:$F$49,'[FINAL - Code Case Summary.xlsx]CHARTS'!$H$49:$I$49</c:f>
              <c:numCache>
                <c:formatCode>0%</c:formatCode>
                <c:ptCount val="6"/>
                <c:pt idx="0">
                  <c:v>0.91075514874141872</c:v>
                </c:pt>
                <c:pt idx="1">
                  <c:v>0.89659863945578233</c:v>
                </c:pt>
                <c:pt idx="2">
                  <c:v>0.88249400479616302</c:v>
                </c:pt>
                <c:pt idx="3">
                  <c:v>0.759493670886076</c:v>
                </c:pt>
                <c:pt idx="4">
                  <c:v>0.75862068965517238</c:v>
                </c:pt>
                <c:pt idx="5">
                  <c:v>0.89562534035215102</c:v>
                </c:pt>
              </c:numCache>
            </c:numRef>
          </c:val>
          <c:extLst>
            <c:ext xmlns:c16="http://schemas.microsoft.com/office/drawing/2014/chart" uri="{C3380CC4-5D6E-409C-BE32-E72D297353CC}">
              <c16:uniqueId val="{00000001-91F2-41A6-86D1-D318B115948B}"/>
            </c:ext>
          </c:extLst>
        </c:ser>
        <c:dLbls>
          <c:showLegendKey val="0"/>
          <c:showVal val="0"/>
          <c:showCatName val="0"/>
          <c:showSerName val="0"/>
          <c:showPercent val="0"/>
          <c:showBubbleSize val="0"/>
        </c:dLbls>
        <c:gapWidth val="100"/>
        <c:overlap val="-15"/>
        <c:axId val="1539247152"/>
        <c:axId val="1539244752"/>
      </c:barChart>
      <c:lineChart>
        <c:grouping val="standard"/>
        <c:varyColors val="0"/>
        <c:ser>
          <c:idx val="2"/>
          <c:order val="2"/>
          <c:tx>
            <c:strRef>
              <c:f>'[FINAL - Code Case Summary.xlsx]CHARTS'!$B$50</c:f>
              <c:strCache>
                <c:ptCount val="1"/>
                <c:pt idx="0">
                  <c:v>Goal (95% closed)</c:v>
                </c:pt>
              </c:strCache>
            </c:strRef>
          </c:tx>
          <c:spPr>
            <a:ln w="38100" cap="rnd">
              <a:solidFill>
                <a:srgbClr val="FF0000"/>
              </a:solidFill>
              <a:prstDash val="sysDot"/>
              <a:round/>
            </a:ln>
            <a:effectLst>
              <a:outerShdw blurRad="50800" dist="38100" dir="2700000" algn="tl" rotWithShape="0">
                <a:prstClr val="black">
                  <a:alpha val="40000"/>
                </a:prstClr>
              </a:outerShdw>
            </a:effectLst>
          </c:spPr>
          <c:marker>
            <c:symbol val="none"/>
          </c:marker>
          <c:cat>
            <c:strRef>
              <c:f>'[FINAL - Code Case Summary.xlsx]CHARTS'!$C$47:$F$47,'[FINAL - Code Case Summary.xlsx]CHARTS'!$H$47:$I$47</c:f>
              <c:strCache>
                <c:ptCount val="6"/>
                <c:pt idx="0">
                  <c:v>Weeds</c:v>
                </c:pt>
                <c:pt idx="1">
                  <c:v>Parking</c:v>
                </c:pt>
                <c:pt idx="2">
                  <c:v>Debris</c:v>
                </c:pt>
                <c:pt idx="3">
                  <c:v>Junked Vehicle</c:v>
                </c:pt>
                <c:pt idx="4">
                  <c:v>Difficult/Not Abateable</c:v>
                </c:pt>
                <c:pt idx="5">
                  <c:v>Total</c:v>
                </c:pt>
              </c:strCache>
            </c:strRef>
          </c:cat>
          <c:val>
            <c:numRef>
              <c:f>'[FINAL - Code Case Summary.xlsx]CHARTS'!$C$50:$F$50,'[FINAL - Code Case Summary.xlsx]CHARTS'!$H$50:$I$50</c:f>
              <c:numCache>
                <c:formatCode>0%</c:formatCode>
                <c:ptCount val="6"/>
                <c:pt idx="0">
                  <c:v>0.95</c:v>
                </c:pt>
                <c:pt idx="1">
                  <c:v>0.95</c:v>
                </c:pt>
                <c:pt idx="2">
                  <c:v>0.95</c:v>
                </c:pt>
                <c:pt idx="3">
                  <c:v>0.95</c:v>
                </c:pt>
                <c:pt idx="4">
                  <c:v>0.95</c:v>
                </c:pt>
                <c:pt idx="5">
                  <c:v>0.95</c:v>
                </c:pt>
              </c:numCache>
            </c:numRef>
          </c:val>
          <c:smooth val="0"/>
          <c:extLst>
            <c:ext xmlns:c16="http://schemas.microsoft.com/office/drawing/2014/chart" uri="{C3380CC4-5D6E-409C-BE32-E72D297353CC}">
              <c16:uniqueId val="{00000002-91F2-41A6-86D1-D318B115948B}"/>
            </c:ext>
          </c:extLst>
        </c:ser>
        <c:dLbls>
          <c:showLegendKey val="0"/>
          <c:showVal val="0"/>
          <c:showCatName val="0"/>
          <c:showSerName val="0"/>
          <c:showPercent val="0"/>
          <c:showBubbleSize val="0"/>
        </c:dLbls>
        <c:marker val="1"/>
        <c:smooth val="0"/>
        <c:axId val="1539247152"/>
        <c:axId val="1539244752"/>
      </c:lineChart>
      <c:catAx>
        <c:axId val="15392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9244752"/>
        <c:crosses val="autoZero"/>
        <c:auto val="1"/>
        <c:lblAlgn val="ctr"/>
        <c:lblOffset val="100"/>
        <c:noMultiLvlLbl val="0"/>
      </c:catAx>
      <c:valAx>
        <c:axId val="15392447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9247152"/>
        <c:crosses val="autoZero"/>
        <c:crossBetween val="between"/>
        <c:majorUnit val="0.2"/>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'[FINAL - Code Case Summary.xlsx]CHARTS'!$A$163</c:f>
              <c:strCache>
                <c:ptCount val="1"/>
                <c:pt idx="0">
                  <c:v>Oct-23 through Apr-24</c:v>
                </c:pt>
              </c:strCache>
            </c:strRef>
          </c:tx>
          <c:spPr>
            <a:solidFill>
              <a:schemeClr val="tx2">
                <a:lumMod val="25000"/>
                <a:lumOff val="75000"/>
              </a:schemeClr>
            </a:solidFill>
            <a:ln>
              <a:solidFill>
                <a:schemeClr val="tx2">
                  <a:lumMod val="25000"/>
                  <a:lumOff val="75000"/>
                </a:schemeClr>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 Code Case Summary.xlsx]CHARTS'!$B$162:$G$162</c:f>
              <c:strCache>
                <c:ptCount val="6"/>
                <c:pt idx="0">
                  <c:v>Weeds</c:v>
                </c:pt>
                <c:pt idx="1">
                  <c:v>Parking</c:v>
                </c:pt>
                <c:pt idx="2">
                  <c:v>Debris</c:v>
                </c:pt>
                <c:pt idx="3">
                  <c:v>Junked Vehicle</c:v>
                </c:pt>
                <c:pt idx="4">
                  <c:v>Difficult/Not Abateable</c:v>
                </c:pt>
                <c:pt idx="5">
                  <c:v>Total</c:v>
                </c:pt>
              </c:strCache>
            </c:strRef>
          </c:cat>
          <c:val>
            <c:numRef>
              <c:f>'[FINAL - Code Case Summary.xlsx]CHARTS'!$B$163:$G$163</c:f>
              <c:numCache>
                <c:formatCode>0%</c:formatCode>
                <c:ptCount val="6"/>
                <c:pt idx="0">
                  <c:v>0.84560327198364005</c:v>
                </c:pt>
                <c:pt idx="1">
                  <c:v>0.90500000000000003</c:v>
                </c:pt>
                <c:pt idx="2">
                  <c:v>0.72058823529411764</c:v>
                </c:pt>
                <c:pt idx="3">
                  <c:v>0</c:v>
                </c:pt>
                <c:pt idx="4">
                  <c:v>0.6785714285714286</c:v>
                </c:pt>
                <c:pt idx="5">
                  <c:v>0.81232294617563738</c:v>
                </c:pt>
              </c:numCache>
            </c:numRef>
          </c:val>
          <c:extLst>
            <c:ext xmlns:c16="http://schemas.microsoft.com/office/drawing/2014/chart" uri="{C3380CC4-5D6E-409C-BE32-E72D297353CC}">
              <c16:uniqueId val="{00000000-0350-401C-8B99-45F07EC5B57C}"/>
            </c:ext>
          </c:extLst>
        </c:ser>
        <c:ser>
          <c:idx val="1"/>
          <c:order val="1"/>
          <c:tx>
            <c:strRef>
              <c:f>'[FINAL - Code Case Summary.xlsx]CHARTS'!$A$164</c:f>
              <c:strCache>
                <c:ptCount val="1"/>
                <c:pt idx="0">
                  <c:v>May-24 through Sep-24</c:v>
                </c:pt>
              </c:strCache>
            </c:strRef>
          </c:tx>
          <c:spPr>
            <a:solidFill>
              <a:srgbClr val="215F9A"/>
            </a:solidFill>
            <a:ln>
              <a:solidFill>
                <a:srgbClr val="215F9A"/>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 - Code Case Summary.xlsx]CHARTS'!$B$162:$G$162</c:f>
              <c:strCache>
                <c:ptCount val="6"/>
                <c:pt idx="0">
                  <c:v>Weeds</c:v>
                </c:pt>
                <c:pt idx="1">
                  <c:v>Parking</c:v>
                </c:pt>
                <c:pt idx="2">
                  <c:v>Debris</c:v>
                </c:pt>
                <c:pt idx="3">
                  <c:v>Junked Vehicle</c:v>
                </c:pt>
                <c:pt idx="4">
                  <c:v>Difficult/Not Abateable</c:v>
                </c:pt>
                <c:pt idx="5">
                  <c:v>Total</c:v>
                </c:pt>
              </c:strCache>
            </c:strRef>
          </c:cat>
          <c:val>
            <c:numRef>
              <c:f>'[FINAL - Code Case Summary.xlsx]CHARTS'!$B$164:$G$164</c:f>
              <c:numCache>
                <c:formatCode>0%</c:formatCode>
                <c:ptCount val="6"/>
                <c:pt idx="0">
                  <c:v>0.85963836959852891</c:v>
                </c:pt>
                <c:pt idx="1">
                  <c:v>0.92215568862275454</c:v>
                </c:pt>
                <c:pt idx="2">
                  <c:v>0.88167938931297707</c:v>
                </c:pt>
                <c:pt idx="3">
                  <c:v>0.65671641791044777</c:v>
                </c:pt>
                <c:pt idx="4">
                  <c:v>0.835443037974684</c:v>
                </c:pt>
                <c:pt idx="5">
                  <c:v>0.86117647058823532</c:v>
                </c:pt>
              </c:numCache>
            </c:numRef>
          </c:val>
          <c:extLst>
            <c:ext xmlns:c16="http://schemas.microsoft.com/office/drawing/2014/chart" uri="{C3380CC4-5D6E-409C-BE32-E72D297353CC}">
              <c16:uniqueId val="{00000001-0350-401C-8B99-45F07EC5B57C}"/>
            </c:ext>
          </c:extLst>
        </c:ser>
        <c:dLbls>
          <c:showLegendKey val="0"/>
          <c:showVal val="0"/>
          <c:showCatName val="0"/>
          <c:showSerName val="0"/>
          <c:showPercent val="0"/>
          <c:showBubbleSize val="0"/>
        </c:dLbls>
        <c:gapWidth val="100"/>
        <c:overlap val="-15"/>
        <c:axId val="1539247152"/>
        <c:axId val="1539244752"/>
      </c:barChart>
      <c:lineChart>
        <c:grouping val="stacked"/>
        <c:varyColors val="0"/>
        <c:ser>
          <c:idx val="2"/>
          <c:order val="2"/>
          <c:tx>
            <c:strRef>
              <c:f>'[FINAL - Code Case Summary.xlsx]CHARTS'!$A$165</c:f>
              <c:strCache>
                <c:ptCount val="1"/>
                <c:pt idx="0">
                  <c:v>Goal (90% within 30 days)</c:v>
                </c:pt>
              </c:strCache>
            </c:strRef>
          </c:tx>
          <c:spPr>
            <a:ln w="38100" cap="rnd">
              <a:solidFill>
                <a:srgbClr val="FF0000"/>
              </a:solidFill>
              <a:prstDash val="sysDot"/>
              <a:round/>
            </a:ln>
            <a:effectLst>
              <a:outerShdw blurRad="50800" dist="38100" dir="2700000" algn="tl" rotWithShape="0">
                <a:prstClr val="black">
                  <a:alpha val="40000"/>
                </a:prstClr>
              </a:outerShdw>
            </a:effectLst>
          </c:spPr>
          <c:marker>
            <c:symbol val="none"/>
          </c:marker>
          <c:cat>
            <c:strRef>
              <c:f>'[FINAL - Code Case Summary.xlsx]CHARTS'!$B$162:$G$162</c:f>
              <c:strCache>
                <c:ptCount val="6"/>
                <c:pt idx="0">
                  <c:v>Weeds</c:v>
                </c:pt>
                <c:pt idx="1">
                  <c:v>Parking</c:v>
                </c:pt>
                <c:pt idx="2">
                  <c:v>Debris</c:v>
                </c:pt>
                <c:pt idx="3">
                  <c:v>Junked Vehicle</c:v>
                </c:pt>
                <c:pt idx="4">
                  <c:v>Difficult/Not Abateable</c:v>
                </c:pt>
                <c:pt idx="5">
                  <c:v>Total</c:v>
                </c:pt>
              </c:strCache>
            </c:strRef>
          </c:cat>
          <c:val>
            <c:numRef>
              <c:f>'[FINAL - Code Case Summary.xlsx]CHARTS'!$B$165:$G$165</c:f>
              <c:numCache>
                <c:formatCode>0%</c:formatCode>
                <c:ptCount val="6"/>
                <c:pt idx="0">
                  <c:v>0.9</c:v>
                </c:pt>
                <c:pt idx="1">
                  <c:v>0.9</c:v>
                </c:pt>
                <c:pt idx="2">
                  <c:v>0.9</c:v>
                </c:pt>
                <c:pt idx="3">
                  <c:v>0.9</c:v>
                </c:pt>
                <c:pt idx="4">
                  <c:v>0.9</c:v>
                </c:pt>
                <c:pt idx="5">
                  <c:v>0.9</c:v>
                </c:pt>
              </c:numCache>
            </c:numRef>
          </c:val>
          <c:smooth val="0"/>
          <c:extLst>
            <c:ext xmlns:c16="http://schemas.microsoft.com/office/drawing/2014/chart" uri="{C3380CC4-5D6E-409C-BE32-E72D297353CC}">
              <c16:uniqueId val="{00000002-0350-401C-8B99-45F07EC5B57C}"/>
            </c:ext>
          </c:extLst>
        </c:ser>
        <c:dLbls>
          <c:showLegendKey val="0"/>
          <c:showVal val="0"/>
          <c:showCatName val="0"/>
          <c:showSerName val="0"/>
          <c:showPercent val="0"/>
          <c:showBubbleSize val="0"/>
        </c:dLbls>
        <c:marker val="1"/>
        <c:smooth val="0"/>
        <c:axId val="1539247152"/>
        <c:axId val="1539244752"/>
      </c:lineChart>
      <c:catAx>
        <c:axId val="15392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9244752"/>
        <c:crosses val="autoZero"/>
        <c:auto val="1"/>
        <c:lblAlgn val="ctr"/>
        <c:lblOffset val="100"/>
        <c:noMultiLvlLbl val="0"/>
      </c:catAx>
      <c:valAx>
        <c:axId val="15392447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9247152"/>
        <c:crosses val="autoZero"/>
        <c:crossBetween val="between"/>
        <c:majorUnit val="0.2"/>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0.69677</cdr:x>
      <cdr:y>0.84879</cdr:y>
    </cdr:from>
    <cdr:to>
      <cdr:x>0.82243</cdr:x>
      <cdr:y>0.9066</cdr:y>
    </cdr:to>
    <cdr:sp macro="" textlink="">
      <cdr:nvSpPr>
        <cdr:cNvPr id="2" name="TextBox 1">
          <a:extLst xmlns:a="http://schemas.openxmlformats.org/drawingml/2006/main">
            <a:ext uri="{FF2B5EF4-FFF2-40B4-BE49-F238E27FC236}">
              <a16:creationId xmlns:a16="http://schemas.microsoft.com/office/drawing/2014/main" id="{C874C64B-E877-8E75-788C-30F3D25C694E}"/>
            </a:ext>
          </a:extLst>
        </cdr:cNvPr>
        <cdr:cNvSpPr txBox="1"/>
      </cdr:nvSpPr>
      <cdr:spPr>
        <a:xfrm xmlns:a="http://schemas.openxmlformats.org/drawingml/2006/main">
          <a:off x="5219271" y="3619962"/>
          <a:ext cx="941294" cy="2465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tIns="0" bIns="0" rtlCol="0"/>
        <a:lstStyle xmlns:a="http://schemas.openxmlformats.org/drawingml/2006/main"/>
        <a:p xmlns:a="http://schemas.openxmlformats.org/drawingml/2006/main">
          <a:pPr algn="ctr"/>
          <a:r>
            <a:rPr lang="en-US" sz="1400" kern="1200" dirty="0">
              <a:latin typeface="Arial" panose="020B0604020202020204" pitchFamily="34" charset="0"/>
              <a:cs typeface="Arial" panose="020B0604020202020204" pitchFamily="34" charset="0"/>
            </a:rPr>
            <a:t>Abatable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11/12/2024</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428867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C8731-20A8-56C1-A9C6-2F048F47C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F64B1-EA9F-E027-4DFA-334009D83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9ECAB-77B3-C697-5997-D37B462598AE}"/>
              </a:ext>
            </a:extLst>
          </p:cNvPr>
          <p:cNvSpPr>
            <a:spLocks noGrp="1"/>
          </p:cNvSpPr>
          <p:nvPr>
            <p:ph type="body" idx="1"/>
          </p:nvPr>
        </p:nvSpPr>
        <p:spPr/>
        <p:txBody>
          <a:bodyPr/>
          <a:lstStyle/>
          <a:p>
            <a:r>
              <a:rPr lang="en-US"/>
              <a:t>Canyon - $38k</a:t>
            </a:r>
          </a:p>
        </p:txBody>
      </p:sp>
      <p:sp>
        <p:nvSpPr>
          <p:cNvPr id="4" name="Slide Number Placeholder 3">
            <a:extLst>
              <a:ext uri="{FF2B5EF4-FFF2-40B4-BE49-F238E27FC236}">
                <a16:creationId xmlns:a16="http://schemas.microsoft.com/office/drawing/2014/main" id="{832C7274-DBE9-F8B1-5E7A-A022FA0A0E71}"/>
              </a:ext>
            </a:extLst>
          </p:cNvPr>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81087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F44A-9364-1B5E-0FCF-1A4D024EA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16130-DC39-3B69-1D85-BE30CFB20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8E402-DBB5-0092-5870-3C20BA7B6174}"/>
              </a:ext>
            </a:extLst>
          </p:cNvPr>
          <p:cNvSpPr>
            <a:spLocks noGrp="1"/>
          </p:cNvSpPr>
          <p:nvPr>
            <p:ph type="body" idx="1"/>
          </p:nvPr>
        </p:nvSpPr>
        <p:spPr/>
        <p:txBody>
          <a:bodyPr/>
          <a:lstStyle/>
          <a:p>
            <a:r>
              <a:rPr lang="en-US"/>
              <a:t>Loraine - $36k</a:t>
            </a:r>
          </a:p>
        </p:txBody>
      </p:sp>
      <p:sp>
        <p:nvSpPr>
          <p:cNvPr id="4" name="Slide Number Placeholder 3">
            <a:extLst>
              <a:ext uri="{FF2B5EF4-FFF2-40B4-BE49-F238E27FC236}">
                <a16:creationId xmlns:a16="http://schemas.microsoft.com/office/drawing/2014/main" id="{16D310A0-38E7-7EB8-4134-7BD2D6E06BFA}"/>
              </a:ext>
            </a:extLst>
          </p:cNvPr>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229434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010DB-F958-C2B0-C84C-D0EAD0309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75D80-BF2C-6159-F6E7-3B1815BB6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E3FD0-5E95-5F92-FB03-17EA107905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C632FB-A1BA-5B2A-3C72-0FF82F998301}"/>
              </a:ext>
            </a:extLst>
          </p:cNvPr>
          <p:cNvSpPr>
            <a:spLocks noGrp="1"/>
          </p:cNvSpPr>
          <p:nvPr>
            <p:ph type="sldNum" sz="quarter" idx="5"/>
          </p:nvPr>
        </p:nvSpPr>
        <p:spPr/>
        <p:txBody>
          <a:bodyPr/>
          <a:lstStyle/>
          <a:p>
            <a:fld id="{BEDAF213-026E-4EFD-B7C0-AE74235EC3F1}" type="slidenum">
              <a:rPr lang="en-US" smtClean="0"/>
              <a:t>13</a:t>
            </a:fld>
            <a:endParaRPr lang="en-US"/>
          </a:p>
        </p:txBody>
      </p:sp>
    </p:spTree>
    <p:extLst>
      <p:ext uri="{BB962C8B-B14F-4D97-AF65-F5344CB8AC3E}">
        <p14:creationId xmlns:p14="http://schemas.microsoft.com/office/powerpoint/2010/main" val="3556163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40848-D6C8-946D-9490-91E3881F3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259EA-841E-4D64-3801-37D31A642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37592-57E8-A4FD-C3D4-668F6284DF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E83C70-B14D-9A3E-789C-24E984BE02A6}"/>
              </a:ext>
            </a:extLst>
          </p:cNvPr>
          <p:cNvSpPr>
            <a:spLocks noGrp="1"/>
          </p:cNvSpPr>
          <p:nvPr>
            <p:ph type="sldNum" sz="quarter" idx="5"/>
          </p:nvPr>
        </p:nvSpPr>
        <p:spPr/>
        <p:txBody>
          <a:bodyPr/>
          <a:lstStyle/>
          <a:p>
            <a:fld id="{BEDAF213-026E-4EFD-B7C0-AE74235EC3F1}" type="slidenum">
              <a:rPr lang="en-US" smtClean="0"/>
              <a:t>14</a:t>
            </a:fld>
            <a:endParaRPr lang="en-US"/>
          </a:p>
        </p:txBody>
      </p:sp>
    </p:spTree>
    <p:extLst>
      <p:ext uri="{BB962C8B-B14F-4D97-AF65-F5344CB8AC3E}">
        <p14:creationId xmlns:p14="http://schemas.microsoft.com/office/powerpoint/2010/main" val="1240944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313FF-1007-5AA8-C6A9-36ED0DB13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6B55B-C8EC-C4F0-0BFF-88BB75B7F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BCD34-B268-EFDE-A012-3A7A815477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00D30B-93B1-D7CE-031C-F8407C7A9B2C}"/>
              </a:ext>
            </a:extLst>
          </p:cNvPr>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4015873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92DA-C012-6056-6180-71C8729FD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35B80-62C8-B9E3-B825-6AA2CD1B9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2CA9F-3EE3-7932-8D3E-4B56DDA4E1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862BDD-EC86-B93E-13E6-8D315307D13A}"/>
              </a:ext>
            </a:extLst>
          </p:cNvPr>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3838120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9123C-24CB-F0CF-1C2B-8C599D3E1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11DC4-5830-ADBA-3982-3C89915D36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3161D-D884-BCDA-B7B0-CCF1B5EB6D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999F52-FF3B-8FE8-0BB0-5266AA8C8FBF}"/>
              </a:ext>
            </a:extLst>
          </p:cNvPr>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3491442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BC16-0158-525C-60AB-8B5BD5208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DFA5B-EDB5-42AE-9F6B-9D77DCED9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31757-92D4-A2D0-69D1-F65FBE2391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61C069-97CC-501B-3F55-18A1382E2E64}"/>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4270731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A3EC-1654-7252-150D-113CF992E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02994-4683-4E36-94AC-088E87BFC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16C1C-78C7-26CB-852E-B7ED9957586B}"/>
              </a:ext>
            </a:extLst>
          </p:cNvPr>
          <p:cNvSpPr>
            <a:spLocks noGrp="1"/>
          </p:cNvSpPr>
          <p:nvPr>
            <p:ph type="body" idx="1"/>
          </p:nvPr>
        </p:nvSpPr>
        <p:spPr/>
        <p:txBody>
          <a:bodyPr/>
          <a:lstStyle/>
          <a:p>
            <a:r>
              <a:rPr lang="en-US"/>
              <a:t>Benefit of proactively patrolling – helps deter violations before they are too difficult to abate</a:t>
            </a:r>
          </a:p>
          <a:p>
            <a:endParaRPr lang="en-US"/>
          </a:p>
          <a:p>
            <a:r>
              <a:rPr lang="en-US"/>
              <a:t>Strategic proactive patrolling to first prioritize citizen complaint and then patrolling surrounding area for other nuisance and health, safety and welfare concerns</a:t>
            </a:r>
          </a:p>
        </p:txBody>
      </p:sp>
      <p:sp>
        <p:nvSpPr>
          <p:cNvPr id="4" name="Slide Number Placeholder 3">
            <a:extLst>
              <a:ext uri="{FF2B5EF4-FFF2-40B4-BE49-F238E27FC236}">
                <a16:creationId xmlns:a16="http://schemas.microsoft.com/office/drawing/2014/main" id="{47D51778-9A15-44A5-3296-13B9CE11A201}"/>
              </a:ext>
            </a:extLst>
          </p:cNvPr>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1780090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7BD3A-F451-D19A-301F-6349108D9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770C7-DB90-4B8D-BEA5-8D86EF269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A6EB8-00B1-0CCC-F02F-34B61E0754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F4D3E5-BF6F-7D54-193D-7CA63072E084}"/>
              </a:ext>
            </a:extLst>
          </p:cNvPr>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248378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2553435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99DDA-81F5-CBB1-627B-46BC47436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BA291-2982-D3AC-128C-342FBC8ED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F6918-7137-0591-64D8-AD45C4DF0A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E5912C-9B6C-60AC-6F8A-9845909E8FB2}"/>
              </a:ext>
            </a:extLst>
          </p:cNvPr>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126932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4B45-3A33-F7F7-454F-7DAD0A545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FE0F6-054F-C9C6-203B-6580C042D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AD715-ACAE-37E6-900A-6622A6EB4C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CEE5FD-3614-CFFC-FF92-08066A4F34ED}"/>
              </a:ext>
            </a:extLst>
          </p:cNvPr>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93552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292489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28584-E5D0-A3B1-D71F-517CE2343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BE366-3918-3872-ADFB-DD1FE1035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C4CD0-F4BC-E240-D249-1A7C7DA5A8EF}"/>
              </a:ext>
            </a:extLst>
          </p:cNvPr>
          <p:cNvSpPr>
            <a:spLocks noGrp="1"/>
          </p:cNvSpPr>
          <p:nvPr>
            <p:ph type="body" idx="1"/>
          </p:nvPr>
        </p:nvSpPr>
        <p:spPr/>
        <p:txBody>
          <a:bodyPr/>
          <a:lstStyle/>
          <a:p>
            <a:r>
              <a:rPr lang="en-US"/>
              <a:t>While many agencies respond to enforcement issues on a complaint-only basis, this method is not necessarily the most effective use of City resources.</a:t>
            </a:r>
          </a:p>
          <a:p>
            <a:endParaRPr lang="en-US"/>
          </a:p>
          <a:p>
            <a:r>
              <a:rPr lang="en-US"/>
              <a:t>Code Enforcement programs which are specialized and proactive are more likely to develop the expertise and efficiency to respond to the issues and objectives meeting the City’s goals to educate the community, so they understand code compliance is an integral part of our community.</a:t>
            </a:r>
          </a:p>
          <a:p>
            <a:endParaRPr lang="en-US"/>
          </a:p>
          <a:p>
            <a:r>
              <a:rPr lang="en-US"/>
              <a:t>It is our intention to move the conversation away from proactive versus reactive and toward an understanding of gaining voluntary compliance for code abatement, using the tools afforded to our team.</a:t>
            </a:r>
          </a:p>
          <a:p>
            <a:endParaRPr lang="en-US"/>
          </a:p>
          <a:p>
            <a:r>
              <a:rPr lang="en-US"/>
              <a:t>Voluntary compliance with the City’s municipal code is met through preventing the deterioration of neighborhoods and buildings, rehabilitating  existing housing and buildings, educating individuals on preventative maintenance, protecting the public from unsafe and substandard buildings, and preventing future blight/decline of property values.</a:t>
            </a:r>
          </a:p>
        </p:txBody>
      </p:sp>
      <p:sp>
        <p:nvSpPr>
          <p:cNvPr id="4" name="Slide Number Placeholder 3">
            <a:extLst>
              <a:ext uri="{FF2B5EF4-FFF2-40B4-BE49-F238E27FC236}">
                <a16:creationId xmlns:a16="http://schemas.microsoft.com/office/drawing/2014/main" id="{4A5806D5-5783-BD97-DE6D-62C3DABDA517}"/>
              </a:ext>
            </a:extLst>
          </p:cNvPr>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13820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CFCC-EF39-7F3C-F608-B3DF24E99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91A32-CFA0-AB0C-FCBC-60A202E69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22C31-5481-08A7-D476-F8CFF87C98B9}"/>
              </a:ext>
            </a:extLst>
          </p:cNvPr>
          <p:cNvSpPr>
            <a:spLocks noGrp="1"/>
          </p:cNvSpPr>
          <p:nvPr>
            <p:ph type="body" idx="1"/>
          </p:nvPr>
        </p:nvSpPr>
        <p:spPr/>
        <p:txBody>
          <a:bodyPr/>
          <a:lstStyle/>
          <a:p>
            <a:r>
              <a:rPr lang="en-US"/>
              <a:t>Benefit of proactively patrolling – helps deter violations before they are too difficult to abate</a:t>
            </a:r>
          </a:p>
          <a:p>
            <a:endParaRPr lang="en-US"/>
          </a:p>
          <a:p>
            <a:r>
              <a:rPr lang="en-US"/>
              <a:t>Strategic proactive patrolling to first prioritize citizen complaint and then patrolling surrounding area for other nuisance and health, safety and welfare concerns</a:t>
            </a:r>
          </a:p>
        </p:txBody>
      </p:sp>
      <p:sp>
        <p:nvSpPr>
          <p:cNvPr id="4" name="Slide Number Placeholder 3">
            <a:extLst>
              <a:ext uri="{FF2B5EF4-FFF2-40B4-BE49-F238E27FC236}">
                <a16:creationId xmlns:a16="http://schemas.microsoft.com/office/drawing/2014/main" id="{ED335B4E-021B-804A-D59A-78FAFB167339}"/>
              </a:ext>
            </a:extLst>
          </p:cNvPr>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398260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A34BF-55DF-85C9-5F1E-3F416D0F3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FA6D7-DBFD-DA2E-78EA-3313024D7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879DD-1F16-5C48-3301-DC119532AB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9937E9-9821-5F80-D342-AFBCC47A5F5E}"/>
              </a:ext>
            </a:extLst>
          </p:cNvPr>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342268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103F-3FD5-BD28-D6EB-4C9606084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90923-EEE3-B49B-DEF8-2410E829F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5B4E3-B0A0-218B-7F1B-C80EF81044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7D8176-59E5-B6DB-52B5-C76DB7FDC744}"/>
              </a:ext>
            </a:extLst>
          </p:cNvPr>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396780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76AEB-97BC-C6B5-8479-437C06A14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2DA0C-61B1-0311-9CC2-24B50D1C1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6A2B4-BB22-DF66-2A6E-87BF8D495F6D}"/>
              </a:ext>
            </a:extLst>
          </p:cNvPr>
          <p:cNvSpPr>
            <a:spLocks noGrp="1"/>
          </p:cNvSpPr>
          <p:nvPr>
            <p:ph type="body" idx="1"/>
          </p:nvPr>
        </p:nvSpPr>
        <p:spPr/>
        <p:txBody>
          <a:bodyPr/>
          <a:lstStyle/>
          <a:p>
            <a:r>
              <a:rPr lang="en-US"/>
              <a:t>Multiple police calls to the house over the last ten years</a:t>
            </a:r>
          </a:p>
          <a:p>
            <a:r>
              <a:rPr lang="en-US"/>
              <a:t>Took one week and all 4 maintenance folks to complete – result is that mowing contracts are completely backed up</a:t>
            </a:r>
          </a:p>
        </p:txBody>
      </p:sp>
      <p:sp>
        <p:nvSpPr>
          <p:cNvPr id="4" name="Slide Number Placeholder 3">
            <a:extLst>
              <a:ext uri="{FF2B5EF4-FFF2-40B4-BE49-F238E27FC236}">
                <a16:creationId xmlns:a16="http://schemas.microsoft.com/office/drawing/2014/main" id="{3C16ECA2-91D7-F82D-4D62-3D3FB3ECF8AC}"/>
              </a:ext>
            </a:extLst>
          </p:cNvPr>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2692909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790D-F0D5-C52C-9ACF-99315CD4E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984C5-D794-C118-287B-CACC7CB84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D595A-46F7-E21C-2EC1-F9AF44DBEACA}"/>
              </a:ext>
            </a:extLst>
          </p:cNvPr>
          <p:cNvSpPr>
            <a:spLocks noGrp="1"/>
          </p:cNvSpPr>
          <p:nvPr>
            <p:ph type="body" idx="1"/>
          </p:nvPr>
        </p:nvSpPr>
        <p:spPr/>
        <p:txBody>
          <a:bodyPr/>
          <a:lstStyle/>
          <a:p>
            <a:pPr algn="l"/>
            <a:r>
              <a:rPr lang="en-US" b="0" i="0">
                <a:solidFill>
                  <a:srgbClr val="242424"/>
                </a:solidFill>
                <a:effectLst/>
                <a:latin typeface="Calibri" panose="020F0502020204030204" pitchFamily="34" charset="0"/>
              </a:rPr>
              <a:t>400 Hart has been one of our problem properties.  We currently have three open debris cases against the property.  What makes this property unique is that we were never able to get identifying information of the tenant of the property. </a:t>
            </a:r>
            <a:r>
              <a:rPr lang="en-US">
                <a:effectLst/>
                <a:latin typeface="Calibri" panose="020F0502020204030204" pitchFamily="34" charset="0"/>
              </a:rPr>
              <a:t>Code has been out multiple times in order to get voluntary compliance from Ms. Flores but she has always denied City help or co-operating with the City in cleaning the debris. </a:t>
            </a:r>
            <a:r>
              <a:rPr lang="en-US" sz="1800" b="0" i="0">
                <a:solidFill>
                  <a:srgbClr val="242424"/>
                </a:solidFill>
                <a:effectLst/>
                <a:latin typeface="Calibri" panose="020F0502020204030204" pitchFamily="34" charset="0"/>
              </a:rPr>
              <a:t>CT033351 – Accumulation of Debris – Closed – Paid Full Fine of $566.00</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Calibri" panose="020F0502020204030204" pitchFamily="34" charset="0"/>
              </a:rPr>
              <a:t>CT034483 – Accumulation of Debris – Closed – Paid Full Fine of $581.00</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Calibri" panose="020F0502020204030204" pitchFamily="34" charset="0"/>
              </a:rPr>
              <a:t>CT034062 – Accumulation of Debris – Summons Hearing</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Calibri" panose="020F0502020204030204" pitchFamily="34" charset="0"/>
              </a:rPr>
              <a:t>CT034771 – Accumulation of Debris – Summons Hearing</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Calibri" panose="020F0502020204030204" pitchFamily="34" charset="0"/>
              </a:rPr>
              <a:t>CT035389 – Accumulation of Debris – Summons Hearing</a:t>
            </a:r>
          </a:p>
          <a:p>
            <a:pPr algn="l"/>
            <a:endParaRPr lang="en-US" sz="1800" b="0" i="0">
              <a:solidFill>
                <a:srgbClr val="242424"/>
              </a:solidFill>
              <a:effectLst/>
              <a:latin typeface="Calibri" panose="020F0502020204030204" pitchFamily="34" charset="0"/>
            </a:endParaRPr>
          </a:p>
          <a:p>
            <a:pPr algn="l"/>
            <a:r>
              <a:rPr lang="en-US" sz="1800" b="0" i="0">
                <a:solidFill>
                  <a:srgbClr val="242424"/>
                </a:solidFill>
                <a:effectLst/>
                <a:latin typeface="Calibri" panose="020F0502020204030204" pitchFamily="34" charset="0"/>
              </a:rPr>
              <a:t>Example of how abatement is a more effective form of enforcement relative to court proceedings</a:t>
            </a:r>
            <a:endParaRPr lang="en-US" sz="1800" b="0" i="0">
              <a:solidFill>
                <a:srgbClr val="242424"/>
              </a:solidFill>
              <a:effectLst/>
              <a:latin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AAEEEDC4-EA30-FF6E-C849-61B7251183A5}"/>
              </a:ext>
            </a:extLst>
          </p:cNvPr>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358961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11/12/2024</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11/12/2024</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11/12/2024</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11/12/2024</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11/12/2024</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11/12/2024</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11/12/2024</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11/12/2024</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11/12/2024</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8.png"/><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2747865"/>
            <a:ext cx="11466420" cy="2616101"/>
          </a:xfrm>
          <a:prstGeom prst="rect">
            <a:avLst/>
          </a:prstGeom>
          <a:noFill/>
        </p:spPr>
        <p:txBody>
          <a:bodyPr wrap="square" rtlCol="0">
            <a:spAutoFit/>
          </a:bodyPr>
          <a:lstStyle/>
          <a:p>
            <a:r>
              <a:rPr lang="en-US" sz="4400" b="1">
                <a:solidFill>
                  <a:schemeClr val="bg1"/>
                </a:solidFill>
                <a:effectLst>
                  <a:glow>
                    <a:schemeClr val="accent1"/>
                  </a:glow>
                </a:effectLst>
              </a:rPr>
              <a:t>ITEM 3a</a:t>
            </a:r>
          </a:p>
          <a:p>
            <a:r>
              <a:rPr lang="en-US" sz="6000" b="1">
                <a:solidFill>
                  <a:schemeClr val="bg1"/>
                </a:solidFill>
                <a:effectLst>
                  <a:glow>
                    <a:schemeClr val="accent1"/>
                  </a:glow>
                </a:effectLst>
              </a:rPr>
              <a:t>CODE ENFORCEMENT UPDATE AND RECOMMENDATIONS</a:t>
            </a:r>
          </a:p>
        </p:txBody>
      </p:sp>
      <p:sp>
        <p:nvSpPr>
          <p:cNvPr id="4" name="TextBox 3">
            <a:extLst>
              <a:ext uri="{FF2B5EF4-FFF2-40B4-BE49-F238E27FC236}">
                <a16:creationId xmlns:a16="http://schemas.microsoft.com/office/drawing/2014/main" id="{DD75F7B6-0B89-2028-3F27-1B73DD68F30A}"/>
              </a:ext>
            </a:extLst>
          </p:cNvPr>
          <p:cNvSpPr txBox="1"/>
          <p:nvPr/>
        </p:nvSpPr>
        <p:spPr>
          <a:xfrm>
            <a:off x="8634260" y="111119"/>
            <a:ext cx="3330181" cy="523220"/>
          </a:xfrm>
          <a:prstGeom prst="rect">
            <a:avLst/>
          </a:prstGeom>
          <a:noFill/>
        </p:spPr>
        <p:txBody>
          <a:bodyPr wrap="square" rtlCol="0">
            <a:spAutoFit/>
          </a:bodyPr>
          <a:lstStyle/>
          <a:p>
            <a:pPr algn="r"/>
            <a:r>
              <a:rPr lang="en-US" sz="2800">
                <a:solidFill>
                  <a:schemeClr val="bg1"/>
                </a:solidFill>
                <a:latin typeface="Arial" panose="020B0604020202020204" pitchFamily="34" charset="0"/>
                <a:cs typeface="Arial" panose="020B0604020202020204" pitchFamily="34" charset="0"/>
              </a:rPr>
              <a:t>November 12, 2024</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F698-1AC2-D822-B9CA-2BA87A1A111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36E82AF-A694-2E85-77D6-9854C23FCB3C}"/>
              </a:ext>
            </a:extLst>
          </p:cNvPr>
          <p:cNvSpPr txBox="1"/>
          <p:nvPr/>
        </p:nvSpPr>
        <p:spPr>
          <a:xfrm>
            <a:off x="533395" y="467897"/>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SUCCESS STORIES: ABATEMENTS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E1090205-DDC7-35F4-9221-8B0C9F44CF3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a:latin typeface="+mn-lt"/>
            </a:endParaRPr>
          </a:p>
        </p:txBody>
      </p:sp>
      <p:sp>
        <p:nvSpPr>
          <p:cNvPr id="3" name="Rectangle 2">
            <a:extLst>
              <a:ext uri="{FF2B5EF4-FFF2-40B4-BE49-F238E27FC236}">
                <a16:creationId xmlns:a16="http://schemas.microsoft.com/office/drawing/2014/main" id="{B264C988-0C63-560B-E190-F9EEE3691B1C}"/>
              </a:ext>
            </a:extLst>
          </p:cNvPr>
          <p:cNvSpPr/>
          <p:nvPr/>
        </p:nvSpPr>
        <p:spPr>
          <a:xfrm>
            <a:off x="533395" y="1597441"/>
            <a:ext cx="10522532" cy="4385816"/>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sp>
        <p:nvSpPr>
          <p:cNvPr id="6" name="Arrow: Right 5">
            <a:extLst>
              <a:ext uri="{FF2B5EF4-FFF2-40B4-BE49-F238E27FC236}">
                <a16:creationId xmlns:a16="http://schemas.microsoft.com/office/drawing/2014/main" id="{346F2C84-D5F8-3FF4-75B1-0219CC385489}"/>
              </a:ext>
            </a:extLst>
          </p:cNvPr>
          <p:cNvSpPr/>
          <p:nvPr/>
        </p:nvSpPr>
        <p:spPr>
          <a:xfrm>
            <a:off x="5653933" y="2837318"/>
            <a:ext cx="922456" cy="1055387"/>
          </a:xfrm>
          <a:prstGeom prst="rightArrow">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AEC90A-B547-010E-5131-2314C9D18FFF}"/>
              </a:ext>
            </a:extLst>
          </p:cNvPr>
          <p:cNvSpPr txBox="1"/>
          <p:nvPr/>
        </p:nvSpPr>
        <p:spPr>
          <a:xfrm>
            <a:off x="533395"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Before</a:t>
            </a:r>
          </a:p>
        </p:txBody>
      </p:sp>
      <p:sp>
        <p:nvSpPr>
          <p:cNvPr id="8" name="TextBox 7">
            <a:extLst>
              <a:ext uri="{FF2B5EF4-FFF2-40B4-BE49-F238E27FC236}">
                <a16:creationId xmlns:a16="http://schemas.microsoft.com/office/drawing/2014/main" id="{89D4A317-228E-EBE6-C3D6-2A4C5B898D7F}"/>
              </a:ext>
            </a:extLst>
          </p:cNvPr>
          <p:cNvSpPr txBox="1"/>
          <p:nvPr/>
        </p:nvSpPr>
        <p:spPr>
          <a:xfrm>
            <a:off x="6605403"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After</a:t>
            </a:r>
          </a:p>
        </p:txBody>
      </p:sp>
      <p:cxnSp>
        <p:nvCxnSpPr>
          <p:cNvPr id="9" name="Straight Connector 8">
            <a:extLst>
              <a:ext uri="{FF2B5EF4-FFF2-40B4-BE49-F238E27FC236}">
                <a16:creationId xmlns:a16="http://schemas.microsoft.com/office/drawing/2014/main" id="{3FB8745C-D135-A1D9-D574-19309C56E463}"/>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blue city skyline&#10;&#10;Description automatically generated">
            <a:extLst>
              <a:ext uri="{FF2B5EF4-FFF2-40B4-BE49-F238E27FC236}">
                <a16:creationId xmlns:a16="http://schemas.microsoft.com/office/drawing/2014/main" id="{24570228-7842-3AC4-EC96-FBE788F74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7170" name="Picture 2" descr="Image preview">
            <a:extLst>
              <a:ext uri="{FF2B5EF4-FFF2-40B4-BE49-F238E27FC236}">
                <a16:creationId xmlns:a16="http://schemas.microsoft.com/office/drawing/2014/main" id="{67C32964-54E1-CE8D-007A-1EB21BCDF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170" b="27170"/>
          <a:stretch/>
        </p:blipFill>
        <p:spPr bwMode="auto">
          <a:xfrm>
            <a:off x="533395" y="1479766"/>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preview">
            <a:extLst>
              <a:ext uri="{FF2B5EF4-FFF2-40B4-BE49-F238E27FC236}">
                <a16:creationId xmlns:a16="http://schemas.microsoft.com/office/drawing/2014/main" id="{54FD6FD4-C786-E259-E80E-1BE3D79A4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95" y="3433494"/>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preview">
            <a:extLst>
              <a:ext uri="{FF2B5EF4-FFF2-40B4-BE49-F238E27FC236}">
                <a16:creationId xmlns:a16="http://schemas.microsoft.com/office/drawing/2014/main" id="{873A064B-4CF6-384F-66BA-29642FC15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8377" y="3433494"/>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preview">
            <a:extLst>
              <a:ext uri="{FF2B5EF4-FFF2-40B4-BE49-F238E27FC236}">
                <a16:creationId xmlns:a16="http://schemas.microsoft.com/office/drawing/2014/main" id="{E37675C1-4FB5-650D-0AC9-07403D660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8377" y="1480178"/>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preview">
            <a:extLst>
              <a:ext uri="{FF2B5EF4-FFF2-40B4-BE49-F238E27FC236}">
                <a16:creationId xmlns:a16="http://schemas.microsoft.com/office/drawing/2014/main" id="{4D621805-87B5-F014-65C1-81D9B06796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780" r="31084" b="35944"/>
          <a:stretch/>
        </p:blipFill>
        <p:spPr bwMode="auto">
          <a:xfrm>
            <a:off x="6713546" y="1470219"/>
            <a:ext cx="24414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preview">
            <a:extLst>
              <a:ext uri="{FF2B5EF4-FFF2-40B4-BE49-F238E27FC236}">
                <a16:creationId xmlns:a16="http://schemas.microsoft.com/office/drawing/2014/main" id="{9C259880-9578-13B6-045F-26C626E66F8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688" t="14392" b="20119"/>
          <a:stretch/>
        </p:blipFill>
        <p:spPr bwMode="auto">
          <a:xfrm>
            <a:off x="9258528" y="1472514"/>
            <a:ext cx="2441448" cy="1836053"/>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Image preview">
            <a:extLst>
              <a:ext uri="{FF2B5EF4-FFF2-40B4-BE49-F238E27FC236}">
                <a16:creationId xmlns:a16="http://schemas.microsoft.com/office/drawing/2014/main" id="{5D672D7D-6800-52C9-71AC-A50B3680FB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1760" b="31269"/>
          <a:stretch/>
        </p:blipFill>
        <p:spPr bwMode="auto">
          <a:xfrm>
            <a:off x="6713545" y="3416282"/>
            <a:ext cx="2441448" cy="1844277"/>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mage preview">
            <a:extLst>
              <a:ext uri="{FF2B5EF4-FFF2-40B4-BE49-F238E27FC236}">
                <a16:creationId xmlns:a16="http://schemas.microsoft.com/office/drawing/2014/main" id="{79C174C0-4427-A5BD-200E-A613954243D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594" t="10940" r="32956" b="29906"/>
          <a:stretch/>
        </p:blipFill>
        <p:spPr bwMode="auto">
          <a:xfrm>
            <a:off x="9257928" y="3433494"/>
            <a:ext cx="245066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21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8EF17-0FCE-1533-5617-3BF186A8DD7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A116E54-4A9A-D8A4-0E11-45E1ADA32444}"/>
              </a:ext>
            </a:extLst>
          </p:cNvPr>
          <p:cNvSpPr txBox="1"/>
          <p:nvPr/>
        </p:nvSpPr>
        <p:spPr>
          <a:xfrm>
            <a:off x="533395" y="467897"/>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SUCCESS STORIES: DEMOLITIONS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5B411DD1-D4A6-C976-3C11-94B6185B418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a:latin typeface="+mn-lt"/>
            </a:endParaRPr>
          </a:p>
        </p:txBody>
      </p:sp>
      <p:sp>
        <p:nvSpPr>
          <p:cNvPr id="3" name="Rectangle 2">
            <a:extLst>
              <a:ext uri="{FF2B5EF4-FFF2-40B4-BE49-F238E27FC236}">
                <a16:creationId xmlns:a16="http://schemas.microsoft.com/office/drawing/2014/main" id="{AD514A6A-099B-08D6-10E8-5824478B6998}"/>
              </a:ext>
            </a:extLst>
          </p:cNvPr>
          <p:cNvSpPr/>
          <p:nvPr/>
        </p:nvSpPr>
        <p:spPr>
          <a:xfrm>
            <a:off x="533395" y="1597441"/>
            <a:ext cx="10522532" cy="4385816"/>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pic>
        <p:nvPicPr>
          <p:cNvPr id="8194" name="Picture 2" descr="Image preview">
            <a:extLst>
              <a:ext uri="{FF2B5EF4-FFF2-40B4-BE49-F238E27FC236}">
                <a16:creationId xmlns:a16="http://schemas.microsoft.com/office/drawing/2014/main" id="{909B62D1-93E2-C4BF-77AD-ED43D2A6E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71" y="1479767"/>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preview">
            <a:extLst>
              <a:ext uri="{FF2B5EF4-FFF2-40B4-BE49-F238E27FC236}">
                <a16:creationId xmlns:a16="http://schemas.microsoft.com/office/drawing/2014/main" id="{AF817D2F-344C-EFC5-693C-E266DB138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71" y="3433494"/>
            <a:ext cx="2438400" cy="1828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25938D6-16C5-5294-EDBE-097CE9AC979C}"/>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blue city skyline&#10;&#10;Description automatically generated">
            <a:extLst>
              <a:ext uri="{FF2B5EF4-FFF2-40B4-BE49-F238E27FC236}">
                <a16:creationId xmlns:a16="http://schemas.microsoft.com/office/drawing/2014/main" id="{671056CA-3FF4-4803-C2E8-30453177E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8" name="Picture 7">
            <a:extLst>
              <a:ext uri="{FF2B5EF4-FFF2-40B4-BE49-F238E27FC236}">
                <a16:creationId xmlns:a16="http://schemas.microsoft.com/office/drawing/2014/main" id="{C3C2E736-CC6F-585E-412A-BC0F42F4DA92}"/>
              </a:ext>
            </a:extLst>
          </p:cNvPr>
          <p:cNvPicPr>
            <a:picLocks noChangeAspect="1"/>
          </p:cNvPicPr>
          <p:nvPr/>
        </p:nvPicPr>
        <p:blipFill>
          <a:blip r:embed="rId6"/>
          <a:srcRect r="2068"/>
          <a:stretch/>
        </p:blipFill>
        <p:spPr>
          <a:xfrm>
            <a:off x="3133021" y="1479767"/>
            <a:ext cx="2438400" cy="1828800"/>
          </a:xfrm>
          <a:prstGeom prst="rect">
            <a:avLst/>
          </a:prstGeom>
        </p:spPr>
      </p:pic>
      <p:pic>
        <p:nvPicPr>
          <p:cNvPr id="10" name="Picture 9">
            <a:extLst>
              <a:ext uri="{FF2B5EF4-FFF2-40B4-BE49-F238E27FC236}">
                <a16:creationId xmlns:a16="http://schemas.microsoft.com/office/drawing/2014/main" id="{AD03669A-2A54-514F-32FE-C1E910B2DBA4}"/>
              </a:ext>
            </a:extLst>
          </p:cNvPr>
          <p:cNvPicPr>
            <a:picLocks noChangeAspect="1"/>
          </p:cNvPicPr>
          <p:nvPr/>
        </p:nvPicPr>
        <p:blipFill>
          <a:blip r:embed="rId7"/>
          <a:srcRect b="17987"/>
          <a:stretch/>
        </p:blipFill>
        <p:spPr>
          <a:xfrm>
            <a:off x="3133020" y="3433494"/>
            <a:ext cx="2438400" cy="1828797"/>
          </a:xfrm>
          <a:prstGeom prst="rect">
            <a:avLst/>
          </a:prstGeom>
        </p:spPr>
      </p:pic>
      <p:sp>
        <p:nvSpPr>
          <p:cNvPr id="13" name="TextBox 12">
            <a:extLst>
              <a:ext uri="{FF2B5EF4-FFF2-40B4-BE49-F238E27FC236}">
                <a16:creationId xmlns:a16="http://schemas.microsoft.com/office/drawing/2014/main" id="{06EC100C-1380-8B6B-1052-FA50DD321462}"/>
              </a:ext>
            </a:extLst>
          </p:cNvPr>
          <p:cNvSpPr txBox="1"/>
          <p:nvPr/>
        </p:nvSpPr>
        <p:spPr>
          <a:xfrm>
            <a:off x="533395"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Before</a:t>
            </a:r>
          </a:p>
        </p:txBody>
      </p:sp>
      <p:sp>
        <p:nvSpPr>
          <p:cNvPr id="14" name="TextBox 13">
            <a:extLst>
              <a:ext uri="{FF2B5EF4-FFF2-40B4-BE49-F238E27FC236}">
                <a16:creationId xmlns:a16="http://schemas.microsoft.com/office/drawing/2014/main" id="{F0DFBDB8-25A7-5F80-DAFB-99EDE4BB3FC8}"/>
              </a:ext>
            </a:extLst>
          </p:cNvPr>
          <p:cNvSpPr txBox="1"/>
          <p:nvPr/>
        </p:nvSpPr>
        <p:spPr>
          <a:xfrm>
            <a:off x="6605403"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After</a:t>
            </a:r>
          </a:p>
        </p:txBody>
      </p:sp>
      <p:pic>
        <p:nvPicPr>
          <p:cNvPr id="1026" name="Picture 2" descr="Image preview">
            <a:extLst>
              <a:ext uri="{FF2B5EF4-FFF2-40B4-BE49-F238E27FC236}">
                <a16:creationId xmlns:a16="http://schemas.microsoft.com/office/drawing/2014/main" id="{74AE08C7-689D-2248-D40E-C83C6B256F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7244" y="1479767"/>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546CBADA-A484-8BE4-D328-67428D921D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3404" y="1479767"/>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75052F25-5517-4E35-299A-031110576D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244" y="3426241"/>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CE23994F-4E78-001D-84EA-74477C6A4A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3404" y="3433494"/>
            <a:ext cx="2438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34705D8D-EF62-C6BB-7463-DEC95F23F666}"/>
              </a:ext>
            </a:extLst>
          </p:cNvPr>
          <p:cNvSpPr/>
          <p:nvPr/>
        </p:nvSpPr>
        <p:spPr>
          <a:xfrm>
            <a:off x="5627183" y="2897265"/>
            <a:ext cx="922456" cy="1055387"/>
          </a:xfrm>
          <a:prstGeom prst="rightArrow">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064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040E7-7BF7-69D0-4A13-37D32690587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F1E317A-9386-34AD-05B5-61EECBE7FB47}"/>
              </a:ext>
            </a:extLst>
          </p:cNvPr>
          <p:cNvSpPr txBox="1"/>
          <p:nvPr/>
        </p:nvSpPr>
        <p:spPr>
          <a:xfrm>
            <a:off x="533395" y="467897"/>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SUCCESS STORIES: DEMOLITIONS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13CC3B68-008A-20D1-8D2A-1AF9DBE1DD1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sp>
        <p:nvSpPr>
          <p:cNvPr id="3" name="Rectangle 2">
            <a:extLst>
              <a:ext uri="{FF2B5EF4-FFF2-40B4-BE49-F238E27FC236}">
                <a16:creationId xmlns:a16="http://schemas.microsoft.com/office/drawing/2014/main" id="{5DD3D4F5-FB87-753C-8D0C-98246FC6A2CB}"/>
              </a:ext>
            </a:extLst>
          </p:cNvPr>
          <p:cNvSpPr/>
          <p:nvPr/>
        </p:nvSpPr>
        <p:spPr>
          <a:xfrm>
            <a:off x="533395" y="1597441"/>
            <a:ext cx="10522532" cy="4385816"/>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2712837-4C05-BFC4-CDCE-C8B00D1DFA95}"/>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blue city skyline&#10;&#10;Description automatically generated">
            <a:extLst>
              <a:ext uri="{FF2B5EF4-FFF2-40B4-BE49-F238E27FC236}">
                <a16:creationId xmlns:a16="http://schemas.microsoft.com/office/drawing/2014/main" id="{D446CA84-CBF7-4AA3-CDAC-C7AD96ACE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11" name="Arrow: Right 10">
            <a:extLst>
              <a:ext uri="{FF2B5EF4-FFF2-40B4-BE49-F238E27FC236}">
                <a16:creationId xmlns:a16="http://schemas.microsoft.com/office/drawing/2014/main" id="{4A2B19B9-A91D-6FAA-EBBA-B08BF32EA096}"/>
              </a:ext>
            </a:extLst>
          </p:cNvPr>
          <p:cNvSpPr/>
          <p:nvPr/>
        </p:nvSpPr>
        <p:spPr>
          <a:xfrm>
            <a:off x="5608140" y="2809168"/>
            <a:ext cx="922456" cy="1055387"/>
          </a:xfrm>
          <a:prstGeom prst="rightArrow">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EEDE48-6D88-5F8D-61AF-DF46C0863B49}"/>
              </a:ext>
            </a:extLst>
          </p:cNvPr>
          <p:cNvSpPr txBox="1"/>
          <p:nvPr/>
        </p:nvSpPr>
        <p:spPr>
          <a:xfrm>
            <a:off x="533395"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Before</a:t>
            </a:r>
          </a:p>
        </p:txBody>
      </p:sp>
      <p:pic>
        <p:nvPicPr>
          <p:cNvPr id="9218" name="Picture 2" descr="Image preview">
            <a:extLst>
              <a:ext uri="{FF2B5EF4-FFF2-40B4-BE49-F238E27FC236}">
                <a16:creationId xmlns:a16="http://schemas.microsoft.com/office/drawing/2014/main" id="{343D0CAF-F14C-4CEC-3736-1B5FFC12D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403" y="1389205"/>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preview">
            <a:extLst>
              <a:ext uri="{FF2B5EF4-FFF2-40B4-BE49-F238E27FC236}">
                <a16:creationId xmlns:a16="http://schemas.microsoft.com/office/drawing/2014/main" id="{4C897999-532F-F2CB-7628-2B3119431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1483" y="1389205"/>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preview">
            <a:extLst>
              <a:ext uri="{FF2B5EF4-FFF2-40B4-BE49-F238E27FC236}">
                <a16:creationId xmlns:a16="http://schemas.microsoft.com/office/drawing/2014/main" id="{CD87546E-98DE-15D9-7FFD-6E071A7D1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03" y="3336862"/>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preview">
            <a:extLst>
              <a:ext uri="{FF2B5EF4-FFF2-40B4-BE49-F238E27FC236}">
                <a16:creationId xmlns:a16="http://schemas.microsoft.com/office/drawing/2014/main" id="{5F01951E-FE5D-1FFE-2D63-21C9B948A2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958" r="2204" b="23161"/>
          <a:stretch/>
        </p:blipFill>
        <p:spPr bwMode="auto">
          <a:xfrm>
            <a:off x="9141483" y="3336862"/>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58AB04F-57EC-5A40-35AA-61F79790C2D7}"/>
              </a:ext>
            </a:extLst>
          </p:cNvPr>
          <p:cNvPicPr>
            <a:picLocks noChangeAspect="1"/>
          </p:cNvPicPr>
          <p:nvPr/>
        </p:nvPicPr>
        <p:blipFill>
          <a:blip r:embed="rId8"/>
          <a:srcRect t="13668"/>
          <a:stretch/>
        </p:blipFill>
        <p:spPr>
          <a:xfrm>
            <a:off x="3069012" y="3336863"/>
            <a:ext cx="2441448" cy="1828801"/>
          </a:xfrm>
          <a:prstGeom prst="rect">
            <a:avLst/>
          </a:prstGeom>
        </p:spPr>
      </p:pic>
      <p:sp>
        <p:nvSpPr>
          <p:cNvPr id="9" name="TextBox 8">
            <a:extLst>
              <a:ext uri="{FF2B5EF4-FFF2-40B4-BE49-F238E27FC236}">
                <a16:creationId xmlns:a16="http://schemas.microsoft.com/office/drawing/2014/main" id="{353C0D9E-FBA7-FBD3-2C54-8E4755D3A753}"/>
              </a:ext>
            </a:extLst>
          </p:cNvPr>
          <p:cNvSpPr txBox="1"/>
          <p:nvPr/>
        </p:nvSpPr>
        <p:spPr>
          <a:xfrm>
            <a:off x="6605403"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After</a:t>
            </a:r>
          </a:p>
        </p:txBody>
      </p:sp>
      <p:pic>
        <p:nvPicPr>
          <p:cNvPr id="15" name="Picture 14">
            <a:extLst>
              <a:ext uri="{FF2B5EF4-FFF2-40B4-BE49-F238E27FC236}">
                <a16:creationId xmlns:a16="http://schemas.microsoft.com/office/drawing/2014/main" id="{C30B1D4C-527B-8A53-1593-0C3AFE2B4648}"/>
              </a:ext>
            </a:extLst>
          </p:cNvPr>
          <p:cNvPicPr>
            <a:picLocks noChangeAspect="1"/>
          </p:cNvPicPr>
          <p:nvPr/>
        </p:nvPicPr>
        <p:blipFill>
          <a:blip r:embed="rId9"/>
          <a:srcRect t="14385" b="1486"/>
          <a:stretch/>
        </p:blipFill>
        <p:spPr>
          <a:xfrm>
            <a:off x="529884" y="3336863"/>
            <a:ext cx="2441448" cy="1828799"/>
          </a:xfrm>
          <a:prstGeom prst="rect">
            <a:avLst/>
          </a:prstGeom>
        </p:spPr>
      </p:pic>
      <p:pic>
        <p:nvPicPr>
          <p:cNvPr id="17" name="Picture 16">
            <a:extLst>
              <a:ext uri="{FF2B5EF4-FFF2-40B4-BE49-F238E27FC236}">
                <a16:creationId xmlns:a16="http://schemas.microsoft.com/office/drawing/2014/main" id="{76F3B194-FE16-D7E3-3B6A-3242118F90A5}"/>
              </a:ext>
            </a:extLst>
          </p:cNvPr>
          <p:cNvPicPr>
            <a:picLocks noChangeAspect="1"/>
          </p:cNvPicPr>
          <p:nvPr/>
        </p:nvPicPr>
        <p:blipFill>
          <a:blip r:embed="rId10"/>
          <a:srcRect t="7052"/>
          <a:stretch/>
        </p:blipFill>
        <p:spPr>
          <a:xfrm>
            <a:off x="529884" y="1392890"/>
            <a:ext cx="2441448" cy="1857095"/>
          </a:xfrm>
          <a:prstGeom prst="rect">
            <a:avLst/>
          </a:prstGeom>
        </p:spPr>
      </p:pic>
      <p:pic>
        <p:nvPicPr>
          <p:cNvPr id="19" name="Picture 18">
            <a:extLst>
              <a:ext uri="{FF2B5EF4-FFF2-40B4-BE49-F238E27FC236}">
                <a16:creationId xmlns:a16="http://schemas.microsoft.com/office/drawing/2014/main" id="{F5D67443-3C8F-7C4F-F9CB-C8D985D023B1}"/>
              </a:ext>
            </a:extLst>
          </p:cNvPr>
          <p:cNvPicPr>
            <a:picLocks noChangeAspect="1"/>
          </p:cNvPicPr>
          <p:nvPr/>
        </p:nvPicPr>
        <p:blipFill>
          <a:blip r:embed="rId11"/>
          <a:srcRect t="67"/>
          <a:stretch/>
        </p:blipFill>
        <p:spPr>
          <a:xfrm>
            <a:off x="3069012" y="1391227"/>
            <a:ext cx="2441448" cy="1857096"/>
          </a:xfrm>
          <a:prstGeom prst="rect">
            <a:avLst/>
          </a:prstGeom>
        </p:spPr>
      </p:pic>
    </p:spTree>
    <p:extLst>
      <p:ext uri="{BB962C8B-B14F-4D97-AF65-F5344CB8AC3E}">
        <p14:creationId xmlns:p14="http://schemas.microsoft.com/office/powerpoint/2010/main" val="316436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82F8-4B1D-69C2-4DB9-3920E9A4AB3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C87E776-9CB8-ACFD-8B18-0FFE5307B3AC}"/>
              </a:ext>
            </a:extLst>
          </p:cNvPr>
          <p:cNvSpPr txBox="1"/>
          <p:nvPr/>
        </p:nvSpPr>
        <p:spPr>
          <a:xfrm>
            <a:off x="533399" y="473637"/>
            <a:ext cx="11257317"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INCREASED CASE VOLUME</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C6CA3DDD-F641-C4C6-3410-3748A8ABBF01}"/>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graphicFrame>
        <p:nvGraphicFramePr>
          <p:cNvPr id="3" name="Chart 2">
            <a:extLst>
              <a:ext uri="{FF2B5EF4-FFF2-40B4-BE49-F238E27FC236}">
                <a16:creationId xmlns:a16="http://schemas.microsoft.com/office/drawing/2014/main" id="{A7C24CCE-DF93-4746-A7FD-D8E4486AADF7}"/>
              </a:ext>
            </a:extLst>
          </p:cNvPr>
          <p:cNvGraphicFramePr>
            <a:graphicFrameLocks/>
          </p:cNvGraphicFramePr>
          <p:nvPr>
            <p:extLst>
              <p:ext uri="{D42A27DB-BD31-4B8C-83A1-F6EECF244321}">
                <p14:modId xmlns:p14="http://schemas.microsoft.com/office/powerpoint/2010/main" val="2430642042"/>
              </p:ext>
            </p:extLst>
          </p:nvPr>
        </p:nvGraphicFramePr>
        <p:xfrm>
          <a:off x="533399" y="1396967"/>
          <a:ext cx="6758051" cy="427162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D75A9AE2-2FE0-D235-B8D2-EF7B32EBE3A1}"/>
              </a:ext>
            </a:extLst>
          </p:cNvPr>
          <p:cNvSpPr/>
          <p:nvPr/>
        </p:nvSpPr>
        <p:spPr>
          <a:xfrm>
            <a:off x="7700682" y="1279293"/>
            <a:ext cx="4090034" cy="4385816"/>
          </a:xfrm>
          <a:prstGeom prst="rect">
            <a:avLst/>
          </a:prstGeom>
        </p:spPr>
        <p:txBody>
          <a:bodyPr/>
          <a:lstStyle/>
          <a:p>
            <a:pPr lvl="0">
              <a:spcAft>
                <a:spcPts val="1200"/>
              </a:spcAft>
            </a:pPr>
            <a:r>
              <a:rPr lang="en-US" sz="2800">
                <a:latin typeface="Arial" panose="020B0604020202020204" pitchFamily="34" charset="0"/>
                <a:cs typeface="Arial" panose="020B0604020202020204" pitchFamily="34" charset="0"/>
              </a:rPr>
              <a:t>On average, monthly caseload has nearly </a:t>
            </a:r>
            <a:r>
              <a:rPr lang="en-US" sz="2800" b="1">
                <a:latin typeface="Arial" panose="020B0604020202020204" pitchFamily="34" charset="0"/>
                <a:cs typeface="Arial" panose="020B0604020202020204" pitchFamily="34" charset="0"/>
              </a:rPr>
              <a:t>quadrupled</a:t>
            </a:r>
            <a:r>
              <a:rPr lang="en-US" sz="2800">
                <a:latin typeface="Arial" panose="020B0604020202020204" pitchFamily="34" charset="0"/>
                <a:cs typeface="Arial" panose="020B0604020202020204" pitchFamily="34" charset="0"/>
              </a:rPr>
              <a:t> since April</a:t>
            </a:r>
          </a:p>
          <a:p>
            <a:pPr marL="287338" lvl="0" indent="-287338">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Added </a:t>
            </a:r>
            <a:r>
              <a:rPr lang="en-US" sz="2800" b="1">
                <a:latin typeface="Arial" panose="020B0604020202020204" pitchFamily="34" charset="0"/>
                <a:cs typeface="Arial" panose="020B0604020202020204" pitchFamily="34" charset="0"/>
              </a:rPr>
              <a:t>3 new </a:t>
            </a:r>
            <a:r>
              <a:rPr lang="en-US" sz="2800">
                <a:latin typeface="Arial" panose="020B0604020202020204" pitchFamily="34" charset="0"/>
                <a:cs typeface="Arial" panose="020B0604020202020204" pitchFamily="34" charset="0"/>
              </a:rPr>
              <a:t>officers</a:t>
            </a:r>
          </a:p>
          <a:p>
            <a:pPr marL="287338" lvl="0" indent="-287338">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Emphasis on </a:t>
            </a:r>
            <a:r>
              <a:rPr lang="en-US" sz="2800" b="1">
                <a:latin typeface="Arial" panose="020B0604020202020204" pitchFamily="34" charset="0"/>
                <a:cs typeface="Arial" panose="020B0604020202020204" pitchFamily="34" charset="0"/>
              </a:rPr>
              <a:t>proactive</a:t>
            </a:r>
            <a:r>
              <a:rPr lang="en-US" sz="2800">
                <a:latin typeface="Arial" panose="020B0604020202020204" pitchFamily="34" charset="0"/>
                <a:cs typeface="Arial" panose="020B0604020202020204" pitchFamily="34" charset="0"/>
              </a:rPr>
              <a:t> patrolling</a:t>
            </a:r>
          </a:p>
          <a:p>
            <a:pPr marL="287338" lvl="0" indent="-287338">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Focused on </a:t>
            </a:r>
            <a:r>
              <a:rPr lang="en-US" sz="2800" b="1">
                <a:latin typeface="Arial" panose="020B0604020202020204" pitchFamily="34" charset="0"/>
                <a:cs typeface="Arial" panose="020B0604020202020204" pitchFamily="34" charset="0"/>
              </a:rPr>
              <a:t>efficiency</a:t>
            </a:r>
            <a:r>
              <a:rPr lang="en-US" sz="2800">
                <a:latin typeface="Arial" panose="020B0604020202020204" pitchFamily="34" charset="0"/>
                <a:cs typeface="Arial" panose="020B0604020202020204" pitchFamily="34" charset="0"/>
              </a:rPr>
              <a:t> to keep officers in the field longer</a:t>
            </a:r>
          </a:p>
        </p:txBody>
      </p:sp>
      <p:cxnSp>
        <p:nvCxnSpPr>
          <p:cNvPr id="5" name="Straight Connector 4">
            <a:extLst>
              <a:ext uri="{FF2B5EF4-FFF2-40B4-BE49-F238E27FC236}">
                <a16:creationId xmlns:a16="http://schemas.microsoft.com/office/drawing/2014/main" id="{417C6F25-3B03-46F8-813C-BDAC924EFEE9}"/>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blue city skyline&#10;&#10;Description automatically generated">
            <a:extLst>
              <a:ext uri="{FF2B5EF4-FFF2-40B4-BE49-F238E27FC236}">
                <a16:creationId xmlns:a16="http://schemas.microsoft.com/office/drawing/2014/main" id="{28AD074B-9B4E-E120-5CF3-6FA88D1A1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8" name="Arrow: Down 7">
            <a:extLst>
              <a:ext uri="{FF2B5EF4-FFF2-40B4-BE49-F238E27FC236}">
                <a16:creationId xmlns:a16="http://schemas.microsoft.com/office/drawing/2014/main" id="{E5016232-81B3-F60F-DB92-1310130E7FD6}"/>
              </a:ext>
            </a:extLst>
          </p:cNvPr>
          <p:cNvSpPr/>
          <p:nvPr/>
        </p:nvSpPr>
        <p:spPr>
          <a:xfrm rot="10800000">
            <a:off x="7049811" y="1486799"/>
            <a:ext cx="574159" cy="1148316"/>
          </a:xfrm>
          <a:prstGeom prst="downArrow">
            <a:avLst/>
          </a:prstGeom>
          <a:solidFill>
            <a:schemeClr val="accent3">
              <a:lumMod val="60000"/>
              <a:lumOff val="40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latin typeface="Arial" panose="020B0604020202020204" pitchFamily="34" charset="0"/>
                <a:cs typeface="Arial" panose="020B0604020202020204" pitchFamily="34" charset="0"/>
              </a:rPr>
              <a:t>Better</a:t>
            </a:r>
          </a:p>
        </p:txBody>
      </p:sp>
    </p:spTree>
    <p:extLst>
      <p:ext uri="{BB962C8B-B14F-4D97-AF65-F5344CB8AC3E}">
        <p14:creationId xmlns:p14="http://schemas.microsoft.com/office/powerpoint/2010/main" val="1209770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8599B-1BE3-9E0B-9DA5-392209DD425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71D3667-86ED-8BE8-3DE1-4B225EDF86CE}"/>
              </a:ext>
            </a:extLst>
          </p:cNvPr>
          <p:cNvSpPr txBox="1"/>
          <p:nvPr/>
        </p:nvSpPr>
        <p:spPr>
          <a:xfrm>
            <a:off x="533399" y="492785"/>
            <a:ext cx="11223172"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CASE TYPE SNAPSHOT (OCT 2024)</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5B5986CA-674E-7BBF-029B-EAFE6CF197D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a:latin typeface="+mn-lt"/>
            </a:endParaRPr>
          </a:p>
        </p:txBody>
      </p:sp>
      <p:cxnSp>
        <p:nvCxnSpPr>
          <p:cNvPr id="5" name="Straight Connector 4">
            <a:extLst>
              <a:ext uri="{FF2B5EF4-FFF2-40B4-BE49-F238E27FC236}">
                <a16:creationId xmlns:a16="http://schemas.microsoft.com/office/drawing/2014/main" id="{76D1A414-23B6-F644-11B3-A7C16A3E94EF}"/>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blue city skyline&#10;&#10;Description automatically generated">
            <a:extLst>
              <a:ext uri="{FF2B5EF4-FFF2-40B4-BE49-F238E27FC236}">
                <a16:creationId xmlns:a16="http://schemas.microsoft.com/office/drawing/2014/main" id="{4C7777C7-72AA-DDE0-ADB4-B4357C5F4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graphicFrame>
        <p:nvGraphicFramePr>
          <p:cNvPr id="7" name="Chart 6">
            <a:extLst>
              <a:ext uri="{FF2B5EF4-FFF2-40B4-BE49-F238E27FC236}">
                <a16:creationId xmlns:a16="http://schemas.microsoft.com/office/drawing/2014/main" id="{EFC2C5E0-1414-97E0-2C3D-DD42047EC396}"/>
              </a:ext>
            </a:extLst>
          </p:cNvPr>
          <p:cNvGraphicFramePr>
            <a:graphicFrameLocks/>
          </p:cNvGraphicFramePr>
          <p:nvPr>
            <p:extLst>
              <p:ext uri="{D42A27DB-BD31-4B8C-83A1-F6EECF244321}">
                <p14:modId xmlns:p14="http://schemas.microsoft.com/office/powerpoint/2010/main" val="3549982164"/>
              </p:ext>
            </p:extLst>
          </p:nvPr>
        </p:nvGraphicFramePr>
        <p:xfrm>
          <a:off x="533399" y="1638797"/>
          <a:ext cx="6627422" cy="402631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974959A6-3C2D-0A67-DDE3-E519ABF1D597}"/>
              </a:ext>
            </a:extLst>
          </p:cNvPr>
          <p:cNvSpPr/>
          <p:nvPr/>
        </p:nvSpPr>
        <p:spPr>
          <a:xfrm>
            <a:off x="7160821" y="1587214"/>
            <a:ext cx="4595750" cy="4001951"/>
          </a:xfrm>
          <a:prstGeom prst="rect">
            <a:avLst/>
          </a:prstGeom>
        </p:spPr>
        <p:txBody>
          <a:bodyPr/>
          <a:lstStyle/>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Over </a:t>
            </a:r>
            <a:r>
              <a:rPr lang="en-US" sz="2800" b="1">
                <a:latin typeface="Arial" panose="020B0604020202020204" pitchFamily="34" charset="0"/>
                <a:cs typeface="Arial" panose="020B0604020202020204" pitchFamily="34" charset="0"/>
              </a:rPr>
              <a:t>two-thirds of cases </a:t>
            </a:r>
            <a:r>
              <a:rPr lang="en-US" sz="2800">
                <a:latin typeface="Arial" panose="020B0604020202020204" pitchFamily="34" charset="0"/>
                <a:cs typeface="Arial" panose="020B0604020202020204" pitchFamily="34" charset="0"/>
              </a:rPr>
              <a:t>involve </a:t>
            </a:r>
            <a:r>
              <a:rPr lang="en-US" sz="2800" b="1">
                <a:latin typeface="Arial" panose="020B0604020202020204" pitchFamily="34" charset="0"/>
                <a:cs typeface="Arial" panose="020B0604020202020204" pitchFamily="34" charset="0"/>
              </a:rPr>
              <a:t>weeds</a:t>
            </a:r>
            <a:r>
              <a:rPr lang="en-US" sz="2800">
                <a:latin typeface="Arial" panose="020B0604020202020204" pitchFamily="34" charset="0"/>
                <a:cs typeface="Arial" panose="020B0604020202020204" pitchFamily="34" charset="0"/>
              </a:rPr>
              <a:t>, followed by debris &amp; litter, parking, and junked vehicles</a:t>
            </a:r>
          </a:p>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More </a:t>
            </a:r>
            <a:r>
              <a:rPr lang="en-US" sz="2800" b="1">
                <a:latin typeface="Arial" panose="020B0604020202020204" pitchFamily="34" charset="0"/>
                <a:cs typeface="Arial" panose="020B0604020202020204" pitchFamily="34" charset="0"/>
              </a:rPr>
              <a:t>difficult-to-abate</a:t>
            </a:r>
            <a:r>
              <a:rPr lang="en-US" sz="2800">
                <a:latin typeface="Arial" panose="020B0604020202020204" pitchFamily="34" charset="0"/>
                <a:cs typeface="Arial" panose="020B0604020202020204" pitchFamily="34" charset="0"/>
              </a:rPr>
              <a:t> violations, like land use and unpermitted building, make up </a:t>
            </a:r>
            <a:r>
              <a:rPr lang="en-US" sz="2800" b="1">
                <a:latin typeface="Arial" panose="020B0604020202020204" pitchFamily="34" charset="0"/>
                <a:cs typeface="Arial" panose="020B0604020202020204" pitchFamily="34" charset="0"/>
              </a:rPr>
              <a:t>6% of cases </a:t>
            </a:r>
          </a:p>
        </p:txBody>
      </p:sp>
    </p:spTree>
    <p:extLst>
      <p:ext uri="{BB962C8B-B14F-4D97-AF65-F5344CB8AC3E}">
        <p14:creationId xmlns:p14="http://schemas.microsoft.com/office/powerpoint/2010/main" val="290219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D566A-6C53-8A04-68D6-ABC7CFF94D4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1E8E96A-9B74-4025-EEB4-F6E94DB77F6C}"/>
              </a:ext>
            </a:extLst>
          </p:cNvPr>
          <p:cNvSpPr txBox="1"/>
          <p:nvPr/>
        </p:nvSpPr>
        <p:spPr>
          <a:xfrm>
            <a:off x="533398" y="476945"/>
            <a:ext cx="11068793"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IMPROVED CLOSURE RATE</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DD594116-08E4-F5C0-DA69-4DC587167F2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cxnSp>
        <p:nvCxnSpPr>
          <p:cNvPr id="3" name="Straight Connector 2">
            <a:extLst>
              <a:ext uri="{FF2B5EF4-FFF2-40B4-BE49-F238E27FC236}">
                <a16:creationId xmlns:a16="http://schemas.microsoft.com/office/drawing/2014/main" id="{017434CD-E298-9F01-693E-8365014A416E}"/>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black and blue city skyline&#10;&#10;Description automatically generated">
            <a:extLst>
              <a:ext uri="{FF2B5EF4-FFF2-40B4-BE49-F238E27FC236}">
                <a16:creationId xmlns:a16="http://schemas.microsoft.com/office/drawing/2014/main" id="{F6C877A1-AACD-23D2-3D33-17292E6DB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6" name="Rectangle 5">
            <a:extLst>
              <a:ext uri="{FF2B5EF4-FFF2-40B4-BE49-F238E27FC236}">
                <a16:creationId xmlns:a16="http://schemas.microsoft.com/office/drawing/2014/main" id="{A376302F-42F7-9ACF-0711-4159786433B3}"/>
              </a:ext>
            </a:extLst>
          </p:cNvPr>
          <p:cNvSpPr/>
          <p:nvPr/>
        </p:nvSpPr>
        <p:spPr>
          <a:xfrm>
            <a:off x="8009164" y="1400273"/>
            <a:ext cx="3843990" cy="4172268"/>
          </a:xfrm>
          <a:prstGeom prst="rect">
            <a:avLst/>
          </a:prstGeom>
        </p:spPr>
        <p:txBody>
          <a:bodyPr/>
          <a:lstStyle/>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Despite higher case volumes, </a:t>
            </a:r>
            <a:r>
              <a:rPr lang="en-US" sz="2800" b="1">
                <a:latin typeface="Arial" panose="020B0604020202020204" pitchFamily="34" charset="0"/>
                <a:cs typeface="Arial" panose="020B0604020202020204" pitchFamily="34" charset="0"/>
              </a:rPr>
              <a:t>closure rates improved to 90% </a:t>
            </a:r>
            <a:r>
              <a:rPr lang="en-US" sz="2800">
                <a:latin typeface="Arial" panose="020B0604020202020204" pitchFamily="34" charset="0"/>
                <a:cs typeface="Arial" panose="020B0604020202020204" pitchFamily="34" charset="0"/>
              </a:rPr>
              <a:t>(up from 87%)</a:t>
            </a:r>
          </a:p>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City-led abatements raised debris closure rates; </a:t>
            </a:r>
            <a:r>
              <a:rPr lang="en-US" sz="2800" b="1">
                <a:latin typeface="Arial" panose="020B0604020202020204" pitchFamily="34" charset="0"/>
                <a:cs typeface="Arial" panose="020B0604020202020204" pitchFamily="34" charset="0"/>
              </a:rPr>
              <a:t>weed cases </a:t>
            </a:r>
            <a:r>
              <a:rPr lang="en-US" sz="2800">
                <a:latin typeface="Arial" panose="020B0604020202020204" pitchFamily="34" charset="0"/>
                <a:cs typeface="Arial" panose="020B0604020202020204" pitchFamily="34" charset="0"/>
              </a:rPr>
              <a:t>remain an area for improvement</a:t>
            </a:r>
          </a:p>
        </p:txBody>
      </p:sp>
      <p:graphicFrame>
        <p:nvGraphicFramePr>
          <p:cNvPr id="11" name="Chart 10">
            <a:extLst>
              <a:ext uri="{FF2B5EF4-FFF2-40B4-BE49-F238E27FC236}">
                <a16:creationId xmlns:a16="http://schemas.microsoft.com/office/drawing/2014/main" id="{569A733A-A150-4B24-B266-E362EECAF72D}"/>
              </a:ext>
            </a:extLst>
          </p:cNvPr>
          <p:cNvGraphicFramePr>
            <a:graphicFrameLocks/>
          </p:cNvGraphicFramePr>
          <p:nvPr>
            <p:extLst>
              <p:ext uri="{D42A27DB-BD31-4B8C-83A1-F6EECF244321}">
                <p14:modId xmlns:p14="http://schemas.microsoft.com/office/powerpoint/2010/main" val="2814263714"/>
              </p:ext>
            </p:extLst>
          </p:nvPr>
        </p:nvGraphicFramePr>
        <p:xfrm>
          <a:off x="338846" y="1400272"/>
          <a:ext cx="7490704" cy="4264829"/>
        </p:xfrm>
        <a:graphic>
          <a:graphicData uri="http://schemas.openxmlformats.org/drawingml/2006/chart">
            <c:chart xmlns:c="http://schemas.openxmlformats.org/drawingml/2006/chart" xmlns:r="http://schemas.openxmlformats.org/officeDocument/2006/relationships" r:id="rId4"/>
          </a:graphicData>
        </a:graphic>
      </p:graphicFrame>
      <p:sp>
        <p:nvSpPr>
          <p:cNvPr id="10" name="Arrow: Down 9">
            <a:extLst>
              <a:ext uri="{FF2B5EF4-FFF2-40B4-BE49-F238E27FC236}">
                <a16:creationId xmlns:a16="http://schemas.microsoft.com/office/drawing/2014/main" id="{040C81C0-03FF-71E3-42A4-9149A47A9212}"/>
              </a:ext>
            </a:extLst>
          </p:cNvPr>
          <p:cNvSpPr/>
          <p:nvPr/>
        </p:nvSpPr>
        <p:spPr>
          <a:xfrm rot="10800000">
            <a:off x="7542470" y="1273310"/>
            <a:ext cx="574159" cy="1148316"/>
          </a:xfrm>
          <a:prstGeom prst="downArrow">
            <a:avLst/>
          </a:prstGeom>
          <a:solidFill>
            <a:schemeClr val="accent3">
              <a:lumMod val="60000"/>
              <a:lumOff val="40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latin typeface="Arial" panose="020B0604020202020204" pitchFamily="34" charset="0"/>
                <a:cs typeface="Arial" panose="020B0604020202020204" pitchFamily="34" charset="0"/>
              </a:rPr>
              <a:t>Better</a:t>
            </a:r>
          </a:p>
        </p:txBody>
      </p:sp>
    </p:spTree>
    <p:extLst>
      <p:ext uri="{BB962C8B-B14F-4D97-AF65-F5344CB8AC3E}">
        <p14:creationId xmlns:p14="http://schemas.microsoft.com/office/powerpoint/2010/main" val="1825092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436B1-B154-E606-AD3F-CC0BCA875CF8}"/>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B0DF100-3432-F9D8-7304-9EF932B4C8CB}"/>
              </a:ext>
            </a:extLst>
          </p:cNvPr>
          <p:cNvSpPr txBox="1"/>
          <p:nvPr/>
        </p:nvSpPr>
        <p:spPr>
          <a:xfrm>
            <a:off x="533400" y="474474"/>
            <a:ext cx="11068793"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IMPROVED CLOSURE EFFICIENCY</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FE359B5B-161A-3AD0-693B-CC409A9B0AD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cxnSp>
        <p:nvCxnSpPr>
          <p:cNvPr id="5" name="Straight Connector 4">
            <a:extLst>
              <a:ext uri="{FF2B5EF4-FFF2-40B4-BE49-F238E27FC236}">
                <a16:creationId xmlns:a16="http://schemas.microsoft.com/office/drawing/2014/main" id="{D6C0293F-B84E-E2BB-5C11-6CEC0BF9855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blue city skyline&#10;&#10;Description automatically generated">
            <a:extLst>
              <a:ext uri="{FF2B5EF4-FFF2-40B4-BE49-F238E27FC236}">
                <a16:creationId xmlns:a16="http://schemas.microsoft.com/office/drawing/2014/main" id="{B31CF1FF-D027-1642-46A5-5C22A94E0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7" name="Rectangle 6">
            <a:extLst>
              <a:ext uri="{FF2B5EF4-FFF2-40B4-BE49-F238E27FC236}">
                <a16:creationId xmlns:a16="http://schemas.microsoft.com/office/drawing/2014/main" id="{65B535ED-4EDC-692F-04A2-88C14F6D8FBD}"/>
              </a:ext>
            </a:extLst>
          </p:cNvPr>
          <p:cNvSpPr/>
          <p:nvPr/>
        </p:nvSpPr>
        <p:spPr>
          <a:xfrm>
            <a:off x="8239170" y="1400273"/>
            <a:ext cx="3613984" cy="4172268"/>
          </a:xfrm>
          <a:prstGeom prst="rect">
            <a:avLst/>
          </a:prstGeom>
        </p:spPr>
        <p:txBody>
          <a:bodyPr/>
          <a:lstStyle/>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Closure </a:t>
            </a:r>
            <a:r>
              <a:rPr lang="en-US" sz="2800" b="1">
                <a:latin typeface="Arial" panose="020B0604020202020204" pitchFamily="34" charset="0"/>
                <a:cs typeface="Arial" panose="020B0604020202020204" pitchFamily="34" charset="0"/>
              </a:rPr>
              <a:t>efficiency improved </a:t>
            </a:r>
            <a:r>
              <a:rPr lang="en-US" sz="2800">
                <a:latin typeface="Arial" panose="020B0604020202020204" pitchFamily="34" charset="0"/>
                <a:cs typeface="Arial" panose="020B0604020202020204" pitchFamily="34" charset="0"/>
              </a:rPr>
              <a:t>across case types</a:t>
            </a:r>
          </a:p>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Since May, </a:t>
            </a:r>
            <a:r>
              <a:rPr lang="en-US" sz="2800" b="1">
                <a:latin typeface="Arial" panose="020B0604020202020204" pitchFamily="34" charset="0"/>
                <a:cs typeface="Arial" panose="020B0604020202020204" pitchFamily="34" charset="0"/>
              </a:rPr>
              <a:t>86%</a:t>
            </a:r>
            <a:r>
              <a:rPr lang="en-US" sz="2800">
                <a:latin typeface="Arial" panose="020B0604020202020204" pitchFamily="34" charset="0"/>
                <a:cs typeface="Arial" panose="020B0604020202020204" pitchFamily="34" charset="0"/>
              </a:rPr>
              <a:t> of closed cases closed within 30 days</a:t>
            </a:r>
          </a:p>
          <a:p>
            <a:pPr marL="225425" lvl="0" indent="-225425">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Opportunity for improvement: </a:t>
            </a:r>
            <a:r>
              <a:rPr lang="en-US" sz="2800" b="1">
                <a:latin typeface="Arial" panose="020B0604020202020204" pitchFamily="34" charset="0"/>
                <a:cs typeface="Arial" panose="020B0604020202020204" pitchFamily="34" charset="0"/>
              </a:rPr>
              <a:t>Weeds</a:t>
            </a:r>
          </a:p>
        </p:txBody>
      </p:sp>
      <p:graphicFrame>
        <p:nvGraphicFramePr>
          <p:cNvPr id="8" name="Chart 7">
            <a:extLst>
              <a:ext uri="{FF2B5EF4-FFF2-40B4-BE49-F238E27FC236}">
                <a16:creationId xmlns:a16="http://schemas.microsoft.com/office/drawing/2014/main" id="{0ECA9957-A8D5-4879-98E0-29AF8442C6CC}"/>
              </a:ext>
            </a:extLst>
          </p:cNvPr>
          <p:cNvGraphicFramePr>
            <a:graphicFrameLocks/>
          </p:cNvGraphicFramePr>
          <p:nvPr>
            <p:extLst>
              <p:ext uri="{D42A27DB-BD31-4B8C-83A1-F6EECF244321}">
                <p14:modId xmlns:p14="http://schemas.microsoft.com/office/powerpoint/2010/main" val="150338578"/>
              </p:ext>
            </p:extLst>
          </p:nvPr>
        </p:nvGraphicFramePr>
        <p:xfrm>
          <a:off x="338846" y="1397804"/>
          <a:ext cx="7693530" cy="4262363"/>
        </p:xfrm>
        <a:graphic>
          <a:graphicData uri="http://schemas.openxmlformats.org/drawingml/2006/chart">
            <c:chart xmlns:c="http://schemas.openxmlformats.org/drawingml/2006/chart" xmlns:r="http://schemas.openxmlformats.org/officeDocument/2006/relationships" r:id="rId4"/>
          </a:graphicData>
        </a:graphic>
      </p:graphicFrame>
      <p:sp>
        <p:nvSpPr>
          <p:cNvPr id="9" name="Arrow: Down 8">
            <a:extLst>
              <a:ext uri="{FF2B5EF4-FFF2-40B4-BE49-F238E27FC236}">
                <a16:creationId xmlns:a16="http://schemas.microsoft.com/office/drawing/2014/main" id="{C33F1F54-9DD2-375C-CA42-8E9FCAE29CFB}"/>
              </a:ext>
            </a:extLst>
          </p:cNvPr>
          <p:cNvSpPr/>
          <p:nvPr/>
        </p:nvSpPr>
        <p:spPr>
          <a:xfrm rot="10800000">
            <a:off x="7745296" y="1487901"/>
            <a:ext cx="574159" cy="1148316"/>
          </a:xfrm>
          <a:prstGeom prst="downArrow">
            <a:avLst/>
          </a:prstGeom>
          <a:solidFill>
            <a:schemeClr val="accent3">
              <a:lumMod val="60000"/>
              <a:lumOff val="40000"/>
            </a:schemeClr>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latin typeface="Arial" panose="020B0604020202020204" pitchFamily="34" charset="0"/>
                <a:cs typeface="Arial" panose="020B0604020202020204" pitchFamily="34" charset="0"/>
              </a:rPr>
              <a:t>Better</a:t>
            </a:r>
          </a:p>
        </p:txBody>
      </p:sp>
      <p:sp>
        <p:nvSpPr>
          <p:cNvPr id="10" name="TextBox 1">
            <a:extLst>
              <a:ext uri="{FF2B5EF4-FFF2-40B4-BE49-F238E27FC236}">
                <a16:creationId xmlns:a16="http://schemas.microsoft.com/office/drawing/2014/main" id="{74AF137D-2CEB-A100-C327-D08ED6095182}"/>
              </a:ext>
            </a:extLst>
          </p:cNvPr>
          <p:cNvSpPr txBox="1"/>
          <p:nvPr/>
        </p:nvSpPr>
        <p:spPr>
          <a:xfrm>
            <a:off x="5697071" y="5022477"/>
            <a:ext cx="941294" cy="246531"/>
          </a:xfrm>
          <a:prstGeom prst="rect">
            <a:avLst/>
          </a:prstGeom>
          <a:solidFill>
            <a:schemeClr val="bg1"/>
          </a:solidFill>
        </p:spPr>
        <p:txBody>
          <a:bodyPr wrap="square" t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kern="1200">
                <a:latin typeface="Arial" panose="020B0604020202020204" pitchFamily="34" charset="0"/>
                <a:cs typeface="Arial" panose="020B0604020202020204" pitchFamily="34" charset="0"/>
              </a:rPr>
              <a:t>Abatable</a:t>
            </a:r>
          </a:p>
        </p:txBody>
      </p:sp>
    </p:spTree>
    <p:extLst>
      <p:ext uri="{BB962C8B-B14F-4D97-AF65-F5344CB8AC3E}">
        <p14:creationId xmlns:p14="http://schemas.microsoft.com/office/powerpoint/2010/main" val="5682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D1C50-65FC-8698-D2F5-CE80D2F60D55}"/>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C09A9B9-C813-3FA7-4A7E-D0F6FE14C647}"/>
              </a:ext>
            </a:extLst>
          </p:cNvPr>
          <p:cNvSpPr txBox="1"/>
          <p:nvPr/>
        </p:nvSpPr>
        <p:spPr>
          <a:xfrm>
            <a:off x="533395" y="360322"/>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KEY PERFORMANCE INDICATORS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40E7728C-2086-BC1C-EE48-23BBC721B21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sp>
        <p:nvSpPr>
          <p:cNvPr id="3" name="Rectangle 2">
            <a:extLst>
              <a:ext uri="{FF2B5EF4-FFF2-40B4-BE49-F238E27FC236}">
                <a16:creationId xmlns:a16="http://schemas.microsoft.com/office/drawing/2014/main" id="{B4313C56-3942-CC10-1777-CEFEAE5093BF}"/>
              </a:ext>
            </a:extLst>
          </p:cNvPr>
          <p:cNvSpPr/>
          <p:nvPr/>
        </p:nvSpPr>
        <p:spPr>
          <a:xfrm>
            <a:off x="533395" y="1597441"/>
            <a:ext cx="10522532" cy="4385816"/>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4C7D2376-4FAF-5FDB-944E-34FA846E293A}"/>
              </a:ext>
            </a:extLst>
          </p:cNvPr>
          <p:cNvGraphicFramePr>
            <a:graphicFrameLocks noGrp="1"/>
          </p:cNvGraphicFramePr>
          <p:nvPr>
            <p:extLst>
              <p:ext uri="{D42A27DB-BD31-4B8C-83A1-F6EECF244321}">
                <p14:modId xmlns:p14="http://schemas.microsoft.com/office/powerpoint/2010/main" val="3395828411"/>
              </p:ext>
            </p:extLst>
          </p:nvPr>
        </p:nvGraphicFramePr>
        <p:xfrm>
          <a:off x="533395" y="1226712"/>
          <a:ext cx="11044523" cy="4756545"/>
        </p:xfrm>
        <a:graphic>
          <a:graphicData uri="http://schemas.openxmlformats.org/drawingml/2006/table">
            <a:tbl>
              <a:tblPr firstRow="1" firstCol="1" bandRow="1">
                <a:tableStyleId>{5C22544A-7EE6-4342-B048-85BDC9FD1C3A}</a:tableStyleId>
              </a:tblPr>
              <a:tblGrid>
                <a:gridCol w="753040">
                  <a:extLst>
                    <a:ext uri="{9D8B030D-6E8A-4147-A177-3AD203B41FA5}">
                      <a16:colId xmlns:a16="http://schemas.microsoft.com/office/drawing/2014/main" val="1673318317"/>
                    </a:ext>
                  </a:extLst>
                </a:gridCol>
                <a:gridCol w="4379260">
                  <a:extLst>
                    <a:ext uri="{9D8B030D-6E8A-4147-A177-3AD203B41FA5}">
                      <a16:colId xmlns:a16="http://schemas.microsoft.com/office/drawing/2014/main" val="2909934757"/>
                    </a:ext>
                  </a:extLst>
                </a:gridCol>
                <a:gridCol w="1970741">
                  <a:extLst>
                    <a:ext uri="{9D8B030D-6E8A-4147-A177-3AD203B41FA5}">
                      <a16:colId xmlns:a16="http://schemas.microsoft.com/office/drawing/2014/main" val="100510092"/>
                    </a:ext>
                  </a:extLst>
                </a:gridCol>
                <a:gridCol w="1970741">
                  <a:extLst>
                    <a:ext uri="{9D8B030D-6E8A-4147-A177-3AD203B41FA5}">
                      <a16:colId xmlns:a16="http://schemas.microsoft.com/office/drawing/2014/main" val="1173533970"/>
                    </a:ext>
                  </a:extLst>
                </a:gridCol>
                <a:gridCol w="1970741">
                  <a:extLst>
                    <a:ext uri="{9D8B030D-6E8A-4147-A177-3AD203B41FA5}">
                      <a16:colId xmlns:a16="http://schemas.microsoft.com/office/drawing/2014/main" val="134749362"/>
                    </a:ext>
                  </a:extLst>
                </a:gridCol>
              </a:tblGrid>
              <a:tr h="526103">
                <a:tc>
                  <a:txBody>
                    <a:bodyPr/>
                    <a:lstStyle/>
                    <a:p>
                      <a:pPr algn="ctr"/>
                      <a:endParaRPr lang="en-US" sz="1800">
                        <a:latin typeface="Arial" panose="020B0604020202020204" pitchFamily="34" charset="0"/>
                        <a:cs typeface="Arial" panose="020B0604020202020204" pitchFamily="34" charset="0"/>
                      </a:endParaRPr>
                    </a:p>
                  </a:txBody>
                  <a:tcPr anchor="ctr">
                    <a:solidFill>
                      <a:srgbClr val="215F9A"/>
                    </a:solidFill>
                  </a:tcPr>
                </a:tc>
                <a:tc>
                  <a:txBody>
                    <a:bodyPr/>
                    <a:lstStyle/>
                    <a:p>
                      <a:r>
                        <a:rPr lang="en-US" sz="1800">
                          <a:latin typeface="Arial" panose="020B0604020202020204" pitchFamily="34" charset="0"/>
                          <a:cs typeface="Arial" panose="020B0604020202020204" pitchFamily="34" charset="0"/>
                        </a:rPr>
                        <a:t>Indicator</a:t>
                      </a:r>
                    </a:p>
                  </a:txBody>
                  <a:tcPr anchor="ctr">
                    <a:solidFill>
                      <a:srgbClr val="215F9A"/>
                    </a:solidFill>
                  </a:tcPr>
                </a:tc>
                <a:tc>
                  <a:txBody>
                    <a:bodyPr/>
                    <a:lstStyle/>
                    <a:p>
                      <a:pPr algn="ctr"/>
                      <a:r>
                        <a:rPr lang="en-US" sz="1800">
                          <a:latin typeface="Arial" panose="020B0604020202020204" pitchFamily="34" charset="0"/>
                          <a:cs typeface="Arial" panose="020B0604020202020204" pitchFamily="34" charset="0"/>
                        </a:rPr>
                        <a:t>Annual Goal</a:t>
                      </a:r>
                    </a:p>
                  </a:txBody>
                  <a:tcPr anchor="ctr">
                    <a:solidFill>
                      <a:srgbClr val="215F9A"/>
                    </a:solidFill>
                  </a:tcPr>
                </a:tc>
                <a:tc>
                  <a:txBody>
                    <a:bodyPr/>
                    <a:lstStyle/>
                    <a:p>
                      <a:pPr algn="ctr"/>
                      <a:r>
                        <a:rPr lang="en-US" sz="1800">
                          <a:latin typeface="Arial" panose="020B0604020202020204" pitchFamily="34" charset="0"/>
                          <a:cs typeface="Arial" panose="020B0604020202020204" pitchFamily="34" charset="0"/>
                        </a:rPr>
                        <a:t>FY23</a:t>
                      </a:r>
                    </a:p>
                  </a:txBody>
                  <a:tcPr anchor="ctr">
                    <a:solidFill>
                      <a:srgbClr val="215F9A"/>
                    </a:solidFill>
                  </a:tcPr>
                </a:tc>
                <a:tc>
                  <a:txBody>
                    <a:bodyPr/>
                    <a:lstStyle/>
                    <a:p>
                      <a:pPr algn="ctr"/>
                      <a:r>
                        <a:rPr lang="en-US" sz="1800" b="1">
                          <a:latin typeface="Arial" panose="020B0604020202020204" pitchFamily="34" charset="0"/>
                          <a:cs typeface="Arial" panose="020B0604020202020204" pitchFamily="34" charset="0"/>
                        </a:rPr>
                        <a:t>FY24 YTD</a:t>
                      </a:r>
                    </a:p>
                  </a:txBody>
                  <a:tcPr anchor="ctr">
                    <a:solidFill>
                      <a:srgbClr val="215F9A"/>
                    </a:solidFill>
                  </a:tcPr>
                </a:tc>
                <a:extLst>
                  <a:ext uri="{0D108BD9-81ED-4DB2-BD59-A6C34878D82A}">
                    <a16:rowId xmlns:a16="http://schemas.microsoft.com/office/drawing/2014/main" val="4131804495"/>
                  </a:ext>
                </a:extLst>
              </a:tr>
              <a:tr h="619792">
                <a:tc rowSpan="2">
                  <a:txBody>
                    <a:bodyPr/>
                    <a:lstStyle/>
                    <a:p>
                      <a:pPr algn="ctr"/>
                      <a:r>
                        <a:rPr lang="en-US" sz="1600">
                          <a:latin typeface="Arial"/>
                          <a:cs typeface="Arial"/>
                        </a:rPr>
                        <a:t>Proactive + Responsive</a:t>
                      </a:r>
                    </a:p>
                  </a:txBody>
                  <a:tcPr vert="vert270" anchor="ctr">
                    <a:solidFill>
                      <a:srgbClr val="215F9A"/>
                    </a:solidFill>
                  </a:tcPr>
                </a:tc>
                <a:tc>
                  <a:txBody>
                    <a:bodyPr/>
                    <a:lstStyle/>
                    <a:p>
                      <a:r>
                        <a:rPr lang="en-US" sz="1800" b="1">
                          <a:latin typeface="Arial" panose="020B0604020202020204" pitchFamily="34" charset="0"/>
                          <a:cs typeface="Arial" panose="020B0604020202020204" pitchFamily="34" charset="0"/>
                        </a:rPr>
                        <a:t>Case Volume</a:t>
                      </a:r>
                    </a:p>
                    <a:p>
                      <a:r>
                        <a:rPr lang="en-US" sz="1600">
                          <a:latin typeface="Arial" panose="020B0604020202020204" pitchFamily="34" charset="0"/>
                          <a:cs typeface="Arial" panose="020B0604020202020204" pitchFamily="34" charset="0"/>
                        </a:rPr>
                        <a:t>(# of cases initiated)</a:t>
                      </a:r>
                    </a:p>
                  </a:txBody>
                  <a:tcPr anchor="ctr"/>
                </a:tc>
                <a:tc>
                  <a:txBody>
                    <a:bodyPr/>
                    <a:lstStyle/>
                    <a:p>
                      <a:pPr algn="ctr"/>
                      <a:r>
                        <a:rPr lang="en-US" sz="1800" b="1">
                          <a:latin typeface="Arial" panose="020B0604020202020204" pitchFamily="34" charset="0"/>
                          <a:cs typeface="Arial" panose="020B0604020202020204" pitchFamily="34" charset="0"/>
                        </a:rPr>
                        <a:t>12,960</a:t>
                      </a:r>
                    </a:p>
                  </a:txBody>
                  <a:tcPr anchor="ctr"/>
                </a:tc>
                <a:tc>
                  <a:txBody>
                    <a:bodyPr/>
                    <a:lstStyle/>
                    <a:p>
                      <a:pPr algn="ctr"/>
                      <a:r>
                        <a:rPr lang="en-US" sz="1800">
                          <a:latin typeface="Arial" panose="020B0604020202020204" pitchFamily="34" charset="0"/>
                          <a:cs typeface="Arial" panose="020B0604020202020204" pitchFamily="34" charset="0"/>
                        </a:rPr>
                        <a:t>7,518</a:t>
                      </a:r>
                    </a:p>
                  </a:txBody>
                  <a:tcPr anchor="ctr"/>
                </a:tc>
                <a:tc>
                  <a:txBody>
                    <a:bodyPr/>
                    <a:lstStyle/>
                    <a:p>
                      <a:pPr algn="ctr"/>
                      <a:r>
                        <a:rPr lang="en-US" sz="1800" b="1">
                          <a:solidFill>
                            <a:schemeClr val="tx1"/>
                          </a:solidFill>
                          <a:latin typeface="Arial" panose="020B0604020202020204" pitchFamily="34" charset="0"/>
                          <a:cs typeface="Arial" panose="020B0604020202020204" pitchFamily="34" charset="0"/>
                        </a:rPr>
                        <a:t>1,227</a:t>
                      </a:r>
                    </a:p>
                  </a:txBody>
                  <a:tcPr anchor="ctr"/>
                </a:tc>
                <a:extLst>
                  <a:ext uri="{0D108BD9-81ED-4DB2-BD59-A6C34878D82A}">
                    <a16:rowId xmlns:a16="http://schemas.microsoft.com/office/drawing/2014/main" val="660297024"/>
                  </a:ext>
                </a:extLst>
              </a:tr>
              <a:tr h="699068">
                <a:tc vMerge="1">
                  <a:txBody>
                    <a:bodyPr/>
                    <a:lstStyle/>
                    <a:p>
                      <a:endParaRPr lang="en-US"/>
                    </a:p>
                  </a:txBody>
                  <a:tcPr/>
                </a:tc>
                <a:tc>
                  <a:txBody>
                    <a:bodyPr/>
                    <a:lstStyle/>
                    <a:p>
                      <a:r>
                        <a:rPr lang="en-US" sz="1800" b="1">
                          <a:latin typeface="Arial"/>
                          <a:cs typeface="Arial"/>
                        </a:rPr>
                        <a:t>See Click Fix Closure Rate</a:t>
                      </a:r>
                    </a:p>
                    <a:p>
                      <a:r>
                        <a:rPr lang="en-US" sz="1600">
                          <a:latin typeface="Arial"/>
                          <a:cs typeface="Arial"/>
                        </a:rPr>
                        <a:t>(% of SCF cases closed)</a:t>
                      </a:r>
                    </a:p>
                  </a:txBody>
                  <a:tcPr anchor="ctr"/>
                </a:tc>
                <a:tc>
                  <a:txBody>
                    <a:bodyPr/>
                    <a:lstStyle/>
                    <a:p>
                      <a:pPr algn="ctr"/>
                      <a:r>
                        <a:rPr lang="en-US" sz="1800" b="1">
                          <a:latin typeface="Arial" panose="020B0604020202020204" pitchFamily="34" charset="0"/>
                          <a:cs typeface="Arial" panose="020B0604020202020204" pitchFamily="34" charset="0"/>
                        </a:rPr>
                        <a:t>95%</a:t>
                      </a:r>
                    </a:p>
                  </a:txBody>
                  <a:tcPr anchor="ctr"/>
                </a:tc>
                <a:tc>
                  <a:txBody>
                    <a:bodyPr/>
                    <a:lstStyle/>
                    <a:p>
                      <a:pPr algn="ctr"/>
                      <a:r>
                        <a:rPr lang="en-US" sz="1800">
                          <a:latin typeface="Arial" panose="020B0604020202020204" pitchFamily="34" charset="0"/>
                          <a:cs typeface="Arial" panose="020B0604020202020204" pitchFamily="34" charset="0"/>
                        </a:rPr>
                        <a:t>80.4%</a:t>
                      </a:r>
                      <a:r>
                        <a:rPr lang="en-US" sz="1800" b="0">
                          <a:solidFill>
                            <a:schemeClr val="tx1"/>
                          </a:solidFill>
                          <a:latin typeface="Arial" panose="020B060402020202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b="1">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411178711"/>
                  </a:ext>
                </a:extLst>
              </a:tr>
              <a:tr h="619792">
                <a:tc rowSpan="3">
                  <a:txBody>
                    <a:bodyPr/>
                    <a:lstStyle/>
                    <a:p>
                      <a:pPr algn="ctr"/>
                      <a:r>
                        <a:rPr lang="en-US" sz="1800">
                          <a:latin typeface="Arial" panose="020B0604020202020204" pitchFamily="34" charset="0"/>
                          <a:cs typeface="Arial" panose="020B0604020202020204" pitchFamily="34" charset="0"/>
                        </a:rPr>
                        <a:t>Efficient</a:t>
                      </a:r>
                    </a:p>
                  </a:txBody>
                  <a:tcPr vert="vert270" anchor="ctr">
                    <a:solidFill>
                      <a:srgbClr val="215F9A"/>
                    </a:solidFill>
                  </a:tcPr>
                </a:tc>
                <a:tc>
                  <a:txBody>
                    <a:bodyPr/>
                    <a:lstStyle/>
                    <a:p>
                      <a:r>
                        <a:rPr lang="en-US" sz="1800" b="1">
                          <a:latin typeface="Arial" panose="020B0604020202020204" pitchFamily="34" charset="0"/>
                          <a:cs typeface="Arial" panose="020B0604020202020204" pitchFamily="34" charset="0"/>
                        </a:rPr>
                        <a:t>Closure Rate</a:t>
                      </a:r>
                    </a:p>
                    <a:p>
                      <a:r>
                        <a:rPr lang="en-US" sz="1600">
                          <a:latin typeface="Arial" panose="020B0604020202020204" pitchFamily="34" charset="0"/>
                          <a:cs typeface="Arial" panose="020B0604020202020204" pitchFamily="34" charset="0"/>
                        </a:rPr>
                        <a:t>(% of initiated cases closed)</a:t>
                      </a:r>
                    </a:p>
                  </a:txBody>
                  <a:tcPr anchor="ctr"/>
                </a:tc>
                <a:tc>
                  <a:txBody>
                    <a:bodyPr/>
                    <a:lstStyle/>
                    <a:p>
                      <a:pPr algn="ctr"/>
                      <a:r>
                        <a:rPr lang="en-US" sz="1800" b="1">
                          <a:latin typeface="Arial" panose="020B0604020202020204" pitchFamily="34" charset="0"/>
                          <a:cs typeface="Arial" panose="020B0604020202020204" pitchFamily="34" charset="0"/>
                        </a:rPr>
                        <a:t>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Arial" panose="020B0604020202020204" pitchFamily="34" charset="0"/>
                          <a:cs typeface="Arial" panose="020B0604020202020204" pitchFamily="34" charset="0"/>
                        </a:rPr>
                        <a:t>88.5%</a:t>
                      </a:r>
                    </a:p>
                  </a:txBody>
                  <a:tcPr anchor="ctr"/>
                </a:tc>
                <a:tc>
                  <a:txBody>
                    <a:bodyPr/>
                    <a:lstStyle/>
                    <a:p>
                      <a:pPr algn="ctr"/>
                      <a:r>
                        <a:rPr lang="en-US" sz="1800" b="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881874586"/>
                  </a:ext>
                </a:extLst>
              </a:tr>
              <a:tr h="619792">
                <a:tc vMerge="1">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1800" b="1">
                          <a:latin typeface="Arial" panose="020B0604020202020204" pitchFamily="34" charset="0"/>
                          <a:cs typeface="Arial" panose="020B0604020202020204" pitchFamily="34" charset="0"/>
                        </a:rPr>
                        <a:t>Average Time to Close</a:t>
                      </a:r>
                    </a:p>
                    <a:p>
                      <a:r>
                        <a:rPr lang="en-US" sz="1600">
                          <a:latin typeface="Arial" panose="020B0604020202020204" pitchFamily="34" charset="0"/>
                          <a:cs typeface="Arial" panose="020B0604020202020204" pitchFamily="34" charset="0"/>
                        </a:rPr>
                        <a:t>(average days to close a case)</a:t>
                      </a:r>
                    </a:p>
                  </a:txBody>
                  <a:tcPr anchor="ctr"/>
                </a:tc>
                <a:tc>
                  <a:txBody>
                    <a:bodyPr/>
                    <a:lstStyle/>
                    <a:p>
                      <a:pPr algn="ctr"/>
                      <a:r>
                        <a:rPr lang="en-US" sz="1800" b="1">
                          <a:latin typeface="Arial" panose="020B0604020202020204" pitchFamily="34" charset="0"/>
                          <a:cs typeface="Arial" panose="020B0604020202020204" pitchFamily="34" charset="0"/>
                        </a:rPr>
                        <a:t>18</a:t>
                      </a:r>
                    </a:p>
                  </a:txBody>
                  <a:tcPr anchor="ctr"/>
                </a:tc>
                <a:tc>
                  <a:txBody>
                    <a:bodyPr/>
                    <a:lstStyle/>
                    <a:p>
                      <a:pPr algn="ctr"/>
                      <a:r>
                        <a:rPr lang="en-US" sz="1800">
                          <a:latin typeface="Arial" panose="020B0604020202020204" pitchFamily="34" charset="0"/>
                          <a:cs typeface="Arial" panose="020B0604020202020204" pitchFamily="34" charset="0"/>
                        </a:rPr>
                        <a:t>19.9</a:t>
                      </a:r>
                    </a:p>
                  </a:txBody>
                  <a:tcPr anchor="ctr"/>
                </a:tc>
                <a:tc>
                  <a:txBody>
                    <a:bodyPr/>
                    <a:lstStyle/>
                    <a:p>
                      <a:pPr algn="ctr"/>
                      <a:r>
                        <a:rPr lang="en-US" sz="1800" b="1">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959620412"/>
                  </a:ext>
                </a:extLst>
              </a:tr>
              <a:tr h="619792">
                <a:tc vMerge="1">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1800" b="1">
                          <a:latin typeface="Arial" panose="020B0604020202020204" pitchFamily="34" charset="0"/>
                          <a:cs typeface="Arial" panose="020B0604020202020204" pitchFamily="34" charset="0"/>
                        </a:rPr>
                        <a:t>% Closed within 30 days</a:t>
                      </a:r>
                    </a:p>
                    <a:p>
                      <a:r>
                        <a:rPr lang="en-US" sz="1600">
                          <a:latin typeface="Arial" panose="020B0604020202020204" pitchFamily="34" charset="0"/>
                          <a:cs typeface="Arial" panose="020B0604020202020204" pitchFamily="34" charset="0"/>
                        </a:rPr>
                        <a:t>(% of closed cases closed within 30 days)</a:t>
                      </a:r>
                    </a:p>
                  </a:txBody>
                  <a:tcPr anchor="ctr"/>
                </a:tc>
                <a:tc>
                  <a:txBody>
                    <a:bodyPr/>
                    <a:lstStyle/>
                    <a:p>
                      <a:pPr algn="ctr"/>
                      <a:r>
                        <a:rPr lang="en-US" sz="1800" b="1">
                          <a:latin typeface="Arial" panose="020B0604020202020204" pitchFamily="34" charset="0"/>
                          <a:cs typeface="Arial" panose="020B0604020202020204" pitchFamily="34" charset="0"/>
                        </a:rPr>
                        <a:t>90%</a:t>
                      </a:r>
                    </a:p>
                  </a:txBody>
                  <a:tcPr anchor="ctr"/>
                </a:tc>
                <a:tc>
                  <a:txBody>
                    <a:bodyPr/>
                    <a:lstStyle/>
                    <a:p>
                      <a:pPr algn="ctr"/>
                      <a:r>
                        <a:rPr lang="en-US" sz="1800">
                          <a:latin typeface="Arial" panose="020B0604020202020204" pitchFamily="34" charset="0"/>
                          <a:cs typeface="Arial" panose="020B0604020202020204" pitchFamily="34" charset="0"/>
                        </a:rPr>
                        <a:t>84.9%</a:t>
                      </a:r>
                    </a:p>
                  </a:txBody>
                  <a:tcPr anchor="ctr"/>
                </a:tc>
                <a:tc>
                  <a:txBody>
                    <a:bodyPr/>
                    <a:lstStyle/>
                    <a:p>
                      <a:pPr algn="ctr"/>
                      <a:r>
                        <a:rPr lang="en-US" sz="1800" b="1">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2388510624"/>
                  </a:ext>
                </a:extLst>
              </a:tr>
              <a:tr h="526103">
                <a:tc rowSpan="2">
                  <a:txBody>
                    <a:bodyPr/>
                    <a:lstStyle/>
                    <a:p>
                      <a:pPr algn="ctr"/>
                      <a:r>
                        <a:rPr lang="en-US" sz="1800">
                          <a:latin typeface="Arial" panose="020B0604020202020204" pitchFamily="34" charset="0"/>
                          <a:cs typeface="Arial" panose="020B0604020202020204" pitchFamily="34" charset="0"/>
                        </a:rPr>
                        <a:t>VAD Program</a:t>
                      </a:r>
                    </a:p>
                  </a:txBody>
                  <a:tcPr vert="vert270" anchor="ctr">
                    <a:solidFill>
                      <a:srgbClr val="215F9A"/>
                    </a:solidFill>
                  </a:tcPr>
                </a:tc>
                <a:tc>
                  <a:txBody>
                    <a:bodyPr/>
                    <a:lstStyle/>
                    <a:p>
                      <a:r>
                        <a:rPr lang="en-US" sz="1800" b="1">
                          <a:latin typeface="Arial" panose="020B0604020202020204" pitchFamily="34" charset="0"/>
                          <a:cs typeface="Arial" panose="020B0604020202020204" pitchFamily="34" charset="0"/>
                        </a:rPr>
                        <a:t>Buildings Demolished</a:t>
                      </a:r>
                    </a:p>
                  </a:txBody>
                  <a:tcPr anchor="ctr"/>
                </a:tc>
                <a:tc>
                  <a:txBody>
                    <a:bodyPr/>
                    <a:lstStyle/>
                    <a:p>
                      <a:pPr algn="ctr"/>
                      <a:r>
                        <a:rPr lang="en-US" sz="1800" b="1">
                          <a:latin typeface="Arial" panose="020B0604020202020204" pitchFamily="34" charset="0"/>
                          <a:cs typeface="Arial" panose="020B0604020202020204" pitchFamily="34" charset="0"/>
                        </a:rPr>
                        <a:t>5</a:t>
                      </a:r>
                    </a:p>
                  </a:txBody>
                  <a:tcPr anchor="ctr"/>
                </a:tc>
                <a:tc>
                  <a:txBody>
                    <a:bodyPr/>
                    <a:lstStyle/>
                    <a:p>
                      <a:pPr algn="ctr"/>
                      <a:r>
                        <a:rPr lang="en-US" sz="1800">
                          <a:latin typeface="Arial" panose="020B0604020202020204" pitchFamily="34" charset="0"/>
                          <a:cs typeface="Arial" panose="020B0604020202020204" pitchFamily="34" charset="0"/>
                        </a:rPr>
                        <a:t>2</a:t>
                      </a:r>
                    </a:p>
                  </a:txBody>
                  <a:tcPr anchor="ctr"/>
                </a:tc>
                <a:tc>
                  <a:txBody>
                    <a:bodyPr/>
                    <a:lstStyle/>
                    <a:p>
                      <a:pPr algn="ctr"/>
                      <a:r>
                        <a:rPr lang="en-US" sz="1800" b="1">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731852610"/>
                  </a:ext>
                </a:extLst>
              </a:tr>
              <a:tr h="526103">
                <a:tc vMerge="1">
                  <a:txBody>
                    <a:bodyPr/>
                    <a:lstStyle/>
                    <a:p>
                      <a:endParaRPr lang="en-US" sz="1800">
                        <a:latin typeface="Arial" panose="020B0604020202020204" pitchFamily="34" charset="0"/>
                        <a:cs typeface="Arial" panose="020B0604020202020204" pitchFamily="34" charset="0"/>
                      </a:endParaRPr>
                    </a:p>
                  </a:txBody>
                  <a:tcPr vert="vert270"/>
                </a:tc>
                <a:tc>
                  <a:txBody>
                    <a:bodyPr/>
                    <a:lstStyle/>
                    <a:p>
                      <a:r>
                        <a:rPr lang="en-US" sz="1800" b="1">
                          <a:latin typeface="Arial" panose="020B0604020202020204" pitchFamily="34" charset="0"/>
                          <a:cs typeface="Arial" panose="020B0604020202020204" pitchFamily="34" charset="0"/>
                        </a:rPr>
                        <a:t>Buildings Boarded &amp; Secured</a:t>
                      </a:r>
                    </a:p>
                  </a:txBody>
                  <a:tcPr anchor="ctr"/>
                </a:tc>
                <a:tc>
                  <a:txBody>
                    <a:bodyPr/>
                    <a:lstStyle/>
                    <a:p>
                      <a:pPr algn="ctr"/>
                      <a:r>
                        <a:rPr lang="en-US" sz="1800" b="1">
                          <a:latin typeface="Arial" panose="020B0604020202020204" pitchFamily="34" charset="0"/>
                          <a:cs typeface="Arial" panose="020B0604020202020204" pitchFamily="34" charset="0"/>
                        </a:rPr>
                        <a:t>5</a:t>
                      </a:r>
                    </a:p>
                  </a:txBody>
                  <a:tcPr anchor="ctr"/>
                </a:tc>
                <a:tc>
                  <a:txBody>
                    <a:bodyPr/>
                    <a:lstStyle/>
                    <a:p>
                      <a:pPr algn="ctr"/>
                      <a:r>
                        <a:rPr lang="en-US" sz="1800">
                          <a:latin typeface="Arial" panose="020B0604020202020204" pitchFamily="34" charset="0"/>
                          <a:cs typeface="Arial" panose="020B0604020202020204" pitchFamily="34" charset="0"/>
                        </a:rPr>
                        <a:t>1</a:t>
                      </a:r>
                    </a:p>
                  </a:txBody>
                  <a:tcPr anchor="ctr"/>
                </a:tc>
                <a:tc>
                  <a:txBody>
                    <a:bodyPr/>
                    <a:lstStyle/>
                    <a:p>
                      <a:pPr algn="ctr"/>
                      <a:r>
                        <a:rPr lang="en-US" sz="1800" b="1">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2295267682"/>
                  </a:ext>
                </a:extLst>
              </a:tr>
            </a:tbl>
          </a:graphicData>
        </a:graphic>
      </p:graphicFrame>
      <p:sp>
        <p:nvSpPr>
          <p:cNvPr id="13" name="TextBox 12">
            <a:extLst>
              <a:ext uri="{FF2B5EF4-FFF2-40B4-BE49-F238E27FC236}">
                <a16:creationId xmlns:a16="http://schemas.microsoft.com/office/drawing/2014/main" id="{41E5CC2E-D3D0-6D66-4AD4-8219D9A423D6}"/>
              </a:ext>
            </a:extLst>
          </p:cNvPr>
          <p:cNvSpPr txBox="1"/>
          <p:nvPr/>
        </p:nvSpPr>
        <p:spPr>
          <a:xfrm>
            <a:off x="1490432" y="6059913"/>
            <a:ext cx="10087486"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*Unavailable for FY23 as this is a new measure established August 2024; **Lagged variable measured one month after month close; ***Began tracking in August; ****Includes one City-led and one voluntary board and secure</a:t>
            </a:r>
          </a:p>
        </p:txBody>
      </p:sp>
    </p:spTree>
    <p:extLst>
      <p:ext uri="{BB962C8B-B14F-4D97-AF65-F5344CB8AC3E}">
        <p14:creationId xmlns:p14="http://schemas.microsoft.com/office/powerpoint/2010/main" val="165317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FBDBB-5AF4-E18C-EACC-60EB9897CB9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5A880E7-5B7B-3478-A201-C07DE7B50EBD}"/>
              </a:ext>
            </a:extLst>
          </p:cNvPr>
          <p:cNvSpPr txBox="1"/>
          <p:nvPr/>
        </p:nvSpPr>
        <p:spPr>
          <a:xfrm>
            <a:off x="533400" y="476943"/>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SUMMARY OF KEY RESULTS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0830B619-A1AB-D2AD-704B-A83FF24BE35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sp>
        <p:nvSpPr>
          <p:cNvPr id="3" name="Rectangle 2">
            <a:extLst>
              <a:ext uri="{FF2B5EF4-FFF2-40B4-BE49-F238E27FC236}">
                <a16:creationId xmlns:a16="http://schemas.microsoft.com/office/drawing/2014/main" id="{D99C2D5D-81D8-9846-4AC9-E61C543D22A1}"/>
              </a:ext>
            </a:extLst>
          </p:cNvPr>
          <p:cNvSpPr/>
          <p:nvPr/>
        </p:nvSpPr>
        <p:spPr>
          <a:xfrm>
            <a:off x="533399" y="1579725"/>
            <a:ext cx="8913765" cy="3980505"/>
          </a:xfrm>
          <a:prstGeom prst="rect">
            <a:avLst/>
          </a:prstGeom>
        </p:spPr>
        <p:txBody>
          <a:bodyPr/>
          <a:lstStyle/>
          <a:p>
            <a:pPr marL="228600" lvl="0" indent="-228600">
              <a:spcAft>
                <a:spcPts val="1800"/>
              </a:spcAft>
              <a:buFont typeface="Arial" panose="020B0604020202020204" pitchFamily="34" charset="0"/>
              <a:buChar char="•"/>
            </a:pPr>
            <a:r>
              <a:rPr lang="en-US" sz="2800">
                <a:latin typeface="Arial" panose="020B0604020202020204" pitchFamily="34" charset="0"/>
                <a:cs typeface="Arial" panose="020B0604020202020204" pitchFamily="34" charset="0"/>
              </a:rPr>
              <a:t>Case volume has </a:t>
            </a:r>
            <a:r>
              <a:rPr lang="en-US" sz="2800" b="1">
                <a:latin typeface="Arial" panose="020B0604020202020204" pitchFamily="34" charset="0"/>
                <a:cs typeface="Arial" panose="020B0604020202020204" pitchFamily="34" charset="0"/>
              </a:rPr>
              <a:t>nearly quadrupled average monthly case volumes</a:t>
            </a:r>
            <a:r>
              <a:rPr lang="en-US" sz="2800">
                <a:latin typeface="Arial" panose="020B0604020202020204" pitchFamily="34" charset="0"/>
                <a:cs typeface="Arial" panose="020B0604020202020204" pitchFamily="34" charset="0"/>
              </a:rPr>
              <a:t> since May compared to the previous 7 months.</a:t>
            </a:r>
          </a:p>
          <a:p>
            <a:pPr marL="228600" lvl="0" indent="-228600">
              <a:spcAft>
                <a:spcPts val="1800"/>
              </a:spcAft>
              <a:buFont typeface="Arial" panose="020B0604020202020204" pitchFamily="34" charset="0"/>
              <a:buChar char="•"/>
            </a:pPr>
            <a:r>
              <a:rPr lang="en-US" sz="2800">
                <a:latin typeface="Arial" panose="020B0604020202020204" pitchFamily="34" charset="0"/>
                <a:cs typeface="Arial" panose="020B0604020202020204" pitchFamily="34" charset="0"/>
              </a:rPr>
              <a:t>Despite significantly increased volumes, </a:t>
            </a:r>
            <a:r>
              <a:rPr lang="en-US" sz="2800" b="1">
                <a:latin typeface="Arial" panose="020B0604020202020204" pitchFamily="34" charset="0"/>
                <a:cs typeface="Arial" panose="020B0604020202020204" pitchFamily="34" charset="0"/>
              </a:rPr>
              <a:t>case closure rates and timelines continue to improve</a:t>
            </a:r>
            <a:r>
              <a:rPr lang="en-US" sz="2800">
                <a:latin typeface="Arial" panose="020B0604020202020204" pitchFamily="34" charset="0"/>
                <a:cs typeface="Arial" panose="020B0604020202020204" pitchFamily="34" charset="0"/>
              </a:rPr>
              <a:t>.</a:t>
            </a:r>
          </a:p>
          <a:p>
            <a:pPr marL="228600" lvl="0" indent="-228600">
              <a:spcAft>
                <a:spcPts val="1800"/>
              </a:spcAft>
              <a:buFont typeface="Arial" panose="020B0604020202020204" pitchFamily="34" charset="0"/>
              <a:buChar char="•"/>
            </a:pPr>
            <a:r>
              <a:rPr lang="en-US" sz="2800">
                <a:latin typeface="Arial" panose="020B0604020202020204" pitchFamily="34" charset="0"/>
                <a:cs typeface="Arial" panose="020B0604020202020204" pitchFamily="34" charset="0"/>
              </a:rPr>
              <a:t>New </a:t>
            </a:r>
            <a:r>
              <a:rPr lang="en-US" sz="2800" b="1">
                <a:latin typeface="Arial" panose="020B0604020202020204" pitchFamily="34" charset="0"/>
                <a:cs typeface="Arial" panose="020B0604020202020204" pitchFamily="34" charset="0"/>
              </a:rPr>
              <a:t>abatement and demolition procedures applied to challenging cases</a:t>
            </a:r>
            <a:r>
              <a:rPr lang="en-US" sz="2800">
                <a:latin typeface="Arial" panose="020B0604020202020204" pitchFamily="34" charset="0"/>
                <a:cs typeface="Arial" panose="020B0604020202020204" pitchFamily="34" charset="0"/>
              </a:rPr>
              <a:t> address long-standing issues and offer lessons for future implementation.</a:t>
            </a:r>
          </a:p>
        </p:txBody>
      </p:sp>
      <p:pic>
        <p:nvPicPr>
          <p:cNvPr id="10242" name="Picture 2" descr="Real Estate Homes and Land for Sale, New Construction in Midland, TX | The  Underwood Group">
            <a:extLst>
              <a:ext uri="{FF2B5EF4-FFF2-40B4-BE49-F238E27FC236}">
                <a16:creationId xmlns:a16="http://schemas.microsoft.com/office/drawing/2014/main" id="{6842721E-73C8-3267-611A-F83B5FAED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50" r="27919"/>
          <a:stretch/>
        </p:blipFill>
        <p:spPr bwMode="auto">
          <a:xfrm>
            <a:off x="9584870" y="0"/>
            <a:ext cx="26071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BE5BBEE-B166-C4ED-ACB5-BF60CDB3575A}"/>
              </a:ext>
            </a:extLst>
          </p:cNvPr>
          <p:cNvSpPr/>
          <p:nvPr/>
        </p:nvSpPr>
        <p:spPr>
          <a:xfrm>
            <a:off x="9584870" y="-2"/>
            <a:ext cx="2607130"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BDCA59-26A9-EC7D-FC9C-A374F96C8E6D}"/>
              </a:ext>
            </a:extLst>
          </p:cNvPr>
          <p:cNvPicPr>
            <a:picLocks noChangeAspect="1"/>
          </p:cNvPicPr>
          <p:nvPr/>
        </p:nvPicPr>
        <p:blipFill>
          <a:blip r:embed="rId4"/>
          <a:stretch>
            <a:fillRect/>
          </a:stretch>
        </p:blipFill>
        <p:spPr>
          <a:xfrm>
            <a:off x="9722574" y="5560230"/>
            <a:ext cx="2331720" cy="1095908"/>
          </a:xfrm>
          <a:prstGeom prst="rect">
            <a:avLst/>
          </a:prstGeom>
        </p:spPr>
      </p:pic>
    </p:spTree>
    <p:extLst>
      <p:ext uri="{BB962C8B-B14F-4D97-AF65-F5344CB8AC3E}">
        <p14:creationId xmlns:p14="http://schemas.microsoft.com/office/powerpoint/2010/main" val="137893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FD3A6-7FBA-2A7C-E48F-9230F846CBA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769167B-0DA8-C19D-1CA1-4BA3731999D6}"/>
              </a:ext>
            </a:extLst>
          </p:cNvPr>
          <p:cNvSpPr txBox="1"/>
          <p:nvPr/>
        </p:nvSpPr>
        <p:spPr>
          <a:xfrm>
            <a:off x="533400" y="476943"/>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STRATEGIES IMPLEMENTED</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A58A0894-6265-6067-F825-FBF06B452D2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sp>
        <p:nvSpPr>
          <p:cNvPr id="3" name="Rectangle 2">
            <a:extLst>
              <a:ext uri="{FF2B5EF4-FFF2-40B4-BE49-F238E27FC236}">
                <a16:creationId xmlns:a16="http://schemas.microsoft.com/office/drawing/2014/main" id="{019D4E87-440C-7D1C-C11E-5664DDCB2295}"/>
              </a:ext>
            </a:extLst>
          </p:cNvPr>
          <p:cNvSpPr/>
          <p:nvPr/>
        </p:nvSpPr>
        <p:spPr>
          <a:xfrm>
            <a:off x="533400" y="1542438"/>
            <a:ext cx="11076214" cy="3980505"/>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8843CF-01D6-8A17-A8AA-71D06BE64027}"/>
              </a:ext>
            </a:extLst>
          </p:cNvPr>
          <p:cNvSpPr txBox="1"/>
          <p:nvPr/>
        </p:nvSpPr>
        <p:spPr>
          <a:xfrm>
            <a:off x="533400" y="1481271"/>
            <a:ext cx="11076214" cy="4278094"/>
          </a:xfrm>
          <a:prstGeom prst="rect">
            <a:avLst/>
          </a:prstGeom>
          <a:noFill/>
        </p:spPr>
        <p:txBody>
          <a:bodyPr wrap="square">
            <a:spAutoFit/>
          </a:bodyPr>
          <a:lstStyle/>
          <a:p>
            <a:pPr marL="228600" marR="0" lvl="0" indent="-228600" algn="l" defTabSz="914400" rtl="0" eaLnBrk="0" fontAlgn="base" latinLnBrk="0" hangingPunct="0">
              <a:lnSpc>
                <a:spcPct val="100000"/>
              </a:lnSpc>
              <a:spcBef>
                <a:spcPct val="0"/>
              </a:spcBef>
              <a:spcAft>
                <a:spcPts val="120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Increased Proactivity</a:t>
            </a:r>
            <a:r>
              <a:rPr kumimoji="0" lang="en-US" altLang="en-US" sz="2800" b="0" i="0" u="none" strike="noStrike" cap="none" normalizeH="0" baseline="0">
                <a:ln>
                  <a:noFill/>
                </a:ln>
                <a:solidFill>
                  <a:schemeClr val="tx1"/>
                </a:solidFill>
                <a:effectLst/>
                <a:latin typeface="Arial" panose="020B0604020202020204" pitchFamily="34" charset="0"/>
              </a:rPr>
              <a:t>: Added staff, proactive patrolling in response to citizen complaints, and efficient practices have increased case volumes by keeping officers in the field longer.</a:t>
            </a:r>
          </a:p>
          <a:p>
            <a:pPr marL="228600" marR="0" lvl="0" indent="-228600" algn="l" defTabSz="914400" rtl="0" eaLnBrk="0" fontAlgn="base" latinLnBrk="0" hangingPunct="0">
              <a:lnSpc>
                <a:spcPct val="100000"/>
              </a:lnSpc>
              <a:spcBef>
                <a:spcPct val="0"/>
              </a:spcBef>
              <a:spcAft>
                <a:spcPts val="120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Increased Efficiency</a:t>
            </a:r>
            <a:r>
              <a:rPr kumimoji="0" lang="en-US" altLang="en-US" sz="2800" b="0" i="0" u="none" strike="noStrike" cap="none" normalizeH="0" baseline="0">
                <a:ln>
                  <a:noFill/>
                </a:ln>
                <a:solidFill>
                  <a:schemeClr val="tx1"/>
                </a:solidFill>
                <a:effectLst/>
                <a:latin typeface="Arial" panose="020B0604020202020204" pitchFamily="34" charset="0"/>
              </a:rPr>
              <a:t>: Streamlined procedures for weeds and tall grass (e.g., annual 10-day notice, City-led abatement) have boosted efficiency and been replicated for similar violations.</a:t>
            </a:r>
          </a:p>
          <a:p>
            <a:pPr marL="228600" marR="0" lvl="0" indent="-228600" algn="l" defTabSz="914400" rtl="0" eaLnBrk="0" fontAlgn="base" latinLnBrk="0" hangingPunct="0">
              <a:lnSpc>
                <a:spcPct val="100000"/>
              </a:lnSpc>
              <a:spcBef>
                <a:spcPct val="0"/>
              </a:spcBef>
              <a:spcAft>
                <a:spcPts val="120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Increased Effectiveness</a:t>
            </a:r>
            <a:r>
              <a:rPr kumimoji="0" lang="en-US" altLang="en-US" sz="2800" b="0" i="0" u="none" strike="noStrike" cap="none" normalizeH="0" baseline="0">
                <a:ln>
                  <a:noFill/>
                </a:ln>
                <a:solidFill>
                  <a:schemeClr val="tx1"/>
                </a:solidFill>
                <a:effectLst/>
                <a:latin typeface="Arial" panose="020B0604020202020204" pitchFamily="34" charset="0"/>
              </a:rPr>
              <a:t>: New abatement processes for challenging cases have improved outcomes and will inform future efforts</a:t>
            </a:r>
            <a:r>
              <a:rPr lang="en-US" altLang="en-US" sz="2800">
                <a:latin typeface="Arial" panose="020B0604020202020204" pitchFamily="34" charset="0"/>
              </a:rPr>
              <a:t>; established lien process to improve cost recovery.</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8" name="Straight Connector 7">
            <a:extLst>
              <a:ext uri="{FF2B5EF4-FFF2-40B4-BE49-F238E27FC236}">
                <a16:creationId xmlns:a16="http://schemas.microsoft.com/office/drawing/2014/main" id="{D3C10D0E-0102-98CF-17B9-EB6A098D0ED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9" name="Picture 8" descr="A black and blue city skyline&#10;&#10;Description automatically generated">
            <a:extLst>
              <a:ext uri="{FF2B5EF4-FFF2-40B4-BE49-F238E27FC236}">
                <a16:creationId xmlns:a16="http://schemas.microsoft.com/office/drawing/2014/main" id="{A74A870D-4698-17BE-0374-7D5AB5C22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23693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EA9A5-384C-5294-2648-63196437FEF4}"/>
            </a:ext>
          </a:extLst>
        </p:cNvPr>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6C17DB2A-BE77-91D0-C5E5-A2DFDAEC5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7C5ECD5-699F-A3F2-E891-C46059CDA78F}"/>
              </a:ext>
            </a:extLst>
          </p:cNvPr>
          <p:cNvSpPr txBox="1"/>
          <p:nvPr/>
        </p:nvSpPr>
        <p:spPr>
          <a:xfrm>
            <a:off x="533400" y="564573"/>
            <a:ext cx="9124308" cy="923330"/>
          </a:xfrm>
          <a:prstGeom prst="rect">
            <a:avLst/>
          </a:prstGeom>
          <a:noFill/>
        </p:spPr>
        <p:txBody>
          <a:bodyPr wrap="square" lIns="91440" tIns="45720" rIns="91440" bIns="45720" rtlCol="0" anchor="t">
            <a:spAutoFit/>
          </a:bodyPr>
          <a:lstStyle/>
          <a:p>
            <a:r>
              <a:rPr lang="en-US" sz="5400" b="1">
                <a:solidFill>
                  <a:schemeClr val="tx2">
                    <a:lumMod val="75000"/>
                    <a:lumOff val="25000"/>
                  </a:schemeClr>
                </a:solidFill>
                <a:latin typeface="Century Gothic"/>
                <a:ea typeface="Roboto Slab"/>
                <a:cs typeface="BrowalliaUPC"/>
              </a:rPr>
              <a:t>PRESENTATION PURPOSE</a:t>
            </a:r>
          </a:p>
        </p:txBody>
      </p:sp>
      <p:sp>
        <p:nvSpPr>
          <p:cNvPr id="13" name="TextBox 12">
            <a:extLst>
              <a:ext uri="{FF2B5EF4-FFF2-40B4-BE49-F238E27FC236}">
                <a16:creationId xmlns:a16="http://schemas.microsoft.com/office/drawing/2014/main" id="{A6114819-D312-2701-6444-DDE7B1466C86}"/>
              </a:ext>
            </a:extLst>
          </p:cNvPr>
          <p:cNvSpPr txBox="1"/>
          <p:nvPr/>
        </p:nvSpPr>
        <p:spPr>
          <a:xfrm>
            <a:off x="533399" y="1728350"/>
            <a:ext cx="7934439" cy="3693319"/>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n-US" sz="3200">
                <a:latin typeface="Arial"/>
                <a:cs typeface="Arial"/>
              </a:rPr>
              <a:t>An </a:t>
            </a:r>
            <a:r>
              <a:rPr lang="en-US" sz="3200" b="1">
                <a:latin typeface="Arial"/>
                <a:cs typeface="Arial"/>
              </a:rPr>
              <a:t>update</a:t>
            </a:r>
            <a:r>
              <a:rPr lang="en-US" sz="3200">
                <a:latin typeface="Arial"/>
                <a:cs typeface="Arial"/>
              </a:rPr>
              <a:t> on code enforcement activities and initiatives, including </a:t>
            </a:r>
            <a:r>
              <a:rPr lang="en-US" sz="3200" b="1">
                <a:latin typeface="Arial"/>
                <a:cs typeface="Arial"/>
              </a:rPr>
              <a:t>key accomplishments</a:t>
            </a:r>
            <a:endParaRPr lang="en-US" sz="3200">
              <a:latin typeface="Arial"/>
              <a:cs typeface="Arial"/>
            </a:endParaRPr>
          </a:p>
          <a:p>
            <a:pPr marL="457200" indent="-457200">
              <a:spcAft>
                <a:spcPts val="1200"/>
              </a:spcAft>
              <a:buFont typeface="Arial" panose="020B0604020202020204" pitchFamily="34" charset="0"/>
              <a:buChar char="•"/>
            </a:pPr>
            <a:r>
              <a:rPr lang="en-US" sz="3200" b="1">
                <a:latin typeface="Arial" panose="020B0604020202020204" pitchFamily="34" charset="0"/>
                <a:cs typeface="Arial" panose="020B0604020202020204" pitchFamily="34" charset="0"/>
              </a:rPr>
              <a:t>Recommendations</a:t>
            </a:r>
            <a:r>
              <a:rPr lang="en-US" sz="3200">
                <a:latin typeface="Arial" panose="020B0604020202020204" pitchFamily="34" charset="0"/>
                <a:cs typeface="Arial" panose="020B0604020202020204" pitchFamily="34" charset="0"/>
              </a:rPr>
              <a:t> to improve code enforcement </a:t>
            </a:r>
            <a:r>
              <a:rPr lang="en-US" sz="3200" b="1">
                <a:latin typeface="Arial" panose="020B0604020202020204" pitchFamily="34" charset="0"/>
                <a:cs typeface="Arial" panose="020B0604020202020204" pitchFamily="34" charset="0"/>
              </a:rPr>
              <a:t>efficiency + effectiveness </a:t>
            </a:r>
            <a:r>
              <a:rPr lang="en-US" sz="3200">
                <a:latin typeface="Arial" panose="020B0604020202020204" pitchFamily="34" charset="0"/>
                <a:cs typeface="Arial" panose="020B0604020202020204" pitchFamily="34" charset="0"/>
              </a:rPr>
              <a:t>in support of Midland’s vision to be the premier and safest city in West Texas</a:t>
            </a:r>
          </a:p>
        </p:txBody>
      </p:sp>
      <p:sp>
        <p:nvSpPr>
          <p:cNvPr id="2" name="Slide Number Placeholder 2">
            <a:extLst>
              <a:ext uri="{FF2B5EF4-FFF2-40B4-BE49-F238E27FC236}">
                <a16:creationId xmlns:a16="http://schemas.microsoft.com/office/drawing/2014/main" id="{FDEC7D44-7F07-CF8E-9D40-83A69BEF0E2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290411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9BE2-6342-F3B9-14F9-9DD0FDA892A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5BBEA017-5527-6AB1-1837-93FB745F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C7D7B6B-7E51-D384-1AEF-F6C0A086914B}"/>
              </a:ext>
            </a:extLst>
          </p:cNvPr>
          <p:cNvSpPr txBox="1"/>
          <p:nvPr/>
        </p:nvSpPr>
        <p:spPr>
          <a:xfrm>
            <a:off x="533400" y="476943"/>
            <a:ext cx="11198679"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FUTURE STRATEGIES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EA78D79C-3A86-1A4D-B861-052A2FF9B31C}"/>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20</a:t>
            </a:fld>
            <a:endParaRPr lang="en-US" b="1">
              <a:latin typeface="+mn-lt"/>
            </a:endParaRPr>
          </a:p>
        </p:txBody>
      </p:sp>
      <p:sp>
        <p:nvSpPr>
          <p:cNvPr id="3" name="Rectangle 2">
            <a:extLst>
              <a:ext uri="{FF2B5EF4-FFF2-40B4-BE49-F238E27FC236}">
                <a16:creationId xmlns:a16="http://schemas.microsoft.com/office/drawing/2014/main" id="{475E12CF-FA24-ADED-FBED-6C1B01AB9C2F}"/>
              </a:ext>
            </a:extLst>
          </p:cNvPr>
          <p:cNvSpPr/>
          <p:nvPr/>
        </p:nvSpPr>
        <p:spPr>
          <a:xfrm>
            <a:off x="533400" y="1542438"/>
            <a:ext cx="11076214" cy="3980505"/>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E5445F-F9E1-1947-88F9-51DAA9821CFE}"/>
              </a:ext>
            </a:extLst>
          </p:cNvPr>
          <p:cNvSpPr txBox="1"/>
          <p:nvPr/>
        </p:nvSpPr>
        <p:spPr>
          <a:xfrm>
            <a:off x="533400" y="1335057"/>
            <a:ext cx="9198429" cy="4770537"/>
          </a:xfrm>
          <a:prstGeom prst="rect">
            <a:avLst/>
          </a:prstGeom>
          <a:noFill/>
        </p:spPr>
        <p:txBody>
          <a:bodyPr wrap="square">
            <a:spAutoFit/>
          </a:bodyPr>
          <a:lstStyle/>
          <a:p>
            <a:pPr>
              <a:spcAft>
                <a:spcPts val="900"/>
              </a:spcAft>
            </a:pPr>
            <a:r>
              <a:rPr lang="en-US" sz="3200" b="1">
                <a:latin typeface="Arial" panose="020B0604020202020204" pitchFamily="34" charset="0"/>
                <a:cs typeface="Arial" panose="020B0604020202020204" pitchFamily="34" charset="0"/>
              </a:rPr>
              <a:t>Increased Proactivity + Responsiveness</a:t>
            </a:r>
          </a:p>
          <a:p>
            <a:pPr marL="228600" indent="-228600">
              <a:spcAft>
                <a:spcPts val="900"/>
              </a:spcAft>
              <a:buFont typeface="Arial" panose="020B0604020202020204" pitchFamily="34" charset="0"/>
              <a:buChar char="•"/>
            </a:pPr>
            <a:r>
              <a:rPr lang="en-US" sz="2800" b="1">
                <a:latin typeface="Arial" panose="020B0604020202020204" pitchFamily="34" charset="0"/>
                <a:cs typeface="Arial" panose="020B0604020202020204" pitchFamily="34" charset="0"/>
              </a:rPr>
              <a:t>Community Outreach and Education</a:t>
            </a:r>
            <a:r>
              <a:rPr lang="en-US" sz="2800">
                <a:latin typeface="Arial" panose="020B0604020202020204" pitchFamily="34" charset="0"/>
                <a:cs typeface="Arial" panose="020B0604020202020204" pitchFamily="34" charset="0"/>
              </a:rPr>
              <a:t>: Expand preventive measures and tailor outreach to improve voluntary compliance based on case type and neighborhood.</a:t>
            </a:r>
          </a:p>
          <a:p>
            <a:pPr marL="228600" indent="-228600">
              <a:spcAft>
                <a:spcPts val="900"/>
              </a:spcAft>
              <a:buFont typeface="Arial" panose="020B0604020202020204" pitchFamily="34" charset="0"/>
              <a:buChar char="•"/>
            </a:pPr>
            <a:r>
              <a:rPr lang="en-US" sz="2800" b="1">
                <a:latin typeface="Arial" panose="020B0604020202020204" pitchFamily="34" charset="0"/>
                <a:cs typeface="Arial" panose="020B0604020202020204" pitchFamily="34" charset="0"/>
              </a:rPr>
              <a:t>Strategic Case Prioritization</a:t>
            </a:r>
            <a:r>
              <a:rPr lang="en-US" sz="2800">
                <a:latin typeface="Arial" panose="020B0604020202020204" pitchFamily="34" charset="0"/>
                <a:cs typeface="Arial" panose="020B0604020202020204" pitchFamily="34" charset="0"/>
              </a:rPr>
              <a:t>: Align enforcement efforts with city goals, focusing on </a:t>
            </a:r>
            <a:r>
              <a:rPr lang="en-US" sz="2800" b="1">
                <a:latin typeface="Arial" panose="020B0604020202020204" pitchFamily="34" charset="0"/>
                <a:cs typeface="Arial" panose="020B0604020202020204" pitchFamily="34" charset="0"/>
              </a:rPr>
              <a:t>responsiveness to citizen-initiated cases</a:t>
            </a:r>
            <a:r>
              <a:rPr lang="en-US" sz="2800">
                <a:latin typeface="Arial" panose="020B0604020202020204" pitchFamily="34" charset="0"/>
                <a:cs typeface="Arial" panose="020B0604020202020204" pitchFamily="34" charset="0"/>
              </a:rPr>
              <a:t> and high-impact areas (e.g., vacant, abandoned, deteriorating buildings and properties along key corridors).</a:t>
            </a:r>
          </a:p>
        </p:txBody>
      </p:sp>
    </p:spTree>
    <p:extLst>
      <p:ext uri="{BB962C8B-B14F-4D97-AF65-F5344CB8AC3E}">
        <p14:creationId xmlns:p14="http://schemas.microsoft.com/office/powerpoint/2010/main" val="249698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39997-8EE0-D364-B916-6166C9D5BD8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F6BA17D-0545-3DDE-892D-289C47C7A0C6}"/>
              </a:ext>
            </a:extLst>
          </p:cNvPr>
          <p:cNvSpPr txBox="1"/>
          <p:nvPr/>
        </p:nvSpPr>
        <p:spPr>
          <a:xfrm>
            <a:off x="533400" y="476943"/>
            <a:ext cx="11198679"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FUTURE STRATEGIES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AA4F2A8B-6474-979C-DC1B-D939BEA601D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21</a:t>
            </a:fld>
            <a:endParaRPr lang="en-US" b="1">
              <a:latin typeface="+mn-lt"/>
            </a:endParaRPr>
          </a:p>
        </p:txBody>
      </p:sp>
      <p:sp>
        <p:nvSpPr>
          <p:cNvPr id="3" name="Rectangle 2">
            <a:extLst>
              <a:ext uri="{FF2B5EF4-FFF2-40B4-BE49-F238E27FC236}">
                <a16:creationId xmlns:a16="http://schemas.microsoft.com/office/drawing/2014/main" id="{DFDAB2BD-C67C-3250-F1A0-1B6FB49FF346}"/>
              </a:ext>
            </a:extLst>
          </p:cNvPr>
          <p:cNvSpPr/>
          <p:nvPr/>
        </p:nvSpPr>
        <p:spPr>
          <a:xfrm>
            <a:off x="533400" y="1542438"/>
            <a:ext cx="11076214" cy="3980505"/>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75C3FC-2791-14CA-3BB7-6FAA051E1AF1}"/>
              </a:ext>
            </a:extLst>
          </p:cNvPr>
          <p:cNvSpPr txBox="1"/>
          <p:nvPr/>
        </p:nvSpPr>
        <p:spPr>
          <a:xfrm>
            <a:off x="533399" y="1542438"/>
            <a:ext cx="11314471" cy="4062651"/>
          </a:xfrm>
          <a:prstGeom prst="rect">
            <a:avLst/>
          </a:prstGeom>
          <a:noFill/>
        </p:spPr>
        <p:txBody>
          <a:bodyPr wrap="square">
            <a:spAutoFit/>
          </a:bodyPr>
          <a:lstStyle/>
          <a:p>
            <a:pPr>
              <a:spcAft>
                <a:spcPts val="1200"/>
              </a:spcAft>
            </a:pPr>
            <a:r>
              <a:rPr lang="en-US" sz="3200" b="1">
                <a:latin typeface="Arial" panose="020B0604020202020204" pitchFamily="34" charset="0"/>
                <a:cs typeface="Arial" panose="020B0604020202020204" pitchFamily="34" charset="0"/>
              </a:rPr>
              <a:t>Increased Efficiency</a:t>
            </a:r>
          </a:p>
          <a:p>
            <a:pPr marL="228600" indent="-2286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Resource and Staff Realignment</a:t>
            </a:r>
            <a:r>
              <a:rPr lang="en-US" sz="2800">
                <a:latin typeface="Arial" panose="020B0604020202020204" pitchFamily="34" charset="0"/>
                <a:cs typeface="Arial" panose="020B0604020202020204" pitchFamily="34" charset="0"/>
              </a:rPr>
              <a:t>: Shift maintenance team to address routine cases, freeing code officers for complex cases</a:t>
            </a:r>
          </a:p>
          <a:p>
            <a:pPr marL="228600" indent="-2286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Efficiency Enhancements</a:t>
            </a:r>
            <a:r>
              <a:rPr lang="en-US" sz="2800">
                <a:latin typeface="Arial" panose="020B0604020202020204" pitchFamily="34" charset="0"/>
                <a:cs typeface="Arial" panose="020B0604020202020204" pitchFamily="34" charset="0"/>
              </a:rPr>
              <a:t>: Use third-party contractors and competitive bidding for common cases to speed up response time.</a:t>
            </a:r>
          </a:p>
          <a:p>
            <a:pPr marL="228600" indent="-2286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Code Updates: </a:t>
            </a:r>
            <a:r>
              <a:rPr lang="en-US" sz="2800">
                <a:latin typeface="Arial" panose="020B0604020202020204" pitchFamily="34" charset="0"/>
                <a:cs typeface="Arial" panose="020B0604020202020204" pitchFamily="34" charset="0"/>
              </a:rPr>
              <a:t>Consider adopting the property maintenance code for clear standards, boosting efficiency in addressing deteriorated buildings and properties along key commercial corridors.</a:t>
            </a:r>
          </a:p>
        </p:txBody>
      </p:sp>
      <p:cxnSp>
        <p:nvCxnSpPr>
          <p:cNvPr id="8" name="Straight Connector 7">
            <a:extLst>
              <a:ext uri="{FF2B5EF4-FFF2-40B4-BE49-F238E27FC236}">
                <a16:creationId xmlns:a16="http://schemas.microsoft.com/office/drawing/2014/main" id="{5A080B72-6730-704C-40EF-56F58150620F}"/>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9" name="Picture 8" descr="A black and blue city skyline&#10;&#10;Description automatically generated">
            <a:extLst>
              <a:ext uri="{FF2B5EF4-FFF2-40B4-BE49-F238E27FC236}">
                <a16:creationId xmlns:a16="http://schemas.microsoft.com/office/drawing/2014/main" id="{8CDC2773-709A-C2BF-5CC2-7E4CCD23D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4" name="Star: 5 Points 3">
            <a:extLst>
              <a:ext uri="{FF2B5EF4-FFF2-40B4-BE49-F238E27FC236}">
                <a16:creationId xmlns:a16="http://schemas.microsoft.com/office/drawing/2014/main" id="{56ABD1A3-D3E5-C892-646D-095F2E44E244}"/>
              </a:ext>
            </a:extLst>
          </p:cNvPr>
          <p:cNvSpPr/>
          <p:nvPr/>
        </p:nvSpPr>
        <p:spPr>
          <a:xfrm>
            <a:off x="231319" y="4345343"/>
            <a:ext cx="604158" cy="587829"/>
          </a:xfrm>
          <a:prstGeom prst="star5">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3018D979-6F30-7488-DF05-EAB6ED0FC254}"/>
              </a:ext>
            </a:extLst>
          </p:cNvPr>
          <p:cNvSpPr/>
          <p:nvPr/>
        </p:nvSpPr>
        <p:spPr>
          <a:xfrm>
            <a:off x="231319" y="3321470"/>
            <a:ext cx="604158" cy="587829"/>
          </a:xfrm>
          <a:prstGeom prst="star5">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769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2947-389F-B260-2B63-2DCF7FD2676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995CABD-473E-ABE9-7D2D-0B7216E99A42}"/>
              </a:ext>
            </a:extLst>
          </p:cNvPr>
          <p:cNvSpPr txBox="1"/>
          <p:nvPr/>
        </p:nvSpPr>
        <p:spPr>
          <a:xfrm>
            <a:off x="533400" y="476943"/>
            <a:ext cx="11198679"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FUTURE STRATEGIES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7622A939-B148-A5E5-76CD-5930C2144FA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22</a:t>
            </a:fld>
            <a:endParaRPr lang="en-US" b="1">
              <a:latin typeface="+mn-lt"/>
            </a:endParaRPr>
          </a:p>
        </p:txBody>
      </p:sp>
      <p:sp>
        <p:nvSpPr>
          <p:cNvPr id="3" name="Rectangle 2">
            <a:extLst>
              <a:ext uri="{FF2B5EF4-FFF2-40B4-BE49-F238E27FC236}">
                <a16:creationId xmlns:a16="http://schemas.microsoft.com/office/drawing/2014/main" id="{69442E5D-FDB2-B3CF-1EB5-CA2611A322A4}"/>
              </a:ext>
            </a:extLst>
          </p:cNvPr>
          <p:cNvSpPr/>
          <p:nvPr/>
        </p:nvSpPr>
        <p:spPr>
          <a:xfrm>
            <a:off x="533400" y="1542438"/>
            <a:ext cx="11076214" cy="3980505"/>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2AEAAC8-286B-563F-475B-15D2CD47E095}"/>
              </a:ext>
            </a:extLst>
          </p:cNvPr>
          <p:cNvSpPr txBox="1"/>
          <p:nvPr/>
        </p:nvSpPr>
        <p:spPr>
          <a:xfrm>
            <a:off x="557892" y="1542438"/>
            <a:ext cx="8667751" cy="3908762"/>
          </a:xfrm>
          <a:prstGeom prst="rect">
            <a:avLst/>
          </a:prstGeom>
          <a:noFill/>
        </p:spPr>
        <p:txBody>
          <a:bodyPr wrap="square">
            <a:spAutoFit/>
          </a:bodyPr>
          <a:lstStyle/>
          <a:p>
            <a:pPr>
              <a:spcAft>
                <a:spcPts val="1200"/>
              </a:spcAft>
            </a:pPr>
            <a:r>
              <a:rPr lang="en-US" sz="3200" b="1">
                <a:latin typeface="Arial" panose="020B0604020202020204" pitchFamily="34" charset="0"/>
                <a:cs typeface="Arial" panose="020B0604020202020204" pitchFamily="34" charset="0"/>
              </a:rPr>
              <a:t>Increased Effectiveness</a:t>
            </a:r>
          </a:p>
          <a:p>
            <a:pPr marL="228600" indent="-2286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Deterrence for Repeat Violations</a:t>
            </a:r>
            <a:r>
              <a:rPr lang="en-US" sz="2800">
                <a:latin typeface="Arial" panose="020B0604020202020204" pitchFamily="34" charset="0"/>
                <a:cs typeface="Arial" panose="020B0604020202020204" pitchFamily="34" charset="0"/>
              </a:rPr>
              <a:t>: Explore higher abatement costs and other enforcement options for repeat offenses to promote better compliance.</a:t>
            </a:r>
          </a:p>
          <a:p>
            <a:pPr marL="228600" indent="-2286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Cost Recovery and Effectiveness</a:t>
            </a:r>
            <a:r>
              <a:rPr lang="en-US" sz="2800">
                <a:latin typeface="Arial" panose="020B0604020202020204" pitchFamily="34" charset="0"/>
                <a:cs typeface="Arial" panose="020B0604020202020204" pitchFamily="34" charset="0"/>
              </a:rPr>
              <a:t>: Focus on increasing cost recovery rates, reducing repeat offenses, and boosting voluntary compliance – start by implementing a way to measure effectiveness.</a:t>
            </a:r>
          </a:p>
        </p:txBody>
      </p:sp>
      <p:sp>
        <p:nvSpPr>
          <p:cNvPr id="4" name="Star: 5 Points 3">
            <a:extLst>
              <a:ext uri="{FF2B5EF4-FFF2-40B4-BE49-F238E27FC236}">
                <a16:creationId xmlns:a16="http://schemas.microsoft.com/office/drawing/2014/main" id="{BA41E097-CD4A-9BE1-0EC3-DCDA2AF128E7}"/>
              </a:ext>
            </a:extLst>
          </p:cNvPr>
          <p:cNvSpPr/>
          <p:nvPr/>
        </p:nvSpPr>
        <p:spPr>
          <a:xfrm>
            <a:off x="231321" y="2328766"/>
            <a:ext cx="604158" cy="587829"/>
          </a:xfrm>
          <a:prstGeom prst="star5">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preview">
            <a:extLst>
              <a:ext uri="{FF2B5EF4-FFF2-40B4-BE49-F238E27FC236}">
                <a16:creationId xmlns:a16="http://schemas.microsoft.com/office/drawing/2014/main" id="{F771A991-0AB0-316D-4706-DF8D4CF35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92" t="11126" r="5733" b="15040"/>
          <a:stretch/>
        </p:blipFill>
        <p:spPr bwMode="auto">
          <a:xfrm>
            <a:off x="9734464" y="3175"/>
            <a:ext cx="2457535" cy="6854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5A21A9-C55B-DBC5-C0D3-C92DFA067040}"/>
              </a:ext>
            </a:extLst>
          </p:cNvPr>
          <p:cNvSpPr/>
          <p:nvPr/>
        </p:nvSpPr>
        <p:spPr>
          <a:xfrm>
            <a:off x="9734464" y="-3175"/>
            <a:ext cx="2457536"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B7FE029-AD6C-8150-B267-B2340AE3F0A4}"/>
              </a:ext>
            </a:extLst>
          </p:cNvPr>
          <p:cNvPicPr>
            <a:picLocks noChangeAspect="1"/>
          </p:cNvPicPr>
          <p:nvPr/>
        </p:nvPicPr>
        <p:blipFill>
          <a:blip r:embed="rId4"/>
          <a:stretch>
            <a:fillRect/>
          </a:stretch>
        </p:blipFill>
        <p:spPr>
          <a:xfrm>
            <a:off x="9797371" y="5742792"/>
            <a:ext cx="2331720" cy="1095908"/>
          </a:xfrm>
          <a:prstGeom prst="rect">
            <a:avLst/>
          </a:prstGeom>
        </p:spPr>
      </p:pic>
    </p:spTree>
    <p:extLst>
      <p:ext uri="{BB962C8B-B14F-4D97-AF65-F5344CB8AC3E}">
        <p14:creationId xmlns:p14="http://schemas.microsoft.com/office/powerpoint/2010/main" val="3397621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90F14-C4D2-731F-3AC9-B915811506C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80E638B-D4E1-D3E9-EC42-85E0A81D06DE}"/>
              </a:ext>
            </a:extLst>
          </p:cNvPr>
          <p:cNvSpPr txBox="1"/>
          <p:nvPr/>
        </p:nvSpPr>
        <p:spPr>
          <a:xfrm>
            <a:off x="533399" y="564573"/>
            <a:ext cx="8692794"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PLAN LINKS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BE8B072D-EEAE-91AA-C036-5BD64A1A110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
        <p:nvSpPr>
          <p:cNvPr id="6" name="Rectangle 5">
            <a:extLst>
              <a:ext uri="{FF2B5EF4-FFF2-40B4-BE49-F238E27FC236}">
                <a16:creationId xmlns:a16="http://schemas.microsoft.com/office/drawing/2014/main" id="{08670733-10E1-4B4F-BFCD-9DBF526E7B6C}"/>
              </a:ext>
            </a:extLst>
          </p:cNvPr>
          <p:cNvSpPr/>
          <p:nvPr/>
        </p:nvSpPr>
        <p:spPr>
          <a:xfrm>
            <a:off x="533399" y="1722368"/>
            <a:ext cx="9073739" cy="4385816"/>
          </a:xfrm>
          <a:prstGeom prst="rect">
            <a:avLst/>
          </a:prstGeom>
        </p:spPr>
        <p:txBody>
          <a:bodyPr/>
          <a:lstStyle/>
          <a:p>
            <a:pPr lvl="0">
              <a:spcAft>
                <a:spcPts val="1200"/>
              </a:spcAft>
            </a:pPr>
            <a:r>
              <a:rPr lang="en-US" sz="2800" b="1">
                <a:latin typeface="Arial" panose="020B0604020202020204" pitchFamily="34" charset="0"/>
                <a:cs typeface="Arial" panose="020B0604020202020204" pitchFamily="34" charset="0"/>
              </a:rPr>
              <a:t>Goal 2. Set the Standard for a Safe + Secure City</a:t>
            </a:r>
          </a:p>
          <a:p>
            <a:pPr marL="339725" lvl="0" indent="-339725">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2.1 Be the safest city in West Texas:</a:t>
            </a:r>
            <a:r>
              <a:rPr lang="en-US" sz="2800">
                <a:latin typeface="Arial" panose="020B0604020202020204" pitchFamily="34" charset="0"/>
                <a:cs typeface="Arial" panose="020B0604020202020204" pitchFamily="34" charset="0"/>
              </a:rPr>
              <a:t> Enhance public safety programs</a:t>
            </a:r>
            <a:endParaRPr lang="en-US" sz="2800" b="1">
              <a:latin typeface="Arial" panose="020B0604020202020204" pitchFamily="34" charset="0"/>
              <a:cs typeface="Arial" panose="020B0604020202020204" pitchFamily="34" charset="0"/>
            </a:endParaRPr>
          </a:p>
          <a:p>
            <a:pPr marL="339725" lvl="0" indent="-339725">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2.3 Implement effective code enforcement strategies: </a:t>
            </a:r>
            <a:r>
              <a:rPr lang="en-US" sz="2800">
                <a:latin typeface="Arial" panose="020B0604020202020204" pitchFamily="34" charset="0"/>
                <a:cs typeface="Arial" panose="020B0604020202020204" pitchFamily="34" charset="0"/>
              </a:rPr>
              <a:t>Address nuisances to improve overall health and safety</a:t>
            </a:r>
            <a:endParaRPr lang="en-US" sz="2800" b="1">
              <a:latin typeface="Arial" panose="020B0604020202020204" pitchFamily="34" charset="0"/>
              <a:cs typeface="Arial" panose="020B0604020202020204" pitchFamily="34" charset="0"/>
            </a:endParaRPr>
          </a:p>
          <a:p>
            <a:pPr marL="339725" lvl="0" indent="-339725">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2.4 Revitalize neighborhoods</a:t>
            </a:r>
            <a:r>
              <a:rPr lang="en-US" sz="2800">
                <a:latin typeface="Arial" panose="020B0604020202020204" pitchFamily="34" charset="0"/>
                <a:cs typeface="Arial" panose="020B0604020202020204" pitchFamily="34" charset="0"/>
              </a:rPr>
              <a:t>: Utilize best practices to support the redevelopment of neighborhoods</a:t>
            </a:r>
          </a:p>
          <a:p>
            <a:pPr lvl="0">
              <a:spcAft>
                <a:spcPts val="1200"/>
              </a:spcAft>
            </a:pPr>
            <a:endParaRPr lang="en-US" sz="28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2791BDA-5607-22EE-2E05-0763B0523832}"/>
              </a:ext>
            </a:extLst>
          </p:cNvPr>
          <p:cNvPicPr>
            <a:picLocks noChangeAspect="1"/>
          </p:cNvPicPr>
          <p:nvPr/>
        </p:nvPicPr>
        <p:blipFill>
          <a:blip r:embed="rId3"/>
          <a:srcRect l="70730" t="6030" r="15597" b="28923"/>
          <a:stretch/>
        </p:blipFill>
        <p:spPr>
          <a:xfrm>
            <a:off x="9607138" y="1"/>
            <a:ext cx="2584862" cy="6857999"/>
          </a:xfrm>
          <a:prstGeom prst="rect">
            <a:avLst/>
          </a:prstGeom>
        </p:spPr>
      </p:pic>
      <p:sp>
        <p:nvSpPr>
          <p:cNvPr id="8" name="Rectangle 7">
            <a:extLst>
              <a:ext uri="{FF2B5EF4-FFF2-40B4-BE49-F238E27FC236}">
                <a16:creationId xmlns:a16="http://schemas.microsoft.com/office/drawing/2014/main" id="{A653CB5D-18BD-C11D-EF55-270E34573B15}"/>
              </a:ext>
            </a:extLst>
          </p:cNvPr>
          <p:cNvSpPr/>
          <p:nvPr/>
        </p:nvSpPr>
        <p:spPr>
          <a:xfrm>
            <a:off x="9607136" y="-1"/>
            <a:ext cx="2584863" cy="6858000"/>
          </a:xfrm>
          <a:prstGeom prst="rect">
            <a:avLst/>
          </a:prstGeom>
          <a:gradFill>
            <a:gsLst>
              <a:gs pos="0">
                <a:schemeClr val="accent1">
                  <a:lumMod val="5000"/>
                  <a:lumOff val="95000"/>
                  <a:alpha val="1000"/>
                </a:schemeClr>
              </a:gs>
              <a:gs pos="100000">
                <a:srgbClr val="215F9A"/>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9C8D48-53DC-4BDE-E1C5-94A67BBDFEA1}"/>
              </a:ext>
            </a:extLst>
          </p:cNvPr>
          <p:cNvPicPr>
            <a:picLocks noChangeAspect="1"/>
          </p:cNvPicPr>
          <p:nvPr/>
        </p:nvPicPr>
        <p:blipFill>
          <a:blip r:embed="rId4"/>
          <a:stretch>
            <a:fillRect/>
          </a:stretch>
        </p:blipFill>
        <p:spPr>
          <a:xfrm>
            <a:off x="9726010" y="5560230"/>
            <a:ext cx="2331720" cy="1095908"/>
          </a:xfrm>
          <a:prstGeom prst="rect">
            <a:avLst/>
          </a:prstGeom>
        </p:spPr>
      </p:pic>
    </p:spTree>
    <p:extLst>
      <p:ext uri="{BB962C8B-B14F-4D97-AF65-F5344CB8AC3E}">
        <p14:creationId xmlns:p14="http://schemas.microsoft.com/office/powerpoint/2010/main" val="251054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03F3-D969-955B-CE3A-A3BCBFBC06E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1A283B2-CCE9-58EF-27B4-E63EDB8764A1}"/>
              </a:ext>
            </a:extLst>
          </p:cNvPr>
          <p:cNvSpPr txBox="1"/>
          <p:nvPr/>
        </p:nvSpPr>
        <p:spPr>
          <a:xfrm>
            <a:off x="533399" y="564573"/>
            <a:ext cx="8402781"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PLAN LINKS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BD94A49A-60E8-50E8-D452-8B64F9537F1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
        <p:nvSpPr>
          <p:cNvPr id="5" name="Rectangle 4">
            <a:extLst>
              <a:ext uri="{FF2B5EF4-FFF2-40B4-BE49-F238E27FC236}">
                <a16:creationId xmlns:a16="http://schemas.microsoft.com/office/drawing/2014/main" id="{2CD8510F-7E0E-7754-78D5-F1CE1B4553CF}"/>
              </a:ext>
            </a:extLst>
          </p:cNvPr>
          <p:cNvSpPr/>
          <p:nvPr/>
        </p:nvSpPr>
        <p:spPr>
          <a:xfrm>
            <a:off x="533399" y="1722368"/>
            <a:ext cx="8601271" cy="4385816"/>
          </a:xfrm>
          <a:prstGeom prst="rect">
            <a:avLst/>
          </a:prstGeom>
        </p:spPr>
        <p:txBody>
          <a:bodyPr/>
          <a:lstStyle/>
          <a:p>
            <a:pPr lvl="0">
              <a:spcAft>
                <a:spcPts val="1200"/>
              </a:spcAft>
            </a:pPr>
            <a:r>
              <a:rPr lang="en-US" sz="2800" b="1">
                <a:latin typeface="Arial" panose="020B0604020202020204" pitchFamily="34" charset="0"/>
                <a:cs typeface="Arial" panose="020B0604020202020204" pitchFamily="34" charset="0"/>
              </a:rPr>
              <a:t>Goal 3. Quality of Life + Place</a:t>
            </a:r>
            <a:endParaRPr lang="en-US" sz="2800">
              <a:latin typeface="Arial" panose="020B0604020202020204" pitchFamily="34" charset="0"/>
              <a:cs typeface="Arial" panose="020B0604020202020204" pitchFamily="34" charset="0"/>
            </a:endParaRPr>
          </a:p>
          <a:p>
            <a:pPr marL="339725" lvl="1" indent="-339725">
              <a:spcAft>
                <a:spcPts val="1200"/>
              </a:spcAft>
              <a:buChar char="•"/>
            </a:pPr>
            <a:r>
              <a:rPr lang="en-US" sz="2800" b="1">
                <a:latin typeface="Arial" panose="020B0604020202020204" pitchFamily="34" charset="0"/>
                <a:cs typeface="Arial" panose="020B0604020202020204" pitchFamily="34" charset="0"/>
              </a:rPr>
              <a:t>3.3 Create an attractive + inclusive environment: </a:t>
            </a:r>
            <a:r>
              <a:rPr lang="en-US" sz="2800">
                <a:latin typeface="Arial" panose="020B0604020202020204" pitchFamily="34" charset="0"/>
                <a:cs typeface="Arial" panose="020B0604020202020204" pitchFamily="34" charset="0"/>
              </a:rPr>
              <a:t>Develop and enhance live, work, and play opportunities for our citizens</a:t>
            </a:r>
          </a:p>
          <a:p>
            <a:pPr marL="339725" lvl="1" indent="-339725">
              <a:spcAft>
                <a:spcPts val="1200"/>
              </a:spcAft>
              <a:buChar char="•"/>
            </a:pPr>
            <a:r>
              <a:rPr lang="en-US" sz="2800" b="1">
                <a:latin typeface="Arial" panose="020B0604020202020204" pitchFamily="34" charset="0"/>
                <a:cs typeface="Arial" panose="020B0604020202020204" pitchFamily="34" charset="0"/>
              </a:rPr>
              <a:t>3.4 Establish beautification programs: </a:t>
            </a:r>
            <a:r>
              <a:rPr lang="en-US" sz="2800">
                <a:latin typeface="Arial" panose="020B0604020202020204" pitchFamily="34" charset="0"/>
                <a:cs typeface="Arial" panose="020B0604020202020204" pitchFamily="34" charset="0"/>
              </a:rPr>
              <a:t>Implement initiatives to make the community clean and bright</a:t>
            </a:r>
          </a:p>
        </p:txBody>
      </p:sp>
      <p:pic>
        <p:nvPicPr>
          <p:cNvPr id="4" name="Picture 3">
            <a:extLst>
              <a:ext uri="{FF2B5EF4-FFF2-40B4-BE49-F238E27FC236}">
                <a16:creationId xmlns:a16="http://schemas.microsoft.com/office/drawing/2014/main" id="{CC5D779C-352C-2497-0A29-687CE984476D}"/>
              </a:ext>
            </a:extLst>
          </p:cNvPr>
          <p:cNvPicPr>
            <a:picLocks noChangeAspect="1"/>
          </p:cNvPicPr>
          <p:nvPr/>
        </p:nvPicPr>
        <p:blipFill>
          <a:blip r:embed="rId3"/>
          <a:srcRect l="26387" r="45010"/>
          <a:stretch/>
        </p:blipFill>
        <p:spPr>
          <a:xfrm>
            <a:off x="9134670" y="0"/>
            <a:ext cx="3057330" cy="6858000"/>
          </a:xfrm>
          <a:prstGeom prst="rect">
            <a:avLst/>
          </a:prstGeom>
        </p:spPr>
      </p:pic>
      <p:sp>
        <p:nvSpPr>
          <p:cNvPr id="8" name="Rectangle 7">
            <a:extLst>
              <a:ext uri="{FF2B5EF4-FFF2-40B4-BE49-F238E27FC236}">
                <a16:creationId xmlns:a16="http://schemas.microsoft.com/office/drawing/2014/main" id="{1B30A660-34A6-7590-1DA8-AE8D1E57C9CB}"/>
              </a:ext>
            </a:extLst>
          </p:cNvPr>
          <p:cNvSpPr/>
          <p:nvPr/>
        </p:nvSpPr>
        <p:spPr>
          <a:xfrm>
            <a:off x="9134670" y="-1"/>
            <a:ext cx="3057330"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0F9641A-2FDE-06D1-FF2F-AE895FFFEA6F}"/>
              </a:ext>
            </a:extLst>
          </p:cNvPr>
          <p:cNvPicPr>
            <a:picLocks noChangeAspect="1"/>
          </p:cNvPicPr>
          <p:nvPr/>
        </p:nvPicPr>
        <p:blipFill>
          <a:blip r:embed="rId4"/>
          <a:stretch>
            <a:fillRect/>
          </a:stretch>
        </p:blipFill>
        <p:spPr>
          <a:xfrm>
            <a:off x="9497475" y="5560230"/>
            <a:ext cx="2331720" cy="1095908"/>
          </a:xfrm>
          <a:prstGeom prst="rect">
            <a:avLst/>
          </a:prstGeom>
        </p:spPr>
      </p:pic>
    </p:spTree>
    <p:extLst>
      <p:ext uri="{BB962C8B-B14F-4D97-AF65-F5344CB8AC3E}">
        <p14:creationId xmlns:p14="http://schemas.microsoft.com/office/powerpoint/2010/main" val="4177489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EAEA3-A379-61EB-5D75-086432D3F91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B582EF5-DA32-8C0A-DFD9-02E14C1046A1}"/>
              </a:ext>
            </a:extLst>
          </p:cNvPr>
          <p:cNvSpPr txBox="1"/>
          <p:nvPr/>
        </p:nvSpPr>
        <p:spPr>
          <a:xfrm>
            <a:off x="533399" y="564573"/>
            <a:ext cx="11365676"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MISSION &amp; PURPOSE</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7A3DC839-CA38-D7E9-642B-B41111303C1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sp>
        <p:nvSpPr>
          <p:cNvPr id="6" name="Rectangle 5">
            <a:extLst>
              <a:ext uri="{FF2B5EF4-FFF2-40B4-BE49-F238E27FC236}">
                <a16:creationId xmlns:a16="http://schemas.microsoft.com/office/drawing/2014/main" id="{0937D545-3F57-262D-1D16-70820B197C0E}"/>
              </a:ext>
            </a:extLst>
          </p:cNvPr>
          <p:cNvSpPr/>
          <p:nvPr/>
        </p:nvSpPr>
        <p:spPr>
          <a:xfrm>
            <a:off x="533398" y="1597441"/>
            <a:ext cx="9201065" cy="4385816"/>
          </a:xfrm>
          <a:prstGeom prst="rect">
            <a:avLst/>
          </a:prstGeom>
        </p:spPr>
        <p:txBody>
          <a:bodyPr lIns="91440" tIns="45720" rIns="91440" bIns="45720" anchor="t"/>
          <a:lstStyle/>
          <a:p>
            <a:pPr lvl="0">
              <a:spcAft>
                <a:spcPts val="1200"/>
              </a:spcAft>
            </a:pPr>
            <a:r>
              <a:rPr lang="en-US" sz="2800">
                <a:latin typeface="Arial" panose="020B0604020202020204" pitchFamily="34" charset="0"/>
                <a:cs typeface="Arial" panose="020B0604020202020204" pitchFamily="34" charset="0"/>
              </a:rPr>
              <a:t>The purpose of </a:t>
            </a:r>
            <a:r>
              <a:rPr lang="en-US" sz="2800" b="1">
                <a:latin typeface="Arial" panose="020B0604020202020204" pitchFamily="34" charset="0"/>
                <a:cs typeface="Arial" panose="020B0604020202020204" pitchFamily="34" charset="0"/>
              </a:rPr>
              <a:t>Code Enforcement </a:t>
            </a:r>
            <a:r>
              <a:rPr lang="en-US" sz="2800">
                <a:latin typeface="Arial" panose="020B0604020202020204" pitchFamily="34" charset="0"/>
                <a:cs typeface="Arial" panose="020B0604020202020204" pitchFamily="34" charset="0"/>
              </a:rPr>
              <a:t>is to be </a:t>
            </a:r>
            <a:r>
              <a:rPr lang="en-US" sz="2800" b="1">
                <a:latin typeface="Arial" panose="020B0604020202020204" pitchFamily="34" charset="0"/>
                <a:cs typeface="Arial" panose="020B0604020202020204" pitchFamily="34" charset="0"/>
              </a:rPr>
              <a:t>proactive</a:t>
            </a:r>
            <a:r>
              <a:rPr lang="en-US" sz="2800">
                <a:latin typeface="Arial" panose="020B0604020202020204" pitchFamily="34" charset="0"/>
                <a:cs typeface="Arial" panose="020B0604020202020204" pitchFamily="34" charset="0"/>
              </a:rPr>
              <a:t> and </a:t>
            </a:r>
            <a:r>
              <a:rPr lang="en-US" sz="2800" b="1">
                <a:latin typeface="Arial" panose="020B0604020202020204" pitchFamily="34" charset="0"/>
                <a:cs typeface="Arial" panose="020B0604020202020204" pitchFamily="34" charset="0"/>
              </a:rPr>
              <a:t>responsive</a:t>
            </a:r>
            <a:r>
              <a:rPr lang="en-US" sz="2800">
                <a:latin typeface="Arial" panose="020B0604020202020204" pitchFamily="34" charset="0"/>
                <a:cs typeface="Arial" panose="020B0604020202020204" pitchFamily="34" charset="0"/>
              </a:rPr>
              <a:t> to the needs of the citizens of Midland while </a:t>
            </a:r>
            <a:r>
              <a:rPr lang="en-US" sz="2800" b="1">
                <a:latin typeface="Arial" panose="020B0604020202020204" pitchFamily="34" charset="0"/>
                <a:cs typeface="Arial" panose="020B0604020202020204" pitchFamily="34" charset="0"/>
              </a:rPr>
              <a:t>obtaining compliance </a:t>
            </a:r>
            <a:r>
              <a:rPr lang="en-US" sz="2800">
                <a:latin typeface="Arial" panose="020B0604020202020204" pitchFamily="34" charset="0"/>
                <a:cs typeface="Arial" panose="020B0604020202020204" pitchFamily="34" charset="0"/>
              </a:rPr>
              <a:t>with the City’s codes and ordinances.</a:t>
            </a:r>
          </a:p>
          <a:p>
            <a:pPr marL="457200" lvl="0" indent="-457200">
              <a:spcAft>
                <a:spcPts val="1200"/>
              </a:spcAft>
              <a:buFont typeface="Arial" panose="020B0604020202020204" pitchFamily="34" charset="0"/>
              <a:buChar char="•"/>
            </a:pPr>
            <a:r>
              <a:rPr lang="en-US" sz="2800">
                <a:latin typeface="Arial"/>
                <a:cs typeface="Arial"/>
              </a:rPr>
              <a:t>Ordinances are intended to </a:t>
            </a:r>
            <a:r>
              <a:rPr lang="en-US" sz="2800" b="1">
                <a:latin typeface="Arial"/>
                <a:cs typeface="Arial"/>
              </a:rPr>
              <a:t>improve the quality of life </a:t>
            </a:r>
            <a:r>
              <a:rPr lang="en-US" sz="2800">
                <a:latin typeface="Arial"/>
                <a:cs typeface="Arial"/>
              </a:rPr>
              <a:t>by ensuring a </a:t>
            </a:r>
            <a:r>
              <a:rPr lang="en-US" sz="2800" b="1">
                <a:latin typeface="Arial"/>
                <a:cs typeface="Arial"/>
              </a:rPr>
              <a:t>cleaner</a:t>
            </a:r>
            <a:r>
              <a:rPr lang="en-US" sz="2800">
                <a:latin typeface="Arial"/>
                <a:cs typeface="Arial"/>
              </a:rPr>
              <a:t>, </a:t>
            </a:r>
            <a:r>
              <a:rPr lang="en-US" sz="2800" b="1">
                <a:latin typeface="Arial"/>
                <a:cs typeface="Arial"/>
              </a:rPr>
              <a:t>safer</a:t>
            </a:r>
            <a:r>
              <a:rPr lang="en-US" sz="2800">
                <a:latin typeface="Arial"/>
                <a:cs typeface="Arial"/>
              </a:rPr>
              <a:t>, and more attractive community.</a:t>
            </a:r>
          </a:p>
          <a:p>
            <a:pPr marL="457200" lvl="0" indent="-457200">
              <a:spcAft>
                <a:spcPts val="1200"/>
              </a:spcAft>
              <a:buFont typeface="Arial" panose="020B0604020202020204" pitchFamily="34" charset="0"/>
              <a:buChar char="•"/>
            </a:pPr>
            <a:r>
              <a:rPr lang="en-US" sz="2800">
                <a:latin typeface="Arial" panose="020B0604020202020204" pitchFamily="34" charset="0"/>
                <a:cs typeface="Arial" panose="020B0604020202020204" pitchFamily="34" charset="0"/>
              </a:rPr>
              <a:t>Compliance with ordinances </a:t>
            </a:r>
            <a:r>
              <a:rPr lang="en-US" sz="2800" b="1">
                <a:latin typeface="Arial" panose="020B0604020202020204" pitchFamily="34" charset="0"/>
                <a:cs typeface="Arial" panose="020B0604020202020204" pitchFamily="34" charset="0"/>
              </a:rPr>
              <a:t>reduces vandalism</a:t>
            </a:r>
            <a:r>
              <a:rPr lang="en-US" sz="280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deters crime</a:t>
            </a:r>
            <a:r>
              <a:rPr lang="en-US" sz="2800">
                <a:latin typeface="Arial" panose="020B0604020202020204" pitchFamily="34" charset="0"/>
                <a:cs typeface="Arial" panose="020B0604020202020204" pitchFamily="34" charset="0"/>
              </a:rPr>
              <a:t> + </a:t>
            </a:r>
            <a:r>
              <a:rPr lang="en-US" sz="2800" b="1">
                <a:latin typeface="Arial" panose="020B0604020202020204" pitchFamily="34" charset="0"/>
                <a:cs typeface="Arial" panose="020B0604020202020204" pitchFamily="34" charset="0"/>
              </a:rPr>
              <a:t>maintains property values</a:t>
            </a:r>
            <a:r>
              <a:rPr lang="en-US" sz="2800">
                <a:latin typeface="Arial" panose="020B0604020202020204" pitchFamily="34" charset="0"/>
                <a:cs typeface="Arial" panose="020B0604020202020204" pitchFamily="34" charset="0"/>
              </a:rPr>
              <a:t>.</a:t>
            </a:r>
          </a:p>
          <a:p>
            <a:pPr lvl="0">
              <a:spcAft>
                <a:spcPts val="1200"/>
              </a:spcAft>
            </a:pPr>
            <a:endParaRPr lang="en-US" sz="2800">
              <a:latin typeface="Arial" panose="020B0604020202020204" pitchFamily="34" charset="0"/>
              <a:cs typeface="Arial" panose="020B0604020202020204" pitchFamily="34" charset="0"/>
            </a:endParaRPr>
          </a:p>
        </p:txBody>
      </p:sp>
      <p:pic>
        <p:nvPicPr>
          <p:cNvPr id="2050" name="Picture 2" descr="Image preview">
            <a:extLst>
              <a:ext uri="{FF2B5EF4-FFF2-40B4-BE49-F238E27FC236}">
                <a16:creationId xmlns:a16="http://schemas.microsoft.com/office/drawing/2014/main" id="{F3C92AD9-C51C-4F9A-6775-FE0A5C7F73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92" t="11126" r="5733" b="15040"/>
          <a:stretch/>
        </p:blipFill>
        <p:spPr bwMode="auto">
          <a:xfrm>
            <a:off x="9734464" y="3175"/>
            <a:ext cx="2457535" cy="6854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56A84CB-1AB0-4245-7D8C-C0DD5D5A00B4}"/>
              </a:ext>
            </a:extLst>
          </p:cNvPr>
          <p:cNvSpPr/>
          <p:nvPr/>
        </p:nvSpPr>
        <p:spPr>
          <a:xfrm>
            <a:off x="9734463" y="-3175"/>
            <a:ext cx="2457536"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659CC8-3998-CBB9-415F-8A3402798F67}"/>
              </a:ext>
            </a:extLst>
          </p:cNvPr>
          <p:cNvPicPr>
            <a:picLocks noChangeAspect="1"/>
          </p:cNvPicPr>
          <p:nvPr/>
        </p:nvPicPr>
        <p:blipFill>
          <a:blip r:embed="rId4"/>
          <a:stretch>
            <a:fillRect/>
          </a:stretch>
        </p:blipFill>
        <p:spPr>
          <a:xfrm>
            <a:off x="9797371" y="5560230"/>
            <a:ext cx="2331720" cy="1095908"/>
          </a:xfrm>
          <a:prstGeom prst="rect">
            <a:avLst/>
          </a:prstGeom>
        </p:spPr>
      </p:pic>
    </p:spTree>
    <p:extLst>
      <p:ext uri="{BB962C8B-B14F-4D97-AF65-F5344CB8AC3E}">
        <p14:creationId xmlns:p14="http://schemas.microsoft.com/office/powerpoint/2010/main" val="147959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FA86-E35E-FC3C-9C1C-0EA94453910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7CF6DEA-9893-C7A2-AE53-CFDB7C0AF445}"/>
              </a:ext>
            </a:extLst>
          </p:cNvPr>
          <p:cNvSpPr txBox="1"/>
          <p:nvPr/>
        </p:nvSpPr>
        <p:spPr>
          <a:xfrm>
            <a:off x="533399" y="564573"/>
            <a:ext cx="9097488"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KEY RESPONSIBILITIES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3D2E029B-288A-3E37-35C2-4719BB51491D}"/>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a:t>
            </a:fld>
            <a:endParaRPr lang="en-US" b="1">
              <a:latin typeface="+mn-lt"/>
            </a:endParaRPr>
          </a:p>
        </p:txBody>
      </p:sp>
      <p:sp>
        <p:nvSpPr>
          <p:cNvPr id="6" name="Rectangle 5">
            <a:extLst>
              <a:ext uri="{FF2B5EF4-FFF2-40B4-BE49-F238E27FC236}">
                <a16:creationId xmlns:a16="http://schemas.microsoft.com/office/drawing/2014/main" id="{66382D6C-6777-8AAE-1B37-FA35DD88DC83}"/>
              </a:ext>
            </a:extLst>
          </p:cNvPr>
          <p:cNvSpPr/>
          <p:nvPr/>
        </p:nvSpPr>
        <p:spPr>
          <a:xfrm>
            <a:off x="533395" y="1597441"/>
            <a:ext cx="6926819" cy="3972086"/>
          </a:xfrm>
          <a:prstGeom prst="rect">
            <a:avLst/>
          </a:prstGeom>
        </p:spPr>
        <p:txBody>
          <a:bodyPr lIns="91440" tIns="45720" rIns="91440" bIns="45720" anchor="t"/>
          <a:lstStyle/>
          <a:p>
            <a:pPr marL="457200" indent="-457200">
              <a:spcAft>
                <a:spcPts val="1200"/>
              </a:spcAft>
              <a:buFont typeface="Arial,Sans-Serif" panose="020B0604020202020204" pitchFamily="34" charset="0"/>
              <a:buChar char="•"/>
            </a:pPr>
            <a:r>
              <a:rPr lang="en-US" sz="2800" b="1">
                <a:latin typeface="Arial"/>
                <a:cs typeface="Arial"/>
              </a:rPr>
              <a:t>Respond </a:t>
            </a:r>
            <a:r>
              <a:rPr lang="en-US" sz="2800">
                <a:latin typeface="Arial"/>
                <a:cs typeface="Arial"/>
              </a:rPr>
              <a:t>to citizen reports and </a:t>
            </a:r>
            <a:r>
              <a:rPr lang="en-US" sz="2800" b="1">
                <a:latin typeface="Arial"/>
                <a:cs typeface="Arial"/>
              </a:rPr>
              <a:t>proactively patrol</a:t>
            </a:r>
            <a:r>
              <a:rPr lang="en-US" sz="2800">
                <a:latin typeface="Arial"/>
                <a:cs typeface="Arial"/>
              </a:rPr>
              <a:t> for health, safety, and aesthetic compliance</a:t>
            </a:r>
          </a:p>
          <a:p>
            <a:pPr marL="457200" lvl="0" indent="-457200">
              <a:spcAft>
                <a:spcPts val="1200"/>
              </a:spcAft>
              <a:buFont typeface="Arial" panose="020B0604020202020204" pitchFamily="34" charset="0"/>
              <a:buChar char="•"/>
            </a:pPr>
            <a:r>
              <a:rPr lang="en-US" sz="2800" b="1">
                <a:latin typeface="Arial"/>
                <a:cs typeface="Arial"/>
              </a:rPr>
              <a:t>Investigate</a:t>
            </a:r>
            <a:r>
              <a:rPr lang="en-US" sz="2800">
                <a:latin typeface="Arial"/>
                <a:cs typeface="Arial"/>
              </a:rPr>
              <a:t> and address land use &amp; zoning, building code, property maintenance, and nuisance violations </a:t>
            </a:r>
          </a:p>
          <a:p>
            <a:pPr marL="457200" lvl="0" indent="-4572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Work with property owners </a:t>
            </a:r>
            <a:r>
              <a:rPr lang="en-US" sz="2800">
                <a:latin typeface="Arial" panose="020B0604020202020204" pitchFamily="34" charset="0"/>
                <a:cs typeface="Arial" panose="020B0604020202020204" pitchFamily="34" charset="0"/>
              </a:rPr>
              <a:t>to achieve compliance</a:t>
            </a:r>
          </a:p>
        </p:txBody>
      </p:sp>
      <p:pic>
        <p:nvPicPr>
          <p:cNvPr id="3074" name="Picture 2" descr="Image preview">
            <a:extLst>
              <a:ext uri="{FF2B5EF4-FFF2-40B4-BE49-F238E27FC236}">
                <a16:creationId xmlns:a16="http://schemas.microsoft.com/office/drawing/2014/main" id="{D0A4FBE5-8F8F-599D-862B-B667F74A82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47" r="18085"/>
          <a:stretch/>
        </p:blipFill>
        <p:spPr bwMode="auto">
          <a:xfrm>
            <a:off x="7766249" y="-6102"/>
            <a:ext cx="4425751" cy="68641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FDB0593-457A-ED77-9DC4-8E17EB1B5F9C}"/>
              </a:ext>
            </a:extLst>
          </p:cNvPr>
          <p:cNvSpPr/>
          <p:nvPr/>
        </p:nvSpPr>
        <p:spPr>
          <a:xfrm>
            <a:off x="7766249" y="-1"/>
            <a:ext cx="4425751"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3C4963-8DA3-9A0B-D5DF-F722744320C4}"/>
              </a:ext>
            </a:extLst>
          </p:cNvPr>
          <p:cNvPicPr>
            <a:picLocks noChangeAspect="1"/>
          </p:cNvPicPr>
          <p:nvPr/>
        </p:nvPicPr>
        <p:blipFill>
          <a:blip r:embed="rId4"/>
          <a:stretch>
            <a:fillRect/>
          </a:stretch>
        </p:blipFill>
        <p:spPr>
          <a:xfrm>
            <a:off x="8813264" y="5560230"/>
            <a:ext cx="2331720" cy="1095908"/>
          </a:xfrm>
          <a:prstGeom prst="rect">
            <a:avLst/>
          </a:prstGeom>
        </p:spPr>
      </p:pic>
    </p:spTree>
    <p:extLst>
      <p:ext uri="{BB962C8B-B14F-4D97-AF65-F5344CB8AC3E}">
        <p14:creationId xmlns:p14="http://schemas.microsoft.com/office/powerpoint/2010/main" val="4024684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5C15-D7B8-5310-EF5B-BCE0F14B29B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003C4FD-3069-5CC2-314E-202CE8BF3D68}"/>
              </a:ext>
            </a:extLst>
          </p:cNvPr>
          <p:cNvSpPr txBox="1"/>
          <p:nvPr/>
        </p:nvSpPr>
        <p:spPr>
          <a:xfrm>
            <a:off x="533399" y="564573"/>
            <a:ext cx="9097488"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TEAM &amp; OTHER DUTIES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CC07ECEC-8999-399E-83B4-C3C5E671C805}"/>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7</a:t>
            </a:fld>
            <a:endParaRPr lang="en-US" b="1">
              <a:latin typeface="+mn-lt"/>
            </a:endParaRPr>
          </a:p>
        </p:txBody>
      </p:sp>
      <p:sp>
        <p:nvSpPr>
          <p:cNvPr id="6" name="Rectangle 5">
            <a:extLst>
              <a:ext uri="{FF2B5EF4-FFF2-40B4-BE49-F238E27FC236}">
                <a16:creationId xmlns:a16="http://schemas.microsoft.com/office/drawing/2014/main" id="{020439C3-910E-C0F8-76BE-493807B83B68}"/>
              </a:ext>
            </a:extLst>
          </p:cNvPr>
          <p:cNvSpPr/>
          <p:nvPr/>
        </p:nvSpPr>
        <p:spPr>
          <a:xfrm>
            <a:off x="533395" y="1597441"/>
            <a:ext cx="7192681" cy="4385816"/>
          </a:xfrm>
          <a:prstGeom prst="rect">
            <a:avLst/>
          </a:prstGeom>
        </p:spPr>
        <p:txBody>
          <a:bodyPr lIns="91440" tIns="45720" rIns="91440" bIns="45720" anchor="t"/>
          <a:lstStyle/>
          <a:p>
            <a:pPr marL="457200" lvl="0" indent="-4572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Team: </a:t>
            </a:r>
            <a:r>
              <a:rPr lang="en-US" sz="2800">
                <a:latin typeface="Arial" panose="020B0604020202020204" pitchFamily="34" charset="0"/>
                <a:cs typeface="Arial" panose="020B0604020202020204" pitchFamily="34" charset="0"/>
              </a:rPr>
              <a:t>11 Code Officers (</a:t>
            </a:r>
            <a:r>
              <a:rPr lang="en-US" sz="2800" b="1">
                <a:latin typeface="Arial" panose="020B0604020202020204" pitchFamily="34" charset="0"/>
                <a:cs typeface="Arial" panose="020B0604020202020204" pitchFamily="34" charset="0"/>
              </a:rPr>
              <a:t>6 licensed</a:t>
            </a:r>
            <a:r>
              <a:rPr lang="en-US" sz="2800">
                <a:latin typeface="Arial" panose="020B0604020202020204" pitchFamily="34" charset="0"/>
                <a:cs typeface="Arial" panose="020B0604020202020204" pitchFamily="34" charset="0"/>
              </a:rPr>
              <a:t>), 2 Admin Assistants, 4 Maintenance Specialists</a:t>
            </a:r>
          </a:p>
          <a:p>
            <a:pPr marL="457200" lvl="0" indent="-4572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Maintenance team </a:t>
            </a:r>
            <a:r>
              <a:rPr lang="en-US" sz="2800">
                <a:latin typeface="Arial" panose="020B0604020202020204" pitchFamily="34" charset="0"/>
                <a:cs typeface="Arial" panose="020B0604020202020204" pitchFamily="34" charset="0"/>
              </a:rPr>
              <a:t>handles weed/debris abatement, junk removal, graffiti cleanup, securing vacant buildings</a:t>
            </a:r>
          </a:p>
          <a:p>
            <a:pPr marL="457200" indent="-457200">
              <a:spcAft>
                <a:spcPts val="1200"/>
              </a:spcAft>
              <a:buFont typeface="Arial" panose="020B0604020202020204" pitchFamily="34" charset="0"/>
              <a:buChar char="•"/>
            </a:pPr>
            <a:r>
              <a:rPr lang="en-US" sz="2800">
                <a:latin typeface="Arial"/>
                <a:cs typeface="Arial"/>
              </a:rPr>
              <a:t>Code Enforcement also </a:t>
            </a:r>
            <a:r>
              <a:rPr lang="en-US" sz="2800" b="1">
                <a:latin typeface="Arial"/>
                <a:cs typeface="Arial"/>
              </a:rPr>
              <a:t>assists</a:t>
            </a:r>
            <a:r>
              <a:rPr lang="en-US" sz="2800">
                <a:latin typeface="Arial"/>
                <a:cs typeface="Arial"/>
              </a:rPr>
              <a:t> in large item pick-up, homeless encampment clean-up + cross-functional operations</a:t>
            </a:r>
          </a:p>
        </p:txBody>
      </p:sp>
      <p:pic>
        <p:nvPicPr>
          <p:cNvPr id="5" name="Picture 4">
            <a:extLst>
              <a:ext uri="{FF2B5EF4-FFF2-40B4-BE49-F238E27FC236}">
                <a16:creationId xmlns:a16="http://schemas.microsoft.com/office/drawing/2014/main" id="{43AA0D23-C3A5-54BA-EF1C-680364D37EBA}"/>
              </a:ext>
            </a:extLst>
          </p:cNvPr>
          <p:cNvPicPr>
            <a:picLocks noChangeAspect="1"/>
          </p:cNvPicPr>
          <p:nvPr/>
        </p:nvPicPr>
        <p:blipFill>
          <a:blip r:embed="rId3"/>
          <a:stretch>
            <a:fillRect/>
          </a:stretch>
        </p:blipFill>
        <p:spPr>
          <a:xfrm>
            <a:off x="9074958" y="5560230"/>
            <a:ext cx="2331720" cy="1095908"/>
          </a:xfrm>
          <a:prstGeom prst="rect">
            <a:avLst/>
          </a:prstGeom>
        </p:spPr>
      </p:pic>
      <p:pic>
        <p:nvPicPr>
          <p:cNvPr id="7" name="Picture 2" descr="Image preview">
            <a:extLst>
              <a:ext uri="{FF2B5EF4-FFF2-40B4-BE49-F238E27FC236}">
                <a16:creationId xmlns:a16="http://schemas.microsoft.com/office/drawing/2014/main" id="{CD255F23-435D-7675-57A7-E6BCC22232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49" r="55309"/>
          <a:stretch/>
        </p:blipFill>
        <p:spPr bwMode="auto">
          <a:xfrm>
            <a:off x="7956236" y="0"/>
            <a:ext cx="423576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C40961C-056A-CCE7-D0EA-42AC68E1AB00}"/>
              </a:ext>
            </a:extLst>
          </p:cNvPr>
          <p:cNvSpPr/>
          <p:nvPr/>
        </p:nvSpPr>
        <p:spPr>
          <a:xfrm>
            <a:off x="7956236" y="0"/>
            <a:ext cx="4235764"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0C1906D-A8B4-8A78-D151-B13ECA5E82E6}"/>
              </a:ext>
            </a:extLst>
          </p:cNvPr>
          <p:cNvPicPr>
            <a:picLocks noChangeAspect="1"/>
          </p:cNvPicPr>
          <p:nvPr/>
        </p:nvPicPr>
        <p:blipFill>
          <a:blip r:embed="rId3"/>
          <a:stretch>
            <a:fillRect/>
          </a:stretch>
        </p:blipFill>
        <p:spPr>
          <a:xfrm>
            <a:off x="8908258" y="5560230"/>
            <a:ext cx="2331720" cy="1095908"/>
          </a:xfrm>
          <a:prstGeom prst="rect">
            <a:avLst/>
          </a:prstGeom>
        </p:spPr>
      </p:pic>
    </p:spTree>
    <p:extLst>
      <p:ext uri="{BB962C8B-B14F-4D97-AF65-F5344CB8AC3E}">
        <p14:creationId xmlns:p14="http://schemas.microsoft.com/office/powerpoint/2010/main" val="40685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4353-7DDF-AD98-1FD3-78D6AB4FF51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E02DAE9-B2B8-1873-FEBC-CC240BEFBD80}"/>
              </a:ext>
            </a:extLst>
          </p:cNvPr>
          <p:cNvSpPr txBox="1"/>
          <p:nvPr/>
        </p:nvSpPr>
        <p:spPr>
          <a:xfrm>
            <a:off x="533399" y="564573"/>
            <a:ext cx="11021292"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PRIORITIES + METRICS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BB7C3094-D7FB-0260-36C8-D7C27A99C006}"/>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a:latin typeface="+mn-lt"/>
            </a:endParaRPr>
          </a:p>
        </p:txBody>
      </p:sp>
      <p:pic>
        <p:nvPicPr>
          <p:cNvPr id="7" name="Picture 6" descr="A black and blue city skyline&#10;&#10;Description automatically generated">
            <a:extLst>
              <a:ext uri="{FF2B5EF4-FFF2-40B4-BE49-F238E27FC236}">
                <a16:creationId xmlns:a16="http://schemas.microsoft.com/office/drawing/2014/main" id="{1C264B34-968E-D869-1DC0-9A2B22820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4" name="TextBox 3">
            <a:extLst>
              <a:ext uri="{FF2B5EF4-FFF2-40B4-BE49-F238E27FC236}">
                <a16:creationId xmlns:a16="http://schemas.microsoft.com/office/drawing/2014/main" id="{62F8ACB3-ADFF-984C-2EB3-62BDE91AB056}"/>
              </a:ext>
            </a:extLst>
          </p:cNvPr>
          <p:cNvSpPr txBox="1"/>
          <p:nvPr/>
        </p:nvSpPr>
        <p:spPr>
          <a:xfrm>
            <a:off x="533399" y="1513815"/>
            <a:ext cx="7454662" cy="4431983"/>
          </a:xfrm>
          <a:prstGeom prst="rect">
            <a:avLst/>
          </a:prstGeom>
          <a:noFill/>
        </p:spPr>
        <p:txBody>
          <a:bodyPr wrap="square" lIns="91440" tIns="45720" rIns="91440" bIns="45720" anchor="t">
            <a:spAutoFit/>
          </a:bodyPr>
          <a:lstStyle/>
          <a:p>
            <a:pPr lvl="0">
              <a:spcAft>
                <a:spcPts val="1200"/>
              </a:spcAft>
            </a:pPr>
            <a:r>
              <a:rPr lang="en-US" sz="2800">
                <a:latin typeface="Arial" panose="020B0604020202020204" pitchFamily="34" charset="0"/>
                <a:cs typeface="Arial" panose="020B0604020202020204" pitchFamily="34" charset="0"/>
              </a:rPr>
              <a:t>In May, shifted focus to increase:</a:t>
            </a:r>
          </a:p>
          <a:p>
            <a:pPr marL="457200" indent="-457200">
              <a:spcAft>
                <a:spcPts val="1200"/>
              </a:spcAft>
              <a:buFont typeface="Arial" panose="020B0604020202020204" pitchFamily="34" charset="0"/>
              <a:buChar char="•"/>
            </a:pPr>
            <a:r>
              <a:rPr lang="en-US" sz="2800" b="1">
                <a:latin typeface="Arial"/>
                <a:cs typeface="Arial"/>
              </a:rPr>
              <a:t>Proactivity + Responsiveness</a:t>
            </a:r>
            <a:r>
              <a:rPr lang="en-US" sz="2800">
                <a:latin typeface="Arial"/>
                <a:cs typeface="Arial"/>
              </a:rPr>
              <a:t> (volume, SCF closure rate, average response time to new violations)</a:t>
            </a:r>
          </a:p>
          <a:p>
            <a:pPr marL="457200" lvl="0" indent="-4572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Efficiency</a:t>
            </a:r>
            <a:r>
              <a:rPr lang="en-US" sz="2800">
                <a:latin typeface="Arial" panose="020B0604020202020204" pitchFamily="34" charset="0"/>
                <a:cs typeface="Arial" panose="020B0604020202020204" pitchFamily="34" charset="0"/>
              </a:rPr>
              <a:t> (closure rate, average time to close, percent closed within 30 days)</a:t>
            </a:r>
          </a:p>
          <a:p>
            <a:pPr marL="457200" lvl="0" indent="-457200">
              <a:spcAft>
                <a:spcPts val="1200"/>
              </a:spcAft>
              <a:buFont typeface="Arial" panose="020B0604020202020204" pitchFamily="34" charset="0"/>
              <a:buChar char="•"/>
            </a:pPr>
            <a:r>
              <a:rPr lang="en-US" sz="2800" b="1">
                <a:latin typeface="Arial" panose="020B0604020202020204" pitchFamily="34" charset="0"/>
                <a:cs typeface="Arial" panose="020B0604020202020204" pitchFamily="34" charset="0"/>
              </a:rPr>
              <a:t>Effectiveness </a:t>
            </a:r>
            <a:r>
              <a:rPr lang="en-US" sz="2800">
                <a:latin typeface="Arial" panose="020B0604020202020204" pitchFamily="34" charset="0"/>
                <a:cs typeface="Arial" panose="020B0604020202020204" pitchFamily="34" charset="0"/>
              </a:rPr>
              <a:t>(voluntary compliance rate, repeat violation rate, abatement cost recovery rate)</a:t>
            </a:r>
          </a:p>
        </p:txBody>
      </p:sp>
      <p:pic>
        <p:nvPicPr>
          <p:cNvPr id="5122" name="Picture 2" descr="About Kelview Heights | Schools, Demographics, Things to Do - Homes.com">
            <a:extLst>
              <a:ext uri="{FF2B5EF4-FFF2-40B4-BE49-F238E27FC236}">
                <a16:creationId xmlns:a16="http://schemas.microsoft.com/office/drawing/2014/main" id="{0F2BE858-1E09-658D-6FBA-AF46D126A8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7" t="-2" r="58212"/>
          <a:stretch/>
        </p:blipFill>
        <p:spPr bwMode="auto">
          <a:xfrm>
            <a:off x="8249740" y="0"/>
            <a:ext cx="3942260" cy="68579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AD4645-E466-4D47-AA4C-5620593736F0}"/>
              </a:ext>
            </a:extLst>
          </p:cNvPr>
          <p:cNvSpPr/>
          <p:nvPr/>
        </p:nvSpPr>
        <p:spPr>
          <a:xfrm>
            <a:off x="8249740" y="-2"/>
            <a:ext cx="3942260" cy="6858000"/>
          </a:xfrm>
          <a:prstGeom prst="rect">
            <a:avLst/>
          </a:prstGeom>
          <a:gradFill>
            <a:gsLst>
              <a:gs pos="0">
                <a:schemeClr val="accent1">
                  <a:lumMod val="5000"/>
                  <a:lumOff val="95000"/>
                  <a:alpha val="1000"/>
                </a:schemeClr>
              </a:gs>
              <a:gs pos="100000">
                <a:srgbClr val="215F9A"/>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D202D5-CE4B-9BF4-2A1F-6AA79BFC6166}"/>
              </a:ext>
            </a:extLst>
          </p:cNvPr>
          <p:cNvPicPr>
            <a:picLocks noChangeAspect="1"/>
          </p:cNvPicPr>
          <p:nvPr/>
        </p:nvPicPr>
        <p:blipFill>
          <a:blip r:embed="rId5"/>
          <a:stretch>
            <a:fillRect/>
          </a:stretch>
        </p:blipFill>
        <p:spPr>
          <a:xfrm>
            <a:off x="9055010" y="5560230"/>
            <a:ext cx="2331720" cy="1095908"/>
          </a:xfrm>
          <a:prstGeom prst="rect">
            <a:avLst/>
          </a:prstGeom>
        </p:spPr>
      </p:pic>
    </p:spTree>
    <p:extLst>
      <p:ext uri="{BB962C8B-B14F-4D97-AF65-F5344CB8AC3E}">
        <p14:creationId xmlns:p14="http://schemas.microsoft.com/office/powerpoint/2010/main" val="177352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2A95-9AFA-011A-7329-3219914F7AB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B45C67B9-D855-A331-DFF2-DEEF6C416380}"/>
              </a:ext>
            </a:extLst>
          </p:cNvPr>
          <p:cNvSpPr txBox="1"/>
          <p:nvPr/>
        </p:nvSpPr>
        <p:spPr>
          <a:xfrm>
            <a:off x="533395" y="467897"/>
            <a:ext cx="10938165" cy="923330"/>
          </a:xfrm>
          <a:prstGeom prst="rect">
            <a:avLst/>
          </a:prstGeom>
          <a:noFill/>
        </p:spPr>
        <p:txBody>
          <a:bodyPr wrap="square" rtlCol="0">
            <a:spAutoFit/>
          </a:bodyPr>
          <a:lstStyle/>
          <a:p>
            <a:r>
              <a:rPr lang="en-US" sz="5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SUCCESS STORIES: ABATEMENTS</a:t>
            </a:r>
            <a:endParaRPr lang="en-US" sz="60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9BF4D260-2018-97C9-0310-CD99F113955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a:latin typeface="+mn-lt"/>
            </a:endParaRPr>
          </a:p>
        </p:txBody>
      </p:sp>
      <p:sp>
        <p:nvSpPr>
          <p:cNvPr id="3" name="Rectangle 2">
            <a:extLst>
              <a:ext uri="{FF2B5EF4-FFF2-40B4-BE49-F238E27FC236}">
                <a16:creationId xmlns:a16="http://schemas.microsoft.com/office/drawing/2014/main" id="{BEF22CF7-9A70-4DB1-80FD-A97F93414EA5}"/>
              </a:ext>
            </a:extLst>
          </p:cNvPr>
          <p:cNvSpPr/>
          <p:nvPr/>
        </p:nvSpPr>
        <p:spPr>
          <a:xfrm>
            <a:off x="533395" y="1597441"/>
            <a:ext cx="10522532" cy="4385816"/>
          </a:xfrm>
          <a:prstGeom prst="rect">
            <a:avLst/>
          </a:prstGeom>
        </p:spPr>
        <p:txBody>
          <a:bodyPr/>
          <a:lstStyle/>
          <a:p>
            <a:pPr lvl="0">
              <a:spcAft>
                <a:spcPts val="1200"/>
              </a:spcAft>
            </a:pPr>
            <a:endParaRPr lang="en-US" sz="2800">
              <a:latin typeface="Arial" panose="020B0604020202020204" pitchFamily="34" charset="0"/>
              <a:cs typeface="Arial" panose="020B0604020202020204" pitchFamily="34" charset="0"/>
            </a:endParaRPr>
          </a:p>
        </p:txBody>
      </p:sp>
      <p:pic>
        <p:nvPicPr>
          <p:cNvPr id="6146" name="Picture 2" descr="Image preview">
            <a:extLst>
              <a:ext uri="{FF2B5EF4-FFF2-40B4-BE49-F238E27FC236}">
                <a16:creationId xmlns:a16="http://schemas.microsoft.com/office/drawing/2014/main" id="{925897E5-C758-EC5A-A705-EB49711CF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5" y="1424448"/>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preview">
            <a:extLst>
              <a:ext uri="{FF2B5EF4-FFF2-40B4-BE49-F238E27FC236}">
                <a16:creationId xmlns:a16="http://schemas.microsoft.com/office/drawing/2014/main" id="{A44D1FB1-AF6F-BACA-7293-9AE38728FF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 t="24006" r="-62" b="19814"/>
          <a:stretch/>
        </p:blipFill>
        <p:spPr bwMode="auto">
          <a:xfrm>
            <a:off x="6603879" y="1419758"/>
            <a:ext cx="24414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preview">
            <a:extLst>
              <a:ext uri="{FF2B5EF4-FFF2-40B4-BE49-F238E27FC236}">
                <a16:creationId xmlns:a16="http://schemas.microsoft.com/office/drawing/2014/main" id="{FF2C7800-BD47-6918-605B-C137852C85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 t="21910" r="-62" b="21910"/>
          <a:stretch/>
        </p:blipFill>
        <p:spPr bwMode="auto">
          <a:xfrm>
            <a:off x="6603879" y="3378175"/>
            <a:ext cx="24414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preview">
            <a:extLst>
              <a:ext uri="{FF2B5EF4-FFF2-40B4-BE49-F238E27FC236}">
                <a16:creationId xmlns:a16="http://schemas.microsoft.com/office/drawing/2014/main" id="{4E05B60A-350B-9C29-F766-DF633FFC5E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2052" y="1419758"/>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preview">
            <a:extLst>
              <a:ext uri="{FF2B5EF4-FFF2-40B4-BE49-F238E27FC236}">
                <a16:creationId xmlns:a16="http://schemas.microsoft.com/office/drawing/2014/main" id="{2A8919D6-4011-C999-CCEA-28E730C93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0044" y="3378175"/>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preview">
            <a:extLst>
              <a:ext uri="{FF2B5EF4-FFF2-40B4-BE49-F238E27FC236}">
                <a16:creationId xmlns:a16="http://schemas.microsoft.com/office/drawing/2014/main" id="{5F312ADC-BD18-D0AD-4794-160FDF042D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044" y="1425556"/>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Image preview">
            <a:extLst>
              <a:ext uri="{FF2B5EF4-FFF2-40B4-BE49-F238E27FC236}">
                <a16:creationId xmlns:a16="http://schemas.microsoft.com/office/drawing/2014/main" id="{B752FAB9-4B17-8AEE-3937-0D9B848565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95" y="3378175"/>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preview">
            <a:extLst>
              <a:ext uri="{FF2B5EF4-FFF2-40B4-BE49-F238E27FC236}">
                <a16:creationId xmlns:a16="http://schemas.microsoft.com/office/drawing/2014/main" id="{0BB8D9B0-34CB-A5E3-9573-A0E88DAE7D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2052" y="3378175"/>
            <a:ext cx="2438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BAA098D9-C209-0924-79C6-969EE6682837}"/>
              </a:ext>
            </a:extLst>
          </p:cNvPr>
          <p:cNvSpPr/>
          <p:nvPr/>
        </p:nvSpPr>
        <p:spPr>
          <a:xfrm>
            <a:off x="5623359" y="2811680"/>
            <a:ext cx="922456" cy="1055387"/>
          </a:xfrm>
          <a:prstGeom prst="rightArrow">
            <a:avLst/>
          </a:prstGeom>
          <a:solidFill>
            <a:srgbClr val="215F9A"/>
          </a:solidFill>
          <a:ln>
            <a:solidFill>
              <a:srgbClr val="215F9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DAEC05-7038-818F-AB4D-73279C936E1C}"/>
              </a:ext>
            </a:extLst>
          </p:cNvPr>
          <p:cNvSpPr txBox="1"/>
          <p:nvPr/>
        </p:nvSpPr>
        <p:spPr>
          <a:xfrm>
            <a:off x="533395"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Before</a:t>
            </a:r>
          </a:p>
        </p:txBody>
      </p:sp>
      <p:sp>
        <p:nvSpPr>
          <p:cNvPr id="8" name="TextBox 7">
            <a:extLst>
              <a:ext uri="{FF2B5EF4-FFF2-40B4-BE49-F238E27FC236}">
                <a16:creationId xmlns:a16="http://schemas.microsoft.com/office/drawing/2014/main" id="{C0F379B5-F7B4-5F76-127C-7B0B7D4A83E1}"/>
              </a:ext>
            </a:extLst>
          </p:cNvPr>
          <p:cNvSpPr txBox="1"/>
          <p:nvPr/>
        </p:nvSpPr>
        <p:spPr>
          <a:xfrm>
            <a:off x="6605403" y="5228602"/>
            <a:ext cx="4995049"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After</a:t>
            </a:r>
          </a:p>
        </p:txBody>
      </p:sp>
      <p:cxnSp>
        <p:nvCxnSpPr>
          <p:cNvPr id="9" name="Straight Connector 8">
            <a:extLst>
              <a:ext uri="{FF2B5EF4-FFF2-40B4-BE49-F238E27FC236}">
                <a16:creationId xmlns:a16="http://schemas.microsoft.com/office/drawing/2014/main" id="{0C6B6433-FB3F-5B58-F44E-5D9459F042C1}"/>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blue city skyline&#10;&#10;Description automatically generated">
            <a:extLst>
              <a:ext uri="{FF2B5EF4-FFF2-40B4-BE49-F238E27FC236}">
                <a16:creationId xmlns:a16="http://schemas.microsoft.com/office/drawing/2014/main" id="{3DDFBC70-1223-266F-A92E-905CFBA8B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426239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8" ma:contentTypeDescription="Create a new document." ma:contentTypeScope="" ma:versionID="5a20b731de25949bedeb6229006aee2f">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F73489-DB31-488E-B7AF-A40C731A1D6F}">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2870B9-B53B-461D-92FA-C2A459DF6A8A}">
  <ds:schemaRefs>
    <ds:schemaRef ds:uri="dac4e956-f0e3-4f68-a80d-7cb1a90f5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A3A2A34-0157-4EED-ACDA-357B9DB5D2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Jaycee Shepherd</dc:creator>
  <cp:revision>1</cp:revision>
  <dcterms:created xsi:type="dcterms:W3CDTF">2024-07-01T17:26:48Z</dcterms:created>
  <dcterms:modified xsi:type="dcterms:W3CDTF">2024-11-12T17:22:05Z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