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264" r:id="rId7"/>
    <p:sldId id="391" r:id="rId8"/>
    <p:sldId id="263" r:id="rId9"/>
    <p:sldId id="421" r:id="rId10"/>
    <p:sldId id="424" r:id="rId11"/>
    <p:sldId id="258" r:id="rId12"/>
    <p:sldId id="266" r:id="rId13"/>
    <p:sldId id="423" r:id="rId14"/>
    <p:sldId id="262" r:id="rId15"/>
    <p:sldId id="4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General%20Reseach%20and%20Statistics\Tax%20Supported%20Deb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General%20Reseach%20and%20Statistics\Tax%20Supported%20Deb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Tax Supported Debt Per Capita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A1-461F-8D74-DE7B876CEF1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66-417F-8052-7BE614AA13EA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Wichita Falls</c:v>
                </c:pt>
                <c:pt idx="1">
                  <c:v>Amarillo</c:v>
                </c:pt>
                <c:pt idx="2">
                  <c:v>Odessa</c:v>
                </c:pt>
                <c:pt idx="3">
                  <c:v>Brownsville</c:v>
                </c:pt>
                <c:pt idx="4">
                  <c:v>Lubbock</c:v>
                </c:pt>
                <c:pt idx="5">
                  <c:v>Midland </c:v>
                </c:pt>
                <c:pt idx="6">
                  <c:v>Abilene</c:v>
                </c:pt>
                <c:pt idx="7">
                  <c:v>Mesquite</c:v>
                </c:pt>
                <c:pt idx="8">
                  <c:v>Carrollton</c:v>
                </c:pt>
                <c:pt idx="9">
                  <c:v>Waco</c:v>
                </c:pt>
                <c:pt idx="10">
                  <c:v>Beaumont</c:v>
                </c:pt>
                <c:pt idx="11">
                  <c:v>McKinney</c:v>
                </c:pt>
                <c:pt idx="12">
                  <c:v>Irving</c:v>
                </c:pt>
                <c:pt idx="13">
                  <c:v>Frisco</c:v>
                </c:pt>
              </c:strCache>
            </c:strRef>
          </c:cat>
          <c:val>
            <c:numRef>
              <c:f>Sheet1!$F$2:$F$15</c:f>
              <c:numCache>
                <c:formatCode>_(* #,##0_);_(* \(#,##0\);_(* "-"??_);_(@_)</c:formatCode>
                <c:ptCount val="14"/>
                <c:pt idx="0">
                  <c:v>136</c:v>
                </c:pt>
                <c:pt idx="1">
                  <c:v>599</c:v>
                </c:pt>
                <c:pt idx="2">
                  <c:v>948.8866844986095</c:v>
                </c:pt>
                <c:pt idx="3">
                  <c:v>968</c:v>
                </c:pt>
                <c:pt idx="4">
                  <c:v>1030</c:v>
                </c:pt>
                <c:pt idx="5">
                  <c:v>1126</c:v>
                </c:pt>
                <c:pt idx="6">
                  <c:v>1241</c:v>
                </c:pt>
                <c:pt idx="7">
                  <c:v>1407</c:v>
                </c:pt>
                <c:pt idx="8">
                  <c:v>1555</c:v>
                </c:pt>
                <c:pt idx="9">
                  <c:v>1612</c:v>
                </c:pt>
                <c:pt idx="10">
                  <c:v>1630</c:v>
                </c:pt>
                <c:pt idx="11">
                  <c:v>2263</c:v>
                </c:pt>
                <c:pt idx="12">
                  <c:v>2301</c:v>
                </c:pt>
                <c:pt idx="13">
                  <c:v>2845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A1-461F-8D74-DE7B876CE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7811424"/>
        <c:axId val="857808544"/>
      </c:barChart>
      <c:catAx>
        <c:axId val="8578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808544"/>
        <c:crosses val="autoZero"/>
        <c:auto val="1"/>
        <c:lblAlgn val="ctr"/>
        <c:lblOffset val="100"/>
        <c:noMultiLvlLbl val="0"/>
      </c:catAx>
      <c:valAx>
        <c:axId val="8578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81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i="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Sheet1!$H$67</c:f>
              <c:strCache>
                <c:ptCount val="1"/>
                <c:pt idx="0">
                  <c:v> 929 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27-45E1-92DE-BCE0514A3E1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7-4F76-85E6-93A86EFA1051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Sheet1!$B$68:$B$81</c:f>
              <c:strCache>
                <c:ptCount val="13"/>
                <c:pt idx="0">
                  <c:v>Wichita Falls</c:v>
                </c:pt>
                <c:pt idx="1">
                  <c:v>Carrollton</c:v>
                </c:pt>
                <c:pt idx="2">
                  <c:v>Odessa</c:v>
                </c:pt>
                <c:pt idx="3">
                  <c:v>Amarillo</c:v>
                </c:pt>
                <c:pt idx="4">
                  <c:v>Beaumont</c:v>
                </c:pt>
                <c:pt idx="5">
                  <c:v>Abilene</c:v>
                </c:pt>
                <c:pt idx="6">
                  <c:v>Mesquite</c:v>
                </c:pt>
                <c:pt idx="7">
                  <c:v>Midland </c:v>
                </c:pt>
                <c:pt idx="8">
                  <c:v>McKinney</c:v>
                </c:pt>
                <c:pt idx="9">
                  <c:v>Irving</c:v>
                </c:pt>
                <c:pt idx="10">
                  <c:v>Lubbock</c:v>
                </c:pt>
                <c:pt idx="11">
                  <c:v>Frisco</c:v>
                </c:pt>
                <c:pt idx="12">
                  <c:v>Waco</c:v>
                </c:pt>
              </c:strCache>
            </c:strRef>
          </c:cat>
          <c:val>
            <c:numRef>
              <c:f>Sheet1!$H$68:$H$81</c:f>
              <c:numCache>
                <c:formatCode>_(* #,##0_);_(* \(#,##0\);_(* "-"_);_(@_)</c:formatCode>
                <c:ptCount val="14"/>
                <c:pt idx="0">
                  <c:v>977.70632159193087</c:v>
                </c:pt>
                <c:pt idx="1">
                  <c:v>1733.5161952725691</c:v>
                </c:pt>
                <c:pt idx="2">
                  <c:v>1917.4357430074576</c:v>
                </c:pt>
                <c:pt idx="3">
                  <c:v>2678.601547958262</c:v>
                </c:pt>
                <c:pt idx="4">
                  <c:v>2866.62271646918</c:v>
                </c:pt>
                <c:pt idx="5">
                  <c:v>3026.3536291160071</c:v>
                </c:pt>
                <c:pt idx="6">
                  <c:v>3182.2421190076479</c:v>
                </c:pt>
                <c:pt idx="7">
                  <c:v>3746.0761824273341</c:v>
                </c:pt>
                <c:pt idx="8">
                  <c:v>3993.615212894505</c:v>
                </c:pt>
                <c:pt idx="9">
                  <c:v>4018.189680696888</c:v>
                </c:pt>
                <c:pt idx="10">
                  <c:v>5218.9139966010862</c:v>
                </c:pt>
                <c:pt idx="11">
                  <c:v>5640.9687345705179</c:v>
                </c:pt>
                <c:pt idx="12">
                  <c:v>6921.9271262077036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27-45E1-92DE-BCE0514A3E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7811424"/>
        <c:axId val="857808544"/>
      </c:barChart>
      <c:catAx>
        <c:axId val="8578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808544"/>
        <c:crosses val="autoZero"/>
        <c:auto val="1"/>
        <c:lblAlgn val="ctr"/>
        <c:lblOffset val="100"/>
        <c:noMultiLvlLbl val="0"/>
      </c:catAx>
      <c:valAx>
        <c:axId val="8578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781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2530719"/>
            <a:ext cx="10858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INFRASTRUCTURE NEEDS- REFUNDING AND CO’S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November 12, 2024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E0ABB-F62B-E0AF-2AC7-8084C4F6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E8A8D-AC9A-C67D-A5A0-C1E7F915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383EE-BACF-985A-7E8B-BB286EC723B9}"/>
              </a:ext>
            </a:extLst>
          </p:cNvPr>
          <p:cNvSpPr txBox="1"/>
          <p:nvPr/>
        </p:nvSpPr>
        <p:spPr>
          <a:xfrm>
            <a:off x="310895" y="386341"/>
            <a:ext cx="11249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DEBT PER CAPITA vs PROPERTY TAX 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9272F-2D73-AB35-5A61-9A211BEF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1513637"/>
            <a:ext cx="11713946" cy="40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8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37CBC1-A5A9-4DC1-2911-F40E9D530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5D3FCE-B558-1399-0EB0-CDC93B77D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C9F6A-3505-7D59-9BAE-1B8736E4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0C45C-2FFA-6919-D06D-CDDEB7F89173}"/>
              </a:ext>
            </a:extLst>
          </p:cNvPr>
          <p:cNvSpPr txBox="1"/>
          <p:nvPr/>
        </p:nvSpPr>
        <p:spPr>
          <a:xfrm>
            <a:off x="578751" y="390376"/>
            <a:ext cx="10351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TOTAL DEBT PER CAPITA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F064D7-DAD1-4CC0-A381-FBA6B99BC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425744"/>
              </p:ext>
            </p:extLst>
          </p:nvPr>
        </p:nvGraphicFramePr>
        <p:xfrm>
          <a:off x="914400" y="1550192"/>
          <a:ext cx="9903619" cy="386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22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ake&#10;&#10;Description automatically generated">
            <a:extLst>
              <a:ext uri="{FF2B5EF4-FFF2-40B4-BE49-F238E27FC236}">
                <a16:creationId xmlns:a16="http://schemas.microsoft.com/office/drawing/2014/main" id="{CBF9986C-1AE9-E7A1-6DB2-A75E46D1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85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ALIGNMENT WITH STRATEGIC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2011123"/>
            <a:ext cx="757732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2F5597"/>
              </a:buClr>
            </a:pPr>
            <a:r>
              <a:rPr lang="en-US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Goal 3:  Quality of Life and Place</a:t>
            </a:r>
          </a:p>
          <a:p>
            <a:pPr marL="342900" indent="-342900">
              <a:spcAft>
                <a:spcPts val="1200"/>
              </a:spcAft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3.3 Create an attractive and inclusive living environment: 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Develop and </a:t>
            </a:r>
            <a:r>
              <a:rPr lang="en-US" b="1" dirty="0">
                <a:solidFill>
                  <a:srgbClr val="2F5597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enhance live, work, and play opportunities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for our citizens</a:t>
            </a:r>
          </a:p>
          <a:p>
            <a:pPr marL="342900" indent="-342900">
              <a:spcAft>
                <a:spcPts val="1200"/>
              </a:spcAft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3.5 Nurture and promote a healthy community: </a:t>
            </a:r>
            <a:r>
              <a:rPr lang="en-US" b="1" dirty="0">
                <a:solidFill>
                  <a:srgbClr val="2F5597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Increase healthy community living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and education opportunities for citizens of all ages</a:t>
            </a:r>
          </a:p>
          <a:p>
            <a:pPr marL="342900" indent="-342900">
              <a:spcAft>
                <a:spcPts val="1200"/>
              </a:spcAft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3.6 Build the best parks system in our region: 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Offer diverse, accessible, and enjoyable green spaces, tournament-ready ball fields, safe playgrounds, and </a:t>
            </a:r>
            <a:r>
              <a:rPr lang="en-US" b="1" dirty="0">
                <a:solidFill>
                  <a:srgbClr val="2F5597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unique recreational opportunities 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that enhance the quality of life / quality of place for our community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4BEE68E0-2E5F-7B99-7AFA-914FE0E8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D37AA-7C7F-C568-F469-F7E7A0B6D6B6}"/>
              </a:ext>
            </a:extLst>
          </p:cNvPr>
          <p:cNvSpPr txBox="1"/>
          <p:nvPr/>
        </p:nvSpPr>
        <p:spPr>
          <a:xfrm>
            <a:off x="533400" y="564573"/>
            <a:ext cx="885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ALIGNMENT WITH STRATEGIC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1BF0F-31E1-DBC2-1839-E86A221DA488}"/>
              </a:ext>
            </a:extLst>
          </p:cNvPr>
          <p:cNvSpPr txBox="1"/>
          <p:nvPr/>
        </p:nvSpPr>
        <p:spPr>
          <a:xfrm>
            <a:off x="533400" y="2305615"/>
            <a:ext cx="7339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Goal 5: Provide Sound Governance &amp; Fiscal Management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5.7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Ensure Continued Financial Stability and Accountability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Maintain Financial Transparency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800" b="1" dirty="0"/>
              <a:t>6. Strengthen and Sustain our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6.5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Implement a Funding Stream for Infrastructure: 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Establish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reliable funding 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 continual improvements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6.6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Strategize for and Monitor City Growth: 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Develop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proactive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responses to growth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rather than reactive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8387FF1-9634-0E8F-5DC8-9F4396109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</a:t>
            </a:fld>
            <a:endParaRPr lang="en-US" sz="400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B03A1-D3FD-3096-0D46-C12778F689EB}"/>
              </a:ext>
            </a:extLst>
          </p:cNvPr>
          <p:cNvSpPr txBox="1"/>
          <p:nvPr/>
        </p:nvSpPr>
        <p:spPr>
          <a:xfrm>
            <a:off x="575110" y="536864"/>
            <a:ext cx="8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TOTAL ISSUANCE - $56.8M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3CA5E-AADA-50B2-AC1F-81E4EA823AFA}"/>
              </a:ext>
            </a:extLst>
          </p:cNvPr>
          <p:cNvSpPr txBox="1"/>
          <p:nvPr/>
        </p:nvSpPr>
        <p:spPr>
          <a:xfrm>
            <a:off x="688848" y="1820983"/>
            <a:ext cx="73395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$28.8M Road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$28M Beal Park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6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 and a city&#10;&#10;Description automatically generated with medium confidence">
            <a:extLst>
              <a:ext uri="{FF2B5EF4-FFF2-40B4-BE49-F238E27FC236}">
                <a16:creationId xmlns:a16="http://schemas.microsoft.com/office/drawing/2014/main" id="{674F0A2A-7869-5CE5-4117-DA45D108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300182"/>
            <a:ext cx="9049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INFRASTRUCTURE NEEDS - $28.8M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872CBA-82EC-6F79-A3CC-C9D97C695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56447"/>
              </p:ext>
            </p:extLst>
          </p:nvPr>
        </p:nvGraphicFramePr>
        <p:xfrm>
          <a:off x="751193" y="1293091"/>
          <a:ext cx="731215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9356">
                  <a:extLst>
                    <a:ext uri="{9D8B030D-6E8A-4147-A177-3AD203B41FA5}">
                      <a16:colId xmlns:a16="http://schemas.microsoft.com/office/drawing/2014/main" val="946570255"/>
                    </a:ext>
                  </a:extLst>
                </a:gridCol>
                <a:gridCol w="1442796">
                  <a:extLst>
                    <a:ext uri="{9D8B030D-6E8A-4147-A177-3AD203B41FA5}">
                      <a16:colId xmlns:a16="http://schemas.microsoft.com/office/drawing/2014/main" val="1019936728"/>
                    </a:ext>
                  </a:extLst>
                </a:gridCol>
              </a:tblGrid>
              <a:tr h="15701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03497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Sinclair Backage Road (SH 158 to CR 1250)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$9.0M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1406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Mockingbird Lane (Holiday Hill – Midland Drive)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$7.5M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2454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Mockingbird Land at Whitman (by Summit Center)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$3.0M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2443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Avalon (Briarwood – Mockingbird LN)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$4.5M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015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Wadley/Jal Draw Multiuse Trail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$2.0M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32321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Public Infrastructure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$2.8M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1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7E8A2847-590C-2A18-C11F-0862D2B850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1"/>
          <a:stretch/>
        </p:blipFill>
        <p:spPr>
          <a:xfrm>
            <a:off x="9681780" y="0"/>
            <a:ext cx="251021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195119"/>
            <a:ext cx="7934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BEAL PARK IMPROVEMENTS - $28M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420DC2-4745-1068-9D1C-2609A504B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22334"/>
              </p:ext>
            </p:extLst>
          </p:nvPr>
        </p:nvGraphicFramePr>
        <p:xfrm>
          <a:off x="709193" y="1802477"/>
          <a:ext cx="8148480" cy="300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99">
                  <a:extLst>
                    <a:ext uri="{9D8B030D-6E8A-4147-A177-3AD203B41FA5}">
                      <a16:colId xmlns:a16="http://schemas.microsoft.com/office/drawing/2014/main" val="2959833567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4026320929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2183180880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3297224209"/>
                    </a:ext>
                  </a:extLst>
                </a:gridCol>
                <a:gridCol w="1681018">
                  <a:extLst>
                    <a:ext uri="{9D8B030D-6E8A-4147-A177-3AD203B41FA5}">
                      <a16:colId xmlns:a16="http://schemas.microsoft.com/office/drawing/2014/main" val="872040772"/>
                    </a:ext>
                  </a:extLst>
                </a:gridCol>
              </a:tblGrid>
              <a:tr h="62437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85940"/>
                  </a:ext>
                </a:extLst>
              </a:tr>
              <a:tr h="36442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40628"/>
                  </a:ext>
                </a:extLst>
              </a:tr>
              <a:tr h="36442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359725"/>
                  </a:ext>
                </a:extLst>
              </a:tr>
              <a:tr h="36442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202306"/>
                  </a:ext>
                </a:extLst>
              </a:tr>
              <a:tr h="63774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Private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($2,500,000)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($5,000,000)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($2,500,000)</a:t>
                      </a:r>
                    </a:p>
                    <a:p>
                      <a:pPr algn="r"/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($10,000,000)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358246"/>
                  </a:ext>
                </a:extLst>
              </a:tr>
              <a:tr h="63774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$7,000,000</a:t>
                      </a:r>
                    </a:p>
                    <a:p>
                      <a:pPr algn="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386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3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3DA968-6E3B-42B9-6FF5-1B0244492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E2BF6-3329-C298-56B4-689B3C8DE831}"/>
              </a:ext>
            </a:extLst>
          </p:cNvPr>
          <p:cNvSpPr txBox="1"/>
          <p:nvPr/>
        </p:nvSpPr>
        <p:spPr>
          <a:xfrm>
            <a:off x="640080" y="4290331"/>
            <a:ext cx="10908792" cy="120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REYES</a:t>
            </a:r>
            <a:r>
              <a:rPr lang="en-US" sz="6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MASHBURN</a:t>
            </a:r>
            <a:r>
              <a:rPr lang="en-US" sz="6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NELMS PROGRESS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9A77A-D170-5AE4-32FC-9CE9F454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86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BBE27-00D6-3437-045F-FBE8D0D345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97" r="17067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674755E-5ADE-84D9-AF2A-29D46316AA7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77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ctus with a sunset behind it&#10;&#10;Description automatically generated">
            <a:extLst>
              <a:ext uri="{FF2B5EF4-FFF2-40B4-BE49-F238E27FC236}">
                <a16:creationId xmlns:a16="http://schemas.microsoft.com/office/drawing/2014/main" id="{3FA0959D-7E16-D871-7FDF-64554C13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FD367-9714-8FF9-056F-5AB825138399}"/>
              </a:ext>
            </a:extLst>
          </p:cNvPr>
          <p:cNvSpPr txBox="1"/>
          <p:nvPr/>
        </p:nvSpPr>
        <p:spPr>
          <a:xfrm>
            <a:off x="533400" y="564573"/>
            <a:ext cx="8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REFUNDING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22B74-5DDA-0766-04E0-0432A36A3B3B}"/>
              </a:ext>
            </a:extLst>
          </p:cNvPr>
          <p:cNvSpPr txBox="1"/>
          <p:nvPr/>
        </p:nvSpPr>
        <p:spPr>
          <a:xfrm>
            <a:off x="688848" y="1820983"/>
            <a:ext cx="73395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Series 2016 Certificates of Obligation present an opportunity for refunding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Savings of $1.5-$1.7M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Can be combined with other bond offerings</a:t>
            </a:r>
            <a:endParaRPr lang="en-US" sz="2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7E3A0-0750-FE01-D8B2-54918C0A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0498D-18A9-AB72-A6EB-8D2087D40CA4}"/>
              </a:ext>
            </a:extLst>
          </p:cNvPr>
          <p:cNvSpPr txBox="1"/>
          <p:nvPr/>
        </p:nvSpPr>
        <p:spPr>
          <a:xfrm>
            <a:off x="310896" y="386341"/>
            <a:ext cx="10351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TAX SUPPORTED DEBT PER CAPITA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7DB41A8-366A-F782-FF32-492C57092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86461"/>
              </p:ext>
            </p:extLst>
          </p:nvPr>
        </p:nvGraphicFramePr>
        <p:xfrm>
          <a:off x="943276" y="1515328"/>
          <a:ext cx="10038373" cy="376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023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44403F-F84D-427E-ACDA-C54041DEB68B}">
  <ds:schemaRefs>
    <ds:schemaRef ds:uri="dac4e956-f0e3-4f68-a80d-7cb1a90f51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39F421-29FC-4EA1-A1F2-4A4E6E13C0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A661A8-1849-4EE1-8033-21F1FEA3D95F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dac4e956-f0e3-4f68-a80d-7cb1a90f51e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381</Words>
  <Application>Microsoft Office PowerPoint</Application>
  <PresentationFormat>Widescreen</PresentationFormat>
  <Paragraphs>85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Century Gothic</vt:lpstr>
      <vt:lpstr>Proxima Nova Extrabold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Jaycee Shepherd</dc:creator>
  <cp:lastModifiedBy>Taylor Novak</cp:lastModifiedBy>
  <cp:revision>17</cp:revision>
  <dcterms:created xsi:type="dcterms:W3CDTF">2024-07-01T17:26:48Z</dcterms:created>
  <dcterms:modified xsi:type="dcterms:W3CDTF">2024-11-08T21:44:47Z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